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sldIdLst>
    <p:sldId id="256" r:id="rId2"/>
    <p:sldId id="257" r:id="rId3"/>
    <p:sldId id="259" r:id="rId4"/>
    <p:sldId id="260" r:id="rId5"/>
    <p:sldId id="261"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3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039"/>
    <a:srgbClr val="5F3E5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1"/>
    <p:restoredTop sz="76457" autoAdjust="0"/>
  </p:normalViewPr>
  <p:slideViewPr>
    <p:cSldViewPr snapToGrid="0" snapToObjects="1" showGuides="1">
      <p:cViewPr>
        <p:scale>
          <a:sx n="100" d="100"/>
          <a:sy n="100" d="100"/>
        </p:scale>
        <p:origin x="-72" y="378"/>
      </p:cViewPr>
      <p:guideLst>
        <p:guide orient="horz" pos="4320"/>
        <p:guide pos="3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3FFF2-C133-466B-80B9-B669E8F50EF5}" type="doc">
      <dgm:prSet loTypeId="urn:microsoft.com/office/officeart/2005/8/layout/venn1" loCatId="relationship" qsTypeId="urn:microsoft.com/office/officeart/2005/8/quickstyle/simple1" qsCatId="simple" csTypeId="urn:microsoft.com/office/officeart/2005/8/colors/accent1_2" csCatId="accent1" phldr="1"/>
      <dgm:spPr/>
    </dgm:pt>
    <dgm:pt modelId="{EF371752-F2B8-4084-94E1-BCADCAB1E065}">
      <dgm:prSet phldrT="[Text]"/>
      <dgm:spPr>
        <a:solidFill>
          <a:srgbClr val="5F3E59">
            <a:alpha val="50000"/>
          </a:srgbClr>
        </a:solidFill>
      </dgm:spPr>
      <dgm:t>
        <a:bodyPr/>
        <a:lstStyle/>
        <a:p>
          <a:r>
            <a:rPr lang="en-US" dirty="0" smtClean="0"/>
            <a:t>PILOT</a:t>
          </a:r>
          <a:endParaRPr lang="en-US" dirty="0"/>
        </a:p>
      </dgm:t>
    </dgm:pt>
    <dgm:pt modelId="{B5DEB65F-3491-4E69-9B28-8EB3AE565D29}" type="parTrans" cxnId="{673AD11C-992A-47D0-956D-2B472069C33E}">
      <dgm:prSet/>
      <dgm:spPr/>
      <dgm:t>
        <a:bodyPr/>
        <a:lstStyle/>
        <a:p>
          <a:endParaRPr lang="en-US"/>
        </a:p>
      </dgm:t>
    </dgm:pt>
    <dgm:pt modelId="{CD178334-4A97-428C-AEE4-65F2F03118C1}" type="sibTrans" cxnId="{673AD11C-992A-47D0-956D-2B472069C33E}">
      <dgm:prSet/>
      <dgm:spPr/>
      <dgm:t>
        <a:bodyPr/>
        <a:lstStyle/>
        <a:p>
          <a:endParaRPr lang="en-US"/>
        </a:p>
      </dgm:t>
    </dgm:pt>
    <dgm:pt modelId="{944AFEBC-396D-4F03-8A2E-C7AA88ECF1C4}">
      <dgm:prSet phldrT="[Text]"/>
      <dgm:spPr>
        <a:solidFill>
          <a:srgbClr val="5F3E59">
            <a:alpha val="50000"/>
          </a:srgbClr>
        </a:solidFill>
      </dgm:spPr>
      <dgm:t>
        <a:bodyPr/>
        <a:lstStyle/>
        <a:p>
          <a:r>
            <a:rPr lang="en-US" dirty="0" smtClean="0"/>
            <a:t>Networks</a:t>
          </a:r>
          <a:endParaRPr lang="en-US" dirty="0"/>
        </a:p>
      </dgm:t>
    </dgm:pt>
    <dgm:pt modelId="{AB35F5BC-9D4C-439A-91ED-1E1154B55E26}" type="parTrans" cxnId="{A7CA8264-EE5C-435F-85B7-D80B170F79A6}">
      <dgm:prSet/>
      <dgm:spPr/>
      <dgm:t>
        <a:bodyPr/>
        <a:lstStyle/>
        <a:p>
          <a:endParaRPr lang="en-US"/>
        </a:p>
      </dgm:t>
    </dgm:pt>
    <dgm:pt modelId="{ECF460E5-920D-449A-9D7A-E2AD7F5C8612}" type="sibTrans" cxnId="{A7CA8264-EE5C-435F-85B7-D80B170F79A6}">
      <dgm:prSet/>
      <dgm:spPr/>
      <dgm:t>
        <a:bodyPr/>
        <a:lstStyle/>
        <a:p>
          <a:endParaRPr lang="en-US"/>
        </a:p>
      </dgm:t>
    </dgm:pt>
    <dgm:pt modelId="{E07D524F-1682-432E-A211-4619863150AA}" type="pres">
      <dgm:prSet presAssocID="{80E3FFF2-C133-466B-80B9-B669E8F50EF5}" presName="compositeShape" presStyleCnt="0">
        <dgm:presLayoutVars>
          <dgm:chMax val="7"/>
          <dgm:dir/>
          <dgm:resizeHandles val="exact"/>
        </dgm:presLayoutVars>
      </dgm:prSet>
      <dgm:spPr/>
    </dgm:pt>
    <dgm:pt modelId="{48039A68-DB56-4AC0-8A94-7408F4944FF1}" type="pres">
      <dgm:prSet presAssocID="{EF371752-F2B8-4084-94E1-BCADCAB1E065}" presName="circ1" presStyleLbl="vennNode1" presStyleIdx="0" presStyleCnt="2" custLinFactNeighborX="-274" custLinFactNeighborY="276"/>
      <dgm:spPr/>
      <dgm:t>
        <a:bodyPr/>
        <a:lstStyle/>
        <a:p>
          <a:endParaRPr lang="en-US"/>
        </a:p>
      </dgm:t>
    </dgm:pt>
    <dgm:pt modelId="{0C70A303-E7A3-48B3-8A02-48FDA9F21DD1}" type="pres">
      <dgm:prSet presAssocID="{EF371752-F2B8-4084-94E1-BCADCAB1E065}" presName="circ1Tx" presStyleLbl="revTx" presStyleIdx="0" presStyleCnt="0">
        <dgm:presLayoutVars>
          <dgm:chMax val="0"/>
          <dgm:chPref val="0"/>
          <dgm:bulletEnabled val="1"/>
        </dgm:presLayoutVars>
      </dgm:prSet>
      <dgm:spPr/>
      <dgm:t>
        <a:bodyPr/>
        <a:lstStyle/>
        <a:p>
          <a:endParaRPr lang="en-US"/>
        </a:p>
      </dgm:t>
    </dgm:pt>
    <dgm:pt modelId="{0F97EE6B-376B-4652-A400-8CB01CA74961}" type="pres">
      <dgm:prSet presAssocID="{944AFEBC-396D-4F03-8A2E-C7AA88ECF1C4}" presName="circ2" presStyleLbl="vennNode1" presStyleIdx="1" presStyleCnt="2" custLinFactNeighborX="2413" custLinFactNeighborY="276"/>
      <dgm:spPr/>
      <dgm:t>
        <a:bodyPr/>
        <a:lstStyle/>
        <a:p>
          <a:endParaRPr lang="en-US"/>
        </a:p>
      </dgm:t>
    </dgm:pt>
    <dgm:pt modelId="{63727C24-A203-42EE-AE73-2345B6932E28}" type="pres">
      <dgm:prSet presAssocID="{944AFEBC-396D-4F03-8A2E-C7AA88ECF1C4}" presName="circ2Tx" presStyleLbl="revTx" presStyleIdx="0" presStyleCnt="0">
        <dgm:presLayoutVars>
          <dgm:chMax val="0"/>
          <dgm:chPref val="0"/>
          <dgm:bulletEnabled val="1"/>
        </dgm:presLayoutVars>
      </dgm:prSet>
      <dgm:spPr/>
      <dgm:t>
        <a:bodyPr/>
        <a:lstStyle/>
        <a:p>
          <a:endParaRPr lang="en-US"/>
        </a:p>
      </dgm:t>
    </dgm:pt>
  </dgm:ptLst>
  <dgm:cxnLst>
    <dgm:cxn modelId="{A7CA8264-EE5C-435F-85B7-D80B170F79A6}" srcId="{80E3FFF2-C133-466B-80B9-B669E8F50EF5}" destId="{944AFEBC-396D-4F03-8A2E-C7AA88ECF1C4}" srcOrd="1" destOrd="0" parTransId="{AB35F5BC-9D4C-439A-91ED-1E1154B55E26}" sibTransId="{ECF460E5-920D-449A-9D7A-E2AD7F5C8612}"/>
    <dgm:cxn modelId="{66DEE2F5-E8DC-4858-A0AE-E105982E21AB}" type="presOf" srcId="{944AFEBC-396D-4F03-8A2E-C7AA88ECF1C4}" destId="{0F97EE6B-376B-4652-A400-8CB01CA74961}" srcOrd="0" destOrd="0" presId="urn:microsoft.com/office/officeart/2005/8/layout/venn1"/>
    <dgm:cxn modelId="{9279CD1A-D187-4EEC-8D22-92AF55CBFB16}" type="presOf" srcId="{944AFEBC-396D-4F03-8A2E-C7AA88ECF1C4}" destId="{63727C24-A203-42EE-AE73-2345B6932E28}" srcOrd="1" destOrd="0" presId="urn:microsoft.com/office/officeart/2005/8/layout/venn1"/>
    <dgm:cxn modelId="{88BAA241-FA94-4397-924A-1FC84AA6DB44}" type="presOf" srcId="{EF371752-F2B8-4084-94E1-BCADCAB1E065}" destId="{48039A68-DB56-4AC0-8A94-7408F4944FF1}" srcOrd="0" destOrd="0" presId="urn:microsoft.com/office/officeart/2005/8/layout/venn1"/>
    <dgm:cxn modelId="{21A986AE-CF01-4772-9D0E-18615497086E}" type="presOf" srcId="{EF371752-F2B8-4084-94E1-BCADCAB1E065}" destId="{0C70A303-E7A3-48B3-8A02-48FDA9F21DD1}" srcOrd="1" destOrd="0" presId="urn:microsoft.com/office/officeart/2005/8/layout/venn1"/>
    <dgm:cxn modelId="{DC0C08B0-DFFE-41C9-BAA9-CFC7CA62E30D}" type="presOf" srcId="{80E3FFF2-C133-466B-80B9-B669E8F50EF5}" destId="{E07D524F-1682-432E-A211-4619863150AA}" srcOrd="0" destOrd="0" presId="urn:microsoft.com/office/officeart/2005/8/layout/venn1"/>
    <dgm:cxn modelId="{673AD11C-992A-47D0-956D-2B472069C33E}" srcId="{80E3FFF2-C133-466B-80B9-B669E8F50EF5}" destId="{EF371752-F2B8-4084-94E1-BCADCAB1E065}" srcOrd="0" destOrd="0" parTransId="{B5DEB65F-3491-4E69-9B28-8EB3AE565D29}" sibTransId="{CD178334-4A97-428C-AEE4-65F2F03118C1}"/>
    <dgm:cxn modelId="{84EA9F56-D786-4067-9405-949E32C05E6F}" type="presParOf" srcId="{E07D524F-1682-432E-A211-4619863150AA}" destId="{48039A68-DB56-4AC0-8A94-7408F4944FF1}" srcOrd="0" destOrd="0" presId="urn:microsoft.com/office/officeart/2005/8/layout/venn1"/>
    <dgm:cxn modelId="{DE22F582-403D-4741-A0D1-ED39EBC80501}" type="presParOf" srcId="{E07D524F-1682-432E-A211-4619863150AA}" destId="{0C70A303-E7A3-48B3-8A02-48FDA9F21DD1}" srcOrd="1" destOrd="0" presId="urn:microsoft.com/office/officeart/2005/8/layout/venn1"/>
    <dgm:cxn modelId="{D5DFBB48-9EB6-4197-8B83-87B0DAF575CD}" type="presParOf" srcId="{E07D524F-1682-432E-A211-4619863150AA}" destId="{0F97EE6B-376B-4652-A400-8CB01CA74961}" srcOrd="2" destOrd="0" presId="urn:microsoft.com/office/officeart/2005/8/layout/venn1"/>
    <dgm:cxn modelId="{81734DED-7A8A-4FD3-B309-4325E5AB7FEF}" type="presParOf" srcId="{E07D524F-1682-432E-A211-4619863150AA}" destId="{63727C24-A203-42EE-AE73-2345B6932E28}" srcOrd="3" destOrd="0" presId="urn:microsoft.com/office/officeart/2005/8/layout/ven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39A68-DB56-4AC0-8A94-7408F4944FF1}">
      <dsp:nvSpPr>
        <dsp:cNvPr id="0" name=""/>
        <dsp:cNvSpPr/>
      </dsp:nvSpPr>
      <dsp:spPr>
        <a:xfrm>
          <a:off x="131619" y="199560"/>
          <a:ext cx="3481959" cy="3481958"/>
        </a:xfrm>
        <a:prstGeom prst="ellipse">
          <a:avLst/>
        </a:prstGeom>
        <a:solidFill>
          <a:srgbClr val="5F3E5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n-US" sz="4000" kern="1200" dirty="0" smtClean="0"/>
            <a:t>PILOT</a:t>
          </a:r>
          <a:endParaRPr lang="en-US" sz="4000" kern="1200" dirty="0"/>
        </a:p>
      </dsp:txBody>
      <dsp:txXfrm>
        <a:off x="617839" y="610158"/>
        <a:ext cx="2007616" cy="2660763"/>
      </dsp:txXfrm>
    </dsp:sp>
    <dsp:sp modelId="{0F97EE6B-376B-4652-A400-8CB01CA74961}">
      <dsp:nvSpPr>
        <dsp:cNvPr id="0" name=""/>
        <dsp:cNvSpPr/>
      </dsp:nvSpPr>
      <dsp:spPr>
        <a:xfrm>
          <a:off x="2734700" y="199560"/>
          <a:ext cx="3481959" cy="3481958"/>
        </a:xfrm>
        <a:prstGeom prst="ellipse">
          <a:avLst/>
        </a:prstGeom>
        <a:solidFill>
          <a:srgbClr val="5F3E5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n-US" sz="4000" kern="1200" dirty="0" smtClean="0"/>
            <a:t>Networks</a:t>
          </a:r>
          <a:endParaRPr lang="en-US" sz="4000" kern="1200" dirty="0"/>
        </a:p>
      </dsp:txBody>
      <dsp:txXfrm>
        <a:off x="3722823" y="610158"/>
        <a:ext cx="2007616" cy="266076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CBB3F-97E5-6B4E-B768-D9F03FBA96A0}" type="datetimeFigureOut">
              <a:rPr lang="en-US" smtClean="0"/>
              <a:t>6/4/2018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8C40D-2285-F040-B89D-7F4F9BD5DDF0}" type="slidenum">
              <a:rPr lang="en-US" smtClean="0"/>
              <a:t>‹#›</a:t>
            </a:fld>
            <a:endParaRPr lang="en-US"/>
          </a:p>
        </p:txBody>
      </p:sp>
    </p:spTree>
    <p:extLst>
      <p:ext uri="{BB962C8B-B14F-4D97-AF65-F5344CB8AC3E}">
        <p14:creationId xmlns:p14="http://schemas.microsoft.com/office/powerpoint/2010/main" val="2389369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2018 is a year of experiments as we trial</a:t>
            </a:r>
            <a:r>
              <a:rPr lang="en-US" baseline="0" dirty="0" smtClean="0"/>
              <a:t> new offerings for PILOT,  ‘Practices in Innovation Leadership, Operations, and Talent’.  IRI’s Research on Research program is being reworked to improve learning for members by benchmarking current best practices and studying ways to build on them to recommend future practices. </a:t>
            </a:r>
            <a:endParaRPr lang="en-US" dirty="0"/>
          </a:p>
        </p:txBody>
      </p:sp>
      <p:sp>
        <p:nvSpPr>
          <p:cNvPr id="4" name="Slide Number Placeholder 3"/>
          <p:cNvSpPr>
            <a:spLocks noGrp="1"/>
          </p:cNvSpPr>
          <p:nvPr>
            <p:ph type="sldNum" sz="quarter" idx="10"/>
          </p:nvPr>
        </p:nvSpPr>
        <p:spPr/>
        <p:txBody>
          <a:bodyPr/>
          <a:lstStyle/>
          <a:p>
            <a:fld id="{0498C40D-2285-F040-B89D-7F4F9BD5DDF0}" type="slidenum">
              <a:rPr lang="en-US" smtClean="0"/>
              <a:t>1</a:t>
            </a:fld>
            <a:endParaRPr lang="en-US"/>
          </a:p>
        </p:txBody>
      </p:sp>
    </p:spTree>
    <p:extLst>
      <p:ext uri="{BB962C8B-B14F-4D97-AF65-F5344CB8AC3E}">
        <p14:creationId xmlns:p14="http://schemas.microsoft.com/office/powerpoint/2010/main" val="199579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PILOT will encompass the</a:t>
            </a:r>
            <a:r>
              <a:rPr lang="en-US" baseline="0" dirty="0" smtClean="0"/>
              <a:t> Research on Research </a:t>
            </a:r>
            <a:r>
              <a:rPr lang="en-US" dirty="0" smtClean="0"/>
              <a:t>working groups that IRI is known</a:t>
            </a:r>
            <a:r>
              <a:rPr lang="en-US" baseline="0" dirty="0" smtClean="0"/>
              <a:t> for, </a:t>
            </a:r>
            <a:r>
              <a:rPr lang="en-US" dirty="0" smtClean="0"/>
              <a:t> as well as shorter, more agile and resilient processes for developing best practices. </a:t>
            </a:r>
          </a:p>
          <a:p>
            <a:endParaRPr lang="en-US" dirty="0" smtClean="0"/>
          </a:p>
          <a:p>
            <a:r>
              <a:rPr lang="en-US" dirty="0" smtClean="0"/>
              <a:t>The purpose of PILOT is to engage members and other thought leaders to identify, sponsor, lead, support, and conduct activities that advance the understanding and development of best practices in innovation management.</a:t>
            </a:r>
          </a:p>
          <a:p>
            <a:endParaRPr lang="en-US" dirty="0" smtClean="0"/>
          </a:p>
          <a:p>
            <a:r>
              <a:rPr lang="en-US" dirty="0" smtClean="0"/>
              <a:t>As the IRI Research program transitions to PILOT, the PILOT Steering Committee has begun examining activities that:</a:t>
            </a:r>
          </a:p>
          <a:p>
            <a:endParaRPr lang="en-US" dirty="0" smtClean="0"/>
          </a:p>
          <a:p>
            <a:r>
              <a:rPr lang="en-US" dirty="0" smtClean="0"/>
              <a:t>Produce faster results</a:t>
            </a:r>
          </a:p>
          <a:p>
            <a:r>
              <a:rPr lang="en-US" dirty="0" smtClean="0"/>
              <a:t>Are highly relevant to IRI’s primary and secondary customers (CTOs and their direct reports)</a:t>
            </a:r>
          </a:p>
          <a:p>
            <a:r>
              <a:rPr lang="en-US" dirty="0" smtClean="0"/>
              <a:t>Create highly actionable and measurable deliverables</a:t>
            </a:r>
          </a:p>
          <a:p>
            <a:endParaRPr lang="en-US" dirty="0" smtClean="0"/>
          </a:p>
          <a:p>
            <a:r>
              <a:rPr lang="en-US" dirty="0" smtClean="0"/>
              <a:t>The results will be a Member Toolbox of processes for getting results in</a:t>
            </a:r>
            <a:r>
              <a:rPr lang="en-US" baseline="0" dirty="0" smtClean="0"/>
              <a:t> developing best practices.</a:t>
            </a:r>
            <a:endParaRPr lang="en-US" dirty="0"/>
          </a:p>
        </p:txBody>
      </p:sp>
      <p:sp>
        <p:nvSpPr>
          <p:cNvPr id="4" name="Slide Number Placeholder 3"/>
          <p:cNvSpPr>
            <a:spLocks noGrp="1"/>
          </p:cNvSpPr>
          <p:nvPr>
            <p:ph type="sldNum" sz="quarter" idx="10"/>
          </p:nvPr>
        </p:nvSpPr>
        <p:spPr/>
        <p:txBody>
          <a:bodyPr/>
          <a:lstStyle/>
          <a:p>
            <a:fld id="{0498C40D-2285-F040-B89D-7F4F9BD5DDF0}" type="slidenum">
              <a:rPr lang="en-US" smtClean="0"/>
              <a:t>2</a:t>
            </a:fld>
            <a:endParaRPr lang="en-US"/>
          </a:p>
        </p:txBody>
      </p:sp>
    </p:spTree>
    <p:extLst>
      <p:ext uri="{BB962C8B-B14F-4D97-AF65-F5344CB8AC3E}">
        <p14:creationId xmlns:p14="http://schemas.microsoft.com/office/powerpoint/2010/main" val="558334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goal of our first experiment was to get attendees discussing a hot topic and to capture the learnings from that conversation.  Axalta kindly hosted that session and they chose ‘Recruiting and Retaining Early Career Technical Talent’ and ‘Creating a Culture of Innovation’ as their topics.  As luck would have it, we recently had two Research on Research projects that tackled those topics.  The results of those projects were shared by one of the lead researchers, Susan Neylon of ITECS, and she then facilitated a discussion on those topics.  The meeting went well and a summary of the discussion is available on the IRI website.  We would like to host at least one more Think Tank this year.  Please contact Lee Green if you would like to host one.  You get to pick the topic!</a:t>
            </a:r>
            <a:endParaRPr lang="en-US" dirty="0"/>
          </a:p>
        </p:txBody>
      </p:sp>
      <p:sp>
        <p:nvSpPr>
          <p:cNvPr id="4" name="Slide Number Placeholder 3"/>
          <p:cNvSpPr>
            <a:spLocks noGrp="1"/>
          </p:cNvSpPr>
          <p:nvPr>
            <p:ph type="sldNum" sz="quarter" idx="10"/>
          </p:nvPr>
        </p:nvSpPr>
        <p:spPr/>
        <p:txBody>
          <a:bodyPr/>
          <a:lstStyle/>
          <a:p>
            <a:fld id="{0498C40D-2285-F040-B89D-7F4F9BD5DDF0}" type="slidenum">
              <a:rPr lang="en-US" smtClean="0"/>
              <a:t>3</a:t>
            </a:fld>
            <a:endParaRPr lang="en-US"/>
          </a:p>
        </p:txBody>
      </p:sp>
    </p:spTree>
    <p:extLst>
      <p:ext uri="{BB962C8B-B14F-4D97-AF65-F5344CB8AC3E}">
        <p14:creationId xmlns:p14="http://schemas.microsoft.com/office/powerpoint/2010/main" val="558334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our second experiment, we wanted to plus the successful IRI Community Forum.  We have</a:t>
            </a:r>
            <a:r>
              <a:rPr lang="en-US" sz="1200" kern="1200" baseline="0" dirty="0" smtClean="0">
                <a:solidFill>
                  <a:schemeClr val="tx1"/>
                </a:solidFill>
                <a:effectLst/>
                <a:latin typeface="+mn-lt"/>
                <a:ea typeface="+mn-ea"/>
                <a:cs typeface="+mn-cs"/>
              </a:rPr>
              <a:t> brought </a:t>
            </a:r>
            <a:r>
              <a:rPr lang="en-US" sz="1200" kern="1200" dirty="0" smtClean="0">
                <a:solidFill>
                  <a:schemeClr val="tx1"/>
                </a:solidFill>
                <a:effectLst/>
                <a:latin typeface="+mn-lt"/>
                <a:ea typeface="+mn-ea"/>
                <a:cs typeface="+mn-cs"/>
              </a:rPr>
              <a:t>together a dedicated group of members who have been tasked with improving dashboard metrics in their organization.  The group has worked to identify key benchmarking points on innovation dashboard metrics and created a survey to get feedback on those points.  The</a:t>
            </a:r>
            <a:r>
              <a:rPr lang="en-US" sz="1200" kern="1200" baseline="0" dirty="0" smtClean="0">
                <a:solidFill>
                  <a:schemeClr val="tx1"/>
                </a:solidFill>
                <a:effectLst/>
                <a:latin typeface="+mn-lt"/>
                <a:ea typeface="+mn-ea"/>
                <a:cs typeface="+mn-cs"/>
              </a:rPr>
              <a:t> survey is still open for this and I encourage you to take 10 minutes to complete it.  Once they have a good spread of responses from a variety of industries and sizes of companies, they will work with IRI staff to analyze the results and share them through a </a:t>
            </a:r>
            <a:r>
              <a:rPr lang="en-US" sz="1200" kern="1200" dirty="0" smtClean="0">
                <a:solidFill>
                  <a:schemeClr val="tx1"/>
                </a:solidFill>
                <a:effectLst/>
                <a:latin typeface="+mn-lt"/>
                <a:ea typeface="+mn-ea"/>
                <a:cs typeface="+mn-cs"/>
              </a:rPr>
              <a:t>whitepaper and webinar.   </a:t>
            </a:r>
          </a:p>
        </p:txBody>
      </p:sp>
      <p:sp>
        <p:nvSpPr>
          <p:cNvPr id="4" name="Slide Number Placeholder 3"/>
          <p:cNvSpPr>
            <a:spLocks noGrp="1"/>
          </p:cNvSpPr>
          <p:nvPr>
            <p:ph type="sldNum" sz="quarter" idx="10"/>
          </p:nvPr>
        </p:nvSpPr>
        <p:spPr/>
        <p:txBody>
          <a:bodyPr/>
          <a:lstStyle/>
          <a:p>
            <a:fld id="{0498C40D-2285-F040-B89D-7F4F9BD5DDF0}" type="slidenum">
              <a:rPr lang="en-US" smtClean="0"/>
              <a:t>4</a:t>
            </a:fld>
            <a:endParaRPr lang="en-US"/>
          </a:p>
        </p:txBody>
      </p:sp>
    </p:spTree>
    <p:extLst>
      <p:ext uri="{BB962C8B-B14F-4D97-AF65-F5344CB8AC3E}">
        <p14:creationId xmlns:p14="http://schemas.microsoft.com/office/powerpoint/2010/main" val="558334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our third</a:t>
            </a:r>
            <a:r>
              <a:rPr lang="en-US" baseline="0" dirty="0" smtClean="0"/>
              <a:t> experiment, we are looking to partner with the IRI Networks program to identify topics that are of interest to the Networks members, but can’t be tackled in the Networks format.  We aim to work with the chairs of the Networks to identify topics and work out a relevant research plan and outputs.  </a:t>
            </a:r>
            <a:endParaRPr lang="en-US" dirty="0"/>
          </a:p>
        </p:txBody>
      </p:sp>
      <p:sp>
        <p:nvSpPr>
          <p:cNvPr id="4" name="Slide Number Placeholder 3"/>
          <p:cNvSpPr>
            <a:spLocks noGrp="1"/>
          </p:cNvSpPr>
          <p:nvPr>
            <p:ph type="sldNum" sz="quarter" idx="10"/>
          </p:nvPr>
        </p:nvSpPr>
        <p:spPr/>
        <p:txBody>
          <a:bodyPr/>
          <a:lstStyle/>
          <a:p>
            <a:fld id="{0498C40D-2285-F040-B89D-7F4F9BD5DDF0}" type="slidenum">
              <a:rPr lang="en-US" smtClean="0"/>
              <a:t>5</a:t>
            </a:fld>
            <a:endParaRPr lang="en-US"/>
          </a:p>
        </p:txBody>
      </p:sp>
    </p:spTree>
    <p:extLst>
      <p:ext uri="{BB962C8B-B14F-4D97-AF65-F5344CB8AC3E}">
        <p14:creationId xmlns:p14="http://schemas.microsoft.com/office/powerpoint/2010/main" val="558334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98C40D-2285-F040-B89D-7F4F9BD5DDF0}" type="slidenum">
              <a:rPr lang="en-US" smtClean="0"/>
              <a:t>6</a:t>
            </a:fld>
            <a:endParaRPr lang="en-US"/>
          </a:p>
        </p:txBody>
      </p:sp>
    </p:spTree>
    <p:extLst>
      <p:ext uri="{BB962C8B-B14F-4D97-AF65-F5344CB8AC3E}">
        <p14:creationId xmlns:p14="http://schemas.microsoft.com/office/powerpoint/2010/main" val="698116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B11A097-9E79-8E44-9940-3A0642961DF1}"/>
              </a:ext>
            </a:extLst>
          </p:cNvPr>
          <p:cNvSpPr/>
          <p:nvPr userDrawn="1"/>
        </p:nvSpPr>
        <p:spPr>
          <a:xfrm rot="4731796">
            <a:off x="1950850" y="-1673695"/>
            <a:ext cx="14057117" cy="1004079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F62B6A34-22EB-CC4F-A178-78FE163A51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3A17E7B-29AA-5A4E-8C53-F8A1A07A68F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95862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07AA2E8-5623-2C45-AA07-E8638A33A2BA}"/>
              </a:ext>
            </a:extLst>
          </p:cNvPr>
          <p:cNvSpPr/>
          <p:nvPr userDrawn="1"/>
        </p:nvSpPr>
        <p:spPr>
          <a:xfrm rot="4731796">
            <a:off x="3779650" y="-1189064"/>
            <a:ext cx="14057117" cy="1004079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xmlns="" id="{40A12D54-0412-594F-8387-3A9291D80DEE}"/>
              </a:ext>
            </a:extLst>
          </p:cNvPr>
          <p:cNvSpPr/>
          <p:nvPr userDrawn="1"/>
        </p:nvSpPr>
        <p:spPr>
          <a:xfrm>
            <a:off x="0" y="1353312"/>
            <a:ext cx="12192000" cy="5504688"/>
          </a:xfrm>
          <a:prstGeom prst="rect">
            <a:avLst/>
          </a:prstGeom>
          <a:solidFill>
            <a:srgbClr val="5F3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1A77A93-EB31-EA47-A456-3B52BE0A3117}"/>
              </a:ext>
            </a:extLst>
          </p:cNvPr>
          <p:cNvSpPr>
            <a:spLocks noGrp="1"/>
          </p:cNvSpPr>
          <p:nvPr>
            <p:ph type="title"/>
          </p:nvPr>
        </p:nvSpPr>
        <p:spPr>
          <a:xfrm>
            <a:off x="527304" y="690530"/>
            <a:ext cx="10515600" cy="1325563"/>
          </a:xfrm>
          <a:prstGeom prst="rect">
            <a:avLst/>
          </a:prstGeom>
        </p:spPr>
        <p:txBody>
          <a:bodyPr/>
          <a:lstStyle>
            <a:lvl1pPr>
              <a:defRPr sz="3200">
                <a:solidFill>
                  <a:srgbClr val="5F3E5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Slide Number Placeholder 3">
            <a:extLst>
              <a:ext uri="{FF2B5EF4-FFF2-40B4-BE49-F238E27FC236}">
                <a16:creationId xmlns:a16="http://schemas.microsoft.com/office/drawing/2014/main" xmlns="" id="{B39E3A8B-F38D-5E4A-B5EA-BEF981D2AF96}"/>
              </a:ext>
            </a:extLst>
          </p:cNvPr>
          <p:cNvSpPr>
            <a:spLocks noGrp="1"/>
          </p:cNvSpPr>
          <p:nvPr>
            <p:ph type="sldNum" sz="quarter" idx="12"/>
          </p:nvPr>
        </p:nvSpPr>
        <p:spPr>
          <a:xfrm>
            <a:off x="527304" y="6319774"/>
            <a:ext cx="2743200" cy="365125"/>
          </a:xfrm>
          <a:prstGeom prst="rect">
            <a:avLst/>
          </a:prstGeom>
        </p:spPr>
        <p:txBody>
          <a:bodyPr/>
          <a:lstStyle>
            <a:lvl1pPr>
              <a:defRPr sz="1200" b="0" i="0">
                <a:solidFill>
                  <a:schemeClr val="bg1"/>
                </a:solidFill>
                <a:latin typeface="Arial" panose="020B0604020202020204" pitchFamily="34" charset="0"/>
                <a:cs typeface="Arial" panose="020B0604020202020204" pitchFamily="34" charset="0"/>
              </a:defRPr>
            </a:lvl1pPr>
          </a:lstStyle>
          <a:p>
            <a:fld id="{46AB24E2-C3C2-2047-987C-14E9AFDE371D}" type="slidenum">
              <a:rPr lang="en-US" smtClean="0"/>
              <a:pPr/>
              <a:t>‹#›</a:t>
            </a:fld>
            <a:endParaRPr lang="en-US" dirty="0"/>
          </a:p>
        </p:txBody>
      </p:sp>
      <p:pic>
        <p:nvPicPr>
          <p:cNvPr id="8" name="Picture 7">
            <a:extLst>
              <a:ext uri="{FF2B5EF4-FFF2-40B4-BE49-F238E27FC236}">
                <a16:creationId xmlns:a16="http://schemas.microsoft.com/office/drawing/2014/main" xmlns="" id="{D772478A-D3D7-BD43-96E4-F6AC5826BAB1}"/>
              </a:ext>
            </a:extLst>
          </p:cNvPr>
          <p:cNvPicPr>
            <a:picLocks noChangeAspect="1"/>
          </p:cNvPicPr>
          <p:nvPr userDrawn="1"/>
        </p:nvPicPr>
        <p:blipFill>
          <a:blip r:embed="rId3"/>
          <a:stretch>
            <a:fillRect/>
          </a:stretch>
        </p:blipFill>
        <p:spPr>
          <a:xfrm>
            <a:off x="11187485" y="6049755"/>
            <a:ext cx="631609" cy="413275"/>
          </a:xfrm>
          <a:prstGeom prst="rect">
            <a:avLst/>
          </a:prstGeom>
        </p:spPr>
      </p:pic>
    </p:spTree>
    <p:extLst>
      <p:ext uri="{BB962C8B-B14F-4D97-AF65-F5344CB8AC3E}">
        <p14:creationId xmlns:p14="http://schemas.microsoft.com/office/powerpoint/2010/main" val="272950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35A79941-17FD-5249-9D1E-E1F17F815C11}"/>
              </a:ext>
            </a:extLst>
          </p:cNvPr>
          <p:cNvSpPr/>
          <p:nvPr userDrawn="1"/>
        </p:nvSpPr>
        <p:spPr>
          <a:xfrm rot="2725156">
            <a:off x="4328290" y="-3932947"/>
            <a:ext cx="14057117" cy="1004079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xmlns="" id="{51DD464A-CBBB-9342-BB59-4BFE25A138C9}"/>
              </a:ext>
            </a:extLst>
          </p:cNvPr>
          <p:cNvSpPr>
            <a:spLocks noGrp="1"/>
          </p:cNvSpPr>
          <p:nvPr>
            <p:ph type="sldNum" sz="quarter" idx="12"/>
          </p:nvPr>
        </p:nvSpPr>
        <p:spPr>
          <a:xfrm>
            <a:off x="527304" y="6319774"/>
            <a:ext cx="2743200" cy="365125"/>
          </a:xfrm>
          <a:prstGeom prst="rect">
            <a:avLst/>
          </a:prstGeom>
        </p:spPr>
        <p:txBody>
          <a:bodyPr/>
          <a:lstStyle>
            <a:lvl1pPr>
              <a:defRPr sz="1200" b="0" i="0">
                <a:solidFill>
                  <a:srgbClr val="5F3E59"/>
                </a:solidFill>
                <a:latin typeface="Arial" panose="020B0604020202020204" pitchFamily="34" charset="0"/>
                <a:cs typeface="Arial" panose="020B0604020202020204" pitchFamily="34" charset="0"/>
              </a:defRPr>
            </a:lvl1pPr>
          </a:lstStyle>
          <a:p>
            <a:fld id="{46AB24E2-C3C2-2047-987C-14E9AFDE371D}" type="slidenum">
              <a:rPr lang="en-US" smtClean="0"/>
              <a:pPr/>
              <a:t>‹#›</a:t>
            </a:fld>
            <a:endParaRPr lang="en-US" dirty="0"/>
          </a:p>
        </p:txBody>
      </p:sp>
      <p:sp>
        <p:nvSpPr>
          <p:cNvPr id="2" name="Rectangle 1">
            <a:extLst>
              <a:ext uri="{FF2B5EF4-FFF2-40B4-BE49-F238E27FC236}">
                <a16:creationId xmlns:a16="http://schemas.microsoft.com/office/drawing/2014/main" xmlns="" id="{AF16525A-77A6-E649-B83A-5C97A57B32E5}"/>
              </a:ext>
            </a:extLst>
          </p:cNvPr>
          <p:cNvSpPr/>
          <p:nvPr userDrawn="1"/>
        </p:nvSpPr>
        <p:spPr>
          <a:xfrm>
            <a:off x="0" y="0"/>
            <a:ext cx="12192000" cy="1353312"/>
          </a:xfrm>
          <a:prstGeom prst="rect">
            <a:avLst/>
          </a:prstGeom>
          <a:solidFill>
            <a:srgbClr val="5F3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xmlns="" id="{327A35DC-1872-6E44-AA84-425670FF2907}"/>
              </a:ext>
            </a:extLst>
          </p:cNvPr>
          <p:cNvSpPr>
            <a:spLocks noGrp="1"/>
          </p:cNvSpPr>
          <p:nvPr>
            <p:ph type="body" sz="quarter" idx="13"/>
          </p:nvPr>
        </p:nvSpPr>
        <p:spPr>
          <a:xfrm>
            <a:off x="486029" y="796291"/>
            <a:ext cx="5568950" cy="41071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1800">
                <a:solidFill>
                  <a:srgbClr val="5F3E59"/>
                </a:solidFill>
                <a:latin typeface="Arial" panose="020B0604020202020204" pitchFamily="34" charset="0"/>
                <a:cs typeface="Arial" panose="020B0604020202020204" pitchFamily="34" charset="0"/>
              </a:defRPr>
            </a:lvl2pPr>
            <a:lvl3pPr marL="914400" indent="0">
              <a:buNone/>
              <a:defRPr sz="1800">
                <a:solidFill>
                  <a:srgbClr val="5F3E59"/>
                </a:solidFill>
                <a:latin typeface="Arial" panose="020B0604020202020204" pitchFamily="34" charset="0"/>
                <a:cs typeface="Arial" panose="020B0604020202020204" pitchFamily="34" charset="0"/>
              </a:defRPr>
            </a:lvl3pPr>
            <a:lvl4pPr marL="1371600" indent="0">
              <a:buNone/>
              <a:defRPr sz="1800">
                <a:solidFill>
                  <a:srgbClr val="5F3E59"/>
                </a:solidFill>
                <a:latin typeface="Arial" panose="020B0604020202020204" pitchFamily="34" charset="0"/>
                <a:cs typeface="Arial" panose="020B0604020202020204" pitchFamily="34" charset="0"/>
              </a:defRPr>
            </a:lvl4pPr>
            <a:lvl5pPr marL="1828800" indent="0">
              <a:buNone/>
              <a:defRPr sz="1800">
                <a:solidFill>
                  <a:srgbClr val="5F3E59"/>
                </a:solidFill>
                <a:latin typeface="Arial" panose="020B0604020202020204" pitchFamily="34" charset="0"/>
                <a:cs typeface="Arial" panose="020B0604020202020204" pitchFamily="34" charset="0"/>
              </a:defRPr>
            </a:lvl5pPr>
          </a:lstStyle>
          <a:p>
            <a:pPr lvl="0"/>
            <a:r>
              <a:rPr lang="en-US" dirty="0"/>
              <a:t>Edit Master text styles</a:t>
            </a:r>
          </a:p>
        </p:txBody>
      </p:sp>
      <p:pic>
        <p:nvPicPr>
          <p:cNvPr id="8" name="Picture 7">
            <a:extLst>
              <a:ext uri="{FF2B5EF4-FFF2-40B4-BE49-F238E27FC236}">
                <a16:creationId xmlns:a16="http://schemas.microsoft.com/office/drawing/2014/main" xmlns="" id="{AA3BA99C-7653-684D-B87F-05307DC2A4CF}"/>
              </a:ext>
            </a:extLst>
          </p:cNvPr>
          <p:cNvPicPr>
            <a:picLocks noChangeAspect="1"/>
          </p:cNvPicPr>
          <p:nvPr userDrawn="1"/>
        </p:nvPicPr>
        <p:blipFill>
          <a:blip r:embed="rId3"/>
          <a:stretch>
            <a:fillRect/>
          </a:stretch>
        </p:blipFill>
        <p:spPr>
          <a:xfrm>
            <a:off x="11187485" y="6049755"/>
            <a:ext cx="631609" cy="413275"/>
          </a:xfrm>
          <a:prstGeom prst="rect">
            <a:avLst/>
          </a:prstGeom>
        </p:spPr>
      </p:pic>
    </p:spTree>
    <p:extLst>
      <p:ext uri="{BB962C8B-B14F-4D97-AF65-F5344CB8AC3E}">
        <p14:creationId xmlns:p14="http://schemas.microsoft.com/office/powerpoint/2010/main" val="28249240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xmlns="" id="{9D50DD5E-D2BC-BC46-A044-782A36F54EA6}"/>
              </a:ext>
            </a:extLst>
          </p:cNvPr>
          <p:cNvSpPr>
            <a:spLocks noGrp="1"/>
          </p:cNvSpPr>
          <p:nvPr>
            <p:ph type="sldNum" sz="quarter" idx="4"/>
          </p:nvPr>
        </p:nvSpPr>
        <p:spPr>
          <a:xfrm>
            <a:off x="280416" y="6319774"/>
            <a:ext cx="2743200" cy="365125"/>
          </a:xfrm>
          <a:prstGeom prst="rect">
            <a:avLst/>
          </a:prstGeom>
        </p:spPr>
        <p:txBody>
          <a:bodyPr/>
          <a:lstStyle>
            <a:lvl1pPr>
              <a:defRPr sz="1200" b="0" i="0">
                <a:solidFill>
                  <a:srgbClr val="5F3E59"/>
                </a:solidFill>
                <a:latin typeface="Arial" panose="020B0604020202020204" pitchFamily="34" charset="0"/>
                <a:cs typeface="Arial" panose="020B0604020202020204" pitchFamily="34" charset="0"/>
              </a:defRPr>
            </a:lvl1pPr>
          </a:lstStyle>
          <a:p>
            <a:fld id="{46AB24E2-C3C2-2047-987C-14E9AFDE371D}" type="slidenum">
              <a:rPr lang="en-US" smtClean="0"/>
              <a:pPr/>
              <a:t>‹#›</a:t>
            </a:fld>
            <a:endParaRPr lang="en-US" dirty="0"/>
          </a:p>
        </p:txBody>
      </p:sp>
    </p:spTree>
    <p:extLst>
      <p:ext uri="{BB962C8B-B14F-4D97-AF65-F5344CB8AC3E}">
        <p14:creationId xmlns:p14="http://schemas.microsoft.com/office/powerpoint/2010/main" val="377836341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9221FE-BCB0-7F44-A534-7BBAB7E5EFF5}"/>
              </a:ext>
            </a:extLst>
          </p:cNvPr>
          <p:cNvSpPr>
            <a:spLocks noGrp="1"/>
          </p:cNvSpPr>
          <p:nvPr>
            <p:ph type="ctrTitle"/>
          </p:nvPr>
        </p:nvSpPr>
        <p:spPr>
          <a:xfrm>
            <a:off x="673608" y="1783079"/>
            <a:ext cx="5422392" cy="1827467"/>
          </a:xfrm>
        </p:spPr>
        <p:txBody>
          <a:bodyPr/>
          <a:lstStyle/>
          <a:p>
            <a:pPr algn="l">
              <a:lnSpc>
                <a:spcPts val="4200"/>
              </a:lnSpc>
            </a:pPr>
            <a:r>
              <a:rPr lang="en-US" sz="4800" b="1" dirty="0" smtClean="0">
                <a:solidFill>
                  <a:srgbClr val="5F3E59"/>
                </a:solidFill>
                <a:latin typeface="Arial" panose="020B0604020202020204" pitchFamily="34" charset="0"/>
                <a:cs typeface="Arial" panose="020B0604020202020204" pitchFamily="34" charset="0"/>
              </a:rPr>
              <a:t>IRI PILOT</a:t>
            </a:r>
            <a:endParaRPr lang="en-US" sz="4800" b="1" dirty="0">
              <a:solidFill>
                <a:srgbClr val="5F3E59"/>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xmlns="" id="{41A9133B-73D5-6C41-9D0B-489384BC59EA}"/>
              </a:ext>
            </a:extLst>
          </p:cNvPr>
          <p:cNvSpPr>
            <a:spLocks noGrp="1"/>
          </p:cNvSpPr>
          <p:nvPr>
            <p:ph type="subTitle" idx="1"/>
          </p:nvPr>
        </p:nvSpPr>
        <p:spPr>
          <a:xfrm>
            <a:off x="673607" y="3675190"/>
            <a:ext cx="5556595" cy="787082"/>
          </a:xfrm>
        </p:spPr>
        <p:txBody>
          <a:bodyPr/>
          <a:lstStyle/>
          <a:p>
            <a:pPr algn="l"/>
            <a:r>
              <a:rPr lang="en-US" sz="2000" b="1" dirty="0">
                <a:solidFill>
                  <a:schemeClr val="bg2">
                    <a:lumMod val="75000"/>
                  </a:schemeClr>
                </a:solidFill>
                <a:latin typeface="Arial" panose="020B0604020202020204" pitchFamily="34" charset="0"/>
                <a:cs typeface="Arial" panose="020B0604020202020204" pitchFamily="34" charset="0"/>
              </a:rPr>
              <a:t>Practices in Innovation Leadership, </a:t>
            </a:r>
            <a:r>
              <a:rPr lang="en-US" sz="2000" b="1" dirty="0" smtClean="0">
                <a:solidFill>
                  <a:schemeClr val="bg2">
                    <a:lumMod val="75000"/>
                  </a:schemeClr>
                </a:solidFill>
                <a:latin typeface="Arial" panose="020B0604020202020204" pitchFamily="34" charset="0"/>
                <a:cs typeface="Arial" panose="020B0604020202020204" pitchFamily="34" charset="0"/>
              </a:rPr>
              <a:t>Operations, </a:t>
            </a:r>
            <a:r>
              <a:rPr lang="en-US" sz="2000" b="1" dirty="0">
                <a:solidFill>
                  <a:schemeClr val="bg2">
                    <a:lumMod val="75000"/>
                  </a:schemeClr>
                </a:solidFill>
                <a:latin typeface="Arial" panose="020B0604020202020204" pitchFamily="34" charset="0"/>
                <a:cs typeface="Arial" panose="020B0604020202020204" pitchFamily="34" charset="0"/>
              </a:rPr>
              <a:t>and Talent</a:t>
            </a:r>
          </a:p>
        </p:txBody>
      </p:sp>
      <p:pic>
        <p:nvPicPr>
          <p:cNvPr id="4" name="Picture 3">
            <a:extLst>
              <a:ext uri="{FF2B5EF4-FFF2-40B4-BE49-F238E27FC236}">
                <a16:creationId xmlns:a16="http://schemas.microsoft.com/office/drawing/2014/main" xmlns="" id="{F99A25FE-CFCC-C747-9994-3FAFC8FF1566}"/>
              </a:ext>
            </a:extLst>
          </p:cNvPr>
          <p:cNvPicPr>
            <a:picLocks noChangeAspect="1"/>
          </p:cNvPicPr>
          <p:nvPr/>
        </p:nvPicPr>
        <p:blipFill>
          <a:blip r:embed="rId3"/>
          <a:stretch>
            <a:fillRect/>
          </a:stretch>
        </p:blipFill>
        <p:spPr>
          <a:xfrm>
            <a:off x="772668" y="5625338"/>
            <a:ext cx="2819400" cy="673100"/>
          </a:xfrm>
          <a:prstGeom prst="rect">
            <a:avLst/>
          </a:prstGeom>
        </p:spPr>
      </p:pic>
    </p:spTree>
    <p:extLst>
      <p:ext uri="{BB962C8B-B14F-4D97-AF65-F5344CB8AC3E}">
        <p14:creationId xmlns:p14="http://schemas.microsoft.com/office/powerpoint/2010/main" val="981908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ACCD95B-5AF7-7844-AFBD-BCF4F71CD8EC}"/>
              </a:ext>
            </a:extLst>
          </p:cNvPr>
          <p:cNvSpPr txBox="1"/>
          <p:nvPr/>
        </p:nvSpPr>
        <p:spPr>
          <a:xfrm>
            <a:off x="393117" y="704088"/>
            <a:ext cx="7068387"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PILOT 2018 Experiments</a:t>
            </a:r>
            <a:endParaRPr lang="en-US" sz="24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4D04D6F3-3349-C143-8495-3C5D1425C5E5}"/>
              </a:ext>
            </a:extLst>
          </p:cNvPr>
          <p:cNvPicPr>
            <a:picLocks noChangeAspect="1"/>
          </p:cNvPicPr>
          <p:nvPr/>
        </p:nvPicPr>
        <p:blipFill>
          <a:blip r:embed="rId3"/>
          <a:stretch>
            <a:fillRect/>
          </a:stretch>
        </p:blipFill>
        <p:spPr>
          <a:xfrm>
            <a:off x="11187485" y="6049755"/>
            <a:ext cx="631609" cy="413275"/>
          </a:xfrm>
          <a:prstGeom prst="rect">
            <a:avLst/>
          </a:prstGeom>
        </p:spPr>
      </p:pic>
      <p:sp>
        <p:nvSpPr>
          <p:cNvPr id="5" name="TextBox 4">
            <a:extLst>
              <a:ext uri="{FF2B5EF4-FFF2-40B4-BE49-F238E27FC236}">
                <a16:creationId xmlns:a16="http://schemas.microsoft.com/office/drawing/2014/main" xmlns="" id="{1723F2C0-32F5-4F4D-BB89-681EB822D5BA}"/>
              </a:ext>
            </a:extLst>
          </p:cNvPr>
          <p:cNvSpPr txBox="1"/>
          <p:nvPr/>
        </p:nvSpPr>
        <p:spPr>
          <a:xfrm>
            <a:off x="408432" y="2108073"/>
            <a:ext cx="8575976" cy="187743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F69039"/>
                </a:solidFill>
                <a:latin typeface="Arial" panose="020B0604020202020204" pitchFamily="34" charset="0"/>
                <a:cs typeface="Arial" panose="020B0604020202020204" pitchFamily="34" charset="0"/>
              </a:rPr>
              <a:t>Produce </a:t>
            </a:r>
            <a:r>
              <a:rPr lang="en-US" sz="2400" dirty="0">
                <a:solidFill>
                  <a:srgbClr val="F69039"/>
                </a:solidFill>
                <a:latin typeface="Arial" panose="020B0604020202020204" pitchFamily="34" charset="0"/>
                <a:cs typeface="Arial" panose="020B0604020202020204" pitchFamily="34" charset="0"/>
              </a:rPr>
              <a:t>faster results</a:t>
            </a:r>
          </a:p>
          <a:p>
            <a:pPr marL="285750" indent="-285750">
              <a:buFont typeface="Arial" panose="020B0604020202020204" pitchFamily="34" charset="0"/>
              <a:buChar char="•"/>
            </a:pPr>
            <a:r>
              <a:rPr lang="en-US" sz="2400" dirty="0">
                <a:solidFill>
                  <a:srgbClr val="F69039"/>
                </a:solidFill>
                <a:latin typeface="Arial" panose="020B0604020202020204" pitchFamily="34" charset="0"/>
                <a:cs typeface="Arial" panose="020B0604020202020204" pitchFamily="34" charset="0"/>
              </a:rPr>
              <a:t>Are highly relevant to IRI’s primary and secondary customers (CTOs and their direct reports)</a:t>
            </a:r>
          </a:p>
          <a:p>
            <a:pPr marL="285750" indent="-285750">
              <a:buFont typeface="Arial" panose="020B0604020202020204" pitchFamily="34" charset="0"/>
              <a:buChar char="•"/>
            </a:pPr>
            <a:r>
              <a:rPr lang="en-US" sz="2400" dirty="0">
                <a:solidFill>
                  <a:srgbClr val="F69039"/>
                </a:solidFill>
                <a:latin typeface="Arial" panose="020B0604020202020204" pitchFamily="34" charset="0"/>
                <a:cs typeface="Arial" panose="020B0604020202020204" pitchFamily="34" charset="0"/>
              </a:rPr>
              <a:t>Create highly actionable and measurable deliverables</a:t>
            </a:r>
          </a:p>
          <a:p>
            <a:endParaRPr lang="en-US" sz="2000" dirty="0">
              <a:solidFill>
                <a:srgbClr val="F69039"/>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xmlns="" id="{6CC641A3-8F3A-6D47-AFA3-AB1CB1449222}"/>
              </a:ext>
            </a:extLst>
          </p:cNvPr>
          <p:cNvSpPr>
            <a:spLocks noGrp="1"/>
          </p:cNvSpPr>
          <p:nvPr>
            <p:ph type="sldNum" sz="quarter" idx="12"/>
          </p:nvPr>
        </p:nvSpPr>
        <p:spPr>
          <a:xfrm>
            <a:off x="408432" y="6319774"/>
            <a:ext cx="2743200" cy="365125"/>
          </a:xfrm>
        </p:spPr>
        <p:txBody>
          <a:bodyPr/>
          <a:lstStyle/>
          <a:p>
            <a:fld id="{46AB24E2-C3C2-2047-987C-14E9AFDE371D}" type="slidenum">
              <a:rPr lang="en-US" smtClean="0"/>
              <a:pPr/>
              <a:t>2</a:t>
            </a:fld>
            <a:endParaRPr lang="en-US" dirty="0"/>
          </a:p>
        </p:txBody>
      </p:sp>
      <p:sp>
        <p:nvSpPr>
          <p:cNvPr id="7" name="Down Arrow 6"/>
          <p:cNvSpPr/>
          <p:nvPr/>
        </p:nvSpPr>
        <p:spPr>
          <a:xfrm>
            <a:off x="3927310" y="3795010"/>
            <a:ext cx="654215" cy="971550"/>
          </a:xfrm>
          <a:prstGeom prst="downArrow">
            <a:avLst/>
          </a:prstGeom>
          <a:solidFill>
            <a:srgbClr val="5F3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lgreen\AppData\Local\Microsoft\Windows\Temporary Internet Files\Content.IE5\8D943D14\tool-box-smal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633724"/>
            <a:ext cx="4057650" cy="26860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320842" y="4976622"/>
            <a:ext cx="3867150"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Toolbox of Processes</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643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ACCD95B-5AF7-7844-AFBD-BCF4F71CD8EC}"/>
              </a:ext>
            </a:extLst>
          </p:cNvPr>
          <p:cNvSpPr txBox="1"/>
          <p:nvPr/>
        </p:nvSpPr>
        <p:spPr>
          <a:xfrm>
            <a:off x="393117" y="704088"/>
            <a:ext cx="7068387"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Experiment 1</a:t>
            </a:r>
            <a:endParaRPr lang="en-US" sz="24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4D04D6F3-3349-C143-8495-3C5D1425C5E5}"/>
              </a:ext>
            </a:extLst>
          </p:cNvPr>
          <p:cNvPicPr>
            <a:picLocks noChangeAspect="1"/>
          </p:cNvPicPr>
          <p:nvPr/>
        </p:nvPicPr>
        <p:blipFill>
          <a:blip r:embed="rId3"/>
          <a:stretch>
            <a:fillRect/>
          </a:stretch>
        </p:blipFill>
        <p:spPr>
          <a:xfrm>
            <a:off x="11187485" y="6049755"/>
            <a:ext cx="631609" cy="413275"/>
          </a:xfrm>
          <a:prstGeom prst="rect">
            <a:avLst/>
          </a:prstGeom>
        </p:spPr>
      </p:pic>
      <p:sp>
        <p:nvSpPr>
          <p:cNvPr id="4" name="TextBox 3">
            <a:extLst>
              <a:ext uri="{FF2B5EF4-FFF2-40B4-BE49-F238E27FC236}">
                <a16:creationId xmlns:a16="http://schemas.microsoft.com/office/drawing/2014/main" xmlns="" id="{633ED303-6141-1341-8360-F5326F50EB70}"/>
              </a:ext>
            </a:extLst>
          </p:cNvPr>
          <p:cNvSpPr txBox="1"/>
          <p:nvPr/>
        </p:nvSpPr>
        <p:spPr>
          <a:xfrm>
            <a:off x="412935" y="2878836"/>
            <a:ext cx="8007734" cy="249299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First Think Tank – Hosted by Axalta Coating Systems, April 2018.  </a:t>
            </a:r>
            <a:endParaRPr lang="en-US" sz="2400" dirty="0"/>
          </a:p>
          <a:p>
            <a:pPr marL="742950" lvl="1" indent="-285750">
              <a:buFont typeface="Arial" panose="020B0604020202020204" pitchFamily="34" charset="0"/>
              <a:buChar char="•"/>
            </a:pPr>
            <a:r>
              <a:rPr lang="en-US" sz="2400" dirty="0" smtClean="0"/>
              <a:t>Topics:  Recruiting and Retaining Early Career Technical Talent; Creating a Culture of Innovation</a:t>
            </a:r>
          </a:p>
          <a:p>
            <a:pPr marL="285750" indent="-285750">
              <a:buFont typeface="Arial" panose="020B0604020202020204" pitchFamily="34" charset="0"/>
              <a:buChar char="•"/>
            </a:pPr>
            <a:r>
              <a:rPr lang="en-US" sz="2400" dirty="0" smtClean="0"/>
              <a:t>Second Think Tank – Would you like to host?</a:t>
            </a:r>
          </a:p>
          <a:p>
            <a:r>
              <a:rPr lang="en-US" dirty="0"/>
              <a:t/>
            </a:r>
            <a:br>
              <a:rPr lang="en-US" dirty="0"/>
            </a:br>
            <a:endParaRPr lang="en-US" dirty="0" smtClean="0"/>
          </a:p>
        </p:txBody>
      </p:sp>
      <p:sp>
        <p:nvSpPr>
          <p:cNvPr id="5" name="TextBox 4">
            <a:extLst>
              <a:ext uri="{FF2B5EF4-FFF2-40B4-BE49-F238E27FC236}">
                <a16:creationId xmlns:a16="http://schemas.microsoft.com/office/drawing/2014/main" xmlns="" id="{1723F2C0-32F5-4F4D-BB89-681EB822D5BA}"/>
              </a:ext>
            </a:extLst>
          </p:cNvPr>
          <p:cNvSpPr txBox="1"/>
          <p:nvPr/>
        </p:nvSpPr>
        <p:spPr>
          <a:xfrm>
            <a:off x="412935" y="2174748"/>
            <a:ext cx="7036355" cy="461665"/>
          </a:xfrm>
          <a:prstGeom prst="rect">
            <a:avLst/>
          </a:prstGeom>
          <a:noFill/>
        </p:spPr>
        <p:txBody>
          <a:bodyPr wrap="square" rtlCol="0">
            <a:spAutoFit/>
          </a:bodyPr>
          <a:lstStyle/>
          <a:p>
            <a:r>
              <a:rPr lang="en-US" sz="2400" b="1" dirty="0" smtClean="0">
                <a:solidFill>
                  <a:srgbClr val="F69039"/>
                </a:solidFill>
                <a:latin typeface="Arial" panose="020B0604020202020204" pitchFamily="34" charset="0"/>
                <a:cs typeface="Arial" panose="020B0604020202020204" pitchFamily="34" charset="0"/>
              </a:rPr>
              <a:t>IRI Think Tanks</a:t>
            </a:r>
            <a:endParaRPr lang="en-US" sz="2400" b="1" dirty="0">
              <a:solidFill>
                <a:srgbClr val="F69039"/>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xmlns="" id="{6CC641A3-8F3A-6D47-AFA3-AB1CB1449222}"/>
              </a:ext>
            </a:extLst>
          </p:cNvPr>
          <p:cNvSpPr>
            <a:spLocks noGrp="1"/>
          </p:cNvSpPr>
          <p:nvPr>
            <p:ph type="sldNum" sz="quarter" idx="12"/>
          </p:nvPr>
        </p:nvSpPr>
        <p:spPr>
          <a:xfrm>
            <a:off x="408432" y="6319774"/>
            <a:ext cx="2743200" cy="365125"/>
          </a:xfrm>
        </p:spPr>
        <p:txBody>
          <a:bodyPr/>
          <a:lstStyle/>
          <a:p>
            <a:fld id="{46AB24E2-C3C2-2047-987C-14E9AFDE371D}" type="slidenum">
              <a:rPr lang="en-US" smtClean="0"/>
              <a:pPr/>
              <a:t>3</a:t>
            </a:fld>
            <a:endParaRPr lang="en-US" dirty="0"/>
          </a:p>
        </p:txBody>
      </p:sp>
      <p:pic>
        <p:nvPicPr>
          <p:cNvPr id="2051" name="Picture 3" descr="C:\Users\lgreen\AppData\Local\Microsoft\Windows\Temporary Internet Files\Content.IE5\02MGKK05\the-demos-think-tank[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3251" y="3553587"/>
            <a:ext cx="2634234" cy="197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260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ACCD95B-5AF7-7844-AFBD-BCF4F71CD8EC}"/>
              </a:ext>
            </a:extLst>
          </p:cNvPr>
          <p:cNvSpPr txBox="1"/>
          <p:nvPr/>
        </p:nvSpPr>
        <p:spPr>
          <a:xfrm>
            <a:off x="393117" y="704088"/>
            <a:ext cx="7068387"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Experiment 2</a:t>
            </a:r>
            <a:endParaRPr lang="en-US" sz="24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4D04D6F3-3349-C143-8495-3C5D1425C5E5}"/>
              </a:ext>
            </a:extLst>
          </p:cNvPr>
          <p:cNvPicPr>
            <a:picLocks noChangeAspect="1"/>
          </p:cNvPicPr>
          <p:nvPr/>
        </p:nvPicPr>
        <p:blipFill>
          <a:blip r:embed="rId3"/>
          <a:stretch>
            <a:fillRect/>
          </a:stretch>
        </p:blipFill>
        <p:spPr>
          <a:xfrm>
            <a:off x="11187485" y="6049755"/>
            <a:ext cx="631609" cy="413275"/>
          </a:xfrm>
          <a:prstGeom prst="rect">
            <a:avLst/>
          </a:prstGeom>
        </p:spPr>
      </p:pic>
      <p:sp>
        <p:nvSpPr>
          <p:cNvPr id="4" name="TextBox 3">
            <a:extLst>
              <a:ext uri="{FF2B5EF4-FFF2-40B4-BE49-F238E27FC236}">
                <a16:creationId xmlns:a16="http://schemas.microsoft.com/office/drawing/2014/main" xmlns="" id="{633ED303-6141-1341-8360-F5326F50EB70}"/>
              </a:ext>
            </a:extLst>
          </p:cNvPr>
          <p:cNvSpPr txBox="1"/>
          <p:nvPr/>
        </p:nvSpPr>
        <p:spPr>
          <a:xfrm>
            <a:off x="412935" y="2878836"/>
            <a:ext cx="10207440" cy="13542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Innovation Dashboard Metrics</a:t>
            </a:r>
          </a:p>
          <a:p>
            <a:pPr marL="742950" lvl="1" indent="-285750">
              <a:buFont typeface="Arial" panose="020B0604020202020204" pitchFamily="34" charset="0"/>
              <a:buChar char="•"/>
            </a:pPr>
            <a:r>
              <a:rPr lang="en-US" dirty="0" smtClean="0"/>
              <a:t>Take the survey:  </a:t>
            </a:r>
          </a:p>
          <a:p>
            <a:pPr marL="742950" lvl="1" indent="-285750">
              <a:buFont typeface="Arial" panose="020B0604020202020204" pitchFamily="34" charset="0"/>
              <a:buChar char="•"/>
            </a:pPr>
            <a:endParaRPr lang="en-US" dirty="0"/>
          </a:p>
          <a:p>
            <a:pPr lvl="1"/>
            <a:r>
              <a:rPr lang="en-US" sz="2800" dirty="0">
                <a:solidFill>
                  <a:srgbClr val="5F3E59"/>
                </a:solidFill>
              </a:rPr>
              <a:t>https://www.surveymonkey.com/r/innovationdashboardmetrics</a:t>
            </a:r>
          </a:p>
        </p:txBody>
      </p:sp>
      <p:sp>
        <p:nvSpPr>
          <p:cNvPr id="5" name="TextBox 4">
            <a:extLst>
              <a:ext uri="{FF2B5EF4-FFF2-40B4-BE49-F238E27FC236}">
                <a16:creationId xmlns:a16="http://schemas.microsoft.com/office/drawing/2014/main" xmlns="" id="{1723F2C0-32F5-4F4D-BB89-681EB822D5BA}"/>
              </a:ext>
            </a:extLst>
          </p:cNvPr>
          <p:cNvSpPr txBox="1"/>
          <p:nvPr/>
        </p:nvSpPr>
        <p:spPr>
          <a:xfrm>
            <a:off x="412935" y="2174748"/>
            <a:ext cx="7036355" cy="461665"/>
          </a:xfrm>
          <a:prstGeom prst="rect">
            <a:avLst/>
          </a:prstGeom>
          <a:noFill/>
        </p:spPr>
        <p:txBody>
          <a:bodyPr wrap="square" rtlCol="0">
            <a:spAutoFit/>
          </a:bodyPr>
          <a:lstStyle/>
          <a:p>
            <a:r>
              <a:rPr lang="en-US" sz="2400" b="1" dirty="0" smtClean="0">
                <a:solidFill>
                  <a:srgbClr val="F69039"/>
                </a:solidFill>
                <a:latin typeface="Arial" panose="020B0604020202020204" pitchFamily="34" charset="0"/>
                <a:cs typeface="Arial" panose="020B0604020202020204" pitchFamily="34" charset="0"/>
              </a:rPr>
              <a:t>Community Forum Survey +</a:t>
            </a:r>
            <a:endParaRPr lang="en-US" sz="2400" b="1" dirty="0">
              <a:solidFill>
                <a:srgbClr val="F69039"/>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xmlns="" id="{6CC641A3-8F3A-6D47-AFA3-AB1CB1449222}"/>
              </a:ext>
            </a:extLst>
          </p:cNvPr>
          <p:cNvSpPr>
            <a:spLocks noGrp="1"/>
          </p:cNvSpPr>
          <p:nvPr>
            <p:ph type="sldNum" sz="quarter" idx="12"/>
          </p:nvPr>
        </p:nvSpPr>
        <p:spPr>
          <a:xfrm>
            <a:off x="408432" y="6319774"/>
            <a:ext cx="2743200" cy="365125"/>
          </a:xfrm>
        </p:spPr>
        <p:txBody>
          <a:bodyPr/>
          <a:lstStyle/>
          <a:p>
            <a:fld id="{46AB24E2-C3C2-2047-987C-14E9AFDE371D}" type="slidenum">
              <a:rPr lang="en-US" smtClean="0"/>
              <a:pPr/>
              <a:t>4</a:t>
            </a:fld>
            <a:endParaRPr lang="en-US" dirty="0"/>
          </a:p>
        </p:txBody>
      </p:sp>
    </p:spTree>
    <p:extLst>
      <p:ext uri="{BB962C8B-B14F-4D97-AF65-F5344CB8AC3E}">
        <p14:creationId xmlns:p14="http://schemas.microsoft.com/office/powerpoint/2010/main" val="318126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ACCD95B-5AF7-7844-AFBD-BCF4F71CD8EC}"/>
              </a:ext>
            </a:extLst>
          </p:cNvPr>
          <p:cNvSpPr txBox="1"/>
          <p:nvPr/>
        </p:nvSpPr>
        <p:spPr>
          <a:xfrm>
            <a:off x="393117" y="704088"/>
            <a:ext cx="7068387"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Experiment 3</a:t>
            </a:r>
            <a:endParaRPr lang="en-US" sz="24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4D04D6F3-3349-C143-8495-3C5D1425C5E5}"/>
              </a:ext>
            </a:extLst>
          </p:cNvPr>
          <p:cNvPicPr>
            <a:picLocks noChangeAspect="1"/>
          </p:cNvPicPr>
          <p:nvPr/>
        </p:nvPicPr>
        <p:blipFill>
          <a:blip r:embed="rId3"/>
          <a:stretch>
            <a:fillRect/>
          </a:stretch>
        </p:blipFill>
        <p:spPr>
          <a:xfrm>
            <a:off x="11187485" y="6049755"/>
            <a:ext cx="631609" cy="413275"/>
          </a:xfrm>
          <a:prstGeom prst="rect">
            <a:avLst/>
          </a:prstGeom>
        </p:spPr>
      </p:pic>
      <p:sp>
        <p:nvSpPr>
          <p:cNvPr id="5" name="TextBox 4">
            <a:extLst>
              <a:ext uri="{FF2B5EF4-FFF2-40B4-BE49-F238E27FC236}">
                <a16:creationId xmlns:a16="http://schemas.microsoft.com/office/drawing/2014/main" xmlns="" id="{1723F2C0-32F5-4F4D-BB89-681EB822D5BA}"/>
              </a:ext>
            </a:extLst>
          </p:cNvPr>
          <p:cNvSpPr txBox="1"/>
          <p:nvPr/>
        </p:nvSpPr>
        <p:spPr>
          <a:xfrm>
            <a:off x="412935" y="2174748"/>
            <a:ext cx="7036355" cy="461665"/>
          </a:xfrm>
          <a:prstGeom prst="rect">
            <a:avLst/>
          </a:prstGeom>
          <a:noFill/>
        </p:spPr>
        <p:txBody>
          <a:bodyPr wrap="square" rtlCol="0">
            <a:spAutoFit/>
          </a:bodyPr>
          <a:lstStyle/>
          <a:p>
            <a:r>
              <a:rPr lang="en-US" sz="2400" b="1" dirty="0" smtClean="0">
                <a:solidFill>
                  <a:srgbClr val="F69039"/>
                </a:solidFill>
                <a:latin typeface="Arial" panose="020B0604020202020204" pitchFamily="34" charset="0"/>
                <a:cs typeface="Arial" panose="020B0604020202020204" pitchFamily="34" charset="0"/>
              </a:rPr>
              <a:t>Partnering with IRI Networks</a:t>
            </a:r>
            <a:endParaRPr lang="en-US" sz="2400" b="1" dirty="0">
              <a:solidFill>
                <a:srgbClr val="F69039"/>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xmlns="" id="{6CC641A3-8F3A-6D47-AFA3-AB1CB1449222}"/>
              </a:ext>
            </a:extLst>
          </p:cNvPr>
          <p:cNvSpPr>
            <a:spLocks noGrp="1"/>
          </p:cNvSpPr>
          <p:nvPr>
            <p:ph type="sldNum" sz="quarter" idx="12"/>
          </p:nvPr>
        </p:nvSpPr>
        <p:spPr>
          <a:xfrm>
            <a:off x="408432" y="6319774"/>
            <a:ext cx="2743200" cy="365125"/>
          </a:xfrm>
        </p:spPr>
        <p:txBody>
          <a:bodyPr/>
          <a:lstStyle/>
          <a:p>
            <a:fld id="{46AB24E2-C3C2-2047-987C-14E9AFDE371D}" type="slidenum">
              <a:rPr lang="en-US" smtClean="0"/>
              <a:pPr/>
              <a:t>5</a:t>
            </a:fld>
            <a:endParaRPr lang="en-US" dirty="0"/>
          </a:p>
        </p:txBody>
      </p:sp>
      <p:graphicFrame>
        <p:nvGraphicFramePr>
          <p:cNvPr id="11" name="Diagram 10"/>
          <p:cNvGraphicFramePr/>
          <p:nvPr>
            <p:extLst>
              <p:ext uri="{D42A27DB-BD31-4B8C-83A1-F6EECF244321}">
                <p14:modId xmlns:p14="http://schemas.microsoft.com/office/powerpoint/2010/main" val="3153388602"/>
              </p:ext>
            </p:extLst>
          </p:nvPr>
        </p:nvGraphicFramePr>
        <p:xfrm>
          <a:off x="2489200" y="2574858"/>
          <a:ext cx="6273800" cy="38618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4343401" y="5964004"/>
            <a:ext cx="2809874" cy="584775"/>
          </a:xfrm>
          <a:prstGeom prst="rect">
            <a:avLst/>
          </a:prstGeom>
          <a:noFill/>
        </p:spPr>
        <p:txBody>
          <a:bodyPr vert="horz" wrap="square" rtlCol="0" anchor="ctr">
            <a:spAutoFit/>
          </a:bodyPr>
          <a:lstStyle/>
          <a:p>
            <a:r>
              <a:rPr lang="en-US" sz="3200" b="1" dirty="0" smtClean="0"/>
              <a:t>Benchmarking</a:t>
            </a:r>
            <a:endParaRPr lang="en-US" sz="3200" b="1" dirty="0"/>
          </a:p>
        </p:txBody>
      </p:sp>
      <p:sp>
        <p:nvSpPr>
          <p:cNvPr id="13" name="Up Arrow 12"/>
          <p:cNvSpPr/>
          <p:nvPr/>
        </p:nvSpPr>
        <p:spPr>
          <a:xfrm>
            <a:off x="5479256" y="5057775"/>
            <a:ext cx="290513" cy="991980"/>
          </a:xfrm>
          <a:prstGeom prst="upArrow">
            <a:avLst/>
          </a:prstGeom>
          <a:solidFill>
            <a:srgbClr val="F690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260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93F184-3489-E34B-89BC-6CAE64327600}"/>
              </a:ext>
            </a:extLst>
          </p:cNvPr>
          <p:cNvSpPr>
            <a:spLocks noGrp="1"/>
          </p:cNvSpPr>
          <p:nvPr>
            <p:ph type="title"/>
          </p:nvPr>
        </p:nvSpPr>
        <p:spPr>
          <a:xfrm>
            <a:off x="381000" y="776605"/>
            <a:ext cx="10515600" cy="594995"/>
          </a:xfrm>
        </p:spPr>
        <p:txBody>
          <a:bodyPr/>
          <a:lstStyle/>
          <a:p>
            <a:r>
              <a:rPr lang="en-US" sz="3200" dirty="0" smtClean="0">
                <a:solidFill>
                  <a:srgbClr val="5F3E59"/>
                </a:solidFill>
                <a:latin typeface="Arial" panose="020B0604020202020204" pitchFamily="34" charset="0"/>
                <a:cs typeface="Arial" panose="020B0604020202020204" pitchFamily="34" charset="0"/>
              </a:rPr>
              <a:t>PILOT</a:t>
            </a:r>
            <a:endParaRPr lang="en-US" sz="3200" dirty="0">
              <a:solidFill>
                <a:srgbClr val="5F3E59"/>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3BC6EF14-7F69-B94F-A2B2-8B7A8A252007}"/>
              </a:ext>
            </a:extLst>
          </p:cNvPr>
          <p:cNvSpPr txBox="1"/>
          <p:nvPr/>
        </p:nvSpPr>
        <p:spPr>
          <a:xfrm>
            <a:off x="381000" y="2660904"/>
            <a:ext cx="10317480" cy="1323439"/>
          </a:xfrm>
          <a:prstGeom prst="rect">
            <a:avLst/>
          </a:prstGeom>
          <a:noFill/>
        </p:spPr>
        <p:txBody>
          <a:bodyPr wrap="square" rtlCol="0">
            <a:spAutoFit/>
          </a:bodyPr>
          <a:lstStyle/>
          <a:p>
            <a:r>
              <a:rPr lang="en-US" sz="4000" dirty="0" smtClean="0">
                <a:solidFill>
                  <a:srgbClr val="F69039"/>
                </a:solidFill>
              </a:rPr>
              <a:t>Questions?  Contact Lee Green, green@iriweb.org</a:t>
            </a:r>
            <a:endParaRPr lang="en-US" sz="4000" dirty="0">
              <a:solidFill>
                <a:srgbClr val="F69039"/>
              </a:solidFill>
            </a:endParaRPr>
          </a:p>
        </p:txBody>
      </p:sp>
      <p:sp>
        <p:nvSpPr>
          <p:cNvPr id="4" name="Slide Number Placeholder 3">
            <a:extLst>
              <a:ext uri="{FF2B5EF4-FFF2-40B4-BE49-F238E27FC236}">
                <a16:creationId xmlns:a16="http://schemas.microsoft.com/office/drawing/2014/main" xmlns="" id="{E63361A0-6BE3-8040-ACAE-D915E9BA2340}"/>
              </a:ext>
            </a:extLst>
          </p:cNvPr>
          <p:cNvSpPr>
            <a:spLocks noGrp="1"/>
          </p:cNvSpPr>
          <p:nvPr>
            <p:ph type="sldNum" sz="quarter" idx="12"/>
          </p:nvPr>
        </p:nvSpPr>
        <p:spPr>
          <a:xfrm>
            <a:off x="408432" y="6319774"/>
            <a:ext cx="2743200" cy="365125"/>
          </a:xfrm>
        </p:spPr>
        <p:txBody>
          <a:bodyPr/>
          <a:lstStyle/>
          <a:p>
            <a:fld id="{46AB24E2-C3C2-2047-987C-14E9AFDE371D}" type="slidenum">
              <a:rPr lang="en-US" smtClean="0"/>
              <a:pPr/>
              <a:t>6</a:t>
            </a:fld>
            <a:endParaRPr lang="en-US" dirty="0"/>
          </a:p>
        </p:txBody>
      </p:sp>
      <p:pic>
        <p:nvPicPr>
          <p:cNvPr id="5" name="Picture 4">
            <a:extLst>
              <a:ext uri="{FF2B5EF4-FFF2-40B4-BE49-F238E27FC236}">
                <a16:creationId xmlns:a16="http://schemas.microsoft.com/office/drawing/2014/main" xmlns="" id="{BD25B6A9-E756-4746-9331-498344C1AA21}"/>
              </a:ext>
            </a:extLst>
          </p:cNvPr>
          <p:cNvPicPr>
            <a:picLocks noChangeAspect="1"/>
          </p:cNvPicPr>
          <p:nvPr/>
        </p:nvPicPr>
        <p:blipFill>
          <a:blip r:embed="rId3"/>
          <a:stretch>
            <a:fillRect/>
          </a:stretch>
        </p:blipFill>
        <p:spPr>
          <a:xfrm>
            <a:off x="11187485" y="6049755"/>
            <a:ext cx="631609" cy="413275"/>
          </a:xfrm>
          <a:prstGeom prst="rect">
            <a:avLst/>
          </a:prstGeom>
        </p:spPr>
      </p:pic>
    </p:spTree>
    <p:extLst>
      <p:ext uri="{BB962C8B-B14F-4D97-AF65-F5344CB8AC3E}">
        <p14:creationId xmlns:p14="http://schemas.microsoft.com/office/powerpoint/2010/main" val="2190312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557</Words>
  <Application>Microsoft Office PowerPoint</Application>
  <PresentationFormat>Custom</PresentationFormat>
  <Paragraphs>52</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IRI PILOT</vt:lpstr>
      <vt:lpstr>PowerPoint Presentation</vt:lpstr>
      <vt:lpstr>PowerPoint Presentation</vt:lpstr>
      <vt:lpstr>PowerPoint Presentation</vt:lpstr>
      <vt:lpstr>PowerPoint Presentation</vt:lpstr>
      <vt:lpstr>PILOT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Demo Placement Used as a Sample</dc:title>
  <dc:creator>Darryl Sebro</dc:creator>
  <cp:lastModifiedBy>Gabriella Herzberg</cp:lastModifiedBy>
  <cp:revision>28</cp:revision>
  <dcterms:created xsi:type="dcterms:W3CDTF">2018-02-19T17:13:04Z</dcterms:created>
  <dcterms:modified xsi:type="dcterms:W3CDTF">2018-06-04T14:58:08Z</dcterms:modified>
</cp:coreProperties>
</file>