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74" r:id="rId1"/>
  </p:sldMasterIdLst>
  <p:notesMasterIdLst>
    <p:notesMasterId r:id="rId39"/>
  </p:notesMasterIdLst>
  <p:handoutMasterIdLst>
    <p:handoutMasterId r:id="rId40"/>
  </p:handoutMasterIdLst>
  <p:sldIdLst>
    <p:sldId id="256" r:id="rId2"/>
    <p:sldId id="303" r:id="rId3"/>
    <p:sldId id="257" r:id="rId4"/>
    <p:sldId id="262" r:id="rId5"/>
    <p:sldId id="304" r:id="rId6"/>
    <p:sldId id="263" r:id="rId7"/>
    <p:sldId id="264" r:id="rId8"/>
    <p:sldId id="305" r:id="rId9"/>
    <p:sldId id="266" r:id="rId10"/>
    <p:sldId id="321" r:id="rId11"/>
    <p:sldId id="322" r:id="rId12"/>
    <p:sldId id="306" r:id="rId13"/>
    <p:sldId id="265" r:id="rId14"/>
    <p:sldId id="307" r:id="rId15"/>
    <p:sldId id="320" r:id="rId16"/>
    <p:sldId id="267" r:id="rId17"/>
    <p:sldId id="299" r:id="rId18"/>
    <p:sldId id="317" r:id="rId19"/>
    <p:sldId id="318" r:id="rId20"/>
    <p:sldId id="319" r:id="rId21"/>
    <p:sldId id="300" r:id="rId22"/>
    <p:sldId id="268" r:id="rId23"/>
    <p:sldId id="301" r:id="rId24"/>
    <p:sldId id="269" r:id="rId25"/>
    <p:sldId id="270" r:id="rId26"/>
    <p:sldId id="308" r:id="rId27"/>
    <p:sldId id="309" r:id="rId28"/>
    <p:sldId id="310" r:id="rId29"/>
    <p:sldId id="311" r:id="rId30"/>
    <p:sldId id="312" r:id="rId31"/>
    <p:sldId id="302" r:id="rId32"/>
    <p:sldId id="313" r:id="rId33"/>
    <p:sldId id="314" r:id="rId34"/>
    <p:sldId id="315" r:id="rId35"/>
    <p:sldId id="316" r:id="rId36"/>
    <p:sldId id="291" r:id="rId37"/>
    <p:sldId id="298" r:id="rId38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3" autoAdjust="0"/>
    <p:restoredTop sz="50000" autoAdjust="0"/>
  </p:normalViewPr>
  <p:slideViewPr>
    <p:cSldViewPr snapToGrid="0" snapToObjects="1">
      <p:cViewPr>
        <p:scale>
          <a:sx n="66" d="100"/>
          <a:sy n="66" d="100"/>
        </p:scale>
        <p:origin x="-36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C98C83B-A771-A941-AA37-EAEA44FFD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6649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BECAE98-01EC-A845-81CA-DE145C94589C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CB87714-2154-6D47-9F1C-D169F31A06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360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ctr"/>
            <a:r>
              <a:rPr lang="en-US" dirty="0" smtClean="0"/>
              <a:t>Revision: </a:t>
            </a:r>
            <a:fld id="{07E11916-35AB-4D87-AD29-EC40663F3686}" type="datetime1">
              <a:rPr lang="en-US" smtClean="0"/>
              <a:t>5/14/2018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© 2015, Shepherd Technical Services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ctr"/>
            <a:r>
              <a:rPr lang="en-US" dirty="0" smtClean="0"/>
              <a:t>Page: </a:t>
            </a:r>
            <a:fld id="{3B88267C-0DC2-460C-A551-230E51BF0392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2603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ctr"/>
            <a:r>
              <a:rPr lang="en-US" dirty="0" smtClean="0"/>
              <a:t>Revision: </a:t>
            </a:r>
            <a:fld id="{3A5645C8-2910-4883-A345-D058BB2EEF9B}" type="datetime1">
              <a:rPr lang="en-US" smtClean="0"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© 2015, Shepherd Technical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r>
              <a:rPr lang="en-US" dirty="0" smtClean="0"/>
              <a:t>Page: </a:t>
            </a:r>
            <a:fld id="{3B88267C-0DC2-460C-A551-230E51BF0392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36800"/>
      </p:ext>
    </p:extLst>
  </p:cSld>
  <p:clrMapOvr>
    <a:masterClrMapping/>
  </p:clrMapOvr>
  <p:transition spd="slow">
    <p:wipe/>
  </p:transition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ctr"/>
            <a:r>
              <a:rPr lang="en-US" dirty="0" smtClean="0"/>
              <a:t>Revision: </a:t>
            </a:r>
            <a:fld id="{3A5645C8-2910-4883-A345-D058BB2EEF9B}" type="datetime1">
              <a:rPr lang="en-US" smtClean="0"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© 2015, Shepherd Technical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r>
              <a:rPr lang="en-US" dirty="0" smtClean="0"/>
              <a:t>Page: </a:t>
            </a:r>
            <a:fld id="{3B88267C-0DC2-460C-A551-230E51BF0392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713168"/>
      </p:ext>
    </p:extLst>
  </p:cSld>
  <p:clrMapOvr>
    <a:masterClrMapping/>
  </p:clrMapOvr>
  <p:transition spd="slow">
    <p:wipe/>
  </p:transition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ctr"/>
            <a:r>
              <a:rPr lang="en-US" dirty="0" smtClean="0"/>
              <a:t>Revision: </a:t>
            </a:r>
            <a:fld id="{6548755E-3CD4-4FB0-8D2D-831ECD2044B2}" type="datetime1">
              <a:rPr lang="en-US" smtClean="0"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© 2015, Shepherd Technical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r>
              <a:rPr lang="en-US" dirty="0" smtClean="0"/>
              <a:t>Page: </a:t>
            </a:r>
            <a:fld id="{3B88267C-0DC2-460C-A551-230E51BF0392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930107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ctr"/>
            <a:r>
              <a:rPr lang="en-US" dirty="0" smtClean="0"/>
              <a:t>Revision: </a:t>
            </a:r>
            <a:fld id="{B83194B3-497E-4FC2-A509-EEA76B509601}" type="datetime1">
              <a:rPr lang="en-US" smtClean="0"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© 2015, Shepherd Technical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r>
              <a:rPr lang="en-US" dirty="0" smtClean="0"/>
              <a:t>Page: </a:t>
            </a:r>
            <a:fld id="{3B88267C-0DC2-460C-A551-230E51BF0392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0359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ctr"/>
            <a:r>
              <a:rPr lang="en-US" dirty="0" smtClean="0"/>
              <a:t>Revision: </a:t>
            </a:r>
            <a:fld id="{0AB318E8-155E-4C32-BCDC-CDF0EFCDAFDF}" type="datetime1">
              <a:rPr lang="en-US" smtClean="0"/>
              <a:t>5/14/2018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© 2015, Shepherd Technical Services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r>
              <a:rPr lang="en-US" dirty="0" smtClean="0"/>
              <a:t>Page: </a:t>
            </a:r>
            <a:fld id="{3B88267C-0DC2-460C-A551-230E51BF0392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3629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ctr"/>
            <a:r>
              <a:rPr lang="en-US" dirty="0" smtClean="0"/>
              <a:t>Revision: </a:t>
            </a:r>
            <a:fld id="{FF75B68B-B5B1-4C96-929D-566C199A4F25}" type="datetime1">
              <a:rPr lang="en-US" smtClean="0"/>
              <a:t>5/14/2018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© 2015, Shepherd Technical Services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r>
              <a:rPr lang="en-US" dirty="0" smtClean="0"/>
              <a:t>Page: </a:t>
            </a:r>
            <a:fld id="{3B88267C-0DC2-460C-A551-230E51BF0392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7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ctr"/>
            <a:r>
              <a:rPr lang="en-US" dirty="0" smtClean="0"/>
              <a:t>Revision: </a:t>
            </a:r>
            <a:fld id="{60442676-4BB7-476B-AA1E-18FA7A3F95D6}" type="datetime1">
              <a:rPr lang="en-US" smtClean="0"/>
              <a:t>5/14/2018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© 2015, Shepherd Technical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r>
              <a:rPr lang="en-US" dirty="0" smtClean="0"/>
              <a:t>Page: </a:t>
            </a:r>
            <a:fld id="{3B88267C-0DC2-460C-A551-230E51BF0392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63992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ctr"/>
            <a:r>
              <a:rPr lang="en-US" dirty="0" smtClean="0"/>
              <a:t>Revision: </a:t>
            </a:r>
            <a:fld id="{68EA49DA-A75A-4307-B032-CD2E2129EC1C}" type="datetime1">
              <a:rPr lang="en-US" smtClean="0"/>
              <a:t>5/14/2018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© 2015, Shepherd Technical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r>
              <a:rPr lang="en-US" dirty="0" smtClean="0"/>
              <a:t>Page: </a:t>
            </a:r>
            <a:fld id="{3B88267C-0DC2-460C-A551-230E51BF0392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7702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 algn="ctr"/>
            <a:r>
              <a:rPr lang="en-US" dirty="0" smtClean="0"/>
              <a:t>Revision: </a:t>
            </a:r>
            <a:fld id="{4D872D3E-B07D-453B-B00A-6EDE1513F6B8}" type="datetime1">
              <a:rPr lang="en-US" smtClean="0"/>
              <a:t>5/14/2018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© 2015, Shepherd Technical Services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r>
              <a:rPr lang="en-US" dirty="0" smtClean="0"/>
              <a:t>Page: </a:t>
            </a:r>
            <a:fld id="{3B88267C-0DC2-460C-A551-230E51BF0392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690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algn="ctr"/>
            <a:r>
              <a:rPr lang="en-US" dirty="0" smtClean="0"/>
              <a:t>Revision: </a:t>
            </a:r>
            <a:fld id="{A0D8EAC9-9219-4C5C-86AC-3EF04A1B7F5C}" type="datetime1">
              <a:rPr lang="en-US" smtClean="0"/>
              <a:t>5/14/2018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 smtClean="0"/>
              <a:t>© 2015, Shepherd Technical Services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algn="ctr"/>
            <a:r>
              <a:rPr lang="en-US" dirty="0" smtClean="0"/>
              <a:t>Page: </a:t>
            </a:r>
            <a:fld id="{3B88267C-0DC2-460C-A551-230E51BF0392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26633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tx2">
              <a:lumMod val="40000"/>
              <a:lumOff val="6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078224" y="6407309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ctr"/>
            <a:r>
              <a:rPr lang="en-US" dirty="0" smtClean="0"/>
              <a:t>Revision: </a:t>
            </a:r>
            <a:fld id="{3A5645C8-2910-4883-A345-D058BB2EEF9B}" type="datetime1">
              <a:rPr lang="en-US" smtClean="0"/>
              <a:t>5/14/2018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912" y="6407944"/>
            <a:ext cx="32004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l"/>
            <a:r>
              <a:rPr lang="en-US" dirty="0" smtClean="0"/>
              <a:t>© 2015, Shepherd Technical Services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71688" y="6331687"/>
            <a:ext cx="533400" cy="44138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algn="ctr"/>
            <a:r>
              <a:rPr lang="en-US" dirty="0" smtClean="0"/>
              <a:t>Page: </a:t>
            </a:r>
            <a:fld id="{3B88267C-0DC2-460C-A551-230E51BF0392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01" y="6224429"/>
            <a:ext cx="164592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8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</p:sldLayoutIdLst>
  <p:transition spd="slow">
    <p:wipe/>
  </p:transition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sts@sheptechserv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4118776"/>
            <a:ext cx="8229600" cy="1888515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r>
              <a:rPr lang="en-US" dirty="0">
                <a:solidFill>
                  <a:srgbClr val="000000"/>
                </a:solidFill>
                <a:latin typeface="Constantia" panose="02030602050306030303" pitchFamily="18" charset="0"/>
              </a:rPr>
              <a:t>Dr. Michael </a:t>
            </a:r>
            <a:r>
              <a:rPr lang="en-US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Shepherd, Mei </a:t>
            </a:r>
            <a:r>
              <a:rPr lang="en-US" dirty="0">
                <a:solidFill>
                  <a:srgbClr val="000000"/>
                </a:solidFill>
                <a:latin typeface="Constantia" panose="02030602050306030303" pitchFamily="18" charset="0"/>
              </a:rPr>
              <a:t>Beth Shepherd, and </a:t>
            </a:r>
            <a:endParaRPr lang="en-US" dirty="0" smtClean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marL="109728" indent="0" algn="ctr">
              <a:buNone/>
            </a:pPr>
            <a:r>
              <a:rPr lang="en-US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Michael Hintz</a:t>
            </a:r>
            <a:endParaRPr lang="en-US" dirty="0" smtClean="0">
              <a:solidFill>
                <a:srgbClr val="000000"/>
              </a:solidFill>
              <a:latin typeface="Century Schoolbook" panose="02040604050505020304" pitchFamily="18" charset="0"/>
            </a:endParaRPr>
          </a:p>
          <a:p>
            <a:pPr marL="109728" indent="0" algn="ctr">
              <a:buNone/>
            </a:pPr>
            <a:r>
              <a:rPr lang="en-US" dirty="0" smtClean="0">
                <a:solidFill>
                  <a:srgbClr val="002060"/>
                </a:solidFill>
                <a:latin typeface="Copperplate Gothic Bold" panose="020E0705020206020404" pitchFamily="34" charset="0"/>
              </a:rPr>
              <a:t>Shepherd Technical Services, LLC</a:t>
            </a:r>
          </a:p>
          <a:p>
            <a:pPr marL="109728" indent="0" algn="ctr">
              <a:buNone/>
            </a:pPr>
            <a:r>
              <a:rPr lang="en-US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2018 TCEQ Environmental Trade Fair</a:t>
            </a:r>
            <a:endParaRPr lang="en-US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642" y="628153"/>
            <a:ext cx="8229600" cy="30453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latin typeface="Copperplate Gothic Bold" panose="020E0705020206020404" pitchFamily="34" charset="0"/>
              </a:rPr>
              <a:t>The Devil is in the Details: </a:t>
            </a:r>
            <a:r>
              <a:rPr lang="en-US" sz="4800" dirty="0" smtClean="0">
                <a:latin typeface="Copperplate Gothic Bold" panose="020E0705020206020404" pitchFamily="34" charset="0"/>
              </a:rPr>
              <a:t/>
            </a:r>
            <a:br>
              <a:rPr lang="en-US" sz="4800" dirty="0" smtClean="0">
                <a:latin typeface="Copperplate Gothic Bold" panose="020E0705020206020404" pitchFamily="34" charset="0"/>
              </a:rPr>
            </a:br>
            <a:r>
              <a:rPr lang="en-US" sz="4800" dirty="0" smtClean="0">
                <a:latin typeface="Copperplate Gothic Bold" panose="020E0705020206020404" pitchFamily="34" charset="0"/>
              </a:rPr>
              <a:t>Little </a:t>
            </a:r>
            <a:r>
              <a:rPr lang="en-US" sz="4800" dirty="0">
                <a:latin typeface="Copperplate Gothic Bold" panose="020E0705020206020404" pitchFamily="34" charset="0"/>
              </a:rPr>
              <a:t>Known Details about Selected </a:t>
            </a:r>
            <a:r>
              <a:rPr lang="en-US" sz="4800" dirty="0" smtClean="0">
                <a:latin typeface="Copperplate Gothic Bold" panose="020E0705020206020404" pitchFamily="34" charset="0"/>
              </a:rPr>
              <a:t>Methods</a:t>
            </a:r>
            <a:endParaRPr lang="en-US" sz="4800" b="1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3579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dirty="0" smtClean="0"/>
              <a:t>Revision: </a:t>
            </a:r>
            <a:fld id="{68EA49DA-A75A-4307-B032-CD2E2129EC1C}" type="datetime1">
              <a:rPr lang="en-US" smtClean="0"/>
              <a:t>5/14/2018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2015, Shepherd Technical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dirty="0" smtClean="0"/>
              <a:t>Page: </a:t>
            </a:r>
            <a:fld id="{3B88267C-0DC2-460C-A551-230E51BF0392}" type="slidenum">
              <a:rPr lang="en-US" smtClean="0"/>
              <a:pPr algn="ctr"/>
              <a:t>10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19" y="174124"/>
            <a:ext cx="6612486" cy="469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68" y="5039170"/>
            <a:ext cx="7387588" cy="101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Elbow Connector 5"/>
          <p:cNvCxnSpPr>
            <a:endCxn id="1028" idx="3"/>
          </p:cNvCxnSpPr>
          <p:nvPr/>
        </p:nvCxnSpPr>
        <p:spPr>
          <a:xfrm rot="5400000">
            <a:off x="7522664" y="4354686"/>
            <a:ext cx="1797591" cy="58860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421459" y="3483980"/>
            <a:ext cx="643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Hg?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2266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dirty="0" smtClean="0"/>
              <a:t>Revision: </a:t>
            </a:r>
            <a:fld id="{68EA49DA-A75A-4307-B032-CD2E2129EC1C}" type="datetime1">
              <a:rPr lang="en-US" smtClean="0"/>
              <a:t>5/14/2018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2015, Shepherd Technical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dirty="0" smtClean="0"/>
              <a:t>Page: </a:t>
            </a:r>
            <a:fld id="{3B88267C-0DC2-460C-A551-230E51BF0392}" type="slidenum">
              <a:rPr lang="en-US" smtClean="0"/>
              <a:pPr algn="ctr"/>
              <a:t>11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37" y="300942"/>
            <a:ext cx="6546805" cy="364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37" y="4186685"/>
            <a:ext cx="8307451" cy="71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620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en-US" dirty="0"/>
          </a:p>
          <a:p>
            <a:r>
              <a:rPr lang="en-US" sz="2800" dirty="0"/>
              <a:t>11.2.2 Prepare calibration standards by transferring 0.5, 1.0, 2.0, 5.0, and 10 </a:t>
            </a:r>
            <a:r>
              <a:rPr lang="en-US" sz="2800" dirty="0" smtClean="0"/>
              <a:t>mL aliquots …. </a:t>
            </a:r>
            <a:r>
              <a:rPr lang="en-US" sz="2800" dirty="0"/>
              <a:t>Dilute the standard aliquots to 100 mL </a:t>
            </a:r>
            <a:r>
              <a:rPr lang="en-US" sz="2800" dirty="0" smtClean="0"/>
              <a:t>with reagent </a:t>
            </a:r>
            <a:r>
              <a:rPr lang="en-US" sz="2800" dirty="0"/>
              <a:t>water (Section 7.2) and process as described in Sections </a:t>
            </a:r>
            <a:r>
              <a:rPr lang="en-US" sz="2800" dirty="0" smtClean="0"/>
              <a:t>11.1.2, 11.1.3 </a:t>
            </a:r>
            <a:r>
              <a:rPr lang="en-US" sz="2800" dirty="0"/>
              <a:t>(without heating), and 11.1.5. </a:t>
            </a:r>
            <a:endParaRPr lang="en-US" altLang="en-US" sz="2200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Drinking Water: MUST NOT CHANGE THE PROCEDURE</a:t>
            </a:r>
            <a:endParaRPr lang="en-US" alt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4856-5103-9D4E-B7F1-69AC11704AAB}" type="slidenum">
              <a:rPr lang="en-US" smtClean="0">
                <a:latin typeface="+mn-lt"/>
              </a:rPr>
              <a:t>12</a:t>
            </a:fld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Mercury EPA 245.1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89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Resolution check:</a:t>
            </a:r>
          </a:p>
          <a:p>
            <a:r>
              <a:rPr lang="en-US" dirty="0"/>
              <a:t>7.6.1.4 Structural isomers that produce very similar mass spectra should </a:t>
            </a:r>
            <a:r>
              <a:rPr lang="en-US" dirty="0" smtClean="0"/>
              <a:t>be identified </a:t>
            </a:r>
            <a:r>
              <a:rPr lang="en-US" dirty="0"/>
              <a:t>as individual isomers if they have sufficiently different GC retention </a:t>
            </a:r>
            <a:r>
              <a:rPr lang="en-US" dirty="0" smtClean="0"/>
              <a:t>times. Sufficient </a:t>
            </a:r>
            <a:r>
              <a:rPr lang="en-US" dirty="0"/>
              <a:t>GC resolution is achieved if the height of the valley between two isomer </a:t>
            </a:r>
            <a:r>
              <a:rPr lang="en-US" dirty="0" smtClean="0"/>
              <a:t>peaks is </a:t>
            </a:r>
            <a:r>
              <a:rPr lang="en-US" dirty="0"/>
              <a:t>less than 25% of the sum of the two peak heights. Otherwise, structural isomers </a:t>
            </a:r>
            <a:r>
              <a:rPr lang="en-US" dirty="0" smtClean="0"/>
              <a:t>are identified </a:t>
            </a:r>
            <a:r>
              <a:rPr lang="en-US" dirty="0"/>
              <a:t>as isomeric pairs. </a:t>
            </a:r>
            <a:r>
              <a:rPr lang="en-US" dirty="0" smtClean="0"/>
              <a:t>(8270C)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4856-5103-9D4E-B7F1-69AC11704AAB}" type="slidenum">
              <a:rPr lang="en-US" smtClean="0">
                <a:latin typeface="+mn-lt"/>
              </a:rPr>
              <a:t>13</a:t>
            </a:fld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EPA Method 8270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70840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Resolution check:</a:t>
            </a:r>
          </a:p>
          <a:p>
            <a:r>
              <a:rPr lang="en-US" dirty="0"/>
              <a:t>11.6.1.4 Structural isomers that produce very similar mass </a:t>
            </a:r>
            <a:r>
              <a:rPr lang="en-US" dirty="0" smtClean="0"/>
              <a:t>spectra should </a:t>
            </a:r>
            <a:r>
              <a:rPr lang="en-US" dirty="0"/>
              <a:t>be identified as individual isomers if they have sufficiently different </a:t>
            </a:r>
            <a:r>
              <a:rPr lang="en-US" dirty="0" smtClean="0"/>
              <a:t>GC retention </a:t>
            </a:r>
            <a:r>
              <a:rPr lang="en-US" dirty="0"/>
              <a:t>times. Sufficient GC resolution is achieved if the height of the </a:t>
            </a:r>
            <a:r>
              <a:rPr lang="en-US" dirty="0" smtClean="0"/>
              <a:t>valley between </a:t>
            </a:r>
            <a:r>
              <a:rPr lang="en-US" dirty="0"/>
              <a:t>two isomer peaks is less than 50% of the average of the two </a:t>
            </a:r>
            <a:r>
              <a:rPr lang="en-US" dirty="0" smtClean="0"/>
              <a:t>peak heights</a:t>
            </a:r>
            <a:r>
              <a:rPr lang="en-US" dirty="0"/>
              <a:t>. Otherwise, structural isomers are identified as isomeric pairs. </a:t>
            </a:r>
            <a:r>
              <a:rPr lang="en-US" dirty="0" smtClean="0"/>
              <a:t>(8270D)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4856-5103-9D4E-B7F1-69AC11704AAB}" type="slidenum">
              <a:rPr lang="en-US" smtClean="0">
                <a:latin typeface="+mn-lt"/>
              </a:rPr>
              <a:t>14</a:t>
            </a:fld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EPA Method 8270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51669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dirty="0" smtClean="0"/>
              <a:t>Revision: </a:t>
            </a:r>
            <a:fld id="{68EA49DA-A75A-4307-B032-CD2E2129EC1C}" type="datetime1">
              <a:rPr lang="en-US" smtClean="0"/>
              <a:t>5/14/2018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2015, Shepherd Technical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dirty="0" smtClean="0"/>
              <a:t>Page: </a:t>
            </a:r>
            <a:fld id="{3B88267C-0DC2-460C-A551-230E51BF0392}" type="slidenum">
              <a:rPr lang="en-US" smtClean="0"/>
              <a:pPr algn="ctr"/>
              <a:t>15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50066"/>
            <a:ext cx="9144001" cy="3381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26916" y="5254906"/>
            <a:ext cx="4671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By the way…also in EPA 625.1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4818743" y="3321934"/>
            <a:ext cx="1079645" cy="4051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7663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SM 2510 B Conductivity</a:t>
            </a:r>
          </a:p>
          <a:p>
            <a:pPr marL="777240" lvl="3" indent="-146304">
              <a:buNone/>
            </a:pPr>
            <a:r>
              <a:rPr lang="en-US" sz="2400" dirty="0" smtClean="0"/>
              <a:t>Section 5: </a:t>
            </a:r>
          </a:p>
          <a:p>
            <a:pPr marL="630936" lvl="3" indent="0">
              <a:buNone/>
            </a:pPr>
            <a:r>
              <a:rPr lang="en-US" sz="2400" dirty="0" smtClean="0"/>
              <a:t>Report temperature-compensated conductivities  as “µmho/cm @ 25.0 °C.”</a:t>
            </a:r>
            <a:endParaRPr lang="en-US" altLang="en-US" sz="2400" dirty="0"/>
          </a:p>
          <a:p>
            <a:pPr marL="365760" lvl="3" indent="-256032"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altLang="en-US" sz="2800" dirty="0" smtClean="0"/>
              <a:t>EPA </a:t>
            </a:r>
            <a:r>
              <a:rPr lang="en-US" altLang="en-US" sz="2800" dirty="0"/>
              <a:t>9045 pH in Soils</a:t>
            </a:r>
          </a:p>
          <a:p>
            <a:pPr marL="630936" lvl="3" indent="0">
              <a:buNone/>
            </a:pPr>
            <a:r>
              <a:rPr lang="en-US" sz="2400" dirty="0"/>
              <a:t>7.2.5 Report the results as "soil pH measured in water at </a:t>
            </a:r>
            <a:r>
              <a:rPr lang="en-US" sz="2400" dirty="0" smtClean="0"/>
              <a:t>°C</a:t>
            </a:r>
            <a:r>
              <a:rPr lang="en-US" sz="2400" dirty="0"/>
              <a:t>" where " °C </a:t>
            </a:r>
            <a:r>
              <a:rPr lang="en-US" sz="2400" dirty="0" smtClean="0"/>
              <a:t>" </a:t>
            </a:r>
            <a:r>
              <a:rPr lang="en-US" sz="2400" dirty="0"/>
              <a:t>is the temperature at which the test was conducted.</a:t>
            </a:r>
            <a:endParaRPr lang="en-US" altLang="en-US" sz="2400" dirty="0"/>
          </a:p>
          <a:p>
            <a:pPr marL="365760" lvl="1" indent="-256032">
              <a:buSzPct val="68000"/>
              <a:buFont typeface="Wingdings 3"/>
              <a:buChar char=""/>
            </a:pPr>
            <a:r>
              <a:rPr lang="en-US" sz="2800" dirty="0" smtClean="0"/>
              <a:t>SM 5540 </a:t>
            </a:r>
            <a:r>
              <a:rPr lang="en-US" sz="2800" dirty="0"/>
              <a:t>C. Anionic Surfactants as MBAS </a:t>
            </a:r>
            <a:endParaRPr lang="en-US" sz="2800" dirty="0" smtClean="0"/>
          </a:p>
          <a:p>
            <a:pPr marL="630936" lvl="3" indent="0">
              <a:buSzPct val="68000"/>
              <a:buNone/>
            </a:pPr>
            <a:r>
              <a:rPr lang="en-US" sz="2400" dirty="0"/>
              <a:t>Section 5:</a:t>
            </a:r>
          </a:p>
          <a:p>
            <a:pPr marL="630936" lvl="3" indent="0">
              <a:buSzPct val="68000"/>
              <a:buNone/>
            </a:pPr>
            <a:r>
              <a:rPr lang="en-US" sz="2400" dirty="0"/>
              <a:t>Report as “MBAS, calculated as LAS, mol </a:t>
            </a:r>
            <a:r>
              <a:rPr lang="en-US" sz="2400" dirty="0" smtClean="0"/>
              <a:t>wt </a:t>
            </a:r>
            <a:r>
              <a:rPr lang="en-US" sz="2400" u="sng" dirty="0" smtClean="0"/>
              <a:t>       </a:t>
            </a:r>
            <a:r>
              <a:rPr lang="en-US" sz="2400" dirty="0" smtClean="0"/>
              <a:t> </a:t>
            </a:r>
            <a:r>
              <a:rPr lang="en-US" sz="2400" dirty="0"/>
              <a:t>.” </a:t>
            </a:r>
            <a:endParaRPr lang="en-US" altLang="en-US" sz="2400" dirty="0">
              <a:solidFill>
                <a:srgbClr val="FF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4856-5103-9D4E-B7F1-69AC11704AAB}" type="slidenum">
              <a:rPr lang="en-US" smtClean="0">
                <a:latin typeface="+mn-lt"/>
              </a:rPr>
              <a:t>16</a:t>
            </a:fld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Units of Measure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139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600" dirty="0" smtClean="0"/>
              <a:t>SM 2510 B:</a:t>
            </a:r>
          </a:p>
          <a:p>
            <a:pPr marL="109728" indent="0">
              <a:buNone/>
            </a:pPr>
            <a:endParaRPr lang="en-US" sz="2600" dirty="0"/>
          </a:p>
          <a:p>
            <a:pPr marL="109728" indent="0">
              <a:buNone/>
            </a:pPr>
            <a:r>
              <a:rPr lang="en-US" sz="2600" dirty="0" smtClean="0"/>
              <a:t>SM 2020 B: </a:t>
            </a:r>
            <a:r>
              <a:rPr lang="en-US" sz="2400" dirty="0"/>
              <a:t>2. Ongoing Quality Control</a:t>
            </a:r>
            <a:br>
              <a:rPr lang="en-US" sz="2400" dirty="0"/>
            </a:br>
            <a:r>
              <a:rPr lang="en-US" sz="2400" i="1" dirty="0"/>
              <a:t>a. Calibration/standardization: </a:t>
            </a:r>
            <a:r>
              <a:rPr lang="en-US" sz="2400" dirty="0"/>
              <a:t>Calibrate the method or standardize titration reagents using the directions in the procedure. 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4856-5103-9D4E-B7F1-69AC11704AAB}" type="slidenum">
              <a:rPr lang="en-US" smtClean="0">
                <a:latin typeface="+mn-lt"/>
              </a:rPr>
              <a:t>17</a:t>
            </a:fld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Conductivity Calibration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8002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600" dirty="0" smtClean="0"/>
              <a:t>SM 2510:</a:t>
            </a:r>
          </a:p>
          <a:p>
            <a:pPr marL="109728" indent="0">
              <a:buNone/>
            </a:pPr>
            <a:endParaRPr lang="en-US" sz="2600" dirty="0"/>
          </a:p>
          <a:p>
            <a:pPr marL="109728" indent="0">
              <a:buNone/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4856-5103-9D4E-B7F1-69AC11704AAB}" type="slidenum">
              <a:rPr lang="en-US" smtClean="0">
                <a:latin typeface="+mn-lt"/>
              </a:rPr>
              <a:t>18</a:t>
            </a:fld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Conductivity Calibration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90" y="2259794"/>
            <a:ext cx="8093278" cy="338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531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600" dirty="0" smtClean="0"/>
              <a:t>SM 2510:</a:t>
            </a:r>
          </a:p>
          <a:p>
            <a:pPr marL="109728" indent="0">
              <a:buNone/>
            </a:pPr>
            <a:endParaRPr lang="en-US" sz="2600" dirty="0"/>
          </a:p>
          <a:p>
            <a:pPr marL="109728" indent="0">
              <a:buNone/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4856-5103-9D4E-B7F1-69AC11704AAB}" type="slidenum">
              <a:rPr lang="en-US" smtClean="0">
                <a:latin typeface="+mn-lt"/>
              </a:rPr>
              <a:t>19</a:t>
            </a:fld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Conductivity Calibration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76" y="2213677"/>
            <a:ext cx="8896827" cy="342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838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109728" indent="0" algn="ctr">
              <a:buNone/>
            </a:pPr>
            <a:r>
              <a:rPr lang="en-US" sz="2600" dirty="0" smtClean="0"/>
              <a:t>This presentation represents a compilation of the experience of all of </a:t>
            </a:r>
          </a:p>
          <a:p>
            <a:pPr marL="109728" indent="0" algn="ctr">
              <a:buNone/>
            </a:pPr>
            <a:r>
              <a:rPr lang="en-US" sz="2600" dirty="0" smtClean="0"/>
              <a:t>Shepherd Technical Services’ </a:t>
            </a:r>
          </a:p>
          <a:p>
            <a:pPr marL="109728" indent="0" algn="ctr">
              <a:buNone/>
            </a:pPr>
            <a:r>
              <a:rPr lang="en-US" sz="2600" dirty="0" smtClean="0"/>
              <a:t>Assessors </a:t>
            </a:r>
          </a:p>
          <a:p>
            <a:pPr marL="109728" indent="0" algn="ctr">
              <a:buNone/>
            </a:pPr>
            <a:r>
              <a:rPr lang="en-US" sz="2600" dirty="0" smtClean="0"/>
              <a:t>from all of the programs STS supports.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4856-5103-9D4E-B7F1-69AC11704AAB}" type="slidenum">
              <a:rPr lang="en-US" smtClean="0">
                <a:latin typeface="+mn-lt"/>
              </a:rPr>
              <a:t>2</a:t>
            </a:fld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6245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600" dirty="0" smtClean="0"/>
              <a:t>SM 2510 B:</a:t>
            </a:r>
          </a:p>
          <a:p>
            <a:pPr marL="109728" indent="0">
              <a:buNone/>
            </a:pPr>
            <a:endParaRPr lang="en-US" sz="2600" dirty="0"/>
          </a:p>
          <a:p>
            <a:pPr marL="109728" indent="0">
              <a:buNone/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4856-5103-9D4E-B7F1-69AC11704AAB}" type="slidenum">
              <a:rPr lang="en-US" smtClean="0">
                <a:latin typeface="+mn-lt"/>
              </a:rPr>
              <a:t>20</a:t>
            </a:fld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Conductivity Calibration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602" y="1269586"/>
            <a:ext cx="5740160" cy="485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7893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Problem with empty wells</a:t>
            </a:r>
          </a:p>
          <a:p>
            <a:pPr lvl="1"/>
            <a:r>
              <a:rPr lang="en-US" altLang="en-US" dirty="0" smtClean="0"/>
              <a:t>MPN based upon number of positive wells out total number of wells on the tray (97 total wells for Quanti-Tray®/2000).</a:t>
            </a:r>
          </a:p>
          <a:p>
            <a:pPr lvl="1"/>
            <a:endParaRPr lang="en-US" altLang="en-US" dirty="0"/>
          </a:p>
          <a:p>
            <a:r>
              <a:rPr lang="en-US" altLang="en-US" dirty="0" smtClean="0"/>
              <a:t>Empty wells acceptable if &lt;2 wells per tray</a:t>
            </a:r>
          </a:p>
          <a:p>
            <a:pPr lvl="1"/>
            <a:r>
              <a:rPr lang="en-US" altLang="en-US" dirty="0" smtClean="0"/>
              <a:t>(IDEXX Memo)</a:t>
            </a:r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4856-5103-9D4E-B7F1-69AC11704AAB}" type="slidenum">
              <a:rPr lang="en-US" smtClean="0">
                <a:latin typeface="+mn-lt"/>
              </a:rPr>
              <a:t>21</a:t>
            </a:fld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Quanti-Tray® </a:t>
            </a:r>
            <a:r>
              <a:rPr lang="en-US" altLang="en-US" dirty="0"/>
              <a:t>wells</a:t>
            </a:r>
          </a:p>
        </p:txBody>
      </p:sp>
    </p:spTree>
    <p:extLst>
      <p:ext uri="{BB962C8B-B14F-4D97-AF65-F5344CB8AC3E}">
        <p14:creationId xmlns:p14="http://schemas.microsoft.com/office/powerpoint/2010/main" val="17320927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en-US" sz="3000" dirty="0" smtClean="0"/>
          </a:p>
          <a:p>
            <a:r>
              <a:rPr lang="en-US" altLang="en-US" sz="3000" dirty="0" smtClean="0"/>
              <a:t>Section 12.</a:t>
            </a:r>
            <a:r>
              <a:rPr lang="en-US" altLang="en-US" sz="3000" i="1" dirty="0" smtClean="0"/>
              <a:t>c </a:t>
            </a:r>
            <a:r>
              <a:rPr lang="en-US" altLang="en-US" sz="3000" dirty="0" smtClean="0"/>
              <a:t>: </a:t>
            </a:r>
          </a:p>
          <a:p>
            <a:pPr lvl="1"/>
            <a:r>
              <a:rPr lang="en-US" sz="2800" dirty="0"/>
              <a:t>Actual </a:t>
            </a:r>
            <a:r>
              <a:rPr lang="en-US" sz="2800" dirty="0" smtClean="0"/>
              <a:t>laboratory reports </a:t>
            </a:r>
            <a:r>
              <a:rPr lang="en-US" sz="2800" dirty="0"/>
              <a:t>may be kept, or data may be transferred to tabular</a:t>
            </a:r>
            <a:br>
              <a:rPr lang="en-US" sz="2800" dirty="0"/>
            </a:br>
            <a:r>
              <a:rPr lang="en-US" sz="2800" dirty="0"/>
              <a:t>summaries, provided that the following information is </a:t>
            </a:r>
            <a:r>
              <a:rPr lang="en-US" sz="2800" dirty="0" smtClean="0"/>
              <a:t>included: date</a:t>
            </a:r>
            <a:r>
              <a:rPr lang="en-US" sz="2800" dirty="0"/>
              <a:t>, place, and time of sampling; name of sample </a:t>
            </a:r>
            <a:r>
              <a:rPr lang="en-US" sz="2800" dirty="0" smtClean="0"/>
              <a:t>collector; identification </a:t>
            </a:r>
            <a:r>
              <a:rPr lang="en-US" sz="2800" dirty="0"/>
              <a:t>of sample; date and time of sample receipt; condition and </a:t>
            </a:r>
            <a:r>
              <a:rPr lang="en-US" sz="2800" b="1" i="1" u="sng" dirty="0"/>
              <a:t>temperature of received </a:t>
            </a:r>
            <a:r>
              <a:rPr lang="en-US" sz="2800" b="1" i="1" u="sng" dirty="0" smtClean="0"/>
              <a:t>sample…</a:t>
            </a:r>
            <a:endParaRPr lang="en-US" alt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4856-5103-9D4E-B7F1-69AC11704AAB}" type="slidenum">
              <a:rPr lang="en-US" smtClean="0">
                <a:latin typeface="+mn-lt"/>
              </a:rPr>
              <a:t>22</a:t>
            </a:fld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SM </a:t>
            </a:r>
            <a:r>
              <a:rPr lang="en-US" altLang="en-US" dirty="0" smtClean="0"/>
              <a:t>9020 B Sample Receipt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8914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000" dirty="0" smtClean="0"/>
              <a:t>NELAC App. D 3.6.d)</a:t>
            </a:r>
          </a:p>
          <a:p>
            <a:pPr lvl="1"/>
            <a:r>
              <a:rPr lang="en-US" sz="2800" dirty="0"/>
              <a:t>Documentation for </a:t>
            </a:r>
            <a:r>
              <a:rPr lang="en-US" sz="2800" u="sng" dirty="0"/>
              <a:t>media purchased pre-prepared, ready-to-use </a:t>
            </a:r>
            <a:r>
              <a:rPr lang="en-US" sz="2800" dirty="0" smtClean="0"/>
              <a:t>shall include </a:t>
            </a:r>
            <a:r>
              <a:rPr lang="en-US" sz="2800" dirty="0"/>
              <a:t>manufacturer, lot number, type and amount of media received, date of receipt,</a:t>
            </a:r>
            <a:br>
              <a:rPr lang="en-US" sz="2800" dirty="0"/>
            </a:br>
            <a:r>
              <a:rPr lang="en-US" sz="2800" dirty="0"/>
              <a:t>expiration date of the media, and </a:t>
            </a:r>
            <a:r>
              <a:rPr lang="en-US" sz="2800" b="1" i="1" u="sng" dirty="0"/>
              <a:t>pH of the media.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 smtClean="0"/>
          </a:p>
          <a:p>
            <a:r>
              <a:rPr lang="en-US" altLang="en-US" sz="3000" dirty="0" smtClean="0"/>
              <a:t>Similar language in TNI V1M5 1.7.3.5.d</a:t>
            </a:r>
            <a:endParaRPr lang="en-US" alt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4856-5103-9D4E-B7F1-69AC11704AAB}" type="slidenum">
              <a:rPr lang="en-US" smtClean="0">
                <a:latin typeface="+mn-lt"/>
              </a:rPr>
              <a:t>23</a:t>
            </a:fld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Microbiology Media 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254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sv-SE" altLang="en-US" sz="3200" dirty="0" smtClean="0"/>
              <a:t>Preparation of Calibration Standards</a:t>
            </a:r>
          </a:p>
          <a:p>
            <a:pPr lvl="1"/>
            <a:r>
              <a:rPr lang="sv-SE" altLang="en-US" sz="2800" dirty="0" smtClean="0"/>
              <a:t>Section </a:t>
            </a:r>
            <a:r>
              <a:rPr lang="en-US" altLang="en-US" sz="2800" dirty="0"/>
              <a:t>7.8.2 </a:t>
            </a:r>
            <a:endParaRPr lang="en-US" altLang="en-US" sz="2800" dirty="0" smtClean="0"/>
          </a:p>
          <a:p>
            <a:pPr marL="603504" lvl="2" indent="0">
              <a:buNone/>
            </a:pPr>
            <a:r>
              <a:rPr lang="en-US" altLang="en-US" sz="2400" dirty="0" smtClean="0"/>
              <a:t>“To </a:t>
            </a:r>
            <a:r>
              <a:rPr lang="en-US" altLang="en-US" sz="2400" dirty="0"/>
              <a:t>prepare a calibration standard, add an appropriate volume of a </a:t>
            </a:r>
            <a:r>
              <a:rPr lang="en-US" altLang="en-US" sz="2400" dirty="0" smtClean="0"/>
              <a:t>primary dilution </a:t>
            </a:r>
            <a:r>
              <a:rPr lang="en-US" altLang="en-US" sz="2400" dirty="0"/>
              <a:t>standard containing all analytes of concern to an aliquot of </a:t>
            </a:r>
            <a:r>
              <a:rPr lang="en-US" altLang="en-US" sz="2400" dirty="0" smtClean="0"/>
              <a:t>acidified (pH </a:t>
            </a:r>
            <a:r>
              <a:rPr lang="en-US" altLang="en-US" sz="2400" dirty="0"/>
              <a:t>2) reagent water in a volumetric flask</a:t>
            </a:r>
            <a:r>
              <a:rPr lang="en-US" altLang="en-US" sz="2400" dirty="0" smtClean="0"/>
              <a:t>.”</a:t>
            </a:r>
            <a:endParaRPr lang="sv-SE" altLang="en-US" sz="2400" dirty="0" smtClean="0"/>
          </a:p>
          <a:p>
            <a:r>
              <a:rPr lang="sv-SE" altLang="en-US" sz="3200" dirty="0" smtClean="0"/>
              <a:t>4 minute </a:t>
            </a:r>
            <a:r>
              <a:rPr lang="sv-SE" altLang="en-US" sz="3200" dirty="0"/>
              <a:t>D</a:t>
            </a:r>
            <a:r>
              <a:rPr lang="sv-SE" altLang="en-US" sz="3200" dirty="0" smtClean="0"/>
              <a:t>esorb Time</a:t>
            </a:r>
            <a:endParaRPr lang="en-US" alt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4856-5103-9D4E-B7F1-69AC11704AAB}" type="slidenum">
              <a:rPr lang="en-US" smtClean="0">
                <a:latin typeface="+mn-lt"/>
              </a:rPr>
              <a:t>24</a:t>
            </a:fld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altLang="en-US" dirty="0" smtClean="0"/>
              <a:t>EPA Method 524.2</a:t>
            </a:r>
            <a:endParaRPr lang="sv-SE" altLang="en-US" dirty="0"/>
          </a:p>
        </p:txBody>
      </p:sp>
    </p:spTree>
    <p:extLst>
      <p:ext uri="{BB962C8B-B14F-4D97-AF65-F5344CB8AC3E}">
        <p14:creationId xmlns:p14="http://schemas.microsoft.com/office/powerpoint/2010/main" val="6311026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en-US" dirty="0" smtClean="0"/>
          </a:p>
          <a:p>
            <a:r>
              <a:rPr lang="en-US" altLang="en-US" dirty="0" smtClean="0"/>
              <a:t>18 hour temperatures-min/max</a:t>
            </a:r>
          </a:p>
          <a:p>
            <a:endParaRPr lang="en-US" altLang="en-US" dirty="0"/>
          </a:p>
          <a:p>
            <a:r>
              <a:rPr lang="en-US" altLang="en-US" dirty="0" smtClean="0"/>
              <a:t>Matrix spikes for metals:</a:t>
            </a:r>
          </a:p>
          <a:p>
            <a:pPr lvl="1"/>
            <a:r>
              <a:rPr lang="en-US" dirty="0"/>
              <a:t>8.2.1 Matrix spikes are to be added after filtration of the </a:t>
            </a:r>
            <a:r>
              <a:rPr lang="en-US" dirty="0" smtClean="0"/>
              <a:t>TCLP extract </a:t>
            </a:r>
            <a:r>
              <a:rPr lang="en-US" dirty="0"/>
              <a:t>and before preservation. Matrix spikes should not be added </a:t>
            </a:r>
            <a:r>
              <a:rPr lang="en-US" dirty="0" smtClean="0"/>
              <a:t>prior to </a:t>
            </a:r>
            <a:r>
              <a:rPr lang="en-US" dirty="0"/>
              <a:t>TCLP extraction of the sample. </a:t>
            </a:r>
            <a:br>
              <a:rPr lang="en-US" dirty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4856-5103-9D4E-B7F1-69AC11704AAB}" type="slidenum">
              <a:rPr lang="en-US" smtClean="0">
                <a:latin typeface="+mn-lt"/>
              </a:rPr>
              <a:t>25</a:t>
            </a:fld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TCLP </a:t>
            </a:r>
            <a:r>
              <a:rPr lang="en-US" altLang="en-US" dirty="0" smtClean="0"/>
              <a:t>…&lt;groan&gt;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86673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altLang="en-US" dirty="0" smtClean="0"/>
          </a:p>
          <a:p>
            <a:r>
              <a:rPr lang="en-US" altLang="en-US" dirty="0"/>
              <a:t>Standard Additions:</a:t>
            </a:r>
          </a:p>
          <a:p>
            <a:pPr lvl="1"/>
            <a:r>
              <a:rPr lang="en-US" dirty="0"/>
              <a:t>8.4 The use of internal calibration quantitation methods shall </a:t>
            </a:r>
            <a:r>
              <a:rPr lang="en-US" dirty="0" smtClean="0"/>
              <a:t>be employed </a:t>
            </a:r>
            <a:r>
              <a:rPr lang="en-US" dirty="0"/>
              <a:t>for a metallic contaminant if: (1) Recovery of the contaminant from the TCLP extract is not at least 50% and the concentration does not exceed the regulatory level, and (2) The concentration of the contaminant measured in the extract is within 20% of the appropriate regulatory level.</a:t>
            </a:r>
          </a:p>
          <a:p>
            <a:pPr lvl="1"/>
            <a:r>
              <a:rPr lang="en-US" dirty="0"/>
              <a:t>8.4.1. The method of standard additions shall be employed as </a:t>
            </a:r>
            <a:r>
              <a:rPr lang="en-US" dirty="0" smtClean="0"/>
              <a:t>the internal </a:t>
            </a:r>
            <a:r>
              <a:rPr lang="en-US" dirty="0"/>
              <a:t>calibration quantitation method for each metallic contaminant. </a:t>
            </a:r>
            <a:br>
              <a:rPr lang="en-US" dirty="0"/>
            </a:b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4856-5103-9D4E-B7F1-69AC11704AAB}" type="slidenum">
              <a:rPr lang="en-US" smtClean="0">
                <a:latin typeface="+mn-lt"/>
              </a:rPr>
              <a:t>26</a:t>
            </a:fld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TCLP </a:t>
            </a:r>
            <a:r>
              <a:rPr lang="en-US" altLang="en-US" dirty="0" smtClean="0"/>
              <a:t>…&lt;groan vol. 2&gt;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0556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Method E</a:t>
            </a:r>
          </a:p>
          <a:p>
            <a:pPr marL="109728" indent="0">
              <a:buNone/>
            </a:pPr>
            <a:r>
              <a:rPr lang="en-US" altLang="en-US" dirty="0" smtClean="0"/>
              <a:t>3</a:t>
            </a:r>
            <a:r>
              <a:rPr lang="en-US" altLang="en-US" dirty="0"/>
              <a:t>. </a:t>
            </a:r>
            <a:r>
              <a:rPr lang="en-US" altLang="en-US" dirty="0" smtClean="0"/>
              <a:t>Reagents</a:t>
            </a:r>
          </a:p>
          <a:p>
            <a:pPr marL="109728" indent="0">
              <a:buNone/>
            </a:pPr>
            <a:r>
              <a:rPr lang="en-US" altLang="en-US" dirty="0" smtClean="0"/>
              <a:t>b</a:t>
            </a:r>
            <a:r>
              <a:rPr lang="en-US" altLang="en-US" dirty="0"/>
              <a:t>. Copper-cadmium granules: Wash 25 g new or used 20- </a:t>
            </a:r>
            <a:r>
              <a:rPr lang="en-US" altLang="en-US" dirty="0" smtClean="0"/>
              <a:t>to 100-mesh </a:t>
            </a:r>
            <a:r>
              <a:rPr lang="en-US" altLang="en-US" dirty="0"/>
              <a:t>Cd granules† with 6N HCl and rinse with water. </a:t>
            </a:r>
            <a:r>
              <a:rPr lang="en-US" altLang="en-US" dirty="0" smtClean="0"/>
              <a:t>Swirl Cd </a:t>
            </a:r>
            <a:r>
              <a:rPr lang="en-US" altLang="en-US" dirty="0"/>
              <a:t>with 100 mL 2% CuSO4 solution for 5 min or until blue </a:t>
            </a:r>
            <a:r>
              <a:rPr lang="en-US" altLang="en-US" dirty="0" smtClean="0"/>
              <a:t>color partially </a:t>
            </a:r>
            <a:r>
              <a:rPr lang="en-US" altLang="en-US" dirty="0"/>
              <a:t>fades. Decant and repeat with fresh CuSO4 until </a:t>
            </a:r>
            <a:r>
              <a:rPr lang="en-US" altLang="en-US" dirty="0" smtClean="0"/>
              <a:t>a brown </a:t>
            </a:r>
            <a:r>
              <a:rPr lang="en-US" altLang="en-US" dirty="0"/>
              <a:t>colloidal precipitate begins to develop. Gently flush </a:t>
            </a:r>
            <a:r>
              <a:rPr lang="en-US" altLang="en-US" dirty="0" smtClean="0"/>
              <a:t>with water </a:t>
            </a:r>
            <a:r>
              <a:rPr lang="en-US" altLang="en-US" dirty="0"/>
              <a:t>to remove all precipitated Cu.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4856-5103-9D4E-B7F1-69AC11704AAB}" type="slidenum">
              <a:rPr lang="en-US" smtClean="0">
                <a:latin typeface="+mn-lt"/>
              </a:rPr>
              <a:t>27</a:t>
            </a:fld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SM 4500-NO</a:t>
            </a:r>
            <a:r>
              <a:rPr lang="en-US" altLang="en-US" baseline="-25000" dirty="0"/>
              <a:t>3</a:t>
            </a:r>
            <a:r>
              <a:rPr lang="en-US" altLang="en-US" dirty="0"/>
              <a:t>¯ </a:t>
            </a:r>
            <a:r>
              <a:rPr lang="en-US" altLang="en-US" dirty="0" smtClean="0"/>
              <a:t>E or F/EPA 353.2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7454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 smtClean="0"/>
              <a:t>Method F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sz="2800" dirty="0" smtClean="0"/>
              <a:t>3</a:t>
            </a:r>
            <a:r>
              <a:rPr lang="en-US" sz="2800" dirty="0"/>
              <a:t>. Reagents</a:t>
            </a:r>
            <a:br>
              <a:rPr lang="en-US" sz="2800" dirty="0"/>
            </a:br>
            <a:endParaRPr lang="en-US" sz="2800" dirty="0" smtClean="0"/>
          </a:p>
          <a:p>
            <a:pPr marL="365760" lvl="1" indent="0">
              <a:buNone/>
            </a:pPr>
            <a:r>
              <a:rPr lang="en-US" sz="2600" i="1" dirty="0" smtClean="0"/>
              <a:t>d</a:t>
            </a:r>
            <a:r>
              <a:rPr lang="en-US" sz="2600" i="1" dirty="0"/>
              <a:t>. Copper-cadmium granules: </a:t>
            </a:r>
            <a:r>
              <a:rPr lang="en-US" sz="2600" dirty="0"/>
              <a:t>See </a:t>
            </a:r>
            <a:r>
              <a:rPr lang="en-US" sz="2600" dirty="0" smtClean="0"/>
              <a:t>4500-NO</a:t>
            </a:r>
            <a:r>
              <a:rPr lang="en-US" sz="2600" baseline="-25000" dirty="0" smtClean="0"/>
              <a:t>3</a:t>
            </a:r>
            <a:r>
              <a:rPr lang="en-US" sz="2600" dirty="0" smtClean="0"/>
              <a:t>¯ E.3</a:t>
            </a:r>
            <a:r>
              <a:rPr lang="en-US" sz="2600" i="1" dirty="0" smtClean="0"/>
              <a:t>b</a:t>
            </a:r>
            <a:r>
              <a:rPr lang="en-US" sz="2600" dirty="0" smtClean="0"/>
              <a:t> </a:t>
            </a:r>
            <a:endParaRPr lang="en-US" alt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4856-5103-9D4E-B7F1-69AC11704AAB}" type="slidenum">
              <a:rPr lang="en-US" smtClean="0">
                <a:latin typeface="+mn-lt"/>
              </a:rPr>
              <a:t>28</a:t>
            </a:fld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SM 4500-NO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¯ E or F/EPA 353.2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82213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 smtClean="0"/>
              <a:t>EPA 353.2</a:t>
            </a:r>
          </a:p>
          <a:p>
            <a:pPr marL="109728" indent="0">
              <a:buNone/>
            </a:pPr>
            <a:endParaRPr lang="en-US" sz="1400" dirty="0" smtClean="0"/>
          </a:p>
          <a:p>
            <a:pPr marL="109728" indent="0">
              <a:buNone/>
            </a:pPr>
            <a:r>
              <a:rPr lang="en-US" sz="2800" dirty="0"/>
              <a:t>7.0 REAGENTS AND STANDARDS </a:t>
            </a:r>
            <a:endParaRPr lang="en-US" sz="2800" dirty="0" smtClean="0"/>
          </a:p>
          <a:p>
            <a:pPr marL="365760" lvl="1" indent="0">
              <a:buNone/>
            </a:pPr>
            <a:r>
              <a:rPr lang="en-US" sz="2400" dirty="0" smtClean="0"/>
              <a:t>7.1 </a:t>
            </a:r>
            <a:r>
              <a:rPr lang="en-US" sz="2400" dirty="0"/>
              <a:t>Granulated cadmium: 40-60 mesh (CASRN 7440-43-9). Other mesh sizes may be used. </a:t>
            </a:r>
            <a:endParaRPr lang="en-US" sz="2400" dirty="0" smtClean="0"/>
          </a:p>
          <a:p>
            <a:pPr marL="365760" lvl="1" indent="0">
              <a:buNone/>
            </a:pPr>
            <a:r>
              <a:rPr lang="en-US" sz="2400" dirty="0" smtClean="0"/>
              <a:t>7.2 </a:t>
            </a:r>
            <a:r>
              <a:rPr lang="en-US" sz="2400" dirty="0"/>
              <a:t>Copper-cadmium: The cadmium granules (new or used) are cleaned with dilute HCl (Section 7.6) and copperized with 2% solution of copper sulfate (Section 7.7) in the following manner</a:t>
            </a:r>
            <a:r>
              <a:rPr lang="en-US" sz="2400" dirty="0" smtClean="0"/>
              <a:t>: …</a:t>
            </a:r>
            <a:endParaRPr lang="en-US" alt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4856-5103-9D4E-B7F1-69AC11704AAB}" type="slidenum">
              <a:rPr lang="en-US" smtClean="0">
                <a:latin typeface="+mn-lt"/>
              </a:rPr>
              <a:t>29</a:t>
            </a:fld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SM 4500-NO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¯ E or F/EPA 353.2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64637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200" dirty="0" smtClean="0"/>
              <a:t>We hope the information is “old news”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Our experience is that it isn’t…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4856-5103-9D4E-B7F1-69AC11704AAB}" type="slidenum">
              <a:rPr lang="en-US" smtClean="0">
                <a:latin typeface="+mn-lt"/>
              </a:rPr>
              <a:t>3</a:t>
            </a:fld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this talk…</a:t>
            </a:r>
            <a:endParaRPr lang="en-US" dirty="0"/>
          </a:p>
        </p:txBody>
      </p:sp>
      <p:pic>
        <p:nvPicPr>
          <p:cNvPr id="1026" name="Picture 2" descr="C:\Users\Michael Shepherd\AppData\Local\Microsoft\Windows\INetCache\IE\Q8VAOBDM\dormir_dibuj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20" y="1257300"/>
            <a:ext cx="189738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ichael Shepherd\AppData\Local\Microsoft\Windows\INetCache\IE\C4W52SXO\surpris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210" y="4737291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300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sz="3000" dirty="0"/>
              <a:t>TNI V1M4 </a:t>
            </a:r>
            <a:r>
              <a:rPr lang="en-US" sz="3000" dirty="0"/>
              <a:t>4.13.3 Additional Requirements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pPr marL="630936" lvl="2" indent="0">
              <a:buNone/>
            </a:pPr>
            <a:r>
              <a:rPr lang="en-US" altLang="en-US" sz="2600" dirty="0" smtClean="0"/>
              <a:t>f/xi): </a:t>
            </a:r>
            <a:r>
              <a:rPr lang="en-US" sz="2600" dirty="0"/>
              <a:t>standard and reagent origin, receipt, preparation, and use; </a:t>
            </a:r>
            <a:endParaRPr lang="en-US" sz="2600" dirty="0" smtClean="0"/>
          </a:p>
          <a:p>
            <a:pPr marL="630936" lvl="2" indent="0">
              <a:buNone/>
            </a:pPr>
            <a:endParaRPr lang="en-US" sz="2400" dirty="0"/>
          </a:p>
          <a:p>
            <a:pPr marL="594360" indent="-457200"/>
            <a:r>
              <a:rPr lang="en-US" sz="3000" dirty="0" smtClean="0"/>
              <a:t>NELAC 2003 </a:t>
            </a:r>
            <a:r>
              <a:rPr lang="en-US" sz="3000" dirty="0"/>
              <a:t>5.4.12.2.5.3 Analytical Records</a:t>
            </a:r>
            <a:br>
              <a:rPr lang="en-US" sz="3000" dirty="0"/>
            </a:br>
            <a:endParaRPr lang="en-US" sz="3000" dirty="0" smtClean="0"/>
          </a:p>
          <a:p>
            <a:pPr marL="630936" lvl="2" indent="0">
              <a:buNone/>
            </a:pPr>
            <a:r>
              <a:rPr lang="en-US" sz="2600" dirty="0" smtClean="0"/>
              <a:t>The </a:t>
            </a:r>
            <a:r>
              <a:rPr lang="en-US" sz="2600" dirty="0"/>
              <a:t>essential information to be associated with analysis, such as strip charts, tabular </a:t>
            </a:r>
            <a:r>
              <a:rPr lang="en-US" sz="2600" dirty="0" smtClean="0"/>
              <a:t>printouts, computer </a:t>
            </a:r>
            <a:r>
              <a:rPr lang="en-US" sz="2600" dirty="0"/>
              <a:t>data files, analytical notebooks, and run logs, shall include: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i) </a:t>
            </a:r>
            <a:r>
              <a:rPr lang="en-US" sz="2600" dirty="0" smtClean="0"/>
              <a:t>standard </a:t>
            </a:r>
            <a:r>
              <a:rPr lang="en-US" sz="2600" dirty="0"/>
              <a:t>and reagent origin, receipt, preparation, and use; </a:t>
            </a:r>
            <a:r>
              <a:rPr lang="en-US" sz="1800" dirty="0"/>
              <a:t/>
            </a:r>
            <a:br>
              <a:rPr lang="en-US" sz="1800" dirty="0"/>
            </a:br>
            <a:endParaRPr lang="en-US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4856-5103-9D4E-B7F1-69AC11704AAB}" type="slidenum">
              <a:rPr lang="en-US" smtClean="0">
                <a:latin typeface="+mn-lt"/>
              </a:rPr>
              <a:t>30</a:t>
            </a:fld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SM 4500-NO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¯ E or F/EPA 353.2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4938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The “Section XX20” portions of Standard </a:t>
            </a:r>
            <a:r>
              <a:rPr lang="en-US" altLang="en-US" dirty="0"/>
              <a:t>Methods provide the </a:t>
            </a:r>
            <a:r>
              <a:rPr lang="en-US" altLang="en-US" dirty="0" smtClean="0"/>
              <a:t>Quality Assurance and Quality Control requirements for the relevant methods</a:t>
            </a:r>
          </a:p>
          <a:p>
            <a:endParaRPr lang="en-US" altLang="en-US" dirty="0"/>
          </a:p>
          <a:p>
            <a:r>
              <a:rPr lang="en-US" altLang="en-US" dirty="0" smtClean="0"/>
              <a:t>Aside from specific requirements there are Tables listing required QC elements (e.g. MS, LCS, etc.) for each method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4856-5103-9D4E-B7F1-69AC11704AAB}" type="slidenum">
              <a:rPr lang="en-US" smtClean="0">
                <a:latin typeface="+mn-lt"/>
              </a:rPr>
              <a:t>31</a:t>
            </a:fld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SM </a:t>
            </a:r>
            <a:r>
              <a:rPr lang="en-US" altLang="en-US" dirty="0" smtClean="0"/>
              <a:t>2020/3020/4020/5020 </a:t>
            </a:r>
            <a:r>
              <a:rPr lang="en-US" altLang="en-US" dirty="0"/>
              <a:t>Tables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8849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2012 Method Update Rule</a:t>
            </a:r>
          </a:p>
          <a:p>
            <a:endParaRPr lang="en-US" b="1" dirty="0"/>
          </a:p>
          <a:p>
            <a:r>
              <a:rPr lang="en-US" b="1" dirty="0" smtClean="0"/>
              <a:t>Federal </a:t>
            </a:r>
            <a:r>
              <a:rPr lang="en-US" b="1" dirty="0"/>
              <a:t>Register </a:t>
            </a:r>
            <a:r>
              <a:rPr lang="en-US" dirty="0"/>
              <a:t>/ Vol. 77, No. 97 / Friday, May 18, 2012 </a:t>
            </a:r>
            <a:br>
              <a:rPr lang="en-US" dirty="0"/>
            </a:br>
            <a:endParaRPr lang="en-US" altLang="en-US" dirty="0"/>
          </a:p>
          <a:p>
            <a:r>
              <a:rPr lang="en-US" altLang="en-US" dirty="0" smtClean="0"/>
              <a:t>“Consequently, today’s </a:t>
            </a:r>
            <a:r>
              <a:rPr lang="en-US" altLang="en-US" dirty="0"/>
              <a:t>rule clarifies that an </a:t>
            </a:r>
            <a:r>
              <a:rPr lang="en-US" altLang="en-US" dirty="0" smtClean="0"/>
              <a:t>analyst using </a:t>
            </a:r>
            <a:r>
              <a:rPr lang="en-US" altLang="en-US" dirty="0"/>
              <a:t>these consensus standard </a:t>
            </a:r>
            <a:r>
              <a:rPr lang="en-US" altLang="en-US" dirty="0" smtClean="0"/>
              <a:t>body methods </a:t>
            </a:r>
            <a:r>
              <a:rPr lang="en-US" altLang="en-US" dirty="0"/>
              <a:t>for reporting under the </a:t>
            </a:r>
            <a:r>
              <a:rPr lang="en-US" altLang="en-US" dirty="0" smtClean="0"/>
              <a:t>CWA </a:t>
            </a:r>
            <a:r>
              <a:rPr lang="en-US" altLang="en-US" u="sng" dirty="0" smtClean="0"/>
              <a:t>must </a:t>
            </a:r>
            <a:r>
              <a:rPr lang="en-US" altLang="en-US" u="sng" dirty="0"/>
              <a:t>also comply with the </a:t>
            </a:r>
            <a:r>
              <a:rPr lang="en-US" altLang="en-US" u="sng" dirty="0" smtClean="0"/>
              <a:t>quality assurance </a:t>
            </a:r>
            <a:r>
              <a:rPr lang="en-US" altLang="en-US" u="sng" dirty="0"/>
              <a:t>and quality </a:t>
            </a:r>
            <a:r>
              <a:rPr lang="en-US" altLang="en-US" u="sng" dirty="0" smtClean="0"/>
              <a:t>control requirements </a:t>
            </a:r>
            <a:r>
              <a:rPr lang="en-US" altLang="en-US" u="sng" dirty="0"/>
              <a:t>listed in the </a:t>
            </a:r>
            <a:r>
              <a:rPr lang="en-US" altLang="en-US" u="sng" dirty="0" smtClean="0"/>
              <a:t>appropriate sections </a:t>
            </a:r>
            <a:r>
              <a:rPr lang="en-US" altLang="en-US" u="sng" dirty="0"/>
              <a:t>in that consensus </a:t>
            </a:r>
            <a:r>
              <a:rPr lang="en-US" altLang="en-US" u="sng" dirty="0" smtClean="0"/>
              <a:t>standard body </a:t>
            </a:r>
            <a:r>
              <a:rPr lang="en-US" altLang="en-US" u="sng" dirty="0"/>
              <a:t>compendium</a:t>
            </a:r>
            <a:r>
              <a:rPr lang="en-US" altLang="en-US" dirty="0" smtClean="0"/>
              <a:t>.”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4856-5103-9D4E-B7F1-69AC11704AAB}" type="slidenum">
              <a:rPr lang="en-US" smtClean="0">
                <a:latin typeface="+mn-lt"/>
              </a:rPr>
              <a:t>32</a:t>
            </a:fld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SM </a:t>
            </a:r>
            <a:r>
              <a:rPr lang="en-US" altLang="en-US" dirty="0" smtClean="0"/>
              <a:t>2020/3020/4020/5020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6056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Particular requirements:</a:t>
            </a:r>
          </a:p>
          <a:p>
            <a:r>
              <a:rPr lang="en-US" altLang="en-US" sz="3200" b="1" dirty="0" smtClean="0"/>
              <a:t>3020/4020:</a:t>
            </a:r>
          </a:p>
          <a:p>
            <a:pPr marL="603504" lvl="2" indent="0">
              <a:buNone/>
            </a:pPr>
            <a:r>
              <a:rPr lang="en-US" altLang="en-US" sz="2800" b="1" dirty="0" smtClean="0"/>
              <a:t>Section 2.a</a:t>
            </a:r>
          </a:p>
          <a:p>
            <a:pPr marL="630936" lvl="2" indent="0">
              <a:buNone/>
            </a:pPr>
            <a:r>
              <a:rPr lang="en-US" sz="2800" dirty="0" smtClean="0"/>
              <a:t>“Repeat </a:t>
            </a:r>
            <a:r>
              <a:rPr lang="en-US" sz="2800" dirty="0"/>
              <a:t>initial </a:t>
            </a:r>
            <a:r>
              <a:rPr lang="en-US" sz="2800" dirty="0" smtClean="0"/>
              <a:t>calibration daily </a:t>
            </a:r>
            <a:r>
              <a:rPr lang="en-US" sz="2800" dirty="0"/>
              <a:t>or when starting a new batch of samples, unless the </a:t>
            </a:r>
            <a:r>
              <a:rPr lang="en-US" sz="2800" dirty="0" smtClean="0"/>
              <a:t>method permits </a:t>
            </a:r>
            <a:r>
              <a:rPr lang="en-US" sz="2800" dirty="0"/>
              <a:t>calibration verification between batches</a:t>
            </a:r>
            <a:r>
              <a:rPr lang="en-US" sz="2800" dirty="0" smtClean="0"/>
              <a:t>.”</a:t>
            </a:r>
            <a:endParaRPr lang="en-US" alt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4856-5103-9D4E-B7F1-69AC11704AAB}" type="slidenum">
              <a:rPr lang="en-US" smtClean="0">
                <a:latin typeface="+mn-lt"/>
              </a:rPr>
              <a:t>33</a:t>
            </a:fld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SM </a:t>
            </a:r>
            <a:r>
              <a:rPr lang="en-US" altLang="en-US" dirty="0" smtClean="0"/>
              <a:t>2020/3020/4020/5020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0798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b="1" dirty="0" smtClean="0"/>
              <a:t>Particular requirements:</a:t>
            </a:r>
          </a:p>
          <a:p>
            <a:r>
              <a:rPr lang="en-US" altLang="en-US" sz="3200" b="1" dirty="0" smtClean="0"/>
              <a:t>2020:</a:t>
            </a:r>
          </a:p>
          <a:p>
            <a:pPr marL="603504" lvl="2" indent="0">
              <a:buNone/>
            </a:pPr>
            <a:r>
              <a:rPr lang="en-US" sz="2800" dirty="0"/>
              <a:t>2. Ongoing Quality Control</a:t>
            </a:r>
            <a:br>
              <a:rPr lang="en-US" sz="2800" dirty="0"/>
            </a:br>
            <a:r>
              <a:rPr lang="en-US" sz="2800" i="1" dirty="0"/>
              <a:t>a. Calibration/standardization: </a:t>
            </a:r>
            <a:r>
              <a:rPr lang="en-US" sz="2800" dirty="0"/>
              <a:t>Calibrate the method or standardize titration reagents using the directions in the procedure.</a:t>
            </a:r>
            <a:br>
              <a:rPr lang="en-US" sz="2800" dirty="0"/>
            </a:br>
            <a:r>
              <a:rPr lang="en-US" sz="2800" dirty="0"/>
              <a:t>Methods in Part 2000 that require calibration or titration </a:t>
            </a:r>
            <a:r>
              <a:rPr lang="en-US" sz="2800" dirty="0" smtClean="0"/>
              <a:t>reagent standardization </a:t>
            </a:r>
            <a:r>
              <a:rPr lang="en-US" sz="2800" dirty="0"/>
              <a:t>are indicated in Table 2020.II. 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alt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4856-5103-9D4E-B7F1-69AC11704AAB}" type="slidenum">
              <a:rPr lang="en-US" smtClean="0">
                <a:latin typeface="+mn-lt"/>
              </a:rPr>
              <a:t>34</a:t>
            </a:fld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SM </a:t>
            </a:r>
            <a:r>
              <a:rPr lang="en-US" altLang="en-US" dirty="0" smtClean="0"/>
              <a:t>2020/3020/4020/5020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014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b="1" dirty="0" smtClean="0"/>
              <a:t>Particular requirements:</a:t>
            </a:r>
          </a:p>
          <a:p>
            <a:r>
              <a:rPr lang="en-US" altLang="en-US" sz="3200" b="1" dirty="0" smtClean="0"/>
              <a:t>2020:</a:t>
            </a:r>
          </a:p>
          <a:p>
            <a:pPr marL="603504" lvl="2" indent="0">
              <a:buNone/>
            </a:pPr>
            <a:r>
              <a:rPr lang="en-US" sz="2800" dirty="0"/>
              <a:t>2. Ongoing Quality </a:t>
            </a:r>
            <a:r>
              <a:rPr lang="en-US" sz="2800" dirty="0" smtClean="0"/>
              <a:t>Control</a:t>
            </a:r>
            <a:endParaRPr lang="en-US" sz="1100" dirty="0" smtClean="0"/>
          </a:p>
          <a:p>
            <a:pPr marL="603504" lvl="2" indent="0">
              <a:buNone/>
            </a:pPr>
            <a:r>
              <a:rPr lang="en-US" sz="2800" i="1" dirty="0" smtClean="0"/>
              <a:t>a</a:t>
            </a:r>
            <a:r>
              <a:rPr lang="en-US" sz="2800" i="1" dirty="0"/>
              <a:t>. </a:t>
            </a:r>
            <a:r>
              <a:rPr lang="en-US" sz="2800" i="1" dirty="0" smtClean="0"/>
              <a:t>Calibration/standardization verification: </a:t>
            </a:r>
            <a:r>
              <a:rPr lang="en-US" sz="2400" dirty="0"/>
              <a:t>Verify standardized titration reagents by periodically </a:t>
            </a:r>
            <a:r>
              <a:rPr lang="en-US" sz="2400" dirty="0" smtClean="0"/>
              <a:t>re-standardizing .... </a:t>
            </a:r>
            <a:r>
              <a:rPr lang="en-US" sz="2400" i="1" u="sng" dirty="0" smtClean="0">
                <a:solidFill>
                  <a:srgbClr val="FF0000"/>
                </a:solidFill>
              </a:rPr>
              <a:t>Re-standardize </a:t>
            </a:r>
            <a:r>
              <a:rPr lang="en-US" sz="2400" i="1" u="sng" dirty="0">
                <a:solidFill>
                  <a:srgbClr val="FF0000"/>
                </a:solidFill>
              </a:rPr>
              <a:t>reagents once a month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or when improper storage occurs. If the titration reagent’s normality (</a:t>
            </a:r>
            <a:r>
              <a:rPr lang="en-US" sz="2400" dirty="0" smtClean="0"/>
              <a:t>titer value</a:t>
            </a:r>
            <a:r>
              <a:rPr lang="en-US" sz="2400" dirty="0"/>
              <a:t>) has changed, then use the measured value, adjust </a:t>
            </a:r>
            <a:r>
              <a:rPr lang="en-US" sz="2400" dirty="0" smtClean="0"/>
              <a:t>the normality </a:t>
            </a:r>
            <a:r>
              <a:rPr lang="en-US" sz="2400" dirty="0"/>
              <a:t>(titer value) as the procedure describes, or prepare </a:t>
            </a:r>
            <a:r>
              <a:rPr lang="en-US" sz="2400" dirty="0" smtClean="0"/>
              <a:t>and standardize </a:t>
            </a:r>
            <a:r>
              <a:rPr lang="en-US" sz="2400" dirty="0"/>
              <a:t>fresh titration reagent as needed</a:t>
            </a:r>
            <a:r>
              <a:rPr lang="en-US" sz="2400" dirty="0" smtClean="0"/>
              <a:t>.</a:t>
            </a:r>
            <a:endParaRPr lang="en-US" alt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4856-5103-9D4E-B7F1-69AC11704AAB}" type="slidenum">
              <a:rPr lang="en-US" smtClean="0">
                <a:latin typeface="+mn-lt"/>
              </a:rPr>
              <a:t>35</a:t>
            </a:fld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SM </a:t>
            </a:r>
            <a:r>
              <a:rPr lang="en-US" altLang="en-US" dirty="0" smtClean="0"/>
              <a:t>2020/3020/4020/5020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456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800" dirty="0" smtClean="0"/>
              <a:t>Many methods have complex details that require careful attention to these details</a:t>
            </a:r>
          </a:p>
          <a:p>
            <a:r>
              <a:rPr lang="en-US" altLang="en-US" sz="2800" dirty="0" smtClean="0"/>
              <a:t>Some methods are Method Defined Parameters and must be followed exactly</a:t>
            </a:r>
          </a:p>
          <a:p>
            <a:r>
              <a:rPr lang="en-US" altLang="en-US" sz="2800" dirty="0" smtClean="0"/>
              <a:t>Some methods have QC detailed in another document (e.g., SM 4020)</a:t>
            </a:r>
            <a:endParaRPr lang="en-US" altLang="en-US" sz="2800" dirty="0"/>
          </a:p>
          <a:p>
            <a:r>
              <a:rPr lang="en-US" altLang="en-US" sz="2800" dirty="0" smtClean="0"/>
              <a:t>There is no substitute for reading the methods and developing intimate familiarity with the DETAILS of each method in your lab.</a:t>
            </a:r>
            <a:endParaRPr lang="en-US" alt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4856-5103-9D4E-B7F1-69AC11704AAB}" type="slidenum">
              <a:rPr lang="en-US" smtClean="0">
                <a:latin typeface="+mn-lt"/>
              </a:rPr>
              <a:t>36</a:t>
            </a:fld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541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en-US" sz="3600" b="1" dirty="0">
              <a:solidFill>
                <a:srgbClr val="FF0000"/>
              </a:solidFill>
              <a:latin typeface="Constantia" panose="02030602050306030303" pitchFamily="18" charset="0"/>
            </a:endParaRPr>
          </a:p>
          <a:p>
            <a:pPr marL="0" indent="0" algn="ctr"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Know your Reference Methods!</a:t>
            </a:r>
            <a:endParaRPr lang="en-US" altLang="en-US" sz="3600" b="1" dirty="0">
              <a:solidFill>
                <a:srgbClr val="FF0000"/>
              </a:solidFill>
              <a:latin typeface="Constantia" panose="02030602050306030303" pitchFamily="18" charset="0"/>
            </a:endParaRPr>
          </a:p>
          <a:p>
            <a:endParaRPr lang="en-US" altLang="en-US" sz="2800" b="1" dirty="0">
              <a:solidFill>
                <a:srgbClr val="FF0000"/>
              </a:solidFill>
              <a:latin typeface="Constantia" panose="02030602050306030303" pitchFamily="18" charset="0"/>
            </a:endParaRPr>
          </a:p>
          <a:p>
            <a:pPr marL="0" indent="0" algn="ctr">
              <a:buNone/>
            </a:pPr>
            <a:r>
              <a:rPr lang="en-US" altLang="en-US" sz="4800" b="1" dirty="0">
                <a:solidFill>
                  <a:schemeClr val="tx1"/>
                </a:solidFill>
                <a:latin typeface="Constantia" panose="02030602050306030303" pitchFamily="18" charset="0"/>
              </a:rPr>
              <a:t>Thank </a:t>
            </a:r>
            <a:r>
              <a:rPr lang="en-US" altLang="en-US" sz="4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You</a:t>
            </a:r>
          </a:p>
          <a:p>
            <a:pPr marL="0" indent="0" algn="ctr">
              <a:buNone/>
            </a:pPr>
            <a:r>
              <a:rPr lang="en-US" altLang="en-US" sz="4800" b="1" dirty="0" smtClean="0">
                <a:latin typeface="Constantia" panose="02030602050306030303" pitchFamily="18" charset="0"/>
                <a:hlinkClick r:id="rId2"/>
              </a:rPr>
              <a:t>sts@sheptechserv.com</a:t>
            </a:r>
            <a:r>
              <a:rPr lang="en-US" altLang="en-US" sz="4800" b="1" dirty="0" smtClean="0">
                <a:latin typeface="Constantia" panose="02030602050306030303" pitchFamily="18" charset="0"/>
              </a:rPr>
              <a:t> </a:t>
            </a:r>
            <a:endParaRPr lang="en-US" altLang="en-US" sz="48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4856-5103-9D4E-B7F1-69AC11704AAB}" type="slidenum">
              <a:rPr lang="en-US" smtClean="0">
                <a:latin typeface="+mn-lt"/>
              </a:rPr>
              <a:t>37</a:t>
            </a:fld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461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NELAC 5.5.9.2 </a:t>
            </a:r>
            <a:r>
              <a:rPr lang="en-US" sz="2800" b="1" dirty="0"/>
              <a:t>Essential Quality Control Procedures</a:t>
            </a:r>
            <a:r>
              <a:rPr lang="en-US" sz="2800" dirty="0"/>
              <a:t> </a:t>
            </a:r>
            <a:br>
              <a:rPr lang="en-US" sz="2800" dirty="0"/>
            </a:br>
            <a:endParaRPr lang="en-US" altLang="en-US" sz="2800" dirty="0" smtClean="0"/>
          </a:p>
          <a:p>
            <a:r>
              <a:rPr lang="en-US" altLang="en-US" sz="2800" dirty="0" smtClean="0"/>
              <a:t>“The </a:t>
            </a:r>
            <a:r>
              <a:rPr lang="en-US" altLang="en-US" sz="2800" dirty="0"/>
              <a:t>laboratory shall ensure that the essential standards outlined in Appendix D </a:t>
            </a:r>
            <a:r>
              <a:rPr lang="en-US" altLang="en-US" sz="2800" dirty="0" smtClean="0"/>
              <a:t>or mandated </a:t>
            </a:r>
            <a:r>
              <a:rPr lang="en-US" altLang="en-US" sz="2800" dirty="0"/>
              <a:t>methods or regulations (whichever are more stringent) are incorporated into </a:t>
            </a:r>
            <a:r>
              <a:rPr lang="en-US" altLang="en-US" sz="2800" dirty="0" smtClean="0"/>
              <a:t>their method </a:t>
            </a:r>
            <a:r>
              <a:rPr lang="en-US" altLang="en-US" sz="2800" dirty="0"/>
              <a:t>manuals</a:t>
            </a:r>
            <a:r>
              <a:rPr lang="en-US" altLang="en-US" sz="2800" dirty="0" smtClean="0"/>
              <a:t>.”</a:t>
            </a:r>
            <a:endParaRPr lang="en-US" sz="2400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4856-5103-9D4E-B7F1-69AC11704AAB}" type="slidenum">
              <a:rPr lang="en-US" smtClean="0">
                <a:latin typeface="+mn-lt"/>
              </a:rPr>
              <a:t>4</a:t>
            </a:fld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in the Standard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926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TNI V1M4  1.2 </a:t>
            </a:r>
            <a:r>
              <a:rPr lang="en-US" sz="2800" b="1" dirty="0"/>
              <a:t>Scope</a:t>
            </a:r>
            <a:r>
              <a:rPr lang="en-US" sz="2800" dirty="0"/>
              <a:t/>
            </a:r>
            <a:br>
              <a:rPr lang="en-US" sz="2800" dirty="0"/>
            </a:br>
            <a:endParaRPr lang="en-US" altLang="en-US" sz="2800" dirty="0" smtClean="0"/>
          </a:p>
          <a:p>
            <a:r>
              <a:rPr lang="en-US" altLang="en-US" sz="2800" dirty="0"/>
              <a:t>“Additional quality control requirements that are either specified by method, regulation </a:t>
            </a:r>
            <a:r>
              <a:rPr lang="en-US" altLang="en-US" sz="2800" dirty="0" smtClean="0"/>
              <a:t>or project </a:t>
            </a:r>
            <a:r>
              <a:rPr lang="en-US" altLang="en-US" sz="2800" dirty="0"/>
              <a:t>shall be met by laboratories</a:t>
            </a:r>
            <a:r>
              <a:rPr lang="en-US" altLang="en-US" sz="2800" dirty="0" smtClean="0"/>
              <a:t>.”</a:t>
            </a:r>
            <a:endParaRPr lang="en-US" sz="2400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4856-5103-9D4E-B7F1-69AC11704AAB}" type="slidenum">
              <a:rPr lang="en-US" smtClean="0">
                <a:latin typeface="+mn-lt"/>
              </a:rPr>
              <a:t>5</a:t>
            </a:fld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in the Standard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724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dirty="0" smtClean="0"/>
              <a:t>NOT the same as EPA 405.1 </a:t>
            </a:r>
            <a:endParaRPr lang="en-US" altLang="en-US" dirty="0"/>
          </a:p>
          <a:p>
            <a:pPr marL="457200" lvl="1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457200" lvl="1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dirty="0" smtClean="0"/>
              <a:t>pH: Section 4.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: </a:t>
            </a:r>
            <a:r>
              <a:rPr lang="en-US" i="1" dirty="0" smtClean="0"/>
              <a:t>Sample </a:t>
            </a:r>
            <a:r>
              <a:rPr lang="en-US" i="1" dirty="0"/>
              <a:t>preparation and pretreatment</a:t>
            </a:r>
            <a:r>
              <a:rPr lang="en-US" i="1" dirty="0" smtClean="0"/>
              <a:t>:</a:t>
            </a:r>
          </a:p>
          <a:p>
            <a:pPr marL="521208" lvl="3" indent="0">
              <a:buClr>
                <a:srgbClr val="FF0000"/>
              </a:buClr>
              <a:buNone/>
            </a:pPr>
            <a:r>
              <a:rPr lang="en-US" sz="2000" dirty="0" smtClean="0"/>
              <a:t>	“All </a:t>
            </a:r>
            <a:r>
              <a:rPr lang="en-US" sz="2000" dirty="0"/>
              <a:t>samples—Check pH; if it is not between 6.0 and </a:t>
            </a:r>
            <a:r>
              <a:rPr lang="en-US" sz="2000" dirty="0" smtClean="0"/>
              <a:t>8.0, 	adjust </a:t>
            </a:r>
            <a:r>
              <a:rPr lang="en-US" sz="2000" dirty="0"/>
              <a:t>sample temperature to 20 </a:t>
            </a:r>
            <a:r>
              <a:rPr lang="en-US" sz="2000" dirty="0" smtClean="0"/>
              <a:t>± </a:t>
            </a:r>
            <a:r>
              <a:rPr lang="en-US" sz="2000" dirty="0"/>
              <a:t>3°C, then adjust pH </a:t>
            </a:r>
            <a:r>
              <a:rPr lang="en-US" sz="2000" dirty="0" smtClean="0"/>
              <a:t>	to </a:t>
            </a:r>
            <a:r>
              <a:rPr lang="en-US" sz="2000" dirty="0"/>
              <a:t>7.0 </a:t>
            </a:r>
            <a:r>
              <a:rPr lang="en-US" sz="2000" dirty="0" smtClean="0"/>
              <a:t>to 7.2” </a:t>
            </a:r>
          </a:p>
          <a:p>
            <a:pPr marL="521208" lvl="3" indent="0">
              <a:buClr>
                <a:srgbClr val="FF0000"/>
              </a:buClr>
              <a:buNone/>
            </a:pPr>
            <a:endParaRPr lang="en-US" sz="2300" dirty="0"/>
          </a:p>
          <a:p>
            <a:pPr marL="457200" lvl="1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/>
              <a:t>Time: Section 5.</a:t>
            </a:r>
            <a:r>
              <a:rPr lang="en-US" i="1" dirty="0"/>
              <a:t>g</a:t>
            </a:r>
            <a:r>
              <a:rPr lang="en-US" dirty="0"/>
              <a:t>: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sz="2100" dirty="0" smtClean="0"/>
              <a:t>	“After preparing </a:t>
            </a:r>
            <a:r>
              <a:rPr lang="en-US" sz="2100" dirty="0"/>
              <a:t>dilution, measure initial DO within 30 </a:t>
            </a:r>
            <a:r>
              <a:rPr lang="en-US" sz="2100" dirty="0" smtClean="0"/>
              <a:t>	min.”</a:t>
            </a:r>
            <a:endParaRPr lang="en-US" sz="2100" dirty="0"/>
          </a:p>
          <a:p>
            <a:pPr marL="978408" lvl="3" indent="-457200">
              <a:buClr>
                <a:srgbClr val="FF0000"/>
              </a:buClr>
              <a:buAutoNum type="arabicParenR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4856-5103-9D4E-B7F1-69AC11704AAB}" type="slidenum">
              <a:rPr lang="en-US" smtClean="0">
                <a:latin typeface="+mn-lt"/>
              </a:rPr>
              <a:t>6</a:t>
            </a:fld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 SM 5210 B (2001)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774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Balance checks: Section 9.5 and Section 10</a:t>
            </a:r>
          </a:p>
          <a:p>
            <a:pPr marL="109728" indent="0">
              <a:buNone/>
            </a:pPr>
            <a:endParaRPr lang="en-US" sz="2400" b="1" dirty="0" smtClean="0"/>
          </a:p>
          <a:p>
            <a:pPr marL="109728" indent="0">
              <a:buNone/>
            </a:pPr>
            <a:r>
              <a:rPr lang="en-US" sz="2400" b="1" dirty="0" smtClean="0"/>
              <a:t>9.5 </a:t>
            </a:r>
            <a:r>
              <a:rPr lang="en-US" sz="2400" dirty="0"/>
              <a:t>Calibration verification—Verify calibration of the balance per Section 10 before and after</a:t>
            </a:r>
            <a:br>
              <a:rPr lang="en-US" sz="2400" dirty="0"/>
            </a:br>
            <a:r>
              <a:rPr lang="en-US" sz="2400" dirty="0"/>
              <a:t>each analytical batch. If calibration is not verified after measurement of the analytical </a:t>
            </a:r>
            <a:r>
              <a:rPr lang="en-US" sz="2400" dirty="0" smtClean="0"/>
              <a:t>batch, recalibrate </a:t>
            </a:r>
            <a:r>
              <a:rPr lang="en-US" sz="2400" dirty="0"/>
              <a:t>the balance and reweigh the batch. </a:t>
            </a:r>
            <a:br>
              <a:rPr lang="en-US" sz="2400" dirty="0"/>
            </a:br>
            <a:endParaRPr lang="en-US" sz="2400" dirty="0" smtClean="0"/>
          </a:p>
          <a:p>
            <a:pPr marL="109728" indent="0">
              <a:buNone/>
            </a:pPr>
            <a:r>
              <a:rPr lang="en-US" sz="2400" b="1" dirty="0" smtClean="0"/>
              <a:t>10.1 </a:t>
            </a:r>
            <a:r>
              <a:rPr lang="en-US" sz="2400" dirty="0"/>
              <a:t>Calibrate the analytical balance at 2 mg and 1000 mg using class "S" weights.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4856-5103-9D4E-B7F1-69AC11704AAB}" type="slidenum">
              <a:rPr lang="en-US" smtClean="0">
                <a:latin typeface="+mn-lt"/>
              </a:rPr>
              <a:t>7</a:t>
            </a:fld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HEM EPA 1664A/B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7754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dirty="0" smtClean="0"/>
              <a:t>Reagent Specifications: Section 7.0</a:t>
            </a:r>
          </a:p>
          <a:p>
            <a:pPr marL="109728" indent="0">
              <a:buNone/>
            </a:pPr>
            <a:endParaRPr lang="en-US" sz="2400" b="1" dirty="0" smtClean="0"/>
          </a:p>
          <a:p>
            <a:pPr marL="109728" indent="0">
              <a:buNone/>
            </a:pPr>
            <a:r>
              <a:rPr lang="en-US" sz="2400" b="1" dirty="0"/>
              <a:t>7.3 </a:t>
            </a:r>
            <a:r>
              <a:rPr lang="en-US" sz="2400" i="1" dirty="0"/>
              <a:t>n</a:t>
            </a:r>
            <a:r>
              <a:rPr lang="en-US" sz="2400" dirty="0"/>
              <a:t>-Hexane—85% minimum purity, 99.0% min. saturated C</a:t>
            </a:r>
            <a:r>
              <a:rPr lang="en-US" sz="2400" baseline="-25000" dirty="0"/>
              <a:t>6</a:t>
            </a:r>
            <a:r>
              <a:rPr lang="en-US" sz="2400" dirty="0"/>
              <a:t> </a:t>
            </a:r>
            <a:r>
              <a:rPr lang="en-US" sz="2400" dirty="0" smtClean="0"/>
              <a:t>isomers</a:t>
            </a:r>
          </a:p>
          <a:p>
            <a:pPr marL="109728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/>
              <a:t>7.7 </a:t>
            </a:r>
            <a:r>
              <a:rPr lang="en-US" sz="2400" dirty="0"/>
              <a:t>Silica gel—Anhydrous, 75 - 150 </a:t>
            </a:r>
            <a:r>
              <a:rPr lang="en-US" sz="2400" dirty="0" smtClean="0"/>
              <a:t>micrometers</a:t>
            </a:r>
          </a:p>
          <a:p>
            <a:pPr marL="109728" indent="0">
              <a:buNone/>
            </a:pPr>
            <a:endParaRPr lang="en-US" sz="2400" dirty="0" smtClean="0"/>
          </a:p>
          <a:p>
            <a:pPr marL="109728" indent="0">
              <a:buNone/>
            </a:pPr>
            <a:r>
              <a:rPr lang="en-US" sz="2400" b="1" dirty="0"/>
              <a:t>7.8 </a:t>
            </a:r>
            <a:r>
              <a:rPr lang="en-US" sz="2400" dirty="0"/>
              <a:t>Hexadecane—98% minimum purity.</a:t>
            </a:r>
            <a:br>
              <a:rPr lang="en-US" sz="2400" dirty="0"/>
            </a:br>
            <a:endParaRPr lang="en-US" sz="2400" dirty="0" smtClean="0"/>
          </a:p>
          <a:p>
            <a:pPr marL="109728" indent="0">
              <a:buNone/>
            </a:pPr>
            <a:r>
              <a:rPr lang="en-US" sz="2400" b="1" dirty="0" smtClean="0"/>
              <a:t>7.9 </a:t>
            </a:r>
            <a:r>
              <a:rPr lang="en-US" sz="2400" dirty="0"/>
              <a:t>Stearic acid—98% minimum purity. </a:t>
            </a:r>
            <a:endParaRPr lang="en-US" sz="2400" dirty="0" smtClean="0"/>
          </a:p>
          <a:p>
            <a:pPr marL="109728" indent="0">
              <a:buNone/>
            </a:pPr>
            <a:r>
              <a:rPr lang="en-US" sz="2400" dirty="0" smtClean="0"/>
              <a:t>	PRACTICAL or LABORATORY GRADE IS NOT SUFFICIENT!</a:t>
            </a:r>
            <a:r>
              <a:rPr lang="en-US" sz="2400" dirty="0"/>
              <a:t/>
            </a:r>
            <a:br>
              <a:rPr lang="en-US" sz="2400" dirty="0"/>
            </a:b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4856-5103-9D4E-B7F1-69AC11704AAB}" type="slidenum">
              <a:rPr lang="en-US" smtClean="0">
                <a:latin typeface="+mn-lt"/>
              </a:rPr>
              <a:t>8</a:t>
            </a:fld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HEM EPA 1664A/B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5349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7.3 Nitric </a:t>
            </a:r>
            <a:r>
              <a:rPr lang="en-US" sz="2800" dirty="0"/>
              <a:t>Acid (</a:t>
            </a:r>
            <a:r>
              <a:rPr lang="en-US" sz="2800" dirty="0" smtClean="0"/>
              <a:t>HNO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</a:t>
            </a:r>
            <a:r>
              <a:rPr lang="en-US" sz="2800" dirty="0"/>
              <a:t>), concentrated (sp.gr. 1.41), assayed mercury level is </a:t>
            </a:r>
            <a:r>
              <a:rPr lang="en-US" sz="2900" dirty="0"/>
              <a:t>not to exceed 1 µg/L.</a:t>
            </a:r>
            <a:endParaRPr lang="en-US" altLang="en-US" sz="2900" dirty="0"/>
          </a:p>
          <a:p>
            <a:r>
              <a:rPr lang="en-US" sz="2900" dirty="0"/>
              <a:t>7.4 Sulfuric Acid (H</a:t>
            </a:r>
            <a:r>
              <a:rPr lang="en-US" sz="2900" baseline="-25000" dirty="0"/>
              <a:t>2</a:t>
            </a:r>
            <a:r>
              <a:rPr lang="en-US" sz="2900" dirty="0"/>
              <a:t>SO</a:t>
            </a:r>
            <a:r>
              <a:rPr lang="en-US" sz="2900" baseline="-25000" dirty="0"/>
              <a:t>4</a:t>
            </a:r>
            <a:r>
              <a:rPr lang="en-US" sz="2900" dirty="0"/>
              <a:t>), concentrated (</a:t>
            </a:r>
            <a:r>
              <a:rPr lang="en-US" sz="2800" dirty="0"/>
              <a:t>sp.gr. 1.84), assayed mercury level is not to exceed 1 µg/L  </a:t>
            </a:r>
          </a:p>
          <a:p>
            <a:endParaRPr lang="en-US" altLang="en-US" sz="2200" dirty="0" smtClean="0"/>
          </a:p>
          <a:p>
            <a:r>
              <a:rPr lang="en-US" sz="2400" b="1" dirty="0"/>
              <a:t>5.6.4.2 Documentation and Labeling of Standards, Reagents, and Reference Materials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r>
              <a:rPr lang="en-US" sz="2400" dirty="0" smtClean="0"/>
              <a:t>a) The laboratory shall retain records for all standards, reagents, reference materials, and media</a:t>
            </a:r>
            <a:r>
              <a:rPr lang="en-US" sz="2400" dirty="0"/>
              <a:t>, including the manufacturer/vendor, the manufacturer’s </a:t>
            </a:r>
            <a:r>
              <a:rPr lang="en-US" sz="2400" i="1" u="sng" dirty="0"/>
              <a:t>Certificate of Analysis or </a:t>
            </a:r>
            <a:r>
              <a:rPr lang="en-US" sz="2400" i="1" u="sng" dirty="0" smtClean="0"/>
              <a:t>purity (if </a:t>
            </a:r>
            <a:r>
              <a:rPr lang="en-US" sz="2400" i="1" u="sng" dirty="0"/>
              <a:t>available</a:t>
            </a:r>
            <a:r>
              <a:rPr lang="en-US" sz="2400" dirty="0"/>
              <a:t>), </a:t>
            </a:r>
            <a:br>
              <a:rPr lang="en-US" sz="2400" dirty="0"/>
            </a:br>
            <a:endParaRPr lang="en-US" alt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4856-5103-9D4E-B7F1-69AC11704AAB}" type="slidenum">
              <a:rPr lang="en-US" smtClean="0">
                <a:latin typeface="+mn-lt"/>
              </a:rPr>
              <a:t>9</a:t>
            </a:fld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Mercury EPA 245.1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4676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1">
      <a:dk1>
        <a:sysClr val="windowText" lastClr="000000"/>
      </a:dk1>
      <a:lt1>
        <a:sysClr val="window" lastClr="FFFFFF"/>
      </a:lt1>
      <a:dk2>
        <a:srgbClr val="2F5897"/>
      </a:dk2>
      <a:lt2>
        <a:srgbClr val="F2F2F2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13658</TotalTime>
  <Words>1333</Words>
  <Application>Microsoft Office PowerPoint</Application>
  <PresentationFormat>On-screen Show (4:3)</PresentationFormat>
  <Paragraphs>207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Concourse</vt:lpstr>
      <vt:lpstr>The Devil is in the Details:  Little Known Details about Selected Methods</vt:lpstr>
      <vt:lpstr>Acknowledgment</vt:lpstr>
      <vt:lpstr>About this talk…</vt:lpstr>
      <vt:lpstr>Requirements in the Standard</vt:lpstr>
      <vt:lpstr>Requirements in the Standard</vt:lpstr>
      <vt:lpstr>BOD SM 5210 B (2001)</vt:lpstr>
      <vt:lpstr>HEM EPA 1664A/B</vt:lpstr>
      <vt:lpstr>HEM EPA 1664A/B</vt:lpstr>
      <vt:lpstr>Mercury EPA 245.1</vt:lpstr>
      <vt:lpstr>PowerPoint Presentation</vt:lpstr>
      <vt:lpstr>PowerPoint Presentation</vt:lpstr>
      <vt:lpstr>Mercury EPA 245.1</vt:lpstr>
      <vt:lpstr>EPA Method 8270 </vt:lpstr>
      <vt:lpstr>EPA Method 8270 </vt:lpstr>
      <vt:lpstr>PowerPoint Presentation</vt:lpstr>
      <vt:lpstr>Units of Measure </vt:lpstr>
      <vt:lpstr>Conductivity Calibration</vt:lpstr>
      <vt:lpstr>Conductivity Calibration</vt:lpstr>
      <vt:lpstr>Conductivity Calibration</vt:lpstr>
      <vt:lpstr>Conductivity Calibration</vt:lpstr>
      <vt:lpstr>Quanti-Tray® wells</vt:lpstr>
      <vt:lpstr>SM 9020 B Sample Receipt</vt:lpstr>
      <vt:lpstr>Microbiology Media pH</vt:lpstr>
      <vt:lpstr>EPA Method 524.2</vt:lpstr>
      <vt:lpstr>TCLP …&lt;groan&gt;</vt:lpstr>
      <vt:lpstr>TCLP …&lt;groan vol. 2&gt;</vt:lpstr>
      <vt:lpstr>SM 4500-NO3¯ E or F/EPA 353.2</vt:lpstr>
      <vt:lpstr>SM 4500-NO3¯ E or F/EPA 353.2</vt:lpstr>
      <vt:lpstr>SM 4500-NO3¯ E or F/EPA 353.2</vt:lpstr>
      <vt:lpstr>SM 4500-NO3¯ E or F/EPA 353.2</vt:lpstr>
      <vt:lpstr>SM 2020/3020/4020/5020 Tables </vt:lpstr>
      <vt:lpstr>SM 2020/3020/4020/5020</vt:lpstr>
      <vt:lpstr>SM 2020/3020/4020/5020</vt:lpstr>
      <vt:lpstr>SM 2020/3020/4020/5020</vt:lpstr>
      <vt:lpstr>SM 2020/3020/4020/5020</vt:lpstr>
      <vt:lpstr>Summary</vt:lpstr>
      <vt:lpstr>Conclusion</vt:lpstr>
    </vt:vector>
  </TitlesOfParts>
  <Company>ANSI-ASQ National Accreditation Board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Gamache, Penny</dc:creator>
  <cp:lastModifiedBy>Mei Beth Shepherd</cp:lastModifiedBy>
  <cp:revision>107</cp:revision>
  <cp:lastPrinted>2018-05-15T03:30:33Z</cp:lastPrinted>
  <dcterms:created xsi:type="dcterms:W3CDTF">2014-08-12T19:01:12Z</dcterms:created>
  <dcterms:modified xsi:type="dcterms:W3CDTF">2018-05-15T03:31:21Z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##ID##">
    <vt:lpwstr>3225</vt:lpwstr>
  </property>
  <property fmtid="{D5CDD505-2E9C-101B-9397-08002B2CF9AE}" pid="3" name="##ZID##">
    <vt:lpwstr>00003225</vt:lpwstr>
  </property>
  <property fmtid="{D5CDD505-2E9C-101B-9397-08002B2CF9AE}" pid="4" name="##STATUS##">
    <vt:lpwstr>Published</vt:lpwstr>
  </property>
  <property fmtid="{D5CDD505-2E9C-101B-9397-08002B2CF9AE}" pid="5" name="##TITLE##">
    <vt:lpwstr>ANAB Presentation Template</vt:lpwstr>
  </property>
  <property fmtid="{D5CDD505-2E9C-101B-9397-08002B2CF9AE}" pid="6" name="##SERVER##/">
    <vt:lpwstr>https://anab.qualtraxcloud.com/</vt:lpwstr>
  </property>
  <property fmtid="{D5CDD505-2E9C-101B-9397-08002B2CF9AE}" pid="7" name="##SERVER##">
    <vt:lpwstr>https://anab.qualtraxcloud.com/</vt:lpwstr>
  </property>
  <property fmtid="{D5CDD505-2E9C-101B-9397-08002B2CF9AE}" pid="8" name="##REVISION##">
    <vt:lpwstr>3</vt:lpwstr>
  </property>
  <property fmtid="{D5CDD505-2E9C-101B-9397-08002B2CF9AE}" pid="9" name="##STANDARDS##">
    <vt:lpwstr>
    </vt:lpwstr>
  </property>
  <property fmtid="{D5CDD505-2E9C-101B-9397-08002B2CF9AE}" pid="10" name="##DOCUMENT_MANAGER##">
    <vt:lpwstr>Penny Gamache</vt:lpwstr>
  </property>
  <property fmtid="{D5CDD505-2E9C-101B-9397-08002B2CF9AE}" pid="11" name="##OLD_EDITOR##">
    <vt:lpwstr> </vt:lpwstr>
  </property>
  <property fmtid="{D5CDD505-2E9C-101B-9397-08002B2CF9AE}" pid="12" name="##EDITOR##">
    <vt:lpwstr>Penny Gamache</vt:lpwstr>
  </property>
  <property fmtid="{D5CDD505-2E9C-101B-9397-08002B2CF9AE}" pid="13" name="##EXTENSION##">
    <vt:lpwstr>PPTX</vt:lpwstr>
  </property>
  <property fmtid="{D5CDD505-2E9C-101B-9397-08002B2CF9AE}" pid="14" name="##EXTENSION_DESC##">
    <vt:lpwstr>Office 2007 PowerPoint Document</vt:lpwstr>
  </property>
  <property fmtid="{D5CDD505-2E9C-101B-9397-08002B2CF9AE}" pid="15" name="##EDIT_EXTENSION##">
    <vt:lpwstr>
    </vt:lpwstr>
  </property>
  <property fmtid="{D5CDD505-2E9C-101B-9397-08002B2CF9AE}" pid="16" name="##DATE_STARTED##">
    <vt:lpwstr>8/2/2016 10:13:59 AM</vt:lpwstr>
  </property>
  <property fmtid="{D5CDD505-2E9C-101B-9397-08002B2CF9AE}" pid="17" name="##DATE_RELEASED##">
    <vt:lpwstr>
    </vt:lpwstr>
  </property>
  <property fmtid="{D5CDD505-2E9C-101B-9397-08002B2CF9AE}" pid="18" name="##APPROVERS##">
    <vt:lpwstr>
    </vt:lpwstr>
  </property>
  <property fmtid="{D5CDD505-2E9C-101B-9397-08002B2CF9AE}" pid="19" name="##APPROVAL_RECORD##">
    <vt:lpwstr>No Approvals on Record yet</vt:lpwstr>
  </property>
  <property fmtid="{D5CDD505-2E9C-101B-9397-08002B2CF9AE}" pid="20" name="##APPROVAL_RECORD_MULTILINE##">
    <vt:lpwstr>No Approvals on Record yet</vt:lpwstr>
  </property>
  <property fmtid="{D5CDD505-2E9C-101B-9397-08002B2CF9AE}" pid="21" name="##APPROVED_BY##">
    <vt:lpwstr>
    </vt:lpwstr>
  </property>
  <property fmtid="{D5CDD505-2E9C-101B-9397-08002B2CF9AE}" pid="22" name="##DATE_APPROVED##">
    <vt:lpwstr>
    </vt:lpwstr>
  </property>
  <property fmtid="{D5CDD505-2E9C-101B-9397-08002B2CF9AE}" pid="23" name="##REVISION_NOTE##">
    <vt:lpwstr>
    </vt:lpwstr>
  </property>
  <property fmtid="{D5CDD505-2E9C-101B-9397-08002B2CF9AE}" pid="24" name="##DATE_PUBLISHED##">
    <vt:lpwstr>8/2/2016 10:13:59 AM</vt:lpwstr>
  </property>
  <property fmtid="{D5CDD505-2E9C-101B-9397-08002B2CF9AE}" pid="25" name="##DATE_FIRST_PUBLISHED##">
    <vt:lpwstr>3/23/2016 12:14:01 PM</vt:lpwstr>
  </property>
  <property fmtid="{D5CDD505-2E9C-101B-9397-08002B2CF9AE}" pid="26" name="##DATE_RETIRED##">
    <vt:lpwstr>
    </vt:lpwstr>
  </property>
  <property fmtid="{D5CDD505-2E9C-101B-9397-08002B2CF9AE}" pid="27" name="##DATE_REJECTED##">
    <vt:lpwstr>
    </vt:lpwstr>
  </property>
  <property fmtid="{D5CDD505-2E9C-101B-9397-08002B2CF9AE}" pid="28" name="##REJECTION_REASON##">
    <vt:lpwstr>
    </vt:lpwstr>
  </property>
  <property fmtid="{D5CDD505-2E9C-101B-9397-08002B2CF9AE}" pid="29" name="##REJECTED_BY##">
    <vt:lpwstr>
    </vt:lpwstr>
  </property>
  <property fmtid="{D5CDD505-2E9C-101B-9397-08002B2CF9AE}" pid="30" name="##RETIRED_BY##">
    <vt:lpwstr>
    </vt:lpwstr>
  </property>
  <property fmtid="{D5CDD505-2E9C-101B-9397-08002B2CF9AE}" pid="31" name="##RETIREMENT_REASON##">
    <vt:lpwstr>
    </vt:lpwstr>
  </property>
  <property fmtid="{D5CDD505-2E9C-101B-9397-08002B2CF9AE}" pid="32" name="##DATE_EXPIRED##">
    <vt:lpwstr>
    </vt:lpwstr>
  </property>
  <property fmtid="{D5CDD505-2E9C-101B-9397-08002B2CF9AE}" pid="33" name="##EDIT_REASON##">
    <vt:lpwstr>
    </vt:lpwstr>
  </property>
  <property fmtid="{D5CDD505-2E9C-101B-9397-08002B2CF9AE}" pid="34" name="##REVIEWERS##">
    <vt:lpwstr>
    </vt:lpwstr>
  </property>
  <property fmtid="{D5CDD505-2E9C-101B-9397-08002B2CF9AE}" pid="35" name="##REVIEW_RECORD##">
    <vt:lpwstr>No Approvals on Record yet</vt:lpwstr>
  </property>
  <property fmtid="{D5CDD505-2E9C-101B-9397-08002B2CF9AE}" pid="36" name="##REVIEWED_BY##">
    <vt:lpwstr>
    </vt:lpwstr>
  </property>
  <property fmtid="{D5CDD505-2E9C-101B-9397-08002B2CF9AE}" pid="37" name="##REVIEWED_COMMENTS##">
    <vt:lpwstr>
    </vt:lpwstr>
  </property>
  <property fmtid="{D5CDD505-2E9C-101B-9397-08002B2CF9AE}" pid="38" name="##DATE_REVIEWED##">
    <vt:lpwstr>
    </vt:lpwstr>
  </property>
  <property fmtid="{D5CDD505-2E9C-101B-9397-08002B2CF9AE}" pid="39" name="##DATE_RELEASED_FOR_REVIEW##">
    <vt:lpwstr>
    </vt:lpwstr>
  </property>
  <property fmtid="{D5CDD505-2E9C-101B-9397-08002B2CF9AE}" pid="40" name="##DEPENDENCIES##">
    <vt:lpwstr>
    </vt:lpwstr>
  </property>
</Properties>
</file>