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3"/>
  </p:notesMasterIdLst>
  <p:sldIdLst>
    <p:sldId id="256" r:id="rId5"/>
    <p:sldId id="264" r:id="rId6"/>
    <p:sldId id="265" r:id="rId7"/>
    <p:sldId id="404" r:id="rId8"/>
    <p:sldId id="405" r:id="rId9"/>
    <p:sldId id="271" r:id="rId10"/>
    <p:sldId id="406" r:id="rId11"/>
    <p:sldId id="258" r:id="rId12"/>
    <p:sldId id="274" r:id="rId13"/>
    <p:sldId id="407" r:id="rId14"/>
    <p:sldId id="292" r:id="rId15"/>
    <p:sldId id="260" r:id="rId16"/>
    <p:sldId id="295" r:id="rId17"/>
    <p:sldId id="408" r:id="rId18"/>
    <p:sldId id="298" r:id="rId19"/>
    <p:sldId id="409" r:id="rId20"/>
    <p:sldId id="302" r:id="rId21"/>
    <p:sldId id="410" r:id="rId22"/>
    <p:sldId id="305" r:id="rId23"/>
    <p:sldId id="411" r:id="rId24"/>
    <p:sldId id="308" r:id="rId25"/>
    <p:sldId id="412" r:id="rId26"/>
    <p:sldId id="311" r:id="rId27"/>
    <p:sldId id="272" r:id="rId28"/>
    <p:sldId id="314" r:id="rId29"/>
    <p:sldId id="273" r:id="rId30"/>
    <p:sldId id="316" r:id="rId31"/>
    <p:sldId id="413" r:id="rId32"/>
    <p:sldId id="319" r:id="rId33"/>
    <p:sldId id="414" r:id="rId34"/>
    <p:sldId id="322" r:id="rId35"/>
    <p:sldId id="287" r:id="rId36"/>
    <p:sldId id="325" r:id="rId37"/>
    <p:sldId id="269" r:id="rId38"/>
    <p:sldId id="270" r:id="rId39"/>
    <p:sldId id="452" r:id="rId40"/>
    <p:sldId id="268" r:id="rId41"/>
    <p:sldId id="263" r:id="rId42"/>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2" autoAdjust="0"/>
    <p:restoredTop sz="96374" autoAdjust="0"/>
  </p:normalViewPr>
  <p:slideViewPr>
    <p:cSldViewPr snapToGrid="0">
      <p:cViewPr varScale="1">
        <p:scale>
          <a:sx n="110" d="100"/>
          <a:sy n="110" d="100"/>
        </p:scale>
        <p:origin x="462" y="108"/>
      </p:cViewPr>
      <p:guideLst/>
    </p:cSldViewPr>
  </p:slideViewPr>
  <p:outlineViewPr>
    <p:cViewPr>
      <p:scale>
        <a:sx n="33" d="100"/>
        <a:sy n="33" d="100"/>
      </p:scale>
      <p:origin x="0" y="-1388"/>
    </p:cViewPr>
  </p:outlineViewPr>
  <p:notesTextViewPr>
    <p:cViewPr>
      <p:scale>
        <a:sx n="1" d="1"/>
        <a:sy n="1" d="1"/>
      </p:scale>
      <p:origin x="0" y="0"/>
    </p:cViewPr>
  </p:notesTextViewPr>
  <p:notesViewPr>
    <p:cSldViewPr snapToGrid="0">
      <p:cViewPr varScale="1">
        <p:scale>
          <a:sx n="49" d="100"/>
          <a:sy n="49" d="100"/>
        </p:scale>
        <p:origin x="744"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ght, Heather K" userId="27d36179-3d1b-4644-a8ee-90ba4bdc7f25" providerId="ADAL" clId="{D67779BA-4E75-4CF8-A409-F8D1C68ACA3A}"/>
    <pc:docChg chg="undo custSel addSld delSld modSld sldOrd">
      <pc:chgData name="Bright, Heather K" userId="27d36179-3d1b-4644-a8ee-90ba4bdc7f25" providerId="ADAL" clId="{D67779BA-4E75-4CF8-A409-F8D1C68ACA3A}" dt="2025-01-31T19:33:22.842" v="684" actId="14100"/>
      <pc:docMkLst>
        <pc:docMk/>
      </pc:docMkLst>
      <pc:sldChg chg="modSp">
        <pc:chgData name="Bright, Heather K" userId="27d36179-3d1b-4644-a8ee-90ba4bdc7f25" providerId="ADAL" clId="{D67779BA-4E75-4CF8-A409-F8D1C68ACA3A}" dt="2025-01-31T19:21:15.848" v="628" actId="20578"/>
        <pc:sldMkLst>
          <pc:docMk/>
          <pc:sldMk cId="6016838" sldId="256"/>
        </pc:sldMkLst>
        <pc:spChg chg="mod">
          <ac:chgData name="Bright, Heather K" userId="27d36179-3d1b-4644-a8ee-90ba4bdc7f25" providerId="ADAL" clId="{D67779BA-4E75-4CF8-A409-F8D1C68ACA3A}" dt="2025-01-31T18:42:26.175" v="3" actId="27636"/>
          <ac:spMkLst>
            <pc:docMk/>
            <pc:sldMk cId="6016838" sldId="256"/>
            <ac:spMk id="2" creationId="{694C8C33-FACF-4F1D-8673-FC73CC5C5AE6}"/>
          </ac:spMkLst>
        </pc:spChg>
        <pc:spChg chg="mod">
          <ac:chgData name="Bright, Heather K" userId="27d36179-3d1b-4644-a8ee-90ba4bdc7f25" providerId="ADAL" clId="{D67779BA-4E75-4CF8-A409-F8D1C68ACA3A}" dt="2025-01-31T19:21:15.848" v="628" actId="20578"/>
          <ac:spMkLst>
            <pc:docMk/>
            <pc:sldMk cId="6016838" sldId="256"/>
            <ac:spMk id="3" creationId="{E35ECF9B-CE42-4D41-ABDD-A4D394753350}"/>
          </ac:spMkLst>
        </pc:spChg>
      </pc:sldChg>
      <pc:sldChg chg="modNotesTx">
        <pc:chgData name="Bright, Heather K" userId="27d36179-3d1b-4644-a8ee-90ba4bdc7f25" providerId="ADAL" clId="{D67779BA-4E75-4CF8-A409-F8D1C68ACA3A}" dt="2025-01-31T19:30:58.549" v="659" actId="20577"/>
        <pc:sldMkLst>
          <pc:docMk/>
          <pc:sldMk cId="1572128148" sldId="258"/>
        </pc:sldMkLst>
      </pc:sldChg>
      <pc:sldChg chg="modSp">
        <pc:chgData name="Bright, Heather K" userId="27d36179-3d1b-4644-a8ee-90ba4bdc7f25" providerId="ADAL" clId="{D67779BA-4E75-4CF8-A409-F8D1C68ACA3A}" dt="2025-01-31T19:20:28.485" v="605" actId="27636"/>
        <pc:sldMkLst>
          <pc:docMk/>
          <pc:sldMk cId="1055247954" sldId="260"/>
        </pc:sldMkLst>
        <pc:spChg chg="mod">
          <ac:chgData name="Bright, Heather K" userId="27d36179-3d1b-4644-a8ee-90ba4bdc7f25" providerId="ADAL" clId="{D67779BA-4E75-4CF8-A409-F8D1C68ACA3A}" dt="2025-01-31T19:20:28.485" v="605" actId="27636"/>
          <ac:spMkLst>
            <pc:docMk/>
            <pc:sldMk cId="1055247954" sldId="260"/>
            <ac:spMk id="2" creationId="{00000000-0000-0000-0000-000000000000}"/>
          </ac:spMkLst>
        </pc:spChg>
      </pc:sldChg>
      <pc:sldChg chg="modSp modNotesTx">
        <pc:chgData name="Bright, Heather K" userId="27d36179-3d1b-4644-a8ee-90ba4bdc7f25" providerId="ADAL" clId="{D67779BA-4E75-4CF8-A409-F8D1C68ACA3A}" dt="2025-01-31T19:30:10.613" v="646" actId="20577"/>
        <pc:sldMkLst>
          <pc:docMk/>
          <pc:sldMk cId="1931340832" sldId="264"/>
        </pc:sldMkLst>
        <pc:spChg chg="mod">
          <ac:chgData name="Bright, Heather K" userId="27d36179-3d1b-4644-a8ee-90ba4bdc7f25" providerId="ADAL" clId="{D67779BA-4E75-4CF8-A409-F8D1C68ACA3A}" dt="2025-01-31T18:44:38.484" v="136" actId="20577"/>
          <ac:spMkLst>
            <pc:docMk/>
            <pc:sldMk cId="1931340832" sldId="264"/>
            <ac:spMk id="3" creationId="{A32CA2DE-CFD0-4AD1-853C-0A4051625009}"/>
          </ac:spMkLst>
        </pc:spChg>
      </pc:sldChg>
      <pc:sldChg chg="modSp modNotesTx">
        <pc:chgData name="Bright, Heather K" userId="27d36179-3d1b-4644-a8ee-90ba4bdc7f25" providerId="ADAL" clId="{D67779BA-4E75-4CF8-A409-F8D1C68ACA3A}" dt="2025-01-31T19:30:14.589" v="648" actId="20577"/>
        <pc:sldMkLst>
          <pc:docMk/>
          <pc:sldMk cId="979694320" sldId="265"/>
        </pc:sldMkLst>
        <pc:spChg chg="mod">
          <ac:chgData name="Bright, Heather K" userId="27d36179-3d1b-4644-a8ee-90ba4bdc7f25" providerId="ADAL" clId="{D67779BA-4E75-4CF8-A409-F8D1C68ACA3A}" dt="2025-01-31T18:45:34.655" v="147" actId="1076"/>
          <ac:spMkLst>
            <pc:docMk/>
            <pc:sldMk cId="979694320" sldId="265"/>
            <ac:spMk id="3" creationId="{8B02ECA3-E1F7-4214-8F39-3A59F53654FC}"/>
          </ac:spMkLst>
        </pc:spChg>
      </pc:sldChg>
      <pc:sldChg chg="ord">
        <pc:chgData name="Bright, Heather K" userId="27d36179-3d1b-4644-a8ee-90ba4bdc7f25" providerId="ADAL" clId="{D67779BA-4E75-4CF8-A409-F8D1C68ACA3A}" dt="2025-01-31T18:50:06.157" v="155"/>
        <pc:sldMkLst>
          <pc:docMk/>
          <pc:sldMk cId="2326771050" sldId="268"/>
        </pc:sldMkLst>
      </pc:sldChg>
      <pc:sldChg chg="modNotesTx">
        <pc:chgData name="Bright, Heather K" userId="27d36179-3d1b-4644-a8ee-90ba4bdc7f25" providerId="ADAL" clId="{D67779BA-4E75-4CF8-A409-F8D1C68ACA3A}" dt="2025-01-31T19:32:51.127" v="672" actId="20577"/>
        <pc:sldMkLst>
          <pc:docMk/>
          <pc:sldMk cId="845383162" sldId="269"/>
        </pc:sldMkLst>
      </pc:sldChg>
      <pc:sldChg chg="modNotesTx">
        <pc:chgData name="Bright, Heather K" userId="27d36179-3d1b-4644-a8ee-90ba4bdc7f25" providerId="ADAL" clId="{D67779BA-4E75-4CF8-A409-F8D1C68ACA3A}" dt="2025-01-31T19:32:56.741" v="674" actId="20577"/>
        <pc:sldMkLst>
          <pc:docMk/>
          <pc:sldMk cId="1980817822" sldId="270"/>
        </pc:sldMkLst>
      </pc:sldChg>
      <pc:sldChg chg="ord modNotesTx">
        <pc:chgData name="Bright, Heather K" userId="27d36179-3d1b-4644-a8ee-90ba4bdc7f25" providerId="ADAL" clId="{D67779BA-4E75-4CF8-A409-F8D1C68ACA3A}" dt="2025-01-31T19:30:34.925" v="654" actId="20577"/>
        <pc:sldMkLst>
          <pc:docMk/>
          <pc:sldMk cId="3315355516" sldId="271"/>
        </pc:sldMkLst>
      </pc:sldChg>
      <pc:sldChg chg="modSp">
        <pc:chgData name="Bright, Heather K" userId="27d36179-3d1b-4644-a8ee-90ba4bdc7f25" providerId="ADAL" clId="{D67779BA-4E75-4CF8-A409-F8D1C68ACA3A}" dt="2025-01-31T19:20:28.595" v="611" actId="27636"/>
        <pc:sldMkLst>
          <pc:docMk/>
          <pc:sldMk cId="1924767471" sldId="272"/>
        </pc:sldMkLst>
        <pc:spChg chg="mod">
          <ac:chgData name="Bright, Heather K" userId="27d36179-3d1b-4644-a8ee-90ba4bdc7f25" providerId="ADAL" clId="{D67779BA-4E75-4CF8-A409-F8D1C68ACA3A}" dt="2025-01-31T19:20:28.595" v="611" actId="27636"/>
          <ac:spMkLst>
            <pc:docMk/>
            <pc:sldMk cId="1924767471" sldId="272"/>
            <ac:spMk id="2" creationId="{00000000-0000-0000-0000-000000000000}"/>
          </ac:spMkLst>
        </pc:spChg>
      </pc:sldChg>
      <pc:sldChg chg="modSp">
        <pc:chgData name="Bright, Heather K" userId="27d36179-3d1b-4644-a8ee-90ba4bdc7f25" providerId="ADAL" clId="{D67779BA-4E75-4CF8-A409-F8D1C68ACA3A}" dt="2025-01-31T19:20:28.615" v="612" actId="27636"/>
        <pc:sldMkLst>
          <pc:docMk/>
          <pc:sldMk cId="3728227886" sldId="273"/>
        </pc:sldMkLst>
        <pc:spChg chg="mod">
          <ac:chgData name="Bright, Heather K" userId="27d36179-3d1b-4644-a8ee-90ba4bdc7f25" providerId="ADAL" clId="{D67779BA-4E75-4CF8-A409-F8D1C68ACA3A}" dt="2025-01-31T19:20:28.615" v="612" actId="27636"/>
          <ac:spMkLst>
            <pc:docMk/>
            <pc:sldMk cId="3728227886" sldId="273"/>
            <ac:spMk id="2" creationId="{00000000-0000-0000-0000-000000000000}"/>
          </ac:spMkLst>
        </pc:spChg>
      </pc:sldChg>
      <pc:sldChg chg="modNotesTx">
        <pc:chgData name="Bright, Heather K" userId="27d36179-3d1b-4644-a8ee-90ba4bdc7f25" providerId="ADAL" clId="{D67779BA-4E75-4CF8-A409-F8D1C68ACA3A}" dt="2025-01-31T19:31:02.124" v="661" actId="20577"/>
        <pc:sldMkLst>
          <pc:docMk/>
          <pc:sldMk cId="4223284349" sldId="274"/>
        </pc:sldMkLst>
      </pc:sldChg>
      <pc:sldChg chg="modSp modNotesTx">
        <pc:chgData name="Bright, Heather K" userId="27d36179-3d1b-4644-a8ee-90ba4bdc7f25" providerId="ADAL" clId="{D67779BA-4E75-4CF8-A409-F8D1C68ACA3A}" dt="2025-01-31T19:31:30.321" v="665" actId="20577"/>
        <pc:sldMkLst>
          <pc:docMk/>
          <pc:sldMk cId="407123125" sldId="311"/>
        </pc:sldMkLst>
        <pc:spChg chg="mod">
          <ac:chgData name="Bright, Heather K" userId="27d36179-3d1b-4644-a8ee-90ba4bdc7f25" providerId="ADAL" clId="{D67779BA-4E75-4CF8-A409-F8D1C68ACA3A}" dt="2025-01-31T19:20:28.590" v="610" actId="27636"/>
          <ac:spMkLst>
            <pc:docMk/>
            <pc:sldMk cId="407123125" sldId="311"/>
            <ac:spMk id="2" creationId="{00000000-0000-0000-0000-000000000000}"/>
          </ac:spMkLst>
        </pc:spChg>
      </pc:sldChg>
      <pc:sldChg chg="modSp">
        <pc:chgData name="Bright, Heather K" userId="27d36179-3d1b-4644-a8ee-90ba4bdc7f25" providerId="ADAL" clId="{D67779BA-4E75-4CF8-A409-F8D1C68ACA3A}" dt="2025-01-31T19:20:28.626" v="613" actId="27636"/>
        <pc:sldMkLst>
          <pc:docMk/>
          <pc:sldMk cId="1622814904" sldId="316"/>
        </pc:sldMkLst>
        <pc:spChg chg="mod">
          <ac:chgData name="Bright, Heather K" userId="27d36179-3d1b-4644-a8ee-90ba4bdc7f25" providerId="ADAL" clId="{D67779BA-4E75-4CF8-A409-F8D1C68ACA3A}" dt="2025-01-31T19:20:28.626" v="613" actId="27636"/>
          <ac:spMkLst>
            <pc:docMk/>
            <pc:sldMk cId="1622814904" sldId="316"/>
            <ac:spMk id="2" creationId="{00000000-0000-0000-0000-000000000000}"/>
          </ac:spMkLst>
        </pc:spChg>
      </pc:sldChg>
      <pc:sldChg chg="addSp delSp modSp add modNotesTx">
        <pc:chgData name="Bright, Heather K" userId="27d36179-3d1b-4644-a8ee-90ba4bdc7f25" providerId="ADAL" clId="{D67779BA-4E75-4CF8-A409-F8D1C68ACA3A}" dt="2025-01-31T19:30:18.833" v="650" actId="20577"/>
        <pc:sldMkLst>
          <pc:docMk/>
          <pc:sldMk cId="4056704468" sldId="404"/>
        </pc:sldMkLst>
        <pc:spChg chg="mod">
          <ac:chgData name="Bright, Heather K" userId="27d36179-3d1b-4644-a8ee-90ba4bdc7f25" providerId="ADAL" clId="{D67779BA-4E75-4CF8-A409-F8D1C68ACA3A}" dt="2025-01-31T19:03:01.671" v="544" actId="1076"/>
          <ac:spMkLst>
            <pc:docMk/>
            <pc:sldMk cId="4056704468" sldId="404"/>
            <ac:spMk id="2" creationId="{983773A3-5D41-454F-9C1C-9DABACDE7CE0}"/>
          </ac:spMkLst>
        </pc:spChg>
        <pc:spChg chg="del">
          <ac:chgData name="Bright, Heather K" userId="27d36179-3d1b-4644-a8ee-90ba4bdc7f25" providerId="ADAL" clId="{D67779BA-4E75-4CF8-A409-F8D1C68ACA3A}" dt="2025-01-31T19:01:18.295" v="517" actId="3680"/>
          <ac:spMkLst>
            <pc:docMk/>
            <pc:sldMk cId="4056704468" sldId="404"/>
            <ac:spMk id="3" creationId="{9E597402-8D8C-46BC-9480-5B9B7897F27A}"/>
          </ac:spMkLst>
        </pc:spChg>
        <pc:graphicFrameChg chg="add mod modGraphic">
          <ac:chgData name="Bright, Heather K" userId="27d36179-3d1b-4644-a8ee-90ba4bdc7f25" providerId="ADAL" clId="{D67779BA-4E75-4CF8-A409-F8D1C68ACA3A}" dt="2025-01-31T19:03:27.923" v="551" actId="113"/>
          <ac:graphicFrameMkLst>
            <pc:docMk/>
            <pc:sldMk cId="4056704468" sldId="404"/>
            <ac:graphicFrameMk id="4" creationId="{32326D35-AAC1-4A46-BB07-6387EB69F69D}"/>
          </ac:graphicFrameMkLst>
        </pc:graphicFrameChg>
      </pc:sldChg>
      <pc:sldChg chg="addSp delSp modSp add modNotesTx">
        <pc:chgData name="Bright, Heather K" userId="27d36179-3d1b-4644-a8ee-90ba4bdc7f25" providerId="ADAL" clId="{D67779BA-4E75-4CF8-A409-F8D1C68ACA3A}" dt="2025-01-31T19:30:22.178" v="652" actId="20577"/>
        <pc:sldMkLst>
          <pc:docMk/>
          <pc:sldMk cId="4021579582" sldId="405"/>
        </pc:sldMkLst>
        <pc:spChg chg="mod">
          <ac:chgData name="Bright, Heather K" userId="27d36179-3d1b-4644-a8ee-90ba4bdc7f25" providerId="ADAL" clId="{D67779BA-4E75-4CF8-A409-F8D1C68ACA3A}" dt="2025-01-31T19:03:52.055" v="560" actId="1076"/>
          <ac:spMkLst>
            <pc:docMk/>
            <pc:sldMk cId="4021579582" sldId="405"/>
            <ac:spMk id="2" creationId="{0A08979D-D80A-4FC4-825F-098375CEE327}"/>
          </ac:spMkLst>
        </pc:spChg>
        <pc:spChg chg="del">
          <ac:chgData name="Bright, Heather K" userId="27d36179-3d1b-4644-a8ee-90ba4bdc7f25" providerId="ADAL" clId="{D67779BA-4E75-4CF8-A409-F8D1C68ACA3A}" dt="2025-01-31T19:04:04.961" v="561" actId="3680"/>
          <ac:spMkLst>
            <pc:docMk/>
            <pc:sldMk cId="4021579582" sldId="405"/>
            <ac:spMk id="3" creationId="{4238F6BC-6645-4283-97EF-762E5E6D415F}"/>
          </ac:spMkLst>
        </pc:spChg>
        <pc:graphicFrameChg chg="add mod modGraphic">
          <ac:chgData name="Bright, Heather K" userId="27d36179-3d1b-4644-a8ee-90ba4bdc7f25" providerId="ADAL" clId="{D67779BA-4E75-4CF8-A409-F8D1C68ACA3A}" dt="2025-01-31T19:05:45.921" v="592" actId="14100"/>
          <ac:graphicFrameMkLst>
            <pc:docMk/>
            <pc:sldMk cId="4021579582" sldId="405"/>
            <ac:graphicFrameMk id="4" creationId="{65F00C95-D48D-4698-9943-349FE18CC7F1}"/>
          </ac:graphicFrameMkLst>
        </pc:graphicFrameChg>
      </pc:sldChg>
      <pc:sldChg chg="modSp modNotesTx">
        <pc:chgData name="Bright, Heather K" userId="27d36179-3d1b-4644-a8ee-90ba4bdc7f25" providerId="ADAL" clId="{D67779BA-4E75-4CF8-A409-F8D1C68ACA3A}" dt="2025-01-31T19:30:39.540" v="656" actId="20577"/>
        <pc:sldMkLst>
          <pc:docMk/>
          <pc:sldMk cId="0" sldId="406"/>
        </pc:sldMkLst>
        <pc:spChg chg="mod">
          <ac:chgData name="Bright, Heather K" userId="27d36179-3d1b-4644-a8ee-90ba4bdc7f25" providerId="ADAL" clId="{D67779BA-4E75-4CF8-A409-F8D1C68ACA3A}" dt="2025-01-31T19:08:08.045" v="598" actId="1076"/>
          <ac:spMkLst>
            <pc:docMk/>
            <pc:sldMk cId="0" sldId="406"/>
            <ac:spMk id="36866" creationId="{96A3B959-BDF7-4E33-AD1D-1A5467174D67}"/>
          </ac:spMkLst>
        </pc:spChg>
        <pc:spChg chg="mod">
          <ac:chgData name="Bright, Heather K" userId="27d36179-3d1b-4644-a8ee-90ba4bdc7f25" providerId="ADAL" clId="{D67779BA-4E75-4CF8-A409-F8D1C68ACA3A}" dt="2025-01-31T19:08:15.072" v="604" actId="27636"/>
          <ac:spMkLst>
            <pc:docMk/>
            <pc:sldMk cId="0" sldId="406"/>
            <ac:spMk id="36867" creationId="{20E564EB-2A4B-434D-B699-C11200C93526}"/>
          </ac:spMkLst>
        </pc:spChg>
      </pc:sldChg>
      <pc:sldChg chg="modSp">
        <pc:chgData name="Bright, Heather K" userId="27d36179-3d1b-4644-a8ee-90ba4bdc7f25" providerId="ADAL" clId="{D67779BA-4E75-4CF8-A409-F8D1C68ACA3A}" dt="2025-01-31T19:20:28.517" v="607" actId="27636"/>
        <pc:sldMkLst>
          <pc:docMk/>
          <pc:sldMk cId="1139627398" sldId="408"/>
        </pc:sldMkLst>
        <pc:spChg chg="mod">
          <ac:chgData name="Bright, Heather K" userId="27d36179-3d1b-4644-a8ee-90ba4bdc7f25" providerId="ADAL" clId="{D67779BA-4E75-4CF8-A409-F8D1C68ACA3A}" dt="2025-01-31T19:20:28.517" v="607" actId="27636"/>
          <ac:spMkLst>
            <pc:docMk/>
            <pc:sldMk cId="1139627398" sldId="408"/>
            <ac:spMk id="2" creationId="{00000000-0000-0000-0000-000000000000}"/>
          </ac:spMkLst>
        </pc:spChg>
        <pc:spChg chg="mod">
          <ac:chgData name="Bright, Heather K" userId="27d36179-3d1b-4644-a8ee-90ba4bdc7f25" providerId="ADAL" clId="{D67779BA-4E75-4CF8-A409-F8D1C68ACA3A}" dt="2025-01-31T19:20:28.515" v="606" actId="27636"/>
          <ac:spMkLst>
            <pc:docMk/>
            <pc:sldMk cId="1139627398" sldId="408"/>
            <ac:spMk id="3" creationId="{00000000-0000-0000-0000-000000000000}"/>
          </ac:spMkLst>
        </pc:spChg>
      </pc:sldChg>
      <pc:sldChg chg="modSp">
        <pc:chgData name="Bright, Heather K" userId="27d36179-3d1b-4644-a8ee-90ba4bdc7f25" providerId="ADAL" clId="{D67779BA-4E75-4CF8-A409-F8D1C68ACA3A}" dt="2025-01-31T19:20:28.553" v="608" actId="27636"/>
        <pc:sldMkLst>
          <pc:docMk/>
          <pc:sldMk cId="3857256055" sldId="410"/>
        </pc:sldMkLst>
        <pc:spChg chg="mod">
          <ac:chgData name="Bright, Heather K" userId="27d36179-3d1b-4644-a8ee-90ba4bdc7f25" providerId="ADAL" clId="{D67779BA-4E75-4CF8-A409-F8D1C68ACA3A}" dt="2025-01-31T19:20:28.553" v="608" actId="27636"/>
          <ac:spMkLst>
            <pc:docMk/>
            <pc:sldMk cId="3857256055" sldId="410"/>
            <ac:spMk id="2" creationId="{00000000-0000-0000-0000-000000000000}"/>
          </ac:spMkLst>
        </pc:spChg>
      </pc:sldChg>
      <pc:sldChg chg="modSp modNotesTx">
        <pc:chgData name="Bright, Heather K" userId="27d36179-3d1b-4644-a8ee-90ba4bdc7f25" providerId="ADAL" clId="{D67779BA-4E75-4CF8-A409-F8D1C68ACA3A}" dt="2025-01-31T19:31:27.171" v="663" actId="20577"/>
        <pc:sldMkLst>
          <pc:docMk/>
          <pc:sldMk cId="1234635672" sldId="412"/>
        </pc:sldMkLst>
        <pc:spChg chg="mod">
          <ac:chgData name="Bright, Heather K" userId="27d36179-3d1b-4644-a8ee-90ba4bdc7f25" providerId="ADAL" clId="{D67779BA-4E75-4CF8-A409-F8D1C68ACA3A}" dt="2025-01-31T19:20:28.579" v="609" actId="27636"/>
          <ac:spMkLst>
            <pc:docMk/>
            <pc:sldMk cId="1234635672" sldId="412"/>
            <ac:spMk id="2" creationId="{00000000-0000-0000-0000-000000000000}"/>
          </ac:spMkLst>
        </pc:spChg>
      </pc:sldChg>
      <pc:sldChg chg="modSp">
        <pc:chgData name="Bright, Heather K" userId="27d36179-3d1b-4644-a8ee-90ba4bdc7f25" providerId="ADAL" clId="{D67779BA-4E75-4CF8-A409-F8D1C68ACA3A}" dt="2025-01-31T19:20:28.632" v="614" actId="27636"/>
        <pc:sldMkLst>
          <pc:docMk/>
          <pc:sldMk cId="1667823967" sldId="413"/>
        </pc:sldMkLst>
        <pc:spChg chg="mod">
          <ac:chgData name="Bright, Heather K" userId="27d36179-3d1b-4644-a8ee-90ba4bdc7f25" providerId="ADAL" clId="{D67779BA-4E75-4CF8-A409-F8D1C68ACA3A}" dt="2025-01-31T19:20:28.632" v="614" actId="27636"/>
          <ac:spMkLst>
            <pc:docMk/>
            <pc:sldMk cId="1667823967" sldId="413"/>
            <ac:spMk id="2" creationId="{00000000-0000-0000-0000-000000000000}"/>
          </ac:spMkLst>
        </pc:spChg>
      </pc:sldChg>
      <pc:sldChg chg="modSp">
        <pc:chgData name="Bright, Heather K" userId="27d36179-3d1b-4644-a8ee-90ba4bdc7f25" providerId="ADAL" clId="{D67779BA-4E75-4CF8-A409-F8D1C68ACA3A}" dt="2025-01-31T19:20:28.638" v="615" actId="27636"/>
        <pc:sldMkLst>
          <pc:docMk/>
          <pc:sldMk cId="1644983080" sldId="414"/>
        </pc:sldMkLst>
        <pc:spChg chg="mod">
          <ac:chgData name="Bright, Heather K" userId="27d36179-3d1b-4644-a8ee-90ba4bdc7f25" providerId="ADAL" clId="{D67779BA-4E75-4CF8-A409-F8D1C68ACA3A}" dt="2025-01-31T19:20:28.638" v="615" actId="27636"/>
          <ac:spMkLst>
            <pc:docMk/>
            <pc:sldMk cId="1644983080" sldId="414"/>
            <ac:spMk id="2" creationId="{00000000-0000-0000-0000-000000000000}"/>
          </ac:spMkLst>
        </pc:spChg>
      </pc:sldChg>
      <pc:sldChg chg="modSp modNotesTx">
        <pc:chgData name="Bright, Heather K" userId="27d36179-3d1b-4644-a8ee-90ba4bdc7f25" providerId="ADAL" clId="{D67779BA-4E75-4CF8-A409-F8D1C68ACA3A}" dt="2025-01-31T19:33:01.527" v="676" actId="20577"/>
        <pc:sldMkLst>
          <pc:docMk/>
          <pc:sldMk cId="0" sldId="452"/>
        </pc:sldMkLst>
        <pc:spChg chg="mod">
          <ac:chgData name="Bright, Heather K" userId="27d36179-3d1b-4644-a8ee-90ba4bdc7f25" providerId="ADAL" clId="{D67779BA-4E75-4CF8-A409-F8D1C68ACA3A}" dt="2025-01-31T19:26:49.591" v="636" actId="1076"/>
          <ac:spMkLst>
            <pc:docMk/>
            <pc:sldMk cId="0" sldId="452"/>
            <ac:spMk id="101378" creationId="{0B049065-0734-4FE2-80F6-2A6F15B3A7D4}"/>
          </ac:spMkLst>
        </pc:spChg>
        <pc:spChg chg="mod">
          <ac:chgData name="Bright, Heather K" userId="27d36179-3d1b-4644-a8ee-90ba4bdc7f25" providerId="ADAL" clId="{D67779BA-4E75-4CF8-A409-F8D1C68ACA3A}" dt="2025-01-31T19:32:18.819" v="669" actId="6549"/>
          <ac:spMkLst>
            <pc:docMk/>
            <pc:sldMk cId="0" sldId="452"/>
            <ac:spMk id="101379" creationId="{8866B423-5AFF-4639-B11C-10916A4D0417}"/>
          </ac:spMkLst>
        </pc:spChg>
      </pc:sldChg>
    </pc:docChg>
  </pc:docChgLst>
  <pc:docChgLst>
    <pc:chgData name="Bright, Heather K" userId="27d36179-3d1b-4644-a8ee-90ba4bdc7f25" providerId="ADAL" clId="{2C66424B-401E-4127-B444-03DC2D2D808B}"/>
    <pc:docChg chg="delSld modSld">
      <pc:chgData name="Bright, Heather K" userId="27d36179-3d1b-4644-a8ee-90ba4bdc7f25" providerId="ADAL" clId="{2C66424B-401E-4127-B444-03DC2D2D808B}" dt="2025-02-03T21:58:17.112" v="2" actId="2696"/>
      <pc:docMkLst>
        <pc:docMk/>
      </pc:docMkLst>
      <pc:sldChg chg="del">
        <pc:chgData name="Bright, Heather K" userId="27d36179-3d1b-4644-a8ee-90ba4bdc7f25" providerId="ADAL" clId="{2C66424B-401E-4127-B444-03DC2D2D808B}" dt="2025-02-03T21:58:15.297" v="1" actId="2696"/>
        <pc:sldMkLst>
          <pc:docMk/>
          <pc:sldMk cId="0" sldId="257"/>
        </pc:sldMkLst>
      </pc:sldChg>
      <pc:sldChg chg="modSp">
        <pc:chgData name="Bright, Heather K" userId="27d36179-3d1b-4644-a8ee-90ba4bdc7f25" providerId="ADAL" clId="{2C66424B-401E-4127-B444-03DC2D2D808B}" dt="2025-02-03T21:39:53.272" v="0" actId="1076"/>
        <pc:sldMkLst>
          <pc:docMk/>
          <pc:sldMk cId="3303127398" sldId="322"/>
        </pc:sldMkLst>
        <pc:picChg chg="mod">
          <ac:chgData name="Bright, Heather K" userId="27d36179-3d1b-4644-a8ee-90ba4bdc7f25" providerId="ADAL" clId="{2C66424B-401E-4127-B444-03DC2D2D808B}" dt="2025-02-03T21:39:53.272" v="0" actId="1076"/>
          <ac:picMkLst>
            <pc:docMk/>
            <pc:sldMk cId="3303127398" sldId="322"/>
            <ac:picMk id="4" creationId="{A97E182B-2E23-4405-84D0-26B58895A7C5}"/>
          </ac:picMkLst>
        </pc:picChg>
      </pc:sldChg>
      <pc:sldChg chg="del">
        <pc:chgData name="Bright, Heather K" userId="27d36179-3d1b-4644-a8ee-90ba4bdc7f25" providerId="ADAL" clId="{2C66424B-401E-4127-B444-03DC2D2D808B}" dt="2025-02-03T21:58:17.112" v="2" actId="2696"/>
        <pc:sldMkLst>
          <pc:docMk/>
          <pc:sldMk cId="1707551126" sldId="4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DFA1FB0-2A73-4291-BD6C-7ABCF0F49508}" type="datetimeFigureOut">
              <a:rPr lang="en-US" smtClean="0"/>
              <a:t>2/3/2025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FB92FA6-077A-4A6A-9228-0C0C47AF505B}" type="slidenum">
              <a:rPr lang="en-US" smtClean="0"/>
              <a:t>‹#›</a:t>
            </a:fld>
            <a:endParaRPr lang="en-US"/>
          </a:p>
        </p:txBody>
      </p:sp>
    </p:spTree>
    <p:extLst>
      <p:ext uri="{BB962C8B-B14F-4D97-AF65-F5344CB8AC3E}">
        <p14:creationId xmlns:p14="http://schemas.microsoft.com/office/powerpoint/2010/main" val="2092887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B92FA6-077A-4A6A-9228-0C0C47AF505B}" type="slidenum">
              <a:rPr lang="en-US" smtClean="0"/>
              <a:t>1</a:t>
            </a:fld>
            <a:endParaRPr lang="en-US"/>
          </a:p>
        </p:txBody>
      </p:sp>
    </p:spTree>
    <p:extLst>
      <p:ext uri="{BB962C8B-B14F-4D97-AF65-F5344CB8AC3E}">
        <p14:creationId xmlns:p14="http://schemas.microsoft.com/office/powerpoint/2010/main" val="1243813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a:p>
            <a:r>
              <a:rPr lang="en-US" dirty="0"/>
              <a:t>How is this standard applied in your setting? How is recreational therapy initiated? In some human service agencies admission to the agency or program may constitute a referral. It should be described in the policy and procedure </a:t>
            </a:r>
            <a:r>
              <a:rPr lang="en-US" dirty="0" err="1"/>
              <a:t>manualCenters</a:t>
            </a:r>
            <a:r>
              <a:rPr lang="en-US" dirty="0"/>
              <a:t> for Medicare</a:t>
            </a:r>
            <a:r>
              <a:rPr lang="en-US" baseline="0" dirty="0"/>
              <a:t> and Medicaid require skilled therapies providing active treatment to have physician orders. What is your assessment process? How do you conduct an assessment? Physician orders may not be required by </a:t>
            </a:r>
            <a:r>
              <a:rPr lang="en-US" baseline="0" dirty="0" err="1"/>
              <a:t>cms</a:t>
            </a:r>
            <a:r>
              <a:rPr lang="en-US" baseline="0" dirty="0"/>
              <a:t> for activities or recreation provided for persons with illness or disabling conditions but are required for safe and effective recreational therapy practice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9374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a:p>
            <a:r>
              <a:rPr lang="en-US" dirty="0"/>
              <a:t>Based on the process defined in the written plan of operation. Informs them of the responsibilities in the assessment. If unable to participate, seek involvement of family/significant others. Structured interview, direct observation, secondary resources May also recommend no treatment or a referral to another discipline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927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a:p>
            <a:r>
              <a:rPr lang="en-US" dirty="0"/>
              <a:t>Foundation for the implementation of a successful treatment program and</a:t>
            </a:r>
            <a:r>
              <a:rPr lang="en-US" baseline="0" dirty="0"/>
              <a:t> desired patient outcomes. Selecting evidenced based interventions, collaboration with patient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487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a:p>
            <a:r>
              <a:rPr lang="en-US" dirty="0"/>
              <a:t>Diagnosis, precautions, contraindications, cultural concerns evidenced based care considerations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05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14</a:t>
            </a:fld>
            <a:endParaRPr lang="en-US"/>
          </a:p>
        </p:txBody>
      </p:sp>
    </p:spTree>
    <p:extLst>
      <p:ext uri="{BB962C8B-B14F-4D97-AF65-F5344CB8AC3E}">
        <p14:creationId xmlns:p14="http://schemas.microsoft.com/office/powerpoint/2010/main" val="3790138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15</a:t>
            </a:fld>
            <a:endParaRPr lang="en-US"/>
          </a:p>
        </p:txBody>
      </p:sp>
    </p:spTree>
    <p:extLst>
      <p:ext uri="{BB962C8B-B14F-4D97-AF65-F5344CB8AC3E}">
        <p14:creationId xmlns:p14="http://schemas.microsoft.com/office/powerpoint/2010/main" val="415246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a:p>
            <a:r>
              <a:rPr lang="en-US" dirty="0"/>
              <a:t>The process of formative and summative evaluation allows the RT to monitor the patient’s response to treatment and revise treatment plan as necessary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849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a:p>
            <a:r>
              <a:rPr lang="en-US" dirty="0"/>
              <a:t>Communicate to treatment team, patient/family,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5980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a:p>
            <a:r>
              <a:rPr lang="en-US" dirty="0"/>
              <a:t>Should be addressed from the initiation of RT services. Summarizes treatment, responses and functional outcomes in preparation of the next level of care. To ensure the continuation of treatment/ development of lifelong</a:t>
            </a:r>
            <a:r>
              <a:rPr lang="en-US" baseline="0" dirty="0"/>
              <a:t> healthy habits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46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19</a:t>
            </a:fld>
            <a:endParaRPr lang="en-US"/>
          </a:p>
        </p:txBody>
      </p:sp>
    </p:spTree>
    <p:extLst>
      <p:ext uri="{BB962C8B-B14F-4D97-AF65-F5344CB8AC3E}">
        <p14:creationId xmlns:p14="http://schemas.microsoft.com/office/powerpoint/2010/main" val="219507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a:t>
            </a:r>
          </a:p>
        </p:txBody>
      </p:sp>
      <p:sp>
        <p:nvSpPr>
          <p:cNvPr id="4" name="Slide Number Placeholder 3"/>
          <p:cNvSpPr>
            <a:spLocks noGrp="1"/>
          </p:cNvSpPr>
          <p:nvPr>
            <p:ph type="sldNum" sz="quarter" idx="5"/>
          </p:nvPr>
        </p:nvSpPr>
        <p:spPr/>
        <p:txBody>
          <a:bodyPr/>
          <a:lstStyle/>
          <a:p>
            <a:fld id="{AFB92FA6-077A-4A6A-9228-0C0C47AF505B}" type="slidenum">
              <a:rPr lang="en-US" smtClean="0"/>
              <a:t>2</a:t>
            </a:fld>
            <a:endParaRPr lang="en-US"/>
          </a:p>
        </p:txBody>
      </p:sp>
    </p:spTree>
    <p:extLst>
      <p:ext uri="{BB962C8B-B14F-4D97-AF65-F5344CB8AC3E}">
        <p14:creationId xmlns:p14="http://schemas.microsoft.com/office/powerpoint/2010/main" val="3402498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a:p>
            <a:r>
              <a:rPr lang="en-US" dirty="0"/>
              <a:t>Risk Assessment. Develop specific plans to improve safety, minimize risks, and maximize benefits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5000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MaryJo</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21</a:t>
            </a:fld>
            <a:endParaRPr lang="en-US"/>
          </a:p>
        </p:txBody>
      </p:sp>
    </p:spTree>
    <p:extLst>
      <p:ext uri="{BB962C8B-B14F-4D97-AF65-F5344CB8AC3E}">
        <p14:creationId xmlns:p14="http://schemas.microsoft.com/office/powerpoint/2010/main" val="1324949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a:p>
            <a:r>
              <a:rPr lang="en-US" dirty="0"/>
              <a:t>Agency standards of conduct, professional ethical standards, report all suspected instances of ethical misconduct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810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23</a:t>
            </a:fld>
            <a:endParaRPr lang="en-US"/>
          </a:p>
        </p:txBody>
      </p:sp>
    </p:spTree>
    <p:extLst>
      <p:ext uri="{BB962C8B-B14F-4D97-AF65-F5344CB8AC3E}">
        <p14:creationId xmlns:p14="http://schemas.microsoft.com/office/powerpoint/2010/main" val="3935494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a:p>
            <a:r>
              <a:rPr lang="en-US" dirty="0"/>
              <a:t>Be familiar with your written plan of operation. It provides guidance for the management of staff practice, quality improvement, resource management and program evaluation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473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25</a:t>
            </a:fld>
            <a:endParaRPr lang="en-US"/>
          </a:p>
        </p:txBody>
      </p:sp>
    </p:spTree>
    <p:extLst>
      <p:ext uri="{BB962C8B-B14F-4D97-AF65-F5344CB8AC3E}">
        <p14:creationId xmlns:p14="http://schemas.microsoft.com/office/powerpoint/2010/main" val="1572486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a:p>
            <a:r>
              <a:rPr lang="en-US" dirty="0"/>
              <a:t>Competency and qualifications for using modalities and facilitation techniques for treatment interventions and continually enhancing competencies for safe effective practice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235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a:p>
            <a:r>
              <a:rPr lang="en-US" dirty="0"/>
              <a:t>Maintains credentials for safety as needed: CPR, First Aid, CPI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84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a:p>
            <a:r>
              <a:rPr lang="en-US" dirty="0"/>
              <a:t>Part of ethical practice to continually improve patient safety and quality of treatment for improved patient outcomes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7911-F63B-4143-9979-C733A565B0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891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29</a:t>
            </a:fld>
            <a:endParaRPr lang="en-US"/>
          </a:p>
        </p:txBody>
      </p:sp>
    </p:spTree>
    <p:extLst>
      <p:ext uri="{BB962C8B-B14F-4D97-AF65-F5344CB8AC3E}">
        <p14:creationId xmlns:p14="http://schemas.microsoft.com/office/powerpoint/2010/main" val="202389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a:t>
            </a:r>
          </a:p>
        </p:txBody>
      </p:sp>
      <p:sp>
        <p:nvSpPr>
          <p:cNvPr id="4" name="Slide Number Placeholder 3"/>
          <p:cNvSpPr>
            <a:spLocks noGrp="1"/>
          </p:cNvSpPr>
          <p:nvPr>
            <p:ph type="sldNum" sz="quarter" idx="5"/>
          </p:nvPr>
        </p:nvSpPr>
        <p:spPr/>
        <p:txBody>
          <a:bodyPr/>
          <a:lstStyle/>
          <a:p>
            <a:fld id="{AFB92FA6-077A-4A6A-9228-0C0C47AF505B}" type="slidenum">
              <a:rPr lang="en-US" smtClean="0"/>
              <a:t>3</a:t>
            </a:fld>
            <a:endParaRPr lang="en-US"/>
          </a:p>
        </p:txBody>
      </p:sp>
    </p:spTree>
    <p:extLst>
      <p:ext uri="{BB962C8B-B14F-4D97-AF65-F5344CB8AC3E}">
        <p14:creationId xmlns:p14="http://schemas.microsoft.com/office/powerpoint/2010/main" val="4277350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30</a:t>
            </a:fld>
            <a:endParaRPr lang="en-US"/>
          </a:p>
        </p:txBody>
      </p:sp>
    </p:spTree>
    <p:extLst>
      <p:ext uri="{BB962C8B-B14F-4D97-AF65-F5344CB8AC3E}">
        <p14:creationId xmlns:p14="http://schemas.microsoft.com/office/powerpoint/2010/main" val="4273003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31</a:t>
            </a:fld>
            <a:endParaRPr lang="en-US"/>
          </a:p>
        </p:txBody>
      </p:sp>
    </p:spTree>
    <p:extLst>
      <p:ext uri="{BB962C8B-B14F-4D97-AF65-F5344CB8AC3E}">
        <p14:creationId xmlns:p14="http://schemas.microsoft.com/office/powerpoint/2010/main" val="1920437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32</a:t>
            </a:fld>
            <a:endParaRPr lang="en-US"/>
          </a:p>
        </p:txBody>
      </p:sp>
    </p:spTree>
    <p:extLst>
      <p:ext uri="{BB962C8B-B14F-4D97-AF65-F5344CB8AC3E}">
        <p14:creationId xmlns:p14="http://schemas.microsoft.com/office/powerpoint/2010/main" val="2147998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HB</a:t>
            </a:r>
          </a:p>
          <a:p>
            <a:endParaRPr lang="en-US" dirty="0"/>
          </a:p>
        </p:txBody>
      </p:sp>
      <p:sp>
        <p:nvSpPr>
          <p:cNvPr id="4" name="Slide Number Placeholder 3"/>
          <p:cNvSpPr>
            <a:spLocks noGrp="1"/>
          </p:cNvSpPr>
          <p:nvPr>
            <p:ph type="sldNum" sz="quarter" idx="5"/>
          </p:nvPr>
        </p:nvSpPr>
        <p:spPr/>
        <p:txBody>
          <a:bodyPr/>
          <a:lstStyle/>
          <a:p>
            <a:fld id="{CE264653-0A9D-47E4-B7B4-65B14A399EBC}" type="slidenum">
              <a:rPr lang="en-US" smtClean="0"/>
              <a:t>33</a:t>
            </a:fld>
            <a:endParaRPr lang="en-US"/>
          </a:p>
        </p:txBody>
      </p:sp>
    </p:spTree>
    <p:extLst>
      <p:ext uri="{BB962C8B-B14F-4D97-AF65-F5344CB8AC3E}">
        <p14:creationId xmlns:p14="http://schemas.microsoft.com/office/powerpoint/2010/main" val="3427132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a:t>
            </a:r>
          </a:p>
        </p:txBody>
      </p:sp>
      <p:sp>
        <p:nvSpPr>
          <p:cNvPr id="4" name="Slide Number Placeholder 3"/>
          <p:cNvSpPr>
            <a:spLocks noGrp="1"/>
          </p:cNvSpPr>
          <p:nvPr>
            <p:ph type="sldNum" sz="quarter" idx="5"/>
          </p:nvPr>
        </p:nvSpPr>
        <p:spPr/>
        <p:txBody>
          <a:bodyPr/>
          <a:lstStyle/>
          <a:p>
            <a:fld id="{AFB92FA6-077A-4A6A-9228-0C0C47AF505B}" type="slidenum">
              <a:rPr lang="en-US" smtClean="0"/>
              <a:t>34</a:t>
            </a:fld>
            <a:endParaRPr lang="en-US"/>
          </a:p>
        </p:txBody>
      </p:sp>
    </p:spTree>
    <p:extLst>
      <p:ext uri="{BB962C8B-B14F-4D97-AF65-F5344CB8AC3E}">
        <p14:creationId xmlns:p14="http://schemas.microsoft.com/office/powerpoint/2010/main" val="2200097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a:t>
            </a:r>
          </a:p>
        </p:txBody>
      </p:sp>
      <p:sp>
        <p:nvSpPr>
          <p:cNvPr id="4" name="Slide Number Placeholder 3"/>
          <p:cNvSpPr>
            <a:spLocks noGrp="1"/>
          </p:cNvSpPr>
          <p:nvPr>
            <p:ph type="sldNum" sz="quarter" idx="5"/>
          </p:nvPr>
        </p:nvSpPr>
        <p:spPr/>
        <p:txBody>
          <a:bodyPr/>
          <a:lstStyle/>
          <a:p>
            <a:fld id="{AFB92FA6-077A-4A6A-9228-0C0C47AF505B}" type="slidenum">
              <a:rPr lang="en-US" smtClean="0"/>
              <a:t>35</a:t>
            </a:fld>
            <a:endParaRPr lang="en-US"/>
          </a:p>
        </p:txBody>
      </p:sp>
    </p:spTree>
    <p:extLst>
      <p:ext uri="{BB962C8B-B14F-4D97-AF65-F5344CB8AC3E}">
        <p14:creationId xmlns:p14="http://schemas.microsoft.com/office/powerpoint/2010/main" val="2636508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206B209D-5676-46D0-8C51-64FF73073E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4A921845-5CFA-4BBF-8D8C-772105E048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HB </a:t>
            </a:r>
          </a:p>
        </p:txBody>
      </p:sp>
      <p:sp>
        <p:nvSpPr>
          <p:cNvPr id="102404" name="Slide Number Placeholder 3">
            <a:extLst>
              <a:ext uri="{FF2B5EF4-FFF2-40B4-BE49-F238E27FC236}">
                <a16:creationId xmlns:a16="http://schemas.microsoft.com/office/drawing/2014/main" id="{792F9537-4425-4833-9CDA-A7A9965603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defRPr>
            </a:lvl1pPr>
            <a:lvl2pPr marL="741363" indent="-284163">
              <a:defRPr sz="2000">
                <a:solidFill>
                  <a:schemeClr val="tx1"/>
                </a:solidFill>
                <a:latin typeface="Calibri" panose="020F0502020204030204" pitchFamily="34" charset="0"/>
              </a:defRPr>
            </a:lvl2pPr>
            <a:lvl3pPr marL="1141413" indent="-227013">
              <a:defRPr sz="2000">
                <a:solidFill>
                  <a:schemeClr val="tx1"/>
                </a:solidFill>
                <a:latin typeface="Calibri" panose="020F0502020204030204" pitchFamily="34" charset="0"/>
              </a:defRPr>
            </a:lvl3pPr>
            <a:lvl4pPr marL="1598613" indent="-227013">
              <a:defRPr sz="2000">
                <a:solidFill>
                  <a:schemeClr val="tx1"/>
                </a:solidFill>
                <a:latin typeface="Calibri" panose="020F0502020204030204" pitchFamily="34" charset="0"/>
              </a:defRPr>
            </a:lvl4pPr>
            <a:lvl5pPr marL="2054225" indent="-227013">
              <a:defRPr sz="2000">
                <a:solidFill>
                  <a:schemeClr val="tx1"/>
                </a:solidFill>
                <a:latin typeface="Calibri" panose="020F0502020204030204" pitchFamily="34" charset="0"/>
              </a:defRPr>
            </a:lvl5pPr>
            <a:lvl6pPr marL="2511425" indent="-227013" eaLnBrk="0" fontAlgn="base" hangingPunct="0">
              <a:spcBef>
                <a:spcPct val="0"/>
              </a:spcBef>
              <a:spcAft>
                <a:spcPct val="0"/>
              </a:spcAft>
              <a:defRPr sz="2000">
                <a:solidFill>
                  <a:schemeClr val="tx1"/>
                </a:solidFill>
                <a:latin typeface="Calibri" panose="020F0502020204030204" pitchFamily="34" charset="0"/>
              </a:defRPr>
            </a:lvl6pPr>
            <a:lvl7pPr marL="2968625" indent="-227013" eaLnBrk="0" fontAlgn="base" hangingPunct="0">
              <a:spcBef>
                <a:spcPct val="0"/>
              </a:spcBef>
              <a:spcAft>
                <a:spcPct val="0"/>
              </a:spcAft>
              <a:defRPr sz="2000">
                <a:solidFill>
                  <a:schemeClr val="tx1"/>
                </a:solidFill>
                <a:latin typeface="Calibri" panose="020F0502020204030204" pitchFamily="34" charset="0"/>
              </a:defRPr>
            </a:lvl7pPr>
            <a:lvl8pPr marL="3425825" indent="-227013" eaLnBrk="0" fontAlgn="base" hangingPunct="0">
              <a:spcBef>
                <a:spcPct val="0"/>
              </a:spcBef>
              <a:spcAft>
                <a:spcPct val="0"/>
              </a:spcAft>
              <a:defRPr sz="2000">
                <a:solidFill>
                  <a:schemeClr val="tx1"/>
                </a:solidFill>
                <a:latin typeface="Calibri" panose="020F0502020204030204" pitchFamily="34" charset="0"/>
              </a:defRPr>
            </a:lvl8pPr>
            <a:lvl9pPr marL="3883025" indent="-227013" eaLnBrk="0" fontAlgn="base" hangingPunct="0">
              <a:spcBef>
                <a:spcPct val="0"/>
              </a:spcBef>
              <a:spcAft>
                <a:spcPct val="0"/>
              </a:spcAft>
              <a:defRPr sz="2000">
                <a:solidFill>
                  <a:schemeClr val="tx1"/>
                </a:solidFill>
                <a:latin typeface="Calibri" panose="020F0502020204030204" pitchFamily="34" charset="0"/>
              </a:defRPr>
            </a:lvl9pPr>
          </a:lstStyle>
          <a:p>
            <a:fld id="{3494B32B-78E3-41C1-B718-4ECCD2094958}" type="slidenum">
              <a:rPr lang="en-US" altLang="en-US" sz="1200" smtClean="0">
                <a:latin typeface="Arial" panose="020B0604020202020204" pitchFamily="34" charset="0"/>
              </a:rPr>
              <a:pPr/>
              <a:t>36</a:t>
            </a:fld>
            <a:endParaRPr lang="en-US" altLang="en-US" sz="120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B92FA6-077A-4A6A-9228-0C0C47AF505B}" type="slidenum">
              <a:rPr lang="en-US" smtClean="0"/>
              <a:t>37</a:t>
            </a:fld>
            <a:endParaRPr lang="en-US"/>
          </a:p>
        </p:txBody>
      </p:sp>
    </p:spTree>
    <p:extLst>
      <p:ext uri="{BB962C8B-B14F-4D97-AF65-F5344CB8AC3E}">
        <p14:creationId xmlns:p14="http://schemas.microsoft.com/office/powerpoint/2010/main" val="1867828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B92FA6-077A-4A6A-9228-0C0C47AF505B}" type="slidenum">
              <a:rPr lang="en-US" smtClean="0"/>
              <a:t>38</a:t>
            </a:fld>
            <a:endParaRPr lang="en-US"/>
          </a:p>
        </p:txBody>
      </p:sp>
    </p:spTree>
    <p:extLst>
      <p:ext uri="{BB962C8B-B14F-4D97-AF65-F5344CB8AC3E}">
        <p14:creationId xmlns:p14="http://schemas.microsoft.com/office/powerpoint/2010/main" val="376790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a:t>
            </a:r>
          </a:p>
        </p:txBody>
      </p:sp>
      <p:sp>
        <p:nvSpPr>
          <p:cNvPr id="4" name="Slide Number Placeholder 3"/>
          <p:cNvSpPr>
            <a:spLocks noGrp="1"/>
          </p:cNvSpPr>
          <p:nvPr>
            <p:ph type="sldNum" sz="quarter" idx="5"/>
          </p:nvPr>
        </p:nvSpPr>
        <p:spPr/>
        <p:txBody>
          <a:bodyPr/>
          <a:lstStyle/>
          <a:p>
            <a:fld id="{AFB92FA6-077A-4A6A-9228-0C0C47AF505B}" type="slidenum">
              <a:rPr lang="en-US" smtClean="0"/>
              <a:t>4</a:t>
            </a:fld>
            <a:endParaRPr lang="en-US"/>
          </a:p>
        </p:txBody>
      </p:sp>
    </p:spTree>
    <p:extLst>
      <p:ext uri="{BB962C8B-B14F-4D97-AF65-F5344CB8AC3E}">
        <p14:creationId xmlns:p14="http://schemas.microsoft.com/office/powerpoint/2010/main" val="163099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a:t>
            </a:r>
          </a:p>
        </p:txBody>
      </p:sp>
      <p:sp>
        <p:nvSpPr>
          <p:cNvPr id="4" name="Slide Number Placeholder 3"/>
          <p:cNvSpPr>
            <a:spLocks noGrp="1"/>
          </p:cNvSpPr>
          <p:nvPr>
            <p:ph type="sldNum" sz="quarter" idx="5"/>
          </p:nvPr>
        </p:nvSpPr>
        <p:spPr/>
        <p:txBody>
          <a:bodyPr/>
          <a:lstStyle/>
          <a:p>
            <a:fld id="{AFB92FA6-077A-4A6A-9228-0C0C47AF505B}" type="slidenum">
              <a:rPr lang="en-US" smtClean="0"/>
              <a:t>5</a:t>
            </a:fld>
            <a:endParaRPr lang="en-US"/>
          </a:p>
        </p:txBody>
      </p:sp>
    </p:spTree>
    <p:extLst>
      <p:ext uri="{BB962C8B-B14F-4D97-AF65-F5344CB8AC3E}">
        <p14:creationId xmlns:p14="http://schemas.microsoft.com/office/powerpoint/2010/main" val="401817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a:t>
            </a:r>
          </a:p>
        </p:txBody>
      </p:sp>
      <p:sp>
        <p:nvSpPr>
          <p:cNvPr id="4" name="Slide Number Placeholder 3"/>
          <p:cNvSpPr>
            <a:spLocks noGrp="1"/>
          </p:cNvSpPr>
          <p:nvPr>
            <p:ph type="sldNum" sz="quarter" idx="5"/>
          </p:nvPr>
        </p:nvSpPr>
        <p:spPr/>
        <p:txBody>
          <a:bodyPr/>
          <a:lstStyle/>
          <a:p>
            <a:fld id="{AFB92FA6-077A-4A6A-9228-0C0C47AF505B}" type="slidenum">
              <a:rPr lang="en-US" smtClean="0"/>
              <a:t>6</a:t>
            </a:fld>
            <a:endParaRPr lang="en-US"/>
          </a:p>
        </p:txBody>
      </p:sp>
    </p:spTree>
    <p:extLst>
      <p:ext uri="{BB962C8B-B14F-4D97-AF65-F5344CB8AC3E}">
        <p14:creationId xmlns:p14="http://schemas.microsoft.com/office/powerpoint/2010/main" val="165844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0F9DE68-3649-4586-BCEF-955702B76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9BE0184E-9788-49F1-8C2B-5FAD84378E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MJ</a:t>
            </a:r>
          </a:p>
        </p:txBody>
      </p:sp>
      <p:sp>
        <p:nvSpPr>
          <p:cNvPr id="37892" name="Slide Number Placeholder 3">
            <a:extLst>
              <a:ext uri="{FF2B5EF4-FFF2-40B4-BE49-F238E27FC236}">
                <a16:creationId xmlns:a16="http://schemas.microsoft.com/office/drawing/2014/main" id="{42E608AE-C9DC-4BE9-AD8E-8D8DF2712B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defRPr>
            </a:lvl1pPr>
            <a:lvl2pPr marL="741363" indent="-284163">
              <a:defRPr sz="2000">
                <a:solidFill>
                  <a:schemeClr val="tx1"/>
                </a:solidFill>
                <a:latin typeface="Calibri" panose="020F0502020204030204" pitchFamily="34" charset="0"/>
              </a:defRPr>
            </a:lvl2pPr>
            <a:lvl3pPr marL="1143000" indent="-227013">
              <a:defRPr sz="2000">
                <a:solidFill>
                  <a:schemeClr val="tx1"/>
                </a:solidFill>
                <a:latin typeface="Calibri" panose="020F0502020204030204" pitchFamily="34" charset="0"/>
              </a:defRPr>
            </a:lvl3pPr>
            <a:lvl4pPr marL="1600200" indent="-227013">
              <a:defRPr sz="2000">
                <a:solidFill>
                  <a:schemeClr val="tx1"/>
                </a:solidFill>
                <a:latin typeface="Calibri" panose="020F0502020204030204" pitchFamily="34" charset="0"/>
              </a:defRPr>
            </a:lvl4pPr>
            <a:lvl5pPr marL="2055813" indent="-227013">
              <a:defRPr sz="2000">
                <a:solidFill>
                  <a:schemeClr val="tx1"/>
                </a:solidFill>
                <a:latin typeface="Calibri" panose="020F0502020204030204" pitchFamily="34" charset="0"/>
              </a:defRPr>
            </a:lvl5pPr>
            <a:lvl6pPr marL="2513013" indent="-227013" eaLnBrk="0" fontAlgn="base" hangingPunct="0">
              <a:spcBef>
                <a:spcPct val="0"/>
              </a:spcBef>
              <a:spcAft>
                <a:spcPct val="0"/>
              </a:spcAft>
              <a:defRPr sz="2000">
                <a:solidFill>
                  <a:schemeClr val="tx1"/>
                </a:solidFill>
                <a:latin typeface="Calibri" panose="020F0502020204030204" pitchFamily="34" charset="0"/>
              </a:defRPr>
            </a:lvl6pPr>
            <a:lvl7pPr marL="2970213" indent="-227013" eaLnBrk="0" fontAlgn="base" hangingPunct="0">
              <a:spcBef>
                <a:spcPct val="0"/>
              </a:spcBef>
              <a:spcAft>
                <a:spcPct val="0"/>
              </a:spcAft>
              <a:defRPr sz="2000">
                <a:solidFill>
                  <a:schemeClr val="tx1"/>
                </a:solidFill>
                <a:latin typeface="Calibri" panose="020F0502020204030204" pitchFamily="34" charset="0"/>
              </a:defRPr>
            </a:lvl7pPr>
            <a:lvl8pPr marL="3427413" indent="-227013" eaLnBrk="0" fontAlgn="base" hangingPunct="0">
              <a:spcBef>
                <a:spcPct val="0"/>
              </a:spcBef>
              <a:spcAft>
                <a:spcPct val="0"/>
              </a:spcAft>
              <a:defRPr sz="2000">
                <a:solidFill>
                  <a:schemeClr val="tx1"/>
                </a:solidFill>
                <a:latin typeface="Calibri" panose="020F0502020204030204" pitchFamily="34" charset="0"/>
              </a:defRPr>
            </a:lvl8pPr>
            <a:lvl9pPr marL="3884613" indent="-227013" eaLnBrk="0" fontAlgn="base" hangingPunct="0">
              <a:spcBef>
                <a:spcPct val="0"/>
              </a:spcBef>
              <a:spcAft>
                <a:spcPct val="0"/>
              </a:spcAft>
              <a:defRPr sz="2000">
                <a:solidFill>
                  <a:schemeClr val="tx1"/>
                </a:solidFill>
                <a:latin typeface="Calibri" panose="020F0502020204030204" pitchFamily="34" charset="0"/>
              </a:defRPr>
            </a:lvl9pPr>
          </a:lstStyle>
          <a:p>
            <a:fld id="{32809F37-7CC3-41AF-BF66-CCBE362631B2}" type="slidenum">
              <a:rPr lang="en-US" altLang="en-US" sz="1200" smtClean="0">
                <a:latin typeface="Arial" panose="020B0604020202020204" pitchFamily="34" charset="0"/>
              </a:rPr>
              <a:pPr/>
              <a:t>7</a:t>
            </a:fld>
            <a:endParaRPr lang="en-US" altLang="en-US" sz="12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HB</a:t>
            </a:r>
          </a:p>
          <a:p>
            <a:r>
              <a:rPr lang="en-US" u="sng" dirty="0"/>
              <a:t>Important to note</a:t>
            </a:r>
            <a:r>
              <a:rPr lang="en-US" dirty="0"/>
              <a:t>:</a:t>
            </a:r>
          </a:p>
          <a:p>
            <a:r>
              <a:rPr lang="en-US" sz="2400" dirty="0"/>
              <a:t>Standards built on the framework of CMS regulations, but are </a:t>
            </a:r>
            <a:r>
              <a:rPr lang="en-US" sz="2400" b="1" dirty="0"/>
              <a:t>applicable to ANY setting. </a:t>
            </a:r>
          </a:p>
          <a:p>
            <a:endParaRPr lang="en-US" sz="2400" b="1" dirty="0"/>
          </a:p>
          <a:p>
            <a:r>
              <a:rPr lang="en-US" sz="2400" b="1" dirty="0"/>
              <a:t>RT vs Organizational policies- </a:t>
            </a:r>
            <a:r>
              <a:rPr lang="en-US" sz="2400" dirty="0"/>
              <a:t>we can have policies for RT, but we also need to look at what the agencies policies are. Do they work? If yes, then get the RT name put in it. </a:t>
            </a:r>
            <a:r>
              <a:rPr lang="en-US" sz="2200" dirty="0"/>
              <a:t>Be sure that your policies align with what the greater organization is doing. Do they align with the mission and vision? </a:t>
            </a:r>
          </a:p>
          <a:p>
            <a:endParaRPr lang="en-US" sz="2400" dirty="0"/>
          </a:p>
          <a:p>
            <a:r>
              <a:rPr lang="en-US" sz="2400" dirty="0"/>
              <a:t>You </a:t>
            </a:r>
            <a:r>
              <a:rPr lang="en-US" sz="2400" b="1" dirty="0"/>
              <a:t>give yourself a voice </a:t>
            </a:r>
            <a:r>
              <a:rPr lang="en-US" sz="2400" dirty="0"/>
              <a:t>by sharing your policies and upholding our ideals, and by developing procedures for how we want our assessments done, and who is providing the oversight</a:t>
            </a:r>
          </a:p>
          <a:p>
            <a:endParaRPr lang="en-US" dirty="0"/>
          </a:p>
        </p:txBody>
      </p:sp>
      <p:sp>
        <p:nvSpPr>
          <p:cNvPr id="4" name="Slide Number Placeholder 3"/>
          <p:cNvSpPr>
            <a:spLocks noGrp="1"/>
          </p:cNvSpPr>
          <p:nvPr>
            <p:ph type="sldNum" sz="quarter" idx="10"/>
          </p:nvPr>
        </p:nvSpPr>
        <p:spPr/>
        <p:txBody>
          <a:bodyPr/>
          <a:lstStyle/>
          <a:p>
            <a:fld id="{AFB92FA6-077A-4A6A-9228-0C0C47AF505B}" type="slidenum">
              <a:rPr lang="en-US" smtClean="0"/>
              <a:t>8</a:t>
            </a:fld>
            <a:endParaRPr lang="en-US"/>
          </a:p>
        </p:txBody>
      </p:sp>
    </p:spTree>
    <p:extLst>
      <p:ext uri="{BB962C8B-B14F-4D97-AF65-F5344CB8AC3E}">
        <p14:creationId xmlns:p14="http://schemas.microsoft.com/office/powerpoint/2010/main" val="118784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a:t>
            </a:r>
          </a:p>
        </p:txBody>
      </p:sp>
      <p:sp>
        <p:nvSpPr>
          <p:cNvPr id="4" name="Slide Number Placeholder 3"/>
          <p:cNvSpPr>
            <a:spLocks noGrp="1"/>
          </p:cNvSpPr>
          <p:nvPr>
            <p:ph type="sldNum" sz="quarter" idx="5"/>
          </p:nvPr>
        </p:nvSpPr>
        <p:spPr/>
        <p:txBody>
          <a:bodyPr/>
          <a:lstStyle/>
          <a:p>
            <a:fld id="{AFB92FA6-077A-4A6A-9228-0C0C47AF505B}" type="slidenum">
              <a:rPr lang="en-US" smtClean="0"/>
              <a:t>9</a:t>
            </a:fld>
            <a:endParaRPr lang="en-US"/>
          </a:p>
        </p:txBody>
      </p:sp>
    </p:spTree>
    <p:extLst>
      <p:ext uri="{BB962C8B-B14F-4D97-AF65-F5344CB8AC3E}">
        <p14:creationId xmlns:p14="http://schemas.microsoft.com/office/powerpoint/2010/main" val="1258189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6DCE7F9-44A8-49A0-A4A8-A3AD93E00CB7}" type="datetimeFigureOut">
              <a:rPr lang="en-US" smtClean="0"/>
              <a:t>2/3/2025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136422DD-B85C-4336-85C8-257F178A589D}" type="slidenum">
              <a:rPr lang="en-US" smtClean="0"/>
              <a:t>‹#›</a:t>
            </a:fld>
            <a:endParaRPr lang="en-US"/>
          </a:p>
        </p:txBody>
      </p:sp>
    </p:spTree>
    <p:extLst>
      <p:ext uri="{BB962C8B-B14F-4D97-AF65-F5344CB8AC3E}">
        <p14:creationId xmlns:p14="http://schemas.microsoft.com/office/powerpoint/2010/main" val="96185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DCE7F9-44A8-49A0-A4A8-A3AD93E00CB7}"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422DD-B85C-4336-85C8-257F178A589D}" type="slidenum">
              <a:rPr lang="en-US" smtClean="0"/>
              <a:t>‹#›</a:t>
            </a:fld>
            <a:endParaRPr lang="en-US"/>
          </a:p>
        </p:txBody>
      </p:sp>
    </p:spTree>
    <p:extLst>
      <p:ext uri="{BB962C8B-B14F-4D97-AF65-F5344CB8AC3E}">
        <p14:creationId xmlns:p14="http://schemas.microsoft.com/office/powerpoint/2010/main" val="2342987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DCE7F9-44A8-49A0-A4A8-A3AD93E00CB7}"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422DD-B85C-4336-85C8-257F178A589D}" type="slidenum">
              <a:rPr lang="en-US" smtClean="0"/>
              <a:t>‹#›</a:t>
            </a:fld>
            <a:endParaRPr lang="en-US"/>
          </a:p>
        </p:txBody>
      </p:sp>
    </p:spTree>
    <p:extLst>
      <p:ext uri="{BB962C8B-B14F-4D97-AF65-F5344CB8AC3E}">
        <p14:creationId xmlns:p14="http://schemas.microsoft.com/office/powerpoint/2010/main" val="909240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DCE7F9-44A8-49A0-A4A8-A3AD93E00CB7}"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422DD-B85C-4336-85C8-257F178A589D}" type="slidenum">
              <a:rPr lang="en-US" smtClean="0"/>
              <a:t>‹#›</a:t>
            </a:fld>
            <a:endParaRPr lang="en-US"/>
          </a:p>
        </p:txBody>
      </p:sp>
    </p:spTree>
    <p:extLst>
      <p:ext uri="{BB962C8B-B14F-4D97-AF65-F5344CB8AC3E}">
        <p14:creationId xmlns:p14="http://schemas.microsoft.com/office/powerpoint/2010/main" val="788299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DCE7F9-44A8-49A0-A4A8-A3AD93E00CB7}"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422DD-B85C-4336-85C8-257F178A589D}" type="slidenum">
              <a:rPr lang="en-US" smtClean="0"/>
              <a:t>‹#›</a:t>
            </a:fld>
            <a:endParaRPr lang="en-US"/>
          </a:p>
        </p:txBody>
      </p:sp>
    </p:spTree>
    <p:extLst>
      <p:ext uri="{BB962C8B-B14F-4D97-AF65-F5344CB8AC3E}">
        <p14:creationId xmlns:p14="http://schemas.microsoft.com/office/powerpoint/2010/main" val="160980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DCE7F9-44A8-49A0-A4A8-A3AD93E00CB7}"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422DD-B85C-4336-85C8-257F178A589D}" type="slidenum">
              <a:rPr lang="en-US" smtClean="0"/>
              <a:t>‹#›</a:t>
            </a:fld>
            <a:endParaRPr lang="en-US"/>
          </a:p>
        </p:txBody>
      </p:sp>
    </p:spTree>
    <p:extLst>
      <p:ext uri="{BB962C8B-B14F-4D97-AF65-F5344CB8AC3E}">
        <p14:creationId xmlns:p14="http://schemas.microsoft.com/office/powerpoint/2010/main" val="342517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DCE7F9-44A8-49A0-A4A8-A3AD93E00CB7}"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422DD-B85C-4336-85C8-257F178A589D}" type="slidenum">
              <a:rPr lang="en-US" smtClean="0"/>
              <a:t>‹#›</a:t>
            </a:fld>
            <a:endParaRPr lang="en-US"/>
          </a:p>
        </p:txBody>
      </p:sp>
    </p:spTree>
    <p:extLst>
      <p:ext uri="{BB962C8B-B14F-4D97-AF65-F5344CB8AC3E}">
        <p14:creationId xmlns:p14="http://schemas.microsoft.com/office/powerpoint/2010/main" val="25221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DCE7F9-44A8-49A0-A4A8-A3AD93E00CB7}"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422DD-B85C-4336-85C8-257F178A589D}" type="slidenum">
              <a:rPr lang="en-US" smtClean="0"/>
              <a:t>‹#›</a:t>
            </a:fld>
            <a:endParaRPr lang="en-US"/>
          </a:p>
        </p:txBody>
      </p:sp>
    </p:spTree>
    <p:extLst>
      <p:ext uri="{BB962C8B-B14F-4D97-AF65-F5344CB8AC3E}">
        <p14:creationId xmlns:p14="http://schemas.microsoft.com/office/powerpoint/2010/main" val="61772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CE7F9-44A8-49A0-A4A8-A3AD93E00CB7}"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422DD-B85C-4336-85C8-257F178A589D}" type="slidenum">
              <a:rPr lang="en-US" smtClean="0"/>
              <a:t>‹#›</a:t>
            </a:fld>
            <a:endParaRPr lang="en-US"/>
          </a:p>
        </p:txBody>
      </p:sp>
    </p:spTree>
    <p:extLst>
      <p:ext uri="{BB962C8B-B14F-4D97-AF65-F5344CB8AC3E}">
        <p14:creationId xmlns:p14="http://schemas.microsoft.com/office/powerpoint/2010/main" val="49355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46DCE7F9-44A8-49A0-A4A8-A3AD93E00CB7}"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136422DD-B85C-4336-85C8-257F178A589D}" type="slidenum">
              <a:rPr lang="en-US" smtClean="0"/>
              <a:t>‹#›</a:t>
            </a:fld>
            <a:endParaRPr lang="en-US"/>
          </a:p>
        </p:txBody>
      </p:sp>
    </p:spTree>
    <p:extLst>
      <p:ext uri="{BB962C8B-B14F-4D97-AF65-F5344CB8AC3E}">
        <p14:creationId xmlns:p14="http://schemas.microsoft.com/office/powerpoint/2010/main" val="3046311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6DCE7F9-44A8-49A0-A4A8-A3AD93E00CB7}" type="datetimeFigureOut">
              <a:rPr lang="en-US" smtClean="0"/>
              <a:t>2/3/2025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136422DD-B85C-4336-85C8-257F178A589D}" type="slidenum">
              <a:rPr lang="en-US" smtClean="0"/>
              <a:t>‹#›</a:t>
            </a:fld>
            <a:endParaRPr lang="en-US"/>
          </a:p>
        </p:txBody>
      </p:sp>
    </p:spTree>
    <p:extLst>
      <p:ext uri="{BB962C8B-B14F-4D97-AF65-F5344CB8AC3E}">
        <p14:creationId xmlns:p14="http://schemas.microsoft.com/office/powerpoint/2010/main" val="29273432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6DCE7F9-44A8-49A0-A4A8-A3AD93E00CB7}" type="datetimeFigureOut">
              <a:rPr lang="en-US" smtClean="0"/>
              <a:t>2/3/2025</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136422DD-B85C-4336-85C8-257F178A589D}" type="slidenum">
              <a:rPr lang="en-US" smtClean="0"/>
              <a:t>‹#›</a:t>
            </a:fld>
            <a:endParaRPr lang="en-US"/>
          </a:p>
        </p:txBody>
      </p:sp>
    </p:spTree>
    <p:extLst>
      <p:ext uri="{BB962C8B-B14F-4D97-AF65-F5344CB8AC3E}">
        <p14:creationId xmlns:p14="http://schemas.microsoft.com/office/powerpoint/2010/main" val="2953372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tra-online.com/general/custom.asp?page=Ethic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8C33-FACF-4F1D-8673-FC73CC5C5AE6}"/>
              </a:ext>
            </a:extLst>
          </p:cNvPr>
          <p:cNvSpPr>
            <a:spLocks noGrp="1"/>
          </p:cNvSpPr>
          <p:nvPr>
            <p:ph type="ctrTitle"/>
          </p:nvPr>
        </p:nvSpPr>
        <p:spPr>
          <a:xfrm>
            <a:off x="704850" y="166914"/>
            <a:ext cx="10782300" cy="4979610"/>
          </a:xfrm>
        </p:spPr>
        <p:txBody>
          <a:bodyPr>
            <a:normAutofit/>
          </a:bodyPr>
          <a:lstStyle/>
          <a:p>
            <a:pPr algn="ctr"/>
            <a:r>
              <a:rPr lang="en-US" dirty="0"/>
              <a:t>ATRA Standards for the Practice of Recreational Therapy</a:t>
            </a:r>
          </a:p>
        </p:txBody>
      </p:sp>
      <p:sp>
        <p:nvSpPr>
          <p:cNvPr id="3" name="Subtitle 2">
            <a:extLst>
              <a:ext uri="{FF2B5EF4-FFF2-40B4-BE49-F238E27FC236}">
                <a16:creationId xmlns:a16="http://schemas.microsoft.com/office/drawing/2014/main" id="{E35ECF9B-CE42-4D41-ABDD-A4D394753350}"/>
              </a:ext>
            </a:extLst>
          </p:cNvPr>
          <p:cNvSpPr>
            <a:spLocks noGrp="1"/>
          </p:cNvSpPr>
          <p:nvPr>
            <p:ph type="subTitle" idx="1"/>
          </p:nvPr>
        </p:nvSpPr>
        <p:spPr>
          <a:xfrm>
            <a:off x="2438400" y="5265331"/>
            <a:ext cx="7315200" cy="1425755"/>
          </a:xfrm>
        </p:spPr>
        <p:txBody>
          <a:bodyPr>
            <a:normAutofit/>
          </a:bodyPr>
          <a:lstStyle/>
          <a:p>
            <a:pPr algn="ctr"/>
            <a:r>
              <a:rPr lang="en-US" dirty="0"/>
              <a:t>International Knowledge Exchange</a:t>
            </a:r>
          </a:p>
          <a:p>
            <a:pPr algn="ctr"/>
            <a:r>
              <a:rPr lang="en-US" dirty="0"/>
              <a:t>February 2025</a:t>
            </a:r>
          </a:p>
        </p:txBody>
      </p:sp>
    </p:spTree>
    <p:extLst>
      <p:ext uri="{BB962C8B-B14F-4D97-AF65-F5344CB8AC3E}">
        <p14:creationId xmlns:p14="http://schemas.microsoft.com/office/powerpoint/2010/main" val="601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Standard One: Assessment</a:t>
            </a:r>
          </a:p>
        </p:txBody>
      </p:sp>
      <p:sp>
        <p:nvSpPr>
          <p:cNvPr id="3" name="Content Placeholder 2"/>
          <p:cNvSpPr>
            <a:spLocks noGrp="1"/>
          </p:cNvSpPr>
          <p:nvPr>
            <p:ph idx="1"/>
          </p:nvPr>
        </p:nvSpPr>
        <p:spPr/>
        <p:txBody>
          <a:bodyPr>
            <a:normAutofit/>
          </a:bodyPr>
          <a:lstStyle/>
          <a:p>
            <a:pPr marL="0" indent="0">
              <a:buNone/>
            </a:pPr>
            <a:r>
              <a:rPr lang="en-US" sz="3200" dirty="0">
                <a:solidFill>
                  <a:prstClr val="black"/>
                </a:solidFill>
                <a:latin typeface="Calibri"/>
              </a:rPr>
              <a:t>“The recreational therapist receives and responds to referrals and/or physician orders, for assessment and treatment and conducts an individualized assessment to collect systematic, comprehensive and accurate data necessary to determine a course of action and subsequent individualized treatment plan.”</a:t>
            </a:r>
          </a:p>
          <a:p>
            <a:pPr marL="0" indent="0">
              <a:buNone/>
            </a:pPr>
            <a:endParaRPr lang="en-US" sz="3200" dirty="0">
              <a:solidFill>
                <a:prstClr val="black"/>
              </a:solidFill>
              <a:latin typeface="Calibri"/>
            </a:endParaRPr>
          </a:p>
          <a:p>
            <a:endParaRPr lang="en-US" dirty="0"/>
          </a:p>
        </p:txBody>
      </p:sp>
    </p:spTree>
    <p:extLst>
      <p:ext uri="{BB962C8B-B14F-4D97-AF65-F5344CB8AC3E}">
        <p14:creationId xmlns:p14="http://schemas.microsoft.com/office/powerpoint/2010/main" val="3659788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022979"/>
          </a:xfrm>
        </p:spPr>
        <p:txBody>
          <a:bodyPr/>
          <a:lstStyle/>
          <a:p>
            <a:r>
              <a:rPr lang="en-US" dirty="0"/>
              <a:t>Process</a:t>
            </a:r>
          </a:p>
        </p:txBody>
      </p:sp>
      <p:sp>
        <p:nvSpPr>
          <p:cNvPr id="3" name="Content Placeholder 2"/>
          <p:cNvSpPr>
            <a:spLocks noGrp="1"/>
          </p:cNvSpPr>
          <p:nvPr>
            <p:ph idx="1"/>
          </p:nvPr>
        </p:nvSpPr>
        <p:spPr>
          <a:xfrm>
            <a:off x="1582189" y="1665573"/>
            <a:ext cx="5683135" cy="4834980"/>
          </a:xfrm>
        </p:spPr>
        <p:txBody>
          <a:bodyPr>
            <a:normAutofit/>
          </a:bodyPr>
          <a:lstStyle/>
          <a:p>
            <a:r>
              <a:rPr lang="en-US" sz="2000" dirty="0"/>
              <a:t>Responds to request in a timely manner</a:t>
            </a:r>
          </a:p>
          <a:p>
            <a:endParaRPr lang="en-US" sz="2000" dirty="0"/>
          </a:p>
          <a:p>
            <a:r>
              <a:rPr lang="en-US" sz="2000" dirty="0"/>
              <a:t>Seeks collaboration with patient/client</a:t>
            </a:r>
          </a:p>
          <a:p>
            <a:endParaRPr lang="en-US" sz="2000" dirty="0"/>
          </a:p>
          <a:p>
            <a:r>
              <a:rPr lang="en-US" sz="2000" dirty="0"/>
              <a:t>Use standardized assessment procedures as appropriate</a:t>
            </a:r>
          </a:p>
          <a:p>
            <a:endParaRPr lang="en-US" sz="2000" dirty="0"/>
          </a:p>
          <a:p>
            <a:r>
              <a:rPr lang="en-US" sz="2000" dirty="0"/>
              <a:t>Analyze data; Formulate impressions and recommendations for treatment</a:t>
            </a:r>
          </a:p>
          <a:p>
            <a:endParaRPr lang="en-US" sz="2000" dirty="0"/>
          </a:p>
          <a:p>
            <a:r>
              <a:rPr lang="en-US" sz="2000" dirty="0"/>
              <a:t>Report assessment findings/document</a:t>
            </a:r>
          </a:p>
        </p:txBody>
      </p:sp>
      <p:pic>
        <p:nvPicPr>
          <p:cNvPr id="4" name="Picture 3">
            <a:extLst>
              <a:ext uri="{FF2B5EF4-FFF2-40B4-BE49-F238E27FC236}">
                <a16:creationId xmlns:a16="http://schemas.microsoft.com/office/drawing/2014/main" id="{1C0862B2-B916-4CA0-85E3-D89ACCD14BEA}"/>
              </a:ext>
            </a:extLst>
          </p:cNvPr>
          <p:cNvPicPr>
            <a:picLocks noChangeAspect="1"/>
          </p:cNvPicPr>
          <p:nvPr/>
        </p:nvPicPr>
        <p:blipFill>
          <a:blip r:embed="rId3"/>
          <a:stretch>
            <a:fillRect/>
          </a:stretch>
        </p:blipFill>
        <p:spPr>
          <a:xfrm>
            <a:off x="7780713" y="642594"/>
            <a:ext cx="3673518" cy="3820827"/>
          </a:xfrm>
          <a:prstGeom prst="rect">
            <a:avLst/>
          </a:prstGeom>
        </p:spPr>
      </p:pic>
    </p:spTree>
    <p:extLst>
      <p:ext uri="{BB962C8B-B14F-4D97-AF65-F5344CB8AC3E}">
        <p14:creationId xmlns:p14="http://schemas.microsoft.com/office/powerpoint/2010/main" val="4294835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334" y="574500"/>
            <a:ext cx="10479932" cy="1371600"/>
          </a:xfrm>
        </p:spPr>
        <p:txBody>
          <a:bodyPr>
            <a:normAutofit/>
          </a:bodyPr>
          <a:lstStyle/>
          <a:p>
            <a:r>
              <a:rPr lang="en-US" sz="4800" b="1" dirty="0"/>
              <a:t>Standard Two: Treatment Planning</a:t>
            </a:r>
          </a:p>
        </p:txBody>
      </p:sp>
      <p:sp>
        <p:nvSpPr>
          <p:cNvPr id="3" name="Content Placeholder 2"/>
          <p:cNvSpPr>
            <a:spLocks noGrp="1"/>
          </p:cNvSpPr>
          <p:nvPr>
            <p:ph idx="1"/>
          </p:nvPr>
        </p:nvSpPr>
        <p:spPr>
          <a:xfrm>
            <a:off x="1981200" y="2014194"/>
            <a:ext cx="8458200" cy="4111970"/>
          </a:xfrm>
        </p:spPr>
        <p:txBody>
          <a:bodyPr/>
          <a:lstStyle/>
          <a:p>
            <a:endParaRPr lang="en-US" b="1" dirty="0"/>
          </a:p>
          <a:p>
            <a:pPr lvl="0"/>
            <a:r>
              <a:rPr lang="en-US" sz="3200" dirty="0">
                <a:solidFill>
                  <a:prstClr val="black"/>
                </a:solidFill>
                <a:latin typeface="Calibri"/>
              </a:rPr>
              <a:t>“The recreational therapist plans and develops the individualized treatment plan that identifies goals, objectives and treatment intervention strategies.”</a:t>
            </a:r>
          </a:p>
          <a:p>
            <a:pPr lvl="0"/>
            <a:endParaRPr lang="en-US" sz="3200" dirty="0">
              <a:solidFill>
                <a:prstClr val="black"/>
              </a:solidFill>
              <a:latin typeface="Calibri"/>
            </a:endParaRPr>
          </a:p>
          <a:p>
            <a:pPr lvl="0"/>
            <a:endParaRPr lang="en-US" sz="3200" dirty="0">
              <a:solidFill>
                <a:prstClr val="black"/>
              </a:solidFill>
              <a:latin typeface="Calibri"/>
            </a:endParaRPr>
          </a:p>
          <a:p>
            <a:endParaRPr lang="en-US" b="1" dirty="0"/>
          </a:p>
          <a:p>
            <a:endParaRPr lang="en-US" b="1" dirty="0"/>
          </a:p>
          <a:p>
            <a:pPr marL="0" indent="0">
              <a:buNone/>
            </a:pPr>
            <a:endParaRPr lang="en-US" b="1" dirty="0"/>
          </a:p>
        </p:txBody>
      </p:sp>
    </p:spTree>
    <p:extLst>
      <p:ext uri="{BB962C8B-B14F-4D97-AF65-F5344CB8AC3E}">
        <p14:creationId xmlns:p14="http://schemas.microsoft.com/office/powerpoint/2010/main" val="1055247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514523"/>
            <a:ext cx="10058400" cy="1136330"/>
          </a:xfrm>
        </p:spPr>
        <p:txBody>
          <a:bodyPr/>
          <a:lstStyle/>
          <a:p>
            <a:r>
              <a:rPr lang="en-US" dirty="0"/>
              <a:t>Process</a:t>
            </a:r>
          </a:p>
        </p:txBody>
      </p:sp>
      <p:sp>
        <p:nvSpPr>
          <p:cNvPr id="3" name="Content Placeholder 2"/>
          <p:cNvSpPr>
            <a:spLocks noGrp="1"/>
          </p:cNvSpPr>
          <p:nvPr>
            <p:ph idx="1"/>
          </p:nvPr>
        </p:nvSpPr>
        <p:spPr>
          <a:xfrm>
            <a:off x="901931" y="1650853"/>
            <a:ext cx="6880167" cy="4112286"/>
          </a:xfrm>
        </p:spPr>
        <p:txBody>
          <a:bodyPr>
            <a:normAutofit/>
          </a:bodyPr>
          <a:lstStyle/>
          <a:p>
            <a:r>
              <a:rPr lang="en-US" sz="2400" dirty="0"/>
              <a:t>Need to consider all relevant factors that may influence treatment strategies</a:t>
            </a:r>
          </a:p>
          <a:p>
            <a:endParaRPr lang="en-US" sz="2400" dirty="0"/>
          </a:p>
          <a:p>
            <a:r>
              <a:rPr lang="en-US" sz="2400" dirty="0"/>
              <a:t>Collaborate with patient/family, team members in establishing individualized treatment goals</a:t>
            </a:r>
          </a:p>
          <a:p>
            <a:endParaRPr lang="en-US" sz="2400" dirty="0"/>
          </a:p>
          <a:p>
            <a:r>
              <a:rPr lang="en-US" sz="2400" dirty="0"/>
              <a:t>Treatment plan should be sensitive to cultural values, beliefs and quality of life considerations </a:t>
            </a:r>
          </a:p>
        </p:txBody>
      </p:sp>
      <p:pic>
        <p:nvPicPr>
          <p:cNvPr id="4" name="Picture 3">
            <a:extLst>
              <a:ext uri="{FF2B5EF4-FFF2-40B4-BE49-F238E27FC236}">
                <a16:creationId xmlns:a16="http://schemas.microsoft.com/office/drawing/2014/main" id="{1B86C436-8971-42A0-BC88-3D8CE96DABB6}"/>
              </a:ext>
            </a:extLst>
          </p:cNvPr>
          <p:cNvPicPr>
            <a:picLocks noChangeAspect="1"/>
          </p:cNvPicPr>
          <p:nvPr/>
        </p:nvPicPr>
        <p:blipFill rotWithShape="1">
          <a:blip r:embed="rId3"/>
          <a:srcRect l="6470" r="5428" b="1962"/>
          <a:stretch/>
        </p:blipFill>
        <p:spPr>
          <a:xfrm>
            <a:off x="8346332" y="673140"/>
            <a:ext cx="2764601" cy="3033855"/>
          </a:xfrm>
          <a:prstGeom prst="rect">
            <a:avLst/>
          </a:prstGeom>
        </p:spPr>
      </p:pic>
    </p:spTree>
    <p:extLst>
      <p:ext uri="{BB962C8B-B14F-4D97-AF65-F5344CB8AC3E}">
        <p14:creationId xmlns:p14="http://schemas.microsoft.com/office/powerpoint/2010/main" val="2708780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Standard Three: Plan Implementation</a:t>
            </a:r>
          </a:p>
        </p:txBody>
      </p:sp>
      <p:sp>
        <p:nvSpPr>
          <p:cNvPr id="3" name="Content Placeholder 2"/>
          <p:cNvSpPr>
            <a:spLocks noGrp="1"/>
          </p:cNvSpPr>
          <p:nvPr>
            <p:ph idx="1"/>
          </p:nvPr>
        </p:nvSpPr>
        <p:spPr/>
        <p:txBody>
          <a:bodyPr>
            <a:normAutofit fontScale="92500" lnSpcReduction="20000"/>
          </a:bodyPr>
          <a:lstStyle/>
          <a:p>
            <a:endParaRPr lang="en-US" dirty="0"/>
          </a:p>
          <a:p>
            <a:pPr lvl="0"/>
            <a:r>
              <a:rPr lang="en-US" sz="3200" dirty="0">
                <a:solidFill>
                  <a:prstClr val="black"/>
                </a:solidFill>
                <a:latin typeface="Calibri"/>
              </a:rPr>
              <a:t>“The recreational therapist implements the individualized treatment plan using evidenced-based practice to restore, remediate or rehabilitate in order to improve functioning and independence as well as reduce or eliminate the effects of illness or disability. “</a:t>
            </a:r>
          </a:p>
          <a:p>
            <a:pPr lvl="0"/>
            <a:r>
              <a:rPr lang="en-US" sz="3200" dirty="0">
                <a:solidFill>
                  <a:prstClr val="black"/>
                </a:solidFill>
                <a:latin typeface="Calibri"/>
              </a:rPr>
              <a:t>“Implementation of the treatment plan by the recreational therapist is consistent with the overall patient/client treatment program.”</a:t>
            </a:r>
          </a:p>
          <a:p>
            <a:pPr lvl="0"/>
            <a:r>
              <a:rPr lang="en-US" sz="3200" dirty="0">
                <a:solidFill>
                  <a:prstClr val="black"/>
                </a:solidFill>
                <a:latin typeface="Calibri"/>
              </a:rPr>
              <a:t> What are your responsibilities?</a:t>
            </a:r>
          </a:p>
          <a:p>
            <a:endParaRPr lang="en-US" dirty="0"/>
          </a:p>
        </p:txBody>
      </p:sp>
    </p:spTree>
    <p:extLst>
      <p:ext uri="{BB962C8B-B14F-4D97-AF65-F5344CB8AC3E}">
        <p14:creationId xmlns:p14="http://schemas.microsoft.com/office/powerpoint/2010/main" val="1139627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036577"/>
          </a:xfrm>
        </p:spPr>
        <p:txBody>
          <a:bodyPr/>
          <a:lstStyle/>
          <a:p>
            <a:r>
              <a:rPr lang="en-US" dirty="0"/>
              <a:t>Process</a:t>
            </a:r>
          </a:p>
        </p:txBody>
      </p:sp>
      <p:sp>
        <p:nvSpPr>
          <p:cNvPr id="3" name="Content Placeholder 2"/>
          <p:cNvSpPr>
            <a:spLocks noGrp="1"/>
          </p:cNvSpPr>
          <p:nvPr>
            <p:ph idx="1"/>
          </p:nvPr>
        </p:nvSpPr>
        <p:spPr>
          <a:xfrm>
            <a:off x="717666" y="1679170"/>
            <a:ext cx="5932516" cy="4536235"/>
          </a:xfrm>
        </p:spPr>
        <p:txBody>
          <a:bodyPr>
            <a:normAutofit/>
          </a:bodyPr>
          <a:lstStyle/>
          <a:p>
            <a:r>
              <a:rPr lang="en-US" sz="2000" dirty="0"/>
              <a:t>Implementing the evidence-based intervention with the frequency, duration and intensity to achieve desired outcomes</a:t>
            </a:r>
          </a:p>
          <a:p>
            <a:r>
              <a:rPr lang="en-US" sz="2000" dirty="0"/>
              <a:t>Reviews, continues, modifies or discontinues RT interventions based upon patient progress/ change of condition</a:t>
            </a:r>
          </a:p>
          <a:p>
            <a:r>
              <a:rPr lang="en-US" sz="2000" dirty="0"/>
              <a:t>Documents and evaluates the implementation and response to the treatment interventions according to policy &amp; procedure</a:t>
            </a:r>
          </a:p>
          <a:p>
            <a:r>
              <a:rPr lang="en-US" sz="2000" dirty="0"/>
              <a:t>Collaborates</a:t>
            </a:r>
          </a:p>
          <a:p>
            <a:r>
              <a:rPr lang="en-US" sz="2000" dirty="0"/>
              <a:t>Reports all adverse reactions and incidents</a:t>
            </a:r>
          </a:p>
        </p:txBody>
      </p:sp>
      <p:pic>
        <p:nvPicPr>
          <p:cNvPr id="4" name="Picture 3">
            <a:extLst>
              <a:ext uri="{FF2B5EF4-FFF2-40B4-BE49-F238E27FC236}">
                <a16:creationId xmlns:a16="http://schemas.microsoft.com/office/drawing/2014/main" id="{7AB2B1B8-3576-4B6B-BDA8-14EE7B749F7A}"/>
              </a:ext>
            </a:extLst>
          </p:cNvPr>
          <p:cNvPicPr>
            <a:picLocks noChangeAspect="1"/>
          </p:cNvPicPr>
          <p:nvPr/>
        </p:nvPicPr>
        <p:blipFill>
          <a:blip r:embed="rId3"/>
          <a:stretch>
            <a:fillRect/>
          </a:stretch>
        </p:blipFill>
        <p:spPr>
          <a:xfrm>
            <a:off x="7359534" y="2152650"/>
            <a:ext cx="4114800" cy="2552700"/>
          </a:xfrm>
          <a:prstGeom prst="rect">
            <a:avLst/>
          </a:prstGeom>
        </p:spPr>
      </p:pic>
    </p:spTree>
    <p:extLst>
      <p:ext uri="{BB962C8B-B14F-4D97-AF65-F5344CB8AC3E}">
        <p14:creationId xmlns:p14="http://schemas.microsoft.com/office/powerpoint/2010/main" val="426204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254" y="502920"/>
            <a:ext cx="9573491" cy="1600200"/>
          </a:xfrm>
        </p:spPr>
        <p:txBody>
          <a:bodyPr/>
          <a:lstStyle/>
          <a:p>
            <a:r>
              <a:rPr lang="en-US" sz="4800" dirty="0"/>
              <a:t>Standard Four: Re-Assessment and Evaluation</a:t>
            </a:r>
          </a:p>
        </p:txBody>
      </p:sp>
      <p:sp>
        <p:nvSpPr>
          <p:cNvPr id="3" name="Content Placeholder 2"/>
          <p:cNvSpPr>
            <a:spLocks noGrp="1"/>
          </p:cNvSpPr>
          <p:nvPr>
            <p:ph idx="1"/>
          </p:nvPr>
        </p:nvSpPr>
        <p:spPr/>
        <p:txBody>
          <a:bodyPr/>
          <a:lstStyle/>
          <a:p>
            <a:endParaRPr lang="en-US" dirty="0"/>
          </a:p>
          <a:p>
            <a:pPr lvl="0"/>
            <a:r>
              <a:rPr lang="en-US" sz="3200" dirty="0">
                <a:solidFill>
                  <a:prstClr val="black"/>
                </a:solidFill>
                <a:latin typeface="Calibri"/>
              </a:rPr>
              <a:t>“The recreation therapist systematically reassesses, evaluates and compares the client's response to the individualized treatment plan. The treatment plan is revised based upon changes in the interventions, diagnosis and patient/client responses.”</a:t>
            </a:r>
          </a:p>
          <a:p>
            <a:endParaRPr lang="en-US" dirty="0"/>
          </a:p>
        </p:txBody>
      </p:sp>
    </p:spTree>
    <p:extLst>
      <p:ext uri="{BB962C8B-B14F-4D97-AF65-F5344CB8AC3E}">
        <p14:creationId xmlns:p14="http://schemas.microsoft.com/office/powerpoint/2010/main" val="4222192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a:t>
            </a:r>
          </a:p>
        </p:txBody>
      </p:sp>
      <p:sp>
        <p:nvSpPr>
          <p:cNvPr id="3" name="Content Placeholder 2"/>
          <p:cNvSpPr>
            <a:spLocks noGrp="1"/>
          </p:cNvSpPr>
          <p:nvPr>
            <p:ph idx="1"/>
          </p:nvPr>
        </p:nvSpPr>
        <p:spPr>
          <a:xfrm>
            <a:off x="1066800" y="2106345"/>
            <a:ext cx="8293331" cy="3433761"/>
          </a:xfrm>
        </p:spPr>
        <p:txBody>
          <a:bodyPr>
            <a:normAutofit/>
          </a:bodyPr>
          <a:lstStyle/>
          <a:p>
            <a:r>
              <a:rPr lang="en-US" sz="2000" dirty="0"/>
              <a:t>Conducts treatment evaluation on a timely basis and according to policy and procedures</a:t>
            </a:r>
          </a:p>
          <a:p>
            <a:r>
              <a:rPr lang="en-US" sz="2000" dirty="0"/>
              <a:t>Collaborates with appropriate individuals to complete the evaluation, communicate results, document results in the record</a:t>
            </a:r>
          </a:p>
        </p:txBody>
      </p:sp>
      <p:pic>
        <p:nvPicPr>
          <p:cNvPr id="4" name="Picture 3">
            <a:extLst>
              <a:ext uri="{FF2B5EF4-FFF2-40B4-BE49-F238E27FC236}">
                <a16:creationId xmlns:a16="http://schemas.microsoft.com/office/drawing/2014/main" id="{0983B83D-022F-4130-88C9-882073DF586E}"/>
              </a:ext>
            </a:extLst>
          </p:cNvPr>
          <p:cNvPicPr>
            <a:picLocks noChangeAspect="1"/>
          </p:cNvPicPr>
          <p:nvPr/>
        </p:nvPicPr>
        <p:blipFill>
          <a:blip r:embed="rId3"/>
          <a:stretch>
            <a:fillRect/>
          </a:stretch>
        </p:blipFill>
        <p:spPr>
          <a:xfrm>
            <a:off x="9490883" y="642594"/>
            <a:ext cx="2216208" cy="1876389"/>
          </a:xfrm>
          <a:prstGeom prst="rect">
            <a:avLst/>
          </a:prstGeom>
        </p:spPr>
      </p:pic>
      <p:pic>
        <p:nvPicPr>
          <p:cNvPr id="5" name="Picture 4">
            <a:extLst>
              <a:ext uri="{FF2B5EF4-FFF2-40B4-BE49-F238E27FC236}">
                <a16:creationId xmlns:a16="http://schemas.microsoft.com/office/drawing/2014/main" id="{EACBFB36-5AF1-476D-AAA3-2330ED87EA46}"/>
              </a:ext>
            </a:extLst>
          </p:cNvPr>
          <p:cNvPicPr>
            <a:picLocks noChangeAspect="1"/>
          </p:cNvPicPr>
          <p:nvPr/>
        </p:nvPicPr>
        <p:blipFill>
          <a:blip r:embed="rId4"/>
          <a:stretch>
            <a:fillRect/>
          </a:stretch>
        </p:blipFill>
        <p:spPr>
          <a:xfrm>
            <a:off x="3973484" y="3823225"/>
            <a:ext cx="4522124" cy="2543695"/>
          </a:xfrm>
          <a:prstGeom prst="rect">
            <a:avLst/>
          </a:prstGeom>
        </p:spPr>
      </p:pic>
    </p:spTree>
    <p:extLst>
      <p:ext uri="{BB962C8B-B14F-4D97-AF65-F5344CB8AC3E}">
        <p14:creationId xmlns:p14="http://schemas.microsoft.com/office/powerpoint/2010/main" val="802498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Standard Five: Discharge and Transition Planning</a:t>
            </a:r>
          </a:p>
        </p:txBody>
      </p:sp>
      <p:sp>
        <p:nvSpPr>
          <p:cNvPr id="3" name="Content Placeholder 2"/>
          <p:cNvSpPr>
            <a:spLocks noGrp="1"/>
          </p:cNvSpPr>
          <p:nvPr>
            <p:ph idx="1"/>
          </p:nvPr>
        </p:nvSpPr>
        <p:spPr/>
        <p:txBody>
          <a:bodyPr/>
          <a:lstStyle/>
          <a:p>
            <a:endParaRPr lang="en-US" dirty="0"/>
          </a:p>
          <a:p>
            <a:pPr lvl="0"/>
            <a:r>
              <a:rPr lang="en-US" sz="3200" dirty="0">
                <a:solidFill>
                  <a:prstClr val="black"/>
                </a:solidFill>
                <a:latin typeface="Calibri"/>
              </a:rPr>
              <a:t>“The recreational therapist develops a discharge plan in collaboration with the patient/client, family, and other treatment team members in order to continue treatment, as appropriate.”</a:t>
            </a:r>
          </a:p>
          <a:p>
            <a:endParaRPr lang="en-US" dirty="0"/>
          </a:p>
        </p:txBody>
      </p:sp>
    </p:spTree>
    <p:extLst>
      <p:ext uri="{BB962C8B-B14F-4D97-AF65-F5344CB8AC3E}">
        <p14:creationId xmlns:p14="http://schemas.microsoft.com/office/powerpoint/2010/main" val="3857256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6720"/>
            <a:ext cx="4771506" cy="837071"/>
          </a:xfrm>
        </p:spPr>
        <p:txBody>
          <a:bodyPr/>
          <a:lstStyle/>
          <a:p>
            <a:r>
              <a:rPr lang="en-US" dirty="0"/>
              <a:t>Process</a:t>
            </a:r>
          </a:p>
        </p:txBody>
      </p:sp>
      <p:sp>
        <p:nvSpPr>
          <p:cNvPr id="3" name="Content Placeholder 2"/>
          <p:cNvSpPr>
            <a:spLocks noGrp="1"/>
          </p:cNvSpPr>
          <p:nvPr>
            <p:ph idx="1"/>
          </p:nvPr>
        </p:nvSpPr>
        <p:spPr>
          <a:xfrm>
            <a:off x="677487" y="1504188"/>
            <a:ext cx="5550131" cy="3849624"/>
          </a:xfrm>
        </p:spPr>
        <p:txBody>
          <a:bodyPr>
            <a:normAutofit/>
          </a:bodyPr>
          <a:lstStyle/>
          <a:p>
            <a:r>
              <a:rPr lang="en-US" sz="2000" dirty="0"/>
              <a:t>Document discharge plan in a timely manner and according to policy and procedure</a:t>
            </a:r>
          </a:p>
          <a:p>
            <a:r>
              <a:rPr lang="en-US" sz="2000" dirty="0"/>
              <a:t>Participate in the comprehensive discharge planning process</a:t>
            </a:r>
          </a:p>
        </p:txBody>
      </p:sp>
      <p:pic>
        <p:nvPicPr>
          <p:cNvPr id="4" name="Picture 3">
            <a:extLst>
              <a:ext uri="{FF2B5EF4-FFF2-40B4-BE49-F238E27FC236}">
                <a16:creationId xmlns:a16="http://schemas.microsoft.com/office/drawing/2014/main" id="{3262B764-E426-4765-BA72-62D295359130}"/>
              </a:ext>
            </a:extLst>
          </p:cNvPr>
          <p:cNvPicPr>
            <a:picLocks noChangeAspect="1"/>
          </p:cNvPicPr>
          <p:nvPr/>
        </p:nvPicPr>
        <p:blipFill rotWithShape="1">
          <a:blip r:embed="rId3"/>
          <a:srcRect l="24425" t="1940" r="23393" b="4727"/>
          <a:stretch/>
        </p:blipFill>
        <p:spPr>
          <a:xfrm>
            <a:off x="8550446" y="905255"/>
            <a:ext cx="2574754" cy="3453937"/>
          </a:xfrm>
          <a:prstGeom prst="rect">
            <a:avLst/>
          </a:prstGeom>
        </p:spPr>
      </p:pic>
      <p:pic>
        <p:nvPicPr>
          <p:cNvPr id="5" name="Picture 4">
            <a:extLst>
              <a:ext uri="{FF2B5EF4-FFF2-40B4-BE49-F238E27FC236}">
                <a16:creationId xmlns:a16="http://schemas.microsoft.com/office/drawing/2014/main" id="{ADBB2C4F-3A71-4ACE-A845-7D8923B9A393}"/>
              </a:ext>
            </a:extLst>
          </p:cNvPr>
          <p:cNvPicPr>
            <a:picLocks noChangeAspect="1"/>
          </p:cNvPicPr>
          <p:nvPr/>
        </p:nvPicPr>
        <p:blipFill>
          <a:blip r:embed="rId4"/>
          <a:stretch>
            <a:fillRect/>
          </a:stretch>
        </p:blipFill>
        <p:spPr>
          <a:xfrm>
            <a:off x="4098147" y="3429000"/>
            <a:ext cx="3995706" cy="2663804"/>
          </a:xfrm>
          <a:prstGeom prst="rect">
            <a:avLst/>
          </a:prstGeom>
        </p:spPr>
      </p:pic>
    </p:spTree>
    <p:extLst>
      <p:ext uri="{BB962C8B-B14F-4D97-AF65-F5344CB8AC3E}">
        <p14:creationId xmlns:p14="http://schemas.microsoft.com/office/powerpoint/2010/main" val="4122031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E8A2-65C5-4510-BD86-3949CDBB7F79}"/>
              </a:ext>
            </a:extLst>
          </p:cNvPr>
          <p:cNvSpPr>
            <a:spLocks noGrp="1"/>
          </p:cNvSpPr>
          <p:nvPr>
            <p:ph type="title"/>
          </p:nvPr>
        </p:nvSpPr>
        <p:spPr>
          <a:xfrm>
            <a:off x="709612" y="165704"/>
            <a:ext cx="10772775" cy="1285724"/>
          </a:xfrm>
        </p:spPr>
        <p:txBody>
          <a:bodyPr/>
          <a:lstStyle/>
          <a:p>
            <a:pPr algn="ctr"/>
            <a:r>
              <a:rPr lang="en-US" altLang="en-US" b="1" dirty="0"/>
              <a:t>Standards of Practice Committee</a:t>
            </a:r>
            <a:endParaRPr lang="en-US" dirty="0"/>
          </a:p>
        </p:txBody>
      </p:sp>
      <p:sp>
        <p:nvSpPr>
          <p:cNvPr id="3" name="Content Placeholder 2">
            <a:extLst>
              <a:ext uri="{FF2B5EF4-FFF2-40B4-BE49-F238E27FC236}">
                <a16:creationId xmlns:a16="http://schemas.microsoft.com/office/drawing/2014/main" id="{A32CA2DE-CFD0-4AD1-853C-0A4051625009}"/>
              </a:ext>
            </a:extLst>
          </p:cNvPr>
          <p:cNvSpPr>
            <a:spLocks noGrp="1"/>
          </p:cNvSpPr>
          <p:nvPr>
            <p:ph sz="half" idx="1"/>
          </p:nvPr>
        </p:nvSpPr>
        <p:spPr>
          <a:xfrm>
            <a:off x="676656" y="1611087"/>
            <a:ext cx="5419344" cy="4747380"/>
          </a:xfrm>
        </p:spPr>
        <p:txBody>
          <a:bodyPr>
            <a:normAutofit/>
          </a:bodyPr>
          <a:lstStyle/>
          <a:p>
            <a:pPr marL="0" indent="0">
              <a:buNone/>
              <a:defRPr/>
            </a:pPr>
            <a:r>
              <a:rPr lang="en-US" altLang="en-US" sz="2800" b="1" dirty="0">
                <a:latin typeface="Calibri" panose="020F0502020204030204" pitchFamily="34" charset="0"/>
              </a:rPr>
              <a:t>Chairs</a:t>
            </a:r>
            <a:r>
              <a:rPr lang="en-US" altLang="en-US" sz="2800" dirty="0">
                <a:latin typeface="Calibri" panose="020F0502020204030204" pitchFamily="34" charset="0"/>
              </a:rPr>
              <a:t>:</a:t>
            </a:r>
          </a:p>
          <a:p>
            <a:pPr lvl="1">
              <a:defRPr/>
            </a:pPr>
            <a:r>
              <a:rPr lang="en-US" altLang="en-US" sz="2400" dirty="0">
                <a:latin typeface="Calibri" panose="020F0502020204030204" pitchFamily="34" charset="0"/>
              </a:rPr>
              <a:t>Heather Bright, Ph.D., CTRS, FDRT</a:t>
            </a:r>
          </a:p>
          <a:p>
            <a:pPr marL="4572" lvl="1" indent="0">
              <a:buNone/>
              <a:defRPr/>
            </a:pPr>
            <a:r>
              <a:rPr lang="en-US" altLang="en-US" sz="2400" dirty="0">
                <a:latin typeface="Calibri" panose="020F0502020204030204" pitchFamily="34" charset="0"/>
              </a:rPr>
              <a:t>     MaryJo Archambault, Ed.D., CTRS</a:t>
            </a:r>
          </a:p>
          <a:p>
            <a:pPr marL="4572" lvl="1" indent="0">
              <a:buNone/>
              <a:defRPr/>
            </a:pPr>
            <a:endParaRPr lang="en-US" altLang="en-US" sz="2400" dirty="0">
              <a:latin typeface="Calibri" panose="020F0502020204030204" pitchFamily="34" charset="0"/>
            </a:endParaRPr>
          </a:p>
          <a:p>
            <a:pPr>
              <a:defRPr/>
            </a:pPr>
            <a:r>
              <a:rPr lang="en-US" altLang="en-US" sz="2800" b="1" dirty="0">
                <a:latin typeface="Calibri" panose="020F0502020204030204" pitchFamily="34" charset="0"/>
              </a:rPr>
              <a:t>Team Members</a:t>
            </a:r>
            <a:r>
              <a:rPr lang="en-US" altLang="en-US" sz="2800" dirty="0">
                <a:latin typeface="Calibri" panose="020F0502020204030204" pitchFamily="34" charset="0"/>
              </a:rPr>
              <a:t>:</a:t>
            </a:r>
          </a:p>
          <a:p>
            <a:pPr lvl="1">
              <a:defRPr/>
            </a:pPr>
            <a:r>
              <a:rPr lang="en-US" altLang="en-US" sz="2400" dirty="0">
                <a:latin typeface="Calibri" panose="020F0502020204030204" pitchFamily="34" charset="0"/>
              </a:rPr>
              <a:t>Joan Sutton, MS, CTRS, FDRT</a:t>
            </a:r>
          </a:p>
          <a:p>
            <a:pPr lvl="1">
              <a:defRPr/>
            </a:pPr>
            <a:r>
              <a:rPr lang="en-US" altLang="en-US" sz="2400" dirty="0">
                <a:latin typeface="Calibri" panose="020F0502020204030204" pitchFamily="34" charset="0"/>
              </a:rPr>
              <a:t>Beth Vance, CTRS-BH</a:t>
            </a:r>
          </a:p>
          <a:p>
            <a:pPr marL="4572" lvl="1" indent="0">
              <a:buNone/>
              <a:defRPr/>
            </a:pPr>
            <a:endParaRPr lang="en-US" altLang="en-US" sz="2400" dirty="0">
              <a:latin typeface="Calibri" panose="020F0502020204030204" pitchFamily="34" charset="0"/>
            </a:endParaRPr>
          </a:p>
          <a:p>
            <a:pPr marL="4572" lvl="1" indent="0">
              <a:buNone/>
              <a:defRPr/>
            </a:pPr>
            <a:endParaRPr lang="en-US" altLang="en-US" sz="2400" dirty="0">
              <a:latin typeface="Calibri" panose="020F0502020204030204" pitchFamily="34" charset="0"/>
            </a:endParaRPr>
          </a:p>
        </p:txBody>
      </p:sp>
      <p:sp>
        <p:nvSpPr>
          <p:cNvPr id="4" name="Content Placeholder 3">
            <a:extLst>
              <a:ext uri="{FF2B5EF4-FFF2-40B4-BE49-F238E27FC236}">
                <a16:creationId xmlns:a16="http://schemas.microsoft.com/office/drawing/2014/main" id="{8C42F560-F84D-4831-8939-6DBEC2E96AFA}"/>
              </a:ext>
            </a:extLst>
          </p:cNvPr>
          <p:cNvSpPr>
            <a:spLocks noGrp="1"/>
          </p:cNvSpPr>
          <p:nvPr>
            <p:ph sz="half" idx="2"/>
          </p:nvPr>
        </p:nvSpPr>
        <p:spPr>
          <a:xfrm>
            <a:off x="6379590" y="2959101"/>
            <a:ext cx="5406009" cy="3399365"/>
          </a:xfrm>
        </p:spPr>
        <p:txBody>
          <a:bodyPr>
            <a:normAutofit/>
          </a:bodyPr>
          <a:lstStyle/>
          <a:p>
            <a:pPr marL="273050" lvl="1" indent="-273050">
              <a:buClr>
                <a:srgbClr val="0BD0D9"/>
              </a:buClr>
              <a:buSzPct val="95000"/>
              <a:defRPr/>
            </a:pPr>
            <a:r>
              <a:rPr lang="en-US" altLang="en-US" sz="2400" b="1" dirty="0">
                <a:latin typeface="Calibri" panose="020F0502020204030204" pitchFamily="34" charset="0"/>
              </a:rPr>
              <a:t>Ex Officio</a:t>
            </a:r>
            <a:r>
              <a:rPr lang="en-US" altLang="en-US" sz="2400" dirty="0">
                <a:latin typeface="Calibri" panose="020F0502020204030204" pitchFamily="34" charset="0"/>
              </a:rPr>
              <a:t>: Ray West, MS, CTRS</a:t>
            </a:r>
          </a:p>
          <a:p>
            <a:pPr marL="273050" lvl="1" indent="-273050">
              <a:buClr>
                <a:srgbClr val="0BD0D9"/>
              </a:buClr>
              <a:buSzPct val="95000"/>
              <a:defRPr/>
            </a:pPr>
            <a:r>
              <a:rPr lang="en-US" altLang="en-US" sz="2400" b="1" dirty="0">
                <a:latin typeface="Calibri" panose="020F0502020204030204" pitchFamily="34" charset="0"/>
              </a:rPr>
              <a:t>Ex Officio</a:t>
            </a:r>
            <a:r>
              <a:rPr lang="en-US" altLang="en-US" sz="2400" dirty="0">
                <a:latin typeface="Calibri" panose="020F0502020204030204" pitchFamily="34" charset="0"/>
              </a:rPr>
              <a:t>: Marcia Smith, MA,CTRS</a:t>
            </a:r>
          </a:p>
          <a:p>
            <a:pPr marL="273050" lvl="1" indent="-273050">
              <a:buClr>
                <a:srgbClr val="0BD0D9"/>
              </a:buClr>
              <a:buSzPct val="95000"/>
              <a:defRPr/>
            </a:pPr>
            <a:endParaRPr lang="en-US" altLang="en-US" sz="2400" dirty="0">
              <a:latin typeface="Calibri" panose="020F0502020204030204" pitchFamily="34" charset="0"/>
            </a:endParaRPr>
          </a:p>
          <a:p>
            <a:pPr marL="273050" lvl="1" indent="-273050">
              <a:buClr>
                <a:srgbClr val="0BD0D9"/>
              </a:buClr>
              <a:buSzPct val="95000"/>
              <a:defRPr/>
            </a:pPr>
            <a:endParaRPr lang="en-US" altLang="en-US" sz="2400" dirty="0">
              <a:latin typeface="Calibri" panose="020F0502020204030204" pitchFamily="34" charset="0"/>
            </a:endParaRPr>
          </a:p>
          <a:p>
            <a:pPr>
              <a:defRPr/>
            </a:pPr>
            <a:r>
              <a:rPr lang="en-US" altLang="en-US" sz="2800" b="1" dirty="0">
                <a:latin typeface="Calibri" panose="020F0502020204030204" pitchFamily="34" charset="0"/>
              </a:rPr>
              <a:t>Board Liaisons</a:t>
            </a:r>
            <a:r>
              <a:rPr lang="en-US" altLang="en-US" sz="2800" dirty="0">
                <a:latin typeface="Calibri" panose="020F0502020204030204" pitchFamily="34" charset="0"/>
              </a:rPr>
              <a:t>: </a:t>
            </a:r>
          </a:p>
          <a:p>
            <a:pPr lvl="1">
              <a:defRPr/>
            </a:pPr>
            <a:r>
              <a:rPr lang="en-US" altLang="en-US" sz="2400" dirty="0">
                <a:latin typeface="Calibri" panose="020F0502020204030204" pitchFamily="34" charset="0"/>
              </a:rPr>
              <a:t>LeAnn Redman-Wheeler, PhD, CTRS, ATRIC </a:t>
            </a:r>
          </a:p>
          <a:p>
            <a:pPr lvl="1">
              <a:defRPr/>
            </a:pPr>
            <a:r>
              <a:rPr lang="en-US" sz="2400" dirty="0">
                <a:latin typeface="Calibri" panose="020F0502020204030204" pitchFamily="34" charset="0"/>
              </a:rPr>
              <a:t>Nancy Nesbitt, EdD, CTRS, RTC, FDRT</a:t>
            </a:r>
            <a:endParaRPr lang="en-US" dirty="0"/>
          </a:p>
          <a:p>
            <a:endParaRPr lang="en-US" dirty="0"/>
          </a:p>
        </p:txBody>
      </p:sp>
    </p:spTree>
    <p:extLst>
      <p:ext uri="{BB962C8B-B14F-4D97-AF65-F5344CB8AC3E}">
        <p14:creationId xmlns:p14="http://schemas.microsoft.com/office/powerpoint/2010/main" val="1931340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2015"/>
            <a:ext cx="9811789" cy="1363287"/>
          </a:xfrm>
        </p:spPr>
        <p:txBody>
          <a:bodyPr/>
          <a:lstStyle/>
          <a:p>
            <a:r>
              <a:rPr lang="en-US" sz="4400" dirty="0"/>
              <a:t>Standard Six: Prevention Safety Planning and Risk Management</a:t>
            </a:r>
          </a:p>
        </p:txBody>
      </p:sp>
      <p:sp>
        <p:nvSpPr>
          <p:cNvPr id="3" name="Content Placeholder 2"/>
          <p:cNvSpPr>
            <a:spLocks noGrp="1"/>
          </p:cNvSpPr>
          <p:nvPr>
            <p:ph idx="1"/>
          </p:nvPr>
        </p:nvSpPr>
        <p:spPr/>
        <p:txBody>
          <a:bodyPr>
            <a:normAutofit/>
          </a:bodyPr>
          <a:lstStyle/>
          <a:p>
            <a:endParaRPr lang="en-US" dirty="0"/>
          </a:p>
          <a:p>
            <a:pPr lvl="0"/>
            <a:r>
              <a:rPr lang="en-US" sz="3200" dirty="0">
                <a:solidFill>
                  <a:prstClr val="black"/>
                </a:solidFill>
                <a:latin typeface="Calibri"/>
              </a:rPr>
              <a:t>“Recreational therapist systematically plans to improve patient and staff safety by planning for prevention and reduction of risks in order to prevent injury and reduce potential or actual harm.”</a:t>
            </a:r>
          </a:p>
          <a:p>
            <a:pPr lvl="0"/>
            <a:endParaRPr lang="en-US" sz="3200" dirty="0">
              <a:solidFill>
                <a:prstClr val="black"/>
              </a:solidFill>
              <a:latin typeface="Calibri"/>
            </a:endParaRPr>
          </a:p>
          <a:p>
            <a:endParaRPr lang="en-US" dirty="0"/>
          </a:p>
        </p:txBody>
      </p:sp>
    </p:spTree>
    <p:extLst>
      <p:ext uri="{BB962C8B-B14F-4D97-AF65-F5344CB8AC3E}">
        <p14:creationId xmlns:p14="http://schemas.microsoft.com/office/powerpoint/2010/main" val="405912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a:t>
            </a:r>
          </a:p>
        </p:txBody>
      </p:sp>
      <p:sp>
        <p:nvSpPr>
          <p:cNvPr id="3" name="Content Placeholder 2"/>
          <p:cNvSpPr>
            <a:spLocks noGrp="1"/>
          </p:cNvSpPr>
          <p:nvPr>
            <p:ph idx="1"/>
          </p:nvPr>
        </p:nvSpPr>
        <p:spPr>
          <a:xfrm>
            <a:off x="551517" y="1950205"/>
            <a:ext cx="6497676" cy="4633475"/>
          </a:xfrm>
        </p:spPr>
        <p:txBody>
          <a:bodyPr>
            <a:normAutofit/>
          </a:bodyPr>
          <a:lstStyle/>
          <a:p>
            <a:pPr marL="0" indent="0">
              <a:buNone/>
            </a:pPr>
            <a:r>
              <a:rPr lang="en-US" sz="2000" dirty="0"/>
              <a:t>Complies with policy and procedures… </a:t>
            </a:r>
          </a:p>
          <a:p>
            <a:r>
              <a:rPr lang="en-US" sz="2000" dirty="0"/>
              <a:t>for patient safety goals injury prevention, and minimizing risks</a:t>
            </a:r>
          </a:p>
          <a:p>
            <a:r>
              <a:rPr lang="en-US" sz="2000" dirty="0"/>
              <a:t>for routine inspection, evaluation, and maintenance of supplies, equipment and facilities prior to use to minimize injury or harm</a:t>
            </a:r>
          </a:p>
          <a:p>
            <a:r>
              <a:rPr lang="en-US" sz="2000" dirty="0"/>
              <a:t>for transporting patient for treatment interventions and for supervising the client during treatment interventions</a:t>
            </a:r>
          </a:p>
          <a:p>
            <a:r>
              <a:rPr lang="en-US" sz="2000" dirty="0"/>
              <a:t>Assures that facilities and equipment are clean, safe and maintained in accordance with infection control, health, fire and safety codes</a:t>
            </a:r>
          </a:p>
          <a:p>
            <a:endParaRPr lang="en-US" dirty="0"/>
          </a:p>
        </p:txBody>
      </p:sp>
      <p:pic>
        <p:nvPicPr>
          <p:cNvPr id="4" name="Picture 3">
            <a:extLst>
              <a:ext uri="{FF2B5EF4-FFF2-40B4-BE49-F238E27FC236}">
                <a16:creationId xmlns:a16="http://schemas.microsoft.com/office/drawing/2014/main" id="{7574E79F-9734-4D7E-9E2F-7DC179638416}"/>
              </a:ext>
            </a:extLst>
          </p:cNvPr>
          <p:cNvPicPr>
            <a:picLocks noChangeAspect="1"/>
          </p:cNvPicPr>
          <p:nvPr/>
        </p:nvPicPr>
        <p:blipFill>
          <a:blip r:embed="rId3"/>
          <a:stretch>
            <a:fillRect/>
          </a:stretch>
        </p:blipFill>
        <p:spPr>
          <a:xfrm>
            <a:off x="7179319" y="642594"/>
            <a:ext cx="4461164" cy="3441342"/>
          </a:xfrm>
          <a:prstGeom prst="rect">
            <a:avLst/>
          </a:prstGeom>
        </p:spPr>
      </p:pic>
    </p:spTree>
    <p:extLst>
      <p:ext uri="{BB962C8B-B14F-4D97-AF65-F5344CB8AC3E}">
        <p14:creationId xmlns:p14="http://schemas.microsoft.com/office/powerpoint/2010/main" val="4270506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Standard Seven: Ethical Conduct</a:t>
            </a:r>
          </a:p>
        </p:txBody>
      </p:sp>
      <p:sp>
        <p:nvSpPr>
          <p:cNvPr id="3" name="Content Placeholder 2"/>
          <p:cNvSpPr>
            <a:spLocks noGrp="1"/>
          </p:cNvSpPr>
          <p:nvPr>
            <p:ph idx="1"/>
          </p:nvPr>
        </p:nvSpPr>
        <p:spPr/>
        <p:txBody>
          <a:bodyPr>
            <a:normAutofit/>
          </a:bodyPr>
          <a:lstStyle/>
          <a:p>
            <a:endParaRPr lang="en-US" dirty="0"/>
          </a:p>
          <a:p>
            <a:pPr lvl="0"/>
            <a:r>
              <a:rPr lang="en-US" sz="3200" dirty="0">
                <a:solidFill>
                  <a:prstClr val="black"/>
                </a:solidFill>
                <a:latin typeface="Calibri"/>
              </a:rPr>
              <a:t>“The recreational therapist adheres to the ATRA Code of Ethics in providing patient treatment and care that is humane and ethical.”</a:t>
            </a:r>
          </a:p>
          <a:p>
            <a:pPr lvl="0"/>
            <a:endParaRPr lang="en-US" sz="3200" dirty="0">
              <a:solidFill>
                <a:prstClr val="black"/>
              </a:solidFill>
              <a:latin typeface="Calibri"/>
            </a:endParaRPr>
          </a:p>
          <a:p>
            <a:endParaRPr lang="en-US" dirty="0"/>
          </a:p>
          <a:p>
            <a:endParaRPr lang="en-US" dirty="0"/>
          </a:p>
          <a:p>
            <a:endParaRPr lang="en-US" dirty="0"/>
          </a:p>
        </p:txBody>
      </p:sp>
    </p:spTree>
    <p:extLst>
      <p:ext uri="{BB962C8B-B14F-4D97-AF65-F5344CB8AC3E}">
        <p14:creationId xmlns:p14="http://schemas.microsoft.com/office/powerpoint/2010/main" val="123463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737319"/>
          </a:xfrm>
        </p:spPr>
        <p:txBody>
          <a:bodyPr>
            <a:normAutofit fontScale="90000"/>
          </a:bodyPr>
          <a:lstStyle/>
          <a:p>
            <a:r>
              <a:rPr lang="en-US" dirty="0"/>
              <a:t>Process</a:t>
            </a:r>
          </a:p>
        </p:txBody>
      </p:sp>
      <p:sp>
        <p:nvSpPr>
          <p:cNvPr id="3" name="Content Placeholder 2"/>
          <p:cNvSpPr>
            <a:spLocks noGrp="1"/>
          </p:cNvSpPr>
          <p:nvPr>
            <p:ph idx="1"/>
          </p:nvPr>
        </p:nvSpPr>
        <p:spPr>
          <a:xfrm>
            <a:off x="950422" y="1414602"/>
            <a:ext cx="10687396" cy="3658431"/>
          </a:xfrm>
        </p:spPr>
        <p:txBody>
          <a:bodyPr>
            <a:normAutofit/>
          </a:bodyPr>
          <a:lstStyle/>
          <a:p>
            <a:r>
              <a:rPr lang="en-US" sz="2400" dirty="0"/>
              <a:t>Complies with all related agency standards of conduct and professional codes of ethics</a:t>
            </a:r>
          </a:p>
          <a:p>
            <a:r>
              <a:rPr lang="en-US" sz="2400" dirty="0"/>
              <a:t>Reports all suspected instances of ethical misconduct to appropriate parties</a:t>
            </a:r>
          </a:p>
          <a:p>
            <a:r>
              <a:rPr lang="en-US" sz="2400" dirty="0">
                <a:hlinkClick r:id="rId3"/>
              </a:rPr>
              <a:t>https://www.atra-online.com/general/custom.asp?page=Ethics</a:t>
            </a:r>
            <a:r>
              <a:rPr lang="en-US" sz="2400" dirty="0"/>
              <a:t> </a:t>
            </a:r>
          </a:p>
          <a:p>
            <a:pPr marL="0" indent="0">
              <a:buNone/>
            </a:pPr>
            <a:endParaRPr lang="en-US" sz="2400" dirty="0"/>
          </a:p>
        </p:txBody>
      </p:sp>
      <p:pic>
        <p:nvPicPr>
          <p:cNvPr id="4" name="Picture 3">
            <a:extLst>
              <a:ext uri="{FF2B5EF4-FFF2-40B4-BE49-F238E27FC236}">
                <a16:creationId xmlns:a16="http://schemas.microsoft.com/office/drawing/2014/main" id="{9E332E68-C43E-4192-89D6-EB6CA88FD2B1}"/>
              </a:ext>
            </a:extLst>
          </p:cNvPr>
          <p:cNvPicPr>
            <a:picLocks noChangeAspect="1"/>
          </p:cNvPicPr>
          <p:nvPr/>
        </p:nvPicPr>
        <p:blipFill>
          <a:blip r:embed="rId4"/>
          <a:stretch>
            <a:fillRect/>
          </a:stretch>
        </p:blipFill>
        <p:spPr>
          <a:xfrm>
            <a:off x="3624436" y="3429000"/>
            <a:ext cx="4943128" cy="2543204"/>
          </a:xfrm>
          <a:prstGeom prst="rect">
            <a:avLst/>
          </a:prstGeom>
        </p:spPr>
      </p:pic>
    </p:spTree>
    <p:extLst>
      <p:ext uri="{BB962C8B-B14F-4D97-AF65-F5344CB8AC3E}">
        <p14:creationId xmlns:p14="http://schemas.microsoft.com/office/powerpoint/2010/main" val="407123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Standard Eight: Written Plan of Operation</a:t>
            </a:r>
          </a:p>
        </p:txBody>
      </p:sp>
      <p:sp>
        <p:nvSpPr>
          <p:cNvPr id="3" name="Content Placeholder 2"/>
          <p:cNvSpPr>
            <a:spLocks noGrp="1"/>
          </p:cNvSpPr>
          <p:nvPr>
            <p:ph idx="1"/>
          </p:nvPr>
        </p:nvSpPr>
        <p:spPr>
          <a:xfrm>
            <a:off x="644236" y="2186247"/>
            <a:ext cx="10903527" cy="4231178"/>
          </a:xfrm>
        </p:spPr>
        <p:txBody>
          <a:bodyPr>
            <a:normAutofit/>
          </a:bodyPr>
          <a:lstStyle/>
          <a:p>
            <a:endParaRPr lang="en-US" dirty="0"/>
          </a:p>
          <a:p>
            <a:pPr lvl="0"/>
            <a:r>
              <a:rPr lang="en-US" sz="3200" dirty="0">
                <a:solidFill>
                  <a:prstClr val="black"/>
                </a:solidFill>
                <a:latin typeface="Calibri"/>
              </a:rPr>
              <a:t>“The recreational therapy treatment and care is governed by a written plan of operation that is based upon ATRA Standards of the Practice of Recreational Therapy, state and federal laws and standards of other accrediting/regulatory agencies, as appropriate.”</a:t>
            </a:r>
          </a:p>
          <a:p>
            <a:pPr lvl="0"/>
            <a:endParaRPr lang="en-US" sz="3200" dirty="0">
              <a:solidFill>
                <a:prstClr val="black"/>
              </a:solidFill>
              <a:latin typeface="Calibri"/>
            </a:endParaRPr>
          </a:p>
          <a:p>
            <a:pPr lvl="0"/>
            <a:endParaRPr lang="en-US" sz="3200" dirty="0">
              <a:solidFill>
                <a:prstClr val="black"/>
              </a:solidFill>
              <a:latin typeface="Calibri"/>
            </a:endParaRPr>
          </a:p>
          <a:p>
            <a:endParaRPr lang="en-US" dirty="0"/>
          </a:p>
          <a:p>
            <a:endParaRPr lang="en-US" dirty="0"/>
          </a:p>
        </p:txBody>
      </p:sp>
    </p:spTree>
    <p:extLst>
      <p:ext uri="{BB962C8B-B14F-4D97-AF65-F5344CB8AC3E}">
        <p14:creationId xmlns:p14="http://schemas.microsoft.com/office/powerpoint/2010/main" val="1924767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a:t>
            </a:r>
          </a:p>
        </p:txBody>
      </p:sp>
      <p:sp>
        <p:nvSpPr>
          <p:cNvPr id="3" name="Content Placeholder 2"/>
          <p:cNvSpPr>
            <a:spLocks noGrp="1"/>
          </p:cNvSpPr>
          <p:nvPr>
            <p:ph idx="1"/>
          </p:nvPr>
        </p:nvSpPr>
        <p:spPr>
          <a:xfrm>
            <a:off x="777240" y="2014194"/>
            <a:ext cx="7553137" cy="3849624"/>
          </a:xfrm>
        </p:spPr>
        <p:txBody>
          <a:bodyPr/>
          <a:lstStyle/>
          <a:p>
            <a:r>
              <a:rPr lang="en-US" sz="2000" dirty="0"/>
              <a:t>Participate in the development, annual review and revision of the written plan of operation</a:t>
            </a:r>
          </a:p>
          <a:p>
            <a:r>
              <a:rPr lang="en-US" sz="2000" dirty="0"/>
              <a:t>Complies with all aspects</a:t>
            </a:r>
          </a:p>
          <a:p>
            <a:r>
              <a:rPr lang="en-US" sz="2000" dirty="0"/>
              <a:t>Participates in the orientation session and becomes familiar with all aspects of the written plan</a:t>
            </a:r>
          </a:p>
          <a:p>
            <a:endParaRPr lang="en-US" dirty="0"/>
          </a:p>
        </p:txBody>
      </p:sp>
      <p:pic>
        <p:nvPicPr>
          <p:cNvPr id="4" name="Picture 3">
            <a:extLst>
              <a:ext uri="{FF2B5EF4-FFF2-40B4-BE49-F238E27FC236}">
                <a16:creationId xmlns:a16="http://schemas.microsoft.com/office/drawing/2014/main" id="{5CF3D791-2E03-438A-BEB4-523E1C140360}"/>
              </a:ext>
            </a:extLst>
          </p:cNvPr>
          <p:cNvPicPr>
            <a:picLocks noChangeAspect="1"/>
          </p:cNvPicPr>
          <p:nvPr/>
        </p:nvPicPr>
        <p:blipFill>
          <a:blip r:embed="rId3"/>
          <a:stretch>
            <a:fillRect/>
          </a:stretch>
        </p:blipFill>
        <p:spPr>
          <a:xfrm>
            <a:off x="4646868" y="3863478"/>
            <a:ext cx="3547249" cy="2351928"/>
          </a:xfrm>
          <a:prstGeom prst="rect">
            <a:avLst/>
          </a:prstGeom>
        </p:spPr>
      </p:pic>
      <p:pic>
        <p:nvPicPr>
          <p:cNvPr id="5" name="Picture 4">
            <a:extLst>
              <a:ext uri="{FF2B5EF4-FFF2-40B4-BE49-F238E27FC236}">
                <a16:creationId xmlns:a16="http://schemas.microsoft.com/office/drawing/2014/main" id="{FB22A963-4BFB-453B-A0AC-CCB103F4A925}"/>
              </a:ext>
            </a:extLst>
          </p:cNvPr>
          <p:cNvPicPr>
            <a:picLocks noChangeAspect="1"/>
          </p:cNvPicPr>
          <p:nvPr/>
        </p:nvPicPr>
        <p:blipFill>
          <a:blip r:embed="rId4"/>
          <a:stretch>
            <a:fillRect/>
          </a:stretch>
        </p:blipFill>
        <p:spPr>
          <a:xfrm>
            <a:off x="8194117" y="507469"/>
            <a:ext cx="3547249" cy="2660436"/>
          </a:xfrm>
          <a:prstGeom prst="rect">
            <a:avLst/>
          </a:prstGeom>
        </p:spPr>
      </p:pic>
    </p:spTree>
    <p:extLst>
      <p:ext uri="{BB962C8B-B14F-4D97-AF65-F5344CB8AC3E}">
        <p14:creationId xmlns:p14="http://schemas.microsoft.com/office/powerpoint/2010/main" val="7571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624" y="768925"/>
            <a:ext cx="9872749" cy="1280162"/>
          </a:xfrm>
        </p:spPr>
        <p:txBody>
          <a:bodyPr>
            <a:normAutofit/>
          </a:bodyPr>
          <a:lstStyle/>
          <a:p>
            <a:r>
              <a:rPr lang="en-US" sz="4400" b="1" dirty="0"/>
              <a:t>Standard Nine: Staff Qualifications and Competency Assessment</a:t>
            </a:r>
            <a:endParaRPr lang="en-US" sz="4400" dirty="0"/>
          </a:p>
        </p:txBody>
      </p:sp>
      <p:sp>
        <p:nvSpPr>
          <p:cNvPr id="3" name="Content Placeholder 2"/>
          <p:cNvSpPr>
            <a:spLocks noGrp="1"/>
          </p:cNvSpPr>
          <p:nvPr>
            <p:ph idx="1"/>
          </p:nvPr>
        </p:nvSpPr>
        <p:spPr>
          <a:xfrm>
            <a:off x="1981198" y="2892829"/>
            <a:ext cx="8229600" cy="3445628"/>
          </a:xfrm>
        </p:spPr>
        <p:txBody>
          <a:bodyPr>
            <a:normAutofit/>
          </a:bodyPr>
          <a:lstStyle/>
          <a:p>
            <a:pPr lvl="0"/>
            <a:r>
              <a:rPr lang="en-US" sz="3200" dirty="0">
                <a:solidFill>
                  <a:prstClr val="black"/>
                </a:solidFill>
                <a:latin typeface="Calibri"/>
              </a:rPr>
              <a:t>“Recreational Therapy staff meet the defined qualifications, demonstrate competency, maintain appropriate credentials and have opportunities for professional development.”</a:t>
            </a:r>
          </a:p>
          <a:p>
            <a:pPr lvl="0"/>
            <a:endParaRPr lang="en-US" sz="3200" dirty="0">
              <a:solidFill>
                <a:prstClr val="black"/>
              </a:solidFill>
              <a:latin typeface="Calibri"/>
            </a:endParaRPr>
          </a:p>
          <a:p>
            <a:endParaRPr lang="en-US" dirty="0"/>
          </a:p>
          <a:p>
            <a:endParaRPr lang="en-US" dirty="0"/>
          </a:p>
        </p:txBody>
      </p:sp>
    </p:spTree>
    <p:extLst>
      <p:ext uri="{BB962C8B-B14F-4D97-AF65-F5344CB8AC3E}">
        <p14:creationId xmlns:p14="http://schemas.microsoft.com/office/powerpoint/2010/main" val="3728227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735" y="546637"/>
            <a:ext cx="10058400" cy="753944"/>
          </a:xfrm>
        </p:spPr>
        <p:txBody>
          <a:bodyPr>
            <a:normAutofit fontScale="90000"/>
          </a:bodyPr>
          <a:lstStyle/>
          <a:p>
            <a:r>
              <a:rPr lang="en-US" dirty="0"/>
              <a:t>Process</a:t>
            </a:r>
          </a:p>
        </p:txBody>
      </p:sp>
      <p:sp>
        <p:nvSpPr>
          <p:cNvPr id="3" name="Content Placeholder 2"/>
          <p:cNvSpPr>
            <a:spLocks noGrp="1"/>
          </p:cNvSpPr>
          <p:nvPr>
            <p:ph idx="1"/>
          </p:nvPr>
        </p:nvSpPr>
        <p:spPr>
          <a:xfrm>
            <a:off x="499735" y="1828799"/>
            <a:ext cx="6992022" cy="4482563"/>
          </a:xfrm>
        </p:spPr>
        <p:txBody>
          <a:bodyPr>
            <a:normAutofit/>
          </a:bodyPr>
          <a:lstStyle/>
          <a:p>
            <a:r>
              <a:rPr lang="en-US" sz="2000" dirty="0"/>
              <a:t>Adheres to competency requirements, policies and procedures</a:t>
            </a:r>
          </a:p>
          <a:p>
            <a:r>
              <a:rPr lang="en-US" sz="2000" dirty="0"/>
              <a:t>Annually develop an individual development plan to improve practice competencies</a:t>
            </a:r>
          </a:p>
          <a:p>
            <a:r>
              <a:rPr lang="en-US" sz="2000" dirty="0"/>
              <a:t>Participates in the evaluation of the department’s professional development program and makes recommendations for improvement</a:t>
            </a:r>
          </a:p>
          <a:p>
            <a:r>
              <a:rPr lang="en-US" sz="2000" dirty="0"/>
              <a:t>Participates in competency enhancement opportunities on a regular basis</a:t>
            </a:r>
          </a:p>
          <a:p>
            <a:r>
              <a:rPr lang="en-US" sz="2000" dirty="0"/>
              <a:t>Attends required safety, risk management and emergency disaster training.</a:t>
            </a:r>
          </a:p>
          <a:p>
            <a:endParaRPr lang="en-US" dirty="0"/>
          </a:p>
        </p:txBody>
      </p:sp>
      <p:pic>
        <p:nvPicPr>
          <p:cNvPr id="4" name="Picture 3">
            <a:extLst>
              <a:ext uri="{FF2B5EF4-FFF2-40B4-BE49-F238E27FC236}">
                <a16:creationId xmlns:a16="http://schemas.microsoft.com/office/drawing/2014/main" id="{BE8B78AE-F511-492A-96D8-EBDBE13C60DD}"/>
              </a:ext>
            </a:extLst>
          </p:cNvPr>
          <p:cNvPicPr>
            <a:picLocks noChangeAspect="1"/>
          </p:cNvPicPr>
          <p:nvPr/>
        </p:nvPicPr>
        <p:blipFill>
          <a:blip r:embed="rId3"/>
          <a:stretch>
            <a:fillRect/>
          </a:stretch>
        </p:blipFill>
        <p:spPr>
          <a:xfrm>
            <a:off x="8019106" y="3728674"/>
            <a:ext cx="3145809" cy="2353260"/>
          </a:xfrm>
          <a:prstGeom prst="rect">
            <a:avLst/>
          </a:prstGeom>
        </p:spPr>
      </p:pic>
      <p:pic>
        <p:nvPicPr>
          <p:cNvPr id="5" name="Picture 4">
            <a:extLst>
              <a:ext uri="{FF2B5EF4-FFF2-40B4-BE49-F238E27FC236}">
                <a16:creationId xmlns:a16="http://schemas.microsoft.com/office/drawing/2014/main" id="{8780AF88-64ED-4F40-BBD5-A110FE4E385C}"/>
              </a:ext>
            </a:extLst>
          </p:cNvPr>
          <p:cNvPicPr>
            <a:picLocks noChangeAspect="1"/>
          </p:cNvPicPr>
          <p:nvPr/>
        </p:nvPicPr>
        <p:blipFill>
          <a:blip r:embed="rId4"/>
          <a:stretch>
            <a:fillRect/>
          </a:stretch>
        </p:blipFill>
        <p:spPr>
          <a:xfrm>
            <a:off x="7491757" y="498042"/>
            <a:ext cx="4200508" cy="2353260"/>
          </a:xfrm>
          <a:prstGeom prst="rect">
            <a:avLst/>
          </a:prstGeom>
        </p:spPr>
      </p:pic>
    </p:spTree>
    <p:extLst>
      <p:ext uri="{BB962C8B-B14F-4D97-AF65-F5344CB8AC3E}">
        <p14:creationId xmlns:p14="http://schemas.microsoft.com/office/powerpoint/2010/main" val="1622814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Standard Ten: Quality Improvement</a:t>
            </a:r>
          </a:p>
        </p:txBody>
      </p:sp>
      <p:sp>
        <p:nvSpPr>
          <p:cNvPr id="3" name="Content Placeholder 2"/>
          <p:cNvSpPr>
            <a:spLocks noGrp="1"/>
          </p:cNvSpPr>
          <p:nvPr>
            <p:ph idx="1"/>
          </p:nvPr>
        </p:nvSpPr>
        <p:spPr/>
        <p:txBody>
          <a:bodyPr>
            <a:normAutofit/>
          </a:bodyPr>
          <a:lstStyle/>
          <a:p>
            <a:pPr lvl="0"/>
            <a:r>
              <a:rPr lang="en-US" sz="3200" dirty="0">
                <a:solidFill>
                  <a:prstClr val="black"/>
                </a:solidFill>
                <a:latin typeface="Calibri"/>
              </a:rPr>
              <a:t>“There exists an objective and systematic processes for continuously improving patient safety and for identifying opportunities to improve recreational therapy treatment and care and patient outcomes.”</a:t>
            </a:r>
          </a:p>
          <a:p>
            <a:pPr lvl="0"/>
            <a:endParaRPr lang="en-US" sz="3200" dirty="0">
              <a:solidFill>
                <a:prstClr val="black"/>
              </a:solidFill>
              <a:latin typeface="Calibri"/>
            </a:endParaRPr>
          </a:p>
        </p:txBody>
      </p:sp>
    </p:spTree>
    <p:extLst>
      <p:ext uri="{BB962C8B-B14F-4D97-AF65-F5344CB8AC3E}">
        <p14:creationId xmlns:p14="http://schemas.microsoft.com/office/powerpoint/2010/main" val="1667823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538" y="461782"/>
            <a:ext cx="9728661" cy="1512490"/>
          </a:xfrm>
        </p:spPr>
        <p:txBody>
          <a:bodyPr/>
          <a:lstStyle/>
          <a:p>
            <a:r>
              <a:rPr lang="en-US" dirty="0"/>
              <a:t>Process</a:t>
            </a:r>
          </a:p>
        </p:txBody>
      </p:sp>
      <p:sp>
        <p:nvSpPr>
          <p:cNvPr id="3" name="Content Placeholder 2"/>
          <p:cNvSpPr>
            <a:spLocks noGrp="1"/>
          </p:cNvSpPr>
          <p:nvPr>
            <p:ph idx="1"/>
          </p:nvPr>
        </p:nvSpPr>
        <p:spPr>
          <a:xfrm>
            <a:off x="3907587" y="1974272"/>
            <a:ext cx="7899862" cy="3233651"/>
          </a:xfrm>
        </p:spPr>
        <p:txBody>
          <a:bodyPr>
            <a:normAutofit/>
          </a:bodyPr>
          <a:lstStyle/>
          <a:p>
            <a:r>
              <a:rPr lang="en-US" sz="2000" dirty="0"/>
              <a:t>Engage in safety and quality improvement processes</a:t>
            </a:r>
          </a:p>
          <a:p>
            <a:endParaRPr lang="en-US" sz="2000" dirty="0"/>
          </a:p>
          <a:p>
            <a:r>
              <a:rPr lang="en-US" sz="2000" dirty="0"/>
              <a:t>Participate in routine and systematic evaluation and improvement of safe and effective recreational therapy practice, treatment and care</a:t>
            </a:r>
          </a:p>
          <a:p>
            <a:endParaRPr lang="en-US" sz="2000" dirty="0"/>
          </a:p>
          <a:p>
            <a:r>
              <a:rPr lang="en-US" sz="2000" dirty="0"/>
              <a:t>Uses the results of the safety and quality improvement processes to modify and improve recreational therapy practice, treatment and care</a:t>
            </a:r>
          </a:p>
        </p:txBody>
      </p:sp>
      <p:pic>
        <p:nvPicPr>
          <p:cNvPr id="4" name="Picture 3">
            <a:extLst>
              <a:ext uri="{FF2B5EF4-FFF2-40B4-BE49-F238E27FC236}">
                <a16:creationId xmlns:a16="http://schemas.microsoft.com/office/drawing/2014/main" id="{CB0657A4-8C0A-460A-AEB1-94C306226E74}"/>
              </a:ext>
            </a:extLst>
          </p:cNvPr>
          <p:cNvPicPr>
            <a:picLocks noChangeAspect="1"/>
          </p:cNvPicPr>
          <p:nvPr/>
        </p:nvPicPr>
        <p:blipFill>
          <a:blip r:embed="rId3"/>
          <a:stretch>
            <a:fillRect/>
          </a:stretch>
        </p:blipFill>
        <p:spPr>
          <a:xfrm>
            <a:off x="505115" y="3429000"/>
            <a:ext cx="3257056" cy="2805120"/>
          </a:xfrm>
          <a:prstGeom prst="rect">
            <a:avLst/>
          </a:prstGeom>
        </p:spPr>
      </p:pic>
    </p:spTree>
    <p:extLst>
      <p:ext uri="{BB962C8B-B14F-4D97-AF65-F5344CB8AC3E}">
        <p14:creationId xmlns:p14="http://schemas.microsoft.com/office/powerpoint/2010/main" val="470937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A4387-2A93-499B-BC27-0642D1B163B7}"/>
              </a:ext>
            </a:extLst>
          </p:cNvPr>
          <p:cNvSpPr>
            <a:spLocks noGrp="1"/>
          </p:cNvSpPr>
          <p:nvPr>
            <p:ph type="title"/>
          </p:nvPr>
        </p:nvSpPr>
        <p:spPr>
          <a:xfrm>
            <a:off x="709612" y="131888"/>
            <a:ext cx="10772775" cy="1103024"/>
          </a:xfrm>
        </p:spPr>
        <p:txBody>
          <a:bodyPr/>
          <a:lstStyle/>
          <a:p>
            <a:r>
              <a:rPr lang="en-US" altLang="en-US" b="1" dirty="0"/>
              <a:t>Purpose of the SOP Committee </a:t>
            </a:r>
            <a:endParaRPr lang="en-US" dirty="0"/>
          </a:p>
        </p:txBody>
      </p:sp>
      <p:sp>
        <p:nvSpPr>
          <p:cNvPr id="3" name="Content Placeholder 2">
            <a:extLst>
              <a:ext uri="{FF2B5EF4-FFF2-40B4-BE49-F238E27FC236}">
                <a16:creationId xmlns:a16="http://schemas.microsoft.com/office/drawing/2014/main" id="{8B02ECA3-E1F7-4214-8F39-3A59F53654FC}"/>
              </a:ext>
            </a:extLst>
          </p:cNvPr>
          <p:cNvSpPr>
            <a:spLocks noGrp="1"/>
          </p:cNvSpPr>
          <p:nvPr>
            <p:ph idx="1"/>
          </p:nvPr>
        </p:nvSpPr>
        <p:spPr>
          <a:xfrm>
            <a:off x="578511" y="1728398"/>
            <a:ext cx="11034975" cy="4542953"/>
          </a:xfrm>
        </p:spPr>
        <p:txBody>
          <a:bodyPr>
            <a:normAutofit lnSpcReduction="10000"/>
          </a:bodyPr>
          <a:lstStyle/>
          <a:p>
            <a:pPr marL="0" indent="0">
              <a:buNone/>
              <a:defRPr/>
            </a:pPr>
            <a:r>
              <a:rPr lang="en-US" sz="2800" b="1" dirty="0">
                <a:solidFill>
                  <a:srgbClr val="000000"/>
                </a:solidFill>
                <a:latin typeface="Calibri" panose="020F0502020204030204" pitchFamily="34" charset="0"/>
                <a:cs typeface="Calibri" panose="020F0502020204030204" pitchFamily="34" charset="0"/>
              </a:rPr>
              <a:t>Mission</a:t>
            </a:r>
            <a:r>
              <a:rPr lang="en-US" sz="2800" dirty="0">
                <a:solidFill>
                  <a:srgbClr val="000000"/>
                </a:solidFill>
                <a:latin typeface="Calibri" panose="020F0502020204030204" pitchFamily="34" charset="0"/>
                <a:cs typeface="Calibri" panose="020F0502020204030204" pitchFamily="34" charset="0"/>
              </a:rPr>
              <a:t>: </a:t>
            </a:r>
          </a:p>
          <a:p>
            <a:pPr>
              <a:defRPr/>
            </a:pPr>
            <a:r>
              <a:rPr lang="en-US" sz="2800" dirty="0">
                <a:solidFill>
                  <a:srgbClr val="000000"/>
                </a:solidFill>
                <a:latin typeface="Calibri" panose="020F0502020204030204" pitchFamily="34" charset="0"/>
                <a:cs typeface="Calibri" panose="020F0502020204030204" pitchFamily="34" charset="0"/>
              </a:rPr>
              <a:t>To educate the ATRA membership on the Standards of Practice, and use of the manual, to promote the delivery of quality recreational therapy services, and to ensure that the standards align with the primary regulatory agencies.</a:t>
            </a:r>
          </a:p>
          <a:p>
            <a:pPr>
              <a:defRPr/>
            </a:pPr>
            <a:r>
              <a:rPr lang="en-US" sz="2800" dirty="0">
                <a:latin typeface="Calibri" panose="020F0502020204030204" pitchFamily="34" charset="0"/>
              </a:rPr>
              <a:t>To provide appropriate </a:t>
            </a:r>
            <a:r>
              <a:rPr lang="en-US" sz="2800" u="sng" dirty="0">
                <a:latin typeface="Calibri" panose="020F0502020204030204" pitchFamily="34" charset="0"/>
              </a:rPr>
              <a:t>guidance through professional training</a:t>
            </a:r>
            <a:r>
              <a:rPr lang="en-US" sz="2800" dirty="0">
                <a:latin typeface="Calibri" panose="020F0502020204030204" pitchFamily="34" charset="0"/>
              </a:rPr>
              <a:t> so that recreational therapists learn how to comply and improve compliance with the ATRA SOP-RT  </a:t>
            </a:r>
          </a:p>
          <a:p>
            <a:pPr marL="0" indent="0">
              <a:buNone/>
              <a:defRPr/>
            </a:pPr>
            <a:r>
              <a:rPr lang="en-US" sz="2800" b="1" dirty="0">
                <a:solidFill>
                  <a:srgbClr val="000000"/>
                </a:solidFill>
                <a:latin typeface="Calibri" panose="020F0502020204030204" pitchFamily="34" charset="0"/>
                <a:cs typeface="Calibri" panose="020F0502020204030204" pitchFamily="34" charset="0"/>
              </a:rPr>
              <a:t>Vision</a:t>
            </a:r>
            <a:r>
              <a:rPr lang="en-US" sz="2800" dirty="0">
                <a:solidFill>
                  <a:srgbClr val="000000"/>
                </a:solidFill>
                <a:latin typeface="Calibri" panose="020F0502020204030204" pitchFamily="34" charset="0"/>
                <a:cs typeface="Calibri" panose="020F0502020204030204" pitchFamily="34" charset="0"/>
              </a:rPr>
              <a:t>:</a:t>
            </a:r>
          </a:p>
          <a:p>
            <a:pPr>
              <a:defRPr/>
            </a:pPr>
            <a:r>
              <a:rPr lang="en-US" sz="2800" dirty="0">
                <a:solidFill>
                  <a:srgbClr val="000000"/>
                </a:solidFill>
                <a:latin typeface="Calibri" panose="020F0502020204030204" pitchFamily="34" charset="0"/>
                <a:cs typeface="Calibri" panose="020F0502020204030204" pitchFamily="34" charset="0"/>
              </a:rPr>
              <a:t>For practitioners, educators, and students to feel comfortable and competent to use the SOP manual within the field of recreational therapy</a:t>
            </a:r>
          </a:p>
          <a:p>
            <a:endParaRPr lang="en-US" dirty="0"/>
          </a:p>
        </p:txBody>
      </p:sp>
    </p:spTree>
    <p:extLst>
      <p:ext uri="{BB962C8B-B14F-4D97-AF65-F5344CB8AC3E}">
        <p14:creationId xmlns:p14="http://schemas.microsoft.com/office/powerpoint/2010/main" val="979694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2" y="492965"/>
            <a:ext cx="10737273" cy="1371600"/>
          </a:xfrm>
        </p:spPr>
        <p:txBody>
          <a:bodyPr>
            <a:normAutofit/>
          </a:bodyPr>
          <a:lstStyle/>
          <a:p>
            <a:r>
              <a:rPr lang="en-US" sz="4800" dirty="0"/>
              <a:t>Standard Eleven: Resource Management</a:t>
            </a:r>
          </a:p>
        </p:txBody>
      </p:sp>
      <p:sp>
        <p:nvSpPr>
          <p:cNvPr id="3" name="Content Placeholder 2"/>
          <p:cNvSpPr>
            <a:spLocks noGrp="1"/>
          </p:cNvSpPr>
          <p:nvPr>
            <p:ph idx="1"/>
          </p:nvPr>
        </p:nvSpPr>
        <p:spPr>
          <a:xfrm>
            <a:off x="2464723" y="2014194"/>
            <a:ext cx="7262553" cy="3898669"/>
          </a:xfrm>
        </p:spPr>
        <p:txBody>
          <a:bodyPr/>
          <a:lstStyle/>
          <a:p>
            <a:endParaRPr lang="en-US" dirty="0"/>
          </a:p>
          <a:p>
            <a:pPr lvl="0"/>
            <a:r>
              <a:rPr lang="en-US" sz="3200" dirty="0">
                <a:solidFill>
                  <a:prstClr val="black"/>
                </a:solidFill>
                <a:latin typeface="Calibri"/>
              </a:rPr>
              <a:t>“Recreational therapy treatment and care are provided in an effective and efficient manner that reflects the reasonable and appropriate use of resources.”</a:t>
            </a:r>
          </a:p>
          <a:p>
            <a:endParaRPr lang="en-US" dirty="0"/>
          </a:p>
        </p:txBody>
      </p:sp>
    </p:spTree>
    <p:extLst>
      <p:ext uri="{BB962C8B-B14F-4D97-AF65-F5344CB8AC3E}">
        <p14:creationId xmlns:p14="http://schemas.microsoft.com/office/powerpoint/2010/main" val="1644983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970075"/>
          </a:xfrm>
        </p:spPr>
        <p:txBody>
          <a:bodyPr/>
          <a:lstStyle/>
          <a:p>
            <a:r>
              <a:rPr lang="en-US" dirty="0"/>
              <a:t>Process</a:t>
            </a:r>
          </a:p>
        </p:txBody>
      </p:sp>
      <p:sp>
        <p:nvSpPr>
          <p:cNvPr id="3" name="Content Placeholder 2"/>
          <p:cNvSpPr>
            <a:spLocks noGrp="1"/>
          </p:cNvSpPr>
          <p:nvPr>
            <p:ph idx="1"/>
          </p:nvPr>
        </p:nvSpPr>
        <p:spPr>
          <a:xfrm>
            <a:off x="607201" y="1612670"/>
            <a:ext cx="7445433" cy="4389120"/>
          </a:xfrm>
        </p:spPr>
        <p:txBody>
          <a:bodyPr>
            <a:normAutofit/>
          </a:bodyPr>
          <a:lstStyle/>
          <a:p>
            <a:r>
              <a:rPr lang="en-US" sz="2000" dirty="0"/>
              <a:t>Identify resource needs or problems</a:t>
            </a:r>
          </a:p>
          <a:p>
            <a:endParaRPr lang="en-US" sz="2000" dirty="0"/>
          </a:p>
          <a:p>
            <a:r>
              <a:rPr lang="en-US" sz="2000" dirty="0"/>
              <a:t>Achieves predetermined department standards for patient contact, caseload and productivity</a:t>
            </a:r>
          </a:p>
          <a:p>
            <a:endParaRPr lang="en-US" sz="2000" dirty="0"/>
          </a:p>
          <a:p>
            <a:r>
              <a:rPr lang="en-US" sz="2000" dirty="0"/>
              <a:t>Assesses cost per unit of service level (cost/hour, cost/day, cost/program, cost/diagnostic group)</a:t>
            </a:r>
          </a:p>
          <a:p>
            <a:endParaRPr lang="en-US" sz="2000" dirty="0"/>
          </a:p>
          <a:p>
            <a:r>
              <a:rPr lang="en-US" sz="2000" dirty="0"/>
              <a:t>Determines patient’s treatment status including initiation, continuation, revision and discontinuation</a:t>
            </a:r>
            <a:endParaRPr lang="en-US" sz="1400" dirty="0"/>
          </a:p>
        </p:txBody>
      </p:sp>
      <p:pic>
        <p:nvPicPr>
          <p:cNvPr id="4" name="Picture 3">
            <a:extLst>
              <a:ext uri="{FF2B5EF4-FFF2-40B4-BE49-F238E27FC236}">
                <a16:creationId xmlns:a16="http://schemas.microsoft.com/office/drawing/2014/main" id="{A97E182B-2E23-4405-84D0-26B58895A7C5}"/>
              </a:ext>
            </a:extLst>
          </p:cNvPr>
          <p:cNvPicPr>
            <a:picLocks noChangeAspect="1"/>
          </p:cNvPicPr>
          <p:nvPr/>
        </p:nvPicPr>
        <p:blipFill>
          <a:blip r:embed="rId3"/>
          <a:stretch>
            <a:fillRect/>
          </a:stretch>
        </p:blipFill>
        <p:spPr>
          <a:xfrm>
            <a:off x="7721313" y="499158"/>
            <a:ext cx="4194412" cy="3072650"/>
          </a:xfrm>
          <a:prstGeom prst="rect">
            <a:avLst/>
          </a:prstGeom>
        </p:spPr>
      </p:pic>
    </p:spTree>
    <p:extLst>
      <p:ext uri="{BB962C8B-B14F-4D97-AF65-F5344CB8AC3E}">
        <p14:creationId xmlns:p14="http://schemas.microsoft.com/office/powerpoint/2010/main" val="3303127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365760"/>
            <a:ext cx="8229600" cy="1600200"/>
          </a:xfrm>
        </p:spPr>
        <p:txBody>
          <a:bodyPr/>
          <a:lstStyle/>
          <a:p>
            <a:r>
              <a:rPr lang="en-US" sz="4800" dirty="0"/>
              <a:t>Standard Twelve: Program Evaluation and Research</a:t>
            </a:r>
          </a:p>
        </p:txBody>
      </p:sp>
      <p:sp>
        <p:nvSpPr>
          <p:cNvPr id="3" name="Content Placeholder 2"/>
          <p:cNvSpPr>
            <a:spLocks noGrp="1"/>
          </p:cNvSpPr>
          <p:nvPr>
            <p:ph idx="1"/>
          </p:nvPr>
        </p:nvSpPr>
        <p:spPr>
          <a:xfrm>
            <a:off x="1066800" y="2665378"/>
            <a:ext cx="10058400" cy="3287365"/>
          </a:xfrm>
        </p:spPr>
        <p:txBody>
          <a:bodyPr/>
          <a:lstStyle/>
          <a:p>
            <a:pPr lvl="0"/>
            <a:r>
              <a:rPr lang="en-US" sz="3200" dirty="0">
                <a:solidFill>
                  <a:prstClr val="black"/>
                </a:solidFill>
                <a:latin typeface="Calibri"/>
              </a:rPr>
              <a:t>“Recreational therapy staff engages in routine, systematic program evaluation and research for the purpose of determining appropriateness and efficacy.”</a:t>
            </a:r>
          </a:p>
          <a:p>
            <a:pPr lvl="0"/>
            <a:endParaRPr lang="en-US" sz="3200" dirty="0">
              <a:solidFill>
                <a:prstClr val="black"/>
              </a:solidFill>
              <a:latin typeface="Calibri"/>
            </a:endParaRPr>
          </a:p>
        </p:txBody>
      </p:sp>
    </p:spTree>
    <p:extLst>
      <p:ext uri="{BB962C8B-B14F-4D97-AF65-F5344CB8AC3E}">
        <p14:creationId xmlns:p14="http://schemas.microsoft.com/office/powerpoint/2010/main" val="2234909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a:t>
            </a:r>
          </a:p>
        </p:txBody>
      </p:sp>
      <p:sp>
        <p:nvSpPr>
          <p:cNvPr id="3" name="Content Placeholder 2"/>
          <p:cNvSpPr>
            <a:spLocks noGrp="1"/>
          </p:cNvSpPr>
          <p:nvPr>
            <p:ph idx="1"/>
          </p:nvPr>
        </p:nvSpPr>
        <p:spPr>
          <a:xfrm>
            <a:off x="1066800" y="3891999"/>
            <a:ext cx="10058400" cy="2323407"/>
          </a:xfrm>
        </p:spPr>
        <p:txBody>
          <a:bodyPr>
            <a:normAutofit/>
          </a:bodyPr>
          <a:lstStyle/>
          <a:p>
            <a:r>
              <a:rPr lang="en-US" sz="2400" dirty="0"/>
              <a:t>Routinely reviews evidence-based care literature and research findings and incorporates the findings and recommendations into recreational therapy practice as appropriate</a:t>
            </a:r>
          </a:p>
          <a:p>
            <a:r>
              <a:rPr lang="en-US" sz="2400" dirty="0"/>
              <a:t>Participates in research projects involving the evaluation of recreational therapy treatment</a:t>
            </a:r>
          </a:p>
        </p:txBody>
      </p:sp>
      <p:pic>
        <p:nvPicPr>
          <p:cNvPr id="4" name="Picture 3">
            <a:extLst>
              <a:ext uri="{FF2B5EF4-FFF2-40B4-BE49-F238E27FC236}">
                <a16:creationId xmlns:a16="http://schemas.microsoft.com/office/drawing/2014/main" id="{3477F0A7-F780-4064-B744-81DFABB8F435}"/>
              </a:ext>
            </a:extLst>
          </p:cNvPr>
          <p:cNvPicPr>
            <a:picLocks noChangeAspect="1"/>
          </p:cNvPicPr>
          <p:nvPr/>
        </p:nvPicPr>
        <p:blipFill>
          <a:blip r:embed="rId3"/>
          <a:stretch>
            <a:fillRect/>
          </a:stretch>
        </p:blipFill>
        <p:spPr>
          <a:xfrm>
            <a:off x="3286044" y="437356"/>
            <a:ext cx="6483021" cy="2991644"/>
          </a:xfrm>
          <a:prstGeom prst="rect">
            <a:avLst/>
          </a:prstGeom>
        </p:spPr>
      </p:pic>
    </p:spTree>
    <p:extLst>
      <p:ext uri="{BB962C8B-B14F-4D97-AF65-F5344CB8AC3E}">
        <p14:creationId xmlns:p14="http://schemas.microsoft.com/office/powerpoint/2010/main" val="143801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F346-185B-40E1-BCFD-78E8B98AC2B4}"/>
              </a:ext>
            </a:extLst>
          </p:cNvPr>
          <p:cNvSpPr>
            <a:spLocks noGrp="1"/>
          </p:cNvSpPr>
          <p:nvPr>
            <p:ph type="title"/>
          </p:nvPr>
        </p:nvSpPr>
        <p:spPr>
          <a:xfrm>
            <a:off x="709612" y="250531"/>
            <a:ext cx="10772775" cy="1427439"/>
          </a:xfrm>
        </p:spPr>
        <p:txBody>
          <a:bodyPr>
            <a:normAutofit fontScale="90000"/>
          </a:bodyPr>
          <a:lstStyle/>
          <a:p>
            <a:pPr algn="ctr"/>
            <a:r>
              <a:rPr lang="en-US" altLang="en-US" b="1" dirty="0"/>
              <a:t>Standards of Practice </a:t>
            </a:r>
            <a:br>
              <a:rPr lang="en-US" altLang="en-US" b="1" dirty="0"/>
            </a:br>
            <a:r>
              <a:rPr lang="en-US" altLang="en-US" b="1" dirty="0"/>
              <a:t>Why Comply?</a:t>
            </a:r>
            <a:endParaRPr lang="en-US" dirty="0"/>
          </a:p>
        </p:txBody>
      </p:sp>
      <p:sp>
        <p:nvSpPr>
          <p:cNvPr id="3" name="Content Placeholder 2">
            <a:extLst>
              <a:ext uri="{FF2B5EF4-FFF2-40B4-BE49-F238E27FC236}">
                <a16:creationId xmlns:a16="http://schemas.microsoft.com/office/drawing/2014/main" id="{EAC05DD8-BD47-42B6-BB3B-F2074F54D55A}"/>
              </a:ext>
            </a:extLst>
          </p:cNvPr>
          <p:cNvSpPr>
            <a:spLocks noGrp="1"/>
          </p:cNvSpPr>
          <p:nvPr>
            <p:ph idx="1"/>
          </p:nvPr>
        </p:nvSpPr>
        <p:spPr>
          <a:xfrm>
            <a:off x="676656" y="2177592"/>
            <a:ext cx="10753725" cy="4121608"/>
          </a:xfrm>
        </p:spPr>
        <p:txBody>
          <a:bodyPr>
            <a:normAutofit fontScale="92500" lnSpcReduction="20000"/>
          </a:bodyPr>
          <a:lstStyle/>
          <a:p>
            <a:pPr>
              <a:buFont typeface="Wingdings" panose="05000000000000000000" pitchFamily="2" charset="2"/>
              <a:buChar char="§"/>
            </a:pPr>
            <a:r>
              <a:rPr lang="en-US" altLang="en-US" sz="3600" dirty="0">
                <a:latin typeface="Calibri" panose="020F0502020204030204" pitchFamily="34" charset="0"/>
              </a:rPr>
              <a:t>It’s your </a:t>
            </a:r>
            <a:r>
              <a:rPr lang="en-US" altLang="en-US" sz="3600" u="sng" dirty="0">
                <a:latin typeface="Calibri" panose="020F0502020204030204" pitchFamily="34" charset="0"/>
              </a:rPr>
              <a:t>professional</a:t>
            </a:r>
            <a:r>
              <a:rPr lang="en-US" altLang="en-US" sz="3600" dirty="0">
                <a:latin typeface="Calibri" panose="020F0502020204030204" pitchFamily="34" charset="0"/>
              </a:rPr>
              <a:t> and </a:t>
            </a:r>
            <a:r>
              <a:rPr lang="en-US" altLang="en-US" sz="3600" u="sng" dirty="0">
                <a:latin typeface="Calibri" panose="020F0502020204030204" pitchFamily="34" charset="0"/>
              </a:rPr>
              <a:t>ethical</a:t>
            </a:r>
            <a:r>
              <a:rPr lang="en-US" altLang="en-US" sz="3600" dirty="0">
                <a:latin typeface="Calibri" panose="020F0502020204030204" pitchFamily="34" charset="0"/>
              </a:rPr>
              <a:t> responsibility </a:t>
            </a:r>
          </a:p>
          <a:p>
            <a:pPr>
              <a:buFont typeface="Wingdings" panose="05000000000000000000" pitchFamily="2" charset="2"/>
              <a:buChar char="§"/>
            </a:pPr>
            <a:r>
              <a:rPr lang="en-US" altLang="en-US" sz="3600" dirty="0">
                <a:latin typeface="Calibri" panose="020F0502020204030204" pitchFamily="34" charset="0"/>
              </a:rPr>
              <a:t>Validates and provides structure to our services </a:t>
            </a:r>
          </a:p>
          <a:p>
            <a:pPr>
              <a:buFont typeface="Wingdings" panose="05000000000000000000" pitchFamily="2" charset="2"/>
              <a:buChar char="§"/>
            </a:pPr>
            <a:r>
              <a:rPr lang="en-US" altLang="en-US" sz="3600" dirty="0">
                <a:latin typeface="Calibri" panose="020F0502020204030204" pitchFamily="34" charset="0"/>
              </a:rPr>
              <a:t>Consistency leads to respect</a:t>
            </a:r>
          </a:p>
          <a:p>
            <a:pPr>
              <a:buFont typeface="Wingdings" panose="05000000000000000000" pitchFamily="2" charset="2"/>
              <a:buChar char="§"/>
            </a:pPr>
            <a:endParaRPr lang="en-US" altLang="en-US" sz="3600" dirty="0">
              <a:latin typeface="Calibri" panose="020F0502020204030204" pitchFamily="34" charset="0"/>
            </a:endParaRPr>
          </a:p>
          <a:p>
            <a:pPr>
              <a:buFont typeface="Wingdings" panose="05000000000000000000" pitchFamily="2" charset="2"/>
              <a:buChar char="§"/>
            </a:pPr>
            <a:r>
              <a:rPr lang="en-US" altLang="en-US" sz="3600" dirty="0">
                <a:latin typeface="Calibri" panose="020F0502020204030204" pitchFamily="34" charset="0"/>
              </a:rPr>
              <a:t>Compliance with the ATRA Standards of Practice provides compliance with </a:t>
            </a:r>
          </a:p>
          <a:p>
            <a:pPr lvl="2">
              <a:buFont typeface="Arial" panose="020B0604020202020204" pitchFamily="34" charset="0"/>
              <a:buChar char="•"/>
            </a:pPr>
            <a:r>
              <a:rPr lang="en-US" altLang="en-US" sz="2800" dirty="0">
                <a:latin typeface="Calibri" panose="020F0502020204030204" pitchFamily="34" charset="0"/>
              </a:rPr>
              <a:t>Joint Commission (JC)</a:t>
            </a:r>
          </a:p>
          <a:p>
            <a:pPr lvl="2">
              <a:buFont typeface="Arial" panose="020B0604020202020204" pitchFamily="34" charset="0"/>
              <a:buChar char="•"/>
            </a:pPr>
            <a:r>
              <a:rPr lang="en-US" altLang="en-US" sz="2800" dirty="0">
                <a:latin typeface="Calibri" panose="020F0502020204030204" pitchFamily="34" charset="0"/>
              </a:rPr>
              <a:t>Commission on Accreditation of Rehabilitation Facilities (CARF) </a:t>
            </a:r>
          </a:p>
          <a:p>
            <a:pPr lvl="2">
              <a:buFont typeface="Arial" panose="020B0604020202020204" pitchFamily="34" charset="0"/>
              <a:buChar char="•"/>
            </a:pPr>
            <a:r>
              <a:rPr lang="en-US" altLang="en-US" sz="2800" dirty="0">
                <a:latin typeface="Calibri" panose="020F0502020204030204" pitchFamily="34" charset="0"/>
              </a:rPr>
              <a:t>Centers for Medicare and Medicaid (CMS) standards/regulations</a:t>
            </a:r>
          </a:p>
          <a:p>
            <a:pPr lvl="2">
              <a:buFont typeface="Arial" panose="020B0604020202020204" pitchFamily="34" charset="0"/>
              <a:buChar char="•"/>
            </a:pPr>
            <a:endParaRPr lang="en-US" altLang="en-US" sz="2800" dirty="0">
              <a:latin typeface="Calibri" panose="020F0502020204030204" pitchFamily="34" charset="0"/>
            </a:endParaRPr>
          </a:p>
          <a:p>
            <a:pPr>
              <a:buNone/>
            </a:pPr>
            <a:endParaRPr lang="en-US" altLang="en-US" sz="2000" dirty="0">
              <a:latin typeface="Calibri" panose="020F0502020204030204" pitchFamily="34" charset="0"/>
            </a:endParaRPr>
          </a:p>
          <a:p>
            <a:pPr>
              <a:buNone/>
            </a:pPr>
            <a:endParaRPr lang="en-US" altLang="en-US" sz="1000" dirty="0">
              <a:latin typeface="Calibri" panose="020F0502020204030204" pitchFamily="34" charset="0"/>
            </a:endParaRPr>
          </a:p>
          <a:p>
            <a:endParaRPr lang="en-US" dirty="0"/>
          </a:p>
        </p:txBody>
      </p:sp>
    </p:spTree>
    <p:extLst>
      <p:ext uri="{BB962C8B-B14F-4D97-AF65-F5344CB8AC3E}">
        <p14:creationId xmlns:p14="http://schemas.microsoft.com/office/powerpoint/2010/main" val="845383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608F-4706-4E5E-95DA-9DDCB74551CA}"/>
              </a:ext>
            </a:extLst>
          </p:cNvPr>
          <p:cNvSpPr>
            <a:spLocks noGrp="1"/>
          </p:cNvSpPr>
          <p:nvPr>
            <p:ph type="title"/>
          </p:nvPr>
        </p:nvSpPr>
        <p:spPr>
          <a:xfrm>
            <a:off x="0" y="242242"/>
            <a:ext cx="12077699" cy="850296"/>
          </a:xfrm>
        </p:spPr>
        <p:txBody>
          <a:bodyPr>
            <a:noAutofit/>
          </a:bodyPr>
          <a:lstStyle/>
          <a:p>
            <a:pPr algn="ctr"/>
            <a:r>
              <a:rPr lang="en-US" altLang="en-US" sz="4200" b="1" dirty="0"/>
              <a:t>What if my setting is not governed by CMS, JCAHO, or CARF?</a:t>
            </a:r>
            <a:endParaRPr lang="en-US" sz="4200" dirty="0"/>
          </a:p>
        </p:txBody>
      </p:sp>
      <p:sp>
        <p:nvSpPr>
          <p:cNvPr id="3" name="Content Placeholder 2">
            <a:extLst>
              <a:ext uri="{FF2B5EF4-FFF2-40B4-BE49-F238E27FC236}">
                <a16:creationId xmlns:a16="http://schemas.microsoft.com/office/drawing/2014/main" id="{B56617E6-892E-4B5C-A1C1-38161C199C39}"/>
              </a:ext>
            </a:extLst>
          </p:cNvPr>
          <p:cNvSpPr>
            <a:spLocks noGrp="1"/>
          </p:cNvSpPr>
          <p:nvPr>
            <p:ph sz="half" idx="1"/>
          </p:nvPr>
        </p:nvSpPr>
        <p:spPr>
          <a:xfrm>
            <a:off x="420916" y="1219200"/>
            <a:ext cx="5433784" cy="5370286"/>
          </a:xfrm>
        </p:spPr>
        <p:txBody>
          <a:bodyPr>
            <a:normAutofit fontScale="92500" lnSpcReduction="20000"/>
          </a:bodyPr>
          <a:lstStyle/>
          <a:p>
            <a:pPr>
              <a:buFont typeface="Wingdings" panose="05000000000000000000" pitchFamily="2" charset="2"/>
              <a:buChar char="§"/>
              <a:defRPr/>
            </a:pPr>
            <a:r>
              <a:rPr lang="en-US" sz="3500" u="sng" dirty="0"/>
              <a:t>Based on YOUR setting</a:t>
            </a:r>
            <a:r>
              <a:rPr lang="en-US" sz="3500" dirty="0"/>
              <a:t>, and state, you may be bound by other agencies.</a:t>
            </a:r>
          </a:p>
          <a:p>
            <a:pPr marL="0" indent="0">
              <a:buNone/>
              <a:defRPr/>
            </a:pPr>
            <a:endParaRPr lang="en-US" sz="3500" dirty="0"/>
          </a:p>
          <a:p>
            <a:pPr>
              <a:buFont typeface="Wingdings" panose="05000000000000000000" pitchFamily="2" charset="2"/>
              <a:buChar char="§"/>
              <a:defRPr/>
            </a:pPr>
            <a:r>
              <a:rPr lang="en-US" sz="3500" dirty="0"/>
              <a:t>These are </a:t>
            </a:r>
            <a:r>
              <a:rPr lang="en-US" sz="3500" b="1" u="sng" dirty="0"/>
              <a:t>still good practices </a:t>
            </a:r>
            <a:r>
              <a:rPr lang="en-US" sz="3500" dirty="0"/>
              <a:t>to follow </a:t>
            </a:r>
          </a:p>
          <a:p>
            <a:pPr>
              <a:defRPr/>
            </a:pPr>
            <a:endParaRPr lang="en-US" sz="3500" dirty="0"/>
          </a:p>
          <a:p>
            <a:pPr>
              <a:buFont typeface="Wingdings" panose="05000000000000000000" pitchFamily="2" charset="2"/>
              <a:buChar char="§"/>
              <a:defRPr/>
            </a:pPr>
            <a:r>
              <a:rPr lang="en-US" sz="3500" dirty="0"/>
              <a:t> There are other community based regulatory agencies or laws to consider when writing policies. </a:t>
            </a:r>
          </a:p>
          <a:p>
            <a:pPr>
              <a:buFont typeface="Wingdings" panose="05000000000000000000" pitchFamily="2" charset="2"/>
              <a:buChar char="§"/>
              <a:defRPr/>
            </a:pPr>
            <a:endParaRPr lang="en-US" sz="2800" dirty="0"/>
          </a:p>
          <a:p>
            <a:endParaRPr lang="en-US" dirty="0"/>
          </a:p>
        </p:txBody>
      </p:sp>
      <p:sp>
        <p:nvSpPr>
          <p:cNvPr id="4" name="Content Placeholder 3">
            <a:extLst>
              <a:ext uri="{FF2B5EF4-FFF2-40B4-BE49-F238E27FC236}">
                <a16:creationId xmlns:a16="http://schemas.microsoft.com/office/drawing/2014/main" id="{3ED3826E-AD4E-4FC6-A18F-F9B0AA0EDACB}"/>
              </a:ext>
            </a:extLst>
          </p:cNvPr>
          <p:cNvSpPr>
            <a:spLocks noGrp="1"/>
          </p:cNvSpPr>
          <p:nvPr>
            <p:ph sz="half" idx="2"/>
          </p:nvPr>
        </p:nvSpPr>
        <p:spPr>
          <a:xfrm>
            <a:off x="6011328" y="1710267"/>
            <a:ext cx="5919413" cy="4388152"/>
          </a:xfrm>
        </p:spPr>
        <p:txBody>
          <a:bodyPr>
            <a:normAutofit fontScale="92500" lnSpcReduction="20000"/>
          </a:bodyPr>
          <a:lstStyle/>
          <a:p>
            <a:pPr marL="4572" lvl="1" indent="0">
              <a:buNone/>
              <a:defRPr/>
            </a:pPr>
            <a:r>
              <a:rPr lang="en-US" sz="3500" b="1" u="sng" dirty="0">
                <a:solidFill>
                  <a:prstClr val="black">
                    <a:lumMod val="85000"/>
                    <a:lumOff val="15000"/>
                  </a:prstClr>
                </a:solidFill>
              </a:rPr>
              <a:t>Just a few examples</a:t>
            </a:r>
            <a:r>
              <a:rPr lang="en-US" sz="3500" b="1" dirty="0">
                <a:solidFill>
                  <a:prstClr val="black">
                    <a:lumMod val="85000"/>
                    <a:lumOff val="15000"/>
                  </a:prstClr>
                </a:solidFill>
              </a:rPr>
              <a:t>: </a:t>
            </a:r>
            <a:r>
              <a:rPr lang="en-US" sz="3500" dirty="0">
                <a:solidFill>
                  <a:prstClr val="black">
                    <a:lumMod val="85000"/>
                    <a:lumOff val="15000"/>
                  </a:prstClr>
                </a:solidFill>
              </a:rPr>
              <a:t>W</a:t>
            </a:r>
            <a:r>
              <a:rPr lang="en-US" sz="3500" dirty="0"/>
              <a:t>ill vary by state or setting</a:t>
            </a:r>
            <a:endParaRPr lang="en-US" sz="3500" b="1" dirty="0">
              <a:solidFill>
                <a:prstClr val="black">
                  <a:lumMod val="85000"/>
                  <a:lumOff val="15000"/>
                </a:prstClr>
              </a:solidFill>
            </a:endParaRPr>
          </a:p>
          <a:p>
            <a:pPr lvl="1">
              <a:buFont typeface="Arial" panose="020B0604020202020204" pitchFamily="34" charset="0"/>
              <a:buChar char="•"/>
              <a:defRPr/>
            </a:pPr>
            <a:r>
              <a:rPr lang="en-US" sz="3500" b="1" dirty="0">
                <a:solidFill>
                  <a:prstClr val="black">
                    <a:lumMod val="85000"/>
                    <a:lumOff val="15000"/>
                  </a:prstClr>
                </a:solidFill>
              </a:rPr>
              <a:t>Americans with Disabilities Act</a:t>
            </a:r>
          </a:p>
          <a:p>
            <a:pPr lvl="1">
              <a:buFont typeface="Arial" panose="020B0604020202020204" pitchFamily="34" charset="0"/>
              <a:buChar char="•"/>
              <a:defRPr/>
            </a:pPr>
            <a:r>
              <a:rPr lang="en-US" sz="3500" b="1" dirty="0">
                <a:solidFill>
                  <a:prstClr val="black">
                    <a:lumMod val="85000"/>
                    <a:lumOff val="15000"/>
                  </a:prstClr>
                </a:solidFill>
              </a:rPr>
              <a:t>Department of Health- are you serving food, or providing overnight accommodations, or swimming? </a:t>
            </a:r>
          </a:p>
          <a:p>
            <a:pPr lvl="1">
              <a:buFont typeface="Arial" panose="020B0604020202020204" pitchFamily="34" charset="0"/>
              <a:buChar char="•"/>
              <a:defRPr/>
            </a:pPr>
            <a:r>
              <a:rPr lang="en-US" sz="3500" b="1" dirty="0">
                <a:solidFill>
                  <a:prstClr val="black">
                    <a:lumMod val="85000"/>
                    <a:lumOff val="15000"/>
                  </a:prstClr>
                </a:solidFill>
              </a:rPr>
              <a:t>Department of Agriculture</a:t>
            </a:r>
          </a:p>
          <a:p>
            <a:pPr lvl="1">
              <a:buFont typeface="Arial" panose="020B0604020202020204" pitchFamily="34" charset="0"/>
              <a:buChar char="•"/>
              <a:defRPr/>
            </a:pPr>
            <a:r>
              <a:rPr lang="en-US" sz="3500" b="1" dirty="0">
                <a:solidFill>
                  <a:prstClr val="black">
                    <a:lumMod val="85000"/>
                    <a:lumOff val="15000"/>
                  </a:prstClr>
                </a:solidFill>
              </a:rPr>
              <a:t>Department of Aging or local Agency Area on Aging</a:t>
            </a:r>
          </a:p>
          <a:p>
            <a:pPr lvl="1">
              <a:buFont typeface="Arial" panose="020B0604020202020204" pitchFamily="34" charset="0"/>
              <a:buChar char="•"/>
              <a:defRPr/>
            </a:pPr>
            <a:r>
              <a:rPr lang="en-US" sz="3500" b="1" dirty="0">
                <a:solidFill>
                  <a:prstClr val="black">
                    <a:lumMod val="85000"/>
                    <a:lumOff val="15000"/>
                  </a:prstClr>
                </a:solidFill>
              </a:rPr>
              <a:t>State Office of Developmental Programs (ODP) </a:t>
            </a:r>
          </a:p>
          <a:p>
            <a:endParaRPr lang="en-US" dirty="0"/>
          </a:p>
        </p:txBody>
      </p:sp>
    </p:spTree>
    <p:extLst>
      <p:ext uri="{BB962C8B-B14F-4D97-AF65-F5344CB8AC3E}">
        <p14:creationId xmlns:p14="http://schemas.microsoft.com/office/powerpoint/2010/main" val="1980817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0B049065-0734-4FE2-80F6-2A6F15B3A7D4}"/>
              </a:ext>
            </a:extLst>
          </p:cNvPr>
          <p:cNvSpPr>
            <a:spLocks noGrp="1"/>
          </p:cNvSpPr>
          <p:nvPr>
            <p:ph type="title"/>
          </p:nvPr>
        </p:nvSpPr>
        <p:spPr>
          <a:xfrm>
            <a:off x="1981200" y="238124"/>
            <a:ext cx="8496300" cy="954507"/>
          </a:xfrm>
        </p:spPr>
        <p:txBody>
          <a:bodyPr>
            <a:normAutofit/>
          </a:bodyPr>
          <a:lstStyle/>
          <a:p>
            <a:pPr algn="ctr"/>
            <a:r>
              <a:rPr lang="en-US" altLang="en-US" sz="4000" b="1" dirty="0"/>
              <a:t>Use the Self-Assessment Guide to… </a:t>
            </a:r>
            <a:endParaRPr lang="en-US" altLang="en-US" sz="4000" dirty="0"/>
          </a:p>
        </p:txBody>
      </p:sp>
      <p:sp>
        <p:nvSpPr>
          <p:cNvPr id="101379" name="Content Placeholder 1">
            <a:extLst>
              <a:ext uri="{FF2B5EF4-FFF2-40B4-BE49-F238E27FC236}">
                <a16:creationId xmlns:a16="http://schemas.microsoft.com/office/drawing/2014/main" id="{8866B423-5AFF-4639-B11C-10916A4D0417}"/>
              </a:ext>
            </a:extLst>
          </p:cNvPr>
          <p:cNvSpPr>
            <a:spLocks noGrp="1"/>
          </p:cNvSpPr>
          <p:nvPr>
            <p:ph idx="1"/>
          </p:nvPr>
        </p:nvSpPr>
        <p:spPr>
          <a:xfrm>
            <a:off x="615141" y="1447801"/>
            <a:ext cx="10690167" cy="5172075"/>
          </a:xfrm>
        </p:spPr>
        <p:txBody>
          <a:bodyPr/>
          <a:lstStyle/>
          <a:p>
            <a:pPr>
              <a:buFont typeface="Wingdings" panose="05000000000000000000" pitchFamily="2" charset="2"/>
              <a:buChar char="v"/>
            </a:pPr>
            <a:r>
              <a:rPr lang="en-US" altLang="en-US" sz="2800" b="1" dirty="0"/>
              <a:t>Evaluate compliance </a:t>
            </a:r>
          </a:p>
          <a:p>
            <a:pPr>
              <a:buFont typeface="Wingdings" panose="05000000000000000000" pitchFamily="2" charset="2"/>
              <a:buChar char="v"/>
            </a:pPr>
            <a:r>
              <a:rPr lang="en-US" altLang="en-US" sz="2800" b="1" dirty="0"/>
              <a:t>Identify areas of improvement</a:t>
            </a:r>
          </a:p>
          <a:p>
            <a:pPr>
              <a:buFont typeface="Wingdings" panose="05000000000000000000" pitchFamily="2" charset="2"/>
              <a:buChar char="v"/>
            </a:pPr>
            <a:r>
              <a:rPr lang="en-US" altLang="en-US" sz="2800" b="1" dirty="0"/>
              <a:t>Create a Policy and Procedure Manual</a:t>
            </a:r>
          </a:p>
          <a:p>
            <a:pPr lvl="1">
              <a:buFont typeface="Wingdings" panose="05000000000000000000" pitchFamily="2" charset="2"/>
              <a:buChar char="§"/>
            </a:pPr>
            <a:r>
              <a:rPr lang="en-US" altLang="en-US" sz="2000" b="1" dirty="0"/>
              <a:t>Employers can use P&amp;P manual as a training resource </a:t>
            </a:r>
          </a:p>
          <a:p>
            <a:pPr lvl="1">
              <a:buFont typeface="Wingdings" panose="05000000000000000000" pitchFamily="2" charset="2"/>
              <a:buChar char="§"/>
            </a:pPr>
            <a:r>
              <a:rPr lang="en-US" altLang="en-US" sz="2000" b="1" dirty="0"/>
              <a:t>Employees will know exactly what is expected of them </a:t>
            </a:r>
          </a:p>
          <a:p>
            <a:pPr lvl="1">
              <a:buFont typeface="Wingdings" panose="05000000000000000000" pitchFamily="2" charset="2"/>
              <a:buChar char="§"/>
            </a:pPr>
            <a:r>
              <a:rPr lang="en-US" altLang="en-US" sz="2000" b="1" dirty="0"/>
              <a:t>Improve communication and teamwork </a:t>
            </a:r>
          </a:p>
          <a:p>
            <a:pPr lvl="1">
              <a:buFont typeface="Wingdings" panose="05000000000000000000" pitchFamily="2" charset="2"/>
              <a:buChar char="§"/>
            </a:pPr>
            <a:r>
              <a:rPr lang="en-US" altLang="en-US" sz="2000" b="1" dirty="0"/>
              <a:t>Improved accountability </a:t>
            </a:r>
          </a:p>
          <a:p>
            <a:pPr lvl="1">
              <a:buFont typeface="Wingdings" panose="05000000000000000000" pitchFamily="2" charset="2"/>
              <a:buChar char="§"/>
            </a:pPr>
            <a:r>
              <a:rPr lang="en-US" altLang="en-US" sz="2000" b="1" dirty="0"/>
              <a:t>Validates RT/TR services </a:t>
            </a:r>
          </a:p>
          <a:p>
            <a:pPr lvl="1">
              <a:buFont typeface="Wingdings" panose="05000000000000000000" pitchFamily="2" charset="2"/>
              <a:buChar char="§"/>
            </a:pPr>
            <a:r>
              <a:rPr lang="en-US" altLang="en-US" sz="2000" b="1" dirty="0"/>
              <a:t>Promotes a well run and efficient RT/TR department</a:t>
            </a:r>
          </a:p>
          <a:p>
            <a:pPr lvl="1"/>
            <a:endParaRPr lang="en-US" altLang="en-US" sz="2000" b="1" dirty="0"/>
          </a:p>
          <a:p>
            <a:pPr>
              <a:buFont typeface="Wingdings" panose="05000000000000000000" pitchFamily="2" charset="2"/>
              <a:buChar char="v"/>
            </a:pPr>
            <a:r>
              <a:rPr lang="en-US" altLang="en-US" sz="2800" b="1" dirty="0"/>
              <a:t>Increase and improve outcomes valued by stakeholders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DD691-BA4E-41CF-AD49-3EB754E8C867}"/>
              </a:ext>
            </a:extLst>
          </p:cNvPr>
          <p:cNvSpPr>
            <a:spLocks noGrp="1"/>
          </p:cNvSpPr>
          <p:nvPr>
            <p:ph type="title"/>
          </p:nvPr>
        </p:nvSpPr>
        <p:spPr>
          <a:xfrm>
            <a:off x="709612" y="103607"/>
            <a:ext cx="10772775" cy="848500"/>
          </a:xfrm>
        </p:spPr>
        <p:txBody>
          <a:bodyPr/>
          <a:lstStyle/>
          <a:p>
            <a:pPr algn="ctr"/>
            <a:r>
              <a:rPr lang="en-US" altLang="en-US" b="1" dirty="0"/>
              <a:t>ATRA SOP/SAG 2013 Table of Contents</a:t>
            </a:r>
            <a:endParaRPr lang="en-US" dirty="0"/>
          </a:p>
        </p:txBody>
      </p:sp>
      <p:sp>
        <p:nvSpPr>
          <p:cNvPr id="6" name="Content Placeholder 5">
            <a:extLst>
              <a:ext uri="{FF2B5EF4-FFF2-40B4-BE49-F238E27FC236}">
                <a16:creationId xmlns:a16="http://schemas.microsoft.com/office/drawing/2014/main" id="{5FE91C94-5E64-43FE-88C2-782E5CAA2759}"/>
              </a:ext>
            </a:extLst>
          </p:cNvPr>
          <p:cNvSpPr>
            <a:spLocks noGrp="1"/>
          </p:cNvSpPr>
          <p:nvPr>
            <p:ph idx="1"/>
          </p:nvPr>
        </p:nvSpPr>
        <p:spPr>
          <a:xfrm>
            <a:off x="676656" y="952107"/>
            <a:ext cx="10753725" cy="5802285"/>
          </a:xfrm>
        </p:spPr>
        <p:txBody>
          <a:bodyPr>
            <a:normAutofit fontScale="92500" lnSpcReduction="20000"/>
          </a:bodyPr>
          <a:lstStyle/>
          <a:p>
            <a:pPr marL="342900" lvl="4" indent="-342900">
              <a:lnSpc>
                <a:spcPct val="80000"/>
              </a:lnSpc>
              <a:buFont typeface="Arial" charset="0"/>
              <a:buNone/>
              <a:defRPr/>
            </a:pPr>
            <a:r>
              <a:rPr lang="en-US" sz="2400" dirty="0">
                <a:latin typeface="Arial" charset="0"/>
                <a:cs typeface="Arial" charset="0"/>
              </a:rPr>
              <a:t>ATRA</a:t>
            </a:r>
            <a:r>
              <a:rPr lang="en-US" sz="2400" dirty="0">
                <a:latin typeface="Calibri" pitchFamily="34" charset="0"/>
                <a:cs typeface="Arial" charset="0"/>
              </a:rPr>
              <a:t> Definition Statement </a:t>
            </a:r>
          </a:p>
          <a:p>
            <a:pPr marL="342900" lvl="4" indent="-342900">
              <a:lnSpc>
                <a:spcPct val="80000"/>
              </a:lnSpc>
              <a:buFont typeface="Arial" charset="0"/>
              <a:buNone/>
              <a:defRPr/>
            </a:pPr>
            <a:r>
              <a:rPr lang="en-US" sz="2400" dirty="0">
                <a:latin typeface="Calibri" pitchFamily="34" charset="0"/>
                <a:cs typeface="Arial" charset="0"/>
              </a:rPr>
              <a:t>	Preface </a:t>
            </a:r>
          </a:p>
          <a:p>
            <a:pPr marL="342900" lvl="4" indent="-342900">
              <a:lnSpc>
                <a:spcPct val="80000"/>
              </a:lnSpc>
              <a:buFont typeface="Arial" charset="0"/>
              <a:buNone/>
              <a:defRPr/>
            </a:pPr>
            <a:r>
              <a:rPr lang="en-US" sz="2400" dirty="0">
                <a:latin typeface="Calibri" pitchFamily="34" charset="0"/>
                <a:cs typeface="Arial" charset="0"/>
              </a:rPr>
              <a:t>	Introduction  </a:t>
            </a:r>
          </a:p>
          <a:p>
            <a:pPr>
              <a:lnSpc>
                <a:spcPct val="80000"/>
              </a:lnSpc>
              <a:buFont typeface="Monotype Sorts" charset="0"/>
              <a:buNone/>
              <a:defRPr/>
            </a:pPr>
            <a:r>
              <a:rPr lang="en-US" dirty="0">
                <a:latin typeface="Calibri" pitchFamily="34" charset="0"/>
                <a:cs typeface="Arial" charset="0"/>
              </a:rPr>
              <a:t>	Assessment of Compliance  </a:t>
            </a:r>
          </a:p>
          <a:p>
            <a:pPr>
              <a:lnSpc>
                <a:spcPct val="80000"/>
              </a:lnSpc>
              <a:buFont typeface="Monotype Sorts" charset="0"/>
              <a:buNone/>
              <a:defRPr/>
            </a:pPr>
            <a:r>
              <a:rPr lang="en-US" dirty="0">
                <a:latin typeface="Calibri" pitchFamily="34" charset="0"/>
                <a:cs typeface="Arial" charset="0"/>
              </a:rPr>
              <a:t>	Standards of Practice Standards (12)</a:t>
            </a:r>
          </a:p>
          <a:p>
            <a:pPr>
              <a:lnSpc>
                <a:spcPct val="80000"/>
              </a:lnSpc>
              <a:buFont typeface="Monotype Sorts" charset="0"/>
              <a:buNone/>
              <a:defRPr/>
            </a:pPr>
            <a:r>
              <a:rPr lang="en-US" dirty="0">
                <a:latin typeface="Calibri" pitchFamily="34" charset="0"/>
                <a:cs typeface="Arial" charset="0"/>
              </a:rPr>
              <a:t>	Self-Assessment Guide:</a:t>
            </a:r>
          </a:p>
          <a:p>
            <a:pPr>
              <a:lnSpc>
                <a:spcPct val="80000"/>
              </a:lnSpc>
              <a:buFont typeface="Monotype Sorts" charset="0"/>
              <a:buNone/>
              <a:defRPr/>
            </a:pPr>
            <a:r>
              <a:rPr lang="en-US" dirty="0">
                <a:latin typeface="Calibri" pitchFamily="34" charset="0"/>
                <a:cs typeface="Arial" charset="0"/>
              </a:rPr>
              <a:t>		Scoring Summary Instruments &amp; Work sheets</a:t>
            </a:r>
          </a:p>
          <a:p>
            <a:pPr>
              <a:lnSpc>
                <a:spcPct val="80000"/>
              </a:lnSpc>
              <a:buFont typeface="Monotype Sorts" charset="0"/>
              <a:buNone/>
              <a:defRPr/>
            </a:pPr>
            <a:r>
              <a:rPr lang="en-US" dirty="0">
                <a:latin typeface="Calibri" pitchFamily="34" charset="0"/>
                <a:cs typeface="Arial" charset="0"/>
              </a:rPr>
              <a:t>		Management Audit </a:t>
            </a:r>
          </a:p>
          <a:p>
            <a:pPr>
              <a:lnSpc>
                <a:spcPct val="80000"/>
              </a:lnSpc>
              <a:buFont typeface="Monotype Sorts" charset="0"/>
              <a:buNone/>
              <a:defRPr/>
            </a:pPr>
            <a:r>
              <a:rPr lang="en-US" dirty="0">
                <a:latin typeface="Calibri" pitchFamily="34" charset="0"/>
                <a:cs typeface="Arial" charset="0"/>
              </a:rPr>
              <a:t>		Documentation Audit</a:t>
            </a:r>
          </a:p>
          <a:p>
            <a:pPr>
              <a:lnSpc>
                <a:spcPct val="80000"/>
              </a:lnSpc>
              <a:buFont typeface="Monotype Sorts" charset="0"/>
              <a:buNone/>
              <a:defRPr/>
            </a:pPr>
            <a:r>
              <a:rPr lang="en-US" dirty="0">
                <a:latin typeface="Calibri" pitchFamily="34" charset="0"/>
                <a:cs typeface="Arial" charset="0"/>
              </a:rPr>
              <a:t>		Outcomes Audit</a:t>
            </a:r>
          </a:p>
          <a:p>
            <a:pPr>
              <a:lnSpc>
                <a:spcPct val="80000"/>
              </a:lnSpc>
              <a:buFont typeface="Monotype Sorts" charset="0"/>
              <a:buNone/>
              <a:defRPr/>
            </a:pPr>
            <a:r>
              <a:rPr lang="en-US" dirty="0">
                <a:latin typeface="Calibri" pitchFamily="34" charset="0"/>
                <a:cs typeface="Arial" charset="0"/>
              </a:rPr>
              <a:t>		Competency Assessment</a:t>
            </a:r>
          </a:p>
          <a:p>
            <a:pPr>
              <a:lnSpc>
                <a:spcPct val="80000"/>
              </a:lnSpc>
              <a:buFont typeface="Monotype Sorts" charset="0"/>
              <a:buNone/>
              <a:defRPr/>
            </a:pPr>
            <a:r>
              <a:rPr lang="en-US" dirty="0">
                <a:latin typeface="Calibri" pitchFamily="34" charset="0"/>
                <a:cs typeface="Arial" charset="0"/>
              </a:rPr>
              <a:t>		</a:t>
            </a:r>
            <a:r>
              <a:rPr lang="en-US" dirty="0">
                <a:latin typeface="Calibri" pitchFamily="34" charset="0"/>
              </a:rPr>
              <a:t>Clinical </a:t>
            </a:r>
            <a:r>
              <a:rPr lang="en-US" dirty="0">
                <a:latin typeface="Calibri" pitchFamily="34" charset="0"/>
                <a:cs typeface="Arial" charset="0"/>
              </a:rPr>
              <a:t>Performance Appraisal</a:t>
            </a:r>
          </a:p>
          <a:p>
            <a:pPr>
              <a:buFont typeface="Monotype Sorts" charset="0"/>
              <a:buNone/>
              <a:defRPr/>
            </a:pPr>
            <a:r>
              <a:rPr lang="en-US" dirty="0">
                <a:latin typeface="Calibri" pitchFamily="34" charset="0"/>
                <a:cs typeface="Arial" charset="0"/>
              </a:rPr>
              <a:t>		</a:t>
            </a:r>
            <a:r>
              <a:rPr lang="en-US" altLang="en-US" dirty="0">
                <a:latin typeface="Calibri" panose="020F0502020204030204" pitchFamily="34" charset="0"/>
                <a:cs typeface="Arial" panose="020B0604020202020204" pitchFamily="34" charset="0"/>
              </a:rPr>
              <a:t>Bibliography </a:t>
            </a:r>
          </a:p>
          <a:p>
            <a:pPr>
              <a:buFont typeface="Monotype Sorts" charset="0"/>
              <a:buNone/>
              <a:defRPr/>
            </a:pPr>
            <a:r>
              <a:rPr lang="en-US" altLang="en-US" dirty="0">
                <a:latin typeface="Calibri" panose="020F0502020204030204" pitchFamily="34" charset="0"/>
                <a:cs typeface="Arial" panose="020B0604020202020204" pitchFamily="34" charset="0"/>
              </a:rPr>
              <a:t>		Glossary </a:t>
            </a:r>
          </a:p>
          <a:p>
            <a:pPr>
              <a:buFont typeface="Monotype Sorts" charset="0"/>
              <a:buNone/>
              <a:defRPr/>
            </a:pPr>
            <a:r>
              <a:rPr lang="en-US" altLang="en-US" dirty="0">
                <a:latin typeface="Calibri" panose="020F0502020204030204" pitchFamily="34" charset="0"/>
                <a:cs typeface="Arial" panose="020B0604020202020204" pitchFamily="34" charset="0"/>
              </a:rPr>
              <a:t>		ATRA Code of Ethics </a:t>
            </a:r>
          </a:p>
          <a:p>
            <a:pPr>
              <a:buFont typeface="Monotype Sorts" charset="0"/>
              <a:buNone/>
              <a:defRPr/>
            </a:pPr>
            <a:r>
              <a:rPr lang="en-US" altLang="en-US" dirty="0">
                <a:latin typeface="Calibri" panose="020F0502020204030204" pitchFamily="34" charset="0"/>
                <a:cs typeface="Arial" panose="020B0604020202020204" pitchFamily="34" charset="0"/>
              </a:rPr>
              <a:t>		ATRA Patient’s /Client’s Bill of Rights </a:t>
            </a:r>
            <a:endParaRPr lang="en-US" dirty="0">
              <a:latin typeface="Arial" charset="0"/>
              <a:cs typeface="Arial" charset="0"/>
            </a:endParaRPr>
          </a:p>
        </p:txBody>
      </p:sp>
    </p:spTree>
    <p:extLst>
      <p:ext uri="{BB962C8B-B14F-4D97-AF65-F5344CB8AC3E}">
        <p14:creationId xmlns:p14="http://schemas.microsoft.com/office/powerpoint/2010/main" val="2326771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36B1C-82A5-455A-946B-8B6B6AC6C1FC}"/>
              </a:ext>
            </a:extLst>
          </p:cNvPr>
          <p:cNvSpPr>
            <a:spLocks noGrp="1"/>
          </p:cNvSpPr>
          <p:nvPr>
            <p:ph type="title"/>
          </p:nvPr>
        </p:nvSpPr>
        <p:spPr/>
        <p:txBody>
          <a:bodyPr>
            <a:normAutofit/>
          </a:bodyPr>
          <a:lstStyle/>
          <a:p>
            <a:pPr algn="ctr"/>
            <a:r>
              <a:rPr lang="en-US" sz="4400" b="1" dirty="0"/>
              <a:t>Q&amp;A</a:t>
            </a:r>
          </a:p>
        </p:txBody>
      </p:sp>
      <p:pic>
        <p:nvPicPr>
          <p:cNvPr id="4" name="Content Placeholder 3">
            <a:extLst>
              <a:ext uri="{FF2B5EF4-FFF2-40B4-BE49-F238E27FC236}">
                <a16:creationId xmlns:a16="http://schemas.microsoft.com/office/drawing/2014/main" id="{43B6ADDC-4F8E-40E4-9F77-FC644C04CE3F}"/>
              </a:ext>
            </a:extLst>
          </p:cNvPr>
          <p:cNvPicPr>
            <a:picLocks noGrp="1" noChangeAspect="1"/>
          </p:cNvPicPr>
          <p:nvPr>
            <p:ph idx="1"/>
          </p:nvPr>
        </p:nvPicPr>
        <p:blipFill>
          <a:blip r:embed="rId3"/>
          <a:stretch>
            <a:fillRect/>
          </a:stretch>
        </p:blipFill>
        <p:spPr>
          <a:xfrm>
            <a:off x="3229990" y="2011363"/>
            <a:ext cx="5646294" cy="3767137"/>
          </a:xfrm>
          <a:prstGeom prst="rect">
            <a:avLst/>
          </a:prstGeom>
        </p:spPr>
      </p:pic>
    </p:spTree>
    <p:extLst>
      <p:ext uri="{BB962C8B-B14F-4D97-AF65-F5344CB8AC3E}">
        <p14:creationId xmlns:p14="http://schemas.microsoft.com/office/powerpoint/2010/main" val="52906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73A3-5D41-454F-9C1C-9DABACDE7CE0}"/>
              </a:ext>
            </a:extLst>
          </p:cNvPr>
          <p:cNvSpPr>
            <a:spLocks noGrp="1"/>
          </p:cNvSpPr>
          <p:nvPr>
            <p:ph type="title"/>
          </p:nvPr>
        </p:nvSpPr>
        <p:spPr>
          <a:xfrm>
            <a:off x="638175" y="170574"/>
            <a:ext cx="10772775" cy="830503"/>
          </a:xfrm>
        </p:spPr>
        <p:txBody>
          <a:bodyPr/>
          <a:lstStyle/>
          <a:p>
            <a:pPr algn="ctr"/>
            <a:r>
              <a:rPr lang="en-US" altLang="en-US" b="1" dirty="0"/>
              <a:t>History of Standards</a:t>
            </a:r>
            <a:endParaRPr lang="en-US" dirty="0"/>
          </a:p>
        </p:txBody>
      </p:sp>
      <p:graphicFrame>
        <p:nvGraphicFramePr>
          <p:cNvPr id="4" name="Content Placeholder 3">
            <a:extLst>
              <a:ext uri="{FF2B5EF4-FFF2-40B4-BE49-F238E27FC236}">
                <a16:creationId xmlns:a16="http://schemas.microsoft.com/office/drawing/2014/main" id="{32326D35-AAC1-4A46-BB07-6387EB69F69D}"/>
              </a:ext>
            </a:extLst>
          </p:cNvPr>
          <p:cNvGraphicFramePr>
            <a:graphicFrameLocks noGrp="1"/>
          </p:cNvGraphicFramePr>
          <p:nvPr>
            <p:ph idx="1"/>
            <p:extLst>
              <p:ext uri="{D42A27DB-BD31-4B8C-83A1-F6EECF244321}">
                <p14:modId xmlns:p14="http://schemas.microsoft.com/office/powerpoint/2010/main" val="935402694"/>
              </p:ext>
            </p:extLst>
          </p:nvPr>
        </p:nvGraphicFramePr>
        <p:xfrm>
          <a:off x="415636" y="1001077"/>
          <a:ext cx="11654444" cy="5314585"/>
        </p:xfrm>
        <a:graphic>
          <a:graphicData uri="http://schemas.openxmlformats.org/drawingml/2006/table">
            <a:tbl>
              <a:tblPr firstRow="1" bandRow="1">
                <a:tableStyleId>{5C22544A-7EE6-4342-B048-85BDC9FD1C3A}</a:tableStyleId>
              </a:tblPr>
              <a:tblGrid>
                <a:gridCol w="5087389">
                  <a:extLst>
                    <a:ext uri="{9D8B030D-6E8A-4147-A177-3AD203B41FA5}">
                      <a16:colId xmlns:a16="http://schemas.microsoft.com/office/drawing/2014/main" val="1770456944"/>
                    </a:ext>
                  </a:extLst>
                </a:gridCol>
                <a:gridCol w="6567055">
                  <a:extLst>
                    <a:ext uri="{9D8B030D-6E8A-4147-A177-3AD203B41FA5}">
                      <a16:colId xmlns:a16="http://schemas.microsoft.com/office/drawing/2014/main" val="523289654"/>
                    </a:ext>
                  </a:extLst>
                </a:gridCol>
              </a:tblGrid>
              <a:tr h="46826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72359046"/>
                  </a:ext>
                </a:extLst>
              </a:tr>
              <a:tr h="808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1965 Betty Van der </a:t>
                      </a:r>
                      <a:r>
                        <a:rPr lang="en-US" sz="2400" b="1" dirty="0" err="1">
                          <a:latin typeface="Calibri" panose="020F0502020204030204" pitchFamily="34" charset="0"/>
                        </a:rPr>
                        <a:t>Smissen</a:t>
                      </a:r>
                      <a:endParaRPr lang="en-US" sz="2400" b="1" dirty="0">
                        <a:latin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Evaluation of Community Recreation: A Guide to Evaluation with Standards &amp; Evaluation Criteria</a:t>
                      </a:r>
                    </a:p>
                  </a:txBody>
                  <a:tcPr/>
                </a:tc>
                <a:extLst>
                  <a:ext uri="{0D108BD9-81ED-4DB2-BD59-A6C34878D82A}">
                    <a16:rowId xmlns:a16="http://schemas.microsoft.com/office/drawing/2014/main" val="3400477230"/>
                  </a:ext>
                </a:extLst>
              </a:tr>
              <a:tr h="808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1971 Doris Berryman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Recommended Standards with Evaluation Criteria for Recreation Services in Residential Institutions</a:t>
                      </a:r>
                    </a:p>
                  </a:txBody>
                  <a:tcPr/>
                </a:tc>
                <a:extLst>
                  <a:ext uri="{0D108BD9-81ED-4DB2-BD59-A6C34878D82A}">
                    <a16:rowId xmlns:a16="http://schemas.microsoft.com/office/drawing/2014/main" val="122065163"/>
                  </a:ext>
                </a:extLst>
              </a:tr>
              <a:tr h="808239">
                <a:tc>
                  <a:txBody>
                    <a:bodyPr/>
                    <a:lstStyle/>
                    <a:p>
                      <a:pPr>
                        <a:buFontTx/>
                        <a:buNone/>
                        <a:defRPr/>
                      </a:pPr>
                      <a:r>
                        <a:rPr lang="en-US" sz="2400" b="1" dirty="0">
                          <a:latin typeface="Calibri" panose="020F0502020204030204" pitchFamily="34" charset="0"/>
                        </a:rPr>
                        <a:t>1972 Jerry  Kelly  &amp;  B.L. Smith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Standards for Therapeutic Recreation in Psychiatric Facilities</a:t>
                      </a:r>
                    </a:p>
                  </a:txBody>
                  <a:tcPr/>
                </a:tc>
                <a:extLst>
                  <a:ext uri="{0D108BD9-81ED-4DB2-BD59-A6C34878D82A}">
                    <a16:rowId xmlns:a16="http://schemas.microsoft.com/office/drawing/2014/main" val="3384939759"/>
                  </a:ext>
                </a:extLst>
              </a:tr>
              <a:tr h="808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1979 National Therapeutic Recreation Society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Guidelines for Community Based Recreation Programs for Special Population</a:t>
                      </a:r>
                    </a:p>
                  </a:txBody>
                  <a:tcPr/>
                </a:tc>
                <a:extLst>
                  <a:ext uri="{0D108BD9-81ED-4DB2-BD59-A6C34878D82A}">
                    <a16:rowId xmlns:a16="http://schemas.microsoft.com/office/drawing/2014/main" val="1827969550"/>
                  </a:ext>
                </a:extLst>
              </a:tr>
              <a:tr h="1154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1979 National Therapeutic Recreation Society (Judith Goldstein &amp; Glen Van </a:t>
                      </a:r>
                      <a:r>
                        <a:rPr lang="en-US" sz="2400" b="1" dirty="0" err="1">
                          <a:latin typeface="Calibri" panose="020F0502020204030204" pitchFamily="34" charset="0"/>
                        </a:rPr>
                        <a:t>Andel</a:t>
                      </a:r>
                      <a:r>
                        <a:rPr lang="en-US" sz="2400" b="1" dirty="0">
                          <a:latin typeface="Calibri" panose="020F0502020204030204" pitchFamily="34" charset="0"/>
                        </a:rPr>
                        <a:t>)</a:t>
                      </a:r>
                    </a:p>
                  </a:txBody>
                  <a:tcPr/>
                </a:tc>
                <a:tc>
                  <a:txBody>
                    <a:bodyPr/>
                    <a:lstStyle/>
                    <a:p>
                      <a:r>
                        <a:rPr lang="en-US" sz="2400" dirty="0">
                          <a:latin typeface="Calibri" panose="020F0502020204030204" pitchFamily="34" charset="0"/>
                        </a:rPr>
                        <a:t>NTRS Guidelines for Therapeutic Recreation Services in Clinical &amp; Residential Facilities; later became Standards for Therapeutic Recreation Services</a:t>
                      </a:r>
                      <a:endParaRPr lang="en-US" sz="2400" dirty="0"/>
                    </a:p>
                  </a:txBody>
                  <a:tcPr/>
                </a:tc>
                <a:extLst>
                  <a:ext uri="{0D108BD9-81ED-4DB2-BD59-A6C34878D82A}">
                    <a16:rowId xmlns:a16="http://schemas.microsoft.com/office/drawing/2014/main" val="1843362710"/>
                  </a:ext>
                </a:extLst>
              </a:tr>
            </a:tbl>
          </a:graphicData>
        </a:graphic>
      </p:graphicFrame>
    </p:spTree>
    <p:extLst>
      <p:ext uri="{BB962C8B-B14F-4D97-AF65-F5344CB8AC3E}">
        <p14:creationId xmlns:p14="http://schemas.microsoft.com/office/powerpoint/2010/main" val="405670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979D-D80A-4FC4-825F-098375CEE327}"/>
              </a:ext>
            </a:extLst>
          </p:cNvPr>
          <p:cNvSpPr>
            <a:spLocks noGrp="1"/>
          </p:cNvSpPr>
          <p:nvPr>
            <p:ph type="title"/>
          </p:nvPr>
        </p:nvSpPr>
        <p:spPr>
          <a:xfrm>
            <a:off x="657606" y="266257"/>
            <a:ext cx="10772775" cy="813878"/>
          </a:xfrm>
        </p:spPr>
        <p:txBody>
          <a:bodyPr/>
          <a:lstStyle/>
          <a:p>
            <a:pPr algn="ctr"/>
            <a:r>
              <a:rPr lang="en-US" altLang="en-US" b="1" dirty="0"/>
              <a:t>History of Standards</a:t>
            </a:r>
            <a:endParaRPr lang="en-US" dirty="0"/>
          </a:p>
        </p:txBody>
      </p:sp>
      <p:graphicFrame>
        <p:nvGraphicFramePr>
          <p:cNvPr id="4" name="Content Placeholder 3">
            <a:extLst>
              <a:ext uri="{FF2B5EF4-FFF2-40B4-BE49-F238E27FC236}">
                <a16:creationId xmlns:a16="http://schemas.microsoft.com/office/drawing/2014/main" id="{65F00C95-D48D-4698-9943-349FE18CC7F1}"/>
              </a:ext>
            </a:extLst>
          </p:cNvPr>
          <p:cNvGraphicFramePr>
            <a:graphicFrameLocks noGrp="1"/>
          </p:cNvGraphicFramePr>
          <p:nvPr>
            <p:ph idx="1"/>
            <p:extLst>
              <p:ext uri="{D42A27DB-BD31-4B8C-83A1-F6EECF244321}">
                <p14:modId xmlns:p14="http://schemas.microsoft.com/office/powerpoint/2010/main" val="285494881"/>
              </p:ext>
            </p:extLst>
          </p:nvPr>
        </p:nvGraphicFramePr>
        <p:xfrm>
          <a:off x="476596" y="1080135"/>
          <a:ext cx="11238807" cy="5287415"/>
        </p:xfrm>
        <a:graphic>
          <a:graphicData uri="http://schemas.openxmlformats.org/drawingml/2006/table">
            <a:tbl>
              <a:tblPr firstRow="1" bandRow="1">
                <a:tableStyleId>{5C22544A-7EE6-4342-B048-85BDC9FD1C3A}</a:tableStyleId>
              </a:tblPr>
              <a:tblGrid>
                <a:gridCol w="5607887">
                  <a:extLst>
                    <a:ext uri="{9D8B030D-6E8A-4147-A177-3AD203B41FA5}">
                      <a16:colId xmlns:a16="http://schemas.microsoft.com/office/drawing/2014/main" val="3906629210"/>
                    </a:ext>
                  </a:extLst>
                </a:gridCol>
                <a:gridCol w="5630920">
                  <a:extLst>
                    <a:ext uri="{9D8B030D-6E8A-4147-A177-3AD203B41FA5}">
                      <a16:colId xmlns:a16="http://schemas.microsoft.com/office/drawing/2014/main" val="11521661"/>
                    </a:ext>
                  </a:extLst>
                </a:gridCol>
              </a:tblGrid>
              <a:tr h="618073">
                <a:tc>
                  <a:txBody>
                    <a:bodyPr/>
                    <a:lstStyle/>
                    <a:p>
                      <a:endParaRPr lang="en-US" b="1" dirty="0"/>
                    </a:p>
                  </a:txBody>
                  <a:tcPr/>
                </a:tc>
                <a:tc>
                  <a:txBody>
                    <a:bodyPr/>
                    <a:lstStyle/>
                    <a:p>
                      <a:endParaRPr lang="en-US"/>
                    </a:p>
                  </a:txBody>
                  <a:tcPr/>
                </a:tc>
                <a:extLst>
                  <a:ext uri="{0D108BD9-81ED-4DB2-BD59-A6C34878D82A}">
                    <a16:rowId xmlns:a16="http://schemas.microsoft.com/office/drawing/2014/main" val="1333822239"/>
                  </a:ext>
                </a:extLst>
              </a:tr>
              <a:tr h="1267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1991 American Therapeutic recreation Association: Huston, Riley, Van </a:t>
                      </a:r>
                      <a:r>
                        <a:rPr lang="en-US" sz="2400" b="1" dirty="0" err="1">
                          <a:latin typeface="Calibri" panose="020F0502020204030204" pitchFamily="34" charset="0"/>
                        </a:rPr>
                        <a:t>Andel</a:t>
                      </a:r>
                      <a:r>
                        <a:rPr lang="en-US" sz="2400" b="1" dirty="0">
                          <a:latin typeface="Calibri" panose="020F0502020204030204" pitchFamily="34" charset="0"/>
                        </a:rPr>
                        <a:t> &amp; West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Standards of Practice of Therapeutic Recreation Services</a:t>
                      </a:r>
                    </a:p>
                  </a:txBody>
                  <a:tcPr/>
                </a:tc>
                <a:extLst>
                  <a:ext uri="{0D108BD9-81ED-4DB2-BD59-A6C34878D82A}">
                    <a16:rowId xmlns:a16="http://schemas.microsoft.com/office/drawing/2014/main" val="2011585096"/>
                  </a:ext>
                </a:extLst>
              </a:tr>
              <a:tr h="1066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1993 Self-Assessment Guided added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Standards for the Practice of Therapeutic Recreation &amp; Self Assessment Guide</a:t>
                      </a:r>
                    </a:p>
                  </a:txBody>
                  <a:tcPr/>
                </a:tc>
                <a:extLst>
                  <a:ext uri="{0D108BD9-81ED-4DB2-BD59-A6C34878D82A}">
                    <a16:rowId xmlns:a16="http://schemas.microsoft.com/office/drawing/2014/main" val="1374227358"/>
                  </a:ext>
                </a:extLst>
              </a:tr>
              <a:tr h="1267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2000 American Therapeutic recreation Association: Barrett, Huston, Riley, Van </a:t>
                      </a:r>
                      <a:r>
                        <a:rPr lang="en-US" sz="2400" b="1" dirty="0" err="1">
                          <a:latin typeface="Calibri" panose="020F0502020204030204" pitchFamily="34" charset="0"/>
                        </a:rPr>
                        <a:t>Andel</a:t>
                      </a:r>
                      <a:r>
                        <a:rPr lang="en-US" sz="2400" b="1" dirty="0">
                          <a:latin typeface="Calibri" panose="020F0502020204030204" pitchFamily="34" charset="0"/>
                        </a:rPr>
                        <a:t> &amp; West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Standards for the Practice of Therapeutic Recreation</a:t>
                      </a:r>
                    </a:p>
                  </a:txBody>
                  <a:tcPr/>
                </a:tc>
                <a:extLst>
                  <a:ext uri="{0D108BD9-81ED-4DB2-BD59-A6C34878D82A}">
                    <a16:rowId xmlns:a16="http://schemas.microsoft.com/office/drawing/2014/main" val="2732173893"/>
                  </a:ext>
                </a:extLst>
              </a:tr>
              <a:tr h="1066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2013 American Therapeutic recreation Association: Barrett, Smith &amp; West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Standards for the Practice of Recreational Therapy &amp; Self –Assessment Guide</a:t>
                      </a:r>
                    </a:p>
                  </a:txBody>
                  <a:tcPr/>
                </a:tc>
                <a:extLst>
                  <a:ext uri="{0D108BD9-81ED-4DB2-BD59-A6C34878D82A}">
                    <a16:rowId xmlns:a16="http://schemas.microsoft.com/office/drawing/2014/main" val="3741768925"/>
                  </a:ext>
                </a:extLst>
              </a:tr>
            </a:tbl>
          </a:graphicData>
        </a:graphic>
      </p:graphicFrame>
    </p:spTree>
    <p:extLst>
      <p:ext uri="{BB962C8B-B14F-4D97-AF65-F5344CB8AC3E}">
        <p14:creationId xmlns:p14="http://schemas.microsoft.com/office/powerpoint/2010/main" val="402157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1E14-FD7A-4172-AFEF-B1CA1E7DA8B6}"/>
              </a:ext>
            </a:extLst>
          </p:cNvPr>
          <p:cNvSpPr>
            <a:spLocks noGrp="1"/>
          </p:cNvSpPr>
          <p:nvPr>
            <p:ph type="title"/>
          </p:nvPr>
        </p:nvSpPr>
        <p:spPr>
          <a:xfrm>
            <a:off x="657606" y="405266"/>
            <a:ext cx="10772775" cy="1055889"/>
          </a:xfrm>
        </p:spPr>
        <p:txBody>
          <a:bodyPr>
            <a:normAutofit fontScale="90000"/>
          </a:bodyPr>
          <a:lstStyle/>
          <a:p>
            <a:pPr algn="ctr"/>
            <a:r>
              <a:rPr lang="en-US" altLang="en-US" b="1" dirty="0"/>
              <a:t>Standards for the Practice of </a:t>
            </a:r>
            <a:br>
              <a:rPr lang="en-US" altLang="en-US" b="1" dirty="0"/>
            </a:br>
            <a:r>
              <a:rPr lang="en-US" altLang="en-US" b="1" dirty="0"/>
              <a:t>Recreational Therapy</a:t>
            </a:r>
            <a:endParaRPr lang="en-US" dirty="0"/>
          </a:p>
        </p:txBody>
      </p:sp>
      <p:sp>
        <p:nvSpPr>
          <p:cNvPr id="3" name="Content Placeholder 2">
            <a:extLst>
              <a:ext uri="{FF2B5EF4-FFF2-40B4-BE49-F238E27FC236}">
                <a16:creationId xmlns:a16="http://schemas.microsoft.com/office/drawing/2014/main" id="{06C368CC-9D6F-420A-A24E-A73113F3DE68}"/>
              </a:ext>
            </a:extLst>
          </p:cNvPr>
          <p:cNvSpPr>
            <a:spLocks noGrp="1"/>
          </p:cNvSpPr>
          <p:nvPr>
            <p:ph idx="1"/>
          </p:nvPr>
        </p:nvSpPr>
        <p:spPr>
          <a:xfrm>
            <a:off x="676656" y="1979628"/>
            <a:ext cx="10753725" cy="4711458"/>
          </a:xfrm>
        </p:spPr>
        <p:txBody>
          <a:bodyPr>
            <a:normAutofit/>
          </a:bodyPr>
          <a:lstStyle/>
          <a:p>
            <a:r>
              <a:rPr lang="en-US" altLang="en-US" sz="3200" b="1" dirty="0">
                <a:highlight>
                  <a:srgbClr val="FFFF00"/>
                </a:highlight>
                <a:latin typeface="Calibri" panose="020F0502020204030204" pitchFamily="34" charset="0"/>
              </a:rPr>
              <a:t>Standards are designed to be universal, not specific to service setting or patient/client population</a:t>
            </a:r>
            <a:r>
              <a:rPr lang="en-US" altLang="en-US" sz="3200" dirty="0">
                <a:latin typeface="Calibri" panose="020F0502020204030204" pitchFamily="34" charset="0"/>
              </a:rPr>
              <a:t>:</a:t>
            </a:r>
          </a:p>
          <a:p>
            <a:endParaRPr lang="en-US" altLang="en-US" sz="3200" dirty="0">
              <a:latin typeface="Calibri" panose="020F0502020204030204" pitchFamily="34" charset="0"/>
            </a:endParaRPr>
          </a:p>
          <a:p>
            <a:pPr marL="666750" lvl="2" indent="0">
              <a:buFont typeface="Wingdings 2" panose="05020102010507070707" pitchFamily="18" charset="2"/>
              <a:buNone/>
            </a:pPr>
            <a:r>
              <a:rPr lang="en-US" altLang="en-US" sz="2800" b="1" dirty="0">
                <a:latin typeface="Calibri" panose="020F0502020204030204" pitchFamily="34" charset="0"/>
              </a:rPr>
              <a:t>Example</a:t>
            </a:r>
            <a:r>
              <a:rPr lang="en-US" altLang="en-US" sz="2800" dirty="0">
                <a:latin typeface="Calibri" panose="020F0502020204030204" pitchFamily="34" charset="0"/>
              </a:rPr>
              <a:t>-Standards do not specify time frames for documentation but require that the agency specify in policies and procedures the time frames for documentation that meet agency standards and those of the regulatory agencies to whom they are accountable.</a:t>
            </a:r>
          </a:p>
          <a:p>
            <a:endParaRPr lang="en-US" altLang="en-US" sz="3200" dirty="0">
              <a:latin typeface="Calibri" panose="020F0502020204030204" pitchFamily="34" charset="0"/>
            </a:endParaRPr>
          </a:p>
          <a:p>
            <a:r>
              <a:rPr lang="en-US" altLang="en-US" sz="3200" dirty="0">
                <a:latin typeface="Calibri" panose="020F0502020204030204" pitchFamily="34" charset="0"/>
              </a:rPr>
              <a:t>The ATRA SOP are a comprehensive description of quality recreational therapy practice.</a:t>
            </a:r>
          </a:p>
          <a:p>
            <a:endParaRPr lang="en-US" dirty="0"/>
          </a:p>
        </p:txBody>
      </p:sp>
    </p:spTree>
    <p:extLst>
      <p:ext uri="{BB962C8B-B14F-4D97-AF65-F5344CB8AC3E}">
        <p14:creationId xmlns:p14="http://schemas.microsoft.com/office/powerpoint/2010/main" val="331535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6A3B959-BDF7-4E33-AD1D-1A5467174D67}"/>
              </a:ext>
            </a:extLst>
          </p:cNvPr>
          <p:cNvSpPr>
            <a:spLocks noGrp="1"/>
          </p:cNvSpPr>
          <p:nvPr>
            <p:ph type="title"/>
          </p:nvPr>
        </p:nvSpPr>
        <p:spPr>
          <a:xfrm>
            <a:off x="1981199" y="234893"/>
            <a:ext cx="8229600" cy="655637"/>
          </a:xfrm>
        </p:spPr>
        <p:txBody>
          <a:bodyPr/>
          <a:lstStyle/>
          <a:p>
            <a:pPr algn="ctr"/>
            <a:r>
              <a:rPr lang="en-US" altLang="en-US" sz="4000" b="1" dirty="0"/>
              <a:t>Why Have Standards of Practice?</a:t>
            </a:r>
          </a:p>
        </p:txBody>
      </p:sp>
      <p:sp>
        <p:nvSpPr>
          <p:cNvPr id="36867" name="Content Placeholder 2">
            <a:extLst>
              <a:ext uri="{FF2B5EF4-FFF2-40B4-BE49-F238E27FC236}">
                <a16:creationId xmlns:a16="http://schemas.microsoft.com/office/drawing/2014/main" id="{20E564EB-2A4B-434D-B699-C11200C93526}"/>
              </a:ext>
            </a:extLst>
          </p:cNvPr>
          <p:cNvSpPr>
            <a:spLocks noGrp="1"/>
          </p:cNvSpPr>
          <p:nvPr>
            <p:ph idx="1"/>
          </p:nvPr>
        </p:nvSpPr>
        <p:spPr>
          <a:xfrm>
            <a:off x="310341" y="1147157"/>
            <a:ext cx="11571317" cy="5237018"/>
          </a:xfrm>
        </p:spPr>
        <p:txBody>
          <a:bodyPr>
            <a:normAutofit/>
          </a:bodyPr>
          <a:lstStyle/>
          <a:p>
            <a:r>
              <a:rPr lang="en-US" altLang="en-US" sz="3200" dirty="0">
                <a:latin typeface="Calibri" panose="020F0502020204030204" pitchFamily="34" charset="0"/>
              </a:rPr>
              <a:t>It is the responsibility of the professional organization to provide standards of practice that </a:t>
            </a:r>
            <a:r>
              <a:rPr lang="en-US" altLang="en-US" sz="3200" b="1" u="sng" dirty="0">
                <a:latin typeface="Calibri" panose="020F0502020204030204" pitchFamily="34" charset="0"/>
              </a:rPr>
              <a:t>guide and direct best practice and conduct</a:t>
            </a:r>
            <a:r>
              <a:rPr lang="en-US" altLang="en-US" sz="3200" dirty="0">
                <a:latin typeface="Calibri" panose="020F0502020204030204" pitchFamily="34" charset="0"/>
              </a:rPr>
              <a:t>, to assure quality outcomes (valued by patients/clients and other stakeholders) and </a:t>
            </a:r>
            <a:r>
              <a:rPr lang="en-US" altLang="en-US" sz="3200" b="1" u="sng" dirty="0">
                <a:latin typeface="Calibri" panose="020F0502020204030204" pitchFamily="34" charset="0"/>
              </a:rPr>
              <a:t>to protect the consumer from potential harm</a:t>
            </a:r>
          </a:p>
          <a:p>
            <a:endParaRPr lang="en-US" altLang="en-US" sz="3200" dirty="0">
              <a:latin typeface="Calibri" panose="020F0502020204030204" pitchFamily="34" charset="0"/>
            </a:endParaRPr>
          </a:p>
          <a:p>
            <a:r>
              <a:rPr lang="en-US" altLang="en-US" sz="3200" dirty="0">
                <a:latin typeface="Calibri" panose="020F0502020204030204" pitchFamily="34" charset="0"/>
              </a:rPr>
              <a:t>To provide standards that are </a:t>
            </a:r>
            <a:r>
              <a:rPr lang="en-US" altLang="en-US" sz="3200" b="1" u="sng" dirty="0">
                <a:latin typeface="Calibri" panose="020F0502020204030204" pitchFamily="34" charset="0"/>
              </a:rPr>
              <a:t>consistent with accreditation and regulatory agencies</a:t>
            </a:r>
            <a:endParaRPr lang="en-US" altLang="en-US" sz="3200" b="1" dirty="0">
              <a:latin typeface="Calibri" panose="020F0502020204030204" pitchFamily="34" charset="0"/>
            </a:endParaRPr>
          </a:p>
          <a:p>
            <a:endParaRPr lang="en-US" altLang="en-US" sz="3200" dirty="0">
              <a:latin typeface="Calibri" panose="020F0502020204030204" pitchFamily="34" charset="0"/>
            </a:endParaRPr>
          </a:p>
          <a:p>
            <a:r>
              <a:rPr lang="en-US" altLang="en-US" sz="3200" dirty="0">
                <a:latin typeface="Calibri" panose="020F0502020204030204" pitchFamily="34" charset="0"/>
              </a:rPr>
              <a:t>SOP are a benchmark of a profession </a:t>
            </a:r>
          </a:p>
          <a:p>
            <a:endParaRPr lang="en-US" altLang="en-US" dirty="0">
              <a:latin typeface="Calibri" panose="020F0502020204030204" pitchFamily="34" charset="0"/>
            </a:endParaRPr>
          </a:p>
          <a:p>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CE9D-E148-4692-B3C5-4532ED61149B}"/>
              </a:ext>
            </a:extLst>
          </p:cNvPr>
          <p:cNvSpPr>
            <a:spLocks noGrp="1"/>
          </p:cNvSpPr>
          <p:nvPr>
            <p:ph type="title"/>
          </p:nvPr>
        </p:nvSpPr>
        <p:spPr>
          <a:xfrm>
            <a:off x="709612" y="113034"/>
            <a:ext cx="10772775" cy="867354"/>
          </a:xfrm>
        </p:spPr>
        <p:txBody>
          <a:bodyPr/>
          <a:lstStyle/>
          <a:p>
            <a:pPr algn="ctr"/>
            <a:r>
              <a:rPr lang="en-US" b="1" dirty="0"/>
              <a:t>The Standards</a:t>
            </a:r>
          </a:p>
        </p:txBody>
      </p:sp>
      <p:sp>
        <p:nvSpPr>
          <p:cNvPr id="3" name="Content Placeholder 2">
            <a:extLst>
              <a:ext uri="{FF2B5EF4-FFF2-40B4-BE49-F238E27FC236}">
                <a16:creationId xmlns:a16="http://schemas.microsoft.com/office/drawing/2014/main" id="{97840154-BF8A-4C2E-9448-3CA885ADAF40}"/>
              </a:ext>
            </a:extLst>
          </p:cNvPr>
          <p:cNvSpPr>
            <a:spLocks noGrp="1"/>
          </p:cNvSpPr>
          <p:nvPr>
            <p:ph idx="1"/>
          </p:nvPr>
        </p:nvSpPr>
        <p:spPr>
          <a:xfrm>
            <a:off x="676656" y="904974"/>
            <a:ext cx="10753725" cy="4872892"/>
          </a:xfrm>
        </p:spPr>
        <p:txBody>
          <a:bodyPr>
            <a:normAutofit fontScale="85000" lnSpcReduction="20000"/>
          </a:bodyPr>
          <a:lstStyle/>
          <a:p>
            <a:r>
              <a:rPr lang="en-US" sz="2800" b="1" dirty="0"/>
              <a:t>1. Assessment</a:t>
            </a:r>
          </a:p>
          <a:p>
            <a:r>
              <a:rPr lang="en-US" sz="2800" b="1" dirty="0"/>
              <a:t>2. Treatment Planning</a:t>
            </a:r>
          </a:p>
          <a:p>
            <a:r>
              <a:rPr lang="en-US" sz="2800" b="1" dirty="0"/>
              <a:t>3. Plan Implementation</a:t>
            </a:r>
          </a:p>
          <a:p>
            <a:r>
              <a:rPr lang="en-US" sz="2800" b="1" dirty="0"/>
              <a:t>4. Re-Assessment and Evaluation</a:t>
            </a:r>
          </a:p>
          <a:p>
            <a:r>
              <a:rPr lang="en-US" sz="2800" b="1" dirty="0"/>
              <a:t>5. Discharge and Transition Planning</a:t>
            </a:r>
          </a:p>
          <a:p>
            <a:r>
              <a:rPr lang="en-US" sz="2800" b="1" dirty="0"/>
              <a:t>6. Prevention, Safety Planning and Risk Management</a:t>
            </a:r>
          </a:p>
          <a:p>
            <a:r>
              <a:rPr lang="en-US" sz="2800" b="1" dirty="0"/>
              <a:t>7. Ethical Conduct</a:t>
            </a:r>
          </a:p>
          <a:p>
            <a:r>
              <a:rPr lang="en-US" sz="2800" b="1" dirty="0"/>
              <a:t>8. Written Plan of Operation</a:t>
            </a:r>
          </a:p>
          <a:p>
            <a:r>
              <a:rPr lang="en-US" sz="2800" b="1" dirty="0"/>
              <a:t>9. Staff Qualifications and Competency Assessment</a:t>
            </a:r>
          </a:p>
          <a:p>
            <a:r>
              <a:rPr lang="en-US" sz="2800" b="1" dirty="0"/>
              <a:t>10. Quality Improvement</a:t>
            </a:r>
          </a:p>
          <a:p>
            <a:r>
              <a:rPr lang="en-US" sz="2800" b="1" dirty="0"/>
              <a:t>11. Resource Management</a:t>
            </a:r>
          </a:p>
          <a:p>
            <a:r>
              <a:rPr lang="en-US" sz="2800" b="1" dirty="0"/>
              <a:t>12. Program Evaluation and Research </a:t>
            </a:r>
          </a:p>
          <a:p>
            <a:endParaRPr lang="en-US" dirty="0"/>
          </a:p>
        </p:txBody>
      </p:sp>
    </p:spTree>
    <p:extLst>
      <p:ext uri="{BB962C8B-B14F-4D97-AF65-F5344CB8AC3E}">
        <p14:creationId xmlns:p14="http://schemas.microsoft.com/office/powerpoint/2010/main" val="1572128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7D66-036E-4AA5-82EE-96A2AAAEE64C}"/>
              </a:ext>
            </a:extLst>
          </p:cNvPr>
          <p:cNvSpPr>
            <a:spLocks noGrp="1"/>
          </p:cNvSpPr>
          <p:nvPr>
            <p:ph type="title"/>
          </p:nvPr>
        </p:nvSpPr>
        <p:spPr>
          <a:xfrm>
            <a:off x="0" y="1103086"/>
            <a:ext cx="4833257" cy="4760685"/>
          </a:xfrm>
        </p:spPr>
        <p:txBody>
          <a:bodyPr>
            <a:noAutofit/>
          </a:bodyPr>
          <a:lstStyle/>
          <a:p>
            <a:pPr algn="ctr"/>
            <a:r>
              <a:rPr lang="en-US" altLang="en-US" sz="4400" b="1" dirty="0"/>
              <a:t>Therapists should consider the influence that each standard has on their practice</a:t>
            </a:r>
            <a:endParaRPr lang="en-US" sz="4400" dirty="0"/>
          </a:p>
        </p:txBody>
      </p:sp>
      <p:pic>
        <p:nvPicPr>
          <p:cNvPr id="4" name="Picture 3">
            <a:extLst>
              <a:ext uri="{FF2B5EF4-FFF2-40B4-BE49-F238E27FC236}">
                <a16:creationId xmlns:a16="http://schemas.microsoft.com/office/drawing/2014/main" id="{C519216A-AA8E-4430-9569-74F9DB194F19}"/>
              </a:ext>
            </a:extLst>
          </p:cNvPr>
          <p:cNvPicPr>
            <a:picLocks noChangeAspect="1"/>
          </p:cNvPicPr>
          <p:nvPr/>
        </p:nvPicPr>
        <p:blipFill>
          <a:blip r:embed="rId3"/>
          <a:stretch>
            <a:fillRect/>
          </a:stretch>
        </p:blipFill>
        <p:spPr>
          <a:xfrm>
            <a:off x="4721553" y="1"/>
            <a:ext cx="7470448" cy="6858000"/>
          </a:xfrm>
          <a:prstGeom prst="rect">
            <a:avLst/>
          </a:prstGeom>
        </p:spPr>
      </p:pic>
    </p:spTree>
    <p:extLst>
      <p:ext uri="{BB962C8B-B14F-4D97-AF65-F5344CB8AC3E}">
        <p14:creationId xmlns:p14="http://schemas.microsoft.com/office/powerpoint/2010/main" val="4223284349"/>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db91f3b-f2f7-497d-bb35-ab5a6844e20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DC52B59E41224CA423D494ECDEA806" ma:contentTypeVersion="18" ma:contentTypeDescription="Create a new document." ma:contentTypeScope="" ma:versionID="4cbba1bbaa0904b779b9b8747588c7e5">
  <xsd:schema xmlns:xsd="http://www.w3.org/2001/XMLSchema" xmlns:xs="http://www.w3.org/2001/XMLSchema" xmlns:p="http://schemas.microsoft.com/office/2006/metadata/properties" xmlns:ns3="5db91f3b-f2f7-497d-bb35-ab5a6844e20b" xmlns:ns4="114c6ab2-b5ef-4954-a1ed-c6b4906bfc9b" targetNamespace="http://schemas.microsoft.com/office/2006/metadata/properties" ma:root="true" ma:fieldsID="a6af08a6dee8f977f29a3d31c123e642" ns3:_="" ns4:_="">
    <xsd:import namespace="5db91f3b-f2f7-497d-bb35-ab5a6844e20b"/>
    <xsd:import namespace="114c6ab2-b5ef-4954-a1ed-c6b4906bfc9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b91f3b-f2f7-497d-bb35-ab5a6844e2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4c6ab2-b5ef-4954-a1ed-c6b4906bfc9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011883-2FBB-4A51-B606-2A348439D0EB}">
  <ds:schemaRefs>
    <ds:schemaRef ds:uri="http://schemas.microsoft.com/sharepoint/v3/contenttype/forms"/>
  </ds:schemaRefs>
</ds:datastoreItem>
</file>

<file path=customXml/itemProps2.xml><?xml version="1.0" encoding="utf-8"?>
<ds:datastoreItem xmlns:ds="http://schemas.openxmlformats.org/officeDocument/2006/customXml" ds:itemID="{059A7616-37D8-477F-A02D-C734B278BA3B}">
  <ds:schemaRefs>
    <ds:schemaRef ds:uri="http://www.w3.org/XML/1998/namespace"/>
    <ds:schemaRef ds:uri="http://purl.org/dc/dcmitype/"/>
    <ds:schemaRef ds:uri="http://schemas.openxmlformats.org/package/2006/metadata/core-properties"/>
    <ds:schemaRef ds:uri="114c6ab2-b5ef-4954-a1ed-c6b4906bfc9b"/>
    <ds:schemaRef ds:uri="http://schemas.microsoft.com/office/2006/documentManagement/types"/>
    <ds:schemaRef ds:uri="5db91f3b-f2f7-497d-bb35-ab5a6844e20b"/>
    <ds:schemaRef ds:uri="http://purl.org/dc/terms/"/>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DC4CA788-662E-4A0B-B488-EF46AFCFB8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b91f3b-f2f7-497d-bb35-ab5a6844e20b"/>
    <ds:schemaRef ds:uri="114c6ab2-b5ef-4954-a1ed-c6b4906bf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Metropolitan</Template>
  <TotalTime>2607</TotalTime>
  <Words>2449</Words>
  <Application>Microsoft Office PowerPoint</Application>
  <PresentationFormat>Widescreen</PresentationFormat>
  <Paragraphs>335</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Monotype Sorts</vt:lpstr>
      <vt:lpstr>Wingdings</vt:lpstr>
      <vt:lpstr>Wingdings 2</vt:lpstr>
      <vt:lpstr>Metropolitan</vt:lpstr>
      <vt:lpstr>ATRA Standards for the Practice of Recreational Therapy</vt:lpstr>
      <vt:lpstr>Standards of Practice Committee</vt:lpstr>
      <vt:lpstr>Purpose of the SOP Committee </vt:lpstr>
      <vt:lpstr>History of Standards</vt:lpstr>
      <vt:lpstr>History of Standards</vt:lpstr>
      <vt:lpstr>Standards for the Practice of  Recreational Therapy</vt:lpstr>
      <vt:lpstr>Why Have Standards of Practice?</vt:lpstr>
      <vt:lpstr>The Standards</vt:lpstr>
      <vt:lpstr>Therapists should consider the influence that each standard has on their practice</vt:lpstr>
      <vt:lpstr>Standard One: Assessment</vt:lpstr>
      <vt:lpstr>Process</vt:lpstr>
      <vt:lpstr>Standard Two: Treatment Planning</vt:lpstr>
      <vt:lpstr>Process</vt:lpstr>
      <vt:lpstr>Standard Three: Plan Implementation</vt:lpstr>
      <vt:lpstr>Process</vt:lpstr>
      <vt:lpstr>Standard Four: Re-Assessment and Evaluation</vt:lpstr>
      <vt:lpstr>Process</vt:lpstr>
      <vt:lpstr>Standard Five: Discharge and Transition Planning</vt:lpstr>
      <vt:lpstr>Process</vt:lpstr>
      <vt:lpstr>Standard Six: Prevention Safety Planning and Risk Management</vt:lpstr>
      <vt:lpstr>Process</vt:lpstr>
      <vt:lpstr>Standard Seven: Ethical Conduct</vt:lpstr>
      <vt:lpstr>Process</vt:lpstr>
      <vt:lpstr>Standard Eight: Written Plan of Operation</vt:lpstr>
      <vt:lpstr>Process</vt:lpstr>
      <vt:lpstr>Standard Nine: Staff Qualifications and Competency Assessment</vt:lpstr>
      <vt:lpstr>Process</vt:lpstr>
      <vt:lpstr>Standard Ten: Quality Improvement</vt:lpstr>
      <vt:lpstr>Process</vt:lpstr>
      <vt:lpstr>Standard Eleven: Resource Management</vt:lpstr>
      <vt:lpstr>Process</vt:lpstr>
      <vt:lpstr>Standard Twelve: Program Evaluation and Research</vt:lpstr>
      <vt:lpstr>Process</vt:lpstr>
      <vt:lpstr>Standards of Practice  Why Comply?</vt:lpstr>
      <vt:lpstr>What if my setting is not governed by CMS, JCAHO, or CARF?</vt:lpstr>
      <vt:lpstr>Use the Self-Assessment Guide to… </vt:lpstr>
      <vt:lpstr>ATRA SOP/SAG 2013 Table of Contents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Bright, Heather K</cp:lastModifiedBy>
  <cp:revision>43</cp:revision>
  <cp:lastPrinted>2024-03-19T19:56:37Z</cp:lastPrinted>
  <dcterms:created xsi:type="dcterms:W3CDTF">2018-02-06T16:42:51Z</dcterms:created>
  <dcterms:modified xsi:type="dcterms:W3CDTF">2025-02-03T21:58:24Z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0x01010069DC52B59E41224CA423D494ECDEA806</vt:lpwstr>
  </property>
</Properties>
</file>