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handoutMasterIdLst>
    <p:handoutMasterId r:id="rId29"/>
  </p:handoutMasterIdLst>
  <p:sldIdLst>
    <p:sldId id="271" r:id="rId3"/>
    <p:sldId id="278" r:id="rId4"/>
    <p:sldId id="279" r:id="rId5"/>
    <p:sldId id="294" r:id="rId6"/>
    <p:sldId id="286" r:id="rId7"/>
    <p:sldId id="302" r:id="rId8"/>
    <p:sldId id="289" r:id="rId9"/>
    <p:sldId id="296" r:id="rId10"/>
    <p:sldId id="299" r:id="rId11"/>
    <p:sldId id="298" r:id="rId12"/>
    <p:sldId id="307" r:id="rId13"/>
    <p:sldId id="285" r:id="rId14"/>
    <p:sldId id="300" r:id="rId15"/>
    <p:sldId id="308" r:id="rId16"/>
    <p:sldId id="303" r:id="rId17"/>
    <p:sldId id="309" r:id="rId18"/>
    <p:sldId id="310" r:id="rId19"/>
    <p:sldId id="291" r:id="rId20"/>
    <p:sldId id="292" r:id="rId21"/>
    <p:sldId id="311" r:id="rId22"/>
    <p:sldId id="293" r:id="rId23"/>
    <p:sldId id="312" r:id="rId24"/>
    <p:sldId id="313" r:id="rId25"/>
    <p:sldId id="315" r:id="rId26"/>
    <p:sldId id="31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20016" autoAdjust="0"/>
    <p:restoredTop sz="94661" autoAdjust="0"/>
  </p:normalViewPr>
  <p:slideViewPr>
    <p:cSldViewPr>
      <p:cViewPr varScale="1">
        <p:scale>
          <a:sx n="76" d="100"/>
          <a:sy n="76" d="100"/>
        </p:scale>
        <p:origin x="96" y="58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5" d="100"/>
          <a:sy n="75" d="100"/>
        </p:scale>
        <p:origin x="2130"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8FE269-8FD8-4064-B3A1-5491B03D6897}" type="datetimeFigureOut">
              <a:rPr lang="en-US" smtClean="0"/>
              <a:t>4/19/2018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F60F11-089A-4CB2-86C6-BF3F991280C3}" type="slidenum">
              <a:rPr lang="en-US" smtClean="0"/>
              <a:t>‹#›</a:t>
            </a:fld>
            <a:endParaRPr lang="en-US"/>
          </a:p>
        </p:txBody>
      </p:sp>
    </p:spTree>
    <p:extLst>
      <p:ext uri="{BB962C8B-B14F-4D97-AF65-F5344CB8AC3E}">
        <p14:creationId xmlns:p14="http://schemas.microsoft.com/office/powerpoint/2010/main" val="3401594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F6AC6A-30C3-482C-A5DA-DB5DB61AA014}" type="datetimeFigureOut">
              <a:rPr lang="en-US" smtClean="0"/>
              <a:t>4/19/2018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777708-1457-48E0-94D1-876C5E96E727}" type="slidenum">
              <a:rPr lang="en-US" smtClean="0"/>
              <a:t>‹#›</a:t>
            </a:fld>
            <a:endParaRPr lang="en-US"/>
          </a:p>
        </p:txBody>
      </p:sp>
    </p:spTree>
    <p:extLst>
      <p:ext uri="{BB962C8B-B14F-4D97-AF65-F5344CB8AC3E}">
        <p14:creationId xmlns:p14="http://schemas.microsoft.com/office/powerpoint/2010/main" val="1501473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777708-1457-48E0-94D1-876C5E96E727}" type="slidenum">
              <a:rPr lang="en-US" smtClean="0"/>
              <a:t>1</a:t>
            </a:fld>
            <a:endParaRPr lang="en-US"/>
          </a:p>
        </p:txBody>
      </p:sp>
    </p:spTree>
    <p:extLst>
      <p:ext uri="{BB962C8B-B14F-4D97-AF65-F5344CB8AC3E}">
        <p14:creationId xmlns:p14="http://schemas.microsoft.com/office/powerpoint/2010/main" val="1181327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10</a:t>
            </a:fld>
            <a:endParaRPr lang="en-US"/>
          </a:p>
        </p:txBody>
      </p:sp>
    </p:spTree>
    <p:extLst>
      <p:ext uri="{BB962C8B-B14F-4D97-AF65-F5344CB8AC3E}">
        <p14:creationId xmlns:p14="http://schemas.microsoft.com/office/powerpoint/2010/main" val="30612926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11</a:t>
            </a:fld>
            <a:endParaRPr lang="en-US"/>
          </a:p>
        </p:txBody>
      </p:sp>
    </p:spTree>
    <p:extLst>
      <p:ext uri="{BB962C8B-B14F-4D97-AF65-F5344CB8AC3E}">
        <p14:creationId xmlns:p14="http://schemas.microsoft.com/office/powerpoint/2010/main" val="3467571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12</a:t>
            </a:fld>
            <a:endParaRPr lang="en-US"/>
          </a:p>
        </p:txBody>
      </p:sp>
    </p:spTree>
    <p:extLst>
      <p:ext uri="{BB962C8B-B14F-4D97-AF65-F5344CB8AC3E}">
        <p14:creationId xmlns:p14="http://schemas.microsoft.com/office/powerpoint/2010/main" val="339216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13</a:t>
            </a:fld>
            <a:endParaRPr lang="en-US"/>
          </a:p>
        </p:txBody>
      </p:sp>
    </p:spTree>
    <p:extLst>
      <p:ext uri="{BB962C8B-B14F-4D97-AF65-F5344CB8AC3E}">
        <p14:creationId xmlns:p14="http://schemas.microsoft.com/office/powerpoint/2010/main" val="2467927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777708-1457-48E0-94D1-876C5E96E727}" type="slidenum">
              <a:rPr lang="en-US" smtClean="0"/>
              <a:t>14</a:t>
            </a:fld>
            <a:endParaRPr lang="en-US"/>
          </a:p>
        </p:txBody>
      </p:sp>
    </p:spTree>
    <p:extLst>
      <p:ext uri="{BB962C8B-B14F-4D97-AF65-F5344CB8AC3E}">
        <p14:creationId xmlns:p14="http://schemas.microsoft.com/office/powerpoint/2010/main" val="32427238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777708-1457-48E0-94D1-876C5E96E727}" type="slidenum">
              <a:rPr lang="en-US" smtClean="0"/>
              <a:t>15</a:t>
            </a:fld>
            <a:endParaRPr lang="en-US"/>
          </a:p>
        </p:txBody>
      </p:sp>
    </p:spTree>
    <p:extLst>
      <p:ext uri="{BB962C8B-B14F-4D97-AF65-F5344CB8AC3E}">
        <p14:creationId xmlns:p14="http://schemas.microsoft.com/office/powerpoint/2010/main" val="407825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777708-1457-48E0-94D1-876C5E96E727}" type="slidenum">
              <a:rPr lang="en-US" smtClean="0"/>
              <a:t>16</a:t>
            </a:fld>
            <a:endParaRPr lang="en-US"/>
          </a:p>
        </p:txBody>
      </p:sp>
    </p:spTree>
    <p:extLst>
      <p:ext uri="{BB962C8B-B14F-4D97-AF65-F5344CB8AC3E}">
        <p14:creationId xmlns:p14="http://schemas.microsoft.com/office/powerpoint/2010/main" val="3101632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17</a:t>
            </a:fld>
            <a:endParaRPr lang="en-US"/>
          </a:p>
        </p:txBody>
      </p:sp>
    </p:spTree>
    <p:extLst>
      <p:ext uri="{BB962C8B-B14F-4D97-AF65-F5344CB8AC3E}">
        <p14:creationId xmlns:p14="http://schemas.microsoft.com/office/powerpoint/2010/main" val="1156654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a:xfrm>
            <a:off x="685800" y="4267200"/>
            <a:ext cx="5486400" cy="4572000"/>
          </a:xfrm>
        </p:spPr>
        <p:txBody>
          <a:bodyPr/>
          <a:lstStyle/>
          <a:p>
            <a:endParaRPr lang="en-US" sz="1100" dirty="0"/>
          </a:p>
        </p:txBody>
      </p:sp>
      <p:sp>
        <p:nvSpPr>
          <p:cNvPr id="4" name="Slide Number Placeholder 3"/>
          <p:cNvSpPr>
            <a:spLocks noGrp="1"/>
          </p:cNvSpPr>
          <p:nvPr>
            <p:ph type="sldNum" sz="quarter" idx="10"/>
          </p:nvPr>
        </p:nvSpPr>
        <p:spPr/>
        <p:txBody>
          <a:bodyPr/>
          <a:lstStyle/>
          <a:p>
            <a:fld id="{54777708-1457-48E0-94D1-876C5E96E727}" type="slidenum">
              <a:rPr lang="en-US" smtClean="0"/>
              <a:t>18</a:t>
            </a:fld>
            <a:endParaRPr lang="en-US"/>
          </a:p>
        </p:txBody>
      </p:sp>
    </p:spTree>
    <p:extLst>
      <p:ext uri="{BB962C8B-B14F-4D97-AF65-F5344CB8AC3E}">
        <p14:creationId xmlns:p14="http://schemas.microsoft.com/office/powerpoint/2010/main" val="40731360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777708-1457-48E0-94D1-876C5E96E727}" type="slidenum">
              <a:rPr lang="en-US" smtClean="0"/>
              <a:t>19</a:t>
            </a:fld>
            <a:endParaRPr lang="en-US"/>
          </a:p>
        </p:txBody>
      </p:sp>
    </p:spTree>
    <p:extLst>
      <p:ext uri="{BB962C8B-B14F-4D97-AF65-F5344CB8AC3E}">
        <p14:creationId xmlns:p14="http://schemas.microsoft.com/office/powerpoint/2010/main" val="3474485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2</a:t>
            </a:fld>
            <a:endParaRPr lang="en-US"/>
          </a:p>
        </p:txBody>
      </p:sp>
    </p:spTree>
    <p:extLst>
      <p:ext uri="{BB962C8B-B14F-4D97-AF65-F5344CB8AC3E}">
        <p14:creationId xmlns:p14="http://schemas.microsoft.com/office/powerpoint/2010/main" val="27160860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900" dirty="0"/>
          </a:p>
        </p:txBody>
      </p:sp>
      <p:sp>
        <p:nvSpPr>
          <p:cNvPr id="4" name="Slide Number Placeholder 3"/>
          <p:cNvSpPr>
            <a:spLocks noGrp="1"/>
          </p:cNvSpPr>
          <p:nvPr>
            <p:ph type="sldNum" sz="quarter" idx="10"/>
          </p:nvPr>
        </p:nvSpPr>
        <p:spPr/>
        <p:txBody>
          <a:bodyPr/>
          <a:lstStyle/>
          <a:p>
            <a:fld id="{54777708-1457-48E0-94D1-876C5E96E727}" type="slidenum">
              <a:rPr lang="en-US" smtClean="0"/>
              <a:t>20</a:t>
            </a:fld>
            <a:endParaRPr lang="en-US"/>
          </a:p>
        </p:txBody>
      </p:sp>
    </p:spTree>
    <p:extLst>
      <p:ext uri="{BB962C8B-B14F-4D97-AF65-F5344CB8AC3E}">
        <p14:creationId xmlns:p14="http://schemas.microsoft.com/office/powerpoint/2010/main" val="27760413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21</a:t>
            </a:fld>
            <a:endParaRPr lang="en-US"/>
          </a:p>
        </p:txBody>
      </p:sp>
    </p:spTree>
    <p:extLst>
      <p:ext uri="{BB962C8B-B14F-4D97-AF65-F5344CB8AC3E}">
        <p14:creationId xmlns:p14="http://schemas.microsoft.com/office/powerpoint/2010/main" val="5696382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22</a:t>
            </a:fld>
            <a:endParaRPr lang="en-US"/>
          </a:p>
        </p:txBody>
      </p:sp>
    </p:spTree>
    <p:extLst>
      <p:ext uri="{BB962C8B-B14F-4D97-AF65-F5344CB8AC3E}">
        <p14:creationId xmlns:p14="http://schemas.microsoft.com/office/powerpoint/2010/main" val="8600662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23</a:t>
            </a:fld>
            <a:endParaRPr lang="en-US"/>
          </a:p>
        </p:txBody>
      </p:sp>
    </p:spTree>
    <p:extLst>
      <p:ext uri="{BB962C8B-B14F-4D97-AF65-F5344CB8AC3E}">
        <p14:creationId xmlns:p14="http://schemas.microsoft.com/office/powerpoint/2010/main" val="7329960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24</a:t>
            </a:fld>
            <a:endParaRPr lang="en-US"/>
          </a:p>
        </p:txBody>
      </p:sp>
    </p:spTree>
    <p:extLst>
      <p:ext uri="{BB962C8B-B14F-4D97-AF65-F5344CB8AC3E}">
        <p14:creationId xmlns:p14="http://schemas.microsoft.com/office/powerpoint/2010/main" val="3410991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25</a:t>
            </a:fld>
            <a:endParaRPr lang="en-US"/>
          </a:p>
        </p:txBody>
      </p:sp>
    </p:spTree>
    <p:extLst>
      <p:ext uri="{BB962C8B-B14F-4D97-AF65-F5344CB8AC3E}">
        <p14:creationId xmlns:p14="http://schemas.microsoft.com/office/powerpoint/2010/main" val="3604747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3</a:t>
            </a:fld>
            <a:endParaRPr lang="en-US"/>
          </a:p>
        </p:txBody>
      </p:sp>
    </p:spTree>
    <p:extLst>
      <p:ext uri="{BB962C8B-B14F-4D97-AF65-F5344CB8AC3E}">
        <p14:creationId xmlns:p14="http://schemas.microsoft.com/office/powerpoint/2010/main" val="157751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777708-1457-48E0-94D1-876C5E96E727}" type="slidenum">
              <a:rPr lang="en-US" smtClean="0"/>
              <a:t>4</a:t>
            </a:fld>
            <a:endParaRPr lang="en-US"/>
          </a:p>
        </p:txBody>
      </p:sp>
    </p:spTree>
    <p:extLst>
      <p:ext uri="{BB962C8B-B14F-4D97-AF65-F5344CB8AC3E}">
        <p14:creationId xmlns:p14="http://schemas.microsoft.com/office/powerpoint/2010/main" val="2517146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5</a:t>
            </a:fld>
            <a:endParaRPr lang="en-US"/>
          </a:p>
        </p:txBody>
      </p:sp>
    </p:spTree>
    <p:extLst>
      <p:ext uri="{BB962C8B-B14F-4D97-AF65-F5344CB8AC3E}">
        <p14:creationId xmlns:p14="http://schemas.microsoft.com/office/powerpoint/2010/main" val="3731426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6</a:t>
            </a:fld>
            <a:endParaRPr lang="en-US"/>
          </a:p>
        </p:txBody>
      </p:sp>
    </p:spTree>
    <p:extLst>
      <p:ext uri="{BB962C8B-B14F-4D97-AF65-F5344CB8AC3E}">
        <p14:creationId xmlns:p14="http://schemas.microsoft.com/office/powerpoint/2010/main" val="2936496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7</a:t>
            </a:fld>
            <a:endParaRPr lang="en-US"/>
          </a:p>
        </p:txBody>
      </p:sp>
    </p:spTree>
    <p:extLst>
      <p:ext uri="{BB962C8B-B14F-4D97-AF65-F5344CB8AC3E}">
        <p14:creationId xmlns:p14="http://schemas.microsoft.com/office/powerpoint/2010/main" val="3609080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8</a:t>
            </a:fld>
            <a:endParaRPr lang="en-US"/>
          </a:p>
        </p:txBody>
      </p:sp>
    </p:spTree>
    <p:extLst>
      <p:ext uri="{BB962C8B-B14F-4D97-AF65-F5344CB8AC3E}">
        <p14:creationId xmlns:p14="http://schemas.microsoft.com/office/powerpoint/2010/main" val="4204233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777708-1457-48E0-94D1-876C5E96E727}" type="slidenum">
              <a:rPr lang="en-US" smtClean="0"/>
              <a:t>9</a:t>
            </a:fld>
            <a:endParaRPr lang="en-US"/>
          </a:p>
        </p:txBody>
      </p:sp>
    </p:spTree>
    <p:extLst>
      <p:ext uri="{BB962C8B-B14F-4D97-AF65-F5344CB8AC3E}">
        <p14:creationId xmlns:p14="http://schemas.microsoft.com/office/powerpoint/2010/main" val="2112414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33C014A-51B2-44DB-A21E-32A282775F3A}"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213153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39762"/>
          </a:xfrm>
        </p:spPr>
        <p:txBody>
          <a:bodyPr>
            <a:normAutofit/>
          </a:bodyPr>
          <a:lstStyle>
            <a:lvl1pPr>
              <a:defRPr sz="3600">
                <a:solidFill>
                  <a:schemeClr val="bg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3C014A-51B2-44DB-A21E-32A282775F3A}"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958268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3C014A-51B2-44DB-A21E-32A282775F3A}"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372851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35200" y="228600"/>
            <a:ext cx="7620000" cy="240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2078568" y="2616203"/>
            <a:ext cx="579998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0" fontAlgn="base" hangingPunct="0">
              <a:spcBef>
                <a:spcPct val="0"/>
              </a:spcBef>
              <a:spcAft>
                <a:spcPct val="0"/>
              </a:spcAft>
              <a:defRPr/>
            </a:pPr>
            <a:r>
              <a:rPr lang="en-US" sz="2600" b="1" dirty="0">
                <a:solidFill>
                  <a:srgbClr val="003399"/>
                </a:solidFill>
              </a:rPr>
              <a:t>RAILROAD Commission OF TEXAS</a:t>
            </a:r>
          </a:p>
        </p:txBody>
      </p:sp>
      <p:sp>
        <p:nvSpPr>
          <p:cNvPr id="4" name="Date Placeholder 1"/>
          <p:cNvSpPr>
            <a:spLocks noGrp="1"/>
          </p:cNvSpPr>
          <p:nvPr>
            <p:ph type="dt" sz="half" idx="10"/>
          </p:nvPr>
        </p:nvSpPr>
        <p:spPr/>
        <p:txBody>
          <a:bodyPr/>
          <a:lstStyle>
            <a:lvl1pPr>
              <a:defRPr/>
            </a:lvl1pPr>
          </a:lstStyle>
          <a:p>
            <a:pPr>
              <a:defRPr/>
            </a:pPr>
            <a:fld id="{4BB33267-74BF-4043-A005-5EAE2DF5D598}" type="datetime1">
              <a:rPr lang="en-US" smtClean="0">
                <a:solidFill>
                  <a:prstClr val="black">
                    <a:tint val="75000"/>
                  </a:prstClr>
                </a:solidFill>
              </a:rPr>
              <a:pPr>
                <a:defRPr/>
              </a:pPr>
              <a:t>4/19/2018</a:t>
            </a:fld>
            <a:endParaRPr lang="en-US">
              <a:solidFill>
                <a:prstClr val="black">
                  <a:tint val="75000"/>
                </a:prstClr>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3"/>
          <p:cNvSpPr>
            <a:spLocks noGrp="1"/>
          </p:cNvSpPr>
          <p:nvPr>
            <p:ph type="sldNum" sz="quarter" idx="12"/>
          </p:nvPr>
        </p:nvSpPr>
        <p:spPr/>
        <p:txBody>
          <a:bodyPr/>
          <a:lstStyle>
            <a:lvl1pPr>
              <a:defRPr/>
            </a:lvl1pPr>
          </a:lstStyle>
          <a:p>
            <a:fld id="{543AA61D-E7AF-41F8-8695-D0593E522301}" type="slidenum">
              <a:rPr lang="en-US"/>
              <a:pPr/>
              <a:t>‹#›</a:t>
            </a:fld>
            <a:endParaRPr lang="en-US"/>
          </a:p>
        </p:txBody>
      </p:sp>
    </p:spTree>
    <p:extLst>
      <p:ext uri="{BB962C8B-B14F-4D97-AF65-F5344CB8AC3E}">
        <p14:creationId xmlns:p14="http://schemas.microsoft.com/office/powerpoint/2010/main" val="68898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F43B5350-86DC-4727-B654-D825E28A327C}" type="datetime1">
              <a:rPr lang="en-US" smtClean="0">
                <a:solidFill>
                  <a:prstClr val="black">
                    <a:tint val="75000"/>
                  </a:prstClr>
                </a:solidFill>
              </a:rPr>
              <a:pPr>
                <a:defRPr/>
              </a:pPr>
              <a:t>4/19/2018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61628389-D676-43FB-B6D7-082EEFE3C0D0}" type="slidenum">
              <a:rPr lang="en-US"/>
              <a:pPr/>
              <a:t>‹#›</a:t>
            </a:fld>
            <a:endParaRPr lang="en-US"/>
          </a:p>
        </p:txBody>
      </p:sp>
    </p:spTree>
    <p:extLst>
      <p:ext uri="{BB962C8B-B14F-4D97-AF65-F5344CB8AC3E}">
        <p14:creationId xmlns:p14="http://schemas.microsoft.com/office/powerpoint/2010/main" val="28733344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FB6EC6D-36D7-4B09-8A8C-946A1A3BD074}" type="datetime1">
              <a:rPr lang="en-US" smtClean="0">
                <a:solidFill>
                  <a:prstClr val="black">
                    <a:tint val="75000"/>
                  </a:prstClr>
                </a:solidFill>
              </a:rPr>
              <a:pPr>
                <a:defRPr/>
              </a:pPr>
              <a:t>4/19/2018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B0D4199-69CD-40D6-B75C-0F58C417A4B7}" type="slidenum">
              <a:rPr lang="en-US"/>
              <a:pPr/>
              <a:t>‹#›</a:t>
            </a:fld>
            <a:endParaRPr lang="en-US"/>
          </a:p>
        </p:txBody>
      </p:sp>
    </p:spTree>
    <p:extLst>
      <p:ext uri="{BB962C8B-B14F-4D97-AF65-F5344CB8AC3E}">
        <p14:creationId xmlns:p14="http://schemas.microsoft.com/office/powerpoint/2010/main" val="138548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9320D96-B268-4489-9F49-FFB27AABDCC5}" type="datetime1">
              <a:rPr lang="en-US" smtClean="0">
                <a:solidFill>
                  <a:prstClr val="black">
                    <a:tint val="75000"/>
                  </a:prstClr>
                </a:solidFill>
              </a:rPr>
              <a:pPr>
                <a:defRPr/>
              </a:pPr>
              <a:t>4/19/2018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C586A4A-8A17-4302-A385-60C6B68AAF5D}" type="slidenum">
              <a:rPr lang="en-US"/>
              <a:pPr/>
              <a:t>‹#›</a:t>
            </a:fld>
            <a:endParaRPr lang="en-US"/>
          </a:p>
        </p:txBody>
      </p:sp>
    </p:spTree>
    <p:extLst>
      <p:ext uri="{BB962C8B-B14F-4D97-AF65-F5344CB8AC3E}">
        <p14:creationId xmlns:p14="http://schemas.microsoft.com/office/powerpoint/2010/main" val="3549809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CD5C4BB-7E1B-44F6-A953-28F642022B9F}" type="datetime1">
              <a:rPr lang="en-US" smtClean="0">
                <a:solidFill>
                  <a:prstClr val="black">
                    <a:tint val="75000"/>
                  </a:prstClr>
                </a:solidFill>
              </a:rPr>
              <a:pPr>
                <a:defRPr/>
              </a:pPr>
              <a:t>4/19/2018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5B66564F-7D8E-402A-8A38-9E197A022A09}" type="slidenum">
              <a:rPr lang="en-US"/>
              <a:pPr/>
              <a:t>‹#›</a:t>
            </a:fld>
            <a:endParaRPr lang="en-US"/>
          </a:p>
        </p:txBody>
      </p:sp>
    </p:spTree>
    <p:extLst>
      <p:ext uri="{BB962C8B-B14F-4D97-AF65-F5344CB8AC3E}">
        <p14:creationId xmlns:p14="http://schemas.microsoft.com/office/powerpoint/2010/main" val="2904795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54B8476-B102-40E5-A51A-2A6FB071E473}" type="datetime1">
              <a:rPr lang="en-US" smtClean="0">
                <a:solidFill>
                  <a:prstClr val="black">
                    <a:tint val="75000"/>
                  </a:prstClr>
                </a:solidFill>
              </a:rPr>
              <a:pPr>
                <a:defRPr/>
              </a:pPr>
              <a:t>4/19/2018</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3CC17A23-6B74-46FB-BCD2-92BCAC9C74D3}" type="slidenum">
              <a:rPr lang="en-US"/>
              <a:pPr/>
              <a:t>‹#›</a:t>
            </a:fld>
            <a:endParaRPr lang="en-US"/>
          </a:p>
        </p:txBody>
      </p:sp>
    </p:spTree>
    <p:extLst>
      <p:ext uri="{BB962C8B-B14F-4D97-AF65-F5344CB8AC3E}">
        <p14:creationId xmlns:p14="http://schemas.microsoft.com/office/powerpoint/2010/main" val="3589113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85D76BB0-DE8F-4E1E-8173-AD421EE321C8}" type="datetime1">
              <a:rPr lang="en-US" smtClean="0">
                <a:solidFill>
                  <a:prstClr val="black">
                    <a:tint val="75000"/>
                  </a:prstClr>
                </a:solidFill>
              </a:rPr>
              <a:pPr>
                <a:defRPr/>
              </a:pPr>
              <a:t>4/19/2018</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A4960AFD-F19E-4C7F-A9E9-3738B547C945}" type="slidenum">
              <a:rPr lang="en-US"/>
              <a:pPr/>
              <a:t>‹#›</a:t>
            </a:fld>
            <a:endParaRPr lang="en-US"/>
          </a:p>
        </p:txBody>
      </p:sp>
    </p:spTree>
    <p:extLst>
      <p:ext uri="{BB962C8B-B14F-4D97-AF65-F5344CB8AC3E}">
        <p14:creationId xmlns:p14="http://schemas.microsoft.com/office/powerpoint/2010/main" val="40261059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BF13CD2-2E39-4ACF-B98B-3B2105651D44}" type="datetime1">
              <a:rPr lang="en-US" smtClean="0">
                <a:solidFill>
                  <a:prstClr val="black">
                    <a:tint val="75000"/>
                  </a:prstClr>
                </a:solidFill>
              </a:rPr>
              <a:pPr>
                <a:defRPr/>
              </a:pPr>
              <a:t>4/19/2018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8D1A3894-0976-439B-86A7-376B8FA002E6}" type="slidenum">
              <a:rPr lang="en-US"/>
              <a:pPr/>
              <a:t>‹#›</a:t>
            </a:fld>
            <a:endParaRPr lang="en-US"/>
          </a:p>
        </p:txBody>
      </p:sp>
    </p:spTree>
    <p:extLst>
      <p:ext uri="{BB962C8B-B14F-4D97-AF65-F5344CB8AC3E}">
        <p14:creationId xmlns:p14="http://schemas.microsoft.com/office/powerpoint/2010/main" val="2864466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p:spPr>
        <p:txBody>
          <a:bodyPr>
            <a:normAutofit/>
          </a:bodyPr>
          <a:lstStyle>
            <a:lvl1pPr>
              <a:defRPr sz="3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3C014A-51B2-44DB-A21E-32A282775F3A}"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229129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340E6B0-BD24-4E72-BC46-682008B2767B}" type="datetime1">
              <a:rPr lang="en-US" smtClean="0">
                <a:solidFill>
                  <a:prstClr val="black">
                    <a:tint val="75000"/>
                  </a:prstClr>
                </a:solidFill>
              </a:rPr>
              <a:pPr>
                <a:defRPr/>
              </a:pPr>
              <a:t>4/19/2018</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BC27CE5-06C8-4814-8C9E-016134C1C99C}" type="slidenum">
              <a:rPr lang="en-US"/>
              <a:pPr/>
              <a:t>‹#›</a:t>
            </a:fld>
            <a:endParaRPr lang="en-US"/>
          </a:p>
        </p:txBody>
      </p:sp>
    </p:spTree>
    <p:extLst>
      <p:ext uri="{BB962C8B-B14F-4D97-AF65-F5344CB8AC3E}">
        <p14:creationId xmlns:p14="http://schemas.microsoft.com/office/powerpoint/2010/main" val="31216320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E5EDEB9-95BA-43DA-B3E5-354B967A015E}" type="datetime1">
              <a:rPr lang="en-US" smtClean="0">
                <a:solidFill>
                  <a:prstClr val="black">
                    <a:tint val="75000"/>
                  </a:prstClr>
                </a:solidFill>
              </a:rPr>
              <a:pPr>
                <a:defRPr/>
              </a:pPr>
              <a:t>4/19/2018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6AEDFA8-5D66-4962-BFDB-BF67D7F91E0C}" type="slidenum">
              <a:rPr lang="en-US"/>
              <a:pPr/>
              <a:t>‹#›</a:t>
            </a:fld>
            <a:endParaRPr lang="en-US"/>
          </a:p>
        </p:txBody>
      </p:sp>
    </p:spTree>
    <p:extLst>
      <p:ext uri="{BB962C8B-B14F-4D97-AF65-F5344CB8AC3E}">
        <p14:creationId xmlns:p14="http://schemas.microsoft.com/office/powerpoint/2010/main" val="257467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A90E1D-EA75-444B-B308-83E7C3505463}" type="datetime1">
              <a:rPr lang="en-US" smtClean="0">
                <a:solidFill>
                  <a:prstClr val="black">
                    <a:tint val="75000"/>
                  </a:prstClr>
                </a:solidFill>
              </a:rPr>
              <a:pPr>
                <a:defRPr/>
              </a:pPr>
              <a:t>4/19/2018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D53EE09-3A87-4FE8-872C-F4995A2F2D0A}" type="slidenum">
              <a:rPr lang="en-US"/>
              <a:pPr/>
              <a:t>‹#›</a:t>
            </a:fld>
            <a:endParaRPr lang="en-US"/>
          </a:p>
        </p:txBody>
      </p:sp>
    </p:spTree>
    <p:extLst>
      <p:ext uri="{BB962C8B-B14F-4D97-AF65-F5344CB8AC3E}">
        <p14:creationId xmlns:p14="http://schemas.microsoft.com/office/powerpoint/2010/main" val="3955454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33C014A-51B2-44DB-A21E-32A282775F3A}" type="datetimeFigureOut">
              <a:rPr lang="en-US" smtClean="0"/>
              <a:t>4/19/2018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06727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39762"/>
          </a:xfrm>
        </p:spPr>
        <p:txBody>
          <a:bodyPr>
            <a:normAutofit/>
          </a:bodyPr>
          <a:lstStyle>
            <a:lvl1pPr>
              <a:defRPr sz="3600">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3C014A-51B2-44DB-A21E-32A282775F3A}"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553894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39762"/>
          </a:xfrm>
        </p:spPr>
        <p:txBody>
          <a:bodyPr>
            <a:normAutofit/>
          </a:bodyPr>
          <a:lstStyle>
            <a:lvl1pPr>
              <a:defRPr sz="36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3C014A-51B2-44DB-A21E-32A282775F3A}" type="datetimeFigureOut">
              <a:rPr lang="en-US" smtClean="0"/>
              <a:t>4/19/2018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456624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p:spPr>
        <p:txBody>
          <a:bodyPr>
            <a:normAutofit/>
          </a:bodyPr>
          <a:lstStyle>
            <a:lvl1pPr>
              <a:defRPr sz="3600">
                <a:solidFill>
                  <a:schemeClr val="bg1"/>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3C014A-51B2-44DB-A21E-32A282775F3A}" type="datetimeFigureOut">
              <a:rPr lang="en-US" smtClean="0"/>
              <a:t>4/19/2018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84321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C014A-51B2-44DB-A21E-32A282775F3A}" type="datetimeFigureOut">
              <a:rPr lang="en-US" smtClean="0"/>
              <a:t>4/19/2018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606114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solidFill>
                  <a:schemeClr val="bg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3C014A-51B2-44DB-A21E-32A282775F3A}"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3277344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3C014A-51B2-44DB-A21E-32A282775F3A}" type="datetimeFigureOut">
              <a:rPr lang="en-US" smtClean="0"/>
              <a:t>4/19/2018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44940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C014A-51B2-44DB-A21E-32A282775F3A}" type="datetimeFigureOut">
              <a:rPr lang="en-US" smtClean="0"/>
              <a:t>4/19/2018</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D2318-7179-480A-AF73-9860EF72EE9C}" type="slidenum">
              <a:rPr lang="en-US" smtClean="0"/>
              <a:t>‹#›</a:t>
            </a:fld>
            <a:endParaRPr lang="en-US"/>
          </a:p>
        </p:txBody>
      </p:sp>
      <p:sp>
        <p:nvSpPr>
          <p:cNvPr id="9" name="TextBox 8"/>
          <p:cNvSpPr txBox="1"/>
          <p:nvPr userDrawn="1"/>
        </p:nvSpPr>
        <p:spPr>
          <a:xfrm>
            <a:off x="101600" y="6512607"/>
            <a:ext cx="9042400" cy="276999"/>
          </a:xfrm>
          <a:prstGeom prst="rect">
            <a:avLst/>
          </a:prstGeom>
          <a:noFill/>
        </p:spPr>
        <p:txBody>
          <a:bodyPr wrap="square" rtlCol="0">
            <a:spAutoFit/>
          </a:bodyPr>
          <a:lstStyle/>
          <a:p>
            <a:r>
              <a:rPr lang="en-US" sz="1200" b="1" dirty="0">
                <a:solidFill>
                  <a:schemeClr val="tx1"/>
                </a:solidFill>
                <a:latin typeface="Myriad Pro" panose="020B0503030403020204" pitchFamily="34" charset="0"/>
              </a:rPr>
              <a:t>Railroad Commission of Texas |</a:t>
            </a:r>
            <a:r>
              <a:rPr lang="en-US" sz="1200" b="1" baseline="0" dirty="0">
                <a:solidFill>
                  <a:schemeClr val="tx1"/>
                </a:solidFill>
                <a:latin typeface="Myriad Pro" panose="020B0503030403020204" pitchFamily="34" charset="0"/>
              </a:rPr>
              <a:t> June 27, 2016 (Change Date In First Master Slide)</a:t>
            </a:r>
            <a:endParaRPr lang="en-US" sz="1200" b="1" dirty="0">
              <a:solidFill>
                <a:schemeClr val="tx1"/>
              </a:solidFill>
              <a:latin typeface="Myriad Pro" panose="020B0503030403020204" pitchFamily="34" charset="0"/>
            </a:endParaRPr>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 y="0"/>
            <a:ext cx="12191999" cy="6857464"/>
          </a:xfrm>
          <a:prstGeom prst="rect">
            <a:avLst/>
          </a:prstGeom>
        </p:spPr>
      </p:pic>
    </p:spTree>
    <p:extLst>
      <p:ext uri="{BB962C8B-B14F-4D97-AF65-F5344CB8AC3E}">
        <p14:creationId xmlns:p14="http://schemas.microsoft.com/office/powerpoint/2010/main" val="884963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eaLnBrk="0" fontAlgn="base" hangingPunct="0">
              <a:spcBef>
                <a:spcPct val="0"/>
              </a:spcBef>
              <a:spcAft>
                <a:spcPct val="0"/>
              </a:spcAft>
              <a:defRPr/>
            </a:pPr>
            <a:fld id="{18211CD3-A4A4-4DEA-BDE3-67C9866997E6}" type="datetime1">
              <a:rPr lang="en-US" smtClean="0">
                <a:solidFill>
                  <a:prstClr val="black">
                    <a:tint val="75000"/>
                  </a:prstClr>
                </a:solidFill>
              </a:rPr>
              <a:pPr eaLnBrk="0" fontAlgn="base" hangingPunct="0">
                <a:spcBef>
                  <a:spcPct val="0"/>
                </a:spcBef>
                <a:spcAft>
                  <a:spcPct val="0"/>
                </a:spcAft>
                <a:defRPr/>
              </a:pPr>
              <a:t>4/19/2018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eaLnBrk="0" fontAlgn="base" hangingPunct="0">
              <a:spcBef>
                <a:spcPct val="0"/>
              </a:spcBef>
              <a:spcAft>
                <a:spcPct val="0"/>
              </a:spcAft>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eaLnBrk="0" fontAlgn="base" hangingPunct="0">
              <a:spcBef>
                <a:spcPct val="0"/>
              </a:spcBef>
              <a:spcAft>
                <a:spcPct val="0"/>
              </a:spcAft>
            </a:pPr>
            <a:fld id="{47C8F180-C8D1-43C4-AC99-1C8EC5FB7A61}" type="slidenum">
              <a:rPr lang="en-US" smtClean="0">
                <a:latin typeface="Arial" panose="020B0604020202020204" pitchFamily="34" charset="0"/>
              </a:rPr>
              <a:pPr eaLnBrk="0" fontAlgn="base" hangingPunct="0">
                <a:spcBef>
                  <a:spcPct val="0"/>
                </a:spcBef>
                <a:spcAft>
                  <a:spcPct val="0"/>
                </a:spcAft>
              </a:pPr>
              <a:t>‹#›</a:t>
            </a:fld>
            <a:endParaRPr lang="en-US">
              <a:latin typeface="Arial" panose="020B0604020202020204" pitchFamily="34" charset="0"/>
            </a:endParaRPr>
          </a:p>
        </p:txBody>
      </p:sp>
    </p:spTree>
    <p:extLst>
      <p:ext uri="{BB962C8B-B14F-4D97-AF65-F5344CB8AC3E}">
        <p14:creationId xmlns:p14="http://schemas.microsoft.com/office/powerpoint/2010/main" val="2607946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
        <p:nvSpPr>
          <p:cNvPr id="3" name="TextBox 2"/>
          <p:cNvSpPr txBox="1"/>
          <p:nvPr/>
        </p:nvSpPr>
        <p:spPr>
          <a:xfrm>
            <a:off x="2667000" y="2209803"/>
            <a:ext cx="5410200" cy="2215991"/>
          </a:xfrm>
          <a:prstGeom prst="rect">
            <a:avLst/>
          </a:prstGeom>
          <a:noFill/>
        </p:spPr>
        <p:txBody>
          <a:bodyPr wrap="square" rtlCol="0">
            <a:spAutoFit/>
          </a:bodyPr>
          <a:lstStyle/>
          <a:p>
            <a:pPr>
              <a:spcBef>
                <a:spcPct val="0"/>
              </a:spcBef>
              <a:buFont typeface="Arial" charset="0"/>
              <a:buNone/>
            </a:pPr>
            <a:r>
              <a:rPr lang="en-US" altLang="en-US" sz="2000" b="1" dirty="0">
                <a:solidFill>
                  <a:schemeClr val="bg1"/>
                </a:solidFill>
                <a:latin typeface="Myriad Pro" pitchFamily="34" charset="0"/>
                <a:ea typeface="Open Sans" panose="020B0606030504020204" pitchFamily="34" charset="0"/>
                <a:cs typeface="Open Sans" panose="020B0606030504020204" pitchFamily="34" charset="0"/>
              </a:rPr>
              <a:t>TCEQ Trade Fair – </a:t>
            </a:r>
          </a:p>
          <a:p>
            <a:pPr>
              <a:spcBef>
                <a:spcPct val="0"/>
              </a:spcBef>
              <a:buFont typeface="Arial" charset="0"/>
              <a:buNone/>
            </a:pPr>
            <a:r>
              <a:rPr lang="en-US" altLang="en-US" sz="2000" b="1" dirty="0">
                <a:solidFill>
                  <a:schemeClr val="bg1"/>
                </a:solidFill>
                <a:latin typeface="Myriad Pro" pitchFamily="34" charset="0"/>
                <a:ea typeface="Open Sans" panose="020B0606030504020204" pitchFamily="34" charset="0"/>
                <a:cs typeface="Open Sans" panose="020B0606030504020204" pitchFamily="34" charset="0"/>
              </a:rPr>
              <a:t>Railroad Commission</a:t>
            </a:r>
          </a:p>
          <a:p>
            <a:pPr>
              <a:spcBef>
                <a:spcPct val="0"/>
              </a:spcBef>
              <a:buFont typeface="Arial" charset="0"/>
              <a:buNone/>
            </a:pPr>
            <a:r>
              <a:rPr lang="en-US" altLang="en-US" sz="2000" b="1" dirty="0">
                <a:solidFill>
                  <a:schemeClr val="bg1"/>
                </a:solidFill>
                <a:latin typeface="Myriad Pro" pitchFamily="34" charset="0"/>
                <a:ea typeface="Open Sans" panose="020B0606030504020204" pitchFamily="34" charset="0"/>
                <a:cs typeface="Open Sans" panose="020B0606030504020204" pitchFamily="34" charset="0"/>
              </a:rPr>
              <a:t>Legal Enforcement</a:t>
            </a:r>
          </a:p>
          <a:p>
            <a:pPr>
              <a:spcBef>
                <a:spcPct val="0"/>
              </a:spcBef>
              <a:buFont typeface="Arial" charset="0"/>
              <a:buNone/>
            </a:pPr>
            <a:endParaRPr lang="en-US" altLang="en-US" sz="2000" dirty="0">
              <a:solidFill>
                <a:schemeClr val="bg1"/>
              </a:solidFill>
              <a:latin typeface="Myriad Pro" pitchFamily="34" charset="0"/>
            </a:endParaRPr>
          </a:p>
          <a:p>
            <a:pPr>
              <a:spcBef>
                <a:spcPct val="0"/>
              </a:spcBef>
              <a:buFont typeface="Arial" charset="0"/>
              <a:buNone/>
            </a:pPr>
            <a:endParaRPr lang="en-US" altLang="en-US" sz="2000" dirty="0">
              <a:solidFill>
                <a:schemeClr val="bg1"/>
              </a:solidFill>
              <a:latin typeface="Myriad Pro" pitchFamily="34" charset="0"/>
            </a:endParaRPr>
          </a:p>
          <a:p>
            <a:pPr>
              <a:spcBef>
                <a:spcPct val="0"/>
              </a:spcBef>
              <a:buFont typeface="Arial" charset="0"/>
              <a:buNone/>
            </a:pPr>
            <a:r>
              <a:rPr lang="en-US" altLang="en-US" sz="2000" dirty="0">
                <a:solidFill>
                  <a:schemeClr val="bg1"/>
                </a:solidFill>
                <a:latin typeface="Myriad Pro" pitchFamily="34" charset="0"/>
              </a:rPr>
              <a:t>May 2018</a:t>
            </a:r>
          </a:p>
          <a:p>
            <a:endParaRPr lang="en-US" dirty="0"/>
          </a:p>
        </p:txBody>
      </p:sp>
    </p:spTree>
    <p:extLst>
      <p:ext uri="{BB962C8B-B14F-4D97-AF65-F5344CB8AC3E}">
        <p14:creationId xmlns:p14="http://schemas.microsoft.com/office/powerpoint/2010/main" val="4051766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Dockets</a:t>
            </a:r>
          </a:p>
        </p:txBody>
      </p:sp>
      <p:sp>
        <p:nvSpPr>
          <p:cNvPr id="3" name="Content Placeholder 2"/>
          <p:cNvSpPr>
            <a:spLocks noGrp="1"/>
          </p:cNvSpPr>
          <p:nvPr>
            <p:ph idx="1"/>
          </p:nvPr>
        </p:nvSpPr>
        <p:spPr/>
        <p:txBody>
          <a:bodyPr>
            <a:normAutofit/>
          </a:bodyPr>
          <a:lstStyle/>
          <a:p>
            <a:pPr marL="0" indent="0" algn="ctr">
              <a:buNone/>
            </a:pPr>
            <a:r>
              <a:rPr lang="en-US" u="sng" dirty="0"/>
              <a:t>Alternative Fuels Referral Process</a:t>
            </a:r>
          </a:p>
          <a:p>
            <a:r>
              <a:rPr lang="en-US" dirty="0"/>
              <a:t>Inspection Report</a:t>
            </a:r>
          </a:p>
          <a:p>
            <a:r>
              <a:rPr lang="en-US" dirty="0"/>
              <a:t>Review by Safety Specialist</a:t>
            </a:r>
          </a:p>
          <a:p>
            <a:r>
              <a:rPr lang="en-US" dirty="0"/>
              <a:t>Notice of Violation and possible administrative penalty</a:t>
            </a:r>
          </a:p>
          <a:p>
            <a:r>
              <a:rPr lang="en-US" dirty="0"/>
              <a:t>Referral to Legal Enforcement</a:t>
            </a:r>
          </a:p>
          <a:p>
            <a:pPr marL="400050" lvl="1" indent="0" algn="just">
              <a:buNone/>
            </a:pPr>
            <a:endParaRPr lang="en-US" dirty="0"/>
          </a:p>
        </p:txBody>
      </p:sp>
      <p:sp>
        <p:nvSpPr>
          <p:cNvPr id="7" name="Footer Placeholder 6">
            <a:extLst>
              <a:ext uri="{FF2B5EF4-FFF2-40B4-BE49-F238E27FC236}">
                <a16:creationId xmlns:a16="http://schemas.microsoft.com/office/drawing/2014/main" id="{FE9DE118-F2BB-47FB-99F9-3FE314F1AF0F}"/>
              </a:ext>
            </a:extLst>
          </p:cNvPr>
          <p:cNvSpPr>
            <a:spLocks noGrp="1"/>
          </p:cNvSpPr>
          <p:nvPr>
            <p:ph type="ftr" sz="quarter" idx="11"/>
          </p:nvPr>
        </p:nvSpPr>
        <p:spPr/>
        <p:txBody>
          <a:bodyPr/>
          <a:lstStyle/>
          <a:p>
            <a:r>
              <a:rPr lang="en-US" dirty="0"/>
              <a:t>8</a:t>
            </a:r>
          </a:p>
        </p:txBody>
      </p:sp>
    </p:spTree>
    <p:extLst>
      <p:ext uri="{BB962C8B-B14F-4D97-AF65-F5344CB8AC3E}">
        <p14:creationId xmlns:p14="http://schemas.microsoft.com/office/powerpoint/2010/main" val="2639511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Dockets</a:t>
            </a:r>
          </a:p>
        </p:txBody>
      </p:sp>
      <p:sp>
        <p:nvSpPr>
          <p:cNvPr id="3" name="Content Placeholder 2"/>
          <p:cNvSpPr>
            <a:spLocks noGrp="1"/>
          </p:cNvSpPr>
          <p:nvPr>
            <p:ph idx="1"/>
          </p:nvPr>
        </p:nvSpPr>
        <p:spPr/>
        <p:txBody>
          <a:bodyPr anchor="ctr">
            <a:normAutofit/>
          </a:bodyPr>
          <a:lstStyle/>
          <a:p>
            <a:pPr marL="0" indent="0" algn="just">
              <a:buNone/>
            </a:pPr>
            <a:r>
              <a:rPr lang="en-US" dirty="0"/>
              <a:t>The goal of Legal Enforcement is to achieve compliance with statutes, Statewide Rules, permits, and regulations.</a:t>
            </a:r>
          </a:p>
          <a:p>
            <a:pPr marL="0" indent="0" algn="just">
              <a:buNone/>
            </a:pPr>
            <a:endParaRPr lang="en-US" dirty="0"/>
          </a:p>
          <a:p>
            <a:pPr marL="0" indent="0" algn="just">
              <a:buNone/>
            </a:pPr>
            <a:endParaRPr lang="en-US" dirty="0"/>
          </a:p>
        </p:txBody>
      </p:sp>
      <p:sp>
        <p:nvSpPr>
          <p:cNvPr id="7" name="Footer Placeholder 6">
            <a:extLst>
              <a:ext uri="{FF2B5EF4-FFF2-40B4-BE49-F238E27FC236}">
                <a16:creationId xmlns:a16="http://schemas.microsoft.com/office/drawing/2014/main" id="{458B6F90-E3ED-4BBC-A609-E8E2CFB44C4F}"/>
              </a:ext>
            </a:extLst>
          </p:cNvPr>
          <p:cNvSpPr>
            <a:spLocks noGrp="1"/>
          </p:cNvSpPr>
          <p:nvPr>
            <p:ph type="ftr" sz="quarter" idx="11"/>
          </p:nvPr>
        </p:nvSpPr>
        <p:spPr/>
        <p:txBody>
          <a:bodyPr/>
          <a:lstStyle/>
          <a:p>
            <a:r>
              <a:rPr lang="en-US"/>
              <a:t>9</a:t>
            </a:r>
          </a:p>
        </p:txBody>
      </p:sp>
    </p:spTree>
    <p:extLst>
      <p:ext uri="{BB962C8B-B14F-4D97-AF65-F5344CB8AC3E}">
        <p14:creationId xmlns:p14="http://schemas.microsoft.com/office/powerpoint/2010/main" val="379238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Enforcement Dockets</a:t>
            </a:r>
          </a:p>
        </p:txBody>
      </p:sp>
      <p:sp>
        <p:nvSpPr>
          <p:cNvPr id="7" name="Footer Placeholder 6">
            <a:extLst>
              <a:ext uri="{FF2B5EF4-FFF2-40B4-BE49-F238E27FC236}">
                <a16:creationId xmlns:a16="http://schemas.microsoft.com/office/drawing/2014/main" id="{14ABCD0B-F19E-470A-8D64-156F6A05F825}"/>
              </a:ext>
            </a:extLst>
          </p:cNvPr>
          <p:cNvSpPr>
            <a:spLocks noGrp="1"/>
          </p:cNvSpPr>
          <p:nvPr>
            <p:ph type="ftr" sz="quarter" idx="11"/>
          </p:nvPr>
        </p:nvSpPr>
        <p:spPr/>
        <p:txBody>
          <a:bodyPr/>
          <a:lstStyle/>
          <a:p>
            <a:r>
              <a:rPr lang="en-US"/>
              <a:t>10</a:t>
            </a:r>
          </a:p>
        </p:txBody>
      </p:sp>
      <p:graphicFrame>
        <p:nvGraphicFramePr>
          <p:cNvPr id="8" name="Content Placeholder 7">
            <a:extLst>
              <a:ext uri="{FF2B5EF4-FFF2-40B4-BE49-F238E27FC236}">
                <a16:creationId xmlns:a16="http://schemas.microsoft.com/office/drawing/2014/main" id="{B715A2EA-A2F6-4552-969E-AC94DA0E0D3C}"/>
              </a:ext>
            </a:extLst>
          </p:cNvPr>
          <p:cNvGraphicFramePr>
            <a:graphicFrameLocks noGrp="1" noChangeAspect="1"/>
          </p:cNvGraphicFramePr>
          <p:nvPr>
            <p:ph idx="1"/>
            <p:extLst>
              <p:ext uri="{D42A27DB-BD31-4B8C-83A1-F6EECF244321}">
                <p14:modId xmlns:p14="http://schemas.microsoft.com/office/powerpoint/2010/main" val="808347675"/>
              </p:ext>
            </p:extLst>
          </p:nvPr>
        </p:nvGraphicFramePr>
        <p:xfrm>
          <a:off x="1828800" y="1290637"/>
          <a:ext cx="7543800" cy="5210178"/>
        </p:xfrm>
        <a:graphic>
          <a:graphicData uri="http://schemas.openxmlformats.org/presentationml/2006/ole">
            <mc:AlternateContent xmlns:mc="http://schemas.openxmlformats.org/markup-compatibility/2006">
              <mc:Choice xmlns:v="urn:schemas-microsoft-com:vml" Requires="v">
                <p:oleObj spid="_x0000_s1037" name="Document" r:id="rId4" imgW="9776242" imgH="7201457" progId="Word.Document.12">
                  <p:embed/>
                </p:oleObj>
              </mc:Choice>
              <mc:Fallback>
                <p:oleObj name="Document" r:id="rId4" imgW="9776242" imgH="7201457" progId="Word.Document.12">
                  <p:embed/>
                  <p:pic>
                    <p:nvPicPr>
                      <p:cNvPr id="0" name=""/>
                      <p:cNvPicPr/>
                      <p:nvPr/>
                    </p:nvPicPr>
                    <p:blipFill>
                      <a:blip r:embed="rId5"/>
                      <a:stretch>
                        <a:fillRect/>
                      </a:stretch>
                    </p:blipFill>
                    <p:spPr>
                      <a:xfrm>
                        <a:off x="1828800" y="1290637"/>
                        <a:ext cx="7543800" cy="5210178"/>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6E5DE1A1-9912-4D6B-9C8A-BC6794E5AC0D}"/>
              </a:ext>
            </a:extLst>
          </p:cNvPr>
          <p:cNvSpPr txBox="1"/>
          <p:nvPr/>
        </p:nvSpPr>
        <p:spPr>
          <a:xfrm>
            <a:off x="3781007" y="1524000"/>
            <a:ext cx="4629985" cy="584775"/>
          </a:xfrm>
          <a:prstGeom prst="rect">
            <a:avLst/>
          </a:prstGeom>
          <a:noFill/>
        </p:spPr>
        <p:txBody>
          <a:bodyPr wrap="none" rtlCol="0">
            <a:spAutoFit/>
          </a:bodyPr>
          <a:lstStyle/>
          <a:p>
            <a:r>
              <a:rPr lang="en-US" sz="3200" dirty="0"/>
              <a:t>Legal Enforcement Process</a:t>
            </a:r>
          </a:p>
        </p:txBody>
      </p:sp>
    </p:spTree>
    <p:extLst>
      <p:ext uri="{BB962C8B-B14F-4D97-AF65-F5344CB8AC3E}">
        <p14:creationId xmlns:p14="http://schemas.microsoft.com/office/powerpoint/2010/main" val="2267631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Dockets</a:t>
            </a:r>
          </a:p>
        </p:txBody>
      </p:sp>
      <p:sp>
        <p:nvSpPr>
          <p:cNvPr id="3" name="Content Placeholder 2"/>
          <p:cNvSpPr>
            <a:spLocks noGrp="1"/>
          </p:cNvSpPr>
          <p:nvPr>
            <p:ph idx="1"/>
          </p:nvPr>
        </p:nvSpPr>
        <p:spPr>
          <a:xfrm>
            <a:off x="1981200" y="990603"/>
            <a:ext cx="8229600" cy="5135563"/>
          </a:xfrm>
        </p:spPr>
        <p:txBody>
          <a:bodyPr anchor="ctr">
            <a:normAutofit/>
          </a:bodyPr>
          <a:lstStyle/>
          <a:p>
            <a:pPr marL="0" indent="0" algn="just">
              <a:buNone/>
            </a:pPr>
            <a:r>
              <a:rPr lang="en-US" dirty="0"/>
              <a:t>Settlement of Legal Enforcement dockets may be available for operators who promptly correct all violations of statutes, Statewide Rules, and permit conditions, and do not have a history of violations.  </a:t>
            </a:r>
          </a:p>
        </p:txBody>
      </p:sp>
      <p:sp>
        <p:nvSpPr>
          <p:cNvPr id="7" name="Footer Placeholder 6">
            <a:extLst>
              <a:ext uri="{FF2B5EF4-FFF2-40B4-BE49-F238E27FC236}">
                <a16:creationId xmlns:a16="http://schemas.microsoft.com/office/drawing/2014/main" id="{8FE30934-2E5D-41DF-AD19-FE36909C77FF}"/>
              </a:ext>
            </a:extLst>
          </p:cNvPr>
          <p:cNvSpPr>
            <a:spLocks noGrp="1"/>
          </p:cNvSpPr>
          <p:nvPr>
            <p:ph type="ftr" sz="quarter" idx="11"/>
          </p:nvPr>
        </p:nvSpPr>
        <p:spPr/>
        <p:txBody>
          <a:bodyPr/>
          <a:lstStyle/>
          <a:p>
            <a:r>
              <a:rPr lang="en-US"/>
              <a:t>11</a:t>
            </a:r>
          </a:p>
        </p:txBody>
      </p:sp>
    </p:spTree>
    <p:extLst>
      <p:ext uri="{BB962C8B-B14F-4D97-AF65-F5344CB8AC3E}">
        <p14:creationId xmlns:p14="http://schemas.microsoft.com/office/powerpoint/2010/main" val="361957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Dockets</a:t>
            </a:r>
          </a:p>
        </p:txBody>
      </p:sp>
      <p:sp>
        <p:nvSpPr>
          <p:cNvPr id="3" name="Content Placeholder 2"/>
          <p:cNvSpPr>
            <a:spLocks noGrp="1"/>
          </p:cNvSpPr>
          <p:nvPr>
            <p:ph idx="1"/>
          </p:nvPr>
        </p:nvSpPr>
        <p:spPr/>
        <p:txBody>
          <a:bodyPr anchor="ctr">
            <a:normAutofit/>
          </a:bodyPr>
          <a:lstStyle/>
          <a:p>
            <a:pPr marL="0" indent="0" algn="ctr">
              <a:buNone/>
            </a:pPr>
            <a:r>
              <a:rPr lang="en-US" u="sng" dirty="0"/>
              <a:t>Avenues for Settlement</a:t>
            </a:r>
          </a:p>
          <a:p>
            <a:r>
              <a:rPr lang="en-US" dirty="0"/>
              <a:t>“Stipulation, Agreed Settlement and Consent Order”</a:t>
            </a:r>
          </a:p>
          <a:p>
            <a:r>
              <a:rPr lang="en-US" dirty="0"/>
              <a:t>Three-Part Agreement</a:t>
            </a:r>
          </a:p>
          <a:p>
            <a:pPr lvl="1"/>
            <a:r>
              <a:rPr lang="en-US" sz="3200" dirty="0"/>
              <a:t>“Agreement for Settlement”</a:t>
            </a:r>
          </a:p>
          <a:p>
            <a:pPr lvl="1"/>
            <a:r>
              <a:rPr lang="en-US" sz="3200" dirty="0"/>
              <a:t>“Agreed Settlement Order”</a:t>
            </a:r>
          </a:p>
          <a:p>
            <a:pPr lvl="1"/>
            <a:r>
              <a:rPr lang="en-US" sz="3200" dirty="0"/>
              <a:t>“Agreed Final Order”</a:t>
            </a:r>
          </a:p>
          <a:p>
            <a:pPr marL="0" indent="0">
              <a:buNone/>
            </a:pPr>
            <a:endParaRPr lang="en-US" dirty="0"/>
          </a:p>
        </p:txBody>
      </p:sp>
      <p:sp>
        <p:nvSpPr>
          <p:cNvPr id="7" name="Footer Placeholder 6">
            <a:extLst>
              <a:ext uri="{FF2B5EF4-FFF2-40B4-BE49-F238E27FC236}">
                <a16:creationId xmlns:a16="http://schemas.microsoft.com/office/drawing/2014/main" id="{ED03BA78-CAFF-465D-92AB-B414731B3CA1}"/>
              </a:ext>
            </a:extLst>
          </p:cNvPr>
          <p:cNvSpPr>
            <a:spLocks noGrp="1"/>
          </p:cNvSpPr>
          <p:nvPr>
            <p:ph type="ftr" sz="quarter" idx="11"/>
          </p:nvPr>
        </p:nvSpPr>
        <p:spPr/>
        <p:txBody>
          <a:bodyPr/>
          <a:lstStyle/>
          <a:p>
            <a:r>
              <a:rPr lang="en-US"/>
              <a:t>12</a:t>
            </a:r>
          </a:p>
        </p:txBody>
      </p:sp>
    </p:spTree>
    <p:extLst>
      <p:ext uri="{BB962C8B-B14F-4D97-AF65-F5344CB8AC3E}">
        <p14:creationId xmlns:p14="http://schemas.microsoft.com/office/powerpoint/2010/main" val="1700816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Dockets</a:t>
            </a:r>
          </a:p>
        </p:txBody>
      </p:sp>
      <p:sp>
        <p:nvSpPr>
          <p:cNvPr id="3" name="Content Placeholder 2"/>
          <p:cNvSpPr>
            <a:spLocks noGrp="1"/>
          </p:cNvSpPr>
          <p:nvPr>
            <p:ph idx="1"/>
          </p:nvPr>
        </p:nvSpPr>
        <p:spPr/>
        <p:txBody>
          <a:bodyPr>
            <a:normAutofit/>
          </a:bodyPr>
          <a:lstStyle/>
          <a:p>
            <a:pPr marL="0" indent="0" algn="ctr">
              <a:buNone/>
            </a:pPr>
            <a:r>
              <a:rPr lang="en-US" u="sng" dirty="0"/>
              <a:t>Hearings Process </a:t>
            </a:r>
          </a:p>
          <a:p>
            <a:r>
              <a:rPr lang="en-US" dirty="0"/>
              <a:t>Service requirements</a:t>
            </a:r>
          </a:p>
          <a:p>
            <a:pPr lvl="1"/>
            <a:r>
              <a:rPr lang="en-US" sz="3200" dirty="0"/>
              <a:t>“Organization Address”</a:t>
            </a:r>
          </a:p>
          <a:p>
            <a:r>
              <a:rPr lang="en-US" dirty="0"/>
              <a:t>Notice of Opportunity for Hearing and Original Complaint</a:t>
            </a:r>
          </a:p>
          <a:p>
            <a:r>
              <a:rPr lang="en-US" dirty="0"/>
              <a:t>Notice of Hearing</a:t>
            </a:r>
          </a:p>
        </p:txBody>
      </p:sp>
      <p:sp>
        <p:nvSpPr>
          <p:cNvPr id="7" name="Footer Placeholder 6">
            <a:extLst>
              <a:ext uri="{FF2B5EF4-FFF2-40B4-BE49-F238E27FC236}">
                <a16:creationId xmlns:a16="http://schemas.microsoft.com/office/drawing/2014/main" id="{DDA6A983-0AC9-4857-9C05-CAD7D5A1B508}"/>
              </a:ext>
            </a:extLst>
          </p:cNvPr>
          <p:cNvSpPr>
            <a:spLocks noGrp="1"/>
          </p:cNvSpPr>
          <p:nvPr>
            <p:ph type="ftr" sz="quarter" idx="11"/>
          </p:nvPr>
        </p:nvSpPr>
        <p:spPr/>
        <p:txBody>
          <a:bodyPr/>
          <a:lstStyle/>
          <a:p>
            <a:r>
              <a:rPr lang="en-US"/>
              <a:t>13</a:t>
            </a:r>
          </a:p>
        </p:txBody>
      </p:sp>
    </p:spTree>
    <p:extLst>
      <p:ext uri="{BB962C8B-B14F-4D97-AF65-F5344CB8AC3E}">
        <p14:creationId xmlns:p14="http://schemas.microsoft.com/office/powerpoint/2010/main" val="2275704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Dockets</a:t>
            </a:r>
          </a:p>
        </p:txBody>
      </p:sp>
      <p:sp>
        <p:nvSpPr>
          <p:cNvPr id="3" name="Content Placeholder 2"/>
          <p:cNvSpPr>
            <a:spLocks noGrp="1"/>
          </p:cNvSpPr>
          <p:nvPr>
            <p:ph idx="1"/>
          </p:nvPr>
        </p:nvSpPr>
        <p:spPr/>
        <p:txBody>
          <a:bodyPr>
            <a:normAutofit fontScale="92500" lnSpcReduction="10000"/>
          </a:bodyPr>
          <a:lstStyle/>
          <a:p>
            <a:pPr marL="0" indent="0" algn="ctr">
              <a:buNone/>
            </a:pPr>
            <a:r>
              <a:rPr lang="en-US" sz="3500" u="sng" dirty="0"/>
              <a:t>Hearings Process </a:t>
            </a:r>
          </a:p>
          <a:p>
            <a:r>
              <a:rPr lang="en-US" dirty="0"/>
              <a:t>Default Hearing</a:t>
            </a:r>
          </a:p>
          <a:p>
            <a:pPr lvl="1"/>
            <a:r>
              <a:rPr lang="en-US" dirty="0"/>
              <a:t>Held when the operator does not respond to a Notice of Opportunity for Hearing or does not appear at a hearing held according to a Notice of Hearing</a:t>
            </a:r>
          </a:p>
          <a:p>
            <a:pPr lvl="1"/>
            <a:r>
              <a:rPr lang="en-US" dirty="0"/>
              <a:t>Legal Enforcement presents evidence that the operator was given proper notice and evidence of the violation</a:t>
            </a:r>
          </a:p>
          <a:p>
            <a:pPr lvl="1"/>
            <a:r>
              <a:rPr lang="en-US" dirty="0"/>
              <a:t>The Administrative Law Judge drafts a Default Final Order </a:t>
            </a:r>
          </a:p>
          <a:p>
            <a:pPr lvl="1"/>
            <a:r>
              <a:rPr lang="en-US" dirty="0"/>
              <a:t>The Hearings Division submits the Default Final Order to the Commissioners for approval at an open meeting</a:t>
            </a:r>
          </a:p>
        </p:txBody>
      </p:sp>
      <p:sp>
        <p:nvSpPr>
          <p:cNvPr id="7" name="Footer Placeholder 6">
            <a:extLst>
              <a:ext uri="{FF2B5EF4-FFF2-40B4-BE49-F238E27FC236}">
                <a16:creationId xmlns:a16="http://schemas.microsoft.com/office/drawing/2014/main" id="{ACA8F175-B5A4-4183-8BD7-2E08A8DEE8CD}"/>
              </a:ext>
            </a:extLst>
          </p:cNvPr>
          <p:cNvSpPr>
            <a:spLocks noGrp="1"/>
          </p:cNvSpPr>
          <p:nvPr>
            <p:ph type="ftr" sz="quarter" idx="11"/>
          </p:nvPr>
        </p:nvSpPr>
        <p:spPr/>
        <p:txBody>
          <a:bodyPr/>
          <a:lstStyle/>
          <a:p>
            <a:r>
              <a:rPr lang="en-US"/>
              <a:t>14</a:t>
            </a:r>
          </a:p>
        </p:txBody>
      </p:sp>
    </p:spTree>
    <p:extLst>
      <p:ext uri="{BB962C8B-B14F-4D97-AF65-F5344CB8AC3E}">
        <p14:creationId xmlns:p14="http://schemas.microsoft.com/office/powerpoint/2010/main" val="2552810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Dockets</a:t>
            </a:r>
          </a:p>
        </p:txBody>
      </p:sp>
      <p:sp>
        <p:nvSpPr>
          <p:cNvPr id="3" name="Content Placeholder 2"/>
          <p:cNvSpPr>
            <a:spLocks noGrp="1"/>
          </p:cNvSpPr>
          <p:nvPr>
            <p:ph idx="1"/>
          </p:nvPr>
        </p:nvSpPr>
        <p:spPr>
          <a:xfrm>
            <a:off x="1981200" y="1600203"/>
            <a:ext cx="8229600" cy="4525963"/>
          </a:xfrm>
        </p:spPr>
        <p:txBody>
          <a:bodyPr>
            <a:normAutofit fontScale="92500" lnSpcReduction="10000"/>
          </a:bodyPr>
          <a:lstStyle/>
          <a:p>
            <a:pPr marL="0" indent="0" algn="ctr">
              <a:buNone/>
            </a:pPr>
            <a:r>
              <a:rPr lang="en-US" sz="3500" u="sng" dirty="0"/>
              <a:t>Hearings Process </a:t>
            </a:r>
          </a:p>
          <a:p>
            <a:r>
              <a:rPr lang="en-US" dirty="0"/>
              <a:t>Noticed Hearing</a:t>
            </a:r>
          </a:p>
          <a:p>
            <a:pPr lvl="1"/>
            <a:r>
              <a:rPr lang="en-US" dirty="0"/>
              <a:t>Held according to a Notice of Hearing</a:t>
            </a:r>
          </a:p>
          <a:p>
            <a:pPr lvl="1"/>
            <a:r>
              <a:rPr lang="en-US" dirty="0"/>
              <a:t>Both Legal Enforcement and the operator are present</a:t>
            </a:r>
          </a:p>
          <a:p>
            <a:pPr lvl="1"/>
            <a:r>
              <a:rPr lang="en-US" dirty="0"/>
              <a:t>The Administrative Law Judge (ALJ) drafts a Proposal for Decision (PFD)</a:t>
            </a:r>
          </a:p>
          <a:p>
            <a:pPr lvl="1"/>
            <a:r>
              <a:rPr lang="en-US" dirty="0"/>
              <a:t>After considering any Exceptions and Replies, the ALJ may make changes to the PFD</a:t>
            </a:r>
          </a:p>
          <a:p>
            <a:pPr lvl="1"/>
            <a:r>
              <a:rPr lang="en-US" dirty="0"/>
              <a:t>The Hearings Division submits the PFD to the Commissioners for approval at an open meeting</a:t>
            </a:r>
          </a:p>
        </p:txBody>
      </p:sp>
      <p:sp>
        <p:nvSpPr>
          <p:cNvPr id="7" name="Footer Placeholder 6">
            <a:extLst>
              <a:ext uri="{FF2B5EF4-FFF2-40B4-BE49-F238E27FC236}">
                <a16:creationId xmlns:a16="http://schemas.microsoft.com/office/drawing/2014/main" id="{2679B1F0-3EB5-43C6-82F4-4EF3A0719838}"/>
              </a:ext>
            </a:extLst>
          </p:cNvPr>
          <p:cNvSpPr>
            <a:spLocks noGrp="1"/>
          </p:cNvSpPr>
          <p:nvPr>
            <p:ph type="ftr" sz="quarter" idx="11"/>
          </p:nvPr>
        </p:nvSpPr>
        <p:spPr/>
        <p:txBody>
          <a:bodyPr/>
          <a:lstStyle/>
          <a:p>
            <a:r>
              <a:rPr lang="en-US"/>
              <a:t>15</a:t>
            </a:r>
          </a:p>
        </p:txBody>
      </p:sp>
    </p:spTree>
    <p:extLst>
      <p:ext uri="{BB962C8B-B14F-4D97-AF65-F5344CB8AC3E}">
        <p14:creationId xmlns:p14="http://schemas.microsoft.com/office/powerpoint/2010/main" val="2539276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Dockets</a:t>
            </a:r>
          </a:p>
        </p:txBody>
      </p:sp>
      <p:sp>
        <p:nvSpPr>
          <p:cNvPr id="3" name="Content Placeholder 2"/>
          <p:cNvSpPr>
            <a:spLocks noGrp="1"/>
          </p:cNvSpPr>
          <p:nvPr>
            <p:ph idx="1"/>
          </p:nvPr>
        </p:nvSpPr>
        <p:spPr/>
        <p:txBody>
          <a:bodyPr>
            <a:normAutofit/>
          </a:bodyPr>
          <a:lstStyle/>
          <a:p>
            <a:pPr marL="0" indent="0" algn="ctr">
              <a:buNone/>
            </a:pPr>
            <a:r>
              <a:rPr lang="en-US" u="sng" dirty="0"/>
              <a:t>Post-Hearing</a:t>
            </a:r>
          </a:p>
          <a:p>
            <a:r>
              <a:rPr lang="en-US" dirty="0"/>
              <a:t>Motions for Rehearing</a:t>
            </a:r>
          </a:p>
          <a:p>
            <a:r>
              <a:rPr lang="en-US" dirty="0"/>
              <a:t>SB 639 Flag</a:t>
            </a:r>
          </a:p>
          <a:p>
            <a:r>
              <a:rPr lang="en-US" dirty="0"/>
              <a:t>Referral to Attorney General</a:t>
            </a:r>
          </a:p>
          <a:p>
            <a:r>
              <a:rPr lang="en-US" dirty="0"/>
              <a:t>91.114 Agreements</a:t>
            </a:r>
          </a:p>
          <a:p>
            <a:endParaRPr lang="en-US" dirty="0"/>
          </a:p>
        </p:txBody>
      </p:sp>
      <p:sp>
        <p:nvSpPr>
          <p:cNvPr id="7" name="Footer Placeholder 6">
            <a:extLst>
              <a:ext uri="{FF2B5EF4-FFF2-40B4-BE49-F238E27FC236}">
                <a16:creationId xmlns:a16="http://schemas.microsoft.com/office/drawing/2014/main" id="{37ABF63F-6C2A-443E-9D2D-7F3ED3E113E3}"/>
              </a:ext>
            </a:extLst>
          </p:cNvPr>
          <p:cNvSpPr>
            <a:spLocks noGrp="1"/>
          </p:cNvSpPr>
          <p:nvPr>
            <p:ph type="ftr" sz="quarter" idx="11"/>
          </p:nvPr>
        </p:nvSpPr>
        <p:spPr/>
        <p:txBody>
          <a:bodyPr/>
          <a:lstStyle/>
          <a:p>
            <a:r>
              <a:rPr lang="en-US"/>
              <a:t>16</a:t>
            </a:r>
          </a:p>
        </p:txBody>
      </p:sp>
    </p:spTree>
    <p:extLst>
      <p:ext uri="{BB962C8B-B14F-4D97-AF65-F5344CB8AC3E}">
        <p14:creationId xmlns:p14="http://schemas.microsoft.com/office/powerpoint/2010/main" val="3800199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Rule 15 Dockets</a:t>
            </a:r>
          </a:p>
        </p:txBody>
      </p:sp>
      <p:sp>
        <p:nvSpPr>
          <p:cNvPr id="3" name="Content Placeholder 2"/>
          <p:cNvSpPr>
            <a:spLocks noGrp="1"/>
          </p:cNvSpPr>
          <p:nvPr>
            <p:ph idx="1"/>
          </p:nvPr>
        </p:nvSpPr>
        <p:spPr/>
        <p:txBody>
          <a:bodyPr>
            <a:normAutofit/>
          </a:bodyPr>
          <a:lstStyle/>
          <a:p>
            <a:pPr marL="0" indent="0" algn="ctr">
              <a:buNone/>
            </a:pPr>
            <a:r>
              <a:rPr lang="en-US" u="sng" dirty="0"/>
              <a:t>Rule 15 Requirements</a:t>
            </a:r>
          </a:p>
          <a:p>
            <a:r>
              <a:rPr lang="en-US" dirty="0"/>
              <a:t>Good faith claim</a:t>
            </a:r>
          </a:p>
          <a:p>
            <a:r>
              <a:rPr lang="en-US" dirty="0"/>
              <a:t>No outstanding violations</a:t>
            </a:r>
          </a:p>
          <a:p>
            <a:r>
              <a:rPr lang="en-US" dirty="0"/>
              <a:t>H-15 requirements</a:t>
            </a:r>
          </a:p>
          <a:p>
            <a:r>
              <a:rPr lang="en-US" dirty="0"/>
              <a:t>Plugging Extensions – W-3X</a:t>
            </a:r>
          </a:p>
        </p:txBody>
      </p:sp>
      <p:sp>
        <p:nvSpPr>
          <p:cNvPr id="7" name="Footer Placeholder 6">
            <a:extLst>
              <a:ext uri="{FF2B5EF4-FFF2-40B4-BE49-F238E27FC236}">
                <a16:creationId xmlns:a16="http://schemas.microsoft.com/office/drawing/2014/main" id="{BFC92E36-D9CA-4251-9CDA-D9F1F059CB72}"/>
              </a:ext>
            </a:extLst>
          </p:cNvPr>
          <p:cNvSpPr>
            <a:spLocks noGrp="1"/>
          </p:cNvSpPr>
          <p:nvPr>
            <p:ph type="ftr" sz="quarter" idx="11"/>
          </p:nvPr>
        </p:nvSpPr>
        <p:spPr/>
        <p:txBody>
          <a:bodyPr/>
          <a:lstStyle/>
          <a:p>
            <a:r>
              <a:rPr lang="en-US"/>
              <a:t>17</a:t>
            </a:r>
          </a:p>
        </p:txBody>
      </p:sp>
    </p:spTree>
    <p:extLst>
      <p:ext uri="{BB962C8B-B14F-4D97-AF65-F5344CB8AC3E}">
        <p14:creationId xmlns:p14="http://schemas.microsoft.com/office/powerpoint/2010/main" val="342864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524003"/>
            <a:ext cx="7924800" cy="4495799"/>
          </a:xfrm>
        </p:spPr>
        <p:txBody>
          <a:bodyPr>
            <a:normAutofit/>
          </a:bodyPr>
          <a:lstStyle/>
          <a:p>
            <a:r>
              <a:rPr lang="en-US" dirty="0"/>
              <a:t>Legal Enforcement Overview</a:t>
            </a:r>
            <a:br>
              <a:rPr lang="en-US" dirty="0"/>
            </a:br>
            <a:br>
              <a:rPr lang="en-US" sz="2200" dirty="0"/>
            </a:br>
            <a:r>
              <a:rPr lang="en-US" sz="2200" dirty="0"/>
              <a:t>Megan Neal, Assistant General Counsel – Legal Enforcement</a:t>
            </a:r>
            <a:br>
              <a:rPr lang="en-US" sz="2200" dirty="0"/>
            </a:br>
            <a:r>
              <a:rPr lang="en-US" sz="2200" dirty="0"/>
              <a:t>Melissa Glaze, Staff Attorney – Legal Enforcement</a:t>
            </a:r>
            <a:br>
              <a:rPr lang="en-US" sz="2200" dirty="0"/>
            </a:br>
            <a:endParaRPr lang="en-US" dirty="0"/>
          </a:p>
        </p:txBody>
      </p:sp>
    </p:spTree>
    <p:extLst>
      <p:ext uri="{BB962C8B-B14F-4D97-AF65-F5344CB8AC3E}">
        <p14:creationId xmlns:p14="http://schemas.microsoft.com/office/powerpoint/2010/main" val="274025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Rule 15 Dockets</a:t>
            </a:r>
          </a:p>
        </p:txBody>
      </p:sp>
      <p:sp>
        <p:nvSpPr>
          <p:cNvPr id="3" name="Content Placeholder 2"/>
          <p:cNvSpPr>
            <a:spLocks noGrp="1"/>
          </p:cNvSpPr>
          <p:nvPr>
            <p:ph idx="1"/>
          </p:nvPr>
        </p:nvSpPr>
        <p:spPr/>
        <p:txBody>
          <a:bodyPr>
            <a:normAutofit/>
          </a:bodyPr>
          <a:lstStyle/>
          <a:p>
            <a:pPr marL="0" indent="0" algn="ctr">
              <a:buNone/>
            </a:pPr>
            <a:r>
              <a:rPr lang="en-US" u="sng" dirty="0"/>
              <a:t>Rule 15 Hearing Procedure</a:t>
            </a:r>
          </a:p>
          <a:p>
            <a:r>
              <a:rPr lang="en-US" dirty="0"/>
              <a:t>Renewal Packet</a:t>
            </a:r>
          </a:p>
          <a:p>
            <a:r>
              <a:rPr lang="en-US" dirty="0"/>
              <a:t>“90 day letter”</a:t>
            </a:r>
          </a:p>
          <a:p>
            <a:r>
              <a:rPr lang="en-US" dirty="0"/>
              <a:t>“30 day letter”</a:t>
            </a:r>
          </a:p>
          <a:p>
            <a:r>
              <a:rPr lang="en-US" dirty="0"/>
              <a:t>Opportunity for Hearing</a:t>
            </a:r>
          </a:p>
          <a:p>
            <a:endParaRPr lang="en-US" dirty="0"/>
          </a:p>
          <a:p>
            <a:endParaRPr lang="en-US" dirty="0"/>
          </a:p>
        </p:txBody>
      </p:sp>
      <p:sp>
        <p:nvSpPr>
          <p:cNvPr id="7" name="Footer Placeholder 6">
            <a:extLst>
              <a:ext uri="{FF2B5EF4-FFF2-40B4-BE49-F238E27FC236}">
                <a16:creationId xmlns:a16="http://schemas.microsoft.com/office/drawing/2014/main" id="{1103FED7-5436-4BFB-8695-F744A209CBDA}"/>
              </a:ext>
            </a:extLst>
          </p:cNvPr>
          <p:cNvSpPr>
            <a:spLocks noGrp="1"/>
          </p:cNvSpPr>
          <p:nvPr>
            <p:ph type="ftr" sz="quarter" idx="11"/>
          </p:nvPr>
        </p:nvSpPr>
        <p:spPr/>
        <p:txBody>
          <a:bodyPr/>
          <a:lstStyle/>
          <a:p>
            <a:r>
              <a:rPr lang="en-US"/>
              <a:t>18</a:t>
            </a:r>
          </a:p>
        </p:txBody>
      </p:sp>
    </p:spTree>
    <p:extLst>
      <p:ext uri="{BB962C8B-B14F-4D97-AF65-F5344CB8AC3E}">
        <p14:creationId xmlns:p14="http://schemas.microsoft.com/office/powerpoint/2010/main" val="4219375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Other Legal Enforcement </a:t>
            </a:r>
            <a:r>
              <a:rPr lang="en-US" dirty="0" err="1"/>
              <a:t>Activites</a:t>
            </a:r>
            <a:endParaRPr lang="en-US" dirty="0"/>
          </a:p>
        </p:txBody>
      </p:sp>
      <p:sp>
        <p:nvSpPr>
          <p:cNvPr id="3" name="Content Placeholder 2"/>
          <p:cNvSpPr>
            <a:spLocks noGrp="1"/>
          </p:cNvSpPr>
          <p:nvPr>
            <p:ph idx="1"/>
          </p:nvPr>
        </p:nvSpPr>
        <p:spPr/>
        <p:txBody>
          <a:bodyPr>
            <a:normAutofit/>
          </a:bodyPr>
          <a:lstStyle/>
          <a:p>
            <a:pPr marL="0" indent="0" algn="ctr">
              <a:buNone/>
            </a:pPr>
            <a:r>
              <a:rPr lang="en-US" u="sng" dirty="0"/>
              <a:t>Show Cause Dockets</a:t>
            </a:r>
          </a:p>
          <a:p>
            <a:r>
              <a:rPr lang="en-US" sz="2800" dirty="0"/>
              <a:t>Operator’s request for a hearing upon notice of the Commission’s intent to sever a lease or suspend a permit</a:t>
            </a:r>
          </a:p>
          <a:p>
            <a:r>
              <a:rPr lang="en-US" sz="2800" dirty="0"/>
              <a:t>Operator must produce sufficient evidence to prove that the alleged violations do not exist</a:t>
            </a:r>
          </a:p>
          <a:p>
            <a:pPr marL="0" indent="0">
              <a:buNone/>
            </a:pPr>
            <a:endParaRPr lang="en-US" dirty="0"/>
          </a:p>
        </p:txBody>
      </p:sp>
      <p:sp>
        <p:nvSpPr>
          <p:cNvPr id="7" name="Footer Placeholder 6">
            <a:extLst>
              <a:ext uri="{FF2B5EF4-FFF2-40B4-BE49-F238E27FC236}">
                <a16:creationId xmlns:a16="http://schemas.microsoft.com/office/drawing/2014/main" id="{420355B7-CA3B-4044-8648-13E8C5231667}"/>
              </a:ext>
            </a:extLst>
          </p:cNvPr>
          <p:cNvSpPr>
            <a:spLocks noGrp="1"/>
          </p:cNvSpPr>
          <p:nvPr>
            <p:ph type="ftr" sz="quarter" idx="11"/>
          </p:nvPr>
        </p:nvSpPr>
        <p:spPr/>
        <p:txBody>
          <a:bodyPr/>
          <a:lstStyle/>
          <a:p>
            <a:r>
              <a:rPr lang="en-US"/>
              <a:t>19</a:t>
            </a:r>
          </a:p>
        </p:txBody>
      </p:sp>
    </p:spTree>
    <p:extLst>
      <p:ext uri="{BB962C8B-B14F-4D97-AF65-F5344CB8AC3E}">
        <p14:creationId xmlns:p14="http://schemas.microsoft.com/office/powerpoint/2010/main" val="1310647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Other Legal Enforcement </a:t>
            </a:r>
            <a:r>
              <a:rPr lang="en-US" dirty="0" err="1"/>
              <a:t>Activites</a:t>
            </a:r>
            <a:endParaRPr lang="en-US" dirty="0"/>
          </a:p>
        </p:txBody>
      </p:sp>
      <p:sp>
        <p:nvSpPr>
          <p:cNvPr id="3" name="Content Placeholder 2"/>
          <p:cNvSpPr>
            <a:spLocks noGrp="1"/>
          </p:cNvSpPr>
          <p:nvPr>
            <p:ph idx="1"/>
          </p:nvPr>
        </p:nvSpPr>
        <p:spPr/>
        <p:txBody>
          <a:bodyPr>
            <a:noAutofit/>
          </a:bodyPr>
          <a:lstStyle/>
          <a:p>
            <a:pPr marL="0" indent="0" algn="ctr">
              <a:buNone/>
            </a:pPr>
            <a:r>
              <a:rPr lang="en-US" u="sng" dirty="0"/>
              <a:t>Bankruptcy</a:t>
            </a:r>
          </a:p>
          <a:p>
            <a:r>
              <a:rPr lang="en-US" sz="2800" dirty="0"/>
              <a:t>The Commission is not subject to the automatic stay</a:t>
            </a:r>
          </a:p>
          <a:p>
            <a:r>
              <a:rPr lang="en-US" sz="2800" dirty="0"/>
              <a:t>Administrative penalties can still be assessed and compliance with statutes, rules, and regulations can be ordered</a:t>
            </a:r>
          </a:p>
          <a:p>
            <a:r>
              <a:rPr lang="en-US" sz="2800" dirty="0"/>
              <a:t>Reimbursement of state-managed plugging and cleanup cannot be discharged</a:t>
            </a:r>
          </a:p>
          <a:p>
            <a:r>
              <a:rPr lang="en-US" sz="2800" dirty="0"/>
              <a:t>Regulatory responsibilities cannot be discharged and may lead to dismissal of the bankruptcy</a:t>
            </a:r>
          </a:p>
          <a:p>
            <a:endParaRPr lang="en-US" sz="2800" dirty="0"/>
          </a:p>
        </p:txBody>
      </p:sp>
      <p:sp>
        <p:nvSpPr>
          <p:cNvPr id="7" name="Footer Placeholder 6">
            <a:extLst>
              <a:ext uri="{FF2B5EF4-FFF2-40B4-BE49-F238E27FC236}">
                <a16:creationId xmlns:a16="http://schemas.microsoft.com/office/drawing/2014/main" id="{1399C9C0-8B4E-44F6-9CBB-D451C4FC095E}"/>
              </a:ext>
            </a:extLst>
          </p:cNvPr>
          <p:cNvSpPr>
            <a:spLocks noGrp="1"/>
          </p:cNvSpPr>
          <p:nvPr>
            <p:ph type="ftr" sz="quarter" idx="11"/>
          </p:nvPr>
        </p:nvSpPr>
        <p:spPr/>
        <p:txBody>
          <a:bodyPr/>
          <a:lstStyle/>
          <a:p>
            <a:r>
              <a:rPr lang="en-US"/>
              <a:t>20</a:t>
            </a:r>
          </a:p>
        </p:txBody>
      </p:sp>
    </p:spTree>
    <p:extLst>
      <p:ext uri="{BB962C8B-B14F-4D97-AF65-F5344CB8AC3E}">
        <p14:creationId xmlns:p14="http://schemas.microsoft.com/office/powerpoint/2010/main" val="2279994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Other Legal Enforcement </a:t>
            </a:r>
            <a:r>
              <a:rPr lang="en-US" dirty="0" err="1"/>
              <a:t>Activites</a:t>
            </a:r>
            <a:endParaRPr lang="en-US" dirty="0"/>
          </a:p>
        </p:txBody>
      </p:sp>
      <p:sp>
        <p:nvSpPr>
          <p:cNvPr id="3" name="Content Placeholder 2"/>
          <p:cNvSpPr>
            <a:spLocks noGrp="1"/>
          </p:cNvSpPr>
          <p:nvPr>
            <p:ph idx="1"/>
          </p:nvPr>
        </p:nvSpPr>
        <p:spPr/>
        <p:txBody>
          <a:bodyPr>
            <a:normAutofit/>
          </a:bodyPr>
          <a:lstStyle/>
          <a:p>
            <a:pPr marL="0" indent="0" algn="ctr">
              <a:buNone/>
            </a:pPr>
            <a:r>
              <a:rPr lang="en-US" u="sng" dirty="0"/>
              <a:t>Reimbursement</a:t>
            </a:r>
          </a:p>
          <a:p>
            <a:r>
              <a:rPr lang="en-US" sz="2800" dirty="0"/>
              <a:t>Amounts expended by the State in plugging and cleanup are generally referred directly to the Office of the Attorney General </a:t>
            </a:r>
            <a:r>
              <a:rPr lang="en-US" sz="2800"/>
              <a:t>for collection</a:t>
            </a:r>
            <a:endParaRPr lang="en-US" sz="2800" dirty="0"/>
          </a:p>
          <a:p>
            <a:r>
              <a:rPr lang="en-US" sz="2800" dirty="0"/>
              <a:t>If there is also a Final Order regarding the associated violations, all amounts will be referred together</a:t>
            </a:r>
          </a:p>
          <a:p>
            <a:r>
              <a:rPr lang="en-US" sz="2800" dirty="0"/>
              <a:t>In some cases, reimbursement amounts will be included directly in a Legal Enforcement Docket; a Final Order will include an order to pay the reimbursement amounts</a:t>
            </a:r>
          </a:p>
          <a:p>
            <a:endParaRPr lang="en-US" dirty="0"/>
          </a:p>
        </p:txBody>
      </p:sp>
      <p:sp>
        <p:nvSpPr>
          <p:cNvPr id="7" name="Footer Placeholder 6">
            <a:extLst>
              <a:ext uri="{FF2B5EF4-FFF2-40B4-BE49-F238E27FC236}">
                <a16:creationId xmlns:a16="http://schemas.microsoft.com/office/drawing/2014/main" id="{415D50A7-8573-4CA6-9573-B8A14A118C4A}"/>
              </a:ext>
            </a:extLst>
          </p:cNvPr>
          <p:cNvSpPr>
            <a:spLocks noGrp="1"/>
          </p:cNvSpPr>
          <p:nvPr>
            <p:ph type="ftr" sz="quarter" idx="11"/>
          </p:nvPr>
        </p:nvSpPr>
        <p:spPr/>
        <p:txBody>
          <a:bodyPr/>
          <a:lstStyle/>
          <a:p>
            <a:r>
              <a:rPr lang="en-US"/>
              <a:t>21</a:t>
            </a:r>
          </a:p>
        </p:txBody>
      </p:sp>
    </p:spTree>
    <p:extLst>
      <p:ext uri="{BB962C8B-B14F-4D97-AF65-F5344CB8AC3E}">
        <p14:creationId xmlns:p14="http://schemas.microsoft.com/office/powerpoint/2010/main" val="205576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2B408-E449-42C4-A1F8-61F64CC245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C5F0AFD-A0A3-48C2-86EE-DC2B6AD1C208}"/>
              </a:ext>
            </a:extLst>
          </p:cNvPr>
          <p:cNvSpPr>
            <a:spLocks noGrp="1"/>
          </p:cNvSpPr>
          <p:nvPr>
            <p:ph idx="1"/>
          </p:nvPr>
        </p:nvSpPr>
        <p:spPr>
          <a:xfrm>
            <a:off x="1981200" y="1143003"/>
            <a:ext cx="8229600" cy="4983163"/>
          </a:xfrm>
        </p:spPr>
        <p:txBody>
          <a:bodyPr anchor="ctr"/>
          <a:lstStyle/>
          <a:p>
            <a:pPr marL="0" indent="0" algn="ctr">
              <a:buNone/>
            </a:pPr>
            <a:r>
              <a:rPr lang="en-US" dirty="0"/>
              <a:t>Questions?</a:t>
            </a:r>
          </a:p>
        </p:txBody>
      </p:sp>
      <p:sp>
        <p:nvSpPr>
          <p:cNvPr id="7" name="Footer Placeholder 6">
            <a:extLst>
              <a:ext uri="{FF2B5EF4-FFF2-40B4-BE49-F238E27FC236}">
                <a16:creationId xmlns:a16="http://schemas.microsoft.com/office/drawing/2014/main" id="{AB35F243-8A26-47E7-87D2-BC798CFFBD5A}"/>
              </a:ext>
            </a:extLst>
          </p:cNvPr>
          <p:cNvSpPr>
            <a:spLocks noGrp="1"/>
          </p:cNvSpPr>
          <p:nvPr>
            <p:ph type="ftr" sz="quarter" idx="11"/>
          </p:nvPr>
        </p:nvSpPr>
        <p:spPr/>
        <p:txBody>
          <a:bodyPr/>
          <a:lstStyle/>
          <a:p>
            <a:r>
              <a:rPr lang="en-US"/>
              <a:t>22</a:t>
            </a:r>
          </a:p>
        </p:txBody>
      </p:sp>
    </p:spTree>
    <p:extLst>
      <p:ext uri="{BB962C8B-B14F-4D97-AF65-F5344CB8AC3E}">
        <p14:creationId xmlns:p14="http://schemas.microsoft.com/office/powerpoint/2010/main" val="1341377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AA4A0-8F3C-4EE4-9DBC-024379A61CE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8288AFB-50FB-4EEC-A815-48350161619F}"/>
              </a:ext>
            </a:extLst>
          </p:cNvPr>
          <p:cNvSpPr>
            <a:spLocks noGrp="1"/>
          </p:cNvSpPr>
          <p:nvPr>
            <p:ph idx="1"/>
          </p:nvPr>
        </p:nvSpPr>
        <p:spPr/>
        <p:txBody>
          <a:bodyPr/>
          <a:lstStyle/>
          <a:p>
            <a:pPr marL="0" indent="0" algn="ctr">
              <a:buNone/>
            </a:pPr>
            <a:endParaRPr lang="en-US" dirty="0"/>
          </a:p>
          <a:p>
            <a:pPr marL="0" indent="0" algn="ctr">
              <a:buNone/>
            </a:pPr>
            <a:r>
              <a:rPr lang="en-US" dirty="0"/>
              <a:t>Megan Neal</a:t>
            </a:r>
          </a:p>
          <a:p>
            <a:pPr marL="0" indent="0" algn="ctr">
              <a:buNone/>
            </a:pPr>
            <a:r>
              <a:rPr lang="en-US" dirty="0"/>
              <a:t>Megan.Neal@rrc.texas.gov</a:t>
            </a:r>
          </a:p>
          <a:p>
            <a:pPr marL="0" indent="0" algn="ctr">
              <a:buNone/>
            </a:pPr>
            <a:endParaRPr lang="en-US" dirty="0"/>
          </a:p>
          <a:p>
            <a:pPr marL="0" indent="0" algn="ctr">
              <a:buNone/>
            </a:pPr>
            <a:r>
              <a:rPr lang="en-US" dirty="0"/>
              <a:t>Melissa Glaze</a:t>
            </a:r>
          </a:p>
          <a:p>
            <a:pPr marL="0" indent="0" algn="ctr">
              <a:buNone/>
            </a:pPr>
            <a:r>
              <a:rPr lang="en-US" dirty="0"/>
              <a:t>Melissa.Glaze@rrc.texas.gov</a:t>
            </a:r>
          </a:p>
          <a:p>
            <a:pPr marL="0" indent="0" algn="ctr">
              <a:buNone/>
            </a:pPr>
            <a:endParaRPr lang="en-US" dirty="0"/>
          </a:p>
        </p:txBody>
      </p:sp>
      <p:sp>
        <p:nvSpPr>
          <p:cNvPr id="7" name="Footer Placeholder 6">
            <a:extLst>
              <a:ext uri="{FF2B5EF4-FFF2-40B4-BE49-F238E27FC236}">
                <a16:creationId xmlns:a16="http://schemas.microsoft.com/office/drawing/2014/main" id="{268299DA-3A36-4DAF-A0CB-D2D173556197}"/>
              </a:ext>
            </a:extLst>
          </p:cNvPr>
          <p:cNvSpPr>
            <a:spLocks noGrp="1"/>
          </p:cNvSpPr>
          <p:nvPr>
            <p:ph type="ftr" sz="quarter" idx="11"/>
          </p:nvPr>
        </p:nvSpPr>
        <p:spPr/>
        <p:txBody>
          <a:bodyPr/>
          <a:lstStyle/>
          <a:p>
            <a:r>
              <a:rPr lang="en-US"/>
              <a:t>23</a:t>
            </a:r>
          </a:p>
        </p:txBody>
      </p:sp>
    </p:spTree>
    <p:extLst>
      <p:ext uri="{BB962C8B-B14F-4D97-AF65-F5344CB8AC3E}">
        <p14:creationId xmlns:p14="http://schemas.microsoft.com/office/powerpoint/2010/main" val="2254058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1981200" y="990600"/>
            <a:ext cx="8229600" cy="5410200"/>
          </a:xfrm>
        </p:spPr>
        <p:txBody>
          <a:bodyPr anchor="t">
            <a:normAutofit/>
          </a:bodyPr>
          <a:lstStyle/>
          <a:p>
            <a:endParaRPr lang="en-US" dirty="0"/>
          </a:p>
          <a:p>
            <a:r>
              <a:rPr lang="en-US" dirty="0"/>
              <a:t>Introduction</a:t>
            </a:r>
          </a:p>
          <a:p>
            <a:r>
              <a:rPr lang="en-US" dirty="0"/>
              <a:t>Areas of Jurisdiction</a:t>
            </a:r>
          </a:p>
          <a:p>
            <a:r>
              <a:rPr lang="en-US" dirty="0"/>
              <a:t>Legal Enforcement Section Activities</a:t>
            </a:r>
          </a:p>
        </p:txBody>
      </p:sp>
      <p:sp>
        <p:nvSpPr>
          <p:cNvPr id="7" name="Footer Placeholder 6">
            <a:extLst>
              <a:ext uri="{FF2B5EF4-FFF2-40B4-BE49-F238E27FC236}">
                <a16:creationId xmlns:a16="http://schemas.microsoft.com/office/drawing/2014/main" id="{4F70F260-719C-4460-87D6-8BE97B1E8929}"/>
              </a:ext>
            </a:extLst>
          </p:cNvPr>
          <p:cNvSpPr>
            <a:spLocks noGrp="1"/>
          </p:cNvSpPr>
          <p:nvPr>
            <p:ph type="ftr" sz="quarter" idx="11"/>
          </p:nvPr>
        </p:nvSpPr>
        <p:spPr/>
        <p:txBody>
          <a:bodyPr/>
          <a:lstStyle/>
          <a:p>
            <a:r>
              <a:rPr lang="en-US"/>
              <a:t>1</a:t>
            </a:r>
          </a:p>
        </p:txBody>
      </p:sp>
    </p:spTree>
    <p:extLst>
      <p:ext uri="{BB962C8B-B14F-4D97-AF65-F5344CB8AC3E}">
        <p14:creationId xmlns:p14="http://schemas.microsoft.com/office/powerpoint/2010/main" val="1993884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Areas of Jurisdiction</a:t>
            </a:r>
          </a:p>
        </p:txBody>
      </p:sp>
      <p:sp>
        <p:nvSpPr>
          <p:cNvPr id="3" name="Content Placeholder 2"/>
          <p:cNvSpPr>
            <a:spLocks noGrp="1"/>
          </p:cNvSpPr>
          <p:nvPr>
            <p:ph idx="1"/>
          </p:nvPr>
        </p:nvSpPr>
        <p:spPr/>
        <p:txBody>
          <a:bodyPr>
            <a:normAutofit/>
          </a:bodyPr>
          <a:lstStyle/>
          <a:p>
            <a:r>
              <a:rPr lang="en-US" dirty="0"/>
              <a:t>Oil and Gas</a:t>
            </a:r>
          </a:p>
          <a:p>
            <a:r>
              <a:rPr lang="en-US" dirty="0"/>
              <a:t>Pipeline Safety</a:t>
            </a:r>
          </a:p>
          <a:p>
            <a:r>
              <a:rPr lang="en-US" dirty="0"/>
              <a:t>Alternative Fuels</a:t>
            </a:r>
          </a:p>
          <a:p>
            <a:r>
              <a:rPr lang="en-US" dirty="0"/>
              <a:t>Surface Mining</a:t>
            </a:r>
          </a:p>
        </p:txBody>
      </p:sp>
      <p:sp>
        <p:nvSpPr>
          <p:cNvPr id="7" name="Footer Placeholder 6">
            <a:extLst>
              <a:ext uri="{FF2B5EF4-FFF2-40B4-BE49-F238E27FC236}">
                <a16:creationId xmlns:a16="http://schemas.microsoft.com/office/drawing/2014/main" id="{4FC2BDDB-8ACF-46E1-ADE6-C87927C9CC69}"/>
              </a:ext>
            </a:extLst>
          </p:cNvPr>
          <p:cNvSpPr>
            <a:spLocks noGrp="1"/>
          </p:cNvSpPr>
          <p:nvPr>
            <p:ph type="ftr" sz="quarter" idx="11"/>
          </p:nvPr>
        </p:nvSpPr>
        <p:spPr/>
        <p:txBody>
          <a:bodyPr/>
          <a:lstStyle/>
          <a:p>
            <a:r>
              <a:rPr lang="en-US"/>
              <a:t>2</a:t>
            </a:r>
          </a:p>
        </p:txBody>
      </p:sp>
    </p:spTree>
    <p:extLst>
      <p:ext uri="{BB962C8B-B14F-4D97-AF65-F5344CB8AC3E}">
        <p14:creationId xmlns:p14="http://schemas.microsoft.com/office/powerpoint/2010/main" val="489856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Section Activities</a:t>
            </a:r>
          </a:p>
        </p:txBody>
      </p:sp>
      <p:sp>
        <p:nvSpPr>
          <p:cNvPr id="3" name="Content Placeholder 2"/>
          <p:cNvSpPr>
            <a:spLocks noGrp="1"/>
          </p:cNvSpPr>
          <p:nvPr>
            <p:ph idx="1"/>
          </p:nvPr>
        </p:nvSpPr>
        <p:spPr/>
        <p:txBody>
          <a:bodyPr>
            <a:normAutofit/>
          </a:bodyPr>
          <a:lstStyle/>
          <a:p>
            <a:pPr algn="just"/>
            <a:endParaRPr lang="en-US" dirty="0"/>
          </a:p>
          <a:p>
            <a:pPr marL="0" indent="0" algn="just">
              <a:buNone/>
            </a:pPr>
            <a:r>
              <a:rPr lang="en-US" dirty="0"/>
              <a:t>The Legal Enforcement Section of the Office of General Counsel is charged with enforcing statues, rules, and regulations that protect public health and safety and the waters of the State of Texas.</a:t>
            </a:r>
          </a:p>
        </p:txBody>
      </p:sp>
      <p:sp>
        <p:nvSpPr>
          <p:cNvPr id="7" name="Footer Placeholder 6">
            <a:extLst>
              <a:ext uri="{FF2B5EF4-FFF2-40B4-BE49-F238E27FC236}">
                <a16:creationId xmlns:a16="http://schemas.microsoft.com/office/drawing/2014/main" id="{7EA6F41C-677D-4145-A3EE-74233C30A9FC}"/>
              </a:ext>
            </a:extLst>
          </p:cNvPr>
          <p:cNvSpPr>
            <a:spLocks noGrp="1"/>
          </p:cNvSpPr>
          <p:nvPr>
            <p:ph type="ftr" sz="quarter" idx="11"/>
          </p:nvPr>
        </p:nvSpPr>
        <p:spPr/>
        <p:txBody>
          <a:bodyPr/>
          <a:lstStyle/>
          <a:p>
            <a:r>
              <a:rPr lang="en-US"/>
              <a:t>3</a:t>
            </a:r>
          </a:p>
        </p:txBody>
      </p:sp>
    </p:spTree>
    <p:extLst>
      <p:ext uri="{BB962C8B-B14F-4D97-AF65-F5344CB8AC3E}">
        <p14:creationId xmlns:p14="http://schemas.microsoft.com/office/powerpoint/2010/main" val="3501791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Section Activities</a:t>
            </a:r>
          </a:p>
        </p:txBody>
      </p:sp>
      <p:sp>
        <p:nvSpPr>
          <p:cNvPr id="3" name="Content Placeholder 2"/>
          <p:cNvSpPr>
            <a:spLocks noGrp="1"/>
          </p:cNvSpPr>
          <p:nvPr>
            <p:ph idx="1"/>
          </p:nvPr>
        </p:nvSpPr>
        <p:spPr/>
        <p:txBody>
          <a:bodyPr>
            <a:normAutofit/>
          </a:bodyPr>
          <a:lstStyle/>
          <a:p>
            <a:r>
              <a:rPr lang="en-US" dirty="0"/>
              <a:t>Enforcement Dockets</a:t>
            </a:r>
          </a:p>
          <a:p>
            <a:r>
              <a:rPr lang="en-US" dirty="0"/>
              <a:t>Rule 15 Dockets</a:t>
            </a:r>
          </a:p>
          <a:p>
            <a:r>
              <a:rPr lang="en-US" dirty="0"/>
              <a:t>Show Cause Dockets</a:t>
            </a:r>
          </a:p>
          <a:p>
            <a:r>
              <a:rPr lang="en-US" dirty="0"/>
              <a:t>Bankruptcy Matters</a:t>
            </a:r>
          </a:p>
          <a:p>
            <a:r>
              <a:rPr lang="en-US" dirty="0"/>
              <a:t>Reimbursement for State Managed Plugging or Cleanup</a:t>
            </a:r>
          </a:p>
          <a:p>
            <a:pPr marL="0" indent="0">
              <a:buNone/>
            </a:pPr>
            <a:endParaRPr lang="en-US" dirty="0"/>
          </a:p>
        </p:txBody>
      </p:sp>
      <p:sp>
        <p:nvSpPr>
          <p:cNvPr id="7" name="Footer Placeholder 6">
            <a:extLst>
              <a:ext uri="{FF2B5EF4-FFF2-40B4-BE49-F238E27FC236}">
                <a16:creationId xmlns:a16="http://schemas.microsoft.com/office/drawing/2014/main" id="{DD394F18-35DB-4A29-A81E-8D011C6D4C81}"/>
              </a:ext>
            </a:extLst>
          </p:cNvPr>
          <p:cNvSpPr>
            <a:spLocks noGrp="1"/>
          </p:cNvSpPr>
          <p:nvPr>
            <p:ph type="ftr" sz="quarter" idx="11"/>
          </p:nvPr>
        </p:nvSpPr>
        <p:spPr/>
        <p:txBody>
          <a:bodyPr/>
          <a:lstStyle/>
          <a:p>
            <a:r>
              <a:rPr lang="en-US"/>
              <a:t>4</a:t>
            </a:r>
          </a:p>
        </p:txBody>
      </p:sp>
    </p:spTree>
    <p:extLst>
      <p:ext uri="{BB962C8B-B14F-4D97-AF65-F5344CB8AC3E}">
        <p14:creationId xmlns:p14="http://schemas.microsoft.com/office/powerpoint/2010/main" val="248780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Dockets</a:t>
            </a:r>
          </a:p>
        </p:txBody>
      </p:sp>
      <p:sp>
        <p:nvSpPr>
          <p:cNvPr id="3" name="Content Placeholder 2"/>
          <p:cNvSpPr>
            <a:spLocks noGrp="1"/>
          </p:cNvSpPr>
          <p:nvPr>
            <p:ph idx="1"/>
          </p:nvPr>
        </p:nvSpPr>
        <p:spPr/>
        <p:txBody>
          <a:bodyPr>
            <a:normAutofit lnSpcReduction="10000"/>
          </a:bodyPr>
          <a:lstStyle/>
          <a:p>
            <a:pPr marL="0" indent="0" algn="ctr">
              <a:buNone/>
            </a:pPr>
            <a:r>
              <a:rPr lang="en-US" u="sng" dirty="0"/>
              <a:t>Oil and Gas Referral Process</a:t>
            </a:r>
          </a:p>
          <a:p>
            <a:r>
              <a:rPr lang="en-US" dirty="0"/>
              <a:t>District Inspection</a:t>
            </a:r>
          </a:p>
          <a:p>
            <a:r>
              <a:rPr lang="en-US" dirty="0"/>
              <a:t>Notice of Violation</a:t>
            </a:r>
          </a:p>
          <a:p>
            <a:r>
              <a:rPr lang="en-US" dirty="0"/>
              <a:t>Notice of Intent to Sever the Lease</a:t>
            </a:r>
          </a:p>
          <a:p>
            <a:r>
              <a:rPr lang="en-US" dirty="0"/>
              <a:t>Notice of Severance</a:t>
            </a:r>
          </a:p>
          <a:p>
            <a:r>
              <a:rPr lang="en-US" dirty="0"/>
              <a:t>Referral to Field Operations</a:t>
            </a:r>
          </a:p>
          <a:p>
            <a:r>
              <a:rPr lang="en-US" dirty="0"/>
              <a:t>Field Operations Review</a:t>
            </a:r>
          </a:p>
          <a:p>
            <a:r>
              <a:rPr lang="en-US" dirty="0"/>
              <a:t>Referral to Legal Enforcement</a:t>
            </a:r>
          </a:p>
        </p:txBody>
      </p:sp>
      <p:sp>
        <p:nvSpPr>
          <p:cNvPr id="7" name="Footer Placeholder 6">
            <a:extLst>
              <a:ext uri="{FF2B5EF4-FFF2-40B4-BE49-F238E27FC236}">
                <a16:creationId xmlns:a16="http://schemas.microsoft.com/office/drawing/2014/main" id="{DE6E666D-0FEF-4521-A358-1072DA5E82EB}"/>
              </a:ext>
            </a:extLst>
          </p:cNvPr>
          <p:cNvSpPr>
            <a:spLocks noGrp="1"/>
          </p:cNvSpPr>
          <p:nvPr>
            <p:ph type="ftr" sz="quarter" idx="11"/>
          </p:nvPr>
        </p:nvSpPr>
        <p:spPr/>
        <p:txBody>
          <a:bodyPr/>
          <a:lstStyle/>
          <a:p>
            <a:r>
              <a:rPr lang="en-US"/>
              <a:t>5</a:t>
            </a:r>
          </a:p>
        </p:txBody>
      </p:sp>
    </p:spTree>
    <p:extLst>
      <p:ext uri="{BB962C8B-B14F-4D97-AF65-F5344CB8AC3E}">
        <p14:creationId xmlns:p14="http://schemas.microsoft.com/office/powerpoint/2010/main" val="2258253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Legal Enforcement Dockets</a:t>
            </a:r>
          </a:p>
        </p:txBody>
      </p:sp>
      <p:sp>
        <p:nvSpPr>
          <p:cNvPr id="3" name="Content Placeholder 2"/>
          <p:cNvSpPr>
            <a:spLocks noGrp="1"/>
          </p:cNvSpPr>
          <p:nvPr>
            <p:ph idx="1"/>
          </p:nvPr>
        </p:nvSpPr>
        <p:spPr/>
        <p:txBody>
          <a:bodyPr>
            <a:normAutofit/>
          </a:bodyPr>
          <a:lstStyle/>
          <a:p>
            <a:pPr marL="0" indent="0" algn="ctr">
              <a:buNone/>
            </a:pPr>
            <a:r>
              <a:rPr lang="en-US" u="sng" dirty="0"/>
              <a:t>Pipeline Safety Referral Process</a:t>
            </a:r>
          </a:p>
          <a:p>
            <a:r>
              <a:rPr lang="en-US" dirty="0"/>
              <a:t>Inspection Report</a:t>
            </a:r>
          </a:p>
          <a:p>
            <a:r>
              <a:rPr lang="en-US" dirty="0"/>
              <a:t>Notice of Violation </a:t>
            </a:r>
          </a:p>
          <a:p>
            <a:r>
              <a:rPr lang="en-US" dirty="0"/>
              <a:t>Notice of Enforcement</a:t>
            </a:r>
          </a:p>
          <a:p>
            <a:pPr lvl="1"/>
            <a:r>
              <a:rPr lang="en-US" dirty="0"/>
              <a:t>Includes opportunity for settlement</a:t>
            </a:r>
          </a:p>
          <a:p>
            <a:pPr lvl="1"/>
            <a:r>
              <a:rPr lang="en-US" dirty="0"/>
              <a:t>60 days to respond</a:t>
            </a:r>
          </a:p>
          <a:p>
            <a:r>
              <a:rPr lang="en-US" dirty="0"/>
              <a:t>Referral to Legal Enforcement</a:t>
            </a:r>
          </a:p>
          <a:p>
            <a:pPr marL="0" indent="0">
              <a:buNone/>
            </a:pPr>
            <a:endParaRPr lang="en-US" dirty="0"/>
          </a:p>
        </p:txBody>
      </p:sp>
      <p:sp>
        <p:nvSpPr>
          <p:cNvPr id="7" name="Footer Placeholder 6">
            <a:extLst>
              <a:ext uri="{FF2B5EF4-FFF2-40B4-BE49-F238E27FC236}">
                <a16:creationId xmlns:a16="http://schemas.microsoft.com/office/drawing/2014/main" id="{4D3BBEDC-ABC2-4E84-9A80-CADB06794A85}"/>
              </a:ext>
            </a:extLst>
          </p:cNvPr>
          <p:cNvSpPr>
            <a:spLocks noGrp="1"/>
          </p:cNvSpPr>
          <p:nvPr>
            <p:ph type="ftr" sz="quarter" idx="11"/>
          </p:nvPr>
        </p:nvSpPr>
        <p:spPr/>
        <p:txBody>
          <a:bodyPr/>
          <a:lstStyle/>
          <a:p>
            <a:r>
              <a:rPr lang="en-US"/>
              <a:t>6</a:t>
            </a:r>
          </a:p>
        </p:txBody>
      </p:sp>
    </p:spTree>
    <p:extLst>
      <p:ext uri="{BB962C8B-B14F-4D97-AF65-F5344CB8AC3E}">
        <p14:creationId xmlns:p14="http://schemas.microsoft.com/office/powerpoint/2010/main" val="1572117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Enforcement Dockets</a:t>
            </a:r>
          </a:p>
        </p:txBody>
      </p:sp>
      <p:sp>
        <p:nvSpPr>
          <p:cNvPr id="3" name="Content Placeholder 2"/>
          <p:cNvSpPr>
            <a:spLocks noGrp="1"/>
          </p:cNvSpPr>
          <p:nvPr>
            <p:ph idx="1"/>
          </p:nvPr>
        </p:nvSpPr>
        <p:spPr/>
        <p:txBody>
          <a:bodyPr>
            <a:normAutofit/>
          </a:bodyPr>
          <a:lstStyle/>
          <a:p>
            <a:pPr marL="0" indent="0" algn="ctr">
              <a:buNone/>
            </a:pPr>
            <a:r>
              <a:rPr lang="en-US" u="sng" dirty="0"/>
              <a:t>Damage Prevention Referral Process</a:t>
            </a:r>
          </a:p>
          <a:p>
            <a:r>
              <a:rPr lang="en-US" dirty="0"/>
              <a:t>Damage Prevention staff reviews incident</a:t>
            </a:r>
          </a:p>
          <a:p>
            <a:r>
              <a:rPr lang="en-US" dirty="0"/>
              <a:t>Notice of Violation </a:t>
            </a:r>
          </a:p>
          <a:p>
            <a:pPr lvl="1"/>
            <a:r>
              <a:rPr lang="en-US" dirty="0"/>
              <a:t>Includes opportunity for settlement</a:t>
            </a:r>
          </a:p>
          <a:p>
            <a:pPr lvl="1"/>
            <a:r>
              <a:rPr lang="en-US" dirty="0"/>
              <a:t>Damage Prevention staff may send up to three requests</a:t>
            </a:r>
          </a:p>
          <a:p>
            <a:r>
              <a:rPr lang="en-US" dirty="0"/>
              <a:t>Referral to Legal Enforcement</a:t>
            </a:r>
          </a:p>
          <a:p>
            <a:pPr marL="400050" lvl="1" indent="0" algn="just">
              <a:buNone/>
            </a:pPr>
            <a:endParaRPr lang="en-US" dirty="0"/>
          </a:p>
        </p:txBody>
      </p:sp>
      <p:sp>
        <p:nvSpPr>
          <p:cNvPr id="7" name="Footer Placeholder 6">
            <a:extLst>
              <a:ext uri="{FF2B5EF4-FFF2-40B4-BE49-F238E27FC236}">
                <a16:creationId xmlns:a16="http://schemas.microsoft.com/office/drawing/2014/main" id="{31EE253D-BF41-4BAA-BB76-3C5CE5D72ADA}"/>
              </a:ext>
            </a:extLst>
          </p:cNvPr>
          <p:cNvSpPr>
            <a:spLocks noGrp="1"/>
          </p:cNvSpPr>
          <p:nvPr>
            <p:ph type="ftr" sz="quarter" idx="11"/>
          </p:nvPr>
        </p:nvSpPr>
        <p:spPr/>
        <p:txBody>
          <a:bodyPr/>
          <a:lstStyle/>
          <a:p>
            <a:r>
              <a:rPr lang="en-US" dirty="0"/>
              <a:t>7</a:t>
            </a:r>
          </a:p>
        </p:txBody>
      </p:sp>
    </p:spTree>
    <p:extLst>
      <p:ext uri="{BB962C8B-B14F-4D97-AF65-F5344CB8AC3E}">
        <p14:creationId xmlns:p14="http://schemas.microsoft.com/office/powerpoint/2010/main" val="4114601546"/>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RC Template - Jan. 2017 [Read-Only]" id="{B453017A-0C58-4587-9B6D-01E61617C6A0}" vid="{E7927A22-37D6-49AC-ABE2-D705E400BBA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RC Template - Jan. 2017 [Read-Only]" id="{B453017A-0C58-4587-9B6D-01E61617C6A0}" vid="{292857D3-3889-4B31-8A1F-F68F5EDBCC5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RRCTemplate-Jan2017</Template>
  <TotalTime>1858</TotalTime>
  <Words>770</Words>
  <Application>Microsoft Office PowerPoint</Application>
  <PresentationFormat>Widescreen</PresentationFormat>
  <Paragraphs>178</Paragraphs>
  <Slides>25</Slides>
  <Notes>25</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Myriad Pro</vt:lpstr>
      <vt:lpstr>Open Sans</vt:lpstr>
      <vt:lpstr>Office Theme</vt:lpstr>
      <vt:lpstr>Custom Design</vt:lpstr>
      <vt:lpstr>Microsoft Word Document</vt:lpstr>
      <vt:lpstr>PowerPoint Presentation</vt:lpstr>
      <vt:lpstr>Legal Enforcement Overview  Megan Neal, Assistant General Counsel – Legal Enforcement Melissa Glaze, Staff Attorney – Legal Enforcement </vt:lpstr>
      <vt:lpstr>Agenda</vt:lpstr>
      <vt:lpstr>Areas of Jurisdiction</vt:lpstr>
      <vt:lpstr>Legal Enforcement Section Activities</vt:lpstr>
      <vt:lpstr>Legal Enforcement Section Activities</vt:lpstr>
      <vt:lpstr>Legal Enforcement Dockets</vt:lpstr>
      <vt:lpstr>Legal Enforcement Dockets</vt:lpstr>
      <vt:lpstr>Legal Enforcement Dockets</vt:lpstr>
      <vt:lpstr>Legal Enforcement Dockets</vt:lpstr>
      <vt:lpstr>Legal Enforcement Dockets</vt:lpstr>
      <vt:lpstr>Legal Enforcement Dockets</vt:lpstr>
      <vt:lpstr>Legal Enforcement Dockets</vt:lpstr>
      <vt:lpstr>Legal Enforcement Dockets</vt:lpstr>
      <vt:lpstr>Legal Enforcement Dockets</vt:lpstr>
      <vt:lpstr>Legal Enforcement Dockets</vt:lpstr>
      <vt:lpstr>Legal Enforcement Dockets</vt:lpstr>
      <vt:lpstr>Legal Enforcement Dockets</vt:lpstr>
      <vt:lpstr>Rule 15 Dockets</vt:lpstr>
      <vt:lpstr>Rule 15 Dockets</vt:lpstr>
      <vt:lpstr>Other Legal Enforcement Activites</vt:lpstr>
      <vt:lpstr>Other Legal Enforcement Activites</vt:lpstr>
      <vt:lpstr>Other Legal Enforcement Activites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Glaze</dc:creator>
  <cp:lastModifiedBy>Melissa Glaze</cp:lastModifiedBy>
  <cp:revision>53</cp:revision>
  <cp:lastPrinted>2016-11-02T13:38:25Z</cp:lastPrinted>
  <dcterms:created xsi:type="dcterms:W3CDTF">2018-03-27T13:11:25Z</dcterms:created>
  <dcterms:modified xsi:type="dcterms:W3CDTF">2018-04-19T14:35:22Z</dcterms:modified>
</cp:coreProperties>
</file>