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11" r:id="rId2"/>
  </p:sldMasterIdLst>
  <p:notesMasterIdLst>
    <p:notesMasterId r:id="rId23"/>
  </p:notesMasterIdLst>
  <p:sldIdLst>
    <p:sldId id="732" r:id="rId3"/>
    <p:sldId id="730" r:id="rId4"/>
    <p:sldId id="757" r:id="rId5"/>
    <p:sldId id="265" r:id="rId6"/>
    <p:sldId id="734" r:id="rId7"/>
    <p:sldId id="735" r:id="rId8"/>
    <p:sldId id="736" r:id="rId9"/>
    <p:sldId id="737" r:id="rId10"/>
    <p:sldId id="738" r:id="rId11"/>
    <p:sldId id="756" r:id="rId12"/>
    <p:sldId id="753" r:id="rId13"/>
    <p:sldId id="755" r:id="rId14"/>
    <p:sldId id="742" r:id="rId15"/>
    <p:sldId id="754" r:id="rId16"/>
    <p:sldId id="744" r:id="rId17"/>
    <p:sldId id="745" r:id="rId18"/>
    <p:sldId id="746" r:id="rId19"/>
    <p:sldId id="749" r:id="rId20"/>
    <p:sldId id="751" r:id="rId21"/>
    <p:sldId id="7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49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06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-62" y="-49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12B7E-0C5D-4F5D-B97E-66600E3F8028}" type="doc">
      <dgm:prSet loTypeId="urn:microsoft.com/office/officeart/2005/8/layout/cycle4" loCatId="relationship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9BCA588-D0D1-4C2F-B0C1-2DF989C2A973}">
      <dgm:prSet phldrT="[Text]"/>
      <dgm:spPr/>
      <dgm:t>
        <a:bodyPr/>
        <a:lstStyle/>
        <a:p>
          <a:r>
            <a:rPr lang="en-US" dirty="0" smtClean="0"/>
            <a:t>IP Search</a:t>
          </a:r>
          <a:endParaRPr lang="en-US" dirty="0"/>
        </a:p>
      </dgm:t>
    </dgm:pt>
    <dgm:pt modelId="{45156910-ED11-4883-8762-E6B20225A82C}" type="parTrans" cxnId="{B7679917-7345-4641-BF4C-059CEA6E70F3}">
      <dgm:prSet/>
      <dgm:spPr/>
      <dgm:t>
        <a:bodyPr/>
        <a:lstStyle/>
        <a:p>
          <a:endParaRPr lang="en-US"/>
        </a:p>
      </dgm:t>
    </dgm:pt>
    <dgm:pt modelId="{484B3527-E8B3-443C-B2B7-2FFA3A3175BB}" type="sibTrans" cxnId="{B7679917-7345-4641-BF4C-059CEA6E70F3}">
      <dgm:prSet/>
      <dgm:spPr/>
      <dgm:t>
        <a:bodyPr/>
        <a:lstStyle/>
        <a:p>
          <a:endParaRPr lang="en-US"/>
        </a:p>
      </dgm:t>
    </dgm:pt>
    <dgm:pt modelId="{695B7BE9-E1EA-4620-9335-2CBC3824835F}">
      <dgm:prSet phldrT="[Text]" custT="1"/>
      <dgm:spPr/>
      <dgm:t>
        <a:bodyPr/>
        <a:lstStyle/>
        <a:p>
          <a:pPr algn="l"/>
          <a:r>
            <a:rPr lang="en-US" sz="1200" dirty="0" smtClean="0"/>
            <a:t>State of art/Landscape searches</a:t>
          </a:r>
          <a:endParaRPr lang="en-US" sz="1200" dirty="0"/>
        </a:p>
      </dgm:t>
    </dgm:pt>
    <dgm:pt modelId="{981ABA1D-98FC-4518-B553-CBA9D7DF3287}" type="parTrans" cxnId="{CF3AECCB-203E-4305-BF6A-C27C53555030}">
      <dgm:prSet/>
      <dgm:spPr/>
      <dgm:t>
        <a:bodyPr/>
        <a:lstStyle/>
        <a:p>
          <a:endParaRPr lang="en-US"/>
        </a:p>
      </dgm:t>
    </dgm:pt>
    <dgm:pt modelId="{DACD9CEB-0A7B-4023-9F7E-E474AFC51C77}" type="sibTrans" cxnId="{CF3AECCB-203E-4305-BF6A-C27C53555030}">
      <dgm:prSet/>
      <dgm:spPr/>
      <dgm:t>
        <a:bodyPr/>
        <a:lstStyle/>
        <a:p>
          <a:endParaRPr lang="en-US"/>
        </a:p>
      </dgm:t>
    </dgm:pt>
    <dgm:pt modelId="{8E4AF042-9C43-4A93-BC50-144FA0F284D9}">
      <dgm:prSet phldrT="[Text]"/>
      <dgm:spPr/>
      <dgm:t>
        <a:bodyPr/>
        <a:lstStyle/>
        <a:p>
          <a:r>
            <a:rPr lang="en-US" dirty="0" smtClean="0"/>
            <a:t>Business Research</a:t>
          </a:r>
          <a:endParaRPr lang="en-US" dirty="0"/>
        </a:p>
      </dgm:t>
    </dgm:pt>
    <dgm:pt modelId="{E065F52B-23C1-434E-A585-C43CF91A326F}" type="parTrans" cxnId="{2C16DCA6-3DAD-433B-B5B4-E28434A186BC}">
      <dgm:prSet/>
      <dgm:spPr/>
      <dgm:t>
        <a:bodyPr/>
        <a:lstStyle/>
        <a:p>
          <a:endParaRPr lang="en-US"/>
        </a:p>
      </dgm:t>
    </dgm:pt>
    <dgm:pt modelId="{1CD6114B-78A7-4E64-B950-C7E8D826059B}" type="sibTrans" cxnId="{2C16DCA6-3DAD-433B-B5B4-E28434A186BC}">
      <dgm:prSet/>
      <dgm:spPr/>
      <dgm:t>
        <a:bodyPr/>
        <a:lstStyle/>
        <a:p>
          <a:endParaRPr lang="en-US"/>
        </a:p>
      </dgm:t>
    </dgm:pt>
    <dgm:pt modelId="{5A7FAD47-C9C6-41E9-BC6D-34059CF861DF}">
      <dgm:prSet phldrT="[Text]" custT="1"/>
      <dgm:spPr/>
      <dgm:t>
        <a:bodyPr lIns="457200" rIns="91440"/>
        <a:lstStyle/>
        <a:p>
          <a:r>
            <a:rPr lang="en-US" sz="1200" dirty="0" smtClean="0"/>
            <a:t>Primary research</a:t>
          </a:r>
          <a:endParaRPr lang="en-US" sz="1200" dirty="0"/>
        </a:p>
      </dgm:t>
    </dgm:pt>
    <dgm:pt modelId="{68D40646-4C5C-49C2-82CD-9276B6E34608}" type="parTrans" cxnId="{959EEB08-34BC-40EC-9E95-3B3B23E8DA28}">
      <dgm:prSet/>
      <dgm:spPr/>
      <dgm:t>
        <a:bodyPr/>
        <a:lstStyle/>
        <a:p>
          <a:endParaRPr lang="en-US"/>
        </a:p>
      </dgm:t>
    </dgm:pt>
    <dgm:pt modelId="{A8FEA968-5A4C-484F-9B46-EBA487B5B6B3}" type="sibTrans" cxnId="{959EEB08-34BC-40EC-9E95-3B3B23E8DA28}">
      <dgm:prSet/>
      <dgm:spPr/>
      <dgm:t>
        <a:bodyPr/>
        <a:lstStyle/>
        <a:p>
          <a:endParaRPr lang="en-US"/>
        </a:p>
      </dgm:t>
    </dgm:pt>
    <dgm:pt modelId="{479824DF-4CAB-49EB-82EF-9205048E5D1C}">
      <dgm:prSet phldrT="[Text]"/>
      <dgm:spPr/>
      <dgm:t>
        <a:bodyPr/>
        <a:lstStyle/>
        <a:p>
          <a:r>
            <a:rPr lang="en-US" dirty="0" smtClean="0"/>
            <a:t>Ease of Use</a:t>
          </a:r>
          <a:endParaRPr lang="en-US" dirty="0"/>
        </a:p>
      </dgm:t>
    </dgm:pt>
    <dgm:pt modelId="{032A6F49-2B54-44E4-BB57-6693608EE6F3}" type="parTrans" cxnId="{CE3E3603-4B01-42BE-98FE-08E35CA116B7}">
      <dgm:prSet/>
      <dgm:spPr/>
      <dgm:t>
        <a:bodyPr/>
        <a:lstStyle/>
        <a:p>
          <a:endParaRPr lang="en-US"/>
        </a:p>
      </dgm:t>
    </dgm:pt>
    <dgm:pt modelId="{DDDC4244-561F-4F8C-97A2-C6CAF3C0ECFA}" type="sibTrans" cxnId="{CE3E3603-4B01-42BE-98FE-08E35CA116B7}">
      <dgm:prSet/>
      <dgm:spPr/>
      <dgm:t>
        <a:bodyPr/>
        <a:lstStyle/>
        <a:p>
          <a:endParaRPr lang="en-US"/>
        </a:p>
      </dgm:t>
    </dgm:pt>
    <dgm:pt modelId="{0C00FCE7-A798-4EE6-A423-607318727099}">
      <dgm:prSet phldrT="[Text]" custT="1"/>
      <dgm:spPr/>
      <dgm:t>
        <a:bodyPr lIns="457200" anchor="b" anchorCtr="0"/>
        <a:lstStyle/>
        <a:p>
          <a:r>
            <a:rPr lang="en-US" sz="1200" dirty="0" smtClean="0"/>
            <a:t>Wiki</a:t>
          </a:r>
          <a:endParaRPr lang="en-US" sz="1200" dirty="0"/>
        </a:p>
      </dgm:t>
    </dgm:pt>
    <dgm:pt modelId="{A19F9F64-0A76-4C14-856A-38F7AB9F809E}" type="parTrans" cxnId="{437EA348-C0A3-4C1E-BDE8-02211F92BF41}">
      <dgm:prSet/>
      <dgm:spPr/>
      <dgm:t>
        <a:bodyPr/>
        <a:lstStyle/>
        <a:p>
          <a:endParaRPr lang="en-US"/>
        </a:p>
      </dgm:t>
    </dgm:pt>
    <dgm:pt modelId="{287AA1B9-55D5-4590-81BC-7331B19CEE78}" type="sibTrans" cxnId="{437EA348-C0A3-4C1E-BDE8-02211F92BF41}">
      <dgm:prSet/>
      <dgm:spPr/>
      <dgm:t>
        <a:bodyPr/>
        <a:lstStyle/>
        <a:p>
          <a:endParaRPr lang="en-US"/>
        </a:p>
      </dgm:t>
    </dgm:pt>
    <dgm:pt modelId="{2BA6F63D-03F9-4DE2-96A4-76AF7D17438E}">
      <dgm:prSet phldrT="[Text]"/>
      <dgm:spPr/>
      <dgm:t>
        <a:bodyPr/>
        <a:lstStyle/>
        <a:p>
          <a:r>
            <a:rPr lang="en-US" dirty="0" smtClean="0"/>
            <a:t>Solutions</a:t>
          </a:r>
          <a:endParaRPr lang="en-US" dirty="0"/>
        </a:p>
      </dgm:t>
    </dgm:pt>
    <dgm:pt modelId="{BDA2D3A8-7AC0-4D9C-8AFE-F1526058AD20}" type="parTrans" cxnId="{1838B4C6-949B-4461-8D2C-BE7001B69166}">
      <dgm:prSet/>
      <dgm:spPr/>
      <dgm:t>
        <a:bodyPr/>
        <a:lstStyle/>
        <a:p>
          <a:endParaRPr lang="en-US"/>
        </a:p>
      </dgm:t>
    </dgm:pt>
    <dgm:pt modelId="{A98F4D40-BBFF-4643-83E5-032415E54F19}" type="sibTrans" cxnId="{1838B4C6-949B-4461-8D2C-BE7001B69166}">
      <dgm:prSet/>
      <dgm:spPr/>
      <dgm:t>
        <a:bodyPr/>
        <a:lstStyle/>
        <a:p>
          <a:endParaRPr lang="en-US"/>
        </a:p>
      </dgm:t>
    </dgm:pt>
    <dgm:pt modelId="{BF09DCBB-E19B-43E4-B605-F2D4D8A2AD0D}">
      <dgm:prSet phldrT="[Text]" custT="1"/>
      <dgm:spPr/>
      <dgm:t>
        <a:bodyPr tIns="0" bIns="0" anchor="b" anchorCtr="0"/>
        <a:lstStyle/>
        <a:p>
          <a:pPr algn="just"/>
          <a:r>
            <a:rPr lang="en-US" sz="1200" dirty="0" smtClean="0"/>
            <a:t>Open Innovation Landscaping</a:t>
          </a:r>
          <a:endParaRPr lang="en-US" sz="1200" dirty="0"/>
        </a:p>
      </dgm:t>
    </dgm:pt>
    <dgm:pt modelId="{160AB698-A960-451A-A194-A21D64E653B4}" type="parTrans" cxnId="{B0FC80B6-B7D8-4C24-AE59-3DE926264CE2}">
      <dgm:prSet/>
      <dgm:spPr/>
      <dgm:t>
        <a:bodyPr/>
        <a:lstStyle/>
        <a:p>
          <a:endParaRPr lang="en-US"/>
        </a:p>
      </dgm:t>
    </dgm:pt>
    <dgm:pt modelId="{54C9442F-11B1-485B-B625-62F7C44AAAB3}" type="sibTrans" cxnId="{B0FC80B6-B7D8-4C24-AE59-3DE926264CE2}">
      <dgm:prSet/>
      <dgm:spPr/>
      <dgm:t>
        <a:bodyPr/>
        <a:lstStyle/>
        <a:p>
          <a:endParaRPr lang="en-US"/>
        </a:p>
      </dgm:t>
    </dgm:pt>
    <dgm:pt modelId="{DF9C245B-F769-4A7E-9745-CEFD967D465A}">
      <dgm:prSet custT="1"/>
      <dgm:spPr/>
      <dgm:t>
        <a:bodyPr/>
        <a:lstStyle/>
        <a:p>
          <a:pPr algn="l"/>
          <a:r>
            <a:rPr lang="en-US" sz="1200" dirty="0" smtClean="0"/>
            <a:t>Patents &amp; Scientific Literature</a:t>
          </a:r>
          <a:endParaRPr lang="en-US" sz="1200" dirty="0"/>
        </a:p>
      </dgm:t>
    </dgm:pt>
    <dgm:pt modelId="{442D79DC-1C4A-4C87-A56D-ECF0D6B4F43A}" type="parTrans" cxnId="{A584E28C-B744-47CB-A0D2-F6A2B88EE5E9}">
      <dgm:prSet/>
      <dgm:spPr/>
      <dgm:t>
        <a:bodyPr/>
        <a:lstStyle/>
        <a:p>
          <a:endParaRPr lang="en-US"/>
        </a:p>
      </dgm:t>
    </dgm:pt>
    <dgm:pt modelId="{BEA08F00-3397-46DC-9A04-877D296D01E8}" type="sibTrans" cxnId="{A584E28C-B744-47CB-A0D2-F6A2B88EE5E9}">
      <dgm:prSet/>
      <dgm:spPr/>
      <dgm:t>
        <a:bodyPr/>
        <a:lstStyle/>
        <a:p>
          <a:endParaRPr lang="en-US"/>
        </a:p>
      </dgm:t>
    </dgm:pt>
    <dgm:pt modelId="{8C68AD9B-A503-4033-B139-65104E84811E}">
      <dgm:prSet custT="1"/>
      <dgm:spPr/>
      <dgm:t>
        <a:bodyPr/>
        <a:lstStyle/>
        <a:p>
          <a:pPr algn="l"/>
          <a:r>
            <a:rPr lang="en-US" sz="1200" dirty="0" smtClean="0"/>
            <a:t>Clinical trials</a:t>
          </a:r>
          <a:endParaRPr lang="en-US" sz="1200" dirty="0"/>
        </a:p>
      </dgm:t>
    </dgm:pt>
    <dgm:pt modelId="{130FF69A-3DDD-4042-8293-FA43DCCE16E6}" type="parTrans" cxnId="{3D79D8BB-2B84-446F-9A06-CEA74188A2EE}">
      <dgm:prSet/>
      <dgm:spPr/>
      <dgm:t>
        <a:bodyPr/>
        <a:lstStyle/>
        <a:p>
          <a:endParaRPr lang="en-US"/>
        </a:p>
      </dgm:t>
    </dgm:pt>
    <dgm:pt modelId="{D45D5F86-F5E4-4FD1-9CA7-12EE5A240403}" type="sibTrans" cxnId="{3D79D8BB-2B84-446F-9A06-CEA74188A2EE}">
      <dgm:prSet/>
      <dgm:spPr/>
      <dgm:t>
        <a:bodyPr/>
        <a:lstStyle/>
        <a:p>
          <a:endParaRPr lang="en-US"/>
        </a:p>
      </dgm:t>
    </dgm:pt>
    <dgm:pt modelId="{5BF564B9-8BCF-4A87-9661-1CEEEC2B8093}">
      <dgm:prSet custT="1"/>
      <dgm:spPr/>
      <dgm:t>
        <a:bodyPr/>
        <a:lstStyle/>
        <a:p>
          <a:pPr algn="l"/>
          <a:r>
            <a:rPr lang="en-US" sz="1200" dirty="0" smtClean="0"/>
            <a:t>Regulations</a:t>
          </a:r>
          <a:endParaRPr lang="en-US" sz="1200" dirty="0"/>
        </a:p>
      </dgm:t>
    </dgm:pt>
    <dgm:pt modelId="{93E287ED-8BFE-4BFD-8564-D386727C5C7A}" type="parTrans" cxnId="{B9904F63-A184-45F7-883C-3FAFFBE652E6}">
      <dgm:prSet/>
      <dgm:spPr/>
      <dgm:t>
        <a:bodyPr/>
        <a:lstStyle/>
        <a:p>
          <a:endParaRPr lang="en-US"/>
        </a:p>
      </dgm:t>
    </dgm:pt>
    <dgm:pt modelId="{A1C61E06-6000-4575-B0EC-774E7B8FEB6B}" type="sibTrans" cxnId="{B9904F63-A184-45F7-883C-3FAFFBE652E6}">
      <dgm:prSet/>
      <dgm:spPr/>
      <dgm:t>
        <a:bodyPr/>
        <a:lstStyle/>
        <a:p>
          <a:endParaRPr lang="en-US"/>
        </a:p>
      </dgm:t>
    </dgm:pt>
    <dgm:pt modelId="{F6DA84C0-5A30-4DAB-96BE-F729677BDC2C}">
      <dgm:prSet custT="1"/>
      <dgm:spPr/>
      <dgm:t>
        <a:bodyPr/>
        <a:lstStyle/>
        <a:p>
          <a:pPr algn="l"/>
          <a:r>
            <a:rPr lang="en-US" sz="1200" dirty="0" smtClean="0"/>
            <a:t>Patentability/Prior art</a:t>
          </a:r>
          <a:endParaRPr lang="en-US" sz="1200" dirty="0"/>
        </a:p>
      </dgm:t>
    </dgm:pt>
    <dgm:pt modelId="{313E1A6E-A4F1-4488-A3E4-E24D022AD558}" type="parTrans" cxnId="{0246A8B0-079B-4425-9E14-A36204BFC819}">
      <dgm:prSet/>
      <dgm:spPr/>
      <dgm:t>
        <a:bodyPr/>
        <a:lstStyle/>
        <a:p>
          <a:endParaRPr lang="en-US"/>
        </a:p>
      </dgm:t>
    </dgm:pt>
    <dgm:pt modelId="{FC2333B9-7BB0-4CEF-9AAB-BD93B98F69E0}" type="sibTrans" cxnId="{0246A8B0-079B-4425-9E14-A36204BFC819}">
      <dgm:prSet/>
      <dgm:spPr/>
      <dgm:t>
        <a:bodyPr/>
        <a:lstStyle/>
        <a:p>
          <a:endParaRPr lang="en-US"/>
        </a:p>
      </dgm:t>
    </dgm:pt>
    <dgm:pt modelId="{A269E8AB-98F8-450C-8522-BAEDF8878BE3}">
      <dgm:prSet custT="1"/>
      <dgm:spPr/>
      <dgm:t>
        <a:bodyPr/>
        <a:lstStyle/>
        <a:p>
          <a:pPr algn="l"/>
          <a:r>
            <a:rPr lang="en-US" sz="1200" dirty="0" smtClean="0"/>
            <a:t>Opposition/Invalidation</a:t>
          </a:r>
          <a:endParaRPr lang="en-US" sz="1200" dirty="0"/>
        </a:p>
      </dgm:t>
    </dgm:pt>
    <dgm:pt modelId="{8623EE16-61C0-43BE-A956-2FA701F07961}" type="parTrans" cxnId="{49FAEB8E-C51F-4CCB-8421-98518A8E03E0}">
      <dgm:prSet/>
      <dgm:spPr/>
      <dgm:t>
        <a:bodyPr/>
        <a:lstStyle/>
        <a:p>
          <a:endParaRPr lang="en-US"/>
        </a:p>
      </dgm:t>
    </dgm:pt>
    <dgm:pt modelId="{8DC2C271-7EE6-47F5-BA3B-067FA1F09651}" type="sibTrans" cxnId="{49FAEB8E-C51F-4CCB-8421-98518A8E03E0}">
      <dgm:prSet/>
      <dgm:spPr/>
      <dgm:t>
        <a:bodyPr/>
        <a:lstStyle/>
        <a:p>
          <a:endParaRPr lang="en-US"/>
        </a:p>
      </dgm:t>
    </dgm:pt>
    <dgm:pt modelId="{D94456CA-FE5C-4E74-B84B-F28CD046C963}">
      <dgm:prSet custT="1"/>
      <dgm:spPr/>
      <dgm:t>
        <a:bodyPr/>
        <a:lstStyle/>
        <a:p>
          <a:pPr algn="l"/>
          <a:r>
            <a:rPr lang="en-US" sz="1200" dirty="0" smtClean="0"/>
            <a:t>Freedom to operate</a:t>
          </a:r>
          <a:endParaRPr lang="en-US" sz="1200" dirty="0"/>
        </a:p>
      </dgm:t>
    </dgm:pt>
    <dgm:pt modelId="{945603DF-CF3F-425B-8352-041BD919BD35}" type="parTrans" cxnId="{BB3E6DA6-58D7-4E96-9F5A-331BD9A08624}">
      <dgm:prSet/>
      <dgm:spPr/>
      <dgm:t>
        <a:bodyPr/>
        <a:lstStyle/>
        <a:p>
          <a:endParaRPr lang="en-US"/>
        </a:p>
      </dgm:t>
    </dgm:pt>
    <dgm:pt modelId="{D4E7BF20-791A-4592-AFC4-96ADEFE899E7}" type="sibTrans" cxnId="{BB3E6DA6-58D7-4E96-9F5A-331BD9A08624}">
      <dgm:prSet/>
      <dgm:spPr/>
      <dgm:t>
        <a:bodyPr/>
        <a:lstStyle/>
        <a:p>
          <a:endParaRPr lang="en-US"/>
        </a:p>
      </dgm:t>
    </dgm:pt>
    <dgm:pt modelId="{4D3B486D-2D29-4BE7-B6C6-1CA8793CD54C}">
      <dgm:prSet custT="1"/>
      <dgm:spPr/>
      <dgm:t>
        <a:bodyPr/>
        <a:lstStyle/>
        <a:p>
          <a:pPr algn="l"/>
          <a:r>
            <a:rPr lang="en-US" sz="1200" dirty="0" smtClean="0"/>
            <a:t>Alerts &amp; Updates</a:t>
          </a:r>
          <a:endParaRPr lang="en-US" sz="1200" dirty="0"/>
        </a:p>
      </dgm:t>
    </dgm:pt>
    <dgm:pt modelId="{5EB501AE-4D88-4072-A246-924C9C4D3EF7}" type="parTrans" cxnId="{41E8BFCF-1EBB-4766-ABEC-8EFA56BD7006}">
      <dgm:prSet/>
      <dgm:spPr/>
      <dgm:t>
        <a:bodyPr/>
        <a:lstStyle/>
        <a:p>
          <a:endParaRPr lang="en-US"/>
        </a:p>
      </dgm:t>
    </dgm:pt>
    <dgm:pt modelId="{FC258FC1-6A04-4661-AE20-7100AD4AB43A}" type="sibTrans" cxnId="{41E8BFCF-1EBB-4766-ABEC-8EFA56BD7006}">
      <dgm:prSet/>
      <dgm:spPr/>
      <dgm:t>
        <a:bodyPr/>
        <a:lstStyle/>
        <a:p>
          <a:endParaRPr lang="en-US"/>
        </a:p>
      </dgm:t>
    </dgm:pt>
    <dgm:pt modelId="{DB8AC20B-9580-4DAC-9D6A-CB8E4EA7C65C}">
      <dgm:prSet phldrT="[Text]" custT="1"/>
      <dgm:spPr/>
      <dgm:t>
        <a:bodyPr lIns="457200" rIns="91440"/>
        <a:lstStyle/>
        <a:p>
          <a:r>
            <a:rPr lang="en-US" sz="1200" dirty="0" smtClean="0"/>
            <a:t>Secondary research</a:t>
          </a:r>
          <a:endParaRPr lang="en-US" sz="1200" dirty="0"/>
        </a:p>
      </dgm:t>
    </dgm:pt>
    <dgm:pt modelId="{26320096-774A-480F-B9A3-B073751CC3D8}" type="parTrans" cxnId="{F6FE6FB6-C4CF-466A-BB24-F222E496EE87}">
      <dgm:prSet/>
      <dgm:spPr/>
      <dgm:t>
        <a:bodyPr/>
        <a:lstStyle/>
        <a:p>
          <a:endParaRPr lang="en-US"/>
        </a:p>
      </dgm:t>
    </dgm:pt>
    <dgm:pt modelId="{E6555FFC-C7E3-4A79-8BE3-B5A357BDA516}" type="sibTrans" cxnId="{F6FE6FB6-C4CF-466A-BB24-F222E496EE87}">
      <dgm:prSet/>
      <dgm:spPr/>
      <dgm:t>
        <a:bodyPr/>
        <a:lstStyle/>
        <a:p>
          <a:endParaRPr lang="en-US"/>
        </a:p>
      </dgm:t>
    </dgm:pt>
    <dgm:pt modelId="{AD0D81C0-4CBB-494A-BD87-938FB2873A30}">
      <dgm:prSet phldrT="[Text]" custT="1"/>
      <dgm:spPr/>
      <dgm:t>
        <a:bodyPr lIns="457200" rIns="91440"/>
        <a:lstStyle/>
        <a:p>
          <a:r>
            <a:rPr lang="en-US" sz="1200" dirty="0" smtClean="0"/>
            <a:t>Competitive analysis</a:t>
          </a:r>
          <a:endParaRPr lang="en-US" sz="1200" dirty="0"/>
        </a:p>
      </dgm:t>
    </dgm:pt>
    <dgm:pt modelId="{DA4B313C-9C1A-4B58-8CD5-F1887ECBD548}" type="parTrans" cxnId="{69B4F43F-1138-41A8-A4C7-5BFF5B019D6B}">
      <dgm:prSet/>
      <dgm:spPr/>
      <dgm:t>
        <a:bodyPr/>
        <a:lstStyle/>
        <a:p>
          <a:endParaRPr lang="en-US"/>
        </a:p>
      </dgm:t>
    </dgm:pt>
    <dgm:pt modelId="{2D9B4D1B-695E-48B3-8724-E936E9CBEC6C}" type="sibTrans" cxnId="{69B4F43F-1138-41A8-A4C7-5BFF5B019D6B}">
      <dgm:prSet/>
      <dgm:spPr/>
      <dgm:t>
        <a:bodyPr/>
        <a:lstStyle/>
        <a:p>
          <a:endParaRPr lang="en-US"/>
        </a:p>
      </dgm:t>
    </dgm:pt>
    <dgm:pt modelId="{13C10338-5A92-45AC-A89A-3A2E8F5CC680}">
      <dgm:prSet phldrT="[Text]" custT="1"/>
      <dgm:spPr/>
      <dgm:t>
        <a:bodyPr lIns="457200" rIns="91440"/>
        <a:lstStyle/>
        <a:p>
          <a:r>
            <a:rPr lang="en-US" sz="1200" dirty="0" smtClean="0"/>
            <a:t>Investment landscape</a:t>
          </a:r>
          <a:endParaRPr lang="en-US" sz="1200" dirty="0"/>
        </a:p>
      </dgm:t>
    </dgm:pt>
    <dgm:pt modelId="{C29C1FDA-5BEF-4006-A289-93B2538CF327}" type="parTrans" cxnId="{D0954848-1A49-4577-B387-1B7FC0339100}">
      <dgm:prSet/>
      <dgm:spPr/>
      <dgm:t>
        <a:bodyPr/>
        <a:lstStyle/>
        <a:p>
          <a:endParaRPr lang="en-US"/>
        </a:p>
      </dgm:t>
    </dgm:pt>
    <dgm:pt modelId="{393ECF23-33CC-4895-84BA-C9A0D46398BD}" type="sibTrans" cxnId="{D0954848-1A49-4577-B387-1B7FC0339100}">
      <dgm:prSet/>
      <dgm:spPr/>
      <dgm:t>
        <a:bodyPr/>
        <a:lstStyle/>
        <a:p>
          <a:endParaRPr lang="en-US"/>
        </a:p>
      </dgm:t>
    </dgm:pt>
    <dgm:pt modelId="{395F6B90-7797-46F0-B58B-2E0E43B94221}">
      <dgm:prSet phldrT="[Text]" custT="1"/>
      <dgm:spPr/>
      <dgm:t>
        <a:bodyPr lIns="457200" rIns="91440"/>
        <a:lstStyle/>
        <a:p>
          <a:r>
            <a:rPr lang="en-US" sz="1200" dirty="0" smtClean="0"/>
            <a:t>Mergers &amp; Acquisitions, IPO intelligence</a:t>
          </a:r>
          <a:endParaRPr lang="en-US" sz="1200" dirty="0"/>
        </a:p>
      </dgm:t>
    </dgm:pt>
    <dgm:pt modelId="{7E0B0691-1C0B-425C-B863-0F12D1FC2AA0}" type="parTrans" cxnId="{FA1A9E43-A204-48EA-9A56-F0D217EAE55C}">
      <dgm:prSet/>
      <dgm:spPr/>
      <dgm:t>
        <a:bodyPr/>
        <a:lstStyle/>
        <a:p>
          <a:endParaRPr lang="en-US"/>
        </a:p>
      </dgm:t>
    </dgm:pt>
    <dgm:pt modelId="{9928C3F9-E4C7-4D3A-861B-38636F69FB71}" type="sibTrans" cxnId="{FA1A9E43-A204-48EA-9A56-F0D217EAE55C}">
      <dgm:prSet/>
      <dgm:spPr/>
      <dgm:t>
        <a:bodyPr/>
        <a:lstStyle/>
        <a:p>
          <a:endParaRPr lang="en-US"/>
        </a:p>
      </dgm:t>
    </dgm:pt>
    <dgm:pt modelId="{A7742E05-A7CF-49FC-A2D8-50A2E23F4828}">
      <dgm:prSet phldrT="[Text]" custT="1"/>
      <dgm:spPr/>
      <dgm:t>
        <a:bodyPr lIns="457200" rIns="91440"/>
        <a:lstStyle/>
        <a:p>
          <a:r>
            <a:rPr lang="en-US" sz="1200" dirty="0" smtClean="0"/>
            <a:t>Deal analysis</a:t>
          </a:r>
          <a:endParaRPr lang="en-US" sz="1200" dirty="0"/>
        </a:p>
      </dgm:t>
    </dgm:pt>
    <dgm:pt modelId="{AF8C0008-FE54-4B98-8DCF-A0558AE4AE52}" type="parTrans" cxnId="{18EC9E85-21C4-472E-B331-FD8652440084}">
      <dgm:prSet/>
      <dgm:spPr/>
      <dgm:t>
        <a:bodyPr/>
        <a:lstStyle/>
        <a:p>
          <a:endParaRPr lang="en-US"/>
        </a:p>
      </dgm:t>
    </dgm:pt>
    <dgm:pt modelId="{F9784EA9-49D6-4077-A6FD-66ECEC09DEA4}" type="sibTrans" cxnId="{18EC9E85-21C4-472E-B331-FD8652440084}">
      <dgm:prSet/>
      <dgm:spPr/>
      <dgm:t>
        <a:bodyPr/>
        <a:lstStyle/>
        <a:p>
          <a:endParaRPr lang="en-US"/>
        </a:p>
      </dgm:t>
    </dgm:pt>
    <dgm:pt modelId="{39A0C7FD-9EC6-4F84-BA7C-BE52860D1217}">
      <dgm:prSet phldrT="[Text]" custT="1"/>
      <dgm:spPr/>
      <dgm:t>
        <a:bodyPr lIns="457200" rIns="91440"/>
        <a:lstStyle/>
        <a:p>
          <a:r>
            <a:rPr lang="en-US" sz="1200" dirty="0" smtClean="0"/>
            <a:t>White Space analysis</a:t>
          </a:r>
          <a:endParaRPr lang="en-US" sz="1200" dirty="0"/>
        </a:p>
      </dgm:t>
    </dgm:pt>
    <dgm:pt modelId="{FFA2CA7C-0A2B-465E-973D-61D2247811C6}" type="parTrans" cxnId="{73C4BA7D-4701-48A6-B9A7-4E7340FE3BAE}">
      <dgm:prSet/>
      <dgm:spPr/>
      <dgm:t>
        <a:bodyPr/>
        <a:lstStyle/>
        <a:p>
          <a:endParaRPr lang="en-US"/>
        </a:p>
      </dgm:t>
    </dgm:pt>
    <dgm:pt modelId="{4A059BAF-2640-428F-9B78-98E80124A09E}" type="sibTrans" cxnId="{73C4BA7D-4701-48A6-B9A7-4E7340FE3BAE}">
      <dgm:prSet/>
      <dgm:spPr/>
      <dgm:t>
        <a:bodyPr/>
        <a:lstStyle/>
        <a:p>
          <a:endParaRPr lang="en-US"/>
        </a:p>
      </dgm:t>
    </dgm:pt>
    <dgm:pt modelId="{43C2463F-88C8-4564-8E5C-254A4DBB6761}">
      <dgm:prSet phldrT="[Text]" custT="1"/>
      <dgm:spPr/>
      <dgm:t>
        <a:bodyPr lIns="457200" rIns="91440"/>
        <a:lstStyle/>
        <a:p>
          <a:r>
            <a:rPr lang="en-US" sz="1200" dirty="0" smtClean="0"/>
            <a:t>Opportunity assessment</a:t>
          </a:r>
          <a:endParaRPr lang="en-US" sz="1200" dirty="0"/>
        </a:p>
      </dgm:t>
    </dgm:pt>
    <dgm:pt modelId="{B9C90D64-3DD8-411D-9803-9AAA7232838E}" type="parTrans" cxnId="{069AA05A-64CF-4E1C-81FF-10E8D7542CF5}">
      <dgm:prSet/>
      <dgm:spPr/>
      <dgm:t>
        <a:bodyPr/>
        <a:lstStyle/>
        <a:p>
          <a:endParaRPr lang="en-US"/>
        </a:p>
      </dgm:t>
    </dgm:pt>
    <dgm:pt modelId="{125F2459-E576-4E2B-8485-2F77DE090AE6}" type="sibTrans" cxnId="{069AA05A-64CF-4E1C-81FF-10E8D7542CF5}">
      <dgm:prSet/>
      <dgm:spPr/>
      <dgm:t>
        <a:bodyPr/>
        <a:lstStyle/>
        <a:p>
          <a:endParaRPr lang="en-US"/>
        </a:p>
      </dgm:t>
    </dgm:pt>
    <dgm:pt modelId="{E4646D9F-9287-4C8B-8A75-48D686344B45}">
      <dgm:prSet phldrT="[Text]" custT="1"/>
      <dgm:spPr/>
      <dgm:t>
        <a:bodyPr lIns="457200" rIns="91440"/>
        <a:lstStyle/>
        <a:p>
          <a:r>
            <a:rPr lang="en-US" sz="1200" dirty="0" smtClean="0"/>
            <a:t>Technology scouting</a:t>
          </a:r>
          <a:endParaRPr lang="en-US" sz="1200" dirty="0"/>
        </a:p>
      </dgm:t>
    </dgm:pt>
    <dgm:pt modelId="{9E684143-5482-4F08-B102-A146EC2BC575}" type="parTrans" cxnId="{B97D8844-D708-4A61-BD95-2875E18ED046}">
      <dgm:prSet/>
      <dgm:spPr/>
      <dgm:t>
        <a:bodyPr/>
        <a:lstStyle/>
        <a:p>
          <a:endParaRPr lang="en-US"/>
        </a:p>
      </dgm:t>
    </dgm:pt>
    <dgm:pt modelId="{E63C20B1-EFB3-4E3F-ABFA-26DE4D3E12D1}" type="sibTrans" cxnId="{B97D8844-D708-4A61-BD95-2875E18ED046}">
      <dgm:prSet/>
      <dgm:spPr/>
      <dgm:t>
        <a:bodyPr/>
        <a:lstStyle/>
        <a:p>
          <a:endParaRPr lang="en-US"/>
        </a:p>
      </dgm:t>
    </dgm:pt>
    <dgm:pt modelId="{5B4911A7-490D-4D16-AB75-778E7F9454B5}">
      <dgm:prSet phldrT="[Text]" custT="1"/>
      <dgm:spPr/>
      <dgm:t>
        <a:bodyPr lIns="457200" rIns="91440"/>
        <a:lstStyle/>
        <a:p>
          <a:r>
            <a:rPr lang="en-US" sz="1200" dirty="0" smtClean="0"/>
            <a:t>Modeling and forecasting</a:t>
          </a:r>
          <a:endParaRPr lang="en-US" sz="1200" dirty="0"/>
        </a:p>
      </dgm:t>
    </dgm:pt>
    <dgm:pt modelId="{96DFC2E2-1066-4E60-98C2-256C7E7B323A}" type="parTrans" cxnId="{65EB05A3-654A-4702-B3C4-E4FA53A5E294}">
      <dgm:prSet/>
      <dgm:spPr/>
      <dgm:t>
        <a:bodyPr/>
        <a:lstStyle/>
        <a:p>
          <a:endParaRPr lang="en-US"/>
        </a:p>
      </dgm:t>
    </dgm:pt>
    <dgm:pt modelId="{5FFFA434-7711-4A84-ACCA-EFCFC7142276}" type="sibTrans" cxnId="{65EB05A3-654A-4702-B3C4-E4FA53A5E294}">
      <dgm:prSet/>
      <dgm:spPr/>
      <dgm:t>
        <a:bodyPr/>
        <a:lstStyle/>
        <a:p>
          <a:endParaRPr lang="en-US"/>
        </a:p>
      </dgm:t>
    </dgm:pt>
    <dgm:pt modelId="{9F1F4AF8-5359-4114-991F-E464EAE1AF44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Literature Reviews </a:t>
          </a:r>
        </a:p>
      </dgm:t>
    </dgm:pt>
    <dgm:pt modelId="{BF8B453D-15B6-4310-909B-237E79441566}" type="parTrans" cxnId="{8EE57C6F-21A7-4A28-8761-16FB23794FC1}">
      <dgm:prSet/>
      <dgm:spPr/>
      <dgm:t>
        <a:bodyPr/>
        <a:lstStyle/>
        <a:p>
          <a:endParaRPr lang="en-US"/>
        </a:p>
      </dgm:t>
    </dgm:pt>
    <dgm:pt modelId="{51564AE3-F3AA-4D87-AAC8-755C0F390072}" type="sibTrans" cxnId="{8EE57C6F-21A7-4A28-8761-16FB23794FC1}">
      <dgm:prSet/>
      <dgm:spPr/>
      <dgm:t>
        <a:bodyPr/>
        <a:lstStyle/>
        <a:p>
          <a:endParaRPr lang="en-US"/>
        </a:p>
      </dgm:t>
    </dgm:pt>
    <dgm:pt modelId="{FBF80B34-FC19-46D0-A527-62B85D06E424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Pathway Mapping</a:t>
          </a:r>
        </a:p>
      </dgm:t>
    </dgm:pt>
    <dgm:pt modelId="{D7DEF203-E9EB-4AD3-A70E-EB065D3FF22F}" type="parTrans" cxnId="{73F1C18D-09E7-409C-BA26-E21DA80D5CD1}">
      <dgm:prSet/>
      <dgm:spPr/>
      <dgm:t>
        <a:bodyPr/>
        <a:lstStyle/>
        <a:p>
          <a:endParaRPr lang="en-US"/>
        </a:p>
      </dgm:t>
    </dgm:pt>
    <dgm:pt modelId="{F43DB28C-6402-4740-9C3A-67C18A3ECC29}" type="sibTrans" cxnId="{73F1C18D-09E7-409C-BA26-E21DA80D5CD1}">
      <dgm:prSet/>
      <dgm:spPr/>
      <dgm:t>
        <a:bodyPr/>
        <a:lstStyle/>
        <a:p>
          <a:endParaRPr lang="en-US"/>
        </a:p>
      </dgm:t>
    </dgm:pt>
    <dgm:pt modelId="{026FC1B3-9A4D-4066-A529-11047545188E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Product &amp; Patent Portfolio Mapping</a:t>
          </a:r>
        </a:p>
      </dgm:t>
    </dgm:pt>
    <dgm:pt modelId="{64D937C0-9E84-4958-BA83-FCCEBC974C5A}" type="parTrans" cxnId="{1574CCDD-60FD-42E9-90AD-C67192B8DF2D}">
      <dgm:prSet/>
      <dgm:spPr/>
      <dgm:t>
        <a:bodyPr/>
        <a:lstStyle/>
        <a:p>
          <a:endParaRPr lang="en-US"/>
        </a:p>
      </dgm:t>
    </dgm:pt>
    <dgm:pt modelId="{50C3DEAC-162C-4327-8A9B-3712A8D6626C}" type="sibTrans" cxnId="{1574CCDD-60FD-42E9-90AD-C67192B8DF2D}">
      <dgm:prSet/>
      <dgm:spPr/>
      <dgm:t>
        <a:bodyPr/>
        <a:lstStyle/>
        <a:p>
          <a:endParaRPr lang="en-US"/>
        </a:p>
      </dgm:t>
    </dgm:pt>
    <dgm:pt modelId="{2469354E-C13A-4C0E-BAAD-91E301673882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Patent Scoring/Ranking</a:t>
          </a:r>
        </a:p>
      </dgm:t>
    </dgm:pt>
    <dgm:pt modelId="{8E58CC90-0C4B-411B-9D8A-F86A14DC8C58}" type="parTrans" cxnId="{B196CB71-0F41-41FE-9A2E-F89795FD2F33}">
      <dgm:prSet/>
      <dgm:spPr/>
      <dgm:t>
        <a:bodyPr/>
        <a:lstStyle/>
        <a:p>
          <a:endParaRPr lang="en-US"/>
        </a:p>
      </dgm:t>
    </dgm:pt>
    <dgm:pt modelId="{A5A97914-B87B-48CC-94B2-29A1B2A5BFA8}" type="sibTrans" cxnId="{B196CB71-0F41-41FE-9A2E-F89795FD2F33}">
      <dgm:prSet/>
      <dgm:spPr/>
      <dgm:t>
        <a:bodyPr/>
        <a:lstStyle/>
        <a:p>
          <a:endParaRPr lang="en-US"/>
        </a:p>
      </dgm:t>
    </dgm:pt>
    <dgm:pt modelId="{2D253194-1B88-4664-BC2D-99ECF6352083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Problem Solution Breakdown</a:t>
          </a:r>
        </a:p>
      </dgm:t>
    </dgm:pt>
    <dgm:pt modelId="{C48A1568-2005-4063-8718-6409F1016424}" type="parTrans" cxnId="{0C2D8136-06B9-4485-8C53-CD0109F4A1BE}">
      <dgm:prSet/>
      <dgm:spPr/>
      <dgm:t>
        <a:bodyPr/>
        <a:lstStyle/>
        <a:p>
          <a:endParaRPr lang="en-US"/>
        </a:p>
      </dgm:t>
    </dgm:pt>
    <dgm:pt modelId="{85411FBA-A298-4EDB-B681-986C89102D26}" type="sibTrans" cxnId="{0C2D8136-06B9-4485-8C53-CD0109F4A1BE}">
      <dgm:prSet/>
      <dgm:spPr/>
      <dgm:t>
        <a:bodyPr/>
        <a:lstStyle/>
        <a:p>
          <a:endParaRPr lang="en-US"/>
        </a:p>
      </dgm:t>
    </dgm:pt>
    <dgm:pt modelId="{938314F3-AB86-4B73-9C31-7B4FCB7EDF5D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Product forecasting &amp; pricing strategy</a:t>
          </a:r>
        </a:p>
      </dgm:t>
    </dgm:pt>
    <dgm:pt modelId="{83EA789A-951B-4511-A1EA-A9976530A0CB}" type="parTrans" cxnId="{C13795E3-E1B3-4B41-ACD5-17D983C871AF}">
      <dgm:prSet/>
      <dgm:spPr/>
      <dgm:t>
        <a:bodyPr/>
        <a:lstStyle/>
        <a:p>
          <a:endParaRPr lang="en-US"/>
        </a:p>
      </dgm:t>
    </dgm:pt>
    <dgm:pt modelId="{B50E22DE-E457-4BCE-9C43-BAFB0599237F}" type="sibTrans" cxnId="{C13795E3-E1B3-4B41-ACD5-17D983C871AF}">
      <dgm:prSet/>
      <dgm:spPr/>
      <dgm:t>
        <a:bodyPr/>
        <a:lstStyle/>
        <a:p>
          <a:endParaRPr lang="en-US"/>
        </a:p>
      </dgm:t>
    </dgm:pt>
    <dgm:pt modelId="{7F7DD074-81CF-40B7-993A-9C71C14A5E0A}">
      <dgm:prSet custT="1"/>
      <dgm:spPr/>
      <dgm:t>
        <a:bodyPr/>
        <a:lstStyle/>
        <a:p>
          <a:pPr algn="l"/>
          <a:r>
            <a:rPr lang="en-US" sz="1200" dirty="0" smtClean="0"/>
            <a:t>Technology Watch</a:t>
          </a:r>
          <a:endParaRPr lang="en-US" sz="1200" dirty="0"/>
        </a:p>
      </dgm:t>
    </dgm:pt>
    <dgm:pt modelId="{00AF492E-71D8-44E5-910B-4F3CD1D5F2EB}" type="parTrans" cxnId="{E129CC5D-622F-4618-A4EC-6FF58EA766FC}">
      <dgm:prSet/>
      <dgm:spPr/>
      <dgm:t>
        <a:bodyPr/>
        <a:lstStyle/>
        <a:p>
          <a:endParaRPr lang="en-US"/>
        </a:p>
      </dgm:t>
    </dgm:pt>
    <dgm:pt modelId="{0FF46908-4E1F-4A8C-9E65-F19E82FD161F}" type="sibTrans" cxnId="{E129CC5D-622F-4618-A4EC-6FF58EA766FC}">
      <dgm:prSet/>
      <dgm:spPr/>
      <dgm:t>
        <a:bodyPr/>
        <a:lstStyle/>
        <a:p>
          <a:endParaRPr lang="en-US"/>
        </a:p>
      </dgm:t>
    </dgm:pt>
    <dgm:pt modelId="{638494FD-DB9C-4C81-93AA-0BBB3E10CE29}">
      <dgm:prSet custT="1"/>
      <dgm:spPr/>
      <dgm:t>
        <a:bodyPr/>
        <a:lstStyle/>
        <a:p>
          <a:pPr algn="l"/>
          <a:r>
            <a:rPr lang="en-US" sz="1200" dirty="0" smtClean="0"/>
            <a:t>Competitor Activity alert</a:t>
          </a:r>
          <a:endParaRPr lang="en-US" sz="1200" dirty="0"/>
        </a:p>
      </dgm:t>
    </dgm:pt>
    <dgm:pt modelId="{1DD6F4B5-A6EC-4136-8100-A5856638FD82}" type="parTrans" cxnId="{7F0E9715-33C6-4112-B921-A09ED467B254}">
      <dgm:prSet/>
      <dgm:spPr/>
      <dgm:t>
        <a:bodyPr/>
        <a:lstStyle/>
        <a:p>
          <a:endParaRPr lang="en-US"/>
        </a:p>
      </dgm:t>
    </dgm:pt>
    <dgm:pt modelId="{F9E75670-2318-455C-83D8-D76D15BFA322}" type="sibTrans" cxnId="{7F0E9715-33C6-4112-B921-A09ED467B254}">
      <dgm:prSet/>
      <dgm:spPr/>
      <dgm:t>
        <a:bodyPr/>
        <a:lstStyle/>
        <a:p>
          <a:endParaRPr lang="en-US"/>
        </a:p>
      </dgm:t>
    </dgm:pt>
    <dgm:pt modelId="{1917B942-9730-44D3-8700-E113DCD5A16B}">
      <dgm:prSet phldrT="[Text]" custT="1"/>
      <dgm:spPr/>
      <dgm:t>
        <a:bodyPr lIns="457200" anchor="b" anchorCtr="0"/>
        <a:lstStyle/>
        <a:p>
          <a:r>
            <a:rPr lang="en-US" sz="1200" dirty="0" smtClean="0"/>
            <a:t>Technology Tree</a:t>
          </a:r>
          <a:endParaRPr lang="en-US" sz="1200" dirty="0"/>
        </a:p>
      </dgm:t>
    </dgm:pt>
    <dgm:pt modelId="{3FAB9898-72A8-4F1A-BC87-2AF1326CCB78}" type="parTrans" cxnId="{92959DED-C76F-48C8-87F1-94B4517F7E29}">
      <dgm:prSet/>
      <dgm:spPr/>
      <dgm:t>
        <a:bodyPr/>
        <a:lstStyle/>
        <a:p>
          <a:endParaRPr lang="en-US"/>
        </a:p>
      </dgm:t>
    </dgm:pt>
    <dgm:pt modelId="{311DE299-89D9-4DA3-B549-9F77DC752838}" type="sibTrans" cxnId="{92959DED-C76F-48C8-87F1-94B4517F7E29}">
      <dgm:prSet/>
      <dgm:spPr/>
      <dgm:t>
        <a:bodyPr/>
        <a:lstStyle/>
        <a:p>
          <a:endParaRPr lang="en-US"/>
        </a:p>
      </dgm:t>
    </dgm:pt>
    <dgm:pt modelId="{6D3D8245-BA6C-45B0-86F0-D85356D1F301}">
      <dgm:prSet phldrT="[Text]" custT="1"/>
      <dgm:spPr/>
      <dgm:t>
        <a:bodyPr lIns="457200" anchor="b" anchorCtr="0"/>
        <a:lstStyle/>
        <a:p>
          <a:r>
            <a:rPr lang="en-US" sz="1200" dirty="0" smtClean="0"/>
            <a:t>Heat Maps</a:t>
          </a:r>
          <a:endParaRPr lang="en-US" sz="1200" dirty="0"/>
        </a:p>
      </dgm:t>
    </dgm:pt>
    <dgm:pt modelId="{B48F3A28-443E-43E6-B64F-84BC52529B91}" type="parTrans" cxnId="{6AEFA580-3671-4BD2-AC0E-D50E43379289}">
      <dgm:prSet/>
      <dgm:spPr/>
      <dgm:t>
        <a:bodyPr/>
        <a:lstStyle/>
        <a:p>
          <a:endParaRPr lang="en-US"/>
        </a:p>
      </dgm:t>
    </dgm:pt>
    <dgm:pt modelId="{241463C2-978C-48AC-9B93-BD8C80457A38}" type="sibTrans" cxnId="{6AEFA580-3671-4BD2-AC0E-D50E43379289}">
      <dgm:prSet/>
      <dgm:spPr/>
      <dgm:t>
        <a:bodyPr/>
        <a:lstStyle/>
        <a:p>
          <a:endParaRPr lang="en-US"/>
        </a:p>
      </dgm:t>
    </dgm:pt>
    <dgm:pt modelId="{F51C6B8D-C1F8-4CA0-85A3-9AB8BA6140BE}">
      <dgm:prSet phldrT="[Text]" custT="1"/>
      <dgm:spPr/>
      <dgm:t>
        <a:bodyPr lIns="457200" anchor="b" anchorCtr="0"/>
        <a:lstStyle/>
        <a:p>
          <a:r>
            <a:rPr lang="en-US" sz="1200" dirty="0" smtClean="0"/>
            <a:t>Dashboard</a:t>
          </a:r>
          <a:endParaRPr lang="en-US" sz="1200" dirty="0"/>
        </a:p>
      </dgm:t>
    </dgm:pt>
    <dgm:pt modelId="{8666B7CC-8A72-4465-8720-54B0AA0D95AC}" type="parTrans" cxnId="{3219A297-ECE1-41EF-BF26-556210AD4885}">
      <dgm:prSet/>
      <dgm:spPr/>
      <dgm:t>
        <a:bodyPr/>
        <a:lstStyle/>
        <a:p>
          <a:endParaRPr lang="en-US"/>
        </a:p>
      </dgm:t>
    </dgm:pt>
    <dgm:pt modelId="{77C64C6B-61C3-4651-AE0E-9A4A6B767E20}" type="sibTrans" cxnId="{3219A297-ECE1-41EF-BF26-556210AD4885}">
      <dgm:prSet/>
      <dgm:spPr/>
      <dgm:t>
        <a:bodyPr/>
        <a:lstStyle/>
        <a:p>
          <a:endParaRPr lang="en-US"/>
        </a:p>
      </dgm:t>
    </dgm:pt>
    <dgm:pt modelId="{6EA31FF0-A3BC-4CE5-AF68-58D3197F1EBD}">
      <dgm:prSet phldrT="[Text]" custT="1"/>
      <dgm:spPr/>
      <dgm:t>
        <a:bodyPr lIns="457200" anchor="b" anchorCtr="0"/>
        <a:lstStyle/>
        <a:p>
          <a:r>
            <a:rPr lang="en-US" sz="1200" dirty="0" smtClean="0"/>
            <a:t>Patents</a:t>
          </a:r>
          <a:endParaRPr lang="en-US" sz="1200" dirty="0"/>
        </a:p>
      </dgm:t>
    </dgm:pt>
    <dgm:pt modelId="{93EF37E9-0AB6-4C8B-B0CB-1FFCB8B38BBC}" type="parTrans" cxnId="{78265B1D-DA2C-49A6-8DDB-8EB515534AE7}">
      <dgm:prSet/>
      <dgm:spPr/>
      <dgm:t>
        <a:bodyPr/>
        <a:lstStyle/>
        <a:p>
          <a:endParaRPr lang="en-US"/>
        </a:p>
      </dgm:t>
    </dgm:pt>
    <dgm:pt modelId="{4B0B6ABA-CAC0-4B1E-B3EB-58144C48DD05}" type="sibTrans" cxnId="{78265B1D-DA2C-49A6-8DDB-8EB515534AE7}">
      <dgm:prSet/>
      <dgm:spPr/>
      <dgm:t>
        <a:bodyPr/>
        <a:lstStyle/>
        <a:p>
          <a:endParaRPr lang="en-US"/>
        </a:p>
      </dgm:t>
    </dgm:pt>
    <dgm:pt modelId="{0D04193E-E495-41F4-8D64-0F96DCCC3F1A}">
      <dgm:prSet phldrT="[Text]" custT="1"/>
      <dgm:spPr/>
      <dgm:t>
        <a:bodyPr lIns="457200" anchor="b" anchorCtr="0"/>
        <a:lstStyle/>
        <a:p>
          <a:r>
            <a:rPr lang="en-US" sz="1200" dirty="0" smtClean="0"/>
            <a:t>Scientific Literature</a:t>
          </a:r>
          <a:endParaRPr lang="en-US" sz="1200" dirty="0"/>
        </a:p>
      </dgm:t>
    </dgm:pt>
    <dgm:pt modelId="{149C7A9F-F4F3-4CC7-9561-2F1E81AAC16B}" type="parTrans" cxnId="{22181BFC-95F2-49FD-B1F1-2F42DCCB9ED4}">
      <dgm:prSet/>
      <dgm:spPr/>
      <dgm:t>
        <a:bodyPr/>
        <a:lstStyle/>
        <a:p>
          <a:endParaRPr lang="en-US"/>
        </a:p>
      </dgm:t>
    </dgm:pt>
    <dgm:pt modelId="{5F4AC9B8-9C1F-487D-BC4E-EB62160E1F4D}" type="sibTrans" cxnId="{22181BFC-95F2-49FD-B1F1-2F42DCCB9ED4}">
      <dgm:prSet/>
      <dgm:spPr/>
      <dgm:t>
        <a:bodyPr/>
        <a:lstStyle/>
        <a:p>
          <a:endParaRPr lang="en-US"/>
        </a:p>
      </dgm:t>
    </dgm:pt>
    <dgm:pt modelId="{A95AE177-29A4-4809-96F3-F1BFD4CEC184}">
      <dgm:prSet phldrT="[Text]" custT="1"/>
      <dgm:spPr/>
      <dgm:t>
        <a:bodyPr lIns="457200" anchor="b" anchorCtr="0"/>
        <a:lstStyle/>
        <a:p>
          <a:r>
            <a:rPr lang="en-US" sz="1200" dirty="0" smtClean="0"/>
            <a:t>Products</a:t>
          </a:r>
          <a:endParaRPr lang="en-US" sz="1200" dirty="0"/>
        </a:p>
      </dgm:t>
    </dgm:pt>
    <dgm:pt modelId="{7BE8CC3C-4323-43A9-ACD2-D0796905D9FD}" type="parTrans" cxnId="{B5363FEA-F4A7-414C-A920-5734CADA7511}">
      <dgm:prSet/>
      <dgm:spPr/>
      <dgm:t>
        <a:bodyPr/>
        <a:lstStyle/>
        <a:p>
          <a:endParaRPr lang="en-US"/>
        </a:p>
      </dgm:t>
    </dgm:pt>
    <dgm:pt modelId="{0BE92499-32DA-4F77-ABFA-B883716E8DE5}" type="sibTrans" cxnId="{B5363FEA-F4A7-414C-A920-5734CADA7511}">
      <dgm:prSet/>
      <dgm:spPr/>
      <dgm:t>
        <a:bodyPr/>
        <a:lstStyle/>
        <a:p>
          <a:endParaRPr lang="en-US"/>
        </a:p>
      </dgm:t>
    </dgm:pt>
    <dgm:pt modelId="{ACB7F6C1-379D-4DB8-B6CE-96AA8A4AD453}">
      <dgm:prSet phldrT="[Text]" custT="1"/>
      <dgm:spPr/>
      <dgm:t>
        <a:bodyPr lIns="457200" anchor="b" anchorCtr="0"/>
        <a:lstStyle/>
        <a:p>
          <a:r>
            <a:rPr lang="en-US" sz="1200" dirty="0" smtClean="0"/>
            <a:t>Trademarks</a:t>
          </a:r>
          <a:endParaRPr lang="en-US" sz="1200" dirty="0"/>
        </a:p>
      </dgm:t>
    </dgm:pt>
    <dgm:pt modelId="{B8891845-B7E1-40EA-A800-99D3357B8183}" type="parTrans" cxnId="{DC674A0C-FE66-49D5-BBB0-055805582D94}">
      <dgm:prSet/>
      <dgm:spPr/>
      <dgm:t>
        <a:bodyPr/>
        <a:lstStyle/>
        <a:p>
          <a:endParaRPr lang="en-US"/>
        </a:p>
      </dgm:t>
    </dgm:pt>
    <dgm:pt modelId="{EA2C243C-DB76-49B9-AA44-BD9BCB18F67C}" type="sibTrans" cxnId="{DC674A0C-FE66-49D5-BBB0-055805582D94}">
      <dgm:prSet/>
      <dgm:spPr/>
      <dgm:t>
        <a:bodyPr/>
        <a:lstStyle/>
        <a:p>
          <a:endParaRPr lang="en-US"/>
        </a:p>
      </dgm:t>
    </dgm:pt>
    <dgm:pt modelId="{AA9EA1FB-ABA9-4CA0-B1CA-0F9BFF69152B}">
      <dgm:prSet phldrT="[Text]" custT="1"/>
      <dgm:spPr/>
      <dgm:t>
        <a:bodyPr lIns="457200" anchor="b" anchorCtr="0"/>
        <a:lstStyle/>
        <a:p>
          <a:r>
            <a:rPr lang="en-US" sz="1200" dirty="0" smtClean="0"/>
            <a:t>IP Maps</a:t>
          </a:r>
          <a:endParaRPr lang="en-US" sz="1200" dirty="0"/>
        </a:p>
      </dgm:t>
    </dgm:pt>
    <dgm:pt modelId="{DF43534F-76DD-4763-AC94-98D7D1624891}" type="parTrans" cxnId="{D188D84C-4A62-4EC4-B81E-745C7F73C444}">
      <dgm:prSet/>
      <dgm:spPr/>
      <dgm:t>
        <a:bodyPr/>
        <a:lstStyle/>
        <a:p>
          <a:endParaRPr lang="en-US"/>
        </a:p>
      </dgm:t>
    </dgm:pt>
    <dgm:pt modelId="{E8260F26-252C-4B0A-B951-C3DCC5DA347F}" type="sibTrans" cxnId="{D188D84C-4A62-4EC4-B81E-745C7F73C444}">
      <dgm:prSet/>
      <dgm:spPr/>
      <dgm:t>
        <a:bodyPr/>
        <a:lstStyle/>
        <a:p>
          <a:endParaRPr lang="en-US"/>
        </a:p>
      </dgm:t>
    </dgm:pt>
    <dgm:pt modelId="{401E009B-BA90-46C8-946A-BE6C3364B5B1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White Space Analysis</a:t>
          </a:r>
        </a:p>
      </dgm:t>
    </dgm:pt>
    <dgm:pt modelId="{75C5F2EE-BAD0-4A00-9376-EE7B62D08E71}" type="parTrans" cxnId="{9FFCD559-83D7-429D-B8E0-F315565DB259}">
      <dgm:prSet/>
      <dgm:spPr/>
      <dgm:t>
        <a:bodyPr/>
        <a:lstStyle/>
        <a:p>
          <a:endParaRPr lang="en-US"/>
        </a:p>
      </dgm:t>
    </dgm:pt>
    <dgm:pt modelId="{C6D47833-49B2-4410-B23B-9C54A3BAC937}" type="sibTrans" cxnId="{9FFCD559-83D7-429D-B8E0-F315565DB259}">
      <dgm:prSet/>
      <dgm:spPr/>
      <dgm:t>
        <a:bodyPr/>
        <a:lstStyle/>
        <a:p>
          <a:endParaRPr lang="en-US"/>
        </a:p>
      </dgm:t>
    </dgm:pt>
    <dgm:pt modelId="{9C487F3A-EAFA-4E93-A30C-6B49D9098D6A}">
      <dgm:prSet custT="1"/>
      <dgm:spPr/>
      <dgm:t>
        <a:bodyPr tIns="0" bIns="0" anchor="b" anchorCtr="0"/>
        <a:lstStyle/>
        <a:p>
          <a:pPr algn="just"/>
          <a:r>
            <a:rPr lang="en-US" sz="1200" dirty="0" smtClean="0"/>
            <a:t>Market research</a:t>
          </a:r>
        </a:p>
      </dgm:t>
    </dgm:pt>
    <dgm:pt modelId="{7C9F1C21-4CED-4E9D-A50B-CA9834A3AFB2}" type="parTrans" cxnId="{60C234DC-DAB6-4E2C-A5C3-E5EA609D8A9B}">
      <dgm:prSet/>
      <dgm:spPr/>
      <dgm:t>
        <a:bodyPr/>
        <a:lstStyle/>
        <a:p>
          <a:endParaRPr lang="en-US"/>
        </a:p>
      </dgm:t>
    </dgm:pt>
    <dgm:pt modelId="{F12E98BE-F09C-4AD5-ADFE-E6923B74E6F1}" type="sibTrans" cxnId="{60C234DC-DAB6-4E2C-A5C3-E5EA609D8A9B}">
      <dgm:prSet/>
      <dgm:spPr/>
      <dgm:t>
        <a:bodyPr/>
        <a:lstStyle/>
        <a:p>
          <a:endParaRPr lang="en-US"/>
        </a:p>
      </dgm:t>
    </dgm:pt>
    <dgm:pt modelId="{275A93F6-0FEF-4239-9FDC-3559F0D4FFF3}" type="pres">
      <dgm:prSet presAssocID="{36312B7E-0C5D-4F5D-B97E-66600E3F802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6C9253-1C48-4A39-BC07-5C3A711E1242}" type="pres">
      <dgm:prSet presAssocID="{36312B7E-0C5D-4F5D-B97E-66600E3F8028}" presName="children" presStyleCnt="0"/>
      <dgm:spPr/>
    </dgm:pt>
    <dgm:pt modelId="{0B471858-F3D1-4E18-9E68-D4C64FC7099D}" type="pres">
      <dgm:prSet presAssocID="{36312B7E-0C5D-4F5D-B97E-66600E3F8028}" presName="child1group" presStyleCnt="0"/>
      <dgm:spPr/>
    </dgm:pt>
    <dgm:pt modelId="{B64F515B-530E-49E6-8D98-F959130E2CCA}" type="pres">
      <dgm:prSet presAssocID="{36312B7E-0C5D-4F5D-B97E-66600E3F8028}" presName="child1" presStyleLbl="bgAcc1" presStyleIdx="0" presStyleCnt="4" custScaleX="140796" custScaleY="141449" custLinFactNeighborX="-22411" custLinFactNeighborY="27681"/>
      <dgm:spPr/>
      <dgm:t>
        <a:bodyPr/>
        <a:lstStyle/>
        <a:p>
          <a:endParaRPr lang="en-US"/>
        </a:p>
      </dgm:t>
    </dgm:pt>
    <dgm:pt modelId="{A65DD8EB-B6DF-4AA6-A06B-5AFC65A826EF}" type="pres">
      <dgm:prSet presAssocID="{36312B7E-0C5D-4F5D-B97E-66600E3F802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3B0C5-FD5A-4B67-87B6-50C007A12570}" type="pres">
      <dgm:prSet presAssocID="{36312B7E-0C5D-4F5D-B97E-66600E3F8028}" presName="child2group" presStyleCnt="0"/>
      <dgm:spPr/>
    </dgm:pt>
    <dgm:pt modelId="{25D3218A-1543-41AE-8732-CD904C45FE4D}" type="pres">
      <dgm:prSet presAssocID="{36312B7E-0C5D-4F5D-B97E-66600E3F8028}" presName="child2" presStyleLbl="bgAcc1" presStyleIdx="1" presStyleCnt="4" custScaleX="133962" custScaleY="138025" custLinFactNeighborX="19064" custLinFactNeighborY="25828"/>
      <dgm:spPr/>
      <dgm:t>
        <a:bodyPr/>
        <a:lstStyle/>
        <a:p>
          <a:endParaRPr lang="en-US"/>
        </a:p>
      </dgm:t>
    </dgm:pt>
    <dgm:pt modelId="{6A8DD36D-9D2C-40CF-98DD-0B46525E6790}" type="pres">
      <dgm:prSet presAssocID="{36312B7E-0C5D-4F5D-B97E-66600E3F802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9781E-CA3B-418C-A92C-F7738591397E}" type="pres">
      <dgm:prSet presAssocID="{36312B7E-0C5D-4F5D-B97E-66600E3F8028}" presName="child3group" presStyleCnt="0"/>
      <dgm:spPr/>
    </dgm:pt>
    <dgm:pt modelId="{2A85ACB9-7C84-495A-BC29-C8FA8C066520}" type="pres">
      <dgm:prSet presAssocID="{36312B7E-0C5D-4F5D-B97E-66600E3F8028}" presName="child3" presStyleLbl="bgAcc1" presStyleIdx="2" presStyleCnt="4" custScaleX="145755" custScaleY="137586" custLinFactNeighborX="16824" custLinFactNeighborY="-21722"/>
      <dgm:spPr/>
      <dgm:t>
        <a:bodyPr/>
        <a:lstStyle/>
        <a:p>
          <a:endParaRPr lang="en-US"/>
        </a:p>
      </dgm:t>
    </dgm:pt>
    <dgm:pt modelId="{D0E90BBD-4A58-43C3-B4B3-32D918410038}" type="pres">
      <dgm:prSet presAssocID="{36312B7E-0C5D-4F5D-B97E-66600E3F802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969A1-1703-44B7-8D19-32313993D24D}" type="pres">
      <dgm:prSet presAssocID="{36312B7E-0C5D-4F5D-B97E-66600E3F8028}" presName="child4group" presStyleCnt="0"/>
      <dgm:spPr/>
    </dgm:pt>
    <dgm:pt modelId="{1ADDB096-8EBD-4096-96BB-089799FE2771}" type="pres">
      <dgm:prSet presAssocID="{36312B7E-0C5D-4F5D-B97E-66600E3F8028}" presName="child4" presStyleLbl="bgAcc1" presStyleIdx="3" presStyleCnt="4" custScaleX="152223" custScaleY="137687" custLinFactNeighborX="-15064" custLinFactNeighborY="-21512"/>
      <dgm:spPr/>
      <dgm:t>
        <a:bodyPr/>
        <a:lstStyle/>
        <a:p>
          <a:endParaRPr lang="en-US"/>
        </a:p>
      </dgm:t>
    </dgm:pt>
    <dgm:pt modelId="{4AE9331F-8E3B-4E4E-94B5-8B9ECF3D50BF}" type="pres">
      <dgm:prSet presAssocID="{36312B7E-0C5D-4F5D-B97E-66600E3F802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1E2AB-63E2-42BD-AB1B-5381126F6558}" type="pres">
      <dgm:prSet presAssocID="{36312B7E-0C5D-4F5D-B97E-66600E3F8028}" presName="childPlaceholder" presStyleCnt="0"/>
      <dgm:spPr/>
    </dgm:pt>
    <dgm:pt modelId="{56785A29-6662-404F-A103-202295C1F9EF}" type="pres">
      <dgm:prSet presAssocID="{36312B7E-0C5D-4F5D-B97E-66600E3F8028}" presName="circle" presStyleCnt="0"/>
      <dgm:spPr/>
    </dgm:pt>
    <dgm:pt modelId="{AB2BA8FA-EF44-44C2-BC63-FC6F4BEE8DC5}" type="pres">
      <dgm:prSet presAssocID="{36312B7E-0C5D-4F5D-B97E-66600E3F802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79D4B-2D2B-4A30-B9F1-4B0C4A7FB9B1}" type="pres">
      <dgm:prSet presAssocID="{36312B7E-0C5D-4F5D-B97E-66600E3F802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AFDDB-82BD-4A21-9042-ECF917C0729A}" type="pres">
      <dgm:prSet presAssocID="{36312B7E-0C5D-4F5D-B97E-66600E3F802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A336B-A559-42EA-9B54-01BB94B6B0FF}" type="pres">
      <dgm:prSet presAssocID="{36312B7E-0C5D-4F5D-B97E-66600E3F802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D8EAD-5380-4B4E-94A2-D0D70DB58259}" type="pres">
      <dgm:prSet presAssocID="{36312B7E-0C5D-4F5D-B97E-66600E3F8028}" presName="quadrantPlaceholder" presStyleCnt="0"/>
      <dgm:spPr/>
    </dgm:pt>
    <dgm:pt modelId="{18534779-3CC6-4351-A0B8-A2D898E3A033}" type="pres">
      <dgm:prSet presAssocID="{36312B7E-0C5D-4F5D-B97E-66600E3F8028}" presName="center1" presStyleLbl="fgShp" presStyleIdx="0" presStyleCnt="2"/>
      <dgm:spPr/>
    </dgm:pt>
    <dgm:pt modelId="{2722A554-410D-4D84-A469-B59923B32361}" type="pres">
      <dgm:prSet presAssocID="{36312B7E-0C5D-4F5D-B97E-66600E3F8028}" presName="center2" presStyleLbl="fgShp" presStyleIdx="1" presStyleCnt="2"/>
      <dgm:spPr/>
    </dgm:pt>
  </dgm:ptLst>
  <dgm:cxnLst>
    <dgm:cxn modelId="{5B8A7E82-F863-364D-BD05-9B94DB0130AB}" type="presOf" srcId="{5B4911A7-490D-4D16-AB75-778E7F9454B5}" destId="{6A8DD36D-9D2C-40CF-98DD-0B46525E6790}" srcOrd="1" destOrd="9" presId="urn:microsoft.com/office/officeart/2005/8/layout/cycle4"/>
    <dgm:cxn modelId="{3E38187A-DA22-D346-A95C-E494FE9770EC}" type="presOf" srcId="{9C487F3A-EAFA-4E93-A30C-6B49D9098D6A}" destId="{4AE9331F-8E3B-4E4E-94B5-8B9ECF3D50BF}" srcOrd="1" destOrd="3" presId="urn:microsoft.com/office/officeart/2005/8/layout/cycle4"/>
    <dgm:cxn modelId="{20840314-78CD-344C-802F-96074B4E984B}" type="presOf" srcId="{0D04193E-E495-41F4-8D64-0F96DCCC3F1A}" destId="{D0E90BBD-4A58-43C3-B4B3-32D918410038}" srcOrd="1" destOrd="5" presId="urn:microsoft.com/office/officeart/2005/8/layout/cycle4"/>
    <dgm:cxn modelId="{AED65E79-41DF-0644-855D-BBF12A4F725C}" type="presOf" srcId="{401E009B-BA90-46C8-946A-BE6C3364B5B1}" destId="{1ADDB096-8EBD-4096-96BB-089799FE2771}" srcOrd="0" destOrd="2" presId="urn:microsoft.com/office/officeart/2005/8/layout/cycle4"/>
    <dgm:cxn modelId="{069AA05A-64CF-4E1C-81FF-10E8D7542CF5}" srcId="{8E4AF042-9C43-4A93-BC50-144FA0F284D9}" destId="{43C2463F-88C8-4564-8E5C-254A4DBB6761}" srcOrd="4" destOrd="0" parTransId="{B9C90D64-3DD8-411D-9803-9AAA7232838E}" sibTransId="{125F2459-E576-4E2B-8485-2F77DE090AE6}"/>
    <dgm:cxn modelId="{70E275DF-0358-A942-A8E1-E1A135DA2BE3}" type="presOf" srcId="{BF09DCBB-E19B-43E4-B605-F2D4D8A2AD0D}" destId="{4AE9331F-8E3B-4E4E-94B5-8B9ECF3D50BF}" srcOrd="1" destOrd="0" presId="urn:microsoft.com/office/officeart/2005/8/layout/cycle4"/>
    <dgm:cxn modelId="{B196CB71-0F41-41FE-9A2E-F89795FD2F33}" srcId="{2BA6F63D-03F9-4DE2-96A4-76AF7D17438E}" destId="{2469354E-C13A-4C0E-BAAD-91E301673882}" srcOrd="6" destOrd="0" parTransId="{8E58CC90-0C4B-411B-9D8A-F86A14DC8C58}" sibTransId="{A5A97914-B87B-48CC-94B2-29A1B2A5BFA8}"/>
    <dgm:cxn modelId="{41E8BFCF-1EBB-4766-ABEC-8EFA56BD7006}" srcId="{F9BCA588-D0D1-4C2F-B0C1-2DF989C2A973}" destId="{4D3B486D-2D29-4BE7-B6C6-1CA8793CD54C}" srcOrd="4" destOrd="0" parTransId="{5EB501AE-4D88-4072-A246-924C9C4D3EF7}" sibTransId="{FC258FC1-6A04-4661-AE20-7100AD4AB43A}"/>
    <dgm:cxn modelId="{2759ADC7-B98A-4543-893E-C7135CB62E2D}" type="presOf" srcId="{DB8AC20B-9580-4DAC-9D6A-CB8E4EA7C65C}" destId="{25D3218A-1543-41AE-8732-CD904C45FE4D}" srcOrd="0" destOrd="1" presId="urn:microsoft.com/office/officeart/2005/8/layout/cycle4"/>
    <dgm:cxn modelId="{B97D8844-D708-4A61-BD95-2875E18ED046}" srcId="{8E4AF042-9C43-4A93-BC50-144FA0F284D9}" destId="{E4646D9F-9287-4C8B-8A75-48D686344B45}" srcOrd="5" destOrd="0" parTransId="{9E684143-5482-4F08-B102-A146EC2BC575}" sibTransId="{E63C20B1-EFB3-4E3F-ABFA-26DE4D3E12D1}"/>
    <dgm:cxn modelId="{24D75EA4-04DF-2245-B83B-22776F580D48}" type="presOf" srcId="{6D3D8245-BA6C-45B0-86F0-D85356D1F301}" destId="{2A85ACB9-7C84-495A-BC29-C8FA8C066520}" srcOrd="0" destOrd="2" presId="urn:microsoft.com/office/officeart/2005/8/layout/cycle4"/>
    <dgm:cxn modelId="{91FFEBCC-5699-A141-A926-1B4BD8443E28}" type="presOf" srcId="{0D04193E-E495-41F4-8D64-0F96DCCC3F1A}" destId="{2A85ACB9-7C84-495A-BC29-C8FA8C066520}" srcOrd="0" destOrd="5" presId="urn:microsoft.com/office/officeart/2005/8/layout/cycle4"/>
    <dgm:cxn modelId="{502D83A4-2821-FE43-82F1-2D2645C0BCE7}" type="presOf" srcId="{A95AE177-29A4-4809-96F3-F1BFD4CEC184}" destId="{D0E90BBD-4A58-43C3-B4B3-32D918410038}" srcOrd="1" destOrd="6" presId="urn:microsoft.com/office/officeart/2005/8/layout/cycle4"/>
    <dgm:cxn modelId="{C13795E3-E1B3-4B41-ACD5-17D983C871AF}" srcId="{2BA6F63D-03F9-4DE2-96A4-76AF7D17438E}" destId="{938314F3-AB86-4B73-9C31-7B4FCB7EDF5D}" srcOrd="8" destOrd="0" parTransId="{83EA789A-951B-4511-A1EA-A9976530A0CB}" sibTransId="{B50E22DE-E457-4BCE-9C43-BAFB0599237F}"/>
    <dgm:cxn modelId="{5F0E3E0C-6578-0C43-8ADE-4950AFB340A5}" type="presOf" srcId="{2469354E-C13A-4C0E-BAAD-91E301673882}" destId="{4AE9331F-8E3B-4E4E-94B5-8B9ECF3D50BF}" srcOrd="1" destOrd="6" presId="urn:microsoft.com/office/officeart/2005/8/layout/cycle4"/>
    <dgm:cxn modelId="{FF49FAA2-01FC-0347-91E3-F11EECFA0425}" type="presOf" srcId="{AD0D81C0-4CBB-494A-BD87-938FB2873A30}" destId="{6A8DD36D-9D2C-40CF-98DD-0B46525E6790}" srcOrd="1" destOrd="2" presId="urn:microsoft.com/office/officeart/2005/8/layout/cycle4"/>
    <dgm:cxn modelId="{7D95602C-D7AC-4048-B581-FAE841F51BB8}" type="presOf" srcId="{2D253194-1B88-4664-BC2D-99ECF6352083}" destId="{1ADDB096-8EBD-4096-96BB-089799FE2771}" srcOrd="0" destOrd="7" presId="urn:microsoft.com/office/officeart/2005/8/layout/cycle4"/>
    <dgm:cxn modelId="{CBF433EB-386B-BA42-9FA1-AF02C75704BC}" type="presOf" srcId="{5B4911A7-490D-4D16-AB75-778E7F9454B5}" destId="{25D3218A-1543-41AE-8732-CD904C45FE4D}" srcOrd="0" destOrd="9" presId="urn:microsoft.com/office/officeart/2005/8/layout/cycle4"/>
    <dgm:cxn modelId="{E7380F2B-7AED-554F-A203-E2DFEA547C33}" type="presOf" srcId="{ACB7F6C1-379D-4DB8-B6CE-96AA8A4AD453}" destId="{D0E90BBD-4A58-43C3-B4B3-32D918410038}" srcOrd="1" destOrd="7" presId="urn:microsoft.com/office/officeart/2005/8/layout/cycle4"/>
    <dgm:cxn modelId="{959EEB08-34BC-40EC-9E95-3B3B23E8DA28}" srcId="{8E4AF042-9C43-4A93-BC50-144FA0F284D9}" destId="{5A7FAD47-C9C6-41E9-BC6D-34059CF861DF}" srcOrd="0" destOrd="0" parTransId="{68D40646-4C5C-49C2-82CD-9276B6E34608}" sibTransId="{A8FEA968-5A4C-484F-9B46-EBA487B5B6B3}"/>
    <dgm:cxn modelId="{FCD6ED7F-24CE-2449-9F25-B7F28F55103A}" type="presOf" srcId="{AA9EA1FB-ABA9-4CA0-B1CA-0F9BFF69152B}" destId="{D0E90BBD-4A58-43C3-B4B3-32D918410038}" srcOrd="1" destOrd="8" presId="urn:microsoft.com/office/officeart/2005/8/layout/cycle4"/>
    <dgm:cxn modelId="{0B49248C-05BF-124E-AD17-578AE50E131B}" type="presOf" srcId="{6EA31FF0-A3BC-4CE5-AF68-58D3197F1EBD}" destId="{D0E90BBD-4A58-43C3-B4B3-32D918410038}" srcOrd="1" destOrd="4" presId="urn:microsoft.com/office/officeart/2005/8/layout/cycle4"/>
    <dgm:cxn modelId="{C8C390EB-0168-D944-B137-19957D509015}" type="presOf" srcId="{A7742E05-A7CF-49FC-A2D8-50A2E23F4828}" destId="{25D3218A-1543-41AE-8732-CD904C45FE4D}" srcOrd="0" destOrd="5" presId="urn:microsoft.com/office/officeart/2005/8/layout/cycle4"/>
    <dgm:cxn modelId="{18EC9E85-21C4-472E-B331-FD8652440084}" srcId="{13C10338-5A92-45AC-A89A-3A2E8F5CC680}" destId="{A7742E05-A7CF-49FC-A2D8-50A2E23F4828}" srcOrd="1" destOrd="0" parTransId="{AF8C0008-FE54-4B98-8DCF-A0558AE4AE52}" sibTransId="{F9784EA9-49D6-4077-A6FD-66ECEC09DEA4}"/>
    <dgm:cxn modelId="{B8F76B08-520F-9348-9B61-4D10D3FEC73F}" type="presOf" srcId="{695B7BE9-E1EA-4620-9335-2CBC3824835F}" destId="{B64F515B-530E-49E6-8D98-F959130E2CCA}" srcOrd="0" destOrd="0" presId="urn:microsoft.com/office/officeart/2005/8/layout/cycle4"/>
    <dgm:cxn modelId="{E129CC5D-622F-4618-A4EC-6FF58EA766FC}" srcId="{4D3B486D-2D29-4BE7-B6C6-1CA8793CD54C}" destId="{7F7DD074-81CF-40B7-993A-9C71C14A5E0A}" srcOrd="0" destOrd="0" parTransId="{00AF492E-71D8-44E5-910B-4F3CD1D5F2EB}" sibTransId="{0FF46908-4E1F-4A8C-9E65-F19E82FD161F}"/>
    <dgm:cxn modelId="{F6FE6FB6-C4CF-466A-BB24-F222E496EE87}" srcId="{8E4AF042-9C43-4A93-BC50-144FA0F284D9}" destId="{DB8AC20B-9580-4DAC-9D6A-CB8E4EA7C65C}" srcOrd="1" destOrd="0" parTransId="{26320096-774A-480F-B9A3-B073751CC3D8}" sibTransId="{E6555FFC-C7E3-4A79-8BE3-B5A357BDA516}"/>
    <dgm:cxn modelId="{BB3E6DA6-58D7-4E96-9F5A-331BD9A08624}" srcId="{F9BCA588-D0D1-4C2F-B0C1-2DF989C2A973}" destId="{D94456CA-FE5C-4E74-B84B-F28CD046C963}" srcOrd="3" destOrd="0" parTransId="{945603DF-CF3F-425B-8352-041BD919BD35}" sibTransId="{D4E7BF20-791A-4592-AFC4-96ADEFE899E7}"/>
    <dgm:cxn modelId="{8C4A3C80-AB08-F645-B5F9-A22222A3A6D8}" type="presOf" srcId="{395F6B90-7797-46F0-B58B-2E0E43B94221}" destId="{6A8DD36D-9D2C-40CF-98DD-0B46525E6790}" srcOrd="1" destOrd="4" presId="urn:microsoft.com/office/officeart/2005/8/layout/cycle4"/>
    <dgm:cxn modelId="{7F0E9715-33C6-4112-B921-A09ED467B254}" srcId="{4D3B486D-2D29-4BE7-B6C6-1CA8793CD54C}" destId="{638494FD-DB9C-4C81-93AA-0BBB3E10CE29}" srcOrd="1" destOrd="0" parTransId="{1DD6F4B5-A6EC-4136-8100-A5856638FD82}" sibTransId="{F9E75670-2318-455C-83D8-D76D15BFA322}"/>
    <dgm:cxn modelId="{FB2F1D17-BA79-2D4C-9A72-687BEAA1B698}" type="presOf" srcId="{4D3B486D-2D29-4BE7-B6C6-1CA8793CD54C}" destId="{B64F515B-530E-49E6-8D98-F959130E2CCA}" srcOrd="0" destOrd="7" presId="urn:microsoft.com/office/officeart/2005/8/layout/cycle4"/>
    <dgm:cxn modelId="{CE3E3603-4B01-42BE-98FE-08E35CA116B7}" srcId="{36312B7E-0C5D-4F5D-B97E-66600E3F8028}" destId="{479824DF-4CAB-49EB-82EF-9205048E5D1C}" srcOrd="2" destOrd="0" parTransId="{032A6F49-2B54-44E4-BB57-6693608EE6F3}" sibTransId="{DDDC4244-561F-4F8C-97A2-C6CAF3C0ECFA}"/>
    <dgm:cxn modelId="{92959DED-C76F-48C8-87F1-94B4517F7E29}" srcId="{479824DF-4CAB-49EB-82EF-9205048E5D1C}" destId="{1917B942-9730-44D3-8700-E113DCD5A16B}" srcOrd="1" destOrd="0" parTransId="{3FAB9898-72A8-4F1A-BC87-2AF1326CCB78}" sibTransId="{311DE299-89D9-4DA3-B549-9F77DC752838}"/>
    <dgm:cxn modelId="{59650676-2E28-C746-A5ED-02817E3A9AEC}" type="presOf" srcId="{479824DF-4CAB-49EB-82EF-9205048E5D1C}" destId="{763AFDDB-82BD-4A21-9042-ECF917C0729A}" srcOrd="0" destOrd="0" presId="urn:microsoft.com/office/officeart/2005/8/layout/cycle4"/>
    <dgm:cxn modelId="{B0FC80B6-B7D8-4C24-AE59-3DE926264CE2}" srcId="{2BA6F63D-03F9-4DE2-96A4-76AF7D17438E}" destId="{BF09DCBB-E19B-43E4-B605-F2D4D8A2AD0D}" srcOrd="0" destOrd="0" parTransId="{160AB698-A960-451A-A194-A21D64E653B4}" sibTransId="{54C9442F-11B1-485B-B625-62F7C44AAAB3}"/>
    <dgm:cxn modelId="{996EF2C9-CC15-6E4B-B8A3-261D130B0DCB}" type="presOf" srcId="{938314F3-AB86-4B73-9C31-7B4FCB7EDF5D}" destId="{1ADDB096-8EBD-4096-96BB-089799FE2771}" srcOrd="0" destOrd="8" presId="urn:microsoft.com/office/officeart/2005/8/layout/cycle4"/>
    <dgm:cxn modelId="{C93F37B0-B869-1042-B7E2-45122C6E9925}" type="presOf" srcId="{8C68AD9B-A503-4033-B139-65104E84811E}" destId="{B64F515B-530E-49E6-8D98-F959130E2CCA}" srcOrd="0" destOrd="2" presId="urn:microsoft.com/office/officeart/2005/8/layout/cycle4"/>
    <dgm:cxn modelId="{6B84F42D-5CDD-3445-82B2-82012FD7FB0F}" type="presOf" srcId="{F9BCA588-D0D1-4C2F-B0C1-2DF989C2A973}" destId="{AB2BA8FA-EF44-44C2-BC63-FC6F4BEE8DC5}" srcOrd="0" destOrd="0" presId="urn:microsoft.com/office/officeart/2005/8/layout/cycle4"/>
    <dgm:cxn modelId="{B2514A84-8ABE-A043-AF48-EEA10F758C09}" type="presOf" srcId="{F51C6B8D-C1F8-4CA0-85A3-9AB8BA6140BE}" destId="{D0E90BBD-4A58-43C3-B4B3-32D918410038}" srcOrd="1" destOrd="3" presId="urn:microsoft.com/office/officeart/2005/8/layout/cycle4"/>
    <dgm:cxn modelId="{17152F34-FB23-ED41-BD4C-2076CE3F5D02}" type="presOf" srcId="{A269E8AB-98F8-450C-8522-BAEDF8878BE3}" destId="{A65DD8EB-B6DF-4AA6-A06B-5AFC65A826EF}" srcOrd="1" destOrd="5" presId="urn:microsoft.com/office/officeart/2005/8/layout/cycle4"/>
    <dgm:cxn modelId="{DC3A6D51-0A47-7341-9F5B-65FE5C5F185C}" type="presOf" srcId="{13C10338-5A92-45AC-A89A-3A2E8F5CC680}" destId="{25D3218A-1543-41AE-8732-CD904C45FE4D}" srcOrd="0" destOrd="3" presId="urn:microsoft.com/office/officeart/2005/8/layout/cycle4"/>
    <dgm:cxn modelId="{C814F4E2-6482-054A-BCD3-E09BD1ACE905}" type="presOf" srcId="{A7742E05-A7CF-49FC-A2D8-50A2E23F4828}" destId="{6A8DD36D-9D2C-40CF-98DD-0B46525E6790}" srcOrd="1" destOrd="5" presId="urn:microsoft.com/office/officeart/2005/8/layout/cycle4"/>
    <dgm:cxn modelId="{6AEFA580-3671-4BD2-AC0E-D50E43379289}" srcId="{479824DF-4CAB-49EB-82EF-9205048E5D1C}" destId="{6D3D8245-BA6C-45B0-86F0-D85356D1F301}" srcOrd="2" destOrd="0" parTransId="{B48F3A28-443E-43E6-B64F-84BC52529B91}" sibTransId="{241463C2-978C-48AC-9B93-BD8C80457A38}"/>
    <dgm:cxn modelId="{D188D84C-4A62-4EC4-B81E-745C7F73C444}" srcId="{479824DF-4CAB-49EB-82EF-9205048E5D1C}" destId="{AA9EA1FB-ABA9-4CA0-B1CA-0F9BFF69152B}" srcOrd="4" destOrd="0" parTransId="{DF43534F-76DD-4763-AC94-98D7D1624891}" sibTransId="{E8260F26-252C-4B0A-B951-C3DCC5DA347F}"/>
    <dgm:cxn modelId="{D0954848-1A49-4577-B387-1B7FC0339100}" srcId="{8E4AF042-9C43-4A93-BC50-144FA0F284D9}" destId="{13C10338-5A92-45AC-A89A-3A2E8F5CC680}" srcOrd="3" destOrd="0" parTransId="{C29C1FDA-5BEF-4006-A289-93B2538CF327}" sibTransId="{393ECF23-33CC-4895-84BA-C9A0D46398BD}"/>
    <dgm:cxn modelId="{6BB43523-807C-0D4A-803C-85AA7B3BB315}" type="presOf" srcId="{7F7DD074-81CF-40B7-993A-9C71C14A5E0A}" destId="{A65DD8EB-B6DF-4AA6-A06B-5AFC65A826EF}" srcOrd="1" destOrd="8" presId="urn:microsoft.com/office/officeart/2005/8/layout/cycle4"/>
    <dgm:cxn modelId="{B20DF2C9-5DA8-9D40-9CD3-7A2FE155D8FC}" type="presOf" srcId="{F6DA84C0-5A30-4DAB-96BE-F729677BDC2C}" destId="{A65DD8EB-B6DF-4AA6-A06B-5AFC65A826EF}" srcOrd="1" destOrd="4" presId="urn:microsoft.com/office/officeart/2005/8/layout/cycle4"/>
    <dgm:cxn modelId="{8ECCDBF1-5A1B-E04E-B23E-412E83882C98}" type="presOf" srcId="{1917B942-9730-44D3-8700-E113DCD5A16B}" destId="{D0E90BBD-4A58-43C3-B4B3-32D918410038}" srcOrd="1" destOrd="1" presId="urn:microsoft.com/office/officeart/2005/8/layout/cycle4"/>
    <dgm:cxn modelId="{8E40FA27-F58E-F44A-A5A2-D1F8D493C137}" type="presOf" srcId="{6D3D8245-BA6C-45B0-86F0-D85356D1F301}" destId="{D0E90BBD-4A58-43C3-B4B3-32D918410038}" srcOrd="1" destOrd="2" presId="urn:microsoft.com/office/officeart/2005/8/layout/cycle4"/>
    <dgm:cxn modelId="{3219A297-ECE1-41EF-BF26-556210AD4885}" srcId="{479824DF-4CAB-49EB-82EF-9205048E5D1C}" destId="{F51C6B8D-C1F8-4CA0-85A3-9AB8BA6140BE}" srcOrd="3" destOrd="0" parTransId="{8666B7CC-8A72-4465-8720-54B0AA0D95AC}" sibTransId="{77C64C6B-61C3-4651-AE0E-9A4A6B767E20}"/>
    <dgm:cxn modelId="{D92FC20E-6022-5140-89A8-AA7FA219A6AF}" type="presOf" srcId="{DF9C245B-F769-4A7E-9745-CEFD967D465A}" destId="{A65DD8EB-B6DF-4AA6-A06B-5AFC65A826EF}" srcOrd="1" destOrd="1" presId="urn:microsoft.com/office/officeart/2005/8/layout/cycle4"/>
    <dgm:cxn modelId="{49FAEB8E-C51F-4CCB-8421-98518A8E03E0}" srcId="{F9BCA588-D0D1-4C2F-B0C1-2DF989C2A973}" destId="{A269E8AB-98F8-450C-8522-BAEDF8878BE3}" srcOrd="2" destOrd="0" parTransId="{8623EE16-61C0-43BE-A956-2FA701F07961}" sibTransId="{8DC2C271-7EE6-47F5-BA3B-067FA1F09651}"/>
    <dgm:cxn modelId="{D2E02188-6001-304B-BB77-3FC85C93AE20}" type="presOf" srcId="{F6DA84C0-5A30-4DAB-96BE-F729677BDC2C}" destId="{B64F515B-530E-49E6-8D98-F959130E2CCA}" srcOrd="0" destOrd="4" presId="urn:microsoft.com/office/officeart/2005/8/layout/cycle4"/>
    <dgm:cxn modelId="{04C3869B-F74B-2046-862C-32314AAD4799}" type="presOf" srcId="{5A7FAD47-C9C6-41E9-BC6D-34059CF861DF}" destId="{25D3218A-1543-41AE-8732-CD904C45FE4D}" srcOrd="0" destOrd="0" presId="urn:microsoft.com/office/officeart/2005/8/layout/cycle4"/>
    <dgm:cxn modelId="{89F83B9D-BB2B-604A-A0CF-46B10603A69A}" type="presOf" srcId="{AD0D81C0-4CBB-494A-BD87-938FB2873A30}" destId="{25D3218A-1543-41AE-8732-CD904C45FE4D}" srcOrd="0" destOrd="2" presId="urn:microsoft.com/office/officeart/2005/8/layout/cycle4"/>
    <dgm:cxn modelId="{69B4F43F-1138-41A8-A4C7-5BFF5B019D6B}" srcId="{8E4AF042-9C43-4A93-BC50-144FA0F284D9}" destId="{AD0D81C0-4CBB-494A-BD87-938FB2873A30}" srcOrd="2" destOrd="0" parTransId="{DA4B313C-9C1A-4B58-8CD5-F1887ECBD548}" sibTransId="{2D9B4D1B-695E-48B3-8724-E936E9CBEC6C}"/>
    <dgm:cxn modelId="{BD3EA3A1-B847-1048-9B90-68B5C80E2728}" type="presOf" srcId="{638494FD-DB9C-4C81-93AA-0BBB3E10CE29}" destId="{A65DD8EB-B6DF-4AA6-A06B-5AFC65A826EF}" srcOrd="1" destOrd="9" presId="urn:microsoft.com/office/officeart/2005/8/layout/cycle4"/>
    <dgm:cxn modelId="{B771B174-5530-9C49-9E3B-72E23184D526}" type="presOf" srcId="{D94456CA-FE5C-4E74-B84B-F28CD046C963}" destId="{B64F515B-530E-49E6-8D98-F959130E2CCA}" srcOrd="0" destOrd="6" presId="urn:microsoft.com/office/officeart/2005/8/layout/cycle4"/>
    <dgm:cxn modelId="{2C16DCA6-3DAD-433B-B5B4-E28434A186BC}" srcId="{36312B7E-0C5D-4F5D-B97E-66600E3F8028}" destId="{8E4AF042-9C43-4A93-BC50-144FA0F284D9}" srcOrd="1" destOrd="0" parTransId="{E065F52B-23C1-434E-A585-C43CF91A326F}" sibTransId="{1CD6114B-78A7-4E64-B950-C7E8D826059B}"/>
    <dgm:cxn modelId="{78265B1D-DA2C-49A6-8DDB-8EB515534AE7}" srcId="{F51C6B8D-C1F8-4CA0-85A3-9AB8BA6140BE}" destId="{6EA31FF0-A3BC-4CE5-AF68-58D3197F1EBD}" srcOrd="0" destOrd="0" parTransId="{93EF37E9-0AB6-4C8B-B0CB-1FFCB8B38BBC}" sibTransId="{4B0B6ABA-CAC0-4B1E-B3EB-58144C48DD05}"/>
    <dgm:cxn modelId="{2DCEB69A-8A01-DE4C-896E-A8E852105944}" type="presOf" srcId="{9C487F3A-EAFA-4E93-A30C-6B49D9098D6A}" destId="{1ADDB096-8EBD-4096-96BB-089799FE2771}" srcOrd="0" destOrd="3" presId="urn:microsoft.com/office/officeart/2005/8/layout/cycle4"/>
    <dgm:cxn modelId="{65EB05A3-654A-4702-B3C4-E4FA53A5E294}" srcId="{8E4AF042-9C43-4A93-BC50-144FA0F284D9}" destId="{5B4911A7-490D-4D16-AB75-778E7F9454B5}" srcOrd="6" destOrd="0" parTransId="{96DFC2E2-1066-4E60-98C2-256C7E7B323A}" sibTransId="{5FFFA434-7711-4A84-ACCA-EFCFC7142276}"/>
    <dgm:cxn modelId="{A211F3B1-209F-5A43-8211-73961F215680}" type="presOf" srcId="{39A0C7FD-9EC6-4F84-BA7C-BE52860D1217}" destId="{25D3218A-1543-41AE-8732-CD904C45FE4D}" srcOrd="0" destOrd="6" presId="urn:microsoft.com/office/officeart/2005/8/layout/cycle4"/>
    <dgm:cxn modelId="{7B927C5A-A01D-DC4C-81C2-79811C01F354}" type="presOf" srcId="{9F1F4AF8-5359-4114-991F-E464EAE1AF44}" destId="{1ADDB096-8EBD-4096-96BB-089799FE2771}" srcOrd="0" destOrd="1" presId="urn:microsoft.com/office/officeart/2005/8/layout/cycle4"/>
    <dgm:cxn modelId="{22181BFC-95F2-49FD-B1F1-2F42DCCB9ED4}" srcId="{F51C6B8D-C1F8-4CA0-85A3-9AB8BA6140BE}" destId="{0D04193E-E495-41F4-8D64-0F96DCCC3F1A}" srcOrd="1" destOrd="0" parTransId="{149C7A9F-F4F3-4CC7-9561-2F1E81AAC16B}" sibTransId="{5F4AC9B8-9C1F-487D-BC4E-EB62160E1F4D}"/>
    <dgm:cxn modelId="{3445CFDE-DD3B-B947-8736-6A3D95BDBEB0}" type="presOf" srcId="{7F7DD074-81CF-40B7-993A-9C71C14A5E0A}" destId="{B64F515B-530E-49E6-8D98-F959130E2CCA}" srcOrd="0" destOrd="8" presId="urn:microsoft.com/office/officeart/2005/8/layout/cycle4"/>
    <dgm:cxn modelId="{81AEDD63-21DB-4241-8584-741722CE9EAA}" type="presOf" srcId="{E4646D9F-9287-4C8B-8A75-48D686344B45}" destId="{6A8DD36D-9D2C-40CF-98DD-0B46525E6790}" srcOrd="1" destOrd="8" presId="urn:microsoft.com/office/officeart/2005/8/layout/cycle4"/>
    <dgm:cxn modelId="{DC674A0C-FE66-49D5-BBB0-055805582D94}" srcId="{F51C6B8D-C1F8-4CA0-85A3-9AB8BA6140BE}" destId="{ACB7F6C1-379D-4DB8-B6CE-96AA8A4AD453}" srcOrd="3" destOrd="0" parTransId="{B8891845-B7E1-40EA-A800-99D3357B8183}" sibTransId="{EA2C243C-DB76-49B9-AA44-BD9BCB18F67C}"/>
    <dgm:cxn modelId="{9E383C19-7FF5-334C-861A-5120A6412A81}" type="presOf" srcId="{13C10338-5A92-45AC-A89A-3A2E8F5CC680}" destId="{6A8DD36D-9D2C-40CF-98DD-0B46525E6790}" srcOrd="1" destOrd="3" presId="urn:microsoft.com/office/officeart/2005/8/layout/cycle4"/>
    <dgm:cxn modelId="{B9904F63-A184-45F7-883C-3FAFFBE652E6}" srcId="{695B7BE9-E1EA-4620-9335-2CBC3824835F}" destId="{5BF564B9-8BCF-4A87-9661-1CEEEC2B8093}" srcOrd="2" destOrd="0" parTransId="{93E287ED-8BFE-4BFD-8564-D386727C5C7A}" sibTransId="{A1C61E06-6000-4575-B0EC-774E7B8FEB6B}"/>
    <dgm:cxn modelId="{9CFBBD10-9F42-B042-9C2F-102676685943}" type="presOf" srcId="{BF09DCBB-E19B-43E4-B605-F2D4D8A2AD0D}" destId="{1ADDB096-8EBD-4096-96BB-089799FE2771}" srcOrd="0" destOrd="0" presId="urn:microsoft.com/office/officeart/2005/8/layout/cycle4"/>
    <dgm:cxn modelId="{69DC5213-4D44-7B49-A1B4-771546A3BD7B}" type="presOf" srcId="{5A7FAD47-C9C6-41E9-BC6D-34059CF861DF}" destId="{6A8DD36D-9D2C-40CF-98DD-0B46525E6790}" srcOrd="1" destOrd="0" presId="urn:microsoft.com/office/officeart/2005/8/layout/cycle4"/>
    <dgm:cxn modelId="{45B1D52B-DDFF-FB45-BE71-D9010AB4BBDE}" type="presOf" srcId="{2BA6F63D-03F9-4DE2-96A4-76AF7D17438E}" destId="{A2CA336B-A559-42EA-9B54-01BB94B6B0FF}" srcOrd="0" destOrd="0" presId="urn:microsoft.com/office/officeart/2005/8/layout/cycle4"/>
    <dgm:cxn modelId="{332B71F9-5B5B-D240-9C10-04134DB09521}" type="presOf" srcId="{FBF80B34-FC19-46D0-A527-62B85D06E424}" destId="{4AE9331F-8E3B-4E4E-94B5-8B9ECF3D50BF}" srcOrd="1" destOrd="4" presId="urn:microsoft.com/office/officeart/2005/8/layout/cycle4"/>
    <dgm:cxn modelId="{AF0A61A4-71CD-FF46-A456-6860792DC660}" type="presOf" srcId="{695B7BE9-E1EA-4620-9335-2CBC3824835F}" destId="{A65DD8EB-B6DF-4AA6-A06B-5AFC65A826EF}" srcOrd="1" destOrd="0" presId="urn:microsoft.com/office/officeart/2005/8/layout/cycle4"/>
    <dgm:cxn modelId="{332178CD-4832-D240-83F9-1D9FE9779C4D}" type="presOf" srcId="{0C00FCE7-A798-4EE6-A423-607318727099}" destId="{D0E90BBD-4A58-43C3-B4B3-32D918410038}" srcOrd="1" destOrd="0" presId="urn:microsoft.com/office/officeart/2005/8/layout/cycle4"/>
    <dgm:cxn modelId="{3E43A9D6-B743-D540-B768-F1ADC1C94CF8}" type="presOf" srcId="{DB8AC20B-9580-4DAC-9D6A-CB8E4EA7C65C}" destId="{6A8DD36D-9D2C-40CF-98DD-0B46525E6790}" srcOrd="1" destOrd="1" presId="urn:microsoft.com/office/officeart/2005/8/layout/cycle4"/>
    <dgm:cxn modelId="{73F1C18D-09E7-409C-BA26-E21DA80D5CD1}" srcId="{2BA6F63D-03F9-4DE2-96A4-76AF7D17438E}" destId="{FBF80B34-FC19-46D0-A527-62B85D06E424}" srcOrd="4" destOrd="0" parTransId="{D7DEF203-E9EB-4AD3-A70E-EB065D3FF22F}" sibTransId="{F43DB28C-6402-4740-9C3A-67C18A3ECC29}"/>
    <dgm:cxn modelId="{CF3AECCB-203E-4305-BF6A-C27C53555030}" srcId="{F9BCA588-D0D1-4C2F-B0C1-2DF989C2A973}" destId="{695B7BE9-E1EA-4620-9335-2CBC3824835F}" srcOrd="0" destOrd="0" parTransId="{981ABA1D-98FC-4518-B553-CBA9D7DF3287}" sibTransId="{DACD9CEB-0A7B-4023-9F7E-E474AFC51C77}"/>
    <dgm:cxn modelId="{892D108B-E970-E948-91A0-A9A687530620}" type="presOf" srcId="{2D253194-1B88-4664-BC2D-99ECF6352083}" destId="{4AE9331F-8E3B-4E4E-94B5-8B9ECF3D50BF}" srcOrd="1" destOrd="7" presId="urn:microsoft.com/office/officeart/2005/8/layout/cycle4"/>
    <dgm:cxn modelId="{B7679917-7345-4641-BF4C-059CEA6E70F3}" srcId="{36312B7E-0C5D-4F5D-B97E-66600E3F8028}" destId="{F9BCA588-D0D1-4C2F-B0C1-2DF989C2A973}" srcOrd="0" destOrd="0" parTransId="{45156910-ED11-4883-8762-E6B20225A82C}" sibTransId="{484B3527-E8B3-443C-B2B7-2FFA3A3175BB}"/>
    <dgm:cxn modelId="{A118F2F1-A755-5645-8C67-3A4AC99366BC}" type="presOf" srcId="{938314F3-AB86-4B73-9C31-7B4FCB7EDF5D}" destId="{4AE9331F-8E3B-4E4E-94B5-8B9ECF3D50BF}" srcOrd="1" destOrd="8" presId="urn:microsoft.com/office/officeart/2005/8/layout/cycle4"/>
    <dgm:cxn modelId="{7AA8A8AB-A723-7549-89A4-3E430DFE8C63}" type="presOf" srcId="{4D3B486D-2D29-4BE7-B6C6-1CA8793CD54C}" destId="{A65DD8EB-B6DF-4AA6-A06B-5AFC65A826EF}" srcOrd="1" destOrd="7" presId="urn:microsoft.com/office/officeart/2005/8/layout/cycle4"/>
    <dgm:cxn modelId="{69BDA8B7-5D11-2A40-85FE-43C822A6261D}" type="presOf" srcId="{39A0C7FD-9EC6-4F84-BA7C-BE52860D1217}" destId="{6A8DD36D-9D2C-40CF-98DD-0B46525E6790}" srcOrd="1" destOrd="6" presId="urn:microsoft.com/office/officeart/2005/8/layout/cycle4"/>
    <dgm:cxn modelId="{1838B4C6-949B-4461-8D2C-BE7001B69166}" srcId="{36312B7E-0C5D-4F5D-B97E-66600E3F8028}" destId="{2BA6F63D-03F9-4DE2-96A4-76AF7D17438E}" srcOrd="3" destOrd="0" parTransId="{BDA2D3A8-7AC0-4D9C-8AFE-F1526058AD20}" sibTransId="{A98F4D40-BBFF-4643-83E5-032415E54F19}"/>
    <dgm:cxn modelId="{5974A1B2-A245-CA42-A244-2DCD8F1C806A}" type="presOf" srcId="{395F6B90-7797-46F0-B58B-2E0E43B94221}" destId="{25D3218A-1543-41AE-8732-CD904C45FE4D}" srcOrd="0" destOrd="4" presId="urn:microsoft.com/office/officeart/2005/8/layout/cycle4"/>
    <dgm:cxn modelId="{B6375924-4590-8647-B370-7DA29FCB8E87}" type="presOf" srcId="{FBF80B34-FC19-46D0-A527-62B85D06E424}" destId="{1ADDB096-8EBD-4096-96BB-089799FE2771}" srcOrd="0" destOrd="4" presId="urn:microsoft.com/office/officeart/2005/8/layout/cycle4"/>
    <dgm:cxn modelId="{E5D7DFB8-9B47-B841-8101-718F47CEA5C0}" type="presOf" srcId="{36312B7E-0C5D-4F5D-B97E-66600E3F8028}" destId="{275A93F6-0FEF-4239-9FDC-3559F0D4FFF3}" srcOrd="0" destOrd="0" presId="urn:microsoft.com/office/officeart/2005/8/layout/cycle4"/>
    <dgm:cxn modelId="{7E4ACA2C-6995-6643-9E09-635494B62FCB}" type="presOf" srcId="{026FC1B3-9A4D-4066-A529-11047545188E}" destId="{4AE9331F-8E3B-4E4E-94B5-8B9ECF3D50BF}" srcOrd="1" destOrd="5" presId="urn:microsoft.com/office/officeart/2005/8/layout/cycle4"/>
    <dgm:cxn modelId="{B5363FEA-F4A7-414C-A920-5734CADA7511}" srcId="{F51C6B8D-C1F8-4CA0-85A3-9AB8BA6140BE}" destId="{A95AE177-29A4-4809-96F3-F1BFD4CEC184}" srcOrd="2" destOrd="0" parTransId="{7BE8CC3C-4323-43A9-ACD2-D0796905D9FD}" sibTransId="{0BE92499-32DA-4F77-ABFA-B883716E8DE5}"/>
    <dgm:cxn modelId="{6737F283-209C-8144-8E34-972E97FDEA1A}" type="presOf" srcId="{D94456CA-FE5C-4E74-B84B-F28CD046C963}" destId="{A65DD8EB-B6DF-4AA6-A06B-5AFC65A826EF}" srcOrd="1" destOrd="6" presId="urn:microsoft.com/office/officeart/2005/8/layout/cycle4"/>
    <dgm:cxn modelId="{60C234DC-DAB6-4E2C-A5C3-E5EA609D8A9B}" srcId="{2BA6F63D-03F9-4DE2-96A4-76AF7D17438E}" destId="{9C487F3A-EAFA-4E93-A30C-6B49D9098D6A}" srcOrd="3" destOrd="0" parTransId="{7C9F1C21-4CED-4E9D-A50B-CA9834A3AFB2}" sibTransId="{F12E98BE-F09C-4AD5-ADFE-E6923B74E6F1}"/>
    <dgm:cxn modelId="{C4251882-6372-234A-B182-982E88D5EDD4}" type="presOf" srcId="{0C00FCE7-A798-4EE6-A423-607318727099}" destId="{2A85ACB9-7C84-495A-BC29-C8FA8C066520}" srcOrd="0" destOrd="0" presId="urn:microsoft.com/office/officeart/2005/8/layout/cycle4"/>
    <dgm:cxn modelId="{1615325A-2B2C-A74F-A180-A67092402A53}" type="presOf" srcId="{F51C6B8D-C1F8-4CA0-85A3-9AB8BA6140BE}" destId="{2A85ACB9-7C84-495A-BC29-C8FA8C066520}" srcOrd="0" destOrd="3" presId="urn:microsoft.com/office/officeart/2005/8/layout/cycle4"/>
    <dgm:cxn modelId="{9B605683-19F5-FD45-9680-CE12A0BA722E}" type="presOf" srcId="{5BF564B9-8BCF-4A87-9661-1CEEEC2B8093}" destId="{B64F515B-530E-49E6-8D98-F959130E2CCA}" srcOrd="0" destOrd="3" presId="urn:microsoft.com/office/officeart/2005/8/layout/cycle4"/>
    <dgm:cxn modelId="{FA1A9E43-A204-48EA-9A56-F0D217EAE55C}" srcId="{13C10338-5A92-45AC-A89A-3A2E8F5CC680}" destId="{395F6B90-7797-46F0-B58B-2E0E43B94221}" srcOrd="0" destOrd="0" parTransId="{7E0B0691-1C0B-425C-B863-0F12D1FC2AA0}" sibTransId="{9928C3F9-E4C7-4D3A-861B-38636F69FB71}"/>
    <dgm:cxn modelId="{73C4BA7D-4701-48A6-B9A7-4E7340FE3BAE}" srcId="{13C10338-5A92-45AC-A89A-3A2E8F5CC680}" destId="{39A0C7FD-9EC6-4F84-BA7C-BE52860D1217}" srcOrd="2" destOrd="0" parTransId="{FFA2CA7C-0A2B-465E-973D-61D2247811C6}" sibTransId="{4A059BAF-2640-428F-9B78-98E80124A09E}"/>
    <dgm:cxn modelId="{B3BEE843-12FC-9340-A618-E1261135ABCE}" type="presOf" srcId="{8E4AF042-9C43-4A93-BC50-144FA0F284D9}" destId="{C8079D4B-2D2B-4A30-B9F1-4B0C4A7FB9B1}" srcOrd="0" destOrd="0" presId="urn:microsoft.com/office/officeart/2005/8/layout/cycle4"/>
    <dgm:cxn modelId="{81628242-D7FF-5D47-8DC8-A207ECBAA442}" type="presOf" srcId="{6EA31FF0-A3BC-4CE5-AF68-58D3197F1EBD}" destId="{2A85ACB9-7C84-495A-BC29-C8FA8C066520}" srcOrd="0" destOrd="4" presId="urn:microsoft.com/office/officeart/2005/8/layout/cycle4"/>
    <dgm:cxn modelId="{9FFCD559-83D7-429D-B8E0-F315565DB259}" srcId="{2BA6F63D-03F9-4DE2-96A4-76AF7D17438E}" destId="{401E009B-BA90-46C8-946A-BE6C3364B5B1}" srcOrd="2" destOrd="0" parTransId="{75C5F2EE-BAD0-4A00-9376-EE7B62D08E71}" sibTransId="{C6D47833-49B2-4410-B23B-9C54A3BAC937}"/>
    <dgm:cxn modelId="{1311E956-D644-5641-9D1B-37A537A5B53D}" type="presOf" srcId="{401E009B-BA90-46C8-946A-BE6C3364B5B1}" destId="{4AE9331F-8E3B-4E4E-94B5-8B9ECF3D50BF}" srcOrd="1" destOrd="2" presId="urn:microsoft.com/office/officeart/2005/8/layout/cycle4"/>
    <dgm:cxn modelId="{A3C23E54-E79B-9446-8B24-944626E139DD}" type="presOf" srcId="{638494FD-DB9C-4C81-93AA-0BBB3E10CE29}" destId="{B64F515B-530E-49E6-8D98-F959130E2CCA}" srcOrd="0" destOrd="9" presId="urn:microsoft.com/office/officeart/2005/8/layout/cycle4"/>
    <dgm:cxn modelId="{97845C79-ED16-B749-81B1-B476581E3E48}" type="presOf" srcId="{1917B942-9730-44D3-8700-E113DCD5A16B}" destId="{2A85ACB9-7C84-495A-BC29-C8FA8C066520}" srcOrd="0" destOrd="1" presId="urn:microsoft.com/office/officeart/2005/8/layout/cycle4"/>
    <dgm:cxn modelId="{0246A8B0-079B-4425-9E14-A36204BFC819}" srcId="{F9BCA588-D0D1-4C2F-B0C1-2DF989C2A973}" destId="{F6DA84C0-5A30-4DAB-96BE-F729677BDC2C}" srcOrd="1" destOrd="0" parTransId="{313E1A6E-A4F1-4488-A3E4-E24D022AD558}" sibTransId="{FC2333B9-7BB0-4CEF-9AAB-BD93B98F69E0}"/>
    <dgm:cxn modelId="{8EE57C6F-21A7-4A28-8761-16FB23794FC1}" srcId="{2BA6F63D-03F9-4DE2-96A4-76AF7D17438E}" destId="{9F1F4AF8-5359-4114-991F-E464EAE1AF44}" srcOrd="1" destOrd="0" parTransId="{BF8B453D-15B6-4310-909B-237E79441566}" sibTransId="{51564AE3-F3AA-4D87-AAC8-755C0F390072}"/>
    <dgm:cxn modelId="{B5186DC3-90FD-0943-BEBB-BDA0BAE628D3}" type="presOf" srcId="{A95AE177-29A4-4809-96F3-F1BFD4CEC184}" destId="{2A85ACB9-7C84-495A-BC29-C8FA8C066520}" srcOrd="0" destOrd="6" presId="urn:microsoft.com/office/officeart/2005/8/layout/cycle4"/>
    <dgm:cxn modelId="{87B956ED-4B5F-F149-A58F-0324769A9D7C}" type="presOf" srcId="{DF9C245B-F769-4A7E-9745-CEFD967D465A}" destId="{B64F515B-530E-49E6-8D98-F959130E2CCA}" srcOrd="0" destOrd="1" presId="urn:microsoft.com/office/officeart/2005/8/layout/cycle4"/>
    <dgm:cxn modelId="{7CC2F001-2AC1-AE40-9787-1C9802D6078A}" type="presOf" srcId="{AA9EA1FB-ABA9-4CA0-B1CA-0F9BFF69152B}" destId="{2A85ACB9-7C84-495A-BC29-C8FA8C066520}" srcOrd="0" destOrd="8" presId="urn:microsoft.com/office/officeart/2005/8/layout/cycle4"/>
    <dgm:cxn modelId="{E220C335-4209-9446-84E1-71E80416115D}" type="presOf" srcId="{8C68AD9B-A503-4033-B139-65104E84811E}" destId="{A65DD8EB-B6DF-4AA6-A06B-5AFC65A826EF}" srcOrd="1" destOrd="2" presId="urn:microsoft.com/office/officeart/2005/8/layout/cycle4"/>
    <dgm:cxn modelId="{AD58B333-D483-A54D-9B23-708CCF53B3D0}" type="presOf" srcId="{43C2463F-88C8-4564-8E5C-254A4DBB6761}" destId="{6A8DD36D-9D2C-40CF-98DD-0B46525E6790}" srcOrd="1" destOrd="7" presId="urn:microsoft.com/office/officeart/2005/8/layout/cycle4"/>
    <dgm:cxn modelId="{D15C92F4-48BD-2E40-B978-BE48368F2B51}" type="presOf" srcId="{A269E8AB-98F8-450C-8522-BAEDF8878BE3}" destId="{B64F515B-530E-49E6-8D98-F959130E2CCA}" srcOrd="0" destOrd="5" presId="urn:microsoft.com/office/officeart/2005/8/layout/cycle4"/>
    <dgm:cxn modelId="{A584E28C-B744-47CB-A0D2-F6A2B88EE5E9}" srcId="{695B7BE9-E1EA-4620-9335-2CBC3824835F}" destId="{DF9C245B-F769-4A7E-9745-CEFD967D465A}" srcOrd="0" destOrd="0" parTransId="{442D79DC-1C4A-4C87-A56D-ECF0D6B4F43A}" sibTransId="{BEA08F00-3397-46DC-9A04-877D296D01E8}"/>
    <dgm:cxn modelId="{978251DD-8CA9-8E41-A91E-A4944597D229}" type="presOf" srcId="{ACB7F6C1-379D-4DB8-B6CE-96AA8A4AD453}" destId="{2A85ACB9-7C84-495A-BC29-C8FA8C066520}" srcOrd="0" destOrd="7" presId="urn:microsoft.com/office/officeart/2005/8/layout/cycle4"/>
    <dgm:cxn modelId="{1574CCDD-60FD-42E9-90AD-C67192B8DF2D}" srcId="{2BA6F63D-03F9-4DE2-96A4-76AF7D17438E}" destId="{026FC1B3-9A4D-4066-A529-11047545188E}" srcOrd="5" destOrd="0" parTransId="{64D937C0-9E84-4958-BA83-FCCEBC974C5A}" sibTransId="{50C3DEAC-162C-4327-8A9B-3712A8D6626C}"/>
    <dgm:cxn modelId="{0C2D8136-06B9-4485-8C53-CD0109F4A1BE}" srcId="{2BA6F63D-03F9-4DE2-96A4-76AF7D17438E}" destId="{2D253194-1B88-4664-BC2D-99ECF6352083}" srcOrd="7" destOrd="0" parTransId="{C48A1568-2005-4063-8718-6409F1016424}" sibTransId="{85411FBA-A298-4EDB-B681-986C89102D26}"/>
    <dgm:cxn modelId="{0EA4B6D9-4841-6D44-8D9C-2108235BAEC8}" type="presOf" srcId="{E4646D9F-9287-4C8B-8A75-48D686344B45}" destId="{25D3218A-1543-41AE-8732-CD904C45FE4D}" srcOrd="0" destOrd="8" presId="urn:microsoft.com/office/officeart/2005/8/layout/cycle4"/>
    <dgm:cxn modelId="{8AFFA8AB-3FC3-0F4E-ACBD-90E71874F3BF}" type="presOf" srcId="{2469354E-C13A-4C0E-BAAD-91E301673882}" destId="{1ADDB096-8EBD-4096-96BB-089799FE2771}" srcOrd="0" destOrd="6" presId="urn:microsoft.com/office/officeart/2005/8/layout/cycle4"/>
    <dgm:cxn modelId="{A7AB8F38-80F6-2648-9104-19BD10A54B1D}" type="presOf" srcId="{5BF564B9-8BCF-4A87-9661-1CEEEC2B8093}" destId="{A65DD8EB-B6DF-4AA6-A06B-5AFC65A826EF}" srcOrd="1" destOrd="3" presId="urn:microsoft.com/office/officeart/2005/8/layout/cycle4"/>
    <dgm:cxn modelId="{93949684-98FE-F243-8C42-F0A6BBDEE099}" type="presOf" srcId="{026FC1B3-9A4D-4066-A529-11047545188E}" destId="{1ADDB096-8EBD-4096-96BB-089799FE2771}" srcOrd="0" destOrd="5" presId="urn:microsoft.com/office/officeart/2005/8/layout/cycle4"/>
    <dgm:cxn modelId="{8720A060-E4CE-2B46-AAA3-D8C526C54BD5}" type="presOf" srcId="{9F1F4AF8-5359-4114-991F-E464EAE1AF44}" destId="{4AE9331F-8E3B-4E4E-94B5-8B9ECF3D50BF}" srcOrd="1" destOrd="1" presId="urn:microsoft.com/office/officeart/2005/8/layout/cycle4"/>
    <dgm:cxn modelId="{437EA348-C0A3-4C1E-BDE8-02211F92BF41}" srcId="{479824DF-4CAB-49EB-82EF-9205048E5D1C}" destId="{0C00FCE7-A798-4EE6-A423-607318727099}" srcOrd="0" destOrd="0" parTransId="{A19F9F64-0A76-4C14-856A-38F7AB9F809E}" sibTransId="{287AA1B9-55D5-4590-81BC-7331B19CEE78}"/>
    <dgm:cxn modelId="{5D7D1DEF-D012-D245-B621-792B003736DB}" type="presOf" srcId="{43C2463F-88C8-4564-8E5C-254A4DBB6761}" destId="{25D3218A-1543-41AE-8732-CD904C45FE4D}" srcOrd="0" destOrd="7" presId="urn:microsoft.com/office/officeart/2005/8/layout/cycle4"/>
    <dgm:cxn modelId="{3D79D8BB-2B84-446F-9A06-CEA74188A2EE}" srcId="{695B7BE9-E1EA-4620-9335-2CBC3824835F}" destId="{8C68AD9B-A503-4033-B139-65104E84811E}" srcOrd="1" destOrd="0" parTransId="{130FF69A-3DDD-4042-8293-FA43DCCE16E6}" sibTransId="{D45D5F86-F5E4-4FD1-9CA7-12EE5A240403}"/>
    <dgm:cxn modelId="{10C8FEA2-E2EB-B343-8805-0B2F25702C1E}" type="presParOf" srcId="{275A93F6-0FEF-4239-9FDC-3559F0D4FFF3}" destId="{B36C9253-1C48-4A39-BC07-5C3A711E1242}" srcOrd="0" destOrd="0" presId="urn:microsoft.com/office/officeart/2005/8/layout/cycle4"/>
    <dgm:cxn modelId="{10FD10F2-DF0E-2344-B6E4-B5FDA8F4575F}" type="presParOf" srcId="{B36C9253-1C48-4A39-BC07-5C3A711E1242}" destId="{0B471858-F3D1-4E18-9E68-D4C64FC7099D}" srcOrd="0" destOrd="0" presId="urn:microsoft.com/office/officeart/2005/8/layout/cycle4"/>
    <dgm:cxn modelId="{111C3689-ECAA-7249-A8D7-B2797F4907B1}" type="presParOf" srcId="{0B471858-F3D1-4E18-9E68-D4C64FC7099D}" destId="{B64F515B-530E-49E6-8D98-F959130E2CCA}" srcOrd="0" destOrd="0" presId="urn:microsoft.com/office/officeart/2005/8/layout/cycle4"/>
    <dgm:cxn modelId="{7B939842-E350-FC42-B041-8DCE0F848781}" type="presParOf" srcId="{0B471858-F3D1-4E18-9E68-D4C64FC7099D}" destId="{A65DD8EB-B6DF-4AA6-A06B-5AFC65A826EF}" srcOrd="1" destOrd="0" presId="urn:microsoft.com/office/officeart/2005/8/layout/cycle4"/>
    <dgm:cxn modelId="{253DEB3D-3F03-264A-B96A-D2233363B346}" type="presParOf" srcId="{B36C9253-1C48-4A39-BC07-5C3A711E1242}" destId="{E0E3B0C5-FD5A-4B67-87B6-50C007A12570}" srcOrd="1" destOrd="0" presId="urn:microsoft.com/office/officeart/2005/8/layout/cycle4"/>
    <dgm:cxn modelId="{A34988BA-BFEB-C846-BFB9-84AD8A642DB1}" type="presParOf" srcId="{E0E3B0C5-FD5A-4B67-87B6-50C007A12570}" destId="{25D3218A-1543-41AE-8732-CD904C45FE4D}" srcOrd="0" destOrd="0" presId="urn:microsoft.com/office/officeart/2005/8/layout/cycle4"/>
    <dgm:cxn modelId="{A46BAF9F-533C-784F-AC07-83FE89733C3D}" type="presParOf" srcId="{E0E3B0C5-FD5A-4B67-87B6-50C007A12570}" destId="{6A8DD36D-9D2C-40CF-98DD-0B46525E6790}" srcOrd="1" destOrd="0" presId="urn:microsoft.com/office/officeart/2005/8/layout/cycle4"/>
    <dgm:cxn modelId="{DB645207-AF64-D14D-BB30-360E1C85ACC0}" type="presParOf" srcId="{B36C9253-1C48-4A39-BC07-5C3A711E1242}" destId="{99F9781E-CA3B-418C-A92C-F7738591397E}" srcOrd="2" destOrd="0" presId="urn:microsoft.com/office/officeart/2005/8/layout/cycle4"/>
    <dgm:cxn modelId="{5E19E9F6-E9CF-7446-B7EE-DE5E4D84CE15}" type="presParOf" srcId="{99F9781E-CA3B-418C-A92C-F7738591397E}" destId="{2A85ACB9-7C84-495A-BC29-C8FA8C066520}" srcOrd="0" destOrd="0" presId="urn:microsoft.com/office/officeart/2005/8/layout/cycle4"/>
    <dgm:cxn modelId="{2870A3B7-E8DD-7948-B4E2-E27A6C356D09}" type="presParOf" srcId="{99F9781E-CA3B-418C-A92C-F7738591397E}" destId="{D0E90BBD-4A58-43C3-B4B3-32D918410038}" srcOrd="1" destOrd="0" presId="urn:microsoft.com/office/officeart/2005/8/layout/cycle4"/>
    <dgm:cxn modelId="{925C06A7-8ADB-8340-B9D0-11CDB263D09A}" type="presParOf" srcId="{B36C9253-1C48-4A39-BC07-5C3A711E1242}" destId="{19F969A1-1703-44B7-8D19-32313993D24D}" srcOrd="3" destOrd="0" presId="urn:microsoft.com/office/officeart/2005/8/layout/cycle4"/>
    <dgm:cxn modelId="{8EA53049-8C24-2C46-A1F8-E6400AEB272E}" type="presParOf" srcId="{19F969A1-1703-44B7-8D19-32313993D24D}" destId="{1ADDB096-8EBD-4096-96BB-089799FE2771}" srcOrd="0" destOrd="0" presId="urn:microsoft.com/office/officeart/2005/8/layout/cycle4"/>
    <dgm:cxn modelId="{64BF944B-D4C0-D940-A645-7A513C829E44}" type="presParOf" srcId="{19F969A1-1703-44B7-8D19-32313993D24D}" destId="{4AE9331F-8E3B-4E4E-94B5-8B9ECF3D50BF}" srcOrd="1" destOrd="0" presId="urn:microsoft.com/office/officeart/2005/8/layout/cycle4"/>
    <dgm:cxn modelId="{05810177-2CAA-0243-9035-C8F9BCA625B7}" type="presParOf" srcId="{B36C9253-1C48-4A39-BC07-5C3A711E1242}" destId="{3991E2AB-63E2-42BD-AB1B-5381126F6558}" srcOrd="4" destOrd="0" presId="urn:microsoft.com/office/officeart/2005/8/layout/cycle4"/>
    <dgm:cxn modelId="{00D0EA70-D657-564F-A186-1BD327057137}" type="presParOf" srcId="{275A93F6-0FEF-4239-9FDC-3559F0D4FFF3}" destId="{56785A29-6662-404F-A103-202295C1F9EF}" srcOrd="1" destOrd="0" presId="urn:microsoft.com/office/officeart/2005/8/layout/cycle4"/>
    <dgm:cxn modelId="{BD0D8846-78E4-5746-873E-E51947920C8B}" type="presParOf" srcId="{56785A29-6662-404F-A103-202295C1F9EF}" destId="{AB2BA8FA-EF44-44C2-BC63-FC6F4BEE8DC5}" srcOrd="0" destOrd="0" presId="urn:microsoft.com/office/officeart/2005/8/layout/cycle4"/>
    <dgm:cxn modelId="{472221D0-0A83-BC46-945D-69132C64DCEE}" type="presParOf" srcId="{56785A29-6662-404F-A103-202295C1F9EF}" destId="{C8079D4B-2D2B-4A30-B9F1-4B0C4A7FB9B1}" srcOrd="1" destOrd="0" presId="urn:microsoft.com/office/officeart/2005/8/layout/cycle4"/>
    <dgm:cxn modelId="{4C03FFB8-7EE2-2E44-A720-B36E73EA0F59}" type="presParOf" srcId="{56785A29-6662-404F-A103-202295C1F9EF}" destId="{763AFDDB-82BD-4A21-9042-ECF917C0729A}" srcOrd="2" destOrd="0" presId="urn:microsoft.com/office/officeart/2005/8/layout/cycle4"/>
    <dgm:cxn modelId="{56F6B9DA-887B-F541-9F64-741012644F39}" type="presParOf" srcId="{56785A29-6662-404F-A103-202295C1F9EF}" destId="{A2CA336B-A559-42EA-9B54-01BB94B6B0FF}" srcOrd="3" destOrd="0" presId="urn:microsoft.com/office/officeart/2005/8/layout/cycle4"/>
    <dgm:cxn modelId="{AA3F8493-750A-BA43-82C8-CA364A14CF49}" type="presParOf" srcId="{56785A29-6662-404F-A103-202295C1F9EF}" destId="{7A2D8EAD-5380-4B4E-94A2-D0D70DB58259}" srcOrd="4" destOrd="0" presId="urn:microsoft.com/office/officeart/2005/8/layout/cycle4"/>
    <dgm:cxn modelId="{344BE55A-D9BB-0C41-8434-89A143FE1449}" type="presParOf" srcId="{275A93F6-0FEF-4239-9FDC-3559F0D4FFF3}" destId="{18534779-3CC6-4351-A0B8-A2D898E3A033}" srcOrd="2" destOrd="0" presId="urn:microsoft.com/office/officeart/2005/8/layout/cycle4"/>
    <dgm:cxn modelId="{64A8334E-10C8-3D46-9628-07AD53B3E4E3}" type="presParOf" srcId="{275A93F6-0FEF-4239-9FDC-3559F0D4FFF3}" destId="{2722A554-410D-4D84-A469-B59923B3236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5ACB9-7C84-495A-BC29-C8FA8C066520}">
      <dsp:nvSpPr>
        <dsp:cNvPr id="0" name=""/>
        <dsp:cNvSpPr/>
      </dsp:nvSpPr>
      <dsp:spPr>
        <a:xfrm>
          <a:off x="6819242" y="2992930"/>
          <a:ext cx="3883815" cy="23748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0" tIns="45720" rIns="45720" bIns="45720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Wiki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Technology Tree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Heat Maps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Dashboard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Patents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Scientific Literature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Products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Trademarks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IP Maps</a:t>
          </a:r>
          <a:endParaRPr lang="en-US" sz="1200" kern="1200" dirty="0"/>
        </a:p>
      </dsp:txBody>
      <dsp:txXfrm>
        <a:off x="8036554" y="3638805"/>
        <a:ext cx="2614337" cy="1676788"/>
      </dsp:txXfrm>
    </dsp:sp>
    <dsp:sp modelId="{1ADDB096-8EBD-4096-96BB-089799FE2771}">
      <dsp:nvSpPr>
        <dsp:cNvPr id="0" name=""/>
        <dsp:cNvSpPr/>
      </dsp:nvSpPr>
      <dsp:spPr>
        <a:xfrm>
          <a:off x="1535838" y="2995683"/>
          <a:ext cx="4056163" cy="23765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b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Open Innovation Landscaping</a:t>
          </a:r>
          <a:endParaRPr lang="en-US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Literature Reviews 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White Space Analysis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Market research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Pathway Mapping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Product &amp; Patent Portfolio Mapping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Patent Scoring/Ranking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Problem Solution Breakdown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Product forecasting &amp; pricing strategy</a:t>
          </a:r>
        </a:p>
      </dsp:txBody>
      <dsp:txXfrm>
        <a:off x="1588044" y="3642032"/>
        <a:ext cx="2734902" cy="1678017"/>
      </dsp:txXfrm>
    </dsp:sp>
    <dsp:sp modelId="{25D3218A-1543-41AE-8732-CD904C45FE4D}">
      <dsp:nvSpPr>
        <dsp:cNvPr id="0" name=""/>
        <dsp:cNvSpPr/>
      </dsp:nvSpPr>
      <dsp:spPr>
        <a:xfrm>
          <a:off x="7036049" y="141990"/>
          <a:ext cx="3569577" cy="2382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0" tIns="45720" rIns="9144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Primary research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Secondary research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Competitive analysis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Investment landscape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Mergers &amp; Acquisitions, IPO intelligence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Deal analysis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White Space analysis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Opportunity assessment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Technology scouting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Modeling and forecasting</a:t>
          </a:r>
          <a:endParaRPr lang="en-US" sz="1200" kern="1200" dirty="0"/>
        </a:p>
      </dsp:txBody>
      <dsp:txXfrm>
        <a:off x="8159256" y="194324"/>
        <a:ext cx="2394036" cy="1682137"/>
      </dsp:txXfrm>
    </dsp:sp>
    <dsp:sp modelId="{B64F515B-530E-49E6-8D98-F959130E2CCA}">
      <dsp:nvSpPr>
        <dsp:cNvPr id="0" name=""/>
        <dsp:cNvSpPr/>
      </dsp:nvSpPr>
      <dsp:spPr>
        <a:xfrm>
          <a:off x="1492311" y="144424"/>
          <a:ext cx="3751677" cy="2441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State of art/Landscape searches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Patents &amp; Scientific Literature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Clinical trials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Regulations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Patentability/Prior art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Opposition/Invalidation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Freedom to operate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Alerts &amp; Updates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Technology Watch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Competitor Activity alert</a:t>
          </a:r>
          <a:endParaRPr lang="en-US" sz="1200" kern="1200" dirty="0"/>
        </a:p>
      </dsp:txBody>
      <dsp:txXfrm>
        <a:off x="1545943" y="198056"/>
        <a:ext cx="2518910" cy="1723866"/>
      </dsp:txXfrm>
    </dsp:sp>
    <dsp:sp modelId="{AB2BA8FA-EF44-44C2-BC63-FC6F4BEE8DC5}">
      <dsp:nvSpPr>
        <dsp:cNvPr id="0" name=""/>
        <dsp:cNvSpPr/>
      </dsp:nvSpPr>
      <dsp:spPr>
        <a:xfrm>
          <a:off x="3706472" y="315572"/>
          <a:ext cx="2335587" cy="2335587"/>
        </a:xfrm>
        <a:prstGeom prst="pieWedg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IP Search</a:t>
          </a:r>
          <a:endParaRPr lang="en-US" sz="2400" kern="1200" dirty="0"/>
        </a:p>
      </dsp:txBody>
      <dsp:txXfrm>
        <a:off x="4390550" y="999650"/>
        <a:ext cx="1651509" cy="1651509"/>
      </dsp:txXfrm>
    </dsp:sp>
    <dsp:sp modelId="{C8079D4B-2D2B-4A30-B9F1-4B0C4A7FB9B1}">
      <dsp:nvSpPr>
        <dsp:cNvPr id="0" name=""/>
        <dsp:cNvSpPr/>
      </dsp:nvSpPr>
      <dsp:spPr>
        <a:xfrm rot="5400000">
          <a:off x="6149939" y="315572"/>
          <a:ext cx="2335587" cy="2335587"/>
        </a:xfrm>
        <a:prstGeom prst="pieWedge">
          <a:avLst/>
        </a:prstGeom>
        <a:solidFill>
          <a:schemeClr val="accent6">
            <a:shade val="50000"/>
            <a:hueOff val="0"/>
            <a:satOff val="-18712"/>
            <a:lumOff val="248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Business Research</a:t>
          </a:r>
          <a:endParaRPr lang="en-US" sz="2400" kern="1200" dirty="0"/>
        </a:p>
      </dsp:txBody>
      <dsp:txXfrm rot="-5400000">
        <a:off x="6149939" y="999650"/>
        <a:ext cx="1651509" cy="1651509"/>
      </dsp:txXfrm>
    </dsp:sp>
    <dsp:sp modelId="{763AFDDB-82BD-4A21-9042-ECF917C0729A}">
      <dsp:nvSpPr>
        <dsp:cNvPr id="0" name=""/>
        <dsp:cNvSpPr/>
      </dsp:nvSpPr>
      <dsp:spPr>
        <a:xfrm rot="10800000">
          <a:off x="6149939" y="2759039"/>
          <a:ext cx="2335587" cy="2335587"/>
        </a:xfrm>
        <a:prstGeom prst="pieWedge">
          <a:avLst/>
        </a:prstGeom>
        <a:solidFill>
          <a:schemeClr val="accent6">
            <a:shade val="50000"/>
            <a:hueOff val="0"/>
            <a:satOff val="-37425"/>
            <a:lumOff val="496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Ease of Use</a:t>
          </a:r>
          <a:endParaRPr lang="en-US" sz="2400" kern="1200" dirty="0"/>
        </a:p>
      </dsp:txBody>
      <dsp:txXfrm rot="10800000">
        <a:off x="6149939" y="2759039"/>
        <a:ext cx="1651509" cy="1651509"/>
      </dsp:txXfrm>
    </dsp:sp>
    <dsp:sp modelId="{A2CA336B-A559-42EA-9B54-01BB94B6B0FF}">
      <dsp:nvSpPr>
        <dsp:cNvPr id="0" name=""/>
        <dsp:cNvSpPr/>
      </dsp:nvSpPr>
      <dsp:spPr>
        <a:xfrm rot="16200000">
          <a:off x="3706472" y="2759039"/>
          <a:ext cx="2335587" cy="2335587"/>
        </a:xfrm>
        <a:prstGeom prst="pieWedge">
          <a:avLst/>
        </a:prstGeom>
        <a:solidFill>
          <a:schemeClr val="accent6">
            <a:shade val="50000"/>
            <a:hueOff val="0"/>
            <a:satOff val="-18712"/>
            <a:lumOff val="248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Solutions</a:t>
          </a:r>
          <a:endParaRPr lang="en-US" sz="2400" kern="1200" dirty="0"/>
        </a:p>
      </dsp:txBody>
      <dsp:txXfrm rot="5400000">
        <a:off x="4390550" y="2759039"/>
        <a:ext cx="1651509" cy="1651509"/>
      </dsp:txXfrm>
    </dsp:sp>
    <dsp:sp modelId="{18534779-3CC6-4351-A0B8-A2D898E3A033}">
      <dsp:nvSpPr>
        <dsp:cNvPr id="0" name=""/>
        <dsp:cNvSpPr/>
      </dsp:nvSpPr>
      <dsp:spPr>
        <a:xfrm>
          <a:off x="5692801" y="2219643"/>
          <a:ext cx="806397" cy="701215"/>
        </a:xfrm>
        <a:prstGeom prst="circular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2A554-410D-4D84-A469-B59923B32361}">
      <dsp:nvSpPr>
        <dsp:cNvPr id="0" name=""/>
        <dsp:cNvSpPr/>
      </dsp:nvSpPr>
      <dsp:spPr>
        <a:xfrm rot="10800000">
          <a:off x="5692801" y="2489341"/>
          <a:ext cx="806397" cy="701215"/>
        </a:xfrm>
        <a:prstGeom prst="circular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AF6DA-AEB3-475B-B1FF-91E1589E15ED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80EC-3D6F-4414-BA82-E431B36FC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4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2D223-E4F8-4D59-8EC3-3773A692C3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369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92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24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54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09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38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220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8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10972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543300"/>
            <a:ext cx="10972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21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00128"/>
            <a:ext cx="12191998" cy="5857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11667897" y="6392562"/>
            <a:ext cx="329513" cy="329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636415" y="6405646"/>
            <a:ext cx="3770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200" b="1" smtClean="0">
                <a:solidFill>
                  <a:schemeClr val="bg1"/>
                </a:solidFill>
                <a:latin typeface="Calibri"/>
              </a:rPr>
              <a:pPr algn="ctr"/>
              <a:t>‹#›</a:t>
            </a:fld>
            <a:endParaRPr lang="id-ID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4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000128"/>
            <a:ext cx="12191998" cy="5857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64" y="1974392"/>
            <a:ext cx="6952296" cy="4207295"/>
          </a:xfrm>
          <a:prstGeom prst="rect">
            <a:avLst/>
          </a:prstGeom>
        </p:spPr>
      </p:pic>
      <p:sp>
        <p:nvSpPr>
          <p:cNvPr id="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5768976" y="2211033"/>
            <a:ext cx="5277966" cy="3298903"/>
          </a:xfrm>
          <a:prstGeom prst="rect">
            <a:avLst/>
          </a:prstGeom>
          <a:solidFill>
            <a:schemeClr val="bg1"/>
          </a:solidFill>
        </p:spPr>
      </p:sp>
      <p:sp>
        <p:nvSpPr>
          <p:cNvPr id="4" name="Oval 3"/>
          <p:cNvSpPr/>
          <p:nvPr userDrawn="1"/>
        </p:nvSpPr>
        <p:spPr>
          <a:xfrm>
            <a:off x="11550225" y="6392562"/>
            <a:ext cx="329513" cy="329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18743" y="6405646"/>
            <a:ext cx="3770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200" b="1" smtClean="0">
                <a:solidFill>
                  <a:schemeClr val="bg1"/>
                </a:solidFill>
                <a:latin typeface="Calibri"/>
              </a:rPr>
              <a:pPr algn="ctr"/>
              <a:t>‹#›</a:t>
            </a:fld>
            <a:endParaRPr lang="id-ID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3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r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00128"/>
            <a:ext cx="12191998" cy="5857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000129"/>
            <a:ext cx="5725297" cy="585787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rtl="0">
              <a:defRPr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667897" y="6392562"/>
            <a:ext cx="329513" cy="329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636415" y="6405646"/>
            <a:ext cx="3770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200" b="1" smtClean="0">
                <a:solidFill>
                  <a:schemeClr val="bg1"/>
                </a:solidFill>
                <a:latin typeface="Calibri"/>
              </a:rPr>
              <a:pPr algn="ctr"/>
              <a:t>‹#›</a:t>
            </a:fld>
            <a:endParaRPr lang="id-ID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695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09600"/>
            <a:ext cx="12192000" cy="6248400"/>
          </a:xfrm>
          <a:prstGeom prst="rect">
            <a:avLst/>
          </a:prstGeom>
          <a:solidFill>
            <a:srgbClr val="7590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38200"/>
            <a:ext cx="12192000" cy="1905000"/>
          </a:xfrm>
          <a:prstGeom prst="rect">
            <a:avLst/>
          </a:prstGeom>
          <a:solidFill>
            <a:srgbClr val="3D5C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solidFill>
            <a:srgbClr val="3D5C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87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3D5C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12192000" cy="1447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algn="ctr">
              <a:defRPr sz="1500">
                <a:solidFill>
                  <a:schemeClr val="bg1"/>
                </a:solidFill>
                <a:latin typeface="Trebuchet MS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D5C7A"/>
                </a:solidFill>
              </a:defRPr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73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08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77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43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63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_dolcer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960" y="0"/>
            <a:ext cx="462557" cy="4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6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709" r:id="rId3"/>
    <p:sldLayoutId id="214748371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09600"/>
            <a:ext cx="12192000" cy="6248400"/>
          </a:xfrm>
          <a:prstGeom prst="rect">
            <a:avLst/>
          </a:prstGeom>
          <a:solidFill>
            <a:srgbClr val="7590A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838200"/>
            <a:ext cx="12192000" cy="541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solidFill>
            <a:srgbClr val="3D5C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"/>
            <a:ext cx="10972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5/30/2018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ea typeface="+mn-ea"/>
                <a:cs typeface="+mn-cs"/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2387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rgbClr val="3D5C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940800" y="6397625"/>
            <a:ext cx="2844800" cy="476250"/>
          </a:xfrm>
          <a:prstGeom prst="rect">
            <a:avLst/>
          </a:prstGeom>
        </p:spPr>
        <p:txBody>
          <a:bodyPr/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FB83192-0304-473C-89D7-BC87269364DA}" type="slidenum">
              <a:rPr lang="en-US" sz="1350" smtClean="0">
                <a:solidFill>
                  <a:srgbClr val="FFFFFF"/>
                </a:solidFill>
                <a:latin typeface="Arial" charset="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35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Trebuchet MS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Trebuchet MS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Trebuchet MS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Trebuchet MS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cera.com/" TargetMode="External"/><Relationship Id="rId2" Type="http://schemas.openxmlformats.org/officeDocument/2006/relationships/hyperlink" Target="mailto:Sumair.riyaz@dolcera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cs.dolcera.com/" TargetMode="External"/><Relationship Id="rId4" Type="http://schemas.openxmlformats.org/officeDocument/2006/relationships/hyperlink" Target="mailto:info@dolcera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173" y="3191493"/>
            <a:ext cx="416534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Franklin Gothic Medium"/>
                <a:cs typeface="Arial" panose="020B0604020202020204" pitchFamily="34" charset="0"/>
              </a:rPr>
              <a:t>Artificial Intelligence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Franklin Gothic Medium"/>
                <a:cs typeface="Arial" panose="020B0604020202020204" pitchFamily="34" charset="0"/>
              </a:rPr>
              <a:t>to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Franklin Gothic Medium"/>
                <a:cs typeface="Arial" panose="020B0604020202020204" pitchFamily="34" charset="0"/>
              </a:rPr>
              <a:t>Patent Intelligence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3" y="2183764"/>
            <a:ext cx="2287190" cy="496204"/>
          </a:xfrm>
          <a:prstGeom prst="rect">
            <a:avLst/>
          </a:prstGeo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"/>
          <a:stretch/>
        </p:blipFill>
        <p:spPr>
          <a:xfrm>
            <a:off x="5815473" y="2193192"/>
            <a:ext cx="5296205" cy="3310128"/>
          </a:xfrm>
        </p:spPr>
      </p:pic>
    </p:spTree>
    <p:extLst>
      <p:ext uri="{BB962C8B-B14F-4D97-AF65-F5344CB8AC3E}">
        <p14:creationId xmlns:p14="http://schemas.microsoft.com/office/powerpoint/2010/main" val="16415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penclipart.org/image/2400px/svg_to_png/192629/gear-tools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140" b="28505"/>
          <a:stretch/>
        </p:blipFill>
        <p:spPr bwMode="auto">
          <a:xfrm>
            <a:off x="7440706" y="2320343"/>
            <a:ext cx="4751294" cy="45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1" y="1033994"/>
            <a:ext cx="5722672" cy="5852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94140" y="4099417"/>
            <a:ext cx="636836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4140" y="3313743"/>
            <a:ext cx="522853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in </a:t>
            </a:r>
            <a:r>
              <a:rPr lang="id-ID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endParaRPr lang="id-ID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5366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ts val="1200"/>
              </a:spcBef>
              <a:buFont typeface="Verdana" panose="020B0604030504040204" pitchFamily="34" charset="0"/>
              <a:buChar char="–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Unmet needs in patent analytics</a:t>
            </a:r>
          </a:p>
          <a:p>
            <a:pPr marL="285750" lvl="0" indent="-285750">
              <a:spcBef>
                <a:spcPts val="1200"/>
              </a:spcBef>
              <a:buFont typeface="Verdana" panose="020B0604030504040204" pitchFamily="34" charset="0"/>
              <a:buChar char="–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Solutions worked out</a:t>
            </a:r>
          </a:p>
          <a:p>
            <a:pPr marL="285750" lvl="0" indent="-285750">
              <a:spcBef>
                <a:spcPts val="1200"/>
              </a:spcBef>
              <a:buFont typeface="Verdana" panose="020B0604030504040204" pitchFamily="34" charset="0"/>
              <a:buChar char="–"/>
            </a:pPr>
            <a:endParaRPr lang="en-US" sz="1600" dirty="0">
              <a:solidFill>
                <a:sysClr val="windowText" lastClr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7" y="243798"/>
            <a:ext cx="72661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Franklin Gothic Medium"/>
                <a:ea typeface="Franklin Gothic Medium"/>
                <a:cs typeface="Franklin Gothic Medium"/>
              </a:rPr>
              <a:t>Innovation in Patent Searching and Analytics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47826" y="1414118"/>
            <a:ext cx="73986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Empowers users to answer the right questions </a:t>
            </a:r>
          </a:p>
          <a:p>
            <a:pPr marL="800100" lvl="1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Synonyms and semantics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 quality analytics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 patent disclosures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Value added layers</a:t>
            </a:r>
          </a:p>
          <a:p>
            <a:pPr marL="800100" lvl="1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Assignee normalization</a:t>
            </a:r>
          </a:p>
          <a:p>
            <a:pPr marL="800100" lvl="1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Inventor normalization</a:t>
            </a:r>
          </a:p>
          <a:p>
            <a:pPr marL="800100" lvl="1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Legal Information 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User friendly interface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49253" y="717155"/>
            <a:ext cx="5228869" cy="6140845"/>
            <a:chOff x="6449253" y="717155"/>
            <a:chExt cx="5228869" cy="614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9253" y="1130737"/>
              <a:ext cx="2707999" cy="57272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3269" y="1130737"/>
              <a:ext cx="2414853" cy="572726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346401" y="717155"/>
              <a:ext cx="31486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fontAlgn="base">
                <a:spcBef>
                  <a:spcPts val="1800"/>
                </a:spcBef>
              </a:pP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Artificial Intelligence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240" y="622890"/>
            <a:ext cx="2778797" cy="62351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32145" y="679217"/>
            <a:ext cx="5645977" cy="6192255"/>
            <a:chOff x="6032145" y="679217"/>
            <a:chExt cx="5645977" cy="61922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534" y="679217"/>
              <a:ext cx="5093286" cy="27887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2145" y="3447460"/>
              <a:ext cx="5645977" cy="3424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63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penclipart.org/image/2400px/svg_to_png/192629/gear-tools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140" b="28505"/>
          <a:stretch/>
        </p:blipFill>
        <p:spPr bwMode="auto">
          <a:xfrm>
            <a:off x="7440706" y="2320343"/>
            <a:ext cx="4751294" cy="45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1013791"/>
            <a:ext cx="5722672" cy="5852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12675" y="3960074"/>
            <a:ext cx="636836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4140" y="3313743"/>
            <a:ext cx="522853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Dolcera PCS Tool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0" y="2536607"/>
            <a:ext cx="6096000" cy="2416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ts val="1200"/>
              </a:spcBef>
              <a:buFont typeface="Verdana" panose="020B0604030504040204" pitchFamily="34" charset="0"/>
              <a:buChar char="–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lvl="0" indent="-285750">
              <a:spcBef>
                <a:spcPts val="1200"/>
              </a:spcBef>
              <a:buFont typeface="Verdana" panose="020B0604030504040204" pitchFamily="34" charset="0"/>
              <a:buChar char="–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cases</a:t>
            </a:r>
          </a:p>
          <a:p>
            <a:pPr marL="457200" lvl="2" indent="-228600">
              <a:spcBef>
                <a:spcPts val="600"/>
              </a:spcBef>
              <a:buFont typeface="Verdana" panose="020B0604030504040204" pitchFamily="34" charset="0"/>
              <a:buChar char="–"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Instant landscape reports</a:t>
            </a:r>
          </a:p>
          <a:p>
            <a:pPr marL="457200" lvl="2" indent="-228600">
              <a:spcBef>
                <a:spcPts val="600"/>
              </a:spcBef>
              <a:buFont typeface="Verdana" panose="020B0604030504040204" pitchFamily="34" charset="0"/>
              <a:buChar char="–"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Portfolio audit</a:t>
            </a:r>
          </a:p>
          <a:p>
            <a:pPr marL="457200" lvl="2" indent="-228600">
              <a:spcBef>
                <a:spcPts val="600"/>
              </a:spcBef>
              <a:buFont typeface="Verdana" panose="020B0604030504040204" pitchFamily="34" charset="0"/>
              <a:buChar char="–"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Prior art searches</a:t>
            </a:r>
          </a:p>
          <a:p>
            <a:pPr marL="457200" lvl="2" indent="-228600">
              <a:spcBef>
                <a:spcPts val="600"/>
              </a:spcBef>
              <a:buFont typeface="Verdana" panose="020B0604030504040204" pitchFamily="34" charset="0"/>
              <a:buChar char="–"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Technology scouting</a:t>
            </a:r>
          </a:p>
          <a:p>
            <a:pPr marL="457200" lvl="2" indent="-228600">
              <a:spcBef>
                <a:spcPts val="600"/>
              </a:spcBef>
              <a:buFont typeface="Verdana" panose="020B0604030504040204" pitchFamily="34" charset="0"/>
              <a:buChar char="–"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Identifying assets for licensing</a:t>
            </a:r>
          </a:p>
        </p:txBody>
      </p:sp>
    </p:spTree>
    <p:extLst>
      <p:ext uri="{BB962C8B-B14F-4D97-AF65-F5344CB8AC3E}">
        <p14:creationId xmlns:p14="http://schemas.microsoft.com/office/powerpoint/2010/main" val="14111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22513" y="6072655"/>
            <a:ext cx="1396713" cy="74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</a:rPr>
              <a:t>dynamic taxonomy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6572" y="4435722"/>
            <a:ext cx="1697451" cy="1571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defTabSz="1203325"/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</a:rPr>
              <a:t>State of the art assignee standardization</a:t>
            </a:r>
            <a:endParaRPr lang="en-GB" sz="1600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600" y="4613987"/>
            <a:ext cx="1449176" cy="1509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</a:rPr>
              <a:t>semantic search capabilities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15600" y="2567855"/>
            <a:ext cx="1881459" cy="2544289"/>
          </a:xfrm>
          <a:custGeom>
            <a:avLst/>
            <a:gdLst>
              <a:gd name="T0" fmla="*/ 4 w 239"/>
              <a:gd name="T1" fmla="*/ 322 h 322"/>
              <a:gd name="T2" fmla="*/ 0 w 239"/>
              <a:gd name="T3" fmla="*/ 318 h 322"/>
              <a:gd name="T4" fmla="*/ 0 w 239"/>
              <a:gd name="T5" fmla="*/ 0 h 322"/>
              <a:gd name="T6" fmla="*/ 235 w 239"/>
              <a:gd name="T7" fmla="*/ 0 h 322"/>
              <a:gd name="T8" fmla="*/ 239 w 239"/>
              <a:gd name="T9" fmla="*/ 4 h 322"/>
              <a:gd name="T10" fmla="*/ 235 w 239"/>
              <a:gd name="T11" fmla="*/ 8 h 322"/>
              <a:gd name="T12" fmla="*/ 8 w 239"/>
              <a:gd name="T13" fmla="*/ 8 h 322"/>
              <a:gd name="T14" fmla="*/ 8 w 239"/>
              <a:gd name="T15" fmla="*/ 318 h 322"/>
              <a:gd name="T16" fmla="*/ 4 w 239"/>
              <a:gd name="T17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9" h="322">
                <a:moveTo>
                  <a:pt x="4" y="322"/>
                </a:moveTo>
                <a:cubicBezTo>
                  <a:pt x="2" y="322"/>
                  <a:pt x="0" y="320"/>
                  <a:pt x="0" y="318"/>
                </a:cubicBezTo>
                <a:cubicBezTo>
                  <a:pt x="0" y="0"/>
                  <a:pt x="0" y="0"/>
                  <a:pt x="0" y="0"/>
                </a:cubicBezTo>
                <a:cubicBezTo>
                  <a:pt x="235" y="0"/>
                  <a:pt x="235" y="0"/>
                  <a:pt x="235" y="0"/>
                </a:cubicBezTo>
                <a:cubicBezTo>
                  <a:pt x="237" y="0"/>
                  <a:pt x="239" y="2"/>
                  <a:pt x="239" y="4"/>
                </a:cubicBezTo>
                <a:cubicBezTo>
                  <a:pt x="239" y="6"/>
                  <a:pt x="237" y="8"/>
                  <a:pt x="235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318"/>
                  <a:pt x="8" y="318"/>
                  <a:pt x="8" y="318"/>
                </a:cubicBezTo>
                <a:cubicBezTo>
                  <a:pt x="8" y="320"/>
                  <a:pt x="6" y="322"/>
                  <a:pt x="4" y="3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672554" y="4362854"/>
            <a:ext cx="1811469" cy="61755"/>
          </a:xfrm>
          <a:custGeom>
            <a:avLst/>
            <a:gdLst>
              <a:gd name="T0" fmla="*/ 226 w 230"/>
              <a:gd name="T1" fmla="*/ 8 h 8"/>
              <a:gd name="T2" fmla="*/ 4 w 230"/>
              <a:gd name="T3" fmla="*/ 8 h 8"/>
              <a:gd name="T4" fmla="*/ 0 w 230"/>
              <a:gd name="T5" fmla="*/ 4 h 8"/>
              <a:gd name="T6" fmla="*/ 4 w 230"/>
              <a:gd name="T7" fmla="*/ 0 h 8"/>
              <a:gd name="T8" fmla="*/ 226 w 230"/>
              <a:gd name="T9" fmla="*/ 0 h 8"/>
              <a:gd name="T10" fmla="*/ 230 w 230"/>
              <a:gd name="T11" fmla="*/ 4 h 8"/>
              <a:gd name="T12" fmla="*/ 226 w 230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" h="8">
                <a:moveTo>
                  <a:pt x="226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7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28" y="0"/>
                  <a:pt x="230" y="2"/>
                  <a:pt x="230" y="4"/>
                </a:cubicBezTo>
                <a:cubicBezTo>
                  <a:pt x="230" y="7"/>
                  <a:pt x="228" y="8"/>
                  <a:pt x="226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321335" y="1830915"/>
            <a:ext cx="3602356" cy="3762912"/>
          </a:xfrm>
          <a:custGeom>
            <a:avLst/>
            <a:gdLst>
              <a:gd name="T0" fmla="*/ 220 w 458"/>
              <a:gd name="T1" fmla="*/ 476 h 476"/>
              <a:gd name="T2" fmla="*/ 0 w 458"/>
              <a:gd name="T3" fmla="*/ 329 h 476"/>
              <a:gd name="T4" fmla="*/ 44 w 458"/>
              <a:gd name="T5" fmla="*/ 310 h 476"/>
              <a:gd name="T6" fmla="*/ 220 w 458"/>
              <a:gd name="T7" fmla="*/ 428 h 476"/>
              <a:gd name="T8" fmla="*/ 410 w 458"/>
              <a:gd name="T9" fmla="*/ 238 h 476"/>
              <a:gd name="T10" fmla="*/ 220 w 458"/>
              <a:gd name="T11" fmla="*/ 48 h 476"/>
              <a:gd name="T12" fmla="*/ 220 w 458"/>
              <a:gd name="T13" fmla="*/ 0 h 476"/>
              <a:gd name="T14" fmla="*/ 458 w 458"/>
              <a:gd name="T15" fmla="*/ 238 h 476"/>
              <a:gd name="T16" fmla="*/ 220 w 458"/>
              <a:gd name="T17" fmla="*/ 476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8" h="476">
                <a:moveTo>
                  <a:pt x="220" y="476"/>
                </a:moveTo>
                <a:cubicBezTo>
                  <a:pt x="123" y="476"/>
                  <a:pt x="37" y="418"/>
                  <a:pt x="0" y="329"/>
                </a:cubicBezTo>
                <a:cubicBezTo>
                  <a:pt x="44" y="310"/>
                  <a:pt x="44" y="310"/>
                  <a:pt x="44" y="310"/>
                </a:cubicBezTo>
                <a:cubicBezTo>
                  <a:pt x="74" y="382"/>
                  <a:pt x="143" y="428"/>
                  <a:pt x="220" y="428"/>
                </a:cubicBezTo>
                <a:cubicBezTo>
                  <a:pt x="325" y="428"/>
                  <a:pt x="410" y="343"/>
                  <a:pt x="410" y="238"/>
                </a:cubicBezTo>
                <a:cubicBezTo>
                  <a:pt x="410" y="133"/>
                  <a:pt x="325" y="48"/>
                  <a:pt x="220" y="48"/>
                </a:cubicBezTo>
                <a:cubicBezTo>
                  <a:pt x="220" y="0"/>
                  <a:pt x="220" y="0"/>
                  <a:pt x="220" y="0"/>
                </a:cubicBezTo>
                <a:cubicBezTo>
                  <a:pt x="352" y="0"/>
                  <a:pt x="458" y="107"/>
                  <a:pt x="458" y="238"/>
                </a:cubicBezTo>
                <a:cubicBezTo>
                  <a:pt x="458" y="369"/>
                  <a:pt x="352" y="476"/>
                  <a:pt x="220" y="4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31302" y="2176741"/>
            <a:ext cx="3046562" cy="3063027"/>
          </a:xfrm>
          <a:custGeom>
            <a:avLst/>
            <a:gdLst>
              <a:gd name="T0" fmla="*/ 193 w 387"/>
              <a:gd name="T1" fmla="*/ 387 h 387"/>
              <a:gd name="T2" fmla="*/ 0 w 387"/>
              <a:gd name="T3" fmla="*/ 194 h 387"/>
              <a:gd name="T4" fmla="*/ 193 w 387"/>
              <a:gd name="T5" fmla="*/ 0 h 387"/>
              <a:gd name="T6" fmla="*/ 387 w 387"/>
              <a:gd name="T7" fmla="*/ 194 h 387"/>
              <a:gd name="T8" fmla="*/ 339 w 387"/>
              <a:gd name="T9" fmla="*/ 194 h 387"/>
              <a:gd name="T10" fmla="*/ 193 w 387"/>
              <a:gd name="T11" fmla="*/ 48 h 387"/>
              <a:gd name="T12" fmla="*/ 48 w 387"/>
              <a:gd name="T13" fmla="*/ 194 h 387"/>
              <a:gd name="T14" fmla="*/ 193 w 387"/>
              <a:gd name="T15" fmla="*/ 339 h 387"/>
              <a:gd name="T16" fmla="*/ 193 w 387"/>
              <a:gd name="T17" fmla="*/ 387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387">
                <a:moveTo>
                  <a:pt x="193" y="387"/>
                </a:moveTo>
                <a:cubicBezTo>
                  <a:pt x="86" y="387"/>
                  <a:pt x="0" y="301"/>
                  <a:pt x="0" y="194"/>
                </a:cubicBezTo>
                <a:cubicBezTo>
                  <a:pt x="0" y="87"/>
                  <a:pt x="86" y="0"/>
                  <a:pt x="193" y="0"/>
                </a:cubicBezTo>
                <a:cubicBezTo>
                  <a:pt x="300" y="0"/>
                  <a:pt x="387" y="87"/>
                  <a:pt x="387" y="194"/>
                </a:cubicBezTo>
                <a:cubicBezTo>
                  <a:pt x="339" y="194"/>
                  <a:pt x="339" y="194"/>
                  <a:pt x="339" y="194"/>
                </a:cubicBezTo>
                <a:cubicBezTo>
                  <a:pt x="339" y="114"/>
                  <a:pt x="273" y="48"/>
                  <a:pt x="193" y="48"/>
                </a:cubicBezTo>
                <a:cubicBezTo>
                  <a:pt x="113" y="48"/>
                  <a:pt x="48" y="114"/>
                  <a:pt x="48" y="194"/>
                </a:cubicBezTo>
                <a:cubicBezTo>
                  <a:pt x="48" y="274"/>
                  <a:pt x="113" y="339"/>
                  <a:pt x="193" y="339"/>
                </a:cubicBezTo>
                <a:lnTo>
                  <a:pt x="193" y="3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864776" y="2518451"/>
            <a:ext cx="2375496" cy="2387843"/>
          </a:xfrm>
          <a:custGeom>
            <a:avLst/>
            <a:gdLst>
              <a:gd name="T0" fmla="*/ 151 w 302"/>
              <a:gd name="T1" fmla="*/ 302 h 302"/>
              <a:gd name="T2" fmla="*/ 0 w 302"/>
              <a:gd name="T3" fmla="*/ 151 h 302"/>
              <a:gd name="T4" fmla="*/ 9 w 302"/>
              <a:gd name="T5" fmla="*/ 101 h 302"/>
              <a:gd name="T6" fmla="*/ 54 w 302"/>
              <a:gd name="T7" fmla="*/ 117 h 302"/>
              <a:gd name="T8" fmla="*/ 48 w 302"/>
              <a:gd name="T9" fmla="*/ 151 h 302"/>
              <a:gd name="T10" fmla="*/ 151 w 302"/>
              <a:gd name="T11" fmla="*/ 254 h 302"/>
              <a:gd name="T12" fmla="*/ 254 w 302"/>
              <a:gd name="T13" fmla="*/ 151 h 302"/>
              <a:gd name="T14" fmla="*/ 215 w 302"/>
              <a:gd name="T15" fmla="*/ 70 h 302"/>
              <a:gd name="T16" fmla="*/ 151 w 302"/>
              <a:gd name="T17" fmla="*/ 48 h 302"/>
              <a:gd name="T18" fmla="*/ 151 w 302"/>
              <a:gd name="T19" fmla="*/ 0 h 302"/>
              <a:gd name="T20" fmla="*/ 245 w 302"/>
              <a:gd name="T21" fmla="*/ 33 h 302"/>
              <a:gd name="T22" fmla="*/ 302 w 302"/>
              <a:gd name="T23" fmla="*/ 151 h 302"/>
              <a:gd name="T24" fmla="*/ 151 w 302"/>
              <a:gd name="T25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2" h="302">
                <a:moveTo>
                  <a:pt x="151" y="302"/>
                </a:moveTo>
                <a:cubicBezTo>
                  <a:pt x="68" y="302"/>
                  <a:pt x="0" y="234"/>
                  <a:pt x="0" y="151"/>
                </a:cubicBezTo>
                <a:cubicBezTo>
                  <a:pt x="0" y="134"/>
                  <a:pt x="3" y="117"/>
                  <a:pt x="9" y="101"/>
                </a:cubicBezTo>
                <a:cubicBezTo>
                  <a:pt x="54" y="117"/>
                  <a:pt x="54" y="117"/>
                  <a:pt x="54" y="117"/>
                </a:cubicBezTo>
                <a:cubicBezTo>
                  <a:pt x="50" y="128"/>
                  <a:pt x="48" y="139"/>
                  <a:pt x="48" y="151"/>
                </a:cubicBezTo>
                <a:cubicBezTo>
                  <a:pt x="48" y="208"/>
                  <a:pt x="94" y="254"/>
                  <a:pt x="151" y="254"/>
                </a:cubicBezTo>
                <a:cubicBezTo>
                  <a:pt x="208" y="254"/>
                  <a:pt x="254" y="208"/>
                  <a:pt x="254" y="151"/>
                </a:cubicBezTo>
                <a:cubicBezTo>
                  <a:pt x="254" y="119"/>
                  <a:pt x="240" y="90"/>
                  <a:pt x="215" y="70"/>
                </a:cubicBezTo>
                <a:cubicBezTo>
                  <a:pt x="197" y="56"/>
                  <a:pt x="175" y="48"/>
                  <a:pt x="151" y="48"/>
                </a:cubicBezTo>
                <a:cubicBezTo>
                  <a:pt x="151" y="0"/>
                  <a:pt x="151" y="0"/>
                  <a:pt x="151" y="0"/>
                </a:cubicBezTo>
                <a:cubicBezTo>
                  <a:pt x="185" y="0"/>
                  <a:pt x="218" y="12"/>
                  <a:pt x="245" y="33"/>
                </a:cubicBezTo>
                <a:cubicBezTo>
                  <a:pt x="281" y="62"/>
                  <a:pt x="302" y="105"/>
                  <a:pt x="302" y="151"/>
                </a:cubicBezTo>
                <a:cubicBezTo>
                  <a:pt x="302" y="234"/>
                  <a:pt x="234" y="302"/>
                  <a:pt x="151" y="3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2556428" y="4613987"/>
            <a:ext cx="1856758" cy="1440941"/>
          </a:xfrm>
          <a:custGeom>
            <a:avLst/>
            <a:gdLst>
              <a:gd name="T0" fmla="*/ 232 w 236"/>
              <a:gd name="T1" fmla="*/ 182 h 182"/>
              <a:gd name="T2" fmla="*/ 0 w 236"/>
              <a:gd name="T3" fmla="*/ 182 h 182"/>
              <a:gd name="T4" fmla="*/ 0 w 236"/>
              <a:gd name="T5" fmla="*/ 4 h 182"/>
              <a:gd name="T6" fmla="*/ 4 w 236"/>
              <a:gd name="T7" fmla="*/ 0 h 182"/>
              <a:gd name="T8" fmla="*/ 8 w 236"/>
              <a:gd name="T9" fmla="*/ 4 h 182"/>
              <a:gd name="T10" fmla="*/ 8 w 236"/>
              <a:gd name="T11" fmla="*/ 174 h 182"/>
              <a:gd name="T12" fmla="*/ 232 w 236"/>
              <a:gd name="T13" fmla="*/ 174 h 182"/>
              <a:gd name="T14" fmla="*/ 236 w 236"/>
              <a:gd name="T15" fmla="*/ 178 h 182"/>
              <a:gd name="T16" fmla="*/ 232 w 236"/>
              <a:gd name="T17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182">
                <a:moveTo>
                  <a:pt x="232" y="182"/>
                </a:moveTo>
                <a:cubicBezTo>
                  <a:pt x="0" y="182"/>
                  <a:pt x="0" y="182"/>
                  <a:pt x="0" y="182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174"/>
                  <a:pt x="8" y="174"/>
                  <a:pt x="8" y="174"/>
                </a:cubicBezTo>
                <a:cubicBezTo>
                  <a:pt x="232" y="174"/>
                  <a:pt x="232" y="174"/>
                  <a:pt x="232" y="174"/>
                </a:cubicBezTo>
                <a:cubicBezTo>
                  <a:pt x="234" y="174"/>
                  <a:pt x="236" y="175"/>
                  <a:pt x="236" y="178"/>
                </a:cubicBezTo>
                <a:cubicBezTo>
                  <a:pt x="236" y="180"/>
                  <a:pt x="234" y="182"/>
                  <a:pt x="232" y="1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2"/>
              </a:solidFill>
              <a:latin typeface="Roboto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827" y="1188831"/>
            <a:ext cx="58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Roboto Regular"/>
                <a:ea typeface="Roboto Regular"/>
                <a:cs typeface="Roboto Regular"/>
              </a:rPr>
              <a:t>PCS Advantage</a:t>
            </a:r>
            <a:endParaRPr lang="en-US" b="1" dirty="0">
              <a:solidFill>
                <a:srgbClr val="000000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94884" y="1188831"/>
            <a:ext cx="481263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PCS is Dolcera’s flagship patent analytics platform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 a corpus of over 150 million worldwide patents updated daily, PCS provides answers to every patent question in detail, and blindingly fast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PCS aggregates data from multiple sources (patent data, open source knowledge, paid data sources)</a:t>
            </a:r>
          </a:p>
          <a:p>
            <a:pPr marL="342900" indent="-342900" fontAlgn="base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Information is then subjected to Natural Language Processing and machine learning algorithms to generate relevant content for the report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7827" y="243798"/>
            <a:ext cx="62361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Franklin Gothic Medium"/>
                <a:ea typeface="Franklin Gothic Medium"/>
                <a:cs typeface="Franklin Gothic Medium"/>
              </a:rPr>
              <a:t>Dolcera PCS Tool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1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7827" y="243798"/>
            <a:ext cx="4033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dirty="0">
                <a:latin typeface="Franklin Gothic Medium"/>
                <a:ea typeface="Franklin Gothic Medium"/>
                <a:cs typeface="Franklin Gothic Medium"/>
              </a:rPr>
              <a:t>Salient features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47827" y="1057338"/>
            <a:ext cx="11626220" cy="5298410"/>
            <a:chOff x="247827" y="1007234"/>
            <a:chExt cx="11626220" cy="5298410"/>
          </a:xfrm>
        </p:grpSpPr>
        <p:grpSp>
          <p:nvGrpSpPr>
            <p:cNvPr id="4" name="Group 3"/>
            <p:cNvGrpSpPr/>
            <p:nvPr/>
          </p:nvGrpSpPr>
          <p:grpSpPr>
            <a:xfrm>
              <a:off x="247827" y="1065974"/>
              <a:ext cx="5669280" cy="1320595"/>
              <a:chOff x="247827" y="1065974"/>
              <a:chExt cx="5669280" cy="132059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47827" y="1065974"/>
                <a:ext cx="3169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C0066"/>
                    </a:solidFill>
                    <a:latin typeface="Microsoft Sans Serif" panose="020B0604020202020204" pitchFamily="34" charset="0"/>
                    <a:ea typeface="Verdana" panose="020B0604030504040204" pitchFamily="34" charset="0"/>
                    <a:cs typeface="Microsoft Sans Serif" panose="020B0604020202020204" pitchFamily="34" charset="0"/>
                  </a:rPr>
                  <a:t>Semantic search</a:t>
                </a:r>
              </a:p>
            </p:txBody>
          </p:sp>
          <p:sp>
            <p:nvSpPr>
              <p:cNvPr id="9" name="Round Single Corner Rectangle 8"/>
              <p:cNvSpPr/>
              <p:nvPr/>
            </p:nvSpPr>
            <p:spPr>
              <a:xfrm>
                <a:off x="352286" y="1430463"/>
                <a:ext cx="442912" cy="45719"/>
              </a:xfrm>
              <a:prstGeom prst="round1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247827" y="1647905"/>
                <a:ext cx="56692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11+ million concepts, semantically linked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Enriched semantics from IEEE, Wikipedia and other sources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Based on best deep learning principles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204767" y="1007234"/>
              <a:ext cx="5669280" cy="1966926"/>
              <a:chOff x="247827" y="1065974"/>
              <a:chExt cx="5669280" cy="196692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47827" y="1065974"/>
                <a:ext cx="3169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C0066"/>
                    </a:solidFill>
                    <a:latin typeface="Microsoft Sans Serif" panose="020B0604020202020204" pitchFamily="34" charset="0"/>
                    <a:ea typeface="Verdana" panose="020B0604030504040204" pitchFamily="34" charset="0"/>
                    <a:cs typeface="Microsoft Sans Serif" panose="020B0604020202020204" pitchFamily="34" charset="0"/>
                  </a:rPr>
                  <a:t>Inventor Normalization</a:t>
                </a:r>
              </a:p>
            </p:txBody>
          </p:sp>
          <p:sp>
            <p:nvSpPr>
              <p:cNvPr id="20" name="Round Single Corner Rectangle 19"/>
              <p:cNvSpPr/>
              <p:nvPr/>
            </p:nvSpPr>
            <p:spPr>
              <a:xfrm>
                <a:off x="352286" y="1430463"/>
                <a:ext cx="442912" cy="45719"/>
              </a:xfrm>
              <a:prstGeom prst="round1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827" y="1647905"/>
                <a:ext cx="566928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World class algorithm that takes signals no one has attempted before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Signals involve normalized assignee names, technical area of work, name variations of inventors, time of employment, geography, address, co-inventors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26 million inventors normalized with very high precision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47827" y="3476944"/>
              <a:ext cx="5669280" cy="2828700"/>
              <a:chOff x="247827" y="1065974"/>
              <a:chExt cx="5669280" cy="28287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47827" y="1065974"/>
                <a:ext cx="3169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C0066"/>
                    </a:solidFill>
                    <a:latin typeface="Microsoft Sans Serif" panose="020B0604020202020204" pitchFamily="34" charset="0"/>
                    <a:ea typeface="Verdana" panose="020B0604030504040204" pitchFamily="34" charset="0"/>
                    <a:cs typeface="Microsoft Sans Serif" panose="020B0604020202020204" pitchFamily="34" charset="0"/>
                  </a:rPr>
                  <a:t>Assignee Normalization</a:t>
                </a:r>
              </a:p>
            </p:txBody>
          </p:sp>
          <p:sp>
            <p:nvSpPr>
              <p:cNvPr id="24" name="Round Single Corner Rectangle 23"/>
              <p:cNvSpPr/>
              <p:nvPr/>
            </p:nvSpPr>
            <p:spPr>
              <a:xfrm>
                <a:off x="352286" y="1430463"/>
                <a:ext cx="442912" cy="45719"/>
              </a:xfrm>
              <a:prstGeom prst="round1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47827" y="1647905"/>
                <a:ext cx="566928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Millions of assignees normalized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Built on top of Linked Open Data principles and curated data from S&amp;P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Millions of subsidiaries normalized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Very high accuracy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Re-assignments normalized and adjusted for in asset allocations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Re-assignments adjusted for heuristics to avoid considering collateralized obligations made to banks 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Re-assignment heuristics to allocate assets appropriately based on transactions between buyers and sellers (and not just time, where transactions reporting is delayed and hence leads to noise)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204767" y="3476944"/>
              <a:ext cx="5669280" cy="1751482"/>
              <a:chOff x="247827" y="1065974"/>
              <a:chExt cx="5669280" cy="1751482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47827" y="1065974"/>
                <a:ext cx="3169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C0066"/>
                    </a:solidFill>
                    <a:latin typeface="Microsoft Sans Serif" panose="020B0604020202020204" pitchFamily="34" charset="0"/>
                    <a:ea typeface="Verdana" panose="020B0604030504040204" pitchFamily="34" charset="0"/>
                    <a:cs typeface="Microsoft Sans Serif" panose="020B0604020202020204" pitchFamily="34" charset="0"/>
                  </a:rPr>
                  <a:t>Prior Art Search</a:t>
                </a:r>
              </a:p>
            </p:txBody>
          </p:sp>
          <p:sp>
            <p:nvSpPr>
              <p:cNvPr id="28" name="Round Single Corner Rectangle 27"/>
              <p:cNvSpPr/>
              <p:nvPr/>
            </p:nvSpPr>
            <p:spPr>
              <a:xfrm>
                <a:off x="352286" y="1430463"/>
                <a:ext cx="442912" cy="45719"/>
              </a:xfrm>
              <a:prstGeom prst="round1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47827" y="1647905"/>
                <a:ext cx="5669280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Combination of deep learning tools with patent ranking principles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Learns from old searches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AIA friendly to check for double patenting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Takes input from text, products, Invention disclosure statements or patent number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1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Placeholder 7"/>
          <p:cNvSpPr txBox="1">
            <a:spLocks/>
          </p:cNvSpPr>
          <p:nvPr/>
        </p:nvSpPr>
        <p:spPr>
          <a:xfrm>
            <a:off x="6323828" y="1126351"/>
            <a:ext cx="5868172" cy="404741"/>
          </a:xfrm>
          <a:prstGeom prst="rect">
            <a:avLst/>
          </a:prstGeom>
          <a:noFill/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accent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</a:pPr>
            <a:r>
              <a:rPr lang="en-GB" sz="1600" b="0" spc="50" dirty="0">
                <a:solidFill>
                  <a:schemeClr val="accent1"/>
                </a:solidFill>
                <a:latin typeface="Franklin Gothic Medium"/>
              </a:rPr>
              <a:t>PCS generates instant patent landscape report on any topic</a:t>
            </a:r>
            <a:endParaRPr lang="en-GB" sz="1600" b="0" dirty="0">
              <a:solidFill>
                <a:schemeClr val="accent1"/>
              </a:solidFill>
              <a:latin typeface="Franklin Gothic Medium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7827" y="243798"/>
            <a:ext cx="537746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dirty="0">
                <a:latin typeface="Franklin Gothic Medium"/>
                <a:ea typeface="Franklin Gothic Medium"/>
                <a:cs typeface="Franklin Gothic Medium"/>
              </a:rPr>
              <a:t>Instant patent landscape report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C69D97-0841-49CF-9B17-850ED285764C}"/>
              </a:ext>
            </a:extLst>
          </p:cNvPr>
          <p:cNvSpPr txBox="1"/>
          <p:nvPr/>
        </p:nvSpPr>
        <p:spPr>
          <a:xfrm>
            <a:off x="7141119" y="1597176"/>
            <a:ext cx="329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Typical price of landscape report charged by patent analytics services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9BF8C3D-961C-420A-9B53-6652135A1438}"/>
              </a:ext>
            </a:extLst>
          </p:cNvPr>
          <p:cNvSpPr txBox="1"/>
          <p:nvPr/>
        </p:nvSpPr>
        <p:spPr>
          <a:xfrm>
            <a:off x="7141119" y="2448027"/>
            <a:ext cx="329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Average Time saved by PCS over traditional process of landscape report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23ABAC1-93A7-489C-BAB4-7F9E9081BE4D}"/>
              </a:ext>
            </a:extLst>
          </p:cNvPr>
          <p:cNvGrpSpPr/>
          <p:nvPr/>
        </p:nvGrpSpPr>
        <p:grpSpPr>
          <a:xfrm>
            <a:off x="6503209" y="1554998"/>
            <a:ext cx="399155" cy="546382"/>
            <a:chOff x="6854242" y="4343492"/>
            <a:chExt cx="231089" cy="316326"/>
          </a:xfrm>
          <a:solidFill>
            <a:schemeClr val="accent1"/>
          </a:solidFill>
        </p:grpSpPr>
        <p:sp>
          <p:nvSpPr>
            <p:cNvPr id="74" name="Freeform 238">
              <a:extLst>
                <a:ext uri="{FF2B5EF4-FFF2-40B4-BE49-F238E27FC236}">
                  <a16:creationId xmlns:a16="http://schemas.microsoft.com/office/drawing/2014/main" xmlns="" id="{0C442027-68BB-4D60-B25B-F39DD2898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162" y="4407893"/>
              <a:ext cx="64402" cy="9471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0 w 13"/>
                <a:gd name="T5" fmla="*/ 2 h 2"/>
                <a:gd name="T6" fmla="*/ 0 w 13"/>
                <a:gd name="T7" fmla="*/ 2 h 2"/>
                <a:gd name="T8" fmla="*/ 12 w 13"/>
                <a:gd name="T9" fmla="*/ 2 h 2"/>
                <a:gd name="T10" fmla="*/ 13 w 13"/>
                <a:gd name="T11" fmla="*/ 2 h 2"/>
                <a:gd name="T12" fmla="*/ 13 w 13"/>
                <a:gd name="T13" fmla="*/ 0 h 2"/>
                <a:gd name="T14" fmla="*/ 12 w 13"/>
                <a:gd name="T15" fmla="*/ 0 h 2"/>
                <a:gd name="T16" fmla="*/ 0 w 1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75" name="Freeform 239">
              <a:extLst>
                <a:ext uri="{FF2B5EF4-FFF2-40B4-BE49-F238E27FC236}">
                  <a16:creationId xmlns:a16="http://schemas.microsoft.com/office/drawing/2014/main" xmlns="" id="{D1FC82DB-5C61-4CA3-833A-234631630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644" y="4343492"/>
              <a:ext cx="111757" cy="43566"/>
            </a:xfrm>
            <a:custGeom>
              <a:avLst/>
              <a:gdLst>
                <a:gd name="T0" fmla="*/ 4 w 22"/>
                <a:gd name="T1" fmla="*/ 9 h 9"/>
                <a:gd name="T2" fmla="*/ 18 w 22"/>
                <a:gd name="T3" fmla="*/ 9 h 9"/>
                <a:gd name="T4" fmla="*/ 21 w 22"/>
                <a:gd name="T5" fmla="*/ 3 h 9"/>
                <a:gd name="T6" fmla="*/ 15 w 22"/>
                <a:gd name="T7" fmla="*/ 5 h 9"/>
                <a:gd name="T8" fmla="*/ 11 w 22"/>
                <a:gd name="T9" fmla="*/ 0 h 9"/>
                <a:gd name="T10" fmla="*/ 9 w 22"/>
                <a:gd name="T11" fmla="*/ 5 h 9"/>
                <a:gd name="T12" fmla="*/ 2 w 22"/>
                <a:gd name="T13" fmla="*/ 1 h 9"/>
                <a:gd name="T14" fmla="*/ 0 w 22"/>
                <a:gd name="T15" fmla="*/ 3 h 9"/>
                <a:gd name="T16" fmla="*/ 4 w 22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4" y="9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2"/>
                    <a:pt x="16" y="5"/>
                    <a:pt x="15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76" name="Freeform 240">
              <a:extLst>
                <a:ext uri="{FF2B5EF4-FFF2-40B4-BE49-F238E27FC236}">
                  <a16:creationId xmlns:a16="http://schemas.microsoft.com/office/drawing/2014/main" xmlns="" id="{ED71E455-E2F0-4B77-B521-A29165085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4242" y="4438200"/>
              <a:ext cx="231089" cy="221618"/>
            </a:xfrm>
            <a:custGeom>
              <a:avLst/>
              <a:gdLst>
                <a:gd name="T0" fmla="*/ 46 w 46"/>
                <a:gd name="T1" fmla="*/ 31 h 44"/>
                <a:gd name="T2" fmla="*/ 46 w 46"/>
                <a:gd name="T3" fmla="*/ 18 h 44"/>
                <a:gd name="T4" fmla="*/ 28 w 46"/>
                <a:gd name="T5" fmla="*/ 0 h 44"/>
                <a:gd name="T6" fmla="*/ 20 w 46"/>
                <a:gd name="T7" fmla="*/ 0 h 44"/>
                <a:gd name="T8" fmla="*/ 1 w 46"/>
                <a:gd name="T9" fmla="*/ 28 h 44"/>
                <a:gd name="T10" fmla="*/ 1 w 46"/>
                <a:gd name="T11" fmla="*/ 32 h 44"/>
                <a:gd name="T12" fmla="*/ 1 w 46"/>
                <a:gd name="T13" fmla="*/ 32 h 44"/>
                <a:gd name="T14" fmla="*/ 1 w 46"/>
                <a:gd name="T15" fmla="*/ 34 h 44"/>
                <a:gd name="T16" fmla="*/ 15 w 46"/>
                <a:gd name="T17" fmla="*/ 43 h 44"/>
                <a:gd name="T18" fmla="*/ 24 w 46"/>
                <a:gd name="T19" fmla="*/ 44 h 44"/>
                <a:gd name="T20" fmla="*/ 33 w 46"/>
                <a:gd name="T21" fmla="*/ 43 h 44"/>
                <a:gd name="T22" fmla="*/ 46 w 46"/>
                <a:gd name="T23" fmla="*/ 33 h 44"/>
                <a:gd name="T24" fmla="*/ 46 w 46"/>
                <a:gd name="T25" fmla="*/ 32 h 44"/>
                <a:gd name="T26" fmla="*/ 46 w 46"/>
                <a:gd name="T27" fmla="*/ 31 h 44"/>
                <a:gd name="T28" fmla="*/ 25 w 46"/>
                <a:gd name="T29" fmla="*/ 33 h 44"/>
                <a:gd name="T30" fmla="*/ 25 w 46"/>
                <a:gd name="T31" fmla="*/ 36 h 44"/>
                <a:gd name="T32" fmla="*/ 23 w 46"/>
                <a:gd name="T33" fmla="*/ 36 h 44"/>
                <a:gd name="T34" fmla="*/ 23 w 46"/>
                <a:gd name="T35" fmla="*/ 33 h 44"/>
                <a:gd name="T36" fmla="*/ 17 w 46"/>
                <a:gd name="T37" fmla="*/ 27 h 44"/>
                <a:gd name="T38" fmla="*/ 17 w 46"/>
                <a:gd name="T39" fmla="*/ 26 h 44"/>
                <a:gd name="T40" fmla="*/ 22 w 46"/>
                <a:gd name="T41" fmla="*/ 26 h 44"/>
                <a:gd name="T42" fmla="*/ 22 w 46"/>
                <a:gd name="T43" fmla="*/ 27 h 44"/>
                <a:gd name="T44" fmla="*/ 24 w 46"/>
                <a:gd name="T45" fmla="*/ 29 h 44"/>
                <a:gd name="T46" fmla="*/ 27 w 46"/>
                <a:gd name="T47" fmla="*/ 27 h 44"/>
                <a:gd name="T48" fmla="*/ 17 w 46"/>
                <a:gd name="T49" fmla="*/ 17 h 44"/>
                <a:gd name="T50" fmla="*/ 23 w 46"/>
                <a:gd name="T51" fmla="*/ 10 h 44"/>
                <a:gd name="T52" fmla="*/ 23 w 46"/>
                <a:gd name="T53" fmla="*/ 8 h 44"/>
                <a:gd name="T54" fmla="*/ 25 w 46"/>
                <a:gd name="T55" fmla="*/ 8 h 44"/>
                <a:gd name="T56" fmla="*/ 25 w 46"/>
                <a:gd name="T57" fmla="*/ 10 h 44"/>
                <a:gd name="T58" fmla="*/ 31 w 46"/>
                <a:gd name="T59" fmla="*/ 16 h 44"/>
                <a:gd name="T60" fmla="*/ 31 w 46"/>
                <a:gd name="T61" fmla="*/ 17 h 44"/>
                <a:gd name="T62" fmla="*/ 26 w 46"/>
                <a:gd name="T63" fmla="*/ 17 h 44"/>
                <a:gd name="T64" fmla="*/ 26 w 46"/>
                <a:gd name="T65" fmla="*/ 15 h 44"/>
                <a:gd name="T66" fmla="*/ 24 w 46"/>
                <a:gd name="T67" fmla="*/ 14 h 44"/>
                <a:gd name="T68" fmla="*/ 22 w 46"/>
                <a:gd name="T69" fmla="*/ 16 h 44"/>
                <a:gd name="T70" fmla="*/ 32 w 46"/>
                <a:gd name="T71" fmla="*/ 26 h 44"/>
                <a:gd name="T72" fmla="*/ 25 w 46"/>
                <a:gd name="T7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44">
                  <a:moveTo>
                    <a:pt x="46" y="31"/>
                  </a:moveTo>
                  <a:cubicBezTo>
                    <a:pt x="46" y="27"/>
                    <a:pt x="46" y="22"/>
                    <a:pt x="46" y="18"/>
                  </a:cubicBezTo>
                  <a:cubicBezTo>
                    <a:pt x="44" y="10"/>
                    <a:pt x="38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15"/>
                    <a:pt x="1" y="28"/>
                  </a:cubicBezTo>
                  <a:cubicBezTo>
                    <a:pt x="1" y="29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3" y="38"/>
                    <a:pt x="8" y="42"/>
                    <a:pt x="15" y="43"/>
                  </a:cubicBezTo>
                  <a:cubicBezTo>
                    <a:pt x="17" y="44"/>
                    <a:pt x="20" y="44"/>
                    <a:pt x="24" y="44"/>
                  </a:cubicBezTo>
                  <a:cubicBezTo>
                    <a:pt x="27" y="44"/>
                    <a:pt x="30" y="44"/>
                    <a:pt x="33" y="43"/>
                  </a:cubicBezTo>
                  <a:cubicBezTo>
                    <a:pt x="40" y="41"/>
                    <a:pt x="46" y="38"/>
                    <a:pt x="46" y="33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1"/>
                  </a:lnTo>
                  <a:close/>
                  <a:moveTo>
                    <a:pt x="25" y="33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0" y="33"/>
                    <a:pt x="17" y="31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8"/>
                    <a:pt x="22" y="29"/>
                    <a:pt x="24" y="29"/>
                  </a:cubicBezTo>
                  <a:cubicBezTo>
                    <a:pt x="26" y="29"/>
                    <a:pt x="27" y="28"/>
                    <a:pt x="27" y="27"/>
                  </a:cubicBezTo>
                  <a:cubicBezTo>
                    <a:pt x="27" y="22"/>
                    <a:pt x="17" y="25"/>
                    <a:pt x="17" y="17"/>
                  </a:cubicBezTo>
                  <a:cubicBezTo>
                    <a:pt x="17" y="13"/>
                    <a:pt x="19" y="11"/>
                    <a:pt x="23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0" y="11"/>
                    <a:pt x="31" y="13"/>
                    <a:pt x="31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6" y="15"/>
                    <a:pt x="26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2" y="15"/>
                    <a:pt x="22" y="16"/>
                  </a:cubicBezTo>
                  <a:cubicBezTo>
                    <a:pt x="22" y="21"/>
                    <a:pt x="32" y="18"/>
                    <a:pt x="32" y="26"/>
                  </a:cubicBezTo>
                  <a:cubicBezTo>
                    <a:pt x="32" y="31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</p:grpSp>
      <p:sp>
        <p:nvSpPr>
          <p:cNvPr id="77" name="Freeform 15">
            <a:extLst>
              <a:ext uri="{FF2B5EF4-FFF2-40B4-BE49-F238E27FC236}">
                <a16:creationId xmlns:a16="http://schemas.microsoft.com/office/drawing/2014/main" xmlns="" id="{F003943E-09D0-4BC9-9DD6-3C771E00F11F}"/>
              </a:ext>
            </a:extLst>
          </p:cNvPr>
          <p:cNvSpPr>
            <a:spLocks/>
          </p:cNvSpPr>
          <p:nvPr/>
        </p:nvSpPr>
        <p:spPr bwMode="auto">
          <a:xfrm>
            <a:off x="6419395" y="2409966"/>
            <a:ext cx="603978" cy="513002"/>
          </a:xfrm>
          <a:custGeom>
            <a:avLst/>
            <a:gdLst>
              <a:gd name="T0" fmla="*/ 243 w 251"/>
              <a:gd name="T1" fmla="*/ 186 h 213"/>
              <a:gd name="T2" fmla="*/ 232 w 251"/>
              <a:gd name="T3" fmla="*/ 186 h 213"/>
              <a:gd name="T4" fmla="*/ 232 w 251"/>
              <a:gd name="T5" fmla="*/ 65 h 213"/>
              <a:gd name="T6" fmla="*/ 221 w 251"/>
              <a:gd name="T7" fmla="*/ 53 h 213"/>
              <a:gd name="T8" fmla="*/ 186 w 251"/>
              <a:gd name="T9" fmla="*/ 53 h 213"/>
              <a:gd name="T10" fmla="*/ 176 w 251"/>
              <a:gd name="T11" fmla="*/ 65 h 213"/>
              <a:gd name="T12" fmla="*/ 176 w 251"/>
              <a:gd name="T13" fmla="*/ 186 h 213"/>
              <a:gd name="T14" fmla="*/ 155 w 251"/>
              <a:gd name="T15" fmla="*/ 186 h 213"/>
              <a:gd name="T16" fmla="*/ 155 w 251"/>
              <a:gd name="T17" fmla="*/ 181 h 213"/>
              <a:gd name="T18" fmla="*/ 155 w 251"/>
              <a:gd name="T19" fmla="*/ 15 h 213"/>
              <a:gd name="T20" fmla="*/ 144 w 251"/>
              <a:gd name="T21" fmla="*/ 0 h 213"/>
              <a:gd name="T22" fmla="*/ 110 w 251"/>
              <a:gd name="T23" fmla="*/ 0 h 213"/>
              <a:gd name="T24" fmla="*/ 97 w 251"/>
              <a:gd name="T25" fmla="*/ 15 h 213"/>
              <a:gd name="T26" fmla="*/ 97 w 251"/>
              <a:gd name="T27" fmla="*/ 186 h 213"/>
              <a:gd name="T28" fmla="*/ 97 w 251"/>
              <a:gd name="T29" fmla="*/ 186 h 213"/>
              <a:gd name="T30" fmla="*/ 81 w 251"/>
              <a:gd name="T31" fmla="*/ 186 h 213"/>
              <a:gd name="T32" fmla="*/ 81 w 251"/>
              <a:gd name="T33" fmla="*/ 107 h 213"/>
              <a:gd name="T34" fmla="*/ 69 w 251"/>
              <a:gd name="T35" fmla="*/ 99 h 213"/>
              <a:gd name="T36" fmla="*/ 35 w 251"/>
              <a:gd name="T37" fmla="*/ 99 h 213"/>
              <a:gd name="T38" fmla="*/ 23 w 251"/>
              <a:gd name="T39" fmla="*/ 107 h 213"/>
              <a:gd name="T40" fmla="*/ 23 w 251"/>
              <a:gd name="T41" fmla="*/ 186 h 213"/>
              <a:gd name="T42" fmla="*/ 7 w 251"/>
              <a:gd name="T43" fmla="*/ 186 h 213"/>
              <a:gd name="T44" fmla="*/ 0 w 251"/>
              <a:gd name="T45" fmla="*/ 190 h 213"/>
              <a:gd name="T46" fmla="*/ 0 w 251"/>
              <a:gd name="T47" fmla="*/ 209 h 213"/>
              <a:gd name="T48" fmla="*/ 7 w 251"/>
              <a:gd name="T49" fmla="*/ 213 h 213"/>
              <a:gd name="T50" fmla="*/ 123 w 251"/>
              <a:gd name="T51" fmla="*/ 213 h 213"/>
              <a:gd name="T52" fmla="*/ 126 w 251"/>
              <a:gd name="T53" fmla="*/ 213 h 213"/>
              <a:gd name="T54" fmla="*/ 243 w 251"/>
              <a:gd name="T55" fmla="*/ 213 h 213"/>
              <a:gd name="T56" fmla="*/ 251 w 251"/>
              <a:gd name="T57" fmla="*/ 209 h 213"/>
              <a:gd name="T58" fmla="*/ 251 w 251"/>
              <a:gd name="T59" fmla="*/ 190 h 213"/>
              <a:gd name="T60" fmla="*/ 243 w 251"/>
              <a:gd name="T61" fmla="*/ 18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1" h="213">
                <a:moveTo>
                  <a:pt x="243" y="186"/>
                </a:moveTo>
                <a:cubicBezTo>
                  <a:pt x="232" y="186"/>
                  <a:pt x="232" y="186"/>
                  <a:pt x="232" y="186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59"/>
                  <a:pt x="227" y="53"/>
                  <a:pt x="221" y="53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180" y="53"/>
                  <a:pt x="176" y="59"/>
                  <a:pt x="176" y="65"/>
                </a:cubicBezTo>
                <a:cubicBezTo>
                  <a:pt x="176" y="186"/>
                  <a:pt x="176" y="186"/>
                  <a:pt x="176" y="186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55" y="184"/>
                  <a:pt x="155" y="183"/>
                  <a:pt x="155" y="18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6"/>
                  <a:pt x="150" y="0"/>
                  <a:pt x="144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3" y="0"/>
                  <a:pt x="97" y="6"/>
                  <a:pt x="97" y="15"/>
                </a:cubicBezTo>
                <a:cubicBezTo>
                  <a:pt x="97" y="186"/>
                  <a:pt x="97" y="186"/>
                  <a:pt x="97" y="186"/>
                </a:cubicBezTo>
                <a:cubicBezTo>
                  <a:pt x="97" y="187"/>
                  <a:pt x="97" y="186"/>
                  <a:pt x="97" y="186"/>
                </a:cubicBezTo>
                <a:cubicBezTo>
                  <a:pt x="81" y="186"/>
                  <a:pt x="81" y="186"/>
                  <a:pt x="81" y="18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1" y="103"/>
                  <a:pt x="75" y="99"/>
                  <a:pt x="69" y="99"/>
                </a:cubicBezTo>
                <a:cubicBezTo>
                  <a:pt x="35" y="99"/>
                  <a:pt x="35" y="99"/>
                  <a:pt x="35" y="99"/>
                </a:cubicBezTo>
                <a:cubicBezTo>
                  <a:pt x="28" y="99"/>
                  <a:pt x="23" y="103"/>
                  <a:pt x="23" y="107"/>
                </a:cubicBezTo>
                <a:cubicBezTo>
                  <a:pt x="23" y="186"/>
                  <a:pt x="23" y="186"/>
                  <a:pt x="23" y="186"/>
                </a:cubicBezTo>
                <a:cubicBezTo>
                  <a:pt x="7" y="186"/>
                  <a:pt x="7" y="186"/>
                  <a:pt x="7" y="186"/>
                </a:cubicBezTo>
                <a:cubicBezTo>
                  <a:pt x="3" y="186"/>
                  <a:pt x="0" y="188"/>
                  <a:pt x="0" y="190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211"/>
                  <a:pt x="3" y="213"/>
                  <a:pt x="7" y="213"/>
                </a:cubicBezTo>
                <a:cubicBezTo>
                  <a:pt x="123" y="213"/>
                  <a:pt x="123" y="213"/>
                  <a:pt x="123" y="213"/>
                </a:cubicBezTo>
                <a:cubicBezTo>
                  <a:pt x="126" y="213"/>
                  <a:pt x="126" y="213"/>
                  <a:pt x="126" y="213"/>
                </a:cubicBezTo>
                <a:cubicBezTo>
                  <a:pt x="243" y="213"/>
                  <a:pt x="243" y="213"/>
                  <a:pt x="243" y="213"/>
                </a:cubicBezTo>
                <a:cubicBezTo>
                  <a:pt x="247" y="213"/>
                  <a:pt x="251" y="211"/>
                  <a:pt x="251" y="209"/>
                </a:cubicBezTo>
                <a:cubicBezTo>
                  <a:pt x="251" y="190"/>
                  <a:pt x="251" y="190"/>
                  <a:pt x="251" y="190"/>
                </a:cubicBezTo>
                <a:cubicBezTo>
                  <a:pt x="251" y="188"/>
                  <a:pt x="247" y="186"/>
                  <a:pt x="243" y="1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C6EDF1C-361B-4290-9189-89282B0FD72D}"/>
              </a:ext>
            </a:extLst>
          </p:cNvPr>
          <p:cNvSpPr txBox="1"/>
          <p:nvPr/>
        </p:nvSpPr>
        <p:spPr>
          <a:xfrm>
            <a:off x="10433384" y="1554998"/>
            <a:ext cx="141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</a:rPr>
              <a:t>$20,000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8380A34-D77F-44BF-ACC2-B125BCA33DAD}"/>
              </a:ext>
            </a:extLst>
          </p:cNvPr>
          <p:cNvSpPr txBox="1"/>
          <p:nvPr/>
        </p:nvSpPr>
        <p:spPr>
          <a:xfrm>
            <a:off x="10433384" y="2366545"/>
            <a:ext cx="13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Franklin Gothic Medium"/>
                <a:ea typeface="Franklin Gothic Medium"/>
                <a:cs typeface="Franklin Gothic Medium"/>
              </a:rPr>
              <a:t>2 weeks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9778A3C-2446-4F3D-8630-2F0368226949}"/>
              </a:ext>
            </a:extLst>
          </p:cNvPr>
          <p:cNvSpPr txBox="1"/>
          <p:nvPr/>
        </p:nvSpPr>
        <p:spPr>
          <a:xfrm>
            <a:off x="6310402" y="3293621"/>
            <a:ext cx="570252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PCS uses its knowledge base to generate exhaustive but precise query for any given topic automatically.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Results fetched by query are analysed to give insights within seconds.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Patents are classified into intuitive taxonomy that explains distribution of patents obtained in search results.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Additionally user is able to create different charts to dissect data as per requirement</a:t>
            </a:r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714CCCC3-2B61-4959-9EC7-027F0B982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7" y="1272192"/>
            <a:ext cx="5962295" cy="3198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893D85-F245-49E8-9891-AE0AA3749C03}"/>
              </a:ext>
            </a:extLst>
          </p:cNvPr>
          <p:cNvSpPr txBox="1"/>
          <p:nvPr/>
        </p:nvSpPr>
        <p:spPr>
          <a:xfrm>
            <a:off x="198227" y="4875980"/>
            <a:ext cx="5919280" cy="18466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5"/>
                </a:solidFill>
              </a:rPr>
              <a:t>Why create patent landscape report?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For discovering patents that needs to be acquired/licensed to  support your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assess focus and strength of competitors and guide your own IP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discover white spots in technology that can be exploited to create competitive 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02" name="Freeform 47">
            <a:extLst>
              <a:ext uri="{FF2B5EF4-FFF2-40B4-BE49-F238E27FC236}">
                <a16:creationId xmlns:a16="http://schemas.microsoft.com/office/drawing/2014/main" xmlns="" id="{5083E9DE-A9FA-4E0E-9C23-B1C14D42620E}"/>
              </a:ext>
            </a:extLst>
          </p:cNvPr>
          <p:cNvSpPr>
            <a:spLocks noEditPoints="1"/>
          </p:cNvSpPr>
          <p:nvPr/>
        </p:nvSpPr>
        <p:spPr bwMode="auto">
          <a:xfrm>
            <a:off x="5819021" y="4875980"/>
            <a:ext cx="263289" cy="297820"/>
          </a:xfrm>
          <a:custGeom>
            <a:avLst/>
            <a:gdLst>
              <a:gd name="T0" fmla="*/ 61 w 240"/>
              <a:gd name="T1" fmla="*/ 48 h 272"/>
              <a:gd name="T2" fmla="*/ 35 w 240"/>
              <a:gd name="T3" fmla="*/ 35 h 272"/>
              <a:gd name="T4" fmla="*/ 48 w 240"/>
              <a:gd name="T5" fmla="*/ 61 h 272"/>
              <a:gd name="T6" fmla="*/ 61 w 240"/>
              <a:gd name="T7" fmla="*/ 61 h 272"/>
              <a:gd name="T8" fmla="*/ 9 w 240"/>
              <a:gd name="T9" fmla="*/ 110 h 272"/>
              <a:gd name="T10" fmla="*/ 9 w 240"/>
              <a:gd name="T11" fmla="*/ 129 h 272"/>
              <a:gd name="T12" fmla="*/ 37 w 240"/>
              <a:gd name="T13" fmla="*/ 120 h 272"/>
              <a:gd name="T14" fmla="*/ 120 w 240"/>
              <a:gd name="T15" fmla="*/ 37 h 272"/>
              <a:gd name="T16" fmla="*/ 129 w 240"/>
              <a:gd name="T17" fmla="*/ 9 h 272"/>
              <a:gd name="T18" fmla="*/ 110 w 240"/>
              <a:gd name="T19" fmla="*/ 9 h 272"/>
              <a:gd name="T20" fmla="*/ 120 w 240"/>
              <a:gd name="T21" fmla="*/ 37 h 272"/>
              <a:gd name="T22" fmla="*/ 106 w 240"/>
              <a:gd name="T23" fmla="*/ 272 h 272"/>
              <a:gd name="T24" fmla="*/ 152 w 240"/>
              <a:gd name="T25" fmla="*/ 252 h 272"/>
              <a:gd name="T26" fmla="*/ 87 w 240"/>
              <a:gd name="T27" fmla="*/ 243 h 272"/>
              <a:gd name="T28" fmla="*/ 204 w 240"/>
              <a:gd name="T29" fmla="*/ 35 h 272"/>
              <a:gd name="T30" fmla="*/ 178 w 240"/>
              <a:gd name="T31" fmla="*/ 48 h 272"/>
              <a:gd name="T32" fmla="*/ 184 w 240"/>
              <a:gd name="T33" fmla="*/ 64 h 272"/>
              <a:gd name="T34" fmla="*/ 204 w 240"/>
              <a:gd name="T35" fmla="*/ 48 h 272"/>
              <a:gd name="T36" fmla="*/ 120 w 240"/>
              <a:gd name="T37" fmla="*/ 49 h 272"/>
              <a:gd name="T38" fmla="*/ 61 w 240"/>
              <a:gd name="T39" fmla="*/ 156 h 272"/>
              <a:gd name="T40" fmla="*/ 78 w 240"/>
              <a:gd name="T41" fmla="*/ 185 h 272"/>
              <a:gd name="T42" fmla="*/ 74 w 240"/>
              <a:gd name="T43" fmla="*/ 199 h 272"/>
              <a:gd name="T44" fmla="*/ 68 w 240"/>
              <a:gd name="T45" fmla="*/ 229 h 272"/>
              <a:gd name="T46" fmla="*/ 165 w 240"/>
              <a:gd name="T47" fmla="*/ 235 h 272"/>
              <a:gd name="T48" fmla="*/ 171 w 240"/>
              <a:gd name="T49" fmla="*/ 204 h 272"/>
              <a:gd name="T50" fmla="*/ 162 w 240"/>
              <a:gd name="T51" fmla="*/ 199 h 272"/>
              <a:gd name="T52" fmla="*/ 177 w 240"/>
              <a:gd name="T53" fmla="*/ 157 h 272"/>
              <a:gd name="T54" fmla="*/ 120 w 240"/>
              <a:gd name="T55" fmla="*/ 49 h 272"/>
              <a:gd name="T56" fmla="*/ 116 w 240"/>
              <a:gd name="T57" fmla="*/ 136 h 272"/>
              <a:gd name="T58" fmla="*/ 120 w 240"/>
              <a:gd name="T59" fmla="*/ 169 h 272"/>
              <a:gd name="T60" fmla="*/ 143 w 240"/>
              <a:gd name="T61" fmla="*/ 185 h 272"/>
              <a:gd name="T62" fmla="*/ 126 w 240"/>
              <a:gd name="T63" fmla="*/ 199 h 272"/>
              <a:gd name="T64" fmla="*/ 141 w 240"/>
              <a:gd name="T65" fmla="*/ 136 h 272"/>
              <a:gd name="T66" fmla="*/ 141 w 240"/>
              <a:gd name="T67" fmla="*/ 106 h 272"/>
              <a:gd name="T68" fmla="*/ 125 w 240"/>
              <a:gd name="T69" fmla="*/ 126 h 272"/>
              <a:gd name="T70" fmla="*/ 110 w 240"/>
              <a:gd name="T71" fmla="*/ 110 h 272"/>
              <a:gd name="T72" fmla="*/ 84 w 240"/>
              <a:gd name="T73" fmla="*/ 121 h 272"/>
              <a:gd name="T74" fmla="*/ 107 w 240"/>
              <a:gd name="T75" fmla="*/ 136 h 272"/>
              <a:gd name="T76" fmla="*/ 96 w 240"/>
              <a:gd name="T77" fmla="*/ 199 h 272"/>
              <a:gd name="T78" fmla="*/ 77 w 240"/>
              <a:gd name="T79" fmla="*/ 146 h 272"/>
              <a:gd name="T80" fmla="*/ 77 w 240"/>
              <a:gd name="T81" fmla="*/ 146 h 272"/>
              <a:gd name="T82" fmla="*/ 120 w 240"/>
              <a:gd name="T83" fmla="*/ 68 h 272"/>
              <a:gd name="T84" fmla="*/ 162 w 240"/>
              <a:gd name="T85" fmla="*/ 146 h 272"/>
              <a:gd name="T86" fmla="*/ 138 w 240"/>
              <a:gd name="T87" fmla="*/ 117 h 272"/>
              <a:gd name="T88" fmla="*/ 146 w 240"/>
              <a:gd name="T89" fmla="*/ 121 h 272"/>
              <a:gd name="T90" fmla="*/ 134 w 240"/>
              <a:gd name="T91" fmla="*/ 126 h 272"/>
              <a:gd name="T92" fmla="*/ 100 w 240"/>
              <a:gd name="T93" fmla="*/ 126 h 272"/>
              <a:gd name="T94" fmla="*/ 100 w 240"/>
              <a:gd name="T95" fmla="*/ 115 h 272"/>
              <a:gd name="T96" fmla="*/ 106 w 240"/>
              <a:gd name="T97" fmla="*/ 126 h 272"/>
              <a:gd name="T98" fmla="*/ 211 w 240"/>
              <a:gd name="T99" fmla="*/ 110 h 272"/>
              <a:gd name="T100" fmla="*/ 211 w 240"/>
              <a:gd name="T101" fmla="*/ 129 h 272"/>
              <a:gd name="T102" fmla="*/ 240 w 240"/>
              <a:gd name="T103" fmla="*/ 119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0" h="272">
                <a:moveTo>
                  <a:pt x="61" y="61"/>
                </a:moveTo>
                <a:cubicBezTo>
                  <a:pt x="65" y="58"/>
                  <a:pt x="65" y="52"/>
                  <a:pt x="61" y="48"/>
                </a:cubicBezTo>
                <a:cubicBezTo>
                  <a:pt x="48" y="35"/>
                  <a:pt x="48" y="35"/>
                  <a:pt x="48" y="35"/>
                </a:cubicBezTo>
                <a:cubicBezTo>
                  <a:pt x="44" y="31"/>
                  <a:pt x="38" y="31"/>
                  <a:pt x="35" y="35"/>
                </a:cubicBezTo>
                <a:cubicBezTo>
                  <a:pt x="31" y="38"/>
                  <a:pt x="31" y="44"/>
                  <a:pt x="35" y="48"/>
                </a:cubicBezTo>
                <a:cubicBezTo>
                  <a:pt x="48" y="61"/>
                  <a:pt x="48" y="61"/>
                  <a:pt x="48" y="61"/>
                </a:cubicBezTo>
                <a:cubicBezTo>
                  <a:pt x="50" y="63"/>
                  <a:pt x="52" y="64"/>
                  <a:pt x="55" y="64"/>
                </a:cubicBezTo>
                <a:cubicBezTo>
                  <a:pt x="57" y="64"/>
                  <a:pt x="60" y="63"/>
                  <a:pt x="61" y="61"/>
                </a:cubicBezTo>
                <a:moveTo>
                  <a:pt x="28" y="110"/>
                </a:moveTo>
                <a:cubicBezTo>
                  <a:pt x="9" y="110"/>
                  <a:pt x="9" y="110"/>
                  <a:pt x="9" y="110"/>
                </a:cubicBezTo>
                <a:cubicBezTo>
                  <a:pt x="4" y="110"/>
                  <a:pt x="0" y="114"/>
                  <a:pt x="0" y="120"/>
                </a:cubicBezTo>
                <a:cubicBezTo>
                  <a:pt x="0" y="125"/>
                  <a:pt x="4" y="129"/>
                  <a:pt x="9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33" y="129"/>
                  <a:pt x="37" y="125"/>
                  <a:pt x="37" y="120"/>
                </a:cubicBezTo>
                <a:cubicBezTo>
                  <a:pt x="37" y="114"/>
                  <a:pt x="33" y="110"/>
                  <a:pt x="28" y="110"/>
                </a:cubicBezTo>
                <a:moveTo>
                  <a:pt x="120" y="37"/>
                </a:moveTo>
                <a:cubicBezTo>
                  <a:pt x="125" y="37"/>
                  <a:pt x="129" y="33"/>
                  <a:pt x="129" y="28"/>
                </a:cubicBezTo>
                <a:cubicBezTo>
                  <a:pt x="129" y="9"/>
                  <a:pt x="129" y="9"/>
                  <a:pt x="129" y="9"/>
                </a:cubicBezTo>
                <a:cubicBezTo>
                  <a:pt x="129" y="4"/>
                  <a:pt x="125" y="0"/>
                  <a:pt x="120" y="0"/>
                </a:cubicBezTo>
                <a:cubicBezTo>
                  <a:pt x="114" y="0"/>
                  <a:pt x="110" y="4"/>
                  <a:pt x="110" y="9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33"/>
                  <a:pt x="114" y="37"/>
                  <a:pt x="120" y="37"/>
                </a:cubicBezTo>
                <a:moveTo>
                  <a:pt x="87" y="252"/>
                </a:moveTo>
                <a:cubicBezTo>
                  <a:pt x="87" y="263"/>
                  <a:pt x="96" y="272"/>
                  <a:pt x="106" y="272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44" y="272"/>
                  <a:pt x="152" y="263"/>
                  <a:pt x="152" y="252"/>
                </a:cubicBezTo>
                <a:cubicBezTo>
                  <a:pt x="152" y="243"/>
                  <a:pt x="152" y="243"/>
                  <a:pt x="152" y="243"/>
                </a:cubicBezTo>
                <a:cubicBezTo>
                  <a:pt x="87" y="243"/>
                  <a:pt x="87" y="243"/>
                  <a:pt x="87" y="243"/>
                </a:cubicBezTo>
                <a:cubicBezTo>
                  <a:pt x="87" y="252"/>
                  <a:pt x="87" y="252"/>
                  <a:pt x="87" y="252"/>
                </a:cubicBezTo>
                <a:close/>
                <a:moveTo>
                  <a:pt x="204" y="35"/>
                </a:moveTo>
                <a:cubicBezTo>
                  <a:pt x="201" y="31"/>
                  <a:pt x="195" y="31"/>
                  <a:pt x="191" y="35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4" y="52"/>
                  <a:pt x="174" y="58"/>
                  <a:pt x="178" y="61"/>
                </a:cubicBezTo>
                <a:cubicBezTo>
                  <a:pt x="180" y="63"/>
                  <a:pt x="182" y="64"/>
                  <a:pt x="184" y="64"/>
                </a:cubicBezTo>
                <a:cubicBezTo>
                  <a:pt x="187" y="64"/>
                  <a:pt x="189" y="63"/>
                  <a:pt x="191" y="61"/>
                </a:cubicBezTo>
                <a:cubicBezTo>
                  <a:pt x="204" y="48"/>
                  <a:pt x="204" y="48"/>
                  <a:pt x="204" y="48"/>
                </a:cubicBezTo>
                <a:cubicBezTo>
                  <a:pt x="208" y="44"/>
                  <a:pt x="208" y="38"/>
                  <a:pt x="204" y="35"/>
                </a:cubicBezTo>
                <a:moveTo>
                  <a:pt x="120" y="49"/>
                </a:moveTo>
                <a:cubicBezTo>
                  <a:pt x="81" y="49"/>
                  <a:pt x="49" y="80"/>
                  <a:pt x="49" y="118"/>
                </a:cubicBezTo>
                <a:cubicBezTo>
                  <a:pt x="49" y="131"/>
                  <a:pt x="53" y="144"/>
                  <a:pt x="61" y="156"/>
                </a:cubicBezTo>
                <a:cubicBezTo>
                  <a:pt x="61" y="156"/>
                  <a:pt x="62" y="157"/>
                  <a:pt x="62" y="157"/>
                </a:cubicBezTo>
                <a:cubicBezTo>
                  <a:pt x="75" y="176"/>
                  <a:pt x="78" y="182"/>
                  <a:pt x="78" y="185"/>
                </a:cubicBezTo>
                <a:cubicBezTo>
                  <a:pt x="78" y="199"/>
                  <a:pt x="78" y="199"/>
                  <a:pt x="78" y="199"/>
                </a:cubicBezTo>
                <a:cubicBezTo>
                  <a:pt x="74" y="199"/>
                  <a:pt x="74" y="199"/>
                  <a:pt x="74" y="199"/>
                </a:cubicBezTo>
                <a:cubicBezTo>
                  <a:pt x="71" y="199"/>
                  <a:pt x="68" y="200"/>
                  <a:pt x="68" y="204"/>
                </a:cubicBezTo>
                <a:cubicBezTo>
                  <a:pt x="68" y="229"/>
                  <a:pt x="68" y="229"/>
                  <a:pt x="68" y="229"/>
                </a:cubicBezTo>
                <a:cubicBezTo>
                  <a:pt x="68" y="233"/>
                  <a:pt x="71" y="235"/>
                  <a:pt x="7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8" y="235"/>
                  <a:pt x="171" y="233"/>
                  <a:pt x="171" y="229"/>
                </a:cubicBezTo>
                <a:cubicBezTo>
                  <a:pt x="171" y="204"/>
                  <a:pt x="171" y="204"/>
                  <a:pt x="171" y="204"/>
                </a:cubicBezTo>
                <a:cubicBezTo>
                  <a:pt x="171" y="200"/>
                  <a:pt x="168" y="199"/>
                  <a:pt x="165" y="199"/>
                </a:cubicBezTo>
                <a:cubicBezTo>
                  <a:pt x="162" y="199"/>
                  <a:pt x="162" y="199"/>
                  <a:pt x="162" y="199"/>
                </a:cubicBezTo>
                <a:cubicBezTo>
                  <a:pt x="162" y="185"/>
                  <a:pt x="162" y="185"/>
                  <a:pt x="162" y="185"/>
                </a:cubicBezTo>
                <a:cubicBezTo>
                  <a:pt x="162" y="182"/>
                  <a:pt x="163" y="177"/>
                  <a:pt x="177" y="157"/>
                </a:cubicBezTo>
                <a:cubicBezTo>
                  <a:pt x="186" y="146"/>
                  <a:pt x="190" y="132"/>
                  <a:pt x="190" y="118"/>
                </a:cubicBezTo>
                <a:cubicBezTo>
                  <a:pt x="190" y="80"/>
                  <a:pt x="158" y="49"/>
                  <a:pt x="120" y="49"/>
                </a:cubicBezTo>
                <a:moveTo>
                  <a:pt x="120" y="169"/>
                </a:moveTo>
                <a:cubicBezTo>
                  <a:pt x="116" y="136"/>
                  <a:pt x="116" y="136"/>
                  <a:pt x="116" y="136"/>
                </a:cubicBezTo>
                <a:cubicBezTo>
                  <a:pt x="124" y="136"/>
                  <a:pt x="124" y="136"/>
                  <a:pt x="124" y="136"/>
                </a:cubicBezTo>
                <a:lnTo>
                  <a:pt x="120" y="169"/>
                </a:lnTo>
                <a:close/>
                <a:moveTo>
                  <a:pt x="162" y="146"/>
                </a:moveTo>
                <a:cubicBezTo>
                  <a:pt x="147" y="167"/>
                  <a:pt x="143" y="176"/>
                  <a:pt x="143" y="185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26" y="199"/>
                  <a:pt x="126" y="199"/>
                  <a:pt x="126" y="199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9" y="136"/>
                  <a:pt x="156" y="129"/>
                  <a:pt x="156" y="121"/>
                </a:cubicBezTo>
                <a:cubicBezTo>
                  <a:pt x="156" y="113"/>
                  <a:pt x="149" y="106"/>
                  <a:pt x="141" y="106"/>
                </a:cubicBezTo>
                <a:cubicBezTo>
                  <a:pt x="137" y="106"/>
                  <a:pt x="133" y="107"/>
                  <a:pt x="131" y="110"/>
                </a:cubicBezTo>
                <a:cubicBezTo>
                  <a:pt x="126" y="115"/>
                  <a:pt x="125" y="122"/>
                  <a:pt x="125" y="126"/>
                </a:cubicBezTo>
                <a:cubicBezTo>
                  <a:pt x="116" y="126"/>
                  <a:pt x="116" y="126"/>
                  <a:pt x="116" y="126"/>
                </a:cubicBezTo>
                <a:cubicBezTo>
                  <a:pt x="116" y="122"/>
                  <a:pt x="114" y="115"/>
                  <a:pt x="110" y="110"/>
                </a:cubicBezTo>
                <a:cubicBezTo>
                  <a:pt x="107" y="108"/>
                  <a:pt x="104" y="106"/>
                  <a:pt x="100" y="106"/>
                </a:cubicBezTo>
                <a:cubicBezTo>
                  <a:pt x="91" y="106"/>
                  <a:pt x="84" y="113"/>
                  <a:pt x="84" y="121"/>
                </a:cubicBezTo>
                <a:cubicBezTo>
                  <a:pt x="84" y="129"/>
                  <a:pt x="91" y="136"/>
                  <a:pt x="100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96" y="199"/>
                  <a:pt x="96" y="199"/>
                  <a:pt x="96" y="199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76"/>
                  <a:pt x="92" y="167"/>
                  <a:pt x="77" y="146"/>
                </a:cubicBezTo>
                <a:cubicBezTo>
                  <a:pt x="77" y="146"/>
                  <a:pt x="77" y="146"/>
                  <a:pt x="77" y="147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1" y="137"/>
                  <a:pt x="68" y="128"/>
                  <a:pt x="68" y="118"/>
                </a:cubicBezTo>
                <a:cubicBezTo>
                  <a:pt x="68" y="90"/>
                  <a:pt x="91" y="68"/>
                  <a:pt x="120" y="68"/>
                </a:cubicBezTo>
                <a:cubicBezTo>
                  <a:pt x="148" y="68"/>
                  <a:pt x="171" y="90"/>
                  <a:pt x="171" y="118"/>
                </a:cubicBezTo>
                <a:cubicBezTo>
                  <a:pt x="171" y="128"/>
                  <a:pt x="168" y="138"/>
                  <a:pt x="162" y="146"/>
                </a:cubicBezTo>
                <a:moveTo>
                  <a:pt x="134" y="126"/>
                </a:moveTo>
                <a:cubicBezTo>
                  <a:pt x="134" y="123"/>
                  <a:pt x="135" y="119"/>
                  <a:pt x="138" y="117"/>
                </a:cubicBezTo>
                <a:cubicBezTo>
                  <a:pt x="138" y="116"/>
                  <a:pt x="139" y="115"/>
                  <a:pt x="141" y="115"/>
                </a:cubicBezTo>
                <a:cubicBezTo>
                  <a:pt x="144" y="115"/>
                  <a:pt x="146" y="118"/>
                  <a:pt x="146" y="121"/>
                </a:cubicBezTo>
                <a:cubicBezTo>
                  <a:pt x="146" y="124"/>
                  <a:pt x="144" y="126"/>
                  <a:pt x="141" y="126"/>
                </a:cubicBezTo>
                <a:cubicBezTo>
                  <a:pt x="134" y="126"/>
                  <a:pt x="134" y="126"/>
                  <a:pt x="134" y="126"/>
                </a:cubicBezTo>
                <a:close/>
                <a:moveTo>
                  <a:pt x="106" y="126"/>
                </a:moveTo>
                <a:cubicBezTo>
                  <a:pt x="100" y="126"/>
                  <a:pt x="100" y="126"/>
                  <a:pt x="100" y="126"/>
                </a:cubicBezTo>
                <a:cubicBezTo>
                  <a:pt x="96" y="126"/>
                  <a:pt x="94" y="124"/>
                  <a:pt x="94" y="121"/>
                </a:cubicBezTo>
                <a:cubicBezTo>
                  <a:pt x="94" y="118"/>
                  <a:pt x="96" y="115"/>
                  <a:pt x="100" y="115"/>
                </a:cubicBezTo>
                <a:cubicBezTo>
                  <a:pt x="101" y="115"/>
                  <a:pt x="102" y="116"/>
                  <a:pt x="103" y="117"/>
                </a:cubicBezTo>
                <a:cubicBezTo>
                  <a:pt x="105" y="119"/>
                  <a:pt x="106" y="123"/>
                  <a:pt x="106" y="126"/>
                </a:cubicBezTo>
                <a:moveTo>
                  <a:pt x="230" y="110"/>
                </a:moveTo>
                <a:cubicBezTo>
                  <a:pt x="211" y="110"/>
                  <a:pt x="211" y="110"/>
                  <a:pt x="211" y="110"/>
                </a:cubicBezTo>
                <a:cubicBezTo>
                  <a:pt x="206" y="110"/>
                  <a:pt x="202" y="114"/>
                  <a:pt x="202" y="119"/>
                </a:cubicBezTo>
                <a:cubicBezTo>
                  <a:pt x="202" y="125"/>
                  <a:pt x="206" y="129"/>
                  <a:pt x="21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5" y="129"/>
                  <a:pt x="240" y="125"/>
                  <a:pt x="240" y="119"/>
                </a:cubicBezTo>
                <a:cubicBezTo>
                  <a:pt x="240" y="114"/>
                  <a:pt x="235" y="110"/>
                  <a:pt x="230" y="11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031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515"/>
          <p:cNvSpPr txBox="1"/>
          <p:nvPr/>
        </p:nvSpPr>
        <p:spPr>
          <a:xfrm>
            <a:off x="247827" y="243798"/>
            <a:ext cx="53195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dirty="0">
                <a:latin typeface="Franklin Gothic Medium"/>
                <a:ea typeface="Franklin Gothic Medium"/>
                <a:cs typeface="Franklin Gothic Medium"/>
              </a:rPr>
              <a:t>Instant audit of patent portfolio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518" name="Straight Connector 51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xt Placeholder 7">
            <a:extLst>
              <a:ext uri="{FF2B5EF4-FFF2-40B4-BE49-F238E27FC236}">
                <a16:creationId xmlns:a16="http://schemas.microsoft.com/office/drawing/2014/main" xmlns="" id="{3137607F-8380-490F-8614-068AF4D9EEEA}"/>
              </a:ext>
            </a:extLst>
          </p:cNvPr>
          <p:cNvSpPr txBox="1">
            <a:spLocks/>
          </p:cNvSpPr>
          <p:nvPr/>
        </p:nvSpPr>
        <p:spPr>
          <a:xfrm>
            <a:off x="311781" y="1238764"/>
            <a:ext cx="5868172" cy="404741"/>
          </a:xfrm>
          <a:prstGeom prst="rect">
            <a:avLst/>
          </a:prstGeom>
          <a:noFill/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accent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</a:pPr>
            <a:r>
              <a:rPr lang="en-GB" sz="1600" b="0" spc="50" dirty="0">
                <a:solidFill>
                  <a:schemeClr val="accent1"/>
                </a:solidFill>
                <a:latin typeface="Franklin Gothic Medium"/>
              </a:rPr>
              <a:t>PCS can analyse any organization’s patent portfolio within seconds</a:t>
            </a:r>
            <a:endParaRPr lang="en-GB" sz="1600" b="0" dirty="0">
              <a:solidFill>
                <a:schemeClr val="accent1"/>
              </a:solidFill>
              <a:latin typeface="Franklin Gothic Medium"/>
            </a:endParaRP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xmlns="" id="{33B8C99E-A3F4-4B0A-B2D3-4FE4425127FD}"/>
              </a:ext>
            </a:extLst>
          </p:cNvPr>
          <p:cNvSpPr txBox="1"/>
          <p:nvPr/>
        </p:nvSpPr>
        <p:spPr>
          <a:xfrm>
            <a:off x="1129072" y="1865703"/>
            <a:ext cx="3292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Typical price charged by patent analytics services for  portfolio analysis report of bigger organizations like IBM, Samsung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xmlns="" id="{1252BBF7-381E-401B-B0FC-AFFC10C33231}"/>
              </a:ext>
            </a:extLst>
          </p:cNvPr>
          <p:cNvSpPr txBox="1"/>
          <p:nvPr/>
        </p:nvSpPr>
        <p:spPr>
          <a:xfrm>
            <a:off x="1129072" y="2861517"/>
            <a:ext cx="329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Average Time saved by PCS over traditional process of landscape report</a:t>
            </a:r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xmlns="" id="{B3279D17-438A-4811-B3EE-5092B1438A90}"/>
              </a:ext>
            </a:extLst>
          </p:cNvPr>
          <p:cNvGrpSpPr/>
          <p:nvPr/>
        </p:nvGrpSpPr>
        <p:grpSpPr>
          <a:xfrm>
            <a:off x="491162" y="1968488"/>
            <a:ext cx="399155" cy="546382"/>
            <a:chOff x="6854242" y="4343492"/>
            <a:chExt cx="231089" cy="316326"/>
          </a:xfrm>
          <a:solidFill>
            <a:schemeClr val="accent1"/>
          </a:solidFill>
        </p:grpSpPr>
        <p:sp>
          <p:nvSpPr>
            <p:cNvPr id="523" name="Freeform 238">
              <a:extLst>
                <a:ext uri="{FF2B5EF4-FFF2-40B4-BE49-F238E27FC236}">
                  <a16:creationId xmlns:a16="http://schemas.microsoft.com/office/drawing/2014/main" xmlns="" id="{324794C5-2DB9-4FB4-AF1A-EAB79025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162" y="4407893"/>
              <a:ext cx="64402" cy="9471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0 w 13"/>
                <a:gd name="T5" fmla="*/ 2 h 2"/>
                <a:gd name="T6" fmla="*/ 0 w 13"/>
                <a:gd name="T7" fmla="*/ 2 h 2"/>
                <a:gd name="T8" fmla="*/ 12 w 13"/>
                <a:gd name="T9" fmla="*/ 2 h 2"/>
                <a:gd name="T10" fmla="*/ 13 w 13"/>
                <a:gd name="T11" fmla="*/ 2 h 2"/>
                <a:gd name="T12" fmla="*/ 13 w 13"/>
                <a:gd name="T13" fmla="*/ 0 h 2"/>
                <a:gd name="T14" fmla="*/ 12 w 13"/>
                <a:gd name="T15" fmla="*/ 0 h 2"/>
                <a:gd name="T16" fmla="*/ 0 w 1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524" name="Freeform 239">
              <a:extLst>
                <a:ext uri="{FF2B5EF4-FFF2-40B4-BE49-F238E27FC236}">
                  <a16:creationId xmlns:a16="http://schemas.microsoft.com/office/drawing/2014/main" xmlns="" id="{03988F05-AD79-4192-BF0E-AF1EA879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644" y="4343492"/>
              <a:ext cx="111757" cy="43566"/>
            </a:xfrm>
            <a:custGeom>
              <a:avLst/>
              <a:gdLst>
                <a:gd name="T0" fmla="*/ 4 w 22"/>
                <a:gd name="T1" fmla="*/ 9 h 9"/>
                <a:gd name="T2" fmla="*/ 18 w 22"/>
                <a:gd name="T3" fmla="*/ 9 h 9"/>
                <a:gd name="T4" fmla="*/ 21 w 22"/>
                <a:gd name="T5" fmla="*/ 3 h 9"/>
                <a:gd name="T6" fmla="*/ 15 w 22"/>
                <a:gd name="T7" fmla="*/ 5 h 9"/>
                <a:gd name="T8" fmla="*/ 11 w 22"/>
                <a:gd name="T9" fmla="*/ 0 h 9"/>
                <a:gd name="T10" fmla="*/ 9 w 22"/>
                <a:gd name="T11" fmla="*/ 5 h 9"/>
                <a:gd name="T12" fmla="*/ 2 w 22"/>
                <a:gd name="T13" fmla="*/ 1 h 9"/>
                <a:gd name="T14" fmla="*/ 0 w 22"/>
                <a:gd name="T15" fmla="*/ 3 h 9"/>
                <a:gd name="T16" fmla="*/ 4 w 22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4" y="9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2"/>
                    <a:pt x="16" y="5"/>
                    <a:pt x="15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525" name="Freeform 240">
              <a:extLst>
                <a:ext uri="{FF2B5EF4-FFF2-40B4-BE49-F238E27FC236}">
                  <a16:creationId xmlns:a16="http://schemas.microsoft.com/office/drawing/2014/main" xmlns="" id="{DCA23EB3-E5B1-4921-A60A-4290ED547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4242" y="4438200"/>
              <a:ext cx="231089" cy="221618"/>
            </a:xfrm>
            <a:custGeom>
              <a:avLst/>
              <a:gdLst>
                <a:gd name="T0" fmla="*/ 46 w 46"/>
                <a:gd name="T1" fmla="*/ 31 h 44"/>
                <a:gd name="T2" fmla="*/ 46 w 46"/>
                <a:gd name="T3" fmla="*/ 18 h 44"/>
                <a:gd name="T4" fmla="*/ 28 w 46"/>
                <a:gd name="T5" fmla="*/ 0 h 44"/>
                <a:gd name="T6" fmla="*/ 20 w 46"/>
                <a:gd name="T7" fmla="*/ 0 h 44"/>
                <a:gd name="T8" fmla="*/ 1 w 46"/>
                <a:gd name="T9" fmla="*/ 28 h 44"/>
                <a:gd name="T10" fmla="*/ 1 w 46"/>
                <a:gd name="T11" fmla="*/ 32 h 44"/>
                <a:gd name="T12" fmla="*/ 1 w 46"/>
                <a:gd name="T13" fmla="*/ 32 h 44"/>
                <a:gd name="T14" fmla="*/ 1 w 46"/>
                <a:gd name="T15" fmla="*/ 34 h 44"/>
                <a:gd name="T16" fmla="*/ 15 w 46"/>
                <a:gd name="T17" fmla="*/ 43 h 44"/>
                <a:gd name="T18" fmla="*/ 24 w 46"/>
                <a:gd name="T19" fmla="*/ 44 h 44"/>
                <a:gd name="T20" fmla="*/ 33 w 46"/>
                <a:gd name="T21" fmla="*/ 43 h 44"/>
                <a:gd name="T22" fmla="*/ 46 w 46"/>
                <a:gd name="T23" fmla="*/ 33 h 44"/>
                <a:gd name="T24" fmla="*/ 46 w 46"/>
                <a:gd name="T25" fmla="*/ 32 h 44"/>
                <a:gd name="T26" fmla="*/ 46 w 46"/>
                <a:gd name="T27" fmla="*/ 31 h 44"/>
                <a:gd name="T28" fmla="*/ 25 w 46"/>
                <a:gd name="T29" fmla="*/ 33 h 44"/>
                <a:gd name="T30" fmla="*/ 25 w 46"/>
                <a:gd name="T31" fmla="*/ 36 h 44"/>
                <a:gd name="T32" fmla="*/ 23 w 46"/>
                <a:gd name="T33" fmla="*/ 36 h 44"/>
                <a:gd name="T34" fmla="*/ 23 w 46"/>
                <a:gd name="T35" fmla="*/ 33 h 44"/>
                <a:gd name="T36" fmla="*/ 17 w 46"/>
                <a:gd name="T37" fmla="*/ 27 h 44"/>
                <a:gd name="T38" fmla="*/ 17 w 46"/>
                <a:gd name="T39" fmla="*/ 26 h 44"/>
                <a:gd name="T40" fmla="*/ 22 w 46"/>
                <a:gd name="T41" fmla="*/ 26 h 44"/>
                <a:gd name="T42" fmla="*/ 22 w 46"/>
                <a:gd name="T43" fmla="*/ 27 h 44"/>
                <a:gd name="T44" fmla="*/ 24 w 46"/>
                <a:gd name="T45" fmla="*/ 29 h 44"/>
                <a:gd name="T46" fmla="*/ 27 w 46"/>
                <a:gd name="T47" fmla="*/ 27 h 44"/>
                <a:gd name="T48" fmla="*/ 17 w 46"/>
                <a:gd name="T49" fmla="*/ 17 h 44"/>
                <a:gd name="T50" fmla="*/ 23 w 46"/>
                <a:gd name="T51" fmla="*/ 10 h 44"/>
                <a:gd name="T52" fmla="*/ 23 w 46"/>
                <a:gd name="T53" fmla="*/ 8 h 44"/>
                <a:gd name="T54" fmla="*/ 25 w 46"/>
                <a:gd name="T55" fmla="*/ 8 h 44"/>
                <a:gd name="T56" fmla="*/ 25 w 46"/>
                <a:gd name="T57" fmla="*/ 10 h 44"/>
                <a:gd name="T58" fmla="*/ 31 w 46"/>
                <a:gd name="T59" fmla="*/ 16 h 44"/>
                <a:gd name="T60" fmla="*/ 31 w 46"/>
                <a:gd name="T61" fmla="*/ 17 h 44"/>
                <a:gd name="T62" fmla="*/ 26 w 46"/>
                <a:gd name="T63" fmla="*/ 17 h 44"/>
                <a:gd name="T64" fmla="*/ 26 w 46"/>
                <a:gd name="T65" fmla="*/ 15 h 44"/>
                <a:gd name="T66" fmla="*/ 24 w 46"/>
                <a:gd name="T67" fmla="*/ 14 h 44"/>
                <a:gd name="T68" fmla="*/ 22 w 46"/>
                <a:gd name="T69" fmla="*/ 16 h 44"/>
                <a:gd name="T70" fmla="*/ 32 w 46"/>
                <a:gd name="T71" fmla="*/ 26 h 44"/>
                <a:gd name="T72" fmla="*/ 25 w 46"/>
                <a:gd name="T7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44">
                  <a:moveTo>
                    <a:pt x="46" y="31"/>
                  </a:moveTo>
                  <a:cubicBezTo>
                    <a:pt x="46" y="27"/>
                    <a:pt x="46" y="22"/>
                    <a:pt x="46" y="18"/>
                  </a:cubicBezTo>
                  <a:cubicBezTo>
                    <a:pt x="44" y="10"/>
                    <a:pt x="38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15"/>
                    <a:pt x="1" y="28"/>
                  </a:cubicBezTo>
                  <a:cubicBezTo>
                    <a:pt x="1" y="29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3" y="38"/>
                    <a:pt x="8" y="42"/>
                    <a:pt x="15" y="43"/>
                  </a:cubicBezTo>
                  <a:cubicBezTo>
                    <a:pt x="17" y="44"/>
                    <a:pt x="20" y="44"/>
                    <a:pt x="24" y="44"/>
                  </a:cubicBezTo>
                  <a:cubicBezTo>
                    <a:pt x="27" y="44"/>
                    <a:pt x="30" y="44"/>
                    <a:pt x="33" y="43"/>
                  </a:cubicBezTo>
                  <a:cubicBezTo>
                    <a:pt x="40" y="41"/>
                    <a:pt x="46" y="38"/>
                    <a:pt x="46" y="33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1"/>
                  </a:lnTo>
                  <a:close/>
                  <a:moveTo>
                    <a:pt x="25" y="33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0" y="33"/>
                    <a:pt x="17" y="31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8"/>
                    <a:pt x="22" y="29"/>
                    <a:pt x="24" y="29"/>
                  </a:cubicBezTo>
                  <a:cubicBezTo>
                    <a:pt x="26" y="29"/>
                    <a:pt x="27" y="28"/>
                    <a:pt x="27" y="27"/>
                  </a:cubicBezTo>
                  <a:cubicBezTo>
                    <a:pt x="27" y="22"/>
                    <a:pt x="17" y="25"/>
                    <a:pt x="17" y="17"/>
                  </a:cubicBezTo>
                  <a:cubicBezTo>
                    <a:pt x="17" y="13"/>
                    <a:pt x="19" y="11"/>
                    <a:pt x="23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0" y="11"/>
                    <a:pt x="31" y="13"/>
                    <a:pt x="31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6" y="15"/>
                    <a:pt x="26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2" y="15"/>
                    <a:pt x="22" y="16"/>
                  </a:cubicBezTo>
                  <a:cubicBezTo>
                    <a:pt x="22" y="21"/>
                    <a:pt x="32" y="18"/>
                    <a:pt x="32" y="26"/>
                  </a:cubicBezTo>
                  <a:cubicBezTo>
                    <a:pt x="32" y="31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</p:grpSp>
      <p:sp>
        <p:nvSpPr>
          <p:cNvPr id="526" name="Freeform 15">
            <a:extLst>
              <a:ext uri="{FF2B5EF4-FFF2-40B4-BE49-F238E27FC236}">
                <a16:creationId xmlns:a16="http://schemas.microsoft.com/office/drawing/2014/main" xmlns="" id="{2A35C84D-EB56-45D9-9B2A-953107C84A66}"/>
              </a:ext>
            </a:extLst>
          </p:cNvPr>
          <p:cNvSpPr>
            <a:spLocks/>
          </p:cNvSpPr>
          <p:nvPr/>
        </p:nvSpPr>
        <p:spPr bwMode="auto">
          <a:xfrm>
            <a:off x="407348" y="2823456"/>
            <a:ext cx="603978" cy="513002"/>
          </a:xfrm>
          <a:custGeom>
            <a:avLst/>
            <a:gdLst>
              <a:gd name="T0" fmla="*/ 243 w 251"/>
              <a:gd name="T1" fmla="*/ 186 h 213"/>
              <a:gd name="T2" fmla="*/ 232 w 251"/>
              <a:gd name="T3" fmla="*/ 186 h 213"/>
              <a:gd name="T4" fmla="*/ 232 w 251"/>
              <a:gd name="T5" fmla="*/ 65 h 213"/>
              <a:gd name="T6" fmla="*/ 221 w 251"/>
              <a:gd name="T7" fmla="*/ 53 h 213"/>
              <a:gd name="T8" fmla="*/ 186 w 251"/>
              <a:gd name="T9" fmla="*/ 53 h 213"/>
              <a:gd name="T10" fmla="*/ 176 w 251"/>
              <a:gd name="T11" fmla="*/ 65 h 213"/>
              <a:gd name="T12" fmla="*/ 176 w 251"/>
              <a:gd name="T13" fmla="*/ 186 h 213"/>
              <a:gd name="T14" fmla="*/ 155 w 251"/>
              <a:gd name="T15" fmla="*/ 186 h 213"/>
              <a:gd name="T16" fmla="*/ 155 w 251"/>
              <a:gd name="T17" fmla="*/ 181 h 213"/>
              <a:gd name="T18" fmla="*/ 155 w 251"/>
              <a:gd name="T19" fmla="*/ 15 h 213"/>
              <a:gd name="T20" fmla="*/ 144 w 251"/>
              <a:gd name="T21" fmla="*/ 0 h 213"/>
              <a:gd name="T22" fmla="*/ 110 w 251"/>
              <a:gd name="T23" fmla="*/ 0 h 213"/>
              <a:gd name="T24" fmla="*/ 97 w 251"/>
              <a:gd name="T25" fmla="*/ 15 h 213"/>
              <a:gd name="T26" fmla="*/ 97 w 251"/>
              <a:gd name="T27" fmla="*/ 186 h 213"/>
              <a:gd name="T28" fmla="*/ 97 w 251"/>
              <a:gd name="T29" fmla="*/ 186 h 213"/>
              <a:gd name="T30" fmla="*/ 81 w 251"/>
              <a:gd name="T31" fmla="*/ 186 h 213"/>
              <a:gd name="T32" fmla="*/ 81 w 251"/>
              <a:gd name="T33" fmla="*/ 107 h 213"/>
              <a:gd name="T34" fmla="*/ 69 w 251"/>
              <a:gd name="T35" fmla="*/ 99 h 213"/>
              <a:gd name="T36" fmla="*/ 35 w 251"/>
              <a:gd name="T37" fmla="*/ 99 h 213"/>
              <a:gd name="T38" fmla="*/ 23 w 251"/>
              <a:gd name="T39" fmla="*/ 107 h 213"/>
              <a:gd name="T40" fmla="*/ 23 w 251"/>
              <a:gd name="T41" fmla="*/ 186 h 213"/>
              <a:gd name="T42" fmla="*/ 7 w 251"/>
              <a:gd name="T43" fmla="*/ 186 h 213"/>
              <a:gd name="T44" fmla="*/ 0 w 251"/>
              <a:gd name="T45" fmla="*/ 190 h 213"/>
              <a:gd name="T46" fmla="*/ 0 w 251"/>
              <a:gd name="T47" fmla="*/ 209 h 213"/>
              <a:gd name="T48" fmla="*/ 7 w 251"/>
              <a:gd name="T49" fmla="*/ 213 h 213"/>
              <a:gd name="T50" fmla="*/ 123 w 251"/>
              <a:gd name="T51" fmla="*/ 213 h 213"/>
              <a:gd name="T52" fmla="*/ 126 w 251"/>
              <a:gd name="T53" fmla="*/ 213 h 213"/>
              <a:gd name="T54" fmla="*/ 243 w 251"/>
              <a:gd name="T55" fmla="*/ 213 h 213"/>
              <a:gd name="T56" fmla="*/ 251 w 251"/>
              <a:gd name="T57" fmla="*/ 209 h 213"/>
              <a:gd name="T58" fmla="*/ 251 w 251"/>
              <a:gd name="T59" fmla="*/ 190 h 213"/>
              <a:gd name="T60" fmla="*/ 243 w 251"/>
              <a:gd name="T61" fmla="*/ 18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1" h="213">
                <a:moveTo>
                  <a:pt x="243" y="186"/>
                </a:moveTo>
                <a:cubicBezTo>
                  <a:pt x="232" y="186"/>
                  <a:pt x="232" y="186"/>
                  <a:pt x="232" y="186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59"/>
                  <a:pt x="227" y="53"/>
                  <a:pt x="221" y="53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180" y="53"/>
                  <a:pt x="176" y="59"/>
                  <a:pt x="176" y="65"/>
                </a:cubicBezTo>
                <a:cubicBezTo>
                  <a:pt x="176" y="186"/>
                  <a:pt x="176" y="186"/>
                  <a:pt x="176" y="186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55" y="184"/>
                  <a:pt x="155" y="183"/>
                  <a:pt x="155" y="18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6"/>
                  <a:pt x="150" y="0"/>
                  <a:pt x="144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3" y="0"/>
                  <a:pt x="97" y="6"/>
                  <a:pt x="97" y="15"/>
                </a:cubicBezTo>
                <a:cubicBezTo>
                  <a:pt x="97" y="186"/>
                  <a:pt x="97" y="186"/>
                  <a:pt x="97" y="186"/>
                </a:cubicBezTo>
                <a:cubicBezTo>
                  <a:pt x="97" y="187"/>
                  <a:pt x="97" y="186"/>
                  <a:pt x="97" y="186"/>
                </a:cubicBezTo>
                <a:cubicBezTo>
                  <a:pt x="81" y="186"/>
                  <a:pt x="81" y="186"/>
                  <a:pt x="81" y="18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1" y="103"/>
                  <a:pt x="75" y="99"/>
                  <a:pt x="69" y="99"/>
                </a:cubicBezTo>
                <a:cubicBezTo>
                  <a:pt x="35" y="99"/>
                  <a:pt x="35" y="99"/>
                  <a:pt x="35" y="99"/>
                </a:cubicBezTo>
                <a:cubicBezTo>
                  <a:pt x="28" y="99"/>
                  <a:pt x="23" y="103"/>
                  <a:pt x="23" y="107"/>
                </a:cubicBezTo>
                <a:cubicBezTo>
                  <a:pt x="23" y="186"/>
                  <a:pt x="23" y="186"/>
                  <a:pt x="23" y="186"/>
                </a:cubicBezTo>
                <a:cubicBezTo>
                  <a:pt x="7" y="186"/>
                  <a:pt x="7" y="186"/>
                  <a:pt x="7" y="186"/>
                </a:cubicBezTo>
                <a:cubicBezTo>
                  <a:pt x="3" y="186"/>
                  <a:pt x="0" y="188"/>
                  <a:pt x="0" y="190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211"/>
                  <a:pt x="3" y="213"/>
                  <a:pt x="7" y="213"/>
                </a:cubicBezTo>
                <a:cubicBezTo>
                  <a:pt x="123" y="213"/>
                  <a:pt x="123" y="213"/>
                  <a:pt x="123" y="213"/>
                </a:cubicBezTo>
                <a:cubicBezTo>
                  <a:pt x="126" y="213"/>
                  <a:pt x="126" y="213"/>
                  <a:pt x="126" y="213"/>
                </a:cubicBezTo>
                <a:cubicBezTo>
                  <a:pt x="243" y="213"/>
                  <a:pt x="243" y="213"/>
                  <a:pt x="243" y="213"/>
                </a:cubicBezTo>
                <a:cubicBezTo>
                  <a:pt x="247" y="213"/>
                  <a:pt x="251" y="211"/>
                  <a:pt x="251" y="209"/>
                </a:cubicBezTo>
                <a:cubicBezTo>
                  <a:pt x="251" y="190"/>
                  <a:pt x="251" y="190"/>
                  <a:pt x="251" y="190"/>
                </a:cubicBezTo>
                <a:cubicBezTo>
                  <a:pt x="251" y="188"/>
                  <a:pt x="247" y="186"/>
                  <a:pt x="243" y="1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xmlns="" id="{0FB716C9-67AF-4031-A9F4-991ACC6B9AF3}"/>
              </a:ext>
            </a:extLst>
          </p:cNvPr>
          <p:cNvSpPr txBox="1"/>
          <p:nvPr/>
        </p:nvSpPr>
        <p:spPr>
          <a:xfrm>
            <a:off x="4421337" y="1968488"/>
            <a:ext cx="141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</a:rPr>
              <a:t>$10,000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xmlns="" id="{BA06CF51-0510-4CAD-A4E0-55568324ED9A}"/>
              </a:ext>
            </a:extLst>
          </p:cNvPr>
          <p:cNvSpPr txBox="1"/>
          <p:nvPr/>
        </p:nvSpPr>
        <p:spPr>
          <a:xfrm>
            <a:off x="4421337" y="2780035"/>
            <a:ext cx="1253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Franklin Gothic Medium"/>
                <a:ea typeface="Franklin Gothic Medium"/>
                <a:cs typeface="Franklin Gothic Medium"/>
              </a:rPr>
              <a:t>1 week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xmlns="" id="{1582CAF0-378E-46AC-AA6E-5AC7ECD1A37B}"/>
              </a:ext>
            </a:extLst>
          </p:cNvPr>
          <p:cNvSpPr txBox="1"/>
          <p:nvPr/>
        </p:nvSpPr>
        <p:spPr>
          <a:xfrm>
            <a:off x="298355" y="3707111"/>
            <a:ext cx="570252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PCS uses proprietary company name standardization algorithm to normalize assignee names in patent databases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Reassignment, corporate trees of organizations are also takes into consideration to find ultimate owner of any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This standardized data also allows PCS to generate report on any company’s patent portfolio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Like in landscape report users get insights on number of patents/families, classification of them in taxonomy, filing trends and variety of filters to analyse data in more details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84D92C58-E3C0-4F5C-A64B-37E8FCD1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60" y="1320633"/>
            <a:ext cx="6268171" cy="3369142"/>
          </a:xfrm>
          <a:prstGeom prst="rect">
            <a:avLst/>
          </a:prstGeom>
        </p:spPr>
      </p:pic>
      <p:sp>
        <p:nvSpPr>
          <p:cNvPr id="530" name="TextBox 529">
            <a:extLst>
              <a:ext uri="{FF2B5EF4-FFF2-40B4-BE49-F238E27FC236}">
                <a16:creationId xmlns:a16="http://schemas.microsoft.com/office/drawing/2014/main" xmlns="" id="{B6FD22E7-7D72-42CE-AE55-1046160E9724}"/>
              </a:ext>
            </a:extLst>
          </p:cNvPr>
          <p:cNvSpPr txBox="1"/>
          <p:nvPr/>
        </p:nvSpPr>
        <p:spPr>
          <a:xfrm>
            <a:off x="5899760" y="4930522"/>
            <a:ext cx="5919280" cy="14157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5"/>
                </a:solidFill>
              </a:rPr>
              <a:t>Why audit patent portfolios?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know strengths and weaknesses of your/competitors’ portfolio in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check alignment between your products and patents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assess innovation growth across organization over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531" name="Freeform 47">
            <a:extLst>
              <a:ext uri="{FF2B5EF4-FFF2-40B4-BE49-F238E27FC236}">
                <a16:creationId xmlns:a16="http://schemas.microsoft.com/office/drawing/2014/main" xmlns="" id="{EE2822C6-CF82-4F27-A0B5-257C0AAFCDE6}"/>
              </a:ext>
            </a:extLst>
          </p:cNvPr>
          <p:cNvSpPr>
            <a:spLocks noEditPoints="1"/>
          </p:cNvSpPr>
          <p:nvPr/>
        </p:nvSpPr>
        <p:spPr bwMode="auto">
          <a:xfrm>
            <a:off x="11470643" y="4930522"/>
            <a:ext cx="263289" cy="297820"/>
          </a:xfrm>
          <a:custGeom>
            <a:avLst/>
            <a:gdLst>
              <a:gd name="T0" fmla="*/ 61 w 240"/>
              <a:gd name="T1" fmla="*/ 48 h 272"/>
              <a:gd name="T2" fmla="*/ 35 w 240"/>
              <a:gd name="T3" fmla="*/ 35 h 272"/>
              <a:gd name="T4" fmla="*/ 48 w 240"/>
              <a:gd name="T5" fmla="*/ 61 h 272"/>
              <a:gd name="T6" fmla="*/ 61 w 240"/>
              <a:gd name="T7" fmla="*/ 61 h 272"/>
              <a:gd name="T8" fmla="*/ 9 w 240"/>
              <a:gd name="T9" fmla="*/ 110 h 272"/>
              <a:gd name="T10" fmla="*/ 9 w 240"/>
              <a:gd name="T11" fmla="*/ 129 h 272"/>
              <a:gd name="T12" fmla="*/ 37 w 240"/>
              <a:gd name="T13" fmla="*/ 120 h 272"/>
              <a:gd name="T14" fmla="*/ 120 w 240"/>
              <a:gd name="T15" fmla="*/ 37 h 272"/>
              <a:gd name="T16" fmla="*/ 129 w 240"/>
              <a:gd name="T17" fmla="*/ 9 h 272"/>
              <a:gd name="T18" fmla="*/ 110 w 240"/>
              <a:gd name="T19" fmla="*/ 9 h 272"/>
              <a:gd name="T20" fmla="*/ 120 w 240"/>
              <a:gd name="T21" fmla="*/ 37 h 272"/>
              <a:gd name="T22" fmla="*/ 106 w 240"/>
              <a:gd name="T23" fmla="*/ 272 h 272"/>
              <a:gd name="T24" fmla="*/ 152 w 240"/>
              <a:gd name="T25" fmla="*/ 252 h 272"/>
              <a:gd name="T26" fmla="*/ 87 w 240"/>
              <a:gd name="T27" fmla="*/ 243 h 272"/>
              <a:gd name="T28" fmla="*/ 204 w 240"/>
              <a:gd name="T29" fmla="*/ 35 h 272"/>
              <a:gd name="T30" fmla="*/ 178 w 240"/>
              <a:gd name="T31" fmla="*/ 48 h 272"/>
              <a:gd name="T32" fmla="*/ 184 w 240"/>
              <a:gd name="T33" fmla="*/ 64 h 272"/>
              <a:gd name="T34" fmla="*/ 204 w 240"/>
              <a:gd name="T35" fmla="*/ 48 h 272"/>
              <a:gd name="T36" fmla="*/ 120 w 240"/>
              <a:gd name="T37" fmla="*/ 49 h 272"/>
              <a:gd name="T38" fmla="*/ 61 w 240"/>
              <a:gd name="T39" fmla="*/ 156 h 272"/>
              <a:gd name="T40" fmla="*/ 78 w 240"/>
              <a:gd name="T41" fmla="*/ 185 h 272"/>
              <a:gd name="T42" fmla="*/ 74 w 240"/>
              <a:gd name="T43" fmla="*/ 199 h 272"/>
              <a:gd name="T44" fmla="*/ 68 w 240"/>
              <a:gd name="T45" fmla="*/ 229 h 272"/>
              <a:gd name="T46" fmla="*/ 165 w 240"/>
              <a:gd name="T47" fmla="*/ 235 h 272"/>
              <a:gd name="T48" fmla="*/ 171 w 240"/>
              <a:gd name="T49" fmla="*/ 204 h 272"/>
              <a:gd name="T50" fmla="*/ 162 w 240"/>
              <a:gd name="T51" fmla="*/ 199 h 272"/>
              <a:gd name="T52" fmla="*/ 177 w 240"/>
              <a:gd name="T53" fmla="*/ 157 h 272"/>
              <a:gd name="T54" fmla="*/ 120 w 240"/>
              <a:gd name="T55" fmla="*/ 49 h 272"/>
              <a:gd name="T56" fmla="*/ 116 w 240"/>
              <a:gd name="T57" fmla="*/ 136 h 272"/>
              <a:gd name="T58" fmla="*/ 120 w 240"/>
              <a:gd name="T59" fmla="*/ 169 h 272"/>
              <a:gd name="T60" fmla="*/ 143 w 240"/>
              <a:gd name="T61" fmla="*/ 185 h 272"/>
              <a:gd name="T62" fmla="*/ 126 w 240"/>
              <a:gd name="T63" fmla="*/ 199 h 272"/>
              <a:gd name="T64" fmla="*/ 141 w 240"/>
              <a:gd name="T65" fmla="*/ 136 h 272"/>
              <a:gd name="T66" fmla="*/ 141 w 240"/>
              <a:gd name="T67" fmla="*/ 106 h 272"/>
              <a:gd name="T68" fmla="*/ 125 w 240"/>
              <a:gd name="T69" fmla="*/ 126 h 272"/>
              <a:gd name="T70" fmla="*/ 110 w 240"/>
              <a:gd name="T71" fmla="*/ 110 h 272"/>
              <a:gd name="T72" fmla="*/ 84 w 240"/>
              <a:gd name="T73" fmla="*/ 121 h 272"/>
              <a:gd name="T74" fmla="*/ 107 w 240"/>
              <a:gd name="T75" fmla="*/ 136 h 272"/>
              <a:gd name="T76" fmla="*/ 96 w 240"/>
              <a:gd name="T77" fmla="*/ 199 h 272"/>
              <a:gd name="T78" fmla="*/ 77 w 240"/>
              <a:gd name="T79" fmla="*/ 146 h 272"/>
              <a:gd name="T80" fmla="*/ 77 w 240"/>
              <a:gd name="T81" fmla="*/ 146 h 272"/>
              <a:gd name="T82" fmla="*/ 120 w 240"/>
              <a:gd name="T83" fmla="*/ 68 h 272"/>
              <a:gd name="T84" fmla="*/ 162 w 240"/>
              <a:gd name="T85" fmla="*/ 146 h 272"/>
              <a:gd name="T86" fmla="*/ 138 w 240"/>
              <a:gd name="T87" fmla="*/ 117 h 272"/>
              <a:gd name="T88" fmla="*/ 146 w 240"/>
              <a:gd name="T89" fmla="*/ 121 h 272"/>
              <a:gd name="T90" fmla="*/ 134 w 240"/>
              <a:gd name="T91" fmla="*/ 126 h 272"/>
              <a:gd name="T92" fmla="*/ 100 w 240"/>
              <a:gd name="T93" fmla="*/ 126 h 272"/>
              <a:gd name="T94" fmla="*/ 100 w 240"/>
              <a:gd name="T95" fmla="*/ 115 h 272"/>
              <a:gd name="T96" fmla="*/ 106 w 240"/>
              <a:gd name="T97" fmla="*/ 126 h 272"/>
              <a:gd name="T98" fmla="*/ 211 w 240"/>
              <a:gd name="T99" fmla="*/ 110 h 272"/>
              <a:gd name="T100" fmla="*/ 211 w 240"/>
              <a:gd name="T101" fmla="*/ 129 h 272"/>
              <a:gd name="T102" fmla="*/ 240 w 240"/>
              <a:gd name="T103" fmla="*/ 119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0" h="272">
                <a:moveTo>
                  <a:pt x="61" y="61"/>
                </a:moveTo>
                <a:cubicBezTo>
                  <a:pt x="65" y="58"/>
                  <a:pt x="65" y="52"/>
                  <a:pt x="61" y="48"/>
                </a:cubicBezTo>
                <a:cubicBezTo>
                  <a:pt x="48" y="35"/>
                  <a:pt x="48" y="35"/>
                  <a:pt x="48" y="35"/>
                </a:cubicBezTo>
                <a:cubicBezTo>
                  <a:pt x="44" y="31"/>
                  <a:pt x="38" y="31"/>
                  <a:pt x="35" y="35"/>
                </a:cubicBezTo>
                <a:cubicBezTo>
                  <a:pt x="31" y="38"/>
                  <a:pt x="31" y="44"/>
                  <a:pt x="35" y="48"/>
                </a:cubicBezTo>
                <a:cubicBezTo>
                  <a:pt x="48" y="61"/>
                  <a:pt x="48" y="61"/>
                  <a:pt x="48" y="61"/>
                </a:cubicBezTo>
                <a:cubicBezTo>
                  <a:pt x="50" y="63"/>
                  <a:pt x="52" y="64"/>
                  <a:pt x="55" y="64"/>
                </a:cubicBezTo>
                <a:cubicBezTo>
                  <a:pt x="57" y="64"/>
                  <a:pt x="60" y="63"/>
                  <a:pt x="61" y="61"/>
                </a:cubicBezTo>
                <a:moveTo>
                  <a:pt x="28" y="110"/>
                </a:moveTo>
                <a:cubicBezTo>
                  <a:pt x="9" y="110"/>
                  <a:pt x="9" y="110"/>
                  <a:pt x="9" y="110"/>
                </a:cubicBezTo>
                <a:cubicBezTo>
                  <a:pt x="4" y="110"/>
                  <a:pt x="0" y="114"/>
                  <a:pt x="0" y="120"/>
                </a:cubicBezTo>
                <a:cubicBezTo>
                  <a:pt x="0" y="125"/>
                  <a:pt x="4" y="129"/>
                  <a:pt x="9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33" y="129"/>
                  <a:pt x="37" y="125"/>
                  <a:pt x="37" y="120"/>
                </a:cubicBezTo>
                <a:cubicBezTo>
                  <a:pt x="37" y="114"/>
                  <a:pt x="33" y="110"/>
                  <a:pt x="28" y="110"/>
                </a:cubicBezTo>
                <a:moveTo>
                  <a:pt x="120" y="37"/>
                </a:moveTo>
                <a:cubicBezTo>
                  <a:pt x="125" y="37"/>
                  <a:pt x="129" y="33"/>
                  <a:pt x="129" y="28"/>
                </a:cubicBezTo>
                <a:cubicBezTo>
                  <a:pt x="129" y="9"/>
                  <a:pt x="129" y="9"/>
                  <a:pt x="129" y="9"/>
                </a:cubicBezTo>
                <a:cubicBezTo>
                  <a:pt x="129" y="4"/>
                  <a:pt x="125" y="0"/>
                  <a:pt x="120" y="0"/>
                </a:cubicBezTo>
                <a:cubicBezTo>
                  <a:pt x="114" y="0"/>
                  <a:pt x="110" y="4"/>
                  <a:pt x="110" y="9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33"/>
                  <a:pt x="114" y="37"/>
                  <a:pt x="120" y="37"/>
                </a:cubicBezTo>
                <a:moveTo>
                  <a:pt x="87" y="252"/>
                </a:moveTo>
                <a:cubicBezTo>
                  <a:pt x="87" y="263"/>
                  <a:pt x="96" y="272"/>
                  <a:pt x="106" y="272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44" y="272"/>
                  <a:pt x="152" y="263"/>
                  <a:pt x="152" y="252"/>
                </a:cubicBezTo>
                <a:cubicBezTo>
                  <a:pt x="152" y="243"/>
                  <a:pt x="152" y="243"/>
                  <a:pt x="152" y="243"/>
                </a:cubicBezTo>
                <a:cubicBezTo>
                  <a:pt x="87" y="243"/>
                  <a:pt x="87" y="243"/>
                  <a:pt x="87" y="243"/>
                </a:cubicBezTo>
                <a:cubicBezTo>
                  <a:pt x="87" y="252"/>
                  <a:pt x="87" y="252"/>
                  <a:pt x="87" y="252"/>
                </a:cubicBezTo>
                <a:close/>
                <a:moveTo>
                  <a:pt x="204" y="35"/>
                </a:moveTo>
                <a:cubicBezTo>
                  <a:pt x="201" y="31"/>
                  <a:pt x="195" y="31"/>
                  <a:pt x="191" y="35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4" y="52"/>
                  <a:pt x="174" y="58"/>
                  <a:pt x="178" y="61"/>
                </a:cubicBezTo>
                <a:cubicBezTo>
                  <a:pt x="180" y="63"/>
                  <a:pt x="182" y="64"/>
                  <a:pt x="184" y="64"/>
                </a:cubicBezTo>
                <a:cubicBezTo>
                  <a:pt x="187" y="64"/>
                  <a:pt x="189" y="63"/>
                  <a:pt x="191" y="61"/>
                </a:cubicBezTo>
                <a:cubicBezTo>
                  <a:pt x="204" y="48"/>
                  <a:pt x="204" y="48"/>
                  <a:pt x="204" y="48"/>
                </a:cubicBezTo>
                <a:cubicBezTo>
                  <a:pt x="208" y="44"/>
                  <a:pt x="208" y="38"/>
                  <a:pt x="204" y="35"/>
                </a:cubicBezTo>
                <a:moveTo>
                  <a:pt x="120" y="49"/>
                </a:moveTo>
                <a:cubicBezTo>
                  <a:pt x="81" y="49"/>
                  <a:pt x="49" y="80"/>
                  <a:pt x="49" y="118"/>
                </a:cubicBezTo>
                <a:cubicBezTo>
                  <a:pt x="49" y="131"/>
                  <a:pt x="53" y="144"/>
                  <a:pt x="61" y="156"/>
                </a:cubicBezTo>
                <a:cubicBezTo>
                  <a:pt x="61" y="156"/>
                  <a:pt x="62" y="157"/>
                  <a:pt x="62" y="157"/>
                </a:cubicBezTo>
                <a:cubicBezTo>
                  <a:pt x="75" y="176"/>
                  <a:pt x="78" y="182"/>
                  <a:pt x="78" y="185"/>
                </a:cubicBezTo>
                <a:cubicBezTo>
                  <a:pt x="78" y="199"/>
                  <a:pt x="78" y="199"/>
                  <a:pt x="78" y="199"/>
                </a:cubicBezTo>
                <a:cubicBezTo>
                  <a:pt x="74" y="199"/>
                  <a:pt x="74" y="199"/>
                  <a:pt x="74" y="199"/>
                </a:cubicBezTo>
                <a:cubicBezTo>
                  <a:pt x="71" y="199"/>
                  <a:pt x="68" y="200"/>
                  <a:pt x="68" y="204"/>
                </a:cubicBezTo>
                <a:cubicBezTo>
                  <a:pt x="68" y="229"/>
                  <a:pt x="68" y="229"/>
                  <a:pt x="68" y="229"/>
                </a:cubicBezTo>
                <a:cubicBezTo>
                  <a:pt x="68" y="233"/>
                  <a:pt x="71" y="235"/>
                  <a:pt x="7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8" y="235"/>
                  <a:pt x="171" y="233"/>
                  <a:pt x="171" y="229"/>
                </a:cubicBezTo>
                <a:cubicBezTo>
                  <a:pt x="171" y="204"/>
                  <a:pt x="171" y="204"/>
                  <a:pt x="171" y="204"/>
                </a:cubicBezTo>
                <a:cubicBezTo>
                  <a:pt x="171" y="200"/>
                  <a:pt x="168" y="199"/>
                  <a:pt x="165" y="199"/>
                </a:cubicBezTo>
                <a:cubicBezTo>
                  <a:pt x="162" y="199"/>
                  <a:pt x="162" y="199"/>
                  <a:pt x="162" y="199"/>
                </a:cubicBezTo>
                <a:cubicBezTo>
                  <a:pt x="162" y="185"/>
                  <a:pt x="162" y="185"/>
                  <a:pt x="162" y="185"/>
                </a:cubicBezTo>
                <a:cubicBezTo>
                  <a:pt x="162" y="182"/>
                  <a:pt x="163" y="177"/>
                  <a:pt x="177" y="157"/>
                </a:cubicBezTo>
                <a:cubicBezTo>
                  <a:pt x="186" y="146"/>
                  <a:pt x="190" y="132"/>
                  <a:pt x="190" y="118"/>
                </a:cubicBezTo>
                <a:cubicBezTo>
                  <a:pt x="190" y="80"/>
                  <a:pt x="158" y="49"/>
                  <a:pt x="120" y="49"/>
                </a:cubicBezTo>
                <a:moveTo>
                  <a:pt x="120" y="169"/>
                </a:moveTo>
                <a:cubicBezTo>
                  <a:pt x="116" y="136"/>
                  <a:pt x="116" y="136"/>
                  <a:pt x="116" y="136"/>
                </a:cubicBezTo>
                <a:cubicBezTo>
                  <a:pt x="124" y="136"/>
                  <a:pt x="124" y="136"/>
                  <a:pt x="124" y="136"/>
                </a:cubicBezTo>
                <a:lnTo>
                  <a:pt x="120" y="169"/>
                </a:lnTo>
                <a:close/>
                <a:moveTo>
                  <a:pt x="162" y="146"/>
                </a:moveTo>
                <a:cubicBezTo>
                  <a:pt x="147" y="167"/>
                  <a:pt x="143" y="176"/>
                  <a:pt x="143" y="185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26" y="199"/>
                  <a:pt x="126" y="199"/>
                  <a:pt x="126" y="199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9" y="136"/>
                  <a:pt x="156" y="129"/>
                  <a:pt x="156" y="121"/>
                </a:cubicBezTo>
                <a:cubicBezTo>
                  <a:pt x="156" y="113"/>
                  <a:pt x="149" y="106"/>
                  <a:pt x="141" y="106"/>
                </a:cubicBezTo>
                <a:cubicBezTo>
                  <a:pt x="137" y="106"/>
                  <a:pt x="133" y="107"/>
                  <a:pt x="131" y="110"/>
                </a:cubicBezTo>
                <a:cubicBezTo>
                  <a:pt x="126" y="115"/>
                  <a:pt x="125" y="122"/>
                  <a:pt x="125" y="126"/>
                </a:cubicBezTo>
                <a:cubicBezTo>
                  <a:pt x="116" y="126"/>
                  <a:pt x="116" y="126"/>
                  <a:pt x="116" y="126"/>
                </a:cubicBezTo>
                <a:cubicBezTo>
                  <a:pt x="116" y="122"/>
                  <a:pt x="114" y="115"/>
                  <a:pt x="110" y="110"/>
                </a:cubicBezTo>
                <a:cubicBezTo>
                  <a:pt x="107" y="108"/>
                  <a:pt x="104" y="106"/>
                  <a:pt x="100" y="106"/>
                </a:cubicBezTo>
                <a:cubicBezTo>
                  <a:pt x="91" y="106"/>
                  <a:pt x="84" y="113"/>
                  <a:pt x="84" y="121"/>
                </a:cubicBezTo>
                <a:cubicBezTo>
                  <a:pt x="84" y="129"/>
                  <a:pt x="91" y="136"/>
                  <a:pt x="100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96" y="199"/>
                  <a:pt x="96" y="199"/>
                  <a:pt x="96" y="199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76"/>
                  <a:pt x="92" y="167"/>
                  <a:pt x="77" y="146"/>
                </a:cubicBezTo>
                <a:cubicBezTo>
                  <a:pt x="77" y="146"/>
                  <a:pt x="77" y="146"/>
                  <a:pt x="77" y="147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1" y="137"/>
                  <a:pt x="68" y="128"/>
                  <a:pt x="68" y="118"/>
                </a:cubicBezTo>
                <a:cubicBezTo>
                  <a:pt x="68" y="90"/>
                  <a:pt x="91" y="68"/>
                  <a:pt x="120" y="68"/>
                </a:cubicBezTo>
                <a:cubicBezTo>
                  <a:pt x="148" y="68"/>
                  <a:pt x="171" y="90"/>
                  <a:pt x="171" y="118"/>
                </a:cubicBezTo>
                <a:cubicBezTo>
                  <a:pt x="171" y="128"/>
                  <a:pt x="168" y="138"/>
                  <a:pt x="162" y="146"/>
                </a:cubicBezTo>
                <a:moveTo>
                  <a:pt x="134" y="126"/>
                </a:moveTo>
                <a:cubicBezTo>
                  <a:pt x="134" y="123"/>
                  <a:pt x="135" y="119"/>
                  <a:pt x="138" y="117"/>
                </a:cubicBezTo>
                <a:cubicBezTo>
                  <a:pt x="138" y="116"/>
                  <a:pt x="139" y="115"/>
                  <a:pt x="141" y="115"/>
                </a:cubicBezTo>
                <a:cubicBezTo>
                  <a:pt x="144" y="115"/>
                  <a:pt x="146" y="118"/>
                  <a:pt x="146" y="121"/>
                </a:cubicBezTo>
                <a:cubicBezTo>
                  <a:pt x="146" y="124"/>
                  <a:pt x="144" y="126"/>
                  <a:pt x="141" y="126"/>
                </a:cubicBezTo>
                <a:cubicBezTo>
                  <a:pt x="134" y="126"/>
                  <a:pt x="134" y="126"/>
                  <a:pt x="134" y="126"/>
                </a:cubicBezTo>
                <a:close/>
                <a:moveTo>
                  <a:pt x="106" y="126"/>
                </a:moveTo>
                <a:cubicBezTo>
                  <a:pt x="100" y="126"/>
                  <a:pt x="100" y="126"/>
                  <a:pt x="100" y="126"/>
                </a:cubicBezTo>
                <a:cubicBezTo>
                  <a:pt x="96" y="126"/>
                  <a:pt x="94" y="124"/>
                  <a:pt x="94" y="121"/>
                </a:cubicBezTo>
                <a:cubicBezTo>
                  <a:pt x="94" y="118"/>
                  <a:pt x="96" y="115"/>
                  <a:pt x="100" y="115"/>
                </a:cubicBezTo>
                <a:cubicBezTo>
                  <a:pt x="101" y="115"/>
                  <a:pt x="102" y="116"/>
                  <a:pt x="103" y="117"/>
                </a:cubicBezTo>
                <a:cubicBezTo>
                  <a:pt x="105" y="119"/>
                  <a:pt x="106" y="123"/>
                  <a:pt x="106" y="126"/>
                </a:cubicBezTo>
                <a:moveTo>
                  <a:pt x="230" y="110"/>
                </a:moveTo>
                <a:cubicBezTo>
                  <a:pt x="211" y="110"/>
                  <a:pt x="211" y="110"/>
                  <a:pt x="211" y="110"/>
                </a:cubicBezTo>
                <a:cubicBezTo>
                  <a:pt x="206" y="110"/>
                  <a:pt x="202" y="114"/>
                  <a:pt x="202" y="119"/>
                </a:cubicBezTo>
                <a:cubicBezTo>
                  <a:pt x="202" y="125"/>
                  <a:pt x="206" y="129"/>
                  <a:pt x="21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5" y="129"/>
                  <a:pt x="240" y="125"/>
                  <a:pt x="240" y="119"/>
                </a:cubicBezTo>
                <a:cubicBezTo>
                  <a:pt x="240" y="114"/>
                  <a:pt x="235" y="110"/>
                  <a:pt x="230" y="11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987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Placeholder 7"/>
          <p:cNvSpPr txBox="1">
            <a:spLocks/>
          </p:cNvSpPr>
          <p:nvPr/>
        </p:nvSpPr>
        <p:spPr>
          <a:xfrm>
            <a:off x="6043961" y="1126351"/>
            <a:ext cx="6148039" cy="404741"/>
          </a:xfrm>
          <a:prstGeom prst="rect">
            <a:avLst/>
          </a:prstGeom>
          <a:noFill/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accent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</a:pPr>
            <a:r>
              <a:rPr lang="en-GB" sz="1600" b="0" spc="50" dirty="0">
                <a:solidFill>
                  <a:schemeClr val="accent1"/>
                </a:solidFill>
                <a:latin typeface="Franklin Gothic Medium"/>
              </a:rPr>
              <a:t>PCS uses new age deep learning methods to search for prior-art</a:t>
            </a:r>
            <a:endParaRPr lang="en-GB" sz="1600" b="0" dirty="0">
              <a:solidFill>
                <a:schemeClr val="accent1"/>
              </a:solidFill>
              <a:latin typeface="Franklin Gothic Medium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7827" y="243798"/>
            <a:ext cx="4033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dirty="0">
                <a:latin typeface="Franklin Gothic Medium"/>
                <a:ea typeface="Franklin Gothic Medium"/>
                <a:cs typeface="Franklin Gothic Medium"/>
              </a:rPr>
              <a:t>Prior-art search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C69D97-0841-49CF-9B17-850ED285764C}"/>
              </a:ext>
            </a:extLst>
          </p:cNvPr>
          <p:cNvSpPr txBox="1"/>
          <p:nvPr/>
        </p:nvSpPr>
        <p:spPr>
          <a:xfrm>
            <a:off x="7141119" y="1597176"/>
            <a:ext cx="3292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Typical price of prior art search report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9BF8C3D-961C-420A-9B53-6652135A1438}"/>
              </a:ext>
            </a:extLst>
          </p:cNvPr>
          <p:cNvSpPr txBox="1"/>
          <p:nvPr/>
        </p:nvSpPr>
        <p:spPr>
          <a:xfrm>
            <a:off x="7141119" y="2448027"/>
            <a:ext cx="3292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Average Time saved by PCS over traditional process of prior art search report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23ABAC1-93A7-489C-BAB4-7F9E9081BE4D}"/>
              </a:ext>
            </a:extLst>
          </p:cNvPr>
          <p:cNvGrpSpPr/>
          <p:nvPr/>
        </p:nvGrpSpPr>
        <p:grpSpPr>
          <a:xfrm>
            <a:off x="6503209" y="1554998"/>
            <a:ext cx="399155" cy="546382"/>
            <a:chOff x="6854242" y="4343492"/>
            <a:chExt cx="231089" cy="316326"/>
          </a:xfrm>
          <a:solidFill>
            <a:schemeClr val="accent1"/>
          </a:solidFill>
        </p:grpSpPr>
        <p:sp>
          <p:nvSpPr>
            <p:cNvPr id="74" name="Freeform 238">
              <a:extLst>
                <a:ext uri="{FF2B5EF4-FFF2-40B4-BE49-F238E27FC236}">
                  <a16:creationId xmlns:a16="http://schemas.microsoft.com/office/drawing/2014/main" xmlns="" id="{0C442027-68BB-4D60-B25B-F39DD2898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162" y="4407893"/>
              <a:ext cx="64402" cy="9471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0 w 13"/>
                <a:gd name="T5" fmla="*/ 2 h 2"/>
                <a:gd name="T6" fmla="*/ 0 w 13"/>
                <a:gd name="T7" fmla="*/ 2 h 2"/>
                <a:gd name="T8" fmla="*/ 12 w 13"/>
                <a:gd name="T9" fmla="*/ 2 h 2"/>
                <a:gd name="T10" fmla="*/ 13 w 13"/>
                <a:gd name="T11" fmla="*/ 2 h 2"/>
                <a:gd name="T12" fmla="*/ 13 w 13"/>
                <a:gd name="T13" fmla="*/ 0 h 2"/>
                <a:gd name="T14" fmla="*/ 12 w 13"/>
                <a:gd name="T15" fmla="*/ 0 h 2"/>
                <a:gd name="T16" fmla="*/ 0 w 1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75" name="Freeform 239">
              <a:extLst>
                <a:ext uri="{FF2B5EF4-FFF2-40B4-BE49-F238E27FC236}">
                  <a16:creationId xmlns:a16="http://schemas.microsoft.com/office/drawing/2014/main" xmlns="" id="{D1FC82DB-5C61-4CA3-833A-234631630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644" y="4343492"/>
              <a:ext cx="111757" cy="43566"/>
            </a:xfrm>
            <a:custGeom>
              <a:avLst/>
              <a:gdLst>
                <a:gd name="T0" fmla="*/ 4 w 22"/>
                <a:gd name="T1" fmla="*/ 9 h 9"/>
                <a:gd name="T2" fmla="*/ 18 w 22"/>
                <a:gd name="T3" fmla="*/ 9 h 9"/>
                <a:gd name="T4" fmla="*/ 21 w 22"/>
                <a:gd name="T5" fmla="*/ 3 h 9"/>
                <a:gd name="T6" fmla="*/ 15 w 22"/>
                <a:gd name="T7" fmla="*/ 5 h 9"/>
                <a:gd name="T8" fmla="*/ 11 w 22"/>
                <a:gd name="T9" fmla="*/ 0 h 9"/>
                <a:gd name="T10" fmla="*/ 9 w 22"/>
                <a:gd name="T11" fmla="*/ 5 h 9"/>
                <a:gd name="T12" fmla="*/ 2 w 22"/>
                <a:gd name="T13" fmla="*/ 1 h 9"/>
                <a:gd name="T14" fmla="*/ 0 w 22"/>
                <a:gd name="T15" fmla="*/ 3 h 9"/>
                <a:gd name="T16" fmla="*/ 4 w 22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4" y="9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2"/>
                    <a:pt x="16" y="5"/>
                    <a:pt x="15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76" name="Freeform 240">
              <a:extLst>
                <a:ext uri="{FF2B5EF4-FFF2-40B4-BE49-F238E27FC236}">
                  <a16:creationId xmlns:a16="http://schemas.microsoft.com/office/drawing/2014/main" xmlns="" id="{ED71E455-E2F0-4B77-B521-A29165085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4242" y="4438200"/>
              <a:ext cx="231089" cy="221618"/>
            </a:xfrm>
            <a:custGeom>
              <a:avLst/>
              <a:gdLst>
                <a:gd name="T0" fmla="*/ 46 w 46"/>
                <a:gd name="T1" fmla="*/ 31 h 44"/>
                <a:gd name="T2" fmla="*/ 46 w 46"/>
                <a:gd name="T3" fmla="*/ 18 h 44"/>
                <a:gd name="T4" fmla="*/ 28 w 46"/>
                <a:gd name="T5" fmla="*/ 0 h 44"/>
                <a:gd name="T6" fmla="*/ 20 w 46"/>
                <a:gd name="T7" fmla="*/ 0 h 44"/>
                <a:gd name="T8" fmla="*/ 1 w 46"/>
                <a:gd name="T9" fmla="*/ 28 h 44"/>
                <a:gd name="T10" fmla="*/ 1 w 46"/>
                <a:gd name="T11" fmla="*/ 32 h 44"/>
                <a:gd name="T12" fmla="*/ 1 w 46"/>
                <a:gd name="T13" fmla="*/ 32 h 44"/>
                <a:gd name="T14" fmla="*/ 1 w 46"/>
                <a:gd name="T15" fmla="*/ 34 h 44"/>
                <a:gd name="T16" fmla="*/ 15 w 46"/>
                <a:gd name="T17" fmla="*/ 43 h 44"/>
                <a:gd name="T18" fmla="*/ 24 w 46"/>
                <a:gd name="T19" fmla="*/ 44 h 44"/>
                <a:gd name="T20" fmla="*/ 33 w 46"/>
                <a:gd name="T21" fmla="*/ 43 h 44"/>
                <a:gd name="T22" fmla="*/ 46 w 46"/>
                <a:gd name="T23" fmla="*/ 33 h 44"/>
                <a:gd name="T24" fmla="*/ 46 w 46"/>
                <a:gd name="T25" fmla="*/ 32 h 44"/>
                <a:gd name="T26" fmla="*/ 46 w 46"/>
                <a:gd name="T27" fmla="*/ 31 h 44"/>
                <a:gd name="T28" fmla="*/ 25 w 46"/>
                <a:gd name="T29" fmla="*/ 33 h 44"/>
                <a:gd name="T30" fmla="*/ 25 w 46"/>
                <a:gd name="T31" fmla="*/ 36 h 44"/>
                <a:gd name="T32" fmla="*/ 23 w 46"/>
                <a:gd name="T33" fmla="*/ 36 h 44"/>
                <a:gd name="T34" fmla="*/ 23 w 46"/>
                <a:gd name="T35" fmla="*/ 33 h 44"/>
                <a:gd name="T36" fmla="*/ 17 w 46"/>
                <a:gd name="T37" fmla="*/ 27 h 44"/>
                <a:gd name="T38" fmla="*/ 17 w 46"/>
                <a:gd name="T39" fmla="*/ 26 h 44"/>
                <a:gd name="T40" fmla="*/ 22 w 46"/>
                <a:gd name="T41" fmla="*/ 26 h 44"/>
                <a:gd name="T42" fmla="*/ 22 w 46"/>
                <a:gd name="T43" fmla="*/ 27 h 44"/>
                <a:gd name="T44" fmla="*/ 24 w 46"/>
                <a:gd name="T45" fmla="*/ 29 h 44"/>
                <a:gd name="T46" fmla="*/ 27 w 46"/>
                <a:gd name="T47" fmla="*/ 27 h 44"/>
                <a:gd name="T48" fmla="*/ 17 w 46"/>
                <a:gd name="T49" fmla="*/ 17 h 44"/>
                <a:gd name="T50" fmla="*/ 23 w 46"/>
                <a:gd name="T51" fmla="*/ 10 h 44"/>
                <a:gd name="T52" fmla="*/ 23 w 46"/>
                <a:gd name="T53" fmla="*/ 8 h 44"/>
                <a:gd name="T54" fmla="*/ 25 w 46"/>
                <a:gd name="T55" fmla="*/ 8 h 44"/>
                <a:gd name="T56" fmla="*/ 25 w 46"/>
                <a:gd name="T57" fmla="*/ 10 h 44"/>
                <a:gd name="T58" fmla="*/ 31 w 46"/>
                <a:gd name="T59" fmla="*/ 16 h 44"/>
                <a:gd name="T60" fmla="*/ 31 w 46"/>
                <a:gd name="T61" fmla="*/ 17 h 44"/>
                <a:gd name="T62" fmla="*/ 26 w 46"/>
                <a:gd name="T63" fmla="*/ 17 h 44"/>
                <a:gd name="T64" fmla="*/ 26 w 46"/>
                <a:gd name="T65" fmla="*/ 15 h 44"/>
                <a:gd name="T66" fmla="*/ 24 w 46"/>
                <a:gd name="T67" fmla="*/ 14 h 44"/>
                <a:gd name="T68" fmla="*/ 22 w 46"/>
                <a:gd name="T69" fmla="*/ 16 h 44"/>
                <a:gd name="T70" fmla="*/ 32 w 46"/>
                <a:gd name="T71" fmla="*/ 26 h 44"/>
                <a:gd name="T72" fmla="*/ 25 w 46"/>
                <a:gd name="T7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44">
                  <a:moveTo>
                    <a:pt x="46" y="31"/>
                  </a:moveTo>
                  <a:cubicBezTo>
                    <a:pt x="46" y="27"/>
                    <a:pt x="46" y="22"/>
                    <a:pt x="46" y="18"/>
                  </a:cubicBezTo>
                  <a:cubicBezTo>
                    <a:pt x="44" y="10"/>
                    <a:pt x="38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15"/>
                    <a:pt x="1" y="28"/>
                  </a:cubicBezTo>
                  <a:cubicBezTo>
                    <a:pt x="1" y="29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3" y="38"/>
                    <a:pt x="8" y="42"/>
                    <a:pt x="15" y="43"/>
                  </a:cubicBezTo>
                  <a:cubicBezTo>
                    <a:pt x="17" y="44"/>
                    <a:pt x="20" y="44"/>
                    <a:pt x="24" y="44"/>
                  </a:cubicBezTo>
                  <a:cubicBezTo>
                    <a:pt x="27" y="44"/>
                    <a:pt x="30" y="44"/>
                    <a:pt x="33" y="43"/>
                  </a:cubicBezTo>
                  <a:cubicBezTo>
                    <a:pt x="40" y="41"/>
                    <a:pt x="46" y="38"/>
                    <a:pt x="46" y="33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1"/>
                  </a:lnTo>
                  <a:close/>
                  <a:moveTo>
                    <a:pt x="25" y="33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0" y="33"/>
                    <a:pt x="17" y="31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8"/>
                    <a:pt x="22" y="29"/>
                    <a:pt x="24" y="29"/>
                  </a:cubicBezTo>
                  <a:cubicBezTo>
                    <a:pt x="26" y="29"/>
                    <a:pt x="27" y="28"/>
                    <a:pt x="27" y="27"/>
                  </a:cubicBezTo>
                  <a:cubicBezTo>
                    <a:pt x="27" y="22"/>
                    <a:pt x="17" y="25"/>
                    <a:pt x="17" y="17"/>
                  </a:cubicBezTo>
                  <a:cubicBezTo>
                    <a:pt x="17" y="13"/>
                    <a:pt x="19" y="11"/>
                    <a:pt x="23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0" y="11"/>
                    <a:pt x="31" y="13"/>
                    <a:pt x="31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6" y="15"/>
                    <a:pt x="26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2" y="15"/>
                    <a:pt x="22" y="16"/>
                  </a:cubicBezTo>
                  <a:cubicBezTo>
                    <a:pt x="22" y="21"/>
                    <a:pt x="32" y="18"/>
                    <a:pt x="32" y="26"/>
                  </a:cubicBezTo>
                  <a:cubicBezTo>
                    <a:pt x="32" y="31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</p:grpSp>
      <p:sp>
        <p:nvSpPr>
          <p:cNvPr id="77" name="Freeform 15">
            <a:extLst>
              <a:ext uri="{FF2B5EF4-FFF2-40B4-BE49-F238E27FC236}">
                <a16:creationId xmlns:a16="http://schemas.microsoft.com/office/drawing/2014/main" xmlns="" id="{F003943E-09D0-4BC9-9DD6-3C771E00F11F}"/>
              </a:ext>
            </a:extLst>
          </p:cNvPr>
          <p:cNvSpPr>
            <a:spLocks/>
          </p:cNvSpPr>
          <p:nvPr/>
        </p:nvSpPr>
        <p:spPr bwMode="auto">
          <a:xfrm>
            <a:off x="6419395" y="2409966"/>
            <a:ext cx="603978" cy="513002"/>
          </a:xfrm>
          <a:custGeom>
            <a:avLst/>
            <a:gdLst>
              <a:gd name="T0" fmla="*/ 243 w 251"/>
              <a:gd name="T1" fmla="*/ 186 h 213"/>
              <a:gd name="T2" fmla="*/ 232 w 251"/>
              <a:gd name="T3" fmla="*/ 186 h 213"/>
              <a:gd name="T4" fmla="*/ 232 w 251"/>
              <a:gd name="T5" fmla="*/ 65 h 213"/>
              <a:gd name="T6" fmla="*/ 221 w 251"/>
              <a:gd name="T7" fmla="*/ 53 h 213"/>
              <a:gd name="T8" fmla="*/ 186 w 251"/>
              <a:gd name="T9" fmla="*/ 53 h 213"/>
              <a:gd name="T10" fmla="*/ 176 w 251"/>
              <a:gd name="T11" fmla="*/ 65 h 213"/>
              <a:gd name="T12" fmla="*/ 176 w 251"/>
              <a:gd name="T13" fmla="*/ 186 h 213"/>
              <a:gd name="T14" fmla="*/ 155 w 251"/>
              <a:gd name="T15" fmla="*/ 186 h 213"/>
              <a:gd name="T16" fmla="*/ 155 w 251"/>
              <a:gd name="T17" fmla="*/ 181 h 213"/>
              <a:gd name="T18" fmla="*/ 155 w 251"/>
              <a:gd name="T19" fmla="*/ 15 h 213"/>
              <a:gd name="T20" fmla="*/ 144 w 251"/>
              <a:gd name="T21" fmla="*/ 0 h 213"/>
              <a:gd name="T22" fmla="*/ 110 w 251"/>
              <a:gd name="T23" fmla="*/ 0 h 213"/>
              <a:gd name="T24" fmla="*/ 97 w 251"/>
              <a:gd name="T25" fmla="*/ 15 h 213"/>
              <a:gd name="T26" fmla="*/ 97 w 251"/>
              <a:gd name="T27" fmla="*/ 186 h 213"/>
              <a:gd name="T28" fmla="*/ 97 w 251"/>
              <a:gd name="T29" fmla="*/ 186 h 213"/>
              <a:gd name="T30" fmla="*/ 81 w 251"/>
              <a:gd name="T31" fmla="*/ 186 h 213"/>
              <a:gd name="T32" fmla="*/ 81 w 251"/>
              <a:gd name="T33" fmla="*/ 107 h 213"/>
              <a:gd name="T34" fmla="*/ 69 w 251"/>
              <a:gd name="T35" fmla="*/ 99 h 213"/>
              <a:gd name="T36" fmla="*/ 35 w 251"/>
              <a:gd name="T37" fmla="*/ 99 h 213"/>
              <a:gd name="T38" fmla="*/ 23 w 251"/>
              <a:gd name="T39" fmla="*/ 107 h 213"/>
              <a:gd name="T40" fmla="*/ 23 w 251"/>
              <a:gd name="T41" fmla="*/ 186 h 213"/>
              <a:gd name="T42" fmla="*/ 7 w 251"/>
              <a:gd name="T43" fmla="*/ 186 h 213"/>
              <a:gd name="T44" fmla="*/ 0 w 251"/>
              <a:gd name="T45" fmla="*/ 190 h 213"/>
              <a:gd name="T46" fmla="*/ 0 w 251"/>
              <a:gd name="T47" fmla="*/ 209 h 213"/>
              <a:gd name="T48" fmla="*/ 7 w 251"/>
              <a:gd name="T49" fmla="*/ 213 h 213"/>
              <a:gd name="T50" fmla="*/ 123 w 251"/>
              <a:gd name="T51" fmla="*/ 213 h 213"/>
              <a:gd name="T52" fmla="*/ 126 w 251"/>
              <a:gd name="T53" fmla="*/ 213 h 213"/>
              <a:gd name="T54" fmla="*/ 243 w 251"/>
              <a:gd name="T55" fmla="*/ 213 h 213"/>
              <a:gd name="T56" fmla="*/ 251 w 251"/>
              <a:gd name="T57" fmla="*/ 209 h 213"/>
              <a:gd name="T58" fmla="*/ 251 w 251"/>
              <a:gd name="T59" fmla="*/ 190 h 213"/>
              <a:gd name="T60" fmla="*/ 243 w 251"/>
              <a:gd name="T61" fmla="*/ 18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1" h="213">
                <a:moveTo>
                  <a:pt x="243" y="186"/>
                </a:moveTo>
                <a:cubicBezTo>
                  <a:pt x="232" y="186"/>
                  <a:pt x="232" y="186"/>
                  <a:pt x="232" y="186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59"/>
                  <a:pt x="227" y="53"/>
                  <a:pt x="221" y="53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180" y="53"/>
                  <a:pt x="176" y="59"/>
                  <a:pt x="176" y="65"/>
                </a:cubicBezTo>
                <a:cubicBezTo>
                  <a:pt x="176" y="186"/>
                  <a:pt x="176" y="186"/>
                  <a:pt x="176" y="186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55" y="184"/>
                  <a:pt x="155" y="183"/>
                  <a:pt x="155" y="18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6"/>
                  <a:pt x="150" y="0"/>
                  <a:pt x="144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3" y="0"/>
                  <a:pt x="97" y="6"/>
                  <a:pt x="97" y="15"/>
                </a:cubicBezTo>
                <a:cubicBezTo>
                  <a:pt x="97" y="186"/>
                  <a:pt x="97" y="186"/>
                  <a:pt x="97" y="186"/>
                </a:cubicBezTo>
                <a:cubicBezTo>
                  <a:pt x="97" y="187"/>
                  <a:pt x="97" y="186"/>
                  <a:pt x="97" y="186"/>
                </a:cubicBezTo>
                <a:cubicBezTo>
                  <a:pt x="81" y="186"/>
                  <a:pt x="81" y="186"/>
                  <a:pt x="81" y="18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1" y="103"/>
                  <a:pt x="75" y="99"/>
                  <a:pt x="69" y="99"/>
                </a:cubicBezTo>
                <a:cubicBezTo>
                  <a:pt x="35" y="99"/>
                  <a:pt x="35" y="99"/>
                  <a:pt x="35" y="99"/>
                </a:cubicBezTo>
                <a:cubicBezTo>
                  <a:pt x="28" y="99"/>
                  <a:pt x="23" y="103"/>
                  <a:pt x="23" y="107"/>
                </a:cubicBezTo>
                <a:cubicBezTo>
                  <a:pt x="23" y="186"/>
                  <a:pt x="23" y="186"/>
                  <a:pt x="23" y="186"/>
                </a:cubicBezTo>
                <a:cubicBezTo>
                  <a:pt x="7" y="186"/>
                  <a:pt x="7" y="186"/>
                  <a:pt x="7" y="186"/>
                </a:cubicBezTo>
                <a:cubicBezTo>
                  <a:pt x="3" y="186"/>
                  <a:pt x="0" y="188"/>
                  <a:pt x="0" y="190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211"/>
                  <a:pt x="3" y="213"/>
                  <a:pt x="7" y="213"/>
                </a:cubicBezTo>
                <a:cubicBezTo>
                  <a:pt x="123" y="213"/>
                  <a:pt x="123" y="213"/>
                  <a:pt x="123" y="213"/>
                </a:cubicBezTo>
                <a:cubicBezTo>
                  <a:pt x="126" y="213"/>
                  <a:pt x="126" y="213"/>
                  <a:pt x="126" y="213"/>
                </a:cubicBezTo>
                <a:cubicBezTo>
                  <a:pt x="243" y="213"/>
                  <a:pt x="243" y="213"/>
                  <a:pt x="243" y="213"/>
                </a:cubicBezTo>
                <a:cubicBezTo>
                  <a:pt x="247" y="213"/>
                  <a:pt x="251" y="211"/>
                  <a:pt x="251" y="209"/>
                </a:cubicBezTo>
                <a:cubicBezTo>
                  <a:pt x="251" y="190"/>
                  <a:pt x="251" y="190"/>
                  <a:pt x="251" y="190"/>
                </a:cubicBezTo>
                <a:cubicBezTo>
                  <a:pt x="251" y="188"/>
                  <a:pt x="247" y="186"/>
                  <a:pt x="243" y="1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C6EDF1C-361B-4290-9189-89282B0FD72D}"/>
              </a:ext>
            </a:extLst>
          </p:cNvPr>
          <p:cNvSpPr txBox="1"/>
          <p:nvPr/>
        </p:nvSpPr>
        <p:spPr>
          <a:xfrm>
            <a:off x="10433384" y="1554998"/>
            <a:ext cx="141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</a:rPr>
              <a:t>$750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8380A34-D77F-44BF-ACC2-B125BCA33DAD}"/>
              </a:ext>
            </a:extLst>
          </p:cNvPr>
          <p:cNvSpPr txBox="1"/>
          <p:nvPr/>
        </p:nvSpPr>
        <p:spPr>
          <a:xfrm>
            <a:off x="10433384" y="2366545"/>
            <a:ext cx="13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Franklin Gothic Medium"/>
                <a:ea typeface="Franklin Gothic Medium"/>
                <a:cs typeface="Franklin Gothic Medium"/>
              </a:rPr>
              <a:t>1 day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9778A3C-2446-4F3D-8630-2F0368226949}"/>
              </a:ext>
            </a:extLst>
          </p:cNvPr>
          <p:cNvSpPr txBox="1"/>
          <p:nvPr/>
        </p:nvSpPr>
        <p:spPr>
          <a:xfrm>
            <a:off x="6310402" y="3293621"/>
            <a:ext cx="57025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For given concept or for patent, PCS extracts key concepts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Using pre-processed patent data, its able to identify all different variations of expression of same concept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Consequently its able to identify documents which are semantically very similar to given concept.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This heuristic works exceptionally well compared to traditional document similarity algorithms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Apart from speed it also provides consistency and accuracy in prior art searches</a:t>
            </a:r>
            <a:endParaRPr lang="en-GB" sz="1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714CCCC3-2B61-4959-9EC7-027F0B982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" y="1228873"/>
            <a:ext cx="5962295" cy="31986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9DFE38-656C-4C0B-863E-EEC319D44DE2}"/>
              </a:ext>
            </a:extLst>
          </p:cNvPr>
          <p:cNvSpPr txBox="1"/>
          <p:nvPr/>
        </p:nvSpPr>
        <p:spPr>
          <a:xfrm>
            <a:off x="176720" y="4794031"/>
            <a:ext cx="5919280" cy="14157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5"/>
                </a:solidFill>
              </a:rPr>
              <a:t>Why search for prior-art for patents/concepts?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know patentability of inventions i.e. to check if same concept is patented before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check if patent can be invalidated by any previously published literature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xmlns="" id="{A58E9085-E298-4B95-AD8A-FE407F41212D}"/>
              </a:ext>
            </a:extLst>
          </p:cNvPr>
          <p:cNvSpPr>
            <a:spLocks noEditPoints="1"/>
          </p:cNvSpPr>
          <p:nvPr/>
        </p:nvSpPr>
        <p:spPr bwMode="auto">
          <a:xfrm>
            <a:off x="5819021" y="4783382"/>
            <a:ext cx="263289" cy="297820"/>
          </a:xfrm>
          <a:custGeom>
            <a:avLst/>
            <a:gdLst>
              <a:gd name="T0" fmla="*/ 61 w 240"/>
              <a:gd name="T1" fmla="*/ 48 h 272"/>
              <a:gd name="T2" fmla="*/ 35 w 240"/>
              <a:gd name="T3" fmla="*/ 35 h 272"/>
              <a:gd name="T4" fmla="*/ 48 w 240"/>
              <a:gd name="T5" fmla="*/ 61 h 272"/>
              <a:gd name="T6" fmla="*/ 61 w 240"/>
              <a:gd name="T7" fmla="*/ 61 h 272"/>
              <a:gd name="T8" fmla="*/ 9 w 240"/>
              <a:gd name="T9" fmla="*/ 110 h 272"/>
              <a:gd name="T10" fmla="*/ 9 w 240"/>
              <a:gd name="T11" fmla="*/ 129 h 272"/>
              <a:gd name="T12" fmla="*/ 37 w 240"/>
              <a:gd name="T13" fmla="*/ 120 h 272"/>
              <a:gd name="T14" fmla="*/ 120 w 240"/>
              <a:gd name="T15" fmla="*/ 37 h 272"/>
              <a:gd name="T16" fmla="*/ 129 w 240"/>
              <a:gd name="T17" fmla="*/ 9 h 272"/>
              <a:gd name="T18" fmla="*/ 110 w 240"/>
              <a:gd name="T19" fmla="*/ 9 h 272"/>
              <a:gd name="T20" fmla="*/ 120 w 240"/>
              <a:gd name="T21" fmla="*/ 37 h 272"/>
              <a:gd name="T22" fmla="*/ 106 w 240"/>
              <a:gd name="T23" fmla="*/ 272 h 272"/>
              <a:gd name="T24" fmla="*/ 152 w 240"/>
              <a:gd name="T25" fmla="*/ 252 h 272"/>
              <a:gd name="T26" fmla="*/ 87 w 240"/>
              <a:gd name="T27" fmla="*/ 243 h 272"/>
              <a:gd name="T28" fmla="*/ 204 w 240"/>
              <a:gd name="T29" fmla="*/ 35 h 272"/>
              <a:gd name="T30" fmla="*/ 178 w 240"/>
              <a:gd name="T31" fmla="*/ 48 h 272"/>
              <a:gd name="T32" fmla="*/ 184 w 240"/>
              <a:gd name="T33" fmla="*/ 64 h 272"/>
              <a:gd name="T34" fmla="*/ 204 w 240"/>
              <a:gd name="T35" fmla="*/ 48 h 272"/>
              <a:gd name="T36" fmla="*/ 120 w 240"/>
              <a:gd name="T37" fmla="*/ 49 h 272"/>
              <a:gd name="T38" fmla="*/ 61 w 240"/>
              <a:gd name="T39" fmla="*/ 156 h 272"/>
              <a:gd name="T40" fmla="*/ 78 w 240"/>
              <a:gd name="T41" fmla="*/ 185 h 272"/>
              <a:gd name="T42" fmla="*/ 74 w 240"/>
              <a:gd name="T43" fmla="*/ 199 h 272"/>
              <a:gd name="T44" fmla="*/ 68 w 240"/>
              <a:gd name="T45" fmla="*/ 229 h 272"/>
              <a:gd name="T46" fmla="*/ 165 w 240"/>
              <a:gd name="T47" fmla="*/ 235 h 272"/>
              <a:gd name="T48" fmla="*/ 171 w 240"/>
              <a:gd name="T49" fmla="*/ 204 h 272"/>
              <a:gd name="T50" fmla="*/ 162 w 240"/>
              <a:gd name="T51" fmla="*/ 199 h 272"/>
              <a:gd name="T52" fmla="*/ 177 w 240"/>
              <a:gd name="T53" fmla="*/ 157 h 272"/>
              <a:gd name="T54" fmla="*/ 120 w 240"/>
              <a:gd name="T55" fmla="*/ 49 h 272"/>
              <a:gd name="T56" fmla="*/ 116 w 240"/>
              <a:gd name="T57" fmla="*/ 136 h 272"/>
              <a:gd name="T58" fmla="*/ 120 w 240"/>
              <a:gd name="T59" fmla="*/ 169 h 272"/>
              <a:gd name="T60" fmla="*/ 143 w 240"/>
              <a:gd name="T61" fmla="*/ 185 h 272"/>
              <a:gd name="T62" fmla="*/ 126 w 240"/>
              <a:gd name="T63" fmla="*/ 199 h 272"/>
              <a:gd name="T64" fmla="*/ 141 w 240"/>
              <a:gd name="T65" fmla="*/ 136 h 272"/>
              <a:gd name="T66" fmla="*/ 141 w 240"/>
              <a:gd name="T67" fmla="*/ 106 h 272"/>
              <a:gd name="T68" fmla="*/ 125 w 240"/>
              <a:gd name="T69" fmla="*/ 126 h 272"/>
              <a:gd name="T70" fmla="*/ 110 w 240"/>
              <a:gd name="T71" fmla="*/ 110 h 272"/>
              <a:gd name="T72" fmla="*/ 84 w 240"/>
              <a:gd name="T73" fmla="*/ 121 h 272"/>
              <a:gd name="T74" fmla="*/ 107 w 240"/>
              <a:gd name="T75" fmla="*/ 136 h 272"/>
              <a:gd name="T76" fmla="*/ 96 w 240"/>
              <a:gd name="T77" fmla="*/ 199 h 272"/>
              <a:gd name="T78" fmla="*/ 77 w 240"/>
              <a:gd name="T79" fmla="*/ 146 h 272"/>
              <a:gd name="T80" fmla="*/ 77 w 240"/>
              <a:gd name="T81" fmla="*/ 146 h 272"/>
              <a:gd name="T82" fmla="*/ 120 w 240"/>
              <a:gd name="T83" fmla="*/ 68 h 272"/>
              <a:gd name="T84" fmla="*/ 162 w 240"/>
              <a:gd name="T85" fmla="*/ 146 h 272"/>
              <a:gd name="T86" fmla="*/ 138 w 240"/>
              <a:gd name="T87" fmla="*/ 117 h 272"/>
              <a:gd name="T88" fmla="*/ 146 w 240"/>
              <a:gd name="T89" fmla="*/ 121 h 272"/>
              <a:gd name="T90" fmla="*/ 134 w 240"/>
              <a:gd name="T91" fmla="*/ 126 h 272"/>
              <a:gd name="T92" fmla="*/ 100 w 240"/>
              <a:gd name="T93" fmla="*/ 126 h 272"/>
              <a:gd name="T94" fmla="*/ 100 w 240"/>
              <a:gd name="T95" fmla="*/ 115 h 272"/>
              <a:gd name="T96" fmla="*/ 106 w 240"/>
              <a:gd name="T97" fmla="*/ 126 h 272"/>
              <a:gd name="T98" fmla="*/ 211 w 240"/>
              <a:gd name="T99" fmla="*/ 110 h 272"/>
              <a:gd name="T100" fmla="*/ 211 w 240"/>
              <a:gd name="T101" fmla="*/ 129 h 272"/>
              <a:gd name="T102" fmla="*/ 240 w 240"/>
              <a:gd name="T103" fmla="*/ 119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0" h="272">
                <a:moveTo>
                  <a:pt x="61" y="61"/>
                </a:moveTo>
                <a:cubicBezTo>
                  <a:pt x="65" y="58"/>
                  <a:pt x="65" y="52"/>
                  <a:pt x="61" y="48"/>
                </a:cubicBezTo>
                <a:cubicBezTo>
                  <a:pt x="48" y="35"/>
                  <a:pt x="48" y="35"/>
                  <a:pt x="48" y="35"/>
                </a:cubicBezTo>
                <a:cubicBezTo>
                  <a:pt x="44" y="31"/>
                  <a:pt x="38" y="31"/>
                  <a:pt x="35" y="35"/>
                </a:cubicBezTo>
                <a:cubicBezTo>
                  <a:pt x="31" y="38"/>
                  <a:pt x="31" y="44"/>
                  <a:pt x="35" y="48"/>
                </a:cubicBezTo>
                <a:cubicBezTo>
                  <a:pt x="48" y="61"/>
                  <a:pt x="48" y="61"/>
                  <a:pt x="48" y="61"/>
                </a:cubicBezTo>
                <a:cubicBezTo>
                  <a:pt x="50" y="63"/>
                  <a:pt x="52" y="64"/>
                  <a:pt x="55" y="64"/>
                </a:cubicBezTo>
                <a:cubicBezTo>
                  <a:pt x="57" y="64"/>
                  <a:pt x="60" y="63"/>
                  <a:pt x="61" y="61"/>
                </a:cubicBezTo>
                <a:moveTo>
                  <a:pt x="28" y="110"/>
                </a:moveTo>
                <a:cubicBezTo>
                  <a:pt x="9" y="110"/>
                  <a:pt x="9" y="110"/>
                  <a:pt x="9" y="110"/>
                </a:cubicBezTo>
                <a:cubicBezTo>
                  <a:pt x="4" y="110"/>
                  <a:pt x="0" y="114"/>
                  <a:pt x="0" y="120"/>
                </a:cubicBezTo>
                <a:cubicBezTo>
                  <a:pt x="0" y="125"/>
                  <a:pt x="4" y="129"/>
                  <a:pt x="9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33" y="129"/>
                  <a:pt x="37" y="125"/>
                  <a:pt x="37" y="120"/>
                </a:cubicBezTo>
                <a:cubicBezTo>
                  <a:pt x="37" y="114"/>
                  <a:pt x="33" y="110"/>
                  <a:pt x="28" y="110"/>
                </a:cubicBezTo>
                <a:moveTo>
                  <a:pt x="120" y="37"/>
                </a:moveTo>
                <a:cubicBezTo>
                  <a:pt x="125" y="37"/>
                  <a:pt x="129" y="33"/>
                  <a:pt x="129" y="28"/>
                </a:cubicBezTo>
                <a:cubicBezTo>
                  <a:pt x="129" y="9"/>
                  <a:pt x="129" y="9"/>
                  <a:pt x="129" y="9"/>
                </a:cubicBezTo>
                <a:cubicBezTo>
                  <a:pt x="129" y="4"/>
                  <a:pt x="125" y="0"/>
                  <a:pt x="120" y="0"/>
                </a:cubicBezTo>
                <a:cubicBezTo>
                  <a:pt x="114" y="0"/>
                  <a:pt x="110" y="4"/>
                  <a:pt x="110" y="9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33"/>
                  <a:pt x="114" y="37"/>
                  <a:pt x="120" y="37"/>
                </a:cubicBezTo>
                <a:moveTo>
                  <a:pt x="87" y="252"/>
                </a:moveTo>
                <a:cubicBezTo>
                  <a:pt x="87" y="263"/>
                  <a:pt x="96" y="272"/>
                  <a:pt x="106" y="272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44" y="272"/>
                  <a:pt x="152" y="263"/>
                  <a:pt x="152" y="252"/>
                </a:cubicBezTo>
                <a:cubicBezTo>
                  <a:pt x="152" y="243"/>
                  <a:pt x="152" y="243"/>
                  <a:pt x="152" y="243"/>
                </a:cubicBezTo>
                <a:cubicBezTo>
                  <a:pt x="87" y="243"/>
                  <a:pt x="87" y="243"/>
                  <a:pt x="87" y="243"/>
                </a:cubicBezTo>
                <a:cubicBezTo>
                  <a:pt x="87" y="252"/>
                  <a:pt x="87" y="252"/>
                  <a:pt x="87" y="252"/>
                </a:cubicBezTo>
                <a:close/>
                <a:moveTo>
                  <a:pt x="204" y="35"/>
                </a:moveTo>
                <a:cubicBezTo>
                  <a:pt x="201" y="31"/>
                  <a:pt x="195" y="31"/>
                  <a:pt x="191" y="35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4" y="52"/>
                  <a:pt x="174" y="58"/>
                  <a:pt x="178" y="61"/>
                </a:cubicBezTo>
                <a:cubicBezTo>
                  <a:pt x="180" y="63"/>
                  <a:pt x="182" y="64"/>
                  <a:pt x="184" y="64"/>
                </a:cubicBezTo>
                <a:cubicBezTo>
                  <a:pt x="187" y="64"/>
                  <a:pt x="189" y="63"/>
                  <a:pt x="191" y="61"/>
                </a:cubicBezTo>
                <a:cubicBezTo>
                  <a:pt x="204" y="48"/>
                  <a:pt x="204" y="48"/>
                  <a:pt x="204" y="48"/>
                </a:cubicBezTo>
                <a:cubicBezTo>
                  <a:pt x="208" y="44"/>
                  <a:pt x="208" y="38"/>
                  <a:pt x="204" y="35"/>
                </a:cubicBezTo>
                <a:moveTo>
                  <a:pt x="120" y="49"/>
                </a:moveTo>
                <a:cubicBezTo>
                  <a:pt x="81" y="49"/>
                  <a:pt x="49" y="80"/>
                  <a:pt x="49" y="118"/>
                </a:cubicBezTo>
                <a:cubicBezTo>
                  <a:pt x="49" y="131"/>
                  <a:pt x="53" y="144"/>
                  <a:pt x="61" y="156"/>
                </a:cubicBezTo>
                <a:cubicBezTo>
                  <a:pt x="61" y="156"/>
                  <a:pt x="62" y="157"/>
                  <a:pt x="62" y="157"/>
                </a:cubicBezTo>
                <a:cubicBezTo>
                  <a:pt x="75" y="176"/>
                  <a:pt x="78" y="182"/>
                  <a:pt x="78" y="185"/>
                </a:cubicBezTo>
                <a:cubicBezTo>
                  <a:pt x="78" y="199"/>
                  <a:pt x="78" y="199"/>
                  <a:pt x="78" y="199"/>
                </a:cubicBezTo>
                <a:cubicBezTo>
                  <a:pt x="74" y="199"/>
                  <a:pt x="74" y="199"/>
                  <a:pt x="74" y="199"/>
                </a:cubicBezTo>
                <a:cubicBezTo>
                  <a:pt x="71" y="199"/>
                  <a:pt x="68" y="200"/>
                  <a:pt x="68" y="204"/>
                </a:cubicBezTo>
                <a:cubicBezTo>
                  <a:pt x="68" y="229"/>
                  <a:pt x="68" y="229"/>
                  <a:pt x="68" y="229"/>
                </a:cubicBezTo>
                <a:cubicBezTo>
                  <a:pt x="68" y="233"/>
                  <a:pt x="71" y="235"/>
                  <a:pt x="7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8" y="235"/>
                  <a:pt x="171" y="233"/>
                  <a:pt x="171" y="229"/>
                </a:cubicBezTo>
                <a:cubicBezTo>
                  <a:pt x="171" y="204"/>
                  <a:pt x="171" y="204"/>
                  <a:pt x="171" y="204"/>
                </a:cubicBezTo>
                <a:cubicBezTo>
                  <a:pt x="171" y="200"/>
                  <a:pt x="168" y="199"/>
                  <a:pt x="165" y="199"/>
                </a:cubicBezTo>
                <a:cubicBezTo>
                  <a:pt x="162" y="199"/>
                  <a:pt x="162" y="199"/>
                  <a:pt x="162" y="199"/>
                </a:cubicBezTo>
                <a:cubicBezTo>
                  <a:pt x="162" y="185"/>
                  <a:pt x="162" y="185"/>
                  <a:pt x="162" y="185"/>
                </a:cubicBezTo>
                <a:cubicBezTo>
                  <a:pt x="162" y="182"/>
                  <a:pt x="163" y="177"/>
                  <a:pt x="177" y="157"/>
                </a:cubicBezTo>
                <a:cubicBezTo>
                  <a:pt x="186" y="146"/>
                  <a:pt x="190" y="132"/>
                  <a:pt x="190" y="118"/>
                </a:cubicBezTo>
                <a:cubicBezTo>
                  <a:pt x="190" y="80"/>
                  <a:pt x="158" y="49"/>
                  <a:pt x="120" y="49"/>
                </a:cubicBezTo>
                <a:moveTo>
                  <a:pt x="120" y="169"/>
                </a:moveTo>
                <a:cubicBezTo>
                  <a:pt x="116" y="136"/>
                  <a:pt x="116" y="136"/>
                  <a:pt x="116" y="136"/>
                </a:cubicBezTo>
                <a:cubicBezTo>
                  <a:pt x="124" y="136"/>
                  <a:pt x="124" y="136"/>
                  <a:pt x="124" y="136"/>
                </a:cubicBezTo>
                <a:lnTo>
                  <a:pt x="120" y="169"/>
                </a:lnTo>
                <a:close/>
                <a:moveTo>
                  <a:pt x="162" y="146"/>
                </a:moveTo>
                <a:cubicBezTo>
                  <a:pt x="147" y="167"/>
                  <a:pt x="143" y="176"/>
                  <a:pt x="143" y="185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26" y="199"/>
                  <a:pt x="126" y="199"/>
                  <a:pt x="126" y="199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9" y="136"/>
                  <a:pt x="156" y="129"/>
                  <a:pt x="156" y="121"/>
                </a:cubicBezTo>
                <a:cubicBezTo>
                  <a:pt x="156" y="113"/>
                  <a:pt x="149" y="106"/>
                  <a:pt x="141" y="106"/>
                </a:cubicBezTo>
                <a:cubicBezTo>
                  <a:pt x="137" y="106"/>
                  <a:pt x="133" y="107"/>
                  <a:pt x="131" y="110"/>
                </a:cubicBezTo>
                <a:cubicBezTo>
                  <a:pt x="126" y="115"/>
                  <a:pt x="125" y="122"/>
                  <a:pt x="125" y="126"/>
                </a:cubicBezTo>
                <a:cubicBezTo>
                  <a:pt x="116" y="126"/>
                  <a:pt x="116" y="126"/>
                  <a:pt x="116" y="126"/>
                </a:cubicBezTo>
                <a:cubicBezTo>
                  <a:pt x="116" y="122"/>
                  <a:pt x="114" y="115"/>
                  <a:pt x="110" y="110"/>
                </a:cubicBezTo>
                <a:cubicBezTo>
                  <a:pt x="107" y="108"/>
                  <a:pt x="104" y="106"/>
                  <a:pt x="100" y="106"/>
                </a:cubicBezTo>
                <a:cubicBezTo>
                  <a:pt x="91" y="106"/>
                  <a:pt x="84" y="113"/>
                  <a:pt x="84" y="121"/>
                </a:cubicBezTo>
                <a:cubicBezTo>
                  <a:pt x="84" y="129"/>
                  <a:pt x="91" y="136"/>
                  <a:pt x="100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96" y="199"/>
                  <a:pt x="96" y="199"/>
                  <a:pt x="96" y="199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76"/>
                  <a:pt x="92" y="167"/>
                  <a:pt x="77" y="146"/>
                </a:cubicBezTo>
                <a:cubicBezTo>
                  <a:pt x="77" y="146"/>
                  <a:pt x="77" y="146"/>
                  <a:pt x="77" y="147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1" y="137"/>
                  <a:pt x="68" y="128"/>
                  <a:pt x="68" y="118"/>
                </a:cubicBezTo>
                <a:cubicBezTo>
                  <a:pt x="68" y="90"/>
                  <a:pt x="91" y="68"/>
                  <a:pt x="120" y="68"/>
                </a:cubicBezTo>
                <a:cubicBezTo>
                  <a:pt x="148" y="68"/>
                  <a:pt x="171" y="90"/>
                  <a:pt x="171" y="118"/>
                </a:cubicBezTo>
                <a:cubicBezTo>
                  <a:pt x="171" y="128"/>
                  <a:pt x="168" y="138"/>
                  <a:pt x="162" y="146"/>
                </a:cubicBezTo>
                <a:moveTo>
                  <a:pt x="134" y="126"/>
                </a:moveTo>
                <a:cubicBezTo>
                  <a:pt x="134" y="123"/>
                  <a:pt x="135" y="119"/>
                  <a:pt x="138" y="117"/>
                </a:cubicBezTo>
                <a:cubicBezTo>
                  <a:pt x="138" y="116"/>
                  <a:pt x="139" y="115"/>
                  <a:pt x="141" y="115"/>
                </a:cubicBezTo>
                <a:cubicBezTo>
                  <a:pt x="144" y="115"/>
                  <a:pt x="146" y="118"/>
                  <a:pt x="146" y="121"/>
                </a:cubicBezTo>
                <a:cubicBezTo>
                  <a:pt x="146" y="124"/>
                  <a:pt x="144" y="126"/>
                  <a:pt x="141" y="126"/>
                </a:cubicBezTo>
                <a:cubicBezTo>
                  <a:pt x="134" y="126"/>
                  <a:pt x="134" y="126"/>
                  <a:pt x="134" y="126"/>
                </a:cubicBezTo>
                <a:close/>
                <a:moveTo>
                  <a:pt x="106" y="126"/>
                </a:moveTo>
                <a:cubicBezTo>
                  <a:pt x="100" y="126"/>
                  <a:pt x="100" y="126"/>
                  <a:pt x="100" y="126"/>
                </a:cubicBezTo>
                <a:cubicBezTo>
                  <a:pt x="96" y="126"/>
                  <a:pt x="94" y="124"/>
                  <a:pt x="94" y="121"/>
                </a:cubicBezTo>
                <a:cubicBezTo>
                  <a:pt x="94" y="118"/>
                  <a:pt x="96" y="115"/>
                  <a:pt x="100" y="115"/>
                </a:cubicBezTo>
                <a:cubicBezTo>
                  <a:pt x="101" y="115"/>
                  <a:pt x="102" y="116"/>
                  <a:pt x="103" y="117"/>
                </a:cubicBezTo>
                <a:cubicBezTo>
                  <a:pt x="105" y="119"/>
                  <a:pt x="106" y="123"/>
                  <a:pt x="106" y="126"/>
                </a:cubicBezTo>
                <a:moveTo>
                  <a:pt x="230" y="110"/>
                </a:moveTo>
                <a:cubicBezTo>
                  <a:pt x="211" y="110"/>
                  <a:pt x="211" y="110"/>
                  <a:pt x="211" y="110"/>
                </a:cubicBezTo>
                <a:cubicBezTo>
                  <a:pt x="206" y="110"/>
                  <a:pt x="202" y="114"/>
                  <a:pt x="202" y="119"/>
                </a:cubicBezTo>
                <a:cubicBezTo>
                  <a:pt x="202" y="125"/>
                  <a:pt x="206" y="129"/>
                  <a:pt x="21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5" y="129"/>
                  <a:pt x="240" y="125"/>
                  <a:pt x="240" y="119"/>
                </a:cubicBezTo>
                <a:cubicBezTo>
                  <a:pt x="240" y="114"/>
                  <a:pt x="235" y="110"/>
                  <a:pt x="230" y="11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226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515"/>
          <p:cNvSpPr txBox="1"/>
          <p:nvPr/>
        </p:nvSpPr>
        <p:spPr>
          <a:xfrm>
            <a:off x="247827" y="243798"/>
            <a:ext cx="58481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Franklin Gothic Medium"/>
                <a:ea typeface="Franklin Gothic Medium"/>
                <a:cs typeface="Franklin Gothic Medium"/>
              </a:rPr>
              <a:t>Identifying assets for licensing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518" name="Straight Connector 51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xt Placeholder 7">
            <a:extLst>
              <a:ext uri="{FF2B5EF4-FFF2-40B4-BE49-F238E27FC236}">
                <a16:creationId xmlns:a16="http://schemas.microsoft.com/office/drawing/2014/main" xmlns="" id="{3137607F-8380-490F-8614-068AF4D9EEEA}"/>
              </a:ext>
            </a:extLst>
          </p:cNvPr>
          <p:cNvSpPr txBox="1">
            <a:spLocks/>
          </p:cNvSpPr>
          <p:nvPr/>
        </p:nvSpPr>
        <p:spPr>
          <a:xfrm>
            <a:off x="311781" y="1238764"/>
            <a:ext cx="11795338" cy="404741"/>
          </a:xfrm>
          <a:prstGeom prst="rect">
            <a:avLst/>
          </a:prstGeom>
          <a:noFill/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accent2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</a:pPr>
            <a:r>
              <a:rPr lang="en-GB" sz="1600" b="0" spc="50" dirty="0">
                <a:solidFill>
                  <a:schemeClr val="accent1"/>
                </a:solidFill>
                <a:latin typeface="Franklin Gothic Medium"/>
              </a:rPr>
              <a:t>PCS has in-built industry proven ranking mechanism which allows users to identify valuable patents in their portfolio </a:t>
            </a:r>
            <a:endParaRPr lang="en-GB" sz="1600" b="0" dirty="0">
              <a:solidFill>
                <a:schemeClr val="accent1"/>
              </a:solidFill>
              <a:latin typeface="Franklin Gothic Medium"/>
            </a:endParaRP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xmlns="" id="{33B8C99E-A3F4-4B0A-B2D3-4FE4425127FD}"/>
              </a:ext>
            </a:extLst>
          </p:cNvPr>
          <p:cNvSpPr txBox="1"/>
          <p:nvPr/>
        </p:nvSpPr>
        <p:spPr>
          <a:xfrm>
            <a:off x="1129072" y="1865703"/>
            <a:ext cx="329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Typical price charged by patent analytics services for identifying best patents report using qualitative analysis of bigger organizations like IBM, Samsung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xmlns="" id="{1252BBF7-381E-401B-B0FC-AFFC10C33231}"/>
              </a:ext>
            </a:extLst>
          </p:cNvPr>
          <p:cNvSpPr txBox="1"/>
          <p:nvPr/>
        </p:nvSpPr>
        <p:spPr>
          <a:xfrm>
            <a:off x="1129072" y="2861517"/>
            <a:ext cx="3292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Average Time saved by PCS over traditional process of patent ranking</a:t>
            </a:r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xmlns="" id="{B3279D17-438A-4811-B3EE-5092B1438A90}"/>
              </a:ext>
            </a:extLst>
          </p:cNvPr>
          <p:cNvGrpSpPr/>
          <p:nvPr/>
        </p:nvGrpSpPr>
        <p:grpSpPr>
          <a:xfrm>
            <a:off x="491162" y="1968488"/>
            <a:ext cx="399155" cy="546382"/>
            <a:chOff x="6854242" y="4343492"/>
            <a:chExt cx="231089" cy="316326"/>
          </a:xfrm>
          <a:solidFill>
            <a:schemeClr val="accent1"/>
          </a:solidFill>
        </p:grpSpPr>
        <p:sp>
          <p:nvSpPr>
            <p:cNvPr id="523" name="Freeform 238">
              <a:extLst>
                <a:ext uri="{FF2B5EF4-FFF2-40B4-BE49-F238E27FC236}">
                  <a16:creationId xmlns:a16="http://schemas.microsoft.com/office/drawing/2014/main" xmlns="" id="{324794C5-2DB9-4FB4-AF1A-EAB79025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162" y="4407893"/>
              <a:ext cx="64402" cy="9471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0 w 13"/>
                <a:gd name="T5" fmla="*/ 2 h 2"/>
                <a:gd name="T6" fmla="*/ 0 w 13"/>
                <a:gd name="T7" fmla="*/ 2 h 2"/>
                <a:gd name="T8" fmla="*/ 12 w 13"/>
                <a:gd name="T9" fmla="*/ 2 h 2"/>
                <a:gd name="T10" fmla="*/ 13 w 13"/>
                <a:gd name="T11" fmla="*/ 2 h 2"/>
                <a:gd name="T12" fmla="*/ 13 w 13"/>
                <a:gd name="T13" fmla="*/ 0 h 2"/>
                <a:gd name="T14" fmla="*/ 12 w 13"/>
                <a:gd name="T15" fmla="*/ 0 h 2"/>
                <a:gd name="T16" fmla="*/ 0 w 1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524" name="Freeform 239">
              <a:extLst>
                <a:ext uri="{FF2B5EF4-FFF2-40B4-BE49-F238E27FC236}">
                  <a16:creationId xmlns:a16="http://schemas.microsoft.com/office/drawing/2014/main" xmlns="" id="{03988F05-AD79-4192-BF0E-AF1EA879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644" y="4343492"/>
              <a:ext cx="111757" cy="43566"/>
            </a:xfrm>
            <a:custGeom>
              <a:avLst/>
              <a:gdLst>
                <a:gd name="T0" fmla="*/ 4 w 22"/>
                <a:gd name="T1" fmla="*/ 9 h 9"/>
                <a:gd name="T2" fmla="*/ 18 w 22"/>
                <a:gd name="T3" fmla="*/ 9 h 9"/>
                <a:gd name="T4" fmla="*/ 21 w 22"/>
                <a:gd name="T5" fmla="*/ 3 h 9"/>
                <a:gd name="T6" fmla="*/ 15 w 22"/>
                <a:gd name="T7" fmla="*/ 5 h 9"/>
                <a:gd name="T8" fmla="*/ 11 w 22"/>
                <a:gd name="T9" fmla="*/ 0 h 9"/>
                <a:gd name="T10" fmla="*/ 9 w 22"/>
                <a:gd name="T11" fmla="*/ 5 h 9"/>
                <a:gd name="T12" fmla="*/ 2 w 22"/>
                <a:gd name="T13" fmla="*/ 1 h 9"/>
                <a:gd name="T14" fmla="*/ 0 w 22"/>
                <a:gd name="T15" fmla="*/ 3 h 9"/>
                <a:gd name="T16" fmla="*/ 4 w 22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4" y="9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2"/>
                    <a:pt x="16" y="5"/>
                    <a:pt x="15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  <p:sp>
          <p:nvSpPr>
            <p:cNvPr id="525" name="Freeform 240">
              <a:extLst>
                <a:ext uri="{FF2B5EF4-FFF2-40B4-BE49-F238E27FC236}">
                  <a16:creationId xmlns:a16="http://schemas.microsoft.com/office/drawing/2014/main" xmlns="" id="{DCA23EB3-E5B1-4921-A60A-4290ED547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4242" y="4438200"/>
              <a:ext cx="231089" cy="221618"/>
            </a:xfrm>
            <a:custGeom>
              <a:avLst/>
              <a:gdLst>
                <a:gd name="T0" fmla="*/ 46 w 46"/>
                <a:gd name="T1" fmla="*/ 31 h 44"/>
                <a:gd name="T2" fmla="*/ 46 w 46"/>
                <a:gd name="T3" fmla="*/ 18 h 44"/>
                <a:gd name="T4" fmla="*/ 28 w 46"/>
                <a:gd name="T5" fmla="*/ 0 h 44"/>
                <a:gd name="T6" fmla="*/ 20 w 46"/>
                <a:gd name="T7" fmla="*/ 0 h 44"/>
                <a:gd name="T8" fmla="*/ 1 w 46"/>
                <a:gd name="T9" fmla="*/ 28 h 44"/>
                <a:gd name="T10" fmla="*/ 1 w 46"/>
                <a:gd name="T11" fmla="*/ 32 h 44"/>
                <a:gd name="T12" fmla="*/ 1 w 46"/>
                <a:gd name="T13" fmla="*/ 32 h 44"/>
                <a:gd name="T14" fmla="*/ 1 w 46"/>
                <a:gd name="T15" fmla="*/ 34 h 44"/>
                <a:gd name="T16" fmla="*/ 15 w 46"/>
                <a:gd name="T17" fmla="*/ 43 h 44"/>
                <a:gd name="T18" fmla="*/ 24 w 46"/>
                <a:gd name="T19" fmla="*/ 44 h 44"/>
                <a:gd name="T20" fmla="*/ 33 w 46"/>
                <a:gd name="T21" fmla="*/ 43 h 44"/>
                <a:gd name="T22" fmla="*/ 46 w 46"/>
                <a:gd name="T23" fmla="*/ 33 h 44"/>
                <a:gd name="T24" fmla="*/ 46 w 46"/>
                <a:gd name="T25" fmla="*/ 32 h 44"/>
                <a:gd name="T26" fmla="*/ 46 w 46"/>
                <a:gd name="T27" fmla="*/ 31 h 44"/>
                <a:gd name="T28" fmla="*/ 25 w 46"/>
                <a:gd name="T29" fmla="*/ 33 h 44"/>
                <a:gd name="T30" fmla="*/ 25 w 46"/>
                <a:gd name="T31" fmla="*/ 36 h 44"/>
                <a:gd name="T32" fmla="*/ 23 w 46"/>
                <a:gd name="T33" fmla="*/ 36 h 44"/>
                <a:gd name="T34" fmla="*/ 23 w 46"/>
                <a:gd name="T35" fmla="*/ 33 h 44"/>
                <a:gd name="T36" fmla="*/ 17 w 46"/>
                <a:gd name="T37" fmla="*/ 27 h 44"/>
                <a:gd name="T38" fmla="*/ 17 w 46"/>
                <a:gd name="T39" fmla="*/ 26 h 44"/>
                <a:gd name="T40" fmla="*/ 22 w 46"/>
                <a:gd name="T41" fmla="*/ 26 h 44"/>
                <a:gd name="T42" fmla="*/ 22 w 46"/>
                <a:gd name="T43" fmla="*/ 27 h 44"/>
                <a:gd name="T44" fmla="*/ 24 w 46"/>
                <a:gd name="T45" fmla="*/ 29 h 44"/>
                <a:gd name="T46" fmla="*/ 27 w 46"/>
                <a:gd name="T47" fmla="*/ 27 h 44"/>
                <a:gd name="T48" fmla="*/ 17 w 46"/>
                <a:gd name="T49" fmla="*/ 17 h 44"/>
                <a:gd name="T50" fmla="*/ 23 w 46"/>
                <a:gd name="T51" fmla="*/ 10 h 44"/>
                <a:gd name="T52" fmla="*/ 23 w 46"/>
                <a:gd name="T53" fmla="*/ 8 h 44"/>
                <a:gd name="T54" fmla="*/ 25 w 46"/>
                <a:gd name="T55" fmla="*/ 8 h 44"/>
                <a:gd name="T56" fmla="*/ 25 w 46"/>
                <a:gd name="T57" fmla="*/ 10 h 44"/>
                <a:gd name="T58" fmla="*/ 31 w 46"/>
                <a:gd name="T59" fmla="*/ 16 h 44"/>
                <a:gd name="T60" fmla="*/ 31 w 46"/>
                <a:gd name="T61" fmla="*/ 17 h 44"/>
                <a:gd name="T62" fmla="*/ 26 w 46"/>
                <a:gd name="T63" fmla="*/ 17 h 44"/>
                <a:gd name="T64" fmla="*/ 26 w 46"/>
                <a:gd name="T65" fmla="*/ 15 h 44"/>
                <a:gd name="T66" fmla="*/ 24 w 46"/>
                <a:gd name="T67" fmla="*/ 14 h 44"/>
                <a:gd name="T68" fmla="*/ 22 w 46"/>
                <a:gd name="T69" fmla="*/ 16 h 44"/>
                <a:gd name="T70" fmla="*/ 32 w 46"/>
                <a:gd name="T71" fmla="*/ 26 h 44"/>
                <a:gd name="T72" fmla="*/ 25 w 46"/>
                <a:gd name="T7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44">
                  <a:moveTo>
                    <a:pt x="46" y="31"/>
                  </a:moveTo>
                  <a:cubicBezTo>
                    <a:pt x="46" y="27"/>
                    <a:pt x="46" y="22"/>
                    <a:pt x="46" y="18"/>
                  </a:cubicBezTo>
                  <a:cubicBezTo>
                    <a:pt x="44" y="10"/>
                    <a:pt x="38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15"/>
                    <a:pt x="1" y="28"/>
                  </a:cubicBezTo>
                  <a:cubicBezTo>
                    <a:pt x="1" y="29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3" y="38"/>
                    <a:pt x="8" y="42"/>
                    <a:pt x="15" y="43"/>
                  </a:cubicBezTo>
                  <a:cubicBezTo>
                    <a:pt x="17" y="44"/>
                    <a:pt x="20" y="44"/>
                    <a:pt x="24" y="44"/>
                  </a:cubicBezTo>
                  <a:cubicBezTo>
                    <a:pt x="27" y="44"/>
                    <a:pt x="30" y="44"/>
                    <a:pt x="33" y="43"/>
                  </a:cubicBezTo>
                  <a:cubicBezTo>
                    <a:pt x="40" y="41"/>
                    <a:pt x="46" y="38"/>
                    <a:pt x="46" y="33"/>
                  </a:cubicBezTo>
                  <a:cubicBezTo>
                    <a:pt x="46" y="32"/>
                    <a:pt x="46" y="32"/>
                    <a:pt x="46" y="32"/>
                  </a:cubicBezTo>
                  <a:lnTo>
                    <a:pt x="46" y="31"/>
                  </a:lnTo>
                  <a:close/>
                  <a:moveTo>
                    <a:pt x="25" y="33"/>
                  </a:moveTo>
                  <a:cubicBezTo>
                    <a:pt x="25" y="36"/>
                    <a:pt x="25" y="36"/>
                    <a:pt x="25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0" y="33"/>
                    <a:pt x="17" y="31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8"/>
                    <a:pt x="22" y="29"/>
                    <a:pt x="24" y="29"/>
                  </a:cubicBezTo>
                  <a:cubicBezTo>
                    <a:pt x="26" y="29"/>
                    <a:pt x="27" y="28"/>
                    <a:pt x="27" y="27"/>
                  </a:cubicBezTo>
                  <a:cubicBezTo>
                    <a:pt x="27" y="22"/>
                    <a:pt x="17" y="25"/>
                    <a:pt x="17" y="17"/>
                  </a:cubicBezTo>
                  <a:cubicBezTo>
                    <a:pt x="17" y="13"/>
                    <a:pt x="19" y="11"/>
                    <a:pt x="23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0" y="11"/>
                    <a:pt x="31" y="13"/>
                    <a:pt x="31" y="1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6" y="15"/>
                    <a:pt x="26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2" y="15"/>
                    <a:pt x="22" y="16"/>
                  </a:cubicBezTo>
                  <a:cubicBezTo>
                    <a:pt x="22" y="21"/>
                    <a:pt x="32" y="18"/>
                    <a:pt x="32" y="26"/>
                  </a:cubicBezTo>
                  <a:cubicBezTo>
                    <a:pt x="32" y="31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</a:endParaRPr>
            </a:p>
          </p:txBody>
        </p:sp>
      </p:grpSp>
      <p:sp>
        <p:nvSpPr>
          <p:cNvPr id="526" name="Freeform 15">
            <a:extLst>
              <a:ext uri="{FF2B5EF4-FFF2-40B4-BE49-F238E27FC236}">
                <a16:creationId xmlns:a16="http://schemas.microsoft.com/office/drawing/2014/main" xmlns="" id="{2A35C84D-EB56-45D9-9B2A-953107C84A66}"/>
              </a:ext>
            </a:extLst>
          </p:cNvPr>
          <p:cNvSpPr>
            <a:spLocks/>
          </p:cNvSpPr>
          <p:nvPr/>
        </p:nvSpPr>
        <p:spPr bwMode="auto">
          <a:xfrm>
            <a:off x="407348" y="2823456"/>
            <a:ext cx="603978" cy="513002"/>
          </a:xfrm>
          <a:custGeom>
            <a:avLst/>
            <a:gdLst>
              <a:gd name="T0" fmla="*/ 243 w 251"/>
              <a:gd name="T1" fmla="*/ 186 h 213"/>
              <a:gd name="T2" fmla="*/ 232 w 251"/>
              <a:gd name="T3" fmla="*/ 186 h 213"/>
              <a:gd name="T4" fmla="*/ 232 w 251"/>
              <a:gd name="T5" fmla="*/ 65 h 213"/>
              <a:gd name="T6" fmla="*/ 221 w 251"/>
              <a:gd name="T7" fmla="*/ 53 h 213"/>
              <a:gd name="T8" fmla="*/ 186 w 251"/>
              <a:gd name="T9" fmla="*/ 53 h 213"/>
              <a:gd name="T10" fmla="*/ 176 w 251"/>
              <a:gd name="T11" fmla="*/ 65 h 213"/>
              <a:gd name="T12" fmla="*/ 176 w 251"/>
              <a:gd name="T13" fmla="*/ 186 h 213"/>
              <a:gd name="T14" fmla="*/ 155 w 251"/>
              <a:gd name="T15" fmla="*/ 186 h 213"/>
              <a:gd name="T16" fmla="*/ 155 w 251"/>
              <a:gd name="T17" fmla="*/ 181 h 213"/>
              <a:gd name="T18" fmla="*/ 155 w 251"/>
              <a:gd name="T19" fmla="*/ 15 h 213"/>
              <a:gd name="T20" fmla="*/ 144 w 251"/>
              <a:gd name="T21" fmla="*/ 0 h 213"/>
              <a:gd name="T22" fmla="*/ 110 w 251"/>
              <a:gd name="T23" fmla="*/ 0 h 213"/>
              <a:gd name="T24" fmla="*/ 97 w 251"/>
              <a:gd name="T25" fmla="*/ 15 h 213"/>
              <a:gd name="T26" fmla="*/ 97 w 251"/>
              <a:gd name="T27" fmla="*/ 186 h 213"/>
              <a:gd name="T28" fmla="*/ 97 w 251"/>
              <a:gd name="T29" fmla="*/ 186 h 213"/>
              <a:gd name="T30" fmla="*/ 81 w 251"/>
              <a:gd name="T31" fmla="*/ 186 h 213"/>
              <a:gd name="T32" fmla="*/ 81 w 251"/>
              <a:gd name="T33" fmla="*/ 107 h 213"/>
              <a:gd name="T34" fmla="*/ 69 w 251"/>
              <a:gd name="T35" fmla="*/ 99 h 213"/>
              <a:gd name="T36" fmla="*/ 35 w 251"/>
              <a:gd name="T37" fmla="*/ 99 h 213"/>
              <a:gd name="T38" fmla="*/ 23 w 251"/>
              <a:gd name="T39" fmla="*/ 107 h 213"/>
              <a:gd name="T40" fmla="*/ 23 w 251"/>
              <a:gd name="T41" fmla="*/ 186 h 213"/>
              <a:gd name="T42" fmla="*/ 7 w 251"/>
              <a:gd name="T43" fmla="*/ 186 h 213"/>
              <a:gd name="T44" fmla="*/ 0 w 251"/>
              <a:gd name="T45" fmla="*/ 190 h 213"/>
              <a:gd name="T46" fmla="*/ 0 w 251"/>
              <a:gd name="T47" fmla="*/ 209 h 213"/>
              <a:gd name="T48" fmla="*/ 7 w 251"/>
              <a:gd name="T49" fmla="*/ 213 h 213"/>
              <a:gd name="T50" fmla="*/ 123 w 251"/>
              <a:gd name="T51" fmla="*/ 213 h 213"/>
              <a:gd name="T52" fmla="*/ 126 w 251"/>
              <a:gd name="T53" fmla="*/ 213 h 213"/>
              <a:gd name="T54" fmla="*/ 243 w 251"/>
              <a:gd name="T55" fmla="*/ 213 h 213"/>
              <a:gd name="T56" fmla="*/ 251 w 251"/>
              <a:gd name="T57" fmla="*/ 209 h 213"/>
              <a:gd name="T58" fmla="*/ 251 w 251"/>
              <a:gd name="T59" fmla="*/ 190 h 213"/>
              <a:gd name="T60" fmla="*/ 243 w 251"/>
              <a:gd name="T61" fmla="*/ 18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1" h="213">
                <a:moveTo>
                  <a:pt x="243" y="186"/>
                </a:moveTo>
                <a:cubicBezTo>
                  <a:pt x="232" y="186"/>
                  <a:pt x="232" y="186"/>
                  <a:pt x="232" y="186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2" y="59"/>
                  <a:pt x="227" y="53"/>
                  <a:pt x="221" y="53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180" y="53"/>
                  <a:pt x="176" y="59"/>
                  <a:pt x="176" y="65"/>
                </a:cubicBezTo>
                <a:cubicBezTo>
                  <a:pt x="176" y="186"/>
                  <a:pt x="176" y="186"/>
                  <a:pt x="176" y="186"/>
                </a:cubicBezTo>
                <a:cubicBezTo>
                  <a:pt x="155" y="186"/>
                  <a:pt x="155" y="186"/>
                  <a:pt x="155" y="186"/>
                </a:cubicBezTo>
                <a:cubicBezTo>
                  <a:pt x="155" y="184"/>
                  <a:pt x="155" y="183"/>
                  <a:pt x="155" y="181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6"/>
                  <a:pt x="150" y="0"/>
                  <a:pt x="144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3" y="0"/>
                  <a:pt x="97" y="6"/>
                  <a:pt x="97" y="15"/>
                </a:cubicBezTo>
                <a:cubicBezTo>
                  <a:pt x="97" y="186"/>
                  <a:pt x="97" y="186"/>
                  <a:pt x="97" y="186"/>
                </a:cubicBezTo>
                <a:cubicBezTo>
                  <a:pt x="97" y="187"/>
                  <a:pt x="97" y="186"/>
                  <a:pt x="97" y="186"/>
                </a:cubicBezTo>
                <a:cubicBezTo>
                  <a:pt x="81" y="186"/>
                  <a:pt x="81" y="186"/>
                  <a:pt x="81" y="186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81" y="103"/>
                  <a:pt x="75" y="99"/>
                  <a:pt x="69" y="99"/>
                </a:cubicBezTo>
                <a:cubicBezTo>
                  <a:pt x="35" y="99"/>
                  <a:pt x="35" y="99"/>
                  <a:pt x="35" y="99"/>
                </a:cubicBezTo>
                <a:cubicBezTo>
                  <a:pt x="28" y="99"/>
                  <a:pt x="23" y="103"/>
                  <a:pt x="23" y="107"/>
                </a:cubicBezTo>
                <a:cubicBezTo>
                  <a:pt x="23" y="186"/>
                  <a:pt x="23" y="186"/>
                  <a:pt x="23" y="186"/>
                </a:cubicBezTo>
                <a:cubicBezTo>
                  <a:pt x="7" y="186"/>
                  <a:pt x="7" y="186"/>
                  <a:pt x="7" y="186"/>
                </a:cubicBezTo>
                <a:cubicBezTo>
                  <a:pt x="3" y="186"/>
                  <a:pt x="0" y="188"/>
                  <a:pt x="0" y="190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211"/>
                  <a:pt x="3" y="213"/>
                  <a:pt x="7" y="213"/>
                </a:cubicBezTo>
                <a:cubicBezTo>
                  <a:pt x="123" y="213"/>
                  <a:pt x="123" y="213"/>
                  <a:pt x="123" y="213"/>
                </a:cubicBezTo>
                <a:cubicBezTo>
                  <a:pt x="126" y="213"/>
                  <a:pt x="126" y="213"/>
                  <a:pt x="126" y="213"/>
                </a:cubicBezTo>
                <a:cubicBezTo>
                  <a:pt x="243" y="213"/>
                  <a:pt x="243" y="213"/>
                  <a:pt x="243" y="213"/>
                </a:cubicBezTo>
                <a:cubicBezTo>
                  <a:pt x="247" y="213"/>
                  <a:pt x="251" y="211"/>
                  <a:pt x="251" y="209"/>
                </a:cubicBezTo>
                <a:cubicBezTo>
                  <a:pt x="251" y="190"/>
                  <a:pt x="251" y="190"/>
                  <a:pt x="251" y="190"/>
                </a:cubicBezTo>
                <a:cubicBezTo>
                  <a:pt x="251" y="188"/>
                  <a:pt x="247" y="186"/>
                  <a:pt x="243" y="1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xmlns="" id="{0FB716C9-67AF-4031-A9F4-991ACC6B9AF3}"/>
              </a:ext>
            </a:extLst>
          </p:cNvPr>
          <p:cNvSpPr txBox="1"/>
          <p:nvPr/>
        </p:nvSpPr>
        <p:spPr>
          <a:xfrm>
            <a:off x="4421337" y="1968488"/>
            <a:ext cx="141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</a:rPr>
              <a:t>$10,000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xmlns="" id="{BA06CF51-0510-4CAD-A4E0-55568324ED9A}"/>
              </a:ext>
            </a:extLst>
          </p:cNvPr>
          <p:cNvSpPr txBox="1"/>
          <p:nvPr/>
        </p:nvSpPr>
        <p:spPr>
          <a:xfrm>
            <a:off x="4421337" y="2780035"/>
            <a:ext cx="1253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Franklin Gothic Medium"/>
                <a:ea typeface="Franklin Gothic Medium"/>
                <a:cs typeface="Franklin Gothic Medium"/>
              </a:rPr>
              <a:t>1 week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xmlns="" id="{1582CAF0-378E-46AC-AA6E-5AC7ECD1A37B}"/>
              </a:ext>
            </a:extLst>
          </p:cNvPr>
          <p:cNvSpPr txBox="1"/>
          <p:nvPr/>
        </p:nvSpPr>
        <p:spPr>
          <a:xfrm>
            <a:off x="298355" y="3707111"/>
            <a:ext cx="570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err="1">
                <a:latin typeface="Calibri"/>
                <a:ea typeface="Calibri"/>
                <a:cs typeface="Calibri"/>
              </a:rPr>
              <a:t>Dolcera</a:t>
            </a:r>
            <a:r>
              <a:rPr lang="en-GB" sz="1400" dirty="0">
                <a:latin typeface="Calibri"/>
                <a:ea typeface="Calibri"/>
                <a:cs typeface="Calibri"/>
              </a:rPr>
              <a:t> has developed patent ranking module to score patents which has very high correlation with expert assessment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This is saving lot of efforts for organizations wanting to choose their best assets for licensing out to other companies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Calibri"/>
                <a:ea typeface="Calibri"/>
                <a:cs typeface="Calibri"/>
              </a:rPr>
              <a:t>On the other note, ranking module also helps in putting dollar value onto set of patents which can be then used as securities/mortgage</a:t>
            </a:r>
          </a:p>
        </p:txBody>
      </p:sp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84D92C58-E3C0-4F5C-A64B-37E8FCD1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83" y="1654319"/>
            <a:ext cx="6268171" cy="3369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A58002-245B-4CC3-A22D-9DFF54DF7A85}"/>
              </a:ext>
            </a:extLst>
          </p:cNvPr>
          <p:cNvSpPr txBox="1"/>
          <p:nvPr/>
        </p:nvSpPr>
        <p:spPr>
          <a:xfrm>
            <a:off x="6000883" y="5199145"/>
            <a:ext cx="5919280" cy="14157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5"/>
                </a:solidFill>
              </a:rPr>
              <a:t>Why search for prior-art for patents/concepts?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know patentability of inventions i.e. to check if same concept is patented before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To check if patent can be invalidated by any previously published literature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xmlns="" id="{B296F441-C5FA-42D0-850F-316AC7E84B73}"/>
              </a:ext>
            </a:extLst>
          </p:cNvPr>
          <p:cNvSpPr>
            <a:spLocks noEditPoints="1"/>
          </p:cNvSpPr>
          <p:nvPr/>
        </p:nvSpPr>
        <p:spPr bwMode="auto">
          <a:xfrm>
            <a:off x="11656874" y="5199145"/>
            <a:ext cx="263289" cy="297820"/>
          </a:xfrm>
          <a:custGeom>
            <a:avLst/>
            <a:gdLst>
              <a:gd name="T0" fmla="*/ 61 w 240"/>
              <a:gd name="T1" fmla="*/ 48 h 272"/>
              <a:gd name="T2" fmla="*/ 35 w 240"/>
              <a:gd name="T3" fmla="*/ 35 h 272"/>
              <a:gd name="T4" fmla="*/ 48 w 240"/>
              <a:gd name="T5" fmla="*/ 61 h 272"/>
              <a:gd name="T6" fmla="*/ 61 w 240"/>
              <a:gd name="T7" fmla="*/ 61 h 272"/>
              <a:gd name="T8" fmla="*/ 9 w 240"/>
              <a:gd name="T9" fmla="*/ 110 h 272"/>
              <a:gd name="T10" fmla="*/ 9 w 240"/>
              <a:gd name="T11" fmla="*/ 129 h 272"/>
              <a:gd name="T12" fmla="*/ 37 w 240"/>
              <a:gd name="T13" fmla="*/ 120 h 272"/>
              <a:gd name="T14" fmla="*/ 120 w 240"/>
              <a:gd name="T15" fmla="*/ 37 h 272"/>
              <a:gd name="T16" fmla="*/ 129 w 240"/>
              <a:gd name="T17" fmla="*/ 9 h 272"/>
              <a:gd name="T18" fmla="*/ 110 w 240"/>
              <a:gd name="T19" fmla="*/ 9 h 272"/>
              <a:gd name="T20" fmla="*/ 120 w 240"/>
              <a:gd name="T21" fmla="*/ 37 h 272"/>
              <a:gd name="T22" fmla="*/ 106 w 240"/>
              <a:gd name="T23" fmla="*/ 272 h 272"/>
              <a:gd name="T24" fmla="*/ 152 w 240"/>
              <a:gd name="T25" fmla="*/ 252 h 272"/>
              <a:gd name="T26" fmla="*/ 87 w 240"/>
              <a:gd name="T27" fmla="*/ 243 h 272"/>
              <a:gd name="T28" fmla="*/ 204 w 240"/>
              <a:gd name="T29" fmla="*/ 35 h 272"/>
              <a:gd name="T30" fmla="*/ 178 w 240"/>
              <a:gd name="T31" fmla="*/ 48 h 272"/>
              <a:gd name="T32" fmla="*/ 184 w 240"/>
              <a:gd name="T33" fmla="*/ 64 h 272"/>
              <a:gd name="T34" fmla="*/ 204 w 240"/>
              <a:gd name="T35" fmla="*/ 48 h 272"/>
              <a:gd name="T36" fmla="*/ 120 w 240"/>
              <a:gd name="T37" fmla="*/ 49 h 272"/>
              <a:gd name="T38" fmla="*/ 61 w 240"/>
              <a:gd name="T39" fmla="*/ 156 h 272"/>
              <a:gd name="T40" fmla="*/ 78 w 240"/>
              <a:gd name="T41" fmla="*/ 185 h 272"/>
              <a:gd name="T42" fmla="*/ 74 w 240"/>
              <a:gd name="T43" fmla="*/ 199 h 272"/>
              <a:gd name="T44" fmla="*/ 68 w 240"/>
              <a:gd name="T45" fmla="*/ 229 h 272"/>
              <a:gd name="T46" fmla="*/ 165 w 240"/>
              <a:gd name="T47" fmla="*/ 235 h 272"/>
              <a:gd name="T48" fmla="*/ 171 w 240"/>
              <a:gd name="T49" fmla="*/ 204 h 272"/>
              <a:gd name="T50" fmla="*/ 162 w 240"/>
              <a:gd name="T51" fmla="*/ 199 h 272"/>
              <a:gd name="T52" fmla="*/ 177 w 240"/>
              <a:gd name="T53" fmla="*/ 157 h 272"/>
              <a:gd name="T54" fmla="*/ 120 w 240"/>
              <a:gd name="T55" fmla="*/ 49 h 272"/>
              <a:gd name="T56" fmla="*/ 116 w 240"/>
              <a:gd name="T57" fmla="*/ 136 h 272"/>
              <a:gd name="T58" fmla="*/ 120 w 240"/>
              <a:gd name="T59" fmla="*/ 169 h 272"/>
              <a:gd name="T60" fmla="*/ 143 w 240"/>
              <a:gd name="T61" fmla="*/ 185 h 272"/>
              <a:gd name="T62" fmla="*/ 126 w 240"/>
              <a:gd name="T63" fmla="*/ 199 h 272"/>
              <a:gd name="T64" fmla="*/ 141 w 240"/>
              <a:gd name="T65" fmla="*/ 136 h 272"/>
              <a:gd name="T66" fmla="*/ 141 w 240"/>
              <a:gd name="T67" fmla="*/ 106 h 272"/>
              <a:gd name="T68" fmla="*/ 125 w 240"/>
              <a:gd name="T69" fmla="*/ 126 h 272"/>
              <a:gd name="T70" fmla="*/ 110 w 240"/>
              <a:gd name="T71" fmla="*/ 110 h 272"/>
              <a:gd name="T72" fmla="*/ 84 w 240"/>
              <a:gd name="T73" fmla="*/ 121 h 272"/>
              <a:gd name="T74" fmla="*/ 107 w 240"/>
              <a:gd name="T75" fmla="*/ 136 h 272"/>
              <a:gd name="T76" fmla="*/ 96 w 240"/>
              <a:gd name="T77" fmla="*/ 199 h 272"/>
              <a:gd name="T78" fmla="*/ 77 w 240"/>
              <a:gd name="T79" fmla="*/ 146 h 272"/>
              <a:gd name="T80" fmla="*/ 77 w 240"/>
              <a:gd name="T81" fmla="*/ 146 h 272"/>
              <a:gd name="T82" fmla="*/ 120 w 240"/>
              <a:gd name="T83" fmla="*/ 68 h 272"/>
              <a:gd name="T84" fmla="*/ 162 w 240"/>
              <a:gd name="T85" fmla="*/ 146 h 272"/>
              <a:gd name="T86" fmla="*/ 138 w 240"/>
              <a:gd name="T87" fmla="*/ 117 h 272"/>
              <a:gd name="T88" fmla="*/ 146 w 240"/>
              <a:gd name="T89" fmla="*/ 121 h 272"/>
              <a:gd name="T90" fmla="*/ 134 w 240"/>
              <a:gd name="T91" fmla="*/ 126 h 272"/>
              <a:gd name="T92" fmla="*/ 100 w 240"/>
              <a:gd name="T93" fmla="*/ 126 h 272"/>
              <a:gd name="T94" fmla="*/ 100 w 240"/>
              <a:gd name="T95" fmla="*/ 115 h 272"/>
              <a:gd name="T96" fmla="*/ 106 w 240"/>
              <a:gd name="T97" fmla="*/ 126 h 272"/>
              <a:gd name="T98" fmla="*/ 211 w 240"/>
              <a:gd name="T99" fmla="*/ 110 h 272"/>
              <a:gd name="T100" fmla="*/ 211 w 240"/>
              <a:gd name="T101" fmla="*/ 129 h 272"/>
              <a:gd name="T102" fmla="*/ 240 w 240"/>
              <a:gd name="T103" fmla="*/ 119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0" h="272">
                <a:moveTo>
                  <a:pt x="61" y="61"/>
                </a:moveTo>
                <a:cubicBezTo>
                  <a:pt x="65" y="58"/>
                  <a:pt x="65" y="52"/>
                  <a:pt x="61" y="48"/>
                </a:cubicBezTo>
                <a:cubicBezTo>
                  <a:pt x="48" y="35"/>
                  <a:pt x="48" y="35"/>
                  <a:pt x="48" y="35"/>
                </a:cubicBezTo>
                <a:cubicBezTo>
                  <a:pt x="44" y="31"/>
                  <a:pt x="38" y="31"/>
                  <a:pt x="35" y="35"/>
                </a:cubicBezTo>
                <a:cubicBezTo>
                  <a:pt x="31" y="38"/>
                  <a:pt x="31" y="44"/>
                  <a:pt x="35" y="48"/>
                </a:cubicBezTo>
                <a:cubicBezTo>
                  <a:pt x="48" y="61"/>
                  <a:pt x="48" y="61"/>
                  <a:pt x="48" y="61"/>
                </a:cubicBezTo>
                <a:cubicBezTo>
                  <a:pt x="50" y="63"/>
                  <a:pt x="52" y="64"/>
                  <a:pt x="55" y="64"/>
                </a:cubicBezTo>
                <a:cubicBezTo>
                  <a:pt x="57" y="64"/>
                  <a:pt x="60" y="63"/>
                  <a:pt x="61" y="61"/>
                </a:cubicBezTo>
                <a:moveTo>
                  <a:pt x="28" y="110"/>
                </a:moveTo>
                <a:cubicBezTo>
                  <a:pt x="9" y="110"/>
                  <a:pt x="9" y="110"/>
                  <a:pt x="9" y="110"/>
                </a:cubicBezTo>
                <a:cubicBezTo>
                  <a:pt x="4" y="110"/>
                  <a:pt x="0" y="114"/>
                  <a:pt x="0" y="120"/>
                </a:cubicBezTo>
                <a:cubicBezTo>
                  <a:pt x="0" y="125"/>
                  <a:pt x="4" y="129"/>
                  <a:pt x="9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33" y="129"/>
                  <a:pt x="37" y="125"/>
                  <a:pt x="37" y="120"/>
                </a:cubicBezTo>
                <a:cubicBezTo>
                  <a:pt x="37" y="114"/>
                  <a:pt x="33" y="110"/>
                  <a:pt x="28" y="110"/>
                </a:cubicBezTo>
                <a:moveTo>
                  <a:pt x="120" y="37"/>
                </a:moveTo>
                <a:cubicBezTo>
                  <a:pt x="125" y="37"/>
                  <a:pt x="129" y="33"/>
                  <a:pt x="129" y="28"/>
                </a:cubicBezTo>
                <a:cubicBezTo>
                  <a:pt x="129" y="9"/>
                  <a:pt x="129" y="9"/>
                  <a:pt x="129" y="9"/>
                </a:cubicBezTo>
                <a:cubicBezTo>
                  <a:pt x="129" y="4"/>
                  <a:pt x="125" y="0"/>
                  <a:pt x="120" y="0"/>
                </a:cubicBezTo>
                <a:cubicBezTo>
                  <a:pt x="114" y="0"/>
                  <a:pt x="110" y="4"/>
                  <a:pt x="110" y="9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33"/>
                  <a:pt x="114" y="37"/>
                  <a:pt x="120" y="37"/>
                </a:cubicBezTo>
                <a:moveTo>
                  <a:pt x="87" y="252"/>
                </a:moveTo>
                <a:cubicBezTo>
                  <a:pt x="87" y="263"/>
                  <a:pt x="96" y="272"/>
                  <a:pt x="106" y="272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44" y="272"/>
                  <a:pt x="152" y="263"/>
                  <a:pt x="152" y="252"/>
                </a:cubicBezTo>
                <a:cubicBezTo>
                  <a:pt x="152" y="243"/>
                  <a:pt x="152" y="243"/>
                  <a:pt x="152" y="243"/>
                </a:cubicBezTo>
                <a:cubicBezTo>
                  <a:pt x="87" y="243"/>
                  <a:pt x="87" y="243"/>
                  <a:pt x="87" y="243"/>
                </a:cubicBezTo>
                <a:cubicBezTo>
                  <a:pt x="87" y="252"/>
                  <a:pt x="87" y="252"/>
                  <a:pt x="87" y="252"/>
                </a:cubicBezTo>
                <a:close/>
                <a:moveTo>
                  <a:pt x="204" y="35"/>
                </a:moveTo>
                <a:cubicBezTo>
                  <a:pt x="201" y="31"/>
                  <a:pt x="195" y="31"/>
                  <a:pt x="191" y="35"/>
                </a:cubicBezTo>
                <a:cubicBezTo>
                  <a:pt x="178" y="48"/>
                  <a:pt x="178" y="48"/>
                  <a:pt x="178" y="48"/>
                </a:cubicBezTo>
                <a:cubicBezTo>
                  <a:pt x="174" y="52"/>
                  <a:pt x="174" y="58"/>
                  <a:pt x="178" y="61"/>
                </a:cubicBezTo>
                <a:cubicBezTo>
                  <a:pt x="180" y="63"/>
                  <a:pt x="182" y="64"/>
                  <a:pt x="184" y="64"/>
                </a:cubicBezTo>
                <a:cubicBezTo>
                  <a:pt x="187" y="64"/>
                  <a:pt x="189" y="63"/>
                  <a:pt x="191" y="61"/>
                </a:cubicBezTo>
                <a:cubicBezTo>
                  <a:pt x="204" y="48"/>
                  <a:pt x="204" y="48"/>
                  <a:pt x="204" y="48"/>
                </a:cubicBezTo>
                <a:cubicBezTo>
                  <a:pt x="208" y="44"/>
                  <a:pt x="208" y="38"/>
                  <a:pt x="204" y="35"/>
                </a:cubicBezTo>
                <a:moveTo>
                  <a:pt x="120" y="49"/>
                </a:moveTo>
                <a:cubicBezTo>
                  <a:pt x="81" y="49"/>
                  <a:pt x="49" y="80"/>
                  <a:pt x="49" y="118"/>
                </a:cubicBezTo>
                <a:cubicBezTo>
                  <a:pt x="49" y="131"/>
                  <a:pt x="53" y="144"/>
                  <a:pt x="61" y="156"/>
                </a:cubicBezTo>
                <a:cubicBezTo>
                  <a:pt x="61" y="156"/>
                  <a:pt x="62" y="157"/>
                  <a:pt x="62" y="157"/>
                </a:cubicBezTo>
                <a:cubicBezTo>
                  <a:pt x="75" y="176"/>
                  <a:pt x="78" y="182"/>
                  <a:pt x="78" y="185"/>
                </a:cubicBezTo>
                <a:cubicBezTo>
                  <a:pt x="78" y="199"/>
                  <a:pt x="78" y="199"/>
                  <a:pt x="78" y="199"/>
                </a:cubicBezTo>
                <a:cubicBezTo>
                  <a:pt x="74" y="199"/>
                  <a:pt x="74" y="199"/>
                  <a:pt x="74" y="199"/>
                </a:cubicBezTo>
                <a:cubicBezTo>
                  <a:pt x="71" y="199"/>
                  <a:pt x="68" y="200"/>
                  <a:pt x="68" y="204"/>
                </a:cubicBezTo>
                <a:cubicBezTo>
                  <a:pt x="68" y="229"/>
                  <a:pt x="68" y="229"/>
                  <a:pt x="68" y="229"/>
                </a:cubicBezTo>
                <a:cubicBezTo>
                  <a:pt x="68" y="233"/>
                  <a:pt x="71" y="235"/>
                  <a:pt x="74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8" y="235"/>
                  <a:pt x="171" y="233"/>
                  <a:pt x="171" y="229"/>
                </a:cubicBezTo>
                <a:cubicBezTo>
                  <a:pt x="171" y="204"/>
                  <a:pt x="171" y="204"/>
                  <a:pt x="171" y="204"/>
                </a:cubicBezTo>
                <a:cubicBezTo>
                  <a:pt x="171" y="200"/>
                  <a:pt x="168" y="199"/>
                  <a:pt x="165" y="199"/>
                </a:cubicBezTo>
                <a:cubicBezTo>
                  <a:pt x="162" y="199"/>
                  <a:pt x="162" y="199"/>
                  <a:pt x="162" y="199"/>
                </a:cubicBezTo>
                <a:cubicBezTo>
                  <a:pt x="162" y="185"/>
                  <a:pt x="162" y="185"/>
                  <a:pt x="162" y="185"/>
                </a:cubicBezTo>
                <a:cubicBezTo>
                  <a:pt x="162" y="182"/>
                  <a:pt x="163" y="177"/>
                  <a:pt x="177" y="157"/>
                </a:cubicBezTo>
                <a:cubicBezTo>
                  <a:pt x="186" y="146"/>
                  <a:pt x="190" y="132"/>
                  <a:pt x="190" y="118"/>
                </a:cubicBezTo>
                <a:cubicBezTo>
                  <a:pt x="190" y="80"/>
                  <a:pt x="158" y="49"/>
                  <a:pt x="120" y="49"/>
                </a:cubicBezTo>
                <a:moveTo>
                  <a:pt x="120" y="169"/>
                </a:moveTo>
                <a:cubicBezTo>
                  <a:pt x="116" y="136"/>
                  <a:pt x="116" y="136"/>
                  <a:pt x="116" y="136"/>
                </a:cubicBezTo>
                <a:cubicBezTo>
                  <a:pt x="124" y="136"/>
                  <a:pt x="124" y="136"/>
                  <a:pt x="124" y="136"/>
                </a:cubicBezTo>
                <a:lnTo>
                  <a:pt x="120" y="169"/>
                </a:lnTo>
                <a:close/>
                <a:moveTo>
                  <a:pt x="162" y="146"/>
                </a:moveTo>
                <a:cubicBezTo>
                  <a:pt x="147" y="167"/>
                  <a:pt x="143" y="176"/>
                  <a:pt x="143" y="185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26" y="199"/>
                  <a:pt x="126" y="199"/>
                  <a:pt x="126" y="199"/>
                </a:cubicBezTo>
                <a:cubicBezTo>
                  <a:pt x="133" y="136"/>
                  <a:pt x="133" y="136"/>
                  <a:pt x="133" y="136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9" y="136"/>
                  <a:pt x="156" y="129"/>
                  <a:pt x="156" y="121"/>
                </a:cubicBezTo>
                <a:cubicBezTo>
                  <a:pt x="156" y="113"/>
                  <a:pt x="149" y="106"/>
                  <a:pt x="141" y="106"/>
                </a:cubicBezTo>
                <a:cubicBezTo>
                  <a:pt x="137" y="106"/>
                  <a:pt x="133" y="107"/>
                  <a:pt x="131" y="110"/>
                </a:cubicBezTo>
                <a:cubicBezTo>
                  <a:pt x="126" y="115"/>
                  <a:pt x="125" y="122"/>
                  <a:pt x="125" y="126"/>
                </a:cubicBezTo>
                <a:cubicBezTo>
                  <a:pt x="116" y="126"/>
                  <a:pt x="116" y="126"/>
                  <a:pt x="116" y="126"/>
                </a:cubicBezTo>
                <a:cubicBezTo>
                  <a:pt x="116" y="122"/>
                  <a:pt x="114" y="115"/>
                  <a:pt x="110" y="110"/>
                </a:cubicBezTo>
                <a:cubicBezTo>
                  <a:pt x="107" y="108"/>
                  <a:pt x="104" y="106"/>
                  <a:pt x="100" y="106"/>
                </a:cubicBezTo>
                <a:cubicBezTo>
                  <a:pt x="91" y="106"/>
                  <a:pt x="84" y="113"/>
                  <a:pt x="84" y="121"/>
                </a:cubicBezTo>
                <a:cubicBezTo>
                  <a:pt x="84" y="129"/>
                  <a:pt x="91" y="136"/>
                  <a:pt x="100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96" y="199"/>
                  <a:pt x="96" y="199"/>
                  <a:pt x="96" y="199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76"/>
                  <a:pt x="92" y="167"/>
                  <a:pt x="77" y="146"/>
                </a:cubicBezTo>
                <a:cubicBezTo>
                  <a:pt x="77" y="146"/>
                  <a:pt x="77" y="146"/>
                  <a:pt x="77" y="147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1" y="137"/>
                  <a:pt x="68" y="128"/>
                  <a:pt x="68" y="118"/>
                </a:cubicBezTo>
                <a:cubicBezTo>
                  <a:pt x="68" y="90"/>
                  <a:pt x="91" y="68"/>
                  <a:pt x="120" y="68"/>
                </a:cubicBezTo>
                <a:cubicBezTo>
                  <a:pt x="148" y="68"/>
                  <a:pt x="171" y="90"/>
                  <a:pt x="171" y="118"/>
                </a:cubicBezTo>
                <a:cubicBezTo>
                  <a:pt x="171" y="128"/>
                  <a:pt x="168" y="138"/>
                  <a:pt x="162" y="146"/>
                </a:cubicBezTo>
                <a:moveTo>
                  <a:pt x="134" y="126"/>
                </a:moveTo>
                <a:cubicBezTo>
                  <a:pt x="134" y="123"/>
                  <a:pt x="135" y="119"/>
                  <a:pt x="138" y="117"/>
                </a:cubicBezTo>
                <a:cubicBezTo>
                  <a:pt x="138" y="116"/>
                  <a:pt x="139" y="115"/>
                  <a:pt x="141" y="115"/>
                </a:cubicBezTo>
                <a:cubicBezTo>
                  <a:pt x="144" y="115"/>
                  <a:pt x="146" y="118"/>
                  <a:pt x="146" y="121"/>
                </a:cubicBezTo>
                <a:cubicBezTo>
                  <a:pt x="146" y="124"/>
                  <a:pt x="144" y="126"/>
                  <a:pt x="141" y="126"/>
                </a:cubicBezTo>
                <a:cubicBezTo>
                  <a:pt x="134" y="126"/>
                  <a:pt x="134" y="126"/>
                  <a:pt x="134" y="126"/>
                </a:cubicBezTo>
                <a:close/>
                <a:moveTo>
                  <a:pt x="106" y="126"/>
                </a:moveTo>
                <a:cubicBezTo>
                  <a:pt x="100" y="126"/>
                  <a:pt x="100" y="126"/>
                  <a:pt x="100" y="126"/>
                </a:cubicBezTo>
                <a:cubicBezTo>
                  <a:pt x="96" y="126"/>
                  <a:pt x="94" y="124"/>
                  <a:pt x="94" y="121"/>
                </a:cubicBezTo>
                <a:cubicBezTo>
                  <a:pt x="94" y="118"/>
                  <a:pt x="96" y="115"/>
                  <a:pt x="100" y="115"/>
                </a:cubicBezTo>
                <a:cubicBezTo>
                  <a:pt x="101" y="115"/>
                  <a:pt x="102" y="116"/>
                  <a:pt x="103" y="117"/>
                </a:cubicBezTo>
                <a:cubicBezTo>
                  <a:pt x="105" y="119"/>
                  <a:pt x="106" y="123"/>
                  <a:pt x="106" y="126"/>
                </a:cubicBezTo>
                <a:moveTo>
                  <a:pt x="230" y="110"/>
                </a:moveTo>
                <a:cubicBezTo>
                  <a:pt x="211" y="110"/>
                  <a:pt x="211" y="110"/>
                  <a:pt x="211" y="110"/>
                </a:cubicBezTo>
                <a:cubicBezTo>
                  <a:pt x="206" y="110"/>
                  <a:pt x="202" y="114"/>
                  <a:pt x="202" y="119"/>
                </a:cubicBezTo>
                <a:cubicBezTo>
                  <a:pt x="202" y="125"/>
                  <a:pt x="206" y="129"/>
                  <a:pt x="21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5" y="129"/>
                  <a:pt x="240" y="125"/>
                  <a:pt x="240" y="119"/>
                </a:cubicBezTo>
                <a:cubicBezTo>
                  <a:pt x="240" y="114"/>
                  <a:pt x="235" y="110"/>
                  <a:pt x="230" y="110"/>
                </a:cubicBezTo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447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7827" y="243798"/>
            <a:ext cx="4033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dirty="0">
                <a:latin typeface="Franklin Gothic Medium"/>
                <a:ea typeface="Franklin Gothic Medium"/>
                <a:cs typeface="Franklin Gothic Medium"/>
              </a:rPr>
              <a:t>Comparison table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715641"/>
              </p:ext>
            </p:extLst>
          </p:nvPr>
        </p:nvGraphicFramePr>
        <p:xfrm>
          <a:off x="244477" y="1071429"/>
          <a:ext cx="11706041" cy="54774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97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4964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Tool Characteristics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Relecura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Innography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PCS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Data Coverage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/>
                        <a:t>Similar/comparable</a:t>
                      </a:r>
                      <a:r>
                        <a:rPr lang="en-US" sz="1200" i="1" baseline="0" dirty="0"/>
                        <a:t> coverage</a:t>
                      </a:r>
                      <a:endParaRPr lang="en-US" sz="1200" i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Assignee Normalization Precision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10+ million assignees normalized into 756,000 unique companies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Inventor Normalization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26 million unique inventors normalized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Prior Art search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Not a black box, gives user strong control and provides solid results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Semantic Search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Semantic search based on deep learning models, reduces need for expert searcher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Patent Ranking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High quality and industry proven patent ranking based on a multi parameter framework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Legal Status Filters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High variety of legal filters based on INPADOC legal status for opposition alerts, active/inactive etc.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Advanced Search Features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Similar/comparable</a:t>
                      </a:r>
                      <a:r>
                        <a:rPr lang="en-US" sz="1200" i="1" baseline="0" dirty="0">
                          <a:solidFill>
                            <a:srgbClr val="000000"/>
                          </a:solidFill>
                        </a:rPr>
                        <a:t> features</a:t>
                      </a:r>
                      <a:endParaRPr lang="en-US" sz="1200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Search Expertise Required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Operating requires little prior IP searching experience and retrieves expert level reports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Technology Categorization Quality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Rich knowledge base results into relatable technical and application based nodes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964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>
                          <a:solidFill>
                            <a:srgbClr val="CC0066"/>
                          </a:solidFill>
                        </a:rPr>
                        <a:t>Pricing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PCS is very cost effective to use</a:t>
                      </a:r>
                      <a:r>
                        <a:rPr lang="en-US" sz="1200" i="1" baseline="0" dirty="0">
                          <a:solidFill>
                            <a:srgbClr val="000000"/>
                          </a:solidFill>
                        </a:rPr>
                        <a:t> and has saved thousands of dollars per  user for our customers</a:t>
                      </a:r>
                      <a:endParaRPr lang="en-US" sz="1200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820370" y="1673526"/>
            <a:ext cx="3493180" cy="4407133"/>
            <a:chOff x="3803117" y="1673526"/>
            <a:chExt cx="3493180" cy="4681283"/>
          </a:xfrm>
        </p:grpSpPr>
        <p:sp>
          <p:nvSpPr>
            <p:cNvPr id="94" name="Freeform 134"/>
            <p:cNvSpPr>
              <a:spLocks/>
            </p:cNvSpPr>
            <p:nvPr/>
          </p:nvSpPr>
          <p:spPr bwMode="auto">
            <a:xfrm>
              <a:off x="3803117" y="167352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803117" y="508333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78" name="Freeform 134"/>
            <p:cNvSpPr>
              <a:spLocks/>
            </p:cNvSpPr>
            <p:nvPr/>
          </p:nvSpPr>
          <p:spPr bwMode="auto">
            <a:xfrm>
              <a:off x="3803117" y="602803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82" name="Isosceles Triangle 181"/>
            <p:cNvSpPr/>
            <p:nvPr/>
          </p:nvSpPr>
          <p:spPr>
            <a:xfrm>
              <a:off x="4077437" y="608065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134"/>
            <p:cNvSpPr>
              <a:spLocks/>
            </p:cNvSpPr>
            <p:nvPr/>
          </p:nvSpPr>
          <p:spPr bwMode="auto">
            <a:xfrm>
              <a:off x="3803117" y="2120623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86" name="Isosceles Triangle 185"/>
            <p:cNvSpPr/>
            <p:nvPr/>
          </p:nvSpPr>
          <p:spPr>
            <a:xfrm>
              <a:off x="4077437" y="2156247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34"/>
            <p:cNvSpPr>
              <a:spLocks/>
            </p:cNvSpPr>
            <p:nvPr/>
          </p:nvSpPr>
          <p:spPr bwMode="auto">
            <a:xfrm flipH="1">
              <a:off x="3803117" y="261369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0" name="Isosceles Triangle 189"/>
            <p:cNvSpPr/>
            <p:nvPr/>
          </p:nvSpPr>
          <p:spPr>
            <a:xfrm>
              <a:off x="3975833" y="2651445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34"/>
            <p:cNvSpPr>
              <a:spLocks/>
            </p:cNvSpPr>
            <p:nvPr/>
          </p:nvSpPr>
          <p:spPr bwMode="auto">
            <a:xfrm>
              <a:off x="3803117" y="310889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4" name="Isosceles Triangle 193"/>
            <p:cNvSpPr/>
            <p:nvPr/>
          </p:nvSpPr>
          <p:spPr>
            <a:xfrm>
              <a:off x="4077437" y="314876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34"/>
            <p:cNvSpPr>
              <a:spLocks/>
            </p:cNvSpPr>
            <p:nvPr/>
          </p:nvSpPr>
          <p:spPr bwMode="auto">
            <a:xfrm flipH="1">
              <a:off x="3803117" y="360621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8" name="Isosceles Triangle 197"/>
            <p:cNvSpPr/>
            <p:nvPr/>
          </p:nvSpPr>
          <p:spPr>
            <a:xfrm>
              <a:off x="3975833" y="364821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34"/>
            <p:cNvSpPr>
              <a:spLocks/>
            </p:cNvSpPr>
            <p:nvPr/>
          </p:nvSpPr>
          <p:spPr bwMode="auto">
            <a:xfrm>
              <a:off x="3803117" y="410566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02" name="Isosceles Triangle 201"/>
            <p:cNvSpPr/>
            <p:nvPr/>
          </p:nvSpPr>
          <p:spPr>
            <a:xfrm>
              <a:off x="4077437" y="4149794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reeform 134"/>
            <p:cNvSpPr>
              <a:spLocks/>
            </p:cNvSpPr>
            <p:nvPr/>
          </p:nvSpPr>
          <p:spPr bwMode="auto">
            <a:xfrm>
              <a:off x="3803117" y="4607242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06" name="Isosceles Triangle 205"/>
            <p:cNvSpPr/>
            <p:nvPr/>
          </p:nvSpPr>
          <p:spPr>
            <a:xfrm>
              <a:off x="4077437" y="4653494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34"/>
            <p:cNvSpPr>
              <a:spLocks/>
            </p:cNvSpPr>
            <p:nvPr/>
          </p:nvSpPr>
          <p:spPr bwMode="auto">
            <a:xfrm>
              <a:off x="6747657" y="557260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214" name="Isosceles Triangle 213"/>
            <p:cNvSpPr/>
            <p:nvPr/>
          </p:nvSpPr>
          <p:spPr>
            <a:xfrm>
              <a:off x="7104593" y="5622276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77037" y="1673526"/>
            <a:ext cx="548640" cy="4407133"/>
            <a:chOff x="5277037" y="1673526"/>
            <a:chExt cx="548640" cy="4681283"/>
          </a:xfrm>
        </p:grpSpPr>
        <p:sp>
          <p:nvSpPr>
            <p:cNvPr id="97" name="Freeform 134"/>
            <p:cNvSpPr>
              <a:spLocks/>
            </p:cNvSpPr>
            <p:nvPr/>
          </p:nvSpPr>
          <p:spPr bwMode="auto">
            <a:xfrm>
              <a:off x="5277037" y="167352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277037" y="508333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40" name="Freeform 134"/>
            <p:cNvSpPr>
              <a:spLocks/>
            </p:cNvSpPr>
            <p:nvPr/>
          </p:nvSpPr>
          <p:spPr bwMode="auto">
            <a:xfrm flipH="1">
              <a:off x="5277037" y="602803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83" name="Isosceles Triangle 182"/>
            <p:cNvSpPr/>
            <p:nvPr/>
          </p:nvSpPr>
          <p:spPr>
            <a:xfrm>
              <a:off x="5435925" y="608065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34"/>
            <p:cNvSpPr>
              <a:spLocks/>
            </p:cNvSpPr>
            <p:nvPr/>
          </p:nvSpPr>
          <p:spPr bwMode="auto">
            <a:xfrm>
              <a:off x="5277037" y="2120623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87" name="Isosceles Triangle 186"/>
            <p:cNvSpPr/>
            <p:nvPr/>
          </p:nvSpPr>
          <p:spPr>
            <a:xfrm>
              <a:off x="5537529" y="2156247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34"/>
            <p:cNvSpPr>
              <a:spLocks/>
            </p:cNvSpPr>
            <p:nvPr/>
          </p:nvSpPr>
          <p:spPr bwMode="auto">
            <a:xfrm>
              <a:off x="5277037" y="261369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1" name="Isosceles Triangle 190"/>
            <p:cNvSpPr/>
            <p:nvPr/>
          </p:nvSpPr>
          <p:spPr>
            <a:xfrm>
              <a:off x="5537529" y="2651445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34"/>
            <p:cNvSpPr>
              <a:spLocks/>
            </p:cNvSpPr>
            <p:nvPr/>
          </p:nvSpPr>
          <p:spPr bwMode="auto">
            <a:xfrm>
              <a:off x="5277037" y="310889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5" name="Isosceles Triangle 194"/>
            <p:cNvSpPr/>
            <p:nvPr/>
          </p:nvSpPr>
          <p:spPr>
            <a:xfrm>
              <a:off x="5537529" y="314876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34"/>
            <p:cNvSpPr>
              <a:spLocks/>
            </p:cNvSpPr>
            <p:nvPr/>
          </p:nvSpPr>
          <p:spPr bwMode="auto">
            <a:xfrm>
              <a:off x="5277037" y="360621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199" name="Isosceles Triangle 198"/>
            <p:cNvSpPr/>
            <p:nvPr/>
          </p:nvSpPr>
          <p:spPr>
            <a:xfrm>
              <a:off x="5537529" y="364821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34"/>
            <p:cNvSpPr>
              <a:spLocks/>
            </p:cNvSpPr>
            <p:nvPr/>
          </p:nvSpPr>
          <p:spPr bwMode="auto">
            <a:xfrm>
              <a:off x="5277037" y="410566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03" name="Isosceles Triangle 202"/>
            <p:cNvSpPr/>
            <p:nvPr/>
          </p:nvSpPr>
          <p:spPr>
            <a:xfrm>
              <a:off x="5537529" y="4149794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34"/>
            <p:cNvSpPr>
              <a:spLocks/>
            </p:cNvSpPr>
            <p:nvPr/>
          </p:nvSpPr>
          <p:spPr bwMode="auto">
            <a:xfrm>
              <a:off x="5277037" y="4607242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07" name="Isosceles Triangle 206"/>
            <p:cNvSpPr/>
            <p:nvPr/>
          </p:nvSpPr>
          <p:spPr>
            <a:xfrm>
              <a:off x="5537529" y="4653494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 134"/>
            <p:cNvSpPr>
              <a:spLocks/>
            </p:cNvSpPr>
            <p:nvPr/>
          </p:nvSpPr>
          <p:spPr bwMode="auto">
            <a:xfrm>
              <a:off x="5277037" y="5513182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15" name="Isosceles Triangle 214"/>
            <p:cNvSpPr/>
            <p:nvPr/>
          </p:nvSpPr>
          <p:spPr>
            <a:xfrm>
              <a:off x="5537529" y="5563685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88940" y="1673526"/>
            <a:ext cx="3524610" cy="4399926"/>
            <a:chOff x="3788940" y="1673526"/>
            <a:chExt cx="3524610" cy="4399926"/>
          </a:xfrm>
        </p:grpSpPr>
        <p:sp>
          <p:nvSpPr>
            <p:cNvPr id="61" name="Freeform 134"/>
            <p:cNvSpPr>
              <a:spLocks/>
            </p:cNvSpPr>
            <p:nvPr/>
          </p:nvSpPr>
          <p:spPr bwMode="auto">
            <a:xfrm>
              <a:off x="6764910" y="167352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43" name="Freeform 134"/>
            <p:cNvSpPr>
              <a:spLocks/>
            </p:cNvSpPr>
            <p:nvPr/>
          </p:nvSpPr>
          <p:spPr bwMode="auto">
            <a:xfrm>
              <a:off x="6764910" y="490045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58" name="Freeform 134"/>
            <p:cNvSpPr>
              <a:spLocks/>
            </p:cNvSpPr>
            <p:nvPr/>
          </p:nvSpPr>
          <p:spPr bwMode="auto">
            <a:xfrm>
              <a:off x="6764910" y="573260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184" name="Isosceles Triangle 183"/>
            <p:cNvSpPr/>
            <p:nvPr/>
          </p:nvSpPr>
          <p:spPr>
            <a:xfrm>
              <a:off x="7126433" y="5799302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134"/>
            <p:cNvSpPr>
              <a:spLocks/>
            </p:cNvSpPr>
            <p:nvPr/>
          </p:nvSpPr>
          <p:spPr bwMode="auto">
            <a:xfrm>
              <a:off x="6764910" y="2120623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188" name="Isosceles Triangle 187"/>
            <p:cNvSpPr/>
            <p:nvPr/>
          </p:nvSpPr>
          <p:spPr>
            <a:xfrm>
              <a:off x="7126433" y="2156247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134"/>
            <p:cNvSpPr>
              <a:spLocks/>
            </p:cNvSpPr>
            <p:nvPr/>
          </p:nvSpPr>
          <p:spPr bwMode="auto">
            <a:xfrm>
              <a:off x="6764910" y="2613696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192" name="Isosceles Triangle 191"/>
            <p:cNvSpPr/>
            <p:nvPr/>
          </p:nvSpPr>
          <p:spPr>
            <a:xfrm>
              <a:off x="7126433" y="2651445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134"/>
            <p:cNvSpPr>
              <a:spLocks/>
            </p:cNvSpPr>
            <p:nvPr/>
          </p:nvSpPr>
          <p:spPr bwMode="auto">
            <a:xfrm>
              <a:off x="6764910" y="3066690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196" name="Isosceles Triangle 195"/>
            <p:cNvSpPr/>
            <p:nvPr/>
          </p:nvSpPr>
          <p:spPr>
            <a:xfrm>
              <a:off x="7126433" y="314876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134"/>
            <p:cNvSpPr>
              <a:spLocks/>
            </p:cNvSpPr>
            <p:nvPr/>
          </p:nvSpPr>
          <p:spPr bwMode="auto">
            <a:xfrm>
              <a:off x="6764910" y="349367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200" name="Isosceles Triangle 199"/>
            <p:cNvSpPr/>
            <p:nvPr/>
          </p:nvSpPr>
          <p:spPr>
            <a:xfrm>
              <a:off x="7126433" y="3535675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134"/>
            <p:cNvSpPr>
              <a:spLocks/>
            </p:cNvSpPr>
            <p:nvPr/>
          </p:nvSpPr>
          <p:spPr bwMode="auto">
            <a:xfrm>
              <a:off x="6764910" y="396498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204" name="Isosceles Triangle 203"/>
            <p:cNvSpPr/>
            <p:nvPr/>
          </p:nvSpPr>
          <p:spPr>
            <a:xfrm>
              <a:off x="7126433" y="3995046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134"/>
            <p:cNvSpPr>
              <a:spLocks/>
            </p:cNvSpPr>
            <p:nvPr/>
          </p:nvSpPr>
          <p:spPr bwMode="auto">
            <a:xfrm>
              <a:off x="6764910" y="4452494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 b="1" dirty="0">
                <a:noFill/>
                <a:latin typeface="Calibri"/>
              </a:endParaRPr>
            </a:p>
          </p:txBody>
        </p:sp>
        <p:sp>
          <p:nvSpPr>
            <p:cNvPr id="208" name="Isosceles Triangle 207"/>
            <p:cNvSpPr/>
            <p:nvPr/>
          </p:nvSpPr>
          <p:spPr>
            <a:xfrm>
              <a:off x="7126433" y="4484678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34"/>
            <p:cNvSpPr>
              <a:spLocks/>
            </p:cNvSpPr>
            <p:nvPr/>
          </p:nvSpPr>
          <p:spPr bwMode="auto">
            <a:xfrm flipH="1">
              <a:off x="3788940" y="5284648"/>
              <a:ext cx="548640" cy="274150"/>
            </a:xfrm>
            <a:custGeom>
              <a:avLst/>
              <a:gdLst>
                <a:gd name="T0" fmla="*/ 310 w 620"/>
                <a:gd name="T1" fmla="*/ 0 h 272"/>
                <a:gd name="T2" fmla="*/ 620 w 620"/>
                <a:gd name="T3" fmla="*/ 213 h 272"/>
                <a:gd name="T4" fmla="*/ 465 w 620"/>
                <a:gd name="T5" fmla="*/ 272 h 272"/>
                <a:gd name="T6" fmla="*/ 310 w 620"/>
                <a:gd name="T7" fmla="*/ 166 h 272"/>
                <a:gd name="T8" fmla="*/ 155 w 620"/>
                <a:gd name="T9" fmla="*/ 272 h 272"/>
                <a:gd name="T10" fmla="*/ 0 w 620"/>
                <a:gd name="T11" fmla="*/ 213 h 272"/>
                <a:gd name="T12" fmla="*/ 310 w 62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0" h="272">
                  <a:moveTo>
                    <a:pt x="310" y="0"/>
                  </a:moveTo>
                  <a:cubicBezTo>
                    <a:pt x="452" y="0"/>
                    <a:pt x="572" y="88"/>
                    <a:pt x="620" y="213"/>
                  </a:cubicBezTo>
                  <a:cubicBezTo>
                    <a:pt x="465" y="272"/>
                    <a:pt x="465" y="272"/>
                    <a:pt x="465" y="272"/>
                  </a:cubicBezTo>
                  <a:cubicBezTo>
                    <a:pt x="441" y="210"/>
                    <a:pt x="381" y="166"/>
                    <a:pt x="310" y="166"/>
                  </a:cubicBezTo>
                  <a:cubicBezTo>
                    <a:pt x="240" y="166"/>
                    <a:pt x="179" y="210"/>
                    <a:pt x="155" y="272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48" y="88"/>
                    <a:pt x="169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b="1" dirty="0">
                <a:noFill/>
                <a:latin typeface="Calibri"/>
              </a:endParaRPr>
            </a:p>
          </p:txBody>
        </p:sp>
        <p:sp>
          <p:nvSpPr>
            <p:cNvPr id="216" name="Isosceles Triangle 215"/>
            <p:cNvSpPr/>
            <p:nvPr/>
          </p:nvSpPr>
          <p:spPr>
            <a:xfrm>
              <a:off x="3947255" y="5335149"/>
              <a:ext cx="27432" cy="274150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88844" y="6588699"/>
            <a:ext cx="5431188" cy="291067"/>
            <a:chOff x="4666548" y="345344"/>
            <a:chExt cx="4594101" cy="291067"/>
          </a:xfrm>
        </p:grpSpPr>
        <p:sp>
          <p:nvSpPr>
            <p:cNvPr id="73" name="Rectangle 72"/>
            <p:cNvSpPr/>
            <p:nvPr/>
          </p:nvSpPr>
          <p:spPr>
            <a:xfrm>
              <a:off x="7066664" y="406471"/>
              <a:ext cx="182880" cy="18288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830906" y="406471"/>
              <a:ext cx="182880" cy="1828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666548" y="345344"/>
              <a:ext cx="1072660" cy="276999"/>
              <a:chOff x="717389" y="-516186"/>
              <a:chExt cx="1072660" cy="27699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717389" y="-455059"/>
                <a:ext cx="182880" cy="1828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860798" y="-516186"/>
                <a:ext cx="9292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Low score</a:t>
                </a: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8266722" y="359412"/>
              <a:ext cx="993927" cy="276999"/>
              <a:chOff x="717389" y="-502118"/>
              <a:chExt cx="993927" cy="276999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717389" y="-455059"/>
                <a:ext cx="182880" cy="1828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979796" y="-502118"/>
                <a:ext cx="7315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Same</a:t>
                </a: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8257710" y="6610339"/>
            <a:ext cx="114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Medium score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714170" y="6596269"/>
            <a:ext cx="1146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High score</a:t>
            </a:r>
          </a:p>
        </p:txBody>
      </p:sp>
      <p:sp>
        <p:nvSpPr>
          <p:cNvPr id="74" name="Freeform 134"/>
          <p:cNvSpPr>
            <a:spLocks/>
          </p:cNvSpPr>
          <p:nvPr/>
        </p:nvSpPr>
        <p:spPr bwMode="auto">
          <a:xfrm flipH="1">
            <a:off x="5274690" y="6234910"/>
            <a:ext cx="548640" cy="258095"/>
          </a:xfrm>
          <a:custGeom>
            <a:avLst/>
            <a:gdLst>
              <a:gd name="T0" fmla="*/ 310 w 620"/>
              <a:gd name="T1" fmla="*/ 0 h 272"/>
              <a:gd name="T2" fmla="*/ 620 w 620"/>
              <a:gd name="T3" fmla="*/ 213 h 272"/>
              <a:gd name="T4" fmla="*/ 465 w 620"/>
              <a:gd name="T5" fmla="*/ 272 h 272"/>
              <a:gd name="T6" fmla="*/ 310 w 620"/>
              <a:gd name="T7" fmla="*/ 166 h 272"/>
              <a:gd name="T8" fmla="*/ 155 w 620"/>
              <a:gd name="T9" fmla="*/ 272 h 272"/>
              <a:gd name="T10" fmla="*/ 0 w 620"/>
              <a:gd name="T11" fmla="*/ 213 h 272"/>
              <a:gd name="T12" fmla="*/ 310 w 620"/>
              <a:gd name="T13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0" h="272">
                <a:moveTo>
                  <a:pt x="310" y="0"/>
                </a:moveTo>
                <a:cubicBezTo>
                  <a:pt x="452" y="0"/>
                  <a:pt x="572" y="88"/>
                  <a:pt x="620" y="213"/>
                </a:cubicBezTo>
                <a:cubicBezTo>
                  <a:pt x="465" y="272"/>
                  <a:pt x="465" y="272"/>
                  <a:pt x="465" y="272"/>
                </a:cubicBezTo>
                <a:cubicBezTo>
                  <a:pt x="441" y="210"/>
                  <a:pt x="381" y="166"/>
                  <a:pt x="310" y="166"/>
                </a:cubicBezTo>
                <a:cubicBezTo>
                  <a:pt x="240" y="166"/>
                  <a:pt x="179" y="210"/>
                  <a:pt x="155" y="272"/>
                </a:cubicBezTo>
                <a:cubicBezTo>
                  <a:pt x="0" y="213"/>
                  <a:pt x="0" y="213"/>
                  <a:pt x="0" y="213"/>
                </a:cubicBezTo>
                <a:cubicBezTo>
                  <a:pt x="48" y="88"/>
                  <a:pt x="169" y="0"/>
                  <a:pt x="3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 b="1" dirty="0">
              <a:noFill/>
              <a:latin typeface="Calibri"/>
            </a:endParaRPr>
          </a:p>
        </p:txBody>
      </p:sp>
      <p:sp>
        <p:nvSpPr>
          <p:cNvPr id="78" name="Isosceles Triangle 182"/>
          <p:cNvSpPr/>
          <p:nvPr/>
        </p:nvSpPr>
        <p:spPr>
          <a:xfrm>
            <a:off x="5461713" y="6298520"/>
            <a:ext cx="27432" cy="258095"/>
          </a:xfrm>
          <a:prstGeom prst="triangle">
            <a:avLst/>
          </a:prstGeom>
          <a:solidFill>
            <a:srgbClr val="000000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134"/>
          <p:cNvSpPr>
            <a:spLocks/>
          </p:cNvSpPr>
          <p:nvPr/>
        </p:nvSpPr>
        <p:spPr bwMode="auto">
          <a:xfrm>
            <a:off x="3832090" y="6248979"/>
            <a:ext cx="548640" cy="258095"/>
          </a:xfrm>
          <a:custGeom>
            <a:avLst/>
            <a:gdLst>
              <a:gd name="T0" fmla="*/ 310 w 620"/>
              <a:gd name="T1" fmla="*/ 0 h 272"/>
              <a:gd name="T2" fmla="*/ 620 w 620"/>
              <a:gd name="T3" fmla="*/ 213 h 272"/>
              <a:gd name="T4" fmla="*/ 465 w 620"/>
              <a:gd name="T5" fmla="*/ 272 h 272"/>
              <a:gd name="T6" fmla="*/ 310 w 620"/>
              <a:gd name="T7" fmla="*/ 166 h 272"/>
              <a:gd name="T8" fmla="*/ 155 w 620"/>
              <a:gd name="T9" fmla="*/ 272 h 272"/>
              <a:gd name="T10" fmla="*/ 0 w 620"/>
              <a:gd name="T11" fmla="*/ 213 h 272"/>
              <a:gd name="T12" fmla="*/ 310 w 620"/>
              <a:gd name="T13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0" h="272">
                <a:moveTo>
                  <a:pt x="310" y="0"/>
                </a:moveTo>
                <a:cubicBezTo>
                  <a:pt x="452" y="0"/>
                  <a:pt x="572" y="88"/>
                  <a:pt x="620" y="213"/>
                </a:cubicBezTo>
                <a:cubicBezTo>
                  <a:pt x="465" y="272"/>
                  <a:pt x="465" y="272"/>
                  <a:pt x="465" y="272"/>
                </a:cubicBezTo>
                <a:cubicBezTo>
                  <a:pt x="441" y="210"/>
                  <a:pt x="381" y="166"/>
                  <a:pt x="310" y="166"/>
                </a:cubicBezTo>
                <a:cubicBezTo>
                  <a:pt x="240" y="166"/>
                  <a:pt x="179" y="210"/>
                  <a:pt x="155" y="272"/>
                </a:cubicBezTo>
                <a:cubicBezTo>
                  <a:pt x="0" y="213"/>
                  <a:pt x="0" y="213"/>
                  <a:pt x="0" y="213"/>
                </a:cubicBezTo>
                <a:cubicBezTo>
                  <a:pt x="48" y="88"/>
                  <a:pt x="169" y="0"/>
                  <a:pt x="31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 b="1" dirty="0">
              <a:noFill/>
              <a:latin typeface="Calibri"/>
            </a:endParaRPr>
          </a:p>
        </p:txBody>
      </p:sp>
      <p:sp>
        <p:nvSpPr>
          <p:cNvPr id="80" name="Isosceles Triangle 181"/>
          <p:cNvSpPr/>
          <p:nvPr/>
        </p:nvSpPr>
        <p:spPr>
          <a:xfrm>
            <a:off x="4092347" y="6284453"/>
            <a:ext cx="27432" cy="258095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134"/>
          <p:cNvSpPr>
            <a:spLocks/>
          </p:cNvSpPr>
          <p:nvPr/>
        </p:nvSpPr>
        <p:spPr bwMode="auto">
          <a:xfrm>
            <a:off x="6776630" y="6236702"/>
            <a:ext cx="548640" cy="274150"/>
          </a:xfrm>
          <a:custGeom>
            <a:avLst/>
            <a:gdLst>
              <a:gd name="T0" fmla="*/ 310 w 620"/>
              <a:gd name="T1" fmla="*/ 0 h 272"/>
              <a:gd name="T2" fmla="*/ 620 w 620"/>
              <a:gd name="T3" fmla="*/ 213 h 272"/>
              <a:gd name="T4" fmla="*/ 465 w 620"/>
              <a:gd name="T5" fmla="*/ 272 h 272"/>
              <a:gd name="T6" fmla="*/ 310 w 620"/>
              <a:gd name="T7" fmla="*/ 166 h 272"/>
              <a:gd name="T8" fmla="*/ 155 w 620"/>
              <a:gd name="T9" fmla="*/ 272 h 272"/>
              <a:gd name="T10" fmla="*/ 0 w 620"/>
              <a:gd name="T11" fmla="*/ 213 h 272"/>
              <a:gd name="T12" fmla="*/ 310 w 620"/>
              <a:gd name="T13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0" h="272">
                <a:moveTo>
                  <a:pt x="310" y="0"/>
                </a:moveTo>
                <a:cubicBezTo>
                  <a:pt x="452" y="0"/>
                  <a:pt x="572" y="88"/>
                  <a:pt x="620" y="213"/>
                </a:cubicBezTo>
                <a:cubicBezTo>
                  <a:pt x="465" y="272"/>
                  <a:pt x="465" y="272"/>
                  <a:pt x="465" y="272"/>
                </a:cubicBezTo>
                <a:cubicBezTo>
                  <a:pt x="441" y="210"/>
                  <a:pt x="381" y="166"/>
                  <a:pt x="310" y="166"/>
                </a:cubicBezTo>
                <a:cubicBezTo>
                  <a:pt x="240" y="166"/>
                  <a:pt x="179" y="210"/>
                  <a:pt x="155" y="272"/>
                </a:cubicBezTo>
                <a:cubicBezTo>
                  <a:pt x="0" y="213"/>
                  <a:pt x="0" y="213"/>
                  <a:pt x="0" y="213"/>
                </a:cubicBezTo>
                <a:cubicBezTo>
                  <a:pt x="48" y="88"/>
                  <a:pt x="169" y="0"/>
                  <a:pt x="31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b="1" dirty="0">
              <a:noFill/>
              <a:latin typeface="Calibri"/>
            </a:endParaRPr>
          </a:p>
        </p:txBody>
      </p:sp>
      <p:sp>
        <p:nvSpPr>
          <p:cNvPr id="92" name="Isosceles Triangle 183"/>
          <p:cNvSpPr/>
          <p:nvPr/>
        </p:nvSpPr>
        <p:spPr>
          <a:xfrm>
            <a:off x="7124090" y="6275259"/>
            <a:ext cx="27432" cy="274150"/>
          </a:xfrm>
          <a:prstGeom prst="triangle">
            <a:avLst/>
          </a:prstGeom>
          <a:solidFill>
            <a:srgbClr val="000000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405" y="166255"/>
            <a:ext cx="2287190" cy="4962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86841" y="2392455"/>
            <a:ext cx="9756924" cy="3272868"/>
            <a:chOff x="1286841" y="1149442"/>
            <a:chExt cx="9756924" cy="3272868"/>
          </a:xfrm>
        </p:grpSpPr>
        <p:sp>
          <p:nvSpPr>
            <p:cNvPr id="15" name="Freeform 178"/>
            <p:cNvSpPr/>
            <p:nvPr/>
          </p:nvSpPr>
          <p:spPr bwMode="auto">
            <a:xfrm>
              <a:off x="6826473" y="1386568"/>
              <a:ext cx="1355591" cy="1648649"/>
            </a:xfrm>
            <a:custGeom>
              <a:avLst/>
              <a:gdLst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06285 w 1332411"/>
                <a:gd name="connsiteY2" fmla="*/ 1188720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30098 w 1332411"/>
                <a:gd name="connsiteY2" fmla="*/ 1176814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41237 w 1320505"/>
                <a:gd name="connsiteY0" fmla="*/ 0 h 1528354"/>
                <a:gd name="connsiteX1" fmla="*/ 1320505 w 1320505"/>
                <a:gd name="connsiteY1" fmla="*/ 391886 h 1528354"/>
                <a:gd name="connsiteX2" fmla="*/ 1318192 w 1320505"/>
                <a:gd name="connsiteY2" fmla="*/ 1176814 h 1528354"/>
                <a:gd name="connsiteX3" fmla="*/ 654299 w 1320505"/>
                <a:gd name="connsiteY3" fmla="*/ 1528354 h 1528354"/>
                <a:gd name="connsiteX4" fmla="*/ 0 w 1320505"/>
                <a:gd name="connsiteY4" fmla="*/ 1157831 h 1528354"/>
                <a:gd name="connsiteX5" fmla="*/ 1157 w 1320505"/>
                <a:gd name="connsiteY5" fmla="*/ 391886 h 1528354"/>
                <a:gd name="connsiteX6" fmla="*/ 641237 w 1320505"/>
                <a:gd name="connsiteY6" fmla="*/ 0 h 1528354"/>
                <a:gd name="connsiteX0" fmla="*/ 640096 w 1319364"/>
                <a:gd name="connsiteY0" fmla="*/ 0 h 1528354"/>
                <a:gd name="connsiteX1" fmla="*/ 1319364 w 1319364"/>
                <a:gd name="connsiteY1" fmla="*/ 391886 h 1528354"/>
                <a:gd name="connsiteX2" fmla="*/ 1317051 w 1319364"/>
                <a:gd name="connsiteY2" fmla="*/ 1176814 h 1528354"/>
                <a:gd name="connsiteX3" fmla="*/ 653158 w 1319364"/>
                <a:gd name="connsiteY3" fmla="*/ 1528354 h 1528354"/>
                <a:gd name="connsiteX4" fmla="*/ 6003 w 1319364"/>
                <a:gd name="connsiteY4" fmla="*/ 1157831 h 1528354"/>
                <a:gd name="connsiteX5" fmla="*/ 16 w 1319364"/>
                <a:gd name="connsiteY5" fmla="*/ 391886 h 1528354"/>
                <a:gd name="connsiteX6" fmla="*/ 640096 w 1319364"/>
                <a:gd name="connsiteY6" fmla="*/ 0 h 1528354"/>
                <a:gd name="connsiteX0" fmla="*/ 661562 w 1340830"/>
                <a:gd name="connsiteY0" fmla="*/ 0 h 1528354"/>
                <a:gd name="connsiteX1" fmla="*/ 1340830 w 1340830"/>
                <a:gd name="connsiteY1" fmla="*/ 391886 h 1528354"/>
                <a:gd name="connsiteX2" fmla="*/ 1338517 w 1340830"/>
                <a:gd name="connsiteY2" fmla="*/ 1176814 h 1528354"/>
                <a:gd name="connsiteX3" fmla="*/ 674624 w 1340830"/>
                <a:gd name="connsiteY3" fmla="*/ 1528354 h 1528354"/>
                <a:gd name="connsiteX4" fmla="*/ 27469 w 1340830"/>
                <a:gd name="connsiteY4" fmla="*/ 1157831 h 1528354"/>
                <a:gd name="connsiteX5" fmla="*/ 3 w 1340830"/>
                <a:gd name="connsiteY5" fmla="*/ 388818 h 1528354"/>
                <a:gd name="connsiteX6" fmla="*/ 661562 w 1340830"/>
                <a:gd name="connsiteY6" fmla="*/ 0 h 1528354"/>
                <a:gd name="connsiteX0" fmla="*/ 664777 w 1344045"/>
                <a:gd name="connsiteY0" fmla="*/ 0 h 1528354"/>
                <a:gd name="connsiteX1" fmla="*/ 1344045 w 1344045"/>
                <a:gd name="connsiteY1" fmla="*/ 391886 h 1528354"/>
                <a:gd name="connsiteX2" fmla="*/ 1341732 w 1344045"/>
                <a:gd name="connsiteY2" fmla="*/ 1176814 h 1528354"/>
                <a:gd name="connsiteX3" fmla="*/ 677839 w 1344045"/>
                <a:gd name="connsiteY3" fmla="*/ 1528354 h 1528354"/>
                <a:gd name="connsiteX4" fmla="*/ 0 w 1344045"/>
                <a:gd name="connsiteY4" fmla="*/ 1157831 h 1528354"/>
                <a:gd name="connsiteX5" fmla="*/ 3218 w 1344045"/>
                <a:gd name="connsiteY5" fmla="*/ 388818 h 1528354"/>
                <a:gd name="connsiteX6" fmla="*/ 664777 w 1344045"/>
                <a:gd name="connsiteY6" fmla="*/ 0 h 1528354"/>
                <a:gd name="connsiteX0" fmla="*/ 664777 w 1347869"/>
                <a:gd name="connsiteY0" fmla="*/ 0 h 1528354"/>
                <a:gd name="connsiteX1" fmla="*/ 1344045 w 1347869"/>
                <a:gd name="connsiteY1" fmla="*/ 391886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73857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37879"/>
                <a:gd name="connsiteX1" fmla="*/ 1347113 w 1347869"/>
                <a:gd name="connsiteY1" fmla="*/ 373857 h 1537879"/>
                <a:gd name="connsiteX2" fmla="*/ 1347869 w 1347869"/>
                <a:gd name="connsiteY2" fmla="*/ 1154008 h 1537879"/>
                <a:gd name="connsiteX3" fmla="*/ 680221 w 1347869"/>
                <a:gd name="connsiteY3" fmla="*/ 1537879 h 1537879"/>
                <a:gd name="connsiteX4" fmla="*/ 0 w 1347869"/>
                <a:gd name="connsiteY4" fmla="*/ 1157831 h 1537879"/>
                <a:gd name="connsiteX5" fmla="*/ 5972 w 1347869"/>
                <a:gd name="connsiteY5" fmla="*/ 369538 h 1537879"/>
                <a:gd name="connsiteX6" fmla="*/ 664777 w 1347869"/>
                <a:gd name="connsiteY6" fmla="*/ 0 h 1537879"/>
                <a:gd name="connsiteX0" fmla="*/ 664777 w 1347869"/>
                <a:gd name="connsiteY0" fmla="*/ 0 h 1545023"/>
                <a:gd name="connsiteX1" fmla="*/ 1347113 w 1347869"/>
                <a:gd name="connsiteY1" fmla="*/ 373857 h 1545023"/>
                <a:gd name="connsiteX2" fmla="*/ 1347869 w 1347869"/>
                <a:gd name="connsiteY2" fmla="*/ 1154008 h 1545023"/>
                <a:gd name="connsiteX3" fmla="*/ 680221 w 1347869"/>
                <a:gd name="connsiteY3" fmla="*/ 1545023 h 1545023"/>
                <a:gd name="connsiteX4" fmla="*/ 0 w 1347869"/>
                <a:gd name="connsiteY4" fmla="*/ 1157831 h 1545023"/>
                <a:gd name="connsiteX5" fmla="*/ 5972 w 1347869"/>
                <a:gd name="connsiteY5" fmla="*/ 369538 h 1545023"/>
                <a:gd name="connsiteX6" fmla="*/ 664777 w 1347869"/>
                <a:gd name="connsiteY6" fmla="*/ 0 h 1545023"/>
                <a:gd name="connsiteX0" fmla="*/ 669255 w 1352347"/>
                <a:gd name="connsiteY0" fmla="*/ 0 h 1545023"/>
                <a:gd name="connsiteX1" fmla="*/ 1351591 w 1352347"/>
                <a:gd name="connsiteY1" fmla="*/ 373857 h 1545023"/>
                <a:gd name="connsiteX2" fmla="*/ 1352347 w 1352347"/>
                <a:gd name="connsiteY2" fmla="*/ 1154008 h 1545023"/>
                <a:gd name="connsiteX3" fmla="*/ 684699 w 1352347"/>
                <a:gd name="connsiteY3" fmla="*/ 1545023 h 1545023"/>
                <a:gd name="connsiteX4" fmla="*/ 4478 w 1352347"/>
                <a:gd name="connsiteY4" fmla="*/ 1157831 h 1545023"/>
                <a:gd name="connsiteX5" fmla="*/ 20 w 1352347"/>
                <a:gd name="connsiteY5" fmla="*/ 369538 h 1545023"/>
                <a:gd name="connsiteX6" fmla="*/ 669255 w 1352347"/>
                <a:gd name="connsiteY6" fmla="*/ 0 h 1545023"/>
                <a:gd name="connsiteX0" fmla="*/ 669539 w 1352631"/>
                <a:gd name="connsiteY0" fmla="*/ 0 h 1545023"/>
                <a:gd name="connsiteX1" fmla="*/ 1351875 w 1352631"/>
                <a:gd name="connsiteY1" fmla="*/ 373857 h 1545023"/>
                <a:gd name="connsiteX2" fmla="*/ 1352631 w 1352631"/>
                <a:gd name="connsiteY2" fmla="*/ 1154008 h 1545023"/>
                <a:gd name="connsiteX3" fmla="*/ 684983 w 1352631"/>
                <a:gd name="connsiteY3" fmla="*/ 1545023 h 1545023"/>
                <a:gd name="connsiteX4" fmla="*/ 0 w 1352631"/>
                <a:gd name="connsiteY4" fmla="*/ 1157831 h 1545023"/>
                <a:gd name="connsiteX5" fmla="*/ 304 w 1352631"/>
                <a:gd name="connsiteY5" fmla="*/ 369538 h 1545023"/>
                <a:gd name="connsiteX6" fmla="*/ 669539 w 1352631"/>
                <a:gd name="connsiteY6" fmla="*/ 0 h 1545023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79262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88787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120"/>
                <a:gd name="connsiteY0" fmla="*/ 0 h 1566454"/>
                <a:gd name="connsiteX1" fmla="*/ 1351875 w 1352120"/>
                <a:gd name="connsiteY1" fmla="*/ 395288 h 1566454"/>
                <a:gd name="connsiteX2" fmla="*/ 1350249 w 1352120"/>
                <a:gd name="connsiteY2" fmla="*/ 1182583 h 1566454"/>
                <a:gd name="connsiteX3" fmla="*/ 684983 w 1352120"/>
                <a:gd name="connsiteY3" fmla="*/ 1566454 h 1566454"/>
                <a:gd name="connsiteX4" fmla="*/ 0 w 1352120"/>
                <a:gd name="connsiteY4" fmla="*/ 1188787 h 1566454"/>
                <a:gd name="connsiteX5" fmla="*/ 304 w 1352120"/>
                <a:gd name="connsiteY5" fmla="*/ 390969 h 1566454"/>
                <a:gd name="connsiteX6" fmla="*/ 667158 w 1352120"/>
                <a:gd name="connsiteY6" fmla="*/ 0 h 1566454"/>
                <a:gd name="connsiteX0" fmla="*/ 667158 w 1352120"/>
                <a:gd name="connsiteY0" fmla="*/ 0 h 1559311"/>
                <a:gd name="connsiteX1" fmla="*/ 1351875 w 1352120"/>
                <a:gd name="connsiteY1" fmla="*/ 388145 h 1559311"/>
                <a:gd name="connsiteX2" fmla="*/ 1350249 w 1352120"/>
                <a:gd name="connsiteY2" fmla="*/ 1175440 h 1559311"/>
                <a:gd name="connsiteX3" fmla="*/ 684983 w 1352120"/>
                <a:gd name="connsiteY3" fmla="*/ 1559311 h 1559311"/>
                <a:gd name="connsiteX4" fmla="*/ 0 w 1352120"/>
                <a:gd name="connsiteY4" fmla="*/ 1181644 h 1559311"/>
                <a:gd name="connsiteX5" fmla="*/ 304 w 1352120"/>
                <a:gd name="connsiteY5" fmla="*/ 383826 h 1559311"/>
                <a:gd name="connsiteX6" fmla="*/ 667158 w 1352120"/>
                <a:gd name="connsiteY6" fmla="*/ 0 h 1559311"/>
                <a:gd name="connsiteX0" fmla="*/ 667158 w 1352120"/>
                <a:gd name="connsiteY0" fmla="*/ 0 h 1566454"/>
                <a:gd name="connsiteX1" fmla="*/ 1351875 w 1352120"/>
                <a:gd name="connsiteY1" fmla="*/ 388145 h 1566454"/>
                <a:gd name="connsiteX2" fmla="*/ 1350249 w 1352120"/>
                <a:gd name="connsiteY2" fmla="*/ 1175440 h 1566454"/>
                <a:gd name="connsiteX3" fmla="*/ 682602 w 1352120"/>
                <a:gd name="connsiteY3" fmla="*/ 1566454 h 1566454"/>
                <a:gd name="connsiteX4" fmla="*/ 0 w 1352120"/>
                <a:gd name="connsiteY4" fmla="*/ 1181644 h 1566454"/>
                <a:gd name="connsiteX5" fmla="*/ 304 w 1352120"/>
                <a:gd name="connsiteY5" fmla="*/ 383826 h 1566454"/>
                <a:gd name="connsiteX6" fmla="*/ 667158 w 1352120"/>
                <a:gd name="connsiteY6" fmla="*/ 0 h 15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120" h="1566454">
                  <a:moveTo>
                    <a:pt x="667158" y="0"/>
                  </a:moveTo>
                  <a:lnTo>
                    <a:pt x="1351875" y="388145"/>
                  </a:lnTo>
                  <a:cubicBezTo>
                    <a:pt x="1353150" y="647742"/>
                    <a:pt x="1348974" y="915843"/>
                    <a:pt x="1350249" y="1175440"/>
                  </a:cubicBezTo>
                  <a:lnTo>
                    <a:pt x="682602" y="1566454"/>
                  </a:lnTo>
                  <a:lnTo>
                    <a:pt x="0" y="1181644"/>
                  </a:lnTo>
                  <a:cubicBezTo>
                    <a:pt x="386" y="926329"/>
                    <a:pt x="-82" y="639141"/>
                    <a:pt x="304" y="383826"/>
                  </a:cubicBezTo>
                  <a:lnTo>
                    <a:pt x="667158" y="0"/>
                  </a:lnTo>
                  <a:close/>
                </a:path>
              </a:pathLst>
            </a:custGeom>
            <a:solidFill>
              <a:srgbClr val="353B47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81000" indent="-381000">
                <a:spcBef>
                  <a:spcPct val="50000"/>
                </a:spcBef>
                <a:buClr>
                  <a:srgbClr val="C00000"/>
                </a:buClr>
                <a:buFont typeface="Arial Black" pitchFamily="34" charset="0"/>
                <a:buChar char="&gt;"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334981" y="1149442"/>
              <a:ext cx="2560582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</a:pPr>
              <a:r>
                <a:rPr lang="en-US" altLang="zh-CN" sz="1600" dirty="0">
                  <a:solidFill>
                    <a:srgbClr val="000000"/>
                  </a:solidFill>
                </a:rPr>
                <a:t>Dolcera is a leading patent analytics provider with </a:t>
              </a:r>
              <a:r>
                <a:rPr lang="en-US" altLang="zh-CN" sz="1600" dirty="0" smtClean="0">
                  <a:solidFill>
                    <a:srgbClr val="000000"/>
                  </a:solidFill>
                </a:rPr>
                <a:t>14 </a:t>
              </a:r>
              <a:r>
                <a:rPr lang="en-US" altLang="zh-CN" sz="1600" dirty="0">
                  <a:solidFill>
                    <a:srgbClr val="000000"/>
                  </a:solidFill>
                </a:rPr>
                <a:t>years experience in serving the needs of prosecution, licensing &amp; innovation departments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188799" y="1395663"/>
              <a:ext cx="2854966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</a:pPr>
              <a:r>
                <a:rPr lang="en-US" altLang="zh-CN" sz="1600" dirty="0">
                  <a:solidFill>
                    <a:srgbClr val="000000"/>
                  </a:solidFill>
                </a:rPr>
                <a:t>Dolcera’s software tools are used by leading innovation and licensing teams for day to day patent related needs</a:t>
              </a:r>
              <a:endParaRPr lang="en-US" altLang="zh-CN"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286841" y="3345092"/>
              <a:ext cx="3453185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buFont typeface="Arial Black" pitchFamily="34" charset="0"/>
                <a:buNone/>
              </a:pPr>
              <a:r>
                <a:rPr lang="en-US" altLang="zh-CN" sz="1600" b="0" dirty="0">
                  <a:solidFill>
                    <a:srgbClr val="000000"/>
                  </a:solidFill>
                </a:rPr>
                <a:t>Dolcera has built unique databases related to patent, business and technology data which help our clients spot salient trends in their industry</a:t>
              </a: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7397472" y="3345092"/>
              <a:ext cx="3388974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buFont typeface="Arial Black" pitchFamily="34" charset="0"/>
                <a:buNone/>
              </a:pPr>
              <a:r>
                <a:rPr lang="en-AU" altLang="zh-CN" sz="1600" dirty="0">
                  <a:solidFill>
                    <a:srgbClr val="000000"/>
                  </a:solidFill>
                </a:rPr>
                <a:t>Dolcera’s Data Science offerings aid our clients accelerate their processes by building custom solutions for their data processing needs</a:t>
              </a: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3926051" y="1386568"/>
              <a:ext cx="1355591" cy="1648649"/>
            </a:xfrm>
            <a:custGeom>
              <a:avLst/>
              <a:gdLst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06285 w 1332411"/>
                <a:gd name="connsiteY2" fmla="*/ 1188720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30098 w 1332411"/>
                <a:gd name="connsiteY2" fmla="*/ 1176814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41237 w 1320505"/>
                <a:gd name="connsiteY0" fmla="*/ 0 h 1528354"/>
                <a:gd name="connsiteX1" fmla="*/ 1320505 w 1320505"/>
                <a:gd name="connsiteY1" fmla="*/ 391886 h 1528354"/>
                <a:gd name="connsiteX2" fmla="*/ 1318192 w 1320505"/>
                <a:gd name="connsiteY2" fmla="*/ 1176814 h 1528354"/>
                <a:gd name="connsiteX3" fmla="*/ 654299 w 1320505"/>
                <a:gd name="connsiteY3" fmla="*/ 1528354 h 1528354"/>
                <a:gd name="connsiteX4" fmla="*/ 0 w 1320505"/>
                <a:gd name="connsiteY4" fmla="*/ 1157831 h 1528354"/>
                <a:gd name="connsiteX5" fmla="*/ 1157 w 1320505"/>
                <a:gd name="connsiteY5" fmla="*/ 391886 h 1528354"/>
                <a:gd name="connsiteX6" fmla="*/ 641237 w 1320505"/>
                <a:gd name="connsiteY6" fmla="*/ 0 h 1528354"/>
                <a:gd name="connsiteX0" fmla="*/ 640096 w 1319364"/>
                <a:gd name="connsiteY0" fmla="*/ 0 h 1528354"/>
                <a:gd name="connsiteX1" fmla="*/ 1319364 w 1319364"/>
                <a:gd name="connsiteY1" fmla="*/ 391886 h 1528354"/>
                <a:gd name="connsiteX2" fmla="*/ 1317051 w 1319364"/>
                <a:gd name="connsiteY2" fmla="*/ 1176814 h 1528354"/>
                <a:gd name="connsiteX3" fmla="*/ 653158 w 1319364"/>
                <a:gd name="connsiteY3" fmla="*/ 1528354 h 1528354"/>
                <a:gd name="connsiteX4" fmla="*/ 6003 w 1319364"/>
                <a:gd name="connsiteY4" fmla="*/ 1157831 h 1528354"/>
                <a:gd name="connsiteX5" fmla="*/ 16 w 1319364"/>
                <a:gd name="connsiteY5" fmla="*/ 391886 h 1528354"/>
                <a:gd name="connsiteX6" fmla="*/ 640096 w 1319364"/>
                <a:gd name="connsiteY6" fmla="*/ 0 h 1528354"/>
                <a:gd name="connsiteX0" fmla="*/ 661562 w 1340830"/>
                <a:gd name="connsiteY0" fmla="*/ 0 h 1528354"/>
                <a:gd name="connsiteX1" fmla="*/ 1340830 w 1340830"/>
                <a:gd name="connsiteY1" fmla="*/ 391886 h 1528354"/>
                <a:gd name="connsiteX2" fmla="*/ 1338517 w 1340830"/>
                <a:gd name="connsiteY2" fmla="*/ 1176814 h 1528354"/>
                <a:gd name="connsiteX3" fmla="*/ 674624 w 1340830"/>
                <a:gd name="connsiteY3" fmla="*/ 1528354 h 1528354"/>
                <a:gd name="connsiteX4" fmla="*/ 27469 w 1340830"/>
                <a:gd name="connsiteY4" fmla="*/ 1157831 h 1528354"/>
                <a:gd name="connsiteX5" fmla="*/ 3 w 1340830"/>
                <a:gd name="connsiteY5" fmla="*/ 388818 h 1528354"/>
                <a:gd name="connsiteX6" fmla="*/ 661562 w 1340830"/>
                <a:gd name="connsiteY6" fmla="*/ 0 h 1528354"/>
                <a:gd name="connsiteX0" fmla="*/ 664777 w 1344045"/>
                <a:gd name="connsiteY0" fmla="*/ 0 h 1528354"/>
                <a:gd name="connsiteX1" fmla="*/ 1344045 w 1344045"/>
                <a:gd name="connsiteY1" fmla="*/ 391886 h 1528354"/>
                <a:gd name="connsiteX2" fmla="*/ 1341732 w 1344045"/>
                <a:gd name="connsiteY2" fmla="*/ 1176814 h 1528354"/>
                <a:gd name="connsiteX3" fmla="*/ 677839 w 1344045"/>
                <a:gd name="connsiteY3" fmla="*/ 1528354 h 1528354"/>
                <a:gd name="connsiteX4" fmla="*/ 0 w 1344045"/>
                <a:gd name="connsiteY4" fmla="*/ 1157831 h 1528354"/>
                <a:gd name="connsiteX5" fmla="*/ 3218 w 1344045"/>
                <a:gd name="connsiteY5" fmla="*/ 388818 h 1528354"/>
                <a:gd name="connsiteX6" fmla="*/ 664777 w 1344045"/>
                <a:gd name="connsiteY6" fmla="*/ 0 h 1528354"/>
                <a:gd name="connsiteX0" fmla="*/ 664777 w 1347869"/>
                <a:gd name="connsiteY0" fmla="*/ 0 h 1528354"/>
                <a:gd name="connsiteX1" fmla="*/ 1344045 w 1347869"/>
                <a:gd name="connsiteY1" fmla="*/ 391886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73857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37879"/>
                <a:gd name="connsiteX1" fmla="*/ 1347113 w 1347869"/>
                <a:gd name="connsiteY1" fmla="*/ 373857 h 1537879"/>
                <a:gd name="connsiteX2" fmla="*/ 1347869 w 1347869"/>
                <a:gd name="connsiteY2" fmla="*/ 1154008 h 1537879"/>
                <a:gd name="connsiteX3" fmla="*/ 680221 w 1347869"/>
                <a:gd name="connsiteY3" fmla="*/ 1537879 h 1537879"/>
                <a:gd name="connsiteX4" fmla="*/ 0 w 1347869"/>
                <a:gd name="connsiteY4" fmla="*/ 1157831 h 1537879"/>
                <a:gd name="connsiteX5" fmla="*/ 5972 w 1347869"/>
                <a:gd name="connsiteY5" fmla="*/ 369538 h 1537879"/>
                <a:gd name="connsiteX6" fmla="*/ 664777 w 1347869"/>
                <a:gd name="connsiteY6" fmla="*/ 0 h 1537879"/>
                <a:gd name="connsiteX0" fmla="*/ 664777 w 1347869"/>
                <a:gd name="connsiteY0" fmla="*/ 0 h 1545023"/>
                <a:gd name="connsiteX1" fmla="*/ 1347113 w 1347869"/>
                <a:gd name="connsiteY1" fmla="*/ 373857 h 1545023"/>
                <a:gd name="connsiteX2" fmla="*/ 1347869 w 1347869"/>
                <a:gd name="connsiteY2" fmla="*/ 1154008 h 1545023"/>
                <a:gd name="connsiteX3" fmla="*/ 680221 w 1347869"/>
                <a:gd name="connsiteY3" fmla="*/ 1545023 h 1545023"/>
                <a:gd name="connsiteX4" fmla="*/ 0 w 1347869"/>
                <a:gd name="connsiteY4" fmla="*/ 1157831 h 1545023"/>
                <a:gd name="connsiteX5" fmla="*/ 5972 w 1347869"/>
                <a:gd name="connsiteY5" fmla="*/ 369538 h 1545023"/>
                <a:gd name="connsiteX6" fmla="*/ 664777 w 1347869"/>
                <a:gd name="connsiteY6" fmla="*/ 0 h 1545023"/>
                <a:gd name="connsiteX0" fmla="*/ 669255 w 1352347"/>
                <a:gd name="connsiteY0" fmla="*/ 0 h 1545023"/>
                <a:gd name="connsiteX1" fmla="*/ 1351591 w 1352347"/>
                <a:gd name="connsiteY1" fmla="*/ 373857 h 1545023"/>
                <a:gd name="connsiteX2" fmla="*/ 1352347 w 1352347"/>
                <a:gd name="connsiteY2" fmla="*/ 1154008 h 1545023"/>
                <a:gd name="connsiteX3" fmla="*/ 684699 w 1352347"/>
                <a:gd name="connsiteY3" fmla="*/ 1545023 h 1545023"/>
                <a:gd name="connsiteX4" fmla="*/ 4478 w 1352347"/>
                <a:gd name="connsiteY4" fmla="*/ 1157831 h 1545023"/>
                <a:gd name="connsiteX5" fmla="*/ 20 w 1352347"/>
                <a:gd name="connsiteY5" fmla="*/ 369538 h 1545023"/>
                <a:gd name="connsiteX6" fmla="*/ 669255 w 1352347"/>
                <a:gd name="connsiteY6" fmla="*/ 0 h 1545023"/>
                <a:gd name="connsiteX0" fmla="*/ 669539 w 1352631"/>
                <a:gd name="connsiteY0" fmla="*/ 0 h 1545023"/>
                <a:gd name="connsiteX1" fmla="*/ 1351875 w 1352631"/>
                <a:gd name="connsiteY1" fmla="*/ 373857 h 1545023"/>
                <a:gd name="connsiteX2" fmla="*/ 1352631 w 1352631"/>
                <a:gd name="connsiteY2" fmla="*/ 1154008 h 1545023"/>
                <a:gd name="connsiteX3" fmla="*/ 684983 w 1352631"/>
                <a:gd name="connsiteY3" fmla="*/ 1545023 h 1545023"/>
                <a:gd name="connsiteX4" fmla="*/ 0 w 1352631"/>
                <a:gd name="connsiteY4" fmla="*/ 1157831 h 1545023"/>
                <a:gd name="connsiteX5" fmla="*/ 304 w 1352631"/>
                <a:gd name="connsiteY5" fmla="*/ 369538 h 1545023"/>
                <a:gd name="connsiteX6" fmla="*/ 669539 w 1352631"/>
                <a:gd name="connsiteY6" fmla="*/ 0 h 1545023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79262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88787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120"/>
                <a:gd name="connsiteY0" fmla="*/ 0 h 1566454"/>
                <a:gd name="connsiteX1" fmla="*/ 1351875 w 1352120"/>
                <a:gd name="connsiteY1" fmla="*/ 395288 h 1566454"/>
                <a:gd name="connsiteX2" fmla="*/ 1350249 w 1352120"/>
                <a:gd name="connsiteY2" fmla="*/ 1182583 h 1566454"/>
                <a:gd name="connsiteX3" fmla="*/ 684983 w 1352120"/>
                <a:gd name="connsiteY3" fmla="*/ 1566454 h 1566454"/>
                <a:gd name="connsiteX4" fmla="*/ 0 w 1352120"/>
                <a:gd name="connsiteY4" fmla="*/ 1188787 h 1566454"/>
                <a:gd name="connsiteX5" fmla="*/ 304 w 1352120"/>
                <a:gd name="connsiteY5" fmla="*/ 390969 h 1566454"/>
                <a:gd name="connsiteX6" fmla="*/ 667158 w 1352120"/>
                <a:gd name="connsiteY6" fmla="*/ 0 h 1566454"/>
                <a:gd name="connsiteX0" fmla="*/ 667158 w 1352120"/>
                <a:gd name="connsiteY0" fmla="*/ 0 h 1559311"/>
                <a:gd name="connsiteX1" fmla="*/ 1351875 w 1352120"/>
                <a:gd name="connsiteY1" fmla="*/ 388145 h 1559311"/>
                <a:gd name="connsiteX2" fmla="*/ 1350249 w 1352120"/>
                <a:gd name="connsiteY2" fmla="*/ 1175440 h 1559311"/>
                <a:gd name="connsiteX3" fmla="*/ 684983 w 1352120"/>
                <a:gd name="connsiteY3" fmla="*/ 1559311 h 1559311"/>
                <a:gd name="connsiteX4" fmla="*/ 0 w 1352120"/>
                <a:gd name="connsiteY4" fmla="*/ 1181644 h 1559311"/>
                <a:gd name="connsiteX5" fmla="*/ 304 w 1352120"/>
                <a:gd name="connsiteY5" fmla="*/ 383826 h 1559311"/>
                <a:gd name="connsiteX6" fmla="*/ 667158 w 1352120"/>
                <a:gd name="connsiteY6" fmla="*/ 0 h 1559311"/>
                <a:gd name="connsiteX0" fmla="*/ 667158 w 1352120"/>
                <a:gd name="connsiteY0" fmla="*/ 0 h 1566454"/>
                <a:gd name="connsiteX1" fmla="*/ 1351875 w 1352120"/>
                <a:gd name="connsiteY1" fmla="*/ 388145 h 1566454"/>
                <a:gd name="connsiteX2" fmla="*/ 1350249 w 1352120"/>
                <a:gd name="connsiteY2" fmla="*/ 1175440 h 1566454"/>
                <a:gd name="connsiteX3" fmla="*/ 682602 w 1352120"/>
                <a:gd name="connsiteY3" fmla="*/ 1566454 h 1566454"/>
                <a:gd name="connsiteX4" fmla="*/ 0 w 1352120"/>
                <a:gd name="connsiteY4" fmla="*/ 1181644 h 1566454"/>
                <a:gd name="connsiteX5" fmla="*/ 304 w 1352120"/>
                <a:gd name="connsiteY5" fmla="*/ 383826 h 1566454"/>
                <a:gd name="connsiteX6" fmla="*/ 667158 w 1352120"/>
                <a:gd name="connsiteY6" fmla="*/ 0 h 15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120" h="1566454">
                  <a:moveTo>
                    <a:pt x="667158" y="0"/>
                  </a:moveTo>
                  <a:lnTo>
                    <a:pt x="1351875" y="388145"/>
                  </a:lnTo>
                  <a:cubicBezTo>
                    <a:pt x="1353150" y="647742"/>
                    <a:pt x="1348974" y="915843"/>
                    <a:pt x="1350249" y="1175440"/>
                  </a:cubicBezTo>
                  <a:lnTo>
                    <a:pt x="682602" y="1566454"/>
                  </a:lnTo>
                  <a:lnTo>
                    <a:pt x="0" y="1181644"/>
                  </a:lnTo>
                  <a:cubicBezTo>
                    <a:pt x="386" y="926329"/>
                    <a:pt x="-82" y="639141"/>
                    <a:pt x="304" y="383826"/>
                  </a:cubicBezTo>
                  <a:lnTo>
                    <a:pt x="667158" y="0"/>
                  </a:lnTo>
                  <a:close/>
                </a:path>
              </a:pathLst>
            </a:custGeom>
            <a:solidFill>
              <a:srgbClr val="9D0015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81000" indent="-381000">
                <a:spcBef>
                  <a:spcPct val="50000"/>
                </a:spcBef>
                <a:buClr>
                  <a:srgbClr val="C00000"/>
                </a:buClr>
                <a:buFont typeface="Arial Black" pitchFamily="34" charset="0"/>
                <a:buChar char="&gt;"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6783862" y="1795099"/>
              <a:ext cx="1435169" cy="33855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  <a:buSzPct val="80000"/>
                <a:buFont typeface="Arial Black" pitchFamily="34" charset="0"/>
                <a:buNone/>
                <a:defRPr/>
              </a:pPr>
              <a:r>
                <a:rPr lang="en-AU" sz="1600" dirty="0">
                  <a:solidFill>
                    <a:srgbClr val="FFFFFF"/>
                  </a:solidFill>
                </a:rPr>
                <a:t>Software Tools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243075" y="2210526"/>
              <a:ext cx="447933" cy="454375"/>
              <a:chOff x="4685934" y="2991676"/>
              <a:chExt cx="1154477" cy="1115552"/>
            </a:xfrm>
            <a:solidFill>
              <a:schemeClr val="bg1"/>
            </a:solidFill>
            <a:effectLst/>
          </p:grpSpPr>
          <p:sp>
            <p:nvSpPr>
              <p:cNvPr id="31" name="Freeform 5"/>
              <p:cNvSpPr>
                <a:spLocks/>
              </p:cNvSpPr>
              <p:nvPr/>
            </p:nvSpPr>
            <p:spPr bwMode="auto">
              <a:xfrm>
                <a:off x="5352056" y="3465878"/>
                <a:ext cx="457200" cy="641350"/>
              </a:xfrm>
              <a:custGeom>
                <a:avLst/>
                <a:gdLst>
                  <a:gd name="T0" fmla="*/ 288 w 288"/>
                  <a:gd name="T1" fmla="*/ 212 h 404"/>
                  <a:gd name="T2" fmla="*/ 0 w 288"/>
                  <a:gd name="T3" fmla="*/ 0 h 404"/>
                  <a:gd name="T4" fmla="*/ 34 w 288"/>
                  <a:gd name="T5" fmla="*/ 356 h 404"/>
                  <a:gd name="T6" fmla="*/ 116 w 288"/>
                  <a:gd name="T7" fmla="*/ 260 h 404"/>
                  <a:gd name="T8" fmla="*/ 200 w 288"/>
                  <a:gd name="T9" fmla="*/ 404 h 404"/>
                  <a:gd name="T10" fmla="*/ 246 w 288"/>
                  <a:gd name="T11" fmla="*/ 378 h 404"/>
                  <a:gd name="T12" fmla="*/ 164 w 288"/>
                  <a:gd name="T13" fmla="*/ 234 h 404"/>
                  <a:gd name="T14" fmla="*/ 288 w 288"/>
                  <a:gd name="T15" fmla="*/ 212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404">
                    <a:moveTo>
                      <a:pt x="288" y="212"/>
                    </a:moveTo>
                    <a:lnTo>
                      <a:pt x="0" y="0"/>
                    </a:lnTo>
                    <a:lnTo>
                      <a:pt x="34" y="356"/>
                    </a:lnTo>
                    <a:lnTo>
                      <a:pt x="116" y="260"/>
                    </a:lnTo>
                    <a:lnTo>
                      <a:pt x="200" y="404"/>
                    </a:lnTo>
                    <a:lnTo>
                      <a:pt x="246" y="378"/>
                    </a:lnTo>
                    <a:lnTo>
                      <a:pt x="164" y="234"/>
                    </a:lnTo>
                    <a:lnTo>
                      <a:pt x="288" y="2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6"/>
              <p:cNvSpPr>
                <a:spLocks noChangeArrowheads="1"/>
              </p:cNvSpPr>
              <p:nvPr/>
            </p:nvSpPr>
            <p:spPr bwMode="auto">
              <a:xfrm>
                <a:off x="5462585" y="3398448"/>
                <a:ext cx="377826" cy="857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7"/>
              <p:cNvSpPr>
                <a:spLocks noChangeArrowheads="1"/>
              </p:cNvSpPr>
              <p:nvPr/>
            </p:nvSpPr>
            <p:spPr bwMode="auto">
              <a:xfrm>
                <a:off x="4866907" y="3521411"/>
                <a:ext cx="269876" cy="857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4685934" y="2991676"/>
                <a:ext cx="1152526" cy="796925"/>
              </a:xfrm>
              <a:custGeom>
                <a:avLst/>
                <a:gdLst>
                  <a:gd name="T0" fmla="*/ 94 w 726"/>
                  <a:gd name="T1" fmla="*/ 446 h 502"/>
                  <a:gd name="T2" fmla="*/ 78 w 726"/>
                  <a:gd name="T3" fmla="*/ 444 h 502"/>
                  <a:gd name="T4" fmla="*/ 66 w 726"/>
                  <a:gd name="T5" fmla="*/ 436 h 502"/>
                  <a:gd name="T6" fmla="*/ 58 w 726"/>
                  <a:gd name="T7" fmla="*/ 424 h 502"/>
                  <a:gd name="T8" fmla="*/ 54 w 726"/>
                  <a:gd name="T9" fmla="*/ 408 h 502"/>
                  <a:gd name="T10" fmla="*/ 672 w 726"/>
                  <a:gd name="T11" fmla="*/ 120 h 502"/>
                  <a:gd name="T12" fmla="*/ 726 w 726"/>
                  <a:gd name="T13" fmla="*/ 334 h 502"/>
                  <a:gd name="T14" fmla="*/ 0 w 726"/>
                  <a:gd name="T15" fmla="*/ 0 h 502"/>
                  <a:gd name="T16" fmla="*/ 0 w 726"/>
                  <a:gd name="T17" fmla="*/ 408 h 502"/>
                  <a:gd name="T18" fmla="*/ 6 w 726"/>
                  <a:gd name="T19" fmla="*/ 444 h 502"/>
                  <a:gd name="T20" fmla="*/ 28 w 726"/>
                  <a:gd name="T21" fmla="*/ 474 h 502"/>
                  <a:gd name="T22" fmla="*/ 56 w 726"/>
                  <a:gd name="T23" fmla="*/ 494 h 502"/>
                  <a:gd name="T24" fmla="*/ 94 w 726"/>
                  <a:gd name="T25" fmla="*/ 502 h 502"/>
                  <a:gd name="T26" fmla="*/ 418 w 726"/>
                  <a:gd name="T27" fmla="*/ 446 h 502"/>
                  <a:gd name="T28" fmla="*/ 202 w 726"/>
                  <a:gd name="T29" fmla="*/ 48 h 502"/>
                  <a:gd name="T30" fmla="*/ 210 w 726"/>
                  <a:gd name="T31" fmla="*/ 48 h 502"/>
                  <a:gd name="T32" fmla="*/ 220 w 726"/>
                  <a:gd name="T33" fmla="*/ 58 h 502"/>
                  <a:gd name="T34" fmla="*/ 222 w 726"/>
                  <a:gd name="T35" fmla="*/ 66 h 502"/>
                  <a:gd name="T36" fmla="*/ 216 w 726"/>
                  <a:gd name="T37" fmla="*/ 80 h 502"/>
                  <a:gd name="T38" fmla="*/ 202 w 726"/>
                  <a:gd name="T39" fmla="*/ 86 h 502"/>
                  <a:gd name="T40" fmla="*/ 196 w 726"/>
                  <a:gd name="T41" fmla="*/ 84 h 502"/>
                  <a:gd name="T42" fmla="*/ 186 w 726"/>
                  <a:gd name="T43" fmla="*/ 74 h 502"/>
                  <a:gd name="T44" fmla="*/ 184 w 726"/>
                  <a:gd name="T45" fmla="*/ 66 h 502"/>
                  <a:gd name="T46" fmla="*/ 190 w 726"/>
                  <a:gd name="T47" fmla="*/ 52 h 502"/>
                  <a:gd name="T48" fmla="*/ 202 w 726"/>
                  <a:gd name="T49" fmla="*/ 48 h 502"/>
                  <a:gd name="T50" fmla="*/ 138 w 726"/>
                  <a:gd name="T51" fmla="*/ 48 h 502"/>
                  <a:gd name="T52" fmla="*/ 146 w 726"/>
                  <a:gd name="T53" fmla="*/ 48 h 502"/>
                  <a:gd name="T54" fmla="*/ 156 w 726"/>
                  <a:gd name="T55" fmla="*/ 58 h 502"/>
                  <a:gd name="T56" fmla="*/ 158 w 726"/>
                  <a:gd name="T57" fmla="*/ 66 h 502"/>
                  <a:gd name="T58" fmla="*/ 152 w 726"/>
                  <a:gd name="T59" fmla="*/ 80 h 502"/>
                  <a:gd name="T60" fmla="*/ 138 w 726"/>
                  <a:gd name="T61" fmla="*/ 86 h 502"/>
                  <a:gd name="T62" fmla="*/ 132 w 726"/>
                  <a:gd name="T63" fmla="*/ 84 h 502"/>
                  <a:gd name="T64" fmla="*/ 122 w 726"/>
                  <a:gd name="T65" fmla="*/ 74 h 502"/>
                  <a:gd name="T66" fmla="*/ 120 w 726"/>
                  <a:gd name="T67" fmla="*/ 66 h 502"/>
                  <a:gd name="T68" fmla="*/ 126 w 726"/>
                  <a:gd name="T69" fmla="*/ 52 h 502"/>
                  <a:gd name="T70" fmla="*/ 138 w 726"/>
                  <a:gd name="T71" fmla="*/ 48 h 502"/>
                  <a:gd name="T72" fmla="*/ 76 w 726"/>
                  <a:gd name="T73" fmla="*/ 48 h 502"/>
                  <a:gd name="T74" fmla="*/ 82 w 726"/>
                  <a:gd name="T75" fmla="*/ 48 h 502"/>
                  <a:gd name="T76" fmla="*/ 92 w 726"/>
                  <a:gd name="T77" fmla="*/ 58 h 502"/>
                  <a:gd name="T78" fmla="*/ 94 w 726"/>
                  <a:gd name="T79" fmla="*/ 66 h 502"/>
                  <a:gd name="T80" fmla="*/ 88 w 726"/>
                  <a:gd name="T81" fmla="*/ 80 h 502"/>
                  <a:gd name="T82" fmla="*/ 76 w 726"/>
                  <a:gd name="T83" fmla="*/ 86 h 502"/>
                  <a:gd name="T84" fmla="*/ 68 w 726"/>
                  <a:gd name="T85" fmla="*/ 84 h 502"/>
                  <a:gd name="T86" fmla="*/ 58 w 726"/>
                  <a:gd name="T87" fmla="*/ 74 h 502"/>
                  <a:gd name="T88" fmla="*/ 56 w 726"/>
                  <a:gd name="T89" fmla="*/ 66 h 502"/>
                  <a:gd name="T90" fmla="*/ 62 w 726"/>
                  <a:gd name="T91" fmla="*/ 52 h 502"/>
                  <a:gd name="T92" fmla="*/ 76 w 726"/>
                  <a:gd name="T93" fmla="*/ 48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26" h="502">
                    <a:moveTo>
                      <a:pt x="94" y="446"/>
                    </a:moveTo>
                    <a:lnTo>
                      <a:pt x="94" y="446"/>
                    </a:lnTo>
                    <a:lnTo>
                      <a:pt x="86" y="446"/>
                    </a:lnTo>
                    <a:lnTo>
                      <a:pt x="78" y="444"/>
                    </a:lnTo>
                    <a:lnTo>
                      <a:pt x="72" y="440"/>
                    </a:lnTo>
                    <a:lnTo>
                      <a:pt x="66" y="436"/>
                    </a:lnTo>
                    <a:lnTo>
                      <a:pt x="60" y="430"/>
                    </a:lnTo>
                    <a:lnTo>
                      <a:pt x="58" y="424"/>
                    </a:lnTo>
                    <a:lnTo>
                      <a:pt x="56" y="416"/>
                    </a:lnTo>
                    <a:lnTo>
                      <a:pt x="54" y="408"/>
                    </a:lnTo>
                    <a:lnTo>
                      <a:pt x="54" y="120"/>
                    </a:lnTo>
                    <a:lnTo>
                      <a:pt x="672" y="120"/>
                    </a:lnTo>
                    <a:lnTo>
                      <a:pt x="672" y="294"/>
                    </a:lnTo>
                    <a:lnTo>
                      <a:pt x="726" y="334"/>
                    </a:lnTo>
                    <a:lnTo>
                      <a:pt x="726" y="0"/>
                    </a:lnTo>
                    <a:lnTo>
                      <a:pt x="0" y="0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2" y="426"/>
                    </a:lnTo>
                    <a:lnTo>
                      <a:pt x="6" y="444"/>
                    </a:lnTo>
                    <a:lnTo>
                      <a:pt x="16" y="460"/>
                    </a:lnTo>
                    <a:lnTo>
                      <a:pt x="28" y="474"/>
                    </a:lnTo>
                    <a:lnTo>
                      <a:pt x="40" y="486"/>
                    </a:lnTo>
                    <a:lnTo>
                      <a:pt x="56" y="494"/>
                    </a:lnTo>
                    <a:lnTo>
                      <a:pt x="74" y="500"/>
                    </a:lnTo>
                    <a:lnTo>
                      <a:pt x="94" y="502"/>
                    </a:lnTo>
                    <a:lnTo>
                      <a:pt x="424" y="502"/>
                    </a:lnTo>
                    <a:lnTo>
                      <a:pt x="418" y="446"/>
                    </a:lnTo>
                    <a:lnTo>
                      <a:pt x="94" y="446"/>
                    </a:lnTo>
                    <a:close/>
                    <a:moveTo>
                      <a:pt x="202" y="48"/>
                    </a:moveTo>
                    <a:lnTo>
                      <a:pt x="202" y="48"/>
                    </a:lnTo>
                    <a:lnTo>
                      <a:pt x="210" y="48"/>
                    </a:lnTo>
                    <a:lnTo>
                      <a:pt x="216" y="52"/>
                    </a:lnTo>
                    <a:lnTo>
                      <a:pt x="220" y="58"/>
                    </a:lnTo>
                    <a:lnTo>
                      <a:pt x="222" y="66"/>
                    </a:lnTo>
                    <a:lnTo>
                      <a:pt x="222" y="66"/>
                    </a:lnTo>
                    <a:lnTo>
                      <a:pt x="220" y="74"/>
                    </a:lnTo>
                    <a:lnTo>
                      <a:pt x="216" y="80"/>
                    </a:lnTo>
                    <a:lnTo>
                      <a:pt x="210" y="84"/>
                    </a:lnTo>
                    <a:lnTo>
                      <a:pt x="202" y="86"/>
                    </a:lnTo>
                    <a:lnTo>
                      <a:pt x="202" y="86"/>
                    </a:lnTo>
                    <a:lnTo>
                      <a:pt x="196" y="84"/>
                    </a:lnTo>
                    <a:lnTo>
                      <a:pt x="190" y="80"/>
                    </a:lnTo>
                    <a:lnTo>
                      <a:pt x="186" y="74"/>
                    </a:lnTo>
                    <a:lnTo>
                      <a:pt x="184" y="66"/>
                    </a:lnTo>
                    <a:lnTo>
                      <a:pt x="184" y="66"/>
                    </a:lnTo>
                    <a:lnTo>
                      <a:pt x="186" y="58"/>
                    </a:lnTo>
                    <a:lnTo>
                      <a:pt x="190" y="52"/>
                    </a:lnTo>
                    <a:lnTo>
                      <a:pt x="196" y="48"/>
                    </a:lnTo>
                    <a:lnTo>
                      <a:pt x="202" y="48"/>
                    </a:lnTo>
                    <a:lnTo>
                      <a:pt x="202" y="48"/>
                    </a:lnTo>
                    <a:close/>
                    <a:moveTo>
                      <a:pt x="138" y="48"/>
                    </a:moveTo>
                    <a:lnTo>
                      <a:pt x="138" y="48"/>
                    </a:lnTo>
                    <a:lnTo>
                      <a:pt x="146" y="48"/>
                    </a:lnTo>
                    <a:lnTo>
                      <a:pt x="152" y="52"/>
                    </a:lnTo>
                    <a:lnTo>
                      <a:pt x="156" y="58"/>
                    </a:lnTo>
                    <a:lnTo>
                      <a:pt x="158" y="66"/>
                    </a:lnTo>
                    <a:lnTo>
                      <a:pt x="158" y="66"/>
                    </a:lnTo>
                    <a:lnTo>
                      <a:pt x="156" y="74"/>
                    </a:lnTo>
                    <a:lnTo>
                      <a:pt x="152" y="80"/>
                    </a:lnTo>
                    <a:lnTo>
                      <a:pt x="146" y="84"/>
                    </a:lnTo>
                    <a:lnTo>
                      <a:pt x="138" y="86"/>
                    </a:lnTo>
                    <a:lnTo>
                      <a:pt x="138" y="86"/>
                    </a:lnTo>
                    <a:lnTo>
                      <a:pt x="132" y="84"/>
                    </a:lnTo>
                    <a:lnTo>
                      <a:pt x="126" y="80"/>
                    </a:lnTo>
                    <a:lnTo>
                      <a:pt x="122" y="74"/>
                    </a:lnTo>
                    <a:lnTo>
                      <a:pt x="120" y="66"/>
                    </a:lnTo>
                    <a:lnTo>
                      <a:pt x="120" y="66"/>
                    </a:lnTo>
                    <a:lnTo>
                      <a:pt x="122" y="58"/>
                    </a:lnTo>
                    <a:lnTo>
                      <a:pt x="126" y="52"/>
                    </a:lnTo>
                    <a:lnTo>
                      <a:pt x="132" y="48"/>
                    </a:lnTo>
                    <a:lnTo>
                      <a:pt x="138" y="48"/>
                    </a:lnTo>
                    <a:lnTo>
                      <a:pt x="138" y="48"/>
                    </a:lnTo>
                    <a:close/>
                    <a:moveTo>
                      <a:pt x="76" y="48"/>
                    </a:moveTo>
                    <a:lnTo>
                      <a:pt x="76" y="48"/>
                    </a:lnTo>
                    <a:lnTo>
                      <a:pt x="82" y="48"/>
                    </a:lnTo>
                    <a:lnTo>
                      <a:pt x="88" y="52"/>
                    </a:lnTo>
                    <a:lnTo>
                      <a:pt x="92" y="58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92" y="74"/>
                    </a:lnTo>
                    <a:lnTo>
                      <a:pt x="88" y="80"/>
                    </a:lnTo>
                    <a:lnTo>
                      <a:pt x="82" y="84"/>
                    </a:lnTo>
                    <a:lnTo>
                      <a:pt x="76" y="86"/>
                    </a:lnTo>
                    <a:lnTo>
                      <a:pt x="76" y="86"/>
                    </a:lnTo>
                    <a:lnTo>
                      <a:pt x="68" y="84"/>
                    </a:lnTo>
                    <a:lnTo>
                      <a:pt x="62" y="80"/>
                    </a:lnTo>
                    <a:lnTo>
                      <a:pt x="58" y="74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8" y="58"/>
                    </a:lnTo>
                    <a:lnTo>
                      <a:pt x="62" y="52"/>
                    </a:lnTo>
                    <a:lnTo>
                      <a:pt x="68" y="48"/>
                    </a:lnTo>
                    <a:lnTo>
                      <a:pt x="76" y="48"/>
                    </a:lnTo>
                    <a:lnTo>
                      <a:pt x="7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Freeform 185"/>
            <p:cNvSpPr/>
            <p:nvPr/>
          </p:nvSpPr>
          <p:spPr bwMode="auto">
            <a:xfrm>
              <a:off x="5381937" y="1386567"/>
              <a:ext cx="1355591" cy="1648650"/>
            </a:xfrm>
            <a:custGeom>
              <a:avLst/>
              <a:gdLst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06285 w 1332411"/>
                <a:gd name="connsiteY2" fmla="*/ 1188720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30098 w 1332411"/>
                <a:gd name="connsiteY2" fmla="*/ 1176814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41237 w 1320505"/>
                <a:gd name="connsiteY0" fmla="*/ 0 h 1528354"/>
                <a:gd name="connsiteX1" fmla="*/ 1320505 w 1320505"/>
                <a:gd name="connsiteY1" fmla="*/ 391886 h 1528354"/>
                <a:gd name="connsiteX2" fmla="*/ 1318192 w 1320505"/>
                <a:gd name="connsiteY2" fmla="*/ 1176814 h 1528354"/>
                <a:gd name="connsiteX3" fmla="*/ 654299 w 1320505"/>
                <a:gd name="connsiteY3" fmla="*/ 1528354 h 1528354"/>
                <a:gd name="connsiteX4" fmla="*/ 0 w 1320505"/>
                <a:gd name="connsiteY4" fmla="*/ 1157831 h 1528354"/>
                <a:gd name="connsiteX5" fmla="*/ 1157 w 1320505"/>
                <a:gd name="connsiteY5" fmla="*/ 391886 h 1528354"/>
                <a:gd name="connsiteX6" fmla="*/ 641237 w 1320505"/>
                <a:gd name="connsiteY6" fmla="*/ 0 h 1528354"/>
                <a:gd name="connsiteX0" fmla="*/ 640096 w 1319364"/>
                <a:gd name="connsiteY0" fmla="*/ 0 h 1528354"/>
                <a:gd name="connsiteX1" fmla="*/ 1319364 w 1319364"/>
                <a:gd name="connsiteY1" fmla="*/ 391886 h 1528354"/>
                <a:gd name="connsiteX2" fmla="*/ 1317051 w 1319364"/>
                <a:gd name="connsiteY2" fmla="*/ 1176814 h 1528354"/>
                <a:gd name="connsiteX3" fmla="*/ 653158 w 1319364"/>
                <a:gd name="connsiteY3" fmla="*/ 1528354 h 1528354"/>
                <a:gd name="connsiteX4" fmla="*/ 6003 w 1319364"/>
                <a:gd name="connsiteY4" fmla="*/ 1157831 h 1528354"/>
                <a:gd name="connsiteX5" fmla="*/ 16 w 1319364"/>
                <a:gd name="connsiteY5" fmla="*/ 391886 h 1528354"/>
                <a:gd name="connsiteX6" fmla="*/ 640096 w 1319364"/>
                <a:gd name="connsiteY6" fmla="*/ 0 h 1528354"/>
                <a:gd name="connsiteX0" fmla="*/ 661562 w 1340830"/>
                <a:gd name="connsiteY0" fmla="*/ 0 h 1528354"/>
                <a:gd name="connsiteX1" fmla="*/ 1340830 w 1340830"/>
                <a:gd name="connsiteY1" fmla="*/ 391886 h 1528354"/>
                <a:gd name="connsiteX2" fmla="*/ 1338517 w 1340830"/>
                <a:gd name="connsiteY2" fmla="*/ 1176814 h 1528354"/>
                <a:gd name="connsiteX3" fmla="*/ 674624 w 1340830"/>
                <a:gd name="connsiteY3" fmla="*/ 1528354 h 1528354"/>
                <a:gd name="connsiteX4" fmla="*/ 27469 w 1340830"/>
                <a:gd name="connsiteY4" fmla="*/ 1157831 h 1528354"/>
                <a:gd name="connsiteX5" fmla="*/ 3 w 1340830"/>
                <a:gd name="connsiteY5" fmla="*/ 388818 h 1528354"/>
                <a:gd name="connsiteX6" fmla="*/ 661562 w 1340830"/>
                <a:gd name="connsiteY6" fmla="*/ 0 h 1528354"/>
                <a:gd name="connsiteX0" fmla="*/ 664777 w 1344045"/>
                <a:gd name="connsiteY0" fmla="*/ 0 h 1528354"/>
                <a:gd name="connsiteX1" fmla="*/ 1344045 w 1344045"/>
                <a:gd name="connsiteY1" fmla="*/ 391886 h 1528354"/>
                <a:gd name="connsiteX2" fmla="*/ 1341732 w 1344045"/>
                <a:gd name="connsiteY2" fmla="*/ 1176814 h 1528354"/>
                <a:gd name="connsiteX3" fmla="*/ 677839 w 1344045"/>
                <a:gd name="connsiteY3" fmla="*/ 1528354 h 1528354"/>
                <a:gd name="connsiteX4" fmla="*/ 0 w 1344045"/>
                <a:gd name="connsiteY4" fmla="*/ 1157831 h 1528354"/>
                <a:gd name="connsiteX5" fmla="*/ 3218 w 1344045"/>
                <a:gd name="connsiteY5" fmla="*/ 388818 h 1528354"/>
                <a:gd name="connsiteX6" fmla="*/ 664777 w 1344045"/>
                <a:gd name="connsiteY6" fmla="*/ 0 h 1528354"/>
                <a:gd name="connsiteX0" fmla="*/ 664777 w 1347869"/>
                <a:gd name="connsiteY0" fmla="*/ 0 h 1528354"/>
                <a:gd name="connsiteX1" fmla="*/ 1344045 w 1347869"/>
                <a:gd name="connsiteY1" fmla="*/ 391886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73857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37879"/>
                <a:gd name="connsiteX1" fmla="*/ 1347113 w 1347869"/>
                <a:gd name="connsiteY1" fmla="*/ 373857 h 1537879"/>
                <a:gd name="connsiteX2" fmla="*/ 1347869 w 1347869"/>
                <a:gd name="connsiteY2" fmla="*/ 1154008 h 1537879"/>
                <a:gd name="connsiteX3" fmla="*/ 680221 w 1347869"/>
                <a:gd name="connsiteY3" fmla="*/ 1537879 h 1537879"/>
                <a:gd name="connsiteX4" fmla="*/ 0 w 1347869"/>
                <a:gd name="connsiteY4" fmla="*/ 1157831 h 1537879"/>
                <a:gd name="connsiteX5" fmla="*/ 5972 w 1347869"/>
                <a:gd name="connsiteY5" fmla="*/ 369538 h 1537879"/>
                <a:gd name="connsiteX6" fmla="*/ 664777 w 1347869"/>
                <a:gd name="connsiteY6" fmla="*/ 0 h 1537879"/>
                <a:gd name="connsiteX0" fmla="*/ 664777 w 1347869"/>
                <a:gd name="connsiteY0" fmla="*/ 0 h 1545023"/>
                <a:gd name="connsiteX1" fmla="*/ 1347113 w 1347869"/>
                <a:gd name="connsiteY1" fmla="*/ 373857 h 1545023"/>
                <a:gd name="connsiteX2" fmla="*/ 1347869 w 1347869"/>
                <a:gd name="connsiteY2" fmla="*/ 1154008 h 1545023"/>
                <a:gd name="connsiteX3" fmla="*/ 680221 w 1347869"/>
                <a:gd name="connsiteY3" fmla="*/ 1545023 h 1545023"/>
                <a:gd name="connsiteX4" fmla="*/ 0 w 1347869"/>
                <a:gd name="connsiteY4" fmla="*/ 1157831 h 1545023"/>
                <a:gd name="connsiteX5" fmla="*/ 5972 w 1347869"/>
                <a:gd name="connsiteY5" fmla="*/ 369538 h 1545023"/>
                <a:gd name="connsiteX6" fmla="*/ 664777 w 1347869"/>
                <a:gd name="connsiteY6" fmla="*/ 0 h 1545023"/>
                <a:gd name="connsiteX0" fmla="*/ 669255 w 1352347"/>
                <a:gd name="connsiteY0" fmla="*/ 0 h 1545023"/>
                <a:gd name="connsiteX1" fmla="*/ 1351591 w 1352347"/>
                <a:gd name="connsiteY1" fmla="*/ 373857 h 1545023"/>
                <a:gd name="connsiteX2" fmla="*/ 1352347 w 1352347"/>
                <a:gd name="connsiteY2" fmla="*/ 1154008 h 1545023"/>
                <a:gd name="connsiteX3" fmla="*/ 684699 w 1352347"/>
                <a:gd name="connsiteY3" fmla="*/ 1545023 h 1545023"/>
                <a:gd name="connsiteX4" fmla="*/ 4478 w 1352347"/>
                <a:gd name="connsiteY4" fmla="*/ 1157831 h 1545023"/>
                <a:gd name="connsiteX5" fmla="*/ 20 w 1352347"/>
                <a:gd name="connsiteY5" fmla="*/ 369538 h 1545023"/>
                <a:gd name="connsiteX6" fmla="*/ 669255 w 1352347"/>
                <a:gd name="connsiteY6" fmla="*/ 0 h 1545023"/>
                <a:gd name="connsiteX0" fmla="*/ 669539 w 1352631"/>
                <a:gd name="connsiteY0" fmla="*/ 0 h 1545023"/>
                <a:gd name="connsiteX1" fmla="*/ 1351875 w 1352631"/>
                <a:gd name="connsiteY1" fmla="*/ 373857 h 1545023"/>
                <a:gd name="connsiteX2" fmla="*/ 1352631 w 1352631"/>
                <a:gd name="connsiteY2" fmla="*/ 1154008 h 1545023"/>
                <a:gd name="connsiteX3" fmla="*/ 684983 w 1352631"/>
                <a:gd name="connsiteY3" fmla="*/ 1545023 h 1545023"/>
                <a:gd name="connsiteX4" fmla="*/ 0 w 1352631"/>
                <a:gd name="connsiteY4" fmla="*/ 1157831 h 1545023"/>
                <a:gd name="connsiteX5" fmla="*/ 304 w 1352631"/>
                <a:gd name="connsiteY5" fmla="*/ 369538 h 1545023"/>
                <a:gd name="connsiteX6" fmla="*/ 669539 w 1352631"/>
                <a:gd name="connsiteY6" fmla="*/ 0 h 1545023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79262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88787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120"/>
                <a:gd name="connsiteY0" fmla="*/ 0 h 1566454"/>
                <a:gd name="connsiteX1" fmla="*/ 1351875 w 1352120"/>
                <a:gd name="connsiteY1" fmla="*/ 395288 h 1566454"/>
                <a:gd name="connsiteX2" fmla="*/ 1350249 w 1352120"/>
                <a:gd name="connsiteY2" fmla="*/ 1182583 h 1566454"/>
                <a:gd name="connsiteX3" fmla="*/ 684983 w 1352120"/>
                <a:gd name="connsiteY3" fmla="*/ 1566454 h 1566454"/>
                <a:gd name="connsiteX4" fmla="*/ 0 w 1352120"/>
                <a:gd name="connsiteY4" fmla="*/ 1188787 h 1566454"/>
                <a:gd name="connsiteX5" fmla="*/ 304 w 1352120"/>
                <a:gd name="connsiteY5" fmla="*/ 390969 h 1566454"/>
                <a:gd name="connsiteX6" fmla="*/ 667158 w 1352120"/>
                <a:gd name="connsiteY6" fmla="*/ 0 h 1566454"/>
                <a:gd name="connsiteX0" fmla="*/ 667158 w 1352120"/>
                <a:gd name="connsiteY0" fmla="*/ 0 h 1559311"/>
                <a:gd name="connsiteX1" fmla="*/ 1351875 w 1352120"/>
                <a:gd name="connsiteY1" fmla="*/ 388145 h 1559311"/>
                <a:gd name="connsiteX2" fmla="*/ 1350249 w 1352120"/>
                <a:gd name="connsiteY2" fmla="*/ 1175440 h 1559311"/>
                <a:gd name="connsiteX3" fmla="*/ 684983 w 1352120"/>
                <a:gd name="connsiteY3" fmla="*/ 1559311 h 1559311"/>
                <a:gd name="connsiteX4" fmla="*/ 0 w 1352120"/>
                <a:gd name="connsiteY4" fmla="*/ 1181644 h 1559311"/>
                <a:gd name="connsiteX5" fmla="*/ 304 w 1352120"/>
                <a:gd name="connsiteY5" fmla="*/ 383826 h 1559311"/>
                <a:gd name="connsiteX6" fmla="*/ 667158 w 1352120"/>
                <a:gd name="connsiteY6" fmla="*/ 0 h 1559311"/>
                <a:gd name="connsiteX0" fmla="*/ 667158 w 1352120"/>
                <a:gd name="connsiteY0" fmla="*/ 0 h 1566454"/>
                <a:gd name="connsiteX1" fmla="*/ 1351875 w 1352120"/>
                <a:gd name="connsiteY1" fmla="*/ 388145 h 1566454"/>
                <a:gd name="connsiteX2" fmla="*/ 1350249 w 1352120"/>
                <a:gd name="connsiteY2" fmla="*/ 1175440 h 1566454"/>
                <a:gd name="connsiteX3" fmla="*/ 682602 w 1352120"/>
                <a:gd name="connsiteY3" fmla="*/ 1566454 h 1566454"/>
                <a:gd name="connsiteX4" fmla="*/ 0 w 1352120"/>
                <a:gd name="connsiteY4" fmla="*/ 1181644 h 1566454"/>
                <a:gd name="connsiteX5" fmla="*/ 304 w 1352120"/>
                <a:gd name="connsiteY5" fmla="*/ 383826 h 1566454"/>
                <a:gd name="connsiteX6" fmla="*/ 667158 w 1352120"/>
                <a:gd name="connsiteY6" fmla="*/ 0 h 15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120" h="1566454">
                  <a:moveTo>
                    <a:pt x="667158" y="0"/>
                  </a:moveTo>
                  <a:lnTo>
                    <a:pt x="1351875" y="388145"/>
                  </a:lnTo>
                  <a:cubicBezTo>
                    <a:pt x="1353150" y="647742"/>
                    <a:pt x="1348974" y="915843"/>
                    <a:pt x="1350249" y="1175440"/>
                  </a:cubicBezTo>
                  <a:lnTo>
                    <a:pt x="682602" y="1566454"/>
                  </a:lnTo>
                  <a:lnTo>
                    <a:pt x="0" y="1181644"/>
                  </a:lnTo>
                  <a:cubicBezTo>
                    <a:pt x="386" y="926329"/>
                    <a:pt x="-82" y="639141"/>
                    <a:pt x="304" y="383826"/>
                  </a:cubicBezTo>
                  <a:lnTo>
                    <a:pt x="667158" y="0"/>
                  </a:lnTo>
                  <a:close/>
                </a:path>
              </a:pathLst>
            </a:custGeom>
            <a:solidFill>
              <a:srgbClr val="DCDC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81000" indent="-381000">
                <a:spcBef>
                  <a:spcPct val="50000"/>
                </a:spcBef>
                <a:buClr>
                  <a:srgbClr val="C00000"/>
                </a:buClr>
                <a:buFont typeface="Arial Black" pitchFamily="34" charset="0"/>
                <a:buChar char="&gt;"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87"/>
            <p:cNvSpPr/>
            <p:nvPr/>
          </p:nvSpPr>
          <p:spPr bwMode="auto">
            <a:xfrm>
              <a:off x="4665202" y="2726170"/>
              <a:ext cx="1355591" cy="1648650"/>
            </a:xfrm>
            <a:custGeom>
              <a:avLst/>
              <a:gdLst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06285 w 1332411"/>
                <a:gd name="connsiteY2" fmla="*/ 1188720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30098 w 1332411"/>
                <a:gd name="connsiteY2" fmla="*/ 1176814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41237 w 1320505"/>
                <a:gd name="connsiteY0" fmla="*/ 0 h 1528354"/>
                <a:gd name="connsiteX1" fmla="*/ 1320505 w 1320505"/>
                <a:gd name="connsiteY1" fmla="*/ 391886 h 1528354"/>
                <a:gd name="connsiteX2" fmla="*/ 1318192 w 1320505"/>
                <a:gd name="connsiteY2" fmla="*/ 1176814 h 1528354"/>
                <a:gd name="connsiteX3" fmla="*/ 654299 w 1320505"/>
                <a:gd name="connsiteY3" fmla="*/ 1528354 h 1528354"/>
                <a:gd name="connsiteX4" fmla="*/ 0 w 1320505"/>
                <a:gd name="connsiteY4" fmla="*/ 1157831 h 1528354"/>
                <a:gd name="connsiteX5" fmla="*/ 1157 w 1320505"/>
                <a:gd name="connsiteY5" fmla="*/ 391886 h 1528354"/>
                <a:gd name="connsiteX6" fmla="*/ 641237 w 1320505"/>
                <a:gd name="connsiteY6" fmla="*/ 0 h 1528354"/>
                <a:gd name="connsiteX0" fmla="*/ 640096 w 1319364"/>
                <a:gd name="connsiteY0" fmla="*/ 0 h 1528354"/>
                <a:gd name="connsiteX1" fmla="*/ 1319364 w 1319364"/>
                <a:gd name="connsiteY1" fmla="*/ 391886 h 1528354"/>
                <a:gd name="connsiteX2" fmla="*/ 1317051 w 1319364"/>
                <a:gd name="connsiteY2" fmla="*/ 1176814 h 1528354"/>
                <a:gd name="connsiteX3" fmla="*/ 653158 w 1319364"/>
                <a:gd name="connsiteY3" fmla="*/ 1528354 h 1528354"/>
                <a:gd name="connsiteX4" fmla="*/ 6003 w 1319364"/>
                <a:gd name="connsiteY4" fmla="*/ 1157831 h 1528354"/>
                <a:gd name="connsiteX5" fmla="*/ 16 w 1319364"/>
                <a:gd name="connsiteY5" fmla="*/ 391886 h 1528354"/>
                <a:gd name="connsiteX6" fmla="*/ 640096 w 1319364"/>
                <a:gd name="connsiteY6" fmla="*/ 0 h 1528354"/>
                <a:gd name="connsiteX0" fmla="*/ 661562 w 1340830"/>
                <a:gd name="connsiteY0" fmla="*/ 0 h 1528354"/>
                <a:gd name="connsiteX1" fmla="*/ 1340830 w 1340830"/>
                <a:gd name="connsiteY1" fmla="*/ 391886 h 1528354"/>
                <a:gd name="connsiteX2" fmla="*/ 1338517 w 1340830"/>
                <a:gd name="connsiteY2" fmla="*/ 1176814 h 1528354"/>
                <a:gd name="connsiteX3" fmla="*/ 674624 w 1340830"/>
                <a:gd name="connsiteY3" fmla="*/ 1528354 h 1528354"/>
                <a:gd name="connsiteX4" fmla="*/ 27469 w 1340830"/>
                <a:gd name="connsiteY4" fmla="*/ 1157831 h 1528354"/>
                <a:gd name="connsiteX5" fmla="*/ 3 w 1340830"/>
                <a:gd name="connsiteY5" fmla="*/ 388818 h 1528354"/>
                <a:gd name="connsiteX6" fmla="*/ 661562 w 1340830"/>
                <a:gd name="connsiteY6" fmla="*/ 0 h 1528354"/>
                <a:gd name="connsiteX0" fmla="*/ 664777 w 1344045"/>
                <a:gd name="connsiteY0" fmla="*/ 0 h 1528354"/>
                <a:gd name="connsiteX1" fmla="*/ 1344045 w 1344045"/>
                <a:gd name="connsiteY1" fmla="*/ 391886 h 1528354"/>
                <a:gd name="connsiteX2" fmla="*/ 1341732 w 1344045"/>
                <a:gd name="connsiteY2" fmla="*/ 1176814 h 1528354"/>
                <a:gd name="connsiteX3" fmla="*/ 677839 w 1344045"/>
                <a:gd name="connsiteY3" fmla="*/ 1528354 h 1528354"/>
                <a:gd name="connsiteX4" fmla="*/ 0 w 1344045"/>
                <a:gd name="connsiteY4" fmla="*/ 1157831 h 1528354"/>
                <a:gd name="connsiteX5" fmla="*/ 3218 w 1344045"/>
                <a:gd name="connsiteY5" fmla="*/ 388818 h 1528354"/>
                <a:gd name="connsiteX6" fmla="*/ 664777 w 1344045"/>
                <a:gd name="connsiteY6" fmla="*/ 0 h 1528354"/>
                <a:gd name="connsiteX0" fmla="*/ 664777 w 1347869"/>
                <a:gd name="connsiteY0" fmla="*/ 0 h 1528354"/>
                <a:gd name="connsiteX1" fmla="*/ 1344045 w 1347869"/>
                <a:gd name="connsiteY1" fmla="*/ 391886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73857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37879"/>
                <a:gd name="connsiteX1" fmla="*/ 1347113 w 1347869"/>
                <a:gd name="connsiteY1" fmla="*/ 373857 h 1537879"/>
                <a:gd name="connsiteX2" fmla="*/ 1347869 w 1347869"/>
                <a:gd name="connsiteY2" fmla="*/ 1154008 h 1537879"/>
                <a:gd name="connsiteX3" fmla="*/ 680221 w 1347869"/>
                <a:gd name="connsiteY3" fmla="*/ 1537879 h 1537879"/>
                <a:gd name="connsiteX4" fmla="*/ 0 w 1347869"/>
                <a:gd name="connsiteY4" fmla="*/ 1157831 h 1537879"/>
                <a:gd name="connsiteX5" fmla="*/ 5972 w 1347869"/>
                <a:gd name="connsiteY5" fmla="*/ 369538 h 1537879"/>
                <a:gd name="connsiteX6" fmla="*/ 664777 w 1347869"/>
                <a:gd name="connsiteY6" fmla="*/ 0 h 1537879"/>
                <a:gd name="connsiteX0" fmla="*/ 664777 w 1347869"/>
                <a:gd name="connsiteY0" fmla="*/ 0 h 1545023"/>
                <a:gd name="connsiteX1" fmla="*/ 1347113 w 1347869"/>
                <a:gd name="connsiteY1" fmla="*/ 373857 h 1545023"/>
                <a:gd name="connsiteX2" fmla="*/ 1347869 w 1347869"/>
                <a:gd name="connsiteY2" fmla="*/ 1154008 h 1545023"/>
                <a:gd name="connsiteX3" fmla="*/ 680221 w 1347869"/>
                <a:gd name="connsiteY3" fmla="*/ 1545023 h 1545023"/>
                <a:gd name="connsiteX4" fmla="*/ 0 w 1347869"/>
                <a:gd name="connsiteY4" fmla="*/ 1157831 h 1545023"/>
                <a:gd name="connsiteX5" fmla="*/ 5972 w 1347869"/>
                <a:gd name="connsiteY5" fmla="*/ 369538 h 1545023"/>
                <a:gd name="connsiteX6" fmla="*/ 664777 w 1347869"/>
                <a:gd name="connsiteY6" fmla="*/ 0 h 1545023"/>
                <a:gd name="connsiteX0" fmla="*/ 669255 w 1352347"/>
                <a:gd name="connsiteY0" fmla="*/ 0 h 1545023"/>
                <a:gd name="connsiteX1" fmla="*/ 1351591 w 1352347"/>
                <a:gd name="connsiteY1" fmla="*/ 373857 h 1545023"/>
                <a:gd name="connsiteX2" fmla="*/ 1352347 w 1352347"/>
                <a:gd name="connsiteY2" fmla="*/ 1154008 h 1545023"/>
                <a:gd name="connsiteX3" fmla="*/ 684699 w 1352347"/>
                <a:gd name="connsiteY3" fmla="*/ 1545023 h 1545023"/>
                <a:gd name="connsiteX4" fmla="*/ 4478 w 1352347"/>
                <a:gd name="connsiteY4" fmla="*/ 1157831 h 1545023"/>
                <a:gd name="connsiteX5" fmla="*/ 20 w 1352347"/>
                <a:gd name="connsiteY5" fmla="*/ 369538 h 1545023"/>
                <a:gd name="connsiteX6" fmla="*/ 669255 w 1352347"/>
                <a:gd name="connsiteY6" fmla="*/ 0 h 1545023"/>
                <a:gd name="connsiteX0" fmla="*/ 669539 w 1352631"/>
                <a:gd name="connsiteY0" fmla="*/ 0 h 1545023"/>
                <a:gd name="connsiteX1" fmla="*/ 1351875 w 1352631"/>
                <a:gd name="connsiteY1" fmla="*/ 373857 h 1545023"/>
                <a:gd name="connsiteX2" fmla="*/ 1352631 w 1352631"/>
                <a:gd name="connsiteY2" fmla="*/ 1154008 h 1545023"/>
                <a:gd name="connsiteX3" fmla="*/ 684983 w 1352631"/>
                <a:gd name="connsiteY3" fmla="*/ 1545023 h 1545023"/>
                <a:gd name="connsiteX4" fmla="*/ 0 w 1352631"/>
                <a:gd name="connsiteY4" fmla="*/ 1157831 h 1545023"/>
                <a:gd name="connsiteX5" fmla="*/ 304 w 1352631"/>
                <a:gd name="connsiteY5" fmla="*/ 369538 h 1545023"/>
                <a:gd name="connsiteX6" fmla="*/ 669539 w 1352631"/>
                <a:gd name="connsiteY6" fmla="*/ 0 h 1545023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79262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88787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120"/>
                <a:gd name="connsiteY0" fmla="*/ 0 h 1566454"/>
                <a:gd name="connsiteX1" fmla="*/ 1351875 w 1352120"/>
                <a:gd name="connsiteY1" fmla="*/ 395288 h 1566454"/>
                <a:gd name="connsiteX2" fmla="*/ 1350249 w 1352120"/>
                <a:gd name="connsiteY2" fmla="*/ 1182583 h 1566454"/>
                <a:gd name="connsiteX3" fmla="*/ 684983 w 1352120"/>
                <a:gd name="connsiteY3" fmla="*/ 1566454 h 1566454"/>
                <a:gd name="connsiteX4" fmla="*/ 0 w 1352120"/>
                <a:gd name="connsiteY4" fmla="*/ 1188787 h 1566454"/>
                <a:gd name="connsiteX5" fmla="*/ 304 w 1352120"/>
                <a:gd name="connsiteY5" fmla="*/ 390969 h 1566454"/>
                <a:gd name="connsiteX6" fmla="*/ 667158 w 1352120"/>
                <a:gd name="connsiteY6" fmla="*/ 0 h 1566454"/>
                <a:gd name="connsiteX0" fmla="*/ 667158 w 1352120"/>
                <a:gd name="connsiteY0" fmla="*/ 0 h 1559311"/>
                <a:gd name="connsiteX1" fmla="*/ 1351875 w 1352120"/>
                <a:gd name="connsiteY1" fmla="*/ 388145 h 1559311"/>
                <a:gd name="connsiteX2" fmla="*/ 1350249 w 1352120"/>
                <a:gd name="connsiteY2" fmla="*/ 1175440 h 1559311"/>
                <a:gd name="connsiteX3" fmla="*/ 684983 w 1352120"/>
                <a:gd name="connsiteY3" fmla="*/ 1559311 h 1559311"/>
                <a:gd name="connsiteX4" fmla="*/ 0 w 1352120"/>
                <a:gd name="connsiteY4" fmla="*/ 1181644 h 1559311"/>
                <a:gd name="connsiteX5" fmla="*/ 304 w 1352120"/>
                <a:gd name="connsiteY5" fmla="*/ 383826 h 1559311"/>
                <a:gd name="connsiteX6" fmla="*/ 667158 w 1352120"/>
                <a:gd name="connsiteY6" fmla="*/ 0 h 1559311"/>
                <a:gd name="connsiteX0" fmla="*/ 667158 w 1352120"/>
                <a:gd name="connsiteY0" fmla="*/ 0 h 1566454"/>
                <a:gd name="connsiteX1" fmla="*/ 1351875 w 1352120"/>
                <a:gd name="connsiteY1" fmla="*/ 388145 h 1566454"/>
                <a:gd name="connsiteX2" fmla="*/ 1350249 w 1352120"/>
                <a:gd name="connsiteY2" fmla="*/ 1175440 h 1566454"/>
                <a:gd name="connsiteX3" fmla="*/ 682602 w 1352120"/>
                <a:gd name="connsiteY3" fmla="*/ 1566454 h 1566454"/>
                <a:gd name="connsiteX4" fmla="*/ 0 w 1352120"/>
                <a:gd name="connsiteY4" fmla="*/ 1181644 h 1566454"/>
                <a:gd name="connsiteX5" fmla="*/ 304 w 1352120"/>
                <a:gd name="connsiteY5" fmla="*/ 383826 h 1566454"/>
                <a:gd name="connsiteX6" fmla="*/ 667158 w 1352120"/>
                <a:gd name="connsiteY6" fmla="*/ 0 h 15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120" h="1566454">
                  <a:moveTo>
                    <a:pt x="667158" y="0"/>
                  </a:moveTo>
                  <a:lnTo>
                    <a:pt x="1351875" y="388145"/>
                  </a:lnTo>
                  <a:cubicBezTo>
                    <a:pt x="1353150" y="647742"/>
                    <a:pt x="1348974" y="915843"/>
                    <a:pt x="1350249" y="1175440"/>
                  </a:cubicBezTo>
                  <a:lnTo>
                    <a:pt x="682602" y="1566454"/>
                  </a:lnTo>
                  <a:lnTo>
                    <a:pt x="0" y="1181644"/>
                  </a:lnTo>
                  <a:cubicBezTo>
                    <a:pt x="386" y="926329"/>
                    <a:pt x="-82" y="639141"/>
                    <a:pt x="304" y="383826"/>
                  </a:cubicBezTo>
                  <a:lnTo>
                    <a:pt x="667158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81000" indent="-381000">
                <a:spcBef>
                  <a:spcPct val="50000"/>
                </a:spcBef>
                <a:buClr>
                  <a:srgbClr val="C00000"/>
                </a:buClr>
                <a:buFont typeface="Arial Black" pitchFamily="34" charset="0"/>
                <a:buChar char="&gt;"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4653328" y="2817439"/>
              <a:ext cx="1360414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  <a:buSzPct val="80000"/>
                <a:buFont typeface="Arial Black" pitchFamily="34" charset="0"/>
                <a:buNone/>
                <a:defRPr/>
              </a:pPr>
              <a:r>
                <a:rPr lang="en-AU" sz="1600" dirty="0">
                  <a:solidFill>
                    <a:srgbClr val="FFFFFF"/>
                  </a:solidFill>
                </a:rPr>
                <a:t>Data Warehousing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3959093" y="1581343"/>
              <a:ext cx="1232355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  <a:buSzPct val="80000"/>
                <a:defRPr/>
              </a:pPr>
              <a:r>
                <a:rPr lang="en-AU" sz="1600" dirty="0">
                  <a:solidFill>
                    <a:srgbClr val="FFFFFF"/>
                  </a:solidFill>
                </a:rPr>
                <a:t>Patent analysis</a:t>
              </a:r>
            </a:p>
          </p:txBody>
        </p:sp>
        <p:sp>
          <p:nvSpPr>
            <p:cNvPr id="23" name="Freeform 194"/>
            <p:cNvSpPr/>
            <p:nvPr/>
          </p:nvSpPr>
          <p:spPr bwMode="auto">
            <a:xfrm>
              <a:off x="6127247" y="2726170"/>
              <a:ext cx="1355591" cy="1648650"/>
            </a:xfrm>
            <a:custGeom>
              <a:avLst/>
              <a:gdLst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06285 w 1332411"/>
                <a:gd name="connsiteY2" fmla="*/ 1188720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53143 w 1332411"/>
                <a:gd name="connsiteY0" fmla="*/ 0 h 1528354"/>
                <a:gd name="connsiteX1" fmla="*/ 1332411 w 1332411"/>
                <a:gd name="connsiteY1" fmla="*/ 391886 h 1528354"/>
                <a:gd name="connsiteX2" fmla="*/ 1330098 w 1332411"/>
                <a:gd name="connsiteY2" fmla="*/ 1176814 h 1528354"/>
                <a:gd name="connsiteX3" fmla="*/ 666205 w 1332411"/>
                <a:gd name="connsiteY3" fmla="*/ 1528354 h 1528354"/>
                <a:gd name="connsiteX4" fmla="*/ 0 w 1332411"/>
                <a:gd name="connsiteY4" fmla="*/ 1162594 h 1528354"/>
                <a:gd name="connsiteX5" fmla="*/ 13063 w 1332411"/>
                <a:gd name="connsiteY5" fmla="*/ 391886 h 1528354"/>
                <a:gd name="connsiteX6" fmla="*/ 653143 w 1332411"/>
                <a:gd name="connsiteY6" fmla="*/ 0 h 1528354"/>
                <a:gd name="connsiteX0" fmla="*/ 641237 w 1320505"/>
                <a:gd name="connsiteY0" fmla="*/ 0 h 1528354"/>
                <a:gd name="connsiteX1" fmla="*/ 1320505 w 1320505"/>
                <a:gd name="connsiteY1" fmla="*/ 391886 h 1528354"/>
                <a:gd name="connsiteX2" fmla="*/ 1318192 w 1320505"/>
                <a:gd name="connsiteY2" fmla="*/ 1176814 h 1528354"/>
                <a:gd name="connsiteX3" fmla="*/ 654299 w 1320505"/>
                <a:gd name="connsiteY3" fmla="*/ 1528354 h 1528354"/>
                <a:gd name="connsiteX4" fmla="*/ 0 w 1320505"/>
                <a:gd name="connsiteY4" fmla="*/ 1157831 h 1528354"/>
                <a:gd name="connsiteX5" fmla="*/ 1157 w 1320505"/>
                <a:gd name="connsiteY5" fmla="*/ 391886 h 1528354"/>
                <a:gd name="connsiteX6" fmla="*/ 641237 w 1320505"/>
                <a:gd name="connsiteY6" fmla="*/ 0 h 1528354"/>
                <a:gd name="connsiteX0" fmla="*/ 640096 w 1319364"/>
                <a:gd name="connsiteY0" fmla="*/ 0 h 1528354"/>
                <a:gd name="connsiteX1" fmla="*/ 1319364 w 1319364"/>
                <a:gd name="connsiteY1" fmla="*/ 391886 h 1528354"/>
                <a:gd name="connsiteX2" fmla="*/ 1317051 w 1319364"/>
                <a:gd name="connsiteY2" fmla="*/ 1176814 h 1528354"/>
                <a:gd name="connsiteX3" fmla="*/ 653158 w 1319364"/>
                <a:gd name="connsiteY3" fmla="*/ 1528354 h 1528354"/>
                <a:gd name="connsiteX4" fmla="*/ 6003 w 1319364"/>
                <a:gd name="connsiteY4" fmla="*/ 1157831 h 1528354"/>
                <a:gd name="connsiteX5" fmla="*/ 16 w 1319364"/>
                <a:gd name="connsiteY5" fmla="*/ 391886 h 1528354"/>
                <a:gd name="connsiteX6" fmla="*/ 640096 w 1319364"/>
                <a:gd name="connsiteY6" fmla="*/ 0 h 1528354"/>
                <a:gd name="connsiteX0" fmla="*/ 661562 w 1340830"/>
                <a:gd name="connsiteY0" fmla="*/ 0 h 1528354"/>
                <a:gd name="connsiteX1" fmla="*/ 1340830 w 1340830"/>
                <a:gd name="connsiteY1" fmla="*/ 391886 h 1528354"/>
                <a:gd name="connsiteX2" fmla="*/ 1338517 w 1340830"/>
                <a:gd name="connsiteY2" fmla="*/ 1176814 h 1528354"/>
                <a:gd name="connsiteX3" fmla="*/ 674624 w 1340830"/>
                <a:gd name="connsiteY3" fmla="*/ 1528354 h 1528354"/>
                <a:gd name="connsiteX4" fmla="*/ 27469 w 1340830"/>
                <a:gd name="connsiteY4" fmla="*/ 1157831 h 1528354"/>
                <a:gd name="connsiteX5" fmla="*/ 3 w 1340830"/>
                <a:gd name="connsiteY5" fmla="*/ 388818 h 1528354"/>
                <a:gd name="connsiteX6" fmla="*/ 661562 w 1340830"/>
                <a:gd name="connsiteY6" fmla="*/ 0 h 1528354"/>
                <a:gd name="connsiteX0" fmla="*/ 664777 w 1344045"/>
                <a:gd name="connsiteY0" fmla="*/ 0 h 1528354"/>
                <a:gd name="connsiteX1" fmla="*/ 1344045 w 1344045"/>
                <a:gd name="connsiteY1" fmla="*/ 391886 h 1528354"/>
                <a:gd name="connsiteX2" fmla="*/ 1341732 w 1344045"/>
                <a:gd name="connsiteY2" fmla="*/ 1176814 h 1528354"/>
                <a:gd name="connsiteX3" fmla="*/ 677839 w 1344045"/>
                <a:gd name="connsiteY3" fmla="*/ 1528354 h 1528354"/>
                <a:gd name="connsiteX4" fmla="*/ 0 w 1344045"/>
                <a:gd name="connsiteY4" fmla="*/ 1157831 h 1528354"/>
                <a:gd name="connsiteX5" fmla="*/ 3218 w 1344045"/>
                <a:gd name="connsiteY5" fmla="*/ 388818 h 1528354"/>
                <a:gd name="connsiteX6" fmla="*/ 664777 w 1344045"/>
                <a:gd name="connsiteY6" fmla="*/ 0 h 1528354"/>
                <a:gd name="connsiteX0" fmla="*/ 664777 w 1347869"/>
                <a:gd name="connsiteY0" fmla="*/ 0 h 1528354"/>
                <a:gd name="connsiteX1" fmla="*/ 1344045 w 1347869"/>
                <a:gd name="connsiteY1" fmla="*/ 391886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70677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4954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3218 w 1347869"/>
                <a:gd name="connsiteY5" fmla="*/ 38881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90382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28354"/>
                <a:gd name="connsiteX1" fmla="*/ 1347113 w 1347869"/>
                <a:gd name="connsiteY1" fmla="*/ 373857 h 1528354"/>
                <a:gd name="connsiteX2" fmla="*/ 1347869 w 1347869"/>
                <a:gd name="connsiteY2" fmla="*/ 1154008 h 1528354"/>
                <a:gd name="connsiteX3" fmla="*/ 677839 w 1347869"/>
                <a:gd name="connsiteY3" fmla="*/ 1528354 h 1528354"/>
                <a:gd name="connsiteX4" fmla="*/ 0 w 1347869"/>
                <a:gd name="connsiteY4" fmla="*/ 1157831 h 1528354"/>
                <a:gd name="connsiteX5" fmla="*/ 5972 w 1347869"/>
                <a:gd name="connsiteY5" fmla="*/ 369538 h 1528354"/>
                <a:gd name="connsiteX6" fmla="*/ 664777 w 1347869"/>
                <a:gd name="connsiteY6" fmla="*/ 0 h 1528354"/>
                <a:gd name="connsiteX0" fmla="*/ 664777 w 1347869"/>
                <a:gd name="connsiteY0" fmla="*/ 0 h 1537879"/>
                <a:gd name="connsiteX1" fmla="*/ 1347113 w 1347869"/>
                <a:gd name="connsiteY1" fmla="*/ 373857 h 1537879"/>
                <a:gd name="connsiteX2" fmla="*/ 1347869 w 1347869"/>
                <a:gd name="connsiteY2" fmla="*/ 1154008 h 1537879"/>
                <a:gd name="connsiteX3" fmla="*/ 680221 w 1347869"/>
                <a:gd name="connsiteY3" fmla="*/ 1537879 h 1537879"/>
                <a:gd name="connsiteX4" fmla="*/ 0 w 1347869"/>
                <a:gd name="connsiteY4" fmla="*/ 1157831 h 1537879"/>
                <a:gd name="connsiteX5" fmla="*/ 5972 w 1347869"/>
                <a:gd name="connsiteY5" fmla="*/ 369538 h 1537879"/>
                <a:gd name="connsiteX6" fmla="*/ 664777 w 1347869"/>
                <a:gd name="connsiteY6" fmla="*/ 0 h 1537879"/>
                <a:gd name="connsiteX0" fmla="*/ 664777 w 1347869"/>
                <a:gd name="connsiteY0" fmla="*/ 0 h 1545023"/>
                <a:gd name="connsiteX1" fmla="*/ 1347113 w 1347869"/>
                <a:gd name="connsiteY1" fmla="*/ 373857 h 1545023"/>
                <a:gd name="connsiteX2" fmla="*/ 1347869 w 1347869"/>
                <a:gd name="connsiteY2" fmla="*/ 1154008 h 1545023"/>
                <a:gd name="connsiteX3" fmla="*/ 680221 w 1347869"/>
                <a:gd name="connsiteY3" fmla="*/ 1545023 h 1545023"/>
                <a:gd name="connsiteX4" fmla="*/ 0 w 1347869"/>
                <a:gd name="connsiteY4" fmla="*/ 1157831 h 1545023"/>
                <a:gd name="connsiteX5" fmla="*/ 5972 w 1347869"/>
                <a:gd name="connsiteY5" fmla="*/ 369538 h 1545023"/>
                <a:gd name="connsiteX6" fmla="*/ 664777 w 1347869"/>
                <a:gd name="connsiteY6" fmla="*/ 0 h 1545023"/>
                <a:gd name="connsiteX0" fmla="*/ 669255 w 1352347"/>
                <a:gd name="connsiteY0" fmla="*/ 0 h 1545023"/>
                <a:gd name="connsiteX1" fmla="*/ 1351591 w 1352347"/>
                <a:gd name="connsiteY1" fmla="*/ 373857 h 1545023"/>
                <a:gd name="connsiteX2" fmla="*/ 1352347 w 1352347"/>
                <a:gd name="connsiteY2" fmla="*/ 1154008 h 1545023"/>
                <a:gd name="connsiteX3" fmla="*/ 684699 w 1352347"/>
                <a:gd name="connsiteY3" fmla="*/ 1545023 h 1545023"/>
                <a:gd name="connsiteX4" fmla="*/ 4478 w 1352347"/>
                <a:gd name="connsiteY4" fmla="*/ 1157831 h 1545023"/>
                <a:gd name="connsiteX5" fmla="*/ 20 w 1352347"/>
                <a:gd name="connsiteY5" fmla="*/ 369538 h 1545023"/>
                <a:gd name="connsiteX6" fmla="*/ 669255 w 1352347"/>
                <a:gd name="connsiteY6" fmla="*/ 0 h 1545023"/>
                <a:gd name="connsiteX0" fmla="*/ 669539 w 1352631"/>
                <a:gd name="connsiteY0" fmla="*/ 0 h 1545023"/>
                <a:gd name="connsiteX1" fmla="*/ 1351875 w 1352631"/>
                <a:gd name="connsiteY1" fmla="*/ 373857 h 1545023"/>
                <a:gd name="connsiteX2" fmla="*/ 1352631 w 1352631"/>
                <a:gd name="connsiteY2" fmla="*/ 1154008 h 1545023"/>
                <a:gd name="connsiteX3" fmla="*/ 684983 w 1352631"/>
                <a:gd name="connsiteY3" fmla="*/ 1545023 h 1545023"/>
                <a:gd name="connsiteX4" fmla="*/ 0 w 1352631"/>
                <a:gd name="connsiteY4" fmla="*/ 1157831 h 1545023"/>
                <a:gd name="connsiteX5" fmla="*/ 304 w 1352631"/>
                <a:gd name="connsiteY5" fmla="*/ 369538 h 1545023"/>
                <a:gd name="connsiteX6" fmla="*/ 669539 w 1352631"/>
                <a:gd name="connsiteY6" fmla="*/ 0 h 1545023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79262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631"/>
                <a:gd name="connsiteY0" fmla="*/ 0 h 1566454"/>
                <a:gd name="connsiteX1" fmla="*/ 1351875 w 1352631"/>
                <a:gd name="connsiteY1" fmla="*/ 395288 h 1566454"/>
                <a:gd name="connsiteX2" fmla="*/ 1352631 w 1352631"/>
                <a:gd name="connsiteY2" fmla="*/ 1175439 h 1566454"/>
                <a:gd name="connsiteX3" fmla="*/ 684983 w 1352631"/>
                <a:gd name="connsiteY3" fmla="*/ 1566454 h 1566454"/>
                <a:gd name="connsiteX4" fmla="*/ 0 w 1352631"/>
                <a:gd name="connsiteY4" fmla="*/ 1188787 h 1566454"/>
                <a:gd name="connsiteX5" fmla="*/ 304 w 1352631"/>
                <a:gd name="connsiteY5" fmla="*/ 390969 h 1566454"/>
                <a:gd name="connsiteX6" fmla="*/ 667158 w 1352631"/>
                <a:gd name="connsiteY6" fmla="*/ 0 h 1566454"/>
                <a:gd name="connsiteX0" fmla="*/ 667158 w 1352120"/>
                <a:gd name="connsiteY0" fmla="*/ 0 h 1566454"/>
                <a:gd name="connsiteX1" fmla="*/ 1351875 w 1352120"/>
                <a:gd name="connsiteY1" fmla="*/ 395288 h 1566454"/>
                <a:gd name="connsiteX2" fmla="*/ 1350249 w 1352120"/>
                <a:gd name="connsiteY2" fmla="*/ 1182583 h 1566454"/>
                <a:gd name="connsiteX3" fmla="*/ 684983 w 1352120"/>
                <a:gd name="connsiteY3" fmla="*/ 1566454 h 1566454"/>
                <a:gd name="connsiteX4" fmla="*/ 0 w 1352120"/>
                <a:gd name="connsiteY4" fmla="*/ 1188787 h 1566454"/>
                <a:gd name="connsiteX5" fmla="*/ 304 w 1352120"/>
                <a:gd name="connsiteY5" fmla="*/ 390969 h 1566454"/>
                <a:gd name="connsiteX6" fmla="*/ 667158 w 1352120"/>
                <a:gd name="connsiteY6" fmla="*/ 0 h 1566454"/>
                <a:gd name="connsiteX0" fmla="*/ 667158 w 1352120"/>
                <a:gd name="connsiteY0" fmla="*/ 0 h 1559311"/>
                <a:gd name="connsiteX1" fmla="*/ 1351875 w 1352120"/>
                <a:gd name="connsiteY1" fmla="*/ 388145 h 1559311"/>
                <a:gd name="connsiteX2" fmla="*/ 1350249 w 1352120"/>
                <a:gd name="connsiteY2" fmla="*/ 1175440 h 1559311"/>
                <a:gd name="connsiteX3" fmla="*/ 684983 w 1352120"/>
                <a:gd name="connsiteY3" fmla="*/ 1559311 h 1559311"/>
                <a:gd name="connsiteX4" fmla="*/ 0 w 1352120"/>
                <a:gd name="connsiteY4" fmla="*/ 1181644 h 1559311"/>
                <a:gd name="connsiteX5" fmla="*/ 304 w 1352120"/>
                <a:gd name="connsiteY5" fmla="*/ 383826 h 1559311"/>
                <a:gd name="connsiteX6" fmla="*/ 667158 w 1352120"/>
                <a:gd name="connsiteY6" fmla="*/ 0 h 1559311"/>
                <a:gd name="connsiteX0" fmla="*/ 667158 w 1352120"/>
                <a:gd name="connsiteY0" fmla="*/ 0 h 1566454"/>
                <a:gd name="connsiteX1" fmla="*/ 1351875 w 1352120"/>
                <a:gd name="connsiteY1" fmla="*/ 388145 h 1566454"/>
                <a:gd name="connsiteX2" fmla="*/ 1350249 w 1352120"/>
                <a:gd name="connsiteY2" fmla="*/ 1175440 h 1566454"/>
                <a:gd name="connsiteX3" fmla="*/ 682602 w 1352120"/>
                <a:gd name="connsiteY3" fmla="*/ 1566454 h 1566454"/>
                <a:gd name="connsiteX4" fmla="*/ 0 w 1352120"/>
                <a:gd name="connsiteY4" fmla="*/ 1181644 h 1566454"/>
                <a:gd name="connsiteX5" fmla="*/ 304 w 1352120"/>
                <a:gd name="connsiteY5" fmla="*/ 383826 h 1566454"/>
                <a:gd name="connsiteX6" fmla="*/ 667158 w 1352120"/>
                <a:gd name="connsiteY6" fmla="*/ 0 h 156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120" h="1566454">
                  <a:moveTo>
                    <a:pt x="667158" y="0"/>
                  </a:moveTo>
                  <a:lnTo>
                    <a:pt x="1351875" y="388145"/>
                  </a:lnTo>
                  <a:cubicBezTo>
                    <a:pt x="1353150" y="647742"/>
                    <a:pt x="1348974" y="915843"/>
                    <a:pt x="1350249" y="1175440"/>
                  </a:cubicBezTo>
                  <a:lnTo>
                    <a:pt x="682602" y="1566454"/>
                  </a:lnTo>
                  <a:lnTo>
                    <a:pt x="0" y="1181644"/>
                  </a:lnTo>
                  <a:cubicBezTo>
                    <a:pt x="386" y="926329"/>
                    <a:pt x="-82" y="639141"/>
                    <a:pt x="304" y="383826"/>
                  </a:cubicBezTo>
                  <a:lnTo>
                    <a:pt x="667158" y="0"/>
                  </a:lnTo>
                  <a:close/>
                </a:path>
              </a:pathLst>
            </a:custGeom>
            <a:solidFill>
              <a:srgbClr val="6D7991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81000" indent="-381000">
                <a:spcBef>
                  <a:spcPct val="50000"/>
                </a:spcBef>
                <a:buClr>
                  <a:srgbClr val="C00000"/>
                </a:buClr>
                <a:buFont typeface="Arial Black" pitchFamily="34" charset="0"/>
                <a:buChar char="&gt;"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6165284" y="2976456"/>
              <a:ext cx="1360414" cy="33855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9D0015"/>
                </a:buClr>
                <a:buSzPct val="80000"/>
                <a:buFont typeface="Arial Black" pitchFamily="34" charset="0"/>
                <a:buNone/>
                <a:defRPr/>
              </a:pPr>
              <a:r>
                <a:rPr lang="en-AU" sz="1600" dirty="0">
                  <a:solidFill>
                    <a:srgbClr val="FFFFFF"/>
                  </a:solidFill>
                </a:rPr>
                <a:t>Data Science</a:t>
              </a:r>
            </a:p>
          </p:txBody>
        </p:sp>
        <p:pic>
          <p:nvPicPr>
            <p:cNvPr id="25" name="Graphic 94" descr="Lightbulb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9811" y="2158738"/>
              <a:ext cx="640080" cy="640080"/>
            </a:xfrm>
            <a:prstGeom prst="rect">
              <a:avLst/>
            </a:prstGeom>
          </p:spPr>
        </p:pic>
        <p:pic>
          <p:nvPicPr>
            <p:cNvPr id="26" name="Graphic 95" descr="Databas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009759" y="3328628"/>
              <a:ext cx="640080" cy="64008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1092" y="2070434"/>
              <a:ext cx="1097280" cy="238052"/>
            </a:xfrm>
            <a:prstGeom prst="rect">
              <a:avLst/>
            </a:prstGeom>
          </p:spPr>
        </p:pic>
        <p:grpSp>
          <p:nvGrpSpPr>
            <p:cNvPr id="28" name="Group 4"/>
            <p:cNvGrpSpPr>
              <a:grpSpLocks/>
            </p:cNvGrpSpPr>
            <p:nvPr/>
          </p:nvGrpSpPr>
          <p:grpSpPr bwMode="auto">
            <a:xfrm>
              <a:off x="6615147" y="3351762"/>
              <a:ext cx="412539" cy="475119"/>
              <a:chOff x="2044955" y="1637748"/>
              <a:chExt cx="495303" cy="543278"/>
            </a:xfrm>
            <a:solidFill>
              <a:srgbClr val="FFFFFF"/>
            </a:solidFill>
          </p:grpSpPr>
          <p:sp>
            <p:nvSpPr>
              <p:cNvPr id="29" name="Freeform 28"/>
              <p:cNvSpPr>
                <a:spLocks noEditPoints="1"/>
              </p:cNvSpPr>
              <p:nvPr/>
            </p:nvSpPr>
            <p:spPr bwMode="auto">
              <a:xfrm>
                <a:off x="2044959" y="1637748"/>
                <a:ext cx="495299" cy="495301"/>
              </a:xfrm>
              <a:custGeom>
                <a:avLst/>
                <a:gdLst>
                  <a:gd name="T0" fmla="*/ 74613 w 312"/>
                  <a:gd name="T1" fmla="*/ 495300 h 312"/>
                  <a:gd name="T2" fmla="*/ 0 w 312"/>
                  <a:gd name="T3" fmla="*/ 495300 h 312"/>
                  <a:gd name="T4" fmla="*/ 0 w 312"/>
                  <a:gd name="T5" fmla="*/ 395288 h 312"/>
                  <a:gd name="T6" fmla="*/ 74613 w 312"/>
                  <a:gd name="T7" fmla="*/ 395288 h 312"/>
                  <a:gd name="T8" fmla="*/ 74613 w 312"/>
                  <a:gd name="T9" fmla="*/ 495300 h 312"/>
                  <a:gd name="T10" fmla="*/ 495300 w 312"/>
                  <a:gd name="T11" fmla="*/ 196850 h 312"/>
                  <a:gd name="T12" fmla="*/ 420688 w 312"/>
                  <a:gd name="T13" fmla="*/ 196850 h 312"/>
                  <a:gd name="T14" fmla="*/ 420688 w 312"/>
                  <a:gd name="T15" fmla="*/ 495300 h 312"/>
                  <a:gd name="T16" fmla="*/ 495300 w 312"/>
                  <a:gd name="T17" fmla="*/ 495300 h 312"/>
                  <a:gd name="T18" fmla="*/ 495300 w 312"/>
                  <a:gd name="T19" fmla="*/ 196850 h 312"/>
                  <a:gd name="T20" fmla="*/ 411163 w 312"/>
                  <a:gd name="T21" fmla="*/ 0 h 312"/>
                  <a:gd name="T22" fmla="*/ 336550 w 312"/>
                  <a:gd name="T23" fmla="*/ 0 h 312"/>
                  <a:gd name="T24" fmla="*/ 336550 w 312"/>
                  <a:gd name="T25" fmla="*/ 495300 h 312"/>
                  <a:gd name="T26" fmla="*/ 411163 w 312"/>
                  <a:gd name="T27" fmla="*/ 495300 h 312"/>
                  <a:gd name="T28" fmla="*/ 411163 w 312"/>
                  <a:gd name="T29" fmla="*/ 0 h 312"/>
                  <a:gd name="T30" fmla="*/ 327025 w 312"/>
                  <a:gd name="T31" fmla="*/ 98425 h 312"/>
                  <a:gd name="T32" fmla="*/ 252413 w 312"/>
                  <a:gd name="T33" fmla="*/ 98425 h 312"/>
                  <a:gd name="T34" fmla="*/ 252413 w 312"/>
                  <a:gd name="T35" fmla="*/ 495300 h 312"/>
                  <a:gd name="T36" fmla="*/ 327025 w 312"/>
                  <a:gd name="T37" fmla="*/ 495300 h 312"/>
                  <a:gd name="T38" fmla="*/ 327025 w 312"/>
                  <a:gd name="T39" fmla="*/ 98425 h 312"/>
                  <a:gd name="T40" fmla="*/ 242888 w 312"/>
                  <a:gd name="T41" fmla="*/ 296863 h 312"/>
                  <a:gd name="T42" fmla="*/ 168275 w 312"/>
                  <a:gd name="T43" fmla="*/ 296863 h 312"/>
                  <a:gd name="T44" fmla="*/ 168275 w 312"/>
                  <a:gd name="T45" fmla="*/ 495300 h 312"/>
                  <a:gd name="T46" fmla="*/ 242888 w 312"/>
                  <a:gd name="T47" fmla="*/ 495300 h 312"/>
                  <a:gd name="T48" fmla="*/ 242888 w 312"/>
                  <a:gd name="T49" fmla="*/ 296863 h 312"/>
                  <a:gd name="T50" fmla="*/ 158750 w 312"/>
                  <a:gd name="T51" fmla="*/ 196850 h 312"/>
                  <a:gd name="T52" fmla="*/ 84138 w 312"/>
                  <a:gd name="T53" fmla="*/ 196850 h 312"/>
                  <a:gd name="T54" fmla="*/ 84138 w 312"/>
                  <a:gd name="T55" fmla="*/ 495300 h 312"/>
                  <a:gd name="T56" fmla="*/ 158750 w 312"/>
                  <a:gd name="T57" fmla="*/ 495300 h 312"/>
                  <a:gd name="T58" fmla="*/ 158750 w 312"/>
                  <a:gd name="T59" fmla="*/ 196850 h 3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12" h="312">
                    <a:moveTo>
                      <a:pt x="47" y="312"/>
                    </a:moveTo>
                    <a:lnTo>
                      <a:pt x="0" y="312"/>
                    </a:lnTo>
                    <a:lnTo>
                      <a:pt x="0" y="249"/>
                    </a:lnTo>
                    <a:lnTo>
                      <a:pt x="47" y="249"/>
                    </a:lnTo>
                    <a:lnTo>
                      <a:pt x="47" y="312"/>
                    </a:lnTo>
                    <a:close/>
                    <a:moveTo>
                      <a:pt x="312" y="124"/>
                    </a:moveTo>
                    <a:lnTo>
                      <a:pt x="265" y="124"/>
                    </a:lnTo>
                    <a:lnTo>
                      <a:pt x="265" y="312"/>
                    </a:lnTo>
                    <a:lnTo>
                      <a:pt x="312" y="312"/>
                    </a:lnTo>
                    <a:lnTo>
                      <a:pt x="312" y="124"/>
                    </a:lnTo>
                    <a:close/>
                    <a:moveTo>
                      <a:pt x="259" y="0"/>
                    </a:moveTo>
                    <a:lnTo>
                      <a:pt x="212" y="0"/>
                    </a:lnTo>
                    <a:lnTo>
                      <a:pt x="212" y="312"/>
                    </a:lnTo>
                    <a:lnTo>
                      <a:pt x="259" y="312"/>
                    </a:lnTo>
                    <a:lnTo>
                      <a:pt x="259" y="0"/>
                    </a:lnTo>
                    <a:close/>
                    <a:moveTo>
                      <a:pt x="206" y="62"/>
                    </a:moveTo>
                    <a:lnTo>
                      <a:pt x="159" y="62"/>
                    </a:lnTo>
                    <a:lnTo>
                      <a:pt x="159" y="312"/>
                    </a:lnTo>
                    <a:lnTo>
                      <a:pt x="206" y="312"/>
                    </a:lnTo>
                    <a:lnTo>
                      <a:pt x="206" y="62"/>
                    </a:lnTo>
                    <a:close/>
                    <a:moveTo>
                      <a:pt x="153" y="187"/>
                    </a:moveTo>
                    <a:lnTo>
                      <a:pt x="106" y="187"/>
                    </a:lnTo>
                    <a:lnTo>
                      <a:pt x="106" y="312"/>
                    </a:lnTo>
                    <a:lnTo>
                      <a:pt x="153" y="312"/>
                    </a:lnTo>
                    <a:lnTo>
                      <a:pt x="153" y="187"/>
                    </a:lnTo>
                    <a:close/>
                    <a:moveTo>
                      <a:pt x="100" y="124"/>
                    </a:moveTo>
                    <a:lnTo>
                      <a:pt x="53" y="124"/>
                    </a:lnTo>
                    <a:lnTo>
                      <a:pt x="53" y="312"/>
                    </a:lnTo>
                    <a:lnTo>
                      <a:pt x="100" y="312"/>
                    </a:lnTo>
                    <a:lnTo>
                      <a:pt x="100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0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044955" y="2181026"/>
                <a:ext cx="495301" cy="0"/>
              </a:xfrm>
              <a:prstGeom prst="line">
                <a:avLst/>
              </a:prstGeom>
              <a:grpFill/>
              <a:ln w="38100" algn="ctr">
                <a:solidFill>
                  <a:srgbClr val="FFFFFF"/>
                </a:solidFill>
                <a:round/>
                <a:headEnd/>
                <a:tailEnd/>
              </a:ln>
              <a:extLst/>
            </p:spPr>
          </p:cxnSp>
        </p:grpSp>
      </p:grpSp>
      <p:sp>
        <p:nvSpPr>
          <p:cNvPr id="35" name="TextBox 34"/>
          <p:cNvSpPr txBox="1"/>
          <p:nvPr/>
        </p:nvSpPr>
        <p:spPr>
          <a:xfrm>
            <a:off x="247827" y="243798"/>
            <a:ext cx="62361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Franklin Gothic Medium"/>
                <a:ea typeface="Franklin Gothic Medium"/>
                <a:cs typeface="Franklin Gothic Medium"/>
              </a:rPr>
              <a:t>About Us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47826" y="6000873"/>
            <a:ext cx="11658600" cy="319446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We help companies across the world be more tactical and strategic with their patents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>
          <a:xfrm>
            <a:off x="971554" y="1374587"/>
            <a:ext cx="10844212" cy="7874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  <a:cs typeface="ＭＳ Ｐゴシック"/>
              </a:rPr>
              <a:t>Dolcera’s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  <a:cs typeface="ＭＳ Ｐゴシック"/>
              </a:rPr>
              <a:t> deep understanding of patents and expertise in software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  <a:cs typeface="ＭＳ Ｐゴシック"/>
              </a:rPr>
              <a:t>helps it provide unique solutions to the raise the value of corporate patent portfolios </a:t>
            </a:r>
            <a:endParaRPr lang="en-US" altLang="ja-JP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7" y="243798"/>
            <a:ext cx="58481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Franklin Gothic Medium"/>
                <a:ea typeface="Franklin Gothic Medium"/>
                <a:cs typeface="Franklin Gothic Medium"/>
              </a:rPr>
              <a:t>Contact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60106" y="1783994"/>
            <a:ext cx="584817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dirty="0">
                <a:latin typeface="Franklin Gothic Medium"/>
                <a:ea typeface="Franklin Gothic Medium"/>
                <a:cs typeface="Franklin Gothic Medium"/>
              </a:rPr>
              <a:t>Thank you</a:t>
            </a:r>
            <a:endParaRPr lang="id-ID" sz="80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86" y="5162034"/>
            <a:ext cx="5848173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i="0" dirty="0">
                <a:latin typeface="+mj-lt"/>
                <a:ea typeface="Franklin Gothic Medium"/>
                <a:cs typeface="Franklin Gothic Medium"/>
              </a:rPr>
              <a:t>Contact:</a:t>
            </a:r>
            <a:endParaRPr lang="en-US" sz="4000" dirty="0">
              <a:latin typeface="Franklin Gothic Medium"/>
              <a:ea typeface="Franklin Gothic Medium"/>
              <a:cs typeface="Franklin Gothic Medium"/>
            </a:endParaRPr>
          </a:p>
          <a:p>
            <a:r>
              <a:rPr lang="en-US" sz="2000" dirty="0" err="1" smtClean="0">
                <a:ea typeface="Franklin Gothic Medium"/>
                <a:cs typeface="Franklin Gothic Medium"/>
              </a:rPr>
              <a:t>Shreya</a:t>
            </a:r>
            <a:r>
              <a:rPr lang="en-US" sz="2000" dirty="0" smtClean="0">
                <a:ea typeface="Franklin Gothic Medium"/>
                <a:cs typeface="Franklin Gothic Medium"/>
              </a:rPr>
              <a:t> Dua</a:t>
            </a:r>
            <a:endParaRPr lang="en-US" sz="2000" dirty="0">
              <a:ea typeface="Franklin Gothic Medium"/>
              <a:cs typeface="Franklin Gothic Medium"/>
            </a:endParaRPr>
          </a:p>
          <a:p>
            <a:r>
              <a:rPr lang="en-US" sz="2000" dirty="0" smtClean="0">
                <a:ea typeface="Franklin Gothic Medium"/>
                <a:cs typeface="Franklin Gothic Medium"/>
                <a:hlinkClick r:id="rId2"/>
              </a:rPr>
              <a:t>Shreyasi.dua@</a:t>
            </a:r>
            <a:r>
              <a:rPr lang="en-US" sz="2000" dirty="0">
                <a:ea typeface="Franklin Gothic Medium"/>
                <a:cs typeface="Franklin Gothic Medium"/>
                <a:hlinkClick r:id="rId2"/>
              </a:rPr>
              <a:t>dolcera.com</a:t>
            </a:r>
            <a:endParaRPr lang="en-US" sz="2000" dirty="0">
              <a:ea typeface="Franklin Gothic Medium"/>
              <a:cs typeface="Franklin Gothic Medium"/>
            </a:endParaRPr>
          </a:p>
          <a:p>
            <a:r>
              <a:rPr lang="is-IS" sz="2000" dirty="0" smtClean="0"/>
              <a:t>+1 630 991 0634</a:t>
            </a:r>
            <a:endParaRPr lang="en-US" sz="2000" dirty="0">
              <a:ea typeface="Franklin Gothic Medium"/>
              <a:cs typeface="Franklin Gothic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8133" y="6131642"/>
            <a:ext cx="376252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ea typeface="Franklin Gothic Medium"/>
                <a:cs typeface="Franklin Gothic Medium"/>
                <a:hlinkClick r:id="rId3"/>
              </a:rPr>
              <a:t>www.dolcera.com</a:t>
            </a:r>
            <a:endParaRPr lang="en-US" sz="2000" dirty="0">
              <a:ea typeface="Franklin Gothic Medium"/>
              <a:cs typeface="Franklin Gothic Medium"/>
            </a:endParaRPr>
          </a:p>
          <a:p>
            <a:r>
              <a:rPr lang="en-US" sz="2000" dirty="0">
                <a:ea typeface="Franklin Gothic Medium"/>
                <a:cs typeface="Franklin Gothic Medium"/>
                <a:hlinkClick r:id="rId4"/>
              </a:rPr>
              <a:t>info@dolcera.com</a:t>
            </a:r>
            <a:endParaRPr lang="en-US" sz="2000" dirty="0">
              <a:ea typeface="Franklin Gothic Medium"/>
              <a:cs typeface="Franklin Gothic Medium"/>
            </a:endParaRPr>
          </a:p>
          <a:p>
            <a:endParaRPr lang="en-US" sz="2000" dirty="0">
              <a:ea typeface="Franklin Gothic Medium"/>
              <a:cs typeface="Franklin Gothic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8133" y="4992869"/>
            <a:ext cx="3982187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i="0" dirty="0">
                <a:latin typeface="+mj-lt"/>
                <a:ea typeface="Franklin Gothic Medium"/>
                <a:cs typeface="Franklin Gothic Medium"/>
              </a:rPr>
              <a:t>Sign up:</a:t>
            </a:r>
            <a:endParaRPr lang="en-US" sz="4800" dirty="0">
              <a:latin typeface="Franklin Gothic Medium"/>
              <a:ea typeface="Franklin Gothic Medium"/>
              <a:cs typeface="Franklin Gothic Medium"/>
            </a:endParaRPr>
          </a:p>
          <a:p>
            <a:r>
              <a:rPr lang="en-US" sz="2800" dirty="0">
                <a:ea typeface="Franklin Gothic Medium"/>
                <a:cs typeface="Franklin Gothic Medium"/>
                <a:hlinkClick r:id="rId5"/>
              </a:rPr>
              <a:t>https://pcs.dolcera.com/</a:t>
            </a:r>
            <a:endParaRPr lang="en-US" sz="2800" dirty="0">
              <a:ea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538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80707710"/>
              </p:ext>
            </p:extLst>
          </p:nvPr>
        </p:nvGraphicFramePr>
        <p:xfrm>
          <a:off x="0" y="838200"/>
          <a:ext cx="12192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8775" y="48904"/>
            <a:ext cx="448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Services Overview</a:t>
            </a:r>
            <a:endParaRPr lang="en-US" sz="28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6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0187686" y="2054639"/>
            <a:ext cx="880218" cy="8802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27" y="243798"/>
            <a:ext cx="4033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Franklin Gothic Medium"/>
                <a:ea typeface="Franklin Gothic Medium"/>
                <a:cs typeface="Franklin Gothic Medium"/>
              </a:rPr>
              <a:t>Why search patents?</a:t>
            </a:r>
            <a:endParaRPr lang="id-ID" sz="28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1669" y="2054639"/>
            <a:ext cx="880218" cy="8802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23845" y="2047278"/>
            <a:ext cx="880218" cy="8802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54197" y="2060728"/>
            <a:ext cx="880218" cy="8802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17" name="Freeform 113"/>
          <p:cNvSpPr>
            <a:spLocks noEditPoints="1"/>
          </p:cNvSpPr>
          <p:nvPr/>
        </p:nvSpPr>
        <p:spPr bwMode="auto">
          <a:xfrm>
            <a:off x="10368638" y="2268089"/>
            <a:ext cx="515695" cy="517592"/>
          </a:xfrm>
          <a:custGeom>
            <a:avLst/>
            <a:gdLst>
              <a:gd name="T0" fmla="*/ 176 w 176"/>
              <a:gd name="T1" fmla="*/ 52 h 176"/>
              <a:gd name="T2" fmla="*/ 175 w 176"/>
              <a:gd name="T3" fmla="*/ 50 h 176"/>
              <a:gd name="T4" fmla="*/ 175 w 176"/>
              <a:gd name="T5" fmla="*/ 50 h 176"/>
              <a:gd name="T6" fmla="*/ 175 w 176"/>
              <a:gd name="T7" fmla="*/ 49 h 176"/>
              <a:gd name="T8" fmla="*/ 175 w 176"/>
              <a:gd name="T9" fmla="*/ 49 h 176"/>
              <a:gd name="T10" fmla="*/ 127 w 176"/>
              <a:gd name="T11" fmla="*/ 2 h 176"/>
              <a:gd name="T12" fmla="*/ 127 w 176"/>
              <a:gd name="T13" fmla="*/ 2 h 176"/>
              <a:gd name="T14" fmla="*/ 124 w 176"/>
              <a:gd name="T15" fmla="*/ 0 h 176"/>
              <a:gd name="T16" fmla="*/ 52 w 176"/>
              <a:gd name="T17" fmla="*/ 0 h 176"/>
              <a:gd name="T18" fmla="*/ 49 w 176"/>
              <a:gd name="T19" fmla="*/ 2 h 176"/>
              <a:gd name="T20" fmla="*/ 49 w 176"/>
              <a:gd name="T21" fmla="*/ 2 h 176"/>
              <a:gd name="T22" fmla="*/ 1 w 176"/>
              <a:gd name="T23" fmla="*/ 49 h 176"/>
              <a:gd name="T24" fmla="*/ 1 w 176"/>
              <a:gd name="T25" fmla="*/ 49 h 176"/>
              <a:gd name="T26" fmla="*/ 1 w 176"/>
              <a:gd name="T27" fmla="*/ 50 h 176"/>
              <a:gd name="T28" fmla="*/ 1 w 176"/>
              <a:gd name="T29" fmla="*/ 50 h 176"/>
              <a:gd name="T30" fmla="*/ 0 w 176"/>
              <a:gd name="T31" fmla="*/ 52 h 176"/>
              <a:gd name="T32" fmla="*/ 1 w 176"/>
              <a:gd name="T33" fmla="*/ 54 h 176"/>
              <a:gd name="T34" fmla="*/ 1 w 176"/>
              <a:gd name="T35" fmla="*/ 55 h 176"/>
              <a:gd name="T36" fmla="*/ 85 w 176"/>
              <a:gd name="T37" fmla="*/ 175 h 176"/>
              <a:gd name="T38" fmla="*/ 85 w 176"/>
              <a:gd name="T39" fmla="*/ 174 h 176"/>
              <a:gd name="T40" fmla="*/ 88 w 176"/>
              <a:gd name="T41" fmla="*/ 176 h 176"/>
              <a:gd name="T42" fmla="*/ 91 w 176"/>
              <a:gd name="T43" fmla="*/ 174 h 176"/>
              <a:gd name="T44" fmla="*/ 91 w 176"/>
              <a:gd name="T45" fmla="*/ 175 h 176"/>
              <a:gd name="T46" fmla="*/ 175 w 176"/>
              <a:gd name="T47" fmla="*/ 55 h 176"/>
              <a:gd name="T48" fmla="*/ 175 w 176"/>
              <a:gd name="T49" fmla="*/ 54 h 176"/>
              <a:gd name="T50" fmla="*/ 176 w 176"/>
              <a:gd name="T51" fmla="*/ 52 h 176"/>
              <a:gd name="T52" fmla="*/ 122 w 176"/>
              <a:gd name="T53" fmla="*/ 8 h 176"/>
              <a:gd name="T54" fmla="*/ 162 w 176"/>
              <a:gd name="T55" fmla="*/ 48 h 176"/>
              <a:gd name="T56" fmla="*/ 126 w 176"/>
              <a:gd name="T57" fmla="*/ 48 h 176"/>
              <a:gd name="T58" fmla="*/ 106 w 176"/>
              <a:gd name="T59" fmla="*/ 8 h 176"/>
              <a:gd name="T60" fmla="*/ 122 w 176"/>
              <a:gd name="T61" fmla="*/ 8 h 176"/>
              <a:gd name="T62" fmla="*/ 98 w 176"/>
              <a:gd name="T63" fmla="*/ 8 h 176"/>
              <a:gd name="T64" fmla="*/ 118 w 176"/>
              <a:gd name="T65" fmla="*/ 48 h 176"/>
              <a:gd name="T66" fmla="*/ 58 w 176"/>
              <a:gd name="T67" fmla="*/ 48 h 176"/>
              <a:gd name="T68" fmla="*/ 78 w 176"/>
              <a:gd name="T69" fmla="*/ 8 h 176"/>
              <a:gd name="T70" fmla="*/ 98 w 176"/>
              <a:gd name="T71" fmla="*/ 8 h 176"/>
              <a:gd name="T72" fmla="*/ 54 w 176"/>
              <a:gd name="T73" fmla="*/ 8 h 176"/>
              <a:gd name="T74" fmla="*/ 70 w 176"/>
              <a:gd name="T75" fmla="*/ 8 h 176"/>
              <a:gd name="T76" fmla="*/ 50 w 176"/>
              <a:gd name="T77" fmla="*/ 48 h 176"/>
              <a:gd name="T78" fmla="*/ 14 w 176"/>
              <a:gd name="T79" fmla="*/ 48 h 176"/>
              <a:gd name="T80" fmla="*/ 54 w 176"/>
              <a:gd name="T81" fmla="*/ 8 h 176"/>
              <a:gd name="T82" fmla="*/ 12 w 176"/>
              <a:gd name="T83" fmla="*/ 56 h 176"/>
              <a:gd name="T84" fmla="*/ 49 w 176"/>
              <a:gd name="T85" fmla="*/ 56 h 176"/>
              <a:gd name="T86" fmla="*/ 77 w 176"/>
              <a:gd name="T87" fmla="*/ 149 h 176"/>
              <a:gd name="T88" fmla="*/ 12 w 176"/>
              <a:gd name="T89" fmla="*/ 56 h 176"/>
              <a:gd name="T90" fmla="*/ 88 w 176"/>
              <a:gd name="T91" fmla="*/ 158 h 176"/>
              <a:gd name="T92" fmla="*/ 57 w 176"/>
              <a:gd name="T93" fmla="*/ 56 h 176"/>
              <a:gd name="T94" fmla="*/ 119 w 176"/>
              <a:gd name="T95" fmla="*/ 56 h 176"/>
              <a:gd name="T96" fmla="*/ 88 w 176"/>
              <a:gd name="T97" fmla="*/ 158 h 176"/>
              <a:gd name="T98" fmla="*/ 99 w 176"/>
              <a:gd name="T99" fmla="*/ 149 h 176"/>
              <a:gd name="T100" fmla="*/ 127 w 176"/>
              <a:gd name="T101" fmla="*/ 56 h 176"/>
              <a:gd name="T102" fmla="*/ 164 w 176"/>
              <a:gd name="T103" fmla="*/ 56 h 176"/>
              <a:gd name="T104" fmla="*/ 99 w 176"/>
              <a:gd name="T105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76" y="52"/>
                </a:moveTo>
                <a:cubicBezTo>
                  <a:pt x="176" y="51"/>
                  <a:pt x="176" y="50"/>
                  <a:pt x="175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27" y="2"/>
                  <a:pt x="127" y="2"/>
                  <a:pt x="127" y="2"/>
                </a:cubicBezTo>
                <a:cubicBezTo>
                  <a:pt x="127" y="2"/>
                  <a:pt x="127" y="2"/>
                  <a:pt x="127" y="2"/>
                </a:cubicBezTo>
                <a:cubicBezTo>
                  <a:pt x="126" y="1"/>
                  <a:pt x="125" y="0"/>
                  <a:pt x="12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1" y="0"/>
                  <a:pt x="50" y="1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50"/>
                  <a:pt x="1" y="50"/>
                  <a:pt x="1" y="50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0"/>
                  <a:pt x="0" y="51"/>
                  <a:pt x="0" y="52"/>
                </a:cubicBezTo>
                <a:cubicBezTo>
                  <a:pt x="0" y="53"/>
                  <a:pt x="0" y="54"/>
                  <a:pt x="1" y="54"/>
                </a:cubicBezTo>
                <a:cubicBezTo>
                  <a:pt x="1" y="55"/>
                  <a:pt x="1" y="55"/>
                  <a:pt x="1" y="5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6" y="175"/>
                  <a:pt x="87" y="176"/>
                  <a:pt x="88" y="176"/>
                </a:cubicBezTo>
                <a:cubicBezTo>
                  <a:pt x="89" y="176"/>
                  <a:pt x="90" y="175"/>
                  <a:pt x="91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6" y="54"/>
                  <a:pt x="176" y="53"/>
                  <a:pt x="176" y="52"/>
                </a:cubicBezTo>
                <a:moveTo>
                  <a:pt x="122" y="8"/>
                </a:moveTo>
                <a:cubicBezTo>
                  <a:pt x="162" y="48"/>
                  <a:pt x="162" y="48"/>
                  <a:pt x="162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06" y="8"/>
                  <a:pt x="106" y="8"/>
                  <a:pt x="106" y="8"/>
                </a:cubicBezTo>
                <a:lnTo>
                  <a:pt x="122" y="8"/>
                </a:lnTo>
                <a:close/>
                <a:moveTo>
                  <a:pt x="98" y="8"/>
                </a:moveTo>
                <a:cubicBezTo>
                  <a:pt x="118" y="48"/>
                  <a:pt x="118" y="48"/>
                  <a:pt x="118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78" y="8"/>
                  <a:pt x="78" y="8"/>
                  <a:pt x="78" y="8"/>
                </a:cubicBezTo>
                <a:lnTo>
                  <a:pt x="98" y="8"/>
                </a:lnTo>
                <a:close/>
                <a:moveTo>
                  <a:pt x="54" y="8"/>
                </a:moveTo>
                <a:cubicBezTo>
                  <a:pt x="70" y="8"/>
                  <a:pt x="70" y="8"/>
                  <a:pt x="70" y="8"/>
                </a:cubicBezTo>
                <a:cubicBezTo>
                  <a:pt x="50" y="48"/>
                  <a:pt x="50" y="48"/>
                  <a:pt x="50" y="48"/>
                </a:cubicBezTo>
                <a:cubicBezTo>
                  <a:pt x="14" y="48"/>
                  <a:pt x="14" y="48"/>
                  <a:pt x="14" y="48"/>
                </a:cubicBezTo>
                <a:lnTo>
                  <a:pt x="54" y="8"/>
                </a:lnTo>
                <a:close/>
                <a:moveTo>
                  <a:pt x="12" y="56"/>
                </a:moveTo>
                <a:cubicBezTo>
                  <a:pt x="49" y="56"/>
                  <a:pt x="49" y="56"/>
                  <a:pt x="49" y="56"/>
                </a:cubicBezTo>
                <a:cubicBezTo>
                  <a:pt x="77" y="149"/>
                  <a:pt x="77" y="149"/>
                  <a:pt x="77" y="149"/>
                </a:cubicBezTo>
                <a:lnTo>
                  <a:pt x="12" y="56"/>
                </a:lnTo>
                <a:close/>
                <a:moveTo>
                  <a:pt x="88" y="158"/>
                </a:moveTo>
                <a:cubicBezTo>
                  <a:pt x="57" y="56"/>
                  <a:pt x="57" y="56"/>
                  <a:pt x="57" y="56"/>
                </a:cubicBezTo>
                <a:cubicBezTo>
                  <a:pt x="119" y="56"/>
                  <a:pt x="119" y="56"/>
                  <a:pt x="119" y="56"/>
                </a:cubicBezTo>
                <a:lnTo>
                  <a:pt x="88" y="158"/>
                </a:lnTo>
                <a:close/>
                <a:moveTo>
                  <a:pt x="99" y="149"/>
                </a:moveTo>
                <a:cubicBezTo>
                  <a:pt x="127" y="56"/>
                  <a:pt x="127" y="56"/>
                  <a:pt x="127" y="56"/>
                </a:cubicBezTo>
                <a:cubicBezTo>
                  <a:pt x="164" y="56"/>
                  <a:pt x="164" y="56"/>
                  <a:pt x="164" y="56"/>
                </a:cubicBezTo>
                <a:lnTo>
                  <a:pt x="99" y="1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50017" y="2052007"/>
            <a:ext cx="880218" cy="8802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sp>
        <p:nvSpPr>
          <p:cNvPr id="20" name="Freeform 11"/>
          <p:cNvSpPr>
            <a:spLocks noEditPoints="1"/>
          </p:cNvSpPr>
          <p:nvPr/>
        </p:nvSpPr>
        <p:spPr bwMode="auto">
          <a:xfrm>
            <a:off x="5627394" y="2223862"/>
            <a:ext cx="525463" cy="527050"/>
          </a:xfrm>
          <a:custGeom>
            <a:avLst/>
            <a:gdLst>
              <a:gd name="T0" fmla="*/ 88 w 176"/>
              <a:gd name="T1" fmla="*/ 0 h 176"/>
              <a:gd name="T2" fmla="*/ 88 w 176"/>
              <a:gd name="T3" fmla="*/ 0 h 176"/>
              <a:gd name="T4" fmla="*/ 88 w 176"/>
              <a:gd name="T5" fmla="*/ 0 h 176"/>
              <a:gd name="T6" fmla="*/ 0 w 176"/>
              <a:gd name="T7" fmla="*/ 88 h 176"/>
              <a:gd name="T8" fmla="*/ 88 w 176"/>
              <a:gd name="T9" fmla="*/ 176 h 176"/>
              <a:gd name="T10" fmla="*/ 176 w 176"/>
              <a:gd name="T11" fmla="*/ 88 h 176"/>
              <a:gd name="T12" fmla="*/ 88 w 176"/>
              <a:gd name="T13" fmla="*/ 0 h 176"/>
              <a:gd name="T14" fmla="*/ 92 w 176"/>
              <a:gd name="T15" fmla="*/ 168 h 176"/>
              <a:gd name="T16" fmla="*/ 92 w 176"/>
              <a:gd name="T17" fmla="*/ 140 h 176"/>
              <a:gd name="T18" fmla="*/ 88 w 176"/>
              <a:gd name="T19" fmla="*/ 136 h 176"/>
              <a:gd name="T20" fmla="*/ 84 w 176"/>
              <a:gd name="T21" fmla="*/ 140 h 176"/>
              <a:gd name="T22" fmla="*/ 84 w 176"/>
              <a:gd name="T23" fmla="*/ 168 h 176"/>
              <a:gd name="T24" fmla="*/ 8 w 176"/>
              <a:gd name="T25" fmla="*/ 92 h 176"/>
              <a:gd name="T26" fmla="*/ 36 w 176"/>
              <a:gd name="T27" fmla="*/ 92 h 176"/>
              <a:gd name="T28" fmla="*/ 40 w 176"/>
              <a:gd name="T29" fmla="*/ 88 h 176"/>
              <a:gd name="T30" fmla="*/ 36 w 176"/>
              <a:gd name="T31" fmla="*/ 84 h 176"/>
              <a:gd name="T32" fmla="*/ 8 w 176"/>
              <a:gd name="T33" fmla="*/ 84 h 176"/>
              <a:gd name="T34" fmla="*/ 84 w 176"/>
              <a:gd name="T35" fmla="*/ 8 h 176"/>
              <a:gd name="T36" fmla="*/ 84 w 176"/>
              <a:gd name="T37" fmla="*/ 36 h 176"/>
              <a:gd name="T38" fmla="*/ 88 w 176"/>
              <a:gd name="T39" fmla="*/ 40 h 176"/>
              <a:gd name="T40" fmla="*/ 92 w 176"/>
              <a:gd name="T41" fmla="*/ 36 h 176"/>
              <a:gd name="T42" fmla="*/ 92 w 176"/>
              <a:gd name="T43" fmla="*/ 8 h 176"/>
              <a:gd name="T44" fmla="*/ 168 w 176"/>
              <a:gd name="T45" fmla="*/ 84 h 176"/>
              <a:gd name="T46" fmla="*/ 140 w 176"/>
              <a:gd name="T47" fmla="*/ 84 h 176"/>
              <a:gd name="T48" fmla="*/ 136 w 176"/>
              <a:gd name="T49" fmla="*/ 88 h 176"/>
              <a:gd name="T50" fmla="*/ 140 w 176"/>
              <a:gd name="T51" fmla="*/ 92 h 176"/>
              <a:gd name="T52" fmla="*/ 168 w 176"/>
              <a:gd name="T53" fmla="*/ 92 h 176"/>
              <a:gd name="T54" fmla="*/ 92 w 176"/>
              <a:gd name="T55" fmla="*/ 168 h 176"/>
              <a:gd name="T56" fmla="*/ 88 w 176"/>
              <a:gd name="T57" fmla="*/ 68 h 176"/>
              <a:gd name="T58" fmla="*/ 68 w 176"/>
              <a:gd name="T59" fmla="*/ 88 h 176"/>
              <a:gd name="T60" fmla="*/ 88 w 176"/>
              <a:gd name="T61" fmla="*/ 108 h 176"/>
              <a:gd name="T62" fmla="*/ 108 w 176"/>
              <a:gd name="T63" fmla="*/ 88 h 176"/>
              <a:gd name="T64" fmla="*/ 88 w 176"/>
              <a:gd name="T65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92" y="168"/>
                </a:moveTo>
                <a:cubicBezTo>
                  <a:pt x="92" y="140"/>
                  <a:pt x="92" y="140"/>
                  <a:pt x="92" y="140"/>
                </a:cubicBezTo>
                <a:cubicBezTo>
                  <a:pt x="92" y="138"/>
                  <a:pt x="90" y="136"/>
                  <a:pt x="88" y="136"/>
                </a:cubicBezTo>
                <a:cubicBezTo>
                  <a:pt x="86" y="136"/>
                  <a:pt x="84" y="138"/>
                  <a:pt x="84" y="140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43" y="166"/>
                  <a:pt x="10" y="133"/>
                  <a:pt x="8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8" y="92"/>
                  <a:pt x="40" y="90"/>
                  <a:pt x="40" y="88"/>
                </a:cubicBezTo>
                <a:cubicBezTo>
                  <a:pt x="40" y="86"/>
                  <a:pt x="38" y="84"/>
                  <a:pt x="36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10" y="43"/>
                  <a:pt x="43" y="10"/>
                  <a:pt x="84" y="8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8"/>
                  <a:pt x="86" y="40"/>
                  <a:pt x="88" y="40"/>
                </a:cubicBezTo>
                <a:cubicBezTo>
                  <a:pt x="90" y="40"/>
                  <a:pt x="92" y="38"/>
                  <a:pt x="92" y="36"/>
                </a:cubicBezTo>
                <a:cubicBezTo>
                  <a:pt x="92" y="8"/>
                  <a:pt x="92" y="8"/>
                  <a:pt x="92" y="8"/>
                </a:cubicBezTo>
                <a:cubicBezTo>
                  <a:pt x="133" y="10"/>
                  <a:pt x="166" y="43"/>
                  <a:pt x="168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38" y="84"/>
                  <a:pt x="136" y="86"/>
                  <a:pt x="136" y="88"/>
                </a:cubicBezTo>
                <a:cubicBezTo>
                  <a:pt x="136" y="90"/>
                  <a:pt x="138" y="92"/>
                  <a:pt x="140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6" y="133"/>
                  <a:pt x="133" y="166"/>
                  <a:pt x="92" y="168"/>
                </a:cubicBezTo>
                <a:moveTo>
                  <a:pt x="88" y="68"/>
                </a:moveTo>
                <a:cubicBezTo>
                  <a:pt x="77" y="68"/>
                  <a:pt x="68" y="77"/>
                  <a:pt x="68" y="88"/>
                </a:cubicBezTo>
                <a:cubicBezTo>
                  <a:pt x="68" y="99"/>
                  <a:pt x="77" y="108"/>
                  <a:pt x="88" y="108"/>
                </a:cubicBezTo>
                <a:cubicBezTo>
                  <a:pt x="99" y="108"/>
                  <a:pt x="108" y="99"/>
                  <a:pt x="108" y="88"/>
                </a:cubicBezTo>
                <a:cubicBezTo>
                  <a:pt x="108" y="77"/>
                  <a:pt x="99" y="68"/>
                  <a:pt x="88" y="68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827" y="3986706"/>
            <a:ext cx="2127902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GB" sz="1400" dirty="0">
                <a:latin typeface="Calibri"/>
              </a:rPr>
              <a:t>Knowing strengths or weaknesses of competitors in terms of technology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6012" y="3114809"/>
            <a:ext cx="18715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/>
              </a:rPr>
              <a:t>Competitive Intelligence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3914" y="3986706"/>
            <a:ext cx="2127902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400" dirty="0">
                <a:latin typeface="Calibri"/>
              </a:rPr>
              <a:t>Tracking general developments in emerging technologies. Identifying white spaces </a:t>
            </a:r>
            <a:endParaRPr lang="en-GB" sz="1400" dirty="0"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2099" y="3114809"/>
            <a:ext cx="18715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/>
              </a:rPr>
              <a:t>Technology scouting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35499" y="3986706"/>
            <a:ext cx="2127902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400" dirty="0">
                <a:latin typeface="Calibri"/>
              </a:rPr>
              <a:t>Finding companies to acquire with great complimentary technology</a:t>
            </a:r>
          </a:p>
          <a:p>
            <a:pPr algn="ctr">
              <a:lnSpc>
                <a:spcPts val="2300"/>
              </a:lnSpc>
            </a:pPr>
            <a:r>
              <a:rPr lang="en-US" sz="1400" dirty="0">
                <a:latin typeface="Calibri"/>
              </a:rPr>
              <a:t>   </a:t>
            </a:r>
            <a:endParaRPr lang="en-GB" sz="1400" dirty="0"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63684" y="3114809"/>
            <a:ext cx="187153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/>
              </a:rPr>
              <a:t>Locating acquisition targets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27202" y="3114809"/>
            <a:ext cx="18715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/>
              </a:rPr>
              <a:t>Finding licensing opportunities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62535" y="3986706"/>
            <a:ext cx="2127902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GB" sz="1400" dirty="0">
                <a:latin typeface="Calibri"/>
              </a:rPr>
              <a:t>Studying your own patent portfolio for estimating values, knowing weaknesses in IP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90720" y="3114809"/>
            <a:ext cx="18715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/>
              </a:rPr>
              <a:t>IP Audit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0FCE3-51BC-4CF6-A17C-7392706B2319}"/>
              </a:ext>
            </a:extLst>
          </p:cNvPr>
          <p:cNvSpPr txBox="1"/>
          <p:nvPr/>
        </p:nvSpPr>
        <p:spPr>
          <a:xfrm>
            <a:off x="247827" y="1260088"/>
            <a:ext cx="1144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Patent documents represent a rich source of technical, legal and business information. Following are the primary reasons to search patents database.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EF9F140-77E0-4F61-9362-67727131B1F4}"/>
              </a:ext>
            </a:extLst>
          </p:cNvPr>
          <p:cNvSpPr txBox="1"/>
          <p:nvPr/>
        </p:nvSpPr>
        <p:spPr>
          <a:xfrm>
            <a:off x="7306448" y="4019290"/>
            <a:ext cx="2127902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400" dirty="0">
                <a:latin typeface="Calibri"/>
              </a:rPr>
              <a:t>Analyzing other company portfolios to assess licensing opportunities     </a:t>
            </a:r>
            <a:endParaRPr lang="en-GB" sz="1400" dirty="0">
              <a:latin typeface="Calibri"/>
            </a:endParaRP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xmlns="" id="{6955D972-90F1-4400-BCBD-1948E1A5E725}"/>
              </a:ext>
            </a:extLst>
          </p:cNvPr>
          <p:cNvSpPr>
            <a:spLocks noEditPoints="1"/>
          </p:cNvSpPr>
          <p:nvPr/>
        </p:nvSpPr>
        <p:spPr bwMode="auto">
          <a:xfrm>
            <a:off x="7938342" y="2324292"/>
            <a:ext cx="525463" cy="333375"/>
          </a:xfrm>
          <a:custGeom>
            <a:avLst/>
            <a:gdLst>
              <a:gd name="T0" fmla="*/ 36 w 176"/>
              <a:gd name="T1" fmla="*/ 48 h 112"/>
              <a:gd name="T2" fmla="*/ 66 w 176"/>
              <a:gd name="T3" fmla="*/ 60 h 112"/>
              <a:gd name="T4" fmla="*/ 69 w 176"/>
              <a:gd name="T5" fmla="*/ 64 h 112"/>
              <a:gd name="T6" fmla="*/ 67 w 176"/>
              <a:gd name="T7" fmla="*/ 56 h 112"/>
              <a:gd name="T8" fmla="*/ 8 w 176"/>
              <a:gd name="T9" fmla="*/ 24 h 112"/>
              <a:gd name="T10" fmla="*/ 8 w 176"/>
              <a:gd name="T11" fmla="*/ 112 h 112"/>
              <a:gd name="T12" fmla="*/ 144 w 176"/>
              <a:gd name="T13" fmla="*/ 32 h 112"/>
              <a:gd name="T14" fmla="*/ 16 w 176"/>
              <a:gd name="T15" fmla="*/ 36 h 112"/>
              <a:gd name="T16" fmla="*/ 12 w 176"/>
              <a:gd name="T17" fmla="*/ 32 h 112"/>
              <a:gd name="T18" fmla="*/ 12 w 176"/>
              <a:gd name="T19" fmla="*/ 96 h 112"/>
              <a:gd name="T20" fmla="*/ 132 w 176"/>
              <a:gd name="T21" fmla="*/ 104 h 112"/>
              <a:gd name="T22" fmla="*/ 136 w 176"/>
              <a:gd name="T23" fmla="*/ 100 h 112"/>
              <a:gd name="T24" fmla="*/ 132 w 176"/>
              <a:gd name="T25" fmla="*/ 88 h 112"/>
              <a:gd name="T26" fmla="*/ 23 w 176"/>
              <a:gd name="T27" fmla="*/ 104 h 112"/>
              <a:gd name="T28" fmla="*/ 8 w 176"/>
              <a:gd name="T29" fmla="*/ 89 h 112"/>
              <a:gd name="T30" fmla="*/ 24 w 176"/>
              <a:gd name="T31" fmla="*/ 36 h 112"/>
              <a:gd name="T32" fmla="*/ 120 w 176"/>
              <a:gd name="T33" fmla="*/ 36 h 112"/>
              <a:gd name="T34" fmla="*/ 136 w 176"/>
              <a:gd name="T35" fmla="*/ 89 h 112"/>
              <a:gd name="T36" fmla="*/ 132 w 176"/>
              <a:gd name="T37" fmla="*/ 32 h 112"/>
              <a:gd name="T38" fmla="*/ 108 w 176"/>
              <a:gd name="T39" fmla="*/ 88 h 112"/>
              <a:gd name="T40" fmla="*/ 112 w 176"/>
              <a:gd name="T41" fmla="*/ 92 h 112"/>
              <a:gd name="T42" fmla="*/ 75 w 176"/>
              <a:gd name="T43" fmla="*/ 71 h 112"/>
              <a:gd name="T44" fmla="*/ 77 w 176"/>
              <a:gd name="T45" fmla="*/ 79 h 112"/>
              <a:gd name="T46" fmla="*/ 77 w 176"/>
              <a:gd name="T47" fmla="*/ 72 h 112"/>
              <a:gd name="T48" fmla="*/ 32 w 176"/>
              <a:gd name="T49" fmla="*/ 8 h 112"/>
              <a:gd name="T50" fmla="*/ 40 w 176"/>
              <a:gd name="T51" fmla="*/ 12 h 112"/>
              <a:gd name="T52" fmla="*/ 168 w 176"/>
              <a:gd name="T53" fmla="*/ 80 h 112"/>
              <a:gd name="T54" fmla="*/ 156 w 176"/>
              <a:gd name="T55" fmla="*/ 88 h 112"/>
              <a:gd name="T56" fmla="*/ 176 w 176"/>
              <a:gd name="T57" fmla="*/ 8 h 112"/>
              <a:gd name="T58" fmla="*/ 44 w 176"/>
              <a:gd name="T59" fmla="*/ 68 h 112"/>
              <a:gd name="T60" fmla="*/ 72 w 176"/>
              <a:gd name="T61" fmla="*/ 40 h 112"/>
              <a:gd name="T62" fmla="*/ 77 w 176"/>
              <a:gd name="T63" fmla="*/ 84 h 112"/>
              <a:gd name="T64" fmla="*/ 70 w 176"/>
              <a:gd name="T65" fmla="*/ 88 h 112"/>
              <a:gd name="T66" fmla="*/ 63 w 176"/>
              <a:gd name="T67" fmla="*/ 82 h 112"/>
              <a:gd name="T68" fmla="*/ 65 w 176"/>
              <a:gd name="T69" fmla="*/ 74 h 112"/>
              <a:gd name="T70" fmla="*/ 70 w 176"/>
              <a:gd name="T71" fmla="*/ 70 h 112"/>
              <a:gd name="T72" fmla="*/ 62 w 176"/>
              <a:gd name="T73" fmla="*/ 64 h 112"/>
              <a:gd name="T74" fmla="*/ 64 w 176"/>
              <a:gd name="T75" fmla="*/ 53 h 112"/>
              <a:gd name="T76" fmla="*/ 70 w 176"/>
              <a:gd name="T77" fmla="*/ 48 h 112"/>
              <a:gd name="T78" fmla="*/ 77 w 176"/>
              <a:gd name="T79" fmla="*/ 52 h 112"/>
              <a:gd name="T80" fmla="*/ 83 w 176"/>
              <a:gd name="T81" fmla="*/ 60 h 112"/>
              <a:gd name="T82" fmla="*/ 74 w 176"/>
              <a:gd name="T83" fmla="*/ 55 h 112"/>
              <a:gd name="T84" fmla="*/ 81 w 176"/>
              <a:gd name="T85" fmla="*/ 68 h 112"/>
              <a:gd name="T86" fmla="*/ 83 w 176"/>
              <a:gd name="T87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12">
                <a:moveTo>
                  <a:pt x="36" y="40"/>
                </a:moveTo>
                <a:cubicBezTo>
                  <a:pt x="34" y="40"/>
                  <a:pt x="32" y="42"/>
                  <a:pt x="32" y="44"/>
                </a:cubicBezTo>
                <a:cubicBezTo>
                  <a:pt x="32" y="46"/>
                  <a:pt x="34" y="48"/>
                  <a:pt x="36" y="48"/>
                </a:cubicBezTo>
                <a:cubicBezTo>
                  <a:pt x="38" y="48"/>
                  <a:pt x="40" y="46"/>
                  <a:pt x="40" y="44"/>
                </a:cubicBezTo>
                <a:cubicBezTo>
                  <a:pt x="40" y="42"/>
                  <a:pt x="38" y="40"/>
                  <a:pt x="36" y="40"/>
                </a:cubicBezTo>
                <a:moveTo>
                  <a:pt x="66" y="60"/>
                </a:moveTo>
                <a:cubicBezTo>
                  <a:pt x="66" y="60"/>
                  <a:pt x="66" y="61"/>
                  <a:pt x="66" y="61"/>
                </a:cubicBezTo>
                <a:cubicBezTo>
                  <a:pt x="67" y="62"/>
                  <a:pt x="67" y="62"/>
                  <a:pt x="68" y="63"/>
                </a:cubicBezTo>
                <a:cubicBezTo>
                  <a:pt x="68" y="63"/>
                  <a:pt x="69" y="63"/>
                  <a:pt x="69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55"/>
                  <a:pt x="70" y="55"/>
                  <a:pt x="70" y="55"/>
                </a:cubicBezTo>
                <a:cubicBezTo>
                  <a:pt x="69" y="55"/>
                  <a:pt x="68" y="56"/>
                  <a:pt x="67" y="56"/>
                </a:cubicBezTo>
                <a:cubicBezTo>
                  <a:pt x="66" y="57"/>
                  <a:pt x="66" y="58"/>
                  <a:pt x="66" y="60"/>
                </a:cubicBezTo>
                <a:moveTo>
                  <a:pt x="136" y="24"/>
                </a:move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0" y="112"/>
                  <a:pt x="144" y="108"/>
                  <a:pt x="144" y="104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12" y="32"/>
                </a:moveTo>
                <a:cubicBezTo>
                  <a:pt x="14" y="32"/>
                  <a:pt x="16" y="34"/>
                  <a:pt x="16" y="36"/>
                </a:cubicBezTo>
                <a:cubicBezTo>
                  <a:pt x="16" y="38"/>
                  <a:pt x="14" y="40"/>
                  <a:pt x="12" y="40"/>
                </a:cubicBezTo>
                <a:cubicBezTo>
                  <a:pt x="10" y="40"/>
                  <a:pt x="8" y="38"/>
                  <a:pt x="8" y="36"/>
                </a:cubicBezTo>
                <a:cubicBezTo>
                  <a:pt x="8" y="34"/>
                  <a:pt x="10" y="32"/>
                  <a:pt x="12" y="32"/>
                </a:cubicBezTo>
                <a:moveTo>
                  <a:pt x="12" y="104"/>
                </a:moveTo>
                <a:cubicBezTo>
                  <a:pt x="10" y="104"/>
                  <a:pt x="8" y="102"/>
                  <a:pt x="8" y="100"/>
                </a:cubicBezTo>
                <a:cubicBezTo>
                  <a:pt x="8" y="98"/>
                  <a:pt x="10" y="96"/>
                  <a:pt x="12" y="96"/>
                </a:cubicBezTo>
                <a:cubicBezTo>
                  <a:pt x="14" y="96"/>
                  <a:pt x="16" y="98"/>
                  <a:pt x="16" y="100"/>
                </a:cubicBezTo>
                <a:cubicBezTo>
                  <a:pt x="16" y="102"/>
                  <a:pt x="14" y="104"/>
                  <a:pt x="12" y="104"/>
                </a:cubicBezTo>
                <a:moveTo>
                  <a:pt x="132" y="104"/>
                </a:moveTo>
                <a:cubicBezTo>
                  <a:pt x="130" y="104"/>
                  <a:pt x="128" y="102"/>
                  <a:pt x="128" y="100"/>
                </a:cubicBezTo>
                <a:cubicBezTo>
                  <a:pt x="128" y="98"/>
                  <a:pt x="130" y="96"/>
                  <a:pt x="132" y="96"/>
                </a:cubicBezTo>
                <a:cubicBezTo>
                  <a:pt x="134" y="96"/>
                  <a:pt x="136" y="98"/>
                  <a:pt x="136" y="100"/>
                </a:cubicBezTo>
                <a:cubicBezTo>
                  <a:pt x="136" y="102"/>
                  <a:pt x="134" y="104"/>
                  <a:pt x="132" y="104"/>
                </a:cubicBezTo>
                <a:moveTo>
                  <a:pt x="136" y="89"/>
                </a:moveTo>
                <a:cubicBezTo>
                  <a:pt x="135" y="88"/>
                  <a:pt x="133" y="88"/>
                  <a:pt x="132" y="88"/>
                </a:cubicBezTo>
                <a:cubicBezTo>
                  <a:pt x="125" y="88"/>
                  <a:pt x="120" y="93"/>
                  <a:pt x="120" y="100"/>
                </a:cubicBezTo>
                <a:cubicBezTo>
                  <a:pt x="120" y="101"/>
                  <a:pt x="120" y="103"/>
                  <a:pt x="121" y="104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3"/>
                  <a:pt x="19" y="88"/>
                  <a:pt x="12" y="88"/>
                </a:cubicBezTo>
                <a:cubicBezTo>
                  <a:pt x="11" y="88"/>
                  <a:pt x="9" y="88"/>
                  <a:pt x="8" y="89"/>
                </a:cubicBezTo>
                <a:cubicBezTo>
                  <a:pt x="8" y="47"/>
                  <a:pt x="8" y="47"/>
                  <a:pt x="8" y="47"/>
                </a:cubicBezTo>
                <a:cubicBezTo>
                  <a:pt x="9" y="48"/>
                  <a:pt x="11" y="48"/>
                  <a:pt x="12" y="48"/>
                </a:cubicBezTo>
                <a:cubicBezTo>
                  <a:pt x="19" y="48"/>
                  <a:pt x="24" y="43"/>
                  <a:pt x="24" y="36"/>
                </a:cubicBezTo>
                <a:cubicBezTo>
                  <a:pt x="24" y="35"/>
                  <a:pt x="24" y="33"/>
                  <a:pt x="23" y="32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0" y="33"/>
                  <a:pt x="120" y="35"/>
                  <a:pt x="120" y="36"/>
                </a:cubicBezTo>
                <a:cubicBezTo>
                  <a:pt x="120" y="43"/>
                  <a:pt x="125" y="48"/>
                  <a:pt x="132" y="48"/>
                </a:cubicBezTo>
                <a:cubicBezTo>
                  <a:pt x="133" y="48"/>
                  <a:pt x="135" y="48"/>
                  <a:pt x="136" y="47"/>
                </a:cubicBezTo>
                <a:lnTo>
                  <a:pt x="136" y="89"/>
                </a:lnTo>
                <a:close/>
                <a:moveTo>
                  <a:pt x="132" y="40"/>
                </a:moveTo>
                <a:cubicBezTo>
                  <a:pt x="130" y="40"/>
                  <a:pt x="128" y="38"/>
                  <a:pt x="128" y="36"/>
                </a:cubicBezTo>
                <a:cubicBezTo>
                  <a:pt x="128" y="34"/>
                  <a:pt x="130" y="32"/>
                  <a:pt x="132" y="32"/>
                </a:cubicBezTo>
                <a:cubicBezTo>
                  <a:pt x="134" y="32"/>
                  <a:pt x="136" y="34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moveTo>
                  <a:pt x="108" y="88"/>
                </a:move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moveTo>
                  <a:pt x="77" y="72"/>
                </a:moveTo>
                <a:cubicBezTo>
                  <a:pt x="76" y="71"/>
                  <a:pt x="76" y="71"/>
                  <a:pt x="75" y="71"/>
                </a:cubicBezTo>
                <a:cubicBezTo>
                  <a:pt x="75" y="71"/>
                  <a:pt x="74" y="71"/>
                  <a:pt x="74" y="70"/>
                </a:cubicBezTo>
                <a:cubicBezTo>
                  <a:pt x="74" y="81"/>
                  <a:pt x="74" y="81"/>
                  <a:pt x="74" y="81"/>
                </a:cubicBezTo>
                <a:cubicBezTo>
                  <a:pt x="75" y="80"/>
                  <a:pt x="76" y="80"/>
                  <a:pt x="77" y="79"/>
                </a:cubicBezTo>
                <a:cubicBezTo>
                  <a:pt x="78" y="79"/>
                  <a:pt x="79" y="77"/>
                  <a:pt x="79" y="75"/>
                </a:cubicBezTo>
                <a:cubicBezTo>
                  <a:pt x="79" y="75"/>
                  <a:pt x="79" y="74"/>
                  <a:pt x="78" y="73"/>
                </a:cubicBezTo>
                <a:cubicBezTo>
                  <a:pt x="78" y="73"/>
                  <a:pt x="78" y="72"/>
                  <a:pt x="77" y="72"/>
                </a:cubicBezTo>
                <a:moveTo>
                  <a:pt x="168" y="0"/>
                </a:move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4"/>
                  <a:pt x="34" y="16"/>
                  <a:pt x="36" y="16"/>
                </a:cubicBezTo>
                <a:cubicBezTo>
                  <a:pt x="38" y="16"/>
                  <a:pt x="40" y="14"/>
                  <a:pt x="40" y="12"/>
                </a:cubicBezTo>
                <a:cubicBezTo>
                  <a:pt x="40" y="8"/>
                  <a:pt x="40" y="8"/>
                  <a:pt x="40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56" y="80"/>
                  <a:pt x="156" y="80"/>
                  <a:pt x="156" y="80"/>
                </a:cubicBezTo>
                <a:cubicBezTo>
                  <a:pt x="154" y="80"/>
                  <a:pt x="152" y="82"/>
                  <a:pt x="152" y="84"/>
                </a:cubicBezTo>
                <a:cubicBezTo>
                  <a:pt x="152" y="86"/>
                  <a:pt x="154" y="88"/>
                  <a:pt x="15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72" y="40"/>
                </a:moveTo>
                <a:cubicBezTo>
                  <a:pt x="57" y="40"/>
                  <a:pt x="44" y="53"/>
                  <a:pt x="44" y="68"/>
                </a:cubicBezTo>
                <a:cubicBezTo>
                  <a:pt x="44" y="83"/>
                  <a:pt x="57" y="96"/>
                  <a:pt x="72" y="96"/>
                </a:cubicBezTo>
                <a:cubicBezTo>
                  <a:pt x="87" y="96"/>
                  <a:pt x="100" y="83"/>
                  <a:pt x="100" y="68"/>
                </a:cubicBezTo>
                <a:cubicBezTo>
                  <a:pt x="100" y="53"/>
                  <a:pt x="87" y="40"/>
                  <a:pt x="72" y="40"/>
                </a:cubicBezTo>
                <a:moveTo>
                  <a:pt x="83" y="79"/>
                </a:moveTo>
                <a:cubicBezTo>
                  <a:pt x="83" y="80"/>
                  <a:pt x="82" y="81"/>
                  <a:pt x="81" y="82"/>
                </a:cubicBezTo>
                <a:cubicBezTo>
                  <a:pt x="80" y="83"/>
                  <a:pt x="79" y="84"/>
                  <a:pt x="77" y="84"/>
                </a:cubicBezTo>
                <a:cubicBezTo>
                  <a:pt x="76" y="85"/>
                  <a:pt x="75" y="85"/>
                  <a:pt x="74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0" y="88"/>
                  <a:pt x="70" y="88"/>
                  <a:pt x="70" y="88"/>
                </a:cubicBezTo>
                <a:cubicBezTo>
                  <a:pt x="70" y="85"/>
                  <a:pt x="70" y="85"/>
                  <a:pt x="70" y="85"/>
                </a:cubicBezTo>
                <a:cubicBezTo>
                  <a:pt x="69" y="85"/>
                  <a:pt x="68" y="85"/>
                  <a:pt x="67" y="84"/>
                </a:cubicBezTo>
                <a:cubicBezTo>
                  <a:pt x="65" y="84"/>
                  <a:pt x="64" y="83"/>
                  <a:pt x="63" y="82"/>
                </a:cubicBezTo>
                <a:cubicBezTo>
                  <a:pt x="62" y="81"/>
                  <a:pt x="61" y="80"/>
                  <a:pt x="61" y="79"/>
                </a:cubicBezTo>
                <a:cubicBezTo>
                  <a:pt x="60" y="77"/>
                  <a:pt x="60" y="76"/>
                  <a:pt x="60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6"/>
                  <a:pt x="66" y="78"/>
                  <a:pt x="67" y="79"/>
                </a:cubicBezTo>
                <a:cubicBezTo>
                  <a:pt x="67" y="80"/>
                  <a:pt x="68" y="81"/>
                  <a:pt x="70" y="81"/>
                </a:cubicBezTo>
                <a:cubicBezTo>
                  <a:pt x="70" y="70"/>
                  <a:pt x="70" y="70"/>
                  <a:pt x="70" y="70"/>
                </a:cubicBezTo>
                <a:cubicBezTo>
                  <a:pt x="69" y="69"/>
                  <a:pt x="68" y="69"/>
                  <a:pt x="67" y="69"/>
                </a:cubicBezTo>
                <a:cubicBezTo>
                  <a:pt x="66" y="68"/>
                  <a:pt x="65" y="68"/>
                  <a:pt x="64" y="67"/>
                </a:cubicBezTo>
                <a:cubicBezTo>
                  <a:pt x="63" y="66"/>
                  <a:pt x="62" y="65"/>
                  <a:pt x="62" y="64"/>
                </a:cubicBezTo>
                <a:cubicBezTo>
                  <a:pt x="61" y="63"/>
                  <a:pt x="61" y="62"/>
                  <a:pt x="61" y="60"/>
                </a:cubicBezTo>
                <a:cubicBezTo>
                  <a:pt x="61" y="58"/>
                  <a:pt x="61" y="57"/>
                  <a:pt x="62" y="56"/>
                </a:cubicBezTo>
                <a:cubicBezTo>
                  <a:pt x="62" y="55"/>
                  <a:pt x="63" y="54"/>
                  <a:pt x="64" y="53"/>
                </a:cubicBezTo>
                <a:cubicBezTo>
                  <a:pt x="65" y="53"/>
                  <a:pt x="66" y="52"/>
                  <a:pt x="67" y="52"/>
                </a:cubicBezTo>
                <a:cubicBezTo>
                  <a:pt x="68" y="51"/>
                  <a:pt x="69" y="51"/>
                  <a:pt x="70" y="51"/>
                </a:cubicBezTo>
                <a:cubicBezTo>
                  <a:pt x="70" y="48"/>
                  <a:pt x="70" y="48"/>
                  <a:pt x="70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51"/>
                  <a:pt x="74" y="51"/>
                  <a:pt x="74" y="51"/>
                </a:cubicBezTo>
                <a:cubicBezTo>
                  <a:pt x="75" y="51"/>
                  <a:pt x="76" y="51"/>
                  <a:pt x="77" y="52"/>
                </a:cubicBezTo>
                <a:cubicBezTo>
                  <a:pt x="78" y="52"/>
                  <a:pt x="79" y="52"/>
                  <a:pt x="80" y="53"/>
                </a:cubicBezTo>
                <a:cubicBezTo>
                  <a:pt x="81" y="54"/>
                  <a:pt x="82" y="55"/>
                  <a:pt x="82" y="56"/>
                </a:cubicBezTo>
                <a:cubicBezTo>
                  <a:pt x="83" y="57"/>
                  <a:pt x="83" y="58"/>
                  <a:pt x="83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58"/>
                  <a:pt x="77" y="57"/>
                  <a:pt x="77" y="56"/>
                </a:cubicBezTo>
                <a:cubicBezTo>
                  <a:pt x="76" y="56"/>
                  <a:pt x="75" y="55"/>
                  <a:pt x="74" y="55"/>
                </a:cubicBezTo>
                <a:cubicBezTo>
                  <a:pt x="74" y="65"/>
                  <a:pt x="74" y="65"/>
                  <a:pt x="74" y="65"/>
                </a:cubicBezTo>
                <a:cubicBezTo>
                  <a:pt x="75" y="65"/>
                  <a:pt x="76" y="66"/>
                  <a:pt x="77" y="66"/>
                </a:cubicBezTo>
                <a:cubicBezTo>
                  <a:pt x="78" y="66"/>
                  <a:pt x="80" y="67"/>
                  <a:pt x="81" y="68"/>
                </a:cubicBezTo>
                <a:cubicBezTo>
                  <a:pt x="82" y="69"/>
                  <a:pt x="82" y="69"/>
                  <a:pt x="83" y="71"/>
                </a:cubicBezTo>
                <a:cubicBezTo>
                  <a:pt x="84" y="72"/>
                  <a:pt x="84" y="73"/>
                  <a:pt x="84" y="75"/>
                </a:cubicBezTo>
                <a:cubicBezTo>
                  <a:pt x="84" y="76"/>
                  <a:pt x="84" y="78"/>
                  <a:pt x="83" y="79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28" name="Freeform 97">
            <a:extLst>
              <a:ext uri="{FF2B5EF4-FFF2-40B4-BE49-F238E27FC236}">
                <a16:creationId xmlns:a16="http://schemas.microsoft.com/office/drawing/2014/main" xmlns="" id="{18140917-9DBE-4C2E-92CA-7B0CE394AB75}"/>
              </a:ext>
            </a:extLst>
          </p:cNvPr>
          <p:cNvSpPr>
            <a:spLocks noEditPoints="1"/>
          </p:cNvSpPr>
          <p:nvPr/>
        </p:nvSpPr>
        <p:spPr bwMode="auto">
          <a:xfrm>
            <a:off x="1052982" y="2265418"/>
            <a:ext cx="517592" cy="42279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41" name="Freeform 101">
            <a:extLst>
              <a:ext uri="{FF2B5EF4-FFF2-40B4-BE49-F238E27FC236}">
                <a16:creationId xmlns:a16="http://schemas.microsoft.com/office/drawing/2014/main" xmlns="" id="{0297D449-EB61-451E-9212-376520434A9F}"/>
              </a:ext>
            </a:extLst>
          </p:cNvPr>
          <p:cNvSpPr>
            <a:spLocks noEditPoints="1"/>
          </p:cNvSpPr>
          <p:nvPr/>
        </p:nvSpPr>
        <p:spPr bwMode="auto">
          <a:xfrm>
            <a:off x="3312980" y="2324292"/>
            <a:ext cx="517592" cy="327998"/>
          </a:xfrm>
          <a:custGeom>
            <a:avLst/>
            <a:gdLst>
              <a:gd name="T0" fmla="*/ 88 w 176"/>
              <a:gd name="T1" fmla="*/ 44 h 112"/>
              <a:gd name="T2" fmla="*/ 76 w 176"/>
              <a:gd name="T3" fmla="*/ 56 h 112"/>
              <a:gd name="T4" fmla="*/ 88 w 176"/>
              <a:gd name="T5" fmla="*/ 68 h 112"/>
              <a:gd name="T6" fmla="*/ 100 w 176"/>
              <a:gd name="T7" fmla="*/ 56 h 112"/>
              <a:gd name="T8" fmla="*/ 88 w 176"/>
              <a:gd name="T9" fmla="*/ 44 h 112"/>
              <a:gd name="T10" fmla="*/ 88 w 176"/>
              <a:gd name="T11" fmla="*/ 16 h 112"/>
              <a:gd name="T12" fmla="*/ 48 w 176"/>
              <a:gd name="T13" fmla="*/ 56 h 112"/>
              <a:gd name="T14" fmla="*/ 88 w 176"/>
              <a:gd name="T15" fmla="*/ 96 h 112"/>
              <a:gd name="T16" fmla="*/ 128 w 176"/>
              <a:gd name="T17" fmla="*/ 56 h 112"/>
              <a:gd name="T18" fmla="*/ 88 w 176"/>
              <a:gd name="T19" fmla="*/ 16 h 112"/>
              <a:gd name="T20" fmla="*/ 88 w 176"/>
              <a:gd name="T21" fmla="*/ 88 h 112"/>
              <a:gd name="T22" fmla="*/ 56 w 176"/>
              <a:gd name="T23" fmla="*/ 56 h 112"/>
              <a:gd name="T24" fmla="*/ 88 w 176"/>
              <a:gd name="T25" fmla="*/ 24 h 112"/>
              <a:gd name="T26" fmla="*/ 120 w 176"/>
              <a:gd name="T27" fmla="*/ 56 h 112"/>
              <a:gd name="T28" fmla="*/ 88 w 176"/>
              <a:gd name="T29" fmla="*/ 88 h 112"/>
              <a:gd name="T30" fmla="*/ 88 w 176"/>
              <a:gd name="T31" fmla="*/ 0 h 112"/>
              <a:gd name="T32" fmla="*/ 0 w 176"/>
              <a:gd name="T33" fmla="*/ 56 h 112"/>
              <a:gd name="T34" fmla="*/ 88 w 176"/>
              <a:gd name="T35" fmla="*/ 112 h 112"/>
              <a:gd name="T36" fmla="*/ 176 w 176"/>
              <a:gd name="T37" fmla="*/ 56 h 112"/>
              <a:gd name="T38" fmla="*/ 88 w 176"/>
              <a:gd name="T39" fmla="*/ 0 h 112"/>
              <a:gd name="T40" fmla="*/ 88 w 176"/>
              <a:gd name="T41" fmla="*/ 104 h 112"/>
              <a:gd name="T42" fmla="*/ 8 w 176"/>
              <a:gd name="T43" fmla="*/ 56 h 112"/>
              <a:gd name="T44" fmla="*/ 88 w 176"/>
              <a:gd name="T45" fmla="*/ 8 h 112"/>
              <a:gd name="T46" fmla="*/ 168 w 176"/>
              <a:gd name="T47" fmla="*/ 56 h 112"/>
              <a:gd name="T48" fmla="*/ 88 w 176"/>
              <a:gd name="T49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6" h="112">
                <a:moveTo>
                  <a:pt x="88" y="44"/>
                </a:moveTo>
                <a:cubicBezTo>
                  <a:pt x="81" y="44"/>
                  <a:pt x="76" y="49"/>
                  <a:pt x="76" y="56"/>
                </a:cubicBezTo>
                <a:cubicBezTo>
                  <a:pt x="76" y="63"/>
                  <a:pt x="81" y="68"/>
                  <a:pt x="88" y="68"/>
                </a:cubicBezTo>
                <a:cubicBezTo>
                  <a:pt x="95" y="68"/>
                  <a:pt x="100" y="63"/>
                  <a:pt x="100" y="56"/>
                </a:cubicBezTo>
                <a:cubicBezTo>
                  <a:pt x="100" y="49"/>
                  <a:pt x="95" y="44"/>
                  <a:pt x="88" y="44"/>
                </a:cubicBezTo>
                <a:moveTo>
                  <a:pt x="88" y="16"/>
                </a:moveTo>
                <a:cubicBezTo>
                  <a:pt x="66" y="16"/>
                  <a:pt x="48" y="34"/>
                  <a:pt x="48" y="56"/>
                </a:cubicBezTo>
                <a:cubicBezTo>
                  <a:pt x="48" y="78"/>
                  <a:pt x="66" y="96"/>
                  <a:pt x="88" y="96"/>
                </a:cubicBezTo>
                <a:cubicBezTo>
                  <a:pt x="110" y="96"/>
                  <a:pt x="128" y="78"/>
                  <a:pt x="128" y="56"/>
                </a:cubicBezTo>
                <a:cubicBezTo>
                  <a:pt x="128" y="34"/>
                  <a:pt x="110" y="16"/>
                  <a:pt x="88" y="16"/>
                </a:cubicBezTo>
                <a:moveTo>
                  <a:pt x="88" y="88"/>
                </a:moveTo>
                <a:cubicBezTo>
                  <a:pt x="70" y="88"/>
                  <a:pt x="56" y="74"/>
                  <a:pt x="56" y="56"/>
                </a:cubicBezTo>
                <a:cubicBezTo>
                  <a:pt x="56" y="38"/>
                  <a:pt x="70" y="24"/>
                  <a:pt x="88" y="24"/>
                </a:cubicBezTo>
                <a:cubicBezTo>
                  <a:pt x="106" y="24"/>
                  <a:pt x="120" y="38"/>
                  <a:pt x="120" y="56"/>
                </a:cubicBezTo>
                <a:cubicBezTo>
                  <a:pt x="120" y="74"/>
                  <a:pt x="106" y="88"/>
                  <a:pt x="88" y="88"/>
                </a:cubicBezTo>
                <a:moveTo>
                  <a:pt x="88" y="0"/>
                </a:moveTo>
                <a:cubicBezTo>
                  <a:pt x="39" y="0"/>
                  <a:pt x="0" y="40"/>
                  <a:pt x="0" y="56"/>
                </a:cubicBezTo>
                <a:cubicBezTo>
                  <a:pt x="0" y="72"/>
                  <a:pt x="39" y="112"/>
                  <a:pt x="88" y="112"/>
                </a:cubicBezTo>
                <a:cubicBezTo>
                  <a:pt x="137" y="112"/>
                  <a:pt x="176" y="72"/>
                  <a:pt x="176" y="56"/>
                </a:cubicBezTo>
                <a:cubicBezTo>
                  <a:pt x="176" y="40"/>
                  <a:pt x="137" y="0"/>
                  <a:pt x="88" y="0"/>
                </a:cubicBezTo>
                <a:moveTo>
                  <a:pt x="88" y="104"/>
                </a:moveTo>
                <a:cubicBezTo>
                  <a:pt x="44" y="104"/>
                  <a:pt x="8" y="70"/>
                  <a:pt x="8" y="56"/>
                </a:cubicBezTo>
                <a:cubicBezTo>
                  <a:pt x="8" y="42"/>
                  <a:pt x="44" y="8"/>
                  <a:pt x="88" y="8"/>
                </a:cubicBezTo>
                <a:cubicBezTo>
                  <a:pt x="132" y="8"/>
                  <a:pt x="168" y="42"/>
                  <a:pt x="168" y="56"/>
                </a:cubicBezTo>
                <a:cubicBezTo>
                  <a:pt x="168" y="70"/>
                  <a:pt x="132" y="104"/>
                  <a:pt x="88" y="10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471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1442" cy="6858000"/>
          </a:xfrm>
        </p:spPr>
      </p:sp>
      <p:sp>
        <p:nvSpPr>
          <p:cNvPr id="3" name="Rectangle 2"/>
          <p:cNvSpPr/>
          <p:nvPr/>
        </p:nvSpPr>
        <p:spPr>
          <a:xfrm>
            <a:off x="0" y="-44603"/>
            <a:ext cx="4281442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785" y="1215489"/>
            <a:ext cx="863110" cy="867694"/>
            <a:chOff x="6940551" y="712788"/>
            <a:chExt cx="1195388" cy="1201737"/>
          </a:xfrm>
        </p:grpSpPr>
        <p:sp>
          <p:nvSpPr>
            <p:cNvPr id="26" name="Freeform 11"/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753" y="3458962"/>
            <a:ext cx="863110" cy="867694"/>
            <a:chOff x="6940551" y="712788"/>
            <a:chExt cx="1195388" cy="1201737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56088" y="1401401"/>
            <a:ext cx="2627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0: Patent offices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56088" y="2456104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1: Basic search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19695" y="3661127"/>
            <a:ext cx="2920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2: Advanced search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119695" y="4706310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" y="243798"/>
            <a:ext cx="42814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Evolution of patent search</a:t>
            </a:r>
            <a:endParaRPr lang="id-ID" sz="2800" dirty="0">
              <a:solidFill>
                <a:schemeClr val="bg1"/>
              </a:solidFill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9E67F51-2C2A-4F29-88E2-0228777D2F56}"/>
              </a:ext>
            </a:extLst>
          </p:cNvPr>
          <p:cNvGrpSpPr/>
          <p:nvPr/>
        </p:nvGrpSpPr>
        <p:grpSpPr>
          <a:xfrm>
            <a:off x="42785" y="4505930"/>
            <a:ext cx="863110" cy="867694"/>
            <a:chOff x="6940551" y="712788"/>
            <a:chExt cx="1195388" cy="1201737"/>
          </a:xfrm>
        </p:grpSpPr>
        <p:sp>
          <p:nvSpPr>
            <p:cNvPr id="59" name="Freeform 33">
              <a:extLst>
                <a:ext uri="{FF2B5EF4-FFF2-40B4-BE49-F238E27FC236}">
                  <a16:creationId xmlns:a16="http://schemas.microsoft.com/office/drawing/2014/main" xmlns="" id="{051F9255-BD05-4558-A370-1A3BF5E7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xmlns="" id="{823AE169-53D0-4E9C-82AC-89A778FE7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EDE6E79-8ED0-439D-BF59-298B30C2AF6D}"/>
              </a:ext>
            </a:extLst>
          </p:cNvPr>
          <p:cNvSpPr/>
          <p:nvPr/>
        </p:nvSpPr>
        <p:spPr>
          <a:xfrm>
            <a:off x="1130411" y="5767174"/>
            <a:ext cx="311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</a:p>
        </p:txBody>
      </p:sp>
      <p:sp>
        <p:nvSpPr>
          <p:cNvPr id="46" name="Freeform 45"/>
          <p:cNvSpPr>
            <a:spLocks noEditPoints="1"/>
          </p:cNvSpPr>
          <p:nvPr/>
        </p:nvSpPr>
        <p:spPr bwMode="auto">
          <a:xfrm>
            <a:off x="267292" y="4664450"/>
            <a:ext cx="352425" cy="422275"/>
          </a:xfrm>
          <a:custGeom>
            <a:avLst/>
            <a:gdLst>
              <a:gd name="T0" fmla="*/ 104 w 193"/>
              <a:gd name="T1" fmla="*/ 66 h 232"/>
              <a:gd name="T2" fmla="*/ 129 w 193"/>
              <a:gd name="T3" fmla="*/ 66 h 232"/>
              <a:gd name="T4" fmla="*/ 104 w 193"/>
              <a:gd name="T5" fmla="*/ 0 h 232"/>
              <a:gd name="T6" fmla="*/ 16 w 193"/>
              <a:gd name="T7" fmla="*/ 82 h 232"/>
              <a:gd name="T8" fmla="*/ 8 w 193"/>
              <a:gd name="T9" fmla="*/ 118 h 232"/>
              <a:gd name="T10" fmla="*/ 25 w 193"/>
              <a:gd name="T11" fmla="*/ 144 h 232"/>
              <a:gd name="T12" fmla="*/ 98 w 193"/>
              <a:gd name="T13" fmla="*/ 173 h 232"/>
              <a:gd name="T14" fmla="*/ 175 w 193"/>
              <a:gd name="T15" fmla="*/ 198 h 232"/>
              <a:gd name="T16" fmla="*/ 193 w 193"/>
              <a:gd name="T17" fmla="*/ 87 h 232"/>
              <a:gd name="T18" fmla="*/ 157 w 193"/>
              <a:gd name="T19" fmla="*/ 70 h 232"/>
              <a:gd name="T20" fmla="*/ 146 w 193"/>
              <a:gd name="T21" fmla="*/ 74 h 232"/>
              <a:gd name="T22" fmla="*/ 149 w 193"/>
              <a:gd name="T23" fmla="*/ 88 h 232"/>
              <a:gd name="T24" fmla="*/ 142 w 193"/>
              <a:gd name="T25" fmla="*/ 97 h 232"/>
              <a:gd name="T26" fmla="*/ 131 w 193"/>
              <a:gd name="T27" fmla="*/ 92 h 232"/>
              <a:gd name="T28" fmla="*/ 123 w 193"/>
              <a:gd name="T29" fmla="*/ 104 h 232"/>
              <a:gd name="T30" fmla="*/ 112 w 193"/>
              <a:gd name="T31" fmla="*/ 105 h 232"/>
              <a:gd name="T32" fmla="*/ 108 w 193"/>
              <a:gd name="T33" fmla="*/ 94 h 232"/>
              <a:gd name="T34" fmla="*/ 94 w 193"/>
              <a:gd name="T35" fmla="*/ 97 h 232"/>
              <a:gd name="T36" fmla="*/ 85 w 193"/>
              <a:gd name="T37" fmla="*/ 90 h 232"/>
              <a:gd name="T38" fmla="*/ 90 w 193"/>
              <a:gd name="T39" fmla="*/ 80 h 232"/>
              <a:gd name="T40" fmla="*/ 78 w 193"/>
              <a:gd name="T41" fmla="*/ 72 h 232"/>
              <a:gd name="T42" fmla="*/ 76 w 193"/>
              <a:gd name="T43" fmla="*/ 61 h 232"/>
              <a:gd name="T44" fmla="*/ 88 w 193"/>
              <a:gd name="T45" fmla="*/ 57 h 232"/>
              <a:gd name="T46" fmla="*/ 84 w 193"/>
              <a:gd name="T47" fmla="*/ 44 h 232"/>
              <a:gd name="T48" fmla="*/ 91 w 193"/>
              <a:gd name="T49" fmla="*/ 34 h 232"/>
              <a:gd name="T50" fmla="*/ 102 w 193"/>
              <a:gd name="T51" fmla="*/ 40 h 232"/>
              <a:gd name="T52" fmla="*/ 110 w 193"/>
              <a:gd name="T53" fmla="*/ 28 h 232"/>
              <a:gd name="T54" fmla="*/ 121 w 193"/>
              <a:gd name="T55" fmla="*/ 26 h 232"/>
              <a:gd name="T56" fmla="*/ 125 w 193"/>
              <a:gd name="T57" fmla="*/ 37 h 232"/>
              <a:gd name="T58" fmla="*/ 139 w 193"/>
              <a:gd name="T59" fmla="*/ 34 h 232"/>
              <a:gd name="T60" fmla="*/ 149 w 193"/>
              <a:gd name="T61" fmla="*/ 41 h 232"/>
              <a:gd name="T62" fmla="*/ 143 w 193"/>
              <a:gd name="T63" fmla="*/ 52 h 232"/>
              <a:gd name="T64" fmla="*/ 156 w 193"/>
              <a:gd name="T65" fmla="*/ 59 h 232"/>
              <a:gd name="T66" fmla="*/ 157 w 193"/>
              <a:gd name="T67" fmla="*/ 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3" h="232">
                <a:moveTo>
                  <a:pt x="117" y="54"/>
                </a:moveTo>
                <a:cubicBezTo>
                  <a:pt x="110" y="54"/>
                  <a:pt x="104" y="59"/>
                  <a:pt x="104" y="66"/>
                </a:cubicBezTo>
                <a:cubicBezTo>
                  <a:pt x="104" y="72"/>
                  <a:pt x="110" y="78"/>
                  <a:pt x="117" y="78"/>
                </a:cubicBezTo>
                <a:cubicBezTo>
                  <a:pt x="124" y="78"/>
                  <a:pt x="129" y="72"/>
                  <a:pt x="129" y="66"/>
                </a:cubicBezTo>
                <a:cubicBezTo>
                  <a:pt x="129" y="59"/>
                  <a:pt x="124" y="54"/>
                  <a:pt x="117" y="54"/>
                </a:cubicBezTo>
                <a:moveTo>
                  <a:pt x="104" y="0"/>
                </a:moveTo>
                <a:cubicBezTo>
                  <a:pt x="57" y="0"/>
                  <a:pt x="18" y="36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2" y="109"/>
                  <a:pt x="2" y="109"/>
                  <a:pt x="2" y="109"/>
                </a:cubicBezTo>
                <a:cubicBezTo>
                  <a:pt x="0" y="114"/>
                  <a:pt x="2" y="118"/>
                  <a:pt x="8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5" y="160"/>
                  <a:pt x="39" y="173"/>
                  <a:pt x="56" y="173"/>
                </a:cubicBezTo>
                <a:cubicBezTo>
                  <a:pt x="98" y="173"/>
                  <a:pt x="98" y="173"/>
                  <a:pt x="98" y="173"/>
                </a:cubicBezTo>
                <a:cubicBezTo>
                  <a:pt x="98" y="232"/>
                  <a:pt x="98" y="232"/>
                  <a:pt x="98" y="232"/>
                </a:cubicBezTo>
                <a:cubicBezTo>
                  <a:pt x="175" y="198"/>
                  <a:pt x="175" y="198"/>
                  <a:pt x="175" y="198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86" y="124"/>
                  <a:pt x="193" y="106"/>
                  <a:pt x="193" y="87"/>
                </a:cubicBezTo>
                <a:cubicBezTo>
                  <a:pt x="193" y="39"/>
                  <a:pt x="153" y="0"/>
                  <a:pt x="104" y="0"/>
                </a:cubicBezTo>
                <a:moveTo>
                  <a:pt x="157" y="70"/>
                </a:moveTo>
                <a:cubicBezTo>
                  <a:pt x="157" y="71"/>
                  <a:pt x="156" y="72"/>
                  <a:pt x="156" y="72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5" y="76"/>
                  <a:pt x="144" y="78"/>
                  <a:pt x="143" y="80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50" y="88"/>
                  <a:pt x="149" y="90"/>
                  <a:pt x="149" y="90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1" y="98"/>
                  <a:pt x="140" y="98"/>
                  <a:pt x="139" y="97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29" y="93"/>
                  <a:pt x="127" y="93"/>
                  <a:pt x="125" y="9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2" y="105"/>
                  <a:pt x="121" y="105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1" y="105"/>
                  <a:pt x="110" y="104"/>
                  <a:pt x="110" y="104"/>
                </a:cubicBezTo>
                <a:cubicBezTo>
                  <a:pt x="108" y="94"/>
                  <a:pt x="108" y="94"/>
                  <a:pt x="108" y="94"/>
                </a:cubicBezTo>
                <a:cubicBezTo>
                  <a:pt x="106" y="93"/>
                  <a:pt x="104" y="93"/>
                  <a:pt x="102" y="92"/>
                </a:cubicBezTo>
                <a:cubicBezTo>
                  <a:pt x="94" y="97"/>
                  <a:pt x="94" y="97"/>
                  <a:pt x="94" y="97"/>
                </a:cubicBezTo>
                <a:cubicBezTo>
                  <a:pt x="93" y="98"/>
                  <a:pt x="92" y="98"/>
                  <a:pt x="92" y="97"/>
                </a:cubicBezTo>
                <a:cubicBezTo>
                  <a:pt x="85" y="90"/>
                  <a:pt x="85" y="90"/>
                  <a:pt x="85" y="90"/>
                </a:cubicBezTo>
                <a:cubicBezTo>
                  <a:pt x="84" y="89"/>
                  <a:pt x="84" y="88"/>
                  <a:pt x="84" y="88"/>
                </a:cubicBezTo>
                <a:cubicBezTo>
                  <a:pt x="90" y="80"/>
                  <a:pt x="90" y="80"/>
                  <a:pt x="90" y="80"/>
                </a:cubicBezTo>
                <a:cubicBezTo>
                  <a:pt x="89" y="78"/>
                  <a:pt x="88" y="76"/>
                  <a:pt x="88" y="74"/>
                </a:cubicBezTo>
                <a:cubicBezTo>
                  <a:pt x="78" y="72"/>
                  <a:pt x="78" y="72"/>
                  <a:pt x="78" y="72"/>
                </a:cubicBezTo>
                <a:cubicBezTo>
                  <a:pt x="77" y="72"/>
                  <a:pt x="76" y="71"/>
                  <a:pt x="76" y="70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0"/>
                  <a:pt x="77" y="59"/>
                  <a:pt x="78" y="59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55"/>
                  <a:pt x="89" y="53"/>
                  <a:pt x="90" y="52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3"/>
                  <a:pt x="84" y="42"/>
                  <a:pt x="84" y="41"/>
                </a:cubicBezTo>
                <a:cubicBezTo>
                  <a:pt x="91" y="34"/>
                  <a:pt x="91" y="34"/>
                  <a:pt x="91" y="34"/>
                </a:cubicBezTo>
                <a:cubicBezTo>
                  <a:pt x="92" y="34"/>
                  <a:pt x="93" y="34"/>
                  <a:pt x="94" y="3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4" y="39"/>
                  <a:pt x="106" y="38"/>
                  <a:pt x="108" y="37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27"/>
                  <a:pt x="111" y="26"/>
                  <a:pt x="112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22" y="26"/>
                  <a:pt x="123" y="27"/>
                  <a:pt x="123" y="28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7" y="38"/>
                  <a:pt x="129" y="39"/>
                  <a:pt x="131" y="40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40" y="34"/>
                  <a:pt x="141" y="34"/>
                  <a:pt x="142" y="34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0" y="42"/>
                  <a:pt x="150" y="43"/>
                  <a:pt x="149" y="44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4" y="53"/>
                  <a:pt x="145" y="55"/>
                  <a:pt x="146" y="57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7" y="60"/>
                  <a:pt x="157" y="61"/>
                </a:cubicBezTo>
                <a:lnTo>
                  <a:pt x="157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3000C3A1-5250-4C5B-A4F0-5747EC650C68}"/>
              </a:ext>
            </a:extLst>
          </p:cNvPr>
          <p:cNvGrpSpPr/>
          <p:nvPr/>
        </p:nvGrpSpPr>
        <p:grpSpPr>
          <a:xfrm>
            <a:off x="57087" y="5607909"/>
            <a:ext cx="863110" cy="867694"/>
            <a:chOff x="6940551" y="712788"/>
            <a:chExt cx="1195388" cy="1201737"/>
          </a:xfrm>
        </p:grpSpPr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xmlns="" id="{2BA4FD6B-F00A-4EE8-8BD4-9878F4AA5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xmlns="" id="{7A34EDDA-CE16-4324-A00C-1A77CC5D9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CD2F2D2-7A5F-4E2E-AB04-328FDB11584D}"/>
              </a:ext>
            </a:extLst>
          </p:cNvPr>
          <p:cNvGrpSpPr/>
          <p:nvPr/>
        </p:nvGrpSpPr>
        <p:grpSpPr>
          <a:xfrm>
            <a:off x="42783" y="2290736"/>
            <a:ext cx="863110" cy="867694"/>
            <a:chOff x="6940551" y="712788"/>
            <a:chExt cx="1195388" cy="1201737"/>
          </a:xfrm>
        </p:grpSpPr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xmlns="" id="{D16F007A-7C9A-4ED9-A18E-5CAA762C9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xmlns="" id="{F0533DD4-F7B7-4131-8B4B-E1A74286F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18E68E5-384C-48E7-A0CF-070275BCDD18}"/>
              </a:ext>
            </a:extLst>
          </p:cNvPr>
          <p:cNvSpPr txBox="1"/>
          <p:nvPr/>
        </p:nvSpPr>
        <p:spPr>
          <a:xfrm>
            <a:off x="4955547" y="167435"/>
            <a:ext cx="56938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dirty="0">
                <a:latin typeface="Franklin Gothic Medium"/>
                <a:ea typeface="Franklin Gothic Medium"/>
                <a:cs typeface="Franklin Gothic Medium"/>
              </a:rPr>
              <a:t>Generation 0 : Patent offices</a:t>
            </a:r>
            <a:endParaRPr lang="id-ID" sz="32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20EBB42-0B5A-49AB-879B-8F12E8A30D85}"/>
              </a:ext>
            </a:extLst>
          </p:cNvPr>
          <p:cNvSpPr txBox="1"/>
          <p:nvPr/>
        </p:nvSpPr>
        <p:spPr>
          <a:xfrm>
            <a:off x="4965443" y="762212"/>
            <a:ext cx="58846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Before 1997, only way to run exhaustive patent search was to go to patent offices of different countries and use their systems and libraries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For example USPTO office in Arlington used to have two sections in building which were relevant to patent searchers </a:t>
            </a:r>
          </a:p>
          <a:p>
            <a:pPr marL="857250" lvl="1" indent="-400050">
              <a:lnSpc>
                <a:spcPct val="150000"/>
              </a:lnSpc>
              <a:buAutoNum type="romanUcParenR"/>
            </a:pPr>
            <a:r>
              <a:rPr lang="en-US" sz="1600" dirty="0">
                <a:latin typeface="Calibri"/>
                <a:ea typeface="Calibri"/>
                <a:cs typeface="Calibri"/>
              </a:rPr>
              <a:t>Patent Search and Image Retrieval Facility (PSIRF) also known as public search room</a:t>
            </a:r>
          </a:p>
          <a:p>
            <a:pPr marL="857250" lvl="1" indent="-400050">
              <a:lnSpc>
                <a:spcPct val="150000"/>
              </a:lnSpc>
              <a:buAutoNum type="romanUcParenR"/>
            </a:pPr>
            <a:r>
              <a:rPr lang="en-US" sz="1600" dirty="0">
                <a:latin typeface="Calibri"/>
                <a:ea typeface="Calibri"/>
                <a:cs typeface="Calibri"/>
              </a:rPr>
              <a:t>Actual examining division for examiner searches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It was highly inefficient and inaccurate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C2358-CC6F-4B43-A0A6-D38CBB71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9" y="1957098"/>
            <a:ext cx="4572000" cy="2495550"/>
          </a:xfrm>
          <a:prstGeom prst="rect">
            <a:avLst/>
          </a:prstGeom>
        </p:spPr>
      </p:pic>
      <p:sp>
        <p:nvSpPr>
          <p:cNvPr id="70" name="Freeform 104">
            <a:extLst>
              <a:ext uri="{FF2B5EF4-FFF2-40B4-BE49-F238E27FC236}">
                <a16:creationId xmlns:a16="http://schemas.microsoft.com/office/drawing/2014/main" xmlns="" id="{F81E357C-43BB-4034-8A59-1C0701FF6029}"/>
              </a:ext>
            </a:extLst>
          </p:cNvPr>
          <p:cNvSpPr>
            <a:spLocks noEditPoints="1"/>
          </p:cNvSpPr>
          <p:nvPr/>
        </p:nvSpPr>
        <p:spPr bwMode="auto">
          <a:xfrm>
            <a:off x="184708" y="1352765"/>
            <a:ext cx="517592" cy="517592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71" name="Freeform 51">
            <a:extLst>
              <a:ext uri="{FF2B5EF4-FFF2-40B4-BE49-F238E27FC236}">
                <a16:creationId xmlns:a16="http://schemas.microsoft.com/office/drawing/2014/main" xmlns="" id="{8FC4B6C4-B5F0-4E14-9AE8-6834BA7E04F2}"/>
              </a:ext>
            </a:extLst>
          </p:cNvPr>
          <p:cNvSpPr>
            <a:spLocks noEditPoints="1"/>
          </p:cNvSpPr>
          <p:nvPr/>
        </p:nvSpPr>
        <p:spPr bwMode="auto">
          <a:xfrm>
            <a:off x="271948" y="2480037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72" name="Freeform 19">
            <a:extLst>
              <a:ext uri="{FF2B5EF4-FFF2-40B4-BE49-F238E27FC236}">
                <a16:creationId xmlns:a16="http://schemas.microsoft.com/office/drawing/2014/main" xmlns="" id="{30D070E8-E932-4FA6-9107-06F0951AD82D}"/>
              </a:ext>
            </a:extLst>
          </p:cNvPr>
          <p:cNvSpPr>
            <a:spLocks noEditPoints="1"/>
          </p:cNvSpPr>
          <p:nvPr/>
        </p:nvSpPr>
        <p:spPr bwMode="auto">
          <a:xfrm>
            <a:off x="252210" y="35982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73" name="Freeform 9">
            <a:extLst>
              <a:ext uri="{FF2B5EF4-FFF2-40B4-BE49-F238E27FC236}">
                <a16:creationId xmlns:a16="http://schemas.microsoft.com/office/drawing/2014/main" xmlns="" id="{DC3BF348-7E81-4EFE-A14B-139FDCA8EFEA}"/>
              </a:ext>
            </a:extLst>
          </p:cNvPr>
          <p:cNvSpPr>
            <a:spLocks noEditPoints="1"/>
          </p:cNvSpPr>
          <p:nvPr/>
        </p:nvSpPr>
        <p:spPr bwMode="auto">
          <a:xfrm>
            <a:off x="262605" y="5796086"/>
            <a:ext cx="451061" cy="447069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342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473D6B-E714-4F48-8883-8CAD84414415}"/>
              </a:ext>
            </a:extLst>
          </p:cNvPr>
          <p:cNvSpPr txBox="1"/>
          <p:nvPr/>
        </p:nvSpPr>
        <p:spPr>
          <a:xfrm>
            <a:off x="4955547" y="167435"/>
            <a:ext cx="56938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dirty="0">
                <a:latin typeface="Franklin Gothic Medium"/>
                <a:ea typeface="Franklin Gothic Medium"/>
                <a:cs typeface="Franklin Gothic Medium"/>
              </a:rPr>
              <a:t>Generation 1: Basic searching</a:t>
            </a:r>
            <a:endParaRPr lang="id-ID" sz="32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3B779-84E8-44D0-B180-7077EB2B9FF3}"/>
              </a:ext>
            </a:extLst>
          </p:cNvPr>
          <p:cNvSpPr txBox="1"/>
          <p:nvPr/>
        </p:nvSpPr>
        <p:spPr>
          <a:xfrm>
            <a:off x="4965443" y="751061"/>
            <a:ext cx="58846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First computer based patent searcher became available in 1997 when IBM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Delphion</a:t>
            </a:r>
            <a:r>
              <a:rPr lang="en-US" sz="1600" dirty="0">
                <a:latin typeface="Calibri"/>
                <a:ea typeface="Calibri"/>
                <a:cs typeface="Calibri"/>
              </a:rPr>
              <a:t> came into existence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ea typeface="Calibri"/>
                <a:cs typeface="Calibri"/>
              </a:rPr>
              <a:t>Delphion</a:t>
            </a:r>
            <a:r>
              <a:rPr lang="en-US" sz="1600" dirty="0">
                <a:latin typeface="Calibri"/>
                <a:ea typeface="Calibri"/>
                <a:cs typeface="Calibri"/>
              </a:rPr>
              <a:t> was able to search into patents from different patent offices like US, EP, DE, JP, CH, WO.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This was simple keyword based search interface. It was not able to handle even basic Boolean operators till much late in 2003.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Although information was largely available through search, query interfaces and workflow options were primitive limiting usage of these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162BA6-D3EE-4A83-A5AF-C87F535B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642" y="1603465"/>
            <a:ext cx="3438293" cy="2578720"/>
          </a:xfrm>
          <a:prstGeom prst="rect">
            <a:avLst/>
          </a:prstGeom>
        </p:spPr>
      </p:pic>
      <p:sp>
        <p:nvSpPr>
          <p:cNvPr id="68" name="Picture Placeholder 1">
            <a:extLst>
              <a:ext uri="{FF2B5EF4-FFF2-40B4-BE49-F238E27FC236}">
                <a16:creationId xmlns:a16="http://schemas.microsoft.com/office/drawing/2014/main" xmlns="" id="{962E0757-B77A-4254-8161-035829A2FA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1442" cy="6858000"/>
          </a:xfrm>
        </p:spPr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EF470BB-1050-423B-B808-3C34D55BB741}"/>
              </a:ext>
            </a:extLst>
          </p:cNvPr>
          <p:cNvSpPr/>
          <p:nvPr/>
        </p:nvSpPr>
        <p:spPr>
          <a:xfrm>
            <a:off x="0" y="-44603"/>
            <a:ext cx="4281442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C829C0AD-DBA8-49B0-A0E1-CFC08193D003}"/>
              </a:ext>
            </a:extLst>
          </p:cNvPr>
          <p:cNvGrpSpPr/>
          <p:nvPr/>
        </p:nvGrpSpPr>
        <p:grpSpPr>
          <a:xfrm>
            <a:off x="57087" y="2302817"/>
            <a:ext cx="863110" cy="867694"/>
            <a:chOff x="6940551" y="712788"/>
            <a:chExt cx="1195388" cy="1201737"/>
          </a:xfrm>
        </p:grpSpPr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xmlns="" id="{C61746B8-7428-4ECF-B2A5-C7586CE67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xmlns="" id="{9EE6B177-14C0-4C98-9606-157A743E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2AAD351D-CF18-4E27-B1F1-7E087EE3E820}"/>
              </a:ext>
            </a:extLst>
          </p:cNvPr>
          <p:cNvGrpSpPr/>
          <p:nvPr/>
        </p:nvGrpSpPr>
        <p:grpSpPr>
          <a:xfrm>
            <a:off x="60753" y="3458962"/>
            <a:ext cx="863110" cy="867694"/>
            <a:chOff x="6940551" y="712788"/>
            <a:chExt cx="1195388" cy="1201737"/>
          </a:xfrm>
        </p:grpSpPr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xmlns="" id="{A6218EBF-5F95-4F87-9A8E-E5910FEC9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xmlns="" id="{5BD7D5DF-7F25-443C-9396-69F48410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9F305333-162D-4D54-B0D3-679069EA85B4}"/>
              </a:ext>
            </a:extLst>
          </p:cNvPr>
          <p:cNvSpPr/>
          <p:nvPr/>
        </p:nvSpPr>
        <p:spPr>
          <a:xfrm>
            <a:off x="1156088" y="1401401"/>
            <a:ext cx="2627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0: Patent offices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72EC7A35-30FF-4C4D-A27A-0B6A206AD24E}"/>
              </a:ext>
            </a:extLst>
          </p:cNvPr>
          <p:cNvSpPr/>
          <p:nvPr/>
        </p:nvSpPr>
        <p:spPr>
          <a:xfrm>
            <a:off x="1156088" y="2456104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1: Basic search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992FAE48-A915-42E4-9155-E8CEF4CCB710}"/>
              </a:ext>
            </a:extLst>
          </p:cNvPr>
          <p:cNvSpPr/>
          <p:nvPr/>
        </p:nvSpPr>
        <p:spPr>
          <a:xfrm>
            <a:off x="1119695" y="3661127"/>
            <a:ext cx="2920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2: Advanced search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36804F35-FDB4-46F3-86C0-93A7538194AB}"/>
              </a:ext>
            </a:extLst>
          </p:cNvPr>
          <p:cNvSpPr/>
          <p:nvPr/>
        </p:nvSpPr>
        <p:spPr>
          <a:xfrm>
            <a:off x="1119695" y="4706310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336C583E-0C43-4F24-9C74-EBA1C95F808D}"/>
              </a:ext>
            </a:extLst>
          </p:cNvPr>
          <p:cNvSpPr txBox="1"/>
          <p:nvPr/>
        </p:nvSpPr>
        <p:spPr>
          <a:xfrm>
            <a:off x="1" y="243798"/>
            <a:ext cx="42814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Evolution of patent search</a:t>
            </a:r>
            <a:endParaRPr lang="id-ID" sz="2800" dirty="0">
              <a:solidFill>
                <a:schemeClr val="bg1"/>
              </a:solidFill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5E819655-BE74-4B2F-BC99-B79019C8F203}"/>
              </a:ext>
            </a:extLst>
          </p:cNvPr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0DC10318-09F4-4C20-92B7-1FFA78A30D9B}"/>
              </a:ext>
            </a:extLst>
          </p:cNvPr>
          <p:cNvGrpSpPr/>
          <p:nvPr/>
        </p:nvGrpSpPr>
        <p:grpSpPr>
          <a:xfrm>
            <a:off x="42785" y="4505930"/>
            <a:ext cx="863110" cy="867694"/>
            <a:chOff x="6940551" y="712788"/>
            <a:chExt cx="1195388" cy="1201737"/>
          </a:xfrm>
        </p:grpSpPr>
        <p:sp>
          <p:nvSpPr>
            <p:cNvPr id="110" name="Freeform 33">
              <a:extLst>
                <a:ext uri="{FF2B5EF4-FFF2-40B4-BE49-F238E27FC236}">
                  <a16:creationId xmlns:a16="http://schemas.microsoft.com/office/drawing/2014/main" xmlns="" id="{F5859334-ADE6-4910-81C3-96EFC2F1C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1" name="Freeform 34">
              <a:extLst>
                <a:ext uri="{FF2B5EF4-FFF2-40B4-BE49-F238E27FC236}">
                  <a16:creationId xmlns:a16="http://schemas.microsoft.com/office/drawing/2014/main" xmlns="" id="{07602582-6742-46D7-81B6-1D060E7AE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176402F-E279-461E-9BB9-E88D0D4FC52E}"/>
              </a:ext>
            </a:extLst>
          </p:cNvPr>
          <p:cNvSpPr/>
          <p:nvPr/>
        </p:nvSpPr>
        <p:spPr>
          <a:xfrm>
            <a:off x="1130411" y="5767174"/>
            <a:ext cx="311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</a:p>
        </p:txBody>
      </p:sp>
      <p:sp>
        <p:nvSpPr>
          <p:cNvPr id="113" name="Freeform 45">
            <a:extLst>
              <a:ext uri="{FF2B5EF4-FFF2-40B4-BE49-F238E27FC236}">
                <a16:creationId xmlns:a16="http://schemas.microsoft.com/office/drawing/2014/main" xmlns="" id="{9CC1F5C8-2448-4B33-A38C-CED32587C5D7}"/>
              </a:ext>
            </a:extLst>
          </p:cNvPr>
          <p:cNvSpPr>
            <a:spLocks noEditPoints="1"/>
          </p:cNvSpPr>
          <p:nvPr/>
        </p:nvSpPr>
        <p:spPr bwMode="auto">
          <a:xfrm>
            <a:off x="267292" y="4664450"/>
            <a:ext cx="352425" cy="422275"/>
          </a:xfrm>
          <a:custGeom>
            <a:avLst/>
            <a:gdLst>
              <a:gd name="T0" fmla="*/ 104 w 193"/>
              <a:gd name="T1" fmla="*/ 66 h 232"/>
              <a:gd name="T2" fmla="*/ 129 w 193"/>
              <a:gd name="T3" fmla="*/ 66 h 232"/>
              <a:gd name="T4" fmla="*/ 104 w 193"/>
              <a:gd name="T5" fmla="*/ 0 h 232"/>
              <a:gd name="T6" fmla="*/ 16 w 193"/>
              <a:gd name="T7" fmla="*/ 82 h 232"/>
              <a:gd name="T8" fmla="*/ 8 w 193"/>
              <a:gd name="T9" fmla="*/ 118 h 232"/>
              <a:gd name="T10" fmla="*/ 25 w 193"/>
              <a:gd name="T11" fmla="*/ 144 h 232"/>
              <a:gd name="T12" fmla="*/ 98 w 193"/>
              <a:gd name="T13" fmla="*/ 173 h 232"/>
              <a:gd name="T14" fmla="*/ 175 w 193"/>
              <a:gd name="T15" fmla="*/ 198 h 232"/>
              <a:gd name="T16" fmla="*/ 193 w 193"/>
              <a:gd name="T17" fmla="*/ 87 h 232"/>
              <a:gd name="T18" fmla="*/ 157 w 193"/>
              <a:gd name="T19" fmla="*/ 70 h 232"/>
              <a:gd name="T20" fmla="*/ 146 w 193"/>
              <a:gd name="T21" fmla="*/ 74 h 232"/>
              <a:gd name="T22" fmla="*/ 149 w 193"/>
              <a:gd name="T23" fmla="*/ 88 h 232"/>
              <a:gd name="T24" fmla="*/ 142 w 193"/>
              <a:gd name="T25" fmla="*/ 97 h 232"/>
              <a:gd name="T26" fmla="*/ 131 w 193"/>
              <a:gd name="T27" fmla="*/ 92 h 232"/>
              <a:gd name="T28" fmla="*/ 123 w 193"/>
              <a:gd name="T29" fmla="*/ 104 h 232"/>
              <a:gd name="T30" fmla="*/ 112 w 193"/>
              <a:gd name="T31" fmla="*/ 105 h 232"/>
              <a:gd name="T32" fmla="*/ 108 w 193"/>
              <a:gd name="T33" fmla="*/ 94 h 232"/>
              <a:gd name="T34" fmla="*/ 94 w 193"/>
              <a:gd name="T35" fmla="*/ 97 h 232"/>
              <a:gd name="T36" fmla="*/ 85 w 193"/>
              <a:gd name="T37" fmla="*/ 90 h 232"/>
              <a:gd name="T38" fmla="*/ 90 w 193"/>
              <a:gd name="T39" fmla="*/ 80 h 232"/>
              <a:gd name="T40" fmla="*/ 78 w 193"/>
              <a:gd name="T41" fmla="*/ 72 h 232"/>
              <a:gd name="T42" fmla="*/ 76 w 193"/>
              <a:gd name="T43" fmla="*/ 61 h 232"/>
              <a:gd name="T44" fmla="*/ 88 w 193"/>
              <a:gd name="T45" fmla="*/ 57 h 232"/>
              <a:gd name="T46" fmla="*/ 84 w 193"/>
              <a:gd name="T47" fmla="*/ 44 h 232"/>
              <a:gd name="T48" fmla="*/ 91 w 193"/>
              <a:gd name="T49" fmla="*/ 34 h 232"/>
              <a:gd name="T50" fmla="*/ 102 w 193"/>
              <a:gd name="T51" fmla="*/ 40 h 232"/>
              <a:gd name="T52" fmla="*/ 110 w 193"/>
              <a:gd name="T53" fmla="*/ 28 h 232"/>
              <a:gd name="T54" fmla="*/ 121 w 193"/>
              <a:gd name="T55" fmla="*/ 26 h 232"/>
              <a:gd name="T56" fmla="*/ 125 w 193"/>
              <a:gd name="T57" fmla="*/ 37 h 232"/>
              <a:gd name="T58" fmla="*/ 139 w 193"/>
              <a:gd name="T59" fmla="*/ 34 h 232"/>
              <a:gd name="T60" fmla="*/ 149 w 193"/>
              <a:gd name="T61" fmla="*/ 41 h 232"/>
              <a:gd name="T62" fmla="*/ 143 w 193"/>
              <a:gd name="T63" fmla="*/ 52 h 232"/>
              <a:gd name="T64" fmla="*/ 156 w 193"/>
              <a:gd name="T65" fmla="*/ 59 h 232"/>
              <a:gd name="T66" fmla="*/ 157 w 193"/>
              <a:gd name="T67" fmla="*/ 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3" h="232">
                <a:moveTo>
                  <a:pt x="117" y="54"/>
                </a:moveTo>
                <a:cubicBezTo>
                  <a:pt x="110" y="54"/>
                  <a:pt x="104" y="59"/>
                  <a:pt x="104" y="66"/>
                </a:cubicBezTo>
                <a:cubicBezTo>
                  <a:pt x="104" y="72"/>
                  <a:pt x="110" y="78"/>
                  <a:pt x="117" y="78"/>
                </a:cubicBezTo>
                <a:cubicBezTo>
                  <a:pt x="124" y="78"/>
                  <a:pt x="129" y="72"/>
                  <a:pt x="129" y="66"/>
                </a:cubicBezTo>
                <a:cubicBezTo>
                  <a:pt x="129" y="59"/>
                  <a:pt x="124" y="54"/>
                  <a:pt x="117" y="54"/>
                </a:cubicBezTo>
                <a:moveTo>
                  <a:pt x="104" y="0"/>
                </a:moveTo>
                <a:cubicBezTo>
                  <a:pt x="57" y="0"/>
                  <a:pt x="18" y="36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2" y="109"/>
                  <a:pt x="2" y="109"/>
                  <a:pt x="2" y="109"/>
                </a:cubicBezTo>
                <a:cubicBezTo>
                  <a:pt x="0" y="114"/>
                  <a:pt x="2" y="118"/>
                  <a:pt x="8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5" y="160"/>
                  <a:pt x="39" y="173"/>
                  <a:pt x="56" y="173"/>
                </a:cubicBezTo>
                <a:cubicBezTo>
                  <a:pt x="98" y="173"/>
                  <a:pt x="98" y="173"/>
                  <a:pt x="98" y="173"/>
                </a:cubicBezTo>
                <a:cubicBezTo>
                  <a:pt x="98" y="232"/>
                  <a:pt x="98" y="232"/>
                  <a:pt x="98" y="232"/>
                </a:cubicBezTo>
                <a:cubicBezTo>
                  <a:pt x="175" y="198"/>
                  <a:pt x="175" y="198"/>
                  <a:pt x="175" y="198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86" y="124"/>
                  <a:pt x="193" y="106"/>
                  <a:pt x="193" y="87"/>
                </a:cubicBezTo>
                <a:cubicBezTo>
                  <a:pt x="193" y="39"/>
                  <a:pt x="153" y="0"/>
                  <a:pt x="104" y="0"/>
                </a:cubicBezTo>
                <a:moveTo>
                  <a:pt x="157" y="70"/>
                </a:moveTo>
                <a:cubicBezTo>
                  <a:pt x="157" y="71"/>
                  <a:pt x="156" y="72"/>
                  <a:pt x="156" y="72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5" y="76"/>
                  <a:pt x="144" y="78"/>
                  <a:pt x="143" y="80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50" y="88"/>
                  <a:pt x="149" y="90"/>
                  <a:pt x="149" y="90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1" y="98"/>
                  <a:pt x="140" y="98"/>
                  <a:pt x="139" y="97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29" y="93"/>
                  <a:pt x="127" y="93"/>
                  <a:pt x="125" y="9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2" y="105"/>
                  <a:pt x="121" y="105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1" y="105"/>
                  <a:pt x="110" y="104"/>
                  <a:pt x="110" y="104"/>
                </a:cubicBezTo>
                <a:cubicBezTo>
                  <a:pt x="108" y="94"/>
                  <a:pt x="108" y="94"/>
                  <a:pt x="108" y="94"/>
                </a:cubicBezTo>
                <a:cubicBezTo>
                  <a:pt x="106" y="93"/>
                  <a:pt x="104" y="93"/>
                  <a:pt x="102" y="92"/>
                </a:cubicBezTo>
                <a:cubicBezTo>
                  <a:pt x="94" y="97"/>
                  <a:pt x="94" y="97"/>
                  <a:pt x="94" y="97"/>
                </a:cubicBezTo>
                <a:cubicBezTo>
                  <a:pt x="93" y="98"/>
                  <a:pt x="92" y="98"/>
                  <a:pt x="92" y="97"/>
                </a:cubicBezTo>
                <a:cubicBezTo>
                  <a:pt x="85" y="90"/>
                  <a:pt x="85" y="90"/>
                  <a:pt x="85" y="90"/>
                </a:cubicBezTo>
                <a:cubicBezTo>
                  <a:pt x="84" y="89"/>
                  <a:pt x="84" y="88"/>
                  <a:pt x="84" y="88"/>
                </a:cubicBezTo>
                <a:cubicBezTo>
                  <a:pt x="90" y="80"/>
                  <a:pt x="90" y="80"/>
                  <a:pt x="90" y="80"/>
                </a:cubicBezTo>
                <a:cubicBezTo>
                  <a:pt x="89" y="78"/>
                  <a:pt x="88" y="76"/>
                  <a:pt x="88" y="74"/>
                </a:cubicBezTo>
                <a:cubicBezTo>
                  <a:pt x="78" y="72"/>
                  <a:pt x="78" y="72"/>
                  <a:pt x="78" y="72"/>
                </a:cubicBezTo>
                <a:cubicBezTo>
                  <a:pt x="77" y="72"/>
                  <a:pt x="76" y="71"/>
                  <a:pt x="76" y="70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0"/>
                  <a:pt x="77" y="59"/>
                  <a:pt x="78" y="59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55"/>
                  <a:pt x="89" y="53"/>
                  <a:pt x="90" y="52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3"/>
                  <a:pt x="84" y="42"/>
                  <a:pt x="84" y="41"/>
                </a:cubicBezTo>
                <a:cubicBezTo>
                  <a:pt x="91" y="34"/>
                  <a:pt x="91" y="34"/>
                  <a:pt x="91" y="34"/>
                </a:cubicBezTo>
                <a:cubicBezTo>
                  <a:pt x="92" y="34"/>
                  <a:pt x="93" y="34"/>
                  <a:pt x="94" y="3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4" y="39"/>
                  <a:pt x="106" y="38"/>
                  <a:pt x="108" y="37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27"/>
                  <a:pt x="111" y="26"/>
                  <a:pt x="112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22" y="26"/>
                  <a:pt x="123" y="27"/>
                  <a:pt x="123" y="28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7" y="38"/>
                  <a:pt x="129" y="39"/>
                  <a:pt x="131" y="40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40" y="34"/>
                  <a:pt x="141" y="34"/>
                  <a:pt x="142" y="34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0" y="42"/>
                  <a:pt x="150" y="43"/>
                  <a:pt x="149" y="44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4" y="53"/>
                  <a:pt x="145" y="55"/>
                  <a:pt x="146" y="57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7" y="60"/>
                  <a:pt x="157" y="61"/>
                </a:cubicBezTo>
                <a:lnTo>
                  <a:pt x="157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D50EFC16-84D6-4A36-92D3-A4DE743A6ED1}"/>
              </a:ext>
            </a:extLst>
          </p:cNvPr>
          <p:cNvGrpSpPr/>
          <p:nvPr/>
        </p:nvGrpSpPr>
        <p:grpSpPr>
          <a:xfrm>
            <a:off x="57087" y="5607909"/>
            <a:ext cx="863110" cy="867694"/>
            <a:chOff x="6940551" y="712788"/>
            <a:chExt cx="1195388" cy="1201737"/>
          </a:xfrm>
        </p:grpSpPr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xmlns="" id="{325DFC7C-BC70-4E9A-A62A-63BC7E338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xmlns="" id="{8AC203E3-E42A-48EB-8A1C-F2EBF92DD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E9E94BBD-66DD-47D1-9839-65CE3A6A7481}"/>
              </a:ext>
            </a:extLst>
          </p:cNvPr>
          <p:cNvGrpSpPr/>
          <p:nvPr/>
        </p:nvGrpSpPr>
        <p:grpSpPr>
          <a:xfrm>
            <a:off x="42785" y="1255849"/>
            <a:ext cx="863110" cy="867694"/>
            <a:chOff x="6940551" y="712788"/>
            <a:chExt cx="1195388" cy="1201737"/>
          </a:xfrm>
        </p:grpSpPr>
        <p:sp>
          <p:nvSpPr>
            <p:cNvPr id="118" name="Freeform 33">
              <a:extLst>
                <a:ext uri="{FF2B5EF4-FFF2-40B4-BE49-F238E27FC236}">
                  <a16:creationId xmlns:a16="http://schemas.microsoft.com/office/drawing/2014/main" xmlns="" id="{B861F21B-908F-4F13-B9A8-102AE824E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9" name="Freeform 34">
              <a:extLst>
                <a:ext uri="{FF2B5EF4-FFF2-40B4-BE49-F238E27FC236}">
                  <a16:creationId xmlns:a16="http://schemas.microsoft.com/office/drawing/2014/main" xmlns="" id="{6418F6B7-59C7-4C9E-B45D-0AA9EED7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20" name="Freeform 104">
            <a:extLst>
              <a:ext uri="{FF2B5EF4-FFF2-40B4-BE49-F238E27FC236}">
                <a16:creationId xmlns:a16="http://schemas.microsoft.com/office/drawing/2014/main" xmlns="" id="{AA65023A-C6A5-4AFB-ADBB-3DFCB2198809}"/>
              </a:ext>
            </a:extLst>
          </p:cNvPr>
          <p:cNvSpPr>
            <a:spLocks noEditPoints="1"/>
          </p:cNvSpPr>
          <p:nvPr/>
        </p:nvSpPr>
        <p:spPr bwMode="auto">
          <a:xfrm>
            <a:off x="184708" y="1352765"/>
            <a:ext cx="517592" cy="517592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121" name="Freeform 51">
            <a:extLst>
              <a:ext uri="{FF2B5EF4-FFF2-40B4-BE49-F238E27FC236}">
                <a16:creationId xmlns:a16="http://schemas.microsoft.com/office/drawing/2014/main" xmlns="" id="{E8E38590-1914-4C3D-9DC6-054D04CF735C}"/>
              </a:ext>
            </a:extLst>
          </p:cNvPr>
          <p:cNvSpPr>
            <a:spLocks noEditPoints="1"/>
          </p:cNvSpPr>
          <p:nvPr/>
        </p:nvSpPr>
        <p:spPr bwMode="auto">
          <a:xfrm>
            <a:off x="271948" y="2480037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122" name="Freeform 19">
            <a:extLst>
              <a:ext uri="{FF2B5EF4-FFF2-40B4-BE49-F238E27FC236}">
                <a16:creationId xmlns:a16="http://schemas.microsoft.com/office/drawing/2014/main" xmlns="" id="{60C31C94-3957-4069-B9EE-1F547F2D7B53}"/>
              </a:ext>
            </a:extLst>
          </p:cNvPr>
          <p:cNvSpPr>
            <a:spLocks noEditPoints="1"/>
          </p:cNvSpPr>
          <p:nvPr/>
        </p:nvSpPr>
        <p:spPr bwMode="auto">
          <a:xfrm>
            <a:off x="252210" y="35982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123" name="Freeform 9">
            <a:extLst>
              <a:ext uri="{FF2B5EF4-FFF2-40B4-BE49-F238E27FC236}">
                <a16:creationId xmlns:a16="http://schemas.microsoft.com/office/drawing/2014/main" xmlns="" id="{79EA6CBC-599B-4023-B841-739A90C5EE62}"/>
              </a:ext>
            </a:extLst>
          </p:cNvPr>
          <p:cNvSpPr>
            <a:spLocks noEditPoints="1"/>
          </p:cNvSpPr>
          <p:nvPr/>
        </p:nvSpPr>
        <p:spPr bwMode="auto">
          <a:xfrm>
            <a:off x="262605" y="5796086"/>
            <a:ext cx="451061" cy="447069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2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473D6B-E714-4F48-8883-8CAD84414415}"/>
              </a:ext>
            </a:extLst>
          </p:cNvPr>
          <p:cNvSpPr txBox="1"/>
          <p:nvPr/>
        </p:nvSpPr>
        <p:spPr>
          <a:xfrm>
            <a:off x="4955546" y="167435"/>
            <a:ext cx="61956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dirty="0">
                <a:latin typeface="Franklin Gothic Medium"/>
                <a:ea typeface="Franklin Gothic Medium"/>
                <a:cs typeface="Franklin Gothic Medium"/>
              </a:rPr>
              <a:t>Generation 2: Advanced searching</a:t>
            </a:r>
            <a:endParaRPr lang="id-ID" sz="32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3B779-84E8-44D0-B180-7077EB2B9FF3}"/>
              </a:ext>
            </a:extLst>
          </p:cNvPr>
          <p:cNvSpPr txBox="1"/>
          <p:nvPr/>
        </p:nvSpPr>
        <p:spPr>
          <a:xfrm>
            <a:off x="4965443" y="751061"/>
            <a:ext cx="58846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Boolean operators and complex queries were supported by multiple computer based searchers from 2002 onwards.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Some popular tools were Thomson Innovation,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PatBase</a:t>
            </a:r>
            <a:r>
              <a:rPr lang="en-US" sz="1600" dirty="0">
                <a:latin typeface="Calibri"/>
                <a:ea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TotalPatent</a:t>
            </a:r>
            <a:r>
              <a:rPr lang="en-US" sz="1600" dirty="0">
                <a:latin typeface="Calibri"/>
                <a:ea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LexPat</a:t>
            </a:r>
            <a:r>
              <a:rPr lang="en-US" sz="1600" dirty="0">
                <a:latin typeface="Calibri"/>
                <a:ea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PatentMax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Some of these tools were sourcing data from patent offices over 80+ countries.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These tools also built some workflow functionalities like saving  and combining searches and exporting results.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While searching for patents became relatively easier, these tools has a steep learning curve and required experts to make exhaustive precise query to generate results.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399B87-1A86-433E-BC63-8E003981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14" y="2290646"/>
            <a:ext cx="2371957" cy="185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0DF75B-026D-41D9-A65C-26E84DD8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142" y="2290646"/>
            <a:ext cx="2852749" cy="1852385"/>
          </a:xfrm>
          <a:prstGeom prst="rect">
            <a:avLst/>
          </a:prstGeom>
        </p:spPr>
      </p:pic>
      <p:sp>
        <p:nvSpPr>
          <p:cNvPr id="68" name="Picture Placeholder 1">
            <a:extLst>
              <a:ext uri="{FF2B5EF4-FFF2-40B4-BE49-F238E27FC236}">
                <a16:creationId xmlns:a16="http://schemas.microsoft.com/office/drawing/2014/main" xmlns="" id="{94D178C1-0FF2-495F-B5B4-B1BE07F934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1442" cy="6858000"/>
          </a:xfrm>
        </p:spPr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2D47AFE-548B-4CD7-B1B7-8C13B8ADE78F}"/>
              </a:ext>
            </a:extLst>
          </p:cNvPr>
          <p:cNvSpPr/>
          <p:nvPr/>
        </p:nvSpPr>
        <p:spPr>
          <a:xfrm>
            <a:off x="0" y="-44603"/>
            <a:ext cx="4281442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F02F2D8E-9664-4C78-B2A6-8475D4E6C098}"/>
              </a:ext>
            </a:extLst>
          </p:cNvPr>
          <p:cNvGrpSpPr/>
          <p:nvPr/>
        </p:nvGrpSpPr>
        <p:grpSpPr>
          <a:xfrm>
            <a:off x="35661" y="3434326"/>
            <a:ext cx="863110" cy="867694"/>
            <a:chOff x="6940551" y="712788"/>
            <a:chExt cx="1195388" cy="1201737"/>
          </a:xfrm>
        </p:grpSpPr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2BEE16AD-E62F-4003-BD9D-56BE10AE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6F632ECF-4FC4-4A19-9631-D18B91465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E4157D1-3AC9-4475-8F46-8D2CD050FF23}"/>
              </a:ext>
            </a:extLst>
          </p:cNvPr>
          <p:cNvGrpSpPr/>
          <p:nvPr/>
        </p:nvGrpSpPr>
        <p:grpSpPr>
          <a:xfrm>
            <a:off x="50157" y="2319769"/>
            <a:ext cx="863110" cy="867694"/>
            <a:chOff x="6940551" y="712788"/>
            <a:chExt cx="1195388" cy="1201737"/>
          </a:xfrm>
        </p:grpSpPr>
        <p:sp>
          <p:nvSpPr>
            <p:cNvPr id="74" name="Freeform 33">
              <a:extLst>
                <a:ext uri="{FF2B5EF4-FFF2-40B4-BE49-F238E27FC236}">
                  <a16:creationId xmlns:a16="http://schemas.microsoft.com/office/drawing/2014/main" xmlns="" id="{D041DA7D-0BD3-4F20-AEB2-7915098C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5" name="Freeform 34">
              <a:extLst>
                <a:ext uri="{FF2B5EF4-FFF2-40B4-BE49-F238E27FC236}">
                  <a16:creationId xmlns:a16="http://schemas.microsoft.com/office/drawing/2014/main" xmlns="" id="{31E0330A-256D-44EC-9AD8-90F81DFC2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B8FEE23E-281C-4512-BB7A-3398E232AC28}"/>
              </a:ext>
            </a:extLst>
          </p:cNvPr>
          <p:cNvSpPr/>
          <p:nvPr/>
        </p:nvSpPr>
        <p:spPr>
          <a:xfrm>
            <a:off x="1156088" y="1401401"/>
            <a:ext cx="2627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0: Patent offices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B79D766-6EFA-4D78-80E4-CAA4273B125C}"/>
              </a:ext>
            </a:extLst>
          </p:cNvPr>
          <p:cNvSpPr/>
          <p:nvPr/>
        </p:nvSpPr>
        <p:spPr>
          <a:xfrm>
            <a:off x="1156088" y="2456104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1: Basic search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A47ECEF8-F352-4E8D-A8E6-D29420971244}"/>
              </a:ext>
            </a:extLst>
          </p:cNvPr>
          <p:cNvSpPr/>
          <p:nvPr/>
        </p:nvSpPr>
        <p:spPr>
          <a:xfrm>
            <a:off x="1119695" y="3661127"/>
            <a:ext cx="2920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2: Advanced search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0911126-29C7-48F7-82E4-DD55EB7CE327}"/>
              </a:ext>
            </a:extLst>
          </p:cNvPr>
          <p:cNvSpPr/>
          <p:nvPr/>
        </p:nvSpPr>
        <p:spPr>
          <a:xfrm>
            <a:off x="1119695" y="4706310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497008A-21D9-4E61-9B5A-89ABAB0CD124}"/>
              </a:ext>
            </a:extLst>
          </p:cNvPr>
          <p:cNvSpPr txBox="1"/>
          <p:nvPr/>
        </p:nvSpPr>
        <p:spPr>
          <a:xfrm>
            <a:off x="1" y="243798"/>
            <a:ext cx="42814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Evolution of patent search</a:t>
            </a:r>
            <a:endParaRPr lang="id-ID" sz="2800" dirty="0">
              <a:solidFill>
                <a:schemeClr val="bg1"/>
              </a:solidFill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663F5061-16DD-4D8D-AE3E-78270BD4B28D}"/>
              </a:ext>
            </a:extLst>
          </p:cNvPr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59862B0E-FBFB-433F-9A17-286F6C11EE0F}"/>
              </a:ext>
            </a:extLst>
          </p:cNvPr>
          <p:cNvGrpSpPr/>
          <p:nvPr/>
        </p:nvGrpSpPr>
        <p:grpSpPr>
          <a:xfrm>
            <a:off x="42785" y="4505930"/>
            <a:ext cx="863110" cy="867694"/>
            <a:chOff x="6940551" y="712788"/>
            <a:chExt cx="1195388" cy="1201737"/>
          </a:xfrm>
        </p:grpSpPr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xmlns="" id="{79ED643E-0E5F-4E60-BB66-41993E4A1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xmlns="" id="{A0EFE64D-0BE8-4A2C-AF6E-97BDC02DA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3699B10-46B1-4A6D-BD05-39EE276A8D0E}"/>
              </a:ext>
            </a:extLst>
          </p:cNvPr>
          <p:cNvSpPr/>
          <p:nvPr/>
        </p:nvSpPr>
        <p:spPr>
          <a:xfrm>
            <a:off x="1130411" y="5767174"/>
            <a:ext cx="311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</a:p>
        </p:txBody>
      </p:sp>
      <p:sp>
        <p:nvSpPr>
          <p:cNvPr id="86" name="Freeform 45">
            <a:extLst>
              <a:ext uri="{FF2B5EF4-FFF2-40B4-BE49-F238E27FC236}">
                <a16:creationId xmlns:a16="http://schemas.microsoft.com/office/drawing/2014/main" xmlns="" id="{A6B8E21B-B8A8-4785-B63E-9D03A7162BFA}"/>
              </a:ext>
            </a:extLst>
          </p:cNvPr>
          <p:cNvSpPr>
            <a:spLocks noEditPoints="1"/>
          </p:cNvSpPr>
          <p:nvPr/>
        </p:nvSpPr>
        <p:spPr bwMode="auto">
          <a:xfrm>
            <a:off x="267292" y="4664450"/>
            <a:ext cx="352425" cy="422275"/>
          </a:xfrm>
          <a:custGeom>
            <a:avLst/>
            <a:gdLst>
              <a:gd name="T0" fmla="*/ 104 w 193"/>
              <a:gd name="T1" fmla="*/ 66 h 232"/>
              <a:gd name="T2" fmla="*/ 129 w 193"/>
              <a:gd name="T3" fmla="*/ 66 h 232"/>
              <a:gd name="T4" fmla="*/ 104 w 193"/>
              <a:gd name="T5" fmla="*/ 0 h 232"/>
              <a:gd name="T6" fmla="*/ 16 w 193"/>
              <a:gd name="T7" fmla="*/ 82 h 232"/>
              <a:gd name="T8" fmla="*/ 8 w 193"/>
              <a:gd name="T9" fmla="*/ 118 h 232"/>
              <a:gd name="T10" fmla="*/ 25 w 193"/>
              <a:gd name="T11" fmla="*/ 144 h 232"/>
              <a:gd name="T12" fmla="*/ 98 w 193"/>
              <a:gd name="T13" fmla="*/ 173 h 232"/>
              <a:gd name="T14" fmla="*/ 175 w 193"/>
              <a:gd name="T15" fmla="*/ 198 h 232"/>
              <a:gd name="T16" fmla="*/ 193 w 193"/>
              <a:gd name="T17" fmla="*/ 87 h 232"/>
              <a:gd name="T18" fmla="*/ 157 w 193"/>
              <a:gd name="T19" fmla="*/ 70 h 232"/>
              <a:gd name="T20" fmla="*/ 146 w 193"/>
              <a:gd name="T21" fmla="*/ 74 h 232"/>
              <a:gd name="T22" fmla="*/ 149 w 193"/>
              <a:gd name="T23" fmla="*/ 88 h 232"/>
              <a:gd name="T24" fmla="*/ 142 w 193"/>
              <a:gd name="T25" fmla="*/ 97 h 232"/>
              <a:gd name="T26" fmla="*/ 131 w 193"/>
              <a:gd name="T27" fmla="*/ 92 h 232"/>
              <a:gd name="T28" fmla="*/ 123 w 193"/>
              <a:gd name="T29" fmla="*/ 104 h 232"/>
              <a:gd name="T30" fmla="*/ 112 w 193"/>
              <a:gd name="T31" fmla="*/ 105 h 232"/>
              <a:gd name="T32" fmla="*/ 108 w 193"/>
              <a:gd name="T33" fmla="*/ 94 h 232"/>
              <a:gd name="T34" fmla="*/ 94 w 193"/>
              <a:gd name="T35" fmla="*/ 97 h 232"/>
              <a:gd name="T36" fmla="*/ 85 w 193"/>
              <a:gd name="T37" fmla="*/ 90 h 232"/>
              <a:gd name="T38" fmla="*/ 90 w 193"/>
              <a:gd name="T39" fmla="*/ 80 h 232"/>
              <a:gd name="T40" fmla="*/ 78 w 193"/>
              <a:gd name="T41" fmla="*/ 72 h 232"/>
              <a:gd name="T42" fmla="*/ 76 w 193"/>
              <a:gd name="T43" fmla="*/ 61 h 232"/>
              <a:gd name="T44" fmla="*/ 88 w 193"/>
              <a:gd name="T45" fmla="*/ 57 h 232"/>
              <a:gd name="T46" fmla="*/ 84 w 193"/>
              <a:gd name="T47" fmla="*/ 44 h 232"/>
              <a:gd name="T48" fmla="*/ 91 w 193"/>
              <a:gd name="T49" fmla="*/ 34 h 232"/>
              <a:gd name="T50" fmla="*/ 102 w 193"/>
              <a:gd name="T51" fmla="*/ 40 h 232"/>
              <a:gd name="T52" fmla="*/ 110 w 193"/>
              <a:gd name="T53" fmla="*/ 28 h 232"/>
              <a:gd name="T54" fmla="*/ 121 w 193"/>
              <a:gd name="T55" fmla="*/ 26 h 232"/>
              <a:gd name="T56" fmla="*/ 125 w 193"/>
              <a:gd name="T57" fmla="*/ 37 h 232"/>
              <a:gd name="T58" fmla="*/ 139 w 193"/>
              <a:gd name="T59" fmla="*/ 34 h 232"/>
              <a:gd name="T60" fmla="*/ 149 w 193"/>
              <a:gd name="T61" fmla="*/ 41 h 232"/>
              <a:gd name="T62" fmla="*/ 143 w 193"/>
              <a:gd name="T63" fmla="*/ 52 h 232"/>
              <a:gd name="T64" fmla="*/ 156 w 193"/>
              <a:gd name="T65" fmla="*/ 59 h 232"/>
              <a:gd name="T66" fmla="*/ 157 w 193"/>
              <a:gd name="T67" fmla="*/ 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3" h="232">
                <a:moveTo>
                  <a:pt x="117" y="54"/>
                </a:moveTo>
                <a:cubicBezTo>
                  <a:pt x="110" y="54"/>
                  <a:pt x="104" y="59"/>
                  <a:pt x="104" y="66"/>
                </a:cubicBezTo>
                <a:cubicBezTo>
                  <a:pt x="104" y="72"/>
                  <a:pt x="110" y="78"/>
                  <a:pt x="117" y="78"/>
                </a:cubicBezTo>
                <a:cubicBezTo>
                  <a:pt x="124" y="78"/>
                  <a:pt x="129" y="72"/>
                  <a:pt x="129" y="66"/>
                </a:cubicBezTo>
                <a:cubicBezTo>
                  <a:pt x="129" y="59"/>
                  <a:pt x="124" y="54"/>
                  <a:pt x="117" y="54"/>
                </a:cubicBezTo>
                <a:moveTo>
                  <a:pt x="104" y="0"/>
                </a:moveTo>
                <a:cubicBezTo>
                  <a:pt x="57" y="0"/>
                  <a:pt x="18" y="36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2" y="109"/>
                  <a:pt x="2" y="109"/>
                  <a:pt x="2" y="109"/>
                </a:cubicBezTo>
                <a:cubicBezTo>
                  <a:pt x="0" y="114"/>
                  <a:pt x="2" y="118"/>
                  <a:pt x="8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5" y="160"/>
                  <a:pt x="39" y="173"/>
                  <a:pt x="56" y="173"/>
                </a:cubicBezTo>
                <a:cubicBezTo>
                  <a:pt x="98" y="173"/>
                  <a:pt x="98" y="173"/>
                  <a:pt x="98" y="173"/>
                </a:cubicBezTo>
                <a:cubicBezTo>
                  <a:pt x="98" y="232"/>
                  <a:pt x="98" y="232"/>
                  <a:pt x="98" y="232"/>
                </a:cubicBezTo>
                <a:cubicBezTo>
                  <a:pt x="175" y="198"/>
                  <a:pt x="175" y="198"/>
                  <a:pt x="175" y="198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86" y="124"/>
                  <a:pt x="193" y="106"/>
                  <a:pt x="193" y="87"/>
                </a:cubicBezTo>
                <a:cubicBezTo>
                  <a:pt x="193" y="39"/>
                  <a:pt x="153" y="0"/>
                  <a:pt x="104" y="0"/>
                </a:cubicBezTo>
                <a:moveTo>
                  <a:pt x="157" y="70"/>
                </a:moveTo>
                <a:cubicBezTo>
                  <a:pt x="157" y="71"/>
                  <a:pt x="156" y="72"/>
                  <a:pt x="156" y="72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5" y="76"/>
                  <a:pt x="144" y="78"/>
                  <a:pt x="143" y="80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50" y="88"/>
                  <a:pt x="149" y="90"/>
                  <a:pt x="149" y="90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1" y="98"/>
                  <a:pt x="140" y="98"/>
                  <a:pt x="139" y="97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29" y="93"/>
                  <a:pt x="127" y="93"/>
                  <a:pt x="125" y="9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2" y="105"/>
                  <a:pt x="121" y="105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1" y="105"/>
                  <a:pt x="110" y="104"/>
                  <a:pt x="110" y="104"/>
                </a:cubicBezTo>
                <a:cubicBezTo>
                  <a:pt x="108" y="94"/>
                  <a:pt x="108" y="94"/>
                  <a:pt x="108" y="94"/>
                </a:cubicBezTo>
                <a:cubicBezTo>
                  <a:pt x="106" y="93"/>
                  <a:pt x="104" y="93"/>
                  <a:pt x="102" y="92"/>
                </a:cubicBezTo>
                <a:cubicBezTo>
                  <a:pt x="94" y="97"/>
                  <a:pt x="94" y="97"/>
                  <a:pt x="94" y="97"/>
                </a:cubicBezTo>
                <a:cubicBezTo>
                  <a:pt x="93" y="98"/>
                  <a:pt x="92" y="98"/>
                  <a:pt x="92" y="97"/>
                </a:cubicBezTo>
                <a:cubicBezTo>
                  <a:pt x="85" y="90"/>
                  <a:pt x="85" y="90"/>
                  <a:pt x="85" y="90"/>
                </a:cubicBezTo>
                <a:cubicBezTo>
                  <a:pt x="84" y="89"/>
                  <a:pt x="84" y="88"/>
                  <a:pt x="84" y="88"/>
                </a:cubicBezTo>
                <a:cubicBezTo>
                  <a:pt x="90" y="80"/>
                  <a:pt x="90" y="80"/>
                  <a:pt x="90" y="80"/>
                </a:cubicBezTo>
                <a:cubicBezTo>
                  <a:pt x="89" y="78"/>
                  <a:pt x="88" y="76"/>
                  <a:pt x="88" y="74"/>
                </a:cubicBezTo>
                <a:cubicBezTo>
                  <a:pt x="78" y="72"/>
                  <a:pt x="78" y="72"/>
                  <a:pt x="78" y="72"/>
                </a:cubicBezTo>
                <a:cubicBezTo>
                  <a:pt x="77" y="72"/>
                  <a:pt x="76" y="71"/>
                  <a:pt x="76" y="70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0"/>
                  <a:pt x="77" y="59"/>
                  <a:pt x="78" y="59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55"/>
                  <a:pt x="89" y="53"/>
                  <a:pt x="90" y="52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3"/>
                  <a:pt x="84" y="42"/>
                  <a:pt x="84" y="41"/>
                </a:cubicBezTo>
                <a:cubicBezTo>
                  <a:pt x="91" y="34"/>
                  <a:pt x="91" y="34"/>
                  <a:pt x="91" y="34"/>
                </a:cubicBezTo>
                <a:cubicBezTo>
                  <a:pt x="92" y="34"/>
                  <a:pt x="93" y="34"/>
                  <a:pt x="94" y="3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4" y="39"/>
                  <a:pt x="106" y="38"/>
                  <a:pt x="108" y="37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27"/>
                  <a:pt x="111" y="26"/>
                  <a:pt x="112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22" y="26"/>
                  <a:pt x="123" y="27"/>
                  <a:pt x="123" y="28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7" y="38"/>
                  <a:pt x="129" y="39"/>
                  <a:pt x="131" y="40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40" y="34"/>
                  <a:pt x="141" y="34"/>
                  <a:pt x="142" y="34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0" y="42"/>
                  <a:pt x="150" y="43"/>
                  <a:pt x="149" y="44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4" y="53"/>
                  <a:pt x="145" y="55"/>
                  <a:pt x="146" y="57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7" y="60"/>
                  <a:pt x="157" y="61"/>
                </a:cubicBezTo>
                <a:lnTo>
                  <a:pt x="157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5965FA7B-8DD6-4827-9C0C-6F1768838B1B}"/>
              </a:ext>
            </a:extLst>
          </p:cNvPr>
          <p:cNvGrpSpPr/>
          <p:nvPr/>
        </p:nvGrpSpPr>
        <p:grpSpPr>
          <a:xfrm>
            <a:off x="57087" y="5607909"/>
            <a:ext cx="863110" cy="867694"/>
            <a:chOff x="6940551" y="712788"/>
            <a:chExt cx="1195388" cy="1201737"/>
          </a:xfrm>
        </p:grpSpPr>
        <p:sp>
          <p:nvSpPr>
            <p:cNvPr id="88" name="Freeform 33">
              <a:extLst>
                <a:ext uri="{FF2B5EF4-FFF2-40B4-BE49-F238E27FC236}">
                  <a16:creationId xmlns:a16="http://schemas.microsoft.com/office/drawing/2014/main" xmlns="" id="{5169995E-35C4-4BAB-886E-61257BC5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9" name="Freeform 34">
              <a:extLst>
                <a:ext uri="{FF2B5EF4-FFF2-40B4-BE49-F238E27FC236}">
                  <a16:creationId xmlns:a16="http://schemas.microsoft.com/office/drawing/2014/main" xmlns="" id="{5234C5FA-4C94-4617-99ED-23F954DCB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D6B0C0BC-8ADF-4274-B4A9-D5CB6BE91AF7}"/>
              </a:ext>
            </a:extLst>
          </p:cNvPr>
          <p:cNvGrpSpPr/>
          <p:nvPr/>
        </p:nvGrpSpPr>
        <p:grpSpPr>
          <a:xfrm>
            <a:off x="42785" y="1255849"/>
            <a:ext cx="863110" cy="867694"/>
            <a:chOff x="6940551" y="712788"/>
            <a:chExt cx="1195388" cy="1201737"/>
          </a:xfrm>
        </p:grpSpPr>
        <p:sp>
          <p:nvSpPr>
            <p:cNvPr id="91" name="Freeform 33">
              <a:extLst>
                <a:ext uri="{FF2B5EF4-FFF2-40B4-BE49-F238E27FC236}">
                  <a16:creationId xmlns:a16="http://schemas.microsoft.com/office/drawing/2014/main" xmlns="" id="{B396818A-8D4D-4197-987F-DCEE1E3A0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2" name="Freeform 34">
              <a:extLst>
                <a:ext uri="{FF2B5EF4-FFF2-40B4-BE49-F238E27FC236}">
                  <a16:creationId xmlns:a16="http://schemas.microsoft.com/office/drawing/2014/main" xmlns="" id="{5D7A152B-A277-43DA-8425-0B10747C9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93" name="Freeform 104">
            <a:extLst>
              <a:ext uri="{FF2B5EF4-FFF2-40B4-BE49-F238E27FC236}">
                <a16:creationId xmlns:a16="http://schemas.microsoft.com/office/drawing/2014/main" xmlns="" id="{4F9065A5-FA84-4974-A17B-9E9D201A5F46}"/>
              </a:ext>
            </a:extLst>
          </p:cNvPr>
          <p:cNvSpPr>
            <a:spLocks noEditPoints="1"/>
          </p:cNvSpPr>
          <p:nvPr/>
        </p:nvSpPr>
        <p:spPr bwMode="auto">
          <a:xfrm>
            <a:off x="184708" y="1352765"/>
            <a:ext cx="517592" cy="517592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4" name="Freeform 51">
            <a:extLst>
              <a:ext uri="{FF2B5EF4-FFF2-40B4-BE49-F238E27FC236}">
                <a16:creationId xmlns:a16="http://schemas.microsoft.com/office/drawing/2014/main" xmlns="" id="{1ED53FA6-45E3-4FEC-BED8-B89727F09F43}"/>
              </a:ext>
            </a:extLst>
          </p:cNvPr>
          <p:cNvSpPr>
            <a:spLocks noEditPoints="1"/>
          </p:cNvSpPr>
          <p:nvPr/>
        </p:nvSpPr>
        <p:spPr bwMode="auto">
          <a:xfrm>
            <a:off x="271948" y="2480037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5" name="Freeform 19">
            <a:extLst>
              <a:ext uri="{FF2B5EF4-FFF2-40B4-BE49-F238E27FC236}">
                <a16:creationId xmlns:a16="http://schemas.microsoft.com/office/drawing/2014/main" xmlns="" id="{1E88B7FC-76FE-49E0-A382-53CEACE7011D}"/>
              </a:ext>
            </a:extLst>
          </p:cNvPr>
          <p:cNvSpPr>
            <a:spLocks noEditPoints="1"/>
          </p:cNvSpPr>
          <p:nvPr/>
        </p:nvSpPr>
        <p:spPr bwMode="auto">
          <a:xfrm>
            <a:off x="252210" y="35982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6" name="Freeform 9">
            <a:extLst>
              <a:ext uri="{FF2B5EF4-FFF2-40B4-BE49-F238E27FC236}">
                <a16:creationId xmlns:a16="http://schemas.microsoft.com/office/drawing/2014/main" xmlns="" id="{905BAD20-DD73-4396-A206-DC307698BDFE}"/>
              </a:ext>
            </a:extLst>
          </p:cNvPr>
          <p:cNvSpPr>
            <a:spLocks noEditPoints="1"/>
          </p:cNvSpPr>
          <p:nvPr/>
        </p:nvSpPr>
        <p:spPr bwMode="auto">
          <a:xfrm>
            <a:off x="262605" y="5796086"/>
            <a:ext cx="451061" cy="447069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2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473D6B-E714-4F48-8883-8CAD84414415}"/>
              </a:ext>
            </a:extLst>
          </p:cNvPr>
          <p:cNvSpPr txBox="1"/>
          <p:nvPr/>
        </p:nvSpPr>
        <p:spPr>
          <a:xfrm>
            <a:off x="4955546" y="167435"/>
            <a:ext cx="61956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dirty="0"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  <a:endParaRPr lang="id-ID" sz="32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3B779-84E8-44D0-B180-7077EB2B9FF3}"/>
              </a:ext>
            </a:extLst>
          </p:cNvPr>
          <p:cNvSpPr txBox="1"/>
          <p:nvPr/>
        </p:nvSpPr>
        <p:spPr>
          <a:xfrm>
            <a:off x="4965443" y="751061"/>
            <a:ext cx="58846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Next generation tools processed patents data and also introduced basic machine learning in patent searches to get ready made answers to some of business questions.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This included generating various charts like top assignees, temporal trends and some basic clustering.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Most famous tool of this time was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Innography</a:t>
            </a:r>
            <a:r>
              <a:rPr lang="en-US" sz="1600" dirty="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While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Innography</a:t>
            </a:r>
            <a:r>
              <a:rPr lang="en-US" sz="1600" dirty="0">
                <a:latin typeface="Calibri"/>
                <a:ea typeface="Calibri"/>
                <a:cs typeface="Calibri"/>
              </a:rPr>
              <a:t> made generating insights lot easier, it was still lacking in exhibiting human like intelligence in query formations and analyzing results.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62426C-5B2A-4C95-B1A8-ECF30ADC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04" y="3013218"/>
            <a:ext cx="2218515" cy="1904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23E058-DE00-4FBF-A743-E39CBFC4A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280" y="3013218"/>
            <a:ext cx="3495555" cy="2030051"/>
          </a:xfrm>
          <a:prstGeom prst="rect">
            <a:avLst/>
          </a:prstGeom>
        </p:spPr>
      </p:pic>
      <p:sp>
        <p:nvSpPr>
          <p:cNvPr id="71" name="Picture Placeholder 1">
            <a:extLst>
              <a:ext uri="{FF2B5EF4-FFF2-40B4-BE49-F238E27FC236}">
                <a16:creationId xmlns:a16="http://schemas.microsoft.com/office/drawing/2014/main" xmlns="" id="{A95C682F-0A90-4935-B3E0-D1428D684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1442" cy="6858000"/>
          </a:xfrm>
        </p:spPr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5235849-E5DF-4C1A-A153-DE0A9C26F6E8}"/>
              </a:ext>
            </a:extLst>
          </p:cNvPr>
          <p:cNvSpPr/>
          <p:nvPr/>
        </p:nvSpPr>
        <p:spPr>
          <a:xfrm>
            <a:off x="0" y="-44603"/>
            <a:ext cx="4281442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D123BC2-3EA3-4A9E-B393-7A020EAB5FA7}"/>
              </a:ext>
            </a:extLst>
          </p:cNvPr>
          <p:cNvGrpSpPr/>
          <p:nvPr/>
        </p:nvGrpSpPr>
        <p:grpSpPr>
          <a:xfrm>
            <a:off x="42785" y="4526644"/>
            <a:ext cx="863110" cy="867694"/>
            <a:chOff x="6940551" y="712788"/>
            <a:chExt cx="1195388" cy="1201737"/>
          </a:xfrm>
        </p:grpSpPr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9C675054-ABBF-4F19-B803-BDC9914C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2F624CD0-69FE-4CA5-B74E-13CFF9116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3437AA39-0ECD-4521-B528-316F0024E1DA}"/>
              </a:ext>
            </a:extLst>
          </p:cNvPr>
          <p:cNvGrpSpPr/>
          <p:nvPr/>
        </p:nvGrpSpPr>
        <p:grpSpPr>
          <a:xfrm>
            <a:off x="50157" y="2319769"/>
            <a:ext cx="863110" cy="867694"/>
            <a:chOff x="6940551" y="712788"/>
            <a:chExt cx="1195388" cy="1201737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xmlns="" id="{A6855DFB-DABA-45FF-93E4-87A0A6061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xmlns="" id="{22111A57-3143-44B6-983B-41B93EFFD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FB73D968-5E80-43C9-8704-28FF89956696}"/>
              </a:ext>
            </a:extLst>
          </p:cNvPr>
          <p:cNvSpPr/>
          <p:nvPr/>
        </p:nvSpPr>
        <p:spPr>
          <a:xfrm>
            <a:off x="1156088" y="1401401"/>
            <a:ext cx="2627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0: Patent offices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C9DF143-C44F-4833-8D6E-1743A72AE184}"/>
              </a:ext>
            </a:extLst>
          </p:cNvPr>
          <p:cNvSpPr/>
          <p:nvPr/>
        </p:nvSpPr>
        <p:spPr>
          <a:xfrm>
            <a:off x="1156088" y="2456104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1: Basic search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6CB959BD-FDCC-47C8-9515-A703ACD503E4}"/>
              </a:ext>
            </a:extLst>
          </p:cNvPr>
          <p:cNvSpPr/>
          <p:nvPr/>
        </p:nvSpPr>
        <p:spPr>
          <a:xfrm>
            <a:off x="1119695" y="3661127"/>
            <a:ext cx="2920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2: Advanced search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A87B940-D00C-4C84-9F76-BCAAEF80C22D}"/>
              </a:ext>
            </a:extLst>
          </p:cNvPr>
          <p:cNvSpPr/>
          <p:nvPr/>
        </p:nvSpPr>
        <p:spPr>
          <a:xfrm>
            <a:off x="1119695" y="4706310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7B317D8-F6B8-40D1-BBC6-7182E334023D}"/>
              </a:ext>
            </a:extLst>
          </p:cNvPr>
          <p:cNvSpPr txBox="1"/>
          <p:nvPr/>
        </p:nvSpPr>
        <p:spPr>
          <a:xfrm>
            <a:off x="1" y="243798"/>
            <a:ext cx="42814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Evolution of patent search</a:t>
            </a:r>
            <a:endParaRPr lang="id-ID" sz="2800" dirty="0">
              <a:solidFill>
                <a:schemeClr val="bg1"/>
              </a:solidFill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044397B2-6821-4AE5-88DA-408FAAD5E10D}"/>
              </a:ext>
            </a:extLst>
          </p:cNvPr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2C0703D6-A911-4728-A336-D9F78ACDDDE0}"/>
              </a:ext>
            </a:extLst>
          </p:cNvPr>
          <p:cNvGrpSpPr/>
          <p:nvPr/>
        </p:nvGrpSpPr>
        <p:grpSpPr>
          <a:xfrm>
            <a:off x="42785" y="3445816"/>
            <a:ext cx="863110" cy="867694"/>
            <a:chOff x="6940551" y="712788"/>
            <a:chExt cx="1195388" cy="1201737"/>
          </a:xfrm>
        </p:grpSpPr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xmlns="" id="{A3695FDF-4441-4508-9EF5-BD4BE3FDA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xmlns="" id="{C06EB099-EB58-4A6B-A0C6-2EDE73D98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45A448FB-BA57-47AE-A8CF-95C620ACA0A7}"/>
              </a:ext>
            </a:extLst>
          </p:cNvPr>
          <p:cNvSpPr/>
          <p:nvPr/>
        </p:nvSpPr>
        <p:spPr>
          <a:xfrm>
            <a:off x="1130411" y="5767174"/>
            <a:ext cx="311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</a:p>
        </p:txBody>
      </p:sp>
      <p:sp>
        <p:nvSpPr>
          <p:cNvPr id="89" name="Freeform 45">
            <a:extLst>
              <a:ext uri="{FF2B5EF4-FFF2-40B4-BE49-F238E27FC236}">
                <a16:creationId xmlns:a16="http://schemas.microsoft.com/office/drawing/2014/main" xmlns="" id="{3F032DA2-CBF5-480A-AFD1-B0394271E018}"/>
              </a:ext>
            </a:extLst>
          </p:cNvPr>
          <p:cNvSpPr>
            <a:spLocks noEditPoints="1"/>
          </p:cNvSpPr>
          <p:nvPr/>
        </p:nvSpPr>
        <p:spPr bwMode="auto">
          <a:xfrm>
            <a:off x="267292" y="4664450"/>
            <a:ext cx="352425" cy="422275"/>
          </a:xfrm>
          <a:custGeom>
            <a:avLst/>
            <a:gdLst>
              <a:gd name="T0" fmla="*/ 104 w 193"/>
              <a:gd name="T1" fmla="*/ 66 h 232"/>
              <a:gd name="T2" fmla="*/ 129 w 193"/>
              <a:gd name="T3" fmla="*/ 66 h 232"/>
              <a:gd name="T4" fmla="*/ 104 w 193"/>
              <a:gd name="T5" fmla="*/ 0 h 232"/>
              <a:gd name="T6" fmla="*/ 16 w 193"/>
              <a:gd name="T7" fmla="*/ 82 h 232"/>
              <a:gd name="T8" fmla="*/ 8 w 193"/>
              <a:gd name="T9" fmla="*/ 118 h 232"/>
              <a:gd name="T10" fmla="*/ 25 w 193"/>
              <a:gd name="T11" fmla="*/ 144 h 232"/>
              <a:gd name="T12" fmla="*/ 98 w 193"/>
              <a:gd name="T13" fmla="*/ 173 h 232"/>
              <a:gd name="T14" fmla="*/ 175 w 193"/>
              <a:gd name="T15" fmla="*/ 198 h 232"/>
              <a:gd name="T16" fmla="*/ 193 w 193"/>
              <a:gd name="T17" fmla="*/ 87 h 232"/>
              <a:gd name="T18" fmla="*/ 157 w 193"/>
              <a:gd name="T19" fmla="*/ 70 h 232"/>
              <a:gd name="T20" fmla="*/ 146 w 193"/>
              <a:gd name="T21" fmla="*/ 74 h 232"/>
              <a:gd name="T22" fmla="*/ 149 w 193"/>
              <a:gd name="T23" fmla="*/ 88 h 232"/>
              <a:gd name="T24" fmla="*/ 142 w 193"/>
              <a:gd name="T25" fmla="*/ 97 h 232"/>
              <a:gd name="T26" fmla="*/ 131 w 193"/>
              <a:gd name="T27" fmla="*/ 92 h 232"/>
              <a:gd name="T28" fmla="*/ 123 w 193"/>
              <a:gd name="T29" fmla="*/ 104 h 232"/>
              <a:gd name="T30" fmla="*/ 112 w 193"/>
              <a:gd name="T31" fmla="*/ 105 h 232"/>
              <a:gd name="T32" fmla="*/ 108 w 193"/>
              <a:gd name="T33" fmla="*/ 94 h 232"/>
              <a:gd name="T34" fmla="*/ 94 w 193"/>
              <a:gd name="T35" fmla="*/ 97 h 232"/>
              <a:gd name="T36" fmla="*/ 85 w 193"/>
              <a:gd name="T37" fmla="*/ 90 h 232"/>
              <a:gd name="T38" fmla="*/ 90 w 193"/>
              <a:gd name="T39" fmla="*/ 80 h 232"/>
              <a:gd name="T40" fmla="*/ 78 w 193"/>
              <a:gd name="T41" fmla="*/ 72 h 232"/>
              <a:gd name="T42" fmla="*/ 76 w 193"/>
              <a:gd name="T43" fmla="*/ 61 h 232"/>
              <a:gd name="T44" fmla="*/ 88 w 193"/>
              <a:gd name="T45" fmla="*/ 57 h 232"/>
              <a:gd name="T46" fmla="*/ 84 w 193"/>
              <a:gd name="T47" fmla="*/ 44 h 232"/>
              <a:gd name="T48" fmla="*/ 91 w 193"/>
              <a:gd name="T49" fmla="*/ 34 h 232"/>
              <a:gd name="T50" fmla="*/ 102 w 193"/>
              <a:gd name="T51" fmla="*/ 40 h 232"/>
              <a:gd name="T52" fmla="*/ 110 w 193"/>
              <a:gd name="T53" fmla="*/ 28 h 232"/>
              <a:gd name="T54" fmla="*/ 121 w 193"/>
              <a:gd name="T55" fmla="*/ 26 h 232"/>
              <a:gd name="T56" fmla="*/ 125 w 193"/>
              <a:gd name="T57" fmla="*/ 37 h 232"/>
              <a:gd name="T58" fmla="*/ 139 w 193"/>
              <a:gd name="T59" fmla="*/ 34 h 232"/>
              <a:gd name="T60" fmla="*/ 149 w 193"/>
              <a:gd name="T61" fmla="*/ 41 h 232"/>
              <a:gd name="T62" fmla="*/ 143 w 193"/>
              <a:gd name="T63" fmla="*/ 52 h 232"/>
              <a:gd name="T64" fmla="*/ 156 w 193"/>
              <a:gd name="T65" fmla="*/ 59 h 232"/>
              <a:gd name="T66" fmla="*/ 157 w 193"/>
              <a:gd name="T67" fmla="*/ 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3" h="232">
                <a:moveTo>
                  <a:pt x="117" y="54"/>
                </a:moveTo>
                <a:cubicBezTo>
                  <a:pt x="110" y="54"/>
                  <a:pt x="104" y="59"/>
                  <a:pt x="104" y="66"/>
                </a:cubicBezTo>
                <a:cubicBezTo>
                  <a:pt x="104" y="72"/>
                  <a:pt x="110" y="78"/>
                  <a:pt x="117" y="78"/>
                </a:cubicBezTo>
                <a:cubicBezTo>
                  <a:pt x="124" y="78"/>
                  <a:pt x="129" y="72"/>
                  <a:pt x="129" y="66"/>
                </a:cubicBezTo>
                <a:cubicBezTo>
                  <a:pt x="129" y="59"/>
                  <a:pt x="124" y="54"/>
                  <a:pt x="117" y="54"/>
                </a:cubicBezTo>
                <a:moveTo>
                  <a:pt x="104" y="0"/>
                </a:moveTo>
                <a:cubicBezTo>
                  <a:pt x="57" y="0"/>
                  <a:pt x="18" y="36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2" y="109"/>
                  <a:pt x="2" y="109"/>
                  <a:pt x="2" y="109"/>
                </a:cubicBezTo>
                <a:cubicBezTo>
                  <a:pt x="0" y="114"/>
                  <a:pt x="2" y="118"/>
                  <a:pt x="8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5" y="160"/>
                  <a:pt x="39" y="173"/>
                  <a:pt x="56" y="173"/>
                </a:cubicBezTo>
                <a:cubicBezTo>
                  <a:pt x="98" y="173"/>
                  <a:pt x="98" y="173"/>
                  <a:pt x="98" y="173"/>
                </a:cubicBezTo>
                <a:cubicBezTo>
                  <a:pt x="98" y="232"/>
                  <a:pt x="98" y="232"/>
                  <a:pt x="98" y="232"/>
                </a:cubicBezTo>
                <a:cubicBezTo>
                  <a:pt x="175" y="198"/>
                  <a:pt x="175" y="198"/>
                  <a:pt x="175" y="198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86" y="124"/>
                  <a:pt x="193" y="106"/>
                  <a:pt x="193" y="87"/>
                </a:cubicBezTo>
                <a:cubicBezTo>
                  <a:pt x="193" y="39"/>
                  <a:pt x="153" y="0"/>
                  <a:pt x="104" y="0"/>
                </a:cubicBezTo>
                <a:moveTo>
                  <a:pt x="157" y="70"/>
                </a:moveTo>
                <a:cubicBezTo>
                  <a:pt x="157" y="71"/>
                  <a:pt x="156" y="72"/>
                  <a:pt x="156" y="72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5" y="76"/>
                  <a:pt x="144" y="78"/>
                  <a:pt x="143" y="80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50" y="88"/>
                  <a:pt x="149" y="90"/>
                  <a:pt x="149" y="90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1" y="98"/>
                  <a:pt x="140" y="98"/>
                  <a:pt x="139" y="97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29" y="93"/>
                  <a:pt x="127" y="93"/>
                  <a:pt x="125" y="9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2" y="105"/>
                  <a:pt x="121" y="105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1" y="105"/>
                  <a:pt x="110" y="104"/>
                  <a:pt x="110" y="104"/>
                </a:cubicBezTo>
                <a:cubicBezTo>
                  <a:pt x="108" y="94"/>
                  <a:pt x="108" y="94"/>
                  <a:pt x="108" y="94"/>
                </a:cubicBezTo>
                <a:cubicBezTo>
                  <a:pt x="106" y="93"/>
                  <a:pt x="104" y="93"/>
                  <a:pt x="102" y="92"/>
                </a:cubicBezTo>
                <a:cubicBezTo>
                  <a:pt x="94" y="97"/>
                  <a:pt x="94" y="97"/>
                  <a:pt x="94" y="97"/>
                </a:cubicBezTo>
                <a:cubicBezTo>
                  <a:pt x="93" y="98"/>
                  <a:pt x="92" y="98"/>
                  <a:pt x="92" y="97"/>
                </a:cubicBezTo>
                <a:cubicBezTo>
                  <a:pt x="85" y="90"/>
                  <a:pt x="85" y="90"/>
                  <a:pt x="85" y="90"/>
                </a:cubicBezTo>
                <a:cubicBezTo>
                  <a:pt x="84" y="89"/>
                  <a:pt x="84" y="88"/>
                  <a:pt x="84" y="88"/>
                </a:cubicBezTo>
                <a:cubicBezTo>
                  <a:pt x="90" y="80"/>
                  <a:pt x="90" y="80"/>
                  <a:pt x="90" y="80"/>
                </a:cubicBezTo>
                <a:cubicBezTo>
                  <a:pt x="89" y="78"/>
                  <a:pt x="88" y="76"/>
                  <a:pt x="88" y="74"/>
                </a:cubicBezTo>
                <a:cubicBezTo>
                  <a:pt x="78" y="72"/>
                  <a:pt x="78" y="72"/>
                  <a:pt x="78" y="72"/>
                </a:cubicBezTo>
                <a:cubicBezTo>
                  <a:pt x="77" y="72"/>
                  <a:pt x="76" y="71"/>
                  <a:pt x="76" y="70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0"/>
                  <a:pt x="77" y="59"/>
                  <a:pt x="78" y="59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55"/>
                  <a:pt x="89" y="53"/>
                  <a:pt x="90" y="52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3"/>
                  <a:pt x="84" y="42"/>
                  <a:pt x="84" y="41"/>
                </a:cubicBezTo>
                <a:cubicBezTo>
                  <a:pt x="91" y="34"/>
                  <a:pt x="91" y="34"/>
                  <a:pt x="91" y="34"/>
                </a:cubicBezTo>
                <a:cubicBezTo>
                  <a:pt x="92" y="34"/>
                  <a:pt x="93" y="34"/>
                  <a:pt x="94" y="3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4" y="39"/>
                  <a:pt x="106" y="38"/>
                  <a:pt x="108" y="37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27"/>
                  <a:pt x="111" y="26"/>
                  <a:pt x="112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22" y="26"/>
                  <a:pt x="123" y="27"/>
                  <a:pt x="123" y="28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7" y="38"/>
                  <a:pt x="129" y="39"/>
                  <a:pt x="131" y="40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40" y="34"/>
                  <a:pt x="141" y="34"/>
                  <a:pt x="142" y="34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0" y="42"/>
                  <a:pt x="150" y="43"/>
                  <a:pt x="149" y="44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4" y="53"/>
                  <a:pt x="145" y="55"/>
                  <a:pt x="146" y="57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7" y="60"/>
                  <a:pt x="157" y="61"/>
                </a:cubicBezTo>
                <a:lnTo>
                  <a:pt x="157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0814F26B-1E2E-4A39-B027-8BCA714A5533}"/>
              </a:ext>
            </a:extLst>
          </p:cNvPr>
          <p:cNvGrpSpPr/>
          <p:nvPr/>
        </p:nvGrpSpPr>
        <p:grpSpPr>
          <a:xfrm>
            <a:off x="57087" y="5607909"/>
            <a:ext cx="863110" cy="867694"/>
            <a:chOff x="6940551" y="712788"/>
            <a:chExt cx="1195388" cy="1201737"/>
          </a:xfrm>
        </p:grpSpPr>
        <p:sp>
          <p:nvSpPr>
            <p:cNvPr id="91" name="Freeform 33">
              <a:extLst>
                <a:ext uri="{FF2B5EF4-FFF2-40B4-BE49-F238E27FC236}">
                  <a16:creationId xmlns:a16="http://schemas.microsoft.com/office/drawing/2014/main" xmlns="" id="{ED23EB54-E729-4D7C-877A-E11356CEC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2" name="Freeform 34">
              <a:extLst>
                <a:ext uri="{FF2B5EF4-FFF2-40B4-BE49-F238E27FC236}">
                  <a16:creationId xmlns:a16="http://schemas.microsoft.com/office/drawing/2014/main" xmlns="" id="{A671DF20-CD0B-4BCC-98C7-088DC3095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57F038EB-27A2-4424-95C5-867E930264E5}"/>
              </a:ext>
            </a:extLst>
          </p:cNvPr>
          <p:cNvGrpSpPr/>
          <p:nvPr/>
        </p:nvGrpSpPr>
        <p:grpSpPr>
          <a:xfrm>
            <a:off x="42785" y="1255849"/>
            <a:ext cx="863110" cy="867694"/>
            <a:chOff x="6940551" y="712788"/>
            <a:chExt cx="1195388" cy="1201737"/>
          </a:xfrm>
        </p:grpSpPr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xmlns="" id="{75C1AFB0-617F-44D6-AF57-4E86EC6A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xmlns="" id="{A21D66A5-4137-480B-AFB7-4BF029718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96" name="Freeform 104">
            <a:extLst>
              <a:ext uri="{FF2B5EF4-FFF2-40B4-BE49-F238E27FC236}">
                <a16:creationId xmlns:a16="http://schemas.microsoft.com/office/drawing/2014/main" xmlns="" id="{17E1AF98-9ED4-4783-95BF-942C47BE791B}"/>
              </a:ext>
            </a:extLst>
          </p:cNvPr>
          <p:cNvSpPr>
            <a:spLocks noEditPoints="1"/>
          </p:cNvSpPr>
          <p:nvPr/>
        </p:nvSpPr>
        <p:spPr bwMode="auto">
          <a:xfrm>
            <a:off x="184708" y="1352765"/>
            <a:ext cx="517592" cy="517592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7" name="Freeform 51">
            <a:extLst>
              <a:ext uri="{FF2B5EF4-FFF2-40B4-BE49-F238E27FC236}">
                <a16:creationId xmlns:a16="http://schemas.microsoft.com/office/drawing/2014/main" xmlns="" id="{77E21DD2-A698-4F72-97C9-006646E98479}"/>
              </a:ext>
            </a:extLst>
          </p:cNvPr>
          <p:cNvSpPr>
            <a:spLocks noEditPoints="1"/>
          </p:cNvSpPr>
          <p:nvPr/>
        </p:nvSpPr>
        <p:spPr bwMode="auto">
          <a:xfrm>
            <a:off x="271948" y="2480037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8" name="Freeform 19">
            <a:extLst>
              <a:ext uri="{FF2B5EF4-FFF2-40B4-BE49-F238E27FC236}">
                <a16:creationId xmlns:a16="http://schemas.microsoft.com/office/drawing/2014/main" xmlns="" id="{49FBFA37-296E-4223-BCCF-BCF7A3E31A28}"/>
              </a:ext>
            </a:extLst>
          </p:cNvPr>
          <p:cNvSpPr>
            <a:spLocks noEditPoints="1"/>
          </p:cNvSpPr>
          <p:nvPr/>
        </p:nvSpPr>
        <p:spPr bwMode="auto">
          <a:xfrm>
            <a:off x="252210" y="35982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9" name="Freeform 9">
            <a:extLst>
              <a:ext uri="{FF2B5EF4-FFF2-40B4-BE49-F238E27FC236}">
                <a16:creationId xmlns:a16="http://schemas.microsoft.com/office/drawing/2014/main" xmlns="" id="{1B0AB17C-9984-49F5-B5C7-B1976578D660}"/>
              </a:ext>
            </a:extLst>
          </p:cNvPr>
          <p:cNvSpPr>
            <a:spLocks noEditPoints="1"/>
          </p:cNvSpPr>
          <p:nvPr/>
        </p:nvSpPr>
        <p:spPr bwMode="auto">
          <a:xfrm>
            <a:off x="262605" y="5796086"/>
            <a:ext cx="451061" cy="447069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9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473D6B-E714-4F48-8883-8CAD84414415}"/>
              </a:ext>
            </a:extLst>
          </p:cNvPr>
          <p:cNvSpPr txBox="1"/>
          <p:nvPr/>
        </p:nvSpPr>
        <p:spPr>
          <a:xfrm>
            <a:off x="4955546" y="167435"/>
            <a:ext cx="61956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dirty="0"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  <a:endParaRPr lang="id-ID" sz="3200" dirty="0">
              <a:latin typeface="Franklin Gothic Medium"/>
              <a:ea typeface="Franklin Gothic Medium"/>
              <a:cs typeface="Franklin Gothic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3B779-84E8-44D0-B180-7077EB2B9FF3}"/>
              </a:ext>
            </a:extLst>
          </p:cNvPr>
          <p:cNvSpPr txBox="1"/>
          <p:nvPr/>
        </p:nvSpPr>
        <p:spPr>
          <a:xfrm>
            <a:off x="4965443" y="751061"/>
            <a:ext cx="5884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Current era of patent search. PCS belongs to this generation. It takes advantage of latest research in deep learning based natural language processing.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PCS makes queries for any searched topic using knowledge harnessed from open data including patents.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It also maps these search results onto relatable taxonomy structure. This features also allows for quick audit of company portfolios.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7187E74B-1D16-4024-BFBD-6A55755FE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93" y="3928961"/>
            <a:ext cx="5221141" cy="2817528"/>
          </a:xfrm>
          <a:prstGeom prst="rect">
            <a:avLst/>
          </a:prstGeom>
        </p:spPr>
      </p:pic>
      <p:sp>
        <p:nvSpPr>
          <p:cNvPr id="69" name="Picture Placeholder 1">
            <a:extLst>
              <a:ext uri="{FF2B5EF4-FFF2-40B4-BE49-F238E27FC236}">
                <a16:creationId xmlns:a16="http://schemas.microsoft.com/office/drawing/2014/main" xmlns="" id="{565106DA-3DAA-4BAC-83CE-DEE4A1B05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1442" cy="6858000"/>
          </a:xfrm>
        </p:spPr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5B49246-6A8A-47D5-B26A-93C2669A8A27}"/>
              </a:ext>
            </a:extLst>
          </p:cNvPr>
          <p:cNvSpPr/>
          <p:nvPr/>
        </p:nvSpPr>
        <p:spPr>
          <a:xfrm>
            <a:off x="0" y="-44603"/>
            <a:ext cx="4281442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396A6BA-8601-4163-B888-5B27EA7F103A}"/>
              </a:ext>
            </a:extLst>
          </p:cNvPr>
          <p:cNvGrpSpPr/>
          <p:nvPr/>
        </p:nvGrpSpPr>
        <p:grpSpPr>
          <a:xfrm>
            <a:off x="58794" y="5603704"/>
            <a:ext cx="863110" cy="867694"/>
            <a:chOff x="6940551" y="712788"/>
            <a:chExt cx="1195388" cy="1201737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xmlns="" id="{36181688-2D9D-4D3D-B128-C3FA8212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6E74B562-558C-4ACF-BEA7-ADEBCEAC6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A9F670B-04ED-4B79-B6EB-FFE6CCA5A5DA}"/>
              </a:ext>
            </a:extLst>
          </p:cNvPr>
          <p:cNvGrpSpPr/>
          <p:nvPr/>
        </p:nvGrpSpPr>
        <p:grpSpPr>
          <a:xfrm>
            <a:off x="50157" y="2319769"/>
            <a:ext cx="863110" cy="867694"/>
            <a:chOff x="6940551" y="712788"/>
            <a:chExt cx="1195388" cy="1201737"/>
          </a:xfrm>
        </p:grpSpPr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xmlns="" id="{62B9C845-662A-4CA5-98D1-8F617569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xmlns="" id="{CFDD939D-0385-4B4A-BCDF-3C9C05BF2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72886BD-93CF-43C2-9A42-B66FDA47C953}"/>
              </a:ext>
            </a:extLst>
          </p:cNvPr>
          <p:cNvSpPr/>
          <p:nvPr/>
        </p:nvSpPr>
        <p:spPr>
          <a:xfrm>
            <a:off x="1156088" y="1401401"/>
            <a:ext cx="2627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0: Patent offices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33C343A9-F7BA-4D3D-867E-E1D3925DA9ED}"/>
              </a:ext>
            </a:extLst>
          </p:cNvPr>
          <p:cNvSpPr/>
          <p:nvPr/>
        </p:nvSpPr>
        <p:spPr>
          <a:xfrm>
            <a:off x="1156088" y="2456104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1: Basic search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E8FE0CC-DCE8-4A33-8DDD-11A15B811548}"/>
              </a:ext>
            </a:extLst>
          </p:cNvPr>
          <p:cNvSpPr/>
          <p:nvPr/>
        </p:nvSpPr>
        <p:spPr>
          <a:xfrm>
            <a:off x="1119695" y="3661127"/>
            <a:ext cx="2920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2: Advanced search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70F695F9-A4F7-4934-B8C6-A25FE32BFC7F}"/>
              </a:ext>
            </a:extLst>
          </p:cNvPr>
          <p:cNvSpPr/>
          <p:nvPr/>
        </p:nvSpPr>
        <p:spPr>
          <a:xfrm>
            <a:off x="1119695" y="4706310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3: Basic analytics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3A86C93-2625-44CE-B2B6-6D352411EFE5}"/>
              </a:ext>
            </a:extLst>
          </p:cNvPr>
          <p:cNvSpPr txBox="1"/>
          <p:nvPr/>
        </p:nvSpPr>
        <p:spPr>
          <a:xfrm>
            <a:off x="1" y="243798"/>
            <a:ext cx="42814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Evolution of patent search</a:t>
            </a:r>
            <a:endParaRPr lang="id-ID" sz="2800" dirty="0">
              <a:solidFill>
                <a:schemeClr val="bg1"/>
              </a:solidFill>
              <a:latin typeface="Franklin Gothic Medium"/>
              <a:ea typeface="Franklin Gothic Medium"/>
              <a:cs typeface="Franklin Gothic Medium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ECAB171E-A2EE-4239-AAB1-71508F184D1D}"/>
              </a:ext>
            </a:extLst>
          </p:cNvPr>
          <p:cNvCxnSpPr/>
          <p:nvPr/>
        </p:nvCxnSpPr>
        <p:spPr>
          <a:xfrm>
            <a:off x="352286" y="796667"/>
            <a:ext cx="529840" cy="0"/>
          </a:xfrm>
          <a:prstGeom prst="line">
            <a:avLst/>
          </a:prstGeom>
          <a:ln w="5080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F1B56B3-8434-404A-906A-438D164FDDBB}"/>
              </a:ext>
            </a:extLst>
          </p:cNvPr>
          <p:cNvGrpSpPr/>
          <p:nvPr/>
        </p:nvGrpSpPr>
        <p:grpSpPr>
          <a:xfrm>
            <a:off x="42785" y="3445816"/>
            <a:ext cx="863110" cy="867694"/>
            <a:chOff x="6940551" y="712788"/>
            <a:chExt cx="1195388" cy="1201737"/>
          </a:xfrm>
        </p:grpSpPr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xmlns="" id="{F10DF2F8-23A4-4649-8704-DA22F68F3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xmlns="" id="{EEEFC7AC-C8C5-451F-BE2C-3047287E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D0EB17D-9CD0-4485-877E-4FFA68533904}"/>
              </a:ext>
            </a:extLst>
          </p:cNvPr>
          <p:cNvSpPr/>
          <p:nvPr/>
        </p:nvSpPr>
        <p:spPr>
          <a:xfrm>
            <a:off x="1130411" y="5767174"/>
            <a:ext cx="3113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Generation 4: Advanced analytics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DD12DFFD-F198-4449-912E-E2D4B967C50C}"/>
              </a:ext>
            </a:extLst>
          </p:cNvPr>
          <p:cNvGrpSpPr/>
          <p:nvPr/>
        </p:nvGrpSpPr>
        <p:grpSpPr>
          <a:xfrm>
            <a:off x="56580" y="4511532"/>
            <a:ext cx="863110" cy="867694"/>
            <a:chOff x="6940551" y="712788"/>
            <a:chExt cx="1195388" cy="1201737"/>
          </a:xfrm>
        </p:grpSpPr>
        <p:sp>
          <p:nvSpPr>
            <p:cNvPr id="89" name="Freeform 33">
              <a:extLst>
                <a:ext uri="{FF2B5EF4-FFF2-40B4-BE49-F238E27FC236}">
                  <a16:creationId xmlns:a16="http://schemas.microsoft.com/office/drawing/2014/main" xmlns="" id="{F48CCF05-59A0-48B5-98C6-4183E677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xmlns="" id="{B9346D94-A4B3-4E53-9E72-8705431E8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7" name="Freeform 45">
            <a:extLst>
              <a:ext uri="{FF2B5EF4-FFF2-40B4-BE49-F238E27FC236}">
                <a16:creationId xmlns:a16="http://schemas.microsoft.com/office/drawing/2014/main" xmlns="" id="{EC8FB29E-D2CA-4A9C-9F1D-5FB214106FE9}"/>
              </a:ext>
            </a:extLst>
          </p:cNvPr>
          <p:cNvSpPr>
            <a:spLocks noEditPoints="1"/>
          </p:cNvSpPr>
          <p:nvPr/>
        </p:nvSpPr>
        <p:spPr bwMode="auto">
          <a:xfrm>
            <a:off x="267292" y="4664450"/>
            <a:ext cx="352425" cy="422275"/>
          </a:xfrm>
          <a:custGeom>
            <a:avLst/>
            <a:gdLst>
              <a:gd name="T0" fmla="*/ 104 w 193"/>
              <a:gd name="T1" fmla="*/ 66 h 232"/>
              <a:gd name="T2" fmla="*/ 129 w 193"/>
              <a:gd name="T3" fmla="*/ 66 h 232"/>
              <a:gd name="T4" fmla="*/ 104 w 193"/>
              <a:gd name="T5" fmla="*/ 0 h 232"/>
              <a:gd name="T6" fmla="*/ 16 w 193"/>
              <a:gd name="T7" fmla="*/ 82 h 232"/>
              <a:gd name="T8" fmla="*/ 8 w 193"/>
              <a:gd name="T9" fmla="*/ 118 h 232"/>
              <a:gd name="T10" fmla="*/ 25 w 193"/>
              <a:gd name="T11" fmla="*/ 144 h 232"/>
              <a:gd name="T12" fmla="*/ 98 w 193"/>
              <a:gd name="T13" fmla="*/ 173 h 232"/>
              <a:gd name="T14" fmla="*/ 175 w 193"/>
              <a:gd name="T15" fmla="*/ 198 h 232"/>
              <a:gd name="T16" fmla="*/ 193 w 193"/>
              <a:gd name="T17" fmla="*/ 87 h 232"/>
              <a:gd name="T18" fmla="*/ 157 w 193"/>
              <a:gd name="T19" fmla="*/ 70 h 232"/>
              <a:gd name="T20" fmla="*/ 146 w 193"/>
              <a:gd name="T21" fmla="*/ 74 h 232"/>
              <a:gd name="T22" fmla="*/ 149 w 193"/>
              <a:gd name="T23" fmla="*/ 88 h 232"/>
              <a:gd name="T24" fmla="*/ 142 w 193"/>
              <a:gd name="T25" fmla="*/ 97 h 232"/>
              <a:gd name="T26" fmla="*/ 131 w 193"/>
              <a:gd name="T27" fmla="*/ 92 h 232"/>
              <a:gd name="T28" fmla="*/ 123 w 193"/>
              <a:gd name="T29" fmla="*/ 104 h 232"/>
              <a:gd name="T30" fmla="*/ 112 w 193"/>
              <a:gd name="T31" fmla="*/ 105 h 232"/>
              <a:gd name="T32" fmla="*/ 108 w 193"/>
              <a:gd name="T33" fmla="*/ 94 h 232"/>
              <a:gd name="T34" fmla="*/ 94 w 193"/>
              <a:gd name="T35" fmla="*/ 97 h 232"/>
              <a:gd name="T36" fmla="*/ 85 w 193"/>
              <a:gd name="T37" fmla="*/ 90 h 232"/>
              <a:gd name="T38" fmla="*/ 90 w 193"/>
              <a:gd name="T39" fmla="*/ 80 h 232"/>
              <a:gd name="T40" fmla="*/ 78 w 193"/>
              <a:gd name="T41" fmla="*/ 72 h 232"/>
              <a:gd name="T42" fmla="*/ 76 w 193"/>
              <a:gd name="T43" fmla="*/ 61 h 232"/>
              <a:gd name="T44" fmla="*/ 88 w 193"/>
              <a:gd name="T45" fmla="*/ 57 h 232"/>
              <a:gd name="T46" fmla="*/ 84 w 193"/>
              <a:gd name="T47" fmla="*/ 44 h 232"/>
              <a:gd name="T48" fmla="*/ 91 w 193"/>
              <a:gd name="T49" fmla="*/ 34 h 232"/>
              <a:gd name="T50" fmla="*/ 102 w 193"/>
              <a:gd name="T51" fmla="*/ 40 h 232"/>
              <a:gd name="T52" fmla="*/ 110 w 193"/>
              <a:gd name="T53" fmla="*/ 28 h 232"/>
              <a:gd name="T54" fmla="*/ 121 w 193"/>
              <a:gd name="T55" fmla="*/ 26 h 232"/>
              <a:gd name="T56" fmla="*/ 125 w 193"/>
              <a:gd name="T57" fmla="*/ 37 h 232"/>
              <a:gd name="T58" fmla="*/ 139 w 193"/>
              <a:gd name="T59" fmla="*/ 34 h 232"/>
              <a:gd name="T60" fmla="*/ 149 w 193"/>
              <a:gd name="T61" fmla="*/ 41 h 232"/>
              <a:gd name="T62" fmla="*/ 143 w 193"/>
              <a:gd name="T63" fmla="*/ 52 h 232"/>
              <a:gd name="T64" fmla="*/ 156 w 193"/>
              <a:gd name="T65" fmla="*/ 59 h 232"/>
              <a:gd name="T66" fmla="*/ 157 w 193"/>
              <a:gd name="T67" fmla="*/ 7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3" h="232">
                <a:moveTo>
                  <a:pt x="117" y="54"/>
                </a:moveTo>
                <a:cubicBezTo>
                  <a:pt x="110" y="54"/>
                  <a:pt x="104" y="59"/>
                  <a:pt x="104" y="66"/>
                </a:cubicBezTo>
                <a:cubicBezTo>
                  <a:pt x="104" y="72"/>
                  <a:pt x="110" y="78"/>
                  <a:pt x="117" y="78"/>
                </a:cubicBezTo>
                <a:cubicBezTo>
                  <a:pt x="124" y="78"/>
                  <a:pt x="129" y="72"/>
                  <a:pt x="129" y="66"/>
                </a:cubicBezTo>
                <a:cubicBezTo>
                  <a:pt x="129" y="59"/>
                  <a:pt x="124" y="54"/>
                  <a:pt x="117" y="54"/>
                </a:cubicBezTo>
                <a:moveTo>
                  <a:pt x="104" y="0"/>
                </a:moveTo>
                <a:cubicBezTo>
                  <a:pt x="57" y="0"/>
                  <a:pt x="18" y="36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2" y="109"/>
                  <a:pt x="2" y="109"/>
                  <a:pt x="2" y="109"/>
                </a:cubicBezTo>
                <a:cubicBezTo>
                  <a:pt x="0" y="114"/>
                  <a:pt x="2" y="118"/>
                  <a:pt x="8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5" y="144"/>
                  <a:pt x="25" y="144"/>
                  <a:pt x="25" y="144"/>
                </a:cubicBezTo>
                <a:cubicBezTo>
                  <a:pt x="25" y="160"/>
                  <a:pt x="39" y="173"/>
                  <a:pt x="56" y="173"/>
                </a:cubicBezTo>
                <a:cubicBezTo>
                  <a:pt x="98" y="173"/>
                  <a:pt x="98" y="173"/>
                  <a:pt x="98" y="173"/>
                </a:cubicBezTo>
                <a:cubicBezTo>
                  <a:pt x="98" y="232"/>
                  <a:pt x="98" y="232"/>
                  <a:pt x="98" y="232"/>
                </a:cubicBezTo>
                <a:cubicBezTo>
                  <a:pt x="175" y="198"/>
                  <a:pt x="175" y="198"/>
                  <a:pt x="175" y="198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86" y="124"/>
                  <a:pt x="193" y="106"/>
                  <a:pt x="193" y="87"/>
                </a:cubicBezTo>
                <a:cubicBezTo>
                  <a:pt x="193" y="39"/>
                  <a:pt x="153" y="0"/>
                  <a:pt x="104" y="0"/>
                </a:cubicBezTo>
                <a:moveTo>
                  <a:pt x="157" y="70"/>
                </a:moveTo>
                <a:cubicBezTo>
                  <a:pt x="157" y="71"/>
                  <a:pt x="156" y="72"/>
                  <a:pt x="156" y="72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5" y="76"/>
                  <a:pt x="144" y="78"/>
                  <a:pt x="143" y="80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50" y="88"/>
                  <a:pt x="149" y="90"/>
                  <a:pt x="149" y="90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1" y="98"/>
                  <a:pt x="140" y="98"/>
                  <a:pt x="139" y="97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29" y="93"/>
                  <a:pt x="127" y="93"/>
                  <a:pt x="125" y="9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2" y="105"/>
                  <a:pt x="121" y="105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1" y="105"/>
                  <a:pt x="110" y="104"/>
                  <a:pt x="110" y="104"/>
                </a:cubicBezTo>
                <a:cubicBezTo>
                  <a:pt x="108" y="94"/>
                  <a:pt x="108" y="94"/>
                  <a:pt x="108" y="94"/>
                </a:cubicBezTo>
                <a:cubicBezTo>
                  <a:pt x="106" y="93"/>
                  <a:pt x="104" y="93"/>
                  <a:pt x="102" y="92"/>
                </a:cubicBezTo>
                <a:cubicBezTo>
                  <a:pt x="94" y="97"/>
                  <a:pt x="94" y="97"/>
                  <a:pt x="94" y="97"/>
                </a:cubicBezTo>
                <a:cubicBezTo>
                  <a:pt x="93" y="98"/>
                  <a:pt x="92" y="98"/>
                  <a:pt x="92" y="97"/>
                </a:cubicBezTo>
                <a:cubicBezTo>
                  <a:pt x="85" y="90"/>
                  <a:pt x="85" y="90"/>
                  <a:pt x="85" y="90"/>
                </a:cubicBezTo>
                <a:cubicBezTo>
                  <a:pt x="84" y="89"/>
                  <a:pt x="84" y="88"/>
                  <a:pt x="84" y="88"/>
                </a:cubicBezTo>
                <a:cubicBezTo>
                  <a:pt x="90" y="80"/>
                  <a:pt x="90" y="80"/>
                  <a:pt x="90" y="80"/>
                </a:cubicBezTo>
                <a:cubicBezTo>
                  <a:pt x="89" y="78"/>
                  <a:pt x="88" y="76"/>
                  <a:pt x="88" y="74"/>
                </a:cubicBezTo>
                <a:cubicBezTo>
                  <a:pt x="78" y="72"/>
                  <a:pt x="78" y="72"/>
                  <a:pt x="78" y="72"/>
                </a:cubicBezTo>
                <a:cubicBezTo>
                  <a:pt x="77" y="72"/>
                  <a:pt x="76" y="71"/>
                  <a:pt x="76" y="70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0"/>
                  <a:pt x="77" y="59"/>
                  <a:pt x="78" y="59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55"/>
                  <a:pt x="89" y="53"/>
                  <a:pt x="90" y="52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3"/>
                  <a:pt x="84" y="42"/>
                  <a:pt x="84" y="41"/>
                </a:cubicBezTo>
                <a:cubicBezTo>
                  <a:pt x="91" y="34"/>
                  <a:pt x="91" y="34"/>
                  <a:pt x="91" y="34"/>
                </a:cubicBezTo>
                <a:cubicBezTo>
                  <a:pt x="92" y="34"/>
                  <a:pt x="93" y="34"/>
                  <a:pt x="94" y="34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4" y="39"/>
                  <a:pt x="106" y="38"/>
                  <a:pt x="108" y="37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10" y="27"/>
                  <a:pt x="111" y="26"/>
                  <a:pt x="112" y="26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22" y="26"/>
                  <a:pt x="123" y="27"/>
                  <a:pt x="123" y="28"/>
                </a:cubicBezTo>
                <a:cubicBezTo>
                  <a:pt x="125" y="37"/>
                  <a:pt x="125" y="37"/>
                  <a:pt x="125" y="37"/>
                </a:cubicBezTo>
                <a:cubicBezTo>
                  <a:pt x="127" y="38"/>
                  <a:pt x="129" y="39"/>
                  <a:pt x="131" y="40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40" y="34"/>
                  <a:pt x="141" y="34"/>
                  <a:pt x="142" y="34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50" y="42"/>
                  <a:pt x="150" y="43"/>
                  <a:pt x="149" y="44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4" y="53"/>
                  <a:pt x="145" y="55"/>
                  <a:pt x="146" y="57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7" y="60"/>
                  <a:pt x="157" y="61"/>
                </a:cubicBezTo>
                <a:lnTo>
                  <a:pt x="157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52712FC7-64DF-4EBB-9E54-C625797382FC}"/>
              </a:ext>
            </a:extLst>
          </p:cNvPr>
          <p:cNvGrpSpPr/>
          <p:nvPr/>
        </p:nvGrpSpPr>
        <p:grpSpPr>
          <a:xfrm>
            <a:off x="42785" y="1255849"/>
            <a:ext cx="863110" cy="867694"/>
            <a:chOff x="6940551" y="712788"/>
            <a:chExt cx="1195388" cy="1201737"/>
          </a:xfrm>
        </p:grpSpPr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xmlns="" id="{DE138170-9F81-494D-A927-BA6C9EF5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712788"/>
              <a:ext cx="1195388" cy="1201737"/>
            </a:xfrm>
            <a:custGeom>
              <a:avLst/>
              <a:gdLst>
                <a:gd name="T0" fmla="*/ 318 w 318"/>
                <a:gd name="T1" fmla="*/ 277 h 317"/>
                <a:gd name="T2" fmla="*/ 278 w 318"/>
                <a:gd name="T3" fmla="*/ 317 h 317"/>
                <a:gd name="T4" fmla="*/ 40 w 318"/>
                <a:gd name="T5" fmla="*/ 317 h 317"/>
                <a:gd name="T6" fmla="*/ 0 w 318"/>
                <a:gd name="T7" fmla="*/ 277 h 317"/>
                <a:gd name="T8" fmla="*/ 0 w 318"/>
                <a:gd name="T9" fmla="*/ 40 h 317"/>
                <a:gd name="T10" fmla="*/ 40 w 318"/>
                <a:gd name="T11" fmla="*/ 0 h 317"/>
                <a:gd name="T12" fmla="*/ 278 w 318"/>
                <a:gd name="T13" fmla="*/ 0 h 317"/>
                <a:gd name="T14" fmla="*/ 318 w 318"/>
                <a:gd name="T15" fmla="*/ 40 h 317"/>
                <a:gd name="T16" fmla="*/ 318 w 318"/>
                <a:gd name="T1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317">
                  <a:moveTo>
                    <a:pt x="318" y="277"/>
                  </a:moveTo>
                  <a:cubicBezTo>
                    <a:pt x="318" y="299"/>
                    <a:pt x="300" y="317"/>
                    <a:pt x="278" y="31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18" y="317"/>
                    <a:pt x="0" y="299"/>
                    <a:pt x="0" y="27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300" y="0"/>
                    <a:pt x="318" y="18"/>
                    <a:pt x="318" y="40"/>
                  </a:cubicBezTo>
                  <a:lnTo>
                    <a:pt x="318" y="27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xmlns="" id="{74824BA1-74B6-4553-A33A-A831B0C5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1739900"/>
              <a:ext cx="1195388" cy="174625"/>
            </a:xfrm>
            <a:custGeom>
              <a:avLst/>
              <a:gdLst>
                <a:gd name="T0" fmla="*/ 285 w 318"/>
                <a:gd name="T1" fmla="*/ 15 h 46"/>
                <a:gd name="T2" fmla="*/ 33 w 318"/>
                <a:gd name="T3" fmla="*/ 15 h 46"/>
                <a:gd name="T4" fmla="*/ 0 w 318"/>
                <a:gd name="T5" fmla="*/ 0 h 46"/>
                <a:gd name="T6" fmla="*/ 0 w 318"/>
                <a:gd name="T7" fmla="*/ 6 h 46"/>
                <a:gd name="T8" fmla="*/ 40 w 318"/>
                <a:gd name="T9" fmla="*/ 46 h 46"/>
                <a:gd name="T10" fmla="*/ 278 w 318"/>
                <a:gd name="T11" fmla="*/ 46 h 46"/>
                <a:gd name="T12" fmla="*/ 318 w 318"/>
                <a:gd name="T13" fmla="*/ 6 h 46"/>
                <a:gd name="T14" fmla="*/ 318 w 318"/>
                <a:gd name="T15" fmla="*/ 0 h 46"/>
                <a:gd name="T16" fmla="*/ 285 w 318"/>
                <a:gd name="T17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85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20" y="15"/>
                    <a:pt x="8" y="9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8"/>
                    <a:pt x="18" y="46"/>
                    <a:pt x="40" y="46"/>
                  </a:cubicBezTo>
                  <a:cubicBezTo>
                    <a:pt x="278" y="46"/>
                    <a:pt x="278" y="46"/>
                    <a:pt x="278" y="46"/>
                  </a:cubicBezTo>
                  <a:cubicBezTo>
                    <a:pt x="300" y="46"/>
                    <a:pt x="318" y="28"/>
                    <a:pt x="318" y="6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0" y="9"/>
                    <a:pt x="298" y="15"/>
                    <a:pt x="285" y="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94" name="Freeform 104">
            <a:extLst>
              <a:ext uri="{FF2B5EF4-FFF2-40B4-BE49-F238E27FC236}">
                <a16:creationId xmlns:a16="http://schemas.microsoft.com/office/drawing/2014/main" xmlns="" id="{A6228AA4-D47C-4DB0-9D3C-BA8255ACEA14}"/>
              </a:ext>
            </a:extLst>
          </p:cNvPr>
          <p:cNvSpPr>
            <a:spLocks noEditPoints="1"/>
          </p:cNvSpPr>
          <p:nvPr/>
        </p:nvSpPr>
        <p:spPr bwMode="auto">
          <a:xfrm>
            <a:off x="184708" y="1352765"/>
            <a:ext cx="517592" cy="517592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5" name="Freeform 51">
            <a:extLst>
              <a:ext uri="{FF2B5EF4-FFF2-40B4-BE49-F238E27FC236}">
                <a16:creationId xmlns:a16="http://schemas.microsoft.com/office/drawing/2014/main" xmlns="" id="{45A6BD22-B1E6-4246-A909-BF6B40A43495}"/>
              </a:ext>
            </a:extLst>
          </p:cNvPr>
          <p:cNvSpPr>
            <a:spLocks noEditPoints="1"/>
          </p:cNvSpPr>
          <p:nvPr/>
        </p:nvSpPr>
        <p:spPr bwMode="auto">
          <a:xfrm>
            <a:off x="271948" y="2480037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6" name="Freeform 19">
            <a:extLst>
              <a:ext uri="{FF2B5EF4-FFF2-40B4-BE49-F238E27FC236}">
                <a16:creationId xmlns:a16="http://schemas.microsoft.com/office/drawing/2014/main" xmlns="" id="{43FAA066-2C62-4649-A186-FE996E6C2E47}"/>
              </a:ext>
            </a:extLst>
          </p:cNvPr>
          <p:cNvSpPr>
            <a:spLocks noEditPoints="1"/>
          </p:cNvSpPr>
          <p:nvPr/>
        </p:nvSpPr>
        <p:spPr bwMode="auto">
          <a:xfrm>
            <a:off x="252210" y="35982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  <p:sp>
        <p:nvSpPr>
          <p:cNvPr id="97" name="Freeform 9">
            <a:extLst>
              <a:ext uri="{FF2B5EF4-FFF2-40B4-BE49-F238E27FC236}">
                <a16:creationId xmlns:a16="http://schemas.microsoft.com/office/drawing/2014/main" xmlns="" id="{C3AC8F87-3FFE-4673-94B4-734D58D228F6}"/>
              </a:ext>
            </a:extLst>
          </p:cNvPr>
          <p:cNvSpPr>
            <a:spLocks noEditPoints="1"/>
          </p:cNvSpPr>
          <p:nvPr/>
        </p:nvSpPr>
        <p:spPr bwMode="auto">
          <a:xfrm>
            <a:off x="262605" y="5796086"/>
            <a:ext cx="451061" cy="447069"/>
          </a:xfrm>
          <a:custGeom>
            <a:avLst/>
            <a:gdLst>
              <a:gd name="T0" fmla="*/ 168 w 180"/>
              <a:gd name="T1" fmla="*/ 0 h 176"/>
              <a:gd name="T2" fmla="*/ 55 w 180"/>
              <a:gd name="T3" fmla="*/ 64 h 176"/>
              <a:gd name="T4" fmla="*/ 40 w 180"/>
              <a:gd name="T5" fmla="*/ 98 h 176"/>
              <a:gd name="T6" fmla="*/ 72 w 180"/>
              <a:gd name="T7" fmla="*/ 136 h 176"/>
              <a:gd name="T8" fmla="*/ 89 w 180"/>
              <a:gd name="T9" fmla="*/ 166 h 176"/>
              <a:gd name="T10" fmla="*/ 140 w 180"/>
              <a:gd name="T11" fmla="*/ 92 h 176"/>
              <a:gd name="T12" fmla="*/ 104 w 180"/>
              <a:gd name="T13" fmla="*/ 119 h 176"/>
              <a:gd name="T14" fmla="*/ 85 w 180"/>
              <a:gd name="T15" fmla="*/ 131 h 176"/>
              <a:gd name="T16" fmla="*/ 77 w 180"/>
              <a:gd name="T17" fmla="*/ 128 h 176"/>
              <a:gd name="T18" fmla="*/ 55 w 180"/>
              <a:gd name="T19" fmla="*/ 121 h 176"/>
              <a:gd name="T20" fmla="*/ 45 w 180"/>
              <a:gd name="T21" fmla="*/ 91 h 176"/>
              <a:gd name="T22" fmla="*/ 57 w 180"/>
              <a:gd name="T23" fmla="*/ 72 h 176"/>
              <a:gd name="T24" fmla="*/ 104 w 180"/>
              <a:gd name="T25" fmla="*/ 118 h 176"/>
              <a:gd name="T26" fmla="*/ 134 w 180"/>
              <a:gd name="T27" fmla="*/ 87 h 176"/>
              <a:gd name="T28" fmla="*/ 110 w 180"/>
              <a:gd name="T29" fmla="*/ 112 h 176"/>
              <a:gd name="T30" fmla="*/ 82 w 180"/>
              <a:gd name="T31" fmla="*/ 49 h 176"/>
              <a:gd name="T32" fmla="*/ 168 w 180"/>
              <a:gd name="T33" fmla="*/ 8 h 176"/>
              <a:gd name="T34" fmla="*/ 31 w 180"/>
              <a:gd name="T35" fmla="*/ 98 h 176"/>
              <a:gd name="T36" fmla="*/ 78 w 180"/>
              <a:gd name="T37" fmla="*/ 145 h 176"/>
              <a:gd name="T38" fmla="*/ 31 w 180"/>
              <a:gd name="T39" fmla="*/ 98 h 176"/>
              <a:gd name="T40" fmla="*/ 29 w 180"/>
              <a:gd name="T41" fmla="*/ 125 h 176"/>
              <a:gd name="T42" fmla="*/ 51 w 180"/>
              <a:gd name="T43" fmla="*/ 147 h 176"/>
              <a:gd name="T44" fmla="*/ 84 w 180"/>
              <a:gd name="T45" fmla="*/ 64 h 176"/>
              <a:gd name="T46" fmla="*/ 84 w 180"/>
              <a:gd name="T47" fmla="*/ 72 h 176"/>
              <a:gd name="T48" fmla="*/ 84 w 180"/>
              <a:gd name="T49" fmla="*/ 64 h 176"/>
              <a:gd name="T50" fmla="*/ 112 w 180"/>
              <a:gd name="T51" fmla="*/ 92 h 176"/>
              <a:gd name="T52" fmla="*/ 104 w 180"/>
              <a:gd name="T53" fmla="*/ 92 h 176"/>
              <a:gd name="T54" fmla="*/ 132 w 180"/>
              <a:gd name="T55" fmla="*/ 56 h 176"/>
              <a:gd name="T56" fmla="*/ 132 w 180"/>
              <a:gd name="T57" fmla="*/ 32 h 176"/>
              <a:gd name="T58" fmla="*/ 132 w 180"/>
              <a:gd name="T59" fmla="*/ 56 h 176"/>
              <a:gd name="T60" fmla="*/ 136 w 180"/>
              <a:gd name="T61" fmla="*/ 44 h 176"/>
              <a:gd name="T62" fmla="*/ 128 w 180"/>
              <a:gd name="T63" fmla="*/ 44 h 176"/>
              <a:gd name="T64" fmla="*/ 96 w 180"/>
              <a:gd name="T65" fmla="*/ 84 h 176"/>
              <a:gd name="T66" fmla="*/ 96 w 180"/>
              <a:gd name="T67" fmla="*/ 76 h 176"/>
              <a:gd name="T68" fmla="*/ 96 w 180"/>
              <a:gd name="T6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176">
                <a:moveTo>
                  <a:pt x="175" y="1"/>
                </a:moveTo>
                <a:cubicBezTo>
                  <a:pt x="174" y="0"/>
                  <a:pt x="171" y="0"/>
                  <a:pt x="168" y="0"/>
                </a:cubicBezTo>
                <a:cubicBezTo>
                  <a:pt x="151" y="0"/>
                  <a:pt x="107" y="12"/>
                  <a:pt x="84" y="36"/>
                </a:cubicBezTo>
                <a:cubicBezTo>
                  <a:pt x="78" y="41"/>
                  <a:pt x="60" y="58"/>
                  <a:pt x="55" y="64"/>
                </a:cubicBezTo>
                <a:cubicBezTo>
                  <a:pt x="41" y="68"/>
                  <a:pt x="21" y="76"/>
                  <a:pt x="10" y="87"/>
                </a:cubicBezTo>
                <a:cubicBezTo>
                  <a:pt x="10" y="87"/>
                  <a:pt x="24" y="87"/>
                  <a:pt x="40" y="98"/>
                </a:cubicBezTo>
                <a:cubicBezTo>
                  <a:pt x="38" y="107"/>
                  <a:pt x="41" y="118"/>
                  <a:pt x="50" y="126"/>
                </a:cubicBezTo>
                <a:cubicBezTo>
                  <a:pt x="56" y="133"/>
                  <a:pt x="64" y="136"/>
                  <a:pt x="72" y="136"/>
                </a:cubicBezTo>
                <a:cubicBezTo>
                  <a:pt x="74" y="136"/>
                  <a:pt x="76" y="136"/>
                  <a:pt x="79" y="136"/>
                </a:cubicBezTo>
                <a:cubicBezTo>
                  <a:pt x="89" y="152"/>
                  <a:pt x="89" y="166"/>
                  <a:pt x="89" y="166"/>
                </a:cubicBezTo>
                <a:cubicBezTo>
                  <a:pt x="100" y="155"/>
                  <a:pt x="108" y="135"/>
                  <a:pt x="112" y="121"/>
                </a:cubicBezTo>
                <a:cubicBezTo>
                  <a:pt x="118" y="116"/>
                  <a:pt x="135" y="98"/>
                  <a:pt x="140" y="92"/>
                </a:cubicBezTo>
                <a:cubicBezTo>
                  <a:pt x="168" y="64"/>
                  <a:pt x="180" y="7"/>
                  <a:pt x="175" y="1"/>
                </a:cubicBezTo>
                <a:moveTo>
                  <a:pt x="104" y="119"/>
                </a:moveTo>
                <a:cubicBezTo>
                  <a:pt x="101" y="129"/>
                  <a:pt x="97" y="139"/>
                  <a:pt x="93" y="147"/>
                </a:cubicBezTo>
                <a:cubicBezTo>
                  <a:pt x="91" y="142"/>
                  <a:pt x="89" y="137"/>
                  <a:pt x="85" y="131"/>
                </a:cubicBezTo>
                <a:cubicBezTo>
                  <a:pt x="84" y="129"/>
                  <a:pt x="81" y="128"/>
                  <a:pt x="79" y="128"/>
                </a:cubicBezTo>
                <a:cubicBezTo>
                  <a:pt x="78" y="128"/>
                  <a:pt x="77" y="128"/>
                  <a:pt x="77" y="128"/>
                </a:cubicBezTo>
                <a:cubicBezTo>
                  <a:pt x="75" y="128"/>
                  <a:pt x="73" y="128"/>
                  <a:pt x="72" y="128"/>
                </a:cubicBezTo>
                <a:cubicBezTo>
                  <a:pt x="66" y="128"/>
                  <a:pt x="60" y="126"/>
                  <a:pt x="55" y="121"/>
                </a:cubicBezTo>
                <a:cubicBezTo>
                  <a:pt x="49" y="114"/>
                  <a:pt x="46" y="107"/>
                  <a:pt x="48" y="99"/>
                </a:cubicBezTo>
                <a:cubicBezTo>
                  <a:pt x="49" y="96"/>
                  <a:pt x="48" y="93"/>
                  <a:pt x="45" y="91"/>
                </a:cubicBezTo>
                <a:cubicBezTo>
                  <a:pt x="39" y="87"/>
                  <a:pt x="34" y="85"/>
                  <a:pt x="29" y="83"/>
                </a:cubicBezTo>
                <a:cubicBezTo>
                  <a:pt x="37" y="79"/>
                  <a:pt x="47" y="75"/>
                  <a:pt x="57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118"/>
                  <a:pt x="104" y="118"/>
                  <a:pt x="104" y="119"/>
                </a:cubicBezTo>
                <a:moveTo>
                  <a:pt x="134" y="87"/>
                </a:moveTo>
                <a:cubicBezTo>
                  <a:pt x="133" y="88"/>
                  <a:pt x="130" y="91"/>
                  <a:pt x="128" y="94"/>
                </a:cubicBezTo>
                <a:cubicBezTo>
                  <a:pt x="122" y="99"/>
                  <a:pt x="114" y="108"/>
                  <a:pt x="110" y="112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2"/>
                  <a:pt x="77" y="54"/>
                  <a:pt x="82" y="49"/>
                </a:cubicBezTo>
                <a:cubicBezTo>
                  <a:pt x="85" y="46"/>
                  <a:pt x="88" y="43"/>
                  <a:pt x="89" y="42"/>
                </a:cubicBezTo>
                <a:cubicBezTo>
                  <a:pt x="111" y="20"/>
                  <a:pt x="152" y="8"/>
                  <a:pt x="168" y="8"/>
                </a:cubicBezTo>
                <a:cubicBezTo>
                  <a:pt x="168" y="21"/>
                  <a:pt x="157" y="64"/>
                  <a:pt x="134" y="87"/>
                </a:cubicBezTo>
                <a:moveTo>
                  <a:pt x="31" y="98"/>
                </a:moveTo>
                <a:cubicBezTo>
                  <a:pt x="0" y="176"/>
                  <a:pt x="0" y="176"/>
                  <a:pt x="0" y="176"/>
                </a:cubicBezTo>
                <a:cubicBezTo>
                  <a:pt x="78" y="145"/>
                  <a:pt x="78" y="145"/>
                  <a:pt x="78" y="145"/>
                </a:cubicBezTo>
                <a:cubicBezTo>
                  <a:pt x="76" y="145"/>
                  <a:pt x="75" y="145"/>
                  <a:pt x="74" y="145"/>
                </a:cubicBezTo>
                <a:cubicBezTo>
                  <a:pt x="50" y="145"/>
                  <a:pt x="28" y="122"/>
                  <a:pt x="31" y="98"/>
                </a:cubicBezTo>
                <a:moveTo>
                  <a:pt x="14" y="162"/>
                </a:moveTo>
                <a:cubicBezTo>
                  <a:pt x="29" y="125"/>
                  <a:pt x="29" y="125"/>
                  <a:pt x="29" y="125"/>
                </a:cubicBezTo>
                <a:cubicBezTo>
                  <a:pt x="31" y="129"/>
                  <a:pt x="33" y="132"/>
                  <a:pt x="36" y="136"/>
                </a:cubicBezTo>
                <a:cubicBezTo>
                  <a:pt x="40" y="140"/>
                  <a:pt x="45" y="144"/>
                  <a:pt x="51" y="147"/>
                </a:cubicBezTo>
                <a:lnTo>
                  <a:pt x="14" y="162"/>
                </a:lnTo>
                <a:close/>
                <a:moveTo>
                  <a:pt x="84" y="64"/>
                </a:moveTo>
                <a:cubicBezTo>
                  <a:pt x="82" y="64"/>
                  <a:pt x="80" y="66"/>
                  <a:pt x="80" y="68"/>
                </a:cubicBezTo>
                <a:cubicBezTo>
                  <a:pt x="80" y="70"/>
                  <a:pt x="82" y="72"/>
                  <a:pt x="84" y="72"/>
                </a:cubicBezTo>
                <a:cubicBezTo>
                  <a:pt x="86" y="72"/>
                  <a:pt x="88" y="70"/>
                  <a:pt x="88" y="68"/>
                </a:cubicBezTo>
                <a:cubicBezTo>
                  <a:pt x="88" y="66"/>
                  <a:pt x="86" y="64"/>
                  <a:pt x="84" y="64"/>
                </a:cubicBezTo>
                <a:moveTo>
                  <a:pt x="108" y="96"/>
                </a:move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moveTo>
                  <a:pt x="132" y="56"/>
                </a:moveTo>
                <a:cubicBezTo>
                  <a:pt x="139" y="56"/>
                  <a:pt x="144" y="51"/>
                  <a:pt x="144" y="44"/>
                </a:cubicBezTo>
                <a:cubicBezTo>
                  <a:pt x="144" y="37"/>
                  <a:pt x="139" y="32"/>
                  <a:pt x="132" y="32"/>
                </a:cubicBezTo>
                <a:cubicBezTo>
                  <a:pt x="125" y="32"/>
                  <a:pt x="120" y="37"/>
                  <a:pt x="120" y="44"/>
                </a:cubicBezTo>
                <a:cubicBezTo>
                  <a:pt x="120" y="51"/>
                  <a:pt x="125" y="56"/>
                  <a:pt x="132" y="56"/>
                </a:cubicBezTo>
                <a:moveTo>
                  <a:pt x="132" y="40"/>
                </a:moveTo>
                <a:cubicBezTo>
                  <a:pt x="134" y="40"/>
                  <a:pt x="136" y="42"/>
                  <a:pt x="136" y="44"/>
                </a:cubicBezTo>
                <a:cubicBezTo>
                  <a:pt x="136" y="46"/>
                  <a:pt x="134" y="48"/>
                  <a:pt x="132" y="48"/>
                </a:cubicBezTo>
                <a:cubicBezTo>
                  <a:pt x="130" y="48"/>
                  <a:pt x="128" y="46"/>
                  <a:pt x="128" y="44"/>
                </a:cubicBezTo>
                <a:cubicBezTo>
                  <a:pt x="128" y="42"/>
                  <a:pt x="130" y="40"/>
                  <a:pt x="132" y="40"/>
                </a:cubicBezTo>
                <a:moveTo>
                  <a:pt x="96" y="84"/>
                </a:moveTo>
                <a:cubicBezTo>
                  <a:pt x="98" y="84"/>
                  <a:pt x="100" y="82"/>
                  <a:pt x="100" y="80"/>
                </a:cubicBezTo>
                <a:cubicBezTo>
                  <a:pt x="100" y="78"/>
                  <a:pt x="98" y="76"/>
                  <a:pt x="96" y="76"/>
                </a:cubicBezTo>
                <a:cubicBezTo>
                  <a:pt x="94" y="76"/>
                  <a:pt x="92" y="78"/>
                  <a:pt x="92" y="80"/>
                </a:cubicBezTo>
                <a:cubicBezTo>
                  <a:pt x="92" y="82"/>
                  <a:pt x="94" y="84"/>
                  <a:pt x="96" y="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5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UI">
  <a:themeElements>
    <a:clrScheme name="BLUEUI">
      <a:dk1>
        <a:srgbClr val="222A35"/>
      </a:dk1>
      <a:lt1>
        <a:sysClr val="window" lastClr="FFFFFF"/>
      </a:lt1>
      <a:dk2>
        <a:srgbClr val="44546A"/>
      </a:dk2>
      <a:lt2>
        <a:srgbClr val="E7E6E6"/>
      </a:lt2>
      <a:accent1>
        <a:srgbClr val="3498DB"/>
      </a:accent1>
      <a:accent2>
        <a:srgbClr val="2980B9"/>
      </a:accent2>
      <a:accent3>
        <a:srgbClr val="C6CDD5"/>
      </a:accent3>
      <a:accent4>
        <a:srgbClr val="E74C3C"/>
      </a:accent4>
      <a:accent5>
        <a:srgbClr val="6D8095"/>
      </a:accent5>
      <a:accent6>
        <a:srgbClr val="A0ACBA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UEUI" id="{A17335B9-1824-4A01-9B9E-625D66819977}" vid="{498D9A5D-C4F2-46F2-8E15-6645D4495A8E}"/>
    </a:ext>
  </a:extLst>
</a:theme>
</file>

<file path=ppt/theme/theme2.xml><?xml version="1.0" encoding="utf-8"?>
<a:theme xmlns:a="http://schemas.openxmlformats.org/drawingml/2006/main" name="4_Dolcera Theme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3C8C92"/>
      </a:folHlink>
    </a:clrScheme>
    <a:fontScheme name="Dolcera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olcer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lcer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lcer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lcer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lcer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lcer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lcer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BLUEUI</Template>
  <TotalTime>39329</TotalTime>
  <Words>1981</Words>
  <Application>Microsoft Office PowerPoint</Application>
  <PresentationFormat>Custom</PresentationFormat>
  <Paragraphs>305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BLUEUI</vt:lpstr>
      <vt:lpstr>4_Dolcera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Fitra</dc:creator>
  <cp:lastModifiedBy>Gary Schiffres</cp:lastModifiedBy>
  <cp:revision>128</cp:revision>
  <dcterms:created xsi:type="dcterms:W3CDTF">2016-05-23T07:58:06Z</dcterms:created>
  <dcterms:modified xsi:type="dcterms:W3CDTF">2018-05-30T19:26:09Z</dcterms:modified>
</cp:coreProperties>
</file>