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2.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ppt/theme/themeOverride3.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13.xml" ContentType="application/vnd.openxmlformats-officedocument.presentationml.tags+xml"/>
  <Override PartName="/ppt/notesSlides/notesSlide38.xml" ContentType="application/vnd.openxmlformats-officedocument.presentationml.notesSlide+xml"/>
  <Override PartName="/ppt/comments/modernComment_11F_9D7D8DBF.xml" ContentType="application/vnd.ms-powerpoint.comments+xml"/>
  <Override PartName="/ppt/tags/tag14.xml" ContentType="application/vnd.openxmlformats-officedocument.presentationml.tags+xml"/>
  <Override PartName="/ppt/notesSlides/notesSlide39.xml" ContentType="application/vnd.openxmlformats-officedocument.presentationml.notesSlide+xml"/>
  <Override PartName="/ppt/tags/tag15.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16.xml" ContentType="application/vnd.openxmlformats-officedocument.presentationml.tags+xml"/>
  <Override PartName="/ppt/notesSlides/notesSlide47.xml" ContentType="application/vnd.openxmlformats-officedocument.presentationml.notesSlide+xml"/>
  <Override PartName="/ppt/tags/tag17.xml" ContentType="application/vnd.openxmlformats-officedocument.presentationml.tags+xml"/>
  <Override PartName="/ppt/notesSlides/notesSlide48.xml" ContentType="application/vnd.openxmlformats-officedocument.presentationml.notesSlide+xml"/>
  <Override PartName="/ppt/tags/tag18.xml" ContentType="application/vnd.openxmlformats-officedocument.presentationml.tags+xml"/>
  <Override PartName="/ppt/notesSlides/notesSlide49.xml" ContentType="application/vnd.openxmlformats-officedocument.presentationml.notesSlide+xml"/>
  <Override PartName="/ppt/tags/tag19.xml" ContentType="application/vnd.openxmlformats-officedocument.presentationml.tags+xml"/>
  <Override PartName="/ppt/notesSlides/notesSlide50.xml" ContentType="application/vnd.openxmlformats-officedocument.presentationml.notesSlide+xml"/>
  <Override PartName="/ppt/tags/tag20.xml" ContentType="application/vnd.openxmlformats-officedocument.presentationml.tags+xml"/>
  <Override PartName="/ppt/notesSlides/notesSlide51.xml" ContentType="application/vnd.openxmlformats-officedocument.presentationml.notesSlide+xml"/>
  <Override PartName="/ppt/tags/tag21.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tags/tag22.xml" ContentType="application/vnd.openxmlformats-officedocument.presentationml.tags+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tags/tag23.xml" ContentType="application/vnd.openxmlformats-officedocument.presentationml.tags+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59" r:id="rId5"/>
  </p:sldMasterIdLst>
  <p:notesMasterIdLst>
    <p:notesMasterId r:id="rId74"/>
  </p:notesMasterIdLst>
  <p:sldIdLst>
    <p:sldId id="256" r:id="rId6"/>
    <p:sldId id="2147482556" r:id="rId7"/>
    <p:sldId id="2141411441" r:id="rId8"/>
    <p:sldId id="2147482557" r:id="rId9"/>
    <p:sldId id="2147483629" r:id="rId10"/>
    <p:sldId id="2147483627" r:id="rId11"/>
    <p:sldId id="2147483628" r:id="rId12"/>
    <p:sldId id="2147482527" r:id="rId13"/>
    <p:sldId id="2147483624" r:id="rId14"/>
    <p:sldId id="2147483625" r:id="rId15"/>
    <p:sldId id="2147483626" r:id="rId16"/>
    <p:sldId id="267" r:id="rId17"/>
    <p:sldId id="318" r:id="rId18"/>
    <p:sldId id="298" r:id="rId19"/>
    <p:sldId id="263" r:id="rId20"/>
    <p:sldId id="299" r:id="rId21"/>
    <p:sldId id="264" r:id="rId22"/>
    <p:sldId id="300" r:id="rId23"/>
    <p:sldId id="301" r:id="rId24"/>
    <p:sldId id="302" r:id="rId25"/>
    <p:sldId id="269" r:id="rId26"/>
    <p:sldId id="278" r:id="rId27"/>
    <p:sldId id="279" r:id="rId28"/>
    <p:sldId id="280" r:id="rId29"/>
    <p:sldId id="303" r:id="rId30"/>
    <p:sldId id="281" r:id="rId31"/>
    <p:sldId id="304" r:id="rId32"/>
    <p:sldId id="317" r:id="rId33"/>
    <p:sldId id="293" r:id="rId34"/>
    <p:sldId id="285" r:id="rId35"/>
    <p:sldId id="294" r:id="rId36"/>
    <p:sldId id="286" r:id="rId37"/>
    <p:sldId id="295" r:id="rId38"/>
    <p:sldId id="270" r:id="rId39"/>
    <p:sldId id="260" r:id="rId40"/>
    <p:sldId id="271" r:id="rId41"/>
    <p:sldId id="272" r:id="rId42"/>
    <p:sldId id="276" r:id="rId43"/>
    <p:sldId id="287" r:id="rId44"/>
    <p:sldId id="288" r:id="rId45"/>
    <p:sldId id="289" r:id="rId46"/>
    <p:sldId id="290" r:id="rId47"/>
    <p:sldId id="291" r:id="rId48"/>
    <p:sldId id="274" r:id="rId49"/>
    <p:sldId id="282" r:id="rId50"/>
    <p:sldId id="275" r:id="rId51"/>
    <p:sldId id="283" r:id="rId52"/>
    <p:sldId id="296" r:id="rId53"/>
    <p:sldId id="305" r:id="rId54"/>
    <p:sldId id="306" r:id="rId55"/>
    <p:sldId id="258" r:id="rId56"/>
    <p:sldId id="307" r:id="rId57"/>
    <p:sldId id="308" r:id="rId58"/>
    <p:sldId id="309" r:id="rId59"/>
    <p:sldId id="310" r:id="rId60"/>
    <p:sldId id="311" r:id="rId61"/>
    <p:sldId id="312" r:id="rId62"/>
    <p:sldId id="313" r:id="rId63"/>
    <p:sldId id="273" r:id="rId64"/>
    <p:sldId id="314" r:id="rId65"/>
    <p:sldId id="315" r:id="rId66"/>
    <p:sldId id="316" r:id="rId67"/>
    <p:sldId id="277" r:id="rId68"/>
    <p:sldId id="262" r:id="rId69"/>
    <p:sldId id="2147472000" r:id="rId70"/>
    <p:sldId id="2147483631" r:id="rId71"/>
    <p:sldId id="265" r:id="rId72"/>
    <p:sldId id="2147483630" r:id="rId73"/>
  </p:sldIdLst>
  <p:sldSz cx="12192000" cy="6858000"/>
  <p:notesSz cx="6858000" cy="9144000"/>
  <p:custDataLst>
    <p:tags r:id="rId7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A72233-3C9B-C343-7368-5593CD616FD9}" name="Renee Symonds (HCG)" initials="RS" userId="S::rsymonds@hcg-int.com::2c184778-6c55-4d35-a9bc-52da86761f33" providerId="AD"/>
  <p188:author id="{486FA1B7-906E-510F-107E-F29B4772088C}" name="Lindsay Tannenholz" initials="LT" userId="Lindsay Tannenholz"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75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742AD2-F0A7-991F-AB55-72E36ABFAF74}" v="1" dt="2025-02-26T18:29:11.064"/>
    <p1510:client id="{9B784CA6-5109-73BC-1ACF-27C51C3E4CFE}" v="1" dt="2025-02-27T13:25:01.704"/>
    <p1510:client id="{A74F3834-0FCB-4945-8077-E167618961BC}" v="159" vWet="163" dt="2025-02-27T14:05:39.665"/>
    <p1510:client id="{B4E587C6-C381-E459-707E-E9D58F145EBB}" v="1" dt="2025-02-27T13:34:57.569"/>
    <p1510:client id="{B6E9038A-21AF-361C-098E-1FF980B7DDF5}" v="22" dt="2025-02-26T18:19:51.118"/>
    <p1510:client id="{BBD4D6E9-E285-3C3C-87D7-6633137FBC8C}" v="2" dt="2025-02-27T14:41:02.778"/>
    <p1510:client id="{FF45D79F-954B-4D78-B042-C7BCE8F4AED8}" v="1" dt="2025-02-27T15:24:22.4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theme" Target="theme/theme1.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0EF-49F4-A09A-F0B0F39A92FA}"/>
              </c:ext>
            </c:extLst>
          </c:dPt>
          <c:dPt>
            <c:idx val="1"/>
            <c:bubble3D val="0"/>
            <c:spPr>
              <a:solidFill>
                <a:srgbClr val="1B75BB"/>
              </a:solidFill>
              <a:ln w="19050">
                <a:solidFill>
                  <a:schemeClr val="lt1"/>
                </a:solidFill>
              </a:ln>
              <a:effectLst/>
            </c:spPr>
            <c:extLst>
              <c:ext xmlns:c16="http://schemas.microsoft.com/office/drawing/2014/chart" uri="{C3380CC4-5D6E-409C-BE32-E72D297353CC}">
                <c16:uniqueId val="{00000001-3032-4812-B451-15C0CE332961}"/>
              </c:ext>
            </c:extLst>
          </c:dPt>
          <c:cat>
            <c:strRef>
              <c:f>Sheet1!$A$2:$A$3</c:f>
              <c:strCache>
                <c:ptCount val="2"/>
                <c:pt idx="0">
                  <c:v>1st Qtr</c:v>
                </c:pt>
                <c:pt idx="1">
                  <c:v>2nd Qtr</c:v>
                </c:pt>
              </c:strCache>
            </c:strRef>
          </c:cat>
          <c:val>
            <c:numRef>
              <c:f>Sheet1!$B$2:$B$3</c:f>
              <c:numCache>
                <c:formatCode>General</c:formatCode>
                <c:ptCount val="2"/>
                <c:pt idx="0">
                  <c:v>81</c:v>
                </c:pt>
                <c:pt idx="1">
                  <c:v>19</c:v>
                </c:pt>
              </c:numCache>
            </c:numRef>
          </c:val>
          <c:extLst>
            <c:ext xmlns:c16="http://schemas.microsoft.com/office/drawing/2014/chart" uri="{C3380CC4-5D6E-409C-BE32-E72D297353CC}">
              <c16:uniqueId val="{00000000-3032-4812-B451-15C0CE33296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053-4009-9F18-F4A64A8A28E9}"/>
              </c:ext>
            </c:extLst>
          </c:dPt>
          <c:dPt>
            <c:idx val="1"/>
            <c:bubble3D val="0"/>
            <c:spPr>
              <a:solidFill>
                <a:srgbClr val="1B75BB"/>
              </a:solidFill>
              <a:ln w="19050">
                <a:solidFill>
                  <a:schemeClr val="lt1"/>
                </a:solidFill>
              </a:ln>
              <a:effectLst/>
            </c:spPr>
            <c:extLst>
              <c:ext xmlns:c16="http://schemas.microsoft.com/office/drawing/2014/chart" uri="{C3380CC4-5D6E-409C-BE32-E72D297353CC}">
                <c16:uniqueId val="{00000001-3032-4812-B451-15C0CE332961}"/>
              </c:ext>
            </c:extLst>
          </c:dPt>
          <c:cat>
            <c:strRef>
              <c:f>Sheet1!$A$2:$A$3</c:f>
              <c:strCache>
                <c:ptCount val="2"/>
                <c:pt idx="0">
                  <c:v>1st Qtr</c:v>
                </c:pt>
                <c:pt idx="1">
                  <c:v>2nd Qtr</c:v>
                </c:pt>
              </c:strCache>
            </c:strRef>
          </c:cat>
          <c:val>
            <c:numRef>
              <c:f>Sheet1!$B$2:$B$3</c:f>
              <c:numCache>
                <c:formatCode>General</c:formatCode>
                <c:ptCount val="2"/>
                <c:pt idx="0">
                  <c:v>73</c:v>
                </c:pt>
                <c:pt idx="1">
                  <c:v>27</c:v>
                </c:pt>
              </c:numCache>
            </c:numRef>
          </c:val>
          <c:extLst>
            <c:ext xmlns:c16="http://schemas.microsoft.com/office/drawing/2014/chart" uri="{C3380CC4-5D6E-409C-BE32-E72D297353CC}">
              <c16:uniqueId val="{00000000-3032-4812-B451-15C0CE33296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053-4009-9F18-F4A64A8A28E9}"/>
              </c:ext>
            </c:extLst>
          </c:dPt>
          <c:dPt>
            <c:idx val="1"/>
            <c:bubble3D val="0"/>
            <c:spPr>
              <a:solidFill>
                <a:srgbClr val="1B75BB"/>
              </a:solidFill>
              <a:ln w="19050">
                <a:solidFill>
                  <a:schemeClr val="lt1"/>
                </a:solidFill>
              </a:ln>
              <a:effectLst/>
            </c:spPr>
            <c:extLst>
              <c:ext xmlns:c16="http://schemas.microsoft.com/office/drawing/2014/chart" uri="{C3380CC4-5D6E-409C-BE32-E72D297353CC}">
                <c16:uniqueId val="{00000001-3032-4812-B451-15C0CE332961}"/>
              </c:ext>
            </c:extLst>
          </c:dPt>
          <c:cat>
            <c:strRef>
              <c:f>Sheet1!$A$2:$A$3</c:f>
              <c:strCache>
                <c:ptCount val="2"/>
                <c:pt idx="0">
                  <c:v>1st Qtr</c:v>
                </c:pt>
                <c:pt idx="1">
                  <c:v>2nd Qtr</c:v>
                </c:pt>
              </c:strCache>
            </c:strRef>
          </c:cat>
          <c:val>
            <c:numRef>
              <c:f>Sheet1!$B$2:$B$3</c:f>
              <c:numCache>
                <c:formatCode>General</c:formatCode>
                <c:ptCount val="2"/>
                <c:pt idx="0">
                  <c:v>73</c:v>
                </c:pt>
                <c:pt idx="1">
                  <c:v>27</c:v>
                </c:pt>
              </c:numCache>
            </c:numRef>
          </c:val>
          <c:extLst>
            <c:ext xmlns:c16="http://schemas.microsoft.com/office/drawing/2014/chart" uri="{C3380CC4-5D6E-409C-BE32-E72D297353CC}">
              <c16:uniqueId val="{00000000-3032-4812-B451-15C0CE33296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336425445098269E-2"/>
          <c:y val="1.2499810257897466E-2"/>
          <c:w val="0.99"/>
          <c:h val="0.98750000000000004"/>
        </c:manualLayout>
      </c:layout>
      <c:doughnutChart>
        <c:varyColors val="0"/>
        <c:ser>
          <c:idx val="0"/>
          <c:order val="0"/>
          <c:tx>
            <c:strRef>
              <c:f>Sheet1!$A$2</c:f>
              <c:strCache>
                <c:ptCount val="1"/>
                <c:pt idx="0">
                  <c:v>Region 1</c:v>
                </c:pt>
              </c:strCache>
            </c:strRef>
          </c:tx>
          <c:spPr>
            <a:solidFill>
              <a:schemeClr val="accent1"/>
            </a:solidFill>
            <a:ln w="19050" cap="flat">
              <a:noFill/>
              <a:prstDash val="solid"/>
              <a:round/>
            </a:ln>
            <a:effectLst/>
          </c:spPr>
          <c:explosion val="1"/>
          <c:dPt>
            <c:idx val="0"/>
            <c:bubble3D val="0"/>
            <c:spPr>
              <a:solidFill>
                <a:srgbClr val="EB098B"/>
              </a:solidFill>
              <a:ln w="19050" cap="flat">
                <a:noFill/>
                <a:prstDash val="solid"/>
                <a:round/>
              </a:ln>
              <a:effectLst/>
            </c:spPr>
            <c:extLst>
              <c:ext xmlns:c16="http://schemas.microsoft.com/office/drawing/2014/chart" uri="{C3380CC4-5D6E-409C-BE32-E72D297353CC}">
                <c16:uniqueId val="{00000001-B37A-43C0-A197-88661563A1AD}"/>
              </c:ext>
            </c:extLst>
          </c:dPt>
          <c:dPt>
            <c:idx val="1"/>
            <c:bubble3D val="0"/>
            <c:spPr>
              <a:noFill/>
              <a:ln w="19050" cap="flat">
                <a:noFill/>
                <a:prstDash val="solid"/>
                <a:round/>
              </a:ln>
              <a:effectLst/>
            </c:spPr>
            <c:extLst>
              <c:ext xmlns:c16="http://schemas.microsoft.com/office/drawing/2014/chart" uri="{C3380CC4-5D6E-409C-BE32-E72D297353CC}">
                <c16:uniqueId val="{00000003-B37A-43C0-A197-88661563A1AD}"/>
              </c:ext>
            </c:extLst>
          </c:dPt>
          <c:cat>
            <c:strRef>
              <c:f>Sheet1!$B$1:$C$1</c:f>
              <c:strCache>
                <c:ptCount val="2"/>
                <c:pt idx="0">
                  <c:v>August</c:v>
                </c:pt>
                <c:pt idx="1">
                  <c:v>September</c:v>
                </c:pt>
              </c:strCache>
            </c:strRef>
          </c:cat>
          <c:val>
            <c:numRef>
              <c:f>Sheet1!$B$2:$C$2</c:f>
              <c:numCache>
                <c:formatCode>General</c:formatCode>
                <c:ptCount val="2"/>
                <c:pt idx="0">
                  <c:v>60</c:v>
                </c:pt>
                <c:pt idx="1">
                  <c:v>40</c:v>
                </c:pt>
              </c:numCache>
            </c:numRef>
          </c:val>
          <c:extLst>
            <c:ext xmlns:c16="http://schemas.microsoft.com/office/drawing/2014/chart" uri="{C3380CC4-5D6E-409C-BE32-E72D297353CC}">
              <c16:uniqueId val="{00000004-B37A-43C0-A197-88661563A1AD}"/>
            </c:ext>
          </c:extLst>
        </c:ser>
        <c:dLbls>
          <c:showLegendKey val="0"/>
          <c:showVal val="0"/>
          <c:showCatName val="0"/>
          <c:showSerName val="0"/>
          <c:showPercent val="0"/>
          <c:showBubbleSize val="0"/>
          <c:showLeaderLines val="1"/>
        </c:dLbls>
        <c:firstSliceAng val="0"/>
        <c:holeSize val="88"/>
      </c:doughnutChart>
      <c:spPr>
        <a:noFill/>
        <a:ln w="12700" cap="flat">
          <a:noFill/>
          <a:miter lim="400000"/>
        </a:ln>
        <a:effectLst/>
      </c:spPr>
    </c:plotArea>
    <c:plotVisOnly val="1"/>
    <c:dispBlanksAs val="gap"/>
    <c:showDLblsOverMax val="1"/>
  </c:chart>
  <c:spPr>
    <a:noFill/>
    <a:ln>
      <a:noFill/>
    </a:ln>
    <a:effectLst/>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336425445098269E-2"/>
          <c:y val="1.2499810257897466E-2"/>
          <c:w val="0.99"/>
          <c:h val="0.98750000000000004"/>
        </c:manualLayout>
      </c:layout>
      <c:doughnutChart>
        <c:varyColors val="0"/>
        <c:ser>
          <c:idx val="0"/>
          <c:order val="0"/>
          <c:tx>
            <c:strRef>
              <c:f>Sheet1!$A$2</c:f>
              <c:strCache>
                <c:ptCount val="1"/>
                <c:pt idx="0">
                  <c:v>Region 1</c:v>
                </c:pt>
              </c:strCache>
            </c:strRef>
          </c:tx>
          <c:spPr>
            <a:solidFill>
              <a:schemeClr val="accent1"/>
            </a:solidFill>
            <a:ln w="19050" cap="flat">
              <a:noFill/>
              <a:prstDash val="solid"/>
              <a:round/>
            </a:ln>
            <a:effectLst/>
          </c:spPr>
          <c:explosion val="1"/>
          <c:dPt>
            <c:idx val="0"/>
            <c:bubble3D val="0"/>
            <c:spPr>
              <a:solidFill>
                <a:srgbClr val="1A74BA"/>
              </a:solidFill>
              <a:ln w="19050" cap="flat">
                <a:noFill/>
                <a:prstDash val="solid"/>
                <a:round/>
              </a:ln>
              <a:effectLst/>
            </c:spPr>
            <c:extLst>
              <c:ext xmlns:c16="http://schemas.microsoft.com/office/drawing/2014/chart" uri="{C3380CC4-5D6E-409C-BE32-E72D297353CC}">
                <c16:uniqueId val="{00000001-C78A-48A3-871E-73D497DFAF54}"/>
              </c:ext>
            </c:extLst>
          </c:dPt>
          <c:dPt>
            <c:idx val="1"/>
            <c:bubble3D val="0"/>
            <c:spPr>
              <a:noFill/>
              <a:ln w="19050" cap="flat">
                <a:noFill/>
                <a:prstDash val="solid"/>
                <a:round/>
              </a:ln>
              <a:effectLst/>
            </c:spPr>
            <c:extLst>
              <c:ext xmlns:c16="http://schemas.microsoft.com/office/drawing/2014/chart" uri="{C3380CC4-5D6E-409C-BE32-E72D297353CC}">
                <c16:uniqueId val="{00000003-C78A-48A3-871E-73D497DFAF54}"/>
              </c:ext>
            </c:extLst>
          </c:dPt>
          <c:cat>
            <c:strRef>
              <c:f>Sheet1!$B$1:$C$1</c:f>
              <c:strCache>
                <c:ptCount val="2"/>
                <c:pt idx="0">
                  <c:v>August</c:v>
                </c:pt>
                <c:pt idx="1">
                  <c:v>September</c:v>
                </c:pt>
              </c:strCache>
            </c:strRef>
          </c:cat>
          <c:val>
            <c:numRef>
              <c:f>Sheet1!$B$2:$C$2</c:f>
              <c:numCache>
                <c:formatCode>General</c:formatCode>
                <c:ptCount val="2"/>
                <c:pt idx="0">
                  <c:v>81</c:v>
                </c:pt>
                <c:pt idx="1">
                  <c:v>19</c:v>
                </c:pt>
              </c:numCache>
            </c:numRef>
          </c:val>
          <c:extLst>
            <c:ext xmlns:c16="http://schemas.microsoft.com/office/drawing/2014/chart" uri="{C3380CC4-5D6E-409C-BE32-E72D297353CC}">
              <c16:uniqueId val="{00000004-C78A-48A3-871E-73D497DFAF54}"/>
            </c:ext>
          </c:extLst>
        </c:ser>
        <c:dLbls>
          <c:showLegendKey val="0"/>
          <c:showVal val="0"/>
          <c:showCatName val="0"/>
          <c:showSerName val="0"/>
          <c:showPercent val="0"/>
          <c:showBubbleSize val="0"/>
          <c:showLeaderLines val="1"/>
        </c:dLbls>
        <c:firstSliceAng val="0"/>
        <c:holeSize val="88"/>
      </c:doughnutChart>
      <c:spPr>
        <a:noFill/>
        <a:ln w="12700" cap="flat">
          <a:noFill/>
          <a:miter lim="400000"/>
        </a:ln>
        <a:effectLst/>
      </c:spPr>
    </c:plotArea>
    <c:plotVisOnly val="1"/>
    <c:dispBlanksAs val="gap"/>
    <c:showDLblsOverMax val="1"/>
  </c:chart>
  <c:spPr>
    <a:noFill/>
    <a:ln>
      <a:noFill/>
    </a:ln>
    <a:effectLst/>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1336425445098269E-2"/>
          <c:y val="1.2499810257897466E-2"/>
          <c:w val="0.99"/>
          <c:h val="0.98750000000000004"/>
        </c:manualLayout>
      </c:layout>
      <c:doughnutChart>
        <c:varyColors val="0"/>
        <c:ser>
          <c:idx val="0"/>
          <c:order val="0"/>
          <c:tx>
            <c:strRef>
              <c:f>Sheet1!$A$2</c:f>
              <c:strCache>
                <c:ptCount val="1"/>
                <c:pt idx="0">
                  <c:v>Region 1</c:v>
                </c:pt>
              </c:strCache>
            </c:strRef>
          </c:tx>
          <c:spPr>
            <a:solidFill>
              <a:schemeClr val="accent1"/>
            </a:solidFill>
            <a:ln w="19050" cap="flat">
              <a:noFill/>
              <a:prstDash val="solid"/>
              <a:round/>
            </a:ln>
            <a:effectLst/>
          </c:spPr>
          <c:explosion val="1"/>
          <c:dPt>
            <c:idx val="0"/>
            <c:bubble3D val="0"/>
            <c:spPr>
              <a:solidFill>
                <a:srgbClr val="EB098B"/>
              </a:solidFill>
              <a:ln w="19050" cap="flat">
                <a:noFill/>
                <a:prstDash val="solid"/>
                <a:round/>
              </a:ln>
              <a:effectLst/>
            </c:spPr>
            <c:extLst>
              <c:ext xmlns:c16="http://schemas.microsoft.com/office/drawing/2014/chart" uri="{C3380CC4-5D6E-409C-BE32-E72D297353CC}">
                <c16:uniqueId val="{00000001-498A-40AE-A223-80371A0C8D8C}"/>
              </c:ext>
            </c:extLst>
          </c:dPt>
          <c:dPt>
            <c:idx val="1"/>
            <c:bubble3D val="0"/>
            <c:spPr>
              <a:noFill/>
              <a:ln w="19050" cap="flat">
                <a:noFill/>
                <a:prstDash val="solid"/>
                <a:round/>
              </a:ln>
              <a:effectLst/>
            </c:spPr>
            <c:extLst>
              <c:ext xmlns:c16="http://schemas.microsoft.com/office/drawing/2014/chart" uri="{C3380CC4-5D6E-409C-BE32-E72D297353CC}">
                <c16:uniqueId val="{00000003-498A-40AE-A223-80371A0C8D8C}"/>
              </c:ext>
            </c:extLst>
          </c:dPt>
          <c:cat>
            <c:strRef>
              <c:f>Sheet1!$B$1:$C$1</c:f>
              <c:strCache>
                <c:ptCount val="2"/>
                <c:pt idx="0">
                  <c:v>August</c:v>
                </c:pt>
                <c:pt idx="1">
                  <c:v>September</c:v>
                </c:pt>
              </c:strCache>
            </c:strRef>
          </c:cat>
          <c:val>
            <c:numRef>
              <c:f>Sheet1!$B$2:$C$2</c:f>
              <c:numCache>
                <c:formatCode>General</c:formatCode>
                <c:ptCount val="2"/>
                <c:pt idx="0">
                  <c:v>73</c:v>
                </c:pt>
                <c:pt idx="1">
                  <c:v>27</c:v>
                </c:pt>
              </c:numCache>
            </c:numRef>
          </c:val>
          <c:extLst>
            <c:ext xmlns:c16="http://schemas.microsoft.com/office/drawing/2014/chart" uri="{C3380CC4-5D6E-409C-BE32-E72D297353CC}">
              <c16:uniqueId val="{00000004-498A-40AE-A223-80371A0C8D8C}"/>
            </c:ext>
          </c:extLst>
        </c:ser>
        <c:dLbls>
          <c:showLegendKey val="0"/>
          <c:showVal val="0"/>
          <c:showCatName val="0"/>
          <c:showSerName val="0"/>
          <c:showPercent val="0"/>
          <c:showBubbleSize val="0"/>
          <c:showLeaderLines val="1"/>
        </c:dLbls>
        <c:firstSliceAng val="0"/>
        <c:holeSize val="88"/>
      </c:doughnutChart>
      <c:spPr>
        <a:noFill/>
        <a:ln w="12700" cap="flat">
          <a:noFill/>
          <a:miter lim="400000"/>
        </a:ln>
        <a:effectLst/>
      </c:spPr>
    </c:plotArea>
    <c:plotVisOnly val="1"/>
    <c:dispBlanksAs val="gap"/>
    <c:showDLblsOverMax val="1"/>
  </c:chart>
  <c:spPr>
    <a:noFill/>
    <a:ln>
      <a:noFill/>
    </a:ln>
    <a:effectLst/>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02B-49F0-90CD-C533FA79E6A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02B-49F0-90CD-C533FA79E6A3}"/>
              </c:ext>
            </c:extLst>
          </c:dPt>
          <c:dLbls>
            <c:dLbl>
              <c:idx val="0"/>
              <c:tx>
                <c:rich>
                  <a:bodyPr/>
                  <a:lstStyle/>
                  <a:p>
                    <a:fld id="{75E98021-FDDF-4961-8F68-285538694339}"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02B-49F0-90CD-C533FA79E6A3}"/>
                </c:ext>
              </c:extLst>
            </c:dLbl>
            <c:dLbl>
              <c:idx val="1"/>
              <c:tx>
                <c:rich>
                  <a:bodyPr/>
                  <a:lstStyle/>
                  <a:p>
                    <a:fld id="{923532B8-9E52-486E-A393-3624891B2E42}"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02B-49F0-90CD-C533FA79E6A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&lt;30 mins</c:v>
                </c:pt>
                <c:pt idx="1">
                  <c:v>30-60 mins</c:v>
                </c:pt>
              </c:strCache>
            </c:strRef>
          </c:cat>
          <c:val>
            <c:numRef>
              <c:f>Sheet1!$B$2:$B$3</c:f>
              <c:numCache>
                <c:formatCode>0</c:formatCode>
                <c:ptCount val="2"/>
                <c:pt idx="0">
                  <c:v>66.666666666666657</c:v>
                </c:pt>
                <c:pt idx="1">
                  <c:v>33.333333333333329</c:v>
                </c:pt>
              </c:numCache>
            </c:numRef>
          </c:val>
          <c:extLst>
            <c:ext xmlns:c16="http://schemas.microsoft.com/office/drawing/2014/chart" uri="{C3380CC4-5D6E-409C-BE32-E72D297353CC}">
              <c16:uniqueId val="{00000004-102B-49F0-90CD-C533FA79E6A3}"/>
            </c:ext>
          </c:extLst>
        </c:ser>
        <c:dLbls>
          <c:showLegendKey val="0"/>
          <c:showVal val="0"/>
          <c:showCatName val="0"/>
          <c:showSerName val="0"/>
          <c:showPercent val="0"/>
          <c:showBubbleSize val="0"/>
          <c:showLeaderLines val="1"/>
        </c:dLbls>
        <c:firstSliceAng val="0"/>
      </c:pieChart>
      <c:spPr>
        <a:noFill/>
        <a:ln>
          <a:noFill/>
        </a:ln>
        <a:effectLst/>
      </c:spPr>
    </c:plotArea>
    <c:legend>
      <c:legendPos val="t"/>
      <c:layout>
        <c:manualLayout>
          <c:xMode val="edge"/>
          <c:yMode val="edge"/>
          <c:x val="0.15722347656851821"/>
          <c:y val="0.10263158958056254"/>
          <c:w val="0.68555304686296359"/>
          <c:h val="0.11098664639314612"/>
        </c:manualLayout>
      </c:layout>
      <c:overlay val="0"/>
      <c:spPr>
        <a:noFill/>
        <a:ln>
          <a:noFill/>
        </a:ln>
        <a:effectLst/>
      </c:spPr>
      <c:txPr>
        <a:bodyPr rot="0" spcFirstLastPara="1" vertOverflow="ellipsis" vert="horz" wrap="square" anchor="ctr" anchorCtr="1"/>
        <a:lstStyle/>
        <a:p>
          <a:pPr>
            <a:defRPr lang="en-GB"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0E8-4E08-AC4E-EA825AA6E5B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0E8-4E08-AC4E-EA825AA6E5B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0E8-4E08-AC4E-EA825AA6E5B5}"/>
              </c:ext>
            </c:extLst>
          </c:dPt>
          <c:dLbls>
            <c:dLbl>
              <c:idx val="0"/>
              <c:tx>
                <c:rich>
                  <a:bodyPr/>
                  <a:lstStyle/>
                  <a:p>
                    <a:fld id="{75E98021-FDDF-4961-8F68-285538694339}"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0E8-4E08-AC4E-EA825AA6E5B5}"/>
                </c:ext>
              </c:extLst>
            </c:dLbl>
            <c:dLbl>
              <c:idx val="1"/>
              <c:tx>
                <c:rich>
                  <a:bodyPr/>
                  <a:lstStyle/>
                  <a:p>
                    <a:fld id="{923532B8-9E52-486E-A393-3624891B2E42}"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0E8-4E08-AC4E-EA825AA6E5B5}"/>
                </c:ext>
              </c:extLst>
            </c:dLbl>
            <c:dLbl>
              <c:idx val="2"/>
              <c:tx>
                <c:rich>
                  <a:bodyPr/>
                  <a:lstStyle/>
                  <a:p>
                    <a:fld id="{0E53C507-BA7C-43F3-B799-F9C1617FDAAE}"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0E8-4E08-AC4E-EA825AA6E5B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&lt;30 mins</c:v>
                </c:pt>
                <c:pt idx="1">
                  <c:v>30-90 mins</c:v>
                </c:pt>
                <c:pt idx="2">
                  <c:v>&gt;90 mins</c:v>
                </c:pt>
              </c:strCache>
            </c:strRef>
          </c:cat>
          <c:val>
            <c:numRef>
              <c:f>Sheet1!$B$2:$B$4</c:f>
              <c:numCache>
                <c:formatCode>0</c:formatCode>
                <c:ptCount val="3"/>
                <c:pt idx="0">
                  <c:v>36.111111111111107</c:v>
                </c:pt>
                <c:pt idx="1">
                  <c:v>52.777777777777779</c:v>
                </c:pt>
                <c:pt idx="2">
                  <c:v>11.111111111111111</c:v>
                </c:pt>
              </c:numCache>
            </c:numRef>
          </c:val>
          <c:extLst>
            <c:ext xmlns:c16="http://schemas.microsoft.com/office/drawing/2014/chart" uri="{C3380CC4-5D6E-409C-BE32-E72D297353CC}">
              <c16:uniqueId val="{00000006-A0E8-4E08-AC4E-EA825AA6E5B5}"/>
            </c:ext>
          </c:extLst>
        </c:ser>
        <c:dLbls>
          <c:showLegendKey val="0"/>
          <c:showVal val="0"/>
          <c:showCatName val="0"/>
          <c:showSerName val="0"/>
          <c:showPercent val="0"/>
          <c:showBubbleSize val="0"/>
          <c:showLeaderLines val="1"/>
        </c:dLbls>
        <c:firstSliceAng val="0"/>
      </c:pieChart>
      <c:spPr>
        <a:noFill/>
        <a:ln>
          <a:noFill/>
        </a:ln>
        <a:effectLst/>
      </c:spPr>
    </c:plotArea>
    <c:legend>
      <c:legendPos val="t"/>
      <c:layout>
        <c:manualLayout>
          <c:xMode val="edge"/>
          <c:yMode val="edge"/>
          <c:x val="5.0000076270453282E-2"/>
          <c:y val="0.10263158958056254"/>
          <c:w val="0.89999984745909345"/>
          <c:h val="0.11098664639314612"/>
        </c:manualLayout>
      </c:layout>
      <c:overlay val="0"/>
      <c:spPr>
        <a:noFill/>
        <a:ln>
          <a:noFill/>
        </a:ln>
        <a:effectLst/>
      </c:spPr>
      <c:txPr>
        <a:bodyPr rot="0" spcFirstLastPara="1" vertOverflow="ellipsis" vert="horz" wrap="square" anchor="ctr" anchorCtr="1"/>
        <a:lstStyle/>
        <a:p>
          <a:pPr>
            <a:defRPr lang="en-GB"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1F_9D7D8DBF.xml><?xml version="1.0" encoding="utf-8"?>
<p188:cmLst xmlns:a="http://schemas.openxmlformats.org/drawingml/2006/main" xmlns:r="http://schemas.openxmlformats.org/officeDocument/2006/relationships" xmlns:p188="http://schemas.microsoft.com/office/powerpoint/2018/8/main">
  <p188:cm id="{61BF7B5C-D3D8-48F4-A0F5-0823AE818EEB}" authorId="{486FA1B7-906E-510F-107E-F29B4772088C}" created="2025-01-12T23:41:25.751">
    <pc:sldMkLst xmlns:pc="http://schemas.microsoft.com/office/powerpoint/2013/main/command">
      <pc:docMk/>
      <pc:sldMk cId="3230674140" sldId="277"/>
    </pc:sldMkLst>
    <p188:replyLst>
      <p188:reply id="{C7446D29-9B63-473E-9B27-71B406D776A0}" authorId="{89A72233-3C9B-C343-7368-5593CD616FD9}" created="2025-01-14T17:09:32.731">
        <p188:txBody>
          <a:bodyPr/>
          <a:lstStyle/>
          <a:p>
            <a:r>
              <a:rPr lang="en-US"/>
              <a:t>Updated with automatic animation to emphasize the progression. Slides 17-20 have been linked to this slide via morph animation</a:t>
            </a:r>
          </a:p>
        </p188:txBody>
      </p188:reply>
    </p188:replyLst>
    <p188:txBody>
      <a:bodyPr/>
      <a:lstStyle/>
      <a:p>
        <a:r>
          <a:rPr lang="en-US"/>
          <a:t>Perhaps Studio could take a look at this and come up with a way to update this slide to help connect it to the following slides were each item gets expanded on...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649B86-857A-B046-8F85-3E99B8AF5058}" type="datetimeFigureOut">
              <a:rPr lang="en-US" smtClean="0"/>
              <a:t>2/27/2025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79B172-8E6F-AE44-8B33-A66212398ADC}" type="slidenum">
              <a:rPr lang="en-US" smtClean="0"/>
              <a:t>‹#›</a:t>
            </a:fld>
            <a:endParaRPr lang="en-US"/>
          </a:p>
        </p:txBody>
      </p:sp>
    </p:spTree>
    <p:extLst>
      <p:ext uri="{BB962C8B-B14F-4D97-AF65-F5344CB8AC3E}">
        <p14:creationId xmlns:p14="http://schemas.microsoft.com/office/powerpoint/2010/main" val="241966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Hello everyone; welcome and thank you for joining today’s ISMPP U, a member research spotlight highlighting the member research orals at the 2025 European Meeting.</a:t>
            </a:r>
          </a:p>
          <a:p>
            <a:r>
              <a:rPr lang="en-US"/>
              <a:t>Please take a moment to capture a screenshot for CMPP credit. You will also be sent a certificate with credit attached after the webinar.</a:t>
            </a:r>
            <a:endParaRPr lang="en-US">
              <a:ea typeface="Calibri"/>
              <a:cs typeface="Calibri"/>
            </a:endParaRPr>
          </a:p>
        </p:txBody>
      </p:sp>
      <p:sp>
        <p:nvSpPr>
          <p:cNvPr id="4" name="Slide Number Placeholder 3"/>
          <p:cNvSpPr>
            <a:spLocks noGrp="1"/>
          </p:cNvSpPr>
          <p:nvPr>
            <p:ph type="sldNum" sz="quarter" idx="5"/>
          </p:nvPr>
        </p:nvSpPr>
        <p:spPr/>
        <p:txBody>
          <a:bodyPr/>
          <a:lstStyle/>
          <a:p>
            <a:fld id="{CA79B172-8E6F-AE44-8B33-A66212398ADC}" type="slidenum">
              <a:rPr lang="en-US" smtClean="0"/>
              <a:t>1</a:t>
            </a:fld>
            <a:endParaRPr lang="en-US"/>
          </a:p>
        </p:txBody>
      </p:sp>
    </p:spTree>
    <p:extLst>
      <p:ext uri="{BB962C8B-B14F-4D97-AF65-F5344CB8AC3E}">
        <p14:creationId xmlns:p14="http://schemas.microsoft.com/office/powerpoint/2010/main" val="2189980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t>Please take a moment to read our general disclaimer. </a:t>
            </a:r>
          </a:p>
          <a:p>
            <a:endParaRPr lang="en-US" sz="1400"/>
          </a:p>
          <a:p>
            <a:r>
              <a:rPr lang="en-US" sz="1400"/>
              <a:t>OR</a:t>
            </a:r>
          </a:p>
          <a:p>
            <a:endParaRPr lang="en-US" sz="1400"/>
          </a:p>
          <a:p>
            <a:r>
              <a:rPr lang="en-US" sz="1400"/>
              <a:t>Please know that the  Information presented by our speakers today reflect their personal knowledge and opinions and do not necessarily represent the position of their current or past employers</a:t>
            </a:r>
          </a:p>
          <a:p>
            <a:endParaRPr lang="en-US" sz="1400"/>
          </a:p>
        </p:txBody>
      </p:sp>
      <p:sp>
        <p:nvSpPr>
          <p:cNvPr id="4" name="Header Placeholder 3"/>
          <p:cNvSpPr>
            <a:spLocks noGrp="1"/>
          </p:cNvSpPr>
          <p:nvPr>
            <p:ph type="hdr" sz="quarter"/>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FB49D4D-568C-2641-B360-BD4A87EDB85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41858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85800">
              <a:defRPr/>
            </a:pPr>
            <a:r>
              <a:rPr lang="en-US" sz="900"/>
              <a:t>These are the learning objectives for today’s webinar.  Please red them aloud</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a:p>
        </p:txBody>
      </p:sp>
      <p:sp>
        <p:nvSpPr>
          <p:cNvPr id="4" name="Slide Number Placeholder 3"/>
          <p:cNvSpPr>
            <a:spLocks noGrp="1"/>
          </p:cNvSpPr>
          <p:nvPr>
            <p:ph type="sldNum" sz="quarter" idx="5"/>
          </p:nvPr>
        </p:nvSpPr>
        <p:spPr/>
        <p:txBody>
          <a:bodyPr/>
          <a:lstStyle/>
          <a:p>
            <a:fld id="{2FB49D4D-568C-2641-B360-BD4A87EDB853}" type="slidenum">
              <a:rPr lang="en-US" smtClean="0"/>
              <a:t>11</a:t>
            </a:fld>
            <a:endParaRPr lang="en-US"/>
          </a:p>
        </p:txBody>
      </p:sp>
    </p:spTree>
    <p:extLst>
      <p:ext uri="{BB962C8B-B14F-4D97-AF65-F5344CB8AC3E}">
        <p14:creationId xmlns:p14="http://schemas.microsoft.com/office/powerpoint/2010/main" val="3087802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Please say the name, title and organization</a:t>
            </a:r>
          </a:p>
        </p:txBody>
      </p:sp>
      <p:sp>
        <p:nvSpPr>
          <p:cNvPr id="4" name="Slide Number Placeholder 3"/>
          <p:cNvSpPr>
            <a:spLocks noGrp="1"/>
          </p:cNvSpPr>
          <p:nvPr>
            <p:ph type="sldNum" sz="quarter" idx="5"/>
          </p:nvPr>
        </p:nvSpPr>
        <p:spPr/>
        <p:txBody>
          <a:bodyPr/>
          <a:lstStyle/>
          <a:p>
            <a:fld id="{CA79B172-8E6F-AE44-8B33-A66212398ADC}" type="slidenum">
              <a:rPr lang="en-US" smtClean="0"/>
              <a:t>12</a:t>
            </a:fld>
            <a:endParaRPr lang="en-US"/>
          </a:p>
        </p:txBody>
      </p:sp>
    </p:spTree>
    <p:extLst>
      <p:ext uri="{BB962C8B-B14F-4D97-AF65-F5344CB8AC3E}">
        <p14:creationId xmlns:p14="http://schemas.microsoft.com/office/powerpoint/2010/main" val="701387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BFBA2-FC18-398B-8531-CB56FA9651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A41CCF-7355-4CCF-7AFC-DF2E3911F6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C5BCAB-C12E-C60E-1AC0-903B70D70D4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325D9E0-2112-3329-6E9C-8486CD1A641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79B172-8E6F-AE44-8B33-A66212398AD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7860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800"/>
              <a:t>Sex (determined by genes, anatomy and endogenous hormones) and gender (determined by individuals roles, identities and behaviours) are fundamental determinants of health and well-being. Differences in biological sex influence clinical presentation, disease progression, and response to treatment, while gender roles impact health-seeking </a:t>
            </a:r>
            <a:r>
              <a:rPr lang="en-GB" sz="2800" err="1"/>
              <a:t>behaviors</a:t>
            </a:r>
            <a:r>
              <a:rPr lang="en-GB" sz="2800"/>
              <a:t> and access to care. Despite these significant impacts, these factors are often overlooked in research, limiting the relevance of study findings and their applicability to real-world clinical practice."</a:t>
            </a:r>
          </a:p>
          <a:p>
            <a:pPr marL="342900" indent="-342900">
              <a:buAutoNum type="arabicPeriod"/>
            </a:pPr>
            <a:endParaRPr lang="en-GB" sz="1800">
              <a:effectLst/>
              <a:latin typeface="Aptos" panose="020B0004020202020204" pitchFamily="34" charset="0"/>
              <a:ea typeface="Aptos" panose="020B0004020202020204" pitchFamily="34" charset="0"/>
              <a:cs typeface="Times New Roman" panose="02020603050405020304" pitchFamily="18" charset="0"/>
            </a:endParaRPr>
          </a:p>
          <a:p>
            <a:pPr marL="342900" indent="-342900">
              <a:buAutoNum type="arabicPeriod"/>
            </a:pPr>
            <a:endParaRPr lang="en-GB" sz="1800">
              <a:effectLst/>
              <a:latin typeface="Aptos" panose="020B0004020202020204" pitchFamily="34" charset="0"/>
              <a:ea typeface="Aptos" panose="020B0004020202020204" pitchFamily="34" charset="0"/>
              <a:cs typeface="Times New Roman" panose="02020603050405020304" pitchFamily="18" charset="0"/>
            </a:endParaRPr>
          </a:p>
          <a:p>
            <a:pPr marL="342900" indent="-342900">
              <a:buAutoNum type="arabicPeriod"/>
            </a:pPr>
            <a:r>
              <a:rPr lang="en-GB" sz="1800">
                <a:effectLst/>
                <a:latin typeface="Aptos" panose="020B0004020202020204" pitchFamily="34" charset="0"/>
                <a:ea typeface="Aptos" panose="020B0004020202020204" pitchFamily="34" charset="0"/>
                <a:cs typeface="Times New Roman" panose="02020603050405020304" pitchFamily="18" charset="0"/>
              </a:rPr>
              <a:t>Heidari S, et al. </a:t>
            </a:r>
            <a:r>
              <a:rPr lang="en-GB" sz="1800" i="1">
                <a:effectLst/>
                <a:latin typeface="Aptos" panose="020B0004020202020204" pitchFamily="34" charset="0"/>
                <a:ea typeface="Aptos" panose="020B0004020202020204" pitchFamily="34" charset="0"/>
                <a:cs typeface="Times New Roman" panose="02020603050405020304" pitchFamily="18" charset="0"/>
              </a:rPr>
              <a:t>Res </a:t>
            </a:r>
            <a:r>
              <a:rPr lang="en-GB" sz="1800" i="1" err="1">
                <a:effectLst/>
                <a:latin typeface="Aptos" panose="020B0004020202020204" pitchFamily="34" charset="0"/>
                <a:ea typeface="Aptos" panose="020B0004020202020204" pitchFamily="34" charset="0"/>
                <a:cs typeface="Times New Roman" panose="02020603050405020304" pitchFamily="18" charset="0"/>
              </a:rPr>
              <a:t>Integr</a:t>
            </a:r>
            <a:r>
              <a:rPr lang="en-GB" sz="1800" i="1">
                <a:effectLst/>
                <a:latin typeface="Aptos" panose="020B0004020202020204" pitchFamily="34" charset="0"/>
                <a:ea typeface="Aptos" panose="020B0004020202020204" pitchFamily="34" charset="0"/>
                <a:cs typeface="Times New Roman" panose="02020603050405020304" pitchFamily="18" charset="0"/>
              </a:rPr>
              <a:t> Peer Rev</a:t>
            </a:r>
            <a:r>
              <a:rPr lang="en-GB" sz="1800">
                <a:effectLst/>
                <a:latin typeface="Aptos" panose="020B0004020202020204" pitchFamily="34" charset="0"/>
                <a:ea typeface="Aptos" panose="020B0004020202020204" pitchFamily="34" charset="0"/>
                <a:cs typeface="Times New Roman" panose="02020603050405020304" pitchFamily="18" charset="0"/>
              </a:rPr>
              <a:t> 2016;1</a:t>
            </a:r>
          </a:p>
          <a:p>
            <a:pPr marL="342900" indent="-342900">
              <a:buAutoNum type="arabicPeriod"/>
            </a:pPr>
            <a:r>
              <a:rPr lang="en-GB" sz="1800">
                <a:effectLst/>
                <a:latin typeface="Aptos" panose="020B0004020202020204" pitchFamily="34" charset="0"/>
                <a:ea typeface="Aptos" panose="020B0004020202020204" pitchFamily="34" charset="0"/>
                <a:cs typeface="Times New Roman" panose="02020603050405020304" pitchFamily="18" charset="0"/>
              </a:rPr>
              <a:t>Klein, SL and Flanagan, KL. </a:t>
            </a:r>
            <a:r>
              <a:rPr lang="en-GB" sz="1800" i="1">
                <a:effectLst/>
                <a:latin typeface="Aptos" panose="020B0004020202020204" pitchFamily="34" charset="0"/>
                <a:ea typeface="Aptos" panose="020B0004020202020204" pitchFamily="34" charset="0"/>
                <a:cs typeface="Times New Roman" panose="02020603050405020304" pitchFamily="18" charset="0"/>
              </a:rPr>
              <a:t>Nat Rev Immunol </a:t>
            </a:r>
            <a:r>
              <a:rPr lang="en-GB" sz="1800">
                <a:effectLst/>
                <a:latin typeface="Aptos" panose="020B0004020202020204" pitchFamily="34" charset="0"/>
                <a:ea typeface="Aptos" panose="020B0004020202020204" pitchFamily="34" charset="0"/>
                <a:cs typeface="Times New Roman" panose="02020603050405020304" pitchFamily="18" charset="0"/>
              </a:rPr>
              <a:t>2016;16:626–638</a:t>
            </a:r>
          </a:p>
          <a:p>
            <a:pPr marL="342900" indent="-342900">
              <a:buAutoNum type="arabicPeriod"/>
            </a:pPr>
            <a:r>
              <a:rPr lang="en-GB" sz="1800" err="1">
                <a:effectLst/>
                <a:latin typeface="Aptos" panose="020B0004020202020204" pitchFamily="34" charset="0"/>
                <a:ea typeface="Aptos" panose="020B0004020202020204" pitchFamily="34" charset="0"/>
                <a:cs typeface="Times New Roman" panose="02020603050405020304" pitchFamily="18" charset="0"/>
              </a:rPr>
              <a:t>Mauvais</a:t>
            </a:r>
            <a:r>
              <a:rPr lang="en-GB" sz="1800">
                <a:effectLst/>
                <a:latin typeface="Aptos" panose="020B0004020202020204" pitchFamily="34" charset="0"/>
                <a:ea typeface="Aptos" panose="020B0004020202020204" pitchFamily="34" charset="0"/>
                <a:cs typeface="Times New Roman" panose="02020603050405020304" pitchFamily="18" charset="0"/>
              </a:rPr>
              <a:t>-Jarvis F, et al. </a:t>
            </a:r>
            <a:r>
              <a:rPr lang="en-GB" sz="1800" i="1">
                <a:effectLst/>
                <a:latin typeface="Aptos" panose="020B0004020202020204" pitchFamily="34" charset="0"/>
                <a:ea typeface="Aptos" panose="020B0004020202020204" pitchFamily="34" charset="0"/>
                <a:cs typeface="Times New Roman" panose="02020603050405020304" pitchFamily="18" charset="0"/>
              </a:rPr>
              <a:t>Lancet</a:t>
            </a:r>
            <a:r>
              <a:rPr lang="en-GB" sz="1800">
                <a:effectLst/>
                <a:latin typeface="Aptos" panose="020B0004020202020204" pitchFamily="34" charset="0"/>
                <a:ea typeface="Aptos" panose="020B0004020202020204" pitchFamily="34" charset="0"/>
                <a:cs typeface="Times New Roman" panose="02020603050405020304" pitchFamily="18" charset="0"/>
              </a:rPr>
              <a:t> 2020;396:565–582 </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79B172-8E6F-AE44-8B33-A66212398A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00587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Unfortunately, sex and gender are frequently neglected across all phases of clinical research: study design, execution, analysis, and reporting.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This oversight restricts the generalization of study outcomes and can exacerbate health inequities, particularly for women, who are often disproportionately affected</a:t>
            </a:r>
          </a:p>
          <a:p>
            <a:pPr marL="0" indent="0">
              <a:buNone/>
            </a:pPr>
            <a:endParaRPr lang="en-GB" sz="1200">
              <a:effectLst/>
              <a:latin typeface="Aptos" panose="020B0004020202020204" pitchFamily="34" charset="0"/>
              <a:ea typeface="Aptos" panose="020B0004020202020204" pitchFamily="34" charset="0"/>
              <a:cs typeface="Times New Roman" panose="02020603050405020304" pitchFamily="18" charset="0"/>
            </a:endParaRPr>
          </a:p>
          <a:p>
            <a:pPr marL="342900" indent="-342900">
              <a:buAutoNum type="arabicPeriod"/>
            </a:pPr>
            <a:endParaRPr lang="en-GB" sz="1200">
              <a:effectLst/>
              <a:latin typeface="Aptos" panose="020B0004020202020204" pitchFamily="34" charset="0"/>
              <a:ea typeface="Aptos" panose="020B0004020202020204" pitchFamily="34" charset="0"/>
              <a:cs typeface="Times New Roman" panose="02020603050405020304" pitchFamily="18" charset="0"/>
            </a:endParaRPr>
          </a:p>
          <a:p>
            <a:pPr marL="342900" indent="-342900">
              <a:buAutoNum type="arabicPeriod"/>
            </a:pPr>
            <a:endParaRPr lang="en-GB" sz="1200">
              <a:effectLst/>
              <a:latin typeface="Aptos" panose="020B0004020202020204" pitchFamily="34" charset="0"/>
              <a:ea typeface="Aptos" panose="020B0004020202020204" pitchFamily="34" charset="0"/>
              <a:cs typeface="Times New Roman" panose="02020603050405020304" pitchFamily="18" charset="0"/>
            </a:endParaRPr>
          </a:p>
          <a:p>
            <a:pPr marL="342900" indent="-342900">
              <a:buAutoNum type="arabicPeriod"/>
            </a:pPr>
            <a:r>
              <a:rPr lang="en-GB" sz="1200">
                <a:effectLst/>
                <a:latin typeface="Aptos" panose="020B0004020202020204" pitchFamily="34" charset="0"/>
                <a:ea typeface="Aptos" panose="020B0004020202020204" pitchFamily="34" charset="0"/>
                <a:cs typeface="Times New Roman" panose="02020603050405020304" pitchFamily="18" charset="0"/>
              </a:rPr>
              <a:t>Heidari S, et al. </a:t>
            </a:r>
            <a:r>
              <a:rPr lang="en-GB" sz="1200" i="1">
                <a:effectLst/>
                <a:latin typeface="Aptos" panose="020B0004020202020204" pitchFamily="34" charset="0"/>
                <a:ea typeface="Aptos" panose="020B0004020202020204" pitchFamily="34" charset="0"/>
                <a:cs typeface="Times New Roman" panose="02020603050405020304" pitchFamily="18" charset="0"/>
              </a:rPr>
              <a:t>Res </a:t>
            </a:r>
            <a:r>
              <a:rPr lang="en-GB" sz="1200" i="1" err="1">
                <a:effectLst/>
                <a:latin typeface="Aptos" panose="020B0004020202020204" pitchFamily="34" charset="0"/>
                <a:ea typeface="Aptos" panose="020B0004020202020204" pitchFamily="34" charset="0"/>
                <a:cs typeface="Times New Roman" panose="02020603050405020304" pitchFamily="18" charset="0"/>
              </a:rPr>
              <a:t>Integr</a:t>
            </a:r>
            <a:r>
              <a:rPr lang="en-GB" sz="1200" i="1">
                <a:effectLst/>
                <a:latin typeface="Aptos" panose="020B0004020202020204" pitchFamily="34" charset="0"/>
                <a:ea typeface="Aptos" panose="020B0004020202020204" pitchFamily="34" charset="0"/>
                <a:cs typeface="Times New Roman" panose="02020603050405020304" pitchFamily="18" charset="0"/>
              </a:rPr>
              <a:t> Peer Rev</a:t>
            </a:r>
            <a:r>
              <a:rPr lang="en-GB" sz="1200">
                <a:effectLst/>
                <a:latin typeface="Aptos" panose="020B0004020202020204" pitchFamily="34" charset="0"/>
                <a:ea typeface="Aptos" panose="020B0004020202020204" pitchFamily="34" charset="0"/>
                <a:cs typeface="Times New Roman" panose="02020603050405020304" pitchFamily="18" charset="0"/>
              </a:rPr>
              <a:t> 2016;1(2)</a:t>
            </a:r>
          </a:p>
          <a:p>
            <a:pPr marL="342900" indent="-342900">
              <a:buAutoNum type="arabicPeriod"/>
            </a:pPr>
            <a:r>
              <a:rPr lang="en-GB" sz="1800">
                <a:effectLst/>
                <a:latin typeface="Aptos" panose="020B0004020202020204" pitchFamily="34" charset="0"/>
                <a:ea typeface="Aptos" panose="020B0004020202020204" pitchFamily="34" charset="0"/>
                <a:cs typeface="Times New Roman" panose="02020603050405020304" pitchFamily="18" charset="0"/>
              </a:rPr>
              <a:t>Van Epps H, et al. </a:t>
            </a:r>
            <a:r>
              <a:rPr lang="en-GB" sz="1800" i="1" err="1">
                <a:effectLst/>
                <a:latin typeface="Aptos" panose="020B0004020202020204" pitchFamily="34" charset="0"/>
                <a:ea typeface="Aptos" panose="020B0004020202020204" pitchFamily="34" charset="0"/>
                <a:cs typeface="Times New Roman" panose="02020603050405020304" pitchFamily="18" charset="0"/>
              </a:rPr>
              <a:t>Eur</a:t>
            </a:r>
            <a:r>
              <a:rPr lang="en-GB" sz="1800" i="1">
                <a:effectLst/>
                <a:latin typeface="Aptos" panose="020B0004020202020204" pitchFamily="34" charset="0"/>
                <a:ea typeface="Aptos" panose="020B0004020202020204" pitchFamily="34" charset="0"/>
                <a:cs typeface="Times New Roman" panose="02020603050405020304" pitchFamily="18" charset="0"/>
              </a:rPr>
              <a:t> Sci Ed</a:t>
            </a:r>
            <a:r>
              <a:rPr lang="en-GB" sz="1800">
                <a:effectLst/>
                <a:latin typeface="Aptos" panose="020B0004020202020204" pitchFamily="34" charset="0"/>
                <a:ea typeface="Aptos" panose="020B0004020202020204" pitchFamily="34" charset="0"/>
                <a:cs typeface="Times New Roman" panose="02020603050405020304" pitchFamily="18" charset="0"/>
              </a:rPr>
              <a:t> 2022;48:e86910</a:t>
            </a:r>
          </a:p>
          <a:p>
            <a:pPr marL="342900" indent="-342900">
              <a:buAutoNum type="arabicPeriod"/>
            </a:pPr>
            <a:r>
              <a:rPr lang="en-GB" sz="1800">
                <a:effectLst/>
                <a:latin typeface="Aptos" panose="020B0004020202020204" pitchFamily="34" charset="0"/>
                <a:ea typeface="Aptos" panose="020B0004020202020204" pitchFamily="34" charset="0"/>
                <a:cs typeface="Times New Roman" panose="02020603050405020304" pitchFamily="18" charset="0"/>
              </a:rPr>
              <a:t>Sex and gender reporting advances in medicine. </a:t>
            </a:r>
            <a:r>
              <a:rPr lang="en-GB" sz="1800" i="1">
                <a:effectLst/>
                <a:latin typeface="Aptos" panose="020B0004020202020204" pitchFamily="34" charset="0"/>
                <a:ea typeface="Aptos" panose="020B0004020202020204" pitchFamily="34" charset="0"/>
                <a:cs typeface="Times New Roman" panose="02020603050405020304" pitchFamily="18" charset="0"/>
              </a:rPr>
              <a:t>Lancet </a:t>
            </a:r>
            <a:r>
              <a:rPr lang="en-GB" sz="1800" i="1" err="1">
                <a:effectLst/>
                <a:latin typeface="Aptos" panose="020B0004020202020204" pitchFamily="34" charset="0"/>
                <a:ea typeface="Aptos" panose="020B0004020202020204" pitchFamily="34" charset="0"/>
                <a:cs typeface="Times New Roman" panose="02020603050405020304" pitchFamily="18" charset="0"/>
              </a:rPr>
              <a:t>Haematol</a:t>
            </a:r>
            <a:r>
              <a:rPr lang="en-GB" sz="1800">
                <a:effectLst/>
                <a:latin typeface="Aptos" panose="020B0004020202020204" pitchFamily="34" charset="0"/>
                <a:ea typeface="Aptos" panose="020B0004020202020204" pitchFamily="34" charset="0"/>
                <a:cs typeface="Times New Roman" panose="02020603050405020304" pitchFamily="18" charset="0"/>
              </a:rPr>
              <a:t> 2024;11(4):e241</a:t>
            </a:r>
          </a:p>
          <a:p>
            <a:pPr marL="342900" indent="-342900">
              <a:buAutoNum type="arabicPeriod"/>
            </a:pPr>
            <a:r>
              <a:rPr lang="en-GB" sz="1800">
                <a:effectLst/>
                <a:latin typeface="Aptos" panose="020B0004020202020204" pitchFamily="34" charset="0"/>
                <a:ea typeface="Aptos" panose="020B0004020202020204" pitchFamily="34" charset="0"/>
                <a:cs typeface="Times New Roman" panose="02020603050405020304" pitchFamily="18" charset="0"/>
              </a:rPr>
              <a:t>Antequera A, et al. </a:t>
            </a:r>
            <a:r>
              <a:rPr lang="en-GB" sz="1800" i="1" err="1">
                <a:effectLst/>
                <a:latin typeface="Aptos" panose="020B0004020202020204" pitchFamily="34" charset="0"/>
                <a:ea typeface="Aptos" panose="020B0004020202020204" pitchFamily="34" charset="0"/>
                <a:cs typeface="Times New Roman" panose="02020603050405020304" pitchFamily="18" charset="0"/>
              </a:rPr>
              <a:t>Syst</a:t>
            </a:r>
            <a:r>
              <a:rPr lang="en-GB" sz="1800" i="1">
                <a:effectLst/>
                <a:latin typeface="Aptos" panose="020B0004020202020204" pitchFamily="34" charset="0"/>
                <a:ea typeface="Aptos" panose="020B0004020202020204" pitchFamily="34" charset="0"/>
                <a:cs typeface="Times New Roman" panose="02020603050405020304" pitchFamily="18" charset="0"/>
              </a:rPr>
              <a:t> Rev</a:t>
            </a:r>
            <a:r>
              <a:rPr lang="en-GB" sz="1800">
                <a:effectLst/>
                <a:latin typeface="Aptos" panose="020B0004020202020204" pitchFamily="34" charset="0"/>
                <a:ea typeface="Aptos" panose="020B0004020202020204" pitchFamily="34" charset="0"/>
                <a:cs typeface="Times New Roman" panose="02020603050405020304" pitchFamily="18" charset="0"/>
              </a:rPr>
              <a:t> 2022;11(1):281</a:t>
            </a:r>
          </a:p>
          <a:p>
            <a:pPr marL="342900" indent="-342900">
              <a:buAutoNum type="arabicPeriod"/>
            </a:pPr>
            <a:r>
              <a:rPr lang="en-GB" sz="1800" kern="100">
                <a:effectLst/>
                <a:latin typeface="Aptos" panose="020B0004020202020204" pitchFamily="34" charset="0"/>
                <a:ea typeface="Aptos" panose="020B0004020202020204" pitchFamily="34" charset="0"/>
                <a:cs typeface="Times New Roman" panose="02020603050405020304" pitchFamily="18" charset="0"/>
              </a:rPr>
              <a:t>Raising the bar on sex and gender reporting in research. </a:t>
            </a:r>
            <a:r>
              <a:rPr lang="en-GB" sz="1800" i="1" kern="100">
                <a:effectLst/>
                <a:latin typeface="Aptos" panose="020B0004020202020204" pitchFamily="34" charset="0"/>
                <a:ea typeface="Aptos" panose="020B0004020202020204" pitchFamily="34" charset="0"/>
                <a:cs typeface="Times New Roman" panose="02020603050405020304" pitchFamily="18" charset="0"/>
              </a:rPr>
              <a:t>Nat Cancer</a:t>
            </a:r>
            <a:r>
              <a:rPr lang="en-GB" sz="1800" kern="100">
                <a:effectLst/>
                <a:latin typeface="Aptos" panose="020B0004020202020204" pitchFamily="34" charset="0"/>
                <a:ea typeface="Aptos" panose="020B0004020202020204" pitchFamily="34" charset="0"/>
                <a:cs typeface="Times New Roman" panose="02020603050405020304" pitchFamily="18" charset="0"/>
              </a:rPr>
              <a:t> 2022;3(5):521</a:t>
            </a:r>
          </a:p>
          <a:p>
            <a:pPr marL="342900" indent="-342900">
              <a:buAutoNum type="arabicPeriod"/>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79B172-8E6F-AE44-8B33-A66212398A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47696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a:solidFill>
                  <a:srgbClr val="000000"/>
                </a:solidFill>
                <a:effectLst/>
                <a:latin typeface="AkkuratLLWeb"/>
              </a:rPr>
              <a:t>Women are more likely to die than men after being admitted to hospital with a severe heart attack, but are also less likely to be prescribed medication to prevent future heart attacks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a:solidFill>
                <a:srgbClr val="000000"/>
              </a:solidFill>
              <a:effectLst/>
              <a:latin typeface="AkkuratLLWeb"/>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0000"/>
                </a:solidFill>
                <a:effectLst/>
                <a:latin typeface="Calibri" panose="020F0502020204030204" pitchFamily="34" charset="0"/>
                <a:ea typeface="Calibri" panose="020F0502020204030204" pitchFamily="34" charset="0"/>
              </a:rPr>
              <a:t>Women are almost TWICE as likely to DIE from asthma than men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rgbClr val="000000"/>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Calibri" panose="020F0502020204030204" pitchFamily="34" charset="0"/>
                <a:ea typeface="Calibri" panose="020F0502020204030204" pitchFamily="34" charset="0"/>
              </a:rPr>
              <a:t>Women experience adverse drug reactions TWICE as often as men, due to a lack of information on dosing for women during clinical trials.</a:t>
            </a: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79B172-8E6F-AE44-8B33-A66212398A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72500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The SAGER guidelines, introduced in 2016, were designed to promote the systematic consideration and reporting of sex and gender in research. [click] Many journals have endorsed these guidelines,  [click] but their implementation remains inconsistent.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As publication professionals we have a collective opportunity and responsibility to lead in this area and effect change</a:t>
            </a:r>
          </a:p>
          <a:p>
            <a:pPr marL="0" indent="0">
              <a:buNone/>
            </a:pPr>
            <a:endParaRPr lang="en-GB" sz="100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GB" sz="1000">
              <a:effectLst/>
              <a:latin typeface="Aptos" panose="020B0004020202020204" pitchFamily="34" charset="0"/>
              <a:ea typeface="Aptos" panose="020B0004020202020204" pitchFamily="34" charset="0"/>
              <a:cs typeface="Times New Roman" panose="02020603050405020304" pitchFamily="18" charset="0"/>
            </a:endParaRPr>
          </a:p>
          <a:p>
            <a:pPr marL="342900" indent="-342900">
              <a:buAutoNum type="arabicPeriod"/>
            </a:pPr>
            <a:r>
              <a:rPr lang="en-GB" sz="1000">
                <a:effectLst/>
                <a:latin typeface="Aptos" panose="020B0004020202020204" pitchFamily="34" charset="0"/>
                <a:ea typeface="Aptos" panose="020B0004020202020204" pitchFamily="34" charset="0"/>
                <a:cs typeface="Times New Roman" panose="02020603050405020304" pitchFamily="18" charset="0"/>
              </a:rPr>
              <a:t>Heidari S, et al. </a:t>
            </a:r>
            <a:r>
              <a:rPr lang="en-GB" sz="1000" i="1">
                <a:effectLst/>
                <a:latin typeface="Aptos" panose="020B0004020202020204" pitchFamily="34" charset="0"/>
                <a:ea typeface="Aptos" panose="020B0004020202020204" pitchFamily="34" charset="0"/>
                <a:cs typeface="Times New Roman" panose="02020603050405020304" pitchFamily="18" charset="0"/>
              </a:rPr>
              <a:t>Res </a:t>
            </a:r>
            <a:r>
              <a:rPr lang="en-GB" sz="1000" i="1" err="1">
                <a:effectLst/>
                <a:latin typeface="Aptos" panose="020B0004020202020204" pitchFamily="34" charset="0"/>
                <a:ea typeface="Aptos" panose="020B0004020202020204" pitchFamily="34" charset="0"/>
                <a:cs typeface="Times New Roman" panose="02020603050405020304" pitchFamily="18" charset="0"/>
              </a:rPr>
              <a:t>Integr</a:t>
            </a:r>
            <a:r>
              <a:rPr lang="en-GB" sz="1000" i="1">
                <a:effectLst/>
                <a:latin typeface="Aptos" panose="020B0004020202020204" pitchFamily="34" charset="0"/>
                <a:ea typeface="Aptos" panose="020B0004020202020204" pitchFamily="34" charset="0"/>
                <a:cs typeface="Times New Roman" panose="02020603050405020304" pitchFamily="18" charset="0"/>
              </a:rPr>
              <a:t> Peer Rev</a:t>
            </a:r>
            <a:r>
              <a:rPr lang="en-GB" sz="1000">
                <a:effectLst/>
                <a:latin typeface="Aptos" panose="020B0004020202020204" pitchFamily="34" charset="0"/>
                <a:ea typeface="Aptos" panose="020B0004020202020204" pitchFamily="34" charset="0"/>
                <a:cs typeface="Times New Roman" panose="02020603050405020304" pitchFamily="18" charset="0"/>
              </a:rPr>
              <a:t> 2016;1(2)</a:t>
            </a:r>
          </a:p>
          <a:p>
            <a:pPr marL="342900" indent="-342900">
              <a:buAutoNum type="arabicPeriod"/>
            </a:pPr>
            <a:r>
              <a:rPr lang="en-GB" sz="1200">
                <a:effectLst/>
                <a:latin typeface="Aptos" panose="020B0004020202020204" pitchFamily="34" charset="0"/>
                <a:ea typeface="Aptos" panose="020B0004020202020204" pitchFamily="34" charset="0"/>
                <a:cs typeface="Times New Roman" panose="02020603050405020304" pitchFamily="18" charset="0"/>
              </a:rPr>
              <a:t>Sex and gender reporting advances in medicine. </a:t>
            </a:r>
            <a:r>
              <a:rPr lang="en-GB" sz="1200" i="1">
                <a:effectLst/>
                <a:latin typeface="Aptos" panose="020B0004020202020204" pitchFamily="34" charset="0"/>
                <a:ea typeface="Aptos" panose="020B0004020202020204" pitchFamily="34" charset="0"/>
                <a:cs typeface="Times New Roman" panose="02020603050405020304" pitchFamily="18" charset="0"/>
              </a:rPr>
              <a:t>Lancet </a:t>
            </a:r>
            <a:r>
              <a:rPr lang="en-GB" sz="1200" i="1" err="1">
                <a:effectLst/>
                <a:latin typeface="Aptos" panose="020B0004020202020204" pitchFamily="34" charset="0"/>
                <a:ea typeface="Aptos" panose="020B0004020202020204" pitchFamily="34" charset="0"/>
                <a:cs typeface="Times New Roman" panose="02020603050405020304" pitchFamily="18" charset="0"/>
              </a:rPr>
              <a:t>Haematol</a:t>
            </a:r>
            <a:r>
              <a:rPr lang="en-GB" sz="1200">
                <a:effectLst/>
                <a:latin typeface="Aptos" panose="020B0004020202020204" pitchFamily="34" charset="0"/>
                <a:ea typeface="Aptos" panose="020B0004020202020204" pitchFamily="34" charset="0"/>
                <a:cs typeface="Times New Roman" panose="02020603050405020304" pitchFamily="18" charset="0"/>
              </a:rPr>
              <a:t> 2024;11(4):e241</a:t>
            </a:r>
          </a:p>
          <a:p>
            <a:pPr marL="342900" indent="-342900">
              <a:buAutoNum type="arabicPeriod"/>
            </a:pPr>
            <a:r>
              <a:rPr lang="en-GB" sz="1200" kern="100">
                <a:effectLst/>
                <a:latin typeface="Aptos" panose="020B0004020202020204" pitchFamily="34" charset="0"/>
                <a:ea typeface="Aptos" panose="020B0004020202020204" pitchFamily="34" charset="0"/>
                <a:cs typeface="Times New Roman" panose="02020603050405020304" pitchFamily="18" charset="0"/>
              </a:rPr>
              <a:t>Raising the bar on sex and gender reporting in research. </a:t>
            </a:r>
            <a:r>
              <a:rPr lang="en-GB" sz="1200" i="1" kern="100">
                <a:effectLst/>
                <a:latin typeface="Aptos" panose="020B0004020202020204" pitchFamily="34" charset="0"/>
                <a:ea typeface="Aptos" panose="020B0004020202020204" pitchFamily="34" charset="0"/>
                <a:cs typeface="Times New Roman" panose="02020603050405020304" pitchFamily="18" charset="0"/>
              </a:rPr>
              <a:t>Nat Cancer</a:t>
            </a:r>
            <a:r>
              <a:rPr lang="en-GB" sz="1200" kern="100">
                <a:effectLst/>
                <a:latin typeface="Aptos" panose="020B0004020202020204" pitchFamily="34" charset="0"/>
                <a:ea typeface="Aptos" panose="020B0004020202020204" pitchFamily="34" charset="0"/>
                <a:cs typeface="Times New Roman" panose="02020603050405020304" pitchFamily="18" charset="0"/>
              </a:rPr>
              <a:t> 2022;3(5):521</a:t>
            </a:r>
          </a:p>
          <a:p>
            <a:pPr marL="342900" indent="-342900">
              <a:buAutoNum type="arabicPeriod"/>
            </a:pP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79B172-8E6F-AE44-8B33-A66212398A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9988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Our study had two key objectives: first, to assess the adoption of the SAGER guidelines in industry-sponsored clinical research publications; and second, to identify factors that may influence adherence to these guidelines, such as the geographic location of the sponsor or the representation of women among authors.</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79B172-8E6F-AE44-8B33-A66212398A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7513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We conducted a literature search using PubMed, focusing on publications between September 2023 and September 2024. This timeframe was chosen to capture studies fully designed and conducted in the years following the publication of the guidelines in 2016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Eligible studies included industry-sponsored randomized controlled trials in chronic immunological conditions—areas where sex and gender differences are well-documented. We wanted to focus on the primary presentation of large RCTs sponsored by industry, and we used the SAGER checklist to systematically review each publication; we assumed author gender based on publicly-available information and cross-checked using a website designed for this purpose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79B172-8E6F-AE44-8B33-A66212398A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4652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a:ea typeface="Calibri"/>
                <a:cs typeface="Calibri"/>
              </a:rPr>
              <a:t>To access captions; use the meeting controls toolbar and click "show captions." You can also select your desired language. </a:t>
            </a:r>
          </a:p>
        </p:txBody>
      </p:sp>
      <p:sp>
        <p:nvSpPr>
          <p:cNvPr id="4" name="Slide Number Placeholder 3"/>
          <p:cNvSpPr>
            <a:spLocks noGrp="1"/>
          </p:cNvSpPr>
          <p:nvPr>
            <p:ph type="sldNum" sz="quarter" idx="5"/>
          </p:nvPr>
        </p:nvSpPr>
        <p:spPr/>
        <p:txBody>
          <a:bodyPr/>
          <a:lstStyle/>
          <a:p>
            <a:fld id="{2FB49D4D-568C-2641-B360-BD4A87EDB853}" type="slidenum">
              <a:rPr lang="en-US" smtClean="0"/>
              <a:t>2</a:t>
            </a:fld>
            <a:endParaRPr lang="en-US"/>
          </a:p>
        </p:txBody>
      </p:sp>
    </p:spTree>
    <p:extLst>
      <p:ext uri="{BB962C8B-B14F-4D97-AF65-F5344CB8AC3E}">
        <p14:creationId xmlns:p14="http://schemas.microsoft.com/office/powerpoint/2010/main" val="1235871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28/252 </a:t>
            </a:r>
            <a:r>
              <a:rPr lang="en-GB" err="1"/>
              <a:t>publcations</a:t>
            </a:r>
            <a:r>
              <a:rPr lang="en-GB"/>
              <a:t> met all eligibility criteria across these therapeutic areas and only 7 out of the 19 journals publishing these studies, or 37%, mentioned the SAGER guidelines in their author instructions. This highlights a critical gap in journal requirements, which likely contributes to the inconsistent implementation of these guidelines in clinical research.</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79B172-8E6F-AE44-8B33-A66212398A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9117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Our analysis revealed that none of the 28 publications fully adhered to the SAGER checklist. Key areas of non-compliance included failing to define sex and gender terms in methodologies, reference prior studies on sex and gender differences, or describe how these factors were considered in study design.</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79B172-8E6F-AE44-8B33-A66212398A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89720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Only 1 publication presented primary efficacy endpoint data disaggregated by sex/gender and only one discussed the need to confirm findings across sex/gender populations.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79B172-8E6F-AE44-8B33-A66212398A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99213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Only 3 publications outline sex/gender disease prevalence in the introduction or discussion; and only 5 publications or 18% conducted any form of sex- or gender-based analysis</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79B172-8E6F-AE44-8B33-A66212398A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82140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All publications presented the prevalence of sex/gender in the study population demographics. However, as no papers defined sex/gender in their methodology we cannot be sure they used the terminology correctly, and “male”/”female” terms were often listed as “gender” in demographic descriptions, which is incorrect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79B172-8E6F-AE44-8B33-A66212398A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13637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On average, women represented 35% of the authors in these studies. However, only 19% of publications had a majority of women authors, and women were first authors in 27% and last authors in 23% of studies. These figures highlight broader gender disparities in research leadership and authorship</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79B172-8E6F-AE44-8B33-A66212398A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39257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Our study had two main limitations. First, we only </a:t>
            </a:r>
            <a:r>
              <a:rPr lang="en-GB" err="1"/>
              <a:t>analyzed</a:t>
            </a:r>
            <a:r>
              <a:rPr lang="en-GB"/>
              <a:t> open-access publications, potentially narrowing the scope of our findings. Second, author gender was inferred from publicly available information, which may have introduced inaccuracies. Despite these limitations, our findings provide important insights into the adoption of the SAGER guidelines.</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79B172-8E6F-AE44-8B33-A66212398A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97717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In conclusion, our research highlights a significant gap between the endorsement and implementation of the SAGER guidelines. Routine adoption of sex- and gender-based analyses and reporting could improve the quality of health data and outcomes. However, achieving this requires systemic change, including stronger journal mandates, enhanced researcher education, and cross-industry collaboration.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Publication professionals should </a:t>
            </a:r>
            <a:r>
              <a:rPr lang="en-GB" b="0" kern="100">
                <a:solidFill>
                  <a:schemeClr val="bg1"/>
                </a:solidFill>
                <a:ea typeface="Aptos" panose="020B0004020202020204" pitchFamily="34" charset="0"/>
                <a:cs typeface="Times New Roman" panose="02020603050405020304" pitchFamily="18" charset="0"/>
              </a:rPr>
              <a:t>drive awareness of sex- and gender-based reporting within their organisations and be advocates for change in this area</a:t>
            </a:r>
            <a:endParaRPr lang="en-GB" b="0"/>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79B172-8E6F-AE44-8B33-A66212398A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4707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57F4A-824B-F67D-24EB-8025C3D3F1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E6B49F-46AC-8CC5-9E0E-A9196CD97F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D69918-7F97-8276-2B95-345441E8B9A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422B62B-47BB-6A02-4155-C58F14C568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79B172-8E6F-AE44-8B33-A66212398AD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28530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7022B-BB90-8F45-62EA-0422C42E4A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F9183C-5466-3BAE-FB04-B1AFC12102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A7520F-B7BB-965D-046B-C58CD7C9ED8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FFFAF47-84D5-6B45-72F0-F7DFEF0E7D1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79B172-8E6F-AE44-8B33-A66212398A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1671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0AD4BD6F-191C-4BA8-B732-2EAB22BB99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0D8BB900-C976-4510-AC7A-69AF68CCE8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t>ISMPP would like to thank the following Titanium and Platinum Corporate Sponsors for their ongoing support of the Society</a:t>
            </a:r>
          </a:p>
        </p:txBody>
      </p:sp>
      <p:sp>
        <p:nvSpPr>
          <p:cNvPr id="17412" name="Slide Number Placeholder 3">
            <a:extLst>
              <a:ext uri="{FF2B5EF4-FFF2-40B4-BE49-F238E27FC236}">
                <a16:creationId xmlns:a16="http://schemas.microsoft.com/office/drawing/2014/main" id="{23A487AE-EAA4-4C51-939E-92E1857B35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71640" indent="-295768">
              <a:defRPr>
                <a:solidFill>
                  <a:schemeClr val="tx1"/>
                </a:solidFill>
                <a:latin typeface="Arial" panose="020B0604020202020204" pitchFamily="34" charset="0"/>
                <a:cs typeface="Arial" panose="020B0604020202020204" pitchFamily="34" charset="0"/>
              </a:defRPr>
            </a:lvl2pPr>
            <a:lvl3pPr marL="1188030" indent="-236285">
              <a:defRPr>
                <a:solidFill>
                  <a:schemeClr val="tx1"/>
                </a:solidFill>
                <a:latin typeface="Arial" panose="020B0604020202020204" pitchFamily="34" charset="0"/>
                <a:cs typeface="Arial" panose="020B0604020202020204" pitchFamily="34" charset="0"/>
              </a:defRPr>
            </a:lvl3pPr>
            <a:lvl4pPr marL="1663903" indent="-236285">
              <a:defRPr>
                <a:solidFill>
                  <a:schemeClr val="tx1"/>
                </a:solidFill>
                <a:latin typeface="Arial" panose="020B0604020202020204" pitchFamily="34" charset="0"/>
                <a:cs typeface="Arial" panose="020B0604020202020204" pitchFamily="34" charset="0"/>
              </a:defRPr>
            </a:lvl4pPr>
            <a:lvl5pPr marL="2139773" indent="-236285">
              <a:defRPr>
                <a:solidFill>
                  <a:schemeClr val="tx1"/>
                </a:solidFill>
                <a:latin typeface="Arial" panose="020B0604020202020204" pitchFamily="34" charset="0"/>
                <a:cs typeface="Arial" panose="020B0604020202020204" pitchFamily="34" charset="0"/>
              </a:defRPr>
            </a:lvl5pPr>
            <a:lvl6pPr marL="2615646" indent="-236285" defTabSz="4758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91518" indent="-236285" defTabSz="4758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67392" indent="-236285" defTabSz="4758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43263" indent="-236285" defTabSz="4758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75872" rtl="0" eaLnBrk="1" fontAlgn="base" latinLnBrk="0" hangingPunct="1">
              <a:lnSpc>
                <a:spcPct val="100000"/>
              </a:lnSpc>
              <a:spcBef>
                <a:spcPct val="0"/>
              </a:spcBef>
              <a:spcAft>
                <a:spcPct val="0"/>
              </a:spcAft>
              <a:buClrTx/>
              <a:buSzTx/>
              <a:buFontTx/>
              <a:buNone/>
              <a:tabLst/>
              <a:defRPr/>
            </a:pPr>
            <a:fld id="{1CA89FEE-7925-49B9-A87F-9A2D7DE389FB}"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cs typeface="ヒラギノ角ゴ Pro W3"/>
              </a:rPr>
              <a:pPr marL="0" marR="0" lvl="0" indent="0" algn="r" defTabSz="475872"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cs typeface="ヒラギノ角ゴ Pro W3"/>
            </a:endParaRPr>
          </a:p>
        </p:txBody>
      </p:sp>
    </p:spTree>
    <p:extLst>
      <p:ext uri="{BB962C8B-B14F-4D97-AF65-F5344CB8AC3E}">
        <p14:creationId xmlns:p14="http://schemas.microsoft.com/office/powerpoint/2010/main" val="16206653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79B172-8E6F-AE44-8B33-A66212398A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94684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58A03A-AFF2-EAB3-B0A1-2706AE068B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74FDFD-2CB6-6C0E-3884-CC9D8DFBD2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268266-107B-585E-7E9D-B63F2117DE8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6743DD5-C09B-D360-4B23-1538840A654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79B172-8E6F-AE44-8B33-A66212398A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65389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D66C4-7AB6-6ECC-053F-7E15DA6B83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A22DC8-95F6-BF3D-8ADD-3485D390B0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EAF157-24F0-CAB3-7CB7-E9253536328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1DD5788-AEB5-E818-BA09-FA1FD828C53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79B172-8E6F-AE44-8B33-A66212398A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05642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79B172-8E6F-AE44-8B33-A66212398A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0563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79B172-8E6F-AE44-8B33-A66212398A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51018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79B172-8E6F-AE44-8B33-A66212398A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47855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79B172-8E6F-AE44-8B33-A66212398A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59111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79B172-8E6F-AE44-8B33-A66212398A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11961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79B172-8E6F-AE44-8B33-A66212398A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06072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79B172-8E6F-AE44-8B33-A66212398A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1934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for those who are seeking to become CMPP-certified or looking to renew your certification, the application deadline for the next exam window is August 1st, 2025</a:t>
            </a:r>
          </a:p>
        </p:txBody>
      </p:sp>
      <p:sp>
        <p:nvSpPr>
          <p:cNvPr id="4" name="Slide Number Placeholder 3"/>
          <p:cNvSpPr>
            <a:spLocks noGrp="1"/>
          </p:cNvSpPr>
          <p:nvPr>
            <p:ph type="sldNum" sz="quarter" idx="5"/>
          </p:nvPr>
        </p:nvSpPr>
        <p:spPr/>
        <p:txBody>
          <a:bodyPr/>
          <a:lstStyle/>
          <a:p>
            <a:fld id="{2FB49D4D-568C-2641-B360-BD4A87EDB853}" type="slidenum">
              <a:rPr lang="en-US" smtClean="0"/>
              <a:t>4</a:t>
            </a:fld>
            <a:endParaRPr lang="en-US"/>
          </a:p>
        </p:txBody>
      </p:sp>
    </p:spTree>
    <p:extLst>
      <p:ext uri="{BB962C8B-B14F-4D97-AF65-F5344CB8AC3E}">
        <p14:creationId xmlns:p14="http://schemas.microsoft.com/office/powerpoint/2010/main" val="17011749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79B172-8E6F-AE44-8B33-A66212398A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24575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79B172-8E6F-AE44-8B33-A66212398A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57682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79B172-8E6F-AE44-8B33-A66212398A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57534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79B172-8E6F-AE44-8B33-A66212398A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80213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79B172-8E6F-AE44-8B33-A66212398A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75821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79B172-8E6F-AE44-8B33-A66212398A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42649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79B172-8E6F-AE44-8B33-A66212398A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59560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79B172-8E6F-AE44-8B33-A66212398AD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40736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79B172-8E6F-AE44-8B33-A66212398AD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63464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79B172-8E6F-AE44-8B33-A66212398AD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3084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030AC-4322-B292-FB9D-B778613CCA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3548F1-0EF5-D792-9ED9-39DCEB1181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E6C636-1CE1-772E-4889-30EC294B3069}"/>
              </a:ext>
            </a:extLst>
          </p:cNvPr>
          <p:cNvSpPr>
            <a:spLocks noGrp="1"/>
          </p:cNvSpPr>
          <p:nvPr>
            <p:ph type="body" idx="1"/>
          </p:nvPr>
        </p:nvSpPr>
        <p:spPr/>
        <p:txBody>
          <a:bodyPr/>
          <a:lstStyle/>
          <a:p>
            <a:r>
              <a:rPr lang="en-US">
                <a:ea typeface="Calibri"/>
                <a:cs typeface="Calibri"/>
              </a:rPr>
              <a:t>Day 1 and day 2 summaries of the 2025 ISMPP European Meeting are now available. You can also use the QR code to access. Also presentations can be found in the ISMPP European Meeting Archives.</a:t>
            </a:r>
          </a:p>
        </p:txBody>
      </p:sp>
      <p:sp>
        <p:nvSpPr>
          <p:cNvPr id="4" name="Slide Number Placeholder 3">
            <a:extLst>
              <a:ext uri="{FF2B5EF4-FFF2-40B4-BE49-F238E27FC236}">
                <a16:creationId xmlns:a16="http://schemas.microsoft.com/office/drawing/2014/main" id="{12829507-B82C-F979-E288-872E05C28316}"/>
              </a:ext>
            </a:extLst>
          </p:cNvPr>
          <p:cNvSpPr>
            <a:spLocks noGrp="1"/>
          </p:cNvSpPr>
          <p:nvPr>
            <p:ph type="sldNum" sz="quarter" idx="5"/>
          </p:nvPr>
        </p:nvSpPr>
        <p:spPr/>
        <p:txBody>
          <a:bodyPr/>
          <a:lstStyle/>
          <a:p>
            <a:fld id="{2FB49D4D-568C-2641-B360-BD4A87EDB853}" type="slidenum">
              <a:rPr lang="en-US" smtClean="0"/>
              <a:t>5</a:t>
            </a:fld>
            <a:endParaRPr lang="en-US"/>
          </a:p>
        </p:txBody>
      </p:sp>
    </p:spTree>
    <p:extLst>
      <p:ext uri="{BB962C8B-B14F-4D97-AF65-F5344CB8AC3E}">
        <p14:creationId xmlns:p14="http://schemas.microsoft.com/office/powerpoint/2010/main" val="22680016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Cheng et al: difference was significant for unstructured abstracts but minimal for structured abstracts, suggesting the value of prompts</a:t>
            </a:r>
          </a:p>
          <a:p>
            <a:r>
              <a:rPr lang="en-GB"/>
              <a:t>Hwang et al: used reporting guideline in evaluation but not in input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79B172-8E6F-AE44-8B33-A66212398AD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11791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237B5-D87C-27BC-FD6C-2B688ABFCF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D5742C-0D13-6E4F-3A1C-A2C0E092C3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09ABB7-B84C-3EB0-E002-76AE88C3A3D8}"/>
              </a:ext>
            </a:extLst>
          </p:cNvPr>
          <p:cNvSpPr>
            <a:spLocks noGrp="1"/>
          </p:cNvSpPr>
          <p:nvPr>
            <p:ph type="body" idx="1"/>
          </p:nvPr>
        </p:nvSpPr>
        <p:spPr/>
        <p:txBody>
          <a:bodyPr/>
          <a:lstStyle/>
          <a:p>
            <a:pPr marL="0" indent="0">
              <a:buFont typeface="Arial" panose="020B0604020202020204" pitchFamily="34" charset="0"/>
              <a:buNone/>
            </a:pPr>
            <a:r>
              <a:rPr lang="en-GB"/>
              <a:t>Narrative:</a:t>
            </a:r>
          </a:p>
          <a:p>
            <a:pPr marL="0" indent="0">
              <a:buFont typeface="Arial" panose="020B0604020202020204" pitchFamily="34" charset="0"/>
              <a:buNone/>
            </a:pPr>
            <a:endParaRPr lang="en-GB"/>
          </a:p>
          <a:p>
            <a:pPr marL="171450" indent="-171450">
              <a:buFont typeface="Arial" panose="020B0604020202020204" pitchFamily="34" charset="0"/>
              <a:buChar char="•"/>
            </a:pPr>
            <a:r>
              <a:rPr lang="en-GB"/>
              <a:t>Conspectus was initially designed to generate first-draft equivalent abstracts or PLS from first-draft manuscript body text and tables.</a:t>
            </a:r>
          </a:p>
          <a:p>
            <a:pPr marL="171450" indent="-171450">
              <a:buFont typeface="Arial" panose="020B0604020202020204" pitchFamily="34" charset="0"/>
              <a:buChar char="•"/>
            </a:pPr>
            <a:r>
              <a:rPr lang="en-GB"/>
              <a:t>Conspectus works by compiling an LLM prompt from automated but user-modifiable instructions based on reporting guidelines and on user-defined parameters such as word count.</a:t>
            </a:r>
          </a:p>
          <a:p>
            <a:pPr marL="171450" indent="-171450">
              <a:buFont typeface="Arial" panose="020B0604020202020204" pitchFamily="34" charset="0"/>
              <a:buChar char="•"/>
            </a:pPr>
            <a:r>
              <a:rPr lang="en-GB"/>
              <a:t>Reporting guidelines provided the basis for a structured prompt template for each study type, which in turn was used to generate a data model for the output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Training was by few-shot learning to help Conspectus map between the prompt templates and the data model</a:t>
            </a:r>
          </a:p>
          <a:p>
            <a:pPr marL="628650" lvl="1" indent="-171450">
              <a:buFont typeface="Arial" panose="020B0604020202020204" pitchFamily="34" charset="0"/>
              <a:buChar char="•"/>
            </a:pPr>
            <a:r>
              <a:rPr lang="en-GB"/>
              <a:t>That is, a limited number of example abstracts (approx. 20 per study type) were generated for each study type and evaluated by OPEN Health subject-matter experts; these evaluations helped determine whether the prompt templates were generating correct outputs</a:t>
            </a:r>
          </a:p>
          <a:p>
            <a:pPr marL="171450" indent="-171450">
              <a:buFont typeface="Arial" panose="020B0604020202020204" pitchFamily="34" charset="0"/>
              <a:buChar char="•"/>
            </a:pPr>
            <a:r>
              <a:rPr lang="en-GB"/>
              <a:t>A set of 100 example manuscript/abstract pairs was used to guide the optimization of LLM inference parameters for each trial type</a:t>
            </a:r>
          </a:p>
          <a:p>
            <a:pPr marL="628650" lvl="1" indent="-171450">
              <a:buFont typeface="Arial" panose="020B0604020202020204" pitchFamily="34" charset="0"/>
              <a:buChar char="•"/>
            </a:pPr>
            <a:r>
              <a:rPr lang="en-GB"/>
              <a:t>Inference parameters are variables/settings used to guide the behaviour of the underlying LLM (GPT4.0); for instance, “high-temperature” outputs incorporate more randomness than “low-temperature” outputs</a:t>
            </a:r>
          </a:p>
          <a:p>
            <a:pPr marL="628650" lvl="1" indent="-171450">
              <a:buFont typeface="Arial" panose="020B0604020202020204" pitchFamily="34" charset="0"/>
              <a:buChar char="•"/>
            </a:pPr>
            <a:r>
              <a:rPr lang="en-GB"/>
              <a:t>An app such as Conspectus provides inference parameters that overrule the default behaviour of the underlying LLM (for instance, it prefers low-temperature outputs that adhere closely to provided reference material)</a:t>
            </a:r>
          </a:p>
          <a:p>
            <a:pPr marL="628650" lvl="1" indent="-171450">
              <a:buFont typeface="Arial" panose="020B0604020202020204" pitchFamily="34" charset="0"/>
              <a:buChar char="•"/>
            </a:pPr>
            <a:r>
              <a:rPr lang="en-GB"/>
              <a:t>There are a large number of inference parameters and their interactions can be complex</a:t>
            </a:r>
          </a:p>
          <a:p>
            <a:pPr marL="628650" lvl="1" indent="-171450">
              <a:buFont typeface="Arial" panose="020B0604020202020204" pitchFamily="34" charset="0"/>
              <a:buChar char="•"/>
            </a:pPr>
            <a:r>
              <a:rPr lang="en-GB"/>
              <a:t>Therefore, optimal settings were derived from good example outputs, rather than calibrated one-by-one</a:t>
            </a:r>
          </a:p>
          <a:p>
            <a:pPr marL="171450" lvl="0" indent="-171450">
              <a:buFont typeface="Arial" panose="020B0604020202020204" pitchFamily="34" charset="0"/>
              <a:buChar char="•"/>
            </a:pPr>
            <a:r>
              <a:rPr lang="en-GB"/>
              <a:t>The live version of Conspectus is a secure, cloud-based application</a:t>
            </a:r>
          </a:p>
          <a:p>
            <a:pPr marL="628650" lvl="1" indent="-171450">
              <a:buFont typeface="Arial" panose="020B0604020202020204" pitchFamily="34" charset="0"/>
              <a:buChar char="•"/>
            </a:pPr>
            <a:r>
              <a:rPr lang="en-GB"/>
              <a:t>Input data are not used to train the underlying LLM</a:t>
            </a:r>
          </a:p>
          <a:p>
            <a:pPr marL="628650" lvl="1" indent="-171450">
              <a:buFont typeface="Arial" panose="020B0604020202020204" pitchFamily="34" charset="0"/>
              <a:buChar char="•"/>
            </a:pPr>
            <a:r>
              <a:rPr lang="en-GB"/>
              <a:t>The tool is firewalled for each client account</a:t>
            </a:r>
          </a:p>
          <a:p>
            <a:pPr marL="628650" lvl="1" indent="-171450">
              <a:buFont typeface="Arial" panose="020B0604020202020204" pitchFamily="34" charset="0"/>
              <a:buChar char="•"/>
            </a:pPr>
            <a:endParaRPr lang="en-GB"/>
          </a:p>
          <a:p>
            <a:pPr marL="0" lvl="0" indent="0">
              <a:buFont typeface="Arial" panose="020B0604020202020204" pitchFamily="34" charset="0"/>
              <a:buNone/>
            </a:pPr>
            <a:r>
              <a:rPr lang="en-GB"/>
              <a:t>Additional notes:</a:t>
            </a:r>
          </a:p>
          <a:p>
            <a:pPr marL="171450" indent="-171450">
              <a:buFont typeface="Arial" panose="020B0604020202020204" pitchFamily="34" charset="0"/>
              <a:buChar char="•"/>
            </a:pPr>
            <a:r>
              <a:rPr lang="en-GB"/>
              <a:t>“Model” is used in two senses in these discussions. There is the underlying LLM (GPT 4.0) and there is the Conspectus model, which runs “on” GPT4.0. “Training of the model” refers to “training of Conspectus”; there is no training of GPT4.0.</a:t>
            </a:r>
          </a:p>
          <a:p>
            <a:pPr marL="171450" indent="-171450">
              <a:buFont typeface="Arial" panose="020B0604020202020204" pitchFamily="34" charset="0"/>
              <a:buChar char="•"/>
            </a:pPr>
            <a:r>
              <a:rPr lang="en-GB"/>
              <a:t>Any prompt (any chat with an LLM) can be thought of as creating/specifying an “instance” of the underlying LLM; so Conspectus is a tool for generating tailored instances of GPT4.0</a:t>
            </a:r>
          </a:p>
          <a:p>
            <a:pPr marL="171450" indent="-171450">
              <a:buFont typeface="Arial" panose="020B0604020202020204" pitchFamily="34" charset="0"/>
              <a:buChar char="•"/>
            </a:pPr>
            <a:r>
              <a:rPr lang="en-GB"/>
              <a:t>At the extreme end, a single prompt of the form “here is an example, do another one like this” is an example of the type of training discussed here. At the other extreme end is the training used for the underlying LLM, “here is everything on the internet, use this to predict what text you should generate”. So “few shot learning” is just a term that means “somewhere in the middle”: we provide a finite number of examples, more than 1 but fewer than everything.</a:t>
            </a:r>
          </a:p>
          <a:p>
            <a:pPr marL="171450" indent="-171450">
              <a:buFont typeface="Arial" panose="020B0604020202020204" pitchFamily="34" charset="0"/>
              <a:buChar char="•"/>
            </a:pPr>
            <a:r>
              <a:rPr lang="en-GB"/>
              <a:t>The data model is important because it means the actual prompt that is sent to GPT4.0 is *not* natural language. It is more like a table of instructions that says “make sure a number of this type goes into this space.”</a:t>
            </a:r>
          </a:p>
          <a:p>
            <a:pPr marL="171450" indent="-171450">
              <a:buFont typeface="Arial" panose="020B0604020202020204" pitchFamily="34" charset="0"/>
              <a:buChar char="•"/>
            </a:pPr>
            <a:r>
              <a:rPr lang="en-GB"/>
              <a:t>The way Conspectus works is that it has a default data model for each study type, which the user can modify (by adding or removing rows from the briefing table)</a:t>
            </a:r>
          </a:p>
          <a:p>
            <a:pPr marL="171450" indent="-171450">
              <a:buFont typeface="Arial" panose="020B0604020202020204" pitchFamily="34" charset="0"/>
              <a:buChar char="•"/>
            </a:pPr>
            <a:r>
              <a:rPr lang="en-GB"/>
              <a:t>Not covered in this slide, but: the model in Conspectus is limited by the number of tokens in the uploaded files. Tokens are the units of text that are processed by the model; they do not have a direct equivalent in terms of pages or words. Artefact use a rule of thumb that each token represents on average 0.75 words. </a:t>
            </a:r>
          </a:p>
          <a:p>
            <a:pPr marL="171450" indent="-171450">
              <a:buFont typeface="Arial" panose="020B0604020202020204" pitchFamily="34" charset="0"/>
              <a:buChar char="•"/>
            </a:pPr>
            <a:r>
              <a:rPr lang="en-GB"/>
              <a:t>Artefact’s recommended method for overcoming the token limit is ‘manual chunking’, i.e. identifying which information is important, extracting it from the source document, combining all the relevant info into a new document, and uploading that.</a:t>
            </a:r>
          </a:p>
          <a:p>
            <a:pPr marL="171450" indent="-171450">
              <a:buFont typeface="Arial" panose="020B0604020202020204" pitchFamily="34" charset="0"/>
              <a:buChar char="•"/>
            </a:pPr>
            <a:endParaRPr lang="en-GB"/>
          </a:p>
          <a:p>
            <a:pPr marL="0" indent="0">
              <a:buFont typeface="Arial" panose="020B0604020202020204" pitchFamily="34" charset="0"/>
              <a:buNone/>
            </a:pPr>
            <a:r>
              <a:rPr lang="en-GB"/>
              <a:t>Original wording from Kristjan for reference:</a:t>
            </a:r>
          </a:p>
          <a:p>
            <a:pPr marL="285750" indent="-285750">
              <a:buFont typeface="Arial" panose="020B0604020202020204" pitchFamily="34" charset="0"/>
              <a:buChar char="•"/>
            </a:pPr>
            <a:r>
              <a:rPr lang="en-GB" sz="1500"/>
              <a:t>Conspectus was initially designed to generate first-draft-equivalent abstracts or PLS from first draft manuscript body text and tables</a:t>
            </a:r>
          </a:p>
          <a:p>
            <a:pPr marL="285750" indent="-285750">
              <a:buFont typeface="Arial" panose="020B0604020202020204" pitchFamily="34" charset="0"/>
              <a:buChar char="•"/>
            </a:pPr>
            <a:r>
              <a:rPr lang="en-GB" sz="1500"/>
              <a:t>To improve the tool's accuracy beyond off-the-shelf products like ChatGPT, we used two main approaches: few-shot learning and structured prompt templates. We also optimized the model's inference parameters using a labelled in-house training set.</a:t>
            </a:r>
          </a:p>
          <a:p>
            <a:pPr marL="285750" lvl="0" indent="-285750">
              <a:buFont typeface="Arial" panose="020B0604020202020204" pitchFamily="34" charset="0"/>
              <a:buChar char="•"/>
            </a:pPr>
            <a:r>
              <a:rPr lang="en-GB" sz="1500" b="1"/>
              <a:t>Few-shot learning </a:t>
            </a:r>
            <a:r>
              <a:rPr lang="en-GB" sz="1500"/>
              <a:t>enables LLMs to learn from a few training examples without extensive retraining. Our tool needed to generate texts that strictly follow multiple publication guidelines, so we created a training set of 20 example outputs for each guideline, all verified by OPEN Health subject-matter experts.</a:t>
            </a:r>
          </a:p>
          <a:p>
            <a:pPr marL="285750" lvl="0" indent="-285750">
              <a:buFont typeface="Arial" panose="020B0604020202020204" pitchFamily="34" charset="0"/>
              <a:buChar char="•"/>
            </a:pPr>
            <a:r>
              <a:rPr lang="en-GB" sz="1500"/>
              <a:t>We paired these example outputs with </a:t>
            </a:r>
            <a:r>
              <a:rPr lang="en-GB" sz="1500" b="1"/>
              <a:t>structured prompt templates </a:t>
            </a:r>
            <a:r>
              <a:rPr lang="en-GB" sz="1500"/>
              <a:t>for each guideline. For every supported guideline (e.g. CONSORT for clinical trials, etc), we transformed the instructions into a data model—a type-annotated programming object. This helped the tool learn how to map between data models (as prompts) and the worked examples from few-shot learning.</a:t>
            </a:r>
          </a:p>
          <a:p>
            <a:pPr marL="285750" lvl="0" indent="-285750">
              <a:buFont typeface="Arial" panose="020B0604020202020204" pitchFamily="34" charset="0"/>
              <a:buChar char="•"/>
            </a:pPr>
            <a:r>
              <a:rPr lang="en-GB" sz="1500"/>
              <a:t>Finally, we optimized </a:t>
            </a:r>
            <a:r>
              <a:rPr lang="en-GB" sz="1500" b="1"/>
              <a:t>high-level LLM inference parameters</a:t>
            </a:r>
            <a:r>
              <a:rPr lang="en-GB" sz="1500"/>
              <a:t>—including temperature, frequency, and presence penalties—using a training set of 100 source documents. We measured success using the F1 score across statistical values in the source documents. This was essential for ensuring accurate reproduction of statistical figures from the source documents' results sections.</a:t>
            </a:r>
          </a:p>
          <a:p>
            <a:pPr marL="0" indent="0">
              <a:buFont typeface="Arial" panose="020B0604020202020204" pitchFamily="34" charset="0"/>
              <a:buNone/>
            </a:pPr>
            <a:endParaRPr lang="en-GB"/>
          </a:p>
        </p:txBody>
      </p:sp>
      <p:sp>
        <p:nvSpPr>
          <p:cNvPr id="4" name="Slide Number Placeholder 3">
            <a:extLst>
              <a:ext uri="{FF2B5EF4-FFF2-40B4-BE49-F238E27FC236}">
                <a16:creationId xmlns:a16="http://schemas.microsoft.com/office/drawing/2014/main" id="{9F6BA809-EFBC-14FC-A1A7-112D24AC4AE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79B172-8E6F-AE44-8B33-A66212398AD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76665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a:t>Narrative:</a:t>
            </a:r>
          </a:p>
          <a:p>
            <a:pPr marL="0" indent="0">
              <a:buFont typeface="Arial" panose="020B0604020202020204" pitchFamily="34" charset="0"/>
              <a:buNone/>
            </a:pPr>
            <a:endParaRPr lang="en-GB"/>
          </a:p>
          <a:p>
            <a:pPr marL="171450" indent="-171450">
              <a:buFont typeface="Arial" panose="020B0604020202020204" pitchFamily="34" charset="0"/>
              <a:buChar char="•"/>
            </a:pPr>
            <a:r>
              <a:rPr lang="en-GB"/>
              <a:t>Performance refers to technical performance of the data model</a:t>
            </a:r>
          </a:p>
          <a:p>
            <a:pPr marL="171450" indent="-171450">
              <a:buFont typeface="Arial" panose="020B0604020202020204" pitchFamily="34" charset="0"/>
              <a:buChar char="•"/>
            </a:pPr>
            <a:r>
              <a:rPr lang="en-GB"/>
              <a:t>Usability refers to user-evaluated usability</a:t>
            </a:r>
          </a:p>
          <a:p>
            <a:pPr marL="171450" indent="-171450">
              <a:buFont typeface="Arial" panose="020B0604020202020204" pitchFamily="34" charset="0"/>
              <a:buChar char="•"/>
            </a:pPr>
            <a:r>
              <a:rPr lang="en-GB"/>
              <a:t>Accuracy and appropriateness refer to evaluation of the generated content by subject matter experts (senior scientific review)</a:t>
            </a:r>
          </a:p>
          <a:p>
            <a:pPr marL="171450" indent="-171450">
              <a:buFont typeface="Arial" panose="020B0604020202020204" pitchFamily="34" charset="0"/>
              <a:buChar char="•"/>
            </a:pPr>
            <a:r>
              <a:rPr lang="en-GB"/>
              <a:t>Workflow refers to the *estimated* impact by users and reviewers on their normal workflow</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79B172-8E6F-AE44-8B33-A66212398AD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514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a:p>
            <a:r>
              <a:rPr lang="en-GB"/>
              <a:t>"The "Recovery rate" measures the proportion of figures that are both in the original abstract and the generated abstract, divided by the total number of figures in the original abstract.</a:t>
            </a:r>
          </a:p>
          <a:p>
            <a:r>
              <a:rPr lang="en-GB"/>
              <a:t>The "Recall" is similar, but it also considers figures in the generated abstract that are found in the manuscript but not in the original abstract as relevant.</a:t>
            </a:r>
          </a:p>
          <a:p>
            <a:r>
              <a:rPr lang="en-GB"/>
              <a:t>In summary, based on our definitions:</a:t>
            </a:r>
          </a:p>
          <a:p>
            <a:r>
              <a:rPr lang="en-GB"/>
              <a:t>• Recovery rate = TP / (TP + FN)</a:t>
            </a:r>
          </a:p>
          <a:p>
            <a:r>
              <a:rPr lang="en-GB"/>
              <a:t>• Recall = (TP + TP*) / (TP + TP* + FN)</a:t>
            </a:r>
          </a:p>
          <a:p>
            <a:r>
              <a:rPr lang="en-GB"/>
              <a:t>Where:</a:t>
            </a:r>
          </a:p>
          <a:p>
            <a:r>
              <a:rPr lang="en-GB"/>
              <a:t>• TP: Number of figures present in both the generated abstract and the original abstract.</a:t>
            </a:r>
          </a:p>
          <a:p>
            <a:r>
              <a:rPr lang="en-GB"/>
              <a:t>• TP*: Number of figures in the generated abstract that are in the manuscript but not in the original abstract.</a:t>
            </a:r>
          </a:p>
          <a:p>
            <a:r>
              <a:rPr lang="en-GB"/>
              <a:t>• FN: Figures in the original abstract that are not in the generated abstract."</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79B172-8E6F-AE44-8B33-A66212398AD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21928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This is the expected workflow if Conspectus was used in a live project.</a:t>
            </a:r>
          </a:p>
          <a:p>
            <a:pPr marL="171450" indent="-171450">
              <a:buFont typeface="Arial" panose="020B0604020202020204" pitchFamily="34" charset="0"/>
              <a:buChar char="•"/>
            </a:pPr>
            <a:r>
              <a:rPr lang="en-GB"/>
              <a:t>Note: reporting guideline is automatically applied once trial type has been selected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79B172-8E6F-AE44-8B33-A66212398AD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48307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The pilot was designed to approximate the anticipated workflow in real projects</a:t>
            </a:r>
          </a:p>
          <a:p>
            <a:pPr marL="171450" indent="-171450">
              <a:buFont typeface="Arial" panose="020B0604020202020204" pitchFamily="34" charset="0"/>
              <a:buChar char="•"/>
            </a:pPr>
            <a:r>
              <a:rPr lang="en-GB"/>
              <a:t>Input was of the final submission version of manuscripts that have been published (and are therefore in the public domain)</a:t>
            </a:r>
          </a:p>
          <a:p>
            <a:pPr marL="171450" indent="-171450">
              <a:buFont typeface="Arial" panose="020B0604020202020204" pitchFamily="34" charset="0"/>
              <a:buChar char="•"/>
            </a:pPr>
            <a:r>
              <a:rPr lang="en-GB"/>
              <a:t>Generated abstracts were evaluated by content experts (SMW/PMW/SD or equivalent)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79B172-8E6F-AE44-8B33-A66212398AD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3802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Note: some reviewers conducted multiple reviews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79B172-8E6F-AE44-8B33-A66212398AD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74135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Users who would recommended CONSPECTUS did so because they felt it saved time and/or because it was good to have experience with LLM tools</a:t>
            </a:r>
          </a:p>
          <a:p>
            <a:pPr marL="171450" indent="-171450">
              <a:buFont typeface="Arial" panose="020B0604020202020204" pitchFamily="34" charset="0"/>
              <a:buChar char="•"/>
            </a:pPr>
            <a:r>
              <a:rPr lang="en-GB"/>
              <a:t>One user did not recommend CONSPECTUS, on the grounds that they did not feel it would save time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79B172-8E6F-AE44-8B33-A66212398AD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555599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Lower scores for accuracy and appropriateness were more common with complex studies and/or types of study not covered by Conspectus (e.g. PK/PD)</a:t>
            </a:r>
          </a:p>
          <a:p>
            <a:pPr marL="171450" indent="-171450">
              <a:buFont typeface="Arial" panose="020B0604020202020204" pitchFamily="34" charset="0"/>
              <a:buChar char="•"/>
            </a:pPr>
            <a:r>
              <a:rPr lang="en-GB"/>
              <a:t>Few users (3/22) customised the suggested text structure; greater customisation could improve accuracy and appropriateness scores</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79B172-8E6F-AE44-8B33-A66212398AD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02407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a:t>Review time comparable to review of human-written abstracts</a:t>
            </a:r>
          </a:p>
          <a:p>
            <a:pPr marL="171450" indent="-171450">
              <a:buFont typeface="Arial" panose="020B0604020202020204" pitchFamily="34" charset="0"/>
              <a:buChar char="•"/>
            </a:pPr>
            <a:r>
              <a:rPr lang="en-GB"/>
              <a:t>Revision time expected to be similar to or better than with human-written abstracts (based on human assessment)</a:t>
            </a:r>
          </a:p>
          <a:p>
            <a:pPr marL="171450" indent="-171450">
              <a:buFont typeface="Arial" panose="020B0604020202020204" pitchFamily="34" charset="0"/>
              <a:buChar char="•"/>
            </a:pPr>
            <a:r>
              <a:rPr lang="en-GB"/>
              <a:t>Author opinion: requirement for revision indicates that Conspectus outputs are equivalent to human-generated draft text (not final text)</a:t>
            </a:r>
          </a:p>
          <a:p>
            <a:pPr marL="171450" indent="-171450">
              <a:buFont typeface="Arial" panose="020B0604020202020204" pitchFamily="34" charset="0"/>
              <a:buChar char="•"/>
            </a:pPr>
            <a:r>
              <a:rPr lang="en-GB"/>
              <a:t>Time for generation vs writing was not assessed, but is expected to be modest for manuscript abstracts (it is assumed the human writer has spent significant time developing the manuscript draft and is familiar with all of the data)</a:t>
            </a:r>
          </a:p>
          <a:p>
            <a:pPr marL="171450" indent="-171450">
              <a:buFont typeface="Arial" panose="020B0604020202020204" pitchFamily="34" charset="0"/>
              <a:buChar char="•"/>
            </a:pPr>
            <a:r>
              <a:rPr lang="en-GB"/>
              <a:t>Greater time savings may be realised through the use of Conspectus for congress abstract generation</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79B172-8E6F-AE44-8B33-A66212398AD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6750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EE818-35DE-7266-C14A-6EB24EB6D7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0DBC7D-8532-4167-87FC-2A48EA03AB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6E69AB-FB36-0BD7-251B-D82DBC38088F}"/>
              </a:ext>
            </a:extLst>
          </p:cNvPr>
          <p:cNvSpPr>
            <a:spLocks noGrp="1"/>
          </p:cNvSpPr>
          <p:nvPr>
            <p:ph type="body" idx="1"/>
          </p:nvPr>
        </p:nvSpPr>
        <p:spPr/>
        <p:txBody>
          <a:bodyPr/>
          <a:lstStyle/>
          <a:p>
            <a:r>
              <a:rPr lang="en-US"/>
              <a:t>The submission portal for the 2025 ISMPP Professional Excellence Awards </a:t>
            </a:r>
            <a:r>
              <a:rPr lang="en-US" b="1"/>
              <a:t>closes tomorrow, February 28</a:t>
            </a:r>
            <a:r>
              <a:rPr lang="en-US"/>
              <a:t>. Please submit your nominations for the awards listed</a:t>
            </a:r>
            <a:r>
              <a:rPr lang="en-US" b="1"/>
              <a:t> </a:t>
            </a:r>
            <a:r>
              <a:rPr lang="en-US"/>
              <a:t>before the deadline</a:t>
            </a:r>
          </a:p>
        </p:txBody>
      </p:sp>
      <p:sp>
        <p:nvSpPr>
          <p:cNvPr id="4" name="Slide Number Placeholder 3">
            <a:extLst>
              <a:ext uri="{FF2B5EF4-FFF2-40B4-BE49-F238E27FC236}">
                <a16:creationId xmlns:a16="http://schemas.microsoft.com/office/drawing/2014/main" id="{CE0D386F-6629-94DE-C078-61EFB941A0E3}"/>
              </a:ext>
            </a:extLst>
          </p:cNvPr>
          <p:cNvSpPr>
            <a:spLocks noGrp="1"/>
          </p:cNvSpPr>
          <p:nvPr>
            <p:ph type="sldNum" sz="quarter" idx="5"/>
          </p:nvPr>
        </p:nvSpPr>
        <p:spPr/>
        <p:txBody>
          <a:bodyPr/>
          <a:lstStyle/>
          <a:p>
            <a:fld id="{2FB49D4D-568C-2641-B360-BD4A87EDB853}" type="slidenum">
              <a:rPr lang="en-US" smtClean="0"/>
              <a:t>6</a:t>
            </a:fld>
            <a:endParaRPr lang="en-US"/>
          </a:p>
        </p:txBody>
      </p:sp>
    </p:spTree>
    <p:extLst>
      <p:ext uri="{BB962C8B-B14F-4D97-AF65-F5344CB8AC3E}">
        <p14:creationId xmlns:p14="http://schemas.microsoft.com/office/powerpoint/2010/main" val="105533817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79B172-8E6F-AE44-8B33-A66212398AD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49512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79B172-8E6F-AE44-8B33-A66212398AD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764104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79B172-8E6F-AE44-8B33-A66212398AD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732475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CA79B172-8E6F-AE44-8B33-A66212398ADC}" type="slidenum">
              <a:rPr lang="en-US" smtClean="0"/>
              <a:t>64</a:t>
            </a:fld>
            <a:endParaRPr lang="en-US"/>
          </a:p>
        </p:txBody>
      </p:sp>
    </p:spTree>
    <p:extLst>
      <p:ext uri="{BB962C8B-B14F-4D97-AF65-F5344CB8AC3E}">
        <p14:creationId xmlns:p14="http://schemas.microsoft.com/office/powerpoint/2010/main" val="11707042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685800">
              <a:spcBef>
                <a:spcPct val="0"/>
              </a:spcBef>
              <a:defRPr/>
            </a:pPr>
            <a:r>
              <a:rPr lang="en-US" altLang="en-US" sz="1600">
                <a:cs typeface="Calibri"/>
              </a:rPr>
              <a:t>Also, be on the lookout for ISMPP’s next 2 ISMPP U’s…in March and May</a:t>
            </a:r>
            <a:endParaRPr lang="en-US" altLang="en-US" sz="1600">
              <a:ea typeface="Calibri"/>
              <a:cs typeface="Calibri"/>
            </a:endParaRPr>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93120" indent="-304031">
              <a:defRPr>
                <a:solidFill>
                  <a:schemeClr val="tx1"/>
                </a:solidFill>
                <a:latin typeface="Calibri" pitchFamily="34" charset="0"/>
              </a:defRPr>
            </a:lvl2pPr>
            <a:lvl3pPr marL="1221077" indent="-242893">
              <a:defRPr>
                <a:solidFill>
                  <a:schemeClr val="tx1"/>
                </a:solidFill>
                <a:latin typeface="Calibri" pitchFamily="34" charset="0"/>
              </a:defRPr>
            </a:lvl3pPr>
            <a:lvl4pPr marL="1710169" indent="-242893">
              <a:defRPr>
                <a:solidFill>
                  <a:schemeClr val="tx1"/>
                </a:solidFill>
                <a:latin typeface="Calibri" pitchFamily="34" charset="0"/>
              </a:defRPr>
            </a:lvl4pPr>
            <a:lvl5pPr marL="2199258" indent="-242893">
              <a:defRPr>
                <a:solidFill>
                  <a:schemeClr val="tx1"/>
                </a:solidFill>
                <a:latin typeface="Calibri" pitchFamily="34" charset="0"/>
              </a:defRPr>
            </a:lvl5pPr>
            <a:lvl6pPr marL="2675131" indent="-242893" fontAlgn="base">
              <a:spcBef>
                <a:spcPct val="0"/>
              </a:spcBef>
              <a:spcAft>
                <a:spcPct val="0"/>
              </a:spcAft>
              <a:defRPr>
                <a:solidFill>
                  <a:schemeClr val="tx1"/>
                </a:solidFill>
                <a:latin typeface="Calibri" pitchFamily="34" charset="0"/>
              </a:defRPr>
            </a:lvl6pPr>
            <a:lvl7pPr marL="3151003" indent="-242893" fontAlgn="base">
              <a:spcBef>
                <a:spcPct val="0"/>
              </a:spcBef>
              <a:spcAft>
                <a:spcPct val="0"/>
              </a:spcAft>
              <a:defRPr>
                <a:solidFill>
                  <a:schemeClr val="tx1"/>
                </a:solidFill>
                <a:latin typeface="Calibri" pitchFamily="34" charset="0"/>
              </a:defRPr>
            </a:lvl7pPr>
            <a:lvl8pPr marL="3626875" indent="-242893" fontAlgn="base">
              <a:spcBef>
                <a:spcPct val="0"/>
              </a:spcBef>
              <a:spcAft>
                <a:spcPct val="0"/>
              </a:spcAft>
              <a:defRPr>
                <a:solidFill>
                  <a:schemeClr val="tx1"/>
                </a:solidFill>
                <a:latin typeface="Calibri" pitchFamily="34" charset="0"/>
              </a:defRPr>
            </a:lvl8pPr>
            <a:lvl9pPr marL="4102748" indent="-242893" fontAlgn="base">
              <a:spcBef>
                <a:spcPct val="0"/>
              </a:spcBef>
              <a:spcAft>
                <a:spcPct val="0"/>
              </a:spcAft>
              <a:defRPr>
                <a:solidFill>
                  <a:schemeClr val="tx1"/>
                </a:solidFill>
                <a:latin typeface="Calibri" pitchFamily="34" charset="0"/>
              </a:defRPr>
            </a:lvl9pPr>
          </a:lstStyle>
          <a:p>
            <a:pPr marL="0" marR="0" lvl="0" indent="0" algn="r" defTabSz="951964" rtl="0" eaLnBrk="1" fontAlgn="base" latinLnBrk="0" hangingPunct="1">
              <a:lnSpc>
                <a:spcPct val="100000"/>
              </a:lnSpc>
              <a:spcBef>
                <a:spcPct val="0"/>
              </a:spcBef>
              <a:spcAft>
                <a:spcPct val="0"/>
              </a:spcAft>
              <a:buClrTx/>
              <a:buSzTx/>
              <a:buFontTx/>
              <a:buNone/>
              <a:tabLst/>
              <a:defRPr/>
            </a:pPr>
            <a:fld id="{C415E4E8-E76D-446B-9C18-288379B8CA0A}" type="slidenum">
              <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mn-cs"/>
              </a:rPr>
              <a:pPr marL="0" marR="0" lvl="0" indent="0" algn="r" defTabSz="951964"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mn-cs"/>
            </a:endParaRPr>
          </a:p>
        </p:txBody>
      </p:sp>
    </p:spTree>
    <p:extLst>
      <p:ext uri="{BB962C8B-B14F-4D97-AF65-F5344CB8AC3E}">
        <p14:creationId xmlns:p14="http://schemas.microsoft.com/office/powerpoint/2010/main" val="23036833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z="1500">
              <a:ea typeface="Calibri"/>
              <a:cs typeface="Calibri"/>
            </a:endParaRPr>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93120" indent="-304031">
              <a:defRPr>
                <a:solidFill>
                  <a:schemeClr val="tx1"/>
                </a:solidFill>
                <a:latin typeface="Calibri" pitchFamily="34" charset="0"/>
              </a:defRPr>
            </a:lvl2pPr>
            <a:lvl3pPr marL="1221077" indent="-242893">
              <a:defRPr>
                <a:solidFill>
                  <a:schemeClr val="tx1"/>
                </a:solidFill>
                <a:latin typeface="Calibri" pitchFamily="34" charset="0"/>
              </a:defRPr>
            </a:lvl3pPr>
            <a:lvl4pPr marL="1710169" indent="-242893">
              <a:defRPr>
                <a:solidFill>
                  <a:schemeClr val="tx1"/>
                </a:solidFill>
                <a:latin typeface="Calibri" pitchFamily="34" charset="0"/>
              </a:defRPr>
            </a:lvl4pPr>
            <a:lvl5pPr marL="2199258" indent="-242893">
              <a:defRPr>
                <a:solidFill>
                  <a:schemeClr val="tx1"/>
                </a:solidFill>
                <a:latin typeface="Calibri" pitchFamily="34" charset="0"/>
              </a:defRPr>
            </a:lvl5pPr>
            <a:lvl6pPr marL="2675131" indent="-242893" fontAlgn="base">
              <a:spcBef>
                <a:spcPct val="0"/>
              </a:spcBef>
              <a:spcAft>
                <a:spcPct val="0"/>
              </a:spcAft>
              <a:defRPr>
                <a:solidFill>
                  <a:schemeClr val="tx1"/>
                </a:solidFill>
                <a:latin typeface="Calibri" pitchFamily="34" charset="0"/>
              </a:defRPr>
            </a:lvl6pPr>
            <a:lvl7pPr marL="3151003" indent="-242893" fontAlgn="base">
              <a:spcBef>
                <a:spcPct val="0"/>
              </a:spcBef>
              <a:spcAft>
                <a:spcPct val="0"/>
              </a:spcAft>
              <a:defRPr>
                <a:solidFill>
                  <a:schemeClr val="tx1"/>
                </a:solidFill>
                <a:latin typeface="Calibri" pitchFamily="34" charset="0"/>
              </a:defRPr>
            </a:lvl7pPr>
            <a:lvl8pPr marL="3626875" indent="-242893" fontAlgn="base">
              <a:spcBef>
                <a:spcPct val="0"/>
              </a:spcBef>
              <a:spcAft>
                <a:spcPct val="0"/>
              </a:spcAft>
              <a:defRPr>
                <a:solidFill>
                  <a:schemeClr val="tx1"/>
                </a:solidFill>
                <a:latin typeface="Calibri" pitchFamily="34" charset="0"/>
              </a:defRPr>
            </a:lvl8pPr>
            <a:lvl9pPr marL="4102748" indent="-242893" fontAlgn="base">
              <a:spcBef>
                <a:spcPct val="0"/>
              </a:spcBef>
              <a:spcAft>
                <a:spcPct val="0"/>
              </a:spcAft>
              <a:defRPr>
                <a:solidFill>
                  <a:schemeClr val="tx1"/>
                </a:solidFill>
                <a:latin typeface="Calibri" pitchFamily="34" charset="0"/>
              </a:defRPr>
            </a:lvl9pPr>
          </a:lstStyle>
          <a:p>
            <a:pPr marL="0" marR="0" lvl="0" indent="0" algn="r" defTabSz="951964" rtl="0" eaLnBrk="1" fontAlgn="base" latinLnBrk="0" hangingPunct="1">
              <a:lnSpc>
                <a:spcPct val="100000"/>
              </a:lnSpc>
              <a:spcBef>
                <a:spcPct val="0"/>
              </a:spcBef>
              <a:spcAft>
                <a:spcPct val="0"/>
              </a:spcAft>
              <a:buClrTx/>
              <a:buSzTx/>
              <a:buFontTx/>
              <a:buNone/>
              <a:tabLst/>
              <a:defRPr/>
            </a:pPr>
            <a:fld id="{F6F8AE99-151B-4F30-A9F5-8B97ED74D97C}" type="slidenum">
              <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mn-cs"/>
              </a:rPr>
              <a:pPr marL="0" marR="0" lvl="0" indent="0" algn="r" defTabSz="951964"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mn-cs"/>
            </a:endParaRPr>
          </a:p>
        </p:txBody>
      </p:sp>
    </p:spTree>
    <p:extLst>
      <p:ext uri="{BB962C8B-B14F-4D97-AF65-F5344CB8AC3E}">
        <p14:creationId xmlns:p14="http://schemas.microsoft.com/office/powerpoint/2010/main" val="365931820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capture a screenshot if you have not already.</a:t>
            </a:r>
            <a:endParaRPr lang="en-US">
              <a:ea typeface="Calibri"/>
              <a:cs typeface="Calibri"/>
            </a:endParaRPr>
          </a:p>
          <a:p>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CA79B172-8E6F-AE44-8B33-A66212398ADC}" type="slidenum">
              <a:rPr lang="en-US" smtClean="0"/>
              <a:t>67</a:t>
            </a:fld>
            <a:endParaRPr lang="en-US"/>
          </a:p>
        </p:txBody>
      </p:sp>
    </p:spTree>
    <p:extLst>
      <p:ext uri="{BB962C8B-B14F-4D97-AF65-F5344CB8AC3E}">
        <p14:creationId xmlns:p14="http://schemas.microsoft.com/office/powerpoint/2010/main" val="6581697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216E7ADC-8A83-4087-A107-663E48FF09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a:extLst>
              <a:ext uri="{FF2B5EF4-FFF2-40B4-BE49-F238E27FC236}">
                <a16:creationId xmlns:a16="http://schemas.microsoft.com/office/drawing/2014/main" id="{D29E4F90-3349-4C73-95A0-2A3D7FA227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sz="1400"/>
              <a:t>Thank you again for attending today’s webinar. Please take a moment to fill out the survey link that will be sent to you.</a:t>
            </a:r>
          </a:p>
          <a:p>
            <a:pPr>
              <a:spcBef>
                <a:spcPct val="0"/>
              </a:spcBef>
            </a:pPr>
            <a:endParaRPr lang="en-US" altLang="en-US" sz="1400"/>
          </a:p>
          <a:p>
            <a:pPr>
              <a:spcBef>
                <a:spcPct val="0"/>
              </a:spcBef>
            </a:pPr>
            <a:r>
              <a:rPr lang="en-US" altLang="en-US" sz="1400"/>
              <a:t>After closing out of ZOOM, please click the ‘continue’ button on your screen to take a short survey. </a:t>
            </a:r>
          </a:p>
          <a:p>
            <a:pPr>
              <a:spcBef>
                <a:spcPct val="0"/>
              </a:spcBef>
            </a:pPr>
            <a:endParaRPr lang="en-US" altLang="en-US" sz="1400"/>
          </a:p>
          <a:p>
            <a:pPr>
              <a:spcBef>
                <a:spcPct val="0"/>
              </a:spcBef>
            </a:pPr>
            <a:r>
              <a:rPr lang="en-US" altLang="en-US" sz="1400"/>
              <a:t>Thank you!</a:t>
            </a:r>
          </a:p>
        </p:txBody>
      </p:sp>
      <p:sp>
        <p:nvSpPr>
          <p:cNvPr id="115716" name="Slide Number Placeholder 3">
            <a:extLst>
              <a:ext uri="{FF2B5EF4-FFF2-40B4-BE49-F238E27FC236}">
                <a16:creationId xmlns:a16="http://schemas.microsoft.com/office/drawing/2014/main" id="{7DD3FBF6-92DD-4D6D-894B-35E6CF3D91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63379" indent="-292465">
              <a:defRPr>
                <a:solidFill>
                  <a:schemeClr val="tx1"/>
                </a:solidFill>
                <a:latin typeface="Arial" panose="020B0604020202020204" pitchFamily="34" charset="0"/>
                <a:cs typeface="Arial" panose="020B0604020202020204" pitchFamily="34" charset="0"/>
              </a:defRPr>
            </a:lvl2pPr>
            <a:lvl3pPr marL="1174810" indent="-234631">
              <a:defRPr>
                <a:solidFill>
                  <a:schemeClr val="tx1"/>
                </a:solidFill>
                <a:latin typeface="Arial" panose="020B0604020202020204" pitchFamily="34" charset="0"/>
                <a:cs typeface="Arial" panose="020B0604020202020204" pitchFamily="34" charset="0"/>
              </a:defRPr>
            </a:lvl3pPr>
            <a:lvl4pPr marL="1645725" indent="-234631">
              <a:defRPr>
                <a:solidFill>
                  <a:schemeClr val="tx1"/>
                </a:solidFill>
                <a:latin typeface="Arial" panose="020B0604020202020204" pitchFamily="34" charset="0"/>
                <a:cs typeface="Arial" panose="020B0604020202020204" pitchFamily="34" charset="0"/>
              </a:defRPr>
            </a:lvl4pPr>
            <a:lvl5pPr marL="2116642" indent="-234631">
              <a:defRPr>
                <a:solidFill>
                  <a:schemeClr val="tx1"/>
                </a:solidFill>
                <a:latin typeface="Arial" panose="020B0604020202020204" pitchFamily="34" charset="0"/>
                <a:cs typeface="Arial" panose="020B0604020202020204" pitchFamily="34" charset="0"/>
              </a:defRPr>
            </a:lvl5pPr>
            <a:lvl6pPr marL="2592515" indent="-234631" defTabSz="4758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68387" indent="-234631" defTabSz="4758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44260" indent="-234631" defTabSz="4758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20131" indent="-234631" defTabSz="4758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475872" rtl="0" eaLnBrk="1" fontAlgn="base" latinLnBrk="0" hangingPunct="1">
              <a:lnSpc>
                <a:spcPct val="100000"/>
              </a:lnSpc>
              <a:spcBef>
                <a:spcPct val="0"/>
              </a:spcBef>
              <a:spcAft>
                <a:spcPct val="0"/>
              </a:spcAft>
              <a:buClrTx/>
              <a:buSzTx/>
              <a:buFontTx/>
              <a:buNone/>
              <a:tabLst/>
              <a:defRPr/>
            </a:pPr>
            <a:fld id="{E824FA45-32E1-4B86-85CE-3B8753D9A46D}"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cs typeface="ヒラギノ角ゴ Pro W3"/>
              </a:rPr>
              <a:pPr marL="0" marR="0" lvl="0" indent="0" algn="r" defTabSz="475872"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ヒラギノ角ゴ Pro W3"/>
              <a:cs typeface="ヒラギノ角ゴ Pro W3"/>
            </a:endParaRPr>
          </a:p>
        </p:txBody>
      </p:sp>
    </p:spTree>
    <p:extLst>
      <p:ext uri="{BB962C8B-B14F-4D97-AF65-F5344CB8AC3E}">
        <p14:creationId xmlns:p14="http://schemas.microsoft.com/office/powerpoint/2010/main" val="2821775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1A2F3-B018-A10C-994F-B0117EC84D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9151A3-E680-AEC2-419F-A92ED35C3E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04A059-E9E6-DE82-2F2B-C1E2065486D0}"/>
              </a:ext>
            </a:extLst>
          </p:cNvPr>
          <p:cNvSpPr>
            <a:spLocks noGrp="1"/>
          </p:cNvSpPr>
          <p:nvPr>
            <p:ph type="body" idx="1"/>
          </p:nvPr>
        </p:nvSpPr>
        <p:spPr/>
        <p:txBody>
          <a:bodyPr/>
          <a:lstStyle/>
          <a:p>
            <a:r>
              <a:rPr lang="en-US">
                <a:ea typeface="Calibri"/>
                <a:cs typeface="Calibri"/>
              </a:rPr>
              <a:t>ISMPP is pleased to host the 14th Annual global celebration of Medcomms day 2025. Please join us for an open to all 90-minute webinar offering. You can also view last year's open webinar titled the AI Evolution: Medical Communications in the Digital Age her.</a:t>
            </a:r>
            <a:endParaRPr lang="en-US"/>
          </a:p>
        </p:txBody>
      </p:sp>
      <p:sp>
        <p:nvSpPr>
          <p:cNvPr id="4" name="Slide Number Placeholder 3">
            <a:extLst>
              <a:ext uri="{FF2B5EF4-FFF2-40B4-BE49-F238E27FC236}">
                <a16:creationId xmlns:a16="http://schemas.microsoft.com/office/drawing/2014/main" id="{449DA60D-2585-FCD9-3560-3801C798FF7D}"/>
              </a:ext>
            </a:extLst>
          </p:cNvPr>
          <p:cNvSpPr>
            <a:spLocks noGrp="1"/>
          </p:cNvSpPr>
          <p:nvPr>
            <p:ph type="sldNum" sz="quarter" idx="5"/>
          </p:nvPr>
        </p:nvSpPr>
        <p:spPr/>
        <p:txBody>
          <a:bodyPr/>
          <a:lstStyle/>
          <a:p>
            <a:fld id="{2FB49D4D-568C-2641-B360-BD4A87EDB853}" type="slidenum">
              <a:rPr lang="en-US" smtClean="0"/>
              <a:t>7</a:t>
            </a:fld>
            <a:endParaRPr lang="en-US"/>
          </a:p>
        </p:txBody>
      </p:sp>
    </p:spTree>
    <p:extLst>
      <p:ext uri="{BB962C8B-B14F-4D97-AF65-F5344CB8AC3E}">
        <p14:creationId xmlns:p14="http://schemas.microsoft.com/office/powerpoint/2010/main" val="3175939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85800">
              <a:defRPr/>
            </a:pPr>
            <a:r>
              <a:rPr lang="en-US" spc="-23">
                <a:ea typeface="Calibri"/>
                <a:cs typeface="Calibri"/>
              </a:rPr>
              <a:t>Registration for the 21st Annual Meeting of ISMPP is now open.</a:t>
            </a:r>
          </a:p>
        </p:txBody>
      </p:sp>
      <p:sp>
        <p:nvSpPr>
          <p:cNvPr id="4" name="Slide Number Placeholder 3"/>
          <p:cNvSpPr>
            <a:spLocks noGrp="1"/>
          </p:cNvSpPr>
          <p:nvPr>
            <p:ph type="sldNum" sz="quarter" idx="5"/>
          </p:nvPr>
        </p:nvSpPr>
        <p:spPr/>
        <p:txBody>
          <a:bodyPr/>
          <a:lstStyle/>
          <a:p>
            <a:fld id="{2FB49D4D-568C-2641-B360-BD4A87EDB853}" type="slidenum">
              <a:rPr lang="en-US" smtClean="0"/>
              <a:t>8</a:t>
            </a:fld>
            <a:endParaRPr lang="en-US"/>
          </a:p>
        </p:txBody>
      </p:sp>
    </p:spTree>
    <p:extLst>
      <p:ext uri="{BB962C8B-B14F-4D97-AF65-F5344CB8AC3E}">
        <p14:creationId xmlns:p14="http://schemas.microsoft.com/office/powerpoint/2010/main" val="22846968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400"/>
              <a:t>Reminder that for today’s webinar, You can submit a question at any time during the presentation by following the instructions on this slide. </a:t>
            </a:r>
          </a:p>
          <a:p>
            <a:pPr>
              <a:spcBef>
                <a:spcPct val="0"/>
              </a:spcBef>
            </a:pPr>
            <a:endParaRPr lang="en-US" altLang="en-US" sz="1400"/>
          </a:p>
          <a:p>
            <a:pPr>
              <a:spcBef>
                <a:spcPct val="0"/>
              </a:spcBef>
            </a:pPr>
            <a:r>
              <a:rPr lang="en-US" altLang="en-US" sz="1400"/>
              <a:t>To ask a question, open the Q&amp;A window, type in your question, and click send.</a:t>
            </a:r>
          </a:p>
          <a:p>
            <a:pPr>
              <a:spcBef>
                <a:spcPct val="0"/>
              </a:spcBef>
            </a:pPr>
            <a:endParaRPr lang="en-US" altLang="en-US" sz="1400"/>
          </a:p>
          <a:p>
            <a:pPr>
              <a:spcBef>
                <a:spcPct val="0"/>
              </a:spcBef>
            </a:pPr>
            <a:r>
              <a:rPr lang="en-US" altLang="en-US" sz="1400"/>
              <a:t>The faculty will answer questions at the end of all the presentations.</a:t>
            </a:r>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93120" indent="-304031">
              <a:defRPr>
                <a:solidFill>
                  <a:schemeClr val="tx1"/>
                </a:solidFill>
                <a:latin typeface="Calibri" pitchFamily="34" charset="0"/>
              </a:defRPr>
            </a:lvl2pPr>
            <a:lvl3pPr marL="1221077" indent="-242893">
              <a:defRPr>
                <a:solidFill>
                  <a:schemeClr val="tx1"/>
                </a:solidFill>
                <a:latin typeface="Calibri" pitchFamily="34" charset="0"/>
              </a:defRPr>
            </a:lvl3pPr>
            <a:lvl4pPr marL="1710169" indent="-242893">
              <a:defRPr>
                <a:solidFill>
                  <a:schemeClr val="tx1"/>
                </a:solidFill>
                <a:latin typeface="Calibri" pitchFamily="34" charset="0"/>
              </a:defRPr>
            </a:lvl4pPr>
            <a:lvl5pPr marL="2199258" indent="-242893">
              <a:defRPr>
                <a:solidFill>
                  <a:schemeClr val="tx1"/>
                </a:solidFill>
                <a:latin typeface="Calibri" pitchFamily="34" charset="0"/>
              </a:defRPr>
            </a:lvl5pPr>
            <a:lvl6pPr marL="2675131" indent="-242893" fontAlgn="base">
              <a:spcBef>
                <a:spcPct val="0"/>
              </a:spcBef>
              <a:spcAft>
                <a:spcPct val="0"/>
              </a:spcAft>
              <a:defRPr>
                <a:solidFill>
                  <a:schemeClr val="tx1"/>
                </a:solidFill>
                <a:latin typeface="Calibri" pitchFamily="34" charset="0"/>
              </a:defRPr>
            </a:lvl6pPr>
            <a:lvl7pPr marL="3151003" indent="-242893" fontAlgn="base">
              <a:spcBef>
                <a:spcPct val="0"/>
              </a:spcBef>
              <a:spcAft>
                <a:spcPct val="0"/>
              </a:spcAft>
              <a:defRPr>
                <a:solidFill>
                  <a:schemeClr val="tx1"/>
                </a:solidFill>
                <a:latin typeface="Calibri" pitchFamily="34" charset="0"/>
              </a:defRPr>
            </a:lvl7pPr>
            <a:lvl8pPr marL="3626875" indent="-242893" fontAlgn="base">
              <a:spcBef>
                <a:spcPct val="0"/>
              </a:spcBef>
              <a:spcAft>
                <a:spcPct val="0"/>
              </a:spcAft>
              <a:defRPr>
                <a:solidFill>
                  <a:schemeClr val="tx1"/>
                </a:solidFill>
                <a:latin typeface="Calibri" pitchFamily="34" charset="0"/>
              </a:defRPr>
            </a:lvl8pPr>
            <a:lvl9pPr marL="4102748" indent="-242893" fontAlgn="base">
              <a:spcBef>
                <a:spcPct val="0"/>
              </a:spcBef>
              <a:spcAft>
                <a:spcPct val="0"/>
              </a:spcAft>
              <a:defRPr>
                <a:solidFill>
                  <a:schemeClr val="tx1"/>
                </a:solidFill>
                <a:latin typeface="Calibri" pitchFamily="34" charset="0"/>
              </a:defRPr>
            </a:lvl9pPr>
          </a:lstStyle>
          <a:p>
            <a:pPr marL="0" marR="0" lvl="0" indent="0" algn="r" defTabSz="951964" rtl="0" eaLnBrk="1" fontAlgn="base" latinLnBrk="0" hangingPunct="1">
              <a:lnSpc>
                <a:spcPct val="100000"/>
              </a:lnSpc>
              <a:spcBef>
                <a:spcPct val="0"/>
              </a:spcBef>
              <a:spcAft>
                <a:spcPct val="0"/>
              </a:spcAft>
              <a:buClrTx/>
              <a:buSzTx/>
              <a:buFontTx/>
              <a:buNone/>
              <a:tabLst/>
              <a:defRPr/>
            </a:pPr>
            <a:fld id="{C415E4E8-E76D-446B-9C18-288379B8CA0A}" type="slidenum">
              <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mn-cs"/>
              </a:rPr>
              <a:pPr marL="0" marR="0" lvl="0" indent="0" algn="r" defTabSz="951964"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mn-cs"/>
            </a:endParaRPr>
          </a:p>
        </p:txBody>
      </p:sp>
    </p:spTree>
    <p:extLst>
      <p:ext uri="{BB962C8B-B14F-4D97-AF65-F5344CB8AC3E}">
        <p14:creationId xmlns:p14="http://schemas.microsoft.com/office/powerpoint/2010/main" val="4499865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94E05E-EA50-AD46-866F-EAC0DC358CB8}"/>
              </a:ext>
            </a:extLst>
          </p:cNvPr>
          <p:cNvSpPr/>
          <p:nvPr userDrawn="1"/>
        </p:nvSpPr>
        <p:spPr>
          <a:xfrm>
            <a:off x="-48987" y="0"/>
            <a:ext cx="12240987" cy="68592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10;&#10;Description automatically generated with medium confidence">
            <a:extLst>
              <a:ext uri="{FF2B5EF4-FFF2-40B4-BE49-F238E27FC236}">
                <a16:creationId xmlns:a16="http://schemas.microsoft.com/office/drawing/2014/main" id="{09D429C7-82D9-45DC-F91D-237F6328F7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35360" y="6077619"/>
            <a:ext cx="1120535" cy="871527"/>
          </a:xfrm>
          <a:prstGeom prst="rect">
            <a:avLst/>
          </a:prstGeom>
        </p:spPr>
      </p:pic>
      <p:sp>
        <p:nvSpPr>
          <p:cNvPr id="2" name="Title 1">
            <a:extLst>
              <a:ext uri="{FF2B5EF4-FFF2-40B4-BE49-F238E27FC236}">
                <a16:creationId xmlns:a16="http://schemas.microsoft.com/office/drawing/2014/main" id="{C2561A62-A79C-5945-AA43-55A9D66DB65A}"/>
              </a:ext>
            </a:extLst>
          </p:cNvPr>
          <p:cNvSpPr>
            <a:spLocks noGrp="1"/>
          </p:cNvSpPr>
          <p:nvPr>
            <p:ph type="ctrTitle"/>
          </p:nvPr>
        </p:nvSpPr>
        <p:spPr>
          <a:xfrm>
            <a:off x="4537276" y="4550694"/>
            <a:ext cx="6222164" cy="948899"/>
          </a:xfrm>
        </p:spPr>
        <p:txBody>
          <a:bodyPr anchor="b">
            <a:noAutofit/>
          </a:bodyPr>
          <a:lstStyle>
            <a:lvl1pPr algn="l">
              <a:defRPr sz="3400">
                <a:solidFill>
                  <a:schemeClr val="bg2"/>
                </a:solidFill>
              </a:defRPr>
            </a:lvl1pPr>
          </a:lstStyle>
          <a:p>
            <a:r>
              <a:rPr lang="en-US"/>
              <a:t>Click to edit Master title style</a:t>
            </a:r>
          </a:p>
        </p:txBody>
      </p:sp>
      <p:sp>
        <p:nvSpPr>
          <p:cNvPr id="3" name="Subtitle 2">
            <a:extLst>
              <a:ext uri="{FF2B5EF4-FFF2-40B4-BE49-F238E27FC236}">
                <a16:creationId xmlns:a16="http://schemas.microsoft.com/office/drawing/2014/main" id="{3EF485E8-5BC7-7C4C-B43A-718A935DC9AB}"/>
              </a:ext>
            </a:extLst>
          </p:cNvPr>
          <p:cNvSpPr>
            <a:spLocks noGrp="1"/>
          </p:cNvSpPr>
          <p:nvPr>
            <p:ph type="subTitle" idx="1"/>
          </p:nvPr>
        </p:nvSpPr>
        <p:spPr>
          <a:xfrm>
            <a:off x="4537276" y="5644849"/>
            <a:ext cx="6222164" cy="474017"/>
          </a:xfrm>
        </p:spPr>
        <p:txBody>
          <a:bodyP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descr="A colorful circular object with black background&#10;&#10;Description automatically generated">
            <a:extLst>
              <a:ext uri="{FF2B5EF4-FFF2-40B4-BE49-F238E27FC236}">
                <a16:creationId xmlns:a16="http://schemas.microsoft.com/office/drawing/2014/main" id="{C4E73CCA-D5A6-98E1-60EA-8DE227A4EF79}"/>
              </a:ext>
            </a:extLst>
          </p:cNvPr>
          <p:cNvPicPr>
            <a:picLocks noChangeAspect="1"/>
          </p:cNvPicPr>
          <p:nvPr userDrawn="1"/>
        </p:nvPicPr>
        <p:blipFill>
          <a:blip r:embed="rId3">
            <a:alphaModFix amt="25000"/>
          </a:blip>
          <a:srcRect l="51738" t="6901" r="2" b="10693"/>
          <a:stretch/>
        </p:blipFill>
        <p:spPr>
          <a:xfrm>
            <a:off x="-48987" y="0"/>
            <a:ext cx="3936920" cy="6858000"/>
          </a:xfrm>
          <a:prstGeom prst="rect">
            <a:avLst/>
          </a:prstGeom>
        </p:spPr>
      </p:pic>
      <p:pic>
        <p:nvPicPr>
          <p:cNvPr id="12" name="Picture 11">
            <a:extLst>
              <a:ext uri="{FF2B5EF4-FFF2-40B4-BE49-F238E27FC236}">
                <a16:creationId xmlns:a16="http://schemas.microsoft.com/office/drawing/2014/main" id="{B2B8E884-8E1E-3F3A-3E5A-FE660AA6F61C}"/>
              </a:ext>
            </a:extLst>
          </p:cNvPr>
          <p:cNvPicPr>
            <a:picLocks noChangeAspect="1"/>
          </p:cNvPicPr>
          <p:nvPr userDrawn="1"/>
        </p:nvPicPr>
        <p:blipFill>
          <a:blip r:embed="rId4"/>
          <a:srcRect/>
          <a:stretch/>
        </p:blipFill>
        <p:spPr>
          <a:xfrm>
            <a:off x="835159" y="1191469"/>
            <a:ext cx="10521680" cy="3357983"/>
          </a:xfrm>
          <a:prstGeom prst="rect">
            <a:avLst/>
          </a:prstGeom>
        </p:spPr>
      </p:pic>
    </p:spTree>
    <p:extLst>
      <p:ext uri="{BB962C8B-B14F-4D97-AF65-F5344CB8AC3E}">
        <p14:creationId xmlns:p14="http://schemas.microsoft.com/office/powerpoint/2010/main" val="537462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A69053C-6312-4C62-B942-BBDCF5A8DB9E}"/>
              </a:ext>
            </a:extLst>
          </p:cNvPr>
          <p:cNvSpPr>
            <a:spLocks noGrp="1"/>
          </p:cNvSpPr>
          <p:nvPr>
            <p:ph type="body" sz="quarter" idx="11"/>
          </p:nvPr>
        </p:nvSpPr>
        <p:spPr>
          <a:xfrm>
            <a:off x="1143002" y="1620514"/>
            <a:ext cx="9950215" cy="4901239"/>
          </a:xfrm>
        </p:spPr>
        <p:txBody>
          <a:bodyPr/>
          <a:lstStyle>
            <a:lvl2pPr>
              <a:defRPr sz="2133"/>
            </a:lvl2pPr>
            <a:lvl3pPr>
              <a:defRPr sz="1867"/>
            </a:lvl3pPr>
            <a:lvl4pPr>
              <a:defRPr sz="1600"/>
            </a:lvl4pPr>
            <a:lvl5pPr>
              <a:defRPr sz="14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p:nvPr>
        </p:nvSpPr>
        <p:spPr/>
        <p:txBody>
          <a:bodyPr>
            <a:noAutofit/>
          </a:bodyPr>
          <a:lstStyle/>
          <a:p>
            <a:r>
              <a:rPr lang="en-US"/>
              <a:t>Click to edit Master title style</a:t>
            </a:r>
          </a:p>
        </p:txBody>
      </p:sp>
      <p:sp>
        <p:nvSpPr>
          <p:cNvPr id="7" name="Slide Number Placeholder 6"/>
          <p:cNvSpPr>
            <a:spLocks noGrp="1"/>
          </p:cNvSpPr>
          <p:nvPr>
            <p:ph type="sldNum" sz="quarter" idx="10"/>
          </p:nvPr>
        </p:nvSpPr>
        <p:spPr/>
        <p:txBody>
          <a:bodyPr>
            <a:noAutofit/>
          </a:bodyPr>
          <a:lstStyle/>
          <a:p>
            <a:fld id="{42AD0A0E-4515-A647-B2E3-7F1B29FB990E}" type="slidenum">
              <a:rPr lang="en-US" smtClean="0"/>
              <a:pPr/>
              <a:t>‹#›</a:t>
            </a:fld>
            <a:endParaRPr lang="en-US"/>
          </a:p>
        </p:txBody>
      </p:sp>
    </p:spTree>
    <p:extLst>
      <p:ext uri="{BB962C8B-B14F-4D97-AF65-F5344CB8AC3E}">
        <p14:creationId xmlns:p14="http://schemas.microsoft.com/office/powerpoint/2010/main" val="3216948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94E05E-EA50-AD46-866F-EAC0DC358CB8}"/>
              </a:ext>
            </a:extLst>
          </p:cNvPr>
          <p:cNvSpPr/>
          <p:nvPr userDrawn="1"/>
        </p:nvSpPr>
        <p:spPr>
          <a:xfrm>
            <a:off x="-48987" y="0"/>
            <a:ext cx="12240987" cy="68592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10;&#10;Description automatically generated with medium confidence">
            <a:extLst>
              <a:ext uri="{FF2B5EF4-FFF2-40B4-BE49-F238E27FC236}">
                <a16:creationId xmlns:a16="http://schemas.microsoft.com/office/drawing/2014/main" id="{09D429C7-82D9-45DC-F91D-237F6328F7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35360" y="6077619"/>
            <a:ext cx="1120535" cy="871527"/>
          </a:xfrm>
          <a:prstGeom prst="rect">
            <a:avLst/>
          </a:prstGeom>
        </p:spPr>
      </p:pic>
      <p:sp>
        <p:nvSpPr>
          <p:cNvPr id="2" name="Title 1">
            <a:extLst>
              <a:ext uri="{FF2B5EF4-FFF2-40B4-BE49-F238E27FC236}">
                <a16:creationId xmlns:a16="http://schemas.microsoft.com/office/drawing/2014/main" id="{C2561A62-A79C-5945-AA43-55A9D66DB65A}"/>
              </a:ext>
            </a:extLst>
          </p:cNvPr>
          <p:cNvSpPr>
            <a:spLocks noGrp="1"/>
          </p:cNvSpPr>
          <p:nvPr>
            <p:ph type="ctrTitle"/>
          </p:nvPr>
        </p:nvSpPr>
        <p:spPr>
          <a:xfrm>
            <a:off x="4537276" y="4550694"/>
            <a:ext cx="6222164" cy="948899"/>
          </a:xfrm>
        </p:spPr>
        <p:txBody>
          <a:bodyPr anchor="b">
            <a:noAutofit/>
          </a:bodyPr>
          <a:lstStyle>
            <a:lvl1pPr algn="l">
              <a:defRPr sz="3400">
                <a:solidFill>
                  <a:schemeClr val="bg2"/>
                </a:solidFill>
              </a:defRPr>
            </a:lvl1pPr>
          </a:lstStyle>
          <a:p>
            <a:r>
              <a:rPr lang="en-US"/>
              <a:t>Click to edit Master title style</a:t>
            </a:r>
          </a:p>
        </p:txBody>
      </p:sp>
      <p:sp>
        <p:nvSpPr>
          <p:cNvPr id="3" name="Subtitle 2">
            <a:extLst>
              <a:ext uri="{FF2B5EF4-FFF2-40B4-BE49-F238E27FC236}">
                <a16:creationId xmlns:a16="http://schemas.microsoft.com/office/drawing/2014/main" id="{3EF485E8-5BC7-7C4C-B43A-718A935DC9AB}"/>
              </a:ext>
            </a:extLst>
          </p:cNvPr>
          <p:cNvSpPr>
            <a:spLocks noGrp="1"/>
          </p:cNvSpPr>
          <p:nvPr>
            <p:ph type="subTitle" idx="1"/>
          </p:nvPr>
        </p:nvSpPr>
        <p:spPr>
          <a:xfrm>
            <a:off x="4537276" y="5644849"/>
            <a:ext cx="6222164" cy="474017"/>
          </a:xfrm>
        </p:spPr>
        <p:txBody>
          <a:bodyPr>
            <a:norm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9" name="Picture 8" descr="A colorful circular object with black background&#10;&#10;Description automatically generated">
            <a:extLst>
              <a:ext uri="{FF2B5EF4-FFF2-40B4-BE49-F238E27FC236}">
                <a16:creationId xmlns:a16="http://schemas.microsoft.com/office/drawing/2014/main" id="{C4E73CCA-D5A6-98E1-60EA-8DE227A4EF79}"/>
              </a:ext>
            </a:extLst>
          </p:cNvPr>
          <p:cNvPicPr>
            <a:picLocks noChangeAspect="1"/>
          </p:cNvPicPr>
          <p:nvPr userDrawn="1"/>
        </p:nvPicPr>
        <p:blipFill>
          <a:blip r:embed="rId3">
            <a:alphaModFix amt="25000"/>
          </a:blip>
          <a:srcRect l="51738" t="6901" r="2" b="10693"/>
          <a:stretch/>
        </p:blipFill>
        <p:spPr>
          <a:xfrm>
            <a:off x="-48987" y="0"/>
            <a:ext cx="3936920" cy="6858000"/>
          </a:xfrm>
          <a:prstGeom prst="rect">
            <a:avLst/>
          </a:prstGeom>
        </p:spPr>
      </p:pic>
      <p:pic>
        <p:nvPicPr>
          <p:cNvPr id="12" name="Picture 11">
            <a:extLst>
              <a:ext uri="{FF2B5EF4-FFF2-40B4-BE49-F238E27FC236}">
                <a16:creationId xmlns:a16="http://schemas.microsoft.com/office/drawing/2014/main" id="{B2B8E884-8E1E-3F3A-3E5A-FE660AA6F61C}"/>
              </a:ext>
            </a:extLst>
          </p:cNvPr>
          <p:cNvPicPr>
            <a:picLocks noChangeAspect="1"/>
          </p:cNvPicPr>
          <p:nvPr userDrawn="1"/>
        </p:nvPicPr>
        <p:blipFill>
          <a:blip r:embed="rId4"/>
          <a:srcRect/>
          <a:stretch/>
        </p:blipFill>
        <p:spPr>
          <a:xfrm>
            <a:off x="835159" y="1191469"/>
            <a:ext cx="10521680" cy="3357983"/>
          </a:xfrm>
          <a:prstGeom prst="rect">
            <a:avLst/>
          </a:prstGeom>
        </p:spPr>
      </p:pic>
    </p:spTree>
    <p:extLst>
      <p:ext uri="{BB962C8B-B14F-4D97-AF65-F5344CB8AC3E}">
        <p14:creationId xmlns:p14="http://schemas.microsoft.com/office/powerpoint/2010/main" val="4044207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6932E-195C-C94B-97B7-7F2ED6860D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670E57-B172-F149-95C3-607B780B3BB7}"/>
              </a:ext>
            </a:extLst>
          </p:cNvPr>
          <p:cNvSpPr>
            <a:spLocks noGrp="1"/>
          </p:cNvSpPr>
          <p:nvPr>
            <p:ph idx="1"/>
          </p:nvPr>
        </p:nvSpPr>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C300FC6E-6527-4C0E-F9B9-879858429D2B}"/>
              </a:ext>
            </a:extLst>
          </p:cNvPr>
          <p:cNvSpPr>
            <a:spLocks noGrp="1"/>
          </p:cNvSpPr>
          <p:nvPr>
            <p:ph type="sldNum" sz="quarter" idx="12"/>
          </p:nvPr>
        </p:nvSpPr>
        <p:spPr>
          <a:xfrm>
            <a:off x="266470" y="6486524"/>
            <a:ext cx="527462" cy="365125"/>
          </a:xfrm>
          <a:prstGeom prst="rect">
            <a:avLst/>
          </a:prstGeom>
        </p:spPr>
        <p:txBody>
          <a:bodyPr/>
          <a:lstStyle>
            <a:lvl1pPr algn="ctr">
              <a:defRPr sz="1050">
                <a:solidFill>
                  <a:schemeClr val="bg1"/>
                </a:solidFill>
              </a:defRPr>
            </a:lvl1pPr>
          </a:lstStyle>
          <a:p>
            <a:fld id="{76B51402-D8AD-3345-AF1A-7CB73C854E7F}" type="slidenum">
              <a:rPr lang="en-US" smtClean="0"/>
              <a:pPr/>
              <a:t>‹#›</a:t>
            </a:fld>
            <a:endParaRPr lang="en-US"/>
          </a:p>
        </p:txBody>
      </p:sp>
      <p:sp>
        <p:nvSpPr>
          <p:cNvPr id="12" name="Footer Placeholder 4">
            <a:extLst>
              <a:ext uri="{FF2B5EF4-FFF2-40B4-BE49-F238E27FC236}">
                <a16:creationId xmlns:a16="http://schemas.microsoft.com/office/drawing/2014/main" id="{70842787-E3E4-7987-D753-E5ED825C4C0F}"/>
              </a:ext>
            </a:extLst>
          </p:cNvPr>
          <p:cNvSpPr>
            <a:spLocks noGrp="1"/>
          </p:cNvSpPr>
          <p:nvPr>
            <p:ph type="ftr" sz="quarter" idx="11"/>
          </p:nvPr>
        </p:nvSpPr>
        <p:spPr>
          <a:xfrm>
            <a:off x="0" y="6486524"/>
            <a:ext cx="12192000" cy="365125"/>
          </a:xfrm>
          <a:prstGeom prst="rect">
            <a:avLst/>
          </a:prstGeom>
        </p:spPr>
        <p:txBody>
          <a:bodyPr/>
          <a:lstStyle>
            <a:lvl1pPr algn="ctr">
              <a:defRPr/>
            </a:lvl1pPr>
          </a:lstStyle>
          <a:p>
            <a:r>
              <a:rPr lang="en-US"/>
              <a:t>This information is for educational use only. Do not copy. Do not distribute.</a:t>
            </a:r>
          </a:p>
        </p:txBody>
      </p:sp>
    </p:spTree>
    <p:extLst>
      <p:ext uri="{BB962C8B-B14F-4D97-AF65-F5344CB8AC3E}">
        <p14:creationId xmlns:p14="http://schemas.microsoft.com/office/powerpoint/2010/main" val="777615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6932E-195C-C94B-97B7-7F2ED6860D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670E57-B172-F149-95C3-607B780B3BB7}"/>
              </a:ext>
            </a:extLst>
          </p:cNvPr>
          <p:cNvSpPr>
            <a:spLocks noGrp="1"/>
          </p:cNvSpPr>
          <p:nvPr>
            <p:ph idx="1"/>
          </p:nvPr>
        </p:nvSpPr>
        <p:spPr>
          <a:xfrm>
            <a:off x="406400" y="1921964"/>
            <a:ext cx="11125200" cy="4031161"/>
          </a:xfrm>
        </p:spPr>
        <p:txBody>
          <a:bodyPr/>
          <a:lstStyle>
            <a:lvl1pPr>
              <a:buClr>
                <a:schemeClr val="tx2"/>
              </a:buClr>
              <a:defRPr/>
            </a:lvl1pPr>
            <a:lvl2pPr>
              <a:buClr>
                <a:schemeClr val="accent3"/>
              </a:buClr>
              <a:defRPr/>
            </a:lvl2pPr>
            <a:lvl3pPr>
              <a:buClr>
                <a:schemeClr val="tx2"/>
              </a:buClr>
              <a:defRPr/>
            </a:lvl3pPr>
            <a:lvl4pPr>
              <a:buClr>
                <a:schemeClr val="accent3"/>
              </a:buClr>
              <a:defRPr/>
            </a:lvl4pPr>
            <a:lvl5pPr>
              <a:buClr>
                <a:schemeClr val="tx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6">
            <a:extLst>
              <a:ext uri="{FF2B5EF4-FFF2-40B4-BE49-F238E27FC236}">
                <a16:creationId xmlns:a16="http://schemas.microsoft.com/office/drawing/2014/main" id="{F1EA41BD-8588-E0B6-BF7F-531A646F5ECD}"/>
              </a:ext>
            </a:extLst>
          </p:cNvPr>
          <p:cNvSpPr>
            <a:spLocks noGrp="1"/>
          </p:cNvSpPr>
          <p:nvPr>
            <p:ph type="body" sz="quarter" idx="13" hasCustomPrompt="1"/>
          </p:nvPr>
        </p:nvSpPr>
        <p:spPr>
          <a:xfrm>
            <a:off x="350839" y="1443679"/>
            <a:ext cx="11182350" cy="331788"/>
          </a:xfrm>
        </p:spPr>
        <p:txBody>
          <a:bodyPr>
            <a:noAutofit/>
          </a:bodyPr>
          <a:lstStyle>
            <a:lvl1pPr marL="228600" indent="-228600">
              <a:buNone/>
              <a:tabLst>
                <a:tab pos="2908300" algn="l"/>
              </a:tabLst>
              <a:defRPr sz="2400" b="1">
                <a:solidFill>
                  <a:schemeClr val="bg2"/>
                </a:solidFill>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5D775C4C-1656-9BA6-B768-DD337A774EE0}"/>
              </a:ext>
            </a:extLst>
          </p:cNvPr>
          <p:cNvSpPr>
            <a:spLocks noGrp="1"/>
          </p:cNvSpPr>
          <p:nvPr>
            <p:ph type="sldNum" sz="quarter" idx="12"/>
          </p:nvPr>
        </p:nvSpPr>
        <p:spPr>
          <a:xfrm>
            <a:off x="266470" y="6486524"/>
            <a:ext cx="527462" cy="365125"/>
          </a:xfrm>
          <a:prstGeom prst="rect">
            <a:avLst/>
          </a:prstGeom>
        </p:spPr>
        <p:txBody>
          <a:bodyPr/>
          <a:lstStyle>
            <a:lvl1pPr algn="ctr">
              <a:defRPr sz="1050">
                <a:solidFill>
                  <a:schemeClr val="bg2"/>
                </a:solidFill>
              </a:defRPr>
            </a:lvl1pPr>
          </a:lstStyle>
          <a:p>
            <a:fld id="{76B51402-D8AD-3345-AF1A-7CB73C854E7F}" type="slidenum">
              <a:rPr lang="en-US" smtClean="0"/>
              <a:pPr/>
              <a:t>‹#›</a:t>
            </a:fld>
            <a:endParaRPr lang="en-US"/>
          </a:p>
        </p:txBody>
      </p:sp>
      <p:sp>
        <p:nvSpPr>
          <p:cNvPr id="9" name="Footer Placeholder 4">
            <a:extLst>
              <a:ext uri="{FF2B5EF4-FFF2-40B4-BE49-F238E27FC236}">
                <a16:creationId xmlns:a16="http://schemas.microsoft.com/office/drawing/2014/main" id="{06CD69C2-CFCF-BB29-FC8E-FB7CFF902B65}"/>
              </a:ext>
            </a:extLst>
          </p:cNvPr>
          <p:cNvSpPr>
            <a:spLocks noGrp="1"/>
          </p:cNvSpPr>
          <p:nvPr>
            <p:ph type="ftr" sz="quarter" idx="11"/>
          </p:nvPr>
        </p:nvSpPr>
        <p:spPr>
          <a:xfrm>
            <a:off x="0" y="6486524"/>
            <a:ext cx="12192000" cy="365125"/>
          </a:xfrm>
          <a:prstGeom prst="rect">
            <a:avLst/>
          </a:prstGeom>
        </p:spPr>
        <p:txBody>
          <a:bodyPr/>
          <a:lstStyle>
            <a:lvl1pPr algn="ctr">
              <a:defRPr sz="1000"/>
            </a:lvl1pPr>
          </a:lstStyle>
          <a:p>
            <a:r>
              <a:rPr lang="en-US"/>
              <a:t>This information is for educational use only. Do not copy. Do not distribute.</a:t>
            </a:r>
          </a:p>
        </p:txBody>
      </p:sp>
    </p:spTree>
    <p:extLst>
      <p:ext uri="{BB962C8B-B14F-4D97-AF65-F5344CB8AC3E}">
        <p14:creationId xmlns:p14="http://schemas.microsoft.com/office/powerpoint/2010/main" val="4116159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938E91-7770-FB47-AF54-CFEAC9DC1252}"/>
              </a:ext>
            </a:extLst>
          </p:cNvPr>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white text on a black background&#10;&#10;Description automatically generated">
            <a:extLst>
              <a:ext uri="{FF2B5EF4-FFF2-40B4-BE49-F238E27FC236}">
                <a16:creationId xmlns:a16="http://schemas.microsoft.com/office/drawing/2014/main" id="{828DC192-4D0D-781B-E2D8-C1960B43A02D}"/>
              </a:ext>
            </a:extLst>
          </p:cNvPr>
          <p:cNvPicPr>
            <a:picLocks noChangeAspect="1"/>
          </p:cNvPicPr>
          <p:nvPr userDrawn="1"/>
        </p:nvPicPr>
        <p:blipFill>
          <a:blip r:embed="rId2"/>
          <a:stretch>
            <a:fillRect/>
          </a:stretch>
        </p:blipFill>
        <p:spPr>
          <a:xfrm>
            <a:off x="10384663" y="5278331"/>
            <a:ext cx="1342510" cy="1268948"/>
          </a:xfrm>
          <a:prstGeom prst="rect">
            <a:avLst/>
          </a:prstGeom>
        </p:spPr>
      </p:pic>
      <p:pic>
        <p:nvPicPr>
          <p:cNvPr id="9" name="Picture 8" descr="A colorful circular object with black background&#10;&#10;Description automatically generated">
            <a:extLst>
              <a:ext uri="{FF2B5EF4-FFF2-40B4-BE49-F238E27FC236}">
                <a16:creationId xmlns:a16="http://schemas.microsoft.com/office/drawing/2014/main" id="{425277DE-022E-2DF2-EB05-C6C455F01D00}"/>
              </a:ext>
            </a:extLst>
          </p:cNvPr>
          <p:cNvPicPr>
            <a:picLocks noChangeAspect="1"/>
          </p:cNvPicPr>
          <p:nvPr userDrawn="1"/>
        </p:nvPicPr>
        <p:blipFill>
          <a:blip r:embed="rId3">
            <a:alphaModFix amt="25000"/>
          </a:blip>
          <a:srcRect l="37344" t="27244" b="18282"/>
          <a:stretch/>
        </p:blipFill>
        <p:spPr>
          <a:xfrm>
            <a:off x="0" y="0"/>
            <a:ext cx="7731889" cy="6858000"/>
          </a:xfrm>
          <a:prstGeom prst="rect">
            <a:avLst/>
          </a:prstGeom>
        </p:spPr>
      </p:pic>
      <p:pic>
        <p:nvPicPr>
          <p:cNvPr id="12" name="Picture 11" descr="Text&#10;&#10;Description automatically generated with medium confidence">
            <a:extLst>
              <a:ext uri="{FF2B5EF4-FFF2-40B4-BE49-F238E27FC236}">
                <a16:creationId xmlns:a16="http://schemas.microsoft.com/office/drawing/2014/main" id="{437A8BD7-C54E-56D1-458F-DFEC627210A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135360" y="6077619"/>
            <a:ext cx="1120535" cy="871527"/>
          </a:xfrm>
          <a:prstGeom prst="rect">
            <a:avLst/>
          </a:prstGeom>
        </p:spPr>
      </p:pic>
      <p:sp>
        <p:nvSpPr>
          <p:cNvPr id="2" name="Title 1">
            <a:extLst>
              <a:ext uri="{FF2B5EF4-FFF2-40B4-BE49-F238E27FC236}">
                <a16:creationId xmlns:a16="http://schemas.microsoft.com/office/drawing/2014/main" id="{EC4664CE-A718-6141-8014-DD748BBCBFAC}"/>
              </a:ext>
            </a:extLst>
          </p:cNvPr>
          <p:cNvSpPr>
            <a:spLocks noGrp="1"/>
          </p:cNvSpPr>
          <p:nvPr>
            <p:ph type="title"/>
          </p:nvPr>
        </p:nvSpPr>
        <p:spPr>
          <a:xfrm>
            <a:off x="5284860" y="1855339"/>
            <a:ext cx="6248327" cy="2111375"/>
          </a:xfrm>
        </p:spPr>
        <p:txBody>
          <a:bodyPr anchor="b">
            <a:normAutofit/>
          </a:bodyPr>
          <a:lstStyle>
            <a:lvl1pPr>
              <a:defRPr sz="4800">
                <a:solidFill>
                  <a:schemeClr val="tx2"/>
                </a:solidFill>
              </a:defRPr>
            </a:lvl1pPr>
          </a:lstStyle>
          <a:p>
            <a:r>
              <a:rPr lang="en-US"/>
              <a:t>Click to edit Master title style</a:t>
            </a:r>
          </a:p>
        </p:txBody>
      </p:sp>
      <p:sp>
        <p:nvSpPr>
          <p:cNvPr id="3" name="Text Placeholder 2">
            <a:extLst>
              <a:ext uri="{FF2B5EF4-FFF2-40B4-BE49-F238E27FC236}">
                <a16:creationId xmlns:a16="http://schemas.microsoft.com/office/drawing/2014/main" id="{4AB08C79-3D9C-7C4C-B2EB-C1EDCE1EAE06}"/>
              </a:ext>
            </a:extLst>
          </p:cNvPr>
          <p:cNvSpPr>
            <a:spLocks noGrp="1"/>
          </p:cNvSpPr>
          <p:nvPr>
            <p:ph type="body" idx="1"/>
          </p:nvPr>
        </p:nvSpPr>
        <p:spPr>
          <a:xfrm>
            <a:off x="5284861" y="4152907"/>
            <a:ext cx="6248327" cy="62302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52768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E90CDB-E4B1-37BD-5A77-0BB9584F7228}"/>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white text on a black background&#10;&#10;Description automatically generated">
            <a:extLst>
              <a:ext uri="{FF2B5EF4-FFF2-40B4-BE49-F238E27FC236}">
                <a16:creationId xmlns:a16="http://schemas.microsoft.com/office/drawing/2014/main" id="{BF30BABD-73E7-7348-8EC6-D365483F368C}"/>
              </a:ext>
            </a:extLst>
          </p:cNvPr>
          <p:cNvPicPr>
            <a:picLocks noChangeAspect="1"/>
          </p:cNvPicPr>
          <p:nvPr userDrawn="1"/>
        </p:nvPicPr>
        <p:blipFill>
          <a:blip r:embed="rId2"/>
          <a:stretch>
            <a:fillRect/>
          </a:stretch>
        </p:blipFill>
        <p:spPr>
          <a:xfrm>
            <a:off x="10512078" y="5381468"/>
            <a:ext cx="1257181" cy="1188295"/>
          </a:xfrm>
          <a:prstGeom prst="rect">
            <a:avLst/>
          </a:prstGeom>
        </p:spPr>
      </p:pic>
      <p:pic>
        <p:nvPicPr>
          <p:cNvPr id="5" name="Picture 4" descr="A colorful circular object with black background&#10;&#10;Description automatically generated">
            <a:extLst>
              <a:ext uri="{FF2B5EF4-FFF2-40B4-BE49-F238E27FC236}">
                <a16:creationId xmlns:a16="http://schemas.microsoft.com/office/drawing/2014/main" id="{26078FFF-4DB6-7C6B-7931-80603DE36046}"/>
              </a:ext>
            </a:extLst>
          </p:cNvPr>
          <p:cNvPicPr>
            <a:picLocks noChangeAspect="1"/>
          </p:cNvPicPr>
          <p:nvPr userDrawn="1"/>
        </p:nvPicPr>
        <p:blipFill>
          <a:blip r:embed="rId3">
            <a:alphaModFix amt="25000"/>
          </a:blip>
          <a:srcRect l="37344" t="13591"/>
          <a:stretch/>
        </p:blipFill>
        <p:spPr>
          <a:xfrm>
            <a:off x="0" y="0"/>
            <a:ext cx="4874372" cy="6858000"/>
          </a:xfrm>
          <a:prstGeom prst="rect">
            <a:avLst/>
          </a:prstGeom>
        </p:spPr>
      </p:pic>
      <p:sp>
        <p:nvSpPr>
          <p:cNvPr id="2" name="Title 1">
            <a:extLst>
              <a:ext uri="{FF2B5EF4-FFF2-40B4-BE49-F238E27FC236}">
                <a16:creationId xmlns:a16="http://schemas.microsoft.com/office/drawing/2014/main" id="{EC4664CE-A718-6141-8014-DD748BBCBFAC}"/>
              </a:ext>
            </a:extLst>
          </p:cNvPr>
          <p:cNvSpPr>
            <a:spLocks noGrp="1"/>
          </p:cNvSpPr>
          <p:nvPr>
            <p:ph type="title"/>
          </p:nvPr>
        </p:nvSpPr>
        <p:spPr>
          <a:xfrm>
            <a:off x="1066800" y="971776"/>
            <a:ext cx="10058399" cy="2111375"/>
          </a:xfrm>
        </p:spPr>
        <p:txBody>
          <a:bodyPr anchor="b">
            <a:normAutofit/>
          </a:bodyPr>
          <a:lstStyle>
            <a:lvl1pPr algn="ctr">
              <a:defRPr sz="4000" cap="all" baseline="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4AB08C79-3D9C-7C4C-B2EB-C1EDCE1EAE06}"/>
              </a:ext>
            </a:extLst>
          </p:cNvPr>
          <p:cNvSpPr>
            <a:spLocks noGrp="1"/>
          </p:cNvSpPr>
          <p:nvPr>
            <p:ph type="body" idx="1"/>
          </p:nvPr>
        </p:nvSpPr>
        <p:spPr>
          <a:xfrm>
            <a:off x="1066800" y="3269343"/>
            <a:ext cx="10058399" cy="1343931"/>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13906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9442D6A-AEED-2E4A-8A8F-3530EC065155}"/>
              </a:ext>
            </a:extLst>
          </p:cNvPr>
          <p:cNvSpPr/>
          <p:nvPr userDrawn="1"/>
        </p:nvSpPr>
        <p:spPr>
          <a:xfrm>
            <a:off x="0" y="-95570"/>
            <a:ext cx="12192000" cy="7168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white text on a black background&#10;&#10;Description automatically generated">
            <a:extLst>
              <a:ext uri="{FF2B5EF4-FFF2-40B4-BE49-F238E27FC236}">
                <a16:creationId xmlns:a16="http://schemas.microsoft.com/office/drawing/2014/main" id="{BF30BABD-73E7-7348-8EC6-D365483F368C}"/>
              </a:ext>
            </a:extLst>
          </p:cNvPr>
          <p:cNvPicPr>
            <a:picLocks noChangeAspect="1"/>
          </p:cNvPicPr>
          <p:nvPr userDrawn="1"/>
        </p:nvPicPr>
        <p:blipFill>
          <a:blip r:embed="rId2"/>
          <a:stretch>
            <a:fillRect/>
          </a:stretch>
        </p:blipFill>
        <p:spPr>
          <a:xfrm>
            <a:off x="2055050" y="61544"/>
            <a:ext cx="1342510" cy="1268948"/>
          </a:xfrm>
          <a:prstGeom prst="rect">
            <a:avLst/>
          </a:prstGeom>
        </p:spPr>
      </p:pic>
      <p:sp>
        <p:nvSpPr>
          <p:cNvPr id="3" name="Text Placeholder 2">
            <a:extLst>
              <a:ext uri="{FF2B5EF4-FFF2-40B4-BE49-F238E27FC236}">
                <a16:creationId xmlns:a16="http://schemas.microsoft.com/office/drawing/2014/main" id="{4AB08C79-3D9C-7C4C-B2EB-C1EDCE1EAE06}"/>
              </a:ext>
            </a:extLst>
          </p:cNvPr>
          <p:cNvSpPr>
            <a:spLocks noGrp="1"/>
          </p:cNvSpPr>
          <p:nvPr>
            <p:ph type="body" idx="1"/>
          </p:nvPr>
        </p:nvSpPr>
        <p:spPr>
          <a:xfrm>
            <a:off x="4341937" y="4037388"/>
            <a:ext cx="7191251" cy="691775"/>
          </a:xfrm>
        </p:spPr>
        <p:txBody>
          <a:bodyPr/>
          <a:lstStyle>
            <a:lvl1pPr marL="0" indent="0" algn="l">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1">
            <a:extLst>
              <a:ext uri="{FF2B5EF4-FFF2-40B4-BE49-F238E27FC236}">
                <a16:creationId xmlns:a16="http://schemas.microsoft.com/office/drawing/2014/main" id="{EC4664CE-A718-6141-8014-DD748BBCBFAC}"/>
              </a:ext>
            </a:extLst>
          </p:cNvPr>
          <p:cNvSpPr>
            <a:spLocks noGrp="1"/>
          </p:cNvSpPr>
          <p:nvPr>
            <p:ph type="title"/>
          </p:nvPr>
        </p:nvSpPr>
        <p:spPr>
          <a:xfrm>
            <a:off x="4341937" y="1729128"/>
            <a:ext cx="7191251" cy="1952488"/>
          </a:xfrm>
        </p:spPr>
        <p:txBody>
          <a:bodyPr anchor="b">
            <a:normAutofit/>
          </a:bodyPr>
          <a:lstStyle>
            <a:lvl1pPr algn="l">
              <a:defRPr sz="4000" cap="all" baseline="0">
                <a:solidFill>
                  <a:schemeClr val="tx2"/>
                </a:solidFill>
              </a:defRPr>
            </a:lvl1pPr>
          </a:lstStyle>
          <a:p>
            <a:r>
              <a:rPr lang="en-US"/>
              <a:t>Click to edit Master title style</a:t>
            </a:r>
          </a:p>
        </p:txBody>
      </p:sp>
      <p:pic>
        <p:nvPicPr>
          <p:cNvPr id="4" name="Picture 3" descr="A colorful circular object with black background&#10;&#10;Description automatically generated">
            <a:extLst>
              <a:ext uri="{FF2B5EF4-FFF2-40B4-BE49-F238E27FC236}">
                <a16:creationId xmlns:a16="http://schemas.microsoft.com/office/drawing/2014/main" id="{BD8A317C-F902-7154-439B-5B1E9961B75F}"/>
              </a:ext>
            </a:extLst>
          </p:cNvPr>
          <p:cNvPicPr>
            <a:picLocks noChangeAspect="1"/>
          </p:cNvPicPr>
          <p:nvPr userDrawn="1"/>
        </p:nvPicPr>
        <p:blipFill>
          <a:blip r:embed="rId3">
            <a:alphaModFix/>
          </a:blip>
          <a:srcRect l="52047" t="4640" b="9649"/>
          <a:stretch/>
        </p:blipFill>
        <p:spPr>
          <a:xfrm>
            <a:off x="0" y="-95571"/>
            <a:ext cx="3931125" cy="7168721"/>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3B3BADDF-F7B4-2460-25F1-3EE381600EA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79241" y="5261101"/>
            <a:ext cx="2014609" cy="1566918"/>
          </a:xfrm>
          <a:prstGeom prst="rect">
            <a:avLst/>
          </a:prstGeom>
        </p:spPr>
      </p:pic>
    </p:spTree>
    <p:extLst>
      <p:ext uri="{BB962C8B-B14F-4D97-AF65-F5344CB8AC3E}">
        <p14:creationId xmlns:p14="http://schemas.microsoft.com/office/powerpoint/2010/main" val="6292104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EA484-CA55-BF43-A116-A199BD3738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31EECB-E622-0546-8CD6-4DDC27CD6BE8}"/>
              </a:ext>
            </a:extLst>
          </p:cNvPr>
          <p:cNvSpPr>
            <a:spLocks noGrp="1"/>
          </p:cNvSpPr>
          <p:nvPr>
            <p:ph sz="half" idx="1"/>
          </p:nvPr>
        </p:nvSpPr>
        <p:spPr>
          <a:xfrm>
            <a:off x="838200"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BCD266-B4D0-3845-BD1E-3BA92777423E}"/>
              </a:ext>
            </a:extLst>
          </p:cNvPr>
          <p:cNvSpPr>
            <a:spLocks noGrp="1"/>
          </p:cNvSpPr>
          <p:nvPr>
            <p:ph sz="half" idx="2"/>
          </p:nvPr>
        </p:nvSpPr>
        <p:spPr>
          <a:xfrm>
            <a:off x="6172200"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88F1D4B9-32A6-F6B0-1F46-23ED850DE7E4}"/>
              </a:ext>
            </a:extLst>
          </p:cNvPr>
          <p:cNvSpPr>
            <a:spLocks noGrp="1"/>
          </p:cNvSpPr>
          <p:nvPr>
            <p:ph type="sldNum" sz="quarter" idx="12"/>
          </p:nvPr>
        </p:nvSpPr>
        <p:spPr>
          <a:xfrm>
            <a:off x="266470" y="6486524"/>
            <a:ext cx="527462" cy="365125"/>
          </a:xfrm>
          <a:prstGeom prst="rect">
            <a:avLst/>
          </a:prstGeom>
        </p:spPr>
        <p:txBody>
          <a:bodyPr/>
          <a:lstStyle>
            <a:lvl1pPr algn="ctr">
              <a:defRPr sz="1050">
                <a:solidFill>
                  <a:schemeClr val="bg1"/>
                </a:solidFill>
              </a:defRPr>
            </a:lvl1pPr>
          </a:lstStyle>
          <a:p>
            <a:fld id="{76B51402-D8AD-3345-AF1A-7CB73C854E7F}" type="slidenum">
              <a:rPr lang="en-US" smtClean="0"/>
              <a:pPr/>
              <a:t>‹#›</a:t>
            </a:fld>
            <a:endParaRPr lang="en-US"/>
          </a:p>
        </p:txBody>
      </p:sp>
      <p:sp>
        <p:nvSpPr>
          <p:cNvPr id="12" name="Footer Placeholder 4">
            <a:extLst>
              <a:ext uri="{FF2B5EF4-FFF2-40B4-BE49-F238E27FC236}">
                <a16:creationId xmlns:a16="http://schemas.microsoft.com/office/drawing/2014/main" id="{0B594A56-B968-2B22-DA5C-39BFCF51923D}"/>
              </a:ext>
            </a:extLst>
          </p:cNvPr>
          <p:cNvSpPr>
            <a:spLocks noGrp="1"/>
          </p:cNvSpPr>
          <p:nvPr>
            <p:ph type="ftr" sz="quarter" idx="11"/>
          </p:nvPr>
        </p:nvSpPr>
        <p:spPr>
          <a:xfrm>
            <a:off x="0" y="6486524"/>
            <a:ext cx="12192000" cy="365125"/>
          </a:xfrm>
          <a:prstGeom prst="rect">
            <a:avLst/>
          </a:prstGeom>
        </p:spPr>
        <p:txBody>
          <a:bodyPr/>
          <a:lstStyle>
            <a:lvl1pPr algn="ctr">
              <a:defRPr sz="1000"/>
            </a:lvl1pPr>
          </a:lstStyle>
          <a:p>
            <a:r>
              <a:rPr lang="en-US"/>
              <a:t>This information is for educational use only. Do not copy. Do not distribute.</a:t>
            </a:r>
          </a:p>
        </p:txBody>
      </p:sp>
    </p:spTree>
    <p:extLst>
      <p:ext uri="{BB962C8B-B14F-4D97-AF65-F5344CB8AC3E}">
        <p14:creationId xmlns:p14="http://schemas.microsoft.com/office/powerpoint/2010/main" val="176465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AD364-C6BA-4A44-975D-8D504E38CD66}"/>
              </a:ext>
            </a:extLst>
          </p:cNvPr>
          <p:cNvSpPr>
            <a:spLocks noGrp="1"/>
          </p:cNvSpPr>
          <p:nvPr>
            <p:ph type="title"/>
          </p:nvPr>
        </p:nvSpPr>
        <p:spPr/>
        <p:txBody>
          <a:bodyPr/>
          <a:lstStyle/>
          <a:p>
            <a:r>
              <a:rPr lang="en-US"/>
              <a:t>Click to edit Master title style</a:t>
            </a:r>
          </a:p>
        </p:txBody>
      </p:sp>
      <p:sp>
        <p:nvSpPr>
          <p:cNvPr id="9" name="Slide Number Placeholder 5">
            <a:extLst>
              <a:ext uri="{FF2B5EF4-FFF2-40B4-BE49-F238E27FC236}">
                <a16:creationId xmlns:a16="http://schemas.microsoft.com/office/drawing/2014/main" id="{11594683-7EED-7AA8-DE21-B1F1A3F8E36D}"/>
              </a:ext>
            </a:extLst>
          </p:cNvPr>
          <p:cNvSpPr>
            <a:spLocks noGrp="1"/>
          </p:cNvSpPr>
          <p:nvPr>
            <p:ph type="sldNum" sz="quarter" idx="12"/>
          </p:nvPr>
        </p:nvSpPr>
        <p:spPr>
          <a:xfrm>
            <a:off x="266470" y="6486524"/>
            <a:ext cx="527462" cy="365125"/>
          </a:xfrm>
          <a:prstGeom prst="rect">
            <a:avLst/>
          </a:prstGeom>
        </p:spPr>
        <p:txBody>
          <a:bodyPr/>
          <a:lstStyle>
            <a:lvl1pPr algn="ctr">
              <a:defRPr sz="1050">
                <a:solidFill>
                  <a:schemeClr val="bg1"/>
                </a:solidFill>
              </a:defRPr>
            </a:lvl1pPr>
          </a:lstStyle>
          <a:p>
            <a:fld id="{76B51402-D8AD-3345-AF1A-7CB73C854E7F}" type="slidenum">
              <a:rPr lang="en-US" smtClean="0"/>
              <a:pPr/>
              <a:t>‹#›</a:t>
            </a:fld>
            <a:endParaRPr lang="en-US"/>
          </a:p>
        </p:txBody>
      </p:sp>
      <p:sp>
        <p:nvSpPr>
          <p:cNvPr id="10" name="Footer Placeholder 4">
            <a:extLst>
              <a:ext uri="{FF2B5EF4-FFF2-40B4-BE49-F238E27FC236}">
                <a16:creationId xmlns:a16="http://schemas.microsoft.com/office/drawing/2014/main" id="{120F4CD8-73B4-D9F3-B384-DE7FC055BBEB}"/>
              </a:ext>
            </a:extLst>
          </p:cNvPr>
          <p:cNvSpPr>
            <a:spLocks noGrp="1"/>
          </p:cNvSpPr>
          <p:nvPr>
            <p:ph type="ftr" sz="quarter" idx="11"/>
          </p:nvPr>
        </p:nvSpPr>
        <p:spPr>
          <a:xfrm>
            <a:off x="0" y="6486524"/>
            <a:ext cx="12192000" cy="365125"/>
          </a:xfrm>
          <a:prstGeom prst="rect">
            <a:avLst/>
          </a:prstGeom>
        </p:spPr>
        <p:txBody>
          <a:bodyPr/>
          <a:lstStyle>
            <a:lvl1pPr algn="ctr">
              <a:defRPr sz="1000"/>
            </a:lvl1pPr>
          </a:lstStyle>
          <a:p>
            <a:r>
              <a:rPr lang="en-US"/>
              <a:t>This information is for educational use only. Do not copy. Do not distribute.</a:t>
            </a:r>
          </a:p>
        </p:txBody>
      </p:sp>
    </p:spTree>
    <p:extLst>
      <p:ext uri="{BB962C8B-B14F-4D97-AF65-F5344CB8AC3E}">
        <p14:creationId xmlns:p14="http://schemas.microsoft.com/office/powerpoint/2010/main" val="2934431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CC9B1A9E-A5F1-7621-5CFD-3B10A374BD50}"/>
              </a:ext>
            </a:extLst>
          </p:cNvPr>
          <p:cNvSpPr>
            <a:spLocks noGrp="1"/>
          </p:cNvSpPr>
          <p:nvPr>
            <p:ph type="sldNum" sz="quarter" idx="12"/>
          </p:nvPr>
        </p:nvSpPr>
        <p:spPr>
          <a:xfrm>
            <a:off x="266470" y="6486524"/>
            <a:ext cx="527462" cy="365125"/>
          </a:xfrm>
          <a:prstGeom prst="rect">
            <a:avLst/>
          </a:prstGeom>
        </p:spPr>
        <p:txBody>
          <a:bodyPr/>
          <a:lstStyle>
            <a:lvl1pPr algn="ctr">
              <a:defRPr sz="1050">
                <a:solidFill>
                  <a:schemeClr val="bg1"/>
                </a:solidFill>
              </a:defRPr>
            </a:lvl1pPr>
          </a:lstStyle>
          <a:p>
            <a:fld id="{76B51402-D8AD-3345-AF1A-7CB73C854E7F}" type="slidenum">
              <a:rPr lang="en-US" smtClean="0"/>
              <a:pPr/>
              <a:t>‹#›</a:t>
            </a:fld>
            <a:endParaRPr lang="en-US"/>
          </a:p>
        </p:txBody>
      </p:sp>
      <p:sp>
        <p:nvSpPr>
          <p:cNvPr id="9" name="Footer Placeholder 4">
            <a:extLst>
              <a:ext uri="{FF2B5EF4-FFF2-40B4-BE49-F238E27FC236}">
                <a16:creationId xmlns:a16="http://schemas.microsoft.com/office/drawing/2014/main" id="{C649360A-E4DE-A70C-E694-79D4EAAC5D77}"/>
              </a:ext>
            </a:extLst>
          </p:cNvPr>
          <p:cNvSpPr>
            <a:spLocks noGrp="1"/>
          </p:cNvSpPr>
          <p:nvPr>
            <p:ph type="ftr" sz="quarter" idx="11"/>
          </p:nvPr>
        </p:nvSpPr>
        <p:spPr>
          <a:xfrm>
            <a:off x="0" y="6486524"/>
            <a:ext cx="12192000" cy="365125"/>
          </a:xfrm>
          <a:prstGeom prst="rect">
            <a:avLst/>
          </a:prstGeom>
        </p:spPr>
        <p:txBody>
          <a:bodyPr/>
          <a:lstStyle>
            <a:lvl1pPr algn="ctr">
              <a:defRPr sz="1000"/>
            </a:lvl1pPr>
          </a:lstStyle>
          <a:p>
            <a:r>
              <a:rPr lang="en-US"/>
              <a:t>This information is for educational use only. Do not copy. Do not distribute.</a:t>
            </a:r>
          </a:p>
        </p:txBody>
      </p:sp>
    </p:spTree>
    <p:extLst>
      <p:ext uri="{BB962C8B-B14F-4D97-AF65-F5344CB8AC3E}">
        <p14:creationId xmlns:p14="http://schemas.microsoft.com/office/powerpoint/2010/main" val="2431137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6932E-195C-C94B-97B7-7F2ED6860D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670E57-B172-F149-95C3-607B780B3BB7}"/>
              </a:ext>
            </a:extLst>
          </p:cNvPr>
          <p:cNvSpPr>
            <a:spLocks noGrp="1"/>
          </p:cNvSpPr>
          <p:nvPr>
            <p:ph idx="1"/>
          </p:nvPr>
        </p:nvSpPr>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C300FC6E-6527-4C0E-F9B9-879858429D2B}"/>
              </a:ext>
            </a:extLst>
          </p:cNvPr>
          <p:cNvSpPr>
            <a:spLocks noGrp="1"/>
          </p:cNvSpPr>
          <p:nvPr>
            <p:ph type="sldNum" sz="quarter" idx="12"/>
          </p:nvPr>
        </p:nvSpPr>
        <p:spPr>
          <a:xfrm>
            <a:off x="266470" y="6486524"/>
            <a:ext cx="527462" cy="365125"/>
          </a:xfrm>
          <a:prstGeom prst="rect">
            <a:avLst/>
          </a:prstGeom>
        </p:spPr>
        <p:txBody>
          <a:bodyPr/>
          <a:lstStyle>
            <a:lvl1pPr algn="ctr">
              <a:defRPr sz="1050">
                <a:solidFill>
                  <a:schemeClr val="bg1"/>
                </a:solidFill>
              </a:defRPr>
            </a:lvl1pPr>
          </a:lstStyle>
          <a:p>
            <a:fld id="{76B51402-D8AD-3345-AF1A-7CB73C854E7F}" type="slidenum">
              <a:rPr lang="en-US" smtClean="0"/>
              <a:pPr/>
              <a:t>‹#›</a:t>
            </a:fld>
            <a:endParaRPr lang="en-US"/>
          </a:p>
        </p:txBody>
      </p:sp>
      <p:sp>
        <p:nvSpPr>
          <p:cNvPr id="12" name="Footer Placeholder 4">
            <a:extLst>
              <a:ext uri="{FF2B5EF4-FFF2-40B4-BE49-F238E27FC236}">
                <a16:creationId xmlns:a16="http://schemas.microsoft.com/office/drawing/2014/main" id="{70842787-E3E4-7987-D753-E5ED825C4C0F}"/>
              </a:ext>
            </a:extLst>
          </p:cNvPr>
          <p:cNvSpPr>
            <a:spLocks noGrp="1"/>
          </p:cNvSpPr>
          <p:nvPr>
            <p:ph type="ftr" sz="quarter" idx="11"/>
          </p:nvPr>
        </p:nvSpPr>
        <p:spPr>
          <a:xfrm>
            <a:off x="351312" y="6486524"/>
            <a:ext cx="11489376" cy="365125"/>
          </a:xfrm>
          <a:prstGeom prst="rect">
            <a:avLst/>
          </a:prstGeom>
        </p:spPr>
        <p:txBody>
          <a:bodyPr/>
          <a:lstStyle>
            <a:lvl1pPr algn="ctr">
              <a:defRPr/>
            </a:lvl1pPr>
          </a:lstStyle>
          <a:p>
            <a:r>
              <a:rPr lang="en-US"/>
              <a:t>This information is for educational use only. Do not copy. Do not distribute.</a:t>
            </a:r>
          </a:p>
        </p:txBody>
      </p:sp>
      <p:pic>
        <p:nvPicPr>
          <p:cNvPr id="6" name="Picture 5" descr="Text&#10;&#10;Description automatically generated with medium confidence">
            <a:extLst>
              <a:ext uri="{FF2B5EF4-FFF2-40B4-BE49-F238E27FC236}">
                <a16:creationId xmlns:a16="http://schemas.microsoft.com/office/drawing/2014/main" id="{CF0F93AE-3447-604C-8874-D22EA9E47D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35360" y="6077619"/>
            <a:ext cx="1120535" cy="871527"/>
          </a:xfrm>
          <a:prstGeom prst="rect">
            <a:avLst/>
          </a:prstGeom>
        </p:spPr>
      </p:pic>
    </p:spTree>
    <p:extLst>
      <p:ext uri="{BB962C8B-B14F-4D97-AF65-F5344CB8AC3E}">
        <p14:creationId xmlns:p14="http://schemas.microsoft.com/office/powerpoint/2010/main" val="2356236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6932E-195C-C94B-97B7-7F2ED6860D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670E57-B172-F149-95C3-607B780B3BB7}"/>
              </a:ext>
            </a:extLst>
          </p:cNvPr>
          <p:cNvSpPr>
            <a:spLocks noGrp="1"/>
          </p:cNvSpPr>
          <p:nvPr>
            <p:ph idx="1"/>
          </p:nvPr>
        </p:nvSpPr>
        <p:spPr>
          <a:xfrm>
            <a:off x="406400" y="1921964"/>
            <a:ext cx="11125200" cy="4189456"/>
          </a:xfrm>
        </p:spPr>
        <p:txBody>
          <a:bodyPr/>
          <a:lstStyle>
            <a:lvl1pPr>
              <a:buClr>
                <a:schemeClr val="tx2"/>
              </a:buClr>
              <a:defRPr/>
            </a:lvl1pPr>
            <a:lvl2pPr>
              <a:buClr>
                <a:schemeClr val="accent3"/>
              </a:buClr>
              <a:defRPr/>
            </a:lvl2pPr>
            <a:lvl3pPr>
              <a:buClr>
                <a:schemeClr val="tx2"/>
              </a:buClr>
              <a:defRPr/>
            </a:lvl3pPr>
            <a:lvl4pPr>
              <a:buClr>
                <a:schemeClr val="accent3"/>
              </a:buClr>
              <a:defRPr/>
            </a:lvl4pPr>
            <a:lvl5pPr>
              <a:buClr>
                <a:schemeClr val="tx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6">
            <a:extLst>
              <a:ext uri="{FF2B5EF4-FFF2-40B4-BE49-F238E27FC236}">
                <a16:creationId xmlns:a16="http://schemas.microsoft.com/office/drawing/2014/main" id="{F1EA41BD-8588-E0B6-BF7F-531A646F5ECD}"/>
              </a:ext>
            </a:extLst>
          </p:cNvPr>
          <p:cNvSpPr>
            <a:spLocks noGrp="1"/>
          </p:cNvSpPr>
          <p:nvPr>
            <p:ph type="body" sz="quarter" idx="13" hasCustomPrompt="1"/>
          </p:nvPr>
        </p:nvSpPr>
        <p:spPr>
          <a:xfrm>
            <a:off x="350838" y="1443679"/>
            <a:ext cx="11406187" cy="331788"/>
          </a:xfrm>
        </p:spPr>
        <p:txBody>
          <a:bodyPr>
            <a:noAutofit/>
          </a:bodyPr>
          <a:lstStyle>
            <a:lvl1pPr marL="228600" indent="-228600">
              <a:buNone/>
              <a:tabLst>
                <a:tab pos="2908300" algn="l"/>
              </a:tabLst>
              <a:defRPr sz="2400" b="1">
                <a:solidFill>
                  <a:schemeClr val="bg2"/>
                </a:solidFill>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5D775C4C-1656-9BA6-B768-DD337A774EE0}"/>
              </a:ext>
            </a:extLst>
          </p:cNvPr>
          <p:cNvSpPr>
            <a:spLocks noGrp="1"/>
          </p:cNvSpPr>
          <p:nvPr>
            <p:ph type="sldNum" sz="quarter" idx="12"/>
          </p:nvPr>
        </p:nvSpPr>
        <p:spPr>
          <a:xfrm>
            <a:off x="266470" y="6486524"/>
            <a:ext cx="527462" cy="365125"/>
          </a:xfrm>
          <a:prstGeom prst="rect">
            <a:avLst/>
          </a:prstGeom>
        </p:spPr>
        <p:txBody>
          <a:bodyPr/>
          <a:lstStyle>
            <a:lvl1pPr algn="ctr">
              <a:defRPr sz="1050">
                <a:solidFill>
                  <a:schemeClr val="bg2"/>
                </a:solidFill>
              </a:defRPr>
            </a:lvl1pPr>
          </a:lstStyle>
          <a:p>
            <a:fld id="{76B51402-D8AD-3345-AF1A-7CB73C854E7F}" type="slidenum">
              <a:rPr lang="en-US" smtClean="0"/>
              <a:pPr/>
              <a:t>‹#›</a:t>
            </a:fld>
            <a:endParaRPr lang="en-US"/>
          </a:p>
        </p:txBody>
      </p:sp>
      <p:sp>
        <p:nvSpPr>
          <p:cNvPr id="9" name="Footer Placeholder 4">
            <a:extLst>
              <a:ext uri="{FF2B5EF4-FFF2-40B4-BE49-F238E27FC236}">
                <a16:creationId xmlns:a16="http://schemas.microsoft.com/office/drawing/2014/main" id="{06CD69C2-CFCF-BB29-FC8E-FB7CFF902B65}"/>
              </a:ext>
            </a:extLst>
          </p:cNvPr>
          <p:cNvSpPr>
            <a:spLocks noGrp="1"/>
          </p:cNvSpPr>
          <p:nvPr>
            <p:ph type="ftr" sz="quarter" idx="11"/>
          </p:nvPr>
        </p:nvSpPr>
        <p:spPr>
          <a:xfrm>
            <a:off x="351312" y="6486524"/>
            <a:ext cx="11489376" cy="365125"/>
          </a:xfrm>
          <a:prstGeom prst="rect">
            <a:avLst/>
          </a:prstGeom>
        </p:spPr>
        <p:txBody>
          <a:bodyPr/>
          <a:lstStyle>
            <a:lvl1pPr algn="ctr">
              <a:defRPr sz="1000"/>
            </a:lvl1pPr>
          </a:lstStyle>
          <a:p>
            <a:r>
              <a:rPr lang="en-US"/>
              <a:t>This information is for educational use only. Do not copy. Do not distribute.</a:t>
            </a:r>
          </a:p>
        </p:txBody>
      </p:sp>
      <p:pic>
        <p:nvPicPr>
          <p:cNvPr id="7" name="Picture 6" descr="Text&#10;&#10;Description automatically generated with medium confidence">
            <a:extLst>
              <a:ext uri="{FF2B5EF4-FFF2-40B4-BE49-F238E27FC236}">
                <a16:creationId xmlns:a16="http://schemas.microsoft.com/office/drawing/2014/main" id="{B6CB5A05-035F-254A-9D4A-91F6CEE908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35360" y="6077619"/>
            <a:ext cx="1120535" cy="871527"/>
          </a:xfrm>
          <a:prstGeom prst="rect">
            <a:avLst/>
          </a:prstGeom>
        </p:spPr>
      </p:pic>
    </p:spTree>
    <p:extLst>
      <p:ext uri="{BB962C8B-B14F-4D97-AF65-F5344CB8AC3E}">
        <p14:creationId xmlns:p14="http://schemas.microsoft.com/office/powerpoint/2010/main" val="2189506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938E91-7770-FB47-AF54-CFEAC9DC1252}"/>
              </a:ext>
            </a:extLst>
          </p:cNvPr>
          <p:cNvSpPr/>
          <p:nvPr userDrawn="1"/>
        </p:nvSpPr>
        <p:spPr>
          <a:xfrm>
            <a:off x="0" y="0"/>
            <a:ext cx="12192000" cy="6858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white text on a black background&#10;&#10;Description automatically generated">
            <a:extLst>
              <a:ext uri="{FF2B5EF4-FFF2-40B4-BE49-F238E27FC236}">
                <a16:creationId xmlns:a16="http://schemas.microsoft.com/office/drawing/2014/main" id="{828DC192-4D0D-781B-E2D8-C1960B43A02D}"/>
              </a:ext>
            </a:extLst>
          </p:cNvPr>
          <p:cNvPicPr>
            <a:picLocks noChangeAspect="1"/>
          </p:cNvPicPr>
          <p:nvPr userDrawn="1"/>
        </p:nvPicPr>
        <p:blipFill>
          <a:blip r:embed="rId2"/>
          <a:stretch>
            <a:fillRect/>
          </a:stretch>
        </p:blipFill>
        <p:spPr>
          <a:xfrm>
            <a:off x="10384663" y="5278331"/>
            <a:ext cx="1342510" cy="1268948"/>
          </a:xfrm>
          <a:prstGeom prst="rect">
            <a:avLst/>
          </a:prstGeom>
        </p:spPr>
      </p:pic>
      <p:pic>
        <p:nvPicPr>
          <p:cNvPr id="9" name="Picture 8" descr="A colorful circular object with black background&#10;&#10;Description automatically generated">
            <a:extLst>
              <a:ext uri="{FF2B5EF4-FFF2-40B4-BE49-F238E27FC236}">
                <a16:creationId xmlns:a16="http://schemas.microsoft.com/office/drawing/2014/main" id="{425277DE-022E-2DF2-EB05-C6C455F01D00}"/>
              </a:ext>
            </a:extLst>
          </p:cNvPr>
          <p:cNvPicPr>
            <a:picLocks noChangeAspect="1"/>
          </p:cNvPicPr>
          <p:nvPr userDrawn="1"/>
        </p:nvPicPr>
        <p:blipFill>
          <a:blip r:embed="rId3">
            <a:alphaModFix amt="25000"/>
          </a:blip>
          <a:srcRect l="37344" t="27244" b="18282"/>
          <a:stretch/>
        </p:blipFill>
        <p:spPr>
          <a:xfrm>
            <a:off x="0" y="0"/>
            <a:ext cx="7731889" cy="6858000"/>
          </a:xfrm>
          <a:prstGeom prst="rect">
            <a:avLst/>
          </a:prstGeom>
        </p:spPr>
      </p:pic>
      <p:pic>
        <p:nvPicPr>
          <p:cNvPr id="12" name="Picture 11" descr="Text&#10;&#10;Description automatically generated with medium confidence">
            <a:extLst>
              <a:ext uri="{FF2B5EF4-FFF2-40B4-BE49-F238E27FC236}">
                <a16:creationId xmlns:a16="http://schemas.microsoft.com/office/drawing/2014/main" id="{437A8BD7-C54E-56D1-458F-DFEC627210A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135360" y="6077619"/>
            <a:ext cx="1120535" cy="871527"/>
          </a:xfrm>
          <a:prstGeom prst="rect">
            <a:avLst/>
          </a:prstGeom>
        </p:spPr>
      </p:pic>
      <p:sp>
        <p:nvSpPr>
          <p:cNvPr id="2" name="Title 1">
            <a:extLst>
              <a:ext uri="{FF2B5EF4-FFF2-40B4-BE49-F238E27FC236}">
                <a16:creationId xmlns:a16="http://schemas.microsoft.com/office/drawing/2014/main" id="{EC4664CE-A718-6141-8014-DD748BBCBFAC}"/>
              </a:ext>
            </a:extLst>
          </p:cNvPr>
          <p:cNvSpPr>
            <a:spLocks noGrp="1"/>
          </p:cNvSpPr>
          <p:nvPr>
            <p:ph type="title"/>
          </p:nvPr>
        </p:nvSpPr>
        <p:spPr>
          <a:xfrm>
            <a:off x="5284860" y="1855339"/>
            <a:ext cx="6091463" cy="2111375"/>
          </a:xfrm>
        </p:spPr>
        <p:txBody>
          <a:bodyPr anchor="b">
            <a:normAutofit/>
          </a:bodyPr>
          <a:lstStyle>
            <a:lvl1pPr>
              <a:defRPr sz="4800">
                <a:solidFill>
                  <a:schemeClr val="tx2"/>
                </a:solidFill>
              </a:defRPr>
            </a:lvl1pPr>
          </a:lstStyle>
          <a:p>
            <a:r>
              <a:rPr lang="en-US"/>
              <a:t>Click to edit Master title style</a:t>
            </a:r>
          </a:p>
        </p:txBody>
      </p:sp>
      <p:sp>
        <p:nvSpPr>
          <p:cNvPr id="3" name="Text Placeholder 2">
            <a:extLst>
              <a:ext uri="{FF2B5EF4-FFF2-40B4-BE49-F238E27FC236}">
                <a16:creationId xmlns:a16="http://schemas.microsoft.com/office/drawing/2014/main" id="{4AB08C79-3D9C-7C4C-B2EB-C1EDCE1EAE06}"/>
              </a:ext>
            </a:extLst>
          </p:cNvPr>
          <p:cNvSpPr>
            <a:spLocks noGrp="1"/>
          </p:cNvSpPr>
          <p:nvPr>
            <p:ph type="body" idx="1"/>
          </p:nvPr>
        </p:nvSpPr>
        <p:spPr>
          <a:xfrm>
            <a:off x="5284861" y="4152907"/>
            <a:ext cx="6091463" cy="623028"/>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29243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E90CDB-E4B1-37BD-5A77-0BB9584F7228}"/>
              </a:ext>
            </a:extLst>
          </p:cNvPr>
          <p:cNvSpPr/>
          <p:nvPr userDrawn="1"/>
        </p:nvSpPr>
        <p:spPr>
          <a:xfrm>
            <a:off x="0" y="0"/>
            <a:ext cx="1219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white text on a black background&#10;&#10;Description automatically generated">
            <a:extLst>
              <a:ext uri="{FF2B5EF4-FFF2-40B4-BE49-F238E27FC236}">
                <a16:creationId xmlns:a16="http://schemas.microsoft.com/office/drawing/2014/main" id="{BF30BABD-73E7-7348-8EC6-D365483F368C}"/>
              </a:ext>
            </a:extLst>
          </p:cNvPr>
          <p:cNvPicPr>
            <a:picLocks noChangeAspect="1"/>
          </p:cNvPicPr>
          <p:nvPr userDrawn="1"/>
        </p:nvPicPr>
        <p:blipFill>
          <a:blip r:embed="rId2"/>
          <a:stretch>
            <a:fillRect/>
          </a:stretch>
        </p:blipFill>
        <p:spPr>
          <a:xfrm>
            <a:off x="10384663" y="5278331"/>
            <a:ext cx="1342510" cy="1268948"/>
          </a:xfrm>
          <a:prstGeom prst="rect">
            <a:avLst/>
          </a:prstGeom>
        </p:spPr>
      </p:pic>
      <p:pic>
        <p:nvPicPr>
          <p:cNvPr id="5" name="Picture 4" descr="A colorful circular object with black background&#10;&#10;Description automatically generated">
            <a:extLst>
              <a:ext uri="{FF2B5EF4-FFF2-40B4-BE49-F238E27FC236}">
                <a16:creationId xmlns:a16="http://schemas.microsoft.com/office/drawing/2014/main" id="{26078FFF-4DB6-7C6B-7931-80603DE36046}"/>
              </a:ext>
            </a:extLst>
          </p:cNvPr>
          <p:cNvPicPr>
            <a:picLocks noChangeAspect="1"/>
          </p:cNvPicPr>
          <p:nvPr userDrawn="1"/>
        </p:nvPicPr>
        <p:blipFill>
          <a:blip r:embed="rId3">
            <a:alphaModFix amt="25000"/>
          </a:blip>
          <a:srcRect l="37344" t="13591"/>
          <a:stretch/>
        </p:blipFill>
        <p:spPr>
          <a:xfrm>
            <a:off x="0" y="0"/>
            <a:ext cx="4874372" cy="6858000"/>
          </a:xfrm>
          <a:prstGeom prst="rect">
            <a:avLst/>
          </a:prstGeom>
        </p:spPr>
      </p:pic>
      <p:sp>
        <p:nvSpPr>
          <p:cNvPr id="2" name="Title 1">
            <a:extLst>
              <a:ext uri="{FF2B5EF4-FFF2-40B4-BE49-F238E27FC236}">
                <a16:creationId xmlns:a16="http://schemas.microsoft.com/office/drawing/2014/main" id="{EC4664CE-A718-6141-8014-DD748BBCBFAC}"/>
              </a:ext>
            </a:extLst>
          </p:cNvPr>
          <p:cNvSpPr>
            <a:spLocks noGrp="1"/>
          </p:cNvSpPr>
          <p:nvPr>
            <p:ph type="title"/>
          </p:nvPr>
        </p:nvSpPr>
        <p:spPr>
          <a:xfrm>
            <a:off x="1066800" y="971776"/>
            <a:ext cx="10058399" cy="2111375"/>
          </a:xfrm>
        </p:spPr>
        <p:txBody>
          <a:bodyPr anchor="b">
            <a:normAutofit/>
          </a:bodyPr>
          <a:lstStyle>
            <a:lvl1pPr algn="ctr">
              <a:defRPr sz="4000" cap="all" baseline="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4AB08C79-3D9C-7C4C-B2EB-C1EDCE1EAE06}"/>
              </a:ext>
            </a:extLst>
          </p:cNvPr>
          <p:cNvSpPr>
            <a:spLocks noGrp="1"/>
          </p:cNvSpPr>
          <p:nvPr>
            <p:ph type="body" idx="1"/>
          </p:nvPr>
        </p:nvSpPr>
        <p:spPr>
          <a:xfrm>
            <a:off x="1066800" y="3269343"/>
            <a:ext cx="10058399" cy="1343931"/>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83536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9442D6A-AEED-2E4A-8A8F-3530EC065155}"/>
              </a:ext>
            </a:extLst>
          </p:cNvPr>
          <p:cNvSpPr/>
          <p:nvPr userDrawn="1"/>
        </p:nvSpPr>
        <p:spPr>
          <a:xfrm>
            <a:off x="0" y="-310722"/>
            <a:ext cx="12192000" cy="7168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white text on a black background&#10;&#10;Description automatically generated">
            <a:extLst>
              <a:ext uri="{FF2B5EF4-FFF2-40B4-BE49-F238E27FC236}">
                <a16:creationId xmlns:a16="http://schemas.microsoft.com/office/drawing/2014/main" id="{BF30BABD-73E7-7348-8EC6-D365483F368C}"/>
              </a:ext>
            </a:extLst>
          </p:cNvPr>
          <p:cNvPicPr>
            <a:picLocks noChangeAspect="1"/>
          </p:cNvPicPr>
          <p:nvPr userDrawn="1"/>
        </p:nvPicPr>
        <p:blipFill>
          <a:blip r:embed="rId2"/>
          <a:stretch>
            <a:fillRect/>
          </a:stretch>
        </p:blipFill>
        <p:spPr>
          <a:xfrm>
            <a:off x="2055050" y="61544"/>
            <a:ext cx="1342510" cy="1268948"/>
          </a:xfrm>
          <a:prstGeom prst="rect">
            <a:avLst/>
          </a:prstGeom>
        </p:spPr>
      </p:pic>
      <p:sp>
        <p:nvSpPr>
          <p:cNvPr id="3" name="Text Placeholder 2">
            <a:extLst>
              <a:ext uri="{FF2B5EF4-FFF2-40B4-BE49-F238E27FC236}">
                <a16:creationId xmlns:a16="http://schemas.microsoft.com/office/drawing/2014/main" id="{4AB08C79-3D9C-7C4C-B2EB-C1EDCE1EAE06}"/>
              </a:ext>
            </a:extLst>
          </p:cNvPr>
          <p:cNvSpPr>
            <a:spLocks noGrp="1"/>
          </p:cNvSpPr>
          <p:nvPr>
            <p:ph type="body" idx="1"/>
          </p:nvPr>
        </p:nvSpPr>
        <p:spPr>
          <a:xfrm>
            <a:off x="4341937" y="4037388"/>
            <a:ext cx="7035977" cy="691775"/>
          </a:xfrm>
        </p:spPr>
        <p:txBody>
          <a:bodyPr/>
          <a:lstStyle>
            <a:lvl1pPr marL="0" indent="0" algn="l">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1">
            <a:extLst>
              <a:ext uri="{FF2B5EF4-FFF2-40B4-BE49-F238E27FC236}">
                <a16:creationId xmlns:a16="http://schemas.microsoft.com/office/drawing/2014/main" id="{EC4664CE-A718-6141-8014-DD748BBCBFAC}"/>
              </a:ext>
            </a:extLst>
          </p:cNvPr>
          <p:cNvSpPr>
            <a:spLocks noGrp="1"/>
          </p:cNvSpPr>
          <p:nvPr>
            <p:ph type="title"/>
          </p:nvPr>
        </p:nvSpPr>
        <p:spPr>
          <a:xfrm>
            <a:off x="4341937" y="1729128"/>
            <a:ext cx="7035977" cy="1952488"/>
          </a:xfrm>
        </p:spPr>
        <p:txBody>
          <a:bodyPr anchor="b">
            <a:normAutofit/>
          </a:bodyPr>
          <a:lstStyle>
            <a:lvl1pPr algn="l">
              <a:defRPr sz="4000" cap="all" baseline="0">
                <a:solidFill>
                  <a:schemeClr val="tx2"/>
                </a:solidFill>
              </a:defRPr>
            </a:lvl1pPr>
          </a:lstStyle>
          <a:p>
            <a:r>
              <a:rPr lang="en-US"/>
              <a:t>Click to edit Master title style</a:t>
            </a:r>
          </a:p>
        </p:txBody>
      </p:sp>
      <p:pic>
        <p:nvPicPr>
          <p:cNvPr id="4" name="Picture 3" descr="A colorful circular object with black background&#10;&#10;Description automatically generated">
            <a:extLst>
              <a:ext uri="{FF2B5EF4-FFF2-40B4-BE49-F238E27FC236}">
                <a16:creationId xmlns:a16="http://schemas.microsoft.com/office/drawing/2014/main" id="{BD8A317C-F902-7154-439B-5B1E9961B75F}"/>
              </a:ext>
            </a:extLst>
          </p:cNvPr>
          <p:cNvPicPr>
            <a:picLocks noChangeAspect="1"/>
          </p:cNvPicPr>
          <p:nvPr userDrawn="1"/>
        </p:nvPicPr>
        <p:blipFill>
          <a:blip r:embed="rId3">
            <a:alphaModFix/>
          </a:blip>
          <a:srcRect l="52047" t="-396" b="2"/>
          <a:stretch/>
        </p:blipFill>
        <p:spPr>
          <a:xfrm>
            <a:off x="-11575" y="-769383"/>
            <a:ext cx="3931125" cy="8396766"/>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3B3BADDF-F7B4-2460-25F1-3EE381600EA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79241" y="5291081"/>
            <a:ext cx="2014609" cy="1566918"/>
          </a:xfrm>
          <a:prstGeom prst="rect">
            <a:avLst/>
          </a:prstGeom>
        </p:spPr>
      </p:pic>
    </p:spTree>
    <p:extLst>
      <p:ext uri="{BB962C8B-B14F-4D97-AF65-F5344CB8AC3E}">
        <p14:creationId xmlns:p14="http://schemas.microsoft.com/office/powerpoint/2010/main" val="3901749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EA484-CA55-BF43-A116-A199BD3738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31EECB-E622-0546-8CD6-4DDC27CD6BE8}"/>
              </a:ext>
            </a:extLst>
          </p:cNvPr>
          <p:cNvSpPr>
            <a:spLocks noGrp="1"/>
          </p:cNvSpPr>
          <p:nvPr>
            <p:ph sz="half" idx="1"/>
          </p:nvPr>
        </p:nvSpPr>
        <p:spPr>
          <a:xfrm>
            <a:off x="838200"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BCD266-B4D0-3845-BD1E-3BA92777423E}"/>
              </a:ext>
            </a:extLst>
          </p:cNvPr>
          <p:cNvSpPr>
            <a:spLocks noGrp="1"/>
          </p:cNvSpPr>
          <p:nvPr>
            <p:ph sz="half" idx="2"/>
          </p:nvPr>
        </p:nvSpPr>
        <p:spPr>
          <a:xfrm>
            <a:off x="6172200" y="1825625"/>
            <a:ext cx="5181600" cy="4351338"/>
          </a:xfrm>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88F1D4B9-32A6-F6B0-1F46-23ED850DE7E4}"/>
              </a:ext>
            </a:extLst>
          </p:cNvPr>
          <p:cNvSpPr>
            <a:spLocks noGrp="1"/>
          </p:cNvSpPr>
          <p:nvPr>
            <p:ph type="sldNum" sz="quarter" idx="12"/>
          </p:nvPr>
        </p:nvSpPr>
        <p:spPr>
          <a:xfrm>
            <a:off x="266470" y="6486524"/>
            <a:ext cx="527462" cy="365125"/>
          </a:xfrm>
          <a:prstGeom prst="rect">
            <a:avLst/>
          </a:prstGeom>
        </p:spPr>
        <p:txBody>
          <a:bodyPr/>
          <a:lstStyle>
            <a:lvl1pPr algn="ctr">
              <a:defRPr sz="1050">
                <a:solidFill>
                  <a:schemeClr val="bg1"/>
                </a:solidFill>
              </a:defRPr>
            </a:lvl1pPr>
          </a:lstStyle>
          <a:p>
            <a:fld id="{76B51402-D8AD-3345-AF1A-7CB73C854E7F}" type="slidenum">
              <a:rPr lang="en-US" smtClean="0"/>
              <a:pPr/>
              <a:t>‹#›</a:t>
            </a:fld>
            <a:endParaRPr lang="en-US"/>
          </a:p>
        </p:txBody>
      </p:sp>
      <p:sp>
        <p:nvSpPr>
          <p:cNvPr id="12" name="Footer Placeholder 4">
            <a:extLst>
              <a:ext uri="{FF2B5EF4-FFF2-40B4-BE49-F238E27FC236}">
                <a16:creationId xmlns:a16="http://schemas.microsoft.com/office/drawing/2014/main" id="{0B594A56-B968-2B22-DA5C-39BFCF51923D}"/>
              </a:ext>
            </a:extLst>
          </p:cNvPr>
          <p:cNvSpPr>
            <a:spLocks noGrp="1"/>
          </p:cNvSpPr>
          <p:nvPr>
            <p:ph type="ftr" sz="quarter" idx="11"/>
          </p:nvPr>
        </p:nvSpPr>
        <p:spPr>
          <a:xfrm>
            <a:off x="351312" y="6486524"/>
            <a:ext cx="11489376" cy="365125"/>
          </a:xfrm>
          <a:prstGeom prst="rect">
            <a:avLst/>
          </a:prstGeom>
        </p:spPr>
        <p:txBody>
          <a:bodyPr/>
          <a:lstStyle>
            <a:lvl1pPr algn="ctr">
              <a:defRPr sz="1000"/>
            </a:lvl1pPr>
          </a:lstStyle>
          <a:p>
            <a:r>
              <a:rPr lang="en-US"/>
              <a:t>This information is for educational use only. Do not copy. Do not distribute.</a:t>
            </a:r>
          </a:p>
        </p:txBody>
      </p:sp>
      <p:pic>
        <p:nvPicPr>
          <p:cNvPr id="7" name="Picture 6" descr="Text&#10;&#10;Description automatically generated with medium confidence">
            <a:extLst>
              <a:ext uri="{FF2B5EF4-FFF2-40B4-BE49-F238E27FC236}">
                <a16:creationId xmlns:a16="http://schemas.microsoft.com/office/drawing/2014/main" id="{D18E49E1-5CA9-F44B-A296-417B654F29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35360" y="6077619"/>
            <a:ext cx="1120535" cy="871527"/>
          </a:xfrm>
          <a:prstGeom prst="rect">
            <a:avLst/>
          </a:prstGeom>
        </p:spPr>
      </p:pic>
    </p:spTree>
    <p:extLst>
      <p:ext uri="{BB962C8B-B14F-4D97-AF65-F5344CB8AC3E}">
        <p14:creationId xmlns:p14="http://schemas.microsoft.com/office/powerpoint/2010/main" val="1182059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AD364-C6BA-4A44-975D-8D504E38CD66}"/>
              </a:ext>
            </a:extLst>
          </p:cNvPr>
          <p:cNvSpPr>
            <a:spLocks noGrp="1"/>
          </p:cNvSpPr>
          <p:nvPr>
            <p:ph type="title"/>
          </p:nvPr>
        </p:nvSpPr>
        <p:spPr/>
        <p:txBody>
          <a:bodyPr/>
          <a:lstStyle/>
          <a:p>
            <a:r>
              <a:rPr lang="en-US"/>
              <a:t>Click to edit Master title style</a:t>
            </a:r>
          </a:p>
        </p:txBody>
      </p:sp>
      <p:sp>
        <p:nvSpPr>
          <p:cNvPr id="9" name="Slide Number Placeholder 5">
            <a:extLst>
              <a:ext uri="{FF2B5EF4-FFF2-40B4-BE49-F238E27FC236}">
                <a16:creationId xmlns:a16="http://schemas.microsoft.com/office/drawing/2014/main" id="{11594683-7EED-7AA8-DE21-B1F1A3F8E36D}"/>
              </a:ext>
            </a:extLst>
          </p:cNvPr>
          <p:cNvSpPr>
            <a:spLocks noGrp="1"/>
          </p:cNvSpPr>
          <p:nvPr>
            <p:ph type="sldNum" sz="quarter" idx="12"/>
          </p:nvPr>
        </p:nvSpPr>
        <p:spPr>
          <a:xfrm>
            <a:off x="266470" y="6486524"/>
            <a:ext cx="527462" cy="365125"/>
          </a:xfrm>
          <a:prstGeom prst="rect">
            <a:avLst/>
          </a:prstGeom>
        </p:spPr>
        <p:txBody>
          <a:bodyPr/>
          <a:lstStyle>
            <a:lvl1pPr algn="ctr">
              <a:defRPr sz="1050">
                <a:solidFill>
                  <a:schemeClr val="bg1"/>
                </a:solidFill>
              </a:defRPr>
            </a:lvl1pPr>
          </a:lstStyle>
          <a:p>
            <a:fld id="{76B51402-D8AD-3345-AF1A-7CB73C854E7F}" type="slidenum">
              <a:rPr lang="en-US" smtClean="0"/>
              <a:pPr/>
              <a:t>‹#›</a:t>
            </a:fld>
            <a:endParaRPr lang="en-US"/>
          </a:p>
        </p:txBody>
      </p:sp>
      <p:sp>
        <p:nvSpPr>
          <p:cNvPr id="10" name="Footer Placeholder 4">
            <a:extLst>
              <a:ext uri="{FF2B5EF4-FFF2-40B4-BE49-F238E27FC236}">
                <a16:creationId xmlns:a16="http://schemas.microsoft.com/office/drawing/2014/main" id="{120F4CD8-73B4-D9F3-B384-DE7FC055BBEB}"/>
              </a:ext>
            </a:extLst>
          </p:cNvPr>
          <p:cNvSpPr>
            <a:spLocks noGrp="1"/>
          </p:cNvSpPr>
          <p:nvPr>
            <p:ph type="ftr" sz="quarter" idx="11"/>
          </p:nvPr>
        </p:nvSpPr>
        <p:spPr>
          <a:xfrm>
            <a:off x="351312" y="6486524"/>
            <a:ext cx="11489376" cy="365125"/>
          </a:xfrm>
          <a:prstGeom prst="rect">
            <a:avLst/>
          </a:prstGeom>
        </p:spPr>
        <p:txBody>
          <a:bodyPr/>
          <a:lstStyle>
            <a:lvl1pPr algn="ctr">
              <a:defRPr sz="1000"/>
            </a:lvl1pPr>
          </a:lstStyle>
          <a:p>
            <a:r>
              <a:rPr lang="en-US"/>
              <a:t>This information is for educational use only. Do not copy. Do not distribute.</a:t>
            </a:r>
          </a:p>
        </p:txBody>
      </p:sp>
      <p:pic>
        <p:nvPicPr>
          <p:cNvPr id="5" name="Picture 4" descr="Text&#10;&#10;Description automatically generated with medium confidence">
            <a:extLst>
              <a:ext uri="{FF2B5EF4-FFF2-40B4-BE49-F238E27FC236}">
                <a16:creationId xmlns:a16="http://schemas.microsoft.com/office/drawing/2014/main" id="{CBC35D71-9035-024F-80BF-45FA4B5E51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35360" y="6077619"/>
            <a:ext cx="1120535" cy="871527"/>
          </a:xfrm>
          <a:prstGeom prst="rect">
            <a:avLst/>
          </a:prstGeom>
        </p:spPr>
      </p:pic>
    </p:spTree>
    <p:extLst>
      <p:ext uri="{BB962C8B-B14F-4D97-AF65-F5344CB8AC3E}">
        <p14:creationId xmlns:p14="http://schemas.microsoft.com/office/powerpoint/2010/main" val="3737873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CC9B1A9E-A5F1-7621-5CFD-3B10A374BD50}"/>
              </a:ext>
            </a:extLst>
          </p:cNvPr>
          <p:cNvSpPr>
            <a:spLocks noGrp="1"/>
          </p:cNvSpPr>
          <p:nvPr>
            <p:ph type="sldNum" sz="quarter" idx="12"/>
          </p:nvPr>
        </p:nvSpPr>
        <p:spPr>
          <a:xfrm>
            <a:off x="266470" y="6486524"/>
            <a:ext cx="527462" cy="365125"/>
          </a:xfrm>
          <a:prstGeom prst="rect">
            <a:avLst/>
          </a:prstGeom>
        </p:spPr>
        <p:txBody>
          <a:bodyPr/>
          <a:lstStyle>
            <a:lvl1pPr algn="ctr">
              <a:defRPr sz="1050">
                <a:solidFill>
                  <a:schemeClr val="bg1"/>
                </a:solidFill>
              </a:defRPr>
            </a:lvl1pPr>
          </a:lstStyle>
          <a:p>
            <a:fld id="{76B51402-D8AD-3345-AF1A-7CB73C854E7F}" type="slidenum">
              <a:rPr lang="en-US" smtClean="0"/>
              <a:pPr/>
              <a:t>‹#›</a:t>
            </a:fld>
            <a:endParaRPr lang="en-US"/>
          </a:p>
        </p:txBody>
      </p:sp>
      <p:sp>
        <p:nvSpPr>
          <p:cNvPr id="9" name="Footer Placeholder 4">
            <a:extLst>
              <a:ext uri="{FF2B5EF4-FFF2-40B4-BE49-F238E27FC236}">
                <a16:creationId xmlns:a16="http://schemas.microsoft.com/office/drawing/2014/main" id="{C649360A-E4DE-A70C-E694-79D4EAAC5D77}"/>
              </a:ext>
            </a:extLst>
          </p:cNvPr>
          <p:cNvSpPr>
            <a:spLocks noGrp="1"/>
          </p:cNvSpPr>
          <p:nvPr>
            <p:ph type="ftr" sz="quarter" idx="11"/>
          </p:nvPr>
        </p:nvSpPr>
        <p:spPr>
          <a:xfrm>
            <a:off x="351312" y="6486524"/>
            <a:ext cx="11489376" cy="365125"/>
          </a:xfrm>
          <a:prstGeom prst="rect">
            <a:avLst/>
          </a:prstGeom>
        </p:spPr>
        <p:txBody>
          <a:bodyPr/>
          <a:lstStyle>
            <a:lvl1pPr algn="ctr">
              <a:defRPr sz="1000"/>
            </a:lvl1pPr>
          </a:lstStyle>
          <a:p>
            <a:r>
              <a:rPr lang="en-US"/>
              <a:t>This information is for educational use only. Do not copy. Do not distribute.</a:t>
            </a:r>
          </a:p>
        </p:txBody>
      </p:sp>
      <p:pic>
        <p:nvPicPr>
          <p:cNvPr id="4" name="Picture 3" descr="Text&#10;&#10;Description automatically generated with medium confidence">
            <a:extLst>
              <a:ext uri="{FF2B5EF4-FFF2-40B4-BE49-F238E27FC236}">
                <a16:creationId xmlns:a16="http://schemas.microsoft.com/office/drawing/2014/main" id="{5B707CCC-B3A2-EC47-9F33-6B40630B0B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35360" y="6077619"/>
            <a:ext cx="1120535" cy="871527"/>
          </a:xfrm>
          <a:prstGeom prst="rect">
            <a:avLst/>
          </a:prstGeom>
        </p:spPr>
      </p:pic>
    </p:spTree>
    <p:extLst>
      <p:ext uri="{BB962C8B-B14F-4D97-AF65-F5344CB8AC3E}">
        <p14:creationId xmlns:p14="http://schemas.microsoft.com/office/powerpoint/2010/main" val="1243210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pn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D41AECCC-8E26-450E-ADDE-7605535E1131}"/>
              </a:ext>
            </a:extLst>
          </p:cNvPr>
          <p:cNvSpPr/>
          <p:nvPr userDrawn="1"/>
        </p:nvSpPr>
        <p:spPr>
          <a:xfrm>
            <a:off x="406337" y="6486487"/>
            <a:ext cx="245160" cy="24516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6A31D7B-04DB-6A4E-B362-57D28B95C704}"/>
              </a:ext>
            </a:extLst>
          </p:cNvPr>
          <p:cNvSpPr>
            <a:spLocks noGrp="1"/>
          </p:cNvSpPr>
          <p:nvPr>
            <p:ph type="title"/>
          </p:nvPr>
        </p:nvSpPr>
        <p:spPr>
          <a:xfrm>
            <a:off x="406399" y="193039"/>
            <a:ext cx="11125199" cy="97599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8CFE37-9473-2E48-A168-9E4D784741C5}"/>
              </a:ext>
            </a:extLst>
          </p:cNvPr>
          <p:cNvSpPr>
            <a:spLocks noGrp="1"/>
          </p:cNvSpPr>
          <p:nvPr>
            <p:ph type="body" idx="1"/>
          </p:nvPr>
        </p:nvSpPr>
        <p:spPr>
          <a:xfrm>
            <a:off x="406400" y="1472699"/>
            <a:ext cx="11125200" cy="44802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2BF1B8A5-3128-144C-4B09-CBDEF914CE17}"/>
              </a:ext>
            </a:extLst>
          </p:cNvPr>
          <p:cNvSpPr>
            <a:spLocks noGrp="1"/>
          </p:cNvSpPr>
          <p:nvPr>
            <p:ph type="sldNum" sz="quarter" idx="4"/>
          </p:nvPr>
        </p:nvSpPr>
        <p:spPr>
          <a:xfrm>
            <a:off x="266470" y="6486524"/>
            <a:ext cx="527462" cy="365125"/>
          </a:xfrm>
          <a:prstGeom prst="rect">
            <a:avLst/>
          </a:prstGeom>
        </p:spPr>
        <p:txBody>
          <a:bodyPr/>
          <a:lstStyle>
            <a:lvl1pPr algn="ctr">
              <a:defRPr sz="1050">
                <a:solidFill>
                  <a:schemeClr val="bg1"/>
                </a:solidFill>
              </a:defRPr>
            </a:lvl1pPr>
          </a:lstStyle>
          <a:p>
            <a:fld id="{76B51402-D8AD-3345-AF1A-7CB73C854E7F}" type="slidenum">
              <a:rPr lang="en-US" smtClean="0"/>
              <a:pPr/>
              <a:t>‹#›</a:t>
            </a:fld>
            <a:endParaRPr lang="en-US"/>
          </a:p>
        </p:txBody>
      </p:sp>
      <p:sp>
        <p:nvSpPr>
          <p:cNvPr id="9" name="Footer Placeholder 4">
            <a:extLst>
              <a:ext uri="{FF2B5EF4-FFF2-40B4-BE49-F238E27FC236}">
                <a16:creationId xmlns:a16="http://schemas.microsoft.com/office/drawing/2014/main" id="{D593127E-9078-D8F5-D91A-CD0C5EBE206F}"/>
              </a:ext>
            </a:extLst>
          </p:cNvPr>
          <p:cNvSpPr>
            <a:spLocks noGrp="1"/>
          </p:cNvSpPr>
          <p:nvPr>
            <p:ph type="ftr" sz="quarter" idx="3"/>
          </p:nvPr>
        </p:nvSpPr>
        <p:spPr>
          <a:xfrm>
            <a:off x="351312" y="6486524"/>
            <a:ext cx="11489376" cy="365125"/>
          </a:xfrm>
          <a:prstGeom prst="rect">
            <a:avLst/>
          </a:prstGeom>
        </p:spPr>
        <p:txBody>
          <a:bodyPr/>
          <a:lstStyle>
            <a:lvl1pPr algn="ctr">
              <a:defRPr sz="1000"/>
            </a:lvl1pPr>
          </a:lstStyle>
          <a:p>
            <a:r>
              <a:rPr lang="en-US"/>
              <a:t>This information is for educational use only. Do not copy. Do not distribute.</a:t>
            </a:r>
          </a:p>
        </p:txBody>
      </p:sp>
      <p:pic>
        <p:nvPicPr>
          <p:cNvPr id="7" name="Picture 6" descr="Text&#10;&#10;Description automatically generated with medium confidence">
            <a:extLst>
              <a:ext uri="{FF2B5EF4-FFF2-40B4-BE49-F238E27FC236}">
                <a16:creationId xmlns:a16="http://schemas.microsoft.com/office/drawing/2014/main" id="{D16D0A78-2705-9041-BFC6-20D05D311C00}"/>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1135360" y="6077619"/>
            <a:ext cx="1120535" cy="871527"/>
          </a:xfrm>
          <a:prstGeom prst="rect">
            <a:avLst/>
          </a:prstGeom>
        </p:spPr>
      </p:pic>
      <p:pic>
        <p:nvPicPr>
          <p:cNvPr id="5" name="Picture 4" descr="A colorful circular object with black background&#10;&#10;Description automatically generated">
            <a:extLst>
              <a:ext uri="{FF2B5EF4-FFF2-40B4-BE49-F238E27FC236}">
                <a16:creationId xmlns:a16="http://schemas.microsoft.com/office/drawing/2014/main" id="{EE5E3F0C-2B0E-5FAA-61A7-E212D32AEA4F}"/>
              </a:ext>
            </a:extLst>
          </p:cNvPr>
          <p:cNvPicPr>
            <a:picLocks noChangeAspect="1"/>
          </p:cNvPicPr>
          <p:nvPr userDrawn="1"/>
        </p:nvPicPr>
        <p:blipFill>
          <a:blip r:embed="rId13">
            <a:alphaModFix amt="20000"/>
          </a:blip>
          <a:srcRect l="-5318" t="45036" r="47884" b="-1"/>
          <a:stretch/>
        </p:blipFill>
        <p:spPr>
          <a:xfrm>
            <a:off x="10484255" y="-23150"/>
            <a:ext cx="1730895" cy="1689903"/>
          </a:xfrm>
          <a:prstGeom prst="rect">
            <a:avLst/>
          </a:prstGeom>
        </p:spPr>
      </p:pic>
      <p:cxnSp>
        <p:nvCxnSpPr>
          <p:cNvPr id="13" name="Straight Connector 12">
            <a:extLst>
              <a:ext uri="{FF2B5EF4-FFF2-40B4-BE49-F238E27FC236}">
                <a16:creationId xmlns:a16="http://schemas.microsoft.com/office/drawing/2014/main" id="{4ADD916B-E723-09DE-0BB7-E79ABD62C267}"/>
              </a:ext>
            </a:extLst>
          </p:cNvPr>
          <p:cNvCxnSpPr/>
          <p:nvPr userDrawn="1"/>
        </p:nvCxnSpPr>
        <p:spPr>
          <a:xfrm>
            <a:off x="406337" y="995423"/>
            <a:ext cx="1007791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561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1" r:id="rId4"/>
    <p:sldLayoutId id="2147483656" r:id="rId5"/>
    <p:sldLayoutId id="2147483658" r:id="rId6"/>
    <p:sldLayoutId id="2147483652" r:id="rId7"/>
    <p:sldLayoutId id="2147483654" r:id="rId8"/>
    <p:sldLayoutId id="2147483655" r:id="rId9"/>
    <p:sldLayoutId id="2147483669" r:id="rId10"/>
  </p:sldLayoutIdLst>
  <p:hf hd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System Font Regular"/>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System Font Regular"/>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D41AECCC-8E26-450E-ADDE-7605535E1131}"/>
              </a:ext>
            </a:extLst>
          </p:cNvPr>
          <p:cNvSpPr/>
          <p:nvPr userDrawn="1"/>
        </p:nvSpPr>
        <p:spPr>
          <a:xfrm>
            <a:off x="406337" y="6486487"/>
            <a:ext cx="245160" cy="245160"/>
          </a:xfrm>
          <a:prstGeom prst="ellips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6A31D7B-04DB-6A4E-B362-57D28B95C704}"/>
              </a:ext>
            </a:extLst>
          </p:cNvPr>
          <p:cNvSpPr>
            <a:spLocks noGrp="1"/>
          </p:cNvSpPr>
          <p:nvPr>
            <p:ph type="title"/>
          </p:nvPr>
        </p:nvSpPr>
        <p:spPr>
          <a:xfrm>
            <a:off x="406399" y="193039"/>
            <a:ext cx="11125199" cy="97599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8CFE37-9473-2E48-A168-9E4D784741C5}"/>
              </a:ext>
            </a:extLst>
          </p:cNvPr>
          <p:cNvSpPr>
            <a:spLocks noGrp="1"/>
          </p:cNvSpPr>
          <p:nvPr>
            <p:ph type="body" idx="1"/>
          </p:nvPr>
        </p:nvSpPr>
        <p:spPr>
          <a:xfrm>
            <a:off x="406400" y="1472699"/>
            <a:ext cx="11125200" cy="44802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2BF1B8A5-3128-144C-4B09-CBDEF914CE17}"/>
              </a:ext>
            </a:extLst>
          </p:cNvPr>
          <p:cNvSpPr>
            <a:spLocks noGrp="1"/>
          </p:cNvSpPr>
          <p:nvPr>
            <p:ph type="sldNum" sz="quarter" idx="4"/>
          </p:nvPr>
        </p:nvSpPr>
        <p:spPr>
          <a:xfrm>
            <a:off x="266470" y="6486524"/>
            <a:ext cx="527462" cy="365125"/>
          </a:xfrm>
          <a:prstGeom prst="rect">
            <a:avLst/>
          </a:prstGeom>
        </p:spPr>
        <p:txBody>
          <a:bodyPr/>
          <a:lstStyle>
            <a:lvl1pPr algn="ctr">
              <a:defRPr sz="1050">
                <a:solidFill>
                  <a:schemeClr val="bg1"/>
                </a:solidFill>
              </a:defRPr>
            </a:lvl1pPr>
          </a:lstStyle>
          <a:p>
            <a:fld id="{76B51402-D8AD-3345-AF1A-7CB73C854E7F}" type="slidenum">
              <a:rPr lang="en-US" smtClean="0"/>
              <a:pPr/>
              <a:t>‹#›</a:t>
            </a:fld>
            <a:endParaRPr lang="en-US"/>
          </a:p>
        </p:txBody>
      </p:sp>
      <p:sp>
        <p:nvSpPr>
          <p:cNvPr id="9" name="Footer Placeholder 4">
            <a:extLst>
              <a:ext uri="{FF2B5EF4-FFF2-40B4-BE49-F238E27FC236}">
                <a16:creationId xmlns:a16="http://schemas.microsoft.com/office/drawing/2014/main" id="{D593127E-9078-D8F5-D91A-CD0C5EBE206F}"/>
              </a:ext>
            </a:extLst>
          </p:cNvPr>
          <p:cNvSpPr>
            <a:spLocks noGrp="1"/>
          </p:cNvSpPr>
          <p:nvPr>
            <p:ph type="ftr" sz="quarter" idx="3"/>
          </p:nvPr>
        </p:nvSpPr>
        <p:spPr>
          <a:xfrm>
            <a:off x="0" y="6486524"/>
            <a:ext cx="12192000" cy="365125"/>
          </a:xfrm>
          <a:prstGeom prst="rect">
            <a:avLst/>
          </a:prstGeom>
        </p:spPr>
        <p:txBody>
          <a:bodyPr/>
          <a:lstStyle>
            <a:lvl1pPr algn="ctr">
              <a:defRPr sz="1000"/>
            </a:lvl1pPr>
          </a:lstStyle>
          <a:p>
            <a:r>
              <a:rPr lang="en-US"/>
              <a:t>This information is for educational use only. Do not copy. Do not distribute.</a:t>
            </a:r>
          </a:p>
        </p:txBody>
      </p:sp>
      <p:pic>
        <p:nvPicPr>
          <p:cNvPr id="7" name="Picture 6" descr="Text&#10;&#10;Description automatically generated with medium confidence">
            <a:extLst>
              <a:ext uri="{FF2B5EF4-FFF2-40B4-BE49-F238E27FC236}">
                <a16:creationId xmlns:a16="http://schemas.microsoft.com/office/drawing/2014/main" id="{D16D0A78-2705-9041-BFC6-20D05D311C00}"/>
              </a:ext>
            </a:extLst>
          </p:cNvPr>
          <p:cNvPicPr>
            <a:picLocks noChangeAspect="1"/>
          </p:cNvPicPr>
          <p:nvPr userDrawn="1"/>
        </p:nvPicPr>
        <p:blipFill>
          <a:blip r:embed="rId11" cstate="screen">
            <a:extLst>
              <a:ext uri="{28A0092B-C50C-407E-A947-70E740481C1C}">
                <a14:useLocalDpi xmlns:a14="http://schemas.microsoft.com/office/drawing/2010/main"/>
              </a:ext>
            </a:extLst>
          </a:blip>
          <a:srcRect l="14637" r="5702" b="11187"/>
          <a:stretch/>
        </p:blipFill>
        <p:spPr>
          <a:xfrm>
            <a:off x="11299371" y="6077620"/>
            <a:ext cx="892630" cy="774030"/>
          </a:xfrm>
          <a:prstGeom prst="rect">
            <a:avLst/>
          </a:prstGeom>
        </p:spPr>
      </p:pic>
      <p:pic>
        <p:nvPicPr>
          <p:cNvPr id="5" name="Picture 4" descr="A colorful circular object with black background&#10;&#10;Description automatically generated">
            <a:extLst>
              <a:ext uri="{FF2B5EF4-FFF2-40B4-BE49-F238E27FC236}">
                <a16:creationId xmlns:a16="http://schemas.microsoft.com/office/drawing/2014/main" id="{EE5E3F0C-2B0E-5FAA-61A7-E212D32AEA4F}"/>
              </a:ext>
            </a:extLst>
          </p:cNvPr>
          <p:cNvPicPr>
            <a:picLocks noChangeAspect="1"/>
          </p:cNvPicPr>
          <p:nvPr userDrawn="1"/>
        </p:nvPicPr>
        <p:blipFill>
          <a:blip r:embed="rId12">
            <a:alphaModFix amt="20000"/>
          </a:blip>
          <a:srcRect l="-5318" t="45788" r="48652"/>
          <a:stretch/>
        </p:blipFill>
        <p:spPr>
          <a:xfrm>
            <a:off x="10484255" y="0"/>
            <a:ext cx="1707745" cy="1666753"/>
          </a:xfrm>
          <a:prstGeom prst="rect">
            <a:avLst/>
          </a:prstGeom>
        </p:spPr>
      </p:pic>
      <p:cxnSp>
        <p:nvCxnSpPr>
          <p:cNvPr id="13" name="Straight Connector 12">
            <a:extLst>
              <a:ext uri="{FF2B5EF4-FFF2-40B4-BE49-F238E27FC236}">
                <a16:creationId xmlns:a16="http://schemas.microsoft.com/office/drawing/2014/main" id="{4ADD916B-E723-09DE-0BB7-E79ABD62C267}"/>
              </a:ext>
            </a:extLst>
          </p:cNvPr>
          <p:cNvCxnSpPr/>
          <p:nvPr userDrawn="1"/>
        </p:nvCxnSpPr>
        <p:spPr>
          <a:xfrm>
            <a:off x="406337" y="995423"/>
            <a:ext cx="10077918"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7455998"/>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p:hf hd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System Font Regular"/>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System Font Regular"/>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7">
          <p15:clr>
            <a:srgbClr val="F26B43"/>
          </p15:clr>
        </p15:guide>
        <p15:guide id="2" orient="horz" pos="924">
          <p15:clr>
            <a:srgbClr val="F26B43"/>
          </p15:clr>
        </p15:guide>
        <p15:guide id="3" orient="horz" pos="117">
          <p15:clr>
            <a:srgbClr val="F26B43"/>
          </p15:clr>
        </p15:guide>
        <p15:guide id="4" orient="horz" pos="3750">
          <p15:clr>
            <a:srgbClr val="F26B43"/>
          </p15:clr>
        </p15:guide>
        <p15:guide id="5" orient="horz" pos="4083">
          <p15:clr>
            <a:srgbClr val="F26B43"/>
          </p15:clr>
        </p15:guide>
        <p15:guide id="6" pos="250">
          <p15:clr>
            <a:srgbClr val="F26B43"/>
          </p15:clr>
        </p15:guide>
        <p15:guide id="7" pos="726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39.jpeg"/><Relationship Id="rId2" Type="http://schemas.openxmlformats.org/officeDocument/2006/relationships/slideLayout" Target="../slideLayouts/slideLayout8.xml"/><Relationship Id="rId1" Type="http://schemas.openxmlformats.org/officeDocument/2006/relationships/tags" Target="../tags/tag10.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6.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sv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svg"/><Relationship Id="rId10" Type="http://schemas.openxmlformats.org/officeDocument/2006/relationships/image" Target="../media/image47.jpeg"/><Relationship Id="rId4" Type="http://schemas.openxmlformats.org/officeDocument/2006/relationships/image" Target="../media/image41.svg"/><Relationship Id="rId9" Type="http://schemas.openxmlformats.org/officeDocument/2006/relationships/image" Target="../media/image46.svg"/><Relationship Id="rId14" Type="http://schemas.openxmlformats.org/officeDocument/2006/relationships/image" Target="../media/image51.png"/></Relationships>
</file>

<file path=ppt/slides/_rels/slide15.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6.sv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slides/_rels/slide16.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png"/><Relationship Id="rId7" Type="http://schemas.openxmlformats.org/officeDocument/2006/relationships/image" Target="../media/image65.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svg"/><Relationship Id="rId4" Type="http://schemas.openxmlformats.org/officeDocument/2006/relationships/image" Target="../media/image62.png"/><Relationship Id="rId9" Type="http://schemas.openxmlformats.org/officeDocument/2006/relationships/image" Target="../media/image67.svg"/></Relationships>
</file>

<file path=ppt/slides/_rels/slide17.xml.rels><?xml version="1.0" encoding="UTF-8" standalone="yes"?>
<Relationships xmlns="http://schemas.openxmlformats.org/package/2006/relationships"><Relationship Id="rId8" Type="http://schemas.openxmlformats.org/officeDocument/2006/relationships/image" Target="../media/image73.sv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69.png"/></Relationships>
</file>

<file path=ppt/slides/_rels/slide1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7.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chart" Target="../charts/chart3.xml"/><Relationship Id="rId4" Type="http://schemas.openxmlformats.org/officeDocument/2006/relationships/chart" Target="../charts/chart2.xml"/></Relationships>
</file>

<file path=ppt/slides/_rels/slide26.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7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83.svg"/><Relationship Id="rId5" Type="http://schemas.openxmlformats.org/officeDocument/2006/relationships/image" Target="../media/image82.png"/><Relationship Id="rId4" Type="http://schemas.openxmlformats.org/officeDocument/2006/relationships/image" Target="../media/image81.svg"/></Relationships>
</file>

<file path=ppt/slides/_rels/slide27.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85.svg"/><Relationship Id="rId5" Type="http://schemas.openxmlformats.org/officeDocument/2006/relationships/image" Target="../media/image84.png"/><Relationship Id="rId4" Type="http://schemas.openxmlformats.org/officeDocument/2006/relationships/image" Target="../media/image83.svg"/><Relationship Id="rId9" Type="http://schemas.openxmlformats.org/officeDocument/2006/relationships/image" Target="../media/image88.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6.xml"/><Relationship Id="rId1" Type="http://schemas.openxmlformats.org/officeDocument/2006/relationships/tags" Target="../tags/tag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jpeg"/><Relationship Id="rId26" Type="http://schemas.openxmlformats.org/officeDocument/2006/relationships/image" Target="../media/image29.png"/><Relationship Id="rId3" Type="http://schemas.openxmlformats.org/officeDocument/2006/relationships/notesSlide" Target="../notesSlides/notesSlide3.xml"/><Relationship Id="rId21" Type="http://schemas.openxmlformats.org/officeDocument/2006/relationships/image" Target="../media/image24.jpeg"/><Relationship Id="rId7" Type="http://schemas.openxmlformats.org/officeDocument/2006/relationships/image" Target="../media/image10.png"/><Relationship Id="rId12" Type="http://schemas.openxmlformats.org/officeDocument/2006/relationships/image" Target="../media/image15.jpeg"/><Relationship Id="rId17" Type="http://schemas.openxmlformats.org/officeDocument/2006/relationships/image" Target="../media/image20.jpeg"/><Relationship Id="rId25" Type="http://schemas.openxmlformats.org/officeDocument/2006/relationships/image" Target="../media/image28.jpeg"/><Relationship Id="rId2" Type="http://schemas.openxmlformats.org/officeDocument/2006/relationships/slideLayout" Target="../slideLayouts/slideLayout2.xml"/><Relationship Id="rId16" Type="http://schemas.openxmlformats.org/officeDocument/2006/relationships/image" Target="../media/image19.jpeg"/><Relationship Id="rId20" Type="http://schemas.openxmlformats.org/officeDocument/2006/relationships/image" Target="../media/image23.png"/><Relationship Id="rId1" Type="http://schemas.openxmlformats.org/officeDocument/2006/relationships/tags" Target="../tags/tag4.xml"/><Relationship Id="rId6" Type="http://schemas.openxmlformats.org/officeDocument/2006/relationships/image" Target="../media/image9.png"/><Relationship Id="rId11" Type="http://schemas.openxmlformats.org/officeDocument/2006/relationships/image" Target="../media/image14.jpeg"/><Relationship Id="rId24" Type="http://schemas.openxmlformats.org/officeDocument/2006/relationships/image" Target="../media/image27.jpeg"/><Relationship Id="rId5" Type="http://schemas.openxmlformats.org/officeDocument/2006/relationships/hyperlink" Target="https://www.pfizer.com/" TargetMode="External"/><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jpeg"/><Relationship Id="rId19" Type="http://schemas.openxmlformats.org/officeDocument/2006/relationships/image" Target="../media/image22.jpeg"/><Relationship Id="rId4" Type="http://schemas.openxmlformats.org/officeDocument/2006/relationships/image" Target="../media/image8.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png"/></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chart" Target="../charts/char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95.svg"/><Relationship Id="rId3" Type="http://schemas.openxmlformats.org/officeDocument/2006/relationships/image" Target="../media/image90.png"/><Relationship Id="rId7" Type="http://schemas.openxmlformats.org/officeDocument/2006/relationships/image" Target="../media/image94.png"/><Relationship Id="rId12" Type="http://schemas.openxmlformats.org/officeDocument/2006/relationships/image" Target="../media/image99.svg"/><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image" Target="../media/image93.svg"/><Relationship Id="rId11" Type="http://schemas.openxmlformats.org/officeDocument/2006/relationships/image" Target="../media/image98.png"/><Relationship Id="rId5" Type="http://schemas.openxmlformats.org/officeDocument/2006/relationships/image" Target="../media/image92.png"/><Relationship Id="rId10" Type="http://schemas.openxmlformats.org/officeDocument/2006/relationships/image" Target="../media/image97.svg"/><Relationship Id="rId4" Type="http://schemas.openxmlformats.org/officeDocument/2006/relationships/image" Target="../media/image91.svg"/><Relationship Id="rId9" Type="http://schemas.openxmlformats.org/officeDocument/2006/relationships/image" Target="../media/image96.png"/></Relationships>
</file>

<file path=ppt/slides/_rels/slide3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91.svg"/></Relationships>
</file>

<file path=ppt/slides/_rels/slide3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01.svg"/></Relationships>
</file>

<file path=ppt/slides/_rels/slide3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93.sv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13.xml"/><Relationship Id="rId4" Type="http://schemas.microsoft.com/office/2018/10/relationships/comments" Target="../comments/modernComment_11F_9D7D8DBF.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30.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97.sv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99.svg"/></Relationships>
</file>

<file path=ppt/slides/_rels/slide4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105.svg"/><Relationship Id="rId5" Type="http://schemas.openxmlformats.org/officeDocument/2006/relationships/image" Target="../media/image104.png"/><Relationship Id="rId4" Type="http://schemas.openxmlformats.org/officeDocument/2006/relationships/image" Target="../media/image103.sv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6.xml"/><Relationship Id="rId1" Type="http://schemas.openxmlformats.org/officeDocument/2006/relationships/tags" Target="../tags/tag1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32.png"/><Relationship Id="rId4" Type="http://schemas.openxmlformats.org/officeDocument/2006/relationships/image" Target="../media/image31.pn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2.xml"/><Relationship Id="rId1" Type="http://schemas.openxmlformats.org/officeDocument/2006/relationships/tags" Target="../tags/tag18.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2.xml"/><Relationship Id="rId1" Type="http://schemas.openxmlformats.org/officeDocument/2006/relationships/tags" Target="../tags/tag19.xml"/></Relationships>
</file>

<file path=ppt/slides/_rels/slide52.xml.rels><?xml version="1.0" encoding="UTF-8" standalone="yes"?>
<Relationships xmlns="http://schemas.openxmlformats.org/package/2006/relationships"><Relationship Id="rId8" Type="http://schemas.openxmlformats.org/officeDocument/2006/relationships/image" Target="../media/image110.png"/><Relationship Id="rId13" Type="http://schemas.openxmlformats.org/officeDocument/2006/relationships/image" Target="../media/image115.svg"/><Relationship Id="rId3" Type="http://schemas.openxmlformats.org/officeDocument/2006/relationships/notesSlide" Target="../notesSlides/notesSlide51.xml"/><Relationship Id="rId7" Type="http://schemas.openxmlformats.org/officeDocument/2006/relationships/image" Target="../media/image109.svg"/><Relationship Id="rId12" Type="http://schemas.openxmlformats.org/officeDocument/2006/relationships/image" Target="../media/image114.png"/><Relationship Id="rId2" Type="http://schemas.openxmlformats.org/officeDocument/2006/relationships/slideLayout" Target="../slideLayouts/slideLayout12.xml"/><Relationship Id="rId1" Type="http://schemas.openxmlformats.org/officeDocument/2006/relationships/tags" Target="../tags/tag20.xml"/><Relationship Id="rId6" Type="http://schemas.openxmlformats.org/officeDocument/2006/relationships/image" Target="../media/image108.png"/><Relationship Id="rId11" Type="http://schemas.openxmlformats.org/officeDocument/2006/relationships/image" Target="../media/image113.svg"/><Relationship Id="rId5" Type="http://schemas.openxmlformats.org/officeDocument/2006/relationships/image" Target="../media/image107.svg"/><Relationship Id="rId10" Type="http://schemas.openxmlformats.org/officeDocument/2006/relationships/image" Target="../media/image112.png"/><Relationship Id="rId4" Type="http://schemas.openxmlformats.org/officeDocument/2006/relationships/image" Target="../media/image106.png"/><Relationship Id="rId9" Type="http://schemas.openxmlformats.org/officeDocument/2006/relationships/image" Target="../media/image111.svg"/></Relationships>
</file>

<file path=ppt/slides/_rels/slide53.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125.svg"/><Relationship Id="rId3" Type="http://schemas.openxmlformats.org/officeDocument/2006/relationships/notesSlide" Target="../notesSlides/notesSlide52.xml"/><Relationship Id="rId7" Type="http://schemas.openxmlformats.org/officeDocument/2006/relationships/image" Target="../media/image119.svg"/><Relationship Id="rId12" Type="http://schemas.openxmlformats.org/officeDocument/2006/relationships/image" Target="../media/image124.png"/><Relationship Id="rId2" Type="http://schemas.openxmlformats.org/officeDocument/2006/relationships/slideLayout" Target="../slideLayouts/slideLayout12.xml"/><Relationship Id="rId1" Type="http://schemas.openxmlformats.org/officeDocument/2006/relationships/tags" Target="../tags/tag21.xml"/><Relationship Id="rId6" Type="http://schemas.openxmlformats.org/officeDocument/2006/relationships/image" Target="../media/image118.png"/><Relationship Id="rId11" Type="http://schemas.openxmlformats.org/officeDocument/2006/relationships/image" Target="../media/image123.svg"/><Relationship Id="rId5" Type="http://schemas.openxmlformats.org/officeDocument/2006/relationships/image" Target="../media/image117.svg"/><Relationship Id="rId10" Type="http://schemas.openxmlformats.org/officeDocument/2006/relationships/image" Target="../media/image122.png"/><Relationship Id="rId4" Type="http://schemas.openxmlformats.org/officeDocument/2006/relationships/image" Target="../media/image116.png"/><Relationship Id="rId9" Type="http://schemas.openxmlformats.org/officeDocument/2006/relationships/image" Target="../media/image121.sv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54.xml"/><Relationship Id="rId1" Type="http://schemas.openxmlformats.org/officeDocument/2006/relationships/slideLayout" Target="../slideLayouts/slideLayout12.xml"/><Relationship Id="rId6" Type="http://schemas.openxmlformats.org/officeDocument/2006/relationships/image" Target="../media/image129.svg"/><Relationship Id="rId5" Type="http://schemas.openxmlformats.org/officeDocument/2006/relationships/image" Target="../media/image128.png"/><Relationship Id="rId4" Type="http://schemas.openxmlformats.org/officeDocument/2006/relationships/image" Target="../media/image127.svg"/></Relationships>
</file>

<file path=ppt/slides/_rels/slide56.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55.xml"/><Relationship Id="rId1" Type="http://schemas.openxmlformats.org/officeDocument/2006/relationships/slideLayout" Target="../slideLayouts/slideLayout12.xml"/><Relationship Id="rId6" Type="http://schemas.openxmlformats.org/officeDocument/2006/relationships/image" Target="../media/image129.svg"/><Relationship Id="rId5" Type="http://schemas.openxmlformats.org/officeDocument/2006/relationships/image" Target="../media/image128.png"/><Relationship Id="rId4" Type="http://schemas.openxmlformats.org/officeDocument/2006/relationships/image" Target="../media/image127.sv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57.xml"/><Relationship Id="rId1" Type="http://schemas.openxmlformats.org/officeDocument/2006/relationships/slideLayout" Target="../slideLayouts/slideLayout12.xml"/><Relationship Id="rId4" Type="http://schemas.openxmlformats.org/officeDocument/2006/relationships/image" Target="../media/image131.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33.jpeg"/></Relationships>
</file>

<file path=ppt/slides/_rels/slide6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9.xml"/><Relationship Id="rId1" Type="http://schemas.openxmlformats.org/officeDocument/2006/relationships/slideLayout" Target="../slideLayouts/slideLayout12.xml"/><Relationship Id="rId4" Type="http://schemas.openxmlformats.org/officeDocument/2006/relationships/chart" Target="../charts/char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6.xml"/><Relationship Id="rId1" Type="http://schemas.openxmlformats.org/officeDocument/2006/relationships/tags" Target="../tags/tag2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1.xml"/><Relationship Id="rId1" Type="http://schemas.openxmlformats.org/officeDocument/2006/relationships/tags" Target="../tags/tag2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png"/></Relationships>
</file>

<file path=ppt/slides/_rels/slide68.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1415C6-9748-16A5-3284-47554B2A689A}"/>
              </a:ext>
            </a:extLst>
          </p:cNvPr>
          <p:cNvSpPr>
            <a:spLocks noGrp="1"/>
          </p:cNvSpPr>
          <p:nvPr>
            <p:ph type="ctrTitle"/>
          </p:nvPr>
        </p:nvSpPr>
        <p:spPr>
          <a:xfrm>
            <a:off x="4347308" y="4180764"/>
            <a:ext cx="7651404" cy="1550963"/>
          </a:xfrm>
        </p:spPr>
        <p:txBody>
          <a:bodyPr/>
          <a:lstStyle/>
          <a:p>
            <a:r>
              <a:rPr lang="en-US"/>
              <a:t>ISMPP U: Member Research Spotlight - Oral Presentations from the 2025 European Meeting</a:t>
            </a:r>
            <a:endParaRPr lang="en-US" sz="2800"/>
          </a:p>
        </p:txBody>
      </p:sp>
      <p:pic>
        <p:nvPicPr>
          <p:cNvPr id="1026" name="Picture 2" descr="A picture containing text&#10;&#10;Description automatically generated">
            <a:extLst>
              <a:ext uri="{FF2B5EF4-FFF2-40B4-BE49-F238E27FC236}">
                <a16:creationId xmlns:a16="http://schemas.microsoft.com/office/drawing/2014/main" id="{82F915A5-B2F6-233F-F07C-01307FD880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2250" y="68392"/>
            <a:ext cx="1223501" cy="1231939"/>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descr="Camera with solid fill">
            <a:extLst>
              <a:ext uri="{FF2B5EF4-FFF2-40B4-BE49-F238E27FC236}">
                <a16:creationId xmlns:a16="http://schemas.microsoft.com/office/drawing/2014/main" id="{B7FB5859-7984-913D-4F73-F17E718423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44049" y="71599"/>
            <a:ext cx="1209265" cy="1209265"/>
          </a:xfrm>
          <a:prstGeom prst="rect">
            <a:avLst/>
          </a:prstGeom>
        </p:spPr>
      </p:pic>
      <p:sp>
        <p:nvSpPr>
          <p:cNvPr id="3" name="Plus Sign 2">
            <a:extLst>
              <a:ext uri="{FF2B5EF4-FFF2-40B4-BE49-F238E27FC236}">
                <a16:creationId xmlns:a16="http://schemas.microsoft.com/office/drawing/2014/main" id="{B5F2FC12-4503-DB1E-8391-8031CB2193E1}"/>
              </a:ext>
            </a:extLst>
          </p:cNvPr>
          <p:cNvSpPr/>
          <p:nvPr/>
        </p:nvSpPr>
        <p:spPr>
          <a:xfrm>
            <a:off x="9525628" y="476840"/>
            <a:ext cx="506023" cy="41302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chemeClr val="accent1"/>
              </a:solidFill>
              <a:effectLst/>
              <a:uLnTx/>
              <a:uFillTx/>
              <a:latin typeface="Franklin Gothic Book" panose="020B0503020102020204"/>
              <a:ea typeface="+mn-ea"/>
              <a:cs typeface="+mn-cs"/>
            </a:endParaRPr>
          </a:p>
        </p:txBody>
      </p:sp>
    </p:spTree>
    <p:custDataLst>
      <p:tags r:id="rId1"/>
    </p:custDataLst>
    <p:extLst>
      <p:ext uri="{BB962C8B-B14F-4D97-AF65-F5344CB8AC3E}">
        <p14:creationId xmlns:p14="http://schemas.microsoft.com/office/powerpoint/2010/main" val="665130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7134F-F5D1-4656-8CC1-0FD5B197DD29}"/>
              </a:ext>
            </a:extLst>
          </p:cNvPr>
          <p:cNvSpPr>
            <a:spLocks noGrp="1"/>
          </p:cNvSpPr>
          <p:nvPr>
            <p:ph type="title"/>
          </p:nvPr>
        </p:nvSpPr>
        <p:spPr/>
        <p:txBody>
          <a:bodyPr>
            <a:normAutofit/>
          </a:bodyPr>
          <a:lstStyle/>
          <a:p>
            <a:r>
              <a:rPr lang="en-US"/>
              <a:t>Disclaimer</a:t>
            </a:r>
          </a:p>
        </p:txBody>
      </p:sp>
      <p:sp>
        <p:nvSpPr>
          <p:cNvPr id="4" name="Content Placeholder 3">
            <a:extLst>
              <a:ext uri="{FF2B5EF4-FFF2-40B4-BE49-F238E27FC236}">
                <a16:creationId xmlns:a16="http://schemas.microsoft.com/office/drawing/2014/main" id="{79C78045-050D-4096-BEE3-B6607DCF8DE0}"/>
              </a:ext>
            </a:extLst>
          </p:cNvPr>
          <p:cNvSpPr>
            <a:spLocks noGrp="1"/>
          </p:cNvSpPr>
          <p:nvPr>
            <p:ph idx="1"/>
          </p:nvPr>
        </p:nvSpPr>
        <p:spPr/>
        <p:txBody>
          <a:bodyPr/>
          <a:lstStyle/>
          <a:p>
            <a:r>
              <a:rPr lang="en-US"/>
              <a:t>Information presented reflects the personal knowledge and opinions of the faculty and does not necessarily represent the position of their current or past employers</a:t>
            </a:r>
          </a:p>
          <a:p>
            <a:endParaRPr lang="en-US"/>
          </a:p>
        </p:txBody>
      </p:sp>
      <p:sp>
        <p:nvSpPr>
          <p:cNvPr id="3" name="Slide Number Placeholder 2">
            <a:extLst>
              <a:ext uri="{FF2B5EF4-FFF2-40B4-BE49-F238E27FC236}">
                <a16:creationId xmlns:a16="http://schemas.microsoft.com/office/drawing/2014/main" id="{7B8DA75C-44EC-42C6-9220-762929D91FA8}"/>
              </a:ext>
            </a:extLst>
          </p:cNvPr>
          <p:cNvSpPr>
            <a:spLocks noGrp="1"/>
          </p:cNvSpPr>
          <p:nvPr>
            <p:ph type="sldNum" sz="quarter" idx="4294967295"/>
          </p:nvPr>
        </p:nvSpPr>
        <p:spPr>
          <a:xfrm>
            <a:off x="6985487" y="59945"/>
            <a:ext cx="2057400" cy="273844"/>
          </a:xfrm>
          <a:prstGeom prst="rect">
            <a:avLst/>
          </a:prstGeom>
        </p:spPr>
        <p:txBody>
          <a:bodyPr vert="horz" lIns="91440" tIns="45720" rIns="91440" bIns="45720" rtlCol="0" anchor="ctr"/>
          <a:lstStyle>
            <a:defPPr>
              <a:defRPr lang="en-US"/>
            </a:defPPr>
            <a:lvl1pPr marL="0" algn="r"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914354">
              <a:defRPr/>
            </a:pPr>
            <a:fld id="{42AD0A0E-4515-A647-B2E3-7F1B29FB990E}" type="slidenum">
              <a:rPr lang="en-US" smtClean="0"/>
              <a:pPr defTabSz="914354">
                <a:defRPr/>
              </a:pPr>
              <a:t>10</a:t>
            </a:fld>
            <a:endParaRPr lang="en-US">
              <a:solidFill>
                <a:prstClr val="black"/>
              </a:solidFill>
              <a:latin typeface="Franklin Gothic Book"/>
            </a:endParaRPr>
          </a:p>
        </p:txBody>
      </p:sp>
    </p:spTree>
    <p:extLst>
      <p:ext uri="{BB962C8B-B14F-4D97-AF65-F5344CB8AC3E}">
        <p14:creationId xmlns:p14="http://schemas.microsoft.com/office/powerpoint/2010/main" val="912970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EED01F-0241-4731-9D06-1766EB0F8A8E}"/>
              </a:ext>
            </a:extLst>
          </p:cNvPr>
          <p:cNvSpPr>
            <a:spLocks noGrp="1"/>
          </p:cNvSpPr>
          <p:nvPr>
            <p:ph type="title"/>
          </p:nvPr>
        </p:nvSpPr>
        <p:spPr/>
        <p:txBody>
          <a:bodyPr>
            <a:normAutofit/>
          </a:bodyPr>
          <a:lstStyle/>
          <a:p>
            <a:r>
              <a:rPr lang="en-US"/>
              <a:t>Objectives</a:t>
            </a:r>
          </a:p>
        </p:txBody>
      </p:sp>
      <p:sp>
        <p:nvSpPr>
          <p:cNvPr id="2" name="Content Placeholder 1">
            <a:extLst>
              <a:ext uri="{FF2B5EF4-FFF2-40B4-BE49-F238E27FC236}">
                <a16:creationId xmlns:a16="http://schemas.microsoft.com/office/drawing/2014/main" id="{E6AA64DD-CC7E-3B1E-7E70-16B7CCE363B5}"/>
              </a:ext>
            </a:extLst>
          </p:cNvPr>
          <p:cNvSpPr>
            <a:spLocks noGrp="1"/>
          </p:cNvSpPr>
          <p:nvPr>
            <p:ph idx="1"/>
          </p:nvPr>
        </p:nvSpPr>
        <p:spPr>
          <a:xfrm>
            <a:off x="759543" y="1458936"/>
            <a:ext cx="9950215" cy="4140208"/>
          </a:xfrm>
        </p:spPr>
        <p:txBody>
          <a:bodyPr>
            <a:normAutofit lnSpcReduction="10000"/>
          </a:bodyPr>
          <a:lstStyle/>
          <a:p>
            <a:pPr>
              <a:lnSpc>
                <a:spcPct val="100000"/>
              </a:lnSpc>
              <a:spcBef>
                <a:spcPts val="0"/>
              </a:spcBef>
              <a:spcAft>
                <a:spcPts val="1600"/>
              </a:spcAft>
            </a:pPr>
            <a:r>
              <a:rPr lang="en-US" sz="2667"/>
              <a:t>Evaluate the current adoption of the SAGER guidelines in industry-sponsored publications and identify gaps in sex- and gender-based reporting</a:t>
            </a:r>
          </a:p>
          <a:p>
            <a:pPr>
              <a:lnSpc>
                <a:spcPct val="100000"/>
              </a:lnSpc>
              <a:spcBef>
                <a:spcPts val="0"/>
              </a:spcBef>
              <a:spcAft>
                <a:spcPts val="1600"/>
              </a:spcAft>
            </a:pPr>
            <a:r>
              <a:rPr lang="en-US" sz="2667"/>
              <a:t>Identify practical tools and strategies for overcoming internal barriers to cross-functional planning and achieving an integrated approach to medical affairs and publications</a:t>
            </a:r>
          </a:p>
          <a:p>
            <a:pPr>
              <a:lnSpc>
                <a:spcPct val="100000"/>
              </a:lnSpc>
              <a:spcBef>
                <a:spcPts val="0"/>
              </a:spcBef>
              <a:spcAft>
                <a:spcPts val="1600"/>
              </a:spcAft>
            </a:pPr>
            <a:r>
              <a:rPr lang="en-US" sz="2667"/>
              <a:t>Recognize the role of human review in validating AI-generated abstracts to ensure accuracy, completeness, and appropriate interpretation of scientific data</a:t>
            </a:r>
          </a:p>
        </p:txBody>
      </p:sp>
      <p:sp>
        <p:nvSpPr>
          <p:cNvPr id="4" name="Slide Number Placeholder 3">
            <a:extLst>
              <a:ext uri="{FF2B5EF4-FFF2-40B4-BE49-F238E27FC236}">
                <a16:creationId xmlns:a16="http://schemas.microsoft.com/office/drawing/2014/main" id="{135D1250-C2E1-4439-8986-C4BDF9F2368A}"/>
              </a:ext>
            </a:extLst>
          </p:cNvPr>
          <p:cNvSpPr>
            <a:spLocks noGrp="1"/>
          </p:cNvSpPr>
          <p:nvPr>
            <p:ph type="sldNum" sz="quarter" idx="4294967295"/>
          </p:nvPr>
        </p:nvSpPr>
        <p:spPr>
          <a:xfrm>
            <a:off x="6985487" y="59945"/>
            <a:ext cx="2057400" cy="273844"/>
          </a:xfrm>
          <a:prstGeom prst="rect">
            <a:avLst/>
          </a:prstGeom>
        </p:spPr>
        <p:txBody>
          <a:bodyPr vert="horz" lIns="91440" tIns="45720" rIns="91440" bIns="45720" rtlCol="0" anchor="ctr"/>
          <a:lstStyle>
            <a:defPPr>
              <a:defRPr lang="en-US"/>
            </a:defPPr>
            <a:lvl1pPr marL="0" algn="r"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2AD0A0E-4515-A647-B2E3-7F1B29FB990E}" type="slidenum">
              <a:rPr lang="en-US" smtClean="0"/>
              <a:pPr/>
              <a:t>11</a:t>
            </a:fld>
            <a:endParaRPr lang="en-US"/>
          </a:p>
        </p:txBody>
      </p:sp>
    </p:spTree>
    <p:extLst>
      <p:ext uri="{BB962C8B-B14F-4D97-AF65-F5344CB8AC3E}">
        <p14:creationId xmlns:p14="http://schemas.microsoft.com/office/powerpoint/2010/main" val="2385744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C6B5D-25E1-6BEA-4B56-8A6C8A473141}"/>
              </a:ext>
            </a:extLst>
          </p:cNvPr>
          <p:cNvSpPr>
            <a:spLocks noGrp="1"/>
          </p:cNvSpPr>
          <p:nvPr>
            <p:ph type="title"/>
          </p:nvPr>
        </p:nvSpPr>
        <p:spPr/>
        <p:txBody>
          <a:bodyPr/>
          <a:lstStyle/>
          <a:p>
            <a:r>
              <a:rPr lang="en-US"/>
              <a:t>Faculty</a:t>
            </a:r>
          </a:p>
        </p:txBody>
      </p:sp>
      <p:sp>
        <p:nvSpPr>
          <p:cNvPr id="3" name="Slide Number Placeholder 2">
            <a:extLst>
              <a:ext uri="{FF2B5EF4-FFF2-40B4-BE49-F238E27FC236}">
                <a16:creationId xmlns:a16="http://schemas.microsoft.com/office/drawing/2014/main" id="{7368491E-7EC5-6A44-7578-76080C06C638}"/>
              </a:ext>
            </a:extLst>
          </p:cNvPr>
          <p:cNvSpPr>
            <a:spLocks noGrp="1"/>
          </p:cNvSpPr>
          <p:nvPr>
            <p:ph type="sldNum" sz="quarter" idx="12"/>
          </p:nvPr>
        </p:nvSpPr>
        <p:spPr/>
        <p:txBody>
          <a:bodyPr/>
          <a:lstStyle/>
          <a:p>
            <a:fld id="{76B51402-D8AD-3345-AF1A-7CB73C854E7F}" type="slidenum">
              <a:rPr lang="en-US" smtClean="0"/>
              <a:pPr/>
              <a:t>12</a:t>
            </a:fld>
            <a:endParaRPr lang="en-US"/>
          </a:p>
        </p:txBody>
      </p:sp>
      <p:sp>
        <p:nvSpPr>
          <p:cNvPr id="4" name="Footer Placeholder 3">
            <a:extLst>
              <a:ext uri="{FF2B5EF4-FFF2-40B4-BE49-F238E27FC236}">
                <a16:creationId xmlns:a16="http://schemas.microsoft.com/office/drawing/2014/main" id="{16CCD3A6-079A-11BB-C51E-2B6A42C48C5C}"/>
              </a:ext>
            </a:extLst>
          </p:cNvPr>
          <p:cNvSpPr>
            <a:spLocks noGrp="1"/>
          </p:cNvSpPr>
          <p:nvPr>
            <p:ph type="ftr" sz="quarter" idx="11"/>
          </p:nvPr>
        </p:nvSpPr>
        <p:spPr/>
        <p:txBody>
          <a:bodyPr/>
          <a:lstStyle/>
          <a:p>
            <a:r>
              <a:rPr lang="en-US"/>
              <a:t>This information is for educational use only. Do not copy. Do not distribute.</a:t>
            </a:r>
          </a:p>
        </p:txBody>
      </p:sp>
      <p:sp>
        <p:nvSpPr>
          <p:cNvPr id="5" name="TextBox 4">
            <a:extLst>
              <a:ext uri="{FF2B5EF4-FFF2-40B4-BE49-F238E27FC236}">
                <a16:creationId xmlns:a16="http://schemas.microsoft.com/office/drawing/2014/main" id="{06A021EC-BCFF-B323-A41F-171E12D3D82A}"/>
              </a:ext>
            </a:extLst>
          </p:cNvPr>
          <p:cNvSpPr txBox="1"/>
          <p:nvPr/>
        </p:nvSpPr>
        <p:spPr>
          <a:xfrm>
            <a:off x="880924" y="3672560"/>
            <a:ext cx="2131972" cy="984885"/>
          </a:xfrm>
          <a:prstGeom prst="rect">
            <a:avLst/>
          </a:prstGeom>
          <a:noFill/>
        </p:spPr>
        <p:txBody>
          <a:bodyPr wrap="square" rtlCol="0">
            <a:spAutoFit/>
          </a:bodyPr>
          <a:lstStyle/>
          <a:p>
            <a:pPr algn="ctr"/>
            <a:r>
              <a:rPr lang="en-US"/>
              <a:t>Liz Southey</a:t>
            </a:r>
          </a:p>
          <a:p>
            <a:pPr algn="ctr"/>
            <a:r>
              <a:rPr lang="en-US" sz="1200"/>
              <a:t>Co Founder, Director, Scientific Services</a:t>
            </a:r>
          </a:p>
          <a:p>
            <a:pPr algn="ctr"/>
            <a:r>
              <a:rPr lang="en-US" sz="1600"/>
              <a:t>The Salve Health Ltd</a:t>
            </a:r>
          </a:p>
        </p:txBody>
      </p:sp>
      <p:sp>
        <p:nvSpPr>
          <p:cNvPr id="7" name="TextBox 6">
            <a:extLst>
              <a:ext uri="{FF2B5EF4-FFF2-40B4-BE49-F238E27FC236}">
                <a16:creationId xmlns:a16="http://schemas.microsoft.com/office/drawing/2014/main" id="{95B0047A-2371-80B1-C2C6-2B3087B205A7}"/>
              </a:ext>
            </a:extLst>
          </p:cNvPr>
          <p:cNvSpPr txBox="1"/>
          <p:nvPr/>
        </p:nvSpPr>
        <p:spPr>
          <a:xfrm>
            <a:off x="3200265" y="3676111"/>
            <a:ext cx="2457717" cy="1169551"/>
          </a:xfrm>
          <a:prstGeom prst="rect">
            <a:avLst/>
          </a:prstGeom>
          <a:noFill/>
        </p:spPr>
        <p:txBody>
          <a:bodyPr wrap="square" rtlCol="0">
            <a:spAutoFit/>
          </a:bodyPr>
          <a:lstStyle/>
          <a:p>
            <a:pPr algn="ctr"/>
            <a:r>
              <a:rPr lang="en-US"/>
              <a:t>Debra Mayo</a:t>
            </a:r>
          </a:p>
          <a:p>
            <a:pPr algn="ctr"/>
            <a:r>
              <a:rPr lang="en-US" sz="1200"/>
              <a:t>Executive Director Global Medical Communications and Operations</a:t>
            </a:r>
          </a:p>
          <a:p>
            <a:pPr algn="ctr"/>
            <a:r>
              <a:rPr lang="en-US" sz="1600"/>
              <a:t>Otsuka</a:t>
            </a:r>
          </a:p>
        </p:txBody>
      </p:sp>
      <p:pic>
        <p:nvPicPr>
          <p:cNvPr id="8" name="Picture 7">
            <a:extLst>
              <a:ext uri="{FF2B5EF4-FFF2-40B4-BE49-F238E27FC236}">
                <a16:creationId xmlns:a16="http://schemas.microsoft.com/office/drawing/2014/main" id="{BE2D72CC-443D-54B2-64E1-797E3D9EBA38}"/>
              </a:ext>
            </a:extLst>
          </p:cNvPr>
          <p:cNvPicPr>
            <a:picLocks noChangeAspect="1"/>
          </p:cNvPicPr>
          <p:nvPr/>
        </p:nvPicPr>
        <p:blipFill>
          <a:blip r:embed="rId4"/>
          <a:srcRect/>
          <a:stretch/>
        </p:blipFill>
        <p:spPr>
          <a:xfrm>
            <a:off x="967951" y="1683137"/>
            <a:ext cx="1957918" cy="1957918"/>
          </a:xfrm>
          <a:prstGeom prst="rect">
            <a:avLst/>
          </a:prstGeom>
        </p:spPr>
      </p:pic>
      <p:sp>
        <p:nvSpPr>
          <p:cNvPr id="9" name="TextBox 8">
            <a:extLst>
              <a:ext uri="{FF2B5EF4-FFF2-40B4-BE49-F238E27FC236}">
                <a16:creationId xmlns:a16="http://schemas.microsoft.com/office/drawing/2014/main" id="{481CD150-DFBF-DB88-05A9-682ACDFC4B6C}"/>
              </a:ext>
            </a:extLst>
          </p:cNvPr>
          <p:cNvSpPr txBox="1"/>
          <p:nvPr/>
        </p:nvSpPr>
        <p:spPr>
          <a:xfrm>
            <a:off x="5934033" y="3676111"/>
            <a:ext cx="2131972" cy="800219"/>
          </a:xfrm>
          <a:prstGeom prst="rect">
            <a:avLst/>
          </a:prstGeom>
          <a:noFill/>
        </p:spPr>
        <p:txBody>
          <a:bodyPr wrap="square" rtlCol="0">
            <a:spAutoFit/>
          </a:bodyPr>
          <a:lstStyle/>
          <a:p>
            <a:pPr algn="ctr"/>
            <a:r>
              <a:rPr lang="en-US"/>
              <a:t>Niall Harrison</a:t>
            </a:r>
          </a:p>
          <a:p>
            <a:pPr algn="ctr"/>
            <a:r>
              <a:rPr lang="en-US" sz="1200"/>
              <a:t>Senior Scientific Director</a:t>
            </a:r>
          </a:p>
          <a:p>
            <a:pPr algn="ctr"/>
            <a:r>
              <a:rPr lang="en-US" sz="1600"/>
              <a:t>Open Health</a:t>
            </a:r>
          </a:p>
        </p:txBody>
      </p:sp>
      <p:sp>
        <p:nvSpPr>
          <p:cNvPr id="11" name="TextBox 10">
            <a:extLst>
              <a:ext uri="{FF2B5EF4-FFF2-40B4-BE49-F238E27FC236}">
                <a16:creationId xmlns:a16="http://schemas.microsoft.com/office/drawing/2014/main" id="{A0AAF799-D323-05CE-F2BA-D383CB02CB66}"/>
              </a:ext>
            </a:extLst>
          </p:cNvPr>
          <p:cNvSpPr txBox="1"/>
          <p:nvPr/>
        </p:nvSpPr>
        <p:spPr>
          <a:xfrm>
            <a:off x="8218333" y="3672560"/>
            <a:ext cx="2624133" cy="800219"/>
          </a:xfrm>
          <a:prstGeom prst="rect">
            <a:avLst/>
          </a:prstGeom>
          <a:noFill/>
        </p:spPr>
        <p:txBody>
          <a:bodyPr wrap="square" lIns="91440" tIns="45720" rIns="91440" bIns="45720" rtlCol="0" anchor="t">
            <a:spAutoFit/>
          </a:bodyPr>
          <a:lstStyle/>
          <a:p>
            <a:pPr algn="ctr"/>
            <a:r>
              <a:rPr lang="en-US"/>
              <a:t>Catherine Elliott</a:t>
            </a:r>
          </a:p>
          <a:p>
            <a:pPr algn="ctr"/>
            <a:r>
              <a:rPr lang="en-US" sz="1200"/>
              <a:t>Senior Scientific Director</a:t>
            </a:r>
            <a:endParaRPr lang="en-US" sz="1200">
              <a:cs typeface="Arial"/>
            </a:endParaRPr>
          </a:p>
          <a:p>
            <a:pPr algn="ctr"/>
            <a:r>
              <a:rPr lang="en-US" sz="1600"/>
              <a:t>Envision Pharma Group</a:t>
            </a:r>
            <a:endParaRPr lang="en-US" sz="1600">
              <a:cs typeface="Arial"/>
            </a:endParaRPr>
          </a:p>
        </p:txBody>
      </p:sp>
      <p:pic>
        <p:nvPicPr>
          <p:cNvPr id="10" name="Picture 9">
            <a:extLst>
              <a:ext uri="{FF2B5EF4-FFF2-40B4-BE49-F238E27FC236}">
                <a16:creationId xmlns:a16="http://schemas.microsoft.com/office/drawing/2014/main" id="{86C5DFD0-F583-2A8C-580E-7580E1C7B6C7}"/>
              </a:ext>
            </a:extLst>
          </p:cNvPr>
          <p:cNvPicPr>
            <a:picLocks noChangeAspect="1"/>
          </p:cNvPicPr>
          <p:nvPr/>
        </p:nvPicPr>
        <p:blipFill>
          <a:blip r:embed="rId5"/>
          <a:srcRect/>
          <a:stretch/>
        </p:blipFill>
        <p:spPr>
          <a:xfrm>
            <a:off x="8551441" y="1683137"/>
            <a:ext cx="1957918" cy="1957918"/>
          </a:xfrm>
          <a:prstGeom prst="rect">
            <a:avLst/>
          </a:prstGeom>
        </p:spPr>
      </p:pic>
      <p:pic>
        <p:nvPicPr>
          <p:cNvPr id="12" name="Picture 11">
            <a:extLst>
              <a:ext uri="{FF2B5EF4-FFF2-40B4-BE49-F238E27FC236}">
                <a16:creationId xmlns:a16="http://schemas.microsoft.com/office/drawing/2014/main" id="{469525A6-5E9B-4C26-4A37-378AC3779109}"/>
              </a:ext>
            </a:extLst>
          </p:cNvPr>
          <p:cNvPicPr>
            <a:picLocks noChangeAspect="1"/>
          </p:cNvPicPr>
          <p:nvPr/>
        </p:nvPicPr>
        <p:blipFill>
          <a:blip r:embed="rId6"/>
          <a:srcRect/>
          <a:stretch/>
        </p:blipFill>
        <p:spPr>
          <a:xfrm>
            <a:off x="6021060" y="1683137"/>
            <a:ext cx="1957918" cy="1957918"/>
          </a:xfrm>
          <a:prstGeom prst="rect">
            <a:avLst/>
          </a:prstGeom>
        </p:spPr>
      </p:pic>
      <p:pic>
        <p:nvPicPr>
          <p:cNvPr id="13" name="Picture 12">
            <a:extLst>
              <a:ext uri="{FF2B5EF4-FFF2-40B4-BE49-F238E27FC236}">
                <a16:creationId xmlns:a16="http://schemas.microsoft.com/office/drawing/2014/main" id="{CCBF1891-AE0F-8C63-0794-BB085C801E74}"/>
              </a:ext>
            </a:extLst>
          </p:cNvPr>
          <p:cNvPicPr>
            <a:picLocks noChangeAspect="1"/>
          </p:cNvPicPr>
          <p:nvPr/>
        </p:nvPicPr>
        <p:blipFill>
          <a:blip r:embed="rId7"/>
          <a:srcRect/>
          <a:stretch/>
        </p:blipFill>
        <p:spPr>
          <a:xfrm>
            <a:off x="3450165" y="1683137"/>
            <a:ext cx="1957918" cy="1957918"/>
          </a:xfrm>
          <a:prstGeom prst="rect">
            <a:avLst/>
          </a:prstGeom>
        </p:spPr>
      </p:pic>
    </p:spTree>
    <p:custDataLst>
      <p:tags r:id="rId1"/>
    </p:custDataLst>
    <p:extLst>
      <p:ext uri="{BB962C8B-B14F-4D97-AF65-F5344CB8AC3E}">
        <p14:creationId xmlns:p14="http://schemas.microsoft.com/office/powerpoint/2010/main" val="181968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1B45E-2A06-3B0A-A533-2A350EAE2632}"/>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1A4E24A8-A2B5-BFF4-DDBE-24D8607855BD}"/>
              </a:ext>
            </a:extLst>
          </p:cNvPr>
          <p:cNvSpPr>
            <a:spLocks noGrp="1"/>
          </p:cNvSpPr>
          <p:nvPr>
            <p:ph type="body" idx="1"/>
          </p:nvPr>
        </p:nvSpPr>
        <p:spPr>
          <a:xfrm>
            <a:off x="4341937" y="3790041"/>
            <a:ext cx="6237671" cy="1294029"/>
          </a:xfrm>
        </p:spPr>
        <p:txBody>
          <a:bodyPr>
            <a:noAutofit/>
          </a:bodyPr>
          <a:lstStyle/>
          <a:p>
            <a:pPr marL="0" marR="0" lvl="0" indent="0" algn="l" defTabSz="914400" rtl="0" eaLnBrk="1" fontAlgn="auto" latinLnBrk="0" hangingPunct="1">
              <a:lnSpc>
                <a:spcPct val="90000"/>
              </a:lnSpc>
              <a:spcBef>
                <a:spcPts val="1000"/>
              </a:spcBef>
              <a:spcAft>
                <a:spcPts val="0"/>
              </a:spcAft>
              <a:buClr>
                <a:srgbClr val="1A74BA"/>
              </a:buClr>
              <a:buSzTx/>
              <a:buFont typeface="Arial" panose="020B0604020202020204" pitchFamily="34" charset="0"/>
              <a:buNone/>
              <a:tabLst/>
              <a:defRPr/>
            </a:pPr>
            <a:r>
              <a:rPr kumimoji="0" lang="en-GB" b="0" i="0" u="none" strike="noStrike" kern="1200" cap="none" spc="0" normalizeH="0" baseline="0" noProof="0">
                <a:ln>
                  <a:noFill/>
                </a:ln>
                <a:solidFill>
                  <a:srgbClr val="000000"/>
                </a:solidFill>
                <a:effectLst/>
                <a:uLnTx/>
                <a:uFillTx/>
                <a:latin typeface="Arial" panose="020B0604020202020204"/>
                <a:ea typeface="+mn-ea"/>
                <a:cs typeface="+mn-cs"/>
              </a:rPr>
              <a:t>Liz Southey, The Salve Health Ltd</a:t>
            </a:r>
          </a:p>
          <a:p>
            <a:pPr marL="0" marR="0" lvl="0" indent="0" algn="l" defTabSz="914400" rtl="0" eaLnBrk="1" fontAlgn="auto" latinLnBrk="0" hangingPunct="1">
              <a:lnSpc>
                <a:spcPct val="90000"/>
              </a:lnSpc>
              <a:spcBef>
                <a:spcPts val="1000"/>
              </a:spcBef>
              <a:spcAft>
                <a:spcPts val="0"/>
              </a:spcAft>
              <a:buClr>
                <a:srgbClr val="1A74BA"/>
              </a:buClr>
              <a:buSzTx/>
              <a:buFont typeface="Arial" panose="020B0604020202020204" pitchFamily="34" charset="0"/>
              <a:buNone/>
              <a:tabLst/>
              <a:defRPr/>
            </a:pPr>
            <a:endParaRPr kumimoji="0" lang="en-GB" sz="22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90000"/>
              </a:lnSpc>
              <a:spcBef>
                <a:spcPts val="1000"/>
              </a:spcBef>
              <a:spcAft>
                <a:spcPts val="0"/>
              </a:spcAft>
              <a:buClr>
                <a:srgbClr val="1A74BA"/>
              </a:buClr>
              <a:buSzTx/>
              <a:buFont typeface="Arial" panose="020B0604020202020204" pitchFamily="34" charset="0"/>
              <a:buNone/>
              <a:tabLst/>
              <a:defRPr/>
            </a:pPr>
            <a:r>
              <a:rPr kumimoji="0" lang="en-GB" sz="1900" b="0" i="0" u="none" strike="noStrike" kern="1200" cap="none" spc="0" normalizeH="0" baseline="0" noProof="0">
                <a:ln>
                  <a:noFill/>
                </a:ln>
                <a:solidFill>
                  <a:srgbClr val="000000"/>
                </a:solidFill>
                <a:effectLst/>
                <a:uLnTx/>
                <a:uFillTx/>
                <a:latin typeface="Arial" panose="020B0604020202020204"/>
                <a:ea typeface="+mn-ea"/>
                <a:cs typeface="+mn-cs"/>
              </a:rPr>
              <a:t>On behalf of the author group:</a:t>
            </a:r>
          </a:p>
          <a:p>
            <a:pPr marL="0" marR="0" lvl="0" indent="0" algn="l" defTabSz="914400" rtl="0" eaLnBrk="1" fontAlgn="auto" latinLnBrk="0" hangingPunct="1">
              <a:lnSpc>
                <a:spcPct val="90000"/>
              </a:lnSpc>
              <a:spcBef>
                <a:spcPts val="1000"/>
              </a:spcBef>
              <a:spcAft>
                <a:spcPts val="0"/>
              </a:spcAft>
              <a:buClr>
                <a:srgbClr val="1A74BA"/>
              </a:buClr>
              <a:buSzTx/>
              <a:buFont typeface="Arial" panose="020B0604020202020204" pitchFamily="34" charset="0"/>
              <a:buNone/>
              <a:tabLst/>
              <a:defRPr/>
            </a:pPr>
            <a:r>
              <a:rPr kumimoji="0" lang="en-GB" sz="1900" b="0" i="0" u="none" strike="noStrike" kern="1200" cap="none" spc="0" normalizeH="0" baseline="0" noProof="0">
                <a:ln>
                  <a:noFill/>
                </a:ln>
                <a:solidFill>
                  <a:srgbClr val="000000"/>
                </a:solidFill>
                <a:effectLst/>
                <a:uLnTx/>
                <a:uFillTx/>
                <a:latin typeface="Arial" panose="020B0604020202020204"/>
                <a:ea typeface="+mn-ea"/>
                <a:cs typeface="+mn-cs"/>
              </a:rPr>
              <a:t>Olivia </a:t>
            </a:r>
            <a:r>
              <a:rPr kumimoji="0" lang="en-GB" sz="1900" b="0" i="0" u="none" strike="noStrike" kern="1200" cap="none" spc="0" normalizeH="0" baseline="0" noProof="0" err="1">
                <a:ln>
                  <a:noFill/>
                </a:ln>
                <a:solidFill>
                  <a:srgbClr val="000000"/>
                </a:solidFill>
                <a:effectLst/>
                <a:uLnTx/>
                <a:uFillTx/>
                <a:latin typeface="Arial" panose="020B0604020202020204"/>
                <a:ea typeface="+mn-ea"/>
                <a:cs typeface="+mn-cs"/>
              </a:rPr>
              <a:t>Kager</a:t>
            </a:r>
            <a:r>
              <a:rPr kumimoji="0" lang="en-GB" sz="1900" b="0" i="0" u="none" strike="noStrike" kern="1200" cap="none" spc="0" normalizeH="0" baseline="0" noProof="0">
                <a:ln>
                  <a:noFill/>
                </a:ln>
                <a:solidFill>
                  <a:srgbClr val="000000"/>
                </a:solidFill>
                <a:effectLst/>
                <a:uLnTx/>
                <a:uFillTx/>
                <a:latin typeface="Arial" panose="020B0604020202020204"/>
                <a:ea typeface="+mn-ea"/>
                <a:cs typeface="+mn-cs"/>
              </a:rPr>
              <a:t> (Kyowa Kirin), Elena Mills (The Salve Health), Laure Nas de </a:t>
            </a:r>
            <a:r>
              <a:rPr kumimoji="0" lang="en-GB" sz="1900" b="0" i="0" u="none" strike="noStrike" kern="1200" cap="none" spc="0" normalizeH="0" baseline="0" noProof="0" err="1">
                <a:ln>
                  <a:noFill/>
                </a:ln>
                <a:solidFill>
                  <a:srgbClr val="000000"/>
                </a:solidFill>
                <a:effectLst/>
                <a:uLnTx/>
                <a:uFillTx/>
                <a:latin typeface="Arial" panose="020B0604020202020204"/>
                <a:ea typeface="+mn-ea"/>
                <a:cs typeface="+mn-cs"/>
              </a:rPr>
              <a:t>Tourris</a:t>
            </a:r>
            <a:r>
              <a:rPr kumimoji="0" lang="en-GB" sz="1900" b="0" i="0" u="none" strike="noStrike" kern="1200" cap="none" spc="0" normalizeH="0" baseline="0" noProof="0">
                <a:ln>
                  <a:noFill/>
                </a:ln>
                <a:solidFill>
                  <a:srgbClr val="000000"/>
                </a:solidFill>
                <a:effectLst/>
                <a:uLnTx/>
                <a:uFillTx/>
                <a:latin typeface="Arial" panose="020B0604020202020204"/>
                <a:ea typeface="+mn-ea"/>
                <a:cs typeface="+mn-cs"/>
              </a:rPr>
              <a:t> (Kyowa Kirin), Emma </a:t>
            </a:r>
            <a:r>
              <a:rPr kumimoji="0" lang="en-GB" sz="1900" b="0" i="0" u="none" strike="noStrike" kern="1200" cap="none" spc="0" normalizeH="0" baseline="0" noProof="0" err="1">
                <a:ln>
                  <a:noFill/>
                </a:ln>
                <a:solidFill>
                  <a:srgbClr val="000000"/>
                </a:solidFill>
                <a:effectLst/>
                <a:uLnTx/>
                <a:uFillTx/>
                <a:latin typeface="Arial" panose="020B0604020202020204"/>
                <a:ea typeface="+mn-ea"/>
                <a:cs typeface="+mn-cs"/>
              </a:rPr>
              <a:t>Vitalini</a:t>
            </a:r>
            <a:r>
              <a:rPr kumimoji="0" lang="en-GB" sz="1900" b="0" i="0" u="none" strike="noStrike" kern="1200" cap="none" spc="0" normalizeH="0" baseline="0" noProof="0">
                <a:ln>
                  <a:noFill/>
                </a:ln>
                <a:solidFill>
                  <a:srgbClr val="000000"/>
                </a:solidFill>
                <a:effectLst/>
                <a:uLnTx/>
                <a:uFillTx/>
                <a:latin typeface="Arial" panose="020B0604020202020204"/>
                <a:ea typeface="+mn-ea"/>
                <a:cs typeface="+mn-cs"/>
              </a:rPr>
              <a:t> (Amgen), Alice Witt (The George Institute of Global Health), Kate Womersley (The George Institute of Global Health)</a:t>
            </a:r>
            <a:endParaRPr kumimoji="0" lang="en-US" sz="1900" b="0" i="0" u="none" strike="noStrike" kern="1200" cap="none" spc="0" normalizeH="0" baseline="0" noProof="0">
              <a:ln>
                <a:noFill/>
              </a:ln>
              <a:solidFill>
                <a:srgbClr val="000000"/>
              </a:solidFill>
              <a:effectLst/>
              <a:uLnTx/>
              <a:uFillTx/>
              <a:latin typeface="Arial" panose="020B0604020202020204"/>
              <a:ea typeface="+mn-ea"/>
              <a:cs typeface="+mn-cs"/>
            </a:endParaRPr>
          </a:p>
          <a:p>
            <a:pPr>
              <a:lnSpc>
                <a:spcPct val="100000"/>
              </a:lnSpc>
              <a:spcBef>
                <a:spcPts val="0"/>
              </a:spcBef>
            </a:pPr>
            <a:endParaRPr lang="en-GB" sz="1800"/>
          </a:p>
        </p:txBody>
      </p:sp>
      <p:sp>
        <p:nvSpPr>
          <p:cNvPr id="8" name="Title 7">
            <a:extLst>
              <a:ext uri="{FF2B5EF4-FFF2-40B4-BE49-F238E27FC236}">
                <a16:creationId xmlns:a16="http://schemas.microsoft.com/office/drawing/2014/main" id="{E15B4B87-3C73-82C9-3CD1-020930965F43}"/>
              </a:ext>
            </a:extLst>
          </p:cNvPr>
          <p:cNvSpPr>
            <a:spLocks noGrp="1"/>
          </p:cNvSpPr>
          <p:nvPr>
            <p:ph type="title"/>
          </p:nvPr>
        </p:nvSpPr>
        <p:spPr/>
        <p:txBody>
          <a:bodyPr>
            <a:noAutofit/>
          </a:bodyPr>
          <a:lstStyle/>
          <a:p>
            <a:r>
              <a:rPr lang="en-US" sz="2400"/>
              <a:t>What about sex? A call to action for improved sex and gender reporting in industry-sponsored clinical research: results from a literature review 	</a:t>
            </a:r>
            <a:endParaRPr lang="en-GB" sz="2400"/>
          </a:p>
        </p:txBody>
      </p:sp>
      <p:sp>
        <p:nvSpPr>
          <p:cNvPr id="5" name="Footer Placeholder 4">
            <a:extLst>
              <a:ext uri="{FF2B5EF4-FFF2-40B4-BE49-F238E27FC236}">
                <a16:creationId xmlns:a16="http://schemas.microsoft.com/office/drawing/2014/main" id="{435F1BE8-D29C-2E48-216F-94DAEE6D5CF8}"/>
              </a:ext>
            </a:extLst>
          </p:cNvPr>
          <p:cNvSpPr>
            <a:spLocks noGrp="1"/>
          </p:cNvSpPr>
          <p:nvPr>
            <p:ph type="ftr" sz="quarter" idx="4294967295"/>
          </p:nvPr>
        </p:nvSpPr>
        <p:spPr>
          <a:xfrm>
            <a:off x="-1" y="6486525"/>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This information is for educational use only. Do not copy. Do not distribute.</a:t>
            </a:r>
          </a:p>
        </p:txBody>
      </p:sp>
    </p:spTree>
    <p:custDataLst>
      <p:tags r:id="rId1"/>
    </p:custDataLst>
    <p:extLst>
      <p:ext uri="{BB962C8B-B14F-4D97-AF65-F5344CB8AC3E}">
        <p14:creationId xmlns:p14="http://schemas.microsoft.com/office/powerpoint/2010/main" val="1837852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raphic 24" descr="Infinity with solid fill">
            <a:extLst>
              <a:ext uri="{FF2B5EF4-FFF2-40B4-BE49-F238E27FC236}">
                <a16:creationId xmlns:a16="http://schemas.microsoft.com/office/drawing/2014/main" id="{765205B5-C936-18EB-887B-D19E551A77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00174" y="816992"/>
            <a:ext cx="9001125" cy="5774307"/>
          </a:xfrm>
          <a:prstGeom prst="rect">
            <a:avLst/>
          </a:prstGeom>
        </p:spPr>
      </p:pic>
      <p:sp>
        <p:nvSpPr>
          <p:cNvPr id="6" name="Title 5">
            <a:extLst>
              <a:ext uri="{FF2B5EF4-FFF2-40B4-BE49-F238E27FC236}">
                <a16:creationId xmlns:a16="http://schemas.microsoft.com/office/drawing/2014/main" id="{48716217-36C5-6653-893C-707844D1937F}"/>
              </a:ext>
            </a:extLst>
          </p:cNvPr>
          <p:cNvSpPr>
            <a:spLocks noGrp="1"/>
          </p:cNvSpPr>
          <p:nvPr>
            <p:ph type="title"/>
          </p:nvPr>
        </p:nvSpPr>
        <p:spPr>
          <a:xfrm>
            <a:off x="406399" y="193039"/>
            <a:ext cx="11125199" cy="975995"/>
          </a:xfrm>
        </p:spPr>
        <p:txBody>
          <a:bodyPr>
            <a:normAutofit fontScale="90000"/>
          </a:bodyPr>
          <a:lstStyle/>
          <a:p>
            <a:r>
              <a:rPr lang="en-US"/>
              <a:t>Sex and gender: determinants of health and well-being</a:t>
            </a:r>
            <a:r>
              <a:rPr lang="en-US" baseline="30000"/>
              <a:t>1-3</a:t>
            </a:r>
          </a:p>
        </p:txBody>
      </p:sp>
      <p:pic>
        <p:nvPicPr>
          <p:cNvPr id="17" name="Content Placeholder 16" descr="Female with solid fill">
            <a:extLst>
              <a:ext uri="{FF2B5EF4-FFF2-40B4-BE49-F238E27FC236}">
                <a16:creationId xmlns:a16="http://schemas.microsoft.com/office/drawing/2014/main" id="{7F13E60D-6EC0-CB4F-CD08-9C4E57CE0A2D}"/>
              </a:ext>
            </a:extLst>
          </p:cNvPr>
          <p:cNvPicPr>
            <a:picLocks noGrp="1" noChangeAspect="1"/>
          </p:cNvPicPr>
          <p:nvPr>
            <p:ph idx="1"/>
          </p:nvPr>
        </p:nvPicPr>
        <p:blipFill>
          <a:blip r:embed="rId5">
            <a:extLst>
              <a:ext uri="{96DAC541-7B7A-43D3-8B79-37D633B846F1}">
                <asvg:svgBlip xmlns:asvg="http://schemas.microsoft.com/office/drawing/2016/SVG/main" r:embed="rId6"/>
              </a:ext>
            </a:extLst>
          </a:blip>
          <a:stretch>
            <a:fillRect/>
          </a:stretch>
        </p:blipFill>
        <p:spPr>
          <a:xfrm>
            <a:off x="5511800" y="3255962"/>
            <a:ext cx="914400" cy="914400"/>
          </a:xfrm>
        </p:spPr>
      </p:pic>
      <p:sp>
        <p:nvSpPr>
          <p:cNvPr id="11" name="Footer Placeholder 10">
            <a:extLst>
              <a:ext uri="{FF2B5EF4-FFF2-40B4-BE49-F238E27FC236}">
                <a16:creationId xmlns:a16="http://schemas.microsoft.com/office/drawing/2014/main" id="{6D4381A0-010B-410B-4C5F-DEBC427BFC13}"/>
              </a:ext>
            </a:extLst>
          </p:cNvPr>
          <p:cNvSpPr>
            <a:spLocks noGrp="1"/>
          </p:cNvSpPr>
          <p:nvPr>
            <p:ph type="ftr" sz="quarter" idx="11"/>
          </p:nvPr>
        </p:nvSpPr>
        <p:spPr>
          <a:xfrm>
            <a:off x="351312" y="6486524"/>
            <a:ext cx="1148937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a:ea typeface="+mn-ea"/>
                <a:cs typeface="+mn-cs"/>
              </a:rPr>
              <a:t>This information is for educational use only. Do not copy. Do not distribute.</a:t>
            </a:r>
          </a:p>
        </p:txBody>
      </p:sp>
      <p:sp>
        <p:nvSpPr>
          <p:cNvPr id="26" name="Rectangle 25">
            <a:extLst>
              <a:ext uri="{FF2B5EF4-FFF2-40B4-BE49-F238E27FC236}">
                <a16:creationId xmlns:a16="http://schemas.microsoft.com/office/drawing/2014/main" id="{37A83F75-8B13-B311-EAEA-EFAA22927189}"/>
              </a:ext>
            </a:extLst>
          </p:cNvPr>
          <p:cNvSpPr/>
          <p:nvPr/>
        </p:nvSpPr>
        <p:spPr>
          <a:xfrm>
            <a:off x="1619249" y="2377525"/>
            <a:ext cx="3320499" cy="11239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7" name="Rectangle 26">
            <a:extLst>
              <a:ext uri="{FF2B5EF4-FFF2-40B4-BE49-F238E27FC236}">
                <a16:creationId xmlns:a16="http://schemas.microsoft.com/office/drawing/2014/main" id="{1D04B401-302D-D494-A6E2-2CD54752C6DC}"/>
              </a:ext>
            </a:extLst>
          </p:cNvPr>
          <p:cNvSpPr/>
          <p:nvPr/>
        </p:nvSpPr>
        <p:spPr>
          <a:xfrm>
            <a:off x="6838122" y="3528130"/>
            <a:ext cx="3105978" cy="143066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060" name="Picture 12" descr="Gender Symbol ⋆ Free Vectors, Logos, Icons and Photos Downloads">
            <a:extLst>
              <a:ext uri="{FF2B5EF4-FFF2-40B4-BE49-F238E27FC236}">
                <a16:creationId xmlns:a16="http://schemas.microsoft.com/office/drawing/2014/main" id="{9AC8C11D-CB7D-51B3-16BB-31151A6D559F}"/>
              </a:ext>
            </a:extLst>
          </p:cNvPr>
          <p:cNvPicPr>
            <a:picLocks noChangeAspect="1" noChangeArrowheads="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92903" y="3342878"/>
            <a:ext cx="696870" cy="696870"/>
          </a:xfrm>
          <a:prstGeom prst="rect">
            <a:avLst/>
          </a:prstGeom>
          <a:noFill/>
          <a:extLst>
            <a:ext uri="{909E8E84-426E-40DD-AFC4-6F175D3DCCD1}">
              <a14:hiddenFill xmlns:a14="http://schemas.microsoft.com/office/drawing/2010/main">
                <a:solidFill>
                  <a:srgbClr val="FFFFFF"/>
                </a:solidFill>
              </a14:hiddenFill>
            </a:ext>
          </a:extLst>
        </p:spPr>
      </p:pic>
      <p:pic>
        <p:nvPicPr>
          <p:cNvPr id="13" name="Graphic 12" descr="Male with solid fill">
            <a:extLst>
              <a:ext uri="{FF2B5EF4-FFF2-40B4-BE49-F238E27FC236}">
                <a16:creationId xmlns:a16="http://schemas.microsoft.com/office/drawing/2014/main" id="{43F674B8-7B36-5555-3B2A-80E1E6D0EFA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389996" y="3277933"/>
            <a:ext cx="665777" cy="665777"/>
          </a:xfrm>
          <a:prstGeom prst="rect">
            <a:avLst/>
          </a:prstGeom>
        </p:spPr>
      </p:pic>
      <p:sp>
        <p:nvSpPr>
          <p:cNvPr id="35" name="Rectangle 34">
            <a:extLst>
              <a:ext uri="{FF2B5EF4-FFF2-40B4-BE49-F238E27FC236}">
                <a16:creationId xmlns:a16="http://schemas.microsoft.com/office/drawing/2014/main" id="{26480307-0AEF-87E6-6712-EFC0D032C3AF}"/>
              </a:ext>
            </a:extLst>
          </p:cNvPr>
          <p:cNvSpPr/>
          <p:nvPr/>
        </p:nvSpPr>
        <p:spPr>
          <a:xfrm rot="2982386">
            <a:off x="4909930" y="2377525"/>
            <a:ext cx="593532" cy="11239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6" name="Rectangle 35">
            <a:extLst>
              <a:ext uri="{FF2B5EF4-FFF2-40B4-BE49-F238E27FC236}">
                <a16:creationId xmlns:a16="http://schemas.microsoft.com/office/drawing/2014/main" id="{8FDD1C32-F3BC-E976-1768-8D770D69D99A}"/>
              </a:ext>
            </a:extLst>
          </p:cNvPr>
          <p:cNvSpPr/>
          <p:nvPr/>
        </p:nvSpPr>
        <p:spPr>
          <a:xfrm rot="2975251">
            <a:off x="6481449" y="3601449"/>
            <a:ext cx="759605" cy="143066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062" name="Picture 14" descr="Transgender Symbol Silhouette Illustrations, Royalty-Free Vector ...">
            <a:extLst>
              <a:ext uri="{FF2B5EF4-FFF2-40B4-BE49-F238E27FC236}">
                <a16:creationId xmlns:a16="http://schemas.microsoft.com/office/drawing/2014/main" id="{B774DB51-17C4-F7AB-72EE-93F002FEAC55}"/>
              </a:ext>
            </a:extLst>
          </p:cNvPr>
          <p:cNvPicPr>
            <a:picLocks noChangeAspect="1" noChangeArrowheads="1"/>
          </p:cNvPicPr>
          <p:nvPr/>
        </p:nvPicPr>
        <p:blipFill rotWithShape="1">
          <a:blip r:embed="rId10">
            <a:duotone>
              <a:schemeClr val="accent1">
                <a:shade val="45000"/>
                <a:satMod val="135000"/>
              </a:schemeClr>
              <a:prstClr val="white"/>
            </a:duotone>
            <a:extLst>
              <a:ext uri="{28A0092B-C50C-407E-A947-70E740481C1C}">
                <a14:useLocalDpi xmlns:a14="http://schemas.microsoft.com/office/drawing/2010/main" val="0"/>
              </a:ext>
            </a:extLst>
          </a:blip>
          <a:srcRect l="16684" t="13187" r="14386" b="8891"/>
          <a:stretch/>
        </p:blipFill>
        <p:spPr bwMode="auto">
          <a:xfrm>
            <a:off x="7799488" y="3329379"/>
            <a:ext cx="657829" cy="74363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Genderqueer Nonbinary Symbol - SexualDiversity.Org">
            <a:extLst>
              <a:ext uri="{FF2B5EF4-FFF2-40B4-BE49-F238E27FC236}">
                <a16:creationId xmlns:a16="http://schemas.microsoft.com/office/drawing/2014/main" id="{E58F5FD6-DA94-A358-9027-035020C4E9AA}"/>
              </a:ext>
            </a:extLst>
          </p:cNvPr>
          <p:cNvPicPr>
            <a:picLocks noChangeAspect="1" noChangeArrowheads="1"/>
          </p:cNvPicPr>
          <p:nvPr/>
        </p:nvPicPr>
        <p:blipFill rotWithShape="1">
          <a:blip r:embed="rId11">
            <a:duotone>
              <a:schemeClr val="accent1">
                <a:shade val="45000"/>
                <a:satMod val="135000"/>
              </a:schemeClr>
              <a:prstClr val="white"/>
            </a:duotone>
            <a:extLst>
              <a:ext uri="{28A0092B-C50C-407E-A947-70E740481C1C}">
                <a14:useLocalDpi xmlns:a14="http://schemas.microsoft.com/office/drawing/2010/main" val="0"/>
              </a:ext>
            </a:extLst>
          </a:blip>
          <a:srcRect l="16000" r="16000"/>
          <a:stretch/>
        </p:blipFill>
        <p:spPr bwMode="auto">
          <a:xfrm>
            <a:off x="8457317" y="3280100"/>
            <a:ext cx="385915" cy="567521"/>
          </a:xfrm>
          <a:prstGeom prst="rect">
            <a:avLst/>
          </a:prstGeom>
          <a:noFill/>
          <a:extLst>
            <a:ext uri="{909E8E84-426E-40DD-AFC4-6F175D3DCCD1}">
              <a14:hiddenFill xmlns:a14="http://schemas.microsoft.com/office/drawing/2010/main">
                <a:solidFill>
                  <a:srgbClr val="FFFFFF"/>
                </a:solidFill>
              </a14:hiddenFill>
            </a:ext>
          </a:extLst>
        </p:spPr>
      </p:pic>
      <p:pic>
        <p:nvPicPr>
          <p:cNvPr id="18" name="Graphic 17" descr="Male with solid fill">
            <a:extLst>
              <a:ext uri="{FF2B5EF4-FFF2-40B4-BE49-F238E27FC236}">
                <a16:creationId xmlns:a16="http://schemas.microsoft.com/office/drawing/2014/main" id="{3A071934-4FB1-5A73-D6BC-B897FD715DB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194644" y="3280100"/>
            <a:ext cx="681044" cy="681044"/>
          </a:xfrm>
          <a:prstGeom prst="rect">
            <a:avLst/>
          </a:prstGeom>
        </p:spPr>
      </p:pic>
      <p:pic>
        <p:nvPicPr>
          <p:cNvPr id="19" name="Content Placeholder 16" descr="Female with solid fill">
            <a:extLst>
              <a:ext uri="{FF2B5EF4-FFF2-40B4-BE49-F238E27FC236}">
                <a16:creationId xmlns:a16="http://schemas.microsoft.com/office/drawing/2014/main" id="{A8C98CF0-A35F-A54D-AB61-F052E33F637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727912" y="3430070"/>
            <a:ext cx="628657" cy="628657"/>
          </a:xfrm>
          <a:prstGeom prst="rect">
            <a:avLst/>
          </a:prstGeom>
        </p:spPr>
      </p:pic>
      <p:sp>
        <p:nvSpPr>
          <p:cNvPr id="37" name="TextBox 36">
            <a:extLst>
              <a:ext uri="{FF2B5EF4-FFF2-40B4-BE49-F238E27FC236}">
                <a16:creationId xmlns:a16="http://schemas.microsoft.com/office/drawing/2014/main" id="{15A70902-8446-8D63-1710-7D6FC7564C09}"/>
              </a:ext>
            </a:extLst>
          </p:cNvPr>
          <p:cNvSpPr txBox="1"/>
          <p:nvPr/>
        </p:nvSpPr>
        <p:spPr>
          <a:xfrm>
            <a:off x="3263152" y="4428678"/>
            <a:ext cx="111318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5295"/>
                </a:solidFill>
                <a:effectLst/>
                <a:uLnTx/>
                <a:uFillTx/>
                <a:latin typeface="Arial" panose="020B0604020202020204"/>
                <a:ea typeface="+mn-ea"/>
                <a:cs typeface="+mn-cs"/>
              </a:rPr>
              <a:t>Sex</a:t>
            </a:r>
            <a:endParaRPr kumimoji="0" lang="en-GB" sz="2000" b="1" i="0" u="none" strike="noStrike" kern="1200" cap="none" spc="0" normalizeH="0" baseline="0" noProof="0">
              <a:ln>
                <a:noFill/>
              </a:ln>
              <a:solidFill>
                <a:srgbClr val="005295"/>
              </a:solidFill>
              <a:effectLst/>
              <a:uLnTx/>
              <a:uFillTx/>
              <a:latin typeface="Arial" panose="020B0604020202020204"/>
              <a:ea typeface="+mn-ea"/>
              <a:cs typeface="+mn-cs"/>
            </a:endParaRPr>
          </a:p>
        </p:txBody>
      </p:sp>
      <p:sp>
        <p:nvSpPr>
          <p:cNvPr id="38" name="TextBox 37">
            <a:extLst>
              <a:ext uri="{FF2B5EF4-FFF2-40B4-BE49-F238E27FC236}">
                <a16:creationId xmlns:a16="http://schemas.microsoft.com/office/drawing/2014/main" id="{B5CC0905-29E9-55DF-B7AC-8A7493DA83B0}"/>
              </a:ext>
            </a:extLst>
          </p:cNvPr>
          <p:cNvSpPr txBox="1"/>
          <p:nvPr/>
        </p:nvSpPr>
        <p:spPr>
          <a:xfrm>
            <a:off x="7427440" y="2572985"/>
            <a:ext cx="111318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3B9021"/>
                </a:solidFill>
                <a:effectLst/>
                <a:uLnTx/>
                <a:uFillTx/>
                <a:latin typeface="Arial" panose="020B0604020202020204"/>
                <a:ea typeface="+mn-ea"/>
                <a:cs typeface="+mn-cs"/>
              </a:rPr>
              <a:t>Gender</a:t>
            </a:r>
            <a:endParaRPr kumimoji="0" lang="en-GB" sz="2000" b="1" i="0" u="none" strike="noStrike" kern="1200" cap="none" spc="0" normalizeH="0" baseline="0" noProof="0">
              <a:ln>
                <a:noFill/>
              </a:ln>
              <a:solidFill>
                <a:srgbClr val="3B9021"/>
              </a:solidFill>
              <a:effectLst/>
              <a:uLnTx/>
              <a:uFillTx/>
              <a:latin typeface="Arial" panose="020B0604020202020204"/>
              <a:ea typeface="+mn-ea"/>
              <a:cs typeface="+mn-cs"/>
            </a:endParaRPr>
          </a:p>
        </p:txBody>
      </p:sp>
      <p:sp>
        <p:nvSpPr>
          <p:cNvPr id="47" name="TextBox 46">
            <a:extLst>
              <a:ext uri="{FF2B5EF4-FFF2-40B4-BE49-F238E27FC236}">
                <a16:creationId xmlns:a16="http://schemas.microsoft.com/office/drawing/2014/main" id="{410D7DEB-7119-1E93-DADC-990844452A1A}"/>
              </a:ext>
            </a:extLst>
          </p:cNvPr>
          <p:cNvSpPr txBox="1"/>
          <p:nvPr/>
        </p:nvSpPr>
        <p:spPr>
          <a:xfrm>
            <a:off x="1103243" y="2202068"/>
            <a:ext cx="2225950"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00" cap="none" spc="0" normalizeH="0" baseline="0" noProof="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Disease progression</a:t>
            </a:r>
            <a:endParaRPr kumimoji="0" lang="en-GB"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3" name="TextBox 52">
            <a:extLst>
              <a:ext uri="{FF2B5EF4-FFF2-40B4-BE49-F238E27FC236}">
                <a16:creationId xmlns:a16="http://schemas.microsoft.com/office/drawing/2014/main" id="{D51A0E8E-8053-5A5A-A764-73B8E5BBF77F}"/>
              </a:ext>
            </a:extLst>
          </p:cNvPr>
          <p:cNvSpPr txBox="1"/>
          <p:nvPr/>
        </p:nvSpPr>
        <p:spPr>
          <a:xfrm>
            <a:off x="8152995" y="4550046"/>
            <a:ext cx="2988769"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00" cap="none" spc="0" normalizeH="0" baseline="0" noProof="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Perceived healthcare experience</a:t>
            </a:r>
            <a:endParaRPr kumimoji="0" lang="en-GB"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9" name="TextBox 58">
            <a:extLst>
              <a:ext uri="{FF2B5EF4-FFF2-40B4-BE49-F238E27FC236}">
                <a16:creationId xmlns:a16="http://schemas.microsoft.com/office/drawing/2014/main" id="{1871EF2A-B2AF-F230-E532-C6656E4726CF}"/>
              </a:ext>
            </a:extLst>
          </p:cNvPr>
          <p:cNvSpPr txBox="1"/>
          <p:nvPr/>
        </p:nvSpPr>
        <p:spPr>
          <a:xfrm>
            <a:off x="8148024" y="5381417"/>
            <a:ext cx="2988769"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00" cap="none" spc="0" normalizeH="0" baseline="0" noProof="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Access to healthcare</a:t>
            </a:r>
            <a:endParaRPr kumimoji="0" lang="en-GB"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068" name="TextBox 2067">
            <a:extLst>
              <a:ext uri="{FF2B5EF4-FFF2-40B4-BE49-F238E27FC236}">
                <a16:creationId xmlns:a16="http://schemas.microsoft.com/office/drawing/2014/main" id="{1AC51684-C59C-C751-8E51-57EA3C457C42}"/>
              </a:ext>
            </a:extLst>
          </p:cNvPr>
          <p:cNvSpPr txBox="1"/>
          <p:nvPr/>
        </p:nvSpPr>
        <p:spPr>
          <a:xfrm>
            <a:off x="6432052" y="1431501"/>
            <a:ext cx="3322614"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00" cap="none" spc="0" normalizeH="0" baseline="0" noProof="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Health-seeking behaviour</a:t>
            </a:r>
            <a:endParaRPr kumimoji="0" lang="en-GB"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076" name="TextBox 2075">
            <a:extLst>
              <a:ext uri="{FF2B5EF4-FFF2-40B4-BE49-F238E27FC236}">
                <a16:creationId xmlns:a16="http://schemas.microsoft.com/office/drawing/2014/main" id="{0D545AEB-D040-F114-1918-527F47571B4A}"/>
              </a:ext>
            </a:extLst>
          </p:cNvPr>
          <p:cNvSpPr txBox="1"/>
          <p:nvPr/>
        </p:nvSpPr>
        <p:spPr>
          <a:xfrm>
            <a:off x="1803965" y="5437370"/>
            <a:ext cx="2466148"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00" cap="none" spc="0" normalizeH="0" baseline="0" noProof="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Response to treatment</a:t>
            </a:r>
            <a:endParaRPr kumimoji="0" lang="en-GB"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079" name="Rectangle: Rounded Corners 2078">
            <a:extLst>
              <a:ext uri="{FF2B5EF4-FFF2-40B4-BE49-F238E27FC236}">
                <a16:creationId xmlns:a16="http://schemas.microsoft.com/office/drawing/2014/main" id="{D1359BF0-6BB7-51EC-2070-08E4E994DE52}"/>
              </a:ext>
            </a:extLst>
          </p:cNvPr>
          <p:cNvSpPr/>
          <p:nvPr/>
        </p:nvSpPr>
        <p:spPr>
          <a:xfrm>
            <a:off x="1033670" y="1302028"/>
            <a:ext cx="2335572" cy="606286"/>
          </a:xfrm>
          <a:prstGeom prst="roundRect">
            <a:avLst/>
          </a:prstGeom>
          <a:noFill/>
          <a:ln>
            <a:solidFill>
              <a:srgbClr val="1B75B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1" name="TextBox 40">
            <a:extLst>
              <a:ext uri="{FF2B5EF4-FFF2-40B4-BE49-F238E27FC236}">
                <a16:creationId xmlns:a16="http://schemas.microsoft.com/office/drawing/2014/main" id="{2B711A68-86AD-F0EB-06A9-BD03461BEF98}"/>
              </a:ext>
            </a:extLst>
          </p:cNvPr>
          <p:cNvSpPr txBox="1"/>
          <p:nvPr/>
        </p:nvSpPr>
        <p:spPr>
          <a:xfrm>
            <a:off x="1073426" y="1436603"/>
            <a:ext cx="2225950"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00" cap="none" spc="0" normalizeH="0" baseline="0" noProof="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Clinical presentation</a:t>
            </a:r>
            <a:endParaRPr kumimoji="0" lang="en-GB"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081" name="Rectangle: Rounded Corners 2080">
            <a:extLst>
              <a:ext uri="{FF2B5EF4-FFF2-40B4-BE49-F238E27FC236}">
                <a16:creationId xmlns:a16="http://schemas.microsoft.com/office/drawing/2014/main" id="{5D2A3AAA-98E1-D919-7163-FEEE76051693}"/>
              </a:ext>
            </a:extLst>
          </p:cNvPr>
          <p:cNvSpPr/>
          <p:nvPr/>
        </p:nvSpPr>
        <p:spPr>
          <a:xfrm>
            <a:off x="1033670" y="2081130"/>
            <a:ext cx="2335572" cy="606286"/>
          </a:xfrm>
          <a:prstGeom prst="roundRect">
            <a:avLst/>
          </a:prstGeom>
          <a:noFill/>
          <a:ln>
            <a:solidFill>
              <a:srgbClr val="1B75B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82" name="Rectangle: Rounded Corners 2081">
            <a:extLst>
              <a:ext uri="{FF2B5EF4-FFF2-40B4-BE49-F238E27FC236}">
                <a16:creationId xmlns:a16="http://schemas.microsoft.com/office/drawing/2014/main" id="{5135F743-1712-2348-79DF-D64427A84FE5}"/>
              </a:ext>
            </a:extLst>
          </p:cNvPr>
          <p:cNvSpPr/>
          <p:nvPr/>
        </p:nvSpPr>
        <p:spPr>
          <a:xfrm>
            <a:off x="6579707" y="1302028"/>
            <a:ext cx="2958585" cy="606286"/>
          </a:xfrm>
          <a:prstGeom prst="roundRect">
            <a:avLst/>
          </a:prstGeom>
          <a:noFill/>
          <a:ln>
            <a:solidFill>
              <a:srgbClr val="1B75B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83" name="Rectangle: Rounded Corners 2082">
            <a:extLst>
              <a:ext uri="{FF2B5EF4-FFF2-40B4-BE49-F238E27FC236}">
                <a16:creationId xmlns:a16="http://schemas.microsoft.com/office/drawing/2014/main" id="{6EBD6B48-5300-44D3-F93C-1A6F2C24CC6E}"/>
              </a:ext>
            </a:extLst>
          </p:cNvPr>
          <p:cNvSpPr/>
          <p:nvPr/>
        </p:nvSpPr>
        <p:spPr>
          <a:xfrm>
            <a:off x="1894910" y="5247550"/>
            <a:ext cx="2335572" cy="735807"/>
          </a:xfrm>
          <a:prstGeom prst="roundRect">
            <a:avLst/>
          </a:prstGeom>
          <a:noFill/>
          <a:ln>
            <a:solidFill>
              <a:srgbClr val="1B75B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87" name="Rectangle: Rounded Corners 2086">
            <a:extLst>
              <a:ext uri="{FF2B5EF4-FFF2-40B4-BE49-F238E27FC236}">
                <a16:creationId xmlns:a16="http://schemas.microsoft.com/office/drawing/2014/main" id="{8BAE20F9-A38F-3C7B-5B77-FC5879586585}"/>
              </a:ext>
            </a:extLst>
          </p:cNvPr>
          <p:cNvSpPr/>
          <p:nvPr/>
        </p:nvSpPr>
        <p:spPr>
          <a:xfrm>
            <a:off x="8312021" y="4527276"/>
            <a:ext cx="2621021" cy="606286"/>
          </a:xfrm>
          <a:prstGeom prst="roundRect">
            <a:avLst/>
          </a:prstGeom>
          <a:noFill/>
          <a:ln>
            <a:solidFill>
              <a:srgbClr val="1B75B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88" name="Rectangle: Rounded Corners 2087">
            <a:extLst>
              <a:ext uri="{FF2B5EF4-FFF2-40B4-BE49-F238E27FC236}">
                <a16:creationId xmlns:a16="http://schemas.microsoft.com/office/drawing/2014/main" id="{83810461-A5C7-092B-F9B2-FBC20C6E3BB9}"/>
              </a:ext>
            </a:extLst>
          </p:cNvPr>
          <p:cNvSpPr/>
          <p:nvPr/>
        </p:nvSpPr>
        <p:spPr>
          <a:xfrm>
            <a:off x="8312021" y="5247551"/>
            <a:ext cx="2621021" cy="606286"/>
          </a:xfrm>
          <a:prstGeom prst="roundRect">
            <a:avLst/>
          </a:prstGeom>
          <a:noFill/>
          <a:ln>
            <a:solidFill>
              <a:srgbClr val="1B75B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2053" name="Connector: Curved 2052">
            <a:extLst>
              <a:ext uri="{FF2B5EF4-FFF2-40B4-BE49-F238E27FC236}">
                <a16:creationId xmlns:a16="http://schemas.microsoft.com/office/drawing/2014/main" id="{FCBD8118-2266-BDEF-5FB9-0745DEBFB925}"/>
              </a:ext>
            </a:extLst>
          </p:cNvPr>
          <p:cNvCxnSpPr>
            <a:cxnSpLocks/>
          </p:cNvCxnSpPr>
          <p:nvPr/>
        </p:nvCxnSpPr>
        <p:spPr>
          <a:xfrm rot="5400000" flipH="1" flipV="1">
            <a:off x="5343818" y="2205397"/>
            <a:ext cx="1835671" cy="636108"/>
          </a:xfrm>
          <a:prstGeom prst="curvedConnector3">
            <a:avLst>
              <a:gd name="adj1" fmla="val 50000"/>
            </a:avLst>
          </a:prstGeom>
          <a:ln w="44450" cap="flat" cmpd="dbl">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1B75BB"/>
                </a:gs>
              </a:gsLst>
              <a:lin ang="5400000" scaled="1"/>
            </a:gradFill>
            <a:miter lim="800000"/>
            <a:headEnd type="none"/>
            <a:tailEnd type="oval"/>
          </a:ln>
        </p:spPr>
        <p:style>
          <a:lnRef idx="1">
            <a:schemeClr val="accent1"/>
          </a:lnRef>
          <a:fillRef idx="0">
            <a:schemeClr val="accent1"/>
          </a:fillRef>
          <a:effectRef idx="0">
            <a:schemeClr val="accent1"/>
          </a:effectRef>
          <a:fontRef idx="minor">
            <a:schemeClr val="tx1"/>
          </a:fontRef>
        </p:style>
      </p:cxnSp>
      <p:cxnSp>
        <p:nvCxnSpPr>
          <p:cNvPr id="51" name="Connector: Curved 50">
            <a:extLst>
              <a:ext uri="{FF2B5EF4-FFF2-40B4-BE49-F238E27FC236}">
                <a16:creationId xmlns:a16="http://schemas.microsoft.com/office/drawing/2014/main" id="{E804441E-7FEB-32D7-71D8-A9CA6E594EEF}"/>
              </a:ext>
            </a:extLst>
          </p:cNvPr>
          <p:cNvCxnSpPr>
            <a:cxnSpLocks/>
          </p:cNvCxnSpPr>
          <p:nvPr/>
        </p:nvCxnSpPr>
        <p:spPr>
          <a:xfrm>
            <a:off x="5943600" y="3563861"/>
            <a:ext cx="2368422" cy="1266558"/>
          </a:xfrm>
          <a:prstGeom prst="curvedConnector3">
            <a:avLst>
              <a:gd name="adj1" fmla="val 27339"/>
            </a:avLst>
          </a:prstGeom>
          <a:ln w="44450" cap="flat" cmpd="dbl">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1B75BB"/>
                </a:gs>
              </a:gsLst>
              <a:lin ang="5400000" scaled="1"/>
            </a:gradFill>
            <a:miter lim="800000"/>
            <a:headEnd type="none"/>
            <a:tailEnd type="oval"/>
          </a:ln>
        </p:spPr>
        <p:style>
          <a:lnRef idx="1">
            <a:schemeClr val="accent1"/>
          </a:lnRef>
          <a:fillRef idx="0">
            <a:schemeClr val="accent1"/>
          </a:fillRef>
          <a:effectRef idx="0">
            <a:schemeClr val="accent1"/>
          </a:effectRef>
          <a:fontRef idx="minor">
            <a:schemeClr val="tx1"/>
          </a:fontRef>
        </p:style>
      </p:cxnSp>
      <p:cxnSp>
        <p:nvCxnSpPr>
          <p:cNvPr id="58" name="Connector: Curved 57">
            <a:extLst>
              <a:ext uri="{FF2B5EF4-FFF2-40B4-BE49-F238E27FC236}">
                <a16:creationId xmlns:a16="http://schemas.microsoft.com/office/drawing/2014/main" id="{D77E31ED-94D6-F3E6-FF30-8912686699A9}"/>
              </a:ext>
            </a:extLst>
          </p:cNvPr>
          <p:cNvCxnSpPr>
            <a:cxnSpLocks/>
            <a:endCxn id="2088" idx="1"/>
          </p:cNvCxnSpPr>
          <p:nvPr/>
        </p:nvCxnSpPr>
        <p:spPr>
          <a:xfrm>
            <a:off x="5827259" y="3647662"/>
            <a:ext cx="2484762" cy="1903032"/>
          </a:xfrm>
          <a:prstGeom prst="curvedConnector3">
            <a:avLst>
              <a:gd name="adj1" fmla="val 15200"/>
            </a:avLst>
          </a:prstGeom>
          <a:ln w="44450" cap="flat" cmpd="dbl">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1B75BB"/>
                </a:gs>
              </a:gsLst>
              <a:lin ang="5400000" scaled="1"/>
            </a:gradFill>
            <a:miter lim="800000"/>
            <a:headEnd type="none"/>
            <a:tailEnd type="oval"/>
          </a:ln>
        </p:spPr>
        <p:style>
          <a:lnRef idx="1">
            <a:schemeClr val="accent1"/>
          </a:lnRef>
          <a:fillRef idx="0">
            <a:schemeClr val="accent1"/>
          </a:fillRef>
          <a:effectRef idx="0">
            <a:schemeClr val="accent1"/>
          </a:effectRef>
          <a:fontRef idx="minor">
            <a:schemeClr val="tx1"/>
          </a:fontRef>
        </p:style>
      </p:cxnSp>
      <p:cxnSp>
        <p:nvCxnSpPr>
          <p:cNvPr id="2071" name="Connector: Curved 2070">
            <a:extLst>
              <a:ext uri="{FF2B5EF4-FFF2-40B4-BE49-F238E27FC236}">
                <a16:creationId xmlns:a16="http://schemas.microsoft.com/office/drawing/2014/main" id="{CD8E480F-A41A-262A-FC9A-F46A67DEA01C}"/>
              </a:ext>
            </a:extLst>
          </p:cNvPr>
          <p:cNvCxnSpPr>
            <a:cxnSpLocks/>
            <a:endCxn id="2083" idx="3"/>
          </p:cNvCxnSpPr>
          <p:nvPr/>
        </p:nvCxnSpPr>
        <p:spPr>
          <a:xfrm rot="5400000">
            <a:off x="4051714" y="3972043"/>
            <a:ext cx="1822179" cy="1464642"/>
          </a:xfrm>
          <a:prstGeom prst="curvedConnector2">
            <a:avLst/>
          </a:prstGeom>
          <a:ln w="44450" cap="flat" cmpd="dbl">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1B75BB"/>
                </a:gs>
              </a:gsLst>
              <a:lin ang="5400000" scaled="1"/>
            </a:gradFill>
            <a:miter lim="800000"/>
            <a:headEnd type="none"/>
            <a:tailEnd type="oval"/>
          </a:ln>
        </p:spPr>
        <p:style>
          <a:lnRef idx="1">
            <a:schemeClr val="accent1"/>
          </a:lnRef>
          <a:fillRef idx="0">
            <a:schemeClr val="accent1"/>
          </a:fillRef>
          <a:effectRef idx="0">
            <a:schemeClr val="accent1"/>
          </a:effectRef>
          <a:fontRef idx="minor">
            <a:schemeClr val="tx1"/>
          </a:fontRef>
        </p:style>
      </p:cxnSp>
      <p:cxnSp>
        <p:nvCxnSpPr>
          <p:cNvPr id="48" name="Connector: Curved 47">
            <a:extLst>
              <a:ext uri="{FF2B5EF4-FFF2-40B4-BE49-F238E27FC236}">
                <a16:creationId xmlns:a16="http://schemas.microsoft.com/office/drawing/2014/main" id="{621F6DEE-D6D4-976D-D5ED-A7A4C45460AF}"/>
              </a:ext>
            </a:extLst>
          </p:cNvPr>
          <p:cNvCxnSpPr>
            <a:cxnSpLocks/>
          </p:cNvCxnSpPr>
          <p:nvPr/>
        </p:nvCxnSpPr>
        <p:spPr>
          <a:xfrm rot="10800000">
            <a:off x="3369243" y="2391224"/>
            <a:ext cx="2388152" cy="1277724"/>
          </a:xfrm>
          <a:prstGeom prst="curvedConnector3">
            <a:avLst>
              <a:gd name="adj1" fmla="val 50000"/>
            </a:avLst>
          </a:prstGeom>
          <a:ln w="44450" cap="flat" cmpd="dbl">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1B75BB"/>
                </a:gs>
              </a:gsLst>
              <a:lin ang="5400000" scaled="1"/>
            </a:gradFill>
            <a:miter lim="800000"/>
            <a:headEnd type="none"/>
            <a:tailEnd type="oval"/>
          </a:ln>
        </p:spPr>
        <p:style>
          <a:lnRef idx="1">
            <a:schemeClr val="accent1"/>
          </a:lnRef>
          <a:fillRef idx="0">
            <a:schemeClr val="accent1"/>
          </a:fillRef>
          <a:effectRef idx="0">
            <a:schemeClr val="accent1"/>
          </a:effectRef>
          <a:fontRef idx="minor">
            <a:schemeClr val="tx1"/>
          </a:fontRef>
        </p:style>
      </p:cxnSp>
      <p:cxnSp>
        <p:nvCxnSpPr>
          <p:cNvPr id="43" name="Connector: Curved 42">
            <a:extLst>
              <a:ext uri="{FF2B5EF4-FFF2-40B4-BE49-F238E27FC236}">
                <a16:creationId xmlns:a16="http://schemas.microsoft.com/office/drawing/2014/main" id="{D8A83E79-6EED-1229-990E-0E8A9A4B61D5}"/>
              </a:ext>
            </a:extLst>
          </p:cNvPr>
          <p:cNvCxnSpPr>
            <a:cxnSpLocks/>
            <a:endCxn id="2079" idx="3"/>
          </p:cNvCxnSpPr>
          <p:nvPr/>
        </p:nvCxnSpPr>
        <p:spPr>
          <a:xfrm rot="10800000">
            <a:off x="3369243" y="1605171"/>
            <a:ext cx="2464741" cy="1896304"/>
          </a:xfrm>
          <a:prstGeom prst="curvedConnector3">
            <a:avLst>
              <a:gd name="adj1" fmla="val 50000"/>
            </a:avLst>
          </a:prstGeom>
          <a:ln w="44450" cap="flat" cmpd="dbl">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1B75BB"/>
                </a:gs>
              </a:gsLst>
              <a:lin ang="5400000" scaled="1"/>
            </a:gradFill>
            <a:miter lim="800000"/>
            <a:headEnd type="none"/>
            <a:tailEnd type="ova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A635567-F3F8-E468-D3A6-FAFA95DD7DDD}"/>
              </a:ext>
            </a:extLst>
          </p:cNvPr>
          <p:cNvSpPr txBox="1"/>
          <p:nvPr/>
        </p:nvSpPr>
        <p:spPr>
          <a:xfrm>
            <a:off x="1103243" y="6166241"/>
            <a:ext cx="10049704"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lumMod val="50000"/>
                  </a:srgbClr>
                </a:solidFill>
                <a:effectLst/>
                <a:uLnTx/>
                <a:uFillTx/>
                <a:latin typeface="Arial" panose="020B0604020202020204"/>
                <a:ea typeface="Aptos" panose="020B0004020202020204" pitchFamily="34" charset="0"/>
                <a:cs typeface="Times New Roman" panose="02020603050405020304" pitchFamily="18" charset="0"/>
              </a:rPr>
              <a:t>1. </a:t>
            </a:r>
            <a:r>
              <a:rPr kumimoji="0" lang="en-GB" sz="800" b="0" i="0" u="none" strike="noStrike" kern="1200" cap="none" spc="0" normalizeH="0" baseline="0" noProof="0" err="1">
                <a:ln>
                  <a:noFill/>
                </a:ln>
                <a:solidFill>
                  <a:srgbClr val="FFFFFF">
                    <a:lumMod val="50000"/>
                  </a:srgbClr>
                </a:solidFill>
                <a:effectLst/>
                <a:uLnTx/>
                <a:uFillTx/>
                <a:latin typeface="Arial" panose="020B0604020202020204"/>
                <a:ea typeface="Aptos" panose="020B0004020202020204" pitchFamily="34" charset="0"/>
                <a:cs typeface="Times New Roman" panose="02020603050405020304" pitchFamily="18" charset="0"/>
              </a:rPr>
              <a:t>Heidari</a:t>
            </a:r>
            <a:r>
              <a:rPr kumimoji="0" lang="en-GB" sz="800" b="0" i="0" u="none" strike="noStrike" kern="1200" cap="none" spc="0" normalizeH="0" baseline="0" noProof="0">
                <a:ln>
                  <a:noFill/>
                </a:ln>
                <a:solidFill>
                  <a:srgbClr val="FFFFFF">
                    <a:lumMod val="50000"/>
                  </a:srgbClr>
                </a:solidFill>
                <a:effectLst/>
                <a:uLnTx/>
                <a:uFillTx/>
                <a:latin typeface="Arial" panose="020B0604020202020204"/>
                <a:ea typeface="Aptos" panose="020B0004020202020204" pitchFamily="34" charset="0"/>
                <a:cs typeface="Times New Roman" panose="02020603050405020304" pitchFamily="18" charset="0"/>
              </a:rPr>
              <a:t> S, et al. </a:t>
            </a:r>
            <a:r>
              <a:rPr kumimoji="0" lang="en-GB" sz="800" b="0" i="1" u="none" strike="noStrike" kern="1200" cap="none" spc="0" normalizeH="0" baseline="0" noProof="0">
                <a:ln>
                  <a:noFill/>
                </a:ln>
                <a:solidFill>
                  <a:srgbClr val="FFFFFF">
                    <a:lumMod val="50000"/>
                  </a:srgbClr>
                </a:solidFill>
                <a:effectLst/>
                <a:uLnTx/>
                <a:uFillTx/>
                <a:latin typeface="Arial" panose="020B0604020202020204"/>
                <a:ea typeface="Aptos" panose="020B0004020202020204" pitchFamily="34" charset="0"/>
                <a:cs typeface="Times New Roman" panose="02020603050405020304" pitchFamily="18" charset="0"/>
              </a:rPr>
              <a:t>Res </a:t>
            </a:r>
            <a:r>
              <a:rPr kumimoji="0" lang="en-GB" sz="800" b="0" i="1" u="none" strike="noStrike" kern="1200" cap="none" spc="0" normalizeH="0" baseline="0" noProof="0" err="1">
                <a:ln>
                  <a:noFill/>
                </a:ln>
                <a:solidFill>
                  <a:srgbClr val="FFFFFF">
                    <a:lumMod val="50000"/>
                  </a:srgbClr>
                </a:solidFill>
                <a:effectLst/>
                <a:uLnTx/>
                <a:uFillTx/>
                <a:latin typeface="Arial" panose="020B0604020202020204"/>
                <a:ea typeface="Aptos" panose="020B0004020202020204" pitchFamily="34" charset="0"/>
                <a:cs typeface="Times New Roman" panose="02020603050405020304" pitchFamily="18" charset="0"/>
              </a:rPr>
              <a:t>Integr</a:t>
            </a:r>
            <a:r>
              <a:rPr kumimoji="0" lang="en-GB" sz="800" b="0" i="1" u="none" strike="noStrike" kern="1200" cap="none" spc="0" normalizeH="0" baseline="0" noProof="0">
                <a:ln>
                  <a:noFill/>
                </a:ln>
                <a:solidFill>
                  <a:srgbClr val="FFFFFF">
                    <a:lumMod val="50000"/>
                  </a:srgbClr>
                </a:solidFill>
                <a:effectLst/>
                <a:uLnTx/>
                <a:uFillTx/>
                <a:latin typeface="Arial" panose="020B0604020202020204"/>
                <a:ea typeface="Aptos" panose="020B0004020202020204" pitchFamily="34" charset="0"/>
                <a:cs typeface="Times New Roman" panose="02020603050405020304" pitchFamily="18" charset="0"/>
              </a:rPr>
              <a:t> Peer Rev</a:t>
            </a:r>
            <a:r>
              <a:rPr kumimoji="0" lang="en-GB" sz="800" b="0" i="0" u="none" strike="noStrike" kern="1200" cap="none" spc="0" normalizeH="0" baseline="0" noProof="0">
                <a:ln>
                  <a:noFill/>
                </a:ln>
                <a:solidFill>
                  <a:srgbClr val="FFFFFF">
                    <a:lumMod val="50000"/>
                  </a:srgbClr>
                </a:solidFill>
                <a:effectLst/>
                <a:uLnTx/>
                <a:uFillTx/>
                <a:latin typeface="Arial" panose="020B0604020202020204"/>
                <a:ea typeface="Aptos" panose="020B0004020202020204" pitchFamily="34" charset="0"/>
                <a:cs typeface="Times New Roman" panose="02020603050405020304" pitchFamily="18" charset="0"/>
              </a:rPr>
              <a:t> 2016;1; 2. Klein, SL and Flanagan, KL. </a:t>
            </a:r>
            <a:r>
              <a:rPr kumimoji="0" lang="en-GB" sz="800" b="0" i="1" u="none" strike="noStrike" kern="1200" cap="none" spc="0" normalizeH="0" baseline="0" noProof="0">
                <a:ln>
                  <a:noFill/>
                </a:ln>
                <a:solidFill>
                  <a:srgbClr val="FFFFFF">
                    <a:lumMod val="50000"/>
                  </a:srgbClr>
                </a:solidFill>
                <a:effectLst/>
                <a:uLnTx/>
                <a:uFillTx/>
                <a:latin typeface="Arial" panose="020B0604020202020204"/>
                <a:ea typeface="Aptos" panose="020B0004020202020204" pitchFamily="34" charset="0"/>
                <a:cs typeface="Times New Roman" panose="02020603050405020304" pitchFamily="18" charset="0"/>
              </a:rPr>
              <a:t>Nat Rev Immunol </a:t>
            </a:r>
            <a:r>
              <a:rPr kumimoji="0" lang="en-GB" sz="800" b="0" i="0" u="none" strike="noStrike" kern="1200" cap="none" spc="0" normalizeH="0" baseline="0" noProof="0">
                <a:ln>
                  <a:noFill/>
                </a:ln>
                <a:solidFill>
                  <a:srgbClr val="FFFFFF">
                    <a:lumMod val="50000"/>
                  </a:srgbClr>
                </a:solidFill>
                <a:effectLst/>
                <a:uLnTx/>
                <a:uFillTx/>
                <a:latin typeface="Arial" panose="020B0604020202020204"/>
                <a:ea typeface="Aptos" panose="020B0004020202020204" pitchFamily="34" charset="0"/>
                <a:cs typeface="Times New Roman" panose="02020603050405020304" pitchFamily="18" charset="0"/>
              </a:rPr>
              <a:t>2016;16:626–638; 3. </a:t>
            </a:r>
            <a:r>
              <a:rPr kumimoji="0" lang="en-GB" sz="800" b="0" i="0" u="none" strike="noStrike" kern="1200" cap="none" spc="0" normalizeH="0" baseline="0" noProof="0" err="1">
                <a:ln>
                  <a:noFill/>
                </a:ln>
                <a:solidFill>
                  <a:srgbClr val="FFFFFF">
                    <a:lumMod val="50000"/>
                  </a:srgbClr>
                </a:solidFill>
                <a:effectLst/>
                <a:uLnTx/>
                <a:uFillTx/>
                <a:latin typeface="Arial" panose="020B0604020202020204"/>
                <a:ea typeface="Aptos" panose="020B0004020202020204" pitchFamily="34" charset="0"/>
                <a:cs typeface="Times New Roman" panose="02020603050405020304" pitchFamily="18" charset="0"/>
              </a:rPr>
              <a:t>Mauvais</a:t>
            </a:r>
            <a:r>
              <a:rPr kumimoji="0" lang="en-GB" sz="800" b="0" i="0" u="none" strike="noStrike" kern="1200" cap="none" spc="0" normalizeH="0" baseline="0" noProof="0">
                <a:ln>
                  <a:noFill/>
                </a:ln>
                <a:solidFill>
                  <a:srgbClr val="FFFFFF">
                    <a:lumMod val="50000"/>
                  </a:srgbClr>
                </a:solidFill>
                <a:effectLst/>
                <a:uLnTx/>
                <a:uFillTx/>
                <a:latin typeface="Arial" panose="020B0604020202020204"/>
                <a:ea typeface="Aptos" panose="020B0004020202020204" pitchFamily="34" charset="0"/>
                <a:cs typeface="Times New Roman" panose="02020603050405020304" pitchFamily="18" charset="0"/>
              </a:rPr>
              <a:t>-Jarvis F, et al. </a:t>
            </a:r>
            <a:r>
              <a:rPr kumimoji="0" lang="en-GB" sz="800" b="0" i="1" u="none" strike="noStrike" kern="1200" cap="none" spc="0" normalizeH="0" baseline="0" noProof="0">
                <a:ln>
                  <a:noFill/>
                </a:ln>
                <a:solidFill>
                  <a:srgbClr val="FFFFFF">
                    <a:lumMod val="50000"/>
                  </a:srgbClr>
                </a:solidFill>
                <a:effectLst/>
                <a:uLnTx/>
                <a:uFillTx/>
                <a:latin typeface="Arial" panose="020B0604020202020204"/>
                <a:ea typeface="Aptos" panose="020B0004020202020204" pitchFamily="34" charset="0"/>
                <a:cs typeface="Times New Roman" panose="02020603050405020304" pitchFamily="18" charset="0"/>
              </a:rPr>
              <a:t>Lancet</a:t>
            </a:r>
            <a:r>
              <a:rPr kumimoji="0" lang="en-GB" sz="800" b="0" i="0" u="none" strike="noStrike" kern="1200" cap="none" spc="0" normalizeH="0" baseline="0" noProof="0">
                <a:ln>
                  <a:noFill/>
                </a:ln>
                <a:solidFill>
                  <a:srgbClr val="FFFFFF">
                    <a:lumMod val="50000"/>
                  </a:srgbClr>
                </a:solidFill>
                <a:effectLst/>
                <a:uLnTx/>
                <a:uFillTx/>
                <a:latin typeface="Arial" panose="020B0604020202020204"/>
                <a:ea typeface="Aptos" panose="020B0004020202020204" pitchFamily="34" charset="0"/>
                <a:cs typeface="Times New Roman" panose="02020603050405020304" pitchFamily="18" charset="0"/>
              </a:rPr>
              <a:t> 2020;396:565–582 </a:t>
            </a:r>
            <a:endParaRPr kumimoji="0" lang="en-GB" sz="800" b="0" i="0" u="none" strike="noStrike" kern="1200" cap="none" spc="0" normalizeH="0" baseline="0" noProof="0">
              <a:ln>
                <a:noFill/>
              </a:ln>
              <a:solidFill>
                <a:srgbClr val="FFFFFF">
                  <a:lumMod val="50000"/>
                </a:srgbClr>
              </a:solidFill>
              <a:effectLst/>
              <a:uLnTx/>
              <a:uFillTx/>
              <a:latin typeface="Arial" panose="020B0604020202020204"/>
              <a:ea typeface="+mn-ea"/>
              <a:cs typeface="+mn-cs"/>
            </a:endParaRPr>
          </a:p>
        </p:txBody>
      </p:sp>
      <p:pic>
        <p:nvPicPr>
          <p:cNvPr id="7" name="Content Placeholder 16" descr="Female with solid fill">
            <a:extLst>
              <a:ext uri="{FF2B5EF4-FFF2-40B4-BE49-F238E27FC236}">
                <a16:creationId xmlns:a16="http://schemas.microsoft.com/office/drawing/2014/main" id="{0987E56B-DB77-3DF9-D1AC-C50661516DF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57135" y="3391604"/>
            <a:ext cx="666000" cy="666000"/>
          </a:xfrm>
          <a:prstGeom prst="rect">
            <a:avLst/>
          </a:prstGeom>
        </p:spPr>
      </p:pic>
    </p:spTree>
    <p:extLst>
      <p:ext uri="{BB962C8B-B14F-4D97-AF65-F5344CB8AC3E}">
        <p14:creationId xmlns:p14="http://schemas.microsoft.com/office/powerpoint/2010/main" val="366991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500"/>
                                        <p:tgtEl>
                                          <p:spTgt spid="43"/>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079"/>
                                        </p:tgtEl>
                                        <p:attrNameLst>
                                          <p:attrName>style.visibility</p:attrName>
                                        </p:attrNameLst>
                                      </p:cBhvr>
                                      <p:to>
                                        <p:strVal val="visible"/>
                                      </p:to>
                                    </p:set>
                                    <p:animEffect transition="in" filter="wipe(right)">
                                      <p:cBhvr>
                                        <p:cTn id="11" dur="500"/>
                                        <p:tgtEl>
                                          <p:spTgt spid="2079"/>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41"/>
                                        </p:tgtEl>
                                        <p:attrNameLst>
                                          <p:attrName>style.visibility</p:attrName>
                                        </p:attrNameLst>
                                      </p:cBhvr>
                                      <p:to>
                                        <p:strVal val="visible"/>
                                      </p:to>
                                    </p:set>
                                    <p:animEffect transition="in" filter="wipe(right)">
                                      <p:cBhvr>
                                        <p:cTn id="14" dur="500"/>
                                        <p:tgtEl>
                                          <p:spTgt spid="41"/>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500"/>
                                        <p:tgtEl>
                                          <p:spTgt spid="48"/>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right)">
                                      <p:cBhvr>
                                        <p:cTn id="22" dur="500"/>
                                        <p:tgtEl>
                                          <p:spTgt spid="47"/>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2081"/>
                                        </p:tgtEl>
                                        <p:attrNameLst>
                                          <p:attrName>style.visibility</p:attrName>
                                        </p:attrNameLst>
                                      </p:cBhvr>
                                      <p:to>
                                        <p:strVal val="visible"/>
                                      </p:to>
                                    </p:set>
                                    <p:animEffect transition="in" filter="wipe(right)">
                                      <p:cBhvr>
                                        <p:cTn id="25" dur="500"/>
                                        <p:tgtEl>
                                          <p:spTgt spid="2081"/>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2053"/>
                                        </p:tgtEl>
                                        <p:attrNameLst>
                                          <p:attrName>style.visibility</p:attrName>
                                        </p:attrNameLst>
                                      </p:cBhvr>
                                      <p:to>
                                        <p:strVal val="visible"/>
                                      </p:to>
                                    </p:set>
                                    <p:animEffect transition="in" filter="wipe(left)">
                                      <p:cBhvr>
                                        <p:cTn id="29" dur="500"/>
                                        <p:tgtEl>
                                          <p:spTgt spid="2053"/>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2082"/>
                                        </p:tgtEl>
                                        <p:attrNameLst>
                                          <p:attrName>style.visibility</p:attrName>
                                        </p:attrNameLst>
                                      </p:cBhvr>
                                      <p:to>
                                        <p:strVal val="visible"/>
                                      </p:to>
                                    </p:set>
                                    <p:animEffect transition="in" filter="wipe(left)">
                                      <p:cBhvr>
                                        <p:cTn id="33" dur="500"/>
                                        <p:tgtEl>
                                          <p:spTgt spid="2082"/>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068"/>
                                        </p:tgtEl>
                                        <p:attrNameLst>
                                          <p:attrName>style.visibility</p:attrName>
                                        </p:attrNameLst>
                                      </p:cBhvr>
                                      <p:to>
                                        <p:strVal val="visible"/>
                                      </p:to>
                                    </p:set>
                                    <p:animEffect transition="in" filter="wipe(left)">
                                      <p:cBhvr>
                                        <p:cTn id="36" dur="500"/>
                                        <p:tgtEl>
                                          <p:spTgt spid="2068"/>
                                        </p:tgtEl>
                                      </p:cBhvr>
                                    </p:animEffect>
                                  </p:childTnLst>
                                </p:cTn>
                              </p:par>
                            </p:childTnLst>
                          </p:cTn>
                        </p:par>
                        <p:par>
                          <p:cTn id="37" fill="hold">
                            <p:stCondLst>
                              <p:cond delay="3000"/>
                            </p:stCondLst>
                            <p:childTnLst>
                              <p:par>
                                <p:cTn id="38" presetID="22" presetClass="entr" presetSubtype="8" fill="hold" nodeType="after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wipe(left)">
                                      <p:cBhvr>
                                        <p:cTn id="40" dur="500"/>
                                        <p:tgtEl>
                                          <p:spTgt spid="51"/>
                                        </p:tgtEl>
                                      </p:cBhvr>
                                    </p:animEffect>
                                  </p:childTnLst>
                                </p:cTn>
                              </p:par>
                            </p:childTnLst>
                          </p:cTn>
                        </p:par>
                        <p:par>
                          <p:cTn id="41" fill="hold">
                            <p:stCondLst>
                              <p:cond delay="3500"/>
                            </p:stCondLst>
                            <p:childTnLst>
                              <p:par>
                                <p:cTn id="42" presetID="22" presetClass="entr" presetSubtype="8" fill="hold" grpId="0" nodeType="afterEffect">
                                  <p:stCondLst>
                                    <p:cond delay="0"/>
                                  </p:stCondLst>
                                  <p:childTnLst>
                                    <p:set>
                                      <p:cBhvr>
                                        <p:cTn id="43" dur="1" fill="hold">
                                          <p:stCondLst>
                                            <p:cond delay="0"/>
                                          </p:stCondLst>
                                        </p:cTn>
                                        <p:tgtEl>
                                          <p:spTgt spid="2087"/>
                                        </p:tgtEl>
                                        <p:attrNameLst>
                                          <p:attrName>style.visibility</p:attrName>
                                        </p:attrNameLst>
                                      </p:cBhvr>
                                      <p:to>
                                        <p:strVal val="visible"/>
                                      </p:to>
                                    </p:set>
                                    <p:animEffect transition="in" filter="wipe(left)">
                                      <p:cBhvr>
                                        <p:cTn id="44" dur="500"/>
                                        <p:tgtEl>
                                          <p:spTgt spid="2087"/>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wipe(left)">
                                      <p:cBhvr>
                                        <p:cTn id="47" dur="500"/>
                                        <p:tgtEl>
                                          <p:spTgt spid="53"/>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wipe(left)">
                                      <p:cBhvr>
                                        <p:cTn id="51" dur="500"/>
                                        <p:tgtEl>
                                          <p:spTgt spid="58"/>
                                        </p:tgtEl>
                                      </p:cBhvr>
                                    </p:animEffect>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2088"/>
                                        </p:tgtEl>
                                        <p:attrNameLst>
                                          <p:attrName>style.visibility</p:attrName>
                                        </p:attrNameLst>
                                      </p:cBhvr>
                                      <p:to>
                                        <p:strVal val="visible"/>
                                      </p:to>
                                    </p:set>
                                    <p:animEffect transition="in" filter="wipe(left)">
                                      <p:cBhvr>
                                        <p:cTn id="55" dur="500"/>
                                        <p:tgtEl>
                                          <p:spTgt spid="2088"/>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left)">
                                      <p:cBhvr>
                                        <p:cTn id="58" dur="500"/>
                                        <p:tgtEl>
                                          <p:spTgt spid="59"/>
                                        </p:tgtEl>
                                      </p:cBhvr>
                                    </p:animEffect>
                                  </p:childTnLst>
                                </p:cTn>
                              </p:par>
                            </p:childTnLst>
                          </p:cTn>
                        </p:par>
                        <p:par>
                          <p:cTn id="59" fill="hold">
                            <p:stCondLst>
                              <p:cond delay="5000"/>
                            </p:stCondLst>
                            <p:childTnLst>
                              <p:par>
                                <p:cTn id="60" presetID="22" presetClass="entr" presetSubtype="2" fill="hold" nodeType="afterEffect">
                                  <p:stCondLst>
                                    <p:cond delay="0"/>
                                  </p:stCondLst>
                                  <p:childTnLst>
                                    <p:set>
                                      <p:cBhvr>
                                        <p:cTn id="61" dur="1" fill="hold">
                                          <p:stCondLst>
                                            <p:cond delay="0"/>
                                          </p:stCondLst>
                                        </p:cTn>
                                        <p:tgtEl>
                                          <p:spTgt spid="2071"/>
                                        </p:tgtEl>
                                        <p:attrNameLst>
                                          <p:attrName>style.visibility</p:attrName>
                                        </p:attrNameLst>
                                      </p:cBhvr>
                                      <p:to>
                                        <p:strVal val="visible"/>
                                      </p:to>
                                    </p:set>
                                    <p:animEffect transition="in" filter="wipe(right)">
                                      <p:cBhvr>
                                        <p:cTn id="62" dur="500"/>
                                        <p:tgtEl>
                                          <p:spTgt spid="2071"/>
                                        </p:tgtEl>
                                      </p:cBhvr>
                                    </p:animEffect>
                                  </p:childTnLst>
                                </p:cTn>
                              </p:par>
                            </p:childTnLst>
                          </p:cTn>
                        </p:par>
                        <p:par>
                          <p:cTn id="63" fill="hold">
                            <p:stCondLst>
                              <p:cond delay="5500"/>
                            </p:stCondLst>
                            <p:childTnLst>
                              <p:par>
                                <p:cTn id="64" presetID="22" presetClass="entr" presetSubtype="2" fill="hold" grpId="0" nodeType="afterEffect">
                                  <p:stCondLst>
                                    <p:cond delay="0"/>
                                  </p:stCondLst>
                                  <p:childTnLst>
                                    <p:set>
                                      <p:cBhvr>
                                        <p:cTn id="65" dur="1" fill="hold">
                                          <p:stCondLst>
                                            <p:cond delay="0"/>
                                          </p:stCondLst>
                                        </p:cTn>
                                        <p:tgtEl>
                                          <p:spTgt spid="2083"/>
                                        </p:tgtEl>
                                        <p:attrNameLst>
                                          <p:attrName>style.visibility</p:attrName>
                                        </p:attrNameLst>
                                      </p:cBhvr>
                                      <p:to>
                                        <p:strVal val="visible"/>
                                      </p:to>
                                    </p:set>
                                    <p:animEffect transition="in" filter="wipe(right)">
                                      <p:cBhvr>
                                        <p:cTn id="66" dur="500"/>
                                        <p:tgtEl>
                                          <p:spTgt spid="2083"/>
                                        </p:tgtEl>
                                      </p:cBhvr>
                                    </p:animEffect>
                                  </p:childTnLst>
                                </p:cTn>
                              </p:par>
                              <p:par>
                                <p:cTn id="67" presetID="22" presetClass="entr" presetSubtype="2" fill="hold" grpId="0" nodeType="withEffect">
                                  <p:stCondLst>
                                    <p:cond delay="0"/>
                                  </p:stCondLst>
                                  <p:childTnLst>
                                    <p:set>
                                      <p:cBhvr>
                                        <p:cTn id="68" dur="1" fill="hold">
                                          <p:stCondLst>
                                            <p:cond delay="0"/>
                                          </p:stCondLst>
                                        </p:cTn>
                                        <p:tgtEl>
                                          <p:spTgt spid="2076"/>
                                        </p:tgtEl>
                                        <p:attrNameLst>
                                          <p:attrName>style.visibility</p:attrName>
                                        </p:attrNameLst>
                                      </p:cBhvr>
                                      <p:to>
                                        <p:strVal val="visible"/>
                                      </p:to>
                                    </p:set>
                                    <p:animEffect transition="in" filter="wipe(right)">
                                      <p:cBhvr>
                                        <p:cTn id="69" dur="500"/>
                                        <p:tgtEl>
                                          <p:spTgt spid="2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3" grpId="0"/>
      <p:bldP spid="59" grpId="0"/>
      <p:bldP spid="2068" grpId="0"/>
      <p:bldP spid="2076" grpId="0"/>
      <p:bldP spid="2079" grpId="0" animBg="1"/>
      <p:bldP spid="41" grpId="0"/>
      <p:bldP spid="2081" grpId="0" animBg="1"/>
      <p:bldP spid="2082" grpId="0" animBg="1"/>
      <p:bldP spid="2083" grpId="0" animBg="1"/>
      <p:bldP spid="2087" grpId="0" animBg="1"/>
      <p:bldP spid="20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Rounded Corners 62">
            <a:extLst>
              <a:ext uri="{FF2B5EF4-FFF2-40B4-BE49-F238E27FC236}">
                <a16:creationId xmlns:a16="http://schemas.microsoft.com/office/drawing/2014/main" id="{20171595-49AA-B47D-54FF-69A7BBE90EA8}"/>
              </a:ext>
            </a:extLst>
          </p:cNvPr>
          <p:cNvSpPr/>
          <p:nvPr/>
        </p:nvSpPr>
        <p:spPr>
          <a:xfrm>
            <a:off x="1103242" y="5128800"/>
            <a:ext cx="7078123" cy="606286"/>
          </a:xfrm>
          <a:prstGeom prst="roundRect">
            <a:avLst/>
          </a:prstGeom>
          <a:solidFill>
            <a:schemeClr val="bg1"/>
          </a:solidFill>
          <a:ln>
            <a:solidFill>
              <a:srgbClr val="1B75B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4" name="TextBox 63">
            <a:extLst>
              <a:ext uri="{FF2B5EF4-FFF2-40B4-BE49-F238E27FC236}">
                <a16:creationId xmlns:a16="http://schemas.microsoft.com/office/drawing/2014/main" id="{45C1BFBB-5F40-CA49-563A-29342A0CCB85}"/>
              </a:ext>
            </a:extLst>
          </p:cNvPr>
          <p:cNvSpPr txBox="1"/>
          <p:nvPr/>
        </p:nvSpPr>
        <p:spPr>
          <a:xfrm>
            <a:off x="1202541" y="5253508"/>
            <a:ext cx="6933106" cy="338554"/>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00" cap="none" spc="0" normalizeH="0" baseline="0" noProof="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Limits the relevance of the results and transferability to clinical practice</a:t>
            </a:r>
            <a:r>
              <a:rPr kumimoji="0" lang="en-GB" sz="1600" b="0" i="0" u="none" strike="noStrike" kern="100" cap="none" spc="0" normalizeH="0" baseline="30000" noProof="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1,3-5</a:t>
            </a:r>
            <a:endParaRPr kumimoji="0" lang="en-GB" sz="1600" b="0" i="0" u="none" strike="noStrike" kern="1200" cap="none" spc="0" normalizeH="0" baseline="30000" noProof="0">
              <a:ln>
                <a:noFill/>
              </a:ln>
              <a:solidFill>
                <a:srgbClr val="000000"/>
              </a:solidFill>
              <a:effectLst/>
              <a:uLnTx/>
              <a:uFillTx/>
              <a:latin typeface="Arial" panose="020B0604020202020204"/>
              <a:ea typeface="+mn-ea"/>
              <a:cs typeface="+mn-cs"/>
            </a:endParaRPr>
          </a:p>
        </p:txBody>
      </p:sp>
      <p:sp>
        <p:nvSpPr>
          <p:cNvPr id="39" name="Rectangle 38">
            <a:extLst>
              <a:ext uri="{FF2B5EF4-FFF2-40B4-BE49-F238E27FC236}">
                <a16:creationId xmlns:a16="http://schemas.microsoft.com/office/drawing/2014/main" id="{5DE96AD7-0F8B-C53B-8007-78CACB4613C8}"/>
              </a:ext>
            </a:extLst>
          </p:cNvPr>
          <p:cNvSpPr/>
          <p:nvPr/>
        </p:nvSpPr>
        <p:spPr>
          <a:xfrm>
            <a:off x="0" y="1572494"/>
            <a:ext cx="12192000" cy="2574235"/>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Title 5">
            <a:extLst>
              <a:ext uri="{FF2B5EF4-FFF2-40B4-BE49-F238E27FC236}">
                <a16:creationId xmlns:a16="http://schemas.microsoft.com/office/drawing/2014/main" id="{48716217-36C5-6653-893C-707844D1937F}"/>
              </a:ext>
            </a:extLst>
          </p:cNvPr>
          <p:cNvSpPr>
            <a:spLocks noGrp="1"/>
          </p:cNvSpPr>
          <p:nvPr>
            <p:ph type="title"/>
          </p:nvPr>
        </p:nvSpPr>
        <p:spPr/>
        <p:txBody>
          <a:bodyPr>
            <a:normAutofit/>
          </a:bodyPr>
          <a:lstStyle/>
          <a:p>
            <a:r>
              <a:rPr lang="en-US" sz="3200"/>
              <a:t>Sex and gender are overlooked in clinical trials</a:t>
            </a:r>
            <a:r>
              <a:rPr lang="en-US" sz="3200" baseline="30000"/>
              <a:t>1-4</a:t>
            </a:r>
          </a:p>
        </p:txBody>
      </p:sp>
      <p:pic>
        <p:nvPicPr>
          <p:cNvPr id="5" name="Content Placeholder 4" descr="Chat with solid fill">
            <a:extLst>
              <a:ext uri="{FF2B5EF4-FFF2-40B4-BE49-F238E27FC236}">
                <a16:creationId xmlns:a16="http://schemas.microsoft.com/office/drawing/2014/main" id="{686B703D-5BE9-4222-F49C-F26968A7C30A}"/>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1283075" y="2356484"/>
            <a:ext cx="704850" cy="704850"/>
          </a:xfrm>
        </p:spPr>
      </p:pic>
      <p:sp>
        <p:nvSpPr>
          <p:cNvPr id="11" name="Footer Placeholder 10">
            <a:extLst>
              <a:ext uri="{FF2B5EF4-FFF2-40B4-BE49-F238E27FC236}">
                <a16:creationId xmlns:a16="http://schemas.microsoft.com/office/drawing/2014/main" id="{6D4381A0-010B-410B-4C5F-DEBC427BFC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a:ea typeface="+mn-ea"/>
                <a:cs typeface="+mn-cs"/>
              </a:rPr>
              <a:t>This information is for educational use only. Do not copy. Do not distribute.</a:t>
            </a:r>
          </a:p>
        </p:txBody>
      </p:sp>
      <p:pic>
        <p:nvPicPr>
          <p:cNvPr id="9" name="Graphic 8" descr="Meeting with solid fill">
            <a:extLst>
              <a:ext uri="{FF2B5EF4-FFF2-40B4-BE49-F238E27FC236}">
                <a16:creationId xmlns:a16="http://schemas.microsoft.com/office/drawing/2014/main" id="{33963457-32F3-9E8D-4354-5BB50B97D4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3019" y="2723280"/>
            <a:ext cx="1357435" cy="1357435"/>
          </a:xfrm>
          <a:prstGeom prst="rect">
            <a:avLst/>
          </a:prstGeom>
        </p:spPr>
      </p:pic>
      <p:sp>
        <p:nvSpPr>
          <p:cNvPr id="12" name="Rectangle: Rounded Corners 11">
            <a:extLst>
              <a:ext uri="{FF2B5EF4-FFF2-40B4-BE49-F238E27FC236}">
                <a16:creationId xmlns:a16="http://schemas.microsoft.com/office/drawing/2014/main" id="{E1A893BA-1527-DC79-9B35-73F39DF9DE1D}"/>
              </a:ext>
            </a:extLst>
          </p:cNvPr>
          <p:cNvSpPr/>
          <p:nvPr/>
        </p:nvSpPr>
        <p:spPr>
          <a:xfrm>
            <a:off x="843721" y="1686117"/>
            <a:ext cx="1630017" cy="606286"/>
          </a:xfrm>
          <a:prstGeom prst="roundRect">
            <a:avLst/>
          </a:prstGeom>
          <a:solidFill>
            <a:schemeClr val="bg1"/>
          </a:solidFill>
          <a:ln>
            <a:solidFill>
              <a:srgbClr val="1B75B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DF601560-86C5-EA5F-6D42-9636E4F5A7BA}"/>
              </a:ext>
            </a:extLst>
          </p:cNvPr>
          <p:cNvSpPr txBox="1"/>
          <p:nvPr/>
        </p:nvSpPr>
        <p:spPr>
          <a:xfrm>
            <a:off x="943019" y="1810825"/>
            <a:ext cx="1530719" cy="338554"/>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00" cap="none" spc="0" normalizeH="0" baseline="0" noProof="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Study design</a:t>
            </a:r>
            <a:endParaRPr kumimoji="0" lang="en-GB"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4" name="Rectangle 13">
            <a:extLst>
              <a:ext uri="{FF2B5EF4-FFF2-40B4-BE49-F238E27FC236}">
                <a16:creationId xmlns:a16="http://schemas.microsoft.com/office/drawing/2014/main" id="{3F964072-2C8C-F41C-CDD0-EDBB7B831EA3}"/>
              </a:ext>
            </a:extLst>
          </p:cNvPr>
          <p:cNvSpPr/>
          <p:nvPr/>
        </p:nvSpPr>
        <p:spPr>
          <a:xfrm>
            <a:off x="2758577" y="1795379"/>
            <a:ext cx="45719" cy="215468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 name="Rectangle: Rounded Corners 14">
            <a:extLst>
              <a:ext uri="{FF2B5EF4-FFF2-40B4-BE49-F238E27FC236}">
                <a16:creationId xmlns:a16="http://schemas.microsoft.com/office/drawing/2014/main" id="{E4325BCE-7C2A-2AC3-B8CB-27B6C506E4BE}"/>
              </a:ext>
            </a:extLst>
          </p:cNvPr>
          <p:cNvSpPr/>
          <p:nvPr/>
        </p:nvSpPr>
        <p:spPr>
          <a:xfrm>
            <a:off x="3130827" y="2491119"/>
            <a:ext cx="964096" cy="1458940"/>
          </a:xfrm>
          <a:prstGeom prst="roundRect">
            <a:avLst/>
          </a:prstGeom>
          <a:solidFill>
            <a:schemeClr val="accent2"/>
          </a:solid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Rectangle: Rounded Corners 15">
            <a:extLst>
              <a:ext uri="{FF2B5EF4-FFF2-40B4-BE49-F238E27FC236}">
                <a16:creationId xmlns:a16="http://schemas.microsoft.com/office/drawing/2014/main" id="{DB24939E-888A-A23C-0828-6BD8D25815B9}"/>
              </a:ext>
            </a:extLst>
          </p:cNvPr>
          <p:cNvSpPr/>
          <p:nvPr/>
        </p:nvSpPr>
        <p:spPr>
          <a:xfrm>
            <a:off x="3051313" y="1686117"/>
            <a:ext cx="4731025" cy="606286"/>
          </a:xfrm>
          <a:prstGeom prst="roundRect">
            <a:avLst/>
          </a:prstGeom>
          <a:solidFill>
            <a:schemeClr val="bg1"/>
          </a:solidFill>
          <a:ln>
            <a:solidFill>
              <a:srgbClr val="1B75B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5956F89B-123C-54B6-F569-4949D14CC41C}"/>
              </a:ext>
            </a:extLst>
          </p:cNvPr>
          <p:cNvSpPr txBox="1"/>
          <p:nvPr/>
        </p:nvSpPr>
        <p:spPr>
          <a:xfrm>
            <a:off x="3935895" y="1810825"/>
            <a:ext cx="3001618" cy="338554"/>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00" cap="none" spc="0" normalizeH="0" baseline="0" noProof="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Study execution</a:t>
            </a:r>
            <a:endParaRPr kumimoji="0" lang="en-GB"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8" name="Rectangle: Rounded Corners 17">
            <a:extLst>
              <a:ext uri="{FF2B5EF4-FFF2-40B4-BE49-F238E27FC236}">
                <a16:creationId xmlns:a16="http://schemas.microsoft.com/office/drawing/2014/main" id="{50AD5DD0-4460-2F43-CE38-7732257D22C4}"/>
              </a:ext>
            </a:extLst>
          </p:cNvPr>
          <p:cNvSpPr/>
          <p:nvPr/>
        </p:nvSpPr>
        <p:spPr>
          <a:xfrm>
            <a:off x="4780721" y="2491119"/>
            <a:ext cx="3001617" cy="352425"/>
          </a:xfrm>
          <a:prstGeom prst="roundRect">
            <a:avLst/>
          </a:prstGeom>
          <a:solidFill>
            <a:schemeClr val="accent2">
              <a:lumMod val="60000"/>
              <a:lumOff val="40000"/>
            </a:schemeClr>
          </a:solid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9" name="Rectangle: Rounded Corners 18">
            <a:extLst>
              <a:ext uri="{FF2B5EF4-FFF2-40B4-BE49-F238E27FC236}">
                <a16:creationId xmlns:a16="http://schemas.microsoft.com/office/drawing/2014/main" id="{8E008571-6C5B-1A5C-0ACB-ADE3F7954EC2}"/>
              </a:ext>
            </a:extLst>
          </p:cNvPr>
          <p:cNvSpPr/>
          <p:nvPr/>
        </p:nvSpPr>
        <p:spPr>
          <a:xfrm>
            <a:off x="4780721" y="3049573"/>
            <a:ext cx="3001617" cy="352425"/>
          </a:xfrm>
          <a:prstGeom prst="roundRect">
            <a:avLst/>
          </a:prstGeom>
          <a:solidFill>
            <a:schemeClr val="accent3">
              <a:lumMod val="40000"/>
              <a:lumOff val="60000"/>
            </a:schemeClr>
          </a:solid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 name="Rectangle: Rounded Corners 19">
            <a:extLst>
              <a:ext uri="{FF2B5EF4-FFF2-40B4-BE49-F238E27FC236}">
                <a16:creationId xmlns:a16="http://schemas.microsoft.com/office/drawing/2014/main" id="{F04FE090-2CD6-6E75-464C-D6F0ADD4402C}"/>
              </a:ext>
            </a:extLst>
          </p:cNvPr>
          <p:cNvSpPr/>
          <p:nvPr/>
        </p:nvSpPr>
        <p:spPr>
          <a:xfrm>
            <a:off x="4780721" y="3597634"/>
            <a:ext cx="3001617" cy="352425"/>
          </a:xfrm>
          <a:prstGeom prst="roundRect">
            <a:avLst/>
          </a:prstGeom>
          <a:solidFill>
            <a:schemeClr val="accent2">
              <a:lumMod val="20000"/>
              <a:lumOff val="80000"/>
            </a:schemeClr>
          </a:solid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22" name="Straight Connector 21">
            <a:extLst>
              <a:ext uri="{FF2B5EF4-FFF2-40B4-BE49-F238E27FC236}">
                <a16:creationId xmlns:a16="http://schemas.microsoft.com/office/drawing/2014/main" id="{F69B213F-BD4B-0363-C8BE-7674545FAA42}"/>
              </a:ext>
            </a:extLst>
          </p:cNvPr>
          <p:cNvCxnSpPr>
            <a:cxnSpLocks/>
            <a:stCxn id="18" idx="1"/>
          </p:cNvCxnSpPr>
          <p:nvPr/>
        </p:nvCxnSpPr>
        <p:spPr>
          <a:xfrm flipH="1">
            <a:off x="4403035" y="2667332"/>
            <a:ext cx="377686" cy="55845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C35B0F6-6D27-C702-358E-E4A48D77A9B7}"/>
              </a:ext>
            </a:extLst>
          </p:cNvPr>
          <p:cNvCxnSpPr>
            <a:cxnSpLocks/>
            <a:stCxn id="19" idx="1"/>
            <a:endCxn id="15" idx="3"/>
          </p:cNvCxnSpPr>
          <p:nvPr/>
        </p:nvCxnSpPr>
        <p:spPr>
          <a:xfrm flipH="1" flipV="1">
            <a:off x="4094923" y="3220589"/>
            <a:ext cx="685798" cy="519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236717B-6754-C63D-88E1-6C55959D1DB4}"/>
              </a:ext>
            </a:extLst>
          </p:cNvPr>
          <p:cNvCxnSpPr>
            <a:cxnSpLocks/>
            <a:stCxn id="20" idx="1"/>
          </p:cNvCxnSpPr>
          <p:nvPr/>
        </p:nvCxnSpPr>
        <p:spPr>
          <a:xfrm flipH="1" flipV="1">
            <a:off x="4403035" y="3225786"/>
            <a:ext cx="377686" cy="548061"/>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7043B0BF-43A2-C2C2-34D4-C59BDE21923F}"/>
              </a:ext>
            </a:extLst>
          </p:cNvPr>
          <p:cNvSpPr/>
          <p:nvPr/>
        </p:nvSpPr>
        <p:spPr>
          <a:xfrm>
            <a:off x="8135647" y="1795379"/>
            <a:ext cx="45719" cy="215468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3" name="Rectangle: Rounded Corners 32">
            <a:extLst>
              <a:ext uri="{FF2B5EF4-FFF2-40B4-BE49-F238E27FC236}">
                <a16:creationId xmlns:a16="http://schemas.microsoft.com/office/drawing/2014/main" id="{11E6EF3F-2E1B-A299-F6B4-918399357BCE}"/>
              </a:ext>
            </a:extLst>
          </p:cNvPr>
          <p:cNvSpPr/>
          <p:nvPr/>
        </p:nvSpPr>
        <p:spPr>
          <a:xfrm>
            <a:off x="8497956" y="1686117"/>
            <a:ext cx="2832653" cy="606286"/>
          </a:xfrm>
          <a:prstGeom prst="roundRect">
            <a:avLst/>
          </a:prstGeom>
          <a:solidFill>
            <a:schemeClr val="bg1"/>
          </a:solidFill>
          <a:ln>
            <a:solidFill>
              <a:srgbClr val="1B75B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4" name="TextBox 33">
            <a:extLst>
              <a:ext uri="{FF2B5EF4-FFF2-40B4-BE49-F238E27FC236}">
                <a16:creationId xmlns:a16="http://schemas.microsoft.com/office/drawing/2014/main" id="{DC498467-0DA1-F0FC-80E5-809CC945E6CC}"/>
              </a:ext>
            </a:extLst>
          </p:cNvPr>
          <p:cNvSpPr txBox="1"/>
          <p:nvPr/>
        </p:nvSpPr>
        <p:spPr>
          <a:xfrm>
            <a:off x="8786190" y="1707628"/>
            <a:ext cx="2206488" cy="584775"/>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00" cap="none" spc="0" normalizeH="0" baseline="0" noProof="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Study analysis and reporting</a:t>
            </a:r>
            <a:endParaRPr kumimoji="0" lang="en-GB"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36" name="Graphic 35" descr="Statistics with solid fill">
            <a:extLst>
              <a:ext uri="{FF2B5EF4-FFF2-40B4-BE49-F238E27FC236}">
                <a16:creationId xmlns:a16="http://schemas.microsoft.com/office/drawing/2014/main" id="{86CC0476-4063-78D4-31DB-ACCA19C466C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62322" y="2532188"/>
            <a:ext cx="1065446" cy="1065446"/>
          </a:xfrm>
          <a:prstGeom prst="rect">
            <a:avLst/>
          </a:prstGeom>
        </p:spPr>
      </p:pic>
      <p:pic>
        <p:nvPicPr>
          <p:cNvPr id="38" name="Graphic 37" descr="Research with solid fill">
            <a:extLst>
              <a:ext uri="{FF2B5EF4-FFF2-40B4-BE49-F238E27FC236}">
                <a16:creationId xmlns:a16="http://schemas.microsoft.com/office/drawing/2014/main" id="{5700686E-4889-5341-CCDA-20DBE4BEDEB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786190" y="2532188"/>
            <a:ext cx="1065446" cy="1065446"/>
          </a:xfrm>
          <a:prstGeom prst="rect">
            <a:avLst/>
          </a:prstGeom>
        </p:spPr>
      </p:pic>
      <p:cxnSp>
        <p:nvCxnSpPr>
          <p:cNvPr id="42" name="Connector: Curved 41">
            <a:extLst>
              <a:ext uri="{FF2B5EF4-FFF2-40B4-BE49-F238E27FC236}">
                <a16:creationId xmlns:a16="http://schemas.microsoft.com/office/drawing/2014/main" id="{1B70BEBC-38D5-3441-B3AC-08B859F001F5}"/>
              </a:ext>
            </a:extLst>
          </p:cNvPr>
          <p:cNvCxnSpPr>
            <a:cxnSpLocks/>
          </p:cNvCxnSpPr>
          <p:nvPr/>
        </p:nvCxnSpPr>
        <p:spPr>
          <a:xfrm rot="16200000" flipH="1">
            <a:off x="566996" y="4404684"/>
            <a:ext cx="844822" cy="587336"/>
          </a:xfrm>
          <a:prstGeom prst="curvedConnector3">
            <a:avLst>
              <a:gd name="adj1" fmla="val 50000"/>
            </a:avLst>
          </a:prstGeom>
          <a:ln w="44450" cap="flat" cmpd="dbl">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1B75BB"/>
                </a:gs>
              </a:gsLst>
              <a:lin ang="5400000" scaled="1"/>
            </a:gradFill>
            <a:miter lim="800000"/>
            <a:headEnd type="none"/>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83D87B7-DFD5-9CD8-C021-D9BE67F8F687}"/>
              </a:ext>
            </a:extLst>
          </p:cNvPr>
          <p:cNvCxnSpPr/>
          <p:nvPr/>
        </p:nvCxnSpPr>
        <p:spPr>
          <a:xfrm>
            <a:off x="0" y="4156669"/>
            <a:ext cx="12192000" cy="0"/>
          </a:xfrm>
          <a:prstGeom prst="line">
            <a:avLst/>
          </a:prstGeom>
          <a:ln w="60325" cmpd="dbl">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1B75BB"/>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F88C7DBF-B495-96AA-3AED-E6112AFC045A}"/>
              </a:ext>
            </a:extLst>
          </p:cNvPr>
          <p:cNvSpPr/>
          <p:nvPr/>
        </p:nvSpPr>
        <p:spPr>
          <a:xfrm>
            <a:off x="1193721" y="3728733"/>
            <a:ext cx="855871" cy="855871"/>
          </a:xfrm>
          <a:prstGeom prst="ellipse">
            <a:avLst/>
          </a:prstGeom>
          <a:solidFill>
            <a:schemeClr val="bg1"/>
          </a:solidFill>
          <a:ln w="44450" cmpd="dbl">
            <a:gradFill>
              <a:gsLst>
                <a:gs pos="47000">
                  <a:schemeClr val="accent6"/>
                </a:gs>
                <a:gs pos="61000">
                  <a:srgbClr val="1B75BB"/>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61B945"/>
                </a:solidFill>
                <a:effectLst/>
                <a:uLnTx/>
                <a:uFillTx/>
                <a:latin typeface="Arial" panose="020B0604020202020204"/>
                <a:ea typeface="+mn-ea"/>
                <a:cs typeface="+mn-cs"/>
              </a:rPr>
              <a:t>!</a:t>
            </a:r>
            <a:endParaRPr kumimoji="0" lang="en-GB" sz="4800" b="0" i="0" u="none" strike="noStrike" kern="1200" cap="none" spc="0" normalizeH="0" baseline="0" noProof="0">
              <a:ln>
                <a:noFill/>
              </a:ln>
              <a:solidFill>
                <a:srgbClr val="61B945"/>
              </a:solidFill>
              <a:effectLst/>
              <a:uLnTx/>
              <a:uFillTx/>
              <a:latin typeface="Arial" panose="020B0604020202020204"/>
              <a:ea typeface="+mn-ea"/>
              <a:cs typeface="+mn-cs"/>
            </a:endParaRPr>
          </a:p>
        </p:txBody>
      </p:sp>
      <p:sp>
        <p:nvSpPr>
          <p:cNvPr id="60" name="Oval 59">
            <a:extLst>
              <a:ext uri="{FF2B5EF4-FFF2-40B4-BE49-F238E27FC236}">
                <a16:creationId xmlns:a16="http://schemas.microsoft.com/office/drawing/2014/main" id="{37A689D7-43ED-B7AA-F08E-88EBA5FC268E}"/>
              </a:ext>
            </a:extLst>
          </p:cNvPr>
          <p:cNvSpPr/>
          <p:nvPr/>
        </p:nvSpPr>
        <p:spPr>
          <a:xfrm>
            <a:off x="5218971" y="3718793"/>
            <a:ext cx="855871" cy="855871"/>
          </a:xfrm>
          <a:prstGeom prst="ellipse">
            <a:avLst/>
          </a:prstGeom>
          <a:solidFill>
            <a:schemeClr val="bg1"/>
          </a:solidFill>
          <a:ln w="44450" cmpd="dbl">
            <a:gradFill>
              <a:gsLst>
                <a:gs pos="47000">
                  <a:schemeClr val="accent6"/>
                </a:gs>
                <a:gs pos="61000">
                  <a:srgbClr val="1B75BB"/>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61B945"/>
                </a:solidFill>
                <a:effectLst/>
                <a:uLnTx/>
                <a:uFillTx/>
                <a:latin typeface="Arial" panose="020B0604020202020204"/>
                <a:ea typeface="+mn-ea"/>
                <a:cs typeface="+mn-cs"/>
              </a:rPr>
              <a:t>!</a:t>
            </a:r>
            <a:endParaRPr kumimoji="0" lang="en-GB" sz="4800" b="0" i="0" u="none" strike="noStrike" kern="1200" cap="none" spc="0" normalizeH="0" baseline="0" noProof="0">
              <a:ln>
                <a:noFill/>
              </a:ln>
              <a:solidFill>
                <a:srgbClr val="61B945"/>
              </a:solidFill>
              <a:effectLst/>
              <a:uLnTx/>
              <a:uFillTx/>
              <a:latin typeface="Arial" panose="020B0604020202020204"/>
              <a:ea typeface="+mn-ea"/>
              <a:cs typeface="+mn-cs"/>
            </a:endParaRPr>
          </a:p>
        </p:txBody>
      </p:sp>
      <p:sp>
        <p:nvSpPr>
          <p:cNvPr id="61" name="Oval 60">
            <a:extLst>
              <a:ext uri="{FF2B5EF4-FFF2-40B4-BE49-F238E27FC236}">
                <a16:creationId xmlns:a16="http://schemas.microsoft.com/office/drawing/2014/main" id="{CD91AA5F-6159-09F9-61C4-B476386A2EEA}"/>
              </a:ext>
            </a:extLst>
          </p:cNvPr>
          <p:cNvSpPr/>
          <p:nvPr/>
        </p:nvSpPr>
        <p:spPr>
          <a:xfrm>
            <a:off x="9534386" y="3718793"/>
            <a:ext cx="855871" cy="855871"/>
          </a:xfrm>
          <a:prstGeom prst="ellipse">
            <a:avLst/>
          </a:prstGeom>
          <a:solidFill>
            <a:schemeClr val="bg1"/>
          </a:solidFill>
          <a:ln w="44450" cmpd="dbl">
            <a:gradFill>
              <a:gsLst>
                <a:gs pos="47000">
                  <a:schemeClr val="accent6"/>
                </a:gs>
                <a:gs pos="61000">
                  <a:srgbClr val="1B75BB"/>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a:ln>
                  <a:noFill/>
                </a:ln>
                <a:solidFill>
                  <a:srgbClr val="61B945"/>
                </a:solidFill>
                <a:effectLst/>
                <a:uLnTx/>
                <a:uFillTx/>
                <a:latin typeface="Arial" panose="020B0604020202020204"/>
                <a:ea typeface="+mn-ea"/>
                <a:cs typeface="+mn-cs"/>
              </a:rPr>
              <a:t>!</a:t>
            </a:r>
            <a:endParaRPr kumimoji="0" lang="en-GB" sz="4800" b="0" i="0" u="none" strike="noStrike" kern="1200" cap="none" spc="0" normalizeH="0" baseline="0" noProof="0">
              <a:ln>
                <a:noFill/>
              </a:ln>
              <a:solidFill>
                <a:srgbClr val="61B945"/>
              </a:solidFill>
              <a:effectLst/>
              <a:uLnTx/>
              <a:uFillTx/>
              <a:latin typeface="Arial" panose="020B0604020202020204"/>
              <a:ea typeface="+mn-ea"/>
              <a:cs typeface="+mn-cs"/>
            </a:endParaRPr>
          </a:p>
        </p:txBody>
      </p:sp>
      <p:sp>
        <p:nvSpPr>
          <p:cNvPr id="62" name="TextBox 61">
            <a:extLst>
              <a:ext uri="{FF2B5EF4-FFF2-40B4-BE49-F238E27FC236}">
                <a16:creationId xmlns:a16="http://schemas.microsoft.com/office/drawing/2014/main" id="{ADAD380F-9433-37EC-8D09-873F5A91F7D5}"/>
              </a:ext>
            </a:extLst>
          </p:cNvPr>
          <p:cNvSpPr txBox="1"/>
          <p:nvPr/>
        </p:nvSpPr>
        <p:spPr>
          <a:xfrm>
            <a:off x="1103243" y="6166241"/>
            <a:ext cx="10049704"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lumMod val="50000"/>
                  </a:srgbClr>
                </a:solidFill>
                <a:effectLst/>
                <a:uLnTx/>
                <a:uFillTx/>
                <a:latin typeface="Arial" panose="020B0604020202020204"/>
                <a:ea typeface="Aptos" panose="020B0004020202020204" pitchFamily="34" charset="0"/>
                <a:cs typeface="Times New Roman" panose="02020603050405020304" pitchFamily="18" charset="0"/>
              </a:rPr>
              <a:t>1. </a:t>
            </a:r>
            <a:r>
              <a:rPr kumimoji="0" lang="en-GB" sz="800" b="0" i="0" u="none" strike="noStrike" kern="1200" cap="none" spc="0" normalizeH="0" baseline="0" noProof="0" err="1">
                <a:ln>
                  <a:noFill/>
                </a:ln>
                <a:solidFill>
                  <a:srgbClr val="FFFFFF">
                    <a:lumMod val="50000"/>
                  </a:srgbClr>
                </a:solidFill>
                <a:effectLst/>
                <a:uLnTx/>
                <a:uFillTx/>
                <a:latin typeface="Arial" panose="020B0604020202020204"/>
                <a:ea typeface="Aptos" panose="020B0004020202020204" pitchFamily="34" charset="0"/>
                <a:cs typeface="Times New Roman" panose="02020603050405020304" pitchFamily="18" charset="0"/>
              </a:rPr>
              <a:t>Heidari</a:t>
            </a:r>
            <a:r>
              <a:rPr kumimoji="0" lang="en-GB" sz="800" b="0" i="0" u="none" strike="noStrike" kern="1200" cap="none" spc="0" normalizeH="0" baseline="0" noProof="0">
                <a:ln>
                  <a:noFill/>
                </a:ln>
                <a:solidFill>
                  <a:srgbClr val="FFFFFF">
                    <a:lumMod val="50000"/>
                  </a:srgbClr>
                </a:solidFill>
                <a:effectLst/>
                <a:uLnTx/>
                <a:uFillTx/>
                <a:latin typeface="Arial" panose="020B0604020202020204"/>
                <a:ea typeface="Aptos" panose="020B0004020202020204" pitchFamily="34" charset="0"/>
                <a:cs typeface="Times New Roman" panose="02020603050405020304" pitchFamily="18" charset="0"/>
              </a:rPr>
              <a:t> S, et al. </a:t>
            </a:r>
            <a:r>
              <a:rPr kumimoji="0" lang="en-GB" sz="800" b="0" i="1" u="none" strike="noStrike" kern="1200" cap="none" spc="0" normalizeH="0" baseline="0" noProof="0">
                <a:ln>
                  <a:noFill/>
                </a:ln>
                <a:solidFill>
                  <a:srgbClr val="FFFFFF">
                    <a:lumMod val="50000"/>
                  </a:srgbClr>
                </a:solidFill>
                <a:effectLst/>
                <a:uLnTx/>
                <a:uFillTx/>
                <a:latin typeface="Arial" panose="020B0604020202020204"/>
                <a:ea typeface="Aptos" panose="020B0004020202020204" pitchFamily="34" charset="0"/>
                <a:cs typeface="Times New Roman" panose="02020603050405020304" pitchFamily="18" charset="0"/>
              </a:rPr>
              <a:t>Res </a:t>
            </a:r>
            <a:r>
              <a:rPr kumimoji="0" lang="en-GB" sz="800" b="0" i="1" u="none" strike="noStrike" kern="1200" cap="none" spc="0" normalizeH="0" baseline="0" noProof="0" err="1">
                <a:ln>
                  <a:noFill/>
                </a:ln>
                <a:solidFill>
                  <a:srgbClr val="FFFFFF">
                    <a:lumMod val="50000"/>
                  </a:srgbClr>
                </a:solidFill>
                <a:effectLst/>
                <a:uLnTx/>
                <a:uFillTx/>
                <a:latin typeface="Arial" panose="020B0604020202020204"/>
                <a:ea typeface="Aptos" panose="020B0004020202020204" pitchFamily="34" charset="0"/>
                <a:cs typeface="Times New Roman" panose="02020603050405020304" pitchFamily="18" charset="0"/>
              </a:rPr>
              <a:t>Integr</a:t>
            </a:r>
            <a:r>
              <a:rPr kumimoji="0" lang="en-GB" sz="800" b="0" i="1" u="none" strike="noStrike" kern="1200" cap="none" spc="0" normalizeH="0" baseline="0" noProof="0">
                <a:ln>
                  <a:noFill/>
                </a:ln>
                <a:solidFill>
                  <a:srgbClr val="FFFFFF">
                    <a:lumMod val="50000"/>
                  </a:srgbClr>
                </a:solidFill>
                <a:effectLst/>
                <a:uLnTx/>
                <a:uFillTx/>
                <a:latin typeface="Arial" panose="020B0604020202020204"/>
                <a:ea typeface="Aptos" panose="020B0004020202020204" pitchFamily="34" charset="0"/>
                <a:cs typeface="Times New Roman" panose="02020603050405020304" pitchFamily="18" charset="0"/>
              </a:rPr>
              <a:t> Peer Rev</a:t>
            </a:r>
            <a:r>
              <a:rPr kumimoji="0" lang="en-GB" sz="800" b="0" i="0" u="none" strike="noStrike" kern="1200" cap="none" spc="0" normalizeH="0" baseline="0" noProof="0">
                <a:ln>
                  <a:noFill/>
                </a:ln>
                <a:solidFill>
                  <a:srgbClr val="FFFFFF">
                    <a:lumMod val="50000"/>
                  </a:srgbClr>
                </a:solidFill>
                <a:effectLst/>
                <a:uLnTx/>
                <a:uFillTx/>
                <a:latin typeface="Arial" panose="020B0604020202020204"/>
                <a:ea typeface="Aptos" panose="020B0004020202020204" pitchFamily="34" charset="0"/>
                <a:cs typeface="Times New Roman" panose="02020603050405020304" pitchFamily="18" charset="0"/>
              </a:rPr>
              <a:t> 2016;1; 2. Van Epps H, et al. </a:t>
            </a:r>
            <a:r>
              <a:rPr kumimoji="0" lang="en-GB" sz="800" b="0" i="1" u="none" strike="noStrike" kern="1200" cap="none" spc="0" normalizeH="0" baseline="0" noProof="0" err="1">
                <a:ln>
                  <a:noFill/>
                </a:ln>
                <a:solidFill>
                  <a:srgbClr val="FFFFFF">
                    <a:lumMod val="50000"/>
                  </a:srgbClr>
                </a:solidFill>
                <a:effectLst/>
                <a:uLnTx/>
                <a:uFillTx/>
                <a:latin typeface="Arial" panose="020B0604020202020204"/>
                <a:ea typeface="Aptos" panose="020B0004020202020204" pitchFamily="34" charset="0"/>
                <a:cs typeface="Times New Roman" panose="02020603050405020304" pitchFamily="18" charset="0"/>
              </a:rPr>
              <a:t>Eur</a:t>
            </a:r>
            <a:r>
              <a:rPr kumimoji="0" lang="en-GB" sz="800" b="0" i="1" u="none" strike="noStrike" kern="1200" cap="none" spc="0" normalizeH="0" baseline="0" noProof="0">
                <a:ln>
                  <a:noFill/>
                </a:ln>
                <a:solidFill>
                  <a:srgbClr val="FFFFFF">
                    <a:lumMod val="50000"/>
                  </a:srgbClr>
                </a:solidFill>
                <a:effectLst/>
                <a:uLnTx/>
                <a:uFillTx/>
                <a:latin typeface="Arial" panose="020B0604020202020204"/>
                <a:ea typeface="Aptos" panose="020B0004020202020204" pitchFamily="34" charset="0"/>
                <a:cs typeface="Times New Roman" panose="02020603050405020304" pitchFamily="18" charset="0"/>
              </a:rPr>
              <a:t> Sci Ed</a:t>
            </a:r>
            <a:r>
              <a:rPr kumimoji="0" lang="en-GB" sz="800" b="0" i="0" u="none" strike="noStrike" kern="1200" cap="none" spc="0" normalizeH="0" baseline="0" noProof="0">
                <a:ln>
                  <a:noFill/>
                </a:ln>
                <a:solidFill>
                  <a:srgbClr val="FFFFFF">
                    <a:lumMod val="50000"/>
                  </a:srgbClr>
                </a:solidFill>
                <a:effectLst/>
                <a:uLnTx/>
                <a:uFillTx/>
                <a:latin typeface="Arial" panose="020B0604020202020204"/>
                <a:ea typeface="Aptos" panose="020B0004020202020204" pitchFamily="34" charset="0"/>
                <a:cs typeface="Times New Roman" panose="02020603050405020304" pitchFamily="18" charset="0"/>
              </a:rPr>
              <a:t> 2022;48:e86910; 3. Sex and gender reporting advances in medicine. </a:t>
            </a:r>
            <a:r>
              <a:rPr kumimoji="0" lang="en-GB" sz="800" b="0" i="1" u="none" strike="noStrike" kern="1200" cap="none" spc="0" normalizeH="0" baseline="0" noProof="0">
                <a:ln>
                  <a:noFill/>
                </a:ln>
                <a:solidFill>
                  <a:srgbClr val="FFFFFF">
                    <a:lumMod val="50000"/>
                  </a:srgbClr>
                </a:solidFill>
                <a:effectLst/>
                <a:uLnTx/>
                <a:uFillTx/>
                <a:latin typeface="Arial" panose="020B0604020202020204"/>
                <a:ea typeface="Aptos" panose="020B0004020202020204" pitchFamily="34" charset="0"/>
                <a:cs typeface="Times New Roman" panose="02020603050405020304" pitchFamily="18" charset="0"/>
              </a:rPr>
              <a:t>Lancet </a:t>
            </a:r>
            <a:r>
              <a:rPr kumimoji="0" lang="en-GB" sz="800" b="0" i="1" u="none" strike="noStrike" kern="1200" cap="none" spc="0" normalizeH="0" baseline="0" noProof="0" err="1">
                <a:ln>
                  <a:noFill/>
                </a:ln>
                <a:solidFill>
                  <a:srgbClr val="FFFFFF">
                    <a:lumMod val="50000"/>
                  </a:srgbClr>
                </a:solidFill>
                <a:effectLst/>
                <a:uLnTx/>
                <a:uFillTx/>
                <a:latin typeface="Arial" panose="020B0604020202020204"/>
                <a:ea typeface="Aptos" panose="020B0004020202020204" pitchFamily="34" charset="0"/>
                <a:cs typeface="Times New Roman" panose="02020603050405020304" pitchFamily="18" charset="0"/>
              </a:rPr>
              <a:t>Haematol</a:t>
            </a:r>
            <a:r>
              <a:rPr kumimoji="0" lang="en-GB" sz="800" b="0" i="0" u="none" strike="noStrike" kern="1200" cap="none" spc="0" normalizeH="0" baseline="0" noProof="0">
                <a:ln>
                  <a:noFill/>
                </a:ln>
                <a:solidFill>
                  <a:srgbClr val="FFFFFF">
                    <a:lumMod val="50000"/>
                  </a:srgbClr>
                </a:solidFill>
                <a:effectLst/>
                <a:uLnTx/>
                <a:uFillTx/>
                <a:latin typeface="Arial" panose="020B0604020202020204"/>
                <a:ea typeface="Aptos" panose="020B0004020202020204" pitchFamily="34" charset="0"/>
                <a:cs typeface="Times New Roman" panose="02020603050405020304" pitchFamily="18" charset="0"/>
              </a:rPr>
              <a:t> 2024;11:e241; 4. Antequera A, et al. </a:t>
            </a:r>
            <a:r>
              <a:rPr kumimoji="0" lang="en-GB" sz="800" b="0" i="1" u="none" strike="noStrike" kern="1200" cap="none" spc="0" normalizeH="0" baseline="0" noProof="0" err="1">
                <a:ln>
                  <a:noFill/>
                </a:ln>
                <a:solidFill>
                  <a:srgbClr val="FFFFFF">
                    <a:lumMod val="50000"/>
                  </a:srgbClr>
                </a:solidFill>
                <a:effectLst/>
                <a:uLnTx/>
                <a:uFillTx/>
                <a:latin typeface="Arial" panose="020B0604020202020204"/>
                <a:ea typeface="Aptos" panose="020B0004020202020204" pitchFamily="34" charset="0"/>
                <a:cs typeface="Times New Roman" panose="02020603050405020304" pitchFamily="18" charset="0"/>
              </a:rPr>
              <a:t>Syst</a:t>
            </a:r>
            <a:r>
              <a:rPr kumimoji="0" lang="en-GB" sz="800" b="0" i="1" u="none" strike="noStrike" kern="1200" cap="none" spc="0" normalizeH="0" baseline="0" noProof="0">
                <a:ln>
                  <a:noFill/>
                </a:ln>
                <a:solidFill>
                  <a:srgbClr val="FFFFFF">
                    <a:lumMod val="50000"/>
                  </a:srgbClr>
                </a:solidFill>
                <a:effectLst/>
                <a:uLnTx/>
                <a:uFillTx/>
                <a:latin typeface="Arial" panose="020B0604020202020204"/>
                <a:ea typeface="Aptos" panose="020B0004020202020204" pitchFamily="34" charset="0"/>
                <a:cs typeface="Times New Roman" panose="02020603050405020304" pitchFamily="18" charset="0"/>
              </a:rPr>
              <a:t> Rev</a:t>
            </a:r>
            <a:r>
              <a:rPr kumimoji="0" lang="en-GB" sz="800" b="0" i="0" u="none" strike="noStrike" kern="1200" cap="none" spc="0" normalizeH="0" baseline="0" noProof="0">
                <a:ln>
                  <a:noFill/>
                </a:ln>
                <a:solidFill>
                  <a:srgbClr val="FFFFFF">
                    <a:lumMod val="50000"/>
                  </a:srgbClr>
                </a:solidFill>
                <a:effectLst/>
                <a:uLnTx/>
                <a:uFillTx/>
                <a:latin typeface="Arial" panose="020B0604020202020204"/>
                <a:ea typeface="Aptos" panose="020B0004020202020204" pitchFamily="34" charset="0"/>
                <a:cs typeface="Times New Roman" panose="02020603050405020304" pitchFamily="18" charset="0"/>
              </a:rPr>
              <a:t> 2022;11:281; 5. </a:t>
            </a:r>
            <a:r>
              <a:rPr kumimoji="0" lang="en-GB" sz="800" b="0" i="0" u="none" strike="noStrike" kern="100" cap="none" spc="0" normalizeH="0" baseline="0" noProof="0">
                <a:ln>
                  <a:noFill/>
                </a:ln>
                <a:solidFill>
                  <a:srgbClr val="FFFFFF">
                    <a:lumMod val="50000"/>
                  </a:srgbClr>
                </a:solidFill>
                <a:effectLst/>
                <a:uLnTx/>
                <a:uFillTx/>
                <a:latin typeface="Arial" panose="020B0604020202020204"/>
                <a:ea typeface="Aptos" panose="020B0004020202020204" pitchFamily="34" charset="0"/>
                <a:cs typeface="Times New Roman" panose="02020603050405020304" pitchFamily="18" charset="0"/>
              </a:rPr>
              <a:t>Raising the bar on sex and gender reporting in research. </a:t>
            </a:r>
            <a:r>
              <a:rPr kumimoji="0" lang="en-GB" sz="800" b="0" i="1" u="none" strike="noStrike" kern="100" cap="none" spc="0" normalizeH="0" baseline="0" noProof="0">
                <a:ln>
                  <a:noFill/>
                </a:ln>
                <a:solidFill>
                  <a:srgbClr val="FFFFFF">
                    <a:lumMod val="50000"/>
                  </a:srgbClr>
                </a:solidFill>
                <a:effectLst/>
                <a:uLnTx/>
                <a:uFillTx/>
                <a:latin typeface="Arial" panose="020B0604020202020204"/>
                <a:ea typeface="Aptos" panose="020B0004020202020204" pitchFamily="34" charset="0"/>
                <a:cs typeface="Times New Roman" panose="02020603050405020304" pitchFamily="18" charset="0"/>
              </a:rPr>
              <a:t>Nat Cancer</a:t>
            </a:r>
            <a:r>
              <a:rPr kumimoji="0" lang="en-GB" sz="800" b="0" i="0" u="none" strike="noStrike" kern="100" cap="none" spc="0" normalizeH="0" baseline="0" noProof="0">
                <a:ln>
                  <a:noFill/>
                </a:ln>
                <a:solidFill>
                  <a:srgbClr val="FFFFFF">
                    <a:lumMod val="50000"/>
                  </a:srgbClr>
                </a:solidFill>
                <a:effectLst/>
                <a:uLnTx/>
                <a:uFillTx/>
                <a:latin typeface="Arial" panose="020B0604020202020204"/>
                <a:ea typeface="Aptos" panose="020B0004020202020204" pitchFamily="34" charset="0"/>
                <a:cs typeface="Times New Roman" panose="02020603050405020304" pitchFamily="18" charset="0"/>
              </a:rPr>
              <a:t> 2022;3:521</a:t>
            </a:r>
            <a:endParaRPr kumimoji="0" lang="en-GB" sz="800" b="0" i="0" u="none" strike="noStrike" kern="1200" cap="none" spc="0" normalizeH="0" baseline="0" noProof="0">
              <a:ln>
                <a:noFill/>
              </a:ln>
              <a:solidFill>
                <a:srgbClr val="FFFFFF">
                  <a:lumMod val="50000"/>
                </a:srgbClr>
              </a:solidFill>
              <a:effectLst/>
              <a:uLnTx/>
              <a:uFillTx/>
              <a:latin typeface="Arial" panose="020B0604020202020204"/>
              <a:ea typeface="+mn-ea"/>
              <a:cs typeface="+mn-cs"/>
            </a:endParaRPr>
          </a:p>
        </p:txBody>
      </p:sp>
      <p:sp>
        <p:nvSpPr>
          <p:cNvPr id="65" name="Rectangle: Rounded Corners 64">
            <a:extLst>
              <a:ext uri="{FF2B5EF4-FFF2-40B4-BE49-F238E27FC236}">
                <a16:creationId xmlns:a16="http://schemas.microsoft.com/office/drawing/2014/main" id="{BCCEF2B2-1B2D-87D7-692C-A7A3B1A953F7}"/>
              </a:ext>
            </a:extLst>
          </p:cNvPr>
          <p:cNvSpPr/>
          <p:nvPr/>
        </p:nvSpPr>
        <p:spPr>
          <a:xfrm>
            <a:off x="8474831" y="5128800"/>
            <a:ext cx="3365857" cy="606286"/>
          </a:xfrm>
          <a:prstGeom prst="roundRect">
            <a:avLst/>
          </a:prstGeom>
          <a:solidFill>
            <a:srgbClr val="1B75BB"/>
          </a:solid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6" name="TextBox 65">
            <a:extLst>
              <a:ext uri="{FF2B5EF4-FFF2-40B4-BE49-F238E27FC236}">
                <a16:creationId xmlns:a16="http://schemas.microsoft.com/office/drawing/2014/main" id="{1F817531-C253-F99C-AD33-45C31267DB0C}"/>
              </a:ext>
            </a:extLst>
          </p:cNvPr>
          <p:cNvSpPr txBox="1"/>
          <p:nvPr/>
        </p:nvSpPr>
        <p:spPr>
          <a:xfrm>
            <a:off x="8589534" y="5253508"/>
            <a:ext cx="3156526"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00" cap="none" spc="0" normalizeH="0" baseline="0" noProof="0">
                <a:ln>
                  <a:noFill/>
                </a:ln>
                <a:solidFill>
                  <a:srgbClr val="FFFFFF"/>
                </a:solidFill>
                <a:effectLst/>
                <a:uLnTx/>
                <a:uFillTx/>
                <a:latin typeface="Arial" panose="020B0604020202020204"/>
                <a:ea typeface="Aptos" panose="020B0004020202020204" pitchFamily="34" charset="0"/>
                <a:cs typeface="Times New Roman" panose="02020603050405020304" pitchFamily="18" charset="0"/>
              </a:rPr>
              <a:t>Women are primarily affected</a:t>
            </a:r>
            <a:endParaRPr kumimoji="0" lang="en-GB" sz="1600" b="1"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67" name="Straight Connector 66">
            <a:extLst>
              <a:ext uri="{FF2B5EF4-FFF2-40B4-BE49-F238E27FC236}">
                <a16:creationId xmlns:a16="http://schemas.microsoft.com/office/drawing/2014/main" id="{49AF4FE3-0D87-5595-6A1B-BCDA14E396C0}"/>
              </a:ext>
            </a:extLst>
          </p:cNvPr>
          <p:cNvCxnSpPr>
            <a:cxnSpLocks/>
            <a:stCxn id="63" idx="3"/>
          </p:cNvCxnSpPr>
          <p:nvPr/>
        </p:nvCxnSpPr>
        <p:spPr>
          <a:xfrm flipV="1">
            <a:off x="8181365" y="5428878"/>
            <a:ext cx="293466" cy="3065"/>
          </a:xfrm>
          <a:prstGeom prst="line">
            <a:avLst/>
          </a:prstGeom>
          <a:ln w="60325" cmpd="dbl">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1B75BB"/>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975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3000"/>
                                        <p:tgtEl>
                                          <p:spTgt spid="5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par>
                                <p:cTn id="11" presetID="10" presetClass="entr" presetSubtype="0" fill="hold" grpId="0" nodeType="withEffect">
                                  <p:stCondLst>
                                    <p:cond delay="1250"/>
                                  </p:stCondLst>
                                  <p:childTnLst>
                                    <p:set>
                                      <p:cBhvr>
                                        <p:cTn id="12" dur="1" fill="hold">
                                          <p:stCondLst>
                                            <p:cond delay="0"/>
                                          </p:stCondLst>
                                        </p:cTn>
                                        <p:tgtEl>
                                          <p:spTgt spid="60"/>
                                        </p:tgtEl>
                                        <p:attrNameLst>
                                          <p:attrName>style.visibility</p:attrName>
                                        </p:attrNameLst>
                                      </p:cBhvr>
                                      <p:to>
                                        <p:strVal val="visible"/>
                                      </p:to>
                                    </p:set>
                                    <p:animEffect transition="in" filter="fade">
                                      <p:cBhvr>
                                        <p:cTn id="13" dur="500"/>
                                        <p:tgtEl>
                                          <p:spTgt spid="60"/>
                                        </p:tgtEl>
                                      </p:cBhvr>
                                    </p:animEffect>
                                  </p:childTnLst>
                                </p:cTn>
                              </p:par>
                              <p:par>
                                <p:cTn id="14" presetID="10" presetClass="entr" presetSubtype="0" fill="hold" grpId="0" nodeType="withEffect">
                                  <p:stCondLst>
                                    <p:cond delay="200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500"/>
                                        <p:tgtEl>
                                          <p:spTgt spid="6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up)">
                                      <p:cBhvr>
                                        <p:cTn id="21" dur="500"/>
                                        <p:tgtEl>
                                          <p:spTgt spid="42"/>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wipe(left)">
                                      <p:cBhvr>
                                        <p:cTn id="25" dur="500"/>
                                        <p:tgtEl>
                                          <p:spTgt spid="6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wipe(left)">
                                      <p:cBhvr>
                                        <p:cTn id="28" dur="500"/>
                                        <p:tgtEl>
                                          <p:spTgt spid="6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wipe(left)">
                                      <p:cBhvr>
                                        <p:cTn id="33" dur="500"/>
                                        <p:tgtEl>
                                          <p:spTgt spid="67"/>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Effect transition="in" filter="wipe(left)">
                                      <p:cBhvr>
                                        <p:cTn id="37" dur="500"/>
                                        <p:tgtEl>
                                          <p:spTgt spid="6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wipe(left)">
                                      <p:cBhvr>
                                        <p:cTn id="40"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59" grpId="0" animBg="1"/>
      <p:bldP spid="60" grpId="0" animBg="1"/>
      <p:bldP spid="61" grpId="0" animBg="1"/>
      <p:bldP spid="65" grpId="0" animBg="1"/>
      <p:bldP spid="6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37EDE-F6FC-7BB5-8242-A59AEDDF97B7}"/>
              </a:ext>
            </a:extLst>
          </p:cNvPr>
          <p:cNvSpPr>
            <a:spLocks noGrp="1"/>
          </p:cNvSpPr>
          <p:nvPr>
            <p:ph type="title"/>
          </p:nvPr>
        </p:nvSpPr>
        <p:spPr/>
        <p:txBody>
          <a:bodyPr>
            <a:normAutofit/>
          </a:bodyPr>
          <a:lstStyle/>
          <a:p>
            <a:r>
              <a:rPr lang="en-GB" sz="3200"/>
              <a:t>Why does this matter?</a:t>
            </a:r>
          </a:p>
        </p:txBody>
      </p:sp>
      <p:sp>
        <p:nvSpPr>
          <p:cNvPr id="5" name="Footer Placeholder 4">
            <a:extLst>
              <a:ext uri="{FF2B5EF4-FFF2-40B4-BE49-F238E27FC236}">
                <a16:creationId xmlns:a16="http://schemas.microsoft.com/office/drawing/2014/main" id="{502BC4ED-C0F7-1DFC-7747-B67ED151793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a:ea typeface="+mn-ea"/>
                <a:cs typeface="+mn-cs"/>
              </a:rPr>
              <a:t>This information is for educational use only. Do not copy. Do not distribute.</a:t>
            </a:r>
          </a:p>
        </p:txBody>
      </p:sp>
      <p:pic>
        <p:nvPicPr>
          <p:cNvPr id="15" name="Picture 14">
            <a:extLst>
              <a:ext uri="{FF2B5EF4-FFF2-40B4-BE49-F238E27FC236}">
                <a16:creationId xmlns:a16="http://schemas.microsoft.com/office/drawing/2014/main" id="{8148C346-66B0-8733-76BE-0E2DAC494AD4}"/>
              </a:ext>
            </a:extLst>
          </p:cNvPr>
          <p:cNvPicPr>
            <a:picLocks noChangeAspect="1"/>
          </p:cNvPicPr>
          <p:nvPr/>
        </p:nvPicPr>
        <p:blipFill>
          <a:blip r:embed="rId3"/>
          <a:stretch>
            <a:fillRect/>
          </a:stretch>
        </p:blipFill>
        <p:spPr>
          <a:xfrm>
            <a:off x="7740298" y="1102272"/>
            <a:ext cx="3533546" cy="5005855"/>
          </a:xfrm>
          <a:prstGeom prst="rect">
            <a:avLst/>
          </a:prstGeom>
        </p:spPr>
      </p:pic>
      <p:sp>
        <p:nvSpPr>
          <p:cNvPr id="20" name="TextBox 19">
            <a:extLst>
              <a:ext uri="{FF2B5EF4-FFF2-40B4-BE49-F238E27FC236}">
                <a16:creationId xmlns:a16="http://schemas.microsoft.com/office/drawing/2014/main" id="{762E555D-A48E-62BE-F52D-AB2FAEF02B48}"/>
              </a:ext>
            </a:extLst>
          </p:cNvPr>
          <p:cNvSpPr txBox="1"/>
          <p:nvPr/>
        </p:nvSpPr>
        <p:spPr>
          <a:xfrm>
            <a:off x="6923555" y="4698294"/>
            <a:ext cx="5167032" cy="1225868"/>
          </a:xfrm>
          <a:prstGeom prst="roundRect">
            <a:avLst/>
          </a:prstGeom>
          <a:solidFill>
            <a:schemeClr val="accent2"/>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panose="020B0604020202020204"/>
                <a:ea typeface="+mn-ea"/>
                <a:cs typeface="+mn-cs"/>
              </a:rPr>
              <a:t>Closing the health gap could unlock </a:t>
            </a:r>
            <a:br>
              <a:rPr kumimoji="0" lang="en-GB" sz="1800" b="0" i="0" u="none" strike="noStrike" kern="1200" cap="none" spc="0" normalizeH="0" baseline="0" noProof="0">
                <a:ln>
                  <a:noFill/>
                </a:ln>
                <a:solidFill>
                  <a:srgbClr val="FFFFFF"/>
                </a:solidFill>
                <a:effectLst/>
                <a:uLnTx/>
                <a:uFillTx/>
                <a:latin typeface="Arial" panose="020B0604020202020204"/>
                <a:ea typeface="+mn-ea"/>
                <a:cs typeface="+mn-cs"/>
              </a:rPr>
            </a:br>
            <a:r>
              <a:rPr kumimoji="0" lang="en-GB" sz="2400" b="1" i="0" u="none" strike="noStrike" kern="1200" cap="none" spc="0" normalizeH="0" baseline="0" noProof="0">
                <a:ln>
                  <a:noFill/>
                </a:ln>
                <a:solidFill>
                  <a:srgbClr val="FFFFFF"/>
                </a:solidFill>
                <a:effectLst/>
                <a:uLnTx/>
                <a:uFillTx/>
                <a:latin typeface="Arial" panose="020B0604020202020204"/>
                <a:ea typeface="+mn-ea"/>
                <a:cs typeface="+mn-cs"/>
              </a:rPr>
              <a:t>75 million </a:t>
            </a:r>
            <a:r>
              <a:rPr kumimoji="0" lang="en-GB" sz="1800" b="1" i="0" u="none" strike="noStrike" kern="1200" cap="none" spc="0" normalizeH="0" baseline="0" noProof="0">
                <a:ln>
                  <a:noFill/>
                </a:ln>
                <a:solidFill>
                  <a:srgbClr val="FFFFFF"/>
                </a:solidFill>
                <a:effectLst/>
                <a:uLnTx/>
                <a:uFillTx/>
                <a:latin typeface="Arial" panose="020B0604020202020204"/>
                <a:ea typeface="+mn-ea"/>
                <a:cs typeface="+mn-cs"/>
              </a:rPr>
              <a:t>disability-adjusted life years and </a:t>
            </a:r>
            <a:r>
              <a:rPr kumimoji="0" lang="en-GB" sz="2400" b="1" i="0" u="none" strike="noStrike" kern="1200" cap="none" spc="0" normalizeH="0" baseline="0" noProof="0">
                <a:ln>
                  <a:noFill/>
                </a:ln>
                <a:solidFill>
                  <a:srgbClr val="FFFFFF"/>
                </a:solidFill>
                <a:effectLst/>
                <a:uLnTx/>
                <a:uFillTx/>
                <a:latin typeface="Arial" panose="020B0604020202020204"/>
                <a:ea typeface="+mn-ea"/>
                <a:cs typeface="+mn-cs"/>
              </a:rPr>
              <a:t>$1 trillion </a:t>
            </a:r>
            <a:r>
              <a:rPr kumimoji="0" lang="en-GB" sz="1800" b="1" i="0" u="none" strike="noStrike" kern="1200" cap="none" spc="0" normalizeH="0" baseline="0" noProof="0">
                <a:ln>
                  <a:noFill/>
                </a:ln>
                <a:solidFill>
                  <a:srgbClr val="FFFFFF"/>
                </a:solidFill>
                <a:effectLst/>
                <a:uLnTx/>
                <a:uFillTx/>
                <a:latin typeface="Arial" panose="020B0604020202020204"/>
                <a:ea typeface="+mn-ea"/>
                <a:cs typeface="+mn-cs"/>
              </a:rPr>
              <a:t>in annual global GDP</a:t>
            </a:r>
            <a:r>
              <a:rPr kumimoji="0" lang="en-GB" sz="1800" b="1" i="0" u="none" strike="noStrike" kern="1200" cap="none" spc="0" normalizeH="0" baseline="30000" noProof="0">
                <a:ln>
                  <a:noFill/>
                </a:ln>
                <a:solidFill>
                  <a:srgbClr val="FFFFFF"/>
                </a:solidFill>
                <a:effectLst/>
                <a:uLnTx/>
                <a:uFillTx/>
                <a:latin typeface="Arial" panose="020B0604020202020204"/>
                <a:ea typeface="+mn-ea"/>
                <a:cs typeface="+mn-cs"/>
              </a:rPr>
              <a:t>4</a:t>
            </a:r>
          </a:p>
        </p:txBody>
      </p:sp>
      <p:grpSp>
        <p:nvGrpSpPr>
          <p:cNvPr id="33" name="Group 32">
            <a:extLst>
              <a:ext uri="{FF2B5EF4-FFF2-40B4-BE49-F238E27FC236}">
                <a16:creationId xmlns:a16="http://schemas.microsoft.com/office/drawing/2014/main" id="{A085CD9F-9FB1-18BB-3557-4E8928E759D8}"/>
              </a:ext>
            </a:extLst>
          </p:cNvPr>
          <p:cNvGrpSpPr/>
          <p:nvPr/>
        </p:nvGrpSpPr>
        <p:grpSpPr>
          <a:xfrm>
            <a:off x="440756" y="3241619"/>
            <a:ext cx="6325596" cy="954107"/>
            <a:chOff x="440756" y="3241619"/>
            <a:chExt cx="6325596" cy="954107"/>
          </a:xfrm>
        </p:grpSpPr>
        <p:sp>
          <p:nvSpPr>
            <p:cNvPr id="16" name="TextBox 15">
              <a:extLst>
                <a:ext uri="{FF2B5EF4-FFF2-40B4-BE49-F238E27FC236}">
                  <a16:creationId xmlns:a16="http://schemas.microsoft.com/office/drawing/2014/main" id="{3D55E824-6FDC-E68F-EB66-EC25DD9E93E7}"/>
                </a:ext>
              </a:extLst>
            </p:cNvPr>
            <p:cNvSpPr txBox="1"/>
            <p:nvPr/>
          </p:nvSpPr>
          <p:spPr>
            <a:xfrm>
              <a:off x="1423034" y="3241619"/>
              <a:ext cx="534331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panose="020B0604020202020204"/>
                  <a:ea typeface="+mn-ea"/>
                  <a:cs typeface="+mn-cs"/>
                </a:rPr>
                <a:t>Severe asthma: women are </a:t>
              </a:r>
              <a:r>
                <a:rPr kumimoji="0" lang="en-US" sz="2800" b="1" i="0" u="none" strike="noStrike" kern="1200" cap="none" spc="0" normalizeH="0" baseline="0" noProof="0">
                  <a:ln>
                    <a:noFill/>
                  </a:ln>
                  <a:solidFill>
                    <a:srgbClr val="000000"/>
                  </a:solidFill>
                  <a:effectLst/>
                  <a:uLnTx/>
                  <a:uFillTx/>
                  <a:latin typeface="Arial" panose="020B0604020202020204"/>
                  <a:ea typeface="+mn-ea"/>
                  <a:cs typeface="+mn-cs"/>
                </a:rPr>
                <a:t>2x</a:t>
              </a:r>
              <a:r>
                <a:rPr kumimoji="0" lang="en-US" sz="2000" b="1"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en-US" sz="2000" b="0" i="0" u="none" strike="noStrike" kern="1200" cap="none" spc="0" normalizeH="0" baseline="0" noProof="0">
                  <a:ln>
                    <a:noFill/>
                  </a:ln>
                  <a:solidFill>
                    <a:srgbClr val="000000"/>
                  </a:solidFill>
                  <a:effectLst/>
                  <a:uLnTx/>
                  <a:uFillTx/>
                  <a:latin typeface="Arial" panose="020B0604020202020204"/>
                  <a:ea typeface="+mn-ea"/>
                  <a:cs typeface="+mn-cs"/>
                </a:rPr>
                <a:t>more likely to </a:t>
              </a:r>
              <a:r>
                <a:rPr kumimoji="0" lang="en-US" sz="2800" b="1" i="0" u="none" strike="noStrike" kern="1200" cap="none" spc="0" normalizeH="0" baseline="0" noProof="0">
                  <a:ln>
                    <a:noFill/>
                  </a:ln>
                  <a:solidFill>
                    <a:srgbClr val="000000"/>
                  </a:solidFill>
                  <a:effectLst/>
                  <a:uLnTx/>
                  <a:uFillTx/>
                  <a:latin typeface="Arial" panose="020B0604020202020204"/>
                  <a:ea typeface="+mn-ea"/>
                  <a:cs typeface="+mn-cs"/>
                </a:rPr>
                <a:t>die</a:t>
              </a:r>
              <a:r>
                <a:rPr kumimoji="0" lang="en-US" sz="2000" b="0" i="0" u="none" strike="noStrike" kern="1200" cap="none" spc="0" normalizeH="0" baseline="0" noProof="0">
                  <a:ln>
                    <a:noFill/>
                  </a:ln>
                  <a:solidFill>
                    <a:srgbClr val="000000"/>
                  </a:solidFill>
                  <a:effectLst/>
                  <a:uLnTx/>
                  <a:uFillTx/>
                  <a:latin typeface="Arial" panose="020B0604020202020204"/>
                  <a:ea typeface="+mn-ea"/>
                  <a:cs typeface="+mn-cs"/>
                </a:rPr>
                <a:t> than men</a:t>
              </a:r>
              <a:r>
                <a:rPr kumimoji="0" lang="en-US" sz="2000" b="0" i="0" u="none" strike="noStrike" kern="1200" cap="none" spc="0" normalizeH="0" baseline="30000" noProof="0">
                  <a:ln>
                    <a:noFill/>
                  </a:ln>
                  <a:solidFill>
                    <a:srgbClr val="000000"/>
                  </a:solidFill>
                  <a:effectLst/>
                  <a:uLnTx/>
                  <a:uFillTx/>
                  <a:latin typeface="Arial" panose="020B0604020202020204"/>
                  <a:ea typeface="+mn-ea"/>
                  <a:cs typeface="+mn-cs"/>
                </a:rPr>
                <a:t>2</a:t>
              </a:r>
              <a:endParaRPr kumimoji="0" lang="en-GB" sz="2000" b="0" i="0" u="none" strike="noStrike" kern="1200" cap="none" spc="0" normalizeH="0" baseline="30000" noProof="0">
                <a:ln>
                  <a:noFill/>
                </a:ln>
                <a:solidFill>
                  <a:srgbClr val="000000"/>
                </a:solidFill>
                <a:effectLst/>
                <a:uLnTx/>
                <a:uFillTx/>
                <a:latin typeface="Arial" panose="020B0604020202020204"/>
                <a:ea typeface="+mn-ea"/>
                <a:cs typeface="+mn-cs"/>
              </a:endParaRPr>
            </a:p>
          </p:txBody>
        </p:sp>
        <p:pic>
          <p:nvPicPr>
            <p:cNvPr id="24" name="Graphic 23" descr="Lungs outline">
              <a:extLst>
                <a:ext uri="{FF2B5EF4-FFF2-40B4-BE49-F238E27FC236}">
                  <a16:creationId xmlns:a16="http://schemas.microsoft.com/office/drawing/2014/main" id="{17C71E89-D95A-02AE-5A9E-AC483143E2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0756" y="3261472"/>
              <a:ext cx="914400" cy="914400"/>
            </a:xfrm>
            <a:prstGeom prst="rect">
              <a:avLst/>
            </a:prstGeom>
          </p:spPr>
        </p:pic>
      </p:grpSp>
      <p:grpSp>
        <p:nvGrpSpPr>
          <p:cNvPr id="32" name="Group 31">
            <a:extLst>
              <a:ext uri="{FF2B5EF4-FFF2-40B4-BE49-F238E27FC236}">
                <a16:creationId xmlns:a16="http://schemas.microsoft.com/office/drawing/2014/main" id="{9B8ADC1A-B25E-4631-58C4-29967ADB2B95}"/>
              </a:ext>
            </a:extLst>
          </p:cNvPr>
          <p:cNvGrpSpPr/>
          <p:nvPr/>
        </p:nvGrpSpPr>
        <p:grpSpPr>
          <a:xfrm>
            <a:off x="440756" y="1650381"/>
            <a:ext cx="6325596" cy="914400"/>
            <a:chOff x="440756" y="1650381"/>
            <a:chExt cx="6325596" cy="914400"/>
          </a:xfrm>
        </p:grpSpPr>
        <p:pic>
          <p:nvPicPr>
            <p:cNvPr id="18" name="Graphic 17" descr="Heart organ with solid fill">
              <a:extLst>
                <a:ext uri="{FF2B5EF4-FFF2-40B4-BE49-F238E27FC236}">
                  <a16:creationId xmlns:a16="http://schemas.microsoft.com/office/drawing/2014/main" id="{85447AE1-CB3F-09C5-222D-07664F3C013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0756" y="1650381"/>
              <a:ext cx="914400" cy="914400"/>
            </a:xfrm>
            <a:prstGeom prst="rect">
              <a:avLst/>
            </a:prstGeom>
          </p:spPr>
        </p:pic>
        <p:sp>
          <p:nvSpPr>
            <p:cNvPr id="25" name="TextBox 24">
              <a:extLst>
                <a:ext uri="{FF2B5EF4-FFF2-40B4-BE49-F238E27FC236}">
                  <a16:creationId xmlns:a16="http://schemas.microsoft.com/office/drawing/2014/main" id="{A1DD8ACB-98BF-8679-CAED-C2094851DACE}"/>
                </a:ext>
              </a:extLst>
            </p:cNvPr>
            <p:cNvSpPr txBox="1"/>
            <p:nvPr/>
          </p:nvSpPr>
          <p:spPr>
            <a:xfrm>
              <a:off x="1423034" y="1692083"/>
              <a:ext cx="534331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panose="020B0604020202020204"/>
                  <a:ea typeface="+mn-ea"/>
                  <a:cs typeface="+mn-cs"/>
                </a:rPr>
                <a:t>Severe heart attack: women are more likely to </a:t>
              </a:r>
              <a:r>
                <a:rPr kumimoji="0" lang="en-US" sz="2800" b="1" i="0" u="none" strike="noStrike" kern="1200" cap="none" spc="0" normalizeH="0" baseline="0" noProof="0">
                  <a:ln>
                    <a:noFill/>
                  </a:ln>
                  <a:solidFill>
                    <a:srgbClr val="000000"/>
                  </a:solidFill>
                  <a:effectLst/>
                  <a:uLnTx/>
                  <a:uFillTx/>
                  <a:latin typeface="Arial" panose="020B0604020202020204"/>
                  <a:ea typeface="+mn-ea"/>
                  <a:cs typeface="+mn-cs"/>
                </a:rPr>
                <a:t>die</a:t>
              </a:r>
              <a:r>
                <a:rPr kumimoji="0" lang="en-US" sz="2000" b="0" i="0" u="none" strike="noStrike" kern="1200" cap="none" spc="0" normalizeH="0" baseline="0" noProof="0">
                  <a:ln>
                    <a:noFill/>
                  </a:ln>
                  <a:solidFill>
                    <a:srgbClr val="000000"/>
                  </a:solidFill>
                  <a:effectLst/>
                  <a:uLnTx/>
                  <a:uFillTx/>
                  <a:latin typeface="Arial" panose="020B0604020202020204"/>
                  <a:ea typeface="+mn-ea"/>
                  <a:cs typeface="+mn-cs"/>
                </a:rPr>
                <a:t> than men after hospital admission</a:t>
              </a:r>
              <a:r>
                <a:rPr kumimoji="0" lang="en-US" sz="2000" b="0" i="0" u="none" strike="noStrike" kern="1200" cap="none" spc="0" normalizeH="0" baseline="30000" noProof="0">
                  <a:ln>
                    <a:noFill/>
                  </a:ln>
                  <a:solidFill>
                    <a:srgbClr val="000000"/>
                  </a:solidFill>
                  <a:effectLst/>
                  <a:uLnTx/>
                  <a:uFillTx/>
                  <a:latin typeface="Arial" panose="020B0604020202020204"/>
                  <a:ea typeface="+mn-ea"/>
                  <a:cs typeface="+mn-cs"/>
                </a:rPr>
                <a:t>1</a:t>
              </a:r>
              <a:endParaRPr kumimoji="0" lang="en-GB" sz="2000" b="0" i="0" u="none" strike="noStrike" kern="1200" cap="none" spc="0" normalizeH="0" baseline="30000" noProof="0">
                <a:ln>
                  <a:noFill/>
                </a:ln>
                <a:solidFill>
                  <a:srgbClr val="000000"/>
                </a:solidFill>
                <a:effectLst/>
                <a:uLnTx/>
                <a:uFillTx/>
                <a:latin typeface="Arial" panose="020B0604020202020204"/>
                <a:ea typeface="+mn-ea"/>
                <a:cs typeface="+mn-cs"/>
              </a:endParaRPr>
            </a:p>
          </p:txBody>
        </p:sp>
      </p:grpSp>
      <p:pic>
        <p:nvPicPr>
          <p:cNvPr id="27" name="Graphic 26" descr="Medicine outline">
            <a:extLst>
              <a:ext uri="{FF2B5EF4-FFF2-40B4-BE49-F238E27FC236}">
                <a16:creationId xmlns:a16="http://schemas.microsoft.com/office/drawing/2014/main" id="{A4560B59-A232-8B40-B845-6AB8C532E16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40756" y="4815331"/>
            <a:ext cx="914400" cy="914400"/>
          </a:xfrm>
          <a:prstGeom prst="rect">
            <a:avLst/>
          </a:prstGeom>
        </p:spPr>
      </p:pic>
      <p:sp>
        <p:nvSpPr>
          <p:cNvPr id="28" name="TextBox 27">
            <a:extLst>
              <a:ext uri="{FF2B5EF4-FFF2-40B4-BE49-F238E27FC236}">
                <a16:creationId xmlns:a16="http://schemas.microsoft.com/office/drawing/2014/main" id="{3B7FF6B8-94E9-A4D5-6945-F7695DDE5F89}"/>
              </a:ext>
            </a:extLst>
          </p:cNvPr>
          <p:cNvSpPr txBox="1"/>
          <p:nvPr/>
        </p:nvSpPr>
        <p:spPr>
          <a:xfrm>
            <a:off x="1423034" y="4918588"/>
            <a:ext cx="534331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0000"/>
                </a:solidFill>
                <a:effectLst/>
                <a:uLnTx/>
                <a:uFillTx/>
                <a:latin typeface="Arial" panose="020B0604020202020204"/>
                <a:ea typeface="+mn-ea"/>
                <a:cs typeface="+mn-cs"/>
              </a:rPr>
              <a:t>Women experience adverse drug reactions </a:t>
            </a:r>
            <a:r>
              <a:rPr kumimoji="0" lang="en-GB" sz="2000" b="1" i="0" u="none" strike="noStrike" kern="1200" cap="none" spc="0" normalizeH="0" baseline="0" noProof="0">
                <a:ln>
                  <a:noFill/>
                </a:ln>
                <a:solidFill>
                  <a:srgbClr val="000000"/>
                </a:solidFill>
                <a:effectLst/>
                <a:uLnTx/>
                <a:uFillTx/>
                <a:latin typeface="Arial" panose="020B0604020202020204"/>
                <a:ea typeface="+mn-ea"/>
                <a:cs typeface="+mn-cs"/>
              </a:rPr>
              <a:t>TWICE</a:t>
            </a:r>
            <a:r>
              <a:rPr kumimoji="0" lang="en-GB" sz="2000" b="0" i="0" u="none" strike="noStrike" kern="1200" cap="none" spc="0" normalizeH="0" baseline="0" noProof="0">
                <a:ln>
                  <a:noFill/>
                </a:ln>
                <a:solidFill>
                  <a:srgbClr val="000000"/>
                </a:solidFill>
                <a:effectLst/>
                <a:uLnTx/>
                <a:uFillTx/>
                <a:latin typeface="Arial" panose="020B0604020202020204"/>
                <a:ea typeface="+mn-ea"/>
                <a:cs typeface="+mn-cs"/>
              </a:rPr>
              <a:t> as often as men</a:t>
            </a:r>
            <a:r>
              <a:rPr kumimoji="0" lang="en-GB" sz="2000" b="0" i="0" u="none" strike="noStrike" kern="1200" cap="none" spc="0" normalizeH="0" baseline="30000" noProof="0">
                <a:ln>
                  <a:noFill/>
                </a:ln>
                <a:solidFill>
                  <a:srgbClr val="000000"/>
                </a:solidFill>
                <a:effectLst/>
                <a:uLnTx/>
                <a:uFillTx/>
                <a:latin typeface="Arial" panose="020B0604020202020204"/>
                <a:ea typeface="+mn-ea"/>
                <a:cs typeface="+mn-cs"/>
              </a:rPr>
              <a:t>3</a:t>
            </a:r>
          </a:p>
        </p:txBody>
      </p:sp>
      <p:sp>
        <p:nvSpPr>
          <p:cNvPr id="29" name="TextBox 28">
            <a:extLst>
              <a:ext uri="{FF2B5EF4-FFF2-40B4-BE49-F238E27FC236}">
                <a16:creationId xmlns:a16="http://schemas.microsoft.com/office/drawing/2014/main" id="{9CB44A7A-57EC-678B-154A-6530CB0DE208}"/>
              </a:ext>
            </a:extLst>
          </p:cNvPr>
          <p:cNvSpPr txBox="1"/>
          <p:nvPr/>
        </p:nvSpPr>
        <p:spPr>
          <a:xfrm>
            <a:off x="1103243" y="6134437"/>
            <a:ext cx="1004970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lumMod val="50000"/>
                  </a:srgbClr>
                </a:solidFill>
                <a:effectLst/>
                <a:uLnTx/>
                <a:uFillTx/>
                <a:latin typeface="Arial" panose="020B0604020202020204"/>
                <a:ea typeface="Aptos" panose="020B0004020202020204" pitchFamily="34" charset="0"/>
                <a:cs typeface="Times New Roman" panose="02020603050405020304" pitchFamily="18" charset="0"/>
              </a:rPr>
              <a:t>1. Lu H, </a:t>
            </a:r>
            <a:r>
              <a:rPr kumimoji="0" lang="en-GB" sz="800" b="0" i="1" u="none" strike="noStrike" kern="1200" cap="none" spc="0" normalizeH="0" baseline="0" noProof="0">
                <a:ln>
                  <a:noFill/>
                </a:ln>
                <a:solidFill>
                  <a:srgbClr val="FFFFFF">
                    <a:lumMod val="50000"/>
                  </a:srgbClr>
                </a:solidFill>
                <a:effectLst/>
                <a:uLnTx/>
                <a:uFillTx/>
                <a:latin typeface="Arial" panose="020B0604020202020204"/>
                <a:ea typeface="Aptos" panose="020B0004020202020204" pitchFamily="34" charset="0"/>
                <a:cs typeface="Times New Roman" panose="02020603050405020304" pitchFamily="18" charset="0"/>
              </a:rPr>
              <a:t>et al. </a:t>
            </a:r>
            <a:r>
              <a:rPr kumimoji="0" lang="en-GB" sz="800" b="0" i="1" u="none" strike="noStrike" kern="1200" cap="none" spc="0" normalizeH="0" baseline="0" noProof="0" err="1">
                <a:ln>
                  <a:noFill/>
                </a:ln>
                <a:solidFill>
                  <a:srgbClr val="FFFFFF">
                    <a:lumMod val="50000"/>
                  </a:srgbClr>
                </a:solidFill>
                <a:effectLst/>
                <a:uLnTx/>
                <a:uFillTx/>
                <a:latin typeface="Arial" panose="020B0604020202020204"/>
                <a:ea typeface="Aptos" panose="020B0004020202020204" pitchFamily="34" charset="0"/>
                <a:cs typeface="Times New Roman" panose="02020603050405020304" pitchFamily="18" charset="0"/>
              </a:rPr>
              <a:t>Circ</a:t>
            </a:r>
            <a:r>
              <a:rPr kumimoji="0" lang="en-GB" sz="800" b="0" i="1" u="none" strike="noStrike" kern="1200" cap="none" spc="0" normalizeH="0" baseline="0" noProof="0">
                <a:ln>
                  <a:noFill/>
                </a:ln>
                <a:solidFill>
                  <a:srgbClr val="FFFFFF">
                    <a:lumMod val="50000"/>
                  </a:srgbClr>
                </a:solidFill>
                <a:effectLst/>
                <a:uLnTx/>
                <a:uFillTx/>
                <a:latin typeface="Arial" panose="020B0604020202020204"/>
                <a:ea typeface="Aptos" panose="020B0004020202020204" pitchFamily="34" charset="0"/>
                <a:cs typeface="Times New Roman" panose="02020603050405020304" pitchFamily="18" charset="0"/>
              </a:rPr>
              <a:t> Cardiovasc Qual Outcomes </a:t>
            </a:r>
            <a:r>
              <a:rPr kumimoji="0" lang="en-US" altLang="en-US" sz="800" b="0" i="0" u="none" strike="noStrike" kern="1200" cap="none" spc="0" normalizeH="0" baseline="0" noProof="0">
                <a:ln>
                  <a:noFill/>
                </a:ln>
                <a:solidFill>
                  <a:srgbClr val="FFFFFF">
                    <a:lumMod val="50000"/>
                  </a:srgbClr>
                </a:solidFill>
                <a:effectLst/>
                <a:uLnTx/>
                <a:uFillTx/>
                <a:latin typeface="Arial" panose="020B0604020202020204"/>
                <a:ea typeface="+mn-ea"/>
                <a:cs typeface="Times New Roman" panose="02020603050405020304" pitchFamily="18" charset="0"/>
              </a:rPr>
              <a:t>2024;17(3):e010144; 2. </a:t>
            </a:r>
            <a:r>
              <a:rPr kumimoji="0" lang="en-GB" altLang="en-US" sz="800" b="0" i="0" u="none" strike="noStrike" kern="1200" cap="none" spc="0" normalizeH="0" baseline="0" noProof="0">
                <a:ln>
                  <a:noFill/>
                </a:ln>
                <a:solidFill>
                  <a:srgbClr val="FFFFFF">
                    <a:lumMod val="50000"/>
                  </a:srgbClr>
                </a:solidFill>
                <a:effectLst/>
                <a:uLnTx/>
                <a:uFillTx/>
                <a:latin typeface="Arial" panose="020B0604020202020204"/>
                <a:ea typeface="+mn-ea"/>
                <a:cs typeface="Times New Roman" panose="02020603050405020304" pitchFamily="18" charset="0"/>
              </a:rPr>
              <a:t>Asthma and Lung UK. Available at: https://www.asthmaandlung.org.uk/media/press-releases/women-almost-twice-likely-die-asthma-men. Accessed January 2025; 3. Zucker I, Prendergast BJ. </a:t>
            </a:r>
            <a:r>
              <a:rPr kumimoji="0" lang="en-GB" altLang="en-US" sz="800" b="0" i="1" u="none" strike="noStrike" kern="1200" cap="none" spc="0" normalizeH="0" baseline="0" noProof="0" err="1">
                <a:ln>
                  <a:noFill/>
                </a:ln>
                <a:solidFill>
                  <a:srgbClr val="FFFFFF">
                    <a:lumMod val="50000"/>
                  </a:srgbClr>
                </a:solidFill>
                <a:effectLst/>
                <a:uLnTx/>
                <a:uFillTx/>
                <a:latin typeface="Arial" panose="020B0604020202020204"/>
                <a:ea typeface="+mn-ea"/>
                <a:cs typeface="Times New Roman" panose="02020603050405020304" pitchFamily="18" charset="0"/>
              </a:rPr>
              <a:t>Biol</a:t>
            </a:r>
            <a:r>
              <a:rPr kumimoji="0" lang="en-GB" altLang="en-US" sz="800" b="0" i="1" u="none" strike="noStrike" kern="1200" cap="none" spc="0" normalizeH="0" baseline="0" noProof="0">
                <a:ln>
                  <a:noFill/>
                </a:ln>
                <a:solidFill>
                  <a:srgbClr val="FFFFFF">
                    <a:lumMod val="50000"/>
                  </a:srgbClr>
                </a:solidFill>
                <a:effectLst/>
                <a:uLnTx/>
                <a:uFillTx/>
                <a:latin typeface="Arial" panose="020B0604020202020204"/>
                <a:ea typeface="+mn-ea"/>
                <a:cs typeface="Times New Roman" panose="02020603050405020304" pitchFamily="18" charset="0"/>
              </a:rPr>
              <a:t> Sex Differ </a:t>
            </a:r>
            <a:r>
              <a:rPr kumimoji="0" lang="en-GB" altLang="en-US" sz="800" b="0" i="0" u="none" strike="noStrike" kern="1200" cap="none" spc="0" normalizeH="0" baseline="0" noProof="0">
                <a:ln>
                  <a:noFill/>
                </a:ln>
                <a:solidFill>
                  <a:srgbClr val="FFFFFF">
                    <a:lumMod val="50000"/>
                  </a:srgbClr>
                </a:solidFill>
                <a:effectLst/>
                <a:uLnTx/>
                <a:uFillTx/>
                <a:latin typeface="Arial" panose="020B0604020202020204"/>
                <a:ea typeface="+mn-ea"/>
                <a:cs typeface="Times New Roman" panose="02020603050405020304" pitchFamily="18" charset="0"/>
              </a:rPr>
              <a:t>2020;11:32; 4. </a:t>
            </a:r>
            <a:r>
              <a:rPr kumimoji="0" lang="en-GB" sz="800" b="0" i="0" u="none" strike="noStrike" kern="1200" cap="none" spc="0" normalizeH="0" baseline="0" noProof="0">
                <a:ln>
                  <a:noFill/>
                </a:ln>
                <a:solidFill>
                  <a:srgbClr val="FFFFFF">
                    <a:lumMod val="50000"/>
                  </a:srgbClr>
                </a:solidFill>
                <a:effectLst/>
                <a:uLnTx/>
                <a:uFillTx/>
                <a:latin typeface="Arial" panose="020B0604020202020204"/>
                <a:ea typeface="+mn-ea"/>
                <a:cs typeface="Times New Roman" panose="02020603050405020304" pitchFamily="18" charset="0"/>
              </a:rPr>
              <a:t>World Economic Forum &amp; McKinsey Health Institute. Available at: https://www.weforum.org/publications/closing-the-women-s-health-gap-a-1-trillionopportunity-to-improve-lives-and-economies/ Accessed January 2025</a:t>
            </a:r>
            <a:endParaRPr kumimoji="0" lang="en-US" altLang="en-US" sz="800" b="0" i="0" u="none" strike="noStrike" kern="1200" cap="none" spc="0" normalizeH="0" baseline="0" noProof="0">
              <a:ln>
                <a:noFill/>
              </a:ln>
              <a:solidFill>
                <a:srgbClr val="FFFFFF">
                  <a:lumMod val="50000"/>
                </a:srgbClr>
              </a:solidFill>
              <a:effectLst/>
              <a:uLnTx/>
              <a:uFillTx/>
              <a:latin typeface="Arial" panose="020B0604020202020204"/>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srgbClr val="FFFFFF">
                  <a:lumMod val="50000"/>
                </a:srgbClr>
              </a:solidFill>
              <a:effectLst/>
              <a:uLnTx/>
              <a:uFillTx/>
              <a:latin typeface="Arial" panose="020B0604020202020204"/>
              <a:ea typeface="+mn-ea"/>
              <a:cs typeface="+mn-cs"/>
            </a:endParaRPr>
          </a:p>
        </p:txBody>
      </p:sp>
      <p:sp>
        <p:nvSpPr>
          <p:cNvPr id="30" name="Rectangle 1">
            <a:extLst>
              <a:ext uri="{FF2B5EF4-FFF2-40B4-BE49-F238E27FC236}">
                <a16:creationId xmlns:a16="http://schemas.microsoft.com/office/drawing/2014/main" id="{F8617BA4-33E8-B355-B335-0DC019113BAE}"/>
              </a:ext>
            </a:extLst>
          </p:cNvPr>
          <p:cNvSpPr>
            <a:spLocks noChangeArrowheads="1"/>
          </p:cNvSpPr>
          <p:nvPr/>
        </p:nvSpPr>
        <p:spPr bwMode="auto">
          <a:xfrm>
            <a:off x="0" y="-92333"/>
            <a:ext cx="65" cy="1846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5B616B"/>
              </a:solidFill>
              <a:effectLst/>
              <a:uLnTx/>
              <a:uFillTx/>
              <a:latin typeface="BlinkMacSystemFont"/>
              <a:ea typeface="+mn-ea"/>
              <a:cs typeface="+mn-cs"/>
            </a:endParaRPr>
          </a:p>
        </p:txBody>
      </p:sp>
    </p:spTree>
    <p:extLst>
      <p:ext uri="{BB962C8B-B14F-4D97-AF65-F5344CB8AC3E}">
        <p14:creationId xmlns:p14="http://schemas.microsoft.com/office/powerpoint/2010/main" val="149127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Connector 47">
            <a:extLst>
              <a:ext uri="{FF2B5EF4-FFF2-40B4-BE49-F238E27FC236}">
                <a16:creationId xmlns:a16="http://schemas.microsoft.com/office/drawing/2014/main" id="{CE65E5A9-BD31-F40A-1CB1-DF6CB5CBEEB1}"/>
              </a:ext>
            </a:extLst>
          </p:cNvPr>
          <p:cNvCxnSpPr>
            <a:cxnSpLocks/>
          </p:cNvCxnSpPr>
          <p:nvPr/>
        </p:nvCxnSpPr>
        <p:spPr>
          <a:xfrm>
            <a:off x="1216454" y="2301887"/>
            <a:ext cx="0" cy="621012"/>
          </a:xfrm>
          <a:prstGeom prst="line">
            <a:avLst/>
          </a:prstGeom>
          <a:ln w="60325" cmpd="dbl">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1B75BB"/>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1B2CAF0-0226-7F23-5E1C-0435CD10D302}"/>
              </a:ext>
            </a:extLst>
          </p:cNvPr>
          <p:cNvCxnSpPr>
            <a:cxnSpLocks/>
          </p:cNvCxnSpPr>
          <p:nvPr/>
        </p:nvCxnSpPr>
        <p:spPr>
          <a:xfrm>
            <a:off x="1129370" y="2301887"/>
            <a:ext cx="0" cy="621012"/>
          </a:xfrm>
          <a:prstGeom prst="line">
            <a:avLst/>
          </a:prstGeom>
          <a:ln w="60325" cmpd="dbl">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1B75BB"/>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C6D00A7-83B7-C3D5-2D68-C88836448015}"/>
              </a:ext>
            </a:extLst>
          </p:cNvPr>
          <p:cNvCxnSpPr>
            <a:cxnSpLocks/>
          </p:cNvCxnSpPr>
          <p:nvPr/>
        </p:nvCxnSpPr>
        <p:spPr>
          <a:xfrm>
            <a:off x="1216454" y="3060383"/>
            <a:ext cx="0" cy="1276913"/>
          </a:xfrm>
          <a:prstGeom prst="line">
            <a:avLst/>
          </a:prstGeom>
          <a:ln w="60325" cmpd="dbl">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1B75BB"/>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F0DCED9-0B51-4445-1DEB-B7B8C1B50DDB}"/>
              </a:ext>
            </a:extLst>
          </p:cNvPr>
          <p:cNvCxnSpPr>
            <a:cxnSpLocks/>
          </p:cNvCxnSpPr>
          <p:nvPr/>
        </p:nvCxnSpPr>
        <p:spPr>
          <a:xfrm>
            <a:off x="1129370" y="3060383"/>
            <a:ext cx="0" cy="1276913"/>
          </a:xfrm>
          <a:prstGeom prst="line">
            <a:avLst/>
          </a:prstGeom>
          <a:ln w="60325" cmpd="dbl">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1B75BB"/>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id="{1AD7A96A-B600-7656-1D81-242DB5845381}"/>
              </a:ext>
            </a:extLst>
          </p:cNvPr>
          <p:cNvSpPr/>
          <p:nvPr/>
        </p:nvSpPr>
        <p:spPr>
          <a:xfrm>
            <a:off x="406400" y="2689513"/>
            <a:ext cx="5646529" cy="1063487"/>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Title 5">
            <a:extLst>
              <a:ext uri="{FF2B5EF4-FFF2-40B4-BE49-F238E27FC236}">
                <a16:creationId xmlns:a16="http://schemas.microsoft.com/office/drawing/2014/main" id="{48716217-36C5-6653-893C-707844D1937F}"/>
              </a:ext>
            </a:extLst>
          </p:cNvPr>
          <p:cNvSpPr>
            <a:spLocks noGrp="1"/>
          </p:cNvSpPr>
          <p:nvPr>
            <p:ph type="title"/>
          </p:nvPr>
        </p:nvSpPr>
        <p:spPr/>
        <p:txBody>
          <a:bodyPr>
            <a:normAutofit/>
          </a:bodyPr>
          <a:lstStyle/>
          <a:p>
            <a:r>
              <a:rPr lang="en-US" sz="3200"/>
              <a:t>SAGER guidelines: are we adhering to them?</a:t>
            </a:r>
          </a:p>
        </p:txBody>
      </p:sp>
      <p:sp>
        <p:nvSpPr>
          <p:cNvPr id="11" name="Footer Placeholder 10">
            <a:extLst>
              <a:ext uri="{FF2B5EF4-FFF2-40B4-BE49-F238E27FC236}">
                <a16:creationId xmlns:a16="http://schemas.microsoft.com/office/drawing/2014/main" id="{6D4381A0-010B-410B-4C5F-DEBC427BFC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a:ea typeface="+mn-ea"/>
                <a:cs typeface="+mn-cs"/>
              </a:rPr>
              <a:t>This information is for educational use only. Do not copy. Do not distribute.</a:t>
            </a:r>
          </a:p>
        </p:txBody>
      </p:sp>
      <p:sp>
        <p:nvSpPr>
          <p:cNvPr id="3" name="TextBox 2">
            <a:extLst>
              <a:ext uri="{FF2B5EF4-FFF2-40B4-BE49-F238E27FC236}">
                <a16:creationId xmlns:a16="http://schemas.microsoft.com/office/drawing/2014/main" id="{902DC690-3AD1-2DCF-C1DE-A0FE98474D16}"/>
              </a:ext>
            </a:extLst>
          </p:cNvPr>
          <p:cNvSpPr txBox="1"/>
          <p:nvPr/>
        </p:nvSpPr>
        <p:spPr>
          <a:xfrm>
            <a:off x="1103243" y="6166241"/>
            <a:ext cx="10049704"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lumMod val="50000"/>
                  </a:srgbClr>
                </a:solidFill>
                <a:effectLst/>
                <a:uLnTx/>
                <a:uFillTx/>
                <a:latin typeface="Arial" panose="020B0604020202020204"/>
                <a:ea typeface="Aptos" panose="020B0004020202020204" pitchFamily="34" charset="0"/>
                <a:cs typeface="Times New Roman" panose="02020603050405020304" pitchFamily="18" charset="0"/>
              </a:rPr>
              <a:t>SAGER, Sex and Gender Equity in Research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lumMod val="50000"/>
                  </a:srgbClr>
                </a:solidFill>
                <a:effectLst/>
                <a:uLnTx/>
                <a:uFillTx/>
                <a:latin typeface="Arial" panose="020B0604020202020204"/>
                <a:ea typeface="Aptos" panose="020B0004020202020204" pitchFamily="34" charset="0"/>
                <a:cs typeface="Times New Roman" panose="02020603050405020304" pitchFamily="18" charset="0"/>
              </a:rPr>
              <a:t>1. </a:t>
            </a:r>
            <a:r>
              <a:rPr kumimoji="0" lang="en-GB" sz="800" b="0" i="0" u="none" strike="noStrike" kern="1200" cap="none" spc="0" normalizeH="0" baseline="0" noProof="0" err="1">
                <a:ln>
                  <a:noFill/>
                </a:ln>
                <a:solidFill>
                  <a:srgbClr val="FFFFFF">
                    <a:lumMod val="50000"/>
                  </a:srgbClr>
                </a:solidFill>
                <a:effectLst/>
                <a:uLnTx/>
                <a:uFillTx/>
                <a:latin typeface="Arial" panose="020B0604020202020204"/>
                <a:ea typeface="Aptos" panose="020B0004020202020204" pitchFamily="34" charset="0"/>
                <a:cs typeface="Times New Roman" panose="02020603050405020304" pitchFamily="18" charset="0"/>
              </a:rPr>
              <a:t>Heidari</a:t>
            </a:r>
            <a:r>
              <a:rPr kumimoji="0" lang="en-GB" sz="800" b="0" i="0" u="none" strike="noStrike" kern="1200" cap="none" spc="0" normalizeH="0" baseline="0" noProof="0">
                <a:ln>
                  <a:noFill/>
                </a:ln>
                <a:solidFill>
                  <a:srgbClr val="FFFFFF">
                    <a:lumMod val="50000"/>
                  </a:srgbClr>
                </a:solidFill>
                <a:effectLst/>
                <a:uLnTx/>
                <a:uFillTx/>
                <a:latin typeface="Arial" panose="020B0604020202020204"/>
                <a:ea typeface="Aptos" panose="020B0004020202020204" pitchFamily="34" charset="0"/>
                <a:cs typeface="Times New Roman" panose="02020603050405020304" pitchFamily="18" charset="0"/>
              </a:rPr>
              <a:t> S, et al. </a:t>
            </a:r>
            <a:r>
              <a:rPr kumimoji="0" lang="en-GB" sz="800" b="0" i="1" u="none" strike="noStrike" kern="1200" cap="none" spc="0" normalizeH="0" baseline="0" noProof="0">
                <a:ln>
                  <a:noFill/>
                </a:ln>
                <a:solidFill>
                  <a:srgbClr val="FFFFFF">
                    <a:lumMod val="50000"/>
                  </a:srgbClr>
                </a:solidFill>
                <a:effectLst/>
                <a:uLnTx/>
                <a:uFillTx/>
                <a:latin typeface="Arial" panose="020B0604020202020204"/>
                <a:ea typeface="Aptos" panose="020B0004020202020204" pitchFamily="34" charset="0"/>
                <a:cs typeface="Times New Roman" panose="02020603050405020304" pitchFamily="18" charset="0"/>
              </a:rPr>
              <a:t>Res </a:t>
            </a:r>
            <a:r>
              <a:rPr kumimoji="0" lang="en-GB" sz="800" b="0" i="1" u="none" strike="noStrike" kern="1200" cap="none" spc="0" normalizeH="0" baseline="0" noProof="0" err="1">
                <a:ln>
                  <a:noFill/>
                </a:ln>
                <a:solidFill>
                  <a:srgbClr val="FFFFFF">
                    <a:lumMod val="50000"/>
                  </a:srgbClr>
                </a:solidFill>
                <a:effectLst/>
                <a:uLnTx/>
                <a:uFillTx/>
                <a:latin typeface="Arial" panose="020B0604020202020204"/>
                <a:ea typeface="Aptos" panose="020B0004020202020204" pitchFamily="34" charset="0"/>
                <a:cs typeface="Times New Roman" panose="02020603050405020304" pitchFamily="18" charset="0"/>
              </a:rPr>
              <a:t>Integr</a:t>
            </a:r>
            <a:r>
              <a:rPr kumimoji="0" lang="en-GB" sz="800" b="0" i="1" u="none" strike="noStrike" kern="1200" cap="none" spc="0" normalizeH="0" baseline="0" noProof="0">
                <a:ln>
                  <a:noFill/>
                </a:ln>
                <a:solidFill>
                  <a:srgbClr val="FFFFFF">
                    <a:lumMod val="50000"/>
                  </a:srgbClr>
                </a:solidFill>
                <a:effectLst/>
                <a:uLnTx/>
                <a:uFillTx/>
                <a:latin typeface="Arial" panose="020B0604020202020204"/>
                <a:ea typeface="Aptos" panose="020B0004020202020204" pitchFamily="34" charset="0"/>
                <a:cs typeface="Times New Roman" panose="02020603050405020304" pitchFamily="18" charset="0"/>
              </a:rPr>
              <a:t> Peer Rev</a:t>
            </a:r>
            <a:r>
              <a:rPr kumimoji="0" lang="en-GB" sz="800" b="0" i="0" u="none" strike="noStrike" kern="1200" cap="none" spc="0" normalizeH="0" baseline="0" noProof="0">
                <a:ln>
                  <a:noFill/>
                </a:ln>
                <a:solidFill>
                  <a:srgbClr val="FFFFFF">
                    <a:lumMod val="50000"/>
                  </a:srgbClr>
                </a:solidFill>
                <a:effectLst/>
                <a:uLnTx/>
                <a:uFillTx/>
                <a:latin typeface="Arial" panose="020B0604020202020204"/>
                <a:ea typeface="Aptos" panose="020B0004020202020204" pitchFamily="34" charset="0"/>
                <a:cs typeface="Times New Roman" panose="02020603050405020304" pitchFamily="18" charset="0"/>
              </a:rPr>
              <a:t> 2016;1; 2. Sex and gender reporting advances in medicine. </a:t>
            </a:r>
            <a:r>
              <a:rPr kumimoji="0" lang="en-GB" sz="800" b="0" i="1" u="none" strike="noStrike" kern="1200" cap="none" spc="0" normalizeH="0" baseline="0" noProof="0">
                <a:ln>
                  <a:noFill/>
                </a:ln>
                <a:solidFill>
                  <a:srgbClr val="FFFFFF">
                    <a:lumMod val="50000"/>
                  </a:srgbClr>
                </a:solidFill>
                <a:effectLst/>
                <a:uLnTx/>
                <a:uFillTx/>
                <a:latin typeface="Arial" panose="020B0604020202020204"/>
                <a:ea typeface="Aptos" panose="020B0004020202020204" pitchFamily="34" charset="0"/>
                <a:cs typeface="Times New Roman" panose="02020603050405020304" pitchFamily="18" charset="0"/>
              </a:rPr>
              <a:t>Lancet </a:t>
            </a:r>
            <a:r>
              <a:rPr kumimoji="0" lang="en-GB" sz="800" b="0" i="1" u="none" strike="noStrike" kern="1200" cap="none" spc="0" normalizeH="0" baseline="0" noProof="0" err="1">
                <a:ln>
                  <a:noFill/>
                </a:ln>
                <a:solidFill>
                  <a:srgbClr val="FFFFFF">
                    <a:lumMod val="50000"/>
                  </a:srgbClr>
                </a:solidFill>
                <a:effectLst/>
                <a:uLnTx/>
                <a:uFillTx/>
                <a:latin typeface="Arial" panose="020B0604020202020204"/>
                <a:ea typeface="Aptos" panose="020B0004020202020204" pitchFamily="34" charset="0"/>
                <a:cs typeface="Times New Roman" panose="02020603050405020304" pitchFamily="18" charset="0"/>
              </a:rPr>
              <a:t>Haematol</a:t>
            </a:r>
            <a:r>
              <a:rPr kumimoji="0" lang="en-GB" sz="800" b="0" i="0" u="none" strike="noStrike" kern="1200" cap="none" spc="0" normalizeH="0" baseline="0" noProof="0">
                <a:ln>
                  <a:noFill/>
                </a:ln>
                <a:solidFill>
                  <a:srgbClr val="FFFFFF">
                    <a:lumMod val="50000"/>
                  </a:srgbClr>
                </a:solidFill>
                <a:effectLst/>
                <a:uLnTx/>
                <a:uFillTx/>
                <a:latin typeface="Arial" panose="020B0604020202020204"/>
                <a:ea typeface="Aptos" panose="020B0004020202020204" pitchFamily="34" charset="0"/>
                <a:cs typeface="Times New Roman" panose="02020603050405020304" pitchFamily="18" charset="0"/>
              </a:rPr>
              <a:t> 2024;11:e241; 3. </a:t>
            </a:r>
            <a:r>
              <a:rPr kumimoji="0" lang="en-GB" sz="800" b="0" i="0" u="none" strike="noStrike" kern="100" cap="none" spc="0" normalizeH="0" baseline="0" noProof="0">
                <a:ln>
                  <a:noFill/>
                </a:ln>
                <a:solidFill>
                  <a:srgbClr val="FFFFFF">
                    <a:lumMod val="50000"/>
                  </a:srgbClr>
                </a:solidFill>
                <a:effectLst/>
                <a:uLnTx/>
                <a:uFillTx/>
                <a:latin typeface="Arial" panose="020B0604020202020204"/>
                <a:ea typeface="Aptos" panose="020B0004020202020204" pitchFamily="34" charset="0"/>
                <a:cs typeface="Times New Roman" panose="02020603050405020304" pitchFamily="18" charset="0"/>
              </a:rPr>
              <a:t>Raising the bar on sex and gender reporting in research. </a:t>
            </a:r>
            <a:r>
              <a:rPr kumimoji="0" lang="en-GB" sz="800" b="0" i="1" u="none" strike="noStrike" kern="100" cap="none" spc="0" normalizeH="0" baseline="0" noProof="0">
                <a:ln>
                  <a:noFill/>
                </a:ln>
                <a:solidFill>
                  <a:srgbClr val="FFFFFF">
                    <a:lumMod val="50000"/>
                  </a:srgbClr>
                </a:solidFill>
                <a:effectLst/>
                <a:uLnTx/>
                <a:uFillTx/>
                <a:latin typeface="Arial" panose="020B0604020202020204"/>
                <a:ea typeface="Aptos" panose="020B0004020202020204" pitchFamily="34" charset="0"/>
                <a:cs typeface="Times New Roman" panose="02020603050405020304" pitchFamily="18" charset="0"/>
              </a:rPr>
              <a:t>Nat Cancer</a:t>
            </a:r>
            <a:r>
              <a:rPr kumimoji="0" lang="en-GB" sz="800" b="0" i="0" u="none" strike="noStrike" kern="100" cap="none" spc="0" normalizeH="0" baseline="0" noProof="0">
                <a:ln>
                  <a:noFill/>
                </a:ln>
                <a:solidFill>
                  <a:srgbClr val="FFFFFF">
                    <a:lumMod val="50000"/>
                  </a:srgbClr>
                </a:solidFill>
                <a:effectLst/>
                <a:uLnTx/>
                <a:uFillTx/>
                <a:latin typeface="Arial" panose="020B0604020202020204"/>
                <a:ea typeface="Aptos" panose="020B0004020202020204" pitchFamily="34" charset="0"/>
                <a:cs typeface="Times New Roman" panose="02020603050405020304" pitchFamily="18" charset="0"/>
              </a:rPr>
              <a:t> 2022;3:521</a:t>
            </a:r>
            <a:endParaRPr kumimoji="0" lang="en-GB" sz="800" b="0" i="0" u="none" strike="noStrike" kern="1200" cap="none" spc="0" normalizeH="0" baseline="0" noProof="0">
              <a:ln>
                <a:noFill/>
              </a:ln>
              <a:solidFill>
                <a:srgbClr val="FFFFFF">
                  <a:lumMod val="50000"/>
                </a:srgbClr>
              </a:solidFill>
              <a:effectLst/>
              <a:uLnTx/>
              <a:uFillTx/>
              <a:latin typeface="Arial" panose="020B0604020202020204"/>
              <a:ea typeface="+mn-ea"/>
              <a:cs typeface="+mn-cs"/>
            </a:endParaRPr>
          </a:p>
        </p:txBody>
      </p:sp>
      <p:pic>
        <p:nvPicPr>
          <p:cNvPr id="13" name="Picture 12">
            <a:extLst>
              <a:ext uri="{FF2B5EF4-FFF2-40B4-BE49-F238E27FC236}">
                <a16:creationId xmlns:a16="http://schemas.microsoft.com/office/drawing/2014/main" id="{3D06A80E-E127-8BDC-258E-A645D5520937}"/>
              </a:ext>
            </a:extLst>
          </p:cNvPr>
          <p:cNvPicPr>
            <a:picLocks noChangeAspect="1"/>
          </p:cNvPicPr>
          <p:nvPr/>
        </p:nvPicPr>
        <p:blipFill rotWithShape="1">
          <a:blip r:embed="rId3"/>
          <a:srcRect r="2294" b="2294"/>
          <a:stretch/>
        </p:blipFill>
        <p:spPr>
          <a:xfrm>
            <a:off x="6192078" y="1430752"/>
            <a:ext cx="2797764" cy="3952311"/>
          </a:xfrm>
          <a:prstGeom prst="rect">
            <a:avLst/>
          </a:prstGeom>
          <a:ln>
            <a:no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1491A09B-076D-9105-91D6-5B549AE6EC11}"/>
              </a:ext>
            </a:extLst>
          </p:cNvPr>
          <p:cNvPicPr>
            <a:picLocks noChangeAspect="1"/>
          </p:cNvPicPr>
          <p:nvPr/>
        </p:nvPicPr>
        <p:blipFill>
          <a:blip r:embed="rId4"/>
          <a:stretch>
            <a:fillRect/>
          </a:stretch>
        </p:blipFill>
        <p:spPr>
          <a:xfrm>
            <a:off x="9084688" y="1430746"/>
            <a:ext cx="2756000" cy="3952366"/>
          </a:xfrm>
          <a:prstGeom prst="rect">
            <a:avLst/>
          </a:prstGeom>
          <a:ln>
            <a:noFill/>
          </a:ln>
          <a:effectLst>
            <a:outerShdw blurRad="292100" dist="139700" dir="2700000" algn="tl" rotWithShape="0">
              <a:srgbClr val="333333">
                <a:alpha val="65000"/>
              </a:srgbClr>
            </a:outerShdw>
          </a:effectLst>
        </p:spPr>
      </p:pic>
      <p:sp>
        <p:nvSpPr>
          <p:cNvPr id="17" name="Rectangle: Rounded Corners 16">
            <a:extLst>
              <a:ext uri="{FF2B5EF4-FFF2-40B4-BE49-F238E27FC236}">
                <a16:creationId xmlns:a16="http://schemas.microsoft.com/office/drawing/2014/main" id="{8B842A38-5248-80A6-ECD4-82D302405DD5}"/>
              </a:ext>
            </a:extLst>
          </p:cNvPr>
          <p:cNvSpPr/>
          <p:nvPr/>
        </p:nvSpPr>
        <p:spPr>
          <a:xfrm>
            <a:off x="406400" y="1169034"/>
            <a:ext cx="5646529" cy="1132853"/>
          </a:xfrm>
          <a:prstGeom prst="roundRect">
            <a:avLst/>
          </a:prstGeom>
          <a:solidFill>
            <a:schemeClr val="bg1"/>
          </a:solidFill>
          <a:ln>
            <a:solidFill>
              <a:srgbClr val="1B75B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0CE816AA-80D0-9B3E-BC86-8FB3024D0937}"/>
              </a:ext>
            </a:extLst>
          </p:cNvPr>
          <p:cNvSpPr txBox="1"/>
          <p:nvPr/>
        </p:nvSpPr>
        <p:spPr>
          <a:xfrm>
            <a:off x="536807" y="1303683"/>
            <a:ext cx="5655271" cy="863570"/>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600" b="0" i="0" u="none" strike="noStrike" kern="100" cap="none" spc="0" normalizeH="0" baseline="0" noProof="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SAGER guidelines help address the </a:t>
            </a:r>
            <a:r>
              <a:rPr kumimoji="0" lang="en-GB" sz="1600" b="1" i="0" u="none" strike="noStrike" kern="100" cap="none" spc="0" normalizeH="0" baseline="0" noProof="0">
                <a:ln>
                  <a:noFill/>
                </a:ln>
                <a:solidFill>
                  <a:srgbClr val="3B9021"/>
                </a:solidFill>
                <a:effectLst/>
                <a:uLnTx/>
                <a:uFillTx/>
                <a:latin typeface="Arial" panose="020B0604020202020204"/>
                <a:ea typeface="Aptos" panose="020B0004020202020204" pitchFamily="34" charset="0"/>
                <a:cs typeface="Times New Roman" panose="02020603050405020304" pitchFamily="18" charset="0"/>
              </a:rPr>
              <a:t>underrepresentation and inadequate consideration of sex and gender differences </a:t>
            </a:r>
            <a:r>
              <a:rPr kumimoji="0" lang="en-GB" sz="1600" b="0" i="0" u="none" strike="noStrike" kern="100" cap="none" spc="0" normalizeH="0" baseline="0" noProof="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in clinical research</a:t>
            </a:r>
            <a:r>
              <a:rPr kumimoji="0" lang="en-GB" sz="1600" b="0" i="0" u="none" strike="noStrike" kern="100" cap="none" spc="0" normalizeH="0" baseline="30000" noProof="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1</a:t>
            </a:r>
            <a:r>
              <a:rPr kumimoji="0" lang="en-GB" sz="1600" b="0" i="0" u="none" strike="noStrike" kern="100" cap="none" spc="0" normalizeH="0" baseline="0" noProof="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 </a:t>
            </a:r>
          </a:p>
        </p:txBody>
      </p:sp>
      <p:sp>
        <p:nvSpPr>
          <p:cNvPr id="19" name="Circle: Hollow 18">
            <a:extLst>
              <a:ext uri="{FF2B5EF4-FFF2-40B4-BE49-F238E27FC236}">
                <a16:creationId xmlns:a16="http://schemas.microsoft.com/office/drawing/2014/main" id="{2D64A52D-818C-BEFB-4F44-839DA6C91443}"/>
              </a:ext>
            </a:extLst>
          </p:cNvPr>
          <p:cNvSpPr/>
          <p:nvPr/>
        </p:nvSpPr>
        <p:spPr>
          <a:xfrm>
            <a:off x="536807" y="2576939"/>
            <a:ext cx="1271557" cy="1271557"/>
          </a:xfrm>
          <a:prstGeom prst="donut">
            <a:avLst>
              <a:gd name="adj" fmla="val 7866"/>
            </a:avLst>
          </a:prstGeom>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21" name="Graphic 20" descr="Checkmark with solid fill">
            <a:extLst>
              <a:ext uri="{FF2B5EF4-FFF2-40B4-BE49-F238E27FC236}">
                <a16:creationId xmlns:a16="http://schemas.microsoft.com/office/drawing/2014/main" id="{43CBF866-E693-031C-B62F-573DE7BDB21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4756" y="2861723"/>
            <a:ext cx="795130" cy="795130"/>
          </a:xfrm>
          <a:prstGeom prst="rect">
            <a:avLst/>
          </a:prstGeom>
        </p:spPr>
      </p:pic>
      <p:sp>
        <p:nvSpPr>
          <p:cNvPr id="22" name="TextBox 21">
            <a:extLst>
              <a:ext uri="{FF2B5EF4-FFF2-40B4-BE49-F238E27FC236}">
                <a16:creationId xmlns:a16="http://schemas.microsoft.com/office/drawing/2014/main" id="{1B6082D2-F667-8567-A559-6AE06E052C18}"/>
              </a:ext>
            </a:extLst>
          </p:cNvPr>
          <p:cNvSpPr txBox="1"/>
          <p:nvPr/>
        </p:nvSpPr>
        <p:spPr>
          <a:xfrm>
            <a:off x="1851282" y="2927627"/>
            <a:ext cx="4082284" cy="600101"/>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1" i="0" u="none" strike="noStrike" kern="100" cap="none" spc="0" normalizeH="0" baseline="0" noProof="0">
                <a:ln>
                  <a:noFill/>
                </a:ln>
                <a:solidFill>
                  <a:srgbClr val="FFFFFF"/>
                </a:solidFill>
                <a:effectLst/>
                <a:uLnTx/>
                <a:uFillTx/>
                <a:latin typeface="Arial" panose="020B0604020202020204"/>
                <a:ea typeface="Aptos" panose="020B0004020202020204" pitchFamily="34" charset="0"/>
                <a:cs typeface="Times New Roman" panose="02020603050405020304" pitchFamily="18" charset="0"/>
              </a:rPr>
              <a:t>Many scientific publishers and journals have endorsed SAGER guidelines</a:t>
            </a:r>
            <a:r>
              <a:rPr kumimoji="0" lang="en-GB" sz="1600" b="1" i="0" u="none" strike="noStrike" kern="100" cap="none" spc="0" normalizeH="0" baseline="30000" noProof="0">
                <a:ln>
                  <a:noFill/>
                </a:ln>
                <a:solidFill>
                  <a:srgbClr val="FFFFFF"/>
                </a:solidFill>
                <a:effectLst/>
                <a:uLnTx/>
                <a:uFillTx/>
                <a:latin typeface="Arial" panose="020B0604020202020204"/>
                <a:ea typeface="Aptos" panose="020B0004020202020204" pitchFamily="34" charset="0"/>
                <a:cs typeface="Times New Roman" panose="02020603050405020304" pitchFamily="18" charset="0"/>
              </a:rPr>
              <a:t>2,3</a:t>
            </a:r>
          </a:p>
        </p:txBody>
      </p:sp>
      <p:sp>
        <p:nvSpPr>
          <p:cNvPr id="29" name="Rectangle: Rounded Corners 28">
            <a:extLst>
              <a:ext uri="{FF2B5EF4-FFF2-40B4-BE49-F238E27FC236}">
                <a16:creationId xmlns:a16="http://schemas.microsoft.com/office/drawing/2014/main" id="{E6B0440D-F731-D934-33AA-F7E3523BA836}"/>
              </a:ext>
            </a:extLst>
          </p:cNvPr>
          <p:cNvSpPr/>
          <p:nvPr/>
        </p:nvSpPr>
        <p:spPr>
          <a:xfrm>
            <a:off x="406400" y="4337296"/>
            <a:ext cx="5646529" cy="1063487"/>
          </a:xfrm>
          <a:prstGeom prst="roundRect">
            <a:avLst/>
          </a:prstGeom>
          <a:solidFill>
            <a:srgbClr val="1B75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0" name="Circle: Hollow 29">
            <a:extLst>
              <a:ext uri="{FF2B5EF4-FFF2-40B4-BE49-F238E27FC236}">
                <a16:creationId xmlns:a16="http://schemas.microsoft.com/office/drawing/2014/main" id="{7ED21B0D-4269-852D-7316-9C2EA5ACD526}"/>
              </a:ext>
            </a:extLst>
          </p:cNvPr>
          <p:cNvSpPr/>
          <p:nvPr/>
        </p:nvSpPr>
        <p:spPr>
          <a:xfrm>
            <a:off x="536807" y="4224722"/>
            <a:ext cx="1271557" cy="1271557"/>
          </a:xfrm>
          <a:prstGeom prst="donut">
            <a:avLst>
              <a:gd name="adj" fmla="val 7866"/>
            </a:avLst>
          </a:prstGeom>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2" name="TextBox 31">
            <a:extLst>
              <a:ext uri="{FF2B5EF4-FFF2-40B4-BE49-F238E27FC236}">
                <a16:creationId xmlns:a16="http://schemas.microsoft.com/office/drawing/2014/main" id="{93A8D535-CBC4-5513-AD69-6AB251286AC1}"/>
              </a:ext>
            </a:extLst>
          </p:cNvPr>
          <p:cNvSpPr txBox="1"/>
          <p:nvPr/>
        </p:nvSpPr>
        <p:spPr>
          <a:xfrm>
            <a:off x="1903210" y="4660134"/>
            <a:ext cx="3893347" cy="346826"/>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600" b="1" i="0" u="none" strike="noStrike" kern="100" cap="none" spc="0" normalizeH="0" baseline="0" noProof="0">
                <a:ln>
                  <a:noFill/>
                </a:ln>
                <a:solidFill>
                  <a:srgbClr val="FFFFFF"/>
                </a:solidFill>
                <a:effectLst/>
                <a:uLnTx/>
                <a:uFillTx/>
                <a:latin typeface="Arial" panose="020B0604020202020204"/>
                <a:ea typeface="Aptos" panose="020B0004020202020204" pitchFamily="34" charset="0"/>
                <a:cs typeface="Times New Roman" panose="02020603050405020304" pitchFamily="18" charset="0"/>
              </a:rPr>
              <a:t>But are they being adhered to?</a:t>
            </a:r>
            <a:endParaRPr kumimoji="0" lang="en-GB" sz="1600" b="1" i="0" u="none" strike="noStrike" kern="100" cap="none" spc="0" normalizeH="0" baseline="30000" noProof="0">
              <a:ln>
                <a:noFill/>
              </a:ln>
              <a:solidFill>
                <a:srgbClr val="FFFFFF"/>
              </a:solidFill>
              <a:effectLst/>
              <a:uLnTx/>
              <a:uFillTx/>
              <a:latin typeface="Arial" panose="020B0604020202020204"/>
              <a:ea typeface="Aptos" panose="020B0004020202020204" pitchFamily="34" charset="0"/>
              <a:cs typeface="Times New Roman" panose="02020603050405020304" pitchFamily="18" charset="0"/>
            </a:endParaRPr>
          </a:p>
        </p:txBody>
      </p:sp>
      <p:pic>
        <p:nvPicPr>
          <p:cNvPr id="34" name="Graphic 33" descr="Question Mark with solid fill">
            <a:extLst>
              <a:ext uri="{FF2B5EF4-FFF2-40B4-BE49-F238E27FC236}">
                <a16:creationId xmlns:a16="http://schemas.microsoft.com/office/drawing/2014/main" id="{C20E2F96-5351-8E85-7D67-1941ACDA734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5122" y="4406871"/>
            <a:ext cx="914400" cy="914400"/>
          </a:xfrm>
          <a:prstGeom prst="rect">
            <a:avLst/>
          </a:prstGeom>
        </p:spPr>
      </p:pic>
      <p:sp>
        <p:nvSpPr>
          <p:cNvPr id="2" name="Rectangle: Rounded Corners 1">
            <a:extLst>
              <a:ext uri="{FF2B5EF4-FFF2-40B4-BE49-F238E27FC236}">
                <a16:creationId xmlns:a16="http://schemas.microsoft.com/office/drawing/2014/main" id="{CD8A7506-9019-B702-EB40-CA483BD9D461}"/>
              </a:ext>
            </a:extLst>
          </p:cNvPr>
          <p:cNvSpPr/>
          <p:nvPr/>
        </p:nvSpPr>
        <p:spPr>
          <a:xfrm>
            <a:off x="1619522" y="5453185"/>
            <a:ext cx="10049703" cy="627390"/>
          </a:xfrm>
          <a:prstGeom prst="round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panose="020B0604020202020204"/>
                <a:ea typeface="+mn-ea"/>
                <a:cs typeface="+mn-cs"/>
              </a:rPr>
              <a:t>We have a collective opportunity and responsibility to lead in this area and effect change</a:t>
            </a:r>
          </a:p>
        </p:txBody>
      </p:sp>
    </p:spTree>
    <p:extLst>
      <p:ext uri="{BB962C8B-B14F-4D97-AF65-F5344CB8AC3E}">
        <p14:creationId xmlns:p14="http://schemas.microsoft.com/office/powerpoint/2010/main" val="3566140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up)">
                                      <p:cBhvr>
                                        <p:cTn id="7" dur="500"/>
                                        <p:tgtEl>
                                          <p:spTgt spid="48"/>
                                        </p:tgtEl>
                                      </p:cBhvr>
                                    </p:animEffect>
                                  </p:childTnLst>
                                </p:cTn>
                              </p:par>
                              <p:par>
                                <p:cTn id="8" presetID="22" presetClass="entr" presetSubtype="1"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wipe(up)">
                                      <p:cBhvr>
                                        <p:cTn id="10" dur="500"/>
                                        <p:tgtEl>
                                          <p:spTgt spid="4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10" presetClass="entr" presetSubtype="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up)">
                                      <p:cBhvr>
                                        <p:cTn id="28" dur="500"/>
                                        <p:tgtEl>
                                          <p:spTgt spid="35"/>
                                        </p:tgtEl>
                                      </p:cBhvr>
                                    </p:animEffect>
                                  </p:childTnLst>
                                </p:cTn>
                              </p:par>
                              <p:par>
                                <p:cTn id="29" presetID="22" presetClass="entr" presetSubtype="1" fill="hold" nodeType="with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up)">
                                      <p:cBhvr>
                                        <p:cTn id="31" dur="500"/>
                                        <p:tgtEl>
                                          <p:spTgt spid="43"/>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500"/>
                                        <p:tgtEl>
                                          <p:spTgt spid="32"/>
                                        </p:tgtEl>
                                      </p:cBhvr>
                                    </p:animEffect>
                                  </p:childTnLst>
                                </p:cTn>
                              </p:par>
                              <p:par>
                                <p:cTn id="42" presetID="10" presetClass="entr" presetSubtype="0"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9" grpId="0" animBg="1"/>
      <p:bldP spid="22" grpId="0"/>
      <p:bldP spid="29" grpId="0" animBg="1"/>
      <p:bldP spid="30" grpId="0" animBg="1"/>
      <p:bldP spid="32" grpId="0"/>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3F59E62B-2A58-6F54-D67E-78DCC04A30E3}"/>
              </a:ext>
            </a:extLst>
          </p:cNvPr>
          <p:cNvSpPr/>
          <p:nvPr/>
        </p:nvSpPr>
        <p:spPr>
          <a:xfrm>
            <a:off x="1422351" y="4793413"/>
            <a:ext cx="8902749" cy="724809"/>
          </a:xfrm>
          <a:prstGeom prst="roundRect">
            <a:avLst/>
          </a:prstGeom>
          <a:solidFill>
            <a:schemeClr val="bg1"/>
          </a:solidFill>
          <a:ln>
            <a:solidFill>
              <a:srgbClr val="1B75B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Title 5">
            <a:extLst>
              <a:ext uri="{FF2B5EF4-FFF2-40B4-BE49-F238E27FC236}">
                <a16:creationId xmlns:a16="http://schemas.microsoft.com/office/drawing/2014/main" id="{48716217-36C5-6653-893C-707844D1937F}"/>
              </a:ext>
            </a:extLst>
          </p:cNvPr>
          <p:cNvSpPr>
            <a:spLocks noGrp="1"/>
          </p:cNvSpPr>
          <p:nvPr>
            <p:ph type="title"/>
          </p:nvPr>
        </p:nvSpPr>
        <p:spPr/>
        <p:txBody>
          <a:bodyPr>
            <a:normAutofit/>
          </a:bodyPr>
          <a:lstStyle/>
          <a:p>
            <a:r>
              <a:rPr lang="en-US" sz="3200"/>
              <a:t>Study aims</a:t>
            </a:r>
          </a:p>
        </p:txBody>
      </p:sp>
      <p:sp>
        <p:nvSpPr>
          <p:cNvPr id="11" name="Footer Placeholder 10">
            <a:extLst>
              <a:ext uri="{FF2B5EF4-FFF2-40B4-BE49-F238E27FC236}">
                <a16:creationId xmlns:a16="http://schemas.microsoft.com/office/drawing/2014/main" id="{6D4381A0-010B-410B-4C5F-DEBC427BFC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a:ea typeface="+mn-ea"/>
                <a:cs typeface="+mn-cs"/>
              </a:rPr>
              <a:t>This information is for educational use only. Do not copy. Do not distribute.</a:t>
            </a:r>
          </a:p>
        </p:txBody>
      </p:sp>
      <p:sp>
        <p:nvSpPr>
          <p:cNvPr id="2" name="Rectangle: Rounded Corners 1">
            <a:extLst>
              <a:ext uri="{FF2B5EF4-FFF2-40B4-BE49-F238E27FC236}">
                <a16:creationId xmlns:a16="http://schemas.microsoft.com/office/drawing/2014/main" id="{896E6469-C359-BED9-AAB9-6AE3AC814341}"/>
              </a:ext>
            </a:extLst>
          </p:cNvPr>
          <p:cNvSpPr/>
          <p:nvPr/>
        </p:nvSpPr>
        <p:spPr>
          <a:xfrm>
            <a:off x="415280" y="1647825"/>
            <a:ext cx="10737667" cy="1123950"/>
          </a:xfrm>
          <a:prstGeom prst="roundRect">
            <a:avLst/>
          </a:prstGeom>
          <a:solidFill>
            <a:srgbClr val="1B75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Circle: Hollow 3">
            <a:extLst>
              <a:ext uri="{FF2B5EF4-FFF2-40B4-BE49-F238E27FC236}">
                <a16:creationId xmlns:a16="http://schemas.microsoft.com/office/drawing/2014/main" id="{C442203C-51CC-BADA-9B0D-F35505AF3C2C}"/>
              </a:ext>
            </a:extLst>
          </p:cNvPr>
          <p:cNvSpPr/>
          <p:nvPr/>
        </p:nvSpPr>
        <p:spPr>
          <a:xfrm>
            <a:off x="545687" y="1575766"/>
            <a:ext cx="1271557" cy="1271557"/>
          </a:xfrm>
          <a:prstGeom prst="donut">
            <a:avLst>
              <a:gd name="adj" fmla="val 7866"/>
            </a:avLst>
          </a:prstGeom>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61C15836-E620-748B-064B-7CE60016C53A}"/>
              </a:ext>
            </a:extLst>
          </p:cNvPr>
          <p:cNvSpPr txBox="1"/>
          <p:nvPr/>
        </p:nvSpPr>
        <p:spPr>
          <a:xfrm>
            <a:off x="2049099" y="1884957"/>
            <a:ext cx="8392649" cy="663580"/>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800" b="1" i="0" u="none" strike="noStrike" kern="100" cap="none" spc="0" normalizeH="0" baseline="0" noProof="0">
                <a:ln>
                  <a:noFill/>
                </a:ln>
                <a:solidFill>
                  <a:srgbClr val="FFFFFF"/>
                </a:solidFill>
                <a:effectLst/>
                <a:uLnTx/>
                <a:uFillTx/>
                <a:latin typeface="Arial" panose="020B0604020202020204"/>
                <a:ea typeface="Aptos" panose="020B0004020202020204" pitchFamily="34" charset="0"/>
                <a:cs typeface="Times New Roman" panose="02020603050405020304" pitchFamily="18" charset="0"/>
              </a:rPr>
              <a:t>To understand the extent to which sex and gender differences are being appropriately represented and considered in clinical research</a:t>
            </a:r>
          </a:p>
        </p:txBody>
      </p:sp>
      <p:sp>
        <p:nvSpPr>
          <p:cNvPr id="16" name="Rectangle: Rounded Corners 15">
            <a:extLst>
              <a:ext uri="{FF2B5EF4-FFF2-40B4-BE49-F238E27FC236}">
                <a16:creationId xmlns:a16="http://schemas.microsoft.com/office/drawing/2014/main" id="{D6E88E08-DF2E-24EF-58A5-7908BE6352F2}"/>
              </a:ext>
            </a:extLst>
          </p:cNvPr>
          <p:cNvSpPr/>
          <p:nvPr/>
        </p:nvSpPr>
        <p:spPr>
          <a:xfrm>
            <a:off x="1422351" y="3581373"/>
            <a:ext cx="8902749" cy="724809"/>
          </a:xfrm>
          <a:prstGeom prst="roundRect">
            <a:avLst/>
          </a:prstGeom>
          <a:solidFill>
            <a:schemeClr val="bg1"/>
          </a:solidFill>
          <a:ln>
            <a:solidFill>
              <a:srgbClr val="1B75B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9AC8C515-16EB-ABF0-4267-F4C432C5C6FD}"/>
              </a:ext>
            </a:extLst>
          </p:cNvPr>
          <p:cNvSpPr txBox="1"/>
          <p:nvPr/>
        </p:nvSpPr>
        <p:spPr>
          <a:xfrm>
            <a:off x="1937089" y="3658457"/>
            <a:ext cx="7784183" cy="600101"/>
          </a:xfrm>
          <a:prstGeom prst="rect">
            <a:avLst/>
          </a:prstGeom>
          <a:solidFill>
            <a:schemeClr val="bg1"/>
          </a:solidFill>
        </p:spPr>
        <p:txBody>
          <a:bodyPr wrap="square">
            <a:spAutoFit/>
          </a:bodyPr>
          <a:lstStyle/>
          <a:p>
            <a:pPr marL="0" marR="0" lvl="1" indent="0" algn="ctr" defTabSz="914400" rtl="0" eaLnBrk="1" fontAlgn="auto" latinLnBrk="0" hangingPunct="1">
              <a:lnSpc>
                <a:spcPct val="107000"/>
              </a:lnSpc>
              <a:spcBef>
                <a:spcPts val="0"/>
              </a:spcBef>
              <a:spcAft>
                <a:spcPts val="0"/>
              </a:spcAft>
              <a:buClrTx/>
              <a:buSzTx/>
              <a:buFontTx/>
              <a:buNone/>
              <a:tabLst/>
              <a:defRPr/>
            </a:pPr>
            <a:r>
              <a:rPr kumimoji="0" lang="en-GB" sz="1600" b="1" i="0" u="none" strike="noStrike" kern="100" cap="none" spc="0" normalizeH="0" baseline="0" noProof="0">
                <a:ln>
                  <a:noFill/>
                </a:ln>
                <a:solidFill>
                  <a:srgbClr val="3B9021"/>
                </a:solidFill>
                <a:effectLst/>
                <a:uLnTx/>
                <a:uFillTx/>
                <a:latin typeface="Arial" panose="020B0604020202020204"/>
                <a:ea typeface="Aptos" panose="020B0004020202020204" pitchFamily="34" charset="0"/>
                <a:cs typeface="Times New Roman" panose="02020603050405020304" pitchFamily="18" charset="0"/>
              </a:rPr>
              <a:t>PRIMARY: </a:t>
            </a:r>
            <a:r>
              <a:rPr kumimoji="0" lang="en-GB" sz="1600" b="0" i="0" u="none" strike="noStrike" kern="100" cap="none" spc="0" normalizeH="0" baseline="0" noProof="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assess current adoption of SAGER guidelines in industry-sponsored research publications</a:t>
            </a:r>
          </a:p>
        </p:txBody>
      </p:sp>
      <p:cxnSp>
        <p:nvCxnSpPr>
          <p:cNvPr id="18" name="Connector: Curved 17">
            <a:extLst>
              <a:ext uri="{FF2B5EF4-FFF2-40B4-BE49-F238E27FC236}">
                <a16:creationId xmlns:a16="http://schemas.microsoft.com/office/drawing/2014/main" id="{40D6F246-5F6C-B801-55F0-D252895ABA5D}"/>
              </a:ext>
            </a:extLst>
          </p:cNvPr>
          <p:cNvCxnSpPr>
            <a:cxnSpLocks/>
          </p:cNvCxnSpPr>
          <p:nvPr/>
        </p:nvCxnSpPr>
        <p:spPr>
          <a:xfrm rot="16200000" flipH="1">
            <a:off x="1062310" y="3019049"/>
            <a:ext cx="594903" cy="529749"/>
          </a:xfrm>
          <a:prstGeom prst="curvedConnector3">
            <a:avLst>
              <a:gd name="adj1" fmla="val 50000"/>
            </a:avLst>
          </a:prstGeom>
          <a:ln w="44450" cap="flat" cmpd="dbl">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1B75BB"/>
                </a:gs>
              </a:gsLst>
              <a:lin ang="5400000" scaled="1"/>
            </a:gradFill>
            <a:miter lim="800000"/>
            <a:headEnd type="none"/>
            <a:tailEnd type="ova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CA66142-B0CE-A16B-6188-BC0FECE9C3C9}"/>
              </a:ext>
            </a:extLst>
          </p:cNvPr>
          <p:cNvSpPr txBox="1"/>
          <p:nvPr/>
        </p:nvSpPr>
        <p:spPr>
          <a:xfrm>
            <a:off x="1613840" y="4854055"/>
            <a:ext cx="8611537" cy="600101"/>
          </a:xfrm>
          <a:prstGeom prst="rect">
            <a:avLst/>
          </a:prstGeom>
          <a:solidFill>
            <a:schemeClr val="bg1"/>
          </a:solidFill>
        </p:spPr>
        <p:txBody>
          <a:bodyPr wrap="square">
            <a:spAutoFit/>
          </a:bodyPr>
          <a:lstStyle/>
          <a:p>
            <a:pPr marL="0" marR="0" lvl="1" indent="0" algn="ctr" defTabSz="914400" rtl="0" eaLnBrk="1" fontAlgn="auto" latinLnBrk="0" hangingPunct="1">
              <a:lnSpc>
                <a:spcPct val="107000"/>
              </a:lnSpc>
              <a:spcBef>
                <a:spcPts val="0"/>
              </a:spcBef>
              <a:spcAft>
                <a:spcPts val="0"/>
              </a:spcAft>
              <a:buClrTx/>
              <a:buSzTx/>
              <a:buFontTx/>
              <a:buNone/>
              <a:tabLst/>
              <a:defRPr/>
            </a:pPr>
            <a:r>
              <a:rPr kumimoji="0" lang="en-GB" sz="1600" b="1" i="0" u="none" strike="noStrike" kern="100" cap="none" spc="0" normalizeH="0" baseline="0" noProof="0">
                <a:ln>
                  <a:noFill/>
                </a:ln>
                <a:solidFill>
                  <a:srgbClr val="3B9021"/>
                </a:solidFill>
                <a:effectLst/>
                <a:uLnTx/>
                <a:uFillTx/>
                <a:latin typeface="Arial" panose="020B0604020202020204"/>
                <a:ea typeface="Aptos" panose="020B0004020202020204" pitchFamily="34" charset="0"/>
                <a:cs typeface="Times New Roman" panose="02020603050405020304" pitchFamily="18" charset="0"/>
              </a:rPr>
              <a:t>SECONDARY: </a:t>
            </a:r>
            <a:r>
              <a:rPr kumimoji="0" lang="en-GB" sz="1600" b="0" i="0" u="none" strike="noStrike" kern="100" cap="none" spc="0" normalizeH="0" baseline="0" noProof="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identify potential factors affecting adherence to SAGER guidelines in industry-sponsored publications (e.g., location, number of women authors)</a:t>
            </a:r>
          </a:p>
        </p:txBody>
      </p:sp>
      <p:cxnSp>
        <p:nvCxnSpPr>
          <p:cNvPr id="23" name="Connector: Curved 22">
            <a:extLst>
              <a:ext uri="{FF2B5EF4-FFF2-40B4-BE49-F238E27FC236}">
                <a16:creationId xmlns:a16="http://schemas.microsoft.com/office/drawing/2014/main" id="{3D028967-C3FF-1C88-60D9-878B81E60050}"/>
              </a:ext>
            </a:extLst>
          </p:cNvPr>
          <p:cNvCxnSpPr>
            <a:cxnSpLocks/>
          </p:cNvCxnSpPr>
          <p:nvPr/>
        </p:nvCxnSpPr>
        <p:spPr>
          <a:xfrm rot="16200000" flipH="1">
            <a:off x="287852" y="3449715"/>
            <a:ext cx="1800026" cy="873540"/>
          </a:xfrm>
          <a:prstGeom prst="curvedConnector3">
            <a:avLst>
              <a:gd name="adj1" fmla="val 82279"/>
            </a:avLst>
          </a:prstGeom>
          <a:ln w="44450" cap="flat" cmpd="dbl">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1B75BB"/>
                </a:gs>
              </a:gsLst>
              <a:lin ang="5400000" scaled="1"/>
            </a:gradFill>
            <a:miter lim="800000"/>
            <a:headEnd type="none"/>
            <a:tailEnd type="ova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283341DD-B4A9-9964-D381-43FE98A9D068}"/>
              </a:ext>
            </a:extLst>
          </p:cNvPr>
          <p:cNvSpPr txBox="1"/>
          <p:nvPr/>
        </p:nvSpPr>
        <p:spPr>
          <a:xfrm>
            <a:off x="1103243" y="6166241"/>
            <a:ext cx="10049704"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lumMod val="50000"/>
                  </a:srgbClr>
                </a:solidFill>
                <a:effectLst/>
                <a:uLnTx/>
                <a:uFillTx/>
                <a:latin typeface="Arial" panose="020B0604020202020204"/>
                <a:ea typeface="Aptos" panose="020B0004020202020204" pitchFamily="34" charset="0"/>
                <a:cs typeface="Times New Roman" panose="02020603050405020304" pitchFamily="18" charset="0"/>
              </a:rPr>
              <a:t>SAGER, Sex and Gender Equity in Research </a:t>
            </a:r>
          </a:p>
        </p:txBody>
      </p:sp>
      <p:pic>
        <p:nvPicPr>
          <p:cNvPr id="7" name="Picture 6" descr="A group of people looking at a person's face&#10;&#10;Description automatically generated">
            <a:extLst>
              <a:ext uri="{FF2B5EF4-FFF2-40B4-BE49-F238E27FC236}">
                <a16:creationId xmlns:a16="http://schemas.microsoft.com/office/drawing/2014/main" id="{0984C2B9-0F0B-103A-652F-F7D813CAF24C}"/>
              </a:ext>
            </a:extLst>
          </p:cNvPr>
          <p:cNvPicPr>
            <a:picLocks noChangeAspect="1"/>
          </p:cNvPicPr>
          <p:nvPr/>
        </p:nvPicPr>
        <p:blipFill>
          <a:blip r:embed="rId3"/>
          <a:stretch>
            <a:fillRect/>
          </a:stretch>
        </p:blipFill>
        <p:spPr>
          <a:xfrm>
            <a:off x="351312" y="1389196"/>
            <a:ext cx="1647825" cy="1647825"/>
          </a:xfrm>
          <a:prstGeom prst="rect">
            <a:avLst/>
          </a:prstGeom>
        </p:spPr>
      </p:pic>
    </p:spTree>
    <p:extLst>
      <p:ext uri="{BB962C8B-B14F-4D97-AF65-F5344CB8AC3E}">
        <p14:creationId xmlns:p14="http://schemas.microsoft.com/office/powerpoint/2010/main" val="61199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up)">
                                      <p:cBhvr>
                                        <p:cTn id="30" dur="500"/>
                                        <p:tgtEl>
                                          <p:spTgt spid="23"/>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 grpId="0" animBg="1"/>
      <p:bldP spid="4" grpId="0" animBg="1"/>
      <p:bldP spid="5" grpId="0"/>
      <p:bldP spid="16" grpId="0" animBg="1"/>
      <p:bldP spid="17"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6" name="Straight Connector 65">
            <a:extLst>
              <a:ext uri="{FF2B5EF4-FFF2-40B4-BE49-F238E27FC236}">
                <a16:creationId xmlns:a16="http://schemas.microsoft.com/office/drawing/2014/main" id="{E61C9989-1FD3-E77D-29EE-54C9548800A5}"/>
              </a:ext>
            </a:extLst>
          </p:cNvPr>
          <p:cNvCxnSpPr>
            <a:cxnSpLocks/>
          </p:cNvCxnSpPr>
          <p:nvPr/>
        </p:nvCxnSpPr>
        <p:spPr>
          <a:xfrm>
            <a:off x="6512872" y="4430134"/>
            <a:ext cx="421328" cy="0"/>
          </a:xfrm>
          <a:prstGeom prst="line">
            <a:avLst/>
          </a:prstGeom>
          <a:ln w="60325" cmpd="dbl">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1B75BB"/>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A50F044-505B-DE35-8C97-39D3E355E9B7}"/>
              </a:ext>
            </a:extLst>
          </p:cNvPr>
          <p:cNvCxnSpPr>
            <a:cxnSpLocks/>
          </p:cNvCxnSpPr>
          <p:nvPr/>
        </p:nvCxnSpPr>
        <p:spPr>
          <a:xfrm>
            <a:off x="2312347" y="2015173"/>
            <a:ext cx="2038197" cy="0"/>
          </a:xfrm>
          <a:prstGeom prst="line">
            <a:avLst/>
          </a:prstGeom>
          <a:ln w="60325" cmpd="dbl">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1B75BB"/>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A0A8DC6-085C-95B9-537D-0A5B8D70FA95}"/>
              </a:ext>
            </a:extLst>
          </p:cNvPr>
          <p:cNvCxnSpPr>
            <a:cxnSpLocks/>
          </p:cNvCxnSpPr>
          <p:nvPr/>
        </p:nvCxnSpPr>
        <p:spPr>
          <a:xfrm>
            <a:off x="2046003" y="2117725"/>
            <a:ext cx="0" cy="1583707"/>
          </a:xfrm>
          <a:prstGeom prst="line">
            <a:avLst/>
          </a:prstGeom>
          <a:ln w="60325" cmpd="dbl">
            <a:gradFill flip="none" rotWithShape="1">
              <a:gsLst>
                <a:gs pos="18000">
                  <a:schemeClr val="accent1">
                    <a:lumMod val="45000"/>
                    <a:lumOff val="55000"/>
                  </a:schemeClr>
                </a:gs>
                <a:gs pos="83000">
                  <a:schemeClr val="accent1">
                    <a:lumMod val="45000"/>
                    <a:lumOff val="55000"/>
                  </a:schemeClr>
                </a:gs>
                <a:gs pos="100000">
                  <a:srgbClr val="1B75BB"/>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A6AA848-00D8-994E-7324-3B1DADEF3841}"/>
              </a:ext>
            </a:extLst>
          </p:cNvPr>
          <p:cNvCxnSpPr>
            <a:cxnSpLocks/>
          </p:cNvCxnSpPr>
          <p:nvPr/>
        </p:nvCxnSpPr>
        <p:spPr>
          <a:xfrm>
            <a:off x="5267768" y="2117725"/>
            <a:ext cx="0" cy="1583707"/>
          </a:xfrm>
          <a:prstGeom prst="line">
            <a:avLst/>
          </a:prstGeom>
          <a:ln w="60325" cmpd="dbl">
            <a:gradFill flip="none" rotWithShape="1">
              <a:gsLst>
                <a:gs pos="0">
                  <a:schemeClr val="accent1">
                    <a:lumMod val="5000"/>
                    <a:lumOff val="95000"/>
                  </a:schemeClr>
                </a:gs>
                <a:gs pos="23000">
                  <a:schemeClr val="accent1">
                    <a:lumMod val="45000"/>
                    <a:lumOff val="55000"/>
                  </a:schemeClr>
                </a:gs>
                <a:gs pos="83000">
                  <a:schemeClr val="accent1">
                    <a:lumMod val="45000"/>
                    <a:lumOff val="55000"/>
                  </a:schemeClr>
                </a:gs>
                <a:gs pos="100000">
                  <a:srgbClr val="1B75BB"/>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00C1B1E6-E1F2-BD35-8F29-AC471F189B1A}"/>
              </a:ext>
            </a:extLst>
          </p:cNvPr>
          <p:cNvCxnSpPr>
            <a:cxnSpLocks/>
          </p:cNvCxnSpPr>
          <p:nvPr/>
        </p:nvCxnSpPr>
        <p:spPr>
          <a:xfrm>
            <a:off x="8951005" y="3171825"/>
            <a:ext cx="0" cy="302693"/>
          </a:xfrm>
          <a:prstGeom prst="line">
            <a:avLst/>
          </a:prstGeom>
          <a:ln w="60325" cmpd="dbl">
            <a:gradFill flip="none" rotWithShape="1">
              <a:gsLst>
                <a:gs pos="0">
                  <a:schemeClr val="accent1">
                    <a:lumMod val="5000"/>
                    <a:lumOff val="95000"/>
                  </a:schemeClr>
                </a:gs>
                <a:gs pos="31000">
                  <a:schemeClr val="accent1">
                    <a:lumMod val="45000"/>
                    <a:lumOff val="55000"/>
                  </a:schemeClr>
                </a:gs>
                <a:gs pos="83000">
                  <a:schemeClr val="accent1">
                    <a:lumMod val="45000"/>
                    <a:lumOff val="55000"/>
                  </a:schemeClr>
                </a:gs>
                <a:gs pos="100000">
                  <a:srgbClr val="1B75BB"/>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A7A6540-1650-4C38-F987-BE483C06F24B}"/>
              </a:ext>
            </a:extLst>
          </p:cNvPr>
          <p:cNvCxnSpPr>
            <a:cxnSpLocks/>
          </p:cNvCxnSpPr>
          <p:nvPr/>
        </p:nvCxnSpPr>
        <p:spPr>
          <a:xfrm>
            <a:off x="2312347" y="4430134"/>
            <a:ext cx="2212028" cy="0"/>
          </a:xfrm>
          <a:prstGeom prst="line">
            <a:avLst/>
          </a:prstGeom>
          <a:ln w="60325" cmpd="dbl">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rgbClr val="1B75BB"/>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48716217-36C5-6653-893C-707844D1937F}"/>
              </a:ext>
            </a:extLst>
          </p:cNvPr>
          <p:cNvSpPr>
            <a:spLocks noGrp="1"/>
          </p:cNvSpPr>
          <p:nvPr>
            <p:ph type="title"/>
          </p:nvPr>
        </p:nvSpPr>
        <p:spPr/>
        <p:txBody>
          <a:bodyPr>
            <a:normAutofit/>
          </a:bodyPr>
          <a:lstStyle/>
          <a:p>
            <a:r>
              <a:rPr lang="en-US" sz="3200"/>
              <a:t>Methods: literature search and analysis</a:t>
            </a:r>
          </a:p>
        </p:txBody>
      </p:sp>
      <p:sp>
        <p:nvSpPr>
          <p:cNvPr id="11" name="Footer Placeholder 10">
            <a:extLst>
              <a:ext uri="{FF2B5EF4-FFF2-40B4-BE49-F238E27FC236}">
                <a16:creationId xmlns:a16="http://schemas.microsoft.com/office/drawing/2014/main" id="{6D4381A0-010B-410B-4C5F-DEBC427BFC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a:ea typeface="+mn-ea"/>
                <a:cs typeface="+mn-cs"/>
              </a:rPr>
              <a:t>This information is for educational use only. Do not copy. Do not distribute.</a:t>
            </a:r>
          </a:p>
        </p:txBody>
      </p:sp>
      <p:sp>
        <p:nvSpPr>
          <p:cNvPr id="14" name="TextBox 13">
            <a:extLst>
              <a:ext uri="{FF2B5EF4-FFF2-40B4-BE49-F238E27FC236}">
                <a16:creationId xmlns:a16="http://schemas.microsoft.com/office/drawing/2014/main" id="{386C8D03-AFC6-7EA6-830F-2531C3FE386E}"/>
              </a:ext>
            </a:extLst>
          </p:cNvPr>
          <p:cNvSpPr txBox="1"/>
          <p:nvPr/>
        </p:nvSpPr>
        <p:spPr>
          <a:xfrm>
            <a:off x="444500" y="2681800"/>
            <a:ext cx="350220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FFFFFF"/>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9" name="Rectangle 18">
            <a:extLst>
              <a:ext uri="{FF2B5EF4-FFF2-40B4-BE49-F238E27FC236}">
                <a16:creationId xmlns:a16="http://schemas.microsoft.com/office/drawing/2014/main" id="{FA913229-BC81-9791-617B-BC28B640486F}"/>
              </a:ext>
            </a:extLst>
          </p:cNvPr>
          <p:cNvSpPr/>
          <p:nvPr/>
        </p:nvSpPr>
        <p:spPr>
          <a:xfrm>
            <a:off x="4064000" y="1302820"/>
            <a:ext cx="6968620" cy="1963756"/>
          </a:xfrm>
          <a:prstGeom prst="rect">
            <a:avLst/>
          </a:prstGeom>
          <a:solidFill>
            <a:srgbClr val="1B75BB"/>
          </a:solidFill>
          <a:ln>
            <a:noFill/>
          </a:ln>
          <a:effectLst>
            <a:outerShdw blurRad="50800" dist="38100" dir="8100000" sx="101000" sy="101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 name="TextBox 19">
            <a:extLst>
              <a:ext uri="{FF2B5EF4-FFF2-40B4-BE49-F238E27FC236}">
                <a16:creationId xmlns:a16="http://schemas.microsoft.com/office/drawing/2014/main" id="{E2A02917-5291-D97B-FE9E-CE974E2E2F47}"/>
              </a:ext>
            </a:extLst>
          </p:cNvPr>
          <p:cNvSpPr txBox="1"/>
          <p:nvPr/>
        </p:nvSpPr>
        <p:spPr>
          <a:xfrm>
            <a:off x="4201501" y="1426643"/>
            <a:ext cx="35022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a:ea typeface="+mn-ea"/>
                <a:cs typeface="+mn-cs"/>
              </a:rPr>
              <a:t>Eligibility criteria</a:t>
            </a:r>
            <a:endParaRPr kumimoji="0" lang="en-GB" sz="18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B4A6C962-6672-548C-B8AC-6A441A5CC159}"/>
              </a:ext>
            </a:extLst>
          </p:cNvPr>
          <p:cNvSpPr txBox="1"/>
          <p:nvPr/>
        </p:nvSpPr>
        <p:spPr>
          <a:xfrm>
            <a:off x="4350544" y="1910275"/>
            <a:ext cx="6412706" cy="1127040"/>
          </a:xfrm>
          <a:prstGeom prst="rect">
            <a:avLst/>
          </a:prstGeom>
          <a:noFill/>
        </p:spPr>
        <p:txBody>
          <a:bodyPr wrap="square">
            <a:spAutoFit/>
          </a:bodyPr>
          <a:lstStyle/>
          <a:p>
            <a:pPr marL="285750" marR="0" lvl="1"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1600" b="0" i="0" u="none" strike="noStrike" kern="100" cap="none" spc="0" normalizeH="0" baseline="0" noProof="0">
                <a:ln>
                  <a:noFill/>
                </a:ln>
                <a:solidFill>
                  <a:srgbClr val="FFFFFF"/>
                </a:solidFill>
                <a:effectLst/>
                <a:uLnTx/>
                <a:uFillTx/>
                <a:latin typeface="Arial" panose="020B0604020202020204"/>
                <a:ea typeface="Aptos" panose="020B0004020202020204" pitchFamily="34" charset="0"/>
                <a:cs typeface="Times New Roman" panose="02020603050405020304" pitchFamily="18" charset="0"/>
              </a:rPr>
              <a:t>Industry-sponsored RCTs involving a pharmacological therapeutic</a:t>
            </a:r>
          </a:p>
          <a:p>
            <a:pPr marL="742950" marR="0" lvl="2"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1600" b="0" i="0" u="none" strike="noStrike" kern="100" cap="none" spc="0" normalizeH="0" baseline="0" noProof="0">
                <a:ln>
                  <a:noFill/>
                </a:ln>
                <a:solidFill>
                  <a:srgbClr val="FFFFFF"/>
                </a:solidFill>
                <a:effectLst/>
                <a:uLnTx/>
                <a:uFillTx/>
                <a:latin typeface="Arial" panose="020B0604020202020204"/>
                <a:ea typeface="Aptos" panose="020B0004020202020204" pitchFamily="34" charset="0"/>
                <a:cs typeface="Times New Roman" panose="02020603050405020304" pitchFamily="18" charset="0"/>
              </a:rPr>
              <a:t>Industry sponsorship was determined by author affiliations and/or funding statements </a:t>
            </a:r>
          </a:p>
          <a:p>
            <a:pPr marL="285750" marR="0" lvl="1"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1600" b="0" i="0" u="none" strike="noStrike" kern="100" cap="none" spc="0" normalizeH="0" baseline="0" noProof="0">
                <a:ln>
                  <a:noFill/>
                </a:ln>
                <a:solidFill>
                  <a:srgbClr val="FFFFFF"/>
                </a:solidFill>
                <a:effectLst/>
                <a:uLnTx/>
                <a:uFillTx/>
                <a:latin typeface="Arial" panose="020B0604020202020204"/>
                <a:ea typeface="Aptos" panose="020B0004020202020204" pitchFamily="34" charset="0"/>
                <a:cs typeface="Times New Roman" panose="02020603050405020304" pitchFamily="18" charset="0"/>
              </a:rPr>
              <a:t>Open-access publications </a:t>
            </a:r>
          </a:p>
        </p:txBody>
      </p:sp>
      <p:sp>
        <p:nvSpPr>
          <p:cNvPr id="21" name="Rectangle 20">
            <a:extLst>
              <a:ext uri="{FF2B5EF4-FFF2-40B4-BE49-F238E27FC236}">
                <a16:creationId xmlns:a16="http://schemas.microsoft.com/office/drawing/2014/main" id="{E1AC8FFF-A066-C27C-2C80-DE1FE2B8C345}"/>
              </a:ext>
            </a:extLst>
          </p:cNvPr>
          <p:cNvSpPr/>
          <p:nvPr/>
        </p:nvSpPr>
        <p:spPr>
          <a:xfrm>
            <a:off x="444500" y="2769669"/>
            <a:ext cx="3536950" cy="2762249"/>
          </a:xfrm>
          <a:prstGeom prst="rect">
            <a:avLst/>
          </a:prstGeom>
          <a:solidFill>
            <a:srgbClr val="4A8B34"/>
          </a:solidFill>
          <a:ln>
            <a:noFill/>
          </a:ln>
          <a:effectLst>
            <a:outerShdw blurRad="50800" dist="38100" dir="8100000" sx="101000" sy="101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3B06529E-091C-278B-A5B5-4108A4830FF9}"/>
              </a:ext>
            </a:extLst>
          </p:cNvPr>
          <p:cNvSpPr txBox="1"/>
          <p:nvPr/>
        </p:nvSpPr>
        <p:spPr>
          <a:xfrm>
            <a:off x="444500" y="2866525"/>
            <a:ext cx="3536950" cy="2361865"/>
          </a:xfrm>
          <a:prstGeom prst="rect">
            <a:avLst/>
          </a:prstGeom>
          <a:noFill/>
          <a:effectLst/>
        </p:spPr>
        <p:txBody>
          <a:bodyPr wrap="square">
            <a:spAutoFit/>
          </a:bodyPr>
          <a:lstStyle/>
          <a:p>
            <a:pPr marL="0" marR="0" lvl="0" indent="0" algn="ctr" defTabSz="914400" rtl="0" eaLnBrk="1" fontAlgn="auto" latinLnBrk="0" hangingPunct="1">
              <a:lnSpc>
                <a:spcPct val="100000"/>
              </a:lnSpc>
              <a:spcBef>
                <a:spcPts val="1200"/>
              </a:spcBef>
              <a:spcAft>
                <a:spcPts val="120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a:ea typeface="+mn-ea"/>
                <a:cs typeface="+mn-cs"/>
              </a:rPr>
              <a:t>Chronic immunological conditions</a:t>
            </a:r>
          </a:p>
          <a:p>
            <a:pPr marL="542925" marR="0" lvl="3" indent="-2286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600" b="0" i="0" u="none" strike="noStrike" kern="100" cap="none" spc="0" normalizeH="0" baseline="0" noProof="0">
                <a:ln>
                  <a:noFill/>
                </a:ln>
                <a:solidFill>
                  <a:srgbClr val="FFFFFF"/>
                </a:solidFill>
                <a:effectLst/>
                <a:uLnTx/>
                <a:uFillTx/>
                <a:latin typeface="Arial" panose="020B0604020202020204"/>
                <a:ea typeface="Aptos" panose="020B0004020202020204" pitchFamily="34" charset="0"/>
                <a:cs typeface="Times New Roman" panose="02020603050405020304" pitchFamily="18" charset="0"/>
              </a:rPr>
              <a:t>Asthma</a:t>
            </a:r>
          </a:p>
          <a:p>
            <a:pPr marL="542925" marR="0" lvl="3" indent="-2286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600" b="0" i="0" u="none" strike="noStrike" kern="100" cap="none" spc="0" normalizeH="0" baseline="0" noProof="0">
                <a:ln>
                  <a:noFill/>
                </a:ln>
                <a:solidFill>
                  <a:srgbClr val="FFFFFF"/>
                </a:solidFill>
                <a:effectLst/>
                <a:uLnTx/>
                <a:uFillTx/>
                <a:latin typeface="Arial" panose="020B0604020202020204"/>
                <a:ea typeface="Aptos" panose="020B0004020202020204" pitchFamily="34" charset="0"/>
                <a:cs typeface="Times New Roman" panose="02020603050405020304" pitchFamily="18" charset="0"/>
              </a:rPr>
              <a:t>Atopic dermatitis</a:t>
            </a:r>
          </a:p>
          <a:p>
            <a:pPr marL="542925" marR="0" lvl="3" indent="-2286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600" b="0" i="0" u="none" strike="noStrike" kern="100" cap="none" spc="0" normalizeH="0" baseline="0" noProof="0">
                <a:ln>
                  <a:noFill/>
                </a:ln>
                <a:solidFill>
                  <a:srgbClr val="FFFFFF"/>
                </a:solidFill>
                <a:effectLst/>
                <a:uLnTx/>
                <a:uFillTx/>
                <a:latin typeface="Arial" panose="020B0604020202020204"/>
                <a:ea typeface="Aptos" panose="020B0004020202020204" pitchFamily="34" charset="0"/>
                <a:cs typeface="Times New Roman" panose="02020603050405020304" pitchFamily="18" charset="0"/>
              </a:rPr>
              <a:t>Axial spondylarthritis</a:t>
            </a:r>
          </a:p>
          <a:p>
            <a:pPr marL="542925" marR="0" lvl="3" indent="-2286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600" b="0" i="0" u="none" strike="noStrike" kern="100" cap="none" spc="0" normalizeH="0" baseline="0" noProof="0">
                <a:ln>
                  <a:noFill/>
                </a:ln>
                <a:solidFill>
                  <a:srgbClr val="FFFFFF"/>
                </a:solidFill>
                <a:effectLst/>
                <a:uLnTx/>
                <a:uFillTx/>
                <a:latin typeface="Arial" panose="020B0604020202020204"/>
                <a:ea typeface="Aptos" panose="020B0004020202020204" pitchFamily="34" charset="0"/>
                <a:cs typeface="Times New Roman" panose="02020603050405020304" pitchFamily="18" charset="0"/>
              </a:rPr>
              <a:t>Psoriasis</a:t>
            </a:r>
          </a:p>
          <a:p>
            <a:pPr marL="542925" marR="0" lvl="3" indent="-2286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600" b="0" i="0" u="none" strike="noStrike" kern="100" cap="none" spc="0" normalizeH="0" baseline="0" noProof="0">
                <a:ln>
                  <a:noFill/>
                </a:ln>
                <a:solidFill>
                  <a:srgbClr val="FFFFFF"/>
                </a:solidFill>
                <a:effectLst/>
                <a:uLnTx/>
                <a:uFillTx/>
                <a:latin typeface="Arial" panose="020B0604020202020204"/>
                <a:ea typeface="Aptos" panose="020B0004020202020204" pitchFamily="34" charset="0"/>
                <a:cs typeface="Times New Roman" panose="02020603050405020304" pitchFamily="18" charset="0"/>
              </a:rPr>
              <a:t>Psoriatic arthritis</a:t>
            </a:r>
          </a:p>
          <a:p>
            <a:pPr marL="542925" marR="0" lvl="3" indent="-2286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GB" sz="1600" b="0" i="0" u="none" strike="noStrike" kern="100" cap="none" spc="0" normalizeH="0" baseline="0" noProof="0">
                <a:ln>
                  <a:noFill/>
                </a:ln>
                <a:solidFill>
                  <a:srgbClr val="FFFFFF"/>
                </a:solidFill>
                <a:effectLst/>
                <a:uLnTx/>
                <a:uFillTx/>
                <a:latin typeface="Arial" panose="020B0604020202020204"/>
                <a:ea typeface="Aptos" panose="020B0004020202020204" pitchFamily="34" charset="0"/>
                <a:cs typeface="Times New Roman" panose="02020603050405020304" pitchFamily="18" charset="0"/>
              </a:rPr>
              <a:t>Rheumatoid arthritis </a:t>
            </a:r>
            <a:r>
              <a:rPr kumimoji="0" lang="en-US" sz="1600" b="0" i="0" u="none" strike="noStrike" kern="1200" cap="none" spc="0" normalizeH="0" baseline="0" noProof="0">
                <a:ln>
                  <a:noFill/>
                </a:ln>
                <a:solidFill>
                  <a:srgbClr val="FFFFFF"/>
                </a:solidFill>
                <a:effectLst/>
                <a:uLnTx/>
                <a:uFillTx/>
                <a:latin typeface="Arial" panose="020B0604020202020204"/>
                <a:ea typeface="+mn-ea"/>
                <a:cs typeface="+mn-cs"/>
              </a:rPr>
              <a:t> </a:t>
            </a:r>
          </a:p>
        </p:txBody>
      </p:sp>
      <p:sp>
        <p:nvSpPr>
          <p:cNvPr id="22" name="TextBox 21">
            <a:extLst>
              <a:ext uri="{FF2B5EF4-FFF2-40B4-BE49-F238E27FC236}">
                <a16:creationId xmlns:a16="http://schemas.microsoft.com/office/drawing/2014/main" id="{29C9E510-BE59-CDAA-2D07-63AFA1B14754}"/>
              </a:ext>
            </a:extLst>
          </p:cNvPr>
          <p:cNvSpPr txBox="1"/>
          <p:nvPr/>
        </p:nvSpPr>
        <p:spPr>
          <a:xfrm>
            <a:off x="1103243" y="6166241"/>
            <a:ext cx="10049704"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lumMod val="50000"/>
                  </a:srgbClr>
                </a:solidFill>
                <a:effectLst/>
                <a:uLnTx/>
                <a:uFillTx/>
                <a:latin typeface="Arial" panose="020B0604020202020204"/>
                <a:ea typeface="Aptos" panose="020B0004020202020204" pitchFamily="34" charset="0"/>
                <a:cs typeface="Times New Roman" panose="02020603050405020304" pitchFamily="18" charset="0"/>
              </a:rPr>
              <a:t>PK/PD, pharmacokinetic/pharmacodynamic; RCT, randomized clinical trials; SAGER, Sex and Gender Equity in Research </a:t>
            </a:r>
          </a:p>
        </p:txBody>
      </p:sp>
      <p:sp>
        <p:nvSpPr>
          <p:cNvPr id="23" name="Rectangle 22">
            <a:extLst>
              <a:ext uri="{FF2B5EF4-FFF2-40B4-BE49-F238E27FC236}">
                <a16:creationId xmlns:a16="http://schemas.microsoft.com/office/drawing/2014/main" id="{7A1C87B1-8B1C-5207-DCDF-ACE8E29A0470}"/>
              </a:ext>
            </a:extLst>
          </p:cNvPr>
          <p:cNvSpPr/>
          <p:nvPr/>
        </p:nvSpPr>
        <p:spPr>
          <a:xfrm>
            <a:off x="4064001" y="3350694"/>
            <a:ext cx="2584449" cy="2181223"/>
          </a:xfrm>
          <a:prstGeom prst="rect">
            <a:avLst/>
          </a:prstGeom>
          <a:solidFill>
            <a:schemeClr val="accent6"/>
          </a:solidFill>
          <a:ln>
            <a:noFill/>
          </a:ln>
          <a:effectLst>
            <a:outerShdw blurRad="50800" dist="38100" dir="8100000" sx="101000" sy="101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4" name="TextBox 23">
            <a:extLst>
              <a:ext uri="{FF2B5EF4-FFF2-40B4-BE49-F238E27FC236}">
                <a16:creationId xmlns:a16="http://schemas.microsoft.com/office/drawing/2014/main" id="{28982E79-FD38-B91F-C803-6DC47126FA39}"/>
              </a:ext>
            </a:extLst>
          </p:cNvPr>
          <p:cNvSpPr txBox="1"/>
          <p:nvPr/>
        </p:nvSpPr>
        <p:spPr>
          <a:xfrm>
            <a:off x="4201501" y="3474518"/>
            <a:ext cx="2260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a:ea typeface="+mn-ea"/>
                <a:cs typeface="+mn-cs"/>
              </a:rPr>
              <a:t>Exclusion criteria</a:t>
            </a:r>
            <a:endParaRPr kumimoji="0" lang="en-GB" sz="18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5" name="TextBox 24">
            <a:extLst>
              <a:ext uri="{FF2B5EF4-FFF2-40B4-BE49-F238E27FC236}">
                <a16:creationId xmlns:a16="http://schemas.microsoft.com/office/drawing/2014/main" id="{1AF24843-0245-404C-676D-3CA0C1FBA6D4}"/>
              </a:ext>
            </a:extLst>
          </p:cNvPr>
          <p:cNvSpPr txBox="1"/>
          <p:nvPr/>
        </p:nvSpPr>
        <p:spPr>
          <a:xfrm>
            <a:off x="4201501" y="3958150"/>
            <a:ext cx="2446949" cy="1127040"/>
          </a:xfrm>
          <a:prstGeom prst="rect">
            <a:avLst/>
          </a:prstGeom>
          <a:noFill/>
        </p:spPr>
        <p:txBody>
          <a:bodyPr wrap="square">
            <a:spAutoFit/>
          </a:bodyPr>
          <a:lstStyle/>
          <a:p>
            <a:pPr marL="285750" marR="0" lvl="1"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1600" b="0" i="0" u="none" strike="noStrike" kern="100" cap="none" spc="0" normalizeH="0" baseline="0" noProof="0">
                <a:ln>
                  <a:noFill/>
                </a:ln>
                <a:solidFill>
                  <a:srgbClr val="FFFFFF"/>
                </a:solidFill>
                <a:effectLst/>
                <a:uLnTx/>
                <a:uFillTx/>
                <a:latin typeface="Arial" panose="020B0604020202020204"/>
                <a:ea typeface="Aptos" panose="020B0004020202020204" pitchFamily="34" charset="0"/>
                <a:cs typeface="Times New Roman" panose="02020603050405020304" pitchFamily="18" charset="0"/>
              </a:rPr>
              <a:t>PK/PD studies</a:t>
            </a:r>
          </a:p>
          <a:p>
            <a:pPr marL="285750" marR="0" lvl="1"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1600" b="0" i="0" u="none" strike="noStrike" kern="100" cap="none" spc="0" normalizeH="0" baseline="0" noProof="0">
                <a:ln>
                  <a:noFill/>
                </a:ln>
                <a:solidFill>
                  <a:srgbClr val="FFFFFF"/>
                </a:solidFill>
                <a:effectLst/>
                <a:uLnTx/>
                <a:uFillTx/>
                <a:latin typeface="Arial" panose="020B0604020202020204"/>
                <a:ea typeface="Aptos" panose="020B0004020202020204" pitchFamily="34" charset="0"/>
                <a:cs typeface="Times New Roman" panose="02020603050405020304" pitchFamily="18" charset="0"/>
              </a:rPr>
              <a:t>Phase 2 studies </a:t>
            </a:r>
          </a:p>
          <a:p>
            <a:pPr marL="285750" marR="0" lvl="1"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1600" b="0" i="0" u="none" strike="noStrike" kern="100" cap="none" spc="0" normalizeH="0" baseline="0" noProof="0">
                <a:ln>
                  <a:noFill/>
                </a:ln>
                <a:solidFill>
                  <a:srgbClr val="FFFFFF"/>
                </a:solidFill>
                <a:effectLst/>
                <a:uLnTx/>
                <a:uFillTx/>
                <a:latin typeface="Arial" panose="020B0604020202020204"/>
                <a:ea typeface="Aptos" panose="020B0004020202020204" pitchFamily="34" charset="0"/>
                <a:cs typeface="Times New Roman" panose="02020603050405020304" pitchFamily="18" charset="0"/>
              </a:rPr>
              <a:t>Pooled analyses</a:t>
            </a:r>
          </a:p>
          <a:p>
            <a:pPr marL="285750" marR="0" lvl="1"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1600" b="0" i="0" u="none" strike="noStrike" kern="100" cap="none" spc="0" normalizeH="0" baseline="0" noProof="0">
                <a:ln>
                  <a:noFill/>
                </a:ln>
                <a:solidFill>
                  <a:srgbClr val="FFFFFF"/>
                </a:solidFill>
                <a:effectLst/>
                <a:uLnTx/>
                <a:uFillTx/>
                <a:latin typeface="Arial" panose="020B0604020202020204"/>
                <a:ea typeface="Aptos" panose="020B0004020202020204" pitchFamily="34" charset="0"/>
                <a:cs typeface="Times New Roman" panose="02020603050405020304" pitchFamily="18" charset="0"/>
              </a:rPr>
              <a:t>Post-hoc analyses</a:t>
            </a:r>
          </a:p>
        </p:txBody>
      </p:sp>
      <p:sp>
        <p:nvSpPr>
          <p:cNvPr id="26" name="Rectangle 25">
            <a:extLst>
              <a:ext uri="{FF2B5EF4-FFF2-40B4-BE49-F238E27FC236}">
                <a16:creationId xmlns:a16="http://schemas.microsoft.com/office/drawing/2014/main" id="{EC9460F4-9005-4262-FD2C-A31D379C8B6B}"/>
              </a:ext>
            </a:extLst>
          </p:cNvPr>
          <p:cNvSpPr/>
          <p:nvPr/>
        </p:nvSpPr>
        <p:spPr>
          <a:xfrm>
            <a:off x="6721475" y="3350694"/>
            <a:ext cx="4311145" cy="2181223"/>
          </a:xfrm>
          <a:prstGeom prst="rect">
            <a:avLst/>
          </a:prstGeom>
          <a:solidFill>
            <a:schemeClr val="accent3"/>
          </a:solidFill>
          <a:ln>
            <a:noFill/>
          </a:ln>
          <a:effectLst>
            <a:outerShdw blurRad="50800" dist="38100" dir="8100000" sx="101000" sy="101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7" name="TextBox 26">
            <a:extLst>
              <a:ext uri="{FF2B5EF4-FFF2-40B4-BE49-F238E27FC236}">
                <a16:creationId xmlns:a16="http://schemas.microsoft.com/office/drawing/2014/main" id="{22E06DC3-DCF5-1724-5F5C-E893F9377D7A}"/>
              </a:ext>
            </a:extLst>
          </p:cNvPr>
          <p:cNvSpPr txBox="1"/>
          <p:nvPr/>
        </p:nvSpPr>
        <p:spPr>
          <a:xfrm>
            <a:off x="6853013" y="3474518"/>
            <a:ext cx="391794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FFFFFF"/>
                </a:solidFill>
                <a:effectLst/>
                <a:uLnTx/>
                <a:uFillTx/>
                <a:latin typeface="Arial" panose="020B0604020202020204"/>
                <a:ea typeface="Aptos" panose="020B0004020202020204" pitchFamily="34" charset="0"/>
                <a:cs typeface="Times New Roman" panose="02020603050405020304" pitchFamily="18" charset="0"/>
              </a:rPr>
              <a:t>Relevant hits were evaluated against the SAGER checklist</a:t>
            </a:r>
            <a:endParaRPr kumimoji="0" lang="en-GB" sz="18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8" name="TextBox 27">
            <a:extLst>
              <a:ext uri="{FF2B5EF4-FFF2-40B4-BE49-F238E27FC236}">
                <a16:creationId xmlns:a16="http://schemas.microsoft.com/office/drawing/2014/main" id="{A04B33B1-A387-DD6B-05EB-DEA5345619AD}"/>
              </a:ext>
            </a:extLst>
          </p:cNvPr>
          <p:cNvSpPr txBox="1"/>
          <p:nvPr/>
        </p:nvSpPr>
        <p:spPr>
          <a:xfrm>
            <a:off x="6845300" y="4108841"/>
            <a:ext cx="4089400" cy="1390509"/>
          </a:xfrm>
          <a:prstGeom prst="rect">
            <a:avLst/>
          </a:prstGeom>
          <a:noFill/>
        </p:spPr>
        <p:txBody>
          <a:bodyPr wrap="square">
            <a:spAutoFit/>
          </a:bodyPr>
          <a:lstStyle/>
          <a:p>
            <a:pPr marL="285750" marR="0" lvl="1"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1600" b="0" i="0" u="none" strike="noStrike" kern="100" cap="none" spc="0" normalizeH="0" baseline="0" noProof="0">
                <a:ln>
                  <a:noFill/>
                </a:ln>
                <a:solidFill>
                  <a:srgbClr val="FFFFFF"/>
                </a:solidFill>
                <a:effectLst/>
                <a:uLnTx/>
                <a:uFillTx/>
                <a:latin typeface="Arial" panose="020B0604020202020204"/>
                <a:ea typeface="Aptos" panose="020B0004020202020204" pitchFamily="34" charset="0"/>
                <a:cs typeface="Times New Roman" panose="02020603050405020304" pitchFamily="18" charset="0"/>
              </a:rPr>
              <a:t>Author gender was best matched based on publicly-available information and cross-checked using </a:t>
            </a:r>
            <a:r>
              <a:rPr kumimoji="0" lang="en-GB" sz="1600" b="0" i="0" u="none" strike="noStrike" kern="100" cap="none" spc="0" normalizeH="0" baseline="0" noProof="0" err="1">
                <a:ln>
                  <a:noFill/>
                </a:ln>
                <a:solidFill>
                  <a:srgbClr val="FFFFFF"/>
                </a:solidFill>
                <a:effectLst/>
                <a:uLnTx/>
                <a:uFillTx/>
                <a:latin typeface="Arial" panose="020B0604020202020204"/>
                <a:ea typeface="Aptos" panose="020B0004020202020204" pitchFamily="34" charset="0"/>
                <a:cs typeface="Times New Roman" panose="02020603050405020304" pitchFamily="18" charset="0"/>
              </a:rPr>
              <a:t>Namsor</a:t>
            </a:r>
            <a:endParaRPr kumimoji="0" lang="en-GB" sz="1600" b="0" i="0" u="none" strike="noStrike" kern="100" cap="none" spc="0" normalizeH="0" baseline="0" noProof="0">
              <a:ln>
                <a:noFill/>
              </a:ln>
              <a:solidFill>
                <a:srgbClr val="FFFFFF"/>
              </a:solidFill>
              <a:effectLst/>
              <a:uLnTx/>
              <a:uFillTx/>
              <a:latin typeface="Arial" panose="020B0604020202020204"/>
              <a:ea typeface="Aptos" panose="020B0004020202020204" pitchFamily="34" charset="0"/>
              <a:cs typeface="Times New Roman" panose="02020603050405020304" pitchFamily="18" charset="0"/>
            </a:endParaRPr>
          </a:p>
          <a:p>
            <a:pPr marL="285750" marR="0" lvl="1"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kumimoji="0" lang="en-GB" sz="1600" b="0" i="0" u="none" strike="noStrike" kern="100" cap="none" spc="0" normalizeH="0" baseline="0" noProof="0">
                <a:ln>
                  <a:noFill/>
                </a:ln>
                <a:solidFill>
                  <a:srgbClr val="FFFFFF"/>
                </a:solidFill>
                <a:effectLst/>
                <a:uLnTx/>
                <a:uFillTx/>
                <a:latin typeface="Arial" panose="020B0604020202020204"/>
                <a:ea typeface="Aptos" panose="020B0004020202020204" pitchFamily="34" charset="0"/>
                <a:cs typeface="Times New Roman" panose="02020603050405020304" pitchFamily="18" charset="0"/>
              </a:rPr>
              <a:t>Journal instructions to authors were reviewed</a:t>
            </a:r>
          </a:p>
        </p:txBody>
      </p:sp>
      <p:sp>
        <p:nvSpPr>
          <p:cNvPr id="4" name="Rectangle 3">
            <a:extLst>
              <a:ext uri="{FF2B5EF4-FFF2-40B4-BE49-F238E27FC236}">
                <a16:creationId xmlns:a16="http://schemas.microsoft.com/office/drawing/2014/main" id="{31E56DE0-85B2-3387-2FA3-D6B00CF5707E}"/>
              </a:ext>
            </a:extLst>
          </p:cNvPr>
          <p:cNvSpPr/>
          <p:nvPr/>
        </p:nvSpPr>
        <p:spPr>
          <a:xfrm>
            <a:off x="444500" y="1302819"/>
            <a:ext cx="3536950" cy="1371599"/>
          </a:xfrm>
          <a:prstGeom prst="rect">
            <a:avLst/>
          </a:prstGeom>
          <a:ln>
            <a:noFill/>
          </a:ln>
          <a:effectLst>
            <a:outerShdw blurRad="50800" dist="38100" dir="8100000" sx="101000" sy="101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TextBox 11">
            <a:extLst>
              <a:ext uri="{FF2B5EF4-FFF2-40B4-BE49-F238E27FC236}">
                <a16:creationId xmlns:a16="http://schemas.microsoft.com/office/drawing/2014/main" id="{E1C6F82C-10FB-A8F7-EE9F-32918D318F0D}"/>
              </a:ext>
            </a:extLst>
          </p:cNvPr>
          <p:cNvSpPr txBox="1"/>
          <p:nvPr/>
        </p:nvSpPr>
        <p:spPr>
          <a:xfrm>
            <a:off x="444500" y="1426643"/>
            <a:ext cx="350220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panose="020B0604020202020204"/>
                <a:ea typeface="+mn-ea"/>
                <a:cs typeface="+mn-cs"/>
              </a:rPr>
              <a:t>PubMed literature search</a:t>
            </a:r>
            <a:endParaRPr kumimoji="0" lang="en-GB" sz="18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BB66DE33-3B80-2D80-A301-75B260AD7DC5}"/>
              </a:ext>
            </a:extLst>
          </p:cNvPr>
          <p:cNvSpPr txBox="1"/>
          <p:nvPr/>
        </p:nvSpPr>
        <p:spPr>
          <a:xfrm>
            <a:off x="444500" y="1910275"/>
            <a:ext cx="350220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rial" panose="020B0604020202020204"/>
                <a:ea typeface="+mn-ea"/>
                <a:cs typeface="+mn-cs"/>
              </a:rPr>
              <a:t>Date range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rial" panose="020B0604020202020204"/>
                <a:ea typeface="+mn-ea"/>
                <a:cs typeface="+mn-cs"/>
              </a:rPr>
              <a:t>Sept 2023 – Sept 2024</a:t>
            </a:r>
            <a:endParaRPr kumimoji="0" lang="en-GB"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 name="Picture 2" descr="A person sitting on the ground using a computer&#10;&#10;Description automatically generated">
            <a:extLst>
              <a:ext uri="{FF2B5EF4-FFF2-40B4-BE49-F238E27FC236}">
                <a16:creationId xmlns:a16="http://schemas.microsoft.com/office/drawing/2014/main" id="{4BEAE518-EA18-E06D-2BB1-6DA323436E34}"/>
              </a:ext>
            </a:extLst>
          </p:cNvPr>
          <p:cNvPicPr>
            <a:picLocks noChangeAspect="1"/>
          </p:cNvPicPr>
          <p:nvPr/>
        </p:nvPicPr>
        <p:blipFill>
          <a:blip r:embed="rId3"/>
          <a:stretch>
            <a:fillRect/>
          </a:stretch>
        </p:blipFill>
        <p:spPr>
          <a:xfrm>
            <a:off x="8152221" y="3696766"/>
            <a:ext cx="3917950" cy="3917950"/>
          </a:xfrm>
          <a:prstGeom prst="rect">
            <a:avLst/>
          </a:prstGeom>
        </p:spPr>
      </p:pic>
    </p:spTree>
    <p:extLst>
      <p:ext uri="{BB962C8B-B14F-4D97-AF65-F5344CB8AC3E}">
        <p14:creationId xmlns:p14="http://schemas.microsoft.com/office/powerpoint/2010/main" val="88110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fade">
                                      <p:cBhvr>
                                        <p:cTn id="28" dur="500"/>
                                        <p:tgtEl>
                                          <p:spTgt spid="5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10" presetClass="entr" presetSubtype="0" fill="hold" nodeType="with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fade">
                                      <p:cBhvr>
                                        <p:cTn id="36" dur="500"/>
                                        <p:tgtEl>
                                          <p:spTgt spid="5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10" presetClass="entr" presetSubtype="0" fill="hold" nodeType="with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fade">
                                      <p:cBhvr>
                                        <p:cTn id="45" dur="500"/>
                                        <p:tgtEl>
                                          <p:spTgt spid="59"/>
                                        </p:tgtEl>
                                      </p:cBhvr>
                                    </p:animEffect>
                                  </p:childTnLst>
                                </p:cTn>
                              </p:par>
                              <p:par>
                                <p:cTn id="46" presetID="10" presetClass="entr" presetSubtype="0" fill="hold" nodeType="with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p:bldP spid="18" grpId="0"/>
      <p:bldP spid="23" grpId="0" animBg="1"/>
      <p:bldP spid="24" grpId="0"/>
      <p:bldP spid="25" grpId="0"/>
      <p:bldP spid="26" grpId="0" animBg="1"/>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20F05-4051-E602-9824-7928C22C7A5E}"/>
              </a:ext>
            </a:extLst>
          </p:cNvPr>
          <p:cNvSpPr>
            <a:spLocks noGrp="1"/>
          </p:cNvSpPr>
          <p:nvPr>
            <p:ph type="title"/>
          </p:nvPr>
        </p:nvSpPr>
        <p:spPr/>
        <p:txBody>
          <a:bodyPr/>
          <a:lstStyle/>
          <a:p>
            <a:r>
              <a:rPr lang="en-US">
                <a:solidFill>
                  <a:srgbClr val="0070C0"/>
                </a:solidFill>
              </a:rPr>
              <a:t>To activate captions</a:t>
            </a:r>
          </a:p>
        </p:txBody>
      </p:sp>
      <p:sp>
        <p:nvSpPr>
          <p:cNvPr id="3" name="Content Placeholder 2">
            <a:extLst>
              <a:ext uri="{FF2B5EF4-FFF2-40B4-BE49-F238E27FC236}">
                <a16:creationId xmlns:a16="http://schemas.microsoft.com/office/drawing/2014/main" id="{C7E86E8C-3155-F359-A112-3B3DC06907D9}"/>
              </a:ext>
            </a:extLst>
          </p:cNvPr>
          <p:cNvSpPr>
            <a:spLocks noGrp="1"/>
          </p:cNvSpPr>
          <p:nvPr>
            <p:ph idx="1"/>
          </p:nvPr>
        </p:nvSpPr>
        <p:spPr/>
        <p:txBody>
          <a:bodyPr vert="horz" lIns="121920" tIns="60960" rIns="121920" bIns="60960" rtlCol="0">
            <a:noAutofit/>
          </a:bodyPr>
          <a:lstStyle/>
          <a:p>
            <a:pPr>
              <a:lnSpc>
                <a:spcPct val="100000"/>
              </a:lnSpc>
              <a:spcBef>
                <a:spcPts val="800"/>
              </a:spcBef>
              <a:spcAft>
                <a:spcPts val="800"/>
              </a:spcAft>
            </a:pPr>
            <a:r>
              <a:rPr lang="en-US" sz="2667"/>
              <a:t>Access the captions button: In the meeting controls toolbar, click the "Show Captions" icon (usually looks like a "CC") </a:t>
            </a:r>
          </a:p>
          <a:p>
            <a:pPr>
              <a:lnSpc>
                <a:spcPct val="100000"/>
              </a:lnSpc>
              <a:spcBef>
                <a:spcPts val="800"/>
              </a:spcBef>
              <a:spcAft>
                <a:spcPts val="800"/>
              </a:spcAft>
            </a:pPr>
            <a:r>
              <a:rPr lang="en-US" sz="2667"/>
              <a:t>Select language:</a:t>
            </a:r>
          </a:p>
          <a:p>
            <a:pPr lvl="1">
              <a:lnSpc>
                <a:spcPct val="100000"/>
              </a:lnSpc>
              <a:spcBef>
                <a:spcPts val="800"/>
              </a:spcBef>
              <a:spcAft>
                <a:spcPts val="800"/>
              </a:spcAft>
            </a:pPr>
            <a:r>
              <a:rPr lang="en-US" sz="2400"/>
              <a:t>Click the arrow next to the "Show Captions" button</a:t>
            </a:r>
          </a:p>
          <a:p>
            <a:pPr lvl="1">
              <a:lnSpc>
                <a:spcPct val="100000"/>
              </a:lnSpc>
              <a:spcBef>
                <a:spcPts val="800"/>
              </a:spcBef>
              <a:spcAft>
                <a:spcPts val="800"/>
              </a:spcAft>
            </a:pPr>
            <a:r>
              <a:rPr lang="en-US" sz="2400"/>
              <a:t>Select your preferred language from the "Speaking Language" dropdown menu</a:t>
            </a:r>
          </a:p>
        </p:txBody>
      </p:sp>
      <p:sp>
        <p:nvSpPr>
          <p:cNvPr id="4" name="Slide Number Placeholder 3">
            <a:extLst>
              <a:ext uri="{FF2B5EF4-FFF2-40B4-BE49-F238E27FC236}">
                <a16:creationId xmlns:a16="http://schemas.microsoft.com/office/drawing/2014/main" id="{265054A6-49A9-13A3-286A-56ADE4C4418A}"/>
              </a:ext>
            </a:extLst>
          </p:cNvPr>
          <p:cNvSpPr>
            <a:spLocks noGrp="1"/>
          </p:cNvSpPr>
          <p:nvPr>
            <p:ph type="sldNum" sz="quarter" idx="4294967295"/>
          </p:nvPr>
        </p:nvSpPr>
        <p:spPr>
          <a:xfrm>
            <a:off x="6985487" y="59945"/>
            <a:ext cx="2057400" cy="273844"/>
          </a:xfrm>
          <a:prstGeom prst="rect">
            <a:avLst/>
          </a:prstGeom>
        </p:spPr>
        <p:txBody>
          <a:bodyPr vert="horz" lIns="91440" tIns="45720" rIns="91440" bIns="45720" rtlCol="0" anchor="ctr"/>
          <a:lstStyle>
            <a:defPPr>
              <a:defRPr lang="en-US"/>
            </a:defPPr>
            <a:lvl1pPr marL="0" algn="r"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2AD0A0E-4515-A647-B2E3-7F1B29FB990E}" type="slidenum">
              <a:rPr lang="en-US" smtClean="0"/>
              <a:pPr/>
              <a:t>2</a:t>
            </a:fld>
            <a:endParaRPr lang="en-US"/>
          </a:p>
        </p:txBody>
      </p:sp>
    </p:spTree>
    <p:custDataLst>
      <p:tags r:id="rId1"/>
    </p:custDataLst>
    <p:extLst>
      <p:ext uri="{BB962C8B-B14F-4D97-AF65-F5344CB8AC3E}">
        <p14:creationId xmlns:p14="http://schemas.microsoft.com/office/powerpoint/2010/main" val="491176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Rounded Corners 53">
            <a:extLst>
              <a:ext uri="{FF2B5EF4-FFF2-40B4-BE49-F238E27FC236}">
                <a16:creationId xmlns:a16="http://schemas.microsoft.com/office/drawing/2014/main" id="{40C5F827-8942-E56D-EE7F-60C758D52C52}"/>
              </a:ext>
            </a:extLst>
          </p:cNvPr>
          <p:cNvSpPr/>
          <p:nvPr/>
        </p:nvSpPr>
        <p:spPr>
          <a:xfrm>
            <a:off x="855621" y="4405342"/>
            <a:ext cx="2839582" cy="1085850"/>
          </a:xfrm>
          <a:prstGeom prst="roundRect">
            <a:avLst/>
          </a:prstGeom>
          <a:solidFill>
            <a:schemeClr val="bg1"/>
          </a:solidFill>
          <a:ln>
            <a:solidFill>
              <a:srgbClr val="1B75B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Title 5">
            <a:extLst>
              <a:ext uri="{FF2B5EF4-FFF2-40B4-BE49-F238E27FC236}">
                <a16:creationId xmlns:a16="http://schemas.microsoft.com/office/drawing/2014/main" id="{48716217-36C5-6653-893C-707844D1937F}"/>
              </a:ext>
            </a:extLst>
          </p:cNvPr>
          <p:cNvSpPr>
            <a:spLocks noGrp="1"/>
          </p:cNvSpPr>
          <p:nvPr>
            <p:ph type="title"/>
          </p:nvPr>
        </p:nvSpPr>
        <p:spPr/>
        <p:txBody>
          <a:bodyPr>
            <a:normAutofit/>
          </a:bodyPr>
          <a:lstStyle/>
          <a:p>
            <a:r>
              <a:rPr lang="en-US" sz="3200"/>
              <a:t>SAGER guidelines mentioned in 37% of journals</a:t>
            </a:r>
          </a:p>
        </p:txBody>
      </p:sp>
      <p:sp>
        <p:nvSpPr>
          <p:cNvPr id="11" name="Footer Placeholder 10">
            <a:extLst>
              <a:ext uri="{FF2B5EF4-FFF2-40B4-BE49-F238E27FC236}">
                <a16:creationId xmlns:a16="http://schemas.microsoft.com/office/drawing/2014/main" id="{6D4381A0-010B-410B-4C5F-DEBC427BFC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a:ea typeface="+mn-ea"/>
                <a:cs typeface="+mn-cs"/>
              </a:rPr>
              <a:t>This information is for educational use only. Do not copy. Do not distribute.</a:t>
            </a:r>
          </a:p>
        </p:txBody>
      </p:sp>
      <p:sp>
        <p:nvSpPr>
          <p:cNvPr id="13" name="Rectangle: Rounded Corners 12">
            <a:extLst>
              <a:ext uri="{FF2B5EF4-FFF2-40B4-BE49-F238E27FC236}">
                <a16:creationId xmlns:a16="http://schemas.microsoft.com/office/drawing/2014/main" id="{2121C9E1-1931-C0A5-D38F-39C32A4AD01F}"/>
              </a:ext>
            </a:extLst>
          </p:cNvPr>
          <p:cNvSpPr/>
          <p:nvPr/>
        </p:nvSpPr>
        <p:spPr>
          <a:xfrm>
            <a:off x="863123" y="1349608"/>
            <a:ext cx="9433401" cy="606286"/>
          </a:xfrm>
          <a:prstGeom prst="roundRect">
            <a:avLst/>
          </a:prstGeom>
          <a:noFill/>
          <a:ln>
            <a:solidFill>
              <a:srgbClr val="1B75B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8838FAD8-0D2D-FB59-7405-560BC9631778}"/>
              </a:ext>
            </a:extLst>
          </p:cNvPr>
          <p:cNvSpPr txBox="1"/>
          <p:nvPr/>
        </p:nvSpPr>
        <p:spPr>
          <a:xfrm>
            <a:off x="1039613" y="1402868"/>
            <a:ext cx="148994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00" cap="none" spc="0" normalizeH="0" baseline="0" noProof="0">
                <a:ln>
                  <a:noFill/>
                </a:ln>
                <a:solidFill>
                  <a:srgbClr val="4A8B34"/>
                </a:solidFill>
                <a:effectLst/>
                <a:uLnTx/>
                <a:uFillTx/>
                <a:latin typeface="Arial" panose="020B0604020202020204"/>
                <a:ea typeface="Aptos" panose="020B0004020202020204" pitchFamily="34" charset="0"/>
                <a:cs typeface="Times New Roman" panose="02020603050405020304" pitchFamily="18" charset="0"/>
              </a:rPr>
              <a:t>28/252</a:t>
            </a:r>
            <a:endParaRPr kumimoji="0" lang="en-GB" sz="2400" b="1" i="0" u="none" strike="noStrike" kern="1200" cap="none" spc="0" normalizeH="0" baseline="0" noProof="0">
              <a:ln>
                <a:noFill/>
              </a:ln>
              <a:solidFill>
                <a:srgbClr val="4A8B34"/>
              </a:solidFill>
              <a:effectLst/>
              <a:uLnTx/>
              <a:uFillTx/>
              <a:latin typeface="Arial" panose="020B0604020202020204"/>
              <a:ea typeface="+mn-ea"/>
              <a:cs typeface="+mn-cs"/>
            </a:endParaRPr>
          </a:p>
        </p:txBody>
      </p:sp>
      <p:sp>
        <p:nvSpPr>
          <p:cNvPr id="15" name="TextBox 14">
            <a:extLst>
              <a:ext uri="{FF2B5EF4-FFF2-40B4-BE49-F238E27FC236}">
                <a16:creationId xmlns:a16="http://schemas.microsoft.com/office/drawing/2014/main" id="{B8833103-40F4-0008-5954-04908D1D807F}"/>
              </a:ext>
            </a:extLst>
          </p:cNvPr>
          <p:cNvSpPr txBox="1"/>
          <p:nvPr/>
        </p:nvSpPr>
        <p:spPr>
          <a:xfrm>
            <a:off x="2073654" y="1473679"/>
            <a:ext cx="4677523"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00" cap="none" spc="0" normalizeH="0" baseline="0" noProof="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identified publications met all eligibility criteria</a:t>
            </a:r>
            <a:endParaRPr kumimoji="0" lang="en-GB"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5" name="Straight Connector 4">
            <a:extLst>
              <a:ext uri="{FF2B5EF4-FFF2-40B4-BE49-F238E27FC236}">
                <a16:creationId xmlns:a16="http://schemas.microsoft.com/office/drawing/2014/main" id="{2E9F6776-254B-5F77-7AF6-63AF11EFDE2C}"/>
              </a:ext>
            </a:extLst>
          </p:cNvPr>
          <p:cNvCxnSpPr>
            <a:cxnSpLocks/>
          </p:cNvCxnSpPr>
          <p:nvPr/>
        </p:nvCxnSpPr>
        <p:spPr>
          <a:xfrm>
            <a:off x="410198" y="1652751"/>
            <a:ext cx="452927" cy="0"/>
          </a:xfrm>
          <a:prstGeom prst="line">
            <a:avLst/>
          </a:prstGeom>
          <a:ln w="60325" cmpd="dbl">
            <a:gradFill flip="none" rotWithShape="1">
              <a:gsLst>
                <a:gs pos="0">
                  <a:schemeClr val="accent1">
                    <a:lumMod val="5000"/>
                    <a:lumOff val="95000"/>
                  </a:schemeClr>
                </a:gs>
                <a:gs pos="36000">
                  <a:schemeClr val="accent1">
                    <a:lumMod val="45000"/>
                    <a:lumOff val="55000"/>
                  </a:schemeClr>
                </a:gs>
                <a:gs pos="55000">
                  <a:schemeClr val="accent1">
                    <a:lumMod val="45000"/>
                    <a:lumOff val="55000"/>
                  </a:schemeClr>
                </a:gs>
                <a:gs pos="100000">
                  <a:srgbClr val="1B75BB"/>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sp>
        <p:nvSpPr>
          <p:cNvPr id="18" name="Circle: Hollow 17">
            <a:extLst>
              <a:ext uri="{FF2B5EF4-FFF2-40B4-BE49-F238E27FC236}">
                <a16:creationId xmlns:a16="http://schemas.microsoft.com/office/drawing/2014/main" id="{8DF8D790-71AD-66D4-5DC6-D521487DDD55}"/>
              </a:ext>
            </a:extLst>
          </p:cNvPr>
          <p:cNvSpPr/>
          <p:nvPr/>
        </p:nvSpPr>
        <p:spPr>
          <a:xfrm>
            <a:off x="4127686" y="2122466"/>
            <a:ext cx="1271557" cy="1271557"/>
          </a:xfrm>
          <a:prstGeom prst="donut">
            <a:avLst>
              <a:gd name="adj" fmla="val 7866"/>
            </a:avLst>
          </a:prstGeom>
          <a:solidFill>
            <a:schemeClr val="accent6">
              <a:lumMod val="60000"/>
              <a:lumOff val="40000"/>
            </a:schemeClr>
          </a:solidFill>
          <a:ln w="190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0" name="TextBox 19">
            <a:extLst>
              <a:ext uri="{FF2B5EF4-FFF2-40B4-BE49-F238E27FC236}">
                <a16:creationId xmlns:a16="http://schemas.microsoft.com/office/drawing/2014/main" id="{017F5FF8-A5C7-DA06-4939-BDB3EA90C6EB}"/>
              </a:ext>
            </a:extLst>
          </p:cNvPr>
          <p:cNvSpPr txBox="1"/>
          <p:nvPr/>
        </p:nvSpPr>
        <p:spPr>
          <a:xfrm>
            <a:off x="4462697" y="2831423"/>
            <a:ext cx="626003"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00" cap="none" spc="0" normalizeH="0" baseline="0" noProof="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n=5</a:t>
            </a:r>
            <a:endParaRPr kumimoji="0" lang="en-GB"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 name="TextBox 20">
            <a:extLst>
              <a:ext uri="{FF2B5EF4-FFF2-40B4-BE49-F238E27FC236}">
                <a16:creationId xmlns:a16="http://schemas.microsoft.com/office/drawing/2014/main" id="{8074EA0B-7800-2F4D-7118-78E7DB951050}"/>
              </a:ext>
            </a:extLst>
          </p:cNvPr>
          <p:cNvSpPr txBox="1"/>
          <p:nvPr/>
        </p:nvSpPr>
        <p:spPr>
          <a:xfrm>
            <a:off x="4382529" y="2467115"/>
            <a:ext cx="79789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00" cap="none" spc="0" normalizeH="0" baseline="0" noProof="0">
                <a:ln>
                  <a:noFill/>
                </a:ln>
                <a:solidFill>
                  <a:srgbClr val="4A8B34"/>
                </a:solidFill>
                <a:effectLst/>
                <a:uLnTx/>
                <a:uFillTx/>
                <a:latin typeface="Arial" panose="020B0604020202020204"/>
                <a:ea typeface="Aptos" panose="020B0004020202020204" pitchFamily="34" charset="0"/>
                <a:cs typeface="Times New Roman" panose="02020603050405020304" pitchFamily="18" charset="0"/>
              </a:rPr>
              <a:t>18%</a:t>
            </a:r>
            <a:endParaRPr kumimoji="0" lang="en-GB" sz="2400" b="1" i="0" u="none" strike="noStrike" kern="1200" cap="none" spc="0" normalizeH="0" baseline="0" noProof="0">
              <a:ln>
                <a:noFill/>
              </a:ln>
              <a:solidFill>
                <a:srgbClr val="4A8B34"/>
              </a:solidFill>
              <a:effectLst/>
              <a:uLnTx/>
              <a:uFillTx/>
              <a:latin typeface="Arial" panose="020B0604020202020204"/>
              <a:ea typeface="+mn-ea"/>
              <a:cs typeface="+mn-cs"/>
            </a:endParaRPr>
          </a:p>
        </p:txBody>
      </p:sp>
      <p:sp>
        <p:nvSpPr>
          <p:cNvPr id="22" name="TextBox 21">
            <a:extLst>
              <a:ext uri="{FF2B5EF4-FFF2-40B4-BE49-F238E27FC236}">
                <a16:creationId xmlns:a16="http://schemas.microsoft.com/office/drawing/2014/main" id="{8CFAF953-4942-9412-865A-61ECB162CED9}"/>
              </a:ext>
            </a:extLst>
          </p:cNvPr>
          <p:cNvSpPr txBox="1"/>
          <p:nvPr/>
        </p:nvSpPr>
        <p:spPr>
          <a:xfrm>
            <a:off x="4243192" y="3426331"/>
            <a:ext cx="1009179"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00" cap="none" spc="0" normalizeH="0" baseline="0" noProof="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Asthma</a:t>
            </a:r>
            <a:endParaRPr kumimoji="0" lang="en-GB"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 name="Circle: Hollow 22">
            <a:extLst>
              <a:ext uri="{FF2B5EF4-FFF2-40B4-BE49-F238E27FC236}">
                <a16:creationId xmlns:a16="http://schemas.microsoft.com/office/drawing/2014/main" id="{FB4D2649-0725-0163-DAD7-3F8FA8BD8ED0}"/>
              </a:ext>
            </a:extLst>
          </p:cNvPr>
          <p:cNvSpPr/>
          <p:nvPr/>
        </p:nvSpPr>
        <p:spPr>
          <a:xfrm>
            <a:off x="5582018" y="2122466"/>
            <a:ext cx="1271557" cy="1271557"/>
          </a:xfrm>
          <a:prstGeom prst="donut">
            <a:avLst>
              <a:gd name="adj" fmla="val 7866"/>
            </a:avLst>
          </a:prstGeom>
          <a:solidFill>
            <a:schemeClr val="accent6">
              <a:lumMod val="60000"/>
              <a:lumOff val="40000"/>
            </a:schemeClr>
          </a:solidFill>
          <a:ln w="190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 name="TextBox 23">
            <a:extLst>
              <a:ext uri="{FF2B5EF4-FFF2-40B4-BE49-F238E27FC236}">
                <a16:creationId xmlns:a16="http://schemas.microsoft.com/office/drawing/2014/main" id="{D18E2F53-C66E-B265-6989-99E87C2C3B38}"/>
              </a:ext>
            </a:extLst>
          </p:cNvPr>
          <p:cNvSpPr txBox="1"/>
          <p:nvPr/>
        </p:nvSpPr>
        <p:spPr>
          <a:xfrm>
            <a:off x="5917029" y="2831423"/>
            <a:ext cx="626003"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00" cap="none" spc="0" normalizeH="0" baseline="0" noProof="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n=5</a:t>
            </a:r>
            <a:endParaRPr kumimoji="0" lang="en-GB"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 name="TextBox 24">
            <a:extLst>
              <a:ext uri="{FF2B5EF4-FFF2-40B4-BE49-F238E27FC236}">
                <a16:creationId xmlns:a16="http://schemas.microsoft.com/office/drawing/2014/main" id="{C251F88B-7CE3-16C2-2698-FC5702A809C0}"/>
              </a:ext>
            </a:extLst>
          </p:cNvPr>
          <p:cNvSpPr txBox="1"/>
          <p:nvPr/>
        </p:nvSpPr>
        <p:spPr>
          <a:xfrm>
            <a:off x="5836861" y="2467115"/>
            <a:ext cx="79789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00" cap="none" spc="0" normalizeH="0" baseline="0" noProof="0">
                <a:ln>
                  <a:noFill/>
                </a:ln>
                <a:solidFill>
                  <a:srgbClr val="4A8B34"/>
                </a:solidFill>
                <a:effectLst/>
                <a:uLnTx/>
                <a:uFillTx/>
                <a:latin typeface="Arial" panose="020B0604020202020204"/>
                <a:ea typeface="Aptos" panose="020B0004020202020204" pitchFamily="34" charset="0"/>
                <a:cs typeface="Times New Roman" panose="02020603050405020304" pitchFamily="18" charset="0"/>
              </a:rPr>
              <a:t>18%</a:t>
            </a:r>
            <a:endParaRPr kumimoji="0" lang="en-GB" sz="2400" b="1" i="0" u="none" strike="noStrike" kern="1200" cap="none" spc="0" normalizeH="0" baseline="0" noProof="0">
              <a:ln>
                <a:noFill/>
              </a:ln>
              <a:solidFill>
                <a:srgbClr val="4A8B34"/>
              </a:solidFill>
              <a:effectLst/>
              <a:uLnTx/>
              <a:uFillTx/>
              <a:latin typeface="Arial" panose="020B0604020202020204"/>
              <a:ea typeface="+mn-ea"/>
              <a:cs typeface="+mn-cs"/>
            </a:endParaRPr>
          </a:p>
        </p:txBody>
      </p:sp>
      <p:sp>
        <p:nvSpPr>
          <p:cNvPr id="26" name="TextBox 25">
            <a:extLst>
              <a:ext uri="{FF2B5EF4-FFF2-40B4-BE49-F238E27FC236}">
                <a16:creationId xmlns:a16="http://schemas.microsoft.com/office/drawing/2014/main" id="{A214A46B-CDDF-577B-F34B-9C3CD74B601A}"/>
              </a:ext>
            </a:extLst>
          </p:cNvPr>
          <p:cNvSpPr txBox="1"/>
          <p:nvPr/>
        </p:nvSpPr>
        <p:spPr>
          <a:xfrm>
            <a:off x="5646377" y="3426331"/>
            <a:ext cx="1156051"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00" cap="none" spc="0" normalizeH="0" baseline="0" noProof="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Atopic dermatitis</a:t>
            </a:r>
            <a:endParaRPr kumimoji="0" lang="en-GB"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7" name="Circle: Hollow 26">
            <a:extLst>
              <a:ext uri="{FF2B5EF4-FFF2-40B4-BE49-F238E27FC236}">
                <a16:creationId xmlns:a16="http://schemas.microsoft.com/office/drawing/2014/main" id="{9FD9E646-918E-5C25-226F-A4731C09340B}"/>
              </a:ext>
            </a:extLst>
          </p:cNvPr>
          <p:cNvSpPr/>
          <p:nvPr/>
        </p:nvSpPr>
        <p:spPr>
          <a:xfrm>
            <a:off x="8507255" y="2122466"/>
            <a:ext cx="1271557" cy="1271557"/>
          </a:xfrm>
          <a:prstGeom prst="donut">
            <a:avLst>
              <a:gd name="adj" fmla="val 7866"/>
            </a:avLst>
          </a:prstGeom>
          <a:solidFill>
            <a:schemeClr val="accent6">
              <a:lumMod val="40000"/>
              <a:lumOff val="60000"/>
            </a:schemeClr>
          </a:solidFill>
          <a:ln w="190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8" name="TextBox 27">
            <a:extLst>
              <a:ext uri="{FF2B5EF4-FFF2-40B4-BE49-F238E27FC236}">
                <a16:creationId xmlns:a16="http://schemas.microsoft.com/office/drawing/2014/main" id="{3C40F88C-5C25-044D-4867-3AF684DFEA17}"/>
              </a:ext>
            </a:extLst>
          </p:cNvPr>
          <p:cNvSpPr txBox="1"/>
          <p:nvPr/>
        </p:nvSpPr>
        <p:spPr>
          <a:xfrm>
            <a:off x="8842266" y="2831423"/>
            <a:ext cx="626003"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00" cap="none" spc="0" normalizeH="0" baseline="0" noProof="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n=1</a:t>
            </a:r>
            <a:endParaRPr kumimoji="0" lang="en-GB"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9" name="TextBox 28">
            <a:extLst>
              <a:ext uri="{FF2B5EF4-FFF2-40B4-BE49-F238E27FC236}">
                <a16:creationId xmlns:a16="http://schemas.microsoft.com/office/drawing/2014/main" id="{6D0AC3A1-5CED-B7C6-B410-4FCDBF75ADB9}"/>
              </a:ext>
            </a:extLst>
          </p:cNvPr>
          <p:cNvSpPr txBox="1"/>
          <p:nvPr/>
        </p:nvSpPr>
        <p:spPr>
          <a:xfrm>
            <a:off x="8762098" y="2467115"/>
            <a:ext cx="797896"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00" cap="none" spc="0" normalizeH="0" baseline="0" noProof="0">
                <a:ln>
                  <a:noFill/>
                </a:ln>
                <a:solidFill>
                  <a:srgbClr val="4A8B34"/>
                </a:solidFill>
                <a:effectLst/>
                <a:uLnTx/>
                <a:uFillTx/>
                <a:latin typeface="Arial" panose="020B0604020202020204"/>
                <a:ea typeface="Aptos" panose="020B0004020202020204" pitchFamily="34" charset="0"/>
                <a:cs typeface="Times New Roman" panose="02020603050405020304" pitchFamily="18" charset="0"/>
              </a:rPr>
              <a:t>4%</a:t>
            </a:r>
            <a:endParaRPr kumimoji="0" lang="en-GB" sz="2400" b="1" i="0" u="none" strike="noStrike" kern="1200" cap="none" spc="0" normalizeH="0" baseline="0" noProof="0">
              <a:ln>
                <a:noFill/>
              </a:ln>
              <a:solidFill>
                <a:srgbClr val="4A8B34"/>
              </a:solidFill>
              <a:effectLst/>
              <a:uLnTx/>
              <a:uFillTx/>
              <a:latin typeface="Arial" panose="020B0604020202020204"/>
              <a:ea typeface="+mn-ea"/>
              <a:cs typeface="+mn-cs"/>
            </a:endParaRPr>
          </a:p>
        </p:txBody>
      </p:sp>
      <p:sp>
        <p:nvSpPr>
          <p:cNvPr id="30" name="TextBox 29">
            <a:extLst>
              <a:ext uri="{FF2B5EF4-FFF2-40B4-BE49-F238E27FC236}">
                <a16:creationId xmlns:a16="http://schemas.microsoft.com/office/drawing/2014/main" id="{8053BA6E-2BB2-CFF2-C322-34BE4E060450}"/>
              </a:ext>
            </a:extLst>
          </p:cNvPr>
          <p:cNvSpPr txBox="1"/>
          <p:nvPr/>
        </p:nvSpPr>
        <p:spPr>
          <a:xfrm>
            <a:off x="8333190" y="3426331"/>
            <a:ext cx="1579458"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00" cap="none" spc="0" normalizeH="0" baseline="0" noProof="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Axial spondylarthritis</a:t>
            </a:r>
            <a:endParaRPr kumimoji="0" lang="en-GB"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1" name="Circle: Hollow 30">
            <a:extLst>
              <a:ext uri="{FF2B5EF4-FFF2-40B4-BE49-F238E27FC236}">
                <a16:creationId xmlns:a16="http://schemas.microsoft.com/office/drawing/2014/main" id="{E800F68F-751C-5CB6-2D5E-AF54D1B4C635}"/>
              </a:ext>
            </a:extLst>
          </p:cNvPr>
          <p:cNvSpPr/>
          <p:nvPr/>
        </p:nvSpPr>
        <p:spPr>
          <a:xfrm>
            <a:off x="1149899" y="2122466"/>
            <a:ext cx="1271557" cy="1271557"/>
          </a:xfrm>
          <a:prstGeom prst="donut">
            <a:avLst>
              <a:gd name="adj" fmla="val 7866"/>
            </a:avLst>
          </a:prstGeom>
          <a:solidFill>
            <a:schemeClr val="accent6">
              <a:lumMod val="75000"/>
            </a:schemeClr>
          </a:solidFill>
          <a:ln w="190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2" name="TextBox 31">
            <a:extLst>
              <a:ext uri="{FF2B5EF4-FFF2-40B4-BE49-F238E27FC236}">
                <a16:creationId xmlns:a16="http://schemas.microsoft.com/office/drawing/2014/main" id="{2D680E23-1ED0-BDC9-AC6B-230E8E402714}"/>
              </a:ext>
            </a:extLst>
          </p:cNvPr>
          <p:cNvSpPr txBox="1"/>
          <p:nvPr/>
        </p:nvSpPr>
        <p:spPr>
          <a:xfrm>
            <a:off x="1484910" y="2831423"/>
            <a:ext cx="626003"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00" cap="none" spc="0" normalizeH="0" baseline="0" noProof="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n=9</a:t>
            </a:r>
            <a:endParaRPr kumimoji="0" lang="en-GB"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3" name="TextBox 32">
            <a:extLst>
              <a:ext uri="{FF2B5EF4-FFF2-40B4-BE49-F238E27FC236}">
                <a16:creationId xmlns:a16="http://schemas.microsoft.com/office/drawing/2014/main" id="{E93862AA-485A-75B3-97CD-3E28BF4E97CE}"/>
              </a:ext>
            </a:extLst>
          </p:cNvPr>
          <p:cNvSpPr txBox="1"/>
          <p:nvPr/>
        </p:nvSpPr>
        <p:spPr>
          <a:xfrm>
            <a:off x="1404742" y="2467115"/>
            <a:ext cx="797896"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00" cap="none" spc="0" normalizeH="0" baseline="0" noProof="0">
                <a:ln>
                  <a:noFill/>
                </a:ln>
                <a:solidFill>
                  <a:srgbClr val="4A8B34"/>
                </a:solidFill>
                <a:effectLst/>
                <a:uLnTx/>
                <a:uFillTx/>
                <a:latin typeface="Arial" panose="020B0604020202020204"/>
                <a:ea typeface="Aptos" panose="020B0004020202020204" pitchFamily="34" charset="0"/>
                <a:cs typeface="Times New Roman" panose="02020603050405020304" pitchFamily="18" charset="0"/>
              </a:rPr>
              <a:t>32%</a:t>
            </a:r>
            <a:endParaRPr kumimoji="0" lang="en-GB" sz="2400" b="1" i="0" u="none" strike="noStrike" kern="1200" cap="none" spc="0" normalizeH="0" baseline="0" noProof="0">
              <a:ln>
                <a:noFill/>
              </a:ln>
              <a:solidFill>
                <a:srgbClr val="4A8B34"/>
              </a:solidFill>
              <a:effectLst/>
              <a:uLnTx/>
              <a:uFillTx/>
              <a:latin typeface="Arial" panose="020B0604020202020204"/>
              <a:ea typeface="+mn-ea"/>
              <a:cs typeface="+mn-cs"/>
            </a:endParaRPr>
          </a:p>
        </p:txBody>
      </p:sp>
      <p:sp>
        <p:nvSpPr>
          <p:cNvPr id="34" name="TextBox 33">
            <a:extLst>
              <a:ext uri="{FF2B5EF4-FFF2-40B4-BE49-F238E27FC236}">
                <a16:creationId xmlns:a16="http://schemas.microsoft.com/office/drawing/2014/main" id="{C06B111D-55F8-96C8-434E-C4B235DECCE7}"/>
              </a:ext>
            </a:extLst>
          </p:cNvPr>
          <p:cNvSpPr txBox="1"/>
          <p:nvPr/>
        </p:nvSpPr>
        <p:spPr>
          <a:xfrm>
            <a:off x="1265405" y="3426331"/>
            <a:ext cx="1009179" cy="33855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00" cap="none" spc="0" normalizeH="0" baseline="0" noProof="0">
                <a:ln>
                  <a:noFill/>
                </a:ln>
                <a:solidFill>
                  <a:srgbClr val="000000"/>
                </a:solidFill>
                <a:effectLst/>
                <a:uLnTx/>
                <a:uFillTx/>
                <a:latin typeface="Arial" panose="020B0604020202020204"/>
                <a:ea typeface="+mn-ea"/>
                <a:cs typeface="+mn-cs"/>
              </a:rPr>
              <a:t>Psoriasis</a:t>
            </a:r>
            <a:endParaRPr kumimoji="0" lang="en-GB"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5" name="Circle: Hollow 34">
            <a:extLst>
              <a:ext uri="{FF2B5EF4-FFF2-40B4-BE49-F238E27FC236}">
                <a16:creationId xmlns:a16="http://schemas.microsoft.com/office/drawing/2014/main" id="{4C61E3AE-6160-243A-82CC-8EC5A359DF12}"/>
              </a:ext>
            </a:extLst>
          </p:cNvPr>
          <p:cNvSpPr/>
          <p:nvPr/>
        </p:nvSpPr>
        <p:spPr>
          <a:xfrm>
            <a:off x="7042583" y="2122466"/>
            <a:ext cx="1271557" cy="1271557"/>
          </a:xfrm>
          <a:prstGeom prst="donut">
            <a:avLst>
              <a:gd name="adj" fmla="val 7866"/>
            </a:avLst>
          </a:prstGeom>
          <a:solidFill>
            <a:schemeClr val="accent6">
              <a:lumMod val="40000"/>
              <a:lumOff val="60000"/>
            </a:schemeClr>
          </a:solidFill>
          <a:ln w="190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6" name="TextBox 35">
            <a:extLst>
              <a:ext uri="{FF2B5EF4-FFF2-40B4-BE49-F238E27FC236}">
                <a16:creationId xmlns:a16="http://schemas.microsoft.com/office/drawing/2014/main" id="{C0FA96DF-1AA2-ED23-2431-9FB7B6AFD705}"/>
              </a:ext>
            </a:extLst>
          </p:cNvPr>
          <p:cNvSpPr txBox="1"/>
          <p:nvPr/>
        </p:nvSpPr>
        <p:spPr>
          <a:xfrm>
            <a:off x="7377594" y="2831423"/>
            <a:ext cx="626003"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00" cap="none" spc="0" normalizeH="0" baseline="0" noProof="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n=1</a:t>
            </a:r>
            <a:endParaRPr kumimoji="0" lang="en-GB"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7" name="TextBox 36">
            <a:extLst>
              <a:ext uri="{FF2B5EF4-FFF2-40B4-BE49-F238E27FC236}">
                <a16:creationId xmlns:a16="http://schemas.microsoft.com/office/drawing/2014/main" id="{B9B8CA92-E17F-AA99-0F71-4A72FEEA4BA1}"/>
              </a:ext>
            </a:extLst>
          </p:cNvPr>
          <p:cNvSpPr txBox="1"/>
          <p:nvPr/>
        </p:nvSpPr>
        <p:spPr>
          <a:xfrm>
            <a:off x="7297426" y="2467115"/>
            <a:ext cx="797896"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00" cap="none" spc="0" normalizeH="0" baseline="0" noProof="0">
                <a:ln>
                  <a:noFill/>
                </a:ln>
                <a:solidFill>
                  <a:srgbClr val="4A8B34"/>
                </a:solidFill>
                <a:effectLst/>
                <a:uLnTx/>
                <a:uFillTx/>
                <a:latin typeface="Arial" panose="020B0604020202020204"/>
                <a:ea typeface="Aptos" panose="020B0004020202020204" pitchFamily="34" charset="0"/>
                <a:cs typeface="Times New Roman" panose="02020603050405020304" pitchFamily="18" charset="0"/>
              </a:rPr>
              <a:t>4%</a:t>
            </a:r>
            <a:endParaRPr kumimoji="0" lang="en-GB" sz="2400" b="1" i="0" u="none" strike="noStrike" kern="1200" cap="none" spc="0" normalizeH="0" baseline="0" noProof="0">
              <a:ln>
                <a:noFill/>
              </a:ln>
              <a:solidFill>
                <a:srgbClr val="4A8B34"/>
              </a:solidFill>
              <a:effectLst/>
              <a:uLnTx/>
              <a:uFillTx/>
              <a:latin typeface="Arial" panose="020B0604020202020204"/>
              <a:ea typeface="+mn-ea"/>
              <a:cs typeface="+mn-cs"/>
            </a:endParaRPr>
          </a:p>
        </p:txBody>
      </p:sp>
      <p:sp>
        <p:nvSpPr>
          <p:cNvPr id="38" name="TextBox 37">
            <a:extLst>
              <a:ext uri="{FF2B5EF4-FFF2-40B4-BE49-F238E27FC236}">
                <a16:creationId xmlns:a16="http://schemas.microsoft.com/office/drawing/2014/main" id="{DE0CE766-BC3E-7825-141F-1C4481A7BC8F}"/>
              </a:ext>
            </a:extLst>
          </p:cNvPr>
          <p:cNvSpPr txBox="1"/>
          <p:nvPr/>
        </p:nvSpPr>
        <p:spPr>
          <a:xfrm>
            <a:off x="7106942" y="3426331"/>
            <a:ext cx="1156051" cy="600101"/>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00" cap="none" spc="0" normalizeH="0" baseline="0" noProof="0">
                <a:ln>
                  <a:noFill/>
                </a:ln>
                <a:solidFill>
                  <a:srgbClr val="000000"/>
                </a:solidFill>
                <a:effectLst/>
                <a:uLnTx/>
                <a:uFillTx/>
                <a:latin typeface="Arial" panose="020B0604020202020204"/>
                <a:ea typeface="+mn-ea"/>
                <a:cs typeface="+mn-cs"/>
              </a:rPr>
              <a:t>Psoriatic arthritis </a:t>
            </a:r>
            <a:endParaRPr kumimoji="0" lang="en-GB" sz="1600" b="0" i="0" u="none" strike="noStrike" kern="100" cap="none" spc="0" normalizeH="0" baseline="0" noProof="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endParaRPr>
          </a:p>
        </p:txBody>
      </p:sp>
      <p:sp>
        <p:nvSpPr>
          <p:cNvPr id="39" name="Circle: Hollow 38">
            <a:extLst>
              <a:ext uri="{FF2B5EF4-FFF2-40B4-BE49-F238E27FC236}">
                <a16:creationId xmlns:a16="http://schemas.microsoft.com/office/drawing/2014/main" id="{875DEC85-30CA-A029-79E2-1B4D14DFF8C4}"/>
              </a:ext>
            </a:extLst>
          </p:cNvPr>
          <p:cNvSpPr/>
          <p:nvPr/>
        </p:nvSpPr>
        <p:spPr>
          <a:xfrm>
            <a:off x="2641020" y="2122466"/>
            <a:ext cx="1271557" cy="1271557"/>
          </a:xfrm>
          <a:prstGeom prst="donut">
            <a:avLst>
              <a:gd name="adj" fmla="val 7866"/>
            </a:avLst>
          </a:prstGeom>
          <a:solidFill>
            <a:schemeClr val="accent6"/>
          </a:solidFill>
          <a:ln w="190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0" name="TextBox 39">
            <a:extLst>
              <a:ext uri="{FF2B5EF4-FFF2-40B4-BE49-F238E27FC236}">
                <a16:creationId xmlns:a16="http://schemas.microsoft.com/office/drawing/2014/main" id="{E08A2551-3632-E492-3350-4E00FD4D8E50}"/>
              </a:ext>
            </a:extLst>
          </p:cNvPr>
          <p:cNvSpPr txBox="1"/>
          <p:nvPr/>
        </p:nvSpPr>
        <p:spPr>
          <a:xfrm>
            <a:off x="2976031" y="2831423"/>
            <a:ext cx="626003"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00" cap="none" spc="0" normalizeH="0" baseline="0" noProof="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n=7</a:t>
            </a:r>
            <a:endParaRPr kumimoji="0" lang="en-GB"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1" name="TextBox 40">
            <a:extLst>
              <a:ext uri="{FF2B5EF4-FFF2-40B4-BE49-F238E27FC236}">
                <a16:creationId xmlns:a16="http://schemas.microsoft.com/office/drawing/2014/main" id="{060135AC-9C36-32E5-BFF1-3E9CD0202D83}"/>
              </a:ext>
            </a:extLst>
          </p:cNvPr>
          <p:cNvSpPr txBox="1"/>
          <p:nvPr/>
        </p:nvSpPr>
        <p:spPr>
          <a:xfrm>
            <a:off x="2895863" y="2467115"/>
            <a:ext cx="797896"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00" cap="none" spc="0" normalizeH="0" baseline="0" noProof="0">
                <a:ln>
                  <a:noFill/>
                </a:ln>
                <a:solidFill>
                  <a:srgbClr val="4A8B34"/>
                </a:solidFill>
                <a:effectLst/>
                <a:uLnTx/>
                <a:uFillTx/>
                <a:latin typeface="Arial" panose="020B0604020202020204"/>
                <a:ea typeface="Aptos" panose="020B0004020202020204" pitchFamily="34" charset="0"/>
                <a:cs typeface="Times New Roman" panose="02020603050405020304" pitchFamily="18" charset="0"/>
              </a:rPr>
              <a:t>25%</a:t>
            </a:r>
            <a:endParaRPr kumimoji="0" lang="en-GB" sz="2400" b="1" i="0" u="none" strike="noStrike" kern="1200" cap="none" spc="0" normalizeH="0" baseline="0" noProof="0">
              <a:ln>
                <a:noFill/>
              </a:ln>
              <a:solidFill>
                <a:srgbClr val="4A8B34"/>
              </a:solidFill>
              <a:effectLst/>
              <a:uLnTx/>
              <a:uFillTx/>
              <a:latin typeface="Arial" panose="020B0604020202020204"/>
              <a:ea typeface="+mn-ea"/>
              <a:cs typeface="+mn-cs"/>
            </a:endParaRPr>
          </a:p>
        </p:txBody>
      </p:sp>
      <p:sp>
        <p:nvSpPr>
          <p:cNvPr id="42" name="TextBox 41">
            <a:extLst>
              <a:ext uri="{FF2B5EF4-FFF2-40B4-BE49-F238E27FC236}">
                <a16:creationId xmlns:a16="http://schemas.microsoft.com/office/drawing/2014/main" id="{995A3BFC-24ED-668A-AB8D-61FA10C66259}"/>
              </a:ext>
            </a:extLst>
          </p:cNvPr>
          <p:cNvSpPr txBox="1"/>
          <p:nvPr/>
        </p:nvSpPr>
        <p:spPr>
          <a:xfrm>
            <a:off x="2466955" y="3426331"/>
            <a:ext cx="1579458" cy="600101"/>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GB" sz="1600" b="0" i="0" u="none" strike="noStrike" kern="100" cap="none" spc="0" normalizeH="0" baseline="0" noProof="0">
                <a:ln>
                  <a:noFill/>
                </a:ln>
                <a:solidFill>
                  <a:srgbClr val="000000"/>
                </a:solidFill>
                <a:effectLst/>
                <a:uLnTx/>
                <a:uFillTx/>
                <a:latin typeface="Arial" panose="020B0604020202020204"/>
                <a:ea typeface="+mn-ea"/>
                <a:cs typeface="+mn-cs"/>
              </a:rPr>
              <a:t>Rheumatoid arthritis </a:t>
            </a:r>
            <a:endParaRPr kumimoji="0" lang="en-GB" sz="1600" b="0" i="0" u="none" strike="noStrike" kern="100" cap="none" spc="0" normalizeH="0" baseline="0" noProof="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endParaRPr>
          </a:p>
        </p:txBody>
      </p:sp>
      <p:sp>
        <p:nvSpPr>
          <p:cNvPr id="49" name="Rectangle: Rounded Corners 48">
            <a:extLst>
              <a:ext uri="{FF2B5EF4-FFF2-40B4-BE49-F238E27FC236}">
                <a16:creationId xmlns:a16="http://schemas.microsoft.com/office/drawing/2014/main" id="{4E53565C-2D4D-3A3C-5F5A-B17254A0C9C9}"/>
              </a:ext>
            </a:extLst>
          </p:cNvPr>
          <p:cNvSpPr/>
          <p:nvPr/>
        </p:nvSpPr>
        <p:spPr>
          <a:xfrm>
            <a:off x="863123" y="1955894"/>
            <a:ext cx="9433401" cy="2139856"/>
          </a:xfrm>
          <a:prstGeom prst="roundRect">
            <a:avLst/>
          </a:prstGeom>
          <a:noFill/>
          <a:ln>
            <a:solidFill>
              <a:srgbClr val="1B75B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0" name="Rectangle 49">
            <a:extLst>
              <a:ext uri="{FF2B5EF4-FFF2-40B4-BE49-F238E27FC236}">
                <a16:creationId xmlns:a16="http://schemas.microsoft.com/office/drawing/2014/main" id="{37F216E6-C90F-851A-A208-FB61D9A6B2BA}"/>
              </a:ext>
            </a:extLst>
          </p:cNvPr>
          <p:cNvSpPr/>
          <p:nvPr/>
        </p:nvSpPr>
        <p:spPr>
          <a:xfrm>
            <a:off x="1260222" y="1855008"/>
            <a:ext cx="8624345" cy="17220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51" name="Straight Connector 50">
            <a:extLst>
              <a:ext uri="{FF2B5EF4-FFF2-40B4-BE49-F238E27FC236}">
                <a16:creationId xmlns:a16="http://schemas.microsoft.com/office/drawing/2014/main" id="{EFC0DEDB-B4BF-F9A7-5EC9-57FE478DE3EB}"/>
              </a:ext>
            </a:extLst>
          </p:cNvPr>
          <p:cNvCxnSpPr>
            <a:cxnSpLocks/>
          </p:cNvCxnSpPr>
          <p:nvPr/>
        </p:nvCxnSpPr>
        <p:spPr>
          <a:xfrm>
            <a:off x="2292018" y="4098376"/>
            <a:ext cx="0" cy="321224"/>
          </a:xfrm>
          <a:prstGeom prst="line">
            <a:avLst/>
          </a:prstGeom>
          <a:ln w="60325" cmpd="dbl">
            <a:gradFill flip="none" rotWithShape="1">
              <a:gsLst>
                <a:gs pos="0">
                  <a:schemeClr val="accent1">
                    <a:lumMod val="5000"/>
                    <a:lumOff val="95000"/>
                  </a:schemeClr>
                </a:gs>
                <a:gs pos="36000">
                  <a:schemeClr val="accent1">
                    <a:lumMod val="45000"/>
                    <a:lumOff val="55000"/>
                  </a:schemeClr>
                </a:gs>
                <a:gs pos="55000">
                  <a:schemeClr val="accent1">
                    <a:lumMod val="45000"/>
                    <a:lumOff val="55000"/>
                  </a:schemeClr>
                </a:gs>
                <a:gs pos="100000">
                  <a:srgbClr val="1B75BB"/>
                </a:gs>
              </a:gsLst>
              <a:lin ang="5400000" scaled="1"/>
              <a:tileRect/>
            </a:gradFill>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29BD4544-0A37-7200-9C30-8D548B19E5FF}"/>
              </a:ext>
            </a:extLst>
          </p:cNvPr>
          <p:cNvSpPr txBox="1"/>
          <p:nvPr/>
        </p:nvSpPr>
        <p:spPr>
          <a:xfrm>
            <a:off x="2218308" y="4744161"/>
            <a:ext cx="148994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00" cap="none" spc="0" normalizeH="0" baseline="0" noProof="0">
                <a:ln>
                  <a:noFill/>
                </a:ln>
                <a:solidFill>
                  <a:srgbClr val="1B75BB"/>
                </a:solidFill>
                <a:effectLst/>
                <a:uLnTx/>
                <a:uFillTx/>
                <a:latin typeface="Arial" panose="020B0604020202020204"/>
                <a:ea typeface="Aptos" panose="020B0004020202020204" pitchFamily="34" charset="0"/>
                <a:cs typeface="Times New Roman" panose="02020603050405020304" pitchFamily="18" charset="0"/>
              </a:rPr>
              <a:t>19</a:t>
            </a:r>
            <a:endParaRPr kumimoji="0" lang="en-GB" sz="2400" b="1" i="0" u="none" strike="noStrike" kern="1200" cap="none" spc="0" normalizeH="0" baseline="0" noProof="0">
              <a:ln>
                <a:noFill/>
              </a:ln>
              <a:solidFill>
                <a:srgbClr val="1B75BB"/>
              </a:solidFill>
              <a:effectLst/>
              <a:uLnTx/>
              <a:uFillTx/>
              <a:latin typeface="Arial" panose="020B0604020202020204"/>
              <a:ea typeface="+mn-ea"/>
              <a:cs typeface="+mn-cs"/>
            </a:endParaRPr>
          </a:p>
        </p:txBody>
      </p:sp>
      <p:sp>
        <p:nvSpPr>
          <p:cNvPr id="56" name="TextBox 55">
            <a:extLst>
              <a:ext uri="{FF2B5EF4-FFF2-40B4-BE49-F238E27FC236}">
                <a16:creationId xmlns:a16="http://schemas.microsoft.com/office/drawing/2014/main" id="{DEA3F5A5-91A3-7E1F-9FB6-BFE026F2BAE1}"/>
              </a:ext>
            </a:extLst>
          </p:cNvPr>
          <p:cNvSpPr txBox="1"/>
          <p:nvPr/>
        </p:nvSpPr>
        <p:spPr>
          <a:xfrm>
            <a:off x="2645260" y="4814972"/>
            <a:ext cx="898146"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00" cap="none" spc="0" normalizeH="0" baseline="0" noProof="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journals</a:t>
            </a:r>
            <a:endParaRPr kumimoji="0" lang="en-GB"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58" name="Graphic 57" descr="Open book outline">
            <a:extLst>
              <a:ext uri="{FF2B5EF4-FFF2-40B4-BE49-F238E27FC236}">
                <a16:creationId xmlns:a16="http://schemas.microsoft.com/office/drawing/2014/main" id="{D9869DA1-DD21-90B3-F5D9-90CB7EA682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5943" y="4502988"/>
            <a:ext cx="914400" cy="914400"/>
          </a:xfrm>
          <a:prstGeom prst="rect">
            <a:avLst/>
          </a:prstGeom>
        </p:spPr>
      </p:pic>
      <p:sp>
        <p:nvSpPr>
          <p:cNvPr id="59" name="Circle: Hollow 58">
            <a:extLst>
              <a:ext uri="{FF2B5EF4-FFF2-40B4-BE49-F238E27FC236}">
                <a16:creationId xmlns:a16="http://schemas.microsoft.com/office/drawing/2014/main" id="{777A4A33-4416-04BB-B51D-B25C19D58F51}"/>
              </a:ext>
            </a:extLst>
          </p:cNvPr>
          <p:cNvSpPr/>
          <p:nvPr/>
        </p:nvSpPr>
        <p:spPr>
          <a:xfrm>
            <a:off x="927364" y="4324409"/>
            <a:ext cx="1271557" cy="1271557"/>
          </a:xfrm>
          <a:prstGeom prst="donut">
            <a:avLst>
              <a:gd name="adj" fmla="val 7866"/>
            </a:avLst>
          </a:prstGeom>
          <a:solidFill>
            <a:srgbClr val="1B75BB"/>
          </a:solidFill>
          <a:ln w="190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0" name="Rectangle: Rounded Corners 59">
            <a:extLst>
              <a:ext uri="{FF2B5EF4-FFF2-40B4-BE49-F238E27FC236}">
                <a16:creationId xmlns:a16="http://schemas.microsoft.com/office/drawing/2014/main" id="{BB497092-76A3-04CA-D082-D8A24F8D466B}"/>
              </a:ext>
            </a:extLst>
          </p:cNvPr>
          <p:cNvSpPr/>
          <p:nvPr/>
        </p:nvSpPr>
        <p:spPr>
          <a:xfrm>
            <a:off x="4164296" y="4405342"/>
            <a:ext cx="6132227" cy="1085850"/>
          </a:xfrm>
          <a:prstGeom prst="roundRect">
            <a:avLst/>
          </a:prstGeom>
          <a:solidFill>
            <a:srgbClr val="1B75BB"/>
          </a:solid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1" name="TextBox 60">
            <a:extLst>
              <a:ext uri="{FF2B5EF4-FFF2-40B4-BE49-F238E27FC236}">
                <a16:creationId xmlns:a16="http://schemas.microsoft.com/office/drawing/2014/main" id="{B591E607-242E-D9A8-6C08-37212D1E3026}"/>
              </a:ext>
            </a:extLst>
          </p:cNvPr>
          <p:cNvSpPr txBox="1"/>
          <p:nvPr/>
        </p:nvSpPr>
        <p:spPr>
          <a:xfrm>
            <a:off x="6790061" y="4540622"/>
            <a:ext cx="3228342"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Arial" panose="020B0604020202020204"/>
                <a:ea typeface="+mn-ea"/>
                <a:cs typeface="+mn-cs"/>
              </a:rPr>
              <a:t>journals mentioned SAGER guidelines or the need to present sex/gender-based analyses</a:t>
            </a:r>
            <a:endParaRPr kumimoji="0" lang="en-GB" sz="1400" b="1"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63" name="Straight Connector 62">
            <a:extLst>
              <a:ext uri="{FF2B5EF4-FFF2-40B4-BE49-F238E27FC236}">
                <a16:creationId xmlns:a16="http://schemas.microsoft.com/office/drawing/2014/main" id="{BF89B2CC-EBED-401C-9F04-960E9140367D}"/>
              </a:ext>
            </a:extLst>
          </p:cNvPr>
          <p:cNvCxnSpPr>
            <a:cxnSpLocks/>
          </p:cNvCxnSpPr>
          <p:nvPr/>
        </p:nvCxnSpPr>
        <p:spPr>
          <a:xfrm>
            <a:off x="3711369" y="4910301"/>
            <a:ext cx="452927" cy="0"/>
          </a:xfrm>
          <a:prstGeom prst="line">
            <a:avLst/>
          </a:prstGeom>
          <a:ln w="60325" cmpd="dbl">
            <a:gradFill flip="none" rotWithShape="1">
              <a:gsLst>
                <a:gs pos="0">
                  <a:schemeClr val="accent1">
                    <a:lumMod val="5000"/>
                    <a:lumOff val="95000"/>
                  </a:schemeClr>
                </a:gs>
                <a:gs pos="36000">
                  <a:schemeClr val="accent1">
                    <a:lumMod val="45000"/>
                    <a:lumOff val="55000"/>
                  </a:schemeClr>
                </a:gs>
                <a:gs pos="55000">
                  <a:schemeClr val="accent1">
                    <a:lumMod val="45000"/>
                    <a:lumOff val="55000"/>
                  </a:schemeClr>
                </a:gs>
                <a:gs pos="100000">
                  <a:srgbClr val="1B75BB"/>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sp>
        <p:nvSpPr>
          <p:cNvPr id="64" name="Circle: Hollow 63">
            <a:extLst>
              <a:ext uri="{FF2B5EF4-FFF2-40B4-BE49-F238E27FC236}">
                <a16:creationId xmlns:a16="http://schemas.microsoft.com/office/drawing/2014/main" id="{AD6D564C-E39A-F031-667A-575A8C41B221}"/>
              </a:ext>
            </a:extLst>
          </p:cNvPr>
          <p:cNvSpPr/>
          <p:nvPr/>
        </p:nvSpPr>
        <p:spPr>
          <a:xfrm>
            <a:off x="4354793" y="4324409"/>
            <a:ext cx="1271557" cy="1271557"/>
          </a:xfrm>
          <a:prstGeom prst="donut">
            <a:avLst>
              <a:gd name="adj" fmla="val 7866"/>
            </a:avLst>
          </a:prstGeom>
          <a:solidFill>
            <a:schemeClr val="bg1"/>
          </a:solidFill>
          <a:ln w="190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5" name="TextBox 64">
            <a:extLst>
              <a:ext uri="{FF2B5EF4-FFF2-40B4-BE49-F238E27FC236}">
                <a16:creationId xmlns:a16="http://schemas.microsoft.com/office/drawing/2014/main" id="{136A4B53-0BFC-AA0A-C194-E34FD18DEF68}"/>
              </a:ext>
            </a:extLst>
          </p:cNvPr>
          <p:cNvSpPr txBox="1"/>
          <p:nvPr/>
        </p:nvSpPr>
        <p:spPr>
          <a:xfrm>
            <a:off x="4541499" y="4448289"/>
            <a:ext cx="898146"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00" cap="none" spc="0" normalizeH="0" baseline="0" noProof="0">
                <a:ln>
                  <a:noFill/>
                </a:ln>
                <a:solidFill>
                  <a:srgbClr val="FFFFFF"/>
                </a:solidFill>
                <a:effectLst/>
                <a:uLnTx/>
                <a:uFillTx/>
                <a:latin typeface="Arial" panose="020B0604020202020204"/>
                <a:ea typeface="Aptos" panose="020B0004020202020204" pitchFamily="34" charset="0"/>
                <a:cs typeface="Times New Roman" panose="02020603050405020304" pitchFamily="18" charset="0"/>
              </a:rPr>
              <a:t>!</a:t>
            </a:r>
            <a:endParaRPr kumimoji="0" lang="en-GB" sz="60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7" name="TextBox 66">
            <a:extLst>
              <a:ext uri="{FF2B5EF4-FFF2-40B4-BE49-F238E27FC236}">
                <a16:creationId xmlns:a16="http://schemas.microsoft.com/office/drawing/2014/main" id="{B443EB7C-C50A-50F4-983D-79D298BE9F4B}"/>
              </a:ext>
            </a:extLst>
          </p:cNvPr>
          <p:cNvSpPr txBox="1"/>
          <p:nvPr/>
        </p:nvSpPr>
        <p:spPr>
          <a:xfrm>
            <a:off x="5858756" y="4999637"/>
            <a:ext cx="789674"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00" cap="none" spc="0" normalizeH="0" baseline="0" noProof="0">
                <a:ln>
                  <a:noFill/>
                </a:ln>
                <a:solidFill>
                  <a:srgbClr val="FFFFFF"/>
                </a:solidFill>
                <a:effectLst/>
                <a:uLnTx/>
                <a:uFillTx/>
                <a:latin typeface="Arial" panose="020B0604020202020204"/>
                <a:ea typeface="Aptos" panose="020B0004020202020204" pitchFamily="34" charset="0"/>
                <a:cs typeface="Times New Roman" panose="02020603050405020304" pitchFamily="18" charset="0"/>
              </a:rPr>
              <a:t>n=7/19</a:t>
            </a:r>
            <a:endParaRPr kumimoji="0" lang="en-GB"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8" name="TextBox 67">
            <a:extLst>
              <a:ext uri="{FF2B5EF4-FFF2-40B4-BE49-F238E27FC236}">
                <a16:creationId xmlns:a16="http://schemas.microsoft.com/office/drawing/2014/main" id="{7BD56C88-1473-784A-ACFB-BE59A43C83EC}"/>
              </a:ext>
            </a:extLst>
          </p:cNvPr>
          <p:cNvSpPr txBox="1"/>
          <p:nvPr/>
        </p:nvSpPr>
        <p:spPr>
          <a:xfrm>
            <a:off x="5858756" y="4584139"/>
            <a:ext cx="797896"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00" cap="none" spc="0" normalizeH="0" baseline="0" noProof="0">
                <a:ln>
                  <a:noFill/>
                </a:ln>
                <a:solidFill>
                  <a:srgbClr val="FFFFFF"/>
                </a:solidFill>
                <a:effectLst/>
                <a:uLnTx/>
                <a:uFillTx/>
                <a:latin typeface="Arial" panose="020B0604020202020204"/>
                <a:ea typeface="Aptos" panose="020B0004020202020204" pitchFamily="34" charset="0"/>
                <a:cs typeface="Times New Roman" panose="02020603050405020304" pitchFamily="18" charset="0"/>
              </a:rPr>
              <a:t>37%</a:t>
            </a:r>
            <a:endParaRPr kumimoji="0" lang="en-GB" sz="24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9" name="TextBox 68">
            <a:extLst>
              <a:ext uri="{FF2B5EF4-FFF2-40B4-BE49-F238E27FC236}">
                <a16:creationId xmlns:a16="http://schemas.microsoft.com/office/drawing/2014/main" id="{CC500C0E-4838-BCCB-E60B-90FDF1B72902}"/>
              </a:ext>
            </a:extLst>
          </p:cNvPr>
          <p:cNvSpPr txBox="1"/>
          <p:nvPr/>
        </p:nvSpPr>
        <p:spPr>
          <a:xfrm>
            <a:off x="1103243" y="6166241"/>
            <a:ext cx="10049704"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lumMod val="50000"/>
                  </a:srgbClr>
                </a:solidFill>
                <a:effectLst/>
                <a:uLnTx/>
                <a:uFillTx/>
                <a:latin typeface="Arial" panose="020B0604020202020204"/>
                <a:ea typeface="Aptos" panose="020B0004020202020204" pitchFamily="34" charset="0"/>
                <a:cs typeface="Times New Roman" panose="02020603050405020304" pitchFamily="18" charset="0"/>
              </a:rPr>
              <a:t>SAGER, Sex and Gender Equity in Research </a:t>
            </a:r>
          </a:p>
        </p:txBody>
      </p:sp>
    </p:spTree>
    <p:extLst>
      <p:ext uri="{BB962C8B-B14F-4D97-AF65-F5344CB8AC3E}">
        <p14:creationId xmlns:p14="http://schemas.microsoft.com/office/powerpoint/2010/main" val="1435673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0"/>
                                        <p:tgtEl>
                                          <p:spTgt spid="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1000"/>
                                        <p:tgtEl>
                                          <p:spTgt spid="2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1000"/>
                                        <p:tgtEl>
                                          <p:spTgt spid="2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1000"/>
                                        <p:tgtEl>
                                          <p:spTgt spid="3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1000"/>
                                        <p:tgtEl>
                                          <p:spTgt spid="3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1000"/>
                                        <p:tgtEl>
                                          <p:spTgt spid="3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1000"/>
                                        <p:tgtEl>
                                          <p:spTgt spid="3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1000"/>
                                        <p:tgtEl>
                                          <p:spTgt spid="3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1000"/>
                                        <p:tgtEl>
                                          <p:spTgt spid="3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fade">
                                      <p:cBhvr>
                                        <p:cTn id="64" dur="1000"/>
                                        <p:tgtEl>
                                          <p:spTgt spid="3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1000"/>
                                        <p:tgtEl>
                                          <p:spTgt spid="3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fade">
                                      <p:cBhvr>
                                        <p:cTn id="73" dur="1000"/>
                                        <p:tgtEl>
                                          <p:spTgt spid="41"/>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1" fill="hold" nodeType="click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500"/>
                            </p:stCondLst>
                            <p:childTnLst>
                              <p:par>
                                <p:cTn id="83" presetID="10" presetClass="entr" presetSubtype="0" fill="hold" grpId="0"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fade">
                                      <p:cBhvr>
                                        <p:cTn id="85" dur="1000"/>
                                        <p:tgtEl>
                                          <p:spTgt spid="54"/>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fade">
                                      <p:cBhvr>
                                        <p:cTn id="91" dur="1000"/>
                                        <p:tgtEl>
                                          <p:spTgt spid="56"/>
                                        </p:tgtEl>
                                      </p:cBhvr>
                                    </p:animEffect>
                                  </p:childTnLst>
                                </p:cTn>
                              </p:par>
                              <p:par>
                                <p:cTn id="92" presetID="10" presetClass="entr" presetSubtype="0" fill="hold" nodeType="withEffect">
                                  <p:stCondLst>
                                    <p:cond delay="0"/>
                                  </p:stCondLst>
                                  <p:childTnLst>
                                    <p:set>
                                      <p:cBhvr>
                                        <p:cTn id="93" dur="1" fill="hold">
                                          <p:stCondLst>
                                            <p:cond delay="0"/>
                                          </p:stCondLst>
                                        </p:cTn>
                                        <p:tgtEl>
                                          <p:spTgt spid="58"/>
                                        </p:tgtEl>
                                        <p:attrNameLst>
                                          <p:attrName>style.visibility</p:attrName>
                                        </p:attrNameLst>
                                      </p:cBhvr>
                                      <p:to>
                                        <p:strVal val="visible"/>
                                      </p:to>
                                    </p:set>
                                    <p:animEffect transition="in" filter="fade">
                                      <p:cBhvr>
                                        <p:cTn id="94" dur="1000"/>
                                        <p:tgtEl>
                                          <p:spTgt spid="58"/>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fade">
                                      <p:cBhvr>
                                        <p:cTn id="97" dur="1000"/>
                                        <p:tgtEl>
                                          <p:spTgt spid="59"/>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63"/>
                                        </p:tgtEl>
                                        <p:attrNameLst>
                                          <p:attrName>style.visibility</p:attrName>
                                        </p:attrNameLst>
                                      </p:cBhvr>
                                      <p:to>
                                        <p:strVal val="visible"/>
                                      </p:to>
                                    </p:set>
                                    <p:animEffect transition="in" filter="wipe(left)">
                                      <p:cBhvr>
                                        <p:cTn id="102" dur="500"/>
                                        <p:tgtEl>
                                          <p:spTgt spid="63"/>
                                        </p:tgtEl>
                                      </p:cBhvr>
                                    </p:animEffect>
                                  </p:childTnLst>
                                </p:cTn>
                              </p:par>
                            </p:childTnLst>
                          </p:cTn>
                        </p:par>
                        <p:par>
                          <p:cTn id="103" fill="hold">
                            <p:stCondLst>
                              <p:cond delay="500"/>
                            </p:stCondLst>
                            <p:childTnLst>
                              <p:par>
                                <p:cTn id="104" presetID="10" presetClass="entr" presetSubtype="0" fill="hold" grpId="0"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fade">
                                      <p:cBhvr>
                                        <p:cTn id="106" dur="1000"/>
                                        <p:tgtEl>
                                          <p:spTgt spid="60"/>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61"/>
                                        </p:tgtEl>
                                        <p:attrNameLst>
                                          <p:attrName>style.visibility</p:attrName>
                                        </p:attrNameLst>
                                      </p:cBhvr>
                                      <p:to>
                                        <p:strVal val="visible"/>
                                      </p:to>
                                    </p:set>
                                    <p:animEffect transition="in" filter="fade">
                                      <p:cBhvr>
                                        <p:cTn id="109" dur="1000"/>
                                        <p:tgtEl>
                                          <p:spTgt spid="61"/>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fade">
                                      <p:cBhvr>
                                        <p:cTn id="112" dur="1000"/>
                                        <p:tgtEl>
                                          <p:spTgt spid="64"/>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1000"/>
                                        <p:tgtEl>
                                          <p:spTgt spid="65"/>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67"/>
                                        </p:tgtEl>
                                        <p:attrNameLst>
                                          <p:attrName>style.visibility</p:attrName>
                                        </p:attrNameLst>
                                      </p:cBhvr>
                                      <p:to>
                                        <p:strVal val="visible"/>
                                      </p:to>
                                    </p:set>
                                    <p:animEffect transition="in" filter="fade">
                                      <p:cBhvr>
                                        <p:cTn id="118" dur="1000"/>
                                        <p:tgtEl>
                                          <p:spTgt spid="67"/>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fade">
                                      <p:cBhvr>
                                        <p:cTn id="121" dur="10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18" grpId="0" animBg="1"/>
      <p:bldP spid="20" grpId="0"/>
      <p:bldP spid="21" grpId="0"/>
      <p:bldP spid="22" grpId="0"/>
      <p:bldP spid="23" grpId="0" animBg="1"/>
      <p:bldP spid="24" grpId="0"/>
      <p:bldP spid="25" grpId="0"/>
      <p:bldP spid="26" grpId="0"/>
      <p:bldP spid="27" grpId="0" animBg="1"/>
      <p:bldP spid="28" grpId="0"/>
      <p:bldP spid="29" grpId="0"/>
      <p:bldP spid="30" grpId="0"/>
      <p:bldP spid="31" grpId="0" animBg="1"/>
      <p:bldP spid="32" grpId="0"/>
      <p:bldP spid="33" grpId="0"/>
      <p:bldP spid="34" grpId="0"/>
      <p:bldP spid="35" grpId="0" animBg="1"/>
      <p:bldP spid="36" grpId="0"/>
      <p:bldP spid="37" grpId="0"/>
      <p:bldP spid="38" grpId="0"/>
      <p:bldP spid="39" grpId="0" animBg="1"/>
      <p:bldP spid="40" grpId="0"/>
      <p:bldP spid="41" grpId="0"/>
      <p:bldP spid="42" grpId="0"/>
      <p:bldP spid="55" grpId="0"/>
      <p:bldP spid="56" grpId="0"/>
      <p:bldP spid="59" grpId="0" animBg="1"/>
      <p:bldP spid="60" grpId="0" animBg="1"/>
      <p:bldP spid="61" grpId="0"/>
      <p:bldP spid="64" grpId="0" animBg="1"/>
      <p:bldP spid="65" grpId="0"/>
      <p:bldP spid="6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8716217-36C5-6653-893C-707844D1937F}"/>
              </a:ext>
            </a:extLst>
          </p:cNvPr>
          <p:cNvSpPr>
            <a:spLocks noGrp="1"/>
          </p:cNvSpPr>
          <p:nvPr>
            <p:ph type="title"/>
          </p:nvPr>
        </p:nvSpPr>
        <p:spPr>
          <a:xfrm>
            <a:off x="406400" y="193039"/>
            <a:ext cx="10109200" cy="975995"/>
          </a:xfrm>
        </p:spPr>
        <p:txBody>
          <a:bodyPr>
            <a:normAutofit fontScale="90000"/>
          </a:bodyPr>
          <a:lstStyle/>
          <a:p>
            <a:r>
              <a:rPr lang="en-US"/>
              <a:t>SAGER checklist items are commonly overlooked</a:t>
            </a:r>
          </a:p>
        </p:txBody>
      </p:sp>
      <p:sp>
        <p:nvSpPr>
          <p:cNvPr id="11" name="Footer Placeholder 10">
            <a:extLst>
              <a:ext uri="{FF2B5EF4-FFF2-40B4-BE49-F238E27FC236}">
                <a16:creationId xmlns:a16="http://schemas.microsoft.com/office/drawing/2014/main" id="{6D4381A0-010B-410B-4C5F-DEBC427BFC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a:ea typeface="+mn-ea"/>
                <a:cs typeface="+mn-cs"/>
              </a:rPr>
              <a:t>This information is for educational use only. Do not copy. Do not distribute.</a:t>
            </a:r>
          </a:p>
        </p:txBody>
      </p:sp>
      <p:sp>
        <p:nvSpPr>
          <p:cNvPr id="12" name="Rectangle 11">
            <a:extLst>
              <a:ext uri="{FF2B5EF4-FFF2-40B4-BE49-F238E27FC236}">
                <a16:creationId xmlns:a16="http://schemas.microsoft.com/office/drawing/2014/main" id="{C6B1B759-9266-1DED-4001-99860C80701E}"/>
              </a:ext>
            </a:extLst>
          </p:cNvPr>
          <p:cNvSpPr/>
          <p:nvPr/>
        </p:nvSpPr>
        <p:spPr>
          <a:xfrm>
            <a:off x="406400" y="1302819"/>
            <a:ext cx="1870075" cy="4250255"/>
          </a:xfrm>
          <a:prstGeom prst="rect">
            <a:avLst/>
          </a:prstGeom>
          <a:solidFill>
            <a:srgbClr val="1B75BB"/>
          </a:solidFill>
          <a:ln>
            <a:noFill/>
          </a:ln>
          <a:effectLst>
            <a:outerShdw blurRad="50800" dist="38100" dir="8100000" sx="101000" sy="101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AEE1D9CE-C59C-8553-7CAF-29BD1893B7A5}"/>
              </a:ext>
            </a:extLst>
          </p:cNvPr>
          <p:cNvSpPr txBox="1"/>
          <p:nvPr/>
        </p:nvSpPr>
        <p:spPr>
          <a:xfrm>
            <a:off x="582001" y="2768987"/>
            <a:ext cx="139919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srgbClr val="FFFFFF"/>
                </a:solidFill>
                <a:effectLst/>
                <a:uLnTx/>
                <a:uFillTx/>
                <a:latin typeface="Arial" panose="020B0604020202020204"/>
                <a:ea typeface="+mn-ea"/>
                <a:cs typeface="+mn-cs"/>
              </a:rPr>
              <a:t>0</a:t>
            </a:r>
            <a:endParaRPr kumimoji="0" lang="en-GB" sz="72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Rectangle: Rounded Corners 13">
            <a:extLst>
              <a:ext uri="{FF2B5EF4-FFF2-40B4-BE49-F238E27FC236}">
                <a16:creationId xmlns:a16="http://schemas.microsoft.com/office/drawing/2014/main" id="{76A91C0F-BCD1-B320-30FE-DB8B05D9E681}"/>
              </a:ext>
            </a:extLst>
          </p:cNvPr>
          <p:cNvSpPr/>
          <p:nvPr/>
        </p:nvSpPr>
        <p:spPr>
          <a:xfrm>
            <a:off x="2730023" y="1425807"/>
            <a:ext cx="7966551" cy="460143"/>
          </a:xfrm>
          <a:prstGeom prst="roundRect">
            <a:avLst/>
          </a:prstGeom>
          <a:noFill/>
          <a:ln>
            <a:solidFill>
              <a:srgbClr val="1B75B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5" name="Straight Connector 14">
            <a:extLst>
              <a:ext uri="{FF2B5EF4-FFF2-40B4-BE49-F238E27FC236}">
                <a16:creationId xmlns:a16="http://schemas.microsoft.com/office/drawing/2014/main" id="{3CD6A809-8644-0244-EC61-B70EE8B48336}"/>
              </a:ext>
            </a:extLst>
          </p:cNvPr>
          <p:cNvCxnSpPr>
            <a:cxnSpLocks/>
          </p:cNvCxnSpPr>
          <p:nvPr/>
        </p:nvCxnSpPr>
        <p:spPr>
          <a:xfrm>
            <a:off x="2277098" y="1652751"/>
            <a:ext cx="452927" cy="0"/>
          </a:xfrm>
          <a:prstGeom prst="line">
            <a:avLst/>
          </a:prstGeom>
          <a:ln w="60325" cmpd="dbl">
            <a:gradFill flip="none" rotWithShape="1">
              <a:gsLst>
                <a:gs pos="0">
                  <a:schemeClr val="accent1">
                    <a:lumMod val="5000"/>
                    <a:lumOff val="95000"/>
                  </a:schemeClr>
                </a:gs>
                <a:gs pos="36000">
                  <a:schemeClr val="accent1">
                    <a:lumMod val="45000"/>
                    <a:lumOff val="55000"/>
                  </a:schemeClr>
                </a:gs>
                <a:gs pos="55000">
                  <a:schemeClr val="accent1">
                    <a:lumMod val="45000"/>
                    <a:lumOff val="55000"/>
                  </a:schemeClr>
                </a:gs>
                <a:gs pos="100000">
                  <a:srgbClr val="1B75BB"/>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3371C61-D816-D2D7-96BA-A63D14A1D45A}"/>
              </a:ext>
            </a:extLst>
          </p:cNvPr>
          <p:cNvSpPr txBox="1"/>
          <p:nvPr/>
        </p:nvSpPr>
        <p:spPr>
          <a:xfrm>
            <a:off x="2988054" y="1474663"/>
            <a:ext cx="7298946"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00" cap="none" spc="0" normalizeH="0" baseline="0" noProof="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Referenced previous studies to highlight sex/gender differences or similarities</a:t>
            </a:r>
            <a:endParaRPr kumimoji="0" lang="en-GB" sz="1600" b="0" i="0" u="none" strike="noStrike" kern="1200" cap="none" spc="0" normalizeH="0" baseline="30000" noProof="0">
              <a:ln>
                <a:noFill/>
              </a:ln>
              <a:solidFill>
                <a:srgbClr val="000000"/>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BF1D0A85-A2A9-3E56-A6E3-97411A852848}"/>
              </a:ext>
            </a:extLst>
          </p:cNvPr>
          <p:cNvSpPr txBox="1"/>
          <p:nvPr/>
        </p:nvSpPr>
        <p:spPr>
          <a:xfrm>
            <a:off x="793932" y="3933324"/>
            <a:ext cx="1059201"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00" cap="none" spc="0" normalizeH="0" baseline="0" noProof="0">
                <a:ln>
                  <a:noFill/>
                </a:ln>
                <a:solidFill>
                  <a:srgbClr val="FFFFFF"/>
                </a:solidFill>
                <a:effectLst/>
                <a:uLnTx/>
                <a:uFillTx/>
                <a:latin typeface="Arial" panose="020B0604020202020204"/>
                <a:ea typeface="Aptos" panose="020B0004020202020204" pitchFamily="34" charset="0"/>
                <a:cs typeface="Times New Roman" panose="02020603050405020304" pitchFamily="18" charset="0"/>
              </a:rPr>
              <a:t>publications</a:t>
            </a:r>
            <a:endParaRPr kumimoji="0" lang="en-GB"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Rectangle: Rounded Corners 17">
            <a:extLst>
              <a:ext uri="{FF2B5EF4-FFF2-40B4-BE49-F238E27FC236}">
                <a16:creationId xmlns:a16="http://schemas.microsoft.com/office/drawing/2014/main" id="{69AB8828-13FE-4C6E-34F5-7E8AA5986650}"/>
              </a:ext>
            </a:extLst>
          </p:cNvPr>
          <p:cNvSpPr/>
          <p:nvPr/>
        </p:nvSpPr>
        <p:spPr>
          <a:xfrm>
            <a:off x="2730023" y="2016357"/>
            <a:ext cx="7966551" cy="460143"/>
          </a:xfrm>
          <a:prstGeom prst="roundRect">
            <a:avLst/>
          </a:prstGeom>
          <a:noFill/>
          <a:ln>
            <a:solidFill>
              <a:srgbClr val="1B75B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9" name="Straight Connector 18">
            <a:extLst>
              <a:ext uri="{FF2B5EF4-FFF2-40B4-BE49-F238E27FC236}">
                <a16:creationId xmlns:a16="http://schemas.microsoft.com/office/drawing/2014/main" id="{A0ADD36B-CC99-246B-EEA8-D5C6116C1A69}"/>
              </a:ext>
            </a:extLst>
          </p:cNvPr>
          <p:cNvCxnSpPr>
            <a:cxnSpLocks/>
          </p:cNvCxnSpPr>
          <p:nvPr/>
        </p:nvCxnSpPr>
        <p:spPr>
          <a:xfrm>
            <a:off x="2277098" y="2243301"/>
            <a:ext cx="452927" cy="0"/>
          </a:xfrm>
          <a:prstGeom prst="line">
            <a:avLst/>
          </a:prstGeom>
          <a:ln w="60325" cmpd="dbl">
            <a:gradFill flip="none" rotWithShape="1">
              <a:gsLst>
                <a:gs pos="0">
                  <a:schemeClr val="accent1">
                    <a:lumMod val="5000"/>
                    <a:lumOff val="95000"/>
                  </a:schemeClr>
                </a:gs>
                <a:gs pos="36000">
                  <a:schemeClr val="accent1">
                    <a:lumMod val="45000"/>
                    <a:lumOff val="55000"/>
                  </a:schemeClr>
                </a:gs>
                <a:gs pos="55000">
                  <a:schemeClr val="accent1">
                    <a:lumMod val="45000"/>
                    <a:lumOff val="55000"/>
                  </a:schemeClr>
                </a:gs>
                <a:gs pos="100000">
                  <a:srgbClr val="1B75BB"/>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3C30B00-EE34-8402-9838-A46ED2584909}"/>
              </a:ext>
            </a:extLst>
          </p:cNvPr>
          <p:cNvSpPr txBox="1"/>
          <p:nvPr/>
        </p:nvSpPr>
        <p:spPr>
          <a:xfrm>
            <a:off x="2988054" y="2065213"/>
            <a:ext cx="7298946"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00" cap="none" spc="0" normalizeH="0" baseline="0" noProof="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Mentioned sex/gender might be an important variable</a:t>
            </a:r>
            <a:endParaRPr kumimoji="0" lang="en-GB" sz="1600" b="0" i="0" u="none" strike="noStrike" kern="1200" cap="none" spc="0" normalizeH="0" baseline="30000" noProof="0">
              <a:ln>
                <a:noFill/>
              </a:ln>
              <a:solidFill>
                <a:srgbClr val="000000"/>
              </a:solidFill>
              <a:effectLst/>
              <a:uLnTx/>
              <a:uFillTx/>
              <a:latin typeface="Arial" panose="020B0604020202020204"/>
              <a:ea typeface="+mn-ea"/>
              <a:cs typeface="+mn-cs"/>
            </a:endParaRPr>
          </a:p>
        </p:txBody>
      </p:sp>
      <p:sp>
        <p:nvSpPr>
          <p:cNvPr id="21" name="Rectangle: Rounded Corners 20">
            <a:extLst>
              <a:ext uri="{FF2B5EF4-FFF2-40B4-BE49-F238E27FC236}">
                <a16:creationId xmlns:a16="http://schemas.microsoft.com/office/drawing/2014/main" id="{14DBBEC5-88CF-EB56-C0F8-9799D694554E}"/>
              </a:ext>
            </a:extLst>
          </p:cNvPr>
          <p:cNvSpPr/>
          <p:nvPr/>
        </p:nvSpPr>
        <p:spPr>
          <a:xfrm>
            <a:off x="2730023" y="2616432"/>
            <a:ext cx="7966551" cy="460143"/>
          </a:xfrm>
          <a:prstGeom prst="roundRect">
            <a:avLst/>
          </a:prstGeom>
          <a:noFill/>
          <a:ln>
            <a:solidFill>
              <a:srgbClr val="1B75B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22" name="Straight Connector 21">
            <a:extLst>
              <a:ext uri="{FF2B5EF4-FFF2-40B4-BE49-F238E27FC236}">
                <a16:creationId xmlns:a16="http://schemas.microsoft.com/office/drawing/2014/main" id="{50676C65-399F-A478-6BD7-65DF1E4D176F}"/>
              </a:ext>
            </a:extLst>
          </p:cNvPr>
          <p:cNvCxnSpPr>
            <a:cxnSpLocks/>
          </p:cNvCxnSpPr>
          <p:nvPr/>
        </p:nvCxnSpPr>
        <p:spPr>
          <a:xfrm>
            <a:off x="2277098" y="2843376"/>
            <a:ext cx="452927" cy="0"/>
          </a:xfrm>
          <a:prstGeom prst="line">
            <a:avLst/>
          </a:prstGeom>
          <a:ln w="60325" cmpd="dbl">
            <a:gradFill flip="none" rotWithShape="1">
              <a:gsLst>
                <a:gs pos="0">
                  <a:schemeClr val="accent1">
                    <a:lumMod val="5000"/>
                    <a:lumOff val="95000"/>
                  </a:schemeClr>
                </a:gs>
                <a:gs pos="36000">
                  <a:schemeClr val="accent1">
                    <a:lumMod val="45000"/>
                    <a:lumOff val="55000"/>
                  </a:schemeClr>
                </a:gs>
                <a:gs pos="55000">
                  <a:schemeClr val="accent1">
                    <a:lumMod val="45000"/>
                    <a:lumOff val="55000"/>
                  </a:schemeClr>
                </a:gs>
                <a:gs pos="100000">
                  <a:srgbClr val="1B75BB"/>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709560E-FFF9-1717-EBBA-7A1D8DBB7021}"/>
              </a:ext>
            </a:extLst>
          </p:cNvPr>
          <p:cNvSpPr txBox="1"/>
          <p:nvPr/>
        </p:nvSpPr>
        <p:spPr>
          <a:xfrm>
            <a:off x="2988054" y="2665288"/>
            <a:ext cx="7298946"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00" cap="none" spc="0" normalizeH="0" baseline="0" noProof="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Defined sex/gender </a:t>
            </a:r>
            <a:endParaRPr kumimoji="0" lang="en-GB" sz="1600" b="0" i="0" u="none" strike="noStrike" kern="1200" cap="none" spc="0" normalizeH="0" baseline="30000" noProof="0">
              <a:ln>
                <a:noFill/>
              </a:ln>
              <a:solidFill>
                <a:srgbClr val="000000"/>
              </a:solidFill>
              <a:effectLst/>
              <a:uLnTx/>
              <a:uFillTx/>
              <a:latin typeface="Arial" panose="020B0604020202020204"/>
              <a:ea typeface="+mn-ea"/>
              <a:cs typeface="+mn-cs"/>
            </a:endParaRPr>
          </a:p>
        </p:txBody>
      </p:sp>
      <p:sp>
        <p:nvSpPr>
          <p:cNvPr id="24" name="Rectangle: Rounded Corners 23">
            <a:extLst>
              <a:ext uri="{FF2B5EF4-FFF2-40B4-BE49-F238E27FC236}">
                <a16:creationId xmlns:a16="http://schemas.microsoft.com/office/drawing/2014/main" id="{276A27C0-85FC-A303-5F3D-B0BA435F94AC}"/>
              </a:ext>
            </a:extLst>
          </p:cNvPr>
          <p:cNvSpPr/>
          <p:nvPr/>
        </p:nvSpPr>
        <p:spPr>
          <a:xfrm>
            <a:off x="2730023" y="3206982"/>
            <a:ext cx="7966551" cy="460143"/>
          </a:xfrm>
          <a:prstGeom prst="roundRect">
            <a:avLst/>
          </a:prstGeom>
          <a:noFill/>
          <a:ln>
            <a:solidFill>
              <a:srgbClr val="1B75B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25" name="Straight Connector 24">
            <a:extLst>
              <a:ext uri="{FF2B5EF4-FFF2-40B4-BE49-F238E27FC236}">
                <a16:creationId xmlns:a16="http://schemas.microsoft.com/office/drawing/2014/main" id="{6E29C496-1AD3-8D3A-A44E-2048BC543C38}"/>
              </a:ext>
            </a:extLst>
          </p:cNvPr>
          <p:cNvCxnSpPr>
            <a:cxnSpLocks/>
          </p:cNvCxnSpPr>
          <p:nvPr/>
        </p:nvCxnSpPr>
        <p:spPr>
          <a:xfrm>
            <a:off x="2277098" y="3433926"/>
            <a:ext cx="452927" cy="0"/>
          </a:xfrm>
          <a:prstGeom prst="line">
            <a:avLst/>
          </a:prstGeom>
          <a:ln w="60325" cmpd="dbl">
            <a:gradFill flip="none" rotWithShape="1">
              <a:gsLst>
                <a:gs pos="0">
                  <a:schemeClr val="accent1">
                    <a:lumMod val="5000"/>
                    <a:lumOff val="95000"/>
                  </a:schemeClr>
                </a:gs>
                <a:gs pos="36000">
                  <a:schemeClr val="accent1">
                    <a:lumMod val="45000"/>
                    <a:lumOff val="55000"/>
                  </a:schemeClr>
                </a:gs>
                <a:gs pos="55000">
                  <a:schemeClr val="accent1">
                    <a:lumMod val="45000"/>
                    <a:lumOff val="55000"/>
                  </a:schemeClr>
                </a:gs>
                <a:gs pos="100000">
                  <a:srgbClr val="1B75BB"/>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6230133-FBFD-528B-5821-18896ABD2C4A}"/>
              </a:ext>
            </a:extLst>
          </p:cNvPr>
          <p:cNvSpPr txBox="1"/>
          <p:nvPr/>
        </p:nvSpPr>
        <p:spPr>
          <a:xfrm>
            <a:off x="2988054" y="3255838"/>
            <a:ext cx="7298946"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00" cap="none" spc="0" normalizeH="0" baseline="0" noProof="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Described how sex/gender was considered in the study design</a:t>
            </a:r>
            <a:endParaRPr kumimoji="0" lang="en-GB" sz="1600" b="0" i="0" u="none" strike="noStrike" kern="1200" cap="none" spc="0" normalizeH="0" baseline="30000" noProof="0">
              <a:ln>
                <a:noFill/>
              </a:ln>
              <a:solidFill>
                <a:srgbClr val="000000"/>
              </a:solidFill>
              <a:effectLst/>
              <a:uLnTx/>
              <a:uFillTx/>
              <a:latin typeface="Arial" panose="020B0604020202020204"/>
              <a:ea typeface="+mn-ea"/>
              <a:cs typeface="+mn-cs"/>
            </a:endParaRPr>
          </a:p>
        </p:txBody>
      </p:sp>
      <p:sp>
        <p:nvSpPr>
          <p:cNvPr id="27" name="Rectangle: Rounded Corners 26">
            <a:extLst>
              <a:ext uri="{FF2B5EF4-FFF2-40B4-BE49-F238E27FC236}">
                <a16:creationId xmlns:a16="http://schemas.microsoft.com/office/drawing/2014/main" id="{34E02A14-057D-BEA0-F049-FAB49CD7846D}"/>
              </a:ext>
            </a:extLst>
          </p:cNvPr>
          <p:cNvSpPr/>
          <p:nvPr/>
        </p:nvSpPr>
        <p:spPr>
          <a:xfrm>
            <a:off x="2730023" y="3816582"/>
            <a:ext cx="7966551" cy="460143"/>
          </a:xfrm>
          <a:prstGeom prst="roundRect">
            <a:avLst/>
          </a:prstGeom>
          <a:noFill/>
          <a:ln>
            <a:solidFill>
              <a:srgbClr val="1B75B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28" name="Straight Connector 27">
            <a:extLst>
              <a:ext uri="{FF2B5EF4-FFF2-40B4-BE49-F238E27FC236}">
                <a16:creationId xmlns:a16="http://schemas.microsoft.com/office/drawing/2014/main" id="{4238AB69-5D00-B5DA-725E-A48A0AC202D7}"/>
              </a:ext>
            </a:extLst>
          </p:cNvPr>
          <p:cNvCxnSpPr>
            <a:cxnSpLocks/>
          </p:cNvCxnSpPr>
          <p:nvPr/>
        </p:nvCxnSpPr>
        <p:spPr>
          <a:xfrm>
            <a:off x="2277098" y="4043526"/>
            <a:ext cx="452927" cy="0"/>
          </a:xfrm>
          <a:prstGeom prst="line">
            <a:avLst/>
          </a:prstGeom>
          <a:ln w="60325" cmpd="dbl">
            <a:gradFill flip="none" rotWithShape="1">
              <a:gsLst>
                <a:gs pos="0">
                  <a:schemeClr val="accent1">
                    <a:lumMod val="5000"/>
                    <a:lumOff val="95000"/>
                  </a:schemeClr>
                </a:gs>
                <a:gs pos="36000">
                  <a:schemeClr val="accent1">
                    <a:lumMod val="45000"/>
                    <a:lumOff val="55000"/>
                  </a:schemeClr>
                </a:gs>
                <a:gs pos="55000">
                  <a:schemeClr val="accent1">
                    <a:lumMod val="45000"/>
                    <a:lumOff val="55000"/>
                  </a:schemeClr>
                </a:gs>
                <a:gs pos="100000">
                  <a:srgbClr val="1B75BB"/>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3AAD01B-A231-68CF-EC39-338DEABE2F1B}"/>
              </a:ext>
            </a:extLst>
          </p:cNvPr>
          <p:cNvSpPr txBox="1"/>
          <p:nvPr/>
        </p:nvSpPr>
        <p:spPr>
          <a:xfrm>
            <a:off x="2988054" y="3865438"/>
            <a:ext cx="7298946"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00" cap="none" spc="0" normalizeH="0" baseline="0" noProof="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Characterised the study population by sex/gender for all categories</a:t>
            </a:r>
            <a:endParaRPr kumimoji="0" lang="en-GB" sz="1600" b="0" i="0" u="none" strike="noStrike" kern="1200" cap="none" spc="0" normalizeH="0" baseline="30000" noProof="0">
              <a:ln>
                <a:noFill/>
              </a:ln>
              <a:solidFill>
                <a:srgbClr val="000000"/>
              </a:solidFill>
              <a:effectLst/>
              <a:uLnTx/>
              <a:uFillTx/>
              <a:latin typeface="Arial" panose="020B0604020202020204"/>
              <a:ea typeface="+mn-ea"/>
              <a:cs typeface="+mn-cs"/>
            </a:endParaRPr>
          </a:p>
        </p:txBody>
      </p:sp>
      <p:sp>
        <p:nvSpPr>
          <p:cNvPr id="30" name="Rectangle: Rounded Corners 29">
            <a:extLst>
              <a:ext uri="{FF2B5EF4-FFF2-40B4-BE49-F238E27FC236}">
                <a16:creationId xmlns:a16="http://schemas.microsoft.com/office/drawing/2014/main" id="{ABB3EE02-7216-2D23-AEF4-DE16CBEF0839}"/>
              </a:ext>
            </a:extLst>
          </p:cNvPr>
          <p:cNvSpPr/>
          <p:nvPr/>
        </p:nvSpPr>
        <p:spPr>
          <a:xfrm>
            <a:off x="2730023" y="4416657"/>
            <a:ext cx="7966551" cy="460143"/>
          </a:xfrm>
          <a:prstGeom prst="roundRect">
            <a:avLst/>
          </a:prstGeom>
          <a:noFill/>
          <a:ln>
            <a:solidFill>
              <a:srgbClr val="1B75B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31" name="Straight Connector 30">
            <a:extLst>
              <a:ext uri="{FF2B5EF4-FFF2-40B4-BE49-F238E27FC236}">
                <a16:creationId xmlns:a16="http://schemas.microsoft.com/office/drawing/2014/main" id="{A1C1237F-22E9-5C40-0C65-CEF391C94124}"/>
              </a:ext>
            </a:extLst>
          </p:cNvPr>
          <p:cNvCxnSpPr>
            <a:cxnSpLocks/>
          </p:cNvCxnSpPr>
          <p:nvPr/>
        </p:nvCxnSpPr>
        <p:spPr>
          <a:xfrm>
            <a:off x="2277098" y="4643601"/>
            <a:ext cx="452927" cy="0"/>
          </a:xfrm>
          <a:prstGeom prst="line">
            <a:avLst/>
          </a:prstGeom>
          <a:ln w="60325" cmpd="dbl">
            <a:gradFill flip="none" rotWithShape="1">
              <a:gsLst>
                <a:gs pos="0">
                  <a:schemeClr val="accent1">
                    <a:lumMod val="5000"/>
                    <a:lumOff val="95000"/>
                  </a:schemeClr>
                </a:gs>
                <a:gs pos="36000">
                  <a:schemeClr val="accent1">
                    <a:lumMod val="45000"/>
                    <a:lumOff val="55000"/>
                  </a:schemeClr>
                </a:gs>
                <a:gs pos="55000">
                  <a:schemeClr val="accent1">
                    <a:lumMod val="45000"/>
                    <a:lumOff val="55000"/>
                  </a:schemeClr>
                </a:gs>
                <a:gs pos="100000">
                  <a:srgbClr val="1B75BB"/>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1EEB74C-E8F7-71E0-F569-BF3467F65134}"/>
              </a:ext>
            </a:extLst>
          </p:cNvPr>
          <p:cNvSpPr txBox="1"/>
          <p:nvPr/>
        </p:nvSpPr>
        <p:spPr>
          <a:xfrm>
            <a:off x="2988054" y="4465513"/>
            <a:ext cx="7298946"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00" cap="none" spc="0" normalizeH="0" baseline="0" noProof="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Analyzed safety data by sex/gender</a:t>
            </a:r>
            <a:endParaRPr kumimoji="0" lang="en-GB" sz="1600" b="0" i="0" u="none" strike="noStrike" kern="1200" cap="none" spc="0" normalizeH="0" baseline="30000" noProof="0">
              <a:ln>
                <a:noFill/>
              </a:ln>
              <a:solidFill>
                <a:srgbClr val="000000"/>
              </a:solidFill>
              <a:effectLst/>
              <a:uLnTx/>
              <a:uFillTx/>
              <a:latin typeface="Arial" panose="020B0604020202020204"/>
              <a:ea typeface="+mn-ea"/>
              <a:cs typeface="+mn-cs"/>
            </a:endParaRPr>
          </a:p>
        </p:txBody>
      </p:sp>
      <p:sp>
        <p:nvSpPr>
          <p:cNvPr id="33" name="Rectangle: Rounded Corners 32">
            <a:extLst>
              <a:ext uri="{FF2B5EF4-FFF2-40B4-BE49-F238E27FC236}">
                <a16:creationId xmlns:a16="http://schemas.microsoft.com/office/drawing/2014/main" id="{164B2BD7-8AC7-EEEE-7A0D-7F26ED40DF90}"/>
              </a:ext>
            </a:extLst>
          </p:cNvPr>
          <p:cNvSpPr/>
          <p:nvPr/>
        </p:nvSpPr>
        <p:spPr>
          <a:xfrm>
            <a:off x="2730023" y="5007207"/>
            <a:ext cx="7966551" cy="460143"/>
          </a:xfrm>
          <a:prstGeom prst="roundRect">
            <a:avLst/>
          </a:prstGeom>
          <a:noFill/>
          <a:ln>
            <a:solidFill>
              <a:srgbClr val="1B75B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34" name="Straight Connector 33">
            <a:extLst>
              <a:ext uri="{FF2B5EF4-FFF2-40B4-BE49-F238E27FC236}">
                <a16:creationId xmlns:a16="http://schemas.microsoft.com/office/drawing/2014/main" id="{880848D1-9079-92A7-6F80-750B9C9E1DA3}"/>
              </a:ext>
            </a:extLst>
          </p:cNvPr>
          <p:cNvCxnSpPr>
            <a:cxnSpLocks/>
          </p:cNvCxnSpPr>
          <p:nvPr/>
        </p:nvCxnSpPr>
        <p:spPr>
          <a:xfrm>
            <a:off x="2277098" y="5234151"/>
            <a:ext cx="452927" cy="0"/>
          </a:xfrm>
          <a:prstGeom prst="line">
            <a:avLst/>
          </a:prstGeom>
          <a:ln w="60325" cmpd="dbl">
            <a:gradFill flip="none" rotWithShape="1">
              <a:gsLst>
                <a:gs pos="0">
                  <a:schemeClr val="accent1">
                    <a:lumMod val="5000"/>
                    <a:lumOff val="95000"/>
                  </a:schemeClr>
                </a:gs>
                <a:gs pos="36000">
                  <a:schemeClr val="accent1">
                    <a:lumMod val="45000"/>
                    <a:lumOff val="55000"/>
                  </a:schemeClr>
                </a:gs>
                <a:gs pos="55000">
                  <a:schemeClr val="accent1">
                    <a:lumMod val="45000"/>
                    <a:lumOff val="55000"/>
                  </a:schemeClr>
                </a:gs>
                <a:gs pos="100000">
                  <a:srgbClr val="1B75BB"/>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07A18374-FBCA-01CC-FA08-56D7A48DC48E}"/>
              </a:ext>
            </a:extLst>
          </p:cNvPr>
          <p:cNvSpPr txBox="1"/>
          <p:nvPr/>
        </p:nvSpPr>
        <p:spPr>
          <a:xfrm>
            <a:off x="2988054" y="5056063"/>
            <a:ext cx="7298946"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00" cap="none" spc="0" normalizeH="0" baseline="0" noProof="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Discussed the rationale for not including sex/gender analyses</a:t>
            </a:r>
            <a:endParaRPr kumimoji="0" lang="en-GB" sz="1600" b="0" i="0" u="none" strike="noStrike" kern="1200" cap="none" spc="0" normalizeH="0" baseline="30000" noProof="0">
              <a:ln>
                <a:noFill/>
              </a:ln>
              <a:solidFill>
                <a:srgbClr val="000000"/>
              </a:solidFill>
              <a:effectLst/>
              <a:uLnTx/>
              <a:uFillTx/>
              <a:latin typeface="Arial" panose="020B0604020202020204"/>
              <a:ea typeface="+mn-ea"/>
              <a:cs typeface="+mn-cs"/>
            </a:endParaRPr>
          </a:p>
        </p:txBody>
      </p:sp>
      <p:sp>
        <p:nvSpPr>
          <p:cNvPr id="36" name="TextBox 35">
            <a:extLst>
              <a:ext uri="{FF2B5EF4-FFF2-40B4-BE49-F238E27FC236}">
                <a16:creationId xmlns:a16="http://schemas.microsoft.com/office/drawing/2014/main" id="{451D1A34-6498-59A6-5188-318D24FABBA2}"/>
              </a:ext>
            </a:extLst>
          </p:cNvPr>
          <p:cNvSpPr txBox="1"/>
          <p:nvPr/>
        </p:nvSpPr>
        <p:spPr>
          <a:xfrm>
            <a:off x="1103243" y="6166241"/>
            <a:ext cx="10049704"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lumMod val="50000"/>
                  </a:srgbClr>
                </a:solidFill>
                <a:effectLst/>
                <a:uLnTx/>
                <a:uFillTx/>
                <a:latin typeface="Arial" panose="020B0604020202020204"/>
                <a:ea typeface="Aptos" panose="020B0004020202020204" pitchFamily="34" charset="0"/>
                <a:cs typeface="Times New Roman" panose="02020603050405020304" pitchFamily="18" charset="0"/>
              </a:rPr>
              <a:t>SAGER, Sex and Gender Equity in Research </a:t>
            </a:r>
          </a:p>
        </p:txBody>
      </p:sp>
      <p:sp>
        <p:nvSpPr>
          <p:cNvPr id="37" name="TextBox 36">
            <a:extLst>
              <a:ext uri="{FF2B5EF4-FFF2-40B4-BE49-F238E27FC236}">
                <a16:creationId xmlns:a16="http://schemas.microsoft.com/office/drawing/2014/main" id="{60793CBC-EE12-7F20-7250-AD97067824A4}"/>
              </a:ext>
            </a:extLst>
          </p:cNvPr>
          <p:cNvSpPr txBox="1"/>
          <p:nvPr/>
        </p:nvSpPr>
        <p:spPr>
          <a:xfrm>
            <a:off x="1824558" y="5256117"/>
            <a:ext cx="529601"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00" cap="none" spc="0" normalizeH="0" baseline="0" noProof="0">
                <a:ln>
                  <a:noFill/>
                </a:ln>
                <a:solidFill>
                  <a:srgbClr val="FFFFFF"/>
                </a:solidFill>
                <a:effectLst/>
                <a:uLnTx/>
                <a:uFillTx/>
                <a:latin typeface="Arial" panose="020B0604020202020204"/>
                <a:ea typeface="Aptos" panose="020B0004020202020204" pitchFamily="34" charset="0"/>
                <a:cs typeface="Times New Roman" panose="02020603050405020304" pitchFamily="18" charset="0"/>
              </a:rPr>
              <a:t>/28</a:t>
            </a:r>
            <a:endParaRPr kumimoji="0" lang="en-GB"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46860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fade">
                                      <p:cBhvr>
                                        <p:cTn id="46" dur="500"/>
                                        <p:tgtEl>
                                          <p:spTgt spid="2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par>
                                <p:cTn id="53" presetID="10" presetClass="entr" presetSubtype="0"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childTnLst>
                                </p:cTn>
                              </p:par>
                              <p:par>
                                <p:cTn id="62" presetID="10" presetClass="entr" presetSubtype="0" fill="hold"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500"/>
                                        <p:tgtEl>
                                          <p:spTgt spid="3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8" grpId="0" animBg="1"/>
      <p:bldP spid="20" grpId="0"/>
      <p:bldP spid="21" grpId="0" animBg="1"/>
      <p:bldP spid="23" grpId="0"/>
      <p:bldP spid="24" grpId="0" animBg="1"/>
      <p:bldP spid="26" grpId="0"/>
      <p:bldP spid="27" grpId="0" animBg="1"/>
      <p:bldP spid="29" grpId="0"/>
      <p:bldP spid="30" grpId="0" animBg="1"/>
      <p:bldP spid="32" grpId="0"/>
      <p:bldP spid="33" grpId="0" animBg="1"/>
      <p:bldP spid="3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8716217-36C5-6653-893C-707844D1937F}"/>
              </a:ext>
            </a:extLst>
          </p:cNvPr>
          <p:cNvSpPr>
            <a:spLocks noGrp="1"/>
          </p:cNvSpPr>
          <p:nvPr>
            <p:ph type="title"/>
          </p:nvPr>
        </p:nvSpPr>
        <p:spPr>
          <a:xfrm>
            <a:off x="406400" y="193039"/>
            <a:ext cx="10109200" cy="975995"/>
          </a:xfrm>
        </p:spPr>
        <p:txBody>
          <a:bodyPr>
            <a:normAutofit fontScale="90000"/>
          </a:bodyPr>
          <a:lstStyle/>
          <a:p>
            <a:r>
              <a:rPr lang="en-US"/>
              <a:t>SAGER checklist items are commonly overlooked</a:t>
            </a:r>
          </a:p>
        </p:txBody>
      </p:sp>
      <p:sp>
        <p:nvSpPr>
          <p:cNvPr id="11" name="Footer Placeholder 10">
            <a:extLst>
              <a:ext uri="{FF2B5EF4-FFF2-40B4-BE49-F238E27FC236}">
                <a16:creationId xmlns:a16="http://schemas.microsoft.com/office/drawing/2014/main" id="{6D4381A0-010B-410B-4C5F-DEBC427BFC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a:ea typeface="+mn-ea"/>
                <a:cs typeface="+mn-cs"/>
              </a:rPr>
              <a:t>This information is for educational use only. Do not copy. Do not distribute.</a:t>
            </a:r>
          </a:p>
        </p:txBody>
      </p:sp>
      <p:sp>
        <p:nvSpPr>
          <p:cNvPr id="12" name="Rectangle 11">
            <a:extLst>
              <a:ext uri="{FF2B5EF4-FFF2-40B4-BE49-F238E27FC236}">
                <a16:creationId xmlns:a16="http://schemas.microsoft.com/office/drawing/2014/main" id="{C6B1B759-9266-1DED-4001-99860C80701E}"/>
              </a:ext>
            </a:extLst>
          </p:cNvPr>
          <p:cNvSpPr/>
          <p:nvPr/>
        </p:nvSpPr>
        <p:spPr>
          <a:xfrm>
            <a:off x="406400" y="1302819"/>
            <a:ext cx="1870075" cy="4250255"/>
          </a:xfrm>
          <a:prstGeom prst="rect">
            <a:avLst/>
          </a:prstGeom>
          <a:solidFill>
            <a:schemeClr val="accent1"/>
          </a:solidFill>
          <a:ln>
            <a:noFill/>
          </a:ln>
          <a:effectLst>
            <a:outerShdw blurRad="50800" dist="38100" dir="8100000" sx="101000" sy="101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AEE1D9CE-C59C-8553-7CAF-29BD1893B7A5}"/>
              </a:ext>
            </a:extLst>
          </p:cNvPr>
          <p:cNvSpPr txBox="1"/>
          <p:nvPr/>
        </p:nvSpPr>
        <p:spPr>
          <a:xfrm>
            <a:off x="582001" y="2768987"/>
            <a:ext cx="139919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srgbClr val="FFFFFF"/>
                </a:solidFill>
                <a:effectLst/>
                <a:uLnTx/>
                <a:uFillTx/>
                <a:latin typeface="Arial" panose="020B0604020202020204"/>
                <a:ea typeface="+mn-ea"/>
                <a:cs typeface="+mn-cs"/>
              </a:rPr>
              <a:t>1</a:t>
            </a:r>
            <a:endParaRPr kumimoji="0" lang="en-GB" sz="72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Rectangle: Rounded Corners 13">
            <a:extLst>
              <a:ext uri="{FF2B5EF4-FFF2-40B4-BE49-F238E27FC236}">
                <a16:creationId xmlns:a16="http://schemas.microsoft.com/office/drawing/2014/main" id="{76A91C0F-BCD1-B320-30FE-DB8B05D9E681}"/>
              </a:ext>
            </a:extLst>
          </p:cNvPr>
          <p:cNvSpPr/>
          <p:nvPr/>
        </p:nvSpPr>
        <p:spPr>
          <a:xfrm>
            <a:off x="2730023" y="1425807"/>
            <a:ext cx="7966551" cy="460143"/>
          </a:xfrm>
          <a:prstGeom prst="roundRect">
            <a:avLst/>
          </a:prstGeom>
          <a:noFill/>
          <a:ln>
            <a:solidFill>
              <a:srgbClr val="1B75B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5" name="Straight Connector 14">
            <a:extLst>
              <a:ext uri="{FF2B5EF4-FFF2-40B4-BE49-F238E27FC236}">
                <a16:creationId xmlns:a16="http://schemas.microsoft.com/office/drawing/2014/main" id="{3CD6A809-8644-0244-EC61-B70EE8B48336}"/>
              </a:ext>
            </a:extLst>
          </p:cNvPr>
          <p:cNvCxnSpPr>
            <a:cxnSpLocks/>
          </p:cNvCxnSpPr>
          <p:nvPr/>
        </p:nvCxnSpPr>
        <p:spPr>
          <a:xfrm>
            <a:off x="2277098" y="1652751"/>
            <a:ext cx="452927" cy="0"/>
          </a:xfrm>
          <a:prstGeom prst="line">
            <a:avLst/>
          </a:prstGeom>
          <a:ln w="60325" cmpd="dbl">
            <a:gradFill flip="none" rotWithShape="1">
              <a:gsLst>
                <a:gs pos="0">
                  <a:schemeClr val="accent1">
                    <a:lumMod val="5000"/>
                    <a:lumOff val="95000"/>
                  </a:schemeClr>
                </a:gs>
                <a:gs pos="36000">
                  <a:schemeClr val="accent1">
                    <a:lumMod val="45000"/>
                    <a:lumOff val="55000"/>
                  </a:schemeClr>
                </a:gs>
                <a:gs pos="55000">
                  <a:schemeClr val="accent1">
                    <a:lumMod val="45000"/>
                    <a:lumOff val="55000"/>
                  </a:schemeClr>
                </a:gs>
                <a:gs pos="100000">
                  <a:srgbClr val="1B75BB"/>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3371C61-D816-D2D7-96BA-A63D14A1D45A}"/>
              </a:ext>
            </a:extLst>
          </p:cNvPr>
          <p:cNvSpPr txBox="1"/>
          <p:nvPr/>
        </p:nvSpPr>
        <p:spPr>
          <a:xfrm>
            <a:off x="2988054" y="1474663"/>
            <a:ext cx="7298946"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00" cap="none" spc="0" normalizeH="0" baseline="0" noProof="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Listed study population breakdown by sex in abstract</a:t>
            </a:r>
            <a:endParaRPr kumimoji="0" lang="en-GB" sz="1600" b="0" i="0" u="none" strike="noStrike" kern="1200" cap="none" spc="0" normalizeH="0" baseline="30000" noProof="0">
              <a:ln>
                <a:noFill/>
              </a:ln>
              <a:solidFill>
                <a:srgbClr val="000000"/>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BF1D0A85-A2A9-3E56-A6E3-97411A852848}"/>
              </a:ext>
            </a:extLst>
          </p:cNvPr>
          <p:cNvSpPr txBox="1"/>
          <p:nvPr/>
        </p:nvSpPr>
        <p:spPr>
          <a:xfrm>
            <a:off x="793932" y="3933324"/>
            <a:ext cx="1059201"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00" cap="none" spc="0" normalizeH="0" baseline="0" noProof="0" err="1">
                <a:ln>
                  <a:noFill/>
                </a:ln>
                <a:solidFill>
                  <a:srgbClr val="FFFFFF"/>
                </a:solidFill>
                <a:effectLst/>
                <a:uLnTx/>
                <a:uFillTx/>
                <a:latin typeface="Arial" panose="020B0604020202020204"/>
                <a:ea typeface="Aptos" panose="020B0004020202020204" pitchFamily="34" charset="0"/>
                <a:cs typeface="Times New Roman" panose="02020603050405020304" pitchFamily="18" charset="0"/>
              </a:rPr>
              <a:t>publication</a:t>
            </a:r>
            <a:r>
              <a:rPr kumimoji="0" lang="en-GB" sz="1200" b="0" i="0" u="none" strike="noStrike" kern="100" cap="none" spc="0" normalizeH="0" baseline="30000" noProof="0" err="1">
                <a:ln>
                  <a:noFill/>
                </a:ln>
                <a:solidFill>
                  <a:srgbClr val="FFFFFF"/>
                </a:solidFill>
                <a:effectLst/>
                <a:uLnTx/>
                <a:uFillTx/>
                <a:latin typeface="Arial" panose="020B0604020202020204"/>
                <a:ea typeface="Aptos" panose="020B0004020202020204" pitchFamily="34" charset="0"/>
                <a:cs typeface="Times New Roman" panose="02020603050405020304" pitchFamily="18" charset="0"/>
              </a:rPr>
              <a:t>a</a:t>
            </a:r>
            <a:endParaRPr kumimoji="0" lang="en-GB" sz="1200" b="0" i="0" u="none" strike="noStrike" kern="1200" cap="none" spc="0" normalizeH="0" baseline="30000" noProof="0">
              <a:ln>
                <a:noFill/>
              </a:ln>
              <a:solidFill>
                <a:srgbClr val="FFFFFF"/>
              </a:solidFill>
              <a:effectLst/>
              <a:uLnTx/>
              <a:uFillTx/>
              <a:latin typeface="Arial" panose="020B0604020202020204"/>
              <a:ea typeface="+mn-ea"/>
              <a:cs typeface="+mn-cs"/>
            </a:endParaRPr>
          </a:p>
        </p:txBody>
      </p:sp>
      <p:sp>
        <p:nvSpPr>
          <p:cNvPr id="18" name="Rectangle: Rounded Corners 17">
            <a:extLst>
              <a:ext uri="{FF2B5EF4-FFF2-40B4-BE49-F238E27FC236}">
                <a16:creationId xmlns:a16="http://schemas.microsoft.com/office/drawing/2014/main" id="{69AB8828-13FE-4C6E-34F5-7E8AA5986650}"/>
              </a:ext>
            </a:extLst>
          </p:cNvPr>
          <p:cNvSpPr/>
          <p:nvPr/>
        </p:nvSpPr>
        <p:spPr>
          <a:xfrm>
            <a:off x="2730023" y="2016357"/>
            <a:ext cx="7966551" cy="460143"/>
          </a:xfrm>
          <a:prstGeom prst="roundRect">
            <a:avLst/>
          </a:prstGeom>
          <a:noFill/>
          <a:ln>
            <a:solidFill>
              <a:srgbClr val="1B75B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9" name="Straight Connector 18">
            <a:extLst>
              <a:ext uri="{FF2B5EF4-FFF2-40B4-BE49-F238E27FC236}">
                <a16:creationId xmlns:a16="http://schemas.microsoft.com/office/drawing/2014/main" id="{A0ADD36B-CC99-246B-EEA8-D5C6116C1A69}"/>
              </a:ext>
            </a:extLst>
          </p:cNvPr>
          <p:cNvCxnSpPr>
            <a:cxnSpLocks/>
          </p:cNvCxnSpPr>
          <p:nvPr/>
        </p:nvCxnSpPr>
        <p:spPr>
          <a:xfrm>
            <a:off x="2277098" y="2243301"/>
            <a:ext cx="452927" cy="0"/>
          </a:xfrm>
          <a:prstGeom prst="line">
            <a:avLst/>
          </a:prstGeom>
          <a:ln w="60325" cmpd="dbl">
            <a:gradFill flip="none" rotWithShape="1">
              <a:gsLst>
                <a:gs pos="0">
                  <a:schemeClr val="accent1">
                    <a:lumMod val="5000"/>
                    <a:lumOff val="95000"/>
                  </a:schemeClr>
                </a:gs>
                <a:gs pos="36000">
                  <a:schemeClr val="accent1">
                    <a:lumMod val="45000"/>
                    <a:lumOff val="55000"/>
                  </a:schemeClr>
                </a:gs>
                <a:gs pos="55000">
                  <a:schemeClr val="accent1">
                    <a:lumMod val="45000"/>
                    <a:lumOff val="55000"/>
                  </a:schemeClr>
                </a:gs>
                <a:gs pos="100000">
                  <a:srgbClr val="1B75BB"/>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3C30B00-EE34-8402-9838-A46ED2584909}"/>
              </a:ext>
            </a:extLst>
          </p:cNvPr>
          <p:cNvSpPr txBox="1"/>
          <p:nvPr/>
        </p:nvSpPr>
        <p:spPr>
          <a:xfrm>
            <a:off x="2988054" y="2065213"/>
            <a:ext cx="7298946"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00" cap="none" spc="0" normalizeH="0" baseline="0" noProof="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Presented primary efficacy endpoint disaggregated by sex/gender</a:t>
            </a:r>
            <a:endParaRPr kumimoji="0" lang="en-GB" sz="1600" b="0" i="0" u="none" strike="noStrike" kern="1200" cap="none" spc="0" normalizeH="0" baseline="30000" noProof="0">
              <a:ln>
                <a:noFill/>
              </a:ln>
              <a:solidFill>
                <a:srgbClr val="000000"/>
              </a:solidFill>
              <a:effectLst/>
              <a:uLnTx/>
              <a:uFillTx/>
              <a:latin typeface="Arial" panose="020B0604020202020204"/>
              <a:ea typeface="+mn-ea"/>
              <a:cs typeface="+mn-cs"/>
            </a:endParaRPr>
          </a:p>
        </p:txBody>
      </p:sp>
      <p:sp>
        <p:nvSpPr>
          <p:cNvPr id="21" name="Rectangle: Rounded Corners 20">
            <a:extLst>
              <a:ext uri="{FF2B5EF4-FFF2-40B4-BE49-F238E27FC236}">
                <a16:creationId xmlns:a16="http://schemas.microsoft.com/office/drawing/2014/main" id="{14DBBEC5-88CF-EB56-C0F8-9799D694554E}"/>
              </a:ext>
            </a:extLst>
          </p:cNvPr>
          <p:cNvSpPr/>
          <p:nvPr/>
        </p:nvSpPr>
        <p:spPr>
          <a:xfrm>
            <a:off x="2730023" y="2616432"/>
            <a:ext cx="7966551" cy="460143"/>
          </a:xfrm>
          <a:prstGeom prst="roundRect">
            <a:avLst/>
          </a:prstGeom>
          <a:noFill/>
          <a:ln>
            <a:solidFill>
              <a:srgbClr val="1B75B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22" name="Straight Connector 21">
            <a:extLst>
              <a:ext uri="{FF2B5EF4-FFF2-40B4-BE49-F238E27FC236}">
                <a16:creationId xmlns:a16="http://schemas.microsoft.com/office/drawing/2014/main" id="{50676C65-399F-A478-6BD7-65DF1E4D176F}"/>
              </a:ext>
            </a:extLst>
          </p:cNvPr>
          <p:cNvCxnSpPr>
            <a:cxnSpLocks/>
          </p:cNvCxnSpPr>
          <p:nvPr/>
        </p:nvCxnSpPr>
        <p:spPr>
          <a:xfrm>
            <a:off x="2277098" y="2843376"/>
            <a:ext cx="452927" cy="0"/>
          </a:xfrm>
          <a:prstGeom prst="line">
            <a:avLst/>
          </a:prstGeom>
          <a:ln w="60325" cmpd="dbl">
            <a:gradFill flip="none" rotWithShape="1">
              <a:gsLst>
                <a:gs pos="0">
                  <a:schemeClr val="accent1">
                    <a:lumMod val="5000"/>
                    <a:lumOff val="95000"/>
                  </a:schemeClr>
                </a:gs>
                <a:gs pos="36000">
                  <a:schemeClr val="accent1">
                    <a:lumMod val="45000"/>
                    <a:lumOff val="55000"/>
                  </a:schemeClr>
                </a:gs>
                <a:gs pos="55000">
                  <a:schemeClr val="accent1">
                    <a:lumMod val="45000"/>
                    <a:lumOff val="55000"/>
                  </a:schemeClr>
                </a:gs>
                <a:gs pos="100000">
                  <a:srgbClr val="1B75BB"/>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709560E-FFF9-1717-EBBA-7A1D8DBB7021}"/>
              </a:ext>
            </a:extLst>
          </p:cNvPr>
          <p:cNvSpPr txBox="1"/>
          <p:nvPr/>
        </p:nvSpPr>
        <p:spPr>
          <a:xfrm>
            <a:off x="2988054" y="2665288"/>
            <a:ext cx="7298946"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00" cap="none" spc="0" normalizeH="0" baseline="0" noProof="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Presented primary PRO data disaggregated by sex/gender</a:t>
            </a:r>
            <a:endParaRPr kumimoji="0" lang="en-GB" sz="1600" b="0" i="0" u="none" strike="noStrike" kern="1200" cap="none" spc="0" normalizeH="0" baseline="30000" noProof="0">
              <a:ln>
                <a:noFill/>
              </a:ln>
              <a:solidFill>
                <a:srgbClr val="000000"/>
              </a:solidFill>
              <a:effectLst/>
              <a:uLnTx/>
              <a:uFillTx/>
              <a:latin typeface="Arial" panose="020B0604020202020204"/>
              <a:ea typeface="+mn-ea"/>
              <a:cs typeface="+mn-cs"/>
            </a:endParaRPr>
          </a:p>
        </p:txBody>
      </p:sp>
      <p:sp>
        <p:nvSpPr>
          <p:cNvPr id="24" name="Rectangle: Rounded Corners 23">
            <a:extLst>
              <a:ext uri="{FF2B5EF4-FFF2-40B4-BE49-F238E27FC236}">
                <a16:creationId xmlns:a16="http://schemas.microsoft.com/office/drawing/2014/main" id="{276A27C0-85FC-A303-5F3D-B0BA435F94AC}"/>
              </a:ext>
            </a:extLst>
          </p:cNvPr>
          <p:cNvSpPr/>
          <p:nvPr/>
        </p:nvSpPr>
        <p:spPr>
          <a:xfrm>
            <a:off x="2730025" y="3206982"/>
            <a:ext cx="7966551" cy="460143"/>
          </a:xfrm>
          <a:prstGeom prst="roundRect">
            <a:avLst/>
          </a:prstGeom>
          <a:noFill/>
          <a:ln>
            <a:solidFill>
              <a:srgbClr val="1B75B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25" name="Straight Connector 24">
            <a:extLst>
              <a:ext uri="{FF2B5EF4-FFF2-40B4-BE49-F238E27FC236}">
                <a16:creationId xmlns:a16="http://schemas.microsoft.com/office/drawing/2014/main" id="{6E29C496-1AD3-8D3A-A44E-2048BC543C38}"/>
              </a:ext>
            </a:extLst>
          </p:cNvPr>
          <p:cNvCxnSpPr>
            <a:cxnSpLocks/>
          </p:cNvCxnSpPr>
          <p:nvPr/>
        </p:nvCxnSpPr>
        <p:spPr>
          <a:xfrm>
            <a:off x="2277100" y="3433926"/>
            <a:ext cx="452927" cy="0"/>
          </a:xfrm>
          <a:prstGeom prst="line">
            <a:avLst/>
          </a:prstGeom>
          <a:ln w="60325" cmpd="dbl">
            <a:gradFill flip="none" rotWithShape="1">
              <a:gsLst>
                <a:gs pos="0">
                  <a:schemeClr val="accent1">
                    <a:lumMod val="5000"/>
                    <a:lumOff val="95000"/>
                  </a:schemeClr>
                </a:gs>
                <a:gs pos="36000">
                  <a:schemeClr val="accent1">
                    <a:lumMod val="45000"/>
                    <a:lumOff val="55000"/>
                  </a:schemeClr>
                </a:gs>
                <a:gs pos="55000">
                  <a:schemeClr val="accent1">
                    <a:lumMod val="45000"/>
                    <a:lumOff val="55000"/>
                  </a:schemeClr>
                </a:gs>
                <a:gs pos="100000">
                  <a:srgbClr val="1B75BB"/>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6230133-FBFD-528B-5821-18896ABD2C4A}"/>
              </a:ext>
            </a:extLst>
          </p:cNvPr>
          <p:cNvSpPr txBox="1"/>
          <p:nvPr/>
        </p:nvSpPr>
        <p:spPr>
          <a:xfrm>
            <a:off x="2988056" y="3255838"/>
            <a:ext cx="7298946"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00" cap="none" spc="0" normalizeH="0" baseline="0" noProof="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Discussed the need to confirm findings across sex/gender populations</a:t>
            </a:r>
            <a:endParaRPr kumimoji="0" lang="en-GB" sz="1600" b="0" i="0" u="none" strike="noStrike" kern="1200" cap="none" spc="0" normalizeH="0" baseline="30000" noProof="0">
              <a:ln>
                <a:noFill/>
              </a:ln>
              <a:solidFill>
                <a:srgbClr val="000000"/>
              </a:solidFill>
              <a:effectLst/>
              <a:uLnTx/>
              <a:uFillTx/>
              <a:latin typeface="Arial" panose="020B0604020202020204"/>
              <a:ea typeface="+mn-ea"/>
              <a:cs typeface="+mn-cs"/>
            </a:endParaRPr>
          </a:p>
        </p:txBody>
      </p:sp>
      <p:sp>
        <p:nvSpPr>
          <p:cNvPr id="36" name="TextBox 35">
            <a:extLst>
              <a:ext uri="{FF2B5EF4-FFF2-40B4-BE49-F238E27FC236}">
                <a16:creationId xmlns:a16="http://schemas.microsoft.com/office/drawing/2014/main" id="{451D1A34-6498-59A6-5188-318D24FABBA2}"/>
              </a:ext>
            </a:extLst>
          </p:cNvPr>
          <p:cNvSpPr txBox="1"/>
          <p:nvPr/>
        </p:nvSpPr>
        <p:spPr>
          <a:xfrm>
            <a:off x="1103243" y="6166241"/>
            <a:ext cx="10049704"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30000" noProof="0" err="1">
                <a:ln>
                  <a:noFill/>
                </a:ln>
                <a:solidFill>
                  <a:srgbClr val="FFFFFF">
                    <a:lumMod val="50000"/>
                  </a:srgbClr>
                </a:solidFill>
                <a:effectLst/>
                <a:uLnTx/>
                <a:uFillTx/>
                <a:latin typeface="Arial" panose="020B0604020202020204"/>
                <a:ea typeface="Aptos" panose="020B0004020202020204" pitchFamily="34" charset="0"/>
                <a:cs typeface="Times New Roman" panose="02020603050405020304" pitchFamily="18" charset="0"/>
              </a:rPr>
              <a:t>a</a:t>
            </a:r>
            <a:r>
              <a:rPr kumimoji="0" lang="en-GB" sz="800" b="0" i="0" u="none" strike="noStrike" kern="1200" cap="none" spc="0" normalizeH="0" baseline="0" noProof="0" err="1">
                <a:ln>
                  <a:noFill/>
                </a:ln>
                <a:solidFill>
                  <a:srgbClr val="FFFFFF">
                    <a:lumMod val="50000"/>
                  </a:srgbClr>
                </a:solidFill>
                <a:effectLst/>
                <a:uLnTx/>
                <a:uFillTx/>
                <a:latin typeface="Arial" panose="020B0604020202020204"/>
                <a:ea typeface="Aptos" panose="020B0004020202020204" pitchFamily="34" charset="0"/>
                <a:cs typeface="Times New Roman" panose="02020603050405020304" pitchFamily="18" charset="0"/>
              </a:rPr>
              <a:t>Different</a:t>
            </a:r>
            <a:r>
              <a:rPr kumimoji="0" lang="en-GB" sz="800" b="0" i="0" u="none" strike="noStrike" kern="1200" cap="none" spc="0" normalizeH="0" baseline="0" noProof="0">
                <a:ln>
                  <a:noFill/>
                </a:ln>
                <a:solidFill>
                  <a:srgbClr val="FFFFFF">
                    <a:lumMod val="50000"/>
                  </a:srgbClr>
                </a:solidFill>
                <a:effectLst/>
                <a:uLnTx/>
                <a:uFillTx/>
                <a:latin typeface="Arial" panose="020B0604020202020204"/>
                <a:ea typeface="Aptos" panose="020B0004020202020204" pitchFamily="34" charset="0"/>
                <a:cs typeface="Times New Roman" panose="02020603050405020304" pitchFamily="18" charset="0"/>
              </a:rPr>
              <a:t> single publications could have supported each statement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lumMod val="50000"/>
                  </a:srgbClr>
                </a:solidFill>
                <a:effectLst/>
                <a:uLnTx/>
                <a:uFillTx/>
                <a:latin typeface="Arial" panose="020B0604020202020204"/>
                <a:ea typeface="Aptos" panose="020B0004020202020204" pitchFamily="34" charset="0"/>
                <a:cs typeface="Times New Roman" panose="02020603050405020304" pitchFamily="18" charset="0"/>
              </a:rPr>
              <a:t>PRO, patient-reported outcome; SAGER, Sex and Gender Equity in Research </a:t>
            </a:r>
          </a:p>
        </p:txBody>
      </p:sp>
      <p:sp>
        <p:nvSpPr>
          <p:cNvPr id="4" name="TextBox 3">
            <a:extLst>
              <a:ext uri="{FF2B5EF4-FFF2-40B4-BE49-F238E27FC236}">
                <a16:creationId xmlns:a16="http://schemas.microsoft.com/office/drawing/2014/main" id="{5DBC9DAD-2D24-3759-9722-C2E3F887EE8F}"/>
              </a:ext>
            </a:extLst>
          </p:cNvPr>
          <p:cNvSpPr txBox="1"/>
          <p:nvPr/>
        </p:nvSpPr>
        <p:spPr>
          <a:xfrm>
            <a:off x="1824558" y="5256117"/>
            <a:ext cx="529601"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00" cap="none" spc="0" normalizeH="0" baseline="0" noProof="0">
                <a:ln>
                  <a:noFill/>
                </a:ln>
                <a:solidFill>
                  <a:srgbClr val="FFFFFF"/>
                </a:solidFill>
                <a:effectLst/>
                <a:uLnTx/>
                <a:uFillTx/>
                <a:latin typeface="Arial" panose="020B0604020202020204"/>
                <a:ea typeface="Aptos" panose="020B0004020202020204" pitchFamily="34" charset="0"/>
                <a:cs typeface="Times New Roman" panose="02020603050405020304" pitchFamily="18" charset="0"/>
              </a:rPr>
              <a:t>/28</a:t>
            </a:r>
            <a:endParaRPr kumimoji="0" lang="en-GB"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1485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8" grpId="0" animBg="1"/>
      <p:bldP spid="20" grpId="0"/>
      <p:bldP spid="21" grpId="0" animBg="1"/>
      <p:bldP spid="23" grpId="0"/>
      <p:bldP spid="24" grpId="0" animBg="1"/>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8716217-36C5-6653-893C-707844D1937F}"/>
              </a:ext>
            </a:extLst>
          </p:cNvPr>
          <p:cNvSpPr>
            <a:spLocks noGrp="1"/>
          </p:cNvSpPr>
          <p:nvPr>
            <p:ph type="title"/>
          </p:nvPr>
        </p:nvSpPr>
        <p:spPr>
          <a:xfrm>
            <a:off x="406400" y="193039"/>
            <a:ext cx="10109200" cy="975995"/>
          </a:xfrm>
        </p:spPr>
        <p:txBody>
          <a:bodyPr>
            <a:normAutofit/>
          </a:bodyPr>
          <a:lstStyle/>
          <a:p>
            <a:r>
              <a:rPr lang="en-US" sz="3200"/>
              <a:t>Few studies conducted sex/gender analyses</a:t>
            </a:r>
          </a:p>
        </p:txBody>
      </p:sp>
      <p:sp>
        <p:nvSpPr>
          <p:cNvPr id="11" name="Footer Placeholder 10">
            <a:extLst>
              <a:ext uri="{FF2B5EF4-FFF2-40B4-BE49-F238E27FC236}">
                <a16:creationId xmlns:a16="http://schemas.microsoft.com/office/drawing/2014/main" id="{6D4381A0-010B-410B-4C5F-DEBC427BFC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a:ea typeface="+mn-ea"/>
                <a:cs typeface="+mn-cs"/>
              </a:rPr>
              <a:t>This information is for educational use only. Do not copy. Do not distribute.</a:t>
            </a:r>
          </a:p>
        </p:txBody>
      </p:sp>
      <p:sp>
        <p:nvSpPr>
          <p:cNvPr id="12" name="Rectangle 11">
            <a:extLst>
              <a:ext uri="{FF2B5EF4-FFF2-40B4-BE49-F238E27FC236}">
                <a16:creationId xmlns:a16="http://schemas.microsoft.com/office/drawing/2014/main" id="{C6B1B759-9266-1DED-4001-99860C80701E}"/>
              </a:ext>
            </a:extLst>
          </p:cNvPr>
          <p:cNvSpPr/>
          <p:nvPr/>
        </p:nvSpPr>
        <p:spPr>
          <a:xfrm>
            <a:off x="406400" y="1302819"/>
            <a:ext cx="1870075" cy="1904163"/>
          </a:xfrm>
          <a:prstGeom prst="rect">
            <a:avLst/>
          </a:prstGeom>
          <a:solidFill>
            <a:schemeClr val="accent2"/>
          </a:solidFill>
          <a:ln>
            <a:noFill/>
          </a:ln>
          <a:effectLst>
            <a:outerShdw blurRad="50800" dist="38100" dir="8100000" sx="101000" sy="101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AEE1D9CE-C59C-8553-7CAF-29BD1893B7A5}"/>
              </a:ext>
            </a:extLst>
          </p:cNvPr>
          <p:cNvSpPr txBox="1"/>
          <p:nvPr/>
        </p:nvSpPr>
        <p:spPr>
          <a:xfrm>
            <a:off x="582001" y="1452825"/>
            <a:ext cx="139919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srgbClr val="FFFFFF"/>
                </a:solidFill>
                <a:effectLst/>
                <a:uLnTx/>
                <a:uFillTx/>
                <a:latin typeface="Arial" panose="020B0604020202020204"/>
                <a:ea typeface="+mn-ea"/>
                <a:cs typeface="+mn-cs"/>
              </a:rPr>
              <a:t>3</a:t>
            </a:r>
            <a:endParaRPr kumimoji="0" lang="en-GB" sz="72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Rectangle: Rounded Corners 13">
            <a:extLst>
              <a:ext uri="{FF2B5EF4-FFF2-40B4-BE49-F238E27FC236}">
                <a16:creationId xmlns:a16="http://schemas.microsoft.com/office/drawing/2014/main" id="{76A91C0F-BCD1-B320-30FE-DB8B05D9E681}"/>
              </a:ext>
            </a:extLst>
          </p:cNvPr>
          <p:cNvSpPr/>
          <p:nvPr/>
        </p:nvSpPr>
        <p:spPr>
          <a:xfrm>
            <a:off x="2730023" y="1425807"/>
            <a:ext cx="7966551" cy="460143"/>
          </a:xfrm>
          <a:prstGeom prst="roundRect">
            <a:avLst/>
          </a:prstGeom>
          <a:noFill/>
          <a:ln>
            <a:solidFill>
              <a:srgbClr val="1B75B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5" name="Straight Connector 14">
            <a:extLst>
              <a:ext uri="{FF2B5EF4-FFF2-40B4-BE49-F238E27FC236}">
                <a16:creationId xmlns:a16="http://schemas.microsoft.com/office/drawing/2014/main" id="{3CD6A809-8644-0244-EC61-B70EE8B48336}"/>
              </a:ext>
            </a:extLst>
          </p:cNvPr>
          <p:cNvCxnSpPr>
            <a:cxnSpLocks/>
          </p:cNvCxnSpPr>
          <p:nvPr/>
        </p:nvCxnSpPr>
        <p:spPr>
          <a:xfrm>
            <a:off x="2277098" y="1652751"/>
            <a:ext cx="452927" cy="0"/>
          </a:xfrm>
          <a:prstGeom prst="line">
            <a:avLst/>
          </a:prstGeom>
          <a:ln w="60325" cmpd="dbl">
            <a:gradFill flip="none" rotWithShape="1">
              <a:gsLst>
                <a:gs pos="0">
                  <a:schemeClr val="accent1">
                    <a:lumMod val="5000"/>
                    <a:lumOff val="95000"/>
                  </a:schemeClr>
                </a:gs>
                <a:gs pos="36000">
                  <a:schemeClr val="accent1">
                    <a:lumMod val="45000"/>
                    <a:lumOff val="55000"/>
                  </a:schemeClr>
                </a:gs>
                <a:gs pos="55000">
                  <a:schemeClr val="accent1">
                    <a:lumMod val="45000"/>
                    <a:lumOff val="55000"/>
                  </a:schemeClr>
                </a:gs>
                <a:gs pos="100000">
                  <a:srgbClr val="1B75BB"/>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3371C61-D816-D2D7-96BA-A63D14A1D45A}"/>
              </a:ext>
            </a:extLst>
          </p:cNvPr>
          <p:cNvSpPr txBox="1"/>
          <p:nvPr/>
        </p:nvSpPr>
        <p:spPr>
          <a:xfrm>
            <a:off x="2988054" y="1474663"/>
            <a:ext cx="7298946"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00" cap="none" spc="0" normalizeH="0" baseline="0" noProof="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Outlined sex/gender disease prevalence </a:t>
            </a:r>
            <a:endParaRPr kumimoji="0" lang="en-GB" sz="1600" b="0" i="0" u="none" strike="noStrike" kern="1200" cap="none" spc="0" normalizeH="0" baseline="30000" noProof="0">
              <a:ln>
                <a:noFill/>
              </a:ln>
              <a:solidFill>
                <a:srgbClr val="000000"/>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BF1D0A85-A2A9-3E56-A6E3-97411A852848}"/>
              </a:ext>
            </a:extLst>
          </p:cNvPr>
          <p:cNvSpPr txBox="1"/>
          <p:nvPr/>
        </p:nvSpPr>
        <p:spPr>
          <a:xfrm>
            <a:off x="793932" y="2617162"/>
            <a:ext cx="1059201"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00" cap="none" spc="0" normalizeH="0" baseline="0" noProof="0">
                <a:ln>
                  <a:noFill/>
                </a:ln>
                <a:solidFill>
                  <a:srgbClr val="FFFFFF"/>
                </a:solidFill>
                <a:effectLst/>
                <a:uLnTx/>
                <a:uFillTx/>
                <a:latin typeface="Arial" panose="020B0604020202020204"/>
                <a:ea typeface="Aptos" panose="020B0004020202020204" pitchFamily="34" charset="0"/>
                <a:cs typeface="Times New Roman" panose="02020603050405020304" pitchFamily="18" charset="0"/>
              </a:rPr>
              <a:t>publications</a:t>
            </a:r>
            <a:endParaRPr kumimoji="0" lang="en-GB" sz="1200" b="0" i="0" u="none" strike="noStrike" kern="1200" cap="none" spc="0" normalizeH="0" baseline="30000" noProof="0">
              <a:ln>
                <a:noFill/>
              </a:ln>
              <a:solidFill>
                <a:srgbClr val="FFFFFF"/>
              </a:solidFill>
              <a:effectLst/>
              <a:uLnTx/>
              <a:uFillTx/>
              <a:latin typeface="Arial" panose="020B0604020202020204"/>
              <a:ea typeface="+mn-ea"/>
              <a:cs typeface="+mn-cs"/>
            </a:endParaRPr>
          </a:p>
        </p:txBody>
      </p:sp>
      <p:sp>
        <p:nvSpPr>
          <p:cNvPr id="36" name="TextBox 35">
            <a:extLst>
              <a:ext uri="{FF2B5EF4-FFF2-40B4-BE49-F238E27FC236}">
                <a16:creationId xmlns:a16="http://schemas.microsoft.com/office/drawing/2014/main" id="{451D1A34-6498-59A6-5188-318D24FABBA2}"/>
              </a:ext>
            </a:extLst>
          </p:cNvPr>
          <p:cNvSpPr txBox="1"/>
          <p:nvPr/>
        </p:nvSpPr>
        <p:spPr>
          <a:xfrm>
            <a:off x="1103243" y="6166241"/>
            <a:ext cx="10049704"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lumMod val="50000"/>
                  </a:srgbClr>
                </a:solidFill>
                <a:effectLst/>
                <a:uLnTx/>
                <a:uFillTx/>
                <a:latin typeface="Arial" panose="020B0604020202020204"/>
                <a:ea typeface="Aptos" panose="020B0004020202020204" pitchFamily="34" charset="0"/>
                <a:cs typeface="Times New Roman" panose="02020603050405020304" pitchFamily="18" charset="0"/>
              </a:rPr>
              <a:t>SAGER, Sex and Gender Equity in Research </a:t>
            </a:r>
          </a:p>
        </p:txBody>
      </p:sp>
      <p:sp>
        <p:nvSpPr>
          <p:cNvPr id="2" name="Rectangle 1">
            <a:extLst>
              <a:ext uri="{FF2B5EF4-FFF2-40B4-BE49-F238E27FC236}">
                <a16:creationId xmlns:a16="http://schemas.microsoft.com/office/drawing/2014/main" id="{F93C19F6-D4CA-F727-1176-F2E14EFA57E1}"/>
              </a:ext>
            </a:extLst>
          </p:cNvPr>
          <p:cNvSpPr/>
          <p:nvPr/>
        </p:nvSpPr>
        <p:spPr>
          <a:xfrm>
            <a:off x="406400" y="3360219"/>
            <a:ext cx="1870075" cy="1904163"/>
          </a:xfrm>
          <a:prstGeom prst="rect">
            <a:avLst/>
          </a:prstGeom>
          <a:solidFill>
            <a:schemeClr val="accent3"/>
          </a:solidFill>
          <a:ln>
            <a:noFill/>
          </a:ln>
          <a:effectLst>
            <a:outerShdw blurRad="50800" dist="38100" dir="8100000" sx="101000" sy="101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17BFE176-9CAB-89A8-6B82-C1BAC9753FD8}"/>
              </a:ext>
            </a:extLst>
          </p:cNvPr>
          <p:cNvSpPr txBox="1"/>
          <p:nvPr/>
        </p:nvSpPr>
        <p:spPr>
          <a:xfrm>
            <a:off x="582001" y="3605475"/>
            <a:ext cx="139919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srgbClr val="FFFFFF"/>
                </a:solidFill>
                <a:effectLst/>
                <a:uLnTx/>
                <a:uFillTx/>
                <a:latin typeface="Arial" panose="020B0604020202020204"/>
                <a:ea typeface="+mn-ea"/>
                <a:cs typeface="+mn-cs"/>
              </a:rPr>
              <a:t>5</a:t>
            </a:r>
            <a:endParaRPr kumimoji="0" lang="en-GB" sz="72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Rectangle: Rounded Corners 3">
            <a:extLst>
              <a:ext uri="{FF2B5EF4-FFF2-40B4-BE49-F238E27FC236}">
                <a16:creationId xmlns:a16="http://schemas.microsoft.com/office/drawing/2014/main" id="{B93BBD0B-886B-3AF3-2CBD-BAF982200C24}"/>
              </a:ext>
            </a:extLst>
          </p:cNvPr>
          <p:cNvSpPr/>
          <p:nvPr/>
        </p:nvSpPr>
        <p:spPr>
          <a:xfrm>
            <a:off x="2730023" y="3483207"/>
            <a:ext cx="7966551" cy="460143"/>
          </a:xfrm>
          <a:prstGeom prst="roundRect">
            <a:avLst/>
          </a:prstGeom>
          <a:noFill/>
          <a:ln>
            <a:solidFill>
              <a:srgbClr val="1B75B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5" name="Straight Connector 4">
            <a:extLst>
              <a:ext uri="{FF2B5EF4-FFF2-40B4-BE49-F238E27FC236}">
                <a16:creationId xmlns:a16="http://schemas.microsoft.com/office/drawing/2014/main" id="{1DE5317E-3CF4-B26E-EAFE-98D63BF67694}"/>
              </a:ext>
            </a:extLst>
          </p:cNvPr>
          <p:cNvCxnSpPr>
            <a:cxnSpLocks/>
          </p:cNvCxnSpPr>
          <p:nvPr/>
        </p:nvCxnSpPr>
        <p:spPr>
          <a:xfrm>
            <a:off x="2277098" y="3710151"/>
            <a:ext cx="452927" cy="0"/>
          </a:xfrm>
          <a:prstGeom prst="line">
            <a:avLst/>
          </a:prstGeom>
          <a:ln w="60325" cmpd="dbl">
            <a:gradFill flip="none" rotWithShape="1">
              <a:gsLst>
                <a:gs pos="0">
                  <a:schemeClr val="accent1">
                    <a:lumMod val="5000"/>
                    <a:lumOff val="95000"/>
                  </a:schemeClr>
                </a:gs>
                <a:gs pos="36000">
                  <a:schemeClr val="accent1">
                    <a:lumMod val="45000"/>
                    <a:lumOff val="55000"/>
                  </a:schemeClr>
                </a:gs>
                <a:gs pos="55000">
                  <a:schemeClr val="accent1">
                    <a:lumMod val="45000"/>
                    <a:lumOff val="55000"/>
                  </a:schemeClr>
                </a:gs>
                <a:gs pos="100000">
                  <a:srgbClr val="1B75BB"/>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C394E70-D1B6-AF51-8469-D8920FBBB41A}"/>
              </a:ext>
            </a:extLst>
          </p:cNvPr>
          <p:cNvSpPr txBox="1"/>
          <p:nvPr/>
        </p:nvSpPr>
        <p:spPr>
          <a:xfrm>
            <a:off x="2988054" y="3532063"/>
            <a:ext cx="7298946"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00" cap="none" spc="0" normalizeH="0" baseline="0" noProof="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Reported some form of sex/gender-based analysis</a:t>
            </a:r>
            <a:endParaRPr kumimoji="0" lang="en-GB" sz="1600" b="0" i="0" u="none" strike="noStrike" kern="1200" cap="none" spc="0" normalizeH="0" baseline="30000" noProof="0">
              <a:ln>
                <a:noFill/>
              </a:ln>
              <a:solidFill>
                <a:srgbClr val="000000"/>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BE439092-2029-A1B4-4EE6-534C7271EED5}"/>
              </a:ext>
            </a:extLst>
          </p:cNvPr>
          <p:cNvSpPr txBox="1"/>
          <p:nvPr/>
        </p:nvSpPr>
        <p:spPr>
          <a:xfrm>
            <a:off x="793932" y="4769812"/>
            <a:ext cx="1059201"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00" cap="none" spc="0" normalizeH="0" baseline="0" noProof="0">
                <a:ln>
                  <a:noFill/>
                </a:ln>
                <a:solidFill>
                  <a:srgbClr val="FFFFFF"/>
                </a:solidFill>
                <a:effectLst/>
                <a:uLnTx/>
                <a:uFillTx/>
                <a:latin typeface="Arial" panose="020B0604020202020204"/>
                <a:ea typeface="Aptos" panose="020B0004020202020204" pitchFamily="34" charset="0"/>
                <a:cs typeface="Times New Roman" panose="02020603050405020304" pitchFamily="18" charset="0"/>
              </a:rPr>
              <a:t>publications</a:t>
            </a:r>
            <a:endParaRPr kumimoji="0" lang="en-GB" sz="1200" b="0" i="0" u="none" strike="noStrike" kern="1200" cap="none" spc="0" normalizeH="0" baseline="30000" noProof="0">
              <a:ln>
                <a:noFill/>
              </a:ln>
              <a:solidFill>
                <a:srgbClr val="FFFFFF"/>
              </a:solidFill>
              <a:effectLst/>
              <a:uLnTx/>
              <a:uFillTx/>
              <a:latin typeface="Arial" panose="020B0604020202020204"/>
              <a:ea typeface="+mn-ea"/>
              <a:cs typeface="+mn-cs"/>
            </a:endParaRPr>
          </a:p>
        </p:txBody>
      </p:sp>
      <p:sp>
        <p:nvSpPr>
          <p:cNvPr id="28" name="TextBox 27">
            <a:extLst>
              <a:ext uri="{FF2B5EF4-FFF2-40B4-BE49-F238E27FC236}">
                <a16:creationId xmlns:a16="http://schemas.microsoft.com/office/drawing/2014/main" id="{7F847191-91F7-A3E0-E3AA-47D9597E5BD0}"/>
              </a:ext>
            </a:extLst>
          </p:cNvPr>
          <p:cNvSpPr txBox="1"/>
          <p:nvPr/>
        </p:nvSpPr>
        <p:spPr>
          <a:xfrm>
            <a:off x="1823074" y="2928300"/>
            <a:ext cx="529601"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00" cap="none" spc="0" normalizeH="0" baseline="0" noProof="0">
                <a:ln>
                  <a:noFill/>
                </a:ln>
                <a:solidFill>
                  <a:srgbClr val="FFFFFF"/>
                </a:solidFill>
                <a:effectLst/>
                <a:uLnTx/>
                <a:uFillTx/>
                <a:latin typeface="Arial" panose="020B0604020202020204"/>
                <a:ea typeface="Aptos" panose="020B0004020202020204" pitchFamily="34" charset="0"/>
                <a:cs typeface="Times New Roman" panose="02020603050405020304" pitchFamily="18" charset="0"/>
              </a:rPr>
              <a:t>/28</a:t>
            </a:r>
            <a:endParaRPr kumimoji="0" lang="en-GB"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9" name="TextBox 28">
            <a:extLst>
              <a:ext uri="{FF2B5EF4-FFF2-40B4-BE49-F238E27FC236}">
                <a16:creationId xmlns:a16="http://schemas.microsoft.com/office/drawing/2014/main" id="{D90DEB1F-2FA8-3D9E-CA48-5AC6F7F75DD7}"/>
              </a:ext>
            </a:extLst>
          </p:cNvPr>
          <p:cNvSpPr txBox="1"/>
          <p:nvPr/>
        </p:nvSpPr>
        <p:spPr>
          <a:xfrm>
            <a:off x="1823074" y="4993786"/>
            <a:ext cx="529601"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00" cap="none" spc="0" normalizeH="0" baseline="0" noProof="0">
                <a:ln>
                  <a:noFill/>
                </a:ln>
                <a:solidFill>
                  <a:srgbClr val="FFFFFF"/>
                </a:solidFill>
                <a:effectLst/>
                <a:uLnTx/>
                <a:uFillTx/>
                <a:latin typeface="Arial" panose="020B0604020202020204"/>
                <a:ea typeface="Aptos" panose="020B0004020202020204" pitchFamily="34" charset="0"/>
                <a:cs typeface="Times New Roman" panose="02020603050405020304" pitchFamily="18" charset="0"/>
              </a:rPr>
              <a:t>/28</a:t>
            </a:r>
            <a:endParaRPr kumimoji="0" lang="en-GB"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1430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2" grpId="0" animBg="1"/>
      <p:bldP spid="3" grpId="0"/>
      <p:bldP spid="4" grpId="0" animBg="1"/>
      <p:bldP spid="7" grpId="0"/>
      <p:bldP spid="8" grpId="0"/>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with many question marks&#10;&#10;Description automatically generated">
            <a:extLst>
              <a:ext uri="{FF2B5EF4-FFF2-40B4-BE49-F238E27FC236}">
                <a16:creationId xmlns:a16="http://schemas.microsoft.com/office/drawing/2014/main" id="{452D3FE2-48FC-A459-2B05-F67AEA371954}"/>
              </a:ext>
            </a:extLst>
          </p:cNvPr>
          <p:cNvPicPr>
            <a:picLocks noChangeAspect="1"/>
          </p:cNvPicPr>
          <p:nvPr/>
        </p:nvPicPr>
        <p:blipFill>
          <a:blip r:embed="rId3"/>
          <a:srcRect b="24999"/>
          <a:stretch/>
        </p:blipFill>
        <p:spPr>
          <a:xfrm>
            <a:off x="4411259" y="2700211"/>
            <a:ext cx="4872318" cy="3654299"/>
          </a:xfrm>
          <a:prstGeom prst="rect">
            <a:avLst/>
          </a:prstGeom>
        </p:spPr>
      </p:pic>
      <p:sp>
        <p:nvSpPr>
          <p:cNvPr id="6" name="Title 5">
            <a:extLst>
              <a:ext uri="{FF2B5EF4-FFF2-40B4-BE49-F238E27FC236}">
                <a16:creationId xmlns:a16="http://schemas.microsoft.com/office/drawing/2014/main" id="{48716217-36C5-6653-893C-707844D1937F}"/>
              </a:ext>
            </a:extLst>
          </p:cNvPr>
          <p:cNvSpPr>
            <a:spLocks noGrp="1"/>
          </p:cNvSpPr>
          <p:nvPr>
            <p:ph type="title"/>
          </p:nvPr>
        </p:nvSpPr>
        <p:spPr>
          <a:xfrm>
            <a:off x="406399" y="193039"/>
            <a:ext cx="11125199" cy="975995"/>
          </a:xfrm>
        </p:spPr>
        <p:txBody>
          <a:bodyPr>
            <a:normAutofit fontScale="90000"/>
          </a:bodyPr>
          <a:lstStyle/>
          <a:p>
            <a:r>
              <a:rPr lang="en-US"/>
              <a:t>Incorrect sex/gender terms often used in demographics</a:t>
            </a:r>
          </a:p>
        </p:txBody>
      </p:sp>
      <p:sp>
        <p:nvSpPr>
          <p:cNvPr id="11" name="Footer Placeholder 10">
            <a:extLst>
              <a:ext uri="{FF2B5EF4-FFF2-40B4-BE49-F238E27FC236}">
                <a16:creationId xmlns:a16="http://schemas.microsoft.com/office/drawing/2014/main" id="{6D4381A0-010B-410B-4C5F-DEBC427BFC13}"/>
              </a:ext>
            </a:extLst>
          </p:cNvPr>
          <p:cNvSpPr>
            <a:spLocks noGrp="1"/>
          </p:cNvSpPr>
          <p:nvPr>
            <p:ph type="ftr" sz="quarter" idx="11"/>
          </p:nvPr>
        </p:nvSpPr>
        <p:spPr>
          <a:xfrm>
            <a:off x="351312" y="6486524"/>
            <a:ext cx="1148937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a:ea typeface="+mn-ea"/>
                <a:cs typeface="+mn-cs"/>
              </a:rPr>
              <a:t>This information is for educational use only. Do not copy. Do not distribute.</a:t>
            </a:r>
          </a:p>
        </p:txBody>
      </p:sp>
      <p:sp>
        <p:nvSpPr>
          <p:cNvPr id="9" name="Rectangle 8">
            <a:extLst>
              <a:ext uri="{FF2B5EF4-FFF2-40B4-BE49-F238E27FC236}">
                <a16:creationId xmlns:a16="http://schemas.microsoft.com/office/drawing/2014/main" id="{90EF1902-B16C-5553-688A-D13C0671BD10}"/>
              </a:ext>
            </a:extLst>
          </p:cNvPr>
          <p:cNvSpPr/>
          <p:nvPr/>
        </p:nvSpPr>
        <p:spPr>
          <a:xfrm>
            <a:off x="406400" y="1302819"/>
            <a:ext cx="1870075" cy="4250255"/>
          </a:xfrm>
          <a:prstGeom prst="rect">
            <a:avLst/>
          </a:prstGeom>
          <a:solidFill>
            <a:schemeClr val="accent4"/>
          </a:solidFill>
          <a:ln>
            <a:noFill/>
          </a:ln>
          <a:effectLst>
            <a:outerShdw blurRad="50800" dist="38100" dir="8100000" sx="101000" sy="101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3466F42C-4C93-306C-2A46-81E46FB9D63E}"/>
              </a:ext>
            </a:extLst>
          </p:cNvPr>
          <p:cNvSpPr txBox="1"/>
          <p:nvPr/>
        </p:nvSpPr>
        <p:spPr>
          <a:xfrm>
            <a:off x="582001" y="2768987"/>
            <a:ext cx="139919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a:ln>
                  <a:noFill/>
                </a:ln>
                <a:solidFill>
                  <a:srgbClr val="FFFFFF"/>
                </a:solidFill>
                <a:effectLst/>
                <a:uLnTx/>
                <a:uFillTx/>
                <a:latin typeface="Arial" panose="020B0604020202020204"/>
                <a:ea typeface="+mn-ea"/>
                <a:cs typeface="+mn-cs"/>
              </a:rPr>
              <a:t>28</a:t>
            </a:r>
            <a:endParaRPr kumimoji="0" lang="en-GB" sz="72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 name="Rectangle: Rounded Corners 17">
            <a:extLst>
              <a:ext uri="{FF2B5EF4-FFF2-40B4-BE49-F238E27FC236}">
                <a16:creationId xmlns:a16="http://schemas.microsoft.com/office/drawing/2014/main" id="{436809F3-C024-5E54-E792-84B47936E7A6}"/>
              </a:ext>
            </a:extLst>
          </p:cNvPr>
          <p:cNvSpPr/>
          <p:nvPr/>
        </p:nvSpPr>
        <p:spPr>
          <a:xfrm>
            <a:off x="2730023" y="1425807"/>
            <a:ext cx="7966551" cy="460143"/>
          </a:xfrm>
          <a:prstGeom prst="roundRect">
            <a:avLst/>
          </a:prstGeom>
          <a:noFill/>
          <a:ln>
            <a:solidFill>
              <a:srgbClr val="1B75B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19" name="Straight Connector 18">
            <a:extLst>
              <a:ext uri="{FF2B5EF4-FFF2-40B4-BE49-F238E27FC236}">
                <a16:creationId xmlns:a16="http://schemas.microsoft.com/office/drawing/2014/main" id="{49F3B513-3B30-EBA0-BA81-D0CE96DFA5E1}"/>
              </a:ext>
            </a:extLst>
          </p:cNvPr>
          <p:cNvCxnSpPr>
            <a:cxnSpLocks/>
          </p:cNvCxnSpPr>
          <p:nvPr/>
        </p:nvCxnSpPr>
        <p:spPr>
          <a:xfrm>
            <a:off x="2277098" y="1652751"/>
            <a:ext cx="452927" cy="0"/>
          </a:xfrm>
          <a:prstGeom prst="line">
            <a:avLst/>
          </a:prstGeom>
          <a:ln w="60325" cmpd="dbl">
            <a:gradFill flip="none" rotWithShape="1">
              <a:gsLst>
                <a:gs pos="0">
                  <a:schemeClr val="accent1">
                    <a:lumMod val="5000"/>
                    <a:lumOff val="95000"/>
                  </a:schemeClr>
                </a:gs>
                <a:gs pos="36000">
                  <a:schemeClr val="accent1">
                    <a:lumMod val="45000"/>
                    <a:lumOff val="55000"/>
                  </a:schemeClr>
                </a:gs>
                <a:gs pos="55000">
                  <a:schemeClr val="accent1">
                    <a:lumMod val="45000"/>
                    <a:lumOff val="55000"/>
                  </a:schemeClr>
                </a:gs>
                <a:gs pos="100000">
                  <a:srgbClr val="1B75BB"/>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D62DBC1-D279-B872-F6E9-2AC53FA91C62}"/>
              </a:ext>
            </a:extLst>
          </p:cNvPr>
          <p:cNvSpPr txBox="1"/>
          <p:nvPr/>
        </p:nvSpPr>
        <p:spPr>
          <a:xfrm>
            <a:off x="2988054" y="1474663"/>
            <a:ext cx="7298946"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00" cap="none" spc="0" normalizeH="0" baseline="0" noProof="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Presented prevalence of sex/gender in study population</a:t>
            </a:r>
            <a:endParaRPr kumimoji="0" lang="en-GB" sz="1600" b="0" i="0" u="none" strike="noStrike" kern="1200" cap="none" spc="0" normalizeH="0" baseline="30000" noProof="0">
              <a:ln>
                <a:noFill/>
              </a:ln>
              <a:solidFill>
                <a:srgbClr val="000000"/>
              </a:solidFill>
              <a:effectLst/>
              <a:uLnTx/>
              <a:uFillTx/>
              <a:latin typeface="Arial" panose="020B0604020202020204"/>
              <a:ea typeface="+mn-ea"/>
              <a:cs typeface="+mn-cs"/>
            </a:endParaRPr>
          </a:p>
        </p:txBody>
      </p:sp>
      <p:sp>
        <p:nvSpPr>
          <p:cNvPr id="21" name="TextBox 20">
            <a:extLst>
              <a:ext uri="{FF2B5EF4-FFF2-40B4-BE49-F238E27FC236}">
                <a16:creationId xmlns:a16="http://schemas.microsoft.com/office/drawing/2014/main" id="{A2C6B75A-5B93-C748-3BDE-E4CF12F55B43}"/>
              </a:ext>
            </a:extLst>
          </p:cNvPr>
          <p:cNvSpPr txBox="1"/>
          <p:nvPr/>
        </p:nvSpPr>
        <p:spPr>
          <a:xfrm>
            <a:off x="793932" y="3933324"/>
            <a:ext cx="1059201"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00" cap="none" spc="0" normalizeH="0" baseline="0" noProof="0">
                <a:ln>
                  <a:noFill/>
                </a:ln>
                <a:solidFill>
                  <a:srgbClr val="FFFFFF"/>
                </a:solidFill>
                <a:effectLst/>
                <a:uLnTx/>
                <a:uFillTx/>
                <a:latin typeface="Arial" panose="020B0604020202020204"/>
                <a:ea typeface="Aptos" panose="020B0004020202020204" pitchFamily="34" charset="0"/>
                <a:cs typeface="Times New Roman" panose="02020603050405020304" pitchFamily="18" charset="0"/>
              </a:rPr>
              <a:t>publications</a:t>
            </a:r>
            <a:endParaRPr kumimoji="0" lang="en-GB"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2" name="TextBox 21">
            <a:extLst>
              <a:ext uri="{FF2B5EF4-FFF2-40B4-BE49-F238E27FC236}">
                <a16:creationId xmlns:a16="http://schemas.microsoft.com/office/drawing/2014/main" id="{800EB4C0-C1A9-BC54-6129-68E5EE8B77C6}"/>
              </a:ext>
            </a:extLst>
          </p:cNvPr>
          <p:cNvSpPr txBox="1"/>
          <p:nvPr/>
        </p:nvSpPr>
        <p:spPr>
          <a:xfrm>
            <a:off x="1824558" y="5256117"/>
            <a:ext cx="529601"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00" cap="none" spc="0" normalizeH="0" baseline="0" noProof="0">
                <a:ln>
                  <a:noFill/>
                </a:ln>
                <a:solidFill>
                  <a:srgbClr val="FFFFFF"/>
                </a:solidFill>
                <a:effectLst/>
                <a:uLnTx/>
                <a:uFillTx/>
                <a:latin typeface="Arial" panose="020B0604020202020204"/>
                <a:ea typeface="Aptos" panose="020B0004020202020204" pitchFamily="34" charset="0"/>
                <a:cs typeface="Times New Roman" panose="02020603050405020304" pitchFamily="18" charset="0"/>
              </a:rPr>
              <a:t>/28</a:t>
            </a:r>
            <a:endParaRPr kumimoji="0" lang="en-GB"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3" name="Rectangle: Rounded Corners 22">
            <a:extLst>
              <a:ext uri="{FF2B5EF4-FFF2-40B4-BE49-F238E27FC236}">
                <a16:creationId xmlns:a16="http://schemas.microsoft.com/office/drawing/2014/main" id="{E18D5C93-FA31-58B8-3127-22D7133A0BA3}"/>
              </a:ext>
            </a:extLst>
          </p:cNvPr>
          <p:cNvSpPr/>
          <p:nvPr/>
        </p:nvSpPr>
        <p:spPr>
          <a:xfrm>
            <a:off x="3735671" y="2595592"/>
            <a:ext cx="6132227" cy="1085850"/>
          </a:xfrm>
          <a:prstGeom prst="roundRect">
            <a:avLst/>
          </a:prstGeom>
          <a:solidFill>
            <a:schemeClr val="accent4"/>
          </a:solid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4" name="TextBox 23">
            <a:extLst>
              <a:ext uri="{FF2B5EF4-FFF2-40B4-BE49-F238E27FC236}">
                <a16:creationId xmlns:a16="http://schemas.microsoft.com/office/drawing/2014/main" id="{D5986641-8C63-132C-2B00-6081D8272FFA}"/>
              </a:ext>
            </a:extLst>
          </p:cNvPr>
          <p:cNvSpPr txBox="1"/>
          <p:nvPr/>
        </p:nvSpPr>
        <p:spPr>
          <a:xfrm>
            <a:off x="5372100" y="2765662"/>
            <a:ext cx="4112903" cy="83099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FFFFFF"/>
                </a:solidFill>
                <a:effectLst/>
                <a:uLnTx/>
                <a:uFillTx/>
                <a:latin typeface="Arial" panose="020B0604020202020204"/>
                <a:ea typeface="+mn-ea"/>
                <a:cs typeface="+mn-cs"/>
              </a:rPr>
              <a:t>Sex or gender not categorically defined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FFFFFF"/>
                </a:solidFill>
                <a:effectLst/>
                <a:uLnTx/>
                <a:uFillTx/>
                <a:latin typeface="Arial" panose="020B0604020202020204"/>
                <a:ea typeface="+mn-ea"/>
                <a:cs typeface="+mn-cs"/>
              </a:rPr>
              <a:t>Incorrect language often used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a:ln>
                  <a:noFill/>
                </a:ln>
                <a:solidFill>
                  <a:srgbClr val="FFFFFF"/>
                </a:solidFill>
                <a:effectLst/>
                <a:uLnTx/>
                <a:uFillTx/>
                <a:latin typeface="Arial" panose="020B0604020202020204"/>
                <a:ea typeface="+mn-ea"/>
                <a:cs typeface="+mn-cs"/>
              </a:rPr>
              <a:t>Sex: Female or Male</a:t>
            </a:r>
          </a:p>
        </p:txBody>
      </p:sp>
      <p:cxnSp>
        <p:nvCxnSpPr>
          <p:cNvPr id="25" name="Straight Connector 24">
            <a:extLst>
              <a:ext uri="{FF2B5EF4-FFF2-40B4-BE49-F238E27FC236}">
                <a16:creationId xmlns:a16="http://schemas.microsoft.com/office/drawing/2014/main" id="{7CC17F90-8396-6730-EDA9-5F75B0715A17}"/>
              </a:ext>
            </a:extLst>
          </p:cNvPr>
          <p:cNvCxnSpPr>
            <a:cxnSpLocks/>
          </p:cNvCxnSpPr>
          <p:nvPr/>
        </p:nvCxnSpPr>
        <p:spPr>
          <a:xfrm>
            <a:off x="6796205" y="1885950"/>
            <a:ext cx="0" cy="709642"/>
          </a:xfrm>
          <a:prstGeom prst="line">
            <a:avLst/>
          </a:prstGeom>
          <a:ln w="60325" cmpd="dbl">
            <a:gradFill flip="none" rotWithShape="1">
              <a:gsLst>
                <a:gs pos="0">
                  <a:schemeClr val="accent1">
                    <a:lumMod val="5000"/>
                    <a:lumOff val="95000"/>
                  </a:schemeClr>
                </a:gs>
                <a:gs pos="36000">
                  <a:schemeClr val="accent1">
                    <a:lumMod val="45000"/>
                    <a:lumOff val="55000"/>
                  </a:schemeClr>
                </a:gs>
                <a:gs pos="55000">
                  <a:schemeClr val="accent1">
                    <a:lumMod val="45000"/>
                    <a:lumOff val="55000"/>
                  </a:schemeClr>
                </a:gs>
                <a:gs pos="100000">
                  <a:srgbClr val="1B75BB"/>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sp>
        <p:nvSpPr>
          <p:cNvPr id="26" name="Circle: Hollow 25">
            <a:extLst>
              <a:ext uri="{FF2B5EF4-FFF2-40B4-BE49-F238E27FC236}">
                <a16:creationId xmlns:a16="http://schemas.microsoft.com/office/drawing/2014/main" id="{9879016E-0351-DB92-D296-9D774475BBCE}"/>
              </a:ext>
            </a:extLst>
          </p:cNvPr>
          <p:cNvSpPr/>
          <p:nvPr/>
        </p:nvSpPr>
        <p:spPr>
          <a:xfrm>
            <a:off x="3926168" y="2514659"/>
            <a:ext cx="1271557" cy="1271557"/>
          </a:xfrm>
          <a:prstGeom prst="donut">
            <a:avLst>
              <a:gd name="adj" fmla="val 7866"/>
            </a:avLst>
          </a:prstGeom>
          <a:solidFill>
            <a:schemeClr val="bg1"/>
          </a:solidFill>
          <a:ln w="190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7" name="TextBox 26">
            <a:extLst>
              <a:ext uri="{FF2B5EF4-FFF2-40B4-BE49-F238E27FC236}">
                <a16:creationId xmlns:a16="http://schemas.microsoft.com/office/drawing/2014/main" id="{AEEE7F76-BD4C-572D-6D23-4AD6AA7418A8}"/>
              </a:ext>
            </a:extLst>
          </p:cNvPr>
          <p:cNvSpPr txBox="1"/>
          <p:nvPr/>
        </p:nvSpPr>
        <p:spPr>
          <a:xfrm>
            <a:off x="4112874" y="2638539"/>
            <a:ext cx="898146"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00" cap="none" spc="0" normalizeH="0" baseline="0" noProof="0">
                <a:ln>
                  <a:noFill/>
                </a:ln>
                <a:solidFill>
                  <a:srgbClr val="FFFFFF"/>
                </a:solidFill>
                <a:effectLst/>
                <a:uLnTx/>
                <a:uFillTx/>
                <a:latin typeface="Arial" panose="020B0604020202020204"/>
                <a:ea typeface="Aptos" panose="020B0004020202020204" pitchFamily="34" charset="0"/>
                <a:cs typeface="Times New Roman" panose="02020603050405020304" pitchFamily="18" charset="0"/>
              </a:rPr>
              <a:t>!</a:t>
            </a:r>
            <a:endParaRPr kumimoji="0" lang="en-GB" sz="6000" b="1"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318831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up)">
                                      <p:cBhvr>
                                        <p:cTn id="18" dur="500"/>
                                        <p:tgtEl>
                                          <p:spTgt spid="25"/>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0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p:bldP spid="23" grpId="0" animBg="1"/>
      <p:bldP spid="24" grpId="0"/>
      <p:bldP spid="26" grpId="0" animBg="1"/>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tangle: Rounded Corners 60">
            <a:extLst>
              <a:ext uri="{FF2B5EF4-FFF2-40B4-BE49-F238E27FC236}">
                <a16:creationId xmlns:a16="http://schemas.microsoft.com/office/drawing/2014/main" id="{2B9658B7-D33F-2005-2FC0-11DA65714A51}"/>
              </a:ext>
            </a:extLst>
          </p:cNvPr>
          <p:cNvSpPr/>
          <p:nvPr/>
        </p:nvSpPr>
        <p:spPr>
          <a:xfrm>
            <a:off x="5173946" y="2313463"/>
            <a:ext cx="6132227" cy="3852778"/>
          </a:xfrm>
          <a:prstGeom prst="roundRect">
            <a:avLst>
              <a:gd name="adj" fmla="val 8648"/>
            </a:avLst>
          </a:prstGeom>
          <a:solidFill>
            <a:schemeClr val="bg2">
              <a:lumMod val="20000"/>
              <a:lumOff val="80000"/>
            </a:schemeClr>
          </a:solid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Title 5">
            <a:extLst>
              <a:ext uri="{FF2B5EF4-FFF2-40B4-BE49-F238E27FC236}">
                <a16:creationId xmlns:a16="http://schemas.microsoft.com/office/drawing/2014/main" id="{48716217-36C5-6653-893C-707844D1937F}"/>
              </a:ext>
            </a:extLst>
          </p:cNvPr>
          <p:cNvSpPr>
            <a:spLocks noGrp="1"/>
          </p:cNvSpPr>
          <p:nvPr>
            <p:ph type="title"/>
          </p:nvPr>
        </p:nvSpPr>
        <p:spPr/>
        <p:txBody>
          <a:bodyPr>
            <a:normAutofit fontScale="90000"/>
          </a:bodyPr>
          <a:lstStyle/>
          <a:p>
            <a:r>
              <a:rPr lang="en-US"/>
              <a:t>Average number of women authors per paper was 35%</a:t>
            </a:r>
          </a:p>
        </p:txBody>
      </p:sp>
      <p:sp>
        <p:nvSpPr>
          <p:cNvPr id="11" name="Footer Placeholder 10">
            <a:extLst>
              <a:ext uri="{FF2B5EF4-FFF2-40B4-BE49-F238E27FC236}">
                <a16:creationId xmlns:a16="http://schemas.microsoft.com/office/drawing/2014/main" id="{6D4381A0-010B-410B-4C5F-DEBC427BFC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a:ea typeface="+mn-ea"/>
                <a:cs typeface="+mn-cs"/>
              </a:rPr>
              <a:t>This information is for educational use only. Do not copy. Do not distribute.</a:t>
            </a:r>
          </a:p>
        </p:txBody>
      </p:sp>
      <p:sp>
        <p:nvSpPr>
          <p:cNvPr id="49" name="Rectangle: Rounded Corners 48">
            <a:extLst>
              <a:ext uri="{FF2B5EF4-FFF2-40B4-BE49-F238E27FC236}">
                <a16:creationId xmlns:a16="http://schemas.microsoft.com/office/drawing/2014/main" id="{EA933C9C-B230-B784-E3DF-C618F13817BE}"/>
              </a:ext>
            </a:extLst>
          </p:cNvPr>
          <p:cNvSpPr/>
          <p:nvPr/>
        </p:nvSpPr>
        <p:spPr>
          <a:xfrm>
            <a:off x="863124" y="1330557"/>
            <a:ext cx="3994626" cy="698267"/>
          </a:xfrm>
          <a:prstGeom prst="roundRect">
            <a:avLst/>
          </a:prstGeom>
          <a:noFill/>
          <a:ln>
            <a:solidFill>
              <a:srgbClr val="1B75B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50" name="Straight Connector 49">
            <a:extLst>
              <a:ext uri="{FF2B5EF4-FFF2-40B4-BE49-F238E27FC236}">
                <a16:creationId xmlns:a16="http://schemas.microsoft.com/office/drawing/2014/main" id="{59C9A0EE-653C-E0FF-5AB7-DB730CB71B6C}"/>
              </a:ext>
            </a:extLst>
          </p:cNvPr>
          <p:cNvCxnSpPr>
            <a:cxnSpLocks/>
          </p:cNvCxnSpPr>
          <p:nvPr/>
        </p:nvCxnSpPr>
        <p:spPr>
          <a:xfrm>
            <a:off x="410198" y="1652751"/>
            <a:ext cx="452927" cy="0"/>
          </a:xfrm>
          <a:prstGeom prst="line">
            <a:avLst/>
          </a:prstGeom>
          <a:ln w="60325" cmpd="dbl">
            <a:gradFill flip="none" rotWithShape="1">
              <a:gsLst>
                <a:gs pos="0">
                  <a:schemeClr val="accent1">
                    <a:lumMod val="5000"/>
                    <a:lumOff val="95000"/>
                  </a:schemeClr>
                </a:gs>
                <a:gs pos="36000">
                  <a:schemeClr val="accent1">
                    <a:lumMod val="45000"/>
                    <a:lumOff val="55000"/>
                  </a:schemeClr>
                </a:gs>
                <a:gs pos="55000">
                  <a:schemeClr val="accent1">
                    <a:lumMod val="45000"/>
                    <a:lumOff val="55000"/>
                  </a:schemeClr>
                </a:gs>
                <a:gs pos="100000">
                  <a:srgbClr val="1B75BB"/>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B985033B-83EC-7F2F-EC59-64F5CF1D53B7}"/>
              </a:ext>
            </a:extLst>
          </p:cNvPr>
          <p:cNvSpPr txBox="1"/>
          <p:nvPr/>
        </p:nvSpPr>
        <p:spPr>
          <a:xfrm>
            <a:off x="1121154" y="1379413"/>
            <a:ext cx="3422271"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00" cap="none" spc="0" normalizeH="0" baseline="0" noProof="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Author gender </a:t>
            </a:r>
            <a:r>
              <a:rPr kumimoji="0" lang="en-GB" sz="1600" b="0" i="0" u="none" strike="noStrike" kern="100" cap="none" spc="0" normalizeH="0" baseline="0" noProof="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identified in </a:t>
            </a:r>
            <a:r>
              <a:rPr kumimoji="0" lang="en-GB" sz="1600" b="1" i="0" u="none" strike="noStrike" kern="100" cap="none" spc="0" normalizeH="0" baseline="0" noProof="0">
                <a:ln>
                  <a:noFill/>
                </a:ln>
                <a:solidFill>
                  <a:srgbClr val="4A8B34"/>
                </a:solidFill>
                <a:effectLst/>
                <a:uLnTx/>
                <a:uFillTx/>
                <a:latin typeface="Arial" panose="020B0604020202020204"/>
                <a:ea typeface="Aptos" panose="020B0004020202020204" pitchFamily="34" charset="0"/>
                <a:cs typeface="Times New Roman" panose="02020603050405020304" pitchFamily="18" charset="0"/>
              </a:rPr>
              <a:t>26/28</a:t>
            </a:r>
            <a:r>
              <a:rPr kumimoji="0" lang="en-GB" sz="1600" b="0" i="0" u="none" strike="noStrike" kern="100" cap="none" spc="0" normalizeH="0" baseline="0" noProof="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 articles</a:t>
            </a:r>
            <a:r>
              <a:rPr kumimoji="0" lang="en-GB" sz="1600" b="0" i="0" u="none" strike="noStrike" kern="100" cap="none" spc="0" normalizeH="0" baseline="30000" noProof="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a</a:t>
            </a:r>
            <a:endParaRPr kumimoji="0" lang="en-GB" sz="1600" b="0" i="0" u="none" strike="noStrike" kern="1200" cap="none" spc="0" normalizeH="0" baseline="30000" noProof="0">
              <a:ln>
                <a:noFill/>
              </a:ln>
              <a:solidFill>
                <a:srgbClr val="000000"/>
              </a:solidFill>
              <a:effectLst/>
              <a:uLnTx/>
              <a:uFillTx/>
              <a:latin typeface="Arial" panose="020B0604020202020204"/>
              <a:ea typeface="+mn-ea"/>
              <a:cs typeface="+mn-cs"/>
            </a:endParaRPr>
          </a:p>
        </p:txBody>
      </p:sp>
      <p:sp>
        <p:nvSpPr>
          <p:cNvPr id="52" name="TextBox 51">
            <a:extLst>
              <a:ext uri="{FF2B5EF4-FFF2-40B4-BE49-F238E27FC236}">
                <a16:creationId xmlns:a16="http://schemas.microsoft.com/office/drawing/2014/main" id="{6DC04FB6-F00D-B955-5F41-E3DEF2F5DBB6}"/>
              </a:ext>
            </a:extLst>
          </p:cNvPr>
          <p:cNvSpPr txBox="1"/>
          <p:nvPr/>
        </p:nvSpPr>
        <p:spPr>
          <a:xfrm>
            <a:off x="1103243" y="6166241"/>
            <a:ext cx="10049704"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30000" noProof="0" err="1">
                <a:ln>
                  <a:noFill/>
                </a:ln>
                <a:solidFill>
                  <a:srgbClr val="FFFFFF">
                    <a:lumMod val="50000"/>
                  </a:srgbClr>
                </a:solidFill>
                <a:effectLst/>
                <a:uLnTx/>
                <a:uFillTx/>
                <a:latin typeface="Arial" panose="020B0604020202020204"/>
                <a:ea typeface="Aptos" panose="020B0004020202020204" pitchFamily="34" charset="0"/>
                <a:cs typeface="Times New Roman" panose="02020603050405020304" pitchFamily="18" charset="0"/>
              </a:rPr>
              <a:t>a</a:t>
            </a:r>
            <a:r>
              <a:rPr kumimoji="0" lang="en-GB" sz="800" b="0" i="0" u="none" strike="noStrike" kern="1200" cap="none" spc="0" normalizeH="0" baseline="0" noProof="0" err="1">
                <a:ln>
                  <a:noFill/>
                </a:ln>
                <a:solidFill>
                  <a:srgbClr val="FFFFFF">
                    <a:lumMod val="50000"/>
                  </a:srgbClr>
                </a:solidFill>
                <a:effectLst/>
                <a:uLnTx/>
                <a:uFillTx/>
                <a:latin typeface="Arial" panose="020B0604020202020204"/>
                <a:ea typeface="Aptos" panose="020B0004020202020204" pitchFamily="34" charset="0"/>
                <a:cs typeface="Times New Roman" panose="02020603050405020304" pitchFamily="18" charset="0"/>
              </a:rPr>
              <a:t>Based</a:t>
            </a:r>
            <a:r>
              <a:rPr kumimoji="0" lang="en-GB" sz="800" b="0" i="0" u="none" strike="noStrike" kern="1200" cap="none" spc="0" normalizeH="0" baseline="0" noProof="0">
                <a:ln>
                  <a:noFill/>
                </a:ln>
                <a:solidFill>
                  <a:srgbClr val="FFFFFF">
                    <a:lumMod val="50000"/>
                  </a:srgbClr>
                </a:solidFill>
                <a:effectLst/>
                <a:uLnTx/>
                <a:uFillTx/>
                <a:latin typeface="Arial" panose="020B0604020202020204"/>
                <a:ea typeface="Aptos" panose="020B0004020202020204" pitchFamily="34" charset="0"/>
                <a:cs typeface="Times New Roman" panose="02020603050405020304" pitchFamily="18" charset="0"/>
              </a:rPr>
              <a:t> on best possible name-gender match </a:t>
            </a:r>
          </a:p>
        </p:txBody>
      </p:sp>
      <p:sp>
        <p:nvSpPr>
          <p:cNvPr id="55" name="Rectangle: Rounded Corners 54">
            <a:extLst>
              <a:ext uri="{FF2B5EF4-FFF2-40B4-BE49-F238E27FC236}">
                <a16:creationId xmlns:a16="http://schemas.microsoft.com/office/drawing/2014/main" id="{90367137-B523-8093-A3FC-1392C2581CF1}"/>
              </a:ext>
            </a:extLst>
          </p:cNvPr>
          <p:cNvSpPr/>
          <p:nvPr/>
        </p:nvSpPr>
        <p:spPr>
          <a:xfrm>
            <a:off x="5173946" y="1281958"/>
            <a:ext cx="6132227" cy="1085850"/>
          </a:xfrm>
          <a:prstGeom prst="roundRect">
            <a:avLst/>
          </a:prstGeom>
          <a:solidFill>
            <a:srgbClr val="1B75BB"/>
          </a:solid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6" name="TextBox 55">
            <a:extLst>
              <a:ext uri="{FF2B5EF4-FFF2-40B4-BE49-F238E27FC236}">
                <a16:creationId xmlns:a16="http://schemas.microsoft.com/office/drawing/2014/main" id="{3000F800-42C2-A32E-27A1-5B892185606D}"/>
              </a:ext>
            </a:extLst>
          </p:cNvPr>
          <p:cNvSpPr txBox="1"/>
          <p:nvPr/>
        </p:nvSpPr>
        <p:spPr>
          <a:xfrm>
            <a:off x="7575527" y="1652751"/>
            <a:ext cx="3228342"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Arial" panose="020B0604020202020204"/>
                <a:ea typeface="+mn-ea"/>
                <a:cs typeface="+mn-cs"/>
              </a:rPr>
              <a:t>of authors were </a:t>
            </a:r>
            <a:r>
              <a:rPr kumimoji="0" lang="en-GB" sz="1600" b="0" i="0" u="none" strike="noStrike" kern="1200" cap="none" spc="0" normalizeH="0" baseline="0" noProof="0" err="1">
                <a:ln>
                  <a:noFill/>
                </a:ln>
                <a:solidFill>
                  <a:srgbClr val="FFFFFF"/>
                </a:solidFill>
                <a:effectLst/>
                <a:uLnTx/>
                <a:uFillTx/>
                <a:latin typeface="Arial" panose="020B0604020202020204"/>
                <a:ea typeface="+mn-ea"/>
                <a:cs typeface="+mn-cs"/>
              </a:rPr>
              <a:t>women</a:t>
            </a:r>
            <a:r>
              <a:rPr kumimoji="0" lang="en-GB" sz="1600" b="0" i="0" u="none" strike="noStrike" kern="1200" cap="none" spc="0" normalizeH="0" baseline="30000" noProof="0" err="1">
                <a:ln>
                  <a:noFill/>
                </a:ln>
                <a:solidFill>
                  <a:srgbClr val="FFFFFF"/>
                </a:solidFill>
                <a:effectLst/>
                <a:uLnTx/>
                <a:uFillTx/>
                <a:latin typeface="Arial" panose="020B0604020202020204"/>
                <a:ea typeface="+mn-ea"/>
                <a:cs typeface="+mn-cs"/>
              </a:rPr>
              <a:t>a</a:t>
            </a:r>
            <a:endParaRPr kumimoji="0" lang="en-GB" sz="1400" b="1" i="0" u="none" strike="noStrike" kern="1200" cap="none" spc="0" normalizeH="0" baseline="30000" noProof="0">
              <a:ln>
                <a:noFill/>
              </a:ln>
              <a:solidFill>
                <a:srgbClr val="FFFFFF"/>
              </a:solidFill>
              <a:effectLst/>
              <a:uLnTx/>
              <a:uFillTx/>
              <a:latin typeface="Arial" panose="020B0604020202020204"/>
              <a:ea typeface="+mn-ea"/>
              <a:cs typeface="+mn-cs"/>
            </a:endParaRPr>
          </a:p>
        </p:txBody>
      </p:sp>
      <p:sp>
        <p:nvSpPr>
          <p:cNvPr id="57" name="Circle: Hollow 56">
            <a:extLst>
              <a:ext uri="{FF2B5EF4-FFF2-40B4-BE49-F238E27FC236}">
                <a16:creationId xmlns:a16="http://schemas.microsoft.com/office/drawing/2014/main" id="{3E1245E8-F11E-20AD-6CBA-7B64BEEE4B46}"/>
              </a:ext>
            </a:extLst>
          </p:cNvPr>
          <p:cNvSpPr/>
          <p:nvPr/>
        </p:nvSpPr>
        <p:spPr>
          <a:xfrm>
            <a:off x="5364443" y="1201025"/>
            <a:ext cx="1271557" cy="1271557"/>
          </a:xfrm>
          <a:prstGeom prst="donut">
            <a:avLst>
              <a:gd name="adj" fmla="val 7866"/>
            </a:avLst>
          </a:prstGeom>
          <a:solidFill>
            <a:schemeClr val="bg1"/>
          </a:solidFill>
          <a:ln w="190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8" name="TextBox 57">
            <a:extLst>
              <a:ext uri="{FF2B5EF4-FFF2-40B4-BE49-F238E27FC236}">
                <a16:creationId xmlns:a16="http://schemas.microsoft.com/office/drawing/2014/main" id="{3496A4C9-8E71-C4EE-7195-B95C214A80F1}"/>
              </a:ext>
            </a:extLst>
          </p:cNvPr>
          <p:cNvSpPr txBox="1"/>
          <p:nvPr/>
        </p:nvSpPr>
        <p:spPr>
          <a:xfrm>
            <a:off x="5551149" y="1324905"/>
            <a:ext cx="898146"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00" cap="none" spc="0" normalizeH="0" baseline="0" noProof="0">
                <a:ln>
                  <a:noFill/>
                </a:ln>
                <a:solidFill>
                  <a:srgbClr val="FFFFFF"/>
                </a:solidFill>
                <a:effectLst/>
                <a:uLnTx/>
                <a:uFillTx/>
                <a:latin typeface="Arial" panose="020B0604020202020204"/>
                <a:ea typeface="Aptos" panose="020B0004020202020204" pitchFamily="34" charset="0"/>
                <a:cs typeface="Times New Roman" panose="02020603050405020304" pitchFamily="18" charset="0"/>
              </a:rPr>
              <a:t>!</a:t>
            </a:r>
            <a:endParaRPr kumimoji="0" lang="en-GB" sz="60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9" name="TextBox 58">
            <a:extLst>
              <a:ext uri="{FF2B5EF4-FFF2-40B4-BE49-F238E27FC236}">
                <a16:creationId xmlns:a16="http://schemas.microsoft.com/office/drawing/2014/main" id="{3E517931-4D1C-E932-72C4-D3F1F32F6A08}"/>
              </a:ext>
            </a:extLst>
          </p:cNvPr>
          <p:cNvSpPr txBox="1"/>
          <p:nvPr/>
        </p:nvSpPr>
        <p:spPr>
          <a:xfrm>
            <a:off x="6686856" y="1876253"/>
            <a:ext cx="1022080"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00" cap="none" spc="0" normalizeH="0" baseline="0" noProof="0">
                <a:ln>
                  <a:noFill/>
                </a:ln>
                <a:solidFill>
                  <a:srgbClr val="FFFFFF"/>
                </a:solidFill>
                <a:effectLst/>
                <a:uLnTx/>
                <a:uFillTx/>
                <a:latin typeface="Arial" panose="020B0604020202020204"/>
                <a:ea typeface="Aptos" panose="020B0004020202020204" pitchFamily="34" charset="0"/>
                <a:cs typeface="Times New Roman" panose="02020603050405020304" pitchFamily="18" charset="0"/>
              </a:rPr>
              <a:t>(11–70%)</a:t>
            </a:r>
            <a:endParaRPr kumimoji="0" lang="en-GB" sz="1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0" name="TextBox 59">
            <a:extLst>
              <a:ext uri="{FF2B5EF4-FFF2-40B4-BE49-F238E27FC236}">
                <a16:creationId xmlns:a16="http://schemas.microsoft.com/office/drawing/2014/main" id="{98ECD5AE-E8F4-0DC6-84E4-3DF8D5D862A5}"/>
              </a:ext>
            </a:extLst>
          </p:cNvPr>
          <p:cNvSpPr txBox="1"/>
          <p:nvPr/>
        </p:nvSpPr>
        <p:spPr>
          <a:xfrm>
            <a:off x="6777631" y="1460755"/>
            <a:ext cx="797896"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00" cap="none" spc="0" normalizeH="0" baseline="0" noProof="0">
                <a:ln>
                  <a:noFill/>
                </a:ln>
                <a:solidFill>
                  <a:srgbClr val="FFFFFF"/>
                </a:solidFill>
                <a:effectLst/>
                <a:uLnTx/>
                <a:uFillTx/>
                <a:latin typeface="Arial" panose="020B0604020202020204"/>
                <a:ea typeface="Aptos" panose="020B0004020202020204" pitchFamily="34" charset="0"/>
                <a:cs typeface="Times New Roman" panose="02020603050405020304" pitchFamily="18" charset="0"/>
              </a:rPr>
              <a:t>35%</a:t>
            </a:r>
            <a:endParaRPr kumimoji="0" lang="en-GB" sz="2400" b="1"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64" name="Chart 63">
            <a:extLst>
              <a:ext uri="{FF2B5EF4-FFF2-40B4-BE49-F238E27FC236}">
                <a16:creationId xmlns:a16="http://schemas.microsoft.com/office/drawing/2014/main" id="{BB07409F-6F45-D1B0-B57B-6BD51E9FDBB5}"/>
              </a:ext>
            </a:extLst>
          </p:cNvPr>
          <p:cNvGraphicFramePr/>
          <p:nvPr/>
        </p:nvGraphicFramePr>
        <p:xfrm>
          <a:off x="4994311" y="2460301"/>
          <a:ext cx="2016089" cy="1344059"/>
        </p:xfrm>
        <a:graphic>
          <a:graphicData uri="http://schemas.openxmlformats.org/drawingml/2006/chart">
            <c:chart xmlns:c="http://schemas.openxmlformats.org/drawingml/2006/chart" xmlns:r="http://schemas.openxmlformats.org/officeDocument/2006/relationships" r:id="rId3"/>
          </a:graphicData>
        </a:graphic>
      </p:graphicFrame>
      <p:sp>
        <p:nvSpPr>
          <p:cNvPr id="65" name="TextBox 64">
            <a:extLst>
              <a:ext uri="{FF2B5EF4-FFF2-40B4-BE49-F238E27FC236}">
                <a16:creationId xmlns:a16="http://schemas.microsoft.com/office/drawing/2014/main" id="{F5B8890A-289E-A459-E671-C17F9625C9C5}"/>
              </a:ext>
            </a:extLst>
          </p:cNvPr>
          <p:cNvSpPr txBox="1"/>
          <p:nvPr/>
        </p:nvSpPr>
        <p:spPr>
          <a:xfrm>
            <a:off x="5617824" y="2816058"/>
            <a:ext cx="797896"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00" cap="none" spc="0" normalizeH="0" baseline="0" noProof="0">
                <a:ln>
                  <a:noFill/>
                </a:ln>
                <a:solidFill>
                  <a:srgbClr val="1B75BB"/>
                </a:solidFill>
                <a:effectLst/>
                <a:uLnTx/>
                <a:uFillTx/>
                <a:latin typeface="Arial" panose="020B0604020202020204"/>
                <a:ea typeface="Aptos" panose="020B0004020202020204" pitchFamily="34" charset="0"/>
                <a:cs typeface="Times New Roman" panose="02020603050405020304" pitchFamily="18" charset="0"/>
              </a:rPr>
              <a:t>19%</a:t>
            </a:r>
            <a:endParaRPr kumimoji="0" lang="en-GB" sz="2400" b="1" i="0" u="none" strike="noStrike" kern="1200" cap="none" spc="0" normalizeH="0" baseline="0" noProof="0">
              <a:ln>
                <a:noFill/>
              </a:ln>
              <a:solidFill>
                <a:srgbClr val="1B75BB"/>
              </a:solidFill>
              <a:effectLst/>
              <a:uLnTx/>
              <a:uFillTx/>
              <a:latin typeface="Arial" panose="020B0604020202020204"/>
              <a:ea typeface="+mn-ea"/>
              <a:cs typeface="+mn-cs"/>
            </a:endParaRPr>
          </a:p>
        </p:txBody>
      </p:sp>
      <p:sp>
        <p:nvSpPr>
          <p:cNvPr id="68" name="TextBox 67">
            <a:extLst>
              <a:ext uri="{FF2B5EF4-FFF2-40B4-BE49-F238E27FC236}">
                <a16:creationId xmlns:a16="http://schemas.microsoft.com/office/drawing/2014/main" id="{0BEDEE82-A520-E42E-7574-6C2822C1A89A}"/>
              </a:ext>
            </a:extLst>
          </p:cNvPr>
          <p:cNvSpPr txBox="1"/>
          <p:nvPr/>
        </p:nvSpPr>
        <p:spPr>
          <a:xfrm>
            <a:off x="6636000" y="2939883"/>
            <a:ext cx="4466091"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panose="020B0604020202020204"/>
                <a:ea typeface="+mn-ea"/>
                <a:cs typeface="+mn-cs"/>
              </a:rPr>
              <a:t>of identified articles had </a:t>
            </a:r>
            <a:r>
              <a:rPr kumimoji="0" lang="en-GB" sz="1600" b="1" i="0" u="none" strike="noStrike" kern="1200" cap="none" spc="0" normalizeH="0" baseline="0" noProof="0">
                <a:ln>
                  <a:noFill/>
                </a:ln>
                <a:solidFill>
                  <a:srgbClr val="1B75BB"/>
                </a:solidFill>
                <a:effectLst/>
                <a:uLnTx/>
                <a:uFillTx/>
                <a:latin typeface="Arial" panose="020B0604020202020204"/>
                <a:ea typeface="+mn-ea"/>
                <a:cs typeface="+mn-cs"/>
              </a:rPr>
              <a:t>≥50% women authors</a:t>
            </a:r>
            <a:endParaRPr kumimoji="0" lang="en-GB" sz="1400" b="1" i="0" u="none" strike="noStrike" kern="1200" cap="none" spc="0" normalizeH="0" baseline="0" noProof="0">
              <a:ln>
                <a:noFill/>
              </a:ln>
              <a:solidFill>
                <a:srgbClr val="1B75BB"/>
              </a:solidFill>
              <a:effectLst/>
              <a:uLnTx/>
              <a:uFillTx/>
              <a:latin typeface="Arial" panose="020B0604020202020204"/>
              <a:ea typeface="+mn-ea"/>
              <a:cs typeface="+mn-cs"/>
            </a:endParaRPr>
          </a:p>
        </p:txBody>
      </p:sp>
      <p:graphicFrame>
        <p:nvGraphicFramePr>
          <p:cNvPr id="69" name="Chart 68">
            <a:extLst>
              <a:ext uri="{FF2B5EF4-FFF2-40B4-BE49-F238E27FC236}">
                <a16:creationId xmlns:a16="http://schemas.microsoft.com/office/drawing/2014/main" id="{69489C5B-C227-3DBE-40C0-A599CEC69D9E}"/>
              </a:ext>
            </a:extLst>
          </p:cNvPr>
          <p:cNvGraphicFramePr/>
          <p:nvPr/>
        </p:nvGraphicFramePr>
        <p:xfrm>
          <a:off x="4994311" y="3640259"/>
          <a:ext cx="2016089" cy="1344059"/>
        </p:xfrm>
        <a:graphic>
          <a:graphicData uri="http://schemas.openxmlformats.org/drawingml/2006/chart">
            <c:chart xmlns:c="http://schemas.openxmlformats.org/drawingml/2006/chart" xmlns:r="http://schemas.openxmlformats.org/officeDocument/2006/relationships" r:id="rId4"/>
          </a:graphicData>
        </a:graphic>
      </p:graphicFrame>
      <p:sp>
        <p:nvSpPr>
          <p:cNvPr id="71" name="TextBox 70">
            <a:extLst>
              <a:ext uri="{FF2B5EF4-FFF2-40B4-BE49-F238E27FC236}">
                <a16:creationId xmlns:a16="http://schemas.microsoft.com/office/drawing/2014/main" id="{F6AC9D5B-6A3A-53AD-F3DA-C6A0F1B6CDA3}"/>
              </a:ext>
            </a:extLst>
          </p:cNvPr>
          <p:cNvSpPr txBox="1"/>
          <p:nvPr/>
        </p:nvSpPr>
        <p:spPr>
          <a:xfrm>
            <a:off x="6607425" y="4085732"/>
            <a:ext cx="469874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panose="020B0604020202020204"/>
                <a:ea typeface="+mn-ea"/>
                <a:cs typeface="+mn-cs"/>
              </a:rPr>
              <a:t>of identified articles had </a:t>
            </a:r>
            <a:r>
              <a:rPr kumimoji="0" lang="en-GB" sz="1600" b="1" i="0" u="none" strike="noStrike" kern="1200" cap="none" spc="0" normalizeH="0" baseline="0" noProof="0">
                <a:ln>
                  <a:noFill/>
                </a:ln>
                <a:solidFill>
                  <a:srgbClr val="1B75BB"/>
                </a:solidFill>
                <a:effectLst/>
                <a:uLnTx/>
                <a:uFillTx/>
                <a:latin typeface="Arial" panose="020B0604020202020204"/>
                <a:ea typeface="+mn-ea"/>
                <a:cs typeface="+mn-cs"/>
              </a:rPr>
              <a:t>women as first authors</a:t>
            </a:r>
            <a:endParaRPr kumimoji="0" lang="en-GB" sz="1400" b="1" i="0" u="none" strike="noStrike" kern="1200" cap="none" spc="0" normalizeH="0" baseline="0" noProof="0">
              <a:ln>
                <a:noFill/>
              </a:ln>
              <a:solidFill>
                <a:srgbClr val="1B75BB"/>
              </a:solidFill>
              <a:effectLst/>
              <a:uLnTx/>
              <a:uFillTx/>
              <a:latin typeface="Arial" panose="020B0604020202020204"/>
              <a:ea typeface="+mn-ea"/>
              <a:cs typeface="+mn-cs"/>
            </a:endParaRPr>
          </a:p>
        </p:txBody>
      </p:sp>
      <p:graphicFrame>
        <p:nvGraphicFramePr>
          <p:cNvPr id="72" name="Chart 71">
            <a:extLst>
              <a:ext uri="{FF2B5EF4-FFF2-40B4-BE49-F238E27FC236}">
                <a16:creationId xmlns:a16="http://schemas.microsoft.com/office/drawing/2014/main" id="{B738A71D-CD12-D845-14AC-5A80764E507E}"/>
              </a:ext>
            </a:extLst>
          </p:cNvPr>
          <p:cNvGraphicFramePr/>
          <p:nvPr/>
        </p:nvGraphicFramePr>
        <p:xfrm>
          <a:off x="4994311" y="4822182"/>
          <a:ext cx="2016089" cy="1344059"/>
        </p:xfrm>
        <a:graphic>
          <a:graphicData uri="http://schemas.openxmlformats.org/drawingml/2006/chart">
            <c:chart xmlns:c="http://schemas.openxmlformats.org/drawingml/2006/chart" xmlns:r="http://schemas.openxmlformats.org/officeDocument/2006/relationships" r:id="rId5"/>
          </a:graphicData>
        </a:graphic>
      </p:graphicFrame>
      <p:sp>
        <p:nvSpPr>
          <p:cNvPr id="73" name="TextBox 72">
            <a:extLst>
              <a:ext uri="{FF2B5EF4-FFF2-40B4-BE49-F238E27FC236}">
                <a16:creationId xmlns:a16="http://schemas.microsoft.com/office/drawing/2014/main" id="{678D4692-D9D0-835C-B552-3D0648571D9E}"/>
              </a:ext>
            </a:extLst>
          </p:cNvPr>
          <p:cNvSpPr txBox="1"/>
          <p:nvPr/>
        </p:nvSpPr>
        <p:spPr>
          <a:xfrm>
            <a:off x="5646399" y="3978694"/>
            <a:ext cx="797896"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00" cap="none" spc="0" normalizeH="0" baseline="0" noProof="0">
                <a:ln>
                  <a:noFill/>
                </a:ln>
                <a:solidFill>
                  <a:srgbClr val="1B75BB"/>
                </a:solidFill>
                <a:effectLst/>
                <a:uLnTx/>
                <a:uFillTx/>
                <a:latin typeface="Arial" panose="020B0604020202020204"/>
                <a:ea typeface="Aptos" panose="020B0004020202020204" pitchFamily="34" charset="0"/>
                <a:cs typeface="Times New Roman" panose="02020603050405020304" pitchFamily="18" charset="0"/>
              </a:rPr>
              <a:t>27%</a:t>
            </a:r>
            <a:endParaRPr kumimoji="0" lang="en-GB" sz="2400" b="1" i="0" u="none" strike="noStrike" kern="1200" cap="none" spc="0" normalizeH="0" baseline="0" noProof="0">
              <a:ln>
                <a:noFill/>
              </a:ln>
              <a:solidFill>
                <a:srgbClr val="1B75BB"/>
              </a:solidFill>
              <a:effectLst/>
              <a:uLnTx/>
              <a:uFillTx/>
              <a:latin typeface="Arial" panose="020B0604020202020204"/>
              <a:ea typeface="+mn-ea"/>
              <a:cs typeface="+mn-cs"/>
            </a:endParaRPr>
          </a:p>
        </p:txBody>
      </p:sp>
      <p:sp>
        <p:nvSpPr>
          <p:cNvPr id="74" name="TextBox 73">
            <a:extLst>
              <a:ext uri="{FF2B5EF4-FFF2-40B4-BE49-F238E27FC236}">
                <a16:creationId xmlns:a16="http://schemas.microsoft.com/office/drawing/2014/main" id="{9D370C2C-AB93-A3D7-448A-3AE01BC3BA38}"/>
              </a:ext>
            </a:extLst>
          </p:cNvPr>
          <p:cNvSpPr txBox="1"/>
          <p:nvPr/>
        </p:nvSpPr>
        <p:spPr>
          <a:xfrm>
            <a:off x="5646399" y="5161503"/>
            <a:ext cx="797896"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00" cap="none" spc="0" normalizeH="0" baseline="0" noProof="0">
                <a:ln>
                  <a:noFill/>
                </a:ln>
                <a:solidFill>
                  <a:srgbClr val="1B75BB"/>
                </a:solidFill>
                <a:effectLst/>
                <a:uLnTx/>
                <a:uFillTx/>
                <a:latin typeface="Arial" panose="020B0604020202020204"/>
                <a:ea typeface="Aptos" panose="020B0004020202020204" pitchFamily="34" charset="0"/>
                <a:cs typeface="Times New Roman" panose="02020603050405020304" pitchFamily="18" charset="0"/>
              </a:rPr>
              <a:t>23%</a:t>
            </a:r>
            <a:endParaRPr kumimoji="0" lang="en-GB" sz="2400" b="1" i="0" u="none" strike="noStrike" kern="1200" cap="none" spc="0" normalizeH="0" baseline="0" noProof="0">
              <a:ln>
                <a:noFill/>
              </a:ln>
              <a:solidFill>
                <a:srgbClr val="1B75BB"/>
              </a:solidFill>
              <a:effectLst/>
              <a:uLnTx/>
              <a:uFillTx/>
              <a:latin typeface="Arial" panose="020B0604020202020204"/>
              <a:ea typeface="+mn-ea"/>
              <a:cs typeface="+mn-cs"/>
            </a:endParaRPr>
          </a:p>
        </p:txBody>
      </p:sp>
      <p:sp>
        <p:nvSpPr>
          <p:cNvPr id="75" name="TextBox 74">
            <a:extLst>
              <a:ext uri="{FF2B5EF4-FFF2-40B4-BE49-F238E27FC236}">
                <a16:creationId xmlns:a16="http://schemas.microsoft.com/office/drawing/2014/main" id="{96AC5BDB-4EFA-8A64-DAD1-8D5B46B6CF7A}"/>
              </a:ext>
            </a:extLst>
          </p:cNvPr>
          <p:cNvSpPr txBox="1"/>
          <p:nvPr/>
        </p:nvSpPr>
        <p:spPr>
          <a:xfrm>
            <a:off x="6607425" y="5290639"/>
            <a:ext cx="469874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Arial" panose="020B0604020202020204"/>
                <a:ea typeface="+mn-ea"/>
                <a:cs typeface="+mn-cs"/>
              </a:rPr>
              <a:t>of identified articles had </a:t>
            </a:r>
            <a:r>
              <a:rPr kumimoji="0" lang="en-GB" sz="1600" b="1" i="0" u="none" strike="noStrike" kern="1200" cap="none" spc="0" normalizeH="0" baseline="0" noProof="0">
                <a:ln>
                  <a:noFill/>
                </a:ln>
                <a:solidFill>
                  <a:srgbClr val="1B75BB"/>
                </a:solidFill>
                <a:effectLst/>
                <a:uLnTx/>
                <a:uFillTx/>
                <a:latin typeface="Arial" panose="020B0604020202020204"/>
                <a:ea typeface="+mn-ea"/>
                <a:cs typeface="+mn-cs"/>
              </a:rPr>
              <a:t>women as last authors</a:t>
            </a:r>
            <a:endParaRPr kumimoji="0" lang="en-GB" sz="1400" b="1" i="0" u="none" strike="noStrike" kern="1200" cap="none" spc="0" normalizeH="0" baseline="0" noProof="0">
              <a:ln>
                <a:noFill/>
              </a:ln>
              <a:solidFill>
                <a:srgbClr val="1B75BB"/>
              </a:solidFill>
              <a:effectLst/>
              <a:uLnTx/>
              <a:uFillTx/>
              <a:latin typeface="Arial" panose="020B0604020202020204"/>
              <a:ea typeface="+mn-ea"/>
              <a:cs typeface="+mn-cs"/>
            </a:endParaRPr>
          </a:p>
        </p:txBody>
      </p:sp>
      <p:sp>
        <p:nvSpPr>
          <p:cNvPr id="76" name="TextBox 75">
            <a:extLst>
              <a:ext uri="{FF2B5EF4-FFF2-40B4-BE49-F238E27FC236}">
                <a16:creationId xmlns:a16="http://schemas.microsoft.com/office/drawing/2014/main" id="{F6B39A2C-910F-89FD-1698-03A26CDEFB58}"/>
              </a:ext>
            </a:extLst>
          </p:cNvPr>
          <p:cNvSpPr txBox="1"/>
          <p:nvPr/>
        </p:nvSpPr>
        <p:spPr>
          <a:xfrm>
            <a:off x="5608299" y="3161934"/>
            <a:ext cx="797896"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00" cap="none" spc="0" normalizeH="0" baseline="0" noProof="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n=5/26</a:t>
            </a:r>
            <a:endParaRPr kumimoji="0" lang="en-GB" sz="12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7" name="TextBox 76">
            <a:extLst>
              <a:ext uri="{FF2B5EF4-FFF2-40B4-BE49-F238E27FC236}">
                <a16:creationId xmlns:a16="http://schemas.microsoft.com/office/drawing/2014/main" id="{E0E7FDCD-FA27-7672-FEF4-05EAA0BB8800}"/>
              </a:ext>
            </a:extLst>
          </p:cNvPr>
          <p:cNvSpPr txBox="1"/>
          <p:nvPr/>
        </p:nvSpPr>
        <p:spPr>
          <a:xfrm>
            <a:off x="5608299" y="4360626"/>
            <a:ext cx="797896"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00" cap="none" spc="0" normalizeH="0" baseline="0" noProof="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n=7/26</a:t>
            </a:r>
            <a:endParaRPr kumimoji="0" lang="en-GB" sz="12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8" name="TextBox 77">
            <a:extLst>
              <a:ext uri="{FF2B5EF4-FFF2-40B4-BE49-F238E27FC236}">
                <a16:creationId xmlns:a16="http://schemas.microsoft.com/office/drawing/2014/main" id="{D614D3B2-4710-4831-592E-A32E93098BD9}"/>
              </a:ext>
            </a:extLst>
          </p:cNvPr>
          <p:cNvSpPr txBox="1"/>
          <p:nvPr/>
        </p:nvSpPr>
        <p:spPr>
          <a:xfrm>
            <a:off x="5608299" y="5541818"/>
            <a:ext cx="797896"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00" cap="none" spc="0" normalizeH="0" baseline="0" noProof="0">
                <a:ln>
                  <a:noFill/>
                </a:ln>
                <a:solidFill>
                  <a:srgbClr val="000000"/>
                </a:solidFill>
                <a:effectLst/>
                <a:uLnTx/>
                <a:uFillTx/>
                <a:latin typeface="Arial" panose="020B0604020202020204"/>
                <a:ea typeface="Aptos" panose="020B0004020202020204" pitchFamily="34" charset="0"/>
                <a:cs typeface="Times New Roman" panose="02020603050405020304" pitchFamily="18" charset="0"/>
              </a:rPr>
              <a:t>n=6/26</a:t>
            </a:r>
            <a:endParaRPr kumimoji="0" lang="en-GB" sz="1200" b="0" i="0" u="none" strike="noStrike" kern="1200" cap="none" spc="0" normalizeH="0" baseline="0" noProof="0">
              <a:ln>
                <a:noFill/>
              </a:ln>
              <a:solidFill>
                <a:srgbClr val="000000"/>
              </a:solidFill>
              <a:effectLst/>
              <a:uLnTx/>
              <a:uFillTx/>
              <a:latin typeface="Arial" panose="020B0604020202020204"/>
              <a:ea typeface="+mn-ea"/>
              <a:cs typeface="+mn-cs"/>
            </a:endParaRPr>
          </a:p>
        </p:txBody>
      </p:sp>
      <p:cxnSp>
        <p:nvCxnSpPr>
          <p:cNvPr id="46" name="Straight Connector 45">
            <a:extLst>
              <a:ext uri="{FF2B5EF4-FFF2-40B4-BE49-F238E27FC236}">
                <a16:creationId xmlns:a16="http://schemas.microsoft.com/office/drawing/2014/main" id="{2BF90D48-4FA1-428B-BA66-9AAC0FBA5D9E}"/>
              </a:ext>
            </a:extLst>
          </p:cNvPr>
          <p:cNvCxnSpPr>
            <a:cxnSpLocks/>
          </p:cNvCxnSpPr>
          <p:nvPr/>
        </p:nvCxnSpPr>
        <p:spPr>
          <a:xfrm>
            <a:off x="4857750" y="1686252"/>
            <a:ext cx="316196" cy="0"/>
          </a:xfrm>
          <a:prstGeom prst="line">
            <a:avLst/>
          </a:prstGeom>
          <a:ln w="60325" cmpd="dbl">
            <a:gradFill flip="none" rotWithShape="1">
              <a:gsLst>
                <a:gs pos="0">
                  <a:schemeClr val="accent1">
                    <a:lumMod val="5000"/>
                    <a:lumOff val="95000"/>
                  </a:schemeClr>
                </a:gs>
                <a:gs pos="36000">
                  <a:schemeClr val="accent1">
                    <a:lumMod val="45000"/>
                    <a:lumOff val="55000"/>
                  </a:schemeClr>
                </a:gs>
                <a:gs pos="55000">
                  <a:schemeClr val="accent1">
                    <a:lumMod val="45000"/>
                    <a:lumOff val="55000"/>
                  </a:schemeClr>
                </a:gs>
                <a:gs pos="100000">
                  <a:srgbClr val="1B75BB"/>
                </a:gs>
              </a:gsLst>
              <a:lin ang="0" scaled="1"/>
              <a:tileRect/>
            </a:gradFill>
            <a:tailEnd type="oval"/>
          </a:ln>
        </p:spPr>
        <p:style>
          <a:lnRef idx="1">
            <a:schemeClr val="accent1"/>
          </a:lnRef>
          <a:fillRef idx="0">
            <a:schemeClr val="accent1"/>
          </a:fillRef>
          <a:effectRef idx="0">
            <a:schemeClr val="accent1"/>
          </a:effectRef>
          <a:fontRef idx="minor">
            <a:schemeClr val="tx1"/>
          </a:fontRef>
        </p:style>
      </p:cxnSp>
      <p:pic>
        <p:nvPicPr>
          <p:cNvPr id="4" name="Picture 3" descr="A person holding a pie chart&#10;&#10;Description automatically generated">
            <a:extLst>
              <a:ext uri="{FF2B5EF4-FFF2-40B4-BE49-F238E27FC236}">
                <a16:creationId xmlns:a16="http://schemas.microsoft.com/office/drawing/2014/main" id="{46DAB91C-8699-B34C-68BD-850C97F9339C}"/>
              </a:ext>
            </a:extLst>
          </p:cNvPr>
          <p:cNvPicPr>
            <a:picLocks noChangeAspect="1"/>
          </p:cNvPicPr>
          <p:nvPr/>
        </p:nvPicPr>
        <p:blipFill>
          <a:blip r:embed="rId6"/>
          <a:srcRect b="15409"/>
          <a:stretch/>
        </p:blipFill>
        <p:spPr>
          <a:xfrm>
            <a:off x="470803" y="1573441"/>
            <a:ext cx="4920319" cy="4162128"/>
          </a:xfrm>
          <a:prstGeom prst="rect">
            <a:avLst/>
          </a:prstGeom>
        </p:spPr>
      </p:pic>
    </p:spTree>
    <p:extLst>
      <p:ext uri="{BB962C8B-B14F-4D97-AF65-F5344CB8AC3E}">
        <p14:creationId xmlns:p14="http://schemas.microsoft.com/office/powerpoint/2010/main" val="3678205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500"/>
                                        <p:tgtEl>
                                          <p:spTgt spid="4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fade">
                                      <p:cBhvr>
                                        <p:cTn id="14" dur="500"/>
                                        <p:tgtEl>
                                          <p:spTgt spid="5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wipe(left)">
                                      <p:cBhvr>
                                        <p:cTn id="19" dur="500"/>
                                        <p:tgtEl>
                                          <p:spTgt spid="46"/>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500"/>
                                        <p:tgtEl>
                                          <p:spTgt spid="5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fade">
                                      <p:cBhvr>
                                        <p:cTn id="29" dur="500"/>
                                        <p:tgtEl>
                                          <p:spTgt spid="5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500"/>
                                        <p:tgtEl>
                                          <p:spTgt spid="5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fade">
                                      <p:cBhvr>
                                        <p:cTn id="35" dur="500"/>
                                        <p:tgtEl>
                                          <p:spTgt spid="5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500"/>
                                        <p:tgtEl>
                                          <p:spTgt spid="6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fade">
                                      <p:cBhvr>
                                        <p:cTn id="43" dur="500"/>
                                        <p:tgtEl>
                                          <p:spTgt spid="6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fade">
                                      <p:cBhvr>
                                        <p:cTn id="46" dur="500"/>
                                        <p:tgtEl>
                                          <p:spTgt spid="6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fade">
                                      <p:cBhvr>
                                        <p:cTn id="49" dur="500"/>
                                        <p:tgtEl>
                                          <p:spTgt spid="6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fade">
                                      <p:cBhvr>
                                        <p:cTn id="52" dur="500"/>
                                        <p:tgtEl>
                                          <p:spTgt spid="7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fade">
                                      <p:cBhvr>
                                        <p:cTn id="55" dur="500"/>
                                        <p:tgtEl>
                                          <p:spTgt spid="7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4"/>
                                        </p:tgtEl>
                                        <p:attrNameLst>
                                          <p:attrName>style.visibility</p:attrName>
                                        </p:attrNameLst>
                                      </p:cBhvr>
                                      <p:to>
                                        <p:strVal val="visible"/>
                                      </p:to>
                                    </p:set>
                                    <p:animEffect transition="in" filter="fade">
                                      <p:cBhvr>
                                        <p:cTn id="58" dur="500"/>
                                        <p:tgtEl>
                                          <p:spTgt spid="7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fade">
                                      <p:cBhvr>
                                        <p:cTn id="61" dur="500"/>
                                        <p:tgtEl>
                                          <p:spTgt spid="7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76"/>
                                        </p:tgtEl>
                                        <p:attrNameLst>
                                          <p:attrName>style.visibility</p:attrName>
                                        </p:attrNameLst>
                                      </p:cBhvr>
                                      <p:to>
                                        <p:strVal val="visible"/>
                                      </p:to>
                                    </p:set>
                                    <p:animEffect transition="in" filter="fade">
                                      <p:cBhvr>
                                        <p:cTn id="64" dur="500"/>
                                        <p:tgtEl>
                                          <p:spTgt spid="7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77"/>
                                        </p:tgtEl>
                                        <p:attrNameLst>
                                          <p:attrName>style.visibility</p:attrName>
                                        </p:attrNameLst>
                                      </p:cBhvr>
                                      <p:to>
                                        <p:strVal val="visible"/>
                                      </p:to>
                                    </p:set>
                                    <p:animEffect transition="in" filter="fade">
                                      <p:cBhvr>
                                        <p:cTn id="67" dur="500"/>
                                        <p:tgtEl>
                                          <p:spTgt spid="7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78"/>
                                        </p:tgtEl>
                                        <p:attrNameLst>
                                          <p:attrName>style.visibility</p:attrName>
                                        </p:attrNameLst>
                                      </p:cBhvr>
                                      <p:to>
                                        <p:strVal val="visible"/>
                                      </p:to>
                                    </p:set>
                                    <p:animEffect transition="in" filter="fade">
                                      <p:cBhvr>
                                        <p:cTn id="70" dur="500"/>
                                        <p:tgtEl>
                                          <p:spTgt spid="7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fade">
                                      <p:cBhvr>
                                        <p:cTn id="73" dur="500"/>
                                        <p:tgtEl>
                                          <p:spTgt spid="6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500"/>
                                        <p:tgtEl>
                                          <p:spTgt spid="6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49" grpId="0" animBg="1"/>
      <p:bldP spid="51" grpId="0"/>
      <p:bldP spid="55" grpId="0" animBg="1"/>
      <p:bldP spid="56" grpId="0"/>
      <p:bldP spid="57" grpId="0" animBg="1"/>
      <p:bldP spid="58" grpId="0"/>
      <p:bldP spid="59" grpId="0"/>
      <p:bldP spid="60" grpId="0"/>
      <p:bldGraphic spid="64" grpId="0">
        <p:bldAsOne/>
      </p:bldGraphic>
      <p:bldP spid="65" grpId="0"/>
      <p:bldP spid="68" grpId="0"/>
      <p:bldGraphic spid="69" grpId="0">
        <p:bldAsOne/>
      </p:bldGraphic>
      <p:bldP spid="71" grpId="0"/>
      <p:bldGraphic spid="72" grpId="0">
        <p:bldAsOne/>
      </p:bldGraphic>
      <p:bldP spid="73" grpId="0"/>
      <p:bldP spid="74" grpId="0"/>
      <p:bldP spid="75" grpId="0"/>
      <p:bldP spid="76" grpId="0"/>
      <p:bldP spid="77" grpId="0"/>
      <p:bldP spid="7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8716217-36C5-6653-893C-707844D1937F}"/>
              </a:ext>
            </a:extLst>
          </p:cNvPr>
          <p:cNvSpPr>
            <a:spLocks noGrp="1"/>
          </p:cNvSpPr>
          <p:nvPr>
            <p:ph type="title"/>
          </p:nvPr>
        </p:nvSpPr>
        <p:spPr/>
        <p:txBody>
          <a:bodyPr>
            <a:normAutofit/>
          </a:bodyPr>
          <a:lstStyle/>
          <a:p>
            <a:r>
              <a:rPr lang="en-US" sz="3200"/>
              <a:t>Limitations</a:t>
            </a:r>
          </a:p>
        </p:txBody>
      </p:sp>
      <p:sp>
        <p:nvSpPr>
          <p:cNvPr id="11" name="Footer Placeholder 10">
            <a:extLst>
              <a:ext uri="{FF2B5EF4-FFF2-40B4-BE49-F238E27FC236}">
                <a16:creationId xmlns:a16="http://schemas.microsoft.com/office/drawing/2014/main" id="{6D4381A0-010B-410B-4C5F-DEBC427BFC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a:ea typeface="+mn-ea"/>
                <a:cs typeface="+mn-cs"/>
              </a:rPr>
              <a:t>This information is for educational use only. Do not copy. Do not distribute.</a:t>
            </a:r>
          </a:p>
        </p:txBody>
      </p:sp>
      <p:sp>
        <p:nvSpPr>
          <p:cNvPr id="2" name="Rectangle: Rounded Corners 1">
            <a:extLst>
              <a:ext uri="{FF2B5EF4-FFF2-40B4-BE49-F238E27FC236}">
                <a16:creationId xmlns:a16="http://schemas.microsoft.com/office/drawing/2014/main" id="{896E6469-C359-BED9-AAB9-6AE3AC814341}"/>
              </a:ext>
            </a:extLst>
          </p:cNvPr>
          <p:cNvSpPr/>
          <p:nvPr/>
        </p:nvSpPr>
        <p:spPr>
          <a:xfrm>
            <a:off x="415280" y="1647825"/>
            <a:ext cx="10737667" cy="1123950"/>
          </a:xfrm>
          <a:prstGeom prst="roundRect">
            <a:avLst/>
          </a:prstGeom>
          <a:solidFill>
            <a:srgbClr val="1B75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Circle: Hollow 3">
            <a:extLst>
              <a:ext uri="{FF2B5EF4-FFF2-40B4-BE49-F238E27FC236}">
                <a16:creationId xmlns:a16="http://schemas.microsoft.com/office/drawing/2014/main" id="{C442203C-51CC-BADA-9B0D-F35505AF3C2C}"/>
              </a:ext>
            </a:extLst>
          </p:cNvPr>
          <p:cNvSpPr/>
          <p:nvPr/>
        </p:nvSpPr>
        <p:spPr>
          <a:xfrm>
            <a:off x="545687" y="1575766"/>
            <a:ext cx="1271557" cy="1271557"/>
          </a:xfrm>
          <a:prstGeom prst="donut">
            <a:avLst>
              <a:gd name="adj" fmla="val 7866"/>
            </a:avLst>
          </a:prstGeom>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61C15836-E620-748B-064B-7CE60016C53A}"/>
              </a:ext>
            </a:extLst>
          </p:cNvPr>
          <p:cNvSpPr txBox="1"/>
          <p:nvPr/>
        </p:nvSpPr>
        <p:spPr>
          <a:xfrm>
            <a:off x="1962547" y="1868303"/>
            <a:ext cx="8392649" cy="663580"/>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800" b="0" i="0" u="none" strike="noStrike" kern="100" cap="none" spc="0" normalizeH="0" baseline="0" noProof="0">
                <a:ln>
                  <a:noFill/>
                </a:ln>
                <a:solidFill>
                  <a:srgbClr val="FFFFFF"/>
                </a:solidFill>
                <a:effectLst/>
                <a:uLnTx/>
                <a:uFillTx/>
                <a:latin typeface="Arial" panose="020B0604020202020204"/>
                <a:ea typeface="Aptos" panose="020B0004020202020204" pitchFamily="34" charset="0"/>
                <a:cs typeface="Times New Roman" panose="02020603050405020304" pitchFamily="18" charset="0"/>
              </a:rPr>
              <a:t>This research included </a:t>
            </a:r>
            <a:r>
              <a:rPr kumimoji="0" lang="en-GB" sz="1800" b="1" i="0" u="none" strike="noStrike" kern="100" cap="none" spc="0" normalizeH="0" baseline="0" noProof="0">
                <a:ln>
                  <a:noFill/>
                </a:ln>
                <a:solidFill>
                  <a:srgbClr val="FFFFFF"/>
                </a:solidFill>
                <a:effectLst/>
                <a:uLnTx/>
                <a:uFillTx/>
                <a:latin typeface="Arial" panose="020B0604020202020204"/>
                <a:ea typeface="Aptos" panose="020B0004020202020204" pitchFamily="34" charset="0"/>
                <a:cs typeface="Times New Roman" panose="02020603050405020304" pitchFamily="18" charset="0"/>
              </a:rPr>
              <a:t>open access publications only, </a:t>
            </a:r>
            <a:r>
              <a:rPr kumimoji="0" lang="en-GB" sz="1800" b="0" i="0" u="none" strike="noStrike" kern="100" cap="none" spc="0" normalizeH="0" baseline="0" noProof="0">
                <a:ln>
                  <a:noFill/>
                </a:ln>
                <a:solidFill>
                  <a:srgbClr val="FFFFFF"/>
                </a:solidFill>
                <a:effectLst/>
                <a:uLnTx/>
                <a:uFillTx/>
                <a:latin typeface="Arial" panose="020B0604020202020204"/>
                <a:ea typeface="Aptos" panose="020B0004020202020204" pitchFamily="34" charset="0"/>
                <a:cs typeface="Times New Roman" panose="02020603050405020304" pitchFamily="18" charset="0"/>
              </a:rPr>
              <a:t>limiting the potential pool of results available for analysis    </a:t>
            </a:r>
          </a:p>
        </p:txBody>
      </p:sp>
      <p:sp>
        <p:nvSpPr>
          <p:cNvPr id="3" name="Rectangle: Rounded Corners 2">
            <a:extLst>
              <a:ext uri="{FF2B5EF4-FFF2-40B4-BE49-F238E27FC236}">
                <a16:creationId xmlns:a16="http://schemas.microsoft.com/office/drawing/2014/main" id="{023FBEF9-5E67-5A38-28E7-0421616AECE5}"/>
              </a:ext>
            </a:extLst>
          </p:cNvPr>
          <p:cNvSpPr/>
          <p:nvPr/>
        </p:nvSpPr>
        <p:spPr>
          <a:xfrm>
            <a:off x="415280" y="3267075"/>
            <a:ext cx="10737667" cy="1123950"/>
          </a:xfrm>
          <a:prstGeom prst="roundRect">
            <a:avLst/>
          </a:prstGeom>
          <a:solidFill>
            <a:srgbClr val="61BA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Circle: Hollow 6">
            <a:extLst>
              <a:ext uri="{FF2B5EF4-FFF2-40B4-BE49-F238E27FC236}">
                <a16:creationId xmlns:a16="http://schemas.microsoft.com/office/drawing/2014/main" id="{1C47B307-E9CC-E981-F1F3-D3FE8B6EF85A}"/>
              </a:ext>
            </a:extLst>
          </p:cNvPr>
          <p:cNvSpPr/>
          <p:nvPr/>
        </p:nvSpPr>
        <p:spPr>
          <a:xfrm>
            <a:off x="545687" y="3195016"/>
            <a:ext cx="1271557" cy="1271557"/>
          </a:xfrm>
          <a:prstGeom prst="donut">
            <a:avLst>
              <a:gd name="adj" fmla="val 7866"/>
            </a:avLst>
          </a:prstGeom>
          <a:solidFill>
            <a:srgbClr val="1B75BB"/>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AC88EC4C-E957-6FBD-A5B5-B2181A203053}"/>
              </a:ext>
            </a:extLst>
          </p:cNvPr>
          <p:cNvSpPr txBox="1"/>
          <p:nvPr/>
        </p:nvSpPr>
        <p:spPr>
          <a:xfrm>
            <a:off x="1962546" y="3499711"/>
            <a:ext cx="9190401" cy="663580"/>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800" b="0" i="0" u="none" strike="noStrike" kern="100" cap="none" spc="0" normalizeH="0" baseline="0" noProof="0">
                <a:ln>
                  <a:noFill/>
                </a:ln>
                <a:solidFill>
                  <a:srgbClr val="FFFFFF"/>
                </a:solidFill>
                <a:effectLst/>
                <a:uLnTx/>
                <a:uFillTx/>
                <a:latin typeface="Arial" panose="020B0604020202020204"/>
                <a:ea typeface="Aptos" panose="020B0004020202020204" pitchFamily="34" charset="0"/>
                <a:cs typeface="Times New Roman" panose="02020603050405020304" pitchFamily="18" charset="0"/>
              </a:rPr>
              <a:t>Establishing </a:t>
            </a:r>
            <a:r>
              <a:rPr kumimoji="0" lang="en-GB" sz="1800" b="1" i="0" u="none" strike="noStrike" kern="100" cap="none" spc="0" normalizeH="0" baseline="0" noProof="0">
                <a:ln>
                  <a:noFill/>
                </a:ln>
                <a:solidFill>
                  <a:srgbClr val="FFFFFF"/>
                </a:solidFill>
                <a:effectLst/>
                <a:uLnTx/>
                <a:uFillTx/>
                <a:latin typeface="Arial" panose="020B0604020202020204"/>
                <a:ea typeface="Aptos" panose="020B0004020202020204" pitchFamily="34" charset="0"/>
                <a:cs typeface="Times New Roman" panose="02020603050405020304" pitchFamily="18" charset="0"/>
              </a:rPr>
              <a:t>author gender was based on assumptions </a:t>
            </a:r>
            <a:r>
              <a:rPr kumimoji="0" lang="en-GB" sz="1800" b="0" i="0" u="none" strike="noStrike" kern="100" cap="none" spc="0" normalizeH="0" baseline="0" noProof="0">
                <a:ln>
                  <a:noFill/>
                </a:ln>
                <a:solidFill>
                  <a:srgbClr val="FFFFFF"/>
                </a:solidFill>
                <a:effectLst/>
                <a:uLnTx/>
                <a:uFillTx/>
                <a:latin typeface="Arial" panose="020B0604020202020204"/>
                <a:ea typeface="Aptos" panose="020B0004020202020204" pitchFamily="34" charset="0"/>
                <a:cs typeface="Times New Roman" panose="02020603050405020304" pitchFamily="18" charset="0"/>
              </a:rPr>
              <a:t>using freely available online materials</a:t>
            </a:r>
          </a:p>
        </p:txBody>
      </p:sp>
      <p:pic>
        <p:nvPicPr>
          <p:cNvPr id="9" name="Graphic 8" descr="Target Audience with solid fill">
            <a:extLst>
              <a:ext uri="{FF2B5EF4-FFF2-40B4-BE49-F238E27FC236}">
                <a16:creationId xmlns:a16="http://schemas.microsoft.com/office/drawing/2014/main" id="{6B7D3F41-9A84-01E3-C407-F0205F3A71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5066" y="3393296"/>
            <a:ext cx="914400" cy="914400"/>
          </a:xfrm>
          <a:prstGeom prst="rect">
            <a:avLst/>
          </a:prstGeom>
        </p:spPr>
      </p:pic>
      <p:pic>
        <p:nvPicPr>
          <p:cNvPr id="12" name="Graphic 11" descr="Document with solid fill">
            <a:extLst>
              <a:ext uri="{FF2B5EF4-FFF2-40B4-BE49-F238E27FC236}">
                <a16:creationId xmlns:a16="http://schemas.microsoft.com/office/drawing/2014/main" id="{45743BD7-7DF1-833C-348F-59E940837EA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8891" y="1849253"/>
            <a:ext cx="714375" cy="714375"/>
          </a:xfrm>
          <a:prstGeom prst="rect">
            <a:avLst/>
          </a:prstGeom>
        </p:spPr>
      </p:pic>
      <p:pic>
        <p:nvPicPr>
          <p:cNvPr id="13" name="Picture 12" descr="A group of people looking at a person's face&#10;&#10;Description automatically generated">
            <a:extLst>
              <a:ext uri="{FF2B5EF4-FFF2-40B4-BE49-F238E27FC236}">
                <a16:creationId xmlns:a16="http://schemas.microsoft.com/office/drawing/2014/main" id="{5AA98B6D-3289-1BF2-2256-F37F17DEFA2E}"/>
              </a:ext>
            </a:extLst>
          </p:cNvPr>
          <p:cNvPicPr>
            <a:picLocks noChangeAspect="1"/>
          </p:cNvPicPr>
          <p:nvPr/>
        </p:nvPicPr>
        <p:blipFill>
          <a:blip r:embed="rId7"/>
          <a:stretch>
            <a:fillRect/>
          </a:stretch>
        </p:blipFill>
        <p:spPr>
          <a:xfrm>
            <a:off x="4011685" y="2992253"/>
            <a:ext cx="4294372" cy="4294372"/>
          </a:xfrm>
          <a:prstGeom prst="rect">
            <a:avLst/>
          </a:prstGeom>
        </p:spPr>
      </p:pic>
    </p:spTree>
    <p:extLst>
      <p:ext uri="{BB962C8B-B14F-4D97-AF65-F5344CB8AC3E}">
        <p14:creationId xmlns:p14="http://schemas.microsoft.com/office/powerpoint/2010/main" val="130618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500"/>
                                        <p:tgtEl>
                                          <p:spTgt spid="5"/>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50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p:bldP spid="3" grpId="0" animBg="1"/>
      <p:bldP spid="7" grpId="0" animBg="1"/>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8716217-36C5-6653-893C-707844D1937F}"/>
              </a:ext>
            </a:extLst>
          </p:cNvPr>
          <p:cNvSpPr>
            <a:spLocks noGrp="1"/>
          </p:cNvSpPr>
          <p:nvPr>
            <p:ph type="title"/>
          </p:nvPr>
        </p:nvSpPr>
        <p:spPr/>
        <p:txBody>
          <a:bodyPr>
            <a:normAutofit/>
          </a:bodyPr>
          <a:lstStyle/>
          <a:p>
            <a:r>
              <a:rPr lang="en-US" sz="3200"/>
              <a:t>Conclusions</a:t>
            </a:r>
          </a:p>
        </p:txBody>
      </p:sp>
      <p:sp>
        <p:nvSpPr>
          <p:cNvPr id="11" name="Footer Placeholder 10">
            <a:extLst>
              <a:ext uri="{FF2B5EF4-FFF2-40B4-BE49-F238E27FC236}">
                <a16:creationId xmlns:a16="http://schemas.microsoft.com/office/drawing/2014/main" id="{6D4381A0-010B-410B-4C5F-DEBC427BFC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a:ea typeface="+mn-ea"/>
                <a:cs typeface="+mn-cs"/>
              </a:rPr>
              <a:t>This information is for educational use only. Do not copy. Do not distribute.</a:t>
            </a:r>
          </a:p>
        </p:txBody>
      </p:sp>
      <p:sp>
        <p:nvSpPr>
          <p:cNvPr id="16" name="Rectangle: Rounded Corners 15">
            <a:extLst>
              <a:ext uri="{FF2B5EF4-FFF2-40B4-BE49-F238E27FC236}">
                <a16:creationId xmlns:a16="http://schemas.microsoft.com/office/drawing/2014/main" id="{D521A198-38E0-B133-1F27-4503CDE9557F}"/>
              </a:ext>
            </a:extLst>
          </p:cNvPr>
          <p:cNvSpPr/>
          <p:nvPr/>
        </p:nvSpPr>
        <p:spPr>
          <a:xfrm>
            <a:off x="415280" y="1647825"/>
            <a:ext cx="10737667" cy="1123950"/>
          </a:xfrm>
          <a:prstGeom prst="roundRect">
            <a:avLst/>
          </a:prstGeom>
          <a:solidFill>
            <a:srgbClr val="1B75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Circle: Hollow 16">
            <a:extLst>
              <a:ext uri="{FF2B5EF4-FFF2-40B4-BE49-F238E27FC236}">
                <a16:creationId xmlns:a16="http://schemas.microsoft.com/office/drawing/2014/main" id="{FA7F032C-AB5F-C26C-0942-75AB8C045C4E}"/>
              </a:ext>
            </a:extLst>
          </p:cNvPr>
          <p:cNvSpPr/>
          <p:nvPr/>
        </p:nvSpPr>
        <p:spPr>
          <a:xfrm>
            <a:off x="545687" y="1575766"/>
            <a:ext cx="1271557" cy="1271557"/>
          </a:xfrm>
          <a:prstGeom prst="donut">
            <a:avLst>
              <a:gd name="adj" fmla="val 7866"/>
            </a:avLst>
          </a:prstGeom>
          <a:solidFill>
            <a:schemeClr val="accent1">
              <a:lumMod val="40000"/>
              <a:lumOff val="60000"/>
            </a:scheme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8" name="TextBox 17">
            <a:extLst>
              <a:ext uri="{FF2B5EF4-FFF2-40B4-BE49-F238E27FC236}">
                <a16:creationId xmlns:a16="http://schemas.microsoft.com/office/drawing/2014/main" id="{19ED9CEC-7DA8-3A1C-F559-74492CD0E9A0}"/>
              </a:ext>
            </a:extLst>
          </p:cNvPr>
          <p:cNvSpPr txBox="1"/>
          <p:nvPr/>
        </p:nvSpPr>
        <p:spPr>
          <a:xfrm>
            <a:off x="1962547" y="1725428"/>
            <a:ext cx="9067403" cy="95994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800" b="1" i="0" u="none" strike="noStrike" kern="100" cap="none" spc="0" normalizeH="0" baseline="0" noProof="0">
                <a:ln>
                  <a:noFill/>
                </a:ln>
                <a:solidFill>
                  <a:srgbClr val="FFFFFF"/>
                </a:solidFill>
                <a:effectLst/>
                <a:uLnTx/>
                <a:uFillTx/>
                <a:latin typeface="Arial" panose="020B0604020202020204"/>
                <a:ea typeface="Aptos" panose="020B0004020202020204" pitchFamily="34" charset="0"/>
                <a:cs typeface="Times New Roman" panose="02020603050405020304" pitchFamily="18" charset="0"/>
              </a:rPr>
              <a:t>SAGER guidelines are not being implemented by researchers in industry-sponsored RCTs investigating chronic immunological conditions that have known differences in epidemiology and outcomes between the sexes</a:t>
            </a:r>
          </a:p>
        </p:txBody>
      </p:sp>
      <p:sp>
        <p:nvSpPr>
          <p:cNvPr id="19" name="Rectangle: Rounded Corners 18">
            <a:extLst>
              <a:ext uri="{FF2B5EF4-FFF2-40B4-BE49-F238E27FC236}">
                <a16:creationId xmlns:a16="http://schemas.microsoft.com/office/drawing/2014/main" id="{39A33DFD-F816-AF8A-9420-6D6D57827809}"/>
              </a:ext>
            </a:extLst>
          </p:cNvPr>
          <p:cNvSpPr/>
          <p:nvPr/>
        </p:nvSpPr>
        <p:spPr>
          <a:xfrm>
            <a:off x="415281" y="3164134"/>
            <a:ext cx="10737667" cy="1123950"/>
          </a:xfrm>
          <a:prstGeom prst="round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0" name="Circle: Hollow 19">
            <a:extLst>
              <a:ext uri="{FF2B5EF4-FFF2-40B4-BE49-F238E27FC236}">
                <a16:creationId xmlns:a16="http://schemas.microsoft.com/office/drawing/2014/main" id="{B1CBD689-77DA-D940-6FE0-F3FF9687AAAA}"/>
              </a:ext>
            </a:extLst>
          </p:cNvPr>
          <p:cNvSpPr/>
          <p:nvPr/>
        </p:nvSpPr>
        <p:spPr>
          <a:xfrm>
            <a:off x="545688" y="3092075"/>
            <a:ext cx="1271557" cy="1271557"/>
          </a:xfrm>
          <a:prstGeom prst="donut">
            <a:avLst>
              <a:gd name="adj" fmla="val 7866"/>
            </a:avLst>
          </a:prstGeom>
          <a:solidFill>
            <a:schemeClr val="bg2">
              <a:lumMod val="60000"/>
              <a:lumOff val="40000"/>
            </a:scheme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1" name="TextBox 20">
            <a:extLst>
              <a:ext uri="{FF2B5EF4-FFF2-40B4-BE49-F238E27FC236}">
                <a16:creationId xmlns:a16="http://schemas.microsoft.com/office/drawing/2014/main" id="{FEAAF431-0DD5-0710-DEA6-D1671F1F66FB}"/>
              </a:ext>
            </a:extLst>
          </p:cNvPr>
          <p:cNvSpPr txBox="1"/>
          <p:nvPr/>
        </p:nvSpPr>
        <p:spPr>
          <a:xfrm>
            <a:off x="1962547" y="3250566"/>
            <a:ext cx="9190401" cy="959943"/>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00" cap="none" spc="0" normalizeH="0" baseline="0" noProof="0">
                <a:ln>
                  <a:noFill/>
                </a:ln>
                <a:solidFill>
                  <a:srgbClr val="FFFFFF"/>
                </a:solidFill>
                <a:effectLst/>
                <a:uLnTx/>
                <a:uFillTx/>
                <a:latin typeface="Arial" panose="020B0604020202020204"/>
                <a:ea typeface="Aptos" panose="020B0004020202020204" pitchFamily="34" charset="0"/>
                <a:cs typeface="Times New Roman" panose="02020603050405020304" pitchFamily="18" charset="0"/>
              </a:rPr>
              <a:t>Routine adoption of sex/gender-based analyses and reporting could play a significant role in improving health data quality and outcomes in industry-sponsored trials</a:t>
            </a:r>
          </a:p>
        </p:txBody>
      </p:sp>
      <p:pic>
        <p:nvPicPr>
          <p:cNvPr id="23" name="Graphic 22" descr="Document with solid fill">
            <a:extLst>
              <a:ext uri="{FF2B5EF4-FFF2-40B4-BE49-F238E27FC236}">
                <a16:creationId xmlns:a16="http://schemas.microsoft.com/office/drawing/2014/main" id="{51F31A51-5BC3-9424-F172-91809815AE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891" y="1849253"/>
            <a:ext cx="714375" cy="714375"/>
          </a:xfrm>
          <a:prstGeom prst="rect">
            <a:avLst/>
          </a:prstGeom>
        </p:spPr>
      </p:pic>
      <p:pic>
        <p:nvPicPr>
          <p:cNvPr id="36" name="Graphic 35" descr="Bullseye with solid fill">
            <a:extLst>
              <a:ext uri="{FF2B5EF4-FFF2-40B4-BE49-F238E27FC236}">
                <a16:creationId xmlns:a16="http://schemas.microsoft.com/office/drawing/2014/main" id="{BA79CA5B-0F47-45F3-2A7C-78E1F7561A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2951" y="3250566"/>
            <a:ext cx="914400" cy="914400"/>
          </a:xfrm>
          <a:prstGeom prst="rect">
            <a:avLst/>
          </a:prstGeom>
        </p:spPr>
      </p:pic>
      <p:sp>
        <p:nvSpPr>
          <p:cNvPr id="37" name="TextBox 36">
            <a:extLst>
              <a:ext uri="{FF2B5EF4-FFF2-40B4-BE49-F238E27FC236}">
                <a16:creationId xmlns:a16="http://schemas.microsoft.com/office/drawing/2014/main" id="{C9A455EE-4238-ADAD-365F-1D7825444823}"/>
              </a:ext>
            </a:extLst>
          </p:cNvPr>
          <p:cNvSpPr txBox="1"/>
          <p:nvPr/>
        </p:nvSpPr>
        <p:spPr>
          <a:xfrm>
            <a:off x="1103243" y="6166241"/>
            <a:ext cx="10049704"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lumMod val="50000"/>
                  </a:srgbClr>
                </a:solidFill>
                <a:effectLst/>
                <a:uLnTx/>
                <a:uFillTx/>
                <a:latin typeface="Arial" panose="020B0604020202020204"/>
                <a:ea typeface="Aptos" panose="020B0004020202020204" pitchFamily="34" charset="0"/>
                <a:cs typeface="Times New Roman" panose="02020603050405020304" pitchFamily="18" charset="0"/>
              </a:rPr>
              <a:t>RCT, randomized clinical trial; SAGER, Sex and Gender Equity in Research </a:t>
            </a:r>
          </a:p>
        </p:txBody>
      </p:sp>
      <p:sp>
        <p:nvSpPr>
          <p:cNvPr id="2" name="Rectangle: Rounded Corners 1">
            <a:extLst>
              <a:ext uri="{FF2B5EF4-FFF2-40B4-BE49-F238E27FC236}">
                <a16:creationId xmlns:a16="http://schemas.microsoft.com/office/drawing/2014/main" id="{E622457B-5985-2B50-5193-C2C727D1269E}"/>
              </a:ext>
            </a:extLst>
          </p:cNvPr>
          <p:cNvSpPr/>
          <p:nvPr/>
        </p:nvSpPr>
        <p:spPr>
          <a:xfrm>
            <a:off x="406399" y="4773050"/>
            <a:ext cx="10737667" cy="1123950"/>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Circle: Hollow 2">
            <a:extLst>
              <a:ext uri="{FF2B5EF4-FFF2-40B4-BE49-F238E27FC236}">
                <a16:creationId xmlns:a16="http://schemas.microsoft.com/office/drawing/2014/main" id="{13DD3BFA-266C-9DFC-C01D-0C3DB14E2C44}"/>
              </a:ext>
            </a:extLst>
          </p:cNvPr>
          <p:cNvSpPr/>
          <p:nvPr/>
        </p:nvSpPr>
        <p:spPr>
          <a:xfrm>
            <a:off x="536806" y="4700991"/>
            <a:ext cx="1271557" cy="1271557"/>
          </a:xfrm>
          <a:prstGeom prst="donut">
            <a:avLst>
              <a:gd name="adj" fmla="val 7866"/>
            </a:avLst>
          </a:prstGeom>
          <a:solidFill>
            <a:schemeClr val="accent4">
              <a:lumMod val="60000"/>
              <a:lumOff val="40000"/>
            </a:schemeClr>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873EBA07-94C5-1982-92A0-A6436A5A40DC}"/>
              </a:ext>
            </a:extLst>
          </p:cNvPr>
          <p:cNvSpPr txBox="1"/>
          <p:nvPr/>
        </p:nvSpPr>
        <p:spPr>
          <a:xfrm>
            <a:off x="1953665" y="4859482"/>
            <a:ext cx="9190401" cy="663580"/>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1" i="0" u="none" strike="noStrike" kern="100" cap="none" spc="0" normalizeH="0" baseline="0" noProof="0">
                <a:ln>
                  <a:noFill/>
                </a:ln>
                <a:solidFill>
                  <a:srgbClr val="FFFFFF"/>
                </a:solidFill>
                <a:effectLst/>
                <a:uLnTx/>
                <a:uFillTx/>
                <a:latin typeface="Arial" panose="020B0604020202020204"/>
                <a:ea typeface="Aptos" panose="020B0004020202020204" pitchFamily="34" charset="0"/>
                <a:cs typeface="Times New Roman" panose="02020603050405020304" pitchFamily="18" charset="0"/>
              </a:rPr>
              <a:t>Publication professionals should drive awareness of sex- and gender-based reporting within their organisations and be advocates for change in this area</a:t>
            </a:r>
          </a:p>
        </p:txBody>
      </p:sp>
      <p:pic>
        <p:nvPicPr>
          <p:cNvPr id="8" name="Graphic 7" descr="Megaphone1 outline">
            <a:extLst>
              <a:ext uri="{FF2B5EF4-FFF2-40B4-BE49-F238E27FC236}">
                <a16:creationId xmlns:a16="http://schemas.microsoft.com/office/drawing/2014/main" id="{AACDA094-15E5-321C-0AB5-9FD4CA2397B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8878" y="4845260"/>
            <a:ext cx="914400" cy="914400"/>
          </a:xfrm>
          <a:prstGeom prst="rect">
            <a:avLst/>
          </a:prstGeom>
        </p:spPr>
      </p:pic>
      <p:pic>
        <p:nvPicPr>
          <p:cNvPr id="7" name="Picture 6" descr="A cartoon of a person pointing&#10;&#10;Description automatically generated">
            <a:extLst>
              <a:ext uri="{FF2B5EF4-FFF2-40B4-BE49-F238E27FC236}">
                <a16:creationId xmlns:a16="http://schemas.microsoft.com/office/drawing/2014/main" id="{7A6204DB-244E-FE41-0D26-7C53187D2F22}"/>
              </a:ext>
            </a:extLst>
          </p:cNvPr>
          <p:cNvPicPr>
            <a:picLocks noChangeAspect="1"/>
          </p:cNvPicPr>
          <p:nvPr/>
        </p:nvPicPr>
        <p:blipFill>
          <a:blip r:embed="rId9"/>
          <a:stretch>
            <a:fillRect/>
          </a:stretch>
        </p:blipFill>
        <p:spPr>
          <a:xfrm>
            <a:off x="7912329" y="278766"/>
            <a:ext cx="6858000" cy="6858000"/>
          </a:xfrm>
          <a:prstGeom prst="rect">
            <a:avLst/>
          </a:prstGeom>
        </p:spPr>
      </p:pic>
    </p:spTree>
    <p:extLst>
      <p:ext uri="{BB962C8B-B14F-4D97-AF65-F5344CB8AC3E}">
        <p14:creationId xmlns:p14="http://schemas.microsoft.com/office/powerpoint/2010/main" val="424362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p:bldP spid="19" grpId="0" animBg="1"/>
      <p:bldP spid="20" grpId="0" animBg="1"/>
      <p:bldP spid="21" grpId="0"/>
      <p:bldP spid="2" grpId="0" animBg="1"/>
      <p:bldP spid="3" grpId="0" animBg="1"/>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A35733-2C5B-906C-8551-F389B9499269}"/>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FB85EE8D-ACAC-DE00-BF73-3EA4C5EDC3E1}"/>
              </a:ext>
            </a:extLst>
          </p:cNvPr>
          <p:cNvSpPr>
            <a:spLocks noGrp="1"/>
          </p:cNvSpPr>
          <p:nvPr>
            <p:ph type="body" idx="1"/>
          </p:nvPr>
        </p:nvSpPr>
        <p:spPr>
          <a:xfrm>
            <a:off x="4341937" y="4037388"/>
            <a:ext cx="7035977" cy="1294029"/>
          </a:xfrm>
        </p:spPr>
        <p:txBody>
          <a:bodyPr>
            <a:noAutofit/>
          </a:bodyPr>
          <a:lstStyle/>
          <a:p>
            <a:pPr marL="0" marR="0">
              <a:lnSpc>
                <a:spcPct val="107000"/>
              </a:lnSpc>
              <a:spcBef>
                <a:spcPts val="0"/>
              </a:spcBef>
            </a:pPr>
            <a:r>
              <a:rPr lang="en-US" sz="1600" b="1">
                <a:effectLst/>
                <a:latin typeface="Arial" panose="020B0604020202020204" pitchFamily="34" charset="0"/>
                <a:ea typeface="Calibri" panose="020F0502020204030204" pitchFamily="34" charset="0"/>
                <a:cs typeface="Arial" panose="020B0604020202020204" pitchFamily="34" charset="0"/>
              </a:rPr>
              <a:t>Debra </a:t>
            </a:r>
            <a:r>
              <a:rPr lang="en-US" sz="1600" b="1" err="1">
                <a:effectLst/>
                <a:latin typeface="Arial" panose="020B0604020202020204" pitchFamily="34" charset="0"/>
                <a:ea typeface="Calibri" panose="020F0502020204030204" pitchFamily="34" charset="0"/>
                <a:cs typeface="Arial" panose="020B0604020202020204" pitchFamily="34" charset="0"/>
              </a:rPr>
              <a:t>Mayo</a:t>
            </a:r>
            <a:r>
              <a:rPr lang="en-US" sz="1600" baseline="30000" err="1">
                <a:effectLst/>
                <a:latin typeface="Arial" panose="020B0604020202020204" pitchFamily="34" charset="0"/>
                <a:ea typeface="Calibri" panose="020F0502020204030204" pitchFamily="34" charset="0"/>
                <a:cs typeface="Arial" panose="020B0604020202020204" pitchFamily="34" charset="0"/>
              </a:rPr>
              <a:t>a</a:t>
            </a:r>
            <a:r>
              <a:rPr lang="en-US" sz="1600">
                <a:effectLst/>
                <a:latin typeface="Arial" panose="020B0604020202020204" pitchFamily="34" charset="0"/>
                <a:ea typeface="Calibri" panose="020F0502020204030204" pitchFamily="34" charset="0"/>
                <a:cs typeface="Arial" panose="020B0604020202020204" pitchFamily="34" charset="0"/>
              </a:rPr>
              <a:t>; Kim </a:t>
            </a:r>
            <a:r>
              <a:rPr lang="en-US" sz="1600" err="1">
                <a:effectLst/>
                <a:latin typeface="Arial" panose="020B0604020202020204" pitchFamily="34" charset="0"/>
                <a:ea typeface="Calibri" panose="020F0502020204030204" pitchFamily="34" charset="0"/>
                <a:cs typeface="Arial" panose="020B0604020202020204" pitchFamily="34" charset="0"/>
              </a:rPr>
              <a:t>Wolfe</a:t>
            </a:r>
            <a:r>
              <a:rPr lang="en-US" sz="1600" baseline="30000" err="1">
                <a:effectLst/>
                <a:latin typeface="Arial" panose="020B0604020202020204" pitchFamily="34" charset="0"/>
                <a:ea typeface="Calibri" panose="020F0502020204030204" pitchFamily="34" charset="0"/>
                <a:cs typeface="Arial" panose="020B0604020202020204" pitchFamily="34" charset="0"/>
              </a:rPr>
              <a:t>a</a:t>
            </a:r>
            <a:r>
              <a:rPr lang="en-US" sz="1600">
                <a:effectLst/>
                <a:latin typeface="Arial" panose="020B0604020202020204" pitchFamily="34" charset="0"/>
                <a:ea typeface="Calibri" panose="020F0502020204030204" pitchFamily="34" charset="0"/>
                <a:cs typeface="Arial" panose="020B0604020202020204" pitchFamily="34" charset="0"/>
              </a:rPr>
              <a:t>; Christine Coco</a:t>
            </a:r>
            <a:r>
              <a:rPr lang="en-US" sz="1600" baseline="30000">
                <a:effectLst/>
                <a:latin typeface="Arial" panose="020B0604020202020204" pitchFamily="34" charset="0"/>
                <a:ea typeface="Calibri" panose="020F0502020204030204" pitchFamily="34" charset="0"/>
                <a:cs typeface="Arial" panose="020B0604020202020204" pitchFamily="34" charset="0"/>
              </a:rPr>
              <a:t>a</a:t>
            </a:r>
            <a:r>
              <a:rPr lang="en-US" sz="1600">
                <a:effectLst/>
                <a:latin typeface="Arial" panose="020B0604020202020204" pitchFamily="34" charset="0"/>
                <a:ea typeface="Calibri" panose="020F0502020204030204" pitchFamily="34" charset="0"/>
                <a:cs typeface="Arial" panose="020B0604020202020204" pitchFamily="34" charset="0"/>
              </a:rPr>
              <a:t>; Zeynep </a:t>
            </a:r>
            <a:r>
              <a:rPr lang="en-US" sz="1600" err="1">
                <a:effectLst/>
                <a:latin typeface="Arial" panose="020B0604020202020204" pitchFamily="34" charset="0"/>
                <a:ea typeface="Calibri" panose="020F0502020204030204" pitchFamily="34" charset="0"/>
                <a:cs typeface="Arial" panose="020B0604020202020204" pitchFamily="34" charset="0"/>
              </a:rPr>
              <a:t>Turan</a:t>
            </a:r>
            <a:r>
              <a:rPr lang="en-US" sz="1600" baseline="30000" err="1">
                <a:effectLst/>
                <a:latin typeface="Arial" panose="020B0604020202020204" pitchFamily="34" charset="0"/>
                <a:ea typeface="Calibri" panose="020F0502020204030204" pitchFamily="34" charset="0"/>
                <a:cs typeface="Arial" panose="020B0604020202020204" pitchFamily="34" charset="0"/>
              </a:rPr>
              <a:t>b</a:t>
            </a:r>
            <a:r>
              <a:rPr lang="en-US" sz="1600">
                <a:effectLst/>
                <a:latin typeface="Arial" panose="020B0604020202020204" pitchFamily="34" charset="0"/>
                <a:ea typeface="Calibri" panose="020F0502020204030204" pitchFamily="34" charset="0"/>
                <a:cs typeface="Arial" panose="020B0604020202020204" pitchFamily="34" charset="0"/>
              </a:rPr>
              <a:t>; Lindsay </a:t>
            </a:r>
            <a:r>
              <a:rPr lang="en-US" sz="1600" err="1">
                <a:effectLst/>
                <a:latin typeface="Arial" panose="020B0604020202020204" pitchFamily="34" charset="0"/>
                <a:ea typeface="Calibri" panose="020F0502020204030204" pitchFamily="34" charset="0"/>
                <a:cs typeface="Arial" panose="020B0604020202020204" pitchFamily="34" charset="0"/>
              </a:rPr>
              <a:t>Tannenholz</a:t>
            </a:r>
            <a:r>
              <a:rPr lang="en-US" sz="1600" baseline="30000" err="1">
                <a:effectLst/>
                <a:latin typeface="Arial" panose="020B0604020202020204" pitchFamily="34" charset="0"/>
                <a:ea typeface="Calibri" panose="020F0502020204030204" pitchFamily="34" charset="0"/>
                <a:cs typeface="Arial" panose="020B0604020202020204" pitchFamily="34" charset="0"/>
              </a:rPr>
              <a:t>b</a:t>
            </a:r>
            <a:r>
              <a:rPr lang="en-US" sz="1600">
                <a:effectLst/>
                <a:latin typeface="Arial" panose="020B0604020202020204" pitchFamily="34" charset="0"/>
                <a:ea typeface="Calibri" panose="020F0502020204030204" pitchFamily="34" charset="0"/>
                <a:cs typeface="Arial" panose="020B0604020202020204" pitchFamily="34" charset="0"/>
              </a:rPr>
              <a:t>; Kristen </a:t>
            </a:r>
            <a:r>
              <a:rPr lang="en-US" sz="1600" err="1">
                <a:effectLst/>
                <a:latin typeface="Arial" panose="020B0604020202020204" pitchFamily="34" charset="0"/>
                <a:ea typeface="Calibri" panose="020F0502020204030204" pitchFamily="34" charset="0"/>
                <a:cs typeface="Arial" panose="020B0604020202020204" pitchFamily="34" charset="0"/>
              </a:rPr>
              <a:t>Andersen</a:t>
            </a:r>
            <a:r>
              <a:rPr lang="en-US" sz="1600" baseline="30000" err="1">
                <a:effectLst/>
                <a:latin typeface="Arial" panose="020B0604020202020204" pitchFamily="34" charset="0"/>
                <a:ea typeface="Calibri" panose="020F0502020204030204" pitchFamily="34" charset="0"/>
                <a:cs typeface="Arial" panose="020B0604020202020204" pitchFamily="34" charset="0"/>
              </a:rPr>
              <a:t>b</a:t>
            </a:r>
            <a:endParaRPr lang="en-US" sz="1600" baseline="300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600"/>
              </a:spcBef>
            </a:pPr>
            <a:r>
              <a:rPr lang="en-US" sz="1800" i="1" baseline="30000" err="1">
                <a:effectLst/>
                <a:latin typeface="Arial" panose="020B0604020202020204" pitchFamily="34" charset="0"/>
                <a:ea typeface="Calibri" panose="020F0502020204030204" pitchFamily="34" charset="0"/>
                <a:cs typeface="Arial" panose="020B0604020202020204" pitchFamily="34" charset="0"/>
              </a:rPr>
              <a:t>a</a:t>
            </a:r>
            <a:r>
              <a:rPr lang="en-US" sz="1800" i="1" err="1">
                <a:effectLst/>
                <a:latin typeface="Arial" panose="020B0604020202020204" pitchFamily="34" charset="0"/>
                <a:ea typeface="Calibri" panose="020F0502020204030204" pitchFamily="34" charset="0"/>
                <a:cs typeface="Arial" panose="020B0604020202020204" pitchFamily="34" charset="0"/>
              </a:rPr>
              <a:t>Otsuka</a:t>
            </a:r>
            <a:r>
              <a:rPr lang="en-US" sz="1800" i="1">
                <a:effectLst/>
                <a:latin typeface="Arial" panose="020B0604020202020204" pitchFamily="34" charset="0"/>
                <a:ea typeface="Calibri" panose="020F0502020204030204" pitchFamily="34" charset="0"/>
                <a:cs typeface="Arial" panose="020B0604020202020204" pitchFamily="34" charset="0"/>
              </a:rPr>
              <a:t> Pharmaceutical Development &amp; Commercialization, Inc., Princeton, NJ, USA; </a:t>
            </a:r>
            <a:r>
              <a:rPr lang="en-US" sz="1800" i="1" baseline="30000" err="1">
                <a:effectLst/>
                <a:latin typeface="Arial" panose="020B0604020202020204" pitchFamily="34" charset="0"/>
                <a:ea typeface="Calibri" panose="020F0502020204030204" pitchFamily="34" charset="0"/>
                <a:cs typeface="Arial" panose="020B0604020202020204" pitchFamily="34" charset="0"/>
              </a:rPr>
              <a:t>b</a:t>
            </a:r>
            <a:r>
              <a:rPr lang="en-US" sz="1800" i="1" err="1">
                <a:effectLst/>
                <a:latin typeface="Arial" panose="020B0604020202020204" pitchFamily="34" charset="0"/>
                <a:ea typeface="Calibri" panose="020F0502020204030204" pitchFamily="34" charset="0"/>
                <a:cs typeface="Arial" panose="020B0604020202020204" pitchFamily="34" charset="0"/>
              </a:rPr>
              <a:t>HCG</a:t>
            </a:r>
            <a:r>
              <a:rPr lang="en-US" sz="1800" i="1">
                <a:effectLst/>
                <a:latin typeface="Arial" panose="020B0604020202020204" pitchFamily="34" charset="0"/>
                <a:ea typeface="Calibri" panose="020F0502020204030204" pitchFamily="34" charset="0"/>
                <a:cs typeface="Arial" panose="020B0604020202020204" pitchFamily="34" charset="0"/>
              </a:rPr>
              <a:t>, New York, NY, USA</a:t>
            </a:r>
            <a:endParaRPr lang="en-US" sz="2400">
              <a:effectLst/>
              <a:latin typeface="Arial" panose="020B0604020202020204" pitchFamily="34" charset="0"/>
              <a:ea typeface="Calibri" panose="020F0502020204030204" pitchFamily="34" charset="0"/>
              <a:cs typeface="Arial" panose="020B0604020202020204" pitchFamily="34" charset="0"/>
            </a:endParaRPr>
          </a:p>
          <a:p>
            <a:pPr>
              <a:lnSpc>
                <a:spcPct val="100000"/>
              </a:lnSpc>
              <a:spcBef>
                <a:spcPts val="0"/>
              </a:spcBef>
            </a:pPr>
            <a:endParaRPr lang="en-GB" sz="1800"/>
          </a:p>
        </p:txBody>
      </p:sp>
      <p:sp>
        <p:nvSpPr>
          <p:cNvPr id="8" name="Title 7">
            <a:extLst>
              <a:ext uri="{FF2B5EF4-FFF2-40B4-BE49-F238E27FC236}">
                <a16:creationId xmlns:a16="http://schemas.microsoft.com/office/drawing/2014/main" id="{A861EC72-E11F-B728-F903-8C2A77D1C51C}"/>
              </a:ext>
            </a:extLst>
          </p:cNvPr>
          <p:cNvSpPr>
            <a:spLocks noGrp="1"/>
          </p:cNvSpPr>
          <p:nvPr>
            <p:ph type="title"/>
          </p:nvPr>
        </p:nvSpPr>
        <p:spPr/>
        <p:txBody>
          <a:bodyPr>
            <a:noAutofit/>
          </a:bodyPr>
          <a:lstStyle/>
          <a:p>
            <a:r>
              <a:rPr lang="en-US" sz="2400"/>
              <a:t>Speaking with one voice: an integrated and innovative planning framework for clear and consistent communications	</a:t>
            </a:r>
            <a:endParaRPr lang="en-GB" sz="2400"/>
          </a:p>
        </p:txBody>
      </p:sp>
      <p:sp>
        <p:nvSpPr>
          <p:cNvPr id="5" name="Footer Placeholder 4">
            <a:extLst>
              <a:ext uri="{FF2B5EF4-FFF2-40B4-BE49-F238E27FC236}">
                <a16:creationId xmlns:a16="http://schemas.microsoft.com/office/drawing/2014/main" id="{5AA22F99-A3F2-4704-3235-7379E89E8D1E}"/>
              </a:ext>
            </a:extLst>
          </p:cNvPr>
          <p:cNvSpPr>
            <a:spLocks noGrp="1"/>
          </p:cNvSpPr>
          <p:nvPr>
            <p:ph type="ftr" sz="quarter" idx="4294967295"/>
          </p:nvPr>
        </p:nvSpPr>
        <p:spPr>
          <a:xfrm>
            <a:off x="-1" y="6486525"/>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This information is for educational use only. Do not copy. Do not distribute.</a:t>
            </a:r>
          </a:p>
        </p:txBody>
      </p:sp>
    </p:spTree>
    <p:custDataLst>
      <p:tags r:id="rId1"/>
    </p:custDataLst>
    <p:extLst>
      <p:ext uri="{BB962C8B-B14F-4D97-AF65-F5344CB8AC3E}">
        <p14:creationId xmlns:p14="http://schemas.microsoft.com/office/powerpoint/2010/main" val="3765218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D6C79-E8AB-2E08-F614-6671416AA806}"/>
              </a:ext>
            </a:extLst>
          </p:cNvPr>
          <p:cNvSpPr>
            <a:spLocks noGrp="1"/>
          </p:cNvSpPr>
          <p:nvPr>
            <p:ph type="title"/>
          </p:nvPr>
        </p:nvSpPr>
        <p:spPr/>
        <p:txBody>
          <a:bodyPr/>
          <a:lstStyle/>
          <a:p>
            <a:r>
              <a:rPr lang="en-US"/>
              <a:t>Disclosure</a:t>
            </a:r>
          </a:p>
        </p:txBody>
      </p:sp>
      <p:sp>
        <p:nvSpPr>
          <p:cNvPr id="3" name="Content Placeholder 2">
            <a:extLst>
              <a:ext uri="{FF2B5EF4-FFF2-40B4-BE49-F238E27FC236}">
                <a16:creationId xmlns:a16="http://schemas.microsoft.com/office/drawing/2014/main" id="{1FBC6540-A8B5-38B7-134A-C81B04E059E1}"/>
              </a:ext>
            </a:extLst>
          </p:cNvPr>
          <p:cNvSpPr>
            <a:spLocks noGrp="1"/>
          </p:cNvSpPr>
          <p:nvPr>
            <p:ph idx="1"/>
          </p:nvPr>
        </p:nvSpPr>
        <p:spPr>
          <a:xfrm>
            <a:off x="406400" y="1472699"/>
            <a:ext cx="10036048" cy="4480243"/>
          </a:xfrm>
        </p:spPr>
        <p:txBody>
          <a:bodyPr/>
          <a:lstStyle/>
          <a:p>
            <a:r>
              <a:rPr lang="en-US" b="1"/>
              <a:t>Debra Mayo, PharmD</a:t>
            </a:r>
            <a:br>
              <a:rPr lang="en-US"/>
            </a:br>
            <a:r>
              <a:rPr lang="en-US"/>
              <a:t>Executive Director, Global Medical Communications and Operations </a:t>
            </a:r>
            <a:br>
              <a:rPr lang="en-US"/>
            </a:br>
            <a:r>
              <a:rPr lang="en-US"/>
              <a:t>Otsuka Pharmaceutical Development &amp; Commercialization, Inc.</a:t>
            </a:r>
          </a:p>
          <a:p>
            <a:r>
              <a:rPr lang="en-US"/>
              <a:t>Has not received any speaker compensation</a:t>
            </a:r>
          </a:p>
          <a:p>
            <a:r>
              <a:rPr lang="en-US"/>
              <a:t>The opinions expressed in the presentation are my own and not those of Otsuka Pharmaceuticals</a:t>
            </a:r>
          </a:p>
        </p:txBody>
      </p:sp>
      <p:sp>
        <p:nvSpPr>
          <p:cNvPr id="4" name="Slide Number Placeholder 3">
            <a:extLst>
              <a:ext uri="{FF2B5EF4-FFF2-40B4-BE49-F238E27FC236}">
                <a16:creationId xmlns:a16="http://schemas.microsoft.com/office/drawing/2014/main" id="{DF6693B8-C3FB-B566-A4E6-FAA340CC5CF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B51402-D8AD-3345-AF1A-7CB73C854E7F}" type="slidenum">
              <a:rPr kumimoji="0" lang="en-US" sz="105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0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6C29306E-96BB-578E-6255-4A85DE0CB61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a:ea typeface="+mn-ea"/>
                <a:cs typeface="+mn-cs"/>
              </a:rPr>
              <a:t>This information is for educational use only. Do not copy. Do not distribute.</a:t>
            </a:r>
          </a:p>
        </p:txBody>
      </p:sp>
    </p:spTree>
    <p:extLst>
      <p:ext uri="{BB962C8B-B14F-4D97-AF65-F5344CB8AC3E}">
        <p14:creationId xmlns:p14="http://schemas.microsoft.com/office/powerpoint/2010/main" val="1399751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6559E723-3C3E-46F7-8BEB-29876CC8CD34}"/>
              </a:ext>
            </a:extLst>
          </p:cNvPr>
          <p:cNvSpPr>
            <a:spLocks noGrp="1"/>
          </p:cNvSpPr>
          <p:nvPr>
            <p:ph type="title"/>
          </p:nvPr>
        </p:nvSpPr>
        <p:spPr>
          <a:xfrm>
            <a:off x="280885" y="158496"/>
            <a:ext cx="11282112" cy="951778"/>
          </a:xfrm>
        </p:spPr>
        <p:txBody>
          <a:bodyPr>
            <a:norm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defRPr/>
            </a:pPr>
            <a:r>
              <a:rPr lang="en-US" sz="2400">
                <a:solidFill>
                  <a:srgbClr val="0070C0"/>
                </a:solidFill>
                <a:latin typeface="+mj-lt"/>
              </a:rPr>
              <a:t>ISMPP would like to thank</a:t>
            </a:r>
            <a:r>
              <a:rPr lang="en-US" altLang="en-US" sz="2400" spc="-31">
                <a:solidFill>
                  <a:srgbClr val="0070C0"/>
                </a:solidFill>
                <a:latin typeface="+mj-lt"/>
                <a:ea typeface="ＭＳ Ｐゴシック"/>
                <a:cs typeface="Calibri"/>
              </a:rPr>
              <a:t> the following Titanium and Platinum Corporate Sponsors for their ongoing support</a:t>
            </a:r>
            <a:r>
              <a:rPr lang="en-US" sz="2400">
                <a:solidFill>
                  <a:srgbClr val="0070C0"/>
                </a:solidFill>
                <a:latin typeface="+mj-lt"/>
              </a:rPr>
              <a:t> of the Society</a:t>
            </a:r>
          </a:p>
        </p:txBody>
      </p:sp>
      <p:pic>
        <p:nvPicPr>
          <p:cNvPr id="38" name="Picture 37" descr="Logo&#10;&#10;Description automatically generated">
            <a:extLst>
              <a:ext uri="{FF2B5EF4-FFF2-40B4-BE49-F238E27FC236}">
                <a16:creationId xmlns:a16="http://schemas.microsoft.com/office/drawing/2014/main" id="{5CE836D8-8C6D-A5A5-84B0-BF674CA2AE4B}"/>
              </a:ext>
            </a:extLst>
          </p:cNvPr>
          <p:cNvPicPr>
            <a:picLocks noChangeAspect="1"/>
          </p:cNvPicPr>
          <p:nvPr/>
        </p:nvPicPr>
        <p:blipFill>
          <a:blip r:embed="rId4"/>
          <a:stretch>
            <a:fillRect/>
          </a:stretch>
        </p:blipFill>
        <p:spPr>
          <a:xfrm>
            <a:off x="214024" y="4685229"/>
            <a:ext cx="2124537" cy="978427"/>
          </a:xfrm>
          <a:prstGeom prst="rect">
            <a:avLst/>
          </a:prstGeom>
        </p:spPr>
      </p:pic>
      <p:pic>
        <p:nvPicPr>
          <p:cNvPr id="39" name="Picture 2">
            <a:hlinkClick r:id="rId5"/>
            <a:extLst>
              <a:ext uri="{FF2B5EF4-FFF2-40B4-BE49-F238E27FC236}">
                <a16:creationId xmlns:a16="http://schemas.microsoft.com/office/drawing/2014/main" id="{92E3AF60-4335-3E73-08A4-8148FDB21B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182" y="3679951"/>
            <a:ext cx="1594943" cy="642424"/>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a:extLst>
              <a:ext uri="{FF2B5EF4-FFF2-40B4-BE49-F238E27FC236}">
                <a16:creationId xmlns:a16="http://schemas.microsoft.com/office/drawing/2014/main" id="{24C85344-9CE0-FDA1-3927-6428C369BDB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54222" y="5539158"/>
            <a:ext cx="878895" cy="878895"/>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Logo&#10;&#10;Description automatically generated">
            <a:extLst>
              <a:ext uri="{FF2B5EF4-FFF2-40B4-BE49-F238E27FC236}">
                <a16:creationId xmlns:a16="http://schemas.microsoft.com/office/drawing/2014/main" id="{01AE036C-554F-253D-7534-FBFECF8D53E1}"/>
              </a:ext>
            </a:extLst>
          </p:cNvPr>
          <p:cNvPicPr>
            <a:picLocks noChangeAspect="1"/>
          </p:cNvPicPr>
          <p:nvPr/>
        </p:nvPicPr>
        <p:blipFill>
          <a:blip r:embed="rId8"/>
          <a:stretch>
            <a:fillRect/>
          </a:stretch>
        </p:blipFill>
        <p:spPr>
          <a:xfrm>
            <a:off x="280884" y="5869625"/>
            <a:ext cx="1708067" cy="426084"/>
          </a:xfrm>
          <a:prstGeom prst="rect">
            <a:avLst/>
          </a:prstGeom>
        </p:spPr>
      </p:pic>
      <p:pic>
        <p:nvPicPr>
          <p:cNvPr id="42" name="Picture 5" descr="Logo&#10;&#10;Description automatically generated">
            <a:extLst>
              <a:ext uri="{FF2B5EF4-FFF2-40B4-BE49-F238E27FC236}">
                <a16:creationId xmlns:a16="http://schemas.microsoft.com/office/drawing/2014/main" id="{43EC8EFE-7421-AED3-15F3-852962C7F819}"/>
              </a:ext>
            </a:extLst>
          </p:cNvPr>
          <p:cNvPicPr>
            <a:picLocks noChangeAspect="1"/>
          </p:cNvPicPr>
          <p:nvPr/>
        </p:nvPicPr>
        <p:blipFill>
          <a:blip r:embed="rId9"/>
          <a:stretch>
            <a:fillRect/>
          </a:stretch>
        </p:blipFill>
        <p:spPr>
          <a:xfrm>
            <a:off x="2835125" y="4826458"/>
            <a:ext cx="2124740" cy="534743"/>
          </a:xfrm>
          <a:prstGeom prst="rect">
            <a:avLst/>
          </a:prstGeom>
        </p:spPr>
      </p:pic>
      <p:pic>
        <p:nvPicPr>
          <p:cNvPr id="43" name="Picture 42" descr="Logo, company name&#10;&#10;Description automatically generated">
            <a:extLst>
              <a:ext uri="{FF2B5EF4-FFF2-40B4-BE49-F238E27FC236}">
                <a16:creationId xmlns:a16="http://schemas.microsoft.com/office/drawing/2014/main" id="{A18213B1-EC39-A1F5-D960-3150BE297556}"/>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535259" y="5582177"/>
            <a:ext cx="1689100" cy="778087"/>
          </a:xfrm>
          <a:prstGeom prst="rect">
            <a:avLst/>
          </a:prstGeom>
          <a:noFill/>
          <a:ln>
            <a:noFill/>
          </a:ln>
        </p:spPr>
      </p:pic>
      <p:pic>
        <p:nvPicPr>
          <p:cNvPr id="44" name="Picture 43" descr="Text&#10;&#10;Description automatically generated">
            <a:extLst>
              <a:ext uri="{FF2B5EF4-FFF2-40B4-BE49-F238E27FC236}">
                <a16:creationId xmlns:a16="http://schemas.microsoft.com/office/drawing/2014/main" id="{3866C9DC-E128-9234-BF55-913661731041}"/>
              </a:ext>
            </a:extLst>
          </p:cNvPr>
          <p:cNvPicPr>
            <a:picLocks noChangeAspect="1"/>
          </p:cNvPicPr>
          <p:nvPr/>
        </p:nvPicPr>
        <p:blipFill>
          <a:blip r:embed="rId11"/>
          <a:stretch>
            <a:fillRect/>
          </a:stretch>
        </p:blipFill>
        <p:spPr>
          <a:xfrm>
            <a:off x="4331873" y="5701031"/>
            <a:ext cx="2049225" cy="641580"/>
          </a:xfrm>
          <a:prstGeom prst="rect">
            <a:avLst/>
          </a:prstGeom>
        </p:spPr>
      </p:pic>
      <p:pic>
        <p:nvPicPr>
          <p:cNvPr id="45" name="Picture 44" descr="Blue letters on a white background&#10;&#10;Description automatically generated">
            <a:extLst>
              <a:ext uri="{FF2B5EF4-FFF2-40B4-BE49-F238E27FC236}">
                <a16:creationId xmlns:a16="http://schemas.microsoft.com/office/drawing/2014/main" id="{26F31968-930A-0462-78CB-8AB8EA57CC1F}"/>
              </a:ext>
            </a:extLst>
          </p:cNvPr>
          <p:cNvPicPr>
            <a:picLocks noChangeAspect="1"/>
          </p:cNvPicPr>
          <p:nvPr/>
        </p:nvPicPr>
        <p:blipFill>
          <a:blip r:embed="rId12"/>
          <a:stretch>
            <a:fillRect/>
          </a:stretch>
        </p:blipFill>
        <p:spPr>
          <a:xfrm>
            <a:off x="2550437" y="3732720"/>
            <a:ext cx="3140928" cy="536889"/>
          </a:xfrm>
          <a:prstGeom prst="rect">
            <a:avLst/>
          </a:prstGeom>
        </p:spPr>
      </p:pic>
      <p:pic>
        <p:nvPicPr>
          <p:cNvPr id="46" name="Picture 14">
            <a:extLst>
              <a:ext uri="{FF2B5EF4-FFF2-40B4-BE49-F238E27FC236}">
                <a16:creationId xmlns:a16="http://schemas.microsoft.com/office/drawing/2014/main" id="{4DBC101D-9AF9-5F3C-3A7C-C250FA91E52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88679" y="3323406"/>
            <a:ext cx="1354891" cy="1355516"/>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descr="A red and black sign&#10;&#10;Description automatically generated">
            <a:extLst>
              <a:ext uri="{FF2B5EF4-FFF2-40B4-BE49-F238E27FC236}">
                <a16:creationId xmlns:a16="http://schemas.microsoft.com/office/drawing/2014/main" id="{DC381F03-AD77-8E67-B402-C66633A32849}"/>
              </a:ext>
            </a:extLst>
          </p:cNvPr>
          <p:cNvPicPr>
            <a:picLocks noChangeAspect="1"/>
          </p:cNvPicPr>
          <p:nvPr/>
        </p:nvPicPr>
        <p:blipFill>
          <a:blip r:embed="rId14"/>
          <a:stretch>
            <a:fillRect/>
          </a:stretch>
        </p:blipFill>
        <p:spPr>
          <a:xfrm>
            <a:off x="5456431" y="4740941"/>
            <a:ext cx="3140928" cy="579601"/>
          </a:xfrm>
          <a:prstGeom prst="rect">
            <a:avLst/>
          </a:prstGeom>
        </p:spPr>
      </p:pic>
      <p:pic>
        <p:nvPicPr>
          <p:cNvPr id="48" name="Picture 47">
            <a:extLst>
              <a:ext uri="{FF2B5EF4-FFF2-40B4-BE49-F238E27FC236}">
                <a16:creationId xmlns:a16="http://schemas.microsoft.com/office/drawing/2014/main" id="{8ED3C8F6-4FE8-9895-E7F5-F6063F0E59F1}"/>
              </a:ext>
            </a:extLst>
          </p:cNvPr>
          <p:cNvPicPr>
            <a:picLocks noChangeAspect="1"/>
          </p:cNvPicPr>
          <p:nvPr/>
        </p:nvPicPr>
        <p:blipFill>
          <a:blip r:embed="rId15"/>
          <a:stretch>
            <a:fillRect/>
          </a:stretch>
        </p:blipFill>
        <p:spPr>
          <a:xfrm>
            <a:off x="8715017" y="4583906"/>
            <a:ext cx="3670611" cy="957935"/>
          </a:xfrm>
          <a:prstGeom prst="rect">
            <a:avLst/>
          </a:prstGeom>
        </p:spPr>
      </p:pic>
      <p:pic>
        <p:nvPicPr>
          <p:cNvPr id="49" name="Picture 48" descr="A colorful letters on a white background&#10;&#10;Description automatically generated">
            <a:extLst>
              <a:ext uri="{FF2B5EF4-FFF2-40B4-BE49-F238E27FC236}">
                <a16:creationId xmlns:a16="http://schemas.microsoft.com/office/drawing/2014/main" id="{50A99471-386C-1303-6B65-159FA7CBC09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840883" y="3314677"/>
            <a:ext cx="1372971" cy="1372971"/>
          </a:xfrm>
          <a:prstGeom prst="rect">
            <a:avLst/>
          </a:prstGeom>
        </p:spPr>
      </p:pic>
      <p:pic>
        <p:nvPicPr>
          <p:cNvPr id="50" name="Picture 49" descr="A blue and white sign with a white border&#10;&#10;Description automatically generated">
            <a:extLst>
              <a:ext uri="{FF2B5EF4-FFF2-40B4-BE49-F238E27FC236}">
                <a16:creationId xmlns:a16="http://schemas.microsoft.com/office/drawing/2014/main" id="{C9817797-00A5-4C3B-648A-C04953A9D333}"/>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611164" y="3477013"/>
            <a:ext cx="2031659" cy="1048299"/>
          </a:xfrm>
          <a:prstGeom prst="rect">
            <a:avLst/>
          </a:prstGeom>
        </p:spPr>
      </p:pic>
      <p:pic>
        <p:nvPicPr>
          <p:cNvPr id="51" name="Picture 8" descr="Amgen_2_Blue_PC.jpg">
            <a:extLst>
              <a:ext uri="{FF2B5EF4-FFF2-40B4-BE49-F238E27FC236}">
                <a16:creationId xmlns:a16="http://schemas.microsoft.com/office/drawing/2014/main" id="{1F387F60-A270-32EF-4AAE-FC5315BDAA9C}"/>
              </a:ext>
            </a:extLst>
          </p:cNvPr>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1410779" y="1620365"/>
            <a:ext cx="1647325" cy="71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2" descr="alt">
            <a:extLst>
              <a:ext uri="{FF2B5EF4-FFF2-40B4-BE49-F238E27FC236}">
                <a16:creationId xmlns:a16="http://schemas.microsoft.com/office/drawing/2014/main" id="{71E1DA53-455F-ACA2-8DE5-7B6542473925}"/>
              </a:ext>
            </a:extLst>
          </p:cNvPr>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4017790" y="1567673"/>
            <a:ext cx="2296633" cy="551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8">
            <a:extLst>
              <a:ext uri="{FF2B5EF4-FFF2-40B4-BE49-F238E27FC236}">
                <a16:creationId xmlns:a16="http://schemas.microsoft.com/office/drawing/2014/main" id="{B2AD537C-4332-616C-9375-69672FB03593}"/>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256970" y="1656360"/>
            <a:ext cx="2757975" cy="406829"/>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53" descr="A picture containing drawing&#10;&#10;Description automatically generated">
            <a:extLst>
              <a:ext uri="{FF2B5EF4-FFF2-40B4-BE49-F238E27FC236}">
                <a16:creationId xmlns:a16="http://schemas.microsoft.com/office/drawing/2014/main" id="{1B58B0DE-B541-5A53-1ABF-6A18E705D47F}"/>
              </a:ext>
            </a:extLst>
          </p:cNvPr>
          <p:cNvPicPr>
            <a:picLocks noChangeAspect="1"/>
          </p:cNvPicPr>
          <p:nvPr/>
        </p:nvPicPr>
        <p:blipFill>
          <a:blip r:embed="rId21">
            <a:clrChange>
              <a:clrFrom>
                <a:srgbClr val="FFFFF6"/>
              </a:clrFrom>
              <a:clrTo>
                <a:srgbClr val="FFFFF6">
                  <a:alpha val="0"/>
                </a:srgbClr>
              </a:clrTo>
            </a:clrChange>
            <a:extLst>
              <a:ext uri="{28A0092B-C50C-407E-A947-70E740481C1C}">
                <a14:useLocalDpi xmlns:a14="http://schemas.microsoft.com/office/drawing/2010/main" val="0"/>
              </a:ext>
            </a:extLst>
          </a:blip>
          <a:stretch>
            <a:fillRect/>
          </a:stretch>
        </p:blipFill>
        <p:spPr>
          <a:xfrm>
            <a:off x="10101695" y="2110269"/>
            <a:ext cx="1171261" cy="1136219"/>
          </a:xfrm>
          <a:prstGeom prst="rect">
            <a:avLst/>
          </a:prstGeom>
        </p:spPr>
      </p:pic>
      <p:pic>
        <p:nvPicPr>
          <p:cNvPr id="55" name="Picture 54" descr="A picture containing text, clock, gauge&#10;&#10;Description automatically generated">
            <a:extLst>
              <a:ext uri="{FF2B5EF4-FFF2-40B4-BE49-F238E27FC236}">
                <a16:creationId xmlns:a16="http://schemas.microsoft.com/office/drawing/2014/main" id="{359D5D05-9BA1-DA96-C2E2-A06AE8DBC51B}"/>
              </a:ext>
            </a:extLst>
          </p:cNvPr>
          <p:cNvPicPr>
            <a:picLocks noChangeAspect="1"/>
          </p:cNvPicPr>
          <p:nvPr/>
        </p:nvPicPr>
        <p:blipFill>
          <a:blip r:embed="rId22"/>
          <a:stretch>
            <a:fillRect/>
          </a:stretch>
        </p:blipFill>
        <p:spPr>
          <a:xfrm>
            <a:off x="2366914" y="2560009"/>
            <a:ext cx="1961047" cy="715312"/>
          </a:xfrm>
          <a:prstGeom prst="rect">
            <a:avLst/>
          </a:prstGeom>
        </p:spPr>
      </p:pic>
      <p:pic>
        <p:nvPicPr>
          <p:cNvPr id="56" name="Picture 55" descr="Text, logo&#10;&#10;Description automatically generated">
            <a:extLst>
              <a:ext uri="{FF2B5EF4-FFF2-40B4-BE49-F238E27FC236}">
                <a16:creationId xmlns:a16="http://schemas.microsoft.com/office/drawing/2014/main" id="{ECD26836-FA68-6512-C2CD-6726F3C1A05C}"/>
              </a:ext>
            </a:extLst>
          </p:cNvPr>
          <p:cNvPicPr>
            <a:picLocks noChangeAspect="1"/>
          </p:cNvPicPr>
          <p:nvPr/>
        </p:nvPicPr>
        <p:blipFill>
          <a:blip r:embed="rId23"/>
          <a:stretch>
            <a:fillRect/>
          </a:stretch>
        </p:blipFill>
        <p:spPr>
          <a:xfrm>
            <a:off x="4549122" y="2237852"/>
            <a:ext cx="3383197" cy="1119901"/>
          </a:xfrm>
          <a:prstGeom prst="rect">
            <a:avLst/>
          </a:prstGeom>
        </p:spPr>
      </p:pic>
      <p:pic>
        <p:nvPicPr>
          <p:cNvPr id="57" name="Picture 56" descr="A logo with a circle&#10;&#10;Description automatically generated">
            <a:extLst>
              <a:ext uri="{FF2B5EF4-FFF2-40B4-BE49-F238E27FC236}">
                <a16:creationId xmlns:a16="http://schemas.microsoft.com/office/drawing/2014/main" id="{9119A838-33B2-4495-ADA4-B93347047CC0}"/>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50038" y="2321529"/>
            <a:ext cx="1586692" cy="1124851"/>
          </a:xfrm>
          <a:prstGeom prst="rect">
            <a:avLst/>
          </a:prstGeom>
        </p:spPr>
      </p:pic>
      <p:pic>
        <p:nvPicPr>
          <p:cNvPr id="58" name="Picture 57" descr="A blue and white logo&#10;&#10;Description automatically generated">
            <a:extLst>
              <a:ext uri="{FF2B5EF4-FFF2-40B4-BE49-F238E27FC236}">
                <a16:creationId xmlns:a16="http://schemas.microsoft.com/office/drawing/2014/main" id="{B27BBFBD-90DA-18C3-17CF-7713E587A0E0}"/>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8071369" y="2110270"/>
            <a:ext cx="1236159" cy="1236159"/>
          </a:xfrm>
          <a:prstGeom prst="rect">
            <a:avLst/>
          </a:prstGeom>
        </p:spPr>
      </p:pic>
      <p:pic>
        <p:nvPicPr>
          <p:cNvPr id="59" name="Picture 58" descr="A red and white logo&#10;&#10;Description automatically generated">
            <a:extLst>
              <a:ext uri="{FF2B5EF4-FFF2-40B4-BE49-F238E27FC236}">
                <a16:creationId xmlns:a16="http://schemas.microsoft.com/office/drawing/2014/main" id="{9AB5DF32-779E-39F4-3334-B023F863D82F}"/>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8103020" y="5099205"/>
            <a:ext cx="3169936" cy="1758795"/>
          </a:xfrm>
          <a:prstGeom prst="rect">
            <a:avLst/>
          </a:prstGeom>
        </p:spPr>
      </p:pic>
      <p:sp>
        <p:nvSpPr>
          <p:cNvPr id="2" name="Slide Number Placeholder 3">
            <a:extLst>
              <a:ext uri="{FF2B5EF4-FFF2-40B4-BE49-F238E27FC236}">
                <a16:creationId xmlns:a16="http://schemas.microsoft.com/office/drawing/2014/main" id="{D6C3BDDF-ABCB-3226-960C-48169A4A12D8}"/>
              </a:ext>
            </a:extLst>
          </p:cNvPr>
          <p:cNvSpPr>
            <a:spLocks noGrp="1"/>
          </p:cNvSpPr>
          <p:nvPr>
            <p:ph type="sldNum" sz="quarter" idx="10"/>
          </p:nvPr>
        </p:nvSpPr>
        <p:spPr>
          <a:xfrm>
            <a:off x="6985487" y="59945"/>
            <a:ext cx="2057400" cy="273844"/>
          </a:xfrm>
          <a:prstGeom prst="rect">
            <a:avLst/>
          </a:prstGeom>
        </p:spPr>
        <p:txBody>
          <a:bodyPr vert="horz" lIns="91440" tIns="45720" rIns="91440" bIns="45720" rtlCol="0" anchor="ctr"/>
          <a:lstStyle>
            <a:defPPr>
              <a:defRPr lang="en-US"/>
            </a:defPPr>
            <a:lvl1pPr marL="0" algn="r"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2AD0A0E-4515-A647-B2E3-7F1B29FB990E}" type="slidenum">
              <a:rPr lang="en-US" smtClean="0"/>
              <a:pPr/>
              <a:t>3</a:t>
            </a:fld>
            <a:endParaRPr lang="en-US"/>
          </a:p>
        </p:txBody>
      </p:sp>
    </p:spTree>
    <p:custDataLst>
      <p:tags r:id="rId1"/>
    </p:custDataLst>
    <p:extLst>
      <p:ext uri="{BB962C8B-B14F-4D97-AF65-F5344CB8AC3E}">
        <p14:creationId xmlns:p14="http://schemas.microsoft.com/office/powerpoint/2010/main" val="17158325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4BF4A-C888-14BA-14B2-B278952B13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C45249-0B68-838A-6EA3-2D8F4CA42645}"/>
              </a:ext>
            </a:extLst>
          </p:cNvPr>
          <p:cNvSpPr>
            <a:spLocks noGrp="1"/>
          </p:cNvSpPr>
          <p:nvPr>
            <p:ph type="title"/>
          </p:nvPr>
        </p:nvSpPr>
        <p:spPr/>
        <p:txBody>
          <a:bodyPr/>
          <a:lstStyle/>
          <a:p>
            <a:r>
              <a:rPr lang="en-US"/>
              <a:t>Why is an IMCP needed?</a:t>
            </a:r>
          </a:p>
        </p:txBody>
      </p:sp>
      <p:sp>
        <p:nvSpPr>
          <p:cNvPr id="4" name="Slide Number Placeholder 3">
            <a:extLst>
              <a:ext uri="{FF2B5EF4-FFF2-40B4-BE49-F238E27FC236}">
                <a16:creationId xmlns:a16="http://schemas.microsoft.com/office/drawing/2014/main" id="{46C12669-C3B9-6AE7-F1D3-0E3841D8068D}"/>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B51402-D8AD-3345-AF1A-7CB73C854E7F}" type="slidenum">
              <a:rPr kumimoji="0" lang="en-US" sz="105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0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EA5A4805-94A4-7F5E-FDDC-FBCD8200719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a:ea typeface="+mn-ea"/>
                <a:cs typeface="+mn-cs"/>
              </a:rPr>
              <a:t>This information is for educational use only. Do not copy. Do not distribute.</a:t>
            </a:r>
          </a:p>
        </p:txBody>
      </p:sp>
      <p:sp>
        <p:nvSpPr>
          <p:cNvPr id="133" name="TextBox 132">
            <a:extLst>
              <a:ext uri="{FF2B5EF4-FFF2-40B4-BE49-F238E27FC236}">
                <a16:creationId xmlns:a16="http://schemas.microsoft.com/office/drawing/2014/main" id="{5B54DFF1-D8F3-1B29-12A2-6CF37A5B26EE}"/>
              </a:ext>
            </a:extLst>
          </p:cNvPr>
          <p:cNvSpPr txBox="1"/>
          <p:nvPr/>
        </p:nvSpPr>
        <p:spPr>
          <a:xfrm>
            <a:off x="689157" y="6070179"/>
            <a:ext cx="10286588" cy="369332"/>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mn-cs"/>
              </a:rPr>
              <a:t>HCP, healthcare professional; IMCP, integrated medical communications plan.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a:ea typeface="+mn-ea"/>
                <a:cs typeface="+mn-cs"/>
              </a:rPr>
              <a:t>1. McKinsey &amp; Co. A Vision for Medical Affairs 2030: Five Priorities for Patient Impact. October 11, 2023. </a:t>
            </a:r>
          </a:p>
        </p:txBody>
      </p:sp>
      <p:sp>
        <p:nvSpPr>
          <p:cNvPr id="7" name="Content Placeholder 6">
            <a:extLst>
              <a:ext uri="{FF2B5EF4-FFF2-40B4-BE49-F238E27FC236}">
                <a16:creationId xmlns:a16="http://schemas.microsoft.com/office/drawing/2014/main" id="{C2B7194C-0B01-F8B8-E110-D8E85A2EEBBF}"/>
              </a:ext>
            </a:extLst>
          </p:cNvPr>
          <p:cNvSpPr>
            <a:spLocks noGrp="1"/>
          </p:cNvSpPr>
          <p:nvPr>
            <p:ph idx="1"/>
          </p:nvPr>
        </p:nvSpPr>
        <p:spPr>
          <a:xfrm>
            <a:off x="406400" y="1472699"/>
            <a:ext cx="5846916" cy="4480243"/>
          </a:xfrm>
        </p:spPr>
        <p:txBody>
          <a:bodyPr>
            <a:normAutofit/>
          </a:bodyPr>
          <a:lstStyle/>
          <a:p>
            <a:pPr marL="0" indent="0">
              <a:buNone/>
            </a:pPr>
            <a:endParaRPr kumimoji="0" lang="en-US" sz="2600" i="0" u="none" strike="noStrike" kern="1200" cap="none" spc="0" normalizeH="0" baseline="0" noProof="0">
              <a:ln>
                <a:noFill/>
              </a:ln>
              <a:effectLst/>
              <a:uLnTx/>
              <a:uFillTx/>
              <a:latin typeface="Arial" panose="020B0604020202020204" pitchFamily="34" charset="0"/>
              <a:ea typeface="+mj-ea"/>
              <a:cs typeface="Arial" panose="020B0604020202020204" pitchFamily="34" charset="0"/>
            </a:endParaRPr>
          </a:p>
          <a:p>
            <a:r>
              <a:rPr kumimoji="0" lang="en-US" sz="2600" i="0" u="none" strike="noStrike" kern="1200" cap="none" spc="0" normalizeH="0" baseline="0" noProof="0">
                <a:ln>
                  <a:noFill/>
                </a:ln>
                <a:effectLst/>
                <a:uLnTx/>
                <a:uFillTx/>
                <a:latin typeface="Arial" panose="020B0604020202020204" pitchFamily="34" charset="0"/>
                <a:ea typeface="+mj-ea"/>
                <a:cs typeface="Arial" panose="020B0604020202020204" pitchFamily="34" charset="0"/>
              </a:rPr>
              <a:t>Too often, medical communications are developed within </a:t>
            </a:r>
            <a:r>
              <a:rPr kumimoji="0" lang="en-US" sz="2600" b="1" i="0" u="none" strike="noStrike" kern="1200" cap="none" spc="0" normalizeH="0" baseline="0" noProof="0">
                <a:ln>
                  <a:noFill/>
                </a:ln>
                <a:solidFill>
                  <a:schemeClr val="tx2"/>
                </a:solidFill>
                <a:effectLst/>
                <a:uLnTx/>
                <a:uFillTx/>
                <a:latin typeface="Arial" panose="020B0604020202020204" pitchFamily="34" charset="0"/>
                <a:ea typeface="+mj-ea"/>
                <a:cs typeface="Arial" panose="020B0604020202020204" pitchFamily="34" charset="0"/>
              </a:rPr>
              <a:t>silos</a:t>
            </a:r>
            <a:r>
              <a:rPr kumimoji="0" lang="en-US" sz="2600" i="0" u="none" strike="noStrike" kern="1200" cap="none" spc="0" normalizeH="0" baseline="0" noProof="0">
                <a:ln>
                  <a:noFill/>
                </a:ln>
                <a:effectLst/>
                <a:uLnTx/>
                <a:uFillTx/>
                <a:latin typeface="Arial" panose="020B0604020202020204" pitchFamily="34" charset="0"/>
                <a:ea typeface="+mj-ea"/>
                <a:cs typeface="Arial" panose="020B0604020202020204" pitchFamily="34" charset="0"/>
              </a:rPr>
              <a:t>, without cross-functional awareness or input </a:t>
            </a:r>
          </a:p>
          <a:p>
            <a:pPr>
              <a:spcBef>
                <a:spcPts val="1800"/>
              </a:spcBef>
            </a:pPr>
            <a:r>
              <a:rPr lang="en-US" sz="2600">
                <a:latin typeface="Arial" panose="020B0604020202020204" pitchFamily="34" charset="0"/>
                <a:ea typeface="+mj-ea"/>
                <a:cs typeface="Arial" panose="020B0604020202020204" pitchFamily="34" charset="0"/>
              </a:rPr>
              <a:t>The results are </a:t>
            </a:r>
            <a:r>
              <a:rPr kumimoji="0" lang="en-US" sz="2600" b="1" i="0" u="none" strike="noStrike" kern="1200" cap="none" spc="0" normalizeH="0" baseline="0" noProof="0">
                <a:ln>
                  <a:noFill/>
                </a:ln>
                <a:solidFill>
                  <a:schemeClr val="tx2"/>
                </a:solidFill>
                <a:effectLst/>
                <a:uLnTx/>
                <a:uFillTx/>
                <a:latin typeface="Arial" panose="020B0604020202020204" pitchFamily="34" charset="0"/>
                <a:ea typeface="+mj-ea"/>
                <a:cs typeface="Arial" panose="020B0604020202020204" pitchFamily="34" charset="0"/>
              </a:rPr>
              <a:t>disjointed communications </a:t>
            </a:r>
            <a:r>
              <a:rPr kumimoji="0" lang="en-US" sz="2600" i="0" u="none" strike="noStrike" kern="1200" cap="none" spc="0" normalizeH="0" baseline="0" noProof="0">
                <a:ln>
                  <a:noFill/>
                </a:ln>
                <a:effectLst/>
                <a:uLnTx/>
                <a:uFillTx/>
                <a:latin typeface="Arial" panose="020B0604020202020204" pitchFamily="34" charset="0"/>
                <a:ea typeface="+mj-ea"/>
                <a:cs typeface="Arial" panose="020B0604020202020204" pitchFamily="34" charset="0"/>
              </a:rPr>
              <a:t>and </a:t>
            </a:r>
            <a:r>
              <a:rPr kumimoji="0" lang="en-US" sz="2600" b="1" i="0" u="none" strike="noStrike" kern="1200" cap="none" spc="0" normalizeH="0" baseline="0" noProof="0">
                <a:ln>
                  <a:noFill/>
                </a:ln>
                <a:solidFill>
                  <a:schemeClr val="tx2"/>
                </a:solidFill>
                <a:effectLst/>
                <a:uLnTx/>
                <a:uFillTx/>
                <a:latin typeface="Arial" panose="020B0604020202020204" pitchFamily="34" charset="0"/>
                <a:ea typeface="+mj-ea"/>
                <a:cs typeface="Arial" panose="020B0604020202020204" pitchFamily="34" charset="0"/>
              </a:rPr>
              <a:t>inconsistent content </a:t>
            </a:r>
            <a:r>
              <a:rPr kumimoji="0" lang="en-US" sz="2600" i="0" u="none" strike="noStrike" kern="1200" cap="none" spc="0" normalizeH="0" baseline="0" noProof="0">
                <a:ln>
                  <a:noFill/>
                </a:ln>
                <a:effectLst/>
                <a:uLnTx/>
                <a:uFillTx/>
                <a:latin typeface="Arial" panose="020B0604020202020204" pitchFamily="34" charset="0"/>
                <a:ea typeface="+mj-ea"/>
                <a:cs typeface="Arial" panose="020B0604020202020204" pitchFamily="34" charset="0"/>
              </a:rPr>
              <a:t>that fails to meet the needs of all stakeholders</a:t>
            </a:r>
          </a:p>
        </p:txBody>
      </p:sp>
      <p:grpSp>
        <p:nvGrpSpPr>
          <p:cNvPr id="12" name="Group 11">
            <a:extLst>
              <a:ext uri="{FF2B5EF4-FFF2-40B4-BE49-F238E27FC236}">
                <a16:creationId xmlns:a16="http://schemas.microsoft.com/office/drawing/2014/main" id="{1C362DF4-9363-AE34-A123-190CD5481775}"/>
              </a:ext>
            </a:extLst>
          </p:cNvPr>
          <p:cNvGrpSpPr/>
          <p:nvPr/>
        </p:nvGrpSpPr>
        <p:grpSpPr>
          <a:xfrm>
            <a:off x="7054879" y="1711834"/>
            <a:ext cx="3441844" cy="3810300"/>
            <a:chOff x="7054879" y="1714568"/>
            <a:chExt cx="3441844" cy="3810300"/>
          </a:xfrm>
        </p:grpSpPr>
        <p:sp>
          <p:nvSpPr>
            <p:cNvPr id="3" name="TextBox 2">
              <a:extLst>
                <a:ext uri="{FF2B5EF4-FFF2-40B4-BE49-F238E27FC236}">
                  <a16:creationId xmlns:a16="http://schemas.microsoft.com/office/drawing/2014/main" id="{F436735A-1817-BD85-DACA-6880A6AAD7D8}"/>
                </a:ext>
              </a:extLst>
            </p:cNvPr>
            <p:cNvSpPr txBox="1"/>
            <p:nvPr/>
          </p:nvSpPr>
          <p:spPr>
            <a:xfrm>
              <a:off x="7054879" y="3893652"/>
              <a:ext cx="3441844" cy="1631216"/>
            </a:xfrm>
            <a:prstGeom prst="rect">
              <a:avLst/>
            </a:prstGeom>
            <a:noFill/>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B098B"/>
                  </a:solidFill>
                  <a:effectLst/>
                  <a:uLnTx/>
                  <a:uFillTx/>
                  <a:latin typeface="Arial" panose="020B0604020202020204" pitchFamily="34" charset="0"/>
                  <a:ea typeface="+mn-ea"/>
                  <a:cs typeface="Arial" panose="020B0604020202020204" pitchFamily="34" charset="0"/>
                </a:rPr>
                <a:t>agree that </a:t>
              </a:r>
              <a:r>
                <a:rPr kumimoji="0" lang="en-US" sz="2000" b="1" i="0" u="none" strike="noStrike" kern="1200" cap="none" spc="0" normalizeH="0" baseline="0" noProof="0">
                  <a:ln>
                    <a:noFill/>
                  </a:ln>
                  <a:solidFill>
                    <a:srgbClr val="EB098B"/>
                  </a:solidFill>
                  <a:effectLst/>
                  <a:uLnTx/>
                  <a:uFillTx/>
                  <a:latin typeface="Arial" panose="020B0604020202020204" pitchFamily="34" charset="0"/>
                  <a:ea typeface="+mn-ea"/>
                  <a:cs typeface="Arial" panose="020B0604020202020204" pitchFamily="34" charset="0"/>
                </a:rPr>
                <a:t>integration</a:t>
              </a:r>
              <a:r>
                <a:rPr kumimoji="0" lang="en-US" sz="2000" b="0" i="0" u="none" strike="noStrike" kern="1200" cap="none" spc="0" normalizeH="0" baseline="0" noProof="0">
                  <a:ln>
                    <a:noFill/>
                  </a:ln>
                  <a:solidFill>
                    <a:srgbClr val="EB098B"/>
                  </a:solidFill>
                  <a:effectLst/>
                  <a:uLnTx/>
                  <a:uFillTx/>
                  <a:latin typeface="Arial" panose="020B0604020202020204" pitchFamily="34" charset="0"/>
                  <a:ea typeface="+mn-ea"/>
                  <a:cs typeface="Arial" panose="020B0604020202020204" pitchFamily="34" charset="0"/>
                </a:rPr>
                <a:t> of pharmaceutical company interactions </a:t>
              </a:r>
              <a:r>
                <a:rPr kumimoji="0" lang="en-US" sz="2000" b="1" i="0" u="none" strike="noStrike" kern="1200" cap="none" spc="0" normalizeH="0" baseline="0" noProof="0">
                  <a:ln>
                    <a:noFill/>
                  </a:ln>
                  <a:solidFill>
                    <a:srgbClr val="EB098B"/>
                  </a:solidFill>
                  <a:effectLst/>
                  <a:uLnTx/>
                  <a:uFillTx/>
                  <a:latin typeface="Arial" panose="020B0604020202020204" pitchFamily="34" charset="0"/>
                  <a:ea typeface="+mn-ea"/>
                  <a:cs typeface="Arial" panose="020B0604020202020204" pitchFamily="34" charset="0"/>
                </a:rPr>
                <a:t>across channels is crucial</a:t>
              </a:r>
              <a:r>
                <a:rPr kumimoji="0" lang="en-US" sz="2000" b="0" i="0" u="none" strike="noStrike" kern="1200" cap="none" spc="0" normalizeH="0" baseline="0" noProof="0">
                  <a:ln>
                    <a:noFill/>
                  </a:ln>
                  <a:solidFill>
                    <a:srgbClr val="EB098B"/>
                  </a:solidFill>
                  <a:effectLst/>
                  <a:uLnTx/>
                  <a:uFillTx/>
                  <a:latin typeface="Arial" panose="020B0604020202020204" pitchFamily="34" charset="0"/>
                  <a:ea typeface="+mn-ea"/>
                  <a:cs typeface="Arial" panose="020B0604020202020204" pitchFamily="34" charset="0"/>
                </a:rPr>
                <a:t> to their experience</a:t>
              </a:r>
              <a:r>
                <a:rPr kumimoji="0" lang="en-US" sz="2000" b="0" i="0" u="none" strike="noStrike" kern="1200" cap="none" spc="0" normalizeH="0" baseline="30000" noProof="0">
                  <a:ln>
                    <a:noFill/>
                  </a:ln>
                  <a:solidFill>
                    <a:srgbClr val="EB098B"/>
                  </a:solidFill>
                  <a:effectLst/>
                  <a:uLnTx/>
                  <a:uFillTx/>
                  <a:latin typeface="Arial" panose="020B0604020202020204" pitchFamily="34" charset="0"/>
                  <a:ea typeface="+mn-ea"/>
                  <a:cs typeface="Arial" panose="020B0604020202020204" pitchFamily="34" charset="0"/>
                </a:rPr>
                <a:t>1</a:t>
              </a:r>
            </a:p>
          </p:txBody>
        </p:sp>
        <p:grpSp>
          <p:nvGrpSpPr>
            <p:cNvPr id="9" name="Group 8">
              <a:extLst>
                <a:ext uri="{FF2B5EF4-FFF2-40B4-BE49-F238E27FC236}">
                  <a16:creationId xmlns:a16="http://schemas.microsoft.com/office/drawing/2014/main" id="{93E76AED-7AA7-A504-1832-32964E704D72}"/>
                </a:ext>
              </a:extLst>
            </p:cNvPr>
            <p:cNvGrpSpPr/>
            <p:nvPr/>
          </p:nvGrpSpPr>
          <p:grpSpPr>
            <a:xfrm>
              <a:off x="7354624" y="1714568"/>
              <a:ext cx="2842354" cy="1992926"/>
              <a:chOff x="7008228" y="1864586"/>
              <a:chExt cx="1785200" cy="1251699"/>
            </a:xfrm>
          </p:grpSpPr>
          <p:graphicFrame>
            <p:nvGraphicFramePr>
              <p:cNvPr id="6" name="2D Donut Chart">
                <a:extLst>
                  <a:ext uri="{FF2B5EF4-FFF2-40B4-BE49-F238E27FC236}">
                    <a16:creationId xmlns:a16="http://schemas.microsoft.com/office/drawing/2014/main" id="{596EF0E0-2861-4758-2F04-FF2B6BFBF2FB}"/>
                  </a:ext>
                </a:extLst>
              </p:cNvPr>
              <p:cNvGraphicFramePr>
                <a:graphicFrameLocks noChangeAspect="1"/>
              </p:cNvGraphicFramePr>
              <p:nvPr/>
            </p:nvGraphicFramePr>
            <p:xfrm>
              <a:off x="7172787" y="1864586"/>
              <a:ext cx="1393007" cy="125169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53449CAD-3256-1584-6C1A-38B02E3D2215}"/>
                  </a:ext>
                </a:extLst>
              </p:cNvPr>
              <p:cNvSpPr txBox="1"/>
              <p:nvPr/>
            </p:nvSpPr>
            <p:spPr>
              <a:xfrm>
                <a:off x="7008228" y="2211489"/>
                <a:ext cx="1785200" cy="583783"/>
              </a:xfrm>
              <a:prstGeom prst="rect">
                <a:avLst/>
              </a:prstGeom>
              <a:noFill/>
            </p:spPr>
            <p:txBody>
              <a:bodyPr wrap="square" anchor="ctr">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4800" b="0" i="0" u="none" strike="noStrike" kern="1200" cap="none" spc="0" normalizeH="0" baseline="0" noProof="0">
                    <a:ln>
                      <a:noFill/>
                    </a:ln>
                    <a:solidFill>
                      <a:srgbClr val="EB098B"/>
                    </a:solidFill>
                    <a:effectLst/>
                    <a:uLnTx/>
                    <a:uFillTx/>
                    <a:latin typeface="Arial" panose="020B0604020202020204" pitchFamily="34" charset="0"/>
                    <a:ea typeface="+mn-ea"/>
                    <a:cs typeface="Arial" panose="020B0604020202020204" pitchFamily="34" charset="0"/>
                  </a:rPr>
                  <a:t>60</a:t>
                </a:r>
                <a:r>
                  <a:rPr kumimoji="0" lang="en-US" sz="3600" b="0" i="0" u="none" strike="noStrike" kern="1200" cap="none" spc="0" normalizeH="0" baseline="44000" noProof="0">
                    <a:ln>
                      <a:noFill/>
                    </a:ln>
                    <a:solidFill>
                      <a:srgbClr val="EB098B"/>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B098B"/>
                    </a:solidFill>
                    <a:effectLst/>
                    <a:uLnTx/>
                    <a:uFillTx/>
                    <a:latin typeface="Arial" panose="020B0604020202020204" pitchFamily="34" charset="0"/>
                    <a:ea typeface="+mn-ea"/>
                    <a:cs typeface="Arial" panose="020B0604020202020204" pitchFamily="34" charset="0"/>
                  </a:rPr>
                  <a:t>of HCPs</a:t>
                </a:r>
                <a:endParaRPr kumimoji="0" lang="en-US" sz="2000" b="1" i="0" u="none" strike="noStrike" kern="1200" cap="none" spc="0" normalizeH="0" baseline="44000" noProof="0">
                  <a:ln>
                    <a:noFill/>
                  </a:ln>
                  <a:solidFill>
                    <a:srgbClr val="EB098B"/>
                  </a:solidFill>
                  <a:effectLst/>
                  <a:uLnTx/>
                  <a:uFillTx/>
                  <a:latin typeface="Arial" panose="020B0604020202020204" pitchFamily="34" charset="0"/>
                  <a:ea typeface="+mn-ea"/>
                  <a:cs typeface="Arial" panose="020B0604020202020204" pitchFamily="34" charset="0"/>
                </a:endParaRPr>
              </a:p>
            </p:txBody>
          </p:sp>
        </p:grpSp>
      </p:grpSp>
    </p:spTree>
    <p:extLst>
      <p:ext uri="{BB962C8B-B14F-4D97-AF65-F5344CB8AC3E}">
        <p14:creationId xmlns:p14="http://schemas.microsoft.com/office/powerpoint/2010/main" val="108086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85CB4-55B5-B71B-26D4-92DEFAC6DFB8}"/>
              </a:ext>
            </a:extLst>
          </p:cNvPr>
          <p:cNvSpPr>
            <a:spLocks noGrp="1"/>
          </p:cNvSpPr>
          <p:nvPr>
            <p:ph type="title"/>
          </p:nvPr>
        </p:nvSpPr>
        <p:spPr/>
        <p:txBody>
          <a:bodyPr/>
          <a:lstStyle/>
          <a:p>
            <a:r>
              <a:rPr lang="en-US"/>
              <a:t>Why is an IMCP needed?</a:t>
            </a:r>
          </a:p>
        </p:txBody>
      </p:sp>
      <p:sp>
        <p:nvSpPr>
          <p:cNvPr id="4" name="Slide Number Placeholder 3">
            <a:extLst>
              <a:ext uri="{FF2B5EF4-FFF2-40B4-BE49-F238E27FC236}">
                <a16:creationId xmlns:a16="http://schemas.microsoft.com/office/drawing/2014/main" id="{3FF319D5-E6C6-1A72-1120-F6F410598B2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B51402-D8AD-3345-AF1A-7CB73C854E7F}" type="slidenum">
              <a:rPr kumimoji="0" lang="en-US" sz="105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en-US" sz="10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C7207296-7E20-E9C6-B318-4888D930A8C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a:ea typeface="+mn-ea"/>
                <a:cs typeface="+mn-cs"/>
              </a:rPr>
              <a:t>This information is for educational use only. Do not copy. Do not distribute.</a:t>
            </a:r>
          </a:p>
        </p:txBody>
      </p:sp>
      <p:sp>
        <p:nvSpPr>
          <p:cNvPr id="133" name="TextBox 132">
            <a:extLst>
              <a:ext uri="{FF2B5EF4-FFF2-40B4-BE49-F238E27FC236}">
                <a16:creationId xmlns:a16="http://schemas.microsoft.com/office/drawing/2014/main" id="{2566AA9D-EDA8-EBF7-181E-E4042B7B4413}"/>
              </a:ext>
            </a:extLst>
          </p:cNvPr>
          <p:cNvSpPr txBox="1"/>
          <p:nvPr/>
        </p:nvSpPr>
        <p:spPr>
          <a:xfrm>
            <a:off x="689157" y="5735163"/>
            <a:ext cx="6638647" cy="707886"/>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a:ea typeface="+mn-ea"/>
                <a:cs typeface="+mn-cs"/>
              </a:rPr>
              <a:t>IMCP, integrated medical communications plan.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a:ea typeface="+mn-ea"/>
                <a:cs typeface="+mn-cs"/>
              </a:rPr>
              <a:t>1. Ahmed F, et al. Integrated Medical Communications Strategy and Plan. Medical Affairs Professional Society FAWG whitepaper. January 21, 2022. Accessed January 8, 2025. https://medicalaffairs.org/wp-content/uploads/2022/05/WP-IntegratedComm-1.20.2022.pdf.</a:t>
            </a:r>
          </a:p>
        </p:txBody>
      </p:sp>
      <p:sp>
        <p:nvSpPr>
          <p:cNvPr id="7" name="Content Placeholder 6">
            <a:extLst>
              <a:ext uri="{FF2B5EF4-FFF2-40B4-BE49-F238E27FC236}">
                <a16:creationId xmlns:a16="http://schemas.microsoft.com/office/drawing/2014/main" id="{6BF9E90A-C000-FBE2-F400-A0CD6B092B78}"/>
              </a:ext>
            </a:extLst>
          </p:cNvPr>
          <p:cNvSpPr>
            <a:spLocks noGrp="1"/>
          </p:cNvSpPr>
          <p:nvPr>
            <p:ph idx="1"/>
          </p:nvPr>
        </p:nvSpPr>
        <p:spPr>
          <a:xfrm>
            <a:off x="406400" y="1472699"/>
            <a:ext cx="4612815" cy="4480243"/>
          </a:xfrm>
        </p:spPr>
        <p:txBody>
          <a:bodyPr>
            <a:normAutofit/>
          </a:bodyPr>
          <a:lstStyle/>
          <a:p>
            <a:pPr marL="0" indent="0">
              <a:buNone/>
            </a:pPr>
            <a:endParaRPr kumimoji="0" lang="en-US" sz="2600" i="0" u="none" strike="noStrike" kern="1200" cap="none" spc="0" normalizeH="0" baseline="0" noProof="0">
              <a:ln>
                <a:noFill/>
              </a:ln>
              <a:effectLst/>
              <a:uLnTx/>
              <a:uFillTx/>
              <a:latin typeface="Arial" panose="020B0604020202020204" pitchFamily="34" charset="0"/>
              <a:ea typeface="+mj-ea"/>
              <a:cs typeface="Arial" panose="020B0604020202020204" pitchFamily="34" charset="0"/>
            </a:endParaRPr>
          </a:p>
          <a:p>
            <a:r>
              <a:rPr kumimoji="0" lang="en-US" sz="2600" i="0" u="none" strike="noStrike" kern="1200" cap="none" spc="0" normalizeH="0" baseline="0" noProof="0">
                <a:ln>
                  <a:noFill/>
                </a:ln>
                <a:effectLst/>
                <a:uLnTx/>
                <a:uFillTx/>
                <a:latin typeface="Arial" panose="020B0604020202020204" pitchFamily="34" charset="0"/>
                <a:ea typeface="+mj-ea"/>
                <a:cs typeface="Arial" panose="020B0604020202020204" pitchFamily="34" charset="0"/>
              </a:rPr>
              <a:t>Pharmaceutical companies are facing </a:t>
            </a:r>
            <a:r>
              <a:rPr kumimoji="0" lang="en-US" sz="2600" b="1" i="0" u="none" strike="noStrike" kern="1200" cap="none" spc="0" normalizeH="0" baseline="0" noProof="0">
                <a:ln>
                  <a:noFill/>
                </a:ln>
                <a:solidFill>
                  <a:schemeClr val="tx2"/>
                </a:solidFill>
                <a:effectLst/>
                <a:uLnTx/>
                <a:uFillTx/>
                <a:latin typeface="Arial" panose="020B0604020202020204" pitchFamily="34" charset="0"/>
                <a:ea typeface="+mj-ea"/>
                <a:cs typeface="Arial" panose="020B0604020202020204" pitchFamily="34" charset="0"/>
              </a:rPr>
              <a:t>increased scrutiny</a:t>
            </a:r>
            <a:r>
              <a:rPr kumimoji="0" lang="en-US" sz="2600" b="1" i="0" u="none" strike="noStrike" kern="1200" cap="none" spc="0" normalizeH="0" baseline="0" noProof="0">
                <a:ln>
                  <a:noFill/>
                </a:ln>
                <a:effectLst/>
                <a:uLnTx/>
                <a:uFillTx/>
                <a:latin typeface="Arial" panose="020B0604020202020204" pitchFamily="34" charset="0"/>
                <a:ea typeface="+mj-ea"/>
                <a:cs typeface="Arial" panose="020B0604020202020204" pitchFamily="34" charset="0"/>
              </a:rPr>
              <a:t> </a:t>
            </a:r>
            <a:r>
              <a:rPr kumimoji="0" lang="en-US" sz="2600" i="0" u="none" strike="noStrike" kern="1200" cap="none" spc="0" normalizeH="0" baseline="0" noProof="0">
                <a:ln>
                  <a:noFill/>
                </a:ln>
                <a:effectLst/>
                <a:uLnTx/>
                <a:uFillTx/>
                <a:latin typeface="Arial" panose="020B0604020202020204" pitchFamily="34" charset="0"/>
                <a:ea typeface="+mj-ea"/>
                <a:cs typeface="Arial" panose="020B0604020202020204" pitchFamily="34" charset="0"/>
              </a:rPr>
              <a:t>and </a:t>
            </a:r>
            <a:r>
              <a:rPr kumimoji="0" lang="en-US" sz="2600" b="1" i="0" u="none" strike="noStrike" kern="1200" cap="none" spc="0" normalizeH="0" baseline="0" noProof="0">
                <a:ln>
                  <a:noFill/>
                </a:ln>
                <a:solidFill>
                  <a:schemeClr val="tx2"/>
                </a:solidFill>
                <a:effectLst/>
                <a:uLnTx/>
                <a:uFillTx/>
                <a:latin typeface="Arial" panose="020B0604020202020204" pitchFamily="34" charset="0"/>
                <a:ea typeface="+mj-ea"/>
                <a:cs typeface="Arial" panose="020B0604020202020204" pitchFamily="34" charset="0"/>
              </a:rPr>
              <a:t>unprecedented demands</a:t>
            </a:r>
            <a:r>
              <a:rPr kumimoji="0" lang="en-US" sz="2600" i="0" u="none" strike="noStrike" kern="1200" cap="none" spc="0" normalizeH="0" baseline="0" noProof="0">
                <a:ln>
                  <a:noFill/>
                </a:ln>
                <a:effectLst/>
                <a:uLnTx/>
                <a:uFillTx/>
                <a:latin typeface="Arial" panose="020B0604020202020204" pitchFamily="34" charset="0"/>
                <a:ea typeface="+mj-ea"/>
                <a:cs typeface="Arial" panose="020B0604020202020204" pitchFamily="34" charset="0"/>
              </a:rPr>
              <a:t> related to medical communications</a:t>
            </a:r>
          </a:p>
          <a:p>
            <a:pPr>
              <a:spcBef>
                <a:spcPts val="1800"/>
              </a:spcBef>
            </a:pPr>
            <a:r>
              <a:rPr lang="en-US" sz="2600">
                <a:latin typeface="Arial" panose="020B0604020202020204" pitchFamily="34" charset="0"/>
                <a:ea typeface="+mj-ea"/>
                <a:cs typeface="Arial" panose="020B0604020202020204" pitchFamily="34" charset="0"/>
              </a:rPr>
              <a:t>This includes </a:t>
            </a:r>
            <a:r>
              <a:rPr kumimoji="0" lang="en-US" sz="2600" i="0" u="none" strike="noStrike" kern="1200" cap="none" spc="0" normalizeH="0" baseline="0" noProof="0">
                <a:ln>
                  <a:noFill/>
                </a:ln>
                <a:effectLst/>
                <a:uLnTx/>
                <a:uFillTx/>
                <a:latin typeface="Arial" panose="020B0604020202020204" pitchFamily="34" charset="0"/>
                <a:ea typeface="+mj-ea"/>
                <a:cs typeface="Arial" panose="020B0604020202020204" pitchFamily="34" charset="0"/>
              </a:rPr>
              <a:t>a move towards </a:t>
            </a:r>
            <a:r>
              <a:rPr kumimoji="0" lang="en-US" sz="2600" b="1" i="0" u="none" strike="noStrike" kern="1200" cap="none" spc="0" normalizeH="0" baseline="0" noProof="0">
                <a:ln>
                  <a:noFill/>
                </a:ln>
                <a:solidFill>
                  <a:schemeClr val="tx2"/>
                </a:solidFill>
                <a:effectLst/>
                <a:uLnTx/>
                <a:uFillTx/>
                <a:latin typeface="Arial" panose="020B0604020202020204" pitchFamily="34" charset="0"/>
                <a:ea typeface="+mj-ea"/>
                <a:cs typeface="Arial" panose="020B0604020202020204" pitchFamily="34" charset="0"/>
              </a:rPr>
              <a:t>personalized information</a:t>
            </a:r>
            <a:r>
              <a:rPr kumimoji="0" lang="en-US" sz="2600" i="0" u="none" strike="noStrike" kern="1200" cap="none" spc="0" normalizeH="0" baseline="0" noProof="0">
                <a:ln>
                  <a:noFill/>
                </a:ln>
                <a:effectLst/>
                <a:uLnTx/>
                <a:uFillTx/>
                <a:latin typeface="Arial" panose="020B0604020202020204" pitchFamily="34" charset="0"/>
                <a:ea typeface="+mj-ea"/>
                <a:cs typeface="Arial" panose="020B0604020202020204" pitchFamily="34" charset="0"/>
              </a:rPr>
              <a:t> (omnichannel)</a:t>
            </a:r>
            <a:r>
              <a:rPr kumimoji="0" lang="en-US" sz="2600" i="0" u="none" strike="noStrike" kern="1200" cap="none" spc="0" normalizeH="0" baseline="30000" noProof="0">
                <a:ln>
                  <a:noFill/>
                </a:ln>
                <a:effectLst/>
                <a:uLnTx/>
                <a:uFillTx/>
                <a:latin typeface="Arial" panose="020B0604020202020204" pitchFamily="34" charset="0"/>
                <a:ea typeface="+mj-ea"/>
                <a:cs typeface="Arial" panose="020B0604020202020204" pitchFamily="34" charset="0"/>
              </a:rPr>
              <a:t>1</a:t>
            </a:r>
            <a:endParaRPr lang="en-US" sz="2600" baseline="30000">
              <a:latin typeface="Arial" panose="020B0604020202020204" pitchFamily="34" charset="0"/>
              <a:cs typeface="Arial" panose="020B0604020202020204" pitchFamily="34" charset="0"/>
            </a:endParaRPr>
          </a:p>
        </p:txBody>
      </p:sp>
      <p:grpSp>
        <p:nvGrpSpPr>
          <p:cNvPr id="198" name="Group 197">
            <a:extLst>
              <a:ext uri="{FF2B5EF4-FFF2-40B4-BE49-F238E27FC236}">
                <a16:creationId xmlns:a16="http://schemas.microsoft.com/office/drawing/2014/main" id="{25BFC9A8-FF7B-F17E-5F31-859CD0BE8663}"/>
              </a:ext>
            </a:extLst>
          </p:cNvPr>
          <p:cNvGrpSpPr/>
          <p:nvPr/>
        </p:nvGrpSpPr>
        <p:grpSpPr>
          <a:xfrm>
            <a:off x="6584924" y="2352243"/>
            <a:ext cx="4786739" cy="1052366"/>
            <a:chOff x="6584924" y="2386133"/>
            <a:chExt cx="4786739" cy="1052366"/>
          </a:xfrm>
        </p:grpSpPr>
        <p:sp>
          <p:nvSpPr>
            <p:cNvPr id="69" name="Rounded Rectangle 10">
              <a:extLst>
                <a:ext uri="{FF2B5EF4-FFF2-40B4-BE49-F238E27FC236}">
                  <a16:creationId xmlns:a16="http://schemas.microsoft.com/office/drawing/2014/main" id="{2FA2381A-52DB-3F42-34DD-739E8EDE91F2}"/>
                </a:ext>
              </a:extLst>
            </p:cNvPr>
            <p:cNvSpPr/>
            <p:nvPr/>
          </p:nvSpPr>
          <p:spPr>
            <a:xfrm>
              <a:off x="7512732" y="2432659"/>
              <a:ext cx="3822334" cy="1005840"/>
            </a:xfrm>
            <a:prstGeom prst="roundRect">
              <a:avLst>
                <a:gd name="adj" fmla="val 10700"/>
              </a:avLst>
            </a:prstGeom>
            <a:solidFill>
              <a:schemeClr val="accent3">
                <a:alpha val="14902"/>
              </a:schemeClr>
            </a:solidFill>
            <a:ln w="190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0" name="Text Placeholder 4">
              <a:extLst>
                <a:ext uri="{FF2B5EF4-FFF2-40B4-BE49-F238E27FC236}">
                  <a16:creationId xmlns:a16="http://schemas.microsoft.com/office/drawing/2014/main" id="{65886D80-1FC0-F77E-09D7-3594C2F2C1B5}"/>
                </a:ext>
              </a:extLst>
            </p:cNvPr>
            <p:cNvSpPr txBox="1">
              <a:spLocks/>
            </p:cNvSpPr>
            <p:nvPr/>
          </p:nvSpPr>
          <p:spPr bwMode="gray">
            <a:xfrm>
              <a:off x="7684988" y="2566247"/>
              <a:ext cx="3265427" cy="738664"/>
            </a:xfrm>
            <a:prstGeom prst="rect">
              <a:avLst/>
            </a:prstGeom>
            <a:noFill/>
            <a:ln w="28575" cap="flat" cmpd="sng" algn="ctr">
              <a:noFill/>
              <a:prstDash val="solid"/>
              <a:miter lim="800000"/>
              <a:headEnd type="none" w="med" len="med"/>
              <a:tailEnd type="none" w="med" len="med"/>
            </a:ln>
            <a:effectLst/>
          </p:spPr>
          <p:txBody>
            <a:bodyPr vert="horz" wrap="square" lIns="0" tIns="91440" rIns="0" bIns="91440" numCol="1" rtlCol="0" anchor="ctr" anchorCtr="0" compatLnSpc="1">
              <a:prstTxWarp prst="textNoShape">
                <a:avLst/>
              </a:prstTxWarp>
              <a:spAutoFit/>
            </a:bodyPr>
            <a:lstStyle>
              <a:defPPr>
                <a:defRPr lang="en-US"/>
              </a:defPPr>
              <a:lvl1pPr indent="0" fontAlgn="base">
                <a:lnSpc>
                  <a:spcPct val="90000"/>
                </a:lnSpc>
                <a:spcBef>
                  <a:spcPts val="0"/>
                </a:spcBef>
                <a:spcAft>
                  <a:spcPct val="0"/>
                </a:spcAft>
                <a:buClr>
                  <a:schemeClr val="accent2"/>
                </a:buClr>
                <a:buSzPct val="90000"/>
                <a:buNone/>
                <a:defRPr kumimoji="0" sz="1800" b="1" i="0" u="none" strike="noStrike" cap="none" spc="-20" normalizeH="0" baseline="0">
                  <a:ln>
                    <a:noFill/>
                  </a:ln>
                  <a:solidFill>
                    <a:schemeClr val="accent1"/>
                  </a:solidFill>
                  <a:effectLst/>
                  <a:cs typeface="Arial Narrow" panose="020B0604020202020204" pitchFamily="34" charset="0"/>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l" defTabSz="228600" rtl="0" eaLnBrk="1" fontAlgn="base" latinLnBrk="0" hangingPunct="1">
                <a:lnSpc>
                  <a:spcPct val="90000"/>
                </a:lnSpc>
                <a:spcBef>
                  <a:spcPts val="200"/>
                </a:spcBef>
                <a:spcAft>
                  <a:spcPct val="0"/>
                </a:spcAft>
                <a:buClr>
                  <a:srgbClr val="6ECEB2"/>
                </a:buClr>
                <a:buSzPct val="90000"/>
                <a:buFontTx/>
                <a:buNone/>
                <a:tabLst/>
                <a:defRPr/>
              </a:pPr>
              <a:r>
                <a:rPr kumimoji="0" lang="en-US" sz="2000" b="0" i="0" u="none" strike="noStrike" kern="0" cap="none" spc="0" normalizeH="0" baseline="0" noProof="0">
                  <a:ln>
                    <a:noFill/>
                  </a:ln>
                  <a:solidFill>
                    <a:srgbClr val="009A4D"/>
                  </a:solidFill>
                  <a:effectLst/>
                  <a:uLnTx/>
                  <a:uFillTx/>
                  <a:latin typeface="Arial" panose="020B0604020202020204" pitchFamily="34" charset="0"/>
                  <a:ea typeface="+mn-ea"/>
                  <a:cs typeface="Arial" panose="020B0604020202020204" pitchFamily="34" charset="0"/>
                </a:rPr>
                <a:t>Drive to meet physicians’ preferences</a:t>
              </a:r>
            </a:p>
          </p:txBody>
        </p:sp>
        <p:sp>
          <p:nvSpPr>
            <p:cNvPr id="136" name="Rectangle: Rounded Corners 7">
              <a:extLst>
                <a:ext uri="{FF2B5EF4-FFF2-40B4-BE49-F238E27FC236}">
                  <a16:creationId xmlns:a16="http://schemas.microsoft.com/office/drawing/2014/main" id="{62BB30BB-C306-7FBB-8270-7A530001FC28}"/>
                </a:ext>
              </a:extLst>
            </p:cNvPr>
            <p:cNvSpPr/>
            <p:nvPr/>
          </p:nvSpPr>
          <p:spPr>
            <a:xfrm rot="5400000">
              <a:off x="10664838" y="2446111"/>
              <a:ext cx="766804" cy="646847"/>
            </a:xfrm>
            <a:custGeom>
              <a:avLst/>
              <a:gdLst>
                <a:gd name="connsiteX0" fmla="*/ 0 w 1432536"/>
                <a:gd name="connsiteY0" fmla="*/ 206802 h 1240786"/>
                <a:gd name="connsiteX1" fmla="*/ 206802 w 1432536"/>
                <a:gd name="connsiteY1" fmla="*/ 0 h 1240786"/>
                <a:gd name="connsiteX2" fmla="*/ 1225734 w 1432536"/>
                <a:gd name="connsiteY2" fmla="*/ 0 h 1240786"/>
                <a:gd name="connsiteX3" fmla="*/ 1432536 w 1432536"/>
                <a:gd name="connsiteY3" fmla="*/ 206802 h 1240786"/>
                <a:gd name="connsiteX4" fmla="*/ 1432536 w 1432536"/>
                <a:gd name="connsiteY4" fmla="*/ 1033984 h 1240786"/>
                <a:gd name="connsiteX5" fmla="*/ 1225734 w 1432536"/>
                <a:gd name="connsiteY5" fmla="*/ 1240786 h 1240786"/>
                <a:gd name="connsiteX6" fmla="*/ 206802 w 1432536"/>
                <a:gd name="connsiteY6" fmla="*/ 1240786 h 1240786"/>
                <a:gd name="connsiteX7" fmla="*/ 0 w 1432536"/>
                <a:gd name="connsiteY7" fmla="*/ 1033984 h 1240786"/>
                <a:gd name="connsiteX8" fmla="*/ 0 w 1432536"/>
                <a:gd name="connsiteY8" fmla="*/ 206802 h 1240786"/>
                <a:gd name="connsiteX0" fmla="*/ 1432536 w 1523976"/>
                <a:gd name="connsiteY0" fmla="*/ 1033984 h 1240786"/>
                <a:gd name="connsiteX1" fmla="*/ 1225734 w 1523976"/>
                <a:gd name="connsiteY1" fmla="*/ 1240786 h 1240786"/>
                <a:gd name="connsiteX2" fmla="*/ 206802 w 1523976"/>
                <a:gd name="connsiteY2" fmla="*/ 1240786 h 1240786"/>
                <a:gd name="connsiteX3" fmla="*/ 0 w 1523976"/>
                <a:gd name="connsiteY3" fmla="*/ 1033984 h 1240786"/>
                <a:gd name="connsiteX4" fmla="*/ 0 w 1523976"/>
                <a:gd name="connsiteY4" fmla="*/ 206802 h 1240786"/>
                <a:gd name="connsiteX5" fmla="*/ 206802 w 1523976"/>
                <a:gd name="connsiteY5" fmla="*/ 0 h 1240786"/>
                <a:gd name="connsiteX6" fmla="*/ 1225734 w 1523976"/>
                <a:gd name="connsiteY6" fmla="*/ 0 h 1240786"/>
                <a:gd name="connsiteX7" fmla="*/ 1432536 w 1523976"/>
                <a:gd name="connsiteY7" fmla="*/ 206802 h 1240786"/>
                <a:gd name="connsiteX8" fmla="*/ 1523976 w 1523976"/>
                <a:gd name="connsiteY8" fmla="*/ 1125424 h 1240786"/>
                <a:gd name="connsiteX0" fmla="*/ 1432536 w 1432536"/>
                <a:gd name="connsiteY0" fmla="*/ 1033984 h 1240786"/>
                <a:gd name="connsiteX1" fmla="*/ 1225734 w 1432536"/>
                <a:gd name="connsiteY1" fmla="*/ 1240786 h 1240786"/>
                <a:gd name="connsiteX2" fmla="*/ 206802 w 1432536"/>
                <a:gd name="connsiteY2" fmla="*/ 1240786 h 1240786"/>
                <a:gd name="connsiteX3" fmla="*/ 0 w 1432536"/>
                <a:gd name="connsiteY3" fmla="*/ 1033984 h 1240786"/>
                <a:gd name="connsiteX4" fmla="*/ 0 w 1432536"/>
                <a:gd name="connsiteY4" fmla="*/ 206802 h 1240786"/>
                <a:gd name="connsiteX5" fmla="*/ 206802 w 1432536"/>
                <a:gd name="connsiteY5" fmla="*/ 0 h 1240786"/>
                <a:gd name="connsiteX6" fmla="*/ 1225734 w 1432536"/>
                <a:gd name="connsiteY6" fmla="*/ 0 h 1240786"/>
                <a:gd name="connsiteX7" fmla="*/ 1432536 w 1432536"/>
                <a:gd name="connsiteY7" fmla="*/ 206802 h 1240786"/>
                <a:gd name="connsiteX0" fmla="*/ 1432536 w 1432536"/>
                <a:gd name="connsiteY0" fmla="*/ 1033984 h 1240786"/>
                <a:gd name="connsiteX1" fmla="*/ 1225734 w 1432536"/>
                <a:gd name="connsiteY1" fmla="*/ 1240786 h 1240786"/>
                <a:gd name="connsiteX2" fmla="*/ 206802 w 1432536"/>
                <a:gd name="connsiteY2" fmla="*/ 1240786 h 1240786"/>
                <a:gd name="connsiteX3" fmla="*/ 0 w 1432536"/>
                <a:gd name="connsiteY3" fmla="*/ 1033984 h 1240786"/>
                <a:gd name="connsiteX4" fmla="*/ 0 w 1432536"/>
                <a:gd name="connsiteY4" fmla="*/ 206802 h 1240786"/>
                <a:gd name="connsiteX5" fmla="*/ 206802 w 1432536"/>
                <a:gd name="connsiteY5" fmla="*/ 0 h 1240786"/>
                <a:gd name="connsiteX6" fmla="*/ 1225734 w 1432536"/>
                <a:gd name="connsiteY6" fmla="*/ 0 h 1240786"/>
                <a:gd name="connsiteX0" fmla="*/ 1225734 w 1225734"/>
                <a:gd name="connsiteY0" fmla="*/ 1240786 h 1240786"/>
                <a:gd name="connsiteX1" fmla="*/ 206802 w 1225734"/>
                <a:gd name="connsiteY1" fmla="*/ 1240786 h 1240786"/>
                <a:gd name="connsiteX2" fmla="*/ 0 w 1225734"/>
                <a:gd name="connsiteY2" fmla="*/ 1033984 h 1240786"/>
                <a:gd name="connsiteX3" fmla="*/ 0 w 1225734"/>
                <a:gd name="connsiteY3" fmla="*/ 206802 h 1240786"/>
                <a:gd name="connsiteX4" fmla="*/ 206802 w 1225734"/>
                <a:gd name="connsiteY4" fmla="*/ 0 h 1240786"/>
                <a:gd name="connsiteX5" fmla="*/ 1225734 w 1225734"/>
                <a:gd name="connsiteY5" fmla="*/ 0 h 1240786"/>
                <a:gd name="connsiteX0" fmla="*/ 206802 w 1225734"/>
                <a:gd name="connsiteY0" fmla="*/ 1240786 h 1240786"/>
                <a:gd name="connsiteX1" fmla="*/ 0 w 1225734"/>
                <a:gd name="connsiteY1" fmla="*/ 1033984 h 1240786"/>
                <a:gd name="connsiteX2" fmla="*/ 0 w 1225734"/>
                <a:gd name="connsiteY2" fmla="*/ 206802 h 1240786"/>
                <a:gd name="connsiteX3" fmla="*/ 206802 w 1225734"/>
                <a:gd name="connsiteY3" fmla="*/ 0 h 1240786"/>
                <a:gd name="connsiteX4" fmla="*/ 1225734 w 1225734"/>
                <a:gd name="connsiteY4" fmla="*/ 0 h 1240786"/>
                <a:gd name="connsiteX0" fmla="*/ 0 w 1225734"/>
                <a:gd name="connsiteY0" fmla="*/ 1033984 h 1033984"/>
                <a:gd name="connsiteX1" fmla="*/ 0 w 1225734"/>
                <a:gd name="connsiteY1" fmla="*/ 206802 h 1033984"/>
                <a:gd name="connsiteX2" fmla="*/ 206802 w 1225734"/>
                <a:gd name="connsiteY2" fmla="*/ 0 h 1033984"/>
                <a:gd name="connsiteX3" fmla="*/ 1225734 w 1225734"/>
                <a:gd name="connsiteY3" fmla="*/ 0 h 1033984"/>
              </a:gdLst>
              <a:ahLst/>
              <a:cxnLst>
                <a:cxn ang="0">
                  <a:pos x="connsiteX0" y="connsiteY0"/>
                </a:cxn>
                <a:cxn ang="0">
                  <a:pos x="connsiteX1" y="connsiteY1"/>
                </a:cxn>
                <a:cxn ang="0">
                  <a:pos x="connsiteX2" y="connsiteY2"/>
                </a:cxn>
                <a:cxn ang="0">
                  <a:pos x="connsiteX3" y="connsiteY3"/>
                </a:cxn>
              </a:cxnLst>
              <a:rect l="l" t="t" r="r" b="b"/>
              <a:pathLst>
                <a:path w="1225734" h="1033984">
                  <a:moveTo>
                    <a:pt x="0" y="1033984"/>
                  </a:moveTo>
                  <a:lnTo>
                    <a:pt x="0" y="206802"/>
                  </a:lnTo>
                  <a:cubicBezTo>
                    <a:pt x="0" y="92588"/>
                    <a:pt x="92588" y="0"/>
                    <a:pt x="206802" y="0"/>
                  </a:cubicBezTo>
                  <a:lnTo>
                    <a:pt x="1225734" y="0"/>
                  </a:lnTo>
                </a:path>
              </a:pathLst>
            </a:custGeom>
            <a:noFill/>
            <a:ln w="19050" cap="flat" cmpd="sng" algn="ctr">
              <a:solidFill>
                <a:schemeClr val="accent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144" name="Group 143" descr="noun-rocket-7145721">
              <a:extLst>
                <a:ext uri="{FF2B5EF4-FFF2-40B4-BE49-F238E27FC236}">
                  <a16:creationId xmlns:a16="http://schemas.microsoft.com/office/drawing/2014/main" id="{8B2998C1-17C0-5B97-2F90-39F900B008E2}"/>
                </a:ext>
              </a:extLst>
            </p:cNvPr>
            <p:cNvGrpSpPr/>
            <p:nvPr/>
          </p:nvGrpSpPr>
          <p:grpSpPr>
            <a:xfrm>
              <a:off x="6584924" y="2548291"/>
              <a:ext cx="742880" cy="774576"/>
              <a:chOff x="3010148" y="210025"/>
              <a:chExt cx="6174694" cy="6438145"/>
            </a:xfrm>
            <a:solidFill>
              <a:schemeClr val="accent3"/>
            </a:solidFill>
          </p:grpSpPr>
          <p:sp>
            <p:nvSpPr>
              <p:cNvPr id="145" name="Freeform: Shape 144">
                <a:extLst>
                  <a:ext uri="{FF2B5EF4-FFF2-40B4-BE49-F238E27FC236}">
                    <a16:creationId xmlns:a16="http://schemas.microsoft.com/office/drawing/2014/main" id="{D5B561FA-A103-4ED4-2AF9-4B8181E1EFA9}"/>
                  </a:ext>
                </a:extLst>
              </p:cNvPr>
              <p:cNvSpPr/>
              <p:nvPr/>
            </p:nvSpPr>
            <p:spPr>
              <a:xfrm>
                <a:off x="3667825" y="4298525"/>
                <a:ext cx="1592338" cy="1665111"/>
              </a:xfrm>
              <a:custGeom>
                <a:avLst/>
                <a:gdLst>
                  <a:gd name="connsiteX0" fmla="*/ 628750 w 1592338"/>
                  <a:gd name="connsiteY0" fmla="*/ 338911 h 1665111"/>
                  <a:gd name="connsiteX1" fmla="*/ 535527 w 1592338"/>
                  <a:gd name="connsiteY1" fmla="*/ 430797 h 1665111"/>
                  <a:gd name="connsiteX2" fmla="*/ 1351 w 1592338"/>
                  <a:gd name="connsiteY2" fmla="*/ 1663877 h 1665111"/>
                  <a:gd name="connsiteX3" fmla="*/ 1174698 w 1592338"/>
                  <a:gd name="connsiteY3" fmla="*/ 1109064 h 1665111"/>
                  <a:gd name="connsiteX4" fmla="*/ 1263103 w 1592338"/>
                  <a:gd name="connsiteY4" fmla="*/ 1011555 h 1665111"/>
                  <a:gd name="connsiteX5" fmla="*/ 1592339 w 1592338"/>
                  <a:gd name="connsiteY5" fmla="*/ 478723 h 1665111"/>
                  <a:gd name="connsiteX6" fmla="*/ 1132904 w 1592338"/>
                  <a:gd name="connsiteY6" fmla="*/ 0 h 1665111"/>
                  <a:gd name="connsiteX7" fmla="*/ 628732 w 1592338"/>
                  <a:gd name="connsiteY7" fmla="*/ 338882 h 166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2338" h="1665111">
                    <a:moveTo>
                      <a:pt x="628750" y="338911"/>
                    </a:moveTo>
                    <a:cubicBezTo>
                      <a:pt x="597140" y="367846"/>
                      <a:pt x="566330" y="398650"/>
                      <a:pt x="535527" y="430797"/>
                    </a:cubicBezTo>
                    <a:cubicBezTo>
                      <a:pt x="180842" y="800489"/>
                      <a:pt x="-18474" y="1264729"/>
                      <a:pt x="1351" y="1663877"/>
                    </a:cubicBezTo>
                    <a:cubicBezTo>
                      <a:pt x="381222" y="1683136"/>
                      <a:pt x="822197" y="1476082"/>
                      <a:pt x="1174698" y="1109064"/>
                    </a:cubicBezTo>
                    <a:cubicBezTo>
                      <a:pt x="1205507" y="1077455"/>
                      <a:pt x="1234437" y="1044502"/>
                      <a:pt x="1263103" y="1011555"/>
                    </a:cubicBezTo>
                    <a:cubicBezTo>
                      <a:pt x="1401601" y="848409"/>
                      <a:pt x="1514918" y="665175"/>
                      <a:pt x="1592339" y="478723"/>
                    </a:cubicBezTo>
                    <a:lnTo>
                      <a:pt x="1132904" y="0"/>
                    </a:lnTo>
                    <a:cubicBezTo>
                      <a:pt x="955831" y="80364"/>
                      <a:pt x="783575" y="196093"/>
                      <a:pt x="628732" y="338882"/>
                    </a:cubicBezTo>
                    <a:close/>
                  </a:path>
                </a:pathLst>
              </a:custGeom>
              <a:grp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6" name="Freeform: Shape 145">
                <a:extLst>
                  <a:ext uri="{FF2B5EF4-FFF2-40B4-BE49-F238E27FC236}">
                    <a16:creationId xmlns:a16="http://schemas.microsoft.com/office/drawing/2014/main" id="{F10DE9DC-432F-D600-4C5F-AB5F9877D7E9}"/>
                  </a:ext>
                </a:extLst>
              </p:cNvPr>
              <p:cNvSpPr/>
              <p:nvPr/>
            </p:nvSpPr>
            <p:spPr>
              <a:xfrm>
                <a:off x="4720342" y="3771099"/>
                <a:ext cx="1047227" cy="1091108"/>
              </a:xfrm>
              <a:custGeom>
                <a:avLst/>
                <a:gdLst>
                  <a:gd name="connsiteX0" fmla="*/ 0 w 1047227"/>
                  <a:gd name="connsiteY0" fmla="*/ 119444 h 1091108"/>
                  <a:gd name="connsiteX1" fmla="*/ 932574 w 1047227"/>
                  <a:gd name="connsiteY1" fmla="*/ 1091108 h 1091108"/>
                  <a:gd name="connsiteX2" fmla="*/ 1047228 w 1047227"/>
                  <a:gd name="connsiteY2" fmla="*/ 971093 h 1091108"/>
                  <a:gd name="connsiteX3" fmla="*/ 115226 w 1047227"/>
                  <a:gd name="connsiteY3" fmla="*/ 0 h 1091108"/>
                </a:gdLst>
                <a:ahLst/>
                <a:cxnLst>
                  <a:cxn ang="0">
                    <a:pos x="connsiteX0" y="connsiteY0"/>
                  </a:cxn>
                  <a:cxn ang="0">
                    <a:pos x="connsiteX1" y="connsiteY1"/>
                  </a:cxn>
                  <a:cxn ang="0">
                    <a:pos x="connsiteX2" y="connsiteY2"/>
                  </a:cxn>
                  <a:cxn ang="0">
                    <a:pos x="connsiteX3" y="connsiteY3"/>
                  </a:cxn>
                </a:cxnLst>
                <a:rect l="l" t="t" r="r" b="b"/>
                <a:pathLst>
                  <a:path w="1047227" h="1091108">
                    <a:moveTo>
                      <a:pt x="0" y="119444"/>
                    </a:moveTo>
                    <a:lnTo>
                      <a:pt x="932574" y="1091108"/>
                    </a:lnTo>
                    <a:lnTo>
                      <a:pt x="1047228" y="971093"/>
                    </a:lnTo>
                    <a:lnTo>
                      <a:pt x="115226" y="0"/>
                    </a:lnTo>
                    <a:close/>
                  </a:path>
                </a:pathLst>
              </a:custGeom>
              <a:grp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7" name="Freeform: Shape 146">
                <a:extLst>
                  <a:ext uri="{FF2B5EF4-FFF2-40B4-BE49-F238E27FC236}">
                    <a16:creationId xmlns:a16="http://schemas.microsoft.com/office/drawing/2014/main" id="{F0D74447-DF01-5678-97A7-99ADEA184E58}"/>
                  </a:ext>
                </a:extLst>
              </p:cNvPr>
              <p:cNvSpPr/>
              <p:nvPr/>
            </p:nvSpPr>
            <p:spPr>
              <a:xfrm>
                <a:off x="3010148" y="4512301"/>
                <a:ext cx="2038698" cy="2135869"/>
              </a:xfrm>
              <a:custGeom>
                <a:avLst/>
                <a:gdLst>
                  <a:gd name="connsiteX0" fmla="*/ 704069 w 2038698"/>
                  <a:gd name="connsiteY0" fmla="*/ 1667329 h 2135869"/>
                  <a:gd name="connsiteX1" fmla="*/ 543603 w 2038698"/>
                  <a:gd name="connsiteY1" fmla="*/ 1656356 h 2135869"/>
                  <a:gd name="connsiteX2" fmla="*/ 462701 w 2038698"/>
                  <a:gd name="connsiteY2" fmla="*/ 1644582 h 2135869"/>
                  <a:gd name="connsiteX3" fmla="*/ 451717 w 2038698"/>
                  <a:gd name="connsiteY3" fmla="*/ 1562858 h 2135869"/>
                  <a:gd name="connsiteX4" fmla="*/ 1036819 w 2038698"/>
                  <a:gd name="connsiteY4" fmla="*/ 66437 h 2135869"/>
                  <a:gd name="connsiteX5" fmla="*/ 1104593 w 2038698"/>
                  <a:gd name="connsiteY5" fmla="*/ 0 h 2135869"/>
                  <a:gd name="connsiteX6" fmla="*/ 912518 w 2038698"/>
                  <a:gd name="connsiteY6" fmla="*/ 162609 h 2135869"/>
                  <a:gd name="connsiteX7" fmla="*/ 777501 w 2038698"/>
                  <a:gd name="connsiteY7" fmla="*/ 294946 h 2135869"/>
                  <a:gd name="connsiteX8" fmla="*/ 4605 w 2038698"/>
                  <a:gd name="connsiteY8" fmla="*/ 2131558 h 2135869"/>
                  <a:gd name="connsiteX9" fmla="*/ 1756880 w 2038698"/>
                  <a:gd name="connsiteY9" fmla="*/ 1327857 h 2135869"/>
                  <a:gd name="connsiteX10" fmla="*/ 1884393 w 2038698"/>
                  <a:gd name="connsiteY10" fmla="*/ 1186697 h 2135869"/>
                  <a:gd name="connsiteX11" fmla="*/ 2038698 w 2038698"/>
                  <a:gd name="connsiteY11" fmla="*/ 989798 h 2135869"/>
                  <a:gd name="connsiteX12" fmla="*/ 1988601 w 2038698"/>
                  <a:gd name="connsiteY12" fmla="*/ 1044713 h 2135869"/>
                  <a:gd name="connsiteX13" fmla="*/ 704097 w 2038698"/>
                  <a:gd name="connsiteY13" fmla="*/ 1667329 h 213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38698" h="2135869">
                    <a:moveTo>
                      <a:pt x="704069" y="1667329"/>
                    </a:moveTo>
                    <a:cubicBezTo>
                      <a:pt x="649953" y="1667329"/>
                      <a:pt x="596375" y="1663842"/>
                      <a:pt x="543603" y="1656356"/>
                    </a:cubicBezTo>
                    <a:lnTo>
                      <a:pt x="462701" y="1644582"/>
                    </a:lnTo>
                    <a:lnTo>
                      <a:pt x="451717" y="1562858"/>
                    </a:lnTo>
                    <a:cubicBezTo>
                      <a:pt x="387961" y="1081987"/>
                      <a:pt x="612183" y="508720"/>
                      <a:pt x="1036819" y="66437"/>
                    </a:cubicBezTo>
                    <a:cubicBezTo>
                      <a:pt x="1058787" y="43131"/>
                      <a:pt x="1082093" y="21962"/>
                      <a:pt x="1104593" y="0"/>
                    </a:cubicBezTo>
                    <a:cubicBezTo>
                      <a:pt x="1038693" y="51435"/>
                      <a:pt x="974400" y="105550"/>
                      <a:pt x="912518" y="162609"/>
                    </a:cubicBezTo>
                    <a:cubicBezTo>
                      <a:pt x="865100" y="206540"/>
                      <a:pt x="819826" y="251014"/>
                      <a:pt x="777501" y="294946"/>
                    </a:cubicBezTo>
                    <a:cubicBezTo>
                      <a:pt x="250023" y="844391"/>
                      <a:pt x="-40658" y="1539769"/>
                      <a:pt x="4605" y="2131558"/>
                    </a:cubicBezTo>
                    <a:cubicBezTo>
                      <a:pt x="569052" y="2176021"/>
                      <a:pt x="1232072" y="1874383"/>
                      <a:pt x="1756880" y="1327857"/>
                    </a:cubicBezTo>
                    <a:cubicBezTo>
                      <a:pt x="1799474" y="1283395"/>
                      <a:pt x="1842605" y="1235960"/>
                      <a:pt x="1884393" y="1186697"/>
                    </a:cubicBezTo>
                    <a:cubicBezTo>
                      <a:pt x="1938509" y="1122940"/>
                      <a:pt x="1989944" y="1057035"/>
                      <a:pt x="2038698" y="989798"/>
                    </a:cubicBezTo>
                    <a:cubicBezTo>
                      <a:pt x="2022359" y="1008280"/>
                      <a:pt x="2006551" y="1026763"/>
                      <a:pt x="1988601" y="1044713"/>
                    </a:cubicBezTo>
                    <a:cubicBezTo>
                      <a:pt x="1610079" y="1438214"/>
                      <a:pt x="1132156" y="1667329"/>
                      <a:pt x="704097" y="1667329"/>
                    </a:cubicBezTo>
                    <a:close/>
                  </a:path>
                </a:pathLst>
              </a:custGeom>
              <a:grp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8" name="Freeform: Shape 147">
                <a:extLst>
                  <a:ext uri="{FF2B5EF4-FFF2-40B4-BE49-F238E27FC236}">
                    <a16:creationId xmlns:a16="http://schemas.microsoft.com/office/drawing/2014/main" id="{C96B432A-0F1C-85E8-5587-BA236869A25A}"/>
                  </a:ext>
                </a:extLst>
              </p:cNvPr>
              <p:cNvSpPr/>
              <p:nvPr/>
            </p:nvSpPr>
            <p:spPr>
              <a:xfrm>
                <a:off x="6284852" y="4148872"/>
                <a:ext cx="1237421" cy="1504702"/>
              </a:xfrm>
              <a:custGeom>
                <a:avLst/>
                <a:gdLst>
                  <a:gd name="connsiteX0" fmla="*/ 1203379 w 1237421"/>
                  <a:gd name="connsiteY0" fmla="*/ 26220 h 1504702"/>
                  <a:gd name="connsiteX1" fmla="*/ 1059252 w 1237421"/>
                  <a:gd name="connsiteY1" fmla="*/ 142755 h 1504702"/>
                  <a:gd name="connsiteX2" fmla="*/ 1005137 w 1237421"/>
                  <a:gd name="connsiteY2" fmla="*/ 184543 h 1504702"/>
                  <a:gd name="connsiteX3" fmla="*/ 882442 w 1237421"/>
                  <a:gd name="connsiteY3" fmla="*/ 275635 h 1504702"/>
                  <a:gd name="connsiteX4" fmla="*/ 825652 w 1237421"/>
                  <a:gd name="connsiteY4" fmla="*/ 316085 h 1504702"/>
                  <a:gd name="connsiteX5" fmla="*/ 688492 w 1237421"/>
                  <a:gd name="connsiteY5" fmla="*/ 408777 h 1504702"/>
                  <a:gd name="connsiteX6" fmla="*/ 647235 w 1237421"/>
                  <a:gd name="connsiteY6" fmla="*/ 436100 h 1504702"/>
                  <a:gd name="connsiteX7" fmla="*/ 466944 w 1237421"/>
                  <a:gd name="connsiteY7" fmla="*/ 546468 h 1504702"/>
                  <a:gd name="connsiteX8" fmla="*/ 426493 w 1237421"/>
                  <a:gd name="connsiteY8" fmla="*/ 569774 h 1504702"/>
                  <a:gd name="connsiteX9" fmla="*/ 283973 w 1237421"/>
                  <a:gd name="connsiteY9" fmla="*/ 648533 h 1504702"/>
                  <a:gd name="connsiteX10" fmla="*/ 222891 w 1237421"/>
                  <a:gd name="connsiteY10" fmla="*/ 680142 h 1504702"/>
                  <a:gd name="connsiteX11" fmla="*/ 94572 w 1237421"/>
                  <a:gd name="connsiteY11" fmla="*/ 743362 h 1504702"/>
                  <a:gd name="connsiteX12" fmla="*/ 33490 w 1237421"/>
                  <a:gd name="connsiteY12" fmla="*/ 772297 h 1504702"/>
                  <a:gd name="connsiteX13" fmla="*/ 0 w 1237421"/>
                  <a:gd name="connsiteY13" fmla="*/ 788099 h 1504702"/>
                  <a:gd name="connsiteX14" fmla="*/ 687915 w 1237421"/>
                  <a:gd name="connsiteY14" fmla="*/ 1504703 h 1504702"/>
                  <a:gd name="connsiteX15" fmla="*/ 1237361 w 1237421"/>
                  <a:gd name="connsiteY15" fmla="*/ 0 h 1504702"/>
                  <a:gd name="connsiteX16" fmla="*/ 1230400 w 1237421"/>
                  <a:gd name="connsiteY16" fmla="*/ 5361 h 1504702"/>
                  <a:gd name="connsiteX17" fmla="*/ 1203339 w 1237421"/>
                  <a:gd name="connsiteY17" fmla="*/ 26255 h 1504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37421" h="1504702">
                    <a:moveTo>
                      <a:pt x="1203379" y="26220"/>
                    </a:moveTo>
                    <a:cubicBezTo>
                      <a:pt x="1155962" y="65866"/>
                      <a:pt x="1108007" y="104979"/>
                      <a:pt x="1059252" y="142755"/>
                    </a:cubicBezTo>
                    <a:cubicBezTo>
                      <a:pt x="1041302" y="157220"/>
                      <a:pt x="1022819" y="170078"/>
                      <a:pt x="1005137" y="184543"/>
                    </a:cubicBezTo>
                    <a:cubicBezTo>
                      <a:pt x="964686" y="215353"/>
                      <a:pt x="923430" y="246157"/>
                      <a:pt x="882442" y="275635"/>
                    </a:cubicBezTo>
                    <a:cubicBezTo>
                      <a:pt x="863154" y="289293"/>
                      <a:pt x="844671" y="302958"/>
                      <a:pt x="825652" y="316085"/>
                    </a:cubicBezTo>
                    <a:cubicBezTo>
                      <a:pt x="780378" y="347695"/>
                      <a:pt x="734566" y="378505"/>
                      <a:pt x="688492" y="408777"/>
                    </a:cubicBezTo>
                    <a:cubicBezTo>
                      <a:pt x="674827" y="417618"/>
                      <a:pt x="661163" y="427259"/>
                      <a:pt x="647235" y="436100"/>
                    </a:cubicBezTo>
                    <a:cubicBezTo>
                      <a:pt x="587496" y="474408"/>
                      <a:pt x="527220" y="511647"/>
                      <a:pt x="466944" y="546468"/>
                    </a:cubicBezTo>
                    <a:cubicBezTo>
                      <a:pt x="453280" y="554772"/>
                      <a:pt x="439621" y="561470"/>
                      <a:pt x="426493" y="569774"/>
                    </a:cubicBezTo>
                    <a:cubicBezTo>
                      <a:pt x="379076" y="596560"/>
                      <a:pt x="331927" y="623352"/>
                      <a:pt x="283973" y="648533"/>
                    </a:cubicBezTo>
                    <a:cubicBezTo>
                      <a:pt x="263342" y="659517"/>
                      <a:pt x="242716" y="669695"/>
                      <a:pt x="222891" y="680142"/>
                    </a:cubicBezTo>
                    <a:cubicBezTo>
                      <a:pt x="180297" y="702111"/>
                      <a:pt x="137972" y="722736"/>
                      <a:pt x="94572" y="743362"/>
                    </a:cubicBezTo>
                    <a:cubicBezTo>
                      <a:pt x="73941" y="753008"/>
                      <a:pt x="54121" y="762650"/>
                      <a:pt x="33490" y="772297"/>
                    </a:cubicBezTo>
                    <a:cubicBezTo>
                      <a:pt x="22506" y="777114"/>
                      <a:pt x="11521" y="783275"/>
                      <a:pt x="0" y="788099"/>
                    </a:cubicBezTo>
                    <a:lnTo>
                      <a:pt x="687915" y="1504703"/>
                    </a:lnTo>
                    <a:cubicBezTo>
                      <a:pt x="1047154" y="1090542"/>
                      <a:pt x="1241378" y="556355"/>
                      <a:pt x="1237361" y="0"/>
                    </a:cubicBezTo>
                    <a:cubicBezTo>
                      <a:pt x="1235218" y="2143"/>
                      <a:pt x="1233343" y="3486"/>
                      <a:pt x="1230400" y="5361"/>
                    </a:cubicBezTo>
                    <a:cubicBezTo>
                      <a:pt x="1221021" y="12059"/>
                      <a:pt x="1212180" y="18757"/>
                      <a:pt x="1203339" y="26255"/>
                    </a:cubicBezTo>
                    <a:close/>
                  </a:path>
                </a:pathLst>
              </a:custGeom>
              <a:grp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9" name="Freeform: Shape 148">
                <a:extLst>
                  <a:ext uri="{FF2B5EF4-FFF2-40B4-BE49-F238E27FC236}">
                    <a16:creationId xmlns:a16="http://schemas.microsoft.com/office/drawing/2014/main" id="{4CEB9A6A-B0DD-809E-60D4-B62B62AFC540}"/>
                  </a:ext>
                </a:extLst>
              </p:cNvPr>
              <p:cNvSpPr/>
              <p:nvPr/>
            </p:nvSpPr>
            <p:spPr>
              <a:xfrm>
                <a:off x="3961207" y="1938716"/>
                <a:ext cx="1446889" cy="1291475"/>
              </a:xfrm>
              <a:custGeom>
                <a:avLst/>
                <a:gdLst>
                  <a:gd name="connsiteX0" fmla="*/ 698670 w 1446889"/>
                  <a:gd name="connsiteY0" fmla="*/ 1262026 h 1291475"/>
                  <a:gd name="connsiteX1" fmla="*/ 725456 w 1446889"/>
                  <a:gd name="connsiteY1" fmla="*/ 1199607 h 1291475"/>
                  <a:gd name="connsiteX2" fmla="*/ 785733 w 1446889"/>
                  <a:gd name="connsiteY2" fmla="*/ 1066465 h 1291475"/>
                  <a:gd name="connsiteX3" fmla="*/ 817348 w 1446889"/>
                  <a:gd name="connsiteY3" fmla="*/ 1000028 h 1291475"/>
                  <a:gd name="connsiteX4" fmla="*/ 887265 w 1446889"/>
                  <a:gd name="connsiteY4" fmla="*/ 861531 h 1291475"/>
                  <a:gd name="connsiteX5" fmla="*/ 914589 w 1446889"/>
                  <a:gd name="connsiteY5" fmla="*/ 808758 h 1291475"/>
                  <a:gd name="connsiteX6" fmla="*/ 1020139 w 1446889"/>
                  <a:gd name="connsiteY6" fmla="*/ 622306 h 1291475"/>
                  <a:gd name="connsiteX7" fmla="*/ 1042639 w 1446889"/>
                  <a:gd name="connsiteY7" fmla="*/ 585873 h 1291475"/>
                  <a:gd name="connsiteX8" fmla="*/ 1135331 w 1446889"/>
                  <a:gd name="connsiteY8" fmla="*/ 436929 h 1291475"/>
                  <a:gd name="connsiteX9" fmla="*/ 1175781 w 1446889"/>
                  <a:gd name="connsiteY9" fmla="*/ 375315 h 1291475"/>
                  <a:gd name="connsiteX10" fmla="*/ 1260175 w 1446889"/>
                  <a:gd name="connsiteY10" fmla="*/ 251820 h 1291475"/>
                  <a:gd name="connsiteX11" fmla="*/ 1304106 w 1446889"/>
                  <a:gd name="connsiteY11" fmla="*/ 189401 h 1291475"/>
                  <a:gd name="connsiteX12" fmla="*/ 1402152 w 1446889"/>
                  <a:gd name="connsiteY12" fmla="*/ 58402 h 1291475"/>
                  <a:gd name="connsiteX13" fmla="*/ 1437248 w 1446889"/>
                  <a:gd name="connsiteY13" fmla="*/ 12322 h 1291475"/>
                  <a:gd name="connsiteX14" fmla="*/ 1446889 w 1446889"/>
                  <a:gd name="connsiteY14" fmla="*/ 0 h 1291475"/>
                  <a:gd name="connsiteX15" fmla="*/ 1428407 w 1446889"/>
                  <a:gd name="connsiteY15" fmla="*/ 0 h 1291475"/>
                  <a:gd name="connsiteX16" fmla="*/ 0 w 1446889"/>
                  <a:gd name="connsiteY16" fmla="*/ 576758 h 1291475"/>
                  <a:gd name="connsiteX17" fmla="*/ 686600 w 1446889"/>
                  <a:gd name="connsiteY17" fmla="*/ 1291476 h 1291475"/>
                  <a:gd name="connsiteX18" fmla="*/ 698653 w 1446889"/>
                  <a:gd name="connsiteY18" fmla="*/ 1262009 h 129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46889" h="1291475">
                    <a:moveTo>
                      <a:pt x="698670" y="1262026"/>
                    </a:moveTo>
                    <a:cubicBezTo>
                      <a:pt x="707511" y="1241401"/>
                      <a:pt x="716621" y="1220233"/>
                      <a:pt x="725456" y="1199607"/>
                    </a:cubicBezTo>
                    <a:cubicBezTo>
                      <a:pt x="744745" y="1155139"/>
                      <a:pt x="764570" y="1111202"/>
                      <a:pt x="785733" y="1066465"/>
                    </a:cubicBezTo>
                    <a:cubicBezTo>
                      <a:pt x="795917" y="1044496"/>
                      <a:pt x="806364" y="1022533"/>
                      <a:pt x="817348" y="1000028"/>
                    </a:cubicBezTo>
                    <a:cubicBezTo>
                      <a:pt x="839848" y="953416"/>
                      <a:pt x="863422" y="907336"/>
                      <a:pt x="887265" y="861531"/>
                    </a:cubicBezTo>
                    <a:cubicBezTo>
                      <a:pt x="896906" y="843580"/>
                      <a:pt x="905210" y="825903"/>
                      <a:pt x="914589" y="808758"/>
                    </a:cubicBezTo>
                    <a:cubicBezTo>
                      <a:pt x="948073" y="746339"/>
                      <a:pt x="983169" y="683920"/>
                      <a:pt x="1020139" y="622306"/>
                    </a:cubicBezTo>
                    <a:cubicBezTo>
                      <a:pt x="1027637" y="609979"/>
                      <a:pt x="1035141" y="598195"/>
                      <a:pt x="1042639" y="585873"/>
                    </a:cubicBezTo>
                    <a:cubicBezTo>
                      <a:pt x="1072911" y="535776"/>
                      <a:pt x="1103721" y="486484"/>
                      <a:pt x="1135331" y="436929"/>
                    </a:cubicBezTo>
                    <a:cubicBezTo>
                      <a:pt x="1148458" y="416298"/>
                      <a:pt x="1162122" y="395672"/>
                      <a:pt x="1175781" y="375315"/>
                    </a:cubicBezTo>
                    <a:cubicBezTo>
                      <a:pt x="1203111" y="334059"/>
                      <a:pt x="1231240" y="293071"/>
                      <a:pt x="1260175" y="251820"/>
                    </a:cubicBezTo>
                    <a:cubicBezTo>
                      <a:pt x="1274639" y="231189"/>
                      <a:pt x="1289641" y="210026"/>
                      <a:pt x="1304106" y="189401"/>
                    </a:cubicBezTo>
                    <a:cubicBezTo>
                      <a:pt x="1336253" y="145464"/>
                      <a:pt x="1368668" y="101533"/>
                      <a:pt x="1402152" y="58402"/>
                    </a:cubicBezTo>
                    <a:cubicBezTo>
                      <a:pt x="1413937" y="43400"/>
                      <a:pt x="1424652" y="27592"/>
                      <a:pt x="1437248" y="12322"/>
                    </a:cubicBezTo>
                    <a:cubicBezTo>
                      <a:pt x="1440729" y="8304"/>
                      <a:pt x="1443409" y="4018"/>
                      <a:pt x="1446889" y="0"/>
                    </a:cubicBezTo>
                    <a:lnTo>
                      <a:pt x="1428407" y="0"/>
                    </a:lnTo>
                    <a:cubicBezTo>
                      <a:pt x="900393" y="0"/>
                      <a:pt x="392735" y="203597"/>
                      <a:pt x="0" y="576758"/>
                    </a:cubicBezTo>
                    <a:lnTo>
                      <a:pt x="686600" y="1291476"/>
                    </a:lnTo>
                    <a:cubicBezTo>
                      <a:pt x="689812" y="1282366"/>
                      <a:pt x="694635" y="1272188"/>
                      <a:pt x="698653" y="1262009"/>
                    </a:cubicBezTo>
                    <a:close/>
                  </a:path>
                </a:pathLst>
              </a:custGeom>
              <a:grp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0" name="Freeform: Shape 149">
                <a:extLst>
                  <a:ext uri="{FF2B5EF4-FFF2-40B4-BE49-F238E27FC236}">
                    <a16:creationId xmlns:a16="http://schemas.microsoft.com/office/drawing/2014/main" id="{5D724862-32E0-322E-58EF-3B555EC339DA}"/>
                  </a:ext>
                </a:extLst>
              </p:cNvPr>
              <p:cNvSpPr/>
              <p:nvPr/>
            </p:nvSpPr>
            <p:spPr>
              <a:xfrm>
                <a:off x="4811490" y="837333"/>
                <a:ext cx="3769791" cy="3930811"/>
              </a:xfrm>
              <a:custGeom>
                <a:avLst/>
                <a:gdLst>
                  <a:gd name="connsiteX0" fmla="*/ 2132901 w 3769791"/>
                  <a:gd name="connsiteY0" fmla="*/ 86 h 3930811"/>
                  <a:gd name="connsiteX1" fmla="*/ 1125403 w 3769791"/>
                  <a:gd name="connsiteY1" fmla="*/ 825160 h 3930811"/>
                  <a:gd name="connsiteX2" fmla="*/ 897695 w 3769791"/>
                  <a:gd name="connsiteY2" fmla="*/ 1076175 h 3930811"/>
                  <a:gd name="connsiteX3" fmla="*/ 896889 w 3769791"/>
                  <a:gd name="connsiteY3" fmla="*/ 1077512 h 3930811"/>
                  <a:gd name="connsiteX4" fmla="*/ 752231 w 3769791"/>
                  <a:gd name="connsiteY4" fmla="*/ 1255123 h 3930811"/>
                  <a:gd name="connsiteX5" fmla="*/ 715266 w 3769791"/>
                  <a:gd name="connsiteY5" fmla="*/ 1304415 h 3930811"/>
                  <a:gd name="connsiteX6" fmla="*/ 616414 w 3769791"/>
                  <a:gd name="connsiteY6" fmla="*/ 1436751 h 3930811"/>
                  <a:gd name="connsiteX7" fmla="*/ 568997 w 3769791"/>
                  <a:gd name="connsiteY7" fmla="*/ 1505331 h 3930811"/>
                  <a:gd name="connsiteX8" fmla="*/ 488633 w 3769791"/>
                  <a:gd name="connsiteY8" fmla="*/ 1622666 h 3930811"/>
                  <a:gd name="connsiteX9" fmla="*/ 439341 w 3769791"/>
                  <a:gd name="connsiteY9" fmla="*/ 1700893 h 3930811"/>
                  <a:gd name="connsiteX10" fmla="*/ 369955 w 3769791"/>
                  <a:gd name="connsiteY10" fmla="*/ 1812604 h 3930811"/>
                  <a:gd name="connsiteX11" fmla="*/ 321194 w 3769791"/>
                  <a:gd name="connsiteY11" fmla="*/ 1896991 h 3930811"/>
                  <a:gd name="connsiteX12" fmla="*/ 259581 w 3769791"/>
                  <a:gd name="connsiteY12" fmla="*/ 2006022 h 3930811"/>
                  <a:gd name="connsiteX13" fmla="*/ 213507 w 3769791"/>
                  <a:gd name="connsiteY13" fmla="*/ 2093890 h 3930811"/>
                  <a:gd name="connsiteX14" fmla="*/ 158591 w 3769791"/>
                  <a:gd name="connsiteY14" fmla="*/ 2201584 h 3930811"/>
                  <a:gd name="connsiteX15" fmla="*/ 116797 w 3769791"/>
                  <a:gd name="connsiteY15" fmla="*/ 2291327 h 3930811"/>
                  <a:gd name="connsiteX16" fmla="*/ 68043 w 3769791"/>
                  <a:gd name="connsiteY16" fmla="*/ 2399020 h 3930811"/>
                  <a:gd name="connsiteX17" fmla="*/ 30267 w 3769791"/>
                  <a:gd name="connsiteY17" fmla="*/ 2490106 h 3930811"/>
                  <a:gd name="connsiteX18" fmla="*/ 0 w 3769791"/>
                  <a:gd name="connsiteY18" fmla="*/ 2566184 h 3930811"/>
                  <a:gd name="connsiteX19" fmla="*/ 1309992 w 3769791"/>
                  <a:gd name="connsiteY19" fmla="*/ 3930811 h 3930811"/>
                  <a:gd name="connsiteX20" fmla="*/ 1377766 w 3769791"/>
                  <a:gd name="connsiteY20" fmla="*/ 3901345 h 3930811"/>
                  <a:gd name="connsiteX21" fmla="*/ 1466172 w 3769791"/>
                  <a:gd name="connsiteY21" fmla="*/ 3861700 h 3930811"/>
                  <a:gd name="connsiteX22" fmla="*/ 1568236 w 3769791"/>
                  <a:gd name="connsiteY22" fmla="*/ 3811602 h 3930811"/>
                  <a:gd name="connsiteX23" fmla="*/ 1654767 w 3769791"/>
                  <a:gd name="connsiteY23" fmla="*/ 3767671 h 3930811"/>
                  <a:gd name="connsiteX24" fmla="*/ 1757637 w 3769791"/>
                  <a:gd name="connsiteY24" fmla="*/ 3710875 h 3930811"/>
                  <a:gd name="connsiteX25" fmla="*/ 1842024 w 3769791"/>
                  <a:gd name="connsiteY25" fmla="*/ 3663458 h 3930811"/>
                  <a:gd name="connsiteX26" fmla="*/ 1945700 w 3769791"/>
                  <a:gd name="connsiteY26" fmla="*/ 3599701 h 3930811"/>
                  <a:gd name="connsiteX27" fmla="*/ 2026602 w 3769791"/>
                  <a:gd name="connsiteY27" fmla="*/ 3549072 h 3930811"/>
                  <a:gd name="connsiteX28" fmla="*/ 2131615 w 3769791"/>
                  <a:gd name="connsiteY28" fmla="*/ 3477812 h 3930811"/>
                  <a:gd name="connsiteX29" fmla="*/ 2208499 w 3769791"/>
                  <a:gd name="connsiteY29" fmla="*/ 3425034 h 3930811"/>
                  <a:gd name="connsiteX30" fmla="*/ 2316730 w 3769791"/>
                  <a:gd name="connsiteY30" fmla="*/ 3344669 h 3930811"/>
                  <a:gd name="connsiteX31" fmla="*/ 2386647 w 3769791"/>
                  <a:gd name="connsiteY31" fmla="*/ 3292435 h 3930811"/>
                  <a:gd name="connsiteX32" fmla="*/ 2503182 w 3769791"/>
                  <a:gd name="connsiteY32" fmla="*/ 3197869 h 3930811"/>
                  <a:gd name="connsiteX33" fmla="*/ 2559971 w 3769791"/>
                  <a:gd name="connsiteY33" fmla="*/ 3151257 h 3930811"/>
                  <a:gd name="connsiteX34" fmla="*/ 2729278 w 3769791"/>
                  <a:gd name="connsiteY34" fmla="*/ 3001775 h 3930811"/>
                  <a:gd name="connsiteX35" fmla="*/ 2971451 w 3769791"/>
                  <a:gd name="connsiteY35" fmla="*/ 2763888 h 3930811"/>
                  <a:gd name="connsiteX36" fmla="*/ 3769791 w 3769791"/>
                  <a:gd name="connsiteY36" fmla="*/ 1704384 h 3930811"/>
                  <a:gd name="connsiteX37" fmla="*/ 2729307 w 3769791"/>
                  <a:gd name="connsiteY37" fmla="*/ 1078306 h 3930811"/>
                  <a:gd name="connsiteX38" fmla="*/ 2133004 w 3769791"/>
                  <a:gd name="connsiteY38" fmla="*/ 0 h 3930811"/>
                  <a:gd name="connsiteX39" fmla="*/ 2696543 w 3769791"/>
                  <a:gd name="connsiteY39" fmla="*/ 2485311 h 3930811"/>
                  <a:gd name="connsiteX40" fmla="*/ 2039661 w 3769791"/>
                  <a:gd name="connsiteY40" fmla="*/ 2768472 h 3930811"/>
                  <a:gd name="connsiteX41" fmla="*/ 1382779 w 3769791"/>
                  <a:gd name="connsiteY41" fmla="*/ 2485311 h 3930811"/>
                  <a:gd name="connsiteX42" fmla="*/ 1382779 w 3769791"/>
                  <a:gd name="connsiteY42" fmla="*/ 1129484 h 3930811"/>
                  <a:gd name="connsiteX43" fmla="*/ 2039661 w 3769791"/>
                  <a:gd name="connsiteY43" fmla="*/ 846323 h 3930811"/>
                  <a:gd name="connsiteX44" fmla="*/ 2696543 w 3769791"/>
                  <a:gd name="connsiteY44" fmla="*/ 1129484 h 3930811"/>
                  <a:gd name="connsiteX45" fmla="*/ 2696543 w 3769791"/>
                  <a:gd name="connsiteY45" fmla="*/ 2485311 h 393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769791" h="3930811">
                    <a:moveTo>
                      <a:pt x="2132901" y="86"/>
                    </a:moveTo>
                    <a:cubicBezTo>
                      <a:pt x="1774193" y="225651"/>
                      <a:pt x="1435328" y="502114"/>
                      <a:pt x="1125403" y="825160"/>
                    </a:cubicBezTo>
                    <a:cubicBezTo>
                      <a:pt x="1049857" y="903919"/>
                      <a:pt x="973241" y="988306"/>
                      <a:pt x="897695" y="1076175"/>
                    </a:cubicBezTo>
                    <a:lnTo>
                      <a:pt x="896889" y="1077512"/>
                    </a:lnTo>
                    <a:cubicBezTo>
                      <a:pt x="847597" y="1135913"/>
                      <a:pt x="799380" y="1194847"/>
                      <a:pt x="752231" y="1255123"/>
                    </a:cubicBezTo>
                    <a:cubicBezTo>
                      <a:pt x="739910" y="1271467"/>
                      <a:pt x="727588" y="1288075"/>
                      <a:pt x="715266" y="1304415"/>
                    </a:cubicBezTo>
                    <a:cubicBezTo>
                      <a:pt x="681777" y="1348351"/>
                      <a:pt x="648024" y="1392283"/>
                      <a:pt x="616414" y="1436751"/>
                    </a:cubicBezTo>
                    <a:cubicBezTo>
                      <a:pt x="600069" y="1459257"/>
                      <a:pt x="584799" y="1482831"/>
                      <a:pt x="568997" y="1505331"/>
                    </a:cubicBezTo>
                    <a:cubicBezTo>
                      <a:pt x="542205" y="1544445"/>
                      <a:pt x="514881" y="1583558"/>
                      <a:pt x="488633" y="1622666"/>
                    </a:cubicBezTo>
                    <a:cubicBezTo>
                      <a:pt x="471488" y="1648652"/>
                      <a:pt x="455680" y="1674907"/>
                      <a:pt x="439341" y="1700893"/>
                    </a:cubicBezTo>
                    <a:cubicBezTo>
                      <a:pt x="416035" y="1737863"/>
                      <a:pt x="391923" y="1774833"/>
                      <a:pt x="369955" y="1812604"/>
                    </a:cubicBezTo>
                    <a:cubicBezTo>
                      <a:pt x="353610" y="1840733"/>
                      <a:pt x="337808" y="1868862"/>
                      <a:pt x="321194" y="1896991"/>
                    </a:cubicBezTo>
                    <a:cubicBezTo>
                      <a:pt x="300569" y="1933425"/>
                      <a:pt x="279406" y="1969589"/>
                      <a:pt x="259581" y="2006022"/>
                    </a:cubicBezTo>
                    <a:cubicBezTo>
                      <a:pt x="243779" y="2035495"/>
                      <a:pt x="228777" y="2064424"/>
                      <a:pt x="213507" y="2093890"/>
                    </a:cubicBezTo>
                    <a:cubicBezTo>
                      <a:pt x="195024" y="2129523"/>
                      <a:pt x="176536" y="2165951"/>
                      <a:pt x="158591" y="2201584"/>
                    </a:cubicBezTo>
                    <a:cubicBezTo>
                      <a:pt x="144121" y="2231056"/>
                      <a:pt x="130462" y="2261323"/>
                      <a:pt x="116797" y="2291327"/>
                    </a:cubicBezTo>
                    <a:cubicBezTo>
                      <a:pt x="100458" y="2326960"/>
                      <a:pt x="83845" y="2363387"/>
                      <a:pt x="68043" y="2399020"/>
                    </a:cubicBezTo>
                    <a:cubicBezTo>
                      <a:pt x="54915" y="2429292"/>
                      <a:pt x="42594" y="2459296"/>
                      <a:pt x="30267" y="2490106"/>
                    </a:cubicBezTo>
                    <a:cubicBezTo>
                      <a:pt x="20088" y="2515555"/>
                      <a:pt x="9641" y="2540740"/>
                      <a:pt x="0" y="2566184"/>
                    </a:cubicBezTo>
                    <a:lnTo>
                      <a:pt x="1309992" y="3930811"/>
                    </a:lnTo>
                    <a:cubicBezTo>
                      <a:pt x="1332492" y="3921170"/>
                      <a:pt x="1355261" y="3911523"/>
                      <a:pt x="1377766" y="3901345"/>
                    </a:cubicBezTo>
                    <a:cubicBezTo>
                      <a:pt x="1407233" y="3888217"/>
                      <a:pt x="1436700" y="3875359"/>
                      <a:pt x="1466172" y="3861700"/>
                    </a:cubicBezTo>
                    <a:cubicBezTo>
                      <a:pt x="1500462" y="3845892"/>
                      <a:pt x="1534752" y="3828747"/>
                      <a:pt x="1568236" y="3811602"/>
                    </a:cubicBezTo>
                    <a:cubicBezTo>
                      <a:pt x="1597165" y="3797138"/>
                      <a:pt x="1625832" y="3782673"/>
                      <a:pt x="1654767" y="3767671"/>
                    </a:cubicBezTo>
                    <a:cubicBezTo>
                      <a:pt x="1689057" y="3749183"/>
                      <a:pt x="1723347" y="3729895"/>
                      <a:pt x="1757637" y="3710875"/>
                    </a:cubicBezTo>
                    <a:cubicBezTo>
                      <a:pt x="1785760" y="3695068"/>
                      <a:pt x="1813890" y="3679266"/>
                      <a:pt x="1842024" y="3663458"/>
                    </a:cubicBezTo>
                    <a:cubicBezTo>
                      <a:pt x="1877115" y="3642833"/>
                      <a:pt x="1911410" y="3621670"/>
                      <a:pt x="1945700" y="3599701"/>
                    </a:cubicBezTo>
                    <a:cubicBezTo>
                      <a:pt x="1972486" y="3582556"/>
                      <a:pt x="1999810" y="3566755"/>
                      <a:pt x="2026602" y="3549072"/>
                    </a:cubicBezTo>
                    <a:cubicBezTo>
                      <a:pt x="2061692" y="3526566"/>
                      <a:pt x="2096519" y="3501655"/>
                      <a:pt x="2131615" y="3477812"/>
                    </a:cubicBezTo>
                    <a:cubicBezTo>
                      <a:pt x="2157064" y="3459861"/>
                      <a:pt x="2183050" y="3443522"/>
                      <a:pt x="2208499" y="3425034"/>
                    </a:cubicBezTo>
                    <a:cubicBezTo>
                      <a:pt x="2244932" y="3399048"/>
                      <a:pt x="2280559" y="3371456"/>
                      <a:pt x="2316730" y="3344669"/>
                    </a:cubicBezTo>
                    <a:cubicBezTo>
                      <a:pt x="2340035" y="3326725"/>
                      <a:pt x="2363341" y="3310379"/>
                      <a:pt x="2386647" y="3292435"/>
                    </a:cubicBezTo>
                    <a:cubicBezTo>
                      <a:pt x="2425755" y="3261625"/>
                      <a:pt x="2464874" y="3229215"/>
                      <a:pt x="2503182" y="3197869"/>
                    </a:cubicBezTo>
                    <a:cubicBezTo>
                      <a:pt x="2522470" y="3182061"/>
                      <a:pt x="2541489" y="3167059"/>
                      <a:pt x="2559971" y="3151257"/>
                    </a:cubicBezTo>
                    <a:cubicBezTo>
                      <a:pt x="2616767" y="3102496"/>
                      <a:pt x="2673826" y="3053210"/>
                      <a:pt x="2729278" y="3001775"/>
                    </a:cubicBezTo>
                    <a:cubicBezTo>
                      <a:pt x="2812860" y="2923549"/>
                      <a:pt x="2894567" y="2843453"/>
                      <a:pt x="2971451" y="2763888"/>
                    </a:cubicBezTo>
                    <a:cubicBezTo>
                      <a:pt x="3284079" y="2438133"/>
                      <a:pt x="3551695" y="2082089"/>
                      <a:pt x="3769791" y="1704384"/>
                    </a:cubicBezTo>
                    <a:cubicBezTo>
                      <a:pt x="3377588" y="1594548"/>
                      <a:pt x="3019457" y="1380773"/>
                      <a:pt x="2729307" y="1078306"/>
                    </a:cubicBezTo>
                    <a:cubicBezTo>
                      <a:pt x="2442934" y="776394"/>
                      <a:pt x="2237725" y="405879"/>
                      <a:pt x="2133004" y="0"/>
                    </a:cubicBezTo>
                    <a:close/>
                    <a:moveTo>
                      <a:pt x="2696543" y="2485311"/>
                    </a:moveTo>
                    <a:cubicBezTo>
                      <a:pt x="2521612" y="2667745"/>
                      <a:pt x="2287743" y="2768472"/>
                      <a:pt x="2039661" y="2768472"/>
                    </a:cubicBezTo>
                    <a:cubicBezTo>
                      <a:pt x="1791327" y="2768472"/>
                      <a:pt x="1558263" y="2667745"/>
                      <a:pt x="1382779" y="2485311"/>
                    </a:cubicBezTo>
                    <a:cubicBezTo>
                      <a:pt x="1024071" y="2111601"/>
                      <a:pt x="1024071" y="1503245"/>
                      <a:pt x="1382779" y="1129484"/>
                    </a:cubicBezTo>
                    <a:cubicBezTo>
                      <a:pt x="1557709" y="947050"/>
                      <a:pt x="1791578" y="846323"/>
                      <a:pt x="2039661" y="846323"/>
                    </a:cubicBezTo>
                    <a:cubicBezTo>
                      <a:pt x="2287995" y="846323"/>
                      <a:pt x="2521058" y="947050"/>
                      <a:pt x="2696543" y="1129484"/>
                    </a:cubicBezTo>
                    <a:cubicBezTo>
                      <a:pt x="3055250" y="1503194"/>
                      <a:pt x="3055250" y="2111550"/>
                      <a:pt x="2696543" y="2485311"/>
                    </a:cubicBezTo>
                    <a:close/>
                  </a:path>
                </a:pathLst>
              </a:custGeom>
              <a:grp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1" name="Freeform: Shape 150">
                <a:extLst>
                  <a:ext uri="{FF2B5EF4-FFF2-40B4-BE49-F238E27FC236}">
                    <a16:creationId xmlns:a16="http://schemas.microsoft.com/office/drawing/2014/main" id="{FB8153C3-9E5F-E0B9-127A-31BE288B9CC0}"/>
                  </a:ext>
                </a:extLst>
              </p:cNvPr>
              <p:cNvSpPr/>
              <p:nvPr/>
            </p:nvSpPr>
            <p:spPr>
              <a:xfrm>
                <a:off x="7140593" y="210025"/>
                <a:ext cx="2044249" cy="2138587"/>
              </a:xfrm>
              <a:custGeom>
                <a:avLst/>
                <a:gdLst>
                  <a:gd name="connsiteX0" fmla="*/ 2038649 w 2044249"/>
                  <a:gd name="connsiteY0" fmla="*/ 181629 h 2138587"/>
                  <a:gd name="connsiteX1" fmla="*/ 2037335 w 2044249"/>
                  <a:gd name="connsiteY1" fmla="*/ 139838 h 2138587"/>
                  <a:gd name="connsiteX2" fmla="*/ 2027676 w 2044249"/>
                  <a:gd name="connsiteY2" fmla="*/ 13662 h 2138587"/>
                  <a:gd name="connsiteX3" fmla="*/ 1906861 w 2044249"/>
                  <a:gd name="connsiteY3" fmla="*/ 4018 h 2138587"/>
                  <a:gd name="connsiteX4" fmla="*/ 1876058 w 2044249"/>
                  <a:gd name="connsiteY4" fmla="*/ 2679 h 2138587"/>
                  <a:gd name="connsiteX5" fmla="*/ 1784160 w 2044249"/>
                  <a:gd name="connsiteY5" fmla="*/ 0 h 2138587"/>
                  <a:gd name="connsiteX6" fmla="*/ 1745012 w 2044249"/>
                  <a:gd name="connsiteY6" fmla="*/ 804 h 2138587"/>
                  <a:gd name="connsiteX7" fmla="*/ 1660145 w 2044249"/>
                  <a:gd name="connsiteY7" fmla="*/ 2143 h 2138587"/>
                  <a:gd name="connsiteX8" fmla="*/ 1616196 w 2044249"/>
                  <a:gd name="connsiteY8" fmla="*/ 4822 h 2138587"/>
                  <a:gd name="connsiteX9" fmla="*/ 1533957 w 2044249"/>
                  <a:gd name="connsiteY9" fmla="*/ 9644 h 2138587"/>
                  <a:gd name="connsiteX10" fmla="*/ 1486523 w 2044249"/>
                  <a:gd name="connsiteY10" fmla="*/ 14466 h 2138587"/>
                  <a:gd name="connsiteX11" fmla="*/ 1406170 w 2044249"/>
                  <a:gd name="connsiteY11" fmla="*/ 23306 h 2138587"/>
                  <a:gd name="connsiteX12" fmla="*/ 1357421 w 2044249"/>
                  <a:gd name="connsiteY12" fmla="*/ 30272 h 2138587"/>
                  <a:gd name="connsiteX13" fmla="*/ 1277868 w 2044249"/>
                  <a:gd name="connsiteY13" fmla="*/ 42059 h 2138587"/>
                  <a:gd name="connsiteX14" fmla="*/ 1227211 w 2044249"/>
                  <a:gd name="connsiteY14" fmla="*/ 51703 h 2138587"/>
                  <a:gd name="connsiteX15" fmla="*/ 1148452 w 2044249"/>
                  <a:gd name="connsiteY15" fmla="*/ 66705 h 2138587"/>
                  <a:gd name="connsiteX16" fmla="*/ 1095674 w 2044249"/>
                  <a:gd name="connsiteY16" fmla="*/ 78492 h 2138587"/>
                  <a:gd name="connsiteX17" fmla="*/ 1018253 w 2044249"/>
                  <a:gd name="connsiteY17" fmla="*/ 96977 h 2138587"/>
                  <a:gd name="connsiteX18" fmla="*/ 963338 w 2044249"/>
                  <a:gd name="connsiteY18" fmla="*/ 111443 h 2138587"/>
                  <a:gd name="connsiteX19" fmla="*/ 887259 w 2044249"/>
                  <a:gd name="connsiteY19" fmla="*/ 132606 h 2138587"/>
                  <a:gd name="connsiteX20" fmla="*/ 831001 w 2044249"/>
                  <a:gd name="connsiteY20" fmla="*/ 149751 h 2138587"/>
                  <a:gd name="connsiteX21" fmla="*/ 755454 w 2044249"/>
                  <a:gd name="connsiteY21" fmla="*/ 173861 h 2138587"/>
                  <a:gd name="connsiteX22" fmla="*/ 697859 w 2044249"/>
                  <a:gd name="connsiteY22" fmla="*/ 193685 h 2138587"/>
                  <a:gd name="connsiteX23" fmla="*/ 623918 w 2044249"/>
                  <a:gd name="connsiteY23" fmla="*/ 220474 h 2138587"/>
                  <a:gd name="connsiteX24" fmla="*/ 564985 w 2044249"/>
                  <a:gd name="connsiteY24" fmla="*/ 242977 h 2138587"/>
                  <a:gd name="connsiteX25" fmla="*/ 492387 w 2044249"/>
                  <a:gd name="connsiteY25" fmla="*/ 271909 h 2138587"/>
                  <a:gd name="connsiteX26" fmla="*/ 432111 w 2044249"/>
                  <a:gd name="connsiteY26" fmla="*/ 297359 h 2138587"/>
                  <a:gd name="connsiteX27" fmla="*/ 360851 w 2044249"/>
                  <a:gd name="connsiteY27" fmla="*/ 328970 h 2138587"/>
                  <a:gd name="connsiteX28" fmla="*/ 299237 w 2044249"/>
                  <a:gd name="connsiteY28" fmla="*/ 357902 h 2138587"/>
                  <a:gd name="connsiteX29" fmla="*/ 228514 w 2044249"/>
                  <a:gd name="connsiteY29" fmla="*/ 392192 h 2138587"/>
                  <a:gd name="connsiteX30" fmla="*/ 166095 w 2044249"/>
                  <a:gd name="connsiteY30" fmla="*/ 423802 h 2138587"/>
                  <a:gd name="connsiteX31" fmla="*/ 96709 w 2044249"/>
                  <a:gd name="connsiteY31" fmla="*/ 460235 h 2138587"/>
                  <a:gd name="connsiteX32" fmla="*/ 34290 w 2044249"/>
                  <a:gd name="connsiteY32" fmla="*/ 494525 h 2138587"/>
                  <a:gd name="connsiteX33" fmla="*/ 0 w 2044249"/>
                  <a:gd name="connsiteY33" fmla="*/ 513813 h 2138587"/>
                  <a:gd name="connsiteX34" fmla="*/ 560962 w 2044249"/>
                  <a:gd name="connsiteY34" fmla="*/ 1556972 h 2138587"/>
                  <a:gd name="connsiteX35" fmla="*/ 1551902 w 2044249"/>
                  <a:gd name="connsiteY35" fmla="*/ 2138588 h 2138587"/>
                  <a:gd name="connsiteX36" fmla="*/ 1569847 w 2044249"/>
                  <a:gd name="connsiteY36" fmla="*/ 2104298 h 2138587"/>
                  <a:gd name="connsiteX37" fmla="*/ 1603337 w 2044249"/>
                  <a:gd name="connsiteY37" fmla="*/ 2037861 h 2138587"/>
                  <a:gd name="connsiteX38" fmla="*/ 1637627 w 2044249"/>
                  <a:gd name="connsiteY38" fmla="*/ 1966601 h 2138587"/>
                  <a:gd name="connsiteX39" fmla="*/ 1668431 w 2044249"/>
                  <a:gd name="connsiteY39" fmla="*/ 1899358 h 2138587"/>
                  <a:gd name="connsiteX40" fmla="*/ 1700035 w 2044249"/>
                  <a:gd name="connsiteY40" fmla="*/ 1828098 h 2138587"/>
                  <a:gd name="connsiteX41" fmla="*/ 1728954 w 2044249"/>
                  <a:gd name="connsiteY41" fmla="*/ 1760855 h 2138587"/>
                  <a:gd name="connsiteX42" fmla="*/ 1757871 w 2044249"/>
                  <a:gd name="connsiteY42" fmla="*/ 1688795 h 2138587"/>
                  <a:gd name="connsiteX43" fmla="*/ 1783875 w 2044249"/>
                  <a:gd name="connsiteY43" fmla="*/ 1621552 h 2138587"/>
                  <a:gd name="connsiteX44" fmla="*/ 1809877 w 2044249"/>
                  <a:gd name="connsiteY44" fmla="*/ 1549492 h 2138587"/>
                  <a:gd name="connsiteX45" fmla="*/ 1833195 w 2044249"/>
                  <a:gd name="connsiteY45" fmla="*/ 1483055 h 2138587"/>
                  <a:gd name="connsiteX46" fmla="*/ 1857255 w 2044249"/>
                  <a:gd name="connsiteY46" fmla="*/ 1410994 h 2138587"/>
                  <a:gd name="connsiteX47" fmla="*/ 1878457 w 2044249"/>
                  <a:gd name="connsiteY47" fmla="*/ 1344557 h 2138587"/>
                  <a:gd name="connsiteX48" fmla="*/ 1899603 w 2044249"/>
                  <a:gd name="connsiteY48" fmla="*/ 1272497 h 2138587"/>
                  <a:gd name="connsiteX49" fmla="*/ 1918120 w 2044249"/>
                  <a:gd name="connsiteY49" fmla="*/ 1206597 h 2138587"/>
                  <a:gd name="connsiteX50" fmla="*/ 1936579 w 2044249"/>
                  <a:gd name="connsiteY50" fmla="*/ 1134537 h 2138587"/>
                  <a:gd name="connsiteX51" fmla="*/ 1952410 w 2044249"/>
                  <a:gd name="connsiteY51" fmla="*/ 1069437 h 2138587"/>
                  <a:gd name="connsiteX52" fmla="*/ 1968183 w 2044249"/>
                  <a:gd name="connsiteY52" fmla="*/ 996839 h 2138587"/>
                  <a:gd name="connsiteX53" fmla="*/ 1981327 w 2044249"/>
                  <a:gd name="connsiteY53" fmla="*/ 932277 h 2138587"/>
                  <a:gd name="connsiteX54" fmla="*/ 1994415 w 2044249"/>
                  <a:gd name="connsiteY54" fmla="*/ 859679 h 2138587"/>
                  <a:gd name="connsiteX55" fmla="*/ 2004645 w 2044249"/>
                  <a:gd name="connsiteY55" fmla="*/ 796460 h 2138587"/>
                  <a:gd name="connsiteX56" fmla="*/ 2014817 w 2044249"/>
                  <a:gd name="connsiteY56" fmla="*/ 723057 h 2138587"/>
                  <a:gd name="connsiteX57" fmla="*/ 2023104 w 2044249"/>
                  <a:gd name="connsiteY57" fmla="*/ 661975 h 2138587"/>
                  <a:gd name="connsiteX58" fmla="*/ 2030077 w 2044249"/>
                  <a:gd name="connsiteY58" fmla="*/ 588034 h 2138587"/>
                  <a:gd name="connsiteX59" fmla="*/ 2035448 w 2044249"/>
                  <a:gd name="connsiteY59" fmla="*/ 528295 h 2138587"/>
                  <a:gd name="connsiteX60" fmla="*/ 2039449 w 2044249"/>
                  <a:gd name="connsiteY60" fmla="*/ 453554 h 2138587"/>
                  <a:gd name="connsiteX61" fmla="*/ 2042135 w 2044249"/>
                  <a:gd name="connsiteY61" fmla="*/ 396764 h 2138587"/>
                  <a:gd name="connsiteX62" fmla="*/ 2043450 w 2044249"/>
                  <a:gd name="connsiteY62" fmla="*/ 318535 h 2138587"/>
                  <a:gd name="connsiteX63" fmla="*/ 2044250 w 2044249"/>
                  <a:gd name="connsiteY63" fmla="*/ 267100 h 2138587"/>
                  <a:gd name="connsiteX64" fmla="*/ 2038649 w 2044249"/>
                  <a:gd name="connsiteY64" fmla="*/ 181644 h 213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044249" h="2138587">
                    <a:moveTo>
                      <a:pt x="2038649" y="181629"/>
                    </a:moveTo>
                    <a:cubicBezTo>
                      <a:pt x="2037849" y="167967"/>
                      <a:pt x="2037849" y="153500"/>
                      <a:pt x="2037335" y="139838"/>
                    </a:cubicBezTo>
                    <a:cubicBezTo>
                      <a:pt x="2035163" y="97244"/>
                      <a:pt x="2031962" y="55450"/>
                      <a:pt x="2027676" y="13662"/>
                    </a:cubicBezTo>
                    <a:cubicBezTo>
                      <a:pt x="1988014" y="9644"/>
                      <a:pt x="1947324" y="6161"/>
                      <a:pt x="1906861" y="4018"/>
                    </a:cubicBezTo>
                    <a:cubicBezTo>
                      <a:pt x="1896689" y="3215"/>
                      <a:pt x="1886230" y="3215"/>
                      <a:pt x="1876058" y="2679"/>
                    </a:cubicBezTo>
                    <a:cubicBezTo>
                      <a:pt x="1845254" y="1339"/>
                      <a:pt x="1814964" y="0"/>
                      <a:pt x="1784160" y="0"/>
                    </a:cubicBezTo>
                    <a:cubicBezTo>
                      <a:pt x="1771016" y="0"/>
                      <a:pt x="1758157" y="804"/>
                      <a:pt x="1745012" y="804"/>
                    </a:cubicBezTo>
                    <a:cubicBezTo>
                      <a:pt x="1716894" y="804"/>
                      <a:pt x="1688262" y="804"/>
                      <a:pt x="1660145" y="2143"/>
                    </a:cubicBezTo>
                    <a:cubicBezTo>
                      <a:pt x="1645628" y="2947"/>
                      <a:pt x="1630655" y="3482"/>
                      <a:pt x="1616196" y="4822"/>
                    </a:cubicBezTo>
                    <a:cubicBezTo>
                      <a:pt x="1588879" y="6161"/>
                      <a:pt x="1561275" y="7501"/>
                      <a:pt x="1533957" y="9644"/>
                    </a:cubicBezTo>
                    <a:cubicBezTo>
                      <a:pt x="1518127" y="10983"/>
                      <a:pt x="1502354" y="13126"/>
                      <a:pt x="1486523" y="14466"/>
                    </a:cubicBezTo>
                    <a:cubicBezTo>
                      <a:pt x="1459719" y="17145"/>
                      <a:pt x="1432974" y="19824"/>
                      <a:pt x="1406170" y="23306"/>
                    </a:cubicBezTo>
                    <a:cubicBezTo>
                      <a:pt x="1389825" y="25449"/>
                      <a:pt x="1373995" y="28129"/>
                      <a:pt x="1357421" y="30272"/>
                    </a:cubicBezTo>
                    <a:cubicBezTo>
                      <a:pt x="1330618" y="34290"/>
                      <a:pt x="1304615" y="37773"/>
                      <a:pt x="1277868" y="42059"/>
                    </a:cubicBezTo>
                    <a:cubicBezTo>
                      <a:pt x="1260723" y="44738"/>
                      <a:pt x="1244379" y="48220"/>
                      <a:pt x="1227211" y="51703"/>
                    </a:cubicBezTo>
                    <a:cubicBezTo>
                      <a:pt x="1201224" y="56525"/>
                      <a:pt x="1174433" y="61347"/>
                      <a:pt x="1148452" y="66705"/>
                    </a:cubicBezTo>
                    <a:cubicBezTo>
                      <a:pt x="1130501" y="70188"/>
                      <a:pt x="1113356" y="75009"/>
                      <a:pt x="1095674" y="78492"/>
                    </a:cubicBezTo>
                    <a:cubicBezTo>
                      <a:pt x="1069688" y="84653"/>
                      <a:pt x="1044239" y="90279"/>
                      <a:pt x="1018253" y="96977"/>
                    </a:cubicBezTo>
                    <a:cubicBezTo>
                      <a:pt x="999771" y="101799"/>
                      <a:pt x="981820" y="106621"/>
                      <a:pt x="963338" y="111443"/>
                    </a:cubicBezTo>
                    <a:cubicBezTo>
                      <a:pt x="937889" y="118408"/>
                      <a:pt x="912703" y="125105"/>
                      <a:pt x="887259" y="132606"/>
                    </a:cubicBezTo>
                    <a:cubicBezTo>
                      <a:pt x="868777" y="137964"/>
                      <a:pt x="849489" y="144393"/>
                      <a:pt x="831001" y="149751"/>
                    </a:cubicBezTo>
                    <a:cubicBezTo>
                      <a:pt x="805552" y="157252"/>
                      <a:pt x="780909" y="165556"/>
                      <a:pt x="755454" y="173861"/>
                    </a:cubicBezTo>
                    <a:cubicBezTo>
                      <a:pt x="736166" y="180023"/>
                      <a:pt x="717147" y="186988"/>
                      <a:pt x="697859" y="193685"/>
                    </a:cubicBezTo>
                    <a:cubicBezTo>
                      <a:pt x="673215" y="202526"/>
                      <a:pt x="648567" y="210830"/>
                      <a:pt x="623918" y="220474"/>
                    </a:cubicBezTo>
                    <a:cubicBezTo>
                      <a:pt x="604093" y="227975"/>
                      <a:pt x="584273" y="235476"/>
                      <a:pt x="564985" y="242977"/>
                    </a:cubicBezTo>
                    <a:cubicBezTo>
                      <a:pt x="540873" y="252621"/>
                      <a:pt x="516230" y="262265"/>
                      <a:pt x="492387" y="271909"/>
                    </a:cubicBezTo>
                    <a:cubicBezTo>
                      <a:pt x="472562" y="280214"/>
                      <a:pt x="451936" y="289054"/>
                      <a:pt x="432111" y="297359"/>
                    </a:cubicBezTo>
                    <a:cubicBezTo>
                      <a:pt x="408000" y="307538"/>
                      <a:pt x="384162" y="317987"/>
                      <a:pt x="360851" y="328970"/>
                    </a:cubicBezTo>
                    <a:cubicBezTo>
                      <a:pt x="340225" y="338614"/>
                      <a:pt x="319594" y="347454"/>
                      <a:pt x="299237" y="357902"/>
                    </a:cubicBezTo>
                    <a:cubicBezTo>
                      <a:pt x="275932" y="368887"/>
                      <a:pt x="251820" y="380402"/>
                      <a:pt x="228514" y="392192"/>
                    </a:cubicBezTo>
                    <a:cubicBezTo>
                      <a:pt x="207889" y="402371"/>
                      <a:pt x="186726" y="412818"/>
                      <a:pt x="166095" y="423802"/>
                    </a:cubicBezTo>
                    <a:cubicBezTo>
                      <a:pt x="142789" y="435592"/>
                      <a:pt x="119483" y="447914"/>
                      <a:pt x="96709" y="460235"/>
                    </a:cubicBezTo>
                    <a:cubicBezTo>
                      <a:pt x="76084" y="471219"/>
                      <a:pt x="54921" y="482741"/>
                      <a:pt x="34290" y="494525"/>
                    </a:cubicBezTo>
                    <a:cubicBezTo>
                      <a:pt x="22506" y="500686"/>
                      <a:pt x="11790" y="507653"/>
                      <a:pt x="0" y="513813"/>
                    </a:cubicBezTo>
                    <a:cubicBezTo>
                      <a:pt x="90548" y="908148"/>
                      <a:pt x="283161" y="1267393"/>
                      <a:pt x="560962" y="1556972"/>
                    </a:cubicBezTo>
                    <a:cubicBezTo>
                      <a:pt x="836619" y="1843614"/>
                      <a:pt x="1177381" y="2043999"/>
                      <a:pt x="1551902" y="2138588"/>
                    </a:cubicBezTo>
                    <a:cubicBezTo>
                      <a:pt x="1558075" y="2126804"/>
                      <a:pt x="1563676" y="2116088"/>
                      <a:pt x="1569847" y="2104298"/>
                    </a:cubicBezTo>
                    <a:cubicBezTo>
                      <a:pt x="1581621" y="2082329"/>
                      <a:pt x="1592365" y="2059829"/>
                      <a:pt x="1603337" y="2037861"/>
                    </a:cubicBezTo>
                    <a:cubicBezTo>
                      <a:pt x="1615111" y="2013749"/>
                      <a:pt x="1626655" y="1990444"/>
                      <a:pt x="1637627" y="1966601"/>
                    </a:cubicBezTo>
                    <a:cubicBezTo>
                      <a:pt x="1647800" y="1944101"/>
                      <a:pt x="1658773" y="1922132"/>
                      <a:pt x="1668431" y="1899358"/>
                    </a:cubicBezTo>
                    <a:cubicBezTo>
                      <a:pt x="1679404" y="1875247"/>
                      <a:pt x="1689577" y="1851941"/>
                      <a:pt x="1700035" y="1828098"/>
                    </a:cubicBezTo>
                    <a:cubicBezTo>
                      <a:pt x="1709693" y="1805598"/>
                      <a:pt x="1719295" y="1783629"/>
                      <a:pt x="1728954" y="1760855"/>
                    </a:cubicBezTo>
                    <a:cubicBezTo>
                      <a:pt x="1739126" y="1736743"/>
                      <a:pt x="1748784" y="1712906"/>
                      <a:pt x="1757871" y="1688795"/>
                    </a:cubicBezTo>
                    <a:cubicBezTo>
                      <a:pt x="1766730" y="1666295"/>
                      <a:pt x="1775816" y="1644326"/>
                      <a:pt x="1783875" y="1621552"/>
                    </a:cubicBezTo>
                    <a:cubicBezTo>
                      <a:pt x="1792732" y="1597440"/>
                      <a:pt x="1801820" y="1573603"/>
                      <a:pt x="1809877" y="1549492"/>
                    </a:cubicBezTo>
                    <a:cubicBezTo>
                      <a:pt x="1818165" y="1527523"/>
                      <a:pt x="1825651" y="1505023"/>
                      <a:pt x="1833195" y="1483055"/>
                    </a:cubicBezTo>
                    <a:cubicBezTo>
                      <a:pt x="1841482" y="1458943"/>
                      <a:pt x="1848969" y="1435106"/>
                      <a:pt x="1857255" y="1410994"/>
                    </a:cubicBezTo>
                    <a:cubicBezTo>
                      <a:pt x="1864227" y="1389026"/>
                      <a:pt x="1871771" y="1367063"/>
                      <a:pt x="1878457" y="1344557"/>
                    </a:cubicBezTo>
                    <a:cubicBezTo>
                      <a:pt x="1885944" y="1320446"/>
                      <a:pt x="1892917" y="1296608"/>
                      <a:pt x="1899603" y="1272497"/>
                    </a:cubicBezTo>
                    <a:cubicBezTo>
                      <a:pt x="1905775" y="1250528"/>
                      <a:pt x="1911947" y="1228566"/>
                      <a:pt x="1918120" y="1206597"/>
                    </a:cubicBezTo>
                    <a:cubicBezTo>
                      <a:pt x="1924235" y="1182486"/>
                      <a:pt x="1930407" y="1158648"/>
                      <a:pt x="1936579" y="1134537"/>
                    </a:cubicBezTo>
                    <a:cubicBezTo>
                      <a:pt x="1941951" y="1112568"/>
                      <a:pt x="1947552" y="1091406"/>
                      <a:pt x="1952410" y="1069437"/>
                    </a:cubicBezTo>
                    <a:cubicBezTo>
                      <a:pt x="1957725" y="1045326"/>
                      <a:pt x="1962582" y="1021488"/>
                      <a:pt x="1968183" y="996839"/>
                    </a:cubicBezTo>
                    <a:cubicBezTo>
                      <a:pt x="1972984" y="975677"/>
                      <a:pt x="1977041" y="954246"/>
                      <a:pt x="1981327" y="932277"/>
                    </a:cubicBezTo>
                    <a:cubicBezTo>
                      <a:pt x="1986129" y="908166"/>
                      <a:pt x="1990129" y="883522"/>
                      <a:pt x="1994415" y="859679"/>
                    </a:cubicBezTo>
                    <a:cubicBezTo>
                      <a:pt x="1997901" y="838517"/>
                      <a:pt x="2001959" y="817891"/>
                      <a:pt x="2004645" y="796460"/>
                    </a:cubicBezTo>
                    <a:cubicBezTo>
                      <a:pt x="2008131" y="771817"/>
                      <a:pt x="2011560" y="747705"/>
                      <a:pt x="2014817" y="723057"/>
                    </a:cubicBezTo>
                    <a:cubicBezTo>
                      <a:pt x="2017504" y="702431"/>
                      <a:pt x="2020133" y="681800"/>
                      <a:pt x="2023104" y="661975"/>
                    </a:cubicBezTo>
                    <a:cubicBezTo>
                      <a:pt x="2025790" y="637332"/>
                      <a:pt x="2027905" y="612683"/>
                      <a:pt x="2030077" y="588034"/>
                    </a:cubicBezTo>
                    <a:cubicBezTo>
                      <a:pt x="2032191" y="568209"/>
                      <a:pt x="2034077" y="548389"/>
                      <a:pt x="2035448" y="528295"/>
                    </a:cubicBezTo>
                    <a:cubicBezTo>
                      <a:pt x="2037564" y="502846"/>
                      <a:pt x="2038135" y="478203"/>
                      <a:pt x="2039449" y="453554"/>
                    </a:cubicBezTo>
                    <a:cubicBezTo>
                      <a:pt x="2040249" y="434266"/>
                      <a:pt x="2041564" y="415784"/>
                      <a:pt x="2042135" y="396764"/>
                    </a:cubicBezTo>
                    <a:cubicBezTo>
                      <a:pt x="2042935" y="370778"/>
                      <a:pt x="2042935" y="344524"/>
                      <a:pt x="2043450" y="318535"/>
                    </a:cubicBezTo>
                    <a:cubicBezTo>
                      <a:pt x="2043450" y="301390"/>
                      <a:pt x="2044250" y="284245"/>
                      <a:pt x="2044250" y="267100"/>
                    </a:cubicBezTo>
                    <a:cubicBezTo>
                      <a:pt x="2041335" y="238436"/>
                      <a:pt x="2039963" y="209773"/>
                      <a:pt x="2038649" y="181644"/>
                    </a:cubicBezTo>
                    <a:close/>
                  </a:path>
                </a:pathLst>
              </a:custGeom>
              <a:grp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2" name="Freeform: Shape 151">
                <a:extLst>
                  <a:ext uri="{FF2B5EF4-FFF2-40B4-BE49-F238E27FC236}">
                    <a16:creationId xmlns:a16="http://schemas.microsoft.com/office/drawing/2014/main" id="{00C29ADA-3566-5116-84C7-5857E4AF0BAB}"/>
                  </a:ext>
                </a:extLst>
              </p:cNvPr>
              <p:cNvSpPr/>
              <p:nvPr/>
            </p:nvSpPr>
            <p:spPr>
              <a:xfrm>
                <a:off x="6141137" y="1900408"/>
                <a:ext cx="1420086" cy="1489466"/>
              </a:xfrm>
              <a:custGeom>
                <a:avLst/>
                <a:gdLst>
                  <a:gd name="connsiteX0" fmla="*/ 710043 w 1420086"/>
                  <a:gd name="connsiteY0" fmla="*/ 0 h 1489466"/>
                  <a:gd name="connsiteX1" fmla="*/ 209358 w 1420086"/>
                  <a:gd name="connsiteY1" fmla="*/ 216724 h 1489466"/>
                  <a:gd name="connsiteX2" fmla="*/ 209358 w 1420086"/>
                  <a:gd name="connsiteY2" fmla="*/ 1272742 h 1489466"/>
                  <a:gd name="connsiteX3" fmla="*/ 710043 w 1420086"/>
                  <a:gd name="connsiteY3" fmla="*/ 1489466 h 1489466"/>
                  <a:gd name="connsiteX4" fmla="*/ 1210729 w 1420086"/>
                  <a:gd name="connsiteY4" fmla="*/ 1272742 h 1489466"/>
                  <a:gd name="connsiteX5" fmla="*/ 1210729 w 1420086"/>
                  <a:gd name="connsiteY5" fmla="*/ 216724 h 1489466"/>
                  <a:gd name="connsiteX6" fmla="*/ 710043 w 1420086"/>
                  <a:gd name="connsiteY6" fmla="*/ 0 h 1489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0086" h="1489466">
                    <a:moveTo>
                      <a:pt x="710043" y="0"/>
                    </a:moveTo>
                    <a:cubicBezTo>
                      <a:pt x="521448" y="0"/>
                      <a:pt x="343032" y="76884"/>
                      <a:pt x="209358" y="216724"/>
                    </a:cubicBezTo>
                    <a:cubicBezTo>
                      <a:pt x="-69786" y="507383"/>
                      <a:pt x="-69786" y="981277"/>
                      <a:pt x="209358" y="1272742"/>
                    </a:cubicBezTo>
                    <a:cubicBezTo>
                      <a:pt x="343037" y="1412045"/>
                      <a:pt x="521448" y="1489466"/>
                      <a:pt x="710043" y="1489466"/>
                    </a:cubicBezTo>
                    <a:cubicBezTo>
                      <a:pt x="898638" y="1489466"/>
                      <a:pt x="1077055" y="1412582"/>
                      <a:pt x="1210729" y="1272742"/>
                    </a:cubicBezTo>
                    <a:cubicBezTo>
                      <a:pt x="1489872" y="982083"/>
                      <a:pt x="1489872" y="508189"/>
                      <a:pt x="1210729" y="216724"/>
                    </a:cubicBezTo>
                    <a:cubicBezTo>
                      <a:pt x="1076780" y="76615"/>
                      <a:pt x="899169" y="0"/>
                      <a:pt x="710043" y="0"/>
                    </a:cubicBezTo>
                    <a:close/>
                  </a:path>
                </a:pathLst>
              </a:custGeom>
              <a:grp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grpSp>
        <p:nvGrpSpPr>
          <p:cNvPr id="192" name="Group 191">
            <a:extLst>
              <a:ext uri="{FF2B5EF4-FFF2-40B4-BE49-F238E27FC236}">
                <a16:creationId xmlns:a16="http://schemas.microsoft.com/office/drawing/2014/main" id="{8BC8C0A8-A5EB-4B6C-41E4-2BEC2CF65B95}"/>
              </a:ext>
            </a:extLst>
          </p:cNvPr>
          <p:cNvGrpSpPr/>
          <p:nvPr/>
        </p:nvGrpSpPr>
        <p:grpSpPr>
          <a:xfrm>
            <a:off x="5551754" y="1096426"/>
            <a:ext cx="4783302" cy="1049126"/>
            <a:chOff x="5551754" y="1096426"/>
            <a:chExt cx="4783302" cy="1049126"/>
          </a:xfrm>
        </p:grpSpPr>
        <p:sp>
          <p:nvSpPr>
            <p:cNvPr id="71" name="Rounded Rectangle 10">
              <a:extLst>
                <a:ext uri="{FF2B5EF4-FFF2-40B4-BE49-F238E27FC236}">
                  <a16:creationId xmlns:a16="http://schemas.microsoft.com/office/drawing/2014/main" id="{3D6F12EC-485C-F64F-01C2-75A3B1626297}"/>
                </a:ext>
              </a:extLst>
            </p:cNvPr>
            <p:cNvSpPr/>
            <p:nvPr/>
          </p:nvSpPr>
          <p:spPr>
            <a:xfrm>
              <a:off x="6464573" y="1139712"/>
              <a:ext cx="3822334" cy="1005840"/>
            </a:xfrm>
            <a:prstGeom prst="roundRect">
              <a:avLst>
                <a:gd name="adj" fmla="val 10700"/>
              </a:avLst>
            </a:prstGeom>
            <a:solidFill>
              <a:schemeClr val="accent2">
                <a:alpha val="14902"/>
              </a:schemeClr>
            </a:solidFill>
            <a:ln w="190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A74BA"/>
                </a:solidFill>
                <a:effectLst/>
                <a:uLnTx/>
                <a:uFillTx/>
                <a:latin typeface="Arial" panose="020B0604020202020204" pitchFamily="34" charset="0"/>
                <a:ea typeface="+mn-ea"/>
                <a:cs typeface="Arial" panose="020B0604020202020204" pitchFamily="34" charset="0"/>
              </a:endParaRPr>
            </a:p>
          </p:txBody>
        </p:sp>
        <p:sp>
          <p:nvSpPr>
            <p:cNvPr id="72" name="Text Placeholder 4">
              <a:extLst>
                <a:ext uri="{FF2B5EF4-FFF2-40B4-BE49-F238E27FC236}">
                  <a16:creationId xmlns:a16="http://schemas.microsoft.com/office/drawing/2014/main" id="{5C8E02E4-7CD5-2B6D-F49F-D072936037C8}"/>
                </a:ext>
              </a:extLst>
            </p:cNvPr>
            <p:cNvSpPr txBox="1">
              <a:spLocks/>
            </p:cNvSpPr>
            <p:nvPr/>
          </p:nvSpPr>
          <p:spPr bwMode="gray">
            <a:xfrm>
              <a:off x="6663983" y="1245639"/>
              <a:ext cx="3440474" cy="738664"/>
            </a:xfrm>
            <a:prstGeom prst="rect">
              <a:avLst/>
            </a:prstGeom>
            <a:noFill/>
            <a:ln w="28575" cap="flat" cmpd="sng" algn="ctr">
              <a:noFill/>
              <a:prstDash val="solid"/>
              <a:miter lim="800000"/>
              <a:headEnd type="none" w="med" len="med"/>
              <a:tailEnd type="none" w="med" len="med"/>
            </a:ln>
            <a:effectLst/>
          </p:spPr>
          <p:txBody>
            <a:bodyPr vert="horz" wrap="square" lIns="0" tIns="91440" rIns="0" bIns="91440" numCol="1" rtlCol="0" anchor="ctr" anchorCtr="0" compatLnSpc="1">
              <a:prstTxWarp prst="textNoShape">
                <a:avLst/>
              </a:prstTxWarp>
              <a:spAutoFit/>
            </a:bodyPr>
            <a:lstStyle>
              <a:defPPr>
                <a:defRPr lang="en-US"/>
              </a:defPPr>
              <a:lvl1pPr indent="0" fontAlgn="base">
                <a:lnSpc>
                  <a:spcPct val="90000"/>
                </a:lnSpc>
                <a:spcBef>
                  <a:spcPts val="0"/>
                </a:spcBef>
                <a:spcAft>
                  <a:spcPct val="0"/>
                </a:spcAft>
                <a:buClr>
                  <a:schemeClr val="accent2"/>
                </a:buClr>
                <a:buSzPct val="90000"/>
                <a:buNone/>
                <a:defRPr kumimoji="0" sz="1800" b="1" i="0" u="none" strike="noStrike" cap="none" spc="-20" normalizeH="0" baseline="0">
                  <a:ln>
                    <a:noFill/>
                  </a:ln>
                  <a:solidFill>
                    <a:schemeClr val="accent1"/>
                  </a:solidFill>
                  <a:effectLst/>
                  <a:cs typeface="Arial Narrow" panose="020B0604020202020204" pitchFamily="34" charset="0"/>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l" defTabSz="228600" rtl="0" eaLnBrk="1" fontAlgn="base" latinLnBrk="0" hangingPunct="1">
                <a:lnSpc>
                  <a:spcPct val="90000"/>
                </a:lnSpc>
                <a:spcBef>
                  <a:spcPts val="200"/>
                </a:spcBef>
                <a:spcAft>
                  <a:spcPct val="0"/>
                </a:spcAft>
                <a:buClr>
                  <a:srgbClr val="6ECEB2"/>
                </a:buClr>
                <a:buSzPct val="90000"/>
                <a:buFontTx/>
                <a:buNone/>
                <a:tabLst/>
                <a:defRPr/>
              </a:pPr>
              <a:r>
                <a:rPr kumimoji="0" lang="en-US" sz="2000" b="0" i="0" u="none" strike="noStrike" kern="1200" cap="none" spc="-40" normalizeH="0" baseline="0" noProof="0">
                  <a:ln>
                    <a:noFill/>
                  </a:ln>
                  <a:solidFill>
                    <a:srgbClr val="EB098B"/>
                  </a:solidFill>
                  <a:effectLst/>
                  <a:uLnTx/>
                  <a:uFillTx/>
                  <a:latin typeface="Arial" panose="020B0604020202020204" pitchFamily="34" charset="0"/>
                  <a:ea typeface="+mn-ea"/>
                  <a:cs typeface="Arial" panose="020B0604020202020204" pitchFamily="34" charset="0"/>
                </a:rPr>
                <a:t>Pressure for timely and accurate data dissemination </a:t>
              </a:r>
            </a:p>
          </p:txBody>
        </p:sp>
        <p:sp>
          <p:nvSpPr>
            <p:cNvPr id="134" name="Rectangle: Rounded Corners 7">
              <a:extLst>
                <a:ext uri="{FF2B5EF4-FFF2-40B4-BE49-F238E27FC236}">
                  <a16:creationId xmlns:a16="http://schemas.microsoft.com/office/drawing/2014/main" id="{4FBF3039-B156-0F22-D66C-A4C274835EE8}"/>
                </a:ext>
              </a:extLst>
            </p:cNvPr>
            <p:cNvSpPr/>
            <p:nvPr/>
          </p:nvSpPr>
          <p:spPr>
            <a:xfrm rot="5400000">
              <a:off x="9628231" y="1156404"/>
              <a:ext cx="766804" cy="646847"/>
            </a:xfrm>
            <a:custGeom>
              <a:avLst/>
              <a:gdLst>
                <a:gd name="connsiteX0" fmla="*/ 0 w 1432536"/>
                <a:gd name="connsiteY0" fmla="*/ 206802 h 1240786"/>
                <a:gd name="connsiteX1" fmla="*/ 206802 w 1432536"/>
                <a:gd name="connsiteY1" fmla="*/ 0 h 1240786"/>
                <a:gd name="connsiteX2" fmla="*/ 1225734 w 1432536"/>
                <a:gd name="connsiteY2" fmla="*/ 0 h 1240786"/>
                <a:gd name="connsiteX3" fmla="*/ 1432536 w 1432536"/>
                <a:gd name="connsiteY3" fmla="*/ 206802 h 1240786"/>
                <a:gd name="connsiteX4" fmla="*/ 1432536 w 1432536"/>
                <a:gd name="connsiteY4" fmla="*/ 1033984 h 1240786"/>
                <a:gd name="connsiteX5" fmla="*/ 1225734 w 1432536"/>
                <a:gd name="connsiteY5" fmla="*/ 1240786 h 1240786"/>
                <a:gd name="connsiteX6" fmla="*/ 206802 w 1432536"/>
                <a:gd name="connsiteY6" fmla="*/ 1240786 h 1240786"/>
                <a:gd name="connsiteX7" fmla="*/ 0 w 1432536"/>
                <a:gd name="connsiteY7" fmla="*/ 1033984 h 1240786"/>
                <a:gd name="connsiteX8" fmla="*/ 0 w 1432536"/>
                <a:gd name="connsiteY8" fmla="*/ 206802 h 1240786"/>
                <a:gd name="connsiteX0" fmla="*/ 1432536 w 1523976"/>
                <a:gd name="connsiteY0" fmla="*/ 1033984 h 1240786"/>
                <a:gd name="connsiteX1" fmla="*/ 1225734 w 1523976"/>
                <a:gd name="connsiteY1" fmla="*/ 1240786 h 1240786"/>
                <a:gd name="connsiteX2" fmla="*/ 206802 w 1523976"/>
                <a:gd name="connsiteY2" fmla="*/ 1240786 h 1240786"/>
                <a:gd name="connsiteX3" fmla="*/ 0 w 1523976"/>
                <a:gd name="connsiteY3" fmla="*/ 1033984 h 1240786"/>
                <a:gd name="connsiteX4" fmla="*/ 0 w 1523976"/>
                <a:gd name="connsiteY4" fmla="*/ 206802 h 1240786"/>
                <a:gd name="connsiteX5" fmla="*/ 206802 w 1523976"/>
                <a:gd name="connsiteY5" fmla="*/ 0 h 1240786"/>
                <a:gd name="connsiteX6" fmla="*/ 1225734 w 1523976"/>
                <a:gd name="connsiteY6" fmla="*/ 0 h 1240786"/>
                <a:gd name="connsiteX7" fmla="*/ 1432536 w 1523976"/>
                <a:gd name="connsiteY7" fmla="*/ 206802 h 1240786"/>
                <a:gd name="connsiteX8" fmla="*/ 1523976 w 1523976"/>
                <a:gd name="connsiteY8" fmla="*/ 1125424 h 1240786"/>
                <a:gd name="connsiteX0" fmla="*/ 1432536 w 1432536"/>
                <a:gd name="connsiteY0" fmla="*/ 1033984 h 1240786"/>
                <a:gd name="connsiteX1" fmla="*/ 1225734 w 1432536"/>
                <a:gd name="connsiteY1" fmla="*/ 1240786 h 1240786"/>
                <a:gd name="connsiteX2" fmla="*/ 206802 w 1432536"/>
                <a:gd name="connsiteY2" fmla="*/ 1240786 h 1240786"/>
                <a:gd name="connsiteX3" fmla="*/ 0 w 1432536"/>
                <a:gd name="connsiteY3" fmla="*/ 1033984 h 1240786"/>
                <a:gd name="connsiteX4" fmla="*/ 0 w 1432536"/>
                <a:gd name="connsiteY4" fmla="*/ 206802 h 1240786"/>
                <a:gd name="connsiteX5" fmla="*/ 206802 w 1432536"/>
                <a:gd name="connsiteY5" fmla="*/ 0 h 1240786"/>
                <a:gd name="connsiteX6" fmla="*/ 1225734 w 1432536"/>
                <a:gd name="connsiteY6" fmla="*/ 0 h 1240786"/>
                <a:gd name="connsiteX7" fmla="*/ 1432536 w 1432536"/>
                <a:gd name="connsiteY7" fmla="*/ 206802 h 1240786"/>
                <a:gd name="connsiteX0" fmla="*/ 1432536 w 1432536"/>
                <a:gd name="connsiteY0" fmla="*/ 1033984 h 1240786"/>
                <a:gd name="connsiteX1" fmla="*/ 1225734 w 1432536"/>
                <a:gd name="connsiteY1" fmla="*/ 1240786 h 1240786"/>
                <a:gd name="connsiteX2" fmla="*/ 206802 w 1432536"/>
                <a:gd name="connsiteY2" fmla="*/ 1240786 h 1240786"/>
                <a:gd name="connsiteX3" fmla="*/ 0 w 1432536"/>
                <a:gd name="connsiteY3" fmla="*/ 1033984 h 1240786"/>
                <a:gd name="connsiteX4" fmla="*/ 0 w 1432536"/>
                <a:gd name="connsiteY4" fmla="*/ 206802 h 1240786"/>
                <a:gd name="connsiteX5" fmla="*/ 206802 w 1432536"/>
                <a:gd name="connsiteY5" fmla="*/ 0 h 1240786"/>
                <a:gd name="connsiteX6" fmla="*/ 1225734 w 1432536"/>
                <a:gd name="connsiteY6" fmla="*/ 0 h 1240786"/>
                <a:gd name="connsiteX0" fmla="*/ 1225734 w 1225734"/>
                <a:gd name="connsiteY0" fmla="*/ 1240786 h 1240786"/>
                <a:gd name="connsiteX1" fmla="*/ 206802 w 1225734"/>
                <a:gd name="connsiteY1" fmla="*/ 1240786 h 1240786"/>
                <a:gd name="connsiteX2" fmla="*/ 0 w 1225734"/>
                <a:gd name="connsiteY2" fmla="*/ 1033984 h 1240786"/>
                <a:gd name="connsiteX3" fmla="*/ 0 w 1225734"/>
                <a:gd name="connsiteY3" fmla="*/ 206802 h 1240786"/>
                <a:gd name="connsiteX4" fmla="*/ 206802 w 1225734"/>
                <a:gd name="connsiteY4" fmla="*/ 0 h 1240786"/>
                <a:gd name="connsiteX5" fmla="*/ 1225734 w 1225734"/>
                <a:gd name="connsiteY5" fmla="*/ 0 h 1240786"/>
                <a:gd name="connsiteX0" fmla="*/ 206802 w 1225734"/>
                <a:gd name="connsiteY0" fmla="*/ 1240786 h 1240786"/>
                <a:gd name="connsiteX1" fmla="*/ 0 w 1225734"/>
                <a:gd name="connsiteY1" fmla="*/ 1033984 h 1240786"/>
                <a:gd name="connsiteX2" fmla="*/ 0 w 1225734"/>
                <a:gd name="connsiteY2" fmla="*/ 206802 h 1240786"/>
                <a:gd name="connsiteX3" fmla="*/ 206802 w 1225734"/>
                <a:gd name="connsiteY3" fmla="*/ 0 h 1240786"/>
                <a:gd name="connsiteX4" fmla="*/ 1225734 w 1225734"/>
                <a:gd name="connsiteY4" fmla="*/ 0 h 1240786"/>
                <a:gd name="connsiteX0" fmla="*/ 0 w 1225734"/>
                <a:gd name="connsiteY0" fmla="*/ 1033984 h 1033984"/>
                <a:gd name="connsiteX1" fmla="*/ 0 w 1225734"/>
                <a:gd name="connsiteY1" fmla="*/ 206802 h 1033984"/>
                <a:gd name="connsiteX2" fmla="*/ 206802 w 1225734"/>
                <a:gd name="connsiteY2" fmla="*/ 0 h 1033984"/>
                <a:gd name="connsiteX3" fmla="*/ 1225734 w 1225734"/>
                <a:gd name="connsiteY3" fmla="*/ 0 h 1033984"/>
              </a:gdLst>
              <a:ahLst/>
              <a:cxnLst>
                <a:cxn ang="0">
                  <a:pos x="connsiteX0" y="connsiteY0"/>
                </a:cxn>
                <a:cxn ang="0">
                  <a:pos x="connsiteX1" y="connsiteY1"/>
                </a:cxn>
                <a:cxn ang="0">
                  <a:pos x="connsiteX2" y="connsiteY2"/>
                </a:cxn>
                <a:cxn ang="0">
                  <a:pos x="connsiteX3" y="connsiteY3"/>
                </a:cxn>
              </a:cxnLst>
              <a:rect l="l" t="t" r="r" b="b"/>
              <a:pathLst>
                <a:path w="1225734" h="1033984">
                  <a:moveTo>
                    <a:pt x="0" y="1033984"/>
                  </a:moveTo>
                  <a:lnTo>
                    <a:pt x="0" y="206802"/>
                  </a:lnTo>
                  <a:cubicBezTo>
                    <a:pt x="0" y="92588"/>
                    <a:pt x="92588" y="0"/>
                    <a:pt x="206802" y="0"/>
                  </a:cubicBezTo>
                  <a:lnTo>
                    <a:pt x="1225734" y="0"/>
                  </a:lnTo>
                </a:path>
              </a:pathLst>
            </a:custGeom>
            <a:noFill/>
            <a:ln w="19050" cap="flat" cmpd="sng" algn="ctr">
              <a:solidFill>
                <a:schemeClr val="accent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53" name="Graphic 51" descr="noun-search-5145807">
              <a:extLst>
                <a:ext uri="{FF2B5EF4-FFF2-40B4-BE49-F238E27FC236}">
                  <a16:creationId xmlns:a16="http://schemas.microsoft.com/office/drawing/2014/main" id="{8BDF0658-09B3-0E11-863A-7DD448C4DD73}"/>
                </a:ext>
              </a:extLst>
            </p:cNvPr>
            <p:cNvSpPr/>
            <p:nvPr/>
          </p:nvSpPr>
          <p:spPr>
            <a:xfrm>
              <a:off x="5551754" y="1252286"/>
              <a:ext cx="700890" cy="780692"/>
            </a:xfrm>
            <a:custGeom>
              <a:avLst/>
              <a:gdLst>
                <a:gd name="connsiteX0" fmla="*/ 3147661 w 5533901"/>
                <a:gd name="connsiteY0" fmla="*/ 4010284 h 6163981"/>
                <a:gd name="connsiteX1" fmla="*/ 3391171 w 5533901"/>
                <a:gd name="connsiteY1" fmla="*/ 3295681 h 6163981"/>
                <a:gd name="connsiteX2" fmla="*/ 2972347 w 5533901"/>
                <a:gd name="connsiteY2" fmla="*/ 2667545 h 6163981"/>
                <a:gd name="connsiteX3" fmla="*/ 2219053 w 5533901"/>
                <a:gd name="connsiteY3" fmla="*/ 2617585 h 6163981"/>
                <a:gd name="connsiteX4" fmla="*/ 1720979 w 5533901"/>
                <a:gd name="connsiteY4" fmla="*/ 3184912 h 6163981"/>
                <a:gd name="connsiteX5" fmla="*/ 1868009 w 5533901"/>
                <a:gd name="connsiteY5" fmla="*/ 3925405 h 6163981"/>
                <a:gd name="connsiteX6" fmla="*/ 2545065 w 5533901"/>
                <a:gd name="connsiteY6" fmla="*/ 4259395 h 6163981"/>
                <a:gd name="connsiteX7" fmla="*/ 3147655 w 5533901"/>
                <a:gd name="connsiteY7" fmla="*/ 4010256 h 6163981"/>
                <a:gd name="connsiteX8" fmla="*/ 2039465 w 5533901"/>
                <a:gd name="connsiteY8" fmla="*/ 2902146 h 6163981"/>
                <a:gd name="connsiteX9" fmla="*/ 2545065 w 5533901"/>
                <a:gd name="connsiteY9" fmla="*/ 2692702 h 6163981"/>
                <a:gd name="connsiteX10" fmla="*/ 3050666 w 5533901"/>
                <a:gd name="connsiteY10" fmla="*/ 2902129 h 6163981"/>
                <a:gd name="connsiteX11" fmla="*/ 3260092 w 5533901"/>
                <a:gd name="connsiteY11" fmla="*/ 3407729 h 6163981"/>
                <a:gd name="connsiteX12" fmla="*/ 3050666 w 5533901"/>
                <a:gd name="connsiteY12" fmla="*/ 3913329 h 6163981"/>
                <a:gd name="connsiteX13" fmla="*/ 2545065 w 5533901"/>
                <a:gd name="connsiteY13" fmla="*/ 4122755 h 6163981"/>
                <a:gd name="connsiteX14" fmla="*/ 2039465 w 5533901"/>
                <a:gd name="connsiteY14" fmla="*/ 3913312 h 6163981"/>
                <a:gd name="connsiteX15" fmla="*/ 1829325 w 5533901"/>
                <a:gd name="connsiteY15" fmla="*/ 3407735 h 6163981"/>
                <a:gd name="connsiteX16" fmla="*/ 2039465 w 5533901"/>
                <a:gd name="connsiteY16" fmla="*/ 2902157 h 6163981"/>
                <a:gd name="connsiteX17" fmla="*/ 3009129 w 5533901"/>
                <a:gd name="connsiteY17" fmla="*/ 3476274 h 6163981"/>
                <a:gd name="connsiteX18" fmla="*/ 2081013 w 5533901"/>
                <a:gd name="connsiteY18" fmla="*/ 3476274 h 6163981"/>
                <a:gd name="connsiteX19" fmla="*/ 2012433 w 5533901"/>
                <a:gd name="connsiteY19" fmla="*/ 3407694 h 6163981"/>
                <a:gd name="connsiteX20" fmla="*/ 2081013 w 5533901"/>
                <a:gd name="connsiteY20" fmla="*/ 3339114 h 6163981"/>
                <a:gd name="connsiteX21" fmla="*/ 3009129 w 5533901"/>
                <a:gd name="connsiteY21" fmla="*/ 3339114 h 6163981"/>
                <a:gd name="connsiteX22" fmla="*/ 3077709 w 5533901"/>
                <a:gd name="connsiteY22" fmla="*/ 3407694 h 6163981"/>
                <a:gd name="connsiteX23" fmla="*/ 3009129 w 5533901"/>
                <a:gd name="connsiteY23" fmla="*/ 3476274 h 6163981"/>
                <a:gd name="connsiteX24" fmla="*/ 2242805 w 5533901"/>
                <a:gd name="connsiteY24" fmla="*/ 3082008 h 6163981"/>
                <a:gd name="connsiteX25" fmla="*/ 2311385 w 5533901"/>
                <a:gd name="connsiteY25" fmla="*/ 3013428 h 6163981"/>
                <a:gd name="connsiteX26" fmla="*/ 2778763 w 5533901"/>
                <a:gd name="connsiteY26" fmla="*/ 3013428 h 6163981"/>
                <a:gd name="connsiteX27" fmla="*/ 2847343 w 5533901"/>
                <a:gd name="connsiteY27" fmla="*/ 3082008 h 6163981"/>
                <a:gd name="connsiteX28" fmla="*/ 2778763 w 5533901"/>
                <a:gd name="connsiteY28" fmla="*/ 3150588 h 6163981"/>
                <a:gd name="connsiteX29" fmla="*/ 2311385 w 5533901"/>
                <a:gd name="connsiteY29" fmla="*/ 3150588 h 6163981"/>
                <a:gd name="connsiteX30" fmla="*/ 2242805 w 5533901"/>
                <a:gd name="connsiteY30" fmla="*/ 3082008 h 6163981"/>
                <a:gd name="connsiteX31" fmla="*/ 5070073 w 5533901"/>
                <a:gd name="connsiteY31" fmla="*/ 23 h 6163981"/>
                <a:gd name="connsiteX32" fmla="*/ 3009243 w 5533901"/>
                <a:gd name="connsiteY32" fmla="*/ 23 h 6163981"/>
                <a:gd name="connsiteX33" fmla="*/ 2960757 w 5533901"/>
                <a:gd name="connsiteY33" fmla="*/ 20115 h 6163981"/>
                <a:gd name="connsiteX34" fmla="*/ 1142701 w 5533901"/>
                <a:gd name="connsiteY34" fmla="*/ 1838173 h 6163981"/>
                <a:gd name="connsiteX35" fmla="*/ 1122608 w 5533901"/>
                <a:gd name="connsiteY35" fmla="*/ 1886659 h 6163981"/>
                <a:gd name="connsiteX36" fmla="*/ 1122608 w 5533901"/>
                <a:gd name="connsiteY36" fmla="*/ 4373427 h 6163981"/>
                <a:gd name="connsiteX37" fmla="*/ 93908 w 5533901"/>
                <a:gd name="connsiteY37" fmla="*/ 5402116 h 6163981"/>
                <a:gd name="connsiteX38" fmla="*/ 11086 w 5533901"/>
                <a:gd name="connsiteY38" fmla="*/ 5713640 h 6163981"/>
                <a:gd name="connsiteX39" fmla="*/ 239017 w 5533901"/>
                <a:gd name="connsiteY39" fmla="*/ 5941611 h 6163981"/>
                <a:gd name="connsiteX40" fmla="*/ 550599 w 5533901"/>
                <a:gd name="connsiteY40" fmla="*/ 5858858 h 6163981"/>
                <a:gd name="connsiteX41" fmla="*/ 1122842 w 5533901"/>
                <a:gd name="connsiteY41" fmla="*/ 5286621 h 6163981"/>
                <a:gd name="connsiteX42" fmla="*/ 1122819 w 5533901"/>
                <a:gd name="connsiteY42" fmla="*/ 5700381 h 6163981"/>
                <a:gd name="connsiteX43" fmla="*/ 1258750 w 5533901"/>
                <a:gd name="connsiteY43" fmla="*/ 6028022 h 6163981"/>
                <a:gd name="connsiteX44" fmla="*/ 1586426 w 5533901"/>
                <a:gd name="connsiteY44" fmla="*/ 6163982 h 6163981"/>
                <a:gd name="connsiteX45" fmla="*/ 5070301 w 5533901"/>
                <a:gd name="connsiteY45" fmla="*/ 6163982 h 6163981"/>
                <a:gd name="connsiteX46" fmla="*/ 5397942 w 5533901"/>
                <a:gd name="connsiteY46" fmla="*/ 6028022 h 6163981"/>
                <a:gd name="connsiteX47" fmla="*/ 5533902 w 5533901"/>
                <a:gd name="connsiteY47" fmla="*/ 5700381 h 6163981"/>
                <a:gd name="connsiteX48" fmla="*/ 5533902 w 5533901"/>
                <a:gd name="connsiteY48" fmla="*/ 463606 h 6163981"/>
                <a:gd name="connsiteX49" fmla="*/ 5397885 w 5533901"/>
                <a:gd name="connsiteY49" fmla="*/ 135886 h 6163981"/>
                <a:gd name="connsiteX50" fmla="*/ 5070073 w 5533901"/>
                <a:gd name="connsiteY50" fmla="*/ 0 h 6163981"/>
                <a:gd name="connsiteX51" fmla="*/ 3259560 w 5533901"/>
                <a:gd name="connsiteY51" fmla="*/ 706397 h 6163981"/>
                <a:gd name="connsiteX52" fmla="*/ 3328140 w 5533901"/>
                <a:gd name="connsiteY52" fmla="*/ 637817 h 6163981"/>
                <a:gd name="connsiteX53" fmla="*/ 5022695 w 5533901"/>
                <a:gd name="connsiteY53" fmla="*/ 637817 h 6163981"/>
                <a:gd name="connsiteX54" fmla="*/ 5071159 w 5533901"/>
                <a:gd name="connsiteY54" fmla="*/ 657911 h 6163981"/>
                <a:gd name="connsiteX55" fmla="*/ 5091275 w 5533901"/>
                <a:gd name="connsiteY55" fmla="*/ 706397 h 6163981"/>
                <a:gd name="connsiteX56" fmla="*/ 5091275 w 5533901"/>
                <a:gd name="connsiteY56" fmla="*/ 1093051 h 6163981"/>
                <a:gd name="connsiteX57" fmla="*/ 5071159 w 5533901"/>
                <a:gd name="connsiteY57" fmla="*/ 1141537 h 6163981"/>
                <a:gd name="connsiteX58" fmla="*/ 5022695 w 5533901"/>
                <a:gd name="connsiteY58" fmla="*/ 1161631 h 6163981"/>
                <a:gd name="connsiteX59" fmla="*/ 3328769 w 5533901"/>
                <a:gd name="connsiteY59" fmla="*/ 1161631 h 6163981"/>
                <a:gd name="connsiteX60" fmla="*/ 3260189 w 5533901"/>
                <a:gd name="connsiteY60" fmla="*/ 1093051 h 6163981"/>
                <a:gd name="connsiteX61" fmla="*/ 3328140 w 5533901"/>
                <a:gd name="connsiteY61" fmla="*/ 2296367 h 6163981"/>
                <a:gd name="connsiteX62" fmla="*/ 5022695 w 5533901"/>
                <a:gd name="connsiteY62" fmla="*/ 2296367 h 6163981"/>
                <a:gd name="connsiteX63" fmla="*/ 5091275 w 5533901"/>
                <a:gd name="connsiteY63" fmla="*/ 2364947 h 6163981"/>
                <a:gd name="connsiteX64" fmla="*/ 5022695 w 5533901"/>
                <a:gd name="connsiteY64" fmla="*/ 2433527 h 6163981"/>
                <a:gd name="connsiteX65" fmla="*/ 3328083 w 5533901"/>
                <a:gd name="connsiteY65" fmla="*/ 2433527 h 6163981"/>
                <a:gd name="connsiteX66" fmla="*/ 3259503 w 5533901"/>
                <a:gd name="connsiteY66" fmla="*/ 2364947 h 6163981"/>
                <a:gd name="connsiteX67" fmla="*/ 3328083 w 5533901"/>
                <a:gd name="connsiteY67" fmla="*/ 2296367 h 6163981"/>
                <a:gd name="connsiteX68" fmla="*/ 3780763 w 5533901"/>
                <a:gd name="connsiteY68" fmla="*/ 3056919 h 6163981"/>
                <a:gd name="connsiteX69" fmla="*/ 4175098 w 5533901"/>
                <a:gd name="connsiteY69" fmla="*/ 3056919 h 6163981"/>
                <a:gd name="connsiteX70" fmla="*/ 4175098 w 5533901"/>
                <a:gd name="connsiteY70" fmla="*/ 3056942 h 6163981"/>
                <a:gd name="connsiteX71" fmla="*/ 4243678 w 5533901"/>
                <a:gd name="connsiteY71" fmla="*/ 3125522 h 6163981"/>
                <a:gd name="connsiteX72" fmla="*/ 4175098 w 5533901"/>
                <a:gd name="connsiteY72" fmla="*/ 3194102 h 6163981"/>
                <a:gd name="connsiteX73" fmla="*/ 3780763 w 5533901"/>
                <a:gd name="connsiteY73" fmla="*/ 3194102 h 6163981"/>
                <a:gd name="connsiteX74" fmla="*/ 3712183 w 5533901"/>
                <a:gd name="connsiteY74" fmla="*/ 3125522 h 6163981"/>
                <a:gd name="connsiteX75" fmla="*/ 3780763 w 5533901"/>
                <a:gd name="connsiteY75" fmla="*/ 3056942 h 6163981"/>
                <a:gd name="connsiteX76" fmla="*/ 3569531 w 5533901"/>
                <a:gd name="connsiteY76" fmla="*/ 2813449 h 6163981"/>
                <a:gd name="connsiteX77" fmla="*/ 3569531 w 5533901"/>
                <a:gd name="connsiteY77" fmla="*/ 2813472 h 6163981"/>
                <a:gd name="connsiteX78" fmla="*/ 3500951 w 5533901"/>
                <a:gd name="connsiteY78" fmla="*/ 2744892 h 6163981"/>
                <a:gd name="connsiteX79" fmla="*/ 3569531 w 5533901"/>
                <a:gd name="connsiteY79" fmla="*/ 2676312 h 6163981"/>
                <a:gd name="connsiteX80" fmla="*/ 3740221 w 5533901"/>
                <a:gd name="connsiteY80" fmla="*/ 2676312 h 6163981"/>
                <a:gd name="connsiteX81" fmla="*/ 3808801 w 5533901"/>
                <a:gd name="connsiteY81" fmla="*/ 2744892 h 6163981"/>
                <a:gd name="connsiteX82" fmla="*/ 3740221 w 5533901"/>
                <a:gd name="connsiteY82" fmla="*/ 2813472 h 6163981"/>
                <a:gd name="connsiteX83" fmla="*/ 3204685 w 5533901"/>
                <a:gd name="connsiteY83" fmla="*/ 2748309 h 6163981"/>
                <a:gd name="connsiteX84" fmla="*/ 3204685 w 5533901"/>
                <a:gd name="connsiteY84" fmla="*/ 2748332 h 6163981"/>
                <a:gd name="connsiteX85" fmla="*/ 3469833 w 5533901"/>
                <a:gd name="connsiteY85" fmla="*/ 3529573 h 6163981"/>
                <a:gd name="connsiteX86" fmla="*/ 3011472 w 5533901"/>
                <a:gd name="connsiteY86" fmla="*/ 4215544 h 6163981"/>
                <a:gd name="connsiteX87" fmla="*/ 2188226 w 5533901"/>
                <a:gd name="connsiteY87" fmla="*/ 4269499 h 6163981"/>
                <a:gd name="connsiteX88" fmla="*/ 1644227 w 5533901"/>
                <a:gd name="connsiteY88" fmla="*/ 3649251 h 6163981"/>
                <a:gd name="connsiteX89" fmla="*/ 1805116 w 5533901"/>
                <a:gd name="connsiteY89" fmla="*/ 2840064 h 6163981"/>
                <a:gd name="connsiteX90" fmla="*/ 2544980 w 5533901"/>
                <a:gd name="connsiteY90" fmla="*/ 2475087 h 6163981"/>
                <a:gd name="connsiteX91" fmla="*/ 3204662 w 5533901"/>
                <a:gd name="connsiteY91" fmla="*/ 2748024 h 6163981"/>
                <a:gd name="connsiteX92" fmla="*/ 2940521 w 5533901"/>
                <a:gd name="connsiteY92" fmla="*/ 234338 h 6163981"/>
                <a:gd name="connsiteX93" fmla="*/ 2940521 w 5533901"/>
                <a:gd name="connsiteY93" fmla="*/ 1491638 h 6163981"/>
                <a:gd name="connsiteX94" fmla="*/ 2844840 w 5533901"/>
                <a:gd name="connsiteY94" fmla="*/ 1722267 h 6163981"/>
                <a:gd name="connsiteX95" fmla="*/ 2614211 w 5533901"/>
                <a:gd name="connsiteY95" fmla="*/ 1817947 h 6163981"/>
                <a:gd name="connsiteX96" fmla="*/ 1356911 w 5533901"/>
                <a:gd name="connsiteY96" fmla="*/ 1817947 h 6163981"/>
                <a:gd name="connsiteX97" fmla="*/ 453410 w 5533901"/>
                <a:gd name="connsiteY97" fmla="*/ 5761875 h 6163981"/>
                <a:gd name="connsiteX98" fmla="*/ 274479 w 5533901"/>
                <a:gd name="connsiteY98" fmla="*/ 5808909 h 6163981"/>
                <a:gd name="connsiteX99" fmla="*/ 143679 w 5533901"/>
                <a:gd name="connsiteY99" fmla="*/ 5678093 h 6163981"/>
                <a:gd name="connsiteX100" fmla="*/ 190674 w 5533901"/>
                <a:gd name="connsiteY100" fmla="*/ 5499156 h 6163981"/>
                <a:gd name="connsiteX101" fmla="*/ 1387452 w 5533901"/>
                <a:gd name="connsiteY101" fmla="*/ 4302795 h 6163981"/>
                <a:gd name="connsiteX102" fmla="*/ 1650119 w 5533901"/>
                <a:gd name="connsiteY102" fmla="*/ 4565531 h 6163981"/>
                <a:gd name="connsiteX103" fmla="*/ 1494168 w 5533901"/>
                <a:gd name="connsiteY103" fmla="*/ 4215464 h 6163981"/>
                <a:gd name="connsiteX104" fmla="*/ 1705869 w 5533901"/>
                <a:gd name="connsiteY104" fmla="*/ 4070560 h 6163981"/>
                <a:gd name="connsiteX105" fmla="*/ 1705892 w 5533901"/>
                <a:gd name="connsiteY105" fmla="*/ 4070560 h 6163981"/>
                <a:gd name="connsiteX106" fmla="*/ 1882211 w 5533901"/>
                <a:gd name="connsiteY106" fmla="*/ 4246879 h 6163981"/>
                <a:gd name="connsiteX107" fmla="*/ 1737307 w 5533901"/>
                <a:gd name="connsiteY107" fmla="*/ 4458580 h 6163981"/>
                <a:gd name="connsiteX108" fmla="*/ 2468462 w 5533901"/>
                <a:gd name="connsiteY108" fmla="*/ 5474239 h 6163981"/>
                <a:gd name="connsiteX109" fmla="*/ 1807065 w 5533901"/>
                <a:gd name="connsiteY109" fmla="*/ 5474239 h 6163981"/>
                <a:gd name="connsiteX110" fmla="*/ 1738485 w 5533901"/>
                <a:gd name="connsiteY110" fmla="*/ 5405659 h 6163981"/>
                <a:gd name="connsiteX111" fmla="*/ 1807065 w 5533901"/>
                <a:gd name="connsiteY111" fmla="*/ 5337090 h 6163981"/>
                <a:gd name="connsiteX112" fmla="*/ 2468462 w 5533901"/>
                <a:gd name="connsiteY112" fmla="*/ 5337090 h 6163981"/>
                <a:gd name="connsiteX113" fmla="*/ 2537042 w 5533901"/>
                <a:gd name="connsiteY113" fmla="*/ 5405659 h 6163981"/>
                <a:gd name="connsiteX114" fmla="*/ 2468462 w 5533901"/>
                <a:gd name="connsiteY114" fmla="*/ 5474239 h 6163981"/>
                <a:gd name="connsiteX115" fmla="*/ 3577514 w 5533901"/>
                <a:gd name="connsiteY115" fmla="*/ 5094111 h 6163981"/>
                <a:gd name="connsiteX116" fmla="*/ 1807065 w 5533901"/>
                <a:gd name="connsiteY116" fmla="*/ 5094088 h 6163981"/>
                <a:gd name="connsiteX117" fmla="*/ 1738485 w 5533901"/>
                <a:gd name="connsiteY117" fmla="*/ 5025508 h 6163981"/>
                <a:gd name="connsiteX118" fmla="*/ 1807065 w 5533901"/>
                <a:gd name="connsiteY118" fmla="*/ 4956928 h 6163981"/>
                <a:gd name="connsiteX119" fmla="*/ 3577514 w 5533901"/>
                <a:gd name="connsiteY119" fmla="*/ 4956928 h 6163981"/>
                <a:gd name="connsiteX120" fmla="*/ 3646094 w 5533901"/>
                <a:gd name="connsiteY120" fmla="*/ 5025508 h 6163981"/>
                <a:gd name="connsiteX121" fmla="*/ 3577514 w 5533901"/>
                <a:gd name="connsiteY121" fmla="*/ 5094088 h 6163981"/>
                <a:gd name="connsiteX122" fmla="*/ 4564552 w 5533901"/>
                <a:gd name="connsiteY122" fmla="*/ 4714241 h 6163981"/>
                <a:gd name="connsiteX123" fmla="*/ 2355705 w 5533901"/>
                <a:gd name="connsiteY123" fmla="*/ 4714241 h 6163981"/>
                <a:gd name="connsiteX124" fmla="*/ 2287125 w 5533901"/>
                <a:gd name="connsiteY124" fmla="*/ 4645661 h 6163981"/>
                <a:gd name="connsiteX125" fmla="*/ 2355705 w 5533901"/>
                <a:gd name="connsiteY125" fmla="*/ 4577081 h 6163981"/>
                <a:gd name="connsiteX126" fmla="*/ 4564552 w 5533901"/>
                <a:gd name="connsiteY126" fmla="*/ 4577081 h 6163981"/>
                <a:gd name="connsiteX127" fmla="*/ 4633132 w 5533901"/>
                <a:gd name="connsiteY127" fmla="*/ 4645661 h 6163981"/>
                <a:gd name="connsiteX128" fmla="*/ 4564552 w 5533901"/>
                <a:gd name="connsiteY128" fmla="*/ 4714241 h 6163981"/>
                <a:gd name="connsiteX129" fmla="*/ 5022667 w 5533901"/>
                <a:gd name="connsiteY129" fmla="*/ 4333610 h 6163981"/>
                <a:gd name="connsiteX130" fmla="*/ 3474187 w 5533901"/>
                <a:gd name="connsiteY130" fmla="*/ 4333610 h 6163981"/>
                <a:gd name="connsiteX131" fmla="*/ 3405607 w 5533901"/>
                <a:gd name="connsiteY131" fmla="*/ 4265030 h 6163981"/>
                <a:gd name="connsiteX132" fmla="*/ 3474187 w 5533901"/>
                <a:gd name="connsiteY132" fmla="*/ 4196450 h 6163981"/>
                <a:gd name="connsiteX133" fmla="*/ 5022667 w 5533901"/>
                <a:gd name="connsiteY133" fmla="*/ 4196450 h 6163981"/>
                <a:gd name="connsiteX134" fmla="*/ 5091218 w 5533901"/>
                <a:gd name="connsiteY134" fmla="*/ 4265030 h 6163981"/>
                <a:gd name="connsiteX135" fmla="*/ 5022667 w 5533901"/>
                <a:gd name="connsiteY135" fmla="*/ 4333610 h 6163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5533901" h="6163981">
                  <a:moveTo>
                    <a:pt x="3147661" y="4010284"/>
                  </a:moveTo>
                  <a:cubicBezTo>
                    <a:pt x="3335518" y="3822895"/>
                    <a:pt x="3425530" y="3558776"/>
                    <a:pt x="3391171" y="3295681"/>
                  </a:cubicBezTo>
                  <a:cubicBezTo>
                    <a:pt x="3356813" y="3032568"/>
                    <a:pt x="3202016" y="2800419"/>
                    <a:pt x="2972347" y="2667545"/>
                  </a:cubicBezTo>
                  <a:cubicBezTo>
                    <a:pt x="2742673" y="2534671"/>
                    <a:pt x="2464273" y="2516212"/>
                    <a:pt x="2219053" y="2617585"/>
                  </a:cubicBezTo>
                  <a:cubicBezTo>
                    <a:pt x="1973845" y="2718980"/>
                    <a:pt x="1789760" y="2928652"/>
                    <a:pt x="1720979" y="3184912"/>
                  </a:cubicBezTo>
                  <a:cubicBezTo>
                    <a:pt x="1652177" y="3441196"/>
                    <a:pt x="1706538" y="3714865"/>
                    <a:pt x="1868009" y="3925405"/>
                  </a:cubicBezTo>
                  <a:cubicBezTo>
                    <a:pt x="2029481" y="4135946"/>
                    <a:pt x="2279712" y="4259395"/>
                    <a:pt x="2545065" y="4259395"/>
                  </a:cubicBezTo>
                  <a:cubicBezTo>
                    <a:pt x="2770985" y="4259418"/>
                    <a:pt x="2987709" y="4169807"/>
                    <a:pt x="3147655" y="4010256"/>
                  </a:cubicBezTo>
                  <a:close/>
                  <a:moveTo>
                    <a:pt x="2039465" y="2902146"/>
                  </a:moveTo>
                  <a:cubicBezTo>
                    <a:pt x="2173545" y="2768043"/>
                    <a:pt x="2355419" y="2692702"/>
                    <a:pt x="2545065" y="2692702"/>
                  </a:cubicBezTo>
                  <a:cubicBezTo>
                    <a:pt x="2734689" y="2692702"/>
                    <a:pt x="2916563" y="2768026"/>
                    <a:pt x="3050666" y="2902129"/>
                  </a:cubicBezTo>
                  <a:cubicBezTo>
                    <a:pt x="3184768" y="3036231"/>
                    <a:pt x="3260092" y="3218082"/>
                    <a:pt x="3260092" y="3407729"/>
                  </a:cubicBezTo>
                  <a:cubicBezTo>
                    <a:pt x="3260092" y="3597375"/>
                    <a:pt x="3184768" y="3779227"/>
                    <a:pt x="3050666" y="3913329"/>
                  </a:cubicBezTo>
                  <a:cubicBezTo>
                    <a:pt x="2916563" y="4047409"/>
                    <a:pt x="2734689" y="4122755"/>
                    <a:pt x="2545065" y="4122755"/>
                  </a:cubicBezTo>
                  <a:cubicBezTo>
                    <a:pt x="2355419" y="4122733"/>
                    <a:pt x="2173545" y="4047409"/>
                    <a:pt x="2039465" y="3913312"/>
                  </a:cubicBezTo>
                  <a:cubicBezTo>
                    <a:pt x="1904940" y="3779456"/>
                    <a:pt x="1829325" y="3597512"/>
                    <a:pt x="1829325" y="3407735"/>
                  </a:cubicBezTo>
                  <a:cubicBezTo>
                    <a:pt x="1829325" y="3217957"/>
                    <a:pt x="1904934" y="3036014"/>
                    <a:pt x="2039465" y="2902157"/>
                  </a:cubicBezTo>
                  <a:close/>
                  <a:moveTo>
                    <a:pt x="3009129" y="3476274"/>
                  </a:moveTo>
                  <a:lnTo>
                    <a:pt x="2081013" y="3476274"/>
                  </a:lnTo>
                  <a:cubicBezTo>
                    <a:pt x="2043151" y="3476274"/>
                    <a:pt x="2012433" y="3445579"/>
                    <a:pt x="2012433" y="3407694"/>
                  </a:cubicBezTo>
                  <a:cubicBezTo>
                    <a:pt x="2012433" y="3369810"/>
                    <a:pt x="2043151" y="3339114"/>
                    <a:pt x="2081013" y="3339114"/>
                  </a:cubicBezTo>
                  <a:lnTo>
                    <a:pt x="3009129" y="3339114"/>
                  </a:lnTo>
                  <a:cubicBezTo>
                    <a:pt x="3046991" y="3339114"/>
                    <a:pt x="3077709" y="3369810"/>
                    <a:pt x="3077709" y="3407694"/>
                  </a:cubicBezTo>
                  <a:cubicBezTo>
                    <a:pt x="3077709" y="3445579"/>
                    <a:pt x="3046991" y="3476274"/>
                    <a:pt x="3009129" y="3476274"/>
                  </a:cubicBezTo>
                  <a:close/>
                  <a:moveTo>
                    <a:pt x="2242805" y="3082008"/>
                  </a:moveTo>
                  <a:cubicBezTo>
                    <a:pt x="2242805" y="3044123"/>
                    <a:pt x="2273523" y="3013428"/>
                    <a:pt x="2311385" y="3013428"/>
                  </a:cubicBezTo>
                  <a:lnTo>
                    <a:pt x="2778763" y="3013428"/>
                  </a:lnTo>
                  <a:cubicBezTo>
                    <a:pt x="2816648" y="3013428"/>
                    <a:pt x="2847343" y="3044123"/>
                    <a:pt x="2847343" y="3082008"/>
                  </a:cubicBezTo>
                  <a:cubicBezTo>
                    <a:pt x="2847343" y="3119893"/>
                    <a:pt x="2816648" y="3150588"/>
                    <a:pt x="2778763" y="3150588"/>
                  </a:cubicBezTo>
                  <a:lnTo>
                    <a:pt x="2311385" y="3150588"/>
                  </a:lnTo>
                  <a:cubicBezTo>
                    <a:pt x="2273523" y="3150588"/>
                    <a:pt x="2242805" y="3119893"/>
                    <a:pt x="2242805" y="3082008"/>
                  </a:cubicBezTo>
                  <a:close/>
                  <a:moveTo>
                    <a:pt x="5070073" y="23"/>
                  </a:moveTo>
                  <a:lnTo>
                    <a:pt x="3009243" y="23"/>
                  </a:lnTo>
                  <a:cubicBezTo>
                    <a:pt x="2991047" y="23"/>
                    <a:pt x="2973616" y="7256"/>
                    <a:pt x="2960757" y="20115"/>
                  </a:cubicBezTo>
                  <a:lnTo>
                    <a:pt x="1142701" y="1838173"/>
                  </a:lnTo>
                  <a:cubicBezTo>
                    <a:pt x="1129843" y="1851031"/>
                    <a:pt x="1122608" y="1868462"/>
                    <a:pt x="1122608" y="1886659"/>
                  </a:cubicBezTo>
                  <a:lnTo>
                    <a:pt x="1122608" y="4373427"/>
                  </a:lnTo>
                  <a:lnTo>
                    <a:pt x="93908" y="5402116"/>
                  </a:lnTo>
                  <a:cubicBezTo>
                    <a:pt x="12737" y="5483783"/>
                    <a:pt x="-18809" y="5602483"/>
                    <a:pt x="11086" y="5713640"/>
                  </a:cubicBezTo>
                  <a:cubicBezTo>
                    <a:pt x="40998" y="5824854"/>
                    <a:pt x="127843" y="5911722"/>
                    <a:pt x="239017" y="5941611"/>
                  </a:cubicBezTo>
                  <a:cubicBezTo>
                    <a:pt x="350214" y="5971558"/>
                    <a:pt x="468914" y="5940011"/>
                    <a:pt x="550599" y="5858858"/>
                  </a:cubicBezTo>
                  <a:lnTo>
                    <a:pt x="1122842" y="5286621"/>
                  </a:lnTo>
                  <a:lnTo>
                    <a:pt x="1122819" y="5700381"/>
                  </a:lnTo>
                  <a:cubicBezTo>
                    <a:pt x="1122956" y="5823311"/>
                    <a:pt x="1171842" y="5941154"/>
                    <a:pt x="1258750" y="6028022"/>
                  </a:cubicBezTo>
                  <a:cubicBezTo>
                    <a:pt x="1345658" y="6114947"/>
                    <a:pt x="1463507" y="6163868"/>
                    <a:pt x="1586426" y="6163982"/>
                  </a:cubicBezTo>
                  <a:lnTo>
                    <a:pt x="5070301" y="6163982"/>
                  </a:lnTo>
                  <a:cubicBezTo>
                    <a:pt x="5193174" y="6163811"/>
                    <a:pt x="5311017" y="6114947"/>
                    <a:pt x="5397942" y="6028022"/>
                  </a:cubicBezTo>
                  <a:cubicBezTo>
                    <a:pt x="5484868" y="5941097"/>
                    <a:pt x="5533730" y="5823311"/>
                    <a:pt x="5533902" y="5700381"/>
                  </a:cubicBezTo>
                  <a:lnTo>
                    <a:pt x="5533902" y="463606"/>
                  </a:lnTo>
                  <a:cubicBezTo>
                    <a:pt x="5533730" y="340665"/>
                    <a:pt x="5484810" y="222794"/>
                    <a:pt x="5397885" y="135886"/>
                  </a:cubicBezTo>
                  <a:cubicBezTo>
                    <a:pt x="5310903" y="48955"/>
                    <a:pt x="5193002" y="86"/>
                    <a:pt x="5070073" y="0"/>
                  </a:cubicBezTo>
                  <a:close/>
                  <a:moveTo>
                    <a:pt x="3259560" y="706397"/>
                  </a:moveTo>
                  <a:cubicBezTo>
                    <a:pt x="3259560" y="668512"/>
                    <a:pt x="3290256" y="637817"/>
                    <a:pt x="3328140" y="637817"/>
                  </a:cubicBezTo>
                  <a:lnTo>
                    <a:pt x="5022695" y="637817"/>
                  </a:lnTo>
                  <a:cubicBezTo>
                    <a:pt x="5040892" y="637817"/>
                    <a:pt x="5058300" y="645052"/>
                    <a:pt x="5071159" y="657911"/>
                  </a:cubicBezTo>
                  <a:cubicBezTo>
                    <a:pt x="5084017" y="670770"/>
                    <a:pt x="5091275" y="688200"/>
                    <a:pt x="5091275" y="706397"/>
                  </a:cubicBezTo>
                  <a:lnTo>
                    <a:pt x="5091275" y="1093051"/>
                  </a:lnTo>
                  <a:cubicBezTo>
                    <a:pt x="5091275" y="1111247"/>
                    <a:pt x="5084017" y="1128678"/>
                    <a:pt x="5071159" y="1141537"/>
                  </a:cubicBezTo>
                  <a:cubicBezTo>
                    <a:pt x="5058300" y="1154396"/>
                    <a:pt x="5040892" y="1161631"/>
                    <a:pt x="5022695" y="1161631"/>
                  </a:cubicBezTo>
                  <a:lnTo>
                    <a:pt x="3328769" y="1161631"/>
                  </a:lnTo>
                  <a:cubicBezTo>
                    <a:pt x="3290907" y="1161631"/>
                    <a:pt x="3260189" y="1130913"/>
                    <a:pt x="3260189" y="1093051"/>
                  </a:cubicBezTo>
                  <a:close/>
                  <a:moveTo>
                    <a:pt x="3328140" y="2296367"/>
                  </a:moveTo>
                  <a:lnTo>
                    <a:pt x="5022695" y="2296367"/>
                  </a:lnTo>
                  <a:cubicBezTo>
                    <a:pt x="5060528" y="2296367"/>
                    <a:pt x="5091275" y="2327085"/>
                    <a:pt x="5091275" y="2364947"/>
                  </a:cubicBezTo>
                  <a:cubicBezTo>
                    <a:pt x="5091275" y="2402832"/>
                    <a:pt x="5060528" y="2433527"/>
                    <a:pt x="5022695" y="2433527"/>
                  </a:cubicBezTo>
                  <a:lnTo>
                    <a:pt x="3328083" y="2433527"/>
                  </a:lnTo>
                  <a:cubicBezTo>
                    <a:pt x="3290199" y="2433527"/>
                    <a:pt x="3259503" y="2402832"/>
                    <a:pt x="3259503" y="2364947"/>
                  </a:cubicBezTo>
                  <a:cubicBezTo>
                    <a:pt x="3259503" y="2327085"/>
                    <a:pt x="3290199" y="2296367"/>
                    <a:pt x="3328083" y="2296367"/>
                  </a:cubicBezTo>
                  <a:close/>
                  <a:moveTo>
                    <a:pt x="3780763" y="3056919"/>
                  </a:moveTo>
                  <a:lnTo>
                    <a:pt x="4175098" y="3056919"/>
                  </a:lnTo>
                  <a:lnTo>
                    <a:pt x="4175098" y="3056942"/>
                  </a:lnTo>
                  <a:cubicBezTo>
                    <a:pt x="4212983" y="3056942"/>
                    <a:pt x="4243678" y="3087637"/>
                    <a:pt x="4243678" y="3125522"/>
                  </a:cubicBezTo>
                  <a:cubicBezTo>
                    <a:pt x="4243678" y="3163384"/>
                    <a:pt x="4212983" y="3194102"/>
                    <a:pt x="4175098" y="3194102"/>
                  </a:cubicBezTo>
                  <a:lnTo>
                    <a:pt x="3780763" y="3194102"/>
                  </a:lnTo>
                  <a:cubicBezTo>
                    <a:pt x="3742878" y="3194102"/>
                    <a:pt x="3712183" y="3163384"/>
                    <a:pt x="3712183" y="3125522"/>
                  </a:cubicBezTo>
                  <a:cubicBezTo>
                    <a:pt x="3712183" y="3087637"/>
                    <a:pt x="3742878" y="3056942"/>
                    <a:pt x="3780763" y="3056942"/>
                  </a:cubicBezTo>
                  <a:close/>
                  <a:moveTo>
                    <a:pt x="3569531" y="2813449"/>
                  </a:moveTo>
                  <a:lnTo>
                    <a:pt x="3569531" y="2813472"/>
                  </a:lnTo>
                  <a:cubicBezTo>
                    <a:pt x="3531669" y="2813472"/>
                    <a:pt x="3500951" y="2782776"/>
                    <a:pt x="3500951" y="2744892"/>
                  </a:cubicBezTo>
                  <a:cubicBezTo>
                    <a:pt x="3500951" y="2707007"/>
                    <a:pt x="3531669" y="2676312"/>
                    <a:pt x="3569531" y="2676312"/>
                  </a:cubicBezTo>
                  <a:lnTo>
                    <a:pt x="3740221" y="2676312"/>
                  </a:lnTo>
                  <a:cubicBezTo>
                    <a:pt x="3778105" y="2676312"/>
                    <a:pt x="3808801" y="2707007"/>
                    <a:pt x="3808801" y="2744892"/>
                  </a:cubicBezTo>
                  <a:cubicBezTo>
                    <a:pt x="3808801" y="2782776"/>
                    <a:pt x="3778105" y="2813472"/>
                    <a:pt x="3740221" y="2813472"/>
                  </a:cubicBezTo>
                  <a:close/>
                  <a:moveTo>
                    <a:pt x="3204685" y="2748309"/>
                  </a:moveTo>
                  <a:lnTo>
                    <a:pt x="3204685" y="2748332"/>
                  </a:lnTo>
                  <a:cubicBezTo>
                    <a:pt x="3409711" y="2953358"/>
                    <a:pt x="3507694" y="3242097"/>
                    <a:pt x="3469833" y="3529573"/>
                  </a:cubicBezTo>
                  <a:cubicBezTo>
                    <a:pt x="3431993" y="3817043"/>
                    <a:pt x="3262572" y="4070555"/>
                    <a:pt x="3011472" y="4215544"/>
                  </a:cubicBezTo>
                  <a:cubicBezTo>
                    <a:pt x="2760367" y="4360517"/>
                    <a:pt x="2456111" y="4380450"/>
                    <a:pt x="2188226" y="4269499"/>
                  </a:cubicBezTo>
                  <a:cubicBezTo>
                    <a:pt x="1920336" y="4158548"/>
                    <a:pt x="1719282" y="3929326"/>
                    <a:pt x="1644227" y="3649251"/>
                  </a:cubicBezTo>
                  <a:cubicBezTo>
                    <a:pt x="1569149" y="3369170"/>
                    <a:pt x="1628619" y="3070150"/>
                    <a:pt x="1805116" y="2840064"/>
                  </a:cubicBezTo>
                  <a:cubicBezTo>
                    <a:pt x="1981612" y="2609989"/>
                    <a:pt x="2255041" y="2475109"/>
                    <a:pt x="2544980" y="2475087"/>
                  </a:cubicBezTo>
                  <a:cubicBezTo>
                    <a:pt x="2792491" y="2474349"/>
                    <a:pt x="3030017" y="2572619"/>
                    <a:pt x="3204662" y="2748024"/>
                  </a:cubicBezTo>
                  <a:close/>
                  <a:moveTo>
                    <a:pt x="2940521" y="234338"/>
                  </a:moveTo>
                  <a:lnTo>
                    <a:pt x="2940521" y="1491638"/>
                  </a:lnTo>
                  <a:cubicBezTo>
                    <a:pt x="2940429" y="1578169"/>
                    <a:pt x="2906008" y="1661099"/>
                    <a:pt x="2844840" y="1722267"/>
                  </a:cubicBezTo>
                  <a:cubicBezTo>
                    <a:pt x="2783673" y="1783434"/>
                    <a:pt x="2700736" y="1817862"/>
                    <a:pt x="2614211" y="1817947"/>
                  </a:cubicBezTo>
                  <a:lnTo>
                    <a:pt x="1356911" y="1817947"/>
                  </a:lnTo>
                  <a:close/>
                  <a:moveTo>
                    <a:pt x="453410" y="5761875"/>
                  </a:moveTo>
                  <a:cubicBezTo>
                    <a:pt x="406352" y="5808281"/>
                    <a:pt x="338241" y="5826111"/>
                    <a:pt x="274479" y="5808909"/>
                  </a:cubicBezTo>
                  <a:cubicBezTo>
                    <a:pt x="210722" y="5791650"/>
                    <a:pt x="160916" y="5741815"/>
                    <a:pt x="143679" y="5678093"/>
                  </a:cubicBezTo>
                  <a:cubicBezTo>
                    <a:pt x="126420" y="5614313"/>
                    <a:pt x="144302" y="5546191"/>
                    <a:pt x="190674" y="5499156"/>
                  </a:cubicBezTo>
                  <a:lnTo>
                    <a:pt x="1387452" y="4302795"/>
                  </a:lnTo>
                  <a:lnTo>
                    <a:pt x="1650119" y="4565531"/>
                  </a:lnTo>
                  <a:close/>
                  <a:moveTo>
                    <a:pt x="1494168" y="4215464"/>
                  </a:moveTo>
                  <a:lnTo>
                    <a:pt x="1705869" y="4070560"/>
                  </a:lnTo>
                  <a:lnTo>
                    <a:pt x="1705892" y="4070560"/>
                  </a:lnTo>
                  <a:cubicBezTo>
                    <a:pt x="1756967" y="4136551"/>
                    <a:pt x="1816220" y="4195776"/>
                    <a:pt x="1882211" y="4246879"/>
                  </a:cubicBezTo>
                  <a:lnTo>
                    <a:pt x="1737307" y="4458580"/>
                  </a:lnTo>
                  <a:close/>
                  <a:moveTo>
                    <a:pt x="2468462" y="5474239"/>
                  </a:moveTo>
                  <a:lnTo>
                    <a:pt x="1807065" y="5474239"/>
                  </a:lnTo>
                  <a:cubicBezTo>
                    <a:pt x="1769180" y="5474239"/>
                    <a:pt x="1738485" y="5443549"/>
                    <a:pt x="1738485" y="5405659"/>
                  </a:cubicBezTo>
                  <a:cubicBezTo>
                    <a:pt x="1738485" y="5367785"/>
                    <a:pt x="1769180" y="5337090"/>
                    <a:pt x="1807065" y="5337090"/>
                  </a:cubicBezTo>
                  <a:lnTo>
                    <a:pt x="2468462" y="5337090"/>
                  </a:lnTo>
                  <a:cubicBezTo>
                    <a:pt x="2506346" y="5337090"/>
                    <a:pt x="2537042" y="5367785"/>
                    <a:pt x="2537042" y="5405659"/>
                  </a:cubicBezTo>
                  <a:cubicBezTo>
                    <a:pt x="2537042" y="5443549"/>
                    <a:pt x="2506346" y="5474239"/>
                    <a:pt x="2468462" y="5474239"/>
                  </a:cubicBezTo>
                  <a:close/>
                  <a:moveTo>
                    <a:pt x="3577514" y="5094111"/>
                  </a:moveTo>
                  <a:lnTo>
                    <a:pt x="1807065" y="5094088"/>
                  </a:lnTo>
                  <a:cubicBezTo>
                    <a:pt x="1769180" y="5094088"/>
                    <a:pt x="1738485" y="5063393"/>
                    <a:pt x="1738485" y="5025508"/>
                  </a:cubicBezTo>
                  <a:cubicBezTo>
                    <a:pt x="1738485" y="4987647"/>
                    <a:pt x="1769180" y="4956928"/>
                    <a:pt x="1807065" y="4956928"/>
                  </a:cubicBezTo>
                  <a:lnTo>
                    <a:pt x="3577514" y="4956928"/>
                  </a:lnTo>
                  <a:cubicBezTo>
                    <a:pt x="3615376" y="4956928"/>
                    <a:pt x="3646094" y="4987647"/>
                    <a:pt x="3646094" y="5025508"/>
                  </a:cubicBezTo>
                  <a:cubicBezTo>
                    <a:pt x="3646094" y="5063393"/>
                    <a:pt x="3615376" y="5094088"/>
                    <a:pt x="3577514" y="5094088"/>
                  </a:cubicBezTo>
                  <a:close/>
                  <a:moveTo>
                    <a:pt x="4564552" y="4714241"/>
                  </a:moveTo>
                  <a:lnTo>
                    <a:pt x="2355705" y="4714241"/>
                  </a:lnTo>
                  <a:cubicBezTo>
                    <a:pt x="2317820" y="4714241"/>
                    <a:pt x="2287125" y="4683523"/>
                    <a:pt x="2287125" y="4645661"/>
                  </a:cubicBezTo>
                  <a:cubicBezTo>
                    <a:pt x="2287125" y="4607776"/>
                    <a:pt x="2317820" y="4577081"/>
                    <a:pt x="2355705" y="4577081"/>
                  </a:cubicBezTo>
                  <a:lnTo>
                    <a:pt x="4564552" y="4577081"/>
                  </a:lnTo>
                  <a:cubicBezTo>
                    <a:pt x="4602414" y="4577081"/>
                    <a:pt x="4633132" y="4607776"/>
                    <a:pt x="4633132" y="4645661"/>
                  </a:cubicBezTo>
                  <a:cubicBezTo>
                    <a:pt x="4633132" y="4683523"/>
                    <a:pt x="4602414" y="4714241"/>
                    <a:pt x="4564552" y="4714241"/>
                  </a:cubicBezTo>
                  <a:close/>
                  <a:moveTo>
                    <a:pt x="5022667" y="4333610"/>
                  </a:moveTo>
                  <a:lnTo>
                    <a:pt x="3474187" y="4333610"/>
                  </a:lnTo>
                  <a:cubicBezTo>
                    <a:pt x="3436303" y="4333610"/>
                    <a:pt x="3405607" y="4302915"/>
                    <a:pt x="3405607" y="4265030"/>
                  </a:cubicBezTo>
                  <a:cubicBezTo>
                    <a:pt x="3405607" y="4227146"/>
                    <a:pt x="3436303" y="4196450"/>
                    <a:pt x="3474187" y="4196450"/>
                  </a:cubicBezTo>
                  <a:lnTo>
                    <a:pt x="5022667" y="4196450"/>
                  </a:lnTo>
                  <a:cubicBezTo>
                    <a:pt x="5060528" y="4196450"/>
                    <a:pt x="5091218" y="4227146"/>
                    <a:pt x="5091218" y="4265030"/>
                  </a:cubicBezTo>
                  <a:cubicBezTo>
                    <a:pt x="5091218" y="4302915"/>
                    <a:pt x="5060528" y="4333610"/>
                    <a:pt x="5022667" y="4333610"/>
                  </a:cubicBezTo>
                  <a:close/>
                </a:path>
              </a:pathLst>
            </a:custGeom>
            <a:solidFill>
              <a:schemeClr val="accent2"/>
            </a:solid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nvGrpSpPr>
          <p:cNvPr id="197" name="Group 196">
            <a:extLst>
              <a:ext uri="{FF2B5EF4-FFF2-40B4-BE49-F238E27FC236}">
                <a16:creationId xmlns:a16="http://schemas.microsoft.com/office/drawing/2014/main" id="{6F1E865F-6077-02E3-CD8B-5E10018F07B0}"/>
              </a:ext>
            </a:extLst>
          </p:cNvPr>
          <p:cNvGrpSpPr/>
          <p:nvPr/>
        </p:nvGrpSpPr>
        <p:grpSpPr>
          <a:xfrm>
            <a:off x="5160383" y="3611300"/>
            <a:ext cx="4815540" cy="1052154"/>
            <a:chOff x="5160383" y="3679080"/>
            <a:chExt cx="4815540" cy="1052154"/>
          </a:xfrm>
        </p:grpSpPr>
        <p:sp>
          <p:nvSpPr>
            <p:cNvPr id="141" name="Rounded Rectangle 10">
              <a:extLst>
                <a:ext uri="{FF2B5EF4-FFF2-40B4-BE49-F238E27FC236}">
                  <a16:creationId xmlns:a16="http://schemas.microsoft.com/office/drawing/2014/main" id="{9669837B-D22A-CA59-7B9B-8E15A514AC0D}"/>
                </a:ext>
              </a:extLst>
            </p:cNvPr>
            <p:cNvSpPr/>
            <p:nvPr/>
          </p:nvSpPr>
          <p:spPr>
            <a:xfrm>
              <a:off x="6105440" y="3725394"/>
              <a:ext cx="3822334" cy="1005840"/>
            </a:xfrm>
            <a:prstGeom prst="roundRect">
              <a:avLst>
                <a:gd name="adj" fmla="val 11458"/>
              </a:avLst>
            </a:prstGeom>
            <a:solidFill>
              <a:schemeClr val="accent4">
                <a:alpha val="14902"/>
              </a:schemeClr>
            </a:solidFill>
            <a:ln w="190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42" name="Text Placeholder 4">
              <a:extLst>
                <a:ext uri="{FF2B5EF4-FFF2-40B4-BE49-F238E27FC236}">
                  <a16:creationId xmlns:a16="http://schemas.microsoft.com/office/drawing/2014/main" id="{2F6F0562-CF93-4829-AAA6-2DF0CEE7AD81}"/>
                </a:ext>
              </a:extLst>
            </p:cNvPr>
            <p:cNvSpPr txBox="1">
              <a:spLocks/>
            </p:cNvSpPr>
            <p:nvPr/>
          </p:nvSpPr>
          <p:spPr bwMode="gray">
            <a:xfrm>
              <a:off x="6258314" y="3858982"/>
              <a:ext cx="3645880" cy="738664"/>
            </a:xfrm>
            <a:prstGeom prst="rect">
              <a:avLst/>
            </a:prstGeom>
            <a:noFill/>
            <a:ln w="28575" cap="flat" cmpd="sng" algn="ctr">
              <a:noFill/>
              <a:prstDash val="solid"/>
              <a:miter lim="800000"/>
              <a:headEnd type="none" w="med" len="med"/>
              <a:tailEnd type="none" w="med" len="med"/>
            </a:ln>
            <a:effectLst/>
          </p:spPr>
          <p:txBody>
            <a:bodyPr vert="horz" wrap="square" lIns="0" tIns="91440" rIns="0" bIns="91440" numCol="1" rtlCol="0" anchor="ctr" anchorCtr="0" compatLnSpc="1">
              <a:prstTxWarp prst="textNoShape">
                <a:avLst/>
              </a:prstTxWarp>
              <a:spAutoFit/>
            </a:bodyPr>
            <a:lstStyle>
              <a:defPPr>
                <a:defRPr lang="en-US"/>
              </a:defPPr>
              <a:lvl1pPr indent="0" fontAlgn="base">
                <a:lnSpc>
                  <a:spcPct val="90000"/>
                </a:lnSpc>
                <a:spcBef>
                  <a:spcPts val="0"/>
                </a:spcBef>
                <a:spcAft>
                  <a:spcPct val="0"/>
                </a:spcAft>
                <a:buClr>
                  <a:schemeClr val="accent2"/>
                </a:buClr>
                <a:buSzPct val="90000"/>
                <a:buNone/>
                <a:defRPr kumimoji="0" sz="1800" b="1" i="0" u="none" strike="noStrike" cap="none" spc="-20" normalizeH="0" baseline="0">
                  <a:ln>
                    <a:noFill/>
                  </a:ln>
                  <a:solidFill>
                    <a:schemeClr val="accent1"/>
                  </a:solidFill>
                  <a:effectLst/>
                  <a:cs typeface="Arial Narrow" panose="020B0604020202020204" pitchFamily="34" charset="0"/>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l" defTabSz="228600" rtl="0" eaLnBrk="1" fontAlgn="base" latinLnBrk="0" hangingPunct="1">
                <a:lnSpc>
                  <a:spcPct val="90000"/>
                </a:lnSpc>
                <a:spcBef>
                  <a:spcPts val="200"/>
                </a:spcBef>
                <a:spcAft>
                  <a:spcPct val="0"/>
                </a:spcAft>
                <a:buClr>
                  <a:srgbClr val="6ECEB2"/>
                </a:buClr>
                <a:buSzPct val="90000"/>
                <a:buFontTx/>
                <a:buNone/>
                <a:tabLst/>
                <a:defRPr/>
              </a:pPr>
              <a:r>
                <a:rPr kumimoji="0" lang="en-US" sz="2000" b="0" i="0" u="none" strike="noStrike" kern="0" cap="none" spc="-30" normalizeH="0" baseline="0" noProof="0">
                  <a:ln>
                    <a:noFill/>
                  </a:ln>
                  <a:solidFill>
                    <a:srgbClr val="5855A3"/>
                  </a:solidFill>
                  <a:effectLst/>
                  <a:uLnTx/>
                  <a:uFillTx/>
                  <a:latin typeface="Arial" panose="020B0604020202020204" pitchFamily="34" charset="0"/>
                  <a:ea typeface="+mn-ea"/>
                  <a:cs typeface="Arial" panose="020B0604020202020204" pitchFamily="34" charset="0"/>
                </a:rPr>
                <a:t>Responsibility to reach broad </a:t>
              </a:r>
              <a:br>
                <a:rPr kumimoji="0" lang="en-US" sz="2000" b="0" i="0" u="none" strike="noStrike" kern="0" cap="none" spc="-30" normalizeH="0" baseline="0" noProof="0">
                  <a:ln>
                    <a:noFill/>
                  </a:ln>
                  <a:solidFill>
                    <a:srgbClr val="5855A3"/>
                  </a:solidFill>
                  <a:effectLst/>
                  <a:uLnTx/>
                  <a:uFillTx/>
                  <a:latin typeface="Arial" panose="020B0604020202020204" pitchFamily="34" charset="0"/>
                  <a:ea typeface="+mn-ea"/>
                  <a:cs typeface="Arial" panose="020B0604020202020204" pitchFamily="34" charset="0"/>
                </a:rPr>
              </a:br>
              <a:r>
                <a:rPr kumimoji="0" lang="en-US" sz="2000" b="0" i="0" u="none" strike="noStrike" kern="0" cap="none" spc="-30" normalizeH="0" baseline="0" noProof="0">
                  <a:ln>
                    <a:noFill/>
                  </a:ln>
                  <a:solidFill>
                    <a:srgbClr val="5855A3"/>
                  </a:solidFill>
                  <a:effectLst/>
                  <a:uLnTx/>
                  <a:uFillTx/>
                  <a:latin typeface="Arial" panose="020B0604020202020204" pitchFamily="34" charset="0"/>
                  <a:ea typeface="+mn-ea"/>
                  <a:cs typeface="Arial" panose="020B0604020202020204" pitchFamily="34" charset="0"/>
                </a:rPr>
                <a:t>and inclusive audiences</a:t>
              </a:r>
              <a:endParaRPr kumimoji="0" lang="en-US" sz="1800" b="0" i="0" u="none" strike="noStrike" kern="0" cap="none" spc="-30" normalizeH="0" baseline="0" noProof="0">
                <a:ln>
                  <a:noFill/>
                </a:ln>
                <a:solidFill>
                  <a:srgbClr val="5855A3"/>
                </a:solidFill>
                <a:effectLst/>
                <a:uLnTx/>
                <a:uFillTx/>
                <a:latin typeface="Arial" panose="020B0604020202020204" pitchFamily="34" charset="0"/>
                <a:ea typeface="+mn-ea"/>
                <a:cs typeface="Arial" panose="020B0604020202020204" pitchFamily="34" charset="0"/>
              </a:endParaRPr>
            </a:p>
          </p:txBody>
        </p:sp>
        <p:sp>
          <p:nvSpPr>
            <p:cNvPr id="143" name="Rectangle: Rounded Corners 7">
              <a:extLst>
                <a:ext uri="{FF2B5EF4-FFF2-40B4-BE49-F238E27FC236}">
                  <a16:creationId xmlns:a16="http://schemas.microsoft.com/office/drawing/2014/main" id="{E3D4EC43-0FCB-1928-2C25-2B0AABECBD0E}"/>
                </a:ext>
              </a:extLst>
            </p:cNvPr>
            <p:cNvSpPr/>
            <p:nvPr/>
          </p:nvSpPr>
          <p:spPr>
            <a:xfrm rot="5400000">
              <a:off x="9269098" y="3739058"/>
              <a:ext cx="766804" cy="646847"/>
            </a:xfrm>
            <a:custGeom>
              <a:avLst/>
              <a:gdLst>
                <a:gd name="connsiteX0" fmla="*/ 0 w 1432536"/>
                <a:gd name="connsiteY0" fmla="*/ 206802 h 1240786"/>
                <a:gd name="connsiteX1" fmla="*/ 206802 w 1432536"/>
                <a:gd name="connsiteY1" fmla="*/ 0 h 1240786"/>
                <a:gd name="connsiteX2" fmla="*/ 1225734 w 1432536"/>
                <a:gd name="connsiteY2" fmla="*/ 0 h 1240786"/>
                <a:gd name="connsiteX3" fmla="*/ 1432536 w 1432536"/>
                <a:gd name="connsiteY3" fmla="*/ 206802 h 1240786"/>
                <a:gd name="connsiteX4" fmla="*/ 1432536 w 1432536"/>
                <a:gd name="connsiteY4" fmla="*/ 1033984 h 1240786"/>
                <a:gd name="connsiteX5" fmla="*/ 1225734 w 1432536"/>
                <a:gd name="connsiteY5" fmla="*/ 1240786 h 1240786"/>
                <a:gd name="connsiteX6" fmla="*/ 206802 w 1432536"/>
                <a:gd name="connsiteY6" fmla="*/ 1240786 h 1240786"/>
                <a:gd name="connsiteX7" fmla="*/ 0 w 1432536"/>
                <a:gd name="connsiteY7" fmla="*/ 1033984 h 1240786"/>
                <a:gd name="connsiteX8" fmla="*/ 0 w 1432536"/>
                <a:gd name="connsiteY8" fmla="*/ 206802 h 1240786"/>
                <a:gd name="connsiteX0" fmla="*/ 1432536 w 1523976"/>
                <a:gd name="connsiteY0" fmla="*/ 1033984 h 1240786"/>
                <a:gd name="connsiteX1" fmla="*/ 1225734 w 1523976"/>
                <a:gd name="connsiteY1" fmla="*/ 1240786 h 1240786"/>
                <a:gd name="connsiteX2" fmla="*/ 206802 w 1523976"/>
                <a:gd name="connsiteY2" fmla="*/ 1240786 h 1240786"/>
                <a:gd name="connsiteX3" fmla="*/ 0 w 1523976"/>
                <a:gd name="connsiteY3" fmla="*/ 1033984 h 1240786"/>
                <a:gd name="connsiteX4" fmla="*/ 0 w 1523976"/>
                <a:gd name="connsiteY4" fmla="*/ 206802 h 1240786"/>
                <a:gd name="connsiteX5" fmla="*/ 206802 w 1523976"/>
                <a:gd name="connsiteY5" fmla="*/ 0 h 1240786"/>
                <a:gd name="connsiteX6" fmla="*/ 1225734 w 1523976"/>
                <a:gd name="connsiteY6" fmla="*/ 0 h 1240786"/>
                <a:gd name="connsiteX7" fmla="*/ 1432536 w 1523976"/>
                <a:gd name="connsiteY7" fmla="*/ 206802 h 1240786"/>
                <a:gd name="connsiteX8" fmla="*/ 1523976 w 1523976"/>
                <a:gd name="connsiteY8" fmla="*/ 1125424 h 1240786"/>
                <a:gd name="connsiteX0" fmla="*/ 1432536 w 1432536"/>
                <a:gd name="connsiteY0" fmla="*/ 1033984 h 1240786"/>
                <a:gd name="connsiteX1" fmla="*/ 1225734 w 1432536"/>
                <a:gd name="connsiteY1" fmla="*/ 1240786 h 1240786"/>
                <a:gd name="connsiteX2" fmla="*/ 206802 w 1432536"/>
                <a:gd name="connsiteY2" fmla="*/ 1240786 h 1240786"/>
                <a:gd name="connsiteX3" fmla="*/ 0 w 1432536"/>
                <a:gd name="connsiteY3" fmla="*/ 1033984 h 1240786"/>
                <a:gd name="connsiteX4" fmla="*/ 0 w 1432536"/>
                <a:gd name="connsiteY4" fmla="*/ 206802 h 1240786"/>
                <a:gd name="connsiteX5" fmla="*/ 206802 w 1432536"/>
                <a:gd name="connsiteY5" fmla="*/ 0 h 1240786"/>
                <a:gd name="connsiteX6" fmla="*/ 1225734 w 1432536"/>
                <a:gd name="connsiteY6" fmla="*/ 0 h 1240786"/>
                <a:gd name="connsiteX7" fmla="*/ 1432536 w 1432536"/>
                <a:gd name="connsiteY7" fmla="*/ 206802 h 1240786"/>
                <a:gd name="connsiteX0" fmla="*/ 1432536 w 1432536"/>
                <a:gd name="connsiteY0" fmla="*/ 1033984 h 1240786"/>
                <a:gd name="connsiteX1" fmla="*/ 1225734 w 1432536"/>
                <a:gd name="connsiteY1" fmla="*/ 1240786 h 1240786"/>
                <a:gd name="connsiteX2" fmla="*/ 206802 w 1432536"/>
                <a:gd name="connsiteY2" fmla="*/ 1240786 h 1240786"/>
                <a:gd name="connsiteX3" fmla="*/ 0 w 1432536"/>
                <a:gd name="connsiteY3" fmla="*/ 1033984 h 1240786"/>
                <a:gd name="connsiteX4" fmla="*/ 0 w 1432536"/>
                <a:gd name="connsiteY4" fmla="*/ 206802 h 1240786"/>
                <a:gd name="connsiteX5" fmla="*/ 206802 w 1432536"/>
                <a:gd name="connsiteY5" fmla="*/ 0 h 1240786"/>
                <a:gd name="connsiteX6" fmla="*/ 1225734 w 1432536"/>
                <a:gd name="connsiteY6" fmla="*/ 0 h 1240786"/>
                <a:gd name="connsiteX0" fmla="*/ 1225734 w 1225734"/>
                <a:gd name="connsiteY0" fmla="*/ 1240786 h 1240786"/>
                <a:gd name="connsiteX1" fmla="*/ 206802 w 1225734"/>
                <a:gd name="connsiteY1" fmla="*/ 1240786 h 1240786"/>
                <a:gd name="connsiteX2" fmla="*/ 0 w 1225734"/>
                <a:gd name="connsiteY2" fmla="*/ 1033984 h 1240786"/>
                <a:gd name="connsiteX3" fmla="*/ 0 w 1225734"/>
                <a:gd name="connsiteY3" fmla="*/ 206802 h 1240786"/>
                <a:gd name="connsiteX4" fmla="*/ 206802 w 1225734"/>
                <a:gd name="connsiteY4" fmla="*/ 0 h 1240786"/>
                <a:gd name="connsiteX5" fmla="*/ 1225734 w 1225734"/>
                <a:gd name="connsiteY5" fmla="*/ 0 h 1240786"/>
                <a:gd name="connsiteX0" fmla="*/ 206802 w 1225734"/>
                <a:gd name="connsiteY0" fmla="*/ 1240786 h 1240786"/>
                <a:gd name="connsiteX1" fmla="*/ 0 w 1225734"/>
                <a:gd name="connsiteY1" fmla="*/ 1033984 h 1240786"/>
                <a:gd name="connsiteX2" fmla="*/ 0 w 1225734"/>
                <a:gd name="connsiteY2" fmla="*/ 206802 h 1240786"/>
                <a:gd name="connsiteX3" fmla="*/ 206802 w 1225734"/>
                <a:gd name="connsiteY3" fmla="*/ 0 h 1240786"/>
                <a:gd name="connsiteX4" fmla="*/ 1225734 w 1225734"/>
                <a:gd name="connsiteY4" fmla="*/ 0 h 1240786"/>
                <a:gd name="connsiteX0" fmla="*/ 0 w 1225734"/>
                <a:gd name="connsiteY0" fmla="*/ 1033984 h 1033984"/>
                <a:gd name="connsiteX1" fmla="*/ 0 w 1225734"/>
                <a:gd name="connsiteY1" fmla="*/ 206802 h 1033984"/>
                <a:gd name="connsiteX2" fmla="*/ 206802 w 1225734"/>
                <a:gd name="connsiteY2" fmla="*/ 0 h 1033984"/>
                <a:gd name="connsiteX3" fmla="*/ 1225734 w 1225734"/>
                <a:gd name="connsiteY3" fmla="*/ 0 h 1033984"/>
              </a:gdLst>
              <a:ahLst/>
              <a:cxnLst>
                <a:cxn ang="0">
                  <a:pos x="connsiteX0" y="connsiteY0"/>
                </a:cxn>
                <a:cxn ang="0">
                  <a:pos x="connsiteX1" y="connsiteY1"/>
                </a:cxn>
                <a:cxn ang="0">
                  <a:pos x="connsiteX2" y="connsiteY2"/>
                </a:cxn>
                <a:cxn ang="0">
                  <a:pos x="connsiteX3" y="connsiteY3"/>
                </a:cxn>
              </a:cxnLst>
              <a:rect l="l" t="t" r="r" b="b"/>
              <a:pathLst>
                <a:path w="1225734" h="1033984">
                  <a:moveTo>
                    <a:pt x="0" y="1033984"/>
                  </a:moveTo>
                  <a:lnTo>
                    <a:pt x="0" y="206802"/>
                  </a:lnTo>
                  <a:cubicBezTo>
                    <a:pt x="0" y="92588"/>
                    <a:pt x="92588" y="0"/>
                    <a:pt x="206802" y="0"/>
                  </a:cubicBezTo>
                  <a:lnTo>
                    <a:pt x="1225734" y="0"/>
                  </a:lnTo>
                </a:path>
              </a:pathLst>
            </a:custGeom>
            <a:noFill/>
            <a:ln w="19050" cap="flat" cmpd="sng" algn="ctr">
              <a:solidFill>
                <a:schemeClr val="accent4"/>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154" name="Group 153" descr="noun-people-5730497">
              <a:extLst>
                <a:ext uri="{FF2B5EF4-FFF2-40B4-BE49-F238E27FC236}">
                  <a16:creationId xmlns:a16="http://schemas.microsoft.com/office/drawing/2014/main" id="{9A413CC0-FB8E-625A-7BE6-71E514A4C878}"/>
                </a:ext>
              </a:extLst>
            </p:cNvPr>
            <p:cNvGrpSpPr/>
            <p:nvPr/>
          </p:nvGrpSpPr>
          <p:grpSpPr>
            <a:xfrm>
              <a:off x="5160383" y="3944347"/>
              <a:ext cx="795110" cy="567935"/>
              <a:chOff x="4206495" y="2079328"/>
              <a:chExt cx="3779066" cy="2699332"/>
            </a:xfrm>
            <a:solidFill>
              <a:schemeClr val="accent4"/>
            </a:solidFill>
          </p:grpSpPr>
          <p:sp>
            <p:nvSpPr>
              <p:cNvPr id="155" name="Freeform: Shape 154">
                <a:extLst>
                  <a:ext uri="{FF2B5EF4-FFF2-40B4-BE49-F238E27FC236}">
                    <a16:creationId xmlns:a16="http://schemas.microsoft.com/office/drawing/2014/main" id="{60629849-C7CE-AB1E-F842-13ACF00A6F9F}"/>
                  </a:ext>
                </a:extLst>
              </p:cNvPr>
              <p:cNvSpPr/>
              <p:nvPr/>
            </p:nvSpPr>
            <p:spPr>
              <a:xfrm>
                <a:off x="5646103" y="2439259"/>
                <a:ext cx="899780" cy="899780"/>
              </a:xfrm>
              <a:custGeom>
                <a:avLst/>
                <a:gdLst>
                  <a:gd name="connsiteX0" fmla="*/ 899781 w 899780"/>
                  <a:gd name="connsiteY0" fmla="*/ 449902 h 899780"/>
                  <a:gd name="connsiteX1" fmla="*/ 449879 w 899780"/>
                  <a:gd name="connsiteY1" fmla="*/ 899781 h 899780"/>
                  <a:gd name="connsiteX2" fmla="*/ 0 w 899780"/>
                  <a:gd name="connsiteY2" fmla="*/ 449902 h 899780"/>
                  <a:gd name="connsiteX3" fmla="*/ 449879 w 899780"/>
                  <a:gd name="connsiteY3" fmla="*/ 0 h 899780"/>
                  <a:gd name="connsiteX4" fmla="*/ 899781 w 899780"/>
                  <a:gd name="connsiteY4" fmla="*/ 449902 h 899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780" h="899780">
                    <a:moveTo>
                      <a:pt x="899781" y="449902"/>
                    </a:moveTo>
                    <a:cubicBezTo>
                      <a:pt x="899781" y="698350"/>
                      <a:pt x="698350" y="899781"/>
                      <a:pt x="449879" y="899781"/>
                    </a:cubicBezTo>
                    <a:cubicBezTo>
                      <a:pt x="201431" y="899781"/>
                      <a:pt x="0" y="698350"/>
                      <a:pt x="0" y="449902"/>
                    </a:cubicBezTo>
                    <a:cubicBezTo>
                      <a:pt x="0" y="201431"/>
                      <a:pt x="201431" y="0"/>
                      <a:pt x="449879" y="0"/>
                    </a:cubicBezTo>
                    <a:cubicBezTo>
                      <a:pt x="698350" y="0"/>
                      <a:pt x="899781" y="201431"/>
                      <a:pt x="899781" y="449902"/>
                    </a:cubicBezTo>
                  </a:path>
                </a:pathLst>
              </a:custGeom>
              <a:grp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6" name="Freeform: Shape 155">
                <a:extLst>
                  <a:ext uri="{FF2B5EF4-FFF2-40B4-BE49-F238E27FC236}">
                    <a16:creationId xmlns:a16="http://schemas.microsoft.com/office/drawing/2014/main" id="{DA2F3AD0-DE86-8742-E8D0-FE16A91BBF10}"/>
                  </a:ext>
                </a:extLst>
              </p:cNvPr>
              <p:cNvSpPr/>
              <p:nvPr/>
            </p:nvSpPr>
            <p:spPr>
              <a:xfrm>
                <a:off x="6725838" y="2079328"/>
                <a:ext cx="899781" cy="899780"/>
              </a:xfrm>
              <a:custGeom>
                <a:avLst/>
                <a:gdLst>
                  <a:gd name="connsiteX0" fmla="*/ 899781 w 899781"/>
                  <a:gd name="connsiteY0" fmla="*/ 449902 h 899780"/>
                  <a:gd name="connsiteX1" fmla="*/ 449879 w 899781"/>
                  <a:gd name="connsiteY1" fmla="*/ 899781 h 899780"/>
                  <a:gd name="connsiteX2" fmla="*/ 0 w 899781"/>
                  <a:gd name="connsiteY2" fmla="*/ 449902 h 899780"/>
                  <a:gd name="connsiteX3" fmla="*/ 449879 w 899781"/>
                  <a:gd name="connsiteY3" fmla="*/ 0 h 899780"/>
                  <a:gd name="connsiteX4" fmla="*/ 899781 w 899781"/>
                  <a:gd name="connsiteY4" fmla="*/ 449902 h 899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781" h="899780">
                    <a:moveTo>
                      <a:pt x="899781" y="449902"/>
                    </a:moveTo>
                    <a:cubicBezTo>
                      <a:pt x="899781" y="698373"/>
                      <a:pt x="698350" y="899781"/>
                      <a:pt x="449879" y="899781"/>
                    </a:cubicBezTo>
                    <a:cubicBezTo>
                      <a:pt x="201408" y="899781"/>
                      <a:pt x="0" y="698373"/>
                      <a:pt x="0" y="449902"/>
                    </a:cubicBezTo>
                    <a:cubicBezTo>
                      <a:pt x="0" y="201431"/>
                      <a:pt x="201408" y="0"/>
                      <a:pt x="449879" y="0"/>
                    </a:cubicBezTo>
                    <a:cubicBezTo>
                      <a:pt x="698350" y="0"/>
                      <a:pt x="899781" y="201431"/>
                      <a:pt x="899781" y="449902"/>
                    </a:cubicBezTo>
                  </a:path>
                </a:pathLst>
              </a:custGeom>
              <a:grp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7" name="Freeform: Shape 156">
                <a:extLst>
                  <a:ext uri="{FF2B5EF4-FFF2-40B4-BE49-F238E27FC236}">
                    <a16:creationId xmlns:a16="http://schemas.microsoft.com/office/drawing/2014/main" id="{38889872-7A7C-9246-DB02-914AA16FB434}"/>
                  </a:ext>
                </a:extLst>
              </p:cNvPr>
              <p:cNvSpPr/>
              <p:nvPr/>
            </p:nvSpPr>
            <p:spPr>
              <a:xfrm>
                <a:off x="4566368" y="2079328"/>
                <a:ext cx="899781" cy="899780"/>
              </a:xfrm>
              <a:custGeom>
                <a:avLst/>
                <a:gdLst>
                  <a:gd name="connsiteX0" fmla="*/ 899781 w 899781"/>
                  <a:gd name="connsiteY0" fmla="*/ 449902 h 899780"/>
                  <a:gd name="connsiteX1" fmla="*/ 449902 w 899781"/>
                  <a:gd name="connsiteY1" fmla="*/ 899781 h 899780"/>
                  <a:gd name="connsiteX2" fmla="*/ 0 w 899781"/>
                  <a:gd name="connsiteY2" fmla="*/ 449902 h 899780"/>
                  <a:gd name="connsiteX3" fmla="*/ 449902 w 899781"/>
                  <a:gd name="connsiteY3" fmla="*/ 0 h 899780"/>
                  <a:gd name="connsiteX4" fmla="*/ 899781 w 899781"/>
                  <a:gd name="connsiteY4" fmla="*/ 449902 h 899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9781" h="899780">
                    <a:moveTo>
                      <a:pt x="899781" y="449902"/>
                    </a:moveTo>
                    <a:cubicBezTo>
                      <a:pt x="899781" y="698373"/>
                      <a:pt x="698373" y="899781"/>
                      <a:pt x="449902" y="899781"/>
                    </a:cubicBezTo>
                    <a:cubicBezTo>
                      <a:pt x="201431" y="899781"/>
                      <a:pt x="0" y="698373"/>
                      <a:pt x="0" y="449902"/>
                    </a:cubicBezTo>
                    <a:cubicBezTo>
                      <a:pt x="0" y="201431"/>
                      <a:pt x="201431" y="0"/>
                      <a:pt x="449902" y="0"/>
                    </a:cubicBezTo>
                    <a:cubicBezTo>
                      <a:pt x="698373" y="0"/>
                      <a:pt x="899781" y="201431"/>
                      <a:pt x="899781" y="449902"/>
                    </a:cubicBezTo>
                  </a:path>
                </a:pathLst>
              </a:custGeom>
              <a:grp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8" name="Freeform: Shape 157">
                <a:extLst>
                  <a:ext uri="{FF2B5EF4-FFF2-40B4-BE49-F238E27FC236}">
                    <a16:creationId xmlns:a16="http://schemas.microsoft.com/office/drawing/2014/main" id="{6CAF09C1-A35F-87FD-E25F-66E9FCF8AA7E}"/>
                  </a:ext>
                </a:extLst>
              </p:cNvPr>
              <p:cNvSpPr/>
              <p:nvPr/>
            </p:nvSpPr>
            <p:spPr>
              <a:xfrm>
                <a:off x="5286224" y="3518954"/>
                <a:ext cx="1619613" cy="1259706"/>
              </a:xfrm>
              <a:custGeom>
                <a:avLst/>
                <a:gdLst>
                  <a:gd name="connsiteX0" fmla="*/ 1619591 w 1619613"/>
                  <a:gd name="connsiteY0" fmla="*/ 629850 h 1259706"/>
                  <a:gd name="connsiteX1" fmla="*/ 1619591 w 1619613"/>
                  <a:gd name="connsiteY1" fmla="*/ 1169718 h 1259706"/>
                  <a:gd name="connsiteX2" fmla="*/ 1593228 w 1619613"/>
                  <a:gd name="connsiteY2" fmla="*/ 1233343 h 1259706"/>
                  <a:gd name="connsiteX3" fmla="*/ 1529603 w 1619613"/>
                  <a:gd name="connsiteY3" fmla="*/ 1259706 h 1259706"/>
                  <a:gd name="connsiteX4" fmla="*/ 89994 w 1619613"/>
                  <a:gd name="connsiteY4" fmla="*/ 1259706 h 1259706"/>
                  <a:gd name="connsiteX5" fmla="*/ 26369 w 1619613"/>
                  <a:gd name="connsiteY5" fmla="*/ 1233343 h 1259706"/>
                  <a:gd name="connsiteX6" fmla="*/ 0 w 1619613"/>
                  <a:gd name="connsiteY6" fmla="*/ 1169718 h 1259706"/>
                  <a:gd name="connsiteX7" fmla="*/ 0 w 1619613"/>
                  <a:gd name="connsiteY7" fmla="*/ 629850 h 1259706"/>
                  <a:gd name="connsiteX8" fmla="*/ 629850 w 1619613"/>
                  <a:gd name="connsiteY8" fmla="*/ 0 h 1259706"/>
                  <a:gd name="connsiteX9" fmla="*/ 989764 w 1619613"/>
                  <a:gd name="connsiteY9" fmla="*/ 0 h 1259706"/>
                  <a:gd name="connsiteX10" fmla="*/ 1619614 w 1619613"/>
                  <a:gd name="connsiteY10" fmla="*/ 629850 h 1259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613" h="1259706">
                    <a:moveTo>
                      <a:pt x="1619591" y="629850"/>
                    </a:moveTo>
                    <a:lnTo>
                      <a:pt x="1619591" y="1169718"/>
                    </a:lnTo>
                    <a:cubicBezTo>
                      <a:pt x="1619591" y="1193561"/>
                      <a:pt x="1610150" y="1216506"/>
                      <a:pt x="1593228" y="1233343"/>
                    </a:cubicBezTo>
                    <a:cubicBezTo>
                      <a:pt x="1576391" y="1250242"/>
                      <a:pt x="1553445" y="1259706"/>
                      <a:pt x="1529603" y="1259706"/>
                    </a:cubicBezTo>
                    <a:lnTo>
                      <a:pt x="89994" y="1259706"/>
                    </a:lnTo>
                    <a:cubicBezTo>
                      <a:pt x="66151" y="1259706"/>
                      <a:pt x="43200" y="1250242"/>
                      <a:pt x="26369" y="1233343"/>
                    </a:cubicBezTo>
                    <a:cubicBezTo>
                      <a:pt x="9447" y="1216512"/>
                      <a:pt x="0" y="1193561"/>
                      <a:pt x="0" y="1169718"/>
                    </a:cubicBezTo>
                    <a:lnTo>
                      <a:pt x="0" y="629850"/>
                    </a:lnTo>
                    <a:cubicBezTo>
                      <a:pt x="0" y="281995"/>
                      <a:pt x="282001" y="0"/>
                      <a:pt x="629850" y="0"/>
                    </a:cubicBezTo>
                    <a:lnTo>
                      <a:pt x="989764" y="0"/>
                    </a:lnTo>
                    <a:cubicBezTo>
                      <a:pt x="1337619" y="0"/>
                      <a:pt x="1619614" y="281978"/>
                      <a:pt x="1619614" y="629850"/>
                    </a:cubicBezTo>
                    <a:close/>
                  </a:path>
                </a:pathLst>
              </a:custGeom>
              <a:grp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9" name="Freeform: Shape 158">
                <a:extLst>
                  <a:ext uri="{FF2B5EF4-FFF2-40B4-BE49-F238E27FC236}">
                    <a16:creationId xmlns:a16="http://schemas.microsoft.com/office/drawing/2014/main" id="{DCB22466-BABD-346A-B949-19343A9464D0}"/>
                  </a:ext>
                </a:extLst>
              </p:cNvPr>
              <p:cNvSpPr/>
              <p:nvPr/>
            </p:nvSpPr>
            <p:spPr>
              <a:xfrm>
                <a:off x="6519824" y="3159074"/>
                <a:ext cx="1465737" cy="1259706"/>
              </a:xfrm>
              <a:custGeom>
                <a:avLst/>
                <a:gdLst>
                  <a:gd name="connsiteX0" fmla="*/ 565957 w 1465737"/>
                  <a:gd name="connsiteY0" fmla="*/ 1259706 h 1259706"/>
                  <a:gd name="connsiteX1" fmla="*/ 1375772 w 1465737"/>
                  <a:gd name="connsiteY1" fmla="*/ 1259706 h 1259706"/>
                  <a:gd name="connsiteX2" fmla="*/ 1439374 w 1465737"/>
                  <a:gd name="connsiteY2" fmla="*/ 1233343 h 1259706"/>
                  <a:gd name="connsiteX3" fmla="*/ 1465738 w 1465737"/>
                  <a:gd name="connsiteY3" fmla="*/ 1169718 h 1259706"/>
                  <a:gd name="connsiteX4" fmla="*/ 1465738 w 1465737"/>
                  <a:gd name="connsiteY4" fmla="*/ 629850 h 1259706"/>
                  <a:gd name="connsiteX5" fmla="*/ 835887 w 1465737"/>
                  <a:gd name="connsiteY5" fmla="*/ 0 h 1259706"/>
                  <a:gd name="connsiteX6" fmla="*/ 475974 w 1465737"/>
                  <a:gd name="connsiteY6" fmla="*/ 0 h 1259706"/>
                  <a:gd name="connsiteX7" fmla="*/ 0 w 1465737"/>
                  <a:gd name="connsiteY7" fmla="*/ 217302 h 1259706"/>
                  <a:gd name="connsiteX8" fmla="*/ 565962 w 1465737"/>
                  <a:gd name="connsiteY8" fmla="*/ 989741 h 1259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5737" h="1259706">
                    <a:moveTo>
                      <a:pt x="565957" y="1259706"/>
                    </a:moveTo>
                    <a:lnTo>
                      <a:pt x="1375772" y="1259706"/>
                    </a:lnTo>
                    <a:cubicBezTo>
                      <a:pt x="1399615" y="1259706"/>
                      <a:pt x="1422567" y="1250242"/>
                      <a:pt x="1439374" y="1233343"/>
                    </a:cubicBezTo>
                    <a:cubicBezTo>
                      <a:pt x="1456296" y="1216506"/>
                      <a:pt x="1465738" y="1193561"/>
                      <a:pt x="1465738" y="1169718"/>
                    </a:cubicBezTo>
                    <a:lnTo>
                      <a:pt x="1465738" y="629850"/>
                    </a:lnTo>
                    <a:cubicBezTo>
                      <a:pt x="1465738" y="282018"/>
                      <a:pt x="1183760" y="0"/>
                      <a:pt x="835887" y="0"/>
                    </a:cubicBezTo>
                    <a:lnTo>
                      <a:pt x="475974" y="0"/>
                    </a:lnTo>
                    <a:cubicBezTo>
                      <a:pt x="285950" y="0"/>
                      <a:pt x="115529" y="84228"/>
                      <a:pt x="0" y="217302"/>
                    </a:cubicBezTo>
                    <a:cubicBezTo>
                      <a:pt x="328053" y="320771"/>
                      <a:pt x="565962" y="627507"/>
                      <a:pt x="565962" y="989741"/>
                    </a:cubicBezTo>
                    <a:close/>
                  </a:path>
                </a:pathLst>
              </a:custGeom>
              <a:grp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0" name="Freeform: Shape 159">
                <a:extLst>
                  <a:ext uri="{FF2B5EF4-FFF2-40B4-BE49-F238E27FC236}">
                    <a16:creationId xmlns:a16="http://schemas.microsoft.com/office/drawing/2014/main" id="{21B8C24E-1350-D48F-41B6-E83FA1CE920E}"/>
                  </a:ext>
                </a:extLst>
              </p:cNvPr>
              <p:cNvSpPr/>
              <p:nvPr/>
            </p:nvSpPr>
            <p:spPr>
              <a:xfrm>
                <a:off x="4206495" y="3159063"/>
                <a:ext cx="1465765" cy="1259705"/>
              </a:xfrm>
              <a:custGeom>
                <a:avLst/>
                <a:gdLst>
                  <a:gd name="connsiteX0" fmla="*/ 1465737 w 1465765"/>
                  <a:gd name="connsiteY0" fmla="*/ 217301 h 1259705"/>
                  <a:gd name="connsiteX1" fmla="*/ 989764 w 1465765"/>
                  <a:gd name="connsiteY1" fmla="*/ 0 h 1259705"/>
                  <a:gd name="connsiteX2" fmla="*/ 629850 w 1465765"/>
                  <a:gd name="connsiteY2" fmla="*/ 0 h 1259705"/>
                  <a:gd name="connsiteX3" fmla="*/ 0 w 1465765"/>
                  <a:gd name="connsiteY3" fmla="*/ 629850 h 1259705"/>
                  <a:gd name="connsiteX4" fmla="*/ 0 w 1465765"/>
                  <a:gd name="connsiteY4" fmla="*/ 1169718 h 1259705"/>
                  <a:gd name="connsiteX5" fmla="*/ 26363 w 1465765"/>
                  <a:gd name="connsiteY5" fmla="*/ 1233343 h 1259705"/>
                  <a:gd name="connsiteX6" fmla="*/ 89988 w 1465765"/>
                  <a:gd name="connsiteY6" fmla="*/ 1259706 h 1259705"/>
                  <a:gd name="connsiteX7" fmla="*/ 899804 w 1465765"/>
                  <a:gd name="connsiteY7" fmla="*/ 1259706 h 1259705"/>
                  <a:gd name="connsiteX8" fmla="*/ 899804 w 1465765"/>
                  <a:gd name="connsiteY8" fmla="*/ 989763 h 1259705"/>
                  <a:gd name="connsiteX9" fmla="*/ 1465766 w 1465765"/>
                  <a:gd name="connsiteY9" fmla="*/ 217324 h 125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5765" h="1259705">
                    <a:moveTo>
                      <a:pt x="1465737" y="217301"/>
                    </a:moveTo>
                    <a:cubicBezTo>
                      <a:pt x="1350209" y="84228"/>
                      <a:pt x="1179788" y="0"/>
                      <a:pt x="989764" y="0"/>
                    </a:cubicBezTo>
                    <a:lnTo>
                      <a:pt x="629850" y="0"/>
                    </a:lnTo>
                    <a:cubicBezTo>
                      <a:pt x="281995" y="0"/>
                      <a:pt x="0" y="282001"/>
                      <a:pt x="0" y="629850"/>
                    </a:cubicBezTo>
                    <a:lnTo>
                      <a:pt x="0" y="1169718"/>
                    </a:lnTo>
                    <a:cubicBezTo>
                      <a:pt x="0" y="1193561"/>
                      <a:pt x="9464" y="1216512"/>
                      <a:pt x="26363" y="1233343"/>
                    </a:cubicBezTo>
                    <a:cubicBezTo>
                      <a:pt x="43200" y="1250242"/>
                      <a:pt x="66145" y="1259706"/>
                      <a:pt x="89988" y="1259706"/>
                    </a:cubicBezTo>
                    <a:lnTo>
                      <a:pt x="899804" y="1259706"/>
                    </a:lnTo>
                    <a:lnTo>
                      <a:pt x="899804" y="989763"/>
                    </a:lnTo>
                    <a:cubicBezTo>
                      <a:pt x="899804" y="627530"/>
                      <a:pt x="1137714" y="320823"/>
                      <a:pt x="1465766" y="217324"/>
                    </a:cubicBezTo>
                    <a:close/>
                  </a:path>
                </a:pathLst>
              </a:custGeom>
              <a:grp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grpSp>
        <p:nvGrpSpPr>
          <p:cNvPr id="196" name="Group 195">
            <a:extLst>
              <a:ext uri="{FF2B5EF4-FFF2-40B4-BE49-F238E27FC236}">
                <a16:creationId xmlns:a16="http://schemas.microsoft.com/office/drawing/2014/main" id="{D4956D29-BC55-A8F0-94C0-04369A7713DD}"/>
              </a:ext>
            </a:extLst>
          </p:cNvPr>
          <p:cNvGrpSpPr/>
          <p:nvPr/>
        </p:nvGrpSpPr>
        <p:grpSpPr>
          <a:xfrm>
            <a:off x="7258269" y="4870144"/>
            <a:ext cx="4783158" cy="1062177"/>
            <a:chOff x="7258269" y="4971815"/>
            <a:chExt cx="4783158" cy="1062177"/>
          </a:xfrm>
        </p:grpSpPr>
        <p:sp>
          <p:nvSpPr>
            <p:cNvPr id="137" name="Rounded Rectangle 10">
              <a:extLst>
                <a:ext uri="{FF2B5EF4-FFF2-40B4-BE49-F238E27FC236}">
                  <a16:creationId xmlns:a16="http://schemas.microsoft.com/office/drawing/2014/main" id="{F9EC4964-458C-7D73-E1C7-360E0EEB8CDA}"/>
                </a:ext>
              </a:extLst>
            </p:cNvPr>
            <p:cNvSpPr/>
            <p:nvPr/>
          </p:nvSpPr>
          <p:spPr>
            <a:xfrm>
              <a:off x="8161524" y="5023240"/>
              <a:ext cx="3822334" cy="1005840"/>
            </a:xfrm>
            <a:prstGeom prst="roundRect">
              <a:avLst>
                <a:gd name="adj" fmla="val 11458"/>
              </a:avLst>
            </a:prstGeom>
            <a:solidFill>
              <a:schemeClr val="accent5">
                <a:alpha val="14902"/>
              </a:schemeClr>
            </a:solidFill>
            <a:ln w="190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38" name="Text Placeholder 4">
              <a:extLst>
                <a:ext uri="{FF2B5EF4-FFF2-40B4-BE49-F238E27FC236}">
                  <a16:creationId xmlns:a16="http://schemas.microsoft.com/office/drawing/2014/main" id="{DEB28583-BFF0-485A-783C-94C25CCB6960}"/>
                </a:ext>
              </a:extLst>
            </p:cNvPr>
            <p:cNvSpPr txBox="1">
              <a:spLocks/>
            </p:cNvSpPr>
            <p:nvPr/>
          </p:nvSpPr>
          <p:spPr bwMode="gray">
            <a:xfrm>
              <a:off x="8333780" y="5018329"/>
              <a:ext cx="3707647" cy="1015663"/>
            </a:xfrm>
            <a:prstGeom prst="rect">
              <a:avLst/>
            </a:prstGeom>
            <a:noFill/>
            <a:ln w="28575" cap="flat" cmpd="sng" algn="ctr">
              <a:noFill/>
              <a:prstDash val="solid"/>
              <a:miter lim="800000"/>
              <a:headEnd type="none" w="med" len="med"/>
              <a:tailEnd type="none" w="med" len="med"/>
            </a:ln>
            <a:effectLst/>
          </p:spPr>
          <p:txBody>
            <a:bodyPr vert="horz" wrap="square" lIns="0" tIns="91440" rIns="0" bIns="91440" numCol="1" rtlCol="0" anchor="ctr" anchorCtr="0" compatLnSpc="1">
              <a:prstTxWarp prst="textNoShape">
                <a:avLst/>
              </a:prstTxWarp>
              <a:spAutoFit/>
            </a:bodyPr>
            <a:lstStyle>
              <a:defPPr>
                <a:defRPr lang="en-US"/>
              </a:defPPr>
              <a:lvl1pPr indent="0" fontAlgn="base">
                <a:lnSpc>
                  <a:spcPct val="90000"/>
                </a:lnSpc>
                <a:spcBef>
                  <a:spcPts val="0"/>
                </a:spcBef>
                <a:spcAft>
                  <a:spcPct val="0"/>
                </a:spcAft>
                <a:buClr>
                  <a:schemeClr val="accent2"/>
                </a:buClr>
                <a:buSzPct val="90000"/>
                <a:buNone/>
                <a:defRPr kumimoji="0" sz="1800" b="1" i="0" u="none" strike="noStrike" cap="none" spc="-20" normalizeH="0" baseline="0">
                  <a:ln>
                    <a:noFill/>
                  </a:ln>
                  <a:solidFill>
                    <a:schemeClr val="accent1"/>
                  </a:solidFill>
                  <a:effectLst/>
                  <a:cs typeface="Arial Narrow" panose="020B0604020202020204" pitchFamily="34" charset="0"/>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pPr marL="0" marR="0" lvl="0" indent="0" algn="l" defTabSz="228600" rtl="0" eaLnBrk="1" fontAlgn="base" latinLnBrk="0" hangingPunct="1">
                <a:lnSpc>
                  <a:spcPct val="90000"/>
                </a:lnSpc>
                <a:spcBef>
                  <a:spcPts val="200"/>
                </a:spcBef>
                <a:spcAft>
                  <a:spcPct val="0"/>
                </a:spcAft>
                <a:buClr>
                  <a:srgbClr val="6ECEB2"/>
                </a:buClr>
                <a:buSzPct val="90000"/>
                <a:buFontTx/>
                <a:buNone/>
                <a:tabLst/>
                <a:defRPr/>
              </a:pPr>
              <a:r>
                <a:rPr kumimoji="0" lang="en-US" sz="2000" b="0" i="0" u="none" strike="noStrike" kern="0" cap="none" spc="0" normalizeH="0" baseline="0" noProof="0">
                  <a:ln>
                    <a:noFill/>
                  </a:ln>
                  <a:solidFill>
                    <a:srgbClr val="F7921D"/>
                  </a:solidFill>
                  <a:effectLst/>
                  <a:uLnTx/>
                  <a:uFillTx/>
                  <a:latin typeface="Arial" panose="020B0604020202020204" pitchFamily="34" charset="0"/>
                  <a:ea typeface="+mn-ea"/>
                  <a:cs typeface="Arial" panose="020B0604020202020204" pitchFamily="34" charset="0"/>
                </a:rPr>
                <a:t>Need for consistent and integrated content across channels</a:t>
              </a:r>
            </a:p>
          </p:txBody>
        </p:sp>
        <p:sp>
          <p:nvSpPr>
            <p:cNvPr id="139" name="Rectangle: Rounded Corners 7">
              <a:extLst>
                <a:ext uri="{FF2B5EF4-FFF2-40B4-BE49-F238E27FC236}">
                  <a16:creationId xmlns:a16="http://schemas.microsoft.com/office/drawing/2014/main" id="{1139D3EC-6500-96BB-E324-B6F90C5BEA3A}"/>
                </a:ext>
              </a:extLst>
            </p:cNvPr>
            <p:cNvSpPr/>
            <p:nvPr/>
          </p:nvSpPr>
          <p:spPr>
            <a:xfrm rot="5400000">
              <a:off x="11334601" y="5031793"/>
              <a:ext cx="766804" cy="646847"/>
            </a:xfrm>
            <a:custGeom>
              <a:avLst/>
              <a:gdLst>
                <a:gd name="connsiteX0" fmla="*/ 0 w 1432536"/>
                <a:gd name="connsiteY0" fmla="*/ 206802 h 1240786"/>
                <a:gd name="connsiteX1" fmla="*/ 206802 w 1432536"/>
                <a:gd name="connsiteY1" fmla="*/ 0 h 1240786"/>
                <a:gd name="connsiteX2" fmla="*/ 1225734 w 1432536"/>
                <a:gd name="connsiteY2" fmla="*/ 0 h 1240786"/>
                <a:gd name="connsiteX3" fmla="*/ 1432536 w 1432536"/>
                <a:gd name="connsiteY3" fmla="*/ 206802 h 1240786"/>
                <a:gd name="connsiteX4" fmla="*/ 1432536 w 1432536"/>
                <a:gd name="connsiteY4" fmla="*/ 1033984 h 1240786"/>
                <a:gd name="connsiteX5" fmla="*/ 1225734 w 1432536"/>
                <a:gd name="connsiteY5" fmla="*/ 1240786 h 1240786"/>
                <a:gd name="connsiteX6" fmla="*/ 206802 w 1432536"/>
                <a:gd name="connsiteY6" fmla="*/ 1240786 h 1240786"/>
                <a:gd name="connsiteX7" fmla="*/ 0 w 1432536"/>
                <a:gd name="connsiteY7" fmla="*/ 1033984 h 1240786"/>
                <a:gd name="connsiteX8" fmla="*/ 0 w 1432536"/>
                <a:gd name="connsiteY8" fmla="*/ 206802 h 1240786"/>
                <a:gd name="connsiteX0" fmla="*/ 1432536 w 1523976"/>
                <a:gd name="connsiteY0" fmla="*/ 1033984 h 1240786"/>
                <a:gd name="connsiteX1" fmla="*/ 1225734 w 1523976"/>
                <a:gd name="connsiteY1" fmla="*/ 1240786 h 1240786"/>
                <a:gd name="connsiteX2" fmla="*/ 206802 w 1523976"/>
                <a:gd name="connsiteY2" fmla="*/ 1240786 h 1240786"/>
                <a:gd name="connsiteX3" fmla="*/ 0 w 1523976"/>
                <a:gd name="connsiteY3" fmla="*/ 1033984 h 1240786"/>
                <a:gd name="connsiteX4" fmla="*/ 0 w 1523976"/>
                <a:gd name="connsiteY4" fmla="*/ 206802 h 1240786"/>
                <a:gd name="connsiteX5" fmla="*/ 206802 w 1523976"/>
                <a:gd name="connsiteY5" fmla="*/ 0 h 1240786"/>
                <a:gd name="connsiteX6" fmla="*/ 1225734 w 1523976"/>
                <a:gd name="connsiteY6" fmla="*/ 0 h 1240786"/>
                <a:gd name="connsiteX7" fmla="*/ 1432536 w 1523976"/>
                <a:gd name="connsiteY7" fmla="*/ 206802 h 1240786"/>
                <a:gd name="connsiteX8" fmla="*/ 1523976 w 1523976"/>
                <a:gd name="connsiteY8" fmla="*/ 1125424 h 1240786"/>
                <a:gd name="connsiteX0" fmla="*/ 1432536 w 1432536"/>
                <a:gd name="connsiteY0" fmla="*/ 1033984 h 1240786"/>
                <a:gd name="connsiteX1" fmla="*/ 1225734 w 1432536"/>
                <a:gd name="connsiteY1" fmla="*/ 1240786 h 1240786"/>
                <a:gd name="connsiteX2" fmla="*/ 206802 w 1432536"/>
                <a:gd name="connsiteY2" fmla="*/ 1240786 h 1240786"/>
                <a:gd name="connsiteX3" fmla="*/ 0 w 1432536"/>
                <a:gd name="connsiteY3" fmla="*/ 1033984 h 1240786"/>
                <a:gd name="connsiteX4" fmla="*/ 0 w 1432536"/>
                <a:gd name="connsiteY4" fmla="*/ 206802 h 1240786"/>
                <a:gd name="connsiteX5" fmla="*/ 206802 w 1432536"/>
                <a:gd name="connsiteY5" fmla="*/ 0 h 1240786"/>
                <a:gd name="connsiteX6" fmla="*/ 1225734 w 1432536"/>
                <a:gd name="connsiteY6" fmla="*/ 0 h 1240786"/>
                <a:gd name="connsiteX7" fmla="*/ 1432536 w 1432536"/>
                <a:gd name="connsiteY7" fmla="*/ 206802 h 1240786"/>
                <a:gd name="connsiteX0" fmla="*/ 1432536 w 1432536"/>
                <a:gd name="connsiteY0" fmla="*/ 1033984 h 1240786"/>
                <a:gd name="connsiteX1" fmla="*/ 1225734 w 1432536"/>
                <a:gd name="connsiteY1" fmla="*/ 1240786 h 1240786"/>
                <a:gd name="connsiteX2" fmla="*/ 206802 w 1432536"/>
                <a:gd name="connsiteY2" fmla="*/ 1240786 h 1240786"/>
                <a:gd name="connsiteX3" fmla="*/ 0 w 1432536"/>
                <a:gd name="connsiteY3" fmla="*/ 1033984 h 1240786"/>
                <a:gd name="connsiteX4" fmla="*/ 0 w 1432536"/>
                <a:gd name="connsiteY4" fmla="*/ 206802 h 1240786"/>
                <a:gd name="connsiteX5" fmla="*/ 206802 w 1432536"/>
                <a:gd name="connsiteY5" fmla="*/ 0 h 1240786"/>
                <a:gd name="connsiteX6" fmla="*/ 1225734 w 1432536"/>
                <a:gd name="connsiteY6" fmla="*/ 0 h 1240786"/>
                <a:gd name="connsiteX0" fmla="*/ 1225734 w 1225734"/>
                <a:gd name="connsiteY0" fmla="*/ 1240786 h 1240786"/>
                <a:gd name="connsiteX1" fmla="*/ 206802 w 1225734"/>
                <a:gd name="connsiteY1" fmla="*/ 1240786 h 1240786"/>
                <a:gd name="connsiteX2" fmla="*/ 0 w 1225734"/>
                <a:gd name="connsiteY2" fmla="*/ 1033984 h 1240786"/>
                <a:gd name="connsiteX3" fmla="*/ 0 w 1225734"/>
                <a:gd name="connsiteY3" fmla="*/ 206802 h 1240786"/>
                <a:gd name="connsiteX4" fmla="*/ 206802 w 1225734"/>
                <a:gd name="connsiteY4" fmla="*/ 0 h 1240786"/>
                <a:gd name="connsiteX5" fmla="*/ 1225734 w 1225734"/>
                <a:gd name="connsiteY5" fmla="*/ 0 h 1240786"/>
                <a:gd name="connsiteX0" fmla="*/ 206802 w 1225734"/>
                <a:gd name="connsiteY0" fmla="*/ 1240786 h 1240786"/>
                <a:gd name="connsiteX1" fmla="*/ 0 w 1225734"/>
                <a:gd name="connsiteY1" fmla="*/ 1033984 h 1240786"/>
                <a:gd name="connsiteX2" fmla="*/ 0 w 1225734"/>
                <a:gd name="connsiteY2" fmla="*/ 206802 h 1240786"/>
                <a:gd name="connsiteX3" fmla="*/ 206802 w 1225734"/>
                <a:gd name="connsiteY3" fmla="*/ 0 h 1240786"/>
                <a:gd name="connsiteX4" fmla="*/ 1225734 w 1225734"/>
                <a:gd name="connsiteY4" fmla="*/ 0 h 1240786"/>
                <a:gd name="connsiteX0" fmla="*/ 0 w 1225734"/>
                <a:gd name="connsiteY0" fmla="*/ 1033984 h 1033984"/>
                <a:gd name="connsiteX1" fmla="*/ 0 w 1225734"/>
                <a:gd name="connsiteY1" fmla="*/ 206802 h 1033984"/>
                <a:gd name="connsiteX2" fmla="*/ 206802 w 1225734"/>
                <a:gd name="connsiteY2" fmla="*/ 0 h 1033984"/>
                <a:gd name="connsiteX3" fmla="*/ 1225734 w 1225734"/>
                <a:gd name="connsiteY3" fmla="*/ 0 h 1033984"/>
              </a:gdLst>
              <a:ahLst/>
              <a:cxnLst>
                <a:cxn ang="0">
                  <a:pos x="connsiteX0" y="connsiteY0"/>
                </a:cxn>
                <a:cxn ang="0">
                  <a:pos x="connsiteX1" y="connsiteY1"/>
                </a:cxn>
                <a:cxn ang="0">
                  <a:pos x="connsiteX2" y="connsiteY2"/>
                </a:cxn>
                <a:cxn ang="0">
                  <a:pos x="connsiteX3" y="connsiteY3"/>
                </a:cxn>
              </a:cxnLst>
              <a:rect l="l" t="t" r="r" b="b"/>
              <a:pathLst>
                <a:path w="1225734" h="1033984">
                  <a:moveTo>
                    <a:pt x="0" y="1033984"/>
                  </a:moveTo>
                  <a:lnTo>
                    <a:pt x="0" y="206802"/>
                  </a:lnTo>
                  <a:cubicBezTo>
                    <a:pt x="0" y="92588"/>
                    <a:pt x="92588" y="0"/>
                    <a:pt x="206802" y="0"/>
                  </a:cubicBezTo>
                  <a:lnTo>
                    <a:pt x="1225734" y="0"/>
                  </a:lnTo>
                </a:path>
              </a:pathLst>
            </a:custGeom>
            <a:noFill/>
            <a:ln w="19050" cap="flat" cmpd="sng" algn="ctr">
              <a:solidFill>
                <a:schemeClr val="accent5"/>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161" name="Group 160" descr="noun-path-652822">
              <a:extLst>
                <a:ext uri="{FF2B5EF4-FFF2-40B4-BE49-F238E27FC236}">
                  <a16:creationId xmlns:a16="http://schemas.microsoft.com/office/drawing/2014/main" id="{A471B473-1B8F-A95D-5A46-22CA122FE3F6}"/>
                </a:ext>
              </a:extLst>
            </p:cNvPr>
            <p:cNvGrpSpPr/>
            <p:nvPr/>
          </p:nvGrpSpPr>
          <p:grpSpPr>
            <a:xfrm>
              <a:off x="7258269" y="5163237"/>
              <a:ext cx="713567" cy="725847"/>
              <a:chOff x="2724958" y="-11"/>
              <a:chExt cx="6741990" cy="6858011"/>
            </a:xfrm>
            <a:solidFill>
              <a:schemeClr val="accent5"/>
            </a:solidFill>
          </p:grpSpPr>
          <p:sp>
            <p:nvSpPr>
              <p:cNvPr id="162" name="Freeform: Shape 161">
                <a:extLst>
                  <a:ext uri="{FF2B5EF4-FFF2-40B4-BE49-F238E27FC236}">
                    <a16:creationId xmlns:a16="http://schemas.microsoft.com/office/drawing/2014/main" id="{408CA636-A3B9-41B7-92B9-6ABAB08D49F7}"/>
                  </a:ext>
                </a:extLst>
              </p:cNvPr>
              <p:cNvSpPr/>
              <p:nvPr/>
            </p:nvSpPr>
            <p:spPr>
              <a:xfrm>
                <a:off x="2724958" y="2857505"/>
                <a:ext cx="2740101" cy="3715773"/>
              </a:xfrm>
              <a:custGeom>
                <a:avLst/>
                <a:gdLst>
                  <a:gd name="connsiteX0" fmla="*/ 2344742 w 2740101"/>
                  <a:gd name="connsiteY0" fmla="*/ 454565 h 3715773"/>
                  <a:gd name="connsiteX1" fmla="*/ 1369991 w 2740101"/>
                  <a:gd name="connsiteY1" fmla="*/ 0 h 3715773"/>
                  <a:gd name="connsiteX2" fmla="*/ 395355 w 2740101"/>
                  <a:gd name="connsiteY2" fmla="*/ 454565 h 3715773"/>
                  <a:gd name="connsiteX3" fmla="*/ 395355 w 2740101"/>
                  <a:gd name="connsiteY3" fmla="*/ 2614721 h 3715773"/>
                  <a:gd name="connsiteX4" fmla="*/ 1369991 w 2740101"/>
                  <a:gd name="connsiteY4" fmla="*/ 3715773 h 3715773"/>
                  <a:gd name="connsiteX5" fmla="*/ 2344627 w 2740101"/>
                  <a:gd name="connsiteY5" fmla="*/ 2614721 h 3715773"/>
                  <a:gd name="connsiteX6" fmla="*/ 2344759 w 2740101"/>
                  <a:gd name="connsiteY6" fmla="*/ 454565 h 3715773"/>
                  <a:gd name="connsiteX7" fmla="*/ 2173515 w 2740101"/>
                  <a:gd name="connsiteY7" fmla="*/ 2463159 h 3715773"/>
                  <a:gd name="connsiteX8" fmla="*/ 1370100 w 2740101"/>
                  <a:gd name="connsiteY8" fmla="*/ 3370815 h 3715773"/>
                  <a:gd name="connsiteX9" fmla="*/ 566571 w 2740101"/>
                  <a:gd name="connsiteY9" fmla="*/ 2463159 h 3715773"/>
                  <a:gd name="connsiteX10" fmla="*/ 566571 w 2740101"/>
                  <a:gd name="connsiteY10" fmla="*/ 606127 h 3715773"/>
                  <a:gd name="connsiteX11" fmla="*/ 1369986 w 2740101"/>
                  <a:gd name="connsiteY11" fmla="*/ 228600 h 3715773"/>
                  <a:gd name="connsiteX12" fmla="*/ 2173400 w 2740101"/>
                  <a:gd name="connsiteY12" fmla="*/ 606127 h 3715773"/>
                  <a:gd name="connsiteX13" fmla="*/ 2173532 w 2740101"/>
                  <a:gd name="connsiteY13" fmla="*/ 2463159 h 3715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40101" h="3715773">
                    <a:moveTo>
                      <a:pt x="2344742" y="454565"/>
                    </a:moveTo>
                    <a:cubicBezTo>
                      <a:pt x="2085155" y="161380"/>
                      <a:pt x="1739066" y="0"/>
                      <a:pt x="1369991" y="0"/>
                    </a:cubicBezTo>
                    <a:cubicBezTo>
                      <a:pt x="1000928" y="0"/>
                      <a:pt x="654816" y="161380"/>
                      <a:pt x="395355" y="454565"/>
                    </a:cubicBezTo>
                    <a:cubicBezTo>
                      <a:pt x="-131785" y="1050183"/>
                      <a:pt x="-131785" y="2019104"/>
                      <a:pt x="395355" y="2614721"/>
                    </a:cubicBezTo>
                    <a:lnTo>
                      <a:pt x="1369991" y="3715773"/>
                    </a:lnTo>
                    <a:lnTo>
                      <a:pt x="2344627" y="2614721"/>
                    </a:lnTo>
                    <a:cubicBezTo>
                      <a:pt x="2871905" y="2019104"/>
                      <a:pt x="2871905" y="1050183"/>
                      <a:pt x="2344759" y="454565"/>
                    </a:cubicBezTo>
                    <a:close/>
                    <a:moveTo>
                      <a:pt x="2173515" y="2463159"/>
                    </a:moveTo>
                    <a:lnTo>
                      <a:pt x="1370100" y="3370815"/>
                    </a:lnTo>
                    <a:lnTo>
                      <a:pt x="566571" y="2463159"/>
                    </a:lnTo>
                    <a:cubicBezTo>
                      <a:pt x="113257" y="1951221"/>
                      <a:pt x="113257" y="1118077"/>
                      <a:pt x="566571" y="606127"/>
                    </a:cubicBezTo>
                    <a:cubicBezTo>
                      <a:pt x="782021" y="362679"/>
                      <a:pt x="1067439" y="228600"/>
                      <a:pt x="1369986" y="228600"/>
                    </a:cubicBezTo>
                    <a:cubicBezTo>
                      <a:pt x="1672543" y="228600"/>
                      <a:pt x="1958059" y="362679"/>
                      <a:pt x="2173400" y="606127"/>
                    </a:cubicBezTo>
                    <a:cubicBezTo>
                      <a:pt x="2626737" y="1118089"/>
                      <a:pt x="2626737" y="1951095"/>
                      <a:pt x="2173532" y="2463159"/>
                    </a:cubicBezTo>
                    <a:close/>
                  </a:path>
                </a:pathLst>
              </a:custGeom>
              <a:grp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3" name="Freeform: Shape 162">
                <a:extLst>
                  <a:ext uri="{FF2B5EF4-FFF2-40B4-BE49-F238E27FC236}">
                    <a16:creationId xmlns:a16="http://schemas.microsoft.com/office/drawing/2014/main" id="{2CDF1D5E-4CE7-DE4E-0AF4-9C38E202ED0F}"/>
                  </a:ext>
                </a:extLst>
              </p:cNvPr>
              <p:cNvSpPr/>
              <p:nvPr/>
            </p:nvSpPr>
            <p:spPr>
              <a:xfrm>
                <a:off x="7201685" y="-11"/>
                <a:ext cx="2074083" cy="2801161"/>
              </a:xfrm>
              <a:custGeom>
                <a:avLst/>
                <a:gdLst>
                  <a:gd name="connsiteX0" fmla="*/ 1037097 w 2074083"/>
                  <a:gd name="connsiteY0" fmla="*/ 2801162 h 2801161"/>
                  <a:gd name="connsiteX1" fmla="*/ 1775932 w 2074083"/>
                  <a:gd name="connsiteY1" fmla="*/ 1968372 h 2801161"/>
                  <a:gd name="connsiteX2" fmla="*/ 1775932 w 2074083"/>
                  <a:gd name="connsiteY2" fmla="*/ 343483 h 2801161"/>
                  <a:gd name="connsiteX3" fmla="*/ 1036982 w 2074083"/>
                  <a:gd name="connsiteY3" fmla="*/ 0 h 2801161"/>
                  <a:gd name="connsiteX4" fmla="*/ 298147 w 2074083"/>
                  <a:gd name="connsiteY4" fmla="*/ 343483 h 2801161"/>
                  <a:gd name="connsiteX5" fmla="*/ 298147 w 2074083"/>
                  <a:gd name="connsiteY5" fmla="*/ 1968372 h 2801161"/>
                  <a:gd name="connsiteX6" fmla="*/ 469123 w 2074083"/>
                  <a:gd name="connsiteY6" fmla="*/ 495273 h 2801161"/>
                  <a:gd name="connsiteX7" fmla="*/ 1036982 w 2074083"/>
                  <a:gd name="connsiteY7" fmla="*/ 228611 h 2801161"/>
                  <a:gd name="connsiteX8" fmla="*/ 1604940 w 2074083"/>
                  <a:gd name="connsiteY8" fmla="*/ 495273 h 2801161"/>
                  <a:gd name="connsiteX9" fmla="*/ 1604940 w 2074083"/>
                  <a:gd name="connsiteY9" fmla="*/ 1816581 h 2801161"/>
                  <a:gd name="connsiteX10" fmla="*/ 1037097 w 2074083"/>
                  <a:gd name="connsiteY10" fmla="*/ 2456776 h 2801161"/>
                  <a:gd name="connsiteX11" fmla="*/ 469146 w 2074083"/>
                  <a:gd name="connsiteY11" fmla="*/ 1816581 h 2801161"/>
                  <a:gd name="connsiteX12" fmla="*/ 469123 w 2074083"/>
                  <a:gd name="connsiteY12" fmla="*/ 495273 h 280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4083" h="2801161">
                    <a:moveTo>
                      <a:pt x="1037097" y="2801162"/>
                    </a:moveTo>
                    <a:lnTo>
                      <a:pt x="1775932" y="1968372"/>
                    </a:lnTo>
                    <a:cubicBezTo>
                      <a:pt x="2173468" y="1520327"/>
                      <a:pt x="2173468" y="791539"/>
                      <a:pt x="1775932" y="343483"/>
                    </a:cubicBezTo>
                    <a:cubicBezTo>
                      <a:pt x="1579336" y="121958"/>
                      <a:pt x="1316903" y="0"/>
                      <a:pt x="1036982" y="0"/>
                    </a:cubicBezTo>
                    <a:cubicBezTo>
                      <a:pt x="757170" y="0"/>
                      <a:pt x="494749" y="121958"/>
                      <a:pt x="298147" y="343483"/>
                    </a:cubicBezTo>
                    <a:cubicBezTo>
                      <a:pt x="-99382" y="791528"/>
                      <a:pt x="-99382" y="1520316"/>
                      <a:pt x="298147" y="1968372"/>
                    </a:cubicBezTo>
                    <a:close/>
                    <a:moveTo>
                      <a:pt x="469123" y="495273"/>
                    </a:moveTo>
                    <a:cubicBezTo>
                      <a:pt x="621731" y="323240"/>
                      <a:pt x="823339" y="228611"/>
                      <a:pt x="1036982" y="228611"/>
                    </a:cubicBezTo>
                    <a:cubicBezTo>
                      <a:pt x="1250724" y="228611"/>
                      <a:pt x="1452349" y="323246"/>
                      <a:pt x="1604940" y="495273"/>
                    </a:cubicBezTo>
                    <a:cubicBezTo>
                      <a:pt x="1928180" y="859536"/>
                      <a:pt x="1928180" y="1452307"/>
                      <a:pt x="1604940" y="1816581"/>
                    </a:cubicBezTo>
                    <a:lnTo>
                      <a:pt x="1037097" y="2456776"/>
                    </a:lnTo>
                    <a:lnTo>
                      <a:pt x="469146" y="1816581"/>
                    </a:lnTo>
                    <a:cubicBezTo>
                      <a:pt x="145894" y="1452319"/>
                      <a:pt x="145894" y="859547"/>
                      <a:pt x="469123" y="495273"/>
                    </a:cubicBezTo>
                    <a:close/>
                  </a:path>
                </a:pathLst>
              </a:custGeom>
              <a:grp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4" name="Freeform: Shape 163">
                <a:extLst>
                  <a:ext uri="{FF2B5EF4-FFF2-40B4-BE49-F238E27FC236}">
                    <a16:creationId xmlns:a16="http://schemas.microsoft.com/office/drawing/2014/main" id="{2C299DE0-FEF6-0514-E771-669B6FB302A1}"/>
                  </a:ext>
                </a:extLst>
              </p:cNvPr>
              <p:cNvSpPr/>
              <p:nvPr/>
            </p:nvSpPr>
            <p:spPr>
              <a:xfrm>
                <a:off x="8442916" y="6228258"/>
                <a:ext cx="326052" cy="433259"/>
              </a:xfrm>
              <a:custGeom>
                <a:avLst/>
                <a:gdLst>
                  <a:gd name="connsiteX0" fmla="*/ 236835 w 326052"/>
                  <a:gd name="connsiteY0" fmla="*/ 2806 h 433259"/>
                  <a:gd name="connsiteX1" fmla="*/ 100247 w 326052"/>
                  <a:gd name="connsiteY1" fmla="*/ 89217 h 433259"/>
                  <a:gd name="connsiteX2" fmla="*/ 24466 w 326052"/>
                  <a:gd name="connsiteY2" fmla="*/ 248322 h 433259"/>
                  <a:gd name="connsiteX3" fmla="*/ 43668 w 326052"/>
                  <a:gd name="connsiteY3" fmla="*/ 408799 h 433259"/>
                  <a:gd name="connsiteX4" fmla="*/ 114192 w 326052"/>
                  <a:gd name="connsiteY4" fmla="*/ 433260 h 433259"/>
                  <a:gd name="connsiteX5" fmla="*/ 204146 w 326052"/>
                  <a:gd name="connsiteY5" fmla="*/ 389597 h 433259"/>
                  <a:gd name="connsiteX6" fmla="*/ 323246 w 326052"/>
                  <a:gd name="connsiteY6" fmla="*/ 139508 h 433259"/>
                  <a:gd name="connsiteX7" fmla="*/ 236835 w 326052"/>
                  <a:gd name="connsiteY7" fmla="*/ 2806 h 43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052" h="433259">
                    <a:moveTo>
                      <a:pt x="236835" y="2806"/>
                    </a:moveTo>
                    <a:cubicBezTo>
                      <a:pt x="175227" y="-11024"/>
                      <a:pt x="114077" y="27609"/>
                      <a:pt x="100247" y="89217"/>
                    </a:cubicBezTo>
                    <a:cubicBezTo>
                      <a:pt x="87102" y="147510"/>
                      <a:pt x="61613" y="201116"/>
                      <a:pt x="24466" y="248322"/>
                    </a:cubicBezTo>
                    <a:cubicBezTo>
                      <a:pt x="-14510" y="297928"/>
                      <a:pt x="-6052" y="369823"/>
                      <a:pt x="43668" y="408799"/>
                    </a:cubicBezTo>
                    <a:cubicBezTo>
                      <a:pt x="64699" y="425258"/>
                      <a:pt x="89502" y="433260"/>
                      <a:pt x="114192" y="433260"/>
                    </a:cubicBezTo>
                    <a:cubicBezTo>
                      <a:pt x="148138" y="433260"/>
                      <a:pt x="181628" y="418286"/>
                      <a:pt x="204146" y="389597"/>
                    </a:cubicBezTo>
                    <a:cubicBezTo>
                      <a:pt x="261753" y="316445"/>
                      <a:pt x="302901" y="230035"/>
                      <a:pt x="323246" y="139508"/>
                    </a:cubicBezTo>
                    <a:cubicBezTo>
                      <a:pt x="337077" y="77787"/>
                      <a:pt x="298443" y="16636"/>
                      <a:pt x="236835" y="2806"/>
                    </a:cubicBezTo>
                    <a:close/>
                  </a:path>
                </a:pathLst>
              </a:custGeom>
              <a:grp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5" name="Freeform: Shape 164">
                <a:extLst>
                  <a:ext uri="{FF2B5EF4-FFF2-40B4-BE49-F238E27FC236}">
                    <a16:creationId xmlns:a16="http://schemas.microsoft.com/office/drawing/2014/main" id="{FC5999D6-5270-2C49-C086-13A6D11C98EA}"/>
                  </a:ext>
                </a:extLst>
              </p:cNvPr>
              <p:cNvSpPr/>
              <p:nvPr/>
            </p:nvSpPr>
            <p:spPr>
              <a:xfrm>
                <a:off x="6025883" y="3509553"/>
                <a:ext cx="453038" cy="262323"/>
              </a:xfrm>
              <a:custGeom>
                <a:avLst/>
                <a:gdLst>
                  <a:gd name="connsiteX0" fmla="*/ 298145 w 453038"/>
                  <a:gd name="connsiteY0" fmla="*/ 33746 h 262323"/>
                  <a:gd name="connsiteX1" fmla="*/ 155048 w 453038"/>
                  <a:gd name="connsiteY1" fmla="*/ 7446 h 262323"/>
                  <a:gd name="connsiteX2" fmla="*/ 7486 w 453038"/>
                  <a:gd name="connsiteY2" fmla="*/ 73506 h 262323"/>
                  <a:gd name="connsiteX3" fmla="*/ 73546 w 453038"/>
                  <a:gd name="connsiteY3" fmla="*/ 221067 h 262323"/>
                  <a:gd name="connsiteX4" fmla="*/ 297928 w 453038"/>
                  <a:gd name="connsiteY4" fmla="*/ 262323 h 262323"/>
                  <a:gd name="connsiteX5" fmla="*/ 338739 w 453038"/>
                  <a:gd name="connsiteY5" fmla="*/ 262323 h 262323"/>
                  <a:gd name="connsiteX6" fmla="*/ 453039 w 453038"/>
                  <a:gd name="connsiteY6" fmla="*/ 148023 h 262323"/>
                  <a:gd name="connsiteX7" fmla="*/ 338739 w 453038"/>
                  <a:gd name="connsiteY7" fmla="*/ 33723 h 262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038" h="262323">
                    <a:moveTo>
                      <a:pt x="298145" y="33746"/>
                    </a:moveTo>
                    <a:cubicBezTo>
                      <a:pt x="248653" y="33632"/>
                      <a:pt x="200545" y="24837"/>
                      <a:pt x="155048" y="7446"/>
                    </a:cubicBezTo>
                    <a:cubicBezTo>
                      <a:pt x="96537" y="-14831"/>
                      <a:pt x="30123" y="14527"/>
                      <a:pt x="7486" y="73506"/>
                    </a:cubicBezTo>
                    <a:cubicBezTo>
                      <a:pt x="-14928" y="132484"/>
                      <a:pt x="14698" y="198544"/>
                      <a:pt x="73546" y="221067"/>
                    </a:cubicBezTo>
                    <a:cubicBezTo>
                      <a:pt x="145098" y="248282"/>
                      <a:pt x="220416" y="262215"/>
                      <a:pt x="297928" y="262323"/>
                    </a:cubicBezTo>
                    <a:lnTo>
                      <a:pt x="338739" y="262323"/>
                    </a:lnTo>
                    <a:cubicBezTo>
                      <a:pt x="401941" y="262323"/>
                      <a:pt x="453039" y="211226"/>
                      <a:pt x="453039" y="148023"/>
                    </a:cubicBezTo>
                    <a:cubicBezTo>
                      <a:pt x="453039" y="84827"/>
                      <a:pt x="401935" y="33723"/>
                      <a:pt x="338739" y="33723"/>
                    </a:cubicBezTo>
                    <a:close/>
                  </a:path>
                </a:pathLst>
              </a:custGeom>
              <a:grp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6" name="Freeform: Shape 165">
                <a:extLst>
                  <a:ext uri="{FF2B5EF4-FFF2-40B4-BE49-F238E27FC236}">
                    <a16:creationId xmlns:a16="http://schemas.microsoft.com/office/drawing/2014/main" id="{F7E39071-FF80-8F2E-F401-39EFA138AFF3}"/>
                  </a:ext>
                </a:extLst>
              </p:cNvPr>
              <p:cNvSpPr/>
              <p:nvPr/>
            </p:nvSpPr>
            <p:spPr>
              <a:xfrm>
                <a:off x="5938186" y="2517785"/>
                <a:ext cx="442855" cy="302687"/>
              </a:xfrm>
              <a:custGeom>
                <a:avLst/>
                <a:gdLst>
                  <a:gd name="connsiteX0" fmla="*/ 114494 w 442855"/>
                  <a:gd name="connsiteY0" fmla="*/ 302681 h 302687"/>
                  <a:gd name="connsiteX1" fmla="*/ 174839 w 442855"/>
                  <a:gd name="connsiteY1" fmla="*/ 285422 h 302687"/>
                  <a:gd name="connsiteX2" fmla="*/ 341020 w 442855"/>
                  <a:gd name="connsiteY2" fmla="*/ 227935 h 302687"/>
                  <a:gd name="connsiteX3" fmla="*/ 442169 w 442855"/>
                  <a:gd name="connsiteY3" fmla="*/ 101759 h 302687"/>
                  <a:gd name="connsiteX4" fmla="*/ 315993 w 442855"/>
                  <a:gd name="connsiteY4" fmla="*/ 609 h 302687"/>
                  <a:gd name="connsiteX5" fmla="*/ 53795 w 442855"/>
                  <a:gd name="connsiteY5" fmla="*/ 91358 h 302687"/>
                  <a:gd name="connsiteX6" fmla="*/ 17339 w 442855"/>
                  <a:gd name="connsiteY6" fmla="*/ 248863 h 302687"/>
                  <a:gd name="connsiteX7" fmla="*/ 114494 w 442855"/>
                  <a:gd name="connsiteY7" fmla="*/ 302687 h 302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2855" h="302687">
                    <a:moveTo>
                      <a:pt x="114494" y="302681"/>
                    </a:moveTo>
                    <a:cubicBezTo>
                      <a:pt x="135188" y="302681"/>
                      <a:pt x="155996" y="297081"/>
                      <a:pt x="174839" y="285422"/>
                    </a:cubicBezTo>
                    <a:cubicBezTo>
                      <a:pt x="225468" y="253881"/>
                      <a:pt x="281481" y="234570"/>
                      <a:pt x="341020" y="227935"/>
                    </a:cubicBezTo>
                    <a:cubicBezTo>
                      <a:pt x="403770" y="220974"/>
                      <a:pt x="449022" y="164493"/>
                      <a:pt x="442169" y="101759"/>
                    </a:cubicBezTo>
                    <a:cubicBezTo>
                      <a:pt x="435317" y="39014"/>
                      <a:pt x="379190" y="-5797"/>
                      <a:pt x="315993" y="609"/>
                    </a:cubicBezTo>
                    <a:cubicBezTo>
                      <a:pt x="222033" y="11016"/>
                      <a:pt x="133805" y="41420"/>
                      <a:pt x="53795" y="91358"/>
                    </a:cubicBezTo>
                    <a:cubicBezTo>
                      <a:pt x="194" y="124733"/>
                      <a:pt x="-16036" y="195262"/>
                      <a:pt x="17339" y="248863"/>
                    </a:cubicBezTo>
                    <a:cubicBezTo>
                      <a:pt x="39039" y="283599"/>
                      <a:pt x="76295" y="302687"/>
                      <a:pt x="114494" y="302687"/>
                    </a:cubicBezTo>
                    <a:close/>
                  </a:path>
                </a:pathLst>
              </a:custGeom>
              <a:grp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7" name="Freeform: Shape 166">
                <a:extLst>
                  <a:ext uri="{FF2B5EF4-FFF2-40B4-BE49-F238E27FC236}">
                    <a16:creationId xmlns:a16="http://schemas.microsoft.com/office/drawing/2014/main" id="{C614DF48-5B23-9900-55B6-15B0CF22B9F5}"/>
                  </a:ext>
                </a:extLst>
              </p:cNvPr>
              <p:cNvSpPr/>
              <p:nvPr/>
            </p:nvSpPr>
            <p:spPr>
              <a:xfrm>
                <a:off x="4388815" y="6629400"/>
                <a:ext cx="457200" cy="228600"/>
              </a:xfrm>
              <a:custGeom>
                <a:avLst/>
                <a:gdLst>
                  <a:gd name="connsiteX0" fmla="*/ 342900 w 457200"/>
                  <a:gd name="connsiteY0" fmla="*/ 0 h 228600"/>
                  <a:gd name="connsiteX1" fmla="*/ 114300 w 457200"/>
                  <a:gd name="connsiteY1" fmla="*/ 0 h 228600"/>
                  <a:gd name="connsiteX2" fmla="*/ 0 w 457200"/>
                  <a:gd name="connsiteY2" fmla="*/ 114300 h 228600"/>
                  <a:gd name="connsiteX3" fmla="*/ 114300 w 457200"/>
                  <a:gd name="connsiteY3" fmla="*/ 228600 h 228600"/>
                  <a:gd name="connsiteX4" fmla="*/ 342900 w 457200"/>
                  <a:gd name="connsiteY4" fmla="*/ 228600 h 228600"/>
                  <a:gd name="connsiteX5" fmla="*/ 457200 w 457200"/>
                  <a:gd name="connsiteY5" fmla="*/ 114300 h 228600"/>
                  <a:gd name="connsiteX6" fmla="*/ 342900 w 457200"/>
                  <a:gd name="connsiteY6"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228600">
                    <a:moveTo>
                      <a:pt x="342900" y="0"/>
                    </a:moveTo>
                    <a:lnTo>
                      <a:pt x="114300" y="0"/>
                    </a:lnTo>
                    <a:cubicBezTo>
                      <a:pt x="51098" y="0"/>
                      <a:pt x="0" y="51092"/>
                      <a:pt x="0" y="114300"/>
                    </a:cubicBezTo>
                    <a:cubicBezTo>
                      <a:pt x="0" y="177508"/>
                      <a:pt x="51098" y="228600"/>
                      <a:pt x="114300" y="228600"/>
                    </a:cubicBezTo>
                    <a:lnTo>
                      <a:pt x="342900" y="228600"/>
                    </a:lnTo>
                    <a:cubicBezTo>
                      <a:pt x="406102" y="228600"/>
                      <a:pt x="457200" y="177508"/>
                      <a:pt x="457200" y="114300"/>
                    </a:cubicBezTo>
                    <a:cubicBezTo>
                      <a:pt x="457200" y="51092"/>
                      <a:pt x="405988" y="0"/>
                      <a:pt x="342900" y="0"/>
                    </a:cubicBezTo>
                    <a:close/>
                  </a:path>
                </a:pathLst>
              </a:custGeom>
              <a:grp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8" name="Freeform: Shape 167">
                <a:extLst>
                  <a:ext uri="{FF2B5EF4-FFF2-40B4-BE49-F238E27FC236}">
                    <a16:creationId xmlns:a16="http://schemas.microsoft.com/office/drawing/2014/main" id="{75163C42-65E3-51CC-280B-C864A9B67F51}"/>
                  </a:ext>
                </a:extLst>
              </p:cNvPr>
              <p:cNvSpPr/>
              <p:nvPr/>
            </p:nvSpPr>
            <p:spPr>
              <a:xfrm>
                <a:off x="6642140" y="4572000"/>
                <a:ext cx="457185" cy="229182"/>
              </a:xfrm>
              <a:custGeom>
                <a:avLst/>
                <a:gdLst>
                  <a:gd name="connsiteX0" fmla="*/ 138859 w 457185"/>
                  <a:gd name="connsiteY0" fmla="*/ 0 h 229182"/>
                  <a:gd name="connsiteX1" fmla="*/ 109593 w 457185"/>
                  <a:gd name="connsiteY1" fmla="*/ 691 h 229182"/>
                  <a:gd name="connsiteX2" fmla="*/ 94 w 457185"/>
                  <a:gd name="connsiteY2" fmla="*/ 119569 h 229182"/>
                  <a:gd name="connsiteX3" fmla="*/ 114171 w 457185"/>
                  <a:gd name="connsiteY3" fmla="*/ 229183 h 229182"/>
                  <a:gd name="connsiteX4" fmla="*/ 118971 w 457185"/>
                  <a:gd name="connsiteY4" fmla="*/ 229074 h 229182"/>
                  <a:gd name="connsiteX5" fmla="*/ 342885 w 457185"/>
                  <a:gd name="connsiteY5" fmla="*/ 228606 h 229182"/>
                  <a:gd name="connsiteX6" fmla="*/ 457185 w 457185"/>
                  <a:gd name="connsiteY6" fmla="*/ 114306 h 229182"/>
                  <a:gd name="connsiteX7" fmla="*/ 342885 w 457185"/>
                  <a:gd name="connsiteY7" fmla="*/ 6 h 22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7185" h="229182">
                    <a:moveTo>
                      <a:pt x="138859" y="0"/>
                    </a:moveTo>
                    <a:cubicBezTo>
                      <a:pt x="129035" y="0"/>
                      <a:pt x="119303" y="223"/>
                      <a:pt x="109593" y="691"/>
                    </a:cubicBezTo>
                    <a:cubicBezTo>
                      <a:pt x="46505" y="3212"/>
                      <a:pt x="-2432" y="56481"/>
                      <a:pt x="94" y="119569"/>
                    </a:cubicBezTo>
                    <a:cubicBezTo>
                      <a:pt x="2505" y="181074"/>
                      <a:pt x="53249" y="229183"/>
                      <a:pt x="114171" y="229183"/>
                    </a:cubicBezTo>
                    <a:cubicBezTo>
                      <a:pt x="115777" y="229183"/>
                      <a:pt x="117365" y="229183"/>
                      <a:pt x="118971" y="229074"/>
                    </a:cubicBezTo>
                    <a:lnTo>
                      <a:pt x="342885" y="228606"/>
                    </a:lnTo>
                    <a:cubicBezTo>
                      <a:pt x="406087" y="228606"/>
                      <a:pt x="457185" y="177502"/>
                      <a:pt x="457185" y="114306"/>
                    </a:cubicBezTo>
                    <a:cubicBezTo>
                      <a:pt x="457185" y="51104"/>
                      <a:pt x="406081" y="6"/>
                      <a:pt x="342885" y="6"/>
                    </a:cubicBezTo>
                    <a:close/>
                  </a:path>
                </a:pathLst>
              </a:custGeom>
              <a:grp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9" name="Freeform: Shape 168">
                <a:extLst>
                  <a:ext uri="{FF2B5EF4-FFF2-40B4-BE49-F238E27FC236}">
                    <a16:creationId xmlns:a16="http://schemas.microsoft.com/office/drawing/2014/main" id="{D4EE8630-D2D7-1CDF-0949-5F1F8C78B45B}"/>
                  </a:ext>
                </a:extLst>
              </p:cNvPr>
              <p:cNvSpPr/>
              <p:nvPr/>
            </p:nvSpPr>
            <p:spPr>
              <a:xfrm>
                <a:off x="6609549" y="2514600"/>
                <a:ext cx="457200" cy="228600"/>
              </a:xfrm>
              <a:custGeom>
                <a:avLst/>
                <a:gdLst>
                  <a:gd name="connsiteX0" fmla="*/ 114300 w 457200"/>
                  <a:gd name="connsiteY0" fmla="*/ 228600 h 228600"/>
                  <a:gd name="connsiteX1" fmla="*/ 342900 w 457200"/>
                  <a:gd name="connsiteY1" fmla="*/ 228600 h 228600"/>
                  <a:gd name="connsiteX2" fmla="*/ 457200 w 457200"/>
                  <a:gd name="connsiteY2" fmla="*/ 114300 h 228600"/>
                  <a:gd name="connsiteX3" fmla="*/ 342900 w 457200"/>
                  <a:gd name="connsiteY3" fmla="*/ 0 h 228600"/>
                  <a:gd name="connsiteX4" fmla="*/ 114300 w 457200"/>
                  <a:gd name="connsiteY4" fmla="*/ 0 h 228600"/>
                  <a:gd name="connsiteX5" fmla="*/ 0 w 457200"/>
                  <a:gd name="connsiteY5" fmla="*/ 114300 h 228600"/>
                  <a:gd name="connsiteX6" fmla="*/ 114300 w 457200"/>
                  <a:gd name="connsiteY6" fmla="*/ 2286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228600">
                    <a:moveTo>
                      <a:pt x="114300" y="228600"/>
                    </a:moveTo>
                    <a:lnTo>
                      <a:pt x="342900" y="228600"/>
                    </a:lnTo>
                    <a:cubicBezTo>
                      <a:pt x="406102" y="228600"/>
                      <a:pt x="457200" y="177502"/>
                      <a:pt x="457200" y="114300"/>
                    </a:cubicBezTo>
                    <a:cubicBezTo>
                      <a:pt x="457200" y="51098"/>
                      <a:pt x="406102" y="0"/>
                      <a:pt x="342900" y="0"/>
                    </a:cubicBezTo>
                    <a:lnTo>
                      <a:pt x="114300" y="0"/>
                    </a:lnTo>
                    <a:cubicBezTo>
                      <a:pt x="51098" y="0"/>
                      <a:pt x="0" y="51098"/>
                      <a:pt x="0" y="114300"/>
                    </a:cubicBezTo>
                    <a:cubicBezTo>
                      <a:pt x="0" y="177502"/>
                      <a:pt x="51098" y="228600"/>
                      <a:pt x="114300" y="228600"/>
                    </a:cubicBezTo>
                    <a:close/>
                  </a:path>
                </a:pathLst>
              </a:custGeom>
              <a:grp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0" name="Freeform: Shape 169">
                <a:extLst>
                  <a:ext uri="{FF2B5EF4-FFF2-40B4-BE49-F238E27FC236}">
                    <a16:creationId xmlns:a16="http://schemas.microsoft.com/office/drawing/2014/main" id="{B97CFEE7-0C40-B80D-49F0-2F79852BD1A8}"/>
                  </a:ext>
                </a:extLst>
              </p:cNvPr>
              <p:cNvSpPr/>
              <p:nvPr/>
            </p:nvSpPr>
            <p:spPr>
              <a:xfrm>
                <a:off x="8013725" y="4572000"/>
                <a:ext cx="457200" cy="228600"/>
              </a:xfrm>
              <a:custGeom>
                <a:avLst/>
                <a:gdLst>
                  <a:gd name="connsiteX0" fmla="*/ 114300 w 457200"/>
                  <a:gd name="connsiteY0" fmla="*/ 0 h 228600"/>
                  <a:gd name="connsiteX1" fmla="*/ 0 w 457200"/>
                  <a:gd name="connsiteY1" fmla="*/ 114300 h 228600"/>
                  <a:gd name="connsiteX2" fmla="*/ 114300 w 457200"/>
                  <a:gd name="connsiteY2" fmla="*/ 228600 h 228600"/>
                  <a:gd name="connsiteX3" fmla="*/ 342900 w 457200"/>
                  <a:gd name="connsiteY3" fmla="*/ 228600 h 228600"/>
                  <a:gd name="connsiteX4" fmla="*/ 457200 w 457200"/>
                  <a:gd name="connsiteY4" fmla="*/ 114300 h 228600"/>
                  <a:gd name="connsiteX5" fmla="*/ 342900 w 457200"/>
                  <a:gd name="connsiteY5"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 h="228600">
                    <a:moveTo>
                      <a:pt x="114300" y="0"/>
                    </a:moveTo>
                    <a:cubicBezTo>
                      <a:pt x="51098" y="0"/>
                      <a:pt x="0" y="51098"/>
                      <a:pt x="0" y="114300"/>
                    </a:cubicBezTo>
                    <a:cubicBezTo>
                      <a:pt x="0" y="177502"/>
                      <a:pt x="51098" y="228600"/>
                      <a:pt x="114300" y="228600"/>
                    </a:cubicBezTo>
                    <a:lnTo>
                      <a:pt x="342900" y="228600"/>
                    </a:lnTo>
                    <a:cubicBezTo>
                      <a:pt x="406108" y="228600"/>
                      <a:pt x="457200" y="177502"/>
                      <a:pt x="457200" y="114300"/>
                    </a:cubicBezTo>
                    <a:cubicBezTo>
                      <a:pt x="457200" y="51098"/>
                      <a:pt x="406108" y="0"/>
                      <a:pt x="342900" y="0"/>
                    </a:cubicBezTo>
                    <a:close/>
                  </a:path>
                </a:pathLst>
              </a:custGeom>
              <a:grp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1" name="Freeform: Shape 170">
                <a:extLst>
                  <a:ext uri="{FF2B5EF4-FFF2-40B4-BE49-F238E27FC236}">
                    <a16:creationId xmlns:a16="http://schemas.microsoft.com/office/drawing/2014/main" id="{818E92D0-5514-958C-06E0-572E0F36D5F7}"/>
                  </a:ext>
                </a:extLst>
              </p:cNvPr>
              <p:cNvSpPr/>
              <p:nvPr/>
            </p:nvSpPr>
            <p:spPr>
              <a:xfrm>
                <a:off x="8079105" y="3543300"/>
                <a:ext cx="457200" cy="228600"/>
              </a:xfrm>
              <a:custGeom>
                <a:avLst/>
                <a:gdLst>
                  <a:gd name="connsiteX0" fmla="*/ 457200 w 457200"/>
                  <a:gd name="connsiteY0" fmla="*/ 114300 h 228600"/>
                  <a:gd name="connsiteX1" fmla="*/ 342900 w 457200"/>
                  <a:gd name="connsiteY1" fmla="*/ 0 h 228600"/>
                  <a:gd name="connsiteX2" fmla="*/ 114300 w 457200"/>
                  <a:gd name="connsiteY2" fmla="*/ 0 h 228600"/>
                  <a:gd name="connsiteX3" fmla="*/ 0 w 457200"/>
                  <a:gd name="connsiteY3" fmla="*/ 114300 h 228600"/>
                  <a:gd name="connsiteX4" fmla="*/ 114300 w 457200"/>
                  <a:gd name="connsiteY4" fmla="*/ 228600 h 228600"/>
                  <a:gd name="connsiteX5" fmla="*/ 342900 w 457200"/>
                  <a:gd name="connsiteY5" fmla="*/ 228600 h 228600"/>
                  <a:gd name="connsiteX6" fmla="*/ 457200 w 457200"/>
                  <a:gd name="connsiteY6" fmla="*/ 1143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228600">
                    <a:moveTo>
                      <a:pt x="457200" y="114300"/>
                    </a:moveTo>
                    <a:cubicBezTo>
                      <a:pt x="457200" y="51098"/>
                      <a:pt x="406108" y="0"/>
                      <a:pt x="342900" y="0"/>
                    </a:cubicBezTo>
                    <a:lnTo>
                      <a:pt x="114300" y="0"/>
                    </a:lnTo>
                    <a:cubicBezTo>
                      <a:pt x="51098" y="0"/>
                      <a:pt x="0" y="51098"/>
                      <a:pt x="0" y="114300"/>
                    </a:cubicBezTo>
                    <a:cubicBezTo>
                      <a:pt x="0" y="177502"/>
                      <a:pt x="51098" y="228600"/>
                      <a:pt x="114300" y="228600"/>
                    </a:cubicBezTo>
                    <a:lnTo>
                      <a:pt x="342900" y="228600"/>
                    </a:lnTo>
                    <a:cubicBezTo>
                      <a:pt x="405993" y="228600"/>
                      <a:pt x="457200" y="177502"/>
                      <a:pt x="457200" y="114300"/>
                    </a:cubicBezTo>
                    <a:close/>
                  </a:path>
                </a:pathLst>
              </a:custGeom>
              <a:grp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2" name="Freeform: Shape 171">
                <a:extLst>
                  <a:ext uri="{FF2B5EF4-FFF2-40B4-BE49-F238E27FC236}">
                    <a16:creationId xmlns:a16="http://schemas.microsoft.com/office/drawing/2014/main" id="{905972BB-C700-8043-FF8B-D756DD8226AD}"/>
                  </a:ext>
                </a:extLst>
              </p:cNvPr>
              <p:cNvSpPr/>
              <p:nvPr/>
            </p:nvSpPr>
            <p:spPr>
              <a:xfrm>
                <a:off x="7327925" y="4572000"/>
                <a:ext cx="457200" cy="228600"/>
              </a:xfrm>
              <a:custGeom>
                <a:avLst/>
                <a:gdLst>
                  <a:gd name="connsiteX0" fmla="*/ 114300 w 457200"/>
                  <a:gd name="connsiteY0" fmla="*/ 228600 h 228600"/>
                  <a:gd name="connsiteX1" fmla="*/ 342900 w 457200"/>
                  <a:gd name="connsiteY1" fmla="*/ 228600 h 228600"/>
                  <a:gd name="connsiteX2" fmla="*/ 457200 w 457200"/>
                  <a:gd name="connsiteY2" fmla="*/ 114300 h 228600"/>
                  <a:gd name="connsiteX3" fmla="*/ 342900 w 457200"/>
                  <a:gd name="connsiteY3" fmla="*/ 0 h 228600"/>
                  <a:gd name="connsiteX4" fmla="*/ 114300 w 457200"/>
                  <a:gd name="connsiteY4" fmla="*/ 0 h 228600"/>
                  <a:gd name="connsiteX5" fmla="*/ 0 w 457200"/>
                  <a:gd name="connsiteY5" fmla="*/ 114300 h 228600"/>
                  <a:gd name="connsiteX6" fmla="*/ 114300 w 457200"/>
                  <a:gd name="connsiteY6" fmla="*/ 2286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228600">
                    <a:moveTo>
                      <a:pt x="114300" y="228600"/>
                    </a:moveTo>
                    <a:lnTo>
                      <a:pt x="342900" y="228600"/>
                    </a:lnTo>
                    <a:cubicBezTo>
                      <a:pt x="406102" y="228600"/>
                      <a:pt x="457200" y="177502"/>
                      <a:pt x="457200" y="114300"/>
                    </a:cubicBezTo>
                    <a:cubicBezTo>
                      <a:pt x="457200" y="51098"/>
                      <a:pt x="406102" y="0"/>
                      <a:pt x="342900" y="0"/>
                    </a:cubicBezTo>
                    <a:lnTo>
                      <a:pt x="114300" y="0"/>
                    </a:lnTo>
                    <a:cubicBezTo>
                      <a:pt x="51098" y="0"/>
                      <a:pt x="0" y="51098"/>
                      <a:pt x="0" y="114300"/>
                    </a:cubicBezTo>
                    <a:cubicBezTo>
                      <a:pt x="0" y="177502"/>
                      <a:pt x="51212" y="228600"/>
                      <a:pt x="114300" y="228600"/>
                    </a:cubicBezTo>
                    <a:close/>
                  </a:path>
                </a:pathLst>
              </a:custGeom>
              <a:grp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3" name="Freeform: Shape 172">
                <a:extLst>
                  <a:ext uri="{FF2B5EF4-FFF2-40B4-BE49-F238E27FC236}">
                    <a16:creationId xmlns:a16="http://schemas.microsoft.com/office/drawing/2014/main" id="{BF923D6D-FAD7-7FEC-0265-340323E8021B}"/>
                  </a:ext>
                </a:extLst>
              </p:cNvPr>
              <p:cNvSpPr/>
              <p:nvPr/>
            </p:nvSpPr>
            <p:spPr>
              <a:xfrm>
                <a:off x="7295349" y="2514600"/>
                <a:ext cx="457200" cy="228600"/>
              </a:xfrm>
              <a:custGeom>
                <a:avLst/>
                <a:gdLst>
                  <a:gd name="connsiteX0" fmla="*/ 342900 w 457200"/>
                  <a:gd name="connsiteY0" fmla="*/ 228600 h 228600"/>
                  <a:gd name="connsiteX1" fmla="*/ 457200 w 457200"/>
                  <a:gd name="connsiteY1" fmla="*/ 114300 h 228600"/>
                  <a:gd name="connsiteX2" fmla="*/ 342900 w 457200"/>
                  <a:gd name="connsiteY2" fmla="*/ 0 h 228600"/>
                  <a:gd name="connsiteX3" fmla="*/ 114300 w 457200"/>
                  <a:gd name="connsiteY3" fmla="*/ 0 h 228600"/>
                  <a:gd name="connsiteX4" fmla="*/ 0 w 457200"/>
                  <a:gd name="connsiteY4" fmla="*/ 114300 h 228600"/>
                  <a:gd name="connsiteX5" fmla="*/ 114300 w 457200"/>
                  <a:gd name="connsiteY5" fmla="*/ 2286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 h="228600">
                    <a:moveTo>
                      <a:pt x="342900" y="228600"/>
                    </a:moveTo>
                    <a:cubicBezTo>
                      <a:pt x="406102" y="228600"/>
                      <a:pt x="457200" y="177502"/>
                      <a:pt x="457200" y="114300"/>
                    </a:cubicBezTo>
                    <a:cubicBezTo>
                      <a:pt x="457200" y="51098"/>
                      <a:pt x="406102" y="0"/>
                      <a:pt x="342900" y="0"/>
                    </a:cubicBezTo>
                    <a:lnTo>
                      <a:pt x="114300" y="0"/>
                    </a:lnTo>
                    <a:cubicBezTo>
                      <a:pt x="51098" y="0"/>
                      <a:pt x="0" y="51098"/>
                      <a:pt x="0" y="114300"/>
                    </a:cubicBezTo>
                    <a:cubicBezTo>
                      <a:pt x="0" y="177502"/>
                      <a:pt x="51098" y="228600"/>
                      <a:pt x="114300" y="228600"/>
                    </a:cubicBezTo>
                    <a:close/>
                  </a:path>
                </a:pathLst>
              </a:custGeom>
              <a:grp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4" name="Freeform: Shape 173">
                <a:extLst>
                  <a:ext uri="{FF2B5EF4-FFF2-40B4-BE49-F238E27FC236}">
                    <a16:creationId xmlns:a16="http://schemas.microsoft.com/office/drawing/2014/main" id="{A3F7DC63-5DAF-7FAA-65C1-F534336ECA73}"/>
                  </a:ext>
                </a:extLst>
              </p:cNvPr>
              <p:cNvSpPr/>
              <p:nvPr/>
            </p:nvSpPr>
            <p:spPr>
              <a:xfrm>
                <a:off x="6707619" y="3543300"/>
                <a:ext cx="457200" cy="228600"/>
              </a:xfrm>
              <a:custGeom>
                <a:avLst/>
                <a:gdLst>
                  <a:gd name="connsiteX0" fmla="*/ 114300 w 457200"/>
                  <a:gd name="connsiteY0" fmla="*/ 0 h 228600"/>
                  <a:gd name="connsiteX1" fmla="*/ 0 w 457200"/>
                  <a:gd name="connsiteY1" fmla="*/ 114300 h 228600"/>
                  <a:gd name="connsiteX2" fmla="*/ 114300 w 457200"/>
                  <a:gd name="connsiteY2" fmla="*/ 228600 h 228600"/>
                  <a:gd name="connsiteX3" fmla="*/ 342900 w 457200"/>
                  <a:gd name="connsiteY3" fmla="*/ 228600 h 228600"/>
                  <a:gd name="connsiteX4" fmla="*/ 457200 w 457200"/>
                  <a:gd name="connsiteY4" fmla="*/ 114300 h 228600"/>
                  <a:gd name="connsiteX5" fmla="*/ 342900 w 457200"/>
                  <a:gd name="connsiteY5"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00" h="228600">
                    <a:moveTo>
                      <a:pt x="114300" y="0"/>
                    </a:moveTo>
                    <a:cubicBezTo>
                      <a:pt x="51098" y="0"/>
                      <a:pt x="0" y="51098"/>
                      <a:pt x="0" y="114300"/>
                    </a:cubicBezTo>
                    <a:cubicBezTo>
                      <a:pt x="0" y="177502"/>
                      <a:pt x="51098" y="228600"/>
                      <a:pt x="114300" y="228600"/>
                    </a:cubicBezTo>
                    <a:lnTo>
                      <a:pt x="342900" y="228600"/>
                    </a:lnTo>
                    <a:cubicBezTo>
                      <a:pt x="406102" y="228600"/>
                      <a:pt x="457200" y="177502"/>
                      <a:pt x="457200" y="114300"/>
                    </a:cubicBezTo>
                    <a:cubicBezTo>
                      <a:pt x="457200" y="51098"/>
                      <a:pt x="406102" y="0"/>
                      <a:pt x="342900" y="0"/>
                    </a:cubicBezTo>
                    <a:close/>
                  </a:path>
                </a:pathLst>
              </a:custGeom>
              <a:grp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5" name="Freeform: Shape 174">
                <a:extLst>
                  <a:ext uri="{FF2B5EF4-FFF2-40B4-BE49-F238E27FC236}">
                    <a16:creationId xmlns:a16="http://schemas.microsoft.com/office/drawing/2014/main" id="{05927F1F-11ED-4411-5BAE-3D6F26B24D85}"/>
                  </a:ext>
                </a:extLst>
              </p:cNvPr>
              <p:cNvSpPr/>
              <p:nvPr/>
            </p:nvSpPr>
            <p:spPr>
              <a:xfrm>
                <a:off x="7393419" y="3543300"/>
                <a:ext cx="457200" cy="228600"/>
              </a:xfrm>
              <a:custGeom>
                <a:avLst/>
                <a:gdLst>
                  <a:gd name="connsiteX0" fmla="*/ 457200 w 457200"/>
                  <a:gd name="connsiteY0" fmla="*/ 114300 h 228600"/>
                  <a:gd name="connsiteX1" fmla="*/ 342900 w 457200"/>
                  <a:gd name="connsiteY1" fmla="*/ 0 h 228600"/>
                  <a:gd name="connsiteX2" fmla="*/ 114300 w 457200"/>
                  <a:gd name="connsiteY2" fmla="*/ 0 h 228600"/>
                  <a:gd name="connsiteX3" fmla="*/ 0 w 457200"/>
                  <a:gd name="connsiteY3" fmla="*/ 114300 h 228600"/>
                  <a:gd name="connsiteX4" fmla="*/ 114300 w 457200"/>
                  <a:gd name="connsiteY4" fmla="*/ 228600 h 228600"/>
                  <a:gd name="connsiteX5" fmla="*/ 342900 w 457200"/>
                  <a:gd name="connsiteY5" fmla="*/ 228600 h 228600"/>
                  <a:gd name="connsiteX6" fmla="*/ 457200 w 457200"/>
                  <a:gd name="connsiteY6" fmla="*/ 1143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228600">
                    <a:moveTo>
                      <a:pt x="457200" y="114300"/>
                    </a:moveTo>
                    <a:cubicBezTo>
                      <a:pt x="457200" y="51098"/>
                      <a:pt x="406102" y="0"/>
                      <a:pt x="342900" y="0"/>
                    </a:cubicBezTo>
                    <a:lnTo>
                      <a:pt x="114300" y="0"/>
                    </a:lnTo>
                    <a:cubicBezTo>
                      <a:pt x="51098" y="0"/>
                      <a:pt x="0" y="51098"/>
                      <a:pt x="0" y="114300"/>
                    </a:cubicBezTo>
                    <a:cubicBezTo>
                      <a:pt x="0" y="177502"/>
                      <a:pt x="51098" y="228600"/>
                      <a:pt x="114300" y="228600"/>
                    </a:cubicBezTo>
                    <a:lnTo>
                      <a:pt x="342900" y="228600"/>
                    </a:lnTo>
                    <a:cubicBezTo>
                      <a:pt x="405988" y="228600"/>
                      <a:pt x="457200" y="177502"/>
                      <a:pt x="457200" y="114300"/>
                    </a:cubicBezTo>
                    <a:close/>
                  </a:path>
                </a:pathLst>
              </a:custGeom>
              <a:grp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6" name="Freeform: Shape 175">
                <a:extLst>
                  <a:ext uri="{FF2B5EF4-FFF2-40B4-BE49-F238E27FC236}">
                    <a16:creationId xmlns:a16="http://schemas.microsoft.com/office/drawing/2014/main" id="{0591524B-37D1-5DE0-35E3-67F7792ADF5C}"/>
                  </a:ext>
                </a:extLst>
              </p:cNvPr>
              <p:cNvSpPr/>
              <p:nvPr/>
            </p:nvSpPr>
            <p:spPr>
              <a:xfrm>
                <a:off x="9217471" y="3976460"/>
                <a:ext cx="249477" cy="454984"/>
              </a:xfrm>
              <a:custGeom>
                <a:avLst/>
                <a:gdLst>
                  <a:gd name="connsiteX0" fmla="*/ 241806 w 249477"/>
                  <a:gd name="connsiteY0" fmla="*/ 96277 h 454984"/>
                  <a:gd name="connsiteX1" fmla="*/ 110817 w 249477"/>
                  <a:gd name="connsiteY1" fmla="*/ 1534 h 454984"/>
                  <a:gd name="connsiteX2" fmla="*/ 16063 w 249477"/>
                  <a:gd name="connsiteY2" fmla="*/ 132533 h 454984"/>
                  <a:gd name="connsiteX3" fmla="*/ 20863 w 249477"/>
                  <a:gd name="connsiteY3" fmla="*/ 195621 h 454984"/>
                  <a:gd name="connsiteX4" fmla="*/ 4633 w 249477"/>
                  <a:gd name="connsiteY4" fmla="*/ 308560 h 454984"/>
                  <a:gd name="connsiteX5" fmla="*/ 82242 w 249477"/>
                  <a:gd name="connsiteY5" fmla="*/ 450407 h 454984"/>
                  <a:gd name="connsiteX6" fmla="*/ 114361 w 249477"/>
                  <a:gd name="connsiteY6" fmla="*/ 454985 h 454984"/>
                  <a:gd name="connsiteX7" fmla="*/ 224089 w 249477"/>
                  <a:gd name="connsiteY7" fmla="*/ 372808 h 454984"/>
                  <a:gd name="connsiteX8" fmla="*/ 249463 w 249477"/>
                  <a:gd name="connsiteY8" fmla="*/ 196450 h 454984"/>
                  <a:gd name="connsiteX9" fmla="*/ 241806 w 249477"/>
                  <a:gd name="connsiteY9" fmla="*/ 96283 h 4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9477" h="454984">
                    <a:moveTo>
                      <a:pt x="241806" y="96277"/>
                    </a:moveTo>
                    <a:cubicBezTo>
                      <a:pt x="231747" y="33858"/>
                      <a:pt x="172882" y="-8759"/>
                      <a:pt x="110817" y="1534"/>
                    </a:cubicBezTo>
                    <a:cubicBezTo>
                      <a:pt x="48410" y="11466"/>
                      <a:pt x="6005" y="70228"/>
                      <a:pt x="16063" y="132533"/>
                    </a:cubicBezTo>
                    <a:cubicBezTo>
                      <a:pt x="19264" y="152873"/>
                      <a:pt x="21092" y="173567"/>
                      <a:pt x="20863" y="195621"/>
                    </a:cubicBezTo>
                    <a:cubicBezTo>
                      <a:pt x="20863" y="234020"/>
                      <a:pt x="15377" y="271968"/>
                      <a:pt x="4633" y="308560"/>
                    </a:cubicBezTo>
                    <a:cubicBezTo>
                      <a:pt x="-13083" y="369151"/>
                      <a:pt x="21549" y="432685"/>
                      <a:pt x="82242" y="450407"/>
                    </a:cubicBezTo>
                    <a:cubicBezTo>
                      <a:pt x="92987" y="453487"/>
                      <a:pt x="103731" y="454985"/>
                      <a:pt x="114361" y="454985"/>
                    </a:cubicBezTo>
                    <a:cubicBezTo>
                      <a:pt x="163853" y="454985"/>
                      <a:pt x="209458" y="422746"/>
                      <a:pt x="224089" y="372808"/>
                    </a:cubicBezTo>
                    <a:cubicBezTo>
                      <a:pt x="240891" y="315322"/>
                      <a:pt x="249463" y="255765"/>
                      <a:pt x="249463" y="196450"/>
                    </a:cubicBezTo>
                    <a:cubicBezTo>
                      <a:pt x="249692" y="163474"/>
                      <a:pt x="247177" y="129767"/>
                      <a:pt x="241806" y="96283"/>
                    </a:cubicBezTo>
                    <a:close/>
                  </a:path>
                </a:pathLst>
              </a:custGeom>
              <a:grp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7" name="Freeform: Shape 176">
                <a:extLst>
                  <a:ext uri="{FF2B5EF4-FFF2-40B4-BE49-F238E27FC236}">
                    <a16:creationId xmlns:a16="http://schemas.microsoft.com/office/drawing/2014/main" id="{73EB5DBC-4090-DFD5-3E65-0F739B55F30D}"/>
                  </a:ext>
                </a:extLst>
              </p:cNvPr>
              <p:cNvSpPr/>
              <p:nvPr/>
            </p:nvSpPr>
            <p:spPr>
              <a:xfrm>
                <a:off x="7132015" y="6629400"/>
                <a:ext cx="457200" cy="228600"/>
              </a:xfrm>
              <a:custGeom>
                <a:avLst/>
                <a:gdLst>
                  <a:gd name="connsiteX0" fmla="*/ 342900 w 457200"/>
                  <a:gd name="connsiteY0" fmla="*/ 0 h 228600"/>
                  <a:gd name="connsiteX1" fmla="*/ 114300 w 457200"/>
                  <a:gd name="connsiteY1" fmla="*/ 0 h 228600"/>
                  <a:gd name="connsiteX2" fmla="*/ 0 w 457200"/>
                  <a:gd name="connsiteY2" fmla="*/ 114300 h 228600"/>
                  <a:gd name="connsiteX3" fmla="*/ 114300 w 457200"/>
                  <a:gd name="connsiteY3" fmla="*/ 228600 h 228600"/>
                  <a:gd name="connsiteX4" fmla="*/ 342900 w 457200"/>
                  <a:gd name="connsiteY4" fmla="*/ 228600 h 228600"/>
                  <a:gd name="connsiteX5" fmla="*/ 457200 w 457200"/>
                  <a:gd name="connsiteY5" fmla="*/ 114300 h 228600"/>
                  <a:gd name="connsiteX6" fmla="*/ 342900 w 457200"/>
                  <a:gd name="connsiteY6"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228600">
                    <a:moveTo>
                      <a:pt x="342900" y="0"/>
                    </a:moveTo>
                    <a:lnTo>
                      <a:pt x="114300" y="0"/>
                    </a:lnTo>
                    <a:cubicBezTo>
                      <a:pt x="51098" y="0"/>
                      <a:pt x="0" y="51092"/>
                      <a:pt x="0" y="114300"/>
                    </a:cubicBezTo>
                    <a:cubicBezTo>
                      <a:pt x="0" y="177508"/>
                      <a:pt x="51098" y="228600"/>
                      <a:pt x="114300" y="228600"/>
                    </a:cubicBezTo>
                    <a:lnTo>
                      <a:pt x="342900" y="228600"/>
                    </a:lnTo>
                    <a:cubicBezTo>
                      <a:pt x="406102" y="228600"/>
                      <a:pt x="457200" y="177508"/>
                      <a:pt x="457200" y="114300"/>
                    </a:cubicBezTo>
                    <a:cubicBezTo>
                      <a:pt x="457200" y="51092"/>
                      <a:pt x="405988" y="0"/>
                      <a:pt x="342900" y="0"/>
                    </a:cubicBezTo>
                    <a:close/>
                  </a:path>
                </a:pathLst>
              </a:custGeom>
              <a:grp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8" name="Freeform: Shape 177">
                <a:extLst>
                  <a:ext uri="{FF2B5EF4-FFF2-40B4-BE49-F238E27FC236}">
                    <a16:creationId xmlns:a16="http://schemas.microsoft.com/office/drawing/2014/main" id="{58B23622-E271-B610-E604-45A895F842D5}"/>
                  </a:ext>
                </a:extLst>
              </p:cNvPr>
              <p:cNvSpPr/>
              <p:nvPr/>
            </p:nvSpPr>
            <p:spPr>
              <a:xfrm>
                <a:off x="6446215" y="6629400"/>
                <a:ext cx="457200" cy="228600"/>
              </a:xfrm>
              <a:custGeom>
                <a:avLst/>
                <a:gdLst>
                  <a:gd name="connsiteX0" fmla="*/ 342900 w 457200"/>
                  <a:gd name="connsiteY0" fmla="*/ 0 h 228600"/>
                  <a:gd name="connsiteX1" fmla="*/ 114300 w 457200"/>
                  <a:gd name="connsiteY1" fmla="*/ 0 h 228600"/>
                  <a:gd name="connsiteX2" fmla="*/ 0 w 457200"/>
                  <a:gd name="connsiteY2" fmla="*/ 114300 h 228600"/>
                  <a:gd name="connsiteX3" fmla="*/ 114300 w 457200"/>
                  <a:gd name="connsiteY3" fmla="*/ 228600 h 228600"/>
                  <a:gd name="connsiteX4" fmla="*/ 342900 w 457200"/>
                  <a:gd name="connsiteY4" fmla="*/ 228600 h 228600"/>
                  <a:gd name="connsiteX5" fmla="*/ 457200 w 457200"/>
                  <a:gd name="connsiteY5" fmla="*/ 114300 h 228600"/>
                  <a:gd name="connsiteX6" fmla="*/ 342900 w 457200"/>
                  <a:gd name="connsiteY6"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228600">
                    <a:moveTo>
                      <a:pt x="342900" y="0"/>
                    </a:moveTo>
                    <a:lnTo>
                      <a:pt x="114300" y="0"/>
                    </a:lnTo>
                    <a:cubicBezTo>
                      <a:pt x="51098" y="0"/>
                      <a:pt x="0" y="51092"/>
                      <a:pt x="0" y="114300"/>
                    </a:cubicBezTo>
                    <a:cubicBezTo>
                      <a:pt x="0" y="177508"/>
                      <a:pt x="51098" y="228600"/>
                      <a:pt x="114300" y="228600"/>
                    </a:cubicBezTo>
                    <a:lnTo>
                      <a:pt x="342900" y="228600"/>
                    </a:lnTo>
                    <a:cubicBezTo>
                      <a:pt x="406102" y="228600"/>
                      <a:pt x="457200" y="177508"/>
                      <a:pt x="457200" y="114300"/>
                    </a:cubicBezTo>
                    <a:cubicBezTo>
                      <a:pt x="457200" y="51092"/>
                      <a:pt x="405988" y="0"/>
                      <a:pt x="342900" y="0"/>
                    </a:cubicBezTo>
                    <a:close/>
                  </a:path>
                </a:pathLst>
              </a:custGeom>
              <a:grp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9" name="Freeform: Shape 178">
                <a:extLst>
                  <a:ext uri="{FF2B5EF4-FFF2-40B4-BE49-F238E27FC236}">
                    <a16:creationId xmlns:a16="http://schemas.microsoft.com/office/drawing/2014/main" id="{BF8F35F2-FC17-088A-1BBD-EAF239495529}"/>
                  </a:ext>
                </a:extLst>
              </p:cNvPr>
              <p:cNvSpPr/>
              <p:nvPr/>
            </p:nvSpPr>
            <p:spPr>
              <a:xfrm>
                <a:off x="7589329" y="5600700"/>
                <a:ext cx="457200" cy="228600"/>
              </a:xfrm>
              <a:custGeom>
                <a:avLst/>
                <a:gdLst>
                  <a:gd name="connsiteX0" fmla="*/ 457200 w 457200"/>
                  <a:gd name="connsiteY0" fmla="*/ 114300 h 228600"/>
                  <a:gd name="connsiteX1" fmla="*/ 342900 w 457200"/>
                  <a:gd name="connsiteY1" fmla="*/ 0 h 228600"/>
                  <a:gd name="connsiteX2" fmla="*/ 114300 w 457200"/>
                  <a:gd name="connsiteY2" fmla="*/ 0 h 228600"/>
                  <a:gd name="connsiteX3" fmla="*/ 0 w 457200"/>
                  <a:gd name="connsiteY3" fmla="*/ 114300 h 228600"/>
                  <a:gd name="connsiteX4" fmla="*/ 114300 w 457200"/>
                  <a:gd name="connsiteY4" fmla="*/ 228600 h 228600"/>
                  <a:gd name="connsiteX5" fmla="*/ 342900 w 457200"/>
                  <a:gd name="connsiteY5" fmla="*/ 228600 h 228600"/>
                  <a:gd name="connsiteX6" fmla="*/ 457200 w 457200"/>
                  <a:gd name="connsiteY6" fmla="*/ 1143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228600">
                    <a:moveTo>
                      <a:pt x="457200" y="114300"/>
                    </a:moveTo>
                    <a:cubicBezTo>
                      <a:pt x="457200" y="51098"/>
                      <a:pt x="406102" y="0"/>
                      <a:pt x="342900" y="0"/>
                    </a:cubicBezTo>
                    <a:lnTo>
                      <a:pt x="114300" y="0"/>
                    </a:lnTo>
                    <a:cubicBezTo>
                      <a:pt x="51098" y="0"/>
                      <a:pt x="0" y="51098"/>
                      <a:pt x="0" y="114300"/>
                    </a:cubicBezTo>
                    <a:cubicBezTo>
                      <a:pt x="0" y="177508"/>
                      <a:pt x="51098" y="228600"/>
                      <a:pt x="114300" y="228600"/>
                    </a:cubicBezTo>
                    <a:lnTo>
                      <a:pt x="342900" y="228600"/>
                    </a:lnTo>
                    <a:cubicBezTo>
                      <a:pt x="405988" y="228600"/>
                      <a:pt x="457200" y="177508"/>
                      <a:pt x="457200" y="114300"/>
                    </a:cubicBezTo>
                    <a:close/>
                  </a:path>
                </a:pathLst>
              </a:custGeom>
              <a:grp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0" name="Freeform: Shape 179">
                <a:extLst>
                  <a:ext uri="{FF2B5EF4-FFF2-40B4-BE49-F238E27FC236}">
                    <a16:creationId xmlns:a16="http://schemas.microsoft.com/office/drawing/2014/main" id="{EB03BB89-B8DC-2FC0-6072-5B773F1F2413}"/>
                  </a:ext>
                </a:extLst>
              </p:cNvPr>
              <p:cNvSpPr/>
              <p:nvPr/>
            </p:nvSpPr>
            <p:spPr>
              <a:xfrm>
                <a:off x="6903529" y="5600700"/>
                <a:ext cx="457200" cy="228600"/>
              </a:xfrm>
              <a:custGeom>
                <a:avLst/>
                <a:gdLst>
                  <a:gd name="connsiteX0" fmla="*/ 457200 w 457200"/>
                  <a:gd name="connsiteY0" fmla="*/ 114300 h 228600"/>
                  <a:gd name="connsiteX1" fmla="*/ 342900 w 457200"/>
                  <a:gd name="connsiteY1" fmla="*/ 0 h 228600"/>
                  <a:gd name="connsiteX2" fmla="*/ 114300 w 457200"/>
                  <a:gd name="connsiteY2" fmla="*/ 0 h 228600"/>
                  <a:gd name="connsiteX3" fmla="*/ 0 w 457200"/>
                  <a:gd name="connsiteY3" fmla="*/ 114300 h 228600"/>
                  <a:gd name="connsiteX4" fmla="*/ 114300 w 457200"/>
                  <a:gd name="connsiteY4" fmla="*/ 228600 h 228600"/>
                  <a:gd name="connsiteX5" fmla="*/ 342900 w 457200"/>
                  <a:gd name="connsiteY5" fmla="*/ 228600 h 228600"/>
                  <a:gd name="connsiteX6" fmla="*/ 457200 w 457200"/>
                  <a:gd name="connsiteY6" fmla="*/ 1143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228600">
                    <a:moveTo>
                      <a:pt x="457200" y="114300"/>
                    </a:moveTo>
                    <a:cubicBezTo>
                      <a:pt x="457200" y="51098"/>
                      <a:pt x="406102" y="0"/>
                      <a:pt x="342900" y="0"/>
                    </a:cubicBezTo>
                    <a:lnTo>
                      <a:pt x="114300" y="0"/>
                    </a:lnTo>
                    <a:cubicBezTo>
                      <a:pt x="51098" y="0"/>
                      <a:pt x="0" y="51098"/>
                      <a:pt x="0" y="114300"/>
                    </a:cubicBezTo>
                    <a:cubicBezTo>
                      <a:pt x="0" y="177508"/>
                      <a:pt x="51098" y="228600"/>
                      <a:pt x="114300" y="228600"/>
                    </a:cubicBezTo>
                    <a:lnTo>
                      <a:pt x="342900" y="228600"/>
                    </a:lnTo>
                    <a:cubicBezTo>
                      <a:pt x="405988" y="228600"/>
                      <a:pt x="457200" y="177508"/>
                      <a:pt x="457200" y="114300"/>
                    </a:cubicBezTo>
                    <a:close/>
                  </a:path>
                </a:pathLst>
              </a:custGeom>
              <a:grp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1" name="Freeform: Shape 180">
                <a:extLst>
                  <a:ext uri="{FF2B5EF4-FFF2-40B4-BE49-F238E27FC236}">
                    <a16:creationId xmlns:a16="http://schemas.microsoft.com/office/drawing/2014/main" id="{38C18AF7-09DF-872C-E404-2EE04AABD890}"/>
                  </a:ext>
                </a:extLst>
              </p:cNvPr>
              <p:cNvSpPr/>
              <p:nvPr/>
            </p:nvSpPr>
            <p:spPr>
              <a:xfrm>
                <a:off x="7817689" y="6629400"/>
                <a:ext cx="453205" cy="228600"/>
              </a:xfrm>
              <a:custGeom>
                <a:avLst/>
                <a:gdLst>
                  <a:gd name="connsiteX0" fmla="*/ 334910 w 453205"/>
                  <a:gd name="connsiteY0" fmla="*/ 0 h 228600"/>
                  <a:gd name="connsiteX1" fmla="*/ 114300 w 453205"/>
                  <a:gd name="connsiteY1" fmla="*/ 0 h 228600"/>
                  <a:gd name="connsiteX2" fmla="*/ 0 w 453205"/>
                  <a:gd name="connsiteY2" fmla="*/ 114300 h 228600"/>
                  <a:gd name="connsiteX3" fmla="*/ 114300 w 453205"/>
                  <a:gd name="connsiteY3" fmla="*/ 228600 h 228600"/>
                  <a:gd name="connsiteX4" fmla="*/ 339597 w 453205"/>
                  <a:gd name="connsiteY4" fmla="*/ 228486 h 228600"/>
                  <a:gd name="connsiteX5" fmla="*/ 342900 w 453205"/>
                  <a:gd name="connsiteY5" fmla="*/ 114186 h 228600"/>
                  <a:gd name="connsiteX6" fmla="*/ 342900 w 453205"/>
                  <a:gd name="connsiteY6" fmla="*/ 228486 h 228600"/>
                  <a:gd name="connsiteX7" fmla="*/ 453205 w 453205"/>
                  <a:gd name="connsiteY7" fmla="*/ 114186 h 228600"/>
                  <a:gd name="connsiteX8" fmla="*/ 334910 w 453205"/>
                  <a:gd name="connsiteY8"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3205" h="228600">
                    <a:moveTo>
                      <a:pt x="334910" y="0"/>
                    </a:moveTo>
                    <a:lnTo>
                      <a:pt x="114300" y="0"/>
                    </a:lnTo>
                    <a:cubicBezTo>
                      <a:pt x="51098" y="0"/>
                      <a:pt x="0" y="51092"/>
                      <a:pt x="0" y="114300"/>
                    </a:cubicBezTo>
                    <a:cubicBezTo>
                      <a:pt x="0" y="177508"/>
                      <a:pt x="51098" y="228600"/>
                      <a:pt x="114300" y="228600"/>
                    </a:cubicBezTo>
                    <a:lnTo>
                      <a:pt x="339597" y="228486"/>
                    </a:lnTo>
                    <a:lnTo>
                      <a:pt x="342900" y="114186"/>
                    </a:lnTo>
                    <a:lnTo>
                      <a:pt x="342900" y="228486"/>
                    </a:lnTo>
                    <a:cubicBezTo>
                      <a:pt x="406102" y="228486"/>
                      <a:pt x="453205" y="177394"/>
                      <a:pt x="453205" y="114186"/>
                    </a:cubicBezTo>
                    <a:cubicBezTo>
                      <a:pt x="453205" y="51092"/>
                      <a:pt x="398130" y="0"/>
                      <a:pt x="334910" y="0"/>
                    </a:cubicBezTo>
                    <a:close/>
                  </a:path>
                </a:pathLst>
              </a:custGeom>
              <a:grp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2" name="Freeform: Shape 181">
                <a:extLst>
                  <a:ext uri="{FF2B5EF4-FFF2-40B4-BE49-F238E27FC236}">
                    <a16:creationId xmlns:a16="http://schemas.microsoft.com/office/drawing/2014/main" id="{C4B6B9DC-3B05-AA4B-2861-1332F7520EA6}"/>
                  </a:ext>
                </a:extLst>
              </p:cNvPr>
              <p:cNvSpPr/>
              <p:nvPr/>
            </p:nvSpPr>
            <p:spPr>
              <a:xfrm>
                <a:off x="8266582" y="5654287"/>
                <a:ext cx="404488" cy="371609"/>
              </a:xfrm>
              <a:custGeom>
                <a:avLst/>
                <a:gdLst>
                  <a:gd name="connsiteX0" fmla="*/ 290297 w 404488"/>
                  <a:gd name="connsiteY0" fmla="*/ 371609 h 371609"/>
                  <a:gd name="connsiteX1" fmla="*/ 360820 w 404488"/>
                  <a:gd name="connsiteY1" fmla="*/ 347149 h 371609"/>
                  <a:gd name="connsiteX2" fmla="*/ 380023 w 404488"/>
                  <a:gd name="connsiteY2" fmla="*/ 186671 h 371609"/>
                  <a:gd name="connsiteX3" fmla="*/ 165253 w 404488"/>
                  <a:gd name="connsiteY3" fmla="*/ 12032 h 371609"/>
                  <a:gd name="connsiteX4" fmla="*/ 11982 w 404488"/>
                  <a:gd name="connsiteY4" fmla="*/ 63456 h 371609"/>
                  <a:gd name="connsiteX5" fmla="*/ 63417 w 404488"/>
                  <a:gd name="connsiteY5" fmla="*/ 216733 h 371609"/>
                  <a:gd name="connsiteX6" fmla="*/ 200229 w 404488"/>
                  <a:gd name="connsiteY6" fmla="*/ 328061 h 371609"/>
                  <a:gd name="connsiteX7" fmla="*/ 290297 w 404488"/>
                  <a:gd name="connsiteY7" fmla="*/ 371609 h 37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4488" h="371609">
                    <a:moveTo>
                      <a:pt x="290297" y="371609"/>
                    </a:moveTo>
                    <a:cubicBezTo>
                      <a:pt x="314986" y="371609"/>
                      <a:pt x="340018" y="363608"/>
                      <a:pt x="360820" y="347149"/>
                    </a:cubicBezTo>
                    <a:cubicBezTo>
                      <a:pt x="410541" y="308058"/>
                      <a:pt x="418999" y="236163"/>
                      <a:pt x="380023" y="186671"/>
                    </a:cubicBezTo>
                    <a:cubicBezTo>
                      <a:pt x="322529" y="113634"/>
                      <a:pt x="248349" y="53289"/>
                      <a:pt x="165253" y="12032"/>
                    </a:cubicBezTo>
                    <a:cubicBezTo>
                      <a:pt x="108446" y="-16211"/>
                      <a:pt x="40111" y="7009"/>
                      <a:pt x="11982" y="63456"/>
                    </a:cubicBezTo>
                    <a:cubicBezTo>
                      <a:pt x="-16147" y="120035"/>
                      <a:pt x="6958" y="188615"/>
                      <a:pt x="63417" y="216733"/>
                    </a:cubicBezTo>
                    <a:cubicBezTo>
                      <a:pt x="116332" y="242907"/>
                      <a:pt x="163653" y="281426"/>
                      <a:pt x="200229" y="328061"/>
                    </a:cubicBezTo>
                    <a:cubicBezTo>
                      <a:pt x="222860" y="356636"/>
                      <a:pt x="256350" y="371609"/>
                      <a:pt x="290297" y="371609"/>
                    </a:cubicBezTo>
                    <a:close/>
                  </a:path>
                </a:pathLst>
              </a:custGeom>
              <a:grp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3" name="Freeform: Shape 182">
                <a:extLst>
                  <a:ext uri="{FF2B5EF4-FFF2-40B4-BE49-F238E27FC236}">
                    <a16:creationId xmlns:a16="http://schemas.microsoft.com/office/drawing/2014/main" id="{4CC756E9-A57F-2553-D083-86DA0E8DD5BF}"/>
                  </a:ext>
                </a:extLst>
              </p:cNvPr>
              <p:cNvSpPr/>
              <p:nvPr/>
            </p:nvSpPr>
            <p:spPr>
              <a:xfrm>
                <a:off x="8699525" y="4532088"/>
                <a:ext cx="451874" cy="268523"/>
              </a:xfrm>
              <a:custGeom>
                <a:avLst/>
                <a:gdLst>
                  <a:gd name="connsiteX0" fmla="*/ 293408 w 451874"/>
                  <a:gd name="connsiteY0" fmla="*/ 8936 h 268523"/>
                  <a:gd name="connsiteX1" fmla="*/ 138874 w 451874"/>
                  <a:gd name="connsiteY1" fmla="*/ 39923 h 268523"/>
                  <a:gd name="connsiteX2" fmla="*/ 114300 w 451874"/>
                  <a:gd name="connsiteY2" fmla="*/ 39923 h 268523"/>
                  <a:gd name="connsiteX3" fmla="*/ 0 w 451874"/>
                  <a:gd name="connsiteY3" fmla="*/ 154223 h 268523"/>
                  <a:gd name="connsiteX4" fmla="*/ 114300 w 451874"/>
                  <a:gd name="connsiteY4" fmla="*/ 268523 h 268523"/>
                  <a:gd name="connsiteX5" fmla="*/ 138874 w 451874"/>
                  <a:gd name="connsiteY5" fmla="*/ 268523 h 268523"/>
                  <a:gd name="connsiteX6" fmla="*/ 381762 w 451874"/>
                  <a:gd name="connsiteY6" fmla="*/ 219723 h 268523"/>
                  <a:gd name="connsiteX7" fmla="*/ 442913 w 451874"/>
                  <a:gd name="connsiteY7" fmla="*/ 70104 h 268523"/>
                  <a:gd name="connsiteX8" fmla="*/ 293408 w 451874"/>
                  <a:gd name="connsiteY8" fmla="*/ 8936 h 268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1874" h="268523">
                    <a:moveTo>
                      <a:pt x="293408" y="8936"/>
                    </a:moveTo>
                    <a:cubicBezTo>
                      <a:pt x="244373" y="29522"/>
                      <a:pt x="192481" y="39923"/>
                      <a:pt x="138874" y="39923"/>
                    </a:cubicBezTo>
                    <a:lnTo>
                      <a:pt x="114300" y="39923"/>
                    </a:lnTo>
                    <a:cubicBezTo>
                      <a:pt x="51092" y="39923"/>
                      <a:pt x="0" y="91021"/>
                      <a:pt x="0" y="154223"/>
                    </a:cubicBezTo>
                    <a:cubicBezTo>
                      <a:pt x="0" y="217420"/>
                      <a:pt x="51092" y="268523"/>
                      <a:pt x="114300" y="268523"/>
                    </a:cubicBezTo>
                    <a:lnTo>
                      <a:pt x="138874" y="268523"/>
                    </a:lnTo>
                    <a:cubicBezTo>
                      <a:pt x="222999" y="268523"/>
                      <a:pt x="304724" y="252069"/>
                      <a:pt x="381762" y="219723"/>
                    </a:cubicBezTo>
                    <a:cubicBezTo>
                      <a:pt x="440055" y="195257"/>
                      <a:pt x="467372" y="128283"/>
                      <a:pt x="442913" y="70104"/>
                    </a:cubicBezTo>
                    <a:cubicBezTo>
                      <a:pt x="418567" y="11925"/>
                      <a:pt x="351129" y="-15507"/>
                      <a:pt x="293408" y="8936"/>
                    </a:cubicBezTo>
                    <a:close/>
                  </a:path>
                </a:pathLst>
              </a:custGeom>
              <a:grp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4" name="Freeform: Shape 183">
                <a:extLst>
                  <a:ext uri="{FF2B5EF4-FFF2-40B4-BE49-F238E27FC236}">
                    <a16:creationId xmlns:a16="http://schemas.microsoft.com/office/drawing/2014/main" id="{5BB387BE-1E20-C970-0671-EE299B51C457}"/>
                  </a:ext>
                </a:extLst>
              </p:cNvPr>
              <p:cNvSpPr/>
              <p:nvPr/>
            </p:nvSpPr>
            <p:spPr>
              <a:xfrm>
                <a:off x="5695155" y="2963910"/>
                <a:ext cx="254202" cy="454207"/>
              </a:xfrm>
              <a:custGeom>
                <a:avLst/>
                <a:gdLst>
                  <a:gd name="connsiteX0" fmla="*/ 175559 w 254202"/>
                  <a:gd name="connsiteY0" fmla="*/ 448515 h 454207"/>
                  <a:gd name="connsiteX1" fmla="*/ 248494 w 254202"/>
                  <a:gd name="connsiteY1" fmla="*/ 304143 h 454207"/>
                  <a:gd name="connsiteX2" fmla="*/ 228606 w 254202"/>
                  <a:gd name="connsiteY2" fmla="*/ 179773 h 454207"/>
                  <a:gd name="connsiteX3" fmla="*/ 231794 w 254202"/>
                  <a:gd name="connsiteY3" fmla="*/ 128453 h 454207"/>
                  <a:gd name="connsiteX4" fmla="*/ 132697 w 254202"/>
                  <a:gd name="connsiteY4" fmla="*/ 774 h 454207"/>
                  <a:gd name="connsiteX5" fmla="*/ 5023 w 254202"/>
                  <a:gd name="connsiteY5" fmla="*/ 99878 h 454207"/>
                  <a:gd name="connsiteX6" fmla="*/ 0 w 254202"/>
                  <a:gd name="connsiteY6" fmla="*/ 179190 h 454207"/>
                  <a:gd name="connsiteX7" fmla="*/ 31210 w 254202"/>
                  <a:gd name="connsiteY7" fmla="*/ 375552 h 454207"/>
                  <a:gd name="connsiteX8" fmla="*/ 139795 w 254202"/>
                  <a:gd name="connsiteY8" fmla="*/ 454208 h 454207"/>
                  <a:gd name="connsiteX9" fmla="*/ 175559 w 254202"/>
                  <a:gd name="connsiteY9" fmla="*/ 448510 h 45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4202" h="454207">
                    <a:moveTo>
                      <a:pt x="175559" y="448515"/>
                    </a:moveTo>
                    <a:cubicBezTo>
                      <a:pt x="235452" y="428736"/>
                      <a:pt x="268136" y="364151"/>
                      <a:pt x="248494" y="304143"/>
                    </a:cubicBezTo>
                    <a:cubicBezTo>
                      <a:pt x="235344" y="264024"/>
                      <a:pt x="228606" y="222082"/>
                      <a:pt x="228606" y="179773"/>
                    </a:cubicBezTo>
                    <a:cubicBezTo>
                      <a:pt x="228714" y="162520"/>
                      <a:pt x="229743" y="145260"/>
                      <a:pt x="231794" y="128453"/>
                    </a:cubicBezTo>
                    <a:cubicBezTo>
                      <a:pt x="239676" y="65811"/>
                      <a:pt x="195339" y="8546"/>
                      <a:pt x="132697" y="774"/>
                    </a:cubicBezTo>
                    <a:cubicBezTo>
                      <a:pt x="68111" y="-6433"/>
                      <a:pt x="12796" y="37476"/>
                      <a:pt x="5023" y="99878"/>
                    </a:cubicBezTo>
                    <a:cubicBezTo>
                      <a:pt x="1834" y="125704"/>
                      <a:pt x="114" y="152004"/>
                      <a:pt x="0" y="179190"/>
                    </a:cubicBezTo>
                    <a:cubicBezTo>
                      <a:pt x="0" y="246416"/>
                      <a:pt x="10515" y="312464"/>
                      <a:pt x="31210" y="375552"/>
                    </a:cubicBezTo>
                    <a:cubicBezTo>
                      <a:pt x="47103" y="423684"/>
                      <a:pt x="91800" y="454208"/>
                      <a:pt x="139795" y="454208"/>
                    </a:cubicBezTo>
                    <a:cubicBezTo>
                      <a:pt x="151670" y="454225"/>
                      <a:pt x="163792" y="452510"/>
                      <a:pt x="175559" y="448510"/>
                    </a:cubicBezTo>
                    <a:close/>
                  </a:path>
                </a:pathLst>
              </a:custGeom>
              <a:grp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5" name="Freeform: Shape 184">
                <a:extLst>
                  <a:ext uri="{FF2B5EF4-FFF2-40B4-BE49-F238E27FC236}">
                    <a16:creationId xmlns:a16="http://schemas.microsoft.com/office/drawing/2014/main" id="{FB379B05-3253-FBEE-93E5-9AF28C1C28BB}"/>
                  </a:ext>
                </a:extLst>
              </p:cNvPr>
              <p:cNvSpPr/>
              <p:nvPr/>
            </p:nvSpPr>
            <p:spPr>
              <a:xfrm>
                <a:off x="5074615" y="6629400"/>
                <a:ext cx="457200" cy="228600"/>
              </a:xfrm>
              <a:custGeom>
                <a:avLst/>
                <a:gdLst>
                  <a:gd name="connsiteX0" fmla="*/ 342900 w 457200"/>
                  <a:gd name="connsiteY0" fmla="*/ 0 h 228600"/>
                  <a:gd name="connsiteX1" fmla="*/ 114300 w 457200"/>
                  <a:gd name="connsiteY1" fmla="*/ 0 h 228600"/>
                  <a:gd name="connsiteX2" fmla="*/ 0 w 457200"/>
                  <a:gd name="connsiteY2" fmla="*/ 114300 h 228600"/>
                  <a:gd name="connsiteX3" fmla="*/ 114300 w 457200"/>
                  <a:gd name="connsiteY3" fmla="*/ 228600 h 228600"/>
                  <a:gd name="connsiteX4" fmla="*/ 342900 w 457200"/>
                  <a:gd name="connsiteY4" fmla="*/ 228600 h 228600"/>
                  <a:gd name="connsiteX5" fmla="*/ 457200 w 457200"/>
                  <a:gd name="connsiteY5" fmla="*/ 114300 h 228600"/>
                  <a:gd name="connsiteX6" fmla="*/ 342900 w 457200"/>
                  <a:gd name="connsiteY6"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228600">
                    <a:moveTo>
                      <a:pt x="342900" y="0"/>
                    </a:moveTo>
                    <a:lnTo>
                      <a:pt x="114300" y="0"/>
                    </a:lnTo>
                    <a:cubicBezTo>
                      <a:pt x="51098" y="0"/>
                      <a:pt x="0" y="51092"/>
                      <a:pt x="0" y="114300"/>
                    </a:cubicBezTo>
                    <a:cubicBezTo>
                      <a:pt x="0" y="177508"/>
                      <a:pt x="51098" y="228600"/>
                      <a:pt x="114300" y="228600"/>
                    </a:cubicBezTo>
                    <a:lnTo>
                      <a:pt x="342900" y="228600"/>
                    </a:lnTo>
                    <a:cubicBezTo>
                      <a:pt x="406102" y="228600"/>
                      <a:pt x="457200" y="177508"/>
                      <a:pt x="457200" y="114300"/>
                    </a:cubicBezTo>
                    <a:cubicBezTo>
                      <a:pt x="457200" y="51092"/>
                      <a:pt x="405988" y="0"/>
                      <a:pt x="342900" y="0"/>
                    </a:cubicBezTo>
                    <a:close/>
                  </a:path>
                </a:pathLst>
              </a:custGeom>
              <a:grp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6" name="Freeform: Shape 185">
                <a:extLst>
                  <a:ext uri="{FF2B5EF4-FFF2-40B4-BE49-F238E27FC236}">
                    <a16:creationId xmlns:a16="http://schemas.microsoft.com/office/drawing/2014/main" id="{3EE0C1D7-9046-DEA4-B0B6-6DE7CDB1A501}"/>
                  </a:ext>
                </a:extLst>
              </p:cNvPr>
              <p:cNvSpPr/>
              <p:nvPr/>
            </p:nvSpPr>
            <p:spPr>
              <a:xfrm>
                <a:off x="6272610" y="5417037"/>
                <a:ext cx="408890" cy="365970"/>
              </a:xfrm>
              <a:custGeom>
                <a:avLst/>
                <a:gdLst>
                  <a:gd name="connsiteX0" fmla="*/ 294534 w 408890"/>
                  <a:gd name="connsiteY0" fmla="*/ 365971 h 365970"/>
                  <a:gd name="connsiteX1" fmla="*/ 398541 w 408890"/>
                  <a:gd name="connsiteY1" fmla="*/ 299219 h 365970"/>
                  <a:gd name="connsiteX2" fmla="*/ 342197 w 408890"/>
                  <a:gd name="connsiteY2" fmla="*/ 147772 h 365970"/>
                  <a:gd name="connsiteX3" fmla="*/ 201842 w 408890"/>
                  <a:gd name="connsiteY3" fmla="*/ 40793 h 365970"/>
                  <a:gd name="connsiteX4" fmla="*/ 40794 w 408890"/>
                  <a:gd name="connsiteY4" fmla="*/ 26842 h 365970"/>
                  <a:gd name="connsiteX5" fmla="*/ 26838 w 408890"/>
                  <a:gd name="connsiteY5" fmla="*/ 187891 h 365970"/>
                  <a:gd name="connsiteX6" fmla="*/ 247088 w 408890"/>
                  <a:gd name="connsiteY6" fmla="*/ 355569 h 365970"/>
                  <a:gd name="connsiteX7" fmla="*/ 294528 w 408890"/>
                  <a:gd name="connsiteY7" fmla="*/ 365971 h 36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890" h="365970">
                    <a:moveTo>
                      <a:pt x="294534" y="365971"/>
                    </a:moveTo>
                    <a:cubicBezTo>
                      <a:pt x="337979" y="365971"/>
                      <a:pt x="379345" y="341167"/>
                      <a:pt x="398541" y="299219"/>
                    </a:cubicBezTo>
                    <a:cubicBezTo>
                      <a:pt x="424704" y="241732"/>
                      <a:pt x="399570" y="173935"/>
                      <a:pt x="342197" y="147772"/>
                    </a:cubicBezTo>
                    <a:cubicBezTo>
                      <a:pt x="288596" y="123192"/>
                      <a:pt x="240019" y="86267"/>
                      <a:pt x="201842" y="40793"/>
                    </a:cubicBezTo>
                    <a:cubicBezTo>
                      <a:pt x="161140" y="-7562"/>
                      <a:pt x="89148" y="-13837"/>
                      <a:pt x="40794" y="26842"/>
                    </a:cubicBezTo>
                    <a:cubicBezTo>
                      <a:pt x="-7561" y="67425"/>
                      <a:pt x="-13836" y="139536"/>
                      <a:pt x="26838" y="187891"/>
                    </a:cubicBezTo>
                    <a:cubicBezTo>
                      <a:pt x="86731" y="259106"/>
                      <a:pt x="162861" y="317164"/>
                      <a:pt x="247088" y="355569"/>
                    </a:cubicBezTo>
                    <a:cubicBezTo>
                      <a:pt x="262513" y="362541"/>
                      <a:pt x="278635" y="365971"/>
                      <a:pt x="294528" y="365971"/>
                    </a:cubicBezTo>
                    <a:close/>
                  </a:path>
                </a:pathLst>
              </a:custGeom>
              <a:grp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7" name="Freeform: Shape 186">
                <a:extLst>
                  <a:ext uri="{FF2B5EF4-FFF2-40B4-BE49-F238E27FC236}">
                    <a16:creationId xmlns:a16="http://schemas.microsoft.com/office/drawing/2014/main" id="{FEC726CA-76B3-CF75-B325-1DFA2EDA14AD}"/>
                  </a:ext>
                </a:extLst>
              </p:cNvPr>
              <p:cNvSpPr/>
              <p:nvPr/>
            </p:nvSpPr>
            <p:spPr>
              <a:xfrm>
                <a:off x="8764895" y="3544812"/>
                <a:ext cx="445091" cy="295993"/>
              </a:xfrm>
              <a:custGeom>
                <a:avLst/>
                <a:gdLst>
                  <a:gd name="connsiteX0" fmla="*/ 388059 w 445091"/>
                  <a:gd name="connsiteY0" fmla="*/ 82841 h 295993"/>
                  <a:gd name="connsiteX1" fmla="*/ 123226 w 445091"/>
                  <a:gd name="connsiteY1" fmla="*/ 311 h 295993"/>
                  <a:gd name="connsiteX2" fmla="*/ 353 w 445091"/>
                  <a:gd name="connsiteY2" fmla="*/ 105347 h 295993"/>
                  <a:gd name="connsiteX3" fmla="*/ 105394 w 445091"/>
                  <a:gd name="connsiteY3" fmla="*/ 228219 h 295993"/>
                  <a:gd name="connsiteX4" fmla="*/ 273415 w 445091"/>
                  <a:gd name="connsiteY4" fmla="*/ 280569 h 295993"/>
                  <a:gd name="connsiteX5" fmla="*/ 330680 w 445091"/>
                  <a:gd name="connsiteY5" fmla="*/ 295994 h 295993"/>
                  <a:gd name="connsiteX6" fmla="*/ 429664 w 445091"/>
                  <a:gd name="connsiteY6" fmla="*/ 239066 h 295993"/>
                  <a:gd name="connsiteX7" fmla="*/ 388059 w 445091"/>
                  <a:gd name="connsiteY7" fmla="*/ 82841 h 295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091" h="295993">
                    <a:moveTo>
                      <a:pt x="388059" y="82841"/>
                    </a:moveTo>
                    <a:cubicBezTo>
                      <a:pt x="306448" y="35515"/>
                      <a:pt x="217294" y="7740"/>
                      <a:pt x="123226" y="311"/>
                    </a:cubicBezTo>
                    <a:cubicBezTo>
                      <a:pt x="60474" y="-4267"/>
                      <a:pt x="5268" y="42259"/>
                      <a:pt x="353" y="105347"/>
                    </a:cubicBezTo>
                    <a:cubicBezTo>
                      <a:pt x="-4562" y="168326"/>
                      <a:pt x="42415" y="223310"/>
                      <a:pt x="105394" y="228219"/>
                    </a:cubicBezTo>
                    <a:cubicBezTo>
                      <a:pt x="165059" y="232906"/>
                      <a:pt x="221638" y="250496"/>
                      <a:pt x="273415" y="280569"/>
                    </a:cubicBezTo>
                    <a:cubicBezTo>
                      <a:pt x="291475" y="291084"/>
                      <a:pt x="311249" y="295994"/>
                      <a:pt x="330680" y="295994"/>
                    </a:cubicBezTo>
                    <a:cubicBezTo>
                      <a:pt x="370113" y="295994"/>
                      <a:pt x="408518" y="275545"/>
                      <a:pt x="429664" y="239066"/>
                    </a:cubicBezTo>
                    <a:cubicBezTo>
                      <a:pt x="461325" y="184551"/>
                      <a:pt x="442694" y="114617"/>
                      <a:pt x="388059" y="82841"/>
                    </a:cubicBezTo>
                    <a:close/>
                  </a:path>
                </a:pathLst>
              </a:custGeom>
              <a:grp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8" name="Freeform: Shape 187">
                <a:extLst>
                  <a:ext uri="{FF2B5EF4-FFF2-40B4-BE49-F238E27FC236}">
                    <a16:creationId xmlns:a16="http://schemas.microsoft.com/office/drawing/2014/main" id="{8487C2A4-9318-F6FF-63EA-79CEE3749415}"/>
                  </a:ext>
                </a:extLst>
              </p:cNvPr>
              <p:cNvSpPr/>
              <p:nvPr/>
            </p:nvSpPr>
            <p:spPr>
              <a:xfrm>
                <a:off x="5760415" y="6629400"/>
                <a:ext cx="457200" cy="228600"/>
              </a:xfrm>
              <a:custGeom>
                <a:avLst/>
                <a:gdLst>
                  <a:gd name="connsiteX0" fmla="*/ 342900 w 457200"/>
                  <a:gd name="connsiteY0" fmla="*/ 0 h 228600"/>
                  <a:gd name="connsiteX1" fmla="*/ 114300 w 457200"/>
                  <a:gd name="connsiteY1" fmla="*/ 0 h 228600"/>
                  <a:gd name="connsiteX2" fmla="*/ 0 w 457200"/>
                  <a:gd name="connsiteY2" fmla="*/ 114300 h 228600"/>
                  <a:gd name="connsiteX3" fmla="*/ 114300 w 457200"/>
                  <a:gd name="connsiteY3" fmla="*/ 228600 h 228600"/>
                  <a:gd name="connsiteX4" fmla="*/ 342900 w 457200"/>
                  <a:gd name="connsiteY4" fmla="*/ 228600 h 228600"/>
                  <a:gd name="connsiteX5" fmla="*/ 457200 w 457200"/>
                  <a:gd name="connsiteY5" fmla="*/ 114300 h 228600"/>
                  <a:gd name="connsiteX6" fmla="*/ 342900 w 457200"/>
                  <a:gd name="connsiteY6"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7200" h="228600">
                    <a:moveTo>
                      <a:pt x="342900" y="0"/>
                    </a:moveTo>
                    <a:lnTo>
                      <a:pt x="114300" y="0"/>
                    </a:lnTo>
                    <a:cubicBezTo>
                      <a:pt x="51098" y="0"/>
                      <a:pt x="0" y="51092"/>
                      <a:pt x="0" y="114300"/>
                    </a:cubicBezTo>
                    <a:cubicBezTo>
                      <a:pt x="0" y="177508"/>
                      <a:pt x="51098" y="228600"/>
                      <a:pt x="114300" y="228600"/>
                    </a:cubicBezTo>
                    <a:lnTo>
                      <a:pt x="342900" y="228600"/>
                    </a:lnTo>
                    <a:cubicBezTo>
                      <a:pt x="406102" y="228600"/>
                      <a:pt x="457200" y="177508"/>
                      <a:pt x="457200" y="114300"/>
                    </a:cubicBezTo>
                    <a:cubicBezTo>
                      <a:pt x="457200" y="51092"/>
                      <a:pt x="405988" y="0"/>
                      <a:pt x="342900" y="0"/>
                    </a:cubicBezTo>
                    <a:close/>
                  </a:path>
                </a:pathLst>
              </a:custGeom>
              <a:grp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9" name="Freeform: Shape 188">
                <a:extLst>
                  <a:ext uri="{FF2B5EF4-FFF2-40B4-BE49-F238E27FC236}">
                    <a16:creationId xmlns:a16="http://schemas.microsoft.com/office/drawing/2014/main" id="{53C467A2-79AF-1EFF-D985-BB604B5E2FA0}"/>
                  </a:ext>
                </a:extLst>
              </p:cNvPr>
              <p:cNvSpPr/>
              <p:nvPr/>
            </p:nvSpPr>
            <p:spPr>
              <a:xfrm>
                <a:off x="6161343" y="4781606"/>
                <a:ext cx="319662" cy="436423"/>
              </a:xfrm>
              <a:custGeom>
                <a:avLst/>
                <a:gdLst>
                  <a:gd name="connsiteX0" fmla="*/ 226692 w 319662"/>
                  <a:gd name="connsiteY0" fmla="*/ 343492 h 436423"/>
                  <a:gd name="connsiteX1" fmla="*/ 297439 w 319662"/>
                  <a:gd name="connsiteY1" fmla="*/ 181974 h 436423"/>
                  <a:gd name="connsiteX2" fmla="*/ 273081 w 319662"/>
                  <a:gd name="connsiteY2" fmla="*/ 22177 h 436423"/>
                  <a:gd name="connsiteX3" fmla="*/ 113284 w 319662"/>
                  <a:gd name="connsiteY3" fmla="*/ 46534 h 436423"/>
                  <a:gd name="connsiteX4" fmla="*/ 2064 w 319662"/>
                  <a:gd name="connsiteY4" fmla="*/ 300515 h 436423"/>
                  <a:gd name="connsiteX5" fmla="*/ 92813 w 319662"/>
                  <a:gd name="connsiteY5" fmla="*/ 434372 h 436423"/>
                  <a:gd name="connsiteX6" fmla="*/ 114427 w 319662"/>
                  <a:gd name="connsiteY6" fmla="*/ 436423 h 436423"/>
                  <a:gd name="connsiteX7" fmla="*/ 226698 w 319662"/>
                  <a:gd name="connsiteY7" fmla="*/ 343486 h 436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9662" h="436423">
                    <a:moveTo>
                      <a:pt x="226692" y="343492"/>
                    </a:moveTo>
                    <a:cubicBezTo>
                      <a:pt x="238014" y="284736"/>
                      <a:pt x="261789" y="230443"/>
                      <a:pt x="297439" y="181974"/>
                    </a:cubicBezTo>
                    <a:cubicBezTo>
                      <a:pt x="334809" y="131231"/>
                      <a:pt x="323962" y="59685"/>
                      <a:pt x="273081" y="22177"/>
                    </a:cubicBezTo>
                    <a:cubicBezTo>
                      <a:pt x="222229" y="-15085"/>
                      <a:pt x="150791" y="-4346"/>
                      <a:pt x="113284" y="46534"/>
                    </a:cubicBezTo>
                    <a:cubicBezTo>
                      <a:pt x="57386" y="122658"/>
                      <a:pt x="19901" y="208052"/>
                      <a:pt x="2064" y="300515"/>
                    </a:cubicBezTo>
                    <a:cubicBezTo>
                      <a:pt x="-9811" y="362465"/>
                      <a:pt x="30754" y="422359"/>
                      <a:pt x="92813" y="434372"/>
                    </a:cubicBezTo>
                    <a:cubicBezTo>
                      <a:pt x="100025" y="435732"/>
                      <a:pt x="107323" y="436423"/>
                      <a:pt x="114427" y="436423"/>
                    </a:cubicBezTo>
                    <a:cubicBezTo>
                      <a:pt x="168159" y="436177"/>
                      <a:pt x="216046" y="398116"/>
                      <a:pt x="226698" y="343486"/>
                    </a:cubicBezTo>
                    <a:close/>
                  </a:path>
                </a:pathLst>
              </a:custGeom>
              <a:grp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0" name="Freeform: Shape 189">
                <a:extLst>
                  <a:ext uri="{FF2B5EF4-FFF2-40B4-BE49-F238E27FC236}">
                    <a16:creationId xmlns:a16="http://schemas.microsoft.com/office/drawing/2014/main" id="{166A01BE-DF0F-3655-4BCD-A93A3DBB36E4}"/>
                  </a:ext>
                </a:extLst>
              </p:cNvPr>
              <p:cNvSpPr/>
              <p:nvPr/>
            </p:nvSpPr>
            <p:spPr>
              <a:xfrm>
                <a:off x="7638249" y="457200"/>
                <a:ext cx="1257300" cy="1257300"/>
              </a:xfrm>
              <a:custGeom>
                <a:avLst/>
                <a:gdLst>
                  <a:gd name="connsiteX0" fmla="*/ 628650 w 1257300"/>
                  <a:gd name="connsiteY0" fmla="*/ 1257300 h 1257300"/>
                  <a:gd name="connsiteX1" fmla="*/ 1257300 w 1257300"/>
                  <a:gd name="connsiteY1" fmla="*/ 628650 h 1257300"/>
                  <a:gd name="connsiteX2" fmla="*/ 628650 w 1257300"/>
                  <a:gd name="connsiteY2" fmla="*/ 0 h 1257300"/>
                  <a:gd name="connsiteX3" fmla="*/ 0 w 1257300"/>
                  <a:gd name="connsiteY3" fmla="*/ 628650 h 1257300"/>
                  <a:gd name="connsiteX4" fmla="*/ 628650 w 1257300"/>
                  <a:gd name="connsiteY4" fmla="*/ 1257300 h 1257300"/>
                  <a:gd name="connsiteX5" fmla="*/ 628650 w 1257300"/>
                  <a:gd name="connsiteY5" fmla="*/ 228600 h 1257300"/>
                  <a:gd name="connsiteX6" fmla="*/ 1028700 w 1257300"/>
                  <a:gd name="connsiteY6" fmla="*/ 628650 h 1257300"/>
                  <a:gd name="connsiteX7" fmla="*/ 628650 w 1257300"/>
                  <a:gd name="connsiteY7" fmla="*/ 1028700 h 1257300"/>
                  <a:gd name="connsiteX8" fmla="*/ 228600 w 1257300"/>
                  <a:gd name="connsiteY8" fmla="*/ 628650 h 1257300"/>
                  <a:gd name="connsiteX9" fmla="*/ 628650 w 1257300"/>
                  <a:gd name="connsiteY9" fmla="*/ 228600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7300" h="1257300">
                    <a:moveTo>
                      <a:pt x="628650" y="1257300"/>
                    </a:moveTo>
                    <a:cubicBezTo>
                      <a:pt x="975208" y="1257300"/>
                      <a:pt x="1257300" y="975213"/>
                      <a:pt x="1257300" y="628650"/>
                    </a:cubicBezTo>
                    <a:cubicBezTo>
                      <a:pt x="1257300" y="282087"/>
                      <a:pt x="975208" y="0"/>
                      <a:pt x="628650" y="0"/>
                    </a:cubicBezTo>
                    <a:cubicBezTo>
                      <a:pt x="282087" y="0"/>
                      <a:pt x="0" y="282087"/>
                      <a:pt x="0" y="628650"/>
                    </a:cubicBezTo>
                    <a:cubicBezTo>
                      <a:pt x="0" y="975213"/>
                      <a:pt x="282087" y="1257300"/>
                      <a:pt x="628650" y="1257300"/>
                    </a:cubicBezTo>
                    <a:close/>
                    <a:moveTo>
                      <a:pt x="628650" y="228600"/>
                    </a:moveTo>
                    <a:cubicBezTo>
                      <a:pt x="849249" y="228600"/>
                      <a:pt x="1028700" y="408040"/>
                      <a:pt x="1028700" y="628650"/>
                    </a:cubicBezTo>
                    <a:cubicBezTo>
                      <a:pt x="1028700" y="849260"/>
                      <a:pt x="849249" y="1028700"/>
                      <a:pt x="628650" y="1028700"/>
                    </a:cubicBezTo>
                    <a:cubicBezTo>
                      <a:pt x="408040" y="1028700"/>
                      <a:pt x="228600" y="849260"/>
                      <a:pt x="228600" y="628650"/>
                    </a:cubicBezTo>
                    <a:cubicBezTo>
                      <a:pt x="228600" y="408040"/>
                      <a:pt x="408177" y="228600"/>
                      <a:pt x="628650" y="228600"/>
                    </a:cubicBezTo>
                    <a:close/>
                  </a:path>
                </a:pathLst>
              </a:custGeom>
              <a:grp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1" name="Freeform: Shape 190">
                <a:extLst>
                  <a:ext uri="{FF2B5EF4-FFF2-40B4-BE49-F238E27FC236}">
                    <a16:creationId xmlns:a16="http://schemas.microsoft.com/office/drawing/2014/main" id="{E3643FAF-79DB-01BE-0691-6F19A910D106}"/>
                  </a:ext>
                </a:extLst>
              </p:cNvPr>
              <p:cNvSpPr/>
              <p:nvPr/>
            </p:nvSpPr>
            <p:spPr>
              <a:xfrm>
                <a:off x="3409149" y="3543300"/>
                <a:ext cx="1371599" cy="1371600"/>
              </a:xfrm>
              <a:custGeom>
                <a:avLst/>
                <a:gdLst>
                  <a:gd name="connsiteX0" fmla="*/ 685800 w 1371599"/>
                  <a:gd name="connsiteY0" fmla="*/ 0 h 1371600"/>
                  <a:gd name="connsiteX1" fmla="*/ 0 w 1371599"/>
                  <a:gd name="connsiteY1" fmla="*/ 685800 h 1371600"/>
                  <a:gd name="connsiteX2" fmla="*/ 685800 w 1371599"/>
                  <a:gd name="connsiteY2" fmla="*/ 1371600 h 1371600"/>
                  <a:gd name="connsiteX3" fmla="*/ 1371600 w 1371599"/>
                  <a:gd name="connsiteY3" fmla="*/ 685800 h 1371600"/>
                  <a:gd name="connsiteX4" fmla="*/ 685800 w 1371599"/>
                  <a:gd name="connsiteY4" fmla="*/ 0 h 1371600"/>
                  <a:gd name="connsiteX5" fmla="*/ 685800 w 1371599"/>
                  <a:gd name="connsiteY5" fmla="*/ 1143000 h 1371600"/>
                  <a:gd name="connsiteX6" fmla="*/ 228600 w 1371599"/>
                  <a:gd name="connsiteY6" fmla="*/ 685800 h 1371600"/>
                  <a:gd name="connsiteX7" fmla="*/ 685800 w 1371599"/>
                  <a:gd name="connsiteY7" fmla="*/ 228600 h 1371600"/>
                  <a:gd name="connsiteX8" fmla="*/ 1143000 w 1371599"/>
                  <a:gd name="connsiteY8" fmla="*/ 685800 h 1371600"/>
                  <a:gd name="connsiteX9" fmla="*/ 685800 w 1371599"/>
                  <a:gd name="connsiteY9" fmla="*/ 11430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599" h="1371600">
                    <a:moveTo>
                      <a:pt x="685800" y="0"/>
                    </a:moveTo>
                    <a:cubicBezTo>
                      <a:pt x="307581" y="0"/>
                      <a:pt x="0" y="307581"/>
                      <a:pt x="0" y="685800"/>
                    </a:cubicBezTo>
                    <a:cubicBezTo>
                      <a:pt x="0" y="1064019"/>
                      <a:pt x="307581" y="1371600"/>
                      <a:pt x="685800" y="1371600"/>
                    </a:cubicBezTo>
                    <a:cubicBezTo>
                      <a:pt x="1064019" y="1371600"/>
                      <a:pt x="1371600" y="1064019"/>
                      <a:pt x="1371600" y="685800"/>
                    </a:cubicBezTo>
                    <a:cubicBezTo>
                      <a:pt x="1371600" y="307581"/>
                      <a:pt x="1064019" y="0"/>
                      <a:pt x="685800" y="0"/>
                    </a:cubicBezTo>
                    <a:close/>
                    <a:moveTo>
                      <a:pt x="685800" y="1143000"/>
                    </a:moveTo>
                    <a:cubicBezTo>
                      <a:pt x="433648" y="1143000"/>
                      <a:pt x="228600" y="937951"/>
                      <a:pt x="228600" y="685800"/>
                    </a:cubicBezTo>
                    <a:cubicBezTo>
                      <a:pt x="228600" y="433649"/>
                      <a:pt x="433648" y="228600"/>
                      <a:pt x="685800" y="228600"/>
                    </a:cubicBezTo>
                    <a:cubicBezTo>
                      <a:pt x="937951" y="228600"/>
                      <a:pt x="1143000" y="433649"/>
                      <a:pt x="1143000" y="685800"/>
                    </a:cubicBezTo>
                    <a:cubicBezTo>
                      <a:pt x="1143000" y="937951"/>
                      <a:pt x="937951" y="1143000"/>
                      <a:pt x="685800" y="1143000"/>
                    </a:cubicBezTo>
                    <a:close/>
                  </a:path>
                </a:pathLst>
              </a:custGeom>
              <a:grpFill/>
              <a:ln w="571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grpSp>
    </p:spTree>
    <p:extLst>
      <p:ext uri="{BB962C8B-B14F-4D97-AF65-F5344CB8AC3E}">
        <p14:creationId xmlns:p14="http://schemas.microsoft.com/office/powerpoint/2010/main" val="3422749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C40BB-8CF4-78C3-13BD-F8620CF0EB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76E93C-69A1-AF99-D21F-63DAE3E2B82B}"/>
              </a:ext>
            </a:extLst>
          </p:cNvPr>
          <p:cNvSpPr>
            <a:spLocks noGrp="1"/>
          </p:cNvSpPr>
          <p:nvPr>
            <p:ph type="title"/>
          </p:nvPr>
        </p:nvSpPr>
        <p:spPr/>
        <p:txBody>
          <a:bodyPr>
            <a:normAutofit fontScale="90000"/>
          </a:bodyPr>
          <a:lstStyle/>
          <a:p>
            <a:r>
              <a:rPr lang="en-US"/>
              <a:t>IMCPs support consistent and personalized experiences</a:t>
            </a:r>
          </a:p>
        </p:txBody>
      </p:sp>
      <p:sp>
        <p:nvSpPr>
          <p:cNvPr id="4" name="Slide Number Placeholder 3">
            <a:extLst>
              <a:ext uri="{FF2B5EF4-FFF2-40B4-BE49-F238E27FC236}">
                <a16:creationId xmlns:a16="http://schemas.microsoft.com/office/drawing/2014/main" id="{8459A153-7A6A-CFB9-5023-7DA2309DCD2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B51402-D8AD-3345-AF1A-7CB73C854E7F}" type="slidenum">
              <a:rPr kumimoji="0" lang="en-US" sz="105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0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75B1BD1E-EE05-ADF9-47C8-332E391B9AB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a:ea typeface="+mn-ea"/>
                <a:cs typeface="+mn-cs"/>
              </a:rPr>
              <a:t>This information is for educational use only. Do not copy. Do not distribute.</a:t>
            </a:r>
          </a:p>
        </p:txBody>
      </p:sp>
      <p:sp>
        <p:nvSpPr>
          <p:cNvPr id="102" name="TextBox 101">
            <a:extLst>
              <a:ext uri="{FF2B5EF4-FFF2-40B4-BE49-F238E27FC236}">
                <a16:creationId xmlns:a16="http://schemas.microsoft.com/office/drawing/2014/main" id="{116948EE-299D-D873-BA91-29EC76A01308}"/>
              </a:ext>
            </a:extLst>
          </p:cNvPr>
          <p:cNvSpPr txBox="1"/>
          <p:nvPr/>
        </p:nvSpPr>
        <p:spPr>
          <a:xfrm>
            <a:off x="689156" y="6039401"/>
            <a:ext cx="11096443" cy="400110"/>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a:ea typeface="+mn-ea"/>
                <a:cs typeface="+mn-cs"/>
              </a:rPr>
              <a:t>DOL, digital opinion leader; F2F, face-to-face; HCP, healthcare professional; IMCP, integrated medical communications plan; SCP, scientific communications platform.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a:ea typeface="+mn-ea"/>
                <a:cs typeface="+mn-cs"/>
              </a:rPr>
              <a:t>1. Sermo. HCP Sentiment Series Part 7. 2020. 2. Sermo. HCP Sentiment Series Part 7. 2023. </a:t>
            </a:r>
          </a:p>
        </p:txBody>
      </p:sp>
      <p:sp>
        <p:nvSpPr>
          <p:cNvPr id="7" name="TextBox 6">
            <a:extLst>
              <a:ext uri="{FF2B5EF4-FFF2-40B4-BE49-F238E27FC236}">
                <a16:creationId xmlns:a16="http://schemas.microsoft.com/office/drawing/2014/main" id="{BC2F8DBC-C22B-61E6-A887-31FE67F88AE4}"/>
              </a:ext>
            </a:extLst>
          </p:cNvPr>
          <p:cNvSpPr txBox="1"/>
          <p:nvPr/>
        </p:nvSpPr>
        <p:spPr>
          <a:xfrm>
            <a:off x="7945397" y="2720633"/>
            <a:ext cx="3584448" cy="1015663"/>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A74BA"/>
                </a:solidFill>
                <a:effectLst/>
                <a:uLnTx/>
                <a:uFillTx/>
                <a:latin typeface="Arial" panose="020B0604020202020204" pitchFamily="34" charset="0"/>
                <a:ea typeface="+mn-ea"/>
                <a:cs typeface="Arial" panose="020B0604020202020204" pitchFamily="34" charset="0"/>
              </a:rPr>
              <a:t>prefer </a:t>
            </a:r>
            <a:r>
              <a:rPr kumimoji="0" lang="en-US" sz="2000" b="1" i="0" u="none" strike="noStrike" kern="1200" cap="none" spc="0" normalizeH="0" baseline="0" noProof="0">
                <a:ln>
                  <a:noFill/>
                </a:ln>
                <a:solidFill>
                  <a:srgbClr val="1A74BA"/>
                </a:solidFill>
                <a:effectLst/>
                <a:uLnTx/>
                <a:uFillTx/>
                <a:latin typeface="Arial" panose="020B0604020202020204" pitchFamily="34" charset="0"/>
                <a:ea typeface="+mn-ea"/>
                <a:cs typeface="Arial" panose="020B0604020202020204" pitchFamily="34" charset="0"/>
              </a:rPr>
              <a:t>relevant personalized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A74BA"/>
                </a:solidFill>
                <a:effectLst/>
                <a:uLnTx/>
                <a:uFillTx/>
                <a:latin typeface="Arial" panose="020B0604020202020204" pitchFamily="34" charset="0"/>
                <a:ea typeface="+mn-ea"/>
                <a:cs typeface="Arial" panose="020B0604020202020204" pitchFamily="34" charset="0"/>
              </a:rPr>
              <a:t>content </a:t>
            </a:r>
            <a:r>
              <a:rPr kumimoji="0" lang="en-US" sz="2000" b="0" i="0" u="none" strike="noStrike" kern="1200" cap="none" spc="0" normalizeH="0" baseline="0" noProof="0">
                <a:ln>
                  <a:noFill/>
                </a:ln>
                <a:solidFill>
                  <a:srgbClr val="1A74BA"/>
                </a:solidFill>
                <a:effectLst/>
                <a:uLnTx/>
                <a:uFillTx/>
                <a:latin typeface="Arial" panose="020B0604020202020204" pitchFamily="34" charset="0"/>
                <a:ea typeface="+mn-ea"/>
                <a:cs typeface="Arial" panose="020B0604020202020204" pitchFamily="34" charset="0"/>
              </a:rPr>
              <a:t>for more insightful interactions</a:t>
            </a:r>
            <a:r>
              <a:rPr kumimoji="0" lang="en-US" sz="2000" b="0" i="0" u="none" strike="noStrike" kern="1200" cap="none" spc="0" normalizeH="0" baseline="30000" noProof="0">
                <a:ln>
                  <a:noFill/>
                </a:ln>
                <a:solidFill>
                  <a:srgbClr val="1A74BA"/>
                </a:solidFill>
                <a:effectLst/>
                <a:uLnTx/>
                <a:uFillTx/>
                <a:latin typeface="Arial" panose="020B0604020202020204" pitchFamily="34" charset="0"/>
                <a:ea typeface="+mn-ea"/>
                <a:cs typeface="Arial" panose="020B0604020202020204" pitchFamily="34" charset="0"/>
              </a:rPr>
              <a:t>1</a:t>
            </a:r>
          </a:p>
        </p:txBody>
      </p:sp>
      <p:grpSp>
        <p:nvGrpSpPr>
          <p:cNvPr id="32" name="Group 31">
            <a:extLst>
              <a:ext uri="{FF2B5EF4-FFF2-40B4-BE49-F238E27FC236}">
                <a16:creationId xmlns:a16="http://schemas.microsoft.com/office/drawing/2014/main" id="{A74849EA-106E-8D54-4FFD-F67BFE63751D}"/>
              </a:ext>
            </a:extLst>
          </p:cNvPr>
          <p:cNvGrpSpPr/>
          <p:nvPr/>
        </p:nvGrpSpPr>
        <p:grpSpPr>
          <a:xfrm>
            <a:off x="6387832" y="2602615"/>
            <a:ext cx="1785200" cy="1251699"/>
            <a:chOff x="6387832" y="2602615"/>
            <a:chExt cx="1785200" cy="1251699"/>
          </a:xfrm>
        </p:grpSpPr>
        <p:graphicFrame>
          <p:nvGraphicFramePr>
            <p:cNvPr id="8" name="2D Donut Chart">
              <a:extLst>
                <a:ext uri="{FF2B5EF4-FFF2-40B4-BE49-F238E27FC236}">
                  <a16:creationId xmlns:a16="http://schemas.microsoft.com/office/drawing/2014/main" id="{A3DD6D6F-DA6C-3423-82C6-2EE7B13CC6EB}"/>
                </a:ext>
              </a:extLst>
            </p:cNvPr>
            <p:cNvGraphicFramePr>
              <a:graphicFrameLocks noChangeAspect="1"/>
            </p:cNvGraphicFramePr>
            <p:nvPr/>
          </p:nvGraphicFramePr>
          <p:xfrm>
            <a:off x="6552391" y="2602615"/>
            <a:ext cx="1393007" cy="1251699"/>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C2C40BB2-6242-A46F-8051-1CAF92E16AC5}"/>
                </a:ext>
              </a:extLst>
            </p:cNvPr>
            <p:cNvSpPr txBox="1"/>
            <p:nvPr/>
          </p:nvSpPr>
          <p:spPr>
            <a:xfrm>
              <a:off x="6387832" y="2912087"/>
              <a:ext cx="1785200" cy="658642"/>
            </a:xfrm>
            <a:prstGeom prst="rect">
              <a:avLst/>
            </a:prstGeom>
            <a:noFill/>
          </p:spPr>
          <p:txBody>
            <a:bodyPr wrap="square" anchor="ctr">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3600" b="0" i="0" u="none" strike="noStrike" kern="1200" cap="none" spc="0" normalizeH="0" baseline="0" noProof="0">
                  <a:ln>
                    <a:noFill/>
                  </a:ln>
                  <a:solidFill>
                    <a:srgbClr val="1A74BA"/>
                  </a:solidFill>
                  <a:effectLst/>
                  <a:uLnTx/>
                  <a:uFillTx/>
                  <a:latin typeface="Arial" panose="020B0604020202020204" pitchFamily="34" charset="0"/>
                  <a:ea typeface="+mn-ea"/>
                  <a:cs typeface="Arial" panose="020B0604020202020204" pitchFamily="34" charset="0"/>
                </a:rPr>
                <a:t>81</a:t>
              </a:r>
              <a:r>
                <a:rPr kumimoji="0" lang="en-US" sz="2400" b="0" i="0" u="none" strike="noStrike" kern="1200" cap="none" spc="0" normalizeH="0" baseline="44000" noProof="0">
                  <a:ln>
                    <a:noFill/>
                  </a:ln>
                  <a:solidFill>
                    <a:srgbClr val="1A74BA"/>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050" b="0" i="0" u="none" strike="noStrike" kern="1200" cap="none" spc="0" normalizeH="0" baseline="0" noProof="0">
                  <a:ln>
                    <a:noFill/>
                  </a:ln>
                  <a:solidFill>
                    <a:srgbClr val="1A74BA"/>
                  </a:solidFill>
                  <a:effectLst/>
                  <a:uLnTx/>
                  <a:uFillTx/>
                  <a:latin typeface="Arial" panose="020B0604020202020204" pitchFamily="34" charset="0"/>
                  <a:ea typeface="+mn-ea"/>
                  <a:cs typeface="Arial" panose="020B0604020202020204" pitchFamily="34" charset="0"/>
                </a:rPr>
                <a:t>of physicians</a:t>
              </a:r>
              <a:endParaRPr kumimoji="0" lang="en-US" sz="1050" b="0" i="0" u="none" strike="noStrike" kern="1200" cap="none" spc="0" normalizeH="0" baseline="44000" noProof="0">
                <a:ln>
                  <a:noFill/>
                </a:ln>
                <a:solidFill>
                  <a:srgbClr val="1A74BA"/>
                </a:solidFill>
                <a:effectLst/>
                <a:uLnTx/>
                <a:uFillTx/>
                <a:latin typeface="Arial" panose="020B0604020202020204" pitchFamily="34" charset="0"/>
                <a:ea typeface="+mn-ea"/>
                <a:cs typeface="Arial" panose="020B0604020202020204" pitchFamily="34" charset="0"/>
              </a:endParaRPr>
            </a:p>
          </p:txBody>
        </p:sp>
      </p:grpSp>
      <p:sp>
        <p:nvSpPr>
          <p:cNvPr id="23" name="TextBox 22">
            <a:extLst>
              <a:ext uri="{FF2B5EF4-FFF2-40B4-BE49-F238E27FC236}">
                <a16:creationId xmlns:a16="http://schemas.microsoft.com/office/drawing/2014/main" id="{98612BF3-FB53-0A67-0AAE-FD307AC16BD9}"/>
              </a:ext>
            </a:extLst>
          </p:cNvPr>
          <p:cNvSpPr txBox="1"/>
          <p:nvPr/>
        </p:nvSpPr>
        <p:spPr>
          <a:xfrm>
            <a:off x="7945398" y="4631275"/>
            <a:ext cx="3895290" cy="707886"/>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B098B"/>
                </a:solidFill>
                <a:effectLst/>
                <a:uLnTx/>
                <a:uFillTx/>
                <a:latin typeface="Arial" panose="020B0604020202020204" pitchFamily="34" charset="0"/>
                <a:ea typeface="+mn-ea"/>
                <a:cs typeface="Arial" panose="020B0604020202020204" pitchFamily="34" charset="0"/>
              </a:rPr>
              <a:t>are more likely to engage with a </a:t>
            </a:r>
            <a:r>
              <a:rPr kumimoji="0" lang="en-US" sz="2000" b="1" i="0" u="none" strike="noStrike" kern="1200" cap="none" spc="0" normalizeH="0" baseline="0" noProof="0">
                <a:ln>
                  <a:noFill/>
                </a:ln>
                <a:solidFill>
                  <a:srgbClr val="EB098B"/>
                </a:solidFill>
                <a:effectLst/>
                <a:uLnTx/>
                <a:uFillTx/>
                <a:latin typeface="Arial" panose="020B0604020202020204" pitchFamily="34" charset="0"/>
                <a:ea typeface="+mn-ea"/>
                <a:cs typeface="Arial" panose="020B0604020202020204" pitchFamily="34" charset="0"/>
              </a:rPr>
              <a:t>personalized communication</a:t>
            </a:r>
            <a:r>
              <a:rPr kumimoji="0" lang="en-US" sz="2000" b="0" i="0" u="none" strike="noStrike" kern="1200" cap="none" spc="0" normalizeH="0" baseline="30000" noProof="0">
                <a:ln>
                  <a:noFill/>
                </a:ln>
                <a:solidFill>
                  <a:srgbClr val="EB098B"/>
                </a:solidFill>
                <a:effectLst/>
                <a:uLnTx/>
                <a:uFillTx/>
                <a:latin typeface="Arial" panose="020B0604020202020204" pitchFamily="34" charset="0"/>
                <a:ea typeface="+mn-ea"/>
                <a:cs typeface="Arial" panose="020B0604020202020204" pitchFamily="34" charset="0"/>
              </a:rPr>
              <a:t>2</a:t>
            </a:r>
          </a:p>
        </p:txBody>
      </p:sp>
      <p:grpSp>
        <p:nvGrpSpPr>
          <p:cNvPr id="33" name="Group 32">
            <a:extLst>
              <a:ext uri="{FF2B5EF4-FFF2-40B4-BE49-F238E27FC236}">
                <a16:creationId xmlns:a16="http://schemas.microsoft.com/office/drawing/2014/main" id="{A295D0AC-E579-BA68-47CC-41A4F71F85B3}"/>
              </a:ext>
            </a:extLst>
          </p:cNvPr>
          <p:cNvGrpSpPr/>
          <p:nvPr/>
        </p:nvGrpSpPr>
        <p:grpSpPr>
          <a:xfrm>
            <a:off x="6387832" y="4359369"/>
            <a:ext cx="1785200" cy="1251699"/>
            <a:chOff x="6387832" y="4359369"/>
            <a:chExt cx="1785200" cy="1251699"/>
          </a:xfrm>
        </p:grpSpPr>
        <p:graphicFrame>
          <p:nvGraphicFramePr>
            <p:cNvPr id="30" name="2D Donut Chart">
              <a:extLst>
                <a:ext uri="{FF2B5EF4-FFF2-40B4-BE49-F238E27FC236}">
                  <a16:creationId xmlns:a16="http://schemas.microsoft.com/office/drawing/2014/main" id="{51C4315A-6737-B0B4-EDA5-6A25BBCDBB6B}"/>
                </a:ext>
              </a:extLst>
            </p:cNvPr>
            <p:cNvGraphicFramePr>
              <a:graphicFrameLocks noChangeAspect="1"/>
            </p:cNvGraphicFramePr>
            <p:nvPr/>
          </p:nvGraphicFramePr>
          <p:xfrm>
            <a:off x="6552391" y="4359369"/>
            <a:ext cx="1393007" cy="1251699"/>
          </p:xfrm>
          <a:graphic>
            <a:graphicData uri="http://schemas.openxmlformats.org/drawingml/2006/chart">
              <c:chart xmlns:c="http://schemas.openxmlformats.org/drawingml/2006/chart" xmlns:r="http://schemas.openxmlformats.org/officeDocument/2006/relationships" r:id="rId4"/>
            </a:graphicData>
          </a:graphic>
        </p:graphicFrame>
        <p:sp>
          <p:nvSpPr>
            <p:cNvPr id="31" name="TextBox 30">
              <a:extLst>
                <a:ext uri="{FF2B5EF4-FFF2-40B4-BE49-F238E27FC236}">
                  <a16:creationId xmlns:a16="http://schemas.microsoft.com/office/drawing/2014/main" id="{88AA21FF-BEB8-6988-31BE-557C2A5A1620}"/>
                </a:ext>
              </a:extLst>
            </p:cNvPr>
            <p:cNvSpPr txBox="1"/>
            <p:nvPr/>
          </p:nvSpPr>
          <p:spPr>
            <a:xfrm>
              <a:off x="6387832" y="4668841"/>
              <a:ext cx="1785200" cy="658642"/>
            </a:xfrm>
            <a:prstGeom prst="rect">
              <a:avLst/>
            </a:prstGeom>
            <a:noFill/>
          </p:spPr>
          <p:txBody>
            <a:bodyPr wrap="square" anchor="ctr">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3600" b="0" i="0" u="none" strike="noStrike" kern="1200" cap="none" spc="0" normalizeH="0" baseline="0" noProof="0">
                  <a:ln>
                    <a:noFill/>
                  </a:ln>
                  <a:solidFill>
                    <a:srgbClr val="EB098B"/>
                  </a:solidFill>
                  <a:effectLst/>
                  <a:uLnTx/>
                  <a:uFillTx/>
                  <a:latin typeface="Arial" panose="020B0604020202020204" pitchFamily="34" charset="0"/>
                  <a:ea typeface="+mn-ea"/>
                  <a:cs typeface="Arial" panose="020B0604020202020204" pitchFamily="34" charset="0"/>
                </a:rPr>
                <a:t>73</a:t>
              </a:r>
              <a:r>
                <a:rPr kumimoji="0" lang="en-US" sz="2400" b="0" i="0" u="none" strike="noStrike" kern="1200" cap="none" spc="0" normalizeH="0" baseline="44000" noProof="0">
                  <a:ln>
                    <a:noFill/>
                  </a:ln>
                  <a:solidFill>
                    <a:srgbClr val="EB098B"/>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1050" b="0" i="0" u="none" strike="noStrike" kern="1200" cap="none" spc="0" normalizeH="0" baseline="0" noProof="0">
                  <a:ln>
                    <a:noFill/>
                  </a:ln>
                  <a:solidFill>
                    <a:srgbClr val="EB098B"/>
                  </a:solidFill>
                  <a:effectLst/>
                  <a:uLnTx/>
                  <a:uFillTx/>
                  <a:latin typeface="Arial" panose="020B0604020202020204" pitchFamily="34" charset="0"/>
                  <a:ea typeface="+mn-ea"/>
                  <a:cs typeface="Arial" panose="020B0604020202020204" pitchFamily="34" charset="0"/>
                </a:rPr>
                <a:t>of physicians</a:t>
              </a:r>
              <a:endParaRPr kumimoji="0" lang="en-US" sz="1050" b="0" i="0" u="none" strike="noStrike" kern="1200" cap="none" spc="0" normalizeH="0" baseline="44000" noProof="0">
                <a:ln>
                  <a:noFill/>
                </a:ln>
                <a:solidFill>
                  <a:srgbClr val="EB098B"/>
                </a:solidFill>
                <a:effectLst/>
                <a:uLnTx/>
                <a:uFillTx/>
                <a:latin typeface="Arial" panose="020B0604020202020204" pitchFamily="34" charset="0"/>
                <a:ea typeface="+mn-ea"/>
                <a:cs typeface="Arial" panose="020B0604020202020204" pitchFamily="34" charset="0"/>
              </a:endParaRPr>
            </a:p>
          </p:txBody>
        </p:sp>
      </p:grpSp>
      <p:sp>
        <p:nvSpPr>
          <p:cNvPr id="28" name="Content Placeholder 27">
            <a:extLst>
              <a:ext uri="{FF2B5EF4-FFF2-40B4-BE49-F238E27FC236}">
                <a16:creationId xmlns:a16="http://schemas.microsoft.com/office/drawing/2014/main" id="{27C54A57-5016-516F-39B6-B2B84AACD738}"/>
              </a:ext>
            </a:extLst>
          </p:cNvPr>
          <p:cNvSpPr>
            <a:spLocks noGrp="1"/>
          </p:cNvSpPr>
          <p:nvPr>
            <p:ph idx="1"/>
          </p:nvPr>
        </p:nvSpPr>
        <p:spPr>
          <a:xfrm>
            <a:off x="406400" y="1246933"/>
            <a:ext cx="11125200" cy="4706010"/>
          </a:xfrm>
        </p:spPr>
        <p:txBody>
          <a:bodyPr/>
          <a:lstStyle/>
          <a:p>
            <a:pPr marL="0" indent="0">
              <a:buNone/>
            </a:pPr>
            <a:r>
              <a:rPr lang="en-US" sz="2400"/>
              <a:t>Developing an IMCP with the SCP as a foundation supports a </a:t>
            </a:r>
            <a:r>
              <a:rPr lang="en-US" sz="2400" b="1">
                <a:solidFill>
                  <a:schemeClr val="tx2"/>
                </a:solidFill>
              </a:rPr>
              <a:t>unified narrative across all channels to all audiences </a:t>
            </a:r>
            <a:r>
              <a:rPr lang="en-US" sz="2400"/>
              <a:t>that is aligned with their preferences and educational needs</a:t>
            </a:r>
          </a:p>
          <a:p>
            <a:endParaRPr lang="en-US"/>
          </a:p>
        </p:txBody>
      </p:sp>
      <p:grpSp>
        <p:nvGrpSpPr>
          <p:cNvPr id="29" name="Group 28">
            <a:extLst>
              <a:ext uri="{FF2B5EF4-FFF2-40B4-BE49-F238E27FC236}">
                <a16:creationId xmlns:a16="http://schemas.microsoft.com/office/drawing/2014/main" id="{15793A38-ACCB-2D0E-886B-F3EBB503C358}"/>
              </a:ext>
            </a:extLst>
          </p:cNvPr>
          <p:cNvGrpSpPr/>
          <p:nvPr/>
        </p:nvGrpSpPr>
        <p:grpSpPr>
          <a:xfrm>
            <a:off x="660399" y="2419476"/>
            <a:ext cx="5819237" cy="3625799"/>
            <a:chOff x="110805" y="2218395"/>
            <a:chExt cx="6368530" cy="3968047"/>
          </a:xfrm>
        </p:grpSpPr>
        <p:grpSp>
          <p:nvGrpSpPr>
            <p:cNvPr id="34" name="Group 33">
              <a:extLst>
                <a:ext uri="{FF2B5EF4-FFF2-40B4-BE49-F238E27FC236}">
                  <a16:creationId xmlns:a16="http://schemas.microsoft.com/office/drawing/2014/main" id="{B3AF93F8-BE61-AD9D-F12B-ADE097BBBC89}"/>
                </a:ext>
              </a:extLst>
            </p:cNvPr>
            <p:cNvGrpSpPr/>
            <p:nvPr/>
          </p:nvGrpSpPr>
          <p:grpSpPr>
            <a:xfrm>
              <a:off x="110805" y="2218395"/>
              <a:ext cx="6368530" cy="3968047"/>
              <a:chOff x="-607331" y="1528278"/>
              <a:chExt cx="7967415" cy="4845599"/>
            </a:xfrm>
          </p:grpSpPr>
          <p:pic>
            <p:nvPicPr>
              <p:cNvPr id="37" name="Picture 36">
                <a:extLst>
                  <a:ext uri="{FF2B5EF4-FFF2-40B4-BE49-F238E27FC236}">
                    <a16:creationId xmlns:a16="http://schemas.microsoft.com/office/drawing/2014/main" id="{43D014B7-21ED-3653-5C63-63A845EA6227}"/>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0979" t="24990"/>
              <a:stretch/>
            </p:blipFill>
            <p:spPr bwMode="auto">
              <a:xfrm>
                <a:off x="483220" y="1676400"/>
                <a:ext cx="6486107" cy="4697477"/>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Group 37">
                <a:extLst>
                  <a:ext uri="{FF2B5EF4-FFF2-40B4-BE49-F238E27FC236}">
                    <a16:creationId xmlns:a16="http://schemas.microsoft.com/office/drawing/2014/main" id="{72BF262E-B8F4-C6B1-938B-FA815C3FF66A}"/>
                  </a:ext>
                </a:extLst>
              </p:cNvPr>
              <p:cNvGrpSpPr/>
              <p:nvPr/>
            </p:nvGrpSpPr>
            <p:grpSpPr>
              <a:xfrm>
                <a:off x="-607331" y="1528278"/>
                <a:ext cx="7967415" cy="4763988"/>
                <a:chOff x="-607331" y="1528278"/>
                <a:chExt cx="7967415" cy="4763988"/>
              </a:xfrm>
            </p:grpSpPr>
            <p:sp>
              <p:nvSpPr>
                <p:cNvPr id="39" name="Rectangle 38">
                  <a:extLst>
                    <a:ext uri="{FF2B5EF4-FFF2-40B4-BE49-F238E27FC236}">
                      <a16:creationId xmlns:a16="http://schemas.microsoft.com/office/drawing/2014/main" id="{95A9CBB6-B437-B536-8D89-D1250E8E297E}"/>
                    </a:ext>
                  </a:extLst>
                </p:cNvPr>
                <p:cNvSpPr/>
                <p:nvPr/>
              </p:nvSpPr>
              <p:spPr>
                <a:xfrm>
                  <a:off x="4958404" y="2818575"/>
                  <a:ext cx="2401680" cy="2632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Congresses &amp; symposia</a:t>
                  </a:r>
                </a:p>
              </p:txBody>
            </p:sp>
            <p:sp>
              <p:nvSpPr>
                <p:cNvPr id="40" name="Rectangle 39">
                  <a:extLst>
                    <a:ext uri="{FF2B5EF4-FFF2-40B4-BE49-F238E27FC236}">
                      <a16:creationId xmlns:a16="http://schemas.microsoft.com/office/drawing/2014/main" id="{E6D7544A-6339-FEDB-1270-64E4B7B48E9E}"/>
                    </a:ext>
                  </a:extLst>
                </p:cNvPr>
                <p:cNvSpPr/>
                <p:nvPr/>
              </p:nvSpPr>
              <p:spPr>
                <a:xfrm>
                  <a:off x="4269769" y="1990475"/>
                  <a:ext cx="2401680" cy="2632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F2F engagement</a:t>
                  </a:r>
                </a:p>
              </p:txBody>
            </p:sp>
            <p:sp>
              <p:nvSpPr>
                <p:cNvPr id="41" name="Rectangle 40">
                  <a:extLst>
                    <a:ext uri="{FF2B5EF4-FFF2-40B4-BE49-F238E27FC236}">
                      <a16:creationId xmlns:a16="http://schemas.microsoft.com/office/drawing/2014/main" id="{1B6E6138-DEA4-644F-CEFD-64D401119FBB}"/>
                    </a:ext>
                  </a:extLst>
                </p:cNvPr>
                <p:cNvSpPr/>
                <p:nvPr/>
              </p:nvSpPr>
              <p:spPr>
                <a:xfrm>
                  <a:off x="2776530" y="1528278"/>
                  <a:ext cx="825345" cy="2447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Email</a:t>
                  </a:r>
                </a:p>
              </p:txBody>
            </p:sp>
            <p:sp>
              <p:nvSpPr>
                <p:cNvPr id="42" name="Rectangle 41">
                  <a:extLst>
                    <a:ext uri="{FF2B5EF4-FFF2-40B4-BE49-F238E27FC236}">
                      <a16:creationId xmlns:a16="http://schemas.microsoft.com/office/drawing/2014/main" id="{C0F642F0-BB22-C824-1E1B-7E17B29C0D31}"/>
                    </a:ext>
                  </a:extLst>
                </p:cNvPr>
                <p:cNvSpPr/>
                <p:nvPr/>
              </p:nvSpPr>
              <p:spPr>
                <a:xfrm>
                  <a:off x="5237984" y="3735951"/>
                  <a:ext cx="1133319" cy="2632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Web</a:t>
                  </a:r>
                </a:p>
              </p:txBody>
            </p:sp>
            <p:sp>
              <p:nvSpPr>
                <p:cNvPr id="44" name="Rectangle 43">
                  <a:extLst>
                    <a:ext uri="{FF2B5EF4-FFF2-40B4-BE49-F238E27FC236}">
                      <a16:creationId xmlns:a16="http://schemas.microsoft.com/office/drawing/2014/main" id="{E5987A3D-EDF0-86DA-ACF5-A493076918C7}"/>
                    </a:ext>
                  </a:extLst>
                </p:cNvPr>
                <p:cNvSpPr/>
                <p:nvPr/>
              </p:nvSpPr>
              <p:spPr>
                <a:xfrm>
                  <a:off x="2578151" y="6029046"/>
                  <a:ext cx="1133318" cy="2632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DOLs</a:t>
                  </a:r>
                </a:p>
              </p:txBody>
            </p:sp>
            <p:sp>
              <p:nvSpPr>
                <p:cNvPr id="47" name="Rectangle 46">
                  <a:extLst>
                    <a:ext uri="{FF2B5EF4-FFF2-40B4-BE49-F238E27FC236}">
                      <a16:creationId xmlns:a16="http://schemas.microsoft.com/office/drawing/2014/main" id="{BF5F59E7-1264-0560-DB91-AD59FDC4C8C4}"/>
                    </a:ext>
                  </a:extLst>
                </p:cNvPr>
                <p:cNvSpPr/>
                <p:nvPr/>
              </p:nvSpPr>
              <p:spPr>
                <a:xfrm>
                  <a:off x="-607331" y="3735951"/>
                  <a:ext cx="1654426" cy="2632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Mobile, SMS</a:t>
                  </a:r>
                </a:p>
              </p:txBody>
            </p:sp>
            <p:sp>
              <p:nvSpPr>
                <p:cNvPr id="48" name="Rectangle 47">
                  <a:extLst>
                    <a:ext uri="{FF2B5EF4-FFF2-40B4-BE49-F238E27FC236}">
                      <a16:creationId xmlns:a16="http://schemas.microsoft.com/office/drawing/2014/main" id="{49CDADA3-D535-21F7-2747-1C8E88FB267F}"/>
                    </a:ext>
                  </a:extLst>
                </p:cNvPr>
                <p:cNvSpPr/>
                <p:nvPr/>
              </p:nvSpPr>
              <p:spPr>
                <a:xfrm>
                  <a:off x="-232438" y="2818575"/>
                  <a:ext cx="1512041" cy="2632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Peer-to-peer</a:t>
                  </a:r>
                </a:p>
              </p:txBody>
            </p:sp>
            <p:sp>
              <p:nvSpPr>
                <p:cNvPr id="49" name="Rectangle 48">
                  <a:extLst>
                    <a:ext uri="{FF2B5EF4-FFF2-40B4-BE49-F238E27FC236}">
                      <a16:creationId xmlns:a16="http://schemas.microsoft.com/office/drawing/2014/main" id="{83421399-3ABF-C76A-3A34-53A21050F843}"/>
                    </a:ext>
                  </a:extLst>
                </p:cNvPr>
                <p:cNvSpPr/>
                <p:nvPr/>
              </p:nvSpPr>
              <p:spPr>
                <a:xfrm>
                  <a:off x="-20192" y="1990475"/>
                  <a:ext cx="1975472" cy="2632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Personal promotion</a:t>
                  </a:r>
                </a:p>
              </p:txBody>
            </p:sp>
            <p:sp>
              <p:nvSpPr>
                <p:cNvPr id="43" name="Rectangle 42">
                  <a:extLst>
                    <a:ext uri="{FF2B5EF4-FFF2-40B4-BE49-F238E27FC236}">
                      <a16:creationId xmlns:a16="http://schemas.microsoft.com/office/drawing/2014/main" id="{7C544F32-C749-D467-11D3-168F08053F56}"/>
                    </a:ext>
                  </a:extLst>
                </p:cNvPr>
                <p:cNvSpPr/>
                <p:nvPr/>
              </p:nvSpPr>
              <p:spPr>
                <a:xfrm>
                  <a:off x="4269769" y="5582695"/>
                  <a:ext cx="1133318" cy="2632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Mailings</a:t>
                  </a:r>
                </a:p>
              </p:txBody>
            </p:sp>
            <p:sp>
              <p:nvSpPr>
                <p:cNvPr id="45" name="Rectangle 44">
                  <a:extLst>
                    <a:ext uri="{FF2B5EF4-FFF2-40B4-BE49-F238E27FC236}">
                      <a16:creationId xmlns:a16="http://schemas.microsoft.com/office/drawing/2014/main" id="{0886341B-D3C9-1D97-E9D2-C2C81B22E7CF}"/>
                    </a:ext>
                  </a:extLst>
                </p:cNvPr>
                <p:cNvSpPr/>
                <p:nvPr/>
              </p:nvSpPr>
              <p:spPr>
                <a:xfrm>
                  <a:off x="418720" y="5525172"/>
                  <a:ext cx="1539276" cy="3485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HCP portal</a:t>
                  </a:r>
                </a:p>
              </p:txBody>
            </p:sp>
            <p:sp>
              <p:nvSpPr>
                <p:cNvPr id="46" name="Rectangle 45">
                  <a:extLst>
                    <a:ext uri="{FF2B5EF4-FFF2-40B4-BE49-F238E27FC236}">
                      <a16:creationId xmlns:a16="http://schemas.microsoft.com/office/drawing/2014/main" id="{DD1A87D3-9E48-3987-8DF2-3E792C186738}"/>
                    </a:ext>
                  </a:extLst>
                </p:cNvPr>
                <p:cNvSpPr/>
                <p:nvPr/>
              </p:nvSpPr>
              <p:spPr>
                <a:xfrm>
                  <a:off x="-259672" y="4698800"/>
                  <a:ext cx="1539276" cy="3485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Social media</a:t>
                  </a:r>
                </a:p>
              </p:txBody>
            </p:sp>
          </p:grpSp>
        </p:grpSp>
        <p:sp>
          <p:nvSpPr>
            <p:cNvPr id="35" name="Rectangle 34">
              <a:extLst>
                <a:ext uri="{FF2B5EF4-FFF2-40B4-BE49-F238E27FC236}">
                  <a16:creationId xmlns:a16="http://schemas.microsoft.com/office/drawing/2014/main" id="{4EA62EF9-9F59-7AD3-3DF7-1D165CB1C38B}"/>
                </a:ext>
              </a:extLst>
            </p:cNvPr>
            <p:cNvSpPr/>
            <p:nvPr/>
          </p:nvSpPr>
          <p:spPr>
            <a:xfrm>
              <a:off x="4991100" y="4464618"/>
              <a:ext cx="1035062" cy="13734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6" name="Rectangle 35">
              <a:extLst>
                <a:ext uri="{FF2B5EF4-FFF2-40B4-BE49-F238E27FC236}">
                  <a16:creationId xmlns:a16="http://schemas.microsoft.com/office/drawing/2014/main" id="{98D44834-E010-1F1D-4A4D-01166AE1E4AA}"/>
                </a:ext>
              </a:extLst>
            </p:cNvPr>
            <p:cNvSpPr/>
            <p:nvPr/>
          </p:nvSpPr>
          <p:spPr>
            <a:xfrm>
              <a:off x="4596011" y="4813595"/>
              <a:ext cx="1230377" cy="2282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Publications</a:t>
              </a:r>
            </a:p>
          </p:txBody>
        </p:sp>
      </p:grpSp>
      <p:sp>
        <p:nvSpPr>
          <p:cNvPr id="3" name="Rectangle 2">
            <a:extLst>
              <a:ext uri="{FF2B5EF4-FFF2-40B4-BE49-F238E27FC236}">
                <a16:creationId xmlns:a16="http://schemas.microsoft.com/office/drawing/2014/main" id="{619BEDC5-B9F6-42B7-73E5-F033FF9C1B86}"/>
              </a:ext>
            </a:extLst>
          </p:cNvPr>
          <p:cNvSpPr/>
          <p:nvPr/>
        </p:nvSpPr>
        <p:spPr>
          <a:xfrm>
            <a:off x="4680807" y="5052687"/>
            <a:ext cx="245910" cy="1543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726624A5-F656-64FB-C2DC-F6FF2B075BE0}"/>
              </a:ext>
            </a:extLst>
          </p:cNvPr>
          <p:cNvSpPr/>
          <p:nvPr/>
        </p:nvSpPr>
        <p:spPr>
          <a:xfrm>
            <a:off x="1800247" y="5017877"/>
            <a:ext cx="279378" cy="19695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CD61EC10-BF3D-9B75-7EF1-543396996E59}"/>
              </a:ext>
            </a:extLst>
          </p:cNvPr>
          <p:cNvSpPr/>
          <p:nvPr/>
        </p:nvSpPr>
        <p:spPr>
          <a:xfrm>
            <a:off x="2419242" y="5595351"/>
            <a:ext cx="279378" cy="19695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446311B8-FCBD-6274-80F2-788AEB2473F4}"/>
              </a:ext>
            </a:extLst>
          </p:cNvPr>
          <p:cNvSpPr/>
          <p:nvPr/>
        </p:nvSpPr>
        <p:spPr>
          <a:xfrm>
            <a:off x="4124418" y="5602016"/>
            <a:ext cx="279378" cy="19695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56202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4331E-CCE5-63EF-EF51-6989163429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31A524-2327-EF83-4F06-410279A1CD26}"/>
              </a:ext>
            </a:extLst>
          </p:cNvPr>
          <p:cNvSpPr>
            <a:spLocks noGrp="1"/>
          </p:cNvSpPr>
          <p:nvPr>
            <p:ph type="title"/>
          </p:nvPr>
        </p:nvSpPr>
        <p:spPr/>
        <p:txBody>
          <a:bodyPr/>
          <a:lstStyle/>
          <a:p>
            <a:r>
              <a:rPr lang="en-US"/>
              <a:t>What are we aiming to accomplish?</a:t>
            </a:r>
          </a:p>
        </p:txBody>
      </p:sp>
      <p:sp>
        <p:nvSpPr>
          <p:cNvPr id="3" name="Content Placeholder 2">
            <a:extLst>
              <a:ext uri="{FF2B5EF4-FFF2-40B4-BE49-F238E27FC236}">
                <a16:creationId xmlns:a16="http://schemas.microsoft.com/office/drawing/2014/main" id="{9F188D28-4FAA-BAD6-EF2A-956B7445AD6A}"/>
              </a:ext>
            </a:extLst>
          </p:cNvPr>
          <p:cNvSpPr>
            <a:spLocks noGrp="1"/>
          </p:cNvSpPr>
          <p:nvPr>
            <p:ph idx="1"/>
          </p:nvPr>
        </p:nvSpPr>
        <p:spPr>
          <a:xfrm>
            <a:off x="419282" y="1262580"/>
            <a:ext cx="11421406" cy="1479039"/>
          </a:xfrm>
        </p:spPr>
        <p:txBody>
          <a:bodyPr>
            <a:normAutofit/>
          </a:bodyPr>
          <a:lstStyle/>
          <a:p>
            <a:pPr marL="0" indent="0">
              <a:buNone/>
            </a:pPr>
            <a:r>
              <a:rPr lang="en-US" sz="2400"/>
              <a:t>By developing a framework with practical tools for </a:t>
            </a:r>
            <a:r>
              <a:rPr lang="en-US" sz="2400" b="1">
                <a:solidFill>
                  <a:schemeClr val="tx2"/>
                </a:solidFill>
              </a:rPr>
              <a:t>overcoming internal barriers</a:t>
            </a:r>
            <a:r>
              <a:rPr lang="en-US" sz="2400"/>
              <a:t>, we will achieve our goal of an </a:t>
            </a:r>
            <a:r>
              <a:rPr lang="en-US" sz="2400" b="1">
                <a:solidFill>
                  <a:schemeClr val="tx2"/>
                </a:solidFill>
              </a:rPr>
              <a:t>integrated approach to cross-functional planning</a:t>
            </a:r>
          </a:p>
        </p:txBody>
      </p:sp>
      <p:sp>
        <p:nvSpPr>
          <p:cNvPr id="4" name="Slide Number Placeholder 3">
            <a:extLst>
              <a:ext uri="{FF2B5EF4-FFF2-40B4-BE49-F238E27FC236}">
                <a16:creationId xmlns:a16="http://schemas.microsoft.com/office/drawing/2014/main" id="{7AEEE883-16E2-A82C-CB52-E3CFAB8E32A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B51402-D8AD-3345-AF1A-7CB73C854E7F}" type="slidenum">
              <a:rPr kumimoji="0" lang="en-US" sz="105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10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DD08D95F-59A7-E8FA-C363-7FE18B89A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a:ea typeface="+mn-ea"/>
                <a:cs typeface="+mn-cs"/>
              </a:rPr>
              <a:t>This information is for educational use only. Do not copy. Do not distribute.</a:t>
            </a:r>
          </a:p>
        </p:txBody>
      </p:sp>
      <p:sp>
        <p:nvSpPr>
          <p:cNvPr id="54" name="Freeform 5">
            <a:extLst>
              <a:ext uri="{FF2B5EF4-FFF2-40B4-BE49-F238E27FC236}">
                <a16:creationId xmlns:a16="http://schemas.microsoft.com/office/drawing/2014/main" id="{9945865E-C567-80BC-AB2D-50D661ECFFC1}"/>
              </a:ext>
            </a:extLst>
          </p:cNvPr>
          <p:cNvSpPr/>
          <p:nvPr/>
        </p:nvSpPr>
        <p:spPr>
          <a:xfrm>
            <a:off x="272656" y="2379251"/>
            <a:ext cx="2179029" cy="3675349"/>
          </a:xfrm>
          <a:prstGeom prst="roundRect">
            <a:avLst>
              <a:gd name="adj" fmla="val 7487"/>
            </a:avLst>
          </a:prstGeom>
          <a:noFill/>
          <a:ln w="38070" cap="flat">
            <a:solidFill>
              <a:srgbClr val="426BB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5" name="TextBox 54">
            <a:extLst>
              <a:ext uri="{FF2B5EF4-FFF2-40B4-BE49-F238E27FC236}">
                <a16:creationId xmlns:a16="http://schemas.microsoft.com/office/drawing/2014/main" id="{990CEE53-B500-90C1-9BB0-983D07385704}"/>
              </a:ext>
            </a:extLst>
          </p:cNvPr>
          <p:cNvSpPr txBox="1"/>
          <p:nvPr/>
        </p:nvSpPr>
        <p:spPr>
          <a:xfrm>
            <a:off x="325107" y="3962981"/>
            <a:ext cx="2080891" cy="35394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5855A3"/>
              </a:buClr>
              <a:buSzTx/>
              <a:buFontTx/>
              <a:buNone/>
              <a:tabLst/>
              <a:defRPr/>
            </a:pPr>
            <a:r>
              <a:rPr kumimoji="0" lang="en-US" sz="1700" b="1" i="0" u="none" strike="noStrike" kern="1200" cap="none" spc="0" normalizeH="0" baseline="0" noProof="0">
                <a:ln/>
                <a:solidFill>
                  <a:srgbClr val="426BBA"/>
                </a:solidFill>
                <a:effectLst/>
                <a:uLnTx/>
                <a:uFillTx/>
                <a:latin typeface="Arial"/>
                <a:ea typeface="+mn-ea"/>
                <a:cs typeface="Arial"/>
                <a:sym typeface="Arial"/>
                <a:rtl val="0"/>
              </a:rPr>
              <a:t>COLLABORATION</a:t>
            </a:r>
          </a:p>
        </p:txBody>
      </p:sp>
      <p:sp>
        <p:nvSpPr>
          <p:cNvPr id="56" name="TextBox 55">
            <a:extLst>
              <a:ext uri="{FF2B5EF4-FFF2-40B4-BE49-F238E27FC236}">
                <a16:creationId xmlns:a16="http://schemas.microsoft.com/office/drawing/2014/main" id="{BAB4D58F-9045-252D-EFE6-2E9129FFC533}"/>
              </a:ext>
            </a:extLst>
          </p:cNvPr>
          <p:cNvSpPr txBox="1"/>
          <p:nvPr/>
        </p:nvSpPr>
        <p:spPr>
          <a:xfrm>
            <a:off x="249011" y="4499521"/>
            <a:ext cx="2238112" cy="132343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5855A3"/>
              </a:buClr>
              <a:buSzTx/>
              <a:buFontTx/>
              <a:buNone/>
              <a:tabLst/>
              <a:defRPr/>
            </a:pPr>
            <a:r>
              <a:rPr kumimoji="0" lang="en-US" sz="1600" b="0" i="0" u="none" strike="noStrike" kern="1200" cap="none" spc="0" normalizeH="0" baseline="0" noProof="0">
                <a:ln/>
                <a:solidFill>
                  <a:srgbClr val="000000"/>
                </a:solidFill>
                <a:effectLst/>
                <a:uLnTx/>
                <a:uFillTx/>
                <a:latin typeface="Arial"/>
                <a:ea typeface="+mn-ea"/>
                <a:cs typeface="Arial"/>
                <a:sym typeface="Arial"/>
                <a:rtl val="0"/>
              </a:rPr>
              <a:t>Bring together
cross-functional teams
to identify challenges
and opportunities to
break down silos</a:t>
            </a:r>
          </a:p>
        </p:txBody>
      </p:sp>
      <p:sp>
        <p:nvSpPr>
          <p:cNvPr id="57" name="Freeform 13">
            <a:extLst>
              <a:ext uri="{FF2B5EF4-FFF2-40B4-BE49-F238E27FC236}">
                <a16:creationId xmlns:a16="http://schemas.microsoft.com/office/drawing/2014/main" id="{D0B25348-234B-5547-9C64-0BA08543C24D}"/>
              </a:ext>
            </a:extLst>
          </p:cNvPr>
          <p:cNvSpPr/>
          <p:nvPr/>
        </p:nvSpPr>
        <p:spPr>
          <a:xfrm>
            <a:off x="7314442" y="2375949"/>
            <a:ext cx="2179029" cy="3681951"/>
          </a:xfrm>
          <a:prstGeom prst="roundRect">
            <a:avLst>
              <a:gd name="adj" fmla="val 7488"/>
            </a:avLst>
          </a:prstGeom>
          <a:noFill/>
          <a:ln w="38070" cap="flat">
            <a:solidFill>
              <a:srgbClr val="426BB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8" name="TextBox 57">
            <a:extLst>
              <a:ext uri="{FF2B5EF4-FFF2-40B4-BE49-F238E27FC236}">
                <a16:creationId xmlns:a16="http://schemas.microsoft.com/office/drawing/2014/main" id="{4644378A-389C-CC53-DFE1-8BFFF5EDCD86}"/>
              </a:ext>
            </a:extLst>
          </p:cNvPr>
          <p:cNvSpPr txBox="1"/>
          <p:nvPr/>
        </p:nvSpPr>
        <p:spPr>
          <a:xfrm>
            <a:off x="7580275" y="3962981"/>
            <a:ext cx="1659301" cy="35394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5855A3"/>
              </a:buClr>
              <a:buSzTx/>
              <a:buFontTx/>
              <a:buNone/>
              <a:tabLst/>
              <a:defRPr/>
            </a:pPr>
            <a:r>
              <a:rPr kumimoji="0" lang="en-US" sz="1700" b="1" i="0" u="none" strike="noStrike" kern="1200" cap="none" spc="0" normalizeH="0" baseline="0" noProof="0">
                <a:ln/>
                <a:solidFill>
                  <a:srgbClr val="426BBA"/>
                </a:solidFill>
                <a:effectLst/>
                <a:uLnTx/>
                <a:uFillTx/>
                <a:latin typeface="Arial"/>
                <a:ea typeface="+mn-ea"/>
                <a:cs typeface="Arial"/>
                <a:sym typeface="Arial"/>
                <a:rtl val="0"/>
              </a:rPr>
              <a:t>INTEGRATION</a:t>
            </a:r>
          </a:p>
        </p:txBody>
      </p:sp>
      <p:sp>
        <p:nvSpPr>
          <p:cNvPr id="59" name="TextBox 58">
            <a:extLst>
              <a:ext uri="{FF2B5EF4-FFF2-40B4-BE49-F238E27FC236}">
                <a16:creationId xmlns:a16="http://schemas.microsoft.com/office/drawing/2014/main" id="{E2F476D6-7E22-96E7-6BEA-F0D3E239F079}"/>
              </a:ext>
            </a:extLst>
          </p:cNvPr>
          <p:cNvSpPr txBox="1"/>
          <p:nvPr/>
        </p:nvSpPr>
        <p:spPr>
          <a:xfrm>
            <a:off x="7484559" y="4499521"/>
            <a:ext cx="1851789" cy="132343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5855A3"/>
              </a:buClr>
              <a:buSzTx/>
              <a:buFontTx/>
              <a:buNone/>
              <a:tabLst/>
              <a:defRPr/>
            </a:pPr>
            <a:r>
              <a:rPr kumimoji="0" lang="en-US" sz="1600" b="0" i="0" u="none" strike="noStrike" kern="1200" cap="none" spc="0" normalizeH="0" baseline="0" noProof="0">
                <a:ln/>
                <a:solidFill>
                  <a:srgbClr val="000000"/>
                </a:solidFill>
                <a:effectLst/>
                <a:uLnTx/>
                <a:uFillTx/>
                <a:latin typeface="Arial"/>
                <a:ea typeface="+mn-ea"/>
                <a:cs typeface="Arial"/>
                <a:sym typeface="Arial"/>
                <a:rtl val="0"/>
              </a:rPr>
              <a:t>Ensure that cross-</a:t>
            </a:r>
            <a:br>
              <a:rPr kumimoji="0" lang="en-US" sz="1600" b="0" i="0" u="none" strike="noStrike" kern="1200" cap="none" spc="0" normalizeH="0" baseline="0" noProof="0">
                <a:ln/>
                <a:solidFill>
                  <a:srgbClr val="000000"/>
                </a:solidFill>
                <a:effectLst/>
                <a:uLnTx/>
                <a:uFillTx/>
                <a:latin typeface="Arial"/>
                <a:ea typeface="+mn-ea"/>
                <a:cs typeface="Arial"/>
                <a:sym typeface="Arial"/>
                <a:rtl val="0"/>
              </a:rPr>
            </a:br>
            <a:r>
              <a:rPr kumimoji="0" lang="en-US" sz="1600" b="0" i="0" u="none" strike="noStrike" kern="1200" cap="none" spc="0" normalizeH="0" baseline="0" noProof="0">
                <a:ln/>
                <a:solidFill>
                  <a:srgbClr val="000000"/>
                </a:solidFill>
                <a:effectLst/>
                <a:uLnTx/>
                <a:uFillTx/>
                <a:latin typeface="Arial"/>
                <a:ea typeface="+mn-ea"/>
                <a:cs typeface="Arial"/>
                <a:sym typeface="Arial"/>
                <a:rtl val="0"/>
              </a:rPr>
              <a:t>functional efforts
are purposeful,
meaningful, and
strategic</a:t>
            </a:r>
          </a:p>
        </p:txBody>
      </p:sp>
      <p:sp>
        <p:nvSpPr>
          <p:cNvPr id="60" name="Freeform 20">
            <a:extLst>
              <a:ext uri="{FF2B5EF4-FFF2-40B4-BE49-F238E27FC236}">
                <a16:creationId xmlns:a16="http://schemas.microsoft.com/office/drawing/2014/main" id="{7EA3BFAC-7F12-45ED-FA6B-A630955A9516}"/>
              </a:ext>
            </a:extLst>
          </p:cNvPr>
          <p:cNvSpPr/>
          <p:nvPr/>
        </p:nvSpPr>
        <p:spPr>
          <a:xfrm>
            <a:off x="2599476" y="2379251"/>
            <a:ext cx="2179029" cy="3675349"/>
          </a:xfrm>
          <a:prstGeom prst="roundRect">
            <a:avLst>
              <a:gd name="adj" fmla="val 7487"/>
            </a:avLst>
          </a:prstGeom>
          <a:noFill/>
          <a:ln w="38070" cap="flat">
            <a:solidFill>
              <a:srgbClr val="426BB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1" name="TextBox 60">
            <a:extLst>
              <a:ext uri="{FF2B5EF4-FFF2-40B4-BE49-F238E27FC236}">
                <a16:creationId xmlns:a16="http://schemas.microsoft.com/office/drawing/2014/main" id="{AB0541CA-AC27-7A34-1206-25EA0C2EC84B}"/>
              </a:ext>
            </a:extLst>
          </p:cNvPr>
          <p:cNvSpPr txBox="1"/>
          <p:nvPr/>
        </p:nvSpPr>
        <p:spPr>
          <a:xfrm>
            <a:off x="2816463" y="3962981"/>
            <a:ext cx="1760418" cy="35394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5855A3"/>
              </a:buClr>
              <a:buSzTx/>
              <a:buFontTx/>
              <a:buNone/>
              <a:tabLst/>
              <a:defRPr/>
            </a:pPr>
            <a:r>
              <a:rPr kumimoji="0" lang="en-US" sz="1700" b="1" i="0" u="none" strike="noStrike" kern="1200" cap="none" spc="0" normalizeH="0" baseline="0" noProof="0">
                <a:ln/>
                <a:solidFill>
                  <a:srgbClr val="426BBA"/>
                </a:solidFill>
                <a:effectLst/>
                <a:uLnTx/>
                <a:uFillTx/>
                <a:latin typeface="Arial"/>
                <a:ea typeface="+mn-ea"/>
                <a:cs typeface="Arial"/>
                <a:sym typeface="Arial"/>
                <a:rtl val="0"/>
              </a:rPr>
              <a:t>CONSISTENCY</a:t>
            </a:r>
          </a:p>
        </p:txBody>
      </p:sp>
      <p:sp>
        <p:nvSpPr>
          <p:cNvPr id="62" name="TextBox 61">
            <a:extLst>
              <a:ext uri="{FF2B5EF4-FFF2-40B4-BE49-F238E27FC236}">
                <a16:creationId xmlns:a16="http://schemas.microsoft.com/office/drawing/2014/main" id="{2F909319-37DB-DDA4-A675-5BD988ACAA0D}"/>
              </a:ext>
            </a:extLst>
          </p:cNvPr>
          <p:cNvSpPr txBox="1"/>
          <p:nvPr/>
        </p:nvSpPr>
        <p:spPr>
          <a:xfrm>
            <a:off x="2669944" y="4499521"/>
            <a:ext cx="2052165" cy="156966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5855A3"/>
              </a:buClr>
              <a:buSzTx/>
              <a:buFontTx/>
              <a:buNone/>
              <a:tabLst/>
              <a:defRPr/>
            </a:pPr>
            <a:r>
              <a:rPr kumimoji="0" lang="en-US" sz="1600" b="0" i="0" u="none" strike="noStrike" kern="1200" cap="none" spc="0" normalizeH="0" baseline="0" noProof="0">
                <a:ln/>
                <a:solidFill>
                  <a:srgbClr val="000000"/>
                </a:solidFill>
                <a:effectLst/>
                <a:uLnTx/>
                <a:uFillTx/>
                <a:latin typeface="Arial"/>
                <a:ea typeface="+mn-ea"/>
                <a:cs typeface="Arial"/>
                <a:sym typeface="Arial"/>
                <a:rtl val="0"/>
              </a:rPr>
              <a:t>Ensure that a
cohesive and unified
scientific narrative
is communicated
across all channels
and formats</a:t>
            </a:r>
          </a:p>
        </p:txBody>
      </p:sp>
      <p:sp>
        <p:nvSpPr>
          <p:cNvPr id="63" name="Freeform 28">
            <a:extLst>
              <a:ext uri="{FF2B5EF4-FFF2-40B4-BE49-F238E27FC236}">
                <a16:creationId xmlns:a16="http://schemas.microsoft.com/office/drawing/2014/main" id="{3B13E102-7533-AEEF-1D0A-E09E04785946}"/>
              </a:ext>
            </a:extLst>
          </p:cNvPr>
          <p:cNvSpPr/>
          <p:nvPr/>
        </p:nvSpPr>
        <p:spPr>
          <a:xfrm>
            <a:off x="9673004" y="2379251"/>
            <a:ext cx="2179029" cy="3675349"/>
          </a:xfrm>
          <a:prstGeom prst="roundRect">
            <a:avLst>
              <a:gd name="adj" fmla="val 7706"/>
            </a:avLst>
          </a:prstGeom>
          <a:noFill/>
          <a:ln w="38070" cap="flat">
            <a:solidFill>
              <a:srgbClr val="426BB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4" name="TextBox 63">
            <a:extLst>
              <a:ext uri="{FF2B5EF4-FFF2-40B4-BE49-F238E27FC236}">
                <a16:creationId xmlns:a16="http://schemas.microsoft.com/office/drawing/2014/main" id="{899D5FA7-2F8F-9778-5D4D-EC0A367E595A}"/>
              </a:ext>
            </a:extLst>
          </p:cNvPr>
          <p:cNvSpPr txBox="1"/>
          <p:nvPr/>
        </p:nvSpPr>
        <p:spPr>
          <a:xfrm>
            <a:off x="9698198" y="3808743"/>
            <a:ext cx="2137124" cy="61555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5855A3"/>
              </a:buClr>
              <a:buSzTx/>
              <a:buFontTx/>
              <a:buNone/>
              <a:tabLst/>
              <a:defRPr/>
            </a:pPr>
            <a:r>
              <a:rPr kumimoji="0" lang="en-US" sz="1700" b="1" i="0" u="none" strike="noStrike" kern="1200" cap="none" spc="0" normalizeH="0" baseline="0" noProof="0">
                <a:ln/>
                <a:solidFill>
                  <a:srgbClr val="426BBA"/>
                </a:solidFill>
                <a:effectLst/>
                <a:uLnTx/>
                <a:uFillTx/>
                <a:latin typeface="Arial"/>
                <a:ea typeface="+mn-ea"/>
                <a:cs typeface="Arial"/>
                <a:sym typeface="Arial"/>
                <a:rtl val="0"/>
              </a:rPr>
              <a:t>SHARE OF </a:t>
            </a:r>
            <a:br>
              <a:rPr kumimoji="0" lang="en-US" sz="1700" b="1" i="0" u="none" strike="noStrike" kern="1200" cap="none" spc="0" normalizeH="0" baseline="0" noProof="0">
                <a:ln/>
                <a:solidFill>
                  <a:srgbClr val="426BBA"/>
                </a:solidFill>
                <a:effectLst/>
                <a:uLnTx/>
                <a:uFillTx/>
                <a:latin typeface="Arial"/>
                <a:ea typeface="+mn-ea"/>
                <a:cs typeface="Arial"/>
                <a:sym typeface="Arial"/>
                <a:rtl val="0"/>
              </a:rPr>
            </a:br>
            <a:r>
              <a:rPr kumimoji="0" lang="en-US" sz="1700" b="1" i="0" u="none" strike="noStrike" kern="1200" cap="none" spc="0" normalizeH="0" baseline="0" noProof="0">
                <a:ln/>
                <a:solidFill>
                  <a:srgbClr val="426BBA"/>
                </a:solidFill>
                <a:effectLst/>
                <a:uLnTx/>
                <a:uFillTx/>
                <a:latin typeface="Arial"/>
                <a:ea typeface="+mn-ea"/>
                <a:cs typeface="Arial"/>
                <a:sym typeface="Arial"/>
                <a:rtl val="0"/>
              </a:rPr>
              <a:t>SCIENTIFIC VOICE</a:t>
            </a:r>
          </a:p>
        </p:txBody>
      </p:sp>
      <p:sp>
        <p:nvSpPr>
          <p:cNvPr id="65" name="TextBox 64">
            <a:extLst>
              <a:ext uri="{FF2B5EF4-FFF2-40B4-BE49-F238E27FC236}">
                <a16:creationId xmlns:a16="http://schemas.microsoft.com/office/drawing/2014/main" id="{F4533D60-4646-A8C3-59C4-8D2C2F84F250}"/>
              </a:ext>
            </a:extLst>
          </p:cNvPr>
          <p:cNvSpPr txBox="1"/>
          <p:nvPr/>
        </p:nvSpPr>
        <p:spPr>
          <a:xfrm>
            <a:off x="9762284" y="4499521"/>
            <a:ext cx="2020105" cy="132343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5855A3"/>
              </a:buClr>
              <a:buSzTx/>
              <a:buFontTx/>
              <a:buNone/>
              <a:tabLst/>
              <a:defRPr/>
            </a:pPr>
            <a:r>
              <a:rPr kumimoji="0" lang="en-US" sz="1600" b="0" i="0" u="none" strike="noStrike" kern="1200" cap="none" spc="0" normalizeH="0" baseline="0" noProof="0">
                <a:ln/>
                <a:solidFill>
                  <a:srgbClr val="000000"/>
                </a:solidFill>
                <a:effectLst/>
                <a:uLnTx/>
                <a:uFillTx/>
                <a:latin typeface="Arial"/>
                <a:ea typeface="+mn-ea"/>
                <a:cs typeface="Arial"/>
                <a:sym typeface="Arial"/>
                <a:rtl val="0"/>
              </a:rPr>
              <a:t>Amplify company
commitment and
increase data
recognition in the
scientific community</a:t>
            </a:r>
          </a:p>
        </p:txBody>
      </p:sp>
      <p:sp>
        <p:nvSpPr>
          <p:cNvPr id="66" name="Freeform 35">
            <a:extLst>
              <a:ext uri="{FF2B5EF4-FFF2-40B4-BE49-F238E27FC236}">
                <a16:creationId xmlns:a16="http://schemas.microsoft.com/office/drawing/2014/main" id="{4FCB0F69-D8CE-074C-DC46-C731D6B1DC22}"/>
              </a:ext>
            </a:extLst>
          </p:cNvPr>
          <p:cNvSpPr/>
          <p:nvPr/>
        </p:nvSpPr>
        <p:spPr>
          <a:xfrm>
            <a:off x="4964640" y="2379251"/>
            <a:ext cx="2179029" cy="3675349"/>
          </a:xfrm>
          <a:prstGeom prst="roundRect">
            <a:avLst>
              <a:gd name="adj" fmla="val 6526"/>
            </a:avLst>
          </a:prstGeom>
          <a:noFill/>
          <a:ln w="38070" cap="flat">
            <a:solidFill>
              <a:srgbClr val="426BB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7" name="TextBox 66">
            <a:extLst>
              <a:ext uri="{FF2B5EF4-FFF2-40B4-BE49-F238E27FC236}">
                <a16:creationId xmlns:a16="http://schemas.microsoft.com/office/drawing/2014/main" id="{043C7D30-054B-4059-067C-030E8DBB943F}"/>
              </a:ext>
            </a:extLst>
          </p:cNvPr>
          <p:cNvSpPr txBox="1"/>
          <p:nvPr/>
        </p:nvSpPr>
        <p:spPr>
          <a:xfrm>
            <a:off x="5323858" y="3962981"/>
            <a:ext cx="1479893" cy="35394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5855A3"/>
              </a:buClr>
              <a:buSzTx/>
              <a:buFontTx/>
              <a:buNone/>
              <a:tabLst/>
              <a:defRPr/>
            </a:pPr>
            <a:r>
              <a:rPr kumimoji="0" lang="en-US" sz="1700" b="1" i="0" u="none" strike="noStrike" kern="1200" cap="none" spc="0" normalizeH="0" baseline="0" noProof="0">
                <a:ln/>
                <a:solidFill>
                  <a:srgbClr val="426BBA"/>
                </a:solidFill>
                <a:effectLst/>
                <a:uLnTx/>
                <a:uFillTx/>
                <a:latin typeface="Arial"/>
                <a:ea typeface="+mn-ea"/>
                <a:cs typeface="Arial"/>
                <a:sym typeface="Arial"/>
                <a:rtl val="0"/>
              </a:rPr>
              <a:t>ALIGNMENT</a:t>
            </a:r>
          </a:p>
        </p:txBody>
      </p:sp>
      <p:sp>
        <p:nvSpPr>
          <p:cNvPr id="68" name="TextBox 67">
            <a:extLst>
              <a:ext uri="{FF2B5EF4-FFF2-40B4-BE49-F238E27FC236}">
                <a16:creationId xmlns:a16="http://schemas.microsoft.com/office/drawing/2014/main" id="{6D025F3D-6021-B1B2-5CCD-FADDA1888438}"/>
              </a:ext>
            </a:extLst>
          </p:cNvPr>
          <p:cNvSpPr txBox="1"/>
          <p:nvPr/>
        </p:nvSpPr>
        <p:spPr>
          <a:xfrm>
            <a:off x="4979212" y="4499521"/>
            <a:ext cx="2169184" cy="132343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5855A3"/>
              </a:buClr>
              <a:buSzTx/>
              <a:buFontTx/>
              <a:buNone/>
              <a:tabLst/>
              <a:defRPr/>
            </a:pPr>
            <a:r>
              <a:rPr kumimoji="0" lang="en-US" sz="1600" b="0" i="0" u="none" strike="noStrike" kern="1200" cap="none" spc="0" normalizeH="0" baseline="0" noProof="0">
                <a:ln/>
                <a:solidFill>
                  <a:srgbClr val="000000"/>
                </a:solidFill>
                <a:effectLst/>
                <a:uLnTx/>
                <a:uFillTx/>
                <a:latin typeface="Arial"/>
                <a:ea typeface="+mn-ea"/>
                <a:cs typeface="Arial"/>
                <a:sym typeface="Arial"/>
                <a:rtl val="0"/>
              </a:rPr>
              <a:t>Align strategy and
tactics across
functional areas
through a streamlined
planning process</a:t>
            </a:r>
          </a:p>
        </p:txBody>
      </p:sp>
      <p:sp>
        <p:nvSpPr>
          <p:cNvPr id="69" name="Freeform 42">
            <a:extLst>
              <a:ext uri="{FF2B5EF4-FFF2-40B4-BE49-F238E27FC236}">
                <a16:creationId xmlns:a16="http://schemas.microsoft.com/office/drawing/2014/main" id="{AC874D1D-1E45-579C-5393-CA41879BD662}"/>
              </a:ext>
            </a:extLst>
          </p:cNvPr>
          <p:cNvSpPr/>
          <p:nvPr/>
        </p:nvSpPr>
        <p:spPr>
          <a:xfrm>
            <a:off x="795972" y="2972078"/>
            <a:ext cx="1104089" cy="692598"/>
          </a:xfrm>
          <a:custGeom>
            <a:avLst/>
            <a:gdLst>
              <a:gd name="connsiteX0" fmla="*/ 1097434 w 1104089"/>
              <a:gd name="connsiteY0" fmla="*/ 302806 h 692598"/>
              <a:gd name="connsiteX1" fmla="*/ 1097434 w 1104089"/>
              <a:gd name="connsiteY1" fmla="*/ 302806 h 692598"/>
              <a:gd name="connsiteX2" fmla="*/ 936311 w 1104089"/>
              <a:gd name="connsiteY2" fmla="*/ 23984 h 692598"/>
              <a:gd name="connsiteX3" fmla="*/ 870795 w 1104089"/>
              <a:gd name="connsiteY3" fmla="*/ 6462 h 692598"/>
              <a:gd name="connsiteX4" fmla="*/ 791821 w 1104089"/>
              <a:gd name="connsiteY4" fmla="*/ 52044 h 692598"/>
              <a:gd name="connsiteX5" fmla="*/ 769475 w 1104089"/>
              <a:gd name="connsiteY5" fmla="*/ 81247 h 692598"/>
              <a:gd name="connsiteX6" fmla="*/ 774299 w 1104089"/>
              <a:gd name="connsiteY6" fmla="*/ 117560 h 692598"/>
              <a:gd name="connsiteX7" fmla="*/ 782552 w 1104089"/>
              <a:gd name="connsiteY7" fmla="*/ 131907 h 692598"/>
              <a:gd name="connsiteX8" fmla="*/ 759825 w 1104089"/>
              <a:gd name="connsiteY8" fmla="*/ 142572 h 692598"/>
              <a:gd name="connsiteX9" fmla="*/ 721608 w 1104089"/>
              <a:gd name="connsiteY9" fmla="*/ 147778 h 692598"/>
              <a:gd name="connsiteX10" fmla="*/ 661044 w 1104089"/>
              <a:gd name="connsiteY10" fmla="*/ 137621 h 692598"/>
              <a:gd name="connsiteX11" fmla="*/ 582324 w 1104089"/>
              <a:gd name="connsiteY11" fmla="*/ 125559 h 692598"/>
              <a:gd name="connsiteX12" fmla="*/ 581943 w 1104089"/>
              <a:gd name="connsiteY12" fmla="*/ 125559 h 692598"/>
              <a:gd name="connsiteX13" fmla="*/ 501445 w 1104089"/>
              <a:gd name="connsiteY13" fmla="*/ 154888 h 692598"/>
              <a:gd name="connsiteX14" fmla="*/ 481003 w 1104089"/>
              <a:gd name="connsiteY14" fmla="*/ 175330 h 692598"/>
              <a:gd name="connsiteX15" fmla="*/ 321023 w 1104089"/>
              <a:gd name="connsiteY15" fmla="*/ 132923 h 692598"/>
              <a:gd name="connsiteX16" fmla="*/ 329784 w 1104089"/>
              <a:gd name="connsiteY16" fmla="*/ 117814 h 692598"/>
              <a:gd name="connsiteX17" fmla="*/ 334608 w 1104089"/>
              <a:gd name="connsiteY17" fmla="*/ 81501 h 692598"/>
              <a:gd name="connsiteX18" fmla="*/ 312262 w 1104089"/>
              <a:gd name="connsiteY18" fmla="*/ 52298 h 692598"/>
              <a:gd name="connsiteX19" fmla="*/ 233288 w 1104089"/>
              <a:gd name="connsiteY19" fmla="*/ 6716 h 692598"/>
              <a:gd name="connsiteX20" fmla="*/ 167772 w 1104089"/>
              <a:gd name="connsiteY20" fmla="*/ 24238 h 692598"/>
              <a:gd name="connsiteX21" fmla="*/ 6396 w 1104089"/>
              <a:gd name="connsiteY21" fmla="*/ 302933 h 692598"/>
              <a:gd name="connsiteX22" fmla="*/ 1571 w 1104089"/>
              <a:gd name="connsiteY22" fmla="*/ 339246 h 692598"/>
              <a:gd name="connsiteX23" fmla="*/ 23917 w 1104089"/>
              <a:gd name="connsiteY23" fmla="*/ 368449 h 692598"/>
              <a:gd name="connsiteX24" fmla="*/ 102891 w 1104089"/>
              <a:gd name="connsiteY24" fmla="*/ 414030 h 692598"/>
              <a:gd name="connsiteX25" fmla="*/ 126761 w 1104089"/>
              <a:gd name="connsiteY25" fmla="*/ 420506 h 692598"/>
              <a:gd name="connsiteX26" fmla="*/ 139331 w 1104089"/>
              <a:gd name="connsiteY26" fmla="*/ 418855 h 692598"/>
              <a:gd name="connsiteX27" fmla="*/ 168534 w 1104089"/>
              <a:gd name="connsiteY27" fmla="*/ 396509 h 692598"/>
              <a:gd name="connsiteX28" fmla="*/ 174882 w 1104089"/>
              <a:gd name="connsiteY28" fmla="*/ 385590 h 692598"/>
              <a:gd name="connsiteX29" fmla="*/ 226432 w 1104089"/>
              <a:gd name="connsiteY29" fmla="*/ 453517 h 692598"/>
              <a:gd name="connsiteX30" fmla="*/ 208529 w 1104089"/>
              <a:gd name="connsiteY30" fmla="*/ 484625 h 692598"/>
              <a:gd name="connsiteX31" fmla="*/ 202815 w 1104089"/>
              <a:gd name="connsiteY31" fmla="*/ 528810 h 692598"/>
              <a:gd name="connsiteX32" fmla="*/ 229860 w 1104089"/>
              <a:gd name="connsiteY32" fmla="*/ 564234 h 692598"/>
              <a:gd name="connsiteX33" fmla="*/ 258808 w 1104089"/>
              <a:gd name="connsiteY33" fmla="*/ 571979 h 692598"/>
              <a:gd name="connsiteX34" fmla="*/ 279123 w 1104089"/>
              <a:gd name="connsiteY34" fmla="*/ 568297 h 692598"/>
              <a:gd name="connsiteX35" fmla="*/ 307183 w 1104089"/>
              <a:gd name="connsiteY35" fmla="*/ 609308 h 692598"/>
              <a:gd name="connsiteX36" fmla="*/ 336132 w 1104089"/>
              <a:gd name="connsiteY36" fmla="*/ 617053 h 692598"/>
              <a:gd name="connsiteX37" fmla="*/ 356447 w 1104089"/>
              <a:gd name="connsiteY37" fmla="*/ 613371 h 692598"/>
              <a:gd name="connsiteX38" fmla="*/ 384507 w 1104089"/>
              <a:gd name="connsiteY38" fmla="*/ 654381 h 692598"/>
              <a:gd name="connsiteX39" fmla="*/ 413583 w 1104089"/>
              <a:gd name="connsiteY39" fmla="*/ 662126 h 692598"/>
              <a:gd name="connsiteX40" fmla="*/ 448626 w 1104089"/>
              <a:gd name="connsiteY40" fmla="*/ 650445 h 692598"/>
              <a:gd name="connsiteX41" fmla="*/ 473385 w 1104089"/>
              <a:gd name="connsiteY41" fmla="*/ 679648 h 692598"/>
              <a:gd name="connsiteX42" fmla="*/ 502334 w 1104089"/>
              <a:gd name="connsiteY42" fmla="*/ 687393 h 692598"/>
              <a:gd name="connsiteX43" fmla="*/ 517570 w 1104089"/>
              <a:gd name="connsiteY43" fmla="*/ 685361 h 692598"/>
              <a:gd name="connsiteX44" fmla="*/ 552994 w 1104089"/>
              <a:gd name="connsiteY44" fmla="*/ 658190 h 692598"/>
              <a:gd name="connsiteX45" fmla="*/ 554644 w 1104089"/>
              <a:gd name="connsiteY45" fmla="*/ 655270 h 692598"/>
              <a:gd name="connsiteX46" fmla="*/ 605940 w 1104089"/>
              <a:gd name="connsiteY46" fmla="*/ 684854 h 692598"/>
              <a:gd name="connsiteX47" fmla="*/ 635015 w 1104089"/>
              <a:gd name="connsiteY47" fmla="*/ 692599 h 692598"/>
              <a:gd name="connsiteX48" fmla="*/ 685549 w 1104089"/>
              <a:gd name="connsiteY48" fmla="*/ 663523 h 692598"/>
              <a:gd name="connsiteX49" fmla="*/ 693167 w 1104089"/>
              <a:gd name="connsiteY49" fmla="*/ 629623 h 692598"/>
              <a:gd name="connsiteX50" fmla="*/ 759063 w 1104089"/>
              <a:gd name="connsiteY50" fmla="*/ 602578 h 692598"/>
              <a:gd name="connsiteX51" fmla="*/ 766681 w 1104089"/>
              <a:gd name="connsiteY51" fmla="*/ 568805 h 692598"/>
              <a:gd name="connsiteX52" fmla="*/ 832578 w 1104089"/>
              <a:gd name="connsiteY52" fmla="*/ 541761 h 692598"/>
              <a:gd name="connsiteX53" fmla="*/ 840196 w 1104089"/>
              <a:gd name="connsiteY53" fmla="*/ 507987 h 692598"/>
              <a:gd name="connsiteX54" fmla="*/ 870668 w 1104089"/>
              <a:gd name="connsiteY54" fmla="*/ 507987 h 692598"/>
              <a:gd name="connsiteX55" fmla="*/ 906093 w 1104089"/>
              <a:gd name="connsiteY55" fmla="*/ 480943 h 692598"/>
              <a:gd name="connsiteX56" fmla="*/ 911806 w 1104089"/>
              <a:gd name="connsiteY56" fmla="*/ 436758 h 692598"/>
              <a:gd name="connsiteX57" fmla="*/ 906347 w 1104089"/>
              <a:gd name="connsiteY57" fmla="*/ 423172 h 692598"/>
              <a:gd name="connsiteX58" fmla="*/ 932629 w 1104089"/>
              <a:gd name="connsiteY58" fmla="*/ 390541 h 692598"/>
              <a:gd name="connsiteX59" fmla="*/ 935930 w 1104089"/>
              <a:gd name="connsiteY59" fmla="*/ 396382 h 692598"/>
              <a:gd name="connsiteX60" fmla="*/ 965133 w 1104089"/>
              <a:gd name="connsiteY60" fmla="*/ 418728 h 692598"/>
              <a:gd name="connsiteX61" fmla="*/ 977703 w 1104089"/>
              <a:gd name="connsiteY61" fmla="*/ 420379 h 692598"/>
              <a:gd name="connsiteX62" fmla="*/ 1001573 w 1104089"/>
              <a:gd name="connsiteY62" fmla="*/ 413903 h 692598"/>
              <a:gd name="connsiteX63" fmla="*/ 1080547 w 1104089"/>
              <a:gd name="connsiteY63" fmla="*/ 368322 h 692598"/>
              <a:gd name="connsiteX64" fmla="*/ 1102893 w 1104089"/>
              <a:gd name="connsiteY64" fmla="*/ 339119 h 692598"/>
              <a:gd name="connsiteX65" fmla="*/ 1097434 w 1104089"/>
              <a:gd name="connsiteY65" fmla="*/ 302806 h 692598"/>
              <a:gd name="connsiteX66" fmla="*/ 145553 w 1104089"/>
              <a:gd name="connsiteY66" fmla="*/ 382923 h 692598"/>
              <a:gd name="connsiteX67" fmla="*/ 132729 w 1104089"/>
              <a:gd name="connsiteY67" fmla="*/ 392700 h 692598"/>
              <a:gd name="connsiteX68" fmla="*/ 132729 w 1104089"/>
              <a:gd name="connsiteY68" fmla="*/ 392700 h 692598"/>
              <a:gd name="connsiteX69" fmla="*/ 116731 w 1104089"/>
              <a:gd name="connsiteY69" fmla="*/ 390668 h 692598"/>
              <a:gd name="connsiteX70" fmla="*/ 37757 w 1104089"/>
              <a:gd name="connsiteY70" fmla="*/ 345087 h 692598"/>
              <a:gd name="connsiteX71" fmla="*/ 27980 w 1104089"/>
              <a:gd name="connsiteY71" fmla="*/ 332263 h 692598"/>
              <a:gd name="connsiteX72" fmla="*/ 30012 w 1104089"/>
              <a:gd name="connsiteY72" fmla="*/ 316265 h 692598"/>
              <a:gd name="connsiteX73" fmla="*/ 191134 w 1104089"/>
              <a:gd name="connsiteY73" fmla="*/ 37316 h 692598"/>
              <a:gd name="connsiteX74" fmla="*/ 209418 w 1104089"/>
              <a:gd name="connsiteY74" fmla="*/ 26777 h 692598"/>
              <a:gd name="connsiteX75" fmla="*/ 219956 w 1104089"/>
              <a:gd name="connsiteY75" fmla="*/ 29571 h 692598"/>
              <a:gd name="connsiteX76" fmla="*/ 298930 w 1104089"/>
              <a:gd name="connsiteY76" fmla="*/ 75152 h 692598"/>
              <a:gd name="connsiteX77" fmla="*/ 308707 w 1104089"/>
              <a:gd name="connsiteY77" fmla="*/ 87976 h 692598"/>
              <a:gd name="connsiteX78" fmla="*/ 306675 w 1104089"/>
              <a:gd name="connsiteY78" fmla="*/ 103974 h 692598"/>
              <a:gd name="connsiteX79" fmla="*/ 145553 w 1104089"/>
              <a:gd name="connsiteY79" fmla="*/ 382923 h 692598"/>
              <a:gd name="connsiteX80" fmla="*/ 286234 w 1104089"/>
              <a:gd name="connsiteY80" fmla="*/ 529445 h 692598"/>
              <a:gd name="connsiteX81" fmla="*/ 243699 w 1104089"/>
              <a:gd name="connsiteY81" fmla="*/ 540491 h 692598"/>
              <a:gd name="connsiteX82" fmla="*/ 243699 w 1104089"/>
              <a:gd name="connsiteY82" fmla="*/ 540491 h 692598"/>
              <a:gd name="connsiteX83" fmla="*/ 229225 w 1104089"/>
              <a:gd name="connsiteY83" fmla="*/ 521572 h 692598"/>
              <a:gd name="connsiteX84" fmla="*/ 232399 w 1104089"/>
              <a:gd name="connsiteY84" fmla="*/ 497829 h 692598"/>
              <a:gd name="connsiteX85" fmla="*/ 277219 w 1104089"/>
              <a:gd name="connsiteY85" fmla="*/ 420125 h 692598"/>
              <a:gd name="connsiteX86" fmla="*/ 296137 w 1104089"/>
              <a:gd name="connsiteY86" fmla="*/ 405651 h 692598"/>
              <a:gd name="connsiteX87" fmla="*/ 319880 w 1104089"/>
              <a:gd name="connsiteY87" fmla="*/ 408825 h 692598"/>
              <a:gd name="connsiteX88" fmla="*/ 331561 w 1104089"/>
              <a:gd name="connsiteY88" fmla="*/ 451232 h 692598"/>
              <a:gd name="connsiteX89" fmla="*/ 286234 w 1104089"/>
              <a:gd name="connsiteY89" fmla="*/ 529445 h 692598"/>
              <a:gd name="connsiteX90" fmla="*/ 363430 w 1104089"/>
              <a:gd name="connsiteY90" fmla="*/ 574518 h 692598"/>
              <a:gd name="connsiteX91" fmla="*/ 320769 w 1104089"/>
              <a:gd name="connsiteY91" fmla="*/ 585691 h 692598"/>
              <a:gd name="connsiteX92" fmla="*/ 320769 w 1104089"/>
              <a:gd name="connsiteY92" fmla="*/ 585691 h 692598"/>
              <a:gd name="connsiteX93" fmla="*/ 309342 w 1104089"/>
              <a:gd name="connsiteY93" fmla="*/ 543030 h 692598"/>
              <a:gd name="connsiteX94" fmla="*/ 370921 w 1104089"/>
              <a:gd name="connsiteY94" fmla="*/ 436504 h 692598"/>
              <a:gd name="connsiteX95" fmla="*/ 389840 w 1104089"/>
              <a:gd name="connsiteY95" fmla="*/ 422029 h 692598"/>
              <a:gd name="connsiteX96" fmla="*/ 413583 w 1104089"/>
              <a:gd name="connsiteY96" fmla="*/ 425204 h 692598"/>
              <a:gd name="connsiteX97" fmla="*/ 425264 w 1104089"/>
              <a:gd name="connsiteY97" fmla="*/ 467611 h 692598"/>
              <a:gd name="connsiteX98" fmla="*/ 363430 w 1104089"/>
              <a:gd name="connsiteY98" fmla="*/ 574518 h 692598"/>
              <a:gd name="connsiteX99" fmla="*/ 440881 w 1104089"/>
              <a:gd name="connsiteY99" fmla="*/ 619338 h 692598"/>
              <a:gd name="connsiteX100" fmla="*/ 398220 w 1104089"/>
              <a:gd name="connsiteY100" fmla="*/ 630765 h 692598"/>
              <a:gd name="connsiteX101" fmla="*/ 398220 w 1104089"/>
              <a:gd name="connsiteY101" fmla="*/ 630765 h 692598"/>
              <a:gd name="connsiteX102" fmla="*/ 386792 w 1104089"/>
              <a:gd name="connsiteY102" fmla="*/ 588104 h 692598"/>
              <a:gd name="connsiteX103" fmla="*/ 456625 w 1104089"/>
              <a:gd name="connsiteY103" fmla="*/ 467357 h 692598"/>
              <a:gd name="connsiteX104" fmla="*/ 475543 w 1104089"/>
              <a:gd name="connsiteY104" fmla="*/ 452883 h 692598"/>
              <a:gd name="connsiteX105" fmla="*/ 499286 w 1104089"/>
              <a:gd name="connsiteY105" fmla="*/ 456057 h 692598"/>
              <a:gd name="connsiteX106" fmla="*/ 513761 w 1104089"/>
              <a:gd name="connsiteY106" fmla="*/ 474975 h 692598"/>
              <a:gd name="connsiteX107" fmla="*/ 510586 w 1104089"/>
              <a:gd name="connsiteY107" fmla="*/ 498718 h 692598"/>
              <a:gd name="connsiteX108" fmla="*/ 440881 w 1104089"/>
              <a:gd name="connsiteY108" fmla="*/ 619338 h 692598"/>
              <a:gd name="connsiteX109" fmla="*/ 529378 w 1104089"/>
              <a:gd name="connsiteY109" fmla="*/ 644478 h 692598"/>
              <a:gd name="connsiteX110" fmla="*/ 510459 w 1104089"/>
              <a:gd name="connsiteY110" fmla="*/ 658952 h 692598"/>
              <a:gd name="connsiteX111" fmla="*/ 510459 w 1104089"/>
              <a:gd name="connsiteY111" fmla="*/ 658952 h 692598"/>
              <a:gd name="connsiteX112" fmla="*/ 486716 w 1104089"/>
              <a:gd name="connsiteY112" fmla="*/ 655778 h 692598"/>
              <a:gd name="connsiteX113" fmla="*/ 475035 w 1104089"/>
              <a:gd name="connsiteY113" fmla="*/ 613371 h 692598"/>
              <a:gd name="connsiteX114" fmla="*/ 520236 w 1104089"/>
              <a:gd name="connsiteY114" fmla="*/ 535031 h 692598"/>
              <a:gd name="connsiteX115" fmla="*/ 562770 w 1104089"/>
              <a:gd name="connsiteY115" fmla="*/ 523858 h 692598"/>
              <a:gd name="connsiteX116" fmla="*/ 577245 w 1104089"/>
              <a:gd name="connsiteY116" fmla="*/ 542776 h 692598"/>
              <a:gd name="connsiteX117" fmla="*/ 574071 w 1104089"/>
              <a:gd name="connsiteY117" fmla="*/ 566519 h 692598"/>
              <a:gd name="connsiteX118" fmla="*/ 529378 w 1104089"/>
              <a:gd name="connsiteY118" fmla="*/ 644478 h 692598"/>
              <a:gd name="connsiteX119" fmla="*/ 882223 w 1104089"/>
              <a:gd name="connsiteY119" fmla="*/ 467357 h 692598"/>
              <a:gd name="connsiteX120" fmla="*/ 882223 w 1104089"/>
              <a:gd name="connsiteY120" fmla="*/ 467357 h 692598"/>
              <a:gd name="connsiteX121" fmla="*/ 863304 w 1104089"/>
              <a:gd name="connsiteY121" fmla="*/ 481832 h 692598"/>
              <a:gd name="connsiteX122" fmla="*/ 839561 w 1104089"/>
              <a:gd name="connsiteY122" fmla="*/ 478657 h 692598"/>
              <a:gd name="connsiteX123" fmla="*/ 812644 w 1104089"/>
              <a:gd name="connsiteY123" fmla="*/ 463167 h 692598"/>
              <a:gd name="connsiteX124" fmla="*/ 811501 w 1104089"/>
              <a:gd name="connsiteY124" fmla="*/ 462786 h 692598"/>
              <a:gd name="connsiteX125" fmla="*/ 711450 w 1104089"/>
              <a:gd name="connsiteY125" fmla="*/ 403111 h 692598"/>
              <a:gd name="connsiteX126" fmla="*/ 691262 w 1104089"/>
              <a:gd name="connsiteY126" fmla="*/ 408190 h 692598"/>
              <a:gd name="connsiteX127" fmla="*/ 696341 w 1104089"/>
              <a:gd name="connsiteY127" fmla="*/ 428378 h 692598"/>
              <a:gd name="connsiteX128" fmla="*/ 807311 w 1104089"/>
              <a:gd name="connsiteY128" fmla="*/ 494528 h 692598"/>
              <a:gd name="connsiteX129" fmla="*/ 808835 w 1104089"/>
              <a:gd name="connsiteY129" fmla="*/ 527921 h 692598"/>
              <a:gd name="connsiteX130" fmla="*/ 766174 w 1104089"/>
              <a:gd name="connsiteY130" fmla="*/ 539348 h 692598"/>
              <a:gd name="connsiteX131" fmla="*/ 757286 w 1104089"/>
              <a:gd name="connsiteY131" fmla="*/ 534142 h 692598"/>
              <a:gd name="connsiteX132" fmla="*/ 681486 w 1104089"/>
              <a:gd name="connsiteY132" fmla="*/ 488942 h 692598"/>
              <a:gd name="connsiteX133" fmla="*/ 661298 w 1104089"/>
              <a:gd name="connsiteY133" fmla="*/ 494020 h 692598"/>
              <a:gd name="connsiteX134" fmla="*/ 666376 w 1104089"/>
              <a:gd name="connsiteY134" fmla="*/ 514208 h 692598"/>
              <a:gd name="connsiteX135" fmla="*/ 733416 w 1104089"/>
              <a:gd name="connsiteY135" fmla="*/ 554203 h 692598"/>
              <a:gd name="connsiteX136" fmla="*/ 735447 w 1104089"/>
              <a:gd name="connsiteY136" fmla="*/ 588612 h 692598"/>
              <a:gd name="connsiteX137" fmla="*/ 692913 w 1104089"/>
              <a:gd name="connsiteY137" fmla="*/ 600039 h 692598"/>
              <a:gd name="connsiteX138" fmla="*/ 653934 w 1104089"/>
              <a:gd name="connsiteY138" fmla="*/ 575915 h 692598"/>
              <a:gd name="connsiteX139" fmla="*/ 633619 w 1104089"/>
              <a:gd name="connsiteY139" fmla="*/ 580740 h 692598"/>
              <a:gd name="connsiteX140" fmla="*/ 638444 w 1104089"/>
              <a:gd name="connsiteY140" fmla="*/ 601055 h 692598"/>
              <a:gd name="connsiteX141" fmla="*/ 658632 w 1104089"/>
              <a:gd name="connsiteY141" fmla="*/ 613624 h 692598"/>
              <a:gd name="connsiteX142" fmla="*/ 661933 w 1104089"/>
              <a:gd name="connsiteY142" fmla="*/ 649303 h 692598"/>
              <a:gd name="connsiteX143" fmla="*/ 619271 w 1104089"/>
              <a:gd name="connsiteY143" fmla="*/ 660730 h 692598"/>
              <a:gd name="connsiteX144" fmla="*/ 567976 w 1104089"/>
              <a:gd name="connsiteY144" fmla="*/ 631146 h 692598"/>
              <a:gd name="connsiteX145" fmla="*/ 597687 w 1104089"/>
              <a:gd name="connsiteY145" fmla="*/ 579597 h 692598"/>
              <a:gd name="connsiteX146" fmla="*/ 603400 w 1104089"/>
              <a:gd name="connsiteY146" fmla="*/ 535412 h 692598"/>
              <a:gd name="connsiteX147" fmla="*/ 576356 w 1104089"/>
              <a:gd name="connsiteY147" fmla="*/ 499988 h 692598"/>
              <a:gd name="connsiteX148" fmla="*/ 540424 w 1104089"/>
              <a:gd name="connsiteY148" fmla="*/ 492878 h 692598"/>
              <a:gd name="connsiteX149" fmla="*/ 539535 w 1104089"/>
              <a:gd name="connsiteY149" fmla="*/ 466976 h 692598"/>
              <a:gd name="connsiteX150" fmla="*/ 512491 w 1104089"/>
              <a:gd name="connsiteY150" fmla="*/ 431552 h 692598"/>
              <a:gd name="connsiteX151" fmla="*/ 468306 w 1104089"/>
              <a:gd name="connsiteY151" fmla="*/ 425839 h 692598"/>
              <a:gd name="connsiteX152" fmla="*/ 452562 w 1104089"/>
              <a:gd name="connsiteY152" fmla="*/ 432949 h 692598"/>
              <a:gd name="connsiteX153" fmla="*/ 426787 w 1104089"/>
              <a:gd name="connsiteY153" fmla="*/ 401080 h 692598"/>
              <a:gd name="connsiteX154" fmla="*/ 356447 w 1104089"/>
              <a:gd name="connsiteY154" fmla="*/ 410729 h 692598"/>
              <a:gd name="connsiteX155" fmla="*/ 332958 w 1104089"/>
              <a:gd name="connsiteY155" fmla="*/ 384701 h 692598"/>
              <a:gd name="connsiteX156" fmla="*/ 288773 w 1104089"/>
              <a:gd name="connsiteY156" fmla="*/ 378987 h 692598"/>
              <a:gd name="connsiteX157" fmla="*/ 253349 w 1104089"/>
              <a:gd name="connsiteY157" fmla="*/ 406158 h 692598"/>
              <a:gd name="connsiteX158" fmla="*/ 240144 w 1104089"/>
              <a:gd name="connsiteY158" fmla="*/ 429013 h 692598"/>
              <a:gd name="connsiteX159" fmla="*/ 191261 w 1104089"/>
              <a:gd name="connsiteY159" fmla="*/ 356387 h 692598"/>
              <a:gd name="connsiteX160" fmla="*/ 307183 w 1104089"/>
              <a:gd name="connsiteY160" fmla="*/ 155523 h 692598"/>
              <a:gd name="connsiteX161" fmla="*/ 456625 w 1104089"/>
              <a:gd name="connsiteY161" fmla="*/ 198692 h 692598"/>
              <a:gd name="connsiteX162" fmla="*/ 413075 w 1104089"/>
              <a:gd name="connsiteY162" fmla="*/ 242242 h 692598"/>
              <a:gd name="connsiteX163" fmla="*/ 402790 w 1104089"/>
              <a:gd name="connsiteY163" fmla="*/ 271318 h 692598"/>
              <a:gd name="connsiteX164" fmla="*/ 418788 w 1104089"/>
              <a:gd name="connsiteY164" fmla="*/ 297728 h 692598"/>
              <a:gd name="connsiteX165" fmla="*/ 525442 w 1104089"/>
              <a:gd name="connsiteY165" fmla="*/ 294553 h 692598"/>
              <a:gd name="connsiteX166" fmla="*/ 562770 w 1104089"/>
              <a:gd name="connsiteY166" fmla="*/ 257225 h 692598"/>
              <a:gd name="connsiteX167" fmla="*/ 700023 w 1104089"/>
              <a:gd name="connsiteY167" fmla="*/ 331247 h 692598"/>
              <a:gd name="connsiteX168" fmla="*/ 708657 w 1104089"/>
              <a:gd name="connsiteY168" fmla="*/ 330993 h 692598"/>
              <a:gd name="connsiteX169" fmla="*/ 870161 w 1104089"/>
              <a:gd name="connsiteY169" fmla="*/ 424315 h 692598"/>
              <a:gd name="connsiteX170" fmla="*/ 877398 w 1104089"/>
              <a:gd name="connsiteY170" fmla="*/ 429901 h 692598"/>
              <a:gd name="connsiteX171" fmla="*/ 877779 w 1104089"/>
              <a:gd name="connsiteY171" fmla="*/ 430409 h 692598"/>
              <a:gd name="connsiteX172" fmla="*/ 884762 w 1104089"/>
              <a:gd name="connsiteY172" fmla="*/ 443360 h 692598"/>
              <a:gd name="connsiteX173" fmla="*/ 882223 w 1104089"/>
              <a:gd name="connsiteY173" fmla="*/ 467357 h 692598"/>
              <a:gd name="connsiteX174" fmla="*/ 887428 w 1104089"/>
              <a:gd name="connsiteY174" fmla="*/ 403492 h 692598"/>
              <a:gd name="connsiteX175" fmla="*/ 887428 w 1104089"/>
              <a:gd name="connsiteY175" fmla="*/ 403492 h 692598"/>
              <a:gd name="connsiteX176" fmla="*/ 884254 w 1104089"/>
              <a:gd name="connsiteY176" fmla="*/ 401461 h 692598"/>
              <a:gd name="connsiteX177" fmla="*/ 719068 w 1104089"/>
              <a:gd name="connsiteY177" fmla="*/ 306107 h 692598"/>
              <a:gd name="connsiteX178" fmla="*/ 711450 w 1104089"/>
              <a:gd name="connsiteY178" fmla="*/ 304330 h 692598"/>
              <a:gd name="connsiteX179" fmla="*/ 579657 w 1104089"/>
              <a:gd name="connsiteY179" fmla="*/ 234751 h 692598"/>
              <a:gd name="connsiteX180" fmla="*/ 575086 w 1104089"/>
              <a:gd name="connsiteY180" fmla="*/ 228911 h 692598"/>
              <a:gd name="connsiteX181" fmla="*/ 565310 w 1104089"/>
              <a:gd name="connsiteY181" fmla="*/ 223832 h 692598"/>
              <a:gd name="connsiteX182" fmla="*/ 555152 w 1104089"/>
              <a:gd name="connsiteY182" fmla="*/ 227768 h 692598"/>
              <a:gd name="connsiteX183" fmla="*/ 507031 w 1104089"/>
              <a:gd name="connsiteY183" fmla="*/ 275889 h 692598"/>
              <a:gd name="connsiteX184" fmla="*/ 434279 w 1104089"/>
              <a:gd name="connsiteY184" fmla="*/ 275762 h 692598"/>
              <a:gd name="connsiteX185" fmla="*/ 430343 w 1104089"/>
              <a:gd name="connsiteY185" fmla="*/ 269160 h 692598"/>
              <a:gd name="connsiteX186" fmla="*/ 433009 w 1104089"/>
              <a:gd name="connsiteY186" fmla="*/ 261796 h 692598"/>
              <a:gd name="connsiteX187" fmla="*/ 520871 w 1104089"/>
              <a:gd name="connsiteY187" fmla="*/ 173806 h 692598"/>
              <a:gd name="connsiteX188" fmla="*/ 580165 w 1104089"/>
              <a:gd name="connsiteY188" fmla="*/ 152349 h 692598"/>
              <a:gd name="connsiteX189" fmla="*/ 580546 w 1104089"/>
              <a:gd name="connsiteY189" fmla="*/ 152349 h 692598"/>
              <a:gd name="connsiteX190" fmla="*/ 656092 w 1104089"/>
              <a:gd name="connsiteY190" fmla="*/ 164030 h 692598"/>
              <a:gd name="connsiteX191" fmla="*/ 718941 w 1104089"/>
              <a:gd name="connsiteY191" fmla="*/ 174441 h 692598"/>
              <a:gd name="connsiteX192" fmla="*/ 771633 w 1104089"/>
              <a:gd name="connsiteY192" fmla="*/ 166823 h 692598"/>
              <a:gd name="connsiteX193" fmla="*/ 796519 w 1104089"/>
              <a:gd name="connsiteY193" fmla="*/ 155142 h 692598"/>
              <a:gd name="connsiteX194" fmla="*/ 917520 w 1104089"/>
              <a:gd name="connsiteY194" fmla="*/ 364640 h 692598"/>
              <a:gd name="connsiteX195" fmla="*/ 887428 w 1104089"/>
              <a:gd name="connsiteY195" fmla="*/ 403492 h 692598"/>
              <a:gd name="connsiteX196" fmla="*/ 1076230 w 1104089"/>
              <a:gd name="connsiteY196" fmla="*/ 332263 h 692598"/>
              <a:gd name="connsiteX197" fmla="*/ 1066454 w 1104089"/>
              <a:gd name="connsiteY197" fmla="*/ 345087 h 692598"/>
              <a:gd name="connsiteX198" fmla="*/ 987479 w 1104089"/>
              <a:gd name="connsiteY198" fmla="*/ 390668 h 692598"/>
              <a:gd name="connsiteX199" fmla="*/ 971481 w 1104089"/>
              <a:gd name="connsiteY199" fmla="*/ 392700 h 692598"/>
              <a:gd name="connsiteX200" fmla="*/ 958657 w 1104089"/>
              <a:gd name="connsiteY200" fmla="*/ 382923 h 692598"/>
              <a:gd name="connsiteX201" fmla="*/ 797535 w 1104089"/>
              <a:gd name="connsiteY201" fmla="*/ 103974 h 692598"/>
              <a:gd name="connsiteX202" fmla="*/ 795503 w 1104089"/>
              <a:gd name="connsiteY202" fmla="*/ 87976 h 692598"/>
              <a:gd name="connsiteX203" fmla="*/ 805280 w 1104089"/>
              <a:gd name="connsiteY203" fmla="*/ 75152 h 692598"/>
              <a:gd name="connsiteX204" fmla="*/ 884254 w 1104089"/>
              <a:gd name="connsiteY204" fmla="*/ 29571 h 692598"/>
              <a:gd name="connsiteX205" fmla="*/ 894792 w 1104089"/>
              <a:gd name="connsiteY205" fmla="*/ 26777 h 692598"/>
              <a:gd name="connsiteX206" fmla="*/ 913076 w 1104089"/>
              <a:gd name="connsiteY206" fmla="*/ 37316 h 692598"/>
              <a:gd name="connsiteX207" fmla="*/ 1074199 w 1104089"/>
              <a:gd name="connsiteY207" fmla="*/ 316265 h 692598"/>
              <a:gd name="connsiteX208" fmla="*/ 1076230 w 1104089"/>
              <a:gd name="connsiteY208" fmla="*/ 332263 h 692598"/>
              <a:gd name="connsiteX209" fmla="*/ 1076230 w 1104089"/>
              <a:gd name="connsiteY209" fmla="*/ 332263 h 692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1104089" h="692598">
                <a:moveTo>
                  <a:pt x="1097434" y="302806"/>
                </a:moveTo>
                <a:lnTo>
                  <a:pt x="1097434" y="302806"/>
                </a:lnTo>
                <a:lnTo>
                  <a:pt x="936311" y="23984"/>
                </a:lnTo>
                <a:cubicBezTo>
                  <a:pt x="923106" y="1130"/>
                  <a:pt x="893777" y="-6869"/>
                  <a:pt x="870795" y="6462"/>
                </a:cubicBezTo>
                <a:lnTo>
                  <a:pt x="791821" y="52044"/>
                </a:lnTo>
                <a:cubicBezTo>
                  <a:pt x="780775" y="58392"/>
                  <a:pt x="772903" y="68804"/>
                  <a:pt x="769475" y="81247"/>
                </a:cubicBezTo>
                <a:cubicBezTo>
                  <a:pt x="766174" y="93563"/>
                  <a:pt x="767824" y="106513"/>
                  <a:pt x="774299" y="117560"/>
                </a:cubicBezTo>
                <a:lnTo>
                  <a:pt x="782552" y="131907"/>
                </a:lnTo>
                <a:lnTo>
                  <a:pt x="759825" y="142572"/>
                </a:lnTo>
                <a:cubicBezTo>
                  <a:pt x="748906" y="147651"/>
                  <a:pt x="736082" y="149429"/>
                  <a:pt x="721608" y="147778"/>
                </a:cubicBezTo>
                <a:cubicBezTo>
                  <a:pt x="700658" y="145366"/>
                  <a:pt x="681359" y="141684"/>
                  <a:pt x="661044" y="137621"/>
                </a:cubicBezTo>
                <a:cubicBezTo>
                  <a:pt x="636412" y="132796"/>
                  <a:pt x="611145" y="127844"/>
                  <a:pt x="582324" y="125559"/>
                </a:cubicBezTo>
                <a:lnTo>
                  <a:pt x="581943" y="125559"/>
                </a:lnTo>
                <a:cubicBezTo>
                  <a:pt x="548296" y="122892"/>
                  <a:pt x="533187" y="123019"/>
                  <a:pt x="501445" y="154888"/>
                </a:cubicBezTo>
                <a:lnTo>
                  <a:pt x="481003" y="175330"/>
                </a:lnTo>
                <a:cubicBezTo>
                  <a:pt x="402283" y="166569"/>
                  <a:pt x="347559" y="145366"/>
                  <a:pt x="321023" y="132923"/>
                </a:cubicBezTo>
                <a:lnTo>
                  <a:pt x="329784" y="117814"/>
                </a:lnTo>
                <a:cubicBezTo>
                  <a:pt x="336132" y="106767"/>
                  <a:pt x="337783" y="93817"/>
                  <a:pt x="334608" y="81501"/>
                </a:cubicBezTo>
                <a:cubicBezTo>
                  <a:pt x="331307" y="69185"/>
                  <a:pt x="323308" y="58773"/>
                  <a:pt x="312262" y="52298"/>
                </a:cubicBezTo>
                <a:lnTo>
                  <a:pt x="233288" y="6716"/>
                </a:lnTo>
                <a:cubicBezTo>
                  <a:pt x="210434" y="-6488"/>
                  <a:pt x="180977" y="1384"/>
                  <a:pt x="167772" y="24238"/>
                </a:cubicBezTo>
                <a:lnTo>
                  <a:pt x="6396" y="302933"/>
                </a:lnTo>
                <a:cubicBezTo>
                  <a:pt x="47" y="313980"/>
                  <a:pt x="-1603" y="326930"/>
                  <a:pt x="1571" y="339246"/>
                </a:cubicBezTo>
                <a:cubicBezTo>
                  <a:pt x="4872" y="351562"/>
                  <a:pt x="12871" y="361973"/>
                  <a:pt x="23917" y="368449"/>
                </a:cubicBezTo>
                <a:lnTo>
                  <a:pt x="102891" y="414030"/>
                </a:lnTo>
                <a:cubicBezTo>
                  <a:pt x="110256" y="418220"/>
                  <a:pt x="118509" y="420506"/>
                  <a:pt x="126761" y="420506"/>
                </a:cubicBezTo>
                <a:cubicBezTo>
                  <a:pt x="130951" y="420506"/>
                  <a:pt x="135141" y="419871"/>
                  <a:pt x="139331" y="418855"/>
                </a:cubicBezTo>
                <a:cubicBezTo>
                  <a:pt x="151647" y="415554"/>
                  <a:pt x="162059" y="407555"/>
                  <a:pt x="168534" y="396509"/>
                </a:cubicBezTo>
                <a:lnTo>
                  <a:pt x="174882" y="385590"/>
                </a:lnTo>
                <a:cubicBezTo>
                  <a:pt x="187833" y="410348"/>
                  <a:pt x="207132" y="437012"/>
                  <a:pt x="226432" y="453517"/>
                </a:cubicBezTo>
                <a:lnTo>
                  <a:pt x="208529" y="484625"/>
                </a:lnTo>
                <a:cubicBezTo>
                  <a:pt x="200784" y="498083"/>
                  <a:pt x="198752" y="513701"/>
                  <a:pt x="202815" y="528810"/>
                </a:cubicBezTo>
                <a:cubicBezTo>
                  <a:pt x="206878" y="543792"/>
                  <a:pt x="216528" y="556362"/>
                  <a:pt x="229860" y="564234"/>
                </a:cubicBezTo>
                <a:cubicBezTo>
                  <a:pt x="239001" y="569566"/>
                  <a:pt x="248905" y="571979"/>
                  <a:pt x="258808" y="571979"/>
                </a:cubicBezTo>
                <a:cubicBezTo>
                  <a:pt x="265792" y="571979"/>
                  <a:pt x="272648" y="570709"/>
                  <a:pt x="279123" y="568297"/>
                </a:cubicBezTo>
                <a:cubicBezTo>
                  <a:pt x="281917" y="584930"/>
                  <a:pt x="291439" y="600293"/>
                  <a:pt x="307183" y="609308"/>
                </a:cubicBezTo>
                <a:cubicBezTo>
                  <a:pt x="316325" y="614640"/>
                  <a:pt x="326229" y="617053"/>
                  <a:pt x="336132" y="617053"/>
                </a:cubicBezTo>
                <a:cubicBezTo>
                  <a:pt x="343115" y="617053"/>
                  <a:pt x="349972" y="615783"/>
                  <a:pt x="356447" y="613371"/>
                </a:cubicBezTo>
                <a:cubicBezTo>
                  <a:pt x="359240" y="629876"/>
                  <a:pt x="368763" y="645240"/>
                  <a:pt x="384507" y="654381"/>
                </a:cubicBezTo>
                <a:cubicBezTo>
                  <a:pt x="393649" y="659714"/>
                  <a:pt x="403552" y="662126"/>
                  <a:pt x="413583" y="662126"/>
                </a:cubicBezTo>
                <a:cubicBezTo>
                  <a:pt x="426153" y="662126"/>
                  <a:pt x="438468" y="658063"/>
                  <a:pt x="448626" y="650445"/>
                </a:cubicBezTo>
                <a:cubicBezTo>
                  <a:pt x="453324" y="662380"/>
                  <a:pt x="461577" y="672792"/>
                  <a:pt x="473385" y="679648"/>
                </a:cubicBezTo>
                <a:cubicBezTo>
                  <a:pt x="482272" y="684854"/>
                  <a:pt x="492176" y="687393"/>
                  <a:pt x="502334" y="687393"/>
                </a:cubicBezTo>
                <a:cubicBezTo>
                  <a:pt x="507412" y="687393"/>
                  <a:pt x="512491" y="686631"/>
                  <a:pt x="517570" y="685361"/>
                </a:cubicBezTo>
                <a:cubicBezTo>
                  <a:pt x="532552" y="681299"/>
                  <a:pt x="545122" y="671649"/>
                  <a:pt x="552994" y="658190"/>
                </a:cubicBezTo>
                <a:lnTo>
                  <a:pt x="554644" y="655270"/>
                </a:lnTo>
                <a:lnTo>
                  <a:pt x="605940" y="684854"/>
                </a:lnTo>
                <a:cubicBezTo>
                  <a:pt x="615081" y="690186"/>
                  <a:pt x="624985" y="692599"/>
                  <a:pt x="635015" y="692599"/>
                </a:cubicBezTo>
                <a:cubicBezTo>
                  <a:pt x="655203" y="692599"/>
                  <a:pt x="674756" y="682187"/>
                  <a:pt x="685549" y="663523"/>
                </a:cubicBezTo>
                <a:cubicBezTo>
                  <a:pt x="691643" y="652858"/>
                  <a:pt x="694056" y="641050"/>
                  <a:pt x="693167" y="629623"/>
                </a:cubicBezTo>
                <a:cubicBezTo>
                  <a:pt x="718053" y="636479"/>
                  <a:pt x="745605" y="626067"/>
                  <a:pt x="759063" y="602578"/>
                </a:cubicBezTo>
                <a:cubicBezTo>
                  <a:pt x="765158" y="591913"/>
                  <a:pt x="767570" y="580105"/>
                  <a:pt x="766681" y="568805"/>
                </a:cubicBezTo>
                <a:cubicBezTo>
                  <a:pt x="791567" y="575661"/>
                  <a:pt x="818992" y="565250"/>
                  <a:pt x="832578" y="541761"/>
                </a:cubicBezTo>
                <a:cubicBezTo>
                  <a:pt x="838672" y="531095"/>
                  <a:pt x="841085" y="519287"/>
                  <a:pt x="840196" y="507987"/>
                </a:cubicBezTo>
                <a:cubicBezTo>
                  <a:pt x="849973" y="510780"/>
                  <a:pt x="860511" y="510780"/>
                  <a:pt x="870668" y="507987"/>
                </a:cubicBezTo>
                <a:cubicBezTo>
                  <a:pt x="885651" y="503924"/>
                  <a:pt x="898221" y="494274"/>
                  <a:pt x="906093" y="480943"/>
                </a:cubicBezTo>
                <a:cubicBezTo>
                  <a:pt x="913838" y="467484"/>
                  <a:pt x="915869" y="451867"/>
                  <a:pt x="911806" y="436758"/>
                </a:cubicBezTo>
                <a:cubicBezTo>
                  <a:pt x="910537" y="431933"/>
                  <a:pt x="908632" y="427362"/>
                  <a:pt x="906347" y="423172"/>
                </a:cubicBezTo>
                <a:cubicBezTo>
                  <a:pt x="915361" y="413777"/>
                  <a:pt x="924757" y="401588"/>
                  <a:pt x="932629" y="390541"/>
                </a:cubicBezTo>
                <a:lnTo>
                  <a:pt x="935930" y="396382"/>
                </a:lnTo>
                <a:cubicBezTo>
                  <a:pt x="942279" y="407428"/>
                  <a:pt x="952690" y="415300"/>
                  <a:pt x="965133" y="418728"/>
                </a:cubicBezTo>
                <a:cubicBezTo>
                  <a:pt x="969323" y="419744"/>
                  <a:pt x="973513" y="420379"/>
                  <a:pt x="977703" y="420379"/>
                </a:cubicBezTo>
                <a:cubicBezTo>
                  <a:pt x="985956" y="420379"/>
                  <a:pt x="994209" y="418220"/>
                  <a:pt x="1001573" y="413903"/>
                </a:cubicBezTo>
                <a:lnTo>
                  <a:pt x="1080547" y="368322"/>
                </a:lnTo>
                <a:cubicBezTo>
                  <a:pt x="1091593" y="361973"/>
                  <a:pt x="1099465" y="351562"/>
                  <a:pt x="1102893" y="339119"/>
                </a:cubicBezTo>
                <a:cubicBezTo>
                  <a:pt x="1105560" y="326930"/>
                  <a:pt x="1103782" y="313980"/>
                  <a:pt x="1097434" y="302806"/>
                </a:cubicBezTo>
                <a:close/>
                <a:moveTo>
                  <a:pt x="145553" y="382923"/>
                </a:moveTo>
                <a:cubicBezTo>
                  <a:pt x="142759" y="387875"/>
                  <a:pt x="138189" y="391303"/>
                  <a:pt x="132729" y="392700"/>
                </a:cubicBezTo>
                <a:lnTo>
                  <a:pt x="132729" y="392700"/>
                </a:lnTo>
                <a:cubicBezTo>
                  <a:pt x="127396" y="394096"/>
                  <a:pt x="121556" y="393462"/>
                  <a:pt x="116731" y="390668"/>
                </a:cubicBezTo>
                <a:lnTo>
                  <a:pt x="37757" y="345087"/>
                </a:lnTo>
                <a:cubicBezTo>
                  <a:pt x="32932" y="342293"/>
                  <a:pt x="29504" y="337723"/>
                  <a:pt x="27980" y="332263"/>
                </a:cubicBezTo>
                <a:cubicBezTo>
                  <a:pt x="26583" y="326930"/>
                  <a:pt x="27218" y="321090"/>
                  <a:pt x="30012" y="316265"/>
                </a:cubicBezTo>
                <a:lnTo>
                  <a:pt x="191134" y="37316"/>
                </a:lnTo>
                <a:cubicBezTo>
                  <a:pt x="195070" y="30586"/>
                  <a:pt x="202181" y="26777"/>
                  <a:pt x="209418" y="26777"/>
                </a:cubicBezTo>
                <a:cubicBezTo>
                  <a:pt x="212973" y="26777"/>
                  <a:pt x="216655" y="27793"/>
                  <a:pt x="219956" y="29571"/>
                </a:cubicBezTo>
                <a:lnTo>
                  <a:pt x="298930" y="75152"/>
                </a:lnTo>
                <a:cubicBezTo>
                  <a:pt x="303755" y="77946"/>
                  <a:pt x="307183" y="82516"/>
                  <a:pt x="308707" y="87976"/>
                </a:cubicBezTo>
                <a:cubicBezTo>
                  <a:pt x="310104" y="93309"/>
                  <a:pt x="309469" y="99149"/>
                  <a:pt x="306675" y="103974"/>
                </a:cubicBezTo>
                <a:lnTo>
                  <a:pt x="145553" y="382923"/>
                </a:lnTo>
                <a:close/>
                <a:moveTo>
                  <a:pt x="286234" y="529445"/>
                </a:moveTo>
                <a:cubicBezTo>
                  <a:pt x="277473" y="544046"/>
                  <a:pt x="258428" y="548998"/>
                  <a:pt x="243699" y="540491"/>
                </a:cubicBezTo>
                <a:lnTo>
                  <a:pt x="243699" y="540491"/>
                </a:lnTo>
                <a:cubicBezTo>
                  <a:pt x="236462" y="536301"/>
                  <a:pt x="231383" y="529572"/>
                  <a:pt x="229225" y="521572"/>
                </a:cubicBezTo>
                <a:cubicBezTo>
                  <a:pt x="227066" y="513447"/>
                  <a:pt x="228209" y="505067"/>
                  <a:pt x="232399" y="497829"/>
                </a:cubicBezTo>
                <a:lnTo>
                  <a:pt x="277219" y="420125"/>
                </a:lnTo>
                <a:cubicBezTo>
                  <a:pt x="281409" y="412888"/>
                  <a:pt x="288138" y="407809"/>
                  <a:pt x="296137" y="405651"/>
                </a:cubicBezTo>
                <a:cubicBezTo>
                  <a:pt x="304136" y="403492"/>
                  <a:pt x="312643" y="404635"/>
                  <a:pt x="319880" y="408825"/>
                </a:cubicBezTo>
                <a:cubicBezTo>
                  <a:pt x="334608" y="417332"/>
                  <a:pt x="339941" y="436377"/>
                  <a:pt x="331561" y="451232"/>
                </a:cubicBezTo>
                <a:lnTo>
                  <a:pt x="286234" y="529445"/>
                </a:lnTo>
                <a:close/>
                <a:moveTo>
                  <a:pt x="363430" y="574518"/>
                </a:moveTo>
                <a:cubicBezTo>
                  <a:pt x="354669" y="589247"/>
                  <a:pt x="335624" y="594325"/>
                  <a:pt x="320769" y="585691"/>
                </a:cubicBezTo>
                <a:lnTo>
                  <a:pt x="320769" y="585691"/>
                </a:lnTo>
                <a:cubicBezTo>
                  <a:pt x="305914" y="577058"/>
                  <a:pt x="300708" y="557885"/>
                  <a:pt x="309342" y="543030"/>
                </a:cubicBezTo>
                <a:lnTo>
                  <a:pt x="370921" y="436504"/>
                </a:lnTo>
                <a:cubicBezTo>
                  <a:pt x="375111" y="429267"/>
                  <a:pt x="381841" y="424188"/>
                  <a:pt x="389840" y="422029"/>
                </a:cubicBezTo>
                <a:cubicBezTo>
                  <a:pt x="397966" y="419871"/>
                  <a:pt x="406346" y="421014"/>
                  <a:pt x="413583" y="425204"/>
                </a:cubicBezTo>
                <a:cubicBezTo>
                  <a:pt x="428311" y="433710"/>
                  <a:pt x="433644" y="452756"/>
                  <a:pt x="425264" y="467611"/>
                </a:cubicBezTo>
                <a:lnTo>
                  <a:pt x="363430" y="574518"/>
                </a:lnTo>
                <a:close/>
                <a:moveTo>
                  <a:pt x="440881" y="619338"/>
                </a:moveTo>
                <a:cubicBezTo>
                  <a:pt x="432247" y="634193"/>
                  <a:pt x="413075" y="639272"/>
                  <a:pt x="398220" y="630765"/>
                </a:cubicBezTo>
                <a:lnTo>
                  <a:pt x="398220" y="630765"/>
                </a:lnTo>
                <a:cubicBezTo>
                  <a:pt x="383364" y="622132"/>
                  <a:pt x="378159" y="602959"/>
                  <a:pt x="386792" y="588104"/>
                </a:cubicBezTo>
                <a:lnTo>
                  <a:pt x="456625" y="467357"/>
                </a:lnTo>
                <a:cubicBezTo>
                  <a:pt x="460815" y="460120"/>
                  <a:pt x="467544" y="455041"/>
                  <a:pt x="475543" y="452883"/>
                </a:cubicBezTo>
                <a:cubicBezTo>
                  <a:pt x="483542" y="450724"/>
                  <a:pt x="492049" y="451867"/>
                  <a:pt x="499286" y="456057"/>
                </a:cubicBezTo>
                <a:cubicBezTo>
                  <a:pt x="506523" y="460247"/>
                  <a:pt x="511602" y="466976"/>
                  <a:pt x="513761" y="474975"/>
                </a:cubicBezTo>
                <a:cubicBezTo>
                  <a:pt x="515919" y="483101"/>
                  <a:pt x="514776" y="491481"/>
                  <a:pt x="510586" y="498718"/>
                </a:cubicBezTo>
                <a:lnTo>
                  <a:pt x="440881" y="619338"/>
                </a:lnTo>
                <a:close/>
                <a:moveTo>
                  <a:pt x="529378" y="644478"/>
                </a:moveTo>
                <a:cubicBezTo>
                  <a:pt x="525315" y="651715"/>
                  <a:pt x="518585" y="656794"/>
                  <a:pt x="510459" y="658952"/>
                </a:cubicBezTo>
                <a:lnTo>
                  <a:pt x="510459" y="658952"/>
                </a:lnTo>
                <a:cubicBezTo>
                  <a:pt x="502334" y="661111"/>
                  <a:pt x="493954" y="659968"/>
                  <a:pt x="486716" y="655778"/>
                </a:cubicBezTo>
                <a:cubicBezTo>
                  <a:pt x="471988" y="647271"/>
                  <a:pt x="466655" y="628226"/>
                  <a:pt x="475035" y="613371"/>
                </a:cubicBezTo>
                <a:lnTo>
                  <a:pt x="520236" y="535031"/>
                </a:lnTo>
                <a:cubicBezTo>
                  <a:pt x="528870" y="520303"/>
                  <a:pt x="547915" y="515351"/>
                  <a:pt x="562770" y="523858"/>
                </a:cubicBezTo>
                <a:cubicBezTo>
                  <a:pt x="570008" y="528048"/>
                  <a:pt x="575086" y="534777"/>
                  <a:pt x="577245" y="542776"/>
                </a:cubicBezTo>
                <a:cubicBezTo>
                  <a:pt x="579403" y="550902"/>
                  <a:pt x="578261" y="559282"/>
                  <a:pt x="574071" y="566519"/>
                </a:cubicBezTo>
                <a:lnTo>
                  <a:pt x="529378" y="644478"/>
                </a:lnTo>
                <a:close/>
                <a:moveTo>
                  <a:pt x="882223" y="467357"/>
                </a:moveTo>
                <a:lnTo>
                  <a:pt x="882223" y="467357"/>
                </a:lnTo>
                <a:cubicBezTo>
                  <a:pt x="878033" y="474594"/>
                  <a:pt x="871303" y="479673"/>
                  <a:pt x="863304" y="481832"/>
                </a:cubicBezTo>
                <a:cubicBezTo>
                  <a:pt x="855178" y="483990"/>
                  <a:pt x="846798" y="482847"/>
                  <a:pt x="839561" y="478657"/>
                </a:cubicBezTo>
                <a:lnTo>
                  <a:pt x="812644" y="463167"/>
                </a:lnTo>
                <a:cubicBezTo>
                  <a:pt x="812263" y="462913"/>
                  <a:pt x="811882" y="462913"/>
                  <a:pt x="811501" y="462786"/>
                </a:cubicBezTo>
                <a:lnTo>
                  <a:pt x="711450" y="403111"/>
                </a:lnTo>
                <a:cubicBezTo>
                  <a:pt x="704467" y="398921"/>
                  <a:pt x="695325" y="401207"/>
                  <a:pt x="691262" y="408190"/>
                </a:cubicBezTo>
                <a:cubicBezTo>
                  <a:pt x="687072" y="415173"/>
                  <a:pt x="689358" y="424315"/>
                  <a:pt x="696341" y="428378"/>
                </a:cubicBezTo>
                <a:lnTo>
                  <a:pt x="807311" y="494528"/>
                </a:lnTo>
                <a:cubicBezTo>
                  <a:pt x="813914" y="504178"/>
                  <a:pt x="814929" y="517383"/>
                  <a:pt x="808835" y="527921"/>
                </a:cubicBezTo>
                <a:cubicBezTo>
                  <a:pt x="800201" y="542776"/>
                  <a:pt x="781029" y="547982"/>
                  <a:pt x="766174" y="539348"/>
                </a:cubicBezTo>
                <a:lnTo>
                  <a:pt x="757286" y="534142"/>
                </a:lnTo>
                <a:lnTo>
                  <a:pt x="681486" y="488942"/>
                </a:lnTo>
                <a:cubicBezTo>
                  <a:pt x="674503" y="484752"/>
                  <a:pt x="665361" y="487037"/>
                  <a:pt x="661298" y="494020"/>
                </a:cubicBezTo>
                <a:cubicBezTo>
                  <a:pt x="657108" y="501004"/>
                  <a:pt x="659393" y="510145"/>
                  <a:pt x="666376" y="514208"/>
                </a:cubicBezTo>
                <a:lnTo>
                  <a:pt x="733416" y="554203"/>
                </a:lnTo>
                <a:cubicBezTo>
                  <a:pt x="740653" y="563853"/>
                  <a:pt x="741923" y="577439"/>
                  <a:pt x="735447" y="588612"/>
                </a:cubicBezTo>
                <a:cubicBezTo>
                  <a:pt x="726813" y="603467"/>
                  <a:pt x="707895" y="608546"/>
                  <a:pt x="692913" y="600039"/>
                </a:cubicBezTo>
                <a:lnTo>
                  <a:pt x="653934" y="575915"/>
                </a:lnTo>
                <a:cubicBezTo>
                  <a:pt x="646950" y="571598"/>
                  <a:pt x="637936" y="573756"/>
                  <a:pt x="633619" y="580740"/>
                </a:cubicBezTo>
                <a:cubicBezTo>
                  <a:pt x="629302" y="587723"/>
                  <a:pt x="631460" y="596738"/>
                  <a:pt x="638444" y="601055"/>
                </a:cubicBezTo>
                <a:lnTo>
                  <a:pt x="658632" y="613624"/>
                </a:lnTo>
                <a:cubicBezTo>
                  <a:pt x="666884" y="623401"/>
                  <a:pt x="668662" y="637621"/>
                  <a:pt x="661933" y="649303"/>
                </a:cubicBezTo>
                <a:cubicBezTo>
                  <a:pt x="653299" y="664158"/>
                  <a:pt x="634127" y="669364"/>
                  <a:pt x="619271" y="660730"/>
                </a:cubicBezTo>
                <a:lnTo>
                  <a:pt x="567976" y="631146"/>
                </a:lnTo>
                <a:lnTo>
                  <a:pt x="597687" y="579597"/>
                </a:lnTo>
                <a:cubicBezTo>
                  <a:pt x="605432" y="566138"/>
                  <a:pt x="607463" y="550521"/>
                  <a:pt x="603400" y="535412"/>
                </a:cubicBezTo>
                <a:cubicBezTo>
                  <a:pt x="599337" y="520430"/>
                  <a:pt x="589688" y="507860"/>
                  <a:pt x="576356" y="499988"/>
                </a:cubicBezTo>
                <a:cubicBezTo>
                  <a:pt x="565056" y="493513"/>
                  <a:pt x="552486" y="491354"/>
                  <a:pt x="540424" y="492878"/>
                </a:cubicBezTo>
                <a:cubicBezTo>
                  <a:pt x="541948" y="484371"/>
                  <a:pt x="541948" y="475610"/>
                  <a:pt x="539535" y="466976"/>
                </a:cubicBezTo>
                <a:cubicBezTo>
                  <a:pt x="535472" y="451994"/>
                  <a:pt x="525823" y="439424"/>
                  <a:pt x="512491" y="431552"/>
                </a:cubicBezTo>
                <a:cubicBezTo>
                  <a:pt x="499032" y="423807"/>
                  <a:pt x="483415" y="421775"/>
                  <a:pt x="468306" y="425839"/>
                </a:cubicBezTo>
                <a:cubicBezTo>
                  <a:pt x="462719" y="427362"/>
                  <a:pt x="457514" y="429901"/>
                  <a:pt x="452562" y="432949"/>
                </a:cubicBezTo>
                <a:cubicBezTo>
                  <a:pt x="448245" y="419998"/>
                  <a:pt x="439484" y="408317"/>
                  <a:pt x="426787" y="401080"/>
                </a:cubicBezTo>
                <a:cubicBezTo>
                  <a:pt x="403425" y="387621"/>
                  <a:pt x="374730" y="392319"/>
                  <a:pt x="356447" y="410729"/>
                </a:cubicBezTo>
                <a:cubicBezTo>
                  <a:pt x="351622" y="400191"/>
                  <a:pt x="343623" y="390922"/>
                  <a:pt x="332958" y="384701"/>
                </a:cubicBezTo>
                <a:cubicBezTo>
                  <a:pt x="319499" y="376956"/>
                  <a:pt x="303882" y="374924"/>
                  <a:pt x="288773" y="378987"/>
                </a:cubicBezTo>
                <a:cubicBezTo>
                  <a:pt x="273791" y="383050"/>
                  <a:pt x="261221" y="392700"/>
                  <a:pt x="253349" y="406158"/>
                </a:cubicBezTo>
                <a:lnTo>
                  <a:pt x="240144" y="429013"/>
                </a:lnTo>
                <a:cubicBezTo>
                  <a:pt x="220718" y="410983"/>
                  <a:pt x="200657" y="380130"/>
                  <a:pt x="191261" y="356387"/>
                </a:cubicBezTo>
                <a:lnTo>
                  <a:pt x="307183" y="155523"/>
                </a:lnTo>
                <a:cubicBezTo>
                  <a:pt x="332577" y="167712"/>
                  <a:pt x="383364" y="188154"/>
                  <a:pt x="456625" y="198692"/>
                </a:cubicBezTo>
                <a:lnTo>
                  <a:pt x="413075" y="242242"/>
                </a:lnTo>
                <a:cubicBezTo>
                  <a:pt x="405330" y="249987"/>
                  <a:pt x="401648" y="260399"/>
                  <a:pt x="402790" y="271318"/>
                </a:cubicBezTo>
                <a:cubicBezTo>
                  <a:pt x="403806" y="282237"/>
                  <a:pt x="409647" y="291633"/>
                  <a:pt x="418788" y="297728"/>
                </a:cubicBezTo>
                <a:cubicBezTo>
                  <a:pt x="457768" y="323375"/>
                  <a:pt x="497763" y="322232"/>
                  <a:pt x="525442" y="294553"/>
                </a:cubicBezTo>
                <a:lnTo>
                  <a:pt x="562770" y="257225"/>
                </a:lnTo>
                <a:cubicBezTo>
                  <a:pt x="583720" y="284015"/>
                  <a:pt x="626001" y="331247"/>
                  <a:pt x="700023" y="331247"/>
                </a:cubicBezTo>
                <a:cubicBezTo>
                  <a:pt x="702943" y="331247"/>
                  <a:pt x="705737" y="331120"/>
                  <a:pt x="708657" y="330993"/>
                </a:cubicBezTo>
                <a:lnTo>
                  <a:pt x="870161" y="424315"/>
                </a:lnTo>
                <a:cubicBezTo>
                  <a:pt x="872827" y="425839"/>
                  <a:pt x="875239" y="427743"/>
                  <a:pt x="877398" y="429901"/>
                </a:cubicBezTo>
                <a:cubicBezTo>
                  <a:pt x="877525" y="430028"/>
                  <a:pt x="877652" y="430155"/>
                  <a:pt x="877779" y="430409"/>
                </a:cubicBezTo>
                <a:cubicBezTo>
                  <a:pt x="880953" y="433964"/>
                  <a:pt x="883365" y="438408"/>
                  <a:pt x="884762" y="443360"/>
                </a:cubicBezTo>
                <a:cubicBezTo>
                  <a:pt x="887301" y="451740"/>
                  <a:pt x="886286" y="460120"/>
                  <a:pt x="882223" y="467357"/>
                </a:cubicBezTo>
                <a:close/>
                <a:moveTo>
                  <a:pt x="887428" y="403492"/>
                </a:moveTo>
                <a:lnTo>
                  <a:pt x="887428" y="403492"/>
                </a:lnTo>
                <a:cubicBezTo>
                  <a:pt x="886412" y="402730"/>
                  <a:pt x="885270" y="402096"/>
                  <a:pt x="884254" y="401461"/>
                </a:cubicBezTo>
                <a:lnTo>
                  <a:pt x="719068" y="306107"/>
                </a:lnTo>
                <a:cubicBezTo>
                  <a:pt x="716783" y="304838"/>
                  <a:pt x="713990" y="304203"/>
                  <a:pt x="711450" y="304330"/>
                </a:cubicBezTo>
                <a:cubicBezTo>
                  <a:pt x="637174" y="309790"/>
                  <a:pt x="598322" y="259129"/>
                  <a:pt x="579657" y="234751"/>
                </a:cubicBezTo>
                <a:cubicBezTo>
                  <a:pt x="578007" y="232466"/>
                  <a:pt x="576483" y="230561"/>
                  <a:pt x="575086" y="228911"/>
                </a:cubicBezTo>
                <a:cubicBezTo>
                  <a:pt x="572674" y="225864"/>
                  <a:pt x="569119" y="224086"/>
                  <a:pt x="565310" y="223832"/>
                </a:cubicBezTo>
                <a:cubicBezTo>
                  <a:pt x="561501" y="223578"/>
                  <a:pt x="557692" y="224975"/>
                  <a:pt x="555152" y="227768"/>
                </a:cubicBezTo>
                <a:lnTo>
                  <a:pt x="507031" y="275889"/>
                </a:lnTo>
                <a:cubicBezTo>
                  <a:pt x="481003" y="301918"/>
                  <a:pt x="447483" y="284396"/>
                  <a:pt x="434279" y="275762"/>
                </a:cubicBezTo>
                <a:cubicBezTo>
                  <a:pt x="431739" y="274111"/>
                  <a:pt x="430596" y="272207"/>
                  <a:pt x="430343" y="269160"/>
                </a:cubicBezTo>
                <a:cubicBezTo>
                  <a:pt x="429962" y="266239"/>
                  <a:pt x="430850" y="263954"/>
                  <a:pt x="433009" y="261796"/>
                </a:cubicBezTo>
                <a:lnTo>
                  <a:pt x="520871" y="173806"/>
                </a:lnTo>
                <a:cubicBezTo>
                  <a:pt x="545122" y="149429"/>
                  <a:pt x="551216" y="149937"/>
                  <a:pt x="580165" y="152349"/>
                </a:cubicBezTo>
                <a:lnTo>
                  <a:pt x="580546" y="152349"/>
                </a:lnTo>
                <a:cubicBezTo>
                  <a:pt x="607717" y="154507"/>
                  <a:pt x="632349" y="159332"/>
                  <a:pt x="656092" y="164030"/>
                </a:cubicBezTo>
                <a:cubicBezTo>
                  <a:pt x="676153" y="167966"/>
                  <a:pt x="696722" y="172029"/>
                  <a:pt x="718941" y="174441"/>
                </a:cubicBezTo>
                <a:cubicBezTo>
                  <a:pt x="738494" y="176600"/>
                  <a:pt x="756143" y="174060"/>
                  <a:pt x="771633" y="166823"/>
                </a:cubicBezTo>
                <a:lnTo>
                  <a:pt x="796519" y="155142"/>
                </a:lnTo>
                <a:lnTo>
                  <a:pt x="917520" y="364640"/>
                </a:lnTo>
                <a:cubicBezTo>
                  <a:pt x="905966" y="381146"/>
                  <a:pt x="895681" y="394731"/>
                  <a:pt x="887428" y="403492"/>
                </a:cubicBezTo>
                <a:close/>
                <a:moveTo>
                  <a:pt x="1076230" y="332263"/>
                </a:moveTo>
                <a:cubicBezTo>
                  <a:pt x="1074833" y="337596"/>
                  <a:pt x="1071278" y="342166"/>
                  <a:pt x="1066454" y="345087"/>
                </a:cubicBezTo>
                <a:lnTo>
                  <a:pt x="987479" y="390668"/>
                </a:lnTo>
                <a:cubicBezTo>
                  <a:pt x="982654" y="393462"/>
                  <a:pt x="976941" y="394223"/>
                  <a:pt x="971481" y="392700"/>
                </a:cubicBezTo>
                <a:cubicBezTo>
                  <a:pt x="966149" y="391303"/>
                  <a:pt x="961578" y="387748"/>
                  <a:pt x="958657" y="382923"/>
                </a:cubicBezTo>
                <a:lnTo>
                  <a:pt x="797535" y="103974"/>
                </a:lnTo>
                <a:cubicBezTo>
                  <a:pt x="794741" y="99149"/>
                  <a:pt x="793980" y="93436"/>
                  <a:pt x="795503" y="87976"/>
                </a:cubicBezTo>
                <a:cubicBezTo>
                  <a:pt x="796900" y="82643"/>
                  <a:pt x="800455" y="78072"/>
                  <a:pt x="805280" y="75152"/>
                </a:cubicBezTo>
                <a:lnTo>
                  <a:pt x="884254" y="29571"/>
                </a:lnTo>
                <a:cubicBezTo>
                  <a:pt x="887555" y="27666"/>
                  <a:pt x="891237" y="26777"/>
                  <a:pt x="894792" y="26777"/>
                </a:cubicBezTo>
                <a:cubicBezTo>
                  <a:pt x="902157" y="26777"/>
                  <a:pt x="909140" y="30586"/>
                  <a:pt x="913076" y="37316"/>
                </a:cubicBezTo>
                <a:lnTo>
                  <a:pt x="1074199" y="316265"/>
                </a:lnTo>
                <a:cubicBezTo>
                  <a:pt x="1076992" y="321217"/>
                  <a:pt x="1077754" y="326803"/>
                  <a:pt x="1076230" y="332263"/>
                </a:cubicBezTo>
                <a:lnTo>
                  <a:pt x="1076230" y="332263"/>
                </a:lnTo>
                <a:close/>
              </a:path>
            </a:pathLst>
          </a:custGeom>
          <a:solidFill>
            <a:srgbClr val="426BBA"/>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0" name="Freeform 43">
            <a:extLst>
              <a:ext uri="{FF2B5EF4-FFF2-40B4-BE49-F238E27FC236}">
                <a16:creationId xmlns:a16="http://schemas.microsoft.com/office/drawing/2014/main" id="{125F1A82-E917-89CD-9AB2-CA728DFD6E86}"/>
              </a:ext>
            </a:extLst>
          </p:cNvPr>
          <p:cNvSpPr/>
          <p:nvPr/>
        </p:nvSpPr>
        <p:spPr>
          <a:xfrm>
            <a:off x="3206384" y="2835828"/>
            <a:ext cx="965085" cy="965085"/>
          </a:xfrm>
          <a:custGeom>
            <a:avLst/>
            <a:gdLst>
              <a:gd name="connsiteX0" fmla="*/ 817295 w 965085"/>
              <a:gd name="connsiteY0" fmla="*/ 406298 h 965085"/>
              <a:gd name="connsiteX1" fmla="*/ 773110 w 965085"/>
              <a:gd name="connsiteY1" fmla="*/ 401982 h 965085"/>
              <a:gd name="connsiteX2" fmla="*/ 742510 w 965085"/>
              <a:gd name="connsiteY2" fmla="*/ 327959 h 965085"/>
              <a:gd name="connsiteX3" fmla="*/ 770824 w 965085"/>
              <a:gd name="connsiteY3" fmla="*/ 293551 h 965085"/>
              <a:gd name="connsiteX4" fmla="*/ 771459 w 965085"/>
              <a:gd name="connsiteY4" fmla="*/ 277045 h 965085"/>
              <a:gd name="connsiteX5" fmla="*/ 679407 w 965085"/>
              <a:gd name="connsiteY5" fmla="*/ 184993 h 965085"/>
              <a:gd name="connsiteX6" fmla="*/ 662901 w 965085"/>
              <a:gd name="connsiteY6" fmla="*/ 185628 h 965085"/>
              <a:gd name="connsiteX7" fmla="*/ 628493 w 965085"/>
              <a:gd name="connsiteY7" fmla="*/ 213814 h 965085"/>
              <a:gd name="connsiteX8" fmla="*/ 554470 w 965085"/>
              <a:gd name="connsiteY8" fmla="*/ 183215 h 965085"/>
              <a:gd name="connsiteX9" fmla="*/ 550026 w 965085"/>
              <a:gd name="connsiteY9" fmla="*/ 138903 h 965085"/>
              <a:gd name="connsiteX10" fmla="*/ 538854 w 965085"/>
              <a:gd name="connsiteY10" fmla="*/ 126714 h 965085"/>
              <a:gd name="connsiteX11" fmla="*/ 408711 w 965085"/>
              <a:gd name="connsiteY11" fmla="*/ 126714 h 965085"/>
              <a:gd name="connsiteX12" fmla="*/ 397538 w 965085"/>
              <a:gd name="connsiteY12" fmla="*/ 138903 h 965085"/>
              <a:gd name="connsiteX13" fmla="*/ 393221 w 965085"/>
              <a:gd name="connsiteY13" fmla="*/ 183088 h 965085"/>
              <a:gd name="connsiteX14" fmla="*/ 319198 w 965085"/>
              <a:gd name="connsiteY14" fmla="*/ 213688 h 965085"/>
              <a:gd name="connsiteX15" fmla="*/ 284790 w 965085"/>
              <a:gd name="connsiteY15" fmla="*/ 185501 h 965085"/>
              <a:gd name="connsiteX16" fmla="*/ 268284 w 965085"/>
              <a:gd name="connsiteY16" fmla="*/ 184866 h 965085"/>
              <a:gd name="connsiteX17" fmla="*/ 176232 w 965085"/>
              <a:gd name="connsiteY17" fmla="*/ 276918 h 965085"/>
              <a:gd name="connsiteX18" fmla="*/ 176867 w 965085"/>
              <a:gd name="connsiteY18" fmla="*/ 293424 h 965085"/>
              <a:gd name="connsiteX19" fmla="*/ 205054 w 965085"/>
              <a:gd name="connsiteY19" fmla="*/ 327832 h 965085"/>
              <a:gd name="connsiteX20" fmla="*/ 174454 w 965085"/>
              <a:gd name="connsiteY20" fmla="*/ 401855 h 965085"/>
              <a:gd name="connsiteX21" fmla="*/ 130269 w 965085"/>
              <a:gd name="connsiteY21" fmla="*/ 406171 h 965085"/>
              <a:gd name="connsiteX22" fmla="*/ 118081 w 965085"/>
              <a:gd name="connsiteY22" fmla="*/ 417345 h 965085"/>
              <a:gd name="connsiteX23" fmla="*/ 118081 w 965085"/>
              <a:gd name="connsiteY23" fmla="*/ 547487 h 965085"/>
              <a:gd name="connsiteX24" fmla="*/ 130269 w 965085"/>
              <a:gd name="connsiteY24" fmla="*/ 558660 h 965085"/>
              <a:gd name="connsiteX25" fmla="*/ 174454 w 965085"/>
              <a:gd name="connsiteY25" fmla="*/ 562977 h 965085"/>
              <a:gd name="connsiteX26" fmla="*/ 205054 w 965085"/>
              <a:gd name="connsiteY26" fmla="*/ 637000 h 965085"/>
              <a:gd name="connsiteX27" fmla="*/ 176867 w 965085"/>
              <a:gd name="connsiteY27" fmla="*/ 671408 h 965085"/>
              <a:gd name="connsiteX28" fmla="*/ 176232 w 965085"/>
              <a:gd name="connsiteY28" fmla="*/ 687914 h 965085"/>
              <a:gd name="connsiteX29" fmla="*/ 268284 w 965085"/>
              <a:gd name="connsiteY29" fmla="*/ 779966 h 965085"/>
              <a:gd name="connsiteX30" fmla="*/ 284790 w 965085"/>
              <a:gd name="connsiteY30" fmla="*/ 779331 h 965085"/>
              <a:gd name="connsiteX31" fmla="*/ 319198 w 965085"/>
              <a:gd name="connsiteY31" fmla="*/ 751144 h 965085"/>
              <a:gd name="connsiteX32" fmla="*/ 393221 w 965085"/>
              <a:gd name="connsiteY32" fmla="*/ 781744 h 965085"/>
              <a:gd name="connsiteX33" fmla="*/ 397538 w 965085"/>
              <a:gd name="connsiteY33" fmla="*/ 825929 h 965085"/>
              <a:gd name="connsiteX34" fmla="*/ 408711 w 965085"/>
              <a:gd name="connsiteY34" fmla="*/ 838118 h 965085"/>
              <a:gd name="connsiteX35" fmla="*/ 473845 w 965085"/>
              <a:gd name="connsiteY35" fmla="*/ 844085 h 965085"/>
              <a:gd name="connsiteX36" fmla="*/ 538854 w 965085"/>
              <a:gd name="connsiteY36" fmla="*/ 838118 h 965085"/>
              <a:gd name="connsiteX37" fmla="*/ 550026 w 965085"/>
              <a:gd name="connsiteY37" fmla="*/ 825929 h 965085"/>
              <a:gd name="connsiteX38" fmla="*/ 554470 w 965085"/>
              <a:gd name="connsiteY38" fmla="*/ 781616 h 965085"/>
              <a:gd name="connsiteX39" fmla="*/ 628493 w 965085"/>
              <a:gd name="connsiteY39" fmla="*/ 751017 h 965085"/>
              <a:gd name="connsiteX40" fmla="*/ 662901 w 965085"/>
              <a:gd name="connsiteY40" fmla="*/ 779204 h 965085"/>
              <a:gd name="connsiteX41" fmla="*/ 679407 w 965085"/>
              <a:gd name="connsiteY41" fmla="*/ 779839 h 965085"/>
              <a:gd name="connsiteX42" fmla="*/ 771459 w 965085"/>
              <a:gd name="connsiteY42" fmla="*/ 687787 h 965085"/>
              <a:gd name="connsiteX43" fmla="*/ 770824 w 965085"/>
              <a:gd name="connsiteY43" fmla="*/ 671281 h 965085"/>
              <a:gd name="connsiteX44" fmla="*/ 742510 w 965085"/>
              <a:gd name="connsiteY44" fmla="*/ 636873 h 965085"/>
              <a:gd name="connsiteX45" fmla="*/ 773110 w 965085"/>
              <a:gd name="connsiteY45" fmla="*/ 562850 h 965085"/>
              <a:gd name="connsiteX46" fmla="*/ 817295 w 965085"/>
              <a:gd name="connsiteY46" fmla="*/ 558533 h 965085"/>
              <a:gd name="connsiteX47" fmla="*/ 829484 w 965085"/>
              <a:gd name="connsiteY47" fmla="*/ 547360 h 965085"/>
              <a:gd name="connsiteX48" fmla="*/ 829484 w 965085"/>
              <a:gd name="connsiteY48" fmla="*/ 417091 h 965085"/>
              <a:gd name="connsiteX49" fmla="*/ 817295 w 965085"/>
              <a:gd name="connsiteY49" fmla="*/ 406298 h 965085"/>
              <a:gd name="connsiteX50" fmla="*/ 817295 w 965085"/>
              <a:gd name="connsiteY50" fmla="*/ 406298 h 965085"/>
              <a:gd name="connsiteX51" fmla="*/ 804217 w 965085"/>
              <a:gd name="connsiteY51" fmla="*/ 532632 h 965085"/>
              <a:gd name="connsiteX52" fmla="*/ 760794 w 965085"/>
              <a:gd name="connsiteY52" fmla="*/ 536822 h 965085"/>
              <a:gd name="connsiteX53" fmla="*/ 748732 w 965085"/>
              <a:gd name="connsiteY53" fmla="*/ 547233 h 965085"/>
              <a:gd name="connsiteX54" fmla="*/ 714070 w 965085"/>
              <a:gd name="connsiteY54" fmla="*/ 631159 h 965085"/>
              <a:gd name="connsiteX55" fmla="*/ 715085 w 965085"/>
              <a:gd name="connsiteY55" fmla="*/ 647030 h 965085"/>
              <a:gd name="connsiteX56" fmla="*/ 742764 w 965085"/>
              <a:gd name="connsiteY56" fmla="*/ 680677 h 965085"/>
              <a:gd name="connsiteX57" fmla="*/ 671916 w 965085"/>
              <a:gd name="connsiteY57" fmla="*/ 751398 h 965085"/>
              <a:gd name="connsiteX58" fmla="*/ 638142 w 965085"/>
              <a:gd name="connsiteY58" fmla="*/ 723719 h 965085"/>
              <a:gd name="connsiteX59" fmla="*/ 622271 w 965085"/>
              <a:gd name="connsiteY59" fmla="*/ 722703 h 965085"/>
              <a:gd name="connsiteX60" fmla="*/ 538472 w 965085"/>
              <a:gd name="connsiteY60" fmla="*/ 757366 h 965085"/>
              <a:gd name="connsiteX61" fmla="*/ 528061 w 965085"/>
              <a:gd name="connsiteY61" fmla="*/ 769301 h 965085"/>
              <a:gd name="connsiteX62" fmla="*/ 523744 w 965085"/>
              <a:gd name="connsiteY62" fmla="*/ 812724 h 965085"/>
              <a:gd name="connsiteX63" fmla="*/ 423566 w 965085"/>
              <a:gd name="connsiteY63" fmla="*/ 812724 h 965085"/>
              <a:gd name="connsiteX64" fmla="*/ 419376 w 965085"/>
              <a:gd name="connsiteY64" fmla="*/ 769301 h 965085"/>
              <a:gd name="connsiteX65" fmla="*/ 408965 w 965085"/>
              <a:gd name="connsiteY65" fmla="*/ 757239 h 965085"/>
              <a:gd name="connsiteX66" fmla="*/ 325166 w 965085"/>
              <a:gd name="connsiteY66" fmla="*/ 722576 h 965085"/>
              <a:gd name="connsiteX67" fmla="*/ 309295 w 965085"/>
              <a:gd name="connsiteY67" fmla="*/ 723592 h 965085"/>
              <a:gd name="connsiteX68" fmla="*/ 275521 w 965085"/>
              <a:gd name="connsiteY68" fmla="*/ 751271 h 965085"/>
              <a:gd name="connsiteX69" fmla="*/ 204673 w 965085"/>
              <a:gd name="connsiteY69" fmla="*/ 680550 h 965085"/>
              <a:gd name="connsiteX70" fmla="*/ 232352 w 965085"/>
              <a:gd name="connsiteY70" fmla="*/ 646776 h 965085"/>
              <a:gd name="connsiteX71" fmla="*/ 233368 w 965085"/>
              <a:gd name="connsiteY71" fmla="*/ 630905 h 965085"/>
              <a:gd name="connsiteX72" fmla="*/ 198705 w 965085"/>
              <a:gd name="connsiteY72" fmla="*/ 546979 h 965085"/>
              <a:gd name="connsiteX73" fmla="*/ 186643 w 965085"/>
              <a:gd name="connsiteY73" fmla="*/ 536568 h 965085"/>
              <a:gd name="connsiteX74" fmla="*/ 143220 w 965085"/>
              <a:gd name="connsiteY74" fmla="*/ 532378 h 965085"/>
              <a:gd name="connsiteX75" fmla="*/ 143220 w 965085"/>
              <a:gd name="connsiteY75" fmla="*/ 432327 h 965085"/>
              <a:gd name="connsiteX76" fmla="*/ 186643 w 965085"/>
              <a:gd name="connsiteY76" fmla="*/ 428137 h 965085"/>
              <a:gd name="connsiteX77" fmla="*/ 198705 w 965085"/>
              <a:gd name="connsiteY77" fmla="*/ 417726 h 965085"/>
              <a:gd name="connsiteX78" fmla="*/ 233368 w 965085"/>
              <a:gd name="connsiteY78" fmla="*/ 333927 h 965085"/>
              <a:gd name="connsiteX79" fmla="*/ 232352 w 965085"/>
              <a:gd name="connsiteY79" fmla="*/ 318055 h 965085"/>
              <a:gd name="connsiteX80" fmla="*/ 204673 w 965085"/>
              <a:gd name="connsiteY80" fmla="*/ 284282 h 965085"/>
              <a:gd name="connsiteX81" fmla="*/ 275521 w 965085"/>
              <a:gd name="connsiteY81" fmla="*/ 213561 h 965085"/>
              <a:gd name="connsiteX82" fmla="*/ 309295 w 965085"/>
              <a:gd name="connsiteY82" fmla="*/ 241240 h 965085"/>
              <a:gd name="connsiteX83" fmla="*/ 325166 w 965085"/>
              <a:gd name="connsiteY83" fmla="*/ 242255 h 965085"/>
              <a:gd name="connsiteX84" fmla="*/ 408965 w 965085"/>
              <a:gd name="connsiteY84" fmla="*/ 207593 h 965085"/>
              <a:gd name="connsiteX85" fmla="*/ 419376 w 965085"/>
              <a:gd name="connsiteY85" fmla="*/ 195531 h 965085"/>
              <a:gd name="connsiteX86" fmla="*/ 423566 w 965085"/>
              <a:gd name="connsiteY86" fmla="*/ 152108 h 965085"/>
              <a:gd name="connsiteX87" fmla="*/ 523744 w 965085"/>
              <a:gd name="connsiteY87" fmla="*/ 152108 h 965085"/>
              <a:gd name="connsiteX88" fmla="*/ 528061 w 965085"/>
              <a:gd name="connsiteY88" fmla="*/ 195531 h 965085"/>
              <a:gd name="connsiteX89" fmla="*/ 538472 w 965085"/>
              <a:gd name="connsiteY89" fmla="*/ 207466 h 965085"/>
              <a:gd name="connsiteX90" fmla="*/ 622271 w 965085"/>
              <a:gd name="connsiteY90" fmla="*/ 242129 h 965085"/>
              <a:gd name="connsiteX91" fmla="*/ 638142 w 965085"/>
              <a:gd name="connsiteY91" fmla="*/ 241113 h 965085"/>
              <a:gd name="connsiteX92" fmla="*/ 671916 w 965085"/>
              <a:gd name="connsiteY92" fmla="*/ 213434 h 965085"/>
              <a:gd name="connsiteX93" fmla="*/ 742764 w 965085"/>
              <a:gd name="connsiteY93" fmla="*/ 284155 h 965085"/>
              <a:gd name="connsiteX94" fmla="*/ 715085 w 965085"/>
              <a:gd name="connsiteY94" fmla="*/ 317929 h 965085"/>
              <a:gd name="connsiteX95" fmla="*/ 714070 w 965085"/>
              <a:gd name="connsiteY95" fmla="*/ 333800 h 965085"/>
              <a:gd name="connsiteX96" fmla="*/ 748732 w 965085"/>
              <a:gd name="connsiteY96" fmla="*/ 417599 h 965085"/>
              <a:gd name="connsiteX97" fmla="*/ 760794 w 965085"/>
              <a:gd name="connsiteY97" fmla="*/ 428010 h 965085"/>
              <a:gd name="connsiteX98" fmla="*/ 804217 w 965085"/>
              <a:gd name="connsiteY98" fmla="*/ 432200 h 965085"/>
              <a:gd name="connsiteX99" fmla="*/ 804217 w 965085"/>
              <a:gd name="connsiteY99" fmla="*/ 532632 h 965085"/>
              <a:gd name="connsiteX100" fmla="*/ 804217 w 965085"/>
              <a:gd name="connsiteY100" fmla="*/ 532632 h 965085"/>
              <a:gd name="connsiteX101" fmla="*/ 473845 w 965085"/>
              <a:gd name="connsiteY101" fmla="*/ 286187 h 965085"/>
              <a:gd name="connsiteX102" fmla="*/ 334942 w 965085"/>
              <a:gd name="connsiteY102" fmla="*/ 343703 h 965085"/>
              <a:gd name="connsiteX103" fmla="*/ 277426 w 965085"/>
              <a:gd name="connsiteY103" fmla="*/ 482479 h 965085"/>
              <a:gd name="connsiteX104" fmla="*/ 334942 w 965085"/>
              <a:gd name="connsiteY104" fmla="*/ 621256 h 965085"/>
              <a:gd name="connsiteX105" fmla="*/ 473845 w 965085"/>
              <a:gd name="connsiteY105" fmla="*/ 678772 h 965085"/>
              <a:gd name="connsiteX106" fmla="*/ 612749 w 965085"/>
              <a:gd name="connsiteY106" fmla="*/ 621256 h 965085"/>
              <a:gd name="connsiteX107" fmla="*/ 612749 w 965085"/>
              <a:gd name="connsiteY107" fmla="*/ 343576 h 965085"/>
              <a:gd name="connsiteX108" fmla="*/ 473845 w 965085"/>
              <a:gd name="connsiteY108" fmla="*/ 286187 h 965085"/>
              <a:gd name="connsiteX109" fmla="*/ 473845 w 965085"/>
              <a:gd name="connsiteY109" fmla="*/ 286187 h 965085"/>
              <a:gd name="connsiteX110" fmla="*/ 593323 w 965085"/>
              <a:gd name="connsiteY110" fmla="*/ 602083 h 965085"/>
              <a:gd name="connsiteX111" fmla="*/ 473845 w 965085"/>
              <a:gd name="connsiteY111" fmla="*/ 651601 h 965085"/>
              <a:gd name="connsiteX112" fmla="*/ 354368 w 965085"/>
              <a:gd name="connsiteY112" fmla="*/ 602083 h 965085"/>
              <a:gd name="connsiteX113" fmla="*/ 304851 w 965085"/>
              <a:gd name="connsiteY113" fmla="*/ 482606 h 965085"/>
              <a:gd name="connsiteX114" fmla="*/ 354368 w 965085"/>
              <a:gd name="connsiteY114" fmla="*/ 363129 h 965085"/>
              <a:gd name="connsiteX115" fmla="*/ 473845 w 965085"/>
              <a:gd name="connsiteY115" fmla="*/ 313612 h 965085"/>
              <a:gd name="connsiteX116" fmla="*/ 593323 w 965085"/>
              <a:gd name="connsiteY116" fmla="*/ 363129 h 965085"/>
              <a:gd name="connsiteX117" fmla="*/ 593323 w 965085"/>
              <a:gd name="connsiteY117" fmla="*/ 602083 h 965085"/>
              <a:gd name="connsiteX118" fmla="*/ 593323 w 965085"/>
              <a:gd name="connsiteY118" fmla="*/ 602083 h 965085"/>
              <a:gd name="connsiteX119" fmla="*/ 206577 w 965085"/>
              <a:gd name="connsiteY119" fmla="*/ 96877 h 965085"/>
              <a:gd name="connsiteX120" fmla="*/ 210513 w 965085"/>
              <a:gd name="connsiteY120" fmla="*/ 77958 h 965085"/>
              <a:gd name="connsiteX121" fmla="*/ 473719 w 965085"/>
              <a:gd name="connsiteY121" fmla="*/ 0 h 965085"/>
              <a:gd name="connsiteX122" fmla="*/ 707467 w 965085"/>
              <a:gd name="connsiteY122" fmla="*/ 60310 h 965085"/>
              <a:gd name="connsiteX123" fmla="*/ 699087 w 965085"/>
              <a:gd name="connsiteY123" fmla="*/ 28695 h 965085"/>
              <a:gd name="connsiteX124" fmla="*/ 708737 w 965085"/>
              <a:gd name="connsiteY124" fmla="*/ 11935 h 965085"/>
              <a:gd name="connsiteX125" fmla="*/ 725497 w 965085"/>
              <a:gd name="connsiteY125" fmla="*/ 21585 h 965085"/>
              <a:gd name="connsiteX126" fmla="*/ 742637 w 965085"/>
              <a:gd name="connsiteY126" fmla="*/ 85958 h 965085"/>
              <a:gd name="connsiteX127" fmla="*/ 742764 w 965085"/>
              <a:gd name="connsiteY127" fmla="*/ 86338 h 965085"/>
              <a:gd name="connsiteX128" fmla="*/ 742891 w 965085"/>
              <a:gd name="connsiteY128" fmla="*/ 87100 h 965085"/>
              <a:gd name="connsiteX129" fmla="*/ 743018 w 965085"/>
              <a:gd name="connsiteY129" fmla="*/ 87735 h 965085"/>
              <a:gd name="connsiteX130" fmla="*/ 743145 w 965085"/>
              <a:gd name="connsiteY130" fmla="*/ 88370 h 965085"/>
              <a:gd name="connsiteX131" fmla="*/ 743145 w 965085"/>
              <a:gd name="connsiteY131" fmla="*/ 89132 h 965085"/>
              <a:gd name="connsiteX132" fmla="*/ 743145 w 965085"/>
              <a:gd name="connsiteY132" fmla="*/ 89767 h 965085"/>
              <a:gd name="connsiteX133" fmla="*/ 743145 w 965085"/>
              <a:gd name="connsiteY133" fmla="*/ 90528 h 965085"/>
              <a:gd name="connsiteX134" fmla="*/ 743145 w 965085"/>
              <a:gd name="connsiteY134" fmla="*/ 91163 h 965085"/>
              <a:gd name="connsiteX135" fmla="*/ 743018 w 965085"/>
              <a:gd name="connsiteY135" fmla="*/ 91925 h 965085"/>
              <a:gd name="connsiteX136" fmla="*/ 742891 w 965085"/>
              <a:gd name="connsiteY136" fmla="*/ 92560 h 965085"/>
              <a:gd name="connsiteX137" fmla="*/ 742764 w 965085"/>
              <a:gd name="connsiteY137" fmla="*/ 93195 h 965085"/>
              <a:gd name="connsiteX138" fmla="*/ 742510 w 965085"/>
              <a:gd name="connsiteY138" fmla="*/ 93830 h 965085"/>
              <a:gd name="connsiteX139" fmla="*/ 742257 w 965085"/>
              <a:gd name="connsiteY139" fmla="*/ 94464 h 965085"/>
              <a:gd name="connsiteX140" fmla="*/ 742003 w 965085"/>
              <a:gd name="connsiteY140" fmla="*/ 95099 h 965085"/>
              <a:gd name="connsiteX141" fmla="*/ 741749 w 965085"/>
              <a:gd name="connsiteY141" fmla="*/ 95734 h 965085"/>
              <a:gd name="connsiteX142" fmla="*/ 741495 w 965085"/>
              <a:gd name="connsiteY142" fmla="*/ 96369 h 965085"/>
              <a:gd name="connsiteX143" fmla="*/ 741114 w 965085"/>
              <a:gd name="connsiteY143" fmla="*/ 97004 h 965085"/>
              <a:gd name="connsiteX144" fmla="*/ 740987 w 965085"/>
              <a:gd name="connsiteY144" fmla="*/ 97258 h 965085"/>
              <a:gd name="connsiteX145" fmla="*/ 740860 w 965085"/>
              <a:gd name="connsiteY145" fmla="*/ 97385 h 965085"/>
              <a:gd name="connsiteX146" fmla="*/ 739971 w 965085"/>
              <a:gd name="connsiteY146" fmla="*/ 98527 h 965085"/>
              <a:gd name="connsiteX147" fmla="*/ 739844 w 965085"/>
              <a:gd name="connsiteY147" fmla="*/ 98654 h 965085"/>
              <a:gd name="connsiteX148" fmla="*/ 738829 w 965085"/>
              <a:gd name="connsiteY148" fmla="*/ 99797 h 965085"/>
              <a:gd name="connsiteX149" fmla="*/ 738447 w 965085"/>
              <a:gd name="connsiteY149" fmla="*/ 100051 h 965085"/>
              <a:gd name="connsiteX150" fmla="*/ 737559 w 965085"/>
              <a:gd name="connsiteY150" fmla="*/ 100813 h 965085"/>
              <a:gd name="connsiteX151" fmla="*/ 737178 w 965085"/>
              <a:gd name="connsiteY151" fmla="*/ 101067 h 965085"/>
              <a:gd name="connsiteX152" fmla="*/ 736289 w 965085"/>
              <a:gd name="connsiteY152" fmla="*/ 101702 h 965085"/>
              <a:gd name="connsiteX153" fmla="*/ 735908 w 965085"/>
              <a:gd name="connsiteY153" fmla="*/ 101955 h 965085"/>
              <a:gd name="connsiteX154" fmla="*/ 734511 w 965085"/>
              <a:gd name="connsiteY154" fmla="*/ 102590 h 965085"/>
              <a:gd name="connsiteX155" fmla="*/ 734385 w 965085"/>
              <a:gd name="connsiteY155" fmla="*/ 102590 h 965085"/>
              <a:gd name="connsiteX156" fmla="*/ 732988 w 965085"/>
              <a:gd name="connsiteY156" fmla="*/ 102971 h 965085"/>
              <a:gd name="connsiteX157" fmla="*/ 668615 w 965085"/>
              <a:gd name="connsiteY157" fmla="*/ 120239 h 965085"/>
              <a:gd name="connsiteX158" fmla="*/ 665060 w 965085"/>
              <a:gd name="connsiteY158" fmla="*/ 120747 h 965085"/>
              <a:gd name="connsiteX159" fmla="*/ 651855 w 965085"/>
              <a:gd name="connsiteY159" fmla="*/ 110589 h 965085"/>
              <a:gd name="connsiteX160" fmla="*/ 661504 w 965085"/>
              <a:gd name="connsiteY160" fmla="*/ 93830 h 965085"/>
              <a:gd name="connsiteX161" fmla="*/ 694771 w 965085"/>
              <a:gd name="connsiteY161" fmla="*/ 84942 h 965085"/>
              <a:gd name="connsiteX162" fmla="*/ 225242 w 965085"/>
              <a:gd name="connsiteY162" fmla="*/ 101321 h 965085"/>
              <a:gd name="connsiteX163" fmla="*/ 206577 w 965085"/>
              <a:gd name="connsiteY163" fmla="*/ 96877 h 965085"/>
              <a:gd name="connsiteX164" fmla="*/ 206577 w 965085"/>
              <a:gd name="connsiteY164" fmla="*/ 96877 h 965085"/>
              <a:gd name="connsiteX165" fmla="*/ 953278 w 965085"/>
              <a:gd name="connsiteY165" fmla="*/ 708864 h 965085"/>
              <a:gd name="connsiteX166" fmla="*/ 943628 w 965085"/>
              <a:gd name="connsiteY166" fmla="*/ 725624 h 965085"/>
              <a:gd name="connsiteX167" fmla="*/ 879255 w 965085"/>
              <a:gd name="connsiteY167" fmla="*/ 742891 h 965085"/>
              <a:gd name="connsiteX168" fmla="*/ 879128 w 965085"/>
              <a:gd name="connsiteY168" fmla="*/ 742891 h 965085"/>
              <a:gd name="connsiteX169" fmla="*/ 877986 w 965085"/>
              <a:gd name="connsiteY169" fmla="*/ 743145 h 965085"/>
              <a:gd name="connsiteX170" fmla="*/ 877351 w 965085"/>
              <a:gd name="connsiteY170" fmla="*/ 743272 h 965085"/>
              <a:gd name="connsiteX171" fmla="*/ 876208 w 965085"/>
              <a:gd name="connsiteY171" fmla="*/ 743399 h 965085"/>
              <a:gd name="connsiteX172" fmla="*/ 875700 w 965085"/>
              <a:gd name="connsiteY172" fmla="*/ 743399 h 965085"/>
              <a:gd name="connsiteX173" fmla="*/ 875573 w 965085"/>
              <a:gd name="connsiteY173" fmla="*/ 743399 h 965085"/>
              <a:gd name="connsiteX174" fmla="*/ 873669 w 965085"/>
              <a:gd name="connsiteY174" fmla="*/ 743272 h 965085"/>
              <a:gd name="connsiteX175" fmla="*/ 873034 w 965085"/>
              <a:gd name="connsiteY175" fmla="*/ 743145 h 965085"/>
              <a:gd name="connsiteX176" fmla="*/ 871637 w 965085"/>
              <a:gd name="connsiteY176" fmla="*/ 742764 h 965085"/>
              <a:gd name="connsiteX177" fmla="*/ 870875 w 965085"/>
              <a:gd name="connsiteY177" fmla="*/ 742510 h 965085"/>
              <a:gd name="connsiteX178" fmla="*/ 869733 w 965085"/>
              <a:gd name="connsiteY178" fmla="*/ 742002 h 965085"/>
              <a:gd name="connsiteX179" fmla="*/ 868971 w 965085"/>
              <a:gd name="connsiteY179" fmla="*/ 741495 h 965085"/>
              <a:gd name="connsiteX180" fmla="*/ 868336 w 965085"/>
              <a:gd name="connsiteY180" fmla="*/ 741114 h 965085"/>
              <a:gd name="connsiteX181" fmla="*/ 867701 w 965085"/>
              <a:gd name="connsiteY181" fmla="*/ 740733 h 965085"/>
              <a:gd name="connsiteX182" fmla="*/ 867320 w 965085"/>
              <a:gd name="connsiteY182" fmla="*/ 740479 h 965085"/>
              <a:gd name="connsiteX183" fmla="*/ 865923 w 965085"/>
              <a:gd name="connsiteY183" fmla="*/ 739209 h 965085"/>
              <a:gd name="connsiteX184" fmla="*/ 865670 w 965085"/>
              <a:gd name="connsiteY184" fmla="*/ 738955 h 965085"/>
              <a:gd name="connsiteX185" fmla="*/ 864527 w 965085"/>
              <a:gd name="connsiteY185" fmla="*/ 737432 h 965085"/>
              <a:gd name="connsiteX186" fmla="*/ 864400 w 965085"/>
              <a:gd name="connsiteY186" fmla="*/ 737305 h 965085"/>
              <a:gd name="connsiteX187" fmla="*/ 863384 w 965085"/>
              <a:gd name="connsiteY187" fmla="*/ 735527 h 965085"/>
              <a:gd name="connsiteX188" fmla="*/ 863257 w 965085"/>
              <a:gd name="connsiteY188" fmla="*/ 735146 h 965085"/>
              <a:gd name="connsiteX189" fmla="*/ 862495 w 965085"/>
              <a:gd name="connsiteY189" fmla="*/ 733242 h 965085"/>
              <a:gd name="connsiteX190" fmla="*/ 862495 w 965085"/>
              <a:gd name="connsiteY190" fmla="*/ 733115 h 965085"/>
              <a:gd name="connsiteX191" fmla="*/ 845228 w 965085"/>
              <a:gd name="connsiteY191" fmla="*/ 668742 h 965085"/>
              <a:gd name="connsiteX192" fmla="*/ 854877 w 965085"/>
              <a:gd name="connsiteY192" fmla="*/ 651982 h 965085"/>
              <a:gd name="connsiteX193" fmla="*/ 871637 w 965085"/>
              <a:gd name="connsiteY193" fmla="*/ 661632 h 965085"/>
              <a:gd name="connsiteX194" fmla="*/ 880525 w 965085"/>
              <a:gd name="connsiteY194" fmla="*/ 694897 h 965085"/>
              <a:gd name="connsiteX195" fmla="*/ 864146 w 965085"/>
              <a:gd name="connsiteY195" fmla="*/ 225369 h 965085"/>
              <a:gd name="connsiteX196" fmla="*/ 868209 w 965085"/>
              <a:gd name="connsiteY196" fmla="*/ 206450 h 965085"/>
              <a:gd name="connsiteX197" fmla="*/ 887127 w 965085"/>
              <a:gd name="connsiteY197" fmla="*/ 210513 h 965085"/>
              <a:gd name="connsiteX198" fmla="*/ 965086 w 965085"/>
              <a:gd name="connsiteY198" fmla="*/ 473846 h 965085"/>
              <a:gd name="connsiteX199" fmla="*/ 904776 w 965085"/>
              <a:gd name="connsiteY199" fmla="*/ 707594 h 965085"/>
              <a:gd name="connsiteX200" fmla="*/ 936391 w 965085"/>
              <a:gd name="connsiteY200" fmla="*/ 699214 h 965085"/>
              <a:gd name="connsiteX201" fmla="*/ 953278 w 965085"/>
              <a:gd name="connsiteY201" fmla="*/ 708864 h 965085"/>
              <a:gd name="connsiteX202" fmla="*/ 953278 w 965085"/>
              <a:gd name="connsiteY202" fmla="*/ 708864 h 965085"/>
              <a:gd name="connsiteX203" fmla="*/ 758508 w 965085"/>
              <a:gd name="connsiteY203" fmla="*/ 868209 h 965085"/>
              <a:gd name="connsiteX204" fmla="*/ 754572 w 965085"/>
              <a:gd name="connsiteY204" fmla="*/ 887127 h 965085"/>
              <a:gd name="connsiteX205" fmla="*/ 491367 w 965085"/>
              <a:gd name="connsiteY205" fmla="*/ 965086 h 965085"/>
              <a:gd name="connsiteX206" fmla="*/ 257619 w 965085"/>
              <a:gd name="connsiteY206" fmla="*/ 904776 h 965085"/>
              <a:gd name="connsiteX207" fmla="*/ 266126 w 965085"/>
              <a:gd name="connsiteY207" fmla="*/ 936391 h 965085"/>
              <a:gd name="connsiteX208" fmla="*/ 256476 w 965085"/>
              <a:gd name="connsiteY208" fmla="*/ 953151 h 965085"/>
              <a:gd name="connsiteX209" fmla="*/ 252921 w 965085"/>
              <a:gd name="connsiteY209" fmla="*/ 953659 h 965085"/>
              <a:gd name="connsiteX210" fmla="*/ 239716 w 965085"/>
              <a:gd name="connsiteY210" fmla="*/ 943501 h 965085"/>
              <a:gd name="connsiteX211" fmla="*/ 222576 w 965085"/>
              <a:gd name="connsiteY211" fmla="*/ 879128 h 965085"/>
              <a:gd name="connsiteX212" fmla="*/ 222448 w 965085"/>
              <a:gd name="connsiteY212" fmla="*/ 878747 h 965085"/>
              <a:gd name="connsiteX213" fmla="*/ 222321 w 965085"/>
              <a:gd name="connsiteY213" fmla="*/ 877985 h 965085"/>
              <a:gd name="connsiteX214" fmla="*/ 222195 w 965085"/>
              <a:gd name="connsiteY214" fmla="*/ 877351 h 965085"/>
              <a:gd name="connsiteX215" fmla="*/ 222068 w 965085"/>
              <a:gd name="connsiteY215" fmla="*/ 876716 h 965085"/>
              <a:gd name="connsiteX216" fmla="*/ 222068 w 965085"/>
              <a:gd name="connsiteY216" fmla="*/ 875954 h 965085"/>
              <a:gd name="connsiteX217" fmla="*/ 222068 w 965085"/>
              <a:gd name="connsiteY217" fmla="*/ 875319 h 965085"/>
              <a:gd name="connsiteX218" fmla="*/ 222068 w 965085"/>
              <a:gd name="connsiteY218" fmla="*/ 874557 h 965085"/>
              <a:gd name="connsiteX219" fmla="*/ 222068 w 965085"/>
              <a:gd name="connsiteY219" fmla="*/ 873923 h 965085"/>
              <a:gd name="connsiteX220" fmla="*/ 222195 w 965085"/>
              <a:gd name="connsiteY220" fmla="*/ 873288 h 965085"/>
              <a:gd name="connsiteX221" fmla="*/ 222321 w 965085"/>
              <a:gd name="connsiteY221" fmla="*/ 872653 h 965085"/>
              <a:gd name="connsiteX222" fmla="*/ 222448 w 965085"/>
              <a:gd name="connsiteY222" fmla="*/ 872018 h 965085"/>
              <a:gd name="connsiteX223" fmla="*/ 222702 w 965085"/>
              <a:gd name="connsiteY223" fmla="*/ 871383 h 965085"/>
              <a:gd name="connsiteX224" fmla="*/ 222956 w 965085"/>
              <a:gd name="connsiteY224" fmla="*/ 870748 h 965085"/>
              <a:gd name="connsiteX225" fmla="*/ 223210 w 965085"/>
              <a:gd name="connsiteY225" fmla="*/ 870113 h 965085"/>
              <a:gd name="connsiteX226" fmla="*/ 223464 w 965085"/>
              <a:gd name="connsiteY226" fmla="*/ 869479 h 965085"/>
              <a:gd name="connsiteX227" fmla="*/ 223718 w 965085"/>
              <a:gd name="connsiteY227" fmla="*/ 868844 h 965085"/>
              <a:gd name="connsiteX228" fmla="*/ 224099 w 965085"/>
              <a:gd name="connsiteY228" fmla="*/ 868209 h 965085"/>
              <a:gd name="connsiteX229" fmla="*/ 224226 w 965085"/>
              <a:gd name="connsiteY229" fmla="*/ 867955 h 965085"/>
              <a:gd name="connsiteX230" fmla="*/ 224353 w 965085"/>
              <a:gd name="connsiteY230" fmla="*/ 867701 h 965085"/>
              <a:gd name="connsiteX231" fmla="*/ 224734 w 965085"/>
              <a:gd name="connsiteY231" fmla="*/ 867066 h 965085"/>
              <a:gd name="connsiteX232" fmla="*/ 225115 w 965085"/>
              <a:gd name="connsiteY232" fmla="*/ 866558 h 965085"/>
              <a:gd name="connsiteX233" fmla="*/ 225623 w 965085"/>
              <a:gd name="connsiteY233" fmla="*/ 866050 h 965085"/>
              <a:gd name="connsiteX234" fmla="*/ 226131 w 965085"/>
              <a:gd name="connsiteY234" fmla="*/ 865543 h 965085"/>
              <a:gd name="connsiteX235" fmla="*/ 226638 w 965085"/>
              <a:gd name="connsiteY235" fmla="*/ 865035 h 965085"/>
              <a:gd name="connsiteX236" fmla="*/ 227146 w 965085"/>
              <a:gd name="connsiteY236" fmla="*/ 864654 h 965085"/>
              <a:gd name="connsiteX237" fmla="*/ 227654 w 965085"/>
              <a:gd name="connsiteY237" fmla="*/ 864273 h 965085"/>
              <a:gd name="connsiteX238" fmla="*/ 228162 w 965085"/>
              <a:gd name="connsiteY238" fmla="*/ 863892 h 965085"/>
              <a:gd name="connsiteX239" fmla="*/ 228797 w 965085"/>
              <a:gd name="connsiteY239" fmla="*/ 863511 h 965085"/>
              <a:gd name="connsiteX240" fmla="*/ 229432 w 965085"/>
              <a:gd name="connsiteY240" fmla="*/ 863130 h 965085"/>
              <a:gd name="connsiteX241" fmla="*/ 230067 w 965085"/>
              <a:gd name="connsiteY241" fmla="*/ 862876 h 965085"/>
              <a:gd name="connsiteX242" fmla="*/ 230701 w 965085"/>
              <a:gd name="connsiteY242" fmla="*/ 862622 h 965085"/>
              <a:gd name="connsiteX243" fmla="*/ 231336 w 965085"/>
              <a:gd name="connsiteY243" fmla="*/ 862368 h 965085"/>
              <a:gd name="connsiteX244" fmla="*/ 232098 w 965085"/>
              <a:gd name="connsiteY244" fmla="*/ 862114 h 965085"/>
              <a:gd name="connsiteX245" fmla="*/ 232352 w 965085"/>
              <a:gd name="connsiteY245" fmla="*/ 861988 h 965085"/>
              <a:gd name="connsiteX246" fmla="*/ 296725 w 965085"/>
              <a:gd name="connsiteY246" fmla="*/ 844847 h 965085"/>
              <a:gd name="connsiteX247" fmla="*/ 313485 w 965085"/>
              <a:gd name="connsiteY247" fmla="*/ 854497 h 965085"/>
              <a:gd name="connsiteX248" fmla="*/ 303835 w 965085"/>
              <a:gd name="connsiteY248" fmla="*/ 871256 h 965085"/>
              <a:gd name="connsiteX249" fmla="*/ 270570 w 965085"/>
              <a:gd name="connsiteY249" fmla="*/ 880144 h 965085"/>
              <a:gd name="connsiteX250" fmla="*/ 740098 w 965085"/>
              <a:gd name="connsiteY250" fmla="*/ 863765 h 965085"/>
              <a:gd name="connsiteX251" fmla="*/ 758508 w 965085"/>
              <a:gd name="connsiteY251" fmla="*/ 868209 h 965085"/>
              <a:gd name="connsiteX252" fmla="*/ 758508 w 965085"/>
              <a:gd name="connsiteY252" fmla="*/ 868209 h 965085"/>
              <a:gd name="connsiteX253" fmla="*/ 110209 w 965085"/>
              <a:gd name="connsiteY253" fmla="*/ 312977 h 965085"/>
              <a:gd name="connsiteX254" fmla="*/ 106653 w 965085"/>
              <a:gd name="connsiteY254" fmla="*/ 313485 h 965085"/>
              <a:gd name="connsiteX255" fmla="*/ 93449 w 965085"/>
              <a:gd name="connsiteY255" fmla="*/ 303327 h 965085"/>
              <a:gd name="connsiteX256" fmla="*/ 84561 w 965085"/>
              <a:gd name="connsiteY256" fmla="*/ 270062 h 965085"/>
              <a:gd name="connsiteX257" fmla="*/ 100940 w 965085"/>
              <a:gd name="connsiteY257" fmla="*/ 739590 h 965085"/>
              <a:gd name="connsiteX258" fmla="*/ 96877 w 965085"/>
              <a:gd name="connsiteY258" fmla="*/ 758508 h 965085"/>
              <a:gd name="connsiteX259" fmla="*/ 89386 w 965085"/>
              <a:gd name="connsiteY259" fmla="*/ 760794 h 965085"/>
              <a:gd name="connsiteX260" fmla="*/ 77959 w 965085"/>
              <a:gd name="connsiteY260" fmla="*/ 754572 h 965085"/>
              <a:gd name="connsiteX261" fmla="*/ 0 w 965085"/>
              <a:gd name="connsiteY261" fmla="*/ 491240 h 965085"/>
              <a:gd name="connsiteX262" fmla="*/ 60310 w 965085"/>
              <a:gd name="connsiteY262" fmla="*/ 257492 h 965085"/>
              <a:gd name="connsiteX263" fmla="*/ 28695 w 965085"/>
              <a:gd name="connsiteY263" fmla="*/ 265872 h 965085"/>
              <a:gd name="connsiteX264" fmla="*/ 11935 w 965085"/>
              <a:gd name="connsiteY264" fmla="*/ 256222 h 965085"/>
              <a:gd name="connsiteX265" fmla="*/ 21585 w 965085"/>
              <a:gd name="connsiteY265" fmla="*/ 239462 h 965085"/>
              <a:gd name="connsiteX266" fmla="*/ 85958 w 965085"/>
              <a:gd name="connsiteY266" fmla="*/ 222194 h 965085"/>
              <a:gd name="connsiteX267" fmla="*/ 86338 w 965085"/>
              <a:gd name="connsiteY267" fmla="*/ 222068 h 965085"/>
              <a:gd name="connsiteX268" fmla="*/ 87100 w 965085"/>
              <a:gd name="connsiteY268" fmla="*/ 221941 h 965085"/>
              <a:gd name="connsiteX269" fmla="*/ 87862 w 965085"/>
              <a:gd name="connsiteY269" fmla="*/ 221814 h 965085"/>
              <a:gd name="connsiteX270" fmla="*/ 88497 w 965085"/>
              <a:gd name="connsiteY270" fmla="*/ 221687 h 965085"/>
              <a:gd name="connsiteX271" fmla="*/ 89259 w 965085"/>
              <a:gd name="connsiteY271" fmla="*/ 221687 h 965085"/>
              <a:gd name="connsiteX272" fmla="*/ 89513 w 965085"/>
              <a:gd name="connsiteY272" fmla="*/ 221687 h 965085"/>
              <a:gd name="connsiteX273" fmla="*/ 90402 w 965085"/>
              <a:gd name="connsiteY273" fmla="*/ 221687 h 965085"/>
              <a:gd name="connsiteX274" fmla="*/ 90909 w 965085"/>
              <a:gd name="connsiteY274" fmla="*/ 221687 h 965085"/>
              <a:gd name="connsiteX275" fmla="*/ 91798 w 965085"/>
              <a:gd name="connsiteY275" fmla="*/ 221814 h 965085"/>
              <a:gd name="connsiteX276" fmla="*/ 92306 w 965085"/>
              <a:gd name="connsiteY276" fmla="*/ 221941 h 965085"/>
              <a:gd name="connsiteX277" fmla="*/ 93068 w 965085"/>
              <a:gd name="connsiteY277" fmla="*/ 222068 h 965085"/>
              <a:gd name="connsiteX278" fmla="*/ 93576 w 965085"/>
              <a:gd name="connsiteY278" fmla="*/ 222194 h 965085"/>
              <a:gd name="connsiteX279" fmla="*/ 94338 w 965085"/>
              <a:gd name="connsiteY279" fmla="*/ 222448 h 965085"/>
              <a:gd name="connsiteX280" fmla="*/ 94845 w 965085"/>
              <a:gd name="connsiteY280" fmla="*/ 222702 h 965085"/>
              <a:gd name="connsiteX281" fmla="*/ 95607 w 965085"/>
              <a:gd name="connsiteY281" fmla="*/ 223083 h 965085"/>
              <a:gd name="connsiteX282" fmla="*/ 96115 w 965085"/>
              <a:gd name="connsiteY282" fmla="*/ 223337 h 965085"/>
              <a:gd name="connsiteX283" fmla="*/ 96877 w 965085"/>
              <a:gd name="connsiteY283" fmla="*/ 223718 h 965085"/>
              <a:gd name="connsiteX284" fmla="*/ 97131 w 965085"/>
              <a:gd name="connsiteY284" fmla="*/ 223845 h 965085"/>
              <a:gd name="connsiteX285" fmla="*/ 97258 w 965085"/>
              <a:gd name="connsiteY285" fmla="*/ 223972 h 965085"/>
              <a:gd name="connsiteX286" fmla="*/ 98020 w 965085"/>
              <a:gd name="connsiteY286" fmla="*/ 224480 h 965085"/>
              <a:gd name="connsiteX287" fmla="*/ 98401 w 965085"/>
              <a:gd name="connsiteY287" fmla="*/ 224861 h 965085"/>
              <a:gd name="connsiteX288" fmla="*/ 99035 w 965085"/>
              <a:gd name="connsiteY288" fmla="*/ 225369 h 965085"/>
              <a:gd name="connsiteX289" fmla="*/ 99416 w 965085"/>
              <a:gd name="connsiteY289" fmla="*/ 225750 h 965085"/>
              <a:gd name="connsiteX290" fmla="*/ 99924 w 965085"/>
              <a:gd name="connsiteY290" fmla="*/ 226258 h 965085"/>
              <a:gd name="connsiteX291" fmla="*/ 100305 w 965085"/>
              <a:gd name="connsiteY291" fmla="*/ 226765 h 965085"/>
              <a:gd name="connsiteX292" fmla="*/ 100686 w 965085"/>
              <a:gd name="connsiteY292" fmla="*/ 227400 h 965085"/>
              <a:gd name="connsiteX293" fmla="*/ 101067 w 965085"/>
              <a:gd name="connsiteY293" fmla="*/ 227908 h 965085"/>
              <a:gd name="connsiteX294" fmla="*/ 101448 w 965085"/>
              <a:gd name="connsiteY294" fmla="*/ 228543 h 965085"/>
              <a:gd name="connsiteX295" fmla="*/ 101829 w 965085"/>
              <a:gd name="connsiteY295" fmla="*/ 229178 h 965085"/>
              <a:gd name="connsiteX296" fmla="*/ 102082 w 965085"/>
              <a:gd name="connsiteY296" fmla="*/ 229813 h 965085"/>
              <a:gd name="connsiteX297" fmla="*/ 102337 w 965085"/>
              <a:gd name="connsiteY297" fmla="*/ 230447 h 965085"/>
              <a:gd name="connsiteX298" fmla="*/ 102590 w 965085"/>
              <a:gd name="connsiteY298" fmla="*/ 231082 h 965085"/>
              <a:gd name="connsiteX299" fmla="*/ 102844 w 965085"/>
              <a:gd name="connsiteY299" fmla="*/ 231844 h 965085"/>
              <a:gd name="connsiteX300" fmla="*/ 102971 w 965085"/>
              <a:gd name="connsiteY300" fmla="*/ 232098 h 965085"/>
              <a:gd name="connsiteX301" fmla="*/ 120239 w 965085"/>
              <a:gd name="connsiteY301" fmla="*/ 296471 h 965085"/>
              <a:gd name="connsiteX302" fmla="*/ 110209 w 965085"/>
              <a:gd name="connsiteY302" fmla="*/ 312977 h 965085"/>
              <a:gd name="connsiteX303" fmla="*/ 110209 w 965085"/>
              <a:gd name="connsiteY303" fmla="*/ 312977 h 965085"/>
              <a:gd name="connsiteX304" fmla="*/ 557264 w 965085"/>
              <a:gd name="connsiteY304" fmla="*/ 420646 h 965085"/>
              <a:gd name="connsiteX305" fmla="*/ 557899 w 965085"/>
              <a:gd name="connsiteY305" fmla="*/ 439945 h 965085"/>
              <a:gd name="connsiteX306" fmla="*/ 460006 w 965085"/>
              <a:gd name="connsiteY306" fmla="*/ 543805 h 965085"/>
              <a:gd name="connsiteX307" fmla="*/ 450230 w 965085"/>
              <a:gd name="connsiteY307" fmla="*/ 548122 h 965085"/>
              <a:gd name="connsiteX308" fmla="*/ 449976 w 965085"/>
              <a:gd name="connsiteY308" fmla="*/ 548122 h 965085"/>
              <a:gd name="connsiteX309" fmla="*/ 440326 w 965085"/>
              <a:gd name="connsiteY309" fmla="*/ 544059 h 965085"/>
              <a:gd name="connsiteX310" fmla="*/ 390173 w 965085"/>
              <a:gd name="connsiteY310" fmla="*/ 493907 h 965085"/>
              <a:gd name="connsiteX311" fmla="*/ 390173 w 965085"/>
              <a:gd name="connsiteY311" fmla="*/ 474607 h 965085"/>
              <a:gd name="connsiteX312" fmla="*/ 409473 w 965085"/>
              <a:gd name="connsiteY312" fmla="*/ 474607 h 965085"/>
              <a:gd name="connsiteX313" fmla="*/ 449594 w 965085"/>
              <a:gd name="connsiteY313" fmla="*/ 514729 h 965085"/>
              <a:gd name="connsiteX314" fmla="*/ 537838 w 965085"/>
              <a:gd name="connsiteY314" fmla="*/ 421154 h 965085"/>
              <a:gd name="connsiteX315" fmla="*/ 557264 w 965085"/>
              <a:gd name="connsiteY315" fmla="*/ 420646 h 965085"/>
              <a:gd name="connsiteX316" fmla="*/ 557264 w 965085"/>
              <a:gd name="connsiteY316" fmla="*/ 420646 h 965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Lst>
            <a:rect l="l" t="t" r="r" b="b"/>
            <a:pathLst>
              <a:path w="965085" h="965085">
                <a:moveTo>
                  <a:pt x="817295" y="406298"/>
                </a:moveTo>
                <a:lnTo>
                  <a:pt x="773110" y="401982"/>
                </a:lnTo>
                <a:cubicBezTo>
                  <a:pt x="766127" y="376080"/>
                  <a:pt x="755842" y="351194"/>
                  <a:pt x="742510" y="327959"/>
                </a:cubicBezTo>
                <a:lnTo>
                  <a:pt x="770824" y="293551"/>
                </a:lnTo>
                <a:cubicBezTo>
                  <a:pt x="774760" y="288853"/>
                  <a:pt x="775014" y="282123"/>
                  <a:pt x="771459" y="277045"/>
                </a:cubicBezTo>
                <a:cubicBezTo>
                  <a:pt x="746320" y="240859"/>
                  <a:pt x="715339" y="209878"/>
                  <a:pt x="679407" y="184993"/>
                </a:cubicBezTo>
                <a:cubicBezTo>
                  <a:pt x="674456" y="181565"/>
                  <a:pt x="667599" y="181819"/>
                  <a:pt x="662901" y="185628"/>
                </a:cubicBezTo>
                <a:lnTo>
                  <a:pt x="628493" y="213814"/>
                </a:lnTo>
                <a:cubicBezTo>
                  <a:pt x="605258" y="200483"/>
                  <a:pt x="580499" y="190199"/>
                  <a:pt x="554470" y="183215"/>
                </a:cubicBezTo>
                <a:lnTo>
                  <a:pt x="550026" y="138903"/>
                </a:lnTo>
                <a:cubicBezTo>
                  <a:pt x="549392" y="132809"/>
                  <a:pt x="544821" y="127857"/>
                  <a:pt x="538854" y="126714"/>
                </a:cubicBezTo>
                <a:cubicBezTo>
                  <a:pt x="495684" y="118842"/>
                  <a:pt x="451880" y="118842"/>
                  <a:pt x="408711" y="126714"/>
                </a:cubicBezTo>
                <a:cubicBezTo>
                  <a:pt x="402744" y="127730"/>
                  <a:pt x="398172" y="132809"/>
                  <a:pt x="397538" y="138903"/>
                </a:cubicBezTo>
                <a:lnTo>
                  <a:pt x="393221" y="183088"/>
                </a:lnTo>
                <a:cubicBezTo>
                  <a:pt x="367319" y="190071"/>
                  <a:pt x="342434" y="200356"/>
                  <a:pt x="319198" y="213688"/>
                </a:cubicBezTo>
                <a:lnTo>
                  <a:pt x="284790" y="185501"/>
                </a:lnTo>
                <a:cubicBezTo>
                  <a:pt x="280092" y="181565"/>
                  <a:pt x="273363" y="181311"/>
                  <a:pt x="268284" y="184866"/>
                </a:cubicBezTo>
                <a:cubicBezTo>
                  <a:pt x="232098" y="209878"/>
                  <a:pt x="201245" y="240732"/>
                  <a:pt x="176232" y="276918"/>
                </a:cubicBezTo>
                <a:cubicBezTo>
                  <a:pt x="172804" y="281869"/>
                  <a:pt x="173058" y="288726"/>
                  <a:pt x="176867" y="293424"/>
                </a:cubicBezTo>
                <a:lnTo>
                  <a:pt x="205054" y="327832"/>
                </a:lnTo>
                <a:cubicBezTo>
                  <a:pt x="191595" y="351067"/>
                  <a:pt x="181438" y="375826"/>
                  <a:pt x="174454" y="401855"/>
                </a:cubicBezTo>
                <a:lnTo>
                  <a:pt x="130269" y="406171"/>
                </a:lnTo>
                <a:cubicBezTo>
                  <a:pt x="124175" y="406806"/>
                  <a:pt x="119223" y="411250"/>
                  <a:pt x="118081" y="417345"/>
                </a:cubicBezTo>
                <a:cubicBezTo>
                  <a:pt x="110209" y="460514"/>
                  <a:pt x="110209" y="504318"/>
                  <a:pt x="118081" y="547487"/>
                </a:cubicBezTo>
                <a:cubicBezTo>
                  <a:pt x="119096" y="553455"/>
                  <a:pt x="124175" y="558025"/>
                  <a:pt x="130269" y="558660"/>
                </a:cubicBezTo>
                <a:lnTo>
                  <a:pt x="174454" y="562977"/>
                </a:lnTo>
                <a:cubicBezTo>
                  <a:pt x="181438" y="588879"/>
                  <a:pt x="191722" y="613764"/>
                  <a:pt x="205054" y="637000"/>
                </a:cubicBezTo>
                <a:lnTo>
                  <a:pt x="176867" y="671408"/>
                </a:lnTo>
                <a:cubicBezTo>
                  <a:pt x="172931" y="676106"/>
                  <a:pt x="172677" y="682835"/>
                  <a:pt x="176232" y="687914"/>
                </a:cubicBezTo>
                <a:cubicBezTo>
                  <a:pt x="201245" y="724100"/>
                  <a:pt x="232225" y="754953"/>
                  <a:pt x="268284" y="779966"/>
                </a:cubicBezTo>
                <a:cubicBezTo>
                  <a:pt x="273363" y="783394"/>
                  <a:pt x="280092" y="783140"/>
                  <a:pt x="284790" y="779331"/>
                </a:cubicBezTo>
                <a:lnTo>
                  <a:pt x="319198" y="751144"/>
                </a:lnTo>
                <a:cubicBezTo>
                  <a:pt x="342434" y="764603"/>
                  <a:pt x="367192" y="774760"/>
                  <a:pt x="393221" y="781744"/>
                </a:cubicBezTo>
                <a:lnTo>
                  <a:pt x="397538" y="825929"/>
                </a:lnTo>
                <a:cubicBezTo>
                  <a:pt x="398172" y="832023"/>
                  <a:pt x="402616" y="836975"/>
                  <a:pt x="408711" y="838118"/>
                </a:cubicBezTo>
                <a:cubicBezTo>
                  <a:pt x="430422" y="842053"/>
                  <a:pt x="452134" y="844085"/>
                  <a:pt x="473845" y="844085"/>
                </a:cubicBezTo>
                <a:cubicBezTo>
                  <a:pt x="495557" y="844085"/>
                  <a:pt x="517269" y="842053"/>
                  <a:pt x="538854" y="838118"/>
                </a:cubicBezTo>
                <a:cubicBezTo>
                  <a:pt x="544821" y="836975"/>
                  <a:pt x="549392" y="832023"/>
                  <a:pt x="550026" y="825929"/>
                </a:cubicBezTo>
                <a:lnTo>
                  <a:pt x="554470" y="781616"/>
                </a:lnTo>
                <a:cubicBezTo>
                  <a:pt x="580372" y="774633"/>
                  <a:pt x="605131" y="764349"/>
                  <a:pt x="628493" y="751017"/>
                </a:cubicBezTo>
                <a:lnTo>
                  <a:pt x="662901" y="779204"/>
                </a:lnTo>
                <a:cubicBezTo>
                  <a:pt x="667599" y="783140"/>
                  <a:pt x="674328" y="783394"/>
                  <a:pt x="679407" y="779839"/>
                </a:cubicBezTo>
                <a:cubicBezTo>
                  <a:pt x="715466" y="754826"/>
                  <a:pt x="746446" y="723973"/>
                  <a:pt x="771459" y="687787"/>
                </a:cubicBezTo>
                <a:cubicBezTo>
                  <a:pt x="774887" y="682708"/>
                  <a:pt x="774633" y="675979"/>
                  <a:pt x="770824" y="671281"/>
                </a:cubicBezTo>
                <a:lnTo>
                  <a:pt x="742510" y="636873"/>
                </a:lnTo>
                <a:cubicBezTo>
                  <a:pt x="755969" y="613638"/>
                  <a:pt x="766127" y="588752"/>
                  <a:pt x="773110" y="562850"/>
                </a:cubicBezTo>
                <a:lnTo>
                  <a:pt x="817295" y="558533"/>
                </a:lnTo>
                <a:cubicBezTo>
                  <a:pt x="823389" y="557899"/>
                  <a:pt x="828341" y="553455"/>
                  <a:pt x="829484" y="547360"/>
                </a:cubicBezTo>
                <a:cubicBezTo>
                  <a:pt x="837356" y="504064"/>
                  <a:pt x="837356" y="460133"/>
                  <a:pt x="829484" y="417091"/>
                </a:cubicBezTo>
                <a:cubicBezTo>
                  <a:pt x="828214" y="411504"/>
                  <a:pt x="823262" y="406933"/>
                  <a:pt x="817295" y="406298"/>
                </a:cubicBezTo>
                <a:lnTo>
                  <a:pt x="817295" y="406298"/>
                </a:lnTo>
                <a:close/>
                <a:moveTo>
                  <a:pt x="804217" y="532632"/>
                </a:moveTo>
                <a:lnTo>
                  <a:pt x="760794" y="536822"/>
                </a:lnTo>
                <a:cubicBezTo>
                  <a:pt x="754953" y="537457"/>
                  <a:pt x="750128" y="541647"/>
                  <a:pt x="748732" y="547233"/>
                </a:cubicBezTo>
                <a:cubicBezTo>
                  <a:pt x="741749" y="576944"/>
                  <a:pt x="730068" y="605131"/>
                  <a:pt x="714070" y="631159"/>
                </a:cubicBezTo>
                <a:cubicBezTo>
                  <a:pt x="711022" y="636111"/>
                  <a:pt x="711403" y="642586"/>
                  <a:pt x="715085" y="647030"/>
                </a:cubicBezTo>
                <a:lnTo>
                  <a:pt x="742764" y="680677"/>
                </a:lnTo>
                <a:cubicBezTo>
                  <a:pt x="722703" y="707721"/>
                  <a:pt x="698960" y="731464"/>
                  <a:pt x="671916" y="751398"/>
                </a:cubicBezTo>
                <a:lnTo>
                  <a:pt x="638142" y="723719"/>
                </a:lnTo>
                <a:cubicBezTo>
                  <a:pt x="633572" y="720037"/>
                  <a:pt x="627223" y="719529"/>
                  <a:pt x="622271" y="722703"/>
                </a:cubicBezTo>
                <a:cubicBezTo>
                  <a:pt x="596370" y="738701"/>
                  <a:pt x="568056" y="750382"/>
                  <a:pt x="538472" y="757366"/>
                </a:cubicBezTo>
                <a:cubicBezTo>
                  <a:pt x="532759" y="758635"/>
                  <a:pt x="528569" y="763460"/>
                  <a:pt x="528061" y="769301"/>
                </a:cubicBezTo>
                <a:lnTo>
                  <a:pt x="523744" y="812724"/>
                </a:lnTo>
                <a:cubicBezTo>
                  <a:pt x="490605" y="817803"/>
                  <a:pt x="456959" y="817803"/>
                  <a:pt x="423566" y="812724"/>
                </a:cubicBezTo>
                <a:lnTo>
                  <a:pt x="419376" y="769301"/>
                </a:lnTo>
                <a:cubicBezTo>
                  <a:pt x="418741" y="763460"/>
                  <a:pt x="414551" y="758635"/>
                  <a:pt x="408965" y="757239"/>
                </a:cubicBezTo>
                <a:cubicBezTo>
                  <a:pt x="379254" y="750255"/>
                  <a:pt x="351067" y="738574"/>
                  <a:pt x="325166" y="722576"/>
                </a:cubicBezTo>
                <a:cubicBezTo>
                  <a:pt x="320214" y="719529"/>
                  <a:pt x="313739" y="719910"/>
                  <a:pt x="309295" y="723592"/>
                </a:cubicBezTo>
                <a:lnTo>
                  <a:pt x="275521" y="751271"/>
                </a:lnTo>
                <a:cubicBezTo>
                  <a:pt x="248477" y="731337"/>
                  <a:pt x="224734" y="707594"/>
                  <a:pt x="204673" y="680550"/>
                </a:cubicBezTo>
                <a:lnTo>
                  <a:pt x="232352" y="646776"/>
                </a:lnTo>
                <a:cubicBezTo>
                  <a:pt x="236034" y="642205"/>
                  <a:pt x="236542" y="635857"/>
                  <a:pt x="233368" y="630905"/>
                </a:cubicBezTo>
                <a:cubicBezTo>
                  <a:pt x="217370" y="605004"/>
                  <a:pt x="205689" y="576690"/>
                  <a:pt x="198705" y="546979"/>
                </a:cubicBezTo>
                <a:cubicBezTo>
                  <a:pt x="197436" y="541266"/>
                  <a:pt x="192484" y="537076"/>
                  <a:pt x="186643" y="536568"/>
                </a:cubicBezTo>
                <a:lnTo>
                  <a:pt x="143220" y="532378"/>
                </a:lnTo>
                <a:cubicBezTo>
                  <a:pt x="138268" y="499112"/>
                  <a:pt x="138268" y="465593"/>
                  <a:pt x="143220" y="432327"/>
                </a:cubicBezTo>
                <a:lnTo>
                  <a:pt x="186643" y="428137"/>
                </a:lnTo>
                <a:cubicBezTo>
                  <a:pt x="192484" y="427502"/>
                  <a:pt x="197309" y="423312"/>
                  <a:pt x="198705" y="417726"/>
                </a:cubicBezTo>
                <a:cubicBezTo>
                  <a:pt x="205689" y="388015"/>
                  <a:pt x="217370" y="359828"/>
                  <a:pt x="233368" y="333927"/>
                </a:cubicBezTo>
                <a:cubicBezTo>
                  <a:pt x="236415" y="328975"/>
                  <a:pt x="236034" y="322626"/>
                  <a:pt x="232352" y="318055"/>
                </a:cubicBezTo>
                <a:lnTo>
                  <a:pt x="204673" y="284282"/>
                </a:lnTo>
                <a:cubicBezTo>
                  <a:pt x="224607" y="257238"/>
                  <a:pt x="248477" y="233495"/>
                  <a:pt x="275521" y="213561"/>
                </a:cubicBezTo>
                <a:lnTo>
                  <a:pt x="309295" y="241240"/>
                </a:lnTo>
                <a:cubicBezTo>
                  <a:pt x="313866" y="244922"/>
                  <a:pt x="320214" y="245430"/>
                  <a:pt x="325166" y="242255"/>
                </a:cubicBezTo>
                <a:cubicBezTo>
                  <a:pt x="351067" y="226258"/>
                  <a:pt x="379254" y="214576"/>
                  <a:pt x="408965" y="207593"/>
                </a:cubicBezTo>
                <a:cubicBezTo>
                  <a:pt x="414678" y="206323"/>
                  <a:pt x="418868" y="201372"/>
                  <a:pt x="419376" y="195531"/>
                </a:cubicBezTo>
                <a:lnTo>
                  <a:pt x="423566" y="152108"/>
                </a:lnTo>
                <a:cubicBezTo>
                  <a:pt x="456832" y="147156"/>
                  <a:pt x="490352" y="147156"/>
                  <a:pt x="523744" y="152108"/>
                </a:cubicBezTo>
                <a:lnTo>
                  <a:pt x="528061" y="195531"/>
                </a:lnTo>
                <a:cubicBezTo>
                  <a:pt x="528696" y="201372"/>
                  <a:pt x="532886" y="206197"/>
                  <a:pt x="538472" y="207466"/>
                </a:cubicBezTo>
                <a:cubicBezTo>
                  <a:pt x="568183" y="214449"/>
                  <a:pt x="596370" y="226130"/>
                  <a:pt x="622271" y="242129"/>
                </a:cubicBezTo>
                <a:cubicBezTo>
                  <a:pt x="627223" y="245176"/>
                  <a:pt x="633698" y="244795"/>
                  <a:pt x="638142" y="241113"/>
                </a:cubicBezTo>
                <a:lnTo>
                  <a:pt x="671916" y="213434"/>
                </a:lnTo>
                <a:cubicBezTo>
                  <a:pt x="698960" y="233368"/>
                  <a:pt x="722703" y="257111"/>
                  <a:pt x="742764" y="284155"/>
                </a:cubicBezTo>
                <a:lnTo>
                  <a:pt x="715085" y="317929"/>
                </a:lnTo>
                <a:cubicBezTo>
                  <a:pt x="711403" y="322499"/>
                  <a:pt x="710895" y="328848"/>
                  <a:pt x="714070" y="333800"/>
                </a:cubicBezTo>
                <a:cubicBezTo>
                  <a:pt x="730068" y="359701"/>
                  <a:pt x="741749" y="387888"/>
                  <a:pt x="748732" y="417599"/>
                </a:cubicBezTo>
                <a:cubicBezTo>
                  <a:pt x="750001" y="423312"/>
                  <a:pt x="754953" y="427502"/>
                  <a:pt x="760794" y="428010"/>
                </a:cubicBezTo>
                <a:lnTo>
                  <a:pt x="804217" y="432200"/>
                </a:lnTo>
                <a:cubicBezTo>
                  <a:pt x="809296" y="465593"/>
                  <a:pt x="809296" y="499239"/>
                  <a:pt x="804217" y="532632"/>
                </a:cubicBezTo>
                <a:lnTo>
                  <a:pt x="804217" y="532632"/>
                </a:lnTo>
                <a:close/>
                <a:moveTo>
                  <a:pt x="473845" y="286187"/>
                </a:moveTo>
                <a:cubicBezTo>
                  <a:pt x="421408" y="286187"/>
                  <a:pt x="372017" y="306628"/>
                  <a:pt x="334942" y="343703"/>
                </a:cubicBezTo>
                <a:cubicBezTo>
                  <a:pt x="297868" y="380778"/>
                  <a:pt x="277426" y="430042"/>
                  <a:pt x="277426" y="482479"/>
                </a:cubicBezTo>
                <a:cubicBezTo>
                  <a:pt x="277426" y="534917"/>
                  <a:pt x="297868" y="584181"/>
                  <a:pt x="334942" y="621256"/>
                </a:cubicBezTo>
                <a:cubicBezTo>
                  <a:pt x="372017" y="658330"/>
                  <a:pt x="421281" y="678772"/>
                  <a:pt x="473845" y="678772"/>
                </a:cubicBezTo>
                <a:cubicBezTo>
                  <a:pt x="526283" y="678772"/>
                  <a:pt x="575674" y="658330"/>
                  <a:pt x="612749" y="621256"/>
                </a:cubicBezTo>
                <a:cubicBezTo>
                  <a:pt x="689311" y="544694"/>
                  <a:pt x="689311" y="420138"/>
                  <a:pt x="612749" y="343576"/>
                </a:cubicBezTo>
                <a:cubicBezTo>
                  <a:pt x="575547" y="306628"/>
                  <a:pt x="526283" y="286187"/>
                  <a:pt x="473845" y="286187"/>
                </a:cubicBezTo>
                <a:lnTo>
                  <a:pt x="473845" y="286187"/>
                </a:lnTo>
                <a:close/>
                <a:moveTo>
                  <a:pt x="593323" y="602083"/>
                </a:moveTo>
                <a:cubicBezTo>
                  <a:pt x="561327" y="634079"/>
                  <a:pt x="518919" y="651601"/>
                  <a:pt x="473845" y="651601"/>
                </a:cubicBezTo>
                <a:cubicBezTo>
                  <a:pt x="428645" y="651601"/>
                  <a:pt x="386237" y="633953"/>
                  <a:pt x="354368" y="602083"/>
                </a:cubicBezTo>
                <a:cubicBezTo>
                  <a:pt x="322499" y="570214"/>
                  <a:pt x="304851" y="527807"/>
                  <a:pt x="304851" y="482606"/>
                </a:cubicBezTo>
                <a:cubicBezTo>
                  <a:pt x="304851" y="437406"/>
                  <a:pt x="322499" y="394998"/>
                  <a:pt x="354368" y="363129"/>
                </a:cubicBezTo>
                <a:cubicBezTo>
                  <a:pt x="386237" y="331133"/>
                  <a:pt x="428645" y="313612"/>
                  <a:pt x="473845" y="313612"/>
                </a:cubicBezTo>
                <a:cubicBezTo>
                  <a:pt x="519046" y="313612"/>
                  <a:pt x="561454" y="331260"/>
                  <a:pt x="593323" y="363129"/>
                </a:cubicBezTo>
                <a:cubicBezTo>
                  <a:pt x="659219" y="429026"/>
                  <a:pt x="659219" y="536187"/>
                  <a:pt x="593323" y="602083"/>
                </a:cubicBezTo>
                <a:lnTo>
                  <a:pt x="593323" y="602083"/>
                </a:lnTo>
                <a:close/>
                <a:moveTo>
                  <a:pt x="206577" y="96877"/>
                </a:moveTo>
                <a:cubicBezTo>
                  <a:pt x="202388" y="90528"/>
                  <a:pt x="204165" y="82022"/>
                  <a:pt x="210513" y="77958"/>
                </a:cubicBezTo>
                <a:cubicBezTo>
                  <a:pt x="288726" y="26917"/>
                  <a:pt x="379762" y="0"/>
                  <a:pt x="473719" y="0"/>
                </a:cubicBezTo>
                <a:cubicBezTo>
                  <a:pt x="556121" y="0"/>
                  <a:pt x="636238" y="20823"/>
                  <a:pt x="707467" y="60310"/>
                </a:cubicBezTo>
                <a:lnTo>
                  <a:pt x="699087" y="28695"/>
                </a:lnTo>
                <a:cubicBezTo>
                  <a:pt x="697183" y="21458"/>
                  <a:pt x="701500" y="13839"/>
                  <a:pt x="708737" y="11935"/>
                </a:cubicBezTo>
                <a:cubicBezTo>
                  <a:pt x="715974" y="10031"/>
                  <a:pt x="723465" y="14347"/>
                  <a:pt x="725497" y="21585"/>
                </a:cubicBezTo>
                <a:lnTo>
                  <a:pt x="742637" y="85958"/>
                </a:lnTo>
                <a:cubicBezTo>
                  <a:pt x="742637" y="86084"/>
                  <a:pt x="742637" y="86212"/>
                  <a:pt x="742764" y="86338"/>
                </a:cubicBezTo>
                <a:cubicBezTo>
                  <a:pt x="742764" y="86592"/>
                  <a:pt x="742891" y="86846"/>
                  <a:pt x="742891" y="87100"/>
                </a:cubicBezTo>
                <a:cubicBezTo>
                  <a:pt x="742891" y="87354"/>
                  <a:pt x="743018" y="87608"/>
                  <a:pt x="743018" y="87735"/>
                </a:cubicBezTo>
                <a:cubicBezTo>
                  <a:pt x="743018" y="87862"/>
                  <a:pt x="743018" y="88116"/>
                  <a:pt x="743145" y="88370"/>
                </a:cubicBezTo>
                <a:cubicBezTo>
                  <a:pt x="743145" y="88624"/>
                  <a:pt x="743145" y="88878"/>
                  <a:pt x="743145" y="89132"/>
                </a:cubicBezTo>
                <a:lnTo>
                  <a:pt x="743145" y="89767"/>
                </a:lnTo>
                <a:cubicBezTo>
                  <a:pt x="743145" y="90020"/>
                  <a:pt x="743145" y="90274"/>
                  <a:pt x="743145" y="90528"/>
                </a:cubicBezTo>
                <a:cubicBezTo>
                  <a:pt x="743145" y="90782"/>
                  <a:pt x="743145" y="90909"/>
                  <a:pt x="743145" y="91163"/>
                </a:cubicBezTo>
                <a:cubicBezTo>
                  <a:pt x="743145" y="91417"/>
                  <a:pt x="743145" y="91671"/>
                  <a:pt x="743018" y="91925"/>
                </a:cubicBezTo>
                <a:cubicBezTo>
                  <a:pt x="742891" y="92179"/>
                  <a:pt x="742891" y="92306"/>
                  <a:pt x="742891" y="92560"/>
                </a:cubicBezTo>
                <a:cubicBezTo>
                  <a:pt x="742891" y="92814"/>
                  <a:pt x="742764" y="92941"/>
                  <a:pt x="742764" y="93195"/>
                </a:cubicBezTo>
                <a:cubicBezTo>
                  <a:pt x="742764" y="93449"/>
                  <a:pt x="742637" y="93576"/>
                  <a:pt x="742510" y="93830"/>
                </a:cubicBezTo>
                <a:cubicBezTo>
                  <a:pt x="742384" y="94084"/>
                  <a:pt x="742384" y="94210"/>
                  <a:pt x="742257" y="94464"/>
                </a:cubicBezTo>
                <a:lnTo>
                  <a:pt x="742003" y="95099"/>
                </a:lnTo>
                <a:cubicBezTo>
                  <a:pt x="741876" y="95353"/>
                  <a:pt x="741749" y="95480"/>
                  <a:pt x="741749" y="95734"/>
                </a:cubicBezTo>
                <a:cubicBezTo>
                  <a:pt x="741621" y="95988"/>
                  <a:pt x="741495" y="96115"/>
                  <a:pt x="741495" y="96369"/>
                </a:cubicBezTo>
                <a:cubicBezTo>
                  <a:pt x="741368" y="96623"/>
                  <a:pt x="741241" y="96750"/>
                  <a:pt x="741114" y="97004"/>
                </a:cubicBezTo>
                <a:cubicBezTo>
                  <a:pt x="740987" y="97131"/>
                  <a:pt x="740987" y="97258"/>
                  <a:pt x="740987" y="97258"/>
                </a:cubicBezTo>
                <a:cubicBezTo>
                  <a:pt x="740987" y="97385"/>
                  <a:pt x="740860" y="97385"/>
                  <a:pt x="740860" y="97385"/>
                </a:cubicBezTo>
                <a:cubicBezTo>
                  <a:pt x="740606" y="97766"/>
                  <a:pt x="740352" y="98147"/>
                  <a:pt x="739971" y="98527"/>
                </a:cubicBezTo>
                <a:cubicBezTo>
                  <a:pt x="739971" y="98654"/>
                  <a:pt x="739844" y="98654"/>
                  <a:pt x="739844" y="98654"/>
                </a:cubicBezTo>
                <a:cubicBezTo>
                  <a:pt x="739463" y="99035"/>
                  <a:pt x="739082" y="99416"/>
                  <a:pt x="738829" y="99797"/>
                </a:cubicBezTo>
                <a:cubicBezTo>
                  <a:pt x="738701" y="99924"/>
                  <a:pt x="738574" y="100051"/>
                  <a:pt x="738447" y="100051"/>
                </a:cubicBezTo>
                <a:cubicBezTo>
                  <a:pt x="738193" y="100305"/>
                  <a:pt x="737813" y="100559"/>
                  <a:pt x="737559" y="100813"/>
                </a:cubicBezTo>
                <a:cubicBezTo>
                  <a:pt x="737432" y="100940"/>
                  <a:pt x="737305" y="101067"/>
                  <a:pt x="737178" y="101067"/>
                </a:cubicBezTo>
                <a:cubicBezTo>
                  <a:pt x="736924" y="101321"/>
                  <a:pt x="736543" y="101448"/>
                  <a:pt x="736289" y="101702"/>
                </a:cubicBezTo>
                <a:cubicBezTo>
                  <a:pt x="736162" y="101829"/>
                  <a:pt x="736035" y="101829"/>
                  <a:pt x="735908" y="101955"/>
                </a:cubicBezTo>
                <a:cubicBezTo>
                  <a:pt x="735527" y="102209"/>
                  <a:pt x="735019" y="102336"/>
                  <a:pt x="734511" y="102590"/>
                </a:cubicBezTo>
                <a:cubicBezTo>
                  <a:pt x="734511" y="102590"/>
                  <a:pt x="734511" y="102590"/>
                  <a:pt x="734385" y="102590"/>
                </a:cubicBezTo>
                <a:cubicBezTo>
                  <a:pt x="734004" y="102717"/>
                  <a:pt x="733496" y="102844"/>
                  <a:pt x="732988" y="102971"/>
                </a:cubicBezTo>
                <a:lnTo>
                  <a:pt x="668615" y="120239"/>
                </a:lnTo>
                <a:cubicBezTo>
                  <a:pt x="667472" y="120620"/>
                  <a:pt x="666203" y="120747"/>
                  <a:pt x="665060" y="120747"/>
                </a:cubicBezTo>
                <a:cubicBezTo>
                  <a:pt x="658965" y="120747"/>
                  <a:pt x="653506" y="116684"/>
                  <a:pt x="651855" y="110589"/>
                </a:cubicBezTo>
                <a:cubicBezTo>
                  <a:pt x="649951" y="103352"/>
                  <a:pt x="654268" y="95734"/>
                  <a:pt x="661504" y="93830"/>
                </a:cubicBezTo>
                <a:lnTo>
                  <a:pt x="694771" y="84942"/>
                </a:lnTo>
                <a:cubicBezTo>
                  <a:pt x="548249" y="3301"/>
                  <a:pt x="367192" y="8761"/>
                  <a:pt x="225242" y="101321"/>
                </a:cubicBezTo>
                <a:cubicBezTo>
                  <a:pt x="219147" y="105003"/>
                  <a:pt x="210640" y="103225"/>
                  <a:pt x="206577" y="96877"/>
                </a:cubicBezTo>
                <a:lnTo>
                  <a:pt x="206577" y="96877"/>
                </a:lnTo>
                <a:close/>
                <a:moveTo>
                  <a:pt x="953278" y="708864"/>
                </a:moveTo>
                <a:cubicBezTo>
                  <a:pt x="955182" y="716101"/>
                  <a:pt x="950865" y="723719"/>
                  <a:pt x="943628" y="725624"/>
                </a:cubicBezTo>
                <a:lnTo>
                  <a:pt x="879255" y="742891"/>
                </a:lnTo>
                <a:cubicBezTo>
                  <a:pt x="879255" y="742891"/>
                  <a:pt x="879128" y="742891"/>
                  <a:pt x="879128" y="742891"/>
                </a:cubicBezTo>
                <a:cubicBezTo>
                  <a:pt x="878747" y="743018"/>
                  <a:pt x="878366" y="743018"/>
                  <a:pt x="877986" y="743145"/>
                </a:cubicBezTo>
                <a:cubicBezTo>
                  <a:pt x="877731" y="743145"/>
                  <a:pt x="877605" y="743272"/>
                  <a:pt x="877351" y="743272"/>
                </a:cubicBezTo>
                <a:cubicBezTo>
                  <a:pt x="876970" y="743272"/>
                  <a:pt x="876589" y="743399"/>
                  <a:pt x="876208" y="743399"/>
                </a:cubicBezTo>
                <a:cubicBezTo>
                  <a:pt x="876081" y="743399"/>
                  <a:pt x="875827" y="743399"/>
                  <a:pt x="875700" y="743399"/>
                </a:cubicBezTo>
                <a:lnTo>
                  <a:pt x="875573" y="743399"/>
                </a:lnTo>
                <a:cubicBezTo>
                  <a:pt x="874938" y="743399"/>
                  <a:pt x="874303" y="743272"/>
                  <a:pt x="873669" y="743272"/>
                </a:cubicBezTo>
                <a:cubicBezTo>
                  <a:pt x="873415" y="743272"/>
                  <a:pt x="873161" y="743145"/>
                  <a:pt x="873034" y="743145"/>
                </a:cubicBezTo>
                <a:cubicBezTo>
                  <a:pt x="872526" y="743018"/>
                  <a:pt x="872145" y="742891"/>
                  <a:pt x="871637" y="742764"/>
                </a:cubicBezTo>
                <a:cubicBezTo>
                  <a:pt x="871383" y="742637"/>
                  <a:pt x="871129" y="742637"/>
                  <a:pt x="870875" y="742510"/>
                </a:cubicBezTo>
                <a:cubicBezTo>
                  <a:pt x="870495" y="742383"/>
                  <a:pt x="870114" y="742129"/>
                  <a:pt x="869733" y="742002"/>
                </a:cubicBezTo>
                <a:cubicBezTo>
                  <a:pt x="869479" y="741876"/>
                  <a:pt x="869225" y="741748"/>
                  <a:pt x="868971" y="741495"/>
                </a:cubicBezTo>
                <a:cubicBezTo>
                  <a:pt x="868717" y="741368"/>
                  <a:pt x="868590" y="741241"/>
                  <a:pt x="868336" y="741114"/>
                </a:cubicBezTo>
                <a:cubicBezTo>
                  <a:pt x="868082" y="740987"/>
                  <a:pt x="867955" y="740860"/>
                  <a:pt x="867701" y="740733"/>
                </a:cubicBezTo>
                <a:cubicBezTo>
                  <a:pt x="867574" y="740606"/>
                  <a:pt x="867447" y="740606"/>
                  <a:pt x="867320" y="740479"/>
                </a:cubicBezTo>
                <a:cubicBezTo>
                  <a:pt x="866812" y="740098"/>
                  <a:pt x="866304" y="739590"/>
                  <a:pt x="865923" y="739209"/>
                </a:cubicBezTo>
                <a:lnTo>
                  <a:pt x="865670" y="738955"/>
                </a:lnTo>
                <a:cubicBezTo>
                  <a:pt x="865289" y="738447"/>
                  <a:pt x="864781" y="737940"/>
                  <a:pt x="864527" y="737432"/>
                </a:cubicBezTo>
                <a:lnTo>
                  <a:pt x="864400" y="737305"/>
                </a:lnTo>
                <a:cubicBezTo>
                  <a:pt x="864019" y="736670"/>
                  <a:pt x="863638" y="736162"/>
                  <a:pt x="863384" y="735527"/>
                </a:cubicBezTo>
                <a:cubicBezTo>
                  <a:pt x="863384" y="735400"/>
                  <a:pt x="863257" y="735273"/>
                  <a:pt x="863257" y="735146"/>
                </a:cubicBezTo>
                <a:cubicBezTo>
                  <a:pt x="863003" y="734511"/>
                  <a:pt x="862749" y="733877"/>
                  <a:pt x="862495" y="733242"/>
                </a:cubicBezTo>
                <a:cubicBezTo>
                  <a:pt x="862495" y="733242"/>
                  <a:pt x="862495" y="733115"/>
                  <a:pt x="862495" y="733115"/>
                </a:cubicBezTo>
                <a:lnTo>
                  <a:pt x="845228" y="668742"/>
                </a:lnTo>
                <a:cubicBezTo>
                  <a:pt x="843323" y="661505"/>
                  <a:pt x="847640" y="653886"/>
                  <a:pt x="854877" y="651982"/>
                </a:cubicBezTo>
                <a:cubicBezTo>
                  <a:pt x="862241" y="650077"/>
                  <a:pt x="869733" y="654394"/>
                  <a:pt x="871637" y="661632"/>
                </a:cubicBezTo>
                <a:lnTo>
                  <a:pt x="880525" y="694897"/>
                </a:lnTo>
                <a:cubicBezTo>
                  <a:pt x="962166" y="548376"/>
                  <a:pt x="956706" y="367319"/>
                  <a:pt x="864146" y="225369"/>
                </a:cubicBezTo>
                <a:cubicBezTo>
                  <a:pt x="859956" y="219020"/>
                  <a:pt x="861734" y="210513"/>
                  <a:pt x="868209" y="206450"/>
                </a:cubicBezTo>
                <a:cubicBezTo>
                  <a:pt x="874557" y="202261"/>
                  <a:pt x="883064" y="204038"/>
                  <a:pt x="887127" y="210513"/>
                </a:cubicBezTo>
                <a:cubicBezTo>
                  <a:pt x="938168" y="288726"/>
                  <a:pt x="965086" y="379889"/>
                  <a:pt x="965086" y="473846"/>
                </a:cubicBezTo>
                <a:cubicBezTo>
                  <a:pt x="965086" y="556248"/>
                  <a:pt x="944390" y="636365"/>
                  <a:pt x="904776" y="707594"/>
                </a:cubicBezTo>
                <a:lnTo>
                  <a:pt x="936391" y="699214"/>
                </a:lnTo>
                <a:cubicBezTo>
                  <a:pt x="943755" y="697310"/>
                  <a:pt x="951373" y="701627"/>
                  <a:pt x="953278" y="708864"/>
                </a:cubicBezTo>
                <a:lnTo>
                  <a:pt x="953278" y="708864"/>
                </a:lnTo>
                <a:close/>
                <a:moveTo>
                  <a:pt x="758508" y="868209"/>
                </a:moveTo>
                <a:cubicBezTo>
                  <a:pt x="762698" y="874557"/>
                  <a:pt x="760921" y="883064"/>
                  <a:pt x="754572" y="887127"/>
                </a:cubicBezTo>
                <a:cubicBezTo>
                  <a:pt x="676360" y="938169"/>
                  <a:pt x="585324" y="965086"/>
                  <a:pt x="491367" y="965086"/>
                </a:cubicBezTo>
                <a:cubicBezTo>
                  <a:pt x="408965" y="965086"/>
                  <a:pt x="328848" y="944263"/>
                  <a:pt x="257619" y="904776"/>
                </a:cubicBezTo>
                <a:lnTo>
                  <a:pt x="266126" y="936391"/>
                </a:lnTo>
                <a:cubicBezTo>
                  <a:pt x="268030" y="943628"/>
                  <a:pt x="263713" y="951246"/>
                  <a:pt x="256476" y="953151"/>
                </a:cubicBezTo>
                <a:cubicBezTo>
                  <a:pt x="255333" y="953532"/>
                  <a:pt x="254063" y="953659"/>
                  <a:pt x="252921" y="953659"/>
                </a:cubicBezTo>
                <a:cubicBezTo>
                  <a:pt x="246827" y="953659"/>
                  <a:pt x="241367" y="949596"/>
                  <a:pt x="239716" y="943501"/>
                </a:cubicBezTo>
                <a:lnTo>
                  <a:pt x="222576" y="879128"/>
                </a:lnTo>
                <a:cubicBezTo>
                  <a:pt x="222576" y="879001"/>
                  <a:pt x="222576" y="878874"/>
                  <a:pt x="222448" y="878747"/>
                </a:cubicBezTo>
                <a:cubicBezTo>
                  <a:pt x="222448" y="878493"/>
                  <a:pt x="222321" y="878240"/>
                  <a:pt x="222321" y="877985"/>
                </a:cubicBezTo>
                <a:cubicBezTo>
                  <a:pt x="222321" y="877732"/>
                  <a:pt x="222195" y="877478"/>
                  <a:pt x="222195" y="877351"/>
                </a:cubicBezTo>
                <a:cubicBezTo>
                  <a:pt x="222195" y="877224"/>
                  <a:pt x="222195" y="876970"/>
                  <a:pt x="222068" y="876716"/>
                </a:cubicBezTo>
                <a:cubicBezTo>
                  <a:pt x="222068" y="876462"/>
                  <a:pt x="222068" y="876208"/>
                  <a:pt x="222068" y="875954"/>
                </a:cubicBezTo>
                <a:lnTo>
                  <a:pt x="222068" y="875319"/>
                </a:lnTo>
                <a:cubicBezTo>
                  <a:pt x="222068" y="875065"/>
                  <a:pt x="222068" y="874811"/>
                  <a:pt x="222068" y="874557"/>
                </a:cubicBezTo>
                <a:cubicBezTo>
                  <a:pt x="222068" y="874304"/>
                  <a:pt x="222068" y="874176"/>
                  <a:pt x="222068" y="873923"/>
                </a:cubicBezTo>
                <a:cubicBezTo>
                  <a:pt x="222068" y="873668"/>
                  <a:pt x="222068" y="873415"/>
                  <a:pt x="222195" y="873288"/>
                </a:cubicBezTo>
                <a:cubicBezTo>
                  <a:pt x="222195" y="873034"/>
                  <a:pt x="222321" y="872780"/>
                  <a:pt x="222321" y="872653"/>
                </a:cubicBezTo>
                <a:cubicBezTo>
                  <a:pt x="222321" y="872526"/>
                  <a:pt x="222448" y="872272"/>
                  <a:pt x="222448" y="872018"/>
                </a:cubicBezTo>
                <a:cubicBezTo>
                  <a:pt x="222576" y="871764"/>
                  <a:pt x="222576" y="871510"/>
                  <a:pt x="222702" y="871383"/>
                </a:cubicBezTo>
                <a:cubicBezTo>
                  <a:pt x="222829" y="871129"/>
                  <a:pt x="222829" y="871002"/>
                  <a:pt x="222956" y="870748"/>
                </a:cubicBezTo>
                <a:cubicBezTo>
                  <a:pt x="223083" y="870494"/>
                  <a:pt x="223083" y="870240"/>
                  <a:pt x="223210" y="870113"/>
                </a:cubicBezTo>
                <a:cubicBezTo>
                  <a:pt x="223337" y="869860"/>
                  <a:pt x="223337" y="869732"/>
                  <a:pt x="223464" y="869479"/>
                </a:cubicBezTo>
                <a:cubicBezTo>
                  <a:pt x="223591" y="869224"/>
                  <a:pt x="223718" y="869098"/>
                  <a:pt x="223718" y="868844"/>
                </a:cubicBezTo>
                <a:cubicBezTo>
                  <a:pt x="223845" y="868590"/>
                  <a:pt x="223972" y="868463"/>
                  <a:pt x="224099" y="868209"/>
                </a:cubicBezTo>
                <a:cubicBezTo>
                  <a:pt x="224226" y="868082"/>
                  <a:pt x="224226" y="867955"/>
                  <a:pt x="224226" y="867955"/>
                </a:cubicBezTo>
                <a:cubicBezTo>
                  <a:pt x="224226" y="867828"/>
                  <a:pt x="224353" y="867828"/>
                  <a:pt x="224353" y="867701"/>
                </a:cubicBezTo>
                <a:cubicBezTo>
                  <a:pt x="224480" y="867447"/>
                  <a:pt x="224607" y="867320"/>
                  <a:pt x="224734" y="867066"/>
                </a:cubicBezTo>
                <a:cubicBezTo>
                  <a:pt x="224861" y="866939"/>
                  <a:pt x="224988" y="866685"/>
                  <a:pt x="225115" y="866558"/>
                </a:cubicBezTo>
                <a:cubicBezTo>
                  <a:pt x="225242" y="866431"/>
                  <a:pt x="225369" y="866177"/>
                  <a:pt x="225623" y="866050"/>
                </a:cubicBezTo>
                <a:cubicBezTo>
                  <a:pt x="225750" y="865924"/>
                  <a:pt x="225876" y="865669"/>
                  <a:pt x="226131" y="865543"/>
                </a:cubicBezTo>
                <a:cubicBezTo>
                  <a:pt x="226257" y="865416"/>
                  <a:pt x="226512" y="865289"/>
                  <a:pt x="226638" y="865035"/>
                </a:cubicBezTo>
                <a:cubicBezTo>
                  <a:pt x="226765" y="864781"/>
                  <a:pt x="227019" y="864781"/>
                  <a:pt x="227146" y="864654"/>
                </a:cubicBezTo>
                <a:cubicBezTo>
                  <a:pt x="227273" y="864527"/>
                  <a:pt x="227527" y="864400"/>
                  <a:pt x="227654" y="864273"/>
                </a:cubicBezTo>
                <a:cubicBezTo>
                  <a:pt x="227781" y="864146"/>
                  <a:pt x="228035" y="864019"/>
                  <a:pt x="228162" y="863892"/>
                </a:cubicBezTo>
                <a:cubicBezTo>
                  <a:pt x="228416" y="863765"/>
                  <a:pt x="228543" y="863638"/>
                  <a:pt x="228797" y="863511"/>
                </a:cubicBezTo>
                <a:cubicBezTo>
                  <a:pt x="229051" y="863384"/>
                  <a:pt x="229178" y="863257"/>
                  <a:pt x="229432" y="863130"/>
                </a:cubicBezTo>
                <a:cubicBezTo>
                  <a:pt x="229686" y="863003"/>
                  <a:pt x="229812" y="862876"/>
                  <a:pt x="230067" y="862876"/>
                </a:cubicBezTo>
                <a:cubicBezTo>
                  <a:pt x="230320" y="862749"/>
                  <a:pt x="230447" y="862622"/>
                  <a:pt x="230701" y="862622"/>
                </a:cubicBezTo>
                <a:cubicBezTo>
                  <a:pt x="230955" y="862495"/>
                  <a:pt x="231082" y="862495"/>
                  <a:pt x="231336" y="862368"/>
                </a:cubicBezTo>
                <a:cubicBezTo>
                  <a:pt x="231590" y="862241"/>
                  <a:pt x="231844" y="862241"/>
                  <a:pt x="232098" y="862114"/>
                </a:cubicBezTo>
                <a:cubicBezTo>
                  <a:pt x="232225" y="862114"/>
                  <a:pt x="232225" y="861988"/>
                  <a:pt x="232352" y="861988"/>
                </a:cubicBezTo>
                <a:lnTo>
                  <a:pt x="296725" y="844847"/>
                </a:lnTo>
                <a:cubicBezTo>
                  <a:pt x="303962" y="842942"/>
                  <a:pt x="311580" y="847259"/>
                  <a:pt x="313485" y="854497"/>
                </a:cubicBezTo>
                <a:cubicBezTo>
                  <a:pt x="315389" y="861733"/>
                  <a:pt x="311072" y="869352"/>
                  <a:pt x="303835" y="871256"/>
                </a:cubicBezTo>
                <a:lnTo>
                  <a:pt x="270570" y="880144"/>
                </a:lnTo>
                <a:cubicBezTo>
                  <a:pt x="417091" y="961784"/>
                  <a:pt x="598020" y="956325"/>
                  <a:pt x="740098" y="863765"/>
                </a:cubicBezTo>
                <a:cubicBezTo>
                  <a:pt x="745812" y="860210"/>
                  <a:pt x="754318" y="861988"/>
                  <a:pt x="758508" y="868209"/>
                </a:cubicBezTo>
                <a:lnTo>
                  <a:pt x="758508" y="868209"/>
                </a:lnTo>
                <a:close/>
                <a:moveTo>
                  <a:pt x="110209" y="312977"/>
                </a:moveTo>
                <a:cubicBezTo>
                  <a:pt x="109066" y="313358"/>
                  <a:pt x="107796" y="313485"/>
                  <a:pt x="106653" y="313485"/>
                </a:cubicBezTo>
                <a:cubicBezTo>
                  <a:pt x="100559" y="313485"/>
                  <a:pt x="95099" y="309422"/>
                  <a:pt x="93449" y="303327"/>
                </a:cubicBezTo>
                <a:lnTo>
                  <a:pt x="84561" y="270062"/>
                </a:lnTo>
                <a:cubicBezTo>
                  <a:pt x="2920" y="416583"/>
                  <a:pt x="8380" y="597640"/>
                  <a:pt x="100940" y="739590"/>
                </a:cubicBezTo>
                <a:cubicBezTo>
                  <a:pt x="105130" y="745938"/>
                  <a:pt x="103352" y="754445"/>
                  <a:pt x="96877" y="758508"/>
                </a:cubicBezTo>
                <a:cubicBezTo>
                  <a:pt x="94591" y="760032"/>
                  <a:pt x="92052" y="760794"/>
                  <a:pt x="89386" y="760794"/>
                </a:cubicBezTo>
                <a:cubicBezTo>
                  <a:pt x="84942" y="760794"/>
                  <a:pt x="80498" y="758635"/>
                  <a:pt x="77959" y="754572"/>
                </a:cubicBezTo>
                <a:cubicBezTo>
                  <a:pt x="26917" y="676360"/>
                  <a:pt x="0" y="585324"/>
                  <a:pt x="0" y="491240"/>
                </a:cubicBezTo>
                <a:cubicBezTo>
                  <a:pt x="0" y="408838"/>
                  <a:pt x="20696" y="328721"/>
                  <a:pt x="60310" y="257492"/>
                </a:cubicBezTo>
                <a:lnTo>
                  <a:pt x="28695" y="265872"/>
                </a:lnTo>
                <a:cubicBezTo>
                  <a:pt x="21458" y="267776"/>
                  <a:pt x="13840" y="263459"/>
                  <a:pt x="11935" y="256222"/>
                </a:cubicBezTo>
                <a:cubicBezTo>
                  <a:pt x="10031" y="248985"/>
                  <a:pt x="14347" y="241367"/>
                  <a:pt x="21585" y="239462"/>
                </a:cubicBezTo>
                <a:lnTo>
                  <a:pt x="85958" y="222194"/>
                </a:lnTo>
                <a:cubicBezTo>
                  <a:pt x="86085" y="222194"/>
                  <a:pt x="86211" y="222194"/>
                  <a:pt x="86338" y="222068"/>
                </a:cubicBezTo>
                <a:cubicBezTo>
                  <a:pt x="86592" y="222068"/>
                  <a:pt x="86846" y="221941"/>
                  <a:pt x="87100" y="221941"/>
                </a:cubicBezTo>
                <a:cubicBezTo>
                  <a:pt x="87354" y="221941"/>
                  <a:pt x="87608" y="221814"/>
                  <a:pt x="87862" y="221814"/>
                </a:cubicBezTo>
                <a:cubicBezTo>
                  <a:pt x="88116" y="221814"/>
                  <a:pt x="88243" y="221814"/>
                  <a:pt x="88497" y="221687"/>
                </a:cubicBezTo>
                <a:cubicBezTo>
                  <a:pt x="88751" y="221687"/>
                  <a:pt x="89005" y="221687"/>
                  <a:pt x="89259" y="221687"/>
                </a:cubicBezTo>
                <a:lnTo>
                  <a:pt x="89513" y="221687"/>
                </a:lnTo>
                <a:cubicBezTo>
                  <a:pt x="89766" y="221687"/>
                  <a:pt x="90147" y="221687"/>
                  <a:pt x="90402" y="221687"/>
                </a:cubicBezTo>
                <a:cubicBezTo>
                  <a:pt x="90528" y="221687"/>
                  <a:pt x="90782" y="221687"/>
                  <a:pt x="90909" y="221687"/>
                </a:cubicBezTo>
                <a:cubicBezTo>
                  <a:pt x="91163" y="221687"/>
                  <a:pt x="91417" y="221814"/>
                  <a:pt x="91798" y="221814"/>
                </a:cubicBezTo>
                <a:cubicBezTo>
                  <a:pt x="91925" y="221814"/>
                  <a:pt x="92179" y="221941"/>
                  <a:pt x="92306" y="221941"/>
                </a:cubicBezTo>
                <a:cubicBezTo>
                  <a:pt x="92560" y="221941"/>
                  <a:pt x="92814" y="222068"/>
                  <a:pt x="93068" y="222068"/>
                </a:cubicBezTo>
                <a:cubicBezTo>
                  <a:pt x="93195" y="222068"/>
                  <a:pt x="93449" y="222194"/>
                  <a:pt x="93576" y="222194"/>
                </a:cubicBezTo>
                <a:cubicBezTo>
                  <a:pt x="93830" y="222322"/>
                  <a:pt x="94083" y="222322"/>
                  <a:pt x="94338" y="222448"/>
                </a:cubicBezTo>
                <a:cubicBezTo>
                  <a:pt x="94465" y="222575"/>
                  <a:pt x="94718" y="222575"/>
                  <a:pt x="94845" y="222702"/>
                </a:cubicBezTo>
                <a:cubicBezTo>
                  <a:pt x="95099" y="222829"/>
                  <a:pt x="95353" y="222956"/>
                  <a:pt x="95607" y="223083"/>
                </a:cubicBezTo>
                <a:cubicBezTo>
                  <a:pt x="95734" y="223210"/>
                  <a:pt x="95988" y="223210"/>
                  <a:pt x="96115" y="223337"/>
                </a:cubicBezTo>
                <a:cubicBezTo>
                  <a:pt x="96369" y="223464"/>
                  <a:pt x="96623" y="223591"/>
                  <a:pt x="96877" y="223718"/>
                </a:cubicBezTo>
                <a:lnTo>
                  <a:pt x="97131" y="223845"/>
                </a:lnTo>
                <a:cubicBezTo>
                  <a:pt x="97258" y="223845"/>
                  <a:pt x="97258" y="223972"/>
                  <a:pt x="97258" y="223972"/>
                </a:cubicBezTo>
                <a:cubicBezTo>
                  <a:pt x="97512" y="224099"/>
                  <a:pt x="97766" y="224353"/>
                  <a:pt x="98020" y="224480"/>
                </a:cubicBezTo>
                <a:cubicBezTo>
                  <a:pt x="98146" y="224607"/>
                  <a:pt x="98273" y="224734"/>
                  <a:pt x="98401" y="224861"/>
                </a:cubicBezTo>
                <a:cubicBezTo>
                  <a:pt x="98654" y="224988"/>
                  <a:pt x="98781" y="225242"/>
                  <a:pt x="99035" y="225369"/>
                </a:cubicBezTo>
                <a:cubicBezTo>
                  <a:pt x="99162" y="225496"/>
                  <a:pt x="99289" y="225623"/>
                  <a:pt x="99416" y="225750"/>
                </a:cubicBezTo>
                <a:cubicBezTo>
                  <a:pt x="99543" y="225877"/>
                  <a:pt x="99797" y="226130"/>
                  <a:pt x="99924" y="226258"/>
                </a:cubicBezTo>
                <a:cubicBezTo>
                  <a:pt x="100051" y="226384"/>
                  <a:pt x="100178" y="226511"/>
                  <a:pt x="100305" y="226765"/>
                </a:cubicBezTo>
                <a:cubicBezTo>
                  <a:pt x="100432" y="226892"/>
                  <a:pt x="100559" y="227146"/>
                  <a:pt x="100686" y="227400"/>
                </a:cubicBezTo>
                <a:cubicBezTo>
                  <a:pt x="100813" y="227527"/>
                  <a:pt x="100940" y="227781"/>
                  <a:pt x="101067" y="227908"/>
                </a:cubicBezTo>
                <a:cubicBezTo>
                  <a:pt x="101194" y="228162"/>
                  <a:pt x="101321" y="228289"/>
                  <a:pt x="101448" y="228543"/>
                </a:cubicBezTo>
                <a:cubicBezTo>
                  <a:pt x="101575" y="228797"/>
                  <a:pt x="101702" y="228924"/>
                  <a:pt x="101829" y="229178"/>
                </a:cubicBezTo>
                <a:cubicBezTo>
                  <a:pt x="101956" y="229432"/>
                  <a:pt x="102082" y="229559"/>
                  <a:pt x="102082" y="229813"/>
                </a:cubicBezTo>
                <a:cubicBezTo>
                  <a:pt x="102209" y="230067"/>
                  <a:pt x="102337" y="230193"/>
                  <a:pt x="102337" y="230447"/>
                </a:cubicBezTo>
                <a:cubicBezTo>
                  <a:pt x="102463" y="230701"/>
                  <a:pt x="102463" y="230828"/>
                  <a:pt x="102590" y="231082"/>
                </a:cubicBezTo>
                <a:cubicBezTo>
                  <a:pt x="102717" y="231336"/>
                  <a:pt x="102717" y="231590"/>
                  <a:pt x="102844" y="231844"/>
                </a:cubicBezTo>
                <a:cubicBezTo>
                  <a:pt x="102844" y="231971"/>
                  <a:pt x="102971" y="231971"/>
                  <a:pt x="102971" y="232098"/>
                </a:cubicBezTo>
                <a:lnTo>
                  <a:pt x="120239" y="296471"/>
                </a:lnTo>
                <a:cubicBezTo>
                  <a:pt x="121889" y="303454"/>
                  <a:pt x="117573" y="310945"/>
                  <a:pt x="110209" y="312977"/>
                </a:cubicBezTo>
                <a:lnTo>
                  <a:pt x="110209" y="312977"/>
                </a:lnTo>
                <a:close/>
                <a:moveTo>
                  <a:pt x="557264" y="420646"/>
                </a:moveTo>
                <a:cubicBezTo>
                  <a:pt x="562723" y="425852"/>
                  <a:pt x="562977" y="434485"/>
                  <a:pt x="557899" y="439945"/>
                </a:cubicBezTo>
                <a:lnTo>
                  <a:pt x="460006" y="543805"/>
                </a:lnTo>
                <a:cubicBezTo>
                  <a:pt x="457467" y="546471"/>
                  <a:pt x="453912" y="547995"/>
                  <a:pt x="450230" y="548122"/>
                </a:cubicBezTo>
                <a:lnTo>
                  <a:pt x="449976" y="548122"/>
                </a:lnTo>
                <a:cubicBezTo>
                  <a:pt x="446294" y="548122"/>
                  <a:pt x="442865" y="546725"/>
                  <a:pt x="440326" y="544059"/>
                </a:cubicBezTo>
                <a:lnTo>
                  <a:pt x="390173" y="493907"/>
                </a:lnTo>
                <a:cubicBezTo>
                  <a:pt x="384841" y="488574"/>
                  <a:pt x="384841" y="479940"/>
                  <a:pt x="390173" y="474607"/>
                </a:cubicBezTo>
                <a:cubicBezTo>
                  <a:pt x="395506" y="469275"/>
                  <a:pt x="404140" y="469275"/>
                  <a:pt x="409473" y="474607"/>
                </a:cubicBezTo>
                <a:lnTo>
                  <a:pt x="449594" y="514729"/>
                </a:lnTo>
                <a:lnTo>
                  <a:pt x="537838" y="421154"/>
                </a:lnTo>
                <a:cubicBezTo>
                  <a:pt x="542916" y="415694"/>
                  <a:pt x="551677" y="415567"/>
                  <a:pt x="557264" y="420646"/>
                </a:cubicBezTo>
                <a:lnTo>
                  <a:pt x="557264" y="420646"/>
                </a:lnTo>
                <a:close/>
              </a:path>
            </a:pathLst>
          </a:custGeom>
          <a:solidFill>
            <a:srgbClr val="426BBA"/>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71" name="Graphic 3">
            <a:extLst>
              <a:ext uri="{FF2B5EF4-FFF2-40B4-BE49-F238E27FC236}">
                <a16:creationId xmlns:a16="http://schemas.microsoft.com/office/drawing/2014/main" id="{2620B2BB-1993-6C19-545B-E31B048DB816}"/>
              </a:ext>
            </a:extLst>
          </p:cNvPr>
          <p:cNvGrpSpPr/>
          <p:nvPr/>
        </p:nvGrpSpPr>
        <p:grpSpPr>
          <a:xfrm>
            <a:off x="5634398" y="2968256"/>
            <a:ext cx="819960" cy="700229"/>
            <a:chOff x="5666593" y="2600785"/>
            <a:chExt cx="819960" cy="700229"/>
          </a:xfrm>
        </p:grpSpPr>
        <p:grpSp>
          <p:nvGrpSpPr>
            <p:cNvPr id="86" name="Graphic 3">
              <a:extLst>
                <a:ext uri="{FF2B5EF4-FFF2-40B4-BE49-F238E27FC236}">
                  <a16:creationId xmlns:a16="http://schemas.microsoft.com/office/drawing/2014/main" id="{548FCC17-9B59-380E-ABE1-0ECF6F2C1984}"/>
                </a:ext>
              </a:extLst>
            </p:cNvPr>
            <p:cNvGrpSpPr/>
            <p:nvPr/>
          </p:nvGrpSpPr>
          <p:grpSpPr>
            <a:xfrm>
              <a:off x="5666593" y="2600785"/>
              <a:ext cx="819960" cy="154647"/>
              <a:chOff x="5666593" y="2600785"/>
              <a:chExt cx="819960" cy="154647"/>
            </a:xfrm>
          </p:grpSpPr>
          <p:sp>
            <p:nvSpPr>
              <p:cNvPr id="95" name="Freeform 46">
                <a:extLst>
                  <a:ext uri="{FF2B5EF4-FFF2-40B4-BE49-F238E27FC236}">
                    <a16:creationId xmlns:a16="http://schemas.microsoft.com/office/drawing/2014/main" id="{88DDB8B0-4171-65EB-3A18-E8560F148C4E}"/>
                  </a:ext>
                </a:extLst>
              </p:cNvPr>
              <p:cNvSpPr/>
              <p:nvPr/>
            </p:nvSpPr>
            <p:spPr>
              <a:xfrm>
                <a:off x="5666593" y="2678109"/>
                <a:ext cx="819960" cy="12696"/>
              </a:xfrm>
              <a:custGeom>
                <a:avLst/>
                <a:gdLst>
                  <a:gd name="connsiteX0" fmla="*/ 0 w 819960"/>
                  <a:gd name="connsiteY0" fmla="*/ 0 h 12696"/>
                  <a:gd name="connsiteX1" fmla="*/ 819961 w 819960"/>
                  <a:gd name="connsiteY1" fmla="*/ 0 h 12696"/>
                </a:gdLst>
                <a:ahLst/>
                <a:cxnLst>
                  <a:cxn ang="0">
                    <a:pos x="connsiteX0" y="connsiteY0"/>
                  </a:cxn>
                  <a:cxn ang="0">
                    <a:pos x="connsiteX1" y="connsiteY1"/>
                  </a:cxn>
                </a:cxnLst>
                <a:rect l="l" t="t" r="r" b="b"/>
                <a:pathLst>
                  <a:path w="819960" h="12696">
                    <a:moveTo>
                      <a:pt x="0" y="0"/>
                    </a:moveTo>
                    <a:lnTo>
                      <a:pt x="819961" y="0"/>
                    </a:lnTo>
                  </a:path>
                </a:pathLst>
              </a:custGeom>
              <a:ln w="38070" cap="rnd">
                <a:solidFill>
                  <a:srgbClr val="426BB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6" name="Freeform 47">
                <a:extLst>
                  <a:ext uri="{FF2B5EF4-FFF2-40B4-BE49-F238E27FC236}">
                    <a16:creationId xmlns:a16="http://schemas.microsoft.com/office/drawing/2014/main" id="{5CDDBDEC-7AC4-DAED-C3EA-AFC80E7DC283}"/>
                  </a:ext>
                </a:extLst>
              </p:cNvPr>
              <p:cNvSpPr/>
              <p:nvPr/>
            </p:nvSpPr>
            <p:spPr>
              <a:xfrm>
                <a:off x="6390439" y="2600785"/>
                <a:ext cx="96114" cy="77323"/>
              </a:xfrm>
              <a:custGeom>
                <a:avLst/>
                <a:gdLst>
                  <a:gd name="connsiteX0" fmla="*/ 0 w 96114"/>
                  <a:gd name="connsiteY0" fmla="*/ 0 h 77323"/>
                  <a:gd name="connsiteX1" fmla="*/ 96115 w 96114"/>
                  <a:gd name="connsiteY1" fmla="*/ 77324 h 77323"/>
                </a:gdLst>
                <a:ahLst/>
                <a:cxnLst>
                  <a:cxn ang="0">
                    <a:pos x="connsiteX0" y="connsiteY0"/>
                  </a:cxn>
                  <a:cxn ang="0">
                    <a:pos x="connsiteX1" y="connsiteY1"/>
                  </a:cxn>
                </a:cxnLst>
                <a:rect l="l" t="t" r="r" b="b"/>
                <a:pathLst>
                  <a:path w="96114" h="77323">
                    <a:moveTo>
                      <a:pt x="0" y="0"/>
                    </a:moveTo>
                    <a:lnTo>
                      <a:pt x="96115" y="77324"/>
                    </a:lnTo>
                  </a:path>
                </a:pathLst>
              </a:custGeom>
              <a:ln w="38070" cap="rnd">
                <a:solidFill>
                  <a:srgbClr val="426BB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7" name="Freeform 48">
                <a:extLst>
                  <a:ext uri="{FF2B5EF4-FFF2-40B4-BE49-F238E27FC236}">
                    <a16:creationId xmlns:a16="http://schemas.microsoft.com/office/drawing/2014/main" id="{6ED6DF04-9639-287D-4B8F-836A010686AF}"/>
                  </a:ext>
                </a:extLst>
              </p:cNvPr>
              <p:cNvSpPr/>
              <p:nvPr/>
            </p:nvSpPr>
            <p:spPr>
              <a:xfrm>
                <a:off x="6390439" y="2678109"/>
                <a:ext cx="96114" cy="77323"/>
              </a:xfrm>
              <a:custGeom>
                <a:avLst/>
                <a:gdLst>
                  <a:gd name="connsiteX0" fmla="*/ 0 w 96114"/>
                  <a:gd name="connsiteY0" fmla="*/ 77324 h 77323"/>
                  <a:gd name="connsiteX1" fmla="*/ 96115 w 96114"/>
                  <a:gd name="connsiteY1" fmla="*/ 0 h 77323"/>
                </a:gdLst>
                <a:ahLst/>
                <a:cxnLst>
                  <a:cxn ang="0">
                    <a:pos x="connsiteX0" y="connsiteY0"/>
                  </a:cxn>
                  <a:cxn ang="0">
                    <a:pos x="connsiteX1" y="connsiteY1"/>
                  </a:cxn>
                </a:cxnLst>
                <a:rect l="l" t="t" r="r" b="b"/>
                <a:pathLst>
                  <a:path w="96114" h="77323">
                    <a:moveTo>
                      <a:pt x="0" y="77324"/>
                    </a:moveTo>
                    <a:lnTo>
                      <a:pt x="96115" y="0"/>
                    </a:lnTo>
                  </a:path>
                </a:pathLst>
              </a:custGeom>
              <a:ln w="38070" cap="rnd">
                <a:solidFill>
                  <a:srgbClr val="426BB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87" name="Graphic 3">
              <a:extLst>
                <a:ext uri="{FF2B5EF4-FFF2-40B4-BE49-F238E27FC236}">
                  <a16:creationId xmlns:a16="http://schemas.microsoft.com/office/drawing/2014/main" id="{FD856D4E-A9D1-A219-7742-C0F1004502EB}"/>
                </a:ext>
              </a:extLst>
            </p:cNvPr>
            <p:cNvGrpSpPr/>
            <p:nvPr/>
          </p:nvGrpSpPr>
          <p:grpSpPr>
            <a:xfrm>
              <a:off x="5666593" y="3146368"/>
              <a:ext cx="819960" cy="154647"/>
              <a:chOff x="5666593" y="3146368"/>
              <a:chExt cx="819960" cy="154647"/>
            </a:xfrm>
          </p:grpSpPr>
          <p:sp>
            <p:nvSpPr>
              <p:cNvPr id="92" name="Freeform 50">
                <a:extLst>
                  <a:ext uri="{FF2B5EF4-FFF2-40B4-BE49-F238E27FC236}">
                    <a16:creationId xmlns:a16="http://schemas.microsoft.com/office/drawing/2014/main" id="{62F20C7C-F45D-7D60-38E9-BA98601A8A94}"/>
                  </a:ext>
                </a:extLst>
              </p:cNvPr>
              <p:cNvSpPr/>
              <p:nvPr/>
            </p:nvSpPr>
            <p:spPr>
              <a:xfrm>
                <a:off x="5666593" y="3223691"/>
                <a:ext cx="819960" cy="12696"/>
              </a:xfrm>
              <a:custGeom>
                <a:avLst/>
                <a:gdLst>
                  <a:gd name="connsiteX0" fmla="*/ 0 w 819960"/>
                  <a:gd name="connsiteY0" fmla="*/ 0 h 12696"/>
                  <a:gd name="connsiteX1" fmla="*/ 819961 w 819960"/>
                  <a:gd name="connsiteY1" fmla="*/ 0 h 12696"/>
                </a:gdLst>
                <a:ahLst/>
                <a:cxnLst>
                  <a:cxn ang="0">
                    <a:pos x="connsiteX0" y="connsiteY0"/>
                  </a:cxn>
                  <a:cxn ang="0">
                    <a:pos x="connsiteX1" y="connsiteY1"/>
                  </a:cxn>
                </a:cxnLst>
                <a:rect l="l" t="t" r="r" b="b"/>
                <a:pathLst>
                  <a:path w="819960" h="12696">
                    <a:moveTo>
                      <a:pt x="0" y="0"/>
                    </a:moveTo>
                    <a:lnTo>
                      <a:pt x="819961" y="0"/>
                    </a:lnTo>
                  </a:path>
                </a:pathLst>
              </a:custGeom>
              <a:ln w="38070" cap="rnd">
                <a:solidFill>
                  <a:srgbClr val="426BB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3" name="Freeform 51">
                <a:extLst>
                  <a:ext uri="{FF2B5EF4-FFF2-40B4-BE49-F238E27FC236}">
                    <a16:creationId xmlns:a16="http://schemas.microsoft.com/office/drawing/2014/main" id="{1DD799D4-FD13-D649-EF1B-44C732101424}"/>
                  </a:ext>
                </a:extLst>
              </p:cNvPr>
              <p:cNvSpPr/>
              <p:nvPr/>
            </p:nvSpPr>
            <p:spPr>
              <a:xfrm>
                <a:off x="6390439" y="3146368"/>
                <a:ext cx="96114" cy="77323"/>
              </a:xfrm>
              <a:custGeom>
                <a:avLst/>
                <a:gdLst>
                  <a:gd name="connsiteX0" fmla="*/ 0 w 96114"/>
                  <a:gd name="connsiteY0" fmla="*/ 0 h 77323"/>
                  <a:gd name="connsiteX1" fmla="*/ 96115 w 96114"/>
                  <a:gd name="connsiteY1" fmla="*/ 77324 h 77323"/>
                </a:gdLst>
                <a:ahLst/>
                <a:cxnLst>
                  <a:cxn ang="0">
                    <a:pos x="connsiteX0" y="connsiteY0"/>
                  </a:cxn>
                  <a:cxn ang="0">
                    <a:pos x="connsiteX1" y="connsiteY1"/>
                  </a:cxn>
                </a:cxnLst>
                <a:rect l="l" t="t" r="r" b="b"/>
                <a:pathLst>
                  <a:path w="96114" h="77323">
                    <a:moveTo>
                      <a:pt x="0" y="0"/>
                    </a:moveTo>
                    <a:lnTo>
                      <a:pt x="96115" y="77324"/>
                    </a:lnTo>
                  </a:path>
                </a:pathLst>
              </a:custGeom>
              <a:ln w="38070" cap="rnd">
                <a:solidFill>
                  <a:srgbClr val="426BB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4" name="Freeform 52">
                <a:extLst>
                  <a:ext uri="{FF2B5EF4-FFF2-40B4-BE49-F238E27FC236}">
                    <a16:creationId xmlns:a16="http://schemas.microsoft.com/office/drawing/2014/main" id="{211E7FC1-F0E2-7EAF-50CB-1380398ACCED}"/>
                  </a:ext>
                </a:extLst>
              </p:cNvPr>
              <p:cNvSpPr/>
              <p:nvPr/>
            </p:nvSpPr>
            <p:spPr>
              <a:xfrm>
                <a:off x="6390439" y="3223691"/>
                <a:ext cx="96114" cy="77323"/>
              </a:xfrm>
              <a:custGeom>
                <a:avLst/>
                <a:gdLst>
                  <a:gd name="connsiteX0" fmla="*/ 0 w 96114"/>
                  <a:gd name="connsiteY0" fmla="*/ 77324 h 77323"/>
                  <a:gd name="connsiteX1" fmla="*/ 96115 w 96114"/>
                  <a:gd name="connsiteY1" fmla="*/ 0 h 77323"/>
                </a:gdLst>
                <a:ahLst/>
                <a:cxnLst>
                  <a:cxn ang="0">
                    <a:pos x="connsiteX0" y="connsiteY0"/>
                  </a:cxn>
                  <a:cxn ang="0">
                    <a:pos x="connsiteX1" y="connsiteY1"/>
                  </a:cxn>
                </a:cxnLst>
                <a:rect l="l" t="t" r="r" b="b"/>
                <a:pathLst>
                  <a:path w="96114" h="77323">
                    <a:moveTo>
                      <a:pt x="0" y="77324"/>
                    </a:moveTo>
                    <a:lnTo>
                      <a:pt x="96115" y="0"/>
                    </a:lnTo>
                  </a:path>
                </a:pathLst>
              </a:custGeom>
              <a:ln w="38070" cap="rnd">
                <a:solidFill>
                  <a:srgbClr val="426BB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88" name="Graphic 3">
              <a:extLst>
                <a:ext uri="{FF2B5EF4-FFF2-40B4-BE49-F238E27FC236}">
                  <a16:creationId xmlns:a16="http://schemas.microsoft.com/office/drawing/2014/main" id="{95D02F8C-F054-1309-48F3-39F7932B8911}"/>
                </a:ext>
              </a:extLst>
            </p:cNvPr>
            <p:cNvGrpSpPr/>
            <p:nvPr/>
          </p:nvGrpSpPr>
          <p:grpSpPr>
            <a:xfrm>
              <a:off x="5666593" y="2873513"/>
              <a:ext cx="819960" cy="154774"/>
              <a:chOff x="5666593" y="2873513"/>
              <a:chExt cx="819960" cy="154774"/>
            </a:xfrm>
          </p:grpSpPr>
          <p:sp>
            <p:nvSpPr>
              <p:cNvPr id="89" name="Freeform 54">
                <a:extLst>
                  <a:ext uri="{FF2B5EF4-FFF2-40B4-BE49-F238E27FC236}">
                    <a16:creationId xmlns:a16="http://schemas.microsoft.com/office/drawing/2014/main" id="{FE5E6532-1851-175E-BBAC-6F1217606061}"/>
                  </a:ext>
                </a:extLst>
              </p:cNvPr>
              <p:cNvSpPr/>
              <p:nvPr/>
            </p:nvSpPr>
            <p:spPr>
              <a:xfrm>
                <a:off x="5666593" y="2950964"/>
                <a:ext cx="819960" cy="12696"/>
              </a:xfrm>
              <a:custGeom>
                <a:avLst/>
                <a:gdLst>
                  <a:gd name="connsiteX0" fmla="*/ 0 w 819960"/>
                  <a:gd name="connsiteY0" fmla="*/ 0 h 12696"/>
                  <a:gd name="connsiteX1" fmla="*/ 819961 w 819960"/>
                  <a:gd name="connsiteY1" fmla="*/ 0 h 12696"/>
                </a:gdLst>
                <a:ahLst/>
                <a:cxnLst>
                  <a:cxn ang="0">
                    <a:pos x="connsiteX0" y="connsiteY0"/>
                  </a:cxn>
                  <a:cxn ang="0">
                    <a:pos x="connsiteX1" y="connsiteY1"/>
                  </a:cxn>
                </a:cxnLst>
                <a:rect l="l" t="t" r="r" b="b"/>
                <a:pathLst>
                  <a:path w="819960" h="12696">
                    <a:moveTo>
                      <a:pt x="0" y="0"/>
                    </a:moveTo>
                    <a:lnTo>
                      <a:pt x="819961" y="0"/>
                    </a:lnTo>
                  </a:path>
                </a:pathLst>
              </a:custGeom>
              <a:ln w="38070" cap="rnd">
                <a:solidFill>
                  <a:srgbClr val="426BB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0" name="Freeform 55">
                <a:extLst>
                  <a:ext uri="{FF2B5EF4-FFF2-40B4-BE49-F238E27FC236}">
                    <a16:creationId xmlns:a16="http://schemas.microsoft.com/office/drawing/2014/main" id="{FA79F245-5953-C311-FD82-459C026E1866}"/>
                  </a:ext>
                </a:extLst>
              </p:cNvPr>
              <p:cNvSpPr/>
              <p:nvPr/>
            </p:nvSpPr>
            <p:spPr>
              <a:xfrm>
                <a:off x="6390439" y="2873513"/>
                <a:ext cx="96114" cy="77450"/>
              </a:xfrm>
              <a:custGeom>
                <a:avLst/>
                <a:gdLst>
                  <a:gd name="connsiteX0" fmla="*/ 0 w 96114"/>
                  <a:gd name="connsiteY0" fmla="*/ 0 h 77450"/>
                  <a:gd name="connsiteX1" fmla="*/ 96115 w 96114"/>
                  <a:gd name="connsiteY1" fmla="*/ 77451 h 77450"/>
                </a:gdLst>
                <a:ahLst/>
                <a:cxnLst>
                  <a:cxn ang="0">
                    <a:pos x="connsiteX0" y="connsiteY0"/>
                  </a:cxn>
                  <a:cxn ang="0">
                    <a:pos x="connsiteX1" y="connsiteY1"/>
                  </a:cxn>
                </a:cxnLst>
                <a:rect l="l" t="t" r="r" b="b"/>
                <a:pathLst>
                  <a:path w="96114" h="77450">
                    <a:moveTo>
                      <a:pt x="0" y="0"/>
                    </a:moveTo>
                    <a:lnTo>
                      <a:pt x="96115" y="77451"/>
                    </a:lnTo>
                  </a:path>
                </a:pathLst>
              </a:custGeom>
              <a:ln w="38070" cap="rnd">
                <a:solidFill>
                  <a:srgbClr val="426BB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1" name="Freeform 56">
                <a:extLst>
                  <a:ext uri="{FF2B5EF4-FFF2-40B4-BE49-F238E27FC236}">
                    <a16:creationId xmlns:a16="http://schemas.microsoft.com/office/drawing/2014/main" id="{2288B8E8-E0AA-A7C0-51B7-1F6DC3B22B22}"/>
                  </a:ext>
                </a:extLst>
              </p:cNvPr>
              <p:cNvSpPr/>
              <p:nvPr/>
            </p:nvSpPr>
            <p:spPr>
              <a:xfrm>
                <a:off x="6390439" y="2950964"/>
                <a:ext cx="96114" cy="77323"/>
              </a:xfrm>
              <a:custGeom>
                <a:avLst/>
                <a:gdLst>
                  <a:gd name="connsiteX0" fmla="*/ 0 w 96114"/>
                  <a:gd name="connsiteY0" fmla="*/ 77324 h 77323"/>
                  <a:gd name="connsiteX1" fmla="*/ 96115 w 96114"/>
                  <a:gd name="connsiteY1" fmla="*/ 0 h 77323"/>
                </a:gdLst>
                <a:ahLst/>
                <a:cxnLst>
                  <a:cxn ang="0">
                    <a:pos x="connsiteX0" y="connsiteY0"/>
                  </a:cxn>
                  <a:cxn ang="0">
                    <a:pos x="connsiteX1" y="connsiteY1"/>
                  </a:cxn>
                </a:cxnLst>
                <a:rect l="l" t="t" r="r" b="b"/>
                <a:pathLst>
                  <a:path w="96114" h="77323">
                    <a:moveTo>
                      <a:pt x="0" y="77324"/>
                    </a:moveTo>
                    <a:lnTo>
                      <a:pt x="96115" y="0"/>
                    </a:lnTo>
                  </a:path>
                </a:pathLst>
              </a:custGeom>
              <a:ln w="38070" cap="rnd">
                <a:solidFill>
                  <a:srgbClr val="426BB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grpSp>
        <p:nvGrpSpPr>
          <p:cNvPr id="72" name="Graphic 3">
            <a:extLst>
              <a:ext uri="{FF2B5EF4-FFF2-40B4-BE49-F238E27FC236}">
                <a16:creationId xmlns:a16="http://schemas.microsoft.com/office/drawing/2014/main" id="{1C90E4E3-4659-8EE7-C27B-40D8663A2F80}"/>
              </a:ext>
            </a:extLst>
          </p:cNvPr>
          <p:cNvGrpSpPr/>
          <p:nvPr/>
        </p:nvGrpSpPr>
        <p:grpSpPr>
          <a:xfrm>
            <a:off x="7892020" y="2822243"/>
            <a:ext cx="1111480" cy="992002"/>
            <a:chOff x="7924215" y="2454772"/>
            <a:chExt cx="1111480" cy="992002"/>
          </a:xfrm>
          <a:solidFill>
            <a:srgbClr val="426BBA"/>
          </a:solidFill>
        </p:grpSpPr>
        <p:sp>
          <p:nvSpPr>
            <p:cNvPr id="79" name="Freeform 58">
              <a:extLst>
                <a:ext uri="{FF2B5EF4-FFF2-40B4-BE49-F238E27FC236}">
                  <a16:creationId xmlns:a16="http://schemas.microsoft.com/office/drawing/2014/main" id="{2CE54464-D550-EC7B-B4F3-F5F4D9A36E33}"/>
                </a:ext>
              </a:extLst>
            </p:cNvPr>
            <p:cNvSpPr/>
            <p:nvPr/>
          </p:nvSpPr>
          <p:spPr>
            <a:xfrm>
              <a:off x="8710911" y="2512288"/>
              <a:ext cx="122523" cy="122016"/>
            </a:xfrm>
            <a:custGeom>
              <a:avLst/>
              <a:gdLst>
                <a:gd name="connsiteX0" fmla="*/ 60818 w 122523"/>
                <a:gd name="connsiteY0" fmla="*/ 122016 h 122016"/>
                <a:gd name="connsiteX1" fmla="*/ 122524 w 122523"/>
                <a:gd name="connsiteY1" fmla="*/ 60818 h 122016"/>
                <a:gd name="connsiteX2" fmla="*/ 60818 w 122523"/>
                <a:gd name="connsiteY2" fmla="*/ 0 h 122016"/>
                <a:gd name="connsiteX3" fmla="*/ 0 w 122523"/>
                <a:gd name="connsiteY3" fmla="*/ 60818 h 122016"/>
                <a:gd name="connsiteX4" fmla="*/ 60818 w 122523"/>
                <a:gd name="connsiteY4" fmla="*/ 122016 h 122016"/>
                <a:gd name="connsiteX5" fmla="*/ 60818 w 122523"/>
                <a:gd name="connsiteY5" fmla="*/ 25013 h 122016"/>
                <a:gd name="connsiteX6" fmla="*/ 97512 w 122523"/>
                <a:gd name="connsiteY6" fmla="*/ 60818 h 122016"/>
                <a:gd name="connsiteX7" fmla="*/ 60818 w 122523"/>
                <a:gd name="connsiteY7" fmla="*/ 97004 h 122016"/>
                <a:gd name="connsiteX8" fmla="*/ 25012 w 122523"/>
                <a:gd name="connsiteY8" fmla="*/ 60818 h 122016"/>
                <a:gd name="connsiteX9" fmla="*/ 60818 w 122523"/>
                <a:gd name="connsiteY9" fmla="*/ 25013 h 122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523" h="122016">
                  <a:moveTo>
                    <a:pt x="60818" y="122016"/>
                  </a:moveTo>
                  <a:cubicBezTo>
                    <a:pt x="94845" y="122016"/>
                    <a:pt x="122524" y="94591"/>
                    <a:pt x="122524" y="60818"/>
                  </a:cubicBezTo>
                  <a:cubicBezTo>
                    <a:pt x="122524" y="27298"/>
                    <a:pt x="94845" y="0"/>
                    <a:pt x="60818" y="0"/>
                  </a:cubicBezTo>
                  <a:cubicBezTo>
                    <a:pt x="27298" y="0"/>
                    <a:pt x="0" y="27298"/>
                    <a:pt x="0" y="60818"/>
                  </a:cubicBezTo>
                  <a:cubicBezTo>
                    <a:pt x="0" y="94591"/>
                    <a:pt x="27298" y="122016"/>
                    <a:pt x="60818" y="122016"/>
                  </a:cubicBezTo>
                  <a:close/>
                  <a:moveTo>
                    <a:pt x="60818" y="25013"/>
                  </a:moveTo>
                  <a:cubicBezTo>
                    <a:pt x="81006" y="25013"/>
                    <a:pt x="97512" y="41011"/>
                    <a:pt x="97512" y="60818"/>
                  </a:cubicBezTo>
                  <a:cubicBezTo>
                    <a:pt x="97512" y="80752"/>
                    <a:pt x="81006" y="97004"/>
                    <a:pt x="60818" y="97004"/>
                  </a:cubicBezTo>
                  <a:cubicBezTo>
                    <a:pt x="41392" y="97004"/>
                    <a:pt x="25012" y="80371"/>
                    <a:pt x="25012" y="60818"/>
                  </a:cubicBezTo>
                  <a:cubicBezTo>
                    <a:pt x="25012" y="41772"/>
                    <a:pt x="41772" y="25013"/>
                    <a:pt x="60818" y="25013"/>
                  </a:cubicBezTo>
                  <a:close/>
                </a:path>
              </a:pathLst>
            </a:custGeom>
            <a:solidFill>
              <a:srgbClr val="426BBA"/>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0" name="Freeform 59">
              <a:extLst>
                <a:ext uri="{FF2B5EF4-FFF2-40B4-BE49-F238E27FC236}">
                  <a16:creationId xmlns:a16="http://schemas.microsoft.com/office/drawing/2014/main" id="{1E5C03AF-08C9-254F-1CB7-0786B7DB629D}"/>
                </a:ext>
              </a:extLst>
            </p:cNvPr>
            <p:cNvSpPr/>
            <p:nvPr/>
          </p:nvSpPr>
          <p:spPr>
            <a:xfrm>
              <a:off x="8435771" y="2978770"/>
              <a:ext cx="148679" cy="148172"/>
            </a:xfrm>
            <a:custGeom>
              <a:avLst/>
              <a:gdLst>
                <a:gd name="connsiteX0" fmla="*/ 73769 w 148679"/>
                <a:gd name="connsiteY0" fmla="*/ 0 h 148172"/>
                <a:gd name="connsiteX1" fmla="*/ 0 w 148679"/>
                <a:gd name="connsiteY1" fmla="*/ 73769 h 148172"/>
                <a:gd name="connsiteX2" fmla="*/ 73769 w 148679"/>
                <a:gd name="connsiteY2" fmla="*/ 148172 h 148172"/>
                <a:gd name="connsiteX3" fmla="*/ 148679 w 148679"/>
                <a:gd name="connsiteY3" fmla="*/ 73769 h 148172"/>
                <a:gd name="connsiteX4" fmla="*/ 73769 w 148679"/>
                <a:gd name="connsiteY4" fmla="*/ 0 h 148172"/>
                <a:gd name="connsiteX5" fmla="*/ 73769 w 148679"/>
                <a:gd name="connsiteY5" fmla="*/ 121128 h 148172"/>
                <a:gd name="connsiteX6" fmla="*/ 27044 w 148679"/>
                <a:gd name="connsiteY6" fmla="*/ 73769 h 148172"/>
                <a:gd name="connsiteX7" fmla="*/ 73769 w 148679"/>
                <a:gd name="connsiteY7" fmla="*/ 27044 h 148172"/>
                <a:gd name="connsiteX8" fmla="*/ 121635 w 148679"/>
                <a:gd name="connsiteY8" fmla="*/ 73769 h 148172"/>
                <a:gd name="connsiteX9" fmla="*/ 73769 w 148679"/>
                <a:gd name="connsiteY9" fmla="*/ 121128 h 14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8679" h="148172">
                  <a:moveTo>
                    <a:pt x="73769" y="0"/>
                  </a:moveTo>
                  <a:cubicBezTo>
                    <a:pt x="33266" y="0"/>
                    <a:pt x="0" y="33266"/>
                    <a:pt x="0" y="73769"/>
                  </a:cubicBezTo>
                  <a:cubicBezTo>
                    <a:pt x="0" y="114906"/>
                    <a:pt x="32630" y="148172"/>
                    <a:pt x="73769" y="148172"/>
                  </a:cubicBezTo>
                  <a:cubicBezTo>
                    <a:pt x="115414" y="148172"/>
                    <a:pt x="148679" y="114906"/>
                    <a:pt x="148679" y="73769"/>
                  </a:cubicBezTo>
                  <a:cubicBezTo>
                    <a:pt x="148679" y="33266"/>
                    <a:pt x="115414" y="0"/>
                    <a:pt x="73769" y="0"/>
                  </a:cubicBezTo>
                  <a:close/>
                  <a:moveTo>
                    <a:pt x="73769" y="121128"/>
                  </a:moveTo>
                  <a:cubicBezTo>
                    <a:pt x="48375" y="121128"/>
                    <a:pt x="27044" y="99670"/>
                    <a:pt x="27044" y="73769"/>
                  </a:cubicBezTo>
                  <a:cubicBezTo>
                    <a:pt x="27044" y="49010"/>
                    <a:pt x="48501" y="27044"/>
                    <a:pt x="73769" y="27044"/>
                  </a:cubicBezTo>
                  <a:cubicBezTo>
                    <a:pt x="100304" y="27044"/>
                    <a:pt x="121635" y="48502"/>
                    <a:pt x="121635" y="73769"/>
                  </a:cubicBezTo>
                  <a:cubicBezTo>
                    <a:pt x="121635" y="99797"/>
                    <a:pt x="100177" y="121128"/>
                    <a:pt x="73769" y="121128"/>
                  </a:cubicBezTo>
                  <a:close/>
                </a:path>
              </a:pathLst>
            </a:custGeom>
            <a:solidFill>
              <a:srgbClr val="426BBA"/>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1" name="Freeform 60">
              <a:extLst>
                <a:ext uri="{FF2B5EF4-FFF2-40B4-BE49-F238E27FC236}">
                  <a16:creationId xmlns:a16="http://schemas.microsoft.com/office/drawing/2014/main" id="{4564FCFA-9A75-4206-3C0C-832A10F9AC86}"/>
                </a:ext>
              </a:extLst>
            </p:cNvPr>
            <p:cNvSpPr/>
            <p:nvPr/>
          </p:nvSpPr>
          <p:spPr>
            <a:xfrm>
              <a:off x="8109589" y="3240070"/>
              <a:ext cx="98273" cy="97892"/>
            </a:xfrm>
            <a:custGeom>
              <a:avLst/>
              <a:gdLst>
                <a:gd name="connsiteX0" fmla="*/ 48755 w 98273"/>
                <a:gd name="connsiteY0" fmla="*/ 0 h 97892"/>
                <a:gd name="connsiteX1" fmla="*/ 0 w 98273"/>
                <a:gd name="connsiteY1" fmla="*/ 48756 h 97892"/>
                <a:gd name="connsiteX2" fmla="*/ 48755 w 98273"/>
                <a:gd name="connsiteY2" fmla="*/ 97892 h 97892"/>
                <a:gd name="connsiteX3" fmla="*/ 98273 w 98273"/>
                <a:gd name="connsiteY3" fmla="*/ 48756 h 97892"/>
                <a:gd name="connsiteX4" fmla="*/ 48755 w 98273"/>
                <a:gd name="connsiteY4" fmla="*/ 0 h 97892"/>
                <a:gd name="connsiteX5" fmla="*/ 48755 w 98273"/>
                <a:gd name="connsiteY5" fmla="*/ 74530 h 97892"/>
                <a:gd name="connsiteX6" fmla="*/ 23362 w 98273"/>
                <a:gd name="connsiteY6" fmla="*/ 48756 h 97892"/>
                <a:gd name="connsiteX7" fmla="*/ 48755 w 98273"/>
                <a:gd name="connsiteY7" fmla="*/ 23362 h 97892"/>
                <a:gd name="connsiteX8" fmla="*/ 74911 w 98273"/>
                <a:gd name="connsiteY8" fmla="*/ 48756 h 97892"/>
                <a:gd name="connsiteX9" fmla="*/ 48755 w 98273"/>
                <a:gd name="connsiteY9" fmla="*/ 74530 h 9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273" h="97892">
                  <a:moveTo>
                    <a:pt x="48755" y="0"/>
                  </a:moveTo>
                  <a:cubicBezTo>
                    <a:pt x="21838" y="0"/>
                    <a:pt x="0" y="21839"/>
                    <a:pt x="0" y="48756"/>
                  </a:cubicBezTo>
                  <a:cubicBezTo>
                    <a:pt x="0" y="75800"/>
                    <a:pt x="21838" y="97892"/>
                    <a:pt x="48755" y="97892"/>
                  </a:cubicBezTo>
                  <a:cubicBezTo>
                    <a:pt x="76054" y="97892"/>
                    <a:pt x="98273" y="75800"/>
                    <a:pt x="98273" y="48756"/>
                  </a:cubicBezTo>
                  <a:cubicBezTo>
                    <a:pt x="98273" y="21839"/>
                    <a:pt x="76054" y="0"/>
                    <a:pt x="48755" y="0"/>
                  </a:cubicBezTo>
                  <a:close/>
                  <a:moveTo>
                    <a:pt x="48755" y="74530"/>
                  </a:moveTo>
                  <a:cubicBezTo>
                    <a:pt x="35043" y="74530"/>
                    <a:pt x="23362" y="62722"/>
                    <a:pt x="23362" y="48756"/>
                  </a:cubicBezTo>
                  <a:cubicBezTo>
                    <a:pt x="23362" y="35170"/>
                    <a:pt x="35170" y="23362"/>
                    <a:pt x="48755" y="23362"/>
                  </a:cubicBezTo>
                  <a:cubicBezTo>
                    <a:pt x="63103" y="23362"/>
                    <a:pt x="74911" y="34789"/>
                    <a:pt x="74911" y="48756"/>
                  </a:cubicBezTo>
                  <a:cubicBezTo>
                    <a:pt x="74784" y="62976"/>
                    <a:pt x="63103" y="74530"/>
                    <a:pt x="48755" y="74530"/>
                  </a:cubicBezTo>
                  <a:close/>
                </a:path>
              </a:pathLst>
            </a:custGeom>
            <a:solidFill>
              <a:srgbClr val="426BBA"/>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2" name="Freeform 61">
              <a:extLst>
                <a:ext uri="{FF2B5EF4-FFF2-40B4-BE49-F238E27FC236}">
                  <a16:creationId xmlns:a16="http://schemas.microsoft.com/office/drawing/2014/main" id="{ACB942A8-85F2-927A-63AD-7D808EBF7CD0}"/>
                </a:ext>
              </a:extLst>
            </p:cNvPr>
            <p:cNvSpPr/>
            <p:nvPr/>
          </p:nvSpPr>
          <p:spPr>
            <a:xfrm>
              <a:off x="8019187" y="2776255"/>
              <a:ext cx="126460" cy="125952"/>
            </a:xfrm>
            <a:custGeom>
              <a:avLst/>
              <a:gdLst>
                <a:gd name="connsiteX0" fmla="*/ 126461 w 126460"/>
                <a:gd name="connsiteY0" fmla="*/ 62722 h 125952"/>
                <a:gd name="connsiteX1" fmla="*/ 62722 w 126460"/>
                <a:gd name="connsiteY1" fmla="*/ 0 h 125952"/>
                <a:gd name="connsiteX2" fmla="*/ 0 w 126460"/>
                <a:gd name="connsiteY2" fmla="*/ 62722 h 125952"/>
                <a:gd name="connsiteX3" fmla="*/ 62722 w 126460"/>
                <a:gd name="connsiteY3" fmla="*/ 125952 h 125952"/>
                <a:gd name="connsiteX4" fmla="*/ 126461 w 126460"/>
                <a:gd name="connsiteY4" fmla="*/ 62722 h 125952"/>
                <a:gd name="connsiteX5" fmla="*/ 25775 w 126460"/>
                <a:gd name="connsiteY5" fmla="*/ 62722 h 125952"/>
                <a:gd name="connsiteX6" fmla="*/ 62722 w 126460"/>
                <a:gd name="connsiteY6" fmla="*/ 25775 h 125952"/>
                <a:gd name="connsiteX7" fmla="*/ 100687 w 126460"/>
                <a:gd name="connsiteY7" fmla="*/ 62722 h 125952"/>
                <a:gd name="connsiteX8" fmla="*/ 62722 w 126460"/>
                <a:gd name="connsiteY8" fmla="*/ 100178 h 125952"/>
                <a:gd name="connsiteX9" fmla="*/ 25775 w 126460"/>
                <a:gd name="connsiteY9" fmla="*/ 62722 h 125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60" h="125952">
                  <a:moveTo>
                    <a:pt x="126461" y="62722"/>
                  </a:moveTo>
                  <a:cubicBezTo>
                    <a:pt x="126461" y="28060"/>
                    <a:pt x="97893" y="0"/>
                    <a:pt x="62722" y="0"/>
                  </a:cubicBezTo>
                  <a:cubicBezTo>
                    <a:pt x="28060" y="0"/>
                    <a:pt x="0" y="28187"/>
                    <a:pt x="0" y="62722"/>
                  </a:cubicBezTo>
                  <a:cubicBezTo>
                    <a:pt x="0" y="97639"/>
                    <a:pt x="28187" y="125952"/>
                    <a:pt x="62722" y="125952"/>
                  </a:cubicBezTo>
                  <a:cubicBezTo>
                    <a:pt x="97893" y="125952"/>
                    <a:pt x="126461" y="97639"/>
                    <a:pt x="126461" y="62722"/>
                  </a:cubicBezTo>
                  <a:close/>
                  <a:moveTo>
                    <a:pt x="25775" y="62722"/>
                  </a:moveTo>
                  <a:cubicBezTo>
                    <a:pt x="25775" y="43042"/>
                    <a:pt x="43042" y="25775"/>
                    <a:pt x="62722" y="25775"/>
                  </a:cubicBezTo>
                  <a:cubicBezTo>
                    <a:pt x="83672" y="25775"/>
                    <a:pt x="100687" y="42407"/>
                    <a:pt x="100687" y="62722"/>
                  </a:cubicBezTo>
                  <a:cubicBezTo>
                    <a:pt x="100687" y="83418"/>
                    <a:pt x="83672" y="100178"/>
                    <a:pt x="62722" y="100178"/>
                  </a:cubicBezTo>
                  <a:cubicBezTo>
                    <a:pt x="42789" y="100178"/>
                    <a:pt x="25775" y="83037"/>
                    <a:pt x="25775" y="62722"/>
                  </a:cubicBezTo>
                  <a:close/>
                </a:path>
              </a:pathLst>
            </a:custGeom>
            <a:solidFill>
              <a:srgbClr val="426BBA"/>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3" name="Freeform 62">
              <a:extLst>
                <a:ext uri="{FF2B5EF4-FFF2-40B4-BE49-F238E27FC236}">
                  <a16:creationId xmlns:a16="http://schemas.microsoft.com/office/drawing/2014/main" id="{F687BBE1-A088-BC20-4145-ADF2B17EDC42}"/>
                </a:ext>
              </a:extLst>
            </p:cNvPr>
            <p:cNvSpPr/>
            <p:nvPr/>
          </p:nvSpPr>
          <p:spPr>
            <a:xfrm>
              <a:off x="7924215" y="2454772"/>
              <a:ext cx="1111480" cy="992002"/>
            </a:xfrm>
            <a:custGeom>
              <a:avLst/>
              <a:gdLst>
                <a:gd name="connsiteX0" fmla="*/ 994670 w 1111480"/>
                <a:gd name="connsiteY0" fmla="*/ 395506 h 992002"/>
                <a:gd name="connsiteX1" fmla="*/ 976640 w 1111480"/>
                <a:gd name="connsiteY1" fmla="*/ 397030 h 992002"/>
                <a:gd name="connsiteX2" fmla="*/ 940708 w 1111480"/>
                <a:gd name="connsiteY2" fmla="*/ 289234 h 992002"/>
                <a:gd name="connsiteX3" fmla="*/ 1000891 w 1111480"/>
                <a:gd name="connsiteY3" fmla="*/ 167344 h 992002"/>
                <a:gd name="connsiteX4" fmla="*/ 847513 w 1111480"/>
                <a:gd name="connsiteY4" fmla="*/ 13966 h 992002"/>
                <a:gd name="connsiteX5" fmla="*/ 702516 w 1111480"/>
                <a:gd name="connsiteY5" fmla="*/ 119096 h 992002"/>
                <a:gd name="connsiteX6" fmla="*/ 613765 w 1111480"/>
                <a:gd name="connsiteY6" fmla="*/ 110462 h 992002"/>
                <a:gd name="connsiteX7" fmla="*/ 482734 w 1111480"/>
                <a:gd name="connsiteY7" fmla="*/ 0 h 992002"/>
                <a:gd name="connsiteX8" fmla="*/ 350052 w 1111480"/>
                <a:gd name="connsiteY8" fmla="*/ 133063 h 992002"/>
                <a:gd name="connsiteX9" fmla="*/ 352210 w 1111480"/>
                <a:gd name="connsiteY9" fmla="*/ 156171 h 992002"/>
                <a:gd name="connsiteX10" fmla="*/ 211530 w 1111480"/>
                <a:gd name="connsiteY10" fmla="*/ 286059 h 992002"/>
                <a:gd name="connsiteX11" fmla="*/ 157821 w 1111480"/>
                <a:gd name="connsiteY11" fmla="*/ 276537 h 992002"/>
                <a:gd name="connsiteX12" fmla="*/ 0 w 1111480"/>
                <a:gd name="connsiteY12" fmla="*/ 434866 h 992002"/>
                <a:gd name="connsiteX13" fmla="*/ 157821 w 1111480"/>
                <a:gd name="connsiteY13" fmla="*/ 593703 h 992002"/>
                <a:gd name="connsiteX14" fmla="*/ 168995 w 1111480"/>
                <a:gd name="connsiteY14" fmla="*/ 593196 h 992002"/>
                <a:gd name="connsiteX15" fmla="*/ 199848 w 1111480"/>
                <a:gd name="connsiteY15" fmla="*/ 756985 h 992002"/>
                <a:gd name="connsiteX16" fmla="*/ 114526 w 1111480"/>
                <a:gd name="connsiteY16" fmla="*/ 871764 h 992002"/>
                <a:gd name="connsiteX17" fmla="*/ 234002 w 1111480"/>
                <a:gd name="connsiteY17" fmla="*/ 992003 h 992002"/>
                <a:gd name="connsiteX18" fmla="*/ 353860 w 1111480"/>
                <a:gd name="connsiteY18" fmla="*/ 871764 h 992002"/>
                <a:gd name="connsiteX19" fmla="*/ 338498 w 1111480"/>
                <a:gd name="connsiteY19" fmla="*/ 813232 h 992002"/>
                <a:gd name="connsiteX20" fmla="*/ 419249 w 1111480"/>
                <a:gd name="connsiteY20" fmla="*/ 749113 h 992002"/>
                <a:gd name="connsiteX21" fmla="*/ 436136 w 1111480"/>
                <a:gd name="connsiteY21" fmla="*/ 774760 h 992002"/>
                <a:gd name="connsiteX22" fmla="*/ 437025 w 1111480"/>
                <a:gd name="connsiteY22" fmla="*/ 775903 h 992002"/>
                <a:gd name="connsiteX23" fmla="*/ 585197 w 1111480"/>
                <a:gd name="connsiteY23" fmla="*/ 848910 h 992002"/>
                <a:gd name="connsiteX24" fmla="*/ 774506 w 1111480"/>
                <a:gd name="connsiteY24" fmla="*/ 659092 h 992002"/>
                <a:gd name="connsiteX25" fmla="*/ 766127 w 1111480"/>
                <a:gd name="connsiteY25" fmla="*/ 603607 h 992002"/>
                <a:gd name="connsiteX26" fmla="*/ 881413 w 1111480"/>
                <a:gd name="connsiteY26" fmla="*/ 540377 h 992002"/>
                <a:gd name="connsiteX27" fmla="*/ 994543 w 1111480"/>
                <a:gd name="connsiteY27" fmla="*/ 629635 h 992002"/>
                <a:gd name="connsiteX28" fmla="*/ 1111481 w 1111480"/>
                <a:gd name="connsiteY28" fmla="*/ 512317 h 992002"/>
                <a:gd name="connsiteX29" fmla="*/ 994670 w 1111480"/>
                <a:gd name="connsiteY29" fmla="*/ 395506 h 992002"/>
                <a:gd name="connsiteX30" fmla="*/ 847513 w 1111480"/>
                <a:gd name="connsiteY30" fmla="*/ 295709 h 992002"/>
                <a:gd name="connsiteX31" fmla="*/ 754699 w 1111480"/>
                <a:gd name="connsiteY31" fmla="*/ 255333 h 992002"/>
                <a:gd name="connsiteX32" fmla="*/ 847513 w 1111480"/>
                <a:gd name="connsiteY32" fmla="*/ 214576 h 992002"/>
                <a:gd name="connsiteX33" fmla="*/ 940708 w 1111480"/>
                <a:gd name="connsiteY33" fmla="*/ 254825 h 992002"/>
                <a:gd name="connsiteX34" fmla="*/ 847513 w 1111480"/>
                <a:gd name="connsiteY34" fmla="*/ 295709 h 992002"/>
                <a:gd name="connsiteX35" fmla="*/ 847513 w 1111480"/>
                <a:gd name="connsiteY35" fmla="*/ 39614 h 992002"/>
                <a:gd name="connsiteX36" fmla="*/ 975370 w 1111480"/>
                <a:gd name="connsiteY36" fmla="*/ 167471 h 992002"/>
                <a:gd name="connsiteX37" fmla="*/ 956198 w 1111480"/>
                <a:gd name="connsiteY37" fmla="*/ 234764 h 992002"/>
                <a:gd name="connsiteX38" fmla="*/ 847513 w 1111480"/>
                <a:gd name="connsiteY38" fmla="*/ 189310 h 992002"/>
                <a:gd name="connsiteX39" fmla="*/ 738955 w 1111480"/>
                <a:gd name="connsiteY39" fmla="*/ 234891 h 992002"/>
                <a:gd name="connsiteX40" fmla="*/ 719656 w 1111480"/>
                <a:gd name="connsiteY40" fmla="*/ 167598 h 992002"/>
                <a:gd name="connsiteX41" fmla="*/ 847513 w 1111480"/>
                <a:gd name="connsiteY41" fmla="*/ 39614 h 992002"/>
                <a:gd name="connsiteX42" fmla="*/ 764476 w 1111480"/>
                <a:gd name="connsiteY42" fmla="*/ 296471 h 992002"/>
                <a:gd name="connsiteX43" fmla="*/ 661124 w 1111480"/>
                <a:gd name="connsiteY43" fmla="*/ 486034 h 992002"/>
                <a:gd name="connsiteX44" fmla="*/ 585324 w 1111480"/>
                <a:gd name="connsiteY44" fmla="*/ 470036 h 992002"/>
                <a:gd name="connsiteX45" fmla="*/ 566405 w 1111480"/>
                <a:gd name="connsiteY45" fmla="*/ 471052 h 992002"/>
                <a:gd name="connsiteX46" fmla="*/ 520570 w 1111480"/>
                <a:gd name="connsiteY46" fmla="*/ 261301 h 992002"/>
                <a:gd name="connsiteX47" fmla="*/ 615669 w 1111480"/>
                <a:gd name="connsiteY47" fmla="*/ 138014 h 992002"/>
                <a:gd name="connsiteX48" fmla="*/ 696421 w 1111480"/>
                <a:gd name="connsiteY48" fmla="*/ 145886 h 992002"/>
                <a:gd name="connsiteX49" fmla="*/ 694771 w 1111480"/>
                <a:gd name="connsiteY49" fmla="*/ 167598 h 992002"/>
                <a:gd name="connsiteX50" fmla="*/ 764476 w 1111480"/>
                <a:gd name="connsiteY50" fmla="*/ 296471 h 992002"/>
                <a:gd name="connsiteX51" fmla="*/ 482734 w 1111480"/>
                <a:gd name="connsiteY51" fmla="*/ 243525 h 992002"/>
                <a:gd name="connsiteX52" fmla="*/ 403251 w 1111480"/>
                <a:gd name="connsiteY52" fmla="*/ 209244 h 992002"/>
                <a:gd name="connsiteX53" fmla="*/ 482734 w 1111480"/>
                <a:gd name="connsiteY53" fmla="*/ 174708 h 992002"/>
                <a:gd name="connsiteX54" fmla="*/ 562469 w 1111480"/>
                <a:gd name="connsiteY54" fmla="*/ 208990 h 992002"/>
                <a:gd name="connsiteX55" fmla="*/ 482734 w 1111480"/>
                <a:gd name="connsiteY55" fmla="*/ 243525 h 992002"/>
                <a:gd name="connsiteX56" fmla="*/ 482734 w 1111480"/>
                <a:gd name="connsiteY56" fmla="*/ 23362 h 992002"/>
                <a:gd name="connsiteX57" fmla="*/ 592688 w 1111480"/>
                <a:gd name="connsiteY57" fmla="*/ 133317 h 992002"/>
                <a:gd name="connsiteX58" fmla="*/ 576563 w 1111480"/>
                <a:gd name="connsiteY58" fmla="*/ 190452 h 992002"/>
                <a:gd name="connsiteX59" fmla="*/ 482734 w 1111480"/>
                <a:gd name="connsiteY59" fmla="*/ 151473 h 992002"/>
                <a:gd name="connsiteX60" fmla="*/ 388904 w 1111480"/>
                <a:gd name="connsiteY60" fmla="*/ 190452 h 992002"/>
                <a:gd name="connsiteX61" fmla="*/ 372779 w 1111480"/>
                <a:gd name="connsiteY61" fmla="*/ 133190 h 992002"/>
                <a:gd name="connsiteX62" fmla="*/ 482734 w 1111480"/>
                <a:gd name="connsiteY62" fmla="*/ 23362 h 992002"/>
                <a:gd name="connsiteX63" fmla="*/ 360590 w 1111480"/>
                <a:gd name="connsiteY63" fmla="*/ 185374 h 992002"/>
                <a:gd name="connsiteX64" fmla="*/ 482734 w 1111480"/>
                <a:gd name="connsiteY64" fmla="*/ 266760 h 992002"/>
                <a:gd name="connsiteX65" fmla="*/ 493907 w 1111480"/>
                <a:gd name="connsiteY65" fmla="*/ 266252 h 992002"/>
                <a:gd name="connsiteX66" fmla="*/ 539742 w 1111480"/>
                <a:gd name="connsiteY66" fmla="*/ 475877 h 992002"/>
                <a:gd name="connsiteX67" fmla="*/ 424328 w 1111480"/>
                <a:gd name="connsiteY67" fmla="*/ 561073 h 992002"/>
                <a:gd name="connsiteX68" fmla="*/ 312850 w 1111480"/>
                <a:gd name="connsiteY68" fmla="*/ 466862 h 992002"/>
                <a:gd name="connsiteX69" fmla="*/ 316024 w 1111480"/>
                <a:gd name="connsiteY69" fmla="*/ 435120 h 992002"/>
                <a:gd name="connsiteX70" fmla="*/ 237811 w 1111480"/>
                <a:gd name="connsiteY70" fmla="*/ 298756 h 992002"/>
                <a:gd name="connsiteX71" fmla="*/ 360590 w 1111480"/>
                <a:gd name="connsiteY71" fmla="*/ 185374 h 992002"/>
                <a:gd name="connsiteX72" fmla="*/ 45582 w 1111480"/>
                <a:gd name="connsiteY72" fmla="*/ 504699 h 992002"/>
                <a:gd name="connsiteX73" fmla="*/ 25648 w 1111480"/>
                <a:gd name="connsiteY73" fmla="*/ 434993 h 992002"/>
                <a:gd name="connsiteX74" fmla="*/ 157821 w 1111480"/>
                <a:gd name="connsiteY74" fmla="*/ 302819 h 992002"/>
                <a:gd name="connsiteX75" fmla="*/ 289996 w 1111480"/>
                <a:gd name="connsiteY75" fmla="*/ 434993 h 992002"/>
                <a:gd name="connsiteX76" fmla="*/ 270189 w 1111480"/>
                <a:gd name="connsiteY76" fmla="*/ 504572 h 992002"/>
                <a:gd name="connsiteX77" fmla="*/ 157949 w 1111480"/>
                <a:gd name="connsiteY77" fmla="*/ 457593 h 992002"/>
                <a:gd name="connsiteX78" fmla="*/ 45582 w 1111480"/>
                <a:gd name="connsiteY78" fmla="*/ 504699 h 992002"/>
                <a:gd name="connsiteX79" fmla="*/ 61833 w 1111480"/>
                <a:gd name="connsiteY79" fmla="*/ 525902 h 992002"/>
                <a:gd name="connsiteX80" fmla="*/ 157821 w 1111480"/>
                <a:gd name="connsiteY80" fmla="*/ 483749 h 992002"/>
                <a:gd name="connsiteX81" fmla="*/ 254191 w 1111480"/>
                <a:gd name="connsiteY81" fmla="*/ 525394 h 992002"/>
                <a:gd name="connsiteX82" fmla="*/ 157821 w 1111480"/>
                <a:gd name="connsiteY82" fmla="*/ 567548 h 992002"/>
                <a:gd name="connsiteX83" fmla="*/ 61833 w 1111480"/>
                <a:gd name="connsiteY83" fmla="*/ 525902 h 992002"/>
                <a:gd name="connsiteX84" fmla="*/ 234129 w 1111480"/>
                <a:gd name="connsiteY84" fmla="*/ 968387 h 992002"/>
                <a:gd name="connsiteX85" fmla="*/ 165567 w 1111480"/>
                <a:gd name="connsiteY85" fmla="*/ 939438 h 992002"/>
                <a:gd name="connsiteX86" fmla="*/ 234129 w 1111480"/>
                <a:gd name="connsiteY86" fmla="*/ 910235 h 992002"/>
                <a:gd name="connsiteX87" fmla="*/ 302946 w 1111480"/>
                <a:gd name="connsiteY87" fmla="*/ 939057 h 992002"/>
                <a:gd name="connsiteX88" fmla="*/ 234129 w 1111480"/>
                <a:gd name="connsiteY88" fmla="*/ 968387 h 992002"/>
                <a:gd name="connsiteX89" fmla="*/ 317166 w 1111480"/>
                <a:gd name="connsiteY89" fmla="*/ 920266 h 992002"/>
                <a:gd name="connsiteX90" fmla="*/ 234129 w 1111480"/>
                <a:gd name="connsiteY90" fmla="*/ 886492 h 992002"/>
                <a:gd name="connsiteX91" fmla="*/ 151093 w 1111480"/>
                <a:gd name="connsiteY91" fmla="*/ 920266 h 992002"/>
                <a:gd name="connsiteX92" fmla="*/ 138014 w 1111480"/>
                <a:gd name="connsiteY92" fmla="*/ 871764 h 992002"/>
                <a:gd name="connsiteX93" fmla="*/ 234129 w 1111480"/>
                <a:gd name="connsiteY93" fmla="*/ 775649 h 992002"/>
                <a:gd name="connsiteX94" fmla="*/ 330245 w 1111480"/>
                <a:gd name="connsiteY94" fmla="*/ 871764 h 992002"/>
                <a:gd name="connsiteX95" fmla="*/ 317166 w 1111480"/>
                <a:gd name="connsiteY95" fmla="*/ 920266 h 992002"/>
                <a:gd name="connsiteX96" fmla="*/ 322627 w 1111480"/>
                <a:gd name="connsiteY96" fmla="*/ 791393 h 992002"/>
                <a:gd name="connsiteX97" fmla="*/ 234002 w 1111480"/>
                <a:gd name="connsiteY97" fmla="*/ 752033 h 992002"/>
                <a:gd name="connsiteX98" fmla="*/ 226385 w 1111480"/>
                <a:gd name="connsiteY98" fmla="*/ 752414 h 992002"/>
                <a:gd name="connsiteX99" fmla="*/ 195531 w 1111480"/>
                <a:gd name="connsiteY99" fmla="*/ 589006 h 992002"/>
                <a:gd name="connsiteX100" fmla="*/ 304216 w 1111480"/>
                <a:gd name="connsiteY100" fmla="*/ 494922 h 992002"/>
                <a:gd name="connsiteX101" fmla="*/ 411377 w 1111480"/>
                <a:gd name="connsiteY101" fmla="*/ 585577 h 992002"/>
                <a:gd name="connsiteX102" fmla="*/ 396395 w 1111480"/>
                <a:gd name="connsiteY102" fmla="*/ 659219 h 992002"/>
                <a:gd name="connsiteX103" fmla="*/ 407949 w 1111480"/>
                <a:gd name="connsiteY103" fmla="*/ 723592 h 992002"/>
                <a:gd name="connsiteX104" fmla="*/ 322627 w 1111480"/>
                <a:gd name="connsiteY104" fmla="*/ 791393 h 992002"/>
                <a:gd name="connsiteX105" fmla="*/ 585324 w 1111480"/>
                <a:gd name="connsiteY105" fmla="*/ 821485 h 992002"/>
                <a:gd name="connsiteX106" fmla="*/ 466608 w 1111480"/>
                <a:gd name="connsiteY106" fmla="*/ 769047 h 992002"/>
                <a:gd name="connsiteX107" fmla="*/ 585324 w 1111480"/>
                <a:gd name="connsiteY107" fmla="*/ 716101 h 992002"/>
                <a:gd name="connsiteX108" fmla="*/ 704420 w 1111480"/>
                <a:gd name="connsiteY108" fmla="*/ 768539 h 992002"/>
                <a:gd name="connsiteX109" fmla="*/ 585324 w 1111480"/>
                <a:gd name="connsiteY109" fmla="*/ 821485 h 992002"/>
                <a:gd name="connsiteX110" fmla="*/ 721180 w 1111480"/>
                <a:gd name="connsiteY110" fmla="*/ 746700 h 992002"/>
                <a:gd name="connsiteX111" fmla="*/ 585197 w 1111480"/>
                <a:gd name="connsiteY111" fmla="*/ 688422 h 992002"/>
                <a:gd name="connsiteX112" fmla="*/ 449341 w 1111480"/>
                <a:gd name="connsiteY112" fmla="*/ 746700 h 992002"/>
                <a:gd name="connsiteX113" fmla="*/ 423566 w 1111480"/>
                <a:gd name="connsiteY113" fmla="*/ 659092 h 992002"/>
                <a:gd name="connsiteX114" fmla="*/ 585197 w 1111480"/>
                <a:gd name="connsiteY114" fmla="*/ 497461 h 992002"/>
                <a:gd name="connsiteX115" fmla="*/ 746827 w 1111480"/>
                <a:gd name="connsiteY115" fmla="*/ 659092 h 992002"/>
                <a:gd name="connsiteX116" fmla="*/ 721180 w 1111480"/>
                <a:gd name="connsiteY116" fmla="*/ 746700 h 992002"/>
                <a:gd name="connsiteX117" fmla="*/ 684994 w 1111480"/>
                <a:gd name="connsiteY117" fmla="*/ 498731 h 992002"/>
                <a:gd name="connsiteX118" fmla="*/ 788346 w 1111480"/>
                <a:gd name="connsiteY118" fmla="*/ 309295 h 992002"/>
                <a:gd name="connsiteX119" fmla="*/ 847513 w 1111480"/>
                <a:gd name="connsiteY119" fmla="*/ 321357 h 992002"/>
                <a:gd name="connsiteX120" fmla="*/ 917219 w 1111480"/>
                <a:gd name="connsiteY120" fmla="*/ 304343 h 992002"/>
                <a:gd name="connsiteX121" fmla="*/ 950611 w 1111480"/>
                <a:gd name="connsiteY121" fmla="*/ 404267 h 992002"/>
                <a:gd name="connsiteX122" fmla="*/ 878113 w 1111480"/>
                <a:gd name="connsiteY122" fmla="*/ 511555 h 992002"/>
                <a:gd name="connsiteX123" fmla="*/ 756223 w 1111480"/>
                <a:gd name="connsiteY123" fmla="*/ 578340 h 992002"/>
                <a:gd name="connsiteX124" fmla="*/ 684994 w 1111480"/>
                <a:gd name="connsiteY124" fmla="*/ 498731 h 992002"/>
                <a:gd name="connsiteX125" fmla="*/ 994670 w 1111480"/>
                <a:gd name="connsiteY125" fmla="*/ 607670 h 992002"/>
                <a:gd name="connsiteX126" fmla="*/ 926614 w 1111480"/>
                <a:gd name="connsiteY126" fmla="*/ 578721 h 992002"/>
                <a:gd name="connsiteX127" fmla="*/ 994670 w 1111480"/>
                <a:gd name="connsiteY127" fmla="*/ 549519 h 992002"/>
                <a:gd name="connsiteX128" fmla="*/ 1062979 w 1111480"/>
                <a:gd name="connsiteY128" fmla="*/ 578467 h 992002"/>
                <a:gd name="connsiteX129" fmla="*/ 994670 w 1111480"/>
                <a:gd name="connsiteY129" fmla="*/ 607670 h 992002"/>
                <a:gd name="connsiteX130" fmla="*/ 1076183 w 1111480"/>
                <a:gd name="connsiteY130" fmla="*/ 560819 h 992002"/>
                <a:gd name="connsiteX131" fmla="*/ 994670 w 1111480"/>
                <a:gd name="connsiteY131" fmla="*/ 527426 h 992002"/>
                <a:gd name="connsiteX132" fmla="*/ 913155 w 1111480"/>
                <a:gd name="connsiteY132" fmla="*/ 560946 h 992002"/>
                <a:gd name="connsiteX133" fmla="*/ 899824 w 1111480"/>
                <a:gd name="connsiteY133" fmla="*/ 512444 h 992002"/>
                <a:gd name="connsiteX134" fmla="*/ 994670 w 1111480"/>
                <a:gd name="connsiteY134" fmla="*/ 417599 h 992002"/>
                <a:gd name="connsiteX135" fmla="*/ 1089515 w 1111480"/>
                <a:gd name="connsiteY135" fmla="*/ 512444 h 992002"/>
                <a:gd name="connsiteX136" fmla="*/ 1076183 w 1111480"/>
                <a:gd name="connsiteY136" fmla="*/ 560819 h 9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Lst>
              <a:rect l="l" t="t" r="r" b="b"/>
              <a:pathLst>
                <a:path w="1111480" h="992002">
                  <a:moveTo>
                    <a:pt x="994670" y="395506"/>
                  </a:moveTo>
                  <a:cubicBezTo>
                    <a:pt x="988575" y="395506"/>
                    <a:pt x="982608" y="396141"/>
                    <a:pt x="976640" y="397030"/>
                  </a:cubicBezTo>
                  <a:lnTo>
                    <a:pt x="940708" y="289234"/>
                  </a:lnTo>
                  <a:cubicBezTo>
                    <a:pt x="977148" y="261047"/>
                    <a:pt x="1000891" y="216989"/>
                    <a:pt x="1000891" y="167344"/>
                  </a:cubicBezTo>
                  <a:cubicBezTo>
                    <a:pt x="1000891" y="82783"/>
                    <a:pt x="932074" y="13966"/>
                    <a:pt x="847513" y="13966"/>
                  </a:cubicBezTo>
                  <a:cubicBezTo>
                    <a:pt x="779966" y="13966"/>
                    <a:pt x="722703" y="58151"/>
                    <a:pt x="702516" y="119096"/>
                  </a:cubicBezTo>
                  <a:lnTo>
                    <a:pt x="613765" y="110462"/>
                  </a:lnTo>
                  <a:cubicBezTo>
                    <a:pt x="602972" y="47867"/>
                    <a:pt x="548376" y="0"/>
                    <a:pt x="482734" y="0"/>
                  </a:cubicBezTo>
                  <a:cubicBezTo>
                    <a:pt x="409600" y="0"/>
                    <a:pt x="350052" y="59675"/>
                    <a:pt x="350052" y="133063"/>
                  </a:cubicBezTo>
                  <a:cubicBezTo>
                    <a:pt x="350052" y="140935"/>
                    <a:pt x="350813" y="148680"/>
                    <a:pt x="352210" y="156171"/>
                  </a:cubicBezTo>
                  <a:lnTo>
                    <a:pt x="211530" y="286059"/>
                  </a:lnTo>
                  <a:cubicBezTo>
                    <a:pt x="194770" y="279965"/>
                    <a:pt x="176740" y="276537"/>
                    <a:pt x="157821" y="276537"/>
                  </a:cubicBezTo>
                  <a:cubicBezTo>
                    <a:pt x="70721" y="276537"/>
                    <a:pt x="0" y="347512"/>
                    <a:pt x="0" y="434866"/>
                  </a:cubicBezTo>
                  <a:cubicBezTo>
                    <a:pt x="0" y="522474"/>
                    <a:pt x="70849" y="593703"/>
                    <a:pt x="157821" y="593703"/>
                  </a:cubicBezTo>
                  <a:cubicBezTo>
                    <a:pt x="161630" y="593703"/>
                    <a:pt x="165313" y="593449"/>
                    <a:pt x="168995" y="593196"/>
                  </a:cubicBezTo>
                  <a:lnTo>
                    <a:pt x="199848" y="756985"/>
                  </a:lnTo>
                  <a:cubicBezTo>
                    <a:pt x="150584" y="771840"/>
                    <a:pt x="114526" y="817676"/>
                    <a:pt x="114526" y="871764"/>
                  </a:cubicBezTo>
                  <a:cubicBezTo>
                    <a:pt x="114526" y="938041"/>
                    <a:pt x="168106" y="992003"/>
                    <a:pt x="234002" y="992003"/>
                  </a:cubicBezTo>
                  <a:cubicBezTo>
                    <a:pt x="300153" y="992003"/>
                    <a:pt x="353860" y="938041"/>
                    <a:pt x="353860" y="871764"/>
                  </a:cubicBezTo>
                  <a:cubicBezTo>
                    <a:pt x="353860" y="850433"/>
                    <a:pt x="348274" y="830499"/>
                    <a:pt x="338498" y="813232"/>
                  </a:cubicBezTo>
                  <a:lnTo>
                    <a:pt x="419249" y="749113"/>
                  </a:lnTo>
                  <a:cubicBezTo>
                    <a:pt x="424201" y="758127"/>
                    <a:pt x="429914" y="766634"/>
                    <a:pt x="436136" y="774760"/>
                  </a:cubicBezTo>
                  <a:cubicBezTo>
                    <a:pt x="436390" y="775141"/>
                    <a:pt x="436771" y="775522"/>
                    <a:pt x="437025" y="775903"/>
                  </a:cubicBezTo>
                  <a:cubicBezTo>
                    <a:pt x="471687" y="820215"/>
                    <a:pt x="525268" y="848910"/>
                    <a:pt x="585197" y="848910"/>
                  </a:cubicBezTo>
                  <a:cubicBezTo>
                    <a:pt x="689946" y="848910"/>
                    <a:pt x="774506" y="763333"/>
                    <a:pt x="774506" y="659092"/>
                  </a:cubicBezTo>
                  <a:cubicBezTo>
                    <a:pt x="774506" y="639793"/>
                    <a:pt x="771586" y="621129"/>
                    <a:pt x="766127" y="603607"/>
                  </a:cubicBezTo>
                  <a:lnTo>
                    <a:pt x="881413" y="540377"/>
                  </a:lnTo>
                  <a:cubicBezTo>
                    <a:pt x="893984" y="591545"/>
                    <a:pt x="939819" y="629635"/>
                    <a:pt x="994543" y="629635"/>
                  </a:cubicBezTo>
                  <a:cubicBezTo>
                    <a:pt x="1059043" y="629635"/>
                    <a:pt x="1111481" y="577071"/>
                    <a:pt x="1111481" y="512317"/>
                  </a:cubicBezTo>
                  <a:cubicBezTo>
                    <a:pt x="1111607" y="447944"/>
                    <a:pt x="1059169" y="395506"/>
                    <a:pt x="994670" y="395506"/>
                  </a:cubicBezTo>
                  <a:close/>
                  <a:moveTo>
                    <a:pt x="847513" y="295709"/>
                  </a:moveTo>
                  <a:cubicBezTo>
                    <a:pt x="810946" y="295709"/>
                    <a:pt x="778062" y="280092"/>
                    <a:pt x="754699" y="255333"/>
                  </a:cubicBezTo>
                  <a:cubicBezTo>
                    <a:pt x="778442" y="229432"/>
                    <a:pt x="811708" y="214576"/>
                    <a:pt x="847513" y="214576"/>
                  </a:cubicBezTo>
                  <a:cubicBezTo>
                    <a:pt x="882938" y="214576"/>
                    <a:pt x="916330" y="229178"/>
                    <a:pt x="940708" y="254825"/>
                  </a:cubicBezTo>
                  <a:cubicBezTo>
                    <a:pt x="917346" y="280092"/>
                    <a:pt x="884207" y="295709"/>
                    <a:pt x="847513" y="295709"/>
                  </a:cubicBezTo>
                  <a:close/>
                  <a:moveTo>
                    <a:pt x="847513" y="39614"/>
                  </a:moveTo>
                  <a:cubicBezTo>
                    <a:pt x="917980" y="39614"/>
                    <a:pt x="975370" y="97004"/>
                    <a:pt x="975370" y="167471"/>
                  </a:cubicBezTo>
                  <a:cubicBezTo>
                    <a:pt x="975370" y="192103"/>
                    <a:pt x="968260" y="215084"/>
                    <a:pt x="956198" y="234764"/>
                  </a:cubicBezTo>
                  <a:cubicBezTo>
                    <a:pt x="928011" y="205689"/>
                    <a:pt x="889286" y="189310"/>
                    <a:pt x="847513" y="189310"/>
                  </a:cubicBezTo>
                  <a:cubicBezTo>
                    <a:pt x="806248" y="189310"/>
                    <a:pt x="767523" y="205689"/>
                    <a:pt x="738955" y="234891"/>
                  </a:cubicBezTo>
                  <a:cubicBezTo>
                    <a:pt x="726893" y="215338"/>
                    <a:pt x="719656" y="192230"/>
                    <a:pt x="719656" y="167598"/>
                  </a:cubicBezTo>
                  <a:cubicBezTo>
                    <a:pt x="719656" y="97004"/>
                    <a:pt x="777046" y="39614"/>
                    <a:pt x="847513" y="39614"/>
                  </a:cubicBezTo>
                  <a:close/>
                  <a:moveTo>
                    <a:pt x="764476" y="296471"/>
                  </a:moveTo>
                  <a:lnTo>
                    <a:pt x="661124" y="486034"/>
                  </a:lnTo>
                  <a:cubicBezTo>
                    <a:pt x="637888" y="475750"/>
                    <a:pt x="612241" y="470036"/>
                    <a:pt x="585324" y="470036"/>
                  </a:cubicBezTo>
                  <a:cubicBezTo>
                    <a:pt x="578976" y="470036"/>
                    <a:pt x="572627" y="470417"/>
                    <a:pt x="566405" y="471052"/>
                  </a:cubicBezTo>
                  <a:lnTo>
                    <a:pt x="520570" y="261301"/>
                  </a:lnTo>
                  <a:cubicBezTo>
                    <a:pt x="574151" y="245303"/>
                    <a:pt x="613638" y="196420"/>
                    <a:pt x="615669" y="138014"/>
                  </a:cubicBezTo>
                  <a:lnTo>
                    <a:pt x="696421" y="145886"/>
                  </a:lnTo>
                  <a:cubicBezTo>
                    <a:pt x="695405" y="152997"/>
                    <a:pt x="694771" y="160234"/>
                    <a:pt x="694771" y="167598"/>
                  </a:cubicBezTo>
                  <a:cubicBezTo>
                    <a:pt x="694644" y="221433"/>
                    <a:pt x="722577" y="268919"/>
                    <a:pt x="764476" y="296471"/>
                  </a:cubicBezTo>
                  <a:close/>
                  <a:moveTo>
                    <a:pt x="482734" y="243525"/>
                  </a:moveTo>
                  <a:cubicBezTo>
                    <a:pt x="451499" y="243525"/>
                    <a:pt x="423313" y="230320"/>
                    <a:pt x="403251" y="209244"/>
                  </a:cubicBezTo>
                  <a:cubicBezTo>
                    <a:pt x="423693" y="187278"/>
                    <a:pt x="452134" y="174708"/>
                    <a:pt x="482734" y="174708"/>
                  </a:cubicBezTo>
                  <a:cubicBezTo>
                    <a:pt x="513079" y="174708"/>
                    <a:pt x="541520" y="187151"/>
                    <a:pt x="562469" y="208990"/>
                  </a:cubicBezTo>
                  <a:cubicBezTo>
                    <a:pt x="542535" y="230193"/>
                    <a:pt x="514221" y="243525"/>
                    <a:pt x="482734" y="243525"/>
                  </a:cubicBezTo>
                  <a:close/>
                  <a:moveTo>
                    <a:pt x="482734" y="23362"/>
                  </a:moveTo>
                  <a:cubicBezTo>
                    <a:pt x="543298" y="23362"/>
                    <a:pt x="592688" y="72626"/>
                    <a:pt x="592688" y="133317"/>
                  </a:cubicBezTo>
                  <a:cubicBezTo>
                    <a:pt x="592688" y="154266"/>
                    <a:pt x="586721" y="173820"/>
                    <a:pt x="576563" y="190452"/>
                  </a:cubicBezTo>
                  <a:cubicBezTo>
                    <a:pt x="552058" y="165567"/>
                    <a:pt x="518666" y="151473"/>
                    <a:pt x="482734" y="151473"/>
                  </a:cubicBezTo>
                  <a:cubicBezTo>
                    <a:pt x="447183" y="151473"/>
                    <a:pt x="413663" y="165567"/>
                    <a:pt x="388904" y="190452"/>
                  </a:cubicBezTo>
                  <a:cubicBezTo>
                    <a:pt x="378747" y="173692"/>
                    <a:pt x="372779" y="154139"/>
                    <a:pt x="372779" y="133190"/>
                  </a:cubicBezTo>
                  <a:cubicBezTo>
                    <a:pt x="372906" y="72626"/>
                    <a:pt x="422169" y="23362"/>
                    <a:pt x="482734" y="23362"/>
                  </a:cubicBezTo>
                  <a:close/>
                  <a:moveTo>
                    <a:pt x="360590" y="185374"/>
                  </a:moveTo>
                  <a:cubicBezTo>
                    <a:pt x="380778" y="233114"/>
                    <a:pt x="428010" y="266760"/>
                    <a:pt x="482734" y="266760"/>
                  </a:cubicBezTo>
                  <a:cubicBezTo>
                    <a:pt x="486542" y="266760"/>
                    <a:pt x="490224" y="266506"/>
                    <a:pt x="493907" y="266252"/>
                  </a:cubicBezTo>
                  <a:lnTo>
                    <a:pt x="539742" y="475877"/>
                  </a:lnTo>
                  <a:cubicBezTo>
                    <a:pt x="491113" y="488066"/>
                    <a:pt x="449976" y="519300"/>
                    <a:pt x="424328" y="561073"/>
                  </a:cubicBezTo>
                  <a:lnTo>
                    <a:pt x="312850" y="466862"/>
                  </a:lnTo>
                  <a:cubicBezTo>
                    <a:pt x="314881" y="456578"/>
                    <a:pt x="316024" y="446039"/>
                    <a:pt x="316024" y="435120"/>
                  </a:cubicBezTo>
                  <a:cubicBezTo>
                    <a:pt x="316024" y="377096"/>
                    <a:pt x="284536" y="326308"/>
                    <a:pt x="237811" y="298756"/>
                  </a:cubicBezTo>
                  <a:lnTo>
                    <a:pt x="360590" y="185374"/>
                  </a:lnTo>
                  <a:close/>
                  <a:moveTo>
                    <a:pt x="45582" y="504699"/>
                  </a:moveTo>
                  <a:cubicBezTo>
                    <a:pt x="33012" y="484384"/>
                    <a:pt x="25648" y="460641"/>
                    <a:pt x="25648" y="434993"/>
                  </a:cubicBezTo>
                  <a:cubicBezTo>
                    <a:pt x="25648" y="362113"/>
                    <a:pt x="84942" y="302819"/>
                    <a:pt x="157821" y="302819"/>
                  </a:cubicBezTo>
                  <a:cubicBezTo>
                    <a:pt x="230701" y="302819"/>
                    <a:pt x="289996" y="362113"/>
                    <a:pt x="289996" y="434993"/>
                  </a:cubicBezTo>
                  <a:cubicBezTo>
                    <a:pt x="289996" y="460514"/>
                    <a:pt x="282631" y="484257"/>
                    <a:pt x="270189" y="504572"/>
                  </a:cubicBezTo>
                  <a:cubicBezTo>
                    <a:pt x="240985" y="474480"/>
                    <a:pt x="200991" y="457593"/>
                    <a:pt x="157949" y="457593"/>
                  </a:cubicBezTo>
                  <a:cubicBezTo>
                    <a:pt x="115033" y="457593"/>
                    <a:pt x="75039" y="474607"/>
                    <a:pt x="45582" y="504699"/>
                  </a:cubicBezTo>
                  <a:close/>
                  <a:moveTo>
                    <a:pt x="61833" y="525902"/>
                  </a:moveTo>
                  <a:cubicBezTo>
                    <a:pt x="86338" y="499112"/>
                    <a:pt x="120747" y="483749"/>
                    <a:pt x="157821" y="483749"/>
                  </a:cubicBezTo>
                  <a:cubicBezTo>
                    <a:pt x="194515" y="483749"/>
                    <a:pt x="228924" y="498858"/>
                    <a:pt x="254191" y="525394"/>
                  </a:cubicBezTo>
                  <a:cubicBezTo>
                    <a:pt x="230066" y="551296"/>
                    <a:pt x="195912" y="567548"/>
                    <a:pt x="157821" y="567548"/>
                  </a:cubicBezTo>
                  <a:cubicBezTo>
                    <a:pt x="119985" y="567548"/>
                    <a:pt x="85958" y="551550"/>
                    <a:pt x="61833" y="525902"/>
                  </a:cubicBezTo>
                  <a:close/>
                  <a:moveTo>
                    <a:pt x="234129" y="968387"/>
                  </a:moveTo>
                  <a:cubicBezTo>
                    <a:pt x="207339" y="968387"/>
                    <a:pt x="183088" y="957341"/>
                    <a:pt x="165567" y="939438"/>
                  </a:cubicBezTo>
                  <a:cubicBezTo>
                    <a:pt x="183342" y="920774"/>
                    <a:pt x="207847" y="910235"/>
                    <a:pt x="234129" y="910235"/>
                  </a:cubicBezTo>
                  <a:cubicBezTo>
                    <a:pt x="260158" y="910235"/>
                    <a:pt x="284663" y="920647"/>
                    <a:pt x="302946" y="939057"/>
                  </a:cubicBezTo>
                  <a:cubicBezTo>
                    <a:pt x="285424" y="957086"/>
                    <a:pt x="261047" y="968387"/>
                    <a:pt x="234129" y="968387"/>
                  </a:cubicBezTo>
                  <a:close/>
                  <a:moveTo>
                    <a:pt x="317166" y="920266"/>
                  </a:moveTo>
                  <a:cubicBezTo>
                    <a:pt x="295328" y="898681"/>
                    <a:pt x="265744" y="886492"/>
                    <a:pt x="234129" y="886492"/>
                  </a:cubicBezTo>
                  <a:cubicBezTo>
                    <a:pt x="202769" y="886492"/>
                    <a:pt x="173312" y="898681"/>
                    <a:pt x="151093" y="920266"/>
                  </a:cubicBezTo>
                  <a:cubicBezTo>
                    <a:pt x="142839" y="906045"/>
                    <a:pt x="138014" y="889539"/>
                    <a:pt x="138014" y="871764"/>
                  </a:cubicBezTo>
                  <a:cubicBezTo>
                    <a:pt x="138014" y="818818"/>
                    <a:pt x="181184" y="775649"/>
                    <a:pt x="234129" y="775649"/>
                  </a:cubicBezTo>
                  <a:cubicBezTo>
                    <a:pt x="287202" y="775649"/>
                    <a:pt x="330245" y="818818"/>
                    <a:pt x="330245" y="871764"/>
                  </a:cubicBezTo>
                  <a:cubicBezTo>
                    <a:pt x="330245" y="889539"/>
                    <a:pt x="325420" y="906045"/>
                    <a:pt x="317166" y="920266"/>
                  </a:cubicBezTo>
                  <a:close/>
                  <a:moveTo>
                    <a:pt x="322627" y="791393"/>
                  </a:moveTo>
                  <a:cubicBezTo>
                    <a:pt x="300661" y="767269"/>
                    <a:pt x="269173" y="752033"/>
                    <a:pt x="234002" y="752033"/>
                  </a:cubicBezTo>
                  <a:cubicBezTo>
                    <a:pt x="231463" y="752033"/>
                    <a:pt x="228924" y="752287"/>
                    <a:pt x="226385" y="752414"/>
                  </a:cubicBezTo>
                  <a:lnTo>
                    <a:pt x="195531" y="589006"/>
                  </a:lnTo>
                  <a:cubicBezTo>
                    <a:pt x="244922" y="576817"/>
                    <a:pt x="285171" y="541393"/>
                    <a:pt x="304216" y="494922"/>
                  </a:cubicBezTo>
                  <a:lnTo>
                    <a:pt x="411377" y="585577"/>
                  </a:lnTo>
                  <a:cubicBezTo>
                    <a:pt x="401728" y="608305"/>
                    <a:pt x="396395" y="633191"/>
                    <a:pt x="396395" y="659219"/>
                  </a:cubicBezTo>
                  <a:cubicBezTo>
                    <a:pt x="396395" y="681819"/>
                    <a:pt x="400585" y="703404"/>
                    <a:pt x="407949" y="723592"/>
                  </a:cubicBezTo>
                  <a:lnTo>
                    <a:pt x="322627" y="791393"/>
                  </a:lnTo>
                  <a:close/>
                  <a:moveTo>
                    <a:pt x="585324" y="821485"/>
                  </a:moveTo>
                  <a:cubicBezTo>
                    <a:pt x="538473" y="821485"/>
                    <a:pt x="496192" y="801170"/>
                    <a:pt x="466608" y="769047"/>
                  </a:cubicBezTo>
                  <a:cubicBezTo>
                    <a:pt x="496954" y="735273"/>
                    <a:pt x="539742" y="716101"/>
                    <a:pt x="585324" y="716101"/>
                  </a:cubicBezTo>
                  <a:cubicBezTo>
                    <a:pt x="631032" y="716101"/>
                    <a:pt x="673694" y="735400"/>
                    <a:pt x="704420" y="768539"/>
                  </a:cubicBezTo>
                  <a:cubicBezTo>
                    <a:pt x="674837" y="801042"/>
                    <a:pt x="632429" y="821485"/>
                    <a:pt x="585324" y="821485"/>
                  </a:cubicBezTo>
                  <a:close/>
                  <a:moveTo>
                    <a:pt x="721180" y="746700"/>
                  </a:moveTo>
                  <a:cubicBezTo>
                    <a:pt x="686010" y="709498"/>
                    <a:pt x="637254" y="688422"/>
                    <a:pt x="585197" y="688422"/>
                  </a:cubicBezTo>
                  <a:cubicBezTo>
                    <a:pt x="533648" y="688422"/>
                    <a:pt x="484892" y="709498"/>
                    <a:pt x="449341" y="746700"/>
                  </a:cubicBezTo>
                  <a:cubicBezTo>
                    <a:pt x="433089" y="721433"/>
                    <a:pt x="423566" y="691342"/>
                    <a:pt x="423566" y="659092"/>
                  </a:cubicBezTo>
                  <a:cubicBezTo>
                    <a:pt x="423566" y="570087"/>
                    <a:pt x="496192" y="497461"/>
                    <a:pt x="585197" y="497461"/>
                  </a:cubicBezTo>
                  <a:cubicBezTo>
                    <a:pt x="674202" y="497461"/>
                    <a:pt x="746827" y="570087"/>
                    <a:pt x="746827" y="659092"/>
                  </a:cubicBezTo>
                  <a:cubicBezTo>
                    <a:pt x="746954" y="691469"/>
                    <a:pt x="737432" y="721433"/>
                    <a:pt x="721180" y="746700"/>
                  </a:cubicBezTo>
                  <a:close/>
                  <a:moveTo>
                    <a:pt x="684994" y="498731"/>
                  </a:moveTo>
                  <a:lnTo>
                    <a:pt x="788346" y="309295"/>
                  </a:lnTo>
                  <a:cubicBezTo>
                    <a:pt x="806630" y="317040"/>
                    <a:pt x="826564" y="321357"/>
                    <a:pt x="847513" y="321357"/>
                  </a:cubicBezTo>
                  <a:cubicBezTo>
                    <a:pt x="872653" y="321357"/>
                    <a:pt x="896269" y="315135"/>
                    <a:pt x="917219" y="304343"/>
                  </a:cubicBezTo>
                  <a:lnTo>
                    <a:pt x="950611" y="404267"/>
                  </a:lnTo>
                  <a:cubicBezTo>
                    <a:pt x="908458" y="421661"/>
                    <a:pt x="878493" y="463053"/>
                    <a:pt x="878113" y="511555"/>
                  </a:cubicBezTo>
                  <a:lnTo>
                    <a:pt x="756223" y="578340"/>
                  </a:lnTo>
                  <a:cubicBezTo>
                    <a:pt x="740479" y="545455"/>
                    <a:pt x="715720" y="517903"/>
                    <a:pt x="684994" y="498731"/>
                  </a:cubicBezTo>
                  <a:close/>
                  <a:moveTo>
                    <a:pt x="994670" y="607670"/>
                  </a:moveTo>
                  <a:cubicBezTo>
                    <a:pt x="968006" y="607670"/>
                    <a:pt x="943882" y="596497"/>
                    <a:pt x="926614" y="578721"/>
                  </a:cubicBezTo>
                  <a:cubicBezTo>
                    <a:pt x="944136" y="560057"/>
                    <a:pt x="968514" y="549519"/>
                    <a:pt x="994670" y="549519"/>
                  </a:cubicBezTo>
                  <a:cubicBezTo>
                    <a:pt x="1020571" y="549519"/>
                    <a:pt x="1044949" y="559930"/>
                    <a:pt x="1062979" y="578467"/>
                  </a:cubicBezTo>
                  <a:cubicBezTo>
                    <a:pt x="1045584" y="596497"/>
                    <a:pt x="1021460" y="607670"/>
                    <a:pt x="994670" y="607670"/>
                  </a:cubicBezTo>
                  <a:close/>
                  <a:moveTo>
                    <a:pt x="1076183" y="560819"/>
                  </a:moveTo>
                  <a:cubicBezTo>
                    <a:pt x="1054725" y="539488"/>
                    <a:pt x="1025777" y="527426"/>
                    <a:pt x="994670" y="527426"/>
                  </a:cubicBezTo>
                  <a:cubicBezTo>
                    <a:pt x="963816" y="527426"/>
                    <a:pt x="934867" y="539488"/>
                    <a:pt x="913155" y="560946"/>
                  </a:cubicBezTo>
                  <a:cubicBezTo>
                    <a:pt x="904776" y="546725"/>
                    <a:pt x="899824" y="530219"/>
                    <a:pt x="899824" y="512444"/>
                  </a:cubicBezTo>
                  <a:cubicBezTo>
                    <a:pt x="899824" y="460133"/>
                    <a:pt x="942359" y="417599"/>
                    <a:pt x="994670" y="417599"/>
                  </a:cubicBezTo>
                  <a:cubicBezTo>
                    <a:pt x="1046980" y="417599"/>
                    <a:pt x="1089515" y="460133"/>
                    <a:pt x="1089515" y="512444"/>
                  </a:cubicBezTo>
                  <a:cubicBezTo>
                    <a:pt x="1089515" y="530219"/>
                    <a:pt x="1084563" y="546725"/>
                    <a:pt x="1076183" y="560819"/>
                  </a:cubicBezTo>
                  <a:close/>
                </a:path>
              </a:pathLst>
            </a:custGeom>
            <a:solidFill>
              <a:srgbClr val="426BBA"/>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4" name="Freeform 63">
              <a:extLst>
                <a:ext uri="{FF2B5EF4-FFF2-40B4-BE49-F238E27FC236}">
                  <a16:creationId xmlns:a16="http://schemas.microsoft.com/office/drawing/2014/main" id="{225EBB4A-E1C3-4C44-3162-DD7B49B1FA53}"/>
                </a:ext>
              </a:extLst>
            </p:cNvPr>
            <p:cNvSpPr/>
            <p:nvPr/>
          </p:nvSpPr>
          <p:spPr>
            <a:xfrm>
              <a:off x="8871652" y="2882909"/>
              <a:ext cx="95099" cy="94845"/>
            </a:xfrm>
            <a:custGeom>
              <a:avLst/>
              <a:gdLst>
                <a:gd name="connsiteX0" fmla="*/ 47233 w 95099"/>
                <a:gd name="connsiteY0" fmla="*/ 0 h 94845"/>
                <a:gd name="connsiteX1" fmla="*/ 0 w 95099"/>
                <a:gd name="connsiteY1" fmla="*/ 47232 h 94845"/>
                <a:gd name="connsiteX2" fmla="*/ 47233 w 95099"/>
                <a:gd name="connsiteY2" fmla="*/ 94845 h 94845"/>
                <a:gd name="connsiteX3" fmla="*/ 95099 w 95099"/>
                <a:gd name="connsiteY3" fmla="*/ 47232 h 94845"/>
                <a:gd name="connsiteX4" fmla="*/ 47233 w 95099"/>
                <a:gd name="connsiteY4" fmla="*/ 0 h 94845"/>
                <a:gd name="connsiteX5" fmla="*/ 47233 w 95099"/>
                <a:gd name="connsiteY5" fmla="*/ 73134 h 94845"/>
                <a:gd name="connsiteX6" fmla="*/ 21712 w 95099"/>
                <a:gd name="connsiteY6" fmla="*/ 47232 h 94845"/>
                <a:gd name="connsiteX7" fmla="*/ 47233 w 95099"/>
                <a:gd name="connsiteY7" fmla="*/ 21711 h 94845"/>
                <a:gd name="connsiteX8" fmla="*/ 73388 w 95099"/>
                <a:gd name="connsiteY8" fmla="*/ 47232 h 94845"/>
                <a:gd name="connsiteX9" fmla="*/ 47233 w 95099"/>
                <a:gd name="connsiteY9" fmla="*/ 73134 h 94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099" h="94845">
                  <a:moveTo>
                    <a:pt x="47233" y="0"/>
                  </a:moveTo>
                  <a:cubicBezTo>
                    <a:pt x="21204" y="0"/>
                    <a:pt x="0" y="21204"/>
                    <a:pt x="0" y="47232"/>
                  </a:cubicBezTo>
                  <a:cubicBezTo>
                    <a:pt x="0" y="73515"/>
                    <a:pt x="21204" y="94845"/>
                    <a:pt x="47233" y="94845"/>
                  </a:cubicBezTo>
                  <a:cubicBezTo>
                    <a:pt x="73641" y="94845"/>
                    <a:pt x="95099" y="73515"/>
                    <a:pt x="95099" y="47232"/>
                  </a:cubicBezTo>
                  <a:cubicBezTo>
                    <a:pt x="95099" y="21204"/>
                    <a:pt x="73641" y="0"/>
                    <a:pt x="47233" y="0"/>
                  </a:cubicBezTo>
                  <a:close/>
                  <a:moveTo>
                    <a:pt x="47233" y="73134"/>
                  </a:moveTo>
                  <a:cubicBezTo>
                    <a:pt x="33393" y="73134"/>
                    <a:pt x="21712" y="61326"/>
                    <a:pt x="21712" y="47232"/>
                  </a:cubicBezTo>
                  <a:cubicBezTo>
                    <a:pt x="21712" y="33647"/>
                    <a:pt x="33647" y="21711"/>
                    <a:pt x="47233" y="21711"/>
                  </a:cubicBezTo>
                  <a:cubicBezTo>
                    <a:pt x="61706" y="21711"/>
                    <a:pt x="73388" y="33139"/>
                    <a:pt x="73388" y="47232"/>
                  </a:cubicBezTo>
                  <a:cubicBezTo>
                    <a:pt x="73388" y="61579"/>
                    <a:pt x="61580" y="73134"/>
                    <a:pt x="47233" y="73134"/>
                  </a:cubicBezTo>
                  <a:close/>
                </a:path>
              </a:pathLst>
            </a:custGeom>
            <a:solidFill>
              <a:srgbClr val="426BBA"/>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5" name="Freeform 64">
              <a:extLst>
                <a:ext uri="{FF2B5EF4-FFF2-40B4-BE49-F238E27FC236}">
                  <a16:creationId xmlns:a16="http://schemas.microsoft.com/office/drawing/2014/main" id="{FE9072ED-0F99-CDDD-DF10-44422F09F2AE}"/>
                </a:ext>
              </a:extLst>
            </p:cNvPr>
            <p:cNvSpPr/>
            <p:nvPr/>
          </p:nvSpPr>
          <p:spPr>
            <a:xfrm>
              <a:off x="8353876" y="2492481"/>
              <a:ext cx="107034" cy="106526"/>
            </a:xfrm>
            <a:custGeom>
              <a:avLst/>
              <a:gdLst>
                <a:gd name="connsiteX0" fmla="*/ 53073 w 107034"/>
                <a:gd name="connsiteY0" fmla="*/ 106526 h 106526"/>
                <a:gd name="connsiteX1" fmla="*/ 107034 w 107034"/>
                <a:gd name="connsiteY1" fmla="*/ 53073 h 106526"/>
                <a:gd name="connsiteX2" fmla="*/ 53073 w 107034"/>
                <a:gd name="connsiteY2" fmla="*/ 0 h 106526"/>
                <a:gd name="connsiteX3" fmla="*/ 0 w 107034"/>
                <a:gd name="connsiteY3" fmla="*/ 53073 h 106526"/>
                <a:gd name="connsiteX4" fmla="*/ 53073 w 107034"/>
                <a:gd name="connsiteY4" fmla="*/ 106526 h 106526"/>
                <a:gd name="connsiteX5" fmla="*/ 53073 w 107034"/>
                <a:gd name="connsiteY5" fmla="*/ 22727 h 106526"/>
                <a:gd name="connsiteX6" fmla="*/ 84180 w 107034"/>
                <a:gd name="connsiteY6" fmla="*/ 53073 h 106526"/>
                <a:gd name="connsiteX7" fmla="*/ 53073 w 107034"/>
                <a:gd name="connsiteY7" fmla="*/ 83799 h 106526"/>
                <a:gd name="connsiteX8" fmla="*/ 22727 w 107034"/>
                <a:gd name="connsiteY8" fmla="*/ 53073 h 106526"/>
                <a:gd name="connsiteX9" fmla="*/ 53073 w 107034"/>
                <a:gd name="connsiteY9" fmla="*/ 22727 h 106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034" h="106526">
                  <a:moveTo>
                    <a:pt x="53073" y="106526"/>
                  </a:moveTo>
                  <a:cubicBezTo>
                    <a:pt x="82783" y="106526"/>
                    <a:pt x="107034" y="82529"/>
                    <a:pt x="107034" y="53073"/>
                  </a:cubicBezTo>
                  <a:cubicBezTo>
                    <a:pt x="107034" y="23743"/>
                    <a:pt x="82783" y="0"/>
                    <a:pt x="53073" y="0"/>
                  </a:cubicBezTo>
                  <a:cubicBezTo>
                    <a:pt x="23743" y="0"/>
                    <a:pt x="0" y="23870"/>
                    <a:pt x="0" y="53073"/>
                  </a:cubicBezTo>
                  <a:cubicBezTo>
                    <a:pt x="0" y="82529"/>
                    <a:pt x="23870" y="106526"/>
                    <a:pt x="53073" y="106526"/>
                  </a:cubicBezTo>
                  <a:close/>
                  <a:moveTo>
                    <a:pt x="53073" y="22727"/>
                  </a:moveTo>
                  <a:cubicBezTo>
                    <a:pt x="70213" y="22727"/>
                    <a:pt x="84180" y="36313"/>
                    <a:pt x="84180" y="53073"/>
                  </a:cubicBezTo>
                  <a:cubicBezTo>
                    <a:pt x="84180" y="69959"/>
                    <a:pt x="70213" y="83799"/>
                    <a:pt x="53073" y="83799"/>
                  </a:cubicBezTo>
                  <a:cubicBezTo>
                    <a:pt x="36567" y="83799"/>
                    <a:pt x="22727" y="69705"/>
                    <a:pt x="22727" y="53073"/>
                  </a:cubicBezTo>
                  <a:cubicBezTo>
                    <a:pt x="22727" y="36821"/>
                    <a:pt x="36947" y="22727"/>
                    <a:pt x="53073" y="22727"/>
                  </a:cubicBezTo>
                  <a:close/>
                </a:path>
              </a:pathLst>
            </a:custGeom>
            <a:solidFill>
              <a:srgbClr val="426BBA"/>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73" name="Graphic 3">
            <a:extLst>
              <a:ext uri="{FF2B5EF4-FFF2-40B4-BE49-F238E27FC236}">
                <a16:creationId xmlns:a16="http://schemas.microsoft.com/office/drawing/2014/main" id="{20E00E7E-DB86-EB5E-B00C-387E66B49B18}"/>
              </a:ext>
            </a:extLst>
          </p:cNvPr>
          <p:cNvGrpSpPr/>
          <p:nvPr/>
        </p:nvGrpSpPr>
        <p:grpSpPr>
          <a:xfrm>
            <a:off x="10299747" y="2938116"/>
            <a:ext cx="939007" cy="760544"/>
            <a:chOff x="10331942" y="2570645"/>
            <a:chExt cx="939007" cy="760544"/>
          </a:xfrm>
          <a:solidFill>
            <a:srgbClr val="426BBA"/>
          </a:solidFill>
        </p:grpSpPr>
        <p:sp>
          <p:nvSpPr>
            <p:cNvPr id="74" name="Freeform 66">
              <a:extLst>
                <a:ext uri="{FF2B5EF4-FFF2-40B4-BE49-F238E27FC236}">
                  <a16:creationId xmlns:a16="http://schemas.microsoft.com/office/drawing/2014/main" id="{07043C53-FAE6-34E1-F5EF-5535581BD9EB}"/>
                </a:ext>
              </a:extLst>
            </p:cNvPr>
            <p:cNvSpPr/>
            <p:nvPr/>
          </p:nvSpPr>
          <p:spPr>
            <a:xfrm>
              <a:off x="10331942" y="2570645"/>
              <a:ext cx="761470" cy="760544"/>
            </a:xfrm>
            <a:custGeom>
              <a:avLst/>
              <a:gdLst>
                <a:gd name="connsiteX0" fmla="*/ 624656 w 761470"/>
                <a:gd name="connsiteY0" fmla="*/ 811 h 760544"/>
                <a:gd name="connsiteX1" fmla="*/ 624656 w 761470"/>
                <a:gd name="connsiteY1" fmla="*/ 811 h 760544"/>
                <a:gd name="connsiteX2" fmla="*/ 607515 w 761470"/>
                <a:gd name="connsiteY2" fmla="*/ 4620 h 760544"/>
                <a:gd name="connsiteX3" fmla="*/ 246799 w 761470"/>
                <a:gd name="connsiteY3" fmla="*/ 235575 h 760544"/>
                <a:gd name="connsiteX4" fmla="*/ 209597 w 761470"/>
                <a:gd name="connsiteY4" fmla="*/ 279760 h 760544"/>
                <a:gd name="connsiteX5" fmla="*/ 91390 w 761470"/>
                <a:gd name="connsiteY5" fmla="*/ 307439 h 760544"/>
                <a:gd name="connsiteX6" fmla="*/ 53299 w 761470"/>
                <a:gd name="connsiteY6" fmla="*/ 369400 h 760544"/>
                <a:gd name="connsiteX7" fmla="*/ 10891 w 761470"/>
                <a:gd name="connsiteY7" fmla="*/ 405459 h 760544"/>
                <a:gd name="connsiteX8" fmla="*/ 2892 w 761470"/>
                <a:gd name="connsiteY8" fmla="*/ 467800 h 760544"/>
                <a:gd name="connsiteX9" fmla="*/ 90501 w 761470"/>
                <a:gd name="connsiteY9" fmla="*/ 527856 h 760544"/>
                <a:gd name="connsiteX10" fmla="*/ 113228 w 761470"/>
                <a:gd name="connsiteY10" fmla="*/ 555027 h 760544"/>
                <a:gd name="connsiteX11" fmla="*/ 131638 w 761470"/>
                <a:gd name="connsiteY11" fmla="*/ 560487 h 760544"/>
                <a:gd name="connsiteX12" fmla="*/ 132781 w 761470"/>
                <a:gd name="connsiteY12" fmla="*/ 562899 h 760544"/>
                <a:gd name="connsiteX13" fmla="*/ 237657 w 761470"/>
                <a:gd name="connsiteY13" fmla="*/ 729990 h 760544"/>
                <a:gd name="connsiteX14" fmla="*/ 307616 w 761470"/>
                <a:gd name="connsiteY14" fmla="*/ 758811 h 760544"/>
                <a:gd name="connsiteX15" fmla="*/ 309267 w 761470"/>
                <a:gd name="connsiteY15" fmla="*/ 758430 h 760544"/>
                <a:gd name="connsiteX16" fmla="*/ 367164 w 761470"/>
                <a:gd name="connsiteY16" fmla="*/ 743321 h 760544"/>
                <a:gd name="connsiteX17" fmla="*/ 399288 w 761470"/>
                <a:gd name="connsiteY17" fmla="*/ 707516 h 760544"/>
                <a:gd name="connsiteX18" fmla="*/ 378592 w 761470"/>
                <a:gd name="connsiteY18" fmla="*/ 663712 h 760544"/>
                <a:gd name="connsiteX19" fmla="*/ 332375 w 761470"/>
                <a:gd name="connsiteY19" fmla="*/ 636668 h 760544"/>
                <a:gd name="connsiteX20" fmla="*/ 307109 w 761470"/>
                <a:gd name="connsiteY20" fmla="*/ 616353 h 760544"/>
                <a:gd name="connsiteX21" fmla="*/ 247688 w 761470"/>
                <a:gd name="connsiteY21" fmla="*/ 536236 h 760544"/>
                <a:gd name="connsiteX22" fmla="*/ 272065 w 761470"/>
                <a:gd name="connsiteY22" fmla="*/ 530522 h 760544"/>
                <a:gd name="connsiteX23" fmla="*/ 323741 w 761470"/>
                <a:gd name="connsiteY23" fmla="*/ 546393 h 760544"/>
                <a:gd name="connsiteX24" fmla="*/ 739182 w 761470"/>
                <a:gd name="connsiteY24" fmla="*/ 565311 h 760544"/>
                <a:gd name="connsiteX25" fmla="*/ 747943 w 761470"/>
                <a:gd name="connsiteY25" fmla="*/ 565438 h 760544"/>
                <a:gd name="connsiteX26" fmla="*/ 756068 w 761470"/>
                <a:gd name="connsiteY26" fmla="*/ 560995 h 760544"/>
                <a:gd name="connsiteX27" fmla="*/ 761020 w 761470"/>
                <a:gd name="connsiteY27" fmla="*/ 544362 h 760544"/>
                <a:gd name="connsiteX28" fmla="*/ 636464 w 761470"/>
                <a:gd name="connsiteY28" fmla="*/ 13254 h 760544"/>
                <a:gd name="connsiteX29" fmla="*/ 624656 w 761470"/>
                <a:gd name="connsiteY29" fmla="*/ 811 h 760544"/>
                <a:gd name="connsiteX30" fmla="*/ 82248 w 761470"/>
                <a:gd name="connsiteY30" fmla="*/ 493321 h 760544"/>
                <a:gd name="connsiteX31" fmla="*/ 36793 w 761470"/>
                <a:gd name="connsiteY31" fmla="*/ 458658 h 760544"/>
                <a:gd name="connsiteX32" fmla="*/ 36793 w 761470"/>
                <a:gd name="connsiteY32" fmla="*/ 458531 h 760544"/>
                <a:gd name="connsiteX33" fmla="*/ 41364 w 761470"/>
                <a:gd name="connsiteY33" fmla="*/ 422726 h 760544"/>
                <a:gd name="connsiteX34" fmla="*/ 61298 w 761470"/>
                <a:gd name="connsiteY34" fmla="*/ 403935 h 760544"/>
                <a:gd name="connsiteX35" fmla="*/ 82248 w 761470"/>
                <a:gd name="connsiteY35" fmla="*/ 493321 h 760544"/>
                <a:gd name="connsiteX36" fmla="*/ 279557 w 761470"/>
                <a:gd name="connsiteY36" fmla="*/ 638064 h 760544"/>
                <a:gd name="connsiteX37" fmla="*/ 279557 w 761470"/>
                <a:gd name="connsiteY37" fmla="*/ 638064 h 760544"/>
                <a:gd name="connsiteX38" fmla="*/ 280572 w 761470"/>
                <a:gd name="connsiteY38" fmla="*/ 639334 h 760544"/>
                <a:gd name="connsiteX39" fmla="*/ 314600 w 761470"/>
                <a:gd name="connsiteY39" fmla="*/ 666886 h 760544"/>
                <a:gd name="connsiteX40" fmla="*/ 360562 w 761470"/>
                <a:gd name="connsiteY40" fmla="*/ 693803 h 760544"/>
                <a:gd name="connsiteX41" fmla="*/ 364626 w 761470"/>
                <a:gd name="connsiteY41" fmla="*/ 702437 h 760544"/>
                <a:gd name="connsiteX42" fmla="*/ 358277 w 761470"/>
                <a:gd name="connsiteY42" fmla="*/ 709547 h 760544"/>
                <a:gd name="connsiteX43" fmla="*/ 300380 w 761470"/>
                <a:gd name="connsiteY43" fmla="*/ 724657 h 760544"/>
                <a:gd name="connsiteX44" fmla="*/ 267240 w 761470"/>
                <a:gd name="connsiteY44" fmla="*/ 711579 h 760544"/>
                <a:gd name="connsiteX45" fmla="*/ 168967 w 761470"/>
                <a:gd name="connsiteY45" fmla="*/ 554900 h 760544"/>
                <a:gd name="connsiteX46" fmla="*/ 210359 w 761470"/>
                <a:gd name="connsiteY46" fmla="*/ 545250 h 760544"/>
                <a:gd name="connsiteX47" fmla="*/ 279557 w 761470"/>
                <a:gd name="connsiteY47" fmla="*/ 638064 h 760544"/>
                <a:gd name="connsiteX48" fmla="*/ 256703 w 761470"/>
                <a:gd name="connsiteY48" fmla="*/ 498272 h 760544"/>
                <a:gd name="connsiteX49" fmla="*/ 143066 w 761470"/>
                <a:gd name="connsiteY49" fmla="*/ 524936 h 760544"/>
                <a:gd name="connsiteX50" fmla="*/ 143066 w 761470"/>
                <a:gd name="connsiteY50" fmla="*/ 524936 h 760544"/>
                <a:gd name="connsiteX51" fmla="*/ 142431 w 761470"/>
                <a:gd name="connsiteY51" fmla="*/ 525063 h 760544"/>
                <a:gd name="connsiteX52" fmla="*/ 129988 w 761470"/>
                <a:gd name="connsiteY52" fmla="*/ 524174 h 760544"/>
                <a:gd name="connsiteX53" fmla="*/ 123386 w 761470"/>
                <a:gd name="connsiteY53" fmla="*/ 515413 h 760544"/>
                <a:gd name="connsiteX54" fmla="*/ 88088 w 761470"/>
                <a:gd name="connsiteY54" fmla="*/ 364702 h 760544"/>
                <a:gd name="connsiteX55" fmla="*/ 100405 w 761470"/>
                <a:gd name="connsiteY55" fmla="*/ 341340 h 760544"/>
                <a:gd name="connsiteX56" fmla="*/ 213660 w 761470"/>
                <a:gd name="connsiteY56" fmla="*/ 314803 h 760544"/>
                <a:gd name="connsiteX57" fmla="*/ 242355 w 761470"/>
                <a:gd name="connsiteY57" fmla="*/ 437201 h 760544"/>
                <a:gd name="connsiteX58" fmla="*/ 165539 w 761470"/>
                <a:gd name="connsiteY58" fmla="*/ 458150 h 760544"/>
                <a:gd name="connsiteX59" fmla="*/ 157286 w 761470"/>
                <a:gd name="connsiteY59" fmla="*/ 472498 h 760544"/>
                <a:gd name="connsiteX60" fmla="*/ 171252 w 761470"/>
                <a:gd name="connsiteY60" fmla="*/ 480751 h 760544"/>
                <a:gd name="connsiteX61" fmla="*/ 171634 w 761470"/>
                <a:gd name="connsiteY61" fmla="*/ 480624 h 760544"/>
                <a:gd name="connsiteX62" fmla="*/ 247688 w 761470"/>
                <a:gd name="connsiteY62" fmla="*/ 459928 h 760544"/>
                <a:gd name="connsiteX63" fmla="*/ 256703 w 761470"/>
                <a:gd name="connsiteY63" fmla="*/ 498272 h 760544"/>
                <a:gd name="connsiteX64" fmla="*/ 315742 w 761470"/>
                <a:gd name="connsiteY64" fmla="*/ 512493 h 760544"/>
                <a:gd name="connsiteX65" fmla="*/ 293015 w 761470"/>
                <a:gd name="connsiteY65" fmla="*/ 498272 h 760544"/>
                <a:gd name="connsiteX66" fmla="*/ 244513 w 761470"/>
                <a:gd name="connsiteY66" fmla="*/ 291441 h 760544"/>
                <a:gd name="connsiteX67" fmla="*/ 257210 w 761470"/>
                <a:gd name="connsiteY67" fmla="*/ 268968 h 760544"/>
                <a:gd name="connsiteX68" fmla="*/ 609166 w 761470"/>
                <a:gd name="connsiteY68" fmla="*/ 50709 h 760544"/>
                <a:gd name="connsiteX69" fmla="*/ 720137 w 761470"/>
                <a:gd name="connsiteY69" fmla="*/ 523920 h 760544"/>
                <a:gd name="connsiteX70" fmla="*/ 720137 w 761470"/>
                <a:gd name="connsiteY70" fmla="*/ 523920 h 760544"/>
                <a:gd name="connsiteX71" fmla="*/ 315742 w 761470"/>
                <a:gd name="connsiteY71" fmla="*/ 512493 h 76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761470" h="760544">
                  <a:moveTo>
                    <a:pt x="624656" y="811"/>
                  </a:moveTo>
                  <a:lnTo>
                    <a:pt x="624656" y="811"/>
                  </a:lnTo>
                  <a:cubicBezTo>
                    <a:pt x="618562" y="-1094"/>
                    <a:pt x="612087" y="430"/>
                    <a:pt x="607515" y="4620"/>
                  </a:cubicBezTo>
                  <a:cubicBezTo>
                    <a:pt x="454138" y="146697"/>
                    <a:pt x="398780" y="187962"/>
                    <a:pt x="246799" y="235575"/>
                  </a:cubicBezTo>
                  <a:cubicBezTo>
                    <a:pt x="226484" y="241923"/>
                    <a:pt x="212390" y="259572"/>
                    <a:pt x="209597" y="279760"/>
                  </a:cubicBezTo>
                  <a:lnTo>
                    <a:pt x="91390" y="307439"/>
                  </a:lnTo>
                  <a:cubicBezTo>
                    <a:pt x="65488" y="314422"/>
                    <a:pt x="48601" y="342736"/>
                    <a:pt x="53299" y="369400"/>
                  </a:cubicBezTo>
                  <a:cubicBezTo>
                    <a:pt x="35396" y="376129"/>
                    <a:pt x="20541" y="388699"/>
                    <a:pt x="10891" y="405459"/>
                  </a:cubicBezTo>
                  <a:cubicBezTo>
                    <a:pt x="-28" y="424504"/>
                    <a:pt x="-2821" y="446596"/>
                    <a:pt x="2892" y="467800"/>
                  </a:cubicBezTo>
                  <a:cubicBezTo>
                    <a:pt x="13558" y="507160"/>
                    <a:pt x="51267" y="531919"/>
                    <a:pt x="90501" y="527856"/>
                  </a:cubicBezTo>
                  <a:cubicBezTo>
                    <a:pt x="94564" y="539664"/>
                    <a:pt x="102563" y="549186"/>
                    <a:pt x="113228" y="555027"/>
                  </a:cubicBezTo>
                  <a:cubicBezTo>
                    <a:pt x="118942" y="558074"/>
                    <a:pt x="125036" y="559852"/>
                    <a:pt x="131638" y="560487"/>
                  </a:cubicBezTo>
                  <a:cubicBezTo>
                    <a:pt x="132020" y="561249"/>
                    <a:pt x="132273" y="562010"/>
                    <a:pt x="132781" y="562899"/>
                  </a:cubicBezTo>
                  <a:lnTo>
                    <a:pt x="237657" y="729990"/>
                  </a:lnTo>
                  <a:cubicBezTo>
                    <a:pt x="252512" y="753733"/>
                    <a:pt x="280572" y="765160"/>
                    <a:pt x="307616" y="758811"/>
                  </a:cubicBezTo>
                  <a:lnTo>
                    <a:pt x="309267" y="758430"/>
                  </a:lnTo>
                  <a:lnTo>
                    <a:pt x="367164" y="743321"/>
                  </a:lnTo>
                  <a:cubicBezTo>
                    <a:pt x="384433" y="738877"/>
                    <a:pt x="396748" y="725165"/>
                    <a:pt x="399288" y="707516"/>
                  </a:cubicBezTo>
                  <a:cubicBezTo>
                    <a:pt x="401827" y="689867"/>
                    <a:pt x="394082" y="673234"/>
                    <a:pt x="378592" y="663712"/>
                  </a:cubicBezTo>
                  <a:lnTo>
                    <a:pt x="332375" y="636668"/>
                  </a:lnTo>
                  <a:cubicBezTo>
                    <a:pt x="322980" y="631208"/>
                    <a:pt x="314473" y="624352"/>
                    <a:pt x="307109" y="616353"/>
                  </a:cubicBezTo>
                  <a:lnTo>
                    <a:pt x="247688" y="536236"/>
                  </a:lnTo>
                  <a:lnTo>
                    <a:pt x="272065" y="530522"/>
                  </a:lnTo>
                  <a:cubicBezTo>
                    <a:pt x="284762" y="544235"/>
                    <a:pt x="304316" y="550964"/>
                    <a:pt x="323741" y="546393"/>
                  </a:cubicBezTo>
                  <a:cubicBezTo>
                    <a:pt x="482071" y="509699"/>
                    <a:pt x="551904" y="512874"/>
                    <a:pt x="739182" y="565311"/>
                  </a:cubicBezTo>
                  <a:cubicBezTo>
                    <a:pt x="742102" y="566073"/>
                    <a:pt x="745022" y="566200"/>
                    <a:pt x="747943" y="565438"/>
                  </a:cubicBezTo>
                  <a:cubicBezTo>
                    <a:pt x="750990" y="564677"/>
                    <a:pt x="753783" y="563280"/>
                    <a:pt x="756068" y="560995"/>
                  </a:cubicBezTo>
                  <a:cubicBezTo>
                    <a:pt x="760512" y="556678"/>
                    <a:pt x="762417" y="550456"/>
                    <a:pt x="761020" y="544362"/>
                  </a:cubicBezTo>
                  <a:lnTo>
                    <a:pt x="636464" y="13254"/>
                  </a:lnTo>
                  <a:cubicBezTo>
                    <a:pt x="635068" y="7413"/>
                    <a:pt x="630497" y="2588"/>
                    <a:pt x="624656" y="811"/>
                  </a:cubicBezTo>
                  <a:close/>
                  <a:moveTo>
                    <a:pt x="82248" y="493321"/>
                  </a:moveTo>
                  <a:cubicBezTo>
                    <a:pt x="61552" y="493194"/>
                    <a:pt x="42506" y="479608"/>
                    <a:pt x="36793" y="458658"/>
                  </a:cubicBezTo>
                  <a:lnTo>
                    <a:pt x="36793" y="458531"/>
                  </a:lnTo>
                  <a:cubicBezTo>
                    <a:pt x="33492" y="446342"/>
                    <a:pt x="35143" y="433645"/>
                    <a:pt x="41364" y="422726"/>
                  </a:cubicBezTo>
                  <a:cubicBezTo>
                    <a:pt x="46062" y="414473"/>
                    <a:pt x="53045" y="407998"/>
                    <a:pt x="61298" y="403935"/>
                  </a:cubicBezTo>
                  <a:lnTo>
                    <a:pt x="82248" y="493321"/>
                  </a:lnTo>
                  <a:close/>
                  <a:moveTo>
                    <a:pt x="279557" y="638064"/>
                  </a:moveTo>
                  <a:lnTo>
                    <a:pt x="279557" y="638064"/>
                  </a:lnTo>
                  <a:cubicBezTo>
                    <a:pt x="279937" y="638445"/>
                    <a:pt x="280191" y="638953"/>
                    <a:pt x="280572" y="639334"/>
                  </a:cubicBezTo>
                  <a:cubicBezTo>
                    <a:pt x="290476" y="650126"/>
                    <a:pt x="301903" y="659395"/>
                    <a:pt x="314600" y="666886"/>
                  </a:cubicBezTo>
                  <a:lnTo>
                    <a:pt x="360562" y="693803"/>
                  </a:lnTo>
                  <a:cubicBezTo>
                    <a:pt x="365006" y="696470"/>
                    <a:pt x="364879" y="700659"/>
                    <a:pt x="364626" y="702437"/>
                  </a:cubicBezTo>
                  <a:cubicBezTo>
                    <a:pt x="364371" y="704215"/>
                    <a:pt x="363228" y="708278"/>
                    <a:pt x="358277" y="709547"/>
                  </a:cubicBezTo>
                  <a:lnTo>
                    <a:pt x="300380" y="724657"/>
                  </a:lnTo>
                  <a:cubicBezTo>
                    <a:pt x="287809" y="727958"/>
                    <a:pt x="274223" y="722625"/>
                    <a:pt x="267240" y="711579"/>
                  </a:cubicBezTo>
                  <a:lnTo>
                    <a:pt x="168967" y="554900"/>
                  </a:lnTo>
                  <a:lnTo>
                    <a:pt x="210359" y="545250"/>
                  </a:lnTo>
                  <a:lnTo>
                    <a:pt x="279557" y="638064"/>
                  </a:lnTo>
                  <a:close/>
                  <a:moveTo>
                    <a:pt x="256703" y="498272"/>
                  </a:moveTo>
                  <a:lnTo>
                    <a:pt x="143066" y="524936"/>
                  </a:lnTo>
                  <a:lnTo>
                    <a:pt x="143066" y="524936"/>
                  </a:lnTo>
                  <a:lnTo>
                    <a:pt x="142431" y="525063"/>
                  </a:lnTo>
                  <a:cubicBezTo>
                    <a:pt x="137860" y="526332"/>
                    <a:pt x="133416" y="526078"/>
                    <a:pt x="129988" y="524174"/>
                  </a:cubicBezTo>
                  <a:cubicBezTo>
                    <a:pt x="126814" y="522523"/>
                    <a:pt x="124655" y="519476"/>
                    <a:pt x="123386" y="515413"/>
                  </a:cubicBezTo>
                  <a:lnTo>
                    <a:pt x="88088" y="364702"/>
                  </a:lnTo>
                  <a:cubicBezTo>
                    <a:pt x="85549" y="355560"/>
                    <a:pt x="91770" y="343879"/>
                    <a:pt x="100405" y="341340"/>
                  </a:cubicBezTo>
                  <a:lnTo>
                    <a:pt x="213660" y="314803"/>
                  </a:lnTo>
                  <a:lnTo>
                    <a:pt x="242355" y="437201"/>
                  </a:lnTo>
                  <a:lnTo>
                    <a:pt x="165539" y="458150"/>
                  </a:lnTo>
                  <a:cubicBezTo>
                    <a:pt x="159317" y="459801"/>
                    <a:pt x="155636" y="466276"/>
                    <a:pt x="157286" y="472498"/>
                  </a:cubicBezTo>
                  <a:cubicBezTo>
                    <a:pt x="158937" y="478592"/>
                    <a:pt x="165158" y="482274"/>
                    <a:pt x="171252" y="480751"/>
                  </a:cubicBezTo>
                  <a:lnTo>
                    <a:pt x="171634" y="480624"/>
                  </a:lnTo>
                  <a:lnTo>
                    <a:pt x="247688" y="459928"/>
                  </a:lnTo>
                  <a:lnTo>
                    <a:pt x="256703" y="498272"/>
                  </a:lnTo>
                  <a:close/>
                  <a:moveTo>
                    <a:pt x="315742" y="512493"/>
                  </a:moveTo>
                  <a:cubicBezTo>
                    <a:pt x="305585" y="514905"/>
                    <a:pt x="295428" y="508430"/>
                    <a:pt x="293015" y="498272"/>
                  </a:cubicBezTo>
                  <a:lnTo>
                    <a:pt x="244513" y="291441"/>
                  </a:lnTo>
                  <a:cubicBezTo>
                    <a:pt x="242228" y="281791"/>
                    <a:pt x="247815" y="271888"/>
                    <a:pt x="257210" y="268968"/>
                  </a:cubicBezTo>
                  <a:cubicBezTo>
                    <a:pt x="405128" y="222624"/>
                    <a:pt x="466962" y="181106"/>
                    <a:pt x="609166" y="50709"/>
                  </a:cubicBezTo>
                  <a:lnTo>
                    <a:pt x="720137" y="523920"/>
                  </a:lnTo>
                  <a:lnTo>
                    <a:pt x="720137" y="523920"/>
                  </a:lnTo>
                  <a:cubicBezTo>
                    <a:pt x="558633" y="480243"/>
                    <a:pt x="479277" y="474529"/>
                    <a:pt x="315742" y="512493"/>
                  </a:cubicBezTo>
                  <a:close/>
                </a:path>
              </a:pathLst>
            </a:custGeom>
            <a:solidFill>
              <a:srgbClr val="426BBA"/>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5" name="Freeform 67">
              <a:extLst>
                <a:ext uri="{FF2B5EF4-FFF2-40B4-BE49-F238E27FC236}">
                  <a16:creationId xmlns:a16="http://schemas.microsoft.com/office/drawing/2014/main" id="{A2C92EDB-ABDB-FA71-8E8A-D1CFC7916FDB}"/>
                </a:ext>
              </a:extLst>
            </p:cNvPr>
            <p:cNvSpPr/>
            <p:nvPr/>
          </p:nvSpPr>
          <p:spPr>
            <a:xfrm>
              <a:off x="11018314" y="2604475"/>
              <a:ext cx="165388" cy="128144"/>
            </a:xfrm>
            <a:custGeom>
              <a:avLst/>
              <a:gdLst>
                <a:gd name="connsiteX0" fmla="*/ 21194 w 165388"/>
                <a:gd name="connsiteY0" fmla="*/ 127722 h 128144"/>
                <a:gd name="connsiteX1" fmla="*/ 21194 w 165388"/>
                <a:gd name="connsiteY1" fmla="*/ 127722 h 128144"/>
                <a:gd name="connsiteX2" fmla="*/ 27162 w 165388"/>
                <a:gd name="connsiteY2" fmla="*/ 125056 h 128144"/>
                <a:gd name="connsiteX3" fmla="*/ 158193 w 165388"/>
                <a:gd name="connsiteY3" fmla="*/ 31226 h 128144"/>
                <a:gd name="connsiteX4" fmla="*/ 162129 w 165388"/>
                <a:gd name="connsiteY4" fmla="*/ 7229 h 128144"/>
                <a:gd name="connsiteX5" fmla="*/ 150956 w 165388"/>
                <a:gd name="connsiteY5" fmla="*/ 246 h 128144"/>
                <a:gd name="connsiteX6" fmla="*/ 138132 w 165388"/>
                <a:gd name="connsiteY6" fmla="*/ 3166 h 128144"/>
                <a:gd name="connsiteX7" fmla="*/ 7228 w 165388"/>
                <a:gd name="connsiteY7" fmla="*/ 96869 h 128144"/>
                <a:gd name="connsiteX8" fmla="*/ 245 w 165388"/>
                <a:gd name="connsiteY8" fmla="*/ 108042 h 128144"/>
                <a:gd name="connsiteX9" fmla="*/ 3292 w 165388"/>
                <a:gd name="connsiteY9" fmla="*/ 120866 h 128144"/>
                <a:gd name="connsiteX10" fmla="*/ 21194 w 165388"/>
                <a:gd name="connsiteY10" fmla="*/ 127722 h 12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388" h="128144">
                  <a:moveTo>
                    <a:pt x="21194" y="127722"/>
                  </a:moveTo>
                  <a:cubicBezTo>
                    <a:pt x="21194" y="127722"/>
                    <a:pt x="21194" y="127722"/>
                    <a:pt x="21194" y="127722"/>
                  </a:cubicBezTo>
                  <a:cubicBezTo>
                    <a:pt x="23226" y="127214"/>
                    <a:pt x="25384" y="126325"/>
                    <a:pt x="27162" y="125056"/>
                  </a:cubicBezTo>
                  <a:lnTo>
                    <a:pt x="158193" y="31226"/>
                  </a:lnTo>
                  <a:cubicBezTo>
                    <a:pt x="165938" y="25640"/>
                    <a:pt x="167716" y="14847"/>
                    <a:pt x="162129" y="7229"/>
                  </a:cubicBezTo>
                  <a:cubicBezTo>
                    <a:pt x="159463" y="3547"/>
                    <a:pt x="155527" y="1008"/>
                    <a:pt x="150956" y="246"/>
                  </a:cubicBezTo>
                  <a:cubicBezTo>
                    <a:pt x="146386" y="-516"/>
                    <a:pt x="141814" y="500"/>
                    <a:pt x="138132" y="3166"/>
                  </a:cubicBezTo>
                  <a:lnTo>
                    <a:pt x="7228" y="96869"/>
                  </a:lnTo>
                  <a:cubicBezTo>
                    <a:pt x="3546" y="99535"/>
                    <a:pt x="1007" y="103471"/>
                    <a:pt x="245" y="108042"/>
                  </a:cubicBezTo>
                  <a:cubicBezTo>
                    <a:pt x="-517" y="112613"/>
                    <a:pt x="498" y="117184"/>
                    <a:pt x="3292" y="120866"/>
                  </a:cubicBezTo>
                  <a:cubicBezTo>
                    <a:pt x="7355" y="126579"/>
                    <a:pt x="14338" y="129246"/>
                    <a:pt x="21194" y="127722"/>
                  </a:cubicBezTo>
                  <a:close/>
                </a:path>
              </a:pathLst>
            </a:custGeom>
            <a:solidFill>
              <a:srgbClr val="426BBA"/>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6" name="Freeform 68">
              <a:extLst>
                <a:ext uri="{FF2B5EF4-FFF2-40B4-BE49-F238E27FC236}">
                  <a16:creationId xmlns:a16="http://schemas.microsoft.com/office/drawing/2014/main" id="{0FDF1F2D-67D6-5B98-C25E-071C1F76FC2F}"/>
                </a:ext>
              </a:extLst>
            </p:cNvPr>
            <p:cNvSpPr/>
            <p:nvPr/>
          </p:nvSpPr>
          <p:spPr>
            <a:xfrm>
              <a:off x="11077494" y="2950605"/>
              <a:ext cx="193455" cy="60255"/>
            </a:xfrm>
            <a:custGeom>
              <a:avLst/>
              <a:gdLst>
                <a:gd name="connsiteX0" fmla="*/ 178876 w 193455"/>
                <a:gd name="connsiteY0" fmla="*/ 26006 h 60255"/>
                <a:gd name="connsiteX1" fmla="*/ 177860 w 193455"/>
                <a:gd name="connsiteY1" fmla="*/ 25879 h 60255"/>
                <a:gd name="connsiteX2" fmla="*/ 177860 w 193455"/>
                <a:gd name="connsiteY2" fmla="*/ 25879 h 60255"/>
                <a:gd name="connsiteX3" fmla="*/ 20039 w 193455"/>
                <a:gd name="connsiteY3" fmla="*/ 232 h 60255"/>
                <a:gd name="connsiteX4" fmla="*/ 7215 w 193455"/>
                <a:gd name="connsiteY4" fmla="*/ 3279 h 60255"/>
                <a:gd name="connsiteX5" fmla="*/ 232 w 193455"/>
                <a:gd name="connsiteY5" fmla="*/ 14452 h 60255"/>
                <a:gd name="connsiteX6" fmla="*/ 3279 w 193455"/>
                <a:gd name="connsiteY6" fmla="*/ 27276 h 60255"/>
                <a:gd name="connsiteX7" fmla="*/ 14579 w 193455"/>
                <a:gd name="connsiteY7" fmla="*/ 34259 h 60255"/>
                <a:gd name="connsiteX8" fmla="*/ 173417 w 193455"/>
                <a:gd name="connsiteY8" fmla="*/ 60034 h 60255"/>
                <a:gd name="connsiteX9" fmla="*/ 180146 w 193455"/>
                <a:gd name="connsiteY9" fmla="*/ 59780 h 60255"/>
                <a:gd name="connsiteX10" fmla="*/ 193224 w 193455"/>
                <a:gd name="connsiteY10" fmla="*/ 45813 h 60255"/>
                <a:gd name="connsiteX11" fmla="*/ 190176 w 193455"/>
                <a:gd name="connsiteY11" fmla="*/ 32990 h 60255"/>
                <a:gd name="connsiteX12" fmla="*/ 178876 w 193455"/>
                <a:gd name="connsiteY12" fmla="*/ 26006 h 60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3455" h="60255">
                  <a:moveTo>
                    <a:pt x="178876" y="26006"/>
                  </a:moveTo>
                  <a:lnTo>
                    <a:pt x="177860" y="25879"/>
                  </a:lnTo>
                  <a:lnTo>
                    <a:pt x="177860" y="25879"/>
                  </a:lnTo>
                  <a:lnTo>
                    <a:pt x="20039" y="232"/>
                  </a:lnTo>
                  <a:cubicBezTo>
                    <a:pt x="15468" y="-530"/>
                    <a:pt x="10897" y="613"/>
                    <a:pt x="7215" y="3279"/>
                  </a:cubicBezTo>
                  <a:cubicBezTo>
                    <a:pt x="3406" y="5945"/>
                    <a:pt x="993" y="10008"/>
                    <a:pt x="232" y="14452"/>
                  </a:cubicBezTo>
                  <a:cubicBezTo>
                    <a:pt x="-530" y="19023"/>
                    <a:pt x="613" y="23594"/>
                    <a:pt x="3279" y="27276"/>
                  </a:cubicBezTo>
                  <a:cubicBezTo>
                    <a:pt x="5945" y="31085"/>
                    <a:pt x="10008" y="33497"/>
                    <a:pt x="14579" y="34259"/>
                  </a:cubicBezTo>
                  <a:lnTo>
                    <a:pt x="173417" y="60034"/>
                  </a:lnTo>
                  <a:cubicBezTo>
                    <a:pt x="175575" y="60415"/>
                    <a:pt x="177860" y="60288"/>
                    <a:pt x="180146" y="59780"/>
                  </a:cubicBezTo>
                  <a:cubicBezTo>
                    <a:pt x="187002" y="58129"/>
                    <a:pt x="192080" y="52670"/>
                    <a:pt x="193224" y="45813"/>
                  </a:cubicBezTo>
                  <a:cubicBezTo>
                    <a:pt x="193985" y="41243"/>
                    <a:pt x="192843" y="36672"/>
                    <a:pt x="190176" y="32990"/>
                  </a:cubicBezTo>
                  <a:cubicBezTo>
                    <a:pt x="187383" y="29180"/>
                    <a:pt x="183320" y="26768"/>
                    <a:pt x="178876" y="26006"/>
                  </a:cubicBezTo>
                  <a:close/>
                </a:path>
              </a:pathLst>
            </a:custGeom>
            <a:solidFill>
              <a:srgbClr val="426BBA"/>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7" name="Freeform 69">
              <a:extLst>
                <a:ext uri="{FF2B5EF4-FFF2-40B4-BE49-F238E27FC236}">
                  <a16:creationId xmlns:a16="http://schemas.microsoft.com/office/drawing/2014/main" id="{83953500-A5CB-EB3F-DC27-45EC5C7A9214}"/>
                </a:ext>
              </a:extLst>
            </p:cNvPr>
            <p:cNvSpPr/>
            <p:nvPr/>
          </p:nvSpPr>
          <p:spPr>
            <a:xfrm>
              <a:off x="11052257" y="2788496"/>
              <a:ext cx="182983" cy="69220"/>
            </a:xfrm>
            <a:custGeom>
              <a:avLst/>
              <a:gdLst>
                <a:gd name="connsiteX0" fmla="*/ 161832 w 182983"/>
                <a:gd name="connsiteY0" fmla="*/ 456 h 69220"/>
                <a:gd name="connsiteX1" fmla="*/ 13280 w 182983"/>
                <a:gd name="connsiteY1" fmla="*/ 35245 h 69220"/>
                <a:gd name="connsiteX2" fmla="*/ 456 w 182983"/>
                <a:gd name="connsiteY2" fmla="*/ 55941 h 69220"/>
                <a:gd name="connsiteX3" fmla="*/ 21152 w 182983"/>
                <a:gd name="connsiteY3" fmla="*/ 68765 h 69220"/>
                <a:gd name="connsiteX4" fmla="*/ 169704 w 182983"/>
                <a:gd name="connsiteY4" fmla="*/ 33975 h 69220"/>
                <a:gd name="connsiteX5" fmla="*/ 182528 w 182983"/>
                <a:gd name="connsiteY5" fmla="*/ 13280 h 69220"/>
                <a:gd name="connsiteX6" fmla="*/ 161832 w 182983"/>
                <a:gd name="connsiteY6" fmla="*/ 456 h 69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983" h="69220">
                  <a:moveTo>
                    <a:pt x="161832" y="456"/>
                  </a:moveTo>
                  <a:lnTo>
                    <a:pt x="13280" y="35245"/>
                  </a:lnTo>
                  <a:cubicBezTo>
                    <a:pt x="4011" y="37403"/>
                    <a:pt x="-1703" y="46672"/>
                    <a:pt x="456" y="55941"/>
                  </a:cubicBezTo>
                  <a:cubicBezTo>
                    <a:pt x="2614" y="65210"/>
                    <a:pt x="11883" y="70923"/>
                    <a:pt x="21152" y="68765"/>
                  </a:cubicBezTo>
                  <a:lnTo>
                    <a:pt x="169704" y="33975"/>
                  </a:lnTo>
                  <a:cubicBezTo>
                    <a:pt x="178973" y="31817"/>
                    <a:pt x="184687" y="22548"/>
                    <a:pt x="182528" y="13280"/>
                  </a:cubicBezTo>
                  <a:cubicBezTo>
                    <a:pt x="180370" y="4011"/>
                    <a:pt x="171101" y="-1703"/>
                    <a:pt x="161832" y="456"/>
                  </a:cubicBezTo>
                  <a:close/>
                </a:path>
              </a:pathLst>
            </a:custGeom>
            <a:solidFill>
              <a:srgbClr val="426BBA"/>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8" name="Freeform 70">
              <a:extLst>
                <a:ext uri="{FF2B5EF4-FFF2-40B4-BE49-F238E27FC236}">
                  <a16:creationId xmlns:a16="http://schemas.microsoft.com/office/drawing/2014/main" id="{3C6DE999-E321-A682-CBEE-9B2141B0376D}"/>
                </a:ext>
              </a:extLst>
            </p:cNvPr>
            <p:cNvSpPr/>
            <p:nvPr/>
          </p:nvSpPr>
          <p:spPr>
            <a:xfrm>
              <a:off x="10637554" y="3007127"/>
              <a:ext cx="367413" cy="45892"/>
            </a:xfrm>
            <a:custGeom>
              <a:avLst/>
              <a:gdLst>
                <a:gd name="connsiteX0" fmla="*/ 360689 w 367413"/>
                <a:gd name="connsiteY0" fmla="*/ 18748 h 45892"/>
                <a:gd name="connsiteX1" fmla="*/ 9496 w 367413"/>
                <a:gd name="connsiteY1" fmla="*/ 22811 h 45892"/>
                <a:gd name="connsiteX2" fmla="*/ 227 w 367413"/>
                <a:gd name="connsiteY2" fmla="*/ 36397 h 45892"/>
                <a:gd name="connsiteX3" fmla="*/ 13813 w 367413"/>
                <a:gd name="connsiteY3" fmla="*/ 45665 h 45892"/>
                <a:gd name="connsiteX4" fmla="*/ 13686 w 367413"/>
                <a:gd name="connsiteY4" fmla="*/ 45665 h 45892"/>
                <a:gd name="connsiteX5" fmla="*/ 350786 w 367413"/>
                <a:gd name="connsiteY5" fmla="*/ 39825 h 45892"/>
                <a:gd name="connsiteX6" fmla="*/ 358404 w 367413"/>
                <a:gd name="connsiteY6" fmla="*/ 40587 h 45892"/>
                <a:gd name="connsiteX7" fmla="*/ 366276 w 367413"/>
                <a:gd name="connsiteY7" fmla="*/ 34111 h 45892"/>
                <a:gd name="connsiteX8" fmla="*/ 360689 w 367413"/>
                <a:gd name="connsiteY8" fmla="*/ 18748 h 4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413" h="45892">
                  <a:moveTo>
                    <a:pt x="360689" y="18748"/>
                  </a:moveTo>
                  <a:cubicBezTo>
                    <a:pt x="267368" y="-24802"/>
                    <a:pt x="20034" y="20906"/>
                    <a:pt x="9496" y="22811"/>
                  </a:cubicBezTo>
                  <a:cubicBezTo>
                    <a:pt x="3147" y="23954"/>
                    <a:pt x="-1043" y="30048"/>
                    <a:pt x="227" y="36397"/>
                  </a:cubicBezTo>
                  <a:cubicBezTo>
                    <a:pt x="1369" y="42745"/>
                    <a:pt x="7464" y="46935"/>
                    <a:pt x="13813" y="45665"/>
                  </a:cubicBezTo>
                  <a:lnTo>
                    <a:pt x="13686" y="45665"/>
                  </a:lnTo>
                  <a:cubicBezTo>
                    <a:pt x="16224" y="45157"/>
                    <a:pt x="264194" y="-551"/>
                    <a:pt x="350786" y="39825"/>
                  </a:cubicBezTo>
                  <a:cubicBezTo>
                    <a:pt x="353326" y="40967"/>
                    <a:pt x="355865" y="41221"/>
                    <a:pt x="358404" y="40587"/>
                  </a:cubicBezTo>
                  <a:cubicBezTo>
                    <a:pt x="361705" y="39825"/>
                    <a:pt x="364752" y="37539"/>
                    <a:pt x="366276" y="34111"/>
                  </a:cubicBezTo>
                  <a:cubicBezTo>
                    <a:pt x="369070" y="28398"/>
                    <a:pt x="366530" y="21414"/>
                    <a:pt x="360689" y="18748"/>
                  </a:cubicBezTo>
                  <a:close/>
                </a:path>
              </a:pathLst>
            </a:custGeom>
            <a:solidFill>
              <a:srgbClr val="426BBA"/>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3924586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2FEF7-159B-B7A1-BE76-B0A09BFCA387}"/>
              </a:ext>
            </a:extLst>
          </p:cNvPr>
          <p:cNvSpPr>
            <a:spLocks noGrp="1"/>
          </p:cNvSpPr>
          <p:nvPr>
            <p:ph type="title"/>
          </p:nvPr>
        </p:nvSpPr>
        <p:spPr>
          <a:xfrm>
            <a:off x="406399" y="193039"/>
            <a:ext cx="11614151" cy="975995"/>
          </a:xfrm>
        </p:spPr>
        <p:txBody>
          <a:bodyPr>
            <a:normAutofit fontScale="90000"/>
          </a:bodyPr>
          <a:lstStyle/>
          <a:p>
            <a:r>
              <a:rPr lang="en-US"/>
              <a:t>How are we developing an integrated planning framework?</a:t>
            </a:r>
          </a:p>
        </p:txBody>
      </p:sp>
      <p:sp>
        <p:nvSpPr>
          <p:cNvPr id="3" name="Slide Number Placeholder 2">
            <a:extLst>
              <a:ext uri="{FF2B5EF4-FFF2-40B4-BE49-F238E27FC236}">
                <a16:creationId xmlns:a16="http://schemas.microsoft.com/office/drawing/2014/main" id="{6D2AB6C5-9426-1F52-968E-165910D2E70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B51402-D8AD-3345-AF1A-7CB73C854E7F}" type="slidenum">
              <a:rPr kumimoji="0" lang="en-US" sz="105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10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Footer Placeholder 3">
            <a:extLst>
              <a:ext uri="{FF2B5EF4-FFF2-40B4-BE49-F238E27FC236}">
                <a16:creationId xmlns:a16="http://schemas.microsoft.com/office/drawing/2014/main" id="{46B9DB8A-5090-15C8-D00A-B69579058AE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a:ea typeface="+mn-ea"/>
                <a:cs typeface="+mn-cs"/>
              </a:rPr>
              <a:t>This information is for educational use only. Do not copy. Do not distribute.</a:t>
            </a:r>
          </a:p>
        </p:txBody>
      </p:sp>
      <p:grpSp>
        <p:nvGrpSpPr>
          <p:cNvPr id="43" name="Group 42">
            <a:extLst>
              <a:ext uri="{FF2B5EF4-FFF2-40B4-BE49-F238E27FC236}">
                <a16:creationId xmlns:a16="http://schemas.microsoft.com/office/drawing/2014/main" id="{C7DD9F77-061D-1109-4A10-D9169D404F68}"/>
              </a:ext>
            </a:extLst>
          </p:cNvPr>
          <p:cNvGrpSpPr/>
          <p:nvPr/>
        </p:nvGrpSpPr>
        <p:grpSpPr>
          <a:xfrm>
            <a:off x="272656" y="1750075"/>
            <a:ext cx="2179029" cy="3675349"/>
            <a:chOff x="272656" y="1750075"/>
            <a:chExt cx="2179029" cy="3675349"/>
          </a:xfrm>
        </p:grpSpPr>
        <p:sp>
          <p:nvSpPr>
            <p:cNvPr id="8" name="Freeform 5">
              <a:extLst>
                <a:ext uri="{FF2B5EF4-FFF2-40B4-BE49-F238E27FC236}">
                  <a16:creationId xmlns:a16="http://schemas.microsoft.com/office/drawing/2014/main" id="{E38BDE8D-E487-2D5D-CC25-C560BCC1BE1F}"/>
                </a:ext>
              </a:extLst>
            </p:cNvPr>
            <p:cNvSpPr/>
            <p:nvPr/>
          </p:nvSpPr>
          <p:spPr>
            <a:xfrm>
              <a:off x="272656" y="1750075"/>
              <a:ext cx="2179029" cy="3675349"/>
            </a:xfrm>
            <a:prstGeom prst="roundRect">
              <a:avLst>
                <a:gd name="adj" fmla="val 7487"/>
              </a:avLst>
            </a:prstGeom>
            <a:solidFill>
              <a:srgbClr val="0D3975">
                <a:alpha val="25000"/>
              </a:srgbClr>
            </a:solidFill>
            <a:ln w="38070" cap="flat">
              <a:solidFill>
                <a:srgbClr val="0D3975"/>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05B6909F-837B-E787-89D8-989E3EEF294C}"/>
                </a:ext>
              </a:extLst>
            </p:cNvPr>
            <p:cNvSpPr txBox="1"/>
            <p:nvPr/>
          </p:nvSpPr>
          <p:spPr>
            <a:xfrm>
              <a:off x="672638" y="3333805"/>
              <a:ext cx="1385828"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5855A3"/>
                </a:buClr>
                <a:buSzTx/>
                <a:buFontTx/>
                <a:buNone/>
                <a:tabLst/>
                <a:defRPr/>
              </a:pPr>
              <a:r>
                <a:rPr kumimoji="0" lang="en-US" sz="1800" b="1" i="0" u="none" strike="noStrike" kern="1200" cap="none" spc="0" normalizeH="0" baseline="0" noProof="0">
                  <a:ln>
                    <a:noFill/>
                  </a:ln>
                  <a:solidFill>
                    <a:srgbClr val="000000"/>
                  </a:solidFill>
                  <a:effectLst/>
                  <a:uLnTx/>
                  <a:uFillTx/>
                  <a:latin typeface="Arial" panose="020B0604020202020204"/>
                  <a:ea typeface="+mn-ea"/>
                  <a:cs typeface="+mn-cs"/>
                </a:rPr>
                <a:t>INITIATION</a:t>
              </a:r>
              <a:endParaRPr kumimoji="0" lang="en-US" sz="1700" b="1" i="0" u="none" strike="noStrike" kern="1200" cap="none" spc="0" normalizeH="0" baseline="0" noProof="0">
                <a:ln/>
                <a:solidFill>
                  <a:srgbClr val="000000"/>
                </a:solidFill>
                <a:effectLst/>
                <a:uLnTx/>
                <a:uFillTx/>
                <a:latin typeface="Arial"/>
                <a:ea typeface="+mn-ea"/>
                <a:cs typeface="Arial"/>
                <a:sym typeface="Arial"/>
                <a:rtl val="0"/>
              </a:endParaRPr>
            </a:p>
          </p:txBody>
        </p:sp>
        <p:sp>
          <p:nvSpPr>
            <p:cNvPr id="32" name="Oval 31">
              <a:extLst>
                <a:ext uri="{FF2B5EF4-FFF2-40B4-BE49-F238E27FC236}">
                  <a16:creationId xmlns:a16="http://schemas.microsoft.com/office/drawing/2014/main" id="{BD0EEE2A-B324-3563-3B56-A387701037BD}"/>
                </a:ext>
              </a:extLst>
            </p:cNvPr>
            <p:cNvSpPr/>
            <p:nvPr/>
          </p:nvSpPr>
          <p:spPr>
            <a:xfrm>
              <a:off x="1087850" y="2267620"/>
              <a:ext cx="548640" cy="5486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7" name="Graphic 26" descr="Badge 1 with solid fill">
              <a:extLst>
                <a:ext uri="{FF2B5EF4-FFF2-40B4-BE49-F238E27FC236}">
                  <a16:creationId xmlns:a16="http://schemas.microsoft.com/office/drawing/2014/main" id="{C934DE5B-9A91-0D35-CCEB-AECBBE949F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4970" y="2084740"/>
              <a:ext cx="914400" cy="914400"/>
            </a:xfrm>
            <a:prstGeom prst="rect">
              <a:avLst/>
            </a:prstGeom>
          </p:spPr>
        </p:pic>
        <p:sp>
          <p:nvSpPr>
            <p:cNvPr id="38" name="TextBox 37">
              <a:extLst>
                <a:ext uri="{FF2B5EF4-FFF2-40B4-BE49-F238E27FC236}">
                  <a16:creationId xmlns:a16="http://schemas.microsoft.com/office/drawing/2014/main" id="{4A68B384-6321-A8D0-4371-FFA51CBF334D}"/>
                </a:ext>
              </a:extLst>
            </p:cNvPr>
            <p:cNvSpPr txBox="1"/>
            <p:nvPr/>
          </p:nvSpPr>
          <p:spPr>
            <a:xfrm>
              <a:off x="272656" y="3980136"/>
              <a:ext cx="2179029" cy="830997"/>
            </a:xfrm>
            <a:prstGeom prst="rect">
              <a:avLst/>
            </a:prstGeom>
            <a:noFill/>
          </p:spPr>
          <p:txBody>
            <a:bodyPr wrap="square" lIns="45720" r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a:ea typeface="+mn-ea"/>
                  <a:cs typeface="+mn-cs"/>
                </a:rPr>
                <a:t>Enlist the help of stakeholders to champion the effort</a:t>
              </a:r>
            </a:p>
          </p:txBody>
        </p:sp>
      </p:grpSp>
      <p:grpSp>
        <p:nvGrpSpPr>
          <p:cNvPr id="44" name="Group 43">
            <a:extLst>
              <a:ext uri="{FF2B5EF4-FFF2-40B4-BE49-F238E27FC236}">
                <a16:creationId xmlns:a16="http://schemas.microsoft.com/office/drawing/2014/main" id="{4AAA5D58-B01C-2CF4-2A5B-3E4BCECAE11E}"/>
              </a:ext>
            </a:extLst>
          </p:cNvPr>
          <p:cNvGrpSpPr/>
          <p:nvPr/>
        </p:nvGrpSpPr>
        <p:grpSpPr>
          <a:xfrm>
            <a:off x="2599476" y="1750075"/>
            <a:ext cx="2179029" cy="3675349"/>
            <a:chOff x="2599476" y="1750075"/>
            <a:chExt cx="2179029" cy="3675349"/>
          </a:xfrm>
        </p:grpSpPr>
        <p:sp>
          <p:nvSpPr>
            <p:cNvPr id="21" name="Freeform 20">
              <a:extLst>
                <a:ext uri="{FF2B5EF4-FFF2-40B4-BE49-F238E27FC236}">
                  <a16:creationId xmlns:a16="http://schemas.microsoft.com/office/drawing/2014/main" id="{9239CEBD-13DD-CBE3-71AB-FC92A99D2928}"/>
                </a:ext>
              </a:extLst>
            </p:cNvPr>
            <p:cNvSpPr/>
            <p:nvPr/>
          </p:nvSpPr>
          <p:spPr>
            <a:xfrm>
              <a:off x="2599476" y="1750075"/>
              <a:ext cx="2179029" cy="3675349"/>
            </a:xfrm>
            <a:prstGeom prst="roundRect">
              <a:avLst>
                <a:gd name="adj" fmla="val 7487"/>
              </a:avLst>
            </a:prstGeom>
            <a:solidFill>
              <a:srgbClr val="FF7C80">
                <a:alpha val="25000"/>
              </a:srgbClr>
            </a:solidFill>
            <a:ln w="38070" cap="flat">
              <a:solidFill>
                <a:srgbClr val="FF7C8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 name="TextBox 21">
              <a:extLst>
                <a:ext uri="{FF2B5EF4-FFF2-40B4-BE49-F238E27FC236}">
                  <a16:creationId xmlns:a16="http://schemas.microsoft.com/office/drawing/2014/main" id="{507CDDAA-B87C-676F-2E9D-D859CAEC1B4A}"/>
                </a:ext>
              </a:extLst>
            </p:cNvPr>
            <p:cNvSpPr txBox="1"/>
            <p:nvPr/>
          </p:nvSpPr>
          <p:spPr>
            <a:xfrm>
              <a:off x="2809250" y="3333805"/>
              <a:ext cx="1774845"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5855A3"/>
                </a:buClr>
                <a:buSzTx/>
                <a:buFontTx/>
                <a:buNone/>
                <a:tabLst/>
                <a:defRPr/>
              </a:pPr>
              <a:r>
                <a:rPr kumimoji="0" lang="en-US" sz="1800" b="1" i="0" u="none" strike="noStrike" kern="1200" cap="none" spc="0" normalizeH="0" baseline="0" noProof="0">
                  <a:ln>
                    <a:noFill/>
                  </a:ln>
                  <a:solidFill>
                    <a:srgbClr val="000000"/>
                  </a:solidFill>
                  <a:effectLst/>
                  <a:uLnTx/>
                  <a:uFillTx/>
                  <a:latin typeface="Arial" panose="020B0604020202020204"/>
                  <a:ea typeface="+mn-ea"/>
                  <a:cs typeface="+mn-cs"/>
                </a:rPr>
                <a:t>RESEARCH &amp; </a:t>
              </a:r>
              <a:br>
                <a:rPr kumimoji="0" lang="en-US" sz="1800" b="1" i="0" u="none" strike="noStrike" kern="1200" cap="none" spc="0" normalizeH="0" baseline="0" noProof="0">
                  <a:ln>
                    <a:noFill/>
                  </a:ln>
                  <a:solidFill>
                    <a:srgbClr val="000000"/>
                  </a:solidFill>
                  <a:effectLst/>
                  <a:uLnTx/>
                  <a:uFillTx/>
                  <a:latin typeface="Arial" panose="020B0604020202020204"/>
                  <a:ea typeface="+mn-ea"/>
                  <a:cs typeface="+mn-cs"/>
                </a:rPr>
              </a:br>
              <a:r>
                <a:rPr kumimoji="0" lang="en-US" sz="1800" b="1" i="0" u="none" strike="noStrike" kern="1200" cap="none" spc="0" normalizeH="0" baseline="0" noProof="0">
                  <a:ln>
                    <a:noFill/>
                  </a:ln>
                  <a:solidFill>
                    <a:srgbClr val="000000"/>
                  </a:solidFill>
                  <a:effectLst/>
                  <a:uLnTx/>
                  <a:uFillTx/>
                  <a:latin typeface="Arial" panose="020B0604020202020204"/>
                  <a:ea typeface="+mn-ea"/>
                  <a:cs typeface="+mn-cs"/>
                </a:rPr>
                <a:t>DISCOVERY</a:t>
              </a:r>
              <a:endParaRPr kumimoji="0" lang="en-US" sz="1700" b="1" i="0" u="none" strike="noStrike" kern="1200" cap="none" spc="0" normalizeH="0" baseline="0" noProof="0">
                <a:ln/>
                <a:solidFill>
                  <a:srgbClr val="000000"/>
                </a:solidFill>
                <a:effectLst/>
                <a:uLnTx/>
                <a:uFillTx/>
                <a:latin typeface="Arial"/>
                <a:ea typeface="+mn-ea"/>
                <a:cs typeface="Arial"/>
                <a:sym typeface="Arial"/>
                <a:rtl val="0"/>
              </a:endParaRPr>
            </a:p>
          </p:txBody>
        </p:sp>
        <p:sp>
          <p:nvSpPr>
            <p:cNvPr id="33" name="Oval 32">
              <a:extLst>
                <a:ext uri="{FF2B5EF4-FFF2-40B4-BE49-F238E27FC236}">
                  <a16:creationId xmlns:a16="http://schemas.microsoft.com/office/drawing/2014/main" id="{34B0BF65-5A3F-8014-DAF0-EDE976FD9CC7}"/>
                </a:ext>
              </a:extLst>
            </p:cNvPr>
            <p:cNvSpPr/>
            <p:nvPr/>
          </p:nvSpPr>
          <p:spPr>
            <a:xfrm>
              <a:off x="3414670" y="2267620"/>
              <a:ext cx="548640" cy="5486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8" name="Graphic 27" descr="Badge with solid fill">
              <a:extLst>
                <a:ext uri="{FF2B5EF4-FFF2-40B4-BE49-F238E27FC236}">
                  <a16:creationId xmlns:a16="http://schemas.microsoft.com/office/drawing/2014/main" id="{B5E6FCC8-8553-9B55-159E-4B1F061D31C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9472" y="2084740"/>
              <a:ext cx="914400" cy="914400"/>
            </a:xfrm>
            <a:prstGeom prst="rect">
              <a:avLst/>
            </a:prstGeom>
          </p:spPr>
        </p:pic>
        <p:sp>
          <p:nvSpPr>
            <p:cNvPr id="39" name="TextBox 38">
              <a:extLst>
                <a:ext uri="{FF2B5EF4-FFF2-40B4-BE49-F238E27FC236}">
                  <a16:creationId xmlns:a16="http://schemas.microsoft.com/office/drawing/2014/main" id="{BFDC374C-E1F7-31AB-554B-4F48718344C7}"/>
                </a:ext>
              </a:extLst>
            </p:cNvPr>
            <p:cNvSpPr txBox="1"/>
            <p:nvPr/>
          </p:nvSpPr>
          <p:spPr>
            <a:xfrm>
              <a:off x="2599476" y="3980136"/>
              <a:ext cx="2179029" cy="1323439"/>
            </a:xfrm>
            <a:prstGeom prst="rect">
              <a:avLst/>
            </a:prstGeom>
            <a:noFill/>
          </p:spPr>
          <p:txBody>
            <a:bodyPr wrap="square" lIns="45720" r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a:ea typeface="+mn-ea"/>
                  <a:cs typeface="+mn-cs"/>
                </a:rPr>
                <a:t>Identify current challenges and opportunities to improve our ways </a:t>
              </a:r>
              <a:br>
                <a:rPr kumimoji="0" lang="en-US" sz="1600" b="0" i="0" u="none" strike="noStrike" kern="1200" cap="none" spc="0" normalizeH="0" baseline="0" noProof="0">
                  <a:ln>
                    <a:noFill/>
                  </a:ln>
                  <a:solidFill>
                    <a:srgbClr val="000000"/>
                  </a:solidFill>
                  <a:effectLst/>
                  <a:uLnTx/>
                  <a:uFillTx/>
                  <a:latin typeface="Arial" panose="020B0604020202020204"/>
                  <a:ea typeface="+mn-ea"/>
                  <a:cs typeface="+mn-cs"/>
                </a:rPr>
              </a:br>
              <a:r>
                <a:rPr kumimoji="0" lang="en-US" sz="1600" b="0" i="0" u="none" strike="noStrike" kern="1200" cap="none" spc="0" normalizeH="0" baseline="0" noProof="0">
                  <a:ln>
                    <a:noFill/>
                  </a:ln>
                  <a:solidFill>
                    <a:srgbClr val="000000"/>
                  </a:solidFill>
                  <a:effectLst/>
                  <a:uLnTx/>
                  <a:uFillTx/>
                  <a:latin typeface="Arial" panose="020B0604020202020204"/>
                  <a:ea typeface="+mn-ea"/>
                  <a:cs typeface="+mn-cs"/>
                </a:rPr>
                <a:t>of working</a:t>
              </a:r>
            </a:p>
          </p:txBody>
        </p:sp>
      </p:grpSp>
      <p:grpSp>
        <p:nvGrpSpPr>
          <p:cNvPr id="45" name="Group 44">
            <a:extLst>
              <a:ext uri="{FF2B5EF4-FFF2-40B4-BE49-F238E27FC236}">
                <a16:creationId xmlns:a16="http://schemas.microsoft.com/office/drawing/2014/main" id="{09A78D4C-A7E6-C8F2-CE71-BA204512ADC2}"/>
              </a:ext>
            </a:extLst>
          </p:cNvPr>
          <p:cNvGrpSpPr/>
          <p:nvPr/>
        </p:nvGrpSpPr>
        <p:grpSpPr>
          <a:xfrm>
            <a:off x="4964640" y="1750075"/>
            <a:ext cx="2179029" cy="3675349"/>
            <a:chOff x="4964640" y="1750075"/>
            <a:chExt cx="2179029" cy="3675349"/>
          </a:xfrm>
        </p:grpSpPr>
        <p:sp>
          <p:nvSpPr>
            <p:cNvPr id="25" name="Freeform 35">
              <a:extLst>
                <a:ext uri="{FF2B5EF4-FFF2-40B4-BE49-F238E27FC236}">
                  <a16:creationId xmlns:a16="http://schemas.microsoft.com/office/drawing/2014/main" id="{EB738D84-7FA8-DA5A-B877-5D015BDC67DC}"/>
                </a:ext>
              </a:extLst>
            </p:cNvPr>
            <p:cNvSpPr/>
            <p:nvPr/>
          </p:nvSpPr>
          <p:spPr>
            <a:xfrm>
              <a:off x="4964640" y="1750075"/>
              <a:ext cx="2179029" cy="3675349"/>
            </a:xfrm>
            <a:prstGeom prst="roundRect">
              <a:avLst>
                <a:gd name="adj" fmla="val 6526"/>
              </a:avLst>
            </a:prstGeom>
            <a:solidFill>
              <a:srgbClr val="009999">
                <a:alpha val="25000"/>
              </a:srgbClr>
            </a:solidFill>
            <a:ln w="38070" cap="flat">
              <a:solidFill>
                <a:srgbClr val="009999"/>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6" name="TextBox 25">
              <a:extLst>
                <a:ext uri="{FF2B5EF4-FFF2-40B4-BE49-F238E27FC236}">
                  <a16:creationId xmlns:a16="http://schemas.microsoft.com/office/drawing/2014/main" id="{83D5084F-DD5A-CCC9-5387-EE20441B5B41}"/>
                </a:ext>
              </a:extLst>
            </p:cNvPr>
            <p:cNvSpPr txBox="1"/>
            <p:nvPr/>
          </p:nvSpPr>
          <p:spPr>
            <a:xfrm>
              <a:off x="5141116" y="3333805"/>
              <a:ext cx="1845378" cy="35394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5855A3"/>
                </a:buClr>
                <a:buSzTx/>
                <a:buFontTx/>
                <a:buNone/>
                <a:tabLst/>
                <a:defRPr/>
              </a:pPr>
              <a:r>
                <a:rPr kumimoji="0" lang="en-US" sz="1700" b="1" i="0" u="none" strike="noStrike" kern="1200" cap="none" spc="0" normalizeH="0" baseline="0" noProof="0">
                  <a:ln/>
                  <a:solidFill>
                    <a:srgbClr val="000000"/>
                  </a:solidFill>
                  <a:effectLst/>
                  <a:uLnTx/>
                  <a:uFillTx/>
                  <a:latin typeface="Arial"/>
                  <a:ea typeface="+mn-ea"/>
                  <a:cs typeface="Arial"/>
                  <a:sym typeface="Arial"/>
                  <a:rtl val="0"/>
                </a:rPr>
                <a:t>DEVELOPMENT</a:t>
              </a:r>
            </a:p>
          </p:txBody>
        </p:sp>
        <p:sp>
          <p:nvSpPr>
            <p:cNvPr id="34" name="Oval 33">
              <a:extLst>
                <a:ext uri="{FF2B5EF4-FFF2-40B4-BE49-F238E27FC236}">
                  <a16:creationId xmlns:a16="http://schemas.microsoft.com/office/drawing/2014/main" id="{D24A6ABC-C677-708E-1389-4661E635E1A5}"/>
                </a:ext>
              </a:extLst>
            </p:cNvPr>
            <p:cNvSpPr/>
            <p:nvPr/>
          </p:nvSpPr>
          <p:spPr>
            <a:xfrm>
              <a:off x="5745480" y="2267620"/>
              <a:ext cx="548640" cy="5486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9" name="Graphic 28" descr="Badge 3 with solid fill">
              <a:extLst>
                <a:ext uri="{FF2B5EF4-FFF2-40B4-BE49-F238E27FC236}">
                  <a16:creationId xmlns:a16="http://schemas.microsoft.com/office/drawing/2014/main" id="{B96E3ECA-99B4-065E-A7F3-715E2EEA301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62600" y="2084740"/>
              <a:ext cx="914400" cy="914400"/>
            </a:xfrm>
            <a:prstGeom prst="rect">
              <a:avLst/>
            </a:prstGeom>
          </p:spPr>
        </p:pic>
        <p:sp>
          <p:nvSpPr>
            <p:cNvPr id="40" name="TextBox 39">
              <a:extLst>
                <a:ext uri="{FF2B5EF4-FFF2-40B4-BE49-F238E27FC236}">
                  <a16:creationId xmlns:a16="http://schemas.microsoft.com/office/drawing/2014/main" id="{73FDC1E4-F2E3-6314-DD5A-C8E95254505C}"/>
                </a:ext>
              </a:extLst>
            </p:cNvPr>
            <p:cNvSpPr txBox="1"/>
            <p:nvPr/>
          </p:nvSpPr>
          <p:spPr>
            <a:xfrm>
              <a:off x="4964640" y="3980136"/>
              <a:ext cx="2179029" cy="1323439"/>
            </a:xfrm>
            <a:prstGeom prst="rect">
              <a:avLst/>
            </a:prstGeom>
            <a:noFill/>
          </p:spPr>
          <p:txBody>
            <a:bodyPr wrap="square" lIns="45720" r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a:ea typeface="+mn-ea"/>
                  <a:cs typeface="+mn-cs"/>
                </a:rPr>
                <a:t>Determine best practices and create easy-to-use tools to support an integrated </a:t>
              </a:r>
              <a:br>
                <a:rPr kumimoji="0" lang="en-US" sz="1600" b="0" i="0" u="none" strike="noStrike" kern="1200" cap="none" spc="0" normalizeH="0" baseline="0" noProof="0">
                  <a:ln>
                    <a:noFill/>
                  </a:ln>
                  <a:solidFill>
                    <a:srgbClr val="000000"/>
                  </a:solidFill>
                  <a:effectLst/>
                  <a:uLnTx/>
                  <a:uFillTx/>
                  <a:latin typeface="Arial" panose="020B0604020202020204"/>
                  <a:ea typeface="+mn-ea"/>
                  <a:cs typeface="+mn-cs"/>
                </a:rPr>
              </a:br>
              <a:r>
                <a:rPr kumimoji="0" lang="en-US" sz="1600" b="0" i="0" u="none" strike="noStrike" kern="1200" cap="none" spc="0" normalizeH="0" baseline="0" noProof="0">
                  <a:ln>
                    <a:noFill/>
                  </a:ln>
                  <a:solidFill>
                    <a:srgbClr val="000000"/>
                  </a:solidFill>
                  <a:effectLst/>
                  <a:uLnTx/>
                  <a:uFillTx/>
                  <a:latin typeface="Arial" panose="020B0604020202020204"/>
                  <a:ea typeface="+mn-ea"/>
                  <a:cs typeface="+mn-cs"/>
                </a:rPr>
                <a:t>cross-functional plan</a:t>
              </a:r>
            </a:p>
          </p:txBody>
        </p:sp>
      </p:grpSp>
      <p:grpSp>
        <p:nvGrpSpPr>
          <p:cNvPr id="46" name="Group 45">
            <a:extLst>
              <a:ext uri="{FF2B5EF4-FFF2-40B4-BE49-F238E27FC236}">
                <a16:creationId xmlns:a16="http://schemas.microsoft.com/office/drawing/2014/main" id="{668FA511-7465-ACB9-EF8F-DCB12442B731}"/>
              </a:ext>
            </a:extLst>
          </p:cNvPr>
          <p:cNvGrpSpPr/>
          <p:nvPr/>
        </p:nvGrpSpPr>
        <p:grpSpPr>
          <a:xfrm>
            <a:off x="7314442" y="1746773"/>
            <a:ext cx="2179029" cy="3681951"/>
            <a:chOff x="7314442" y="1746773"/>
            <a:chExt cx="2179029" cy="3681951"/>
          </a:xfrm>
        </p:grpSpPr>
        <p:sp>
          <p:nvSpPr>
            <p:cNvPr id="12" name="Freeform 13">
              <a:extLst>
                <a:ext uri="{FF2B5EF4-FFF2-40B4-BE49-F238E27FC236}">
                  <a16:creationId xmlns:a16="http://schemas.microsoft.com/office/drawing/2014/main" id="{BC109EC8-07F6-00A1-0F1B-A4632367825B}"/>
                </a:ext>
              </a:extLst>
            </p:cNvPr>
            <p:cNvSpPr/>
            <p:nvPr/>
          </p:nvSpPr>
          <p:spPr>
            <a:xfrm>
              <a:off x="7314442" y="1746773"/>
              <a:ext cx="2179029" cy="3681951"/>
            </a:xfrm>
            <a:prstGeom prst="roundRect">
              <a:avLst>
                <a:gd name="adj" fmla="val 7488"/>
              </a:avLst>
            </a:prstGeom>
            <a:solidFill>
              <a:srgbClr val="9966FF">
                <a:alpha val="25000"/>
              </a:srgbClr>
            </a:solidFill>
            <a:ln w="38070" cap="flat">
              <a:solidFill>
                <a:srgbClr val="9966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4" name="TextBox 13">
              <a:extLst>
                <a:ext uri="{FF2B5EF4-FFF2-40B4-BE49-F238E27FC236}">
                  <a16:creationId xmlns:a16="http://schemas.microsoft.com/office/drawing/2014/main" id="{48F5781E-AE29-FB0C-ACC1-3FA9F1AF87BA}"/>
                </a:ext>
              </a:extLst>
            </p:cNvPr>
            <p:cNvSpPr txBox="1"/>
            <p:nvPr/>
          </p:nvSpPr>
          <p:spPr>
            <a:xfrm>
              <a:off x="7560174" y="3333805"/>
              <a:ext cx="1699504" cy="35394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5855A3"/>
                </a:buClr>
                <a:buSzTx/>
                <a:buFontTx/>
                <a:buNone/>
                <a:tabLst/>
                <a:defRPr/>
              </a:pPr>
              <a:r>
                <a:rPr kumimoji="0" lang="en-US" sz="1700" b="1" i="0" u="none" strike="noStrike" kern="1200" cap="none" spc="0" normalizeH="0" baseline="0" noProof="0">
                  <a:ln/>
                  <a:solidFill>
                    <a:srgbClr val="000000"/>
                  </a:solidFill>
                  <a:effectLst/>
                  <a:uLnTx/>
                  <a:uFillTx/>
                  <a:latin typeface="Arial"/>
                  <a:ea typeface="+mn-ea"/>
                  <a:cs typeface="Arial"/>
                  <a:sym typeface="Arial"/>
                  <a:rtl val="0"/>
                </a:rPr>
                <a:t>DEPLOYMENT</a:t>
              </a:r>
            </a:p>
          </p:txBody>
        </p:sp>
        <p:sp>
          <p:nvSpPr>
            <p:cNvPr id="35" name="Oval 34">
              <a:extLst>
                <a:ext uri="{FF2B5EF4-FFF2-40B4-BE49-F238E27FC236}">
                  <a16:creationId xmlns:a16="http://schemas.microsoft.com/office/drawing/2014/main" id="{6D84E26C-FA3B-D4AF-C549-F75FFF387C17}"/>
                </a:ext>
              </a:extLst>
            </p:cNvPr>
            <p:cNvSpPr/>
            <p:nvPr/>
          </p:nvSpPr>
          <p:spPr>
            <a:xfrm>
              <a:off x="8127963" y="2267620"/>
              <a:ext cx="548640" cy="5486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0" name="Graphic 29" descr="Badge 4 with solid fill">
              <a:extLst>
                <a:ext uri="{FF2B5EF4-FFF2-40B4-BE49-F238E27FC236}">
                  <a16:creationId xmlns:a16="http://schemas.microsoft.com/office/drawing/2014/main" id="{4C5D7C19-AE42-2AFB-1497-FDEE4954A25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46756" y="2083089"/>
              <a:ext cx="914400" cy="914400"/>
            </a:xfrm>
            <a:prstGeom prst="rect">
              <a:avLst/>
            </a:prstGeom>
          </p:spPr>
        </p:pic>
        <p:sp>
          <p:nvSpPr>
            <p:cNvPr id="41" name="TextBox 40">
              <a:extLst>
                <a:ext uri="{FF2B5EF4-FFF2-40B4-BE49-F238E27FC236}">
                  <a16:creationId xmlns:a16="http://schemas.microsoft.com/office/drawing/2014/main" id="{7EB5C5EC-858A-F8F1-8C0C-1296451018CA}"/>
                </a:ext>
              </a:extLst>
            </p:cNvPr>
            <p:cNvSpPr txBox="1"/>
            <p:nvPr/>
          </p:nvSpPr>
          <p:spPr>
            <a:xfrm>
              <a:off x="7314442" y="3980136"/>
              <a:ext cx="2179029" cy="830997"/>
            </a:xfrm>
            <a:prstGeom prst="rect">
              <a:avLst/>
            </a:prstGeom>
            <a:noFill/>
          </p:spPr>
          <p:txBody>
            <a:bodyPr wrap="square" lIns="45720" r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a:ea typeface="+mn-ea"/>
                  <a:cs typeface="+mn-cs"/>
                </a:rPr>
                <a:t>Implement use of the tools and evaluate and refine the process</a:t>
              </a:r>
            </a:p>
          </p:txBody>
        </p:sp>
      </p:grpSp>
      <p:grpSp>
        <p:nvGrpSpPr>
          <p:cNvPr id="47" name="Group 46">
            <a:extLst>
              <a:ext uri="{FF2B5EF4-FFF2-40B4-BE49-F238E27FC236}">
                <a16:creationId xmlns:a16="http://schemas.microsoft.com/office/drawing/2014/main" id="{6A9ABC34-6241-DD25-67B6-F4DA0BF9939E}"/>
              </a:ext>
            </a:extLst>
          </p:cNvPr>
          <p:cNvGrpSpPr/>
          <p:nvPr/>
        </p:nvGrpSpPr>
        <p:grpSpPr>
          <a:xfrm>
            <a:off x="9673003" y="1750075"/>
            <a:ext cx="2179029" cy="3675349"/>
            <a:chOff x="9673003" y="1750075"/>
            <a:chExt cx="2179029" cy="3675349"/>
          </a:xfrm>
        </p:grpSpPr>
        <p:sp>
          <p:nvSpPr>
            <p:cNvPr id="23" name="Freeform 28">
              <a:extLst>
                <a:ext uri="{FF2B5EF4-FFF2-40B4-BE49-F238E27FC236}">
                  <a16:creationId xmlns:a16="http://schemas.microsoft.com/office/drawing/2014/main" id="{C83077C5-745D-493C-0FF0-EBEE391DB254}"/>
                </a:ext>
              </a:extLst>
            </p:cNvPr>
            <p:cNvSpPr/>
            <p:nvPr/>
          </p:nvSpPr>
          <p:spPr>
            <a:xfrm>
              <a:off x="9673003" y="1750075"/>
              <a:ext cx="2179029" cy="3675349"/>
            </a:xfrm>
            <a:prstGeom prst="roundRect">
              <a:avLst>
                <a:gd name="adj" fmla="val 7706"/>
              </a:avLst>
            </a:prstGeom>
            <a:solidFill>
              <a:srgbClr val="00B0F0">
                <a:alpha val="25000"/>
              </a:srgbClr>
            </a:solidFill>
            <a:ln w="38070" cap="flat">
              <a:solidFill>
                <a:srgbClr val="00B0F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 name="TextBox 23">
              <a:extLst>
                <a:ext uri="{FF2B5EF4-FFF2-40B4-BE49-F238E27FC236}">
                  <a16:creationId xmlns:a16="http://schemas.microsoft.com/office/drawing/2014/main" id="{CF87DB69-E227-90DD-6EBE-E4D57DBC430A}"/>
                </a:ext>
              </a:extLst>
            </p:cNvPr>
            <p:cNvSpPr txBox="1"/>
            <p:nvPr/>
          </p:nvSpPr>
          <p:spPr>
            <a:xfrm>
              <a:off x="9820825" y="3333805"/>
              <a:ext cx="1891865" cy="35394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5855A3"/>
                </a:buClr>
                <a:buSzTx/>
                <a:buFontTx/>
                <a:buNone/>
                <a:tabLst/>
                <a:defRPr/>
              </a:pPr>
              <a:r>
                <a:rPr kumimoji="0" lang="en-US" sz="1700" b="1" i="0" u="none" strike="noStrike" kern="1200" cap="none" spc="0" normalizeH="0" baseline="0" noProof="0">
                  <a:ln/>
                  <a:solidFill>
                    <a:srgbClr val="000000"/>
                  </a:solidFill>
                  <a:effectLst/>
                  <a:uLnTx/>
                  <a:uFillTx/>
                  <a:latin typeface="Arial"/>
                  <a:ea typeface="+mn-ea"/>
                  <a:cs typeface="Arial"/>
                  <a:sym typeface="Arial"/>
                  <a:rtl val="0"/>
                </a:rPr>
                <a:t>MEASUREMENT</a:t>
              </a:r>
            </a:p>
          </p:txBody>
        </p:sp>
        <p:sp>
          <p:nvSpPr>
            <p:cNvPr id="36" name="Oval 35">
              <a:extLst>
                <a:ext uri="{FF2B5EF4-FFF2-40B4-BE49-F238E27FC236}">
                  <a16:creationId xmlns:a16="http://schemas.microsoft.com/office/drawing/2014/main" id="{4F89F3CE-B3A3-2060-94E7-C022672FD589}"/>
                </a:ext>
              </a:extLst>
            </p:cNvPr>
            <p:cNvSpPr/>
            <p:nvPr/>
          </p:nvSpPr>
          <p:spPr>
            <a:xfrm>
              <a:off x="10488198" y="2267620"/>
              <a:ext cx="548640" cy="54864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1" name="Graphic 30" descr="Badge 5 with solid fill">
              <a:extLst>
                <a:ext uri="{FF2B5EF4-FFF2-40B4-BE49-F238E27FC236}">
                  <a16:creationId xmlns:a16="http://schemas.microsoft.com/office/drawing/2014/main" id="{776E54F6-6CC0-4FA4-AF3B-DDB2C555740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305318" y="2083089"/>
              <a:ext cx="914400" cy="914400"/>
            </a:xfrm>
            <a:prstGeom prst="rect">
              <a:avLst/>
            </a:prstGeom>
          </p:spPr>
        </p:pic>
        <p:sp>
          <p:nvSpPr>
            <p:cNvPr id="42" name="TextBox 41">
              <a:extLst>
                <a:ext uri="{FF2B5EF4-FFF2-40B4-BE49-F238E27FC236}">
                  <a16:creationId xmlns:a16="http://schemas.microsoft.com/office/drawing/2014/main" id="{D7B64840-8BF9-C7AC-DEDA-5E45D3385FD1}"/>
                </a:ext>
              </a:extLst>
            </p:cNvPr>
            <p:cNvSpPr txBox="1"/>
            <p:nvPr/>
          </p:nvSpPr>
          <p:spPr>
            <a:xfrm>
              <a:off x="9673003" y="3980136"/>
              <a:ext cx="2179029" cy="1323439"/>
            </a:xfrm>
            <a:prstGeom prst="rect">
              <a:avLst/>
            </a:prstGeom>
            <a:noFill/>
          </p:spPr>
          <p:txBody>
            <a:bodyPr wrap="square" lIns="45720" r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panose="020B0604020202020204"/>
                  <a:ea typeface="+mn-ea"/>
                  <a:cs typeface="+mn-cs"/>
                </a:rPr>
                <a:t>Establish benchmarks before implementation of the IMCP and evaluate impact after implementation</a:t>
              </a:r>
            </a:p>
          </p:txBody>
        </p:sp>
      </p:grpSp>
      <p:sp>
        <p:nvSpPr>
          <p:cNvPr id="5" name="TextBox 4">
            <a:extLst>
              <a:ext uri="{FF2B5EF4-FFF2-40B4-BE49-F238E27FC236}">
                <a16:creationId xmlns:a16="http://schemas.microsoft.com/office/drawing/2014/main" id="{18F52B18-EC0E-5E63-93A8-28926590331E}"/>
              </a:ext>
            </a:extLst>
          </p:cNvPr>
          <p:cNvSpPr txBox="1"/>
          <p:nvPr/>
        </p:nvSpPr>
        <p:spPr>
          <a:xfrm>
            <a:off x="689157" y="6208679"/>
            <a:ext cx="10286588" cy="230832"/>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err="1">
                <a:ln>
                  <a:noFill/>
                </a:ln>
                <a:solidFill>
                  <a:srgbClr val="000000"/>
                </a:solidFill>
                <a:effectLst/>
                <a:uLnTx/>
                <a:uFillTx/>
                <a:latin typeface="Arial" panose="020B0604020202020204"/>
                <a:ea typeface="+mn-ea"/>
                <a:cs typeface="+mn-cs"/>
              </a:rPr>
              <a:t>IMCP</a:t>
            </a:r>
            <a:r>
              <a:rPr kumimoji="0" lang="en-US" sz="900" b="0" i="0" u="none" strike="noStrike" kern="1200" cap="none" spc="0" normalizeH="0" baseline="0" noProof="0">
                <a:ln>
                  <a:noFill/>
                </a:ln>
                <a:solidFill>
                  <a:srgbClr val="000000"/>
                </a:solidFill>
                <a:effectLst/>
                <a:uLnTx/>
                <a:uFillTx/>
                <a:latin typeface="Arial" panose="020B0604020202020204"/>
                <a:ea typeface="+mn-ea"/>
                <a:cs typeface="+mn-cs"/>
              </a:rPr>
              <a:t>, integrated medical communications plan.</a:t>
            </a:r>
          </a:p>
        </p:txBody>
      </p:sp>
    </p:spTree>
    <p:extLst>
      <p:ext uri="{BB962C8B-B14F-4D97-AF65-F5344CB8AC3E}">
        <p14:creationId xmlns:p14="http://schemas.microsoft.com/office/powerpoint/2010/main" val="2589490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250"/>
                                        <p:tgtEl>
                                          <p:spTgt spid="43"/>
                                        </p:tgtEl>
                                      </p:cBhvr>
                                    </p:animEffect>
                                  </p:childTnLst>
                                </p:cTn>
                              </p:par>
                              <p:par>
                                <p:cTn id="8" presetID="42" presetClass="path" presetSubtype="0" decel="100000" fill="hold" nodeType="withEffect">
                                  <p:stCondLst>
                                    <p:cond delay="0"/>
                                  </p:stCondLst>
                                  <p:childTnLst>
                                    <p:animMotion origin="layout" path="M -3.75E-6 -0.03472 L -3.75E-6 1.85185E-6 " pathEditMode="relative" rAng="0" ptsTypes="AA">
                                      <p:cBhvr>
                                        <p:cTn id="9" dur="500" fill="hold"/>
                                        <p:tgtEl>
                                          <p:spTgt spid="43"/>
                                        </p:tgtEl>
                                        <p:attrNameLst>
                                          <p:attrName>ppt_x</p:attrName>
                                          <p:attrName>ppt_y</p:attrName>
                                        </p:attrNameLst>
                                      </p:cBhvr>
                                      <p:rCtr x="0" y="1736"/>
                                    </p:animMotion>
                                  </p:childTnLst>
                                </p:cTn>
                              </p:par>
                              <p:par>
                                <p:cTn id="10" presetID="10" presetClass="entr" presetSubtype="0" fill="hold" nodeType="withEffect">
                                  <p:stCondLst>
                                    <p:cond delay="50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250"/>
                                        <p:tgtEl>
                                          <p:spTgt spid="44"/>
                                        </p:tgtEl>
                                      </p:cBhvr>
                                    </p:animEffect>
                                  </p:childTnLst>
                                </p:cTn>
                              </p:par>
                              <p:par>
                                <p:cTn id="13" presetID="42" presetClass="path" presetSubtype="0" decel="100000" fill="hold" nodeType="withEffect">
                                  <p:stCondLst>
                                    <p:cond delay="500"/>
                                  </p:stCondLst>
                                  <p:childTnLst>
                                    <p:animMotion origin="layout" path="M -3.75E-6 -0.03472 L -3.75E-6 1.85185E-6 " pathEditMode="relative" rAng="0" ptsTypes="AA">
                                      <p:cBhvr>
                                        <p:cTn id="14" dur="500" fill="hold"/>
                                        <p:tgtEl>
                                          <p:spTgt spid="44"/>
                                        </p:tgtEl>
                                        <p:attrNameLst>
                                          <p:attrName>ppt_x</p:attrName>
                                          <p:attrName>ppt_y</p:attrName>
                                        </p:attrNameLst>
                                      </p:cBhvr>
                                      <p:rCtr x="0" y="1736"/>
                                    </p:animMotion>
                                  </p:childTnLst>
                                </p:cTn>
                              </p:par>
                              <p:par>
                                <p:cTn id="15" presetID="10" presetClass="entr" presetSubtype="0" fill="hold" nodeType="withEffect">
                                  <p:stCondLst>
                                    <p:cond delay="100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250"/>
                                        <p:tgtEl>
                                          <p:spTgt spid="45"/>
                                        </p:tgtEl>
                                      </p:cBhvr>
                                    </p:animEffect>
                                  </p:childTnLst>
                                </p:cTn>
                              </p:par>
                              <p:par>
                                <p:cTn id="18" presetID="42" presetClass="path" presetSubtype="0" decel="100000" fill="hold" nodeType="withEffect">
                                  <p:stCondLst>
                                    <p:cond delay="1000"/>
                                  </p:stCondLst>
                                  <p:childTnLst>
                                    <p:animMotion origin="layout" path="M -3.75E-6 -0.03472 L -3.75E-6 1.85185E-6 " pathEditMode="relative" rAng="0" ptsTypes="AA">
                                      <p:cBhvr>
                                        <p:cTn id="19" dur="500" fill="hold"/>
                                        <p:tgtEl>
                                          <p:spTgt spid="45"/>
                                        </p:tgtEl>
                                        <p:attrNameLst>
                                          <p:attrName>ppt_x</p:attrName>
                                          <p:attrName>ppt_y</p:attrName>
                                        </p:attrNameLst>
                                      </p:cBhvr>
                                      <p:rCtr x="0" y="1736"/>
                                    </p:animMotion>
                                  </p:childTnLst>
                                </p:cTn>
                              </p:par>
                              <p:par>
                                <p:cTn id="20" presetID="10" presetClass="entr" presetSubtype="0" fill="hold" nodeType="withEffect">
                                  <p:stCondLst>
                                    <p:cond delay="150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250"/>
                                        <p:tgtEl>
                                          <p:spTgt spid="46"/>
                                        </p:tgtEl>
                                      </p:cBhvr>
                                    </p:animEffect>
                                  </p:childTnLst>
                                </p:cTn>
                              </p:par>
                              <p:par>
                                <p:cTn id="23" presetID="42" presetClass="path" presetSubtype="0" decel="100000" fill="hold" nodeType="withEffect">
                                  <p:stCondLst>
                                    <p:cond delay="1500"/>
                                  </p:stCondLst>
                                  <p:childTnLst>
                                    <p:animMotion origin="layout" path="M -3.75E-6 -0.03472 L -3.75E-6 1.85185E-6 " pathEditMode="relative" rAng="0" ptsTypes="AA">
                                      <p:cBhvr>
                                        <p:cTn id="24" dur="500" fill="hold"/>
                                        <p:tgtEl>
                                          <p:spTgt spid="46"/>
                                        </p:tgtEl>
                                        <p:attrNameLst>
                                          <p:attrName>ppt_x</p:attrName>
                                          <p:attrName>ppt_y</p:attrName>
                                        </p:attrNameLst>
                                      </p:cBhvr>
                                      <p:rCtr x="0" y="1736"/>
                                    </p:animMotion>
                                  </p:childTnLst>
                                </p:cTn>
                              </p:par>
                              <p:par>
                                <p:cTn id="25" presetID="10" presetClass="entr" presetSubtype="0" fill="hold" nodeType="withEffect">
                                  <p:stCondLst>
                                    <p:cond delay="200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250"/>
                                        <p:tgtEl>
                                          <p:spTgt spid="47"/>
                                        </p:tgtEl>
                                      </p:cBhvr>
                                    </p:animEffect>
                                  </p:childTnLst>
                                </p:cTn>
                              </p:par>
                              <p:par>
                                <p:cTn id="28" presetID="42" presetClass="path" presetSubtype="0" decel="100000" fill="hold" nodeType="withEffect">
                                  <p:stCondLst>
                                    <p:cond delay="2000"/>
                                  </p:stCondLst>
                                  <p:childTnLst>
                                    <p:animMotion origin="layout" path="M -3.75E-6 -0.03472 L -3.75E-6 1.85185E-6 " pathEditMode="relative" rAng="0" ptsTypes="AA">
                                      <p:cBhvr>
                                        <p:cTn id="29" dur="500" fill="hold"/>
                                        <p:tgtEl>
                                          <p:spTgt spid="47"/>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9A5C6-9AFA-5046-A857-B80F8CE92A94}"/>
              </a:ext>
            </a:extLst>
          </p:cNvPr>
          <p:cNvSpPr>
            <a:spLocks noGrp="1"/>
          </p:cNvSpPr>
          <p:nvPr>
            <p:ph type="title"/>
          </p:nvPr>
        </p:nvSpPr>
        <p:spPr/>
        <p:txBody>
          <a:bodyPr/>
          <a:lstStyle/>
          <a:p>
            <a:r>
              <a:rPr lang="en-US">
                <a:solidFill>
                  <a:schemeClr val="tx2">
                    <a:lumMod val="50000"/>
                  </a:schemeClr>
                </a:solidFill>
              </a:rPr>
              <a:t>INITIATION</a:t>
            </a:r>
          </a:p>
        </p:txBody>
      </p:sp>
      <p:sp>
        <p:nvSpPr>
          <p:cNvPr id="3" name="Text Placeholder 2">
            <a:extLst>
              <a:ext uri="{FF2B5EF4-FFF2-40B4-BE49-F238E27FC236}">
                <a16:creationId xmlns:a16="http://schemas.microsoft.com/office/drawing/2014/main" id="{D26DE45C-F3AE-3F3B-6C5C-900FF3E4F47B}"/>
              </a:ext>
            </a:extLst>
          </p:cNvPr>
          <p:cNvSpPr>
            <a:spLocks noGrp="1"/>
          </p:cNvSpPr>
          <p:nvPr>
            <p:ph type="body" idx="1"/>
          </p:nvPr>
        </p:nvSpPr>
        <p:spPr/>
        <p:txBody>
          <a:bodyPr/>
          <a:lstStyle/>
          <a:p>
            <a:endParaRPr lang="en-US"/>
          </a:p>
        </p:txBody>
      </p:sp>
      <p:pic>
        <p:nvPicPr>
          <p:cNvPr id="5" name="Graphic 4" descr="Badge 1 with solid fill">
            <a:extLst>
              <a:ext uri="{FF2B5EF4-FFF2-40B4-BE49-F238E27FC236}">
                <a16:creationId xmlns:a16="http://schemas.microsoft.com/office/drawing/2014/main" id="{B0F72C1B-6038-95B8-059F-D286B3224A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22460" y="2745361"/>
            <a:ext cx="914400" cy="914400"/>
          </a:xfrm>
          <a:prstGeom prst="rect">
            <a:avLst/>
          </a:prstGeom>
        </p:spPr>
      </p:pic>
    </p:spTree>
    <p:extLst>
      <p:ext uri="{BB962C8B-B14F-4D97-AF65-F5344CB8AC3E}">
        <p14:creationId xmlns:p14="http://schemas.microsoft.com/office/powerpoint/2010/main" val="3829058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1E065-A032-B4C1-63E3-9654554E4368}"/>
              </a:ext>
            </a:extLst>
          </p:cNvPr>
          <p:cNvSpPr>
            <a:spLocks noGrp="1"/>
          </p:cNvSpPr>
          <p:nvPr>
            <p:ph type="title"/>
          </p:nvPr>
        </p:nvSpPr>
        <p:spPr/>
        <p:txBody>
          <a:bodyPr/>
          <a:lstStyle/>
          <a:p>
            <a:r>
              <a:rPr lang="en-US"/>
              <a:t>Enlist the help of internal stakeholders</a:t>
            </a:r>
          </a:p>
        </p:txBody>
      </p:sp>
      <p:sp>
        <p:nvSpPr>
          <p:cNvPr id="3" name="Content Placeholder 2">
            <a:extLst>
              <a:ext uri="{FF2B5EF4-FFF2-40B4-BE49-F238E27FC236}">
                <a16:creationId xmlns:a16="http://schemas.microsoft.com/office/drawing/2014/main" id="{965B7123-0555-36A0-5B8D-96AC92200571}"/>
              </a:ext>
            </a:extLst>
          </p:cNvPr>
          <p:cNvSpPr>
            <a:spLocks noGrp="1"/>
          </p:cNvSpPr>
          <p:nvPr>
            <p:ph idx="1"/>
          </p:nvPr>
        </p:nvSpPr>
        <p:spPr>
          <a:xfrm>
            <a:off x="445727" y="1254894"/>
            <a:ext cx="9899650" cy="1220582"/>
          </a:xfrm>
        </p:spPr>
        <p:txBody>
          <a:bodyPr>
            <a:normAutofit/>
          </a:bodyPr>
          <a:lstStyle/>
          <a:p>
            <a:pPr marL="0" indent="0">
              <a:buNone/>
            </a:pPr>
            <a:r>
              <a:rPr lang="en-US" sz="2400"/>
              <a:t>A core committee with representatives across medical affairs and partner functions was convened</a:t>
            </a:r>
          </a:p>
        </p:txBody>
      </p:sp>
      <p:sp>
        <p:nvSpPr>
          <p:cNvPr id="4" name="Slide Number Placeholder 3">
            <a:extLst>
              <a:ext uri="{FF2B5EF4-FFF2-40B4-BE49-F238E27FC236}">
                <a16:creationId xmlns:a16="http://schemas.microsoft.com/office/drawing/2014/main" id="{359CC646-FDB0-F1DE-B690-A10BAB992F2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B51402-D8AD-3345-AF1A-7CB73C854E7F}" type="slidenum">
              <a:rPr kumimoji="0" lang="en-US" sz="105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US" sz="10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966493B1-434C-58CA-B855-F6A983A5854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a:ea typeface="+mn-ea"/>
                <a:cs typeface="+mn-cs"/>
              </a:rPr>
              <a:t>This information is for educational use only. Do not copy. Do not distribute.</a:t>
            </a:r>
          </a:p>
        </p:txBody>
      </p:sp>
      <p:grpSp>
        <p:nvGrpSpPr>
          <p:cNvPr id="13" name="Group 12">
            <a:extLst>
              <a:ext uri="{FF2B5EF4-FFF2-40B4-BE49-F238E27FC236}">
                <a16:creationId xmlns:a16="http://schemas.microsoft.com/office/drawing/2014/main" id="{69C939BC-4601-1BB4-B174-769A96B93208}"/>
              </a:ext>
            </a:extLst>
          </p:cNvPr>
          <p:cNvGrpSpPr/>
          <p:nvPr/>
        </p:nvGrpSpPr>
        <p:grpSpPr>
          <a:xfrm>
            <a:off x="491108" y="2043267"/>
            <a:ext cx="8087253" cy="4332305"/>
            <a:chOff x="689957" y="888843"/>
            <a:chExt cx="11007181" cy="5739822"/>
          </a:xfrm>
        </p:grpSpPr>
        <p:sp>
          <p:nvSpPr>
            <p:cNvPr id="14" name="Freeform 5">
              <a:extLst>
                <a:ext uri="{FF2B5EF4-FFF2-40B4-BE49-F238E27FC236}">
                  <a16:creationId xmlns:a16="http://schemas.microsoft.com/office/drawing/2014/main" id="{1D09900F-CC94-E35B-9A84-FD437E698802}"/>
                </a:ext>
              </a:extLst>
            </p:cNvPr>
            <p:cNvSpPr/>
            <p:nvPr/>
          </p:nvSpPr>
          <p:spPr>
            <a:xfrm>
              <a:off x="4102090" y="1738671"/>
              <a:ext cx="3997214" cy="3997214"/>
            </a:xfrm>
            <a:custGeom>
              <a:avLst/>
              <a:gdLst>
                <a:gd name="connsiteX0" fmla="*/ 3997215 w 3997214"/>
                <a:gd name="connsiteY0" fmla="*/ 1998607 h 3997214"/>
                <a:gd name="connsiteX1" fmla="*/ 1998608 w 3997214"/>
                <a:gd name="connsiteY1" fmla="*/ 3997214 h 3997214"/>
                <a:gd name="connsiteX2" fmla="*/ 0 w 3997214"/>
                <a:gd name="connsiteY2" fmla="*/ 1998607 h 3997214"/>
                <a:gd name="connsiteX3" fmla="*/ 1998608 w 3997214"/>
                <a:gd name="connsiteY3" fmla="*/ 0 h 3997214"/>
                <a:gd name="connsiteX4" fmla="*/ 3997215 w 3997214"/>
                <a:gd name="connsiteY4" fmla="*/ 1998607 h 3997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97214" h="3997214">
                  <a:moveTo>
                    <a:pt x="3997215" y="1998607"/>
                  </a:moveTo>
                  <a:cubicBezTo>
                    <a:pt x="3997215" y="3102407"/>
                    <a:pt x="3102408" y="3997214"/>
                    <a:pt x="1998608" y="3997214"/>
                  </a:cubicBezTo>
                  <a:cubicBezTo>
                    <a:pt x="894807" y="3997214"/>
                    <a:pt x="0" y="3102407"/>
                    <a:pt x="0" y="1998607"/>
                  </a:cubicBezTo>
                  <a:cubicBezTo>
                    <a:pt x="0" y="894807"/>
                    <a:pt x="894807" y="0"/>
                    <a:pt x="1998608" y="0"/>
                  </a:cubicBezTo>
                  <a:cubicBezTo>
                    <a:pt x="3102408" y="0"/>
                    <a:pt x="3997215" y="894807"/>
                    <a:pt x="3997215" y="1998607"/>
                  </a:cubicBezTo>
                  <a:close/>
                </a:path>
              </a:pathLst>
            </a:custGeom>
            <a:solidFill>
              <a:srgbClr val="D9D9D9"/>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 name="Freeform 6">
              <a:extLst>
                <a:ext uri="{FF2B5EF4-FFF2-40B4-BE49-F238E27FC236}">
                  <a16:creationId xmlns:a16="http://schemas.microsoft.com/office/drawing/2014/main" id="{415320DB-6287-A2C6-ABAA-ED7C4C49158E}"/>
                </a:ext>
              </a:extLst>
            </p:cNvPr>
            <p:cNvSpPr/>
            <p:nvPr/>
          </p:nvSpPr>
          <p:spPr>
            <a:xfrm>
              <a:off x="5184494" y="2881385"/>
              <a:ext cx="1841293" cy="1841293"/>
            </a:xfrm>
            <a:custGeom>
              <a:avLst/>
              <a:gdLst>
                <a:gd name="connsiteX0" fmla="*/ 0 w 1841293"/>
                <a:gd name="connsiteY0" fmla="*/ 920647 h 1841293"/>
                <a:gd name="connsiteX1" fmla="*/ 920647 w 1841293"/>
                <a:gd name="connsiteY1" fmla="*/ 0 h 1841293"/>
                <a:gd name="connsiteX2" fmla="*/ 1841293 w 1841293"/>
                <a:gd name="connsiteY2" fmla="*/ 920647 h 1841293"/>
                <a:gd name="connsiteX3" fmla="*/ 920647 w 1841293"/>
                <a:gd name="connsiteY3" fmla="*/ 1841294 h 1841293"/>
                <a:gd name="connsiteX4" fmla="*/ 0 w 1841293"/>
                <a:gd name="connsiteY4" fmla="*/ 920647 h 1841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293" h="1841293">
                  <a:moveTo>
                    <a:pt x="0" y="920647"/>
                  </a:moveTo>
                  <a:cubicBezTo>
                    <a:pt x="0" y="412139"/>
                    <a:pt x="412266" y="0"/>
                    <a:pt x="920647" y="0"/>
                  </a:cubicBezTo>
                  <a:cubicBezTo>
                    <a:pt x="1429028" y="0"/>
                    <a:pt x="1841293" y="412266"/>
                    <a:pt x="1841293" y="920647"/>
                  </a:cubicBezTo>
                  <a:cubicBezTo>
                    <a:pt x="1841293" y="1429028"/>
                    <a:pt x="1429028" y="1841294"/>
                    <a:pt x="920647" y="1841294"/>
                  </a:cubicBezTo>
                  <a:cubicBezTo>
                    <a:pt x="412266" y="1841294"/>
                    <a:pt x="0" y="1429155"/>
                    <a:pt x="0" y="920647"/>
                  </a:cubicBezTo>
                </a:path>
              </a:pathLst>
            </a:custGeom>
            <a:solidFill>
              <a:srgbClr val="FFFFFF"/>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F4A98B12-60A2-0C03-FA90-313DC3EAD03D}"/>
                </a:ext>
              </a:extLst>
            </p:cNvPr>
            <p:cNvSpPr txBox="1"/>
            <p:nvPr/>
          </p:nvSpPr>
          <p:spPr>
            <a:xfrm>
              <a:off x="5158711" y="3294371"/>
              <a:ext cx="1874578" cy="85631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5855A3"/>
                </a:buClr>
                <a:buSzTx/>
                <a:buFontTx/>
                <a:buNone/>
                <a:tabLst/>
                <a:defRPr/>
              </a:pPr>
              <a:r>
                <a:rPr kumimoji="0" lang="en-US" sz="1800" b="1" i="0" u="none" strike="noStrike" kern="1200" cap="none" spc="0" normalizeH="0" baseline="0" noProof="0">
                  <a:ln/>
                  <a:solidFill>
                    <a:srgbClr val="2C467B"/>
                  </a:solidFill>
                  <a:effectLst/>
                  <a:uLnTx/>
                  <a:uFillTx/>
                  <a:latin typeface="Arial"/>
                  <a:ea typeface="+mn-ea"/>
                  <a:cs typeface="Arial"/>
                  <a:sym typeface="Arial"/>
                  <a:rtl val="0"/>
                </a:rPr>
                <a:t>Core
Committee</a:t>
              </a:r>
            </a:p>
          </p:txBody>
        </p:sp>
        <p:sp>
          <p:nvSpPr>
            <p:cNvPr id="17" name="TextBox 16">
              <a:extLst>
                <a:ext uri="{FF2B5EF4-FFF2-40B4-BE49-F238E27FC236}">
                  <a16:creationId xmlns:a16="http://schemas.microsoft.com/office/drawing/2014/main" id="{4C7BE6F0-6DB1-A523-FEF8-E8A633CF566C}"/>
                </a:ext>
              </a:extLst>
            </p:cNvPr>
            <p:cNvSpPr txBox="1"/>
            <p:nvPr/>
          </p:nvSpPr>
          <p:spPr>
            <a:xfrm>
              <a:off x="5249484" y="6220895"/>
              <a:ext cx="1697855" cy="40777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5855A3"/>
                </a:buClr>
                <a:buSzTx/>
                <a:buFontTx/>
                <a:buNone/>
                <a:tabLst/>
                <a:defRPr/>
              </a:pPr>
              <a:r>
                <a:rPr kumimoji="0" lang="en-US" sz="1400" b="1" i="0" u="none" strike="noStrike" kern="1200" cap="none" spc="0" normalizeH="0" baseline="0" noProof="0">
                  <a:ln/>
                  <a:solidFill>
                    <a:srgbClr val="000000"/>
                  </a:solidFill>
                  <a:effectLst/>
                  <a:uLnTx/>
                  <a:uFillTx/>
                  <a:latin typeface="Arial"/>
                  <a:ea typeface="+mn-ea"/>
                  <a:cs typeface="Arial"/>
                  <a:sym typeface="Arial"/>
                  <a:rtl val="0"/>
                </a:rPr>
                <a:t>Publications</a:t>
              </a:r>
            </a:p>
          </p:txBody>
        </p:sp>
        <p:sp>
          <p:nvSpPr>
            <p:cNvPr id="18" name="TextBox 17">
              <a:extLst>
                <a:ext uri="{FF2B5EF4-FFF2-40B4-BE49-F238E27FC236}">
                  <a16:creationId xmlns:a16="http://schemas.microsoft.com/office/drawing/2014/main" id="{1C0E2CC7-A867-B7C9-64A5-0CBCA9517AD3}"/>
                </a:ext>
              </a:extLst>
            </p:cNvPr>
            <p:cNvSpPr txBox="1"/>
            <p:nvPr/>
          </p:nvSpPr>
          <p:spPr>
            <a:xfrm>
              <a:off x="7817280" y="5026977"/>
              <a:ext cx="2564019" cy="69320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1400" b="1" i="0" u="none" strike="noStrike" kern="1200" cap="none" spc="0" normalizeH="0" baseline="0" noProof="0">
                  <a:ln/>
                  <a:solidFill>
                    <a:srgbClr val="000000"/>
                  </a:solidFill>
                  <a:effectLst/>
                  <a:uLnTx/>
                  <a:uFillTx/>
                  <a:latin typeface="Arial"/>
                  <a:ea typeface="+mn-ea"/>
                  <a:cs typeface="Arial"/>
                  <a:sym typeface="Arial"/>
                  <a:rtl val="0"/>
                </a:rPr>
                <a:t>Integrated Evidence</a:t>
              </a:r>
              <a:br>
                <a:rPr kumimoji="0" lang="en-US" sz="1400" b="1" i="0" u="none" strike="noStrike" kern="1200" cap="none" spc="0" normalizeH="0" baseline="0" noProof="0">
                  <a:ln/>
                  <a:solidFill>
                    <a:srgbClr val="000000"/>
                  </a:solidFill>
                  <a:effectLst/>
                  <a:uLnTx/>
                  <a:uFillTx/>
                  <a:latin typeface="Arial"/>
                  <a:ea typeface="+mn-ea"/>
                  <a:cs typeface="Arial"/>
                  <a:sym typeface="Arial"/>
                  <a:rtl val="0"/>
                </a:rPr>
              </a:br>
              <a:r>
                <a:rPr kumimoji="0" lang="en-US" sz="1400" b="1" i="0" u="none" strike="noStrike" kern="1200" cap="none" spc="0" normalizeH="0" baseline="0" noProof="0">
                  <a:ln/>
                  <a:solidFill>
                    <a:srgbClr val="000000"/>
                  </a:solidFill>
                  <a:effectLst/>
                  <a:uLnTx/>
                  <a:uFillTx/>
                  <a:latin typeface="Arial"/>
                  <a:ea typeface="+mn-ea"/>
                  <a:cs typeface="Arial"/>
                  <a:sym typeface="Arial"/>
                  <a:rtl val="0"/>
                </a:rPr>
                <a:t>Generation</a:t>
              </a:r>
            </a:p>
          </p:txBody>
        </p:sp>
        <p:sp>
          <p:nvSpPr>
            <p:cNvPr id="19" name="TextBox 18">
              <a:extLst>
                <a:ext uri="{FF2B5EF4-FFF2-40B4-BE49-F238E27FC236}">
                  <a16:creationId xmlns:a16="http://schemas.microsoft.com/office/drawing/2014/main" id="{401E7DA2-A629-FCEA-B99A-421C23194027}"/>
                </a:ext>
              </a:extLst>
            </p:cNvPr>
            <p:cNvSpPr txBox="1"/>
            <p:nvPr/>
          </p:nvSpPr>
          <p:spPr>
            <a:xfrm>
              <a:off x="8553942" y="4009263"/>
              <a:ext cx="2618564" cy="69320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1400" b="1" i="0" u="none" strike="noStrike" kern="1200" cap="none" spc="0" normalizeH="0" baseline="0" noProof="0">
                  <a:ln/>
                  <a:solidFill>
                    <a:srgbClr val="000000"/>
                  </a:solidFill>
                  <a:effectLst/>
                  <a:uLnTx/>
                  <a:uFillTx/>
                  <a:latin typeface="Arial"/>
                  <a:ea typeface="+mn-ea"/>
                  <a:cs typeface="Arial"/>
                  <a:sym typeface="Arial"/>
                  <a:rtl val="0"/>
                </a:rPr>
                <a:t>Medical Governance</a:t>
              </a:r>
              <a:br>
                <a:rPr kumimoji="0" lang="en-US" sz="1400" b="1" i="0" u="none" strike="noStrike" kern="1200" cap="none" spc="0" normalizeH="0" baseline="0" noProof="0">
                  <a:ln/>
                  <a:solidFill>
                    <a:srgbClr val="000000"/>
                  </a:solidFill>
                  <a:effectLst/>
                  <a:uLnTx/>
                  <a:uFillTx/>
                  <a:latin typeface="Arial"/>
                  <a:ea typeface="+mn-ea"/>
                  <a:cs typeface="Arial"/>
                  <a:sym typeface="Arial"/>
                  <a:rtl val="0"/>
                </a:rPr>
              </a:br>
              <a:r>
                <a:rPr kumimoji="0" lang="en-US" sz="1400" b="1" i="0" u="none" strike="noStrike" kern="1200" cap="none" spc="0" normalizeH="0" baseline="0" noProof="0">
                  <a:ln/>
                  <a:solidFill>
                    <a:srgbClr val="000000"/>
                  </a:solidFill>
                  <a:effectLst/>
                  <a:uLnTx/>
                  <a:uFillTx/>
                  <a:latin typeface="Arial"/>
                  <a:ea typeface="+mn-ea"/>
                  <a:cs typeface="Arial"/>
                  <a:sym typeface="Arial"/>
                  <a:rtl val="0"/>
                </a:rPr>
                <a:t>and Procedures</a:t>
              </a:r>
            </a:p>
          </p:txBody>
        </p:sp>
        <p:sp>
          <p:nvSpPr>
            <p:cNvPr id="20" name="TextBox 19">
              <a:extLst>
                <a:ext uri="{FF2B5EF4-FFF2-40B4-BE49-F238E27FC236}">
                  <a16:creationId xmlns:a16="http://schemas.microsoft.com/office/drawing/2014/main" id="{9950EFF9-C84B-4263-2829-EF7FCDB135BF}"/>
                </a:ext>
              </a:extLst>
            </p:cNvPr>
            <p:cNvSpPr txBox="1"/>
            <p:nvPr/>
          </p:nvSpPr>
          <p:spPr>
            <a:xfrm>
              <a:off x="10805826" y="4073923"/>
              <a:ext cx="303703" cy="3466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1100" b="0" i="0" u="none" strike="noStrike" kern="1200" cap="none" spc="0" normalizeH="0" baseline="0" noProof="0">
                  <a:ln/>
                  <a:solidFill>
                    <a:srgbClr val="000000"/>
                  </a:solidFill>
                  <a:effectLst/>
                  <a:uLnTx/>
                  <a:uFillTx/>
                  <a:latin typeface="Arial"/>
                  <a:ea typeface="+mn-ea"/>
                  <a:cs typeface="Arial"/>
                  <a:sym typeface="Arial"/>
                  <a:rtl val="0"/>
                </a:rPr>
                <a:t> </a:t>
              </a:r>
            </a:p>
          </p:txBody>
        </p:sp>
        <p:sp>
          <p:nvSpPr>
            <p:cNvPr id="21" name="TextBox 20">
              <a:extLst>
                <a:ext uri="{FF2B5EF4-FFF2-40B4-BE49-F238E27FC236}">
                  <a16:creationId xmlns:a16="http://schemas.microsoft.com/office/drawing/2014/main" id="{C9A6672F-2DE7-72CB-33F6-4391628B77A7}"/>
                </a:ext>
              </a:extLst>
            </p:cNvPr>
            <p:cNvSpPr txBox="1"/>
            <p:nvPr/>
          </p:nvSpPr>
          <p:spPr>
            <a:xfrm>
              <a:off x="7798262" y="1936768"/>
              <a:ext cx="2322937" cy="4077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1400" b="1" i="0" u="none" strike="noStrike" kern="1200" cap="none" spc="0" normalizeH="0" baseline="0" noProof="0">
                  <a:ln/>
                  <a:solidFill>
                    <a:srgbClr val="000000"/>
                  </a:solidFill>
                  <a:effectLst/>
                  <a:uLnTx/>
                  <a:uFillTx/>
                  <a:latin typeface="Arial"/>
                  <a:ea typeface="+mn-ea"/>
                  <a:cs typeface="Arial"/>
                  <a:sym typeface="Arial"/>
                  <a:rtl val="0"/>
                </a:rPr>
                <a:t>Medical Strategy</a:t>
              </a:r>
            </a:p>
          </p:txBody>
        </p:sp>
        <p:sp>
          <p:nvSpPr>
            <p:cNvPr id="22" name="TextBox 21">
              <a:extLst>
                <a:ext uri="{FF2B5EF4-FFF2-40B4-BE49-F238E27FC236}">
                  <a16:creationId xmlns:a16="http://schemas.microsoft.com/office/drawing/2014/main" id="{1DC952B2-7597-C912-B373-DAE7F398F56B}"/>
                </a:ext>
              </a:extLst>
            </p:cNvPr>
            <p:cNvSpPr txBox="1"/>
            <p:nvPr/>
          </p:nvSpPr>
          <p:spPr>
            <a:xfrm>
              <a:off x="4962756" y="888843"/>
              <a:ext cx="2271313" cy="40777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5855A3"/>
                </a:buClr>
                <a:buSzTx/>
                <a:buFontTx/>
                <a:buNone/>
                <a:tabLst/>
                <a:defRPr/>
              </a:pPr>
              <a:r>
                <a:rPr kumimoji="0" lang="en-US" sz="1400" b="1" i="0" u="none" strike="noStrike" kern="1200" cap="none" spc="0" normalizeH="0" baseline="0" noProof="0">
                  <a:ln/>
                  <a:solidFill>
                    <a:srgbClr val="000000"/>
                  </a:solidFill>
                  <a:effectLst/>
                  <a:uLnTx/>
                  <a:uFillTx/>
                  <a:latin typeface="Arial"/>
                  <a:ea typeface="+mn-ea"/>
                  <a:cs typeface="Arial"/>
                  <a:sym typeface="Arial"/>
                  <a:rtl val="0"/>
                </a:rPr>
                <a:t>Patient Advocacy</a:t>
              </a:r>
            </a:p>
          </p:txBody>
        </p:sp>
        <p:sp>
          <p:nvSpPr>
            <p:cNvPr id="23" name="TextBox 22">
              <a:extLst>
                <a:ext uri="{FF2B5EF4-FFF2-40B4-BE49-F238E27FC236}">
                  <a16:creationId xmlns:a16="http://schemas.microsoft.com/office/drawing/2014/main" id="{3C3A381B-2443-AF0A-AC82-8DCE4CEFFFDC}"/>
                </a:ext>
              </a:extLst>
            </p:cNvPr>
            <p:cNvSpPr txBox="1"/>
            <p:nvPr/>
          </p:nvSpPr>
          <p:spPr>
            <a:xfrm>
              <a:off x="8549760" y="2783005"/>
              <a:ext cx="2883225" cy="69320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1400" b="1" i="0" u="none" strike="noStrike" kern="1200" cap="none" spc="0" normalizeH="0" baseline="0" noProof="0">
                  <a:ln/>
                  <a:solidFill>
                    <a:srgbClr val="000000"/>
                  </a:solidFill>
                  <a:effectLst/>
                  <a:uLnTx/>
                  <a:uFillTx/>
                  <a:latin typeface="Arial"/>
                  <a:ea typeface="+mn-ea"/>
                  <a:cs typeface="Arial"/>
                  <a:sym typeface="Arial"/>
                  <a:rtl val="0"/>
                </a:rPr>
                <a:t>IME and </a:t>
              </a:r>
              <a:br>
                <a:rPr kumimoji="0" lang="en-US" sz="1400" b="1" i="0" u="none" strike="noStrike" kern="1200" cap="none" spc="0" normalizeH="0" baseline="0" noProof="0">
                  <a:ln/>
                  <a:solidFill>
                    <a:srgbClr val="000000"/>
                  </a:solidFill>
                  <a:effectLst/>
                  <a:uLnTx/>
                  <a:uFillTx/>
                  <a:latin typeface="Arial"/>
                  <a:ea typeface="+mn-ea"/>
                  <a:cs typeface="Arial"/>
                  <a:sym typeface="Arial"/>
                  <a:rtl val="0"/>
                </a:rPr>
              </a:br>
              <a:r>
                <a:rPr kumimoji="0" lang="en-US" sz="1400" b="1" i="0" u="none" strike="noStrike" kern="1200" cap="none" spc="0" normalizeH="0" baseline="0" noProof="0">
                  <a:ln/>
                  <a:solidFill>
                    <a:srgbClr val="000000"/>
                  </a:solidFill>
                  <a:effectLst/>
                  <a:uLnTx/>
                  <a:uFillTx/>
                  <a:latin typeface="Arial"/>
                  <a:ea typeface="+mn-ea"/>
                  <a:cs typeface="Arial"/>
                  <a:sym typeface="Arial"/>
                  <a:rtl val="0"/>
                </a:rPr>
                <a:t>External Affairs</a:t>
              </a:r>
            </a:p>
          </p:txBody>
        </p:sp>
        <p:sp>
          <p:nvSpPr>
            <p:cNvPr id="24" name="TextBox 23">
              <a:extLst>
                <a:ext uri="{FF2B5EF4-FFF2-40B4-BE49-F238E27FC236}">
                  <a16:creationId xmlns:a16="http://schemas.microsoft.com/office/drawing/2014/main" id="{5CF6B658-229C-9ED7-0EED-736E38116894}"/>
                </a:ext>
              </a:extLst>
            </p:cNvPr>
            <p:cNvSpPr txBox="1"/>
            <p:nvPr/>
          </p:nvSpPr>
          <p:spPr>
            <a:xfrm>
              <a:off x="11393435" y="2829050"/>
              <a:ext cx="303703" cy="3466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1100" b="0" i="0" u="none" strike="noStrike" kern="1200" cap="none" spc="0" normalizeH="0" baseline="0" noProof="0">
                  <a:ln/>
                  <a:solidFill>
                    <a:srgbClr val="000000"/>
                  </a:solidFill>
                  <a:effectLst/>
                  <a:uLnTx/>
                  <a:uFillTx/>
                  <a:latin typeface="Arial"/>
                  <a:ea typeface="+mn-ea"/>
                  <a:cs typeface="Arial"/>
                  <a:sym typeface="Arial"/>
                  <a:rtl val="0"/>
                </a:rPr>
                <a:t> </a:t>
              </a:r>
            </a:p>
          </p:txBody>
        </p:sp>
        <p:sp>
          <p:nvSpPr>
            <p:cNvPr id="25" name="TextBox 24">
              <a:extLst>
                <a:ext uri="{FF2B5EF4-FFF2-40B4-BE49-F238E27FC236}">
                  <a16:creationId xmlns:a16="http://schemas.microsoft.com/office/drawing/2014/main" id="{2007504C-F0ED-5598-29CA-992C77301BE8}"/>
                </a:ext>
              </a:extLst>
            </p:cNvPr>
            <p:cNvSpPr txBox="1"/>
            <p:nvPr/>
          </p:nvSpPr>
          <p:spPr>
            <a:xfrm>
              <a:off x="1555206" y="1704741"/>
              <a:ext cx="2832714" cy="40777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
                  <a:srgbClr val="5855A3"/>
                </a:buClr>
                <a:buSzTx/>
                <a:buFontTx/>
                <a:buNone/>
                <a:tabLst/>
                <a:defRPr/>
              </a:pPr>
              <a:r>
                <a:rPr kumimoji="0" lang="en-US" sz="1400" b="1" i="0" u="none" strike="noStrike" kern="1200" cap="none" spc="0" normalizeH="0" baseline="0" noProof="0">
                  <a:ln/>
                  <a:solidFill>
                    <a:srgbClr val="000000"/>
                  </a:solidFill>
                  <a:effectLst/>
                  <a:uLnTx/>
                  <a:uFillTx/>
                  <a:latin typeface="Arial"/>
                  <a:ea typeface="+mn-ea"/>
                  <a:cs typeface="Arial"/>
                  <a:sym typeface="Arial"/>
                  <a:rtl val="0"/>
                </a:rPr>
                <a:t>Medical Information</a:t>
              </a:r>
            </a:p>
          </p:txBody>
        </p:sp>
        <p:sp>
          <p:nvSpPr>
            <p:cNvPr id="26" name="TextBox 25">
              <a:extLst>
                <a:ext uri="{FF2B5EF4-FFF2-40B4-BE49-F238E27FC236}">
                  <a16:creationId xmlns:a16="http://schemas.microsoft.com/office/drawing/2014/main" id="{CB1A8D3D-1D95-1F15-3EF9-3B95DD615061}"/>
                </a:ext>
              </a:extLst>
            </p:cNvPr>
            <p:cNvSpPr txBox="1"/>
            <p:nvPr/>
          </p:nvSpPr>
          <p:spPr>
            <a:xfrm>
              <a:off x="689957" y="2783005"/>
              <a:ext cx="2958920" cy="693208"/>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5855A3"/>
                </a:buClr>
                <a:buSzTx/>
                <a:buFontTx/>
                <a:buNone/>
                <a:tabLst/>
                <a:defRPr/>
              </a:pPr>
              <a:r>
                <a:rPr kumimoji="0" lang="en-US" sz="1400" b="1" i="0" u="none" strike="noStrike" kern="1200" cap="none" spc="0" normalizeH="0" baseline="0" noProof="0">
                  <a:ln/>
                  <a:solidFill>
                    <a:srgbClr val="000000"/>
                  </a:solidFill>
                  <a:effectLst/>
                  <a:uLnTx/>
                  <a:uFillTx/>
                  <a:latin typeface="Arial"/>
                  <a:ea typeface="+mn-ea"/>
                  <a:cs typeface="Arial"/>
                  <a:sym typeface="Arial"/>
                  <a:rtl val="0"/>
                </a:rPr>
                <a:t>Medical Training and</a:t>
              </a:r>
              <a:br>
                <a:rPr kumimoji="0" lang="en-US" sz="1400" b="1" i="0" u="none" strike="noStrike" kern="1200" cap="none" spc="0" normalizeH="0" baseline="0" noProof="0">
                  <a:ln/>
                  <a:solidFill>
                    <a:srgbClr val="000000"/>
                  </a:solidFill>
                  <a:effectLst/>
                  <a:uLnTx/>
                  <a:uFillTx/>
                  <a:latin typeface="Arial"/>
                  <a:ea typeface="+mn-ea"/>
                  <a:cs typeface="Arial"/>
                  <a:sym typeface="Arial"/>
                  <a:rtl val="0"/>
                </a:rPr>
              </a:br>
              <a:r>
                <a:rPr kumimoji="0" lang="en-US" sz="1400" b="1" i="0" u="none" strike="noStrike" kern="1200" cap="none" spc="0" normalizeH="0" baseline="0" noProof="0">
                  <a:ln/>
                  <a:solidFill>
                    <a:srgbClr val="000000"/>
                  </a:solidFill>
                  <a:effectLst/>
                  <a:uLnTx/>
                  <a:uFillTx/>
                  <a:latin typeface="Arial"/>
                  <a:ea typeface="+mn-ea"/>
                  <a:cs typeface="Arial"/>
                  <a:sym typeface="Arial"/>
                  <a:rtl val="0"/>
                </a:rPr>
                <a:t>Resource Development</a:t>
              </a:r>
            </a:p>
          </p:txBody>
        </p:sp>
        <p:sp>
          <p:nvSpPr>
            <p:cNvPr id="27" name="TextBox 26">
              <a:extLst>
                <a:ext uri="{FF2B5EF4-FFF2-40B4-BE49-F238E27FC236}">
                  <a16:creationId xmlns:a16="http://schemas.microsoft.com/office/drawing/2014/main" id="{D0EC7F18-3C14-3BA9-FF35-5EC08FFB526B}"/>
                </a:ext>
              </a:extLst>
            </p:cNvPr>
            <p:cNvSpPr txBox="1"/>
            <p:nvPr/>
          </p:nvSpPr>
          <p:spPr>
            <a:xfrm>
              <a:off x="3464904" y="2829050"/>
              <a:ext cx="303703" cy="3466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1100" b="0" i="0" u="none" strike="noStrike" kern="1200" cap="none" spc="0" normalizeH="0" baseline="0" noProof="0">
                  <a:ln/>
                  <a:solidFill>
                    <a:srgbClr val="000000"/>
                  </a:solidFill>
                  <a:effectLst/>
                  <a:uLnTx/>
                  <a:uFillTx/>
                  <a:latin typeface="Arial"/>
                  <a:ea typeface="+mn-ea"/>
                  <a:cs typeface="Arial"/>
                  <a:sym typeface="Arial"/>
                  <a:rtl val="0"/>
                </a:rPr>
                <a:t> </a:t>
              </a:r>
            </a:p>
          </p:txBody>
        </p:sp>
        <p:sp>
          <p:nvSpPr>
            <p:cNvPr id="28" name="TextBox 27">
              <a:extLst>
                <a:ext uri="{FF2B5EF4-FFF2-40B4-BE49-F238E27FC236}">
                  <a16:creationId xmlns:a16="http://schemas.microsoft.com/office/drawing/2014/main" id="{DA211B6F-F1D2-884C-C927-A0C5CB277CBF}"/>
                </a:ext>
              </a:extLst>
            </p:cNvPr>
            <p:cNvSpPr txBox="1"/>
            <p:nvPr/>
          </p:nvSpPr>
          <p:spPr>
            <a:xfrm>
              <a:off x="1008071" y="4009263"/>
              <a:ext cx="2633835" cy="693208"/>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5855A3"/>
                </a:buClr>
                <a:buSzTx/>
                <a:buFontTx/>
                <a:buNone/>
                <a:tabLst/>
                <a:defRPr/>
              </a:pPr>
              <a:r>
                <a:rPr kumimoji="0" lang="en-US" sz="1400" b="1" i="0" u="none" strike="noStrike" kern="1200" cap="none" spc="0" normalizeH="0" baseline="0" noProof="0">
                  <a:ln/>
                  <a:solidFill>
                    <a:srgbClr val="000000"/>
                  </a:solidFill>
                  <a:effectLst/>
                  <a:uLnTx/>
                  <a:uFillTx/>
                  <a:latin typeface="Arial"/>
                  <a:ea typeface="+mn-ea"/>
                  <a:cs typeface="Arial"/>
                  <a:sym typeface="Arial"/>
                  <a:rtl val="0"/>
                </a:rPr>
                <a:t>Global Value and</a:t>
              </a:r>
              <a:br>
                <a:rPr kumimoji="0" lang="en-US" sz="1400" b="1" i="0" u="none" strike="noStrike" kern="1200" cap="none" spc="0" normalizeH="0" baseline="0" noProof="0">
                  <a:ln/>
                  <a:solidFill>
                    <a:srgbClr val="000000"/>
                  </a:solidFill>
                  <a:effectLst/>
                  <a:uLnTx/>
                  <a:uFillTx/>
                  <a:latin typeface="Arial"/>
                  <a:ea typeface="+mn-ea"/>
                  <a:cs typeface="Arial"/>
                  <a:sym typeface="Arial"/>
                  <a:rtl val="0"/>
                </a:rPr>
              </a:br>
              <a:r>
                <a:rPr kumimoji="0" lang="en-US" sz="1400" b="1" i="0" u="none" strike="noStrike" kern="1200" cap="none" spc="0" normalizeH="0" baseline="0" noProof="0">
                  <a:ln/>
                  <a:solidFill>
                    <a:srgbClr val="000000"/>
                  </a:solidFill>
                  <a:effectLst/>
                  <a:uLnTx/>
                  <a:uFillTx/>
                  <a:latin typeface="Arial"/>
                  <a:ea typeface="+mn-ea"/>
                  <a:cs typeface="Arial"/>
                  <a:sym typeface="Arial"/>
                  <a:rtl val="0"/>
                </a:rPr>
                <a:t>Real-world Evidence</a:t>
              </a:r>
            </a:p>
          </p:txBody>
        </p:sp>
        <p:sp>
          <p:nvSpPr>
            <p:cNvPr id="29" name="TextBox 28">
              <a:extLst>
                <a:ext uri="{FF2B5EF4-FFF2-40B4-BE49-F238E27FC236}">
                  <a16:creationId xmlns:a16="http://schemas.microsoft.com/office/drawing/2014/main" id="{8FA05693-0899-0CBD-360E-B30F035AE990}"/>
                </a:ext>
              </a:extLst>
            </p:cNvPr>
            <p:cNvSpPr txBox="1"/>
            <p:nvPr/>
          </p:nvSpPr>
          <p:spPr>
            <a:xfrm>
              <a:off x="3464978" y="4073923"/>
              <a:ext cx="303703" cy="34660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1100" b="0" i="0" u="none" strike="noStrike" kern="1200" cap="none" spc="0" normalizeH="0" baseline="0" noProof="0">
                  <a:ln/>
                  <a:solidFill>
                    <a:srgbClr val="000000"/>
                  </a:solidFill>
                  <a:effectLst/>
                  <a:uLnTx/>
                  <a:uFillTx/>
                  <a:latin typeface="Arial"/>
                  <a:ea typeface="+mn-ea"/>
                  <a:cs typeface="Arial"/>
                  <a:sym typeface="Arial"/>
                  <a:rtl val="0"/>
                </a:rPr>
                <a:t> </a:t>
              </a:r>
            </a:p>
          </p:txBody>
        </p:sp>
        <p:sp>
          <p:nvSpPr>
            <p:cNvPr id="30" name="TextBox 29">
              <a:extLst>
                <a:ext uri="{FF2B5EF4-FFF2-40B4-BE49-F238E27FC236}">
                  <a16:creationId xmlns:a16="http://schemas.microsoft.com/office/drawing/2014/main" id="{5EB2AC64-FF86-8B21-6126-E0A9131ABCC6}"/>
                </a:ext>
              </a:extLst>
            </p:cNvPr>
            <p:cNvSpPr txBox="1"/>
            <p:nvPr/>
          </p:nvSpPr>
          <p:spPr>
            <a:xfrm>
              <a:off x="2588363" y="5198150"/>
              <a:ext cx="1778582" cy="407770"/>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
                  <a:srgbClr val="5855A3"/>
                </a:buClr>
                <a:buSzTx/>
                <a:buFontTx/>
                <a:buNone/>
                <a:tabLst/>
                <a:defRPr/>
              </a:pPr>
              <a:r>
                <a:rPr kumimoji="0" lang="en-US" sz="1400" b="1" i="0" u="none" strike="noStrike" kern="1200" cap="none" spc="0" normalizeH="0" baseline="0" noProof="0">
                  <a:ln/>
                  <a:solidFill>
                    <a:srgbClr val="000000"/>
                  </a:solidFill>
                  <a:effectLst/>
                  <a:uLnTx/>
                  <a:uFillTx/>
                  <a:latin typeface="Arial"/>
                  <a:ea typeface="+mn-ea"/>
                  <a:cs typeface="Arial"/>
                  <a:sym typeface="Arial"/>
                  <a:rtl val="0"/>
                </a:rPr>
                <a:t>Field Medical</a:t>
              </a:r>
            </a:p>
          </p:txBody>
        </p:sp>
        <p:sp>
          <p:nvSpPr>
            <p:cNvPr id="31" name="Freeform 28">
              <a:extLst>
                <a:ext uri="{FF2B5EF4-FFF2-40B4-BE49-F238E27FC236}">
                  <a16:creationId xmlns:a16="http://schemas.microsoft.com/office/drawing/2014/main" id="{F2DF660E-50FB-45A0-EF03-A6932316CEB2}"/>
                </a:ext>
              </a:extLst>
            </p:cNvPr>
            <p:cNvSpPr/>
            <p:nvPr/>
          </p:nvSpPr>
          <p:spPr>
            <a:xfrm>
              <a:off x="6800927" y="1645603"/>
              <a:ext cx="990098" cy="990098"/>
            </a:xfrm>
            <a:custGeom>
              <a:avLst/>
              <a:gdLst>
                <a:gd name="connsiteX0" fmla="*/ 990098 w 990098"/>
                <a:gd name="connsiteY0" fmla="*/ 495049 h 990098"/>
                <a:gd name="connsiteX1" fmla="*/ 495049 w 990098"/>
                <a:gd name="connsiteY1" fmla="*/ 990098 h 990098"/>
                <a:gd name="connsiteX2" fmla="*/ 0 w 990098"/>
                <a:gd name="connsiteY2" fmla="*/ 495049 h 990098"/>
                <a:gd name="connsiteX3" fmla="*/ 495049 w 990098"/>
                <a:gd name="connsiteY3" fmla="*/ 0 h 990098"/>
                <a:gd name="connsiteX4" fmla="*/ 990098 w 990098"/>
                <a:gd name="connsiteY4" fmla="*/ 495049 h 990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098" h="990098">
                  <a:moveTo>
                    <a:pt x="990098" y="495049"/>
                  </a:moveTo>
                  <a:cubicBezTo>
                    <a:pt x="990098" y="768457"/>
                    <a:pt x="768457" y="990098"/>
                    <a:pt x="495049" y="990098"/>
                  </a:cubicBezTo>
                  <a:cubicBezTo>
                    <a:pt x="221641" y="990098"/>
                    <a:pt x="0" y="768457"/>
                    <a:pt x="0" y="495049"/>
                  </a:cubicBezTo>
                  <a:cubicBezTo>
                    <a:pt x="0" y="221641"/>
                    <a:pt x="221641" y="0"/>
                    <a:pt x="495049" y="0"/>
                  </a:cubicBezTo>
                  <a:cubicBezTo>
                    <a:pt x="768457" y="0"/>
                    <a:pt x="990098" y="221641"/>
                    <a:pt x="990098" y="495049"/>
                  </a:cubicBezTo>
                  <a:close/>
                </a:path>
              </a:pathLst>
            </a:custGeom>
            <a:solidFill>
              <a:srgbClr val="2C467B"/>
            </a:solidFill>
            <a:ln w="38070"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2" name="Freeform 29">
              <a:extLst>
                <a:ext uri="{FF2B5EF4-FFF2-40B4-BE49-F238E27FC236}">
                  <a16:creationId xmlns:a16="http://schemas.microsoft.com/office/drawing/2014/main" id="{F095BBF1-B767-5E5B-02D0-AF9FC1B28F9A}"/>
                </a:ext>
              </a:extLst>
            </p:cNvPr>
            <p:cNvSpPr/>
            <p:nvPr/>
          </p:nvSpPr>
          <p:spPr>
            <a:xfrm>
              <a:off x="6808164" y="4853456"/>
              <a:ext cx="990098" cy="990099"/>
            </a:xfrm>
            <a:custGeom>
              <a:avLst/>
              <a:gdLst>
                <a:gd name="connsiteX0" fmla="*/ 990099 w 990098"/>
                <a:gd name="connsiteY0" fmla="*/ 495049 h 990098"/>
                <a:gd name="connsiteX1" fmla="*/ 495049 w 990098"/>
                <a:gd name="connsiteY1" fmla="*/ 990098 h 990098"/>
                <a:gd name="connsiteX2" fmla="*/ 0 w 990098"/>
                <a:gd name="connsiteY2" fmla="*/ 495049 h 990098"/>
                <a:gd name="connsiteX3" fmla="*/ 495049 w 990098"/>
                <a:gd name="connsiteY3" fmla="*/ 0 h 990098"/>
                <a:gd name="connsiteX4" fmla="*/ 990099 w 990098"/>
                <a:gd name="connsiteY4" fmla="*/ 495049 h 990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098" h="990098">
                  <a:moveTo>
                    <a:pt x="990099" y="495049"/>
                  </a:moveTo>
                  <a:cubicBezTo>
                    <a:pt x="990099" y="768457"/>
                    <a:pt x="768457" y="990098"/>
                    <a:pt x="495049" y="990098"/>
                  </a:cubicBezTo>
                  <a:cubicBezTo>
                    <a:pt x="221641" y="990098"/>
                    <a:pt x="0" y="768457"/>
                    <a:pt x="0" y="495049"/>
                  </a:cubicBezTo>
                  <a:cubicBezTo>
                    <a:pt x="0" y="221641"/>
                    <a:pt x="221641" y="0"/>
                    <a:pt x="495049" y="0"/>
                  </a:cubicBezTo>
                  <a:cubicBezTo>
                    <a:pt x="768457" y="0"/>
                    <a:pt x="990099" y="221641"/>
                    <a:pt x="990099" y="495049"/>
                  </a:cubicBezTo>
                  <a:close/>
                </a:path>
              </a:pathLst>
            </a:custGeom>
            <a:solidFill>
              <a:srgbClr val="2C467B"/>
            </a:solidFill>
            <a:ln w="38070"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3" name="Freeform 30">
              <a:extLst>
                <a:ext uri="{FF2B5EF4-FFF2-40B4-BE49-F238E27FC236}">
                  <a16:creationId xmlns:a16="http://schemas.microsoft.com/office/drawing/2014/main" id="{F4EB7E98-03C2-505A-DB1F-90C894CDB975}"/>
                </a:ext>
              </a:extLst>
            </p:cNvPr>
            <p:cNvSpPr/>
            <p:nvPr/>
          </p:nvSpPr>
          <p:spPr>
            <a:xfrm>
              <a:off x="7029851" y="5111074"/>
              <a:ext cx="539869" cy="525014"/>
            </a:xfrm>
            <a:custGeom>
              <a:avLst/>
              <a:gdLst>
                <a:gd name="connsiteX0" fmla="*/ 257745 w 539869"/>
                <a:gd name="connsiteY0" fmla="*/ 155028 h 525013"/>
                <a:gd name="connsiteX1" fmla="*/ 257745 w 539869"/>
                <a:gd name="connsiteY1" fmla="*/ 328467 h 525013"/>
                <a:gd name="connsiteX2" fmla="*/ 213561 w 539869"/>
                <a:gd name="connsiteY2" fmla="*/ 328467 h 525013"/>
                <a:gd name="connsiteX3" fmla="*/ 213561 w 539869"/>
                <a:gd name="connsiteY3" fmla="*/ 188167 h 525013"/>
                <a:gd name="connsiteX4" fmla="*/ 190834 w 539869"/>
                <a:gd name="connsiteY4" fmla="*/ 188167 h 525013"/>
                <a:gd name="connsiteX5" fmla="*/ 190834 w 539869"/>
                <a:gd name="connsiteY5" fmla="*/ 328340 h 525013"/>
                <a:gd name="connsiteX6" fmla="*/ 146648 w 539869"/>
                <a:gd name="connsiteY6" fmla="*/ 328340 h 525013"/>
                <a:gd name="connsiteX7" fmla="*/ 146648 w 539869"/>
                <a:gd name="connsiteY7" fmla="*/ 232479 h 525013"/>
                <a:gd name="connsiteX8" fmla="*/ 123921 w 539869"/>
                <a:gd name="connsiteY8" fmla="*/ 232479 h 525013"/>
                <a:gd name="connsiteX9" fmla="*/ 123921 w 539869"/>
                <a:gd name="connsiteY9" fmla="*/ 328340 h 525013"/>
                <a:gd name="connsiteX10" fmla="*/ 89767 w 539869"/>
                <a:gd name="connsiteY10" fmla="*/ 328340 h 525013"/>
                <a:gd name="connsiteX11" fmla="*/ 89767 w 539869"/>
                <a:gd name="connsiteY11" fmla="*/ 349289 h 525013"/>
                <a:gd name="connsiteX12" fmla="*/ 449848 w 539869"/>
                <a:gd name="connsiteY12" fmla="*/ 349289 h 525013"/>
                <a:gd name="connsiteX13" fmla="*/ 449848 w 539869"/>
                <a:gd name="connsiteY13" fmla="*/ 328340 h 525013"/>
                <a:gd name="connsiteX14" fmla="*/ 415694 w 539869"/>
                <a:gd name="connsiteY14" fmla="*/ 328340 h 525013"/>
                <a:gd name="connsiteX15" fmla="*/ 415694 w 539869"/>
                <a:gd name="connsiteY15" fmla="*/ 232479 h 525013"/>
                <a:gd name="connsiteX16" fmla="*/ 392967 w 539869"/>
                <a:gd name="connsiteY16" fmla="*/ 232479 h 525013"/>
                <a:gd name="connsiteX17" fmla="*/ 392967 w 539869"/>
                <a:gd name="connsiteY17" fmla="*/ 328340 h 525013"/>
                <a:gd name="connsiteX18" fmla="*/ 348782 w 539869"/>
                <a:gd name="connsiteY18" fmla="*/ 328340 h 525013"/>
                <a:gd name="connsiteX19" fmla="*/ 348782 w 539869"/>
                <a:gd name="connsiteY19" fmla="*/ 188167 h 525013"/>
                <a:gd name="connsiteX20" fmla="*/ 326054 w 539869"/>
                <a:gd name="connsiteY20" fmla="*/ 188167 h 525013"/>
                <a:gd name="connsiteX21" fmla="*/ 326054 w 539869"/>
                <a:gd name="connsiteY21" fmla="*/ 328340 h 525013"/>
                <a:gd name="connsiteX22" fmla="*/ 280600 w 539869"/>
                <a:gd name="connsiteY22" fmla="*/ 328340 h 525013"/>
                <a:gd name="connsiteX23" fmla="*/ 280600 w 539869"/>
                <a:gd name="connsiteY23" fmla="*/ 154901 h 525013"/>
                <a:gd name="connsiteX24" fmla="*/ 257745 w 539869"/>
                <a:gd name="connsiteY24" fmla="*/ 154901 h 525013"/>
                <a:gd name="connsiteX25" fmla="*/ 55612 w 539869"/>
                <a:gd name="connsiteY25" fmla="*/ 65261 h 525013"/>
                <a:gd name="connsiteX26" fmla="*/ 482606 w 539869"/>
                <a:gd name="connsiteY26" fmla="*/ 65261 h 525013"/>
                <a:gd name="connsiteX27" fmla="*/ 482606 w 539869"/>
                <a:gd name="connsiteY27" fmla="*/ 360463 h 525013"/>
                <a:gd name="connsiteX28" fmla="*/ 471179 w 539869"/>
                <a:gd name="connsiteY28" fmla="*/ 371509 h 525013"/>
                <a:gd name="connsiteX29" fmla="*/ 66913 w 539869"/>
                <a:gd name="connsiteY29" fmla="*/ 371509 h 525013"/>
                <a:gd name="connsiteX30" fmla="*/ 55485 w 539869"/>
                <a:gd name="connsiteY30" fmla="*/ 360463 h 525013"/>
                <a:gd name="connsiteX31" fmla="*/ 55485 w 539869"/>
                <a:gd name="connsiteY31" fmla="*/ 65261 h 525013"/>
                <a:gd name="connsiteX32" fmla="*/ 69579 w 539869"/>
                <a:gd name="connsiteY32" fmla="*/ 79355 h 525013"/>
                <a:gd name="connsiteX33" fmla="*/ 468767 w 539869"/>
                <a:gd name="connsiteY33" fmla="*/ 79355 h 525013"/>
                <a:gd name="connsiteX34" fmla="*/ 468767 w 539869"/>
                <a:gd name="connsiteY34" fmla="*/ 347258 h 525013"/>
                <a:gd name="connsiteX35" fmla="*/ 458102 w 539869"/>
                <a:gd name="connsiteY35" fmla="*/ 357288 h 525013"/>
                <a:gd name="connsiteX36" fmla="*/ 80117 w 539869"/>
                <a:gd name="connsiteY36" fmla="*/ 357288 h 525013"/>
                <a:gd name="connsiteX37" fmla="*/ 69452 w 539869"/>
                <a:gd name="connsiteY37" fmla="*/ 347258 h 525013"/>
                <a:gd name="connsiteX38" fmla="*/ 69452 w 539869"/>
                <a:gd name="connsiteY38" fmla="*/ 79355 h 525013"/>
                <a:gd name="connsiteX39" fmla="*/ 11427 w 539869"/>
                <a:gd name="connsiteY39" fmla="*/ 0 h 525013"/>
                <a:gd name="connsiteX40" fmla="*/ 0 w 539869"/>
                <a:gd name="connsiteY40" fmla="*/ 11046 h 525013"/>
                <a:gd name="connsiteX41" fmla="*/ 0 w 539869"/>
                <a:gd name="connsiteY41" fmla="*/ 54088 h 525013"/>
                <a:gd name="connsiteX42" fmla="*/ 11427 w 539869"/>
                <a:gd name="connsiteY42" fmla="*/ 65134 h 525013"/>
                <a:gd name="connsiteX43" fmla="*/ 22854 w 539869"/>
                <a:gd name="connsiteY43" fmla="*/ 65134 h 525013"/>
                <a:gd name="connsiteX44" fmla="*/ 22854 w 539869"/>
                <a:gd name="connsiteY44" fmla="*/ 393474 h 525013"/>
                <a:gd name="connsiteX45" fmla="*/ 127 w 539869"/>
                <a:gd name="connsiteY45" fmla="*/ 393474 h 525013"/>
                <a:gd name="connsiteX46" fmla="*/ 127 w 539869"/>
                <a:gd name="connsiteY46" fmla="*/ 415567 h 525013"/>
                <a:gd name="connsiteX47" fmla="*/ 257872 w 539869"/>
                <a:gd name="connsiteY47" fmla="*/ 415567 h 525013"/>
                <a:gd name="connsiteX48" fmla="*/ 257872 w 539869"/>
                <a:gd name="connsiteY48" fmla="*/ 461022 h 525013"/>
                <a:gd name="connsiteX49" fmla="*/ 236415 w 539869"/>
                <a:gd name="connsiteY49" fmla="*/ 491748 h 525013"/>
                <a:gd name="connsiteX50" fmla="*/ 269300 w 539869"/>
                <a:gd name="connsiteY50" fmla="*/ 525013 h 525013"/>
                <a:gd name="connsiteX51" fmla="*/ 303454 w 539869"/>
                <a:gd name="connsiteY51" fmla="*/ 491748 h 525013"/>
                <a:gd name="connsiteX52" fmla="*/ 280727 w 539869"/>
                <a:gd name="connsiteY52" fmla="*/ 461022 h 525013"/>
                <a:gd name="connsiteX53" fmla="*/ 280727 w 539869"/>
                <a:gd name="connsiteY53" fmla="*/ 415567 h 525013"/>
                <a:gd name="connsiteX54" fmla="*/ 539742 w 539869"/>
                <a:gd name="connsiteY54" fmla="*/ 415567 h 525013"/>
                <a:gd name="connsiteX55" fmla="*/ 539742 w 539869"/>
                <a:gd name="connsiteY55" fmla="*/ 393474 h 525013"/>
                <a:gd name="connsiteX56" fmla="*/ 517015 w 539869"/>
                <a:gd name="connsiteY56" fmla="*/ 393474 h 525013"/>
                <a:gd name="connsiteX57" fmla="*/ 517015 w 539869"/>
                <a:gd name="connsiteY57" fmla="*/ 65134 h 525013"/>
                <a:gd name="connsiteX58" fmla="*/ 528442 w 539869"/>
                <a:gd name="connsiteY58" fmla="*/ 65134 h 525013"/>
                <a:gd name="connsiteX59" fmla="*/ 539869 w 539869"/>
                <a:gd name="connsiteY59" fmla="*/ 54088 h 525013"/>
                <a:gd name="connsiteX60" fmla="*/ 539869 w 539869"/>
                <a:gd name="connsiteY60" fmla="*/ 11046 h 525013"/>
                <a:gd name="connsiteX61" fmla="*/ 528442 w 539869"/>
                <a:gd name="connsiteY61" fmla="*/ 0 h 525013"/>
                <a:gd name="connsiteX62" fmla="*/ 11427 w 539869"/>
                <a:gd name="connsiteY62" fmla="*/ 0 h 525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39869" h="525013">
                  <a:moveTo>
                    <a:pt x="257745" y="155028"/>
                  </a:moveTo>
                  <a:lnTo>
                    <a:pt x="257745" y="328467"/>
                  </a:lnTo>
                  <a:lnTo>
                    <a:pt x="213561" y="328467"/>
                  </a:lnTo>
                  <a:lnTo>
                    <a:pt x="213561" y="188167"/>
                  </a:lnTo>
                  <a:lnTo>
                    <a:pt x="190834" y="188167"/>
                  </a:lnTo>
                  <a:lnTo>
                    <a:pt x="190834" y="328340"/>
                  </a:lnTo>
                  <a:lnTo>
                    <a:pt x="146648" y="328340"/>
                  </a:lnTo>
                  <a:lnTo>
                    <a:pt x="146648" y="232479"/>
                  </a:lnTo>
                  <a:lnTo>
                    <a:pt x="123921" y="232479"/>
                  </a:lnTo>
                  <a:lnTo>
                    <a:pt x="123921" y="328340"/>
                  </a:lnTo>
                  <a:lnTo>
                    <a:pt x="89767" y="328340"/>
                  </a:lnTo>
                  <a:lnTo>
                    <a:pt x="89767" y="349289"/>
                  </a:lnTo>
                  <a:lnTo>
                    <a:pt x="449848" y="349289"/>
                  </a:lnTo>
                  <a:lnTo>
                    <a:pt x="449848" y="328340"/>
                  </a:lnTo>
                  <a:lnTo>
                    <a:pt x="415694" y="328340"/>
                  </a:lnTo>
                  <a:lnTo>
                    <a:pt x="415694" y="232479"/>
                  </a:lnTo>
                  <a:lnTo>
                    <a:pt x="392967" y="232479"/>
                  </a:lnTo>
                  <a:lnTo>
                    <a:pt x="392967" y="328340"/>
                  </a:lnTo>
                  <a:lnTo>
                    <a:pt x="348782" y="328340"/>
                  </a:lnTo>
                  <a:lnTo>
                    <a:pt x="348782" y="188167"/>
                  </a:lnTo>
                  <a:lnTo>
                    <a:pt x="326054" y="188167"/>
                  </a:lnTo>
                  <a:lnTo>
                    <a:pt x="326054" y="328340"/>
                  </a:lnTo>
                  <a:lnTo>
                    <a:pt x="280600" y="328340"/>
                  </a:lnTo>
                  <a:lnTo>
                    <a:pt x="280600" y="154901"/>
                  </a:lnTo>
                  <a:lnTo>
                    <a:pt x="257745" y="154901"/>
                  </a:lnTo>
                  <a:close/>
                  <a:moveTo>
                    <a:pt x="55612" y="65261"/>
                  </a:moveTo>
                  <a:lnTo>
                    <a:pt x="482606" y="65261"/>
                  </a:lnTo>
                  <a:lnTo>
                    <a:pt x="482606" y="360463"/>
                  </a:lnTo>
                  <a:cubicBezTo>
                    <a:pt x="482606" y="366557"/>
                    <a:pt x="477527" y="371509"/>
                    <a:pt x="471179" y="371509"/>
                  </a:cubicBezTo>
                  <a:lnTo>
                    <a:pt x="66913" y="371509"/>
                  </a:lnTo>
                  <a:cubicBezTo>
                    <a:pt x="60564" y="371509"/>
                    <a:pt x="55485" y="366557"/>
                    <a:pt x="55485" y="360463"/>
                  </a:cubicBezTo>
                  <a:lnTo>
                    <a:pt x="55485" y="65261"/>
                  </a:lnTo>
                  <a:close/>
                  <a:moveTo>
                    <a:pt x="69579" y="79355"/>
                  </a:moveTo>
                  <a:lnTo>
                    <a:pt x="468767" y="79355"/>
                  </a:lnTo>
                  <a:lnTo>
                    <a:pt x="468767" y="347258"/>
                  </a:lnTo>
                  <a:cubicBezTo>
                    <a:pt x="468767" y="352844"/>
                    <a:pt x="464069" y="357288"/>
                    <a:pt x="458102" y="357288"/>
                  </a:cubicBezTo>
                  <a:lnTo>
                    <a:pt x="80117" y="357288"/>
                  </a:lnTo>
                  <a:cubicBezTo>
                    <a:pt x="74150" y="357288"/>
                    <a:pt x="69452" y="352844"/>
                    <a:pt x="69452" y="347258"/>
                  </a:cubicBezTo>
                  <a:lnTo>
                    <a:pt x="69452" y="79355"/>
                  </a:lnTo>
                  <a:close/>
                  <a:moveTo>
                    <a:pt x="11427" y="0"/>
                  </a:moveTo>
                  <a:cubicBezTo>
                    <a:pt x="5079" y="0"/>
                    <a:pt x="0" y="4952"/>
                    <a:pt x="0" y="11046"/>
                  </a:cubicBezTo>
                  <a:lnTo>
                    <a:pt x="0" y="54088"/>
                  </a:lnTo>
                  <a:cubicBezTo>
                    <a:pt x="0" y="60183"/>
                    <a:pt x="5079" y="65134"/>
                    <a:pt x="11427" y="65134"/>
                  </a:cubicBezTo>
                  <a:lnTo>
                    <a:pt x="22854" y="65134"/>
                  </a:lnTo>
                  <a:lnTo>
                    <a:pt x="22854" y="393474"/>
                  </a:lnTo>
                  <a:lnTo>
                    <a:pt x="127" y="393474"/>
                  </a:lnTo>
                  <a:lnTo>
                    <a:pt x="127" y="415567"/>
                  </a:lnTo>
                  <a:lnTo>
                    <a:pt x="257872" y="415567"/>
                  </a:lnTo>
                  <a:lnTo>
                    <a:pt x="257872" y="461022"/>
                  </a:lnTo>
                  <a:cubicBezTo>
                    <a:pt x="245303" y="465973"/>
                    <a:pt x="236415" y="477019"/>
                    <a:pt x="236415" y="491748"/>
                  </a:cubicBezTo>
                  <a:cubicBezTo>
                    <a:pt x="236415" y="510158"/>
                    <a:pt x="251524" y="525013"/>
                    <a:pt x="269300" y="525013"/>
                  </a:cubicBezTo>
                  <a:cubicBezTo>
                    <a:pt x="288218" y="525013"/>
                    <a:pt x="303454" y="510285"/>
                    <a:pt x="303454" y="491748"/>
                  </a:cubicBezTo>
                  <a:cubicBezTo>
                    <a:pt x="303454" y="477019"/>
                    <a:pt x="294567" y="465973"/>
                    <a:pt x="280727" y="461022"/>
                  </a:cubicBezTo>
                  <a:lnTo>
                    <a:pt x="280727" y="415567"/>
                  </a:lnTo>
                  <a:lnTo>
                    <a:pt x="539742" y="415567"/>
                  </a:lnTo>
                  <a:lnTo>
                    <a:pt x="539742" y="393474"/>
                  </a:lnTo>
                  <a:lnTo>
                    <a:pt x="517015" y="393474"/>
                  </a:lnTo>
                  <a:lnTo>
                    <a:pt x="517015" y="65134"/>
                  </a:lnTo>
                  <a:lnTo>
                    <a:pt x="528442" y="65134"/>
                  </a:lnTo>
                  <a:cubicBezTo>
                    <a:pt x="534790" y="65134"/>
                    <a:pt x="539869" y="60183"/>
                    <a:pt x="539869" y="54088"/>
                  </a:cubicBezTo>
                  <a:lnTo>
                    <a:pt x="539869" y="11046"/>
                  </a:lnTo>
                  <a:cubicBezTo>
                    <a:pt x="539869" y="4952"/>
                    <a:pt x="534790" y="0"/>
                    <a:pt x="528442" y="0"/>
                  </a:cubicBezTo>
                  <a:lnTo>
                    <a:pt x="11427" y="0"/>
                  </a:lnTo>
                  <a:close/>
                </a:path>
              </a:pathLst>
            </a:custGeom>
            <a:solidFill>
              <a:srgbClr val="FFFFFF"/>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4" name="Freeform 31">
              <a:extLst>
                <a:ext uri="{FF2B5EF4-FFF2-40B4-BE49-F238E27FC236}">
                  <a16:creationId xmlns:a16="http://schemas.microsoft.com/office/drawing/2014/main" id="{EC610905-F7D9-A988-0CFF-456CDD6F4866}"/>
                </a:ext>
              </a:extLst>
            </p:cNvPr>
            <p:cNvSpPr/>
            <p:nvPr/>
          </p:nvSpPr>
          <p:spPr>
            <a:xfrm>
              <a:off x="4405672" y="4853456"/>
              <a:ext cx="990098" cy="990099"/>
            </a:xfrm>
            <a:custGeom>
              <a:avLst/>
              <a:gdLst>
                <a:gd name="connsiteX0" fmla="*/ 990099 w 990098"/>
                <a:gd name="connsiteY0" fmla="*/ 495049 h 990098"/>
                <a:gd name="connsiteX1" fmla="*/ 495049 w 990098"/>
                <a:gd name="connsiteY1" fmla="*/ 990098 h 990098"/>
                <a:gd name="connsiteX2" fmla="*/ 0 w 990098"/>
                <a:gd name="connsiteY2" fmla="*/ 495049 h 990098"/>
                <a:gd name="connsiteX3" fmla="*/ 495049 w 990098"/>
                <a:gd name="connsiteY3" fmla="*/ 0 h 990098"/>
                <a:gd name="connsiteX4" fmla="*/ 990099 w 990098"/>
                <a:gd name="connsiteY4" fmla="*/ 495049 h 990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098" h="990098">
                  <a:moveTo>
                    <a:pt x="990099" y="495049"/>
                  </a:moveTo>
                  <a:cubicBezTo>
                    <a:pt x="990099" y="768457"/>
                    <a:pt x="768457" y="990098"/>
                    <a:pt x="495049" y="990098"/>
                  </a:cubicBezTo>
                  <a:cubicBezTo>
                    <a:pt x="221641" y="990098"/>
                    <a:pt x="0" y="768457"/>
                    <a:pt x="0" y="495049"/>
                  </a:cubicBezTo>
                  <a:cubicBezTo>
                    <a:pt x="0" y="221641"/>
                    <a:pt x="221641" y="0"/>
                    <a:pt x="495049" y="0"/>
                  </a:cubicBezTo>
                  <a:cubicBezTo>
                    <a:pt x="768457" y="0"/>
                    <a:pt x="990099" y="221641"/>
                    <a:pt x="990099" y="495049"/>
                  </a:cubicBezTo>
                  <a:close/>
                </a:path>
              </a:pathLst>
            </a:custGeom>
            <a:solidFill>
              <a:srgbClr val="2C467B"/>
            </a:solidFill>
            <a:ln w="38070"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5" name="Freeform 32">
              <a:extLst>
                <a:ext uri="{FF2B5EF4-FFF2-40B4-BE49-F238E27FC236}">
                  <a16:creationId xmlns:a16="http://schemas.microsoft.com/office/drawing/2014/main" id="{1D082A80-B95B-B4EC-94A1-57FF99954CB5}"/>
                </a:ext>
              </a:extLst>
            </p:cNvPr>
            <p:cNvSpPr/>
            <p:nvPr/>
          </p:nvSpPr>
          <p:spPr>
            <a:xfrm>
              <a:off x="4828857" y="5060795"/>
              <a:ext cx="366938" cy="489081"/>
            </a:xfrm>
            <a:custGeom>
              <a:avLst/>
              <a:gdLst>
                <a:gd name="connsiteX0" fmla="*/ 174454 w 366938"/>
                <a:gd name="connsiteY0" fmla="*/ 249239 h 489081"/>
                <a:gd name="connsiteX1" fmla="*/ 204546 w 366938"/>
                <a:gd name="connsiteY1" fmla="*/ 249239 h 489081"/>
                <a:gd name="connsiteX2" fmla="*/ 204546 w 366938"/>
                <a:gd name="connsiteY2" fmla="*/ 185755 h 489081"/>
                <a:gd name="connsiteX3" fmla="*/ 174454 w 366938"/>
                <a:gd name="connsiteY3" fmla="*/ 185755 h 489081"/>
                <a:gd name="connsiteX4" fmla="*/ 174454 w 366938"/>
                <a:gd name="connsiteY4" fmla="*/ 249239 h 489081"/>
                <a:gd name="connsiteX5" fmla="*/ 154901 w 366938"/>
                <a:gd name="connsiteY5" fmla="*/ 166583 h 489081"/>
                <a:gd name="connsiteX6" fmla="*/ 223972 w 366938"/>
                <a:gd name="connsiteY6" fmla="*/ 166583 h 489081"/>
                <a:gd name="connsiteX7" fmla="*/ 223972 w 366938"/>
                <a:gd name="connsiteY7" fmla="*/ 268157 h 489081"/>
                <a:gd name="connsiteX8" fmla="*/ 154901 w 366938"/>
                <a:gd name="connsiteY8" fmla="*/ 268157 h 489081"/>
                <a:gd name="connsiteX9" fmla="*/ 154901 w 366938"/>
                <a:gd name="connsiteY9" fmla="*/ 166583 h 489081"/>
                <a:gd name="connsiteX10" fmla="*/ 261428 w 366938"/>
                <a:gd name="connsiteY10" fmla="*/ 249239 h 489081"/>
                <a:gd name="connsiteX11" fmla="*/ 291519 w 366938"/>
                <a:gd name="connsiteY11" fmla="*/ 249239 h 489081"/>
                <a:gd name="connsiteX12" fmla="*/ 291519 w 366938"/>
                <a:gd name="connsiteY12" fmla="*/ 162520 h 489081"/>
                <a:gd name="connsiteX13" fmla="*/ 261428 w 366938"/>
                <a:gd name="connsiteY13" fmla="*/ 162520 h 489081"/>
                <a:gd name="connsiteX14" fmla="*/ 261428 w 366938"/>
                <a:gd name="connsiteY14" fmla="*/ 249239 h 489081"/>
                <a:gd name="connsiteX15" fmla="*/ 241874 w 366938"/>
                <a:gd name="connsiteY15" fmla="*/ 143347 h 489081"/>
                <a:gd name="connsiteX16" fmla="*/ 310945 w 366938"/>
                <a:gd name="connsiteY16" fmla="*/ 143347 h 489081"/>
                <a:gd name="connsiteX17" fmla="*/ 310945 w 366938"/>
                <a:gd name="connsiteY17" fmla="*/ 268157 h 489081"/>
                <a:gd name="connsiteX18" fmla="*/ 241874 w 366938"/>
                <a:gd name="connsiteY18" fmla="*/ 268157 h 489081"/>
                <a:gd name="connsiteX19" fmla="*/ 241874 w 366938"/>
                <a:gd name="connsiteY19" fmla="*/ 143347 h 489081"/>
                <a:gd name="connsiteX20" fmla="*/ 87481 w 366938"/>
                <a:gd name="connsiteY20" fmla="*/ 249239 h 489081"/>
                <a:gd name="connsiteX21" fmla="*/ 117572 w 366938"/>
                <a:gd name="connsiteY21" fmla="*/ 249239 h 489081"/>
                <a:gd name="connsiteX22" fmla="*/ 117572 w 366938"/>
                <a:gd name="connsiteY22" fmla="*/ 135729 h 489081"/>
                <a:gd name="connsiteX23" fmla="*/ 87481 w 366938"/>
                <a:gd name="connsiteY23" fmla="*/ 135729 h 489081"/>
                <a:gd name="connsiteX24" fmla="*/ 87481 w 366938"/>
                <a:gd name="connsiteY24" fmla="*/ 249239 h 489081"/>
                <a:gd name="connsiteX25" fmla="*/ 67928 w 366938"/>
                <a:gd name="connsiteY25" fmla="*/ 116557 h 489081"/>
                <a:gd name="connsiteX26" fmla="*/ 136998 w 366938"/>
                <a:gd name="connsiteY26" fmla="*/ 116557 h 489081"/>
                <a:gd name="connsiteX27" fmla="*/ 136998 w 366938"/>
                <a:gd name="connsiteY27" fmla="*/ 268284 h 489081"/>
                <a:gd name="connsiteX28" fmla="*/ 67928 w 366938"/>
                <a:gd name="connsiteY28" fmla="*/ 268284 h 489081"/>
                <a:gd name="connsiteX29" fmla="*/ 67928 w 366938"/>
                <a:gd name="connsiteY29" fmla="*/ 116557 h 489081"/>
                <a:gd name="connsiteX30" fmla="*/ 52184 w 366938"/>
                <a:gd name="connsiteY30" fmla="*/ 88751 h 489081"/>
                <a:gd name="connsiteX31" fmla="*/ 52184 w 366938"/>
                <a:gd name="connsiteY31" fmla="*/ 295709 h 489081"/>
                <a:gd name="connsiteX32" fmla="*/ 178644 w 366938"/>
                <a:gd name="connsiteY32" fmla="*/ 295709 h 489081"/>
                <a:gd name="connsiteX33" fmla="*/ 97512 w 366938"/>
                <a:gd name="connsiteY33" fmla="*/ 470037 h 489081"/>
                <a:gd name="connsiteX34" fmla="*/ 10030 w 366938"/>
                <a:gd name="connsiteY34" fmla="*/ 470037 h 489081"/>
                <a:gd name="connsiteX35" fmla="*/ 0 w 366938"/>
                <a:gd name="connsiteY35" fmla="*/ 479305 h 489081"/>
                <a:gd name="connsiteX36" fmla="*/ 10030 w 366938"/>
                <a:gd name="connsiteY36" fmla="*/ 488574 h 489081"/>
                <a:gd name="connsiteX37" fmla="*/ 103860 w 366938"/>
                <a:gd name="connsiteY37" fmla="*/ 488574 h 489081"/>
                <a:gd name="connsiteX38" fmla="*/ 112240 w 366938"/>
                <a:gd name="connsiteY38" fmla="*/ 483368 h 489081"/>
                <a:gd name="connsiteX39" fmla="*/ 189691 w 366938"/>
                <a:gd name="connsiteY39" fmla="*/ 318309 h 489081"/>
                <a:gd name="connsiteX40" fmla="*/ 272474 w 366938"/>
                <a:gd name="connsiteY40" fmla="*/ 483368 h 489081"/>
                <a:gd name="connsiteX41" fmla="*/ 281488 w 366938"/>
                <a:gd name="connsiteY41" fmla="*/ 489082 h 489081"/>
                <a:gd name="connsiteX42" fmla="*/ 356908 w 366938"/>
                <a:gd name="connsiteY42" fmla="*/ 489082 h 489081"/>
                <a:gd name="connsiteX43" fmla="*/ 366938 w 366938"/>
                <a:gd name="connsiteY43" fmla="*/ 479305 h 489081"/>
                <a:gd name="connsiteX44" fmla="*/ 356908 w 366938"/>
                <a:gd name="connsiteY44" fmla="*/ 470037 h 489081"/>
                <a:gd name="connsiteX45" fmla="*/ 287329 w 366938"/>
                <a:gd name="connsiteY45" fmla="*/ 470037 h 489081"/>
                <a:gd name="connsiteX46" fmla="*/ 200356 w 366938"/>
                <a:gd name="connsiteY46" fmla="*/ 295709 h 489081"/>
                <a:gd name="connsiteX47" fmla="*/ 327324 w 366938"/>
                <a:gd name="connsiteY47" fmla="*/ 295709 h 489081"/>
                <a:gd name="connsiteX48" fmla="*/ 327324 w 366938"/>
                <a:gd name="connsiteY48" fmla="*/ 88751 h 489081"/>
                <a:gd name="connsiteX49" fmla="*/ 52184 w 366938"/>
                <a:gd name="connsiteY49" fmla="*/ 88751 h 489081"/>
                <a:gd name="connsiteX50" fmla="*/ 185500 w 366938"/>
                <a:gd name="connsiteY50" fmla="*/ 0 h 489081"/>
                <a:gd name="connsiteX51" fmla="*/ 175470 w 366938"/>
                <a:gd name="connsiteY51" fmla="*/ 9269 h 489081"/>
                <a:gd name="connsiteX52" fmla="*/ 175470 w 366938"/>
                <a:gd name="connsiteY52" fmla="*/ 38218 h 489081"/>
                <a:gd name="connsiteX53" fmla="*/ 19426 w 366938"/>
                <a:gd name="connsiteY53" fmla="*/ 38218 h 489081"/>
                <a:gd name="connsiteX54" fmla="*/ 19426 w 366938"/>
                <a:gd name="connsiteY54" fmla="*/ 69579 h 489081"/>
                <a:gd name="connsiteX55" fmla="*/ 350940 w 366938"/>
                <a:gd name="connsiteY55" fmla="*/ 69579 h 489081"/>
                <a:gd name="connsiteX56" fmla="*/ 350940 w 366938"/>
                <a:gd name="connsiteY56" fmla="*/ 38090 h 489081"/>
                <a:gd name="connsiteX57" fmla="*/ 194896 w 366938"/>
                <a:gd name="connsiteY57" fmla="*/ 38090 h 489081"/>
                <a:gd name="connsiteX58" fmla="*/ 194896 w 366938"/>
                <a:gd name="connsiteY58" fmla="*/ 9142 h 489081"/>
                <a:gd name="connsiteX59" fmla="*/ 185500 w 366938"/>
                <a:gd name="connsiteY59" fmla="*/ 0 h 489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66938" h="489081">
                  <a:moveTo>
                    <a:pt x="174454" y="249239"/>
                  </a:moveTo>
                  <a:lnTo>
                    <a:pt x="204546" y="249239"/>
                  </a:lnTo>
                  <a:lnTo>
                    <a:pt x="204546" y="185755"/>
                  </a:lnTo>
                  <a:lnTo>
                    <a:pt x="174454" y="185755"/>
                  </a:lnTo>
                  <a:lnTo>
                    <a:pt x="174454" y="249239"/>
                  </a:lnTo>
                  <a:close/>
                  <a:moveTo>
                    <a:pt x="154901" y="166583"/>
                  </a:moveTo>
                  <a:lnTo>
                    <a:pt x="223972" y="166583"/>
                  </a:lnTo>
                  <a:lnTo>
                    <a:pt x="223972" y="268157"/>
                  </a:lnTo>
                  <a:lnTo>
                    <a:pt x="154901" y="268157"/>
                  </a:lnTo>
                  <a:lnTo>
                    <a:pt x="154901" y="166583"/>
                  </a:lnTo>
                  <a:close/>
                  <a:moveTo>
                    <a:pt x="261428" y="249239"/>
                  </a:moveTo>
                  <a:lnTo>
                    <a:pt x="291519" y="249239"/>
                  </a:lnTo>
                  <a:lnTo>
                    <a:pt x="291519" y="162520"/>
                  </a:lnTo>
                  <a:lnTo>
                    <a:pt x="261428" y="162520"/>
                  </a:lnTo>
                  <a:lnTo>
                    <a:pt x="261428" y="249239"/>
                  </a:lnTo>
                  <a:close/>
                  <a:moveTo>
                    <a:pt x="241874" y="143347"/>
                  </a:moveTo>
                  <a:lnTo>
                    <a:pt x="310945" y="143347"/>
                  </a:lnTo>
                  <a:lnTo>
                    <a:pt x="310945" y="268157"/>
                  </a:lnTo>
                  <a:lnTo>
                    <a:pt x="241874" y="268157"/>
                  </a:lnTo>
                  <a:lnTo>
                    <a:pt x="241874" y="143347"/>
                  </a:lnTo>
                  <a:close/>
                  <a:moveTo>
                    <a:pt x="87481" y="249239"/>
                  </a:moveTo>
                  <a:lnTo>
                    <a:pt x="117572" y="249239"/>
                  </a:lnTo>
                  <a:lnTo>
                    <a:pt x="117572" y="135729"/>
                  </a:lnTo>
                  <a:lnTo>
                    <a:pt x="87481" y="135729"/>
                  </a:lnTo>
                  <a:lnTo>
                    <a:pt x="87481" y="249239"/>
                  </a:lnTo>
                  <a:close/>
                  <a:moveTo>
                    <a:pt x="67928" y="116557"/>
                  </a:moveTo>
                  <a:lnTo>
                    <a:pt x="136998" y="116557"/>
                  </a:lnTo>
                  <a:lnTo>
                    <a:pt x="136998" y="268284"/>
                  </a:lnTo>
                  <a:lnTo>
                    <a:pt x="67928" y="268284"/>
                  </a:lnTo>
                  <a:lnTo>
                    <a:pt x="67928" y="116557"/>
                  </a:lnTo>
                  <a:close/>
                  <a:moveTo>
                    <a:pt x="52184" y="88751"/>
                  </a:moveTo>
                  <a:lnTo>
                    <a:pt x="52184" y="295709"/>
                  </a:lnTo>
                  <a:lnTo>
                    <a:pt x="178644" y="295709"/>
                  </a:lnTo>
                  <a:lnTo>
                    <a:pt x="97512" y="470037"/>
                  </a:lnTo>
                  <a:lnTo>
                    <a:pt x="10030" y="470037"/>
                  </a:lnTo>
                  <a:cubicBezTo>
                    <a:pt x="4824" y="470037"/>
                    <a:pt x="0" y="474226"/>
                    <a:pt x="0" y="479305"/>
                  </a:cubicBezTo>
                  <a:cubicBezTo>
                    <a:pt x="0" y="484511"/>
                    <a:pt x="4698" y="488574"/>
                    <a:pt x="10030" y="488574"/>
                  </a:cubicBezTo>
                  <a:lnTo>
                    <a:pt x="103860" y="488574"/>
                  </a:lnTo>
                  <a:cubicBezTo>
                    <a:pt x="107542" y="488574"/>
                    <a:pt x="110716" y="486542"/>
                    <a:pt x="112240" y="483368"/>
                  </a:cubicBezTo>
                  <a:lnTo>
                    <a:pt x="189691" y="318309"/>
                  </a:lnTo>
                  <a:lnTo>
                    <a:pt x="272474" y="483368"/>
                  </a:lnTo>
                  <a:cubicBezTo>
                    <a:pt x="273997" y="487050"/>
                    <a:pt x="277172" y="489082"/>
                    <a:pt x="281488" y="489082"/>
                  </a:cubicBezTo>
                  <a:lnTo>
                    <a:pt x="356908" y="489082"/>
                  </a:lnTo>
                  <a:cubicBezTo>
                    <a:pt x="362240" y="489082"/>
                    <a:pt x="366938" y="484384"/>
                    <a:pt x="366938" y="479305"/>
                  </a:cubicBezTo>
                  <a:cubicBezTo>
                    <a:pt x="366938" y="474099"/>
                    <a:pt x="362240" y="470037"/>
                    <a:pt x="356908" y="470037"/>
                  </a:cubicBezTo>
                  <a:lnTo>
                    <a:pt x="287329" y="470037"/>
                  </a:lnTo>
                  <a:lnTo>
                    <a:pt x="200356" y="295709"/>
                  </a:lnTo>
                  <a:lnTo>
                    <a:pt x="327324" y="295709"/>
                  </a:lnTo>
                  <a:lnTo>
                    <a:pt x="327324" y="88751"/>
                  </a:lnTo>
                  <a:lnTo>
                    <a:pt x="52184" y="88751"/>
                  </a:lnTo>
                  <a:close/>
                  <a:moveTo>
                    <a:pt x="185500" y="0"/>
                  </a:moveTo>
                  <a:cubicBezTo>
                    <a:pt x="180295" y="0"/>
                    <a:pt x="175470" y="4190"/>
                    <a:pt x="175470" y="9269"/>
                  </a:cubicBezTo>
                  <a:lnTo>
                    <a:pt x="175470" y="38218"/>
                  </a:lnTo>
                  <a:lnTo>
                    <a:pt x="19426" y="38218"/>
                  </a:lnTo>
                  <a:lnTo>
                    <a:pt x="19426" y="69579"/>
                  </a:lnTo>
                  <a:lnTo>
                    <a:pt x="350940" y="69579"/>
                  </a:lnTo>
                  <a:lnTo>
                    <a:pt x="350940" y="38090"/>
                  </a:lnTo>
                  <a:lnTo>
                    <a:pt x="194896" y="38090"/>
                  </a:lnTo>
                  <a:lnTo>
                    <a:pt x="194896" y="9142"/>
                  </a:lnTo>
                  <a:cubicBezTo>
                    <a:pt x="195023" y="4063"/>
                    <a:pt x="190706" y="0"/>
                    <a:pt x="185500" y="0"/>
                  </a:cubicBezTo>
                </a:path>
              </a:pathLst>
            </a:custGeom>
            <a:solidFill>
              <a:srgbClr val="FFFFFF"/>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6" name="Freeform 33">
              <a:extLst>
                <a:ext uri="{FF2B5EF4-FFF2-40B4-BE49-F238E27FC236}">
                  <a16:creationId xmlns:a16="http://schemas.microsoft.com/office/drawing/2014/main" id="{5AC84AC1-7401-6A07-B8A3-20C9F7EA32B7}"/>
                </a:ext>
              </a:extLst>
            </p:cNvPr>
            <p:cNvSpPr/>
            <p:nvPr/>
          </p:nvSpPr>
          <p:spPr>
            <a:xfrm>
              <a:off x="4598536" y="5096727"/>
              <a:ext cx="208608" cy="539487"/>
            </a:xfrm>
            <a:custGeom>
              <a:avLst/>
              <a:gdLst>
                <a:gd name="connsiteX0" fmla="*/ 104368 w 208608"/>
                <a:gd name="connsiteY0" fmla="*/ 0 h 539487"/>
                <a:gd name="connsiteX1" fmla="*/ 163154 w 208608"/>
                <a:gd name="connsiteY1" fmla="*/ 56374 h 539487"/>
                <a:gd name="connsiteX2" fmla="*/ 104368 w 208608"/>
                <a:gd name="connsiteY2" fmla="*/ 112748 h 539487"/>
                <a:gd name="connsiteX3" fmla="*/ 45582 w 208608"/>
                <a:gd name="connsiteY3" fmla="*/ 56374 h 539487"/>
                <a:gd name="connsiteX4" fmla="*/ 104368 w 208608"/>
                <a:gd name="connsiteY4" fmla="*/ 0 h 539487"/>
                <a:gd name="connsiteX5" fmla="*/ 55104 w 208608"/>
                <a:gd name="connsiteY5" fmla="*/ 131539 h 539487"/>
                <a:gd name="connsiteX6" fmla="*/ 101575 w 208608"/>
                <a:gd name="connsiteY6" fmla="*/ 218639 h 539487"/>
                <a:gd name="connsiteX7" fmla="*/ 107923 w 208608"/>
                <a:gd name="connsiteY7" fmla="*/ 218639 h 539487"/>
                <a:gd name="connsiteX8" fmla="*/ 153759 w 208608"/>
                <a:gd name="connsiteY8" fmla="*/ 131539 h 539487"/>
                <a:gd name="connsiteX9" fmla="*/ 173439 w 208608"/>
                <a:gd name="connsiteY9" fmla="*/ 133570 h 539487"/>
                <a:gd name="connsiteX10" fmla="*/ 208609 w 208608"/>
                <a:gd name="connsiteY10" fmla="*/ 180803 h 539487"/>
                <a:gd name="connsiteX11" fmla="*/ 208609 w 208608"/>
                <a:gd name="connsiteY11" fmla="*/ 250254 h 539487"/>
                <a:gd name="connsiteX12" fmla="*/ 187786 w 208608"/>
                <a:gd name="connsiteY12" fmla="*/ 308787 h 539487"/>
                <a:gd name="connsiteX13" fmla="*/ 166456 w 208608"/>
                <a:gd name="connsiteY13" fmla="*/ 331133 h 539487"/>
                <a:gd name="connsiteX14" fmla="*/ 166456 w 208608"/>
                <a:gd name="connsiteY14" fmla="*/ 533775 h 539487"/>
                <a:gd name="connsiteX15" fmla="*/ 161123 w 208608"/>
                <a:gd name="connsiteY15" fmla="*/ 538980 h 539487"/>
                <a:gd name="connsiteX16" fmla="*/ 47486 w 208608"/>
                <a:gd name="connsiteY16" fmla="*/ 539488 h 539487"/>
                <a:gd name="connsiteX17" fmla="*/ 42154 w 208608"/>
                <a:gd name="connsiteY17" fmla="*/ 534282 h 539487"/>
                <a:gd name="connsiteX18" fmla="*/ 42154 w 208608"/>
                <a:gd name="connsiteY18" fmla="*/ 330117 h 539487"/>
                <a:gd name="connsiteX19" fmla="*/ 20823 w 208608"/>
                <a:gd name="connsiteY19" fmla="*/ 308914 h 539487"/>
                <a:gd name="connsiteX20" fmla="*/ 0 w 208608"/>
                <a:gd name="connsiteY20" fmla="*/ 250381 h 539487"/>
                <a:gd name="connsiteX21" fmla="*/ 0 w 208608"/>
                <a:gd name="connsiteY21" fmla="*/ 180930 h 539487"/>
                <a:gd name="connsiteX22" fmla="*/ 35805 w 208608"/>
                <a:gd name="connsiteY22" fmla="*/ 133698 h 539487"/>
                <a:gd name="connsiteX23" fmla="*/ 55104 w 208608"/>
                <a:gd name="connsiteY23" fmla="*/ 131539 h 539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8608" h="539487">
                  <a:moveTo>
                    <a:pt x="104368" y="0"/>
                  </a:moveTo>
                  <a:cubicBezTo>
                    <a:pt x="136872" y="0"/>
                    <a:pt x="163154" y="25267"/>
                    <a:pt x="163154" y="56374"/>
                  </a:cubicBezTo>
                  <a:cubicBezTo>
                    <a:pt x="163154" y="87481"/>
                    <a:pt x="136872" y="112748"/>
                    <a:pt x="104368" y="112748"/>
                  </a:cubicBezTo>
                  <a:cubicBezTo>
                    <a:pt x="71991" y="112748"/>
                    <a:pt x="45582" y="87481"/>
                    <a:pt x="45582" y="56374"/>
                  </a:cubicBezTo>
                  <a:cubicBezTo>
                    <a:pt x="45709" y="25267"/>
                    <a:pt x="71991" y="0"/>
                    <a:pt x="104368" y="0"/>
                  </a:cubicBezTo>
                  <a:moveTo>
                    <a:pt x="55104" y="131539"/>
                  </a:moveTo>
                  <a:lnTo>
                    <a:pt x="101575" y="218639"/>
                  </a:lnTo>
                  <a:cubicBezTo>
                    <a:pt x="102591" y="221686"/>
                    <a:pt x="106399" y="221686"/>
                    <a:pt x="107923" y="218639"/>
                  </a:cubicBezTo>
                  <a:lnTo>
                    <a:pt x="153759" y="131539"/>
                  </a:lnTo>
                  <a:cubicBezTo>
                    <a:pt x="154774" y="129507"/>
                    <a:pt x="173439" y="133570"/>
                    <a:pt x="173439" y="133570"/>
                  </a:cubicBezTo>
                  <a:cubicBezTo>
                    <a:pt x="194261" y="139792"/>
                    <a:pt x="208609" y="158964"/>
                    <a:pt x="208609" y="180803"/>
                  </a:cubicBezTo>
                  <a:lnTo>
                    <a:pt x="208609" y="250254"/>
                  </a:lnTo>
                  <a:cubicBezTo>
                    <a:pt x="208609" y="271458"/>
                    <a:pt x="201118" y="292281"/>
                    <a:pt x="187786" y="308787"/>
                  </a:cubicBezTo>
                  <a:lnTo>
                    <a:pt x="166456" y="331133"/>
                  </a:lnTo>
                  <a:lnTo>
                    <a:pt x="166456" y="533775"/>
                  </a:lnTo>
                  <a:cubicBezTo>
                    <a:pt x="166456" y="536314"/>
                    <a:pt x="163789" y="538980"/>
                    <a:pt x="161123" y="538980"/>
                  </a:cubicBezTo>
                  <a:lnTo>
                    <a:pt x="47486" y="539488"/>
                  </a:lnTo>
                  <a:cubicBezTo>
                    <a:pt x="44312" y="539488"/>
                    <a:pt x="42154" y="536949"/>
                    <a:pt x="42154" y="534282"/>
                  </a:cubicBezTo>
                  <a:lnTo>
                    <a:pt x="42154" y="330117"/>
                  </a:lnTo>
                  <a:lnTo>
                    <a:pt x="20823" y="308914"/>
                  </a:lnTo>
                  <a:cubicBezTo>
                    <a:pt x="7491" y="292281"/>
                    <a:pt x="0" y="271585"/>
                    <a:pt x="0" y="250381"/>
                  </a:cubicBezTo>
                  <a:lnTo>
                    <a:pt x="0" y="180930"/>
                  </a:lnTo>
                  <a:cubicBezTo>
                    <a:pt x="0" y="159726"/>
                    <a:pt x="14475" y="140554"/>
                    <a:pt x="35805" y="133698"/>
                  </a:cubicBezTo>
                  <a:cubicBezTo>
                    <a:pt x="35805" y="133570"/>
                    <a:pt x="53962" y="130015"/>
                    <a:pt x="55104" y="131539"/>
                  </a:cubicBezTo>
                </a:path>
              </a:pathLst>
            </a:custGeom>
            <a:solidFill>
              <a:srgbClr val="FFFFFF"/>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7" name="Freeform 34">
              <a:extLst>
                <a:ext uri="{FF2B5EF4-FFF2-40B4-BE49-F238E27FC236}">
                  <a16:creationId xmlns:a16="http://schemas.microsoft.com/office/drawing/2014/main" id="{35BDFA7C-A561-886A-1174-F21EC874EA79}"/>
                </a:ext>
              </a:extLst>
            </p:cNvPr>
            <p:cNvSpPr/>
            <p:nvPr/>
          </p:nvSpPr>
          <p:spPr>
            <a:xfrm>
              <a:off x="5603363" y="1264191"/>
              <a:ext cx="990098" cy="990099"/>
            </a:xfrm>
            <a:custGeom>
              <a:avLst/>
              <a:gdLst>
                <a:gd name="connsiteX0" fmla="*/ 990098 w 990098"/>
                <a:gd name="connsiteY0" fmla="*/ 495049 h 990098"/>
                <a:gd name="connsiteX1" fmla="*/ 495049 w 990098"/>
                <a:gd name="connsiteY1" fmla="*/ 990099 h 990098"/>
                <a:gd name="connsiteX2" fmla="*/ 0 w 990098"/>
                <a:gd name="connsiteY2" fmla="*/ 495049 h 990098"/>
                <a:gd name="connsiteX3" fmla="*/ 495049 w 990098"/>
                <a:gd name="connsiteY3" fmla="*/ 0 h 990098"/>
                <a:gd name="connsiteX4" fmla="*/ 990098 w 990098"/>
                <a:gd name="connsiteY4" fmla="*/ 495049 h 990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098" h="990098">
                  <a:moveTo>
                    <a:pt x="990098" y="495049"/>
                  </a:moveTo>
                  <a:cubicBezTo>
                    <a:pt x="990098" y="768457"/>
                    <a:pt x="768457" y="990099"/>
                    <a:pt x="495049" y="990099"/>
                  </a:cubicBezTo>
                  <a:cubicBezTo>
                    <a:pt x="221641" y="990099"/>
                    <a:pt x="0" y="768457"/>
                    <a:pt x="0" y="495049"/>
                  </a:cubicBezTo>
                  <a:cubicBezTo>
                    <a:pt x="0" y="221641"/>
                    <a:pt x="221641" y="0"/>
                    <a:pt x="495049" y="0"/>
                  </a:cubicBezTo>
                  <a:cubicBezTo>
                    <a:pt x="768457" y="0"/>
                    <a:pt x="990098" y="221641"/>
                    <a:pt x="990098" y="495049"/>
                  </a:cubicBezTo>
                  <a:close/>
                </a:path>
              </a:pathLst>
            </a:custGeom>
            <a:solidFill>
              <a:srgbClr val="2C467B"/>
            </a:solidFill>
            <a:ln w="38070"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8" name="Freeform 35">
              <a:extLst>
                <a:ext uri="{FF2B5EF4-FFF2-40B4-BE49-F238E27FC236}">
                  <a16:creationId xmlns:a16="http://schemas.microsoft.com/office/drawing/2014/main" id="{ECA42112-A061-1CB6-CDB0-18EE992F8951}"/>
                </a:ext>
              </a:extLst>
            </p:cNvPr>
            <p:cNvSpPr/>
            <p:nvPr/>
          </p:nvSpPr>
          <p:spPr>
            <a:xfrm>
              <a:off x="5878884" y="1500224"/>
              <a:ext cx="438677" cy="518030"/>
            </a:xfrm>
            <a:custGeom>
              <a:avLst/>
              <a:gdLst>
                <a:gd name="connsiteX0" fmla="*/ 267014 w 438677"/>
                <a:gd name="connsiteY0" fmla="*/ 225750 h 518030"/>
                <a:gd name="connsiteX1" fmla="*/ 273363 w 438677"/>
                <a:gd name="connsiteY1" fmla="*/ 231971 h 518030"/>
                <a:gd name="connsiteX2" fmla="*/ 273363 w 438677"/>
                <a:gd name="connsiteY2" fmla="*/ 241240 h 518030"/>
                <a:gd name="connsiteX3" fmla="*/ 267014 w 438677"/>
                <a:gd name="connsiteY3" fmla="*/ 247461 h 518030"/>
                <a:gd name="connsiteX4" fmla="*/ 237812 w 438677"/>
                <a:gd name="connsiteY4" fmla="*/ 247461 h 518030"/>
                <a:gd name="connsiteX5" fmla="*/ 237812 w 438677"/>
                <a:gd name="connsiteY5" fmla="*/ 276029 h 518030"/>
                <a:gd name="connsiteX6" fmla="*/ 231463 w 438677"/>
                <a:gd name="connsiteY6" fmla="*/ 282251 h 518030"/>
                <a:gd name="connsiteX7" fmla="*/ 221306 w 438677"/>
                <a:gd name="connsiteY7" fmla="*/ 282251 h 518030"/>
                <a:gd name="connsiteX8" fmla="*/ 214957 w 438677"/>
                <a:gd name="connsiteY8" fmla="*/ 276029 h 518030"/>
                <a:gd name="connsiteX9" fmla="*/ 214957 w 438677"/>
                <a:gd name="connsiteY9" fmla="*/ 247461 h 518030"/>
                <a:gd name="connsiteX10" fmla="*/ 186389 w 438677"/>
                <a:gd name="connsiteY10" fmla="*/ 247461 h 518030"/>
                <a:gd name="connsiteX11" fmla="*/ 180041 w 438677"/>
                <a:gd name="connsiteY11" fmla="*/ 241240 h 518030"/>
                <a:gd name="connsiteX12" fmla="*/ 180041 w 438677"/>
                <a:gd name="connsiteY12" fmla="*/ 231971 h 518030"/>
                <a:gd name="connsiteX13" fmla="*/ 186389 w 438677"/>
                <a:gd name="connsiteY13" fmla="*/ 225750 h 518030"/>
                <a:gd name="connsiteX14" fmla="*/ 214957 w 438677"/>
                <a:gd name="connsiteY14" fmla="*/ 225750 h 518030"/>
                <a:gd name="connsiteX15" fmla="*/ 214957 w 438677"/>
                <a:gd name="connsiteY15" fmla="*/ 197182 h 518030"/>
                <a:gd name="connsiteX16" fmla="*/ 221306 w 438677"/>
                <a:gd name="connsiteY16" fmla="*/ 190960 h 518030"/>
                <a:gd name="connsiteX17" fmla="*/ 231463 w 438677"/>
                <a:gd name="connsiteY17" fmla="*/ 190960 h 518030"/>
                <a:gd name="connsiteX18" fmla="*/ 237812 w 438677"/>
                <a:gd name="connsiteY18" fmla="*/ 197182 h 518030"/>
                <a:gd name="connsiteX19" fmla="*/ 237812 w 438677"/>
                <a:gd name="connsiteY19" fmla="*/ 225750 h 518030"/>
                <a:gd name="connsiteX20" fmla="*/ 267014 w 438677"/>
                <a:gd name="connsiteY20" fmla="*/ 225750 h 518030"/>
                <a:gd name="connsiteX21" fmla="*/ 226511 w 438677"/>
                <a:gd name="connsiteY21" fmla="*/ 314627 h 518030"/>
                <a:gd name="connsiteX22" fmla="*/ 144744 w 438677"/>
                <a:gd name="connsiteY22" fmla="*/ 234383 h 518030"/>
                <a:gd name="connsiteX23" fmla="*/ 180930 w 438677"/>
                <a:gd name="connsiteY23" fmla="*/ 167852 h 518030"/>
                <a:gd name="connsiteX24" fmla="*/ 192992 w 438677"/>
                <a:gd name="connsiteY24" fmla="*/ 170264 h 518030"/>
                <a:gd name="connsiteX25" fmla="*/ 190452 w 438677"/>
                <a:gd name="connsiteY25" fmla="*/ 181438 h 518030"/>
                <a:gd name="connsiteX26" fmla="*/ 162520 w 438677"/>
                <a:gd name="connsiteY26" fmla="*/ 234256 h 518030"/>
                <a:gd name="connsiteX27" fmla="*/ 226511 w 438677"/>
                <a:gd name="connsiteY27" fmla="*/ 297614 h 518030"/>
                <a:gd name="connsiteX28" fmla="*/ 291138 w 438677"/>
                <a:gd name="connsiteY28" fmla="*/ 234256 h 518030"/>
                <a:gd name="connsiteX29" fmla="*/ 266380 w 438677"/>
                <a:gd name="connsiteY29" fmla="*/ 184485 h 518030"/>
                <a:gd name="connsiteX30" fmla="*/ 227019 w 438677"/>
                <a:gd name="connsiteY30" fmla="*/ 188802 h 518030"/>
                <a:gd name="connsiteX31" fmla="*/ 193373 w 438677"/>
                <a:gd name="connsiteY31" fmla="*/ 158329 h 518030"/>
                <a:gd name="connsiteX32" fmla="*/ 192103 w 438677"/>
                <a:gd name="connsiteY32" fmla="*/ 155282 h 518030"/>
                <a:gd name="connsiteX33" fmla="*/ 194643 w 438677"/>
                <a:gd name="connsiteY33" fmla="*/ 153378 h 518030"/>
                <a:gd name="connsiteX34" fmla="*/ 239081 w 438677"/>
                <a:gd name="connsiteY34" fmla="*/ 142204 h 518030"/>
                <a:gd name="connsiteX35" fmla="*/ 272728 w 438677"/>
                <a:gd name="connsiteY35" fmla="*/ 167725 h 518030"/>
                <a:gd name="connsiteX36" fmla="*/ 308279 w 438677"/>
                <a:gd name="connsiteY36" fmla="*/ 234256 h 518030"/>
                <a:gd name="connsiteX37" fmla="*/ 226511 w 438677"/>
                <a:gd name="connsiteY37" fmla="*/ 314627 h 518030"/>
                <a:gd name="connsiteX38" fmla="*/ 386238 w 438677"/>
                <a:gd name="connsiteY38" fmla="*/ 0 h 518030"/>
                <a:gd name="connsiteX39" fmla="*/ 372271 w 438677"/>
                <a:gd name="connsiteY39" fmla="*/ 0 h 518030"/>
                <a:gd name="connsiteX40" fmla="*/ 81260 w 438677"/>
                <a:gd name="connsiteY40" fmla="*/ 0 h 518030"/>
                <a:gd name="connsiteX41" fmla="*/ 81260 w 438677"/>
                <a:gd name="connsiteY41" fmla="*/ 27933 h 518030"/>
                <a:gd name="connsiteX42" fmla="*/ 81260 w 438677"/>
                <a:gd name="connsiteY42" fmla="*/ 455689 h 518030"/>
                <a:gd name="connsiteX43" fmla="*/ 339259 w 438677"/>
                <a:gd name="connsiteY43" fmla="*/ 455689 h 518030"/>
                <a:gd name="connsiteX44" fmla="*/ 372271 w 438677"/>
                <a:gd name="connsiteY44" fmla="*/ 422804 h 518030"/>
                <a:gd name="connsiteX45" fmla="*/ 372271 w 438677"/>
                <a:gd name="connsiteY45" fmla="*/ 28060 h 518030"/>
                <a:gd name="connsiteX46" fmla="*/ 386238 w 438677"/>
                <a:gd name="connsiteY46" fmla="*/ 28060 h 518030"/>
                <a:gd name="connsiteX47" fmla="*/ 410361 w 438677"/>
                <a:gd name="connsiteY47" fmla="*/ 51676 h 518030"/>
                <a:gd name="connsiteX48" fmla="*/ 410361 w 438677"/>
                <a:gd name="connsiteY48" fmla="*/ 444643 h 518030"/>
                <a:gd name="connsiteX49" fmla="*/ 364018 w 438677"/>
                <a:gd name="connsiteY49" fmla="*/ 489970 h 518030"/>
                <a:gd name="connsiteX50" fmla="*/ 58405 w 438677"/>
                <a:gd name="connsiteY50" fmla="*/ 489970 h 518030"/>
                <a:gd name="connsiteX51" fmla="*/ 28568 w 438677"/>
                <a:gd name="connsiteY51" fmla="*/ 460768 h 518030"/>
                <a:gd name="connsiteX52" fmla="*/ 28568 w 438677"/>
                <a:gd name="connsiteY52" fmla="*/ 452642 h 518030"/>
                <a:gd name="connsiteX53" fmla="*/ 63484 w 438677"/>
                <a:gd name="connsiteY53" fmla="*/ 452642 h 518030"/>
                <a:gd name="connsiteX54" fmla="*/ 63484 w 438677"/>
                <a:gd name="connsiteY54" fmla="*/ 28060 h 518030"/>
                <a:gd name="connsiteX55" fmla="*/ 63484 w 438677"/>
                <a:gd name="connsiteY55" fmla="*/ 127 h 518030"/>
                <a:gd name="connsiteX56" fmla="*/ 55866 w 438677"/>
                <a:gd name="connsiteY56" fmla="*/ 127 h 518030"/>
                <a:gd name="connsiteX57" fmla="*/ 0 w 438677"/>
                <a:gd name="connsiteY57" fmla="*/ 54850 h 518030"/>
                <a:gd name="connsiteX58" fmla="*/ 0 w 438677"/>
                <a:gd name="connsiteY58" fmla="*/ 460895 h 518030"/>
                <a:gd name="connsiteX59" fmla="*/ 58278 w 438677"/>
                <a:gd name="connsiteY59" fmla="*/ 518030 h 518030"/>
                <a:gd name="connsiteX60" fmla="*/ 363891 w 438677"/>
                <a:gd name="connsiteY60" fmla="*/ 518030 h 518030"/>
                <a:gd name="connsiteX61" fmla="*/ 438676 w 438677"/>
                <a:gd name="connsiteY61" fmla="*/ 444643 h 518030"/>
                <a:gd name="connsiteX62" fmla="*/ 438676 w 438677"/>
                <a:gd name="connsiteY62" fmla="*/ 51676 h 518030"/>
                <a:gd name="connsiteX63" fmla="*/ 386238 w 438677"/>
                <a:gd name="connsiteY63" fmla="*/ 0 h 518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438677" h="518030">
                  <a:moveTo>
                    <a:pt x="267014" y="225750"/>
                  </a:moveTo>
                  <a:cubicBezTo>
                    <a:pt x="270188" y="225750"/>
                    <a:pt x="273363" y="228289"/>
                    <a:pt x="273363" y="231971"/>
                  </a:cubicBezTo>
                  <a:lnTo>
                    <a:pt x="273363" y="241240"/>
                  </a:lnTo>
                  <a:cubicBezTo>
                    <a:pt x="273363" y="244922"/>
                    <a:pt x="270188" y="247461"/>
                    <a:pt x="267014" y="247461"/>
                  </a:cubicBezTo>
                  <a:lnTo>
                    <a:pt x="237812" y="247461"/>
                  </a:lnTo>
                  <a:lnTo>
                    <a:pt x="237812" y="276029"/>
                  </a:lnTo>
                  <a:cubicBezTo>
                    <a:pt x="237812" y="279076"/>
                    <a:pt x="235272" y="282251"/>
                    <a:pt x="231463" y="282251"/>
                  </a:cubicBezTo>
                  <a:lnTo>
                    <a:pt x="221306" y="282251"/>
                  </a:lnTo>
                  <a:cubicBezTo>
                    <a:pt x="218131" y="282251"/>
                    <a:pt x="214957" y="279203"/>
                    <a:pt x="214957" y="276029"/>
                  </a:cubicBezTo>
                  <a:lnTo>
                    <a:pt x="214957" y="247461"/>
                  </a:lnTo>
                  <a:lnTo>
                    <a:pt x="186389" y="247461"/>
                  </a:lnTo>
                  <a:cubicBezTo>
                    <a:pt x="182580" y="247461"/>
                    <a:pt x="180041" y="244922"/>
                    <a:pt x="180041" y="241240"/>
                  </a:cubicBezTo>
                  <a:lnTo>
                    <a:pt x="180041" y="231971"/>
                  </a:lnTo>
                  <a:cubicBezTo>
                    <a:pt x="180041" y="228289"/>
                    <a:pt x="182580" y="225750"/>
                    <a:pt x="186389" y="225750"/>
                  </a:cubicBezTo>
                  <a:lnTo>
                    <a:pt x="214957" y="225750"/>
                  </a:lnTo>
                  <a:lnTo>
                    <a:pt x="214957" y="197182"/>
                  </a:lnTo>
                  <a:cubicBezTo>
                    <a:pt x="214957" y="194135"/>
                    <a:pt x="218131" y="190960"/>
                    <a:pt x="221306" y="190960"/>
                  </a:cubicBezTo>
                  <a:lnTo>
                    <a:pt x="231463" y="190960"/>
                  </a:lnTo>
                  <a:cubicBezTo>
                    <a:pt x="235272" y="190960"/>
                    <a:pt x="237812" y="194007"/>
                    <a:pt x="237812" y="197182"/>
                  </a:cubicBezTo>
                  <a:lnTo>
                    <a:pt x="237812" y="225750"/>
                  </a:lnTo>
                  <a:lnTo>
                    <a:pt x="267014" y="225750"/>
                  </a:lnTo>
                  <a:close/>
                  <a:moveTo>
                    <a:pt x="226511" y="314627"/>
                  </a:moveTo>
                  <a:cubicBezTo>
                    <a:pt x="181438" y="314627"/>
                    <a:pt x="144744" y="278568"/>
                    <a:pt x="144744" y="234383"/>
                  </a:cubicBezTo>
                  <a:cubicBezTo>
                    <a:pt x="144744" y="207593"/>
                    <a:pt x="158710" y="182834"/>
                    <a:pt x="180930" y="167852"/>
                  </a:cubicBezTo>
                  <a:cubicBezTo>
                    <a:pt x="184739" y="165313"/>
                    <a:pt x="190452" y="165948"/>
                    <a:pt x="192992" y="170264"/>
                  </a:cubicBezTo>
                  <a:cubicBezTo>
                    <a:pt x="195531" y="173946"/>
                    <a:pt x="194896" y="179025"/>
                    <a:pt x="190452" y="181438"/>
                  </a:cubicBezTo>
                  <a:cubicBezTo>
                    <a:pt x="172677" y="193246"/>
                    <a:pt x="162520" y="213180"/>
                    <a:pt x="162520" y="234256"/>
                  </a:cubicBezTo>
                  <a:cubicBezTo>
                    <a:pt x="162520" y="269046"/>
                    <a:pt x="191087" y="297614"/>
                    <a:pt x="226511" y="297614"/>
                  </a:cubicBezTo>
                  <a:cubicBezTo>
                    <a:pt x="262063" y="297614"/>
                    <a:pt x="291138" y="269046"/>
                    <a:pt x="291138" y="234256"/>
                  </a:cubicBezTo>
                  <a:cubicBezTo>
                    <a:pt x="291138" y="214957"/>
                    <a:pt x="282251" y="196293"/>
                    <a:pt x="266380" y="184485"/>
                  </a:cubicBezTo>
                  <a:cubicBezTo>
                    <a:pt x="258127" y="190706"/>
                    <a:pt x="242890" y="192611"/>
                    <a:pt x="227019" y="188802"/>
                  </a:cubicBezTo>
                  <a:cubicBezTo>
                    <a:pt x="205435" y="183850"/>
                    <a:pt x="194007" y="158964"/>
                    <a:pt x="193373" y="158329"/>
                  </a:cubicBezTo>
                  <a:lnTo>
                    <a:pt x="192103" y="155282"/>
                  </a:lnTo>
                  <a:lnTo>
                    <a:pt x="194643" y="153378"/>
                  </a:lnTo>
                  <a:cubicBezTo>
                    <a:pt x="195912" y="152743"/>
                    <a:pt x="217497" y="136618"/>
                    <a:pt x="239081" y="142204"/>
                  </a:cubicBezTo>
                  <a:cubicBezTo>
                    <a:pt x="256857" y="146521"/>
                    <a:pt x="270188" y="157060"/>
                    <a:pt x="272728" y="167725"/>
                  </a:cubicBezTo>
                  <a:cubicBezTo>
                    <a:pt x="294947" y="183215"/>
                    <a:pt x="308279" y="207466"/>
                    <a:pt x="308279" y="234256"/>
                  </a:cubicBezTo>
                  <a:cubicBezTo>
                    <a:pt x="308279" y="278568"/>
                    <a:pt x="271458" y="314627"/>
                    <a:pt x="226511" y="314627"/>
                  </a:cubicBezTo>
                  <a:moveTo>
                    <a:pt x="386238" y="0"/>
                  </a:moveTo>
                  <a:lnTo>
                    <a:pt x="372271" y="0"/>
                  </a:lnTo>
                  <a:lnTo>
                    <a:pt x="81260" y="0"/>
                  </a:lnTo>
                  <a:lnTo>
                    <a:pt x="81260" y="27933"/>
                  </a:lnTo>
                  <a:lnTo>
                    <a:pt x="81260" y="455689"/>
                  </a:lnTo>
                  <a:lnTo>
                    <a:pt x="339259" y="455689"/>
                  </a:lnTo>
                  <a:cubicBezTo>
                    <a:pt x="357035" y="455689"/>
                    <a:pt x="372271" y="440834"/>
                    <a:pt x="372271" y="422804"/>
                  </a:cubicBezTo>
                  <a:lnTo>
                    <a:pt x="372271" y="28060"/>
                  </a:lnTo>
                  <a:lnTo>
                    <a:pt x="386238" y="28060"/>
                  </a:lnTo>
                  <a:cubicBezTo>
                    <a:pt x="399569" y="28060"/>
                    <a:pt x="410361" y="38598"/>
                    <a:pt x="410361" y="51676"/>
                  </a:cubicBezTo>
                  <a:lnTo>
                    <a:pt x="410361" y="444643"/>
                  </a:lnTo>
                  <a:cubicBezTo>
                    <a:pt x="410361" y="469529"/>
                    <a:pt x="389412" y="489970"/>
                    <a:pt x="364018" y="489970"/>
                  </a:cubicBezTo>
                  <a:lnTo>
                    <a:pt x="58405" y="489970"/>
                  </a:lnTo>
                  <a:cubicBezTo>
                    <a:pt x="41900" y="489970"/>
                    <a:pt x="28568" y="476893"/>
                    <a:pt x="28568" y="460768"/>
                  </a:cubicBezTo>
                  <a:lnTo>
                    <a:pt x="28568" y="452642"/>
                  </a:lnTo>
                  <a:lnTo>
                    <a:pt x="63484" y="452642"/>
                  </a:lnTo>
                  <a:lnTo>
                    <a:pt x="63484" y="28060"/>
                  </a:lnTo>
                  <a:lnTo>
                    <a:pt x="63484" y="127"/>
                  </a:lnTo>
                  <a:lnTo>
                    <a:pt x="55866" y="127"/>
                  </a:lnTo>
                  <a:cubicBezTo>
                    <a:pt x="25394" y="127"/>
                    <a:pt x="0" y="25013"/>
                    <a:pt x="0" y="54850"/>
                  </a:cubicBezTo>
                  <a:lnTo>
                    <a:pt x="0" y="460895"/>
                  </a:lnTo>
                  <a:cubicBezTo>
                    <a:pt x="0" y="492637"/>
                    <a:pt x="26029" y="518030"/>
                    <a:pt x="58278" y="518030"/>
                  </a:cubicBezTo>
                  <a:lnTo>
                    <a:pt x="363891" y="518030"/>
                  </a:lnTo>
                  <a:cubicBezTo>
                    <a:pt x="405156" y="518030"/>
                    <a:pt x="438676" y="485146"/>
                    <a:pt x="438676" y="444643"/>
                  </a:cubicBezTo>
                  <a:lnTo>
                    <a:pt x="438676" y="51676"/>
                  </a:lnTo>
                  <a:cubicBezTo>
                    <a:pt x="438929" y="22981"/>
                    <a:pt x="415440" y="0"/>
                    <a:pt x="386238" y="0"/>
                  </a:cubicBezTo>
                </a:path>
              </a:pathLst>
            </a:custGeom>
            <a:solidFill>
              <a:srgbClr val="FFFFFF"/>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9" name="Freeform 36">
              <a:extLst>
                <a:ext uri="{FF2B5EF4-FFF2-40B4-BE49-F238E27FC236}">
                  <a16:creationId xmlns:a16="http://schemas.microsoft.com/office/drawing/2014/main" id="{09C7D001-F51D-4045-79E0-5727A1323A63}"/>
                </a:ext>
              </a:extLst>
            </p:cNvPr>
            <p:cNvSpPr/>
            <p:nvPr/>
          </p:nvSpPr>
          <p:spPr>
            <a:xfrm>
              <a:off x="5603363" y="5231058"/>
              <a:ext cx="990098" cy="990099"/>
            </a:xfrm>
            <a:custGeom>
              <a:avLst/>
              <a:gdLst>
                <a:gd name="connsiteX0" fmla="*/ 990098 w 990098"/>
                <a:gd name="connsiteY0" fmla="*/ 495049 h 990098"/>
                <a:gd name="connsiteX1" fmla="*/ 495049 w 990098"/>
                <a:gd name="connsiteY1" fmla="*/ 990098 h 990098"/>
                <a:gd name="connsiteX2" fmla="*/ 0 w 990098"/>
                <a:gd name="connsiteY2" fmla="*/ 495049 h 990098"/>
                <a:gd name="connsiteX3" fmla="*/ 495049 w 990098"/>
                <a:gd name="connsiteY3" fmla="*/ 0 h 990098"/>
                <a:gd name="connsiteX4" fmla="*/ 990098 w 990098"/>
                <a:gd name="connsiteY4" fmla="*/ 495049 h 990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098" h="990098">
                  <a:moveTo>
                    <a:pt x="990098" y="495049"/>
                  </a:moveTo>
                  <a:cubicBezTo>
                    <a:pt x="990098" y="768457"/>
                    <a:pt x="768457" y="990098"/>
                    <a:pt x="495049" y="990098"/>
                  </a:cubicBezTo>
                  <a:cubicBezTo>
                    <a:pt x="221641" y="990098"/>
                    <a:pt x="0" y="768457"/>
                    <a:pt x="0" y="495049"/>
                  </a:cubicBezTo>
                  <a:cubicBezTo>
                    <a:pt x="0" y="221641"/>
                    <a:pt x="221641" y="0"/>
                    <a:pt x="495049" y="0"/>
                  </a:cubicBezTo>
                  <a:cubicBezTo>
                    <a:pt x="768457" y="0"/>
                    <a:pt x="990098" y="221641"/>
                    <a:pt x="990098" y="495049"/>
                  </a:cubicBezTo>
                  <a:close/>
                </a:path>
              </a:pathLst>
            </a:custGeom>
            <a:solidFill>
              <a:srgbClr val="2C467B"/>
            </a:solidFill>
            <a:ln w="38070"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0" name="Freeform 37">
              <a:extLst>
                <a:ext uri="{FF2B5EF4-FFF2-40B4-BE49-F238E27FC236}">
                  <a16:creationId xmlns:a16="http://schemas.microsoft.com/office/drawing/2014/main" id="{5E4F890B-8A49-8967-798F-7CEBC47F8DCE}"/>
                </a:ext>
              </a:extLst>
            </p:cNvPr>
            <p:cNvSpPr/>
            <p:nvPr/>
          </p:nvSpPr>
          <p:spPr>
            <a:xfrm>
              <a:off x="7548897" y="2634559"/>
              <a:ext cx="990098" cy="990099"/>
            </a:xfrm>
            <a:custGeom>
              <a:avLst/>
              <a:gdLst>
                <a:gd name="connsiteX0" fmla="*/ 990098 w 990098"/>
                <a:gd name="connsiteY0" fmla="*/ 495049 h 990098"/>
                <a:gd name="connsiteX1" fmla="*/ 495049 w 990098"/>
                <a:gd name="connsiteY1" fmla="*/ 990098 h 990098"/>
                <a:gd name="connsiteX2" fmla="*/ 0 w 990098"/>
                <a:gd name="connsiteY2" fmla="*/ 495049 h 990098"/>
                <a:gd name="connsiteX3" fmla="*/ 495049 w 990098"/>
                <a:gd name="connsiteY3" fmla="*/ 0 h 990098"/>
                <a:gd name="connsiteX4" fmla="*/ 990098 w 990098"/>
                <a:gd name="connsiteY4" fmla="*/ 495049 h 990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098" h="990098">
                  <a:moveTo>
                    <a:pt x="990098" y="495049"/>
                  </a:moveTo>
                  <a:cubicBezTo>
                    <a:pt x="990098" y="768457"/>
                    <a:pt x="768457" y="990098"/>
                    <a:pt x="495049" y="990098"/>
                  </a:cubicBezTo>
                  <a:cubicBezTo>
                    <a:pt x="221641" y="990098"/>
                    <a:pt x="0" y="768457"/>
                    <a:pt x="0" y="495049"/>
                  </a:cubicBezTo>
                  <a:cubicBezTo>
                    <a:pt x="0" y="221641"/>
                    <a:pt x="221641" y="0"/>
                    <a:pt x="495049" y="0"/>
                  </a:cubicBezTo>
                  <a:cubicBezTo>
                    <a:pt x="768457" y="0"/>
                    <a:pt x="990098" y="221641"/>
                    <a:pt x="990098" y="495049"/>
                  </a:cubicBezTo>
                  <a:close/>
                </a:path>
              </a:pathLst>
            </a:custGeom>
            <a:solidFill>
              <a:srgbClr val="2C467B"/>
            </a:solidFill>
            <a:ln w="38070"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1" name="Freeform 38">
              <a:extLst>
                <a:ext uri="{FF2B5EF4-FFF2-40B4-BE49-F238E27FC236}">
                  <a16:creationId xmlns:a16="http://schemas.microsoft.com/office/drawing/2014/main" id="{C1225E48-0A60-0E74-3682-7F5018354360}"/>
                </a:ext>
              </a:extLst>
            </p:cNvPr>
            <p:cNvSpPr/>
            <p:nvPr/>
          </p:nvSpPr>
          <p:spPr>
            <a:xfrm>
              <a:off x="7548897" y="3860818"/>
              <a:ext cx="990098" cy="990098"/>
            </a:xfrm>
            <a:custGeom>
              <a:avLst/>
              <a:gdLst>
                <a:gd name="connsiteX0" fmla="*/ 990098 w 990098"/>
                <a:gd name="connsiteY0" fmla="*/ 495049 h 990098"/>
                <a:gd name="connsiteX1" fmla="*/ 495049 w 990098"/>
                <a:gd name="connsiteY1" fmla="*/ 990098 h 990098"/>
                <a:gd name="connsiteX2" fmla="*/ 0 w 990098"/>
                <a:gd name="connsiteY2" fmla="*/ 495049 h 990098"/>
                <a:gd name="connsiteX3" fmla="*/ 495049 w 990098"/>
                <a:gd name="connsiteY3" fmla="*/ 0 h 990098"/>
                <a:gd name="connsiteX4" fmla="*/ 990098 w 990098"/>
                <a:gd name="connsiteY4" fmla="*/ 495049 h 990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098" h="990098">
                  <a:moveTo>
                    <a:pt x="990098" y="495049"/>
                  </a:moveTo>
                  <a:cubicBezTo>
                    <a:pt x="990098" y="768457"/>
                    <a:pt x="768457" y="990098"/>
                    <a:pt x="495049" y="990098"/>
                  </a:cubicBezTo>
                  <a:cubicBezTo>
                    <a:pt x="221641" y="990098"/>
                    <a:pt x="0" y="768457"/>
                    <a:pt x="0" y="495049"/>
                  </a:cubicBezTo>
                  <a:cubicBezTo>
                    <a:pt x="0" y="221641"/>
                    <a:pt x="221641" y="0"/>
                    <a:pt x="495049" y="0"/>
                  </a:cubicBezTo>
                  <a:cubicBezTo>
                    <a:pt x="768457" y="0"/>
                    <a:pt x="990098" y="221641"/>
                    <a:pt x="990098" y="495049"/>
                  </a:cubicBezTo>
                  <a:close/>
                </a:path>
              </a:pathLst>
            </a:custGeom>
            <a:solidFill>
              <a:srgbClr val="2C467B"/>
            </a:solidFill>
            <a:ln w="38070"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2" name="Freeform 39">
              <a:extLst>
                <a:ext uri="{FF2B5EF4-FFF2-40B4-BE49-F238E27FC236}">
                  <a16:creationId xmlns:a16="http://schemas.microsoft.com/office/drawing/2014/main" id="{6F2015F3-DC09-D936-6B1C-744094D44542}"/>
                </a:ext>
              </a:extLst>
            </p:cNvPr>
            <p:cNvSpPr/>
            <p:nvPr/>
          </p:nvSpPr>
          <p:spPr>
            <a:xfrm>
              <a:off x="7871524" y="4125801"/>
              <a:ext cx="345226" cy="460259"/>
            </a:xfrm>
            <a:custGeom>
              <a:avLst/>
              <a:gdLst>
                <a:gd name="connsiteX0" fmla="*/ 115160 w 345226"/>
                <a:gd name="connsiteY0" fmla="*/ 258126 h 460259"/>
                <a:gd name="connsiteX1" fmla="*/ 287837 w 345226"/>
                <a:gd name="connsiteY1" fmla="*/ 258126 h 460259"/>
                <a:gd name="connsiteX2" fmla="*/ 287837 w 345226"/>
                <a:gd name="connsiteY2" fmla="*/ 291773 h 460259"/>
                <a:gd name="connsiteX3" fmla="*/ 115160 w 345226"/>
                <a:gd name="connsiteY3" fmla="*/ 291773 h 460259"/>
                <a:gd name="connsiteX4" fmla="*/ 115160 w 345226"/>
                <a:gd name="connsiteY4" fmla="*/ 258126 h 460259"/>
                <a:gd name="connsiteX5" fmla="*/ 115160 w 345226"/>
                <a:gd name="connsiteY5" fmla="*/ 314500 h 460259"/>
                <a:gd name="connsiteX6" fmla="*/ 287837 w 345226"/>
                <a:gd name="connsiteY6" fmla="*/ 314500 h 460259"/>
                <a:gd name="connsiteX7" fmla="*/ 287837 w 345226"/>
                <a:gd name="connsiteY7" fmla="*/ 348147 h 460259"/>
                <a:gd name="connsiteX8" fmla="*/ 115160 w 345226"/>
                <a:gd name="connsiteY8" fmla="*/ 348147 h 460259"/>
                <a:gd name="connsiteX9" fmla="*/ 115160 w 345226"/>
                <a:gd name="connsiteY9" fmla="*/ 314500 h 460259"/>
                <a:gd name="connsiteX10" fmla="*/ 115160 w 345226"/>
                <a:gd name="connsiteY10" fmla="*/ 370493 h 460259"/>
                <a:gd name="connsiteX11" fmla="*/ 287837 w 345226"/>
                <a:gd name="connsiteY11" fmla="*/ 370493 h 460259"/>
                <a:gd name="connsiteX12" fmla="*/ 287837 w 345226"/>
                <a:gd name="connsiteY12" fmla="*/ 404140 h 460259"/>
                <a:gd name="connsiteX13" fmla="*/ 115160 w 345226"/>
                <a:gd name="connsiteY13" fmla="*/ 404140 h 460259"/>
                <a:gd name="connsiteX14" fmla="*/ 115160 w 345226"/>
                <a:gd name="connsiteY14" fmla="*/ 370493 h 460259"/>
                <a:gd name="connsiteX15" fmla="*/ 57389 w 345226"/>
                <a:gd name="connsiteY15" fmla="*/ 258126 h 460259"/>
                <a:gd name="connsiteX16" fmla="*/ 91925 w 345226"/>
                <a:gd name="connsiteY16" fmla="*/ 258126 h 460259"/>
                <a:gd name="connsiteX17" fmla="*/ 91925 w 345226"/>
                <a:gd name="connsiteY17" fmla="*/ 404267 h 460259"/>
                <a:gd name="connsiteX18" fmla="*/ 57389 w 345226"/>
                <a:gd name="connsiteY18" fmla="*/ 404267 h 460259"/>
                <a:gd name="connsiteX19" fmla="*/ 57389 w 345226"/>
                <a:gd name="connsiteY19" fmla="*/ 258126 h 460259"/>
                <a:gd name="connsiteX20" fmla="*/ 328847 w 345226"/>
                <a:gd name="connsiteY20" fmla="*/ 67293 h 460259"/>
                <a:gd name="connsiteX21" fmla="*/ 276156 w 345226"/>
                <a:gd name="connsiteY21" fmla="*/ 67293 h 460259"/>
                <a:gd name="connsiteX22" fmla="*/ 276156 w 345226"/>
                <a:gd name="connsiteY22" fmla="*/ 15871 h 460259"/>
                <a:gd name="connsiteX23" fmla="*/ 328847 w 345226"/>
                <a:gd name="connsiteY23" fmla="*/ 67293 h 460259"/>
                <a:gd name="connsiteX24" fmla="*/ 310691 w 345226"/>
                <a:gd name="connsiteY24" fmla="*/ 415567 h 460259"/>
                <a:gd name="connsiteX25" fmla="*/ 299010 w 345226"/>
                <a:gd name="connsiteY25" fmla="*/ 426486 h 460259"/>
                <a:gd name="connsiteX26" fmla="*/ 46089 w 345226"/>
                <a:gd name="connsiteY26" fmla="*/ 426486 h 460259"/>
                <a:gd name="connsiteX27" fmla="*/ 34408 w 345226"/>
                <a:gd name="connsiteY27" fmla="*/ 415567 h 460259"/>
                <a:gd name="connsiteX28" fmla="*/ 34408 w 345226"/>
                <a:gd name="connsiteY28" fmla="*/ 247080 h 460259"/>
                <a:gd name="connsiteX29" fmla="*/ 46089 w 345226"/>
                <a:gd name="connsiteY29" fmla="*/ 235653 h 460259"/>
                <a:gd name="connsiteX30" fmla="*/ 299010 w 345226"/>
                <a:gd name="connsiteY30" fmla="*/ 235653 h 460259"/>
                <a:gd name="connsiteX31" fmla="*/ 310691 w 345226"/>
                <a:gd name="connsiteY31" fmla="*/ 247080 h 460259"/>
                <a:gd name="connsiteX32" fmla="*/ 310691 w 345226"/>
                <a:gd name="connsiteY32" fmla="*/ 415567 h 460259"/>
                <a:gd name="connsiteX33" fmla="*/ 264474 w 345226"/>
                <a:gd name="connsiteY33" fmla="*/ 89640 h 460259"/>
                <a:gd name="connsiteX34" fmla="*/ 253301 w 345226"/>
                <a:gd name="connsiteY34" fmla="*/ 78720 h 460259"/>
                <a:gd name="connsiteX35" fmla="*/ 253301 w 345226"/>
                <a:gd name="connsiteY35" fmla="*/ 0 h 460259"/>
                <a:gd name="connsiteX36" fmla="*/ 34535 w 345226"/>
                <a:gd name="connsiteY36" fmla="*/ 0 h 460259"/>
                <a:gd name="connsiteX37" fmla="*/ 0 w 345226"/>
                <a:gd name="connsiteY37" fmla="*/ 33647 h 460259"/>
                <a:gd name="connsiteX38" fmla="*/ 0 w 345226"/>
                <a:gd name="connsiteY38" fmla="*/ 426613 h 460259"/>
                <a:gd name="connsiteX39" fmla="*/ 34535 w 345226"/>
                <a:gd name="connsiteY39" fmla="*/ 460260 h 460259"/>
                <a:gd name="connsiteX40" fmla="*/ 310691 w 345226"/>
                <a:gd name="connsiteY40" fmla="*/ 460260 h 460259"/>
                <a:gd name="connsiteX41" fmla="*/ 345227 w 345226"/>
                <a:gd name="connsiteY41" fmla="*/ 426613 h 460259"/>
                <a:gd name="connsiteX42" fmla="*/ 345227 w 345226"/>
                <a:gd name="connsiteY42" fmla="*/ 89640 h 460259"/>
                <a:gd name="connsiteX43" fmla="*/ 264474 w 345226"/>
                <a:gd name="connsiteY43" fmla="*/ 89640 h 46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45226" h="460259">
                  <a:moveTo>
                    <a:pt x="115160" y="258126"/>
                  </a:moveTo>
                  <a:lnTo>
                    <a:pt x="287837" y="258126"/>
                  </a:lnTo>
                  <a:lnTo>
                    <a:pt x="287837" y="291773"/>
                  </a:lnTo>
                  <a:lnTo>
                    <a:pt x="115160" y="291773"/>
                  </a:lnTo>
                  <a:lnTo>
                    <a:pt x="115160" y="258126"/>
                  </a:lnTo>
                  <a:close/>
                  <a:moveTo>
                    <a:pt x="115160" y="314500"/>
                  </a:moveTo>
                  <a:lnTo>
                    <a:pt x="287837" y="314500"/>
                  </a:lnTo>
                  <a:lnTo>
                    <a:pt x="287837" y="348147"/>
                  </a:lnTo>
                  <a:lnTo>
                    <a:pt x="115160" y="348147"/>
                  </a:lnTo>
                  <a:lnTo>
                    <a:pt x="115160" y="314500"/>
                  </a:lnTo>
                  <a:close/>
                  <a:moveTo>
                    <a:pt x="115160" y="370493"/>
                  </a:moveTo>
                  <a:lnTo>
                    <a:pt x="287837" y="370493"/>
                  </a:lnTo>
                  <a:lnTo>
                    <a:pt x="287837" y="404140"/>
                  </a:lnTo>
                  <a:lnTo>
                    <a:pt x="115160" y="404140"/>
                  </a:lnTo>
                  <a:lnTo>
                    <a:pt x="115160" y="370493"/>
                  </a:lnTo>
                  <a:close/>
                  <a:moveTo>
                    <a:pt x="57389" y="258126"/>
                  </a:moveTo>
                  <a:lnTo>
                    <a:pt x="91925" y="258126"/>
                  </a:lnTo>
                  <a:lnTo>
                    <a:pt x="91925" y="404267"/>
                  </a:lnTo>
                  <a:lnTo>
                    <a:pt x="57389" y="404267"/>
                  </a:lnTo>
                  <a:lnTo>
                    <a:pt x="57389" y="258126"/>
                  </a:lnTo>
                  <a:close/>
                  <a:moveTo>
                    <a:pt x="328847" y="67293"/>
                  </a:moveTo>
                  <a:lnTo>
                    <a:pt x="276156" y="67293"/>
                  </a:lnTo>
                  <a:lnTo>
                    <a:pt x="276156" y="15871"/>
                  </a:lnTo>
                  <a:lnTo>
                    <a:pt x="328847" y="67293"/>
                  </a:lnTo>
                  <a:close/>
                  <a:moveTo>
                    <a:pt x="310691" y="415567"/>
                  </a:moveTo>
                  <a:cubicBezTo>
                    <a:pt x="310691" y="421408"/>
                    <a:pt x="305486" y="426486"/>
                    <a:pt x="299010" y="426486"/>
                  </a:cubicBezTo>
                  <a:lnTo>
                    <a:pt x="46089" y="426486"/>
                  </a:lnTo>
                  <a:cubicBezTo>
                    <a:pt x="39614" y="426486"/>
                    <a:pt x="34408" y="421408"/>
                    <a:pt x="34408" y="415567"/>
                  </a:cubicBezTo>
                  <a:lnTo>
                    <a:pt x="34408" y="247080"/>
                  </a:lnTo>
                  <a:cubicBezTo>
                    <a:pt x="34408" y="240732"/>
                    <a:pt x="39614" y="235653"/>
                    <a:pt x="46089" y="235653"/>
                  </a:cubicBezTo>
                  <a:lnTo>
                    <a:pt x="299010" y="235653"/>
                  </a:lnTo>
                  <a:cubicBezTo>
                    <a:pt x="305486" y="235653"/>
                    <a:pt x="310691" y="240732"/>
                    <a:pt x="310691" y="247080"/>
                  </a:cubicBezTo>
                  <a:lnTo>
                    <a:pt x="310691" y="415567"/>
                  </a:lnTo>
                  <a:close/>
                  <a:moveTo>
                    <a:pt x="264474" y="89640"/>
                  </a:moveTo>
                  <a:cubicBezTo>
                    <a:pt x="258380" y="89640"/>
                    <a:pt x="253301" y="84561"/>
                    <a:pt x="253301" y="78720"/>
                  </a:cubicBezTo>
                  <a:lnTo>
                    <a:pt x="253301" y="0"/>
                  </a:lnTo>
                  <a:lnTo>
                    <a:pt x="34535" y="0"/>
                  </a:lnTo>
                  <a:cubicBezTo>
                    <a:pt x="15490" y="0"/>
                    <a:pt x="0" y="15109"/>
                    <a:pt x="0" y="33647"/>
                  </a:cubicBezTo>
                  <a:lnTo>
                    <a:pt x="0" y="426613"/>
                  </a:lnTo>
                  <a:cubicBezTo>
                    <a:pt x="0" y="445151"/>
                    <a:pt x="15490" y="460260"/>
                    <a:pt x="34535" y="460260"/>
                  </a:cubicBezTo>
                  <a:lnTo>
                    <a:pt x="310691" y="460260"/>
                  </a:lnTo>
                  <a:cubicBezTo>
                    <a:pt x="329736" y="460260"/>
                    <a:pt x="345227" y="445151"/>
                    <a:pt x="345227" y="426613"/>
                  </a:cubicBezTo>
                  <a:lnTo>
                    <a:pt x="345227" y="89640"/>
                  </a:lnTo>
                  <a:lnTo>
                    <a:pt x="264474" y="89640"/>
                  </a:lnTo>
                  <a:close/>
                </a:path>
              </a:pathLst>
            </a:custGeom>
            <a:solidFill>
              <a:srgbClr val="FFFFFF"/>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3" name="Freeform 40">
              <a:extLst>
                <a:ext uri="{FF2B5EF4-FFF2-40B4-BE49-F238E27FC236}">
                  <a16:creationId xmlns:a16="http://schemas.microsoft.com/office/drawing/2014/main" id="{4FEF7F4F-214A-F7BF-4AA9-C496EE4B3E49}"/>
                </a:ext>
              </a:extLst>
            </p:cNvPr>
            <p:cNvSpPr/>
            <p:nvPr/>
          </p:nvSpPr>
          <p:spPr>
            <a:xfrm>
              <a:off x="4405672" y="1645604"/>
              <a:ext cx="990098" cy="990099"/>
            </a:xfrm>
            <a:custGeom>
              <a:avLst/>
              <a:gdLst>
                <a:gd name="connsiteX0" fmla="*/ 990099 w 990098"/>
                <a:gd name="connsiteY0" fmla="*/ 495049 h 990098"/>
                <a:gd name="connsiteX1" fmla="*/ 495049 w 990098"/>
                <a:gd name="connsiteY1" fmla="*/ 990098 h 990098"/>
                <a:gd name="connsiteX2" fmla="*/ 0 w 990098"/>
                <a:gd name="connsiteY2" fmla="*/ 495049 h 990098"/>
                <a:gd name="connsiteX3" fmla="*/ 495049 w 990098"/>
                <a:gd name="connsiteY3" fmla="*/ 0 h 990098"/>
                <a:gd name="connsiteX4" fmla="*/ 990099 w 990098"/>
                <a:gd name="connsiteY4" fmla="*/ 495049 h 990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098" h="990098">
                  <a:moveTo>
                    <a:pt x="990099" y="495049"/>
                  </a:moveTo>
                  <a:cubicBezTo>
                    <a:pt x="990099" y="768457"/>
                    <a:pt x="768457" y="990098"/>
                    <a:pt x="495049" y="990098"/>
                  </a:cubicBezTo>
                  <a:cubicBezTo>
                    <a:pt x="221641" y="990098"/>
                    <a:pt x="0" y="768457"/>
                    <a:pt x="0" y="495049"/>
                  </a:cubicBezTo>
                  <a:cubicBezTo>
                    <a:pt x="0" y="221641"/>
                    <a:pt x="221641" y="0"/>
                    <a:pt x="495049" y="0"/>
                  </a:cubicBezTo>
                  <a:cubicBezTo>
                    <a:pt x="768457" y="0"/>
                    <a:pt x="990099" y="221641"/>
                    <a:pt x="990099" y="495049"/>
                  </a:cubicBezTo>
                  <a:close/>
                </a:path>
              </a:pathLst>
            </a:custGeom>
            <a:solidFill>
              <a:srgbClr val="2C467B"/>
            </a:solidFill>
            <a:ln w="38070"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4" name="Freeform 41">
              <a:extLst>
                <a:ext uri="{FF2B5EF4-FFF2-40B4-BE49-F238E27FC236}">
                  <a16:creationId xmlns:a16="http://schemas.microsoft.com/office/drawing/2014/main" id="{6ECD277D-2BBD-0929-7C09-0D750790559F}"/>
                </a:ext>
              </a:extLst>
            </p:cNvPr>
            <p:cNvSpPr/>
            <p:nvPr/>
          </p:nvSpPr>
          <p:spPr>
            <a:xfrm>
              <a:off x="3664811" y="2634559"/>
              <a:ext cx="990098" cy="990099"/>
            </a:xfrm>
            <a:custGeom>
              <a:avLst/>
              <a:gdLst>
                <a:gd name="connsiteX0" fmla="*/ 990098 w 990098"/>
                <a:gd name="connsiteY0" fmla="*/ 495049 h 990098"/>
                <a:gd name="connsiteX1" fmla="*/ 495049 w 990098"/>
                <a:gd name="connsiteY1" fmla="*/ 990098 h 990098"/>
                <a:gd name="connsiteX2" fmla="*/ 0 w 990098"/>
                <a:gd name="connsiteY2" fmla="*/ 495049 h 990098"/>
                <a:gd name="connsiteX3" fmla="*/ 495049 w 990098"/>
                <a:gd name="connsiteY3" fmla="*/ 0 h 990098"/>
                <a:gd name="connsiteX4" fmla="*/ 990098 w 990098"/>
                <a:gd name="connsiteY4" fmla="*/ 495049 h 990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098" h="990098">
                  <a:moveTo>
                    <a:pt x="990098" y="495049"/>
                  </a:moveTo>
                  <a:cubicBezTo>
                    <a:pt x="990098" y="768457"/>
                    <a:pt x="768457" y="990098"/>
                    <a:pt x="495049" y="990098"/>
                  </a:cubicBezTo>
                  <a:cubicBezTo>
                    <a:pt x="221641" y="990098"/>
                    <a:pt x="0" y="768457"/>
                    <a:pt x="0" y="495049"/>
                  </a:cubicBezTo>
                  <a:cubicBezTo>
                    <a:pt x="0" y="221641"/>
                    <a:pt x="221641" y="0"/>
                    <a:pt x="495049" y="0"/>
                  </a:cubicBezTo>
                  <a:cubicBezTo>
                    <a:pt x="768457" y="0"/>
                    <a:pt x="990098" y="221641"/>
                    <a:pt x="990098" y="495049"/>
                  </a:cubicBezTo>
                  <a:close/>
                </a:path>
              </a:pathLst>
            </a:custGeom>
            <a:solidFill>
              <a:srgbClr val="2C467B"/>
            </a:solidFill>
            <a:ln w="38070"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5" name="Freeform 42">
              <a:extLst>
                <a:ext uri="{FF2B5EF4-FFF2-40B4-BE49-F238E27FC236}">
                  <a16:creationId xmlns:a16="http://schemas.microsoft.com/office/drawing/2014/main" id="{A0D09DE0-62F7-538C-117B-A764A3572F85}"/>
                </a:ext>
              </a:extLst>
            </p:cNvPr>
            <p:cNvSpPr/>
            <p:nvPr/>
          </p:nvSpPr>
          <p:spPr>
            <a:xfrm>
              <a:off x="3872151" y="2881258"/>
              <a:ext cx="568436" cy="496319"/>
            </a:xfrm>
            <a:custGeom>
              <a:avLst/>
              <a:gdLst>
                <a:gd name="connsiteX0" fmla="*/ 520951 w 568436"/>
                <a:gd name="connsiteY0" fmla="*/ 413916 h 496319"/>
                <a:gd name="connsiteX1" fmla="*/ 544440 w 568436"/>
                <a:gd name="connsiteY1" fmla="*/ 390554 h 496319"/>
                <a:gd name="connsiteX2" fmla="*/ 520951 w 568436"/>
                <a:gd name="connsiteY2" fmla="*/ 367700 h 496319"/>
                <a:gd name="connsiteX3" fmla="*/ 497081 w 568436"/>
                <a:gd name="connsiteY3" fmla="*/ 390554 h 496319"/>
                <a:gd name="connsiteX4" fmla="*/ 520951 w 568436"/>
                <a:gd name="connsiteY4" fmla="*/ 413916 h 496319"/>
                <a:gd name="connsiteX5" fmla="*/ 404648 w 568436"/>
                <a:gd name="connsiteY5" fmla="*/ 413916 h 496319"/>
                <a:gd name="connsiteX6" fmla="*/ 428137 w 568436"/>
                <a:gd name="connsiteY6" fmla="*/ 390554 h 496319"/>
                <a:gd name="connsiteX7" fmla="*/ 404648 w 568436"/>
                <a:gd name="connsiteY7" fmla="*/ 367700 h 496319"/>
                <a:gd name="connsiteX8" fmla="*/ 380778 w 568436"/>
                <a:gd name="connsiteY8" fmla="*/ 390554 h 496319"/>
                <a:gd name="connsiteX9" fmla="*/ 404648 w 568436"/>
                <a:gd name="connsiteY9" fmla="*/ 413916 h 496319"/>
                <a:gd name="connsiteX10" fmla="*/ 283139 w 568436"/>
                <a:gd name="connsiteY10" fmla="*/ 413916 h 496319"/>
                <a:gd name="connsiteX11" fmla="*/ 307009 w 568436"/>
                <a:gd name="connsiteY11" fmla="*/ 390554 h 496319"/>
                <a:gd name="connsiteX12" fmla="*/ 283139 w 568436"/>
                <a:gd name="connsiteY12" fmla="*/ 367700 h 496319"/>
                <a:gd name="connsiteX13" fmla="*/ 259269 w 568436"/>
                <a:gd name="connsiteY13" fmla="*/ 390554 h 496319"/>
                <a:gd name="connsiteX14" fmla="*/ 283139 w 568436"/>
                <a:gd name="connsiteY14" fmla="*/ 413916 h 496319"/>
                <a:gd name="connsiteX15" fmla="*/ 160869 w 568436"/>
                <a:gd name="connsiteY15" fmla="*/ 413916 h 496319"/>
                <a:gd name="connsiteX16" fmla="*/ 184358 w 568436"/>
                <a:gd name="connsiteY16" fmla="*/ 390554 h 496319"/>
                <a:gd name="connsiteX17" fmla="*/ 160869 w 568436"/>
                <a:gd name="connsiteY17" fmla="*/ 367700 h 496319"/>
                <a:gd name="connsiteX18" fmla="*/ 136999 w 568436"/>
                <a:gd name="connsiteY18" fmla="*/ 390554 h 496319"/>
                <a:gd name="connsiteX19" fmla="*/ 160869 w 568436"/>
                <a:gd name="connsiteY19" fmla="*/ 413916 h 496319"/>
                <a:gd name="connsiteX20" fmla="*/ 48248 w 568436"/>
                <a:gd name="connsiteY20" fmla="*/ 413916 h 496319"/>
                <a:gd name="connsiteX21" fmla="*/ 0 w 568436"/>
                <a:gd name="connsiteY21" fmla="*/ 461022 h 496319"/>
                <a:gd name="connsiteX22" fmla="*/ 0 w 568436"/>
                <a:gd name="connsiteY22" fmla="*/ 473845 h 496319"/>
                <a:gd name="connsiteX23" fmla="*/ 57136 w 568436"/>
                <a:gd name="connsiteY23" fmla="*/ 473845 h 496319"/>
                <a:gd name="connsiteX24" fmla="*/ 56247 w 568436"/>
                <a:gd name="connsiteY24" fmla="*/ 483495 h 496319"/>
                <a:gd name="connsiteX25" fmla="*/ 56247 w 568436"/>
                <a:gd name="connsiteY25" fmla="*/ 496319 h 496319"/>
                <a:gd name="connsiteX26" fmla="*/ 151854 w 568436"/>
                <a:gd name="connsiteY26" fmla="*/ 496319 h 496319"/>
                <a:gd name="connsiteX27" fmla="*/ 151854 w 568436"/>
                <a:gd name="connsiteY27" fmla="*/ 483495 h 496319"/>
                <a:gd name="connsiteX28" fmla="*/ 150965 w 568436"/>
                <a:gd name="connsiteY28" fmla="*/ 473845 h 496319"/>
                <a:gd name="connsiteX29" fmla="*/ 174835 w 568436"/>
                <a:gd name="connsiteY29" fmla="*/ 473845 h 496319"/>
                <a:gd name="connsiteX30" fmla="*/ 173946 w 568436"/>
                <a:gd name="connsiteY30" fmla="*/ 483495 h 496319"/>
                <a:gd name="connsiteX31" fmla="*/ 173946 w 568436"/>
                <a:gd name="connsiteY31" fmla="*/ 496319 h 496319"/>
                <a:gd name="connsiteX32" fmla="*/ 269553 w 568436"/>
                <a:gd name="connsiteY32" fmla="*/ 496319 h 496319"/>
                <a:gd name="connsiteX33" fmla="*/ 269553 w 568436"/>
                <a:gd name="connsiteY33" fmla="*/ 483495 h 496319"/>
                <a:gd name="connsiteX34" fmla="*/ 268665 w 568436"/>
                <a:gd name="connsiteY34" fmla="*/ 473845 h 496319"/>
                <a:gd name="connsiteX35" fmla="*/ 296852 w 568436"/>
                <a:gd name="connsiteY35" fmla="*/ 473845 h 496319"/>
                <a:gd name="connsiteX36" fmla="*/ 295963 w 568436"/>
                <a:gd name="connsiteY36" fmla="*/ 483495 h 496319"/>
                <a:gd name="connsiteX37" fmla="*/ 295963 w 568436"/>
                <a:gd name="connsiteY37" fmla="*/ 496319 h 496319"/>
                <a:gd name="connsiteX38" fmla="*/ 391570 w 568436"/>
                <a:gd name="connsiteY38" fmla="*/ 496319 h 496319"/>
                <a:gd name="connsiteX39" fmla="*/ 391570 w 568436"/>
                <a:gd name="connsiteY39" fmla="*/ 483495 h 496319"/>
                <a:gd name="connsiteX40" fmla="*/ 390681 w 568436"/>
                <a:gd name="connsiteY40" fmla="*/ 473845 h 496319"/>
                <a:gd name="connsiteX41" fmla="*/ 417472 w 568436"/>
                <a:gd name="connsiteY41" fmla="*/ 473845 h 496319"/>
                <a:gd name="connsiteX42" fmla="*/ 416583 w 568436"/>
                <a:gd name="connsiteY42" fmla="*/ 483495 h 496319"/>
                <a:gd name="connsiteX43" fmla="*/ 416583 w 568436"/>
                <a:gd name="connsiteY43" fmla="*/ 496319 h 496319"/>
                <a:gd name="connsiteX44" fmla="*/ 512190 w 568436"/>
                <a:gd name="connsiteY44" fmla="*/ 496319 h 496319"/>
                <a:gd name="connsiteX45" fmla="*/ 512190 w 568436"/>
                <a:gd name="connsiteY45" fmla="*/ 483495 h 496319"/>
                <a:gd name="connsiteX46" fmla="*/ 511301 w 568436"/>
                <a:gd name="connsiteY46" fmla="*/ 473845 h 496319"/>
                <a:gd name="connsiteX47" fmla="*/ 568437 w 568436"/>
                <a:gd name="connsiteY47" fmla="*/ 473845 h 496319"/>
                <a:gd name="connsiteX48" fmla="*/ 568437 w 568436"/>
                <a:gd name="connsiteY48" fmla="*/ 461022 h 496319"/>
                <a:gd name="connsiteX49" fmla="*/ 521078 w 568436"/>
                <a:gd name="connsiteY49" fmla="*/ 413916 h 496319"/>
                <a:gd name="connsiteX50" fmla="*/ 478416 w 568436"/>
                <a:gd name="connsiteY50" fmla="*/ 438675 h 496319"/>
                <a:gd name="connsiteX51" fmla="*/ 469021 w 568436"/>
                <a:gd name="connsiteY51" fmla="*/ 436898 h 496319"/>
                <a:gd name="connsiteX52" fmla="*/ 488193 w 568436"/>
                <a:gd name="connsiteY52" fmla="*/ 414043 h 496319"/>
                <a:gd name="connsiteX53" fmla="*/ 464704 w 568436"/>
                <a:gd name="connsiteY53" fmla="*/ 390681 h 496319"/>
                <a:gd name="connsiteX54" fmla="*/ 440834 w 568436"/>
                <a:gd name="connsiteY54" fmla="*/ 414043 h 496319"/>
                <a:gd name="connsiteX55" fmla="*/ 460514 w 568436"/>
                <a:gd name="connsiteY55" fmla="*/ 436898 h 496319"/>
                <a:gd name="connsiteX56" fmla="*/ 447436 w 568436"/>
                <a:gd name="connsiteY56" fmla="*/ 439691 h 496319"/>
                <a:gd name="connsiteX57" fmla="*/ 404775 w 568436"/>
                <a:gd name="connsiteY57" fmla="*/ 414043 h 496319"/>
                <a:gd name="connsiteX58" fmla="*/ 361605 w 568436"/>
                <a:gd name="connsiteY58" fmla="*/ 440199 h 496319"/>
                <a:gd name="connsiteX59" fmla="*/ 348528 w 568436"/>
                <a:gd name="connsiteY59" fmla="*/ 437025 h 496319"/>
                <a:gd name="connsiteX60" fmla="*/ 367700 w 568436"/>
                <a:gd name="connsiteY60" fmla="*/ 414171 h 496319"/>
                <a:gd name="connsiteX61" fmla="*/ 343830 w 568436"/>
                <a:gd name="connsiteY61" fmla="*/ 390808 h 496319"/>
                <a:gd name="connsiteX62" fmla="*/ 320341 w 568436"/>
                <a:gd name="connsiteY62" fmla="*/ 414171 h 496319"/>
                <a:gd name="connsiteX63" fmla="*/ 339513 w 568436"/>
                <a:gd name="connsiteY63" fmla="*/ 437025 h 496319"/>
                <a:gd name="connsiteX64" fmla="*/ 325927 w 568436"/>
                <a:gd name="connsiteY64" fmla="*/ 440199 h 496319"/>
                <a:gd name="connsiteX65" fmla="*/ 283266 w 568436"/>
                <a:gd name="connsiteY65" fmla="*/ 414043 h 496319"/>
                <a:gd name="connsiteX66" fmla="*/ 240097 w 568436"/>
                <a:gd name="connsiteY66" fmla="*/ 440199 h 496319"/>
                <a:gd name="connsiteX67" fmla="*/ 226511 w 568436"/>
                <a:gd name="connsiteY67" fmla="*/ 437025 h 496319"/>
                <a:gd name="connsiteX68" fmla="*/ 245684 w 568436"/>
                <a:gd name="connsiteY68" fmla="*/ 414171 h 496319"/>
                <a:gd name="connsiteX69" fmla="*/ 221814 w 568436"/>
                <a:gd name="connsiteY69" fmla="*/ 390808 h 496319"/>
                <a:gd name="connsiteX70" fmla="*/ 198324 w 568436"/>
                <a:gd name="connsiteY70" fmla="*/ 414171 h 496319"/>
                <a:gd name="connsiteX71" fmla="*/ 217497 w 568436"/>
                <a:gd name="connsiteY71" fmla="*/ 437025 h 496319"/>
                <a:gd name="connsiteX72" fmla="*/ 203403 w 568436"/>
                <a:gd name="connsiteY72" fmla="*/ 440199 h 496319"/>
                <a:gd name="connsiteX73" fmla="*/ 160742 w 568436"/>
                <a:gd name="connsiteY73" fmla="*/ 414043 h 496319"/>
                <a:gd name="connsiteX74" fmla="*/ 118080 w 568436"/>
                <a:gd name="connsiteY74" fmla="*/ 438802 h 496319"/>
                <a:gd name="connsiteX75" fmla="*/ 108685 w 568436"/>
                <a:gd name="connsiteY75" fmla="*/ 437025 h 496319"/>
                <a:gd name="connsiteX76" fmla="*/ 127857 w 568436"/>
                <a:gd name="connsiteY76" fmla="*/ 414171 h 496319"/>
                <a:gd name="connsiteX77" fmla="*/ 104368 w 568436"/>
                <a:gd name="connsiteY77" fmla="*/ 390808 h 496319"/>
                <a:gd name="connsiteX78" fmla="*/ 80498 w 568436"/>
                <a:gd name="connsiteY78" fmla="*/ 414171 h 496319"/>
                <a:gd name="connsiteX79" fmla="*/ 100178 w 568436"/>
                <a:gd name="connsiteY79" fmla="*/ 437025 h 496319"/>
                <a:gd name="connsiteX80" fmla="*/ 90401 w 568436"/>
                <a:gd name="connsiteY80" fmla="*/ 438802 h 496319"/>
                <a:gd name="connsiteX81" fmla="*/ 48248 w 568436"/>
                <a:gd name="connsiteY81" fmla="*/ 413916 h 496319"/>
                <a:gd name="connsiteX82" fmla="*/ 48248 w 568436"/>
                <a:gd name="connsiteY82" fmla="*/ 367700 h 496319"/>
                <a:gd name="connsiteX83" fmla="*/ 24378 w 568436"/>
                <a:gd name="connsiteY83" fmla="*/ 390554 h 496319"/>
                <a:gd name="connsiteX84" fmla="*/ 48248 w 568436"/>
                <a:gd name="connsiteY84" fmla="*/ 413916 h 496319"/>
                <a:gd name="connsiteX85" fmla="*/ 71737 w 568436"/>
                <a:gd name="connsiteY85" fmla="*/ 390554 h 496319"/>
                <a:gd name="connsiteX86" fmla="*/ 48248 w 568436"/>
                <a:gd name="connsiteY86" fmla="*/ 367700 h 496319"/>
                <a:gd name="connsiteX87" fmla="*/ 318563 w 568436"/>
                <a:gd name="connsiteY87" fmla="*/ 157949 h 496319"/>
                <a:gd name="connsiteX88" fmla="*/ 463180 w 568436"/>
                <a:gd name="connsiteY88" fmla="*/ 157949 h 496319"/>
                <a:gd name="connsiteX89" fmla="*/ 463180 w 568436"/>
                <a:gd name="connsiteY89" fmla="*/ 146648 h 496319"/>
                <a:gd name="connsiteX90" fmla="*/ 318563 w 568436"/>
                <a:gd name="connsiteY90" fmla="*/ 146648 h 496319"/>
                <a:gd name="connsiteX91" fmla="*/ 318563 w 568436"/>
                <a:gd name="connsiteY91" fmla="*/ 157949 h 496319"/>
                <a:gd name="connsiteX92" fmla="*/ 307136 w 568436"/>
                <a:gd name="connsiteY92" fmla="*/ 129381 h 496319"/>
                <a:gd name="connsiteX93" fmla="*/ 474607 w 568436"/>
                <a:gd name="connsiteY93" fmla="*/ 129381 h 496319"/>
                <a:gd name="connsiteX94" fmla="*/ 474607 w 568436"/>
                <a:gd name="connsiteY94" fmla="*/ 117192 h 496319"/>
                <a:gd name="connsiteX95" fmla="*/ 307136 w 568436"/>
                <a:gd name="connsiteY95" fmla="*/ 117192 h 496319"/>
                <a:gd name="connsiteX96" fmla="*/ 307136 w 568436"/>
                <a:gd name="connsiteY96" fmla="*/ 129381 h 496319"/>
                <a:gd name="connsiteX97" fmla="*/ 307136 w 568436"/>
                <a:gd name="connsiteY97" fmla="*/ 98273 h 496319"/>
                <a:gd name="connsiteX98" fmla="*/ 474607 w 568436"/>
                <a:gd name="connsiteY98" fmla="*/ 98273 h 496319"/>
                <a:gd name="connsiteX99" fmla="*/ 474607 w 568436"/>
                <a:gd name="connsiteY99" fmla="*/ 86084 h 496319"/>
                <a:gd name="connsiteX100" fmla="*/ 307136 w 568436"/>
                <a:gd name="connsiteY100" fmla="*/ 86084 h 496319"/>
                <a:gd name="connsiteX101" fmla="*/ 307136 w 568436"/>
                <a:gd name="connsiteY101" fmla="*/ 98273 h 496319"/>
                <a:gd name="connsiteX102" fmla="*/ 96115 w 568436"/>
                <a:gd name="connsiteY102" fmla="*/ 103098 h 496319"/>
                <a:gd name="connsiteX103" fmla="*/ 96115 w 568436"/>
                <a:gd name="connsiteY103" fmla="*/ 239589 h 496319"/>
                <a:gd name="connsiteX104" fmla="*/ 296725 w 568436"/>
                <a:gd name="connsiteY104" fmla="*/ 239589 h 496319"/>
                <a:gd name="connsiteX105" fmla="*/ 296725 w 568436"/>
                <a:gd name="connsiteY105" fmla="*/ 230955 h 496319"/>
                <a:gd name="connsiteX106" fmla="*/ 293931 w 568436"/>
                <a:gd name="connsiteY106" fmla="*/ 230955 h 496319"/>
                <a:gd name="connsiteX107" fmla="*/ 249873 w 568436"/>
                <a:gd name="connsiteY107" fmla="*/ 230955 h 496319"/>
                <a:gd name="connsiteX108" fmla="*/ 249873 w 568436"/>
                <a:gd name="connsiteY108" fmla="*/ 185120 h 496319"/>
                <a:gd name="connsiteX109" fmla="*/ 224988 w 568436"/>
                <a:gd name="connsiteY109" fmla="*/ 185120 h 496319"/>
                <a:gd name="connsiteX110" fmla="*/ 224988 w 568436"/>
                <a:gd name="connsiteY110" fmla="*/ 230955 h 496319"/>
                <a:gd name="connsiteX111" fmla="*/ 215211 w 568436"/>
                <a:gd name="connsiteY111" fmla="*/ 230955 h 496319"/>
                <a:gd name="connsiteX112" fmla="*/ 215211 w 568436"/>
                <a:gd name="connsiteY112" fmla="*/ 174581 h 496319"/>
                <a:gd name="connsiteX113" fmla="*/ 189944 w 568436"/>
                <a:gd name="connsiteY113" fmla="*/ 174581 h 496319"/>
                <a:gd name="connsiteX114" fmla="*/ 189944 w 568436"/>
                <a:gd name="connsiteY114" fmla="*/ 230955 h 496319"/>
                <a:gd name="connsiteX115" fmla="*/ 179660 w 568436"/>
                <a:gd name="connsiteY115" fmla="*/ 230955 h 496319"/>
                <a:gd name="connsiteX116" fmla="*/ 179660 w 568436"/>
                <a:gd name="connsiteY116" fmla="*/ 206704 h 496319"/>
                <a:gd name="connsiteX117" fmla="*/ 154266 w 568436"/>
                <a:gd name="connsiteY117" fmla="*/ 206704 h 496319"/>
                <a:gd name="connsiteX118" fmla="*/ 154266 w 568436"/>
                <a:gd name="connsiteY118" fmla="*/ 230955 h 496319"/>
                <a:gd name="connsiteX119" fmla="*/ 143982 w 568436"/>
                <a:gd name="connsiteY119" fmla="*/ 230955 h 496319"/>
                <a:gd name="connsiteX120" fmla="*/ 143982 w 568436"/>
                <a:gd name="connsiteY120" fmla="*/ 191976 h 496319"/>
                <a:gd name="connsiteX121" fmla="*/ 118715 w 568436"/>
                <a:gd name="connsiteY121" fmla="*/ 191976 h 496319"/>
                <a:gd name="connsiteX122" fmla="*/ 118715 w 568436"/>
                <a:gd name="connsiteY122" fmla="*/ 230955 h 496319"/>
                <a:gd name="connsiteX123" fmla="*/ 105130 w 568436"/>
                <a:gd name="connsiteY123" fmla="*/ 230955 h 496319"/>
                <a:gd name="connsiteX124" fmla="*/ 105130 w 568436"/>
                <a:gd name="connsiteY124" fmla="*/ 103225 h 496319"/>
                <a:gd name="connsiteX125" fmla="*/ 96115 w 568436"/>
                <a:gd name="connsiteY125" fmla="*/ 103225 h 496319"/>
                <a:gd name="connsiteX126" fmla="*/ 24886 w 568436"/>
                <a:gd name="connsiteY126" fmla="*/ 0 h 496319"/>
                <a:gd name="connsiteX127" fmla="*/ 24886 w 568436"/>
                <a:gd name="connsiteY127" fmla="*/ 5968 h 496319"/>
                <a:gd name="connsiteX128" fmla="*/ 24886 w 568436"/>
                <a:gd name="connsiteY128" fmla="*/ 291265 h 496319"/>
                <a:gd name="connsiteX129" fmla="*/ 536441 w 568436"/>
                <a:gd name="connsiteY129" fmla="*/ 291265 h 496319"/>
                <a:gd name="connsiteX130" fmla="*/ 536441 w 568436"/>
                <a:gd name="connsiteY130" fmla="*/ 127 h 496319"/>
                <a:gd name="connsiteX131" fmla="*/ 24886 w 568436"/>
                <a:gd name="connsiteY131" fmla="*/ 127 h 496319"/>
                <a:gd name="connsiteX132" fmla="*/ 523744 w 568436"/>
                <a:gd name="connsiteY132" fmla="*/ 12443 h 496319"/>
                <a:gd name="connsiteX133" fmla="*/ 523744 w 568436"/>
                <a:gd name="connsiteY133" fmla="*/ 278949 h 496319"/>
                <a:gd name="connsiteX134" fmla="*/ 37455 w 568436"/>
                <a:gd name="connsiteY134" fmla="*/ 278949 h 496319"/>
                <a:gd name="connsiteX135" fmla="*/ 37455 w 568436"/>
                <a:gd name="connsiteY135" fmla="*/ 12443 h 496319"/>
                <a:gd name="connsiteX136" fmla="*/ 513967 w 568436"/>
                <a:gd name="connsiteY136" fmla="*/ 22981 h 496319"/>
                <a:gd name="connsiteX137" fmla="*/ 513967 w 568436"/>
                <a:gd name="connsiteY137" fmla="*/ 268284 h 496319"/>
                <a:gd name="connsiteX138" fmla="*/ 47359 w 568436"/>
                <a:gd name="connsiteY138" fmla="*/ 268284 h 496319"/>
                <a:gd name="connsiteX139" fmla="*/ 47359 w 568436"/>
                <a:gd name="connsiteY139" fmla="*/ 22981 h 496319"/>
                <a:gd name="connsiteX140" fmla="*/ 513967 w 568436"/>
                <a:gd name="connsiteY140" fmla="*/ 22981 h 49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68436" h="496319">
                  <a:moveTo>
                    <a:pt x="520951" y="413916"/>
                  </a:moveTo>
                  <a:cubicBezTo>
                    <a:pt x="534028" y="413916"/>
                    <a:pt x="544440" y="403378"/>
                    <a:pt x="544440" y="390554"/>
                  </a:cubicBezTo>
                  <a:cubicBezTo>
                    <a:pt x="544440" y="377730"/>
                    <a:pt x="534156" y="367700"/>
                    <a:pt x="520951" y="367700"/>
                  </a:cubicBezTo>
                  <a:cubicBezTo>
                    <a:pt x="507873" y="367700"/>
                    <a:pt x="497081" y="377730"/>
                    <a:pt x="497081" y="390554"/>
                  </a:cubicBezTo>
                  <a:cubicBezTo>
                    <a:pt x="497081" y="403378"/>
                    <a:pt x="507746" y="413916"/>
                    <a:pt x="520951" y="413916"/>
                  </a:cubicBezTo>
                  <a:moveTo>
                    <a:pt x="404648" y="413916"/>
                  </a:moveTo>
                  <a:cubicBezTo>
                    <a:pt x="417725" y="413916"/>
                    <a:pt x="428137" y="403378"/>
                    <a:pt x="428137" y="390554"/>
                  </a:cubicBezTo>
                  <a:cubicBezTo>
                    <a:pt x="428137" y="377730"/>
                    <a:pt x="417853" y="367700"/>
                    <a:pt x="404648" y="367700"/>
                  </a:cubicBezTo>
                  <a:cubicBezTo>
                    <a:pt x="391570" y="367700"/>
                    <a:pt x="380778" y="377730"/>
                    <a:pt x="380778" y="390554"/>
                  </a:cubicBezTo>
                  <a:cubicBezTo>
                    <a:pt x="380778" y="403378"/>
                    <a:pt x="391443" y="413916"/>
                    <a:pt x="404648" y="413916"/>
                  </a:cubicBezTo>
                  <a:moveTo>
                    <a:pt x="283139" y="413916"/>
                  </a:moveTo>
                  <a:cubicBezTo>
                    <a:pt x="296217" y="413916"/>
                    <a:pt x="307009" y="403378"/>
                    <a:pt x="307009" y="390554"/>
                  </a:cubicBezTo>
                  <a:cubicBezTo>
                    <a:pt x="307009" y="377730"/>
                    <a:pt x="296217" y="367700"/>
                    <a:pt x="283139" y="367700"/>
                  </a:cubicBezTo>
                  <a:cubicBezTo>
                    <a:pt x="270061" y="367700"/>
                    <a:pt x="259269" y="377730"/>
                    <a:pt x="259269" y="390554"/>
                  </a:cubicBezTo>
                  <a:cubicBezTo>
                    <a:pt x="259269" y="403378"/>
                    <a:pt x="270061" y="413916"/>
                    <a:pt x="283139" y="413916"/>
                  </a:cubicBezTo>
                  <a:moveTo>
                    <a:pt x="160869" y="413916"/>
                  </a:moveTo>
                  <a:cubicBezTo>
                    <a:pt x="173946" y="413916"/>
                    <a:pt x="184358" y="403378"/>
                    <a:pt x="184358" y="390554"/>
                  </a:cubicBezTo>
                  <a:cubicBezTo>
                    <a:pt x="184358" y="377730"/>
                    <a:pt x="174073" y="367700"/>
                    <a:pt x="160869" y="367700"/>
                  </a:cubicBezTo>
                  <a:cubicBezTo>
                    <a:pt x="147791" y="367700"/>
                    <a:pt x="136999" y="377730"/>
                    <a:pt x="136999" y="390554"/>
                  </a:cubicBezTo>
                  <a:cubicBezTo>
                    <a:pt x="136999" y="403378"/>
                    <a:pt x="147664" y="413916"/>
                    <a:pt x="160869" y="413916"/>
                  </a:cubicBezTo>
                  <a:moveTo>
                    <a:pt x="48248" y="413916"/>
                  </a:moveTo>
                  <a:cubicBezTo>
                    <a:pt x="21965" y="413916"/>
                    <a:pt x="0" y="434485"/>
                    <a:pt x="0" y="461022"/>
                  </a:cubicBezTo>
                  <a:lnTo>
                    <a:pt x="0" y="473845"/>
                  </a:lnTo>
                  <a:lnTo>
                    <a:pt x="57136" y="473845"/>
                  </a:lnTo>
                  <a:cubicBezTo>
                    <a:pt x="56628" y="477020"/>
                    <a:pt x="56247" y="480194"/>
                    <a:pt x="56247" y="483495"/>
                  </a:cubicBezTo>
                  <a:lnTo>
                    <a:pt x="56247" y="496319"/>
                  </a:lnTo>
                  <a:lnTo>
                    <a:pt x="151854" y="496319"/>
                  </a:lnTo>
                  <a:lnTo>
                    <a:pt x="151854" y="483495"/>
                  </a:lnTo>
                  <a:cubicBezTo>
                    <a:pt x="151854" y="480321"/>
                    <a:pt x="151854" y="477020"/>
                    <a:pt x="150965" y="473845"/>
                  </a:cubicBezTo>
                  <a:lnTo>
                    <a:pt x="174835" y="473845"/>
                  </a:lnTo>
                  <a:cubicBezTo>
                    <a:pt x="173946" y="477020"/>
                    <a:pt x="173946" y="480194"/>
                    <a:pt x="173946" y="483495"/>
                  </a:cubicBezTo>
                  <a:lnTo>
                    <a:pt x="173946" y="496319"/>
                  </a:lnTo>
                  <a:lnTo>
                    <a:pt x="269553" y="496319"/>
                  </a:lnTo>
                  <a:lnTo>
                    <a:pt x="269553" y="483495"/>
                  </a:lnTo>
                  <a:cubicBezTo>
                    <a:pt x="269553" y="480321"/>
                    <a:pt x="269046" y="477020"/>
                    <a:pt x="268665" y="473845"/>
                  </a:cubicBezTo>
                  <a:lnTo>
                    <a:pt x="296852" y="473845"/>
                  </a:lnTo>
                  <a:cubicBezTo>
                    <a:pt x="295963" y="477020"/>
                    <a:pt x="295963" y="480194"/>
                    <a:pt x="295963" y="483495"/>
                  </a:cubicBezTo>
                  <a:lnTo>
                    <a:pt x="295963" y="496319"/>
                  </a:lnTo>
                  <a:lnTo>
                    <a:pt x="391570" y="496319"/>
                  </a:lnTo>
                  <a:lnTo>
                    <a:pt x="391570" y="483495"/>
                  </a:lnTo>
                  <a:cubicBezTo>
                    <a:pt x="391570" y="480321"/>
                    <a:pt x="391062" y="477020"/>
                    <a:pt x="390681" y="473845"/>
                  </a:cubicBezTo>
                  <a:lnTo>
                    <a:pt x="417472" y="473845"/>
                  </a:lnTo>
                  <a:cubicBezTo>
                    <a:pt x="416964" y="477020"/>
                    <a:pt x="416583" y="480194"/>
                    <a:pt x="416583" y="483495"/>
                  </a:cubicBezTo>
                  <a:lnTo>
                    <a:pt x="416583" y="496319"/>
                  </a:lnTo>
                  <a:lnTo>
                    <a:pt x="512190" y="496319"/>
                  </a:lnTo>
                  <a:lnTo>
                    <a:pt x="512190" y="483495"/>
                  </a:lnTo>
                  <a:cubicBezTo>
                    <a:pt x="512190" y="480321"/>
                    <a:pt x="511682" y="477020"/>
                    <a:pt x="511301" y="473845"/>
                  </a:cubicBezTo>
                  <a:lnTo>
                    <a:pt x="568437" y="473845"/>
                  </a:lnTo>
                  <a:lnTo>
                    <a:pt x="568437" y="461022"/>
                  </a:lnTo>
                  <a:cubicBezTo>
                    <a:pt x="568437" y="434485"/>
                    <a:pt x="547360" y="413916"/>
                    <a:pt x="521078" y="413916"/>
                  </a:cubicBezTo>
                  <a:cubicBezTo>
                    <a:pt x="502794" y="413916"/>
                    <a:pt x="486796" y="423947"/>
                    <a:pt x="478416" y="438675"/>
                  </a:cubicBezTo>
                  <a:cubicBezTo>
                    <a:pt x="475623" y="437786"/>
                    <a:pt x="472322" y="436898"/>
                    <a:pt x="469021" y="436898"/>
                  </a:cubicBezTo>
                  <a:cubicBezTo>
                    <a:pt x="480321" y="434612"/>
                    <a:pt x="488193" y="424963"/>
                    <a:pt x="488193" y="414043"/>
                  </a:cubicBezTo>
                  <a:cubicBezTo>
                    <a:pt x="488193" y="401220"/>
                    <a:pt x="477908" y="390681"/>
                    <a:pt x="464704" y="390681"/>
                  </a:cubicBezTo>
                  <a:cubicBezTo>
                    <a:pt x="451626" y="390681"/>
                    <a:pt x="440834" y="401220"/>
                    <a:pt x="440834" y="414043"/>
                  </a:cubicBezTo>
                  <a:cubicBezTo>
                    <a:pt x="440834" y="425090"/>
                    <a:pt x="448833" y="434612"/>
                    <a:pt x="460514" y="436898"/>
                  </a:cubicBezTo>
                  <a:cubicBezTo>
                    <a:pt x="455816" y="437406"/>
                    <a:pt x="451626" y="438294"/>
                    <a:pt x="447436" y="439691"/>
                  </a:cubicBezTo>
                  <a:cubicBezTo>
                    <a:pt x="439945" y="424582"/>
                    <a:pt x="423566" y="414043"/>
                    <a:pt x="404775" y="414043"/>
                  </a:cubicBezTo>
                  <a:cubicBezTo>
                    <a:pt x="385983" y="414043"/>
                    <a:pt x="369604" y="424582"/>
                    <a:pt x="361605" y="440199"/>
                  </a:cubicBezTo>
                  <a:cubicBezTo>
                    <a:pt x="357416" y="438422"/>
                    <a:pt x="352718" y="437406"/>
                    <a:pt x="348528" y="437025"/>
                  </a:cubicBezTo>
                  <a:cubicBezTo>
                    <a:pt x="359828" y="434739"/>
                    <a:pt x="367700" y="425090"/>
                    <a:pt x="367700" y="414171"/>
                  </a:cubicBezTo>
                  <a:cubicBezTo>
                    <a:pt x="367700" y="401347"/>
                    <a:pt x="356908" y="390808"/>
                    <a:pt x="343830" y="390808"/>
                  </a:cubicBezTo>
                  <a:cubicBezTo>
                    <a:pt x="330752" y="390808"/>
                    <a:pt x="320341" y="401347"/>
                    <a:pt x="320341" y="414171"/>
                  </a:cubicBezTo>
                  <a:cubicBezTo>
                    <a:pt x="320341" y="425217"/>
                    <a:pt x="328340" y="434739"/>
                    <a:pt x="339513" y="437025"/>
                  </a:cubicBezTo>
                  <a:cubicBezTo>
                    <a:pt x="334815" y="437533"/>
                    <a:pt x="330117" y="438422"/>
                    <a:pt x="325927" y="440199"/>
                  </a:cubicBezTo>
                  <a:cubicBezTo>
                    <a:pt x="317929" y="424582"/>
                    <a:pt x="302058" y="414043"/>
                    <a:pt x="283266" y="414043"/>
                  </a:cubicBezTo>
                  <a:cubicBezTo>
                    <a:pt x="264475" y="414043"/>
                    <a:pt x="248096" y="424582"/>
                    <a:pt x="240097" y="440199"/>
                  </a:cubicBezTo>
                  <a:cubicBezTo>
                    <a:pt x="235907" y="438422"/>
                    <a:pt x="231209" y="437406"/>
                    <a:pt x="226511" y="437025"/>
                  </a:cubicBezTo>
                  <a:cubicBezTo>
                    <a:pt x="237811" y="434739"/>
                    <a:pt x="245684" y="425090"/>
                    <a:pt x="245684" y="414171"/>
                  </a:cubicBezTo>
                  <a:cubicBezTo>
                    <a:pt x="245684" y="401347"/>
                    <a:pt x="234891" y="390808"/>
                    <a:pt x="221814" y="390808"/>
                  </a:cubicBezTo>
                  <a:cubicBezTo>
                    <a:pt x="208736" y="390808"/>
                    <a:pt x="198324" y="401347"/>
                    <a:pt x="198324" y="414171"/>
                  </a:cubicBezTo>
                  <a:cubicBezTo>
                    <a:pt x="198324" y="425217"/>
                    <a:pt x="206323" y="434739"/>
                    <a:pt x="217497" y="437025"/>
                  </a:cubicBezTo>
                  <a:cubicBezTo>
                    <a:pt x="212799" y="437533"/>
                    <a:pt x="208101" y="438422"/>
                    <a:pt x="203403" y="440199"/>
                  </a:cubicBezTo>
                  <a:cubicBezTo>
                    <a:pt x="195912" y="424582"/>
                    <a:pt x="179914" y="414043"/>
                    <a:pt x="160742" y="414043"/>
                  </a:cubicBezTo>
                  <a:cubicBezTo>
                    <a:pt x="142458" y="414043"/>
                    <a:pt x="126460" y="424074"/>
                    <a:pt x="118080" y="438802"/>
                  </a:cubicBezTo>
                  <a:cubicBezTo>
                    <a:pt x="115287" y="437914"/>
                    <a:pt x="111986" y="437025"/>
                    <a:pt x="108685" y="437025"/>
                  </a:cubicBezTo>
                  <a:cubicBezTo>
                    <a:pt x="119985" y="434739"/>
                    <a:pt x="127857" y="425090"/>
                    <a:pt x="127857" y="414171"/>
                  </a:cubicBezTo>
                  <a:cubicBezTo>
                    <a:pt x="127857" y="401347"/>
                    <a:pt x="117572" y="390808"/>
                    <a:pt x="104368" y="390808"/>
                  </a:cubicBezTo>
                  <a:cubicBezTo>
                    <a:pt x="91290" y="390808"/>
                    <a:pt x="80498" y="401347"/>
                    <a:pt x="80498" y="414171"/>
                  </a:cubicBezTo>
                  <a:cubicBezTo>
                    <a:pt x="80498" y="425217"/>
                    <a:pt x="88497" y="434739"/>
                    <a:pt x="100178" y="437025"/>
                  </a:cubicBezTo>
                  <a:cubicBezTo>
                    <a:pt x="96369" y="437025"/>
                    <a:pt x="93195" y="437914"/>
                    <a:pt x="90401" y="438802"/>
                  </a:cubicBezTo>
                  <a:cubicBezTo>
                    <a:pt x="82529" y="423947"/>
                    <a:pt x="66531" y="413916"/>
                    <a:pt x="48248" y="413916"/>
                  </a:cubicBezTo>
                  <a:moveTo>
                    <a:pt x="48248" y="367700"/>
                  </a:moveTo>
                  <a:cubicBezTo>
                    <a:pt x="35170" y="367700"/>
                    <a:pt x="24378" y="377730"/>
                    <a:pt x="24378" y="390554"/>
                  </a:cubicBezTo>
                  <a:cubicBezTo>
                    <a:pt x="24378" y="403378"/>
                    <a:pt x="35170" y="413916"/>
                    <a:pt x="48248" y="413916"/>
                  </a:cubicBezTo>
                  <a:cubicBezTo>
                    <a:pt x="61325" y="413916"/>
                    <a:pt x="71737" y="403378"/>
                    <a:pt x="71737" y="390554"/>
                  </a:cubicBezTo>
                  <a:cubicBezTo>
                    <a:pt x="71737" y="377730"/>
                    <a:pt x="61453" y="367700"/>
                    <a:pt x="48248" y="367700"/>
                  </a:cubicBezTo>
                  <a:moveTo>
                    <a:pt x="318563" y="157949"/>
                  </a:moveTo>
                  <a:lnTo>
                    <a:pt x="463180" y="157949"/>
                  </a:lnTo>
                  <a:lnTo>
                    <a:pt x="463180" y="146648"/>
                  </a:lnTo>
                  <a:lnTo>
                    <a:pt x="318563" y="146648"/>
                  </a:lnTo>
                  <a:lnTo>
                    <a:pt x="318563" y="157949"/>
                  </a:lnTo>
                  <a:close/>
                  <a:moveTo>
                    <a:pt x="307136" y="129381"/>
                  </a:moveTo>
                  <a:lnTo>
                    <a:pt x="474607" y="129381"/>
                  </a:lnTo>
                  <a:lnTo>
                    <a:pt x="474607" y="117192"/>
                  </a:lnTo>
                  <a:lnTo>
                    <a:pt x="307136" y="117192"/>
                  </a:lnTo>
                  <a:lnTo>
                    <a:pt x="307136" y="129381"/>
                  </a:lnTo>
                  <a:close/>
                  <a:moveTo>
                    <a:pt x="307136" y="98273"/>
                  </a:moveTo>
                  <a:lnTo>
                    <a:pt x="474607" y="98273"/>
                  </a:lnTo>
                  <a:lnTo>
                    <a:pt x="474607" y="86084"/>
                  </a:lnTo>
                  <a:lnTo>
                    <a:pt x="307136" y="86084"/>
                  </a:lnTo>
                  <a:lnTo>
                    <a:pt x="307136" y="98273"/>
                  </a:lnTo>
                  <a:close/>
                  <a:moveTo>
                    <a:pt x="96115" y="103098"/>
                  </a:moveTo>
                  <a:lnTo>
                    <a:pt x="96115" y="239589"/>
                  </a:lnTo>
                  <a:lnTo>
                    <a:pt x="296725" y="239589"/>
                  </a:lnTo>
                  <a:lnTo>
                    <a:pt x="296725" y="230955"/>
                  </a:lnTo>
                  <a:lnTo>
                    <a:pt x="293931" y="230955"/>
                  </a:lnTo>
                  <a:lnTo>
                    <a:pt x="249873" y="230955"/>
                  </a:lnTo>
                  <a:lnTo>
                    <a:pt x="249873" y="185120"/>
                  </a:lnTo>
                  <a:lnTo>
                    <a:pt x="224988" y="185120"/>
                  </a:lnTo>
                  <a:lnTo>
                    <a:pt x="224988" y="230955"/>
                  </a:lnTo>
                  <a:lnTo>
                    <a:pt x="215211" y="230955"/>
                  </a:lnTo>
                  <a:lnTo>
                    <a:pt x="215211" y="174581"/>
                  </a:lnTo>
                  <a:lnTo>
                    <a:pt x="189944" y="174581"/>
                  </a:lnTo>
                  <a:lnTo>
                    <a:pt x="189944" y="230955"/>
                  </a:lnTo>
                  <a:lnTo>
                    <a:pt x="179660" y="230955"/>
                  </a:lnTo>
                  <a:lnTo>
                    <a:pt x="179660" y="206704"/>
                  </a:lnTo>
                  <a:lnTo>
                    <a:pt x="154266" y="206704"/>
                  </a:lnTo>
                  <a:lnTo>
                    <a:pt x="154266" y="230955"/>
                  </a:lnTo>
                  <a:lnTo>
                    <a:pt x="143982" y="230955"/>
                  </a:lnTo>
                  <a:lnTo>
                    <a:pt x="143982" y="191976"/>
                  </a:lnTo>
                  <a:lnTo>
                    <a:pt x="118715" y="191976"/>
                  </a:lnTo>
                  <a:lnTo>
                    <a:pt x="118715" y="230955"/>
                  </a:lnTo>
                  <a:lnTo>
                    <a:pt x="105130" y="230955"/>
                  </a:lnTo>
                  <a:lnTo>
                    <a:pt x="105130" y="103225"/>
                  </a:lnTo>
                  <a:lnTo>
                    <a:pt x="96115" y="103225"/>
                  </a:lnTo>
                  <a:close/>
                  <a:moveTo>
                    <a:pt x="24886" y="0"/>
                  </a:moveTo>
                  <a:lnTo>
                    <a:pt x="24886" y="5968"/>
                  </a:lnTo>
                  <a:lnTo>
                    <a:pt x="24886" y="291265"/>
                  </a:lnTo>
                  <a:lnTo>
                    <a:pt x="536441" y="291265"/>
                  </a:lnTo>
                  <a:lnTo>
                    <a:pt x="536441" y="127"/>
                  </a:lnTo>
                  <a:lnTo>
                    <a:pt x="24886" y="127"/>
                  </a:lnTo>
                  <a:close/>
                  <a:moveTo>
                    <a:pt x="523744" y="12443"/>
                  </a:moveTo>
                  <a:lnTo>
                    <a:pt x="523744" y="278949"/>
                  </a:lnTo>
                  <a:lnTo>
                    <a:pt x="37455" y="278949"/>
                  </a:lnTo>
                  <a:lnTo>
                    <a:pt x="37455" y="12443"/>
                  </a:lnTo>
                  <a:moveTo>
                    <a:pt x="513967" y="22981"/>
                  </a:moveTo>
                  <a:lnTo>
                    <a:pt x="513967" y="268284"/>
                  </a:lnTo>
                  <a:lnTo>
                    <a:pt x="47359" y="268284"/>
                  </a:lnTo>
                  <a:lnTo>
                    <a:pt x="47359" y="22981"/>
                  </a:lnTo>
                  <a:lnTo>
                    <a:pt x="513967" y="22981"/>
                  </a:lnTo>
                  <a:close/>
                </a:path>
              </a:pathLst>
            </a:custGeom>
            <a:solidFill>
              <a:srgbClr val="FFFFFF"/>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6" name="Freeform 43">
              <a:extLst>
                <a:ext uri="{FF2B5EF4-FFF2-40B4-BE49-F238E27FC236}">
                  <a16:creationId xmlns:a16="http://schemas.microsoft.com/office/drawing/2014/main" id="{DA225C36-342B-5B67-785D-746BBFC263EA}"/>
                </a:ext>
              </a:extLst>
            </p:cNvPr>
            <p:cNvSpPr/>
            <p:nvPr/>
          </p:nvSpPr>
          <p:spPr>
            <a:xfrm>
              <a:off x="3664811" y="3860817"/>
              <a:ext cx="990098" cy="990099"/>
            </a:xfrm>
            <a:custGeom>
              <a:avLst/>
              <a:gdLst>
                <a:gd name="connsiteX0" fmla="*/ 990098 w 990098"/>
                <a:gd name="connsiteY0" fmla="*/ 495049 h 990098"/>
                <a:gd name="connsiteX1" fmla="*/ 495049 w 990098"/>
                <a:gd name="connsiteY1" fmla="*/ 990098 h 990098"/>
                <a:gd name="connsiteX2" fmla="*/ 0 w 990098"/>
                <a:gd name="connsiteY2" fmla="*/ 495049 h 990098"/>
                <a:gd name="connsiteX3" fmla="*/ 495049 w 990098"/>
                <a:gd name="connsiteY3" fmla="*/ 0 h 990098"/>
                <a:gd name="connsiteX4" fmla="*/ 990098 w 990098"/>
                <a:gd name="connsiteY4" fmla="*/ 495049 h 990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098" h="990098">
                  <a:moveTo>
                    <a:pt x="990098" y="495049"/>
                  </a:moveTo>
                  <a:cubicBezTo>
                    <a:pt x="990098" y="768457"/>
                    <a:pt x="768457" y="990098"/>
                    <a:pt x="495049" y="990098"/>
                  </a:cubicBezTo>
                  <a:cubicBezTo>
                    <a:pt x="221641" y="990098"/>
                    <a:pt x="0" y="768457"/>
                    <a:pt x="0" y="495049"/>
                  </a:cubicBezTo>
                  <a:cubicBezTo>
                    <a:pt x="0" y="221641"/>
                    <a:pt x="221641" y="0"/>
                    <a:pt x="495049" y="0"/>
                  </a:cubicBezTo>
                  <a:cubicBezTo>
                    <a:pt x="768457" y="0"/>
                    <a:pt x="990098" y="221641"/>
                    <a:pt x="990098" y="495049"/>
                  </a:cubicBezTo>
                  <a:close/>
                </a:path>
              </a:pathLst>
            </a:custGeom>
            <a:solidFill>
              <a:srgbClr val="2C467B"/>
            </a:solidFill>
            <a:ln w="38070"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47" name="Graphic 3">
              <a:extLst>
                <a:ext uri="{FF2B5EF4-FFF2-40B4-BE49-F238E27FC236}">
                  <a16:creationId xmlns:a16="http://schemas.microsoft.com/office/drawing/2014/main" id="{F3BCF5CC-1A6E-B6B8-A244-D6996D105A6E}"/>
                </a:ext>
              </a:extLst>
            </p:cNvPr>
            <p:cNvGrpSpPr/>
            <p:nvPr/>
          </p:nvGrpSpPr>
          <p:grpSpPr>
            <a:xfrm>
              <a:off x="5866060" y="5486900"/>
              <a:ext cx="478416" cy="478543"/>
              <a:chOff x="5866060" y="5486900"/>
              <a:chExt cx="478416" cy="478543"/>
            </a:xfrm>
          </p:grpSpPr>
          <p:sp>
            <p:nvSpPr>
              <p:cNvPr id="82" name="Freeform 45">
                <a:extLst>
                  <a:ext uri="{FF2B5EF4-FFF2-40B4-BE49-F238E27FC236}">
                    <a16:creationId xmlns:a16="http://schemas.microsoft.com/office/drawing/2014/main" id="{CEA3C9A6-C109-CD8D-3FB2-33956566C490}"/>
                  </a:ext>
                </a:extLst>
              </p:cNvPr>
              <p:cNvSpPr/>
              <p:nvPr/>
            </p:nvSpPr>
            <p:spPr>
              <a:xfrm>
                <a:off x="6232871" y="5614630"/>
                <a:ext cx="91671" cy="330879"/>
              </a:xfrm>
              <a:custGeom>
                <a:avLst/>
                <a:gdLst>
                  <a:gd name="connsiteX0" fmla="*/ 0 w 91671"/>
                  <a:gd name="connsiteY0" fmla="*/ 283012 h 330879"/>
                  <a:gd name="connsiteX1" fmla="*/ 45836 w 91671"/>
                  <a:gd name="connsiteY1" fmla="*/ 330879 h 330879"/>
                  <a:gd name="connsiteX2" fmla="*/ 91671 w 91671"/>
                  <a:gd name="connsiteY2" fmla="*/ 286059 h 330879"/>
                  <a:gd name="connsiteX3" fmla="*/ 91671 w 91671"/>
                  <a:gd name="connsiteY3" fmla="*/ 0 h 330879"/>
                  <a:gd name="connsiteX4" fmla="*/ 0 w 91671"/>
                  <a:gd name="connsiteY4" fmla="*/ 0 h 330879"/>
                  <a:gd name="connsiteX5" fmla="*/ 0 w 91671"/>
                  <a:gd name="connsiteY5" fmla="*/ 283012 h 330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671" h="330879">
                    <a:moveTo>
                      <a:pt x="0" y="283012"/>
                    </a:moveTo>
                    <a:cubicBezTo>
                      <a:pt x="0" y="307898"/>
                      <a:pt x="19934" y="330879"/>
                      <a:pt x="45836" y="330879"/>
                    </a:cubicBezTo>
                    <a:cubicBezTo>
                      <a:pt x="70721" y="330879"/>
                      <a:pt x="91671" y="310945"/>
                      <a:pt x="91671" y="286059"/>
                    </a:cubicBezTo>
                    <a:lnTo>
                      <a:pt x="91671" y="0"/>
                    </a:lnTo>
                    <a:lnTo>
                      <a:pt x="0" y="0"/>
                    </a:lnTo>
                    <a:lnTo>
                      <a:pt x="0" y="283012"/>
                    </a:lnTo>
                    <a:close/>
                  </a:path>
                </a:pathLst>
              </a:custGeom>
              <a:no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3" name="Freeform 46">
                <a:extLst>
                  <a:ext uri="{FF2B5EF4-FFF2-40B4-BE49-F238E27FC236}">
                    <a16:creationId xmlns:a16="http://schemas.microsoft.com/office/drawing/2014/main" id="{46D4EC38-0997-A162-30A1-0A96CC68B08A}"/>
                  </a:ext>
                </a:extLst>
              </p:cNvPr>
              <p:cNvSpPr/>
              <p:nvPr/>
            </p:nvSpPr>
            <p:spPr>
              <a:xfrm>
                <a:off x="5935766" y="5574635"/>
                <a:ext cx="85703" cy="115668"/>
              </a:xfrm>
              <a:custGeom>
                <a:avLst/>
                <a:gdLst>
                  <a:gd name="connsiteX0" fmla="*/ 0 w 85703"/>
                  <a:gd name="connsiteY0" fmla="*/ 0 h 115668"/>
                  <a:gd name="connsiteX1" fmla="*/ 85704 w 85703"/>
                  <a:gd name="connsiteY1" fmla="*/ 0 h 115668"/>
                  <a:gd name="connsiteX2" fmla="*/ 85704 w 85703"/>
                  <a:gd name="connsiteY2" fmla="*/ 115668 h 115668"/>
                  <a:gd name="connsiteX3" fmla="*/ 0 w 85703"/>
                  <a:gd name="connsiteY3" fmla="*/ 115668 h 115668"/>
                </a:gdLst>
                <a:ahLst/>
                <a:cxnLst>
                  <a:cxn ang="0">
                    <a:pos x="connsiteX0" y="connsiteY0"/>
                  </a:cxn>
                  <a:cxn ang="0">
                    <a:pos x="connsiteX1" y="connsiteY1"/>
                  </a:cxn>
                  <a:cxn ang="0">
                    <a:pos x="connsiteX2" y="connsiteY2"/>
                  </a:cxn>
                  <a:cxn ang="0">
                    <a:pos x="connsiteX3" y="connsiteY3"/>
                  </a:cxn>
                </a:cxnLst>
                <a:rect l="l" t="t" r="r" b="b"/>
                <a:pathLst>
                  <a:path w="85703" h="115668">
                    <a:moveTo>
                      <a:pt x="0" y="0"/>
                    </a:moveTo>
                    <a:lnTo>
                      <a:pt x="85704" y="0"/>
                    </a:lnTo>
                    <a:lnTo>
                      <a:pt x="85704" y="115668"/>
                    </a:lnTo>
                    <a:lnTo>
                      <a:pt x="0" y="115668"/>
                    </a:lnTo>
                    <a:close/>
                  </a:path>
                </a:pathLst>
              </a:custGeom>
              <a:solidFill>
                <a:srgbClr val="FFFFFF"/>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4" name="Freeform 47">
                <a:extLst>
                  <a:ext uri="{FF2B5EF4-FFF2-40B4-BE49-F238E27FC236}">
                    <a16:creationId xmlns:a16="http://schemas.microsoft.com/office/drawing/2014/main" id="{A4B224D2-FB98-8ABF-8E5E-DB1745BD5B64}"/>
                  </a:ext>
                </a:extLst>
              </p:cNvPr>
              <p:cNvSpPr/>
              <p:nvPr/>
            </p:nvSpPr>
            <p:spPr>
              <a:xfrm>
                <a:off x="5866060" y="5486900"/>
                <a:ext cx="478416" cy="478543"/>
              </a:xfrm>
              <a:custGeom>
                <a:avLst/>
                <a:gdLst>
                  <a:gd name="connsiteX0" fmla="*/ 468513 w 478416"/>
                  <a:gd name="connsiteY0" fmla="*/ 107669 h 478543"/>
                  <a:gd name="connsiteX1" fmla="*/ 366811 w 478416"/>
                  <a:gd name="connsiteY1" fmla="*/ 107669 h 478543"/>
                  <a:gd name="connsiteX2" fmla="*/ 366811 w 478416"/>
                  <a:gd name="connsiteY2" fmla="*/ 39868 h 478543"/>
                  <a:gd name="connsiteX3" fmla="*/ 326943 w 478416"/>
                  <a:gd name="connsiteY3" fmla="*/ 0 h 478543"/>
                  <a:gd name="connsiteX4" fmla="*/ 39868 w 478416"/>
                  <a:gd name="connsiteY4" fmla="*/ 0 h 478543"/>
                  <a:gd name="connsiteX5" fmla="*/ 0 w 478416"/>
                  <a:gd name="connsiteY5" fmla="*/ 39868 h 478543"/>
                  <a:gd name="connsiteX6" fmla="*/ 0 w 478416"/>
                  <a:gd name="connsiteY6" fmla="*/ 438676 h 478543"/>
                  <a:gd name="connsiteX7" fmla="*/ 39868 w 478416"/>
                  <a:gd name="connsiteY7" fmla="*/ 478543 h 478543"/>
                  <a:gd name="connsiteX8" fmla="*/ 412647 w 478416"/>
                  <a:gd name="connsiteY8" fmla="*/ 478543 h 478543"/>
                  <a:gd name="connsiteX9" fmla="*/ 478416 w 478416"/>
                  <a:gd name="connsiteY9" fmla="*/ 413790 h 478543"/>
                  <a:gd name="connsiteX10" fmla="*/ 478416 w 478416"/>
                  <a:gd name="connsiteY10" fmla="*/ 117700 h 478543"/>
                  <a:gd name="connsiteX11" fmla="*/ 468513 w 478416"/>
                  <a:gd name="connsiteY11" fmla="*/ 107669 h 478543"/>
                  <a:gd name="connsiteX12" fmla="*/ 49771 w 478416"/>
                  <a:gd name="connsiteY12" fmla="*/ 77705 h 478543"/>
                  <a:gd name="connsiteX13" fmla="*/ 59802 w 478416"/>
                  <a:gd name="connsiteY13" fmla="*/ 67674 h 478543"/>
                  <a:gd name="connsiteX14" fmla="*/ 165440 w 478416"/>
                  <a:gd name="connsiteY14" fmla="*/ 67674 h 478543"/>
                  <a:gd name="connsiteX15" fmla="*/ 175470 w 478416"/>
                  <a:gd name="connsiteY15" fmla="*/ 77705 h 478543"/>
                  <a:gd name="connsiteX16" fmla="*/ 175470 w 478416"/>
                  <a:gd name="connsiteY16" fmla="*/ 212291 h 478543"/>
                  <a:gd name="connsiteX17" fmla="*/ 165440 w 478416"/>
                  <a:gd name="connsiteY17" fmla="*/ 222322 h 478543"/>
                  <a:gd name="connsiteX18" fmla="*/ 59802 w 478416"/>
                  <a:gd name="connsiteY18" fmla="*/ 222322 h 478543"/>
                  <a:gd name="connsiteX19" fmla="*/ 49771 w 478416"/>
                  <a:gd name="connsiteY19" fmla="*/ 213307 h 478543"/>
                  <a:gd name="connsiteX20" fmla="*/ 49771 w 478416"/>
                  <a:gd name="connsiteY20" fmla="*/ 77705 h 478543"/>
                  <a:gd name="connsiteX21" fmla="*/ 226257 w 478416"/>
                  <a:gd name="connsiteY21" fmla="*/ 419630 h 478543"/>
                  <a:gd name="connsiteX22" fmla="*/ 59802 w 478416"/>
                  <a:gd name="connsiteY22" fmla="*/ 419630 h 478543"/>
                  <a:gd name="connsiteX23" fmla="*/ 49771 w 478416"/>
                  <a:gd name="connsiteY23" fmla="*/ 409600 h 478543"/>
                  <a:gd name="connsiteX24" fmla="*/ 59802 w 478416"/>
                  <a:gd name="connsiteY24" fmla="*/ 399569 h 478543"/>
                  <a:gd name="connsiteX25" fmla="*/ 226257 w 478416"/>
                  <a:gd name="connsiteY25" fmla="*/ 399569 h 478543"/>
                  <a:gd name="connsiteX26" fmla="*/ 236288 w 478416"/>
                  <a:gd name="connsiteY26" fmla="*/ 409600 h 478543"/>
                  <a:gd name="connsiteX27" fmla="*/ 226257 w 478416"/>
                  <a:gd name="connsiteY27" fmla="*/ 419630 h 478543"/>
                  <a:gd name="connsiteX28" fmla="*/ 307009 w 478416"/>
                  <a:gd name="connsiteY28" fmla="*/ 354876 h 478543"/>
                  <a:gd name="connsiteX29" fmla="*/ 59802 w 478416"/>
                  <a:gd name="connsiteY29" fmla="*/ 354876 h 478543"/>
                  <a:gd name="connsiteX30" fmla="*/ 49771 w 478416"/>
                  <a:gd name="connsiteY30" fmla="*/ 344846 h 478543"/>
                  <a:gd name="connsiteX31" fmla="*/ 59802 w 478416"/>
                  <a:gd name="connsiteY31" fmla="*/ 334816 h 478543"/>
                  <a:gd name="connsiteX32" fmla="*/ 307009 w 478416"/>
                  <a:gd name="connsiteY32" fmla="*/ 334816 h 478543"/>
                  <a:gd name="connsiteX33" fmla="*/ 317039 w 478416"/>
                  <a:gd name="connsiteY33" fmla="*/ 344846 h 478543"/>
                  <a:gd name="connsiteX34" fmla="*/ 307009 w 478416"/>
                  <a:gd name="connsiteY34" fmla="*/ 354876 h 478543"/>
                  <a:gd name="connsiteX35" fmla="*/ 307009 w 478416"/>
                  <a:gd name="connsiteY35" fmla="*/ 290123 h 478543"/>
                  <a:gd name="connsiteX36" fmla="*/ 59802 w 478416"/>
                  <a:gd name="connsiteY36" fmla="*/ 290123 h 478543"/>
                  <a:gd name="connsiteX37" fmla="*/ 49771 w 478416"/>
                  <a:gd name="connsiteY37" fmla="*/ 280092 h 478543"/>
                  <a:gd name="connsiteX38" fmla="*/ 59802 w 478416"/>
                  <a:gd name="connsiteY38" fmla="*/ 270062 h 478543"/>
                  <a:gd name="connsiteX39" fmla="*/ 307009 w 478416"/>
                  <a:gd name="connsiteY39" fmla="*/ 270062 h 478543"/>
                  <a:gd name="connsiteX40" fmla="*/ 317039 w 478416"/>
                  <a:gd name="connsiteY40" fmla="*/ 280092 h 478543"/>
                  <a:gd name="connsiteX41" fmla="*/ 307009 w 478416"/>
                  <a:gd name="connsiteY41" fmla="*/ 290123 h 478543"/>
                  <a:gd name="connsiteX42" fmla="*/ 307009 w 478416"/>
                  <a:gd name="connsiteY42" fmla="*/ 222322 h 478543"/>
                  <a:gd name="connsiteX43" fmla="*/ 205307 w 478416"/>
                  <a:gd name="connsiteY43" fmla="*/ 222322 h 478543"/>
                  <a:gd name="connsiteX44" fmla="*/ 195277 w 478416"/>
                  <a:gd name="connsiteY44" fmla="*/ 212291 h 478543"/>
                  <a:gd name="connsiteX45" fmla="*/ 205307 w 478416"/>
                  <a:gd name="connsiteY45" fmla="*/ 202261 h 478543"/>
                  <a:gd name="connsiteX46" fmla="*/ 307009 w 478416"/>
                  <a:gd name="connsiteY46" fmla="*/ 202261 h 478543"/>
                  <a:gd name="connsiteX47" fmla="*/ 317039 w 478416"/>
                  <a:gd name="connsiteY47" fmla="*/ 212291 h 478543"/>
                  <a:gd name="connsiteX48" fmla="*/ 307009 w 478416"/>
                  <a:gd name="connsiteY48" fmla="*/ 222322 h 478543"/>
                  <a:gd name="connsiteX49" fmla="*/ 307009 w 478416"/>
                  <a:gd name="connsiteY49" fmla="*/ 154521 h 478543"/>
                  <a:gd name="connsiteX50" fmla="*/ 205307 w 478416"/>
                  <a:gd name="connsiteY50" fmla="*/ 154521 h 478543"/>
                  <a:gd name="connsiteX51" fmla="*/ 195277 w 478416"/>
                  <a:gd name="connsiteY51" fmla="*/ 144490 h 478543"/>
                  <a:gd name="connsiteX52" fmla="*/ 205307 w 478416"/>
                  <a:gd name="connsiteY52" fmla="*/ 134460 h 478543"/>
                  <a:gd name="connsiteX53" fmla="*/ 307009 w 478416"/>
                  <a:gd name="connsiteY53" fmla="*/ 134460 h 478543"/>
                  <a:gd name="connsiteX54" fmla="*/ 317039 w 478416"/>
                  <a:gd name="connsiteY54" fmla="*/ 144490 h 478543"/>
                  <a:gd name="connsiteX55" fmla="*/ 307009 w 478416"/>
                  <a:gd name="connsiteY55" fmla="*/ 154521 h 478543"/>
                  <a:gd name="connsiteX56" fmla="*/ 307009 w 478416"/>
                  <a:gd name="connsiteY56" fmla="*/ 87735 h 478543"/>
                  <a:gd name="connsiteX57" fmla="*/ 205307 w 478416"/>
                  <a:gd name="connsiteY57" fmla="*/ 87735 h 478543"/>
                  <a:gd name="connsiteX58" fmla="*/ 195277 w 478416"/>
                  <a:gd name="connsiteY58" fmla="*/ 77705 h 478543"/>
                  <a:gd name="connsiteX59" fmla="*/ 205307 w 478416"/>
                  <a:gd name="connsiteY59" fmla="*/ 67674 h 478543"/>
                  <a:gd name="connsiteX60" fmla="*/ 307009 w 478416"/>
                  <a:gd name="connsiteY60" fmla="*/ 67674 h 478543"/>
                  <a:gd name="connsiteX61" fmla="*/ 317039 w 478416"/>
                  <a:gd name="connsiteY61" fmla="*/ 77705 h 478543"/>
                  <a:gd name="connsiteX62" fmla="*/ 307009 w 478416"/>
                  <a:gd name="connsiteY62" fmla="*/ 87735 h 478543"/>
                  <a:gd name="connsiteX63" fmla="*/ 458482 w 478416"/>
                  <a:gd name="connsiteY63" fmla="*/ 413663 h 478543"/>
                  <a:gd name="connsiteX64" fmla="*/ 412647 w 478416"/>
                  <a:gd name="connsiteY64" fmla="*/ 458483 h 478543"/>
                  <a:gd name="connsiteX65" fmla="*/ 366811 w 478416"/>
                  <a:gd name="connsiteY65" fmla="*/ 410616 h 478543"/>
                  <a:gd name="connsiteX66" fmla="*/ 366811 w 478416"/>
                  <a:gd name="connsiteY66" fmla="*/ 127476 h 478543"/>
                  <a:gd name="connsiteX67" fmla="*/ 458482 w 478416"/>
                  <a:gd name="connsiteY67" fmla="*/ 127476 h 478543"/>
                  <a:gd name="connsiteX68" fmla="*/ 458482 w 478416"/>
                  <a:gd name="connsiteY68" fmla="*/ 413663 h 478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78416" h="478543">
                    <a:moveTo>
                      <a:pt x="468513" y="107669"/>
                    </a:moveTo>
                    <a:lnTo>
                      <a:pt x="366811" y="107669"/>
                    </a:lnTo>
                    <a:lnTo>
                      <a:pt x="366811" y="39868"/>
                    </a:lnTo>
                    <a:cubicBezTo>
                      <a:pt x="366811" y="17903"/>
                      <a:pt x="348909" y="0"/>
                      <a:pt x="326943" y="0"/>
                    </a:cubicBezTo>
                    <a:lnTo>
                      <a:pt x="39868" y="0"/>
                    </a:lnTo>
                    <a:cubicBezTo>
                      <a:pt x="17902" y="0"/>
                      <a:pt x="0" y="17903"/>
                      <a:pt x="0" y="39868"/>
                    </a:cubicBezTo>
                    <a:lnTo>
                      <a:pt x="0" y="438676"/>
                    </a:lnTo>
                    <a:cubicBezTo>
                      <a:pt x="0" y="460641"/>
                      <a:pt x="17902" y="478543"/>
                      <a:pt x="39868" y="478543"/>
                    </a:cubicBezTo>
                    <a:lnTo>
                      <a:pt x="412647" y="478543"/>
                    </a:lnTo>
                    <a:cubicBezTo>
                      <a:pt x="448579" y="478543"/>
                      <a:pt x="478416" y="449595"/>
                      <a:pt x="478416" y="413790"/>
                    </a:cubicBezTo>
                    <a:lnTo>
                      <a:pt x="478416" y="117700"/>
                    </a:lnTo>
                    <a:cubicBezTo>
                      <a:pt x="478416" y="112621"/>
                      <a:pt x="474480" y="107669"/>
                      <a:pt x="468513" y="107669"/>
                    </a:cubicBezTo>
                    <a:close/>
                    <a:moveTo>
                      <a:pt x="49771" y="77705"/>
                    </a:moveTo>
                    <a:cubicBezTo>
                      <a:pt x="49771" y="71737"/>
                      <a:pt x="53707" y="67674"/>
                      <a:pt x="59802" y="67674"/>
                    </a:cubicBezTo>
                    <a:lnTo>
                      <a:pt x="165440" y="67674"/>
                    </a:lnTo>
                    <a:cubicBezTo>
                      <a:pt x="171407" y="67674"/>
                      <a:pt x="175470" y="71610"/>
                      <a:pt x="175470" y="77705"/>
                    </a:cubicBezTo>
                    <a:lnTo>
                      <a:pt x="175470" y="212291"/>
                    </a:lnTo>
                    <a:cubicBezTo>
                      <a:pt x="175470" y="218258"/>
                      <a:pt x="171534" y="222322"/>
                      <a:pt x="165440" y="222322"/>
                    </a:cubicBezTo>
                    <a:lnTo>
                      <a:pt x="59802" y="222322"/>
                    </a:lnTo>
                    <a:cubicBezTo>
                      <a:pt x="54850" y="222322"/>
                      <a:pt x="49771" y="218386"/>
                      <a:pt x="49771" y="213307"/>
                    </a:cubicBezTo>
                    <a:lnTo>
                      <a:pt x="49771" y="77705"/>
                    </a:lnTo>
                    <a:close/>
                    <a:moveTo>
                      <a:pt x="226257" y="419630"/>
                    </a:moveTo>
                    <a:lnTo>
                      <a:pt x="59802" y="419630"/>
                    </a:lnTo>
                    <a:cubicBezTo>
                      <a:pt x="53834" y="419630"/>
                      <a:pt x="49771" y="415694"/>
                      <a:pt x="49771" y="409600"/>
                    </a:cubicBezTo>
                    <a:cubicBezTo>
                      <a:pt x="49771" y="403632"/>
                      <a:pt x="53707" y="399569"/>
                      <a:pt x="59802" y="399569"/>
                    </a:cubicBezTo>
                    <a:lnTo>
                      <a:pt x="226257" y="399569"/>
                    </a:lnTo>
                    <a:cubicBezTo>
                      <a:pt x="232225" y="399569"/>
                      <a:pt x="236288" y="403505"/>
                      <a:pt x="236288" y="409600"/>
                    </a:cubicBezTo>
                    <a:cubicBezTo>
                      <a:pt x="236161" y="415694"/>
                      <a:pt x="232225" y="419630"/>
                      <a:pt x="226257" y="419630"/>
                    </a:cubicBezTo>
                    <a:close/>
                    <a:moveTo>
                      <a:pt x="307009" y="354876"/>
                    </a:moveTo>
                    <a:lnTo>
                      <a:pt x="59802" y="354876"/>
                    </a:lnTo>
                    <a:cubicBezTo>
                      <a:pt x="53834" y="354876"/>
                      <a:pt x="49771" y="350940"/>
                      <a:pt x="49771" y="344846"/>
                    </a:cubicBezTo>
                    <a:cubicBezTo>
                      <a:pt x="49771" y="338878"/>
                      <a:pt x="53707" y="334816"/>
                      <a:pt x="59802" y="334816"/>
                    </a:cubicBezTo>
                    <a:lnTo>
                      <a:pt x="307009" y="334816"/>
                    </a:lnTo>
                    <a:cubicBezTo>
                      <a:pt x="311961" y="334816"/>
                      <a:pt x="317039" y="338752"/>
                      <a:pt x="317039" y="344846"/>
                    </a:cubicBezTo>
                    <a:cubicBezTo>
                      <a:pt x="316913" y="350813"/>
                      <a:pt x="312977" y="354876"/>
                      <a:pt x="307009" y="354876"/>
                    </a:cubicBezTo>
                    <a:close/>
                    <a:moveTo>
                      <a:pt x="307009" y="290123"/>
                    </a:moveTo>
                    <a:lnTo>
                      <a:pt x="59802" y="290123"/>
                    </a:lnTo>
                    <a:cubicBezTo>
                      <a:pt x="53834" y="290123"/>
                      <a:pt x="49771" y="286187"/>
                      <a:pt x="49771" y="280092"/>
                    </a:cubicBezTo>
                    <a:cubicBezTo>
                      <a:pt x="49771" y="274125"/>
                      <a:pt x="53707" y="270062"/>
                      <a:pt x="59802" y="270062"/>
                    </a:cubicBezTo>
                    <a:lnTo>
                      <a:pt x="307009" y="270062"/>
                    </a:lnTo>
                    <a:cubicBezTo>
                      <a:pt x="312977" y="270062"/>
                      <a:pt x="317039" y="273998"/>
                      <a:pt x="317039" y="280092"/>
                    </a:cubicBezTo>
                    <a:cubicBezTo>
                      <a:pt x="316913" y="286059"/>
                      <a:pt x="312977" y="290123"/>
                      <a:pt x="307009" y="290123"/>
                    </a:cubicBezTo>
                    <a:close/>
                    <a:moveTo>
                      <a:pt x="307009" y="222322"/>
                    </a:moveTo>
                    <a:lnTo>
                      <a:pt x="205307" y="222322"/>
                    </a:lnTo>
                    <a:cubicBezTo>
                      <a:pt x="199340" y="222322"/>
                      <a:pt x="195277" y="218386"/>
                      <a:pt x="195277" y="212291"/>
                    </a:cubicBezTo>
                    <a:cubicBezTo>
                      <a:pt x="195277" y="206197"/>
                      <a:pt x="199213" y="202261"/>
                      <a:pt x="205307" y="202261"/>
                    </a:cubicBezTo>
                    <a:lnTo>
                      <a:pt x="307009" y="202261"/>
                    </a:lnTo>
                    <a:cubicBezTo>
                      <a:pt x="312977" y="202261"/>
                      <a:pt x="317039" y="206197"/>
                      <a:pt x="317039" y="212291"/>
                    </a:cubicBezTo>
                    <a:cubicBezTo>
                      <a:pt x="317039" y="218386"/>
                      <a:pt x="312977" y="222322"/>
                      <a:pt x="307009" y="222322"/>
                    </a:cubicBezTo>
                    <a:close/>
                    <a:moveTo>
                      <a:pt x="307009" y="154521"/>
                    </a:moveTo>
                    <a:lnTo>
                      <a:pt x="205307" y="154521"/>
                    </a:lnTo>
                    <a:cubicBezTo>
                      <a:pt x="199340" y="154521"/>
                      <a:pt x="195277" y="150585"/>
                      <a:pt x="195277" y="144490"/>
                    </a:cubicBezTo>
                    <a:cubicBezTo>
                      <a:pt x="195277" y="138522"/>
                      <a:pt x="199213" y="134460"/>
                      <a:pt x="205307" y="134460"/>
                    </a:cubicBezTo>
                    <a:lnTo>
                      <a:pt x="307009" y="134460"/>
                    </a:lnTo>
                    <a:cubicBezTo>
                      <a:pt x="312977" y="134460"/>
                      <a:pt x="317039" y="138396"/>
                      <a:pt x="317039" y="144490"/>
                    </a:cubicBezTo>
                    <a:cubicBezTo>
                      <a:pt x="316913" y="150457"/>
                      <a:pt x="312977" y="154521"/>
                      <a:pt x="307009" y="154521"/>
                    </a:cubicBezTo>
                    <a:close/>
                    <a:moveTo>
                      <a:pt x="307009" y="87735"/>
                    </a:moveTo>
                    <a:lnTo>
                      <a:pt x="205307" y="87735"/>
                    </a:lnTo>
                    <a:cubicBezTo>
                      <a:pt x="199340" y="87735"/>
                      <a:pt x="195277" y="83799"/>
                      <a:pt x="195277" y="77705"/>
                    </a:cubicBezTo>
                    <a:cubicBezTo>
                      <a:pt x="195277" y="71737"/>
                      <a:pt x="199213" y="67674"/>
                      <a:pt x="205307" y="67674"/>
                    </a:cubicBezTo>
                    <a:lnTo>
                      <a:pt x="307009" y="67674"/>
                    </a:lnTo>
                    <a:cubicBezTo>
                      <a:pt x="312977" y="67674"/>
                      <a:pt x="317039" y="71610"/>
                      <a:pt x="317039" y="77705"/>
                    </a:cubicBezTo>
                    <a:cubicBezTo>
                      <a:pt x="316913" y="83672"/>
                      <a:pt x="312977" y="87735"/>
                      <a:pt x="307009" y="87735"/>
                    </a:cubicBezTo>
                    <a:close/>
                    <a:moveTo>
                      <a:pt x="458482" y="413663"/>
                    </a:moveTo>
                    <a:cubicBezTo>
                      <a:pt x="458482" y="438548"/>
                      <a:pt x="437532" y="458483"/>
                      <a:pt x="412647" y="458483"/>
                    </a:cubicBezTo>
                    <a:cubicBezTo>
                      <a:pt x="386745" y="458483"/>
                      <a:pt x="366811" y="435501"/>
                      <a:pt x="366811" y="410616"/>
                    </a:cubicBezTo>
                    <a:lnTo>
                      <a:pt x="366811" y="127476"/>
                    </a:lnTo>
                    <a:lnTo>
                      <a:pt x="458482" y="127476"/>
                    </a:lnTo>
                    <a:lnTo>
                      <a:pt x="458482" y="413663"/>
                    </a:lnTo>
                    <a:close/>
                  </a:path>
                </a:pathLst>
              </a:custGeom>
              <a:solidFill>
                <a:srgbClr val="FFFFFF"/>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48" name="Graphic 3">
              <a:extLst>
                <a:ext uri="{FF2B5EF4-FFF2-40B4-BE49-F238E27FC236}">
                  <a16:creationId xmlns:a16="http://schemas.microsoft.com/office/drawing/2014/main" id="{F5BFB5F2-B623-09BB-BB89-26C1B4DE16F4}"/>
                </a:ext>
              </a:extLst>
            </p:cNvPr>
            <p:cNvGrpSpPr/>
            <p:nvPr/>
          </p:nvGrpSpPr>
          <p:grpSpPr>
            <a:xfrm>
              <a:off x="3952776" y="4089488"/>
              <a:ext cx="414170" cy="519681"/>
              <a:chOff x="3952776" y="4089488"/>
              <a:chExt cx="414170" cy="519681"/>
            </a:xfrm>
          </p:grpSpPr>
          <p:sp>
            <p:nvSpPr>
              <p:cNvPr id="75" name="Freeform 49">
                <a:extLst>
                  <a:ext uri="{FF2B5EF4-FFF2-40B4-BE49-F238E27FC236}">
                    <a16:creationId xmlns:a16="http://schemas.microsoft.com/office/drawing/2014/main" id="{EACA2CF8-9416-CB54-84A6-1E400AB1DC5E}"/>
                  </a:ext>
                </a:extLst>
              </p:cNvPr>
              <p:cNvSpPr/>
              <p:nvPr/>
            </p:nvSpPr>
            <p:spPr>
              <a:xfrm>
                <a:off x="4035432" y="4498579"/>
                <a:ext cx="195277" cy="13077"/>
              </a:xfrm>
              <a:custGeom>
                <a:avLst/>
                <a:gdLst>
                  <a:gd name="connsiteX0" fmla="*/ 188802 w 195277"/>
                  <a:gd name="connsiteY0" fmla="*/ 0 h 13077"/>
                  <a:gd name="connsiteX1" fmla="*/ 6476 w 195277"/>
                  <a:gd name="connsiteY1" fmla="*/ 0 h 13077"/>
                  <a:gd name="connsiteX2" fmla="*/ 0 w 195277"/>
                  <a:gd name="connsiteY2" fmla="*/ 6222 h 13077"/>
                  <a:gd name="connsiteX3" fmla="*/ 0 w 195277"/>
                  <a:gd name="connsiteY3" fmla="*/ 6603 h 13077"/>
                  <a:gd name="connsiteX4" fmla="*/ 0 w 195277"/>
                  <a:gd name="connsiteY4" fmla="*/ 6603 h 13077"/>
                  <a:gd name="connsiteX5" fmla="*/ 1904 w 195277"/>
                  <a:gd name="connsiteY5" fmla="*/ 11173 h 13077"/>
                  <a:gd name="connsiteX6" fmla="*/ 6476 w 195277"/>
                  <a:gd name="connsiteY6" fmla="*/ 13078 h 13077"/>
                  <a:gd name="connsiteX7" fmla="*/ 188802 w 195277"/>
                  <a:gd name="connsiteY7" fmla="*/ 13078 h 13077"/>
                  <a:gd name="connsiteX8" fmla="*/ 195277 w 195277"/>
                  <a:gd name="connsiteY8" fmla="*/ 6603 h 13077"/>
                  <a:gd name="connsiteX9" fmla="*/ 188802 w 195277"/>
                  <a:gd name="connsiteY9" fmla="*/ 0 h 13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277" h="13077">
                    <a:moveTo>
                      <a:pt x="188802" y="0"/>
                    </a:moveTo>
                    <a:lnTo>
                      <a:pt x="6476" y="0"/>
                    </a:lnTo>
                    <a:cubicBezTo>
                      <a:pt x="3048" y="0"/>
                      <a:pt x="127" y="2793"/>
                      <a:pt x="0" y="6222"/>
                    </a:cubicBezTo>
                    <a:lnTo>
                      <a:pt x="0" y="6603"/>
                    </a:lnTo>
                    <a:lnTo>
                      <a:pt x="0" y="6603"/>
                    </a:lnTo>
                    <a:cubicBezTo>
                      <a:pt x="0" y="8380"/>
                      <a:pt x="635" y="10031"/>
                      <a:pt x="1904" y="11173"/>
                    </a:cubicBezTo>
                    <a:cubicBezTo>
                      <a:pt x="3174" y="12443"/>
                      <a:pt x="4825" y="13078"/>
                      <a:pt x="6476" y="13078"/>
                    </a:cubicBezTo>
                    <a:lnTo>
                      <a:pt x="188802" y="13078"/>
                    </a:lnTo>
                    <a:cubicBezTo>
                      <a:pt x="192357" y="13078"/>
                      <a:pt x="195277" y="10158"/>
                      <a:pt x="195277" y="6603"/>
                    </a:cubicBezTo>
                    <a:cubicBezTo>
                      <a:pt x="195277" y="3048"/>
                      <a:pt x="192357" y="0"/>
                      <a:pt x="188802" y="0"/>
                    </a:cubicBezTo>
                    <a:close/>
                  </a:path>
                </a:pathLst>
              </a:custGeom>
              <a:no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6" name="Freeform 50">
                <a:extLst>
                  <a:ext uri="{FF2B5EF4-FFF2-40B4-BE49-F238E27FC236}">
                    <a16:creationId xmlns:a16="http://schemas.microsoft.com/office/drawing/2014/main" id="{6015D3EA-0B78-D5B8-D9A0-06595F9F87AA}"/>
                  </a:ext>
                </a:extLst>
              </p:cNvPr>
              <p:cNvSpPr/>
              <p:nvPr/>
            </p:nvSpPr>
            <p:spPr>
              <a:xfrm>
                <a:off x="4035432" y="4539463"/>
                <a:ext cx="192611" cy="13077"/>
              </a:xfrm>
              <a:custGeom>
                <a:avLst/>
                <a:gdLst>
                  <a:gd name="connsiteX0" fmla="*/ 186136 w 192611"/>
                  <a:gd name="connsiteY0" fmla="*/ 0 h 13077"/>
                  <a:gd name="connsiteX1" fmla="*/ 6476 w 192611"/>
                  <a:gd name="connsiteY1" fmla="*/ 0 h 13077"/>
                  <a:gd name="connsiteX2" fmla="*/ 0 w 192611"/>
                  <a:gd name="connsiteY2" fmla="*/ 6222 h 13077"/>
                  <a:gd name="connsiteX3" fmla="*/ 0 w 192611"/>
                  <a:gd name="connsiteY3" fmla="*/ 6603 h 13077"/>
                  <a:gd name="connsiteX4" fmla="*/ 0 w 192611"/>
                  <a:gd name="connsiteY4" fmla="*/ 6603 h 13077"/>
                  <a:gd name="connsiteX5" fmla="*/ 1904 w 192611"/>
                  <a:gd name="connsiteY5" fmla="*/ 11173 h 13077"/>
                  <a:gd name="connsiteX6" fmla="*/ 6476 w 192611"/>
                  <a:gd name="connsiteY6" fmla="*/ 13078 h 13077"/>
                  <a:gd name="connsiteX7" fmla="*/ 186136 w 192611"/>
                  <a:gd name="connsiteY7" fmla="*/ 13078 h 13077"/>
                  <a:gd name="connsiteX8" fmla="*/ 192611 w 192611"/>
                  <a:gd name="connsiteY8" fmla="*/ 6603 h 13077"/>
                  <a:gd name="connsiteX9" fmla="*/ 186136 w 192611"/>
                  <a:gd name="connsiteY9" fmla="*/ 0 h 13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611" h="13077">
                    <a:moveTo>
                      <a:pt x="186136" y="0"/>
                    </a:moveTo>
                    <a:lnTo>
                      <a:pt x="6476" y="0"/>
                    </a:lnTo>
                    <a:cubicBezTo>
                      <a:pt x="3048" y="0"/>
                      <a:pt x="127" y="2667"/>
                      <a:pt x="0" y="6222"/>
                    </a:cubicBezTo>
                    <a:lnTo>
                      <a:pt x="0" y="6603"/>
                    </a:lnTo>
                    <a:lnTo>
                      <a:pt x="0" y="6603"/>
                    </a:lnTo>
                    <a:cubicBezTo>
                      <a:pt x="0" y="8380"/>
                      <a:pt x="635" y="10031"/>
                      <a:pt x="1904" y="11173"/>
                    </a:cubicBezTo>
                    <a:cubicBezTo>
                      <a:pt x="3174" y="12443"/>
                      <a:pt x="4825" y="13078"/>
                      <a:pt x="6476" y="13078"/>
                    </a:cubicBezTo>
                    <a:lnTo>
                      <a:pt x="186136" y="13078"/>
                    </a:lnTo>
                    <a:cubicBezTo>
                      <a:pt x="189691" y="13078"/>
                      <a:pt x="192611" y="10158"/>
                      <a:pt x="192611" y="6603"/>
                    </a:cubicBezTo>
                    <a:cubicBezTo>
                      <a:pt x="192611" y="2920"/>
                      <a:pt x="189691" y="0"/>
                      <a:pt x="186136" y="0"/>
                    </a:cubicBezTo>
                    <a:close/>
                  </a:path>
                </a:pathLst>
              </a:custGeom>
              <a:no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7" name="Freeform 51">
                <a:extLst>
                  <a:ext uri="{FF2B5EF4-FFF2-40B4-BE49-F238E27FC236}">
                    <a16:creationId xmlns:a16="http://schemas.microsoft.com/office/drawing/2014/main" id="{12B4FD85-2E73-EB9D-52DC-19173F7E822F}"/>
                  </a:ext>
                </a:extLst>
              </p:cNvPr>
              <p:cNvSpPr/>
              <p:nvPr/>
            </p:nvSpPr>
            <p:spPr>
              <a:xfrm>
                <a:off x="4035432" y="4457442"/>
                <a:ext cx="192611" cy="12950"/>
              </a:xfrm>
              <a:custGeom>
                <a:avLst/>
                <a:gdLst>
                  <a:gd name="connsiteX0" fmla="*/ 1904 w 192611"/>
                  <a:gd name="connsiteY0" fmla="*/ 11046 h 12950"/>
                  <a:gd name="connsiteX1" fmla="*/ 6476 w 192611"/>
                  <a:gd name="connsiteY1" fmla="*/ 12951 h 12950"/>
                  <a:gd name="connsiteX2" fmla="*/ 186136 w 192611"/>
                  <a:gd name="connsiteY2" fmla="*/ 12951 h 12950"/>
                  <a:gd name="connsiteX3" fmla="*/ 192611 w 192611"/>
                  <a:gd name="connsiteY3" fmla="*/ 6476 h 12950"/>
                  <a:gd name="connsiteX4" fmla="*/ 186136 w 192611"/>
                  <a:gd name="connsiteY4" fmla="*/ 0 h 12950"/>
                  <a:gd name="connsiteX5" fmla="*/ 6476 w 192611"/>
                  <a:gd name="connsiteY5" fmla="*/ 0 h 12950"/>
                  <a:gd name="connsiteX6" fmla="*/ 0 w 192611"/>
                  <a:gd name="connsiteY6" fmla="*/ 6221 h 12950"/>
                  <a:gd name="connsiteX7" fmla="*/ 0 w 192611"/>
                  <a:gd name="connsiteY7" fmla="*/ 6602 h 12950"/>
                  <a:gd name="connsiteX8" fmla="*/ 0 w 192611"/>
                  <a:gd name="connsiteY8" fmla="*/ 6602 h 12950"/>
                  <a:gd name="connsiteX9" fmla="*/ 1904 w 192611"/>
                  <a:gd name="connsiteY9" fmla="*/ 11046 h 1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611" h="12950">
                    <a:moveTo>
                      <a:pt x="1904" y="11046"/>
                    </a:moveTo>
                    <a:cubicBezTo>
                      <a:pt x="3174" y="12316"/>
                      <a:pt x="4825" y="12951"/>
                      <a:pt x="6476" y="12951"/>
                    </a:cubicBezTo>
                    <a:lnTo>
                      <a:pt x="186136" y="12951"/>
                    </a:lnTo>
                    <a:cubicBezTo>
                      <a:pt x="189691" y="12951"/>
                      <a:pt x="192611" y="10031"/>
                      <a:pt x="192611" y="6476"/>
                    </a:cubicBezTo>
                    <a:cubicBezTo>
                      <a:pt x="192611" y="2920"/>
                      <a:pt x="189691" y="0"/>
                      <a:pt x="186136" y="0"/>
                    </a:cubicBezTo>
                    <a:lnTo>
                      <a:pt x="6476" y="0"/>
                    </a:lnTo>
                    <a:cubicBezTo>
                      <a:pt x="3048" y="0"/>
                      <a:pt x="127" y="2666"/>
                      <a:pt x="0" y="6221"/>
                    </a:cubicBezTo>
                    <a:lnTo>
                      <a:pt x="0" y="6602"/>
                    </a:lnTo>
                    <a:lnTo>
                      <a:pt x="0" y="6602"/>
                    </a:lnTo>
                    <a:cubicBezTo>
                      <a:pt x="0" y="8126"/>
                      <a:pt x="635" y="9776"/>
                      <a:pt x="1904" y="11046"/>
                    </a:cubicBezTo>
                    <a:close/>
                  </a:path>
                </a:pathLst>
              </a:custGeom>
              <a:no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8" name="Freeform 52">
                <a:extLst>
                  <a:ext uri="{FF2B5EF4-FFF2-40B4-BE49-F238E27FC236}">
                    <a16:creationId xmlns:a16="http://schemas.microsoft.com/office/drawing/2014/main" id="{D8D9E42D-6DC0-8A93-C2AA-CC117CB7201B}"/>
                  </a:ext>
                </a:extLst>
              </p:cNvPr>
              <p:cNvSpPr/>
              <p:nvPr/>
            </p:nvSpPr>
            <p:spPr>
              <a:xfrm>
                <a:off x="3952776" y="4089488"/>
                <a:ext cx="378746" cy="519681"/>
              </a:xfrm>
              <a:custGeom>
                <a:avLst/>
                <a:gdLst>
                  <a:gd name="connsiteX0" fmla="*/ 350178 w 378746"/>
                  <a:gd name="connsiteY0" fmla="*/ 114018 h 519681"/>
                  <a:gd name="connsiteX1" fmla="*/ 329609 w 378746"/>
                  <a:gd name="connsiteY1" fmla="*/ 113510 h 519681"/>
                  <a:gd name="connsiteX2" fmla="*/ 302819 w 378746"/>
                  <a:gd name="connsiteY2" fmla="*/ 110463 h 519681"/>
                  <a:gd name="connsiteX3" fmla="*/ 270315 w 378746"/>
                  <a:gd name="connsiteY3" fmla="*/ 83291 h 519681"/>
                  <a:gd name="connsiteX4" fmla="*/ 264729 w 378746"/>
                  <a:gd name="connsiteY4" fmla="*/ 24124 h 519681"/>
                  <a:gd name="connsiteX5" fmla="*/ 264983 w 378746"/>
                  <a:gd name="connsiteY5" fmla="*/ 8126 h 519681"/>
                  <a:gd name="connsiteX6" fmla="*/ 264983 w 378746"/>
                  <a:gd name="connsiteY6" fmla="*/ 0 h 519681"/>
                  <a:gd name="connsiteX7" fmla="*/ 47486 w 378746"/>
                  <a:gd name="connsiteY7" fmla="*/ 0 h 519681"/>
                  <a:gd name="connsiteX8" fmla="*/ 0 w 378746"/>
                  <a:gd name="connsiteY8" fmla="*/ 47359 h 519681"/>
                  <a:gd name="connsiteX9" fmla="*/ 0 w 378746"/>
                  <a:gd name="connsiteY9" fmla="*/ 472322 h 519681"/>
                  <a:gd name="connsiteX10" fmla="*/ 47486 w 378746"/>
                  <a:gd name="connsiteY10" fmla="*/ 519681 h 519681"/>
                  <a:gd name="connsiteX11" fmla="*/ 331387 w 378746"/>
                  <a:gd name="connsiteY11" fmla="*/ 519681 h 519681"/>
                  <a:gd name="connsiteX12" fmla="*/ 378746 w 378746"/>
                  <a:gd name="connsiteY12" fmla="*/ 472322 h 519681"/>
                  <a:gd name="connsiteX13" fmla="*/ 378746 w 378746"/>
                  <a:gd name="connsiteY13" fmla="*/ 113764 h 519681"/>
                  <a:gd name="connsiteX14" fmla="*/ 350178 w 378746"/>
                  <a:gd name="connsiteY14" fmla="*/ 114018 h 519681"/>
                  <a:gd name="connsiteX15" fmla="*/ 268792 w 378746"/>
                  <a:gd name="connsiteY15" fmla="*/ 463053 h 519681"/>
                  <a:gd name="connsiteX16" fmla="*/ 89132 w 378746"/>
                  <a:gd name="connsiteY16" fmla="*/ 463053 h 519681"/>
                  <a:gd name="connsiteX17" fmla="*/ 84561 w 378746"/>
                  <a:gd name="connsiteY17" fmla="*/ 461149 h 519681"/>
                  <a:gd name="connsiteX18" fmla="*/ 82656 w 378746"/>
                  <a:gd name="connsiteY18" fmla="*/ 456578 h 519681"/>
                  <a:gd name="connsiteX19" fmla="*/ 82656 w 378746"/>
                  <a:gd name="connsiteY19" fmla="*/ 456578 h 519681"/>
                  <a:gd name="connsiteX20" fmla="*/ 82656 w 378746"/>
                  <a:gd name="connsiteY20" fmla="*/ 456197 h 519681"/>
                  <a:gd name="connsiteX21" fmla="*/ 89132 w 378746"/>
                  <a:gd name="connsiteY21" fmla="*/ 449975 h 519681"/>
                  <a:gd name="connsiteX22" fmla="*/ 268792 w 378746"/>
                  <a:gd name="connsiteY22" fmla="*/ 449975 h 519681"/>
                  <a:gd name="connsiteX23" fmla="*/ 275267 w 378746"/>
                  <a:gd name="connsiteY23" fmla="*/ 456451 h 519681"/>
                  <a:gd name="connsiteX24" fmla="*/ 268792 w 378746"/>
                  <a:gd name="connsiteY24" fmla="*/ 463053 h 519681"/>
                  <a:gd name="connsiteX25" fmla="*/ 271458 w 378746"/>
                  <a:gd name="connsiteY25" fmla="*/ 422043 h 519681"/>
                  <a:gd name="connsiteX26" fmla="*/ 89132 w 378746"/>
                  <a:gd name="connsiteY26" fmla="*/ 422043 h 519681"/>
                  <a:gd name="connsiteX27" fmla="*/ 84561 w 378746"/>
                  <a:gd name="connsiteY27" fmla="*/ 420138 h 519681"/>
                  <a:gd name="connsiteX28" fmla="*/ 82656 w 378746"/>
                  <a:gd name="connsiteY28" fmla="*/ 415567 h 519681"/>
                  <a:gd name="connsiteX29" fmla="*/ 82656 w 378746"/>
                  <a:gd name="connsiteY29" fmla="*/ 415567 h 519681"/>
                  <a:gd name="connsiteX30" fmla="*/ 82656 w 378746"/>
                  <a:gd name="connsiteY30" fmla="*/ 415186 h 519681"/>
                  <a:gd name="connsiteX31" fmla="*/ 89132 w 378746"/>
                  <a:gd name="connsiteY31" fmla="*/ 408965 h 519681"/>
                  <a:gd name="connsiteX32" fmla="*/ 271458 w 378746"/>
                  <a:gd name="connsiteY32" fmla="*/ 408965 h 519681"/>
                  <a:gd name="connsiteX33" fmla="*/ 277933 w 378746"/>
                  <a:gd name="connsiteY33" fmla="*/ 415440 h 519681"/>
                  <a:gd name="connsiteX34" fmla="*/ 271458 w 378746"/>
                  <a:gd name="connsiteY34" fmla="*/ 422043 h 519681"/>
                  <a:gd name="connsiteX35" fmla="*/ 82656 w 378746"/>
                  <a:gd name="connsiteY35" fmla="*/ 374049 h 519681"/>
                  <a:gd name="connsiteX36" fmla="*/ 89132 w 378746"/>
                  <a:gd name="connsiteY36" fmla="*/ 367827 h 519681"/>
                  <a:gd name="connsiteX37" fmla="*/ 268792 w 378746"/>
                  <a:gd name="connsiteY37" fmla="*/ 367827 h 519681"/>
                  <a:gd name="connsiteX38" fmla="*/ 275267 w 378746"/>
                  <a:gd name="connsiteY38" fmla="*/ 374303 h 519681"/>
                  <a:gd name="connsiteX39" fmla="*/ 268792 w 378746"/>
                  <a:gd name="connsiteY39" fmla="*/ 380778 h 519681"/>
                  <a:gd name="connsiteX40" fmla="*/ 89132 w 378746"/>
                  <a:gd name="connsiteY40" fmla="*/ 380778 h 519681"/>
                  <a:gd name="connsiteX41" fmla="*/ 84561 w 378746"/>
                  <a:gd name="connsiteY41" fmla="*/ 378873 h 519681"/>
                  <a:gd name="connsiteX42" fmla="*/ 82656 w 378746"/>
                  <a:gd name="connsiteY42" fmla="*/ 374303 h 519681"/>
                  <a:gd name="connsiteX43" fmla="*/ 82656 w 378746"/>
                  <a:gd name="connsiteY43" fmla="*/ 374303 h 519681"/>
                  <a:gd name="connsiteX44" fmla="*/ 82656 w 378746"/>
                  <a:gd name="connsiteY44" fmla="*/ 374049 h 519681"/>
                  <a:gd name="connsiteX45" fmla="*/ 180295 w 378746"/>
                  <a:gd name="connsiteY45" fmla="*/ 322881 h 519681"/>
                  <a:gd name="connsiteX46" fmla="*/ 82656 w 378746"/>
                  <a:gd name="connsiteY46" fmla="*/ 225242 h 519681"/>
                  <a:gd name="connsiteX47" fmla="*/ 180295 w 378746"/>
                  <a:gd name="connsiteY47" fmla="*/ 127603 h 519681"/>
                  <a:gd name="connsiteX48" fmla="*/ 277933 w 378746"/>
                  <a:gd name="connsiteY48" fmla="*/ 225242 h 519681"/>
                  <a:gd name="connsiteX49" fmla="*/ 180295 w 378746"/>
                  <a:gd name="connsiteY49" fmla="*/ 322881 h 519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78746" h="519681">
                    <a:moveTo>
                      <a:pt x="350178" y="114018"/>
                    </a:moveTo>
                    <a:cubicBezTo>
                      <a:pt x="343322" y="113891"/>
                      <a:pt x="336466" y="113764"/>
                      <a:pt x="329609" y="113510"/>
                    </a:cubicBezTo>
                    <a:cubicBezTo>
                      <a:pt x="320595" y="113129"/>
                      <a:pt x="311580" y="112367"/>
                      <a:pt x="302819" y="110463"/>
                    </a:cubicBezTo>
                    <a:cubicBezTo>
                      <a:pt x="288218" y="107288"/>
                      <a:pt x="275394" y="97639"/>
                      <a:pt x="270315" y="83291"/>
                    </a:cubicBezTo>
                    <a:cubicBezTo>
                      <a:pt x="263586" y="64754"/>
                      <a:pt x="264348" y="43550"/>
                      <a:pt x="264729" y="24124"/>
                    </a:cubicBezTo>
                    <a:cubicBezTo>
                      <a:pt x="264856" y="18791"/>
                      <a:pt x="264983" y="13459"/>
                      <a:pt x="264983" y="8126"/>
                    </a:cubicBezTo>
                    <a:cubicBezTo>
                      <a:pt x="264983" y="7745"/>
                      <a:pt x="264983" y="0"/>
                      <a:pt x="264983" y="0"/>
                    </a:cubicBezTo>
                    <a:cubicBezTo>
                      <a:pt x="264983" y="0"/>
                      <a:pt x="47486" y="0"/>
                      <a:pt x="47486" y="0"/>
                    </a:cubicBezTo>
                    <a:cubicBezTo>
                      <a:pt x="21331" y="0"/>
                      <a:pt x="127" y="21204"/>
                      <a:pt x="0" y="47359"/>
                    </a:cubicBezTo>
                    <a:lnTo>
                      <a:pt x="0" y="472322"/>
                    </a:lnTo>
                    <a:cubicBezTo>
                      <a:pt x="127" y="498477"/>
                      <a:pt x="21331" y="519681"/>
                      <a:pt x="47486" y="519681"/>
                    </a:cubicBezTo>
                    <a:lnTo>
                      <a:pt x="331387" y="519681"/>
                    </a:lnTo>
                    <a:cubicBezTo>
                      <a:pt x="357542" y="519681"/>
                      <a:pt x="378746" y="498477"/>
                      <a:pt x="378746" y="472322"/>
                    </a:cubicBezTo>
                    <a:cubicBezTo>
                      <a:pt x="378746" y="472322"/>
                      <a:pt x="378746" y="113891"/>
                      <a:pt x="378746" y="113764"/>
                    </a:cubicBezTo>
                    <a:cubicBezTo>
                      <a:pt x="378746" y="115033"/>
                      <a:pt x="352083" y="114145"/>
                      <a:pt x="350178" y="114018"/>
                    </a:cubicBezTo>
                    <a:close/>
                    <a:moveTo>
                      <a:pt x="268792" y="463053"/>
                    </a:moveTo>
                    <a:lnTo>
                      <a:pt x="89132" y="463053"/>
                    </a:lnTo>
                    <a:cubicBezTo>
                      <a:pt x="87354" y="463053"/>
                      <a:pt x="85704" y="462419"/>
                      <a:pt x="84561" y="461149"/>
                    </a:cubicBezTo>
                    <a:cubicBezTo>
                      <a:pt x="83291" y="459879"/>
                      <a:pt x="82656" y="458228"/>
                      <a:pt x="82656" y="456578"/>
                    </a:cubicBezTo>
                    <a:lnTo>
                      <a:pt x="82656" y="456578"/>
                    </a:lnTo>
                    <a:lnTo>
                      <a:pt x="82656" y="456197"/>
                    </a:lnTo>
                    <a:cubicBezTo>
                      <a:pt x="82783" y="452769"/>
                      <a:pt x="85704" y="449975"/>
                      <a:pt x="89132" y="449975"/>
                    </a:cubicBezTo>
                    <a:lnTo>
                      <a:pt x="268792" y="449975"/>
                    </a:lnTo>
                    <a:cubicBezTo>
                      <a:pt x="272347" y="449975"/>
                      <a:pt x="275267" y="452896"/>
                      <a:pt x="275267" y="456451"/>
                    </a:cubicBezTo>
                    <a:cubicBezTo>
                      <a:pt x="275267" y="460133"/>
                      <a:pt x="272347" y="463053"/>
                      <a:pt x="268792" y="463053"/>
                    </a:cubicBezTo>
                    <a:close/>
                    <a:moveTo>
                      <a:pt x="271458" y="422043"/>
                    </a:moveTo>
                    <a:lnTo>
                      <a:pt x="89132" y="422043"/>
                    </a:lnTo>
                    <a:cubicBezTo>
                      <a:pt x="87354" y="422043"/>
                      <a:pt x="85704" y="421408"/>
                      <a:pt x="84561" y="420138"/>
                    </a:cubicBezTo>
                    <a:cubicBezTo>
                      <a:pt x="83291" y="418869"/>
                      <a:pt x="82656" y="417218"/>
                      <a:pt x="82656" y="415567"/>
                    </a:cubicBezTo>
                    <a:lnTo>
                      <a:pt x="82656" y="415567"/>
                    </a:lnTo>
                    <a:lnTo>
                      <a:pt x="82656" y="415186"/>
                    </a:lnTo>
                    <a:cubicBezTo>
                      <a:pt x="82783" y="411758"/>
                      <a:pt x="85704" y="408965"/>
                      <a:pt x="89132" y="408965"/>
                    </a:cubicBezTo>
                    <a:lnTo>
                      <a:pt x="271458" y="408965"/>
                    </a:lnTo>
                    <a:cubicBezTo>
                      <a:pt x="275013" y="408965"/>
                      <a:pt x="277933" y="411885"/>
                      <a:pt x="277933" y="415440"/>
                    </a:cubicBezTo>
                    <a:cubicBezTo>
                      <a:pt x="277933" y="418995"/>
                      <a:pt x="275013" y="422043"/>
                      <a:pt x="271458" y="422043"/>
                    </a:cubicBezTo>
                    <a:close/>
                    <a:moveTo>
                      <a:pt x="82656" y="374049"/>
                    </a:moveTo>
                    <a:cubicBezTo>
                      <a:pt x="82783" y="370620"/>
                      <a:pt x="85704" y="367827"/>
                      <a:pt x="89132" y="367827"/>
                    </a:cubicBezTo>
                    <a:lnTo>
                      <a:pt x="268792" y="367827"/>
                    </a:lnTo>
                    <a:cubicBezTo>
                      <a:pt x="272347" y="367827"/>
                      <a:pt x="275267" y="370747"/>
                      <a:pt x="275267" y="374303"/>
                    </a:cubicBezTo>
                    <a:cubicBezTo>
                      <a:pt x="275267" y="377858"/>
                      <a:pt x="272347" y="380778"/>
                      <a:pt x="268792" y="380778"/>
                    </a:cubicBezTo>
                    <a:lnTo>
                      <a:pt x="89132" y="380778"/>
                    </a:lnTo>
                    <a:cubicBezTo>
                      <a:pt x="87354" y="380778"/>
                      <a:pt x="85704" y="380143"/>
                      <a:pt x="84561" y="378873"/>
                    </a:cubicBezTo>
                    <a:cubicBezTo>
                      <a:pt x="83291" y="377604"/>
                      <a:pt x="82656" y="375953"/>
                      <a:pt x="82656" y="374303"/>
                    </a:cubicBezTo>
                    <a:lnTo>
                      <a:pt x="82656" y="374303"/>
                    </a:lnTo>
                    <a:lnTo>
                      <a:pt x="82656" y="374049"/>
                    </a:lnTo>
                    <a:close/>
                    <a:moveTo>
                      <a:pt x="180295" y="322881"/>
                    </a:moveTo>
                    <a:cubicBezTo>
                      <a:pt x="126460" y="322881"/>
                      <a:pt x="82656" y="279076"/>
                      <a:pt x="82656" y="225242"/>
                    </a:cubicBezTo>
                    <a:cubicBezTo>
                      <a:pt x="82656" y="171407"/>
                      <a:pt x="126460" y="127603"/>
                      <a:pt x="180295" y="127603"/>
                    </a:cubicBezTo>
                    <a:cubicBezTo>
                      <a:pt x="234129" y="127603"/>
                      <a:pt x="277933" y="171407"/>
                      <a:pt x="277933" y="225242"/>
                    </a:cubicBezTo>
                    <a:cubicBezTo>
                      <a:pt x="277933" y="279076"/>
                      <a:pt x="234129" y="322881"/>
                      <a:pt x="180295" y="322881"/>
                    </a:cubicBezTo>
                    <a:close/>
                  </a:path>
                </a:pathLst>
              </a:custGeom>
              <a:solidFill>
                <a:srgbClr val="FFFFFF"/>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9" name="Freeform 53">
                <a:extLst>
                  <a:ext uri="{FF2B5EF4-FFF2-40B4-BE49-F238E27FC236}">
                    <a16:creationId xmlns:a16="http://schemas.microsoft.com/office/drawing/2014/main" id="{8DD82F89-7D75-63E1-C3BF-50AA6CE2D479}"/>
                  </a:ext>
                </a:extLst>
              </p:cNvPr>
              <p:cNvSpPr/>
              <p:nvPr/>
            </p:nvSpPr>
            <p:spPr>
              <a:xfrm>
                <a:off x="4282639" y="4120214"/>
                <a:ext cx="84307" cy="451626"/>
              </a:xfrm>
              <a:custGeom>
                <a:avLst/>
                <a:gdLst>
                  <a:gd name="connsiteX0" fmla="*/ 36948 w 84307"/>
                  <a:gd name="connsiteY0" fmla="*/ 0 h 451626"/>
                  <a:gd name="connsiteX1" fmla="*/ 36948 w 84307"/>
                  <a:gd name="connsiteY1" fmla="*/ 0 h 451626"/>
                  <a:gd name="connsiteX2" fmla="*/ 0 w 84307"/>
                  <a:gd name="connsiteY2" fmla="*/ 0 h 451626"/>
                  <a:gd name="connsiteX3" fmla="*/ 56120 w 84307"/>
                  <a:gd name="connsiteY3" fmla="*/ 55739 h 451626"/>
                  <a:gd name="connsiteX4" fmla="*/ 61833 w 84307"/>
                  <a:gd name="connsiteY4" fmla="*/ 69579 h 451626"/>
                  <a:gd name="connsiteX5" fmla="*/ 61833 w 84307"/>
                  <a:gd name="connsiteY5" fmla="*/ 441596 h 451626"/>
                  <a:gd name="connsiteX6" fmla="*/ 60945 w 84307"/>
                  <a:gd name="connsiteY6" fmla="*/ 451626 h 451626"/>
                  <a:gd name="connsiteX7" fmla="*/ 84307 w 84307"/>
                  <a:gd name="connsiteY7" fmla="*/ 410869 h 451626"/>
                  <a:gd name="connsiteX8" fmla="*/ 84307 w 84307"/>
                  <a:gd name="connsiteY8" fmla="*/ 47486 h 451626"/>
                  <a:gd name="connsiteX9" fmla="*/ 36948 w 84307"/>
                  <a:gd name="connsiteY9" fmla="*/ 0 h 451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307" h="451626">
                    <a:moveTo>
                      <a:pt x="36948" y="0"/>
                    </a:moveTo>
                    <a:lnTo>
                      <a:pt x="36948" y="0"/>
                    </a:lnTo>
                    <a:lnTo>
                      <a:pt x="0" y="0"/>
                    </a:lnTo>
                    <a:lnTo>
                      <a:pt x="56120" y="55739"/>
                    </a:lnTo>
                    <a:cubicBezTo>
                      <a:pt x="59802" y="59421"/>
                      <a:pt x="61833" y="64373"/>
                      <a:pt x="61833" y="69579"/>
                    </a:cubicBezTo>
                    <a:lnTo>
                      <a:pt x="61833" y="441596"/>
                    </a:lnTo>
                    <a:cubicBezTo>
                      <a:pt x="61833" y="445024"/>
                      <a:pt x="61453" y="448325"/>
                      <a:pt x="60945" y="451626"/>
                    </a:cubicBezTo>
                    <a:cubicBezTo>
                      <a:pt x="75419" y="443119"/>
                      <a:pt x="84307" y="427629"/>
                      <a:pt x="84307" y="410869"/>
                    </a:cubicBezTo>
                    <a:lnTo>
                      <a:pt x="84307" y="47486"/>
                    </a:lnTo>
                    <a:cubicBezTo>
                      <a:pt x="84307" y="21331"/>
                      <a:pt x="63103" y="127"/>
                      <a:pt x="36948" y="0"/>
                    </a:cubicBezTo>
                    <a:close/>
                  </a:path>
                </a:pathLst>
              </a:custGeom>
              <a:solidFill>
                <a:srgbClr val="FFFFFF"/>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0" name="Freeform 54">
                <a:extLst>
                  <a:ext uri="{FF2B5EF4-FFF2-40B4-BE49-F238E27FC236}">
                    <a16:creationId xmlns:a16="http://schemas.microsoft.com/office/drawing/2014/main" id="{D70E3E8D-16E8-8CD3-4666-31351770F34E}"/>
                  </a:ext>
                </a:extLst>
              </p:cNvPr>
              <p:cNvSpPr/>
              <p:nvPr/>
            </p:nvSpPr>
            <p:spPr>
              <a:xfrm>
                <a:off x="4230515" y="4089615"/>
                <a:ext cx="101006" cy="101695"/>
              </a:xfrm>
              <a:custGeom>
                <a:avLst/>
                <a:gdLst>
                  <a:gd name="connsiteX0" fmla="*/ 2860 w 101006"/>
                  <a:gd name="connsiteY0" fmla="*/ 73769 h 101695"/>
                  <a:gd name="connsiteX1" fmla="*/ 3241 w 101006"/>
                  <a:gd name="connsiteY1" fmla="*/ 74784 h 101695"/>
                  <a:gd name="connsiteX2" fmla="*/ 37014 w 101006"/>
                  <a:gd name="connsiteY2" fmla="*/ 100051 h 101695"/>
                  <a:gd name="connsiteX3" fmla="*/ 69645 w 101006"/>
                  <a:gd name="connsiteY3" fmla="*/ 101448 h 101695"/>
                  <a:gd name="connsiteX4" fmla="*/ 101006 w 101006"/>
                  <a:gd name="connsiteY4" fmla="*/ 101321 h 101695"/>
                  <a:gd name="connsiteX5" fmla="*/ 101006 w 101006"/>
                  <a:gd name="connsiteY5" fmla="*/ 100813 h 101695"/>
                  <a:gd name="connsiteX6" fmla="*/ 99102 w 101006"/>
                  <a:gd name="connsiteY6" fmla="*/ 96242 h 101695"/>
                  <a:gd name="connsiteX7" fmla="*/ 4384 w 101006"/>
                  <a:gd name="connsiteY7" fmla="*/ 1904 h 101695"/>
                  <a:gd name="connsiteX8" fmla="*/ 66 w 101006"/>
                  <a:gd name="connsiteY8" fmla="*/ 0 h 101695"/>
                  <a:gd name="connsiteX9" fmla="*/ 66 w 101006"/>
                  <a:gd name="connsiteY9" fmla="*/ 38852 h 101695"/>
                  <a:gd name="connsiteX10" fmla="*/ 2860 w 101006"/>
                  <a:gd name="connsiteY10" fmla="*/ 73769 h 10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1006" h="101695">
                    <a:moveTo>
                      <a:pt x="2860" y="73769"/>
                    </a:moveTo>
                    <a:cubicBezTo>
                      <a:pt x="2987" y="74149"/>
                      <a:pt x="3114" y="74404"/>
                      <a:pt x="3241" y="74784"/>
                    </a:cubicBezTo>
                    <a:cubicBezTo>
                      <a:pt x="8446" y="89259"/>
                      <a:pt x="22286" y="97766"/>
                      <a:pt x="37014" y="100051"/>
                    </a:cubicBezTo>
                    <a:cubicBezTo>
                      <a:pt x="47680" y="101702"/>
                      <a:pt x="58980" y="101448"/>
                      <a:pt x="69645" y="101448"/>
                    </a:cubicBezTo>
                    <a:cubicBezTo>
                      <a:pt x="79930" y="101448"/>
                      <a:pt x="90976" y="102083"/>
                      <a:pt x="101006" y="101321"/>
                    </a:cubicBezTo>
                    <a:lnTo>
                      <a:pt x="101006" y="100813"/>
                    </a:lnTo>
                    <a:cubicBezTo>
                      <a:pt x="101006" y="99035"/>
                      <a:pt x="100372" y="97385"/>
                      <a:pt x="99102" y="96242"/>
                    </a:cubicBezTo>
                    <a:lnTo>
                      <a:pt x="4384" y="1904"/>
                    </a:lnTo>
                    <a:cubicBezTo>
                      <a:pt x="3241" y="762"/>
                      <a:pt x="1717" y="127"/>
                      <a:pt x="66" y="0"/>
                    </a:cubicBezTo>
                    <a:cubicBezTo>
                      <a:pt x="321" y="0"/>
                      <a:pt x="66" y="35551"/>
                      <a:pt x="66" y="38852"/>
                    </a:cubicBezTo>
                    <a:cubicBezTo>
                      <a:pt x="194" y="50406"/>
                      <a:pt x="-949" y="62469"/>
                      <a:pt x="2860" y="73769"/>
                    </a:cubicBezTo>
                    <a:close/>
                  </a:path>
                </a:pathLst>
              </a:custGeom>
              <a:solidFill>
                <a:srgbClr val="FFFFFF"/>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1" name="Freeform 55">
                <a:extLst>
                  <a:ext uri="{FF2B5EF4-FFF2-40B4-BE49-F238E27FC236}">
                    <a16:creationId xmlns:a16="http://schemas.microsoft.com/office/drawing/2014/main" id="{5FAEA4A1-F8F8-378F-1F73-DEB6640C54CF}"/>
                  </a:ext>
                </a:extLst>
              </p:cNvPr>
              <p:cNvSpPr/>
              <p:nvPr/>
            </p:nvSpPr>
            <p:spPr>
              <a:xfrm>
                <a:off x="4051303" y="4232962"/>
                <a:ext cx="163535" cy="163535"/>
              </a:xfrm>
              <a:custGeom>
                <a:avLst/>
                <a:gdLst>
                  <a:gd name="connsiteX0" fmla="*/ 81768 w 163535"/>
                  <a:gd name="connsiteY0" fmla="*/ 0 h 163535"/>
                  <a:gd name="connsiteX1" fmla="*/ 0 w 163535"/>
                  <a:gd name="connsiteY1" fmla="*/ 81768 h 163535"/>
                  <a:gd name="connsiteX2" fmla="*/ 81768 w 163535"/>
                  <a:gd name="connsiteY2" fmla="*/ 163535 h 163535"/>
                  <a:gd name="connsiteX3" fmla="*/ 163535 w 163535"/>
                  <a:gd name="connsiteY3" fmla="*/ 81768 h 163535"/>
                  <a:gd name="connsiteX4" fmla="*/ 81768 w 163535"/>
                  <a:gd name="connsiteY4" fmla="*/ 0 h 163535"/>
                  <a:gd name="connsiteX5" fmla="*/ 132047 w 163535"/>
                  <a:gd name="connsiteY5" fmla="*/ 85957 h 163535"/>
                  <a:gd name="connsiteX6" fmla="*/ 90909 w 163535"/>
                  <a:gd name="connsiteY6" fmla="*/ 85957 h 163535"/>
                  <a:gd name="connsiteX7" fmla="*/ 90909 w 163535"/>
                  <a:gd name="connsiteY7" fmla="*/ 127095 h 163535"/>
                  <a:gd name="connsiteX8" fmla="*/ 72626 w 163535"/>
                  <a:gd name="connsiteY8" fmla="*/ 127095 h 163535"/>
                  <a:gd name="connsiteX9" fmla="*/ 72626 w 163535"/>
                  <a:gd name="connsiteY9" fmla="*/ 85957 h 163535"/>
                  <a:gd name="connsiteX10" fmla="*/ 31488 w 163535"/>
                  <a:gd name="connsiteY10" fmla="*/ 85957 h 163535"/>
                  <a:gd name="connsiteX11" fmla="*/ 31488 w 163535"/>
                  <a:gd name="connsiteY11" fmla="*/ 67674 h 163535"/>
                  <a:gd name="connsiteX12" fmla="*/ 72626 w 163535"/>
                  <a:gd name="connsiteY12" fmla="*/ 67674 h 163535"/>
                  <a:gd name="connsiteX13" fmla="*/ 72626 w 163535"/>
                  <a:gd name="connsiteY13" fmla="*/ 26536 h 163535"/>
                  <a:gd name="connsiteX14" fmla="*/ 90909 w 163535"/>
                  <a:gd name="connsiteY14" fmla="*/ 26536 h 163535"/>
                  <a:gd name="connsiteX15" fmla="*/ 90909 w 163535"/>
                  <a:gd name="connsiteY15" fmla="*/ 67674 h 163535"/>
                  <a:gd name="connsiteX16" fmla="*/ 132047 w 163535"/>
                  <a:gd name="connsiteY16" fmla="*/ 67674 h 163535"/>
                  <a:gd name="connsiteX17" fmla="*/ 132047 w 163535"/>
                  <a:gd name="connsiteY17" fmla="*/ 85957 h 163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535" h="163535">
                    <a:moveTo>
                      <a:pt x="81768" y="0"/>
                    </a:moveTo>
                    <a:cubicBezTo>
                      <a:pt x="36694" y="0"/>
                      <a:pt x="0" y="36694"/>
                      <a:pt x="0" y="81768"/>
                    </a:cubicBezTo>
                    <a:cubicBezTo>
                      <a:pt x="0" y="126841"/>
                      <a:pt x="36694" y="163535"/>
                      <a:pt x="81768" y="163535"/>
                    </a:cubicBezTo>
                    <a:cubicBezTo>
                      <a:pt x="126842" y="163535"/>
                      <a:pt x="163535" y="126841"/>
                      <a:pt x="163535" y="81768"/>
                    </a:cubicBezTo>
                    <a:cubicBezTo>
                      <a:pt x="163535" y="36694"/>
                      <a:pt x="126842" y="0"/>
                      <a:pt x="81768" y="0"/>
                    </a:cubicBezTo>
                    <a:close/>
                    <a:moveTo>
                      <a:pt x="132047" y="85957"/>
                    </a:moveTo>
                    <a:lnTo>
                      <a:pt x="90909" y="85957"/>
                    </a:lnTo>
                    <a:lnTo>
                      <a:pt x="90909" y="127095"/>
                    </a:lnTo>
                    <a:lnTo>
                      <a:pt x="72626" y="127095"/>
                    </a:lnTo>
                    <a:lnTo>
                      <a:pt x="72626" y="85957"/>
                    </a:lnTo>
                    <a:lnTo>
                      <a:pt x="31488" y="85957"/>
                    </a:lnTo>
                    <a:lnTo>
                      <a:pt x="31488" y="67674"/>
                    </a:lnTo>
                    <a:lnTo>
                      <a:pt x="72626" y="67674"/>
                    </a:lnTo>
                    <a:lnTo>
                      <a:pt x="72626" y="26536"/>
                    </a:lnTo>
                    <a:lnTo>
                      <a:pt x="90909" y="26536"/>
                    </a:lnTo>
                    <a:lnTo>
                      <a:pt x="90909" y="67674"/>
                    </a:lnTo>
                    <a:lnTo>
                      <a:pt x="132047" y="67674"/>
                    </a:lnTo>
                    <a:lnTo>
                      <a:pt x="132047" y="85957"/>
                    </a:lnTo>
                    <a:close/>
                  </a:path>
                </a:pathLst>
              </a:custGeom>
              <a:solidFill>
                <a:srgbClr val="FFFFFF"/>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49" name="Freeform 56">
              <a:extLst>
                <a:ext uri="{FF2B5EF4-FFF2-40B4-BE49-F238E27FC236}">
                  <a16:creationId xmlns:a16="http://schemas.microsoft.com/office/drawing/2014/main" id="{3EA67173-B7B6-2214-6D1B-BD4F5A05A931}"/>
                </a:ext>
              </a:extLst>
            </p:cNvPr>
            <p:cNvSpPr/>
            <p:nvPr/>
          </p:nvSpPr>
          <p:spPr>
            <a:xfrm>
              <a:off x="7085336" y="1833262"/>
              <a:ext cx="425343" cy="596370"/>
            </a:xfrm>
            <a:custGeom>
              <a:avLst/>
              <a:gdLst>
                <a:gd name="connsiteX0" fmla="*/ 173312 w 425343"/>
                <a:gd name="connsiteY0" fmla="*/ 31742 h 596369"/>
                <a:gd name="connsiteX1" fmla="*/ 133063 w 425343"/>
                <a:gd name="connsiteY1" fmla="*/ 31742 h 596369"/>
                <a:gd name="connsiteX2" fmla="*/ 133063 w 425343"/>
                <a:gd name="connsiteY2" fmla="*/ 79609 h 596369"/>
                <a:gd name="connsiteX3" fmla="*/ 292027 w 425343"/>
                <a:gd name="connsiteY3" fmla="*/ 79609 h 596369"/>
                <a:gd name="connsiteX4" fmla="*/ 292027 w 425343"/>
                <a:gd name="connsiteY4" fmla="*/ 31742 h 596369"/>
                <a:gd name="connsiteX5" fmla="*/ 251651 w 425343"/>
                <a:gd name="connsiteY5" fmla="*/ 31742 h 596369"/>
                <a:gd name="connsiteX6" fmla="*/ 251651 w 425343"/>
                <a:gd name="connsiteY6" fmla="*/ 31742 h 596369"/>
                <a:gd name="connsiteX7" fmla="*/ 245430 w 425343"/>
                <a:gd name="connsiteY7" fmla="*/ 26663 h 596369"/>
                <a:gd name="connsiteX8" fmla="*/ 233622 w 425343"/>
                <a:gd name="connsiteY8" fmla="*/ 7491 h 596369"/>
                <a:gd name="connsiteX9" fmla="*/ 212418 w 425343"/>
                <a:gd name="connsiteY9" fmla="*/ 0 h 596369"/>
                <a:gd name="connsiteX10" fmla="*/ 191214 w 425343"/>
                <a:gd name="connsiteY10" fmla="*/ 7491 h 596369"/>
                <a:gd name="connsiteX11" fmla="*/ 179533 w 425343"/>
                <a:gd name="connsiteY11" fmla="*/ 26282 h 596369"/>
                <a:gd name="connsiteX12" fmla="*/ 173312 w 425343"/>
                <a:gd name="connsiteY12" fmla="*/ 31742 h 596369"/>
                <a:gd name="connsiteX13" fmla="*/ 173312 w 425343"/>
                <a:gd name="connsiteY13" fmla="*/ 31742 h 596369"/>
                <a:gd name="connsiteX14" fmla="*/ 120366 w 425343"/>
                <a:gd name="connsiteY14" fmla="*/ 52438 h 596369"/>
                <a:gd name="connsiteX15" fmla="*/ 120366 w 425343"/>
                <a:gd name="connsiteY15" fmla="*/ 85957 h 596369"/>
                <a:gd name="connsiteX16" fmla="*/ 126715 w 425343"/>
                <a:gd name="connsiteY16" fmla="*/ 92306 h 596369"/>
                <a:gd name="connsiteX17" fmla="*/ 298375 w 425343"/>
                <a:gd name="connsiteY17" fmla="*/ 92306 h 596369"/>
                <a:gd name="connsiteX18" fmla="*/ 304724 w 425343"/>
                <a:gd name="connsiteY18" fmla="*/ 85957 h 596369"/>
                <a:gd name="connsiteX19" fmla="*/ 304724 w 425343"/>
                <a:gd name="connsiteY19" fmla="*/ 52438 h 596369"/>
                <a:gd name="connsiteX20" fmla="*/ 327832 w 425343"/>
                <a:gd name="connsiteY20" fmla="*/ 52565 h 596369"/>
                <a:gd name="connsiteX21" fmla="*/ 368843 w 425343"/>
                <a:gd name="connsiteY21" fmla="*/ 52692 h 596369"/>
                <a:gd name="connsiteX22" fmla="*/ 409092 w 425343"/>
                <a:gd name="connsiteY22" fmla="*/ 73134 h 596369"/>
                <a:gd name="connsiteX23" fmla="*/ 425344 w 425343"/>
                <a:gd name="connsiteY23" fmla="*/ 115160 h 596369"/>
                <a:gd name="connsiteX24" fmla="*/ 425344 w 425343"/>
                <a:gd name="connsiteY24" fmla="*/ 533648 h 596369"/>
                <a:gd name="connsiteX25" fmla="*/ 406933 w 425343"/>
                <a:gd name="connsiteY25" fmla="*/ 577959 h 596369"/>
                <a:gd name="connsiteX26" fmla="*/ 362621 w 425343"/>
                <a:gd name="connsiteY26" fmla="*/ 596370 h 596369"/>
                <a:gd name="connsiteX27" fmla="*/ 62722 w 425343"/>
                <a:gd name="connsiteY27" fmla="*/ 596370 h 596369"/>
                <a:gd name="connsiteX28" fmla="*/ 18411 w 425343"/>
                <a:gd name="connsiteY28" fmla="*/ 577959 h 596369"/>
                <a:gd name="connsiteX29" fmla="*/ 0 w 425343"/>
                <a:gd name="connsiteY29" fmla="*/ 533648 h 596369"/>
                <a:gd name="connsiteX30" fmla="*/ 0 w 425343"/>
                <a:gd name="connsiteY30" fmla="*/ 115160 h 596369"/>
                <a:gd name="connsiteX31" fmla="*/ 18411 w 425343"/>
                <a:gd name="connsiteY31" fmla="*/ 70848 h 596369"/>
                <a:gd name="connsiteX32" fmla="*/ 62722 w 425343"/>
                <a:gd name="connsiteY32" fmla="*/ 52438 h 596369"/>
                <a:gd name="connsiteX33" fmla="*/ 120366 w 425343"/>
                <a:gd name="connsiteY33" fmla="*/ 52438 h 596369"/>
                <a:gd name="connsiteX34" fmla="*/ 228289 w 425343"/>
                <a:gd name="connsiteY34" fmla="*/ 49518 h 596369"/>
                <a:gd name="connsiteX35" fmla="*/ 212545 w 425343"/>
                <a:gd name="connsiteY35" fmla="*/ 56120 h 596369"/>
                <a:gd name="connsiteX36" fmla="*/ 196801 w 425343"/>
                <a:gd name="connsiteY36" fmla="*/ 49518 h 596369"/>
                <a:gd name="connsiteX37" fmla="*/ 190199 w 425343"/>
                <a:gd name="connsiteY37" fmla="*/ 33773 h 596369"/>
                <a:gd name="connsiteX38" fmla="*/ 196801 w 425343"/>
                <a:gd name="connsiteY38" fmla="*/ 18029 h 596369"/>
                <a:gd name="connsiteX39" fmla="*/ 212545 w 425343"/>
                <a:gd name="connsiteY39" fmla="*/ 11427 h 596369"/>
                <a:gd name="connsiteX40" fmla="*/ 228289 w 425343"/>
                <a:gd name="connsiteY40" fmla="*/ 18029 h 596369"/>
                <a:gd name="connsiteX41" fmla="*/ 234891 w 425343"/>
                <a:gd name="connsiteY41" fmla="*/ 33773 h 596369"/>
                <a:gd name="connsiteX42" fmla="*/ 228289 w 425343"/>
                <a:gd name="connsiteY42" fmla="*/ 49518 h 596369"/>
                <a:gd name="connsiteX43" fmla="*/ 228289 w 425343"/>
                <a:gd name="connsiteY43" fmla="*/ 49518 h 596369"/>
                <a:gd name="connsiteX44" fmla="*/ 212545 w 425343"/>
                <a:gd name="connsiteY44" fmla="*/ 43423 h 596369"/>
                <a:gd name="connsiteX45" fmla="*/ 205689 w 425343"/>
                <a:gd name="connsiteY45" fmla="*/ 40630 h 596369"/>
                <a:gd name="connsiteX46" fmla="*/ 202896 w 425343"/>
                <a:gd name="connsiteY46" fmla="*/ 33773 h 596369"/>
                <a:gd name="connsiteX47" fmla="*/ 205689 w 425343"/>
                <a:gd name="connsiteY47" fmla="*/ 26917 h 596369"/>
                <a:gd name="connsiteX48" fmla="*/ 212545 w 425343"/>
                <a:gd name="connsiteY48" fmla="*/ 24124 h 596369"/>
                <a:gd name="connsiteX49" fmla="*/ 219402 w 425343"/>
                <a:gd name="connsiteY49" fmla="*/ 26917 h 596369"/>
                <a:gd name="connsiteX50" fmla="*/ 222194 w 425343"/>
                <a:gd name="connsiteY50" fmla="*/ 33773 h 596369"/>
                <a:gd name="connsiteX51" fmla="*/ 219402 w 425343"/>
                <a:gd name="connsiteY51" fmla="*/ 40630 h 596369"/>
                <a:gd name="connsiteX52" fmla="*/ 212545 w 425343"/>
                <a:gd name="connsiteY52" fmla="*/ 43423 h 596369"/>
                <a:gd name="connsiteX53" fmla="*/ 75800 w 425343"/>
                <a:gd name="connsiteY53" fmla="*/ 416583 h 596369"/>
                <a:gd name="connsiteX54" fmla="*/ 122905 w 425343"/>
                <a:gd name="connsiteY54" fmla="*/ 416583 h 596369"/>
                <a:gd name="connsiteX55" fmla="*/ 122905 w 425343"/>
                <a:gd name="connsiteY55" fmla="*/ 369477 h 596369"/>
                <a:gd name="connsiteX56" fmla="*/ 75800 w 425343"/>
                <a:gd name="connsiteY56" fmla="*/ 369477 h 596369"/>
                <a:gd name="connsiteX57" fmla="*/ 75800 w 425343"/>
                <a:gd name="connsiteY57" fmla="*/ 416583 h 596369"/>
                <a:gd name="connsiteX58" fmla="*/ 130524 w 425343"/>
                <a:gd name="connsiteY58" fmla="*/ 430549 h 596369"/>
                <a:gd name="connsiteX59" fmla="*/ 136872 w 425343"/>
                <a:gd name="connsiteY59" fmla="*/ 424201 h 596369"/>
                <a:gd name="connsiteX60" fmla="*/ 136872 w 425343"/>
                <a:gd name="connsiteY60" fmla="*/ 361860 h 596369"/>
                <a:gd name="connsiteX61" fmla="*/ 130524 w 425343"/>
                <a:gd name="connsiteY61" fmla="*/ 355511 h 596369"/>
                <a:gd name="connsiteX62" fmla="*/ 68182 w 425343"/>
                <a:gd name="connsiteY62" fmla="*/ 355511 h 596369"/>
                <a:gd name="connsiteX63" fmla="*/ 61833 w 425343"/>
                <a:gd name="connsiteY63" fmla="*/ 361860 h 596369"/>
                <a:gd name="connsiteX64" fmla="*/ 61833 w 425343"/>
                <a:gd name="connsiteY64" fmla="*/ 424201 h 596369"/>
                <a:gd name="connsiteX65" fmla="*/ 68182 w 425343"/>
                <a:gd name="connsiteY65" fmla="*/ 430549 h 596369"/>
                <a:gd name="connsiteX66" fmla="*/ 130524 w 425343"/>
                <a:gd name="connsiteY66" fmla="*/ 430549 h 596369"/>
                <a:gd name="connsiteX67" fmla="*/ 75800 w 425343"/>
                <a:gd name="connsiteY67" fmla="*/ 531108 h 596369"/>
                <a:gd name="connsiteX68" fmla="*/ 122905 w 425343"/>
                <a:gd name="connsiteY68" fmla="*/ 531108 h 596369"/>
                <a:gd name="connsiteX69" fmla="*/ 122905 w 425343"/>
                <a:gd name="connsiteY69" fmla="*/ 484003 h 596369"/>
                <a:gd name="connsiteX70" fmla="*/ 75800 w 425343"/>
                <a:gd name="connsiteY70" fmla="*/ 484003 h 596369"/>
                <a:gd name="connsiteX71" fmla="*/ 75800 w 425343"/>
                <a:gd name="connsiteY71" fmla="*/ 531108 h 596369"/>
                <a:gd name="connsiteX72" fmla="*/ 130524 w 425343"/>
                <a:gd name="connsiteY72" fmla="*/ 545075 h 596369"/>
                <a:gd name="connsiteX73" fmla="*/ 136872 w 425343"/>
                <a:gd name="connsiteY73" fmla="*/ 538726 h 596369"/>
                <a:gd name="connsiteX74" fmla="*/ 136872 w 425343"/>
                <a:gd name="connsiteY74" fmla="*/ 476385 h 596369"/>
                <a:gd name="connsiteX75" fmla="*/ 130524 w 425343"/>
                <a:gd name="connsiteY75" fmla="*/ 470036 h 596369"/>
                <a:gd name="connsiteX76" fmla="*/ 68182 w 425343"/>
                <a:gd name="connsiteY76" fmla="*/ 470036 h 596369"/>
                <a:gd name="connsiteX77" fmla="*/ 61833 w 425343"/>
                <a:gd name="connsiteY77" fmla="*/ 476385 h 596369"/>
                <a:gd name="connsiteX78" fmla="*/ 61833 w 425343"/>
                <a:gd name="connsiteY78" fmla="*/ 538726 h 596369"/>
                <a:gd name="connsiteX79" fmla="*/ 68182 w 425343"/>
                <a:gd name="connsiteY79" fmla="*/ 545075 h 596369"/>
                <a:gd name="connsiteX80" fmla="*/ 130524 w 425343"/>
                <a:gd name="connsiteY80" fmla="*/ 545075 h 596369"/>
                <a:gd name="connsiteX81" fmla="*/ 169503 w 425343"/>
                <a:gd name="connsiteY81" fmla="*/ 399315 h 596369"/>
                <a:gd name="connsiteX82" fmla="*/ 358432 w 425343"/>
                <a:gd name="connsiteY82" fmla="*/ 399315 h 596369"/>
                <a:gd name="connsiteX83" fmla="*/ 364780 w 425343"/>
                <a:gd name="connsiteY83" fmla="*/ 392967 h 596369"/>
                <a:gd name="connsiteX84" fmla="*/ 358432 w 425343"/>
                <a:gd name="connsiteY84" fmla="*/ 386618 h 596369"/>
                <a:gd name="connsiteX85" fmla="*/ 169503 w 425343"/>
                <a:gd name="connsiteY85" fmla="*/ 386618 h 596369"/>
                <a:gd name="connsiteX86" fmla="*/ 163155 w 425343"/>
                <a:gd name="connsiteY86" fmla="*/ 392967 h 596369"/>
                <a:gd name="connsiteX87" fmla="*/ 169503 w 425343"/>
                <a:gd name="connsiteY87" fmla="*/ 399315 h 596369"/>
                <a:gd name="connsiteX88" fmla="*/ 169503 w 425343"/>
                <a:gd name="connsiteY88" fmla="*/ 513840 h 596369"/>
                <a:gd name="connsiteX89" fmla="*/ 302693 w 425343"/>
                <a:gd name="connsiteY89" fmla="*/ 513840 h 596369"/>
                <a:gd name="connsiteX90" fmla="*/ 309041 w 425343"/>
                <a:gd name="connsiteY90" fmla="*/ 507492 h 596369"/>
                <a:gd name="connsiteX91" fmla="*/ 302693 w 425343"/>
                <a:gd name="connsiteY91" fmla="*/ 501143 h 596369"/>
                <a:gd name="connsiteX92" fmla="*/ 169503 w 425343"/>
                <a:gd name="connsiteY92" fmla="*/ 501143 h 596369"/>
                <a:gd name="connsiteX93" fmla="*/ 163155 w 425343"/>
                <a:gd name="connsiteY93" fmla="*/ 507492 h 596369"/>
                <a:gd name="connsiteX94" fmla="*/ 169503 w 425343"/>
                <a:gd name="connsiteY94" fmla="*/ 513840 h 596369"/>
                <a:gd name="connsiteX95" fmla="*/ 72245 w 425343"/>
                <a:gd name="connsiteY95" fmla="*/ 191722 h 596369"/>
                <a:gd name="connsiteX96" fmla="*/ 119350 w 425343"/>
                <a:gd name="connsiteY96" fmla="*/ 191722 h 596369"/>
                <a:gd name="connsiteX97" fmla="*/ 119350 w 425343"/>
                <a:gd name="connsiteY97" fmla="*/ 144617 h 596369"/>
                <a:gd name="connsiteX98" fmla="*/ 72245 w 425343"/>
                <a:gd name="connsiteY98" fmla="*/ 144617 h 596369"/>
                <a:gd name="connsiteX99" fmla="*/ 72245 w 425343"/>
                <a:gd name="connsiteY99" fmla="*/ 191722 h 596369"/>
                <a:gd name="connsiteX100" fmla="*/ 126968 w 425343"/>
                <a:gd name="connsiteY100" fmla="*/ 205689 h 596369"/>
                <a:gd name="connsiteX101" fmla="*/ 133317 w 425343"/>
                <a:gd name="connsiteY101" fmla="*/ 199340 h 596369"/>
                <a:gd name="connsiteX102" fmla="*/ 133317 w 425343"/>
                <a:gd name="connsiteY102" fmla="*/ 136999 h 596369"/>
                <a:gd name="connsiteX103" fmla="*/ 126968 w 425343"/>
                <a:gd name="connsiteY103" fmla="*/ 130650 h 596369"/>
                <a:gd name="connsiteX104" fmla="*/ 64627 w 425343"/>
                <a:gd name="connsiteY104" fmla="*/ 130650 h 596369"/>
                <a:gd name="connsiteX105" fmla="*/ 58279 w 425343"/>
                <a:gd name="connsiteY105" fmla="*/ 136999 h 596369"/>
                <a:gd name="connsiteX106" fmla="*/ 58279 w 425343"/>
                <a:gd name="connsiteY106" fmla="*/ 199340 h 596369"/>
                <a:gd name="connsiteX107" fmla="*/ 64627 w 425343"/>
                <a:gd name="connsiteY107" fmla="*/ 205689 h 596369"/>
                <a:gd name="connsiteX108" fmla="*/ 126968 w 425343"/>
                <a:gd name="connsiteY108" fmla="*/ 205689 h 596369"/>
                <a:gd name="connsiteX109" fmla="*/ 72245 w 425343"/>
                <a:gd name="connsiteY109" fmla="*/ 306247 h 596369"/>
                <a:gd name="connsiteX110" fmla="*/ 119350 w 425343"/>
                <a:gd name="connsiteY110" fmla="*/ 306247 h 596369"/>
                <a:gd name="connsiteX111" fmla="*/ 119350 w 425343"/>
                <a:gd name="connsiteY111" fmla="*/ 259142 h 596369"/>
                <a:gd name="connsiteX112" fmla="*/ 72245 w 425343"/>
                <a:gd name="connsiteY112" fmla="*/ 259142 h 596369"/>
                <a:gd name="connsiteX113" fmla="*/ 72245 w 425343"/>
                <a:gd name="connsiteY113" fmla="*/ 306247 h 596369"/>
                <a:gd name="connsiteX114" fmla="*/ 126968 w 425343"/>
                <a:gd name="connsiteY114" fmla="*/ 320214 h 596369"/>
                <a:gd name="connsiteX115" fmla="*/ 133317 w 425343"/>
                <a:gd name="connsiteY115" fmla="*/ 313865 h 596369"/>
                <a:gd name="connsiteX116" fmla="*/ 133317 w 425343"/>
                <a:gd name="connsiteY116" fmla="*/ 251524 h 596369"/>
                <a:gd name="connsiteX117" fmla="*/ 126968 w 425343"/>
                <a:gd name="connsiteY117" fmla="*/ 245176 h 596369"/>
                <a:gd name="connsiteX118" fmla="*/ 64627 w 425343"/>
                <a:gd name="connsiteY118" fmla="*/ 245176 h 596369"/>
                <a:gd name="connsiteX119" fmla="*/ 58279 w 425343"/>
                <a:gd name="connsiteY119" fmla="*/ 251524 h 596369"/>
                <a:gd name="connsiteX120" fmla="*/ 58279 w 425343"/>
                <a:gd name="connsiteY120" fmla="*/ 313865 h 596369"/>
                <a:gd name="connsiteX121" fmla="*/ 64627 w 425343"/>
                <a:gd name="connsiteY121" fmla="*/ 320214 h 596369"/>
                <a:gd name="connsiteX122" fmla="*/ 126968 w 425343"/>
                <a:gd name="connsiteY122" fmla="*/ 320214 h 596369"/>
                <a:gd name="connsiteX123" fmla="*/ 126968 w 425343"/>
                <a:gd name="connsiteY123" fmla="*/ 320214 h 596369"/>
                <a:gd name="connsiteX124" fmla="*/ 165948 w 425343"/>
                <a:gd name="connsiteY124" fmla="*/ 174454 h 596369"/>
                <a:gd name="connsiteX125" fmla="*/ 354876 w 425343"/>
                <a:gd name="connsiteY125" fmla="*/ 174454 h 596369"/>
                <a:gd name="connsiteX126" fmla="*/ 361225 w 425343"/>
                <a:gd name="connsiteY126" fmla="*/ 168106 h 596369"/>
                <a:gd name="connsiteX127" fmla="*/ 354876 w 425343"/>
                <a:gd name="connsiteY127" fmla="*/ 161757 h 596369"/>
                <a:gd name="connsiteX128" fmla="*/ 165948 w 425343"/>
                <a:gd name="connsiteY128" fmla="*/ 161757 h 596369"/>
                <a:gd name="connsiteX129" fmla="*/ 159599 w 425343"/>
                <a:gd name="connsiteY129" fmla="*/ 168106 h 596369"/>
                <a:gd name="connsiteX130" fmla="*/ 165948 w 425343"/>
                <a:gd name="connsiteY130" fmla="*/ 174454 h 596369"/>
                <a:gd name="connsiteX131" fmla="*/ 165948 w 425343"/>
                <a:gd name="connsiteY131" fmla="*/ 174454 h 596369"/>
                <a:gd name="connsiteX132" fmla="*/ 165948 w 425343"/>
                <a:gd name="connsiteY132" fmla="*/ 288980 h 596369"/>
                <a:gd name="connsiteX133" fmla="*/ 290503 w 425343"/>
                <a:gd name="connsiteY133" fmla="*/ 288980 h 596369"/>
                <a:gd name="connsiteX134" fmla="*/ 296852 w 425343"/>
                <a:gd name="connsiteY134" fmla="*/ 282631 h 596369"/>
                <a:gd name="connsiteX135" fmla="*/ 290503 w 425343"/>
                <a:gd name="connsiteY135" fmla="*/ 276283 h 596369"/>
                <a:gd name="connsiteX136" fmla="*/ 165948 w 425343"/>
                <a:gd name="connsiteY136" fmla="*/ 276283 h 596369"/>
                <a:gd name="connsiteX137" fmla="*/ 159599 w 425343"/>
                <a:gd name="connsiteY137" fmla="*/ 282631 h 596369"/>
                <a:gd name="connsiteX138" fmla="*/ 165948 w 425343"/>
                <a:gd name="connsiteY138" fmla="*/ 288980 h 596369"/>
                <a:gd name="connsiteX139" fmla="*/ 165948 w 425343"/>
                <a:gd name="connsiteY139" fmla="*/ 288980 h 596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425343" h="596369">
                  <a:moveTo>
                    <a:pt x="173312" y="31742"/>
                  </a:moveTo>
                  <a:lnTo>
                    <a:pt x="133063" y="31742"/>
                  </a:lnTo>
                  <a:lnTo>
                    <a:pt x="133063" y="79609"/>
                  </a:lnTo>
                  <a:lnTo>
                    <a:pt x="292027" y="79609"/>
                  </a:lnTo>
                  <a:lnTo>
                    <a:pt x="292027" y="31742"/>
                  </a:lnTo>
                  <a:lnTo>
                    <a:pt x="251651" y="31742"/>
                  </a:lnTo>
                  <a:lnTo>
                    <a:pt x="251651" y="31742"/>
                  </a:lnTo>
                  <a:cubicBezTo>
                    <a:pt x="248731" y="31742"/>
                    <a:pt x="246065" y="29711"/>
                    <a:pt x="245430" y="26663"/>
                  </a:cubicBezTo>
                  <a:cubicBezTo>
                    <a:pt x="243779" y="18918"/>
                    <a:pt x="239589" y="12189"/>
                    <a:pt x="233622" y="7491"/>
                  </a:cubicBezTo>
                  <a:cubicBezTo>
                    <a:pt x="227908" y="2793"/>
                    <a:pt x="220544" y="0"/>
                    <a:pt x="212418" y="0"/>
                  </a:cubicBezTo>
                  <a:cubicBezTo>
                    <a:pt x="204292" y="0"/>
                    <a:pt x="197055" y="2793"/>
                    <a:pt x="191214" y="7491"/>
                  </a:cubicBezTo>
                  <a:cubicBezTo>
                    <a:pt x="185374" y="12189"/>
                    <a:pt x="181184" y="18791"/>
                    <a:pt x="179533" y="26282"/>
                  </a:cubicBezTo>
                  <a:cubicBezTo>
                    <a:pt x="179153" y="29457"/>
                    <a:pt x="176486" y="31742"/>
                    <a:pt x="173312" y="31742"/>
                  </a:cubicBezTo>
                  <a:lnTo>
                    <a:pt x="173312" y="31742"/>
                  </a:lnTo>
                  <a:close/>
                  <a:moveTo>
                    <a:pt x="120366" y="52438"/>
                  </a:moveTo>
                  <a:lnTo>
                    <a:pt x="120366" y="85957"/>
                  </a:lnTo>
                  <a:cubicBezTo>
                    <a:pt x="120366" y="89512"/>
                    <a:pt x="123159" y="92306"/>
                    <a:pt x="126715" y="92306"/>
                  </a:cubicBezTo>
                  <a:lnTo>
                    <a:pt x="298375" y="92306"/>
                  </a:lnTo>
                  <a:cubicBezTo>
                    <a:pt x="301931" y="92306"/>
                    <a:pt x="304724" y="89512"/>
                    <a:pt x="304724" y="85957"/>
                  </a:cubicBezTo>
                  <a:lnTo>
                    <a:pt x="304724" y="52438"/>
                  </a:lnTo>
                  <a:cubicBezTo>
                    <a:pt x="308660" y="52438"/>
                    <a:pt x="317675" y="52438"/>
                    <a:pt x="327832" y="52565"/>
                  </a:cubicBezTo>
                  <a:cubicBezTo>
                    <a:pt x="346243" y="52565"/>
                    <a:pt x="368335" y="52692"/>
                    <a:pt x="368843" y="52692"/>
                  </a:cubicBezTo>
                  <a:cubicBezTo>
                    <a:pt x="384714" y="54215"/>
                    <a:pt x="398935" y="61833"/>
                    <a:pt x="409092" y="73134"/>
                  </a:cubicBezTo>
                  <a:cubicBezTo>
                    <a:pt x="419122" y="84307"/>
                    <a:pt x="425344" y="99035"/>
                    <a:pt x="425344" y="115160"/>
                  </a:cubicBezTo>
                  <a:lnTo>
                    <a:pt x="425344" y="533648"/>
                  </a:lnTo>
                  <a:cubicBezTo>
                    <a:pt x="425344" y="550915"/>
                    <a:pt x="418361" y="566532"/>
                    <a:pt x="406933" y="577959"/>
                  </a:cubicBezTo>
                  <a:cubicBezTo>
                    <a:pt x="395506" y="589387"/>
                    <a:pt x="379890" y="596370"/>
                    <a:pt x="362621" y="596370"/>
                  </a:cubicBezTo>
                  <a:lnTo>
                    <a:pt x="62722" y="596370"/>
                  </a:lnTo>
                  <a:cubicBezTo>
                    <a:pt x="45455" y="596370"/>
                    <a:pt x="29838" y="589387"/>
                    <a:pt x="18411" y="577959"/>
                  </a:cubicBezTo>
                  <a:cubicBezTo>
                    <a:pt x="6983" y="566532"/>
                    <a:pt x="0" y="550915"/>
                    <a:pt x="0" y="533648"/>
                  </a:cubicBezTo>
                  <a:lnTo>
                    <a:pt x="0" y="115160"/>
                  </a:lnTo>
                  <a:cubicBezTo>
                    <a:pt x="0" y="97892"/>
                    <a:pt x="6983" y="82275"/>
                    <a:pt x="18411" y="70848"/>
                  </a:cubicBezTo>
                  <a:cubicBezTo>
                    <a:pt x="29838" y="59421"/>
                    <a:pt x="45455" y="52438"/>
                    <a:pt x="62722" y="52438"/>
                  </a:cubicBezTo>
                  <a:lnTo>
                    <a:pt x="120366" y="52438"/>
                  </a:lnTo>
                  <a:close/>
                  <a:moveTo>
                    <a:pt x="228289" y="49518"/>
                  </a:moveTo>
                  <a:cubicBezTo>
                    <a:pt x="224226" y="53580"/>
                    <a:pt x="218640" y="56120"/>
                    <a:pt x="212545" y="56120"/>
                  </a:cubicBezTo>
                  <a:cubicBezTo>
                    <a:pt x="206323" y="56120"/>
                    <a:pt x="200737" y="53580"/>
                    <a:pt x="196801" y="49518"/>
                  </a:cubicBezTo>
                  <a:cubicBezTo>
                    <a:pt x="192738" y="45454"/>
                    <a:pt x="190199" y="39868"/>
                    <a:pt x="190199" y="33773"/>
                  </a:cubicBezTo>
                  <a:cubicBezTo>
                    <a:pt x="190199" y="27552"/>
                    <a:pt x="192738" y="22092"/>
                    <a:pt x="196801" y="18029"/>
                  </a:cubicBezTo>
                  <a:cubicBezTo>
                    <a:pt x="200864" y="13966"/>
                    <a:pt x="206451" y="11427"/>
                    <a:pt x="212545" y="11427"/>
                  </a:cubicBezTo>
                  <a:cubicBezTo>
                    <a:pt x="218767" y="11427"/>
                    <a:pt x="224353" y="13966"/>
                    <a:pt x="228289" y="18029"/>
                  </a:cubicBezTo>
                  <a:cubicBezTo>
                    <a:pt x="232352" y="22092"/>
                    <a:pt x="234891" y="27679"/>
                    <a:pt x="234891" y="33773"/>
                  </a:cubicBezTo>
                  <a:cubicBezTo>
                    <a:pt x="234764" y="39868"/>
                    <a:pt x="232352" y="45454"/>
                    <a:pt x="228289" y="49518"/>
                  </a:cubicBezTo>
                  <a:lnTo>
                    <a:pt x="228289" y="49518"/>
                  </a:lnTo>
                  <a:close/>
                  <a:moveTo>
                    <a:pt x="212545" y="43423"/>
                  </a:moveTo>
                  <a:cubicBezTo>
                    <a:pt x="209879" y="43423"/>
                    <a:pt x="207466" y="42280"/>
                    <a:pt x="205689" y="40630"/>
                  </a:cubicBezTo>
                  <a:cubicBezTo>
                    <a:pt x="203911" y="38979"/>
                    <a:pt x="202896" y="36440"/>
                    <a:pt x="202896" y="33773"/>
                  </a:cubicBezTo>
                  <a:cubicBezTo>
                    <a:pt x="202896" y="31107"/>
                    <a:pt x="204038" y="28695"/>
                    <a:pt x="205689" y="26917"/>
                  </a:cubicBezTo>
                  <a:cubicBezTo>
                    <a:pt x="207466" y="25140"/>
                    <a:pt x="209879" y="24124"/>
                    <a:pt x="212545" y="24124"/>
                  </a:cubicBezTo>
                  <a:cubicBezTo>
                    <a:pt x="215211" y="24124"/>
                    <a:pt x="217624" y="25267"/>
                    <a:pt x="219402" y="26917"/>
                  </a:cubicBezTo>
                  <a:cubicBezTo>
                    <a:pt x="221179" y="28695"/>
                    <a:pt x="222194" y="31107"/>
                    <a:pt x="222194" y="33773"/>
                  </a:cubicBezTo>
                  <a:cubicBezTo>
                    <a:pt x="222194" y="36440"/>
                    <a:pt x="221052" y="38852"/>
                    <a:pt x="219402" y="40630"/>
                  </a:cubicBezTo>
                  <a:cubicBezTo>
                    <a:pt x="217751" y="42407"/>
                    <a:pt x="215211" y="43423"/>
                    <a:pt x="212545" y="43423"/>
                  </a:cubicBezTo>
                  <a:close/>
                  <a:moveTo>
                    <a:pt x="75800" y="416583"/>
                  </a:moveTo>
                  <a:lnTo>
                    <a:pt x="122905" y="416583"/>
                  </a:lnTo>
                  <a:lnTo>
                    <a:pt x="122905" y="369477"/>
                  </a:lnTo>
                  <a:lnTo>
                    <a:pt x="75800" y="369477"/>
                  </a:lnTo>
                  <a:lnTo>
                    <a:pt x="75800" y="416583"/>
                  </a:lnTo>
                  <a:close/>
                  <a:moveTo>
                    <a:pt x="130524" y="430549"/>
                  </a:moveTo>
                  <a:cubicBezTo>
                    <a:pt x="134078" y="430549"/>
                    <a:pt x="136872" y="427756"/>
                    <a:pt x="136872" y="424201"/>
                  </a:cubicBezTo>
                  <a:lnTo>
                    <a:pt x="136872" y="361860"/>
                  </a:lnTo>
                  <a:cubicBezTo>
                    <a:pt x="136872" y="358304"/>
                    <a:pt x="134078" y="355511"/>
                    <a:pt x="130524" y="355511"/>
                  </a:cubicBezTo>
                  <a:lnTo>
                    <a:pt x="68182" y="355511"/>
                  </a:lnTo>
                  <a:cubicBezTo>
                    <a:pt x="64627" y="355511"/>
                    <a:pt x="61833" y="358304"/>
                    <a:pt x="61833" y="361860"/>
                  </a:cubicBezTo>
                  <a:lnTo>
                    <a:pt x="61833" y="424201"/>
                  </a:lnTo>
                  <a:cubicBezTo>
                    <a:pt x="61833" y="427756"/>
                    <a:pt x="64627" y="430549"/>
                    <a:pt x="68182" y="430549"/>
                  </a:cubicBezTo>
                  <a:lnTo>
                    <a:pt x="130524" y="430549"/>
                  </a:lnTo>
                  <a:close/>
                  <a:moveTo>
                    <a:pt x="75800" y="531108"/>
                  </a:moveTo>
                  <a:lnTo>
                    <a:pt x="122905" y="531108"/>
                  </a:lnTo>
                  <a:lnTo>
                    <a:pt x="122905" y="484003"/>
                  </a:lnTo>
                  <a:lnTo>
                    <a:pt x="75800" y="484003"/>
                  </a:lnTo>
                  <a:lnTo>
                    <a:pt x="75800" y="531108"/>
                  </a:lnTo>
                  <a:close/>
                  <a:moveTo>
                    <a:pt x="130524" y="545075"/>
                  </a:moveTo>
                  <a:cubicBezTo>
                    <a:pt x="134078" y="545075"/>
                    <a:pt x="136872" y="542281"/>
                    <a:pt x="136872" y="538726"/>
                  </a:cubicBezTo>
                  <a:lnTo>
                    <a:pt x="136872" y="476385"/>
                  </a:lnTo>
                  <a:cubicBezTo>
                    <a:pt x="136872" y="472830"/>
                    <a:pt x="134078" y="470036"/>
                    <a:pt x="130524" y="470036"/>
                  </a:cubicBezTo>
                  <a:lnTo>
                    <a:pt x="68182" y="470036"/>
                  </a:lnTo>
                  <a:cubicBezTo>
                    <a:pt x="64627" y="470036"/>
                    <a:pt x="61833" y="472830"/>
                    <a:pt x="61833" y="476385"/>
                  </a:cubicBezTo>
                  <a:lnTo>
                    <a:pt x="61833" y="538726"/>
                  </a:lnTo>
                  <a:cubicBezTo>
                    <a:pt x="61833" y="542281"/>
                    <a:pt x="64627" y="545075"/>
                    <a:pt x="68182" y="545075"/>
                  </a:cubicBezTo>
                  <a:lnTo>
                    <a:pt x="130524" y="545075"/>
                  </a:lnTo>
                  <a:close/>
                  <a:moveTo>
                    <a:pt x="169503" y="399315"/>
                  </a:moveTo>
                  <a:lnTo>
                    <a:pt x="358432" y="399315"/>
                  </a:lnTo>
                  <a:cubicBezTo>
                    <a:pt x="361987" y="399315"/>
                    <a:pt x="364780" y="396522"/>
                    <a:pt x="364780" y="392967"/>
                  </a:cubicBezTo>
                  <a:cubicBezTo>
                    <a:pt x="364780" y="389412"/>
                    <a:pt x="361987" y="386618"/>
                    <a:pt x="358432" y="386618"/>
                  </a:cubicBezTo>
                  <a:lnTo>
                    <a:pt x="169503" y="386618"/>
                  </a:lnTo>
                  <a:cubicBezTo>
                    <a:pt x="165948" y="386618"/>
                    <a:pt x="163155" y="389412"/>
                    <a:pt x="163155" y="392967"/>
                  </a:cubicBezTo>
                  <a:cubicBezTo>
                    <a:pt x="163155" y="396522"/>
                    <a:pt x="166075" y="399315"/>
                    <a:pt x="169503" y="399315"/>
                  </a:cubicBezTo>
                  <a:close/>
                  <a:moveTo>
                    <a:pt x="169503" y="513840"/>
                  </a:moveTo>
                  <a:lnTo>
                    <a:pt x="302693" y="513840"/>
                  </a:lnTo>
                  <a:cubicBezTo>
                    <a:pt x="306247" y="513840"/>
                    <a:pt x="309041" y="511047"/>
                    <a:pt x="309041" y="507492"/>
                  </a:cubicBezTo>
                  <a:cubicBezTo>
                    <a:pt x="309041" y="503937"/>
                    <a:pt x="306247" y="501143"/>
                    <a:pt x="302693" y="501143"/>
                  </a:cubicBezTo>
                  <a:lnTo>
                    <a:pt x="169503" y="501143"/>
                  </a:lnTo>
                  <a:cubicBezTo>
                    <a:pt x="165948" y="501143"/>
                    <a:pt x="163155" y="503937"/>
                    <a:pt x="163155" y="507492"/>
                  </a:cubicBezTo>
                  <a:cubicBezTo>
                    <a:pt x="163155" y="511047"/>
                    <a:pt x="166075" y="513840"/>
                    <a:pt x="169503" y="513840"/>
                  </a:cubicBezTo>
                  <a:close/>
                  <a:moveTo>
                    <a:pt x="72245" y="191722"/>
                  </a:moveTo>
                  <a:lnTo>
                    <a:pt x="119350" y="191722"/>
                  </a:lnTo>
                  <a:lnTo>
                    <a:pt x="119350" y="144617"/>
                  </a:lnTo>
                  <a:lnTo>
                    <a:pt x="72245" y="144617"/>
                  </a:lnTo>
                  <a:lnTo>
                    <a:pt x="72245" y="191722"/>
                  </a:lnTo>
                  <a:close/>
                  <a:moveTo>
                    <a:pt x="126968" y="205689"/>
                  </a:moveTo>
                  <a:cubicBezTo>
                    <a:pt x="130524" y="205689"/>
                    <a:pt x="133317" y="202895"/>
                    <a:pt x="133317" y="199340"/>
                  </a:cubicBezTo>
                  <a:lnTo>
                    <a:pt x="133317" y="136999"/>
                  </a:lnTo>
                  <a:cubicBezTo>
                    <a:pt x="133317" y="133444"/>
                    <a:pt x="130524" y="130650"/>
                    <a:pt x="126968" y="130650"/>
                  </a:cubicBezTo>
                  <a:lnTo>
                    <a:pt x="64627" y="130650"/>
                  </a:lnTo>
                  <a:cubicBezTo>
                    <a:pt x="61072" y="130650"/>
                    <a:pt x="58279" y="133444"/>
                    <a:pt x="58279" y="136999"/>
                  </a:cubicBezTo>
                  <a:lnTo>
                    <a:pt x="58279" y="199340"/>
                  </a:lnTo>
                  <a:cubicBezTo>
                    <a:pt x="58279" y="202895"/>
                    <a:pt x="61072" y="205689"/>
                    <a:pt x="64627" y="205689"/>
                  </a:cubicBezTo>
                  <a:lnTo>
                    <a:pt x="126968" y="205689"/>
                  </a:lnTo>
                  <a:close/>
                  <a:moveTo>
                    <a:pt x="72245" y="306247"/>
                  </a:moveTo>
                  <a:lnTo>
                    <a:pt x="119350" y="306247"/>
                  </a:lnTo>
                  <a:lnTo>
                    <a:pt x="119350" y="259142"/>
                  </a:lnTo>
                  <a:lnTo>
                    <a:pt x="72245" y="259142"/>
                  </a:lnTo>
                  <a:lnTo>
                    <a:pt x="72245" y="306247"/>
                  </a:lnTo>
                  <a:close/>
                  <a:moveTo>
                    <a:pt x="126968" y="320214"/>
                  </a:moveTo>
                  <a:cubicBezTo>
                    <a:pt x="130524" y="320214"/>
                    <a:pt x="133317" y="317421"/>
                    <a:pt x="133317" y="313865"/>
                  </a:cubicBezTo>
                  <a:lnTo>
                    <a:pt x="133317" y="251524"/>
                  </a:lnTo>
                  <a:cubicBezTo>
                    <a:pt x="133317" y="247969"/>
                    <a:pt x="130524" y="245176"/>
                    <a:pt x="126968" y="245176"/>
                  </a:cubicBezTo>
                  <a:lnTo>
                    <a:pt x="64627" y="245176"/>
                  </a:lnTo>
                  <a:cubicBezTo>
                    <a:pt x="61072" y="245176"/>
                    <a:pt x="58279" y="247969"/>
                    <a:pt x="58279" y="251524"/>
                  </a:cubicBezTo>
                  <a:lnTo>
                    <a:pt x="58279" y="313865"/>
                  </a:lnTo>
                  <a:cubicBezTo>
                    <a:pt x="58279" y="317421"/>
                    <a:pt x="61072" y="320214"/>
                    <a:pt x="64627" y="320214"/>
                  </a:cubicBezTo>
                  <a:lnTo>
                    <a:pt x="126968" y="320214"/>
                  </a:lnTo>
                  <a:lnTo>
                    <a:pt x="126968" y="320214"/>
                  </a:lnTo>
                  <a:close/>
                  <a:moveTo>
                    <a:pt x="165948" y="174454"/>
                  </a:moveTo>
                  <a:lnTo>
                    <a:pt x="354876" y="174454"/>
                  </a:lnTo>
                  <a:cubicBezTo>
                    <a:pt x="358432" y="174454"/>
                    <a:pt x="361225" y="171661"/>
                    <a:pt x="361225" y="168106"/>
                  </a:cubicBezTo>
                  <a:cubicBezTo>
                    <a:pt x="361225" y="164551"/>
                    <a:pt x="358432" y="161757"/>
                    <a:pt x="354876" y="161757"/>
                  </a:cubicBezTo>
                  <a:lnTo>
                    <a:pt x="165948" y="161757"/>
                  </a:lnTo>
                  <a:cubicBezTo>
                    <a:pt x="162393" y="161757"/>
                    <a:pt x="159599" y="164551"/>
                    <a:pt x="159599" y="168106"/>
                  </a:cubicBezTo>
                  <a:cubicBezTo>
                    <a:pt x="159599" y="171661"/>
                    <a:pt x="162519" y="174454"/>
                    <a:pt x="165948" y="174454"/>
                  </a:cubicBezTo>
                  <a:lnTo>
                    <a:pt x="165948" y="174454"/>
                  </a:lnTo>
                  <a:close/>
                  <a:moveTo>
                    <a:pt x="165948" y="288980"/>
                  </a:moveTo>
                  <a:lnTo>
                    <a:pt x="290503" y="288980"/>
                  </a:lnTo>
                  <a:cubicBezTo>
                    <a:pt x="294059" y="288980"/>
                    <a:pt x="296852" y="286186"/>
                    <a:pt x="296852" y="282631"/>
                  </a:cubicBezTo>
                  <a:cubicBezTo>
                    <a:pt x="296852" y="279076"/>
                    <a:pt x="294059" y="276283"/>
                    <a:pt x="290503" y="276283"/>
                  </a:cubicBezTo>
                  <a:lnTo>
                    <a:pt x="165948" y="276283"/>
                  </a:lnTo>
                  <a:cubicBezTo>
                    <a:pt x="162393" y="276283"/>
                    <a:pt x="159599" y="279076"/>
                    <a:pt x="159599" y="282631"/>
                  </a:cubicBezTo>
                  <a:cubicBezTo>
                    <a:pt x="159599" y="286186"/>
                    <a:pt x="162519" y="288980"/>
                    <a:pt x="165948" y="288980"/>
                  </a:cubicBezTo>
                  <a:lnTo>
                    <a:pt x="165948" y="288980"/>
                  </a:lnTo>
                  <a:close/>
                </a:path>
              </a:pathLst>
            </a:custGeom>
            <a:solidFill>
              <a:srgbClr val="FFFFFF"/>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50" name="Graphic 3">
              <a:extLst>
                <a:ext uri="{FF2B5EF4-FFF2-40B4-BE49-F238E27FC236}">
                  <a16:creationId xmlns:a16="http://schemas.microsoft.com/office/drawing/2014/main" id="{B0C59B0A-40D6-A222-E19F-EC2C480DC34C}"/>
                </a:ext>
              </a:extLst>
            </p:cNvPr>
            <p:cNvGrpSpPr/>
            <p:nvPr/>
          </p:nvGrpSpPr>
          <p:grpSpPr>
            <a:xfrm>
              <a:off x="4671289" y="1888112"/>
              <a:ext cx="449721" cy="532250"/>
              <a:chOff x="4671289" y="1888112"/>
              <a:chExt cx="449721" cy="532250"/>
            </a:xfrm>
          </p:grpSpPr>
          <p:sp>
            <p:nvSpPr>
              <p:cNvPr id="63" name="Freeform 58">
                <a:extLst>
                  <a:ext uri="{FF2B5EF4-FFF2-40B4-BE49-F238E27FC236}">
                    <a16:creationId xmlns:a16="http://schemas.microsoft.com/office/drawing/2014/main" id="{87084FA2-F53D-2B41-7DD9-861A3480EB99}"/>
                  </a:ext>
                </a:extLst>
              </p:cNvPr>
              <p:cNvSpPr/>
              <p:nvPr/>
            </p:nvSpPr>
            <p:spPr>
              <a:xfrm>
                <a:off x="4671416" y="1934202"/>
                <a:ext cx="68182" cy="16251"/>
              </a:xfrm>
              <a:custGeom>
                <a:avLst/>
                <a:gdLst>
                  <a:gd name="connsiteX0" fmla="*/ 30092 w 68182"/>
                  <a:gd name="connsiteY0" fmla="*/ 16252 h 16251"/>
                  <a:gd name="connsiteX1" fmla="*/ 60056 w 68182"/>
                  <a:gd name="connsiteY1" fmla="*/ 16252 h 16251"/>
                  <a:gd name="connsiteX2" fmla="*/ 68182 w 68182"/>
                  <a:gd name="connsiteY2" fmla="*/ 8126 h 16251"/>
                  <a:gd name="connsiteX3" fmla="*/ 60056 w 68182"/>
                  <a:gd name="connsiteY3" fmla="*/ 0 h 16251"/>
                  <a:gd name="connsiteX4" fmla="*/ 8126 w 68182"/>
                  <a:gd name="connsiteY4" fmla="*/ 0 h 16251"/>
                  <a:gd name="connsiteX5" fmla="*/ 0 w 68182"/>
                  <a:gd name="connsiteY5" fmla="*/ 8126 h 16251"/>
                  <a:gd name="connsiteX6" fmla="*/ 8126 w 68182"/>
                  <a:gd name="connsiteY6" fmla="*/ 16252 h 16251"/>
                  <a:gd name="connsiteX7" fmla="*/ 29457 w 68182"/>
                  <a:gd name="connsiteY7" fmla="*/ 16252 h 16251"/>
                  <a:gd name="connsiteX8" fmla="*/ 30092 w 68182"/>
                  <a:gd name="connsiteY8" fmla="*/ 16252 h 16251"/>
                  <a:gd name="connsiteX9" fmla="*/ 30092 w 68182"/>
                  <a:gd name="connsiteY9" fmla="*/ 16252 h 16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182" h="16251">
                    <a:moveTo>
                      <a:pt x="30092" y="16252"/>
                    </a:moveTo>
                    <a:lnTo>
                      <a:pt x="60056" y="16252"/>
                    </a:lnTo>
                    <a:cubicBezTo>
                      <a:pt x="64500" y="16252"/>
                      <a:pt x="68182" y="12570"/>
                      <a:pt x="68182" y="8126"/>
                    </a:cubicBezTo>
                    <a:cubicBezTo>
                      <a:pt x="68182" y="3682"/>
                      <a:pt x="64500" y="0"/>
                      <a:pt x="60056" y="0"/>
                    </a:cubicBezTo>
                    <a:lnTo>
                      <a:pt x="8126" y="0"/>
                    </a:lnTo>
                    <a:cubicBezTo>
                      <a:pt x="3682" y="0"/>
                      <a:pt x="0" y="3682"/>
                      <a:pt x="0" y="8126"/>
                    </a:cubicBezTo>
                    <a:cubicBezTo>
                      <a:pt x="0" y="12570"/>
                      <a:pt x="3682" y="16252"/>
                      <a:pt x="8126" y="16252"/>
                    </a:cubicBezTo>
                    <a:lnTo>
                      <a:pt x="29457" y="16252"/>
                    </a:lnTo>
                    <a:cubicBezTo>
                      <a:pt x="29711" y="16252"/>
                      <a:pt x="29838" y="16252"/>
                      <a:pt x="30092" y="16252"/>
                    </a:cubicBezTo>
                    <a:lnTo>
                      <a:pt x="30092" y="16252"/>
                    </a:lnTo>
                    <a:close/>
                  </a:path>
                </a:pathLst>
              </a:custGeom>
              <a:solidFill>
                <a:srgbClr val="FFFFFF"/>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4" name="Freeform 59">
                <a:extLst>
                  <a:ext uri="{FF2B5EF4-FFF2-40B4-BE49-F238E27FC236}">
                    <a16:creationId xmlns:a16="http://schemas.microsoft.com/office/drawing/2014/main" id="{C4957F8E-27D6-BFD3-A49F-A69FFE455BEF}"/>
                  </a:ext>
                </a:extLst>
              </p:cNvPr>
              <p:cNvSpPr/>
              <p:nvPr/>
            </p:nvSpPr>
            <p:spPr>
              <a:xfrm>
                <a:off x="4827333" y="1967468"/>
                <a:ext cx="136617" cy="136617"/>
              </a:xfrm>
              <a:custGeom>
                <a:avLst/>
                <a:gdLst>
                  <a:gd name="connsiteX0" fmla="*/ 68309 w 136617"/>
                  <a:gd name="connsiteY0" fmla="*/ 0 h 136617"/>
                  <a:gd name="connsiteX1" fmla="*/ 0 w 136617"/>
                  <a:gd name="connsiteY1" fmla="*/ 68309 h 136617"/>
                  <a:gd name="connsiteX2" fmla="*/ 68309 w 136617"/>
                  <a:gd name="connsiteY2" fmla="*/ 136618 h 136617"/>
                  <a:gd name="connsiteX3" fmla="*/ 136618 w 136617"/>
                  <a:gd name="connsiteY3" fmla="*/ 68309 h 136617"/>
                  <a:gd name="connsiteX4" fmla="*/ 68309 w 136617"/>
                  <a:gd name="connsiteY4" fmla="*/ 0 h 136617"/>
                  <a:gd name="connsiteX5" fmla="*/ 112748 w 136617"/>
                  <a:gd name="connsiteY5" fmla="*/ 80371 h 136617"/>
                  <a:gd name="connsiteX6" fmla="*/ 108177 w 136617"/>
                  <a:gd name="connsiteY6" fmla="*/ 84942 h 136617"/>
                  <a:gd name="connsiteX7" fmla="*/ 84942 w 136617"/>
                  <a:gd name="connsiteY7" fmla="*/ 84942 h 136617"/>
                  <a:gd name="connsiteX8" fmla="*/ 84942 w 136617"/>
                  <a:gd name="connsiteY8" fmla="*/ 108177 h 136617"/>
                  <a:gd name="connsiteX9" fmla="*/ 80371 w 136617"/>
                  <a:gd name="connsiteY9" fmla="*/ 112748 h 136617"/>
                  <a:gd name="connsiteX10" fmla="*/ 56120 w 136617"/>
                  <a:gd name="connsiteY10" fmla="*/ 112748 h 136617"/>
                  <a:gd name="connsiteX11" fmla="*/ 51549 w 136617"/>
                  <a:gd name="connsiteY11" fmla="*/ 108177 h 136617"/>
                  <a:gd name="connsiteX12" fmla="*/ 51549 w 136617"/>
                  <a:gd name="connsiteY12" fmla="*/ 84942 h 136617"/>
                  <a:gd name="connsiteX13" fmla="*/ 28314 w 136617"/>
                  <a:gd name="connsiteY13" fmla="*/ 84942 h 136617"/>
                  <a:gd name="connsiteX14" fmla="*/ 23743 w 136617"/>
                  <a:gd name="connsiteY14" fmla="*/ 80371 h 136617"/>
                  <a:gd name="connsiteX15" fmla="*/ 23743 w 136617"/>
                  <a:gd name="connsiteY15" fmla="*/ 56120 h 136617"/>
                  <a:gd name="connsiteX16" fmla="*/ 28314 w 136617"/>
                  <a:gd name="connsiteY16" fmla="*/ 51549 h 136617"/>
                  <a:gd name="connsiteX17" fmla="*/ 51549 w 136617"/>
                  <a:gd name="connsiteY17" fmla="*/ 51549 h 136617"/>
                  <a:gd name="connsiteX18" fmla="*/ 51549 w 136617"/>
                  <a:gd name="connsiteY18" fmla="*/ 28314 h 136617"/>
                  <a:gd name="connsiteX19" fmla="*/ 56120 w 136617"/>
                  <a:gd name="connsiteY19" fmla="*/ 23743 h 136617"/>
                  <a:gd name="connsiteX20" fmla="*/ 80371 w 136617"/>
                  <a:gd name="connsiteY20" fmla="*/ 23743 h 136617"/>
                  <a:gd name="connsiteX21" fmla="*/ 84942 w 136617"/>
                  <a:gd name="connsiteY21" fmla="*/ 28314 h 136617"/>
                  <a:gd name="connsiteX22" fmla="*/ 84942 w 136617"/>
                  <a:gd name="connsiteY22" fmla="*/ 51549 h 136617"/>
                  <a:gd name="connsiteX23" fmla="*/ 108177 w 136617"/>
                  <a:gd name="connsiteY23" fmla="*/ 51549 h 136617"/>
                  <a:gd name="connsiteX24" fmla="*/ 112748 w 136617"/>
                  <a:gd name="connsiteY24" fmla="*/ 56120 h 136617"/>
                  <a:gd name="connsiteX25" fmla="*/ 112748 w 136617"/>
                  <a:gd name="connsiteY25" fmla="*/ 80371 h 136617"/>
                  <a:gd name="connsiteX26" fmla="*/ 112748 w 136617"/>
                  <a:gd name="connsiteY26" fmla="*/ 80371 h 136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6617" h="136617">
                    <a:moveTo>
                      <a:pt x="68309" y="0"/>
                    </a:moveTo>
                    <a:cubicBezTo>
                      <a:pt x="30599" y="0"/>
                      <a:pt x="0" y="30599"/>
                      <a:pt x="0" y="68309"/>
                    </a:cubicBezTo>
                    <a:cubicBezTo>
                      <a:pt x="0" y="106019"/>
                      <a:pt x="30599" y="136618"/>
                      <a:pt x="68309" y="136618"/>
                    </a:cubicBezTo>
                    <a:cubicBezTo>
                      <a:pt x="106019" y="136618"/>
                      <a:pt x="136618" y="106019"/>
                      <a:pt x="136618" y="68309"/>
                    </a:cubicBezTo>
                    <a:cubicBezTo>
                      <a:pt x="136618" y="30599"/>
                      <a:pt x="105892" y="0"/>
                      <a:pt x="68309" y="0"/>
                    </a:cubicBezTo>
                    <a:close/>
                    <a:moveTo>
                      <a:pt x="112748" y="80371"/>
                    </a:moveTo>
                    <a:cubicBezTo>
                      <a:pt x="112748" y="82910"/>
                      <a:pt x="110716" y="84942"/>
                      <a:pt x="108177" y="84942"/>
                    </a:cubicBezTo>
                    <a:lnTo>
                      <a:pt x="84942" y="84942"/>
                    </a:lnTo>
                    <a:lnTo>
                      <a:pt x="84942" y="108177"/>
                    </a:lnTo>
                    <a:cubicBezTo>
                      <a:pt x="84942" y="110716"/>
                      <a:pt x="82910" y="112748"/>
                      <a:pt x="80371" y="112748"/>
                    </a:cubicBezTo>
                    <a:lnTo>
                      <a:pt x="56120" y="112748"/>
                    </a:lnTo>
                    <a:cubicBezTo>
                      <a:pt x="53581" y="112748"/>
                      <a:pt x="51549" y="110716"/>
                      <a:pt x="51549" y="108177"/>
                    </a:cubicBezTo>
                    <a:lnTo>
                      <a:pt x="51549" y="84942"/>
                    </a:lnTo>
                    <a:lnTo>
                      <a:pt x="28314" y="84942"/>
                    </a:lnTo>
                    <a:cubicBezTo>
                      <a:pt x="25775" y="84942"/>
                      <a:pt x="23743" y="82910"/>
                      <a:pt x="23743" y="80371"/>
                    </a:cubicBezTo>
                    <a:lnTo>
                      <a:pt x="23743" y="56120"/>
                    </a:lnTo>
                    <a:cubicBezTo>
                      <a:pt x="23743" y="53581"/>
                      <a:pt x="25775" y="51549"/>
                      <a:pt x="28314" y="51549"/>
                    </a:cubicBezTo>
                    <a:lnTo>
                      <a:pt x="51549" y="51549"/>
                    </a:lnTo>
                    <a:lnTo>
                      <a:pt x="51549" y="28314"/>
                    </a:lnTo>
                    <a:cubicBezTo>
                      <a:pt x="51549" y="25775"/>
                      <a:pt x="53581" y="23743"/>
                      <a:pt x="56120" y="23743"/>
                    </a:cubicBezTo>
                    <a:lnTo>
                      <a:pt x="80371" y="23743"/>
                    </a:lnTo>
                    <a:cubicBezTo>
                      <a:pt x="82910" y="23743"/>
                      <a:pt x="84942" y="25775"/>
                      <a:pt x="84942" y="28314"/>
                    </a:cubicBezTo>
                    <a:lnTo>
                      <a:pt x="84942" y="51549"/>
                    </a:lnTo>
                    <a:lnTo>
                      <a:pt x="108177" y="51549"/>
                    </a:lnTo>
                    <a:cubicBezTo>
                      <a:pt x="110716" y="51549"/>
                      <a:pt x="112748" y="53581"/>
                      <a:pt x="112748" y="56120"/>
                    </a:cubicBezTo>
                    <a:lnTo>
                      <a:pt x="112748" y="80371"/>
                    </a:lnTo>
                    <a:lnTo>
                      <a:pt x="112748" y="80371"/>
                    </a:lnTo>
                    <a:close/>
                  </a:path>
                </a:pathLst>
              </a:custGeom>
              <a:solidFill>
                <a:srgbClr val="FFFFFF"/>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5" name="Freeform 60">
                <a:extLst>
                  <a:ext uri="{FF2B5EF4-FFF2-40B4-BE49-F238E27FC236}">
                    <a16:creationId xmlns:a16="http://schemas.microsoft.com/office/drawing/2014/main" id="{6169657B-EE00-F16C-6B5F-3B58D146467B}"/>
                  </a:ext>
                </a:extLst>
              </p:cNvPr>
              <p:cNvSpPr/>
              <p:nvPr/>
            </p:nvSpPr>
            <p:spPr>
              <a:xfrm>
                <a:off x="4861614" y="2001876"/>
                <a:ext cx="67928" cy="67800"/>
              </a:xfrm>
              <a:custGeom>
                <a:avLst/>
                <a:gdLst>
                  <a:gd name="connsiteX0" fmla="*/ 41265 w 67928"/>
                  <a:gd name="connsiteY0" fmla="*/ 22346 h 67800"/>
                  <a:gd name="connsiteX1" fmla="*/ 41265 w 67928"/>
                  <a:gd name="connsiteY1" fmla="*/ 0 h 67800"/>
                  <a:gd name="connsiteX2" fmla="*/ 26663 w 67928"/>
                  <a:gd name="connsiteY2" fmla="*/ 0 h 67800"/>
                  <a:gd name="connsiteX3" fmla="*/ 26663 w 67928"/>
                  <a:gd name="connsiteY3" fmla="*/ 22346 h 67800"/>
                  <a:gd name="connsiteX4" fmla="*/ 22347 w 67928"/>
                  <a:gd name="connsiteY4" fmla="*/ 26663 h 67800"/>
                  <a:gd name="connsiteX5" fmla="*/ 0 w 67928"/>
                  <a:gd name="connsiteY5" fmla="*/ 26663 h 67800"/>
                  <a:gd name="connsiteX6" fmla="*/ 0 w 67928"/>
                  <a:gd name="connsiteY6" fmla="*/ 41265 h 67800"/>
                  <a:gd name="connsiteX7" fmla="*/ 22347 w 67928"/>
                  <a:gd name="connsiteY7" fmla="*/ 41265 h 67800"/>
                  <a:gd name="connsiteX8" fmla="*/ 26663 w 67928"/>
                  <a:gd name="connsiteY8" fmla="*/ 45582 h 67800"/>
                  <a:gd name="connsiteX9" fmla="*/ 26663 w 67928"/>
                  <a:gd name="connsiteY9" fmla="*/ 67801 h 67800"/>
                  <a:gd name="connsiteX10" fmla="*/ 41265 w 67928"/>
                  <a:gd name="connsiteY10" fmla="*/ 67801 h 67800"/>
                  <a:gd name="connsiteX11" fmla="*/ 41265 w 67928"/>
                  <a:gd name="connsiteY11" fmla="*/ 45582 h 67800"/>
                  <a:gd name="connsiteX12" fmla="*/ 45582 w 67928"/>
                  <a:gd name="connsiteY12" fmla="*/ 41265 h 67800"/>
                  <a:gd name="connsiteX13" fmla="*/ 67928 w 67928"/>
                  <a:gd name="connsiteY13" fmla="*/ 41265 h 67800"/>
                  <a:gd name="connsiteX14" fmla="*/ 67928 w 67928"/>
                  <a:gd name="connsiteY14" fmla="*/ 26663 h 67800"/>
                  <a:gd name="connsiteX15" fmla="*/ 45582 w 67928"/>
                  <a:gd name="connsiteY15" fmla="*/ 26663 h 67800"/>
                  <a:gd name="connsiteX16" fmla="*/ 41265 w 67928"/>
                  <a:gd name="connsiteY16" fmla="*/ 22346 h 67800"/>
                  <a:gd name="connsiteX17" fmla="*/ 41265 w 67928"/>
                  <a:gd name="connsiteY17" fmla="*/ 22346 h 6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928" h="67800">
                    <a:moveTo>
                      <a:pt x="41265" y="22346"/>
                    </a:moveTo>
                    <a:lnTo>
                      <a:pt x="41265" y="0"/>
                    </a:lnTo>
                    <a:lnTo>
                      <a:pt x="26663" y="0"/>
                    </a:lnTo>
                    <a:lnTo>
                      <a:pt x="26663" y="22346"/>
                    </a:lnTo>
                    <a:cubicBezTo>
                      <a:pt x="26663" y="24759"/>
                      <a:pt x="24759" y="26663"/>
                      <a:pt x="22347" y="26663"/>
                    </a:cubicBezTo>
                    <a:lnTo>
                      <a:pt x="0" y="26663"/>
                    </a:lnTo>
                    <a:lnTo>
                      <a:pt x="0" y="41265"/>
                    </a:lnTo>
                    <a:lnTo>
                      <a:pt x="22347" y="41265"/>
                    </a:lnTo>
                    <a:cubicBezTo>
                      <a:pt x="24759" y="41265"/>
                      <a:pt x="26663" y="43169"/>
                      <a:pt x="26663" y="45582"/>
                    </a:cubicBezTo>
                    <a:lnTo>
                      <a:pt x="26663" y="67801"/>
                    </a:lnTo>
                    <a:lnTo>
                      <a:pt x="41265" y="67801"/>
                    </a:lnTo>
                    <a:lnTo>
                      <a:pt x="41265" y="45582"/>
                    </a:lnTo>
                    <a:cubicBezTo>
                      <a:pt x="41265" y="43169"/>
                      <a:pt x="43169" y="41265"/>
                      <a:pt x="45582" y="41265"/>
                    </a:cubicBezTo>
                    <a:lnTo>
                      <a:pt x="67928" y="41265"/>
                    </a:lnTo>
                    <a:lnTo>
                      <a:pt x="67928" y="26663"/>
                    </a:lnTo>
                    <a:lnTo>
                      <a:pt x="45582" y="26663"/>
                    </a:lnTo>
                    <a:cubicBezTo>
                      <a:pt x="43169" y="26663"/>
                      <a:pt x="41265" y="24632"/>
                      <a:pt x="41265" y="22346"/>
                    </a:cubicBezTo>
                    <a:lnTo>
                      <a:pt x="41265" y="22346"/>
                    </a:lnTo>
                    <a:close/>
                  </a:path>
                </a:pathLst>
              </a:custGeom>
              <a:solidFill>
                <a:srgbClr val="FFFFFF"/>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6" name="Freeform 61">
                <a:extLst>
                  <a:ext uri="{FF2B5EF4-FFF2-40B4-BE49-F238E27FC236}">
                    <a16:creationId xmlns:a16="http://schemas.microsoft.com/office/drawing/2014/main" id="{9CEF5131-2EE1-6377-E072-DCFC0F6221B4}"/>
                  </a:ext>
                </a:extLst>
              </p:cNvPr>
              <p:cNvSpPr/>
              <p:nvPr/>
            </p:nvSpPr>
            <p:spPr>
              <a:xfrm>
                <a:off x="4671289" y="2327042"/>
                <a:ext cx="68181" cy="16251"/>
              </a:xfrm>
              <a:custGeom>
                <a:avLst/>
                <a:gdLst>
                  <a:gd name="connsiteX0" fmla="*/ 68182 w 68181"/>
                  <a:gd name="connsiteY0" fmla="*/ 8126 h 16251"/>
                  <a:gd name="connsiteX1" fmla="*/ 60056 w 68181"/>
                  <a:gd name="connsiteY1" fmla="*/ 0 h 16251"/>
                  <a:gd name="connsiteX2" fmla="*/ 8126 w 68181"/>
                  <a:gd name="connsiteY2" fmla="*/ 0 h 16251"/>
                  <a:gd name="connsiteX3" fmla="*/ 0 w 68181"/>
                  <a:gd name="connsiteY3" fmla="*/ 8126 h 16251"/>
                  <a:gd name="connsiteX4" fmla="*/ 8126 w 68181"/>
                  <a:gd name="connsiteY4" fmla="*/ 16252 h 16251"/>
                  <a:gd name="connsiteX5" fmla="*/ 60056 w 68181"/>
                  <a:gd name="connsiteY5" fmla="*/ 16252 h 16251"/>
                  <a:gd name="connsiteX6" fmla="*/ 68182 w 68181"/>
                  <a:gd name="connsiteY6" fmla="*/ 8126 h 16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181" h="16251">
                    <a:moveTo>
                      <a:pt x="68182" y="8126"/>
                    </a:moveTo>
                    <a:cubicBezTo>
                      <a:pt x="68182" y="3682"/>
                      <a:pt x="64500" y="0"/>
                      <a:pt x="60056" y="0"/>
                    </a:cubicBezTo>
                    <a:lnTo>
                      <a:pt x="8126" y="0"/>
                    </a:lnTo>
                    <a:cubicBezTo>
                      <a:pt x="3682" y="0"/>
                      <a:pt x="0" y="3682"/>
                      <a:pt x="0" y="8126"/>
                    </a:cubicBezTo>
                    <a:cubicBezTo>
                      <a:pt x="0" y="12570"/>
                      <a:pt x="3682" y="16252"/>
                      <a:pt x="8126" y="16252"/>
                    </a:cubicBezTo>
                    <a:lnTo>
                      <a:pt x="60056" y="16252"/>
                    </a:lnTo>
                    <a:cubicBezTo>
                      <a:pt x="64627" y="16252"/>
                      <a:pt x="68182" y="12570"/>
                      <a:pt x="68182" y="8126"/>
                    </a:cubicBezTo>
                    <a:close/>
                  </a:path>
                </a:pathLst>
              </a:custGeom>
              <a:solidFill>
                <a:srgbClr val="FFFFFF"/>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7" name="Freeform 62">
                <a:extLst>
                  <a:ext uri="{FF2B5EF4-FFF2-40B4-BE49-F238E27FC236}">
                    <a16:creationId xmlns:a16="http://schemas.microsoft.com/office/drawing/2014/main" id="{0A53F6E5-EA75-C414-33E0-115C732FB5F3}"/>
                  </a:ext>
                </a:extLst>
              </p:cNvPr>
              <p:cNvSpPr/>
              <p:nvPr/>
            </p:nvSpPr>
            <p:spPr>
              <a:xfrm>
                <a:off x="4671416" y="2065233"/>
                <a:ext cx="68182" cy="16251"/>
              </a:xfrm>
              <a:custGeom>
                <a:avLst/>
                <a:gdLst>
                  <a:gd name="connsiteX0" fmla="*/ 60056 w 68182"/>
                  <a:gd name="connsiteY0" fmla="*/ 16252 h 16251"/>
                  <a:gd name="connsiteX1" fmla="*/ 68182 w 68182"/>
                  <a:gd name="connsiteY1" fmla="*/ 8126 h 16251"/>
                  <a:gd name="connsiteX2" fmla="*/ 60056 w 68182"/>
                  <a:gd name="connsiteY2" fmla="*/ 0 h 16251"/>
                  <a:gd name="connsiteX3" fmla="*/ 8126 w 68182"/>
                  <a:gd name="connsiteY3" fmla="*/ 0 h 16251"/>
                  <a:gd name="connsiteX4" fmla="*/ 0 w 68182"/>
                  <a:gd name="connsiteY4" fmla="*/ 8126 h 16251"/>
                  <a:gd name="connsiteX5" fmla="*/ 8126 w 68182"/>
                  <a:gd name="connsiteY5" fmla="*/ 16252 h 16251"/>
                  <a:gd name="connsiteX6" fmla="*/ 60056 w 68182"/>
                  <a:gd name="connsiteY6" fmla="*/ 16252 h 16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182" h="16251">
                    <a:moveTo>
                      <a:pt x="60056" y="16252"/>
                    </a:moveTo>
                    <a:cubicBezTo>
                      <a:pt x="64500" y="16252"/>
                      <a:pt x="68182" y="12570"/>
                      <a:pt x="68182" y="8126"/>
                    </a:cubicBezTo>
                    <a:cubicBezTo>
                      <a:pt x="68182" y="3682"/>
                      <a:pt x="64500" y="0"/>
                      <a:pt x="60056" y="0"/>
                    </a:cubicBezTo>
                    <a:lnTo>
                      <a:pt x="8126" y="0"/>
                    </a:lnTo>
                    <a:cubicBezTo>
                      <a:pt x="3682" y="0"/>
                      <a:pt x="0" y="3682"/>
                      <a:pt x="0" y="8126"/>
                    </a:cubicBezTo>
                    <a:cubicBezTo>
                      <a:pt x="0" y="12570"/>
                      <a:pt x="3682" y="16252"/>
                      <a:pt x="8126" y="16252"/>
                    </a:cubicBezTo>
                    <a:lnTo>
                      <a:pt x="60056" y="16252"/>
                    </a:lnTo>
                    <a:close/>
                  </a:path>
                </a:pathLst>
              </a:custGeom>
              <a:solidFill>
                <a:srgbClr val="FFFFFF"/>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8" name="Freeform 63">
                <a:extLst>
                  <a:ext uri="{FF2B5EF4-FFF2-40B4-BE49-F238E27FC236}">
                    <a16:creationId xmlns:a16="http://schemas.microsoft.com/office/drawing/2014/main" id="{788EACE6-270D-DD8D-8957-4E13C97B9099}"/>
                  </a:ext>
                </a:extLst>
              </p:cNvPr>
              <p:cNvSpPr/>
              <p:nvPr/>
            </p:nvSpPr>
            <p:spPr>
              <a:xfrm>
                <a:off x="4671416" y="2196137"/>
                <a:ext cx="68182" cy="16251"/>
              </a:xfrm>
              <a:custGeom>
                <a:avLst/>
                <a:gdLst>
                  <a:gd name="connsiteX0" fmla="*/ 60056 w 68182"/>
                  <a:gd name="connsiteY0" fmla="*/ 16252 h 16251"/>
                  <a:gd name="connsiteX1" fmla="*/ 68182 w 68182"/>
                  <a:gd name="connsiteY1" fmla="*/ 8126 h 16251"/>
                  <a:gd name="connsiteX2" fmla="*/ 60056 w 68182"/>
                  <a:gd name="connsiteY2" fmla="*/ 0 h 16251"/>
                  <a:gd name="connsiteX3" fmla="*/ 8126 w 68182"/>
                  <a:gd name="connsiteY3" fmla="*/ 0 h 16251"/>
                  <a:gd name="connsiteX4" fmla="*/ 0 w 68182"/>
                  <a:gd name="connsiteY4" fmla="*/ 8126 h 16251"/>
                  <a:gd name="connsiteX5" fmla="*/ 8126 w 68182"/>
                  <a:gd name="connsiteY5" fmla="*/ 16252 h 16251"/>
                  <a:gd name="connsiteX6" fmla="*/ 60056 w 68182"/>
                  <a:gd name="connsiteY6" fmla="*/ 16252 h 16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182" h="16251">
                    <a:moveTo>
                      <a:pt x="60056" y="16252"/>
                    </a:moveTo>
                    <a:cubicBezTo>
                      <a:pt x="64500" y="16252"/>
                      <a:pt x="68182" y="12570"/>
                      <a:pt x="68182" y="8126"/>
                    </a:cubicBezTo>
                    <a:cubicBezTo>
                      <a:pt x="68182" y="3682"/>
                      <a:pt x="64500" y="0"/>
                      <a:pt x="60056" y="0"/>
                    </a:cubicBezTo>
                    <a:lnTo>
                      <a:pt x="8126" y="0"/>
                    </a:lnTo>
                    <a:cubicBezTo>
                      <a:pt x="3682" y="0"/>
                      <a:pt x="0" y="3682"/>
                      <a:pt x="0" y="8126"/>
                    </a:cubicBezTo>
                    <a:cubicBezTo>
                      <a:pt x="0" y="12570"/>
                      <a:pt x="3682" y="16252"/>
                      <a:pt x="8126" y="16252"/>
                    </a:cubicBezTo>
                    <a:lnTo>
                      <a:pt x="60056" y="16252"/>
                    </a:lnTo>
                    <a:close/>
                  </a:path>
                </a:pathLst>
              </a:custGeom>
              <a:solidFill>
                <a:srgbClr val="FFFFFF"/>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9" name="Freeform 64">
                <a:extLst>
                  <a:ext uri="{FF2B5EF4-FFF2-40B4-BE49-F238E27FC236}">
                    <a16:creationId xmlns:a16="http://schemas.microsoft.com/office/drawing/2014/main" id="{961D3ABC-8B5A-2290-B5A6-7E8A853FA658}"/>
                  </a:ext>
                </a:extLst>
              </p:cNvPr>
              <p:cNvSpPr/>
              <p:nvPr/>
            </p:nvSpPr>
            <p:spPr>
              <a:xfrm>
                <a:off x="4741883" y="1918839"/>
                <a:ext cx="379127" cy="501524"/>
              </a:xfrm>
              <a:custGeom>
                <a:avLst/>
                <a:gdLst>
                  <a:gd name="connsiteX0" fmla="*/ 367827 w 379127"/>
                  <a:gd name="connsiteY0" fmla="*/ 0 h 501524"/>
                  <a:gd name="connsiteX1" fmla="*/ 352337 w 379127"/>
                  <a:gd name="connsiteY1" fmla="*/ 0 h 501524"/>
                  <a:gd name="connsiteX2" fmla="*/ 352337 w 379127"/>
                  <a:gd name="connsiteY2" fmla="*/ 459244 h 501524"/>
                  <a:gd name="connsiteX3" fmla="*/ 331895 w 379127"/>
                  <a:gd name="connsiteY3" fmla="*/ 479686 h 501524"/>
                  <a:gd name="connsiteX4" fmla="*/ 0 w 379127"/>
                  <a:gd name="connsiteY4" fmla="*/ 479686 h 501524"/>
                  <a:gd name="connsiteX5" fmla="*/ 0 w 379127"/>
                  <a:gd name="connsiteY5" fmla="*/ 489970 h 501524"/>
                  <a:gd name="connsiteX6" fmla="*/ 11427 w 379127"/>
                  <a:gd name="connsiteY6" fmla="*/ 501525 h 501524"/>
                  <a:gd name="connsiteX7" fmla="*/ 367827 w 379127"/>
                  <a:gd name="connsiteY7" fmla="*/ 501525 h 501524"/>
                  <a:gd name="connsiteX8" fmla="*/ 379127 w 379127"/>
                  <a:gd name="connsiteY8" fmla="*/ 489970 h 501524"/>
                  <a:gd name="connsiteX9" fmla="*/ 379127 w 379127"/>
                  <a:gd name="connsiteY9" fmla="*/ 11427 h 501524"/>
                  <a:gd name="connsiteX10" fmla="*/ 367827 w 379127"/>
                  <a:gd name="connsiteY10" fmla="*/ 0 h 501524"/>
                  <a:gd name="connsiteX11" fmla="*/ 367827 w 379127"/>
                  <a:gd name="connsiteY11" fmla="*/ 0 h 501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9127" h="501524">
                    <a:moveTo>
                      <a:pt x="367827" y="0"/>
                    </a:moveTo>
                    <a:lnTo>
                      <a:pt x="352337" y="0"/>
                    </a:lnTo>
                    <a:lnTo>
                      <a:pt x="352337" y="459244"/>
                    </a:lnTo>
                    <a:cubicBezTo>
                      <a:pt x="352337" y="470544"/>
                      <a:pt x="343195" y="479686"/>
                      <a:pt x="331895" y="479686"/>
                    </a:cubicBezTo>
                    <a:lnTo>
                      <a:pt x="0" y="479686"/>
                    </a:lnTo>
                    <a:lnTo>
                      <a:pt x="0" y="489970"/>
                    </a:lnTo>
                    <a:cubicBezTo>
                      <a:pt x="0" y="496319"/>
                      <a:pt x="5079" y="501525"/>
                      <a:pt x="11427" y="501525"/>
                    </a:cubicBezTo>
                    <a:lnTo>
                      <a:pt x="367827" y="501525"/>
                    </a:lnTo>
                    <a:cubicBezTo>
                      <a:pt x="374048" y="501525"/>
                      <a:pt x="379127" y="496319"/>
                      <a:pt x="379127" y="489970"/>
                    </a:cubicBezTo>
                    <a:lnTo>
                      <a:pt x="379127" y="11427"/>
                    </a:lnTo>
                    <a:cubicBezTo>
                      <a:pt x="379127" y="5079"/>
                      <a:pt x="374048" y="0"/>
                      <a:pt x="367827" y="0"/>
                    </a:cubicBezTo>
                    <a:lnTo>
                      <a:pt x="367827" y="0"/>
                    </a:lnTo>
                    <a:close/>
                  </a:path>
                </a:pathLst>
              </a:custGeom>
              <a:solidFill>
                <a:srgbClr val="FFFFFF"/>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70" name="Graphic 3">
                <a:extLst>
                  <a:ext uri="{FF2B5EF4-FFF2-40B4-BE49-F238E27FC236}">
                    <a16:creationId xmlns:a16="http://schemas.microsoft.com/office/drawing/2014/main" id="{521A0F85-F836-4EED-DE36-C5E59D400078}"/>
                  </a:ext>
                </a:extLst>
              </p:cNvPr>
              <p:cNvGrpSpPr/>
              <p:nvPr/>
            </p:nvGrpSpPr>
            <p:grpSpPr>
              <a:xfrm>
                <a:off x="4706078" y="1888112"/>
                <a:ext cx="379127" cy="501397"/>
                <a:chOff x="4706078" y="1888112"/>
                <a:chExt cx="379127" cy="501397"/>
              </a:xfrm>
            </p:grpSpPr>
            <p:sp>
              <p:nvSpPr>
                <p:cNvPr id="71" name="Freeform 66">
                  <a:extLst>
                    <a:ext uri="{FF2B5EF4-FFF2-40B4-BE49-F238E27FC236}">
                      <a16:creationId xmlns:a16="http://schemas.microsoft.com/office/drawing/2014/main" id="{ACCD8930-4551-E0C1-48F8-8EFB3AEB5E90}"/>
                    </a:ext>
                  </a:extLst>
                </p:cNvPr>
                <p:cNvSpPr/>
                <p:nvPr/>
              </p:nvSpPr>
              <p:spPr>
                <a:xfrm>
                  <a:off x="4812605" y="1952739"/>
                  <a:ext cx="166074" cy="165947"/>
                </a:xfrm>
                <a:custGeom>
                  <a:avLst/>
                  <a:gdLst>
                    <a:gd name="connsiteX0" fmla="*/ 83037 w 166074"/>
                    <a:gd name="connsiteY0" fmla="*/ 165948 h 165947"/>
                    <a:gd name="connsiteX1" fmla="*/ 166074 w 166074"/>
                    <a:gd name="connsiteY1" fmla="*/ 83037 h 165947"/>
                    <a:gd name="connsiteX2" fmla="*/ 83037 w 166074"/>
                    <a:gd name="connsiteY2" fmla="*/ 0 h 165947"/>
                    <a:gd name="connsiteX3" fmla="*/ 0 w 166074"/>
                    <a:gd name="connsiteY3" fmla="*/ 83037 h 165947"/>
                    <a:gd name="connsiteX4" fmla="*/ 83037 w 166074"/>
                    <a:gd name="connsiteY4" fmla="*/ 165948 h 1659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074" h="165947">
                      <a:moveTo>
                        <a:pt x="83037" y="165948"/>
                      </a:moveTo>
                      <a:cubicBezTo>
                        <a:pt x="128746" y="165948"/>
                        <a:pt x="166074" y="128746"/>
                        <a:pt x="166074" y="83037"/>
                      </a:cubicBezTo>
                      <a:cubicBezTo>
                        <a:pt x="166074" y="37329"/>
                        <a:pt x="128873" y="0"/>
                        <a:pt x="83037" y="0"/>
                      </a:cubicBezTo>
                      <a:cubicBezTo>
                        <a:pt x="37202" y="0"/>
                        <a:pt x="0" y="37202"/>
                        <a:pt x="0" y="83037"/>
                      </a:cubicBezTo>
                      <a:cubicBezTo>
                        <a:pt x="0" y="128746"/>
                        <a:pt x="37202" y="165948"/>
                        <a:pt x="83037" y="165948"/>
                      </a:cubicBezTo>
                      <a:close/>
                    </a:path>
                  </a:pathLst>
                </a:custGeom>
                <a:no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2" name="Freeform 67">
                  <a:extLst>
                    <a:ext uri="{FF2B5EF4-FFF2-40B4-BE49-F238E27FC236}">
                      <a16:creationId xmlns:a16="http://schemas.microsoft.com/office/drawing/2014/main" id="{8F2AAD91-D894-F1B4-EC56-CBBE6E3268C7}"/>
                    </a:ext>
                  </a:extLst>
                </p:cNvPr>
                <p:cNvSpPr/>
                <p:nvPr/>
              </p:nvSpPr>
              <p:spPr>
                <a:xfrm>
                  <a:off x="4706078" y="1888112"/>
                  <a:ext cx="379127" cy="501397"/>
                </a:xfrm>
                <a:custGeom>
                  <a:avLst/>
                  <a:gdLst>
                    <a:gd name="connsiteX0" fmla="*/ 367700 w 379127"/>
                    <a:gd name="connsiteY0" fmla="*/ 0 h 501397"/>
                    <a:gd name="connsiteX1" fmla="*/ 11427 w 379127"/>
                    <a:gd name="connsiteY1" fmla="*/ 0 h 501397"/>
                    <a:gd name="connsiteX2" fmla="*/ 0 w 379127"/>
                    <a:gd name="connsiteY2" fmla="*/ 11427 h 501397"/>
                    <a:gd name="connsiteX3" fmla="*/ 0 w 379127"/>
                    <a:gd name="connsiteY3" fmla="*/ 37075 h 501397"/>
                    <a:gd name="connsiteX4" fmla="*/ 25394 w 379127"/>
                    <a:gd name="connsiteY4" fmla="*/ 37075 h 501397"/>
                    <a:gd name="connsiteX5" fmla="*/ 42534 w 379127"/>
                    <a:gd name="connsiteY5" fmla="*/ 54215 h 501397"/>
                    <a:gd name="connsiteX6" fmla="*/ 25394 w 379127"/>
                    <a:gd name="connsiteY6" fmla="*/ 71483 h 501397"/>
                    <a:gd name="connsiteX7" fmla="*/ 0 w 379127"/>
                    <a:gd name="connsiteY7" fmla="*/ 71483 h 501397"/>
                    <a:gd name="connsiteX8" fmla="*/ 0 w 379127"/>
                    <a:gd name="connsiteY8" fmla="*/ 168106 h 501397"/>
                    <a:gd name="connsiteX9" fmla="*/ 25394 w 379127"/>
                    <a:gd name="connsiteY9" fmla="*/ 168106 h 501397"/>
                    <a:gd name="connsiteX10" fmla="*/ 42534 w 379127"/>
                    <a:gd name="connsiteY10" fmla="*/ 185247 h 501397"/>
                    <a:gd name="connsiteX11" fmla="*/ 25394 w 379127"/>
                    <a:gd name="connsiteY11" fmla="*/ 202387 h 501397"/>
                    <a:gd name="connsiteX12" fmla="*/ 0 w 379127"/>
                    <a:gd name="connsiteY12" fmla="*/ 202387 h 501397"/>
                    <a:gd name="connsiteX13" fmla="*/ 0 w 379127"/>
                    <a:gd name="connsiteY13" fmla="*/ 299010 h 501397"/>
                    <a:gd name="connsiteX14" fmla="*/ 25394 w 379127"/>
                    <a:gd name="connsiteY14" fmla="*/ 299010 h 501397"/>
                    <a:gd name="connsiteX15" fmla="*/ 42534 w 379127"/>
                    <a:gd name="connsiteY15" fmla="*/ 316151 h 501397"/>
                    <a:gd name="connsiteX16" fmla="*/ 25394 w 379127"/>
                    <a:gd name="connsiteY16" fmla="*/ 333292 h 501397"/>
                    <a:gd name="connsiteX17" fmla="*/ 0 w 379127"/>
                    <a:gd name="connsiteY17" fmla="*/ 333292 h 501397"/>
                    <a:gd name="connsiteX18" fmla="*/ 0 w 379127"/>
                    <a:gd name="connsiteY18" fmla="*/ 429914 h 501397"/>
                    <a:gd name="connsiteX19" fmla="*/ 25394 w 379127"/>
                    <a:gd name="connsiteY19" fmla="*/ 429914 h 501397"/>
                    <a:gd name="connsiteX20" fmla="*/ 42534 w 379127"/>
                    <a:gd name="connsiteY20" fmla="*/ 447055 h 501397"/>
                    <a:gd name="connsiteX21" fmla="*/ 25394 w 379127"/>
                    <a:gd name="connsiteY21" fmla="*/ 464196 h 501397"/>
                    <a:gd name="connsiteX22" fmla="*/ 0 w 379127"/>
                    <a:gd name="connsiteY22" fmla="*/ 464196 h 501397"/>
                    <a:gd name="connsiteX23" fmla="*/ 0 w 379127"/>
                    <a:gd name="connsiteY23" fmla="*/ 489970 h 501397"/>
                    <a:gd name="connsiteX24" fmla="*/ 11427 w 379127"/>
                    <a:gd name="connsiteY24" fmla="*/ 501398 h 501397"/>
                    <a:gd name="connsiteX25" fmla="*/ 367700 w 379127"/>
                    <a:gd name="connsiteY25" fmla="*/ 501398 h 501397"/>
                    <a:gd name="connsiteX26" fmla="*/ 379127 w 379127"/>
                    <a:gd name="connsiteY26" fmla="*/ 489970 h 501397"/>
                    <a:gd name="connsiteX27" fmla="*/ 379127 w 379127"/>
                    <a:gd name="connsiteY27" fmla="*/ 489970 h 501397"/>
                    <a:gd name="connsiteX28" fmla="*/ 379127 w 379127"/>
                    <a:gd name="connsiteY28" fmla="*/ 11427 h 501397"/>
                    <a:gd name="connsiteX29" fmla="*/ 367700 w 379127"/>
                    <a:gd name="connsiteY29" fmla="*/ 0 h 501397"/>
                    <a:gd name="connsiteX30" fmla="*/ 189564 w 379127"/>
                    <a:gd name="connsiteY30" fmla="*/ 64627 h 501397"/>
                    <a:gd name="connsiteX31" fmla="*/ 272601 w 379127"/>
                    <a:gd name="connsiteY31" fmla="*/ 147664 h 501397"/>
                    <a:gd name="connsiteX32" fmla="*/ 189564 w 379127"/>
                    <a:gd name="connsiteY32" fmla="*/ 230574 h 501397"/>
                    <a:gd name="connsiteX33" fmla="*/ 106527 w 379127"/>
                    <a:gd name="connsiteY33" fmla="*/ 147664 h 501397"/>
                    <a:gd name="connsiteX34" fmla="*/ 189564 w 379127"/>
                    <a:gd name="connsiteY34" fmla="*/ 64627 h 501397"/>
                    <a:gd name="connsiteX35" fmla="*/ 267014 w 379127"/>
                    <a:gd name="connsiteY35" fmla="*/ 351194 h 501397"/>
                    <a:gd name="connsiteX36" fmla="*/ 195531 w 379127"/>
                    <a:gd name="connsiteY36" fmla="*/ 422677 h 501397"/>
                    <a:gd name="connsiteX37" fmla="*/ 160996 w 379127"/>
                    <a:gd name="connsiteY37" fmla="*/ 437025 h 501397"/>
                    <a:gd name="connsiteX38" fmla="*/ 126460 w 379127"/>
                    <a:gd name="connsiteY38" fmla="*/ 422677 h 501397"/>
                    <a:gd name="connsiteX39" fmla="*/ 112240 w 379127"/>
                    <a:gd name="connsiteY39" fmla="*/ 388142 h 501397"/>
                    <a:gd name="connsiteX40" fmla="*/ 126460 w 379127"/>
                    <a:gd name="connsiteY40" fmla="*/ 353607 h 501397"/>
                    <a:gd name="connsiteX41" fmla="*/ 197943 w 379127"/>
                    <a:gd name="connsiteY41" fmla="*/ 282123 h 501397"/>
                    <a:gd name="connsiteX42" fmla="*/ 267141 w 379127"/>
                    <a:gd name="connsiteY42" fmla="*/ 282123 h 501397"/>
                    <a:gd name="connsiteX43" fmla="*/ 267014 w 379127"/>
                    <a:gd name="connsiteY43" fmla="*/ 351194 h 50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79127" h="501397">
                      <a:moveTo>
                        <a:pt x="367700" y="0"/>
                      </a:moveTo>
                      <a:lnTo>
                        <a:pt x="11427" y="0"/>
                      </a:lnTo>
                      <a:cubicBezTo>
                        <a:pt x="5079" y="0"/>
                        <a:pt x="0" y="5079"/>
                        <a:pt x="0" y="11427"/>
                      </a:cubicBezTo>
                      <a:lnTo>
                        <a:pt x="0" y="37075"/>
                      </a:lnTo>
                      <a:lnTo>
                        <a:pt x="25394" y="37075"/>
                      </a:lnTo>
                      <a:cubicBezTo>
                        <a:pt x="34789" y="37075"/>
                        <a:pt x="42534" y="44820"/>
                        <a:pt x="42534" y="54215"/>
                      </a:cubicBezTo>
                      <a:cubicBezTo>
                        <a:pt x="42534" y="63738"/>
                        <a:pt x="34789" y="71483"/>
                        <a:pt x="25394" y="71483"/>
                      </a:cubicBezTo>
                      <a:lnTo>
                        <a:pt x="0" y="71483"/>
                      </a:lnTo>
                      <a:lnTo>
                        <a:pt x="0" y="168106"/>
                      </a:lnTo>
                      <a:lnTo>
                        <a:pt x="25394" y="168106"/>
                      </a:lnTo>
                      <a:cubicBezTo>
                        <a:pt x="34789" y="168106"/>
                        <a:pt x="42534" y="175851"/>
                        <a:pt x="42534" y="185247"/>
                      </a:cubicBezTo>
                      <a:cubicBezTo>
                        <a:pt x="42534" y="194642"/>
                        <a:pt x="34789" y="202387"/>
                        <a:pt x="25394" y="202387"/>
                      </a:cubicBezTo>
                      <a:lnTo>
                        <a:pt x="0" y="202387"/>
                      </a:lnTo>
                      <a:lnTo>
                        <a:pt x="0" y="299010"/>
                      </a:lnTo>
                      <a:lnTo>
                        <a:pt x="25394" y="299010"/>
                      </a:lnTo>
                      <a:cubicBezTo>
                        <a:pt x="34789" y="299010"/>
                        <a:pt x="42534" y="306755"/>
                        <a:pt x="42534" y="316151"/>
                      </a:cubicBezTo>
                      <a:cubicBezTo>
                        <a:pt x="42534" y="325547"/>
                        <a:pt x="34789" y="333292"/>
                        <a:pt x="25394" y="333292"/>
                      </a:cubicBezTo>
                      <a:lnTo>
                        <a:pt x="0" y="333292"/>
                      </a:lnTo>
                      <a:lnTo>
                        <a:pt x="0" y="429914"/>
                      </a:lnTo>
                      <a:lnTo>
                        <a:pt x="25394" y="429914"/>
                      </a:lnTo>
                      <a:cubicBezTo>
                        <a:pt x="34789" y="429914"/>
                        <a:pt x="42534" y="437660"/>
                        <a:pt x="42534" y="447055"/>
                      </a:cubicBezTo>
                      <a:cubicBezTo>
                        <a:pt x="42534" y="456451"/>
                        <a:pt x="34789" y="464196"/>
                        <a:pt x="25394" y="464196"/>
                      </a:cubicBezTo>
                      <a:lnTo>
                        <a:pt x="0" y="464196"/>
                      </a:lnTo>
                      <a:lnTo>
                        <a:pt x="0" y="489970"/>
                      </a:lnTo>
                      <a:cubicBezTo>
                        <a:pt x="0" y="496319"/>
                        <a:pt x="5079" y="501398"/>
                        <a:pt x="11427" y="501398"/>
                      </a:cubicBezTo>
                      <a:lnTo>
                        <a:pt x="367700" y="501398"/>
                      </a:lnTo>
                      <a:cubicBezTo>
                        <a:pt x="374048" y="501398"/>
                        <a:pt x="379127" y="496319"/>
                        <a:pt x="379127" y="489970"/>
                      </a:cubicBezTo>
                      <a:lnTo>
                        <a:pt x="379127" y="489970"/>
                      </a:lnTo>
                      <a:lnTo>
                        <a:pt x="379127" y="11427"/>
                      </a:lnTo>
                      <a:cubicBezTo>
                        <a:pt x="379127" y="5079"/>
                        <a:pt x="373922" y="0"/>
                        <a:pt x="367700" y="0"/>
                      </a:cubicBezTo>
                      <a:close/>
                      <a:moveTo>
                        <a:pt x="189564" y="64627"/>
                      </a:moveTo>
                      <a:cubicBezTo>
                        <a:pt x="235272" y="64627"/>
                        <a:pt x="272601" y="101829"/>
                        <a:pt x="272601" y="147664"/>
                      </a:cubicBezTo>
                      <a:cubicBezTo>
                        <a:pt x="272601" y="193373"/>
                        <a:pt x="235399" y="230574"/>
                        <a:pt x="189564" y="230574"/>
                      </a:cubicBezTo>
                      <a:cubicBezTo>
                        <a:pt x="143855" y="230574"/>
                        <a:pt x="106527" y="193373"/>
                        <a:pt x="106527" y="147664"/>
                      </a:cubicBezTo>
                      <a:cubicBezTo>
                        <a:pt x="106527" y="101955"/>
                        <a:pt x="143728" y="64627"/>
                        <a:pt x="189564" y="64627"/>
                      </a:cubicBezTo>
                      <a:close/>
                      <a:moveTo>
                        <a:pt x="267014" y="351194"/>
                      </a:moveTo>
                      <a:lnTo>
                        <a:pt x="195531" y="422677"/>
                      </a:lnTo>
                      <a:cubicBezTo>
                        <a:pt x="186008" y="432200"/>
                        <a:pt x="173439" y="437025"/>
                        <a:pt x="160996" y="437025"/>
                      </a:cubicBezTo>
                      <a:cubicBezTo>
                        <a:pt x="148426" y="437025"/>
                        <a:pt x="135983" y="432200"/>
                        <a:pt x="126460" y="422677"/>
                      </a:cubicBezTo>
                      <a:cubicBezTo>
                        <a:pt x="117319" y="413536"/>
                        <a:pt x="112240" y="401220"/>
                        <a:pt x="112240" y="388142"/>
                      </a:cubicBezTo>
                      <a:cubicBezTo>
                        <a:pt x="112240" y="375064"/>
                        <a:pt x="117319" y="362748"/>
                        <a:pt x="126460" y="353607"/>
                      </a:cubicBezTo>
                      <a:lnTo>
                        <a:pt x="197943" y="282123"/>
                      </a:lnTo>
                      <a:cubicBezTo>
                        <a:pt x="216989" y="263078"/>
                        <a:pt x="247969" y="263078"/>
                        <a:pt x="267141" y="282123"/>
                      </a:cubicBezTo>
                      <a:cubicBezTo>
                        <a:pt x="286059" y="301042"/>
                        <a:pt x="286059" y="332022"/>
                        <a:pt x="267014" y="351194"/>
                      </a:cubicBezTo>
                      <a:close/>
                    </a:path>
                  </a:pathLst>
                </a:custGeom>
                <a:solidFill>
                  <a:srgbClr val="FFFFFF"/>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3" name="Freeform 68">
                  <a:extLst>
                    <a:ext uri="{FF2B5EF4-FFF2-40B4-BE49-F238E27FC236}">
                      <a16:creationId xmlns:a16="http://schemas.microsoft.com/office/drawing/2014/main" id="{437926BB-06C6-79E6-8CCD-4DE25A878901}"/>
                    </a:ext>
                  </a:extLst>
                </p:cNvPr>
                <p:cNvSpPr/>
                <p:nvPr/>
              </p:nvSpPr>
              <p:spPr>
                <a:xfrm>
                  <a:off x="4886754" y="2169093"/>
                  <a:ext cx="87227" cy="88750"/>
                </a:xfrm>
                <a:custGeom>
                  <a:avLst/>
                  <a:gdLst>
                    <a:gd name="connsiteX0" fmla="*/ 50914 w 87227"/>
                    <a:gd name="connsiteY0" fmla="*/ 0 h 88750"/>
                    <a:gd name="connsiteX1" fmla="*/ 25139 w 87227"/>
                    <a:gd name="connsiteY1" fmla="*/ 10665 h 88750"/>
                    <a:gd name="connsiteX2" fmla="*/ 0 w 87227"/>
                    <a:gd name="connsiteY2" fmla="*/ 35805 h 88750"/>
                    <a:gd name="connsiteX3" fmla="*/ 50152 w 87227"/>
                    <a:gd name="connsiteY3" fmla="*/ 88751 h 88750"/>
                    <a:gd name="connsiteX4" fmla="*/ 76562 w 87227"/>
                    <a:gd name="connsiteY4" fmla="*/ 62341 h 88750"/>
                    <a:gd name="connsiteX5" fmla="*/ 76562 w 87227"/>
                    <a:gd name="connsiteY5" fmla="*/ 10792 h 88750"/>
                    <a:gd name="connsiteX6" fmla="*/ 50914 w 87227"/>
                    <a:gd name="connsiteY6" fmla="*/ 0 h 8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27" h="88750">
                      <a:moveTo>
                        <a:pt x="50914" y="0"/>
                      </a:moveTo>
                      <a:cubicBezTo>
                        <a:pt x="41518" y="0"/>
                        <a:pt x="32250" y="3555"/>
                        <a:pt x="25139" y="10665"/>
                      </a:cubicBezTo>
                      <a:lnTo>
                        <a:pt x="0" y="35805"/>
                      </a:lnTo>
                      <a:lnTo>
                        <a:pt x="50152" y="88751"/>
                      </a:lnTo>
                      <a:lnTo>
                        <a:pt x="76562" y="62341"/>
                      </a:lnTo>
                      <a:cubicBezTo>
                        <a:pt x="90782" y="48121"/>
                        <a:pt x="90782" y="25013"/>
                        <a:pt x="76562" y="10792"/>
                      </a:cubicBezTo>
                      <a:cubicBezTo>
                        <a:pt x="69578" y="3555"/>
                        <a:pt x="60183" y="0"/>
                        <a:pt x="50914" y="0"/>
                      </a:cubicBezTo>
                      <a:close/>
                    </a:path>
                  </a:pathLst>
                </a:custGeom>
                <a:solidFill>
                  <a:srgbClr val="FFFFFF"/>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4" name="Freeform 69">
                  <a:extLst>
                    <a:ext uri="{FF2B5EF4-FFF2-40B4-BE49-F238E27FC236}">
                      <a16:creationId xmlns:a16="http://schemas.microsoft.com/office/drawing/2014/main" id="{D1786ACB-6E51-6178-257F-6E4626F14918}"/>
                    </a:ext>
                  </a:extLst>
                </p:cNvPr>
                <p:cNvSpPr/>
                <p:nvPr/>
              </p:nvSpPr>
              <p:spPr>
                <a:xfrm>
                  <a:off x="4831650" y="2215056"/>
                  <a:ext cx="94845" cy="96241"/>
                </a:xfrm>
                <a:custGeom>
                  <a:avLst/>
                  <a:gdLst>
                    <a:gd name="connsiteX0" fmla="*/ 10665 w 94845"/>
                    <a:gd name="connsiteY0" fmla="*/ 34028 h 96241"/>
                    <a:gd name="connsiteX1" fmla="*/ 0 w 94845"/>
                    <a:gd name="connsiteY1" fmla="*/ 59802 h 96241"/>
                    <a:gd name="connsiteX2" fmla="*/ 10665 w 94845"/>
                    <a:gd name="connsiteY2" fmla="*/ 85577 h 96241"/>
                    <a:gd name="connsiteX3" fmla="*/ 62341 w 94845"/>
                    <a:gd name="connsiteY3" fmla="*/ 85577 h 96241"/>
                    <a:gd name="connsiteX4" fmla="*/ 94845 w 94845"/>
                    <a:gd name="connsiteY4" fmla="*/ 53073 h 96241"/>
                    <a:gd name="connsiteX5" fmla="*/ 44566 w 94845"/>
                    <a:gd name="connsiteY5" fmla="*/ 0 h 96241"/>
                    <a:gd name="connsiteX6" fmla="*/ 10665 w 94845"/>
                    <a:gd name="connsiteY6" fmla="*/ 34028 h 9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45" h="96241">
                      <a:moveTo>
                        <a:pt x="10665" y="34028"/>
                      </a:moveTo>
                      <a:cubicBezTo>
                        <a:pt x="3809" y="40884"/>
                        <a:pt x="0" y="50026"/>
                        <a:pt x="0" y="59802"/>
                      </a:cubicBezTo>
                      <a:cubicBezTo>
                        <a:pt x="0" y="69579"/>
                        <a:pt x="3809" y="78720"/>
                        <a:pt x="10665" y="85577"/>
                      </a:cubicBezTo>
                      <a:cubicBezTo>
                        <a:pt x="24886" y="99797"/>
                        <a:pt x="48121" y="99797"/>
                        <a:pt x="62341" y="85577"/>
                      </a:cubicBezTo>
                      <a:lnTo>
                        <a:pt x="94845" y="53073"/>
                      </a:lnTo>
                      <a:lnTo>
                        <a:pt x="44566" y="0"/>
                      </a:lnTo>
                      <a:lnTo>
                        <a:pt x="10665" y="34028"/>
                      </a:lnTo>
                      <a:close/>
                    </a:path>
                  </a:pathLst>
                </a:custGeom>
                <a:solidFill>
                  <a:srgbClr val="FFFFFF"/>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grpSp>
          <p:nvGrpSpPr>
            <p:cNvPr id="51" name="Graphic 3">
              <a:extLst>
                <a:ext uri="{FF2B5EF4-FFF2-40B4-BE49-F238E27FC236}">
                  <a16:creationId xmlns:a16="http://schemas.microsoft.com/office/drawing/2014/main" id="{F42418C9-C53E-F80E-3C3B-8EDB27C54537}"/>
                </a:ext>
              </a:extLst>
            </p:cNvPr>
            <p:cNvGrpSpPr/>
            <p:nvPr/>
          </p:nvGrpSpPr>
          <p:grpSpPr>
            <a:xfrm>
              <a:off x="7779852" y="2895732"/>
              <a:ext cx="534921" cy="471686"/>
              <a:chOff x="7779852" y="2895732"/>
              <a:chExt cx="534921" cy="471686"/>
            </a:xfrm>
            <a:solidFill>
              <a:srgbClr val="FFFFFF"/>
            </a:solidFill>
          </p:grpSpPr>
          <p:sp>
            <p:nvSpPr>
              <p:cNvPr id="52" name="Freeform 71">
                <a:extLst>
                  <a:ext uri="{FF2B5EF4-FFF2-40B4-BE49-F238E27FC236}">
                    <a16:creationId xmlns:a16="http://schemas.microsoft.com/office/drawing/2014/main" id="{2BBD5805-5CA9-B6F7-5B07-384BA8500983}"/>
                  </a:ext>
                </a:extLst>
              </p:cNvPr>
              <p:cNvSpPr/>
              <p:nvPr/>
            </p:nvSpPr>
            <p:spPr>
              <a:xfrm>
                <a:off x="8015506" y="3094946"/>
                <a:ext cx="258634" cy="24631"/>
              </a:xfrm>
              <a:custGeom>
                <a:avLst/>
                <a:gdLst>
                  <a:gd name="connsiteX0" fmla="*/ 0 w 258634"/>
                  <a:gd name="connsiteY0" fmla="*/ 0 h 24631"/>
                  <a:gd name="connsiteX1" fmla="*/ 258634 w 258634"/>
                  <a:gd name="connsiteY1" fmla="*/ 0 h 24631"/>
                  <a:gd name="connsiteX2" fmla="*/ 258634 w 258634"/>
                  <a:gd name="connsiteY2" fmla="*/ 24632 h 24631"/>
                  <a:gd name="connsiteX3" fmla="*/ 0 w 258634"/>
                  <a:gd name="connsiteY3" fmla="*/ 24632 h 24631"/>
                </a:gdLst>
                <a:ahLst/>
                <a:cxnLst>
                  <a:cxn ang="0">
                    <a:pos x="connsiteX0" y="connsiteY0"/>
                  </a:cxn>
                  <a:cxn ang="0">
                    <a:pos x="connsiteX1" y="connsiteY1"/>
                  </a:cxn>
                  <a:cxn ang="0">
                    <a:pos x="connsiteX2" y="connsiteY2"/>
                  </a:cxn>
                  <a:cxn ang="0">
                    <a:pos x="connsiteX3" y="connsiteY3"/>
                  </a:cxn>
                </a:cxnLst>
                <a:rect l="l" t="t" r="r" b="b"/>
                <a:pathLst>
                  <a:path w="258634" h="24631">
                    <a:moveTo>
                      <a:pt x="0" y="0"/>
                    </a:moveTo>
                    <a:lnTo>
                      <a:pt x="258634" y="0"/>
                    </a:lnTo>
                    <a:lnTo>
                      <a:pt x="258634" y="24632"/>
                    </a:lnTo>
                    <a:lnTo>
                      <a:pt x="0" y="24632"/>
                    </a:lnTo>
                    <a:close/>
                  </a:path>
                </a:pathLst>
              </a:custGeom>
              <a:solidFill>
                <a:srgbClr val="FFFFFF"/>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3" name="Freeform 72">
                <a:extLst>
                  <a:ext uri="{FF2B5EF4-FFF2-40B4-BE49-F238E27FC236}">
                    <a16:creationId xmlns:a16="http://schemas.microsoft.com/office/drawing/2014/main" id="{CEA4383E-4449-D9B2-D30D-6FC163E0105A}"/>
                  </a:ext>
                </a:extLst>
              </p:cNvPr>
              <p:cNvSpPr/>
              <p:nvPr/>
            </p:nvSpPr>
            <p:spPr>
              <a:xfrm>
                <a:off x="8015505" y="2935093"/>
                <a:ext cx="258634" cy="147663"/>
              </a:xfrm>
              <a:custGeom>
                <a:avLst/>
                <a:gdLst>
                  <a:gd name="connsiteX0" fmla="*/ 258634 w 258634"/>
                  <a:gd name="connsiteY0" fmla="*/ 635 h 147663"/>
                  <a:gd name="connsiteX1" fmla="*/ 258634 w 258634"/>
                  <a:gd name="connsiteY1" fmla="*/ 0 h 147663"/>
                  <a:gd name="connsiteX2" fmla="*/ 0 w 258634"/>
                  <a:gd name="connsiteY2" fmla="*/ 0 h 147663"/>
                  <a:gd name="connsiteX3" fmla="*/ 0 w 258634"/>
                  <a:gd name="connsiteY3" fmla="*/ 57263 h 147663"/>
                  <a:gd name="connsiteX4" fmla="*/ 20315 w 258634"/>
                  <a:gd name="connsiteY4" fmla="*/ 57263 h 147663"/>
                  <a:gd name="connsiteX5" fmla="*/ 40122 w 258634"/>
                  <a:gd name="connsiteY5" fmla="*/ 76308 h 147663"/>
                  <a:gd name="connsiteX6" fmla="*/ 40122 w 258634"/>
                  <a:gd name="connsiteY6" fmla="*/ 107669 h 147663"/>
                  <a:gd name="connsiteX7" fmla="*/ 20315 w 258634"/>
                  <a:gd name="connsiteY7" fmla="*/ 126079 h 147663"/>
                  <a:gd name="connsiteX8" fmla="*/ 0 w 258634"/>
                  <a:gd name="connsiteY8" fmla="*/ 126079 h 147663"/>
                  <a:gd name="connsiteX9" fmla="*/ 0 w 258634"/>
                  <a:gd name="connsiteY9" fmla="*/ 147664 h 147663"/>
                  <a:gd name="connsiteX10" fmla="*/ 258634 w 258634"/>
                  <a:gd name="connsiteY10" fmla="*/ 147664 h 147663"/>
                  <a:gd name="connsiteX11" fmla="*/ 258634 w 258634"/>
                  <a:gd name="connsiteY11" fmla="*/ 635 h 14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8634" h="147663">
                    <a:moveTo>
                      <a:pt x="258634" y="635"/>
                    </a:moveTo>
                    <a:lnTo>
                      <a:pt x="258634" y="0"/>
                    </a:lnTo>
                    <a:lnTo>
                      <a:pt x="0" y="0"/>
                    </a:lnTo>
                    <a:lnTo>
                      <a:pt x="0" y="57263"/>
                    </a:lnTo>
                    <a:lnTo>
                      <a:pt x="20315" y="57263"/>
                    </a:lnTo>
                    <a:cubicBezTo>
                      <a:pt x="31742" y="57263"/>
                      <a:pt x="40122" y="66531"/>
                      <a:pt x="40122" y="76308"/>
                    </a:cubicBezTo>
                    <a:lnTo>
                      <a:pt x="40122" y="107669"/>
                    </a:lnTo>
                    <a:cubicBezTo>
                      <a:pt x="40122" y="118080"/>
                      <a:pt x="31869" y="126079"/>
                      <a:pt x="20315" y="126079"/>
                    </a:cubicBezTo>
                    <a:lnTo>
                      <a:pt x="0" y="126079"/>
                    </a:lnTo>
                    <a:lnTo>
                      <a:pt x="0" y="147664"/>
                    </a:lnTo>
                    <a:lnTo>
                      <a:pt x="258634" y="147664"/>
                    </a:lnTo>
                    <a:lnTo>
                      <a:pt x="258634" y="635"/>
                    </a:lnTo>
                    <a:close/>
                  </a:path>
                </a:pathLst>
              </a:custGeom>
              <a:solidFill>
                <a:srgbClr val="FFFFFF"/>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4" name="Freeform 73">
                <a:extLst>
                  <a:ext uri="{FF2B5EF4-FFF2-40B4-BE49-F238E27FC236}">
                    <a16:creationId xmlns:a16="http://schemas.microsoft.com/office/drawing/2014/main" id="{9BAE8D43-DB7C-E6E8-FC73-551C653B1973}"/>
                  </a:ext>
                </a:extLst>
              </p:cNvPr>
              <p:cNvSpPr/>
              <p:nvPr/>
            </p:nvSpPr>
            <p:spPr>
              <a:xfrm>
                <a:off x="7779852" y="3005814"/>
                <a:ext cx="264855" cy="153758"/>
              </a:xfrm>
              <a:custGeom>
                <a:avLst/>
                <a:gdLst>
                  <a:gd name="connsiteX0" fmla="*/ 33139 w 264855"/>
                  <a:gd name="connsiteY0" fmla="*/ 67039 h 153758"/>
                  <a:gd name="connsiteX1" fmla="*/ 45835 w 264855"/>
                  <a:gd name="connsiteY1" fmla="*/ 67039 h 153758"/>
                  <a:gd name="connsiteX2" fmla="*/ 45835 w 264855"/>
                  <a:gd name="connsiteY2" fmla="*/ 153124 h 153758"/>
                  <a:gd name="connsiteX3" fmla="*/ 130524 w 264855"/>
                  <a:gd name="connsiteY3" fmla="*/ 153124 h 153758"/>
                  <a:gd name="connsiteX4" fmla="*/ 137507 w 264855"/>
                  <a:gd name="connsiteY4" fmla="*/ 146394 h 153758"/>
                  <a:gd name="connsiteX5" fmla="*/ 137507 w 264855"/>
                  <a:gd name="connsiteY5" fmla="*/ 43042 h 153758"/>
                  <a:gd name="connsiteX6" fmla="*/ 257872 w 264855"/>
                  <a:gd name="connsiteY6" fmla="*/ 43042 h 153758"/>
                  <a:gd name="connsiteX7" fmla="*/ 264856 w 264855"/>
                  <a:gd name="connsiteY7" fmla="*/ 36948 h 153758"/>
                  <a:gd name="connsiteX8" fmla="*/ 264856 w 264855"/>
                  <a:gd name="connsiteY8" fmla="*/ 5587 h 153758"/>
                  <a:gd name="connsiteX9" fmla="*/ 255968 w 264855"/>
                  <a:gd name="connsiteY9" fmla="*/ 0 h 153758"/>
                  <a:gd name="connsiteX10" fmla="*/ 40757 w 264855"/>
                  <a:gd name="connsiteY10" fmla="*/ 0 h 153758"/>
                  <a:gd name="connsiteX11" fmla="*/ 0 w 264855"/>
                  <a:gd name="connsiteY11" fmla="*/ 39360 h 153758"/>
                  <a:gd name="connsiteX12" fmla="*/ 0 w 264855"/>
                  <a:gd name="connsiteY12" fmla="*/ 147664 h 153758"/>
                  <a:gd name="connsiteX13" fmla="*/ 6348 w 264855"/>
                  <a:gd name="connsiteY13" fmla="*/ 153759 h 153758"/>
                  <a:gd name="connsiteX14" fmla="*/ 33139 w 264855"/>
                  <a:gd name="connsiteY14" fmla="*/ 153759 h 153758"/>
                  <a:gd name="connsiteX15" fmla="*/ 33139 w 264855"/>
                  <a:gd name="connsiteY15" fmla="*/ 67039 h 153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4855" h="153758">
                    <a:moveTo>
                      <a:pt x="33139" y="67039"/>
                    </a:moveTo>
                    <a:lnTo>
                      <a:pt x="45835" y="67039"/>
                    </a:lnTo>
                    <a:lnTo>
                      <a:pt x="45835" y="153124"/>
                    </a:lnTo>
                    <a:lnTo>
                      <a:pt x="130524" y="153124"/>
                    </a:lnTo>
                    <a:cubicBezTo>
                      <a:pt x="133698" y="153124"/>
                      <a:pt x="137507" y="150711"/>
                      <a:pt x="137507" y="146394"/>
                    </a:cubicBezTo>
                    <a:lnTo>
                      <a:pt x="137507" y="43042"/>
                    </a:lnTo>
                    <a:lnTo>
                      <a:pt x="257872" y="43042"/>
                    </a:lnTo>
                    <a:cubicBezTo>
                      <a:pt x="261047" y="43042"/>
                      <a:pt x="264856" y="40630"/>
                      <a:pt x="264856" y="36948"/>
                    </a:cubicBezTo>
                    <a:lnTo>
                      <a:pt x="264856" y="5587"/>
                    </a:lnTo>
                    <a:cubicBezTo>
                      <a:pt x="262952" y="2539"/>
                      <a:pt x="260412" y="0"/>
                      <a:pt x="255968" y="0"/>
                    </a:cubicBezTo>
                    <a:lnTo>
                      <a:pt x="40757" y="0"/>
                    </a:lnTo>
                    <a:cubicBezTo>
                      <a:pt x="18411" y="0"/>
                      <a:pt x="0" y="17268"/>
                      <a:pt x="0" y="39360"/>
                    </a:cubicBezTo>
                    <a:lnTo>
                      <a:pt x="0" y="147664"/>
                    </a:lnTo>
                    <a:cubicBezTo>
                      <a:pt x="0" y="150711"/>
                      <a:pt x="2540" y="153759"/>
                      <a:pt x="6348" y="153759"/>
                    </a:cubicBezTo>
                    <a:lnTo>
                      <a:pt x="33139" y="153759"/>
                    </a:lnTo>
                    <a:lnTo>
                      <a:pt x="33139" y="67039"/>
                    </a:lnTo>
                    <a:close/>
                  </a:path>
                </a:pathLst>
              </a:custGeom>
              <a:solidFill>
                <a:srgbClr val="FFFFFF"/>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5" name="Freeform 74">
                <a:extLst>
                  <a:ext uri="{FF2B5EF4-FFF2-40B4-BE49-F238E27FC236}">
                    <a16:creationId xmlns:a16="http://schemas.microsoft.com/office/drawing/2014/main" id="{8AC2BB12-CCAC-5226-9352-2697E8D9CB9C}"/>
                  </a:ext>
                </a:extLst>
              </p:cNvPr>
              <p:cNvSpPr/>
              <p:nvPr/>
            </p:nvSpPr>
            <p:spPr>
              <a:xfrm>
                <a:off x="7828862" y="2922269"/>
                <a:ext cx="71356" cy="68816"/>
              </a:xfrm>
              <a:custGeom>
                <a:avLst/>
                <a:gdLst>
                  <a:gd name="connsiteX0" fmla="*/ 35678 w 71356"/>
                  <a:gd name="connsiteY0" fmla="*/ 68817 h 68816"/>
                  <a:gd name="connsiteX1" fmla="*/ 71356 w 71356"/>
                  <a:gd name="connsiteY1" fmla="*/ 34408 h 68816"/>
                  <a:gd name="connsiteX2" fmla="*/ 35678 w 71356"/>
                  <a:gd name="connsiteY2" fmla="*/ 0 h 68816"/>
                  <a:gd name="connsiteX3" fmla="*/ 0 w 71356"/>
                  <a:gd name="connsiteY3" fmla="*/ 34408 h 68816"/>
                  <a:gd name="connsiteX4" fmla="*/ 35678 w 71356"/>
                  <a:gd name="connsiteY4" fmla="*/ 68817 h 688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356" h="68816">
                    <a:moveTo>
                      <a:pt x="35678" y="68817"/>
                    </a:moveTo>
                    <a:cubicBezTo>
                      <a:pt x="55359" y="68817"/>
                      <a:pt x="71356" y="52819"/>
                      <a:pt x="71356" y="34408"/>
                    </a:cubicBezTo>
                    <a:cubicBezTo>
                      <a:pt x="71356" y="15363"/>
                      <a:pt x="55485" y="0"/>
                      <a:pt x="35678" y="0"/>
                    </a:cubicBezTo>
                    <a:cubicBezTo>
                      <a:pt x="15871" y="0"/>
                      <a:pt x="0" y="15363"/>
                      <a:pt x="0" y="34408"/>
                    </a:cubicBezTo>
                    <a:cubicBezTo>
                      <a:pt x="0" y="52819"/>
                      <a:pt x="15998" y="68817"/>
                      <a:pt x="35678" y="68817"/>
                    </a:cubicBezTo>
                    <a:close/>
                  </a:path>
                </a:pathLst>
              </a:custGeom>
              <a:solidFill>
                <a:srgbClr val="FFFFFF"/>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6" name="Freeform 75">
                <a:extLst>
                  <a:ext uri="{FF2B5EF4-FFF2-40B4-BE49-F238E27FC236}">
                    <a16:creationId xmlns:a16="http://schemas.microsoft.com/office/drawing/2014/main" id="{54CA832B-69C0-5F6C-B109-197C22718F70}"/>
                  </a:ext>
                </a:extLst>
              </p:cNvPr>
              <p:cNvSpPr/>
              <p:nvPr/>
            </p:nvSpPr>
            <p:spPr>
              <a:xfrm>
                <a:off x="7974114" y="2895732"/>
                <a:ext cx="340660" cy="263332"/>
              </a:xfrm>
              <a:custGeom>
                <a:avLst/>
                <a:gdLst>
                  <a:gd name="connsiteX0" fmla="*/ 334435 w 340660"/>
                  <a:gd name="connsiteY0" fmla="*/ 0 h 263332"/>
                  <a:gd name="connsiteX1" fmla="*/ 7110 w 340660"/>
                  <a:gd name="connsiteY1" fmla="*/ 0 h 263332"/>
                  <a:gd name="connsiteX2" fmla="*/ 762 w 340660"/>
                  <a:gd name="connsiteY2" fmla="*/ 5587 h 263332"/>
                  <a:gd name="connsiteX3" fmla="*/ 762 w 340660"/>
                  <a:gd name="connsiteY3" fmla="*/ 97893 h 263332"/>
                  <a:gd name="connsiteX4" fmla="*/ 28822 w 340660"/>
                  <a:gd name="connsiteY4" fmla="*/ 97893 h 263332"/>
                  <a:gd name="connsiteX5" fmla="*/ 28822 w 340660"/>
                  <a:gd name="connsiteY5" fmla="*/ 33900 h 263332"/>
                  <a:gd name="connsiteX6" fmla="*/ 35805 w 340660"/>
                  <a:gd name="connsiteY6" fmla="*/ 27806 h 263332"/>
                  <a:gd name="connsiteX7" fmla="*/ 305740 w 340660"/>
                  <a:gd name="connsiteY7" fmla="*/ 27806 h 263332"/>
                  <a:gd name="connsiteX8" fmla="*/ 312723 w 340660"/>
                  <a:gd name="connsiteY8" fmla="*/ 33900 h 263332"/>
                  <a:gd name="connsiteX9" fmla="*/ 312723 w 340660"/>
                  <a:gd name="connsiteY9" fmla="*/ 229559 h 263332"/>
                  <a:gd name="connsiteX10" fmla="*/ 305740 w 340660"/>
                  <a:gd name="connsiteY10" fmla="*/ 236288 h 263332"/>
                  <a:gd name="connsiteX11" fmla="*/ 35678 w 340660"/>
                  <a:gd name="connsiteY11" fmla="*/ 236288 h 263332"/>
                  <a:gd name="connsiteX12" fmla="*/ 28695 w 340660"/>
                  <a:gd name="connsiteY12" fmla="*/ 229559 h 263332"/>
                  <a:gd name="connsiteX13" fmla="*/ 28695 w 340660"/>
                  <a:gd name="connsiteY13" fmla="*/ 165567 h 263332"/>
                  <a:gd name="connsiteX14" fmla="*/ 0 w 340660"/>
                  <a:gd name="connsiteY14" fmla="*/ 165567 h 263332"/>
                  <a:gd name="connsiteX15" fmla="*/ 0 w 340660"/>
                  <a:gd name="connsiteY15" fmla="*/ 256603 h 263332"/>
                  <a:gd name="connsiteX16" fmla="*/ 6983 w 340660"/>
                  <a:gd name="connsiteY16" fmla="*/ 263332 h 263332"/>
                  <a:gd name="connsiteX17" fmla="*/ 333673 w 340660"/>
                  <a:gd name="connsiteY17" fmla="*/ 263332 h 263332"/>
                  <a:gd name="connsiteX18" fmla="*/ 340656 w 340660"/>
                  <a:gd name="connsiteY18" fmla="*/ 256603 h 263332"/>
                  <a:gd name="connsiteX19" fmla="*/ 340656 w 340660"/>
                  <a:gd name="connsiteY19" fmla="*/ 5587 h 263332"/>
                  <a:gd name="connsiteX20" fmla="*/ 334435 w 340660"/>
                  <a:gd name="connsiteY20" fmla="*/ 0 h 26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0660" h="263332">
                    <a:moveTo>
                      <a:pt x="334435" y="0"/>
                    </a:moveTo>
                    <a:lnTo>
                      <a:pt x="7110" y="0"/>
                    </a:lnTo>
                    <a:cubicBezTo>
                      <a:pt x="3301" y="0"/>
                      <a:pt x="762" y="2412"/>
                      <a:pt x="762" y="5587"/>
                    </a:cubicBezTo>
                    <a:lnTo>
                      <a:pt x="762" y="97893"/>
                    </a:lnTo>
                    <a:lnTo>
                      <a:pt x="28822" y="97893"/>
                    </a:lnTo>
                    <a:lnTo>
                      <a:pt x="28822" y="33900"/>
                    </a:lnTo>
                    <a:cubicBezTo>
                      <a:pt x="28822" y="30219"/>
                      <a:pt x="32631" y="27806"/>
                      <a:pt x="35805" y="27806"/>
                    </a:cubicBezTo>
                    <a:lnTo>
                      <a:pt x="305740" y="27806"/>
                    </a:lnTo>
                    <a:cubicBezTo>
                      <a:pt x="310183" y="27806"/>
                      <a:pt x="312723" y="30219"/>
                      <a:pt x="312723" y="33900"/>
                    </a:cubicBezTo>
                    <a:lnTo>
                      <a:pt x="312723" y="229559"/>
                    </a:lnTo>
                    <a:cubicBezTo>
                      <a:pt x="312723" y="233875"/>
                      <a:pt x="308914" y="236288"/>
                      <a:pt x="305740" y="236288"/>
                    </a:cubicBezTo>
                    <a:lnTo>
                      <a:pt x="35678" y="236288"/>
                    </a:lnTo>
                    <a:cubicBezTo>
                      <a:pt x="31234" y="236288"/>
                      <a:pt x="28695" y="233241"/>
                      <a:pt x="28695" y="229559"/>
                    </a:cubicBezTo>
                    <a:lnTo>
                      <a:pt x="28695" y="165567"/>
                    </a:lnTo>
                    <a:lnTo>
                      <a:pt x="0" y="165567"/>
                    </a:lnTo>
                    <a:lnTo>
                      <a:pt x="0" y="256603"/>
                    </a:lnTo>
                    <a:cubicBezTo>
                      <a:pt x="0" y="260920"/>
                      <a:pt x="3174" y="263332"/>
                      <a:pt x="6983" y="263332"/>
                    </a:cubicBezTo>
                    <a:lnTo>
                      <a:pt x="333673" y="263332"/>
                    </a:lnTo>
                    <a:cubicBezTo>
                      <a:pt x="338117" y="263332"/>
                      <a:pt x="340656" y="260285"/>
                      <a:pt x="340656" y="256603"/>
                    </a:cubicBezTo>
                    <a:lnTo>
                      <a:pt x="340656" y="5587"/>
                    </a:lnTo>
                    <a:cubicBezTo>
                      <a:pt x="340783" y="2412"/>
                      <a:pt x="338244" y="0"/>
                      <a:pt x="334435" y="0"/>
                    </a:cubicBezTo>
                    <a:close/>
                  </a:path>
                </a:pathLst>
              </a:custGeom>
              <a:solidFill>
                <a:srgbClr val="FFFFFF"/>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7" name="Freeform 76">
                <a:extLst>
                  <a:ext uri="{FF2B5EF4-FFF2-40B4-BE49-F238E27FC236}">
                    <a16:creationId xmlns:a16="http://schemas.microsoft.com/office/drawing/2014/main" id="{1F01E7D1-E6EA-ACBE-78E0-A5734F855A7A}"/>
                  </a:ext>
                </a:extLst>
              </p:cNvPr>
              <p:cNvSpPr/>
              <p:nvPr/>
            </p:nvSpPr>
            <p:spPr>
              <a:xfrm>
                <a:off x="7835719" y="3193346"/>
                <a:ext cx="52310" cy="50533"/>
              </a:xfrm>
              <a:custGeom>
                <a:avLst/>
                <a:gdLst>
                  <a:gd name="connsiteX0" fmla="*/ 0 w 52310"/>
                  <a:gd name="connsiteY0" fmla="*/ 25267 h 50533"/>
                  <a:gd name="connsiteX1" fmla="*/ 26155 w 52310"/>
                  <a:gd name="connsiteY1" fmla="*/ 50533 h 50533"/>
                  <a:gd name="connsiteX2" fmla="*/ 52311 w 52310"/>
                  <a:gd name="connsiteY2" fmla="*/ 25267 h 50533"/>
                  <a:gd name="connsiteX3" fmla="*/ 26155 w 52310"/>
                  <a:gd name="connsiteY3" fmla="*/ 0 h 50533"/>
                  <a:gd name="connsiteX4" fmla="*/ 0 w 52310"/>
                  <a:gd name="connsiteY4" fmla="*/ 25267 h 50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10" h="50533">
                    <a:moveTo>
                      <a:pt x="0" y="25267"/>
                    </a:moveTo>
                    <a:cubicBezTo>
                      <a:pt x="0" y="38725"/>
                      <a:pt x="11681" y="50533"/>
                      <a:pt x="26155" y="50533"/>
                    </a:cubicBezTo>
                    <a:cubicBezTo>
                      <a:pt x="40629" y="50533"/>
                      <a:pt x="52311" y="38852"/>
                      <a:pt x="52311" y="25267"/>
                    </a:cubicBezTo>
                    <a:cubicBezTo>
                      <a:pt x="52311" y="11300"/>
                      <a:pt x="40629" y="0"/>
                      <a:pt x="26155" y="0"/>
                    </a:cubicBezTo>
                    <a:cubicBezTo>
                      <a:pt x="11681" y="127"/>
                      <a:pt x="0" y="11300"/>
                      <a:pt x="0" y="25267"/>
                    </a:cubicBezTo>
                    <a:close/>
                  </a:path>
                </a:pathLst>
              </a:custGeom>
              <a:solidFill>
                <a:srgbClr val="FFFFFF"/>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8" name="Freeform 77">
                <a:extLst>
                  <a:ext uri="{FF2B5EF4-FFF2-40B4-BE49-F238E27FC236}">
                    <a16:creationId xmlns:a16="http://schemas.microsoft.com/office/drawing/2014/main" id="{D8CF6B75-6FE3-F254-6C55-3F0F1FC1D851}"/>
                  </a:ext>
                </a:extLst>
              </p:cNvPr>
              <p:cNvSpPr/>
              <p:nvPr/>
            </p:nvSpPr>
            <p:spPr>
              <a:xfrm>
                <a:off x="7799914" y="3254671"/>
                <a:ext cx="134586" cy="112747"/>
              </a:xfrm>
              <a:custGeom>
                <a:avLst/>
                <a:gdLst>
                  <a:gd name="connsiteX0" fmla="*/ 104622 w 134586"/>
                  <a:gd name="connsiteY0" fmla="*/ 0 h 112747"/>
                  <a:gd name="connsiteX1" fmla="*/ 100686 w 134586"/>
                  <a:gd name="connsiteY1" fmla="*/ 0 h 112747"/>
                  <a:gd name="connsiteX2" fmla="*/ 33773 w 134586"/>
                  <a:gd name="connsiteY2" fmla="*/ 0 h 112747"/>
                  <a:gd name="connsiteX3" fmla="*/ 29837 w 134586"/>
                  <a:gd name="connsiteY3" fmla="*/ 0 h 112747"/>
                  <a:gd name="connsiteX4" fmla="*/ 0 w 134586"/>
                  <a:gd name="connsiteY4" fmla="*/ 28822 h 112747"/>
                  <a:gd name="connsiteX5" fmla="*/ 0 w 134586"/>
                  <a:gd name="connsiteY5" fmla="*/ 108177 h 112747"/>
                  <a:gd name="connsiteX6" fmla="*/ 4698 w 134586"/>
                  <a:gd name="connsiteY6" fmla="*/ 112748 h 112747"/>
                  <a:gd name="connsiteX7" fmla="*/ 24251 w 134586"/>
                  <a:gd name="connsiteY7" fmla="*/ 112748 h 112747"/>
                  <a:gd name="connsiteX8" fmla="*/ 24251 w 134586"/>
                  <a:gd name="connsiteY8" fmla="*/ 49137 h 112747"/>
                  <a:gd name="connsiteX9" fmla="*/ 33646 w 134586"/>
                  <a:gd name="connsiteY9" fmla="*/ 49137 h 112747"/>
                  <a:gd name="connsiteX10" fmla="*/ 33646 w 134586"/>
                  <a:gd name="connsiteY10" fmla="*/ 112240 h 112747"/>
                  <a:gd name="connsiteX11" fmla="*/ 38979 w 134586"/>
                  <a:gd name="connsiteY11" fmla="*/ 112240 h 112747"/>
                  <a:gd name="connsiteX12" fmla="*/ 95607 w 134586"/>
                  <a:gd name="connsiteY12" fmla="*/ 112240 h 112747"/>
                  <a:gd name="connsiteX13" fmla="*/ 100940 w 134586"/>
                  <a:gd name="connsiteY13" fmla="*/ 112240 h 112747"/>
                  <a:gd name="connsiteX14" fmla="*/ 100940 w 134586"/>
                  <a:gd name="connsiteY14" fmla="*/ 49137 h 112747"/>
                  <a:gd name="connsiteX15" fmla="*/ 110335 w 134586"/>
                  <a:gd name="connsiteY15" fmla="*/ 49137 h 112747"/>
                  <a:gd name="connsiteX16" fmla="*/ 110335 w 134586"/>
                  <a:gd name="connsiteY16" fmla="*/ 112748 h 112747"/>
                  <a:gd name="connsiteX17" fmla="*/ 129888 w 134586"/>
                  <a:gd name="connsiteY17" fmla="*/ 112748 h 112747"/>
                  <a:gd name="connsiteX18" fmla="*/ 134586 w 134586"/>
                  <a:gd name="connsiteY18" fmla="*/ 108177 h 112747"/>
                  <a:gd name="connsiteX19" fmla="*/ 134586 w 134586"/>
                  <a:gd name="connsiteY19" fmla="*/ 28822 h 112747"/>
                  <a:gd name="connsiteX20" fmla="*/ 104622 w 134586"/>
                  <a:gd name="connsiteY20" fmla="*/ 0 h 11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586" h="112747">
                    <a:moveTo>
                      <a:pt x="104622" y="0"/>
                    </a:moveTo>
                    <a:lnTo>
                      <a:pt x="100686" y="0"/>
                    </a:lnTo>
                    <a:lnTo>
                      <a:pt x="33773" y="0"/>
                    </a:lnTo>
                    <a:lnTo>
                      <a:pt x="29837" y="0"/>
                    </a:lnTo>
                    <a:cubicBezTo>
                      <a:pt x="13459" y="0"/>
                      <a:pt x="0" y="12570"/>
                      <a:pt x="0" y="28822"/>
                    </a:cubicBezTo>
                    <a:lnTo>
                      <a:pt x="0" y="108177"/>
                    </a:lnTo>
                    <a:cubicBezTo>
                      <a:pt x="0" y="110463"/>
                      <a:pt x="1904" y="112748"/>
                      <a:pt x="4698" y="112748"/>
                    </a:cubicBezTo>
                    <a:lnTo>
                      <a:pt x="24251" y="112748"/>
                    </a:lnTo>
                    <a:lnTo>
                      <a:pt x="24251" y="49137"/>
                    </a:lnTo>
                    <a:lnTo>
                      <a:pt x="33646" y="49137"/>
                    </a:lnTo>
                    <a:lnTo>
                      <a:pt x="33646" y="112240"/>
                    </a:lnTo>
                    <a:lnTo>
                      <a:pt x="38979" y="112240"/>
                    </a:lnTo>
                    <a:lnTo>
                      <a:pt x="95607" y="112240"/>
                    </a:lnTo>
                    <a:lnTo>
                      <a:pt x="100940" y="112240"/>
                    </a:lnTo>
                    <a:lnTo>
                      <a:pt x="100940" y="49137"/>
                    </a:lnTo>
                    <a:lnTo>
                      <a:pt x="110335" y="49137"/>
                    </a:lnTo>
                    <a:lnTo>
                      <a:pt x="110335" y="112748"/>
                    </a:lnTo>
                    <a:lnTo>
                      <a:pt x="129888" y="112748"/>
                    </a:lnTo>
                    <a:cubicBezTo>
                      <a:pt x="132682" y="112748"/>
                      <a:pt x="134586" y="110463"/>
                      <a:pt x="134586" y="108177"/>
                    </a:cubicBezTo>
                    <a:lnTo>
                      <a:pt x="134586" y="28822"/>
                    </a:lnTo>
                    <a:cubicBezTo>
                      <a:pt x="134459" y="12697"/>
                      <a:pt x="121000" y="0"/>
                      <a:pt x="104622" y="0"/>
                    </a:cubicBezTo>
                    <a:close/>
                  </a:path>
                </a:pathLst>
              </a:custGeom>
              <a:solidFill>
                <a:srgbClr val="FFFFFF"/>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9" name="Freeform 78">
                <a:extLst>
                  <a:ext uri="{FF2B5EF4-FFF2-40B4-BE49-F238E27FC236}">
                    <a16:creationId xmlns:a16="http://schemas.microsoft.com/office/drawing/2014/main" id="{D50FB33F-930D-9E96-2A91-F53896F607EB}"/>
                  </a:ext>
                </a:extLst>
              </p:cNvPr>
              <p:cNvSpPr/>
              <p:nvPr/>
            </p:nvSpPr>
            <p:spPr>
              <a:xfrm>
                <a:off x="8021727" y="3193346"/>
                <a:ext cx="52310" cy="50533"/>
              </a:xfrm>
              <a:custGeom>
                <a:avLst/>
                <a:gdLst>
                  <a:gd name="connsiteX0" fmla="*/ 52311 w 52310"/>
                  <a:gd name="connsiteY0" fmla="*/ 25267 h 50533"/>
                  <a:gd name="connsiteX1" fmla="*/ 26155 w 52310"/>
                  <a:gd name="connsiteY1" fmla="*/ 0 h 50533"/>
                  <a:gd name="connsiteX2" fmla="*/ 0 w 52310"/>
                  <a:gd name="connsiteY2" fmla="*/ 25267 h 50533"/>
                  <a:gd name="connsiteX3" fmla="*/ 26155 w 52310"/>
                  <a:gd name="connsiteY3" fmla="*/ 50533 h 50533"/>
                  <a:gd name="connsiteX4" fmla="*/ 52311 w 52310"/>
                  <a:gd name="connsiteY4" fmla="*/ 25267 h 50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10" h="50533">
                    <a:moveTo>
                      <a:pt x="52311" y="25267"/>
                    </a:moveTo>
                    <a:cubicBezTo>
                      <a:pt x="52311" y="11300"/>
                      <a:pt x="40630" y="0"/>
                      <a:pt x="26155" y="0"/>
                    </a:cubicBezTo>
                    <a:cubicBezTo>
                      <a:pt x="11682" y="0"/>
                      <a:pt x="0" y="11300"/>
                      <a:pt x="0" y="25267"/>
                    </a:cubicBezTo>
                    <a:cubicBezTo>
                      <a:pt x="0" y="38725"/>
                      <a:pt x="11682" y="50533"/>
                      <a:pt x="26155" y="50533"/>
                    </a:cubicBezTo>
                    <a:cubicBezTo>
                      <a:pt x="40630" y="50533"/>
                      <a:pt x="52311" y="38852"/>
                      <a:pt x="52311" y="25267"/>
                    </a:cubicBezTo>
                    <a:close/>
                  </a:path>
                </a:pathLst>
              </a:custGeom>
              <a:solidFill>
                <a:srgbClr val="FFFFFF"/>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0" name="Freeform 79">
                <a:extLst>
                  <a:ext uri="{FF2B5EF4-FFF2-40B4-BE49-F238E27FC236}">
                    <a16:creationId xmlns:a16="http://schemas.microsoft.com/office/drawing/2014/main" id="{48E83CCF-0AB9-ED5F-CFE1-EA0559FA1289}"/>
                  </a:ext>
                </a:extLst>
              </p:cNvPr>
              <p:cNvSpPr/>
              <p:nvPr/>
            </p:nvSpPr>
            <p:spPr>
              <a:xfrm>
                <a:off x="7986049" y="3254671"/>
                <a:ext cx="134586" cy="112747"/>
              </a:xfrm>
              <a:custGeom>
                <a:avLst/>
                <a:gdLst>
                  <a:gd name="connsiteX0" fmla="*/ 104622 w 134586"/>
                  <a:gd name="connsiteY0" fmla="*/ 0 h 112747"/>
                  <a:gd name="connsiteX1" fmla="*/ 100686 w 134586"/>
                  <a:gd name="connsiteY1" fmla="*/ 0 h 112747"/>
                  <a:gd name="connsiteX2" fmla="*/ 33774 w 134586"/>
                  <a:gd name="connsiteY2" fmla="*/ 0 h 112747"/>
                  <a:gd name="connsiteX3" fmla="*/ 29838 w 134586"/>
                  <a:gd name="connsiteY3" fmla="*/ 0 h 112747"/>
                  <a:gd name="connsiteX4" fmla="*/ 0 w 134586"/>
                  <a:gd name="connsiteY4" fmla="*/ 28822 h 112747"/>
                  <a:gd name="connsiteX5" fmla="*/ 0 w 134586"/>
                  <a:gd name="connsiteY5" fmla="*/ 108177 h 112747"/>
                  <a:gd name="connsiteX6" fmla="*/ 4698 w 134586"/>
                  <a:gd name="connsiteY6" fmla="*/ 112748 h 112747"/>
                  <a:gd name="connsiteX7" fmla="*/ 24251 w 134586"/>
                  <a:gd name="connsiteY7" fmla="*/ 112748 h 112747"/>
                  <a:gd name="connsiteX8" fmla="*/ 24251 w 134586"/>
                  <a:gd name="connsiteY8" fmla="*/ 49137 h 112747"/>
                  <a:gd name="connsiteX9" fmla="*/ 33647 w 134586"/>
                  <a:gd name="connsiteY9" fmla="*/ 49137 h 112747"/>
                  <a:gd name="connsiteX10" fmla="*/ 33647 w 134586"/>
                  <a:gd name="connsiteY10" fmla="*/ 112240 h 112747"/>
                  <a:gd name="connsiteX11" fmla="*/ 38979 w 134586"/>
                  <a:gd name="connsiteY11" fmla="*/ 112240 h 112747"/>
                  <a:gd name="connsiteX12" fmla="*/ 95607 w 134586"/>
                  <a:gd name="connsiteY12" fmla="*/ 112240 h 112747"/>
                  <a:gd name="connsiteX13" fmla="*/ 100940 w 134586"/>
                  <a:gd name="connsiteY13" fmla="*/ 112240 h 112747"/>
                  <a:gd name="connsiteX14" fmla="*/ 100940 w 134586"/>
                  <a:gd name="connsiteY14" fmla="*/ 49137 h 112747"/>
                  <a:gd name="connsiteX15" fmla="*/ 110335 w 134586"/>
                  <a:gd name="connsiteY15" fmla="*/ 49137 h 112747"/>
                  <a:gd name="connsiteX16" fmla="*/ 110335 w 134586"/>
                  <a:gd name="connsiteY16" fmla="*/ 112748 h 112747"/>
                  <a:gd name="connsiteX17" fmla="*/ 129889 w 134586"/>
                  <a:gd name="connsiteY17" fmla="*/ 112748 h 112747"/>
                  <a:gd name="connsiteX18" fmla="*/ 134587 w 134586"/>
                  <a:gd name="connsiteY18" fmla="*/ 108177 h 112747"/>
                  <a:gd name="connsiteX19" fmla="*/ 134587 w 134586"/>
                  <a:gd name="connsiteY19" fmla="*/ 28822 h 112747"/>
                  <a:gd name="connsiteX20" fmla="*/ 104622 w 134586"/>
                  <a:gd name="connsiteY20" fmla="*/ 0 h 11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586" h="112747">
                    <a:moveTo>
                      <a:pt x="104622" y="0"/>
                    </a:moveTo>
                    <a:lnTo>
                      <a:pt x="100686" y="0"/>
                    </a:lnTo>
                    <a:lnTo>
                      <a:pt x="33774" y="0"/>
                    </a:lnTo>
                    <a:lnTo>
                      <a:pt x="29838" y="0"/>
                    </a:lnTo>
                    <a:cubicBezTo>
                      <a:pt x="13459" y="0"/>
                      <a:pt x="0" y="12570"/>
                      <a:pt x="0" y="28822"/>
                    </a:cubicBezTo>
                    <a:lnTo>
                      <a:pt x="0" y="108177"/>
                    </a:lnTo>
                    <a:cubicBezTo>
                      <a:pt x="0" y="110463"/>
                      <a:pt x="1905" y="112748"/>
                      <a:pt x="4698" y="112748"/>
                    </a:cubicBezTo>
                    <a:lnTo>
                      <a:pt x="24251" y="112748"/>
                    </a:lnTo>
                    <a:lnTo>
                      <a:pt x="24251" y="49137"/>
                    </a:lnTo>
                    <a:lnTo>
                      <a:pt x="33647" y="49137"/>
                    </a:lnTo>
                    <a:lnTo>
                      <a:pt x="33647" y="112240"/>
                    </a:lnTo>
                    <a:lnTo>
                      <a:pt x="38979" y="112240"/>
                    </a:lnTo>
                    <a:lnTo>
                      <a:pt x="95607" y="112240"/>
                    </a:lnTo>
                    <a:lnTo>
                      <a:pt x="100940" y="112240"/>
                    </a:lnTo>
                    <a:lnTo>
                      <a:pt x="100940" y="49137"/>
                    </a:lnTo>
                    <a:lnTo>
                      <a:pt x="110335" y="49137"/>
                    </a:lnTo>
                    <a:lnTo>
                      <a:pt x="110335" y="112748"/>
                    </a:lnTo>
                    <a:lnTo>
                      <a:pt x="129889" y="112748"/>
                    </a:lnTo>
                    <a:cubicBezTo>
                      <a:pt x="132682" y="112748"/>
                      <a:pt x="134587" y="110463"/>
                      <a:pt x="134587" y="108177"/>
                    </a:cubicBezTo>
                    <a:lnTo>
                      <a:pt x="134587" y="28822"/>
                    </a:lnTo>
                    <a:cubicBezTo>
                      <a:pt x="134460" y="12697"/>
                      <a:pt x="120874" y="0"/>
                      <a:pt x="104622" y="0"/>
                    </a:cubicBezTo>
                    <a:close/>
                  </a:path>
                </a:pathLst>
              </a:custGeom>
              <a:solidFill>
                <a:srgbClr val="FFFFFF"/>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1" name="Freeform 80">
                <a:extLst>
                  <a:ext uri="{FF2B5EF4-FFF2-40B4-BE49-F238E27FC236}">
                    <a16:creationId xmlns:a16="http://schemas.microsoft.com/office/drawing/2014/main" id="{5851F953-EE5C-395D-D9EA-AA3BE20541B1}"/>
                  </a:ext>
                </a:extLst>
              </p:cNvPr>
              <p:cNvSpPr/>
              <p:nvPr/>
            </p:nvSpPr>
            <p:spPr>
              <a:xfrm>
                <a:off x="8207863" y="3193346"/>
                <a:ext cx="52310" cy="50533"/>
              </a:xfrm>
              <a:custGeom>
                <a:avLst/>
                <a:gdLst>
                  <a:gd name="connsiteX0" fmla="*/ 52311 w 52310"/>
                  <a:gd name="connsiteY0" fmla="*/ 25267 h 50533"/>
                  <a:gd name="connsiteX1" fmla="*/ 26155 w 52310"/>
                  <a:gd name="connsiteY1" fmla="*/ 0 h 50533"/>
                  <a:gd name="connsiteX2" fmla="*/ 0 w 52310"/>
                  <a:gd name="connsiteY2" fmla="*/ 25267 h 50533"/>
                  <a:gd name="connsiteX3" fmla="*/ 26155 w 52310"/>
                  <a:gd name="connsiteY3" fmla="*/ 50533 h 50533"/>
                  <a:gd name="connsiteX4" fmla="*/ 52311 w 52310"/>
                  <a:gd name="connsiteY4" fmla="*/ 25267 h 50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10" h="50533">
                    <a:moveTo>
                      <a:pt x="52311" y="25267"/>
                    </a:moveTo>
                    <a:cubicBezTo>
                      <a:pt x="52311" y="11300"/>
                      <a:pt x="40630" y="0"/>
                      <a:pt x="26155" y="0"/>
                    </a:cubicBezTo>
                    <a:cubicBezTo>
                      <a:pt x="11681" y="0"/>
                      <a:pt x="0" y="11300"/>
                      <a:pt x="0" y="25267"/>
                    </a:cubicBezTo>
                    <a:cubicBezTo>
                      <a:pt x="0" y="38725"/>
                      <a:pt x="11681" y="50533"/>
                      <a:pt x="26155" y="50533"/>
                    </a:cubicBezTo>
                    <a:cubicBezTo>
                      <a:pt x="40630" y="50533"/>
                      <a:pt x="52311" y="38852"/>
                      <a:pt x="52311" y="25267"/>
                    </a:cubicBezTo>
                    <a:close/>
                  </a:path>
                </a:pathLst>
              </a:custGeom>
              <a:solidFill>
                <a:srgbClr val="FFFFFF"/>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2" name="Freeform 81">
                <a:extLst>
                  <a:ext uri="{FF2B5EF4-FFF2-40B4-BE49-F238E27FC236}">
                    <a16:creationId xmlns:a16="http://schemas.microsoft.com/office/drawing/2014/main" id="{8DFA2662-A0E7-8183-8EAA-0CB97463145F}"/>
                  </a:ext>
                </a:extLst>
              </p:cNvPr>
              <p:cNvSpPr/>
              <p:nvPr/>
            </p:nvSpPr>
            <p:spPr>
              <a:xfrm>
                <a:off x="8172057" y="3254671"/>
                <a:ext cx="134586" cy="112747"/>
              </a:xfrm>
              <a:custGeom>
                <a:avLst/>
                <a:gdLst>
                  <a:gd name="connsiteX0" fmla="*/ 104622 w 134586"/>
                  <a:gd name="connsiteY0" fmla="*/ 0 h 112747"/>
                  <a:gd name="connsiteX1" fmla="*/ 100686 w 134586"/>
                  <a:gd name="connsiteY1" fmla="*/ 0 h 112747"/>
                  <a:gd name="connsiteX2" fmla="*/ 33773 w 134586"/>
                  <a:gd name="connsiteY2" fmla="*/ 0 h 112747"/>
                  <a:gd name="connsiteX3" fmla="*/ 29837 w 134586"/>
                  <a:gd name="connsiteY3" fmla="*/ 0 h 112747"/>
                  <a:gd name="connsiteX4" fmla="*/ 0 w 134586"/>
                  <a:gd name="connsiteY4" fmla="*/ 28822 h 112747"/>
                  <a:gd name="connsiteX5" fmla="*/ 0 w 134586"/>
                  <a:gd name="connsiteY5" fmla="*/ 108177 h 112747"/>
                  <a:gd name="connsiteX6" fmla="*/ 4698 w 134586"/>
                  <a:gd name="connsiteY6" fmla="*/ 112748 h 112747"/>
                  <a:gd name="connsiteX7" fmla="*/ 24251 w 134586"/>
                  <a:gd name="connsiteY7" fmla="*/ 112748 h 112747"/>
                  <a:gd name="connsiteX8" fmla="*/ 24251 w 134586"/>
                  <a:gd name="connsiteY8" fmla="*/ 49137 h 112747"/>
                  <a:gd name="connsiteX9" fmla="*/ 33646 w 134586"/>
                  <a:gd name="connsiteY9" fmla="*/ 49137 h 112747"/>
                  <a:gd name="connsiteX10" fmla="*/ 33646 w 134586"/>
                  <a:gd name="connsiteY10" fmla="*/ 112240 h 112747"/>
                  <a:gd name="connsiteX11" fmla="*/ 38979 w 134586"/>
                  <a:gd name="connsiteY11" fmla="*/ 112240 h 112747"/>
                  <a:gd name="connsiteX12" fmla="*/ 95607 w 134586"/>
                  <a:gd name="connsiteY12" fmla="*/ 112240 h 112747"/>
                  <a:gd name="connsiteX13" fmla="*/ 100940 w 134586"/>
                  <a:gd name="connsiteY13" fmla="*/ 112240 h 112747"/>
                  <a:gd name="connsiteX14" fmla="*/ 100940 w 134586"/>
                  <a:gd name="connsiteY14" fmla="*/ 49137 h 112747"/>
                  <a:gd name="connsiteX15" fmla="*/ 110335 w 134586"/>
                  <a:gd name="connsiteY15" fmla="*/ 49137 h 112747"/>
                  <a:gd name="connsiteX16" fmla="*/ 110335 w 134586"/>
                  <a:gd name="connsiteY16" fmla="*/ 112748 h 112747"/>
                  <a:gd name="connsiteX17" fmla="*/ 129888 w 134586"/>
                  <a:gd name="connsiteY17" fmla="*/ 112748 h 112747"/>
                  <a:gd name="connsiteX18" fmla="*/ 134586 w 134586"/>
                  <a:gd name="connsiteY18" fmla="*/ 108177 h 112747"/>
                  <a:gd name="connsiteX19" fmla="*/ 134586 w 134586"/>
                  <a:gd name="connsiteY19" fmla="*/ 28822 h 112747"/>
                  <a:gd name="connsiteX20" fmla="*/ 104622 w 134586"/>
                  <a:gd name="connsiteY20" fmla="*/ 0 h 11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586" h="112747">
                    <a:moveTo>
                      <a:pt x="104622" y="0"/>
                    </a:moveTo>
                    <a:lnTo>
                      <a:pt x="100686" y="0"/>
                    </a:lnTo>
                    <a:lnTo>
                      <a:pt x="33773" y="0"/>
                    </a:lnTo>
                    <a:lnTo>
                      <a:pt x="29837" y="0"/>
                    </a:lnTo>
                    <a:cubicBezTo>
                      <a:pt x="13459" y="0"/>
                      <a:pt x="0" y="12570"/>
                      <a:pt x="0" y="28822"/>
                    </a:cubicBezTo>
                    <a:lnTo>
                      <a:pt x="0" y="108177"/>
                    </a:lnTo>
                    <a:cubicBezTo>
                      <a:pt x="0" y="110463"/>
                      <a:pt x="1904" y="112748"/>
                      <a:pt x="4698" y="112748"/>
                    </a:cubicBezTo>
                    <a:lnTo>
                      <a:pt x="24251" y="112748"/>
                    </a:lnTo>
                    <a:lnTo>
                      <a:pt x="24251" y="49137"/>
                    </a:lnTo>
                    <a:lnTo>
                      <a:pt x="33646" y="49137"/>
                    </a:lnTo>
                    <a:lnTo>
                      <a:pt x="33646" y="112240"/>
                    </a:lnTo>
                    <a:lnTo>
                      <a:pt x="38979" y="112240"/>
                    </a:lnTo>
                    <a:lnTo>
                      <a:pt x="95607" y="112240"/>
                    </a:lnTo>
                    <a:lnTo>
                      <a:pt x="100940" y="112240"/>
                    </a:lnTo>
                    <a:lnTo>
                      <a:pt x="100940" y="49137"/>
                    </a:lnTo>
                    <a:lnTo>
                      <a:pt x="110335" y="49137"/>
                    </a:lnTo>
                    <a:lnTo>
                      <a:pt x="110335" y="112748"/>
                    </a:lnTo>
                    <a:lnTo>
                      <a:pt x="129888" y="112748"/>
                    </a:lnTo>
                    <a:cubicBezTo>
                      <a:pt x="132682" y="112748"/>
                      <a:pt x="134586" y="110463"/>
                      <a:pt x="134586" y="108177"/>
                    </a:cubicBezTo>
                    <a:lnTo>
                      <a:pt x="134586" y="28822"/>
                    </a:lnTo>
                    <a:cubicBezTo>
                      <a:pt x="134586" y="12697"/>
                      <a:pt x="121000" y="0"/>
                      <a:pt x="104622" y="0"/>
                    </a:cubicBezTo>
                    <a:close/>
                  </a:path>
                </a:pathLst>
              </a:custGeom>
              <a:solidFill>
                <a:srgbClr val="FFFFFF"/>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sp>
        <p:nvSpPr>
          <p:cNvPr id="85" name="TextBox 84">
            <a:extLst>
              <a:ext uri="{FF2B5EF4-FFF2-40B4-BE49-F238E27FC236}">
                <a16:creationId xmlns:a16="http://schemas.microsoft.com/office/drawing/2014/main" id="{FC64E059-58EF-E604-C9CF-5534C3F163C8}"/>
              </a:ext>
            </a:extLst>
          </p:cNvPr>
          <p:cNvSpPr txBox="1"/>
          <p:nvPr/>
        </p:nvSpPr>
        <p:spPr>
          <a:xfrm>
            <a:off x="689157" y="6489667"/>
            <a:ext cx="10286588" cy="246221"/>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a:ea typeface="+mn-ea"/>
                <a:cs typeface="+mn-cs"/>
              </a:rPr>
              <a:t>IME, independent medical education.</a:t>
            </a:r>
          </a:p>
        </p:txBody>
      </p:sp>
      <p:grpSp>
        <p:nvGrpSpPr>
          <p:cNvPr id="86" name="Group 85">
            <a:extLst>
              <a:ext uri="{FF2B5EF4-FFF2-40B4-BE49-F238E27FC236}">
                <a16:creationId xmlns:a16="http://schemas.microsoft.com/office/drawing/2014/main" id="{ECC5ADA3-5CA8-1D61-9B1D-543F56ADD402}"/>
              </a:ext>
            </a:extLst>
          </p:cNvPr>
          <p:cNvGrpSpPr/>
          <p:nvPr/>
        </p:nvGrpSpPr>
        <p:grpSpPr>
          <a:xfrm>
            <a:off x="8300453" y="1975321"/>
            <a:ext cx="3445820" cy="2144152"/>
            <a:chOff x="8481513" y="1964055"/>
            <a:chExt cx="3445820" cy="2144152"/>
          </a:xfrm>
        </p:grpSpPr>
        <p:sp>
          <p:nvSpPr>
            <p:cNvPr id="6" name="Content Placeholder 2">
              <a:extLst>
                <a:ext uri="{FF2B5EF4-FFF2-40B4-BE49-F238E27FC236}">
                  <a16:creationId xmlns:a16="http://schemas.microsoft.com/office/drawing/2014/main" id="{5863D557-2579-AB0B-12EE-E3675914F651}"/>
                </a:ext>
              </a:extLst>
            </p:cNvPr>
            <p:cNvSpPr txBox="1">
              <a:spLocks/>
            </p:cNvSpPr>
            <p:nvPr/>
          </p:nvSpPr>
          <p:spPr>
            <a:xfrm>
              <a:off x="8509295" y="2822125"/>
              <a:ext cx="3390258" cy="12860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3"/>
                </a:buClr>
                <a:buFont typeface="System Font Regular"/>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System Font Regular"/>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009A4D"/>
                </a:buClr>
                <a:buSzTx/>
                <a:buFont typeface="Arial" panose="020B0604020202020204" pitchFamily="34" charset="0"/>
                <a:buNone/>
                <a:tabLst/>
                <a:defRPr/>
              </a:pPr>
              <a:r>
                <a:rPr kumimoji="0" lang="en-US" sz="2000" b="0" i="0" u="none" strike="noStrike" kern="1200" cap="none" spc="0" normalizeH="0" baseline="0" noProof="0">
                  <a:ln>
                    <a:noFill/>
                  </a:ln>
                  <a:solidFill>
                    <a:srgbClr val="000000"/>
                  </a:solidFill>
                  <a:effectLst/>
                  <a:uLnTx/>
                  <a:uFillTx/>
                  <a:latin typeface="Arial" panose="020B0604020202020204"/>
                  <a:ea typeface="+mn-ea"/>
                  <a:cs typeface="+mn-cs"/>
                </a:rPr>
                <a:t>The core committee provides valuable feedback </a:t>
              </a:r>
              <a:r>
                <a:rPr kumimoji="0" lang="en-US" sz="2000" b="0" i="0" u="none" strike="noStrike" kern="1200" cap="none" spc="-20" normalizeH="0" baseline="0" noProof="0">
                  <a:ln>
                    <a:noFill/>
                  </a:ln>
                  <a:solidFill>
                    <a:srgbClr val="000000"/>
                  </a:solidFill>
                  <a:effectLst/>
                  <a:uLnTx/>
                  <a:uFillTx/>
                  <a:latin typeface="Arial" panose="020B0604020202020204"/>
                  <a:ea typeface="+mn-ea"/>
                  <a:cs typeface="+mn-cs"/>
                </a:rPr>
                <a:t>to ensure that the framework </a:t>
              </a:r>
              <a:r>
                <a:rPr kumimoji="0" lang="en-US" sz="2000" b="0" i="0" u="none" strike="noStrike" kern="1200" cap="none" spc="0" normalizeH="0" baseline="0" noProof="0">
                  <a:ln>
                    <a:noFill/>
                  </a:ln>
                  <a:solidFill>
                    <a:srgbClr val="000000"/>
                  </a:solidFill>
                  <a:effectLst/>
                  <a:uLnTx/>
                  <a:uFillTx/>
                  <a:latin typeface="Arial" panose="020B0604020202020204"/>
                  <a:ea typeface="+mn-ea"/>
                  <a:cs typeface="+mn-cs"/>
                </a:rPr>
                <a:t>suits our company’s needs</a:t>
              </a:r>
            </a:p>
          </p:txBody>
        </p:sp>
        <p:pic>
          <p:nvPicPr>
            <p:cNvPr id="10" name="Graphic 9" descr="Exclamation mark with solid fill">
              <a:extLst>
                <a:ext uri="{FF2B5EF4-FFF2-40B4-BE49-F238E27FC236}">
                  <a16:creationId xmlns:a16="http://schemas.microsoft.com/office/drawing/2014/main" id="{B6EA8675-6457-4CE2-58D7-DB72BDCD0D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30078" y="2155722"/>
              <a:ext cx="548692" cy="548692"/>
            </a:xfrm>
            <a:prstGeom prst="rect">
              <a:avLst/>
            </a:prstGeom>
          </p:spPr>
        </p:pic>
        <p:sp>
          <p:nvSpPr>
            <p:cNvPr id="9" name="Freeform 20">
              <a:extLst>
                <a:ext uri="{FF2B5EF4-FFF2-40B4-BE49-F238E27FC236}">
                  <a16:creationId xmlns:a16="http://schemas.microsoft.com/office/drawing/2014/main" id="{CC7B4894-7895-292E-B852-06F8D2C33DEA}"/>
                </a:ext>
              </a:extLst>
            </p:cNvPr>
            <p:cNvSpPr/>
            <p:nvPr/>
          </p:nvSpPr>
          <p:spPr>
            <a:xfrm>
              <a:off x="8481513" y="1964055"/>
              <a:ext cx="3445820" cy="2144151"/>
            </a:xfrm>
            <a:prstGeom prst="roundRect">
              <a:avLst>
                <a:gd name="adj" fmla="val 7487"/>
              </a:avLst>
            </a:prstGeom>
            <a:noFill/>
            <a:ln w="3807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Tree>
    <p:extLst>
      <p:ext uri="{BB962C8B-B14F-4D97-AF65-F5344CB8AC3E}">
        <p14:creationId xmlns:p14="http://schemas.microsoft.com/office/powerpoint/2010/main" val="31847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250"/>
                                        <p:tgtEl>
                                          <p:spTgt spid="86"/>
                                        </p:tgtEl>
                                      </p:cBhvr>
                                    </p:animEffect>
                                  </p:childTnLst>
                                </p:cTn>
                              </p:par>
                              <p:par>
                                <p:cTn id="8" presetID="42" presetClass="path" presetSubtype="0" decel="100000" fill="hold" nodeType="withEffect">
                                  <p:stCondLst>
                                    <p:cond delay="0"/>
                                  </p:stCondLst>
                                  <p:childTnLst>
                                    <p:animMotion origin="layout" path="M -3.75E-6 -0.03472 L -3.75E-6 1.85185E-6 " pathEditMode="relative" rAng="0" ptsTypes="AA">
                                      <p:cBhvr>
                                        <p:cTn id="9" dur="500" fill="hold"/>
                                        <p:tgtEl>
                                          <p:spTgt spid="86"/>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0FBAB7-D513-0481-2BB9-D0FD12DC8D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9FA860-BFC2-9550-3EA0-EC05AA50F1CD}"/>
              </a:ext>
            </a:extLst>
          </p:cNvPr>
          <p:cNvSpPr>
            <a:spLocks noGrp="1"/>
          </p:cNvSpPr>
          <p:nvPr>
            <p:ph type="title"/>
          </p:nvPr>
        </p:nvSpPr>
        <p:spPr>
          <a:xfrm>
            <a:off x="5284861" y="2464939"/>
            <a:ext cx="6091463" cy="2111375"/>
          </a:xfrm>
        </p:spPr>
        <p:txBody>
          <a:bodyPr/>
          <a:lstStyle/>
          <a:p>
            <a:r>
              <a:rPr lang="en-US">
                <a:solidFill>
                  <a:srgbClr val="FF7C80"/>
                </a:solidFill>
              </a:rPr>
              <a:t>RESEARCH &amp; DISCOVERY</a:t>
            </a:r>
          </a:p>
        </p:txBody>
      </p:sp>
      <p:sp>
        <p:nvSpPr>
          <p:cNvPr id="3" name="Text Placeholder 2">
            <a:extLst>
              <a:ext uri="{FF2B5EF4-FFF2-40B4-BE49-F238E27FC236}">
                <a16:creationId xmlns:a16="http://schemas.microsoft.com/office/drawing/2014/main" id="{EAE54525-C6FB-364B-C423-EA8227031D18}"/>
              </a:ext>
            </a:extLst>
          </p:cNvPr>
          <p:cNvSpPr>
            <a:spLocks noGrp="1"/>
          </p:cNvSpPr>
          <p:nvPr>
            <p:ph type="body" idx="1"/>
          </p:nvPr>
        </p:nvSpPr>
        <p:spPr>
          <a:xfrm>
            <a:off x="5284861" y="4523052"/>
            <a:ext cx="6091463" cy="623028"/>
          </a:xfrm>
        </p:spPr>
        <p:txBody>
          <a:bodyPr/>
          <a:lstStyle/>
          <a:p>
            <a:endParaRPr lang="en-US"/>
          </a:p>
        </p:txBody>
      </p:sp>
      <p:pic>
        <p:nvPicPr>
          <p:cNvPr id="4" name="Graphic 3" descr="Badge with solid fill">
            <a:extLst>
              <a:ext uri="{FF2B5EF4-FFF2-40B4-BE49-F238E27FC236}">
                <a16:creationId xmlns:a16="http://schemas.microsoft.com/office/drawing/2014/main" id="{571E94C4-D86A-ACCE-8326-44B4DEE317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2935" y="2754886"/>
            <a:ext cx="914400" cy="914400"/>
          </a:xfrm>
          <a:prstGeom prst="rect">
            <a:avLst/>
          </a:prstGeom>
        </p:spPr>
      </p:pic>
    </p:spTree>
    <p:extLst>
      <p:ext uri="{BB962C8B-B14F-4D97-AF65-F5344CB8AC3E}">
        <p14:creationId xmlns:p14="http://schemas.microsoft.com/office/powerpoint/2010/main" val="92142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480009C-54FB-9E7A-2432-1757DF5AE862}"/>
              </a:ext>
            </a:extLst>
          </p:cNvPr>
          <p:cNvSpPr/>
          <p:nvPr/>
        </p:nvSpPr>
        <p:spPr>
          <a:xfrm>
            <a:off x="5921373" y="2857500"/>
            <a:ext cx="5159194" cy="3238500"/>
          </a:xfrm>
          <a:prstGeom prst="roundRect">
            <a:avLst>
              <a:gd name="adj" fmla="val 3446"/>
            </a:avLst>
          </a:prstGeom>
          <a:solidFill>
            <a:srgbClr val="CAE7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Rectangle: Rounded Corners 2">
            <a:extLst>
              <a:ext uri="{FF2B5EF4-FFF2-40B4-BE49-F238E27FC236}">
                <a16:creationId xmlns:a16="http://schemas.microsoft.com/office/drawing/2014/main" id="{64679A33-5FBF-EAEF-15DB-324D75DF6793}"/>
              </a:ext>
            </a:extLst>
          </p:cNvPr>
          <p:cNvSpPr/>
          <p:nvPr/>
        </p:nvSpPr>
        <p:spPr>
          <a:xfrm>
            <a:off x="717731" y="2857500"/>
            <a:ext cx="5159194" cy="3238501"/>
          </a:xfrm>
          <a:prstGeom prst="roundRect">
            <a:avLst>
              <a:gd name="adj" fmla="val 3446"/>
            </a:avLst>
          </a:prstGeom>
          <a:solidFill>
            <a:srgbClr val="FDCC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E730E50A-3C99-B9D9-A2AF-E95F3C28C85D}"/>
              </a:ext>
            </a:extLst>
          </p:cNvPr>
          <p:cNvSpPr>
            <a:spLocks noGrp="1"/>
          </p:cNvSpPr>
          <p:nvPr>
            <p:ph type="title"/>
          </p:nvPr>
        </p:nvSpPr>
        <p:spPr/>
        <p:txBody>
          <a:bodyPr/>
          <a:lstStyle/>
          <a:p>
            <a:r>
              <a:rPr lang="en-US"/>
              <a:t>Evaluate current ways of working</a:t>
            </a:r>
          </a:p>
        </p:txBody>
      </p:sp>
      <p:graphicFrame>
        <p:nvGraphicFramePr>
          <p:cNvPr id="6" name="Content Placeholder 5">
            <a:extLst>
              <a:ext uri="{FF2B5EF4-FFF2-40B4-BE49-F238E27FC236}">
                <a16:creationId xmlns:a16="http://schemas.microsoft.com/office/drawing/2014/main" id="{9C48B287-1665-02FE-2C47-4908D7CB7BCB}"/>
              </a:ext>
            </a:extLst>
          </p:cNvPr>
          <p:cNvGraphicFramePr>
            <a:graphicFrameLocks noGrp="1"/>
          </p:cNvGraphicFramePr>
          <p:nvPr>
            <p:ph idx="1"/>
          </p:nvPr>
        </p:nvGraphicFramePr>
        <p:xfrm>
          <a:off x="793931" y="2449444"/>
          <a:ext cx="10129708" cy="3626426"/>
        </p:xfrm>
        <a:graphic>
          <a:graphicData uri="http://schemas.openxmlformats.org/drawingml/2006/table">
            <a:tbl>
              <a:tblPr firstRow="1" bandRow="1">
                <a:tableStyleId>{2D5ABB26-0587-4C30-8999-92F81FD0307C}</a:tableStyleId>
              </a:tblPr>
              <a:tblGrid>
                <a:gridCol w="5193623">
                  <a:extLst>
                    <a:ext uri="{9D8B030D-6E8A-4147-A177-3AD203B41FA5}">
                      <a16:colId xmlns:a16="http://schemas.microsoft.com/office/drawing/2014/main" val="2697560379"/>
                    </a:ext>
                  </a:extLst>
                </a:gridCol>
                <a:gridCol w="4936085">
                  <a:extLst>
                    <a:ext uri="{9D8B030D-6E8A-4147-A177-3AD203B41FA5}">
                      <a16:colId xmlns:a16="http://schemas.microsoft.com/office/drawing/2014/main" val="2000786417"/>
                    </a:ext>
                  </a:extLst>
                </a:gridCol>
              </a:tblGrid>
              <a:tr h="393651">
                <a:tc>
                  <a:txBody>
                    <a:bodyPr/>
                    <a:lstStyle/>
                    <a:p>
                      <a:r>
                        <a:rPr lang="en-US" b="1"/>
                        <a:t>Challenges</a:t>
                      </a:r>
                    </a:p>
                  </a:txBody>
                  <a:tcPr>
                    <a:lnB w="12700" cap="flat" cmpd="sng" algn="ctr">
                      <a:solidFill>
                        <a:schemeClr val="bg1"/>
                      </a:solidFill>
                      <a:prstDash val="solid"/>
                      <a:round/>
                      <a:headEnd type="none" w="med" len="med"/>
                      <a:tailEnd type="none" w="med" len="med"/>
                    </a:lnB>
                    <a:noFill/>
                  </a:tcPr>
                </a:tc>
                <a:tc>
                  <a:txBody>
                    <a:bodyPr/>
                    <a:lstStyle/>
                    <a:p>
                      <a:r>
                        <a:rPr lang="en-US" b="1"/>
                        <a:t>Opportunities</a:t>
                      </a:r>
                    </a:p>
                  </a:txBody>
                  <a:tcPr>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617961984"/>
                  </a:ext>
                </a:extLst>
              </a:tr>
              <a:tr h="646555">
                <a:tc>
                  <a:txBody>
                    <a:bodyPr/>
                    <a:lstStyle/>
                    <a:p>
                      <a:pPr marL="0" marR="0" indent="0">
                        <a:lnSpc>
                          <a:spcPct val="115000"/>
                        </a:lnSpc>
                        <a:buFont typeface="Arial" panose="020B0604020202020204" pitchFamily="34" charset="0"/>
                        <a:buNone/>
                      </a:pPr>
                      <a:r>
                        <a:rPr lang="en-US" sz="1600">
                          <a:solidFill>
                            <a:srgbClr val="000000"/>
                          </a:solidFill>
                          <a:effectLst/>
                        </a:rPr>
                        <a:t>Siloed teams and incongruent communications</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indent="0">
                        <a:lnSpc>
                          <a:spcPct val="115000"/>
                        </a:lnSpc>
                        <a:buFont typeface="Arial" panose="020B0604020202020204" pitchFamily="34" charset="0"/>
                        <a:buNone/>
                      </a:pPr>
                      <a:r>
                        <a:rPr lang="en-US" sz="1600">
                          <a:solidFill>
                            <a:srgbClr val="000000"/>
                          </a:solidFill>
                          <a:effectLst/>
                        </a:rPr>
                        <a:t>Create a centralized place to find/identify information, keep teams informed</a:t>
                      </a:r>
                      <a:r>
                        <a:rPr lang="en-US" sz="1600" b="1">
                          <a:effectLst/>
                        </a:rPr>
                        <a:t> </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270202240"/>
                  </a:ext>
                </a:extLst>
              </a:tr>
              <a:tr h="646555">
                <a:tc>
                  <a:txBody>
                    <a:bodyPr/>
                    <a:lstStyle/>
                    <a:p>
                      <a:pPr marL="0" marR="0" indent="0">
                        <a:lnSpc>
                          <a:spcPct val="115000"/>
                        </a:lnSpc>
                        <a:buFont typeface="Arial" panose="020B0604020202020204" pitchFamily="34" charset="0"/>
                        <a:buNone/>
                      </a:pPr>
                      <a:r>
                        <a:rPr lang="en-US" sz="1600">
                          <a:solidFill>
                            <a:srgbClr val="000000"/>
                          </a:solidFill>
                          <a:effectLst/>
                        </a:rPr>
                        <a:t>Duplicate workstreams</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indent="0">
                        <a:lnSpc>
                          <a:spcPct val="115000"/>
                        </a:lnSpc>
                        <a:buFont typeface="Arial" panose="020B0604020202020204" pitchFamily="34" charset="0"/>
                        <a:buNone/>
                      </a:pPr>
                      <a:r>
                        <a:rPr lang="en-US" sz="1600">
                          <a:solidFill>
                            <a:srgbClr val="000000"/>
                          </a:solidFill>
                          <a:effectLst/>
                        </a:rPr>
                        <a:t>Align scientific messages to strategy and establish more meaningful connections between tactics</a:t>
                      </a:r>
                      <a:r>
                        <a:rPr lang="en-US" sz="1600">
                          <a:effectLst/>
                        </a:rPr>
                        <a:t> </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88034665"/>
                  </a:ext>
                </a:extLst>
              </a:tr>
              <a:tr h="646555">
                <a:tc>
                  <a:txBody>
                    <a:bodyPr/>
                    <a:lstStyle/>
                    <a:p>
                      <a:pPr marL="0" marR="0" indent="0">
                        <a:lnSpc>
                          <a:spcPct val="115000"/>
                        </a:lnSpc>
                        <a:buFont typeface="Arial" panose="020B0604020202020204" pitchFamily="34" charset="0"/>
                        <a:buNone/>
                      </a:pPr>
                      <a:r>
                        <a:rPr lang="en-US" sz="1600">
                          <a:solidFill>
                            <a:srgbClr val="000000"/>
                          </a:solidFill>
                          <a:effectLst/>
                        </a:rPr>
                        <a:t>Management of both proactive and reactive planning</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indent="0">
                        <a:lnSpc>
                          <a:spcPct val="115000"/>
                        </a:lnSpc>
                        <a:buFont typeface="Arial" panose="020B0604020202020204" pitchFamily="34" charset="0"/>
                        <a:buNone/>
                      </a:pPr>
                      <a:r>
                        <a:rPr lang="en-US" sz="1600">
                          <a:solidFill>
                            <a:srgbClr val="000000"/>
                          </a:solidFill>
                          <a:effectLst/>
                        </a:rPr>
                        <a:t>Organize regular and efficient cross-functional meetings</a:t>
                      </a:r>
                      <a:r>
                        <a:rPr lang="en-US" sz="1600">
                          <a:effectLst/>
                        </a:rPr>
                        <a:t> </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638104854"/>
                  </a:ext>
                </a:extLst>
              </a:tr>
              <a:tr h="646555">
                <a:tc>
                  <a:txBody>
                    <a:bodyPr/>
                    <a:lstStyle/>
                    <a:p>
                      <a:pPr marL="0" marR="0" indent="0">
                        <a:lnSpc>
                          <a:spcPct val="115000"/>
                        </a:lnSpc>
                        <a:buFont typeface="Arial" panose="020B0604020202020204" pitchFamily="34" charset="0"/>
                        <a:buNone/>
                      </a:pPr>
                      <a:r>
                        <a:rPr lang="en-US" sz="1600">
                          <a:solidFill>
                            <a:srgbClr val="000000"/>
                          </a:solidFill>
                          <a:effectLst/>
                        </a:rPr>
                        <a:t>Incorporating external feedback/preferences/</a:t>
                      </a:r>
                      <a:r>
                        <a:rPr lang="en-US" sz="200">
                          <a:solidFill>
                            <a:srgbClr val="000000"/>
                          </a:solidFill>
                          <a:effectLst/>
                        </a:rPr>
                        <a:t> </a:t>
                      </a:r>
                      <a:r>
                        <a:rPr lang="en-US" sz="1600">
                          <a:solidFill>
                            <a:srgbClr val="000000"/>
                          </a:solidFill>
                          <a:effectLst/>
                        </a:rPr>
                        <a:t>perspectives into plans</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marR="0" indent="0">
                        <a:lnSpc>
                          <a:spcPct val="115000"/>
                        </a:lnSpc>
                        <a:buFont typeface="Arial" panose="020B0604020202020204" pitchFamily="34" charset="0"/>
                        <a:buNone/>
                      </a:pPr>
                      <a:r>
                        <a:rPr lang="en-US" sz="1600">
                          <a:solidFill>
                            <a:srgbClr val="000000"/>
                          </a:solidFill>
                          <a:effectLst/>
                        </a:rPr>
                        <a:t>Identify areas for greater efficiency</a:t>
                      </a:r>
                      <a:r>
                        <a:rPr lang="en-US" sz="1600">
                          <a:effectLst/>
                        </a:rPr>
                        <a:t> </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25504267"/>
                  </a:ext>
                </a:extLst>
              </a:tr>
              <a:tr h="646555">
                <a:tc>
                  <a:txBody>
                    <a:bodyPr/>
                    <a:lstStyle/>
                    <a:p>
                      <a:pPr marL="0" marR="0" indent="0">
                        <a:lnSpc>
                          <a:spcPct val="115000"/>
                        </a:lnSpc>
                        <a:buFont typeface="Arial" panose="020B0604020202020204" pitchFamily="34" charset="0"/>
                        <a:buNone/>
                      </a:pPr>
                      <a:r>
                        <a:rPr lang="en-US" sz="1600">
                          <a:solidFill>
                            <a:srgbClr val="000000"/>
                          </a:solidFill>
                          <a:effectLst/>
                        </a:rPr>
                        <a:t>Inefficient/unclear internal processes</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noFill/>
                  </a:tcPr>
                </a:tc>
                <a:tc>
                  <a:txBody>
                    <a:bodyPr/>
                    <a:lstStyle/>
                    <a:p>
                      <a:pPr marL="0" marR="0" indent="0">
                        <a:lnSpc>
                          <a:spcPct val="115000"/>
                        </a:lnSpc>
                        <a:buFont typeface="Arial" panose="020B0604020202020204" pitchFamily="34" charset="0"/>
                        <a:buNone/>
                      </a:pPr>
                      <a:r>
                        <a:rPr lang="en-US" sz="1600">
                          <a:solidFill>
                            <a:srgbClr val="000000"/>
                          </a:solidFill>
                          <a:effectLst/>
                        </a:rPr>
                        <a:t>Foster a collaborative mindset </a:t>
                      </a:r>
                      <a:r>
                        <a:rPr lang="en-US" sz="1600">
                          <a:effectLst/>
                        </a:rPr>
                        <a:t> </a:t>
                      </a:r>
                      <a:endParaRPr lang="en-US" sz="16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noFill/>
                  </a:tcPr>
                </a:tc>
                <a:extLst>
                  <a:ext uri="{0D108BD9-81ED-4DB2-BD59-A6C34878D82A}">
                    <a16:rowId xmlns:a16="http://schemas.microsoft.com/office/drawing/2014/main" val="3847555108"/>
                  </a:ext>
                </a:extLst>
              </a:tr>
            </a:tbl>
          </a:graphicData>
        </a:graphic>
      </p:graphicFrame>
      <p:sp>
        <p:nvSpPr>
          <p:cNvPr id="4" name="Slide Number Placeholder 3">
            <a:extLst>
              <a:ext uri="{FF2B5EF4-FFF2-40B4-BE49-F238E27FC236}">
                <a16:creationId xmlns:a16="http://schemas.microsoft.com/office/drawing/2014/main" id="{132479D6-8F43-5B5E-B752-2DF1407D3DC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B51402-D8AD-3345-AF1A-7CB73C854E7F}" type="slidenum">
              <a:rPr kumimoji="0" lang="en-US" sz="105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US" sz="10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0028780B-7201-569B-5ED2-12D2CF6D14F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a:ea typeface="+mn-ea"/>
                <a:cs typeface="+mn-cs"/>
              </a:rPr>
              <a:t>This information is for educational use only. Do not copy. Do not distribute.</a:t>
            </a:r>
          </a:p>
        </p:txBody>
      </p:sp>
      <p:sp>
        <p:nvSpPr>
          <p:cNvPr id="7" name="Content Placeholder 2">
            <a:extLst>
              <a:ext uri="{FF2B5EF4-FFF2-40B4-BE49-F238E27FC236}">
                <a16:creationId xmlns:a16="http://schemas.microsoft.com/office/drawing/2014/main" id="{4240CC96-E0D4-7EA3-30BF-6F39029B647F}"/>
              </a:ext>
            </a:extLst>
          </p:cNvPr>
          <p:cNvSpPr txBox="1">
            <a:spLocks/>
          </p:cNvSpPr>
          <p:nvPr/>
        </p:nvSpPr>
        <p:spPr>
          <a:xfrm>
            <a:off x="435895" y="1258358"/>
            <a:ext cx="9899650" cy="122058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3"/>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3"/>
              </a:buClr>
              <a:buFont typeface="System Font Regular"/>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System Font Regular"/>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009A4D"/>
              </a:buClr>
              <a:buSzTx/>
              <a:buFont typeface="Arial" panose="020B0604020202020204" pitchFamily="34" charset="0"/>
              <a:buNone/>
              <a:tabLst/>
              <a:defRPr/>
            </a:pPr>
            <a:r>
              <a:rPr kumimoji="0" lang="en-US" sz="2000" b="0" i="0" u="none" strike="noStrike" kern="1200" cap="none" spc="0" normalizeH="0" baseline="0" noProof="0">
                <a:ln>
                  <a:noFill/>
                </a:ln>
                <a:solidFill>
                  <a:srgbClr val="000000"/>
                </a:solidFill>
                <a:effectLst/>
                <a:uLnTx/>
                <a:uFillTx/>
                <a:latin typeface="Arial" panose="020B0604020202020204"/>
                <a:ea typeface="+mn-ea"/>
                <a:cs typeface="+mn-cs"/>
              </a:rPr>
              <a:t>Through a series of workshops, the core committee identified </a:t>
            </a:r>
            <a:r>
              <a:rPr kumimoji="0" lang="en-US" sz="2000" b="1" i="0" u="none" strike="noStrike" kern="1200" cap="none" spc="0" normalizeH="0" baseline="0" noProof="0">
                <a:ln>
                  <a:noFill/>
                </a:ln>
                <a:solidFill>
                  <a:srgbClr val="000000"/>
                </a:solidFill>
                <a:effectLst/>
                <a:uLnTx/>
                <a:uFillTx/>
                <a:latin typeface="Arial" panose="020B0604020202020204"/>
                <a:ea typeface="+mn-ea"/>
                <a:cs typeface="+mn-cs"/>
              </a:rPr>
              <a:t>challenges</a:t>
            </a:r>
            <a:r>
              <a:rPr kumimoji="0" lang="en-US" sz="2000" b="0" i="0" u="none" strike="noStrike" kern="1200" cap="none" spc="0" normalizeH="0" baseline="0" noProof="0">
                <a:ln>
                  <a:noFill/>
                </a:ln>
                <a:solidFill>
                  <a:srgbClr val="000000"/>
                </a:solidFill>
                <a:effectLst/>
                <a:uLnTx/>
                <a:uFillTx/>
                <a:latin typeface="Arial" panose="020B0604020202020204"/>
                <a:ea typeface="+mn-ea"/>
                <a:cs typeface="+mn-cs"/>
              </a:rPr>
              <a:t> with the current ways of working within silos and aligned on several </a:t>
            </a:r>
            <a:r>
              <a:rPr kumimoji="0" lang="en-US" sz="2000" b="1" i="0" u="none" strike="noStrike" kern="1200" cap="none" spc="0" normalizeH="0" baseline="0" noProof="0">
                <a:ln>
                  <a:noFill/>
                </a:ln>
                <a:solidFill>
                  <a:srgbClr val="000000"/>
                </a:solidFill>
                <a:effectLst/>
                <a:uLnTx/>
                <a:uFillTx/>
                <a:latin typeface="Arial" panose="020B0604020202020204"/>
                <a:ea typeface="+mn-ea"/>
                <a:cs typeface="+mn-cs"/>
              </a:rPr>
              <a:t>opportunities</a:t>
            </a:r>
            <a:r>
              <a:rPr kumimoji="0" lang="en-US" sz="2000" b="0" i="0" u="none" strike="noStrike" kern="1200" cap="none" spc="0" normalizeH="0" baseline="0" noProof="0">
                <a:ln>
                  <a:noFill/>
                </a:ln>
                <a:solidFill>
                  <a:srgbClr val="000000"/>
                </a:solidFill>
                <a:effectLst/>
                <a:uLnTx/>
                <a:uFillTx/>
                <a:latin typeface="Arial" panose="020B0604020202020204"/>
                <a:ea typeface="+mn-ea"/>
                <a:cs typeface="+mn-cs"/>
              </a:rPr>
              <a:t> when implementing an IMCP</a:t>
            </a:r>
          </a:p>
        </p:txBody>
      </p:sp>
      <p:sp>
        <p:nvSpPr>
          <p:cNvPr id="9" name="TextBox 8">
            <a:extLst>
              <a:ext uri="{FF2B5EF4-FFF2-40B4-BE49-F238E27FC236}">
                <a16:creationId xmlns:a16="http://schemas.microsoft.com/office/drawing/2014/main" id="{8C0E9C43-5494-3DBF-6A42-7432F15330A4}"/>
              </a:ext>
            </a:extLst>
          </p:cNvPr>
          <p:cNvSpPr txBox="1"/>
          <p:nvPr/>
        </p:nvSpPr>
        <p:spPr>
          <a:xfrm>
            <a:off x="689157" y="6208679"/>
            <a:ext cx="10286588" cy="230832"/>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err="1">
                <a:ln>
                  <a:noFill/>
                </a:ln>
                <a:solidFill>
                  <a:srgbClr val="000000"/>
                </a:solidFill>
                <a:effectLst/>
                <a:uLnTx/>
                <a:uFillTx/>
                <a:latin typeface="Arial" panose="020B0604020202020204"/>
                <a:ea typeface="+mn-ea"/>
                <a:cs typeface="+mn-cs"/>
              </a:rPr>
              <a:t>IMCP</a:t>
            </a:r>
            <a:r>
              <a:rPr kumimoji="0" lang="en-US" sz="900" b="0" i="0" u="none" strike="noStrike" kern="1200" cap="none" spc="0" normalizeH="0" baseline="0" noProof="0">
                <a:ln>
                  <a:noFill/>
                </a:ln>
                <a:solidFill>
                  <a:srgbClr val="000000"/>
                </a:solidFill>
                <a:effectLst/>
                <a:uLnTx/>
                <a:uFillTx/>
                <a:latin typeface="Arial" panose="020B0604020202020204"/>
                <a:ea typeface="+mn-ea"/>
                <a:cs typeface="+mn-cs"/>
              </a:rPr>
              <a:t>, integrated medical communications plan.</a:t>
            </a:r>
          </a:p>
        </p:txBody>
      </p:sp>
    </p:spTree>
    <p:extLst>
      <p:ext uri="{BB962C8B-B14F-4D97-AF65-F5344CB8AC3E}">
        <p14:creationId xmlns:p14="http://schemas.microsoft.com/office/powerpoint/2010/main" val="351154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893AB-5D2C-FFDE-5208-12FEC20FED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AE777E-185F-DE12-D80A-64ACABF727E9}"/>
              </a:ext>
            </a:extLst>
          </p:cNvPr>
          <p:cNvSpPr>
            <a:spLocks noGrp="1"/>
          </p:cNvSpPr>
          <p:nvPr>
            <p:ph type="title"/>
          </p:nvPr>
        </p:nvSpPr>
        <p:spPr/>
        <p:txBody>
          <a:bodyPr/>
          <a:lstStyle/>
          <a:p>
            <a:r>
              <a:rPr lang="en-US"/>
              <a:t>Tools needed to achieve an IMCP were identified</a:t>
            </a:r>
          </a:p>
        </p:txBody>
      </p:sp>
      <p:sp>
        <p:nvSpPr>
          <p:cNvPr id="4" name="Slide Number Placeholder 3">
            <a:extLst>
              <a:ext uri="{FF2B5EF4-FFF2-40B4-BE49-F238E27FC236}">
                <a16:creationId xmlns:a16="http://schemas.microsoft.com/office/drawing/2014/main" id="{825D28B9-22DB-48FB-B5A0-9447B0706A1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B51402-D8AD-3345-AF1A-7CB73C854E7F}" type="slidenum">
              <a:rPr kumimoji="0" lang="en-US" sz="105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en-US" sz="10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1B62B7E9-13A9-C529-D0BC-81835C9126D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a:ea typeface="+mn-ea"/>
                <a:cs typeface="+mn-cs"/>
              </a:rPr>
              <a:t>This information is for educational use only. Do not copy. Do not distribute.</a:t>
            </a:r>
          </a:p>
        </p:txBody>
      </p:sp>
      <p:grpSp>
        <p:nvGrpSpPr>
          <p:cNvPr id="3" name="Group 2">
            <a:extLst>
              <a:ext uri="{FF2B5EF4-FFF2-40B4-BE49-F238E27FC236}">
                <a16:creationId xmlns:a16="http://schemas.microsoft.com/office/drawing/2014/main" id="{B6AE1D06-0DCD-EBBA-BEE7-C33484E3D51E}"/>
              </a:ext>
            </a:extLst>
          </p:cNvPr>
          <p:cNvGrpSpPr/>
          <p:nvPr/>
        </p:nvGrpSpPr>
        <p:grpSpPr>
          <a:xfrm>
            <a:off x="423837" y="1333500"/>
            <a:ext cx="3532890" cy="975994"/>
            <a:chOff x="456714" y="1327466"/>
            <a:chExt cx="2021163" cy="558365"/>
          </a:xfrm>
        </p:grpSpPr>
        <p:sp>
          <p:nvSpPr>
            <p:cNvPr id="13" name="Rectangle: Rounded Corners 12">
              <a:extLst>
                <a:ext uri="{FF2B5EF4-FFF2-40B4-BE49-F238E27FC236}">
                  <a16:creationId xmlns:a16="http://schemas.microsoft.com/office/drawing/2014/main" id="{13DDA216-61E0-3485-C959-961B20A0C236}"/>
                </a:ext>
              </a:extLst>
            </p:cNvPr>
            <p:cNvSpPr/>
            <p:nvPr/>
          </p:nvSpPr>
          <p:spPr>
            <a:xfrm>
              <a:off x="557422" y="1327466"/>
              <a:ext cx="1920455" cy="558365"/>
            </a:xfrm>
            <a:prstGeom prst="roundRect">
              <a:avLst/>
            </a:prstGeom>
            <a:solidFill>
              <a:srgbClr val="009999"/>
            </a:solidFill>
            <a:ln w="12700" cap="flat" cmpd="sng" algn="ctr">
              <a:noFill/>
              <a:prstDash val="solid"/>
              <a:miter lim="800000"/>
            </a:ln>
            <a:effectLst/>
          </p:spPr>
          <p:txBody>
            <a:bodyPr lIns="4572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FFFFFF"/>
                  </a:solidFill>
                  <a:effectLst/>
                  <a:uLnTx/>
                  <a:uFillTx/>
                  <a:latin typeface="Arial" panose="020B0604020202020204"/>
                  <a:ea typeface="+mn-ea"/>
                  <a:cs typeface="+mn-cs"/>
                </a:rPr>
                <a:t>Strategic Framework </a:t>
              </a:r>
              <a:br>
                <a:rPr kumimoji="0" lang="en-US" sz="1600" b="1" i="0" u="none" strike="noStrike" kern="0" cap="none" spc="0" normalizeH="0" baseline="0" noProof="0">
                  <a:ln>
                    <a:noFill/>
                  </a:ln>
                  <a:solidFill>
                    <a:srgbClr val="FFFFFF"/>
                  </a:solidFill>
                  <a:effectLst/>
                  <a:uLnTx/>
                  <a:uFillTx/>
                  <a:latin typeface="Arial" panose="020B0604020202020204"/>
                  <a:ea typeface="+mn-ea"/>
                  <a:cs typeface="+mn-cs"/>
                </a:rPr>
              </a:br>
              <a:r>
                <a:rPr kumimoji="0" lang="en-US" sz="1600" b="1" i="0" u="none" strike="noStrike" kern="0" cap="none" spc="0" normalizeH="0" baseline="0" noProof="0">
                  <a:ln>
                    <a:noFill/>
                  </a:ln>
                  <a:solidFill>
                    <a:srgbClr val="FFFFFF"/>
                  </a:solidFill>
                  <a:effectLst/>
                  <a:uLnTx/>
                  <a:uFillTx/>
                  <a:latin typeface="Arial" panose="020B0604020202020204"/>
                  <a:ea typeface="+mn-ea"/>
                  <a:cs typeface="+mn-cs"/>
                </a:rPr>
                <a:t>&amp; Lexicon</a:t>
              </a:r>
            </a:p>
          </p:txBody>
        </p:sp>
        <p:sp>
          <p:nvSpPr>
            <p:cNvPr id="14" name="Oval 13">
              <a:extLst>
                <a:ext uri="{FF2B5EF4-FFF2-40B4-BE49-F238E27FC236}">
                  <a16:creationId xmlns:a16="http://schemas.microsoft.com/office/drawing/2014/main" id="{CF49CD94-BA68-402A-887C-9AC53D441FAE}"/>
                </a:ext>
              </a:extLst>
            </p:cNvPr>
            <p:cNvSpPr/>
            <p:nvPr/>
          </p:nvSpPr>
          <p:spPr>
            <a:xfrm>
              <a:off x="456714" y="1465013"/>
              <a:ext cx="283270" cy="283270"/>
            </a:xfrm>
            <a:prstGeom prst="ellipse">
              <a:avLst/>
            </a:prstGeom>
            <a:solidFill>
              <a:schemeClr val="bg1"/>
            </a:solidFill>
            <a:ln w="19050">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9999"/>
                  </a:solidFill>
                  <a:effectLst/>
                  <a:uLnTx/>
                  <a:uFillTx/>
                  <a:latin typeface="Arial" panose="020B0604020202020204"/>
                  <a:ea typeface="+mn-ea"/>
                  <a:cs typeface="+mn-cs"/>
                </a:rPr>
                <a:t>1</a:t>
              </a:r>
            </a:p>
          </p:txBody>
        </p:sp>
      </p:grpSp>
      <p:grpSp>
        <p:nvGrpSpPr>
          <p:cNvPr id="15" name="Group 14">
            <a:extLst>
              <a:ext uri="{FF2B5EF4-FFF2-40B4-BE49-F238E27FC236}">
                <a16:creationId xmlns:a16="http://schemas.microsoft.com/office/drawing/2014/main" id="{B10AFAD9-E38B-8F24-B7BA-9C3B9894DC92}"/>
              </a:ext>
            </a:extLst>
          </p:cNvPr>
          <p:cNvGrpSpPr/>
          <p:nvPr/>
        </p:nvGrpSpPr>
        <p:grpSpPr>
          <a:xfrm>
            <a:off x="2948796" y="2549515"/>
            <a:ext cx="3532890" cy="975994"/>
            <a:chOff x="456714" y="2551900"/>
            <a:chExt cx="2021163" cy="558365"/>
          </a:xfrm>
        </p:grpSpPr>
        <p:sp>
          <p:nvSpPr>
            <p:cNvPr id="16" name="Rectangle: Rounded Corners 15">
              <a:extLst>
                <a:ext uri="{FF2B5EF4-FFF2-40B4-BE49-F238E27FC236}">
                  <a16:creationId xmlns:a16="http://schemas.microsoft.com/office/drawing/2014/main" id="{A17356F0-1A8D-3F21-7CC8-DCDA6E98146E}"/>
                </a:ext>
              </a:extLst>
            </p:cNvPr>
            <p:cNvSpPr/>
            <p:nvPr/>
          </p:nvSpPr>
          <p:spPr>
            <a:xfrm>
              <a:off x="557422" y="2551900"/>
              <a:ext cx="1920455" cy="558365"/>
            </a:xfrm>
            <a:prstGeom prst="roundRect">
              <a:avLst/>
            </a:prstGeom>
            <a:solidFill>
              <a:srgbClr val="009999"/>
            </a:solidFill>
            <a:ln w="12700" cap="flat" cmpd="sng" algn="ctr">
              <a:noFill/>
              <a:prstDash val="solid"/>
              <a:miter lim="800000"/>
            </a:ln>
            <a:effectLst/>
          </p:spPr>
          <p:txBody>
            <a:bodyPr lIns="4572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FFFFFF"/>
                  </a:solidFill>
                  <a:effectLst/>
                  <a:uLnTx/>
                  <a:uFillTx/>
                  <a:latin typeface="Arial" panose="020B0604020202020204"/>
                  <a:ea typeface="+mn-ea"/>
                  <a:cs typeface="+mn-cs"/>
                </a:rPr>
                <a:t>Strategy and Messaging Worksheet</a:t>
              </a:r>
            </a:p>
          </p:txBody>
        </p:sp>
        <p:sp>
          <p:nvSpPr>
            <p:cNvPr id="17" name="Oval 16">
              <a:extLst>
                <a:ext uri="{FF2B5EF4-FFF2-40B4-BE49-F238E27FC236}">
                  <a16:creationId xmlns:a16="http://schemas.microsoft.com/office/drawing/2014/main" id="{0B9D3153-AD24-8538-55B6-2C9F551B0D8F}"/>
                </a:ext>
              </a:extLst>
            </p:cNvPr>
            <p:cNvSpPr/>
            <p:nvPr/>
          </p:nvSpPr>
          <p:spPr>
            <a:xfrm>
              <a:off x="456714" y="2689448"/>
              <a:ext cx="283270" cy="283270"/>
            </a:xfrm>
            <a:prstGeom prst="ellipse">
              <a:avLst/>
            </a:prstGeom>
            <a:solidFill>
              <a:schemeClr val="bg1"/>
            </a:solidFill>
            <a:ln w="19050">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9999"/>
                  </a:solidFill>
                  <a:effectLst/>
                  <a:uLnTx/>
                  <a:uFillTx/>
                  <a:latin typeface="Arial" panose="020B0604020202020204"/>
                  <a:ea typeface="+mn-ea"/>
                  <a:cs typeface="+mn-cs"/>
                </a:rPr>
                <a:t>2</a:t>
              </a:r>
            </a:p>
          </p:txBody>
        </p:sp>
      </p:grpSp>
      <p:grpSp>
        <p:nvGrpSpPr>
          <p:cNvPr id="18" name="Group 17">
            <a:extLst>
              <a:ext uri="{FF2B5EF4-FFF2-40B4-BE49-F238E27FC236}">
                <a16:creationId xmlns:a16="http://schemas.microsoft.com/office/drawing/2014/main" id="{1EF6B787-20E5-AA2F-6990-ED8BE4A5ADBF}"/>
              </a:ext>
            </a:extLst>
          </p:cNvPr>
          <p:cNvGrpSpPr/>
          <p:nvPr/>
        </p:nvGrpSpPr>
        <p:grpSpPr>
          <a:xfrm>
            <a:off x="5473755" y="3765530"/>
            <a:ext cx="3532887" cy="975995"/>
            <a:chOff x="456714" y="3776335"/>
            <a:chExt cx="2021163" cy="558366"/>
          </a:xfrm>
        </p:grpSpPr>
        <p:sp>
          <p:nvSpPr>
            <p:cNvPr id="19" name="Rectangle: Rounded Corners 18">
              <a:extLst>
                <a:ext uri="{FF2B5EF4-FFF2-40B4-BE49-F238E27FC236}">
                  <a16:creationId xmlns:a16="http://schemas.microsoft.com/office/drawing/2014/main" id="{62D8B9F1-2BEA-B9AE-168F-1CD6D278BA67}"/>
                </a:ext>
              </a:extLst>
            </p:cNvPr>
            <p:cNvSpPr/>
            <p:nvPr/>
          </p:nvSpPr>
          <p:spPr>
            <a:xfrm>
              <a:off x="557422" y="3776335"/>
              <a:ext cx="1920455" cy="558366"/>
            </a:xfrm>
            <a:prstGeom prst="roundRect">
              <a:avLst/>
            </a:prstGeom>
            <a:solidFill>
              <a:srgbClr val="009999"/>
            </a:solidFill>
            <a:ln w="12700" cap="flat" cmpd="sng" algn="ctr">
              <a:noFill/>
              <a:prstDash val="solid"/>
              <a:miter lim="800000"/>
            </a:ln>
            <a:effectLst/>
          </p:spPr>
          <p:txBody>
            <a:bodyPr lIns="4572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FFFFFF"/>
                  </a:solidFill>
                  <a:effectLst/>
                  <a:uLnTx/>
                  <a:uFillTx/>
                  <a:latin typeface="Arial" panose="020B0604020202020204"/>
                  <a:ea typeface="+mn-ea"/>
                  <a:cs typeface="+mn-cs"/>
                </a:rPr>
                <a:t>Tactical Input Form</a:t>
              </a:r>
            </a:p>
          </p:txBody>
        </p:sp>
        <p:sp>
          <p:nvSpPr>
            <p:cNvPr id="20" name="Oval 19">
              <a:extLst>
                <a:ext uri="{FF2B5EF4-FFF2-40B4-BE49-F238E27FC236}">
                  <a16:creationId xmlns:a16="http://schemas.microsoft.com/office/drawing/2014/main" id="{F28B6852-63A1-B515-AE85-61ED557F3E6D}"/>
                </a:ext>
              </a:extLst>
            </p:cNvPr>
            <p:cNvSpPr/>
            <p:nvPr/>
          </p:nvSpPr>
          <p:spPr>
            <a:xfrm>
              <a:off x="456714" y="3913882"/>
              <a:ext cx="283270" cy="283270"/>
            </a:xfrm>
            <a:prstGeom prst="ellipse">
              <a:avLst/>
            </a:prstGeom>
            <a:solidFill>
              <a:schemeClr val="bg1"/>
            </a:solidFill>
            <a:ln w="19050">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9999"/>
                  </a:solidFill>
                  <a:effectLst/>
                  <a:uLnTx/>
                  <a:uFillTx/>
                  <a:latin typeface="Arial" panose="020B0604020202020204"/>
                  <a:ea typeface="+mn-ea"/>
                  <a:cs typeface="+mn-cs"/>
                </a:rPr>
                <a:t>3</a:t>
              </a:r>
            </a:p>
          </p:txBody>
        </p:sp>
      </p:grpSp>
      <p:grpSp>
        <p:nvGrpSpPr>
          <p:cNvPr id="21" name="Group 20">
            <a:extLst>
              <a:ext uri="{FF2B5EF4-FFF2-40B4-BE49-F238E27FC236}">
                <a16:creationId xmlns:a16="http://schemas.microsoft.com/office/drawing/2014/main" id="{2B3BCF6D-7585-143E-15D0-A373F8117C28}"/>
              </a:ext>
            </a:extLst>
          </p:cNvPr>
          <p:cNvGrpSpPr/>
          <p:nvPr/>
        </p:nvGrpSpPr>
        <p:grpSpPr>
          <a:xfrm>
            <a:off x="7998711" y="4981545"/>
            <a:ext cx="3532887" cy="975995"/>
            <a:chOff x="456714" y="5000771"/>
            <a:chExt cx="2021163" cy="558366"/>
          </a:xfrm>
        </p:grpSpPr>
        <p:sp>
          <p:nvSpPr>
            <p:cNvPr id="22" name="Rectangle: Rounded Corners 21">
              <a:extLst>
                <a:ext uri="{FF2B5EF4-FFF2-40B4-BE49-F238E27FC236}">
                  <a16:creationId xmlns:a16="http://schemas.microsoft.com/office/drawing/2014/main" id="{A95EA43A-F6FF-3733-A3FF-87CC1824388B}"/>
                </a:ext>
              </a:extLst>
            </p:cNvPr>
            <p:cNvSpPr/>
            <p:nvPr/>
          </p:nvSpPr>
          <p:spPr>
            <a:xfrm>
              <a:off x="557422" y="5000771"/>
              <a:ext cx="1920455" cy="558366"/>
            </a:xfrm>
            <a:prstGeom prst="roundRect">
              <a:avLst/>
            </a:prstGeom>
            <a:solidFill>
              <a:srgbClr val="009999"/>
            </a:solidFill>
            <a:ln w="12700" cap="flat" cmpd="sng" algn="ctr">
              <a:noFill/>
              <a:prstDash val="solid"/>
              <a:miter lim="800000"/>
            </a:ln>
            <a:effectLst/>
          </p:spPr>
          <p:txBody>
            <a:bodyPr lIns="4572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rgbClr val="FFFFFF"/>
                  </a:solidFill>
                  <a:effectLst/>
                  <a:uLnTx/>
                  <a:uFillTx/>
                  <a:latin typeface="Arial" panose="020B0604020202020204"/>
                  <a:ea typeface="+mn-ea"/>
                  <a:cs typeface="+mn-cs"/>
                </a:rPr>
                <a:t>Integrated Tactical Plan Dashboard</a:t>
              </a:r>
            </a:p>
          </p:txBody>
        </p:sp>
        <p:sp>
          <p:nvSpPr>
            <p:cNvPr id="23" name="Oval 22">
              <a:extLst>
                <a:ext uri="{FF2B5EF4-FFF2-40B4-BE49-F238E27FC236}">
                  <a16:creationId xmlns:a16="http://schemas.microsoft.com/office/drawing/2014/main" id="{65A4A450-562E-89B0-0C58-77F2D57C8A97}"/>
                </a:ext>
              </a:extLst>
            </p:cNvPr>
            <p:cNvSpPr/>
            <p:nvPr/>
          </p:nvSpPr>
          <p:spPr>
            <a:xfrm>
              <a:off x="456714" y="5138319"/>
              <a:ext cx="283270" cy="283270"/>
            </a:xfrm>
            <a:prstGeom prst="ellipse">
              <a:avLst/>
            </a:prstGeom>
            <a:solidFill>
              <a:schemeClr val="bg1"/>
            </a:solidFill>
            <a:ln w="19050">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9999"/>
                  </a:solidFill>
                  <a:effectLst/>
                  <a:uLnTx/>
                  <a:uFillTx/>
                  <a:latin typeface="Arial" panose="020B0604020202020204"/>
                  <a:ea typeface="+mn-ea"/>
                  <a:cs typeface="+mn-cs"/>
                </a:rPr>
                <a:t>4</a:t>
              </a:r>
            </a:p>
          </p:txBody>
        </p:sp>
      </p:grpSp>
      <p:cxnSp>
        <p:nvCxnSpPr>
          <p:cNvPr id="26" name="Connector: Elbow 25">
            <a:extLst>
              <a:ext uri="{FF2B5EF4-FFF2-40B4-BE49-F238E27FC236}">
                <a16:creationId xmlns:a16="http://schemas.microsoft.com/office/drawing/2014/main" id="{4B4222C9-DAED-43BD-95D9-64BAF09D9A7F}"/>
              </a:ext>
            </a:extLst>
          </p:cNvPr>
          <p:cNvCxnSpPr>
            <a:stCxn id="13" idx="3"/>
            <a:endCxn id="16" idx="0"/>
          </p:cNvCxnSpPr>
          <p:nvPr/>
        </p:nvCxnSpPr>
        <p:spPr>
          <a:xfrm>
            <a:off x="3956727" y="1821497"/>
            <a:ext cx="846530" cy="728018"/>
          </a:xfrm>
          <a:prstGeom prst="bentConnector2">
            <a:avLst/>
          </a:prstGeom>
          <a:ln w="25400">
            <a:solidFill>
              <a:srgbClr val="009999"/>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3BFAD3EB-F148-B940-FC49-BC1EEBF9C177}"/>
              </a:ext>
            </a:extLst>
          </p:cNvPr>
          <p:cNvCxnSpPr>
            <a:cxnSpLocks/>
            <a:stCxn id="16" idx="3"/>
            <a:endCxn id="19" idx="0"/>
          </p:cNvCxnSpPr>
          <p:nvPr/>
        </p:nvCxnSpPr>
        <p:spPr>
          <a:xfrm>
            <a:off x="6481686" y="3037512"/>
            <a:ext cx="846529" cy="728018"/>
          </a:xfrm>
          <a:prstGeom prst="bentConnector2">
            <a:avLst/>
          </a:prstGeom>
          <a:ln w="25400">
            <a:solidFill>
              <a:srgbClr val="009999"/>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EA437D0B-D3B3-1BFE-7B43-B1CC92DC2CAC}"/>
              </a:ext>
            </a:extLst>
          </p:cNvPr>
          <p:cNvCxnSpPr>
            <a:cxnSpLocks/>
            <a:stCxn id="19" idx="3"/>
            <a:endCxn id="22" idx="0"/>
          </p:cNvCxnSpPr>
          <p:nvPr/>
        </p:nvCxnSpPr>
        <p:spPr>
          <a:xfrm>
            <a:off x="9006642" y="4253528"/>
            <a:ext cx="846529" cy="728017"/>
          </a:xfrm>
          <a:prstGeom prst="bentConnector2">
            <a:avLst/>
          </a:prstGeom>
          <a:ln w="25400">
            <a:solidFill>
              <a:srgbClr val="009999"/>
            </a:solidFill>
            <a:tailEnd type="triangle" w="lg" len="lg"/>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A64B062-3950-9E24-E7CB-99F2CA67D95B}"/>
              </a:ext>
            </a:extLst>
          </p:cNvPr>
          <p:cNvSpPr txBox="1"/>
          <p:nvPr/>
        </p:nvSpPr>
        <p:spPr>
          <a:xfrm>
            <a:off x="689157" y="6208679"/>
            <a:ext cx="10286588" cy="230832"/>
          </a:xfrm>
          <a:prstGeom prst="rect">
            <a:avLst/>
          </a:prstGeom>
          <a:noFill/>
        </p:spPr>
        <p:txBody>
          <a:bodyPr wrap="squar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err="1">
                <a:ln>
                  <a:noFill/>
                </a:ln>
                <a:solidFill>
                  <a:srgbClr val="000000"/>
                </a:solidFill>
                <a:effectLst/>
                <a:uLnTx/>
                <a:uFillTx/>
                <a:latin typeface="Arial" panose="020B0604020202020204"/>
                <a:ea typeface="+mn-ea"/>
                <a:cs typeface="+mn-cs"/>
              </a:rPr>
              <a:t>IMCP</a:t>
            </a:r>
            <a:r>
              <a:rPr kumimoji="0" lang="en-US" sz="900" b="0" i="0" u="none" strike="noStrike" kern="1200" cap="none" spc="0" normalizeH="0" baseline="0" noProof="0">
                <a:ln>
                  <a:noFill/>
                </a:ln>
                <a:solidFill>
                  <a:srgbClr val="000000"/>
                </a:solidFill>
                <a:effectLst/>
                <a:uLnTx/>
                <a:uFillTx/>
                <a:latin typeface="Arial" panose="020B0604020202020204"/>
                <a:ea typeface="+mn-ea"/>
                <a:cs typeface="+mn-cs"/>
              </a:rPr>
              <a:t>, integrated medical communications plan.</a:t>
            </a:r>
          </a:p>
        </p:txBody>
      </p:sp>
    </p:spTree>
    <p:custDataLst>
      <p:tags r:id="rId1"/>
    </p:custDataLst>
    <p:extLst>
      <p:ext uri="{BB962C8B-B14F-4D97-AF65-F5344CB8AC3E}">
        <p14:creationId xmlns:p14="http://schemas.microsoft.com/office/powerpoint/2010/main" val="264225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childTnLst>
                                </p:cTn>
                              </p:par>
                              <p:par>
                                <p:cTn id="8" presetID="42" presetClass="path" presetSubtype="0" decel="100000" fill="hold" nodeType="withEffect">
                                  <p:stCondLst>
                                    <p:cond delay="0"/>
                                  </p:stCondLst>
                                  <p:childTnLst>
                                    <p:animMotion origin="layout" path="M -0.01719 -0.00023 L -1.25E-6 1.85185E-6 " pathEditMode="relative" rAng="0" ptsTypes="AA">
                                      <p:cBhvr>
                                        <p:cTn id="9" dur="500" fill="hold"/>
                                        <p:tgtEl>
                                          <p:spTgt spid="3"/>
                                        </p:tgtEl>
                                        <p:attrNameLst>
                                          <p:attrName>ppt_x</p:attrName>
                                          <p:attrName>ppt_y</p:attrName>
                                        </p:attrNameLst>
                                      </p:cBhvr>
                                      <p:rCtr x="859" y="0"/>
                                    </p:animMotion>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up)">
                                      <p:cBhvr>
                                        <p:cTn id="13" dur="500"/>
                                        <p:tgtEl>
                                          <p:spTgt spid="26"/>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50"/>
                                        <p:tgtEl>
                                          <p:spTgt spid="15"/>
                                        </p:tgtEl>
                                      </p:cBhvr>
                                    </p:animEffect>
                                  </p:childTnLst>
                                </p:cTn>
                              </p:par>
                              <p:par>
                                <p:cTn id="17" presetID="42" presetClass="path" presetSubtype="0" decel="100000" fill="hold" nodeType="withEffect">
                                  <p:stCondLst>
                                    <p:cond delay="0"/>
                                  </p:stCondLst>
                                  <p:childTnLst>
                                    <p:animMotion origin="layout" path="M -0.01719 -0.00023 L -1.25E-6 1.85185E-6 " pathEditMode="relative" rAng="0" ptsTypes="AA">
                                      <p:cBhvr>
                                        <p:cTn id="18" dur="500" fill="hold"/>
                                        <p:tgtEl>
                                          <p:spTgt spid="15"/>
                                        </p:tgtEl>
                                        <p:attrNameLst>
                                          <p:attrName>ppt_x</p:attrName>
                                          <p:attrName>ppt_y</p:attrName>
                                        </p:attrNameLst>
                                      </p:cBhvr>
                                      <p:rCtr x="859" y="0"/>
                                    </p:animMotion>
                                  </p:childTnLst>
                                </p:cTn>
                              </p:par>
                            </p:childTnLst>
                          </p:cTn>
                        </p:par>
                        <p:par>
                          <p:cTn id="19" fill="hold">
                            <p:stCondLst>
                              <p:cond delay="1000"/>
                            </p:stCondLst>
                            <p:childTnLst>
                              <p:par>
                                <p:cTn id="20" presetID="22" presetClass="entr" presetSubtype="1"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up)">
                                      <p:cBhvr>
                                        <p:cTn id="22" dur="500"/>
                                        <p:tgtEl>
                                          <p:spTgt spid="27"/>
                                        </p:tgtEl>
                                      </p:cBhvr>
                                    </p:animEffect>
                                  </p:childTnLst>
                                </p:cTn>
                              </p:par>
                              <p:par>
                                <p:cTn id="23" presetID="10"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250"/>
                                        <p:tgtEl>
                                          <p:spTgt spid="18"/>
                                        </p:tgtEl>
                                      </p:cBhvr>
                                    </p:animEffect>
                                  </p:childTnLst>
                                </p:cTn>
                              </p:par>
                              <p:par>
                                <p:cTn id="26" presetID="42" presetClass="path" presetSubtype="0" decel="100000" fill="hold" nodeType="withEffect">
                                  <p:stCondLst>
                                    <p:cond delay="0"/>
                                  </p:stCondLst>
                                  <p:childTnLst>
                                    <p:animMotion origin="layout" path="M -0.01719 -0.00023 L -1.25E-6 1.85185E-6 " pathEditMode="relative" rAng="0" ptsTypes="AA">
                                      <p:cBhvr>
                                        <p:cTn id="27" dur="500" fill="hold"/>
                                        <p:tgtEl>
                                          <p:spTgt spid="18"/>
                                        </p:tgtEl>
                                        <p:attrNameLst>
                                          <p:attrName>ppt_x</p:attrName>
                                          <p:attrName>ppt_y</p:attrName>
                                        </p:attrNameLst>
                                      </p:cBhvr>
                                      <p:rCtr x="859" y="0"/>
                                    </p:animMotion>
                                  </p:childTnLst>
                                </p:cTn>
                              </p:par>
                            </p:childTnLst>
                          </p:cTn>
                        </p:par>
                        <p:par>
                          <p:cTn id="28" fill="hold">
                            <p:stCondLst>
                              <p:cond delay="1500"/>
                            </p:stCondLst>
                            <p:childTnLst>
                              <p:par>
                                <p:cTn id="29" presetID="22" presetClass="entr" presetSubtype="1"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par>
                                <p:cTn id="32" presetID="10"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250"/>
                                        <p:tgtEl>
                                          <p:spTgt spid="21"/>
                                        </p:tgtEl>
                                      </p:cBhvr>
                                    </p:animEffect>
                                  </p:childTnLst>
                                </p:cTn>
                              </p:par>
                              <p:par>
                                <p:cTn id="35" presetID="42" presetClass="path" presetSubtype="0" decel="100000" fill="hold" nodeType="withEffect">
                                  <p:stCondLst>
                                    <p:cond delay="0"/>
                                  </p:stCondLst>
                                  <p:childTnLst>
                                    <p:animMotion origin="layout" path="M -0.01719 -0.00023 L -1.25E-6 1.85185E-6 " pathEditMode="relative" rAng="0" ptsTypes="AA">
                                      <p:cBhvr>
                                        <p:cTn id="36" dur="500" fill="hold"/>
                                        <p:tgtEl>
                                          <p:spTgt spid="21"/>
                                        </p:tgtEl>
                                        <p:attrNameLst>
                                          <p:attrName>ppt_x</p:attrName>
                                          <p:attrName>ppt_y</p:attrName>
                                        </p:attrNameLst>
                                      </p:cBhvr>
                                      <p:rCtr x="8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4"/>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20F05-4051-E602-9824-7928C22C7A5E}"/>
              </a:ext>
            </a:extLst>
          </p:cNvPr>
          <p:cNvSpPr>
            <a:spLocks noGrp="1"/>
          </p:cNvSpPr>
          <p:nvPr>
            <p:ph type="title"/>
          </p:nvPr>
        </p:nvSpPr>
        <p:spPr>
          <a:xfrm>
            <a:off x="280885" y="158496"/>
            <a:ext cx="11282112" cy="976036"/>
          </a:xfrm>
        </p:spPr>
        <p:txBody>
          <a:bodyPr anchor="ctr" anchorCtr="0">
            <a:noAutofit/>
          </a:bodyPr>
          <a:lstStyle/>
          <a:p>
            <a:r>
              <a:rPr lang="en-US" sz="3333">
                <a:solidFill>
                  <a:srgbClr val="0070C0"/>
                </a:solidFill>
              </a:rPr>
              <a:t>ISMPP announcements</a:t>
            </a:r>
          </a:p>
        </p:txBody>
      </p:sp>
      <p:sp>
        <p:nvSpPr>
          <p:cNvPr id="4" name="Slide Number Placeholder 3">
            <a:extLst>
              <a:ext uri="{FF2B5EF4-FFF2-40B4-BE49-F238E27FC236}">
                <a16:creationId xmlns:a16="http://schemas.microsoft.com/office/drawing/2014/main" id="{265054A6-49A9-13A3-286A-56ADE4C4418A}"/>
              </a:ext>
            </a:extLst>
          </p:cNvPr>
          <p:cNvSpPr>
            <a:spLocks noGrp="1"/>
          </p:cNvSpPr>
          <p:nvPr>
            <p:ph type="sldNum" sz="quarter" idx="10"/>
          </p:nvPr>
        </p:nvSpPr>
        <p:spPr>
          <a:xfrm>
            <a:off x="6985487" y="59945"/>
            <a:ext cx="2057400" cy="273844"/>
          </a:xfrm>
          <a:prstGeom prst="rect">
            <a:avLst/>
          </a:prstGeom>
        </p:spPr>
        <p:txBody>
          <a:bodyPr vert="horz" lIns="91440" tIns="45720" rIns="91440" bIns="45720" rtlCol="0" anchor="ctr"/>
          <a:lstStyle>
            <a:defPPr>
              <a:defRPr lang="en-US"/>
            </a:defPPr>
            <a:lvl1pPr marL="0" algn="r"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2AD0A0E-4515-A647-B2E3-7F1B29FB990E}" type="slidenum">
              <a:rPr lang="en-US" smtClean="0"/>
              <a:pPr/>
              <a:t>4</a:t>
            </a:fld>
            <a:endParaRPr lang="en-US"/>
          </a:p>
        </p:txBody>
      </p:sp>
      <p:sp>
        <p:nvSpPr>
          <p:cNvPr id="10" name="Rectangle 9">
            <a:extLst>
              <a:ext uri="{FF2B5EF4-FFF2-40B4-BE49-F238E27FC236}">
                <a16:creationId xmlns:a16="http://schemas.microsoft.com/office/drawing/2014/main" id="{2D12BF95-F509-C89C-9078-63C38CB72F32}"/>
              </a:ext>
            </a:extLst>
          </p:cNvPr>
          <p:cNvSpPr/>
          <p:nvPr/>
        </p:nvSpPr>
        <p:spPr>
          <a:xfrm>
            <a:off x="1033042" y="1428193"/>
            <a:ext cx="10125919" cy="2067617"/>
          </a:xfrm>
          <a:prstGeom prst="rect">
            <a:avLst/>
          </a:prstGeom>
        </p:spPr>
        <p:txBody>
          <a:bodyPr wrap="square" lIns="121920" tIns="60960" rIns="121920" bIns="60960" anchor="t">
            <a:spAutoFit/>
          </a:bodyPr>
          <a:lstStyle/>
          <a:p>
            <a:pPr algn="ctr" defTabSz="1219170">
              <a:spcBef>
                <a:spcPts val="800"/>
              </a:spcBef>
              <a:defRPr/>
            </a:pPr>
            <a:r>
              <a:rPr lang="en-US" sz="2651" b="1" kern="0" spc="-31">
                <a:solidFill>
                  <a:srgbClr val="0070C0"/>
                </a:solidFill>
                <a:ea typeface="ＭＳ Ｐゴシック"/>
                <a:cs typeface="Calibri"/>
              </a:rPr>
              <a:t>Application deadline for the September CMPP </a:t>
            </a:r>
          </a:p>
          <a:p>
            <a:pPr algn="ctr" defTabSz="1219170">
              <a:spcBef>
                <a:spcPts val="800"/>
              </a:spcBef>
              <a:defRPr/>
            </a:pPr>
            <a:r>
              <a:rPr lang="en-US" sz="2651" b="1" kern="0" spc="-31">
                <a:solidFill>
                  <a:srgbClr val="0070C0"/>
                </a:solidFill>
                <a:ea typeface="ＭＳ Ｐゴシック"/>
                <a:cs typeface="Calibri"/>
              </a:rPr>
              <a:t>exam is August 1</a:t>
            </a:r>
            <a:endParaRPr lang="en-US" sz="2651" b="1" kern="0" spc="-31">
              <a:solidFill>
                <a:srgbClr val="0070C0"/>
              </a:solidFill>
            </a:endParaRPr>
          </a:p>
          <a:p>
            <a:pPr marL="380356" indent="-380356" defTabSz="1219170">
              <a:spcBef>
                <a:spcPts val="800"/>
              </a:spcBef>
              <a:buFont typeface="Arial" panose="020B0604020202020204" pitchFamily="34" charset="0"/>
              <a:buChar char="•"/>
              <a:defRPr/>
            </a:pPr>
            <a:endParaRPr lang="en-US" sz="2667" kern="0" spc="-31">
              <a:solidFill>
                <a:prstClr val="black"/>
              </a:solidFill>
              <a:ea typeface="ＭＳ Ｐゴシック" pitchFamily="34" charset="-128"/>
              <a:cs typeface="Calibri" pitchFamily="34" charset="0"/>
            </a:endParaRPr>
          </a:p>
          <a:p>
            <a:pPr defTabSz="1219170">
              <a:spcBef>
                <a:spcPts val="800"/>
              </a:spcBef>
              <a:defRPr/>
            </a:pPr>
            <a:endParaRPr lang="en-US" sz="2667" kern="0" spc="-31">
              <a:solidFill>
                <a:prstClr val="black"/>
              </a:solidFill>
              <a:ea typeface="ＭＳ Ｐゴシック" pitchFamily="34" charset="-128"/>
              <a:cs typeface="Calibri" pitchFamily="34" charset="0"/>
            </a:endParaRPr>
          </a:p>
        </p:txBody>
      </p:sp>
      <p:pic>
        <p:nvPicPr>
          <p:cNvPr id="11" name="Picture 10" descr="A picture containing text, font, logo, graphics&#10;&#10;Description automatically generated">
            <a:extLst>
              <a:ext uri="{FF2B5EF4-FFF2-40B4-BE49-F238E27FC236}">
                <a16:creationId xmlns:a16="http://schemas.microsoft.com/office/drawing/2014/main" id="{A2C3D291-1965-84C7-7BD7-34A7319940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7613" y="2912535"/>
            <a:ext cx="2796777" cy="2810933"/>
          </a:xfrm>
          <a:prstGeom prst="rect">
            <a:avLst/>
          </a:prstGeom>
        </p:spPr>
      </p:pic>
      <p:sp>
        <p:nvSpPr>
          <p:cNvPr id="12" name="TextBox 11">
            <a:extLst>
              <a:ext uri="{FF2B5EF4-FFF2-40B4-BE49-F238E27FC236}">
                <a16:creationId xmlns:a16="http://schemas.microsoft.com/office/drawing/2014/main" id="{523C0594-520C-1481-AAA0-8D2C36643B21}"/>
              </a:ext>
            </a:extLst>
          </p:cNvPr>
          <p:cNvSpPr txBox="1"/>
          <p:nvPr/>
        </p:nvSpPr>
        <p:spPr>
          <a:xfrm>
            <a:off x="3048000" y="3226886"/>
            <a:ext cx="6096000" cy="461665"/>
          </a:xfrm>
          <a:prstGeom prst="rect">
            <a:avLst/>
          </a:prstGeom>
          <a:noFill/>
        </p:spPr>
        <p:txBody>
          <a:bodyPr wrap="square">
            <a:spAutoFit/>
          </a:bodyPr>
          <a:lstStyle/>
          <a:p>
            <a:pPr defTabSz="1219170">
              <a:defRPr/>
            </a:pPr>
            <a:r>
              <a:rPr lang="en-US" sz="2400" kern="0">
                <a:solidFill>
                  <a:prstClr val="black"/>
                </a:solidFill>
              </a:rPr>
              <a:t> </a:t>
            </a:r>
          </a:p>
        </p:txBody>
      </p:sp>
      <p:sp>
        <p:nvSpPr>
          <p:cNvPr id="13" name="TextBox 12">
            <a:extLst>
              <a:ext uri="{FF2B5EF4-FFF2-40B4-BE49-F238E27FC236}">
                <a16:creationId xmlns:a16="http://schemas.microsoft.com/office/drawing/2014/main" id="{336249F6-EF22-FC24-92C0-07E8A21B0459}"/>
              </a:ext>
            </a:extLst>
          </p:cNvPr>
          <p:cNvSpPr txBox="1"/>
          <p:nvPr/>
        </p:nvSpPr>
        <p:spPr>
          <a:xfrm>
            <a:off x="3048000" y="3226886"/>
            <a:ext cx="6096000" cy="461665"/>
          </a:xfrm>
          <a:prstGeom prst="rect">
            <a:avLst/>
          </a:prstGeom>
          <a:noFill/>
        </p:spPr>
        <p:txBody>
          <a:bodyPr wrap="square">
            <a:spAutoFit/>
          </a:bodyPr>
          <a:lstStyle/>
          <a:p>
            <a:pPr defTabSz="1219170">
              <a:defRPr/>
            </a:pPr>
            <a:r>
              <a:rPr lang="en-US" sz="2400" kern="0">
                <a:solidFill>
                  <a:prstClr val="black"/>
                </a:solidFill>
              </a:rPr>
              <a:t> </a:t>
            </a:r>
          </a:p>
        </p:txBody>
      </p:sp>
    </p:spTree>
    <p:custDataLst>
      <p:tags r:id="rId1"/>
    </p:custDataLst>
    <p:extLst>
      <p:ext uri="{BB962C8B-B14F-4D97-AF65-F5344CB8AC3E}">
        <p14:creationId xmlns:p14="http://schemas.microsoft.com/office/powerpoint/2010/main" val="26255137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E9EB4-4D47-C0AA-A229-D79571CBB3D6}"/>
            </a:ext>
          </a:extLst>
        </p:cNvPr>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2209EA87-8B06-B784-A6E8-A7D94F3B0B4B}"/>
              </a:ext>
            </a:extLst>
          </p:cNvPr>
          <p:cNvSpPr>
            <a:spLocks noGrp="1"/>
          </p:cNvSpPr>
          <p:nvPr>
            <p:ph idx="1"/>
          </p:nvPr>
        </p:nvSpPr>
        <p:spPr>
          <a:xfrm>
            <a:off x="2628900" y="1169813"/>
            <a:ext cx="9302161" cy="1573053"/>
          </a:xfrm>
        </p:spPr>
        <p:txBody>
          <a:bodyPr>
            <a:normAutofit/>
          </a:bodyPr>
          <a:lstStyle/>
          <a:p>
            <a:r>
              <a:rPr lang="en-US" sz="2000">
                <a:effectLst/>
                <a:latin typeface="Arial" panose="020B0604020202020204" pitchFamily="34" charset="0"/>
                <a:ea typeface="Times New Roman" panose="02020603050405020304" pitchFamily="18" charset="0"/>
                <a:cs typeface="Times New Roman" panose="02020603050405020304" pitchFamily="18" charset="0"/>
              </a:rPr>
              <a:t>A strategic framework across all functions and assets for annual medical planning was aligned upon to create streamlined plans connected to a common strategic goal, allowing for data integration</a:t>
            </a:r>
          </a:p>
          <a:p>
            <a:r>
              <a:rPr lang="en-US" sz="2000" b="0" i="0" u="none" strike="noStrike" baseline="0">
                <a:latin typeface="ArialMT"/>
              </a:rPr>
              <a:t>A lexicon was developed to ensure alignment across teams</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US" sz="2400"/>
          </a:p>
        </p:txBody>
      </p:sp>
      <p:sp>
        <p:nvSpPr>
          <p:cNvPr id="3" name="Rectangle 2">
            <a:extLst>
              <a:ext uri="{FF2B5EF4-FFF2-40B4-BE49-F238E27FC236}">
                <a16:creationId xmlns:a16="http://schemas.microsoft.com/office/drawing/2014/main" id="{D365B7B0-BFFD-DB4F-AB85-8B5C78CA7C5C}"/>
              </a:ext>
            </a:extLst>
          </p:cNvPr>
          <p:cNvSpPr/>
          <p:nvPr/>
        </p:nvSpPr>
        <p:spPr>
          <a:xfrm>
            <a:off x="406399" y="1018309"/>
            <a:ext cx="2222501" cy="5039591"/>
          </a:xfrm>
          <a:prstGeom prst="rect">
            <a:avLst/>
          </a:prstGeom>
          <a:solidFill>
            <a:srgbClr val="00999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BD246074-97C9-6A61-310D-040F9E718237}"/>
              </a:ext>
            </a:extLst>
          </p:cNvPr>
          <p:cNvSpPr>
            <a:spLocks noGrp="1"/>
          </p:cNvSpPr>
          <p:nvPr>
            <p:ph type="title"/>
          </p:nvPr>
        </p:nvSpPr>
        <p:spPr/>
        <p:txBody>
          <a:bodyPr/>
          <a:lstStyle/>
          <a:p>
            <a:r>
              <a:rPr lang="en-US"/>
              <a:t>Tools needed to achieve an IMCP</a:t>
            </a:r>
          </a:p>
        </p:txBody>
      </p:sp>
      <p:sp>
        <p:nvSpPr>
          <p:cNvPr id="4" name="Slide Number Placeholder 3">
            <a:extLst>
              <a:ext uri="{FF2B5EF4-FFF2-40B4-BE49-F238E27FC236}">
                <a16:creationId xmlns:a16="http://schemas.microsoft.com/office/drawing/2014/main" id="{F43D30C6-E2AB-76FC-8BE1-F6231524FBC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B51402-D8AD-3345-AF1A-7CB73C854E7F}" type="slidenum">
              <a:rPr kumimoji="0" lang="en-US" sz="105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US" sz="10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538EE07C-6EDF-A462-8D5D-FC1B0B337AC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a:ea typeface="+mn-ea"/>
                <a:cs typeface="+mn-cs"/>
              </a:rPr>
              <a:t>This information is for educational use only. Do not copy. Do not distribute.</a:t>
            </a:r>
          </a:p>
        </p:txBody>
      </p:sp>
      <p:grpSp>
        <p:nvGrpSpPr>
          <p:cNvPr id="39" name="Group 38">
            <a:extLst>
              <a:ext uri="{FF2B5EF4-FFF2-40B4-BE49-F238E27FC236}">
                <a16:creationId xmlns:a16="http://schemas.microsoft.com/office/drawing/2014/main" id="{BAC40830-8449-1086-19FD-48C096981CD7}"/>
              </a:ext>
            </a:extLst>
          </p:cNvPr>
          <p:cNvGrpSpPr/>
          <p:nvPr/>
        </p:nvGrpSpPr>
        <p:grpSpPr>
          <a:xfrm>
            <a:off x="456714" y="1327466"/>
            <a:ext cx="2021163" cy="558365"/>
            <a:chOff x="456714" y="1327466"/>
            <a:chExt cx="2021163" cy="558365"/>
          </a:xfrm>
        </p:grpSpPr>
        <p:sp>
          <p:nvSpPr>
            <p:cNvPr id="6" name="Rectangle: Rounded Corners 5">
              <a:extLst>
                <a:ext uri="{FF2B5EF4-FFF2-40B4-BE49-F238E27FC236}">
                  <a16:creationId xmlns:a16="http://schemas.microsoft.com/office/drawing/2014/main" id="{1B4A82AE-0200-6FEB-2F5D-BFEE2092EC95}"/>
                </a:ext>
              </a:extLst>
            </p:cNvPr>
            <p:cNvSpPr/>
            <p:nvPr/>
          </p:nvSpPr>
          <p:spPr>
            <a:xfrm>
              <a:off x="557422" y="1327466"/>
              <a:ext cx="1920455" cy="558365"/>
            </a:xfrm>
            <a:prstGeom prst="roundRect">
              <a:avLst/>
            </a:prstGeom>
            <a:solidFill>
              <a:srgbClr val="009999"/>
            </a:solidFill>
            <a:ln w="12700" cap="flat" cmpd="sng" algn="ctr">
              <a:noFill/>
              <a:prstDash val="solid"/>
              <a:miter lim="800000"/>
            </a:ln>
            <a:effectLst/>
          </p:spPr>
          <p:txBody>
            <a:bodyPr lIns="2743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FFFFFF"/>
                  </a:solidFill>
                  <a:effectLst/>
                  <a:uLnTx/>
                  <a:uFillTx/>
                  <a:latin typeface="Arial" panose="020B0604020202020204"/>
                  <a:ea typeface="+mn-ea"/>
                  <a:cs typeface="+mn-cs"/>
                </a:rPr>
                <a:t>Strategic Framework </a:t>
              </a:r>
              <a:br>
                <a:rPr kumimoji="0" lang="en-US" sz="1100" b="1" i="0" u="none" strike="noStrike" kern="0" cap="none" spc="0" normalizeH="0" baseline="0" noProof="0">
                  <a:ln>
                    <a:noFill/>
                  </a:ln>
                  <a:solidFill>
                    <a:srgbClr val="FFFFFF"/>
                  </a:solidFill>
                  <a:effectLst/>
                  <a:uLnTx/>
                  <a:uFillTx/>
                  <a:latin typeface="Arial" panose="020B0604020202020204"/>
                  <a:ea typeface="+mn-ea"/>
                  <a:cs typeface="+mn-cs"/>
                </a:rPr>
              </a:br>
              <a:r>
                <a:rPr kumimoji="0" lang="en-US" sz="1100" b="1" i="0" u="none" strike="noStrike" kern="0" cap="none" spc="0" normalizeH="0" baseline="0" noProof="0">
                  <a:ln>
                    <a:noFill/>
                  </a:ln>
                  <a:solidFill>
                    <a:srgbClr val="FFFFFF"/>
                  </a:solidFill>
                  <a:effectLst/>
                  <a:uLnTx/>
                  <a:uFillTx/>
                  <a:latin typeface="Arial" panose="020B0604020202020204"/>
                  <a:ea typeface="+mn-ea"/>
                  <a:cs typeface="+mn-cs"/>
                </a:rPr>
                <a:t>&amp; Lexicon</a:t>
              </a:r>
            </a:p>
          </p:txBody>
        </p:sp>
        <p:sp>
          <p:nvSpPr>
            <p:cNvPr id="13" name="Oval 12">
              <a:extLst>
                <a:ext uri="{FF2B5EF4-FFF2-40B4-BE49-F238E27FC236}">
                  <a16:creationId xmlns:a16="http://schemas.microsoft.com/office/drawing/2014/main" id="{96794BEA-9297-8C93-FF5B-57BC4EEFA5EC}"/>
                </a:ext>
              </a:extLst>
            </p:cNvPr>
            <p:cNvSpPr/>
            <p:nvPr/>
          </p:nvSpPr>
          <p:spPr>
            <a:xfrm>
              <a:off x="456714" y="1465013"/>
              <a:ext cx="283270" cy="283270"/>
            </a:xfrm>
            <a:prstGeom prst="ellipse">
              <a:avLst/>
            </a:prstGeom>
            <a:solidFill>
              <a:schemeClr val="bg1"/>
            </a:solidFill>
            <a:ln>
              <a:solidFill>
                <a:srgbClr val="00999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9999"/>
                  </a:solidFill>
                  <a:effectLst/>
                  <a:uLnTx/>
                  <a:uFillTx/>
                  <a:latin typeface="Arial" panose="020B0604020202020204"/>
                  <a:ea typeface="+mn-ea"/>
                  <a:cs typeface="+mn-cs"/>
                </a:rPr>
                <a:t>1</a:t>
              </a:r>
            </a:p>
          </p:txBody>
        </p:sp>
      </p:grpSp>
      <p:grpSp>
        <p:nvGrpSpPr>
          <p:cNvPr id="40" name="Group 39">
            <a:extLst>
              <a:ext uri="{FF2B5EF4-FFF2-40B4-BE49-F238E27FC236}">
                <a16:creationId xmlns:a16="http://schemas.microsoft.com/office/drawing/2014/main" id="{37BCBA3E-6F67-CE0E-1465-CF9A9A4A029C}"/>
              </a:ext>
            </a:extLst>
          </p:cNvPr>
          <p:cNvGrpSpPr/>
          <p:nvPr/>
        </p:nvGrpSpPr>
        <p:grpSpPr>
          <a:xfrm>
            <a:off x="456714" y="2551900"/>
            <a:ext cx="2021163" cy="558365"/>
            <a:chOff x="456714" y="2551900"/>
            <a:chExt cx="2021163" cy="558365"/>
          </a:xfrm>
        </p:grpSpPr>
        <p:sp>
          <p:nvSpPr>
            <p:cNvPr id="7" name="Rectangle: Rounded Corners 6">
              <a:extLst>
                <a:ext uri="{FF2B5EF4-FFF2-40B4-BE49-F238E27FC236}">
                  <a16:creationId xmlns:a16="http://schemas.microsoft.com/office/drawing/2014/main" id="{27DEAD21-0470-93A5-52EC-E9C67703E0CD}"/>
                </a:ext>
              </a:extLst>
            </p:cNvPr>
            <p:cNvSpPr/>
            <p:nvPr/>
          </p:nvSpPr>
          <p:spPr>
            <a:xfrm>
              <a:off x="557422" y="2551900"/>
              <a:ext cx="1920455" cy="558365"/>
            </a:xfrm>
            <a:prstGeom prst="roundRect">
              <a:avLst/>
            </a:prstGeom>
            <a:solidFill>
              <a:srgbClr val="009999">
                <a:alpha val="25000"/>
              </a:srgbClr>
            </a:solidFill>
            <a:ln w="12700" cap="flat" cmpd="sng" algn="ctr">
              <a:noFill/>
              <a:prstDash val="solid"/>
              <a:miter lim="800000"/>
            </a:ln>
            <a:effectLst/>
          </p:spPr>
          <p:txBody>
            <a:bodyPr lIns="2743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FFFFFF"/>
                  </a:solidFill>
                  <a:effectLst/>
                  <a:uLnTx/>
                  <a:uFillTx/>
                  <a:latin typeface="Arial" panose="020B0604020202020204"/>
                  <a:ea typeface="+mn-ea"/>
                  <a:cs typeface="+mn-cs"/>
                </a:rPr>
                <a:t>Strategy and Messaging Worksheet</a:t>
              </a:r>
            </a:p>
          </p:txBody>
        </p:sp>
        <p:sp>
          <p:nvSpPr>
            <p:cNvPr id="14" name="Oval 13">
              <a:extLst>
                <a:ext uri="{FF2B5EF4-FFF2-40B4-BE49-F238E27FC236}">
                  <a16:creationId xmlns:a16="http://schemas.microsoft.com/office/drawing/2014/main" id="{DB8DD79A-83AC-1D1D-CA36-9DFAA097FA92}"/>
                </a:ext>
              </a:extLst>
            </p:cNvPr>
            <p:cNvSpPr/>
            <p:nvPr/>
          </p:nvSpPr>
          <p:spPr>
            <a:xfrm>
              <a:off x="456714" y="2689448"/>
              <a:ext cx="283270" cy="283270"/>
            </a:xfrm>
            <a:prstGeom prst="ellipse">
              <a:avLst/>
            </a:prstGeom>
            <a:solidFill>
              <a:schemeClr val="bg1"/>
            </a:solidFill>
            <a:ln>
              <a:solidFill>
                <a:srgbClr val="BFE5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BFE5E5"/>
                  </a:solidFill>
                  <a:effectLst/>
                  <a:uLnTx/>
                  <a:uFillTx/>
                  <a:latin typeface="Arial" panose="020B0604020202020204"/>
                  <a:ea typeface="+mn-ea"/>
                  <a:cs typeface="+mn-cs"/>
                </a:rPr>
                <a:t>2</a:t>
              </a:r>
            </a:p>
          </p:txBody>
        </p:sp>
      </p:grpSp>
      <p:grpSp>
        <p:nvGrpSpPr>
          <p:cNvPr id="41" name="Group 40">
            <a:extLst>
              <a:ext uri="{FF2B5EF4-FFF2-40B4-BE49-F238E27FC236}">
                <a16:creationId xmlns:a16="http://schemas.microsoft.com/office/drawing/2014/main" id="{CAA1C5AB-5796-86D9-BF2E-AB0892C2D5DD}"/>
              </a:ext>
            </a:extLst>
          </p:cNvPr>
          <p:cNvGrpSpPr/>
          <p:nvPr/>
        </p:nvGrpSpPr>
        <p:grpSpPr>
          <a:xfrm>
            <a:off x="456714" y="3776335"/>
            <a:ext cx="2021163" cy="558366"/>
            <a:chOff x="456714" y="3776335"/>
            <a:chExt cx="2021163" cy="558366"/>
          </a:xfrm>
        </p:grpSpPr>
        <p:sp>
          <p:nvSpPr>
            <p:cNvPr id="8" name="Rectangle: Rounded Corners 7">
              <a:extLst>
                <a:ext uri="{FF2B5EF4-FFF2-40B4-BE49-F238E27FC236}">
                  <a16:creationId xmlns:a16="http://schemas.microsoft.com/office/drawing/2014/main" id="{62ABB172-D9CD-0142-F58F-F35EFFB67F81}"/>
                </a:ext>
              </a:extLst>
            </p:cNvPr>
            <p:cNvSpPr/>
            <p:nvPr/>
          </p:nvSpPr>
          <p:spPr>
            <a:xfrm>
              <a:off x="557422" y="3776335"/>
              <a:ext cx="1920455" cy="558366"/>
            </a:xfrm>
            <a:prstGeom prst="roundRect">
              <a:avLst/>
            </a:prstGeom>
            <a:solidFill>
              <a:srgbClr val="009999">
                <a:alpha val="25000"/>
              </a:srgbClr>
            </a:solidFill>
            <a:ln w="12700" cap="flat" cmpd="sng" algn="ctr">
              <a:noFill/>
              <a:prstDash val="solid"/>
              <a:miter lim="800000"/>
            </a:ln>
            <a:effectLst/>
          </p:spPr>
          <p:txBody>
            <a:bodyPr lIns="2743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FFFFFF"/>
                  </a:solidFill>
                  <a:effectLst/>
                  <a:uLnTx/>
                  <a:uFillTx/>
                  <a:latin typeface="Arial" panose="020B0604020202020204"/>
                  <a:ea typeface="+mn-ea"/>
                  <a:cs typeface="+mn-cs"/>
                </a:rPr>
                <a:t>Tactical Input Form</a:t>
              </a:r>
            </a:p>
          </p:txBody>
        </p:sp>
        <p:sp>
          <p:nvSpPr>
            <p:cNvPr id="15" name="Oval 14">
              <a:extLst>
                <a:ext uri="{FF2B5EF4-FFF2-40B4-BE49-F238E27FC236}">
                  <a16:creationId xmlns:a16="http://schemas.microsoft.com/office/drawing/2014/main" id="{B615484A-92B7-6ADD-E797-37A6E3C5E8E4}"/>
                </a:ext>
              </a:extLst>
            </p:cNvPr>
            <p:cNvSpPr/>
            <p:nvPr/>
          </p:nvSpPr>
          <p:spPr>
            <a:xfrm>
              <a:off x="456714" y="3913882"/>
              <a:ext cx="283270" cy="283270"/>
            </a:xfrm>
            <a:prstGeom prst="ellipse">
              <a:avLst/>
            </a:prstGeom>
            <a:solidFill>
              <a:schemeClr val="bg1"/>
            </a:solidFill>
            <a:ln>
              <a:solidFill>
                <a:srgbClr val="BFE5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BFE5E5"/>
                  </a:solidFill>
                  <a:effectLst/>
                  <a:uLnTx/>
                  <a:uFillTx/>
                  <a:latin typeface="Arial" panose="020B0604020202020204"/>
                  <a:ea typeface="+mn-ea"/>
                  <a:cs typeface="+mn-cs"/>
                </a:rPr>
                <a:t>3</a:t>
              </a:r>
            </a:p>
          </p:txBody>
        </p:sp>
      </p:grpSp>
      <p:grpSp>
        <p:nvGrpSpPr>
          <p:cNvPr id="42" name="Group 41">
            <a:extLst>
              <a:ext uri="{FF2B5EF4-FFF2-40B4-BE49-F238E27FC236}">
                <a16:creationId xmlns:a16="http://schemas.microsoft.com/office/drawing/2014/main" id="{FB50ED4A-E8B4-7570-E373-3C5A0F68D140}"/>
              </a:ext>
            </a:extLst>
          </p:cNvPr>
          <p:cNvGrpSpPr/>
          <p:nvPr/>
        </p:nvGrpSpPr>
        <p:grpSpPr>
          <a:xfrm>
            <a:off x="456714" y="5000771"/>
            <a:ext cx="2021163" cy="558366"/>
            <a:chOff x="456714" y="5000771"/>
            <a:chExt cx="2021163" cy="558366"/>
          </a:xfrm>
        </p:grpSpPr>
        <p:sp>
          <p:nvSpPr>
            <p:cNvPr id="9" name="Rectangle: Rounded Corners 8">
              <a:extLst>
                <a:ext uri="{FF2B5EF4-FFF2-40B4-BE49-F238E27FC236}">
                  <a16:creationId xmlns:a16="http://schemas.microsoft.com/office/drawing/2014/main" id="{98B97034-59F5-BA90-17C3-419FB56EBB30}"/>
                </a:ext>
              </a:extLst>
            </p:cNvPr>
            <p:cNvSpPr/>
            <p:nvPr/>
          </p:nvSpPr>
          <p:spPr>
            <a:xfrm>
              <a:off x="557422" y="5000771"/>
              <a:ext cx="1920455" cy="558366"/>
            </a:xfrm>
            <a:prstGeom prst="roundRect">
              <a:avLst/>
            </a:prstGeom>
            <a:solidFill>
              <a:srgbClr val="009999">
                <a:alpha val="25000"/>
              </a:srgbClr>
            </a:solidFill>
            <a:ln w="12700" cap="flat" cmpd="sng" algn="ctr">
              <a:noFill/>
              <a:prstDash val="solid"/>
              <a:miter lim="800000"/>
            </a:ln>
            <a:effectLst/>
          </p:spPr>
          <p:txBody>
            <a:bodyPr lIns="2743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FFFFFF"/>
                  </a:solidFill>
                  <a:effectLst/>
                  <a:uLnTx/>
                  <a:uFillTx/>
                  <a:latin typeface="Arial" panose="020B0604020202020204"/>
                  <a:ea typeface="+mn-ea"/>
                  <a:cs typeface="+mn-cs"/>
                </a:rPr>
                <a:t>Integrated Tactical Plan Dashboard</a:t>
              </a:r>
            </a:p>
          </p:txBody>
        </p:sp>
        <p:sp>
          <p:nvSpPr>
            <p:cNvPr id="16" name="Oval 15">
              <a:extLst>
                <a:ext uri="{FF2B5EF4-FFF2-40B4-BE49-F238E27FC236}">
                  <a16:creationId xmlns:a16="http://schemas.microsoft.com/office/drawing/2014/main" id="{B909D995-B3A1-58F2-864A-C7A648EED25C}"/>
                </a:ext>
              </a:extLst>
            </p:cNvPr>
            <p:cNvSpPr/>
            <p:nvPr/>
          </p:nvSpPr>
          <p:spPr>
            <a:xfrm>
              <a:off x="456714" y="5138319"/>
              <a:ext cx="283270" cy="283270"/>
            </a:xfrm>
            <a:prstGeom prst="ellipse">
              <a:avLst/>
            </a:prstGeom>
            <a:solidFill>
              <a:schemeClr val="bg1"/>
            </a:solidFill>
            <a:ln>
              <a:solidFill>
                <a:srgbClr val="BFE5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BFE5E5"/>
                  </a:solidFill>
                  <a:effectLst/>
                  <a:uLnTx/>
                  <a:uFillTx/>
                  <a:latin typeface="Arial" panose="020B0604020202020204"/>
                  <a:ea typeface="+mn-ea"/>
                  <a:cs typeface="+mn-cs"/>
                </a:rPr>
                <a:t>4</a:t>
              </a:r>
            </a:p>
          </p:txBody>
        </p:sp>
      </p:grpSp>
      <p:grpSp>
        <p:nvGrpSpPr>
          <p:cNvPr id="18" name="Group 17">
            <a:extLst>
              <a:ext uri="{FF2B5EF4-FFF2-40B4-BE49-F238E27FC236}">
                <a16:creationId xmlns:a16="http://schemas.microsoft.com/office/drawing/2014/main" id="{04C125A0-F00A-737E-AC01-919723F19E29}"/>
              </a:ext>
            </a:extLst>
          </p:cNvPr>
          <p:cNvGrpSpPr/>
          <p:nvPr/>
        </p:nvGrpSpPr>
        <p:grpSpPr>
          <a:xfrm>
            <a:off x="2768550" y="2757140"/>
            <a:ext cx="8751674" cy="3154776"/>
            <a:chOff x="472972" y="2084620"/>
            <a:chExt cx="11244656" cy="3775256"/>
          </a:xfrm>
        </p:grpSpPr>
        <p:grpSp>
          <p:nvGrpSpPr>
            <p:cNvPr id="19" name="Group 18">
              <a:extLst>
                <a:ext uri="{FF2B5EF4-FFF2-40B4-BE49-F238E27FC236}">
                  <a16:creationId xmlns:a16="http://schemas.microsoft.com/office/drawing/2014/main" id="{E7999440-7CDD-1ACB-27A4-CCAE3DD42732}"/>
                </a:ext>
              </a:extLst>
            </p:cNvPr>
            <p:cNvGrpSpPr/>
            <p:nvPr/>
          </p:nvGrpSpPr>
          <p:grpSpPr>
            <a:xfrm>
              <a:off x="472972" y="2084620"/>
              <a:ext cx="11244656" cy="3775256"/>
              <a:chOff x="472972" y="2058828"/>
              <a:chExt cx="11244656" cy="3775256"/>
            </a:xfrm>
          </p:grpSpPr>
          <p:sp>
            <p:nvSpPr>
              <p:cNvPr id="22" name="Freeform: Shape 27">
                <a:extLst>
                  <a:ext uri="{FF2B5EF4-FFF2-40B4-BE49-F238E27FC236}">
                    <a16:creationId xmlns:a16="http://schemas.microsoft.com/office/drawing/2014/main" id="{ACC66E01-21EE-5F85-90DD-DDA60CF7A81E}"/>
                  </a:ext>
                </a:extLst>
              </p:cNvPr>
              <p:cNvSpPr/>
              <p:nvPr/>
            </p:nvSpPr>
            <p:spPr>
              <a:xfrm>
                <a:off x="1214380" y="2058828"/>
                <a:ext cx="10206120" cy="567815"/>
              </a:xfrm>
              <a:custGeom>
                <a:avLst/>
                <a:gdLst>
                  <a:gd name="connsiteX0" fmla="*/ 0 w 2962500"/>
                  <a:gd name="connsiteY0" fmla="*/ 0 h 567815"/>
                  <a:gd name="connsiteX1" fmla="*/ 2962500 w 2962500"/>
                  <a:gd name="connsiteY1" fmla="*/ 0 h 567815"/>
                  <a:gd name="connsiteX2" fmla="*/ 2962500 w 2962500"/>
                  <a:gd name="connsiteY2" fmla="*/ 567815 h 567815"/>
                  <a:gd name="connsiteX3" fmla="*/ 0 w 2962500"/>
                  <a:gd name="connsiteY3" fmla="*/ 567815 h 567815"/>
                  <a:gd name="connsiteX4" fmla="*/ 0 w 2962500"/>
                  <a:gd name="connsiteY4" fmla="*/ 0 h 567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2500" h="567815">
                    <a:moveTo>
                      <a:pt x="0" y="0"/>
                    </a:moveTo>
                    <a:lnTo>
                      <a:pt x="2962500" y="0"/>
                    </a:lnTo>
                    <a:lnTo>
                      <a:pt x="2962500" y="567815"/>
                    </a:lnTo>
                    <a:lnTo>
                      <a:pt x="0" y="567815"/>
                    </a:lnTo>
                    <a:lnTo>
                      <a:pt x="0" y="0"/>
                    </a:lnTo>
                    <a:close/>
                  </a:path>
                </a:pathLst>
              </a:custGeom>
              <a:solidFill>
                <a:srgbClr val="B3C9EA">
                  <a:lumMod val="50000"/>
                </a:srgbClr>
              </a:solidFill>
              <a:ln w="12700" cap="flat" cmpd="sng" algn="ctr">
                <a:noFill/>
                <a:prstDash val="solid"/>
                <a:miter lim="800000"/>
              </a:ln>
              <a:effectLst/>
            </p:spPr>
            <p:txBody>
              <a:bodyPr spcFirstLastPara="0" vert="horz" wrap="square" lIns="10160" tIns="10160" rIns="10160" bIns="101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200" b="1"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Asset Goal/Vision</a:t>
                </a:r>
              </a:p>
            </p:txBody>
          </p:sp>
          <p:sp>
            <p:nvSpPr>
              <p:cNvPr id="23" name="Freeform: Shape 29">
                <a:extLst>
                  <a:ext uri="{FF2B5EF4-FFF2-40B4-BE49-F238E27FC236}">
                    <a16:creationId xmlns:a16="http://schemas.microsoft.com/office/drawing/2014/main" id="{14208EE2-A353-D001-A56A-ACDF4DEEC6BD}"/>
                  </a:ext>
                </a:extLst>
              </p:cNvPr>
              <p:cNvSpPr/>
              <p:nvPr/>
            </p:nvSpPr>
            <p:spPr>
              <a:xfrm>
                <a:off x="1214380" y="2838884"/>
                <a:ext cx="2317926" cy="567815"/>
              </a:xfrm>
              <a:custGeom>
                <a:avLst/>
                <a:gdLst>
                  <a:gd name="connsiteX0" fmla="*/ 0 w 2706619"/>
                  <a:gd name="connsiteY0" fmla="*/ 0 h 567815"/>
                  <a:gd name="connsiteX1" fmla="*/ 2706619 w 2706619"/>
                  <a:gd name="connsiteY1" fmla="*/ 0 h 567815"/>
                  <a:gd name="connsiteX2" fmla="*/ 2706619 w 2706619"/>
                  <a:gd name="connsiteY2" fmla="*/ 567815 h 567815"/>
                  <a:gd name="connsiteX3" fmla="*/ 0 w 2706619"/>
                  <a:gd name="connsiteY3" fmla="*/ 567815 h 567815"/>
                  <a:gd name="connsiteX4" fmla="*/ 0 w 2706619"/>
                  <a:gd name="connsiteY4" fmla="*/ 0 h 567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6619" h="567815">
                    <a:moveTo>
                      <a:pt x="0" y="0"/>
                    </a:moveTo>
                    <a:lnTo>
                      <a:pt x="2706619" y="0"/>
                    </a:lnTo>
                    <a:lnTo>
                      <a:pt x="2706619" y="567815"/>
                    </a:lnTo>
                    <a:lnTo>
                      <a:pt x="0" y="567815"/>
                    </a:lnTo>
                    <a:lnTo>
                      <a:pt x="0" y="0"/>
                    </a:lnTo>
                    <a:close/>
                  </a:path>
                </a:pathLst>
              </a:custGeom>
              <a:solidFill>
                <a:srgbClr val="B3C9EA">
                  <a:lumMod val="50000"/>
                </a:srgbClr>
              </a:solidFill>
              <a:ln w="12700" cap="flat" cmpd="sng" algn="ctr">
                <a:noFill/>
                <a:prstDash val="solid"/>
                <a:miter lim="800000"/>
              </a:ln>
              <a:effectLst/>
            </p:spPr>
            <p:txBody>
              <a:bodyPr spcFirstLastPara="0" vert="horz" wrap="square" lIns="10160" tIns="10160" rIns="10160" bIns="101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200" b="1"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Strategic Imperative 1</a:t>
                </a:r>
              </a:p>
            </p:txBody>
          </p:sp>
          <p:sp>
            <p:nvSpPr>
              <p:cNvPr id="24" name="Freeform: Shape 31">
                <a:extLst>
                  <a:ext uri="{FF2B5EF4-FFF2-40B4-BE49-F238E27FC236}">
                    <a16:creationId xmlns:a16="http://schemas.microsoft.com/office/drawing/2014/main" id="{3F9FC63C-2E46-AECA-2B2B-9475DA7D664C}"/>
                  </a:ext>
                </a:extLst>
              </p:cNvPr>
              <p:cNvSpPr/>
              <p:nvPr/>
            </p:nvSpPr>
            <p:spPr>
              <a:xfrm>
                <a:off x="1214380" y="3786718"/>
                <a:ext cx="2317925" cy="567815"/>
              </a:xfrm>
              <a:custGeom>
                <a:avLst/>
                <a:gdLst>
                  <a:gd name="connsiteX0" fmla="*/ 0 w 2361001"/>
                  <a:gd name="connsiteY0" fmla="*/ 0 h 567815"/>
                  <a:gd name="connsiteX1" fmla="*/ 2361001 w 2361001"/>
                  <a:gd name="connsiteY1" fmla="*/ 0 h 567815"/>
                  <a:gd name="connsiteX2" fmla="*/ 2361001 w 2361001"/>
                  <a:gd name="connsiteY2" fmla="*/ 567815 h 567815"/>
                  <a:gd name="connsiteX3" fmla="*/ 0 w 2361001"/>
                  <a:gd name="connsiteY3" fmla="*/ 567815 h 567815"/>
                  <a:gd name="connsiteX4" fmla="*/ 0 w 2361001"/>
                  <a:gd name="connsiteY4" fmla="*/ 0 h 567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1001" h="567815">
                    <a:moveTo>
                      <a:pt x="0" y="0"/>
                    </a:moveTo>
                    <a:lnTo>
                      <a:pt x="2361001" y="0"/>
                    </a:lnTo>
                    <a:lnTo>
                      <a:pt x="2361001" y="567815"/>
                    </a:lnTo>
                    <a:lnTo>
                      <a:pt x="0" y="567815"/>
                    </a:lnTo>
                    <a:lnTo>
                      <a:pt x="0" y="0"/>
                    </a:lnTo>
                    <a:close/>
                  </a:path>
                </a:pathLst>
              </a:custGeom>
              <a:solidFill>
                <a:srgbClr val="DC6464"/>
              </a:solidFill>
              <a:ln w="12700" cap="flat" cmpd="sng" algn="ctr">
                <a:noFill/>
                <a:prstDash val="solid"/>
                <a:miter lim="800000"/>
              </a:ln>
              <a:effectLst/>
            </p:spPr>
            <p:txBody>
              <a:bodyPr spcFirstLastPara="0" vert="horz" wrap="square" lIns="8890" tIns="8890" rIns="8890" bIns="889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200" b="1"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MA/Pub Objective 1</a:t>
                </a:r>
              </a:p>
            </p:txBody>
          </p:sp>
          <p:sp>
            <p:nvSpPr>
              <p:cNvPr id="25" name="Freeform: Shape 29">
                <a:extLst>
                  <a:ext uri="{FF2B5EF4-FFF2-40B4-BE49-F238E27FC236}">
                    <a16:creationId xmlns:a16="http://schemas.microsoft.com/office/drawing/2014/main" id="{5294A429-0098-8E6D-58B3-F60928FA65F3}"/>
                  </a:ext>
                </a:extLst>
              </p:cNvPr>
              <p:cNvSpPr/>
              <p:nvPr/>
            </p:nvSpPr>
            <p:spPr>
              <a:xfrm>
                <a:off x="3906169" y="2838884"/>
                <a:ext cx="2317926" cy="567815"/>
              </a:xfrm>
              <a:custGeom>
                <a:avLst/>
                <a:gdLst>
                  <a:gd name="connsiteX0" fmla="*/ 0 w 2706619"/>
                  <a:gd name="connsiteY0" fmla="*/ 0 h 567815"/>
                  <a:gd name="connsiteX1" fmla="*/ 2706619 w 2706619"/>
                  <a:gd name="connsiteY1" fmla="*/ 0 h 567815"/>
                  <a:gd name="connsiteX2" fmla="*/ 2706619 w 2706619"/>
                  <a:gd name="connsiteY2" fmla="*/ 567815 h 567815"/>
                  <a:gd name="connsiteX3" fmla="*/ 0 w 2706619"/>
                  <a:gd name="connsiteY3" fmla="*/ 567815 h 567815"/>
                  <a:gd name="connsiteX4" fmla="*/ 0 w 2706619"/>
                  <a:gd name="connsiteY4" fmla="*/ 0 h 567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6619" h="567815">
                    <a:moveTo>
                      <a:pt x="0" y="0"/>
                    </a:moveTo>
                    <a:lnTo>
                      <a:pt x="2706619" y="0"/>
                    </a:lnTo>
                    <a:lnTo>
                      <a:pt x="2706619" y="567815"/>
                    </a:lnTo>
                    <a:lnTo>
                      <a:pt x="0" y="567815"/>
                    </a:lnTo>
                    <a:lnTo>
                      <a:pt x="0" y="0"/>
                    </a:lnTo>
                    <a:close/>
                  </a:path>
                </a:pathLst>
              </a:custGeom>
              <a:solidFill>
                <a:srgbClr val="B3C9EA">
                  <a:lumMod val="50000"/>
                </a:srgbClr>
              </a:solidFill>
              <a:ln w="12700" cap="flat" cmpd="sng" algn="ctr">
                <a:noFill/>
                <a:prstDash val="solid"/>
                <a:miter lim="800000"/>
              </a:ln>
              <a:effectLst/>
            </p:spPr>
            <p:txBody>
              <a:bodyPr spcFirstLastPara="0" vert="horz" wrap="square" lIns="10160" tIns="10160" rIns="10160" bIns="101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200" b="1"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Strategic Imperative 2</a:t>
                </a:r>
              </a:p>
            </p:txBody>
          </p:sp>
          <p:sp>
            <p:nvSpPr>
              <p:cNvPr id="26" name="Freeform: Shape 25">
                <a:extLst>
                  <a:ext uri="{FF2B5EF4-FFF2-40B4-BE49-F238E27FC236}">
                    <a16:creationId xmlns:a16="http://schemas.microsoft.com/office/drawing/2014/main" id="{575C8BE0-372C-FB20-1E8F-45AAFE836C47}"/>
                  </a:ext>
                </a:extLst>
              </p:cNvPr>
              <p:cNvSpPr/>
              <p:nvPr/>
            </p:nvSpPr>
            <p:spPr>
              <a:xfrm>
                <a:off x="6501355" y="2838884"/>
                <a:ext cx="2317926" cy="567815"/>
              </a:xfrm>
              <a:custGeom>
                <a:avLst/>
                <a:gdLst>
                  <a:gd name="connsiteX0" fmla="*/ 0 w 2706619"/>
                  <a:gd name="connsiteY0" fmla="*/ 0 h 567815"/>
                  <a:gd name="connsiteX1" fmla="*/ 2706619 w 2706619"/>
                  <a:gd name="connsiteY1" fmla="*/ 0 h 567815"/>
                  <a:gd name="connsiteX2" fmla="*/ 2706619 w 2706619"/>
                  <a:gd name="connsiteY2" fmla="*/ 567815 h 567815"/>
                  <a:gd name="connsiteX3" fmla="*/ 0 w 2706619"/>
                  <a:gd name="connsiteY3" fmla="*/ 567815 h 567815"/>
                  <a:gd name="connsiteX4" fmla="*/ 0 w 2706619"/>
                  <a:gd name="connsiteY4" fmla="*/ 0 h 567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6619" h="567815">
                    <a:moveTo>
                      <a:pt x="0" y="0"/>
                    </a:moveTo>
                    <a:lnTo>
                      <a:pt x="2706619" y="0"/>
                    </a:lnTo>
                    <a:lnTo>
                      <a:pt x="2706619" y="567815"/>
                    </a:lnTo>
                    <a:lnTo>
                      <a:pt x="0" y="567815"/>
                    </a:lnTo>
                    <a:lnTo>
                      <a:pt x="0" y="0"/>
                    </a:lnTo>
                    <a:close/>
                  </a:path>
                </a:pathLst>
              </a:custGeom>
              <a:solidFill>
                <a:srgbClr val="B3C9EA">
                  <a:lumMod val="50000"/>
                </a:srgbClr>
              </a:solidFill>
              <a:ln w="12700" cap="flat" cmpd="sng" algn="ctr">
                <a:noFill/>
                <a:prstDash val="solid"/>
                <a:miter lim="800000"/>
              </a:ln>
              <a:effectLst/>
            </p:spPr>
            <p:txBody>
              <a:bodyPr spcFirstLastPara="0" vert="horz" wrap="square" lIns="10160" tIns="10160" rIns="10160" bIns="101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200" b="1"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Strategic Imperative 3</a:t>
                </a:r>
              </a:p>
            </p:txBody>
          </p:sp>
          <p:sp>
            <p:nvSpPr>
              <p:cNvPr id="27" name="Freeform: Shape 29">
                <a:extLst>
                  <a:ext uri="{FF2B5EF4-FFF2-40B4-BE49-F238E27FC236}">
                    <a16:creationId xmlns:a16="http://schemas.microsoft.com/office/drawing/2014/main" id="{0A640AE0-8D9B-BD2D-1516-0D106CD80287}"/>
                  </a:ext>
                </a:extLst>
              </p:cNvPr>
              <p:cNvSpPr/>
              <p:nvPr/>
            </p:nvSpPr>
            <p:spPr>
              <a:xfrm>
                <a:off x="9102574" y="2838884"/>
                <a:ext cx="2317926" cy="567815"/>
              </a:xfrm>
              <a:custGeom>
                <a:avLst/>
                <a:gdLst>
                  <a:gd name="connsiteX0" fmla="*/ 0 w 2706619"/>
                  <a:gd name="connsiteY0" fmla="*/ 0 h 567815"/>
                  <a:gd name="connsiteX1" fmla="*/ 2706619 w 2706619"/>
                  <a:gd name="connsiteY1" fmla="*/ 0 h 567815"/>
                  <a:gd name="connsiteX2" fmla="*/ 2706619 w 2706619"/>
                  <a:gd name="connsiteY2" fmla="*/ 567815 h 567815"/>
                  <a:gd name="connsiteX3" fmla="*/ 0 w 2706619"/>
                  <a:gd name="connsiteY3" fmla="*/ 567815 h 567815"/>
                  <a:gd name="connsiteX4" fmla="*/ 0 w 2706619"/>
                  <a:gd name="connsiteY4" fmla="*/ 0 h 567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6619" h="567815">
                    <a:moveTo>
                      <a:pt x="0" y="0"/>
                    </a:moveTo>
                    <a:lnTo>
                      <a:pt x="2706619" y="0"/>
                    </a:lnTo>
                    <a:lnTo>
                      <a:pt x="2706619" y="567815"/>
                    </a:lnTo>
                    <a:lnTo>
                      <a:pt x="0" y="567815"/>
                    </a:lnTo>
                    <a:lnTo>
                      <a:pt x="0" y="0"/>
                    </a:lnTo>
                    <a:close/>
                  </a:path>
                </a:pathLst>
              </a:custGeom>
              <a:solidFill>
                <a:srgbClr val="B3C9EA">
                  <a:lumMod val="50000"/>
                </a:srgbClr>
              </a:solidFill>
              <a:ln w="12700" cap="flat" cmpd="sng" algn="ctr">
                <a:noFill/>
                <a:prstDash val="solid"/>
                <a:miter lim="800000"/>
              </a:ln>
              <a:effectLst/>
            </p:spPr>
            <p:txBody>
              <a:bodyPr spcFirstLastPara="0" vert="horz" wrap="square" lIns="10160" tIns="10160" rIns="10160" bIns="101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200" b="1"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Strategic Imperative 4</a:t>
                </a:r>
              </a:p>
            </p:txBody>
          </p:sp>
          <p:sp>
            <p:nvSpPr>
              <p:cNvPr id="28" name="Freeform: Shape 27">
                <a:extLst>
                  <a:ext uri="{FF2B5EF4-FFF2-40B4-BE49-F238E27FC236}">
                    <a16:creationId xmlns:a16="http://schemas.microsoft.com/office/drawing/2014/main" id="{B6323957-B289-90A9-8D92-8B4D84609E38}"/>
                  </a:ext>
                </a:extLst>
              </p:cNvPr>
              <p:cNvSpPr/>
              <p:nvPr/>
            </p:nvSpPr>
            <p:spPr>
              <a:xfrm>
                <a:off x="1214380" y="4510429"/>
                <a:ext cx="2317925" cy="567815"/>
              </a:xfrm>
              <a:custGeom>
                <a:avLst/>
                <a:gdLst>
                  <a:gd name="connsiteX0" fmla="*/ 0 w 2361001"/>
                  <a:gd name="connsiteY0" fmla="*/ 0 h 567815"/>
                  <a:gd name="connsiteX1" fmla="*/ 2361001 w 2361001"/>
                  <a:gd name="connsiteY1" fmla="*/ 0 h 567815"/>
                  <a:gd name="connsiteX2" fmla="*/ 2361001 w 2361001"/>
                  <a:gd name="connsiteY2" fmla="*/ 567815 h 567815"/>
                  <a:gd name="connsiteX3" fmla="*/ 0 w 2361001"/>
                  <a:gd name="connsiteY3" fmla="*/ 567815 h 567815"/>
                  <a:gd name="connsiteX4" fmla="*/ 0 w 2361001"/>
                  <a:gd name="connsiteY4" fmla="*/ 0 h 567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1001" h="567815">
                    <a:moveTo>
                      <a:pt x="0" y="0"/>
                    </a:moveTo>
                    <a:lnTo>
                      <a:pt x="2361001" y="0"/>
                    </a:lnTo>
                    <a:lnTo>
                      <a:pt x="2361001" y="567815"/>
                    </a:lnTo>
                    <a:lnTo>
                      <a:pt x="0" y="567815"/>
                    </a:lnTo>
                    <a:lnTo>
                      <a:pt x="0" y="0"/>
                    </a:lnTo>
                    <a:close/>
                  </a:path>
                </a:pathLst>
              </a:custGeom>
              <a:solidFill>
                <a:srgbClr val="DC6464"/>
              </a:solidFill>
              <a:ln w="12700" cap="flat" cmpd="sng" algn="ctr">
                <a:noFill/>
                <a:prstDash val="solid"/>
                <a:miter lim="800000"/>
              </a:ln>
              <a:effectLst/>
            </p:spPr>
            <p:txBody>
              <a:bodyPr spcFirstLastPara="0" vert="horz" wrap="square" lIns="8890" tIns="8890" rIns="8890" bIns="889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200" b="1"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MA/Pub Objective 2</a:t>
                </a:r>
              </a:p>
            </p:txBody>
          </p:sp>
          <p:sp>
            <p:nvSpPr>
              <p:cNvPr id="29" name="Freeform: Shape 31">
                <a:extLst>
                  <a:ext uri="{FF2B5EF4-FFF2-40B4-BE49-F238E27FC236}">
                    <a16:creationId xmlns:a16="http://schemas.microsoft.com/office/drawing/2014/main" id="{769A29E2-0988-C924-ECC1-54DD732D7530}"/>
                  </a:ext>
                </a:extLst>
              </p:cNvPr>
              <p:cNvSpPr/>
              <p:nvPr/>
            </p:nvSpPr>
            <p:spPr>
              <a:xfrm>
                <a:off x="3906168" y="3800090"/>
                <a:ext cx="2317925" cy="567815"/>
              </a:xfrm>
              <a:custGeom>
                <a:avLst/>
                <a:gdLst>
                  <a:gd name="connsiteX0" fmla="*/ 0 w 2361001"/>
                  <a:gd name="connsiteY0" fmla="*/ 0 h 567815"/>
                  <a:gd name="connsiteX1" fmla="*/ 2361001 w 2361001"/>
                  <a:gd name="connsiteY1" fmla="*/ 0 h 567815"/>
                  <a:gd name="connsiteX2" fmla="*/ 2361001 w 2361001"/>
                  <a:gd name="connsiteY2" fmla="*/ 567815 h 567815"/>
                  <a:gd name="connsiteX3" fmla="*/ 0 w 2361001"/>
                  <a:gd name="connsiteY3" fmla="*/ 567815 h 567815"/>
                  <a:gd name="connsiteX4" fmla="*/ 0 w 2361001"/>
                  <a:gd name="connsiteY4" fmla="*/ 0 h 567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1001" h="567815">
                    <a:moveTo>
                      <a:pt x="0" y="0"/>
                    </a:moveTo>
                    <a:lnTo>
                      <a:pt x="2361001" y="0"/>
                    </a:lnTo>
                    <a:lnTo>
                      <a:pt x="2361001" y="567815"/>
                    </a:lnTo>
                    <a:lnTo>
                      <a:pt x="0" y="567815"/>
                    </a:lnTo>
                    <a:lnTo>
                      <a:pt x="0" y="0"/>
                    </a:lnTo>
                    <a:close/>
                  </a:path>
                </a:pathLst>
              </a:custGeom>
              <a:solidFill>
                <a:srgbClr val="DC6464"/>
              </a:solidFill>
              <a:ln w="12700" cap="flat" cmpd="sng" algn="ctr">
                <a:noFill/>
                <a:prstDash val="solid"/>
                <a:miter lim="800000"/>
              </a:ln>
              <a:effectLst/>
            </p:spPr>
            <p:txBody>
              <a:bodyPr spcFirstLastPara="0" vert="horz" wrap="square" lIns="8890" tIns="8890" rIns="8890" bIns="889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200" b="1"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MA/Pub Objective 3</a:t>
                </a:r>
              </a:p>
            </p:txBody>
          </p:sp>
          <p:sp>
            <p:nvSpPr>
              <p:cNvPr id="30" name="Freeform: Shape 31">
                <a:extLst>
                  <a:ext uri="{FF2B5EF4-FFF2-40B4-BE49-F238E27FC236}">
                    <a16:creationId xmlns:a16="http://schemas.microsoft.com/office/drawing/2014/main" id="{BFA337FA-61AC-919D-C032-7500FFC355EE}"/>
                  </a:ext>
                </a:extLst>
              </p:cNvPr>
              <p:cNvSpPr/>
              <p:nvPr/>
            </p:nvSpPr>
            <p:spPr>
              <a:xfrm>
                <a:off x="6501354" y="3786718"/>
                <a:ext cx="2317925" cy="567815"/>
              </a:xfrm>
              <a:custGeom>
                <a:avLst/>
                <a:gdLst>
                  <a:gd name="connsiteX0" fmla="*/ 0 w 2361001"/>
                  <a:gd name="connsiteY0" fmla="*/ 0 h 567815"/>
                  <a:gd name="connsiteX1" fmla="*/ 2361001 w 2361001"/>
                  <a:gd name="connsiteY1" fmla="*/ 0 h 567815"/>
                  <a:gd name="connsiteX2" fmla="*/ 2361001 w 2361001"/>
                  <a:gd name="connsiteY2" fmla="*/ 567815 h 567815"/>
                  <a:gd name="connsiteX3" fmla="*/ 0 w 2361001"/>
                  <a:gd name="connsiteY3" fmla="*/ 567815 h 567815"/>
                  <a:gd name="connsiteX4" fmla="*/ 0 w 2361001"/>
                  <a:gd name="connsiteY4" fmla="*/ 0 h 567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1001" h="567815">
                    <a:moveTo>
                      <a:pt x="0" y="0"/>
                    </a:moveTo>
                    <a:lnTo>
                      <a:pt x="2361001" y="0"/>
                    </a:lnTo>
                    <a:lnTo>
                      <a:pt x="2361001" y="567815"/>
                    </a:lnTo>
                    <a:lnTo>
                      <a:pt x="0" y="567815"/>
                    </a:lnTo>
                    <a:lnTo>
                      <a:pt x="0" y="0"/>
                    </a:lnTo>
                    <a:close/>
                  </a:path>
                </a:pathLst>
              </a:custGeom>
              <a:solidFill>
                <a:srgbClr val="DC6464"/>
              </a:solidFill>
              <a:ln w="12700" cap="flat" cmpd="sng" algn="ctr">
                <a:noFill/>
                <a:prstDash val="solid"/>
                <a:miter lim="800000"/>
              </a:ln>
              <a:effectLst/>
            </p:spPr>
            <p:txBody>
              <a:bodyPr spcFirstLastPara="0" vert="horz" wrap="square" lIns="8890" tIns="8890" rIns="8890" bIns="889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200" b="1"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MA/Pub Objective 4</a:t>
                </a:r>
              </a:p>
            </p:txBody>
          </p:sp>
          <p:cxnSp>
            <p:nvCxnSpPr>
              <p:cNvPr id="31" name="Straight Connector 30">
                <a:extLst>
                  <a:ext uri="{FF2B5EF4-FFF2-40B4-BE49-F238E27FC236}">
                    <a16:creationId xmlns:a16="http://schemas.microsoft.com/office/drawing/2014/main" id="{E9EFCC27-D323-1390-8991-CFEFAA65FAC3}"/>
                  </a:ext>
                </a:extLst>
              </p:cNvPr>
              <p:cNvCxnSpPr>
                <a:cxnSpLocks/>
              </p:cNvCxnSpPr>
              <p:nvPr/>
            </p:nvCxnSpPr>
            <p:spPr>
              <a:xfrm>
                <a:off x="948025" y="3574476"/>
                <a:ext cx="10769603" cy="0"/>
              </a:xfrm>
              <a:prstGeom prst="line">
                <a:avLst/>
              </a:prstGeom>
              <a:noFill/>
              <a:ln w="38100" cap="flat" cmpd="sng" algn="ctr">
                <a:noFill/>
                <a:prstDash val="sysDash"/>
                <a:miter lim="800000"/>
              </a:ln>
              <a:effectLst/>
            </p:spPr>
          </p:cxnSp>
          <p:cxnSp>
            <p:nvCxnSpPr>
              <p:cNvPr id="32" name="Straight Connector 31">
                <a:extLst>
                  <a:ext uri="{FF2B5EF4-FFF2-40B4-BE49-F238E27FC236}">
                    <a16:creationId xmlns:a16="http://schemas.microsoft.com/office/drawing/2014/main" id="{5146120C-5E9A-92E6-1169-9C231CC6BBB6}"/>
                  </a:ext>
                </a:extLst>
              </p:cNvPr>
              <p:cNvCxnSpPr>
                <a:cxnSpLocks/>
              </p:cNvCxnSpPr>
              <p:nvPr/>
            </p:nvCxnSpPr>
            <p:spPr>
              <a:xfrm>
                <a:off x="1101876" y="3574476"/>
                <a:ext cx="10508056" cy="0"/>
              </a:xfrm>
              <a:prstGeom prst="line">
                <a:avLst/>
              </a:prstGeom>
              <a:noFill/>
              <a:ln w="38100" cap="flat" cmpd="sng" algn="ctr">
                <a:solidFill>
                  <a:srgbClr val="416BBA">
                    <a:lumMod val="60000"/>
                    <a:lumOff val="40000"/>
                  </a:srgbClr>
                </a:solidFill>
                <a:prstDash val="sysDash"/>
                <a:miter lim="800000"/>
              </a:ln>
              <a:effectLst/>
            </p:spPr>
          </p:cxnSp>
          <p:sp>
            <p:nvSpPr>
              <p:cNvPr id="33" name="Rectangle 32">
                <a:extLst>
                  <a:ext uri="{FF2B5EF4-FFF2-40B4-BE49-F238E27FC236}">
                    <a16:creationId xmlns:a16="http://schemas.microsoft.com/office/drawing/2014/main" id="{FF28C88B-0243-049B-923B-A1009801B4FD}"/>
                  </a:ext>
                </a:extLst>
              </p:cNvPr>
              <p:cNvSpPr/>
              <p:nvPr/>
            </p:nvSpPr>
            <p:spPr>
              <a:xfrm rot="16200000">
                <a:off x="-2964" y="2534765"/>
                <a:ext cx="1515646" cy="563773"/>
              </a:xfrm>
              <a:prstGeom prst="rect">
                <a:avLst/>
              </a:prstGeom>
              <a:solidFill>
                <a:srgbClr val="373C41">
                  <a:lumMod val="20000"/>
                  <a:lumOff val="80000"/>
                </a:srgbClr>
              </a:solidFill>
              <a:ln w="12700" cap="flat" cmpd="sng" algn="ctr">
                <a:noFill/>
                <a:prstDash val="solid"/>
                <a:miter lim="800000"/>
              </a:ln>
              <a:effectLst/>
            </p:spPr>
            <p:txBody>
              <a:bodyPr lIns="45720" r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373C41"/>
                    </a:solidFill>
                    <a:effectLst/>
                    <a:uLnTx/>
                    <a:uFillTx/>
                    <a:latin typeface="Arial" panose="020B0604020202020204" pitchFamily="34" charset="0"/>
                    <a:ea typeface="+mn-ea"/>
                    <a:cs typeface="Arial" panose="020B0604020202020204" pitchFamily="34" charset="0"/>
                  </a:rPr>
                  <a:t>Common</a:t>
                </a:r>
                <a:br>
                  <a:rPr kumimoji="0" lang="en-US" sz="1200" b="1" i="0" u="none" strike="noStrike" kern="0" cap="none" spc="0" normalizeH="0" baseline="0" noProof="0">
                    <a:ln>
                      <a:noFill/>
                    </a:ln>
                    <a:solidFill>
                      <a:srgbClr val="373C41"/>
                    </a:solidFill>
                    <a:effectLst/>
                    <a:uLnTx/>
                    <a:uFillTx/>
                    <a:latin typeface="Arial" panose="020B0604020202020204" pitchFamily="34" charset="0"/>
                    <a:ea typeface="+mn-ea"/>
                    <a:cs typeface="Arial" panose="020B0604020202020204" pitchFamily="34" charset="0"/>
                  </a:rPr>
                </a:br>
                <a:r>
                  <a:rPr kumimoji="0" lang="en-US" sz="1200" b="1" i="0" u="none" strike="noStrike" kern="0" cap="none" spc="0" normalizeH="0" baseline="0" noProof="0">
                    <a:ln>
                      <a:noFill/>
                    </a:ln>
                    <a:solidFill>
                      <a:srgbClr val="373C41"/>
                    </a:solidFill>
                    <a:effectLst/>
                    <a:uLnTx/>
                    <a:uFillTx/>
                    <a:latin typeface="Arial" panose="020B0604020202020204" pitchFamily="34" charset="0"/>
                    <a:ea typeface="+mn-ea"/>
                    <a:cs typeface="Arial" panose="020B0604020202020204" pitchFamily="34" charset="0"/>
                  </a:rPr>
                  <a:t>to all</a:t>
                </a:r>
              </a:p>
            </p:txBody>
          </p:sp>
          <p:sp>
            <p:nvSpPr>
              <p:cNvPr id="34" name="Freeform: Shape 31">
                <a:extLst>
                  <a:ext uri="{FF2B5EF4-FFF2-40B4-BE49-F238E27FC236}">
                    <a16:creationId xmlns:a16="http://schemas.microsoft.com/office/drawing/2014/main" id="{02221ACB-2936-8F58-C353-8974B376B4A4}"/>
                  </a:ext>
                </a:extLst>
              </p:cNvPr>
              <p:cNvSpPr/>
              <p:nvPr/>
            </p:nvSpPr>
            <p:spPr>
              <a:xfrm>
                <a:off x="6501355" y="4510428"/>
                <a:ext cx="2317924" cy="567815"/>
              </a:xfrm>
              <a:custGeom>
                <a:avLst/>
                <a:gdLst>
                  <a:gd name="connsiteX0" fmla="*/ 0 w 2361001"/>
                  <a:gd name="connsiteY0" fmla="*/ 0 h 567815"/>
                  <a:gd name="connsiteX1" fmla="*/ 2361001 w 2361001"/>
                  <a:gd name="connsiteY1" fmla="*/ 0 h 567815"/>
                  <a:gd name="connsiteX2" fmla="*/ 2361001 w 2361001"/>
                  <a:gd name="connsiteY2" fmla="*/ 567815 h 567815"/>
                  <a:gd name="connsiteX3" fmla="*/ 0 w 2361001"/>
                  <a:gd name="connsiteY3" fmla="*/ 567815 h 567815"/>
                  <a:gd name="connsiteX4" fmla="*/ 0 w 2361001"/>
                  <a:gd name="connsiteY4" fmla="*/ 0 h 567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1001" h="567815">
                    <a:moveTo>
                      <a:pt x="0" y="0"/>
                    </a:moveTo>
                    <a:lnTo>
                      <a:pt x="2361001" y="0"/>
                    </a:lnTo>
                    <a:lnTo>
                      <a:pt x="2361001" y="567815"/>
                    </a:lnTo>
                    <a:lnTo>
                      <a:pt x="0" y="567815"/>
                    </a:lnTo>
                    <a:lnTo>
                      <a:pt x="0" y="0"/>
                    </a:lnTo>
                    <a:close/>
                  </a:path>
                </a:pathLst>
              </a:custGeom>
              <a:solidFill>
                <a:srgbClr val="0A96A0"/>
              </a:solidFill>
              <a:ln w="12700" cap="flat" cmpd="sng" algn="ctr">
                <a:noFill/>
                <a:prstDash val="solid"/>
                <a:miter lim="800000"/>
              </a:ln>
              <a:effectLst/>
            </p:spPr>
            <p:txBody>
              <a:bodyPr spcFirstLastPara="0" vert="horz" wrap="square" lIns="8890" tIns="8890" rIns="8890" bIns="889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200" b="1"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Corp Comm Objective 2</a:t>
                </a:r>
              </a:p>
            </p:txBody>
          </p:sp>
          <p:sp>
            <p:nvSpPr>
              <p:cNvPr id="35" name="Freeform: Shape 31">
                <a:extLst>
                  <a:ext uri="{FF2B5EF4-FFF2-40B4-BE49-F238E27FC236}">
                    <a16:creationId xmlns:a16="http://schemas.microsoft.com/office/drawing/2014/main" id="{E5A9473F-235A-9A8B-7F4F-5E3B9479988F}"/>
                  </a:ext>
                </a:extLst>
              </p:cNvPr>
              <p:cNvSpPr/>
              <p:nvPr/>
            </p:nvSpPr>
            <p:spPr>
              <a:xfrm>
                <a:off x="3906171" y="4510428"/>
                <a:ext cx="2317924" cy="567815"/>
              </a:xfrm>
              <a:custGeom>
                <a:avLst/>
                <a:gdLst>
                  <a:gd name="connsiteX0" fmla="*/ 0 w 2361001"/>
                  <a:gd name="connsiteY0" fmla="*/ 0 h 567815"/>
                  <a:gd name="connsiteX1" fmla="*/ 2361001 w 2361001"/>
                  <a:gd name="connsiteY1" fmla="*/ 0 h 567815"/>
                  <a:gd name="connsiteX2" fmla="*/ 2361001 w 2361001"/>
                  <a:gd name="connsiteY2" fmla="*/ 567815 h 567815"/>
                  <a:gd name="connsiteX3" fmla="*/ 0 w 2361001"/>
                  <a:gd name="connsiteY3" fmla="*/ 567815 h 567815"/>
                  <a:gd name="connsiteX4" fmla="*/ 0 w 2361001"/>
                  <a:gd name="connsiteY4" fmla="*/ 0 h 567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1001" h="567815">
                    <a:moveTo>
                      <a:pt x="0" y="0"/>
                    </a:moveTo>
                    <a:lnTo>
                      <a:pt x="2361001" y="0"/>
                    </a:lnTo>
                    <a:lnTo>
                      <a:pt x="2361001" y="567815"/>
                    </a:lnTo>
                    <a:lnTo>
                      <a:pt x="0" y="567815"/>
                    </a:lnTo>
                    <a:lnTo>
                      <a:pt x="0" y="0"/>
                    </a:lnTo>
                    <a:close/>
                  </a:path>
                </a:pathLst>
              </a:custGeom>
              <a:solidFill>
                <a:srgbClr val="0A96A0"/>
              </a:solidFill>
              <a:ln w="12700" cap="flat" cmpd="sng" algn="ctr">
                <a:noFill/>
                <a:prstDash val="solid"/>
                <a:miter lim="800000"/>
              </a:ln>
              <a:effectLst/>
            </p:spPr>
            <p:txBody>
              <a:bodyPr spcFirstLastPara="0" vert="horz" wrap="square" lIns="8890" tIns="8890" rIns="8890" bIns="889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200" b="1"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Corp Comm Objective 1</a:t>
                </a:r>
              </a:p>
            </p:txBody>
          </p:sp>
          <p:sp>
            <p:nvSpPr>
              <p:cNvPr id="36" name="Freeform: Shape 31">
                <a:extLst>
                  <a:ext uri="{FF2B5EF4-FFF2-40B4-BE49-F238E27FC236}">
                    <a16:creationId xmlns:a16="http://schemas.microsoft.com/office/drawing/2014/main" id="{E09B1D48-3B60-6179-E641-1509E066886A}"/>
                  </a:ext>
                </a:extLst>
              </p:cNvPr>
              <p:cNvSpPr/>
              <p:nvPr/>
            </p:nvSpPr>
            <p:spPr>
              <a:xfrm>
                <a:off x="9096540" y="3786718"/>
                <a:ext cx="2317924" cy="567815"/>
              </a:xfrm>
              <a:custGeom>
                <a:avLst/>
                <a:gdLst>
                  <a:gd name="connsiteX0" fmla="*/ 0 w 2361001"/>
                  <a:gd name="connsiteY0" fmla="*/ 0 h 567815"/>
                  <a:gd name="connsiteX1" fmla="*/ 2361001 w 2361001"/>
                  <a:gd name="connsiteY1" fmla="*/ 0 h 567815"/>
                  <a:gd name="connsiteX2" fmla="*/ 2361001 w 2361001"/>
                  <a:gd name="connsiteY2" fmla="*/ 567815 h 567815"/>
                  <a:gd name="connsiteX3" fmla="*/ 0 w 2361001"/>
                  <a:gd name="connsiteY3" fmla="*/ 567815 h 567815"/>
                  <a:gd name="connsiteX4" fmla="*/ 0 w 2361001"/>
                  <a:gd name="connsiteY4" fmla="*/ 0 h 567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1001" h="567815">
                    <a:moveTo>
                      <a:pt x="0" y="0"/>
                    </a:moveTo>
                    <a:lnTo>
                      <a:pt x="2361001" y="0"/>
                    </a:lnTo>
                    <a:lnTo>
                      <a:pt x="2361001" y="567815"/>
                    </a:lnTo>
                    <a:lnTo>
                      <a:pt x="0" y="567815"/>
                    </a:lnTo>
                    <a:lnTo>
                      <a:pt x="0" y="0"/>
                    </a:lnTo>
                    <a:close/>
                  </a:path>
                </a:pathLst>
              </a:custGeom>
              <a:solidFill>
                <a:srgbClr val="FAAA46"/>
              </a:solidFill>
              <a:ln w="12700" cap="flat" cmpd="sng" algn="ctr">
                <a:noFill/>
                <a:prstDash val="solid"/>
                <a:miter lim="800000"/>
              </a:ln>
              <a:effectLst/>
            </p:spPr>
            <p:txBody>
              <a:bodyPr spcFirstLastPara="0" vert="horz" wrap="square" lIns="8890" tIns="8890" rIns="8890" bIns="889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200" b="1"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GVRWE Objective 2</a:t>
                </a:r>
              </a:p>
            </p:txBody>
          </p:sp>
          <p:sp>
            <p:nvSpPr>
              <p:cNvPr id="37" name="Freeform: Shape 31">
                <a:extLst>
                  <a:ext uri="{FF2B5EF4-FFF2-40B4-BE49-F238E27FC236}">
                    <a16:creationId xmlns:a16="http://schemas.microsoft.com/office/drawing/2014/main" id="{B065648B-91FC-B9B0-34CB-2F47478A51CA}"/>
                  </a:ext>
                </a:extLst>
              </p:cNvPr>
              <p:cNvSpPr/>
              <p:nvPr/>
            </p:nvSpPr>
            <p:spPr>
              <a:xfrm>
                <a:off x="1214381" y="5234140"/>
                <a:ext cx="2317924" cy="567815"/>
              </a:xfrm>
              <a:custGeom>
                <a:avLst/>
                <a:gdLst>
                  <a:gd name="connsiteX0" fmla="*/ 0 w 2361001"/>
                  <a:gd name="connsiteY0" fmla="*/ 0 h 567815"/>
                  <a:gd name="connsiteX1" fmla="*/ 2361001 w 2361001"/>
                  <a:gd name="connsiteY1" fmla="*/ 0 h 567815"/>
                  <a:gd name="connsiteX2" fmla="*/ 2361001 w 2361001"/>
                  <a:gd name="connsiteY2" fmla="*/ 567815 h 567815"/>
                  <a:gd name="connsiteX3" fmla="*/ 0 w 2361001"/>
                  <a:gd name="connsiteY3" fmla="*/ 567815 h 567815"/>
                  <a:gd name="connsiteX4" fmla="*/ 0 w 2361001"/>
                  <a:gd name="connsiteY4" fmla="*/ 0 h 567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1001" h="567815">
                    <a:moveTo>
                      <a:pt x="0" y="0"/>
                    </a:moveTo>
                    <a:lnTo>
                      <a:pt x="2361001" y="0"/>
                    </a:lnTo>
                    <a:lnTo>
                      <a:pt x="2361001" y="567815"/>
                    </a:lnTo>
                    <a:lnTo>
                      <a:pt x="0" y="567815"/>
                    </a:lnTo>
                    <a:lnTo>
                      <a:pt x="0" y="0"/>
                    </a:lnTo>
                    <a:close/>
                  </a:path>
                </a:pathLst>
              </a:custGeom>
              <a:solidFill>
                <a:srgbClr val="FAAA46"/>
              </a:solidFill>
              <a:ln w="12700" cap="flat" cmpd="sng" algn="ctr">
                <a:noFill/>
                <a:prstDash val="solid"/>
                <a:miter lim="800000"/>
              </a:ln>
              <a:effectLst/>
            </p:spPr>
            <p:txBody>
              <a:bodyPr spcFirstLastPara="0" vert="horz" wrap="square" lIns="8890" tIns="8890" rIns="8890" bIns="889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200" b="1" i="0" u="none" strike="noStrike" kern="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GVRWE Objective 1</a:t>
                </a:r>
              </a:p>
            </p:txBody>
          </p:sp>
          <p:sp>
            <p:nvSpPr>
              <p:cNvPr id="38" name="Rectangle 37">
                <a:extLst>
                  <a:ext uri="{FF2B5EF4-FFF2-40B4-BE49-F238E27FC236}">
                    <a16:creationId xmlns:a16="http://schemas.microsoft.com/office/drawing/2014/main" id="{AE7545B5-187D-D42A-8F12-6A6FFA604187}"/>
                  </a:ext>
                </a:extLst>
              </p:cNvPr>
              <p:cNvSpPr/>
              <p:nvPr/>
            </p:nvSpPr>
            <p:spPr>
              <a:xfrm rot="16200000">
                <a:off x="-260357" y="4520052"/>
                <a:ext cx="2047365" cy="580700"/>
              </a:xfrm>
              <a:prstGeom prst="rect">
                <a:avLst/>
              </a:prstGeom>
              <a:solidFill>
                <a:srgbClr val="373C41">
                  <a:lumMod val="20000"/>
                  <a:lumOff val="8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373C41"/>
                    </a:solidFill>
                    <a:effectLst/>
                    <a:uLnTx/>
                    <a:uFillTx/>
                    <a:latin typeface="Arial" panose="020B0604020202020204" pitchFamily="34" charset="0"/>
                    <a:ea typeface="+mn-ea"/>
                    <a:cs typeface="Arial" panose="020B0604020202020204" pitchFamily="34" charset="0"/>
                  </a:rPr>
                  <a:t>Function specific</a:t>
                </a:r>
              </a:p>
            </p:txBody>
          </p:sp>
        </p:grpSp>
        <p:sp>
          <p:nvSpPr>
            <p:cNvPr id="20" name="Freeform: Shape 31">
              <a:extLst>
                <a:ext uri="{FF2B5EF4-FFF2-40B4-BE49-F238E27FC236}">
                  <a16:creationId xmlns:a16="http://schemas.microsoft.com/office/drawing/2014/main" id="{4001694F-C2DD-7C44-44B7-7ED7EEE03213}"/>
                </a:ext>
              </a:extLst>
            </p:cNvPr>
            <p:cNvSpPr/>
            <p:nvPr/>
          </p:nvSpPr>
          <p:spPr>
            <a:xfrm>
              <a:off x="6501355" y="5278688"/>
              <a:ext cx="2317924" cy="567815"/>
            </a:xfrm>
            <a:custGeom>
              <a:avLst/>
              <a:gdLst>
                <a:gd name="connsiteX0" fmla="*/ 0 w 2361001"/>
                <a:gd name="connsiteY0" fmla="*/ 0 h 567815"/>
                <a:gd name="connsiteX1" fmla="*/ 2361001 w 2361001"/>
                <a:gd name="connsiteY1" fmla="*/ 0 h 567815"/>
                <a:gd name="connsiteX2" fmla="*/ 2361001 w 2361001"/>
                <a:gd name="connsiteY2" fmla="*/ 567815 h 567815"/>
                <a:gd name="connsiteX3" fmla="*/ 0 w 2361001"/>
                <a:gd name="connsiteY3" fmla="*/ 567815 h 567815"/>
                <a:gd name="connsiteX4" fmla="*/ 0 w 2361001"/>
                <a:gd name="connsiteY4" fmla="*/ 0 h 567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1001" h="567815">
                  <a:moveTo>
                    <a:pt x="0" y="0"/>
                  </a:moveTo>
                  <a:lnTo>
                    <a:pt x="2361001" y="0"/>
                  </a:lnTo>
                  <a:lnTo>
                    <a:pt x="2361001" y="567815"/>
                  </a:lnTo>
                  <a:lnTo>
                    <a:pt x="0" y="567815"/>
                  </a:lnTo>
                  <a:lnTo>
                    <a:pt x="0" y="0"/>
                  </a:lnTo>
                  <a:close/>
                </a:path>
              </a:pathLst>
            </a:custGeom>
            <a:solidFill>
              <a:srgbClr val="416BBA">
                <a:lumMod val="60000"/>
                <a:lumOff val="40000"/>
              </a:srgbClr>
            </a:solidFill>
            <a:ln w="12700" cap="flat" cmpd="sng" algn="ctr">
              <a:noFill/>
              <a:prstDash val="solid"/>
              <a:miter lim="800000"/>
            </a:ln>
            <a:effectLst/>
          </p:spPr>
          <p:txBody>
            <a:bodyPr spcFirstLastPara="0" vert="horz" wrap="square" lIns="8890" tIns="8890" rIns="8890" bIns="889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200" b="1" i="0" u="none" strike="noStrike" kern="0" cap="none" spc="-2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Commercial </a:t>
              </a:r>
              <a:br>
                <a:rPr kumimoji="0" lang="en-US" sz="1200" b="1" i="0" u="none" strike="noStrike" kern="0" cap="none" spc="-20" normalizeH="0" baseline="0" noProof="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200" b="1" i="0" u="none" strike="noStrike" kern="0" cap="none" spc="-2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Objective 1</a:t>
              </a:r>
            </a:p>
          </p:txBody>
        </p:sp>
        <p:sp>
          <p:nvSpPr>
            <p:cNvPr id="21" name="Freeform: Shape 31">
              <a:extLst>
                <a:ext uri="{FF2B5EF4-FFF2-40B4-BE49-F238E27FC236}">
                  <a16:creationId xmlns:a16="http://schemas.microsoft.com/office/drawing/2014/main" id="{E9F7C312-B9C0-BF2E-0CF9-8A0BFD1BB46E}"/>
                </a:ext>
              </a:extLst>
            </p:cNvPr>
            <p:cNvSpPr/>
            <p:nvPr/>
          </p:nvSpPr>
          <p:spPr>
            <a:xfrm>
              <a:off x="9076591" y="4548102"/>
              <a:ext cx="2317924" cy="567815"/>
            </a:xfrm>
            <a:custGeom>
              <a:avLst/>
              <a:gdLst>
                <a:gd name="connsiteX0" fmla="*/ 0 w 2361001"/>
                <a:gd name="connsiteY0" fmla="*/ 0 h 567815"/>
                <a:gd name="connsiteX1" fmla="*/ 2361001 w 2361001"/>
                <a:gd name="connsiteY1" fmla="*/ 0 h 567815"/>
                <a:gd name="connsiteX2" fmla="*/ 2361001 w 2361001"/>
                <a:gd name="connsiteY2" fmla="*/ 567815 h 567815"/>
                <a:gd name="connsiteX3" fmla="*/ 0 w 2361001"/>
                <a:gd name="connsiteY3" fmla="*/ 567815 h 567815"/>
                <a:gd name="connsiteX4" fmla="*/ 0 w 2361001"/>
                <a:gd name="connsiteY4" fmla="*/ 0 h 567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1001" h="567815">
                  <a:moveTo>
                    <a:pt x="0" y="0"/>
                  </a:moveTo>
                  <a:lnTo>
                    <a:pt x="2361001" y="0"/>
                  </a:lnTo>
                  <a:lnTo>
                    <a:pt x="2361001" y="567815"/>
                  </a:lnTo>
                  <a:lnTo>
                    <a:pt x="0" y="567815"/>
                  </a:lnTo>
                  <a:lnTo>
                    <a:pt x="0" y="0"/>
                  </a:lnTo>
                  <a:close/>
                </a:path>
              </a:pathLst>
            </a:custGeom>
            <a:solidFill>
              <a:srgbClr val="416BBA">
                <a:lumMod val="60000"/>
                <a:lumOff val="40000"/>
              </a:srgbClr>
            </a:solidFill>
            <a:ln w="12700" cap="flat" cmpd="sng" algn="ctr">
              <a:noFill/>
              <a:prstDash val="solid"/>
              <a:miter lim="800000"/>
            </a:ln>
            <a:effectLst/>
          </p:spPr>
          <p:txBody>
            <a:bodyPr spcFirstLastPara="0" vert="horz" wrap="square" lIns="8890" tIns="8890" rIns="8890" bIns="8890" numCol="1" spcCol="1270" anchor="ctr" anchorCtr="0">
              <a:noAutofit/>
            </a:bodyP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0" lang="en-US" sz="1200" b="1" i="0" u="none" strike="noStrike" kern="0" cap="none" spc="-2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Commercial </a:t>
              </a:r>
              <a:br>
                <a:rPr kumimoji="0" lang="en-US" sz="1200" b="1" i="0" u="none" strike="noStrike" kern="0" cap="none" spc="-20" normalizeH="0" baseline="0" noProof="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200" b="1" i="0" u="none" strike="noStrike" kern="0" cap="none" spc="-2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Objective 2</a:t>
              </a:r>
            </a:p>
          </p:txBody>
        </p:sp>
      </p:grpSp>
      <p:sp>
        <p:nvSpPr>
          <p:cNvPr id="45" name="Footer Placeholder 46">
            <a:extLst>
              <a:ext uri="{FF2B5EF4-FFF2-40B4-BE49-F238E27FC236}">
                <a16:creationId xmlns:a16="http://schemas.microsoft.com/office/drawing/2014/main" id="{01589C82-FD8F-916B-5D4A-BC727D2EA2BA}"/>
              </a:ext>
            </a:extLst>
          </p:cNvPr>
          <p:cNvSpPr txBox="1">
            <a:spLocks/>
          </p:cNvSpPr>
          <p:nvPr/>
        </p:nvSpPr>
        <p:spPr>
          <a:xfrm>
            <a:off x="644777" y="6010491"/>
            <a:ext cx="10902446" cy="43509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vert="horz" lIns="91440" tIns="45720" rIns="91440" bIns="45720" rtlCol="0" anchor="b"/>
          <a:lstStyle>
            <a:defPPr>
              <a:defRPr lang="en-US"/>
            </a:defPPr>
            <a:lvl1pPr marL="0" algn="l" defTabSz="914400" rtl="0" eaLnBrk="1" latinLnBrk="0" hangingPunct="1">
              <a:defRPr sz="9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Corp comm, corporate communication; GVRWE, global value and real-world evidence; </a:t>
            </a:r>
            <a:r>
              <a:rPr kumimoji="0" lang="en-US" sz="9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IMCP</a:t>
            </a:r>
            <a:r>
              <a:rPr kumimoji="0" lang="en-US"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integrated medical communications plan; MA, medical affairs; pub, publication.</a:t>
            </a:r>
          </a:p>
        </p:txBody>
      </p:sp>
    </p:spTree>
    <p:custDataLst>
      <p:tags r:id="rId1"/>
    </p:custDataLst>
    <p:extLst>
      <p:ext uri="{BB962C8B-B14F-4D97-AF65-F5344CB8AC3E}">
        <p14:creationId xmlns:p14="http://schemas.microsoft.com/office/powerpoint/2010/main" val="38557775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84858-F426-F09F-FF8A-77364B34882B}"/>
            </a:ext>
          </a:extLst>
        </p:cNvPr>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D3E4FF49-5FE7-39BD-9DA1-DC472AD7F7EB}"/>
              </a:ext>
            </a:extLst>
          </p:cNvPr>
          <p:cNvSpPr>
            <a:spLocks noGrp="1"/>
          </p:cNvSpPr>
          <p:nvPr>
            <p:ph idx="1"/>
          </p:nvPr>
        </p:nvSpPr>
        <p:spPr>
          <a:xfrm>
            <a:off x="2628900" y="1169813"/>
            <a:ext cx="9302161" cy="1218678"/>
          </a:xfrm>
        </p:spPr>
        <p:txBody>
          <a:bodyPr>
            <a:normAutofit/>
          </a:bodyPr>
          <a:lstStyle/>
          <a:p>
            <a:r>
              <a:rPr lang="en-US" sz="2400">
                <a:effectLst/>
                <a:latin typeface="Arial" panose="020B0604020202020204" pitchFamily="34" charset="0"/>
                <a:ea typeface="Times New Roman" panose="02020603050405020304" pitchFamily="18" charset="0"/>
                <a:cs typeface="Times New Roman" panose="02020603050405020304" pitchFamily="18" charset="0"/>
              </a:rPr>
              <a:t>Populated by team leads, the strategy and messaging worksheet covers all aspects of an asset’s strategic plan and serves as the foundation for the user-friendly tactical input form</a:t>
            </a:r>
          </a:p>
        </p:txBody>
      </p:sp>
      <p:sp>
        <p:nvSpPr>
          <p:cNvPr id="3" name="Rectangle 2">
            <a:extLst>
              <a:ext uri="{FF2B5EF4-FFF2-40B4-BE49-F238E27FC236}">
                <a16:creationId xmlns:a16="http://schemas.microsoft.com/office/drawing/2014/main" id="{F6590AC6-BC68-3F30-635A-BFE9388D173E}"/>
              </a:ext>
            </a:extLst>
          </p:cNvPr>
          <p:cNvSpPr/>
          <p:nvPr/>
        </p:nvSpPr>
        <p:spPr>
          <a:xfrm>
            <a:off x="406399" y="1018309"/>
            <a:ext cx="2222501" cy="5039591"/>
          </a:xfrm>
          <a:prstGeom prst="rect">
            <a:avLst/>
          </a:prstGeom>
          <a:solidFill>
            <a:srgbClr val="00999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6FEBB13B-928F-E6F9-EE88-D5FB09B214B9}"/>
              </a:ext>
            </a:extLst>
          </p:cNvPr>
          <p:cNvSpPr>
            <a:spLocks noGrp="1"/>
          </p:cNvSpPr>
          <p:nvPr>
            <p:ph type="title"/>
          </p:nvPr>
        </p:nvSpPr>
        <p:spPr/>
        <p:txBody>
          <a:bodyPr/>
          <a:lstStyle/>
          <a:p>
            <a:r>
              <a:rPr lang="en-US"/>
              <a:t>Tools needed to achieve an IMCP</a:t>
            </a:r>
          </a:p>
        </p:txBody>
      </p:sp>
      <p:sp>
        <p:nvSpPr>
          <p:cNvPr id="4" name="Slide Number Placeholder 3">
            <a:extLst>
              <a:ext uri="{FF2B5EF4-FFF2-40B4-BE49-F238E27FC236}">
                <a16:creationId xmlns:a16="http://schemas.microsoft.com/office/drawing/2014/main" id="{6FC52168-7605-73BC-1A9F-20E58F21019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B51402-D8AD-3345-AF1A-7CB73C854E7F}" type="slidenum">
              <a:rPr kumimoji="0" lang="en-US" sz="105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en-US" sz="10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1F7A60CF-4D18-D963-86B0-DF2FC68C03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a:ea typeface="+mn-ea"/>
                <a:cs typeface="+mn-cs"/>
              </a:rPr>
              <a:t>This information is for educational use only. Do not copy. Do not distribute.</a:t>
            </a:r>
          </a:p>
        </p:txBody>
      </p:sp>
      <p:grpSp>
        <p:nvGrpSpPr>
          <p:cNvPr id="39" name="Group 38">
            <a:extLst>
              <a:ext uri="{FF2B5EF4-FFF2-40B4-BE49-F238E27FC236}">
                <a16:creationId xmlns:a16="http://schemas.microsoft.com/office/drawing/2014/main" id="{F87DF1B5-0845-72A2-04AD-93E4F986A63A}"/>
              </a:ext>
            </a:extLst>
          </p:cNvPr>
          <p:cNvGrpSpPr/>
          <p:nvPr/>
        </p:nvGrpSpPr>
        <p:grpSpPr>
          <a:xfrm>
            <a:off x="456714" y="1327466"/>
            <a:ext cx="2021163" cy="558365"/>
            <a:chOff x="456714" y="1327466"/>
            <a:chExt cx="2021163" cy="558365"/>
          </a:xfrm>
        </p:grpSpPr>
        <p:sp>
          <p:nvSpPr>
            <p:cNvPr id="6" name="Rectangle: Rounded Corners 5">
              <a:extLst>
                <a:ext uri="{FF2B5EF4-FFF2-40B4-BE49-F238E27FC236}">
                  <a16:creationId xmlns:a16="http://schemas.microsoft.com/office/drawing/2014/main" id="{FA4EDA53-3874-4A66-DDC0-4E135A317B51}"/>
                </a:ext>
              </a:extLst>
            </p:cNvPr>
            <p:cNvSpPr/>
            <p:nvPr/>
          </p:nvSpPr>
          <p:spPr>
            <a:xfrm>
              <a:off x="557422" y="1327466"/>
              <a:ext cx="1920455" cy="558365"/>
            </a:xfrm>
            <a:prstGeom prst="roundRect">
              <a:avLst/>
            </a:prstGeom>
            <a:solidFill>
              <a:srgbClr val="009999">
                <a:alpha val="25000"/>
              </a:srgbClr>
            </a:solidFill>
            <a:ln w="12700" cap="flat" cmpd="sng" algn="ctr">
              <a:noFill/>
              <a:prstDash val="solid"/>
              <a:miter lim="800000"/>
            </a:ln>
            <a:effectLst/>
          </p:spPr>
          <p:txBody>
            <a:bodyPr lIns="2743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FFFFFF"/>
                  </a:solidFill>
                  <a:effectLst/>
                  <a:uLnTx/>
                  <a:uFillTx/>
                  <a:latin typeface="Arial" panose="020B0604020202020204"/>
                  <a:ea typeface="+mn-ea"/>
                  <a:cs typeface="+mn-cs"/>
                </a:rPr>
                <a:t>Strategic Framework </a:t>
              </a:r>
              <a:br>
                <a:rPr kumimoji="0" lang="en-US" sz="1100" b="1" i="0" u="none" strike="noStrike" kern="0" cap="none" spc="0" normalizeH="0" baseline="0" noProof="0">
                  <a:ln>
                    <a:noFill/>
                  </a:ln>
                  <a:solidFill>
                    <a:srgbClr val="FFFFFF"/>
                  </a:solidFill>
                  <a:effectLst/>
                  <a:uLnTx/>
                  <a:uFillTx/>
                  <a:latin typeface="Arial" panose="020B0604020202020204"/>
                  <a:ea typeface="+mn-ea"/>
                  <a:cs typeface="+mn-cs"/>
                </a:rPr>
              </a:br>
              <a:r>
                <a:rPr kumimoji="0" lang="en-US" sz="1100" b="1" i="0" u="none" strike="noStrike" kern="0" cap="none" spc="0" normalizeH="0" baseline="0" noProof="0">
                  <a:ln>
                    <a:noFill/>
                  </a:ln>
                  <a:solidFill>
                    <a:srgbClr val="FFFFFF"/>
                  </a:solidFill>
                  <a:effectLst/>
                  <a:uLnTx/>
                  <a:uFillTx/>
                  <a:latin typeface="Arial" panose="020B0604020202020204"/>
                  <a:ea typeface="+mn-ea"/>
                  <a:cs typeface="+mn-cs"/>
                </a:rPr>
                <a:t>&amp; Lexicon</a:t>
              </a:r>
            </a:p>
          </p:txBody>
        </p:sp>
        <p:sp>
          <p:nvSpPr>
            <p:cNvPr id="13" name="Oval 12">
              <a:extLst>
                <a:ext uri="{FF2B5EF4-FFF2-40B4-BE49-F238E27FC236}">
                  <a16:creationId xmlns:a16="http://schemas.microsoft.com/office/drawing/2014/main" id="{8BEE2379-C57C-ECBD-6AEA-815D80883561}"/>
                </a:ext>
              </a:extLst>
            </p:cNvPr>
            <p:cNvSpPr/>
            <p:nvPr/>
          </p:nvSpPr>
          <p:spPr>
            <a:xfrm>
              <a:off x="456714" y="1465013"/>
              <a:ext cx="283270" cy="283270"/>
            </a:xfrm>
            <a:prstGeom prst="ellipse">
              <a:avLst/>
            </a:prstGeom>
            <a:solidFill>
              <a:schemeClr val="bg1"/>
            </a:solidFill>
            <a:ln>
              <a:solidFill>
                <a:srgbClr val="BFE5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BFE5E5"/>
                  </a:solidFill>
                  <a:effectLst/>
                  <a:uLnTx/>
                  <a:uFillTx/>
                  <a:latin typeface="Arial" panose="020B0604020202020204"/>
                  <a:ea typeface="+mn-ea"/>
                  <a:cs typeface="+mn-cs"/>
                </a:rPr>
                <a:t>1</a:t>
              </a:r>
            </a:p>
          </p:txBody>
        </p:sp>
      </p:grpSp>
      <p:grpSp>
        <p:nvGrpSpPr>
          <p:cNvPr id="40" name="Group 39">
            <a:extLst>
              <a:ext uri="{FF2B5EF4-FFF2-40B4-BE49-F238E27FC236}">
                <a16:creationId xmlns:a16="http://schemas.microsoft.com/office/drawing/2014/main" id="{93614D82-EA3C-0819-BA19-0506C4A25D68}"/>
              </a:ext>
            </a:extLst>
          </p:cNvPr>
          <p:cNvGrpSpPr/>
          <p:nvPr/>
        </p:nvGrpSpPr>
        <p:grpSpPr>
          <a:xfrm>
            <a:off x="456714" y="2551900"/>
            <a:ext cx="2021163" cy="558365"/>
            <a:chOff x="456714" y="2551900"/>
            <a:chExt cx="2021163" cy="558365"/>
          </a:xfrm>
        </p:grpSpPr>
        <p:sp>
          <p:nvSpPr>
            <p:cNvPr id="7" name="Rectangle: Rounded Corners 6">
              <a:extLst>
                <a:ext uri="{FF2B5EF4-FFF2-40B4-BE49-F238E27FC236}">
                  <a16:creationId xmlns:a16="http://schemas.microsoft.com/office/drawing/2014/main" id="{4BFC7DFF-8DB1-94EF-D907-AB5BC9A1A700}"/>
                </a:ext>
              </a:extLst>
            </p:cNvPr>
            <p:cNvSpPr/>
            <p:nvPr/>
          </p:nvSpPr>
          <p:spPr>
            <a:xfrm>
              <a:off x="557422" y="2551900"/>
              <a:ext cx="1920455" cy="558365"/>
            </a:xfrm>
            <a:prstGeom prst="roundRect">
              <a:avLst/>
            </a:prstGeom>
            <a:solidFill>
              <a:srgbClr val="009999"/>
            </a:solidFill>
            <a:ln w="12700" cap="flat" cmpd="sng" algn="ctr">
              <a:noFill/>
              <a:prstDash val="solid"/>
              <a:miter lim="800000"/>
            </a:ln>
            <a:effectLst/>
          </p:spPr>
          <p:txBody>
            <a:bodyPr lIns="2743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FFFFFF"/>
                  </a:solidFill>
                  <a:effectLst/>
                  <a:uLnTx/>
                  <a:uFillTx/>
                  <a:latin typeface="Arial" panose="020B0604020202020204"/>
                  <a:ea typeface="+mn-ea"/>
                  <a:cs typeface="+mn-cs"/>
                </a:rPr>
                <a:t>Strategy and Messaging Worksheet</a:t>
              </a:r>
            </a:p>
          </p:txBody>
        </p:sp>
        <p:sp>
          <p:nvSpPr>
            <p:cNvPr id="14" name="Oval 13">
              <a:extLst>
                <a:ext uri="{FF2B5EF4-FFF2-40B4-BE49-F238E27FC236}">
                  <a16:creationId xmlns:a16="http://schemas.microsoft.com/office/drawing/2014/main" id="{7E6D15B7-3574-3DBD-B635-B027580D0E01}"/>
                </a:ext>
              </a:extLst>
            </p:cNvPr>
            <p:cNvSpPr/>
            <p:nvPr/>
          </p:nvSpPr>
          <p:spPr>
            <a:xfrm>
              <a:off x="456714" y="2689448"/>
              <a:ext cx="283270" cy="28327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9999"/>
                  </a:solidFill>
                  <a:effectLst/>
                  <a:uLnTx/>
                  <a:uFillTx/>
                  <a:latin typeface="Arial" panose="020B0604020202020204"/>
                  <a:ea typeface="+mn-ea"/>
                  <a:cs typeface="+mn-cs"/>
                </a:rPr>
                <a:t>2</a:t>
              </a:r>
            </a:p>
          </p:txBody>
        </p:sp>
      </p:grpSp>
      <p:grpSp>
        <p:nvGrpSpPr>
          <p:cNvPr id="10" name="Group 9">
            <a:extLst>
              <a:ext uri="{FF2B5EF4-FFF2-40B4-BE49-F238E27FC236}">
                <a16:creationId xmlns:a16="http://schemas.microsoft.com/office/drawing/2014/main" id="{4A1C7A81-14B1-028C-ECCB-848BD050C7EF}"/>
              </a:ext>
            </a:extLst>
          </p:cNvPr>
          <p:cNvGrpSpPr/>
          <p:nvPr/>
        </p:nvGrpSpPr>
        <p:grpSpPr>
          <a:xfrm>
            <a:off x="2940627" y="2551900"/>
            <a:ext cx="8693951" cy="3129123"/>
            <a:chOff x="644110" y="1776900"/>
            <a:chExt cx="10901240" cy="3661341"/>
          </a:xfrm>
        </p:grpSpPr>
        <p:grpSp>
          <p:nvGrpSpPr>
            <p:cNvPr id="11" name="Graphic 3">
              <a:extLst>
                <a:ext uri="{FF2B5EF4-FFF2-40B4-BE49-F238E27FC236}">
                  <a16:creationId xmlns:a16="http://schemas.microsoft.com/office/drawing/2014/main" id="{358AB1BC-DE9E-47FB-ABC4-DC69438D6A87}"/>
                </a:ext>
              </a:extLst>
            </p:cNvPr>
            <p:cNvGrpSpPr/>
            <p:nvPr/>
          </p:nvGrpSpPr>
          <p:grpSpPr>
            <a:xfrm>
              <a:off x="644110" y="1797457"/>
              <a:ext cx="10901240" cy="3579234"/>
              <a:chOff x="644110" y="1797457"/>
              <a:chExt cx="10901240" cy="3579234"/>
            </a:xfrm>
          </p:grpSpPr>
          <p:sp>
            <p:nvSpPr>
              <p:cNvPr id="91" name="Freeform 6">
                <a:extLst>
                  <a:ext uri="{FF2B5EF4-FFF2-40B4-BE49-F238E27FC236}">
                    <a16:creationId xmlns:a16="http://schemas.microsoft.com/office/drawing/2014/main" id="{D22DE1A2-BED9-6CBA-4135-49AB27165DAB}"/>
                  </a:ext>
                </a:extLst>
              </p:cNvPr>
              <p:cNvSpPr/>
              <p:nvPr/>
            </p:nvSpPr>
            <p:spPr>
              <a:xfrm>
                <a:off x="644110" y="2124019"/>
                <a:ext cx="10901240" cy="326689"/>
              </a:xfrm>
              <a:custGeom>
                <a:avLst/>
                <a:gdLst>
                  <a:gd name="connsiteX0" fmla="*/ 0 w 10901240"/>
                  <a:gd name="connsiteY0" fmla="*/ 0 h 326689"/>
                  <a:gd name="connsiteX1" fmla="*/ 10901240 w 10901240"/>
                  <a:gd name="connsiteY1" fmla="*/ 0 h 326689"/>
                  <a:gd name="connsiteX2" fmla="*/ 10901240 w 10901240"/>
                  <a:gd name="connsiteY2" fmla="*/ 326689 h 326689"/>
                  <a:gd name="connsiteX3" fmla="*/ 0 w 10901240"/>
                  <a:gd name="connsiteY3" fmla="*/ 326689 h 326689"/>
                </a:gdLst>
                <a:ahLst/>
                <a:cxnLst>
                  <a:cxn ang="0">
                    <a:pos x="connsiteX0" y="connsiteY0"/>
                  </a:cxn>
                  <a:cxn ang="0">
                    <a:pos x="connsiteX1" y="connsiteY1"/>
                  </a:cxn>
                  <a:cxn ang="0">
                    <a:pos x="connsiteX2" y="connsiteY2"/>
                  </a:cxn>
                  <a:cxn ang="0">
                    <a:pos x="connsiteX3" y="connsiteY3"/>
                  </a:cxn>
                </a:cxnLst>
                <a:rect l="l" t="t" r="r" b="b"/>
                <a:pathLst>
                  <a:path w="10901240" h="326689">
                    <a:moveTo>
                      <a:pt x="0" y="0"/>
                    </a:moveTo>
                    <a:lnTo>
                      <a:pt x="10901240" y="0"/>
                    </a:lnTo>
                    <a:lnTo>
                      <a:pt x="10901240" y="326689"/>
                    </a:lnTo>
                    <a:lnTo>
                      <a:pt x="0" y="326689"/>
                    </a:lnTo>
                    <a:close/>
                  </a:path>
                </a:pathLst>
              </a:custGeom>
              <a:solidFill>
                <a:srgbClr val="A6A6A6"/>
              </a:solidFill>
              <a:ln w="12690"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2" name="Freeform 8">
                <a:extLst>
                  <a:ext uri="{FF2B5EF4-FFF2-40B4-BE49-F238E27FC236}">
                    <a16:creationId xmlns:a16="http://schemas.microsoft.com/office/drawing/2014/main" id="{3FE6E32C-FA4D-3352-BDCA-18CE22DA01F1}"/>
                  </a:ext>
                </a:extLst>
              </p:cNvPr>
              <p:cNvSpPr/>
              <p:nvPr/>
            </p:nvSpPr>
            <p:spPr>
              <a:xfrm>
                <a:off x="3286827" y="5050003"/>
                <a:ext cx="2064630" cy="326689"/>
              </a:xfrm>
              <a:custGeom>
                <a:avLst/>
                <a:gdLst>
                  <a:gd name="connsiteX0" fmla="*/ 0 w 2064630"/>
                  <a:gd name="connsiteY0" fmla="*/ 0 h 326689"/>
                  <a:gd name="connsiteX1" fmla="*/ 2064631 w 2064630"/>
                  <a:gd name="connsiteY1" fmla="*/ 0 h 326689"/>
                  <a:gd name="connsiteX2" fmla="*/ 2064631 w 2064630"/>
                  <a:gd name="connsiteY2" fmla="*/ 326690 h 326689"/>
                  <a:gd name="connsiteX3" fmla="*/ 0 w 2064630"/>
                  <a:gd name="connsiteY3" fmla="*/ 326690 h 326689"/>
                </a:gdLst>
                <a:ahLst/>
                <a:cxnLst>
                  <a:cxn ang="0">
                    <a:pos x="connsiteX0" y="connsiteY0"/>
                  </a:cxn>
                  <a:cxn ang="0">
                    <a:pos x="connsiteX1" y="connsiteY1"/>
                  </a:cxn>
                  <a:cxn ang="0">
                    <a:pos x="connsiteX2" y="connsiteY2"/>
                  </a:cxn>
                  <a:cxn ang="0">
                    <a:pos x="connsiteX3" y="connsiteY3"/>
                  </a:cxn>
                </a:cxnLst>
                <a:rect l="l" t="t" r="r" b="b"/>
                <a:pathLst>
                  <a:path w="2064630" h="326689">
                    <a:moveTo>
                      <a:pt x="0" y="0"/>
                    </a:moveTo>
                    <a:lnTo>
                      <a:pt x="2064631" y="0"/>
                    </a:lnTo>
                    <a:lnTo>
                      <a:pt x="2064631" y="326690"/>
                    </a:lnTo>
                    <a:lnTo>
                      <a:pt x="0" y="326690"/>
                    </a:lnTo>
                    <a:close/>
                  </a:path>
                </a:pathLst>
              </a:custGeom>
              <a:solidFill>
                <a:srgbClr val="B3C4E3"/>
              </a:solidFill>
              <a:ln w="12690"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3" name="Freeform 9">
                <a:extLst>
                  <a:ext uri="{FF2B5EF4-FFF2-40B4-BE49-F238E27FC236}">
                    <a16:creationId xmlns:a16="http://schemas.microsoft.com/office/drawing/2014/main" id="{F21B3359-46BA-FAE5-CA17-F23BEF6909E8}"/>
                  </a:ext>
                </a:extLst>
              </p:cNvPr>
              <p:cNvSpPr/>
              <p:nvPr/>
            </p:nvSpPr>
            <p:spPr>
              <a:xfrm>
                <a:off x="5351458" y="5050003"/>
                <a:ext cx="2064630" cy="326689"/>
              </a:xfrm>
              <a:custGeom>
                <a:avLst/>
                <a:gdLst>
                  <a:gd name="connsiteX0" fmla="*/ 0 w 2064630"/>
                  <a:gd name="connsiteY0" fmla="*/ 0 h 326689"/>
                  <a:gd name="connsiteX1" fmla="*/ 2064630 w 2064630"/>
                  <a:gd name="connsiteY1" fmla="*/ 0 h 326689"/>
                  <a:gd name="connsiteX2" fmla="*/ 2064630 w 2064630"/>
                  <a:gd name="connsiteY2" fmla="*/ 326690 h 326689"/>
                  <a:gd name="connsiteX3" fmla="*/ 0 w 2064630"/>
                  <a:gd name="connsiteY3" fmla="*/ 326690 h 326689"/>
                </a:gdLst>
                <a:ahLst/>
                <a:cxnLst>
                  <a:cxn ang="0">
                    <a:pos x="connsiteX0" y="connsiteY0"/>
                  </a:cxn>
                  <a:cxn ang="0">
                    <a:pos x="connsiteX1" y="connsiteY1"/>
                  </a:cxn>
                  <a:cxn ang="0">
                    <a:pos x="connsiteX2" y="connsiteY2"/>
                  </a:cxn>
                  <a:cxn ang="0">
                    <a:pos x="connsiteX3" y="connsiteY3"/>
                  </a:cxn>
                </a:cxnLst>
                <a:rect l="l" t="t" r="r" b="b"/>
                <a:pathLst>
                  <a:path w="2064630" h="326689">
                    <a:moveTo>
                      <a:pt x="0" y="0"/>
                    </a:moveTo>
                    <a:lnTo>
                      <a:pt x="2064630" y="0"/>
                    </a:lnTo>
                    <a:lnTo>
                      <a:pt x="2064630" y="326690"/>
                    </a:lnTo>
                    <a:lnTo>
                      <a:pt x="0" y="326690"/>
                    </a:lnTo>
                    <a:close/>
                  </a:path>
                </a:pathLst>
              </a:custGeom>
              <a:solidFill>
                <a:srgbClr val="DFA4AB"/>
              </a:solidFill>
              <a:ln w="12690"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4" name="Freeform 10">
                <a:extLst>
                  <a:ext uri="{FF2B5EF4-FFF2-40B4-BE49-F238E27FC236}">
                    <a16:creationId xmlns:a16="http://schemas.microsoft.com/office/drawing/2014/main" id="{9B062F8F-1C44-4E36-0999-C11803C45E4C}"/>
                  </a:ext>
                </a:extLst>
              </p:cNvPr>
              <p:cNvSpPr/>
              <p:nvPr/>
            </p:nvSpPr>
            <p:spPr>
              <a:xfrm>
                <a:off x="7416088" y="5050003"/>
                <a:ext cx="2064630" cy="326689"/>
              </a:xfrm>
              <a:custGeom>
                <a:avLst/>
                <a:gdLst>
                  <a:gd name="connsiteX0" fmla="*/ 0 w 2064630"/>
                  <a:gd name="connsiteY0" fmla="*/ 0 h 326689"/>
                  <a:gd name="connsiteX1" fmla="*/ 2064630 w 2064630"/>
                  <a:gd name="connsiteY1" fmla="*/ 0 h 326689"/>
                  <a:gd name="connsiteX2" fmla="*/ 2064630 w 2064630"/>
                  <a:gd name="connsiteY2" fmla="*/ 326690 h 326689"/>
                  <a:gd name="connsiteX3" fmla="*/ 0 w 2064630"/>
                  <a:gd name="connsiteY3" fmla="*/ 326690 h 326689"/>
                </a:gdLst>
                <a:ahLst/>
                <a:cxnLst>
                  <a:cxn ang="0">
                    <a:pos x="connsiteX0" y="connsiteY0"/>
                  </a:cxn>
                  <a:cxn ang="0">
                    <a:pos x="connsiteX1" y="connsiteY1"/>
                  </a:cxn>
                  <a:cxn ang="0">
                    <a:pos x="connsiteX2" y="connsiteY2"/>
                  </a:cxn>
                  <a:cxn ang="0">
                    <a:pos x="connsiteX3" y="connsiteY3"/>
                  </a:cxn>
                </a:cxnLst>
                <a:rect l="l" t="t" r="r" b="b"/>
                <a:pathLst>
                  <a:path w="2064630" h="326689">
                    <a:moveTo>
                      <a:pt x="0" y="0"/>
                    </a:moveTo>
                    <a:lnTo>
                      <a:pt x="2064630" y="0"/>
                    </a:lnTo>
                    <a:lnTo>
                      <a:pt x="2064630" y="326690"/>
                    </a:lnTo>
                    <a:lnTo>
                      <a:pt x="0" y="326690"/>
                    </a:lnTo>
                    <a:close/>
                  </a:path>
                </a:pathLst>
              </a:custGeom>
              <a:solidFill>
                <a:srgbClr val="FCCC90"/>
              </a:solidFill>
              <a:ln w="12690"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5" name="Freeform 11">
                <a:extLst>
                  <a:ext uri="{FF2B5EF4-FFF2-40B4-BE49-F238E27FC236}">
                    <a16:creationId xmlns:a16="http://schemas.microsoft.com/office/drawing/2014/main" id="{1A775FBD-708B-B0ED-314C-81B948962637}"/>
                  </a:ext>
                </a:extLst>
              </p:cNvPr>
              <p:cNvSpPr/>
              <p:nvPr/>
            </p:nvSpPr>
            <p:spPr>
              <a:xfrm>
                <a:off x="9480719" y="5050003"/>
                <a:ext cx="2064630" cy="326689"/>
              </a:xfrm>
              <a:custGeom>
                <a:avLst/>
                <a:gdLst>
                  <a:gd name="connsiteX0" fmla="*/ 0 w 2064630"/>
                  <a:gd name="connsiteY0" fmla="*/ 0 h 326689"/>
                  <a:gd name="connsiteX1" fmla="*/ 2064631 w 2064630"/>
                  <a:gd name="connsiteY1" fmla="*/ 0 h 326689"/>
                  <a:gd name="connsiteX2" fmla="*/ 2064631 w 2064630"/>
                  <a:gd name="connsiteY2" fmla="*/ 326690 h 326689"/>
                  <a:gd name="connsiteX3" fmla="*/ 0 w 2064630"/>
                  <a:gd name="connsiteY3" fmla="*/ 326690 h 326689"/>
                </a:gdLst>
                <a:ahLst/>
                <a:cxnLst>
                  <a:cxn ang="0">
                    <a:pos x="connsiteX0" y="connsiteY0"/>
                  </a:cxn>
                  <a:cxn ang="0">
                    <a:pos x="connsiteX1" y="connsiteY1"/>
                  </a:cxn>
                  <a:cxn ang="0">
                    <a:pos x="connsiteX2" y="connsiteY2"/>
                  </a:cxn>
                  <a:cxn ang="0">
                    <a:pos x="connsiteX3" y="connsiteY3"/>
                  </a:cxn>
                </a:cxnLst>
                <a:rect l="l" t="t" r="r" b="b"/>
                <a:pathLst>
                  <a:path w="2064630" h="326689">
                    <a:moveTo>
                      <a:pt x="0" y="0"/>
                    </a:moveTo>
                    <a:lnTo>
                      <a:pt x="2064631" y="0"/>
                    </a:lnTo>
                    <a:lnTo>
                      <a:pt x="2064631" y="326690"/>
                    </a:lnTo>
                    <a:lnTo>
                      <a:pt x="0" y="326690"/>
                    </a:lnTo>
                    <a:close/>
                  </a:path>
                </a:pathLst>
              </a:custGeom>
              <a:solidFill>
                <a:srgbClr val="9DD5D9"/>
              </a:solidFill>
              <a:ln w="12690"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6" name="Freeform 12">
                <a:extLst>
                  <a:ext uri="{FF2B5EF4-FFF2-40B4-BE49-F238E27FC236}">
                    <a16:creationId xmlns:a16="http://schemas.microsoft.com/office/drawing/2014/main" id="{0484705B-C935-1662-FBAF-7B56EC6BE89A}"/>
                  </a:ext>
                </a:extLst>
              </p:cNvPr>
              <p:cNvSpPr/>
              <p:nvPr/>
            </p:nvSpPr>
            <p:spPr>
              <a:xfrm>
                <a:off x="3286827" y="4723440"/>
                <a:ext cx="2064630" cy="326689"/>
              </a:xfrm>
              <a:custGeom>
                <a:avLst/>
                <a:gdLst>
                  <a:gd name="connsiteX0" fmla="*/ 0 w 2064630"/>
                  <a:gd name="connsiteY0" fmla="*/ 0 h 326689"/>
                  <a:gd name="connsiteX1" fmla="*/ 2064631 w 2064630"/>
                  <a:gd name="connsiteY1" fmla="*/ 0 h 326689"/>
                  <a:gd name="connsiteX2" fmla="*/ 2064631 w 2064630"/>
                  <a:gd name="connsiteY2" fmla="*/ 326690 h 326689"/>
                  <a:gd name="connsiteX3" fmla="*/ 0 w 2064630"/>
                  <a:gd name="connsiteY3" fmla="*/ 326690 h 326689"/>
                </a:gdLst>
                <a:ahLst/>
                <a:cxnLst>
                  <a:cxn ang="0">
                    <a:pos x="connsiteX0" y="connsiteY0"/>
                  </a:cxn>
                  <a:cxn ang="0">
                    <a:pos x="connsiteX1" y="connsiteY1"/>
                  </a:cxn>
                  <a:cxn ang="0">
                    <a:pos x="connsiteX2" y="connsiteY2"/>
                  </a:cxn>
                  <a:cxn ang="0">
                    <a:pos x="connsiteX3" y="connsiteY3"/>
                  </a:cxn>
                </a:cxnLst>
                <a:rect l="l" t="t" r="r" b="b"/>
                <a:pathLst>
                  <a:path w="2064630" h="326689">
                    <a:moveTo>
                      <a:pt x="0" y="0"/>
                    </a:moveTo>
                    <a:lnTo>
                      <a:pt x="2064631" y="0"/>
                    </a:lnTo>
                    <a:lnTo>
                      <a:pt x="2064631" y="326690"/>
                    </a:lnTo>
                    <a:lnTo>
                      <a:pt x="0" y="326690"/>
                    </a:lnTo>
                    <a:close/>
                  </a:path>
                </a:pathLst>
              </a:custGeom>
              <a:solidFill>
                <a:srgbClr val="B3C4E3"/>
              </a:solidFill>
              <a:ln w="12690"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7" name="Freeform 13">
                <a:extLst>
                  <a:ext uri="{FF2B5EF4-FFF2-40B4-BE49-F238E27FC236}">
                    <a16:creationId xmlns:a16="http://schemas.microsoft.com/office/drawing/2014/main" id="{D278892B-551A-CB1D-25EB-01ECB5A704B0}"/>
                  </a:ext>
                </a:extLst>
              </p:cNvPr>
              <p:cNvSpPr/>
              <p:nvPr/>
            </p:nvSpPr>
            <p:spPr>
              <a:xfrm>
                <a:off x="5351458" y="4723440"/>
                <a:ext cx="2064630" cy="326689"/>
              </a:xfrm>
              <a:custGeom>
                <a:avLst/>
                <a:gdLst>
                  <a:gd name="connsiteX0" fmla="*/ 0 w 2064630"/>
                  <a:gd name="connsiteY0" fmla="*/ 0 h 326689"/>
                  <a:gd name="connsiteX1" fmla="*/ 2064630 w 2064630"/>
                  <a:gd name="connsiteY1" fmla="*/ 0 h 326689"/>
                  <a:gd name="connsiteX2" fmla="*/ 2064630 w 2064630"/>
                  <a:gd name="connsiteY2" fmla="*/ 326690 h 326689"/>
                  <a:gd name="connsiteX3" fmla="*/ 0 w 2064630"/>
                  <a:gd name="connsiteY3" fmla="*/ 326690 h 326689"/>
                </a:gdLst>
                <a:ahLst/>
                <a:cxnLst>
                  <a:cxn ang="0">
                    <a:pos x="connsiteX0" y="connsiteY0"/>
                  </a:cxn>
                  <a:cxn ang="0">
                    <a:pos x="connsiteX1" y="connsiteY1"/>
                  </a:cxn>
                  <a:cxn ang="0">
                    <a:pos x="connsiteX2" y="connsiteY2"/>
                  </a:cxn>
                  <a:cxn ang="0">
                    <a:pos x="connsiteX3" y="connsiteY3"/>
                  </a:cxn>
                </a:cxnLst>
                <a:rect l="l" t="t" r="r" b="b"/>
                <a:pathLst>
                  <a:path w="2064630" h="326689">
                    <a:moveTo>
                      <a:pt x="0" y="0"/>
                    </a:moveTo>
                    <a:lnTo>
                      <a:pt x="2064630" y="0"/>
                    </a:lnTo>
                    <a:lnTo>
                      <a:pt x="2064630" y="326690"/>
                    </a:lnTo>
                    <a:lnTo>
                      <a:pt x="0" y="326690"/>
                    </a:lnTo>
                    <a:close/>
                  </a:path>
                </a:pathLst>
              </a:custGeom>
              <a:solidFill>
                <a:srgbClr val="DFA4AB"/>
              </a:solidFill>
              <a:ln w="12690"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8" name="Freeform 14">
                <a:extLst>
                  <a:ext uri="{FF2B5EF4-FFF2-40B4-BE49-F238E27FC236}">
                    <a16:creationId xmlns:a16="http://schemas.microsoft.com/office/drawing/2014/main" id="{50BBF3B7-0380-2B7B-DC6D-A610A1358A21}"/>
                  </a:ext>
                </a:extLst>
              </p:cNvPr>
              <p:cNvSpPr/>
              <p:nvPr/>
            </p:nvSpPr>
            <p:spPr>
              <a:xfrm>
                <a:off x="7416088" y="4723440"/>
                <a:ext cx="2064630" cy="326689"/>
              </a:xfrm>
              <a:custGeom>
                <a:avLst/>
                <a:gdLst>
                  <a:gd name="connsiteX0" fmla="*/ 0 w 2064630"/>
                  <a:gd name="connsiteY0" fmla="*/ 0 h 326689"/>
                  <a:gd name="connsiteX1" fmla="*/ 2064630 w 2064630"/>
                  <a:gd name="connsiteY1" fmla="*/ 0 h 326689"/>
                  <a:gd name="connsiteX2" fmla="*/ 2064630 w 2064630"/>
                  <a:gd name="connsiteY2" fmla="*/ 326690 h 326689"/>
                  <a:gd name="connsiteX3" fmla="*/ 0 w 2064630"/>
                  <a:gd name="connsiteY3" fmla="*/ 326690 h 326689"/>
                </a:gdLst>
                <a:ahLst/>
                <a:cxnLst>
                  <a:cxn ang="0">
                    <a:pos x="connsiteX0" y="connsiteY0"/>
                  </a:cxn>
                  <a:cxn ang="0">
                    <a:pos x="connsiteX1" y="connsiteY1"/>
                  </a:cxn>
                  <a:cxn ang="0">
                    <a:pos x="connsiteX2" y="connsiteY2"/>
                  </a:cxn>
                  <a:cxn ang="0">
                    <a:pos x="connsiteX3" y="connsiteY3"/>
                  </a:cxn>
                </a:cxnLst>
                <a:rect l="l" t="t" r="r" b="b"/>
                <a:pathLst>
                  <a:path w="2064630" h="326689">
                    <a:moveTo>
                      <a:pt x="0" y="0"/>
                    </a:moveTo>
                    <a:lnTo>
                      <a:pt x="2064630" y="0"/>
                    </a:lnTo>
                    <a:lnTo>
                      <a:pt x="2064630" y="326690"/>
                    </a:lnTo>
                    <a:lnTo>
                      <a:pt x="0" y="326690"/>
                    </a:lnTo>
                    <a:close/>
                  </a:path>
                </a:pathLst>
              </a:custGeom>
              <a:solidFill>
                <a:srgbClr val="FCCC90"/>
              </a:solidFill>
              <a:ln w="12690"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9" name="Freeform 15">
                <a:extLst>
                  <a:ext uri="{FF2B5EF4-FFF2-40B4-BE49-F238E27FC236}">
                    <a16:creationId xmlns:a16="http://schemas.microsoft.com/office/drawing/2014/main" id="{1A720CB1-9859-65C9-309A-AEF3FDE7DD2E}"/>
                  </a:ext>
                </a:extLst>
              </p:cNvPr>
              <p:cNvSpPr/>
              <p:nvPr/>
            </p:nvSpPr>
            <p:spPr>
              <a:xfrm>
                <a:off x="9480719" y="4723440"/>
                <a:ext cx="2064630" cy="326689"/>
              </a:xfrm>
              <a:custGeom>
                <a:avLst/>
                <a:gdLst>
                  <a:gd name="connsiteX0" fmla="*/ 0 w 2064630"/>
                  <a:gd name="connsiteY0" fmla="*/ 0 h 326689"/>
                  <a:gd name="connsiteX1" fmla="*/ 2064631 w 2064630"/>
                  <a:gd name="connsiteY1" fmla="*/ 0 h 326689"/>
                  <a:gd name="connsiteX2" fmla="*/ 2064631 w 2064630"/>
                  <a:gd name="connsiteY2" fmla="*/ 326690 h 326689"/>
                  <a:gd name="connsiteX3" fmla="*/ 0 w 2064630"/>
                  <a:gd name="connsiteY3" fmla="*/ 326690 h 326689"/>
                </a:gdLst>
                <a:ahLst/>
                <a:cxnLst>
                  <a:cxn ang="0">
                    <a:pos x="connsiteX0" y="connsiteY0"/>
                  </a:cxn>
                  <a:cxn ang="0">
                    <a:pos x="connsiteX1" y="connsiteY1"/>
                  </a:cxn>
                  <a:cxn ang="0">
                    <a:pos x="connsiteX2" y="connsiteY2"/>
                  </a:cxn>
                  <a:cxn ang="0">
                    <a:pos x="connsiteX3" y="connsiteY3"/>
                  </a:cxn>
                </a:cxnLst>
                <a:rect l="l" t="t" r="r" b="b"/>
                <a:pathLst>
                  <a:path w="2064630" h="326689">
                    <a:moveTo>
                      <a:pt x="0" y="0"/>
                    </a:moveTo>
                    <a:lnTo>
                      <a:pt x="2064631" y="0"/>
                    </a:lnTo>
                    <a:lnTo>
                      <a:pt x="2064631" y="326690"/>
                    </a:lnTo>
                    <a:lnTo>
                      <a:pt x="0" y="326690"/>
                    </a:lnTo>
                    <a:close/>
                  </a:path>
                </a:pathLst>
              </a:custGeom>
              <a:solidFill>
                <a:srgbClr val="9DD5D9"/>
              </a:solidFill>
              <a:ln w="12690"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0" name="Freeform 16">
                <a:extLst>
                  <a:ext uri="{FF2B5EF4-FFF2-40B4-BE49-F238E27FC236}">
                    <a16:creationId xmlns:a16="http://schemas.microsoft.com/office/drawing/2014/main" id="{BFCFFABE-3856-AF42-C308-B79615A98E9A}"/>
                  </a:ext>
                </a:extLst>
              </p:cNvPr>
              <p:cNvSpPr/>
              <p:nvPr/>
            </p:nvSpPr>
            <p:spPr>
              <a:xfrm>
                <a:off x="3286827" y="4396751"/>
                <a:ext cx="2064630" cy="326689"/>
              </a:xfrm>
              <a:custGeom>
                <a:avLst/>
                <a:gdLst>
                  <a:gd name="connsiteX0" fmla="*/ 0 w 2064630"/>
                  <a:gd name="connsiteY0" fmla="*/ 0 h 326689"/>
                  <a:gd name="connsiteX1" fmla="*/ 2064631 w 2064630"/>
                  <a:gd name="connsiteY1" fmla="*/ 0 h 326689"/>
                  <a:gd name="connsiteX2" fmla="*/ 2064631 w 2064630"/>
                  <a:gd name="connsiteY2" fmla="*/ 326689 h 326689"/>
                  <a:gd name="connsiteX3" fmla="*/ 0 w 2064630"/>
                  <a:gd name="connsiteY3" fmla="*/ 326689 h 326689"/>
                </a:gdLst>
                <a:ahLst/>
                <a:cxnLst>
                  <a:cxn ang="0">
                    <a:pos x="connsiteX0" y="connsiteY0"/>
                  </a:cxn>
                  <a:cxn ang="0">
                    <a:pos x="connsiteX1" y="connsiteY1"/>
                  </a:cxn>
                  <a:cxn ang="0">
                    <a:pos x="connsiteX2" y="connsiteY2"/>
                  </a:cxn>
                  <a:cxn ang="0">
                    <a:pos x="connsiteX3" y="connsiteY3"/>
                  </a:cxn>
                </a:cxnLst>
                <a:rect l="l" t="t" r="r" b="b"/>
                <a:pathLst>
                  <a:path w="2064630" h="326689">
                    <a:moveTo>
                      <a:pt x="0" y="0"/>
                    </a:moveTo>
                    <a:lnTo>
                      <a:pt x="2064631" y="0"/>
                    </a:lnTo>
                    <a:lnTo>
                      <a:pt x="2064631" y="326689"/>
                    </a:lnTo>
                    <a:lnTo>
                      <a:pt x="0" y="326689"/>
                    </a:lnTo>
                    <a:close/>
                  </a:path>
                </a:pathLst>
              </a:custGeom>
              <a:solidFill>
                <a:srgbClr val="B3C4E3"/>
              </a:solidFill>
              <a:ln w="12690"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1" name="Freeform 17">
                <a:extLst>
                  <a:ext uri="{FF2B5EF4-FFF2-40B4-BE49-F238E27FC236}">
                    <a16:creationId xmlns:a16="http://schemas.microsoft.com/office/drawing/2014/main" id="{5F4539A6-CDD6-4B9F-26D9-EE032767A2E7}"/>
                  </a:ext>
                </a:extLst>
              </p:cNvPr>
              <p:cNvSpPr/>
              <p:nvPr/>
            </p:nvSpPr>
            <p:spPr>
              <a:xfrm>
                <a:off x="3286827" y="4722932"/>
                <a:ext cx="12696" cy="326689"/>
              </a:xfrm>
              <a:custGeom>
                <a:avLst/>
                <a:gdLst>
                  <a:gd name="connsiteX0" fmla="*/ 0 w 12696"/>
                  <a:gd name="connsiteY0" fmla="*/ 0 h 326689"/>
                  <a:gd name="connsiteX1" fmla="*/ 0 w 12696"/>
                  <a:gd name="connsiteY1" fmla="*/ 326689 h 326689"/>
                </a:gdLst>
                <a:ahLst/>
                <a:cxnLst>
                  <a:cxn ang="0">
                    <a:pos x="connsiteX0" y="connsiteY0"/>
                  </a:cxn>
                  <a:cxn ang="0">
                    <a:pos x="connsiteX1" y="connsiteY1"/>
                  </a:cxn>
                </a:cxnLst>
                <a:rect l="l" t="t" r="r" b="b"/>
                <a:pathLst>
                  <a:path w="12696" h="326689">
                    <a:moveTo>
                      <a:pt x="0" y="0"/>
                    </a:moveTo>
                    <a:lnTo>
                      <a:pt x="0" y="326689"/>
                    </a:lnTo>
                  </a:path>
                </a:pathLst>
              </a:custGeom>
              <a:ln w="12690"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2" name="Freeform 18">
                <a:extLst>
                  <a:ext uri="{FF2B5EF4-FFF2-40B4-BE49-F238E27FC236}">
                    <a16:creationId xmlns:a16="http://schemas.microsoft.com/office/drawing/2014/main" id="{FF691C2A-E1CD-5A7A-2C5E-E2C11CA2ED12}"/>
                  </a:ext>
                </a:extLst>
              </p:cNvPr>
              <p:cNvSpPr/>
              <p:nvPr/>
            </p:nvSpPr>
            <p:spPr>
              <a:xfrm>
                <a:off x="5351458" y="4396751"/>
                <a:ext cx="2064630" cy="326689"/>
              </a:xfrm>
              <a:custGeom>
                <a:avLst/>
                <a:gdLst>
                  <a:gd name="connsiteX0" fmla="*/ 0 w 2064630"/>
                  <a:gd name="connsiteY0" fmla="*/ 0 h 326689"/>
                  <a:gd name="connsiteX1" fmla="*/ 2064630 w 2064630"/>
                  <a:gd name="connsiteY1" fmla="*/ 0 h 326689"/>
                  <a:gd name="connsiteX2" fmla="*/ 2064630 w 2064630"/>
                  <a:gd name="connsiteY2" fmla="*/ 326689 h 326689"/>
                  <a:gd name="connsiteX3" fmla="*/ 0 w 2064630"/>
                  <a:gd name="connsiteY3" fmla="*/ 326689 h 326689"/>
                </a:gdLst>
                <a:ahLst/>
                <a:cxnLst>
                  <a:cxn ang="0">
                    <a:pos x="connsiteX0" y="connsiteY0"/>
                  </a:cxn>
                  <a:cxn ang="0">
                    <a:pos x="connsiteX1" y="connsiteY1"/>
                  </a:cxn>
                  <a:cxn ang="0">
                    <a:pos x="connsiteX2" y="connsiteY2"/>
                  </a:cxn>
                  <a:cxn ang="0">
                    <a:pos x="connsiteX3" y="connsiteY3"/>
                  </a:cxn>
                </a:cxnLst>
                <a:rect l="l" t="t" r="r" b="b"/>
                <a:pathLst>
                  <a:path w="2064630" h="326689">
                    <a:moveTo>
                      <a:pt x="0" y="0"/>
                    </a:moveTo>
                    <a:lnTo>
                      <a:pt x="2064630" y="0"/>
                    </a:lnTo>
                    <a:lnTo>
                      <a:pt x="2064630" y="326689"/>
                    </a:lnTo>
                    <a:lnTo>
                      <a:pt x="0" y="326689"/>
                    </a:lnTo>
                    <a:close/>
                  </a:path>
                </a:pathLst>
              </a:custGeom>
              <a:solidFill>
                <a:srgbClr val="DFA4AB"/>
              </a:solidFill>
              <a:ln w="12690"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3" name="Freeform 19">
                <a:extLst>
                  <a:ext uri="{FF2B5EF4-FFF2-40B4-BE49-F238E27FC236}">
                    <a16:creationId xmlns:a16="http://schemas.microsoft.com/office/drawing/2014/main" id="{05064855-D2F7-5098-B2D4-B79DC3984C5A}"/>
                  </a:ext>
                </a:extLst>
              </p:cNvPr>
              <p:cNvSpPr/>
              <p:nvPr/>
            </p:nvSpPr>
            <p:spPr>
              <a:xfrm>
                <a:off x="7416088" y="4396751"/>
                <a:ext cx="2064630" cy="326689"/>
              </a:xfrm>
              <a:custGeom>
                <a:avLst/>
                <a:gdLst>
                  <a:gd name="connsiteX0" fmla="*/ 0 w 2064630"/>
                  <a:gd name="connsiteY0" fmla="*/ 0 h 326689"/>
                  <a:gd name="connsiteX1" fmla="*/ 2064630 w 2064630"/>
                  <a:gd name="connsiteY1" fmla="*/ 0 h 326689"/>
                  <a:gd name="connsiteX2" fmla="*/ 2064630 w 2064630"/>
                  <a:gd name="connsiteY2" fmla="*/ 326689 h 326689"/>
                  <a:gd name="connsiteX3" fmla="*/ 0 w 2064630"/>
                  <a:gd name="connsiteY3" fmla="*/ 326689 h 326689"/>
                </a:gdLst>
                <a:ahLst/>
                <a:cxnLst>
                  <a:cxn ang="0">
                    <a:pos x="connsiteX0" y="connsiteY0"/>
                  </a:cxn>
                  <a:cxn ang="0">
                    <a:pos x="connsiteX1" y="connsiteY1"/>
                  </a:cxn>
                  <a:cxn ang="0">
                    <a:pos x="connsiteX2" y="connsiteY2"/>
                  </a:cxn>
                  <a:cxn ang="0">
                    <a:pos x="connsiteX3" y="connsiteY3"/>
                  </a:cxn>
                </a:cxnLst>
                <a:rect l="l" t="t" r="r" b="b"/>
                <a:pathLst>
                  <a:path w="2064630" h="326689">
                    <a:moveTo>
                      <a:pt x="0" y="0"/>
                    </a:moveTo>
                    <a:lnTo>
                      <a:pt x="2064630" y="0"/>
                    </a:lnTo>
                    <a:lnTo>
                      <a:pt x="2064630" y="326689"/>
                    </a:lnTo>
                    <a:lnTo>
                      <a:pt x="0" y="326689"/>
                    </a:lnTo>
                    <a:close/>
                  </a:path>
                </a:pathLst>
              </a:custGeom>
              <a:solidFill>
                <a:srgbClr val="FCCC90"/>
              </a:solidFill>
              <a:ln w="12690"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4" name="Freeform 20">
                <a:extLst>
                  <a:ext uri="{FF2B5EF4-FFF2-40B4-BE49-F238E27FC236}">
                    <a16:creationId xmlns:a16="http://schemas.microsoft.com/office/drawing/2014/main" id="{968FEBAB-13FB-B5FA-F603-F15F8463EF0E}"/>
                  </a:ext>
                </a:extLst>
              </p:cNvPr>
              <p:cNvSpPr/>
              <p:nvPr/>
            </p:nvSpPr>
            <p:spPr>
              <a:xfrm>
                <a:off x="9480719" y="4396751"/>
                <a:ext cx="2064630" cy="326689"/>
              </a:xfrm>
              <a:custGeom>
                <a:avLst/>
                <a:gdLst>
                  <a:gd name="connsiteX0" fmla="*/ 0 w 2064630"/>
                  <a:gd name="connsiteY0" fmla="*/ 0 h 326689"/>
                  <a:gd name="connsiteX1" fmla="*/ 2064631 w 2064630"/>
                  <a:gd name="connsiteY1" fmla="*/ 0 h 326689"/>
                  <a:gd name="connsiteX2" fmla="*/ 2064631 w 2064630"/>
                  <a:gd name="connsiteY2" fmla="*/ 326689 h 326689"/>
                  <a:gd name="connsiteX3" fmla="*/ 0 w 2064630"/>
                  <a:gd name="connsiteY3" fmla="*/ 326689 h 326689"/>
                </a:gdLst>
                <a:ahLst/>
                <a:cxnLst>
                  <a:cxn ang="0">
                    <a:pos x="connsiteX0" y="connsiteY0"/>
                  </a:cxn>
                  <a:cxn ang="0">
                    <a:pos x="connsiteX1" y="connsiteY1"/>
                  </a:cxn>
                  <a:cxn ang="0">
                    <a:pos x="connsiteX2" y="connsiteY2"/>
                  </a:cxn>
                  <a:cxn ang="0">
                    <a:pos x="connsiteX3" y="connsiteY3"/>
                  </a:cxn>
                </a:cxnLst>
                <a:rect l="l" t="t" r="r" b="b"/>
                <a:pathLst>
                  <a:path w="2064630" h="326689">
                    <a:moveTo>
                      <a:pt x="0" y="0"/>
                    </a:moveTo>
                    <a:lnTo>
                      <a:pt x="2064631" y="0"/>
                    </a:lnTo>
                    <a:lnTo>
                      <a:pt x="2064631" y="326689"/>
                    </a:lnTo>
                    <a:lnTo>
                      <a:pt x="0" y="326689"/>
                    </a:lnTo>
                    <a:close/>
                  </a:path>
                </a:pathLst>
              </a:custGeom>
              <a:solidFill>
                <a:srgbClr val="9DD5D9"/>
              </a:solidFill>
              <a:ln w="12690"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5" name="Freeform 21">
                <a:extLst>
                  <a:ext uri="{FF2B5EF4-FFF2-40B4-BE49-F238E27FC236}">
                    <a16:creationId xmlns:a16="http://schemas.microsoft.com/office/drawing/2014/main" id="{A47A4BC2-658E-B820-8C25-AA237310405E}"/>
                  </a:ext>
                </a:extLst>
              </p:cNvPr>
              <p:cNvSpPr/>
              <p:nvPr/>
            </p:nvSpPr>
            <p:spPr>
              <a:xfrm>
                <a:off x="3286827" y="4070189"/>
                <a:ext cx="2064630" cy="326689"/>
              </a:xfrm>
              <a:custGeom>
                <a:avLst/>
                <a:gdLst>
                  <a:gd name="connsiteX0" fmla="*/ 0 w 2064630"/>
                  <a:gd name="connsiteY0" fmla="*/ 0 h 326689"/>
                  <a:gd name="connsiteX1" fmla="*/ 2064631 w 2064630"/>
                  <a:gd name="connsiteY1" fmla="*/ 0 h 326689"/>
                  <a:gd name="connsiteX2" fmla="*/ 2064631 w 2064630"/>
                  <a:gd name="connsiteY2" fmla="*/ 326689 h 326689"/>
                  <a:gd name="connsiteX3" fmla="*/ 0 w 2064630"/>
                  <a:gd name="connsiteY3" fmla="*/ 326689 h 326689"/>
                </a:gdLst>
                <a:ahLst/>
                <a:cxnLst>
                  <a:cxn ang="0">
                    <a:pos x="connsiteX0" y="connsiteY0"/>
                  </a:cxn>
                  <a:cxn ang="0">
                    <a:pos x="connsiteX1" y="connsiteY1"/>
                  </a:cxn>
                  <a:cxn ang="0">
                    <a:pos x="connsiteX2" y="connsiteY2"/>
                  </a:cxn>
                  <a:cxn ang="0">
                    <a:pos x="connsiteX3" y="connsiteY3"/>
                  </a:cxn>
                </a:cxnLst>
                <a:rect l="l" t="t" r="r" b="b"/>
                <a:pathLst>
                  <a:path w="2064630" h="326689">
                    <a:moveTo>
                      <a:pt x="0" y="0"/>
                    </a:moveTo>
                    <a:lnTo>
                      <a:pt x="2064631" y="0"/>
                    </a:lnTo>
                    <a:lnTo>
                      <a:pt x="2064631" y="326689"/>
                    </a:lnTo>
                    <a:lnTo>
                      <a:pt x="0" y="326689"/>
                    </a:lnTo>
                    <a:close/>
                  </a:path>
                </a:pathLst>
              </a:custGeom>
              <a:solidFill>
                <a:srgbClr val="B3C4E3"/>
              </a:solidFill>
              <a:ln w="12690"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6" name="Freeform 22">
                <a:extLst>
                  <a:ext uri="{FF2B5EF4-FFF2-40B4-BE49-F238E27FC236}">
                    <a16:creationId xmlns:a16="http://schemas.microsoft.com/office/drawing/2014/main" id="{4005B67B-6CF8-725E-92DF-DBDEBA2BDE29}"/>
                  </a:ext>
                </a:extLst>
              </p:cNvPr>
              <p:cNvSpPr/>
              <p:nvPr/>
            </p:nvSpPr>
            <p:spPr>
              <a:xfrm>
                <a:off x="644110" y="4069681"/>
                <a:ext cx="2642717" cy="1306503"/>
              </a:xfrm>
              <a:custGeom>
                <a:avLst/>
                <a:gdLst>
                  <a:gd name="connsiteX0" fmla="*/ 0 w 2642717"/>
                  <a:gd name="connsiteY0" fmla="*/ 0 h 1306503"/>
                  <a:gd name="connsiteX1" fmla="*/ 2642717 w 2642717"/>
                  <a:gd name="connsiteY1" fmla="*/ 0 h 1306503"/>
                  <a:gd name="connsiteX2" fmla="*/ 2642717 w 2642717"/>
                  <a:gd name="connsiteY2" fmla="*/ 1306503 h 1306503"/>
                  <a:gd name="connsiteX3" fmla="*/ 0 w 2642717"/>
                  <a:gd name="connsiteY3" fmla="*/ 1306503 h 1306503"/>
                </a:gdLst>
                <a:ahLst/>
                <a:cxnLst>
                  <a:cxn ang="0">
                    <a:pos x="connsiteX0" y="connsiteY0"/>
                  </a:cxn>
                  <a:cxn ang="0">
                    <a:pos x="connsiteX1" y="connsiteY1"/>
                  </a:cxn>
                  <a:cxn ang="0">
                    <a:pos x="connsiteX2" y="connsiteY2"/>
                  </a:cxn>
                  <a:cxn ang="0">
                    <a:pos x="connsiteX3" y="connsiteY3"/>
                  </a:cxn>
                </a:cxnLst>
                <a:rect l="l" t="t" r="r" b="b"/>
                <a:pathLst>
                  <a:path w="2642717" h="1306503">
                    <a:moveTo>
                      <a:pt x="0" y="0"/>
                    </a:moveTo>
                    <a:lnTo>
                      <a:pt x="2642717" y="0"/>
                    </a:lnTo>
                    <a:lnTo>
                      <a:pt x="2642717" y="1306503"/>
                    </a:lnTo>
                    <a:lnTo>
                      <a:pt x="0" y="1306503"/>
                    </a:lnTo>
                    <a:close/>
                  </a:path>
                </a:pathLst>
              </a:custGeom>
              <a:solidFill>
                <a:srgbClr val="8090B0"/>
              </a:solidFill>
              <a:ln w="12690"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7" name="Freeform 23">
                <a:extLst>
                  <a:ext uri="{FF2B5EF4-FFF2-40B4-BE49-F238E27FC236}">
                    <a16:creationId xmlns:a16="http://schemas.microsoft.com/office/drawing/2014/main" id="{F2BB3546-4067-6E3D-95E4-89AA67CC9BA2}"/>
                  </a:ext>
                </a:extLst>
              </p:cNvPr>
              <p:cNvSpPr/>
              <p:nvPr/>
            </p:nvSpPr>
            <p:spPr>
              <a:xfrm>
                <a:off x="5351458" y="4070189"/>
                <a:ext cx="2064630" cy="326689"/>
              </a:xfrm>
              <a:custGeom>
                <a:avLst/>
                <a:gdLst>
                  <a:gd name="connsiteX0" fmla="*/ 0 w 2064630"/>
                  <a:gd name="connsiteY0" fmla="*/ 0 h 326689"/>
                  <a:gd name="connsiteX1" fmla="*/ 2064630 w 2064630"/>
                  <a:gd name="connsiteY1" fmla="*/ 0 h 326689"/>
                  <a:gd name="connsiteX2" fmla="*/ 2064630 w 2064630"/>
                  <a:gd name="connsiteY2" fmla="*/ 326689 h 326689"/>
                  <a:gd name="connsiteX3" fmla="*/ 0 w 2064630"/>
                  <a:gd name="connsiteY3" fmla="*/ 326689 h 326689"/>
                </a:gdLst>
                <a:ahLst/>
                <a:cxnLst>
                  <a:cxn ang="0">
                    <a:pos x="connsiteX0" y="connsiteY0"/>
                  </a:cxn>
                  <a:cxn ang="0">
                    <a:pos x="connsiteX1" y="connsiteY1"/>
                  </a:cxn>
                  <a:cxn ang="0">
                    <a:pos x="connsiteX2" y="connsiteY2"/>
                  </a:cxn>
                  <a:cxn ang="0">
                    <a:pos x="connsiteX3" y="connsiteY3"/>
                  </a:cxn>
                </a:cxnLst>
                <a:rect l="l" t="t" r="r" b="b"/>
                <a:pathLst>
                  <a:path w="2064630" h="326689">
                    <a:moveTo>
                      <a:pt x="0" y="0"/>
                    </a:moveTo>
                    <a:lnTo>
                      <a:pt x="2064630" y="0"/>
                    </a:lnTo>
                    <a:lnTo>
                      <a:pt x="2064630" y="326689"/>
                    </a:lnTo>
                    <a:lnTo>
                      <a:pt x="0" y="326689"/>
                    </a:lnTo>
                    <a:close/>
                  </a:path>
                </a:pathLst>
              </a:custGeom>
              <a:solidFill>
                <a:srgbClr val="DFA4AB"/>
              </a:solidFill>
              <a:ln w="12690"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8" name="Freeform 24">
                <a:extLst>
                  <a:ext uri="{FF2B5EF4-FFF2-40B4-BE49-F238E27FC236}">
                    <a16:creationId xmlns:a16="http://schemas.microsoft.com/office/drawing/2014/main" id="{219CCF7D-03D6-FD47-04D8-025A216A1312}"/>
                  </a:ext>
                </a:extLst>
              </p:cNvPr>
              <p:cNvSpPr/>
              <p:nvPr/>
            </p:nvSpPr>
            <p:spPr>
              <a:xfrm>
                <a:off x="7416088" y="4070189"/>
                <a:ext cx="2064630" cy="326689"/>
              </a:xfrm>
              <a:custGeom>
                <a:avLst/>
                <a:gdLst>
                  <a:gd name="connsiteX0" fmla="*/ 0 w 2064630"/>
                  <a:gd name="connsiteY0" fmla="*/ 0 h 326689"/>
                  <a:gd name="connsiteX1" fmla="*/ 2064630 w 2064630"/>
                  <a:gd name="connsiteY1" fmla="*/ 0 h 326689"/>
                  <a:gd name="connsiteX2" fmla="*/ 2064630 w 2064630"/>
                  <a:gd name="connsiteY2" fmla="*/ 326689 h 326689"/>
                  <a:gd name="connsiteX3" fmla="*/ 0 w 2064630"/>
                  <a:gd name="connsiteY3" fmla="*/ 326689 h 326689"/>
                </a:gdLst>
                <a:ahLst/>
                <a:cxnLst>
                  <a:cxn ang="0">
                    <a:pos x="connsiteX0" y="connsiteY0"/>
                  </a:cxn>
                  <a:cxn ang="0">
                    <a:pos x="connsiteX1" y="connsiteY1"/>
                  </a:cxn>
                  <a:cxn ang="0">
                    <a:pos x="connsiteX2" y="connsiteY2"/>
                  </a:cxn>
                  <a:cxn ang="0">
                    <a:pos x="connsiteX3" y="connsiteY3"/>
                  </a:cxn>
                </a:cxnLst>
                <a:rect l="l" t="t" r="r" b="b"/>
                <a:pathLst>
                  <a:path w="2064630" h="326689">
                    <a:moveTo>
                      <a:pt x="0" y="0"/>
                    </a:moveTo>
                    <a:lnTo>
                      <a:pt x="2064630" y="0"/>
                    </a:lnTo>
                    <a:lnTo>
                      <a:pt x="2064630" y="326689"/>
                    </a:lnTo>
                    <a:lnTo>
                      <a:pt x="0" y="326689"/>
                    </a:lnTo>
                    <a:close/>
                  </a:path>
                </a:pathLst>
              </a:custGeom>
              <a:solidFill>
                <a:srgbClr val="FCCC90"/>
              </a:solidFill>
              <a:ln w="12690"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9" name="Freeform 25">
                <a:extLst>
                  <a:ext uri="{FF2B5EF4-FFF2-40B4-BE49-F238E27FC236}">
                    <a16:creationId xmlns:a16="http://schemas.microsoft.com/office/drawing/2014/main" id="{C5AB5FD3-3137-9FCC-E089-2C30281ADCFE}"/>
                  </a:ext>
                </a:extLst>
              </p:cNvPr>
              <p:cNvSpPr/>
              <p:nvPr/>
            </p:nvSpPr>
            <p:spPr>
              <a:xfrm>
                <a:off x="9480719" y="4070189"/>
                <a:ext cx="2064630" cy="326689"/>
              </a:xfrm>
              <a:custGeom>
                <a:avLst/>
                <a:gdLst>
                  <a:gd name="connsiteX0" fmla="*/ 0 w 2064630"/>
                  <a:gd name="connsiteY0" fmla="*/ 0 h 326689"/>
                  <a:gd name="connsiteX1" fmla="*/ 2064631 w 2064630"/>
                  <a:gd name="connsiteY1" fmla="*/ 0 h 326689"/>
                  <a:gd name="connsiteX2" fmla="*/ 2064631 w 2064630"/>
                  <a:gd name="connsiteY2" fmla="*/ 326689 h 326689"/>
                  <a:gd name="connsiteX3" fmla="*/ 0 w 2064630"/>
                  <a:gd name="connsiteY3" fmla="*/ 326689 h 326689"/>
                </a:gdLst>
                <a:ahLst/>
                <a:cxnLst>
                  <a:cxn ang="0">
                    <a:pos x="connsiteX0" y="connsiteY0"/>
                  </a:cxn>
                  <a:cxn ang="0">
                    <a:pos x="connsiteX1" y="connsiteY1"/>
                  </a:cxn>
                  <a:cxn ang="0">
                    <a:pos x="connsiteX2" y="connsiteY2"/>
                  </a:cxn>
                  <a:cxn ang="0">
                    <a:pos x="connsiteX3" y="connsiteY3"/>
                  </a:cxn>
                </a:cxnLst>
                <a:rect l="l" t="t" r="r" b="b"/>
                <a:pathLst>
                  <a:path w="2064630" h="326689">
                    <a:moveTo>
                      <a:pt x="0" y="0"/>
                    </a:moveTo>
                    <a:lnTo>
                      <a:pt x="2064631" y="0"/>
                    </a:lnTo>
                    <a:lnTo>
                      <a:pt x="2064631" y="326689"/>
                    </a:lnTo>
                    <a:lnTo>
                      <a:pt x="0" y="326689"/>
                    </a:lnTo>
                    <a:close/>
                  </a:path>
                </a:pathLst>
              </a:custGeom>
              <a:solidFill>
                <a:srgbClr val="9DD5D9"/>
              </a:solidFill>
              <a:ln w="12690"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0" name="Freeform 26">
                <a:extLst>
                  <a:ext uri="{FF2B5EF4-FFF2-40B4-BE49-F238E27FC236}">
                    <a16:creationId xmlns:a16="http://schemas.microsoft.com/office/drawing/2014/main" id="{89BF7136-DE28-D95E-5455-57CF4F41A860}"/>
                  </a:ext>
                </a:extLst>
              </p:cNvPr>
              <p:cNvSpPr/>
              <p:nvPr/>
            </p:nvSpPr>
            <p:spPr>
              <a:xfrm>
                <a:off x="3286827" y="3746674"/>
                <a:ext cx="2064630" cy="326689"/>
              </a:xfrm>
              <a:custGeom>
                <a:avLst/>
                <a:gdLst>
                  <a:gd name="connsiteX0" fmla="*/ 0 w 2064630"/>
                  <a:gd name="connsiteY0" fmla="*/ 0 h 326689"/>
                  <a:gd name="connsiteX1" fmla="*/ 2064631 w 2064630"/>
                  <a:gd name="connsiteY1" fmla="*/ 0 h 326689"/>
                  <a:gd name="connsiteX2" fmla="*/ 2064631 w 2064630"/>
                  <a:gd name="connsiteY2" fmla="*/ 326689 h 326689"/>
                  <a:gd name="connsiteX3" fmla="*/ 0 w 2064630"/>
                  <a:gd name="connsiteY3" fmla="*/ 326689 h 326689"/>
                </a:gdLst>
                <a:ahLst/>
                <a:cxnLst>
                  <a:cxn ang="0">
                    <a:pos x="connsiteX0" y="connsiteY0"/>
                  </a:cxn>
                  <a:cxn ang="0">
                    <a:pos x="connsiteX1" y="connsiteY1"/>
                  </a:cxn>
                  <a:cxn ang="0">
                    <a:pos x="connsiteX2" y="connsiteY2"/>
                  </a:cxn>
                  <a:cxn ang="0">
                    <a:pos x="connsiteX3" y="connsiteY3"/>
                  </a:cxn>
                </a:cxnLst>
                <a:rect l="l" t="t" r="r" b="b"/>
                <a:pathLst>
                  <a:path w="2064630" h="326689">
                    <a:moveTo>
                      <a:pt x="0" y="0"/>
                    </a:moveTo>
                    <a:lnTo>
                      <a:pt x="2064631" y="0"/>
                    </a:lnTo>
                    <a:lnTo>
                      <a:pt x="2064631" y="326689"/>
                    </a:lnTo>
                    <a:lnTo>
                      <a:pt x="0" y="326689"/>
                    </a:lnTo>
                    <a:close/>
                  </a:path>
                </a:pathLst>
              </a:custGeom>
              <a:solidFill>
                <a:srgbClr val="8EA6D6"/>
              </a:solidFill>
              <a:ln w="12690"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1" name="Freeform 27">
                <a:extLst>
                  <a:ext uri="{FF2B5EF4-FFF2-40B4-BE49-F238E27FC236}">
                    <a16:creationId xmlns:a16="http://schemas.microsoft.com/office/drawing/2014/main" id="{DF329D43-7971-6F70-3FA1-49FBE510835E}"/>
                  </a:ext>
                </a:extLst>
              </p:cNvPr>
              <p:cNvSpPr/>
              <p:nvPr/>
            </p:nvSpPr>
            <p:spPr>
              <a:xfrm>
                <a:off x="5351458" y="3746674"/>
                <a:ext cx="2064630" cy="326689"/>
              </a:xfrm>
              <a:custGeom>
                <a:avLst/>
                <a:gdLst>
                  <a:gd name="connsiteX0" fmla="*/ 0 w 2064630"/>
                  <a:gd name="connsiteY0" fmla="*/ 0 h 326689"/>
                  <a:gd name="connsiteX1" fmla="*/ 2064630 w 2064630"/>
                  <a:gd name="connsiteY1" fmla="*/ 0 h 326689"/>
                  <a:gd name="connsiteX2" fmla="*/ 2064630 w 2064630"/>
                  <a:gd name="connsiteY2" fmla="*/ 326689 h 326689"/>
                  <a:gd name="connsiteX3" fmla="*/ 0 w 2064630"/>
                  <a:gd name="connsiteY3" fmla="*/ 326689 h 326689"/>
                </a:gdLst>
                <a:ahLst/>
                <a:cxnLst>
                  <a:cxn ang="0">
                    <a:pos x="connsiteX0" y="connsiteY0"/>
                  </a:cxn>
                  <a:cxn ang="0">
                    <a:pos x="connsiteX1" y="connsiteY1"/>
                  </a:cxn>
                  <a:cxn ang="0">
                    <a:pos x="connsiteX2" y="connsiteY2"/>
                  </a:cxn>
                  <a:cxn ang="0">
                    <a:pos x="connsiteX3" y="connsiteY3"/>
                  </a:cxn>
                </a:cxnLst>
                <a:rect l="l" t="t" r="r" b="b"/>
                <a:pathLst>
                  <a:path w="2064630" h="326689">
                    <a:moveTo>
                      <a:pt x="0" y="0"/>
                    </a:moveTo>
                    <a:lnTo>
                      <a:pt x="2064630" y="0"/>
                    </a:lnTo>
                    <a:lnTo>
                      <a:pt x="2064630" y="326689"/>
                    </a:lnTo>
                    <a:lnTo>
                      <a:pt x="0" y="326689"/>
                    </a:lnTo>
                    <a:close/>
                  </a:path>
                </a:pathLst>
              </a:custGeom>
              <a:solidFill>
                <a:srgbClr val="D07782"/>
              </a:solidFill>
              <a:ln w="12690"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2" name="Freeform 28">
                <a:extLst>
                  <a:ext uri="{FF2B5EF4-FFF2-40B4-BE49-F238E27FC236}">
                    <a16:creationId xmlns:a16="http://schemas.microsoft.com/office/drawing/2014/main" id="{74CDA9BA-36D2-7894-16A4-73409ACF3233}"/>
                  </a:ext>
                </a:extLst>
              </p:cNvPr>
              <p:cNvSpPr/>
              <p:nvPr/>
            </p:nvSpPr>
            <p:spPr>
              <a:xfrm>
                <a:off x="7416088" y="3746674"/>
                <a:ext cx="2064630" cy="326689"/>
              </a:xfrm>
              <a:custGeom>
                <a:avLst/>
                <a:gdLst>
                  <a:gd name="connsiteX0" fmla="*/ 0 w 2064630"/>
                  <a:gd name="connsiteY0" fmla="*/ 0 h 326689"/>
                  <a:gd name="connsiteX1" fmla="*/ 2064630 w 2064630"/>
                  <a:gd name="connsiteY1" fmla="*/ 0 h 326689"/>
                  <a:gd name="connsiteX2" fmla="*/ 2064630 w 2064630"/>
                  <a:gd name="connsiteY2" fmla="*/ 326689 h 326689"/>
                  <a:gd name="connsiteX3" fmla="*/ 0 w 2064630"/>
                  <a:gd name="connsiteY3" fmla="*/ 326689 h 326689"/>
                </a:gdLst>
                <a:ahLst/>
                <a:cxnLst>
                  <a:cxn ang="0">
                    <a:pos x="connsiteX0" y="connsiteY0"/>
                  </a:cxn>
                  <a:cxn ang="0">
                    <a:pos x="connsiteX1" y="connsiteY1"/>
                  </a:cxn>
                  <a:cxn ang="0">
                    <a:pos x="connsiteX2" y="connsiteY2"/>
                  </a:cxn>
                  <a:cxn ang="0">
                    <a:pos x="connsiteX3" y="connsiteY3"/>
                  </a:cxn>
                </a:cxnLst>
                <a:rect l="l" t="t" r="r" b="b"/>
                <a:pathLst>
                  <a:path w="2064630" h="326689">
                    <a:moveTo>
                      <a:pt x="0" y="0"/>
                    </a:moveTo>
                    <a:lnTo>
                      <a:pt x="2064630" y="0"/>
                    </a:lnTo>
                    <a:lnTo>
                      <a:pt x="2064630" y="326689"/>
                    </a:lnTo>
                    <a:lnTo>
                      <a:pt x="0" y="326689"/>
                    </a:lnTo>
                    <a:close/>
                  </a:path>
                </a:pathLst>
              </a:custGeom>
              <a:solidFill>
                <a:srgbClr val="FBB762"/>
              </a:solidFill>
              <a:ln w="12690"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3" name="Freeform 29">
                <a:extLst>
                  <a:ext uri="{FF2B5EF4-FFF2-40B4-BE49-F238E27FC236}">
                    <a16:creationId xmlns:a16="http://schemas.microsoft.com/office/drawing/2014/main" id="{BB481CE2-AE7D-2A4B-AB76-0C0085EFE034}"/>
                  </a:ext>
                </a:extLst>
              </p:cNvPr>
              <p:cNvSpPr/>
              <p:nvPr/>
            </p:nvSpPr>
            <p:spPr>
              <a:xfrm>
                <a:off x="9480719" y="3746674"/>
                <a:ext cx="2064630" cy="326689"/>
              </a:xfrm>
              <a:custGeom>
                <a:avLst/>
                <a:gdLst>
                  <a:gd name="connsiteX0" fmla="*/ 0 w 2064630"/>
                  <a:gd name="connsiteY0" fmla="*/ 0 h 326689"/>
                  <a:gd name="connsiteX1" fmla="*/ 2064631 w 2064630"/>
                  <a:gd name="connsiteY1" fmla="*/ 0 h 326689"/>
                  <a:gd name="connsiteX2" fmla="*/ 2064631 w 2064630"/>
                  <a:gd name="connsiteY2" fmla="*/ 326689 h 326689"/>
                  <a:gd name="connsiteX3" fmla="*/ 0 w 2064630"/>
                  <a:gd name="connsiteY3" fmla="*/ 326689 h 326689"/>
                </a:gdLst>
                <a:ahLst/>
                <a:cxnLst>
                  <a:cxn ang="0">
                    <a:pos x="connsiteX0" y="connsiteY0"/>
                  </a:cxn>
                  <a:cxn ang="0">
                    <a:pos x="connsiteX1" y="connsiteY1"/>
                  </a:cxn>
                  <a:cxn ang="0">
                    <a:pos x="connsiteX2" y="connsiteY2"/>
                  </a:cxn>
                  <a:cxn ang="0">
                    <a:pos x="connsiteX3" y="connsiteY3"/>
                  </a:cxn>
                </a:cxnLst>
                <a:rect l="l" t="t" r="r" b="b"/>
                <a:pathLst>
                  <a:path w="2064630" h="326689">
                    <a:moveTo>
                      <a:pt x="0" y="0"/>
                    </a:moveTo>
                    <a:lnTo>
                      <a:pt x="2064631" y="0"/>
                    </a:lnTo>
                    <a:lnTo>
                      <a:pt x="2064631" y="326689"/>
                    </a:lnTo>
                    <a:lnTo>
                      <a:pt x="0" y="326689"/>
                    </a:lnTo>
                    <a:close/>
                  </a:path>
                </a:pathLst>
              </a:custGeom>
              <a:solidFill>
                <a:srgbClr val="6CC0C6"/>
              </a:solidFill>
              <a:ln w="12690"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4" name="Freeform 30">
                <a:extLst>
                  <a:ext uri="{FF2B5EF4-FFF2-40B4-BE49-F238E27FC236}">
                    <a16:creationId xmlns:a16="http://schemas.microsoft.com/office/drawing/2014/main" id="{EBE2E58C-3BBE-D02D-FFED-67F1FAA3A090}"/>
                  </a:ext>
                </a:extLst>
              </p:cNvPr>
              <p:cNvSpPr/>
              <p:nvPr/>
            </p:nvSpPr>
            <p:spPr>
              <a:xfrm>
                <a:off x="3286827" y="3422270"/>
                <a:ext cx="2064630" cy="326689"/>
              </a:xfrm>
              <a:custGeom>
                <a:avLst/>
                <a:gdLst>
                  <a:gd name="connsiteX0" fmla="*/ 0 w 2064630"/>
                  <a:gd name="connsiteY0" fmla="*/ 0 h 326689"/>
                  <a:gd name="connsiteX1" fmla="*/ 2064631 w 2064630"/>
                  <a:gd name="connsiteY1" fmla="*/ 0 h 326689"/>
                  <a:gd name="connsiteX2" fmla="*/ 2064631 w 2064630"/>
                  <a:gd name="connsiteY2" fmla="*/ 326689 h 326689"/>
                  <a:gd name="connsiteX3" fmla="*/ 0 w 2064630"/>
                  <a:gd name="connsiteY3" fmla="*/ 326689 h 326689"/>
                </a:gdLst>
                <a:ahLst/>
                <a:cxnLst>
                  <a:cxn ang="0">
                    <a:pos x="connsiteX0" y="connsiteY0"/>
                  </a:cxn>
                  <a:cxn ang="0">
                    <a:pos x="connsiteX1" y="connsiteY1"/>
                  </a:cxn>
                  <a:cxn ang="0">
                    <a:pos x="connsiteX2" y="connsiteY2"/>
                  </a:cxn>
                  <a:cxn ang="0">
                    <a:pos x="connsiteX3" y="connsiteY3"/>
                  </a:cxn>
                </a:cxnLst>
                <a:rect l="l" t="t" r="r" b="b"/>
                <a:pathLst>
                  <a:path w="2064630" h="326689">
                    <a:moveTo>
                      <a:pt x="0" y="0"/>
                    </a:moveTo>
                    <a:lnTo>
                      <a:pt x="2064631" y="0"/>
                    </a:lnTo>
                    <a:lnTo>
                      <a:pt x="2064631" y="326689"/>
                    </a:lnTo>
                    <a:lnTo>
                      <a:pt x="0" y="326689"/>
                    </a:lnTo>
                    <a:close/>
                  </a:path>
                </a:pathLst>
              </a:custGeom>
              <a:solidFill>
                <a:srgbClr val="8EA6D6"/>
              </a:solidFill>
              <a:ln w="12690"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5" name="Freeform 31">
                <a:extLst>
                  <a:ext uri="{FF2B5EF4-FFF2-40B4-BE49-F238E27FC236}">
                    <a16:creationId xmlns:a16="http://schemas.microsoft.com/office/drawing/2014/main" id="{55527B05-E977-DCE1-820C-782D581A78C7}"/>
                  </a:ext>
                </a:extLst>
              </p:cNvPr>
              <p:cNvSpPr/>
              <p:nvPr/>
            </p:nvSpPr>
            <p:spPr>
              <a:xfrm>
                <a:off x="5351458" y="3422270"/>
                <a:ext cx="2064630" cy="326689"/>
              </a:xfrm>
              <a:custGeom>
                <a:avLst/>
                <a:gdLst>
                  <a:gd name="connsiteX0" fmla="*/ 0 w 2064630"/>
                  <a:gd name="connsiteY0" fmla="*/ 0 h 326689"/>
                  <a:gd name="connsiteX1" fmla="*/ 2064630 w 2064630"/>
                  <a:gd name="connsiteY1" fmla="*/ 0 h 326689"/>
                  <a:gd name="connsiteX2" fmla="*/ 2064630 w 2064630"/>
                  <a:gd name="connsiteY2" fmla="*/ 326689 h 326689"/>
                  <a:gd name="connsiteX3" fmla="*/ 0 w 2064630"/>
                  <a:gd name="connsiteY3" fmla="*/ 326689 h 326689"/>
                </a:gdLst>
                <a:ahLst/>
                <a:cxnLst>
                  <a:cxn ang="0">
                    <a:pos x="connsiteX0" y="connsiteY0"/>
                  </a:cxn>
                  <a:cxn ang="0">
                    <a:pos x="connsiteX1" y="connsiteY1"/>
                  </a:cxn>
                  <a:cxn ang="0">
                    <a:pos x="connsiteX2" y="connsiteY2"/>
                  </a:cxn>
                  <a:cxn ang="0">
                    <a:pos x="connsiteX3" y="connsiteY3"/>
                  </a:cxn>
                </a:cxnLst>
                <a:rect l="l" t="t" r="r" b="b"/>
                <a:pathLst>
                  <a:path w="2064630" h="326689">
                    <a:moveTo>
                      <a:pt x="0" y="0"/>
                    </a:moveTo>
                    <a:lnTo>
                      <a:pt x="2064630" y="0"/>
                    </a:lnTo>
                    <a:lnTo>
                      <a:pt x="2064630" y="326689"/>
                    </a:lnTo>
                    <a:lnTo>
                      <a:pt x="0" y="326689"/>
                    </a:lnTo>
                    <a:close/>
                  </a:path>
                </a:pathLst>
              </a:custGeom>
              <a:solidFill>
                <a:srgbClr val="D07782"/>
              </a:solidFill>
              <a:ln w="12690"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6" name="Freeform 32">
                <a:extLst>
                  <a:ext uri="{FF2B5EF4-FFF2-40B4-BE49-F238E27FC236}">
                    <a16:creationId xmlns:a16="http://schemas.microsoft.com/office/drawing/2014/main" id="{0E56E203-0C9D-20C8-D202-AD9B09C889BC}"/>
                  </a:ext>
                </a:extLst>
              </p:cNvPr>
              <p:cNvSpPr/>
              <p:nvPr/>
            </p:nvSpPr>
            <p:spPr>
              <a:xfrm>
                <a:off x="7416088" y="3422270"/>
                <a:ext cx="2064630" cy="326689"/>
              </a:xfrm>
              <a:custGeom>
                <a:avLst/>
                <a:gdLst>
                  <a:gd name="connsiteX0" fmla="*/ 0 w 2064630"/>
                  <a:gd name="connsiteY0" fmla="*/ 0 h 326689"/>
                  <a:gd name="connsiteX1" fmla="*/ 2064630 w 2064630"/>
                  <a:gd name="connsiteY1" fmla="*/ 0 h 326689"/>
                  <a:gd name="connsiteX2" fmla="*/ 2064630 w 2064630"/>
                  <a:gd name="connsiteY2" fmla="*/ 326689 h 326689"/>
                  <a:gd name="connsiteX3" fmla="*/ 0 w 2064630"/>
                  <a:gd name="connsiteY3" fmla="*/ 326689 h 326689"/>
                </a:gdLst>
                <a:ahLst/>
                <a:cxnLst>
                  <a:cxn ang="0">
                    <a:pos x="connsiteX0" y="connsiteY0"/>
                  </a:cxn>
                  <a:cxn ang="0">
                    <a:pos x="connsiteX1" y="connsiteY1"/>
                  </a:cxn>
                  <a:cxn ang="0">
                    <a:pos x="connsiteX2" y="connsiteY2"/>
                  </a:cxn>
                  <a:cxn ang="0">
                    <a:pos x="connsiteX3" y="connsiteY3"/>
                  </a:cxn>
                </a:cxnLst>
                <a:rect l="l" t="t" r="r" b="b"/>
                <a:pathLst>
                  <a:path w="2064630" h="326689">
                    <a:moveTo>
                      <a:pt x="0" y="0"/>
                    </a:moveTo>
                    <a:lnTo>
                      <a:pt x="2064630" y="0"/>
                    </a:lnTo>
                    <a:lnTo>
                      <a:pt x="2064630" y="326689"/>
                    </a:lnTo>
                    <a:lnTo>
                      <a:pt x="0" y="326689"/>
                    </a:lnTo>
                    <a:close/>
                  </a:path>
                </a:pathLst>
              </a:custGeom>
              <a:solidFill>
                <a:srgbClr val="FBB762"/>
              </a:solidFill>
              <a:ln w="12690"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7" name="Freeform 33">
                <a:extLst>
                  <a:ext uri="{FF2B5EF4-FFF2-40B4-BE49-F238E27FC236}">
                    <a16:creationId xmlns:a16="http://schemas.microsoft.com/office/drawing/2014/main" id="{8A2B6405-E9A9-E071-E88F-57E179B6F4F5}"/>
                  </a:ext>
                </a:extLst>
              </p:cNvPr>
              <p:cNvSpPr/>
              <p:nvPr/>
            </p:nvSpPr>
            <p:spPr>
              <a:xfrm>
                <a:off x="9480719" y="3422270"/>
                <a:ext cx="2064630" cy="326689"/>
              </a:xfrm>
              <a:custGeom>
                <a:avLst/>
                <a:gdLst>
                  <a:gd name="connsiteX0" fmla="*/ 0 w 2064630"/>
                  <a:gd name="connsiteY0" fmla="*/ 0 h 326689"/>
                  <a:gd name="connsiteX1" fmla="*/ 2064631 w 2064630"/>
                  <a:gd name="connsiteY1" fmla="*/ 0 h 326689"/>
                  <a:gd name="connsiteX2" fmla="*/ 2064631 w 2064630"/>
                  <a:gd name="connsiteY2" fmla="*/ 326689 h 326689"/>
                  <a:gd name="connsiteX3" fmla="*/ 0 w 2064630"/>
                  <a:gd name="connsiteY3" fmla="*/ 326689 h 326689"/>
                </a:gdLst>
                <a:ahLst/>
                <a:cxnLst>
                  <a:cxn ang="0">
                    <a:pos x="connsiteX0" y="connsiteY0"/>
                  </a:cxn>
                  <a:cxn ang="0">
                    <a:pos x="connsiteX1" y="connsiteY1"/>
                  </a:cxn>
                  <a:cxn ang="0">
                    <a:pos x="connsiteX2" y="connsiteY2"/>
                  </a:cxn>
                  <a:cxn ang="0">
                    <a:pos x="connsiteX3" y="connsiteY3"/>
                  </a:cxn>
                </a:cxnLst>
                <a:rect l="l" t="t" r="r" b="b"/>
                <a:pathLst>
                  <a:path w="2064630" h="326689">
                    <a:moveTo>
                      <a:pt x="0" y="0"/>
                    </a:moveTo>
                    <a:lnTo>
                      <a:pt x="2064631" y="0"/>
                    </a:lnTo>
                    <a:lnTo>
                      <a:pt x="2064631" y="326689"/>
                    </a:lnTo>
                    <a:lnTo>
                      <a:pt x="0" y="326689"/>
                    </a:lnTo>
                    <a:close/>
                  </a:path>
                </a:pathLst>
              </a:custGeom>
              <a:solidFill>
                <a:srgbClr val="6CC0C6"/>
              </a:solidFill>
              <a:ln w="12690"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8" name="Freeform 34">
                <a:extLst>
                  <a:ext uri="{FF2B5EF4-FFF2-40B4-BE49-F238E27FC236}">
                    <a16:creationId xmlns:a16="http://schemas.microsoft.com/office/drawing/2014/main" id="{6DD0C127-C6F0-F3F2-A64C-0FCA975EEBE5}"/>
                  </a:ext>
                </a:extLst>
              </p:cNvPr>
              <p:cNvSpPr/>
              <p:nvPr/>
            </p:nvSpPr>
            <p:spPr>
              <a:xfrm>
                <a:off x="3286827" y="3097866"/>
                <a:ext cx="2064630" cy="326689"/>
              </a:xfrm>
              <a:custGeom>
                <a:avLst/>
                <a:gdLst>
                  <a:gd name="connsiteX0" fmla="*/ 0 w 2064630"/>
                  <a:gd name="connsiteY0" fmla="*/ 0 h 326689"/>
                  <a:gd name="connsiteX1" fmla="*/ 2064631 w 2064630"/>
                  <a:gd name="connsiteY1" fmla="*/ 0 h 326689"/>
                  <a:gd name="connsiteX2" fmla="*/ 2064631 w 2064630"/>
                  <a:gd name="connsiteY2" fmla="*/ 326689 h 326689"/>
                  <a:gd name="connsiteX3" fmla="*/ 0 w 2064630"/>
                  <a:gd name="connsiteY3" fmla="*/ 326689 h 326689"/>
                </a:gdLst>
                <a:ahLst/>
                <a:cxnLst>
                  <a:cxn ang="0">
                    <a:pos x="connsiteX0" y="connsiteY0"/>
                  </a:cxn>
                  <a:cxn ang="0">
                    <a:pos x="connsiteX1" y="connsiteY1"/>
                  </a:cxn>
                  <a:cxn ang="0">
                    <a:pos x="connsiteX2" y="connsiteY2"/>
                  </a:cxn>
                  <a:cxn ang="0">
                    <a:pos x="connsiteX3" y="connsiteY3"/>
                  </a:cxn>
                </a:cxnLst>
                <a:rect l="l" t="t" r="r" b="b"/>
                <a:pathLst>
                  <a:path w="2064630" h="326689">
                    <a:moveTo>
                      <a:pt x="0" y="0"/>
                    </a:moveTo>
                    <a:lnTo>
                      <a:pt x="2064631" y="0"/>
                    </a:lnTo>
                    <a:lnTo>
                      <a:pt x="2064631" y="326689"/>
                    </a:lnTo>
                    <a:lnTo>
                      <a:pt x="0" y="326689"/>
                    </a:lnTo>
                    <a:close/>
                  </a:path>
                </a:pathLst>
              </a:custGeom>
              <a:solidFill>
                <a:srgbClr val="8EA6D6"/>
              </a:solidFill>
              <a:ln w="12690"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9" name="Freeform 35">
                <a:extLst>
                  <a:ext uri="{FF2B5EF4-FFF2-40B4-BE49-F238E27FC236}">
                    <a16:creationId xmlns:a16="http://schemas.microsoft.com/office/drawing/2014/main" id="{4CE010A2-B5F6-B561-E2DC-AC5081593335}"/>
                  </a:ext>
                </a:extLst>
              </p:cNvPr>
              <p:cNvSpPr/>
              <p:nvPr/>
            </p:nvSpPr>
            <p:spPr>
              <a:xfrm>
                <a:off x="5351458" y="3097866"/>
                <a:ext cx="2064630" cy="326689"/>
              </a:xfrm>
              <a:custGeom>
                <a:avLst/>
                <a:gdLst>
                  <a:gd name="connsiteX0" fmla="*/ 0 w 2064630"/>
                  <a:gd name="connsiteY0" fmla="*/ 0 h 326689"/>
                  <a:gd name="connsiteX1" fmla="*/ 2064630 w 2064630"/>
                  <a:gd name="connsiteY1" fmla="*/ 0 h 326689"/>
                  <a:gd name="connsiteX2" fmla="*/ 2064630 w 2064630"/>
                  <a:gd name="connsiteY2" fmla="*/ 326689 h 326689"/>
                  <a:gd name="connsiteX3" fmla="*/ 0 w 2064630"/>
                  <a:gd name="connsiteY3" fmla="*/ 326689 h 326689"/>
                </a:gdLst>
                <a:ahLst/>
                <a:cxnLst>
                  <a:cxn ang="0">
                    <a:pos x="connsiteX0" y="connsiteY0"/>
                  </a:cxn>
                  <a:cxn ang="0">
                    <a:pos x="connsiteX1" y="connsiteY1"/>
                  </a:cxn>
                  <a:cxn ang="0">
                    <a:pos x="connsiteX2" y="connsiteY2"/>
                  </a:cxn>
                  <a:cxn ang="0">
                    <a:pos x="connsiteX3" y="connsiteY3"/>
                  </a:cxn>
                </a:cxnLst>
                <a:rect l="l" t="t" r="r" b="b"/>
                <a:pathLst>
                  <a:path w="2064630" h="326689">
                    <a:moveTo>
                      <a:pt x="0" y="0"/>
                    </a:moveTo>
                    <a:lnTo>
                      <a:pt x="2064630" y="0"/>
                    </a:lnTo>
                    <a:lnTo>
                      <a:pt x="2064630" y="326689"/>
                    </a:lnTo>
                    <a:lnTo>
                      <a:pt x="0" y="326689"/>
                    </a:lnTo>
                    <a:close/>
                  </a:path>
                </a:pathLst>
              </a:custGeom>
              <a:solidFill>
                <a:srgbClr val="D07782"/>
              </a:solidFill>
              <a:ln w="12690"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20" name="Freeform 36">
                <a:extLst>
                  <a:ext uri="{FF2B5EF4-FFF2-40B4-BE49-F238E27FC236}">
                    <a16:creationId xmlns:a16="http://schemas.microsoft.com/office/drawing/2014/main" id="{92037AE7-4E28-8605-C303-7D01FBF69387}"/>
                  </a:ext>
                </a:extLst>
              </p:cNvPr>
              <p:cNvSpPr/>
              <p:nvPr/>
            </p:nvSpPr>
            <p:spPr>
              <a:xfrm>
                <a:off x="7416088" y="3097866"/>
                <a:ext cx="2064630" cy="326689"/>
              </a:xfrm>
              <a:custGeom>
                <a:avLst/>
                <a:gdLst>
                  <a:gd name="connsiteX0" fmla="*/ 0 w 2064630"/>
                  <a:gd name="connsiteY0" fmla="*/ 0 h 326689"/>
                  <a:gd name="connsiteX1" fmla="*/ 2064630 w 2064630"/>
                  <a:gd name="connsiteY1" fmla="*/ 0 h 326689"/>
                  <a:gd name="connsiteX2" fmla="*/ 2064630 w 2064630"/>
                  <a:gd name="connsiteY2" fmla="*/ 326689 h 326689"/>
                  <a:gd name="connsiteX3" fmla="*/ 0 w 2064630"/>
                  <a:gd name="connsiteY3" fmla="*/ 326689 h 326689"/>
                </a:gdLst>
                <a:ahLst/>
                <a:cxnLst>
                  <a:cxn ang="0">
                    <a:pos x="connsiteX0" y="connsiteY0"/>
                  </a:cxn>
                  <a:cxn ang="0">
                    <a:pos x="connsiteX1" y="connsiteY1"/>
                  </a:cxn>
                  <a:cxn ang="0">
                    <a:pos x="connsiteX2" y="connsiteY2"/>
                  </a:cxn>
                  <a:cxn ang="0">
                    <a:pos x="connsiteX3" y="connsiteY3"/>
                  </a:cxn>
                </a:cxnLst>
                <a:rect l="l" t="t" r="r" b="b"/>
                <a:pathLst>
                  <a:path w="2064630" h="326689">
                    <a:moveTo>
                      <a:pt x="0" y="0"/>
                    </a:moveTo>
                    <a:lnTo>
                      <a:pt x="2064630" y="0"/>
                    </a:lnTo>
                    <a:lnTo>
                      <a:pt x="2064630" y="326689"/>
                    </a:lnTo>
                    <a:lnTo>
                      <a:pt x="0" y="326689"/>
                    </a:lnTo>
                    <a:close/>
                  </a:path>
                </a:pathLst>
              </a:custGeom>
              <a:solidFill>
                <a:srgbClr val="FBB762"/>
              </a:solidFill>
              <a:ln w="12690"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21" name="Freeform 37">
                <a:extLst>
                  <a:ext uri="{FF2B5EF4-FFF2-40B4-BE49-F238E27FC236}">
                    <a16:creationId xmlns:a16="http://schemas.microsoft.com/office/drawing/2014/main" id="{D43EEDB8-08B1-F826-908F-56E95500AAC2}"/>
                  </a:ext>
                </a:extLst>
              </p:cNvPr>
              <p:cNvSpPr/>
              <p:nvPr/>
            </p:nvSpPr>
            <p:spPr>
              <a:xfrm>
                <a:off x="9480719" y="3097866"/>
                <a:ext cx="2064630" cy="326689"/>
              </a:xfrm>
              <a:custGeom>
                <a:avLst/>
                <a:gdLst>
                  <a:gd name="connsiteX0" fmla="*/ 0 w 2064630"/>
                  <a:gd name="connsiteY0" fmla="*/ 0 h 326689"/>
                  <a:gd name="connsiteX1" fmla="*/ 2064631 w 2064630"/>
                  <a:gd name="connsiteY1" fmla="*/ 0 h 326689"/>
                  <a:gd name="connsiteX2" fmla="*/ 2064631 w 2064630"/>
                  <a:gd name="connsiteY2" fmla="*/ 326689 h 326689"/>
                  <a:gd name="connsiteX3" fmla="*/ 0 w 2064630"/>
                  <a:gd name="connsiteY3" fmla="*/ 326689 h 326689"/>
                </a:gdLst>
                <a:ahLst/>
                <a:cxnLst>
                  <a:cxn ang="0">
                    <a:pos x="connsiteX0" y="connsiteY0"/>
                  </a:cxn>
                  <a:cxn ang="0">
                    <a:pos x="connsiteX1" y="connsiteY1"/>
                  </a:cxn>
                  <a:cxn ang="0">
                    <a:pos x="connsiteX2" y="connsiteY2"/>
                  </a:cxn>
                  <a:cxn ang="0">
                    <a:pos x="connsiteX3" y="connsiteY3"/>
                  </a:cxn>
                </a:cxnLst>
                <a:rect l="l" t="t" r="r" b="b"/>
                <a:pathLst>
                  <a:path w="2064630" h="326689">
                    <a:moveTo>
                      <a:pt x="0" y="0"/>
                    </a:moveTo>
                    <a:lnTo>
                      <a:pt x="2064631" y="0"/>
                    </a:lnTo>
                    <a:lnTo>
                      <a:pt x="2064631" y="326689"/>
                    </a:lnTo>
                    <a:lnTo>
                      <a:pt x="0" y="326689"/>
                    </a:lnTo>
                    <a:close/>
                  </a:path>
                </a:pathLst>
              </a:custGeom>
              <a:solidFill>
                <a:srgbClr val="6CC0C6"/>
              </a:solidFill>
              <a:ln w="12690"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22" name="Freeform 38">
                <a:extLst>
                  <a:ext uri="{FF2B5EF4-FFF2-40B4-BE49-F238E27FC236}">
                    <a16:creationId xmlns:a16="http://schemas.microsoft.com/office/drawing/2014/main" id="{C0288BEC-6FCE-E8E0-24DE-7139F0AE9187}"/>
                  </a:ext>
                </a:extLst>
              </p:cNvPr>
              <p:cNvSpPr/>
              <p:nvPr/>
            </p:nvSpPr>
            <p:spPr>
              <a:xfrm>
                <a:off x="3286827" y="2773335"/>
                <a:ext cx="2064630" cy="326689"/>
              </a:xfrm>
              <a:custGeom>
                <a:avLst/>
                <a:gdLst>
                  <a:gd name="connsiteX0" fmla="*/ 0 w 2064630"/>
                  <a:gd name="connsiteY0" fmla="*/ 0 h 326689"/>
                  <a:gd name="connsiteX1" fmla="*/ 2064631 w 2064630"/>
                  <a:gd name="connsiteY1" fmla="*/ 0 h 326689"/>
                  <a:gd name="connsiteX2" fmla="*/ 2064631 w 2064630"/>
                  <a:gd name="connsiteY2" fmla="*/ 326689 h 326689"/>
                  <a:gd name="connsiteX3" fmla="*/ 0 w 2064630"/>
                  <a:gd name="connsiteY3" fmla="*/ 326689 h 326689"/>
                </a:gdLst>
                <a:ahLst/>
                <a:cxnLst>
                  <a:cxn ang="0">
                    <a:pos x="connsiteX0" y="connsiteY0"/>
                  </a:cxn>
                  <a:cxn ang="0">
                    <a:pos x="connsiteX1" y="connsiteY1"/>
                  </a:cxn>
                  <a:cxn ang="0">
                    <a:pos x="connsiteX2" y="connsiteY2"/>
                  </a:cxn>
                  <a:cxn ang="0">
                    <a:pos x="connsiteX3" y="connsiteY3"/>
                  </a:cxn>
                </a:cxnLst>
                <a:rect l="l" t="t" r="r" b="b"/>
                <a:pathLst>
                  <a:path w="2064630" h="326689">
                    <a:moveTo>
                      <a:pt x="0" y="0"/>
                    </a:moveTo>
                    <a:lnTo>
                      <a:pt x="2064631" y="0"/>
                    </a:lnTo>
                    <a:lnTo>
                      <a:pt x="2064631" y="326689"/>
                    </a:lnTo>
                    <a:lnTo>
                      <a:pt x="0" y="326689"/>
                    </a:lnTo>
                    <a:close/>
                  </a:path>
                </a:pathLst>
              </a:custGeom>
              <a:solidFill>
                <a:srgbClr val="8EA6D6"/>
              </a:solidFill>
              <a:ln w="12690"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23" name="Freeform 39">
                <a:extLst>
                  <a:ext uri="{FF2B5EF4-FFF2-40B4-BE49-F238E27FC236}">
                    <a16:creationId xmlns:a16="http://schemas.microsoft.com/office/drawing/2014/main" id="{271A8AA1-9C12-C54C-6B90-F0BF5D2A4911}"/>
                  </a:ext>
                </a:extLst>
              </p:cNvPr>
              <p:cNvSpPr/>
              <p:nvPr/>
            </p:nvSpPr>
            <p:spPr>
              <a:xfrm>
                <a:off x="5351458" y="2773335"/>
                <a:ext cx="2064630" cy="326689"/>
              </a:xfrm>
              <a:custGeom>
                <a:avLst/>
                <a:gdLst>
                  <a:gd name="connsiteX0" fmla="*/ 0 w 2064630"/>
                  <a:gd name="connsiteY0" fmla="*/ 0 h 326689"/>
                  <a:gd name="connsiteX1" fmla="*/ 2064630 w 2064630"/>
                  <a:gd name="connsiteY1" fmla="*/ 0 h 326689"/>
                  <a:gd name="connsiteX2" fmla="*/ 2064630 w 2064630"/>
                  <a:gd name="connsiteY2" fmla="*/ 326689 h 326689"/>
                  <a:gd name="connsiteX3" fmla="*/ 0 w 2064630"/>
                  <a:gd name="connsiteY3" fmla="*/ 326689 h 326689"/>
                </a:gdLst>
                <a:ahLst/>
                <a:cxnLst>
                  <a:cxn ang="0">
                    <a:pos x="connsiteX0" y="connsiteY0"/>
                  </a:cxn>
                  <a:cxn ang="0">
                    <a:pos x="connsiteX1" y="connsiteY1"/>
                  </a:cxn>
                  <a:cxn ang="0">
                    <a:pos x="connsiteX2" y="connsiteY2"/>
                  </a:cxn>
                  <a:cxn ang="0">
                    <a:pos x="connsiteX3" y="connsiteY3"/>
                  </a:cxn>
                </a:cxnLst>
                <a:rect l="l" t="t" r="r" b="b"/>
                <a:pathLst>
                  <a:path w="2064630" h="326689">
                    <a:moveTo>
                      <a:pt x="0" y="0"/>
                    </a:moveTo>
                    <a:lnTo>
                      <a:pt x="2064630" y="0"/>
                    </a:lnTo>
                    <a:lnTo>
                      <a:pt x="2064630" y="326689"/>
                    </a:lnTo>
                    <a:lnTo>
                      <a:pt x="0" y="326689"/>
                    </a:lnTo>
                    <a:close/>
                  </a:path>
                </a:pathLst>
              </a:custGeom>
              <a:solidFill>
                <a:srgbClr val="D07782"/>
              </a:solidFill>
              <a:ln w="12690"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24" name="Freeform 40">
                <a:extLst>
                  <a:ext uri="{FF2B5EF4-FFF2-40B4-BE49-F238E27FC236}">
                    <a16:creationId xmlns:a16="http://schemas.microsoft.com/office/drawing/2014/main" id="{6568C88F-C17C-B21E-CDEB-4ED16714F77B}"/>
                  </a:ext>
                </a:extLst>
              </p:cNvPr>
              <p:cNvSpPr/>
              <p:nvPr/>
            </p:nvSpPr>
            <p:spPr>
              <a:xfrm>
                <a:off x="7416088" y="2773335"/>
                <a:ext cx="2064630" cy="326689"/>
              </a:xfrm>
              <a:custGeom>
                <a:avLst/>
                <a:gdLst>
                  <a:gd name="connsiteX0" fmla="*/ 0 w 2064630"/>
                  <a:gd name="connsiteY0" fmla="*/ 0 h 326689"/>
                  <a:gd name="connsiteX1" fmla="*/ 2064630 w 2064630"/>
                  <a:gd name="connsiteY1" fmla="*/ 0 h 326689"/>
                  <a:gd name="connsiteX2" fmla="*/ 2064630 w 2064630"/>
                  <a:gd name="connsiteY2" fmla="*/ 326689 h 326689"/>
                  <a:gd name="connsiteX3" fmla="*/ 0 w 2064630"/>
                  <a:gd name="connsiteY3" fmla="*/ 326689 h 326689"/>
                </a:gdLst>
                <a:ahLst/>
                <a:cxnLst>
                  <a:cxn ang="0">
                    <a:pos x="connsiteX0" y="connsiteY0"/>
                  </a:cxn>
                  <a:cxn ang="0">
                    <a:pos x="connsiteX1" y="connsiteY1"/>
                  </a:cxn>
                  <a:cxn ang="0">
                    <a:pos x="connsiteX2" y="connsiteY2"/>
                  </a:cxn>
                  <a:cxn ang="0">
                    <a:pos x="connsiteX3" y="connsiteY3"/>
                  </a:cxn>
                </a:cxnLst>
                <a:rect l="l" t="t" r="r" b="b"/>
                <a:pathLst>
                  <a:path w="2064630" h="326689">
                    <a:moveTo>
                      <a:pt x="0" y="0"/>
                    </a:moveTo>
                    <a:lnTo>
                      <a:pt x="2064630" y="0"/>
                    </a:lnTo>
                    <a:lnTo>
                      <a:pt x="2064630" y="326689"/>
                    </a:lnTo>
                    <a:lnTo>
                      <a:pt x="0" y="326689"/>
                    </a:lnTo>
                    <a:close/>
                  </a:path>
                </a:pathLst>
              </a:custGeom>
              <a:solidFill>
                <a:srgbClr val="FBB762"/>
              </a:solidFill>
              <a:ln w="12690"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25" name="Freeform 41">
                <a:extLst>
                  <a:ext uri="{FF2B5EF4-FFF2-40B4-BE49-F238E27FC236}">
                    <a16:creationId xmlns:a16="http://schemas.microsoft.com/office/drawing/2014/main" id="{017CBD26-DFA3-67F5-FBD5-F1504C4B3A67}"/>
                  </a:ext>
                </a:extLst>
              </p:cNvPr>
              <p:cNvSpPr/>
              <p:nvPr/>
            </p:nvSpPr>
            <p:spPr>
              <a:xfrm>
                <a:off x="9480719" y="2773335"/>
                <a:ext cx="2064630" cy="326689"/>
              </a:xfrm>
              <a:custGeom>
                <a:avLst/>
                <a:gdLst>
                  <a:gd name="connsiteX0" fmla="*/ 0 w 2064630"/>
                  <a:gd name="connsiteY0" fmla="*/ 0 h 326689"/>
                  <a:gd name="connsiteX1" fmla="*/ 2064631 w 2064630"/>
                  <a:gd name="connsiteY1" fmla="*/ 0 h 326689"/>
                  <a:gd name="connsiteX2" fmla="*/ 2064631 w 2064630"/>
                  <a:gd name="connsiteY2" fmla="*/ 326689 h 326689"/>
                  <a:gd name="connsiteX3" fmla="*/ 0 w 2064630"/>
                  <a:gd name="connsiteY3" fmla="*/ 326689 h 326689"/>
                </a:gdLst>
                <a:ahLst/>
                <a:cxnLst>
                  <a:cxn ang="0">
                    <a:pos x="connsiteX0" y="connsiteY0"/>
                  </a:cxn>
                  <a:cxn ang="0">
                    <a:pos x="connsiteX1" y="connsiteY1"/>
                  </a:cxn>
                  <a:cxn ang="0">
                    <a:pos x="connsiteX2" y="connsiteY2"/>
                  </a:cxn>
                  <a:cxn ang="0">
                    <a:pos x="connsiteX3" y="connsiteY3"/>
                  </a:cxn>
                </a:cxnLst>
                <a:rect l="l" t="t" r="r" b="b"/>
                <a:pathLst>
                  <a:path w="2064630" h="326689">
                    <a:moveTo>
                      <a:pt x="0" y="0"/>
                    </a:moveTo>
                    <a:lnTo>
                      <a:pt x="2064631" y="0"/>
                    </a:lnTo>
                    <a:lnTo>
                      <a:pt x="2064631" y="326689"/>
                    </a:lnTo>
                    <a:lnTo>
                      <a:pt x="0" y="326689"/>
                    </a:lnTo>
                    <a:close/>
                  </a:path>
                </a:pathLst>
              </a:custGeom>
              <a:solidFill>
                <a:srgbClr val="6CC0C6"/>
              </a:solidFill>
              <a:ln w="12690"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26" name="Freeform 42">
                <a:extLst>
                  <a:ext uri="{FF2B5EF4-FFF2-40B4-BE49-F238E27FC236}">
                    <a16:creationId xmlns:a16="http://schemas.microsoft.com/office/drawing/2014/main" id="{FAF085EB-1020-7F1E-8D5A-9B119C85A63B}"/>
                  </a:ext>
                </a:extLst>
              </p:cNvPr>
              <p:cNvSpPr/>
              <p:nvPr/>
            </p:nvSpPr>
            <p:spPr>
              <a:xfrm>
                <a:off x="644110" y="2775113"/>
                <a:ext cx="2642717" cy="1298123"/>
              </a:xfrm>
              <a:custGeom>
                <a:avLst/>
                <a:gdLst>
                  <a:gd name="connsiteX0" fmla="*/ 0 w 2642717"/>
                  <a:gd name="connsiteY0" fmla="*/ 0 h 1298123"/>
                  <a:gd name="connsiteX1" fmla="*/ 2642717 w 2642717"/>
                  <a:gd name="connsiteY1" fmla="*/ 0 h 1298123"/>
                  <a:gd name="connsiteX2" fmla="*/ 2642717 w 2642717"/>
                  <a:gd name="connsiteY2" fmla="*/ 1298123 h 1298123"/>
                  <a:gd name="connsiteX3" fmla="*/ 0 w 2642717"/>
                  <a:gd name="connsiteY3" fmla="*/ 1298123 h 1298123"/>
                </a:gdLst>
                <a:ahLst/>
                <a:cxnLst>
                  <a:cxn ang="0">
                    <a:pos x="connsiteX0" y="connsiteY0"/>
                  </a:cxn>
                  <a:cxn ang="0">
                    <a:pos x="connsiteX1" y="connsiteY1"/>
                  </a:cxn>
                  <a:cxn ang="0">
                    <a:pos x="connsiteX2" y="connsiteY2"/>
                  </a:cxn>
                  <a:cxn ang="0">
                    <a:pos x="connsiteX3" y="connsiteY3"/>
                  </a:cxn>
                </a:cxnLst>
                <a:rect l="l" t="t" r="r" b="b"/>
                <a:pathLst>
                  <a:path w="2642717" h="1298123">
                    <a:moveTo>
                      <a:pt x="0" y="0"/>
                    </a:moveTo>
                    <a:lnTo>
                      <a:pt x="2642717" y="0"/>
                    </a:lnTo>
                    <a:lnTo>
                      <a:pt x="2642717" y="1298123"/>
                    </a:lnTo>
                    <a:lnTo>
                      <a:pt x="0" y="1298123"/>
                    </a:lnTo>
                    <a:close/>
                  </a:path>
                </a:pathLst>
              </a:custGeom>
              <a:solidFill>
                <a:srgbClr val="6B7DA3"/>
              </a:solidFill>
              <a:ln w="12690"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27" name="Freeform 43">
                <a:extLst>
                  <a:ext uri="{FF2B5EF4-FFF2-40B4-BE49-F238E27FC236}">
                    <a16:creationId xmlns:a16="http://schemas.microsoft.com/office/drawing/2014/main" id="{53D94E20-D12A-CA89-0559-19402D04543E}"/>
                  </a:ext>
                </a:extLst>
              </p:cNvPr>
              <p:cNvSpPr/>
              <p:nvPr/>
            </p:nvSpPr>
            <p:spPr>
              <a:xfrm>
                <a:off x="3286827" y="2450709"/>
                <a:ext cx="2064630" cy="326689"/>
              </a:xfrm>
              <a:custGeom>
                <a:avLst/>
                <a:gdLst>
                  <a:gd name="connsiteX0" fmla="*/ 0 w 2064630"/>
                  <a:gd name="connsiteY0" fmla="*/ 0 h 326689"/>
                  <a:gd name="connsiteX1" fmla="*/ 2064631 w 2064630"/>
                  <a:gd name="connsiteY1" fmla="*/ 0 h 326689"/>
                  <a:gd name="connsiteX2" fmla="*/ 2064631 w 2064630"/>
                  <a:gd name="connsiteY2" fmla="*/ 326689 h 326689"/>
                  <a:gd name="connsiteX3" fmla="*/ 0 w 2064630"/>
                  <a:gd name="connsiteY3" fmla="*/ 326689 h 326689"/>
                </a:gdLst>
                <a:ahLst/>
                <a:cxnLst>
                  <a:cxn ang="0">
                    <a:pos x="connsiteX0" y="connsiteY0"/>
                  </a:cxn>
                  <a:cxn ang="0">
                    <a:pos x="connsiteX1" y="connsiteY1"/>
                  </a:cxn>
                  <a:cxn ang="0">
                    <a:pos x="connsiteX2" y="connsiteY2"/>
                  </a:cxn>
                  <a:cxn ang="0">
                    <a:pos x="connsiteX3" y="connsiteY3"/>
                  </a:cxn>
                </a:cxnLst>
                <a:rect l="l" t="t" r="r" b="b"/>
                <a:pathLst>
                  <a:path w="2064630" h="326689">
                    <a:moveTo>
                      <a:pt x="0" y="0"/>
                    </a:moveTo>
                    <a:lnTo>
                      <a:pt x="2064631" y="0"/>
                    </a:lnTo>
                    <a:lnTo>
                      <a:pt x="2064631" y="326689"/>
                    </a:lnTo>
                    <a:lnTo>
                      <a:pt x="0" y="326689"/>
                    </a:lnTo>
                    <a:close/>
                  </a:path>
                </a:pathLst>
              </a:custGeom>
              <a:solidFill>
                <a:srgbClr val="304F8A"/>
              </a:solidFill>
              <a:ln w="12690"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28" name="Freeform 44">
                <a:extLst>
                  <a:ext uri="{FF2B5EF4-FFF2-40B4-BE49-F238E27FC236}">
                    <a16:creationId xmlns:a16="http://schemas.microsoft.com/office/drawing/2014/main" id="{5EF7397A-11C0-2F52-F908-7B0FCDA174E4}"/>
                  </a:ext>
                </a:extLst>
              </p:cNvPr>
              <p:cNvSpPr/>
              <p:nvPr/>
            </p:nvSpPr>
            <p:spPr>
              <a:xfrm>
                <a:off x="644110" y="2450709"/>
                <a:ext cx="2642717" cy="326689"/>
              </a:xfrm>
              <a:custGeom>
                <a:avLst/>
                <a:gdLst>
                  <a:gd name="connsiteX0" fmla="*/ 0 w 2642717"/>
                  <a:gd name="connsiteY0" fmla="*/ 0 h 326689"/>
                  <a:gd name="connsiteX1" fmla="*/ 2642717 w 2642717"/>
                  <a:gd name="connsiteY1" fmla="*/ 0 h 326689"/>
                  <a:gd name="connsiteX2" fmla="*/ 2642717 w 2642717"/>
                  <a:gd name="connsiteY2" fmla="*/ 326689 h 326689"/>
                  <a:gd name="connsiteX3" fmla="*/ 0 w 2642717"/>
                  <a:gd name="connsiteY3" fmla="*/ 326689 h 326689"/>
                </a:gdLst>
                <a:ahLst/>
                <a:cxnLst>
                  <a:cxn ang="0">
                    <a:pos x="connsiteX0" y="connsiteY0"/>
                  </a:cxn>
                  <a:cxn ang="0">
                    <a:pos x="connsiteX1" y="connsiteY1"/>
                  </a:cxn>
                  <a:cxn ang="0">
                    <a:pos x="connsiteX2" y="connsiteY2"/>
                  </a:cxn>
                  <a:cxn ang="0">
                    <a:pos x="connsiteX3" y="connsiteY3"/>
                  </a:cxn>
                </a:cxnLst>
                <a:rect l="l" t="t" r="r" b="b"/>
                <a:pathLst>
                  <a:path w="2642717" h="326689">
                    <a:moveTo>
                      <a:pt x="0" y="0"/>
                    </a:moveTo>
                    <a:lnTo>
                      <a:pt x="2642717" y="0"/>
                    </a:lnTo>
                    <a:lnTo>
                      <a:pt x="2642717" y="326689"/>
                    </a:lnTo>
                    <a:lnTo>
                      <a:pt x="0" y="326689"/>
                    </a:lnTo>
                    <a:close/>
                  </a:path>
                </a:pathLst>
              </a:custGeom>
              <a:solidFill>
                <a:srgbClr val="253B6C"/>
              </a:solidFill>
              <a:ln w="12690"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29" name="Freeform 45">
                <a:extLst>
                  <a:ext uri="{FF2B5EF4-FFF2-40B4-BE49-F238E27FC236}">
                    <a16:creationId xmlns:a16="http://schemas.microsoft.com/office/drawing/2014/main" id="{E491A490-F649-82F8-8A7C-09020187012F}"/>
                  </a:ext>
                </a:extLst>
              </p:cNvPr>
              <p:cNvSpPr/>
              <p:nvPr/>
            </p:nvSpPr>
            <p:spPr>
              <a:xfrm>
                <a:off x="5351458" y="2450709"/>
                <a:ext cx="2064630" cy="326689"/>
              </a:xfrm>
              <a:custGeom>
                <a:avLst/>
                <a:gdLst>
                  <a:gd name="connsiteX0" fmla="*/ 0 w 2064630"/>
                  <a:gd name="connsiteY0" fmla="*/ 0 h 326689"/>
                  <a:gd name="connsiteX1" fmla="*/ 2064630 w 2064630"/>
                  <a:gd name="connsiteY1" fmla="*/ 0 h 326689"/>
                  <a:gd name="connsiteX2" fmla="*/ 2064630 w 2064630"/>
                  <a:gd name="connsiteY2" fmla="*/ 326689 h 326689"/>
                  <a:gd name="connsiteX3" fmla="*/ 0 w 2064630"/>
                  <a:gd name="connsiteY3" fmla="*/ 326689 h 326689"/>
                </a:gdLst>
                <a:ahLst/>
                <a:cxnLst>
                  <a:cxn ang="0">
                    <a:pos x="connsiteX0" y="connsiteY0"/>
                  </a:cxn>
                  <a:cxn ang="0">
                    <a:pos x="connsiteX1" y="connsiteY1"/>
                  </a:cxn>
                  <a:cxn ang="0">
                    <a:pos x="connsiteX2" y="connsiteY2"/>
                  </a:cxn>
                  <a:cxn ang="0">
                    <a:pos x="connsiteX3" y="connsiteY3"/>
                  </a:cxn>
                </a:cxnLst>
                <a:rect l="l" t="t" r="r" b="b"/>
                <a:pathLst>
                  <a:path w="2064630" h="326689">
                    <a:moveTo>
                      <a:pt x="0" y="0"/>
                    </a:moveTo>
                    <a:lnTo>
                      <a:pt x="2064630" y="0"/>
                    </a:lnTo>
                    <a:lnTo>
                      <a:pt x="2064630" y="326689"/>
                    </a:lnTo>
                    <a:lnTo>
                      <a:pt x="0" y="326689"/>
                    </a:lnTo>
                    <a:close/>
                  </a:path>
                </a:pathLst>
              </a:custGeom>
              <a:solidFill>
                <a:srgbClr val="831523"/>
              </a:solidFill>
              <a:ln w="12690"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0" name="Freeform 46">
                <a:extLst>
                  <a:ext uri="{FF2B5EF4-FFF2-40B4-BE49-F238E27FC236}">
                    <a16:creationId xmlns:a16="http://schemas.microsoft.com/office/drawing/2014/main" id="{404795E2-771F-AF49-0E0E-684366A3F5F4}"/>
                  </a:ext>
                </a:extLst>
              </p:cNvPr>
              <p:cNvSpPr/>
              <p:nvPr/>
            </p:nvSpPr>
            <p:spPr>
              <a:xfrm>
                <a:off x="7416088" y="2450709"/>
                <a:ext cx="2064630" cy="326689"/>
              </a:xfrm>
              <a:custGeom>
                <a:avLst/>
                <a:gdLst>
                  <a:gd name="connsiteX0" fmla="*/ 0 w 2064630"/>
                  <a:gd name="connsiteY0" fmla="*/ 0 h 326689"/>
                  <a:gd name="connsiteX1" fmla="*/ 2064630 w 2064630"/>
                  <a:gd name="connsiteY1" fmla="*/ 0 h 326689"/>
                  <a:gd name="connsiteX2" fmla="*/ 2064630 w 2064630"/>
                  <a:gd name="connsiteY2" fmla="*/ 326689 h 326689"/>
                  <a:gd name="connsiteX3" fmla="*/ 0 w 2064630"/>
                  <a:gd name="connsiteY3" fmla="*/ 326689 h 326689"/>
                </a:gdLst>
                <a:ahLst/>
                <a:cxnLst>
                  <a:cxn ang="0">
                    <a:pos x="connsiteX0" y="connsiteY0"/>
                  </a:cxn>
                  <a:cxn ang="0">
                    <a:pos x="connsiteX1" y="connsiteY1"/>
                  </a:cxn>
                  <a:cxn ang="0">
                    <a:pos x="connsiteX2" y="connsiteY2"/>
                  </a:cxn>
                  <a:cxn ang="0">
                    <a:pos x="connsiteX3" y="connsiteY3"/>
                  </a:cxn>
                </a:cxnLst>
                <a:rect l="l" t="t" r="r" b="b"/>
                <a:pathLst>
                  <a:path w="2064630" h="326689">
                    <a:moveTo>
                      <a:pt x="0" y="0"/>
                    </a:moveTo>
                    <a:lnTo>
                      <a:pt x="2064630" y="0"/>
                    </a:lnTo>
                    <a:lnTo>
                      <a:pt x="2064630" y="326689"/>
                    </a:lnTo>
                    <a:lnTo>
                      <a:pt x="0" y="326689"/>
                    </a:lnTo>
                    <a:close/>
                  </a:path>
                </a:pathLst>
              </a:custGeom>
              <a:solidFill>
                <a:srgbClr val="EA8405"/>
              </a:solidFill>
              <a:ln w="12690"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1" name="Freeform 47">
                <a:extLst>
                  <a:ext uri="{FF2B5EF4-FFF2-40B4-BE49-F238E27FC236}">
                    <a16:creationId xmlns:a16="http://schemas.microsoft.com/office/drawing/2014/main" id="{F91E3D3F-6445-6399-F46E-03B8D06A1EB5}"/>
                  </a:ext>
                </a:extLst>
              </p:cNvPr>
              <p:cNvSpPr/>
              <p:nvPr/>
            </p:nvSpPr>
            <p:spPr>
              <a:xfrm>
                <a:off x="9480719" y="2450709"/>
                <a:ext cx="2064630" cy="326689"/>
              </a:xfrm>
              <a:custGeom>
                <a:avLst/>
                <a:gdLst>
                  <a:gd name="connsiteX0" fmla="*/ 0 w 2064630"/>
                  <a:gd name="connsiteY0" fmla="*/ 0 h 326689"/>
                  <a:gd name="connsiteX1" fmla="*/ 2064631 w 2064630"/>
                  <a:gd name="connsiteY1" fmla="*/ 0 h 326689"/>
                  <a:gd name="connsiteX2" fmla="*/ 2064631 w 2064630"/>
                  <a:gd name="connsiteY2" fmla="*/ 326689 h 326689"/>
                  <a:gd name="connsiteX3" fmla="*/ 0 w 2064630"/>
                  <a:gd name="connsiteY3" fmla="*/ 326689 h 326689"/>
                </a:gdLst>
                <a:ahLst/>
                <a:cxnLst>
                  <a:cxn ang="0">
                    <a:pos x="connsiteX0" y="connsiteY0"/>
                  </a:cxn>
                  <a:cxn ang="0">
                    <a:pos x="connsiteX1" y="connsiteY1"/>
                  </a:cxn>
                  <a:cxn ang="0">
                    <a:pos x="connsiteX2" y="connsiteY2"/>
                  </a:cxn>
                  <a:cxn ang="0">
                    <a:pos x="connsiteX3" y="connsiteY3"/>
                  </a:cxn>
                </a:cxnLst>
                <a:rect l="l" t="t" r="r" b="b"/>
                <a:pathLst>
                  <a:path w="2064630" h="326689">
                    <a:moveTo>
                      <a:pt x="0" y="0"/>
                    </a:moveTo>
                    <a:lnTo>
                      <a:pt x="2064631" y="0"/>
                    </a:lnTo>
                    <a:lnTo>
                      <a:pt x="2064631" y="326689"/>
                    </a:lnTo>
                    <a:lnTo>
                      <a:pt x="0" y="326689"/>
                    </a:lnTo>
                    <a:close/>
                  </a:path>
                </a:pathLst>
              </a:custGeom>
              <a:solidFill>
                <a:srgbClr val="076F77"/>
              </a:solidFill>
              <a:ln w="12690"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2" name="Freeform 48">
                <a:extLst>
                  <a:ext uri="{FF2B5EF4-FFF2-40B4-BE49-F238E27FC236}">
                    <a16:creationId xmlns:a16="http://schemas.microsoft.com/office/drawing/2014/main" id="{A18C2D07-C49C-B574-4575-5C5B67FA5CBF}"/>
                  </a:ext>
                </a:extLst>
              </p:cNvPr>
              <p:cNvSpPr/>
              <p:nvPr/>
            </p:nvSpPr>
            <p:spPr>
              <a:xfrm>
                <a:off x="644110" y="1797457"/>
                <a:ext cx="10901240" cy="326689"/>
              </a:xfrm>
              <a:custGeom>
                <a:avLst/>
                <a:gdLst>
                  <a:gd name="connsiteX0" fmla="*/ 0 w 10901240"/>
                  <a:gd name="connsiteY0" fmla="*/ 0 h 326689"/>
                  <a:gd name="connsiteX1" fmla="*/ 10901240 w 10901240"/>
                  <a:gd name="connsiteY1" fmla="*/ 0 h 326689"/>
                  <a:gd name="connsiteX2" fmla="*/ 10901240 w 10901240"/>
                  <a:gd name="connsiteY2" fmla="*/ 326689 h 326689"/>
                  <a:gd name="connsiteX3" fmla="*/ 0 w 10901240"/>
                  <a:gd name="connsiteY3" fmla="*/ 326689 h 326689"/>
                </a:gdLst>
                <a:ahLst/>
                <a:cxnLst>
                  <a:cxn ang="0">
                    <a:pos x="connsiteX0" y="connsiteY0"/>
                  </a:cxn>
                  <a:cxn ang="0">
                    <a:pos x="connsiteX1" y="connsiteY1"/>
                  </a:cxn>
                  <a:cxn ang="0">
                    <a:pos x="connsiteX2" y="connsiteY2"/>
                  </a:cxn>
                  <a:cxn ang="0">
                    <a:pos x="connsiteX3" y="connsiteY3"/>
                  </a:cxn>
                </a:cxnLst>
                <a:rect l="l" t="t" r="r" b="b"/>
                <a:pathLst>
                  <a:path w="10901240" h="326689">
                    <a:moveTo>
                      <a:pt x="0" y="0"/>
                    </a:moveTo>
                    <a:lnTo>
                      <a:pt x="10901240" y="0"/>
                    </a:lnTo>
                    <a:lnTo>
                      <a:pt x="10901240" y="326689"/>
                    </a:lnTo>
                    <a:lnTo>
                      <a:pt x="0" y="326689"/>
                    </a:lnTo>
                    <a:close/>
                  </a:path>
                </a:pathLst>
              </a:custGeom>
              <a:solidFill>
                <a:srgbClr val="666666"/>
              </a:solidFill>
              <a:ln w="12690"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3" name="Freeform 49">
                <a:extLst>
                  <a:ext uri="{FF2B5EF4-FFF2-40B4-BE49-F238E27FC236}">
                    <a16:creationId xmlns:a16="http://schemas.microsoft.com/office/drawing/2014/main" id="{717A9553-6E0C-97E2-2F9F-933EBEAC8457}"/>
                  </a:ext>
                </a:extLst>
              </p:cNvPr>
              <p:cNvSpPr/>
              <p:nvPr/>
            </p:nvSpPr>
            <p:spPr>
              <a:xfrm>
                <a:off x="3286827" y="1797457"/>
                <a:ext cx="12696" cy="653251"/>
              </a:xfrm>
              <a:custGeom>
                <a:avLst/>
                <a:gdLst>
                  <a:gd name="connsiteX0" fmla="*/ 0 w 12696"/>
                  <a:gd name="connsiteY0" fmla="*/ 653252 h 653251"/>
                  <a:gd name="connsiteX1" fmla="*/ 0 w 12696"/>
                  <a:gd name="connsiteY1" fmla="*/ 0 h 653251"/>
                </a:gdLst>
                <a:ahLst/>
                <a:cxnLst>
                  <a:cxn ang="0">
                    <a:pos x="connsiteX0" y="connsiteY0"/>
                  </a:cxn>
                  <a:cxn ang="0">
                    <a:pos x="connsiteX1" y="connsiteY1"/>
                  </a:cxn>
                </a:cxnLst>
                <a:rect l="l" t="t" r="r" b="b"/>
                <a:pathLst>
                  <a:path w="12696" h="653251">
                    <a:moveTo>
                      <a:pt x="0" y="653252"/>
                    </a:moveTo>
                    <a:lnTo>
                      <a:pt x="0" y="0"/>
                    </a:lnTo>
                  </a:path>
                </a:pathLst>
              </a:custGeom>
              <a:ln w="12690"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12" name="TextBox 11">
              <a:extLst>
                <a:ext uri="{FF2B5EF4-FFF2-40B4-BE49-F238E27FC236}">
                  <a16:creationId xmlns:a16="http://schemas.microsoft.com/office/drawing/2014/main" id="{34BB0661-CCCF-5279-EF87-F8D461E0FC17}"/>
                </a:ext>
              </a:extLst>
            </p:cNvPr>
            <p:cNvSpPr txBox="1"/>
            <p:nvPr/>
          </p:nvSpPr>
          <p:spPr>
            <a:xfrm>
              <a:off x="667561" y="1776900"/>
              <a:ext cx="2219427" cy="39613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1600" b="1" i="0" u="none" strike="noStrike" kern="1200" cap="none" spc="0" normalizeH="0" baseline="0" noProof="0">
                  <a:ln/>
                  <a:solidFill>
                    <a:srgbClr val="FFFFFF"/>
                  </a:solidFill>
                  <a:effectLst/>
                  <a:uLnTx/>
                  <a:uFillTx/>
                  <a:latin typeface="Arial"/>
                  <a:ea typeface="+mn-ea"/>
                  <a:cs typeface="Arial"/>
                  <a:sym typeface="Arial"/>
                  <a:rtl val="0"/>
                </a:rPr>
                <a:t>Asset Indication</a:t>
              </a:r>
            </a:p>
          </p:txBody>
        </p:sp>
        <p:sp>
          <p:nvSpPr>
            <p:cNvPr id="43" name="TextBox 42">
              <a:extLst>
                <a:ext uri="{FF2B5EF4-FFF2-40B4-BE49-F238E27FC236}">
                  <a16:creationId xmlns:a16="http://schemas.microsoft.com/office/drawing/2014/main" id="{1CBDF098-1C9F-4030-0123-8375A283ECE5}"/>
                </a:ext>
              </a:extLst>
            </p:cNvPr>
            <p:cNvSpPr txBox="1"/>
            <p:nvPr/>
          </p:nvSpPr>
          <p:spPr>
            <a:xfrm>
              <a:off x="667561" y="2102624"/>
              <a:ext cx="1770556" cy="39613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1600" b="1" i="0" u="none" strike="noStrike" kern="1200" cap="none" spc="0" normalizeH="0" baseline="0" noProof="0">
                  <a:ln/>
                  <a:solidFill>
                    <a:srgbClr val="FFFFFF"/>
                  </a:solidFill>
                  <a:effectLst/>
                  <a:uLnTx/>
                  <a:uFillTx/>
                  <a:latin typeface="Arial"/>
                  <a:ea typeface="+mn-ea"/>
                  <a:cs typeface="Arial"/>
                  <a:sym typeface="Arial"/>
                  <a:rtl val="0"/>
                </a:rPr>
                <a:t>Asset Vision</a:t>
              </a:r>
            </a:p>
          </p:txBody>
        </p:sp>
        <p:sp>
          <p:nvSpPr>
            <p:cNvPr id="44" name="TextBox 43">
              <a:extLst>
                <a:ext uri="{FF2B5EF4-FFF2-40B4-BE49-F238E27FC236}">
                  <a16:creationId xmlns:a16="http://schemas.microsoft.com/office/drawing/2014/main" id="{A4D12700-A848-84E3-0072-9AE43B0EA72F}"/>
                </a:ext>
              </a:extLst>
            </p:cNvPr>
            <p:cNvSpPr txBox="1"/>
            <p:nvPr/>
          </p:nvSpPr>
          <p:spPr>
            <a:xfrm>
              <a:off x="667561" y="2432424"/>
              <a:ext cx="617468" cy="39613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1600" b="1" i="0" u="none" strike="noStrike" kern="1200" cap="none" spc="0" normalizeH="0" baseline="0" noProof="0">
                  <a:ln/>
                  <a:solidFill>
                    <a:srgbClr val="FFFFFF"/>
                  </a:solidFill>
                  <a:effectLst/>
                  <a:uLnTx/>
                  <a:uFillTx/>
                  <a:latin typeface="Arial"/>
                  <a:ea typeface="+mn-ea"/>
                  <a:cs typeface="Arial"/>
                  <a:sym typeface="Arial"/>
                  <a:rtl val="0"/>
                </a:rPr>
                <a:t>SIs</a:t>
              </a:r>
            </a:p>
          </p:txBody>
        </p:sp>
        <p:grpSp>
          <p:nvGrpSpPr>
            <p:cNvPr id="45" name="Graphic 3">
              <a:extLst>
                <a:ext uri="{FF2B5EF4-FFF2-40B4-BE49-F238E27FC236}">
                  <a16:creationId xmlns:a16="http://schemas.microsoft.com/office/drawing/2014/main" id="{9315EA0A-9C8D-C4D4-CBCE-F5BF4C3CC683}"/>
                </a:ext>
              </a:extLst>
            </p:cNvPr>
            <p:cNvGrpSpPr/>
            <p:nvPr/>
          </p:nvGrpSpPr>
          <p:grpSpPr>
            <a:xfrm>
              <a:off x="3323092" y="2432424"/>
              <a:ext cx="832537" cy="3005817"/>
              <a:chOff x="3323092" y="2456487"/>
              <a:chExt cx="832537" cy="3005817"/>
            </a:xfrm>
            <a:solidFill>
              <a:srgbClr val="FFFFFF"/>
            </a:solidFill>
          </p:grpSpPr>
          <p:sp>
            <p:nvSpPr>
              <p:cNvPr id="81" name="TextBox 80">
                <a:extLst>
                  <a:ext uri="{FF2B5EF4-FFF2-40B4-BE49-F238E27FC236}">
                    <a16:creationId xmlns:a16="http://schemas.microsoft.com/office/drawing/2014/main" id="{347D742F-BCC8-662E-1F9A-3B90A2C92DC8}"/>
                  </a:ext>
                </a:extLst>
              </p:cNvPr>
              <p:cNvSpPr txBox="1"/>
              <p:nvPr/>
            </p:nvSpPr>
            <p:spPr>
              <a:xfrm>
                <a:off x="3323092" y="3435147"/>
                <a:ext cx="818467" cy="39613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1600" b="0" i="0" u="none" strike="noStrike" kern="1200" cap="none" spc="0" normalizeH="0" baseline="0" noProof="0">
                    <a:ln/>
                    <a:solidFill>
                      <a:srgbClr val="FFFFFF"/>
                    </a:solidFill>
                    <a:effectLst/>
                    <a:uLnTx/>
                    <a:uFillTx/>
                    <a:latin typeface="Arial"/>
                    <a:ea typeface="+mn-ea"/>
                    <a:cs typeface="Arial"/>
                    <a:sym typeface="Arial"/>
                    <a:rtl val="0"/>
                  </a:rPr>
                  <a:t>SO 3</a:t>
                </a:r>
              </a:p>
            </p:txBody>
          </p:sp>
          <p:grpSp>
            <p:nvGrpSpPr>
              <p:cNvPr id="82" name="Graphic 3">
                <a:extLst>
                  <a:ext uri="{FF2B5EF4-FFF2-40B4-BE49-F238E27FC236}">
                    <a16:creationId xmlns:a16="http://schemas.microsoft.com/office/drawing/2014/main" id="{694C377D-D0AA-6D28-517B-EB1421CAEBAA}"/>
                  </a:ext>
                </a:extLst>
              </p:cNvPr>
              <p:cNvGrpSpPr/>
              <p:nvPr/>
            </p:nvGrpSpPr>
            <p:grpSpPr>
              <a:xfrm>
                <a:off x="3323092" y="2456487"/>
                <a:ext cx="832537" cy="3005817"/>
                <a:chOff x="3323092" y="2456487"/>
                <a:chExt cx="832537" cy="3005817"/>
              </a:xfrm>
              <a:solidFill>
                <a:srgbClr val="FFFFFF"/>
              </a:solidFill>
            </p:grpSpPr>
            <p:sp>
              <p:nvSpPr>
                <p:cNvPr id="83" name="TextBox 82">
                  <a:extLst>
                    <a:ext uri="{FF2B5EF4-FFF2-40B4-BE49-F238E27FC236}">
                      <a16:creationId xmlns:a16="http://schemas.microsoft.com/office/drawing/2014/main" id="{714D23C8-42C4-2734-817C-44A17E76F5DD}"/>
                    </a:ext>
                  </a:extLst>
                </p:cNvPr>
                <p:cNvSpPr txBox="1"/>
                <p:nvPr/>
              </p:nvSpPr>
              <p:spPr>
                <a:xfrm>
                  <a:off x="3323092" y="2456487"/>
                  <a:ext cx="689828" cy="39613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1600" b="0" i="0" u="none" strike="noStrike" kern="1200" cap="none" spc="0" normalizeH="0" baseline="0" noProof="0">
                      <a:ln/>
                      <a:solidFill>
                        <a:srgbClr val="FFFFFF"/>
                      </a:solidFill>
                      <a:effectLst/>
                      <a:uLnTx/>
                      <a:uFillTx/>
                      <a:latin typeface="Arial"/>
                      <a:ea typeface="+mn-ea"/>
                      <a:cs typeface="Arial"/>
                      <a:sym typeface="Arial"/>
                      <a:rtl val="0"/>
                    </a:rPr>
                    <a:t>SI 1</a:t>
                  </a:r>
                </a:p>
              </p:txBody>
            </p:sp>
            <p:sp>
              <p:nvSpPr>
                <p:cNvPr id="84" name="TextBox 83">
                  <a:extLst>
                    <a:ext uri="{FF2B5EF4-FFF2-40B4-BE49-F238E27FC236}">
                      <a16:creationId xmlns:a16="http://schemas.microsoft.com/office/drawing/2014/main" id="{F21A6A63-3F5C-224F-BC85-7B59DADCBBC6}"/>
                    </a:ext>
                  </a:extLst>
                </p:cNvPr>
                <p:cNvSpPr txBox="1"/>
                <p:nvPr/>
              </p:nvSpPr>
              <p:spPr>
                <a:xfrm>
                  <a:off x="3323092" y="2782733"/>
                  <a:ext cx="818467" cy="39613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1600" b="0" i="0" u="none" strike="noStrike" kern="1200" cap="none" spc="0" normalizeH="0" baseline="0" noProof="0">
                      <a:ln/>
                      <a:solidFill>
                        <a:srgbClr val="FFFFFF"/>
                      </a:solidFill>
                      <a:effectLst/>
                      <a:uLnTx/>
                      <a:uFillTx/>
                      <a:latin typeface="Arial"/>
                      <a:ea typeface="+mn-ea"/>
                      <a:cs typeface="Arial"/>
                      <a:sym typeface="Arial"/>
                      <a:rtl val="0"/>
                    </a:rPr>
                    <a:t>SO 1</a:t>
                  </a:r>
                </a:p>
              </p:txBody>
            </p:sp>
            <p:sp>
              <p:nvSpPr>
                <p:cNvPr id="85" name="TextBox 84">
                  <a:extLst>
                    <a:ext uri="{FF2B5EF4-FFF2-40B4-BE49-F238E27FC236}">
                      <a16:creationId xmlns:a16="http://schemas.microsoft.com/office/drawing/2014/main" id="{44DCE0D1-7764-8572-4E50-63610CA80561}"/>
                    </a:ext>
                  </a:extLst>
                </p:cNvPr>
                <p:cNvSpPr txBox="1"/>
                <p:nvPr/>
              </p:nvSpPr>
              <p:spPr>
                <a:xfrm>
                  <a:off x="3323092" y="3108940"/>
                  <a:ext cx="818467" cy="39613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1600" b="0" i="0" u="none" strike="noStrike" kern="1200" cap="none" spc="0" normalizeH="0" baseline="0" noProof="0">
                      <a:ln/>
                      <a:solidFill>
                        <a:srgbClr val="FFFFFF"/>
                      </a:solidFill>
                      <a:effectLst/>
                      <a:uLnTx/>
                      <a:uFillTx/>
                      <a:latin typeface="Arial"/>
                      <a:ea typeface="+mn-ea"/>
                      <a:cs typeface="Arial"/>
                      <a:sym typeface="Arial"/>
                      <a:rtl val="0"/>
                    </a:rPr>
                    <a:t>SO 2</a:t>
                  </a:r>
                </a:p>
              </p:txBody>
            </p:sp>
            <p:sp>
              <p:nvSpPr>
                <p:cNvPr id="86" name="TextBox 85">
                  <a:extLst>
                    <a:ext uri="{FF2B5EF4-FFF2-40B4-BE49-F238E27FC236}">
                      <a16:creationId xmlns:a16="http://schemas.microsoft.com/office/drawing/2014/main" id="{B00B1B58-D657-725C-1BA0-76508F9A67A8}"/>
                    </a:ext>
                  </a:extLst>
                </p:cNvPr>
                <p:cNvSpPr txBox="1"/>
                <p:nvPr/>
              </p:nvSpPr>
              <p:spPr>
                <a:xfrm>
                  <a:off x="3323092" y="3761352"/>
                  <a:ext cx="818467" cy="39613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1600" b="0" i="0" u="none" strike="noStrike" kern="1200" cap="none" spc="0" normalizeH="0" baseline="0" noProof="0">
                      <a:ln/>
                      <a:solidFill>
                        <a:srgbClr val="FFFFFF"/>
                      </a:solidFill>
                      <a:effectLst/>
                      <a:uLnTx/>
                      <a:uFillTx/>
                      <a:latin typeface="Arial"/>
                      <a:ea typeface="+mn-ea"/>
                      <a:cs typeface="Arial"/>
                      <a:sym typeface="Arial"/>
                      <a:rtl val="0"/>
                    </a:rPr>
                    <a:t>SO 4</a:t>
                  </a:r>
                </a:p>
              </p:txBody>
            </p:sp>
            <p:sp>
              <p:nvSpPr>
                <p:cNvPr id="87" name="TextBox 86">
                  <a:extLst>
                    <a:ext uri="{FF2B5EF4-FFF2-40B4-BE49-F238E27FC236}">
                      <a16:creationId xmlns:a16="http://schemas.microsoft.com/office/drawing/2014/main" id="{2ADBE36E-F2A2-2E8F-344F-1F73C53890C7}"/>
                    </a:ext>
                  </a:extLst>
                </p:cNvPr>
                <p:cNvSpPr txBox="1"/>
                <p:nvPr/>
              </p:nvSpPr>
              <p:spPr>
                <a:xfrm>
                  <a:off x="3323092" y="4087546"/>
                  <a:ext cx="832537" cy="39613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1600" b="0" i="0" u="none" strike="noStrike" kern="1200" cap="none" spc="0" normalizeH="0" baseline="0" noProof="0">
                      <a:ln/>
                      <a:solidFill>
                        <a:srgbClr val="FFFFFF"/>
                      </a:solidFill>
                      <a:effectLst/>
                      <a:uLnTx/>
                      <a:uFillTx/>
                      <a:latin typeface="Arial"/>
                      <a:ea typeface="+mn-ea"/>
                      <a:cs typeface="Arial"/>
                      <a:sym typeface="Arial"/>
                      <a:rtl val="0"/>
                    </a:rPr>
                    <a:t>SM 1</a:t>
                  </a:r>
                </a:p>
              </p:txBody>
            </p:sp>
            <p:sp>
              <p:nvSpPr>
                <p:cNvPr id="88" name="TextBox 87">
                  <a:extLst>
                    <a:ext uri="{FF2B5EF4-FFF2-40B4-BE49-F238E27FC236}">
                      <a16:creationId xmlns:a16="http://schemas.microsoft.com/office/drawing/2014/main" id="{A528255B-21EC-A407-F830-B78425A91AAF}"/>
                    </a:ext>
                  </a:extLst>
                </p:cNvPr>
                <p:cNvSpPr txBox="1"/>
                <p:nvPr/>
              </p:nvSpPr>
              <p:spPr>
                <a:xfrm>
                  <a:off x="3323092" y="4413766"/>
                  <a:ext cx="832537" cy="39613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1600" b="0" i="0" u="none" strike="noStrike" kern="1200" cap="none" spc="0" normalizeH="0" baseline="0" noProof="0">
                      <a:ln/>
                      <a:solidFill>
                        <a:srgbClr val="FFFFFF"/>
                      </a:solidFill>
                      <a:effectLst/>
                      <a:uLnTx/>
                      <a:uFillTx/>
                      <a:latin typeface="Arial"/>
                      <a:ea typeface="+mn-ea"/>
                      <a:cs typeface="Arial"/>
                      <a:sym typeface="Arial"/>
                      <a:rtl val="0"/>
                    </a:rPr>
                    <a:t>SM 2</a:t>
                  </a:r>
                </a:p>
              </p:txBody>
            </p:sp>
            <p:sp>
              <p:nvSpPr>
                <p:cNvPr id="89" name="TextBox 88">
                  <a:extLst>
                    <a:ext uri="{FF2B5EF4-FFF2-40B4-BE49-F238E27FC236}">
                      <a16:creationId xmlns:a16="http://schemas.microsoft.com/office/drawing/2014/main" id="{10903B0A-AA19-8EA8-204C-F1F60932173A}"/>
                    </a:ext>
                  </a:extLst>
                </p:cNvPr>
                <p:cNvSpPr txBox="1"/>
                <p:nvPr/>
              </p:nvSpPr>
              <p:spPr>
                <a:xfrm>
                  <a:off x="3323092" y="4739960"/>
                  <a:ext cx="832537" cy="39613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1600" b="0" i="0" u="none" strike="noStrike" kern="1200" cap="none" spc="0" normalizeH="0" baseline="0" noProof="0">
                      <a:ln/>
                      <a:solidFill>
                        <a:srgbClr val="FFFFFF"/>
                      </a:solidFill>
                      <a:effectLst/>
                      <a:uLnTx/>
                      <a:uFillTx/>
                      <a:latin typeface="Arial"/>
                      <a:ea typeface="+mn-ea"/>
                      <a:cs typeface="Arial"/>
                      <a:sym typeface="Arial"/>
                      <a:rtl val="0"/>
                    </a:rPr>
                    <a:t>SM 3</a:t>
                  </a:r>
                </a:p>
              </p:txBody>
            </p:sp>
            <p:sp>
              <p:nvSpPr>
                <p:cNvPr id="90" name="TextBox 89">
                  <a:extLst>
                    <a:ext uri="{FF2B5EF4-FFF2-40B4-BE49-F238E27FC236}">
                      <a16:creationId xmlns:a16="http://schemas.microsoft.com/office/drawing/2014/main" id="{19F7A061-4BAF-290A-0C66-22C9EE3BA0AA}"/>
                    </a:ext>
                  </a:extLst>
                </p:cNvPr>
                <p:cNvSpPr txBox="1"/>
                <p:nvPr/>
              </p:nvSpPr>
              <p:spPr>
                <a:xfrm>
                  <a:off x="3323092" y="5066167"/>
                  <a:ext cx="832537" cy="39613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1600" b="0" i="0" u="none" strike="noStrike" kern="1200" cap="none" spc="0" normalizeH="0" baseline="0" noProof="0">
                      <a:ln/>
                      <a:solidFill>
                        <a:srgbClr val="FFFFFF"/>
                      </a:solidFill>
                      <a:effectLst/>
                      <a:uLnTx/>
                      <a:uFillTx/>
                      <a:latin typeface="Arial"/>
                      <a:ea typeface="+mn-ea"/>
                      <a:cs typeface="Arial"/>
                      <a:sym typeface="Arial"/>
                      <a:rtl val="0"/>
                    </a:rPr>
                    <a:t>SM 4</a:t>
                  </a:r>
                </a:p>
              </p:txBody>
            </p:sp>
          </p:grpSp>
        </p:grpSp>
        <p:grpSp>
          <p:nvGrpSpPr>
            <p:cNvPr id="46" name="Graphic 3">
              <a:extLst>
                <a:ext uri="{FF2B5EF4-FFF2-40B4-BE49-F238E27FC236}">
                  <a16:creationId xmlns:a16="http://schemas.microsoft.com/office/drawing/2014/main" id="{C633894E-A69D-D7EF-BD7D-8DB4106E2FFA}"/>
                </a:ext>
              </a:extLst>
            </p:cNvPr>
            <p:cNvGrpSpPr/>
            <p:nvPr/>
          </p:nvGrpSpPr>
          <p:grpSpPr>
            <a:xfrm>
              <a:off x="5376219" y="2432424"/>
              <a:ext cx="832537" cy="3005817"/>
              <a:chOff x="5376219" y="2456487"/>
              <a:chExt cx="832537" cy="3005817"/>
            </a:xfrm>
            <a:solidFill>
              <a:srgbClr val="FFFFFF"/>
            </a:solidFill>
          </p:grpSpPr>
          <p:sp>
            <p:nvSpPr>
              <p:cNvPr id="71" name="TextBox 70">
                <a:extLst>
                  <a:ext uri="{FF2B5EF4-FFF2-40B4-BE49-F238E27FC236}">
                    <a16:creationId xmlns:a16="http://schemas.microsoft.com/office/drawing/2014/main" id="{B80D253D-6951-0676-9F7B-213FBB58A154}"/>
                  </a:ext>
                </a:extLst>
              </p:cNvPr>
              <p:cNvSpPr txBox="1"/>
              <p:nvPr/>
            </p:nvSpPr>
            <p:spPr>
              <a:xfrm>
                <a:off x="5376219" y="3435147"/>
                <a:ext cx="818467" cy="39613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1600" b="0" i="0" u="none" strike="noStrike" kern="1200" cap="none" spc="0" normalizeH="0" baseline="0" noProof="0">
                    <a:ln/>
                    <a:solidFill>
                      <a:srgbClr val="FFFFFF"/>
                    </a:solidFill>
                    <a:effectLst/>
                    <a:uLnTx/>
                    <a:uFillTx/>
                    <a:latin typeface="Arial"/>
                    <a:ea typeface="+mn-ea"/>
                    <a:cs typeface="Arial"/>
                    <a:sym typeface="Arial"/>
                    <a:rtl val="0"/>
                  </a:rPr>
                  <a:t>SO 3</a:t>
                </a:r>
              </a:p>
            </p:txBody>
          </p:sp>
          <p:grpSp>
            <p:nvGrpSpPr>
              <p:cNvPr id="72" name="Graphic 3">
                <a:extLst>
                  <a:ext uri="{FF2B5EF4-FFF2-40B4-BE49-F238E27FC236}">
                    <a16:creationId xmlns:a16="http://schemas.microsoft.com/office/drawing/2014/main" id="{AD215839-876B-D768-15C3-E24B715E0310}"/>
                  </a:ext>
                </a:extLst>
              </p:cNvPr>
              <p:cNvGrpSpPr/>
              <p:nvPr/>
            </p:nvGrpSpPr>
            <p:grpSpPr>
              <a:xfrm>
                <a:off x="5376219" y="2456487"/>
                <a:ext cx="832537" cy="3005817"/>
                <a:chOff x="5376219" y="2456487"/>
                <a:chExt cx="832537" cy="3005817"/>
              </a:xfrm>
              <a:solidFill>
                <a:srgbClr val="FFFFFF"/>
              </a:solidFill>
            </p:grpSpPr>
            <p:sp>
              <p:nvSpPr>
                <p:cNvPr id="73" name="TextBox 72">
                  <a:extLst>
                    <a:ext uri="{FF2B5EF4-FFF2-40B4-BE49-F238E27FC236}">
                      <a16:creationId xmlns:a16="http://schemas.microsoft.com/office/drawing/2014/main" id="{6C2ADBA2-D0A7-1F37-B2EB-C7F126B0A6AC}"/>
                    </a:ext>
                  </a:extLst>
                </p:cNvPr>
                <p:cNvSpPr txBox="1"/>
                <p:nvPr/>
              </p:nvSpPr>
              <p:spPr>
                <a:xfrm>
                  <a:off x="5376219" y="2456487"/>
                  <a:ext cx="689828" cy="39613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1600" b="0" i="0" u="none" strike="noStrike" kern="1200" cap="none" spc="0" normalizeH="0" baseline="0" noProof="0">
                      <a:ln/>
                      <a:solidFill>
                        <a:srgbClr val="FFFFFF"/>
                      </a:solidFill>
                      <a:effectLst/>
                      <a:uLnTx/>
                      <a:uFillTx/>
                      <a:latin typeface="Arial"/>
                      <a:ea typeface="+mn-ea"/>
                      <a:cs typeface="Arial"/>
                      <a:sym typeface="Arial"/>
                      <a:rtl val="0"/>
                    </a:rPr>
                    <a:t>SI 2</a:t>
                  </a:r>
                </a:p>
              </p:txBody>
            </p:sp>
            <p:sp>
              <p:nvSpPr>
                <p:cNvPr id="74" name="TextBox 73">
                  <a:extLst>
                    <a:ext uri="{FF2B5EF4-FFF2-40B4-BE49-F238E27FC236}">
                      <a16:creationId xmlns:a16="http://schemas.microsoft.com/office/drawing/2014/main" id="{FCDB3EFA-39D0-862C-5FDF-63D379CAA7FD}"/>
                    </a:ext>
                  </a:extLst>
                </p:cNvPr>
                <p:cNvSpPr txBox="1"/>
                <p:nvPr/>
              </p:nvSpPr>
              <p:spPr>
                <a:xfrm>
                  <a:off x="5376219" y="2782733"/>
                  <a:ext cx="818467" cy="39613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1600" b="0" i="0" u="none" strike="noStrike" kern="1200" cap="none" spc="0" normalizeH="0" baseline="0" noProof="0">
                      <a:ln/>
                      <a:solidFill>
                        <a:srgbClr val="FFFFFF"/>
                      </a:solidFill>
                      <a:effectLst/>
                      <a:uLnTx/>
                      <a:uFillTx/>
                      <a:latin typeface="Arial"/>
                      <a:ea typeface="+mn-ea"/>
                      <a:cs typeface="Arial"/>
                      <a:sym typeface="Arial"/>
                      <a:rtl val="0"/>
                    </a:rPr>
                    <a:t>SO 1</a:t>
                  </a:r>
                </a:p>
              </p:txBody>
            </p:sp>
            <p:sp>
              <p:nvSpPr>
                <p:cNvPr id="75" name="TextBox 74">
                  <a:extLst>
                    <a:ext uri="{FF2B5EF4-FFF2-40B4-BE49-F238E27FC236}">
                      <a16:creationId xmlns:a16="http://schemas.microsoft.com/office/drawing/2014/main" id="{8946C699-0BBA-3E5F-8A34-B39298023EB3}"/>
                    </a:ext>
                  </a:extLst>
                </p:cNvPr>
                <p:cNvSpPr txBox="1"/>
                <p:nvPr/>
              </p:nvSpPr>
              <p:spPr>
                <a:xfrm>
                  <a:off x="5376219" y="3108940"/>
                  <a:ext cx="818467" cy="39613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1600" b="0" i="0" u="none" strike="noStrike" kern="1200" cap="none" spc="0" normalizeH="0" baseline="0" noProof="0">
                      <a:ln/>
                      <a:solidFill>
                        <a:srgbClr val="FFFFFF"/>
                      </a:solidFill>
                      <a:effectLst/>
                      <a:uLnTx/>
                      <a:uFillTx/>
                      <a:latin typeface="Arial"/>
                      <a:ea typeface="+mn-ea"/>
                      <a:cs typeface="Arial"/>
                      <a:sym typeface="Arial"/>
                      <a:rtl val="0"/>
                    </a:rPr>
                    <a:t>SO 2</a:t>
                  </a:r>
                </a:p>
              </p:txBody>
            </p:sp>
            <p:sp>
              <p:nvSpPr>
                <p:cNvPr id="76" name="TextBox 75">
                  <a:extLst>
                    <a:ext uri="{FF2B5EF4-FFF2-40B4-BE49-F238E27FC236}">
                      <a16:creationId xmlns:a16="http://schemas.microsoft.com/office/drawing/2014/main" id="{637820DD-23CA-3D34-7B96-9397C5EF78A6}"/>
                    </a:ext>
                  </a:extLst>
                </p:cNvPr>
                <p:cNvSpPr txBox="1"/>
                <p:nvPr/>
              </p:nvSpPr>
              <p:spPr>
                <a:xfrm>
                  <a:off x="5376219" y="3761352"/>
                  <a:ext cx="818467" cy="39613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1600" b="0" i="0" u="none" strike="noStrike" kern="1200" cap="none" spc="0" normalizeH="0" baseline="0" noProof="0">
                      <a:ln/>
                      <a:solidFill>
                        <a:srgbClr val="FFFFFF"/>
                      </a:solidFill>
                      <a:effectLst/>
                      <a:uLnTx/>
                      <a:uFillTx/>
                      <a:latin typeface="Arial"/>
                      <a:ea typeface="+mn-ea"/>
                      <a:cs typeface="Arial"/>
                      <a:sym typeface="Arial"/>
                      <a:rtl val="0"/>
                    </a:rPr>
                    <a:t>SO 4</a:t>
                  </a:r>
                </a:p>
              </p:txBody>
            </p:sp>
            <p:sp>
              <p:nvSpPr>
                <p:cNvPr id="77" name="TextBox 76">
                  <a:extLst>
                    <a:ext uri="{FF2B5EF4-FFF2-40B4-BE49-F238E27FC236}">
                      <a16:creationId xmlns:a16="http://schemas.microsoft.com/office/drawing/2014/main" id="{3046E260-1BA4-5BFD-F819-5DC96CDC911F}"/>
                    </a:ext>
                  </a:extLst>
                </p:cNvPr>
                <p:cNvSpPr txBox="1"/>
                <p:nvPr/>
              </p:nvSpPr>
              <p:spPr>
                <a:xfrm>
                  <a:off x="5376219" y="4087546"/>
                  <a:ext cx="832537" cy="39613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1600" b="0" i="0" u="none" strike="noStrike" kern="1200" cap="none" spc="0" normalizeH="0" baseline="0" noProof="0">
                      <a:ln/>
                      <a:solidFill>
                        <a:srgbClr val="FFFFFF"/>
                      </a:solidFill>
                      <a:effectLst/>
                      <a:uLnTx/>
                      <a:uFillTx/>
                      <a:latin typeface="Arial"/>
                      <a:ea typeface="+mn-ea"/>
                      <a:cs typeface="Arial"/>
                      <a:sym typeface="Arial"/>
                      <a:rtl val="0"/>
                    </a:rPr>
                    <a:t>SM 1</a:t>
                  </a:r>
                </a:p>
              </p:txBody>
            </p:sp>
            <p:sp>
              <p:nvSpPr>
                <p:cNvPr id="78" name="TextBox 77">
                  <a:extLst>
                    <a:ext uri="{FF2B5EF4-FFF2-40B4-BE49-F238E27FC236}">
                      <a16:creationId xmlns:a16="http://schemas.microsoft.com/office/drawing/2014/main" id="{8D066459-99D4-F95B-24D5-BC82347D40A1}"/>
                    </a:ext>
                  </a:extLst>
                </p:cNvPr>
                <p:cNvSpPr txBox="1"/>
                <p:nvPr/>
              </p:nvSpPr>
              <p:spPr>
                <a:xfrm>
                  <a:off x="5376219" y="4413766"/>
                  <a:ext cx="832537" cy="39613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1600" b="0" i="0" u="none" strike="noStrike" kern="1200" cap="none" spc="0" normalizeH="0" baseline="0" noProof="0">
                      <a:ln/>
                      <a:solidFill>
                        <a:srgbClr val="FFFFFF"/>
                      </a:solidFill>
                      <a:effectLst/>
                      <a:uLnTx/>
                      <a:uFillTx/>
                      <a:latin typeface="Arial"/>
                      <a:ea typeface="+mn-ea"/>
                      <a:cs typeface="Arial"/>
                      <a:sym typeface="Arial"/>
                      <a:rtl val="0"/>
                    </a:rPr>
                    <a:t>SM 2</a:t>
                  </a:r>
                </a:p>
              </p:txBody>
            </p:sp>
            <p:sp>
              <p:nvSpPr>
                <p:cNvPr id="79" name="TextBox 78">
                  <a:extLst>
                    <a:ext uri="{FF2B5EF4-FFF2-40B4-BE49-F238E27FC236}">
                      <a16:creationId xmlns:a16="http://schemas.microsoft.com/office/drawing/2014/main" id="{20C0754C-934B-7D4C-8216-883CC572B52E}"/>
                    </a:ext>
                  </a:extLst>
                </p:cNvPr>
                <p:cNvSpPr txBox="1"/>
                <p:nvPr/>
              </p:nvSpPr>
              <p:spPr>
                <a:xfrm>
                  <a:off x="5376219" y="4739960"/>
                  <a:ext cx="832537" cy="39613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1600" b="0" i="0" u="none" strike="noStrike" kern="1200" cap="none" spc="0" normalizeH="0" baseline="0" noProof="0">
                      <a:ln/>
                      <a:solidFill>
                        <a:srgbClr val="FFFFFF"/>
                      </a:solidFill>
                      <a:effectLst/>
                      <a:uLnTx/>
                      <a:uFillTx/>
                      <a:latin typeface="Arial"/>
                      <a:ea typeface="+mn-ea"/>
                      <a:cs typeface="Arial"/>
                      <a:sym typeface="Arial"/>
                      <a:rtl val="0"/>
                    </a:rPr>
                    <a:t>SM 3</a:t>
                  </a:r>
                </a:p>
              </p:txBody>
            </p:sp>
            <p:sp>
              <p:nvSpPr>
                <p:cNvPr id="80" name="TextBox 79">
                  <a:extLst>
                    <a:ext uri="{FF2B5EF4-FFF2-40B4-BE49-F238E27FC236}">
                      <a16:creationId xmlns:a16="http://schemas.microsoft.com/office/drawing/2014/main" id="{0CD74A68-D6C7-4FAA-1D44-48798A2D97E9}"/>
                    </a:ext>
                  </a:extLst>
                </p:cNvPr>
                <p:cNvSpPr txBox="1"/>
                <p:nvPr/>
              </p:nvSpPr>
              <p:spPr>
                <a:xfrm>
                  <a:off x="5376219" y="5066167"/>
                  <a:ext cx="832537" cy="39613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1600" b="0" i="0" u="none" strike="noStrike" kern="1200" cap="none" spc="0" normalizeH="0" baseline="0" noProof="0">
                      <a:ln/>
                      <a:solidFill>
                        <a:srgbClr val="FFFFFF"/>
                      </a:solidFill>
                      <a:effectLst/>
                      <a:uLnTx/>
                      <a:uFillTx/>
                      <a:latin typeface="Arial"/>
                      <a:ea typeface="+mn-ea"/>
                      <a:cs typeface="Arial"/>
                      <a:sym typeface="Arial"/>
                      <a:rtl val="0"/>
                    </a:rPr>
                    <a:t>SM 4</a:t>
                  </a:r>
                </a:p>
              </p:txBody>
            </p:sp>
          </p:grpSp>
        </p:grpSp>
        <p:grpSp>
          <p:nvGrpSpPr>
            <p:cNvPr id="47" name="Graphic 3">
              <a:extLst>
                <a:ext uri="{FF2B5EF4-FFF2-40B4-BE49-F238E27FC236}">
                  <a16:creationId xmlns:a16="http://schemas.microsoft.com/office/drawing/2014/main" id="{2E1BAA5C-5D96-E110-DA14-DC56B09E65F4}"/>
                </a:ext>
              </a:extLst>
            </p:cNvPr>
            <p:cNvGrpSpPr/>
            <p:nvPr/>
          </p:nvGrpSpPr>
          <p:grpSpPr>
            <a:xfrm>
              <a:off x="7441980" y="2432424"/>
              <a:ext cx="832537" cy="3005817"/>
              <a:chOff x="7441980" y="2456487"/>
              <a:chExt cx="832537" cy="3005817"/>
            </a:xfrm>
            <a:solidFill>
              <a:srgbClr val="FFFFFF"/>
            </a:solidFill>
          </p:grpSpPr>
          <p:sp>
            <p:nvSpPr>
              <p:cNvPr id="61" name="TextBox 60">
                <a:extLst>
                  <a:ext uri="{FF2B5EF4-FFF2-40B4-BE49-F238E27FC236}">
                    <a16:creationId xmlns:a16="http://schemas.microsoft.com/office/drawing/2014/main" id="{E48AED54-AC85-53D2-3CAC-E028CAD72C19}"/>
                  </a:ext>
                </a:extLst>
              </p:cNvPr>
              <p:cNvSpPr txBox="1"/>
              <p:nvPr/>
            </p:nvSpPr>
            <p:spPr>
              <a:xfrm>
                <a:off x="7441980" y="3435147"/>
                <a:ext cx="818467" cy="39613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1600" b="0" i="0" u="none" strike="noStrike" kern="1200" cap="none" spc="0" normalizeH="0" baseline="0" noProof="0">
                    <a:ln/>
                    <a:solidFill>
                      <a:srgbClr val="FFFFFF"/>
                    </a:solidFill>
                    <a:effectLst/>
                    <a:uLnTx/>
                    <a:uFillTx/>
                    <a:latin typeface="Arial"/>
                    <a:ea typeface="+mn-ea"/>
                    <a:cs typeface="Arial"/>
                    <a:sym typeface="Arial"/>
                    <a:rtl val="0"/>
                  </a:rPr>
                  <a:t>SO 3</a:t>
                </a:r>
              </a:p>
            </p:txBody>
          </p:sp>
          <p:grpSp>
            <p:nvGrpSpPr>
              <p:cNvPr id="62" name="Graphic 3">
                <a:extLst>
                  <a:ext uri="{FF2B5EF4-FFF2-40B4-BE49-F238E27FC236}">
                    <a16:creationId xmlns:a16="http://schemas.microsoft.com/office/drawing/2014/main" id="{791E47C6-E3D5-E1CA-6BD5-C6AAE5C3AF6D}"/>
                  </a:ext>
                </a:extLst>
              </p:cNvPr>
              <p:cNvGrpSpPr/>
              <p:nvPr/>
            </p:nvGrpSpPr>
            <p:grpSpPr>
              <a:xfrm>
                <a:off x="7441980" y="2456487"/>
                <a:ext cx="832537" cy="3005817"/>
                <a:chOff x="7441980" y="2456487"/>
                <a:chExt cx="832537" cy="3005817"/>
              </a:xfrm>
              <a:solidFill>
                <a:srgbClr val="FFFFFF"/>
              </a:solidFill>
            </p:grpSpPr>
            <p:sp>
              <p:nvSpPr>
                <p:cNvPr id="63" name="TextBox 62">
                  <a:extLst>
                    <a:ext uri="{FF2B5EF4-FFF2-40B4-BE49-F238E27FC236}">
                      <a16:creationId xmlns:a16="http://schemas.microsoft.com/office/drawing/2014/main" id="{7D6E26CE-45B1-35D6-EFCC-86060B8DED47}"/>
                    </a:ext>
                  </a:extLst>
                </p:cNvPr>
                <p:cNvSpPr txBox="1"/>
                <p:nvPr/>
              </p:nvSpPr>
              <p:spPr>
                <a:xfrm>
                  <a:off x="7441980" y="2456487"/>
                  <a:ext cx="689828" cy="39613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1600" b="0" i="0" u="none" strike="noStrike" kern="1200" cap="none" spc="0" normalizeH="0" baseline="0" noProof="0">
                      <a:ln/>
                      <a:solidFill>
                        <a:srgbClr val="FFFFFF"/>
                      </a:solidFill>
                      <a:effectLst/>
                      <a:uLnTx/>
                      <a:uFillTx/>
                      <a:latin typeface="Arial"/>
                      <a:ea typeface="+mn-ea"/>
                      <a:cs typeface="Arial"/>
                      <a:sym typeface="Arial"/>
                      <a:rtl val="0"/>
                    </a:rPr>
                    <a:t>SI 3</a:t>
                  </a:r>
                </a:p>
              </p:txBody>
            </p:sp>
            <p:sp>
              <p:nvSpPr>
                <p:cNvPr id="64" name="TextBox 63">
                  <a:extLst>
                    <a:ext uri="{FF2B5EF4-FFF2-40B4-BE49-F238E27FC236}">
                      <a16:creationId xmlns:a16="http://schemas.microsoft.com/office/drawing/2014/main" id="{425CB6A7-A9AF-6D00-EE34-20932E5E7E09}"/>
                    </a:ext>
                  </a:extLst>
                </p:cNvPr>
                <p:cNvSpPr txBox="1"/>
                <p:nvPr/>
              </p:nvSpPr>
              <p:spPr>
                <a:xfrm>
                  <a:off x="7441980" y="2782733"/>
                  <a:ext cx="818467" cy="39613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1600" b="0" i="0" u="none" strike="noStrike" kern="1200" cap="none" spc="0" normalizeH="0" baseline="0" noProof="0">
                      <a:ln/>
                      <a:solidFill>
                        <a:srgbClr val="FFFFFF"/>
                      </a:solidFill>
                      <a:effectLst/>
                      <a:uLnTx/>
                      <a:uFillTx/>
                      <a:latin typeface="Arial"/>
                      <a:ea typeface="+mn-ea"/>
                      <a:cs typeface="Arial"/>
                      <a:sym typeface="Arial"/>
                      <a:rtl val="0"/>
                    </a:rPr>
                    <a:t>SO 1</a:t>
                  </a:r>
                </a:p>
              </p:txBody>
            </p:sp>
            <p:sp>
              <p:nvSpPr>
                <p:cNvPr id="65" name="TextBox 64">
                  <a:extLst>
                    <a:ext uri="{FF2B5EF4-FFF2-40B4-BE49-F238E27FC236}">
                      <a16:creationId xmlns:a16="http://schemas.microsoft.com/office/drawing/2014/main" id="{868742DA-10D3-DFED-0496-54CBA85C7EC4}"/>
                    </a:ext>
                  </a:extLst>
                </p:cNvPr>
                <p:cNvSpPr txBox="1"/>
                <p:nvPr/>
              </p:nvSpPr>
              <p:spPr>
                <a:xfrm>
                  <a:off x="7441980" y="3108940"/>
                  <a:ext cx="818467" cy="39613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1600" b="0" i="0" u="none" strike="noStrike" kern="1200" cap="none" spc="0" normalizeH="0" baseline="0" noProof="0">
                      <a:ln/>
                      <a:solidFill>
                        <a:srgbClr val="FFFFFF"/>
                      </a:solidFill>
                      <a:effectLst/>
                      <a:uLnTx/>
                      <a:uFillTx/>
                      <a:latin typeface="Arial"/>
                      <a:ea typeface="+mn-ea"/>
                      <a:cs typeface="Arial"/>
                      <a:sym typeface="Arial"/>
                      <a:rtl val="0"/>
                    </a:rPr>
                    <a:t>SO 2</a:t>
                  </a:r>
                </a:p>
              </p:txBody>
            </p:sp>
            <p:sp>
              <p:nvSpPr>
                <p:cNvPr id="66" name="TextBox 65">
                  <a:extLst>
                    <a:ext uri="{FF2B5EF4-FFF2-40B4-BE49-F238E27FC236}">
                      <a16:creationId xmlns:a16="http://schemas.microsoft.com/office/drawing/2014/main" id="{E92F11DF-5425-5416-AAC4-4C94F2E14D0C}"/>
                    </a:ext>
                  </a:extLst>
                </p:cNvPr>
                <p:cNvSpPr txBox="1"/>
                <p:nvPr/>
              </p:nvSpPr>
              <p:spPr>
                <a:xfrm>
                  <a:off x="7441980" y="3761352"/>
                  <a:ext cx="818467" cy="39613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1600" b="0" i="0" u="none" strike="noStrike" kern="1200" cap="none" spc="0" normalizeH="0" baseline="0" noProof="0">
                      <a:ln/>
                      <a:solidFill>
                        <a:srgbClr val="FFFFFF"/>
                      </a:solidFill>
                      <a:effectLst/>
                      <a:uLnTx/>
                      <a:uFillTx/>
                      <a:latin typeface="Arial"/>
                      <a:ea typeface="+mn-ea"/>
                      <a:cs typeface="Arial"/>
                      <a:sym typeface="Arial"/>
                      <a:rtl val="0"/>
                    </a:rPr>
                    <a:t>SO 4</a:t>
                  </a:r>
                </a:p>
              </p:txBody>
            </p:sp>
            <p:sp>
              <p:nvSpPr>
                <p:cNvPr id="67" name="TextBox 66">
                  <a:extLst>
                    <a:ext uri="{FF2B5EF4-FFF2-40B4-BE49-F238E27FC236}">
                      <a16:creationId xmlns:a16="http://schemas.microsoft.com/office/drawing/2014/main" id="{26B0DBDD-9983-982A-11DF-F8EA032BC98E}"/>
                    </a:ext>
                  </a:extLst>
                </p:cNvPr>
                <p:cNvSpPr txBox="1"/>
                <p:nvPr/>
              </p:nvSpPr>
              <p:spPr>
                <a:xfrm>
                  <a:off x="7441980" y="4087546"/>
                  <a:ext cx="832537" cy="39613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1600" b="0" i="0" u="none" strike="noStrike" kern="1200" cap="none" spc="0" normalizeH="0" baseline="0" noProof="0">
                      <a:ln/>
                      <a:solidFill>
                        <a:srgbClr val="FFFFFF"/>
                      </a:solidFill>
                      <a:effectLst/>
                      <a:uLnTx/>
                      <a:uFillTx/>
                      <a:latin typeface="Arial"/>
                      <a:ea typeface="+mn-ea"/>
                      <a:cs typeface="Arial"/>
                      <a:sym typeface="Arial"/>
                      <a:rtl val="0"/>
                    </a:rPr>
                    <a:t>SM 1</a:t>
                  </a:r>
                </a:p>
              </p:txBody>
            </p:sp>
            <p:sp>
              <p:nvSpPr>
                <p:cNvPr id="68" name="TextBox 67">
                  <a:extLst>
                    <a:ext uri="{FF2B5EF4-FFF2-40B4-BE49-F238E27FC236}">
                      <a16:creationId xmlns:a16="http://schemas.microsoft.com/office/drawing/2014/main" id="{51348E14-B1F4-B0C8-0C67-A2E53F7CFBC5}"/>
                    </a:ext>
                  </a:extLst>
                </p:cNvPr>
                <p:cNvSpPr txBox="1"/>
                <p:nvPr/>
              </p:nvSpPr>
              <p:spPr>
                <a:xfrm>
                  <a:off x="7441980" y="4413766"/>
                  <a:ext cx="832537" cy="39613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1600" b="0" i="0" u="none" strike="noStrike" kern="1200" cap="none" spc="0" normalizeH="0" baseline="0" noProof="0">
                      <a:ln/>
                      <a:solidFill>
                        <a:srgbClr val="FFFFFF"/>
                      </a:solidFill>
                      <a:effectLst/>
                      <a:uLnTx/>
                      <a:uFillTx/>
                      <a:latin typeface="Arial"/>
                      <a:ea typeface="+mn-ea"/>
                      <a:cs typeface="Arial"/>
                      <a:sym typeface="Arial"/>
                      <a:rtl val="0"/>
                    </a:rPr>
                    <a:t>SM 2</a:t>
                  </a:r>
                </a:p>
              </p:txBody>
            </p:sp>
            <p:sp>
              <p:nvSpPr>
                <p:cNvPr id="69" name="TextBox 68">
                  <a:extLst>
                    <a:ext uri="{FF2B5EF4-FFF2-40B4-BE49-F238E27FC236}">
                      <a16:creationId xmlns:a16="http://schemas.microsoft.com/office/drawing/2014/main" id="{C7B21892-F826-2D41-83B7-581C24BCCA86}"/>
                    </a:ext>
                  </a:extLst>
                </p:cNvPr>
                <p:cNvSpPr txBox="1"/>
                <p:nvPr/>
              </p:nvSpPr>
              <p:spPr>
                <a:xfrm>
                  <a:off x="7441980" y="4739960"/>
                  <a:ext cx="832537" cy="39613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1600" b="0" i="0" u="none" strike="noStrike" kern="1200" cap="none" spc="0" normalizeH="0" baseline="0" noProof="0">
                      <a:ln/>
                      <a:solidFill>
                        <a:srgbClr val="FFFFFF"/>
                      </a:solidFill>
                      <a:effectLst/>
                      <a:uLnTx/>
                      <a:uFillTx/>
                      <a:latin typeface="Arial"/>
                      <a:ea typeface="+mn-ea"/>
                      <a:cs typeface="Arial"/>
                      <a:sym typeface="Arial"/>
                      <a:rtl val="0"/>
                    </a:rPr>
                    <a:t>SM 3</a:t>
                  </a:r>
                </a:p>
              </p:txBody>
            </p:sp>
            <p:sp>
              <p:nvSpPr>
                <p:cNvPr id="70" name="TextBox 69">
                  <a:extLst>
                    <a:ext uri="{FF2B5EF4-FFF2-40B4-BE49-F238E27FC236}">
                      <a16:creationId xmlns:a16="http://schemas.microsoft.com/office/drawing/2014/main" id="{86C1ABB5-F242-FC90-182A-3C84BAE0B6C7}"/>
                    </a:ext>
                  </a:extLst>
                </p:cNvPr>
                <p:cNvSpPr txBox="1"/>
                <p:nvPr/>
              </p:nvSpPr>
              <p:spPr>
                <a:xfrm>
                  <a:off x="7441980" y="5066167"/>
                  <a:ext cx="832537" cy="39613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1600" b="0" i="0" u="none" strike="noStrike" kern="1200" cap="none" spc="0" normalizeH="0" baseline="0" noProof="0">
                      <a:ln/>
                      <a:solidFill>
                        <a:srgbClr val="FFFFFF"/>
                      </a:solidFill>
                      <a:effectLst/>
                      <a:uLnTx/>
                      <a:uFillTx/>
                      <a:latin typeface="Arial"/>
                      <a:ea typeface="+mn-ea"/>
                      <a:cs typeface="Arial"/>
                      <a:sym typeface="Arial"/>
                      <a:rtl val="0"/>
                    </a:rPr>
                    <a:t>SM 4</a:t>
                  </a:r>
                </a:p>
              </p:txBody>
            </p:sp>
          </p:grpSp>
        </p:grpSp>
        <p:grpSp>
          <p:nvGrpSpPr>
            <p:cNvPr id="48" name="Graphic 3">
              <a:extLst>
                <a:ext uri="{FF2B5EF4-FFF2-40B4-BE49-F238E27FC236}">
                  <a16:creationId xmlns:a16="http://schemas.microsoft.com/office/drawing/2014/main" id="{4CEF6FD3-5C8B-4ADA-6A6A-EEDBB3B1973D}"/>
                </a:ext>
              </a:extLst>
            </p:cNvPr>
            <p:cNvGrpSpPr/>
            <p:nvPr/>
          </p:nvGrpSpPr>
          <p:grpSpPr>
            <a:xfrm>
              <a:off x="9514114" y="2432424"/>
              <a:ext cx="832537" cy="3005817"/>
              <a:chOff x="9514114" y="2456487"/>
              <a:chExt cx="832537" cy="3005817"/>
            </a:xfrm>
            <a:solidFill>
              <a:srgbClr val="FFFFFF"/>
            </a:solidFill>
          </p:grpSpPr>
          <p:sp>
            <p:nvSpPr>
              <p:cNvPr id="51" name="TextBox 50">
                <a:extLst>
                  <a:ext uri="{FF2B5EF4-FFF2-40B4-BE49-F238E27FC236}">
                    <a16:creationId xmlns:a16="http://schemas.microsoft.com/office/drawing/2014/main" id="{79139E3E-DD30-9173-25A3-1545C1D4DB31}"/>
                  </a:ext>
                </a:extLst>
              </p:cNvPr>
              <p:cNvSpPr txBox="1"/>
              <p:nvPr/>
            </p:nvSpPr>
            <p:spPr>
              <a:xfrm>
                <a:off x="9514114" y="3435147"/>
                <a:ext cx="818467" cy="39613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1600" b="0" i="0" u="none" strike="noStrike" kern="1200" cap="none" spc="0" normalizeH="0" baseline="0" noProof="0">
                    <a:ln/>
                    <a:solidFill>
                      <a:srgbClr val="FFFFFF"/>
                    </a:solidFill>
                    <a:effectLst/>
                    <a:uLnTx/>
                    <a:uFillTx/>
                    <a:latin typeface="Arial"/>
                    <a:ea typeface="+mn-ea"/>
                    <a:cs typeface="Arial"/>
                    <a:sym typeface="Arial"/>
                    <a:rtl val="0"/>
                  </a:rPr>
                  <a:t>SO 3</a:t>
                </a:r>
              </a:p>
            </p:txBody>
          </p:sp>
          <p:grpSp>
            <p:nvGrpSpPr>
              <p:cNvPr id="52" name="Graphic 3">
                <a:extLst>
                  <a:ext uri="{FF2B5EF4-FFF2-40B4-BE49-F238E27FC236}">
                    <a16:creationId xmlns:a16="http://schemas.microsoft.com/office/drawing/2014/main" id="{70B6DA15-A1E0-E155-85EC-751439A29AD6}"/>
                  </a:ext>
                </a:extLst>
              </p:cNvPr>
              <p:cNvGrpSpPr/>
              <p:nvPr/>
            </p:nvGrpSpPr>
            <p:grpSpPr>
              <a:xfrm>
                <a:off x="9514114" y="2456487"/>
                <a:ext cx="832537" cy="3005817"/>
                <a:chOff x="9514114" y="2456487"/>
                <a:chExt cx="832537" cy="3005817"/>
              </a:xfrm>
              <a:solidFill>
                <a:srgbClr val="FFFFFF"/>
              </a:solidFill>
            </p:grpSpPr>
            <p:sp>
              <p:nvSpPr>
                <p:cNvPr id="53" name="TextBox 52">
                  <a:extLst>
                    <a:ext uri="{FF2B5EF4-FFF2-40B4-BE49-F238E27FC236}">
                      <a16:creationId xmlns:a16="http://schemas.microsoft.com/office/drawing/2014/main" id="{27F27D69-F738-5B52-3D24-414A784DA30A}"/>
                    </a:ext>
                  </a:extLst>
                </p:cNvPr>
                <p:cNvSpPr txBox="1"/>
                <p:nvPr/>
              </p:nvSpPr>
              <p:spPr>
                <a:xfrm>
                  <a:off x="9514114" y="2456487"/>
                  <a:ext cx="689828" cy="39613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1600" b="0" i="0" u="none" strike="noStrike" kern="1200" cap="none" spc="0" normalizeH="0" baseline="0" noProof="0">
                      <a:ln/>
                      <a:solidFill>
                        <a:srgbClr val="FFFFFF"/>
                      </a:solidFill>
                      <a:effectLst/>
                      <a:uLnTx/>
                      <a:uFillTx/>
                      <a:latin typeface="Arial"/>
                      <a:ea typeface="+mn-ea"/>
                      <a:cs typeface="Arial"/>
                      <a:sym typeface="Arial"/>
                      <a:rtl val="0"/>
                    </a:rPr>
                    <a:t>SI 4</a:t>
                  </a:r>
                </a:p>
              </p:txBody>
            </p:sp>
            <p:sp>
              <p:nvSpPr>
                <p:cNvPr id="54" name="TextBox 53">
                  <a:extLst>
                    <a:ext uri="{FF2B5EF4-FFF2-40B4-BE49-F238E27FC236}">
                      <a16:creationId xmlns:a16="http://schemas.microsoft.com/office/drawing/2014/main" id="{87CFD4C4-995C-B948-4109-742AF590720E}"/>
                    </a:ext>
                  </a:extLst>
                </p:cNvPr>
                <p:cNvSpPr txBox="1"/>
                <p:nvPr/>
              </p:nvSpPr>
              <p:spPr>
                <a:xfrm>
                  <a:off x="9514114" y="2782733"/>
                  <a:ext cx="818467" cy="39613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1600" b="0" i="0" u="none" strike="noStrike" kern="1200" cap="none" spc="0" normalizeH="0" baseline="0" noProof="0">
                      <a:ln/>
                      <a:solidFill>
                        <a:srgbClr val="FFFFFF"/>
                      </a:solidFill>
                      <a:effectLst/>
                      <a:uLnTx/>
                      <a:uFillTx/>
                      <a:latin typeface="Arial"/>
                      <a:ea typeface="+mn-ea"/>
                      <a:cs typeface="Arial"/>
                      <a:sym typeface="Arial"/>
                      <a:rtl val="0"/>
                    </a:rPr>
                    <a:t>SO 1</a:t>
                  </a:r>
                </a:p>
              </p:txBody>
            </p:sp>
            <p:sp>
              <p:nvSpPr>
                <p:cNvPr id="55" name="TextBox 54">
                  <a:extLst>
                    <a:ext uri="{FF2B5EF4-FFF2-40B4-BE49-F238E27FC236}">
                      <a16:creationId xmlns:a16="http://schemas.microsoft.com/office/drawing/2014/main" id="{B18FA734-21F3-E41A-7DFE-58FB926637AE}"/>
                    </a:ext>
                  </a:extLst>
                </p:cNvPr>
                <p:cNvSpPr txBox="1"/>
                <p:nvPr/>
              </p:nvSpPr>
              <p:spPr>
                <a:xfrm>
                  <a:off x="9514114" y="3108940"/>
                  <a:ext cx="818467" cy="39613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1600" b="0" i="0" u="none" strike="noStrike" kern="1200" cap="none" spc="0" normalizeH="0" baseline="0" noProof="0">
                      <a:ln/>
                      <a:solidFill>
                        <a:srgbClr val="FFFFFF"/>
                      </a:solidFill>
                      <a:effectLst/>
                      <a:uLnTx/>
                      <a:uFillTx/>
                      <a:latin typeface="Arial"/>
                      <a:ea typeface="+mn-ea"/>
                      <a:cs typeface="Arial"/>
                      <a:sym typeface="Arial"/>
                      <a:rtl val="0"/>
                    </a:rPr>
                    <a:t>SO 2</a:t>
                  </a:r>
                </a:p>
              </p:txBody>
            </p:sp>
            <p:sp>
              <p:nvSpPr>
                <p:cNvPr id="56" name="TextBox 55">
                  <a:extLst>
                    <a:ext uri="{FF2B5EF4-FFF2-40B4-BE49-F238E27FC236}">
                      <a16:creationId xmlns:a16="http://schemas.microsoft.com/office/drawing/2014/main" id="{A758AAF8-B2AB-6142-EEF9-1D33A6A8F720}"/>
                    </a:ext>
                  </a:extLst>
                </p:cNvPr>
                <p:cNvSpPr txBox="1"/>
                <p:nvPr/>
              </p:nvSpPr>
              <p:spPr>
                <a:xfrm>
                  <a:off x="9514114" y="3761352"/>
                  <a:ext cx="818467" cy="39613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1600" b="0" i="0" u="none" strike="noStrike" kern="1200" cap="none" spc="0" normalizeH="0" baseline="0" noProof="0">
                      <a:ln/>
                      <a:solidFill>
                        <a:srgbClr val="FFFFFF"/>
                      </a:solidFill>
                      <a:effectLst/>
                      <a:uLnTx/>
                      <a:uFillTx/>
                      <a:latin typeface="Arial"/>
                      <a:ea typeface="+mn-ea"/>
                      <a:cs typeface="Arial"/>
                      <a:sym typeface="Arial"/>
                      <a:rtl val="0"/>
                    </a:rPr>
                    <a:t>SO 4</a:t>
                  </a:r>
                </a:p>
              </p:txBody>
            </p:sp>
            <p:sp>
              <p:nvSpPr>
                <p:cNvPr id="57" name="TextBox 56">
                  <a:extLst>
                    <a:ext uri="{FF2B5EF4-FFF2-40B4-BE49-F238E27FC236}">
                      <a16:creationId xmlns:a16="http://schemas.microsoft.com/office/drawing/2014/main" id="{40C2E7AE-4F34-1332-F98B-A9FFEC24B73A}"/>
                    </a:ext>
                  </a:extLst>
                </p:cNvPr>
                <p:cNvSpPr txBox="1"/>
                <p:nvPr/>
              </p:nvSpPr>
              <p:spPr>
                <a:xfrm>
                  <a:off x="9514114" y="4087546"/>
                  <a:ext cx="832537" cy="39613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1600" b="0" i="0" u="none" strike="noStrike" kern="1200" cap="none" spc="0" normalizeH="0" baseline="0" noProof="0">
                      <a:ln/>
                      <a:solidFill>
                        <a:srgbClr val="FFFFFF"/>
                      </a:solidFill>
                      <a:effectLst/>
                      <a:uLnTx/>
                      <a:uFillTx/>
                      <a:latin typeface="Arial"/>
                      <a:ea typeface="+mn-ea"/>
                      <a:cs typeface="Arial"/>
                      <a:sym typeface="Arial"/>
                      <a:rtl val="0"/>
                    </a:rPr>
                    <a:t>SM 1</a:t>
                  </a:r>
                </a:p>
              </p:txBody>
            </p:sp>
            <p:sp>
              <p:nvSpPr>
                <p:cNvPr id="58" name="TextBox 57">
                  <a:extLst>
                    <a:ext uri="{FF2B5EF4-FFF2-40B4-BE49-F238E27FC236}">
                      <a16:creationId xmlns:a16="http://schemas.microsoft.com/office/drawing/2014/main" id="{72A313CA-D032-2D80-F0D7-3B8EC6DCAAFF}"/>
                    </a:ext>
                  </a:extLst>
                </p:cNvPr>
                <p:cNvSpPr txBox="1"/>
                <p:nvPr/>
              </p:nvSpPr>
              <p:spPr>
                <a:xfrm>
                  <a:off x="9514114" y="4413766"/>
                  <a:ext cx="832537" cy="39613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1600" b="0" i="0" u="none" strike="noStrike" kern="1200" cap="none" spc="0" normalizeH="0" baseline="0" noProof="0">
                      <a:ln/>
                      <a:solidFill>
                        <a:srgbClr val="FFFFFF"/>
                      </a:solidFill>
                      <a:effectLst/>
                      <a:uLnTx/>
                      <a:uFillTx/>
                      <a:latin typeface="Arial"/>
                      <a:ea typeface="+mn-ea"/>
                      <a:cs typeface="Arial"/>
                      <a:sym typeface="Arial"/>
                      <a:rtl val="0"/>
                    </a:rPr>
                    <a:t>SM 2</a:t>
                  </a:r>
                </a:p>
              </p:txBody>
            </p:sp>
            <p:sp>
              <p:nvSpPr>
                <p:cNvPr id="59" name="TextBox 58">
                  <a:extLst>
                    <a:ext uri="{FF2B5EF4-FFF2-40B4-BE49-F238E27FC236}">
                      <a16:creationId xmlns:a16="http://schemas.microsoft.com/office/drawing/2014/main" id="{F9E4ED0D-3AF0-69BC-A248-253C4B48E63B}"/>
                    </a:ext>
                  </a:extLst>
                </p:cNvPr>
                <p:cNvSpPr txBox="1"/>
                <p:nvPr/>
              </p:nvSpPr>
              <p:spPr>
                <a:xfrm>
                  <a:off x="9514114" y="4739960"/>
                  <a:ext cx="832537" cy="39613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1600" b="0" i="0" u="none" strike="noStrike" kern="1200" cap="none" spc="0" normalizeH="0" baseline="0" noProof="0">
                      <a:ln/>
                      <a:solidFill>
                        <a:srgbClr val="FFFFFF"/>
                      </a:solidFill>
                      <a:effectLst/>
                      <a:uLnTx/>
                      <a:uFillTx/>
                      <a:latin typeface="Arial"/>
                      <a:ea typeface="+mn-ea"/>
                      <a:cs typeface="Arial"/>
                      <a:sym typeface="Arial"/>
                      <a:rtl val="0"/>
                    </a:rPr>
                    <a:t>SM 3</a:t>
                  </a:r>
                </a:p>
              </p:txBody>
            </p:sp>
            <p:sp>
              <p:nvSpPr>
                <p:cNvPr id="60" name="TextBox 59">
                  <a:extLst>
                    <a:ext uri="{FF2B5EF4-FFF2-40B4-BE49-F238E27FC236}">
                      <a16:creationId xmlns:a16="http://schemas.microsoft.com/office/drawing/2014/main" id="{0E6BC902-276C-3836-F2C2-293BA6A8304C}"/>
                    </a:ext>
                  </a:extLst>
                </p:cNvPr>
                <p:cNvSpPr txBox="1"/>
                <p:nvPr/>
              </p:nvSpPr>
              <p:spPr>
                <a:xfrm>
                  <a:off x="9514114" y="5066167"/>
                  <a:ext cx="832537" cy="39613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1600" b="0" i="0" u="none" strike="noStrike" kern="1200" cap="none" spc="0" normalizeH="0" baseline="0" noProof="0">
                      <a:ln/>
                      <a:solidFill>
                        <a:srgbClr val="FFFFFF"/>
                      </a:solidFill>
                      <a:effectLst/>
                      <a:uLnTx/>
                      <a:uFillTx/>
                      <a:latin typeface="Arial"/>
                      <a:ea typeface="+mn-ea"/>
                      <a:cs typeface="Arial"/>
                      <a:sym typeface="Arial"/>
                      <a:rtl val="0"/>
                    </a:rPr>
                    <a:t>SM 4</a:t>
                  </a:r>
                </a:p>
              </p:txBody>
            </p:sp>
          </p:grpSp>
        </p:grpSp>
        <p:sp>
          <p:nvSpPr>
            <p:cNvPr id="49" name="TextBox 48">
              <a:extLst>
                <a:ext uri="{FF2B5EF4-FFF2-40B4-BE49-F238E27FC236}">
                  <a16:creationId xmlns:a16="http://schemas.microsoft.com/office/drawing/2014/main" id="{4E864F4B-C4DE-F614-FA08-0231886D6008}"/>
                </a:ext>
              </a:extLst>
            </p:cNvPr>
            <p:cNvSpPr txBox="1"/>
            <p:nvPr/>
          </p:nvSpPr>
          <p:spPr>
            <a:xfrm>
              <a:off x="667561" y="2755241"/>
              <a:ext cx="746107" cy="39613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1600" b="1" i="0" u="none" strike="noStrike" kern="1200" cap="none" spc="0" normalizeH="0" baseline="0" noProof="0">
                  <a:ln/>
                  <a:solidFill>
                    <a:srgbClr val="FFFFFF"/>
                  </a:solidFill>
                  <a:effectLst/>
                  <a:uLnTx/>
                  <a:uFillTx/>
                  <a:latin typeface="Arial"/>
                  <a:ea typeface="+mn-ea"/>
                  <a:cs typeface="Arial"/>
                  <a:sym typeface="Arial"/>
                  <a:rtl val="0"/>
                </a:rPr>
                <a:t>SOs</a:t>
              </a:r>
            </a:p>
          </p:txBody>
        </p:sp>
        <p:sp>
          <p:nvSpPr>
            <p:cNvPr id="50" name="TextBox 49">
              <a:extLst>
                <a:ext uri="{FF2B5EF4-FFF2-40B4-BE49-F238E27FC236}">
                  <a16:creationId xmlns:a16="http://schemas.microsoft.com/office/drawing/2014/main" id="{378DEEAF-887E-4427-6451-280A981E0196}"/>
                </a:ext>
              </a:extLst>
            </p:cNvPr>
            <p:cNvSpPr txBox="1"/>
            <p:nvPr/>
          </p:nvSpPr>
          <p:spPr>
            <a:xfrm>
              <a:off x="667561" y="4049212"/>
              <a:ext cx="760177" cy="39613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1600" b="1" i="0" u="none" strike="noStrike" kern="1200" cap="none" spc="0" normalizeH="0" baseline="0" noProof="0">
                  <a:ln/>
                  <a:solidFill>
                    <a:srgbClr val="FFFFFF"/>
                  </a:solidFill>
                  <a:effectLst/>
                  <a:uLnTx/>
                  <a:uFillTx/>
                  <a:latin typeface="Arial"/>
                  <a:ea typeface="+mn-ea"/>
                  <a:cs typeface="Arial"/>
                  <a:sym typeface="Arial"/>
                  <a:rtl val="0"/>
                </a:rPr>
                <a:t>SMs</a:t>
              </a:r>
            </a:p>
          </p:txBody>
        </p:sp>
      </p:grpSp>
      <p:grpSp>
        <p:nvGrpSpPr>
          <p:cNvPr id="134" name="Group 133">
            <a:extLst>
              <a:ext uri="{FF2B5EF4-FFF2-40B4-BE49-F238E27FC236}">
                <a16:creationId xmlns:a16="http://schemas.microsoft.com/office/drawing/2014/main" id="{5C6133A2-7BFB-727F-127C-14EECCAC4502}"/>
              </a:ext>
            </a:extLst>
          </p:cNvPr>
          <p:cNvGrpSpPr/>
          <p:nvPr/>
        </p:nvGrpSpPr>
        <p:grpSpPr>
          <a:xfrm>
            <a:off x="456714" y="3776335"/>
            <a:ext cx="2021163" cy="558366"/>
            <a:chOff x="456714" y="3776335"/>
            <a:chExt cx="2021163" cy="558366"/>
          </a:xfrm>
        </p:grpSpPr>
        <p:sp>
          <p:nvSpPr>
            <p:cNvPr id="135" name="Rectangle: Rounded Corners 134">
              <a:extLst>
                <a:ext uri="{FF2B5EF4-FFF2-40B4-BE49-F238E27FC236}">
                  <a16:creationId xmlns:a16="http://schemas.microsoft.com/office/drawing/2014/main" id="{D2362EED-2105-04FF-2FF4-0A276B2186FC}"/>
                </a:ext>
              </a:extLst>
            </p:cNvPr>
            <p:cNvSpPr/>
            <p:nvPr/>
          </p:nvSpPr>
          <p:spPr>
            <a:xfrm>
              <a:off x="557422" y="3776335"/>
              <a:ext cx="1920455" cy="558366"/>
            </a:xfrm>
            <a:prstGeom prst="roundRect">
              <a:avLst/>
            </a:prstGeom>
            <a:solidFill>
              <a:srgbClr val="009999">
                <a:alpha val="25000"/>
              </a:srgbClr>
            </a:solidFill>
            <a:ln w="12700" cap="flat" cmpd="sng" algn="ctr">
              <a:noFill/>
              <a:prstDash val="solid"/>
              <a:miter lim="800000"/>
            </a:ln>
            <a:effectLst/>
          </p:spPr>
          <p:txBody>
            <a:bodyPr lIns="2743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FFFFFF"/>
                  </a:solidFill>
                  <a:effectLst/>
                  <a:uLnTx/>
                  <a:uFillTx/>
                  <a:latin typeface="Arial" panose="020B0604020202020204"/>
                  <a:ea typeface="+mn-ea"/>
                  <a:cs typeface="+mn-cs"/>
                </a:rPr>
                <a:t>Tactical Input Form</a:t>
              </a:r>
            </a:p>
          </p:txBody>
        </p:sp>
        <p:sp>
          <p:nvSpPr>
            <p:cNvPr id="136" name="Oval 135">
              <a:extLst>
                <a:ext uri="{FF2B5EF4-FFF2-40B4-BE49-F238E27FC236}">
                  <a16:creationId xmlns:a16="http://schemas.microsoft.com/office/drawing/2014/main" id="{B41D3D71-4840-A923-946A-C0B0B9449AF8}"/>
                </a:ext>
              </a:extLst>
            </p:cNvPr>
            <p:cNvSpPr/>
            <p:nvPr/>
          </p:nvSpPr>
          <p:spPr>
            <a:xfrm>
              <a:off x="456714" y="3913882"/>
              <a:ext cx="283270" cy="283270"/>
            </a:xfrm>
            <a:prstGeom prst="ellipse">
              <a:avLst/>
            </a:prstGeom>
            <a:solidFill>
              <a:schemeClr val="bg1"/>
            </a:solidFill>
            <a:ln>
              <a:solidFill>
                <a:srgbClr val="BFE5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BFE5E5"/>
                  </a:solidFill>
                  <a:effectLst/>
                  <a:uLnTx/>
                  <a:uFillTx/>
                  <a:latin typeface="Arial" panose="020B0604020202020204"/>
                  <a:ea typeface="+mn-ea"/>
                  <a:cs typeface="+mn-cs"/>
                </a:rPr>
                <a:t>3</a:t>
              </a:r>
            </a:p>
          </p:txBody>
        </p:sp>
      </p:grpSp>
      <p:grpSp>
        <p:nvGrpSpPr>
          <p:cNvPr id="137" name="Group 136">
            <a:extLst>
              <a:ext uri="{FF2B5EF4-FFF2-40B4-BE49-F238E27FC236}">
                <a16:creationId xmlns:a16="http://schemas.microsoft.com/office/drawing/2014/main" id="{837807D7-CC01-E6A7-5A4A-49D97F7D4EF7}"/>
              </a:ext>
            </a:extLst>
          </p:cNvPr>
          <p:cNvGrpSpPr/>
          <p:nvPr/>
        </p:nvGrpSpPr>
        <p:grpSpPr>
          <a:xfrm>
            <a:off x="456714" y="5000771"/>
            <a:ext cx="2021163" cy="558366"/>
            <a:chOff x="456714" y="5000771"/>
            <a:chExt cx="2021163" cy="558366"/>
          </a:xfrm>
        </p:grpSpPr>
        <p:sp>
          <p:nvSpPr>
            <p:cNvPr id="138" name="Rectangle: Rounded Corners 137">
              <a:extLst>
                <a:ext uri="{FF2B5EF4-FFF2-40B4-BE49-F238E27FC236}">
                  <a16:creationId xmlns:a16="http://schemas.microsoft.com/office/drawing/2014/main" id="{DD5D066A-3D08-BC2C-0400-DBA30C8CBA1F}"/>
                </a:ext>
              </a:extLst>
            </p:cNvPr>
            <p:cNvSpPr/>
            <p:nvPr/>
          </p:nvSpPr>
          <p:spPr>
            <a:xfrm>
              <a:off x="557422" y="5000771"/>
              <a:ext cx="1920455" cy="558366"/>
            </a:xfrm>
            <a:prstGeom prst="roundRect">
              <a:avLst/>
            </a:prstGeom>
            <a:solidFill>
              <a:srgbClr val="009999">
                <a:alpha val="25000"/>
              </a:srgbClr>
            </a:solidFill>
            <a:ln w="12700" cap="flat" cmpd="sng" algn="ctr">
              <a:noFill/>
              <a:prstDash val="solid"/>
              <a:miter lim="800000"/>
            </a:ln>
            <a:effectLst/>
          </p:spPr>
          <p:txBody>
            <a:bodyPr lIns="2743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FFFFFF"/>
                  </a:solidFill>
                  <a:effectLst/>
                  <a:uLnTx/>
                  <a:uFillTx/>
                  <a:latin typeface="Arial" panose="020B0604020202020204"/>
                  <a:ea typeface="+mn-ea"/>
                  <a:cs typeface="+mn-cs"/>
                </a:rPr>
                <a:t>Integrated Tactical Plan Dashboard</a:t>
              </a:r>
            </a:p>
          </p:txBody>
        </p:sp>
        <p:sp>
          <p:nvSpPr>
            <p:cNvPr id="139" name="Oval 138">
              <a:extLst>
                <a:ext uri="{FF2B5EF4-FFF2-40B4-BE49-F238E27FC236}">
                  <a16:creationId xmlns:a16="http://schemas.microsoft.com/office/drawing/2014/main" id="{63197560-29B3-5EFA-E9E7-8D11851DACA3}"/>
                </a:ext>
              </a:extLst>
            </p:cNvPr>
            <p:cNvSpPr/>
            <p:nvPr/>
          </p:nvSpPr>
          <p:spPr>
            <a:xfrm>
              <a:off x="456714" y="5138319"/>
              <a:ext cx="283270" cy="283270"/>
            </a:xfrm>
            <a:prstGeom prst="ellipse">
              <a:avLst/>
            </a:prstGeom>
            <a:solidFill>
              <a:schemeClr val="bg1"/>
            </a:solidFill>
            <a:ln>
              <a:solidFill>
                <a:srgbClr val="BFE5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BFE5E5"/>
                  </a:solidFill>
                  <a:effectLst/>
                  <a:uLnTx/>
                  <a:uFillTx/>
                  <a:latin typeface="Arial" panose="020B0604020202020204"/>
                  <a:ea typeface="+mn-ea"/>
                  <a:cs typeface="+mn-cs"/>
                </a:rPr>
                <a:t>4</a:t>
              </a:r>
            </a:p>
          </p:txBody>
        </p:sp>
      </p:grpSp>
      <p:sp>
        <p:nvSpPr>
          <p:cNvPr id="140" name="Footer Placeholder 46">
            <a:extLst>
              <a:ext uri="{FF2B5EF4-FFF2-40B4-BE49-F238E27FC236}">
                <a16:creationId xmlns:a16="http://schemas.microsoft.com/office/drawing/2014/main" id="{52D95444-A97D-5322-3FB3-E250221BEE80}"/>
              </a:ext>
            </a:extLst>
          </p:cNvPr>
          <p:cNvSpPr txBox="1">
            <a:spLocks/>
          </p:cNvSpPr>
          <p:nvPr/>
        </p:nvSpPr>
        <p:spPr>
          <a:xfrm>
            <a:off x="644777" y="6010491"/>
            <a:ext cx="10902446" cy="43509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vert="horz" lIns="91440" tIns="45720" rIns="91440" bIns="45720" rtlCol="0" anchor="b"/>
          <a:lstStyle>
            <a:defPPr>
              <a:defRPr lang="en-US"/>
            </a:defPPr>
            <a:lvl1pPr marL="0" algn="l" defTabSz="914400" rtl="0" eaLnBrk="1" latinLnBrk="0" hangingPunct="1">
              <a:defRPr sz="9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IMCP</a:t>
            </a:r>
            <a:r>
              <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integrated medical communications plan; </a:t>
            </a:r>
            <a:r>
              <a:rPr kumimoji="0" lang="en-US" sz="1000" b="0" i="0" u="none" strike="noStrike" kern="1200" cap="none" spc="0" normalizeH="0" baseline="0" noProof="0">
                <a:ln>
                  <a:noFill/>
                </a:ln>
                <a:solidFill>
                  <a:srgbClr val="373C41"/>
                </a:solidFill>
                <a:effectLst/>
                <a:uLnTx/>
                <a:uFillTx/>
                <a:latin typeface="Arial" panose="020B0604020202020204" pitchFamily="34" charset="0"/>
                <a:ea typeface="+mn-ea"/>
                <a:cs typeface="Arial" panose="020B0604020202020204" pitchFamily="34" charset="0"/>
              </a:rPr>
              <a:t>SI, strategic imperative; SM, scientific message; SO, scientific objective.</a:t>
            </a:r>
          </a:p>
        </p:txBody>
      </p:sp>
    </p:spTree>
    <p:custDataLst>
      <p:tags r:id="rId1"/>
    </p:custDataLst>
    <p:extLst>
      <p:ext uri="{BB962C8B-B14F-4D97-AF65-F5344CB8AC3E}">
        <p14:creationId xmlns:p14="http://schemas.microsoft.com/office/powerpoint/2010/main" val="11707504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1EFC8-32DB-9362-172A-F363A8E7976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002355C-8934-6036-C821-9AF40755B256}"/>
              </a:ext>
            </a:extLst>
          </p:cNvPr>
          <p:cNvSpPr/>
          <p:nvPr/>
        </p:nvSpPr>
        <p:spPr>
          <a:xfrm>
            <a:off x="406399" y="1018309"/>
            <a:ext cx="2222501" cy="5039591"/>
          </a:xfrm>
          <a:prstGeom prst="rect">
            <a:avLst/>
          </a:prstGeom>
          <a:solidFill>
            <a:srgbClr val="00999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E6DD2716-4E8E-08CE-4E49-A0A72BEB2562}"/>
              </a:ext>
            </a:extLst>
          </p:cNvPr>
          <p:cNvSpPr>
            <a:spLocks noGrp="1"/>
          </p:cNvSpPr>
          <p:nvPr>
            <p:ph type="title"/>
          </p:nvPr>
        </p:nvSpPr>
        <p:spPr/>
        <p:txBody>
          <a:bodyPr/>
          <a:lstStyle/>
          <a:p>
            <a:r>
              <a:rPr lang="en-US"/>
              <a:t>Tools needed to achieve an IMCP</a:t>
            </a:r>
          </a:p>
        </p:txBody>
      </p:sp>
      <p:sp>
        <p:nvSpPr>
          <p:cNvPr id="4" name="Slide Number Placeholder 3">
            <a:extLst>
              <a:ext uri="{FF2B5EF4-FFF2-40B4-BE49-F238E27FC236}">
                <a16:creationId xmlns:a16="http://schemas.microsoft.com/office/drawing/2014/main" id="{93EEF367-EE3F-103F-D20F-17F7D92195F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B51402-D8AD-3345-AF1A-7CB73C854E7F}" type="slidenum">
              <a:rPr kumimoji="0" lang="en-US" sz="105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42</a:t>
            </a:fld>
            <a:endParaRPr kumimoji="0" lang="en-US" sz="10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6F85B4E4-C0AE-DF21-C287-49F422E7C44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a:ea typeface="+mn-ea"/>
                <a:cs typeface="+mn-cs"/>
              </a:rPr>
              <a:t>This information is for educational use only. Do not copy. Do not distribute.</a:t>
            </a:r>
          </a:p>
        </p:txBody>
      </p:sp>
      <p:grpSp>
        <p:nvGrpSpPr>
          <p:cNvPr id="41" name="Group 40">
            <a:extLst>
              <a:ext uri="{FF2B5EF4-FFF2-40B4-BE49-F238E27FC236}">
                <a16:creationId xmlns:a16="http://schemas.microsoft.com/office/drawing/2014/main" id="{5EFC0246-F26B-0D61-9959-B463390FA6E2}"/>
              </a:ext>
            </a:extLst>
          </p:cNvPr>
          <p:cNvGrpSpPr/>
          <p:nvPr/>
        </p:nvGrpSpPr>
        <p:grpSpPr>
          <a:xfrm>
            <a:off x="456714" y="3776335"/>
            <a:ext cx="2021163" cy="558366"/>
            <a:chOff x="456714" y="3776335"/>
            <a:chExt cx="2021163" cy="558366"/>
          </a:xfrm>
        </p:grpSpPr>
        <p:sp>
          <p:nvSpPr>
            <p:cNvPr id="8" name="Rectangle: Rounded Corners 7">
              <a:extLst>
                <a:ext uri="{FF2B5EF4-FFF2-40B4-BE49-F238E27FC236}">
                  <a16:creationId xmlns:a16="http://schemas.microsoft.com/office/drawing/2014/main" id="{23F4B68A-FC43-A4AF-1A9C-D5B4E1F6FD6E}"/>
                </a:ext>
              </a:extLst>
            </p:cNvPr>
            <p:cNvSpPr/>
            <p:nvPr/>
          </p:nvSpPr>
          <p:spPr>
            <a:xfrm>
              <a:off x="557422" y="3776335"/>
              <a:ext cx="1920455" cy="558366"/>
            </a:xfrm>
            <a:prstGeom prst="roundRect">
              <a:avLst/>
            </a:prstGeom>
            <a:solidFill>
              <a:srgbClr val="009999"/>
            </a:solidFill>
            <a:ln w="12700" cap="flat" cmpd="sng" algn="ctr">
              <a:noFill/>
              <a:prstDash val="solid"/>
              <a:miter lim="800000"/>
            </a:ln>
            <a:effectLst/>
          </p:spPr>
          <p:txBody>
            <a:bodyPr lIns="2743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FFFFFF"/>
                  </a:solidFill>
                  <a:effectLst/>
                  <a:uLnTx/>
                  <a:uFillTx/>
                  <a:latin typeface="Arial" panose="020B0604020202020204"/>
                  <a:ea typeface="+mn-ea"/>
                  <a:cs typeface="+mn-cs"/>
                </a:rPr>
                <a:t>Tactical Input Form</a:t>
              </a:r>
            </a:p>
          </p:txBody>
        </p:sp>
        <p:sp>
          <p:nvSpPr>
            <p:cNvPr id="15" name="Oval 14">
              <a:extLst>
                <a:ext uri="{FF2B5EF4-FFF2-40B4-BE49-F238E27FC236}">
                  <a16:creationId xmlns:a16="http://schemas.microsoft.com/office/drawing/2014/main" id="{248FA8E9-62A5-551B-2060-DFC2182E1AFC}"/>
                </a:ext>
              </a:extLst>
            </p:cNvPr>
            <p:cNvSpPr/>
            <p:nvPr/>
          </p:nvSpPr>
          <p:spPr>
            <a:xfrm>
              <a:off x="456714" y="3913882"/>
              <a:ext cx="283270" cy="28327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9999"/>
                  </a:solidFill>
                  <a:effectLst/>
                  <a:uLnTx/>
                  <a:uFillTx/>
                  <a:latin typeface="Arial" panose="020B0604020202020204"/>
                  <a:ea typeface="+mn-ea"/>
                  <a:cs typeface="+mn-cs"/>
                </a:rPr>
                <a:t>3</a:t>
              </a:r>
            </a:p>
          </p:txBody>
        </p:sp>
      </p:grpSp>
      <p:sp>
        <p:nvSpPr>
          <p:cNvPr id="20" name="Content Placeholder 2">
            <a:extLst>
              <a:ext uri="{FF2B5EF4-FFF2-40B4-BE49-F238E27FC236}">
                <a16:creationId xmlns:a16="http://schemas.microsoft.com/office/drawing/2014/main" id="{18CCE5E8-D9B9-24C9-77C3-45A1BCBD698D}"/>
              </a:ext>
            </a:extLst>
          </p:cNvPr>
          <p:cNvSpPr>
            <a:spLocks noGrp="1"/>
          </p:cNvSpPr>
          <p:nvPr>
            <p:ph idx="1"/>
          </p:nvPr>
        </p:nvSpPr>
        <p:spPr>
          <a:xfrm>
            <a:off x="2628900" y="1169813"/>
            <a:ext cx="3616036" cy="4888087"/>
          </a:xfrm>
        </p:spPr>
        <p:txBody>
          <a:bodyPr>
            <a:normAutofit/>
          </a:bodyPr>
          <a:lstStyle/>
          <a:p>
            <a:r>
              <a:rPr lang="en-US" sz="2000">
                <a:effectLst/>
                <a:ea typeface="Times New Roman" panose="02020603050405020304" pitchFamily="18" charset="0"/>
                <a:cs typeface="Times New Roman" panose="02020603050405020304" pitchFamily="18" charset="0"/>
              </a:rPr>
              <a:t>Planned tactics for the year are input by project leads into an MS Form with mostly pre-populated choices </a:t>
            </a:r>
          </a:p>
          <a:p>
            <a:r>
              <a:rPr lang="en-US" sz="2000">
                <a:ea typeface="Times New Roman" panose="02020603050405020304" pitchFamily="18" charset="0"/>
                <a:cs typeface="Times New Roman" panose="02020603050405020304" pitchFamily="18" charset="0"/>
              </a:rPr>
              <a:t>The form is created from</a:t>
            </a:r>
            <a:r>
              <a:rPr lang="en-US" sz="2000">
                <a:effectLst/>
                <a:ea typeface="Times New Roman" panose="02020603050405020304" pitchFamily="18" charset="0"/>
                <a:cs typeface="Times New Roman" panose="02020603050405020304" pitchFamily="18" charset="0"/>
              </a:rPr>
              <a:t> the information gathered in the strategy and messaging worksheet</a:t>
            </a:r>
          </a:p>
          <a:p>
            <a:r>
              <a:rPr lang="en-US" sz="2000"/>
              <a:t>It captures essential information that enables each planned tactic to be categorized and linked to medical strategy and communication components</a:t>
            </a:r>
          </a:p>
        </p:txBody>
      </p:sp>
      <p:sp>
        <p:nvSpPr>
          <p:cNvPr id="21" name="Freeform 5">
            <a:extLst>
              <a:ext uri="{FF2B5EF4-FFF2-40B4-BE49-F238E27FC236}">
                <a16:creationId xmlns:a16="http://schemas.microsoft.com/office/drawing/2014/main" id="{DD7713E6-9E04-0EE4-0D68-23CC04EBCB16}"/>
              </a:ext>
            </a:extLst>
          </p:cNvPr>
          <p:cNvSpPr/>
          <p:nvPr/>
        </p:nvSpPr>
        <p:spPr>
          <a:xfrm>
            <a:off x="6395958" y="1018308"/>
            <a:ext cx="4378538" cy="5358679"/>
          </a:xfrm>
          <a:custGeom>
            <a:avLst/>
            <a:gdLst>
              <a:gd name="connsiteX0" fmla="*/ 0 w 4707982"/>
              <a:gd name="connsiteY0" fmla="*/ 0 h 6398818"/>
              <a:gd name="connsiteX1" fmla="*/ 4707983 w 4707982"/>
              <a:gd name="connsiteY1" fmla="*/ 0 h 6398818"/>
              <a:gd name="connsiteX2" fmla="*/ 4707983 w 4707982"/>
              <a:gd name="connsiteY2" fmla="*/ 6398818 h 6398818"/>
              <a:gd name="connsiteX3" fmla="*/ 1 w 4707982"/>
              <a:gd name="connsiteY3" fmla="*/ 6398818 h 6398818"/>
            </a:gdLst>
            <a:ahLst/>
            <a:cxnLst>
              <a:cxn ang="0">
                <a:pos x="connsiteX0" y="connsiteY0"/>
              </a:cxn>
              <a:cxn ang="0">
                <a:pos x="connsiteX1" y="connsiteY1"/>
              </a:cxn>
              <a:cxn ang="0">
                <a:pos x="connsiteX2" y="connsiteY2"/>
              </a:cxn>
              <a:cxn ang="0">
                <a:pos x="connsiteX3" y="connsiteY3"/>
              </a:cxn>
            </a:cxnLst>
            <a:rect l="l" t="t" r="r" b="b"/>
            <a:pathLst>
              <a:path w="4707982" h="6398818">
                <a:moveTo>
                  <a:pt x="0" y="0"/>
                </a:moveTo>
                <a:lnTo>
                  <a:pt x="4707983" y="0"/>
                </a:lnTo>
                <a:lnTo>
                  <a:pt x="4707983" y="6398818"/>
                </a:lnTo>
                <a:lnTo>
                  <a:pt x="1" y="6398818"/>
                </a:lnTo>
                <a:close/>
              </a:path>
            </a:pathLst>
          </a:custGeom>
          <a:solidFill>
            <a:srgbClr val="F2F2F2"/>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22" name="Group 21">
            <a:extLst>
              <a:ext uri="{FF2B5EF4-FFF2-40B4-BE49-F238E27FC236}">
                <a16:creationId xmlns:a16="http://schemas.microsoft.com/office/drawing/2014/main" id="{8F93A4D2-C864-247B-2610-75801D5B2D9C}"/>
              </a:ext>
            </a:extLst>
          </p:cNvPr>
          <p:cNvGrpSpPr/>
          <p:nvPr/>
        </p:nvGrpSpPr>
        <p:grpSpPr>
          <a:xfrm>
            <a:off x="6610121" y="1147000"/>
            <a:ext cx="3950211" cy="5207953"/>
            <a:chOff x="6062802" y="259213"/>
            <a:chExt cx="4718319" cy="6086614"/>
          </a:xfrm>
        </p:grpSpPr>
        <p:sp>
          <p:nvSpPr>
            <p:cNvPr id="23" name="TextBox 22">
              <a:extLst>
                <a:ext uri="{FF2B5EF4-FFF2-40B4-BE49-F238E27FC236}">
                  <a16:creationId xmlns:a16="http://schemas.microsoft.com/office/drawing/2014/main" id="{08A1C90D-3854-ADC8-0673-2A9E65835538}"/>
                </a:ext>
              </a:extLst>
            </p:cNvPr>
            <p:cNvSpPr txBox="1"/>
            <p:nvPr/>
          </p:nvSpPr>
          <p:spPr>
            <a:xfrm>
              <a:off x="6062802" y="259213"/>
              <a:ext cx="1033456" cy="3173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1000" b="0" i="0" u="none" strike="noStrike" kern="1200" cap="none" spc="0" normalizeH="0" baseline="0" noProof="0">
                  <a:ln/>
                  <a:solidFill>
                    <a:srgbClr val="000000"/>
                  </a:solidFill>
                  <a:effectLst/>
                  <a:uLnTx/>
                  <a:uFillTx/>
                  <a:latin typeface="Arial"/>
                  <a:ea typeface="+mn-ea"/>
                  <a:cs typeface="Arial"/>
                  <a:sym typeface="Arial"/>
                  <a:rtl val="0"/>
                </a:rPr>
                <a:t>Tactic type</a:t>
              </a:r>
            </a:p>
          </p:txBody>
        </p:sp>
        <p:sp>
          <p:nvSpPr>
            <p:cNvPr id="24" name="TextBox 23">
              <a:extLst>
                <a:ext uri="{FF2B5EF4-FFF2-40B4-BE49-F238E27FC236}">
                  <a16:creationId xmlns:a16="http://schemas.microsoft.com/office/drawing/2014/main" id="{7471CB09-1471-2ECC-75A6-A35AA0D0972A}"/>
                </a:ext>
              </a:extLst>
            </p:cNvPr>
            <p:cNvSpPr txBox="1"/>
            <p:nvPr/>
          </p:nvSpPr>
          <p:spPr>
            <a:xfrm>
              <a:off x="8017111" y="4454640"/>
              <a:ext cx="2642934" cy="672386"/>
            </a:xfrm>
            <a:prstGeom prst="rect">
              <a:avLst/>
            </a:prstGeom>
            <a:noFill/>
          </p:spPr>
          <p:txBody>
            <a:bodyPr wrap="none" rtlCol="0">
              <a:spAutoFit/>
            </a:bodyPr>
            <a:lstStyle/>
            <a:p>
              <a:pPr marL="0" marR="0" lvl="0" indent="0" algn="l" defTabSz="914400" rtl="0" eaLnBrk="1" fontAlgn="auto" latinLnBrk="0" hangingPunct="1">
                <a:lnSpc>
                  <a:spcPct val="92946"/>
                </a:lnSpc>
                <a:spcBef>
                  <a:spcPts val="0"/>
                </a:spcBef>
                <a:spcAft>
                  <a:spcPts val="0"/>
                </a:spcAft>
                <a:buClr>
                  <a:srgbClr val="5855A3"/>
                </a:buClr>
                <a:buSzTx/>
                <a:buFontTx/>
                <a:buNone/>
                <a:tabLst/>
                <a:defRPr/>
              </a:pPr>
              <a:r>
                <a:rPr kumimoji="0" lang="en-US" sz="1000" b="1" i="0" u="none" strike="noStrike" kern="1200" cap="none" spc="0" normalizeH="0" baseline="0" noProof="0">
                  <a:ln/>
                  <a:solidFill>
                    <a:srgbClr val="000000"/>
                  </a:solidFill>
                  <a:effectLst/>
                  <a:uLnTx/>
                  <a:uFillTx/>
                  <a:latin typeface="Arial"/>
                  <a:ea typeface="+mn-ea"/>
                  <a:cs typeface="Arial"/>
                  <a:sym typeface="Arial"/>
                  <a:rtl val="0"/>
                </a:rPr>
                <a:t>Does your tactic align with
strategic imperative 1 (SI 1) for
Drug 1 - Indication 1?</a:t>
              </a:r>
            </a:p>
          </p:txBody>
        </p:sp>
        <p:sp>
          <p:nvSpPr>
            <p:cNvPr id="25" name="TextBox 24">
              <a:extLst>
                <a:ext uri="{FF2B5EF4-FFF2-40B4-BE49-F238E27FC236}">
                  <a16:creationId xmlns:a16="http://schemas.microsoft.com/office/drawing/2014/main" id="{590EF8D2-E7CE-C879-A06A-2D6092F103D3}"/>
                </a:ext>
              </a:extLst>
            </p:cNvPr>
            <p:cNvSpPr txBox="1"/>
            <p:nvPr/>
          </p:nvSpPr>
          <p:spPr>
            <a:xfrm>
              <a:off x="9622498" y="4455377"/>
              <a:ext cx="273136" cy="2677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750" b="0" i="0" u="none" strike="noStrike" kern="1200" cap="none" spc="0" normalizeH="0" baseline="0" noProof="0">
                  <a:ln/>
                  <a:solidFill>
                    <a:srgbClr val="000000"/>
                  </a:solidFill>
                  <a:effectLst/>
                  <a:uLnTx/>
                  <a:uFillTx/>
                  <a:latin typeface="Arial"/>
                  <a:ea typeface="+mn-ea"/>
                  <a:cs typeface="Arial"/>
                  <a:sym typeface="Arial"/>
                  <a:rtl val="0"/>
                </a:rPr>
                <a:t> </a:t>
              </a:r>
            </a:p>
          </p:txBody>
        </p:sp>
        <p:sp>
          <p:nvSpPr>
            <p:cNvPr id="26" name="TextBox 25">
              <a:extLst>
                <a:ext uri="{FF2B5EF4-FFF2-40B4-BE49-F238E27FC236}">
                  <a16:creationId xmlns:a16="http://schemas.microsoft.com/office/drawing/2014/main" id="{A9E5DC5D-1DEE-A233-80AA-B1211F03714F}"/>
                </a:ext>
              </a:extLst>
            </p:cNvPr>
            <p:cNvSpPr txBox="1"/>
            <p:nvPr/>
          </p:nvSpPr>
          <p:spPr>
            <a:xfrm>
              <a:off x="8543139" y="4594281"/>
              <a:ext cx="273136" cy="2677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750" b="0" i="0" u="none" strike="noStrike" kern="1200" cap="none" spc="0" normalizeH="0" baseline="0" noProof="0">
                  <a:ln/>
                  <a:solidFill>
                    <a:srgbClr val="000000"/>
                  </a:solidFill>
                  <a:effectLst/>
                  <a:uLnTx/>
                  <a:uFillTx/>
                  <a:latin typeface="Arial"/>
                  <a:ea typeface="+mn-ea"/>
                  <a:cs typeface="Arial"/>
                  <a:sym typeface="Arial"/>
                  <a:rtl val="0"/>
                </a:rPr>
                <a:t> </a:t>
              </a:r>
            </a:p>
          </p:txBody>
        </p:sp>
        <p:sp>
          <p:nvSpPr>
            <p:cNvPr id="27" name="TextBox 26">
              <a:extLst>
                <a:ext uri="{FF2B5EF4-FFF2-40B4-BE49-F238E27FC236}">
                  <a16:creationId xmlns:a16="http://schemas.microsoft.com/office/drawing/2014/main" id="{5D003306-FAD3-7F89-9D2A-E9284A40BA86}"/>
                </a:ext>
              </a:extLst>
            </p:cNvPr>
            <p:cNvSpPr txBox="1"/>
            <p:nvPr/>
          </p:nvSpPr>
          <p:spPr>
            <a:xfrm>
              <a:off x="9516987" y="4594281"/>
              <a:ext cx="273136" cy="2677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750" b="0" i="0" u="none" strike="noStrike" kern="1200" cap="none" spc="0" normalizeH="0" baseline="0" noProof="0">
                  <a:ln/>
                  <a:solidFill>
                    <a:srgbClr val="000000"/>
                  </a:solidFill>
                  <a:effectLst/>
                  <a:uLnTx/>
                  <a:uFillTx/>
                  <a:latin typeface="Arial"/>
                  <a:ea typeface="+mn-ea"/>
                  <a:cs typeface="Arial"/>
                  <a:sym typeface="Arial"/>
                  <a:rtl val="0"/>
                </a:rPr>
                <a:t> </a:t>
              </a:r>
            </a:p>
          </p:txBody>
        </p:sp>
        <p:sp>
          <p:nvSpPr>
            <p:cNvPr id="28" name="TextBox 27">
              <a:extLst>
                <a:ext uri="{FF2B5EF4-FFF2-40B4-BE49-F238E27FC236}">
                  <a16:creationId xmlns:a16="http://schemas.microsoft.com/office/drawing/2014/main" id="{50BACEC2-A398-C4F1-172B-1C5F321355EE}"/>
                </a:ext>
              </a:extLst>
            </p:cNvPr>
            <p:cNvSpPr txBox="1"/>
            <p:nvPr/>
          </p:nvSpPr>
          <p:spPr>
            <a:xfrm>
              <a:off x="9869705" y="4594281"/>
              <a:ext cx="273136" cy="26776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750" b="0" i="0" u="none" strike="noStrike" kern="1200" cap="none" spc="0" normalizeH="0" baseline="0" noProof="0">
                  <a:ln/>
                  <a:solidFill>
                    <a:srgbClr val="000000"/>
                  </a:solidFill>
                  <a:effectLst/>
                  <a:uLnTx/>
                  <a:uFillTx/>
                  <a:latin typeface="Arial"/>
                  <a:ea typeface="+mn-ea"/>
                  <a:cs typeface="Arial"/>
                  <a:sym typeface="Arial"/>
                  <a:rtl val="0"/>
                </a:rPr>
                <a:t> </a:t>
              </a:r>
            </a:p>
          </p:txBody>
        </p:sp>
        <p:sp>
          <p:nvSpPr>
            <p:cNvPr id="29" name="TextBox 28">
              <a:extLst>
                <a:ext uri="{FF2B5EF4-FFF2-40B4-BE49-F238E27FC236}">
                  <a16:creationId xmlns:a16="http://schemas.microsoft.com/office/drawing/2014/main" id="{835C1D73-6C92-51BE-05F9-A864C1560F8E}"/>
                </a:ext>
              </a:extLst>
            </p:cNvPr>
            <p:cNvSpPr txBox="1"/>
            <p:nvPr/>
          </p:nvSpPr>
          <p:spPr>
            <a:xfrm>
              <a:off x="8107195" y="4997779"/>
              <a:ext cx="2673926" cy="27768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800" b="0" i="0" u="none" strike="noStrike" kern="1200" cap="none" spc="0" normalizeH="0" baseline="0" noProof="0">
                  <a:ln/>
                  <a:solidFill>
                    <a:srgbClr val="000000"/>
                  </a:solidFill>
                  <a:effectLst/>
                  <a:uLnTx/>
                  <a:uFillTx/>
                  <a:latin typeface="Arial"/>
                  <a:ea typeface="+mn-ea"/>
                  <a:cs typeface="Arial"/>
                  <a:sym typeface="Arial"/>
                  <a:rtl val="0"/>
                </a:rPr>
                <a:t>&lt;Critical action 1 to achieve asset vision&gt;</a:t>
              </a:r>
            </a:p>
          </p:txBody>
        </p:sp>
        <p:sp>
          <p:nvSpPr>
            <p:cNvPr id="30" name="TextBox 29">
              <a:extLst>
                <a:ext uri="{FF2B5EF4-FFF2-40B4-BE49-F238E27FC236}">
                  <a16:creationId xmlns:a16="http://schemas.microsoft.com/office/drawing/2014/main" id="{FF0B7812-1774-3EC1-F31A-63D9D2F8FB62}"/>
                </a:ext>
              </a:extLst>
            </p:cNvPr>
            <p:cNvSpPr txBox="1"/>
            <p:nvPr/>
          </p:nvSpPr>
          <p:spPr>
            <a:xfrm>
              <a:off x="8013937" y="259213"/>
              <a:ext cx="1423945" cy="3173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1000" b="0" i="0" u="none" strike="noStrike" kern="1200" cap="none" spc="0" normalizeH="0" baseline="0" noProof="0">
                  <a:ln/>
                  <a:solidFill>
                    <a:srgbClr val="000000"/>
                  </a:solidFill>
                  <a:effectLst/>
                  <a:uLnTx/>
                  <a:uFillTx/>
                  <a:latin typeface="Arial"/>
                  <a:ea typeface="+mn-ea"/>
                  <a:cs typeface="Arial"/>
                  <a:sym typeface="Arial"/>
                  <a:rtl val="0"/>
                </a:rPr>
                <a:t>Target audience</a:t>
              </a:r>
            </a:p>
          </p:txBody>
        </p:sp>
        <p:grpSp>
          <p:nvGrpSpPr>
            <p:cNvPr id="31" name="Graphic 3">
              <a:extLst>
                <a:ext uri="{FF2B5EF4-FFF2-40B4-BE49-F238E27FC236}">
                  <a16:creationId xmlns:a16="http://schemas.microsoft.com/office/drawing/2014/main" id="{521F4919-6D07-4B24-9DBF-F5E70D5D2C01}"/>
                </a:ext>
              </a:extLst>
            </p:cNvPr>
            <p:cNvGrpSpPr/>
            <p:nvPr/>
          </p:nvGrpSpPr>
          <p:grpSpPr>
            <a:xfrm>
              <a:off x="8105850" y="506437"/>
              <a:ext cx="2558110" cy="1895424"/>
              <a:chOff x="5972246" y="630479"/>
              <a:chExt cx="2558109" cy="1895424"/>
            </a:xfrm>
          </p:grpSpPr>
          <p:sp>
            <p:nvSpPr>
              <p:cNvPr id="190" name="TextBox 189">
                <a:extLst>
                  <a:ext uri="{FF2B5EF4-FFF2-40B4-BE49-F238E27FC236}">
                    <a16:creationId xmlns:a16="http://schemas.microsoft.com/office/drawing/2014/main" id="{FF4790E3-1132-50E5-0580-7B1A798449E9}"/>
                  </a:ext>
                </a:extLst>
              </p:cNvPr>
              <p:cNvSpPr txBox="1"/>
              <p:nvPr/>
            </p:nvSpPr>
            <p:spPr>
              <a:xfrm>
                <a:off x="5972246" y="630479"/>
                <a:ext cx="1568570" cy="29751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0" normalizeH="0" baseline="0" noProof="0">
                    <a:ln/>
                    <a:solidFill>
                      <a:srgbClr val="000000"/>
                    </a:solidFill>
                    <a:effectLst/>
                    <a:uLnTx/>
                    <a:uFillTx/>
                    <a:latin typeface="Arial"/>
                    <a:ea typeface="+mn-ea"/>
                    <a:cs typeface="Arial"/>
                    <a:sym typeface="Arial"/>
                    <a:rtl val="0"/>
                  </a:rPr>
                  <a:t>Select all that apply.</a:t>
                </a:r>
              </a:p>
            </p:txBody>
          </p:sp>
          <p:sp>
            <p:nvSpPr>
              <p:cNvPr id="191" name="TextBox 190">
                <a:extLst>
                  <a:ext uri="{FF2B5EF4-FFF2-40B4-BE49-F238E27FC236}">
                    <a16:creationId xmlns:a16="http://schemas.microsoft.com/office/drawing/2014/main" id="{02438425-11F1-E4C6-C471-E7E8775B4D4A}"/>
                  </a:ext>
                </a:extLst>
              </p:cNvPr>
              <p:cNvSpPr txBox="1"/>
              <p:nvPr/>
            </p:nvSpPr>
            <p:spPr>
              <a:xfrm>
                <a:off x="6168411" y="2228387"/>
                <a:ext cx="609907" cy="2975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0" normalizeH="0" baseline="0" noProof="0">
                    <a:ln/>
                    <a:solidFill>
                      <a:srgbClr val="000000"/>
                    </a:solidFill>
                    <a:effectLst/>
                    <a:uLnTx/>
                    <a:uFillTx/>
                    <a:latin typeface="Arial"/>
                    <a:ea typeface="+mn-ea"/>
                    <a:cs typeface="Arial"/>
                    <a:sym typeface="Arial"/>
                    <a:rtl val="0"/>
                  </a:rPr>
                  <a:t>Other</a:t>
                </a:r>
              </a:p>
            </p:txBody>
          </p:sp>
          <p:sp>
            <p:nvSpPr>
              <p:cNvPr id="192" name="TextBox 191">
                <a:extLst>
                  <a:ext uri="{FF2B5EF4-FFF2-40B4-BE49-F238E27FC236}">
                    <a16:creationId xmlns:a16="http://schemas.microsoft.com/office/drawing/2014/main" id="{DFC3CC22-4AC7-556C-D1B1-252A1471EF71}"/>
                  </a:ext>
                </a:extLst>
              </p:cNvPr>
              <p:cNvSpPr txBox="1"/>
              <p:nvPr/>
            </p:nvSpPr>
            <p:spPr>
              <a:xfrm>
                <a:off x="6168411" y="1970630"/>
                <a:ext cx="700816" cy="2975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0" normalizeH="0" baseline="0" noProof="0">
                    <a:ln/>
                    <a:solidFill>
                      <a:srgbClr val="000000"/>
                    </a:solidFill>
                    <a:effectLst/>
                    <a:uLnTx/>
                    <a:uFillTx/>
                    <a:latin typeface="Arial"/>
                    <a:ea typeface="+mn-ea"/>
                    <a:cs typeface="Arial"/>
                    <a:sym typeface="Arial"/>
                    <a:rtl val="0"/>
                  </a:rPr>
                  <a:t>Payers</a:t>
                </a:r>
              </a:p>
            </p:txBody>
          </p:sp>
          <p:sp>
            <p:nvSpPr>
              <p:cNvPr id="193" name="TextBox 192">
                <a:extLst>
                  <a:ext uri="{FF2B5EF4-FFF2-40B4-BE49-F238E27FC236}">
                    <a16:creationId xmlns:a16="http://schemas.microsoft.com/office/drawing/2014/main" id="{3E6C7116-A153-4205-F0D5-995FF77C6C0F}"/>
                  </a:ext>
                </a:extLst>
              </p:cNvPr>
              <p:cNvSpPr txBox="1"/>
              <p:nvPr/>
            </p:nvSpPr>
            <p:spPr>
              <a:xfrm>
                <a:off x="6168411" y="1712859"/>
                <a:ext cx="1791705" cy="2975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0" normalizeH="0" baseline="0" noProof="0">
                    <a:ln/>
                    <a:solidFill>
                      <a:srgbClr val="000000"/>
                    </a:solidFill>
                    <a:effectLst/>
                    <a:uLnTx/>
                    <a:uFillTx/>
                    <a:latin typeface="Arial"/>
                    <a:ea typeface="+mn-ea"/>
                    <a:cs typeface="Arial"/>
                    <a:sym typeface="Arial"/>
                    <a:rtl val="0"/>
                  </a:rPr>
                  <a:t>Patients and caregivers</a:t>
                </a:r>
              </a:p>
            </p:txBody>
          </p:sp>
          <p:sp>
            <p:nvSpPr>
              <p:cNvPr id="194" name="TextBox 193">
                <a:extLst>
                  <a:ext uri="{FF2B5EF4-FFF2-40B4-BE49-F238E27FC236}">
                    <a16:creationId xmlns:a16="http://schemas.microsoft.com/office/drawing/2014/main" id="{B57293EE-B864-5C73-2891-DC034873E811}"/>
                  </a:ext>
                </a:extLst>
              </p:cNvPr>
              <p:cNvSpPr txBox="1"/>
              <p:nvPr/>
            </p:nvSpPr>
            <p:spPr>
              <a:xfrm>
                <a:off x="6168411" y="1455114"/>
                <a:ext cx="1056183" cy="2975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0" normalizeH="0" baseline="0" noProof="0">
                    <a:ln/>
                    <a:solidFill>
                      <a:srgbClr val="000000"/>
                    </a:solidFill>
                    <a:effectLst/>
                    <a:uLnTx/>
                    <a:uFillTx/>
                    <a:latin typeface="Arial"/>
                    <a:ea typeface="+mn-ea"/>
                    <a:cs typeface="Arial"/>
                    <a:sym typeface="Arial"/>
                    <a:rtl val="0"/>
                  </a:rPr>
                  <a:t>Pharmacists</a:t>
                </a:r>
              </a:p>
            </p:txBody>
          </p:sp>
          <p:sp>
            <p:nvSpPr>
              <p:cNvPr id="195" name="TextBox 194">
                <a:extLst>
                  <a:ext uri="{FF2B5EF4-FFF2-40B4-BE49-F238E27FC236}">
                    <a16:creationId xmlns:a16="http://schemas.microsoft.com/office/drawing/2014/main" id="{27582790-3805-45CB-3742-745CD694780F}"/>
                  </a:ext>
                </a:extLst>
              </p:cNvPr>
              <p:cNvSpPr txBox="1"/>
              <p:nvPr/>
            </p:nvSpPr>
            <p:spPr>
              <a:xfrm>
                <a:off x="6168411" y="1187237"/>
                <a:ext cx="2361944" cy="2975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0" normalizeH="0" baseline="0" noProof="0">
                    <a:ln/>
                    <a:solidFill>
                      <a:srgbClr val="000000"/>
                    </a:solidFill>
                    <a:effectLst/>
                    <a:uLnTx/>
                    <a:uFillTx/>
                    <a:latin typeface="Arial"/>
                    <a:ea typeface="+mn-ea"/>
                    <a:cs typeface="Arial"/>
                    <a:sym typeface="Arial"/>
                    <a:rtl val="0"/>
                  </a:rPr>
                  <a:t>Nurses and physician assistants</a:t>
                </a:r>
              </a:p>
            </p:txBody>
          </p:sp>
          <p:sp>
            <p:nvSpPr>
              <p:cNvPr id="196" name="TextBox 195">
                <a:extLst>
                  <a:ext uri="{FF2B5EF4-FFF2-40B4-BE49-F238E27FC236}">
                    <a16:creationId xmlns:a16="http://schemas.microsoft.com/office/drawing/2014/main" id="{AA6DA1E4-DE7A-CB62-C20D-FC7707564670}"/>
                  </a:ext>
                </a:extLst>
              </p:cNvPr>
              <p:cNvSpPr txBox="1"/>
              <p:nvPr/>
            </p:nvSpPr>
            <p:spPr>
              <a:xfrm>
                <a:off x="6168411" y="912451"/>
                <a:ext cx="948748" cy="2975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0" normalizeH="0" baseline="0" noProof="0">
                    <a:ln/>
                    <a:solidFill>
                      <a:srgbClr val="000000"/>
                    </a:solidFill>
                    <a:effectLst/>
                    <a:uLnTx/>
                    <a:uFillTx/>
                    <a:latin typeface="Arial"/>
                    <a:ea typeface="+mn-ea"/>
                    <a:cs typeface="Arial"/>
                    <a:sym typeface="Arial"/>
                    <a:rtl val="0"/>
                  </a:rPr>
                  <a:t>Physicians</a:t>
                </a:r>
              </a:p>
            </p:txBody>
          </p:sp>
          <p:sp>
            <p:nvSpPr>
              <p:cNvPr id="197" name="Freeform 28">
                <a:extLst>
                  <a:ext uri="{FF2B5EF4-FFF2-40B4-BE49-F238E27FC236}">
                    <a16:creationId xmlns:a16="http://schemas.microsoft.com/office/drawing/2014/main" id="{0B2FE9DB-45F7-F452-7BA2-77BE61E76D9C}"/>
                  </a:ext>
                </a:extLst>
              </p:cNvPr>
              <p:cNvSpPr/>
              <p:nvPr/>
            </p:nvSpPr>
            <p:spPr>
              <a:xfrm>
                <a:off x="6091961" y="1000129"/>
                <a:ext cx="121508" cy="121508"/>
              </a:xfrm>
              <a:custGeom>
                <a:avLst/>
                <a:gdLst>
                  <a:gd name="connsiteX0" fmla="*/ 0 w 121508"/>
                  <a:gd name="connsiteY0" fmla="*/ 0 h 121508"/>
                  <a:gd name="connsiteX1" fmla="*/ 121509 w 121508"/>
                  <a:gd name="connsiteY1" fmla="*/ 0 h 121508"/>
                  <a:gd name="connsiteX2" fmla="*/ 121509 w 121508"/>
                  <a:gd name="connsiteY2" fmla="*/ 121509 h 121508"/>
                  <a:gd name="connsiteX3" fmla="*/ 0 w 121508"/>
                  <a:gd name="connsiteY3" fmla="*/ 121509 h 121508"/>
                </a:gdLst>
                <a:ahLst/>
                <a:cxnLst>
                  <a:cxn ang="0">
                    <a:pos x="connsiteX0" y="connsiteY0"/>
                  </a:cxn>
                  <a:cxn ang="0">
                    <a:pos x="connsiteX1" y="connsiteY1"/>
                  </a:cxn>
                  <a:cxn ang="0">
                    <a:pos x="connsiteX2" y="connsiteY2"/>
                  </a:cxn>
                  <a:cxn ang="0">
                    <a:pos x="connsiteX3" y="connsiteY3"/>
                  </a:cxn>
                </a:cxnLst>
                <a:rect l="l" t="t" r="r" b="b"/>
                <a:pathLst>
                  <a:path w="121508" h="121508">
                    <a:moveTo>
                      <a:pt x="0" y="0"/>
                    </a:moveTo>
                    <a:lnTo>
                      <a:pt x="121509" y="0"/>
                    </a:lnTo>
                    <a:lnTo>
                      <a:pt x="121509" y="121509"/>
                    </a:lnTo>
                    <a:lnTo>
                      <a:pt x="0" y="121509"/>
                    </a:lnTo>
                    <a:close/>
                  </a:path>
                </a:pathLst>
              </a:custGeom>
              <a:solidFill>
                <a:srgbClr val="FFFFFF"/>
              </a:solidFill>
              <a:ln w="1269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98" name="Freeform 29">
                <a:extLst>
                  <a:ext uri="{FF2B5EF4-FFF2-40B4-BE49-F238E27FC236}">
                    <a16:creationId xmlns:a16="http://schemas.microsoft.com/office/drawing/2014/main" id="{81ABF1AF-1A6E-2D71-80DA-EBF637E09D2E}"/>
                  </a:ext>
                </a:extLst>
              </p:cNvPr>
              <p:cNvSpPr/>
              <p:nvPr/>
            </p:nvSpPr>
            <p:spPr>
              <a:xfrm>
                <a:off x="6091961" y="1272602"/>
                <a:ext cx="121508" cy="121508"/>
              </a:xfrm>
              <a:custGeom>
                <a:avLst/>
                <a:gdLst>
                  <a:gd name="connsiteX0" fmla="*/ 0 w 121508"/>
                  <a:gd name="connsiteY0" fmla="*/ 0 h 121508"/>
                  <a:gd name="connsiteX1" fmla="*/ 121509 w 121508"/>
                  <a:gd name="connsiteY1" fmla="*/ 0 h 121508"/>
                  <a:gd name="connsiteX2" fmla="*/ 121509 w 121508"/>
                  <a:gd name="connsiteY2" fmla="*/ 121509 h 121508"/>
                  <a:gd name="connsiteX3" fmla="*/ 0 w 121508"/>
                  <a:gd name="connsiteY3" fmla="*/ 121509 h 121508"/>
                </a:gdLst>
                <a:ahLst/>
                <a:cxnLst>
                  <a:cxn ang="0">
                    <a:pos x="connsiteX0" y="connsiteY0"/>
                  </a:cxn>
                  <a:cxn ang="0">
                    <a:pos x="connsiteX1" y="connsiteY1"/>
                  </a:cxn>
                  <a:cxn ang="0">
                    <a:pos x="connsiteX2" y="connsiteY2"/>
                  </a:cxn>
                  <a:cxn ang="0">
                    <a:pos x="connsiteX3" y="connsiteY3"/>
                  </a:cxn>
                </a:cxnLst>
                <a:rect l="l" t="t" r="r" b="b"/>
                <a:pathLst>
                  <a:path w="121508" h="121508">
                    <a:moveTo>
                      <a:pt x="0" y="0"/>
                    </a:moveTo>
                    <a:lnTo>
                      <a:pt x="121509" y="0"/>
                    </a:lnTo>
                    <a:lnTo>
                      <a:pt x="121509" y="121509"/>
                    </a:lnTo>
                    <a:lnTo>
                      <a:pt x="0" y="121509"/>
                    </a:lnTo>
                    <a:close/>
                  </a:path>
                </a:pathLst>
              </a:custGeom>
              <a:solidFill>
                <a:srgbClr val="FFFFFF"/>
              </a:solidFill>
              <a:ln w="1269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99" name="Freeform 30">
                <a:extLst>
                  <a:ext uri="{FF2B5EF4-FFF2-40B4-BE49-F238E27FC236}">
                    <a16:creationId xmlns:a16="http://schemas.microsoft.com/office/drawing/2014/main" id="{71CB34E1-082E-20C8-6810-DB26F58835DA}"/>
                  </a:ext>
                </a:extLst>
              </p:cNvPr>
              <p:cNvSpPr/>
              <p:nvPr/>
            </p:nvSpPr>
            <p:spPr>
              <a:xfrm>
                <a:off x="6091961" y="1545076"/>
                <a:ext cx="121508" cy="121508"/>
              </a:xfrm>
              <a:custGeom>
                <a:avLst/>
                <a:gdLst>
                  <a:gd name="connsiteX0" fmla="*/ 0 w 121508"/>
                  <a:gd name="connsiteY0" fmla="*/ 0 h 121508"/>
                  <a:gd name="connsiteX1" fmla="*/ 121509 w 121508"/>
                  <a:gd name="connsiteY1" fmla="*/ 0 h 121508"/>
                  <a:gd name="connsiteX2" fmla="*/ 121509 w 121508"/>
                  <a:gd name="connsiteY2" fmla="*/ 121509 h 121508"/>
                  <a:gd name="connsiteX3" fmla="*/ 0 w 121508"/>
                  <a:gd name="connsiteY3" fmla="*/ 121509 h 121508"/>
                </a:gdLst>
                <a:ahLst/>
                <a:cxnLst>
                  <a:cxn ang="0">
                    <a:pos x="connsiteX0" y="connsiteY0"/>
                  </a:cxn>
                  <a:cxn ang="0">
                    <a:pos x="connsiteX1" y="connsiteY1"/>
                  </a:cxn>
                  <a:cxn ang="0">
                    <a:pos x="connsiteX2" y="connsiteY2"/>
                  </a:cxn>
                  <a:cxn ang="0">
                    <a:pos x="connsiteX3" y="connsiteY3"/>
                  </a:cxn>
                </a:cxnLst>
                <a:rect l="l" t="t" r="r" b="b"/>
                <a:pathLst>
                  <a:path w="121508" h="121508">
                    <a:moveTo>
                      <a:pt x="0" y="0"/>
                    </a:moveTo>
                    <a:lnTo>
                      <a:pt x="121509" y="0"/>
                    </a:lnTo>
                    <a:lnTo>
                      <a:pt x="121509" y="121509"/>
                    </a:lnTo>
                    <a:lnTo>
                      <a:pt x="0" y="121509"/>
                    </a:lnTo>
                    <a:close/>
                  </a:path>
                </a:pathLst>
              </a:custGeom>
              <a:solidFill>
                <a:srgbClr val="FFFFFF"/>
              </a:solidFill>
              <a:ln w="1269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00" name="Freeform 31">
                <a:extLst>
                  <a:ext uri="{FF2B5EF4-FFF2-40B4-BE49-F238E27FC236}">
                    <a16:creationId xmlns:a16="http://schemas.microsoft.com/office/drawing/2014/main" id="{2DFD7499-36F6-5302-4D25-A9D73EFE6258}"/>
                  </a:ext>
                </a:extLst>
              </p:cNvPr>
              <p:cNvSpPr/>
              <p:nvPr/>
            </p:nvSpPr>
            <p:spPr>
              <a:xfrm>
                <a:off x="6091961" y="1794569"/>
                <a:ext cx="121508" cy="121508"/>
              </a:xfrm>
              <a:custGeom>
                <a:avLst/>
                <a:gdLst>
                  <a:gd name="connsiteX0" fmla="*/ 0 w 121508"/>
                  <a:gd name="connsiteY0" fmla="*/ 0 h 121508"/>
                  <a:gd name="connsiteX1" fmla="*/ 121509 w 121508"/>
                  <a:gd name="connsiteY1" fmla="*/ 0 h 121508"/>
                  <a:gd name="connsiteX2" fmla="*/ 121509 w 121508"/>
                  <a:gd name="connsiteY2" fmla="*/ 121509 h 121508"/>
                  <a:gd name="connsiteX3" fmla="*/ 0 w 121508"/>
                  <a:gd name="connsiteY3" fmla="*/ 121509 h 121508"/>
                </a:gdLst>
                <a:ahLst/>
                <a:cxnLst>
                  <a:cxn ang="0">
                    <a:pos x="connsiteX0" y="connsiteY0"/>
                  </a:cxn>
                  <a:cxn ang="0">
                    <a:pos x="connsiteX1" y="connsiteY1"/>
                  </a:cxn>
                  <a:cxn ang="0">
                    <a:pos x="connsiteX2" y="connsiteY2"/>
                  </a:cxn>
                  <a:cxn ang="0">
                    <a:pos x="connsiteX3" y="connsiteY3"/>
                  </a:cxn>
                </a:cxnLst>
                <a:rect l="l" t="t" r="r" b="b"/>
                <a:pathLst>
                  <a:path w="121508" h="121508">
                    <a:moveTo>
                      <a:pt x="0" y="0"/>
                    </a:moveTo>
                    <a:lnTo>
                      <a:pt x="121509" y="0"/>
                    </a:lnTo>
                    <a:lnTo>
                      <a:pt x="121509" y="121509"/>
                    </a:lnTo>
                    <a:lnTo>
                      <a:pt x="0" y="121509"/>
                    </a:lnTo>
                    <a:close/>
                  </a:path>
                </a:pathLst>
              </a:custGeom>
              <a:solidFill>
                <a:srgbClr val="FFFFFF"/>
              </a:solidFill>
              <a:ln w="1269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01" name="Freeform 32">
                <a:extLst>
                  <a:ext uri="{FF2B5EF4-FFF2-40B4-BE49-F238E27FC236}">
                    <a16:creationId xmlns:a16="http://schemas.microsoft.com/office/drawing/2014/main" id="{2096F8B9-4D5E-DD6E-2600-5BEE39105257}"/>
                  </a:ext>
                </a:extLst>
              </p:cNvPr>
              <p:cNvSpPr/>
              <p:nvPr/>
            </p:nvSpPr>
            <p:spPr>
              <a:xfrm>
                <a:off x="6091961" y="2058154"/>
                <a:ext cx="121508" cy="121508"/>
              </a:xfrm>
              <a:custGeom>
                <a:avLst/>
                <a:gdLst>
                  <a:gd name="connsiteX0" fmla="*/ 0 w 121508"/>
                  <a:gd name="connsiteY0" fmla="*/ 0 h 121508"/>
                  <a:gd name="connsiteX1" fmla="*/ 121509 w 121508"/>
                  <a:gd name="connsiteY1" fmla="*/ 0 h 121508"/>
                  <a:gd name="connsiteX2" fmla="*/ 121509 w 121508"/>
                  <a:gd name="connsiteY2" fmla="*/ 121509 h 121508"/>
                  <a:gd name="connsiteX3" fmla="*/ 0 w 121508"/>
                  <a:gd name="connsiteY3" fmla="*/ 121509 h 121508"/>
                </a:gdLst>
                <a:ahLst/>
                <a:cxnLst>
                  <a:cxn ang="0">
                    <a:pos x="connsiteX0" y="connsiteY0"/>
                  </a:cxn>
                  <a:cxn ang="0">
                    <a:pos x="connsiteX1" y="connsiteY1"/>
                  </a:cxn>
                  <a:cxn ang="0">
                    <a:pos x="connsiteX2" y="connsiteY2"/>
                  </a:cxn>
                  <a:cxn ang="0">
                    <a:pos x="connsiteX3" y="connsiteY3"/>
                  </a:cxn>
                </a:cxnLst>
                <a:rect l="l" t="t" r="r" b="b"/>
                <a:pathLst>
                  <a:path w="121508" h="121508">
                    <a:moveTo>
                      <a:pt x="0" y="0"/>
                    </a:moveTo>
                    <a:lnTo>
                      <a:pt x="121509" y="0"/>
                    </a:lnTo>
                    <a:lnTo>
                      <a:pt x="121509" y="121509"/>
                    </a:lnTo>
                    <a:lnTo>
                      <a:pt x="0" y="121509"/>
                    </a:lnTo>
                    <a:close/>
                  </a:path>
                </a:pathLst>
              </a:custGeom>
              <a:solidFill>
                <a:srgbClr val="FFFFFF"/>
              </a:solidFill>
              <a:ln w="1269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02" name="Freeform 33">
                <a:extLst>
                  <a:ext uri="{FF2B5EF4-FFF2-40B4-BE49-F238E27FC236}">
                    <a16:creationId xmlns:a16="http://schemas.microsoft.com/office/drawing/2014/main" id="{68F493C0-A932-C586-3F27-5004E8BEBE46}"/>
                  </a:ext>
                </a:extLst>
              </p:cNvPr>
              <p:cNvSpPr/>
              <p:nvPr/>
            </p:nvSpPr>
            <p:spPr>
              <a:xfrm>
                <a:off x="6091961" y="2311203"/>
                <a:ext cx="121508" cy="121508"/>
              </a:xfrm>
              <a:custGeom>
                <a:avLst/>
                <a:gdLst>
                  <a:gd name="connsiteX0" fmla="*/ 0 w 121508"/>
                  <a:gd name="connsiteY0" fmla="*/ 0 h 121508"/>
                  <a:gd name="connsiteX1" fmla="*/ 121509 w 121508"/>
                  <a:gd name="connsiteY1" fmla="*/ 0 h 121508"/>
                  <a:gd name="connsiteX2" fmla="*/ 121509 w 121508"/>
                  <a:gd name="connsiteY2" fmla="*/ 121509 h 121508"/>
                  <a:gd name="connsiteX3" fmla="*/ 0 w 121508"/>
                  <a:gd name="connsiteY3" fmla="*/ 121509 h 121508"/>
                </a:gdLst>
                <a:ahLst/>
                <a:cxnLst>
                  <a:cxn ang="0">
                    <a:pos x="connsiteX0" y="connsiteY0"/>
                  </a:cxn>
                  <a:cxn ang="0">
                    <a:pos x="connsiteX1" y="connsiteY1"/>
                  </a:cxn>
                  <a:cxn ang="0">
                    <a:pos x="connsiteX2" y="connsiteY2"/>
                  </a:cxn>
                  <a:cxn ang="0">
                    <a:pos x="connsiteX3" y="connsiteY3"/>
                  </a:cxn>
                </a:cxnLst>
                <a:rect l="l" t="t" r="r" b="b"/>
                <a:pathLst>
                  <a:path w="121508" h="121508">
                    <a:moveTo>
                      <a:pt x="0" y="0"/>
                    </a:moveTo>
                    <a:lnTo>
                      <a:pt x="121509" y="0"/>
                    </a:lnTo>
                    <a:lnTo>
                      <a:pt x="121509" y="121509"/>
                    </a:lnTo>
                    <a:lnTo>
                      <a:pt x="0" y="121509"/>
                    </a:lnTo>
                    <a:close/>
                  </a:path>
                </a:pathLst>
              </a:custGeom>
              <a:solidFill>
                <a:srgbClr val="FFFFFF"/>
              </a:solidFill>
              <a:ln w="1269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32" name="TextBox 31">
              <a:extLst>
                <a:ext uri="{FF2B5EF4-FFF2-40B4-BE49-F238E27FC236}">
                  <a16:creationId xmlns:a16="http://schemas.microsoft.com/office/drawing/2014/main" id="{85D1A5A8-0600-E6A2-F1B5-9374C9F03DA7}"/>
                </a:ext>
              </a:extLst>
            </p:cNvPr>
            <p:cNvSpPr txBox="1"/>
            <p:nvPr/>
          </p:nvSpPr>
          <p:spPr>
            <a:xfrm>
              <a:off x="6326276" y="2218712"/>
              <a:ext cx="1940466" cy="2975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0" normalizeH="0" baseline="0" noProof="0">
                  <a:ln/>
                  <a:solidFill>
                    <a:srgbClr val="000000"/>
                  </a:solidFill>
                  <a:effectLst/>
                  <a:uLnTx/>
                  <a:uFillTx/>
                  <a:latin typeface="Arial"/>
                  <a:ea typeface="+mn-ea"/>
                  <a:cs typeface="Arial"/>
                  <a:sym typeface="Arial"/>
                  <a:rtl val="0"/>
                </a:rPr>
                <a:t>Medical information booth</a:t>
              </a:r>
            </a:p>
          </p:txBody>
        </p:sp>
        <p:sp>
          <p:nvSpPr>
            <p:cNvPr id="33" name="TextBox 32">
              <a:extLst>
                <a:ext uri="{FF2B5EF4-FFF2-40B4-BE49-F238E27FC236}">
                  <a16:creationId xmlns:a16="http://schemas.microsoft.com/office/drawing/2014/main" id="{6D22308F-F4C7-C56A-3382-895ED4C5D2F5}"/>
                </a:ext>
              </a:extLst>
            </p:cNvPr>
            <p:cNvSpPr txBox="1"/>
            <p:nvPr/>
          </p:nvSpPr>
          <p:spPr>
            <a:xfrm>
              <a:off x="6326276" y="5195707"/>
              <a:ext cx="1866086" cy="2975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0" normalizeH="0" baseline="0" noProof="0">
                  <a:ln/>
                  <a:solidFill>
                    <a:srgbClr val="000000"/>
                  </a:solidFill>
                  <a:effectLst/>
                  <a:uLnTx/>
                  <a:uFillTx/>
                  <a:latin typeface="Arial"/>
                  <a:ea typeface="+mn-ea"/>
                  <a:cs typeface="Arial"/>
                  <a:sym typeface="Arial"/>
                  <a:rtl val="0"/>
                </a:rPr>
                <a:t>Standard response letter</a:t>
              </a:r>
            </a:p>
          </p:txBody>
        </p:sp>
        <p:grpSp>
          <p:nvGrpSpPr>
            <p:cNvPr id="34" name="Graphic 3">
              <a:extLst>
                <a:ext uri="{FF2B5EF4-FFF2-40B4-BE49-F238E27FC236}">
                  <a16:creationId xmlns:a16="http://schemas.microsoft.com/office/drawing/2014/main" id="{D781FDBB-911F-810F-E49F-AA1F1A020AD3}"/>
                </a:ext>
              </a:extLst>
            </p:cNvPr>
            <p:cNvGrpSpPr/>
            <p:nvPr/>
          </p:nvGrpSpPr>
          <p:grpSpPr>
            <a:xfrm>
              <a:off x="8222497" y="5208107"/>
              <a:ext cx="570666" cy="542387"/>
              <a:chOff x="6088893" y="5330299"/>
              <a:chExt cx="570667" cy="542386"/>
            </a:xfrm>
          </p:grpSpPr>
          <p:sp>
            <p:nvSpPr>
              <p:cNvPr id="186" name="TextBox 185">
                <a:extLst>
                  <a:ext uri="{FF2B5EF4-FFF2-40B4-BE49-F238E27FC236}">
                    <a16:creationId xmlns:a16="http://schemas.microsoft.com/office/drawing/2014/main" id="{F05DB274-AABD-FC99-1CF8-94160B26332C}"/>
                  </a:ext>
                </a:extLst>
              </p:cNvPr>
              <p:cNvSpPr txBox="1"/>
              <p:nvPr/>
            </p:nvSpPr>
            <p:spPr>
              <a:xfrm>
                <a:off x="6165355" y="5575170"/>
                <a:ext cx="428093" cy="29751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0" normalizeH="0" baseline="0" noProof="0">
                    <a:ln/>
                    <a:solidFill>
                      <a:srgbClr val="000000"/>
                    </a:solidFill>
                    <a:effectLst/>
                    <a:uLnTx/>
                    <a:uFillTx/>
                    <a:latin typeface="Arial"/>
                    <a:ea typeface="+mn-ea"/>
                    <a:cs typeface="Arial"/>
                    <a:sym typeface="Arial"/>
                    <a:rtl val="0"/>
                  </a:rPr>
                  <a:t>No</a:t>
                </a:r>
              </a:p>
            </p:txBody>
          </p:sp>
          <p:sp>
            <p:nvSpPr>
              <p:cNvPr id="187" name="Freeform 76">
                <a:extLst>
                  <a:ext uri="{FF2B5EF4-FFF2-40B4-BE49-F238E27FC236}">
                    <a16:creationId xmlns:a16="http://schemas.microsoft.com/office/drawing/2014/main" id="{2C6C826D-A55F-D5BE-73E3-FE9DB02BAA34}"/>
                  </a:ext>
                </a:extLst>
              </p:cNvPr>
              <p:cNvSpPr/>
              <p:nvPr/>
            </p:nvSpPr>
            <p:spPr>
              <a:xfrm>
                <a:off x="6088893" y="5658673"/>
                <a:ext cx="121381" cy="121380"/>
              </a:xfrm>
              <a:custGeom>
                <a:avLst/>
                <a:gdLst>
                  <a:gd name="connsiteX0" fmla="*/ 121381 w 121381"/>
                  <a:gd name="connsiteY0" fmla="*/ 60691 h 121381"/>
                  <a:gd name="connsiteX1" fmla="*/ 60691 w 121381"/>
                  <a:gd name="connsiteY1" fmla="*/ 121382 h 121381"/>
                  <a:gd name="connsiteX2" fmla="*/ 0 w 121381"/>
                  <a:gd name="connsiteY2" fmla="*/ 60691 h 121381"/>
                  <a:gd name="connsiteX3" fmla="*/ 60691 w 121381"/>
                  <a:gd name="connsiteY3" fmla="*/ 0 h 121381"/>
                  <a:gd name="connsiteX4" fmla="*/ 121381 w 121381"/>
                  <a:gd name="connsiteY4" fmla="*/ 60691 h 121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381" h="121381">
                    <a:moveTo>
                      <a:pt x="121381" y="60691"/>
                    </a:moveTo>
                    <a:cubicBezTo>
                      <a:pt x="121381" y="94210"/>
                      <a:pt x="94209" y="121382"/>
                      <a:pt x="60691" y="121382"/>
                    </a:cubicBezTo>
                    <a:cubicBezTo>
                      <a:pt x="27172" y="121382"/>
                      <a:pt x="0" y="94210"/>
                      <a:pt x="0" y="60691"/>
                    </a:cubicBezTo>
                    <a:cubicBezTo>
                      <a:pt x="0" y="27172"/>
                      <a:pt x="27172" y="0"/>
                      <a:pt x="60691" y="0"/>
                    </a:cubicBezTo>
                    <a:cubicBezTo>
                      <a:pt x="94209" y="0"/>
                      <a:pt x="121381" y="27172"/>
                      <a:pt x="121381" y="60691"/>
                    </a:cubicBezTo>
                    <a:close/>
                  </a:path>
                </a:pathLst>
              </a:custGeom>
              <a:solidFill>
                <a:srgbClr val="FFFFFF"/>
              </a:solidFill>
              <a:ln w="1269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88" name="TextBox 187">
                <a:extLst>
                  <a:ext uri="{FF2B5EF4-FFF2-40B4-BE49-F238E27FC236}">
                    <a16:creationId xmlns:a16="http://schemas.microsoft.com/office/drawing/2014/main" id="{B152DD5F-E242-31B5-63DD-D6AF443BABD2}"/>
                  </a:ext>
                </a:extLst>
              </p:cNvPr>
              <p:cNvSpPr txBox="1"/>
              <p:nvPr/>
            </p:nvSpPr>
            <p:spPr>
              <a:xfrm>
                <a:off x="6165355" y="5330299"/>
                <a:ext cx="494205" cy="29751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0" normalizeH="0" baseline="0" noProof="0">
                    <a:ln/>
                    <a:solidFill>
                      <a:srgbClr val="000000"/>
                    </a:solidFill>
                    <a:effectLst/>
                    <a:uLnTx/>
                    <a:uFillTx/>
                    <a:latin typeface="Arial"/>
                    <a:ea typeface="+mn-ea"/>
                    <a:cs typeface="Arial"/>
                    <a:sym typeface="Arial"/>
                    <a:rtl val="0"/>
                  </a:rPr>
                  <a:t>Yes</a:t>
                </a:r>
              </a:p>
            </p:txBody>
          </p:sp>
          <p:sp>
            <p:nvSpPr>
              <p:cNvPr id="189" name="Freeform 78">
                <a:extLst>
                  <a:ext uri="{FF2B5EF4-FFF2-40B4-BE49-F238E27FC236}">
                    <a16:creationId xmlns:a16="http://schemas.microsoft.com/office/drawing/2014/main" id="{240AA626-FA34-B5D8-900B-E29C2CAD1237}"/>
                  </a:ext>
                </a:extLst>
              </p:cNvPr>
              <p:cNvSpPr/>
              <p:nvPr/>
            </p:nvSpPr>
            <p:spPr>
              <a:xfrm>
                <a:off x="6088893" y="5413750"/>
                <a:ext cx="121381" cy="121380"/>
              </a:xfrm>
              <a:custGeom>
                <a:avLst/>
                <a:gdLst>
                  <a:gd name="connsiteX0" fmla="*/ 121381 w 121381"/>
                  <a:gd name="connsiteY0" fmla="*/ 60691 h 121381"/>
                  <a:gd name="connsiteX1" fmla="*/ 60691 w 121381"/>
                  <a:gd name="connsiteY1" fmla="*/ 121382 h 121381"/>
                  <a:gd name="connsiteX2" fmla="*/ 0 w 121381"/>
                  <a:gd name="connsiteY2" fmla="*/ 60691 h 121381"/>
                  <a:gd name="connsiteX3" fmla="*/ 60691 w 121381"/>
                  <a:gd name="connsiteY3" fmla="*/ 0 h 121381"/>
                  <a:gd name="connsiteX4" fmla="*/ 121381 w 121381"/>
                  <a:gd name="connsiteY4" fmla="*/ 60691 h 121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381" h="121381">
                    <a:moveTo>
                      <a:pt x="121381" y="60691"/>
                    </a:moveTo>
                    <a:cubicBezTo>
                      <a:pt x="121381" y="94209"/>
                      <a:pt x="94209" y="121382"/>
                      <a:pt x="60691" y="121382"/>
                    </a:cubicBezTo>
                    <a:cubicBezTo>
                      <a:pt x="27172" y="121382"/>
                      <a:pt x="0" y="94209"/>
                      <a:pt x="0" y="60691"/>
                    </a:cubicBezTo>
                    <a:cubicBezTo>
                      <a:pt x="0" y="27172"/>
                      <a:pt x="27172" y="0"/>
                      <a:pt x="60691" y="0"/>
                    </a:cubicBezTo>
                    <a:cubicBezTo>
                      <a:pt x="94209" y="0"/>
                      <a:pt x="121381" y="27172"/>
                      <a:pt x="121381" y="60691"/>
                    </a:cubicBezTo>
                    <a:close/>
                  </a:path>
                </a:pathLst>
              </a:custGeom>
              <a:solidFill>
                <a:srgbClr val="FFFFFF"/>
              </a:solidFill>
              <a:ln w="1269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35" name="TextBox 34">
              <a:extLst>
                <a:ext uri="{FF2B5EF4-FFF2-40B4-BE49-F238E27FC236}">
                  <a16:creationId xmlns:a16="http://schemas.microsoft.com/office/drawing/2014/main" id="{C46C29D9-6027-C710-FB7C-B8FF7C36E297}"/>
                </a:ext>
              </a:extLst>
            </p:cNvPr>
            <p:cNvSpPr txBox="1"/>
            <p:nvPr/>
          </p:nvSpPr>
          <p:spPr>
            <a:xfrm>
              <a:off x="8013938" y="2651847"/>
              <a:ext cx="1444606" cy="3173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1000" b="0" i="0" u="none" strike="noStrike" kern="1200" cap="none" spc="0" normalizeH="0" baseline="0" noProof="0">
                  <a:ln/>
                  <a:solidFill>
                    <a:srgbClr val="000000"/>
                  </a:solidFill>
                  <a:effectLst/>
                  <a:uLnTx/>
                  <a:uFillTx/>
                  <a:latin typeface="Arial"/>
                  <a:ea typeface="+mn-ea"/>
                  <a:cs typeface="Arial"/>
                  <a:sym typeface="Arial"/>
                  <a:rtl val="0"/>
                </a:rPr>
                <a:t>Drug - Indication</a:t>
              </a:r>
            </a:p>
          </p:txBody>
        </p:sp>
        <p:grpSp>
          <p:nvGrpSpPr>
            <p:cNvPr id="36" name="Graphic 3">
              <a:extLst>
                <a:ext uri="{FF2B5EF4-FFF2-40B4-BE49-F238E27FC236}">
                  <a16:creationId xmlns:a16="http://schemas.microsoft.com/office/drawing/2014/main" id="{28561C02-B8E8-886F-35D8-53260E9D8934}"/>
                </a:ext>
              </a:extLst>
            </p:cNvPr>
            <p:cNvGrpSpPr/>
            <p:nvPr/>
          </p:nvGrpSpPr>
          <p:grpSpPr>
            <a:xfrm>
              <a:off x="8222496" y="2900298"/>
              <a:ext cx="1653463" cy="1290763"/>
              <a:chOff x="6088892" y="3024340"/>
              <a:chExt cx="1653463" cy="1290762"/>
            </a:xfrm>
          </p:grpSpPr>
          <p:sp>
            <p:nvSpPr>
              <p:cNvPr id="174" name="TextBox 173">
                <a:extLst>
                  <a:ext uri="{FF2B5EF4-FFF2-40B4-BE49-F238E27FC236}">
                    <a16:creationId xmlns:a16="http://schemas.microsoft.com/office/drawing/2014/main" id="{BE9CF220-7730-F5F0-F212-A09C6E38A9DA}"/>
                  </a:ext>
                </a:extLst>
              </p:cNvPr>
              <p:cNvSpPr txBox="1"/>
              <p:nvPr/>
            </p:nvSpPr>
            <p:spPr>
              <a:xfrm>
                <a:off x="6165355" y="3773705"/>
                <a:ext cx="1576835" cy="29751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0" normalizeH="0" baseline="0" noProof="0">
                    <a:ln/>
                    <a:solidFill>
                      <a:srgbClr val="000000"/>
                    </a:solidFill>
                    <a:effectLst/>
                    <a:uLnTx/>
                    <a:uFillTx/>
                    <a:latin typeface="Arial"/>
                    <a:ea typeface="+mn-ea"/>
                    <a:cs typeface="Arial"/>
                    <a:sym typeface="Arial"/>
                    <a:rtl val="0"/>
                  </a:rPr>
                  <a:t>Drug 3 - Indication 4</a:t>
                </a:r>
              </a:p>
            </p:txBody>
          </p:sp>
          <p:sp>
            <p:nvSpPr>
              <p:cNvPr id="175" name="TextBox 174">
                <a:extLst>
                  <a:ext uri="{FF2B5EF4-FFF2-40B4-BE49-F238E27FC236}">
                    <a16:creationId xmlns:a16="http://schemas.microsoft.com/office/drawing/2014/main" id="{101B3599-DF57-5294-4CDA-2FA2BBF71B6E}"/>
                  </a:ext>
                </a:extLst>
              </p:cNvPr>
              <p:cNvSpPr txBox="1"/>
              <p:nvPr/>
            </p:nvSpPr>
            <p:spPr>
              <a:xfrm>
                <a:off x="6165520" y="3530042"/>
                <a:ext cx="1576835" cy="29751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0" normalizeH="0" baseline="0" noProof="0">
                    <a:ln/>
                    <a:solidFill>
                      <a:srgbClr val="000000"/>
                    </a:solidFill>
                    <a:effectLst/>
                    <a:uLnTx/>
                    <a:uFillTx/>
                    <a:latin typeface="Arial"/>
                    <a:ea typeface="+mn-ea"/>
                    <a:cs typeface="Arial"/>
                    <a:sym typeface="Arial"/>
                    <a:rtl val="0"/>
                  </a:rPr>
                  <a:t>Drug 2 - Indication 3</a:t>
                </a:r>
              </a:p>
            </p:txBody>
          </p:sp>
          <p:sp>
            <p:nvSpPr>
              <p:cNvPr id="176" name="TextBox 175">
                <a:extLst>
                  <a:ext uri="{FF2B5EF4-FFF2-40B4-BE49-F238E27FC236}">
                    <a16:creationId xmlns:a16="http://schemas.microsoft.com/office/drawing/2014/main" id="{A1AAA1B5-C9EC-8A20-1C51-6BC6C79720DD}"/>
                  </a:ext>
                </a:extLst>
              </p:cNvPr>
              <p:cNvSpPr txBox="1"/>
              <p:nvPr/>
            </p:nvSpPr>
            <p:spPr>
              <a:xfrm>
                <a:off x="6165355" y="3284244"/>
                <a:ext cx="1576835" cy="29751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0" normalizeH="0" baseline="0" noProof="0">
                    <a:ln/>
                    <a:solidFill>
                      <a:srgbClr val="000000"/>
                    </a:solidFill>
                    <a:effectLst/>
                    <a:uLnTx/>
                    <a:uFillTx/>
                    <a:latin typeface="Arial"/>
                    <a:ea typeface="+mn-ea"/>
                    <a:cs typeface="Arial"/>
                    <a:sym typeface="Arial"/>
                    <a:rtl val="0"/>
                  </a:rPr>
                  <a:t>Drug 1 - Indication 2</a:t>
                </a:r>
              </a:p>
            </p:txBody>
          </p:sp>
          <p:sp>
            <p:nvSpPr>
              <p:cNvPr id="177" name="TextBox 176">
                <a:extLst>
                  <a:ext uri="{FF2B5EF4-FFF2-40B4-BE49-F238E27FC236}">
                    <a16:creationId xmlns:a16="http://schemas.microsoft.com/office/drawing/2014/main" id="{5F6C4040-08B8-92E2-2895-25278348342D}"/>
                  </a:ext>
                </a:extLst>
              </p:cNvPr>
              <p:cNvSpPr txBox="1"/>
              <p:nvPr/>
            </p:nvSpPr>
            <p:spPr>
              <a:xfrm>
                <a:off x="6165355" y="3024340"/>
                <a:ext cx="1576835" cy="29751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0" normalizeH="0" baseline="0" noProof="0">
                    <a:ln/>
                    <a:solidFill>
                      <a:srgbClr val="000000"/>
                    </a:solidFill>
                    <a:effectLst/>
                    <a:uLnTx/>
                    <a:uFillTx/>
                    <a:latin typeface="Arial"/>
                    <a:ea typeface="+mn-ea"/>
                    <a:cs typeface="Arial"/>
                    <a:sym typeface="Arial"/>
                    <a:rtl val="0"/>
                  </a:rPr>
                  <a:t>Drug 1 - Indication 1</a:t>
                </a:r>
              </a:p>
            </p:txBody>
          </p:sp>
          <p:sp>
            <p:nvSpPr>
              <p:cNvPr id="178" name="Freeform 85">
                <a:extLst>
                  <a:ext uri="{FF2B5EF4-FFF2-40B4-BE49-F238E27FC236}">
                    <a16:creationId xmlns:a16="http://schemas.microsoft.com/office/drawing/2014/main" id="{4DB89577-B9F4-F9E7-096D-3D808F57B869}"/>
                  </a:ext>
                </a:extLst>
              </p:cNvPr>
              <p:cNvSpPr/>
              <p:nvPr/>
            </p:nvSpPr>
            <p:spPr>
              <a:xfrm>
                <a:off x="6088892" y="3365146"/>
                <a:ext cx="121381" cy="121380"/>
              </a:xfrm>
              <a:custGeom>
                <a:avLst/>
                <a:gdLst>
                  <a:gd name="connsiteX0" fmla="*/ 121381 w 121381"/>
                  <a:gd name="connsiteY0" fmla="*/ 60691 h 121381"/>
                  <a:gd name="connsiteX1" fmla="*/ 60691 w 121381"/>
                  <a:gd name="connsiteY1" fmla="*/ 121382 h 121381"/>
                  <a:gd name="connsiteX2" fmla="*/ 0 w 121381"/>
                  <a:gd name="connsiteY2" fmla="*/ 60691 h 121381"/>
                  <a:gd name="connsiteX3" fmla="*/ 60691 w 121381"/>
                  <a:gd name="connsiteY3" fmla="*/ 0 h 121381"/>
                  <a:gd name="connsiteX4" fmla="*/ 121381 w 121381"/>
                  <a:gd name="connsiteY4" fmla="*/ 60691 h 121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381" h="121381">
                    <a:moveTo>
                      <a:pt x="121381" y="60691"/>
                    </a:moveTo>
                    <a:cubicBezTo>
                      <a:pt x="121381" y="94210"/>
                      <a:pt x="94209" y="121382"/>
                      <a:pt x="60691" y="121382"/>
                    </a:cubicBezTo>
                    <a:cubicBezTo>
                      <a:pt x="27172" y="121382"/>
                      <a:pt x="0" y="94210"/>
                      <a:pt x="0" y="60691"/>
                    </a:cubicBezTo>
                    <a:cubicBezTo>
                      <a:pt x="0" y="27172"/>
                      <a:pt x="27172" y="0"/>
                      <a:pt x="60691" y="0"/>
                    </a:cubicBezTo>
                    <a:cubicBezTo>
                      <a:pt x="94209" y="0"/>
                      <a:pt x="121381" y="27172"/>
                      <a:pt x="121381" y="60691"/>
                    </a:cubicBezTo>
                    <a:close/>
                  </a:path>
                </a:pathLst>
              </a:custGeom>
              <a:solidFill>
                <a:srgbClr val="FFFFFF"/>
              </a:solidFill>
              <a:ln w="1269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79" name="Freeform 86">
                <a:extLst>
                  <a:ext uri="{FF2B5EF4-FFF2-40B4-BE49-F238E27FC236}">
                    <a16:creationId xmlns:a16="http://schemas.microsoft.com/office/drawing/2014/main" id="{64730889-2C94-F7E5-FF33-B49159AC2538}"/>
                  </a:ext>
                </a:extLst>
              </p:cNvPr>
              <p:cNvSpPr/>
              <p:nvPr/>
            </p:nvSpPr>
            <p:spPr>
              <a:xfrm>
                <a:off x="6088892" y="3620734"/>
                <a:ext cx="121381" cy="121380"/>
              </a:xfrm>
              <a:custGeom>
                <a:avLst/>
                <a:gdLst>
                  <a:gd name="connsiteX0" fmla="*/ 121381 w 121381"/>
                  <a:gd name="connsiteY0" fmla="*/ 60691 h 121381"/>
                  <a:gd name="connsiteX1" fmla="*/ 60691 w 121381"/>
                  <a:gd name="connsiteY1" fmla="*/ 121382 h 121381"/>
                  <a:gd name="connsiteX2" fmla="*/ 0 w 121381"/>
                  <a:gd name="connsiteY2" fmla="*/ 60691 h 121381"/>
                  <a:gd name="connsiteX3" fmla="*/ 60691 w 121381"/>
                  <a:gd name="connsiteY3" fmla="*/ 0 h 121381"/>
                  <a:gd name="connsiteX4" fmla="*/ 121381 w 121381"/>
                  <a:gd name="connsiteY4" fmla="*/ 60691 h 121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381" h="121381">
                    <a:moveTo>
                      <a:pt x="121381" y="60691"/>
                    </a:moveTo>
                    <a:cubicBezTo>
                      <a:pt x="121381" y="94210"/>
                      <a:pt x="94209" y="121382"/>
                      <a:pt x="60691" y="121382"/>
                    </a:cubicBezTo>
                    <a:cubicBezTo>
                      <a:pt x="27172" y="121382"/>
                      <a:pt x="0" y="94210"/>
                      <a:pt x="0" y="60691"/>
                    </a:cubicBezTo>
                    <a:cubicBezTo>
                      <a:pt x="0" y="27172"/>
                      <a:pt x="27172" y="0"/>
                      <a:pt x="60691" y="0"/>
                    </a:cubicBezTo>
                    <a:cubicBezTo>
                      <a:pt x="94209" y="0"/>
                      <a:pt x="121381" y="27172"/>
                      <a:pt x="121381" y="60691"/>
                    </a:cubicBezTo>
                    <a:close/>
                  </a:path>
                </a:pathLst>
              </a:custGeom>
              <a:solidFill>
                <a:srgbClr val="FFFFFF"/>
              </a:solidFill>
              <a:ln w="1269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80" name="Freeform 87">
                <a:extLst>
                  <a:ext uri="{FF2B5EF4-FFF2-40B4-BE49-F238E27FC236}">
                    <a16:creationId xmlns:a16="http://schemas.microsoft.com/office/drawing/2014/main" id="{1B00EB48-29A1-E066-B554-97EE630F01A0}"/>
                  </a:ext>
                </a:extLst>
              </p:cNvPr>
              <p:cNvSpPr/>
              <p:nvPr/>
            </p:nvSpPr>
            <p:spPr>
              <a:xfrm>
                <a:off x="6088892" y="3860323"/>
                <a:ext cx="121381" cy="121380"/>
              </a:xfrm>
              <a:custGeom>
                <a:avLst/>
                <a:gdLst>
                  <a:gd name="connsiteX0" fmla="*/ 121381 w 121381"/>
                  <a:gd name="connsiteY0" fmla="*/ 60691 h 121381"/>
                  <a:gd name="connsiteX1" fmla="*/ 60691 w 121381"/>
                  <a:gd name="connsiteY1" fmla="*/ 121382 h 121381"/>
                  <a:gd name="connsiteX2" fmla="*/ 0 w 121381"/>
                  <a:gd name="connsiteY2" fmla="*/ 60691 h 121381"/>
                  <a:gd name="connsiteX3" fmla="*/ 60691 w 121381"/>
                  <a:gd name="connsiteY3" fmla="*/ 0 h 121381"/>
                  <a:gd name="connsiteX4" fmla="*/ 121381 w 121381"/>
                  <a:gd name="connsiteY4" fmla="*/ 60691 h 121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381" h="121381">
                    <a:moveTo>
                      <a:pt x="121381" y="60691"/>
                    </a:moveTo>
                    <a:cubicBezTo>
                      <a:pt x="121381" y="94210"/>
                      <a:pt x="94209" y="121382"/>
                      <a:pt x="60691" y="121382"/>
                    </a:cubicBezTo>
                    <a:cubicBezTo>
                      <a:pt x="27172" y="121382"/>
                      <a:pt x="0" y="94210"/>
                      <a:pt x="0" y="60691"/>
                    </a:cubicBezTo>
                    <a:cubicBezTo>
                      <a:pt x="0" y="27172"/>
                      <a:pt x="27172" y="0"/>
                      <a:pt x="60691" y="0"/>
                    </a:cubicBezTo>
                    <a:cubicBezTo>
                      <a:pt x="94209" y="0"/>
                      <a:pt x="121381" y="27172"/>
                      <a:pt x="121381" y="60691"/>
                    </a:cubicBezTo>
                    <a:close/>
                  </a:path>
                </a:pathLst>
              </a:custGeom>
              <a:solidFill>
                <a:srgbClr val="FFFFFF"/>
              </a:solidFill>
              <a:ln w="1269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81" name="TextBox 180">
                <a:extLst>
                  <a:ext uri="{FF2B5EF4-FFF2-40B4-BE49-F238E27FC236}">
                    <a16:creationId xmlns:a16="http://schemas.microsoft.com/office/drawing/2014/main" id="{DE8A694E-3E15-4FFC-4345-784D139E9A93}"/>
                  </a:ext>
                </a:extLst>
              </p:cNvPr>
              <p:cNvSpPr txBox="1"/>
              <p:nvPr/>
            </p:nvSpPr>
            <p:spPr>
              <a:xfrm>
                <a:off x="6165355" y="4017587"/>
                <a:ext cx="1080976" cy="29751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0" normalizeH="0" baseline="0" noProof="0">
                    <a:ln/>
                    <a:solidFill>
                      <a:srgbClr val="000000"/>
                    </a:solidFill>
                    <a:effectLst/>
                    <a:uLnTx/>
                    <a:uFillTx/>
                    <a:latin typeface="Arial"/>
                    <a:ea typeface="+mn-ea"/>
                    <a:cs typeface="Arial"/>
                    <a:sym typeface="Arial"/>
                    <a:rtl val="0"/>
                  </a:rPr>
                  <a:t>Above brand</a:t>
                </a:r>
              </a:p>
            </p:txBody>
          </p:sp>
          <p:sp>
            <p:nvSpPr>
              <p:cNvPr id="182" name="Freeform 89">
                <a:extLst>
                  <a:ext uri="{FF2B5EF4-FFF2-40B4-BE49-F238E27FC236}">
                    <a16:creationId xmlns:a16="http://schemas.microsoft.com/office/drawing/2014/main" id="{9E5880D0-A03B-E927-E6E6-8877EB43BDCF}"/>
                  </a:ext>
                </a:extLst>
              </p:cNvPr>
              <p:cNvSpPr/>
              <p:nvPr/>
            </p:nvSpPr>
            <p:spPr>
              <a:xfrm>
                <a:off x="6088892" y="4104228"/>
                <a:ext cx="121381" cy="121380"/>
              </a:xfrm>
              <a:custGeom>
                <a:avLst/>
                <a:gdLst>
                  <a:gd name="connsiteX0" fmla="*/ 121381 w 121381"/>
                  <a:gd name="connsiteY0" fmla="*/ 60691 h 121381"/>
                  <a:gd name="connsiteX1" fmla="*/ 60691 w 121381"/>
                  <a:gd name="connsiteY1" fmla="*/ 121382 h 121381"/>
                  <a:gd name="connsiteX2" fmla="*/ 0 w 121381"/>
                  <a:gd name="connsiteY2" fmla="*/ 60691 h 121381"/>
                  <a:gd name="connsiteX3" fmla="*/ 60691 w 121381"/>
                  <a:gd name="connsiteY3" fmla="*/ 0 h 121381"/>
                  <a:gd name="connsiteX4" fmla="*/ 121381 w 121381"/>
                  <a:gd name="connsiteY4" fmla="*/ 60691 h 121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381" h="121381">
                    <a:moveTo>
                      <a:pt x="121381" y="60691"/>
                    </a:moveTo>
                    <a:cubicBezTo>
                      <a:pt x="121381" y="94209"/>
                      <a:pt x="94209" y="121382"/>
                      <a:pt x="60691" y="121382"/>
                    </a:cubicBezTo>
                    <a:cubicBezTo>
                      <a:pt x="27172" y="121382"/>
                      <a:pt x="0" y="94209"/>
                      <a:pt x="0" y="60691"/>
                    </a:cubicBezTo>
                    <a:cubicBezTo>
                      <a:pt x="0" y="27172"/>
                      <a:pt x="27172" y="0"/>
                      <a:pt x="60691" y="0"/>
                    </a:cubicBezTo>
                    <a:cubicBezTo>
                      <a:pt x="94209" y="0"/>
                      <a:pt x="121381" y="27172"/>
                      <a:pt x="121381" y="60691"/>
                    </a:cubicBezTo>
                    <a:close/>
                  </a:path>
                </a:pathLst>
              </a:custGeom>
              <a:solidFill>
                <a:srgbClr val="FFFFFF"/>
              </a:solidFill>
              <a:ln w="1269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183" name="Graphic 3">
                <a:extLst>
                  <a:ext uri="{FF2B5EF4-FFF2-40B4-BE49-F238E27FC236}">
                    <a16:creationId xmlns:a16="http://schemas.microsoft.com/office/drawing/2014/main" id="{763AFE07-9927-DD1F-B7F3-7EC4CF7119D1}"/>
                  </a:ext>
                </a:extLst>
              </p:cNvPr>
              <p:cNvGrpSpPr/>
              <p:nvPr/>
            </p:nvGrpSpPr>
            <p:grpSpPr>
              <a:xfrm>
                <a:off x="6088893" y="3117814"/>
                <a:ext cx="121381" cy="121380"/>
                <a:chOff x="6088893" y="3117814"/>
                <a:chExt cx="121381" cy="121380"/>
              </a:xfrm>
            </p:grpSpPr>
            <p:sp>
              <p:nvSpPr>
                <p:cNvPr id="184" name="Freeform 91">
                  <a:extLst>
                    <a:ext uri="{FF2B5EF4-FFF2-40B4-BE49-F238E27FC236}">
                      <a16:creationId xmlns:a16="http://schemas.microsoft.com/office/drawing/2014/main" id="{89D0D93F-EC8C-4821-5D34-B9BD936B6370}"/>
                    </a:ext>
                  </a:extLst>
                </p:cNvPr>
                <p:cNvSpPr/>
                <p:nvPr/>
              </p:nvSpPr>
              <p:spPr>
                <a:xfrm>
                  <a:off x="6088893" y="3117814"/>
                  <a:ext cx="121381" cy="121380"/>
                </a:xfrm>
                <a:custGeom>
                  <a:avLst/>
                  <a:gdLst>
                    <a:gd name="connsiteX0" fmla="*/ 121381 w 121381"/>
                    <a:gd name="connsiteY0" fmla="*/ 60691 h 121381"/>
                    <a:gd name="connsiteX1" fmla="*/ 60691 w 121381"/>
                    <a:gd name="connsiteY1" fmla="*/ 121382 h 121381"/>
                    <a:gd name="connsiteX2" fmla="*/ 0 w 121381"/>
                    <a:gd name="connsiteY2" fmla="*/ 60691 h 121381"/>
                    <a:gd name="connsiteX3" fmla="*/ 60691 w 121381"/>
                    <a:gd name="connsiteY3" fmla="*/ 0 h 121381"/>
                    <a:gd name="connsiteX4" fmla="*/ 121381 w 121381"/>
                    <a:gd name="connsiteY4" fmla="*/ 60691 h 121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381" h="121381">
                      <a:moveTo>
                        <a:pt x="121381" y="60691"/>
                      </a:moveTo>
                      <a:cubicBezTo>
                        <a:pt x="121381" y="94209"/>
                        <a:pt x="94209" y="121382"/>
                        <a:pt x="60691" y="121382"/>
                      </a:cubicBezTo>
                      <a:cubicBezTo>
                        <a:pt x="27172" y="121382"/>
                        <a:pt x="0" y="94209"/>
                        <a:pt x="0" y="60691"/>
                      </a:cubicBezTo>
                      <a:cubicBezTo>
                        <a:pt x="0" y="27172"/>
                        <a:pt x="27172" y="0"/>
                        <a:pt x="60691" y="0"/>
                      </a:cubicBezTo>
                      <a:cubicBezTo>
                        <a:pt x="94209" y="0"/>
                        <a:pt x="121381" y="27172"/>
                        <a:pt x="121381" y="60691"/>
                      </a:cubicBezTo>
                      <a:close/>
                    </a:path>
                  </a:pathLst>
                </a:custGeom>
                <a:solidFill>
                  <a:srgbClr val="FFFFFF"/>
                </a:solidFill>
                <a:ln w="12690" cap="flat">
                  <a:solidFill>
                    <a:srgbClr val="426BBA"/>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85" name="Freeform 92">
                  <a:extLst>
                    <a:ext uri="{FF2B5EF4-FFF2-40B4-BE49-F238E27FC236}">
                      <a16:creationId xmlns:a16="http://schemas.microsoft.com/office/drawing/2014/main" id="{50B2DECA-856D-953C-2715-15AB5D37BA7C}"/>
                    </a:ext>
                  </a:extLst>
                </p:cNvPr>
                <p:cNvSpPr/>
                <p:nvPr/>
              </p:nvSpPr>
              <p:spPr>
                <a:xfrm>
                  <a:off x="6104129" y="3133050"/>
                  <a:ext cx="90909" cy="90906"/>
                </a:xfrm>
                <a:custGeom>
                  <a:avLst/>
                  <a:gdLst>
                    <a:gd name="connsiteX0" fmla="*/ 90909 w 90909"/>
                    <a:gd name="connsiteY0" fmla="*/ 45455 h 90909"/>
                    <a:gd name="connsiteX1" fmla="*/ 45455 w 90909"/>
                    <a:gd name="connsiteY1" fmla="*/ 90909 h 90909"/>
                    <a:gd name="connsiteX2" fmla="*/ 0 w 90909"/>
                    <a:gd name="connsiteY2" fmla="*/ 45455 h 90909"/>
                    <a:gd name="connsiteX3" fmla="*/ 45455 w 90909"/>
                    <a:gd name="connsiteY3" fmla="*/ 0 h 90909"/>
                    <a:gd name="connsiteX4" fmla="*/ 90909 w 90909"/>
                    <a:gd name="connsiteY4" fmla="*/ 45455 h 90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09" h="90909">
                      <a:moveTo>
                        <a:pt x="90909" y="45455"/>
                      </a:moveTo>
                      <a:cubicBezTo>
                        <a:pt x="90909" y="70558"/>
                        <a:pt x="70559" y="90909"/>
                        <a:pt x="45455" y="90909"/>
                      </a:cubicBezTo>
                      <a:cubicBezTo>
                        <a:pt x="20351" y="90909"/>
                        <a:pt x="0" y="70559"/>
                        <a:pt x="0" y="45455"/>
                      </a:cubicBezTo>
                      <a:cubicBezTo>
                        <a:pt x="0" y="20351"/>
                        <a:pt x="20351" y="0"/>
                        <a:pt x="45455" y="0"/>
                      </a:cubicBezTo>
                      <a:cubicBezTo>
                        <a:pt x="70559" y="0"/>
                        <a:pt x="90909" y="20351"/>
                        <a:pt x="90909" y="45455"/>
                      </a:cubicBezTo>
                      <a:close/>
                    </a:path>
                  </a:pathLst>
                </a:custGeom>
                <a:solidFill>
                  <a:srgbClr val="426BBA"/>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grpSp>
          <p:nvGrpSpPr>
            <p:cNvPr id="37" name="Graphic 3">
              <a:extLst>
                <a:ext uri="{FF2B5EF4-FFF2-40B4-BE49-F238E27FC236}">
                  <a16:creationId xmlns:a16="http://schemas.microsoft.com/office/drawing/2014/main" id="{E926A8EE-8612-161E-A598-424645DAC8C0}"/>
                </a:ext>
              </a:extLst>
            </p:cNvPr>
            <p:cNvGrpSpPr/>
            <p:nvPr/>
          </p:nvGrpSpPr>
          <p:grpSpPr>
            <a:xfrm>
              <a:off x="7913177" y="5840461"/>
              <a:ext cx="1126132" cy="325605"/>
              <a:chOff x="5779574" y="5956303"/>
              <a:chExt cx="1126130" cy="325606"/>
            </a:xfrm>
          </p:grpSpPr>
          <p:sp>
            <p:nvSpPr>
              <p:cNvPr id="172" name="Freeform 94">
                <a:extLst>
                  <a:ext uri="{FF2B5EF4-FFF2-40B4-BE49-F238E27FC236}">
                    <a16:creationId xmlns:a16="http://schemas.microsoft.com/office/drawing/2014/main" id="{0942BE87-0455-A433-D363-7854FDD9D4D9}"/>
                  </a:ext>
                </a:extLst>
              </p:cNvPr>
              <p:cNvSpPr/>
              <p:nvPr/>
            </p:nvSpPr>
            <p:spPr>
              <a:xfrm>
                <a:off x="5971825" y="5956303"/>
                <a:ext cx="741628" cy="325606"/>
              </a:xfrm>
              <a:custGeom>
                <a:avLst/>
                <a:gdLst>
                  <a:gd name="connsiteX0" fmla="*/ 409600 w 452007"/>
                  <a:gd name="connsiteY0" fmla="*/ 198451 h 198451"/>
                  <a:gd name="connsiteX1" fmla="*/ 42407 w 452007"/>
                  <a:gd name="connsiteY1" fmla="*/ 198451 h 198451"/>
                  <a:gd name="connsiteX2" fmla="*/ 0 w 452007"/>
                  <a:gd name="connsiteY2" fmla="*/ 156044 h 198451"/>
                  <a:gd name="connsiteX3" fmla="*/ 0 w 452007"/>
                  <a:gd name="connsiteY3" fmla="*/ 42408 h 198451"/>
                  <a:gd name="connsiteX4" fmla="*/ 42407 w 452007"/>
                  <a:gd name="connsiteY4" fmla="*/ 0 h 198451"/>
                  <a:gd name="connsiteX5" fmla="*/ 409600 w 452007"/>
                  <a:gd name="connsiteY5" fmla="*/ 0 h 198451"/>
                  <a:gd name="connsiteX6" fmla="*/ 452007 w 452007"/>
                  <a:gd name="connsiteY6" fmla="*/ 42408 h 198451"/>
                  <a:gd name="connsiteX7" fmla="*/ 452007 w 452007"/>
                  <a:gd name="connsiteY7" fmla="*/ 156044 h 198451"/>
                  <a:gd name="connsiteX8" fmla="*/ 409600 w 452007"/>
                  <a:gd name="connsiteY8" fmla="*/ 198451 h 19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2007" h="198451">
                    <a:moveTo>
                      <a:pt x="409600" y="198451"/>
                    </a:moveTo>
                    <a:lnTo>
                      <a:pt x="42407" y="198451"/>
                    </a:lnTo>
                    <a:cubicBezTo>
                      <a:pt x="19045" y="198451"/>
                      <a:pt x="0" y="179406"/>
                      <a:pt x="0" y="156044"/>
                    </a:cubicBezTo>
                    <a:lnTo>
                      <a:pt x="0" y="42408"/>
                    </a:lnTo>
                    <a:cubicBezTo>
                      <a:pt x="0" y="19045"/>
                      <a:pt x="19045" y="0"/>
                      <a:pt x="42407" y="0"/>
                    </a:cubicBezTo>
                    <a:lnTo>
                      <a:pt x="409600" y="0"/>
                    </a:lnTo>
                    <a:cubicBezTo>
                      <a:pt x="432962" y="0"/>
                      <a:pt x="452007" y="19045"/>
                      <a:pt x="452007" y="42408"/>
                    </a:cubicBezTo>
                    <a:lnTo>
                      <a:pt x="452007" y="156044"/>
                    </a:lnTo>
                    <a:cubicBezTo>
                      <a:pt x="452007" y="179279"/>
                      <a:pt x="432962" y="198451"/>
                      <a:pt x="409600" y="198451"/>
                    </a:cubicBezTo>
                    <a:close/>
                  </a:path>
                </a:pathLst>
              </a:custGeom>
              <a:solidFill>
                <a:srgbClr val="426BBA"/>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73" name="TextBox 172">
                <a:extLst>
                  <a:ext uri="{FF2B5EF4-FFF2-40B4-BE49-F238E27FC236}">
                    <a16:creationId xmlns:a16="http://schemas.microsoft.com/office/drawing/2014/main" id="{2641AD13-CD4B-6D93-D249-21F0CB639CA1}"/>
                  </a:ext>
                </a:extLst>
              </p:cNvPr>
              <p:cNvSpPr txBox="1"/>
              <p:nvPr/>
            </p:nvSpPr>
            <p:spPr>
              <a:xfrm>
                <a:off x="5779574" y="5980264"/>
                <a:ext cx="1126130" cy="27768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
                    <a:srgbClr val="5855A3"/>
                  </a:buClr>
                  <a:buSzTx/>
                  <a:buFontTx/>
                  <a:buNone/>
                  <a:tabLst/>
                  <a:defRPr/>
                </a:pPr>
                <a:r>
                  <a:rPr kumimoji="0" lang="en-US" sz="800" b="1" i="0" u="none" strike="noStrike" kern="1200" cap="none" spc="0" normalizeH="0" baseline="0" noProof="0">
                    <a:ln/>
                    <a:solidFill>
                      <a:srgbClr val="FFFFFF"/>
                    </a:solidFill>
                    <a:effectLst/>
                    <a:uLnTx/>
                    <a:uFillTx/>
                    <a:latin typeface="Arial"/>
                    <a:ea typeface="+mn-ea"/>
                    <a:cs typeface="Arial"/>
                    <a:sym typeface="Arial"/>
                    <a:rtl val="0"/>
                  </a:rPr>
                  <a:t>Submit</a:t>
                </a:r>
              </a:p>
            </p:txBody>
          </p:sp>
        </p:grpSp>
        <p:grpSp>
          <p:nvGrpSpPr>
            <p:cNvPr id="38" name="Group 37">
              <a:extLst>
                <a:ext uri="{FF2B5EF4-FFF2-40B4-BE49-F238E27FC236}">
                  <a16:creationId xmlns:a16="http://schemas.microsoft.com/office/drawing/2014/main" id="{7B64458E-20A4-ADFF-1201-FDCF99F71DF9}"/>
                </a:ext>
              </a:extLst>
            </p:cNvPr>
            <p:cNvGrpSpPr/>
            <p:nvPr/>
          </p:nvGrpSpPr>
          <p:grpSpPr>
            <a:xfrm>
              <a:off x="6252196" y="508314"/>
              <a:ext cx="1733554" cy="5837513"/>
              <a:chOff x="4118596" y="624157"/>
              <a:chExt cx="1733574" cy="5837544"/>
            </a:xfrm>
          </p:grpSpPr>
          <p:sp>
            <p:nvSpPr>
              <p:cNvPr id="134" name="TextBox 133">
                <a:extLst>
                  <a:ext uri="{FF2B5EF4-FFF2-40B4-BE49-F238E27FC236}">
                    <a16:creationId xmlns:a16="http://schemas.microsoft.com/office/drawing/2014/main" id="{FCD5D3AB-0F43-FD7D-F2D6-4A91974EA285}"/>
                  </a:ext>
                </a:extLst>
              </p:cNvPr>
              <p:cNvSpPr txBox="1"/>
              <p:nvPr/>
            </p:nvSpPr>
            <p:spPr>
              <a:xfrm>
                <a:off x="4192685" y="904974"/>
                <a:ext cx="1229736" cy="29751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0" normalizeH="0" baseline="0" noProof="0">
                    <a:ln/>
                    <a:solidFill>
                      <a:srgbClr val="000000"/>
                    </a:solidFill>
                    <a:effectLst/>
                    <a:uLnTx/>
                    <a:uFillTx/>
                    <a:latin typeface="Arial"/>
                    <a:ea typeface="+mn-ea"/>
                    <a:cs typeface="Arial"/>
                    <a:sym typeface="Arial"/>
                    <a:rtl val="0"/>
                  </a:rPr>
                  <a:t>Advisory board</a:t>
                </a:r>
              </a:p>
            </p:txBody>
          </p:sp>
          <p:sp>
            <p:nvSpPr>
              <p:cNvPr id="135" name="TextBox 134">
                <a:extLst>
                  <a:ext uri="{FF2B5EF4-FFF2-40B4-BE49-F238E27FC236}">
                    <a16:creationId xmlns:a16="http://schemas.microsoft.com/office/drawing/2014/main" id="{C1FFFB50-5D9D-B895-4F9F-B4AEF23D3183}"/>
                  </a:ext>
                </a:extLst>
              </p:cNvPr>
              <p:cNvSpPr txBox="1"/>
              <p:nvPr/>
            </p:nvSpPr>
            <p:spPr>
              <a:xfrm>
                <a:off x="4192685" y="1190875"/>
                <a:ext cx="1444611" cy="29751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0" normalizeH="0" baseline="0" noProof="0">
                    <a:ln/>
                    <a:solidFill>
                      <a:srgbClr val="000000"/>
                    </a:solidFill>
                    <a:effectLst/>
                    <a:uLnTx/>
                    <a:uFillTx/>
                    <a:latin typeface="Arial"/>
                    <a:ea typeface="+mn-ea"/>
                    <a:cs typeface="Arial"/>
                    <a:sym typeface="Arial"/>
                    <a:rtl val="0"/>
                  </a:rPr>
                  <a:t>Commercial booth</a:t>
                </a:r>
              </a:p>
            </p:txBody>
          </p:sp>
          <p:sp>
            <p:nvSpPr>
              <p:cNvPr id="136" name="TextBox 135">
                <a:extLst>
                  <a:ext uri="{FF2B5EF4-FFF2-40B4-BE49-F238E27FC236}">
                    <a16:creationId xmlns:a16="http://schemas.microsoft.com/office/drawing/2014/main" id="{AECB824E-BE8F-9AAC-1D77-9B5CD59DD4DF}"/>
                  </a:ext>
                </a:extLst>
              </p:cNvPr>
              <p:cNvSpPr txBox="1"/>
              <p:nvPr/>
            </p:nvSpPr>
            <p:spPr>
              <a:xfrm>
                <a:off x="4192685" y="1475976"/>
                <a:ext cx="1419818" cy="29751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0" normalizeH="0" baseline="0" noProof="0">
                    <a:ln/>
                    <a:solidFill>
                      <a:srgbClr val="000000"/>
                    </a:solidFill>
                    <a:effectLst/>
                    <a:uLnTx/>
                    <a:uFillTx/>
                    <a:latin typeface="Arial"/>
                    <a:ea typeface="+mn-ea"/>
                    <a:cs typeface="Arial"/>
                    <a:sym typeface="Arial"/>
                    <a:rtl val="0"/>
                  </a:rPr>
                  <a:t>HCP engagement</a:t>
                </a:r>
              </a:p>
            </p:txBody>
          </p:sp>
          <p:sp>
            <p:nvSpPr>
              <p:cNvPr id="137" name="TextBox 136">
                <a:extLst>
                  <a:ext uri="{FF2B5EF4-FFF2-40B4-BE49-F238E27FC236}">
                    <a16:creationId xmlns:a16="http://schemas.microsoft.com/office/drawing/2014/main" id="{AE7E5080-C619-5916-A20C-00827317B91B}"/>
                  </a:ext>
                </a:extLst>
              </p:cNvPr>
              <p:cNvSpPr txBox="1"/>
              <p:nvPr/>
            </p:nvSpPr>
            <p:spPr>
              <a:xfrm>
                <a:off x="4192685" y="1762722"/>
                <a:ext cx="973542" cy="29751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0" normalizeH="0" baseline="0" noProof="0">
                    <a:ln/>
                    <a:solidFill>
                      <a:srgbClr val="000000"/>
                    </a:solidFill>
                    <a:effectLst/>
                    <a:uLnTx/>
                    <a:uFillTx/>
                    <a:latin typeface="Arial"/>
                    <a:ea typeface="+mn-ea"/>
                    <a:cs typeface="Arial"/>
                    <a:sym typeface="Arial"/>
                    <a:rtl val="0"/>
                  </a:rPr>
                  <a:t>Infographic</a:t>
                </a:r>
              </a:p>
            </p:txBody>
          </p:sp>
          <p:sp>
            <p:nvSpPr>
              <p:cNvPr id="138" name="TextBox 137">
                <a:extLst>
                  <a:ext uri="{FF2B5EF4-FFF2-40B4-BE49-F238E27FC236}">
                    <a16:creationId xmlns:a16="http://schemas.microsoft.com/office/drawing/2014/main" id="{678D352C-E692-02C3-04D6-BF1A8360B325}"/>
                  </a:ext>
                </a:extLst>
              </p:cNvPr>
              <p:cNvSpPr txBox="1"/>
              <p:nvPr/>
            </p:nvSpPr>
            <p:spPr>
              <a:xfrm>
                <a:off x="4192685" y="2048653"/>
                <a:ext cx="965277" cy="29751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0" normalizeH="0" baseline="0" noProof="0">
                    <a:ln/>
                    <a:solidFill>
                      <a:srgbClr val="000000"/>
                    </a:solidFill>
                    <a:effectLst/>
                    <a:uLnTx/>
                    <a:uFillTx/>
                    <a:latin typeface="Arial"/>
                    <a:ea typeface="+mn-ea"/>
                    <a:cs typeface="Arial"/>
                    <a:sym typeface="Arial"/>
                    <a:rtl val="0"/>
                  </a:rPr>
                  <a:t>Manuscript</a:t>
                </a:r>
              </a:p>
            </p:txBody>
          </p:sp>
          <p:sp>
            <p:nvSpPr>
              <p:cNvPr id="139" name="TextBox 138">
                <a:extLst>
                  <a:ext uri="{FF2B5EF4-FFF2-40B4-BE49-F238E27FC236}">
                    <a16:creationId xmlns:a16="http://schemas.microsoft.com/office/drawing/2014/main" id="{6DB112C4-1DFE-1D9A-77E0-654CE687905E}"/>
                  </a:ext>
                </a:extLst>
              </p:cNvPr>
              <p:cNvSpPr txBox="1"/>
              <p:nvPr/>
            </p:nvSpPr>
            <p:spPr>
              <a:xfrm>
                <a:off x="4192685" y="2620970"/>
                <a:ext cx="1378496" cy="29751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0" normalizeH="0" baseline="0" noProof="0">
                    <a:ln/>
                    <a:solidFill>
                      <a:srgbClr val="000000"/>
                    </a:solidFill>
                    <a:effectLst/>
                    <a:uLnTx/>
                    <a:uFillTx/>
                    <a:latin typeface="Arial"/>
                    <a:ea typeface="+mn-ea"/>
                    <a:cs typeface="Arial"/>
                    <a:sym typeface="Arial"/>
                    <a:rtl val="0"/>
                  </a:rPr>
                  <a:t>Oral presentation</a:t>
                </a:r>
              </a:p>
            </p:txBody>
          </p:sp>
          <p:sp>
            <p:nvSpPr>
              <p:cNvPr id="140" name="TextBox 139">
                <a:extLst>
                  <a:ext uri="{FF2B5EF4-FFF2-40B4-BE49-F238E27FC236}">
                    <a16:creationId xmlns:a16="http://schemas.microsoft.com/office/drawing/2014/main" id="{48DCF28F-9AB3-5698-3CCC-596102626DCA}"/>
                  </a:ext>
                </a:extLst>
              </p:cNvPr>
              <p:cNvSpPr txBox="1"/>
              <p:nvPr/>
            </p:nvSpPr>
            <p:spPr>
              <a:xfrm>
                <a:off x="4192685" y="2906540"/>
                <a:ext cx="1320644" cy="29751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0" normalizeH="0" baseline="0" noProof="0">
                    <a:ln/>
                    <a:solidFill>
                      <a:srgbClr val="000000"/>
                    </a:solidFill>
                    <a:effectLst/>
                    <a:uLnTx/>
                    <a:uFillTx/>
                    <a:latin typeface="Arial"/>
                    <a:ea typeface="+mn-ea"/>
                    <a:cs typeface="Arial"/>
                    <a:sym typeface="Arial"/>
                    <a:rtl val="0"/>
                  </a:rPr>
                  <a:t>Patient outreach</a:t>
                </a:r>
              </a:p>
            </p:txBody>
          </p:sp>
          <p:sp>
            <p:nvSpPr>
              <p:cNvPr id="141" name="TextBox 140">
                <a:extLst>
                  <a:ext uri="{FF2B5EF4-FFF2-40B4-BE49-F238E27FC236}">
                    <a16:creationId xmlns:a16="http://schemas.microsoft.com/office/drawing/2014/main" id="{1B8D9171-AAF8-EF4E-F6FA-D46B95BFC0C1}"/>
                  </a:ext>
                </a:extLst>
              </p:cNvPr>
              <p:cNvSpPr txBox="1"/>
              <p:nvPr/>
            </p:nvSpPr>
            <p:spPr>
              <a:xfrm>
                <a:off x="4192685" y="3200549"/>
                <a:ext cx="775197" cy="29751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0" normalizeH="0" baseline="0" noProof="0">
                    <a:ln/>
                    <a:solidFill>
                      <a:srgbClr val="000000"/>
                    </a:solidFill>
                    <a:effectLst/>
                    <a:uLnTx/>
                    <a:uFillTx/>
                    <a:latin typeface="Arial"/>
                    <a:ea typeface="+mn-ea"/>
                    <a:cs typeface="Arial"/>
                    <a:sym typeface="Arial"/>
                    <a:rtl val="0"/>
                  </a:rPr>
                  <a:t>Podcast</a:t>
                </a:r>
              </a:p>
            </p:txBody>
          </p:sp>
          <p:sp>
            <p:nvSpPr>
              <p:cNvPr id="142" name="TextBox 141">
                <a:extLst>
                  <a:ext uri="{FF2B5EF4-FFF2-40B4-BE49-F238E27FC236}">
                    <a16:creationId xmlns:a16="http://schemas.microsoft.com/office/drawing/2014/main" id="{811DB4CE-2C16-4B05-3E4C-5061FA1B2C9A}"/>
                  </a:ext>
                </a:extLst>
              </p:cNvPr>
              <p:cNvSpPr txBox="1"/>
              <p:nvPr/>
            </p:nvSpPr>
            <p:spPr>
              <a:xfrm>
                <a:off x="4192685" y="3492758"/>
                <a:ext cx="667761" cy="29751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0" normalizeH="0" baseline="0" noProof="0">
                    <a:ln/>
                    <a:solidFill>
                      <a:srgbClr val="000000"/>
                    </a:solidFill>
                    <a:effectLst/>
                    <a:uLnTx/>
                    <a:uFillTx/>
                    <a:latin typeface="Arial"/>
                    <a:ea typeface="+mn-ea"/>
                    <a:cs typeface="Arial"/>
                    <a:sym typeface="Arial"/>
                    <a:rtl val="0"/>
                  </a:rPr>
                  <a:t>Poster</a:t>
                </a:r>
              </a:p>
            </p:txBody>
          </p:sp>
          <p:sp>
            <p:nvSpPr>
              <p:cNvPr id="143" name="TextBox 142">
                <a:extLst>
                  <a:ext uri="{FF2B5EF4-FFF2-40B4-BE49-F238E27FC236}">
                    <a16:creationId xmlns:a16="http://schemas.microsoft.com/office/drawing/2014/main" id="{04B0717F-D821-660D-9594-89058DF0B2FB}"/>
                  </a:ext>
                </a:extLst>
              </p:cNvPr>
              <p:cNvSpPr txBox="1"/>
              <p:nvPr/>
            </p:nvSpPr>
            <p:spPr>
              <a:xfrm>
                <a:off x="4192685" y="3779048"/>
                <a:ext cx="1320644" cy="29751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0" normalizeH="0" baseline="0" noProof="0">
                    <a:ln/>
                    <a:solidFill>
                      <a:srgbClr val="000000"/>
                    </a:solidFill>
                    <a:effectLst/>
                    <a:uLnTx/>
                    <a:uFillTx/>
                    <a:latin typeface="Arial"/>
                    <a:ea typeface="+mn-ea"/>
                    <a:cs typeface="Arial"/>
                    <a:sym typeface="Arial"/>
                    <a:rtl val="0"/>
                  </a:rPr>
                  <a:t>Poster reception</a:t>
                </a:r>
              </a:p>
            </p:txBody>
          </p:sp>
          <p:sp>
            <p:nvSpPr>
              <p:cNvPr id="144" name="TextBox 143">
                <a:extLst>
                  <a:ext uri="{FF2B5EF4-FFF2-40B4-BE49-F238E27FC236}">
                    <a16:creationId xmlns:a16="http://schemas.microsoft.com/office/drawing/2014/main" id="{29819643-C172-6879-3BCA-3801D92E2C0C}"/>
                  </a:ext>
                </a:extLst>
              </p:cNvPr>
              <p:cNvSpPr txBox="1"/>
              <p:nvPr/>
            </p:nvSpPr>
            <p:spPr>
              <a:xfrm>
                <a:off x="4192685" y="4063988"/>
                <a:ext cx="1147093" cy="29751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0" normalizeH="0" baseline="0" noProof="0">
                    <a:ln/>
                    <a:solidFill>
                      <a:srgbClr val="000000"/>
                    </a:solidFill>
                    <a:effectLst/>
                    <a:uLnTx/>
                    <a:uFillTx/>
                    <a:latin typeface="Arial"/>
                    <a:ea typeface="+mn-ea"/>
                    <a:cs typeface="Arial"/>
                    <a:sym typeface="Arial"/>
                    <a:rtl val="0"/>
                  </a:rPr>
                  <a:t>Press release</a:t>
                </a:r>
              </a:p>
            </p:txBody>
          </p:sp>
          <p:sp>
            <p:nvSpPr>
              <p:cNvPr id="145" name="TextBox 144">
                <a:extLst>
                  <a:ext uri="{FF2B5EF4-FFF2-40B4-BE49-F238E27FC236}">
                    <a16:creationId xmlns:a16="http://schemas.microsoft.com/office/drawing/2014/main" id="{3C08E63B-1A39-EBD1-5DA8-3A929027FFDE}"/>
                  </a:ext>
                </a:extLst>
              </p:cNvPr>
              <p:cNvSpPr txBox="1"/>
              <p:nvPr/>
            </p:nvSpPr>
            <p:spPr>
              <a:xfrm>
                <a:off x="4192685" y="4331569"/>
                <a:ext cx="1395025" cy="4760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0" normalizeH="0" baseline="0" noProof="0">
                    <a:ln/>
                    <a:solidFill>
                      <a:srgbClr val="000000"/>
                    </a:solidFill>
                    <a:effectLst/>
                    <a:uLnTx/>
                    <a:uFillTx/>
                    <a:latin typeface="Arial"/>
                    <a:ea typeface="+mn-ea"/>
                    <a:cs typeface="Arial"/>
                    <a:sym typeface="Arial"/>
                    <a:rtl val="0"/>
                  </a:rPr>
                  <a:t>Print supplement/</a:t>
                </a:r>
                <a:br>
                  <a:rPr kumimoji="0" lang="en-US" sz="900" b="0" i="0" u="none" strike="noStrike" kern="1200" cap="none" spc="0" normalizeH="0" baseline="0" noProof="0">
                    <a:ln/>
                    <a:solidFill>
                      <a:srgbClr val="000000"/>
                    </a:solidFill>
                    <a:effectLst/>
                    <a:uLnTx/>
                    <a:uFillTx/>
                    <a:latin typeface="Arial"/>
                    <a:ea typeface="+mn-ea"/>
                    <a:cs typeface="Arial"/>
                    <a:sym typeface="Arial"/>
                    <a:rtl val="0"/>
                  </a:rPr>
                </a:br>
                <a:r>
                  <a:rPr kumimoji="0" lang="en-US" sz="900" b="0" i="0" u="none" strike="noStrike" kern="1200" cap="none" spc="0" normalizeH="0" baseline="0" noProof="0">
                    <a:ln/>
                    <a:solidFill>
                      <a:srgbClr val="000000"/>
                    </a:solidFill>
                    <a:effectLst/>
                    <a:uLnTx/>
                    <a:uFillTx/>
                    <a:latin typeface="Arial"/>
                    <a:ea typeface="+mn-ea"/>
                    <a:cs typeface="Arial"/>
                    <a:sym typeface="Arial"/>
                    <a:rtl val="0"/>
                  </a:rPr>
                  <a:t>monograph </a:t>
                </a:r>
              </a:p>
            </p:txBody>
          </p:sp>
          <p:sp>
            <p:nvSpPr>
              <p:cNvPr id="146" name="TextBox 145">
                <a:extLst>
                  <a:ext uri="{FF2B5EF4-FFF2-40B4-BE49-F238E27FC236}">
                    <a16:creationId xmlns:a16="http://schemas.microsoft.com/office/drawing/2014/main" id="{74695044-6B75-60CB-CFC3-DECCDC508CC4}"/>
                  </a:ext>
                </a:extLst>
              </p:cNvPr>
              <p:cNvSpPr txBox="1"/>
              <p:nvPr/>
            </p:nvSpPr>
            <p:spPr>
              <a:xfrm>
                <a:off x="4192685" y="4737670"/>
                <a:ext cx="998336" cy="29751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0" normalizeH="0" baseline="0" noProof="0">
                    <a:ln/>
                    <a:solidFill>
                      <a:srgbClr val="000000"/>
                    </a:solidFill>
                    <a:effectLst/>
                    <a:uLnTx/>
                    <a:uFillTx/>
                    <a:latin typeface="Arial"/>
                    <a:ea typeface="+mn-ea"/>
                    <a:cs typeface="Arial"/>
                    <a:sym typeface="Arial"/>
                    <a:rtl val="0"/>
                  </a:rPr>
                  <a:t>Roundtable</a:t>
                </a:r>
              </a:p>
            </p:txBody>
          </p:sp>
          <p:sp>
            <p:nvSpPr>
              <p:cNvPr id="147" name="TextBox 146">
                <a:extLst>
                  <a:ext uri="{FF2B5EF4-FFF2-40B4-BE49-F238E27FC236}">
                    <a16:creationId xmlns:a16="http://schemas.microsoft.com/office/drawing/2014/main" id="{39AB11D5-DFB0-872B-AF9F-5ED1C7A0A3E6}"/>
                  </a:ext>
                </a:extLst>
              </p:cNvPr>
              <p:cNvSpPr txBox="1"/>
              <p:nvPr/>
            </p:nvSpPr>
            <p:spPr>
              <a:xfrm>
                <a:off x="4192685" y="5026570"/>
                <a:ext cx="1411553" cy="29751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0" normalizeH="0" baseline="0" noProof="0">
                    <a:ln/>
                    <a:solidFill>
                      <a:srgbClr val="000000"/>
                    </a:solidFill>
                    <a:effectLst/>
                    <a:uLnTx/>
                    <a:uFillTx/>
                    <a:latin typeface="Arial"/>
                    <a:ea typeface="+mn-ea"/>
                    <a:cs typeface="Arial"/>
                    <a:sym typeface="Arial"/>
                    <a:rtl val="0"/>
                  </a:rPr>
                  <a:t>Social media post</a:t>
                </a:r>
              </a:p>
            </p:txBody>
          </p:sp>
          <p:sp>
            <p:nvSpPr>
              <p:cNvPr id="148" name="TextBox 147">
                <a:extLst>
                  <a:ext uri="{FF2B5EF4-FFF2-40B4-BE49-F238E27FC236}">
                    <a16:creationId xmlns:a16="http://schemas.microsoft.com/office/drawing/2014/main" id="{C633605F-E922-E0FC-91DB-04D471405E2F}"/>
                  </a:ext>
                </a:extLst>
              </p:cNvPr>
              <p:cNvSpPr txBox="1"/>
              <p:nvPr/>
            </p:nvSpPr>
            <p:spPr>
              <a:xfrm>
                <a:off x="4192685" y="5597613"/>
                <a:ext cx="1014863" cy="29751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0" normalizeH="0" baseline="0" noProof="0">
                    <a:ln/>
                    <a:solidFill>
                      <a:srgbClr val="000000"/>
                    </a:solidFill>
                    <a:effectLst/>
                    <a:uLnTx/>
                    <a:uFillTx/>
                    <a:latin typeface="Arial"/>
                    <a:ea typeface="+mn-ea"/>
                    <a:cs typeface="Arial"/>
                    <a:sym typeface="Arial"/>
                    <a:rtl val="0"/>
                  </a:rPr>
                  <a:t>Symposium</a:t>
                </a:r>
              </a:p>
            </p:txBody>
          </p:sp>
          <p:sp>
            <p:nvSpPr>
              <p:cNvPr id="149" name="TextBox 148">
                <a:extLst>
                  <a:ext uri="{FF2B5EF4-FFF2-40B4-BE49-F238E27FC236}">
                    <a16:creationId xmlns:a16="http://schemas.microsoft.com/office/drawing/2014/main" id="{929C81C1-F46C-A618-5ABC-22065D941913}"/>
                  </a:ext>
                </a:extLst>
              </p:cNvPr>
              <p:cNvSpPr txBox="1"/>
              <p:nvPr/>
            </p:nvSpPr>
            <p:spPr>
              <a:xfrm>
                <a:off x="4192686" y="5882655"/>
                <a:ext cx="1659484" cy="29751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0" normalizeH="0" baseline="0" noProof="0">
                    <a:ln/>
                    <a:solidFill>
                      <a:srgbClr val="000000"/>
                    </a:solidFill>
                    <a:effectLst/>
                    <a:uLnTx/>
                    <a:uFillTx/>
                    <a:latin typeface="Arial"/>
                    <a:ea typeface="+mn-ea"/>
                    <a:cs typeface="Arial"/>
                    <a:sym typeface="Arial"/>
                    <a:rtl val="0"/>
                  </a:rPr>
                  <a:t>Web/digital education</a:t>
                </a:r>
              </a:p>
            </p:txBody>
          </p:sp>
          <p:sp>
            <p:nvSpPr>
              <p:cNvPr id="150" name="Freeform 55">
                <a:extLst>
                  <a:ext uri="{FF2B5EF4-FFF2-40B4-BE49-F238E27FC236}">
                    <a16:creationId xmlns:a16="http://schemas.microsoft.com/office/drawing/2014/main" id="{7CC84CD1-C657-82E8-BF1B-66F12C35C7C9}"/>
                  </a:ext>
                </a:extLst>
              </p:cNvPr>
              <p:cNvSpPr/>
              <p:nvPr/>
            </p:nvSpPr>
            <p:spPr>
              <a:xfrm>
                <a:off x="4118610" y="5968226"/>
                <a:ext cx="121381" cy="121381"/>
              </a:xfrm>
              <a:custGeom>
                <a:avLst/>
                <a:gdLst>
                  <a:gd name="connsiteX0" fmla="*/ 121382 w 121381"/>
                  <a:gd name="connsiteY0" fmla="*/ 60691 h 121381"/>
                  <a:gd name="connsiteX1" fmla="*/ 60691 w 121381"/>
                  <a:gd name="connsiteY1" fmla="*/ 121382 h 121381"/>
                  <a:gd name="connsiteX2" fmla="*/ 0 w 121381"/>
                  <a:gd name="connsiteY2" fmla="*/ 60691 h 121381"/>
                  <a:gd name="connsiteX3" fmla="*/ 60691 w 121381"/>
                  <a:gd name="connsiteY3" fmla="*/ 0 h 121381"/>
                  <a:gd name="connsiteX4" fmla="*/ 121382 w 121381"/>
                  <a:gd name="connsiteY4" fmla="*/ 60691 h 121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381" h="121381">
                    <a:moveTo>
                      <a:pt x="121382" y="60691"/>
                    </a:moveTo>
                    <a:cubicBezTo>
                      <a:pt x="121382" y="94209"/>
                      <a:pt x="94210" y="121382"/>
                      <a:pt x="60691" y="121382"/>
                    </a:cubicBezTo>
                    <a:cubicBezTo>
                      <a:pt x="27172" y="121382"/>
                      <a:pt x="0" y="94210"/>
                      <a:pt x="0" y="60691"/>
                    </a:cubicBezTo>
                    <a:cubicBezTo>
                      <a:pt x="0" y="27172"/>
                      <a:pt x="27172" y="0"/>
                      <a:pt x="60691" y="0"/>
                    </a:cubicBezTo>
                    <a:cubicBezTo>
                      <a:pt x="94210" y="0"/>
                      <a:pt x="121382" y="27172"/>
                      <a:pt x="121382" y="60691"/>
                    </a:cubicBezTo>
                    <a:close/>
                  </a:path>
                </a:pathLst>
              </a:custGeom>
              <a:solidFill>
                <a:srgbClr val="FFFFFF"/>
              </a:solidFill>
              <a:ln w="1269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1" name="Freeform 57">
                <a:extLst>
                  <a:ext uri="{FF2B5EF4-FFF2-40B4-BE49-F238E27FC236}">
                    <a16:creationId xmlns:a16="http://schemas.microsoft.com/office/drawing/2014/main" id="{9696FB07-9766-6F9C-401F-034D92A9CD8F}"/>
                  </a:ext>
                </a:extLst>
              </p:cNvPr>
              <p:cNvSpPr/>
              <p:nvPr/>
            </p:nvSpPr>
            <p:spPr>
              <a:xfrm>
                <a:off x="4118610" y="986392"/>
                <a:ext cx="121381" cy="121381"/>
              </a:xfrm>
              <a:custGeom>
                <a:avLst/>
                <a:gdLst>
                  <a:gd name="connsiteX0" fmla="*/ 121382 w 121381"/>
                  <a:gd name="connsiteY0" fmla="*/ 60691 h 121381"/>
                  <a:gd name="connsiteX1" fmla="*/ 60691 w 121381"/>
                  <a:gd name="connsiteY1" fmla="*/ 121382 h 121381"/>
                  <a:gd name="connsiteX2" fmla="*/ 0 w 121381"/>
                  <a:gd name="connsiteY2" fmla="*/ 60691 h 121381"/>
                  <a:gd name="connsiteX3" fmla="*/ 60691 w 121381"/>
                  <a:gd name="connsiteY3" fmla="*/ 0 h 121381"/>
                  <a:gd name="connsiteX4" fmla="*/ 121382 w 121381"/>
                  <a:gd name="connsiteY4" fmla="*/ 60691 h 121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381" h="121381">
                    <a:moveTo>
                      <a:pt x="121382" y="60691"/>
                    </a:moveTo>
                    <a:cubicBezTo>
                      <a:pt x="121382" y="94209"/>
                      <a:pt x="94210" y="121382"/>
                      <a:pt x="60691" y="121382"/>
                    </a:cubicBezTo>
                    <a:cubicBezTo>
                      <a:pt x="27172" y="121382"/>
                      <a:pt x="0" y="94209"/>
                      <a:pt x="0" y="60691"/>
                    </a:cubicBezTo>
                    <a:cubicBezTo>
                      <a:pt x="0" y="27172"/>
                      <a:pt x="27172" y="0"/>
                      <a:pt x="60691" y="0"/>
                    </a:cubicBezTo>
                    <a:cubicBezTo>
                      <a:pt x="94210" y="0"/>
                      <a:pt x="121382" y="27172"/>
                      <a:pt x="121382" y="60691"/>
                    </a:cubicBezTo>
                    <a:close/>
                  </a:path>
                </a:pathLst>
              </a:custGeom>
              <a:solidFill>
                <a:srgbClr val="FFFFFF"/>
              </a:solidFill>
              <a:ln w="1269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2" name="Freeform 58">
                <a:extLst>
                  <a:ext uri="{FF2B5EF4-FFF2-40B4-BE49-F238E27FC236}">
                    <a16:creationId xmlns:a16="http://schemas.microsoft.com/office/drawing/2014/main" id="{426FDC4A-8391-EA4E-66ED-9D31E0111635}"/>
                  </a:ext>
                </a:extLst>
              </p:cNvPr>
              <p:cNvSpPr/>
              <p:nvPr/>
            </p:nvSpPr>
            <p:spPr>
              <a:xfrm>
                <a:off x="4118610" y="1272550"/>
                <a:ext cx="121381" cy="121381"/>
              </a:xfrm>
              <a:custGeom>
                <a:avLst/>
                <a:gdLst>
                  <a:gd name="connsiteX0" fmla="*/ 121382 w 121381"/>
                  <a:gd name="connsiteY0" fmla="*/ 60691 h 121381"/>
                  <a:gd name="connsiteX1" fmla="*/ 60691 w 121381"/>
                  <a:gd name="connsiteY1" fmla="*/ 121382 h 121381"/>
                  <a:gd name="connsiteX2" fmla="*/ 0 w 121381"/>
                  <a:gd name="connsiteY2" fmla="*/ 60691 h 121381"/>
                  <a:gd name="connsiteX3" fmla="*/ 60691 w 121381"/>
                  <a:gd name="connsiteY3" fmla="*/ 0 h 121381"/>
                  <a:gd name="connsiteX4" fmla="*/ 121382 w 121381"/>
                  <a:gd name="connsiteY4" fmla="*/ 60691 h 121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381" h="121381">
                    <a:moveTo>
                      <a:pt x="121382" y="60691"/>
                    </a:moveTo>
                    <a:cubicBezTo>
                      <a:pt x="121382" y="94209"/>
                      <a:pt x="94210" y="121382"/>
                      <a:pt x="60691" y="121382"/>
                    </a:cubicBezTo>
                    <a:cubicBezTo>
                      <a:pt x="27172" y="121382"/>
                      <a:pt x="0" y="94209"/>
                      <a:pt x="0" y="60691"/>
                    </a:cubicBezTo>
                    <a:cubicBezTo>
                      <a:pt x="0" y="27172"/>
                      <a:pt x="27172" y="0"/>
                      <a:pt x="60691" y="0"/>
                    </a:cubicBezTo>
                    <a:cubicBezTo>
                      <a:pt x="94210" y="0"/>
                      <a:pt x="121382" y="27172"/>
                      <a:pt x="121382" y="60691"/>
                    </a:cubicBezTo>
                    <a:close/>
                  </a:path>
                </a:pathLst>
              </a:custGeom>
              <a:solidFill>
                <a:srgbClr val="FFFFFF"/>
              </a:solidFill>
              <a:ln w="1269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3" name="Freeform 59">
                <a:extLst>
                  <a:ext uri="{FF2B5EF4-FFF2-40B4-BE49-F238E27FC236}">
                    <a16:creationId xmlns:a16="http://schemas.microsoft.com/office/drawing/2014/main" id="{92066981-470E-4593-2017-0D9F7CBD4E7F}"/>
                  </a:ext>
                </a:extLst>
              </p:cNvPr>
              <p:cNvSpPr/>
              <p:nvPr/>
            </p:nvSpPr>
            <p:spPr>
              <a:xfrm>
                <a:off x="4118610" y="1557878"/>
                <a:ext cx="121381" cy="121381"/>
              </a:xfrm>
              <a:custGeom>
                <a:avLst/>
                <a:gdLst>
                  <a:gd name="connsiteX0" fmla="*/ 121382 w 121381"/>
                  <a:gd name="connsiteY0" fmla="*/ 60691 h 121381"/>
                  <a:gd name="connsiteX1" fmla="*/ 60691 w 121381"/>
                  <a:gd name="connsiteY1" fmla="*/ 121382 h 121381"/>
                  <a:gd name="connsiteX2" fmla="*/ 0 w 121381"/>
                  <a:gd name="connsiteY2" fmla="*/ 60691 h 121381"/>
                  <a:gd name="connsiteX3" fmla="*/ 60691 w 121381"/>
                  <a:gd name="connsiteY3" fmla="*/ 0 h 121381"/>
                  <a:gd name="connsiteX4" fmla="*/ 121382 w 121381"/>
                  <a:gd name="connsiteY4" fmla="*/ 60691 h 121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381" h="121381">
                    <a:moveTo>
                      <a:pt x="121382" y="60691"/>
                    </a:moveTo>
                    <a:cubicBezTo>
                      <a:pt x="121382" y="94209"/>
                      <a:pt x="94210" y="121382"/>
                      <a:pt x="60691" y="121382"/>
                    </a:cubicBezTo>
                    <a:cubicBezTo>
                      <a:pt x="27172" y="121382"/>
                      <a:pt x="0" y="94209"/>
                      <a:pt x="0" y="60691"/>
                    </a:cubicBezTo>
                    <a:cubicBezTo>
                      <a:pt x="0" y="27172"/>
                      <a:pt x="27172" y="0"/>
                      <a:pt x="60691" y="0"/>
                    </a:cubicBezTo>
                    <a:cubicBezTo>
                      <a:pt x="94210" y="0"/>
                      <a:pt x="121382" y="27172"/>
                      <a:pt x="121382" y="60691"/>
                    </a:cubicBezTo>
                    <a:close/>
                  </a:path>
                </a:pathLst>
              </a:custGeom>
              <a:solidFill>
                <a:srgbClr val="FFFFFF"/>
              </a:solidFill>
              <a:ln w="1269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4" name="Freeform 60">
                <a:extLst>
                  <a:ext uri="{FF2B5EF4-FFF2-40B4-BE49-F238E27FC236}">
                    <a16:creationId xmlns:a16="http://schemas.microsoft.com/office/drawing/2014/main" id="{7AA40D60-4F28-2882-2D69-48DBD1618BA4}"/>
                  </a:ext>
                </a:extLst>
              </p:cNvPr>
              <p:cNvSpPr/>
              <p:nvPr/>
            </p:nvSpPr>
            <p:spPr>
              <a:xfrm>
                <a:off x="4118610" y="1844866"/>
                <a:ext cx="121381" cy="121381"/>
              </a:xfrm>
              <a:custGeom>
                <a:avLst/>
                <a:gdLst>
                  <a:gd name="connsiteX0" fmla="*/ 121382 w 121381"/>
                  <a:gd name="connsiteY0" fmla="*/ 60691 h 121381"/>
                  <a:gd name="connsiteX1" fmla="*/ 60691 w 121381"/>
                  <a:gd name="connsiteY1" fmla="*/ 121382 h 121381"/>
                  <a:gd name="connsiteX2" fmla="*/ 0 w 121381"/>
                  <a:gd name="connsiteY2" fmla="*/ 60691 h 121381"/>
                  <a:gd name="connsiteX3" fmla="*/ 60691 w 121381"/>
                  <a:gd name="connsiteY3" fmla="*/ 0 h 121381"/>
                  <a:gd name="connsiteX4" fmla="*/ 121382 w 121381"/>
                  <a:gd name="connsiteY4" fmla="*/ 60691 h 121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381" h="121381">
                    <a:moveTo>
                      <a:pt x="121382" y="60691"/>
                    </a:moveTo>
                    <a:cubicBezTo>
                      <a:pt x="121382" y="94209"/>
                      <a:pt x="94210" y="121382"/>
                      <a:pt x="60691" y="121382"/>
                    </a:cubicBezTo>
                    <a:cubicBezTo>
                      <a:pt x="27172" y="121382"/>
                      <a:pt x="0" y="94209"/>
                      <a:pt x="0" y="60691"/>
                    </a:cubicBezTo>
                    <a:cubicBezTo>
                      <a:pt x="0" y="27172"/>
                      <a:pt x="27172" y="0"/>
                      <a:pt x="60691" y="0"/>
                    </a:cubicBezTo>
                    <a:cubicBezTo>
                      <a:pt x="94210" y="0"/>
                      <a:pt x="121382" y="27172"/>
                      <a:pt x="121382" y="60691"/>
                    </a:cubicBezTo>
                    <a:close/>
                  </a:path>
                </a:pathLst>
              </a:custGeom>
              <a:solidFill>
                <a:srgbClr val="FFFFFF"/>
              </a:solidFill>
              <a:ln w="1269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5" name="Freeform 61">
                <a:extLst>
                  <a:ext uri="{FF2B5EF4-FFF2-40B4-BE49-F238E27FC236}">
                    <a16:creationId xmlns:a16="http://schemas.microsoft.com/office/drawing/2014/main" id="{22DED3D3-C401-CAA9-2902-DB2CFAE65916}"/>
                  </a:ext>
                </a:extLst>
              </p:cNvPr>
              <p:cNvSpPr/>
              <p:nvPr/>
            </p:nvSpPr>
            <p:spPr>
              <a:xfrm>
                <a:off x="4118610" y="2131024"/>
                <a:ext cx="121381" cy="121381"/>
              </a:xfrm>
              <a:custGeom>
                <a:avLst/>
                <a:gdLst>
                  <a:gd name="connsiteX0" fmla="*/ 121382 w 121381"/>
                  <a:gd name="connsiteY0" fmla="*/ 60691 h 121381"/>
                  <a:gd name="connsiteX1" fmla="*/ 60691 w 121381"/>
                  <a:gd name="connsiteY1" fmla="*/ 121382 h 121381"/>
                  <a:gd name="connsiteX2" fmla="*/ 0 w 121381"/>
                  <a:gd name="connsiteY2" fmla="*/ 60691 h 121381"/>
                  <a:gd name="connsiteX3" fmla="*/ 60691 w 121381"/>
                  <a:gd name="connsiteY3" fmla="*/ 0 h 121381"/>
                  <a:gd name="connsiteX4" fmla="*/ 121382 w 121381"/>
                  <a:gd name="connsiteY4" fmla="*/ 60691 h 121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381" h="121381">
                    <a:moveTo>
                      <a:pt x="121382" y="60691"/>
                    </a:moveTo>
                    <a:cubicBezTo>
                      <a:pt x="121382" y="94209"/>
                      <a:pt x="94210" y="121382"/>
                      <a:pt x="60691" y="121382"/>
                    </a:cubicBezTo>
                    <a:cubicBezTo>
                      <a:pt x="27172" y="121382"/>
                      <a:pt x="0" y="94209"/>
                      <a:pt x="0" y="60691"/>
                    </a:cubicBezTo>
                    <a:cubicBezTo>
                      <a:pt x="0" y="27172"/>
                      <a:pt x="27172" y="0"/>
                      <a:pt x="60691" y="0"/>
                    </a:cubicBezTo>
                    <a:cubicBezTo>
                      <a:pt x="94210" y="0"/>
                      <a:pt x="121382" y="27172"/>
                      <a:pt x="121382" y="60691"/>
                    </a:cubicBezTo>
                    <a:close/>
                  </a:path>
                </a:pathLst>
              </a:custGeom>
              <a:solidFill>
                <a:srgbClr val="FFFFFF"/>
              </a:solidFill>
              <a:ln w="1269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6" name="Freeform 62">
                <a:extLst>
                  <a:ext uri="{FF2B5EF4-FFF2-40B4-BE49-F238E27FC236}">
                    <a16:creationId xmlns:a16="http://schemas.microsoft.com/office/drawing/2014/main" id="{1BD96623-6032-8A92-3E1B-5A5C793ABD2B}"/>
                  </a:ext>
                </a:extLst>
              </p:cNvPr>
              <p:cNvSpPr/>
              <p:nvPr/>
            </p:nvSpPr>
            <p:spPr>
              <a:xfrm>
                <a:off x="4118610" y="2417182"/>
                <a:ext cx="121381" cy="121381"/>
              </a:xfrm>
              <a:custGeom>
                <a:avLst/>
                <a:gdLst>
                  <a:gd name="connsiteX0" fmla="*/ 121382 w 121381"/>
                  <a:gd name="connsiteY0" fmla="*/ 60691 h 121381"/>
                  <a:gd name="connsiteX1" fmla="*/ 60691 w 121381"/>
                  <a:gd name="connsiteY1" fmla="*/ 121382 h 121381"/>
                  <a:gd name="connsiteX2" fmla="*/ 0 w 121381"/>
                  <a:gd name="connsiteY2" fmla="*/ 60691 h 121381"/>
                  <a:gd name="connsiteX3" fmla="*/ 60691 w 121381"/>
                  <a:gd name="connsiteY3" fmla="*/ 0 h 121381"/>
                  <a:gd name="connsiteX4" fmla="*/ 121382 w 121381"/>
                  <a:gd name="connsiteY4" fmla="*/ 60691 h 121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381" h="121381">
                    <a:moveTo>
                      <a:pt x="121382" y="60691"/>
                    </a:moveTo>
                    <a:cubicBezTo>
                      <a:pt x="121382" y="94209"/>
                      <a:pt x="94210" y="121382"/>
                      <a:pt x="60691" y="121382"/>
                    </a:cubicBezTo>
                    <a:cubicBezTo>
                      <a:pt x="27172" y="121382"/>
                      <a:pt x="0" y="94209"/>
                      <a:pt x="0" y="60691"/>
                    </a:cubicBezTo>
                    <a:cubicBezTo>
                      <a:pt x="0" y="27172"/>
                      <a:pt x="27172" y="0"/>
                      <a:pt x="60691" y="0"/>
                    </a:cubicBezTo>
                    <a:cubicBezTo>
                      <a:pt x="94210" y="0"/>
                      <a:pt x="121382" y="27172"/>
                      <a:pt x="121382" y="60691"/>
                    </a:cubicBezTo>
                    <a:close/>
                  </a:path>
                </a:pathLst>
              </a:custGeom>
              <a:solidFill>
                <a:srgbClr val="FFFFFF"/>
              </a:solidFill>
              <a:ln w="1269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7" name="Freeform 63">
                <a:extLst>
                  <a:ext uri="{FF2B5EF4-FFF2-40B4-BE49-F238E27FC236}">
                    <a16:creationId xmlns:a16="http://schemas.microsoft.com/office/drawing/2014/main" id="{0258B5C4-0986-DC59-2E31-B1EB40CA0163}"/>
                  </a:ext>
                </a:extLst>
              </p:cNvPr>
              <p:cNvSpPr/>
              <p:nvPr/>
            </p:nvSpPr>
            <p:spPr>
              <a:xfrm>
                <a:off x="4118610" y="2703812"/>
                <a:ext cx="121381" cy="121381"/>
              </a:xfrm>
              <a:custGeom>
                <a:avLst/>
                <a:gdLst>
                  <a:gd name="connsiteX0" fmla="*/ 121382 w 121381"/>
                  <a:gd name="connsiteY0" fmla="*/ 60691 h 121381"/>
                  <a:gd name="connsiteX1" fmla="*/ 60691 w 121381"/>
                  <a:gd name="connsiteY1" fmla="*/ 121382 h 121381"/>
                  <a:gd name="connsiteX2" fmla="*/ 0 w 121381"/>
                  <a:gd name="connsiteY2" fmla="*/ 60691 h 121381"/>
                  <a:gd name="connsiteX3" fmla="*/ 60691 w 121381"/>
                  <a:gd name="connsiteY3" fmla="*/ 0 h 121381"/>
                  <a:gd name="connsiteX4" fmla="*/ 121382 w 121381"/>
                  <a:gd name="connsiteY4" fmla="*/ 60691 h 121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381" h="121381">
                    <a:moveTo>
                      <a:pt x="121382" y="60691"/>
                    </a:moveTo>
                    <a:cubicBezTo>
                      <a:pt x="121382" y="94209"/>
                      <a:pt x="94210" y="121382"/>
                      <a:pt x="60691" y="121382"/>
                    </a:cubicBezTo>
                    <a:cubicBezTo>
                      <a:pt x="27172" y="121382"/>
                      <a:pt x="0" y="94209"/>
                      <a:pt x="0" y="60691"/>
                    </a:cubicBezTo>
                    <a:cubicBezTo>
                      <a:pt x="0" y="27172"/>
                      <a:pt x="27172" y="0"/>
                      <a:pt x="60691" y="0"/>
                    </a:cubicBezTo>
                    <a:cubicBezTo>
                      <a:pt x="94210" y="0"/>
                      <a:pt x="121382" y="27172"/>
                      <a:pt x="121382" y="60691"/>
                    </a:cubicBezTo>
                    <a:close/>
                  </a:path>
                </a:pathLst>
              </a:custGeom>
              <a:solidFill>
                <a:srgbClr val="FFFFFF"/>
              </a:solidFill>
              <a:ln w="1269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8" name="Freeform 64">
                <a:extLst>
                  <a:ext uri="{FF2B5EF4-FFF2-40B4-BE49-F238E27FC236}">
                    <a16:creationId xmlns:a16="http://schemas.microsoft.com/office/drawing/2014/main" id="{BB535FC7-D2F4-9539-3DB3-F0EF508359AD}"/>
                  </a:ext>
                </a:extLst>
              </p:cNvPr>
              <p:cNvSpPr/>
              <p:nvPr/>
            </p:nvSpPr>
            <p:spPr>
              <a:xfrm>
                <a:off x="4118610" y="2989610"/>
                <a:ext cx="121381" cy="121381"/>
              </a:xfrm>
              <a:custGeom>
                <a:avLst/>
                <a:gdLst>
                  <a:gd name="connsiteX0" fmla="*/ 121382 w 121381"/>
                  <a:gd name="connsiteY0" fmla="*/ 60691 h 121381"/>
                  <a:gd name="connsiteX1" fmla="*/ 60691 w 121381"/>
                  <a:gd name="connsiteY1" fmla="*/ 121382 h 121381"/>
                  <a:gd name="connsiteX2" fmla="*/ 0 w 121381"/>
                  <a:gd name="connsiteY2" fmla="*/ 60691 h 121381"/>
                  <a:gd name="connsiteX3" fmla="*/ 60691 w 121381"/>
                  <a:gd name="connsiteY3" fmla="*/ 0 h 121381"/>
                  <a:gd name="connsiteX4" fmla="*/ 121382 w 121381"/>
                  <a:gd name="connsiteY4" fmla="*/ 60691 h 121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381" h="121381">
                    <a:moveTo>
                      <a:pt x="121382" y="60691"/>
                    </a:moveTo>
                    <a:cubicBezTo>
                      <a:pt x="121382" y="94209"/>
                      <a:pt x="94210" y="121382"/>
                      <a:pt x="60691" y="121382"/>
                    </a:cubicBezTo>
                    <a:cubicBezTo>
                      <a:pt x="27172" y="121382"/>
                      <a:pt x="0" y="94209"/>
                      <a:pt x="0" y="60691"/>
                    </a:cubicBezTo>
                    <a:cubicBezTo>
                      <a:pt x="0" y="27172"/>
                      <a:pt x="27172" y="0"/>
                      <a:pt x="60691" y="0"/>
                    </a:cubicBezTo>
                    <a:cubicBezTo>
                      <a:pt x="94210" y="0"/>
                      <a:pt x="121382" y="27172"/>
                      <a:pt x="121382" y="60691"/>
                    </a:cubicBezTo>
                    <a:close/>
                  </a:path>
                </a:pathLst>
              </a:custGeom>
              <a:solidFill>
                <a:srgbClr val="FFFFFF"/>
              </a:solidFill>
              <a:ln w="1269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9" name="Freeform 65">
                <a:extLst>
                  <a:ext uri="{FF2B5EF4-FFF2-40B4-BE49-F238E27FC236}">
                    <a16:creationId xmlns:a16="http://schemas.microsoft.com/office/drawing/2014/main" id="{92727693-CCE4-D6C7-6AA4-71CCD6F2245A}"/>
                  </a:ext>
                </a:extLst>
              </p:cNvPr>
              <p:cNvSpPr/>
              <p:nvPr/>
            </p:nvSpPr>
            <p:spPr>
              <a:xfrm>
                <a:off x="4118610" y="3283860"/>
                <a:ext cx="121381" cy="121381"/>
              </a:xfrm>
              <a:custGeom>
                <a:avLst/>
                <a:gdLst>
                  <a:gd name="connsiteX0" fmla="*/ 121382 w 121381"/>
                  <a:gd name="connsiteY0" fmla="*/ 60691 h 121381"/>
                  <a:gd name="connsiteX1" fmla="*/ 60691 w 121381"/>
                  <a:gd name="connsiteY1" fmla="*/ 121382 h 121381"/>
                  <a:gd name="connsiteX2" fmla="*/ 0 w 121381"/>
                  <a:gd name="connsiteY2" fmla="*/ 60691 h 121381"/>
                  <a:gd name="connsiteX3" fmla="*/ 60691 w 121381"/>
                  <a:gd name="connsiteY3" fmla="*/ 0 h 121381"/>
                  <a:gd name="connsiteX4" fmla="*/ 121382 w 121381"/>
                  <a:gd name="connsiteY4" fmla="*/ 60691 h 121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381" h="121381">
                    <a:moveTo>
                      <a:pt x="121382" y="60691"/>
                    </a:moveTo>
                    <a:cubicBezTo>
                      <a:pt x="121382" y="94209"/>
                      <a:pt x="94210" y="121382"/>
                      <a:pt x="60691" y="121382"/>
                    </a:cubicBezTo>
                    <a:cubicBezTo>
                      <a:pt x="27172" y="121382"/>
                      <a:pt x="0" y="94209"/>
                      <a:pt x="0" y="60691"/>
                    </a:cubicBezTo>
                    <a:cubicBezTo>
                      <a:pt x="0" y="27172"/>
                      <a:pt x="27172" y="0"/>
                      <a:pt x="60691" y="0"/>
                    </a:cubicBezTo>
                    <a:cubicBezTo>
                      <a:pt x="94210" y="0"/>
                      <a:pt x="121382" y="27172"/>
                      <a:pt x="121382" y="60691"/>
                    </a:cubicBezTo>
                    <a:close/>
                  </a:path>
                </a:pathLst>
              </a:custGeom>
              <a:solidFill>
                <a:srgbClr val="FFFFFF"/>
              </a:solidFill>
              <a:ln w="1269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60" name="Freeform 66">
                <a:extLst>
                  <a:ext uri="{FF2B5EF4-FFF2-40B4-BE49-F238E27FC236}">
                    <a16:creationId xmlns:a16="http://schemas.microsoft.com/office/drawing/2014/main" id="{E51B1AA8-3BC7-4F8E-AF49-FA236DBED500}"/>
                  </a:ext>
                </a:extLst>
              </p:cNvPr>
              <p:cNvSpPr/>
              <p:nvPr/>
            </p:nvSpPr>
            <p:spPr>
              <a:xfrm>
                <a:off x="4118610" y="3576299"/>
                <a:ext cx="121381" cy="121381"/>
              </a:xfrm>
              <a:custGeom>
                <a:avLst/>
                <a:gdLst>
                  <a:gd name="connsiteX0" fmla="*/ 121382 w 121381"/>
                  <a:gd name="connsiteY0" fmla="*/ 60691 h 121381"/>
                  <a:gd name="connsiteX1" fmla="*/ 60691 w 121381"/>
                  <a:gd name="connsiteY1" fmla="*/ 121382 h 121381"/>
                  <a:gd name="connsiteX2" fmla="*/ 0 w 121381"/>
                  <a:gd name="connsiteY2" fmla="*/ 60691 h 121381"/>
                  <a:gd name="connsiteX3" fmla="*/ 60691 w 121381"/>
                  <a:gd name="connsiteY3" fmla="*/ 0 h 121381"/>
                  <a:gd name="connsiteX4" fmla="*/ 121382 w 121381"/>
                  <a:gd name="connsiteY4" fmla="*/ 60691 h 121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381" h="121381">
                    <a:moveTo>
                      <a:pt x="121382" y="60691"/>
                    </a:moveTo>
                    <a:cubicBezTo>
                      <a:pt x="121382" y="94209"/>
                      <a:pt x="94210" y="121382"/>
                      <a:pt x="60691" y="121382"/>
                    </a:cubicBezTo>
                    <a:cubicBezTo>
                      <a:pt x="27172" y="121382"/>
                      <a:pt x="0" y="94209"/>
                      <a:pt x="0" y="60691"/>
                    </a:cubicBezTo>
                    <a:cubicBezTo>
                      <a:pt x="0" y="27172"/>
                      <a:pt x="27172" y="0"/>
                      <a:pt x="60691" y="0"/>
                    </a:cubicBezTo>
                    <a:cubicBezTo>
                      <a:pt x="94210" y="0"/>
                      <a:pt x="121382" y="27172"/>
                      <a:pt x="121382" y="60691"/>
                    </a:cubicBezTo>
                    <a:close/>
                  </a:path>
                </a:pathLst>
              </a:custGeom>
              <a:solidFill>
                <a:srgbClr val="FFFFFF"/>
              </a:solidFill>
              <a:ln w="1269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61" name="Freeform 67">
                <a:extLst>
                  <a:ext uri="{FF2B5EF4-FFF2-40B4-BE49-F238E27FC236}">
                    <a16:creationId xmlns:a16="http://schemas.microsoft.com/office/drawing/2014/main" id="{01DC6D5E-914C-31FE-D7B4-00AD5D1135A3}"/>
                  </a:ext>
                </a:extLst>
              </p:cNvPr>
              <p:cNvSpPr/>
              <p:nvPr/>
            </p:nvSpPr>
            <p:spPr>
              <a:xfrm>
                <a:off x="4118610" y="3862828"/>
                <a:ext cx="121381" cy="121381"/>
              </a:xfrm>
              <a:custGeom>
                <a:avLst/>
                <a:gdLst>
                  <a:gd name="connsiteX0" fmla="*/ 121382 w 121381"/>
                  <a:gd name="connsiteY0" fmla="*/ 60691 h 121381"/>
                  <a:gd name="connsiteX1" fmla="*/ 60691 w 121381"/>
                  <a:gd name="connsiteY1" fmla="*/ 121381 h 121381"/>
                  <a:gd name="connsiteX2" fmla="*/ 0 w 121381"/>
                  <a:gd name="connsiteY2" fmla="*/ 60691 h 121381"/>
                  <a:gd name="connsiteX3" fmla="*/ 60691 w 121381"/>
                  <a:gd name="connsiteY3" fmla="*/ 0 h 121381"/>
                  <a:gd name="connsiteX4" fmla="*/ 121382 w 121381"/>
                  <a:gd name="connsiteY4" fmla="*/ 60691 h 121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381" h="121381">
                    <a:moveTo>
                      <a:pt x="121382" y="60691"/>
                    </a:moveTo>
                    <a:cubicBezTo>
                      <a:pt x="121382" y="94209"/>
                      <a:pt x="94210" y="121381"/>
                      <a:pt x="60691" y="121381"/>
                    </a:cubicBezTo>
                    <a:cubicBezTo>
                      <a:pt x="27172" y="121381"/>
                      <a:pt x="0" y="94209"/>
                      <a:pt x="0" y="60691"/>
                    </a:cubicBezTo>
                    <a:cubicBezTo>
                      <a:pt x="0" y="27172"/>
                      <a:pt x="27172" y="0"/>
                      <a:pt x="60691" y="0"/>
                    </a:cubicBezTo>
                    <a:cubicBezTo>
                      <a:pt x="94210" y="0"/>
                      <a:pt x="121382" y="27172"/>
                      <a:pt x="121382" y="60691"/>
                    </a:cubicBezTo>
                    <a:close/>
                  </a:path>
                </a:pathLst>
              </a:custGeom>
              <a:solidFill>
                <a:srgbClr val="FFFFFF"/>
              </a:solidFill>
              <a:ln w="1269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62" name="Freeform 68">
                <a:extLst>
                  <a:ext uri="{FF2B5EF4-FFF2-40B4-BE49-F238E27FC236}">
                    <a16:creationId xmlns:a16="http://schemas.microsoft.com/office/drawing/2014/main" id="{8BCD2811-9428-BB80-30B1-8A595BAF8047}"/>
                  </a:ext>
                </a:extLst>
              </p:cNvPr>
              <p:cNvSpPr/>
              <p:nvPr/>
            </p:nvSpPr>
            <p:spPr>
              <a:xfrm>
                <a:off x="4118610" y="4147998"/>
                <a:ext cx="121381" cy="121381"/>
              </a:xfrm>
              <a:custGeom>
                <a:avLst/>
                <a:gdLst>
                  <a:gd name="connsiteX0" fmla="*/ 121382 w 121381"/>
                  <a:gd name="connsiteY0" fmla="*/ 60691 h 121381"/>
                  <a:gd name="connsiteX1" fmla="*/ 60691 w 121381"/>
                  <a:gd name="connsiteY1" fmla="*/ 121381 h 121381"/>
                  <a:gd name="connsiteX2" fmla="*/ 0 w 121381"/>
                  <a:gd name="connsiteY2" fmla="*/ 60691 h 121381"/>
                  <a:gd name="connsiteX3" fmla="*/ 60691 w 121381"/>
                  <a:gd name="connsiteY3" fmla="*/ 0 h 121381"/>
                  <a:gd name="connsiteX4" fmla="*/ 121382 w 121381"/>
                  <a:gd name="connsiteY4" fmla="*/ 60691 h 121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381" h="121381">
                    <a:moveTo>
                      <a:pt x="121382" y="60691"/>
                    </a:moveTo>
                    <a:cubicBezTo>
                      <a:pt x="121382" y="94209"/>
                      <a:pt x="94210" y="121381"/>
                      <a:pt x="60691" y="121381"/>
                    </a:cubicBezTo>
                    <a:cubicBezTo>
                      <a:pt x="27172" y="121381"/>
                      <a:pt x="0" y="94209"/>
                      <a:pt x="0" y="60691"/>
                    </a:cubicBezTo>
                    <a:cubicBezTo>
                      <a:pt x="0" y="27172"/>
                      <a:pt x="27172" y="0"/>
                      <a:pt x="60691" y="0"/>
                    </a:cubicBezTo>
                    <a:cubicBezTo>
                      <a:pt x="94210" y="0"/>
                      <a:pt x="121382" y="27172"/>
                      <a:pt x="121382" y="60691"/>
                    </a:cubicBezTo>
                    <a:close/>
                  </a:path>
                </a:pathLst>
              </a:custGeom>
              <a:solidFill>
                <a:srgbClr val="FFFFFF"/>
              </a:solidFill>
              <a:ln w="1269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63" name="Freeform 69">
                <a:extLst>
                  <a:ext uri="{FF2B5EF4-FFF2-40B4-BE49-F238E27FC236}">
                    <a16:creationId xmlns:a16="http://schemas.microsoft.com/office/drawing/2014/main" id="{56EF3BF5-F697-A2FD-1E7A-45DCCC50037C}"/>
                  </a:ext>
                </a:extLst>
              </p:cNvPr>
              <p:cNvSpPr/>
              <p:nvPr/>
            </p:nvSpPr>
            <p:spPr>
              <a:xfrm>
                <a:off x="4118610" y="4422284"/>
                <a:ext cx="121381" cy="121381"/>
              </a:xfrm>
              <a:custGeom>
                <a:avLst/>
                <a:gdLst>
                  <a:gd name="connsiteX0" fmla="*/ 121382 w 121381"/>
                  <a:gd name="connsiteY0" fmla="*/ 60691 h 121381"/>
                  <a:gd name="connsiteX1" fmla="*/ 60691 w 121381"/>
                  <a:gd name="connsiteY1" fmla="*/ 121382 h 121381"/>
                  <a:gd name="connsiteX2" fmla="*/ 0 w 121381"/>
                  <a:gd name="connsiteY2" fmla="*/ 60691 h 121381"/>
                  <a:gd name="connsiteX3" fmla="*/ 60691 w 121381"/>
                  <a:gd name="connsiteY3" fmla="*/ 0 h 121381"/>
                  <a:gd name="connsiteX4" fmla="*/ 121382 w 121381"/>
                  <a:gd name="connsiteY4" fmla="*/ 60691 h 121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381" h="121381">
                    <a:moveTo>
                      <a:pt x="121382" y="60691"/>
                    </a:moveTo>
                    <a:cubicBezTo>
                      <a:pt x="121382" y="94209"/>
                      <a:pt x="94210" y="121382"/>
                      <a:pt x="60691" y="121382"/>
                    </a:cubicBezTo>
                    <a:cubicBezTo>
                      <a:pt x="27172" y="121382"/>
                      <a:pt x="0" y="94209"/>
                      <a:pt x="0" y="60691"/>
                    </a:cubicBezTo>
                    <a:cubicBezTo>
                      <a:pt x="0" y="27172"/>
                      <a:pt x="27172" y="0"/>
                      <a:pt x="60691" y="0"/>
                    </a:cubicBezTo>
                    <a:cubicBezTo>
                      <a:pt x="94210" y="0"/>
                      <a:pt x="121382" y="27172"/>
                      <a:pt x="121382" y="60691"/>
                    </a:cubicBezTo>
                    <a:close/>
                  </a:path>
                </a:pathLst>
              </a:custGeom>
              <a:solidFill>
                <a:srgbClr val="FFFFFF"/>
              </a:solidFill>
              <a:ln w="1269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64" name="Freeform 70">
                <a:extLst>
                  <a:ext uri="{FF2B5EF4-FFF2-40B4-BE49-F238E27FC236}">
                    <a16:creationId xmlns:a16="http://schemas.microsoft.com/office/drawing/2014/main" id="{392D9997-8436-24AC-2D4A-3BAD622A7F79}"/>
                  </a:ext>
                </a:extLst>
              </p:cNvPr>
              <p:cNvSpPr/>
              <p:nvPr/>
            </p:nvSpPr>
            <p:spPr>
              <a:xfrm>
                <a:off x="4118610" y="4822291"/>
                <a:ext cx="121381" cy="121381"/>
              </a:xfrm>
              <a:custGeom>
                <a:avLst/>
                <a:gdLst>
                  <a:gd name="connsiteX0" fmla="*/ 121382 w 121381"/>
                  <a:gd name="connsiteY0" fmla="*/ 60691 h 121381"/>
                  <a:gd name="connsiteX1" fmla="*/ 60691 w 121381"/>
                  <a:gd name="connsiteY1" fmla="*/ 121382 h 121381"/>
                  <a:gd name="connsiteX2" fmla="*/ 0 w 121381"/>
                  <a:gd name="connsiteY2" fmla="*/ 60691 h 121381"/>
                  <a:gd name="connsiteX3" fmla="*/ 60691 w 121381"/>
                  <a:gd name="connsiteY3" fmla="*/ 0 h 121381"/>
                  <a:gd name="connsiteX4" fmla="*/ 121382 w 121381"/>
                  <a:gd name="connsiteY4" fmla="*/ 60691 h 121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381" h="121381">
                    <a:moveTo>
                      <a:pt x="121382" y="60691"/>
                    </a:moveTo>
                    <a:cubicBezTo>
                      <a:pt x="121382" y="94209"/>
                      <a:pt x="94210" y="121382"/>
                      <a:pt x="60691" y="121382"/>
                    </a:cubicBezTo>
                    <a:cubicBezTo>
                      <a:pt x="27172" y="121382"/>
                      <a:pt x="0" y="94209"/>
                      <a:pt x="0" y="60691"/>
                    </a:cubicBezTo>
                    <a:cubicBezTo>
                      <a:pt x="0" y="27172"/>
                      <a:pt x="27172" y="0"/>
                      <a:pt x="60691" y="0"/>
                    </a:cubicBezTo>
                    <a:cubicBezTo>
                      <a:pt x="94210" y="0"/>
                      <a:pt x="121382" y="27172"/>
                      <a:pt x="121382" y="60691"/>
                    </a:cubicBezTo>
                    <a:close/>
                  </a:path>
                </a:pathLst>
              </a:custGeom>
              <a:solidFill>
                <a:srgbClr val="FFFFFF"/>
              </a:solidFill>
              <a:ln w="1269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65" name="Freeform 71">
                <a:extLst>
                  <a:ext uri="{FF2B5EF4-FFF2-40B4-BE49-F238E27FC236}">
                    <a16:creationId xmlns:a16="http://schemas.microsoft.com/office/drawing/2014/main" id="{B713EC3F-4563-3A08-4DB4-5E4C8EDFD33F}"/>
                  </a:ext>
                </a:extLst>
              </p:cNvPr>
              <p:cNvSpPr/>
              <p:nvPr/>
            </p:nvSpPr>
            <p:spPr>
              <a:xfrm>
                <a:off x="4118610" y="5111420"/>
                <a:ext cx="121381" cy="121381"/>
              </a:xfrm>
              <a:custGeom>
                <a:avLst/>
                <a:gdLst>
                  <a:gd name="connsiteX0" fmla="*/ 121382 w 121381"/>
                  <a:gd name="connsiteY0" fmla="*/ 60691 h 121381"/>
                  <a:gd name="connsiteX1" fmla="*/ 60691 w 121381"/>
                  <a:gd name="connsiteY1" fmla="*/ 121382 h 121381"/>
                  <a:gd name="connsiteX2" fmla="*/ 0 w 121381"/>
                  <a:gd name="connsiteY2" fmla="*/ 60691 h 121381"/>
                  <a:gd name="connsiteX3" fmla="*/ 60691 w 121381"/>
                  <a:gd name="connsiteY3" fmla="*/ 0 h 121381"/>
                  <a:gd name="connsiteX4" fmla="*/ 121382 w 121381"/>
                  <a:gd name="connsiteY4" fmla="*/ 60691 h 121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381" h="121381">
                    <a:moveTo>
                      <a:pt x="121382" y="60691"/>
                    </a:moveTo>
                    <a:cubicBezTo>
                      <a:pt x="121382" y="94209"/>
                      <a:pt x="94210" y="121382"/>
                      <a:pt x="60691" y="121382"/>
                    </a:cubicBezTo>
                    <a:cubicBezTo>
                      <a:pt x="27172" y="121382"/>
                      <a:pt x="0" y="94209"/>
                      <a:pt x="0" y="60691"/>
                    </a:cubicBezTo>
                    <a:cubicBezTo>
                      <a:pt x="0" y="27172"/>
                      <a:pt x="27172" y="0"/>
                      <a:pt x="60691" y="0"/>
                    </a:cubicBezTo>
                    <a:cubicBezTo>
                      <a:pt x="94210" y="0"/>
                      <a:pt x="121382" y="27172"/>
                      <a:pt x="121382" y="60691"/>
                    </a:cubicBezTo>
                    <a:close/>
                  </a:path>
                </a:pathLst>
              </a:custGeom>
              <a:solidFill>
                <a:srgbClr val="FFFFFF"/>
              </a:solidFill>
              <a:ln w="1269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66" name="Freeform 72">
                <a:extLst>
                  <a:ext uri="{FF2B5EF4-FFF2-40B4-BE49-F238E27FC236}">
                    <a16:creationId xmlns:a16="http://schemas.microsoft.com/office/drawing/2014/main" id="{822C7A90-2357-D98B-51D4-BB6107577612}"/>
                  </a:ext>
                </a:extLst>
              </p:cNvPr>
              <p:cNvSpPr/>
              <p:nvPr/>
            </p:nvSpPr>
            <p:spPr>
              <a:xfrm>
                <a:off x="4118610" y="5396676"/>
                <a:ext cx="121381" cy="121381"/>
              </a:xfrm>
              <a:custGeom>
                <a:avLst/>
                <a:gdLst>
                  <a:gd name="connsiteX0" fmla="*/ 121382 w 121381"/>
                  <a:gd name="connsiteY0" fmla="*/ 60691 h 121381"/>
                  <a:gd name="connsiteX1" fmla="*/ 60691 w 121381"/>
                  <a:gd name="connsiteY1" fmla="*/ 121382 h 121381"/>
                  <a:gd name="connsiteX2" fmla="*/ 0 w 121381"/>
                  <a:gd name="connsiteY2" fmla="*/ 60691 h 121381"/>
                  <a:gd name="connsiteX3" fmla="*/ 60691 w 121381"/>
                  <a:gd name="connsiteY3" fmla="*/ 0 h 121381"/>
                  <a:gd name="connsiteX4" fmla="*/ 121382 w 121381"/>
                  <a:gd name="connsiteY4" fmla="*/ 60691 h 121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381" h="121381">
                    <a:moveTo>
                      <a:pt x="121382" y="60691"/>
                    </a:moveTo>
                    <a:cubicBezTo>
                      <a:pt x="121382" y="94209"/>
                      <a:pt x="94210" y="121382"/>
                      <a:pt x="60691" y="121382"/>
                    </a:cubicBezTo>
                    <a:cubicBezTo>
                      <a:pt x="27172" y="121382"/>
                      <a:pt x="0" y="94209"/>
                      <a:pt x="0" y="60691"/>
                    </a:cubicBezTo>
                    <a:cubicBezTo>
                      <a:pt x="0" y="27172"/>
                      <a:pt x="27172" y="0"/>
                      <a:pt x="60691" y="0"/>
                    </a:cubicBezTo>
                    <a:cubicBezTo>
                      <a:pt x="94210" y="0"/>
                      <a:pt x="121382" y="27172"/>
                      <a:pt x="121382" y="60691"/>
                    </a:cubicBezTo>
                    <a:close/>
                  </a:path>
                </a:pathLst>
              </a:custGeom>
              <a:solidFill>
                <a:srgbClr val="FFFFFF"/>
              </a:solidFill>
              <a:ln w="1269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67" name="Freeform 73">
                <a:extLst>
                  <a:ext uri="{FF2B5EF4-FFF2-40B4-BE49-F238E27FC236}">
                    <a16:creationId xmlns:a16="http://schemas.microsoft.com/office/drawing/2014/main" id="{E4022682-8EE1-409F-1723-18ACC5D3C00A}"/>
                  </a:ext>
                </a:extLst>
              </p:cNvPr>
              <p:cNvSpPr/>
              <p:nvPr/>
            </p:nvSpPr>
            <p:spPr>
              <a:xfrm>
                <a:off x="4118610" y="5682929"/>
                <a:ext cx="121381" cy="121381"/>
              </a:xfrm>
              <a:custGeom>
                <a:avLst/>
                <a:gdLst>
                  <a:gd name="connsiteX0" fmla="*/ 121382 w 121381"/>
                  <a:gd name="connsiteY0" fmla="*/ 60691 h 121381"/>
                  <a:gd name="connsiteX1" fmla="*/ 60691 w 121381"/>
                  <a:gd name="connsiteY1" fmla="*/ 121382 h 121381"/>
                  <a:gd name="connsiteX2" fmla="*/ 0 w 121381"/>
                  <a:gd name="connsiteY2" fmla="*/ 60691 h 121381"/>
                  <a:gd name="connsiteX3" fmla="*/ 60691 w 121381"/>
                  <a:gd name="connsiteY3" fmla="*/ 0 h 121381"/>
                  <a:gd name="connsiteX4" fmla="*/ 121382 w 121381"/>
                  <a:gd name="connsiteY4" fmla="*/ 60691 h 121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381" h="121381">
                    <a:moveTo>
                      <a:pt x="121382" y="60691"/>
                    </a:moveTo>
                    <a:cubicBezTo>
                      <a:pt x="121382" y="94209"/>
                      <a:pt x="94210" y="121382"/>
                      <a:pt x="60691" y="121382"/>
                    </a:cubicBezTo>
                    <a:cubicBezTo>
                      <a:pt x="27172" y="121382"/>
                      <a:pt x="0" y="94209"/>
                      <a:pt x="0" y="60691"/>
                    </a:cubicBezTo>
                    <a:cubicBezTo>
                      <a:pt x="0" y="27172"/>
                      <a:pt x="27172" y="0"/>
                      <a:pt x="60691" y="0"/>
                    </a:cubicBezTo>
                    <a:cubicBezTo>
                      <a:pt x="94210" y="0"/>
                      <a:pt x="121382" y="27172"/>
                      <a:pt x="121382" y="60691"/>
                    </a:cubicBezTo>
                    <a:close/>
                  </a:path>
                </a:pathLst>
              </a:custGeom>
              <a:solidFill>
                <a:srgbClr val="FFFFFF"/>
              </a:solidFill>
              <a:ln w="1269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68" name="TextBox 167">
                <a:extLst>
                  <a:ext uri="{FF2B5EF4-FFF2-40B4-BE49-F238E27FC236}">
                    <a16:creationId xmlns:a16="http://schemas.microsoft.com/office/drawing/2014/main" id="{189B1C78-594D-0197-4460-4D83A7109855}"/>
                  </a:ext>
                </a:extLst>
              </p:cNvPr>
              <p:cNvSpPr txBox="1"/>
              <p:nvPr/>
            </p:nvSpPr>
            <p:spPr>
              <a:xfrm>
                <a:off x="4192684" y="6164184"/>
                <a:ext cx="609909" cy="29751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0" normalizeH="0" baseline="0" noProof="0">
                    <a:ln/>
                    <a:solidFill>
                      <a:srgbClr val="000000"/>
                    </a:solidFill>
                    <a:effectLst/>
                    <a:uLnTx/>
                    <a:uFillTx/>
                    <a:latin typeface="Arial"/>
                    <a:ea typeface="+mn-ea"/>
                    <a:cs typeface="Arial"/>
                    <a:sym typeface="Arial"/>
                    <a:rtl val="0"/>
                  </a:rPr>
                  <a:t>Other</a:t>
                </a:r>
              </a:p>
            </p:txBody>
          </p:sp>
          <p:sp>
            <p:nvSpPr>
              <p:cNvPr id="169" name="Freeform 4">
                <a:extLst>
                  <a:ext uri="{FF2B5EF4-FFF2-40B4-BE49-F238E27FC236}">
                    <a16:creationId xmlns:a16="http://schemas.microsoft.com/office/drawing/2014/main" id="{8D13A73C-DF86-D77D-04A7-F9A72B342961}"/>
                  </a:ext>
                </a:extLst>
              </p:cNvPr>
              <p:cNvSpPr/>
              <p:nvPr/>
            </p:nvSpPr>
            <p:spPr>
              <a:xfrm>
                <a:off x="4118610" y="6249757"/>
                <a:ext cx="121381" cy="121381"/>
              </a:xfrm>
              <a:custGeom>
                <a:avLst/>
                <a:gdLst>
                  <a:gd name="connsiteX0" fmla="*/ 121382 w 121381"/>
                  <a:gd name="connsiteY0" fmla="*/ 60691 h 121381"/>
                  <a:gd name="connsiteX1" fmla="*/ 60691 w 121381"/>
                  <a:gd name="connsiteY1" fmla="*/ 121382 h 121381"/>
                  <a:gd name="connsiteX2" fmla="*/ 0 w 121381"/>
                  <a:gd name="connsiteY2" fmla="*/ 60691 h 121381"/>
                  <a:gd name="connsiteX3" fmla="*/ 60691 w 121381"/>
                  <a:gd name="connsiteY3" fmla="*/ 0 h 121381"/>
                  <a:gd name="connsiteX4" fmla="*/ 121382 w 121381"/>
                  <a:gd name="connsiteY4" fmla="*/ 60691 h 121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381" h="121381">
                    <a:moveTo>
                      <a:pt x="121382" y="60691"/>
                    </a:moveTo>
                    <a:cubicBezTo>
                      <a:pt x="121382" y="94209"/>
                      <a:pt x="94210" y="121382"/>
                      <a:pt x="60691" y="121382"/>
                    </a:cubicBezTo>
                    <a:cubicBezTo>
                      <a:pt x="27172" y="121382"/>
                      <a:pt x="0" y="94210"/>
                      <a:pt x="0" y="60691"/>
                    </a:cubicBezTo>
                    <a:cubicBezTo>
                      <a:pt x="0" y="27172"/>
                      <a:pt x="27172" y="0"/>
                      <a:pt x="60691" y="0"/>
                    </a:cubicBezTo>
                    <a:cubicBezTo>
                      <a:pt x="94210" y="0"/>
                      <a:pt x="121382" y="27172"/>
                      <a:pt x="121382" y="60691"/>
                    </a:cubicBezTo>
                    <a:close/>
                  </a:path>
                </a:pathLst>
              </a:custGeom>
              <a:solidFill>
                <a:srgbClr val="FFFFFF"/>
              </a:solidFill>
              <a:ln w="1269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70" name="TextBox 169">
                <a:extLst>
                  <a:ext uri="{FF2B5EF4-FFF2-40B4-BE49-F238E27FC236}">
                    <a16:creationId xmlns:a16="http://schemas.microsoft.com/office/drawing/2014/main" id="{D2C443A1-8A86-119D-AB52-DE9B8471B9AC}"/>
                  </a:ext>
                </a:extLst>
              </p:cNvPr>
              <p:cNvSpPr txBox="1"/>
              <p:nvPr/>
            </p:nvSpPr>
            <p:spPr>
              <a:xfrm>
                <a:off x="4192684" y="624157"/>
                <a:ext cx="783462" cy="29751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0" normalizeH="0" baseline="0" noProof="0">
                    <a:ln/>
                    <a:solidFill>
                      <a:srgbClr val="000000"/>
                    </a:solidFill>
                    <a:effectLst/>
                    <a:uLnTx/>
                    <a:uFillTx/>
                    <a:latin typeface="Arial"/>
                    <a:ea typeface="+mn-ea"/>
                    <a:cs typeface="Arial"/>
                    <a:sym typeface="Arial"/>
                    <a:rtl val="0"/>
                  </a:rPr>
                  <a:t>Abstract</a:t>
                </a:r>
              </a:p>
            </p:txBody>
          </p:sp>
          <p:sp>
            <p:nvSpPr>
              <p:cNvPr id="171" name="Freeform 109">
                <a:extLst>
                  <a:ext uri="{FF2B5EF4-FFF2-40B4-BE49-F238E27FC236}">
                    <a16:creationId xmlns:a16="http://schemas.microsoft.com/office/drawing/2014/main" id="{0EBA2AA9-692E-B1AD-0130-0055F381ADC8}"/>
                  </a:ext>
                </a:extLst>
              </p:cNvPr>
              <p:cNvSpPr/>
              <p:nvPr/>
            </p:nvSpPr>
            <p:spPr>
              <a:xfrm>
                <a:off x="4118596" y="705349"/>
                <a:ext cx="121381" cy="121381"/>
              </a:xfrm>
              <a:custGeom>
                <a:avLst/>
                <a:gdLst>
                  <a:gd name="connsiteX0" fmla="*/ 121382 w 121381"/>
                  <a:gd name="connsiteY0" fmla="*/ 60691 h 121381"/>
                  <a:gd name="connsiteX1" fmla="*/ 60691 w 121381"/>
                  <a:gd name="connsiteY1" fmla="*/ 121382 h 121381"/>
                  <a:gd name="connsiteX2" fmla="*/ 0 w 121381"/>
                  <a:gd name="connsiteY2" fmla="*/ 60691 h 121381"/>
                  <a:gd name="connsiteX3" fmla="*/ 60691 w 121381"/>
                  <a:gd name="connsiteY3" fmla="*/ 0 h 121381"/>
                  <a:gd name="connsiteX4" fmla="*/ 121382 w 121381"/>
                  <a:gd name="connsiteY4" fmla="*/ 60691 h 121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381" h="121381">
                    <a:moveTo>
                      <a:pt x="121382" y="60691"/>
                    </a:moveTo>
                    <a:cubicBezTo>
                      <a:pt x="121382" y="94209"/>
                      <a:pt x="94210" y="121382"/>
                      <a:pt x="60691" y="121382"/>
                    </a:cubicBezTo>
                    <a:cubicBezTo>
                      <a:pt x="27172" y="121382"/>
                      <a:pt x="0" y="94209"/>
                      <a:pt x="0" y="60691"/>
                    </a:cubicBezTo>
                    <a:cubicBezTo>
                      <a:pt x="0" y="27172"/>
                      <a:pt x="27172" y="0"/>
                      <a:pt x="60691" y="0"/>
                    </a:cubicBezTo>
                    <a:cubicBezTo>
                      <a:pt x="94210" y="0"/>
                      <a:pt x="121382" y="27172"/>
                      <a:pt x="121382" y="60691"/>
                    </a:cubicBezTo>
                    <a:close/>
                  </a:path>
                </a:pathLst>
              </a:custGeom>
              <a:solidFill>
                <a:srgbClr val="FFFFFF"/>
              </a:solidFill>
              <a:ln w="1269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grpSp>
        <p:nvGrpSpPr>
          <p:cNvPr id="203" name="Group 202">
            <a:extLst>
              <a:ext uri="{FF2B5EF4-FFF2-40B4-BE49-F238E27FC236}">
                <a16:creationId xmlns:a16="http://schemas.microsoft.com/office/drawing/2014/main" id="{D9F06B33-C647-2BF7-6513-3074B77AE27C}"/>
              </a:ext>
            </a:extLst>
          </p:cNvPr>
          <p:cNvGrpSpPr/>
          <p:nvPr/>
        </p:nvGrpSpPr>
        <p:grpSpPr>
          <a:xfrm>
            <a:off x="456714" y="2551900"/>
            <a:ext cx="2021163" cy="558365"/>
            <a:chOff x="456714" y="2551900"/>
            <a:chExt cx="2021163" cy="558365"/>
          </a:xfrm>
        </p:grpSpPr>
        <p:sp>
          <p:nvSpPr>
            <p:cNvPr id="204" name="Rectangle: Rounded Corners 203">
              <a:extLst>
                <a:ext uri="{FF2B5EF4-FFF2-40B4-BE49-F238E27FC236}">
                  <a16:creationId xmlns:a16="http://schemas.microsoft.com/office/drawing/2014/main" id="{5F668233-61B5-EB9C-1E77-4F2DD5318D85}"/>
                </a:ext>
              </a:extLst>
            </p:cNvPr>
            <p:cNvSpPr/>
            <p:nvPr/>
          </p:nvSpPr>
          <p:spPr>
            <a:xfrm>
              <a:off x="557422" y="2551900"/>
              <a:ext cx="1920455" cy="558365"/>
            </a:xfrm>
            <a:prstGeom prst="roundRect">
              <a:avLst/>
            </a:prstGeom>
            <a:solidFill>
              <a:srgbClr val="009999">
                <a:alpha val="25000"/>
              </a:srgbClr>
            </a:solidFill>
            <a:ln w="12700" cap="flat" cmpd="sng" algn="ctr">
              <a:noFill/>
              <a:prstDash val="solid"/>
              <a:miter lim="800000"/>
            </a:ln>
            <a:effectLst/>
          </p:spPr>
          <p:txBody>
            <a:bodyPr lIns="2743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FFFFFF"/>
                  </a:solidFill>
                  <a:effectLst/>
                  <a:uLnTx/>
                  <a:uFillTx/>
                  <a:latin typeface="Arial" panose="020B0604020202020204"/>
                  <a:ea typeface="+mn-ea"/>
                  <a:cs typeface="+mn-cs"/>
                </a:rPr>
                <a:t>Strategy and Messaging Worksheet</a:t>
              </a:r>
            </a:p>
          </p:txBody>
        </p:sp>
        <p:sp>
          <p:nvSpPr>
            <p:cNvPr id="205" name="Oval 204">
              <a:extLst>
                <a:ext uri="{FF2B5EF4-FFF2-40B4-BE49-F238E27FC236}">
                  <a16:creationId xmlns:a16="http://schemas.microsoft.com/office/drawing/2014/main" id="{15A354E2-668B-D77D-1875-402CF56C5E3E}"/>
                </a:ext>
              </a:extLst>
            </p:cNvPr>
            <p:cNvSpPr/>
            <p:nvPr/>
          </p:nvSpPr>
          <p:spPr>
            <a:xfrm>
              <a:off x="456714" y="2689448"/>
              <a:ext cx="283270" cy="283270"/>
            </a:xfrm>
            <a:prstGeom prst="ellipse">
              <a:avLst/>
            </a:prstGeom>
            <a:solidFill>
              <a:schemeClr val="bg1"/>
            </a:solidFill>
            <a:ln>
              <a:solidFill>
                <a:srgbClr val="BFE5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BFE5E5"/>
                  </a:solidFill>
                  <a:effectLst/>
                  <a:uLnTx/>
                  <a:uFillTx/>
                  <a:latin typeface="Arial" panose="020B0604020202020204"/>
                  <a:ea typeface="+mn-ea"/>
                  <a:cs typeface="+mn-cs"/>
                </a:rPr>
                <a:t>2</a:t>
              </a:r>
            </a:p>
          </p:txBody>
        </p:sp>
      </p:grpSp>
      <p:grpSp>
        <p:nvGrpSpPr>
          <p:cNvPr id="206" name="Group 205">
            <a:extLst>
              <a:ext uri="{FF2B5EF4-FFF2-40B4-BE49-F238E27FC236}">
                <a16:creationId xmlns:a16="http://schemas.microsoft.com/office/drawing/2014/main" id="{3CAE8944-7DA6-BE1D-D667-36E8C5773987}"/>
              </a:ext>
            </a:extLst>
          </p:cNvPr>
          <p:cNvGrpSpPr/>
          <p:nvPr/>
        </p:nvGrpSpPr>
        <p:grpSpPr>
          <a:xfrm>
            <a:off x="456714" y="5000771"/>
            <a:ext cx="2021163" cy="558366"/>
            <a:chOff x="456714" y="5000771"/>
            <a:chExt cx="2021163" cy="558366"/>
          </a:xfrm>
        </p:grpSpPr>
        <p:sp>
          <p:nvSpPr>
            <p:cNvPr id="207" name="Rectangle: Rounded Corners 206">
              <a:extLst>
                <a:ext uri="{FF2B5EF4-FFF2-40B4-BE49-F238E27FC236}">
                  <a16:creationId xmlns:a16="http://schemas.microsoft.com/office/drawing/2014/main" id="{87C5FE3F-26B2-7EE3-5424-76DB5DCE855D}"/>
                </a:ext>
              </a:extLst>
            </p:cNvPr>
            <p:cNvSpPr/>
            <p:nvPr/>
          </p:nvSpPr>
          <p:spPr>
            <a:xfrm>
              <a:off x="557422" y="5000771"/>
              <a:ext cx="1920455" cy="558366"/>
            </a:xfrm>
            <a:prstGeom prst="roundRect">
              <a:avLst/>
            </a:prstGeom>
            <a:solidFill>
              <a:srgbClr val="009999">
                <a:alpha val="25000"/>
              </a:srgbClr>
            </a:solidFill>
            <a:ln w="12700" cap="flat" cmpd="sng" algn="ctr">
              <a:noFill/>
              <a:prstDash val="solid"/>
              <a:miter lim="800000"/>
            </a:ln>
            <a:effectLst/>
          </p:spPr>
          <p:txBody>
            <a:bodyPr lIns="2743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FFFFFF"/>
                  </a:solidFill>
                  <a:effectLst/>
                  <a:uLnTx/>
                  <a:uFillTx/>
                  <a:latin typeface="Arial" panose="020B0604020202020204"/>
                  <a:ea typeface="+mn-ea"/>
                  <a:cs typeface="+mn-cs"/>
                </a:rPr>
                <a:t>Integrated Tactical Plan Dashboard</a:t>
              </a:r>
            </a:p>
          </p:txBody>
        </p:sp>
        <p:sp>
          <p:nvSpPr>
            <p:cNvPr id="208" name="Oval 207">
              <a:extLst>
                <a:ext uri="{FF2B5EF4-FFF2-40B4-BE49-F238E27FC236}">
                  <a16:creationId xmlns:a16="http://schemas.microsoft.com/office/drawing/2014/main" id="{9CC53A7C-53E9-8397-EC52-1C6F1D20B325}"/>
                </a:ext>
              </a:extLst>
            </p:cNvPr>
            <p:cNvSpPr/>
            <p:nvPr/>
          </p:nvSpPr>
          <p:spPr>
            <a:xfrm>
              <a:off x="456714" y="5138319"/>
              <a:ext cx="283270" cy="283270"/>
            </a:xfrm>
            <a:prstGeom prst="ellipse">
              <a:avLst/>
            </a:prstGeom>
            <a:solidFill>
              <a:schemeClr val="bg1"/>
            </a:solidFill>
            <a:ln>
              <a:solidFill>
                <a:srgbClr val="BFE5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BFE5E5"/>
                  </a:solidFill>
                  <a:effectLst/>
                  <a:uLnTx/>
                  <a:uFillTx/>
                  <a:latin typeface="Arial" panose="020B0604020202020204"/>
                  <a:ea typeface="+mn-ea"/>
                  <a:cs typeface="+mn-cs"/>
                </a:rPr>
                <a:t>4</a:t>
              </a:r>
            </a:p>
          </p:txBody>
        </p:sp>
      </p:grpSp>
      <p:grpSp>
        <p:nvGrpSpPr>
          <p:cNvPr id="209" name="Group 208">
            <a:extLst>
              <a:ext uri="{FF2B5EF4-FFF2-40B4-BE49-F238E27FC236}">
                <a16:creationId xmlns:a16="http://schemas.microsoft.com/office/drawing/2014/main" id="{8F694D0C-673F-8503-D844-9329E6EE783D}"/>
              </a:ext>
            </a:extLst>
          </p:cNvPr>
          <p:cNvGrpSpPr/>
          <p:nvPr/>
        </p:nvGrpSpPr>
        <p:grpSpPr>
          <a:xfrm>
            <a:off x="456714" y="1327466"/>
            <a:ext cx="2021163" cy="558365"/>
            <a:chOff x="456714" y="1327466"/>
            <a:chExt cx="2021163" cy="558365"/>
          </a:xfrm>
        </p:grpSpPr>
        <p:sp>
          <p:nvSpPr>
            <p:cNvPr id="210" name="Rectangle: Rounded Corners 209">
              <a:extLst>
                <a:ext uri="{FF2B5EF4-FFF2-40B4-BE49-F238E27FC236}">
                  <a16:creationId xmlns:a16="http://schemas.microsoft.com/office/drawing/2014/main" id="{46809CD9-5573-7864-DD9C-6C3A2FC3D8DE}"/>
                </a:ext>
              </a:extLst>
            </p:cNvPr>
            <p:cNvSpPr/>
            <p:nvPr/>
          </p:nvSpPr>
          <p:spPr>
            <a:xfrm>
              <a:off x="557422" y="1327466"/>
              <a:ext cx="1920455" cy="558365"/>
            </a:xfrm>
            <a:prstGeom prst="roundRect">
              <a:avLst/>
            </a:prstGeom>
            <a:solidFill>
              <a:srgbClr val="009999">
                <a:alpha val="25000"/>
              </a:srgbClr>
            </a:solidFill>
            <a:ln w="12700" cap="flat" cmpd="sng" algn="ctr">
              <a:noFill/>
              <a:prstDash val="solid"/>
              <a:miter lim="800000"/>
            </a:ln>
            <a:effectLst/>
          </p:spPr>
          <p:txBody>
            <a:bodyPr lIns="2743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FFFFFF"/>
                  </a:solidFill>
                  <a:effectLst/>
                  <a:uLnTx/>
                  <a:uFillTx/>
                  <a:latin typeface="Arial" panose="020B0604020202020204"/>
                  <a:ea typeface="+mn-ea"/>
                  <a:cs typeface="+mn-cs"/>
                </a:rPr>
                <a:t>Strategic Framework </a:t>
              </a:r>
              <a:br>
                <a:rPr kumimoji="0" lang="en-US" sz="1100" b="1" i="0" u="none" strike="noStrike" kern="0" cap="none" spc="0" normalizeH="0" baseline="0" noProof="0">
                  <a:ln>
                    <a:noFill/>
                  </a:ln>
                  <a:solidFill>
                    <a:srgbClr val="FFFFFF"/>
                  </a:solidFill>
                  <a:effectLst/>
                  <a:uLnTx/>
                  <a:uFillTx/>
                  <a:latin typeface="Arial" panose="020B0604020202020204"/>
                  <a:ea typeface="+mn-ea"/>
                  <a:cs typeface="+mn-cs"/>
                </a:rPr>
              </a:br>
              <a:r>
                <a:rPr kumimoji="0" lang="en-US" sz="1100" b="1" i="0" u="none" strike="noStrike" kern="0" cap="none" spc="0" normalizeH="0" baseline="0" noProof="0">
                  <a:ln>
                    <a:noFill/>
                  </a:ln>
                  <a:solidFill>
                    <a:srgbClr val="FFFFFF"/>
                  </a:solidFill>
                  <a:effectLst/>
                  <a:uLnTx/>
                  <a:uFillTx/>
                  <a:latin typeface="Arial" panose="020B0604020202020204"/>
                  <a:ea typeface="+mn-ea"/>
                  <a:cs typeface="+mn-cs"/>
                </a:rPr>
                <a:t>&amp; Lexicon</a:t>
              </a:r>
            </a:p>
          </p:txBody>
        </p:sp>
        <p:sp>
          <p:nvSpPr>
            <p:cNvPr id="211" name="Oval 210">
              <a:extLst>
                <a:ext uri="{FF2B5EF4-FFF2-40B4-BE49-F238E27FC236}">
                  <a16:creationId xmlns:a16="http://schemas.microsoft.com/office/drawing/2014/main" id="{F1047600-777F-58DA-3EDC-6CDD27FA8094}"/>
                </a:ext>
              </a:extLst>
            </p:cNvPr>
            <p:cNvSpPr/>
            <p:nvPr/>
          </p:nvSpPr>
          <p:spPr>
            <a:xfrm>
              <a:off x="456714" y="1465013"/>
              <a:ext cx="283270" cy="283270"/>
            </a:xfrm>
            <a:prstGeom prst="ellipse">
              <a:avLst/>
            </a:prstGeom>
            <a:solidFill>
              <a:schemeClr val="bg1"/>
            </a:solidFill>
            <a:ln>
              <a:solidFill>
                <a:srgbClr val="BFE5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BFE5E5"/>
                  </a:solidFill>
                  <a:effectLst/>
                  <a:uLnTx/>
                  <a:uFillTx/>
                  <a:latin typeface="Arial" panose="020B0604020202020204"/>
                  <a:ea typeface="+mn-ea"/>
                  <a:cs typeface="+mn-cs"/>
                </a:rPr>
                <a:t>1</a:t>
              </a:r>
            </a:p>
          </p:txBody>
        </p:sp>
      </p:grpSp>
      <p:sp>
        <p:nvSpPr>
          <p:cNvPr id="6" name="Footer Placeholder 46">
            <a:extLst>
              <a:ext uri="{FF2B5EF4-FFF2-40B4-BE49-F238E27FC236}">
                <a16:creationId xmlns:a16="http://schemas.microsoft.com/office/drawing/2014/main" id="{35BB34BB-C020-53EA-4137-AA73BDD6E970}"/>
              </a:ext>
            </a:extLst>
          </p:cNvPr>
          <p:cNvSpPr txBox="1">
            <a:spLocks/>
          </p:cNvSpPr>
          <p:nvPr/>
        </p:nvSpPr>
        <p:spPr>
          <a:xfrm>
            <a:off x="644777" y="6010491"/>
            <a:ext cx="10902446" cy="43509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vert="horz" lIns="91440" tIns="45720" rIns="91440" bIns="45720" rtlCol="0" anchor="b"/>
          <a:lstStyle>
            <a:defPPr>
              <a:defRPr lang="en-US"/>
            </a:defPPr>
            <a:lvl1pPr marL="0" algn="l" defTabSz="914400" rtl="0" eaLnBrk="1" latinLnBrk="0" hangingPunct="1">
              <a:defRPr sz="9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HCP, healthcare professional; </a:t>
            </a:r>
            <a:r>
              <a:rPr kumimoji="0" lang="en-US" sz="9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IMCP</a:t>
            </a:r>
            <a:r>
              <a:rPr kumimoji="0" lang="en-US"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integrated medical communications plan</a:t>
            </a:r>
            <a:r>
              <a:rPr kumimoji="0" lang="en-US" sz="900" b="0" i="0" u="none" strike="noStrike" kern="1200" cap="none" spc="0" normalizeH="0" baseline="0" noProof="0">
                <a:ln>
                  <a:noFill/>
                </a:ln>
                <a:solidFill>
                  <a:srgbClr val="373C41"/>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2446416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55E69-D266-2191-4BB5-E79868280B5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2360BD7-F91E-AFD4-7CDF-959C2188FE77}"/>
              </a:ext>
            </a:extLst>
          </p:cNvPr>
          <p:cNvSpPr/>
          <p:nvPr/>
        </p:nvSpPr>
        <p:spPr>
          <a:xfrm>
            <a:off x="406399" y="1018309"/>
            <a:ext cx="2222501" cy="5039591"/>
          </a:xfrm>
          <a:prstGeom prst="rect">
            <a:avLst/>
          </a:prstGeom>
          <a:solidFill>
            <a:srgbClr val="009999">
              <a:alpha val="2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2FF7E9B2-0941-AB3C-E5BF-3DCECB4B43AF}"/>
              </a:ext>
            </a:extLst>
          </p:cNvPr>
          <p:cNvSpPr>
            <a:spLocks noGrp="1"/>
          </p:cNvSpPr>
          <p:nvPr>
            <p:ph type="title"/>
          </p:nvPr>
        </p:nvSpPr>
        <p:spPr/>
        <p:txBody>
          <a:bodyPr/>
          <a:lstStyle/>
          <a:p>
            <a:r>
              <a:rPr lang="en-US"/>
              <a:t>Tools needed to achieve an IMCP</a:t>
            </a:r>
          </a:p>
        </p:txBody>
      </p:sp>
      <p:sp>
        <p:nvSpPr>
          <p:cNvPr id="4" name="Slide Number Placeholder 3">
            <a:extLst>
              <a:ext uri="{FF2B5EF4-FFF2-40B4-BE49-F238E27FC236}">
                <a16:creationId xmlns:a16="http://schemas.microsoft.com/office/drawing/2014/main" id="{CC855E50-B4A7-838B-C9FA-DFFDECC0FB4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B51402-D8AD-3345-AF1A-7CB73C854E7F}" type="slidenum">
              <a:rPr kumimoji="0" lang="en-US" sz="105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en-US" sz="10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F2A95CAB-09AE-B47D-F1A9-21A942B4FDF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a:ea typeface="+mn-ea"/>
                <a:cs typeface="+mn-cs"/>
              </a:rPr>
              <a:t>This information is for educational use only. Do not copy. Do not distribute.</a:t>
            </a:r>
          </a:p>
        </p:txBody>
      </p:sp>
      <p:grpSp>
        <p:nvGrpSpPr>
          <p:cNvPr id="42" name="Group 41">
            <a:extLst>
              <a:ext uri="{FF2B5EF4-FFF2-40B4-BE49-F238E27FC236}">
                <a16:creationId xmlns:a16="http://schemas.microsoft.com/office/drawing/2014/main" id="{BB94B1E3-C105-4186-03FB-816EE8FBBCA7}"/>
              </a:ext>
            </a:extLst>
          </p:cNvPr>
          <p:cNvGrpSpPr/>
          <p:nvPr/>
        </p:nvGrpSpPr>
        <p:grpSpPr>
          <a:xfrm>
            <a:off x="456714" y="5000771"/>
            <a:ext cx="2021163" cy="558366"/>
            <a:chOff x="456714" y="5000771"/>
            <a:chExt cx="2021163" cy="558366"/>
          </a:xfrm>
        </p:grpSpPr>
        <p:sp>
          <p:nvSpPr>
            <p:cNvPr id="9" name="Rectangle: Rounded Corners 8">
              <a:extLst>
                <a:ext uri="{FF2B5EF4-FFF2-40B4-BE49-F238E27FC236}">
                  <a16:creationId xmlns:a16="http://schemas.microsoft.com/office/drawing/2014/main" id="{3E2A3C90-4D38-BA30-CD74-49AD8172F494}"/>
                </a:ext>
              </a:extLst>
            </p:cNvPr>
            <p:cNvSpPr/>
            <p:nvPr/>
          </p:nvSpPr>
          <p:spPr>
            <a:xfrm>
              <a:off x="557422" y="5000771"/>
              <a:ext cx="1920455" cy="558366"/>
            </a:xfrm>
            <a:prstGeom prst="roundRect">
              <a:avLst/>
            </a:prstGeom>
            <a:solidFill>
              <a:srgbClr val="009999"/>
            </a:solidFill>
            <a:ln w="12700" cap="flat" cmpd="sng" algn="ctr">
              <a:noFill/>
              <a:prstDash val="solid"/>
              <a:miter lim="800000"/>
            </a:ln>
            <a:effectLst/>
          </p:spPr>
          <p:txBody>
            <a:bodyPr lIns="2743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FFFFFF"/>
                  </a:solidFill>
                  <a:effectLst/>
                  <a:uLnTx/>
                  <a:uFillTx/>
                  <a:latin typeface="Arial" panose="020B0604020202020204"/>
                  <a:ea typeface="+mn-ea"/>
                  <a:cs typeface="+mn-cs"/>
                </a:rPr>
                <a:t>Integrated Tactical Plan Dashboard</a:t>
              </a:r>
            </a:p>
          </p:txBody>
        </p:sp>
        <p:sp>
          <p:nvSpPr>
            <p:cNvPr id="16" name="Oval 15">
              <a:extLst>
                <a:ext uri="{FF2B5EF4-FFF2-40B4-BE49-F238E27FC236}">
                  <a16:creationId xmlns:a16="http://schemas.microsoft.com/office/drawing/2014/main" id="{E20A3B70-B8A9-C184-9909-651A4BBE72E0}"/>
                </a:ext>
              </a:extLst>
            </p:cNvPr>
            <p:cNvSpPr/>
            <p:nvPr/>
          </p:nvSpPr>
          <p:spPr>
            <a:xfrm>
              <a:off x="456714" y="5138319"/>
              <a:ext cx="283270" cy="28327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9999"/>
                  </a:solidFill>
                  <a:effectLst/>
                  <a:uLnTx/>
                  <a:uFillTx/>
                  <a:latin typeface="Arial" panose="020B0604020202020204"/>
                  <a:ea typeface="+mn-ea"/>
                  <a:cs typeface="+mn-cs"/>
                </a:rPr>
                <a:t>4</a:t>
              </a:r>
            </a:p>
          </p:txBody>
        </p:sp>
      </p:grpSp>
      <p:sp>
        <p:nvSpPr>
          <p:cNvPr id="12" name="Content Placeholder 2">
            <a:extLst>
              <a:ext uri="{FF2B5EF4-FFF2-40B4-BE49-F238E27FC236}">
                <a16:creationId xmlns:a16="http://schemas.microsoft.com/office/drawing/2014/main" id="{5BDB2E11-BA5E-AB5A-4366-206D17B5BF65}"/>
              </a:ext>
            </a:extLst>
          </p:cNvPr>
          <p:cNvSpPr>
            <a:spLocks noGrp="1"/>
          </p:cNvSpPr>
          <p:nvPr>
            <p:ph idx="1"/>
          </p:nvPr>
        </p:nvSpPr>
        <p:spPr>
          <a:xfrm>
            <a:off x="2628900" y="1169813"/>
            <a:ext cx="2722033" cy="4888087"/>
          </a:xfrm>
        </p:spPr>
        <p:txBody>
          <a:bodyPr>
            <a:normAutofit/>
          </a:bodyPr>
          <a:lstStyle/>
          <a:p>
            <a:r>
              <a:rPr lang="en-US" sz="2000"/>
              <a:t>Data from the tactic form are integrated and visualized in </a:t>
            </a:r>
            <a:r>
              <a:rPr lang="en-US" sz="2000" spc="-20"/>
              <a:t>Power BI for analysis </a:t>
            </a:r>
            <a:r>
              <a:rPr lang="en-US" sz="2000"/>
              <a:t>and insight</a:t>
            </a:r>
          </a:p>
          <a:p>
            <a:r>
              <a:rPr lang="en-US" sz="2000" b="0" i="0" u="none" strike="noStrike" baseline="0">
                <a:latin typeface="ArialMT"/>
              </a:rPr>
              <a:t>Any gaps in tactical plans or duplication of efforts should become evident</a:t>
            </a:r>
          </a:p>
          <a:p>
            <a:r>
              <a:rPr lang="en-US" sz="2000" b="0" i="0" u="none" strike="noStrike" baseline="0">
                <a:latin typeface="ArialMT"/>
              </a:rPr>
              <a:t>Can serve as a source of inspiration</a:t>
            </a:r>
            <a:endParaRPr lang="en-US" sz="1800"/>
          </a:p>
        </p:txBody>
      </p:sp>
      <p:grpSp>
        <p:nvGrpSpPr>
          <p:cNvPr id="7" name="Group 6">
            <a:extLst>
              <a:ext uri="{FF2B5EF4-FFF2-40B4-BE49-F238E27FC236}">
                <a16:creationId xmlns:a16="http://schemas.microsoft.com/office/drawing/2014/main" id="{BA31E8E3-3F14-0B16-28C9-F5D2F8A97CBA}"/>
              </a:ext>
            </a:extLst>
          </p:cNvPr>
          <p:cNvGrpSpPr/>
          <p:nvPr/>
        </p:nvGrpSpPr>
        <p:grpSpPr>
          <a:xfrm>
            <a:off x="5348145" y="1169034"/>
            <a:ext cx="6222675" cy="4888867"/>
            <a:chOff x="5348145" y="1169034"/>
            <a:chExt cx="6222675" cy="4888867"/>
          </a:xfrm>
        </p:grpSpPr>
        <p:sp>
          <p:nvSpPr>
            <p:cNvPr id="231" name="Freeform 67">
              <a:extLst>
                <a:ext uri="{FF2B5EF4-FFF2-40B4-BE49-F238E27FC236}">
                  <a16:creationId xmlns:a16="http://schemas.microsoft.com/office/drawing/2014/main" id="{B4DB8F45-DAFA-4F27-B783-BE064D3188E8}"/>
                </a:ext>
              </a:extLst>
            </p:cNvPr>
            <p:cNvSpPr/>
            <p:nvPr/>
          </p:nvSpPr>
          <p:spPr>
            <a:xfrm>
              <a:off x="5421222" y="1202972"/>
              <a:ext cx="6124584" cy="1250750"/>
            </a:xfrm>
            <a:custGeom>
              <a:avLst/>
              <a:gdLst>
                <a:gd name="connsiteX0" fmla="*/ 0 w 7133336"/>
                <a:gd name="connsiteY0" fmla="*/ 0 h 1441831"/>
                <a:gd name="connsiteX1" fmla="*/ 7133336 w 7133336"/>
                <a:gd name="connsiteY1" fmla="*/ 0 h 1441831"/>
                <a:gd name="connsiteX2" fmla="*/ 7133336 w 7133336"/>
                <a:gd name="connsiteY2" fmla="*/ 1441831 h 1441831"/>
                <a:gd name="connsiteX3" fmla="*/ 0 w 7133336"/>
                <a:gd name="connsiteY3" fmla="*/ 1441831 h 1441831"/>
              </a:gdLst>
              <a:ahLst/>
              <a:cxnLst>
                <a:cxn ang="0">
                  <a:pos x="connsiteX0" y="connsiteY0"/>
                </a:cxn>
                <a:cxn ang="0">
                  <a:pos x="connsiteX1" y="connsiteY1"/>
                </a:cxn>
                <a:cxn ang="0">
                  <a:pos x="connsiteX2" y="connsiteY2"/>
                </a:cxn>
                <a:cxn ang="0">
                  <a:pos x="connsiteX3" y="connsiteY3"/>
                </a:cxn>
              </a:cxnLst>
              <a:rect l="l" t="t" r="r" b="b"/>
              <a:pathLst>
                <a:path w="7133336" h="1441831">
                  <a:moveTo>
                    <a:pt x="0" y="0"/>
                  </a:moveTo>
                  <a:lnTo>
                    <a:pt x="7133336" y="0"/>
                  </a:lnTo>
                  <a:lnTo>
                    <a:pt x="7133336" y="1441831"/>
                  </a:lnTo>
                  <a:lnTo>
                    <a:pt x="0" y="1441831"/>
                  </a:lnTo>
                  <a:close/>
                </a:path>
              </a:pathLst>
            </a:custGeom>
            <a:solidFill>
              <a:schemeClr val="bg1"/>
            </a:solidFill>
            <a:ln w="9537"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18" name="Graphic 3">
              <a:extLst>
                <a:ext uri="{FF2B5EF4-FFF2-40B4-BE49-F238E27FC236}">
                  <a16:creationId xmlns:a16="http://schemas.microsoft.com/office/drawing/2014/main" id="{FAF0FABD-5C81-38AA-2E83-012483F19478}"/>
                </a:ext>
              </a:extLst>
            </p:cNvPr>
            <p:cNvGrpSpPr/>
            <p:nvPr/>
          </p:nvGrpSpPr>
          <p:grpSpPr>
            <a:xfrm>
              <a:off x="5449734" y="3139524"/>
              <a:ext cx="4365480" cy="1563188"/>
              <a:chOff x="2560058" y="3345307"/>
              <a:chExt cx="5084497" cy="1802002"/>
            </a:xfrm>
            <a:solidFill>
              <a:srgbClr val="F2F2F2"/>
            </a:solidFill>
          </p:grpSpPr>
          <p:sp>
            <p:nvSpPr>
              <p:cNvPr id="355" name="Freeform 6">
                <a:extLst>
                  <a:ext uri="{FF2B5EF4-FFF2-40B4-BE49-F238E27FC236}">
                    <a16:creationId xmlns:a16="http://schemas.microsoft.com/office/drawing/2014/main" id="{02AD231E-810B-565F-6ABB-BB0A51005235}"/>
                  </a:ext>
                </a:extLst>
              </p:cNvPr>
              <p:cNvSpPr/>
              <p:nvPr/>
            </p:nvSpPr>
            <p:spPr>
              <a:xfrm>
                <a:off x="2560058" y="3345307"/>
                <a:ext cx="5084497" cy="262382"/>
              </a:xfrm>
              <a:custGeom>
                <a:avLst/>
                <a:gdLst>
                  <a:gd name="connsiteX0" fmla="*/ 0 w 5084497"/>
                  <a:gd name="connsiteY0" fmla="*/ 0 h 262382"/>
                  <a:gd name="connsiteX1" fmla="*/ 5084498 w 5084497"/>
                  <a:gd name="connsiteY1" fmla="*/ 0 h 262382"/>
                  <a:gd name="connsiteX2" fmla="*/ 5084498 w 5084497"/>
                  <a:gd name="connsiteY2" fmla="*/ 262382 h 262382"/>
                  <a:gd name="connsiteX3" fmla="*/ 0 w 5084497"/>
                  <a:gd name="connsiteY3" fmla="*/ 262382 h 262382"/>
                </a:gdLst>
                <a:ahLst/>
                <a:cxnLst>
                  <a:cxn ang="0">
                    <a:pos x="connsiteX0" y="connsiteY0"/>
                  </a:cxn>
                  <a:cxn ang="0">
                    <a:pos x="connsiteX1" y="connsiteY1"/>
                  </a:cxn>
                  <a:cxn ang="0">
                    <a:pos x="connsiteX2" y="connsiteY2"/>
                  </a:cxn>
                  <a:cxn ang="0">
                    <a:pos x="connsiteX3" y="connsiteY3"/>
                  </a:cxn>
                </a:cxnLst>
                <a:rect l="l" t="t" r="r" b="b"/>
                <a:pathLst>
                  <a:path w="5084497" h="262382">
                    <a:moveTo>
                      <a:pt x="0" y="0"/>
                    </a:moveTo>
                    <a:lnTo>
                      <a:pt x="5084498" y="0"/>
                    </a:lnTo>
                    <a:lnTo>
                      <a:pt x="5084498" y="262382"/>
                    </a:lnTo>
                    <a:lnTo>
                      <a:pt x="0" y="262382"/>
                    </a:lnTo>
                    <a:close/>
                  </a:path>
                </a:pathLst>
              </a:custGeom>
              <a:solidFill>
                <a:srgbClr val="F2F2F2"/>
              </a:solidFill>
              <a:ln w="127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56" name="Freeform 8">
                <a:extLst>
                  <a:ext uri="{FF2B5EF4-FFF2-40B4-BE49-F238E27FC236}">
                    <a16:creationId xmlns:a16="http://schemas.microsoft.com/office/drawing/2014/main" id="{1D600BEE-292B-AD8E-5B90-8376A577AAE2}"/>
                  </a:ext>
                </a:extLst>
              </p:cNvPr>
              <p:cNvSpPr/>
              <p:nvPr/>
            </p:nvSpPr>
            <p:spPr>
              <a:xfrm>
                <a:off x="2560058" y="3869944"/>
                <a:ext cx="5084497" cy="259969"/>
              </a:xfrm>
              <a:custGeom>
                <a:avLst/>
                <a:gdLst>
                  <a:gd name="connsiteX0" fmla="*/ 0 w 5084497"/>
                  <a:gd name="connsiteY0" fmla="*/ 0 h 259969"/>
                  <a:gd name="connsiteX1" fmla="*/ 5084498 w 5084497"/>
                  <a:gd name="connsiteY1" fmla="*/ 0 h 259969"/>
                  <a:gd name="connsiteX2" fmla="*/ 5084498 w 5084497"/>
                  <a:gd name="connsiteY2" fmla="*/ 259969 h 259969"/>
                  <a:gd name="connsiteX3" fmla="*/ 0 w 5084497"/>
                  <a:gd name="connsiteY3" fmla="*/ 259969 h 259969"/>
                </a:gdLst>
                <a:ahLst/>
                <a:cxnLst>
                  <a:cxn ang="0">
                    <a:pos x="connsiteX0" y="connsiteY0"/>
                  </a:cxn>
                  <a:cxn ang="0">
                    <a:pos x="connsiteX1" y="connsiteY1"/>
                  </a:cxn>
                  <a:cxn ang="0">
                    <a:pos x="connsiteX2" y="connsiteY2"/>
                  </a:cxn>
                  <a:cxn ang="0">
                    <a:pos x="connsiteX3" y="connsiteY3"/>
                  </a:cxn>
                </a:cxnLst>
                <a:rect l="l" t="t" r="r" b="b"/>
                <a:pathLst>
                  <a:path w="5084497" h="259969">
                    <a:moveTo>
                      <a:pt x="0" y="0"/>
                    </a:moveTo>
                    <a:lnTo>
                      <a:pt x="5084498" y="0"/>
                    </a:lnTo>
                    <a:lnTo>
                      <a:pt x="5084498" y="259969"/>
                    </a:lnTo>
                    <a:lnTo>
                      <a:pt x="0" y="259969"/>
                    </a:lnTo>
                    <a:close/>
                  </a:path>
                </a:pathLst>
              </a:custGeom>
              <a:solidFill>
                <a:srgbClr val="F2F2F2"/>
              </a:solidFill>
              <a:ln w="127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57" name="Freeform 9">
                <a:extLst>
                  <a:ext uri="{FF2B5EF4-FFF2-40B4-BE49-F238E27FC236}">
                    <a16:creationId xmlns:a16="http://schemas.microsoft.com/office/drawing/2014/main" id="{608C6944-4790-532B-4922-CE38E589BB88}"/>
                  </a:ext>
                </a:extLst>
              </p:cNvPr>
              <p:cNvSpPr/>
              <p:nvPr/>
            </p:nvSpPr>
            <p:spPr>
              <a:xfrm>
                <a:off x="2560058" y="4394835"/>
                <a:ext cx="5084497" cy="262254"/>
              </a:xfrm>
              <a:custGeom>
                <a:avLst/>
                <a:gdLst>
                  <a:gd name="connsiteX0" fmla="*/ 0 w 5084497"/>
                  <a:gd name="connsiteY0" fmla="*/ 0 h 262254"/>
                  <a:gd name="connsiteX1" fmla="*/ 5084498 w 5084497"/>
                  <a:gd name="connsiteY1" fmla="*/ 0 h 262254"/>
                  <a:gd name="connsiteX2" fmla="*/ 5084498 w 5084497"/>
                  <a:gd name="connsiteY2" fmla="*/ 262255 h 262254"/>
                  <a:gd name="connsiteX3" fmla="*/ 0 w 5084497"/>
                  <a:gd name="connsiteY3" fmla="*/ 262255 h 262254"/>
                </a:gdLst>
                <a:ahLst/>
                <a:cxnLst>
                  <a:cxn ang="0">
                    <a:pos x="connsiteX0" y="connsiteY0"/>
                  </a:cxn>
                  <a:cxn ang="0">
                    <a:pos x="connsiteX1" y="connsiteY1"/>
                  </a:cxn>
                  <a:cxn ang="0">
                    <a:pos x="connsiteX2" y="connsiteY2"/>
                  </a:cxn>
                  <a:cxn ang="0">
                    <a:pos x="connsiteX3" y="connsiteY3"/>
                  </a:cxn>
                </a:cxnLst>
                <a:rect l="l" t="t" r="r" b="b"/>
                <a:pathLst>
                  <a:path w="5084497" h="262254">
                    <a:moveTo>
                      <a:pt x="0" y="0"/>
                    </a:moveTo>
                    <a:lnTo>
                      <a:pt x="5084498" y="0"/>
                    </a:lnTo>
                    <a:lnTo>
                      <a:pt x="5084498" y="262255"/>
                    </a:lnTo>
                    <a:lnTo>
                      <a:pt x="0" y="262255"/>
                    </a:lnTo>
                    <a:close/>
                  </a:path>
                </a:pathLst>
              </a:custGeom>
              <a:solidFill>
                <a:srgbClr val="F2F2F2"/>
              </a:solidFill>
              <a:ln w="127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58" name="Freeform 10">
                <a:extLst>
                  <a:ext uri="{FF2B5EF4-FFF2-40B4-BE49-F238E27FC236}">
                    <a16:creationId xmlns:a16="http://schemas.microsoft.com/office/drawing/2014/main" id="{59FCF241-40E1-541D-689E-FD9A091D4CD8}"/>
                  </a:ext>
                </a:extLst>
              </p:cNvPr>
              <p:cNvSpPr/>
              <p:nvPr/>
            </p:nvSpPr>
            <p:spPr>
              <a:xfrm>
                <a:off x="2560058" y="4919472"/>
                <a:ext cx="5084497" cy="227837"/>
              </a:xfrm>
              <a:custGeom>
                <a:avLst/>
                <a:gdLst>
                  <a:gd name="connsiteX0" fmla="*/ 0 w 5084497"/>
                  <a:gd name="connsiteY0" fmla="*/ 0 h 227837"/>
                  <a:gd name="connsiteX1" fmla="*/ 5084498 w 5084497"/>
                  <a:gd name="connsiteY1" fmla="*/ 0 h 227837"/>
                  <a:gd name="connsiteX2" fmla="*/ 5084498 w 5084497"/>
                  <a:gd name="connsiteY2" fmla="*/ 227838 h 227837"/>
                  <a:gd name="connsiteX3" fmla="*/ 0 w 5084497"/>
                  <a:gd name="connsiteY3" fmla="*/ 227838 h 227837"/>
                </a:gdLst>
                <a:ahLst/>
                <a:cxnLst>
                  <a:cxn ang="0">
                    <a:pos x="connsiteX0" y="connsiteY0"/>
                  </a:cxn>
                  <a:cxn ang="0">
                    <a:pos x="connsiteX1" y="connsiteY1"/>
                  </a:cxn>
                  <a:cxn ang="0">
                    <a:pos x="connsiteX2" y="connsiteY2"/>
                  </a:cxn>
                  <a:cxn ang="0">
                    <a:pos x="connsiteX3" y="connsiteY3"/>
                  </a:cxn>
                </a:cxnLst>
                <a:rect l="l" t="t" r="r" b="b"/>
                <a:pathLst>
                  <a:path w="5084497" h="227837">
                    <a:moveTo>
                      <a:pt x="0" y="0"/>
                    </a:moveTo>
                    <a:lnTo>
                      <a:pt x="5084498" y="0"/>
                    </a:lnTo>
                    <a:lnTo>
                      <a:pt x="5084498" y="227838"/>
                    </a:lnTo>
                    <a:lnTo>
                      <a:pt x="0" y="227838"/>
                    </a:lnTo>
                    <a:close/>
                  </a:path>
                </a:pathLst>
              </a:custGeom>
              <a:solidFill>
                <a:srgbClr val="F2F2F2"/>
              </a:solidFill>
              <a:ln w="127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19" name="Freeform 11">
              <a:extLst>
                <a:ext uri="{FF2B5EF4-FFF2-40B4-BE49-F238E27FC236}">
                  <a16:creationId xmlns:a16="http://schemas.microsoft.com/office/drawing/2014/main" id="{0BB948F9-C650-7E4B-6A65-A1F97FEF9DA8}"/>
                </a:ext>
              </a:extLst>
            </p:cNvPr>
            <p:cNvSpPr/>
            <p:nvPr/>
          </p:nvSpPr>
          <p:spPr>
            <a:xfrm>
              <a:off x="5444710" y="1858038"/>
              <a:ext cx="784348" cy="297787"/>
            </a:xfrm>
            <a:custGeom>
              <a:avLst/>
              <a:gdLst>
                <a:gd name="connsiteX0" fmla="*/ 0 w 913535"/>
                <a:gd name="connsiteY0" fmla="*/ 0 h 343281"/>
                <a:gd name="connsiteX1" fmla="*/ 913535 w 913535"/>
                <a:gd name="connsiteY1" fmla="*/ 0 h 343281"/>
                <a:gd name="connsiteX2" fmla="*/ 913535 w 913535"/>
                <a:gd name="connsiteY2" fmla="*/ 343281 h 343281"/>
                <a:gd name="connsiteX3" fmla="*/ 0 w 913535"/>
                <a:gd name="connsiteY3" fmla="*/ 343281 h 343281"/>
              </a:gdLst>
              <a:ahLst/>
              <a:cxnLst>
                <a:cxn ang="0">
                  <a:pos x="connsiteX0" y="connsiteY0"/>
                </a:cxn>
                <a:cxn ang="0">
                  <a:pos x="connsiteX1" y="connsiteY1"/>
                </a:cxn>
                <a:cxn ang="0">
                  <a:pos x="connsiteX2" y="connsiteY2"/>
                </a:cxn>
                <a:cxn ang="0">
                  <a:pos x="connsiteX3" y="connsiteY3"/>
                </a:cxn>
              </a:cxnLst>
              <a:rect l="l" t="t" r="r" b="b"/>
              <a:pathLst>
                <a:path w="913535" h="343281">
                  <a:moveTo>
                    <a:pt x="0" y="0"/>
                  </a:moveTo>
                  <a:lnTo>
                    <a:pt x="913535" y="0"/>
                  </a:lnTo>
                  <a:lnTo>
                    <a:pt x="913535" y="343281"/>
                  </a:lnTo>
                  <a:lnTo>
                    <a:pt x="0" y="343281"/>
                  </a:lnTo>
                  <a:close/>
                </a:path>
              </a:pathLst>
            </a:custGeom>
            <a:solidFill>
              <a:srgbClr val="F2F2F2"/>
            </a:solidFill>
            <a:ln w="127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3" name="Freeform 12">
              <a:extLst>
                <a:ext uri="{FF2B5EF4-FFF2-40B4-BE49-F238E27FC236}">
                  <a16:creationId xmlns:a16="http://schemas.microsoft.com/office/drawing/2014/main" id="{118CAE9B-9B9C-EE69-5442-C89325FFAE22}"/>
                </a:ext>
              </a:extLst>
            </p:cNvPr>
            <p:cNvSpPr/>
            <p:nvPr/>
          </p:nvSpPr>
          <p:spPr>
            <a:xfrm>
              <a:off x="9332479" y="4049851"/>
              <a:ext cx="359401" cy="227609"/>
            </a:xfrm>
            <a:custGeom>
              <a:avLst/>
              <a:gdLst>
                <a:gd name="connsiteX0" fmla="*/ 0 w 418597"/>
                <a:gd name="connsiteY0" fmla="*/ 0 h 262382"/>
                <a:gd name="connsiteX1" fmla="*/ 418598 w 418597"/>
                <a:gd name="connsiteY1" fmla="*/ 0 h 262382"/>
                <a:gd name="connsiteX2" fmla="*/ 418598 w 418597"/>
                <a:gd name="connsiteY2" fmla="*/ 262382 h 262382"/>
                <a:gd name="connsiteX3" fmla="*/ 0 w 418597"/>
                <a:gd name="connsiteY3" fmla="*/ 262382 h 262382"/>
              </a:gdLst>
              <a:ahLst/>
              <a:cxnLst>
                <a:cxn ang="0">
                  <a:pos x="connsiteX0" y="connsiteY0"/>
                </a:cxn>
                <a:cxn ang="0">
                  <a:pos x="connsiteX1" y="connsiteY1"/>
                </a:cxn>
                <a:cxn ang="0">
                  <a:pos x="connsiteX2" y="connsiteY2"/>
                </a:cxn>
                <a:cxn ang="0">
                  <a:pos x="connsiteX3" y="connsiteY3"/>
                </a:cxn>
              </a:cxnLst>
              <a:rect l="l" t="t" r="r" b="b"/>
              <a:pathLst>
                <a:path w="418597" h="262382">
                  <a:moveTo>
                    <a:pt x="0" y="0"/>
                  </a:moveTo>
                  <a:lnTo>
                    <a:pt x="418598" y="0"/>
                  </a:lnTo>
                  <a:lnTo>
                    <a:pt x="418598" y="262382"/>
                  </a:lnTo>
                  <a:lnTo>
                    <a:pt x="0" y="262382"/>
                  </a:lnTo>
                  <a:close/>
                </a:path>
              </a:pathLst>
            </a:custGeom>
            <a:solidFill>
              <a:srgbClr val="076F77"/>
            </a:solidFill>
            <a:ln w="127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4" name="Freeform 13">
              <a:extLst>
                <a:ext uri="{FF2B5EF4-FFF2-40B4-BE49-F238E27FC236}">
                  <a16:creationId xmlns:a16="http://schemas.microsoft.com/office/drawing/2014/main" id="{882ECE02-26A3-2B55-F306-92538BA31674}"/>
                </a:ext>
              </a:extLst>
            </p:cNvPr>
            <p:cNvSpPr/>
            <p:nvPr/>
          </p:nvSpPr>
          <p:spPr>
            <a:xfrm>
              <a:off x="8954069" y="2911914"/>
              <a:ext cx="377754" cy="227609"/>
            </a:xfrm>
            <a:custGeom>
              <a:avLst/>
              <a:gdLst>
                <a:gd name="connsiteX0" fmla="*/ 0 w 439972"/>
                <a:gd name="connsiteY0" fmla="*/ 0 h 262382"/>
                <a:gd name="connsiteX1" fmla="*/ 439973 w 439972"/>
                <a:gd name="connsiteY1" fmla="*/ 0 h 262382"/>
                <a:gd name="connsiteX2" fmla="*/ 439973 w 439972"/>
                <a:gd name="connsiteY2" fmla="*/ 262382 h 262382"/>
                <a:gd name="connsiteX3" fmla="*/ 0 w 439972"/>
                <a:gd name="connsiteY3" fmla="*/ 262382 h 262382"/>
              </a:gdLst>
              <a:ahLst/>
              <a:cxnLst>
                <a:cxn ang="0">
                  <a:pos x="connsiteX0" y="connsiteY0"/>
                </a:cxn>
                <a:cxn ang="0">
                  <a:pos x="connsiteX1" y="connsiteY1"/>
                </a:cxn>
                <a:cxn ang="0">
                  <a:pos x="connsiteX2" y="connsiteY2"/>
                </a:cxn>
                <a:cxn ang="0">
                  <a:pos x="connsiteX3" y="connsiteY3"/>
                </a:cxn>
              </a:cxnLst>
              <a:rect l="l" t="t" r="r" b="b"/>
              <a:pathLst>
                <a:path w="439972" h="262382">
                  <a:moveTo>
                    <a:pt x="0" y="0"/>
                  </a:moveTo>
                  <a:lnTo>
                    <a:pt x="439973" y="0"/>
                  </a:lnTo>
                  <a:lnTo>
                    <a:pt x="439973" y="262382"/>
                  </a:lnTo>
                  <a:lnTo>
                    <a:pt x="0" y="262382"/>
                  </a:lnTo>
                  <a:close/>
                </a:path>
              </a:pathLst>
            </a:custGeom>
            <a:solidFill>
              <a:srgbClr val="EA8405"/>
            </a:solidFill>
            <a:ln w="127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5" name="Freeform 14">
              <a:extLst>
                <a:ext uri="{FF2B5EF4-FFF2-40B4-BE49-F238E27FC236}">
                  <a16:creationId xmlns:a16="http://schemas.microsoft.com/office/drawing/2014/main" id="{093EB011-AF3F-340D-6301-9831AEC7879E}"/>
                </a:ext>
              </a:extLst>
            </p:cNvPr>
            <p:cNvSpPr/>
            <p:nvPr/>
          </p:nvSpPr>
          <p:spPr>
            <a:xfrm>
              <a:off x="8954069" y="3367133"/>
              <a:ext cx="377754" cy="227609"/>
            </a:xfrm>
            <a:custGeom>
              <a:avLst/>
              <a:gdLst>
                <a:gd name="connsiteX0" fmla="*/ 0 w 439972"/>
                <a:gd name="connsiteY0" fmla="*/ 0 h 262382"/>
                <a:gd name="connsiteX1" fmla="*/ 439973 w 439972"/>
                <a:gd name="connsiteY1" fmla="*/ 0 h 262382"/>
                <a:gd name="connsiteX2" fmla="*/ 439973 w 439972"/>
                <a:gd name="connsiteY2" fmla="*/ 262382 h 262382"/>
                <a:gd name="connsiteX3" fmla="*/ 0 w 439972"/>
                <a:gd name="connsiteY3" fmla="*/ 262382 h 262382"/>
              </a:gdLst>
              <a:ahLst/>
              <a:cxnLst>
                <a:cxn ang="0">
                  <a:pos x="connsiteX0" y="connsiteY0"/>
                </a:cxn>
                <a:cxn ang="0">
                  <a:pos x="connsiteX1" y="connsiteY1"/>
                </a:cxn>
                <a:cxn ang="0">
                  <a:pos x="connsiteX2" y="connsiteY2"/>
                </a:cxn>
                <a:cxn ang="0">
                  <a:pos x="connsiteX3" y="connsiteY3"/>
                </a:cxn>
              </a:cxnLst>
              <a:rect l="l" t="t" r="r" b="b"/>
              <a:pathLst>
                <a:path w="439972" h="262382">
                  <a:moveTo>
                    <a:pt x="0" y="0"/>
                  </a:moveTo>
                  <a:lnTo>
                    <a:pt x="439973" y="0"/>
                  </a:lnTo>
                  <a:lnTo>
                    <a:pt x="439973" y="262382"/>
                  </a:lnTo>
                  <a:lnTo>
                    <a:pt x="0" y="262382"/>
                  </a:lnTo>
                  <a:close/>
                </a:path>
              </a:pathLst>
            </a:custGeom>
            <a:solidFill>
              <a:srgbClr val="EA8405"/>
            </a:solidFill>
            <a:ln w="127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6" name="Freeform 15">
              <a:extLst>
                <a:ext uri="{FF2B5EF4-FFF2-40B4-BE49-F238E27FC236}">
                  <a16:creationId xmlns:a16="http://schemas.microsoft.com/office/drawing/2014/main" id="{DF060E1B-EC59-9EE4-2B3F-6C7487D901AB}"/>
                </a:ext>
              </a:extLst>
            </p:cNvPr>
            <p:cNvSpPr/>
            <p:nvPr/>
          </p:nvSpPr>
          <p:spPr>
            <a:xfrm>
              <a:off x="8179334" y="3594632"/>
              <a:ext cx="377754" cy="455218"/>
            </a:xfrm>
            <a:custGeom>
              <a:avLst/>
              <a:gdLst>
                <a:gd name="connsiteX0" fmla="*/ 0 w 439972"/>
                <a:gd name="connsiteY0" fmla="*/ 0 h 524763"/>
                <a:gd name="connsiteX1" fmla="*/ 439973 w 439972"/>
                <a:gd name="connsiteY1" fmla="*/ 0 h 524763"/>
                <a:gd name="connsiteX2" fmla="*/ 439973 w 439972"/>
                <a:gd name="connsiteY2" fmla="*/ 524764 h 524763"/>
                <a:gd name="connsiteX3" fmla="*/ 0 w 439972"/>
                <a:gd name="connsiteY3" fmla="*/ 524764 h 524763"/>
              </a:gdLst>
              <a:ahLst/>
              <a:cxnLst>
                <a:cxn ang="0">
                  <a:pos x="connsiteX0" y="connsiteY0"/>
                </a:cxn>
                <a:cxn ang="0">
                  <a:pos x="connsiteX1" y="connsiteY1"/>
                </a:cxn>
                <a:cxn ang="0">
                  <a:pos x="connsiteX2" y="connsiteY2"/>
                </a:cxn>
                <a:cxn ang="0">
                  <a:pos x="connsiteX3" y="connsiteY3"/>
                </a:cxn>
              </a:cxnLst>
              <a:rect l="l" t="t" r="r" b="b"/>
              <a:pathLst>
                <a:path w="439972" h="524763">
                  <a:moveTo>
                    <a:pt x="0" y="0"/>
                  </a:moveTo>
                  <a:lnTo>
                    <a:pt x="439973" y="0"/>
                  </a:lnTo>
                  <a:lnTo>
                    <a:pt x="439973" y="524764"/>
                  </a:lnTo>
                  <a:lnTo>
                    <a:pt x="0" y="524764"/>
                  </a:lnTo>
                  <a:close/>
                </a:path>
              </a:pathLst>
            </a:custGeom>
            <a:solidFill>
              <a:srgbClr val="304F8A"/>
            </a:solidFill>
            <a:ln w="127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7" name="Freeform 16">
              <a:extLst>
                <a:ext uri="{FF2B5EF4-FFF2-40B4-BE49-F238E27FC236}">
                  <a16:creationId xmlns:a16="http://schemas.microsoft.com/office/drawing/2014/main" id="{1E341650-6F0D-F1D3-C7F1-24CDA2BD508E}"/>
                </a:ext>
              </a:extLst>
            </p:cNvPr>
            <p:cNvSpPr/>
            <p:nvPr/>
          </p:nvSpPr>
          <p:spPr>
            <a:xfrm>
              <a:off x="8179334" y="4277460"/>
              <a:ext cx="377754" cy="425252"/>
            </a:xfrm>
            <a:custGeom>
              <a:avLst/>
              <a:gdLst>
                <a:gd name="connsiteX0" fmla="*/ 0 w 439972"/>
                <a:gd name="connsiteY0" fmla="*/ 0 h 490220"/>
                <a:gd name="connsiteX1" fmla="*/ 439973 w 439972"/>
                <a:gd name="connsiteY1" fmla="*/ 0 h 490220"/>
                <a:gd name="connsiteX2" fmla="*/ 439973 w 439972"/>
                <a:gd name="connsiteY2" fmla="*/ 490220 h 490220"/>
                <a:gd name="connsiteX3" fmla="*/ 0 w 439972"/>
                <a:gd name="connsiteY3" fmla="*/ 490220 h 490220"/>
              </a:gdLst>
              <a:ahLst/>
              <a:cxnLst>
                <a:cxn ang="0">
                  <a:pos x="connsiteX0" y="connsiteY0"/>
                </a:cxn>
                <a:cxn ang="0">
                  <a:pos x="connsiteX1" y="connsiteY1"/>
                </a:cxn>
                <a:cxn ang="0">
                  <a:pos x="connsiteX2" y="connsiteY2"/>
                </a:cxn>
                <a:cxn ang="0">
                  <a:pos x="connsiteX3" y="connsiteY3"/>
                </a:cxn>
              </a:cxnLst>
              <a:rect l="l" t="t" r="r" b="b"/>
              <a:pathLst>
                <a:path w="439972" h="490220">
                  <a:moveTo>
                    <a:pt x="0" y="0"/>
                  </a:moveTo>
                  <a:lnTo>
                    <a:pt x="439973" y="0"/>
                  </a:lnTo>
                  <a:lnTo>
                    <a:pt x="439973" y="490220"/>
                  </a:lnTo>
                  <a:lnTo>
                    <a:pt x="0" y="490220"/>
                  </a:lnTo>
                  <a:close/>
                </a:path>
              </a:pathLst>
            </a:custGeom>
            <a:solidFill>
              <a:srgbClr val="304F8A"/>
            </a:solidFill>
            <a:ln w="127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8" name="Freeform 17">
              <a:extLst>
                <a:ext uri="{FF2B5EF4-FFF2-40B4-BE49-F238E27FC236}">
                  <a16:creationId xmlns:a16="http://schemas.microsoft.com/office/drawing/2014/main" id="{0C85D912-7131-5D48-F02C-DECDA562B660}"/>
                </a:ext>
              </a:extLst>
            </p:cNvPr>
            <p:cNvSpPr/>
            <p:nvPr/>
          </p:nvSpPr>
          <p:spPr>
            <a:xfrm>
              <a:off x="8555777" y="4277460"/>
              <a:ext cx="398291" cy="425252"/>
            </a:xfrm>
            <a:custGeom>
              <a:avLst/>
              <a:gdLst>
                <a:gd name="connsiteX0" fmla="*/ 0 w 463892"/>
                <a:gd name="connsiteY0" fmla="*/ 0 h 490220"/>
                <a:gd name="connsiteX1" fmla="*/ 463893 w 463892"/>
                <a:gd name="connsiteY1" fmla="*/ 0 h 490220"/>
                <a:gd name="connsiteX2" fmla="*/ 463893 w 463892"/>
                <a:gd name="connsiteY2" fmla="*/ 490220 h 490220"/>
                <a:gd name="connsiteX3" fmla="*/ 0 w 463892"/>
                <a:gd name="connsiteY3" fmla="*/ 490220 h 490220"/>
              </a:gdLst>
              <a:ahLst/>
              <a:cxnLst>
                <a:cxn ang="0">
                  <a:pos x="connsiteX0" y="connsiteY0"/>
                </a:cxn>
                <a:cxn ang="0">
                  <a:pos x="connsiteX1" y="connsiteY1"/>
                </a:cxn>
                <a:cxn ang="0">
                  <a:pos x="connsiteX2" y="connsiteY2"/>
                </a:cxn>
                <a:cxn ang="0">
                  <a:pos x="connsiteX3" y="connsiteY3"/>
                </a:cxn>
              </a:cxnLst>
              <a:rect l="l" t="t" r="r" b="b"/>
              <a:pathLst>
                <a:path w="463892" h="490220">
                  <a:moveTo>
                    <a:pt x="0" y="0"/>
                  </a:moveTo>
                  <a:lnTo>
                    <a:pt x="463893" y="0"/>
                  </a:lnTo>
                  <a:lnTo>
                    <a:pt x="463893" y="490220"/>
                  </a:lnTo>
                  <a:lnTo>
                    <a:pt x="0" y="490220"/>
                  </a:lnTo>
                  <a:close/>
                </a:path>
              </a:pathLst>
            </a:custGeom>
            <a:solidFill>
              <a:srgbClr val="831523"/>
            </a:solidFill>
            <a:ln w="127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9" name="Freeform 18">
              <a:extLst>
                <a:ext uri="{FF2B5EF4-FFF2-40B4-BE49-F238E27FC236}">
                  <a16:creationId xmlns:a16="http://schemas.microsoft.com/office/drawing/2014/main" id="{0BAFE4A1-32A2-3481-FC6C-946B8C7D0772}"/>
                </a:ext>
              </a:extLst>
            </p:cNvPr>
            <p:cNvSpPr/>
            <p:nvPr/>
          </p:nvSpPr>
          <p:spPr>
            <a:xfrm>
              <a:off x="6229058" y="1560141"/>
              <a:ext cx="1278663" cy="893470"/>
            </a:xfrm>
            <a:custGeom>
              <a:avLst/>
              <a:gdLst>
                <a:gd name="connsiteX0" fmla="*/ 0 w 1489266"/>
                <a:gd name="connsiteY0" fmla="*/ 0 h 1029969"/>
                <a:gd name="connsiteX1" fmla="*/ 1489266 w 1489266"/>
                <a:gd name="connsiteY1" fmla="*/ 0 h 1029969"/>
                <a:gd name="connsiteX2" fmla="*/ 1489266 w 1489266"/>
                <a:gd name="connsiteY2" fmla="*/ 1029970 h 1029969"/>
                <a:gd name="connsiteX3" fmla="*/ 0 w 1489266"/>
                <a:gd name="connsiteY3" fmla="*/ 1029970 h 1029969"/>
              </a:gdLst>
              <a:ahLst/>
              <a:cxnLst>
                <a:cxn ang="0">
                  <a:pos x="connsiteX0" y="connsiteY0"/>
                </a:cxn>
                <a:cxn ang="0">
                  <a:pos x="connsiteX1" y="connsiteY1"/>
                </a:cxn>
                <a:cxn ang="0">
                  <a:pos x="connsiteX2" y="connsiteY2"/>
                </a:cxn>
                <a:cxn ang="0">
                  <a:pos x="connsiteX3" y="connsiteY3"/>
                </a:cxn>
              </a:cxnLst>
              <a:rect l="l" t="t" r="r" b="b"/>
              <a:pathLst>
                <a:path w="1489266" h="1029969">
                  <a:moveTo>
                    <a:pt x="0" y="0"/>
                  </a:moveTo>
                  <a:lnTo>
                    <a:pt x="1489266" y="0"/>
                  </a:lnTo>
                  <a:lnTo>
                    <a:pt x="1489266" y="1029970"/>
                  </a:lnTo>
                  <a:lnTo>
                    <a:pt x="0" y="1029970"/>
                  </a:lnTo>
                  <a:close/>
                </a:path>
              </a:pathLst>
            </a:custGeom>
            <a:solidFill>
              <a:srgbClr val="304F8A"/>
            </a:solidFill>
            <a:ln w="127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0" name="TextBox 49">
              <a:extLst>
                <a:ext uri="{FF2B5EF4-FFF2-40B4-BE49-F238E27FC236}">
                  <a16:creationId xmlns:a16="http://schemas.microsoft.com/office/drawing/2014/main" id="{5CB0C705-697B-74A2-33B2-01BCD93AC5A5}"/>
                </a:ext>
              </a:extLst>
            </p:cNvPr>
            <p:cNvSpPr txBox="1"/>
            <p:nvPr/>
          </p:nvSpPr>
          <p:spPr>
            <a:xfrm>
              <a:off x="6183595" y="1338260"/>
              <a:ext cx="369012"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800" b="0" i="0" u="none" strike="noStrike" kern="1200" cap="none" spc="0" normalizeH="0" baseline="0" noProof="0">
                  <a:ln/>
                  <a:solidFill>
                    <a:srgbClr val="000000"/>
                  </a:solidFill>
                  <a:effectLst/>
                  <a:uLnTx/>
                  <a:uFillTx/>
                  <a:latin typeface="Arial"/>
                  <a:ea typeface="+mn-ea"/>
                  <a:cs typeface="Arial"/>
                  <a:sym typeface="Arial"/>
                  <a:rtl val="0"/>
                </a:rPr>
                <a:t>SI 1</a:t>
              </a:r>
            </a:p>
          </p:txBody>
        </p:sp>
        <p:sp>
          <p:nvSpPr>
            <p:cNvPr id="51" name="TextBox 50">
              <a:extLst>
                <a:ext uri="{FF2B5EF4-FFF2-40B4-BE49-F238E27FC236}">
                  <a16:creationId xmlns:a16="http://schemas.microsoft.com/office/drawing/2014/main" id="{DC32B242-A260-F286-779B-89B97C7EC50A}"/>
                </a:ext>
              </a:extLst>
            </p:cNvPr>
            <p:cNvSpPr txBox="1"/>
            <p:nvPr/>
          </p:nvSpPr>
          <p:spPr>
            <a:xfrm>
              <a:off x="7463819" y="1338260"/>
              <a:ext cx="369012"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800" b="0" i="0" u="none" strike="noStrike" kern="1200" cap="none" spc="0" normalizeH="0" baseline="0" noProof="0">
                  <a:ln/>
                  <a:solidFill>
                    <a:srgbClr val="000000"/>
                  </a:solidFill>
                  <a:effectLst/>
                  <a:uLnTx/>
                  <a:uFillTx/>
                  <a:latin typeface="Arial"/>
                  <a:ea typeface="+mn-ea"/>
                  <a:cs typeface="Arial"/>
                  <a:sym typeface="Arial"/>
                  <a:rtl val="0"/>
                </a:rPr>
                <a:t>SI 2</a:t>
              </a:r>
            </a:p>
          </p:txBody>
        </p:sp>
        <p:sp>
          <p:nvSpPr>
            <p:cNvPr id="52" name="TextBox 51">
              <a:extLst>
                <a:ext uri="{FF2B5EF4-FFF2-40B4-BE49-F238E27FC236}">
                  <a16:creationId xmlns:a16="http://schemas.microsoft.com/office/drawing/2014/main" id="{3DFC407E-CBE6-986D-B5B8-76AC4E0436F4}"/>
                </a:ext>
              </a:extLst>
            </p:cNvPr>
            <p:cNvSpPr txBox="1"/>
            <p:nvPr/>
          </p:nvSpPr>
          <p:spPr>
            <a:xfrm>
              <a:off x="8757319" y="1338260"/>
              <a:ext cx="369012"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800" b="0" i="0" u="none" strike="noStrike" kern="1200" cap="none" spc="0" normalizeH="0" baseline="0" noProof="0">
                  <a:ln/>
                  <a:solidFill>
                    <a:srgbClr val="000000"/>
                  </a:solidFill>
                  <a:effectLst/>
                  <a:uLnTx/>
                  <a:uFillTx/>
                  <a:latin typeface="Arial"/>
                  <a:ea typeface="+mn-ea"/>
                  <a:cs typeface="Arial"/>
                  <a:sym typeface="Arial"/>
                  <a:rtl val="0"/>
                </a:rPr>
                <a:t>SI 3</a:t>
              </a:r>
            </a:p>
          </p:txBody>
        </p:sp>
        <p:sp>
          <p:nvSpPr>
            <p:cNvPr id="53" name="TextBox 52">
              <a:extLst>
                <a:ext uri="{FF2B5EF4-FFF2-40B4-BE49-F238E27FC236}">
                  <a16:creationId xmlns:a16="http://schemas.microsoft.com/office/drawing/2014/main" id="{096D16F3-077B-F640-AA4C-057841AD8DF9}"/>
                </a:ext>
              </a:extLst>
            </p:cNvPr>
            <p:cNvSpPr txBox="1"/>
            <p:nvPr/>
          </p:nvSpPr>
          <p:spPr>
            <a:xfrm>
              <a:off x="10106485" y="1338260"/>
              <a:ext cx="369012"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800" b="0" i="0" u="none" strike="noStrike" kern="1200" cap="none" spc="0" normalizeH="0" baseline="0" noProof="0">
                  <a:ln/>
                  <a:solidFill>
                    <a:srgbClr val="000000"/>
                  </a:solidFill>
                  <a:effectLst/>
                  <a:uLnTx/>
                  <a:uFillTx/>
                  <a:latin typeface="Arial"/>
                  <a:ea typeface="+mn-ea"/>
                  <a:cs typeface="Arial"/>
                  <a:sym typeface="Arial"/>
                  <a:rtl val="0"/>
                </a:rPr>
                <a:t>SI 4</a:t>
              </a:r>
            </a:p>
          </p:txBody>
        </p:sp>
        <p:sp>
          <p:nvSpPr>
            <p:cNvPr id="54" name="TextBox 53">
              <a:extLst>
                <a:ext uri="{FF2B5EF4-FFF2-40B4-BE49-F238E27FC236}">
                  <a16:creationId xmlns:a16="http://schemas.microsoft.com/office/drawing/2014/main" id="{DF457D3D-A3BC-FAE4-5761-E73DE4201563}"/>
                </a:ext>
              </a:extLst>
            </p:cNvPr>
            <p:cNvSpPr txBox="1"/>
            <p:nvPr/>
          </p:nvSpPr>
          <p:spPr>
            <a:xfrm>
              <a:off x="5348145" y="1630582"/>
              <a:ext cx="994183" cy="20005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700" b="0" i="0" u="none" strike="noStrike" kern="1200" cap="none" spc="0" normalizeH="0" baseline="0" noProof="0">
                  <a:ln/>
                  <a:solidFill>
                    <a:srgbClr val="000000"/>
                  </a:solidFill>
                  <a:effectLst/>
                  <a:uLnTx/>
                  <a:uFillTx/>
                  <a:latin typeface="Arial"/>
                  <a:ea typeface="+mn-ea"/>
                  <a:cs typeface="Arial"/>
                  <a:sym typeface="Arial"/>
                  <a:rtl val="0"/>
                </a:rPr>
                <a:t>Drug 1, Indication 1</a:t>
              </a:r>
            </a:p>
          </p:txBody>
        </p:sp>
        <p:sp>
          <p:nvSpPr>
            <p:cNvPr id="55" name="TextBox 54">
              <a:extLst>
                <a:ext uri="{FF2B5EF4-FFF2-40B4-BE49-F238E27FC236}">
                  <a16:creationId xmlns:a16="http://schemas.microsoft.com/office/drawing/2014/main" id="{7A41C0E4-1E0A-CCA7-85EB-92D7DBCF8843}"/>
                </a:ext>
              </a:extLst>
            </p:cNvPr>
            <p:cNvSpPr txBox="1"/>
            <p:nvPr/>
          </p:nvSpPr>
          <p:spPr>
            <a:xfrm>
              <a:off x="6186321" y="1582952"/>
              <a:ext cx="130997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700" b="0" i="0" u="none" strike="noStrike" kern="1200" cap="none" spc="0" normalizeH="0" baseline="0" noProof="0">
                  <a:ln/>
                  <a:solidFill>
                    <a:srgbClr val="FFFFFF"/>
                  </a:solidFill>
                  <a:effectLst/>
                  <a:uLnTx/>
                  <a:uFillTx/>
                  <a:latin typeface="Arial"/>
                  <a:ea typeface="+mn-ea"/>
                  <a:cs typeface="Arial"/>
                  <a:sym typeface="Arial"/>
                  <a:rtl val="0"/>
                </a:rPr>
                <a:t>&lt;Critical action 1 to achieve </a:t>
              </a:r>
              <a:br>
                <a:rPr kumimoji="0" lang="en-US" sz="700" b="0" i="0" u="none" strike="noStrike" kern="1200" cap="none" spc="0" normalizeH="0" baseline="0" noProof="0">
                  <a:ln/>
                  <a:solidFill>
                    <a:srgbClr val="FFFFFF"/>
                  </a:solidFill>
                  <a:effectLst/>
                  <a:uLnTx/>
                  <a:uFillTx/>
                  <a:latin typeface="Arial"/>
                  <a:ea typeface="+mn-ea"/>
                  <a:cs typeface="Arial"/>
                  <a:sym typeface="Arial"/>
                  <a:rtl val="0"/>
                </a:rPr>
              </a:br>
              <a:r>
                <a:rPr kumimoji="0" lang="en-US" sz="700" b="0" i="0" u="none" strike="noStrike" kern="1200" cap="none" spc="0" normalizeH="0" baseline="0" noProof="0">
                  <a:ln/>
                  <a:solidFill>
                    <a:srgbClr val="FFFFFF"/>
                  </a:solidFill>
                  <a:effectLst/>
                  <a:uLnTx/>
                  <a:uFillTx/>
                  <a:latin typeface="Arial"/>
                  <a:ea typeface="+mn-ea"/>
                  <a:cs typeface="Arial"/>
                  <a:sym typeface="Arial"/>
                  <a:rtl val="0"/>
                </a:rPr>
                <a:t>asset vision&gt;</a:t>
              </a:r>
            </a:p>
          </p:txBody>
        </p:sp>
        <p:sp>
          <p:nvSpPr>
            <p:cNvPr id="56" name="TextBox 55">
              <a:extLst>
                <a:ext uri="{FF2B5EF4-FFF2-40B4-BE49-F238E27FC236}">
                  <a16:creationId xmlns:a16="http://schemas.microsoft.com/office/drawing/2014/main" id="{42AD56D3-1BB5-0A04-3896-80AE6EF585A0}"/>
                </a:ext>
              </a:extLst>
            </p:cNvPr>
            <p:cNvSpPr txBox="1"/>
            <p:nvPr/>
          </p:nvSpPr>
          <p:spPr>
            <a:xfrm>
              <a:off x="6186321" y="1880585"/>
              <a:ext cx="130997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700" b="0" i="0" u="none" strike="noStrike" kern="1200" cap="none" spc="0" normalizeH="0" baseline="0" noProof="0">
                  <a:ln/>
                  <a:solidFill>
                    <a:srgbClr val="FFFFFF"/>
                  </a:solidFill>
                  <a:effectLst/>
                  <a:uLnTx/>
                  <a:uFillTx/>
                  <a:latin typeface="Arial"/>
                  <a:ea typeface="+mn-ea"/>
                  <a:cs typeface="Arial"/>
                  <a:sym typeface="Arial"/>
                  <a:rtl val="0"/>
                </a:rPr>
                <a:t>&lt;Critical action 1 to achieve </a:t>
              </a:r>
              <a:br>
                <a:rPr kumimoji="0" lang="en-US" sz="700" b="0" i="0" u="none" strike="noStrike" kern="1200" cap="none" spc="0" normalizeH="0" baseline="0" noProof="0">
                  <a:ln/>
                  <a:solidFill>
                    <a:srgbClr val="FFFFFF"/>
                  </a:solidFill>
                  <a:effectLst/>
                  <a:uLnTx/>
                  <a:uFillTx/>
                  <a:latin typeface="Arial"/>
                  <a:ea typeface="+mn-ea"/>
                  <a:cs typeface="Arial"/>
                  <a:sym typeface="Arial"/>
                  <a:rtl val="0"/>
                </a:rPr>
              </a:br>
              <a:r>
                <a:rPr kumimoji="0" lang="en-US" sz="700" b="0" i="0" u="none" strike="noStrike" kern="1200" cap="none" spc="0" normalizeH="0" baseline="0" noProof="0">
                  <a:ln/>
                  <a:solidFill>
                    <a:srgbClr val="FFFFFF"/>
                  </a:solidFill>
                  <a:effectLst/>
                  <a:uLnTx/>
                  <a:uFillTx/>
                  <a:latin typeface="Arial"/>
                  <a:ea typeface="+mn-ea"/>
                  <a:cs typeface="Arial"/>
                  <a:sym typeface="Arial"/>
                  <a:rtl val="0"/>
                </a:rPr>
                <a:t>asset vision&gt;</a:t>
              </a:r>
            </a:p>
          </p:txBody>
        </p:sp>
        <p:sp>
          <p:nvSpPr>
            <p:cNvPr id="57" name="TextBox 56">
              <a:extLst>
                <a:ext uri="{FF2B5EF4-FFF2-40B4-BE49-F238E27FC236}">
                  <a16:creationId xmlns:a16="http://schemas.microsoft.com/office/drawing/2014/main" id="{25D73425-6B68-363C-B959-67EAA8CE914C}"/>
                </a:ext>
              </a:extLst>
            </p:cNvPr>
            <p:cNvSpPr txBox="1"/>
            <p:nvPr/>
          </p:nvSpPr>
          <p:spPr>
            <a:xfrm>
              <a:off x="6186321" y="2178227"/>
              <a:ext cx="130997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700" b="0" i="0" u="none" strike="noStrike" kern="1200" cap="none" spc="0" normalizeH="0" baseline="0" noProof="0">
                  <a:ln/>
                  <a:solidFill>
                    <a:srgbClr val="FFFFFF"/>
                  </a:solidFill>
                  <a:effectLst/>
                  <a:uLnTx/>
                  <a:uFillTx/>
                  <a:latin typeface="Arial"/>
                  <a:ea typeface="+mn-ea"/>
                  <a:cs typeface="Arial"/>
                  <a:sym typeface="Arial"/>
                  <a:rtl val="0"/>
                </a:rPr>
                <a:t>&lt;Critical action 1 to achieve </a:t>
              </a:r>
              <a:br>
                <a:rPr kumimoji="0" lang="en-US" sz="700" b="0" i="0" u="none" strike="noStrike" kern="1200" cap="none" spc="0" normalizeH="0" baseline="0" noProof="0">
                  <a:ln/>
                  <a:solidFill>
                    <a:srgbClr val="FFFFFF"/>
                  </a:solidFill>
                  <a:effectLst/>
                  <a:uLnTx/>
                  <a:uFillTx/>
                  <a:latin typeface="Arial"/>
                  <a:ea typeface="+mn-ea"/>
                  <a:cs typeface="Arial"/>
                  <a:sym typeface="Arial"/>
                  <a:rtl val="0"/>
                </a:rPr>
              </a:br>
              <a:r>
                <a:rPr kumimoji="0" lang="en-US" sz="700" b="0" i="0" u="none" strike="noStrike" kern="1200" cap="none" spc="0" normalizeH="0" baseline="0" noProof="0">
                  <a:ln/>
                  <a:solidFill>
                    <a:srgbClr val="FFFFFF"/>
                  </a:solidFill>
                  <a:effectLst/>
                  <a:uLnTx/>
                  <a:uFillTx/>
                  <a:latin typeface="Arial"/>
                  <a:ea typeface="+mn-ea"/>
                  <a:cs typeface="Arial"/>
                  <a:sym typeface="Arial"/>
                  <a:rtl val="0"/>
                </a:rPr>
                <a:t>asset vision&gt;</a:t>
              </a:r>
            </a:p>
          </p:txBody>
        </p:sp>
        <p:sp>
          <p:nvSpPr>
            <p:cNvPr id="58" name="TextBox 57">
              <a:extLst>
                <a:ext uri="{FF2B5EF4-FFF2-40B4-BE49-F238E27FC236}">
                  <a16:creationId xmlns:a16="http://schemas.microsoft.com/office/drawing/2014/main" id="{84BFD438-BF33-7ACC-7775-C1A7F2AB27D7}"/>
                </a:ext>
              </a:extLst>
            </p:cNvPr>
            <p:cNvSpPr txBox="1"/>
            <p:nvPr/>
          </p:nvSpPr>
          <p:spPr>
            <a:xfrm>
              <a:off x="5348145" y="1928215"/>
              <a:ext cx="963725" cy="20005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700" b="0" i="0" u="none" strike="noStrike" kern="1200" cap="none" spc="0" normalizeH="0" baseline="0" noProof="0">
                  <a:ln/>
                  <a:solidFill>
                    <a:srgbClr val="000000"/>
                  </a:solidFill>
                  <a:effectLst/>
                  <a:uLnTx/>
                  <a:uFillTx/>
                  <a:latin typeface="Arial"/>
                  <a:ea typeface="+mn-ea"/>
                  <a:cs typeface="Arial"/>
                  <a:sym typeface="Arial"/>
                  <a:rtl val="0"/>
                </a:rPr>
                <a:t>Drug 1, Indication 2</a:t>
              </a:r>
            </a:p>
          </p:txBody>
        </p:sp>
        <p:sp>
          <p:nvSpPr>
            <p:cNvPr id="59" name="TextBox 58">
              <a:extLst>
                <a:ext uri="{FF2B5EF4-FFF2-40B4-BE49-F238E27FC236}">
                  <a16:creationId xmlns:a16="http://schemas.microsoft.com/office/drawing/2014/main" id="{06375573-6A53-8F1A-9456-662904B6D01A}"/>
                </a:ext>
              </a:extLst>
            </p:cNvPr>
            <p:cNvSpPr txBox="1"/>
            <p:nvPr/>
          </p:nvSpPr>
          <p:spPr>
            <a:xfrm>
              <a:off x="5348145" y="2225858"/>
              <a:ext cx="963725" cy="20005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700" b="0" i="0" u="none" strike="noStrike" kern="1200" cap="none" spc="0" normalizeH="0" baseline="0" noProof="0">
                  <a:ln/>
                  <a:solidFill>
                    <a:srgbClr val="000000"/>
                  </a:solidFill>
                  <a:effectLst/>
                  <a:uLnTx/>
                  <a:uFillTx/>
                  <a:latin typeface="Arial"/>
                  <a:ea typeface="+mn-ea"/>
                  <a:cs typeface="Arial"/>
                  <a:sym typeface="Arial"/>
                  <a:rtl val="0"/>
                </a:rPr>
                <a:t>Drug 2, Indication 1</a:t>
              </a:r>
            </a:p>
          </p:txBody>
        </p:sp>
        <p:sp>
          <p:nvSpPr>
            <p:cNvPr id="60" name="Freeform 29">
              <a:extLst>
                <a:ext uri="{FF2B5EF4-FFF2-40B4-BE49-F238E27FC236}">
                  <a16:creationId xmlns:a16="http://schemas.microsoft.com/office/drawing/2014/main" id="{DE5A08DF-A5E4-F4A1-662D-BD4C107EA85F}"/>
                </a:ext>
              </a:extLst>
            </p:cNvPr>
            <p:cNvSpPr/>
            <p:nvPr/>
          </p:nvSpPr>
          <p:spPr>
            <a:xfrm>
              <a:off x="7507722" y="1560141"/>
              <a:ext cx="1293411" cy="893470"/>
            </a:xfrm>
            <a:custGeom>
              <a:avLst/>
              <a:gdLst>
                <a:gd name="connsiteX0" fmla="*/ 0 w 1506442"/>
                <a:gd name="connsiteY0" fmla="*/ 0 h 1029969"/>
                <a:gd name="connsiteX1" fmla="*/ 1506443 w 1506442"/>
                <a:gd name="connsiteY1" fmla="*/ 0 h 1029969"/>
                <a:gd name="connsiteX2" fmla="*/ 1506443 w 1506442"/>
                <a:gd name="connsiteY2" fmla="*/ 1029970 h 1029969"/>
                <a:gd name="connsiteX3" fmla="*/ 0 w 1506442"/>
                <a:gd name="connsiteY3" fmla="*/ 1029970 h 1029969"/>
              </a:gdLst>
              <a:ahLst/>
              <a:cxnLst>
                <a:cxn ang="0">
                  <a:pos x="connsiteX0" y="connsiteY0"/>
                </a:cxn>
                <a:cxn ang="0">
                  <a:pos x="connsiteX1" y="connsiteY1"/>
                </a:cxn>
                <a:cxn ang="0">
                  <a:pos x="connsiteX2" y="connsiteY2"/>
                </a:cxn>
                <a:cxn ang="0">
                  <a:pos x="connsiteX3" y="connsiteY3"/>
                </a:cxn>
              </a:cxnLst>
              <a:rect l="l" t="t" r="r" b="b"/>
              <a:pathLst>
                <a:path w="1506442" h="1029969">
                  <a:moveTo>
                    <a:pt x="0" y="0"/>
                  </a:moveTo>
                  <a:lnTo>
                    <a:pt x="1506443" y="0"/>
                  </a:lnTo>
                  <a:lnTo>
                    <a:pt x="1506443" y="1029970"/>
                  </a:lnTo>
                  <a:lnTo>
                    <a:pt x="0" y="1029970"/>
                  </a:lnTo>
                  <a:close/>
                </a:path>
              </a:pathLst>
            </a:custGeom>
            <a:solidFill>
              <a:srgbClr val="831523"/>
            </a:solidFill>
            <a:ln w="127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1" name="Freeform 30">
              <a:extLst>
                <a:ext uri="{FF2B5EF4-FFF2-40B4-BE49-F238E27FC236}">
                  <a16:creationId xmlns:a16="http://schemas.microsoft.com/office/drawing/2014/main" id="{735DE4C4-C098-F8F0-D228-B44465DA28FE}"/>
                </a:ext>
              </a:extLst>
            </p:cNvPr>
            <p:cNvSpPr/>
            <p:nvPr/>
          </p:nvSpPr>
          <p:spPr>
            <a:xfrm>
              <a:off x="8801132" y="1560141"/>
              <a:ext cx="1349123" cy="893470"/>
            </a:xfrm>
            <a:custGeom>
              <a:avLst/>
              <a:gdLst>
                <a:gd name="connsiteX0" fmla="*/ 0 w 1571331"/>
                <a:gd name="connsiteY0" fmla="*/ 0 h 1029969"/>
                <a:gd name="connsiteX1" fmla="*/ 1571332 w 1571331"/>
                <a:gd name="connsiteY1" fmla="*/ 0 h 1029969"/>
                <a:gd name="connsiteX2" fmla="*/ 1571332 w 1571331"/>
                <a:gd name="connsiteY2" fmla="*/ 1029970 h 1029969"/>
                <a:gd name="connsiteX3" fmla="*/ 0 w 1571331"/>
                <a:gd name="connsiteY3" fmla="*/ 1029970 h 1029969"/>
              </a:gdLst>
              <a:ahLst/>
              <a:cxnLst>
                <a:cxn ang="0">
                  <a:pos x="connsiteX0" y="connsiteY0"/>
                </a:cxn>
                <a:cxn ang="0">
                  <a:pos x="connsiteX1" y="connsiteY1"/>
                </a:cxn>
                <a:cxn ang="0">
                  <a:pos x="connsiteX2" y="connsiteY2"/>
                </a:cxn>
                <a:cxn ang="0">
                  <a:pos x="connsiteX3" y="connsiteY3"/>
                </a:cxn>
              </a:cxnLst>
              <a:rect l="l" t="t" r="r" b="b"/>
              <a:pathLst>
                <a:path w="1571331" h="1029969">
                  <a:moveTo>
                    <a:pt x="0" y="0"/>
                  </a:moveTo>
                  <a:lnTo>
                    <a:pt x="1571332" y="0"/>
                  </a:lnTo>
                  <a:lnTo>
                    <a:pt x="1571332" y="1029970"/>
                  </a:lnTo>
                  <a:lnTo>
                    <a:pt x="0" y="1029970"/>
                  </a:lnTo>
                  <a:close/>
                </a:path>
              </a:pathLst>
            </a:custGeom>
            <a:solidFill>
              <a:srgbClr val="EA8405"/>
            </a:solidFill>
            <a:ln w="127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2" name="Freeform 31">
              <a:extLst>
                <a:ext uri="{FF2B5EF4-FFF2-40B4-BE49-F238E27FC236}">
                  <a16:creationId xmlns:a16="http://schemas.microsoft.com/office/drawing/2014/main" id="{3520E6E2-EBF9-7F79-CD4F-5D6266877303}"/>
                </a:ext>
              </a:extLst>
            </p:cNvPr>
            <p:cNvSpPr/>
            <p:nvPr/>
          </p:nvSpPr>
          <p:spPr>
            <a:xfrm>
              <a:off x="10150256" y="1858038"/>
              <a:ext cx="1298217" cy="297787"/>
            </a:xfrm>
            <a:custGeom>
              <a:avLst/>
              <a:gdLst>
                <a:gd name="connsiteX0" fmla="*/ 0 w 1512040"/>
                <a:gd name="connsiteY0" fmla="*/ 0 h 343281"/>
                <a:gd name="connsiteX1" fmla="*/ 1512041 w 1512040"/>
                <a:gd name="connsiteY1" fmla="*/ 0 h 343281"/>
                <a:gd name="connsiteX2" fmla="*/ 1512041 w 1512040"/>
                <a:gd name="connsiteY2" fmla="*/ 343281 h 343281"/>
                <a:gd name="connsiteX3" fmla="*/ 0 w 1512040"/>
                <a:gd name="connsiteY3" fmla="*/ 343281 h 343281"/>
              </a:gdLst>
              <a:ahLst/>
              <a:cxnLst>
                <a:cxn ang="0">
                  <a:pos x="connsiteX0" y="connsiteY0"/>
                </a:cxn>
                <a:cxn ang="0">
                  <a:pos x="connsiteX1" y="connsiteY1"/>
                </a:cxn>
                <a:cxn ang="0">
                  <a:pos x="connsiteX2" y="connsiteY2"/>
                </a:cxn>
                <a:cxn ang="0">
                  <a:pos x="connsiteX3" y="connsiteY3"/>
                </a:cxn>
              </a:cxnLst>
              <a:rect l="l" t="t" r="r" b="b"/>
              <a:pathLst>
                <a:path w="1512040" h="343281">
                  <a:moveTo>
                    <a:pt x="0" y="0"/>
                  </a:moveTo>
                  <a:lnTo>
                    <a:pt x="1512041" y="0"/>
                  </a:lnTo>
                  <a:lnTo>
                    <a:pt x="1512041" y="343281"/>
                  </a:lnTo>
                  <a:lnTo>
                    <a:pt x="0" y="343281"/>
                  </a:lnTo>
                  <a:close/>
                </a:path>
              </a:pathLst>
            </a:custGeom>
            <a:solidFill>
              <a:srgbClr val="076F77"/>
            </a:solidFill>
            <a:ln w="127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63" name="TextBox 62">
              <a:extLst>
                <a:ext uri="{FF2B5EF4-FFF2-40B4-BE49-F238E27FC236}">
                  <a16:creationId xmlns:a16="http://schemas.microsoft.com/office/drawing/2014/main" id="{26B4DDD3-5B41-220F-61C8-04C7AA052B28}"/>
                </a:ext>
              </a:extLst>
            </p:cNvPr>
            <p:cNvSpPr txBox="1"/>
            <p:nvPr/>
          </p:nvSpPr>
          <p:spPr>
            <a:xfrm>
              <a:off x="5376369" y="2948391"/>
              <a:ext cx="880369"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A6A6A6"/>
                  </a:solidFill>
                  <a:effectLst/>
                  <a:uLnTx/>
                  <a:uFillTx/>
                  <a:latin typeface="Arial"/>
                  <a:ea typeface="+mn-ea"/>
                  <a:cs typeface="Arial"/>
                  <a:sym typeface="Arial"/>
                  <a:rtl val="0"/>
                </a:rPr>
                <a:t>Drug 1 - Indication 1</a:t>
              </a:r>
            </a:p>
          </p:txBody>
        </p:sp>
        <p:sp>
          <p:nvSpPr>
            <p:cNvPr id="128" name="TextBox 127">
              <a:extLst>
                <a:ext uri="{FF2B5EF4-FFF2-40B4-BE49-F238E27FC236}">
                  <a16:creationId xmlns:a16="http://schemas.microsoft.com/office/drawing/2014/main" id="{6B15EFA0-4856-1009-9CBE-14F4852FEA6E}"/>
                </a:ext>
              </a:extLst>
            </p:cNvPr>
            <p:cNvSpPr txBox="1"/>
            <p:nvPr/>
          </p:nvSpPr>
          <p:spPr>
            <a:xfrm>
              <a:off x="5376369" y="3163595"/>
              <a:ext cx="623889"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A6A6A6"/>
                  </a:solidFill>
                  <a:effectLst/>
                  <a:uLnTx/>
                  <a:uFillTx/>
                  <a:latin typeface="Arial"/>
                  <a:ea typeface="+mn-ea"/>
                  <a:cs typeface="Arial"/>
                  <a:sym typeface="Arial"/>
                  <a:rtl val="0"/>
                </a:rPr>
                <a:t>Above brand</a:t>
              </a:r>
            </a:p>
          </p:txBody>
        </p:sp>
        <p:sp>
          <p:nvSpPr>
            <p:cNvPr id="129" name="TextBox 128">
              <a:extLst>
                <a:ext uri="{FF2B5EF4-FFF2-40B4-BE49-F238E27FC236}">
                  <a16:creationId xmlns:a16="http://schemas.microsoft.com/office/drawing/2014/main" id="{04272095-30DB-AFB5-18DD-79A87C09D111}"/>
                </a:ext>
              </a:extLst>
            </p:cNvPr>
            <p:cNvSpPr txBox="1"/>
            <p:nvPr/>
          </p:nvSpPr>
          <p:spPr>
            <a:xfrm>
              <a:off x="5376369" y="3398387"/>
              <a:ext cx="880369"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A6A6A6"/>
                  </a:solidFill>
                  <a:effectLst/>
                  <a:uLnTx/>
                  <a:uFillTx/>
                  <a:latin typeface="Arial"/>
                  <a:ea typeface="+mn-ea"/>
                  <a:cs typeface="Arial"/>
                  <a:sym typeface="Arial"/>
                  <a:rtl val="0"/>
                </a:rPr>
                <a:t>Drug 1 - Indication 1</a:t>
              </a:r>
            </a:p>
          </p:txBody>
        </p:sp>
        <p:sp>
          <p:nvSpPr>
            <p:cNvPr id="130" name="TextBox 129">
              <a:extLst>
                <a:ext uri="{FF2B5EF4-FFF2-40B4-BE49-F238E27FC236}">
                  <a16:creationId xmlns:a16="http://schemas.microsoft.com/office/drawing/2014/main" id="{C719A83A-5671-C638-0A7C-EB7314C30E09}"/>
                </a:ext>
              </a:extLst>
            </p:cNvPr>
            <p:cNvSpPr txBox="1"/>
            <p:nvPr/>
          </p:nvSpPr>
          <p:spPr>
            <a:xfrm>
              <a:off x="5376369" y="3620985"/>
              <a:ext cx="880369"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A6A6A6"/>
                  </a:solidFill>
                  <a:effectLst/>
                  <a:uLnTx/>
                  <a:uFillTx/>
                  <a:latin typeface="Arial"/>
                  <a:ea typeface="+mn-ea"/>
                  <a:cs typeface="Arial"/>
                  <a:sym typeface="Arial"/>
                  <a:rtl val="0"/>
                </a:rPr>
                <a:t>Drug 2 - Indication 1</a:t>
              </a:r>
            </a:p>
          </p:txBody>
        </p:sp>
        <p:sp>
          <p:nvSpPr>
            <p:cNvPr id="131" name="TextBox 130">
              <a:extLst>
                <a:ext uri="{FF2B5EF4-FFF2-40B4-BE49-F238E27FC236}">
                  <a16:creationId xmlns:a16="http://schemas.microsoft.com/office/drawing/2014/main" id="{B3E8EAEB-9FAA-7B9D-EE20-1A013195442F}"/>
                </a:ext>
              </a:extLst>
            </p:cNvPr>
            <p:cNvSpPr txBox="1"/>
            <p:nvPr/>
          </p:nvSpPr>
          <p:spPr>
            <a:xfrm>
              <a:off x="5376369" y="3845432"/>
              <a:ext cx="880369"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A6A6A6"/>
                  </a:solidFill>
                  <a:effectLst/>
                  <a:uLnTx/>
                  <a:uFillTx/>
                  <a:latin typeface="Arial"/>
                  <a:ea typeface="+mn-ea"/>
                  <a:cs typeface="Arial"/>
                  <a:sym typeface="Arial"/>
                  <a:rtl val="0"/>
                </a:rPr>
                <a:t>Drug 2 - Indication 1</a:t>
              </a:r>
            </a:p>
          </p:txBody>
        </p:sp>
        <p:sp>
          <p:nvSpPr>
            <p:cNvPr id="132" name="TextBox 131">
              <a:extLst>
                <a:ext uri="{FF2B5EF4-FFF2-40B4-BE49-F238E27FC236}">
                  <a16:creationId xmlns:a16="http://schemas.microsoft.com/office/drawing/2014/main" id="{483E14BD-4A5F-C0B0-8D0C-6ADC473BC9DF}"/>
                </a:ext>
              </a:extLst>
            </p:cNvPr>
            <p:cNvSpPr txBox="1"/>
            <p:nvPr/>
          </p:nvSpPr>
          <p:spPr>
            <a:xfrm>
              <a:off x="5376369" y="4076742"/>
              <a:ext cx="880369"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000000"/>
                  </a:solidFill>
                  <a:effectLst/>
                  <a:uLnTx/>
                  <a:uFillTx/>
                  <a:latin typeface="Arial"/>
                  <a:ea typeface="+mn-ea"/>
                  <a:cs typeface="Arial"/>
                  <a:sym typeface="Arial"/>
                  <a:rtl val="0"/>
                </a:rPr>
                <a:t>Drug 1 - Indication 2</a:t>
              </a:r>
            </a:p>
          </p:txBody>
        </p:sp>
        <p:sp>
          <p:nvSpPr>
            <p:cNvPr id="133" name="TextBox 132">
              <a:extLst>
                <a:ext uri="{FF2B5EF4-FFF2-40B4-BE49-F238E27FC236}">
                  <a16:creationId xmlns:a16="http://schemas.microsoft.com/office/drawing/2014/main" id="{6A36E647-2FE2-2CF7-80E6-50E8D8CB8C6A}"/>
                </a:ext>
              </a:extLst>
            </p:cNvPr>
            <p:cNvSpPr txBox="1"/>
            <p:nvPr/>
          </p:nvSpPr>
          <p:spPr>
            <a:xfrm>
              <a:off x="5376369" y="4302358"/>
              <a:ext cx="880369"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A6A6A6"/>
                  </a:solidFill>
                  <a:effectLst/>
                  <a:uLnTx/>
                  <a:uFillTx/>
                  <a:latin typeface="Arial"/>
                  <a:ea typeface="+mn-ea"/>
                  <a:cs typeface="Arial"/>
                  <a:sym typeface="Arial"/>
                  <a:rtl val="0"/>
                </a:rPr>
                <a:t>Drug 3 - Indication 4</a:t>
              </a:r>
            </a:p>
          </p:txBody>
        </p:sp>
        <p:sp>
          <p:nvSpPr>
            <p:cNvPr id="203" name="TextBox 202">
              <a:extLst>
                <a:ext uri="{FF2B5EF4-FFF2-40B4-BE49-F238E27FC236}">
                  <a16:creationId xmlns:a16="http://schemas.microsoft.com/office/drawing/2014/main" id="{490FD57C-75ED-AC53-87A8-4FE16FDFA6FF}"/>
                </a:ext>
              </a:extLst>
            </p:cNvPr>
            <p:cNvSpPr txBox="1"/>
            <p:nvPr/>
          </p:nvSpPr>
          <p:spPr>
            <a:xfrm>
              <a:off x="5376369" y="4523390"/>
              <a:ext cx="880369"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A6A6A6"/>
                  </a:solidFill>
                  <a:effectLst/>
                  <a:uLnTx/>
                  <a:uFillTx/>
                  <a:latin typeface="Arial"/>
                  <a:ea typeface="+mn-ea"/>
                  <a:cs typeface="Arial"/>
                  <a:sym typeface="Arial"/>
                  <a:rtl val="0"/>
                </a:rPr>
                <a:t>Drug 3 - Indication 4</a:t>
              </a:r>
            </a:p>
          </p:txBody>
        </p:sp>
        <p:sp>
          <p:nvSpPr>
            <p:cNvPr id="204" name="TextBox 203">
              <a:extLst>
                <a:ext uri="{FF2B5EF4-FFF2-40B4-BE49-F238E27FC236}">
                  <a16:creationId xmlns:a16="http://schemas.microsoft.com/office/drawing/2014/main" id="{2D468B57-FF54-D4F3-3E32-A542E1E0734B}"/>
                </a:ext>
              </a:extLst>
            </p:cNvPr>
            <p:cNvSpPr txBox="1"/>
            <p:nvPr/>
          </p:nvSpPr>
          <p:spPr>
            <a:xfrm>
              <a:off x="6123266" y="4523379"/>
              <a:ext cx="407483"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A6A6A6"/>
                  </a:solidFill>
                  <a:effectLst/>
                  <a:uLnTx/>
                  <a:uFillTx/>
                  <a:latin typeface="Arial"/>
                  <a:ea typeface="+mn-ea"/>
                  <a:cs typeface="Arial"/>
                  <a:sym typeface="Arial"/>
                  <a:rtl val="0"/>
                </a:rPr>
                <a:t>Poster</a:t>
              </a:r>
            </a:p>
          </p:txBody>
        </p:sp>
        <p:sp>
          <p:nvSpPr>
            <p:cNvPr id="205" name="TextBox 204">
              <a:extLst>
                <a:ext uri="{FF2B5EF4-FFF2-40B4-BE49-F238E27FC236}">
                  <a16:creationId xmlns:a16="http://schemas.microsoft.com/office/drawing/2014/main" id="{4E77C773-12F3-9240-9D17-CF757220709F}"/>
                </a:ext>
              </a:extLst>
            </p:cNvPr>
            <p:cNvSpPr txBox="1"/>
            <p:nvPr/>
          </p:nvSpPr>
          <p:spPr>
            <a:xfrm>
              <a:off x="6123266" y="4302358"/>
              <a:ext cx="407483"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A6A6A6"/>
                  </a:solidFill>
                  <a:effectLst/>
                  <a:uLnTx/>
                  <a:uFillTx/>
                  <a:latin typeface="Arial"/>
                  <a:ea typeface="+mn-ea"/>
                  <a:cs typeface="Arial"/>
                  <a:sym typeface="Arial"/>
                  <a:rtl val="0"/>
                </a:rPr>
                <a:t>Poster</a:t>
              </a:r>
            </a:p>
          </p:txBody>
        </p:sp>
        <p:sp>
          <p:nvSpPr>
            <p:cNvPr id="206" name="TextBox 205">
              <a:extLst>
                <a:ext uri="{FF2B5EF4-FFF2-40B4-BE49-F238E27FC236}">
                  <a16:creationId xmlns:a16="http://schemas.microsoft.com/office/drawing/2014/main" id="{B50C7F96-1732-2FEE-5565-773DD6234158}"/>
                </a:ext>
              </a:extLst>
            </p:cNvPr>
            <p:cNvSpPr txBox="1"/>
            <p:nvPr/>
          </p:nvSpPr>
          <p:spPr>
            <a:xfrm>
              <a:off x="6123266" y="4076742"/>
              <a:ext cx="407483"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000000"/>
                  </a:solidFill>
                  <a:effectLst/>
                  <a:uLnTx/>
                  <a:uFillTx/>
                  <a:latin typeface="Arial"/>
                  <a:ea typeface="+mn-ea"/>
                  <a:cs typeface="Arial"/>
                  <a:sym typeface="Arial"/>
                  <a:rtl val="0"/>
                </a:rPr>
                <a:t>Poster</a:t>
              </a:r>
            </a:p>
          </p:txBody>
        </p:sp>
        <p:sp>
          <p:nvSpPr>
            <p:cNvPr id="207" name="TextBox 206">
              <a:extLst>
                <a:ext uri="{FF2B5EF4-FFF2-40B4-BE49-F238E27FC236}">
                  <a16:creationId xmlns:a16="http://schemas.microsoft.com/office/drawing/2014/main" id="{D2B6B7C4-EE4E-0CDB-2508-FE49F19DFC40}"/>
                </a:ext>
              </a:extLst>
            </p:cNvPr>
            <p:cNvSpPr txBox="1"/>
            <p:nvPr/>
          </p:nvSpPr>
          <p:spPr>
            <a:xfrm>
              <a:off x="6123266" y="3845432"/>
              <a:ext cx="407483"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A6A6A6"/>
                  </a:solidFill>
                  <a:effectLst/>
                  <a:uLnTx/>
                  <a:uFillTx/>
                  <a:latin typeface="Arial"/>
                  <a:ea typeface="+mn-ea"/>
                  <a:cs typeface="Arial"/>
                  <a:sym typeface="Arial"/>
                  <a:rtl val="0"/>
                </a:rPr>
                <a:t>Poster</a:t>
              </a:r>
            </a:p>
          </p:txBody>
        </p:sp>
        <p:sp>
          <p:nvSpPr>
            <p:cNvPr id="208" name="TextBox 207">
              <a:extLst>
                <a:ext uri="{FF2B5EF4-FFF2-40B4-BE49-F238E27FC236}">
                  <a16:creationId xmlns:a16="http://schemas.microsoft.com/office/drawing/2014/main" id="{61CAE191-F4ED-4071-CBEA-74A33F6E4C2B}"/>
                </a:ext>
              </a:extLst>
            </p:cNvPr>
            <p:cNvSpPr txBox="1"/>
            <p:nvPr/>
          </p:nvSpPr>
          <p:spPr>
            <a:xfrm>
              <a:off x="6123266" y="3620985"/>
              <a:ext cx="407483"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A6A6A6"/>
                  </a:solidFill>
                  <a:effectLst/>
                  <a:uLnTx/>
                  <a:uFillTx/>
                  <a:latin typeface="Arial"/>
                  <a:ea typeface="+mn-ea"/>
                  <a:cs typeface="Arial"/>
                  <a:sym typeface="Arial"/>
                  <a:rtl val="0"/>
                </a:rPr>
                <a:t>Poster</a:t>
              </a:r>
            </a:p>
          </p:txBody>
        </p:sp>
        <p:sp>
          <p:nvSpPr>
            <p:cNvPr id="209" name="TextBox 208">
              <a:extLst>
                <a:ext uri="{FF2B5EF4-FFF2-40B4-BE49-F238E27FC236}">
                  <a16:creationId xmlns:a16="http://schemas.microsoft.com/office/drawing/2014/main" id="{D6E3FB7D-BA3A-019C-E09F-CCD6E40EB7CF}"/>
                </a:ext>
              </a:extLst>
            </p:cNvPr>
            <p:cNvSpPr txBox="1"/>
            <p:nvPr/>
          </p:nvSpPr>
          <p:spPr>
            <a:xfrm>
              <a:off x="6123266" y="3398387"/>
              <a:ext cx="407483"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A6A6A6"/>
                  </a:solidFill>
                  <a:effectLst/>
                  <a:uLnTx/>
                  <a:uFillTx/>
                  <a:latin typeface="Arial"/>
                  <a:ea typeface="+mn-ea"/>
                  <a:cs typeface="Arial"/>
                  <a:sym typeface="Arial"/>
                  <a:rtl val="0"/>
                </a:rPr>
                <a:t>Poster</a:t>
              </a:r>
            </a:p>
          </p:txBody>
        </p:sp>
        <p:sp>
          <p:nvSpPr>
            <p:cNvPr id="210" name="TextBox 209">
              <a:extLst>
                <a:ext uri="{FF2B5EF4-FFF2-40B4-BE49-F238E27FC236}">
                  <a16:creationId xmlns:a16="http://schemas.microsoft.com/office/drawing/2014/main" id="{8A5C4E0A-359E-C16F-A1AE-D29E736A5528}"/>
                </a:ext>
              </a:extLst>
            </p:cNvPr>
            <p:cNvSpPr txBox="1"/>
            <p:nvPr/>
          </p:nvSpPr>
          <p:spPr>
            <a:xfrm>
              <a:off x="6721249" y="4523379"/>
              <a:ext cx="1000595"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A6A6A6"/>
                  </a:solidFill>
                  <a:effectLst/>
                  <a:uLnTx/>
                  <a:uFillTx/>
                  <a:latin typeface="Arial"/>
                  <a:ea typeface="+mn-ea"/>
                  <a:cs typeface="Arial"/>
                  <a:sym typeface="Arial"/>
                  <a:rtl val="0"/>
                </a:rPr>
                <a:t>Multicenter chart review</a:t>
              </a:r>
            </a:p>
          </p:txBody>
        </p:sp>
        <p:sp>
          <p:nvSpPr>
            <p:cNvPr id="211" name="TextBox 210">
              <a:extLst>
                <a:ext uri="{FF2B5EF4-FFF2-40B4-BE49-F238E27FC236}">
                  <a16:creationId xmlns:a16="http://schemas.microsoft.com/office/drawing/2014/main" id="{8BD85732-104A-AC51-8CDD-E7E448A396B9}"/>
                </a:ext>
              </a:extLst>
            </p:cNvPr>
            <p:cNvSpPr txBox="1"/>
            <p:nvPr/>
          </p:nvSpPr>
          <p:spPr>
            <a:xfrm>
              <a:off x="6721249" y="4302358"/>
              <a:ext cx="1391728"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A6A6A6"/>
                  </a:solidFill>
                  <a:effectLst/>
                  <a:uLnTx/>
                  <a:uFillTx/>
                  <a:latin typeface="Arial"/>
                  <a:ea typeface="+mn-ea"/>
                  <a:cs typeface="Arial"/>
                  <a:sym typeface="Arial"/>
                  <a:rtl val="0"/>
                </a:rPr>
                <a:t>Phase 3 patient-reported outcomes</a:t>
              </a:r>
            </a:p>
          </p:txBody>
        </p:sp>
        <p:sp>
          <p:nvSpPr>
            <p:cNvPr id="212" name="TextBox 211">
              <a:extLst>
                <a:ext uri="{FF2B5EF4-FFF2-40B4-BE49-F238E27FC236}">
                  <a16:creationId xmlns:a16="http://schemas.microsoft.com/office/drawing/2014/main" id="{B43D0030-C870-EAFE-51C9-F759C9815F87}"/>
                </a:ext>
              </a:extLst>
            </p:cNvPr>
            <p:cNvSpPr txBox="1"/>
            <p:nvPr/>
          </p:nvSpPr>
          <p:spPr>
            <a:xfrm>
              <a:off x="6721249" y="4076742"/>
              <a:ext cx="1162498"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000000"/>
                  </a:solidFill>
                  <a:effectLst/>
                  <a:uLnTx/>
                  <a:uFillTx/>
                  <a:latin typeface="Arial"/>
                  <a:ea typeface="+mn-ea"/>
                  <a:cs typeface="Arial"/>
                  <a:sym typeface="Arial"/>
                  <a:rtl val="0"/>
                </a:rPr>
                <a:t>Resource utilization analysis</a:t>
              </a:r>
            </a:p>
          </p:txBody>
        </p:sp>
        <p:sp>
          <p:nvSpPr>
            <p:cNvPr id="213" name="TextBox 212">
              <a:extLst>
                <a:ext uri="{FF2B5EF4-FFF2-40B4-BE49-F238E27FC236}">
                  <a16:creationId xmlns:a16="http://schemas.microsoft.com/office/drawing/2014/main" id="{D94E8965-BC5E-2BA1-E532-C8C70EEFD277}"/>
                </a:ext>
              </a:extLst>
            </p:cNvPr>
            <p:cNvSpPr txBox="1"/>
            <p:nvPr/>
          </p:nvSpPr>
          <p:spPr>
            <a:xfrm>
              <a:off x="6721249" y="3845432"/>
              <a:ext cx="954107"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A6A6A6"/>
                  </a:solidFill>
                  <a:effectLst/>
                  <a:uLnTx/>
                  <a:uFillTx/>
                  <a:latin typeface="Arial"/>
                  <a:ea typeface="+mn-ea"/>
                  <a:cs typeface="Arial"/>
                  <a:sym typeface="Arial"/>
                  <a:rtl val="0"/>
                </a:rPr>
                <a:t>Pooled safety analysis</a:t>
              </a:r>
            </a:p>
          </p:txBody>
        </p:sp>
        <p:sp>
          <p:nvSpPr>
            <p:cNvPr id="214" name="TextBox 213">
              <a:extLst>
                <a:ext uri="{FF2B5EF4-FFF2-40B4-BE49-F238E27FC236}">
                  <a16:creationId xmlns:a16="http://schemas.microsoft.com/office/drawing/2014/main" id="{728DD15A-6EE6-E06C-34F5-01FD74994BC8}"/>
                </a:ext>
              </a:extLst>
            </p:cNvPr>
            <p:cNvSpPr txBox="1"/>
            <p:nvPr/>
          </p:nvSpPr>
          <p:spPr>
            <a:xfrm>
              <a:off x="6721249" y="3620985"/>
              <a:ext cx="1048685"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A6A6A6"/>
                  </a:solidFill>
                  <a:effectLst/>
                  <a:uLnTx/>
                  <a:uFillTx/>
                  <a:latin typeface="Arial"/>
                  <a:ea typeface="+mn-ea"/>
                  <a:cs typeface="Arial"/>
                  <a:sym typeface="Arial"/>
                  <a:rtl val="0"/>
                </a:rPr>
                <a:t>Phase 3 primary analysis</a:t>
              </a:r>
            </a:p>
          </p:txBody>
        </p:sp>
        <p:sp>
          <p:nvSpPr>
            <p:cNvPr id="215" name="TextBox 214">
              <a:extLst>
                <a:ext uri="{FF2B5EF4-FFF2-40B4-BE49-F238E27FC236}">
                  <a16:creationId xmlns:a16="http://schemas.microsoft.com/office/drawing/2014/main" id="{9ECF90AA-E0D1-CCC5-D76F-AF652E291876}"/>
                </a:ext>
              </a:extLst>
            </p:cNvPr>
            <p:cNvSpPr txBox="1"/>
            <p:nvPr/>
          </p:nvSpPr>
          <p:spPr>
            <a:xfrm>
              <a:off x="6721249" y="3398387"/>
              <a:ext cx="769763"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A6A6A6"/>
                  </a:solidFill>
                  <a:effectLst/>
                  <a:uLnTx/>
                  <a:uFillTx/>
                  <a:latin typeface="Arial"/>
                  <a:ea typeface="+mn-ea"/>
                  <a:cs typeface="Arial"/>
                  <a:sym typeface="Arial"/>
                  <a:rtl val="0"/>
                </a:rPr>
                <a:t>Caregiver survey</a:t>
              </a:r>
            </a:p>
          </p:txBody>
        </p:sp>
        <p:sp>
          <p:nvSpPr>
            <p:cNvPr id="216" name="TextBox 215">
              <a:extLst>
                <a:ext uri="{FF2B5EF4-FFF2-40B4-BE49-F238E27FC236}">
                  <a16:creationId xmlns:a16="http://schemas.microsoft.com/office/drawing/2014/main" id="{319DED57-B4C8-0097-BBD9-B1A7C6066FF3}"/>
                </a:ext>
              </a:extLst>
            </p:cNvPr>
            <p:cNvSpPr txBox="1"/>
            <p:nvPr/>
          </p:nvSpPr>
          <p:spPr>
            <a:xfrm>
              <a:off x="6721249" y="2948391"/>
              <a:ext cx="1082348"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A6A6A6"/>
                  </a:solidFill>
                  <a:effectLst/>
                  <a:uLnTx/>
                  <a:uFillTx/>
                  <a:latin typeface="Arial"/>
                  <a:ea typeface="+mn-ea"/>
                  <a:cs typeface="Arial"/>
                  <a:sym typeface="Arial"/>
                  <a:rtl val="0"/>
                </a:rPr>
                <a:t>Phase 3 post hoc analysis</a:t>
              </a:r>
            </a:p>
          </p:txBody>
        </p:sp>
        <p:sp>
          <p:nvSpPr>
            <p:cNvPr id="217" name="TextBox 216">
              <a:extLst>
                <a:ext uri="{FF2B5EF4-FFF2-40B4-BE49-F238E27FC236}">
                  <a16:creationId xmlns:a16="http://schemas.microsoft.com/office/drawing/2014/main" id="{7537EA1F-955C-9BB0-FE35-F50D894E694C}"/>
                </a:ext>
              </a:extLst>
            </p:cNvPr>
            <p:cNvSpPr txBox="1"/>
            <p:nvPr/>
          </p:nvSpPr>
          <p:spPr>
            <a:xfrm>
              <a:off x="6721249" y="3163595"/>
              <a:ext cx="1547218"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A6A6A6"/>
                  </a:solidFill>
                  <a:effectLst/>
                  <a:uLnTx/>
                  <a:uFillTx/>
                  <a:latin typeface="Arial"/>
                  <a:ea typeface="+mn-ea"/>
                  <a:cs typeface="Arial"/>
                  <a:sym typeface="Arial"/>
                  <a:rtl val="0"/>
                </a:rPr>
                <a:t>MSL training on congress presentations</a:t>
              </a:r>
            </a:p>
          </p:txBody>
        </p:sp>
        <p:sp>
          <p:nvSpPr>
            <p:cNvPr id="218" name="TextBox 217">
              <a:extLst>
                <a:ext uri="{FF2B5EF4-FFF2-40B4-BE49-F238E27FC236}">
                  <a16:creationId xmlns:a16="http://schemas.microsoft.com/office/drawing/2014/main" id="{59590EEC-752C-8566-7D88-7AC71468FD19}"/>
                </a:ext>
              </a:extLst>
            </p:cNvPr>
            <p:cNvSpPr txBox="1"/>
            <p:nvPr/>
          </p:nvSpPr>
          <p:spPr>
            <a:xfrm>
              <a:off x="6123266" y="3163595"/>
              <a:ext cx="718466"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A6A6A6"/>
                  </a:solidFill>
                  <a:effectLst/>
                  <a:uLnTx/>
                  <a:uFillTx/>
                  <a:latin typeface="Arial"/>
                  <a:ea typeface="+mn-ea"/>
                  <a:cs typeface="Arial"/>
                  <a:sym typeface="Arial"/>
                  <a:rtl val="0"/>
                </a:rPr>
                <a:t>Internal training</a:t>
              </a:r>
            </a:p>
          </p:txBody>
        </p:sp>
        <p:sp>
          <p:nvSpPr>
            <p:cNvPr id="219" name="TextBox 218">
              <a:extLst>
                <a:ext uri="{FF2B5EF4-FFF2-40B4-BE49-F238E27FC236}">
                  <a16:creationId xmlns:a16="http://schemas.microsoft.com/office/drawing/2014/main" id="{F0934977-B151-4E0C-9272-B9782E188CCE}"/>
                </a:ext>
              </a:extLst>
            </p:cNvPr>
            <p:cNvSpPr txBox="1"/>
            <p:nvPr/>
          </p:nvSpPr>
          <p:spPr>
            <a:xfrm>
              <a:off x="6123266" y="2948391"/>
              <a:ext cx="407483"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A6A6A6"/>
                  </a:solidFill>
                  <a:effectLst/>
                  <a:uLnTx/>
                  <a:uFillTx/>
                  <a:latin typeface="Arial"/>
                  <a:ea typeface="+mn-ea"/>
                  <a:cs typeface="Arial"/>
                  <a:sym typeface="Arial"/>
                  <a:rtl val="0"/>
                </a:rPr>
                <a:t>Poster</a:t>
              </a:r>
            </a:p>
          </p:txBody>
        </p:sp>
        <p:sp>
          <p:nvSpPr>
            <p:cNvPr id="220" name="TextBox 219">
              <a:extLst>
                <a:ext uri="{FF2B5EF4-FFF2-40B4-BE49-F238E27FC236}">
                  <a16:creationId xmlns:a16="http://schemas.microsoft.com/office/drawing/2014/main" id="{3466C327-C7DA-BEE9-C025-E5EB785F47F9}"/>
                </a:ext>
              </a:extLst>
            </p:cNvPr>
            <p:cNvSpPr txBox="1"/>
            <p:nvPr/>
          </p:nvSpPr>
          <p:spPr>
            <a:xfrm>
              <a:off x="5368000" y="2677639"/>
              <a:ext cx="897682"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800" b="0" i="0" u="none" strike="noStrike" kern="1200" cap="none" spc="-20" normalizeH="0" baseline="0" noProof="0">
                  <a:ln/>
                  <a:solidFill>
                    <a:srgbClr val="000000"/>
                  </a:solidFill>
                  <a:effectLst/>
                  <a:uLnTx/>
                  <a:uFillTx/>
                  <a:latin typeface="Arial"/>
                  <a:ea typeface="+mn-ea"/>
                  <a:cs typeface="Arial"/>
                  <a:sym typeface="Arial"/>
                  <a:rtl val="0"/>
                </a:rPr>
                <a:t>Drug - Indication</a:t>
              </a:r>
            </a:p>
          </p:txBody>
        </p:sp>
        <p:sp>
          <p:nvSpPr>
            <p:cNvPr id="221" name="TextBox 220">
              <a:extLst>
                <a:ext uri="{FF2B5EF4-FFF2-40B4-BE49-F238E27FC236}">
                  <a16:creationId xmlns:a16="http://schemas.microsoft.com/office/drawing/2014/main" id="{929F7425-496A-7BB9-886C-7582B0CDC016}"/>
                </a:ext>
              </a:extLst>
            </p:cNvPr>
            <p:cNvSpPr txBox="1"/>
            <p:nvPr/>
          </p:nvSpPr>
          <p:spPr>
            <a:xfrm>
              <a:off x="5350933" y="1319210"/>
              <a:ext cx="987450"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20" normalizeH="0" baseline="0" noProof="0">
                  <a:ln/>
                  <a:solidFill>
                    <a:srgbClr val="000000"/>
                  </a:solidFill>
                  <a:effectLst/>
                  <a:uLnTx/>
                  <a:uFillTx/>
                  <a:latin typeface="Arial"/>
                  <a:ea typeface="+mn-ea"/>
                  <a:cs typeface="Arial"/>
                  <a:sym typeface="Arial"/>
                  <a:rtl val="0"/>
                </a:rPr>
                <a:t>Drug, Indication</a:t>
              </a:r>
            </a:p>
          </p:txBody>
        </p:sp>
        <p:sp>
          <p:nvSpPr>
            <p:cNvPr id="222" name="TextBox 221">
              <a:extLst>
                <a:ext uri="{FF2B5EF4-FFF2-40B4-BE49-F238E27FC236}">
                  <a16:creationId xmlns:a16="http://schemas.microsoft.com/office/drawing/2014/main" id="{533E663D-1303-4986-EC5E-C8F8A2E34791}"/>
                </a:ext>
              </a:extLst>
            </p:cNvPr>
            <p:cNvSpPr txBox="1"/>
            <p:nvPr/>
          </p:nvSpPr>
          <p:spPr>
            <a:xfrm>
              <a:off x="6112217" y="2677639"/>
              <a:ext cx="716863"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800" b="0" i="0" u="none" strike="noStrike" kern="1200" cap="none" spc="0" normalizeH="0" baseline="0" noProof="0">
                  <a:ln/>
                  <a:solidFill>
                    <a:srgbClr val="000000"/>
                  </a:solidFill>
                  <a:effectLst/>
                  <a:uLnTx/>
                  <a:uFillTx/>
                  <a:latin typeface="Arial"/>
                  <a:ea typeface="+mn-ea"/>
                  <a:cs typeface="Arial"/>
                  <a:sym typeface="Arial"/>
                  <a:rtl val="0"/>
                </a:rPr>
                <a:t>Tactic Type</a:t>
              </a:r>
            </a:p>
          </p:txBody>
        </p:sp>
        <p:sp>
          <p:nvSpPr>
            <p:cNvPr id="223" name="TextBox 222">
              <a:extLst>
                <a:ext uri="{FF2B5EF4-FFF2-40B4-BE49-F238E27FC236}">
                  <a16:creationId xmlns:a16="http://schemas.microsoft.com/office/drawing/2014/main" id="{11CD421A-1A89-965B-4909-832F337E3A84}"/>
                </a:ext>
              </a:extLst>
            </p:cNvPr>
            <p:cNvSpPr txBox="1"/>
            <p:nvPr/>
          </p:nvSpPr>
          <p:spPr>
            <a:xfrm>
              <a:off x="6718523" y="2677639"/>
              <a:ext cx="957313"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800" b="0" i="0" u="none" strike="noStrike" kern="1200" cap="none" spc="0" normalizeH="0" baseline="0" noProof="0">
                  <a:ln/>
                  <a:solidFill>
                    <a:srgbClr val="000000"/>
                  </a:solidFill>
                  <a:effectLst/>
                  <a:uLnTx/>
                  <a:uFillTx/>
                  <a:latin typeface="Arial"/>
                  <a:ea typeface="+mn-ea"/>
                  <a:cs typeface="Arial"/>
                  <a:sym typeface="Arial"/>
                  <a:rtl val="0"/>
                </a:rPr>
                <a:t>Tactic Short Title</a:t>
              </a:r>
            </a:p>
          </p:txBody>
        </p:sp>
        <p:sp>
          <p:nvSpPr>
            <p:cNvPr id="224" name="TextBox 223">
              <a:extLst>
                <a:ext uri="{FF2B5EF4-FFF2-40B4-BE49-F238E27FC236}">
                  <a16:creationId xmlns:a16="http://schemas.microsoft.com/office/drawing/2014/main" id="{DD6FE347-B7BA-B52B-3F12-8C71939BAF5F}"/>
                </a:ext>
              </a:extLst>
            </p:cNvPr>
            <p:cNvSpPr txBox="1"/>
            <p:nvPr/>
          </p:nvSpPr>
          <p:spPr>
            <a:xfrm>
              <a:off x="8129489" y="2677639"/>
              <a:ext cx="369012"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800" b="0" i="0" u="none" strike="noStrike" kern="1200" cap="none" spc="0" normalizeH="0" baseline="0" noProof="0">
                  <a:ln/>
                  <a:solidFill>
                    <a:srgbClr val="000000"/>
                  </a:solidFill>
                  <a:effectLst/>
                  <a:uLnTx/>
                  <a:uFillTx/>
                  <a:latin typeface="Arial"/>
                  <a:ea typeface="+mn-ea"/>
                  <a:cs typeface="Arial"/>
                  <a:sym typeface="Arial"/>
                  <a:rtl val="0"/>
                </a:rPr>
                <a:t>SI 1</a:t>
              </a:r>
            </a:p>
          </p:txBody>
        </p:sp>
        <p:sp>
          <p:nvSpPr>
            <p:cNvPr id="225" name="TextBox 224">
              <a:extLst>
                <a:ext uri="{FF2B5EF4-FFF2-40B4-BE49-F238E27FC236}">
                  <a16:creationId xmlns:a16="http://schemas.microsoft.com/office/drawing/2014/main" id="{DC641C27-DE45-DB9E-F320-FB4134F19CFD}"/>
                </a:ext>
              </a:extLst>
            </p:cNvPr>
            <p:cNvSpPr txBox="1"/>
            <p:nvPr/>
          </p:nvSpPr>
          <p:spPr>
            <a:xfrm>
              <a:off x="8504076" y="2677639"/>
              <a:ext cx="369012"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800" b="0" i="0" u="none" strike="noStrike" kern="1200" cap="none" spc="0" normalizeH="0" baseline="0" noProof="0">
                  <a:ln/>
                  <a:solidFill>
                    <a:srgbClr val="000000"/>
                  </a:solidFill>
                  <a:effectLst/>
                  <a:uLnTx/>
                  <a:uFillTx/>
                  <a:latin typeface="Arial"/>
                  <a:ea typeface="+mn-ea"/>
                  <a:cs typeface="Arial"/>
                  <a:sym typeface="Arial"/>
                  <a:rtl val="0"/>
                </a:rPr>
                <a:t>SI 2</a:t>
              </a:r>
            </a:p>
          </p:txBody>
        </p:sp>
        <p:sp>
          <p:nvSpPr>
            <p:cNvPr id="226" name="TextBox 225">
              <a:extLst>
                <a:ext uri="{FF2B5EF4-FFF2-40B4-BE49-F238E27FC236}">
                  <a16:creationId xmlns:a16="http://schemas.microsoft.com/office/drawing/2014/main" id="{F5CEB949-D04D-0A7C-5186-E7C39A8F173B}"/>
                </a:ext>
              </a:extLst>
            </p:cNvPr>
            <p:cNvSpPr txBox="1"/>
            <p:nvPr/>
          </p:nvSpPr>
          <p:spPr>
            <a:xfrm>
              <a:off x="8901646" y="2677639"/>
              <a:ext cx="369012"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800" b="0" i="0" u="none" strike="noStrike" kern="1200" cap="none" spc="0" normalizeH="0" baseline="0" noProof="0">
                  <a:ln/>
                  <a:solidFill>
                    <a:srgbClr val="000000"/>
                  </a:solidFill>
                  <a:effectLst/>
                  <a:uLnTx/>
                  <a:uFillTx/>
                  <a:latin typeface="Arial"/>
                  <a:ea typeface="+mn-ea"/>
                  <a:cs typeface="Arial"/>
                  <a:sym typeface="Arial"/>
                  <a:rtl val="0"/>
                </a:rPr>
                <a:t>SI 3</a:t>
              </a:r>
            </a:p>
          </p:txBody>
        </p:sp>
        <p:sp>
          <p:nvSpPr>
            <p:cNvPr id="227" name="TextBox 226">
              <a:extLst>
                <a:ext uri="{FF2B5EF4-FFF2-40B4-BE49-F238E27FC236}">
                  <a16:creationId xmlns:a16="http://schemas.microsoft.com/office/drawing/2014/main" id="{24FCB87E-549D-E9E1-B6BC-0C0CB885EDA1}"/>
                </a:ext>
              </a:extLst>
            </p:cNvPr>
            <p:cNvSpPr txBox="1"/>
            <p:nvPr/>
          </p:nvSpPr>
          <p:spPr>
            <a:xfrm>
              <a:off x="9279859" y="2677639"/>
              <a:ext cx="369012"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800" b="0" i="0" u="none" strike="noStrike" kern="1200" cap="none" spc="0" normalizeH="0" baseline="0" noProof="0">
                  <a:ln/>
                  <a:solidFill>
                    <a:srgbClr val="000000"/>
                  </a:solidFill>
                  <a:effectLst/>
                  <a:uLnTx/>
                  <a:uFillTx/>
                  <a:latin typeface="Arial"/>
                  <a:ea typeface="+mn-ea"/>
                  <a:cs typeface="Arial"/>
                  <a:sym typeface="Arial"/>
                  <a:rtl val="0"/>
                </a:rPr>
                <a:t>SI 4</a:t>
              </a:r>
            </a:p>
          </p:txBody>
        </p:sp>
        <p:sp>
          <p:nvSpPr>
            <p:cNvPr id="228" name="TextBox 227">
              <a:extLst>
                <a:ext uri="{FF2B5EF4-FFF2-40B4-BE49-F238E27FC236}">
                  <a16:creationId xmlns:a16="http://schemas.microsoft.com/office/drawing/2014/main" id="{CA4E3071-08D9-F2AB-C8C2-0E3F95B5330C}"/>
                </a:ext>
              </a:extLst>
            </p:cNvPr>
            <p:cNvSpPr txBox="1"/>
            <p:nvPr/>
          </p:nvSpPr>
          <p:spPr>
            <a:xfrm>
              <a:off x="9637351" y="2677639"/>
              <a:ext cx="287258"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800" b="0" i="0" u="none" strike="noStrike" kern="1200" cap="none" spc="0" normalizeH="0" baseline="0" noProof="0">
                  <a:ln/>
                  <a:solidFill>
                    <a:srgbClr val="000000"/>
                  </a:solidFill>
                  <a:effectLst/>
                  <a:uLnTx/>
                  <a:uFillTx/>
                  <a:latin typeface="Arial"/>
                  <a:ea typeface="+mn-ea"/>
                  <a:cs typeface="Arial"/>
                  <a:sym typeface="Arial"/>
                  <a:rtl val="0"/>
                </a:rPr>
                <a:t>ID</a:t>
              </a:r>
            </a:p>
          </p:txBody>
        </p:sp>
        <p:sp>
          <p:nvSpPr>
            <p:cNvPr id="229" name="Freeform 65">
              <a:extLst>
                <a:ext uri="{FF2B5EF4-FFF2-40B4-BE49-F238E27FC236}">
                  <a16:creationId xmlns:a16="http://schemas.microsoft.com/office/drawing/2014/main" id="{9887E4C7-CED0-0160-17D3-8E6DD71792FF}"/>
                </a:ext>
              </a:extLst>
            </p:cNvPr>
            <p:cNvSpPr/>
            <p:nvPr/>
          </p:nvSpPr>
          <p:spPr>
            <a:xfrm>
              <a:off x="5444710" y="1858038"/>
              <a:ext cx="6003654" cy="11017"/>
            </a:xfrm>
            <a:custGeom>
              <a:avLst/>
              <a:gdLst>
                <a:gd name="connsiteX0" fmla="*/ 0 w 6992488"/>
                <a:gd name="connsiteY0" fmla="*/ 0 h 12700"/>
                <a:gd name="connsiteX1" fmla="*/ 6992489 w 6992488"/>
                <a:gd name="connsiteY1" fmla="*/ 0 h 12700"/>
              </a:gdLst>
              <a:ahLst/>
              <a:cxnLst>
                <a:cxn ang="0">
                  <a:pos x="connsiteX0" y="connsiteY0"/>
                </a:cxn>
                <a:cxn ang="0">
                  <a:pos x="connsiteX1" y="connsiteY1"/>
                </a:cxn>
              </a:cxnLst>
              <a:rect l="l" t="t" r="r" b="b"/>
              <a:pathLst>
                <a:path w="6992488" h="12700">
                  <a:moveTo>
                    <a:pt x="0" y="0"/>
                  </a:moveTo>
                  <a:lnTo>
                    <a:pt x="6992489" y="0"/>
                  </a:lnTo>
                </a:path>
              </a:pathLst>
            </a:custGeom>
            <a:ln w="6358" cap="flat">
              <a:solidFill>
                <a:srgbClr val="E5E5E5"/>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0" name="Freeform 66">
              <a:extLst>
                <a:ext uri="{FF2B5EF4-FFF2-40B4-BE49-F238E27FC236}">
                  <a16:creationId xmlns:a16="http://schemas.microsoft.com/office/drawing/2014/main" id="{A3E1CD8A-0DDD-3ABF-BE49-E3C231185547}"/>
                </a:ext>
              </a:extLst>
            </p:cNvPr>
            <p:cNvSpPr/>
            <p:nvPr/>
          </p:nvSpPr>
          <p:spPr>
            <a:xfrm>
              <a:off x="5444710" y="2155825"/>
              <a:ext cx="6003654" cy="11017"/>
            </a:xfrm>
            <a:custGeom>
              <a:avLst/>
              <a:gdLst>
                <a:gd name="connsiteX0" fmla="*/ 0 w 6992488"/>
                <a:gd name="connsiteY0" fmla="*/ 0 h 12700"/>
                <a:gd name="connsiteX1" fmla="*/ 6992489 w 6992488"/>
                <a:gd name="connsiteY1" fmla="*/ 0 h 12700"/>
              </a:gdLst>
              <a:ahLst/>
              <a:cxnLst>
                <a:cxn ang="0">
                  <a:pos x="connsiteX0" y="connsiteY0"/>
                </a:cxn>
                <a:cxn ang="0">
                  <a:pos x="connsiteX1" y="connsiteY1"/>
                </a:cxn>
              </a:cxnLst>
              <a:rect l="l" t="t" r="r" b="b"/>
              <a:pathLst>
                <a:path w="6992488" h="12700">
                  <a:moveTo>
                    <a:pt x="0" y="0"/>
                  </a:moveTo>
                  <a:lnTo>
                    <a:pt x="6992489" y="0"/>
                  </a:lnTo>
                </a:path>
              </a:pathLst>
            </a:custGeom>
            <a:ln w="6358" cap="flat">
              <a:solidFill>
                <a:srgbClr val="E5E5E5"/>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2" name="Freeform 68">
              <a:extLst>
                <a:ext uri="{FF2B5EF4-FFF2-40B4-BE49-F238E27FC236}">
                  <a16:creationId xmlns:a16="http://schemas.microsoft.com/office/drawing/2014/main" id="{60FF424D-D639-F4A4-F97B-F87A1EB24FD8}"/>
                </a:ext>
              </a:extLst>
            </p:cNvPr>
            <p:cNvSpPr/>
            <p:nvPr/>
          </p:nvSpPr>
          <p:spPr>
            <a:xfrm>
              <a:off x="5449734" y="3139524"/>
              <a:ext cx="4365480" cy="11017"/>
            </a:xfrm>
            <a:custGeom>
              <a:avLst/>
              <a:gdLst>
                <a:gd name="connsiteX0" fmla="*/ 0 w 5084497"/>
                <a:gd name="connsiteY0" fmla="*/ 0 h 12700"/>
                <a:gd name="connsiteX1" fmla="*/ 5084498 w 5084497"/>
                <a:gd name="connsiteY1" fmla="*/ 0 h 12700"/>
              </a:gdLst>
              <a:ahLst/>
              <a:cxnLst>
                <a:cxn ang="0">
                  <a:pos x="connsiteX0" y="connsiteY0"/>
                </a:cxn>
                <a:cxn ang="0">
                  <a:pos x="connsiteX1" y="connsiteY1"/>
                </a:cxn>
              </a:cxnLst>
              <a:rect l="l" t="t" r="r" b="b"/>
              <a:pathLst>
                <a:path w="5084497" h="12700">
                  <a:moveTo>
                    <a:pt x="0" y="0"/>
                  </a:moveTo>
                  <a:lnTo>
                    <a:pt x="5084498" y="0"/>
                  </a:lnTo>
                </a:path>
              </a:pathLst>
            </a:custGeom>
            <a:ln w="19075" cap="flat">
              <a:solidFill>
                <a:srgbClr val="E5E5E5"/>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3" name="Freeform 69">
              <a:extLst>
                <a:ext uri="{FF2B5EF4-FFF2-40B4-BE49-F238E27FC236}">
                  <a16:creationId xmlns:a16="http://schemas.microsoft.com/office/drawing/2014/main" id="{1A03890B-E444-0BCF-E905-58E1B676AFD6}"/>
                </a:ext>
              </a:extLst>
            </p:cNvPr>
            <p:cNvSpPr/>
            <p:nvPr/>
          </p:nvSpPr>
          <p:spPr>
            <a:xfrm>
              <a:off x="5449734" y="3367133"/>
              <a:ext cx="4365480" cy="11017"/>
            </a:xfrm>
            <a:custGeom>
              <a:avLst/>
              <a:gdLst>
                <a:gd name="connsiteX0" fmla="*/ 0 w 5084497"/>
                <a:gd name="connsiteY0" fmla="*/ 0 h 12700"/>
                <a:gd name="connsiteX1" fmla="*/ 5084498 w 5084497"/>
                <a:gd name="connsiteY1" fmla="*/ 0 h 12700"/>
              </a:gdLst>
              <a:ahLst/>
              <a:cxnLst>
                <a:cxn ang="0">
                  <a:pos x="connsiteX0" y="connsiteY0"/>
                </a:cxn>
                <a:cxn ang="0">
                  <a:pos x="connsiteX1" y="connsiteY1"/>
                </a:cxn>
              </a:cxnLst>
              <a:rect l="l" t="t" r="r" b="b"/>
              <a:pathLst>
                <a:path w="5084497" h="12700">
                  <a:moveTo>
                    <a:pt x="0" y="0"/>
                  </a:moveTo>
                  <a:lnTo>
                    <a:pt x="5084498" y="0"/>
                  </a:lnTo>
                </a:path>
              </a:pathLst>
            </a:custGeom>
            <a:ln w="19075" cap="flat">
              <a:solidFill>
                <a:srgbClr val="E5E5E5"/>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4" name="Freeform 70">
              <a:extLst>
                <a:ext uri="{FF2B5EF4-FFF2-40B4-BE49-F238E27FC236}">
                  <a16:creationId xmlns:a16="http://schemas.microsoft.com/office/drawing/2014/main" id="{F64DA9B2-4ED3-0AFF-D901-9FE143297121}"/>
                </a:ext>
              </a:extLst>
            </p:cNvPr>
            <p:cNvSpPr/>
            <p:nvPr/>
          </p:nvSpPr>
          <p:spPr>
            <a:xfrm>
              <a:off x="5449734" y="3594632"/>
              <a:ext cx="4365480" cy="11017"/>
            </a:xfrm>
            <a:custGeom>
              <a:avLst/>
              <a:gdLst>
                <a:gd name="connsiteX0" fmla="*/ 0 w 5084497"/>
                <a:gd name="connsiteY0" fmla="*/ 0 h 12700"/>
                <a:gd name="connsiteX1" fmla="*/ 5084498 w 5084497"/>
                <a:gd name="connsiteY1" fmla="*/ 0 h 12700"/>
              </a:gdLst>
              <a:ahLst/>
              <a:cxnLst>
                <a:cxn ang="0">
                  <a:pos x="connsiteX0" y="connsiteY0"/>
                </a:cxn>
                <a:cxn ang="0">
                  <a:pos x="connsiteX1" y="connsiteY1"/>
                </a:cxn>
              </a:cxnLst>
              <a:rect l="l" t="t" r="r" b="b"/>
              <a:pathLst>
                <a:path w="5084497" h="12700">
                  <a:moveTo>
                    <a:pt x="0" y="0"/>
                  </a:moveTo>
                  <a:lnTo>
                    <a:pt x="5084498" y="0"/>
                  </a:lnTo>
                </a:path>
              </a:pathLst>
            </a:custGeom>
            <a:ln w="19075" cap="flat">
              <a:solidFill>
                <a:srgbClr val="E5E5E5"/>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5" name="Freeform 71">
              <a:extLst>
                <a:ext uri="{FF2B5EF4-FFF2-40B4-BE49-F238E27FC236}">
                  <a16:creationId xmlns:a16="http://schemas.microsoft.com/office/drawing/2014/main" id="{5960FEC2-2A64-D99B-CDD1-A6F0B0CE1589}"/>
                </a:ext>
              </a:extLst>
            </p:cNvPr>
            <p:cNvSpPr/>
            <p:nvPr/>
          </p:nvSpPr>
          <p:spPr>
            <a:xfrm>
              <a:off x="5449734" y="3822241"/>
              <a:ext cx="4365480" cy="11017"/>
            </a:xfrm>
            <a:custGeom>
              <a:avLst/>
              <a:gdLst>
                <a:gd name="connsiteX0" fmla="*/ 0 w 5084497"/>
                <a:gd name="connsiteY0" fmla="*/ 0 h 12700"/>
                <a:gd name="connsiteX1" fmla="*/ 5084498 w 5084497"/>
                <a:gd name="connsiteY1" fmla="*/ 0 h 12700"/>
              </a:gdLst>
              <a:ahLst/>
              <a:cxnLst>
                <a:cxn ang="0">
                  <a:pos x="connsiteX0" y="connsiteY0"/>
                </a:cxn>
                <a:cxn ang="0">
                  <a:pos x="connsiteX1" y="connsiteY1"/>
                </a:cxn>
              </a:cxnLst>
              <a:rect l="l" t="t" r="r" b="b"/>
              <a:pathLst>
                <a:path w="5084497" h="12700">
                  <a:moveTo>
                    <a:pt x="0" y="0"/>
                  </a:moveTo>
                  <a:lnTo>
                    <a:pt x="5084498" y="0"/>
                  </a:lnTo>
                </a:path>
              </a:pathLst>
            </a:custGeom>
            <a:ln w="19075" cap="flat">
              <a:solidFill>
                <a:srgbClr val="E5E5E5"/>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6" name="Freeform 72">
              <a:extLst>
                <a:ext uri="{FF2B5EF4-FFF2-40B4-BE49-F238E27FC236}">
                  <a16:creationId xmlns:a16="http://schemas.microsoft.com/office/drawing/2014/main" id="{BBA2ECEC-F6BF-5DC2-0C85-9F589F2246FB}"/>
                </a:ext>
              </a:extLst>
            </p:cNvPr>
            <p:cNvSpPr/>
            <p:nvPr/>
          </p:nvSpPr>
          <p:spPr>
            <a:xfrm>
              <a:off x="5449953" y="4049851"/>
              <a:ext cx="4365480" cy="11017"/>
            </a:xfrm>
            <a:custGeom>
              <a:avLst/>
              <a:gdLst>
                <a:gd name="connsiteX0" fmla="*/ 0 w 5084497"/>
                <a:gd name="connsiteY0" fmla="*/ 0 h 12700"/>
                <a:gd name="connsiteX1" fmla="*/ 5084498 w 5084497"/>
                <a:gd name="connsiteY1" fmla="*/ 0 h 12700"/>
              </a:gdLst>
              <a:ahLst/>
              <a:cxnLst>
                <a:cxn ang="0">
                  <a:pos x="connsiteX0" y="connsiteY0"/>
                </a:cxn>
                <a:cxn ang="0">
                  <a:pos x="connsiteX1" y="connsiteY1"/>
                </a:cxn>
              </a:cxnLst>
              <a:rect l="l" t="t" r="r" b="b"/>
              <a:pathLst>
                <a:path w="5084497" h="12700">
                  <a:moveTo>
                    <a:pt x="0" y="0"/>
                  </a:moveTo>
                  <a:lnTo>
                    <a:pt x="5084498" y="0"/>
                  </a:lnTo>
                </a:path>
              </a:pathLst>
            </a:custGeom>
            <a:ln w="19075" cap="flat">
              <a:solidFill>
                <a:srgbClr val="E5E5E5"/>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7" name="Freeform 73">
              <a:extLst>
                <a:ext uri="{FF2B5EF4-FFF2-40B4-BE49-F238E27FC236}">
                  <a16:creationId xmlns:a16="http://schemas.microsoft.com/office/drawing/2014/main" id="{5125B750-178D-E78D-BD30-DFC3BEA1D8F4}"/>
                </a:ext>
              </a:extLst>
            </p:cNvPr>
            <p:cNvSpPr/>
            <p:nvPr/>
          </p:nvSpPr>
          <p:spPr>
            <a:xfrm>
              <a:off x="5449953" y="4277460"/>
              <a:ext cx="4365480" cy="11017"/>
            </a:xfrm>
            <a:custGeom>
              <a:avLst/>
              <a:gdLst>
                <a:gd name="connsiteX0" fmla="*/ 0 w 5084497"/>
                <a:gd name="connsiteY0" fmla="*/ 0 h 12700"/>
                <a:gd name="connsiteX1" fmla="*/ 5084498 w 5084497"/>
                <a:gd name="connsiteY1" fmla="*/ 0 h 12700"/>
              </a:gdLst>
              <a:ahLst/>
              <a:cxnLst>
                <a:cxn ang="0">
                  <a:pos x="connsiteX0" y="connsiteY0"/>
                </a:cxn>
                <a:cxn ang="0">
                  <a:pos x="connsiteX1" y="connsiteY1"/>
                </a:cxn>
              </a:cxnLst>
              <a:rect l="l" t="t" r="r" b="b"/>
              <a:pathLst>
                <a:path w="5084497" h="12700">
                  <a:moveTo>
                    <a:pt x="0" y="0"/>
                  </a:moveTo>
                  <a:lnTo>
                    <a:pt x="5084498" y="0"/>
                  </a:lnTo>
                </a:path>
              </a:pathLst>
            </a:custGeom>
            <a:ln w="19075" cap="flat">
              <a:solidFill>
                <a:srgbClr val="E5E5E5"/>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8" name="Freeform 74">
              <a:extLst>
                <a:ext uri="{FF2B5EF4-FFF2-40B4-BE49-F238E27FC236}">
                  <a16:creationId xmlns:a16="http://schemas.microsoft.com/office/drawing/2014/main" id="{9D970373-CFCA-1794-F59A-4DDD9724A4CD}"/>
                </a:ext>
              </a:extLst>
            </p:cNvPr>
            <p:cNvSpPr/>
            <p:nvPr/>
          </p:nvSpPr>
          <p:spPr>
            <a:xfrm>
              <a:off x="5449953" y="4505069"/>
              <a:ext cx="4365480" cy="11017"/>
            </a:xfrm>
            <a:custGeom>
              <a:avLst/>
              <a:gdLst>
                <a:gd name="connsiteX0" fmla="*/ 0 w 5084497"/>
                <a:gd name="connsiteY0" fmla="*/ 0 h 12700"/>
                <a:gd name="connsiteX1" fmla="*/ 5084498 w 5084497"/>
                <a:gd name="connsiteY1" fmla="*/ 0 h 12700"/>
              </a:gdLst>
              <a:ahLst/>
              <a:cxnLst>
                <a:cxn ang="0">
                  <a:pos x="connsiteX0" y="connsiteY0"/>
                </a:cxn>
                <a:cxn ang="0">
                  <a:pos x="connsiteX1" y="connsiteY1"/>
                </a:cxn>
              </a:cxnLst>
              <a:rect l="l" t="t" r="r" b="b"/>
              <a:pathLst>
                <a:path w="5084497" h="12700">
                  <a:moveTo>
                    <a:pt x="0" y="0"/>
                  </a:moveTo>
                  <a:lnTo>
                    <a:pt x="5084498" y="0"/>
                  </a:lnTo>
                </a:path>
              </a:pathLst>
            </a:custGeom>
            <a:ln w="19075" cap="flat">
              <a:solidFill>
                <a:srgbClr val="E5E5E5"/>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39" name="Freeform 75">
              <a:extLst>
                <a:ext uri="{FF2B5EF4-FFF2-40B4-BE49-F238E27FC236}">
                  <a16:creationId xmlns:a16="http://schemas.microsoft.com/office/drawing/2014/main" id="{836D96C9-6CAF-6F1F-1FB0-5E63984D0F8A}"/>
                </a:ext>
              </a:extLst>
            </p:cNvPr>
            <p:cNvSpPr/>
            <p:nvPr/>
          </p:nvSpPr>
          <p:spPr>
            <a:xfrm>
              <a:off x="11497741" y="1356658"/>
              <a:ext cx="27965" cy="457201"/>
            </a:xfrm>
            <a:custGeom>
              <a:avLst/>
              <a:gdLst>
                <a:gd name="connsiteX0" fmla="*/ 32572 w 32571"/>
                <a:gd name="connsiteY0" fmla="*/ 16256 h 527050"/>
                <a:gd name="connsiteX1" fmla="*/ 32572 w 32571"/>
                <a:gd name="connsiteY1" fmla="*/ 510794 h 527050"/>
                <a:gd name="connsiteX2" fmla="*/ 16286 w 32571"/>
                <a:gd name="connsiteY2" fmla="*/ 527050 h 527050"/>
                <a:gd name="connsiteX3" fmla="*/ 16286 w 32571"/>
                <a:gd name="connsiteY3" fmla="*/ 527050 h 527050"/>
                <a:gd name="connsiteX4" fmla="*/ 0 w 32571"/>
                <a:gd name="connsiteY4" fmla="*/ 510794 h 527050"/>
                <a:gd name="connsiteX5" fmla="*/ 0 w 32571"/>
                <a:gd name="connsiteY5" fmla="*/ 16256 h 527050"/>
                <a:gd name="connsiteX6" fmla="*/ 16286 w 32571"/>
                <a:gd name="connsiteY6" fmla="*/ 0 h 527050"/>
                <a:gd name="connsiteX7" fmla="*/ 16286 w 32571"/>
                <a:gd name="connsiteY7" fmla="*/ 0 h 527050"/>
                <a:gd name="connsiteX8" fmla="*/ 32572 w 32571"/>
                <a:gd name="connsiteY8" fmla="*/ 16256 h 52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71" h="527050">
                  <a:moveTo>
                    <a:pt x="32572" y="16256"/>
                  </a:moveTo>
                  <a:lnTo>
                    <a:pt x="32572" y="510794"/>
                  </a:lnTo>
                  <a:cubicBezTo>
                    <a:pt x="32572" y="519811"/>
                    <a:pt x="25319" y="527050"/>
                    <a:pt x="16286" y="527050"/>
                  </a:cubicBezTo>
                  <a:lnTo>
                    <a:pt x="16286" y="527050"/>
                  </a:lnTo>
                  <a:cubicBezTo>
                    <a:pt x="7252" y="527050"/>
                    <a:pt x="0" y="519811"/>
                    <a:pt x="0" y="510794"/>
                  </a:cubicBezTo>
                  <a:lnTo>
                    <a:pt x="0" y="16256"/>
                  </a:lnTo>
                  <a:cubicBezTo>
                    <a:pt x="0" y="7239"/>
                    <a:pt x="7252" y="0"/>
                    <a:pt x="16286" y="0"/>
                  </a:cubicBezTo>
                  <a:lnTo>
                    <a:pt x="16286" y="0"/>
                  </a:lnTo>
                  <a:cubicBezTo>
                    <a:pt x="25193" y="0"/>
                    <a:pt x="32572" y="7239"/>
                    <a:pt x="32572" y="16256"/>
                  </a:cubicBezTo>
                  <a:close/>
                </a:path>
              </a:pathLst>
            </a:custGeom>
            <a:solidFill>
              <a:srgbClr val="8B8B8B"/>
            </a:solidFill>
            <a:ln w="127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0" name="Freeform 76">
              <a:extLst>
                <a:ext uri="{FF2B5EF4-FFF2-40B4-BE49-F238E27FC236}">
                  <a16:creationId xmlns:a16="http://schemas.microsoft.com/office/drawing/2014/main" id="{D9A14052-0463-DEC3-BF1D-EA257847CE22}"/>
                </a:ext>
              </a:extLst>
            </p:cNvPr>
            <p:cNvSpPr/>
            <p:nvPr/>
          </p:nvSpPr>
          <p:spPr>
            <a:xfrm>
              <a:off x="9834331" y="2700720"/>
              <a:ext cx="27965" cy="622565"/>
            </a:xfrm>
            <a:custGeom>
              <a:avLst/>
              <a:gdLst>
                <a:gd name="connsiteX0" fmla="*/ 32572 w 32571"/>
                <a:gd name="connsiteY0" fmla="*/ 16256 h 717676"/>
                <a:gd name="connsiteX1" fmla="*/ 32572 w 32571"/>
                <a:gd name="connsiteY1" fmla="*/ 701421 h 717676"/>
                <a:gd name="connsiteX2" fmla="*/ 16285 w 32571"/>
                <a:gd name="connsiteY2" fmla="*/ 717677 h 717676"/>
                <a:gd name="connsiteX3" fmla="*/ 16285 w 32571"/>
                <a:gd name="connsiteY3" fmla="*/ 717677 h 717676"/>
                <a:gd name="connsiteX4" fmla="*/ 0 w 32571"/>
                <a:gd name="connsiteY4" fmla="*/ 701421 h 717676"/>
                <a:gd name="connsiteX5" fmla="*/ 0 w 32571"/>
                <a:gd name="connsiteY5" fmla="*/ 16256 h 717676"/>
                <a:gd name="connsiteX6" fmla="*/ 16285 w 32571"/>
                <a:gd name="connsiteY6" fmla="*/ 0 h 717676"/>
                <a:gd name="connsiteX7" fmla="*/ 16285 w 32571"/>
                <a:gd name="connsiteY7" fmla="*/ 0 h 717676"/>
                <a:gd name="connsiteX8" fmla="*/ 32572 w 32571"/>
                <a:gd name="connsiteY8" fmla="*/ 16256 h 717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71" h="717676">
                  <a:moveTo>
                    <a:pt x="32572" y="16256"/>
                  </a:moveTo>
                  <a:lnTo>
                    <a:pt x="32572" y="701421"/>
                  </a:lnTo>
                  <a:cubicBezTo>
                    <a:pt x="32572" y="710438"/>
                    <a:pt x="25319" y="717677"/>
                    <a:pt x="16285" y="717677"/>
                  </a:cubicBezTo>
                  <a:lnTo>
                    <a:pt x="16285" y="717677"/>
                  </a:lnTo>
                  <a:cubicBezTo>
                    <a:pt x="7252" y="717677"/>
                    <a:pt x="0" y="710438"/>
                    <a:pt x="0" y="701421"/>
                  </a:cubicBezTo>
                  <a:lnTo>
                    <a:pt x="0" y="16256"/>
                  </a:lnTo>
                  <a:cubicBezTo>
                    <a:pt x="0" y="7239"/>
                    <a:pt x="7252" y="0"/>
                    <a:pt x="16285" y="0"/>
                  </a:cubicBezTo>
                  <a:lnTo>
                    <a:pt x="16285" y="0"/>
                  </a:lnTo>
                  <a:cubicBezTo>
                    <a:pt x="25319" y="0"/>
                    <a:pt x="32572" y="7239"/>
                    <a:pt x="32572" y="16256"/>
                  </a:cubicBezTo>
                  <a:close/>
                </a:path>
              </a:pathLst>
            </a:custGeom>
            <a:solidFill>
              <a:srgbClr val="8B8B8B"/>
            </a:solidFill>
            <a:ln w="127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1" name="TextBox 240">
              <a:extLst>
                <a:ext uri="{FF2B5EF4-FFF2-40B4-BE49-F238E27FC236}">
                  <a16:creationId xmlns:a16="http://schemas.microsoft.com/office/drawing/2014/main" id="{50F40BA6-FFD8-AAF0-7357-FE1B1EA83415}"/>
                </a:ext>
              </a:extLst>
            </p:cNvPr>
            <p:cNvSpPr txBox="1"/>
            <p:nvPr/>
          </p:nvSpPr>
          <p:spPr>
            <a:xfrm>
              <a:off x="5350933" y="1169034"/>
              <a:ext cx="1351652"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1" i="0" u="sng" strike="noStrike" kern="1200" cap="none" spc="0" normalizeH="0" baseline="0" noProof="0">
                  <a:ln/>
                  <a:solidFill>
                    <a:srgbClr val="000000"/>
                  </a:solidFill>
                  <a:effectLst/>
                  <a:uLnTx/>
                  <a:uFillTx/>
                  <a:latin typeface="Arial"/>
                  <a:ea typeface="+mn-ea"/>
                  <a:cs typeface="Arial"/>
                  <a:sym typeface="Arial"/>
                  <a:rtl val="0"/>
                </a:rPr>
                <a:t>Strategic Imperatives</a:t>
              </a:r>
            </a:p>
          </p:txBody>
        </p:sp>
        <p:sp>
          <p:nvSpPr>
            <p:cNvPr id="242" name="TextBox 241">
              <a:extLst>
                <a:ext uri="{FF2B5EF4-FFF2-40B4-BE49-F238E27FC236}">
                  <a16:creationId xmlns:a16="http://schemas.microsoft.com/office/drawing/2014/main" id="{B46D9AE0-4EBB-52B6-6A85-CE2829C15047}"/>
                </a:ext>
              </a:extLst>
            </p:cNvPr>
            <p:cNvSpPr txBox="1"/>
            <p:nvPr/>
          </p:nvSpPr>
          <p:spPr>
            <a:xfrm>
              <a:off x="5366211" y="2513488"/>
              <a:ext cx="540532" cy="21544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800" b="1" i="0" u="sng" strike="noStrike" kern="1200" cap="none" spc="0" normalizeH="0" baseline="0" noProof="0">
                  <a:ln/>
                  <a:solidFill>
                    <a:srgbClr val="000000"/>
                  </a:solidFill>
                  <a:effectLst/>
                  <a:uLnTx/>
                  <a:uFillTx/>
                  <a:latin typeface="Arial"/>
                  <a:ea typeface="+mn-ea"/>
                  <a:cs typeface="Arial"/>
                  <a:sym typeface="Arial"/>
                  <a:rtl val="0"/>
                </a:rPr>
                <a:t>Tactics</a:t>
              </a:r>
            </a:p>
          </p:txBody>
        </p:sp>
        <p:sp>
          <p:nvSpPr>
            <p:cNvPr id="243" name="Freeform 79">
              <a:extLst>
                <a:ext uri="{FF2B5EF4-FFF2-40B4-BE49-F238E27FC236}">
                  <a16:creationId xmlns:a16="http://schemas.microsoft.com/office/drawing/2014/main" id="{630B62AB-90E2-B657-1D9B-ACA2C99EE61C}"/>
                </a:ext>
              </a:extLst>
            </p:cNvPr>
            <p:cNvSpPr/>
            <p:nvPr/>
          </p:nvSpPr>
          <p:spPr>
            <a:xfrm>
              <a:off x="5421222" y="5436989"/>
              <a:ext cx="4470023" cy="620912"/>
            </a:xfrm>
            <a:custGeom>
              <a:avLst/>
              <a:gdLst>
                <a:gd name="connsiteX0" fmla="*/ 0 w 5206260"/>
                <a:gd name="connsiteY0" fmla="*/ 0 h 715771"/>
                <a:gd name="connsiteX1" fmla="*/ 5206260 w 5206260"/>
                <a:gd name="connsiteY1" fmla="*/ 0 h 715771"/>
                <a:gd name="connsiteX2" fmla="*/ 5206260 w 5206260"/>
                <a:gd name="connsiteY2" fmla="*/ 715772 h 715771"/>
                <a:gd name="connsiteX3" fmla="*/ 0 w 5206260"/>
                <a:gd name="connsiteY3" fmla="*/ 715772 h 715771"/>
              </a:gdLst>
              <a:ahLst/>
              <a:cxnLst>
                <a:cxn ang="0">
                  <a:pos x="connsiteX0" y="connsiteY0"/>
                </a:cxn>
                <a:cxn ang="0">
                  <a:pos x="connsiteX1" y="connsiteY1"/>
                </a:cxn>
                <a:cxn ang="0">
                  <a:pos x="connsiteX2" y="connsiteY2"/>
                </a:cxn>
                <a:cxn ang="0">
                  <a:pos x="connsiteX3" y="connsiteY3"/>
                </a:cxn>
              </a:cxnLst>
              <a:rect l="l" t="t" r="r" b="b"/>
              <a:pathLst>
                <a:path w="5206260" h="715771">
                  <a:moveTo>
                    <a:pt x="0" y="0"/>
                  </a:moveTo>
                  <a:lnTo>
                    <a:pt x="5206260" y="0"/>
                  </a:lnTo>
                  <a:lnTo>
                    <a:pt x="5206260" y="715772"/>
                  </a:lnTo>
                  <a:lnTo>
                    <a:pt x="0" y="715772"/>
                  </a:lnTo>
                  <a:close/>
                </a:path>
              </a:pathLst>
            </a:custGeom>
            <a:noFill/>
            <a:ln w="9537"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4" name="Freeform 80">
              <a:extLst>
                <a:ext uri="{FF2B5EF4-FFF2-40B4-BE49-F238E27FC236}">
                  <a16:creationId xmlns:a16="http://schemas.microsoft.com/office/drawing/2014/main" id="{AE25EAD5-02B8-6A16-B0D7-B1533E619ADA}"/>
                </a:ext>
              </a:extLst>
            </p:cNvPr>
            <p:cNvSpPr/>
            <p:nvPr/>
          </p:nvSpPr>
          <p:spPr>
            <a:xfrm>
              <a:off x="5421222" y="4764848"/>
              <a:ext cx="2222066" cy="610446"/>
            </a:xfrm>
            <a:custGeom>
              <a:avLst/>
              <a:gdLst>
                <a:gd name="connsiteX0" fmla="*/ 0 w 2588052"/>
                <a:gd name="connsiteY0" fmla="*/ 0 h 703707"/>
                <a:gd name="connsiteX1" fmla="*/ 2588053 w 2588052"/>
                <a:gd name="connsiteY1" fmla="*/ 0 h 703707"/>
                <a:gd name="connsiteX2" fmla="*/ 2588053 w 2588052"/>
                <a:gd name="connsiteY2" fmla="*/ 703707 h 703707"/>
                <a:gd name="connsiteX3" fmla="*/ 0 w 2588052"/>
                <a:gd name="connsiteY3" fmla="*/ 703707 h 703707"/>
              </a:gdLst>
              <a:ahLst/>
              <a:cxnLst>
                <a:cxn ang="0">
                  <a:pos x="connsiteX0" y="connsiteY0"/>
                </a:cxn>
                <a:cxn ang="0">
                  <a:pos x="connsiteX1" y="connsiteY1"/>
                </a:cxn>
                <a:cxn ang="0">
                  <a:pos x="connsiteX2" y="connsiteY2"/>
                </a:cxn>
                <a:cxn ang="0">
                  <a:pos x="connsiteX3" y="connsiteY3"/>
                </a:cxn>
              </a:cxnLst>
              <a:rect l="l" t="t" r="r" b="b"/>
              <a:pathLst>
                <a:path w="2588052" h="703707">
                  <a:moveTo>
                    <a:pt x="0" y="0"/>
                  </a:moveTo>
                  <a:lnTo>
                    <a:pt x="2588053" y="0"/>
                  </a:lnTo>
                  <a:lnTo>
                    <a:pt x="2588053" y="703707"/>
                  </a:lnTo>
                  <a:lnTo>
                    <a:pt x="0" y="703707"/>
                  </a:lnTo>
                  <a:close/>
                </a:path>
              </a:pathLst>
            </a:custGeom>
            <a:noFill/>
            <a:ln w="9537"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5" name="Freeform 81">
              <a:extLst>
                <a:ext uri="{FF2B5EF4-FFF2-40B4-BE49-F238E27FC236}">
                  <a16:creationId xmlns:a16="http://schemas.microsoft.com/office/drawing/2014/main" id="{B24C2568-3CFD-8C63-21E7-66DEADE1FDC7}"/>
                </a:ext>
              </a:extLst>
            </p:cNvPr>
            <p:cNvSpPr/>
            <p:nvPr/>
          </p:nvSpPr>
          <p:spPr>
            <a:xfrm>
              <a:off x="7693103" y="4764848"/>
              <a:ext cx="2198142" cy="610446"/>
            </a:xfrm>
            <a:custGeom>
              <a:avLst/>
              <a:gdLst>
                <a:gd name="connsiteX0" fmla="*/ 0 w 2560188"/>
                <a:gd name="connsiteY0" fmla="*/ 0 h 703707"/>
                <a:gd name="connsiteX1" fmla="*/ 2560189 w 2560188"/>
                <a:gd name="connsiteY1" fmla="*/ 0 h 703707"/>
                <a:gd name="connsiteX2" fmla="*/ 2560189 w 2560188"/>
                <a:gd name="connsiteY2" fmla="*/ 703707 h 703707"/>
                <a:gd name="connsiteX3" fmla="*/ 0 w 2560188"/>
                <a:gd name="connsiteY3" fmla="*/ 703707 h 703707"/>
              </a:gdLst>
              <a:ahLst/>
              <a:cxnLst>
                <a:cxn ang="0">
                  <a:pos x="connsiteX0" y="connsiteY0"/>
                </a:cxn>
                <a:cxn ang="0">
                  <a:pos x="connsiteX1" y="connsiteY1"/>
                </a:cxn>
                <a:cxn ang="0">
                  <a:pos x="connsiteX2" y="connsiteY2"/>
                </a:cxn>
                <a:cxn ang="0">
                  <a:pos x="connsiteX3" y="connsiteY3"/>
                </a:cxn>
              </a:cxnLst>
              <a:rect l="l" t="t" r="r" b="b"/>
              <a:pathLst>
                <a:path w="2560188" h="703707">
                  <a:moveTo>
                    <a:pt x="0" y="0"/>
                  </a:moveTo>
                  <a:lnTo>
                    <a:pt x="2560189" y="0"/>
                  </a:lnTo>
                  <a:lnTo>
                    <a:pt x="2560189" y="703707"/>
                  </a:lnTo>
                  <a:lnTo>
                    <a:pt x="0" y="703707"/>
                  </a:lnTo>
                  <a:close/>
                </a:path>
              </a:pathLst>
            </a:custGeom>
            <a:noFill/>
            <a:ln w="9537"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6" name="Freeform 82">
              <a:extLst>
                <a:ext uri="{FF2B5EF4-FFF2-40B4-BE49-F238E27FC236}">
                  <a16:creationId xmlns:a16="http://schemas.microsoft.com/office/drawing/2014/main" id="{37000983-22B3-30A4-76DA-944994FE9A3F}"/>
                </a:ext>
              </a:extLst>
            </p:cNvPr>
            <p:cNvSpPr/>
            <p:nvPr/>
          </p:nvSpPr>
          <p:spPr>
            <a:xfrm>
              <a:off x="9933194" y="3530513"/>
              <a:ext cx="1612503" cy="1174842"/>
            </a:xfrm>
            <a:custGeom>
              <a:avLst/>
              <a:gdLst>
                <a:gd name="connsiteX0" fmla="*/ 0 w 1878091"/>
                <a:gd name="connsiteY0" fmla="*/ 0 h 1354327"/>
                <a:gd name="connsiteX1" fmla="*/ 1878091 w 1878091"/>
                <a:gd name="connsiteY1" fmla="*/ 0 h 1354327"/>
                <a:gd name="connsiteX2" fmla="*/ 1878091 w 1878091"/>
                <a:gd name="connsiteY2" fmla="*/ 1354328 h 1354327"/>
                <a:gd name="connsiteX3" fmla="*/ 0 w 1878091"/>
                <a:gd name="connsiteY3" fmla="*/ 1354328 h 1354327"/>
              </a:gdLst>
              <a:ahLst/>
              <a:cxnLst>
                <a:cxn ang="0">
                  <a:pos x="connsiteX0" y="connsiteY0"/>
                </a:cxn>
                <a:cxn ang="0">
                  <a:pos x="connsiteX1" y="connsiteY1"/>
                </a:cxn>
                <a:cxn ang="0">
                  <a:pos x="connsiteX2" y="connsiteY2"/>
                </a:cxn>
                <a:cxn ang="0">
                  <a:pos x="connsiteX3" y="connsiteY3"/>
                </a:cxn>
              </a:cxnLst>
              <a:rect l="l" t="t" r="r" b="b"/>
              <a:pathLst>
                <a:path w="1878091" h="1354327">
                  <a:moveTo>
                    <a:pt x="0" y="0"/>
                  </a:moveTo>
                  <a:lnTo>
                    <a:pt x="1878091" y="0"/>
                  </a:lnTo>
                  <a:lnTo>
                    <a:pt x="1878091" y="1354328"/>
                  </a:lnTo>
                  <a:lnTo>
                    <a:pt x="0" y="1354328"/>
                  </a:lnTo>
                  <a:close/>
                </a:path>
              </a:pathLst>
            </a:custGeom>
            <a:noFill/>
            <a:ln w="9537"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7" name="Freeform 83">
              <a:extLst>
                <a:ext uri="{FF2B5EF4-FFF2-40B4-BE49-F238E27FC236}">
                  <a16:creationId xmlns:a16="http://schemas.microsoft.com/office/drawing/2014/main" id="{D0D88DAE-FD75-765D-094D-B122D95C0F07}"/>
                </a:ext>
              </a:extLst>
            </p:cNvPr>
            <p:cNvSpPr/>
            <p:nvPr/>
          </p:nvSpPr>
          <p:spPr>
            <a:xfrm>
              <a:off x="10750594" y="4768662"/>
              <a:ext cx="800956" cy="114354"/>
            </a:xfrm>
            <a:custGeom>
              <a:avLst/>
              <a:gdLst>
                <a:gd name="connsiteX0" fmla="*/ 0 w 619499"/>
                <a:gd name="connsiteY0" fmla="*/ 0 h 131825"/>
                <a:gd name="connsiteX1" fmla="*/ 619499 w 619499"/>
                <a:gd name="connsiteY1" fmla="*/ 0 h 131825"/>
                <a:gd name="connsiteX2" fmla="*/ 619499 w 619499"/>
                <a:gd name="connsiteY2" fmla="*/ 131826 h 131825"/>
                <a:gd name="connsiteX3" fmla="*/ 0 w 619499"/>
                <a:gd name="connsiteY3" fmla="*/ 131826 h 131825"/>
              </a:gdLst>
              <a:ahLst/>
              <a:cxnLst>
                <a:cxn ang="0">
                  <a:pos x="connsiteX0" y="connsiteY0"/>
                </a:cxn>
                <a:cxn ang="0">
                  <a:pos x="connsiteX1" y="connsiteY1"/>
                </a:cxn>
                <a:cxn ang="0">
                  <a:pos x="connsiteX2" y="connsiteY2"/>
                </a:cxn>
                <a:cxn ang="0">
                  <a:pos x="connsiteX3" y="connsiteY3"/>
                </a:cxn>
              </a:cxnLst>
              <a:rect l="l" t="t" r="r" b="b"/>
              <a:pathLst>
                <a:path w="619499" h="131825">
                  <a:moveTo>
                    <a:pt x="0" y="0"/>
                  </a:moveTo>
                  <a:lnTo>
                    <a:pt x="619499" y="0"/>
                  </a:lnTo>
                  <a:lnTo>
                    <a:pt x="619499" y="131826"/>
                  </a:lnTo>
                  <a:lnTo>
                    <a:pt x="0" y="131826"/>
                  </a:lnTo>
                  <a:close/>
                </a:path>
              </a:pathLst>
            </a:custGeom>
            <a:noFill/>
            <a:ln w="9537"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8" name="Freeform 84">
              <a:extLst>
                <a:ext uri="{FF2B5EF4-FFF2-40B4-BE49-F238E27FC236}">
                  <a16:creationId xmlns:a16="http://schemas.microsoft.com/office/drawing/2014/main" id="{B14F0969-9942-15DF-CA88-F95F515B61B5}"/>
                </a:ext>
              </a:extLst>
            </p:cNvPr>
            <p:cNvSpPr/>
            <p:nvPr/>
          </p:nvSpPr>
          <p:spPr>
            <a:xfrm>
              <a:off x="9933194" y="2539984"/>
              <a:ext cx="753105" cy="942717"/>
            </a:xfrm>
            <a:custGeom>
              <a:avLst/>
              <a:gdLst>
                <a:gd name="connsiteX0" fmla="*/ 0 w 877146"/>
                <a:gd name="connsiteY0" fmla="*/ 0 h 1086739"/>
                <a:gd name="connsiteX1" fmla="*/ 877147 w 877146"/>
                <a:gd name="connsiteY1" fmla="*/ 0 h 1086739"/>
                <a:gd name="connsiteX2" fmla="*/ 877147 w 877146"/>
                <a:gd name="connsiteY2" fmla="*/ 1086739 h 1086739"/>
                <a:gd name="connsiteX3" fmla="*/ 0 w 877146"/>
                <a:gd name="connsiteY3" fmla="*/ 1086739 h 1086739"/>
              </a:gdLst>
              <a:ahLst/>
              <a:cxnLst>
                <a:cxn ang="0">
                  <a:pos x="connsiteX0" y="connsiteY0"/>
                </a:cxn>
                <a:cxn ang="0">
                  <a:pos x="connsiteX1" y="connsiteY1"/>
                </a:cxn>
                <a:cxn ang="0">
                  <a:pos x="connsiteX2" y="connsiteY2"/>
                </a:cxn>
                <a:cxn ang="0">
                  <a:pos x="connsiteX3" y="connsiteY3"/>
                </a:cxn>
              </a:cxnLst>
              <a:rect l="l" t="t" r="r" b="b"/>
              <a:pathLst>
                <a:path w="877146" h="1086739">
                  <a:moveTo>
                    <a:pt x="0" y="0"/>
                  </a:moveTo>
                  <a:lnTo>
                    <a:pt x="877147" y="0"/>
                  </a:lnTo>
                  <a:lnTo>
                    <a:pt x="877147" y="1086739"/>
                  </a:lnTo>
                  <a:lnTo>
                    <a:pt x="0" y="1086739"/>
                  </a:lnTo>
                  <a:close/>
                </a:path>
              </a:pathLst>
            </a:custGeom>
            <a:noFill/>
            <a:ln w="9537"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49" name="Freeform 85">
              <a:extLst>
                <a:ext uri="{FF2B5EF4-FFF2-40B4-BE49-F238E27FC236}">
                  <a16:creationId xmlns:a16="http://schemas.microsoft.com/office/drawing/2014/main" id="{D4AE9F18-8B61-56FA-B7C4-2D0F1F2953F3}"/>
                </a:ext>
              </a:extLst>
            </p:cNvPr>
            <p:cNvSpPr/>
            <p:nvPr/>
          </p:nvSpPr>
          <p:spPr>
            <a:xfrm>
              <a:off x="10722240" y="2539984"/>
              <a:ext cx="823457" cy="942717"/>
            </a:xfrm>
            <a:custGeom>
              <a:avLst/>
              <a:gdLst>
                <a:gd name="connsiteX0" fmla="*/ 0 w 959084"/>
                <a:gd name="connsiteY0" fmla="*/ 0 h 1086739"/>
                <a:gd name="connsiteX1" fmla="*/ 959085 w 959084"/>
                <a:gd name="connsiteY1" fmla="*/ 0 h 1086739"/>
                <a:gd name="connsiteX2" fmla="*/ 959085 w 959084"/>
                <a:gd name="connsiteY2" fmla="*/ 1086739 h 1086739"/>
                <a:gd name="connsiteX3" fmla="*/ 0 w 959084"/>
                <a:gd name="connsiteY3" fmla="*/ 1086739 h 1086739"/>
              </a:gdLst>
              <a:ahLst/>
              <a:cxnLst>
                <a:cxn ang="0">
                  <a:pos x="connsiteX0" y="connsiteY0"/>
                </a:cxn>
                <a:cxn ang="0">
                  <a:pos x="connsiteX1" y="connsiteY1"/>
                </a:cxn>
                <a:cxn ang="0">
                  <a:pos x="connsiteX2" y="connsiteY2"/>
                </a:cxn>
                <a:cxn ang="0">
                  <a:pos x="connsiteX3" y="connsiteY3"/>
                </a:cxn>
              </a:cxnLst>
              <a:rect l="l" t="t" r="r" b="b"/>
              <a:pathLst>
                <a:path w="959084" h="1086739">
                  <a:moveTo>
                    <a:pt x="0" y="0"/>
                  </a:moveTo>
                  <a:lnTo>
                    <a:pt x="959085" y="0"/>
                  </a:lnTo>
                  <a:lnTo>
                    <a:pt x="959085" y="1086739"/>
                  </a:lnTo>
                  <a:lnTo>
                    <a:pt x="0" y="1086739"/>
                  </a:lnTo>
                  <a:close/>
                </a:path>
              </a:pathLst>
            </a:custGeom>
            <a:noFill/>
            <a:ln w="9537"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50" name="TextBox 249">
              <a:extLst>
                <a:ext uri="{FF2B5EF4-FFF2-40B4-BE49-F238E27FC236}">
                  <a16:creationId xmlns:a16="http://schemas.microsoft.com/office/drawing/2014/main" id="{B87450C2-5A62-A44C-4747-A4D9E2D8E2EA}"/>
                </a:ext>
              </a:extLst>
            </p:cNvPr>
            <p:cNvSpPr txBox="1"/>
            <p:nvPr/>
          </p:nvSpPr>
          <p:spPr>
            <a:xfrm>
              <a:off x="8388057" y="4875678"/>
              <a:ext cx="808235" cy="19236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5855A3"/>
                </a:buClr>
                <a:buSzTx/>
                <a:buFontTx/>
                <a:buNone/>
                <a:tabLst/>
                <a:defRPr/>
              </a:pPr>
              <a:r>
                <a:rPr kumimoji="0" lang="en-US" sz="650" b="1" i="0" u="none" strike="noStrike" kern="1200" cap="none" spc="0" normalizeH="0" baseline="0" noProof="0">
                  <a:ln/>
                  <a:solidFill>
                    <a:srgbClr val="000000"/>
                  </a:solidFill>
                  <a:effectLst/>
                  <a:uLnTx/>
                  <a:uFillTx/>
                  <a:latin typeface="Arial"/>
                  <a:ea typeface="+mn-ea"/>
                  <a:cs typeface="Arial"/>
                  <a:sym typeface="Arial"/>
                  <a:rtl val="0"/>
                </a:rPr>
                <a:t>Claims analysis</a:t>
              </a:r>
            </a:p>
          </p:txBody>
        </p:sp>
        <p:sp>
          <p:nvSpPr>
            <p:cNvPr id="251" name="TextBox 250">
              <a:extLst>
                <a:ext uri="{FF2B5EF4-FFF2-40B4-BE49-F238E27FC236}">
                  <a16:creationId xmlns:a16="http://schemas.microsoft.com/office/drawing/2014/main" id="{A1644951-2DA2-D1B2-FAAD-1820B4E5FB79}"/>
                </a:ext>
              </a:extLst>
            </p:cNvPr>
            <p:cNvSpPr txBox="1"/>
            <p:nvPr/>
          </p:nvSpPr>
          <p:spPr>
            <a:xfrm>
              <a:off x="8461795" y="5099652"/>
              <a:ext cx="660758" cy="1923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50" b="0" i="0" u="none" strike="noStrike" kern="1200" cap="none" spc="0" normalizeH="0" baseline="0" noProof="0">
                  <a:ln/>
                  <a:solidFill>
                    <a:srgbClr val="000000"/>
                  </a:solidFill>
                  <a:effectLst/>
                  <a:uLnTx/>
                  <a:uFillTx/>
                  <a:latin typeface="Arial"/>
                  <a:ea typeface="+mn-ea"/>
                  <a:cs typeface="Arial"/>
                  <a:sym typeface="Arial"/>
                  <a:rtl val="0"/>
                </a:rPr>
                <a:t>Tactic theme</a:t>
              </a:r>
            </a:p>
          </p:txBody>
        </p:sp>
        <p:sp>
          <p:nvSpPr>
            <p:cNvPr id="252" name="TextBox 251">
              <a:extLst>
                <a:ext uri="{FF2B5EF4-FFF2-40B4-BE49-F238E27FC236}">
                  <a16:creationId xmlns:a16="http://schemas.microsoft.com/office/drawing/2014/main" id="{7B833D10-99D1-EB28-061D-7991E52DFD26}"/>
                </a:ext>
              </a:extLst>
            </p:cNvPr>
            <p:cNvSpPr txBox="1"/>
            <p:nvPr/>
          </p:nvSpPr>
          <p:spPr>
            <a:xfrm>
              <a:off x="6826720" y="5797662"/>
              <a:ext cx="1766830" cy="21544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5855A3"/>
                </a:buClr>
                <a:buSzTx/>
                <a:buFontTx/>
                <a:buNone/>
                <a:tabLst/>
                <a:defRPr/>
              </a:pPr>
              <a:r>
                <a:rPr kumimoji="0" lang="en-US" sz="800" b="0" i="0" u="none" strike="noStrike" kern="1200" cap="none" spc="0" normalizeH="0" baseline="0" noProof="0">
                  <a:ln/>
                  <a:solidFill>
                    <a:srgbClr val="000000"/>
                  </a:solidFill>
                  <a:effectLst/>
                  <a:uLnTx/>
                  <a:uFillTx/>
                  <a:latin typeface="Arial"/>
                  <a:ea typeface="+mn-ea"/>
                  <a:cs typeface="Arial"/>
                  <a:sym typeface="Arial"/>
                  <a:rtl val="0"/>
                </a:rPr>
                <a:t>&lt;Short description and objectives&gt;</a:t>
              </a:r>
            </a:p>
          </p:txBody>
        </p:sp>
        <p:sp>
          <p:nvSpPr>
            <p:cNvPr id="253" name="TextBox 252">
              <a:extLst>
                <a:ext uri="{FF2B5EF4-FFF2-40B4-BE49-F238E27FC236}">
                  <a16:creationId xmlns:a16="http://schemas.microsoft.com/office/drawing/2014/main" id="{AD6F41FE-0E48-93ED-B93F-1D522F984DB1}"/>
                </a:ext>
              </a:extLst>
            </p:cNvPr>
            <p:cNvSpPr txBox="1"/>
            <p:nvPr/>
          </p:nvSpPr>
          <p:spPr>
            <a:xfrm>
              <a:off x="6302865" y="4875678"/>
              <a:ext cx="458780" cy="19236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5855A3"/>
                </a:buClr>
                <a:buSzTx/>
                <a:buFontTx/>
                <a:buNone/>
                <a:tabLst/>
                <a:defRPr/>
              </a:pPr>
              <a:r>
                <a:rPr kumimoji="0" lang="en-US" sz="650" b="1" i="0" u="none" strike="noStrike" kern="1200" cap="none" spc="0" normalizeH="0" baseline="0" noProof="0">
                  <a:ln/>
                  <a:solidFill>
                    <a:srgbClr val="000000"/>
                  </a:solidFill>
                  <a:effectLst/>
                  <a:uLnTx/>
                  <a:uFillTx/>
                  <a:latin typeface="Arial"/>
                  <a:ea typeface="+mn-ea"/>
                  <a:cs typeface="Arial"/>
                  <a:sym typeface="Arial"/>
                  <a:rtl val="0"/>
                </a:rPr>
                <a:t>Payers</a:t>
              </a:r>
            </a:p>
          </p:txBody>
        </p:sp>
        <p:sp>
          <p:nvSpPr>
            <p:cNvPr id="254" name="TextBox 253">
              <a:extLst>
                <a:ext uri="{FF2B5EF4-FFF2-40B4-BE49-F238E27FC236}">
                  <a16:creationId xmlns:a16="http://schemas.microsoft.com/office/drawing/2014/main" id="{1A0D55C7-8F93-8F18-6853-4CCEA85275FB}"/>
                </a:ext>
              </a:extLst>
            </p:cNvPr>
            <p:cNvSpPr txBox="1"/>
            <p:nvPr/>
          </p:nvSpPr>
          <p:spPr>
            <a:xfrm>
              <a:off x="6265194" y="5099652"/>
              <a:ext cx="534121" cy="1923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50" b="0" i="0" u="none" strike="noStrike" kern="1200" cap="none" spc="0" normalizeH="0" baseline="0" noProof="0">
                  <a:ln/>
                  <a:solidFill>
                    <a:srgbClr val="000000"/>
                  </a:solidFill>
                  <a:effectLst/>
                  <a:uLnTx/>
                  <a:uFillTx/>
                  <a:latin typeface="Arial"/>
                  <a:ea typeface="+mn-ea"/>
                  <a:cs typeface="Arial"/>
                  <a:sym typeface="Arial"/>
                  <a:rtl val="0"/>
                </a:rPr>
                <a:t>Audience</a:t>
              </a:r>
            </a:p>
          </p:txBody>
        </p:sp>
        <p:sp>
          <p:nvSpPr>
            <p:cNvPr id="256" name="TextBox 255">
              <a:extLst>
                <a:ext uri="{FF2B5EF4-FFF2-40B4-BE49-F238E27FC236}">
                  <a16:creationId xmlns:a16="http://schemas.microsoft.com/office/drawing/2014/main" id="{E941713C-2151-FC3C-F630-241D128AD176}"/>
                </a:ext>
              </a:extLst>
            </p:cNvPr>
            <p:cNvSpPr txBox="1"/>
            <p:nvPr/>
          </p:nvSpPr>
          <p:spPr>
            <a:xfrm>
              <a:off x="10016455" y="2836757"/>
              <a:ext cx="417102"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000000"/>
                  </a:solidFill>
                  <a:effectLst/>
                  <a:uLnTx/>
                  <a:uFillTx/>
                  <a:latin typeface="Arial"/>
                  <a:ea typeface="+mn-ea"/>
                  <a:cs typeface="Arial"/>
                  <a:sym typeface="Arial"/>
                  <a:rtl val="0"/>
                </a:rPr>
                <a:t>Drug 1</a:t>
              </a:r>
            </a:p>
          </p:txBody>
        </p:sp>
        <p:sp>
          <p:nvSpPr>
            <p:cNvPr id="257" name="TextBox 256">
              <a:extLst>
                <a:ext uri="{FF2B5EF4-FFF2-40B4-BE49-F238E27FC236}">
                  <a16:creationId xmlns:a16="http://schemas.microsoft.com/office/drawing/2014/main" id="{E654F27C-498E-CB39-8384-C159223624FD}"/>
                </a:ext>
              </a:extLst>
            </p:cNvPr>
            <p:cNvSpPr txBox="1"/>
            <p:nvPr/>
          </p:nvSpPr>
          <p:spPr>
            <a:xfrm>
              <a:off x="10016455" y="2681034"/>
              <a:ext cx="623889"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000000"/>
                  </a:solidFill>
                  <a:effectLst/>
                  <a:uLnTx/>
                  <a:uFillTx/>
                  <a:latin typeface="Arial"/>
                  <a:ea typeface="+mn-ea"/>
                  <a:cs typeface="Arial"/>
                  <a:sym typeface="Arial"/>
                  <a:rtl val="0"/>
                </a:rPr>
                <a:t>Above brand</a:t>
              </a:r>
            </a:p>
          </p:txBody>
        </p:sp>
        <p:sp>
          <p:nvSpPr>
            <p:cNvPr id="258" name="TextBox 257">
              <a:extLst>
                <a:ext uri="{FF2B5EF4-FFF2-40B4-BE49-F238E27FC236}">
                  <a16:creationId xmlns:a16="http://schemas.microsoft.com/office/drawing/2014/main" id="{C020A403-0F07-B106-02BE-BD885E3DBD90}"/>
                </a:ext>
              </a:extLst>
            </p:cNvPr>
            <p:cNvSpPr txBox="1"/>
            <p:nvPr/>
          </p:nvSpPr>
          <p:spPr>
            <a:xfrm>
              <a:off x="9922978" y="2537350"/>
              <a:ext cx="380232" cy="1923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50" b="1" i="0" u="none" strike="noStrike" kern="1200" cap="none" spc="0" normalizeH="0" baseline="0" noProof="0">
                  <a:ln/>
                  <a:solidFill>
                    <a:srgbClr val="000000"/>
                  </a:solidFill>
                  <a:effectLst/>
                  <a:uLnTx/>
                  <a:uFillTx/>
                  <a:latin typeface="Arial"/>
                  <a:ea typeface="+mn-ea"/>
                  <a:cs typeface="Arial"/>
                  <a:sym typeface="Arial"/>
                  <a:rtl val="0"/>
                </a:rPr>
                <a:t>Drug</a:t>
              </a:r>
            </a:p>
          </p:txBody>
        </p:sp>
        <p:sp>
          <p:nvSpPr>
            <p:cNvPr id="259" name="TextBox 258">
              <a:extLst>
                <a:ext uri="{FF2B5EF4-FFF2-40B4-BE49-F238E27FC236}">
                  <a16:creationId xmlns:a16="http://schemas.microsoft.com/office/drawing/2014/main" id="{1B418685-A014-005B-21D6-EC42EE96836D}"/>
                </a:ext>
              </a:extLst>
            </p:cNvPr>
            <p:cNvSpPr txBox="1"/>
            <p:nvPr/>
          </p:nvSpPr>
          <p:spPr>
            <a:xfrm>
              <a:off x="10712385" y="2537350"/>
              <a:ext cx="577402" cy="1923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50" b="1" i="0" u="none" strike="noStrike" kern="1200" cap="none" spc="0" normalizeH="0" baseline="0" noProof="0">
                  <a:ln/>
                  <a:solidFill>
                    <a:srgbClr val="000000"/>
                  </a:solidFill>
                  <a:effectLst/>
                  <a:uLnTx/>
                  <a:uFillTx/>
                  <a:latin typeface="Arial"/>
                  <a:ea typeface="+mn-ea"/>
                  <a:cs typeface="Arial"/>
                  <a:sym typeface="Arial"/>
                  <a:rtl val="0"/>
                </a:rPr>
                <a:t>Indication</a:t>
              </a:r>
            </a:p>
          </p:txBody>
        </p:sp>
        <p:sp>
          <p:nvSpPr>
            <p:cNvPr id="260" name="Freeform 96">
              <a:extLst>
                <a:ext uri="{FF2B5EF4-FFF2-40B4-BE49-F238E27FC236}">
                  <a16:creationId xmlns:a16="http://schemas.microsoft.com/office/drawing/2014/main" id="{DFD20CBE-95AF-500F-C298-0E0E8F59BDE7}"/>
                </a:ext>
              </a:extLst>
            </p:cNvPr>
            <p:cNvSpPr/>
            <p:nvPr/>
          </p:nvSpPr>
          <p:spPr>
            <a:xfrm>
              <a:off x="9998739" y="2737567"/>
              <a:ext cx="62049" cy="62576"/>
            </a:xfrm>
            <a:custGeom>
              <a:avLst/>
              <a:gdLst>
                <a:gd name="connsiteX0" fmla="*/ 0 w 72268"/>
                <a:gd name="connsiteY0" fmla="*/ 0 h 72136"/>
                <a:gd name="connsiteX1" fmla="*/ 72269 w 72268"/>
                <a:gd name="connsiteY1" fmla="*/ 0 h 72136"/>
                <a:gd name="connsiteX2" fmla="*/ 72269 w 72268"/>
                <a:gd name="connsiteY2" fmla="*/ 72136 h 72136"/>
                <a:gd name="connsiteX3" fmla="*/ 0 w 72268"/>
                <a:gd name="connsiteY3" fmla="*/ 72136 h 72136"/>
              </a:gdLst>
              <a:ahLst/>
              <a:cxnLst>
                <a:cxn ang="0">
                  <a:pos x="connsiteX0" y="connsiteY0"/>
                </a:cxn>
                <a:cxn ang="0">
                  <a:pos x="connsiteX1" y="connsiteY1"/>
                </a:cxn>
                <a:cxn ang="0">
                  <a:pos x="connsiteX2" y="connsiteY2"/>
                </a:cxn>
                <a:cxn ang="0">
                  <a:pos x="connsiteX3" y="connsiteY3"/>
                </a:cxn>
              </a:cxnLst>
              <a:rect l="l" t="t" r="r" b="b"/>
              <a:pathLst>
                <a:path w="72268" h="72136">
                  <a:moveTo>
                    <a:pt x="0" y="0"/>
                  </a:moveTo>
                  <a:lnTo>
                    <a:pt x="72269" y="0"/>
                  </a:lnTo>
                  <a:lnTo>
                    <a:pt x="72269" y="72136"/>
                  </a:lnTo>
                  <a:lnTo>
                    <a:pt x="0" y="72136"/>
                  </a:lnTo>
                  <a:close/>
                </a:path>
              </a:pathLst>
            </a:custGeom>
            <a:solidFill>
              <a:srgbClr val="FFFFFF"/>
            </a:solidFill>
            <a:ln w="9537"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61" name="Freeform 97">
              <a:extLst>
                <a:ext uri="{FF2B5EF4-FFF2-40B4-BE49-F238E27FC236}">
                  <a16:creationId xmlns:a16="http://schemas.microsoft.com/office/drawing/2014/main" id="{2FE60E0F-6FD7-559B-4A66-39692B6EFF96}"/>
                </a:ext>
              </a:extLst>
            </p:cNvPr>
            <p:cNvSpPr/>
            <p:nvPr/>
          </p:nvSpPr>
          <p:spPr>
            <a:xfrm>
              <a:off x="9998739" y="2893016"/>
              <a:ext cx="62049" cy="62576"/>
            </a:xfrm>
            <a:custGeom>
              <a:avLst/>
              <a:gdLst>
                <a:gd name="connsiteX0" fmla="*/ 0 w 72268"/>
                <a:gd name="connsiteY0" fmla="*/ 0 h 72136"/>
                <a:gd name="connsiteX1" fmla="*/ 72269 w 72268"/>
                <a:gd name="connsiteY1" fmla="*/ 0 h 72136"/>
                <a:gd name="connsiteX2" fmla="*/ 72269 w 72268"/>
                <a:gd name="connsiteY2" fmla="*/ 72136 h 72136"/>
                <a:gd name="connsiteX3" fmla="*/ 0 w 72268"/>
                <a:gd name="connsiteY3" fmla="*/ 72136 h 72136"/>
              </a:gdLst>
              <a:ahLst/>
              <a:cxnLst>
                <a:cxn ang="0">
                  <a:pos x="connsiteX0" y="connsiteY0"/>
                </a:cxn>
                <a:cxn ang="0">
                  <a:pos x="connsiteX1" y="connsiteY1"/>
                </a:cxn>
                <a:cxn ang="0">
                  <a:pos x="connsiteX2" y="connsiteY2"/>
                </a:cxn>
                <a:cxn ang="0">
                  <a:pos x="connsiteX3" y="connsiteY3"/>
                </a:cxn>
              </a:cxnLst>
              <a:rect l="l" t="t" r="r" b="b"/>
              <a:pathLst>
                <a:path w="72268" h="72136">
                  <a:moveTo>
                    <a:pt x="0" y="0"/>
                  </a:moveTo>
                  <a:lnTo>
                    <a:pt x="72269" y="0"/>
                  </a:lnTo>
                  <a:lnTo>
                    <a:pt x="72269" y="72136"/>
                  </a:lnTo>
                  <a:lnTo>
                    <a:pt x="0" y="72136"/>
                  </a:lnTo>
                  <a:close/>
                </a:path>
              </a:pathLst>
            </a:custGeom>
            <a:solidFill>
              <a:srgbClr val="FFFFFF"/>
            </a:solidFill>
            <a:ln w="9537"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62" name="TextBox 261">
              <a:extLst>
                <a:ext uri="{FF2B5EF4-FFF2-40B4-BE49-F238E27FC236}">
                  <a16:creationId xmlns:a16="http://schemas.microsoft.com/office/drawing/2014/main" id="{808F4608-23ED-9850-9E89-8611DF7C1E02}"/>
                </a:ext>
              </a:extLst>
            </p:cNvPr>
            <p:cNvSpPr txBox="1"/>
            <p:nvPr/>
          </p:nvSpPr>
          <p:spPr>
            <a:xfrm>
              <a:off x="10016455" y="2992448"/>
              <a:ext cx="417102"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000000"/>
                  </a:solidFill>
                  <a:effectLst/>
                  <a:uLnTx/>
                  <a:uFillTx/>
                  <a:latin typeface="Arial"/>
                  <a:ea typeface="+mn-ea"/>
                  <a:cs typeface="Arial"/>
                  <a:sym typeface="Arial"/>
                  <a:rtl val="0"/>
                </a:rPr>
                <a:t>Drug 2</a:t>
              </a:r>
            </a:p>
          </p:txBody>
        </p:sp>
        <p:sp>
          <p:nvSpPr>
            <p:cNvPr id="263" name="Freeform 99">
              <a:extLst>
                <a:ext uri="{FF2B5EF4-FFF2-40B4-BE49-F238E27FC236}">
                  <a16:creationId xmlns:a16="http://schemas.microsoft.com/office/drawing/2014/main" id="{50530889-EFD9-6A59-DBC2-3E3657CA955A}"/>
                </a:ext>
              </a:extLst>
            </p:cNvPr>
            <p:cNvSpPr/>
            <p:nvPr/>
          </p:nvSpPr>
          <p:spPr>
            <a:xfrm>
              <a:off x="9998739" y="3048575"/>
              <a:ext cx="62049" cy="62575"/>
            </a:xfrm>
            <a:custGeom>
              <a:avLst/>
              <a:gdLst>
                <a:gd name="connsiteX0" fmla="*/ 0 w 72268"/>
                <a:gd name="connsiteY0" fmla="*/ 0 h 72135"/>
                <a:gd name="connsiteX1" fmla="*/ 72269 w 72268"/>
                <a:gd name="connsiteY1" fmla="*/ 0 h 72135"/>
                <a:gd name="connsiteX2" fmla="*/ 72269 w 72268"/>
                <a:gd name="connsiteY2" fmla="*/ 72136 h 72135"/>
                <a:gd name="connsiteX3" fmla="*/ 0 w 72268"/>
                <a:gd name="connsiteY3" fmla="*/ 72136 h 72135"/>
              </a:gdLst>
              <a:ahLst/>
              <a:cxnLst>
                <a:cxn ang="0">
                  <a:pos x="connsiteX0" y="connsiteY0"/>
                </a:cxn>
                <a:cxn ang="0">
                  <a:pos x="connsiteX1" y="connsiteY1"/>
                </a:cxn>
                <a:cxn ang="0">
                  <a:pos x="connsiteX2" y="connsiteY2"/>
                </a:cxn>
                <a:cxn ang="0">
                  <a:pos x="connsiteX3" y="connsiteY3"/>
                </a:cxn>
              </a:cxnLst>
              <a:rect l="l" t="t" r="r" b="b"/>
              <a:pathLst>
                <a:path w="72268" h="72135">
                  <a:moveTo>
                    <a:pt x="0" y="0"/>
                  </a:moveTo>
                  <a:lnTo>
                    <a:pt x="72269" y="0"/>
                  </a:lnTo>
                  <a:lnTo>
                    <a:pt x="72269" y="72136"/>
                  </a:lnTo>
                  <a:lnTo>
                    <a:pt x="0" y="72136"/>
                  </a:lnTo>
                  <a:close/>
                </a:path>
              </a:pathLst>
            </a:custGeom>
            <a:solidFill>
              <a:srgbClr val="FFFFFF"/>
            </a:solidFill>
            <a:ln w="9537"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64" name="TextBox 263">
              <a:extLst>
                <a:ext uri="{FF2B5EF4-FFF2-40B4-BE49-F238E27FC236}">
                  <a16:creationId xmlns:a16="http://schemas.microsoft.com/office/drawing/2014/main" id="{0E95F67A-3ECF-93F3-BF6C-C7CDC06F8595}"/>
                </a:ext>
              </a:extLst>
            </p:cNvPr>
            <p:cNvSpPr txBox="1"/>
            <p:nvPr/>
          </p:nvSpPr>
          <p:spPr>
            <a:xfrm>
              <a:off x="10016455" y="3148150"/>
              <a:ext cx="417102"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000000"/>
                  </a:solidFill>
                  <a:effectLst/>
                  <a:uLnTx/>
                  <a:uFillTx/>
                  <a:latin typeface="Arial"/>
                  <a:ea typeface="+mn-ea"/>
                  <a:cs typeface="Arial"/>
                  <a:sym typeface="Arial"/>
                  <a:rtl val="0"/>
                </a:rPr>
                <a:t>Drug 3</a:t>
              </a:r>
            </a:p>
          </p:txBody>
        </p:sp>
        <p:sp>
          <p:nvSpPr>
            <p:cNvPr id="265" name="Freeform 101">
              <a:extLst>
                <a:ext uri="{FF2B5EF4-FFF2-40B4-BE49-F238E27FC236}">
                  <a16:creationId xmlns:a16="http://schemas.microsoft.com/office/drawing/2014/main" id="{B131FF85-628E-12B8-6299-AD89B814C9AF}"/>
                </a:ext>
              </a:extLst>
            </p:cNvPr>
            <p:cNvSpPr/>
            <p:nvPr/>
          </p:nvSpPr>
          <p:spPr>
            <a:xfrm>
              <a:off x="9998739" y="3204133"/>
              <a:ext cx="62049" cy="62576"/>
            </a:xfrm>
            <a:custGeom>
              <a:avLst/>
              <a:gdLst>
                <a:gd name="connsiteX0" fmla="*/ 0 w 72268"/>
                <a:gd name="connsiteY0" fmla="*/ 0 h 72136"/>
                <a:gd name="connsiteX1" fmla="*/ 72269 w 72268"/>
                <a:gd name="connsiteY1" fmla="*/ 0 h 72136"/>
                <a:gd name="connsiteX2" fmla="*/ 72269 w 72268"/>
                <a:gd name="connsiteY2" fmla="*/ 72136 h 72136"/>
                <a:gd name="connsiteX3" fmla="*/ 0 w 72268"/>
                <a:gd name="connsiteY3" fmla="*/ 72136 h 72136"/>
              </a:gdLst>
              <a:ahLst/>
              <a:cxnLst>
                <a:cxn ang="0">
                  <a:pos x="connsiteX0" y="connsiteY0"/>
                </a:cxn>
                <a:cxn ang="0">
                  <a:pos x="connsiteX1" y="connsiteY1"/>
                </a:cxn>
                <a:cxn ang="0">
                  <a:pos x="connsiteX2" y="connsiteY2"/>
                </a:cxn>
                <a:cxn ang="0">
                  <a:pos x="connsiteX3" y="connsiteY3"/>
                </a:cxn>
              </a:cxnLst>
              <a:rect l="l" t="t" r="r" b="b"/>
              <a:pathLst>
                <a:path w="72268" h="72136">
                  <a:moveTo>
                    <a:pt x="0" y="0"/>
                  </a:moveTo>
                  <a:lnTo>
                    <a:pt x="72269" y="0"/>
                  </a:lnTo>
                  <a:lnTo>
                    <a:pt x="72269" y="72136"/>
                  </a:lnTo>
                  <a:lnTo>
                    <a:pt x="0" y="72136"/>
                  </a:lnTo>
                  <a:close/>
                </a:path>
              </a:pathLst>
            </a:custGeom>
            <a:solidFill>
              <a:srgbClr val="FFFFFF"/>
            </a:solidFill>
            <a:ln w="9537"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66" name="TextBox 265">
              <a:extLst>
                <a:ext uri="{FF2B5EF4-FFF2-40B4-BE49-F238E27FC236}">
                  <a16:creationId xmlns:a16="http://schemas.microsoft.com/office/drawing/2014/main" id="{525FABD5-1C86-31CA-232C-1F76B1E47795}"/>
                </a:ext>
              </a:extLst>
            </p:cNvPr>
            <p:cNvSpPr txBox="1"/>
            <p:nvPr/>
          </p:nvSpPr>
          <p:spPr>
            <a:xfrm>
              <a:off x="10016455" y="3818039"/>
              <a:ext cx="1005404"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000000"/>
                  </a:solidFill>
                  <a:effectLst/>
                  <a:uLnTx/>
                  <a:uFillTx/>
                  <a:latin typeface="Arial"/>
                  <a:ea typeface="+mn-ea"/>
                  <a:cs typeface="Arial"/>
                  <a:sym typeface="Arial"/>
                  <a:rtl val="0"/>
                </a:rPr>
                <a:t>Global Medical Strategy</a:t>
              </a:r>
            </a:p>
          </p:txBody>
        </p:sp>
        <p:sp>
          <p:nvSpPr>
            <p:cNvPr id="267" name="TextBox 266">
              <a:extLst>
                <a:ext uri="{FF2B5EF4-FFF2-40B4-BE49-F238E27FC236}">
                  <a16:creationId xmlns:a16="http://schemas.microsoft.com/office/drawing/2014/main" id="{227AAA15-A225-6DDC-1055-CFBE93216E2C}"/>
                </a:ext>
              </a:extLst>
            </p:cNvPr>
            <p:cNvSpPr txBox="1"/>
            <p:nvPr/>
          </p:nvSpPr>
          <p:spPr>
            <a:xfrm>
              <a:off x="10016455" y="3676212"/>
              <a:ext cx="429926"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000000"/>
                  </a:solidFill>
                  <a:effectLst/>
                  <a:uLnTx/>
                  <a:uFillTx/>
                  <a:latin typeface="Arial"/>
                  <a:ea typeface="+mn-ea"/>
                  <a:cs typeface="Arial"/>
                  <a:sym typeface="Arial"/>
                  <a:rtl val="0"/>
                </a:rPr>
                <a:t>(Blank)</a:t>
              </a:r>
            </a:p>
          </p:txBody>
        </p:sp>
        <p:sp>
          <p:nvSpPr>
            <p:cNvPr id="268" name="TextBox 267">
              <a:extLst>
                <a:ext uri="{FF2B5EF4-FFF2-40B4-BE49-F238E27FC236}">
                  <a16:creationId xmlns:a16="http://schemas.microsoft.com/office/drawing/2014/main" id="{3093991D-7090-BEE5-1498-05E170CE9162}"/>
                </a:ext>
              </a:extLst>
            </p:cNvPr>
            <p:cNvSpPr txBox="1"/>
            <p:nvPr/>
          </p:nvSpPr>
          <p:spPr>
            <a:xfrm>
              <a:off x="9922978" y="3529940"/>
              <a:ext cx="537327" cy="1923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50" b="1" i="0" u="none" strike="noStrike" kern="1200" cap="none" spc="0" normalizeH="0" baseline="0" noProof="0">
                  <a:ln/>
                  <a:solidFill>
                    <a:srgbClr val="000000"/>
                  </a:solidFill>
                  <a:effectLst/>
                  <a:uLnTx/>
                  <a:uFillTx/>
                  <a:latin typeface="Arial"/>
                  <a:ea typeface="+mn-ea"/>
                  <a:cs typeface="Arial"/>
                  <a:sym typeface="Arial"/>
                  <a:rtl val="0"/>
                </a:rPr>
                <a:t>Function</a:t>
              </a:r>
            </a:p>
          </p:txBody>
        </p:sp>
        <p:sp>
          <p:nvSpPr>
            <p:cNvPr id="269" name="Freeform 105">
              <a:extLst>
                <a:ext uri="{FF2B5EF4-FFF2-40B4-BE49-F238E27FC236}">
                  <a16:creationId xmlns:a16="http://schemas.microsoft.com/office/drawing/2014/main" id="{C0A7C337-4085-AE39-5EEE-B6FDE0F90949}"/>
                </a:ext>
              </a:extLst>
            </p:cNvPr>
            <p:cNvSpPr/>
            <p:nvPr/>
          </p:nvSpPr>
          <p:spPr>
            <a:xfrm>
              <a:off x="9998739" y="3725020"/>
              <a:ext cx="62049" cy="62576"/>
            </a:xfrm>
            <a:custGeom>
              <a:avLst/>
              <a:gdLst>
                <a:gd name="connsiteX0" fmla="*/ 0 w 72268"/>
                <a:gd name="connsiteY0" fmla="*/ 0 h 72136"/>
                <a:gd name="connsiteX1" fmla="*/ 72269 w 72268"/>
                <a:gd name="connsiteY1" fmla="*/ 0 h 72136"/>
                <a:gd name="connsiteX2" fmla="*/ 72269 w 72268"/>
                <a:gd name="connsiteY2" fmla="*/ 72136 h 72136"/>
                <a:gd name="connsiteX3" fmla="*/ 0 w 72268"/>
                <a:gd name="connsiteY3" fmla="*/ 72136 h 72136"/>
              </a:gdLst>
              <a:ahLst/>
              <a:cxnLst>
                <a:cxn ang="0">
                  <a:pos x="connsiteX0" y="connsiteY0"/>
                </a:cxn>
                <a:cxn ang="0">
                  <a:pos x="connsiteX1" y="connsiteY1"/>
                </a:cxn>
                <a:cxn ang="0">
                  <a:pos x="connsiteX2" y="connsiteY2"/>
                </a:cxn>
                <a:cxn ang="0">
                  <a:pos x="connsiteX3" y="connsiteY3"/>
                </a:cxn>
              </a:cxnLst>
              <a:rect l="l" t="t" r="r" b="b"/>
              <a:pathLst>
                <a:path w="72268" h="72136">
                  <a:moveTo>
                    <a:pt x="0" y="0"/>
                  </a:moveTo>
                  <a:lnTo>
                    <a:pt x="72269" y="0"/>
                  </a:lnTo>
                  <a:lnTo>
                    <a:pt x="72269" y="72136"/>
                  </a:lnTo>
                  <a:lnTo>
                    <a:pt x="0" y="72136"/>
                  </a:lnTo>
                  <a:close/>
                </a:path>
              </a:pathLst>
            </a:custGeom>
            <a:solidFill>
              <a:srgbClr val="FFFFFF"/>
            </a:solidFill>
            <a:ln w="9537"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70" name="Freeform 106">
              <a:extLst>
                <a:ext uri="{FF2B5EF4-FFF2-40B4-BE49-F238E27FC236}">
                  <a16:creationId xmlns:a16="http://schemas.microsoft.com/office/drawing/2014/main" id="{126C798A-3F53-FC39-9A5F-08D62B67448F}"/>
                </a:ext>
              </a:extLst>
            </p:cNvPr>
            <p:cNvSpPr/>
            <p:nvPr/>
          </p:nvSpPr>
          <p:spPr>
            <a:xfrm>
              <a:off x="9998739" y="3866847"/>
              <a:ext cx="62049" cy="62576"/>
            </a:xfrm>
            <a:custGeom>
              <a:avLst/>
              <a:gdLst>
                <a:gd name="connsiteX0" fmla="*/ 0 w 72268"/>
                <a:gd name="connsiteY0" fmla="*/ 0 h 72136"/>
                <a:gd name="connsiteX1" fmla="*/ 72269 w 72268"/>
                <a:gd name="connsiteY1" fmla="*/ 0 h 72136"/>
                <a:gd name="connsiteX2" fmla="*/ 72269 w 72268"/>
                <a:gd name="connsiteY2" fmla="*/ 72136 h 72136"/>
                <a:gd name="connsiteX3" fmla="*/ 0 w 72268"/>
                <a:gd name="connsiteY3" fmla="*/ 72136 h 72136"/>
              </a:gdLst>
              <a:ahLst/>
              <a:cxnLst>
                <a:cxn ang="0">
                  <a:pos x="connsiteX0" y="connsiteY0"/>
                </a:cxn>
                <a:cxn ang="0">
                  <a:pos x="connsiteX1" y="connsiteY1"/>
                </a:cxn>
                <a:cxn ang="0">
                  <a:pos x="connsiteX2" y="connsiteY2"/>
                </a:cxn>
                <a:cxn ang="0">
                  <a:pos x="connsiteX3" y="connsiteY3"/>
                </a:cxn>
              </a:cxnLst>
              <a:rect l="l" t="t" r="r" b="b"/>
              <a:pathLst>
                <a:path w="72268" h="72136">
                  <a:moveTo>
                    <a:pt x="0" y="0"/>
                  </a:moveTo>
                  <a:lnTo>
                    <a:pt x="72269" y="0"/>
                  </a:lnTo>
                  <a:lnTo>
                    <a:pt x="72269" y="72136"/>
                  </a:lnTo>
                  <a:lnTo>
                    <a:pt x="0" y="72136"/>
                  </a:lnTo>
                  <a:close/>
                </a:path>
              </a:pathLst>
            </a:custGeom>
            <a:solidFill>
              <a:srgbClr val="FFFFFF"/>
            </a:solidFill>
            <a:ln w="9537"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71" name="TextBox 270">
              <a:extLst>
                <a:ext uri="{FF2B5EF4-FFF2-40B4-BE49-F238E27FC236}">
                  <a16:creationId xmlns:a16="http://schemas.microsoft.com/office/drawing/2014/main" id="{F21FF97A-EF61-DAA2-6C06-0463C9E4D231}"/>
                </a:ext>
              </a:extLst>
            </p:cNvPr>
            <p:cNvSpPr txBox="1"/>
            <p:nvPr/>
          </p:nvSpPr>
          <p:spPr>
            <a:xfrm>
              <a:off x="10016455" y="3959867"/>
              <a:ext cx="105862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10" normalizeH="0" baseline="0" noProof="0">
                  <a:ln/>
                  <a:solidFill>
                    <a:srgbClr val="000000"/>
                  </a:solidFill>
                  <a:effectLst/>
                  <a:uLnTx/>
                  <a:uFillTx/>
                  <a:latin typeface="Arial"/>
                  <a:ea typeface="+mn-ea"/>
                  <a:cs typeface="Arial"/>
                  <a:sym typeface="Arial"/>
                  <a:rtl val="0"/>
                </a:rPr>
                <a:t>Global Medical Training &amp; </a:t>
              </a:r>
              <a:br>
                <a:rPr kumimoji="0" lang="en-US" sz="600" b="0" i="0" u="none" strike="noStrike" kern="1200" cap="none" spc="-10" normalizeH="0" baseline="0" noProof="0">
                  <a:ln/>
                  <a:solidFill>
                    <a:srgbClr val="000000"/>
                  </a:solidFill>
                  <a:effectLst/>
                  <a:uLnTx/>
                  <a:uFillTx/>
                  <a:latin typeface="Arial"/>
                  <a:ea typeface="+mn-ea"/>
                  <a:cs typeface="Arial"/>
                  <a:sym typeface="Arial"/>
                  <a:rtl val="0"/>
                </a:rPr>
              </a:br>
              <a:r>
                <a:rPr kumimoji="0" lang="en-US" sz="600" b="0" i="0" u="none" strike="noStrike" kern="1200" cap="none" spc="-10" normalizeH="0" baseline="0" noProof="0">
                  <a:ln/>
                  <a:solidFill>
                    <a:srgbClr val="000000"/>
                  </a:solidFill>
                  <a:effectLst/>
                  <a:uLnTx/>
                  <a:uFillTx/>
                  <a:latin typeface="Arial"/>
                  <a:ea typeface="+mn-ea"/>
                  <a:cs typeface="Arial"/>
                  <a:sym typeface="Arial"/>
                  <a:rtl val="0"/>
                </a:rPr>
                <a:t>Resource Development</a:t>
              </a:r>
            </a:p>
          </p:txBody>
        </p:sp>
        <p:sp>
          <p:nvSpPr>
            <p:cNvPr id="272" name="Freeform 108">
              <a:extLst>
                <a:ext uri="{FF2B5EF4-FFF2-40B4-BE49-F238E27FC236}">
                  <a16:creationId xmlns:a16="http://schemas.microsoft.com/office/drawing/2014/main" id="{F6B9E0FA-9CC8-F849-0099-4F06DF73B735}"/>
                </a:ext>
              </a:extLst>
            </p:cNvPr>
            <p:cNvSpPr/>
            <p:nvPr/>
          </p:nvSpPr>
          <p:spPr>
            <a:xfrm>
              <a:off x="9998739" y="4074934"/>
              <a:ext cx="62049" cy="62576"/>
            </a:xfrm>
            <a:custGeom>
              <a:avLst/>
              <a:gdLst>
                <a:gd name="connsiteX0" fmla="*/ 0 w 72268"/>
                <a:gd name="connsiteY0" fmla="*/ 0 h 72136"/>
                <a:gd name="connsiteX1" fmla="*/ 72269 w 72268"/>
                <a:gd name="connsiteY1" fmla="*/ 0 h 72136"/>
                <a:gd name="connsiteX2" fmla="*/ 72269 w 72268"/>
                <a:gd name="connsiteY2" fmla="*/ 72136 h 72136"/>
                <a:gd name="connsiteX3" fmla="*/ 0 w 72268"/>
                <a:gd name="connsiteY3" fmla="*/ 72136 h 72136"/>
              </a:gdLst>
              <a:ahLst/>
              <a:cxnLst>
                <a:cxn ang="0">
                  <a:pos x="connsiteX0" y="connsiteY0"/>
                </a:cxn>
                <a:cxn ang="0">
                  <a:pos x="connsiteX1" y="connsiteY1"/>
                </a:cxn>
                <a:cxn ang="0">
                  <a:pos x="connsiteX2" y="connsiteY2"/>
                </a:cxn>
                <a:cxn ang="0">
                  <a:pos x="connsiteX3" y="connsiteY3"/>
                </a:cxn>
              </a:cxnLst>
              <a:rect l="l" t="t" r="r" b="b"/>
              <a:pathLst>
                <a:path w="72268" h="72136">
                  <a:moveTo>
                    <a:pt x="0" y="0"/>
                  </a:moveTo>
                  <a:lnTo>
                    <a:pt x="72269" y="0"/>
                  </a:lnTo>
                  <a:lnTo>
                    <a:pt x="72269" y="72136"/>
                  </a:lnTo>
                  <a:lnTo>
                    <a:pt x="0" y="72136"/>
                  </a:lnTo>
                  <a:close/>
                </a:path>
              </a:pathLst>
            </a:custGeom>
            <a:solidFill>
              <a:srgbClr val="FFFFFF"/>
            </a:solidFill>
            <a:ln w="9537"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73" name="TextBox 272">
              <a:extLst>
                <a:ext uri="{FF2B5EF4-FFF2-40B4-BE49-F238E27FC236}">
                  <a16:creationId xmlns:a16="http://schemas.microsoft.com/office/drawing/2014/main" id="{3C7C88C7-8DC1-4F24-2353-003A4FB5A8E5}"/>
                </a:ext>
              </a:extLst>
            </p:cNvPr>
            <p:cNvSpPr txBox="1"/>
            <p:nvPr/>
          </p:nvSpPr>
          <p:spPr>
            <a:xfrm>
              <a:off x="10016455" y="4200878"/>
              <a:ext cx="817853"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000000"/>
                  </a:solidFill>
                  <a:effectLst/>
                  <a:uLnTx/>
                  <a:uFillTx/>
                  <a:latin typeface="Arial"/>
                  <a:ea typeface="+mn-ea"/>
                  <a:cs typeface="Arial"/>
                  <a:sym typeface="Arial"/>
                  <a:rtl val="0"/>
                </a:rPr>
                <a:t>Medical Education</a:t>
              </a:r>
            </a:p>
          </p:txBody>
        </p:sp>
        <p:sp>
          <p:nvSpPr>
            <p:cNvPr id="275" name="TextBox 274">
              <a:extLst>
                <a:ext uri="{FF2B5EF4-FFF2-40B4-BE49-F238E27FC236}">
                  <a16:creationId xmlns:a16="http://schemas.microsoft.com/office/drawing/2014/main" id="{9F7D1C7B-F738-FADD-F3CC-D24E8E0ABD23}"/>
                </a:ext>
              </a:extLst>
            </p:cNvPr>
            <p:cNvSpPr txBox="1"/>
            <p:nvPr/>
          </p:nvSpPr>
          <p:spPr>
            <a:xfrm>
              <a:off x="10016455" y="4342706"/>
              <a:ext cx="780983"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000000"/>
                  </a:solidFill>
                  <a:effectLst/>
                  <a:uLnTx/>
                  <a:uFillTx/>
                  <a:latin typeface="Arial"/>
                  <a:ea typeface="+mn-ea"/>
                  <a:cs typeface="Arial"/>
                  <a:sym typeface="Arial"/>
                  <a:rtl val="0"/>
                </a:rPr>
                <a:t>Patient Advocacy</a:t>
              </a:r>
            </a:p>
          </p:txBody>
        </p:sp>
        <p:sp>
          <p:nvSpPr>
            <p:cNvPr id="276" name="Freeform 112">
              <a:extLst>
                <a:ext uri="{FF2B5EF4-FFF2-40B4-BE49-F238E27FC236}">
                  <a16:creationId xmlns:a16="http://schemas.microsoft.com/office/drawing/2014/main" id="{0101CE6C-0FAB-BCDD-7BCD-F2BD5B9F6495}"/>
                </a:ext>
              </a:extLst>
            </p:cNvPr>
            <p:cNvSpPr/>
            <p:nvPr/>
          </p:nvSpPr>
          <p:spPr>
            <a:xfrm>
              <a:off x="9998739" y="4391514"/>
              <a:ext cx="62049" cy="62576"/>
            </a:xfrm>
            <a:custGeom>
              <a:avLst/>
              <a:gdLst>
                <a:gd name="connsiteX0" fmla="*/ 0 w 72268"/>
                <a:gd name="connsiteY0" fmla="*/ 0 h 72136"/>
                <a:gd name="connsiteX1" fmla="*/ 72269 w 72268"/>
                <a:gd name="connsiteY1" fmla="*/ 0 h 72136"/>
                <a:gd name="connsiteX2" fmla="*/ 72269 w 72268"/>
                <a:gd name="connsiteY2" fmla="*/ 72136 h 72136"/>
                <a:gd name="connsiteX3" fmla="*/ 0 w 72268"/>
                <a:gd name="connsiteY3" fmla="*/ 72136 h 72136"/>
              </a:gdLst>
              <a:ahLst/>
              <a:cxnLst>
                <a:cxn ang="0">
                  <a:pos x="connsiteX0" y="connsiteY0"/>
                </a:cxn>
                <a:cxn ang="0">
                  <a:pos x="connsiteX1" y="connsiteY1"/>
                </a:cxn>
                <a:cxn ang="0">
                  <a:pos x="connsiteX2" y="connsiteY2"/>
                </a:cxn>
                <a:cxn ang="0">
                  <a:pos x="connsiteX3" y="connsiteY3"/>
                </a:cxn>
              </a:cxnLst>
              <a:rect l="l" t="t" r="r" b="b"/>
              <a:pathLst>
                <a:path w="72268" h="72136">
                  <a:moveTo>
                    <a:pt x="0" y="0"/>
                  </a:moveTo>
                  <a:lnTo>
                    <a:pt x="72269" y="0"/>
                  </a:lnTo>
                  <a:lnTo>
                    <a:pt x="72269" y="72136"/>
                  </a:lnTo>
                  <a:lnTo>
                    <a:pt x="0" y="72136"/>
                  </a:lnTo>
                  <a:close/>
                </a:path>
              </a:pathLst>
            </a:custGeom>
            <a:solidFill>
              <a:srgbClr val="FFFFFF"/>
            </a:solidFill>
            <a:ln w="9537"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77" name="TextBox 276">
              <a:extLst>
                <a:ext uri="{FF2B5EF4-FFF2-40B4-BE49-F238E27FC236}">
                  <a16:creationId xmlns:a16="http://schemas.microsoft.com/office/drawing/2014/main" id="{FACB1603-8778-9EF6-A8FD-FCE977A8F17D}"/>
                </a:ext>
              </a:extLst>
            </p:cNvPr>
            <p:cNvSpPr txBox="1"/>
            <p:nvPr/>
          </p:nvSpPr>
          <p:spPr>
            <a:xfrm>
              <a:off x="10016455" y="4484535"/>
              <a:ext cx="603050"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000000"/>
                  </a:solidFill>
                  <a:effectLst/>
                  <a:uLnTx/>
                  <a:uFillTx/>
                  <a:latin typeface="Arial"/>
                  <a:ea typeface="+mn-ea"/>
                  <a:cs typeface="Arial"/>
                  <a:sym typeface="Arial"/>
                  <a:rtl val="0"/>
                </a:rPr>
                <a:t>Publications</a:t>
              </a:r>
            </a:p>
          </p:txBody>
        </p:sp>
        <p:sp>
          <p:nvSpPr>
            <p:cNvPr id="278" name="Freeform 114">
              <a:extLst>
                <a:ext uri="{FF2B5EF4-FFF2-40B4-BE49-F238E27FC236}">
                  <a16:creationId xmlns:a16="http://schemas.microsoft.com/office/drawing/2014/main" id="{277907E4-27EF-257B-EC92-3B47AF3B3742}"/>
                </a:ext>
              </a:extLst>
            </p:cNvPr>
            <p:cNvSpPr/>
            <p:nvPr/>
          </p:nvSpPr>
          <p:spPr>
            <a:xfrm>
              <a:off x="9998739" y="4533343"/>
              <a:ext cx="62049" cy="62576"/>
            </a:xfrm>
            <a:custGeom>
              <a:avLst/>
              <a:gdLst>
                <a:gd name="connsiteX0" fmla="*/ 0 w 72268"/>
                <a:gd name="connsiteY0" fmla="*/ 0 h 72136"/>
                <a:gd name="connsiteX1" fmla="*/ 72269 w 72268"/>
                <a:gd name="connsiteY1" fmla="*/ 0 h 72136"/>
                <a:gd name="connsiteX2" fmla="*/ 72269 w 72268"/>
                <a:gd name="connsiteY2" fmla="*/ 72136 h 72136"/>
                <a:gd name="connsiteX3" fmla="*/ 0 w 72268"/>
                <a:gd name="connsiteY3" fmla="*/ 72136 h 72136"/>
              </a:gdLst>
              <a:ahLst/>
              <a:cxnLst>
                <a:cxn ang="0">
                  <a:pos x="connsiteX0" y="connsiteY0"/>
                </a:cxn>
                <a:cxn ang="0">
                  <a:pos x="connsiteX1" y="connsiteY1"/>
                </a:cxn>
                <a:cxn ang="0">
                  <a:pos x="connsiteX2" y="connsiteY2"/>
                </a:cxn>
                <a:cxn ang="0">
                  <a:pos x="connsiteX3" y="connsiteY3"/>
                </a:cxn>
              </a:cxnLst>
              <a:rect l="l" t="t" r="r" b="b"/>
              <a:pathLst>
                <a:path w="72268" h="72136">
                  <a:moveTo>
                    <a:pt x="0" y="0"/>
                  </a:moveTo>
                  <a:lnTo>
                    <a:pt x="72269" y="0"/>
                  </a:lnTo>
                  <a:lnTo>
                    <a:pt x="72269" y="72136"/>
                  </a:lnTo>
                  <a:lnTo>
                    <a:pt x="0" y="72136"/>
                  </a:lnTo>
                  <a:close/>
                </a:path>
              </a:pathLst>
            </a:custGeom>
            <a:solidFill>
              <a:srgbClr val="FFFFFF"/>
            </a:solidFill>
            <a:ln w="9537"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79" name="TextBox 278">
              <a:extLst>
                <a:ext uri="{FF2B5EF4-FFF2-40B4-BE49-F238E27FC236}">
                  <a16:creationId xmlns:a16="http://schemas.microsoft.com/office/drawing/2014/main" id="{D0E054BC-2A17-9E0E-694F-01624D8681B5}"/>
                </a:ext>
              </a:extLst>
            </p:cNvPr>
            <p:cNvSpPr txBox="1"/>
            <p:nvPr/>
          </p:nvSpPr>
          <p:spPr>
            <a:xfrm>
              <a:off x="10805817" y="2836757"/>
              <a:ext cx="580608"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000000"/>
                  </a:solidFill>
                  <a:effectLst/>
                  <a:uLnTx/>
                  <a:uFillTx/>
                  <a:latin typeface="Arial"/>
                  <a:ea typeface="+mn-ea"/>
                  <a:cs typeface="Arial"/>
                  <a:sym typeface="Arial"/>
                  <a:rtl val="0"/>
                </a:rPr>
                <a:t>Indication 1</a:t>
              </a:r>
            </a:p>
          </p:txBody>
        </p:sp>
        <p:sp>
          <p:nvSpPr>
            <p:cNvPr id="280" name="TextBox 279">
              <a:extLst>
                <a:ext uri="{FF2B5EF4-FFF2-40B4-BE49-F238E27FC236}">
                  <a16:creationId xmlns:a16="http://schemas.microsoft.com/office/drawing/2014/main" id="{0359D229-B1F7-F051-3E27-6202806A4C88}"/>
                </a:ext>
              </a:extLst>
            </p:cNvPr>
            <p:cNvSpPr txBox="1"/>
            <p:nvPr/>
          </p:nvSpPr>
          <p:spPr>
            <a:xfrm>
              <a:off x="10805817" y="2681034"/>
              <a:ext cx="429926"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000000"/>
                  </a:solidFill>
                  <a:effectLst/>
                  <a:uLnTx/>
                  <a:uFillTx/>
                  <a:latin typeface="Arial"/>
                  <a:ea typeface="+mn-ea"/>
                  <a:cs typeface="Arial"/>
                  <a:sym typeface="Arial"/>
                  <a:rtl val="0"/>
                </a:rPr>
                <a:t>(Blank)</a:t>
              </a:r>
            </a:p>
          </p:txBody>
        </p:sp>
        <p:sp>
          <p:nvSpPr>
            <p:cNvPr id="281" name="Freeform 117">
              <a:extLst>
                <a:ext uri="{FF2B5EF4-FFF2-40B4-BE49-F238E27FC236}">
                  <a16:creationId xmlns:a16="http://schemas.microsoft.com/office/drawing/2014/main" id="{D95B1080-8204-561D-579D-4AF7DB4CB5CE}"/>
                </a:ext>
              </a:extLst>
            </p:cNvPr>
            <p:cNvSpPr/>
            <p:nvPr/>
          </p:nvSpPr>
          <p:spPr>
            <a:xfrm>
              <a:off x="10788113" y="2737567"/>
              <a:ext cx="62049" cy="62576"/>
            </a:xfrm>
            <a:custGeom>
              <a:avLst/>
              <a:gdLst>
                <a:gd name="connsiteX0" fmla="*/ 0 w 72268"/>
                <a:gd name="connsiteY0" fmla="*/ 0 h 72136"/>
                <a:gd name="connsiteX1" fmla="*/ 72269 w 72268"/>
                <a:gd name="connsiteY1" fmla="*/ 0 h 72136"/>
                <a:gd name="connsiteX2" fmla="*/ 72269 w 72268"/>
                <a:gd name="connsiteY2" fmla="*/ 72136 h 72136"/>
                <a:gd name="connsiteX3" fmla="*/ 0 w 72268"/>
                <a:gd name="connsiteY3" fmla="*/ 72136 h 72136"/>
              </a:gdLst>
              <a:ahLst/>
              <a:cxnLst>
                <a:cxn ang="0">
                  <a:pos x="connsiteX0" y="connsiteY0"/>
                </a:cxn>
                <a:cxn ang="0">
                  <a:pos x="connsiteX1" y="connsiteY1"/>
                </a:cxn>
                <a:cxn ang="0">
                  <a:pos x="connsiteX2" y="connsiteY2"/>
                </a:cxn>
                <a:cxn ang="0">
                  <a:pos x="connsiteX3" y="connsiteY3"/>
                </a:cxn>
              </a:cxnLst>
              <a:rect l="l" t="t" r="r" b="b"/>
              <a:pathLst>
                <a:path w="72268" h="72136">
                  <a:moveTo>
                    <a:pt x="0" y="0"/>
                  </a:moveTo>
                  <a:lnTo>
                    <a:pt x="72269" y="0"/>
                  </a:lnTo>
                  <a:lnTo>
                    <a:pt x="72269" y="72136"/>
                  </a:lnTo>
                  <a:lnTo>
                    <a:pt x="0" y="72136"/>
                  </a:lnTo>
                  <a:close/>
                </a:path>
              </a:pathLst>
            </a:custGeom>
            <a:solidFill>
              <a:srgbClr val="FFFFFF"/>
            </a:solidFill>
            <a:ln w="9537"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82" name="Freeform 118">
              <a:extLst>
                <a:ext uri="{FF2B5EF4-FFF2-40B4-BE49-F238E27FC236}">
                  <a16:creationId xmlns:a16="http://schemas.microsoft.com/office/drawing/2014/main" id="{0F9BCCBF-0A9E-F60E-9CFF-9A87F5EB649A}"/>
                </a:ext>
              </a:extLst>
            </p:cNvPr>
            <p:cNvSpPr/>
            <p:nvPr/>
          </p:nvSpPr>
          <p:spPr>
            <a:xfrm>
              <a:off x="10788113" y="2893016"/>
              <a:ext cx="62049" cy="62576"/>
            </a:xfrm>
            <a:custGeom>
              <a:avLst/>
              <a:gdLst>
                <a:gd name="connsiteX0" fmla="*/ 0 w 72268"/>
                <a:gd name="connsiteY0" fmla="*/ 0 h 72136"/>
                <a:gd name="connsiteX1" fmla="*/ 72269 w 72268"/>
                <a:gd name="connsiteY1" fmla="*/ 0 h 72136"/>
                <a:gd name="connsiteX2" fmla="*/ 72269 w 72268"/>
                <a:gd name="connsiteY2" fmla="*/ 72136 h 72136"/>
                <a:gd name="connsiteX3" fmla="*/ 0 w 72268"/>
                <a:gd name="connsiteY3" fmla="*/ 72136 h 72136"/>
              </a:gdLst>
              <a:ahLst/>
              <a:cxnLst>
                <a:cxn ang="0">
                  <a:pos x="connsiteX0" y="connsiteY0"/>
                </a:cxn>
                <a:cxn ang="0">
                  <a:pos x="connsiteX1" y="connsiteY1"/>
                </a:cxn>
                <a:cxn ang="0">
                  <a:pos x="connsiteX2" y="connsiteY2"/>
                </a:cxn>
                <a:cxn ang="0">
                  <a:pos x="connsiteX3" y="connsiteY3"/>
                </a:cxn>
              </a:cxnLst>
              <a:rect l="l" t="t" r="r" b="b"/>
              <a:pathLst>
                <a:path w="72268" h="72136">
                  <a:moveTo>
                    <a:pt x="0" y="0"/>
                  </a:moveTo>
                  <a:lnTo>
                    <a:pt x="72269" y="0"/>
                  </a:lnTo>
                  <a:lnTo>
                    <a:pt x="72269" y="72136"/>
                  </a:lnTo>
                  <a:lnTo>
                    <a:pt x="0" y="72136"/>
                  </a:lnTo>
                  <a:close/>
                </a:path>
              </a:pathLst>
            </a:custGeom>
            <a:solidFill>
              <a:srgbClr val="FFFFFF"/>
            </a:solidFill>
            <a:ln w="9537"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83" name="TextBox 282">
              <a:extLst>
                <a:ext uri="{FF2B5EF4-FFF2-40B4-BE49-F238E27FC236}">
                  <a16:creationId xmlns:a16="http://schemas.microsoft.com/office/drawing/2014/main" id="{3020424C-8D36-61F0-BEA1-F075705FA8AE}"/>
                </a:ext>
              </a:extLst>
            </p:cNvPr>
            <p:cNvSpPr txBox="1"/>
            <p:nvPr/>
          </p:nvSpPr>
          <p:spPr>
            <a:xfrm>
              <a:off x="10805817" y="2992448"/>
              <a:ext cx="580608"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000000"/>
                  </a:solidFill>
                  <a:effectLst/>
                  <a:uLnTx/>
                  <a:uFillTx/>
                  <a:latin typeface="Arial"/>
                  <a:ea typeface="+mn-ea"/>
                  <a:cs typeface="Arial"/>
                  <a:sym typeface="Arial"/>
                  <a:rtl val="0"/>
                </a:rPr>
                <a:t>Indication 2</a:t>
              </a:r>
            </a:p>
          </p:txBody>
        </p:sp>
        <p:sp>
          <p:nvSpPr>
            <p:cNvPr id="284" name="Freeform 120">
              <a:extLst>
                <a:ext uri="{FF2B5EF4-FFF2-40B4-BE49-F238E27FC236}">
                  <a16:creationId xmlns:a16="http://schemas.microsoft.com/office/drawing/2014/main" id="{13855FB0-E000-F3B0-11D7-CA6E9C439A2D}"/>
                </a:ext>
              </a:extLst>
            </p:cNvPr>
            <p:cNvSpPr/>
            <p:nvPr/>
          </p:nvSpPr>
          <p:spPr>
            <a:xfrm>
              <a:off x="10788113" y="3048575"/>
              <a:ext cx="62049" cy="62575"/>
            </a:xfrm>
            <a:custGeom>
              <a:avLst/>
              <a:gdLst>
                <a:gd name="connsiteX0" fmla="*/ 0 w 72268"/>
                <a:gd name="connsiteY0" fmla="*/ 0 h 72135"/>
                <a:gd name="connsiteX1" fmla="*/ 72269 w 72268"/>
                <a:gd name="connsiteY1" fmla="*/ 0 h 72135"/>
                <a:gd name="connsiteX2" fmla="*/ 72269 w 72268"/>
                <a:gd name="connsiteY2" fmla="*/ 72136 h 72135"/>
                <a:gd name="connsiteX3" fmla="*/ 0 w 72268"/>
                <a:gd name="connsiteY3" fmla="*/ 72136 h 72135"/>
              </a:gdLst>
              <a:ahLst/>
              <a:cxnLst>
                <a:cxn ang="0">
                  <a:pos x="connsiteX0" y="connsiteY0"/>
                </a:cxn>
                <a:cxn ang="0">
                  <a:pos x="connsiteX1" y="connsiteY1"/>
                </a:cxn>
                <a:cxn ang="0">
                  <a:pos x="connsiteX2" y="connsiteY2"/>
                </a:cxn>
                <a:cxn ang="0">
                  <a:pos x="connsiteX3" y="connsiteY3"/>
                </a:cxn>
              </a:cxnLst>
              <a:rect l="l" t="t" r="r" b="b"/>
              <a:pathLst>
                <a:path w="72268" h="72135">
                  <a:moveTo>
                    <a:pt x="0" y="0"/>
                  </a:moveTo>
                  <a:lnTo>
                    <a:pt x="72269" y="0"/>
                  </a:lnTo>
                  <a:lnTo>
                    <a:pt x="72269" y="72136"/>
                  </a:lnTo>
                  <a:lnTo>
                    <a:pt x="0" y="72136"/>
                  </a:lnTo>
                  <a:close/>
                </a:path>
              </a:pathLst>
            </a:custGeom>
            <a:solidFill>
              <a:srgbClr val="FFFFFF"/>
            </a:solidFill>
            <a:ln w="9537"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85" name="TextBox 284">
              <a:extLst>
                <a:ext uri="{FF2B5EF4-FFF2-40B4-BE49-F238E27FC236}">
                  <a16:creationId xmlns:a16="http://schemas.microsoft.com/office/drawing/2014/main" id="{74342298-E355-FE37-E869-FEA0713C6DF0}"/>
                </a:ext>
              </a:extLst>
            </p:cNvPr>
            <p:cNvSpPr txBox="1"/>
            <p:nvPr/>
          </p:nvSpPr>
          <p:spPr>
            <a:xfrm>
              <a:off x="10805817" y="3148150"/>
              <a:ext cx="580608"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000000"/>
                  </a:solidFill>
                  <a:effectLst/>
                  <a:uLnTx/>
                  <a:uFillTx/>
                  <a:latin typeface="Arial"/>
                  <a:ea typeface="+mn-ea"/>
                  <a:cs typeface="Arial"/>
                  <a:sym typeface="Arial"/>
                  <a:rtl val="0"/>
                </a:rPr>
                <a:t>Indication 3</a:t>
              </a:r>
            </a:p>
          </p:txBody>
        </p:sp>
        <p:sp>
          <p:nvSpPr>
            <p:cNvPr id="286" name="Freeform 122">
              <a:extLst>
                <a:ext uri="{FF2B5EF4-FFF2-40B4-BE49-F238E27FC236}">
                  <a16:creationId xmlns:a16="http://schemas.microsoft.com/office/drawing/2014/main" id="{40CB3D31-C099-27C4-EF8D-B79EBB4F7DB8}"/>
                </a:ext>
              </a:extLst>
            </p:cNvPr>
            <p:cNvSpPr/>
            <p:nvPr/>
          </p:nvSpPr>
          <p:spPr>
            <a:xfrm>
              <a:off x="10788113" y="3204133"/>
              <a:ext cx="62049" cy="62576"/>
            </a:xfrm>
            <a:custGeom>
              <a:avLst/>
              <a:gdLst>
                <a:gd name="connsiteX0" fmla="*/ 0 w 72268"/>
                <a:gd name="connsiteY0" fmla="*/ 0 h 72136"/>
                <a:gd name="connsiteX1" fmla="*/ 72269 w 72268"/>
                <a:gd name="connsiteY1" fmla="*/ 0 h 72136"/>
                <a:gd name="connsiteX2" fmla="*/ 72269 w 72268"/>
                <a:gd name="connsiteY2" fmla="*/ 72136 h 72136"/>
                <a:gd name="connsiteX3" fmla="*/ 0 w 72268"/>
                <a:gd name="connsiteY3" fmla="*/ 72136 h 72136"/>
              </a:gdLst>
              <a:ahLst/>
              <a:cxnLst>
                <a:cxn ang="0">
                  <a:pos x="connsiteX0" y="connsiteY0"/>
                </a:cxn>
                <a:cxn ang="0">
                  <a:pos x="connsiteX1" y="connsiteY1"/>
                </a:cxn>
                <a:cxn ang="0">
                  <a:pos x="connsiteX2" y="connsiteY2"/>
                </a:cxn>
                <a:cxn ang="0">
                  <a:pos x="connsiteX3" y="connsiteY3"/>
                </a:cxn>
              </a:cxnLst>
              <a:rect l="l" t="t" r="r" b="b"/>
              <a:pathLst>
                <a:path w="72268" h="72136">
                  <a:moveTo>
                    <a:pt x="0" y="0"/>
                  </a:moveTo>
                  <a:lnTo>
                    <a:pt x="72269" y="0"/>
                  </a:lnTo>
                  <a:lnTo>
                    <a:pt x="72269" y="72136"/>
                  </a:lnTo>
                  <a:lnTo>
                    <a:pt x="0" y="72136"/>
                  </a:lnTo>
                  <a:close/>
                </a:path>
              </a:pathLst>
            </a:custGeom>
            <a:solidFill>
              <a:srgbClr val="FFFFFF"/>
            </a:solidFill>
            <a:ln w="9537"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87" name="TextBox 286">
              <a:extLst>
                <a:ext uri="{FF2B5EF4-FFF2-40B4-BE49-F238E27FC236}">
                  <a16:creationId xmlns:a16="http://schemas.microsoft.com/office/drawing/2014/main" id="{3A86F213-CDB0-A64A-EED6-485017CE5E67}"/>
                </a:ext>
              </a:extLst>
            </p:cNvPr>
            <p:cNvSpPr txBox="1"/>
            <p:nvPr/>
          </p:nvSpPr>
          <p:spPr>
            <a:xfrm>
              <a:off x="10805817" y="3301285"/>
              <a:ext cx="580608"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000000"/>
                  </a:solidFill>
                  <a:effectLst/>
                  <a:uLnTx/>
                  <a:uFillTx/>
                  <a:latin typeface="Arial"/>
                  <a:ea typeface="+mn-ea"/>
                  <a:cs typeface="Arial"/>
                  <a:sym typeface="Arial"/>
                  <a:rtl val="0"/>
                </a:rPr>
                <a:t>Indication 4</a:t>
              </a:r>
            </a:p>
          </p:txBody>
        </p:sp>
        <p:sp>
          <p:nvSpPr>
            <p:cNvPr id="288" name="Freeform 124">
              <a:extLst>
                <a:ext uri="{FF2B5EF4-FFF2-40B4-BE49-F238E27FC236}">
                  <a16:creationId xmlns:a16="http://schemas.microsoft.com/office/drawing/2014/main" id="{620AF94F-C5A6-8D42-4AB2-82C2CF80A3E7}"/>
                </a:ext>
              </a:extLst>
            </p:cNvPr>
            <p:cNvSpPr/>
            <p:nvPr/>
          </p:nvSpPr>
          <p:spPr>
            <a:xfrm>
              <a:off x="10788113" y="3359691"/>
              <a:ext cx="62049" cy="62576"/>
            </a:xfrm>
            <a:custGeom>
              <a:avLst/>
              <a:gdLst>
                <a:gd name="connsiteX0" fmla="*/ 0 w 72268"/>
                <a:gd name="connsiteY0" fmla="*/ 0 h 72136"/>
                <a:gd name="connsiteX1" fmla="*/ 72269 w 72268"/>
                <a:gd name="connsiteY1" fmla="*/ 0 h 72136"/>
                <a:gd name="connsiteX2" fmla="*/ 72269 w 72268"/>
                <a:gd name="connsiteY2" fmla="*/ 72136 h 72136"/>
                <a:gd name="connsiteX3" fmla="*/ 0 w 72268"/>
                <a:gd name="connsiteY3" fmla="*/ 72136 h 72136"/>
              </a:gdLst>
              <a:ahLst/>
              <a:cxnLst>
                <a:cxn ang="0">
                  <a:pos x="connsiteX0" y="connsiteY0"/>
                </a:cxn>
                <a:cxn ang="0">
                  <a:pos x="connsiteX1" y="connsiteY1"/>
                </a:cxn>
                <a:cxn ang="0">
                  <a:pos x="connsiteX2" y="connsiteY2"/>
                </a:cxn>
                <a:cxn ang="0">
                  <a:pos x="connsiteX3" y="connsiteY3"/>
                </a:cxn>
              </a:cxnLst>
              <a:rect l="l" t="t" r="r" b="b"/>
              <a:pathLst>
                <a:path w="72268" h="72136">
                  <a:moveTo>
                    <a:pt x="0" y="0"/>
                  </a:moveTo>
                  <a:lnTo>
                    <a:pt x="72269" y="0"/>
                  </a:lnTo>
                  <a:lnTo>
                    <a:pt x="72269" y="72136"/>
                  </a:lnTo>
                  <a:lnTo>
                    <a:pt x="0" y="72136"/>
                  </a:lnTo>
                  <a:close/>
                </a:path>
              </a:pathLst>
            </a:custGeom>
            <a:solidFill>
              <a:srgbClr val="FFFFFF"/>
            </a:solidFill>
            <a:ln w="9537"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89" name="Freeform 125">
              <a:extLst>
                <a:ext uri="{FF2B5EF4-FFF2-40B4-BE49-F238E27FC236}">
                  <a16:creationId xmlns:a16="http://schemas.microsoft.com/office/drawing/2014/main" id="{8065955D-2A54-2BB3-AAAC-ABAAB3117C66}"/>
                </a:ext>
              </a:extLst>
            </p:cNvPr>
            <p:cNvSpPr/>
            <p:nvPr/>
          </p:nvSpPr>
          <p:spPr>
            <a:xfrm>
              <a:off x="6229058" y="1353904"/>
              <a:ext cx="10923" cy="1099818"/>
            </a:xfrm>
            <a:custGeom>
              <a:avLst/>
              <a:gdLst>
                <a:gd name="connsiteX0" fmla="*/ 0 w 12723"/>
                <a:gd name="connsiteY0" fmla="*/ 1267841 h 1267841"/>
                <a:gd name="connsiteX1" fmla="*/ 0 w 12723"/>
                <a:gd name="connsiteY1" fmla="*/ 0 h 1267841"/>
              </a:gdLst>
              <a:ahLst/>
              <a:cxnLst>
                <a:cxn ang="0">
                  <a:pos x="connsiteX0" y="connsiteY0"/>
                </a:cxn>
                <a:cxn ang="0">
                  <a:pos x="connsiteX1" y="connsiteY1"/>
                </a:cxn>
              </a:cxnLst>
              <a:rect l="l" t="t" r="r" b="b"/>
              <a:pathLst>
                <a:path w="12723" h="1267841">
                  <a:moveTo>
                    <a:pt x="0" y="1267841"/>
                  </a:moveTo>
                  <a:lnTo>
                    <a:pt x="0" y="0"/>
                  </a:lnTo>
                </a:path>
              </a:pathLst>
            </a:custGeom>
            <a:ln w="6358" cap="flat">
              <a:solidFill>
                <a:srgbClr val="BFBFB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90" name="Freeform 126">
              <a:extLst>
                <a:ext uri="{FF2B5EF4-FFF2-40B4-BE49-F238E27FC236}">
                  <a16:creationId xmlns:a16="http://schemas.microsoft.com/office/drawing/2014/main" id="{7358041F-E260-948F-83E8-5007BFC9E908}"/>
                </a:ext>
              </a:extLst>
            </p:cNvPr>
            <p:cNvSpPr/>
            <p:nvPr/>
          </p:nvSpPr>
          <p:spPr>
            <a:xfrm>
              <a:off x="7507722" y="1353904"/>
              <a:ext cx="10923" cy="1099818"/>
            </a:xfrm>
            <a:custGeom>
              <a:avLst/>
              <a:gdLst>
                <a:gd name="connsiteX0" fmla="*/ 0 w 12723"/>
                <a:gd name="connsiteY0" fmla="*/ 1267841 h 1267841"/>
                <a:gd name="connsiteX1" fmla="*/ 0 w 12723"/>
                <a:gd name="connsiteY1" fmla="*/ 0 h 1267841"/>
              </a:gdLst>
              <a:ahLst/>
              <a:cxnLst>
                <a:cxn ang="0">
                  <a:pos x="connsiteX0" y="connsiteY0"/>
                </a:cxn>
                <a:cxn ang="0">
                  <a:pos x="connsiteX1" y="connsiteY1"/>
                </a:cxn>
              </a:cxnLst>
              <a:rect l="l" t="t" r="r" b="b"/>
              <a:pathLst>
                <a:path w="12723" h="1267841">
                  <a:moveTo>
                    <a:pt x="0" y="1267841"/>
                  </a:moveTo>
                  <a:lnTo>
                    <a:pt x="0" y="0"/>
                  </a:lnTo>
                </a:path>
              </a:pathLst>
            </a:custGeom>
            <a:ln w="6358" cap="flat">
              <a:solidFill>
                <a:srgbClr val="BFBFB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91" name="Freeform 127">
              <a:extLst>
                <a:ext uri="{FF2B5EF4-FFF2-40B4-BE49-F238E27FC236}">
                  <a16:creationId xmlns:a16="http://schemas.microsoft.com/office/drawing/2014/main" id="{FBBE88D0-DAAE-F872-4DE2-62000F1EE059}"/>
                </a:ext>
              </a:extLst>
            </p:cNvPr>
            <p:cNvSpPr/>
            <p:nvPr/>
          </p:nvSpPr>
          <p:spPr>
            <a:xfrm>
              <a:off x="8801132" y="1353904"/>
              <a:ext cx="10923" cy="1099818"/>
            </a:xfrm>
            <a:custGeom>
              <a:avLst/>
              <a:gdLst>
                <a:gd name="connsiteX0" fmla="*/ 0 w 12723"/>
                <a:gd name="connsiteY0" fmla="*/ 1267841 h 1267841"/>
                <a:gd name="connsiteX1" fmla="*/ 0 w 12723"/>
                <a:gd name="connsiteY1" fmla="*/ 0 h 1267841"/>
              </a:gdLst>
              <a:ahLst/>
              <a:cxnLst>
                <a:cxn ang="0">
                  <a:pos x="connsiteX0" y="connsiteY0"/>
                </a:cxn>
                <a:cxn ang="0">
                  <a:pos x="connsiteX1" y="connsiteY1"/>
                </a:cxn>
              </a:cxnLst>
              <a:rect l="l" t="t" r="r" b="b"/>
              <a:pathLst>
                <a:path w="12723" h="1267841">
                  <a:moveTo>
                    <a:pt x="0" y="1267841"/>
                  </a:moveTo>
                  <a:lnTo>
                    <a:pt x="0" y="0"/>
                  </a:lnTo>
                </a:path>
              </a:pathLst>
            </a:custGeom>
            <a:ln w="6358" cap="flat">
              <a:solidFill>
                <a:srgbClr val="BFBFB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92" name="Freeform 128">
              <a:extLst>
                <a:ext uri="{FF2B5EF4-FFF2-40B4-BE49-F238E27FC236}">
                  <a16:creationId xmlns:a16="http://schemas.microsoft.com/office/drawing/2014/main" id="{EC4111E0-B652-FB92-962B-18E02D2FB342}"/>
                </a:ext>
              </a:extLst>
            </p:cNvPr>
            <p:cNvSpPr/>
            <p:nvPr/>
          </p:nvSpPr>
          <p:spPr>
            <a:xfrm>
              <a:off x="10150256" y="1353904"/>
              <a:ext cx="10923" cy="1099818"/>
            </a:xfrm>
            <a:custGeom>
              <a:avLst/>
              <a:gdLst>
                <a:gd name="connsiteX0" fmla="*/ 0 w 12723"/>
                <a:gd name="connsiteY0" fmla="*/ 1267841 h 1267841"/>
                <a:gd name="connsiteX1" fmla="*/ 0 w 12723"/>
                <a:gd name="connsiteY1" fmla="*/ 0 h 1267841"/>
              </a:gdLst>
              <a:ahLst/>
              <a:cxnLst>
                <a:cxn ang="0">
                  <a:pos x="connsiteX0" y="connsiteY0"/>
                </a:cxn>
                <a:cxn ang="0">
                  <a:pos x="connsiteX1" y="connsiteY1"/>
                </a:cxn>
              </a:cxnLst>
              <a:rect l="l" t="t" r="r" b="b"/>
              <a:pathLst>
                <a:path w="12723" h="1267841">
                  <a:moveTo>
                    <a:pt x="0" y="1267841"/>
                  </a:moveTo>
                  <a:lnTo>
                    <a:pt x="0" y="0"/>
                  </a:lnTo>
                </a:path>
              </a:pathLst>
            </a:custGeom>
            <a:ln w="6358" cap="flat">
              <a:solidFill>
                <a:srgbClr val="BFBFB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93" name="Freeform 129">
              <a:extLst>
                <a:ext uri="{FF2B5EF4-FFF2-40B4-BE49-F238E27FC236}">
                  <a16:creationId xmlns:a16="http://schemas.microsoft.com/office/drawing/2014/main" id="{04315BE3-5B26-3EA5-70B3-D7F52E301A3A}"/>
                </a:ext>
              </a:extLst>
            </p:cNvPr>
            <p:cNvSpPr/>
            <p:nvPr/>
          </p:nvSpPr>
          <p:spPr>
            <a:xfrm>
              <a:off x="6180373" y="2695212"/>
              <a:ext cx="10923" cy="2007501"/>
            </a:xfrm>
            <a:custGeom>
              <a:avLst/>
              <a:gdLst>
                <a:gd name="connsiteX0" fmla="*/ 0 w 12723"/>
                <a:gd name="connsiteY0" fmla="*/ 2314194 h 2314194"/>
                <a:gd name="connsiteX1" fmla="*/ 0 w 12723"/>
                <a:gd name="connsiteY1" fmla="*/ 0 h 2314194"/>
              </a:gdLst>
              <a:ahLst/>
              <a:cxnLst>
                <a:cxn ang="0">
                  <a:pos x="connsiteX0" y="connsiteY0"/>
                </a:cxn>
                <a:cxn ang="0">
                  <a:pos x="connsiteX1" y="connsiteY1"/>
                </a:cxn>
              </a:cxnLst>
              <a:rect l="l" t="t" r="r" b="b"/>
              <a:pathLst>
                <a:path w="12723" h="2314194">
                  <a:moveTo>
                    <a:pt x="0" y="2314194"/>
                  </a:moveTo>
                  <a:lnTo>
                    <a:pt x="0" y="0"/>
                  </a:lnTo>
                </a:path>
              </a:pathLst>
            </a:custGeom>
            <a:ln w="6358" cap="flat">
              <a:solidFill>
                <a:srgbClr val="BFBFB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94" name="Freeform 130">
              <a:extLst>
                <a:ext uri="{FF2B5EF4-FFF2-40B4-BE49-F238E27FC236}">
                  <a16:creationId xmlns:a16="http://schemas.microsoft.com/office/drawing/2014/main" id="{C24F6E8A-FEF1-55D3-5438-97AA8338C051}"/>
                </a:ext>
              </a:extLst>
            </p:cNvPr>
            <p:cNvSpPr/>
            <p:nvPr/>
          </p:nvSpPr>
          <p:spPr>
            <a:xfrm>
              <a:off x="6765250" y="2695212"/>
              <a:ext cx="10923" cy="2007501"/>
            </a:xfrm>
            <a:custGeom>
              <a:avLst/>
              <a:gdLst>
                <a:gd name="connsiteX0" fmla="*/ 0 w 12723"/>
                <a:gd name="connsiteY0" fmla="*/ 2314194 h 2314194"/>
                <a:gd name="connsiteX1" fmla="*/ 0 w 12723"/>
                <a:gd name="connsiteY1" fmla="*/ 0 h 2314194"/>
              </a:gdLst>
              <a:ahLst/>
              <a:cxnLst>
                <a:cxn ang="0">
                  <a:pos x="connsiteX0" y="connsiteY0"/>
                </a:cxn>
                <a:cxn ang="0">
                  <a:pos x="connsiteX1" y="connsiteY1"/>
                </a:cxn>
              </a:cxnLst>
              <a:rect l="l" t="t" r="r" b="b"/>
              <a:pathLst>
                <a:path w="12723" h="2314194">
                  <a:moveTo>
                    <a:pt x="0" y="2314194"/>
                  </a:moveTo>
                  <a:lnTo>
                    <a:pt x="0" y="0"/>
                  </a:lnTo>
                </a:path>
              </a:pathLst>
            </a:custGeom>
            <a:ln w="6358" cap="flat">
              <a:solidFill>
                <a:srgbClr val="BFBFB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95" name="Freeform 131">
              <a:extLst>
                <a:ext uri="{FF2B5EF4-FFF2-40B4-BE49-F238E27FC236}">
                  <a16:creationId xmlns:a16="http://schemas.microsoft.com/office/drawing/2014/main" id="{3BC2426A-F95A-0A38-78E3-4F5C45CDF971}"/>
                </a:ext>
              </a:extLst>
            </p:cNvPr>
            <p:cNvSpPr/>
            <p:nvPr/>
          </p:nvSpPr>
          <p:spPr>
            <a:xfrm>
              <a:off x="8179334" y="2695212"/>
              <a:ext cx="10923" cy="2007501"/>
            </a:xfrm>
            <a:custGeom>
              <a:avLst/>
              <a:gdLst>
                <a:gd name="connsiteX0" fmla="*/ 0 w 12723"/>
                <a:gd name="connsiteY0" fmla="*/ 2314194 h 2314194"/>
                <a:gd name="connsiteX1" fmla="*/ 0 w 12723"/>
                <a:gd name="connsiteY1" fmla="*/ 0 h 2314194"/>
              </a:gdLst>
              <a:ahLst/>
              <a:cxnLst>
                <a:cxn ang="0">
                  <a:pos x="connsiteX0" y="connsiteY0"/>
                </a:cxn>
                <a:cxn ang="0">
                  <a:pos x="connsiteX1" y="connsiteY1"/>
                </a:cxn>
              </a:cxnLst>
              <a:rect l="l" t="t" r="r" b="b"/>
              <a:pathLst>
                <a:path w="12723" h="2314194">
                  <a:moveTo>
                    <a:pt x="0" y="2314194"/>
                  </a:moveTo>
                  <a:lnTo>
                    <a:pt x="0" y="0"/>
                  </a:lnTo>
                </a:path>
              </a:pathLst>
            </a:custGeom>
            <a:ln w="6358" cap="flat">
              <a:solidFill>
                <a:srgbClr val="BFBFB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96" name="Freeform 132">
              <a:extLst>
                <a:ext uri="{FF2B5EF4-FFF2-40B4-BE49-F238E27FC236}">
                  <a16:creationId xmlns:a16="http://schemas.microsoft.com/office/drawing/2014/main" id="{6838F71D-1879-6929-CA16-E7A56D72BE06}"/>
                </a:ext>
              </a:extLst>
            </p:cNvPr>
            <p:cNvSpPr/>
            <p:nvPr/>
          </p:nvSpPr>
          <p:spPr>
            <a:xfrm>
              <a:off x="8555777" y="2695212"/>
              <a:ext cx="10923" cy="2007501"/>
            </a:xfrm>
            <a:custGeom>
              <a:avLst/>
              <a:gdLst>
                <a:gd name="connsiteX0" fmla="*/ 0 w 12723"/>
                <a:gd name="connsiteY0" fmla="*/ 2314194 h 2314194"/>
                <a:gd name="connsiteX1" fmla="*/ 0 w 12723"/>
                <a:gd name="connsiteY1" fmla="*/ 0 h 2314194"/>
              </a:gdLst>
              <a:ahLst/>
              <a:cxnLst>
                <a:cxn ang="0">
                  <a:pos x="connsiteX0" y="connsiteY0"/>
                </a:cxn>
                <a:cxn ang="0">
                  <a:pos x="connsiteX1" y="connsiteY1"/>
                </a:cxn>
              </a:cxnLst>
              <a:rect l="l" t="t" r="r" b="b"/>
              <a:pathLst>
                <a:path w="12723" h="2314194">
                  <a:moveTo>
                    <a:pt x="0" y="2314194"/>
                  </a:moveTo>
                  <a:lnTo>
                    <a:pt x="0" y="0"/>
                  </a:lnTo>
                </a:path>
              </a:pathLst>
            </a:custGeom>
            <a:ln w="6358" cap="flat">
              <a:solidFill>
                <a:srgbClr val="BFBFB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97" name="Freeform 133">
              <a:extLst>
                <a:ext uri="{FF2B5EF4-FFF2-40B4-BE49-F238E27FC236}">
                  <a16:creationId xmlns:a16="http://schemas.microsoft.com/office/drawing/2014/main" id="{E612A1DE-B2F4-7ADC-476E-FC8EA7D61768}"/>
                </a:ext>
              </a:extLst>
            </p:cNvPr>
            <p:cNvSpPr/>
            <p:nvPr/>
          </p:nvSpPr>
          <p:spPr>
            <a:xfrm>
              <a:off x="8954069" y="2695212"/>
              <a:ext cx="10923" cy="2007501"/>
            </a:xfrm>
            <a:custGeom>
              <a:avLst/>
              <a:gdLst>
                <a:gd name="connsiteX0" fmla="*/ 0 w 12723"/>
                <a:gd name="connsiteY0" fmla="*/ 2314194 h 2314194"/>
                <a:gd name="connsiteX1" fmla="*/ 0 w 12723"/>
                <a:gd name="connsiteY1" fmla="*/ 0 h 2314194"/>
              </a:gdLst>
              <a:ahLst/>
              <a:cxnLst>
                <a:cxn ang="0">
                  <a:pos x="connsiteX0" y="connsiteY0"/>
                </a:cxn>
                <a:cxn ang="0">
                  <a:pos x="connsiteX1" y="connsiteY1"/>
                </a:cxn>
              </a:cxnLst>
              <a:rect l="l" t="t" r="r" b="b"/>
              <a:pathLst>
                <a:path w="12723" h="2314194">
                  <a:moveTo>
                    <a:pt x="0" y="2314194"/>
                  </a:moveTo>
                  <a:lnTo>
                    <a:pt x="0" y="0"/>
                  </a:lnTo>
                </a:path>
              </a:pathLst>
            </a:custGeom>
            <a:ln w="6358" cap="flat">
              <a:solidFill>
                <a:srgbClr val="BFBFB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98" name="Freeform 134">
              <a:extLst>
                <a:ext uri="{FF2B5EF4-FFF2-40B4-BE49-F238E27FC236}">
                  <a16:creationId xmlns:a16="http://schemas.microsoft.com/office/drawing/2014/main" id="{4D5ADD68-E7D3-1B65-52C0-E8521D4B19A2}"/>
                </a:ext>
              </a:extLst>
            </p:cNvPr>
            <p:cNvSpPr/>
            <p:nvPr/>
          </p:nvSpPr>
          <p:spPr>
            <a:xfrm>
              <a:off x="9331824" y="2695212"/>
              <a:ext cx="10923" cy="2007501"/>
            </a:xfrm>
            <a:custGeom>
              <a:avLst/>
              <a:gdLst>
                <a:gd name="connsiteX0" fmla="*/ 0 w 12723"/>
                <a:gd name="connsiteY0" fmla="*/ 2314194 h 2314194"/>
                <a:gd name="connsiteX1" fmla="*/ 0 w 12723"/>
                <a:gd name="connsiteY1" fmla="*/ 0 h 2314194"/>
              </a:gdLst>
              <a:ahLst/>
              <a:cxnLst>
                <a:cxn ang="0">
                  <a:pos x="connsiteX0" y="connsiteY0"/>
                </a:cxn>
                <a:cxn ang="0">
                  <a:pos x="connsiteX1" y="connsiteY1"/>
                </a:cxn>
              </a:cxnLst>
              <a:rect l="l" t="t" r="r" b="b"/>
              <a:pathLst>
                <a:path w="12723" h="2314194">
                  <a:moveTo>
                    <a:pt x="0" y="2314194"/>
                  </a:moveTo>
                  <a:lnTo>
                    <a:pt x="0" y="0"/>
                  </a:lnTo>
                </a:path>
              </a:pathLst>
            </a:custGeom>
            <a:ln w="6358" cap="flat">
              <a:solidFill>
                <a:srgbClr val="BFBFB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99" name="Freeform 135">
              <a:extLst>
                <a:ext uri="{FF2B5EF4-FFF2-40B4-BE49-F238E27FC236}">
                  <a16:creationId xmlns:a16="http://schemas.microsoft.com/office/drawing/2014/main" id="{88E8A019-44BF-D9BB-FA8A-DC7866E3F3EE}"/>
                </a:ext>
              </a:extLst>
            </p:cNvPr>
            <p:cNvSpPr/>
            <p:nvPr/>
          </p:nvSpPr>
          <p:spPr>
            <a:xfrm>
              <a:off x="9691882" y="2695212"/>
              <a:ext cx="10923" cy="2007501"/>
            </a:xfrm>
            <a:custGeom>
              <a:avLst/>
              <a:gdLst>
                <a:gd name="connsiteX0" fmla="*/ 0 w 12723"/>
                <a:gd name="connsiteY0" fmla="*/ 2314194 h 2314194"/>
                <a:gd name="connsiteX1" fmla="*/ 0 w 12723"/>
                <a:gd name="connsiteY1" fmla="*/ 0 h 2314194"/>
              </a:gdLst>
              <a:ahLst/>
              <a:cxnLst>
                <a:cxn ang="0">
                  <a:pos x="connsiteX0" y="connsiteY0"/>
                </a:cxn>
                <a:cxn ang="0">
                  <a:pos x="connsiteX1" y="connsiteY1"/>
                </a:cxn>
              </a:cxnLst>
              <a:rect l="l" t="t" r="r" b="b"/>
              <a:pathLst>
                <a:path w="12723" h="2314194">
                  <a:moveTo>
                    <a:pt x="0" y="2314194"/>
                  </a:moveTo>
                  <a:lnTo>
                    <a:pt x="0" y="0"/>
                  </a:lnTo>
                </a:path>
              </a:pathLst>
            </a:custGeom>
            <a:ln w="6358" cap="flat">
              <a:solidFill>
                <a:srgbClr val="BFBFB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00" name="Freeform 136">
              <a:extLst>
                <a:ext uri="{FF2B5EF4-FFF2-40B4-BE49-F238E27FC236}">
                  <a16:creationId xmlns:a16="http://schemas.microsoft.com/office/drawing/2014/main" id="{E2995DC6-6FDF-4CB9-3431-B75AE159543B}"/>
                </a:ext>
              </a:extLst>
            </p:cNvPr>
            <p:cNvSpPr/>
            <p:nvPr/>
          </p:nvSpPr>
          <p:spPr>
            <a:xfrm>
              <a:off x="5475406" y="1503734"/>
              <a:ext cx="54948" cy="30296"/>
            </a:xfrm>
            <a:custGeom>
              <a:avLst/>
              <a:gdLst>
                <a:gd name="connsiteX0" fmla="*/ 31935 w 63998"/>
                <a:gd name="connsiteY0" fmla="*/ 0 h 34925"/>
                <a:gd name="connsiteX1" fmla="*/ 0 w 63998"/>
                <a:gd name="connsiteY1" fmla="*/ 34925 h 34925"/>
                <a:gd name="connsiteX2" fmla="*/ 63998 w 63998"/>
                <a:gd name="connsiteY2" fmla="*/ 34925 h 34925"/>
              </a:gdLst>
              <a:ahLst/>
              <a:cxnLst>
                <a:cxn ang="0">
                  <a:pos x="connsiteX0" y="connsiteY0"/>
                </a:cxn>
                <a:cxn ang="0">
                  <a:pos x="connsiteX1" y="connsiteY1"/>
                </a:cxn>
                <a:cxn ang="0">
                  <a:pos x="connsiteX2" y="connsiteY2"/>
                </a:cxn>
              </a:cxnLst>
              <a:rect l="l" t="t" r="r" b="b"/>
              <a:pathLst>
                <a:path w="63998" h="34925">
                  <a:moveTo>
                    <a:pt x="31935" y="0"/>
                  </a:moveTo>
                  <a:lnTo>
                    <a:pt x="0" y="34925"/>
                  </a:lnTo>
                  <a:lnTo>
                    <a:pt x="63998" y="34925"/>
                  </a:lnTo>
                  <a:close/>
                </a:path>
              </a:pathLst>
            </a:custGeom>
            <a:solidFill>
              <a:srgbClr val="000000"/>
            </a:solidFill>
            <a:ln w="127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01" name="Freeform 137">
              <a:extLst>
                <a:ext uri="{FF2B5EF4-FFF2-40B4-BE49-F238E27FC236}">
                  <a16:creationId xmlns:a16="http://schemas.microsoft.com/office/drawing/2014/main" id="{C1028241-0EDB-5589-3BD3-07E53B335CB5}"/>
                </a:ext>
              </a:extLst>
            </p:cNvPr>
            <p:cNvSpPr/>
            <p:nvPr/>
          </p:nvSpPr>
          <p:spPr>
            <a:xfrm>
              <a:off x="9719629" y="2855177"/>
              <a:ext cx="54946" cy="30296"/>
            </a:xfrm>
            <a:custGeom>
              <a:avLst/>
              <a:gdLst>
                <a:gd name="connsiteX0" fmla="*/ 32062 w 63997"/>
                <a:gd name="connsiteY0" fmla="*/ 0 h 34925"/>
                <a:gd name="connsiteX1" fmla="*/ 0 w 63997"/>
                <a:gd name="connsiteY1" fmla="*/ 34925 h 34925"/>
                <a:gd name="connsiteX2" fmla="*/ 63998 w 63997"/>
                <a:gd name="connsiteY2" fmla="*/ 34925 h 34925"/>
              </a:gdLst>
              <a:ahLst/>
              <a:cxnLst>
                <a:cxn ang="0">
                  <a:pos x="connsiteX0" y="connsiteY0"/>
                </a:cxn>
                <a:cxn ang="0">
                  <a:pos x="connsiteX1" y="connsiteY1"/>
                </a:cxn>
                <a:cxn ang="0">
                  <a:pos x="connsiteX2" y="connsiteY2"/>
                </a:cxn>
              </a:cxnLst>
              <a:rect l="l" t="t" r="r" b="b"/>
              <a:pathLst>
                <a:path w="63997" h="34925">
                  <a:moveTo>
                    <a:pt x="32062" y="0"/>
                  </a:moveTo>
                  <a:lnTo>
                    <a:pt x="0" y="34925"/>
                  </a:lnTo>
                  <a:lnTo>
                    <a:pt x="63998" y="34925"/>
                  </a:lnTo>
                  <a:close/>
                </a:path>
              </a:pathLst>
            </a:custGeom>
            <a:solidFill>
              <a:srgbClr val="000000"/>
            </a:solidFill>
            <a:ln w="127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02" name="TextBox 301">
              <a:extLst>
                <a:ext uri="{FF2B5EF4-FFF2-40B4-BE49-F238E27FC236}">
                  <a16:creationId xmlns:a16="http://schemas.microsoft.com/office/drawing/2014/main" id="{688E742A-F3EC-5FF8-E980-1D0697975D83}"/>
                </a:ext>
              </a:extLst>
            </p:cNvPr>
            <p:cNvSpPr txBox="1"/>
            <p:nvPr/>
          </p:nvSpPr>
          <p:spPr>
            <a:xfrm>
              <a:off x="7466546" y="1582952"/>
              <a:ext cx="130997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700" b="0" i="0" u="none" strike="noStrike" kern="1200" cap="none" spc="0" normalizeH="0" baseline="0" noProof="0">
                  <a:ln/>
                  <a:solidFill>
                    <a:srgbClr val="FFFFFF"/>
                  </a:solidFill>
                  <a:effectLst/>
                  <a:uLnTx/>
                  <a:uFillTx/>
                  <a:latin typeface="Arial"/>
                  <a:ea typeface="+mn-ea"/>
                  <a:cs typeface="Arial"/>
                  <a:sym typeface="Arial"/>
                  <a:rtl val="0"/>
                </a:rPr>
                <a:t>&lt;Critical action 2 to achieve </a:t>
              </a:r>
              <a:br>
                <a:rPr kumimoji="0" lang="en-US" sz="700" b="0" i="0" u="none" strike="noStrike" kern="1200" cap="none" spc="0" normalizeH="0" baseline="0" noProof="0">
                  <a:ln/>
                  <a:solidFill>
                    <a:srgbClr val="FFFFFF"/>
                  </a:solidFill>
                  <a:effectLst/>
                  <a:uLnTx/>
                  <a:uFillTx/>
                  <a:latin typeface="Arial"/>
                  <a:ea typeface="+mn-ea"/>
                  <a:cs typeface="Arial"/>
                  <a:sym typeface="Arial"/>
                  <a:rtl val="0"/>
                </a:rPr>
              </a:br>
              <a:r>
                <a:rPr kumimoji="0" lang="en-US" sz="700" b="0" i="0" u="none" strike="noStrike" kern="1200" cap="none" spc="0" normalizeH="0" baseline="0" noProof="0">
                  <a:ln/>
                  <a:solidFill>
                    <a:srgbClr val="FFFFFF"/>
                  </a:solidFill>
                  <a:effectLst/>
                  <a:uLnTx/>
                  <a:uFillTx/>
                  <a:latin typeface="Arial"/>
                  <a:ea typeface="+mn-ea"/>
                  <a:cs typeface="Arial"/>
                  <a:sym typeface="Arial"/>
                  <a:rtl val="0"/>
                </a:rPr>
                <a:t>asset vision&gt;</a:t>
              </a:r>
            </a:p>
          </p:txBody>
        </p:sp>
        <p:sp>
          <p:nvSpPr>
            <p:cNvPr id="303" name="TextBox 302">
              <a:extLst>
                <a:ext uri="{FF2B5EF4-FFF2-40B4-BE49-F238E27FC236}">
                  <a16:creationId xmlns:a16="http://schemas.microsoft.com/office/drawing/2014/main" id="{B033ACC9-FFB6-6303-7BE0-314DD6A19498}"/>
                </a:ext>
              </a:extLst>
            </p:cNvPr>
            <p:cNvSpPr txBox="1"/>
            <p:nvPr/>
          </p:nvSpPr>
          <p:spPr>
            <a:xfrm>
              <a:off x="7466546" y="1880585"/>
              <a:ext cx="130997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700" b="0" i="0" u="none" strike="noStrike" kern="1200" cap="none" spc="0" normalizeH="0" baseline="0" noProof="0">
                  <a:ln/>
                  <a:solidFill>
                    <a:srgbClr val="FFFFFF"/>
                  </a:solidFill>
                  <a:effectLst/>
                  <a:uLnTx/>
                  <a:uFillTx/>
                  <a:latin typeface="Arial"/>
                  <a:ea typeface="+mn-ea"/>
                  <a:cs typeface="Arial"/>
                  <a:sym typeface="Arial"/>
                  <a:rtl val="0"/>
                </a:rPr>
                <a:t>&lt;Critical action 2 to achieve </a:t>
              </a:r>
              <a:br>
                <a:rPr kumimoji="0" lang="en-US" sz="700" b="0" i="0" u="none" strike="noStrike" kern="1200" cap="none" spc="0" normalizeH="0" baseline="0" noProof="0">
                  <a:ln/>
                  <a:solidFill>
                    <a:srgbClr val="FFFFFF"/>
                  </a:solidFill>
                  <a:effectLst/>
                  <a:uLnTx/>
                  <a:uFillTx/>
                  <a:latin typeface="Arial"/>
                  <a:ea typeface="+mn-ea"/>
                  <a:cs typeface="Arial"/>
                  <a:sym typeface="Arial"/>
                  <a:rtl val="0"/>
                </a:rPr>
              </a:br>
              <a:r>
                <a:rPr kumimoji="0" lang="en-US" sz="700" b="0" i="0" u="none" strike="noStrike" kern="1200" cap="none" spc="0" normalizeH="0" baseline="0" noProof="0">
                  <a:ln/>
                  <a:solidFill>
                    <a:srgbClr val="FFFFFF"/>
                  </a:solidFill>
                  <a:effectLst/>
                  <a:uLnTx/>
                  <a:uFillTx/>
                  <a:latin typeface="Arial"/>
                  <a:ea typeface="+mn-ea"/>
                  <a:cs typeface="Arial"/>
                  <a:sym typeface="Arial"/>
                  <a:rtl val="0"/>
                </a:rPr>
                <a:t>asset vision&gt;</a:t>
              </a:r>
            </a:p>
          </p:txBody>
        </p:sp>
        <p:sp>
          <p:nvSpPr>
            <p:cNvPr id="304" name="TextBox 303">
              <a:extLst>
                <a:ext uri="{FF2B5EF4-FFF2-40B4-BE49-F238E27FC236}">
                  <a16:creationId xmlns:a16="http://schemas.microsoft.com/office/drawing/2014/main" id="{26071A14-22B1-7738-B52F-9F01081B3F7F}"/>
                </a:ext>
              </a:extLst>
            </p:cNvPr>
            <p:cNvSpPr txBox="1"/>
            <p:nvPr/>
          </p:nvSpPr>
          <p:spPr>
            <a:xfrm>
              <a:off x="7466546" y="2178227"/>
              <a:ext cx="130997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700" b="0" i="0" u="none" strike="noStrike" kern="1200" cap="none" spc="0" normalizeH="0" baseline="0" noProof="0">
                  <a:ln/>
                  <a:solidFill>
                    <a:srgbClr val="FFFFFF"/>
                  </a:solidFill>
                  <a:effectLst/>
                  <a:uLnTx/>
                  <a:uFillTx/>
                  <a:latin typeface="Arial"/>
                  <a:ea typeface="+mn-ea"/>
                  <a:cs typeface="Arial"/>
                  <a:sym typeface="Arial"/>
                  <a:rtl val="0"/>
                </a:rPr>
                <a:t>&lt;Critical action 2 to achieve </a:t>
              </a:r>
              <a:br>
                <a:rPr kumimoji="0" lang="en-US" sz="700" b="0" i="0" u="none" strike="noStrike" kern="1200" cap="none" spc="0" normalizeH="0" baseline="0" noProof="0">
                  <a:ln/>
                  <a:solidFill>
                    <a:srgbClr val="FFFFFF"/>
                  </a:solidFill>
                  <a:effectLst/>
                  <a:uLnTx/>
                  <a:uFillTx/>
                  <a:latin typeface="Arial"/>
                  <a:ea typeface="+mn-ea"/>
                  <a:cs typeface="Arial"/>
                  <a:sym typeface="Arial"/>
                  <a:rtl val="0"/>
                </a:rPr>
              </a:br>
              <a:r>
                <a:rPr kumimoji="0" lang="en-US" sz="700" b="0" i="0" u="none" strike="noStrike" kern="1200" cap="none" spc="0" normalizeH="0" baseline="0" noProof="0">
                  <a:ln/>
                  <a:solidFill>
                    <a:srgbClr val="FFFFFF"/>
                  </a:solidFill>
                  <a:effectLst/>
                  <a:uLnTx/>
                  <a:uFillTx/>
                  <a:latin typeface="Arial"/>
                  <a:ea typeface="+mn-ea"/>
                  <a:cs typeface="Arial"/>
                  <a:sym typeface="Arial"/>
                  <a:rtl val="0"/>
                </a:rPr>
                <a:t>asset vision&gt;</a:t>
              </a:r>
            </a:p>
          </p:txBody>
        </p:sp>
        <p:sp>
          <p:nvSpPr>
            <p:cNvPr id="305" name="TextBox 304">
              <a:extLst>
                <a:ext uri="{FF2B5EF4-FFF2-40B4-BE49-F238E27FC236}">
                  <a16:creationId xmlns:a16="http://schemas.microsoft.com/office/drawing/2014/main" id="{14687FE1-48DC-881B-F7DB-C15870515A48}"/>
                </a:ext>
              </a:extLst>
            </p:cNvPr>
            <p:cNvSpPr txBox="1"/>
            <p:nvPr/>
          </p:nvSpPr>
          <p:spPr>
            <a:xfrm>
              <a:off x="8760044" y="1582952"/>
              <a:ext cx="130997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700" b="0" i="0" u="none" strike="noStrike" kern="1200" cap="none" spc="0" normalizeH="0" baseline="0" noProof="0">
                  <a:ln/>
                  <a:solidFill>
                    <a:srgbClr val="FFFFFF"/>
                  </a:solidFill>
                  <a:effectLst/>
                  <a:uLnTx/>
                  <a:uFillTx/>
                  <a:latin typeface="Arial"/>
                  <a:ea typeface="+mn-ea"/>
                  <a:cs typeface="Arial"/>
                  <a:sym typeface="Arial"/>
                  <a:rtl val="0"/>
                </a:rPr>
                <a:t>&lt;Critical action 3 to achieve </a:t>
              </a:r>
              <a:br>
                <a:rPr kumimoji="0" lang="en-US" sz="700" b="0" i="0" u="none" strike="noStrike" kern="1200" cap="none" spc="0" normalizeH="0" baseline="0" noProof="0">
                  <a:ln/>
                  <a:solidFill>
                    <a:srgbClr val="FFFFFF"/>
                  </a:solidFill>
                  <a:effectLst/>
                  <a:uLnTx/>
                  <a:uFillTx/>
                  <a:latin typeface="Arial"/>
                  <a:ea typeface="+mn-ea"/>
                  <a:cs typeface="Arial"/>
                  <a:sym typeface="Arial"/>
                  <a:rtl val="0"/>
                </a:rPr>
              </a:br>
              <a:r>
                <a:rPr kumimoji="0" lang="en-US" sz="700" b="0" i="0" u="none" strike="noStrike" kern="1200" cap="none" spc="0" normalizeH="0" baseline="0" noProof="0">
                  <a:ln/>
                  <a:solidFill>
                    <a:srgbClr val="FFFFFF"/>
                  </a:solidFill>
                  <a:effectLst/>
                  <a:uLnTx/>
                  <a:uFillTx/>
                  <a:latin typeface="Arial"/>
                  <a:ea typeface="+mn-ea"/>
                  <a:cs typeface="Arial"/>
                  <a:sym typeface="Arial"/>
                  <a:rtl val="0"/>
                </a:rPr>
                <a:t>asset vision&gt;</a:t>
              </a:r>
            </a:p>
          </p:txBody>
        </p:sp>
        <p:sp>
          <p:nvSpPr>
            <p:cNvPr id="306" name="TextBox 305">
              <a:extLst>
                <a:ext uri="{FF2B5EF4-FFF2-40B4-BE49-F238E27FC236}">
                  <a16:creationId xmlns:a16="http://schemas.microsoft.com/office/drawing/2014/main" id="{280847D5-D648-B273-684E-E355571F2233}"/>
                </a:ext>
              </a:extLst>
            </p:cNvPr>
            <p:cNvSpPr txBox="1"/>
            <p:nvPr/>
          </p:nvSpPr>
          <p:spPr>
            <a:xfrm>
              <a:off x="8760044" y="1880585"/>
              <a:ext cx="130997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700" b="0" i="0" u="none" strike="noStrike" kern="1200" cap="none" spc="0" normalizeH="0" baseline="0" noProof="0">
                  <a:ln/>
                  <a:solidFill>
                    <a:srgbClr val="FFFFFF"/>
                  </a:solidFill>
                  <a:effectLst/>
                  <a:uLnTx/>
                  <a:uFillTx/>
                  <a:latin typeface="Arial"/>
                  <a:ea typeface="+mn-ea"/>
                  <a:cs typeface="Arial"/>
                  <a:sym typeface="Arial"/>
                  <a:rtl val="0"/>
                </a:rPr>
                <a:t>&lt;Critical action 3 to achieve </a:t>
              </a:r>
              <a:br>
                <a:rPr kumimoji="0" lang="en-US" sz="700" b="0" i="0" u="none" strike="noStrike" kern="1200" cap="none" spc="0" normalizeH="0" baseline="0" noProof="0">
                  <a:ln/>
                  <a:solidFill>
                    <a:srgbClr val="FFFFFF"/>
                  </a:solidFill>
                  <a:effectLst/>
                  <a:uLnTx/>
                  <a:uFillTx/>
                  <a:latin typeface="Arial"/>
                  <a:ea typeface="+mn-ea"/>
                  <a:cs typeface="Arial"/>
                  <a:sym typeface="Arial"/>
                  <a:rtl val="0"/>
                </a:rPr>
              </a:br>
              <a:r>
                <a:rPr kumimoji="0" lang="en-US" sz="700" b="0" i="0" u="none" strike="noStrike" kern="1200" cap="none" spc="0" normalizeH="0" baseline="0" noProof="0">
                  <a:ln/>
                  <a:solidFill>
                    <a:srgbClr val="FFFFFF"/>
                  </a:solidFill>
                  <a:effectLst/>
                  <a:uLnTx/>
                  <a:uFillTx/>
                  <a:latin typeface="Arial"/>
                  <a:ea typeface="+mn-ea"/>
                  <a:cs typeface="Arial"/>
                  <a:sym typeface="Arial"/>
                  <a:rtl val="0"/>
                </a:rPr>
                <a:t>asset vision&gt;</a:t>
              </a:r>
            </a:p>
          </p:txBody>
        </p:sp>
        <p:sp>
          <p:nvSpPr>
            <p:cNvPr id="307" name="TextBox 306">
              <a:extLst>
                <a:ext uri="{FF2B5EF4-FFF2-40B4-BE49-F238E27FC236}">
                  <a16:creationId xmlns:a16="http://schemas.microsoft.com/office/drawing/2014/main" id="{1D2DDAEA-31F6-2AD3-1F8B-D92DFCC75A62}"/>
                </a:ext>
              </a:extLst>
            </p:cNvPr>
            <p:cNvSpPr txBox="1"/>
            <p:nvPr/>
          </p:nvSpPr>
          <p:spPr>
            <a:xfrm>
              <a:off x="8760044" y="2178227"/>
              <a:ext cx="130997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700" b="0" i="0" u="none" strike="noStrike" kern="1200" cap="none" spc="0" normalizeH="0" baseline="0" noProof="0">
                  <a:ln/>
                  <a:solidFill>
                    <a:srgbClr val="FFFFFF"/>
                  </a:solidFill>
                  <a:effectLst/>
                  <a:uLnTx/>
                  <a:uFillTx/>
                  <a:latin typeface="Arial"/>
                  <a:ea typeface="+mn-ea"/>
                  <a:cs typeface="Arial"/>
                  <a:sym typeface="Arial"/>
                  <a:rtl val="0"/>
                </a:rPr>
                <a:t>&lt;Critical action 3 to achieve </a:t>
              </a:r>
              <a:br>
                <a:rPr kumimoji="0" lang="en-US" sz="700" b="0" i="0" u="none" strike="noStrike" kern="1200" cap="none" spc="0" normalizeH="0" baseline="0" noProof="0">
                  <a:ln/>
                  <a:solidFill>
                    <a:srgbClr val="FFFFFF"/>
                  </a:solidFill>
                  <a:effectLst/>
                  <a:uLnTx/>
                  <a:uFillTx/>
                  <a:latin typeface="Arial"/>
                  <a:ea typeface="+mn-ea"/>
                  <a:cs typeface="Arial"/>
                  <a:sym typeface="Arial"/>
                  <a:rtl val="0"/>
                </a:rPr>
              </a:br>
              <a:r>
                <a:rPr kumimoji="0" lang="en-US" sz="700" b="0" i="0" u="none" strike="noStrike" kern="1200" cap="none" spc="0" normalizeH="0" baseline="0" noProof="0">
                  <a:ln/>
                  <a:solidFill>
                    <a:srgbClr val="FFFFFF"/>
                  </a:solidFill>
                  <a:effectLst/>
                  <a:uLnTx/>
                  <a:uFillTx/>
                  <a:latin typeface="Arial"/>
                  <a:ea typeface="+mn-ea"/>
                  <a:cs typeface="Arial"/>
                  <a:sym typeface="Arial"/>
                  <a:rtl val="0"/>
                </a:rPr>
                <a:t>asset vision&gt;</a:t>
              </a:r>
            </a:p>
          </p:txBody>
        </p:sp>
        <p:sp>
          <p:nvSpPr>
            <p:cNvPr id="308" name="TextBox 307">
              <a:extLst>
                <a:ext uri="{FF2B5EF4-FFF2-40B4-BE49-F238E27FC236}">
                  <a16:creationId xmlns:a16="http://schemas.microsoft.com/office/drawing/2014/main" id="{A24C47F2-E097-5210-2D5E-4D4232CDBAF2}"/>
                </a:ext>
              </a:extLst>
            </p:cNvPr>
            <p:cNvSpPr txBox="1"/>
            <p:nvPr/>
          </p:nvSpPr>
          <p:spPr>
            <a:xfrm>
              <a:off x="10109212" y="1630582"/>
              <a:ext cx="336952" cy="20005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700" b="0" i="0" u="none" strike="noStrike" kern="1200" cap="none" spc="0" normalizeH="0" baseline="0" noProof="0">
                  <a:ln/>
                  <a:solidFill>
                    <a:srgbClr val="000000"/>
                  </a:solidFill>
                  <a:effectLst/>
                  <a:uLnTx/>
                  <a:uFillTx/>
                  <a:latin typeface="Arial"/>
                  <a:ea typeface="+mn-ea"/>
                  <a:cs typeface="Arial"/>
                  <a:sym typeface="Arial"/>
                  <a:rtl val="0"/>
                </a:rPr>
                <a:t>Null</a:t>
              </a:r>
            </a:p>
          </p:txBody>
        </p:sp>
        <p:sp>
          <p:nvSpPr>
            <p:cNvPr id="309" name="TextBox 308">
              <a:extLst>
                <a:ext uri="{FF2B5EF4-FFF2-40B4-BE49-F238E27FC236}">
                  <a16:creationId xmlns:a16="http://schemas.microsoft.com/office/drawing/2014/main" id="{2CF70D0E-E403-E988-C192-7FC24356F9CF}"/>
                </a:ext>
              </a:extLst>
            </p:cNvPr>
            <p:cNvSpPr txBox="1"/>
            <p:nvPr/>
          </p:nvSpPr>
          <p:spPr>
            <a:xfrm>
              <a:off x="10109212" y="1880585"/>
              <a:ext cx="130997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700" b="0" i="0" u="none" strike="noStrike" kern="1200" cap="none" spc="0" normalizeH="0" baseline="0" noProof="0">
                  <a:ln/>
                  <a:solidFill>
                    <a:srgbClr val="FFFFFF"/>
                  </a:solidFill>
                  <a:effectLst/>
                  <a:uLnTx/>
                  <a:uFillTx/>
                  <a:latin typeface="Arial"/>
                  <a:ea typeface="+mn-ea"/>
                  <a:cs typeface="Arial"/>
                  <a:sym typeface="Arial"/>
                  <a:rtl val="0"/>
                </a:rPr>
                <a:t>&lt;Critical action 4 to achieve </a:t>
              </a:r>
              <a:br>
                <a:rPr kumimoji="0" lang="en-US" sz="700" b="0" i="0" u="none" strike="noStrike" kern="1200" cap="none" spc="0" normalizeH="0" baseline="0" noProof="0">
                  <a:ln/>
                  <a:solidFill>
                    <a:srgbClr val="FFFFFF"/>
                  </a:solidFill>
                  <a:effectLst/>
                  <a:uLnTx/>
                  <a:uFillTx/>
                  <a:latin typeface="Arial"/>
                  <a:ea typeface="+mn-ea"/>
                  <a:cs typeface="Arial"/>
                  <a:sym typeface="Arial"/>
                  <a:rtl val="0"/>
                </a:rPr>
              </a:br>
              <a:r>
                <a:rPr kumimoji="0" lang="en-US" sz="700" b="0" i="0" u="none" strike="noStrike" kern="1200" cap="none" spc="0" normalizeH="0" baseline="0" noProof="0">
                  <a:ln/>
                  <a:solidFill>
                    <a:srgbClr val="FFFFFF"/>
                  </a:solidFill>
                  <a:effectLst/>
                  <a:uLnTx/>
                  <a:uFillTx/>
                  <a:latin typeface="Arial"/>
                  <a:ea typeface="+mn-ea"/>
                  <a:cs typeface="Arial"/>
                  <a:sym typeface="Arial"/>
                  <a:rtl val="0"/>
                </a:rPr>
                <a:t>asset vision&gt;</a:t>
              </a:r>
            </a:p>
          </p:txBody>
        </p:sp>
        <p:sp>
          <p:nvSpPr>
            <p:cNvPr id="310" name="TextBox 309">
              <a:extLst>
                <a:ext uri="{FF2B5EF4-FFF2-40B4-BE49-F238E27FC236}">
                  <a16:creationId xmlns:a16="http://schemas.microsoft.com/office/drawing/2014/main" id="{D8885266-A839-C655-D901-053B8364B094}"/>
                </a:ext>
              </a:extLst>
            </p:cNvPr>
            <p:cNvSpPr txBox="1"/>
            <p:nvPr/>
          </p:nvSpPr>
          <p:spPr>
            <a:xfrm>
              <a:off x="10109212" y="2225858"/>
              <a:ext cx="336952" cy="20005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700" b="0" i="0" u="none" strike="noStrike" kern="1200" cap="none" spc="0" normalizeH="0" baseline="0" noProof="0">
                  <a:ln/>
                  <a:solidFill>
                    <a:srgbClr val="000000"/>
                  </a:solidFill>
                  <a:effectLst/>
                  <a:uLnTx/>
                  <a:uFillTx/>
                  <a:latin typeface="Arial"/>
                  <a:ea typeface="+mn-ea"/>
                  <a:cs typeface="Arial"/>
                  <a:sym typeface="Arial"/>
                  <a:rtl val="0"/>
                </a:rPr>
                <a:t>Null</a:t>
              </a:r>
            </a:p>
          </p:txBody>
        </p:sp>
        <p:sp>
          <p:nvSpPr>
            <p:cNvPr id="311" name="TextBox 310">
              <a:extLst>
                <a:ext uri="{FF2B5EF4-FFF2-40B4-BE49-F238E27FC236}">
                  <a16:creationId xmlns:a16="http://schemas.microsoft.com/office/drawing/2014/main" id="{C7858731-1242-EE1E-8D96-EBADB9DC6878}"/>
                </a:ext>
              </a:extLst>
            </p:cNvPr>
            <p:cNvSpPr txBox="1"/>
            <p:nvPr/>
          </p:nvSpPr>
          <p:spPr>
            <a:xfrm>
              <a:off x="5631413" y="5554573"/>
              <a:ext cx="405352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5855A3"/>
                </a:buClr>
                <a:buSzTx/>
                <a:buFontTx/>
                <a:buNone/>
                <a:tabLst/>
                <a:defRPr/>
              </a:pPr>
              <a:r>
                <a:rPr kumimoji="0" lang="en-US" sz="800" b="1" i="0" u="none" strike="noStrike" kern="1200" cap="none" spc="0" normalizeH="0" baseline="0" noProof="0">
                  <a:ln/>
                  <a:solidFill>
                    <a:srgbClr val="000000"/>
                  </a:solidFill>
                  <a:effectLst/>
                  <a:uLnTx/>
                  <a:uFillTx/>
                  <a:latin typeface="Arial"/>
                  <a:ea typeface="+mn-ea"/>
                  <a:cs typeface="Arial"/>
                  <a:sym typeface="Arial"/>
                  <a:rtl val="0"/>
                </a:rPr>
                <a:t>Retrospective analysis of resource utilization among patients with disease X </a:t>
              </a:r>
              <a:br>
                <a:rPr kumimoji="0" lang="en-US" sz="800" b="1" i="0" u="none" strike="noStrike" kern="1200" cap="none" spc="0" normalizeH="0" baseline="0" noProof="0">
                  <a:ln/>
                  <a:solidFill>
                    <a:srgbClr val="000000"/>
                  </a:solidFill>
                  <a:effectLst/>
                  <a:uLnTx/>
                  <a:uFillTx/>
                  <a:latin typeface="Arial"/>
                  <a:ea typeface="+mn-ea"/>
                  <a:cs typeface="Arial"/>
                  <a:sym typeface="Arial"/>
                  <a:rtl val="0"/>
                </a:rPr>
              </a:br>
              <a:r>
                <a:rPr kumimoji="0" lang="en-US" sz="800" b="1" i="0" u="none" strike="noStrike" kern="1200" cap="none" spc="0" normalizeH="0" baseline="0" noProof="0">
                  <a:ln/>
                  <a:solidFill>
                    <a:srgbClr val="000000"/>
                  </a:solidFill>
                  <a:effectLst/>
                  <a:uLnTx/>
                  <a:uFillTx/>
                  <a:latin typeface="Arial"/>
                  <a:ea typeface="+mn-ea"/>
                  <a:cs typeface="Arial"/>
                  <a:sym typeface="Arial"/>
                  <a:rtl val="0"/>
                </a:rPr>
                <a:t>before and after treatment with drug 1</a:t>
              </a:r>
            </a:p>
          </p:txBody>
        </p:sp>
        <p:sp>
          <p:nvSpPr>
            <p:cNvPr id="312" name="Freeform 148">
              <a:extLst>
                <a:ext uri="{FF2B5EF4-FFF2-40B4-BE49-F238E27FC236}">
                  <a16:creationId xmlns:a16="http://schemas.microsoft.com/office/drawing/2014/main" id="{BAB7C48E-D9E5-E033-5572-601E7A0841EC}"/>
                </a:ext>
              </a:extLst>
            </p:cNvPr>
            <p:cNvSpPr/>
            <p:nvPr/>
          </p:nvSpPr>
          <p:spPr>
            <a:xfrm>
              <a:off x="5444710" y="1560141"/>
              <a:ext cx="6003654" cy="11017"/>
            </a:xfrm>
            <a:custGeom>
              <a:avLst/>
              <a:gdLst>
                <a:gd name="connsiteX0" fmla="*/ 0 w 6992488"/>
                <a:gd name="connsiteY0" fmla="*/ 0 h 12700"/>
                <a:gd name="connsiteX1" fmla="*/ 6992489 w 6992488"/>
                <a:gd name="connsiteY1" fmla="*/ 0 h 12700"/>
              </a:gdLst>
              <a:ahLst/>
              <a:cxnLst>
                <a:cxn ang="0">
                  <a:pos x="connsiteX0" y="connsiteY0"/>
                </a:cxn>
                <a:cxn ang="0">
                  <a:pos x="connsiteX1" y="connsiteY1"/>
                </a:cxn>
              </a:cxnLst>
              <a:rect l="l" t="t" r="r" b="b"/>
              <a:pathLst>
                <a:path w="6992488" h="12700">
                  <a:moveTo>
                    <a:pt x="0" y="0"/>
                  </a:moveTo>
                  <a:lnTo>
                    <a:pt x="6992489" y="0"/>
                  </a:lnTo>
                </a:path>
              </a:pathLst>
            </a:custGeom>
            <a:ln w="6358"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13" name="Freeform 149">
              <a:extLst>
                <a:ext uri="{FF2B5EF4-FFF2-40B4-BE49-F238E27FC236}">
                  <a16:creationId xmlns:a16="http://schemas.microsoft.com/office/drawing/2014/main" id="{FF3F9AE2-4B9C-0AE3-BAE5-676B920AE962}"/>
                </a:ext>
              </a:extLst>
            </p:cNvPr>
            <p:cNvSpPr/>
            <p:nvPr/>
          </p:nvSpPr>
          <p:spPr>
            <a:xfrm>
              <a:off x="5449734" y="2911914"/>
              <a:ext cx="4356849" cy="11017"/>
            </a:xfrm>
            <a:custGeom>
              <a:avLst/>
              <a:gdLst>
                <a:gd name="connsiteX0" fmla="*/ 0 w 5074446"/>
                <a:gd name="connsiteY0" fmla="*/ 0 h 12700"/>
                <a:gd name="connsiteX1" fmla="*/ 5074447 w 5074446"/>
                <a:gd name="connsiteY1" fmla="*/ 0 h 12700"/>
              </a:gdLst>
              <a:ahLst/>
              <a:cxnLst>
                <a:cxn ang="0">
                  <a:pos x="connsiteX0" y="connsiteY0"/>
                </a:cxn>
                <a:cxn ang="0">
                  <a:pos x="connsiteX1" y="connsiteY1"/>
                </a:cxn>
              </a:cxnLst>
              <a:rect l="l" t="t" r="r" b="b"/>
              <a:pathLst>
                <a:path w="5074446" h="12700">
                  <a:moveTo>
                    <a:pt x="0" y="0"/>
                  </a:moveTo>
                  <a:lnTo>
                    <a:pt x="5074447" y="0"/>
                  </a:lnTo>
                </a:path>
              </a:pathLst>
            </a:custGeom>
            <a:ln w="6358"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14" name="TextBox 313">
              <a:extLst>
                <a:ext uri="{FF2B5EF4-FFF2-40B4-BE49-F238E27FC236}">
                  <a16:creationId xmlns:a16="http://schemas.microsoft.com/office/drawing/2014/main" id="{C61EFD0D-5C9E-C995-0691-4C6C383459D8}"/>
                </a:ext>
              </a:extLst>
            </p:cNvPr>
            <p:cNvSpPr txBox="1"/>
            <p:nvPr/>
          </p:nvSpPr>
          <p:spPr>
            <a:xfrm>
              <a:off x="9642076" y="4302358"/>
              <a:ext cx="271228"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A6A6A6"/>
                  </a:solidFill>
                  <a:effectLst/>
                  <a:uLnTx/>
                  <a:uFillTx/>
                  <a:latin typeface="Arial"/>
                  <a:ea typeface="+mn-ea"/>
                  <a:cs typeface="Arial"/>
                  <a:sym typeface="Arial"/>
                  <a:rtl val="0"/>
                </a:rPr>
                <a:t>18</a:t>
              </a:r>
            </a:p>
          </p:txBody>
        </p:sp>
        <p:sp>
          <p:nvSpPr>
            <p:cNvPr id="315" name="TextBox 314">
              <a:extLst>
                <a:ext uri="{FF2B5EF4-FFF2-40B4-BE49-F238E27FC236}">
                  <a16:creationId xmlns:a16="http://schemas.microsoft.com/office/drawing/2014/main" id="{98718B39-B8BE-3DD5-B5E1-7878DB3AD719}"/>
                </a:ext>
              </a:extLst>
            </p:cNvPr>
            <p:cNvSpPr txBox="1"/>
            <p:nvPr/>
          </p:nvSpPr>
          <p:spPr>
            <a:xfrm>
              <a:off x="9642076" y="4076753"/>
              <a:ext cx="271228"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000000"/>
                  </a:solidFill>
                  <a:effectLst/>
                  <a:uLnTx/>
                  <a:uFillTx/>
                  <a:latin typeface="Arial"/>
                  <a:ea typeface="+mn-ea"/>
                  <a:cs typeface="Arial"/>
                  <a:sym typeface="Arial"/>
                  <a:rtl val="0"/>
                </a:rPr>
                <a:t>16</a:t>
              </a:r>
            </a:p>
          </p:txBody>
        </p:sp>
        <p:sp>
          <p:nvSpPr>
            <p:cNvPr id="316" name="TextBox 315">
              <a:extLst>
                <a:ext uri="{FF2B5EF4-FFF2-40B4-BE49-F238E27FC236}">
                  <a16:creationId xmlns:a16="http://schemas.microsoft.com/office/drawing/2014/main" id="{C5A92751-A127-B807-EAA9-18CCF79327E1}"/>
                </a:ext>
              </a:extLst>
            </p:cNvPr>
            <p:cNvSpPr txBox="1"/>
            <p:nvPr/>
          </p:nvSpPr>
          <p:spPr>
            <a:xfrm>
              <a:off x="9642076" y="3612061"/>
              <a:ext cx="271228"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A6A6A6"/>
                  </a:solidFill>
                  <a:effectLst/>
                  <a:uLnTx/>
                  <a:uFillTx/>
                  <a:latin typeface="Arial"/>
                  <a:ea typeface="+mn-ea"/>
                  <a:cs typeface="Arial"/>
                  <a:sym typeface="Arial"/>
                  <a:rtl val="0"/>
                </a:rPr>
                <a:t>12</a:t>
              </a:r>
            </a:p>
          </p:txBody>
        </p:sp>
        <p:sp>
          <p:nvSpPr>
            <p:cNvPr id="317" name="TextBox 316">
              <a:extLst>
                <a:ext uri="{FF2B5EF4-FFF2-40B4-BE49-F238E27FC236}">
                  <a16:creationId xmlns:a16="http://schemas.microsoft.com/office/drawing/2014/main" id="{04E18937-77D1-8F3F-A2E8-BF2A070D0E4D}"/>
                </a:ext>
              </a:extLst>
            </p:cNvPr>
            <p:cNvSpPr txBox="1"/>
            <p:nvPr/>
          </p:nvSpPr>
          <p:spPr>
            <a:xfrm>
              <a:off x="9642076" y="4523379"/>
              <a:ext cx="271228"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A6A6A6"/>
                  </a:solidFill>
                  <a:effectLst/>
                  <a:uLnTx/>
                  <a:uFillTx/>
                  <a:latin typeface="Arial"/>
                  <a:ea typeface="+mn-ea"/>
                  <a:cs typeface="Arial"/>
                  <a:sym typeface="Arial"/>
                  <a:rtl val="0"/>
                </a:rPr>
                <a:t>19</a:t>
              </a:r>
            </a:p>
          </p:txBody>
        </p:sp>
        <p:sp>
          <p:nvSpPr>
            <p:cNvPr id="318" name="TextBox 317">
              <a:extLst>
                <a:ext uri="{FF2B5EF4-FFF2-40B4-BE49-F238E27FC236}">
                  <a16:creationId xmlns:a16="http://schemas.microsoft.com/office/drawing/2014/main" id="{2B7083E2-FE50-46E4-35B9-DAFD5BDD068A}"/>
                </a:ext>
              </a:extLst>
            </p:cNvPr>
            <p:cNvSpPr txBox="1"/>
            <p:nvPr/>
          </p:nvSpPr>
          <p:spPr>
            <a:xfrm>
              <a:off x="9642076" y="3842292"/>
              <a:ext cx="271228"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A6A6A6"/>
                  </a:solidFill>
                  <a:effectLst/>
                  <a:uLnTx/>
                  <a:uFillTx/>
                  <a:latin typeface="Arial"/>
                  <a:ea typeface="+mn-ea"/>
                  <a:cs typeface="Arial"/>
                  <a:sym typeface="Arial"/>
                  <a:rtl val="0"/>
                </a:rPr>
                <a:t>13</a:t>
              </a:r>
            </a:p>
          </p:txBody>
        </p:sp>
        <p:sp>
          <p:nvSpPr>
            <p:cNvPr id="319" name="TextBox 318">
              <a:extLst>
                <a:ext uri="{FF2B5EF4-FFF2-40B4-BE49-F238E27FC236}">
                  <a16:creationId xmlns:a16="http://schemas.microsoft.com/office/drawing/2014/main" id="{18426CF5-A1E3-AA26-90E9-58F9F3ECE3B4}"/>
                </a:ext>
              </a:extLst>
            </p:cNvPr>
            <p:cNvSpPr txBox="1"/>
            <p:nvPr/>
          </p:nvSpPr>
          <p:spPr>
            <a:xfrm>
              <a:off x="9642076" y="3393937"/>
              <a:ext cx="271228"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A6A6A6"/>
                  </a:solidFill>
                  <a:effectLst/>
                  <a:uLnTx/>
                  <a:uFillTx/>
                  <a:latin typeface="Arial"/>
                  <a:ea typeface="+mn-ea"/>
                  <a:cs typeface="Arial"/>
                  <a:sym typeface="Arial"/>
                  <a:rtl val="0"/>
                </a:rPr>
                <a:t>10</a:t>
              </a:r>
            </a:p>
          </p:txBody>
        </p:sp>
        <p:sp>
          <p:nvSpPr>
            <p:cNvPr id="320" name="TextBox 319">
              <a:extLst>
                <a:ext uri="{FF2B5EF4-FFF2-40B4-BE49-F238E27FC236}">
                  <a16:creationId xmlns:a16="http://schemas.microsoft.com/office/drawing/2014/main" id="{5B5C0800-241F-19B6-6A43-DDBEDDAF0CD2}"/>
                </a:ext>
              </a:extLst>
            </p:cNvPr>
            <p:cNvSpPr txBox="1"/>
            <p:nvPr/>
          </p:nvSpPr>
          <p:spPr>
            <a:xfrm>
              <a:off x="9677973" y="2948391"/>
              <a:ext cx="227948"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A6A6A6"/>
                  </a:solidFill>
                  <a:effectLst/>
                  <a:uLnTx/>
                  <a:uFillTx/>
                  <a:latin typeface="Arial"/>
                  <a:ea typeface="+mn-ea"/>
                  <a:cs typeface="Arial"/>
                  <a:sym typeface="Arial"/>
                  <a:rtl val="0"/>
                </a:rPr>
                <a:t>8</a:t>
              </a:r>
            </a:p>
          </p:txBody>
        </p:sp>
        <p:sp>
          <p:nvSpPr>
            <p:cNvPr id="321" name="TextBox 320">
              <a:extLst>
                <a:ext uri="{FF2B5EF4-FFF2-40B4-BE49-F238E27FC236}">
                  <a16:creationId xmlns:a16="http://schemas.microsoft.com/office/drawing/2014/main" id="{511E5C6E-A181-0F43-5A77-60EDF1ED0284}"/>
                </a:ext>
              </a:extLst>
            </p:cNvPr>
            <p:cNvSpPr txBox="1"/>
            <p:nvPr/>
          </p:nvSpPr>
          <p:spPr>
            <a:xfrm>
              <a:off x="9677973" y="3158626"/>
              <a:ext cx="227948"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A6A6A6"/>
                  </a:solidFill>
                  <a:effectLst/>
                  <a:uLnTx/>
                  <a:uFillTx/>
                  <a:latin typeface="Arial"/>
                  <a:ea typeface="+mn-ea"/>
                  <a:cs typeface="Arial"/>
                  <a:sym typeface="Arial"/>
                  <a:rtl val="0"/>
                </a:rPr>
                <a:t>9</a:t>
              </a:r>
            </a:p>
          </p:txBody>
        </p:sp>
        <p:sp>
          <p:nvSpPr>
            <p:cNvPr id="322" name="TextBox 321">
              <a:extLst>
                <a:ext uri="{FF2B5EF4-FFF2-40B4-BE49-F238E27FC236}">
                  <a16:creationId xmlns:a16="http://schemas.microsoft.com/office/drawing/2014/main" id="{ED6E499C-8734-C4A1-E1E8-AC67C6218871}"/>
                </a:ext>
              </a:extLst>
            </p:cNvPr>
            <p:cNvSpPr txBox="1"/>
            <p:nvPr/>
          </p:nvSpPr>
          <p:spPr>
            <a:xfrm>
              <a:off x="8908426" y="2948391"/>
              <a:ext cx="229550"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A6A6A6"/>
                  </a:solidFill>
                  <a:effectLst/>
                  <a:uLnTx/>
                  <a:uFillTx/>
                  <a:latin typeface="Arial"/>
                  <a:ea typeface="+mn-ea"/>
                  <a:cs typeface="Arial"/>
                  <a:sym typeface="Arial"/>
                  <a:rtl val="0"/>
                </a:rPr>
                <a:t>+</a:t>
              </a:r>
            </a:p>
          </p:txBody>
        </p:sp>
        <p:sp>
          <p:nvSpPr>
            <p:cNvPr id="323" name="TextBox 322">
              <a:extLst>
                <a:ext uri="{FF2B5EF4-FFF2-40B4-BE49-F238E27FC236}">
                  <a16:creationId xmlns:a16="http://schemas.microsoft.com/office/drawing/2014/main" id="{497548F7-7CFD-328A-FD4F-AAA731EAF792}"/>
                </a:ext>
              </a:extLst>
            </p:cNvPr>
            <p:cNvSpPr txBox="1"/>
            <p:nvPr/>
          </p:nvSpPr>
          <p:spPr>
            <a:xfrm>
              <a:off x="8908426" y="3398387"/>
              <a:ext cx="229550"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808080"/>
                  </a:solidFill>
                  <a:effectLst/>
                  <a:uLnTx/>
                  <a:uFillTx/>
                  <a:latin typeface="Arial"/>
                  <a:ea typeface="+mn-ea"/>
                  <a:cs typeface="Arial"/>
                  <a:sym typeface="Arial"/>
                  <a:rtl val="0"/>
                </a:rPr>
                <a:t>+</a:t>
              </a:r>
            </a:p>
          </p:txBody>
        </p:sp>
        <p:sp>
          <p:nvSpPr>
            <p:cNvPr id="324" name="TextBox 323">
              <a:extLst>
                <a:ext uri="{FF2B5EF4-FFF2-40B4-BE49-F238E27FC236}">
                  <a16:creationId xmlns:a16="http://schemas.microsoft.com/office/drawing/2014/main" id="{7109D390-259D-112B-14C1-6A0451F2CD45}"/>
                </a:ext>
              </a:extLst>
            </p:cNvPr>
            <p:cNvSpPr txBox="1"/>
            <p:nvPr/>
          </p:nvSpPr>
          <p:spPr>
            <a:xfrm>
              <a:off x="8128457" y="3398387"/>
              <a:ext cx="229550"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A6A6A6"/>
                  </a:solidFill>
                  <a:effectLst/>
                  <a:uLnTx/>
                  <a:uFillTx/>
                  <a:latin typeface="Arial"/>
                  <a:ea typeface="+mn-ea"/>
                  <a:cs typeface="Arial"/>
                  <a:sym typeface="Arial"/>
                  <a:rtl val="0"/>
                </a:rPr>
                <a:t>+</a:t>
              </a:r>
            </a:p>
          </p:txBody>
        </p:sp>
        <p:sp>
          <p:nvSpPr>
            <p:cNvPr id="325" name="TextBox 324">
              <a:extLst>
                <a:ext uri="{FF2B5EF4-FFF2-40B4-BE49-F238E27FC236}">
                  <a16:creationId xmlns:a16="http://schemas.microsoft.com/office/drawing/2014/main" id="{591DDC13-8121-06AA-390D-850B36E65392}"/>
                </a:ext>
              </a:extLst>
            </p:cNvPr>
            <p:cNvSpPr txBox="1"/>
            <p:nvPr/>
          </p:nvSpPr>
          <p:spPr>
            <a:xfrm>
              <a:off x="8128457" y="3620985"/>
              <a:ext cx="229550"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A6A6A6"/>
                  </a:solidFill>
                  <a:effectLst/>
                  <a:uLnTx/>
                  <a:uFillTx/>
                  <a:latin typeface="Arial"/>
                  <a:ea typeface="+mn-ea"/>
                  <a:cs typeface="Arial"/>
                  <a:sym typeface="Arial"/>
                  <a:rtl val="0"/>
                </a:rPr>
                <a:t>+</a:t>
              </a:r>
            </a:p>
          </p:txBody>
        </p:sp>
        <p:sp>
          <p:nvSpPr>
            <p:cNvPr id="326" name="TextBox 325">
              <a:extLst>
                <a:ext uri="{FF2B5EF4-FFF2-40B4-BE49-F238E27FC236}">
                  <a16:creationId xmlns:a16="http://schemas.microsoft.com/office/drawing/2014/main" id="{42977DCC-8569-D715-69A5-6BDA3D0447B3}"/>
                </a:ext>
              </a:extLst>
            </p:cNvPr>
            <p:cNvSpPr txBox="1"/>
            <p:nvPr/>
          </p:nvSpPr>
          <p:spPr>
            <a:xfrm>
              <a:off x="8128457" y="2948391"/>
              <a:ext cx="210314"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A6A6A6"/>
                  </a:solidFill>
                  <a:effectLst/>
                  <a:uLnTx/>
                  <a:uFillTx/>
                  <a:latin typeface="Arial"/>
                  <a:ea typeface="+mn-ea"/>
                  <a:cs typeface="Arial"/>
                  <a:sym typeface="Arial"/>
                  <a:rtl val="0"/>
                </a:rPr>
                <a:t>-</a:t>
              </a:r>
            </a:p>
          </p:txBody>
        </p:sp>
        <p:sp>
          <p:nvSpPr>
            <p:cNvPr id="327" name="TextBox 326">
              <a:extLst>
                <a:ext uri="{FF2B5EF4-FFF2-40B4-BE49-F238E27FC236}">
                  <a16:creationId xmlns:a16="http://schemas.microsoft.com/office/drawing/2014/main" id="{079BA57A-B278-BC79-A571-7DD057B76D2E}"/>
                </a:ext>
              </a:extLst>
            </p:cNvPr>
            <p:cNvSpPr txBox="1"/>
            <p:nvPr/>
          </p:nvSpPr>
          <p:spPr>
            <a:xfrm>
              <a:off x="8128457" y="3163595"/>
              <a:ext cx="210314"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A6A6A6"/>
                  </a:solidFill>
                  <a:effectLst/>
                  <a:uLnTx/>
                  <a:uFillTx/>
                  <a:latin typeface="Arial"/>
                  <a:ea typeface="+mn-ea"/>
                  <a:cs typeface="Arial"/>
                  <a:sym typeface="Arial"/>
                  <a:rtl val="0"/>
                </a:rPr>
                <a:t>-</a:t>
              </a:r>
            </a:p>
          </p:txBody>
        </p:sp>
        <p:sp>
          <p:nvSpPr>
            <p:cNvPr id="328" name="TextBox 327">
              <a:extLst>
                <a:ext uri="{FF2B5EF4-FFF2-40B4-BE49-F238E27FC236}">
                  <a16:creationId xmlns:a16="http://schemas.microsoft.com/office/drawing/2014/main" id="{E8E192B2-4679-6442-598D-E125672CE0B6}"/>
                </a:ext>
              </a:extLst>
            </p:cNvPr>
            <p:cNvSpPr txBox="1"/>
            <p:nvPr/>
          </p:nvSpPr>
          <p:spPr>
            <a:xfrm>
              <a:off x="8128457" y="4076742"/>
              <a:ext cx="210314"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000000"/>
                  </a:solidFill>
                  <a:effectLst/>
                  <a:uLnTx/>
                  <a:uFillTx/>
                  <a:latin typeface="Arial"/>
                  <a:ea typeface="+mn-ea"/>
                  <a:cs typeface="Arial"/>
                  <a:sym typeface="Arial"/>
                  <a:rtl val="0"/>
                </a:rPr>
                <a:t>-</a:t>
              </a:r>
            </a:p>
          </p:txBody>
        </p:sp>
        <p:sp>
          <p:nvSpPr>
            <p:cNvPr id="329" name="TextBox 328">
              <a:extLst>
                <a:ext uri="{FF2B5EF4-FFF2-40B4-BE49-F238E27FC236}">
                  <a16:creationId xmlns:a16="http://schemas.microsoft.com/office/drawing/2014/main" id="{1A6642DF-EEFB-F347-0300-6B2B08F1833A}"/>
                </a:ext>
              </a:extLst>
            </p:cNvPr>
            <p:cNvSpPr txBox="1"/>
            <p:nvPr/>
          </p:nvSpPr>
          <p:spPr>
            <a:xfrm>
              <a:off x="8506802" y="2948391"/>
              <a:ext cx="210314"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A6A6A6"/>
                  </a:solidFill>
                  <a:effectLst/>
                  <a:uLnTx/>
                  <a:uFillTx/>
                  <a:latin typeface="Arial"/>
                  <a:ea typeface="+mn-ea"/>
                  <a:cs typeface="Arial"/>
                  <a:sym typeface="Arial"/>
                  <a:rtl val="0"/>
                </a:rPr>
                <a:t>-</a:t>
              </a:r>
            </a:p>
          </p:txBody>
        </p:sp>
        <p:sp>
          <p:nvSpPr>
            <p:cNvPr id="330" name="TextBox 329">
              <a:extLst>
                <a:ext uri="{FF2B5EF4-FFF2-40B4-BE49-F238E27FC236}">
                  <a16:creationId xmlns:a16="http://schemas.microsoft.com/office/drawing/2014/main" id="{ADB44016-447B-5C72-6946-931CECA401D3}"/>
                </a:ext>
              </a:extLst>
            </p:cNvPr>
            <p:cNvSpPr txBox="1"/>
            <p:nvPr/>
          </p:nvSpPr>
          <p:spPr>
            <a:xfrm>
              <a:off x="8506802" y="3163595"/>
              <a:ext cx="210314"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A6A6A6"/>
                  </a:solidFill>
                  <a:effectLst/>
                  <a:uLnTx/>
                  <a:uFillTx/>
                  <a:latin typeface="Arial"/>
                  <a:ea typeface="+mn-ea"/>
                  <a:cs typeface="Arial"/>
                  <a:sym typeface="Arial"/>
                  <a:rtl val="0"/>
                </a:rPr>
                <a:t>-</a:t>
              </a:r>
            </a:p>
          </p:txBody>
        </p:sp>
        <p:sp>
          <p:nvSpPr>
            <p:cNvPr id="331" name="TextBox 330">
              <a:extLst>
                <a:ext uri="{FF2B5EF4-FFF2-40B4-BE49-F238E27FC236}">
                  <a16:creationId xmlns:a16="http://schemas.microsoft.com/office/drawing/2014/main" id="{6C4008ED-B6AB-3E6C-EE9D-3A6F8E69F748}"/>
                </a:ext>
              </a:extLst>
            </p:cNvPr>
            <p:cNvSpPr txBox="1"/>
            <p:nvPr/>
          </p:nvSpPr>
          <p:spPr>
            <a:xfrm>
              <a:off x="8904373" y="3163595"/>
              <a:ext cx="210314"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A6A6A6"/>
                  </a:solidFill>
                  <a:effectLst/>
                  <a:uLnTx/>
                  <a:uFillTx/>
                  <a:latin typeface="Arial"/>
                  <a:ea typeface="+mn-ea"/>
                  <a:cs typeface="Arial"/>
                  <a:sym typeface="Arial"/>
                  <a:rtl val="0"/>
                </a:rPr>
                <a:t>-</a:t>
              </a:r>
            </a:p>
          </p:txBody>
        </p:sp>
        <p:sp>
          <p:nvSpPr>
            <p:cNvPr id="332" name="TextBox 331">
              <a:extLst>
                <a:ext uri="{FF2B5EF4-FFF2-40B4-BE49-F238E27FC236}">
                  <a16:creationId xmlns:a16="http://schemas.microsoft.com/office/drawing/2014/main" id="{9DE19803-36FD-FEC1-3781-019F408BFA84}"/>
                </a:ext>
              </a:extLst>
            </p:cNvPr>
            <p:cNvSpPr txBox="1"/>
            <p:nvPr/>
          </p:nvSpPr>
          <p:spPr>
            <a:xfrm>
              <a:off x="8904373" y="3620985"/>
              <a:ext cx="210314"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808080"/>
                  </a:solidFill>
                  <a:effectLst/>
                  <a:uLnTx/>
                  <a:uFillTx/>
                  <a:latin typeface="Arial"/>
                  <a:ea typeface="+mn-ea"/>
                  <a:cs typeface="Arial"/>
                  <a:sym typeface="Arial"/>
                  <a:rtl val="0"/>
                </a:rPr>
                <a:t>-</a:t>
              </a:r>
            </a:p>
          </p:txBody>
        </p:sp>
        <p:sp>
          <p:nvSpPr>
            <p:cNvPr id="333" name="TextBox 332">
              <a:extLst>
                <a:ext uri="{FF2B5EF4-FFF2-40B4-BE49-F238E27FC236}">
                  <a16:creationId xmlns:a16="http://schemas.microsoft.com/office/drawing/2014/main" id="{E09A3950-F899-9A36-B342-0A607BE56450}"/>
                </a:ext>
              </a:extLst>
            </p:cNvPr>
            <p:cNvSpPr txBox="1"/>
            <p:nvPr/>
          </p:nvSpPr>
          <p:spPr>
            <a:xfrm>
              <a:off x="9282586" y="3163595"/>
              <a:ext cx="210314"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A6A6A6"/>
                  </a:solidFill>
                  <a:effectLst/>
                  <a:uLnTx/>
                  <a:uFillTx/>
                  <a:latin typeface="Arial"/>
                  <a:ea typeface="+mn-ea"/>
                  <a:cs typeface="Arial"/>
                  <a:sym typeface="Arial"/>
                  <a:rtl val="0"/>
                </a:rPr>
                <a:t>-</a:t>
              </a:r>
            </a:p>
          </p:txBody>
        </p:sp>
        <p:sp>
          <p:nvSpPr>
            <p:cNvPr id="334" name="TextBox 333">
              <a:extLst>
                <a:ext uri="{FF2B5EF4-FFF2-40B4-BE49-F238E27FC236}">
                  <a16:creationId xmlns:a16="http://schemas.microsoft.com/office/drawing/2014/main" id="{370A949B-AD60-B772-EE95-8225084F0E59}"/>
                </a:ext>
              </a:extLst>
            </p:cNvPr>
            <p:cNvSpPr txBox="1"/>
            <p:nvPr/>
          </p:nvSpPr>
          <p:spPr>
            <a:xfrm>
              <a:off x="8506802" y="3398387"/>
              <a:ext cx="210314"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A6A6A6"/>
                  </a:solidFill>
                  <a:effectLst/>
                  <a:uLnTx/>
                  <a:uFillTx/>
                  <a:latin typeface="Arial"/>
                  <a:ea typeface="+mn-ea"/>
                  <a:cs typeface="Arial"/>
                  <a:sym typeface="Arial"/>
                  <a:rtl val="0"/>
                </a:rPr>
                <a:t>-</a:t>
              </a:r>
            </a:p>
          </p:txBody>
        </p:sp>
        <p:sp>
          <p:nvSpPr>
            <p:cNvPr id="335" name="TextBox 334">
              <a:extLst>
                <a:ext uri="{FF2B5EF4-FFF2-40B4-BE49-F238E27FC236}">
                  <a16:creationId xmlns:a16="http://schemas.microsoft.com/office/drawing/2014/main" id="{D2D41B46-4247-D04D-60C6-A00644C015E9}"/>
                </a:ext>
              </a:extLst>
            </p:cNvPr>
            <p:cNvSpPr txBox="1"/>
            <p:nvPr/>
          </p:nvSpPr>
          <p:spPr>
            <a:xfrm>
              <a:off x="8506802" y="3620985"/>
              <a:ext cx="210314"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A6A6A6"/>
                  </a:solidFill>
                  <a:effectLst/>
                  <a:uLnTx/>
                  <a:uFillTx/>
                  <a:latin typeface="Arial"/>
                  <a:ea typeface="+mn-ea"/>
                  <a:cs typeface="Arial"/>
                  <a:sym typeface="Arial"/>
                  <a:rtl val="0"/>
                </a:rPr>
                <a:t>-</a:t>
              </a:r>
            </a:p>
          </p:txBody>
        </p:sp>
        <p:sp>
          <p:nvSpPr>
            <p:cNvPr id="336" name="TextBox 335">
              <a:extLst>
                <a:ext uri="{FF2B5EF4-FFF2-40B4-BE49-F238E27FC236}">
                  <a16:creationId xmlns:a16="http://schemas.microsoft.com/office/drawing/2014/main" id="{9873A3D4-524D-0D0C-B703-883C1C2CABD1}"/>
                </a:ext>
              </a:extLst>
            </p:cNvPr>
            <p:cNvSpPr txBox="1"/>
            <p:nvPr/>
          </p:nvSpPr>
          <p:spPr>
            <a:xfrm>
              <a:off x="8506802" y="3845432"/>
              <a:ext cx="210314"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A6A6A6"/>
                  </a:solidFill>
                  <a:effectLst/>
                  <a:uLnTx/>
                  <a:uFillTx/>
                  <a:latin typeface="Arial"/>
                  <a:ea typeface="+mn-ea"/>
                  <a:cs typeface="Arial"/>
                  <a:sym typeface="Arial"/>
                  <a:rtl val="0"/>
                </a:rPr>
                <a:t>-</a:t>
              </a:r>
            </a:p>
          </p:txBody>
        </p:sp>
        <p:sp>
          <p:nvSpPr>
            <p:cNvPr id="337" name="TextBox 336">
              <a:extLst>
                <a:ext uri="{FF2B5EF4-FFF2-40B4-BE49-F238E27FC236}">
                  <a16:creationId xmlns:a16="http://schemas.microsoft.com/office/drawing/2014/main" id="{093EBD75-3AD7-CDEC-E0E5-C069340A5498}"/>
                </a:ext>
              </a:extLst>
            </p:cNvPr>
            <p:cNvSpPr txBox="1"/>
            <p:nvPr/>
          </p:nvSpPr>
          <p:spPr>
            <a:xfrm>
              <a:off x="8506802" y="4076742"/>
              <a:ext cx="210314"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000000"/>
                  </a:solidFill>
                  <a:effectLst/>
                  <a:uLnTx/>
                  <a:uFillTx/>
                  <a:latin typeface="Arial"/>
                  <a:ea typeface="+mn-ea"/>
                  <a:cs typeface="Arial"/>
                  <a:sym typeface="Arial"/>
                  <a:rtl val="0"/>
                </a:rPr>
                <a:t>-</a:t>
              </a:r>
            </a:p>
          </p:txBody>
        </p:sp>
        <p:sp>
          <p:nvSpPr>
            <p:cNvPr id="338" name="TextBox 337">
              <a:extLst>
                <a:ext uri="{FF2B5EF4-FFF2-40B4-BE49-F238E27FC236}">
                  <a16:creationId xmlns:a16="http://schemas.microsoft.com/office/drawing/2014/main" id="{BB73D370-2CA4-0EA6-5B5B-B7554C8B72FE}"/>
                </a:ext>
              </a:extLst>
            </p:cNvPr>
            <p:cNvSpPr txBox="1"/>
            <p:nvPr/>
          </p:nvSpPr>
          <p:spPr>
            <a:xfrm>
              <a:off x="8908426" y="3845432"/>
              <a:ext cx="210314"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A6A6A6"/>
                  </a:solidFill>
                  <a:effectLst/>
                  <a:uLnTx/>
                  <a:uFillTx/>
                  <a:latin typeface="Arial"/>
                  <a:ea typeface="+mn-ea"/>
                  <a:cs typeface="Arial"/>
                  <a:sym typeface="Arial"/>
                  <a:rtl val="0"/>
                </a:rPr>
                <a:t>-</a:t>
              </a:r>
            </a:p>
          </p:txBody>
        </p:sp>
        <p:sp>
          <p:nvSpPr>
            <p:cNvPr id="339" name="TextBox 338">
              <a:extLst>
                <a:ext uri="{FF2B5EF4-FFF2-40B4-BE49-F238E27FC236}">
                  <a16:creationId xmlns:a16="http://schemas.microsoft.com/office/drawing/2014/main" id="{E880D1D8-2F9C-7FFD-69CB-39D0B9347B9F}"/>
                </a:ext>
              </a:extLst>
            </p:cNvPr>
            <p:cNvSpPr txBox="1"/>
            <p:nvPr/>
          </p:nvSpPr>
          <p:spPr>
            <a:xfrm>
              <a:off x="8908426" y="4076742"/>
              <a:ext cx="210314"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000000"/>
                  </a:solidFill>
                  <a:effectLst/>
                  <a:uLnTx/>
                  <a:uFillTx/>
                  <a:latin typeface="Arial"/>
                  <a:ea typeface="+mn-ea"/>
                  <a:cs typeface="Arial"/>
                  <a:sym typeface="Arial"/>
                  <a:rtl val="0"/>
                </a:rPr>
                <a:t>-</a:t>
              </a:r>
            </a:p>
          </p:txBody>
        </p:sp>
        <p:sp>
          <p:nvSpPr>
            <p:cNvPr id="340" name="TextBox 339">
              <a:extLst>
                <a:ext uri="{FF2B5EF4-FFF2-40B4-BE49-F238E27FC236}">
                  <a16:creationId xmlns:a16="http://schemas.microsoft.com/office/drawing/2014/main" id="{446863AC-18EC-5A3D-F5C4-890E7E3E1B59}"/>
                </a:ext>
              </a:extLst>
            </p:cNvPr>
            <p:cNvSpPr txBox="1"/>
            <p:nvPr/>
          </p:nvSpPr>
          <p:spPr>
            <a:xfrm>
              <a:off x="9282575" y="3845432"/>
              <a:ext cx="210314"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A6A6A6"/>
                  </a:solidFill>
                  <a:effectLst/>
                  <a:uLnTx/>
                  <a:uFillTx/>
                  <a:latin typeface="Arial"/>
                  <a:ea typeface="+mn-ea"/>
                  <a:cs typeface="Arial"/>
                  <a:sym typeface="Arial"/>
                  <a:rtl val="0"/>
                </a:rPr>
                <a:t>-</a:t>
              </a:r>
            </a:p>
          </p:txBody>
        </p:sp>
        <p:sp>
          <p:nvSpPr>
            <p:cNvPr id="341" name="TextBox 340">
              <a:extLst>
                <a:ext uri="{FF2B5EF4-FFF2-40B4-BE49-F238E27FC236}">
                  <a16:creationId xmlns:a16="http://schemas.microsoft.com/office/drawing/2014/main" id="{71458E4E-47D8-68F8-B066-F86C4B5FF938}"/>
                </a:ext>
              </a:extLst>
            </p:cNvPr>
            <p:cNvSpPr txBox="1"/>
            <p:nvPr/>
          </p:nvSpPr>
          <p:spPr>
            <a:xfrm>
              <a:off x="9282575" y="4076742"/>
              <a:ext cx="210314"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000000"/>
                  </a:solidFill>
                  <a:effectLst/>
                  <a:uLnTx/>
                  <a:uFillTx/>
                  <a:latin typeface="Arial"/>
                  <a:ea typeface="+mn-ea"/>
                  <a:cs typeface="Arial"/>
                  <a:sym typeface="Arial"/>
                  <a:rtl val="0"/>
                </a:rPr>
                <a:t>-</a:t>
              </a:r>
            </a:p>
          </p:txBody>
        </p:sp>
        <p:sp>
          <p:nvSpPr>
            <p:cNvPr id="342" name="TextBox 341">
              <a:extLst>
                <a:ext uri="{FF2B5EF4-FFF2-40B4-BE49-F238E27FC236}">
                  <a16:creationId xmlns:a16="http://schemas.microsoft.com/office/drawing/2014/main" id="{2DC6C934-292F-CC6C-C2F0-1340ACB18107}"/>
                </a:ext>
              </a:extLst>
            </p:cNvPr>
            <p:cNvSpPr txBox="1"/>
            <p:nvPr/>
          </p:nvSpPr>
          <p:spPr>
            <a:xfrm>
              <a:off x="9282575" y="4302358"/>
              <a:ext cx="210314"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A6A6A6"/>
                  </a:solidFill>
                  <a:effectLst/>
                  <a:uLnTx/>
                  <a:uFillTx/>
                  <a:latin typeface="Arial"/>
                  <a:ea typeface="+mn-ea"/>
                  <a:cs typeface="Arial"/>
                  <a:sym typeface="Arial"/>
                  <a:rtl val="0"/>
                </a:rPr>
                <a:t>-</a:t>
              </a:r>
            </a:p>
          </p:txBody>
        </p:sp>
        <p:sp>
          <p:nvSpPr>
            <p:cNvPr id="343" name="TextBox 342">
              <a:extLst>
                <a:ext uri="{FF2B5EF4-FFF2-40B4-BE49-F238E27FC236}">
                  <a16:creationId xmlns:a16="http://schemas.microsoft.com/office/drawing/2014/main" id="{8BAD5A0F-418E-E19F-7B52-E588AF379E27}"/>
                </a:ext>
              </a:extLst>
            </p:cNvPr>
            <p:cNvSpPr txBox="1"/>
            <p:nvPr/>
          </p:nvSpPr>
          <p:spPr>
            <a:xfrm>
              <a:off x="8908426" y="4302358"/>
              <a:ext cx="210314"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A6A6A6"/>
                  </a:solidFill>
                  <a:effectLst/>
                  <a:uLnTx/>
                  <a:uFillTx/>
                  <a:latin typeface="Arial"/>
                  <a:ea typeface="+mn-ea"/>
                  <a:cs typeface="Arial"/>
                  <a:sym typeface="Arial"/>
                  <a:rtl val="0"/>
                </a:rPr>
                <a:t>-</a:t>
              </a:r>
            </a:p>
          </p:txBody>
        </p:sp>
        <p:sp>
          <p:nvSpPr>
            <p:cNvPr id="344" name="TextBox 343">
              <a:extLst>
                <a:ext uri="{FF2B5EF4-FFF2-40B4-BE49-F238E27FC236}">
                  <a16:creationId xmlns:a16="http://schemas.microsoft.com/office/drawing/2014/main" id="{F18E10C0-A7E7-0E49-FF79-19C6C08B7ED0}"/>
                </a:ext>
              </a:extLst>
            </p:cNvPr>
            <p:cNvSpPr txBox="1"/>
            <p:nvPr/>
          </p:nvSpPr>
          <p:spPr>
            <a:xfrm>
              <a:off x="9282575" y="4523379"/>
              <a:ext cx="210314"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A6A6A6"/>
                  </a:solidFill>
                  <a:effectLst/>
                  <a:uLnTx/>
                  <a:uFillTx/>
                  <a:latin typeface="Arial"/>
                  <a:ea typeface="+mn-ea"/>
                  <a:cs typeface="Arial"/>
                  <a:sym typeface="Arial"/>
                  <a:rtl val="0"/>
                </a:rPr>
                <a:t>-</a:t>
              </a:r>
            </a:p>
          </p:txBody>
        </p:sp>
        <p:sp>
          <p:nvSpPr>
            <p:cNvPr id="345" name="TextBox 344">
              <a:extLst>
                <a:ext uri="{FF2B5EF4-FFF2-40B4-BE49-F238E27FC236}">
                  <a16:creationId xmlns:a16="http://schemas.microsoft.com/office/drawing/2014/main" id="{2A5D07F4-847B-6B8D-7261-DC98C71E3085}"/>
                </a:ext>
              </a:extLst>
            </p:cNvPr>
            <p:cNvSpPr txBox="1"/>
            <p:nvPr/>
          </p:nvSpPr>
          <p:spPr>
            <a:xfrm>
              <a:off x="8908426" y="4523379"/>
              <a:ext cx="210314"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A6A6A6"/>
                  </a:solidFill>
                  <a:effectLst/>
                  <a:uLnTx/>
                  <a:uFillTx/>
                  <a:latin typeface="Arial"/>
                  <a:ea typeface="+mn-ea"/>
                  <a:cs typeface="Arial"/>
                  <a:sym typeface="Arial"/>
                  <a:rtl val="0"/>
                </a:rPr>
                <a:t>-</a:t>
              </a:r>
            </a:p>
          </p:txBody>
        </p:sp>
        <p:sp>
          <p:nvSpPr>
            <p:cNvPr id="346" name="TextBox 345">
              <a:extLst>
                <a:ext uri="{FF2B5EF4-FFF2-40B4-BE49-F238E27FC236}">
                  <a16:creationId xmlns:a16="http://schemas.microsoft.com/office/drawing/2014/main" id="{7FA1E8BD-FC9F-F08C-834C-51B4AF322170}"/>
                </a:ext>
              </a:extLst>
            </p:cNvPr>
            <p:cNvSpPr txBox="1"/>
            <p:nvPr/>
          </p:nvSpPr>
          <p:spPr>
            <a:xfrm>
              <a:off x="9282575" y="2948391"/>
              <a:ext cx="210314"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A6A6A6"/>
                  </a:solidFill>
                  <a:effectLst/>
                  <a:uLnTx/>
                  <a:uFillTx/>
                  <a:latin typeface="Arial"/>
                  <a:ea typeface="+mn-ea"/>
                  <a:cs typeface="Arial"/>
                  <a:sym typeface="Arial"/>
                  <a:rtl val="0"/>
                </a:rPr>
                <a:t>-</a:t>
              </a:r>
            </a:p>
          </p:txBody>
        </p:sp>
        <p:sp>
          <p:nvSpPr>
            <p:cNvPr id="347" name="TextBox 346">
              <a:extLst>
                <a:ext uri="{FF2B5EF4-FFF2-40B4-BE49-F238E27FC236}">
                  <a16:creationId xmlns:a16="http://schemas.microsoft.com/office/drawing/2014/main" id="{0246DB50-5833-8369-ECC1-D99797520B2C}"/>
                </a:ext>
              </a:extLst>
            </p:cNvPr>
            <p:cNvSpPr txBox="1"/>
            <p:nvPr/>
          </p:nvSpPr>
          <p:spPr>
            <a:xfrm>
              <a:off x="9282575" y="3398387"/>
              <a:ext cx="210314"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A6A6A6"/>
                  </a:solidFill>
                  <a:effectLst/>
                  <a:uLnTx/>
                  <a:uFillTx/>
                  <a:latin typeface="Arial"/>
                  <a:ea typeface="+mn-ea"/>
                  <a:cs typeface="Arial"/>
                  <a:sym typeface="Arial"/>
                  <a:rtl val="0"/>
                </a:rPr>
                <a:t>-</a:t>
              </a:r>
            </a:p>
          </p:txBody>
        </p:sp>
        <p:sp>
          <p:nvSpPr>
            <p:cNvPr id="348" name="TextBox 347">
              <a:extLst>
                <a:ext uri="{FF2B5EF4-FFF2-40B4-BE49-F238E27FC236}">
                  <a16:creationId xmlns:a16="http://schemas.microsoft.com/office/drawing/2014/main" id="{E65CDEE0-CF86-0E51-8F95-1468728EDE36}"/>
                </a:ext>
              </a:extLst>
            </p:cNvPr>
            <p:cNvSpPr txBox="1"/>
            <p:nvPr/>
          </p:nvSpPr>
          <p:spPr>
            <a:xfrm>
              <a:off x="9282575" y="3620985"/>
              <a:ext cx="210314"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A6A6A6"/>
                  </a:solidFill>
                  <a:effectLst/>
                  <a:uLnTx/>
                  <a:uFillTx/>
                  <a:latin typeface="Arial"/>
                  <a:ea typeface="+mn-ea"/>
                  <a:cs typeface="Arial"/>
                  <a:sym typeface="Arial"/>
                  <a:rtl val="0"/>
                </a:rPr>
                <a:t>-</a:t>
              </a:r>
            </a:p>
          </p:txBody>
        </p:sp>
        <p:sp>
          <p:nvSpPr>
            <p:cNvPr id="349" name="TextBox 348">
              <a:extLst>
                <a:ext uri="{FF2B5EF4-FFF2-40B4-BE49-F238E27FC236}">
                  <a16:creationId xmlns:a16="http://schemas.microsoft.com/office/drawing/2014/main" id="{C381E1F9-DE73-2F71-2717-7A1D5F6DD032}"/>
                </a:ext>
              </a:extLst>
            </p:cNvPr>
            <p:cNvSpPr txBox="1"/>
            <p:nvPr/>
          </p:nvSpPr>
          <p:spPr>
            <a:xfrm>
              <a:off x="8128457" y="4302358"/>
              <a:ext cx="229550"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A6A6A6"/>
                  </a:solidFill>
                  <a:effectLst/>
                  <a:uLnTx/>
                  <a:uFillTx/>
                  <a:latin typeface="Arial"/>
                  <a:ea typeface="+mn-ea"/>
                  <a:cs typeface="Arial"/>
                  <a:sym typeface="Arial"/>
                  <a:rtl val="0"/>
                </a:rPr>
                <a:t>+</a:t>
              </a:r>
            </a:p>
          </p:txBody>
        </p:sp>
        <p:sp>
          <p:nvSpPr>
            <p:cNvPr id="350" name="TextBox 349">
              <a:extLst>
                <a:ext uri="{FF2B5EF4-FFF2-40B4-BE49-F238E27FC236}">
                  <a16:creationId xmlns:a16="http://schemas.microsoft.com/office/drawing/2014/main" id="{598F8797-9E6A-A92C-6AFB-FE0DDAE958B7}"/>
                </a:ext>
              </a:extLst>
            </p:cNvPr>
            <p:cNvSpPr txBox="1"/>
            <p:nvPr/>
          </p:nvSpPr>
          <p:spPr>
            <a:xfrm>
              <a:off x="8506802" y="4302358"/>
              <a:ext cx="229550"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A6A6A6"/>
                  </a:solidFill>
                  <a:effectLst/>
                  <a:uLnTx/>
                  <a:uFillTx/>
                  <a:latin typeface="Arial"/>
                  <a:ea typeface="+mn-ea"/>
                  <a:cs typeface="Arial"/>
                  <a:sym typeface="Arial"/>
                  <a:rtl val="0"/>
                </a:rPr>
                <a:t>+</a:t>
              </a:r>
            </a:p>
          </p:txBody>
        </p:sp>
        <p:sp>
          <p:nvSpPr>
            <p:cNvPr id="351" name="TextBox 350">
              <a:extLst>
                <a:ext uri="{FF2B5EF4-FFF2-40B4-BE49-F238E27FC236}">
                  <a16:creationId xmlns:a16="http://schemas.microsoft.com/office/drawing/2014/main" id="{1736B7C1-5CCF-67F9-05F6-6C71E69C8BB7}"/>
                </a:ext>
              </a:extLst>
            </p:cNvPr>
            <p:cNvSpPr txBox="1"/>
            <p:nvPr/>
          </p:nvSpPr>
          <p:spPr>
            <a:xfrm>
              <a:off x="8128457" y="4523390"/>
              <a:ext cx="229550"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A6A6A6"/>
                  </a:solidFill>
                  <a:effectLst/>
                  <a:uLnTx/>
                  <a:uFillTx/>
                  <a:latin typeface="Arial"/>
                  <a:ea typeface="+mn-ea"/>
                  <a:cs typeface="Arial"/>
                  <a:sym typeface="Arial"/>
                  <a:rtl val="0"/>
                </a:rPr>
                <a:t>+</a:t>
              </a:r>
            </a:p>
          </p:txBody>
        </p:sp>
        <p:sp>
          <p:nvSpPr>
            <p:cNvPr id="352" name="TextBox 351">
              <a:extLst>
                <a:ext uri="{FF2B5EF4-FFF2-40B4-BE49-F238E27FC236}">
                  <a16:creationId xmlns:a16="http://schemas.microsoft.com/office/drawing/2014/main" id="{B2E79101-4A6E-806E-DE32-597572E2BED4}"/>
                </a:ext>
              </a:extLst>
            </p:cNvPr>
            <p:cNvSpPr txBox="1"/>
            <p:nvPr/>
          </p:nvSpPr>
          <p:spPr>
            <a:xfrm>
              <a:off x="8506802" y="4523390"/>
              <a:ext cx="229550"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A6A6A6"/>
                  </a:solidFill>
                  <a:effectLst/>
                  <a:uLnTx/>
                  <a:uFillTx/>
                  <a:latin typeface="Arial"/>
                  <a:ea typeface="+mn-ea"/>
                  <a:cs typeface="Arial"/>
                  <a:sym typeface="Arial"/>
                  <a:rtl val="0"/>
                </a:rPr>
                <a:t>+</a:t>
              </a:r>
            </a:p>
          </p:txBody>
        </p:sp>
        <p:sp>
          <p:nvSpPr>
            <p:cNvPr id="353" name="TextBox 352">
              <a:extLst>
                <a:ext uri="{FF2B5EF4-FFF2-40B4-BE49-F238E27FC236}">
                  <a16:creationId xmlns:a16="http://schemas.microsoft.com/office/drawing/2014/main" id="{71821382-B88B-4C88-0FA0-E0FA64F29569}"/>
                </a:ext>
              </a:extLst>
            </p:cNvPr>
            <p:cNvSpPr txBox="1"/>
            <p:nvPr/>
          </p:nvSpPr>
          <p:spPr>
            <a:xfrm>
              <a:off x="8128457" y="3845432"/>
              <a:ext cx="229550" cy="18466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00" b="0" i="0" u="none" strike="noStrike" kern="1200" cap="none" spc="0" normalizeH="0" baseline="0" noProof="0">
                  <a:ln/>
                  <a:solidFill>
                    <a:srgbClr val="A6A6A6"/>
                  </a:solidFill>
                  <a:effectLst/>
                  <a:uLnTx/>
                  <a:uFillTx/>
                  <a:latin typeface="Arial"/>
                  <a:ea typeface="+mn-ea"/>
                  <a:cs typeface="Arial"/>
                  <a:sym typeface="Arial"/>
                  <a:rtl val="0"/>
                </a:rPr>
                <a:t>+</a:t>
              </a:r>
            </a:p>
          </p:txBody>
        </p:sp>
        <p:sp>
          <p:nvSpPr>
            <p:cNvPr id="354" name="Freeform 190">
              <a:extLst>
                <a:ext uri="{FF2B5EF4-FFF2-40B4-BE49-F238E27FC236}">
                  <a16:creationId xmlns:a16="http://schemas.microsoft.com/office/drawing/2014/main" id="{34744F02-B9BF-7994-0D8E-8AC722770E1D}"/>
                </a:ext>
              </a:extLst>
            </p:cNvPr>
            <p:cNvSpPr/>
            <p:nvPr/>
          </p:nvSpPr>
          <p:spPr>
            <a:xfrm>
              <a:off x="5421222" y="2539984"/>
              <a:ext cx="4461721" cy="2162728"/>
            </a:xfrm>
            <a:custGeom>
              <a:avLst/>
              <a:gdLst>
                <a:gd name="connsiteX0" fmla="*/ 0 w 5196590"/>
                <a:gd name="connsiteY0" fmla="*/ 0 h 2493137"/>
                <a:gd name="connsiteX1" fmla="*/ 5196590 w 5196590"/>
                <a:gd name="connsiteY1" fmla="*/ 0 h 2493137"/>
                <a:gd name="connsiteX2" fmla="*/ 5196590 w 5196590"/>
                <a:gd name="connsiteY2" fmla="*/ 2493137 h 2493137"/>
                <a:gd name="connsiteX3" fmla="*/ 0 w 5196590"/>
                <a:gd name="connsiteY3" fmla="*/ 2493137 h 2493137"/>
              </a:gdLst>
              <a:ahLst/>
              <a:cxnLst>
                <a:cxn ang="0">
                  <a:pos x="connsiteX0" y="connsiteY0"/>
                </a:cxn>
                <a:cxn ang="0">
                  <a:pos x="connsiteX1" y="connsiteY1"/>
                </a:cxn>
                <a:cxn ang="0">
                  <a:pos x="connsiteX2" y="connsiteY2"/>
                </a:cxn>
                <a:cxn ang="0">
                  <a:pos x="connsiteX3" y="connsiteY3"/>
                </a:cxn>
              </a:cxnLst>
              <a:rect l="l" t="t" r="r" b="b"/>
              <a:pathLst>
                <a:path w="5196590" h="2493137">
                  <a:moveTo>
                    <a:pt x="0" y="0"/>
                  </a:moveTo>
                  <a:lnTo>
                    <a:pt x="5196590" y="0"/>
                  </a:lnTo>
                  <a:lnTo>
                    <a:pt x="5196590" y="2493137"/>
                  </a:lnTo>
                  <a:lnTo>
                    <a:pt x="0" y="2493137"/>
                  </a:lnTo>
                  <a:close/>
                </a:path>
              </a:pathLst>
            </a:custGeom>
            <a:noFill/>
            <a:ln w="9537"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59" name="TextBox 358">
              <a:extLst>
                <a:ext uri="{FF2B5EF4-FFF2-40B4-BE49-F238E27FC236}">
                  <a16:creationId xmlns:a16="http://schemas.microsoft.com/office/drawing/2014/main" id="{5AF2AEE5-0351-360E-25EE-D6BC54F36D70}"/>
                </a:ext>
              </a:extLst>
            </p:cNvPr>
            <p:cNvSpPr txBox="1"/>
            <p:nvPr/>
          </p:nvSpPr>
          <p:spPr>
            <a:xfrm>
              <a:off x="10731322" y="4731348"/>
              <a:ext cx="839498" cy="1923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650" b="0" i="0" u="none" strike="noStrike" kern="1200" cap="none" spc="-20" normalizeH="0" baseline="0" noProof="0">
                  <a:ln/>
                  <a:solidFill>
                    <a:srgbClr val="000000"/>
                  </a:solidFill>
                  <a:effectLst/>
                  <a:uLnTx/>
                  <a:uFillTx/>
                  <a:latin typeface="Arial"/>
                  <a:ea typeface="+mn-ea"/>
                  <a:cs typeface="Arial"/>
                  <a:sym typeface="Arial"/>
                  <a:rtl val="0"/>
                </a:rPr>
                <a:t>Clear all slicers</a:t>
              </a:r>
            </a:p>
          </p:txBody>
        </p:sp>
        <p:sp>
          <p:nvSpPr>
            <p:cNvPr id="361" name="Freeform 112">
              <a:extLst>
                <a:ext uri="{FF2B5EF4-FFF2-40B4-BE49-F238E27FC236}">
                  <a16:creationId xmlns:a16="http://schemas.microsoft.com/office/drawing/2014/main" id="{159F4758-D655-07A9-D533-80C7E9DDA1D3}"/>
                </a:ext>
              </a:extLst>
            </p:cNvPr>
            <p:cNvSpPr/>
            <p:nvPr/>
          </p:nvSpPr>
          <p:spPr>
            <a:xfrm>
              <a:off x="9998739" y="4256372"/>
              <a:ext cx="62049" cy="62576"/>
            </a:xfrm>
            <a:custGeom>
              <a:avLst/>
              <a:gdLst>
                <a:gd name="connsiteX0" fmla="*/ 0 w 72268"/>
                <a:gd name="connsiteY0" fmla="*/ 0 h 72136"/>
                <a:gd name="connsiteX1" fmla="*/ 72269 w 72268"/>
                <a:gd name="connsiteY1" fmla="*/ 0 h 72136"/>
                <a:gd name="connsiteX2" fmla="*/ 72269 w 72268"/>
                <a:gd name="connsiteY2" fmla="*/ 72136 h 72136"/>
                <a:gd name="connsiteX3" fmla="*/ 0 w 72268"/>
                <a:gd name="connsiteY3" fmla="*/ 72136 h 72136"/>
              </a:gdLst>
              <a:ahLst/>
              <a:cxnLst>
                <a:cxn ang="0">
                  <a:pos x="connsiteX0" y="connsiteY0"/>
                </a:cxn>
                <a:cxn ang="0">
                  <a:pos x="connsiteX1" y="connsiteY1"/>
                </a:cxn>
                <a:cxn ang="0">
                  <a:pos x="connsiteX2" y="connsiteY2"/>
                </a:cxn>
                <a:cxn ang="0">
                  <a:pos x="connsiteX3" y="connsiteY3"/>
                </a:cxn>
              </a:cxnLst>
              <a:rect l="l" t="t" r="r" b="b"/>
              <a:pathLst>
                <a:path w="72268" h="72136">
                  <a:moveTo>
                    <a:pt x="0" y="0"/>
                  </a:moveTo>
                  <a:lnTo>
                    <a:pt x="72269" y="0"/>
                  </a:lnTo>
                  <a:lnTo>
                    <a:pt x="72269" y="72136"/>
                  </a:lnTo>
                  <a:lnTo>
                    <a:pt x="0" y="72136"/>
                  </a:lnTo>
                  <a:close/>
                </a:path>
              </a:pathLst>
            </a:custGeom>
            <a:solidFill>
              <a:srgbClr val="FFFFFF"/>
            </a:solidFill>
            <a:ln w="9537"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363" name="Group 362">
            <a:extLst>
              <a:ext uri="{FF2B5EF4-FFF2-40B4-BE49-F238E27FC236}">
                <a16:creationId xmlns:a16="http://schemas.microsoft.com/office/drawing/2014/main" id="{514BD779-59AE-BB7F-6068-339C79BFF107}"/>
              </a:ext>
            </a:extLst>
          </p:cNvPr>
          <p:cNvGrpSpPr/>
          <p:nvPr/>
        </p:nvGrpSpPr>
        <p:grpSpPr>
          <a:xfrm>
            <a:off x="456714" y="2551900"/>
            <a:ext cx="2021163" cy="558365"/>
            <a:chOff x="456714" y="2551900"/>
            <a:chExt cx="2021163" cy="558365"/>
          </a:xfrm>
        </p:grpSpPr>
        <p:sp>
          <p:nvSpPr>
            <p:cNvPr id="364" name="Rectangle: Rounded Corners 363">
              <a:extLst>
                <a:ext uri="{FF2B5EF4-FFF2-40B4-BE49-F238E27FC236}">
                  <a16:creationId xmlns:a16="http://schemas.microsoft.com/office/drawing/2014/main" id="{4AFE554C-6AFE-F64E-14BA-9E48B18852D1}"/>
                </a:ext>
              </a:extLst>
            </p:cNvPr>
            <p:cNvSpPr/>
            <p:nvPr/>
          </p:nvSpPr>
          <p:spPr>
            <a:xfrm>
              <a:off x="557422" y="2551900"/>
              <a:ext cx="1920455" cy="558365"/>
            </a:xfrm>
            <a:prstGeom prst="roundRect">
              <a:avLst/>
            </a:prstGeom>
            <a:solidFill>
              <a:srgbClr val="009999">
                <a:alpha val="25000"/>
              </a:srgbClr>
            </a:solidFill>
            <a:ln w="12700" cap="flat" cmpd="sng" algn="ctr">
              <a:noFill/>
              <a:prstDash val="solid"/>
              <a:miter lim="800000"/>
            </a:ln>
            <a:effectLst/>
          </p:spPr>
          <p:txBody>
            <a:bodyPr lIns="2743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FFFFFF"/>
                  </a:solidFill>
                  <a:effectLst/>
                  <a:uLnTx/>
                  <a:uFillTx/>
                  <a:latin typeface="Arial" panose="020B0604020202020204"/>
                  <a:ea typeface="+mn-ea"/>
                  <a:cs typeface="+mn-cs"/>
                </a:rPr>
                <a:t>Strategy and Messaging Worksheet</a:t>
              </a:r>
            </a:p>
          </p:txBody>
        </p:sp>
        <p:sp>
          <p:nvSpPr>
            <p:cNvPr id="365" name="Oval 364">
              <a:extLst>
                <a:ext uri="{FF2B5EF4-FFF2-40B4-BE49-F238E27FC236}">
                  <a16:creationId xmlns:a16="http://schemas.microsoft.com/office/drawing/2014/main" id="{D01374A4-E58D-28E6-3517-9B6E2A7E10BF}"/>
                </a:ext>
              </a:extLst>
            </p:cNvPr>
            <p:cNvSpPr/>
            <p:nvPr/>
          </p:nvSpPr>
          <p:spPr>
            <a:xfrm>
              <a:off x="456714" y="2689448"/>
              <a:ext cx="283270" cy="283270"/>
            </a:xfrm>
            <a:prstGeom prst="ellipse">
              <a:avLst/>
            </a:prstGeom>
            <a:solidFill>
              <a:schemeClr val="bg1"/>
            </a:solidFill>
            <a:ln>
              <a:solidFill>
                <a:srgbClr val="BFE5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BFE5E5"/>
                  </a:solidFill>
                  <a:effectLst/>
                  <a:uLnTx/>
                  <a:uFillTx/>
                  <a:latin typeface="Arial" panose="020B0604020202020204"/>
                  <a:ea typeface="+mn-ea"/>
                  <a:cs typeface="+mn-cs"/>
                </a:rPr>
                <a:t>2</a:t>
              </a:r>
            </a:p>
          </p:txBody>
        </p:sp>
      </p:grpSp>
      <p:grpSp>
        <p:nvGrpSpPr>
          <p:cNvPr id="366" name="Group 365">
            <a:extLst>
              <a:ext uri="{FF2B5EF4-FFF2-40B4-BE49-F238E27FC236}">
                <a16:creationId xmlns:a16="http://schemas.microsoft.com/office/drawing/2014/main" id="{6AC1E020-D25A-4825-4BAD-554FA1254EAD}"/>
              </a:ext>
            </a:extLst>
          </p:cNvPr>
          <p:cNvGrpSpPr/>
          <p:nvPr/>
        </p:nvGrpSpPr>
        <p:grpSpPr>
          <a:xfrm>
            <a:off x="456714" y="3776335"/>
            <a:ext cx="2021163" cy="558366"/>
            <a:chOff x="456714" y="3776335"/>
            <a:chExt cx="2021163" cy="558366"/>
          </a:xfrm>
        </p:grpSpPr>
        <p:sp>
          <p:nvSpPr>
            <p:cNvPr id="367" name="Rectangle: Rounded Corners 366">
              <a:extLst>
                <a:ext uri="{FF2B5EF4-FFF2-40B4-BE49-F238E27FC236}">
                  <a16:creationId xmlns:a16="http://schemas.microsoft.com/office/drawing/2014/main" id="{ECBB76F1-26BB-CF03-467C-E45E21DBA5AB}"/>
                </a:ext>
              </a:extLst>
            </p:cNvPr>
            <p:cNvSpPr/>
            <p:nvPr/>
          </p:nvSpPr>
          <p:spPr>
            <a:xfrm>
              <a:off x="557422" y="3776335"/>
              <a:ext cx="1920455" cy="558366"/>
            </a:xfrm>
            <a:prstGeom prst="roundRect">
              <a:avLst/>
            </a:prstGeom>
            <a:solidFill>
              <a:srgbClr val="009999">
                <a:alpha val="25000"/>
              </a:srgbClr>
            </a:solidFill>
            <a:ln w="12700" cap="flat" cmpd="sng" algn="ctr">
              <a:noFill/>
              <a:prstDash val="solid"/>
              <a:miter lim="800000"/>
            </a:ln>
            <a:effectLst/>
          </p:spPr>
          <p:txBody>
            <a:bodyPr lIns="2743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FFFFFF"/>
                  </a:solidFill>
                  <a:effectLst/>
                  <a:uLnTx/>
                  <a:uFillTx/>
                  <a:latin typeface="Arial" panose="020B0604020202020204"/>
                  <a:ea typeface="+mn-ea"/>
                  <a:cs typeface="+mn-cs"/>
                </a:rPr>
                <a:t>Tactical Input Form</a:t>
              </a:r>
            </a:p>
          </p:txBody>
        </p:sp>
        <p:sp>
          <p:nvSpPr>
            <p:cNvPr id="368" name="Oval 367">
              <a:extLst>
                <a:ext uri="{FF2B5EF4-FFF2-40B4-BE49-F238E27FC236}">
                  <a16:creationId xmlns:a16="http://schemas.microsoft.com/office/drawing/2014/main" id="{9FCEDA26-2679-4C4A-A72C-101B5CF613F9}"/>
                </a:ext>
              </a:extLst>
            </p:cNvPr>
            <p:cNvSpPr/>
            <p:nvPr/>
          </p:nvSpPr>
          <p:spPr>
            <a:xfrm>
              <a:off x="456714" y="3913882"/>
              <a:ext cx="283270" cy="283270"/>
            </a:xfrm>
            <a:prstGeom prst="ellipse">
              <a:avLst/>
            </a:prstGeom>
            <a:solidFill>
              <a:schemeClr val="bg1"/>
            </a:solidFill>
            <a:ln>
              <a:solidFill>
                <a:srgbClr val="BFE5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BFE5E5"/>
                  </a:solidFill>
                  <a:effectLst/>
                  <a:uLnTx/>
                  <a:uFillTx/>
                  <a:latin typeface="Arial" panose="020B0604020202020204"/>
                  <a:ea typeface="+mn-ea"/>
                  <a:cs typeface="+mn-cs"/>
                </a:rPr>
                <a:t>3</a:t>
              </a:r>
            </a:p>
          </p:txBody>
        </p:sp>
      </p:grpSp>
      <p:grpSp>
        <p:nvGrpSpPr>
          <p:cNvPr id="369" name="Group 368">
            <a:extLst>
              <a:ext uri="{FF2B5EF4-FFF2-40B4-BE49-F238E27FC236}">
                <a16:creationId xmlns:a16="http://schemas.microsoft.com/office/drawing/2014/main" id="{B7DC2545-974A-0D97-AF14-2EE3DA3A8F36}"/>
              </a:ext>
            </a:extLst>
          </p:cNvPr>
          <p:cNvGrpSpPr/>
          <p:nvPr/>
        </p:nvGrpSpPr>
        <p:grpSpPr>
          <a:xfrm>
            <a:off x="456714" y="1327466"/>
            <a:ext cx="2021163" cy="558365"/>
            <a:chOff x="456714" y="1327466"/>
            <a:chExt cx="2021163" cy="558365"/>
          </a:xfrm>
        </p:grpSpPr>
        <p:sp>
          <p:nvSpPr>
            <p:cNvPr id="370" name="Rectangle: Rounded Corners 369">
              <a:extLst>
                <a:ext uri="{FF2B5EF4-FFF2-40B4-BE49-F238E27FC236}">
                  <a16:creationId xmlns:a16="http://schemas.microsoft.com/office/drawing/2014/main" id="{828EDB2E-C32A-95E2-D27E-AF8ADE7F7F16}"/>
                </a:ext>
              </a:extLst>
            </p:cNvPr>
            <p:cNvSpPr/>
            <p:nvPr/>
          </p:nvSpPr>
          <p:spPr>
            <a:xfrm>
              <a:off x="557422" y="1327466"/>
              <a:ext cx="1920455" cy="558365"/>
            </a:xfrm>
            <a:prstGeom prst="roundRect">
              <a:avLst/>
            </a:prstGeom>
            <a:solidFill>
              <a:srgbClr val="009999">
                <a:alpha val="25000"/>
              </a:srgbClr>
            </a:solidFill>
            <a:ln w="12700" cap="flat" cmpd="sng" algn="ctr">
              <a:noFill/>
              <a:prstDash val="solid"/>
              <a:miter lim="800000"/>
            </a:ln>
            <a:effectLst/>
          </p:spPr>
          <p:txBody>
            <a:bodyPr lIns="2743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a:ln>
                    <a:noFill/>
                  </a:ln>
                  <a:solidFill>
                    <a:srgbClr val="FFFFFF"/>
                  </a:solidFill>
                  <a:effectLst/>
                  <a:uLnTx/>
                  <a:uFillTx/>
                  <a:latin typeface="Arial" panose="020B0604020202020204"/>
                  <a:ea typeface="+mn-ea"/>
                  <a:cs typeface="+mn-cs"/>
                </a:rPr>
                <a:t>Strategic Framework </a:t>
              </a:r>
              <a:br>
                <a:rPr kumimoji="0" lang="en-US" sz="1100" b="1" i="0" u="none" strike="noStrike" kern="0" cap="none" spc="0" normalizeH="0" baseline="0" noProof="0">
                  <a:ln>
                    <a:noFill/>
                  </a:ln>
                  <a:solidFill>
                    <a:srgbClr val="FFFFFF"/>
                  </a:solidFill>
                  <a:effectLst/>
                  <a:uLnTx/>
                  <a:uFillTx/>
                  <a:latin typeface="Arial" panose="020B0604020202020204"/>
                  <a:ea typeface="+mn-ea"/>
                  <a:cs typeface="+mn-cs"/>
                </a:rPr>
              </a:br>
              <a:r>
                <a:rPr kumimoji="0" lang="en-US" sz="1100" b="1" i="0" u="none" strike="noStrike" kern="0" cap="none" spc="0" normalizeH="0" baseline="0" noProof="0">
                  <a:ln>
                    <a:noFill/>
                  </a:ln>
                  <a:solidFill>
                    <a:srgbClr val="FFFFFF"/>
                  </a:solidFill>
                  <a:effectLst/>
                  <a:uLnTx/>
                  <a:uFillTx/>
                  <a:latin typeface="Arial" panose="020B0604020202020204"/>
                  <a:ea typeface="+mn-ea"/>
                  <a:cs typeface="+mn-cs"/>
                </a:rPr>
                <a:t>&amp; Lexicon</a:t>
              </a:r>
            </a:p>
          </p:txBody>
        </p:sp>
        <p:sp>
          <p:nvSpPr>
            <p:cNvPr id="371" name="Oval 370">
              <a:extLst>
                <a:ext uri="{FF2B5EF4-FFF2-40B4-BE49-F238E27FC236}">
                  <a16:creationId xmlns:a16="http://schemas.microsoft.com/office/drawing/2014/main" id="{380B4853-D180-8764-5C3D-5DCF9A5711E0}"/>
                </a:ext>
              </a:extLst>
            </p:cNvPr>
            <p:cNvSpPr/>
            <p:nvPr/>
          </p:nvSpPr>
          <p:spPr>
            <a:xfrm>
              <a:off x="456714" y="1465013"/>
              <a:ext cx="283270" cy="283270"/>
            </a:xfrm>
            <a:prstGeom prst="ellipse">
              <a:avLst/>
            </a:prstGeom>
            <a:solidFill>
              <a:schemeClr val="bg1"/>
            </a:solidFill>
            <a:ln>
              <a:solidFill>
                <a:srgbClr val="BFE5E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BFE5E5"/>
                  </a:solidFill>
                  <a:effectLst/>
                  <a:uLnTx/>
                  <a:uFillTx/>
                  <a:latin typeface="Arial" panose="020B0604020202020204"/>
                  <a:ea typeface="+mn-ea"/>
                  <a:cs typeface="+mn-cs"/>
                </a:rPr>
                <a:t>1</a:t>
              </a:r>
            </a:p>
          </p:txBody>
        </p:sp>
      </p:grpSp>
      <p:sp>
        <p:nvSpPr>
          <p:cNvPr id="6" name="Footer Placeholder 46">
            <a:extLst>
              <a:ext uri="{FF2B5EF4-FFF2-40B4-BE49-F238E27FC236}">
                <a16:creationId xmlns:a16="http://schemas.microsoft.com/office/drawing/2014/main" id="{33D1C6D9-8706-83AB-C067-565966A616B5}"/>
              </a:ext>
            </a:extLst>
          </p:cNvPr>
          <p:cNvSpPr txBox="1">
            <a:spLocks/>
          </p:cNvSpPr>
          <p:nvPr/>
        </p:nvSpPr>
        <p:spPr>
          <a:xfrm>
            <a:off x="644777" y="6010491"/>
            <a:ext cx="10902446" cy="43509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vert="horz" lIns="91440" tIns="45720" rIns="91440" bIns="45720" rtlCol="0" anchor="b"/>
          <a:lstStyle>
            <a:defPPr>
              <a:defRPr lang="en-US"/>
            </a:defPPr>
            <a:lvl1pPr marL="0" algn="l" defTabSz="914400" rtl="0" eaLnBrk="1" latinLnBrk="0" hangingPunct="1">
              <a:defRPr sz="9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IMCP</a:t>
            </a:r>
            <a:r>
              <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integrated medical communications plan; </a:t>
            </a:r>
            <a:r>
              <a:rPr kumimoji="0" lang="en-US" sz="1000" b="0" i="0" u="none" strike="noStrike" kern="1200" cap="none" spc="0" normalizeH="0" baseline="0" noProof="0">
                <a:ln>
                  <a:noFill/>
                </a:ln>
                <a:solidFill>
                  <a:srgbClr val="373C41"/>
                </a:solidFill>
                <a:effectLst/>
                <a:uLnTx/>
                <a:uFillTx/>
                <a:latin typeface="Arial" panose="020B0604020202020204" pitchFamily="34" charset="0"/>
                <a:ea typeface="+mn-ea"/>
                <a:cs typeface="Arial" panose="020B0604020202020204" pitchFamily="34" charset="0"/>
              </a:rPr>
              <a:t>SI, strategic imperative.</a:t>
            </a:r>
          </a:p>
        </p:txBody>
      </p:sp>
    </p:spTree>
    <p:extLst>
      <p:ext uri="{BB962C8B-B14F-4D97-AF65-F5344CB8AC3E}">
        <p14:creationId xmlns:p14="http://schemas.microsoft.com/office/powerpoint/2010/main" val="11789591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ED175-1ED2-859D-C44D-58DA3AF66C04}"/>
              </a:ext>
            </a:extLst>
          </p:cNvPr>
          <p:cNvSpPr>
            <a:spLocks noGrp="1"/>
          </p:cNvSpPr>
          <p:nvPr>
            <p:ph type="title"/>
          </p:nvPr>
        </p:nvSpPr>
        <p:spPr/>
        <p:txBody>
          <a:bodyPr/>
          <a:lstStyle/>
          <a:p>
            <a:r>
              <a:rPr lang="en-US">
                <a:solidFill>
                  <a:srgbClr val="9966FF"/>
                </a:solidFill>
              </a:rPr>
              <a:t>DEPLOYMENT</a:t>
            </a:r>
          </a:p>
        </p:txBody>
      </p:sp>
      <p:sp>
        <p:nvSpPr>
          <p:cNvPr id="3" name="Text Placeholder 2">
            <a:extLst>
              <a:ext uri="{FF2B5EF4-FFF2-40B4-BE49-F238E27FC236}">
                <a16:creationId xmlns:a16="http://schemas.microsoft.com/office/drawing/2014/main" id="{43320CE1-ECCD-42BC-7AE1-0DE5ECC801CF}"/>
              </a:ext>
            </a:extLst>
          </p:cNvPr>
          <p:cNvSpPr>
            <a:spLocks noGrp="1"/>
          </p:cNvSpPr>
          <p:nvPr>
            <p:ph type="body" idx="1"/>
          </p:nvPr>
        </p:nvSpPr>
        <p:spPr/>
        <p:txBody>
          <a:bodyPr/>
          <a:lstStyle/>
          <a:p>
            <a:endParaRPr lang="en-US"/>
          </a:p>
        </p:txBody>
      </p:sp>
      <p:pic>
        <p:nvPicPr>
          <p:cNvPr id="4" name="Graphic 3" descr="Badge 4 with solid fill">
            <a:extLst>
              <a:ext uri="{FF2B5EF4-FFF2-40B4-BE49-F238E27FC236}">
                <a16:creationId xmlns:a16="http://schemas.microsoft.com/office/drawing/2014/main" id="{796B91C2-4F64-7827-90DC-B165D7EEE1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0160" y="2759900"/>
            <a:ext cx="914400" cy="914400"/>
          </a:xfrm>
          <a:prstGeom prst="rect">
            <a:avLst/>
          </a:prstGeom>
        </p:spPr>
      </p:pic>
    </p:spTree>
    <p:extLst>
      <p:ext uri="{BB962C8B-B14F-4D97-AF65-F5344CB8AC3E}">
        <p14:creationId xmlns:p14="http://schemas.microsoft.com/office/powerpoint/2010/main" val="224522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8C338-E229-69E8-B610-8A51D69AA743}"/>
              </a:ext>
            </a:extLst>
          </p:cNvPr>
          <p:cNvSpPr>
            <a:spLocks noGrp="1"/>
          </p:cNvSpPr>
          <p:nvPr>
            <p:ph type="title"/>
          </p:nvPr>
        </p:nvSpPr>
        <p:spPr>
          <a:xfrm>
            <a:off x="406399" y="193039"/>
            <a:ext cx="11125199" cy="975995"/>
          </a:xfrm>
        </p:spPr>
        <p:txBody>
          <a:bodyPr/>
          <a:lstStyle/>
          <a:p>
            <a:r>
              <a:rPr lang="en-US"/>
              <a:t>Using the IMCP</a:t>
            </a:r>
          </a:p>
        </p:txBody>
      </p:sp>
      <p:sp>
        <p:nvSpPr>
          <p:cNvPr id="3" name="Content Placeholder 2">
            <a:extLst>
              <a:ext uri="{FF2B5EF4-FFF2-40B4-BE49-F238E27FC236}">
                <a16:creationId xmlns:a16="http://schemas.microsoft.com/office/drawing/2014/main" id="{9C96FE1B-E29C-AF4C-6AD3-146207B3B441}"/>
              </a:ext>
            </a:extLst>
          </p:cNvPr>
          <p:cNvSpPr>
            <a:spLocks noGrp="1"/>
          </p:cNvSpPr>
          <p:nvPr>
            <p:ph idx="1"/>
          </p:nvPr>
        </p:nvSpPr>
        <p:spPr>
          <a:xfrm>
            <a:off x="530200" y="1255973"/>
            <a:ext cx="11310487" cy="2085668"/>
          </a:xfrm>
        </p:spPr>
        <p:txBody>
          <a:bodyPr>
            <a:noAutofit/>
          </a:bodyPr>
          <a:lstStyle/>
          <a:p>
            <a:pPr marL="0" lvl="0" indent="0">
              <a:buNone/>
            </a:pPr>
            <a:r>
              <a:rPr lang="en-US" sz="2000"/>
              <a:t>The IMCP dashboard will house strategies and plans for the full year</a:t>
            </a:r>
          </a:p>
          <a:p>
            <a:pPr algn="l"/>
            <a:r>
              <a:rPr lang="en-US" sz="1800" b="0" i="0" u="none" strike="noStrike" baseline="0">
                <a:latin typeface="ArialMT"/>
              </a:rPr>
              <a:t>Teams can add and refer to the plan over time, as needed, to ensure alignment and adjust plans for optimal impact</a:t>
            </a:r>
            <a:endParaRPr lang="en-US" sz="2000"/>
          </a:p>
          <a:p>
            <a:pPr algn="l"/>
            <a:r>
              <a:rPr lang="en-US" sz="1800" b="0" i="0" u="none" strike="noStrike" baseline="0">
                <a:latin typeface="ArialMT"/>
              </a:rPr>
              <a:t>Iterative updates to the dashboard will be made based on user feedback to ensure that the most meaningful data and analyses are presented</a:t>
            </a:r>
            <a:endParaRPr lang="en-US" sz="2000"/>
          </a:p>
        </p:txBody>
      </p:sp>
      <p:sp>
        <p:nvSpPr>
          <p:cNvPr id="4" name="Slide Number Placeholder 3">
            <a:extLst>
              <a:ext uri="{FF2B5EF4-FFF2-40B4-BE49-F238E27FC236}">
                <a16:creationId xmlns:a16="http://schemas.microsoft.com/office/drawing/2014/main" id="{C11DB611-A0AC-1B8F-E302-368656935BE9}"/>
              </a:ext>
            </a:extLst>
          </p:cNvPr>
          <p:cNvSpPr>
            <a:spLocks noGrp="1"/>
          </p:cNvSpPr>
          <p:nvPr>
            <p:ph type="sldNum" sz="quarter" idx="12"/>
          </p:nvPr>
        </p:nvSpPr>
        <p:spPr>
          <a:xfrm>
            <a:off x="266470" y="6486524"/>
            <a:ext cx="527462"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B51402-D8AD-3345-AF1A-7CB73C854E7F}" type="slidenum">
              <a:rPr kumimoji="0" lang="en-US" sz="105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en-US" sz="10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CDA5805D-C0DE-B6A4-3400-445DA40528B1}"/>
              </a:ext>
            </a:extLst>
          </p:cNvPr>
          <p:cNvSpPr>
            <a:spLocks noGrp="1"/>
          </p:cNvSpPr>
          <p:nvPr>
            <p:ph type="ftr" sz="quarter" idx="11"/>
          </p:nvPr>
        </p:nvSpPr>
        <p:spPr>
          <a:xfrm>
            <a:off x="351312" y="6486524"/>
            <a:ext cx="1148937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a:ea typeface="+mn-ea"/>
                <a:cs typeface="+mn-cs"/>
              </a:rPr>
              <a:t>This information is for educational use only. Do not copy. Do not distribute.</a:t>
            </a:r>
          </a:p>
        </p:txBody>
      </p:sp>
      <p:grpSp>
        <p:nvGrpSpPr>
          <p:cNvPr id="6" name="Group 5">
            <a:extLst>
              <a:ext uri="{FF2B5EF4-FFF2-40B4-BE49-F238E27FC236}">
                <a16:creationId xmlns:a16="http://schemas.microsoft.com/office/drawing/2014/main" id="{482062FA-50E6-C8E5-B7D7-3A1FA8C93E79}"/>
              </a:ext>
            </a:extLst>
          </p:cNvPr>
          <p:cNvGrpSpPr/>
          <p:nvPr/>
        </p:nvGrpSpPr>
        <p:grpSpPr>
          <a:xfrm>
            <a:off x="878774" y="2620867"/>
            <a:ext cx="10761858" cy="3638521"/>
            <a:chOff x="704774" y="1832082"/>
            <a:chExt cx="10761858" cy="3638521"/>
          </a:xfrm>
        </p:grpSpPr>
        <p:grpSp>
          <p:nvGrpSpPr>
            <p:cNvPr id="7" name="Graphic 3">
              <a:extLst>
                <a:ext uri="{FF2B5EF4-FFF2-40B4-BE49-F238E27FC236}">
                  <a16:creationId xmlns:a16="http://schemas.microsoft.com/office/drawing/2014/main" id="{53B04706-E3DB-350E-2790-62D635C8BC13}"/>
                </a:ext>
              </a:extLst>
            </p:cNvPr>
            <p:cNvGrpSpPr/>
            <p:nvPr/>
          </p:nvGrpSpPr>
          <p:grpSpPr>
            <a:xfrm>
              <a:off x="789488" y="2710486"/>
              <a:ext cx="10609974" cy="2572757"/>
              <a:chOff x="789488" y="2710486"/>
              <a:chExt cx="10609974" cy="2572757"/>
            </a:xfrm>
          </p:grpSpPr>
          <p:sp>
            <p:nvSpPr>
              <p:cNvPr id="105" name="Freeform 8">
                <a:extLst>
                  <a:ext uri="{FF2B5EF4-FFF2-40B4-BE49-F238E27FC236}">
                    <a16:creationId xmlns:a16="http://schemas.microsoft.com/office/drawing/2014/main" id="{149CA148-FEB6-BA71-5222-32FD1C120610}"/>
                  </a:ext>
                </a:extLst>
              </p:cNvPr>
              <p:cNvSpPr/>
              <p:nvPr/>
            </p:nvSpPr>
            <p:spPr>
              <a:xfrm>
                <a:off x="789488" y="2710486"/>
                <a:ext cx="10609974" cy="247842"/>
              </a:xfrm>
              <a:custGeom>
                <a:avLst/>
                <a:gdLst>
                  <a:gd name="connsiteX0" fmla="*/ 0 w 10609974"/>
                  <a:gd name="connsiteY0" fmla="*/ 0 h 247842"/>
                  <a:gd name="connsiteX1" fmla="*/ 10609975 w 10609974"/>
                  <a:gd name="connsiteY1" fmla="*/ 0 h 247842"/>
                  <a:gd name="connsiteX2" fmla="*/ 10609975 w 10609974"/>
                  <a:gd name="connsiteY2" fmla="*/ 247842 h 247842"/>
                  <a:gd name="connsiteX3" fmla="*/ 0 w 10609974"/>
                  <a:gd name="connsiteY3" fmla="*/ 247842 h 247842"/>
                </a:gdLst>
                <a:ahLst/>
                <a:cxnLst>
                  <a:cxn ang="0">
                    <a:pos x="connsiteX0" y="connsiteY0"/>
                  </a:cxn>
                  <a:cxn ang="0">
                    <a:pos x="connsiteX1" y="connsiteY1"/>
                  </a:cxn>
                  <a:cxn ang="0">
                    <a:pos x="connsiteX2" y="connsiteY2"/>
                  </a:cxn>
                  <a:cxn ang="0">
                    <a:pos x="connsiteX3" y="connsiteY3"/>
                  </a:cxn>
                </a:cxnLst>
                <a:rect l="l" t="t" r="r" b="b"/>
                <a:pathLst>
                  <a:path w="10609974" h="247842">
                    <a:moveTo>
                      <a:pt x="0" y="0"/>
                    </a:moveTo>
                    <a:lnTo>
                      <a:pt x="10609975" y="0"/>
                    </a:lnTo>
                    <a:lnTo>
                      <a:pt x="10609975" y="247842"/>
                    </a:lnTo>
                    <a:lnTo>
                      <a:pt x="0" y="247842"/>
                    </a:lnTo>
                    <a:close/>
                  </a:path>
                </a:pathLst>
              </a:custGeom>
              <a:solidFill>
                <a:srgbClr val="F2F2F2"/>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6" name="Freeform 9">
                <a:extLst>
                  <a:ext uri="{FF2B5EF4-FFF2-40B4-BE49-F238E27FC236}">
                    <a16:creationId xmlns:a16="http://schemas.microsoft.com/office/drawing/2014/main" id="{9E474236-71A1-BDB0-2B65-1AA47C4D6E82}"/>
                  </a:ext>
                </a:extLst>
              </p:cNvPr>
              <p:cNvSpPr/>
              <p:nvPr/>
            </p:nvSpPr>
            <p:spPr>
              <a:xfrm>
                <a:off x="789488" y="5035401"/>
                <a:ext cx="10609974" cy="247842"/>
              </a:xfrm>
              <a:custGeom>
                <a:avLst/>
                <a:gdLst>
                  <a:gd name="connsiteX0" fmla="*/ 0 w 10609974"/>
                  <a:gd name="connsiteY0" fmla="*/ 0 h 247842"/>
                  <a:gd name="connsiteX1" fmla="*/ 10609975 w 10609974"/>
                  <a:gd name="connsiteY1" fmla="*/ 0 h 247842"/>
                  <a:gd name="connsiteX2" fmla="*/ 10609975 w 10609974"/>
                  <a:gd name="connsiteY2" fmla="*/ 247842 h 247842"/>
                  <a:gd name="connsiteX3" fmla="*/ 0 w 10609974"/>
                  <a:gd name="connsiteY3" fmla="*/ 247842 h 247842"/>
                </a:gdLst>
                <a:ahLst/>
                <a:cxnLst>
                  <a:cxn ang="0">
                    <a:pos x="connsiteX0" y="connsiteY0"/>
                  </a:cxn>
                  <a:cxn ang="0">
                    <a:pos x="connsiteX1" y="connsiteY1"/>
                  </a:cxn>
                  <a:cxn ang="0">
                    <a:pos x="connsiteX2" y="connsiteY2"/>
                  </a:cxn>
                  <a:cxn ang="0">
                    <a:pos x="connsiteX3" y="connsiteY3"/>
                  </a:cxn>
                </a:cxnLst>
                <a:rect l="l" t="t" r="r" b="b"/>
                <a:pathLst>
                  <a:path w="10609974" h="247842">
                    <a:moveTo>
                      <a:pt x="0" y="0"/>
                    </a:moveTo>
                    <a:lnTo>
                      <a:pt x="10609975" y="0"/>
                    </a:lnTo>
                    <a:lnTo>
                      <a:pt x="10609975" y="247842"/>
                    </a:lnTo>
                    <a:lnTo>
                      <a:pt x="0" y="247842"/>
                    </a:lnTo>
                    <a:close/>
                  </a:path>
                </a:pathLst>
              </a:custGeom>
              <a:solidFill>
                <a:srgbClr val="F2F2F2"/>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7" name="Freeform 10">
                <a:extLst>
                  <a:ext uri="{FF2B5EF4-FFF2-40B4-BE49-F238E27FC236}">
                    <a16:creationId xmlns:a16="http://schemas.microsoft.com/office/drawing/2014/main" id="{10D77F0A-9574-96CB-90CA-9C4BBC9DAB38}"/>
                  </a:ext>
                </a:extLst>
              </p:cNvPr>
              <p:cNvSpPr/>
              <p:nvPr/>
            </p:nvSpPr>
            <p:spPr>
              <a:xfrm>
                <a:off x="789488" y="3181919"/>
                <a:ext cx="10609974" cy="239716"/>
              </a:xfrm>
              <a:custGeom>
                <a:avLst/>
                <a:gdLst>
                  <a:gd name="connsiteX0" fmla="*/ 0 w 10609974"/>
                  <a:gd name="connsiteY0" fmla="*/ 0 h 239716"/>
                  <a:gd name="connsiteX1" fmla="*/ 10609975 w 10609974"/>
                  <a:gd name="connsiteY1" fmla="*/ 0 h 239716"/>
                  <a:gd name="connsiteX2" fmla="*/ 10609975 w 10609974"/>
                  <a:gd name="connsiteY2" fmla="*/ 239716 h 239716"/>
                  <a:gd name="connsiteX3" fmla="*/ 0 w 10609974"/>
                  <a:gd name="connsiteY3" fmla="*/ 239716 h 239716"/>
                </a:gdLst>
                <a:ahLst/>
                <a:cxnLst>
                  <a:cxn ang="0">
                    <a:pos x="connsiteX0" y="connsiteY0"/>
                  </a:cxn>
                  <a:cxn ang="0">
                    <a:pos x="connsiteX1" y="connsiteY1"/>
                  </a:cxn>
                  <a:cxn ang="0">
                    <a:pos x="connsiteX2" y="connsiteY2"/>
                  </a:cxn>
                  <a:cxn ang="0">
                    <a:pos x="connsiteX3" y="connsiteY3"/>
                  </a:cxn>
                </a:cxnLst>
                <a:rect l="l" t="t" r="r" b="b"/>
                <a:pathLst>
                  <a:path w="10609974" h="239716">
                    <a:moveTo>
                      <a:pt x="0" y="0"/>
                    </a:moveTo>
                    <a:lnTo>
                      <a:pt x="10609975" y="0"/>
                    </a:lnTo>
                    <a:lnTo>
                      <a:pt x="10609975" y="239716"/>
                    </a:lnTo>
                    <a:lnTo>
                      <a:pt x="0" y="239716"/>
                    </a:lnTo>
                    <a:close/>
                  </a:path>
                </a:pathLst>
              </a:custGeom>
              <a:solidFill>
                <a:srgbClr val="F2F2F2"/>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8" name="Freeform 11">
                <a:extLst>
                  <a:ext uri="{FF2B5EF4-FFF2-40B4-BE49-F238E27FC236}">
                    <a16:creationId xmlns:a16="http://schemas.microsoft.com/office/drawing/2014/main" id="{536425B7-728B-7DDD-E851-6CF149BD5801}"/>
                  </a:ext>
                </a:extLst>
              </p:cNvPr>
              <p:cNvSpPr/>
              <p:nvPr/>
            </p:nvSpPr>
            <p:spPr>
              <a:xfrm>
                <a:off x="789488" y="3645226"/>
                <a:ext cx="10609974" cy="239716"/>
              </a:xfrm>
              <a:custGeom>
                <a:avLst/>
                <a:gdLst>
                  <a:gd name="connsiteX0" fmla="*/ 0 w 10609974"/>
                  <a:gd name="connsiteY0" fmla="*/ 0 h 239716"/>
                  <a:gd name="connsiteX1" fmla="*/ 10609975 w 10609974"/>
                  <a:gd name="connsiteY1" fmla="*/ 0 h 239716"/>
                  <a:gd name="connsiteX2" fmla="*/ 10609975 w 10609974"/>
                  <a:gd name="connsiteY2" fmla="*/ 239716 h 239716"/>
                  <a:gd name="connsiteX3" fmla="*/ 0 w 10609974"/>
                  <a:gd name="connsiteY3" fmla="*/ 239716 h 239716"/>
                </a:gdLst>
                <a:ahLst/>
                <a:cxnLst>
                  <a:cxn ang="0">
                    <a:pos x="connsiteX0" y="connsiteY0"/>
                  </a:cxn>
                  <a:cxn ang="0">
                    <a:pos x="connsiteX1" y="connsiteY1"/>
                  </a:cxn>
                  <a:cxn ang="0">
                    <a:pos x="connsiteX2" y="connsiteY2"/>
                  </a:cxn>
                  <a:cxn ang="0">
                    <a:pos x="connsiteX3" y="connsiteY3"/>
                  </a:cxn>
                </a:cxnLst>
                <a:rect l="l" t="t" r="r" b="b"/>
                <a:pathLst>
                  <a:path w="10609974" h="239716">
                    <a:moveTo>
                      <a:pt x="0" y="0"/>
                    </a:moveTo>
                    <a:lnTo>
                      <a:pt x="10609975" y="0"/>
                    </a:lnTo>
                    <a:lnTo>
                      <a:pt x="10609975" y="239716"/>
                    </a:lnTo>
                    <a:lnTo>
                      <a:pt x="0" y="239716"/>
                    </a:lnTo>
                    <a:close/>
                  </a:path>
                </a:pathLst>
              </a:custGeom>
              <a:solidFill>
                <a:srgbClr val="F2F2F2"/>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9" name="Freeform 12">
                <a:extLst>
                  <a:ext uri="{FF2B5EF4-FFF2-40B4-BE49-F238E27FC236}">
                    <a16:creationId xmlns:a16="http://schemas.microsoft.com/office/drawing/2014/main" id="{6C75FBC2-9DCD-EEA5-6A62-65AB66B9F5C8}"/>
                  </a:ext>
                </a:extLst>
              </p:cNvPr>
              <p:cNvSpPr/>
              <p:nvPr/>
            </p:nvSpPr>
            <p:spPr>
              <a:xfrm>
                <a:off x="789488" y="4108660"/>
                <a:ext cx="10609974" cy="239716"/>
              </a:xfrm>
              <a:custGeom>
                <a:avLst/>
                <a:gdLst>
                  <a:gd name="connsiteX0" fmla="*/ 0 w 10609974"/>
                  <a:gd name="connsiteY0" fmla="*/ 0 h 239716"/>
                  <a:gd name="connsiteX1" fmla="*/ 10609975 w 10609974"/>
                  <a:gd name="connsiteY1" fmla="*/ 0 h 239716"/>
                  <a:gd name="connsiteX2" fmla="*/ 10609975 w 10609974"/>
                  <a:gd name="connsiteY2" fmla="*/ 239716 h 239716"/>
                  <a:gd name="connsiteX3" fmla="*/ 0 w 10609974"/>
                  <a:gd name="connsiteY3" fmla="*/ 239716 h 239716"/>
                </a:gdLst>
                <a:ahLst/>
                <a:cxnLst>
                  <a:cxn ang="0">
                    <a:pos x="connsiteX0" y="connsiteY0"/>
                  </a:cxn>
                  <a:cxn ang="0">
                    <a:pos x="connsiteX1" y="connsiteY1"/>
                  </a:cxn>
                  <a:cxn ang="0">
                    <a:pos x="connsiteX2" y="connsiteY2"/>
                  </a:cxn>
                  <a:cxn ang="0">
                    <a:pos x="connsiteX3" y="connsiteY3"/>
                  </a:cxn>
                </a:cxnLst>
                <a:rect l="l" t="t" r="r" b="b"/>
                <a:pathLst>
                  <a:path w="10609974" h="239716">
                    <a:moveTo>
                      <a:pt x="0" y="0"/>
                    </a:moveTo>
                    <a:lnTo>
                      <a:pt x="10609975" y="0"/>
                    </a:lnTo>
                    <a:lnTo>
                      <a:pt x="10609975" y="239716"/>
                    </a:lnTo>
                    <a:lnTo>
                      <a:pt x="0" y="239716"/>
                    </a:lnTo>
                    <a:close/>
                  </a:path>
                </a:pathLst>
              </a:custGeom>
              <a:solidFill>
                <a:srgbClr val="EBECEC"/>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0" name="Freeform 13">
                <a:extLst>
                  <a:ext uri="{FF2B5EF4-FFF2-40B4-BE49-F238E27FC236}">
                    <a16:creationId xmlns:a16="http://schemas.microsoft.com/office/drawing/2014/main" id="{1092F769-F9B2-8B90-234E-13A9CF300356}"/>
                  </a:ext>
                </a:extLst>
              </p:cNvPr>
              <p:cNvSpPr/>
              <p:nvPr/>
            </p:nvSpPr>
            <p:spPr>
              <a:xfrm>
                <a:off x="789488" y="4572094"/>
                <a:ext cx="10609974" cy="239716"/>
              </a:xfrm>
              <a:custGeom>
                <a:avLst/>
                <a:gdLst>
                  <a:gd name="connsiteX0" fmla="*/ 0 w 10609974"/>
                  <a:gd name="connsiteY0" fmla="*/ 0 h 239716"/>
                  <a:gd name="connsiteX1" fmla="*/ 10609975 w 10609974"/>
                  <a:gd name="connsiteY1" fmla="*/ 0 h 239716"/>
                  <a:gd name="connsiteX2" fmla="*/ 10609975 w 10609974"/>
                  <a:gd name="connsiteY2" fmla="*/ 239716 h 239716"/>
                  <a:gd name="connsiteX3" fmla="*/ 0 w 10609974"/>
                  <a:gd name="connsiteY3" fmla="*/ 239716 h 239716"/>
                </a:gdLst>
                <a:ahLst/>
                <a:cxnLst>
                  <a:cxn ang="0">
                    <a:pos x="connsiteX0" y="connsiteY0"/>
                  </a:cxn>
                  <a:cxn ang="0">
                    <a:pos x="connsiteX1" y="connsiteY1"/>
                  </a:cxn>
                  <a:cxn ang="0">
                    <a:pos x="connsiteX2" y="connsiteY2"/>
                  </a:cxn>
                  <a:cxn ang="0">
                    <a:pos x="connsiteX3" y="connsiteY3"/>
                  </a:cxn>
                </a:cxnLst>
                <a:rect l="l" t="t" r="r" b="b"/>
                <a:pathLst>
                  <a:path w="10609974" h="239716">
                    <a:moveTo>
                      <a:pt x="0" y="0"/>
                    </a:moveTo>
                    <a:lnTo>
                      <a:pt x="10609975" y="0"/>
                    </a:lnTo>
                    <a:lnTo>
                      <a:pt x="10609975" y="239716"/>
                    </a:lnTo>
                    <a:lnTo>
                      <a:pt x="0" y="239716"/>
                    </a:lnTo>
                    <a:close/>
                  </a:path>
                </a:pathLst>
              </a:custGeom>
              <a:solidFill>
                <a:srgbClr val="F2F2F2"/>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1" name="Freeform 14">
                <a:extLst>
                  <a:ext uri="{FF2B5EF4-FFF2-40B4-BE49-F238E27FC236}">
                    <a16:creationId xmlns:a16="http://schemas.microsoft.com/office/drawing/2014/main" id="{6787ED07-410F-5832-8CC1-7AA05578D24F}"/>
                  </a:ext>
                </a:extLst>
              </p:cNvPr>
              <p:cNvSpPr/>
              <p:nvPr/>
            </p:nvSpPr>
            <p:spPr>
              <a:xfrm>
                <a:off x="789488" y="2958328"/>
                <a:ext cx="10609974" cy="223591"/>
              </a:xfrm>
              <a:custGeom>
                <a:avLst/>
                <a:gdLst>
                  <a:gd name="connsiteX0" fmla="*/ 0 w 10609974"/>
                  <a:gd name="connsiteY0" fmla="*/ 0 h 223591"/>
                  <a:gd name="connsiteX1" fmla="*/ 10609975 w 10609974"/>
                  <a:gd name="connsiteY1" fmla="*/ 0 h 223591"/>
                  <a:gd name="connsiteX2" fmla="*/ 10609975 w 10609974"/>
                  <a:gd name="connsiteY2" fmla="*/ 223591 h 223591"/>
                  <a:gd name="connsiteX3" fmla="*/ 0 w 10609974"/>
                  <a:gd name="connsiteY3" fmla="*/ 223591 h 223591"/>
                </a:gdLst>
                <a:ahLst/>
                <a:cxnLst>
                  <a:cxn ang="0">
                    <a:pos x="connsiteX0" y="connsiteY0"/>
                  </a:cxn>
                  <a:cxn ang="0">
                    <a:pos x="connsiteX1" y="connsiteY1"/>
                  </a:cxn>
                  <a:cxn ang="0">
                    <a:pos x="connsiteX2" y="connsiteY2"/>
                  </a:cxn>
                  <a:cxn ang="0">
                    <a:pos x="connsiteX3" y="connsiteY3"/>
                  </a:cxn>
                </a:cxnLst>
                <a:rect l="l" t="t" r="r" b="b"/>
                <a:pathLst>
                  <a:path w="10609974" h="223591">
                    <a:moveTo>
                      <a:pt x="0" y="0"/>
                    </a:moveTo>
                    <a:lnTo>
                      <a:pt x="10609975" y="0"/>
                    </a:lnTo>
                    <a:lnTo>
                      <a:pt x="10609975" y="223591"/>
                    </a:lnTo>
                    <a:lnTo>
                      <a:pt x="0" y="223591"/>
                    </a:lnTo>
                    <a:close/>
                  </a:path>
                </a:pathLst>
              </a:custGeom>
              <a:solidFill>
                <a:srgbClr val="E5E5E5"/>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2" name="Freeform 15">
                <a:extLst>
                  <a:ext uri="{FF2B5EF4-FFF2-40B4-BE49-F238E27FC236}">
                    <a16:creationId xmlns:a16="http://schemas.microsoft.com/office/drawing/2014/main" id="{D0FB1FC4-1EB3-962B-09AE-5258B308525E}"/>
                  </a:ext>
                </a:extLst>
              </p:cNvPr>
              <p:cNvSpPr/>
              <p:nvPr/>
            </p:nvSpPr>
            <p:spPr>
              <a:xfrm>
                <a:off x="789488" y="3421635"/>
                <a:ext cx="10609974" cy="223591"/>
              </a:xfrm>
              <a:custGeom>
                <a:avLst/>
                <a:gdLst>
                  <a:gd name="connsiteX0" fmla="*/ 0 w 10609974"/>
                  <a:gd name="connsiteY0" fmla="*/ 0 h 223591"/>
                  <a:gd name="connsiteX1" fmla="*/ 10609975 w 10609974"/>
                  <a:gd name="connsiteY1" fmla="*/ 0 h 223591"/>
                  <a:gd name="connsiteX2" fmla="*/ 10609975 w 10609974"/>
                  <a:gd name="connsiteY2" fmla="*/ 223591 h 223591"/>
                  <a:gd name="connsiteX3" fmla="*/ 0 w 10609974"/>
                  <a:gd name="connsiteY3" fmla="*/ 223591 h 223591"/>
                </a:gdLst>
                <a:ahLst/>
                <a:cxnLst>
                  <a:cxn ang="0">
                    <a:pos x="connsiteX0" y="connsiteY0"/>
                  </a:cxn>
                  <a:cxn ang="0">
                    <a:pos x="connsiteX1" y="connsiteY1"/>
                  </a:cxn>
                  <a:cxn ang="0">
                    <a:pos x="connsiteX2" y="connsiteY2"/>
                  </a:cxn>
                  <a:cxn ang="0">
                    <a:pos x="connsiteX3" y="connsiteY3"/>
                  </a:cxn>
                </a:cxnLst>
                <a:rect l="l" t="t" r="r" b="b"/>
                <a:pathLst>
                  <a:path w="10609974" h="223591">
                    <a:moveTo>
                      <a:pt x="0" y="0"/>
                    </a:moveTo>
                    <a:lnTo>
                      <a:pt x="10609975" y="0"/>
                    </a:lnTo>
                    <a:lnTo>
                      <a:pt x="10609975" y="223591"/>
                    </a:lnTo>
                    <a:lnTo>
                      <a:pt x="0" y="223591"/>
                    </a:lnTo>
                    <a:close/>
                  </a:path>
                </a:pathLst>
              </a:custGeom>
              <a:solidFill>
                <a:srgbClr val="E5E5E5"/>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3" name="Freeform 16">
                <a:extLst>
                  <a:ext uri="{FF2B5EF4-FFF2-40B4-BE49-F238E27FC236}">
                    <a16:creationId xmlns:a16="http://schemas.microsoft.com/office/drawing/2014/main" id="{82E5B6C1-D9F4-70FB-DAFA-BB4793545927}"/>
                  </a:ext>
                </a:extLst>
              </p:cNvPr>
              <p:cNvSpPr/>
              <p:nvPr/>
            </p:nvSpPr>
            <p:spPr>
              <a:xfrm>
                <a:off x="789488" y="3885069"/>
                <a:ext cx="10609974" cy="223591"/>
              </a:xfrm>
              <a:custGeom>
                <a:avLst/>
                <a:gdLst>
                  <a:gd name="connsiteX0" fmla="*/ 0 w 10609974"/>
                  <a:gd name="connsiteY0" fmla="*/ 0 h 223591"/>
                  <a:gd name="connsiteX1" fmla="*/ 10609975 w 10609974"/>
                  <a:gd name="connsiteY1" fmla="*/ 0 h 223591"/>
                  <a:gd name="connsiteX2" fmla="*/ 10609975 w 10609974"/>
                  <a:gd name="connsiteY2" fmla="*/ 223591 h 223591"/>
                  <a:gd name="connsiteX3" fmla="*/ 0 w 10609974"/>
                  <a:gd name="connsiteY3" fmla="*/ 223591 h 223591"/>
                </a:gdLst>
                <a:ahLst/>
                <a:cxnLst>
                  <a:cxn ang="0">
                    <a:pos x="connsiteX0" y="connsiteY0"/>
                  </a:cxn>
                  <a:cxn ang="0">
                    <a:pos x="connsiteX1" y="connsiteY1"/>
                  </a:cxn>
                  <a:cxn ang="0">
                    <a:pos x="connsiteX2" y="connsiteY2"/>
                  </a:cxn>
                  <a:cxn ang="0">
                    <a:pos x="connsiteX3" y="connsiteY3"/>
                  </a:cxn>
                </a:cxnLst>
                <a:rect l="l" t="t" r="r" b="b"/>
                <a:pathLst>
                  <a:path w="10609974" h="223591">
                    <a:moveTo>
                      <a:pt x="0" y="0"/>
                    </a:moveTo>
                    <a:lnTo>
                      <a:pt x="10609975" y="0"/>
                    </a:lnTo>
                    <a:lnTo>
                      <a:pt x="10609975" y="223591"/>
                    </a:lnTo>
                    <a:lnTo>
                      <a:pt x="0" y="223591"/>
                    </a:lnTo>
                    <a:close/>
                  </a:path>
                </a:pathLst>
              </a:custGeom>
              <a:solidFill>
                <a:srgbClr val="E5E5E5"/>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4" name="Freeform 17">
                <a:extLst>
                  <a:ext uri="{FF2B5EF4-FFF2-40B4-BE49-F238E27FC236}">
                    <a16:creationId xmlns:a16="http://schemas.microsoft.com/office/drawing/2014/main" id="{9156BEF8-1FAB-215D-7AF6-688105BE997C}"/>
                  </a:ext>
                </a:extLst>
              </p:cNvPr>
              <p:cNvSpPr/>
              <p:nvPr/>
            </p:nvSpPr>
            <p:spPr>
              <a:xfrm>
                <a:off x="789488" y="4348376"/>
                <a:ext cx="10609974" cy="223591"/>
              </a:xfrm>
              <a:custGeom>
                <a:avLst/>
                <a:gdLst>
                  <a:gd name="connsiteX0" fmla="*/ 0 w 10609974"/>
                  <a:gd name="connsiteY0" fmla="*/ 0 h 223591"/>
                  <a:gd name="connsiteX1" fmla="*/ 10609975 w 10609974"/>
                  <a:gd name="connsiteY1" fmla="*/ 0 h 223591"/>
                  <a:gd name="connsiteX2" fmla="*/ 10609975 w 10609974"/>
                  <a:gd name="connsiteY2" fmla="*/ 223591 h 223591"/>
                  <a:gd name="connsiteX3" fmla="*/ 0 w 10609974"/>
                  <a:gd name="connsiteY3" fmla="*/ 223591 h 223591"/>
                </a:gdLst>
                <a:ahLst/>
                <a:cxnLst>
                  <a:cxn ang="0">
                    <a:pos x="connsiteX0" y="connsiteY0"/>
                  </a:cxn>
                  <a:cxn ang="0">
                    <a:pos x="connsiteX1" y="connsiteY1"/>
                  </a:cxn>
                  <a:cxn ang="0">
                    <a:pos x="connsiteX2" y="connsiteY2"/>
                  </a:cxn>
                  <a:cxn ang="0">
                    <a:pos x="connsiteX3" y="connsiteY3"/>
                  </a:cxn>
                </a:cxnLst>
                <a:rect l="l" t="t" r="r" b="b"/>
                <a:pathLst>
                  <a:path w="10609974" h="223591">
                    <a:moveTo>
                      <a:pt x="0" y="0"/>
                    </a:moveTo>
                    <a:lnTo>
                      <a:pt x="10609975" y="0"/>
                    </a:lnTo>
                    <a:lnTo>
                      <a:pt x="10609975" y="223591"/>
                    </a:lnTo>
                    <a:lnTo>
                      <a:pt x="0" y="223591"/>
                    </a:lnTo>
                    <a:close/>
                  </a:path>
                </a:pathLst>
              </a:custGeom>
              <a:solidFill>
                <a:srgbClr val="E5E5E5"/>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15" name="Freeform 18">
                <a:extLst>
                  <a:ext uri="{FF2B5EF4-FFF2-40B4-BE49-F238E27FC236}">
                    <a16:creationId xmlns:a16="http://schemas.microsoft.com/office/drawing/2014/main" id="{DC711346-7022-E1F7-0E33-C2523BCF97B1}"/>
                  </a:ext>
                </a:extLst>
              </p:cNvPr>
              <p:cNvSpPr/>
              <p:nvPr/>
            </p:nvSpPr>
            <p:spPr>
              <a:xfrm>
                <a:off x="789488" y="4811810"/>
                <a:ext cx="10609974" cy="223591"/>
              </a:xfrm>
              <a:custGeom>
                <a:avLst/>
                <a:gdLst>
                  <a:gd name="connsiteX0" fmla="*/ 0 w 10609974"/>
                  <a:gd name="connsiteY0" fmla="*/ 0 h 223591"/>
                  <a:gd name="connsiteX1" fmla="*/ 10609975 w 10609974"/>
                  <a:gd name="connsiteY1" fmla="*/ 0 h 223591"/>
                  <a:gd name="connsiteX2" fmla="*/ 10609975 w 10609974"/>
                  <a:gd name="connsiteY2" fmla="*/ 223591 h 223591"/>
                  <a:gd name="connsiteX3" fmla="*/ 0 w 10609974"/>
                  <a:gd name="connsiteY3" fmla="*/ 223591 h 223591"/>
                </a:gdLst>
                <a:ahLst/>
                <a:cxnLst>
                  <a:cxn ang="0">
                    <a:pos x="connsiteX0" y="connsiteY0"/>
                  </a:cxn>
                  <a:cxn ang="0">
                    <a:pos x="connsiteX1" y="connsiteY1"/>
                  </a:cxn>
                  <a:cxn ang="0">
                    <a:pos x="connsiteX2" y="connsiteY2"/>
                  </a:cxn>
                  <a:cxn ang="0">
                    <a:pos x="connsiteX3" y="connsiteY3"/>
                  </a:cxn>
                </a:cxnLst>
                <a:rect l="l" t="t" r="r" b="b"/>
                <a:pathLst>
                  <a:path w="10609974" h="223591">
                    <a:moveTo>
                      <a:pt x="0" y="0"/>
                    </a:moveTo>
                    <a:lnTo>
                      <a:pt x="10609975" y="0"/>
                    </a:lnTo>
                    <a:lnTo>
                      <a:pt x="10609975" y="223591"/>
                    </a:lnTo>
                    <a:lnTo>
                      <a:pt x="0" y="223591"/>
                    </a:lnTo>
                    <a:close/>
                  </a:path>
                </a:pathLst>
              </a:custGeom>
              <a:solidFill>
                <a:srgbClr val="E5E5E5"/>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8" name="Freeform 5">
              <a:extLst>
                <a:ext uri="{FF2B5EF4-FFF2-40B4-BE49-F238E27FC236}">
                  <a16:creationId xmlns:a16="http://schemas.microsoft.com/office/drawing/2014/main" id="{11F6EE87-A5DC-F7E6-2E7E-3E14BA4A16A0}"/>
                </a:ext>
              </a:extLst>
            </p:cNvPr>
            <p:cNvSpPr/>
            <p:nvPr/>
          </p:nvSpPr>
          <p:spPr>
            <a:xfrm>
              <a:off x="11072139" y="1927854"/>
              <a:ext cx="314246" cy="275140"/>
            </a:xfrm>
            <a:custGeom>
              <a:avLst/>
              <a:gdLst>
                <a:gd name="connsiteX0" fmla="*/ 314246 w 314246"/>
                <a:gd name="connsiteY0" fmla="*/ 256857 h 275140"/>
                <a:gd name="connsiteX1" fmla="*/ 295963 w 314246"/>
                <a:gd name="connsiteY1" fmla="*/ 275140 h 275140"/>
                <a:gd name="connsiteX2" fmla="*/ 18283 w 314246"/>
                <a:gd name="connsiteY2" fmla="*/ 275140 h 275140"/>
                <a:gd name="connsiteX3" fmla="*/ 0 w 314246"/>
                <a:gd name="connsiteY3" fmla="*/ 256857 h 275140"/>
                <a:gd name="connsiteX4" fmla="*/ 0 w 314246"/>
                <a:gd name="connsiteY4" fmla="*/ 18283 h 275140"/>
                <a:gd name="connsiteX5" fmla="*/ 18283 w 314246"/>
                <a:gd name="connsiteY5" fmla="*/ 0 h 275140"/>
                <a:gd name="connsiteX6" fmla="*/ 295963 w 314246"/>
                <a:gd name="connsiteY6" fmla="*/ 0 h 275140"/>
                <a:gd name="connsiteX7" fmla="*/ 314246 w 314246"/>
                <a:gd name="connsiteY7" fmla="*/ 18283 h 275140"/>
                <a:gd name="connsiteX8" fmla="*/ 314246 w 314246"/>
                <a:gd name="connsiteY8" fmla="*/ 256857 h 27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246" h="275140">
                  <a:moveTo>
                    <a:pt x="314246" y="256857"/>
                  </a:moveTo>
                  <a:cubicBezTo>
                    <a:pt x="314246" y="266887"/>
                    <a:pt x="305994" y="275140"/>
                    <a:pt x="295963" y="275140"/>
                  </a:cubicBezTo>
                  <a:lnTo>
                    <a:pt x="18283" y="275140"/>
                  </a:lnTo>
                  <a:cubicBezTo>
                    <a:pt x="8253" y="275140"/>
                    <a:pt x="0" y="266887"/>
                    <a:pt x="0" y="256857"/>
                  </a:cubicBezTo>
                  <a:lnTo>
                    <a:pt x="0" y="18283"/>
                  </a:lnTo>
                  <a:cubicBezTo>
                    <a:pt x="0" y="8253"/>
                    <a:pt x="8253" y="0"/>
                    <a:pt x="18283" y="0"/>
                  </a:cubicBezTo>
                  <a:lnTo>
                    <a:pt x="295963" y="0"/>
                  </a:lnTo>
                  <a:cubicBezTo>
                    <a:pt x="305994" y="0"/>
                    <a:pt x="314246" y="8253"/>
                    <a:pt x="314246" y="18283"/>
                  </a:cubicBezTo>
                  <a:lnTo>
                    <a:pt x="314246" y="256857"/>
                  </a:lnTo>
                  <a:close/>
                </a:path>
              </a:pathLst>
            </a:custGeom>
            <a:solidFill>
              <a:srgbClr val="076F77"/>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9" name="Graphic 3">
              <a:extLst>
                <a:ext uri="{FF2B5EF4-FFF2-40B4-BE49-F238E27FC236}">
                  <a16:creationId xmlns:a16="http://schemas.microsoft.com/office/drawing/2014/main" id="{374BBEF9-838C-F91C-4DD8-C524724676DC}"/>
                </a:ext>
              </a:extLst>
            </p:cNvPr>
            <p:cNvGrpSpPr/>
            <p:nvPr/>
          </p:nvGrpSpPr>
          <p:grpSpPr>
            <a:xfrm>
              <a:off x="11130925" y="1981556"/>
              <a:ext cx="196927" cy="195028"/>
              <a:chOff x="11130925" y="1981556"/>
              <a:chExt cx="196927" cy="195028"/>
            </a:xfrm>
            <a:solidFill>
              <a:srgbClr val="FFFFFF"/>
            </a:solidFill>
          </p:grpSpPr>
          <p:sp>
            <p:nvSpPr>
              <p:cNvPr id="99" name="Freeform 20">
                <a:extLst>
                  <a:ext uri="{FF2B5EF4-FFF2-40B4-BE49-F238E27FC236}">
                    <a16:creationId xmlns:a16="http://schemas.microsoft.com/office/drawing/2014/main" id="{610F32A6-D9BE-94CD-E6DB-FDA0DEA5ECD9}"/>
                  </a:ext>
                </a:extLst>
              </p:cNvPr>
              <p:cNvSpPr/>
              <p:nvPr/>
            </p:nvSpPr>
            <p:spPr>
              <a:xfrm>
                <a:off x="11257386" y="2145223"/>
                <a:ext cx="23870" cy="31234"/>
              </a:xfrm>
              <a:custGeom>
                <a:avLst/>
                <a:gdLst>
                  <a:gd name="connsiteX0" fmla="*/ 0 w 23870"/>
                  <a:gd name="connsiteY0" fmla="*/ 26663 h 31234"/>
                  <a:gd name="connsiteX1" fmla="*/ 9014 w 23870"/>
                  <a:gd name="connsiteY1" fmla="*/ 19045 h 31234"/>
                  <a:gd name="connsiteX2" fmla="*/ 13077 w 23870"/>
                  <a:gd name="connsiteY2" fmla="*/ 20061 h 31234"/>
                  <a:gd name="connsiteX3" fmla="*/ 17013 w 23870"/>
                  <a:gd name="connsiteY3" fmla="*/ 31234 h 31234"/>
                  <a:gd name="connsiteX4" fmla="*/ 23870 w 23870"/>
                  <a:gd name="connsiteY4" fmla="*/ 7872 h 31234"/>
                  <a:gd name="connsiteX5" fmla="*/ 7745 w 23870"/>
                  <a:gd name="connsiteY5" fmla="*/ 0 h 31234"/>
                  <a:gd name="connsiteX6" fmla="*/ 0 w 23870"/>
                  <a:gd name="connsiteY6" fmla="*/ 26663 h 31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70" h="31234">
                    <a:moveTo>
                      <a:pt x="0" y="26663"/>
                    </a:moveTo>
                    <a:lnTo>
                      <a:pt x="9014" y="19045"/>
                    </a:lnTo>
                    <a:cubicBezTo>
                      <a:pt x="10411" y="17903"/>
                      <a:pt x="12443" y="18410"/>
                      <a:pt x="13077" y="20061"/>
                    </a:cubicBezTo>
                    <a:lnTo>
                      <a:pt x="17013" y="31234"/>
                    </a:lnTo>
                    <a:lnTo>
                      <a:pt x="23870" y="7872"/>
                    </a:lnTo>
                    <a:cubicBezTo>
                      <a:pt x="17775" y="6729"/>
                      <a:pt x="12188" y="3936"/>
                      <a:pt x="7745" y="0"/>
                    </a:cubicBezTo>
                    <a:lnTo>
                      <a:pt x="0" y="26663"/>
                    </a:lnTo>
                    <a:close/>
                  </a:path>
                </a:pathLst>
              </a:custGeom>
              <a:solidFill>
                <a:srgbClr val="FFFFFF"/>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0" name="Freeform 21">
                <a:extLst>
                  <a:ext uri="{FF2B5EF4-FFF2-40B4-BE49-F238E27FC236}">
                    <a16:creationId xmlns:a16="http://schemas.microsoft.com/office/drawing/2014/main" id="{2783C309-FBD8-BA6F-5463-B6B18A918C2A}"/>
                  </a:ext>
                </a:extLst>
              </p:cNvPr>
              <p:cNvSpPr/>
              <p:nvPr/>
            </p:nvSpPr>
            <p:spPr>
              <a:xfrm>
                <a:off x="11294460" y="2145350"/>
                <a:ext cx="23870" cy="31234"/>
              </a:xfrm>
              <a:custGeom>
                <a:avLst/>
                <a:gdLst>
                  <a:gd name="connsiteX0" fmla="*/ 16125 w 23870"/>
                  <a:gd name="connsiteY0" fmla="*/ 0 h 31234"/>
                  <a:gd name="connsiteX1" fmla="*/ 0 w 23870"/>
                  <a:gd name="connsiteY1" fmla="*/ 7872 h 31234"/>
                  <a:gd name="connsiteX2" fmla="*/ 6856 w 23870"/>
                  <a:gd name="connsiteY2" fmla="*/ 31234 h 31234"/>
                  <a:gd name="connsiteX3" fmla="*/ 10793 w 23870"/>
                  <a:gd name="connsiteY3" fmla="*/ 20061 h 31234"/>
                  <a:gd name="connsiteX4" fmla="*/ 14855 w 23870"/>
                  <a:gd name="connsiteY4" fmla="*/ 19045 h 31234"/>
                  <a:gd name="connsiteX5" fmla="*/ 23870 w 23870"/>
                  <a:gd name="connsiteY5" fmla="*/ 26663 h 31234"/>
                  <a:gd name="connsiteX6" fmla="*/ 16125 w 23870"/>
                  <a:gd name="connsiteY6" fmla="*/ 0 h 31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70" h="31234">
                    <a:moveTo>
                      <a:pt x="16125" y="0"/>
                    </a:moveTo>
                    <a:cubicBezTo>
                      <a:pt x="11681" y="3936"/>
                      <a:pt x="6094" y="6729"/>
                      <a:pt x="0" y="7872"/>
                    </a:cubicBezTo>
                    <a:lnTo>
                      <a:pt x="6856" y="31234"/>
                    </a:lnTo>
                    <a:lnTo>
                      <a:pt x="10793" y="20061"/>
                    </a:lnTo>
                    <a:cubicBezTo>
                      <a:pt x="11427" y="18411"/>
                      <a:pt x="13459" y="17776"/>
                      <a:pt x="14855" y="19045"/>
                    </a:cubicBezTo>
                    <a:lnTo>
                      <a:pt x="23870" y="26663"/>
                    </a:lnTo>
                    <a:lnTo>
                      <a:pt x="16125" y="0"/>
                    </a:lnTo>
                    <a:close/>
                  </a:path>
                </a:pathLst>
              </a:custGeom>
              <a:solidFill>
                <a:srgbClr val="FFFFFF"/>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1" name="Freeform 22">
                <a:extLst>
                  <a:ext uri="{FF2B5EF4-FFF2-40B4-BE49-F238E27FC236}">
                    <a16:creationId xmlns:a16="http://schemas.microsoft.com/office/drawing/2014/main" id="{EE2D8183-0243-BD10-6BAA-5208412A60F9}"/>
                  </a:ext>
                </a:extLst>
              </p:cNvPr>
              <p:cNvSpPr/>
              <p:nvPr/>
            </p:nvSpPr>
            <p:spPr>
              <a:xfrm>
                <a:off x="11258148" y="2089230"/>
                <a:ext cx="59421" cy="59421"/>
              </a:xfrm>
              <a:custGeom>
                <a:avLst/>
                <a:gdLst>
                  <a:gd name="connsiteX0" fmla="*/ 59421 w 59421"/>
                  <a:gd name="connsiteY0" fmla="*/ 29711 h 59421"/>
                  <a:gd name="connsiteX1" fmla="*/ 29710 w 59421"/>
                  <a:gd name="connsiteY1" fmla="*/ 0 h 59421"/>
                  <a:gd name="connsiteX2" fmla="*/ 0 w 59421"/>
                  <a:gd name="connsiteY2" fmla="*/ 29711 h 59421"/>
                  <a:gd name="connsiteX3" fmla="*/ 29710 w 59421"/>
                  <a:gd name="connsiteY3" fmla="*/ 59421 h 59421"/>
                  <a:gd name="connsiteX4" fmla="*/ 59421 w 59421"/>
                  <a:gd name="connsiteY4" fmla="*/ 29711 h 59421"/>
                  <a:gd name="connsiteX5" fmla="*/ 59421 w 59421"/>
                  <a:gd name="connsiteY5" fmla="*/ 29711 h 59421"/>
                  <a:gd name="connsiteX6" fmla="*/ 41010 w 59421"/>
                  <a:gd name="connsiteY6" fmla="*/ 48883 h 59421"/>
                  <a:gd name="connsiteX7" fmla="*/ 29710 w 59421"/>
                  <a:gd name="connsiteY7" fmla="*/ 44185 h 59421"/>
                  <a:gd name="connsiteX8" fmla="*/ 18411 w 59421"/>
                  <a:gd name="connsiteY8" fmla="*/ 48883 h 59421"/>
                  <a:gd name="connsiteX9" fmla="*/ 17522 w 59421"/>
                  <a:gd name="connsiteY9" fmla="*/ 49137 h 59421"/>
                  <a:gd name="connsiteX10" fmla="*/ 15109 w 59421"/>
                  <a:gd name="connsiteY10" fmla="*/ 46597 h 59421"/>
                  <a:gd name="connsiteX11" fmla="*/ 15998 w 59421"/>
                  <a:gd name="connsiteY11" fmla="*/ 34408 h 59421"/>
                  <a:gd name="connsiteX12" fmla="*/ 7999 w 59421"/>
                  <a:gd name="connsiteY12" fmla="*/ 25013 h 59421"/>
                  <a:gd name="connsiteX13" fmla="*/ 9268 w 59421"/>
                  <a:gd name="connsiteY13" fmla="*/ 21204 h 59421"/>
                  <a:gd name="connsiteX14" fmla="*/ 21203 w 59421"/>
                  <a:gd name="connsiteY14" fmla="*/ 18283 h 59421"/>
                  <a:gd name="connsiteX15" fmla="*/ 27679 w 59421"/>
                  <a:gd name="connsiteY15" fmla="*/ 7872 h 59421"/>
                  <a:gd name="connsiteX16" fmla="*/ 31742 w 59421"/>
                  <a:gd name="connsiteY16" fmla="*/ 7872 h 59421"/>
                  <a:gd name="connsiteX17" fmla="*/ 38218 w 59421"/>
                  <a:gd name="connsiteY17" fmla="*/ 18283 h 59421"/>
                  <a:gd name="connsiteX18" fmla="*/ 50153 w 59421"/>
                  <a:gd name="connsiteY18" fmla="*/ 21204 h 59421"/>
                  <a:gd name="connsiteX19" fmla="*/ 51422 w 59421"/>
                  <a:gd name="connsiteY19" fmla="*/ 25013 h 59421"/>
                  <a:gd name="connsiteX20" fmla="*/ 43423 w 59421"/>
                  <a:gd name="connsiteY20" fmla="*/ 34408 h 59421"/>
                  <a:gd name="connsiteX21" fmla="*/ 44312 w 59421"/>
                  <a:gd name="connsiteY21" fmla="*/ 46597 h 59421"/>
                  <a:gd name="connsiteX22" fmla="*/ 41010 w 59421"/>
                  <a:gd name="connsiteY22" fmla="*/ 48883 h 59421"/>
                  <a:gd name="connsiteX23" fmla="*/ 41010 w 59421"/>
                  <a:gd name="connsiteY23" fmla="*/ 48883 h 59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421" h="59421">
                    <a:moveTo>
                      <a:pt x="59421" y="29711"/>
                    </a:moveTo>
                    <a:cubicBezTo>
                      <a:pt x="59421" y="13332"/>
                      <a:pt x="46090" y="0"/>
                      <a:pt x="29710" y="0"/>
                    </a:cubicBezTo>
                    <a:cubicBezTo>
                      <a:pt x="13204" y="0"/>
                      <a:pt x="0" y="13459"/>
                      <a:pt x="0" y="29711"/>
                    </a:cubicBezTo>
                    <a:cubicBezTo>
                      <a:pt x="0" y="46090"/>
                      <a:pt x="13332" y="59421"/>
                      <a:pt x="29710" y="59421"/>
                    </a:cubicBezTo>
                    <a:cubicBezTo>
                      <a:pt x="46090" y="59421"/>
                      <a:pt x="59421" y="46090"/>
                      <a:pt x="59421" y="29711"/>
                    </a:cubicBezTo>
                    <a:lnTo>
                      <a:pt x="59421" y="29711"/>
                    </a:lnTo>
                    <a:close/>
                    <a:moveTo>
                      <a:pt x="41010" y="48883"/>
                    </a:moveTo>
                    <a:lnTo>
                      <a:pt x="29710" y="44185"/>
                    </a:lnTo>
                    <a:lnTo>
                      <a:pt x="18411" y="48883"/>
                    </a:lnTo>
                    <a:cubicBezTo>
                      <a:pt x="18156" y="49010"/>
                      <a:pt x="17775" y="49137"/>
                      <a:pt x="17522" y="49137"/>
                    </a:cubicBezTo>
                    <a:cubicBezTo>
                      <a:pt x="16125" y="49137"/>
                      <a:pt x="15109" y="47994"/>
                      <a:pt x="15109" y="46597"/>
                    </a:cubicBezTo>
                    <a:lnTo>
                      <a:pt x="15998" y="34408"/>
                    </a:lnTo>
                    <a:lnTo>
                      <a:pt x="7999" y="25013"/>
                    </a:lnTo>
                    <a:cubicBezTo>
                      <a:pt x="6856" y="23743"/>
                      <a:pt x="7618" y="21585"/>
                      <a:pt x="9268" y="21204"/>
                    </a:cubicBezTo>
                    <a:lnTo>
                      <a:pt x="21203" y="18283"/>
                    </a:lnTo>
                    <a:lnTo>
                      <a:pt x="27679" y="7872"/>
                    </a:lnTo>
                    <a:cubicBezTo>
                      <a:pt x="28568" y="6348"/>
                      <a:pt x="30726" y="6348"/>
                      <a:pt x="31742" y="7872"/>
                    </a:cubicBezTo>
                    <a:lnTo>
                      <a:pt x="38218" y="18283"/>
                    </a:lnTo>
                    <a:lnTo>
                      <a:pt x="50153" y="21204"/>
                    </a:lnTo>
                    <a:cubicBezTo>
                      <a:pt x="51930" y="21585"/>
                      <a:pt x="52565" y="23743"/>
                      <a:pt x="51422" y="25013"/>
                    </a:cubicBezTo>
                    <a:lnTo>
                      <a:pt x="43423" y="34408"/>
                    </a:lnTo>
                    <a:lnTo>
                      <a:pt x="44312" y="46597"/>
                    </a:lnTo>
                    <a:cubicBezTo>
                      <a:pt x="44439" y="48375"/>
                      <a:pt x="42661" y="49645"/>
                      <a:pt x="41010" y="48883"/>
                    </a:cubicBezTo>
                    <a:lnTo>
                      <a:pt x="41010" y="48883"/>
                    </a:lnTo>
                    <a:close/>
                  </a:path>
                </a:pathLst>
              </a:custGeom>
              <a:solidFill>
                <a:srgbClr val="FFFFFF"/>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2" name="Freeform 23">
                <a:extLst>
                  <a:ext uri="{FF2B5EF4-FFF2-40B4-BE49-F238E27FC236}">
                    <a16:creationId xmlns:a16="http://schemas.microsoft.com/office/drawing/2014/main" id="{CF32ECA1-B6A8-B7D6-5864-FD2A6422DA2C}"/>
                  </a:ext>
                </a:extLst>
              </p:cNvPr>
              <p:cNvSpPr/>
              <p:nvPr/>
            </p:nvSpPr>
            <p:spPr>
              <a:xfrm>
                <a:off x="11130925" y="1981556"/>
                <a:ext cx="196927" cy="146399"/>
              </a:xfrm>
              <a:custGeom>
                <a:avLst/>
                <a:gdLst>
                  <a:gd name="connsiteX0" fmla="*/ 0 w 196927"/>
                  <a:gd name="connsiteY0" fmla="*/ 5084 h 146399"/>
                  <a:gd name="connsiteX1" fmla="*/ 0 w 196927"/>
                  <a:gd name="connsiteY1" fmla="*/ 140940 h 146399"/>
                  <a:gd name="connsiteX2" fmla="*/ 5332 w 196927"/>
                  <a:gd name="connsiteY2" fmla="*/ 146273 h 146399"/>
                  <a:gd name="connsiteX3" fmla="*/ 123414 w 196927"/>
                  <a:gd name="connsiteY3" fmla="*/ 146273 h 146399"/>
                  <a:gd name="connsiteX4" fmla="*/ 122270 w 196927"/>
                  <a:gd name="connsiteY4" fmla="*/ 137385 h 146399"/>
                  <a:gd name="connsiteX5" fmla="*/ 36186 w 196927"/>
                  <a:gd name="connsiteY5" fmla="*/ 137385 h 146399"/>
                  <a:gd name="connsiteX6" fmla="*/ 11555 w 196927"/>
                  <a:gd name="connsiteY6" fmla="*/ 137385 h 146399"/>
                  <a:gd name="connsiteX7" fmla="*/ 9015 w 196927"/>
                  <a:gd name="connsiteY7" fmla="*/ 134845 h 146399"/>
                  <a:gd name="connsiteX8" fmla="*/ 9015 w 196927"/>
                  <a:gd name="connsiteY8" fmla="*/ 11305 h 146399"/>
                  <a:gd name="connsiteX9" fmla="*/ 11555 w 196927"/>
                  <a:gd name="connsiteY9" fmla="*/ 8766 h 146399"/>
                  <a:gd name="connsiteX10" fmla="*/ 185374 w 196927"/>
                  <a:gd name="connsiteY10" fmla="*/ 8766 h 146399"/>
                  <a:gd name="connsiteX11" fmla="*/ 187913 w 196927"/>
                  <a:gd name="connsiteY11" fmla="*/ 11305 h 146399"/>
                  <a:gd name="connsiteX12" fmla="*/ 187913 w 196927"/>
                  <a:gd name="connsiteY12" fmla="*/ 121387 h 146399"/>
                  <a:gd name="connsiteX13" fmla="*/ 191849 w 196927"/>
                  <a:gd name="connsiteY13" fmla="*/ 137512 h 146399"/>
                  <a:gd name="connsiteX14" fmla="*/ 190707 w 196927"/>
                  <a:gd name="connsiteY14" fmla="*/ 146399 h 146399"/>
                  <a:gd name="connsiteX15" fmla="*/ 192103 w 196927"/>
                  <a:gd name="connsiteY15" fmla="*/ 146399 h 146399"/>
                  <a:gd name="connsiteX16" fmla="*/ 195659 w 196927"/>
                  <a:gd name="connsiteY16" fmla="*/ 144622 h 146399"/>
                  <a:gd name="connsiteX17" fmla="*/ 196928 w 196927"/>
                  <a:gd name="connsiteY17" fmla="*/ 141321 h 146399"/>
                  <a:gd name="connsiteX18" fmla="*/ 196928 w 196927"/>
                  <a:gd name="connsiteY18" fmla="*/ 5338 h 146399"/>
                  <a:gd name="connsiteX19" fmla="*/ 191595 w 196927"/>
                  <a:gd name="connsiteY19" fmla="*/ 5 h 146399"/>
                  <a:gd name="connsiteX20" fmla="*/ 5460 w 196927"/>
                  <a:gd name="connsiteY20" fmla="*/ 5 h 146399"/>
                  <a:gd name="connsiteX21" fmla="*/ 0 w 196927"/>
                  <a:gd name="connsiteY21" fmla="*/ 5084 h 146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927" h="146399">
                    <a:moveTo>
                      <a:pt x="0" y="5084"/>
                    </a:moveTo>
                    <a:lnTo>
                      <a:pt x="0" y="140940"/>
                    </a:lnTo>
                    <a:cubicBezTo>
                      <a:pt x="0" y="143860"/>
                      <a:pt x="2412" y="146273"/>
                      <a:pt x="5332" y="146273"/>
                    </a:cubicBezTo>
                    <a:lnTo>
                      <a:pt x="123414" y="146273"/>
                    </a:lnTo>
                    <a:cubicBezTo>
                      <a:pt x="122652" y="143479"/>
                      <a:pt x="122270" y="140432"/>
                      <a:pt x="122270" y="137385"/>
                    </a:cubicBezTo>
                    <a:lnTo>
                      <a:pt x="36186" y="137385"/>
                    </a:lnTo>
                    <a:lnTo>
                      <a:pt x="11555" y="137385"/>
                    </a:lnTo>
                    <a:cubicBezTo>
                      <a:pt x="10157" y="137385"/>
                      <a:pt x="9015" y="136242"/>
                      <a:pt x="9015" y="134845"/>
                    </a:cubicBezTo>
                    <a:lnTo>
                      <a:pt x="9015" y="11305"/>
                    </a:lnTo>
                    <a:cubicBezTo>
                      <a:pt x="9015" y="9909"/>
                      <a:pt x="10157" y="8766"/>
                      <a:pt x="11555" y="8766"/>
                    </a:cubicBezTo>
                    <a:lnTo>
                      <a:pt x="185374" y="8766"/>
                    </a:lnTo>
                    <a:cubicBezTo>
                      <a:pt x="186771" y="8766"/>
                      <a:pt x="187913" y="9909"/>
                      <a:pt x="187913" y="11305"/>
                    </a:cubicBezTo>
                    <a:lnTo>
                      <a:pt x="187913" y="121387"/>
                    </a:lnTo>
                    <a:cubicBezTo>
                      <a:pt x="190452" y="126212"/>
                      <a:pt x="191849" y="131671"/>
                      <a:pt x="191849" y="137512"/>
                    </a:cubicBezTo>
                    <a:cubicBezTo>
                      <a:pt x="191849" y="140559"/>
                      <a:pt x="191468" y="143606"/>
                      <a:pt x="190707" y="146399"/>
                    </a:cubicBezTo>
                    <a:cubicBezTo>
                      <a:pt x="190707" y="146399"/>
                      <a:pt x="192103" y="146399"/>
                      <a:pt x="192103" y="146399"/>
                    </a:cubicBezTo>
                    <a:cubicBezTo>
                      <a:pt x="193499" y="146399"/>
                      <a:pt x="195023" y="145384"/>
                      <a:pt x="195659" y="144622"/>
                    </a:cubicBezTo>
                    <a:cubicBezTo>
                      <a:pt x="196166" y="143987"/>
                      <a:pt x="196928" y="142717"/>
                      <a:pt x="196928" y="141321"/>
                    </a:cubicBezTo>
                    <a:lnTo>
                      <a:pt x="196928" y="5338"/>
                    </a:lnTo>
                    <a:cubicBezTo>
                      <a:pt x="196928" y="2417"/>
                      <a:pt x="194515" y="5"/>
                      <a:pt x="191595" y="5"/>
                    </a:cubicBezTo>
                    <a:lnTo>
                      <a:pt x="5460" y="5"/>
                    </a:lnTo>
                    <a:cubicBezTo>
                      <a:pt x="2285" y="-122"/>
                      <a:pt x="0" y="2163"/>
                      <a:pt x="0" y="5084"/>
                    </a:cubicBezTo>
                    <a:close/>
                  </a:path>
                </a:pathLst>
              </a:custGeom>
              <a:solidFill>
                <a:srgbClr val="FFFFFF"/>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3" name="Freeform 24">
                <a:extLst>
                  <a:ext uri="{FF2B5EF4-FFF2-40B4-BE49-F238E27FC236}">
                    <a16:creationId xmlns:a16="http://schemas.microsoft.com/office/drawing/2014/main" id="{8E712980-C6F2-D5BE-051A-3B92553AD129}"/>
                  </a:ext>
                </a:extLst>
              </p:cNvPr>
              <p:cNvSpPr/>
              <p:nvPr/>
            </p:nvSpPr>
            <p:spPr>
              <a:xfrm>
                <a:off x="11272368" y="2102816"/>
                <a:ext cx="30980" cy="29583"/>
              </a:xfrm>
              <a:custGeom>
                <a:avLst/>
                <a:gdLst>
                  <a:gd name="connsiteX0" fmla="*/ 15490 w 30980"/>
                  <a:gd name="connsiteY0" fmla="*/ 0 h 29583"/>
                  <a:gd name="connsiteX1" fmla="*/ 0 w 30980"/>
                  <a:gd name="connsiteY1" fmla="*/ 11300 h 29583"/>
                  <a:gd name="connsiteX2" fmla="*/ 5841 w 30980"/>
                  <a:gd name="connsiteY2" fmla="*/ 29584 h 29583"/>
                  <a:gd name="connsiteX3" fmla="*/ 25012 w 30980"/>
                  <a:gd name="connsiteY3" fmla="*/ 29584 h 29583"/>
                  <a:gd name="connsiteX4" fmla="*/ 30980 w 30980"/>
                  <a:gd name="connsiteY4" fmla="*/ 11300 h 29583"/>
                  <a:gd name="connsiteX5" fmla="*/ 15490 w 30980"/>
                  <a:gd name="connsiteY5" fmla="*/ 0 h 29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80" h="29583">
                    <a:moveTo>
                      <a:pt x="15490" y="0"/>
                    </a:moveTo>
                    <a:cubicBezTo>
                      <a:pt x="8761" y="10919"/>
                      <a:pt x="12443" y="8253"/>
                      <a:pt x="0" y="11300"/>
                    </a:cubicBezTo>
                    <a:cubicBezTo>
                      <a:pt x="8253" y="21077"/>
                      <a:pt x="6983" y="16760"/>
                      <a:pt x="5841" y="29584"/>
                    </a:cubicBezTo>
                    <a:cubicBezTo>
                      <a:pt x="17649" y="24759"/>
                      <a:pt x="13204" y="24759"/>
                      <a:pt x="25012" y="29584"/>
                    </a:cubicBezTo>
                    <a:cubicBezTo>
                      <a:pt x="23997" y="16887"/>
                      <a:pt x="22600" y="21077"/>
                      <a:pt x="30980" y="11300"/>
                    </a:cubicBezTo>
                    <a:cubicBezTo>
                      <a:pt x="18538" y="8253"/>
                      <a:pt x="22219" y="10919"/>
                      <a:pt x="15490" y="0"/>
                    </a:cubicBezTo>
                    <a:close/>
                  </a:path>
                </a:pathLst>
              </a:custGeom>
              <a:solidFill>
                <a:srgbClr val="FFFFFF"/>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04" name="Freeform 25">
                <a:extLst>
                  <a:ext uri="{FF2B5EF4-FFF2-40B4-BE49-F238E27FC236}">
                    <a16:creationId xmlns:a16="http://schemas.microsoft.com/office/drawing/2014/main" id="{3F2C4685-A3E1-2916-408F-CE3AA28CA748}"/>
                  </a:ext>
                </a:extLst>
              </p:cNvPr>
              <p:cNvSpPr/>
              <p:nvPr/>
            </p:nvSpPr>
            <p:spPr>
              <a:xfrm>
                <a:off x="11144892" y="1995401"/>
                <a:ext cx="168740" cy="118461"/>
              </a:xfrm>
              <a:custGeom>
                <a:avLst/>
                <a:gdLst>
                  <a:gd name="connsiteX0" fmla="*/ 108558 w 168740"/>
                  <a:gd name="connsiteY0" fmla="*/ 118461 h 118461"/>
                  <a:gd name="connsiteX1" fmla="*/ 142966 w 168740"/>
                  <a:gd name="connsiteY1" fmla="*/ 88751 h 118461"/>
                  <a:gd name="connsiteX2" fmla="*/ 168741 w 168740"/>
                  <a:gd name="connsiteY2" fmla="*/ 100178 h 118461"/>
                  <a:gd name="connsiteX3" fmla="*/ 168741 w 168740"/>
                  <a:gd name="connsiteY3" fmla="*/ 0 h 118461"/>
                  <a:gd name="connsiteX4" fmla="*/ 0 w 168740"/>
                  <a:gd name="connsiteY4" fmla="*/ 0 h 118461"/>
                  <a:gd name="connsiteX5" fmla="*/ 0 w 168740"/>
                  <a:gd name="connsiteY5" fmla="*/ 118461 h 118461"/>
                  <a:gd name="connsiteX6" fmla="*/ 108558 w 168740"/>
                  <a:gd name="connsiteY6" fmla="*/ 118461 h 118461"/>
                  <a:gd name="connsiteX7" fmla="*/ 22473 w 168740"/>
                  <a:gd name="connsiteY7" fmla="*/ 21458 h 118461"/>
                  <a:gd name="connsiteX8" fmla="*/ 148172 w 168740"/>
                  <a:gd name="connsiteY8" fmla="*/ 21458 h 118461"/>
                  <a:gd name="connsiteX9" fmla="*/ 151346 w 168740"/>
                  <a:gd name="connsiteY9" fmla="*/ 24759 h 118461"/>
                  <a:gd name="connsiteX10" fmla="*/ 148172 w 168740"/>
                  <a:gd name="connsiteY10" fmla="*/ 28060 h 118461"/>
                  <a:gd name="connsiteX11" fmla="*/ 22473 w 168740"/>
                  <a:gd name="connsiteY11" fmla="*/ 28060 h 118461"/>
                  <a:gd name="connsiteX12" fmla="*/ 19299 w 168740"/>
                  <a:gd name="connsiteY12" fmla="*/ 24759 h 118461"/>
                  <a:gd name="connsiteX13" fmla="*/ 22473 w 168740"/>
                  <a:gd name="connsiteY13" fmla="*/ 21458 h 118461"/>
                  <a:gd name="connsiteX14" fmla="*/ 22473 w 168740"/>
                  <a:gd name="connsiteY14" fmla="*/ 73388 h 118461"/>
                  <a:gd name="connsiteX15" fmla="*/ 148172 w 168740"/>
                  <a:gd name="connsiteY15" fmla="*/ 73388 h 118461"/>
                  <a:gd name="connsiteX16" fmla="*/ 151346 w 168740"/>
                  <a:gd name="connsiteY16" fmla="*/ 76689 h 118461"/>
                  <a:gd name="connsiteX17" fmla="*/ 148172 w 168740"/>
                  <a:gd name="connsiteY17" fmla="*/ 79990 h 118461"/>
                  <a:gd name="connsiteX18" fmla="*/ 22473 w 168740"/>
                  <a:gd name="connsiteY18" fmla="*/ 79990 h 118461"/>
                  <a:gd name="connsiteX19" fmla="*/ 19299 w 168740"/>
                  <a:gd name="connsiteY19" fmla="*/ 76689 h 118461"/>
                  <a:gd name="connsiteX20" fmla="*/ 22473 w 168740"/>
                  <a:gd name="connsiteY20" fmla="*/ 73388 h 118461"/>
                  <a:gd name="connsiteX21" fmla="*/ 14220 w 168740"/>
                  <a:gd name="connsiteY21" fmla="*/ 53962 h 118461"/>
                  <a:gd name="connsiteX22" fmla="*/ 11046 w 168740"/>
                  <a:gd name="connsiteY22" fmla="*/ 50660 h 118461"/>
                  <a:gd name="connsiteX23" fmla="*/ 14220 w 168740"/>
                  <a:gd name="connsiteY23" fmla="*/ 47359 h 118461"/>
                  <a:gd name="connsiteX24" fmla="*/ 156424 w 168740"/>
                  <a:gd name="connsiteY24" fmla="*/ 47359 h 118461"/>
                  <a:gd name="connsiteX25" fmla="*/ 159598 w 168740"/>
                  <a:gd name="connsiteY25" fmla="*/ 50660 h 118461"/>
                  <a:gd name="connsiteX26" fmla="*/ 156424 w 168740"/>
                  <a:gd name="connsiteY26" fmla="*/ 53962 h 118461"/>
                  <a:gd name="connsiteX27" fmla="*/ 14220 w 168740"/>
                  <a:gd name="connsiteY27" fmla="*/ 53962 h 118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8740" h="118461">
                    <a:moveTo>
                      <a:pt x="108558" y="118461"/>
                    </a:moveTo>
                    <a:cubicBezTo>
                      <a:pt x="109447" y="112367"/>
                      <a:pt x="116557" y="88751"/>
                      <a:pt x="142966" y="88751"/>
                    </a:cubicBezTo>
                    <a:cubicBezTo>
                      <a:pt x="153124" y="88751"/>
                      <a:pt x="162392" y="93195"/>
                      <a:pt x="168741" y="100178"/>
                    </a:cubicBezTo>
                    <a:lnTo>
                      <a:pt x="168741" y="0"/>
                    </a:lnTo>
                    <a:lnTo>
                      <a:pt x="0" y="0"/>
                    </a:lnTo>
                    <a:lnTo>
                      <a:pt x="0" y="118461"/>
                    </a:lnTo>
                    <a:lnTo>
                      <a:pt x="108558" y="118461"/>
                    </a:lnTo>
                    <a:close/>
                    <a:moveTo>
                      <a:pt x="22473" y="21458"/>
                    </a:moveTo>
                    <a:lnTo>
                      <a:pt x="148172" y="21458"/>
                    </a:lnTo>
                    <a:cubicBezTo>
                      <a:pt x="149949" y="21458"/>
                      <a:pt x="151346" y="22854"/>
                      <a:pt x="151346" y="24759"/>
                    </a:cubicBezTo>
                    <a:cubicBezTo>
                      <a:pt x="151346" y="26536"/>
                      <a:pt x="149949" y="28060"/>
                      <a:pt x="148172" y="28060"/>
                    </a:cubicBezTo>
                    <a:lnTo>
                      <a:pt x="22473" y="28060"/>
                    </a:lnTo>
                    <a:cubicBezTo>
                      <a:pt x="20696" y="28060"/>
                      <a:pt x="19299" y="26536"/>
                      <a:pt x="19299" y="24759"/>
                    </a:cubicBezTo>
                    <a:cubicBezTo>
                      <a:pt x="19172" y="22981"/>
                      <a:pt x="20569" y="21458"/>
                      <a:pt x="22473" y="21458"/>
                    </a:cubicBezTo>
                    <a:close/>
                    <a:moveTo>
                      <a:pt x="22473" y="73388"/>
                    </a:moveTo>
                    <a:lnTo>
                      <a:pt x="148172" y="73388"/>
                    </a:lnTo>
                    <a:cubicBezTo>
                      <a:pt x="149949" y="73388"/>
                      <a:pt x="151346" y="74784"/>
                      <a:pt x="151346" y="76689"/>
                    </a:cubicBezTo>
                    <a:cubicBezTo>
                      <a:pt x="151346" y="78466"/>
                      <a:pt x="149949" y="79990"/>
                      <a:pt x="148172" y="79990"/>
                    </a:cubicBezTo>
                    <a:lnTo>
                      <a:pt x="22473" y="79990"/>
                    </a:lnTo>
                    <a:cubicBezTo>
                      <a:pt x="20696" y="79990"/>
                      <a:pt x="19299" y="78466"/>
                      <a:pt x="19299" y="76689"/>
                    </a:cubicBezTo>
                    <a:cubicBezTo>
                      <a:pt x="19172" y="74911"/>
                      <a:pt x="20569" y="73388"/>
                      <a:pt x="22473" y="73388"/>
                    </a:cubicBezTo>
                    <a:close/>
                    <a:moveTo>
                      <a:pt x="14220" y="53962"/>
                    </a:moveTo>
                    <a:cubicBezTo>
                      <a:pt x="12443" y="53962"/>
                      <a:pt x="11046" y="52565"/>
                      <a:pt x="11046" y="50660"/>
                    </a:cubicBezTo>
                    <a:cubicBezTo>
                      <a:pt x="11046" y="48756"/>
                      <a:pt x="12443" y="47359"/>
                      <a:pt x="14220" y="47359"/>
                    </a:cubicBezTo>
                    <a:lnTo>
                      <a:pt x="156424" y="47359"/>
                    </a:lnTo>
                    <a:cubicBezTo>
                      <a:pt x="158202" y="47359"/>
                      <a:pt x="159598" y="48883"/>
                      <a:pt x="159598" y="50660"/>
                    </a:cubicBezTo>
                    <a:cubicBezTo>
                      <a:pt x="159598" y="52438"/>
                      <a:pt x="158202" y="53962"/>
                      <a:pt x="156424" y="53962"/>
                    </a:cubicBezTo>
                    <a:lnTo>
                      <a:pt x="14220" y="53962"/>
                    </a:lnTo>
                    <a:close/>
                  </a:path>
                </a:pathLst>
              </a:custGeom>
              <a:solidFill>
                <a:srgbClr val="FFFFFF"/>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10" name="TextBox 9">
              <a:extLst>
                <a:ext uri="{FF2B5EF4-FFF2-40B4-BE49-F238E27FC236}">
                  <a16:creationId xmlns:a16="http://schemas.microsoft.com/office/drawing/2014/main" id="{BB6A8251-1C93-0CDF-9966-AD6DB4851613}"/>
                </a:ext>
              </a:extLst>
            </p:cNvPr>
            <p:cNvSpPr txBox="1"/>
            <p:nvPr/>
          </p:nvSpPr>
          <p:spPr>
            <a:xfrm>
              <a:off x="4642495" y="1832082"/>
              <a:ext cx="2910925"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5855A3"/>
                </a:buClr>
                <a:buSzTx/>
                <a:buFontTx/>
                <a:buNone/>
                <a:tabLst/>
                <a:defRPr/>
              </a:pPr>
              <a:r>
                <a:rPr kumimoji="0" lang="en-US" sz="1600" b="1" i="0" u="none" strike="noStrike" kern="1200" cap="none" spc="0" normalizeH="0" baseline="0" noProof="0">
                  <a:ln/>
                  <a:solidFill>
                    <a:srgbClr val="000000"/>
                  </a:solidFill>
                  <a:effectLst/>
                  <a:uLnTx/>
                  <a:uFillTx/>
                  <a:latin typeface="Arial"/>
                  <a:ea typeface="+mn-ea"/>
                  <a:cs typeface="Arial"/>
                  <a:sym typeface="Arial"/>
                  <a:rtl val="0"/>
                </a:rPr>
                <a:t>2024 GMA Tactical Calendar</a:t>
              </a:r>
            </a:p>
          </p:txBody>
        </p:sp>
        <p:sp>
          <p:nvSpPr>
            <p:cNvPr id="11" name="TextBox 10">
              <a:extLst>
                <a:ext uri="{FF2B5EF4-FFF2-40B4-BE49-F238E27FC236}">
                  <a16:creationId xmlns:a16="http://schemas.microsoft.com/office/drawing/2014/main" id="{AC980169-D1D7-5369-FB1D-24BEBF099ED9}"/>
                </a:ext>
              </a:extLst>
            </p:cNvPr>
            <p:cNvSpPr txBox="1"/>
            <p:nvPr/>
          </p:nvSpPr>
          <p:spPr>
            <a:xfrm>
              <a:off x="704774" y="2119037"/>
              <a:ext cx="482824" cy="20005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700" b="0" i="0" u="none" strike="noStrike" kern="1200" cap="none" spc="0" normalizeH="0" baseline="0" noProof="0">
                  <a:ln/>
                  <a:solidFill>
                    <a:srgbClr val="000000"/>
                  </a:solidFill>
                  <a:effectLst/>
                  <a:uLnTx/>
                  <a:uFillTx/>
                  <a:latin typeface="Arial"/>
                  <a:ea typeface="+mn-ea"/>
                  <a:cs typeface="Arial"/>
                  <a:sym typeface="Arial"/>
                  <a:rtl val="0"/>
                </a:rPr>
                <a:t>Legend</a:t>
              </a:r>
            </a:p>
          </p:txBody>
        </p:sp>
        <p:sp>
          <p:nvSpPr>
            <p:cNvPr id="12" name="TextBox 11">
              <a:extLst>
                <a:ext uri="{FF2B5EF4-FFF2-40B4-BE49-F238E27FC236}">
                  <a16:creationId xmlns:a16="http://schemas.microsoft.com/office/drawing/2014/main" id="{17B7E4D1-97F9-A074-B13F-A74684EC882B}"/>
                </a:ext>
              </a:extLst>
            </p:cNvPr>
            <p:cNvSpPr txBox="1"/>
            <p:nvPr/>
          </p:nvSpPr>
          <p:spPr>
            <a:xfrm>
              <a:off x="1215647" y="2119037"/>
              <a:ext cx="889987" cy="20005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700" b="0" i="0" u="none" strike="noStrike" kern="1200" cap="none" spc="0" normalizeH="0" baseline="0" noProof="0">
                  <a:ln/>
                  <a:solidFill>
                    <a:srgbClr val="000000"/>
                  </a:solidFill>
                  <a:effectLst/>
                  <a:uLnTx/>
                  <a:uFillTx/>
                  <a:latin typeface="Arial"/>
                  <a:ea typeface="+mn-ea"/>
                  <a:cs typeface="Arial"/>
                  <a:sym typeface="Arial"/>
                  <a:rtl val="0"/>
                </a:rPr>
                <a:t>Abstracts/Posters</a:t>
              </a:r>
            </a:p>
          </p:txBody>
        </p:sp>
        <p:sp>
          <p:nvSpPr>
            <p:cNvPr id="15" name="TextBox 14">
              <a:extLst>
                <a:ext uri="{FF2B5EF4-FFF2-40B4-BE49-F238E27FC236}">
                  <a16:creationId xmlns:a16="http://schemas.microsoft.com/office/drawing/2014/main" id="{2822F557-A58C-A79B-56A5-9B6C1C0CD308}"/>
                </a:ext>
              </a:extLst>
            </p:cNvPr>
            <p:cNvSpPr txBox="1"/>
            <p:nvPr/>
          </p:nvSpPr>
          <p:spPr>
            <a:xfrm>
              <a:off x="2040915" y="2119037"/>
              <a:ext cx="567784" cy="20005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700" b="0" i="0" u="none" strike="noStrike" kern="1200" cap="none" spc="0" normalizeH="0" baseline="0" noProof="0">
                  <a:ln/>
                  <a:solidFill>
                    <a:srgbClr val="000000"/>
                  </a:solidFill>
                  <a:effectLst/>
                  <a:uLnTx/>
                  <a:uFillTx/>
                  <a:latin typeface="Arial"/>
                  <a:ea typeface="+mn-ea"/>
                  <a:cs typeface="Arial"/>
                  <a:sym typeface="Arial"/>
                  <a:rtl val="0"/>
                </a:rPr>
                <a:t>Congress</a:t>
              </a:r>
            </a:p>
          </p:txBody>
        </p:sp>
        <p:sp>
          <p:nvSpPr>
            <p:cNvPr id="16" name="TextBox 15">
              <a:extLst>
                <a:ext uri="{FF2B5EF4-FFF2-40B4-BE49-F238E27FC236}">
                  <a16:creationId xmlns:a16="http://schemas.microsoft.com/office/drawing/2014/main" id="{048E9B37-76DF-4EAA-A54D-91A12004806E}"/>
                </a:ext>
              </a:extLst>
            </p:cNvPr>
            <p:cNvSpPr txBox="1"/>
            <p:nvPr/>
          </p:nvSpPr>
          <p:spPr>
            <a:xfrm>
              <a:off x="2551010" y="2119037"/>
              <a:ext cx="623889" cy="20005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700" b="0" i="0" u="none" strike="noStrike" kern="1200" cap="none" spc="0" normalizeH="0" baseline="0" noProof="0">
                  <a:ln/>
                  <a:solidFill>
                    <a:srgbClr val="000000"/>
                  </a:solidFill>
                  <a:effectLst/>
                  <a:uLnTx/>
                  <a:uFillTx/>
                  <a:latin typeface="Arial"/>
                  <a:ea typeface="+mn-ea"/>
                  <a:cs typeface="Arial"/>
                  <a:sym typeface="Arial"/>
                  <a:rtl val="0"/>
                </a:rPr>
                <a:t>Manuscript</a:t>
              </a:r>
            </a:p>
          </p:txBody>
        </p:sp>
        <p:sp>
          <p:nvSpPr>
            <p:cNvPr id="17" name="TextBox 16">
              <a:extLst>
                <a:ext uri="{FF2B5EF4-FFF2-40B4-BE49-F238E27FC236}">
                  <a16:creationId xmlns:a16="http://schemas.microsoft.com/office/drawing/2014/main" id="{29CE0F62-0809-2B63-5908-F827A282B7FE}"/>
                </a:ext>
              </a:extLst>
            </p:cNvPr>
            <p:cNvSpPr txBox="1"/>
            <p:nvPr/>
          </p:nvSpPr>
          <p:spPr>
            <a:xfrm>
              <a:off x="3131141" y="2119037"/>
              <a:ext cx="779381" cy="20005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700" b="0" i="0" u="none" strike="noStrike" kern="1200" cap="none" spc="0" normalizeH="0" baseline="0" noProof="0">
                  <a:ln/>
                  <a:solidFill>
                    <a:srgbClr val="000000"/>
                  </a:solidFill>
                  <a:effectLst/>
                  <a:uLnTx/>
                  <a:uFillTx/>
                  <a:latin typeface="Arial"/>
                  <a:ea typeface="+mn-ea"/>
                  <a:cs typeface="Arial"/>
                  <a:sym typeface="Arial"/>
                  <a:rtl val="0"/>
                </a:rPr>
                <a:t>Social listening</a:t>
              </a:r>
            </a:p>
          </p:txBody>
        </p:sp>
        <p:sp>
          <p:nvSpPr>
            <p:cNvPr id="18" name="TextBox 17">
              <a:extLst>
                <a:ext uri="{FF2B5EF4-FFF2-40B4-BE49-F238E27FC236}">
                  <a16:creationId xmlns:a16="http://schemas.microsoft.com/office/drawing/2014/main" id="{4A3F60CE-1E54-8451-4096-A68772609697}"/>
                </a:ext>
              </a:extLst>
            </p:cNvPr>
            <p:cNvSpPr txBox="1"/>
            <p:nvPr/>
          </p:nvSpPr>
          <p:spPr>
            <a:xfrm>
              <a:off x="3866528" y="2119037"/>
              <a:ext cx="652743" cy="20005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700" b="0" i="0" u="none" strike="noStrike" kern="1200" cap="none" spc="0" normalizeH="0" baseline="0" noProof="0">
                  <a:ln/>
                  <a:solidFill>
                    <a:srgbClr val="000000"/>
                  </a:solidFill>
                  <a:effectLst/>
                  <a:uLnTx/>
                  <a:uFillTx/>
                  <a:latin typeface="Arial"/>
                  <a:ea typeface="+mn-ea"/>
                  <a:cs typeface="Arial"/>
                  <a:sym typeface="Arial"/>
                  <a:rtl val="0"/>
                </a:rPr>
                <a:t>Symposium</a:t>
              </a:r>
            </a:p>
          </p:txBody>
        </p:sp>
        <p:sp>
          <p:nvSpPr>
            <p:cNvPr id="19" name="TextBox 18">
              <a:extLst>
                <a:ext uri="{FF2B5EF4-FFF2-40B4-BE49-F238E27FC236}">
                  <a16:creationId xmlns:a16="http://schemas.microsoft.com/office/drawing/2014/main" id="{77B39346-38F1-312F-A8FA-8111207AD761}"/>
                </a:ext>
              </a:extLst>
            </p:cNvPr>
            <p:cNvSpPr txBox="1"/>
            <p:nvPr/>
          </p:nvSpPr>
          <p:spPr>
            <a:xfrm>
              <a:off x="825267" y="2478370"/>
              <a:ext cx="505267"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0" normalizeH="0" baseline="0" noProof="0">
                  <a:ln/>
                  <a:solidFill>
                    <a:srgbClr val="000000"/>
                  </a:solidFill>
                  <a:effectLst/>
                  <a:uLnTx/>
                  <a:uFillTx/>
                  <a:latin typeface="Arial"/>
                  <a:ea typeface="+mn-ea"/>
                  <a:cs typeface="Arial"/>
                  <a:sym typeface="Arial"/>
                  <a:rtl val="0"/>
                </a:rPr>
                <a:t>Group</a:t>
              </a:r>
            </a:p>
          </p:txBody>
        </p:sp>
        <p:sp>
          <p:nvSpPr>
            <p:cNvPr id="20" name="TextBox 19">
              <a:extLst>
                <a:ext uri="{FF2B5EF4-FFF2-40B4-BE49-F238E27FC236}">
                  <a16:creationId xmlns:a16="http://schemas.microsoft.com/office/drawing/2014/main" id="{505D4D51-D19A-F0D5-95BE-4890055F8B24}"/>
                </a:ext>
              </a:extLst>
            </p:cNvPr>
            <p:cNvSpPr txBox="1"/>
            <p:nvPr/>
          </p:nvSpPr>
          <p:spPr>
            <a:xfrm>
              <a:off x="825267" y="2718568"/>
              <a:ext cx="787395"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0" normalizeH="0" baseline="0" noProof="0">
                  <a:ln/>
                  <a:solidFill>
                    <a:srgbClr val="000000"/>
                  </a:solidFill>
                  <a:effectLst/>
                  <a:uLnTx/>
                  <a:uFillTx/>
                  <a:latin typeface="Arial"/>
                  <a:ea typeface="+mn-ea"/>
                  <a:cs typeface="Arial"/>
                  <a:sym typeface="Arial"/>
                  <a:rtl val="0"/>
                </a:rPr>
                <a:t>Congress A</a:t>
              </a:r>
            </a:p>
          </p:txBody>
        </p:sp>
        <p:sp>
          <p:nvSpPr>
            <p:cNvPr id="21" name="TextBox 20">
              <a:extLst>
                <a:ext uri="{FF2B5EF4-FFF2-40B4-BE49-F238E27FC236}">
                  <a16:creationId xmlns:a16="http://schemas.microsoft.com/office/drawing/2014/main" id="{06017AE7-3B6C-C08E-AED8-4010B482AE11}"/>
                </a:ext>
              </a:extLst>
            </p:cNvPr>
            <p:cNvSpPr txBox="1"/>
            <p:nvPr/>
          </p:nvSpPr>
          <p:spPr>
            <a:xfrm>
              <a:off x="825267" y="2949549"/>
              <a:ext cx="787395"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0" normalizeH="0" baseline="0" noProof="0">
                  <a:ln/>
                  <a:solidFill>
                    <a:srgbClr val="000000"/>
                  </a:solidFill>
                  <a:effectLst/>
                  <a:uLnTx/>
                  <a:uFillTx/>
                  <a:latin typeface="Arial"/>
                  <a:ea typeface="+mn-ea"/>
                  <a:cs typeface="Arial"/>
                  <a:sym typeface="Arial"/>
                  <a:rtl val="0"/>
                </a:rPr>
                <a:t>Congress A</a:t>
              </a:r>
            </a:p>
          </p:txBody>
        </p:sp>
        <p:sp>
          <p:nvSpPr>
            <p:cNvPr id="22" name="TextBox 21">
              <a:extLst>
                <a:ext uri="{FF2B5EF4-FFF2-40B4-BE49-F238E27FC236}">
                  <a16:creationId xmlns:a16="http://schemas.microsoft.com/office/drawing/2014/main" id="{E66929B0-7953-1A01-3553-85685FB24F99}"/>
                </a:ext>
              </a:extLst>
            </p:cNvPr>
            <p:cNvSpPr txBox="1"/>
            <p:nvPr/>
          </p:nvSpPr>
          <p:spPr>
            <a:xfrm>
              <a:off x="825267" y="3182256"/>
              <a:ext cx="787395"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0" normalizeH="0" baseline="0" noProof="0">
                  <a:ln/>
                  <a:solidFill>
                    <a:srgbClr val="000000"/>
                  </a:solidFill>
                  <a:effectLst/>
                  <a:uLnTx/>
                  <a:uFillTx/>
                  <a:latin typeface="Arial"/>
                  <a:ea typeface="+mn-ea"/>
                  <a:cs typeface="Arial"/>
                  <a:sym typeface="Arial"/>
                  <a:rtl val="0"/>
                </a:rPr>
                <a:t>Congress B</a:t>
              </a:r>
            </a:p>
          </p:txBody>
        </p:sp>
        <p:sp>
          <p:nvSpPr>
            <p:cNvPr id="23" name="TextBox 22">
              <a:extLst>
                <a:ext uri="{FF2B5EF4-FFF2-40B4-BE49-F238E27FC236}">
                  <a16:creationId xmlns:a16="http://schemas.microsoft.com/office/drawing/2014/main" id="{8CE33DC5-80E1-C89B-C448-B538B27E216B}"/>
                </a:ext>
              </a:extLst>
            </p:cNvPr>
            <p:cNvSpPr txBox="1"/>
            <p:nvPr/>
          </p:nvSpPr>
          <p:spPr>
            <a:xfrm>
              <a:off x="825267" y="3419077"/>
              <a:ext cx="787395"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0" normalizeH="0" baseline="0" noProof="0">
                  <a:ln/>
                  <a:solidFill>
                    <a:srgbClr val="000000"/>
                  </a:solidFill>
                  <a:effectLst/>
                  <a:uLnTx/>
                  <a:uFillTx/>
                  <a:latin typeface="Arial"/>
                  <a:ea typeface="+mn-ea"/>
                  <a:cs typeface="Arial"/>
                  <a:sym typeface="Arial"/>
                  <a:rtl val="0"/>
                </a:rPr>
                <a:t>Congress B</a:t>
              </a:r>
            </a:p>
          </p:txBody>
        </p:sp>
        <p:sp>
          <p:nvSpPr>
            <p:cNvPr id="24" name="TextBox 23">
              <a:extLst>
                <a:ext uri="{FF2B5EF4-FFF2-40B4-BE49-F238E27FC236}">
                  <a16:creationId xmlns:a16="http://schemas.microsoft.com/office/drawing/2014/main" id="{A4E2479E-5561-E9D7-E667-DFB2C5530564}"/>
                </a:ext>
              </a:extLst>
            </p:cNvPr>
            <p:cNvSpPr txBox="1"/>
            <p:nvPr/>
          </p:nvSpPr>
          <p:spPr>
            <a:xfrm>
              <a:off x="825267" y="3647544"/>
              <a:ext cx="787395"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0" normalizeH="0" baseline="0" noProof="0">
                  <a:ln/>
                  <a:solidFill>
                    <a:srgbClr val="000000"/>
                  </a:solidFill>
                  <a:effectLst/>
                  <a:uLnTx/>
                  <a:uFillTx/>
                  <a:latin typeface="Arial"/>
                  <a:ea typeface="+mn-ea"/>
                  <a:cs typeface="Arial"/>
                  <a:sym typeface="Arial"/>
                  <a:rtl val="0"/>
                </a:rPr>
                <a:t>Congress B</a:t>
              </a:r>
            </a:p>
          </p:txBody>
        </p:sp>
        <p:sp>
          <p:nvSpPr>
            <p:cNvPr id="25" name="TextBox 24">
              <a:extLst>
                <a:ext uri="{FF2B5EF4-FFF2-40B4-BE49-F238E27FC236}">
                  <a16:creationId xmlns:a16="http://schemas.microsoft.com/office/drawing/2014/main" id="{4523C1EC-4C6F-F9F9-C514-14C0ABF662AD}"/>
                </a:ext>
              </a:extLst>
            </p:cNvPr>
            <p:cNvSpPr txBox="1"/>
            <p:nvPr/>
          </p:nvSpPr>
          <p:spPr>
            <a:xfrm>
              <a:off x="825267" y="3882118"/>
              <a:ext cx="793807"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0" normalizeH="0" baseline="0" noProof="0">
                  <a:ln/>
                  <a:solidFill>
                    <a:srgbClr val="000000"/>
                  </a:solidFill>
                  <a:effectLst/>
                  <a:uLnTx/>
                  <a:uFillTx/>
                  <a:latin typeface="Arial"/>
                  <a:ea typeface="+mn-ea"/>
                  <a:cs typeface="Arial"/>
                  <a:sym typeface="Arial"/>
                  <a:rtl val="0"/>
                </a:rPr>
                <a:t>Congress C</a:t>
              </a:r>
            </a:p>
          </p:txBody>
        </p:sp>
        <p:sp>
          <p:nvSpPr>
            <p:cNvPr id="26" name="TextBox 25">
              <a:extLst>
                <a:ext uri="{FF2B5EF4-FFF2-40B4-BE49-F238E27FC236}">
                  <a16:creationId xmlns:a16="http://schemas.microsoft.com/office/drawing/2014/main" id="{E7BBE519-D6FB-C44B-5861-61ED2B70D43F}"/>
                </a:ext>
              </a:extLst>
            </p:cNvPr>
            <p:cNvSpPr txBox="1"/>
            <p:nvPr/>
          </p:nvSpPr>
          <p:spPr>
            <a:xfrm>
              <a:off x="825267" y="4111765"/>
              <a:ext cx="793807"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0" normalizeH="0" baseline="0" noProof="0">
                  <a:ln/>
                  <a:solidFill>
                    <a:srgbClr val="000000"/>
                  </a:solidFill>
                  <a:effectLst/>
                  <a:uLnTx/>
                  <a:uFillTx/>
                  <a:latin typeface="Arial"/>
                  <a:ea typeface="+mn-ea"/>
                  <a:cs typeface="Arial"/>
                  <a:sym typeface="Arial"/>
                  <a:rtl val="0"/>
                </a:rPr>
                <a:t>Congress C</a:t>
              </a:r>
            </a:p>
          </p:txBody>
        </p:sp>
        <p:sp>
          <p:nvSpPr>
            <p:cNvPr id="27" name="TextBox 26">
              <a:extLst>
                <a:ext uri="{FF2B5EF4-FFF2-40B4-BE49-F238E27FC236}">
                  <a16:creationId xmlns:a16="http://schemas.microsoft.com/office/drawing/2014/main" id="{8880EAC5-EC59-F251-01E2-546F9235A9F4}"/>
                </a:ext>
              </a:extLst>
            </p:cNvPr>
            <p:cNvSpPr txBox="1"/>
            <p:nvPr/>
          </p:nvSpPr>
          <p:spPr>
            <a:xfrm>
              <a:off x="825267" y="4340727"/>
              <a:ext cx="806631"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0" normalizeH="0" baseline="0" noProof="0">
                  <a:ln/>
                  <a:solidFill>
                    <a:srgbClr val="000000"/>
                  </a:solidFill>
                  <a:effectLst/>
                  <a:uLnTx/>
                  <a:uFillTx/>
                  <a:latin typeface="Arial"/>
                  <a:ea typeface="+mn-ea"/>
                  <a:cs typeface="Arial"/>
                  <a:sym typeface="Arial"/>
                  <a:rtl val="0"/>
                </a:rPr>
                <a:t>Publications</a:t>
              </a:r>
            </a:p>
          </p:txBody>
        </p:sp>
        <p:sp>
          <p:nvSpPr>
            <p:cNvPr id="28" name="TextBox 27">
              <a:extLst>
                <a:ext uri="{FF2B5EF4-FFF2-40B4-BE49-F238E27FC236}">
                  <a16:creationId xmlns:a16="http://schemas.microsoft.com/office/drawing/2014/main" id="{04DFF3E9-3B6A-8810-81E0-162E8DC1D4C5}"/>
                </a:ext>
              </a:extLst>
            </p:cNvPr>
            <p:cNvSpPr txBox="1"/>
            <p:nvPr/>
          </p:nvSpPr>
          <p:spPr>
            <a:xfrm>
              <a:off x="825267" y="4574310"/>
              <a:ext cx="793807"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0" normalizeH="0" baseline="0" noProof="0">
                  <a:ln/>
                  <a:solidFill>
                    <a:srgbClr val="000000"/>
                  </a:solidFill>
                  <a:effectLst/>
                  <a:uLnTx/>
                  <a:uFillTx/>
                  <a:latin typeface="Arial"/>
                  <a:ea typeface="+mn-ea"/>
                  <a:cs typeface="Arial"/>
                  <a:sym typeface="Arial"/>
                  <a:rtl val="0"/>
                </a:rPr>
                <a:t>Congress D</a:t>
              </a:r>
            </a:p>
          </p:txBody>
        </p:sp>
        <p:sp>
          <p:nvSpPr>
            <p:cNvPr id="29" name="TextBox 28">
              <a:extLst>
                <a:ext uri="{FF2B5EF4-FFF2-40B4-BE49-F238E27FC236}">
                  <a16:creationId xmlns:a16="http://schemas.microsoft.com/office/drawing/2014/main" id="{B3355BE1-660F-E5E1-AB36-7B320F03D67F}"/>
                </a:ext>
              </a:extLst>
            </p:cNvPr>
            <p:cNvSpPr txBox="1"/>
            <p:nvPr/>
          </p:nvSpPr>
          <p:spPr>
            <a:xfrm>
              <a:off x="825267" y="4807259"/>
              <a:ext cx="787395"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0" normalizeH="0" baseline="0" noProof="0">
                  <a:ln/>
                  <a:solidFill>
                    <a:srgbClr val="000000"/>
                  </a:solidFill>
                  <a:effectLst/>
                  <a:uLnTx/>
                  <a:uFillTx/>
                  <a:latin typeface="Arial"/>
                  <a:ea typeface="+mn-ea"/>
                  <a:cs typeface="Arial"/>
                  <a:sym typeface="Arial"/>
                  <a:rtl val="0"/>
                </a:rPr>
                <a:t>Congress E</a:t>
              </a:r>
            </a:p>
          </p:txBody>
        </p:sp>
        <p:sp>
          <p:nvSpPr>
            <p:cNvPr id="30" name="TextBox 29">
              <a:extLst>
                <a:ext uri="{FF2B5EF4-FFF2-40B4-BE49-F238E27FC236}">
                  <a16:creationId xmlns:a16="http://schemas.microsoft.com/office/drawing/2014/main" id="{8AD1F982-CC9E-7E8C-B072-2EFA40DB8769}"/>
                </a:ext>
              </a:extLst>
            </p:cNvPr>
            <p:cNvSpPr txBox="1"/>
            <p:nvPr/>
          </p:nvSpPr>
          <p:spPr>
            <a:xfrm>
              <a:off x="1590661" y="4807259"/>
              <a:ext cx="1075936"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0" normalizeH="0" baseline="0" noProof="0">
                  <a:ln/>
                  <a:solidFill>
                    <a:srgbClr val="000000"/>
                  </a:solidFill>
                  <a:effectLst/>
                  <a:uLnTx/>
                  <a:uFillTx/>
                  <a:latin typeface="Arial"/>
                  <a:ea typeface="+mn-ea"/>
                  <a:cs typeface="Arial"/>
                  <a:sym typeface="Arial"/>
                  <a:rtl val="0"/>
                </a:rPr>
                <a:t>Congress E 2024</a:t>
              </a:r>
            </a:p>
          </p:txBody>
        </p:sp>
        <p:sp>
          <p:nvSpPr>
            <p:cNvPr id="31" name="TextBox 30">
              <a:extLst>
                <a:ext uri="{FF2B5EF4-FFF2-40B4-BE49-F238E27FC236}">
                  <a16:creationId xmlns:a16="http://schemas.microsoft.com/office/drawing/2014/main" id="{83FFF668-E539-8BB1-B359-2A6A4D7042C9}"/>
                </a:ext>
              </a:extLst>
            </p:cNvPr>
            <p:cNvSpPr txBox="1"/>
            <p:nvPr/>
          </p:nvSpPr>
          <p:spPr>
            <a:xfrm>
              <a:off x="1590661" y="4574310"/>
              <a:ext cx="1082348"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0" normalizeH="0" baseline="0" noProof="0">
                  <a:ln/>
                  <a:solidFill>
                    <a:srgbClr val="000000"/>
                  </a:solidFill>
                  <a:effectLst/>
                  <a:uLnTx/>
                  <a:uFillTx/>
                  <a:latin typeface="Arial"/>
                  <a:ea typeface="+mn-ea"/>
                  <a:cs typeface="Arial"/>
                  <a:sym typeface="Arial"/>
                  <a:rtl val="0"/>
                </a:rPr>
                <a:t>Congress D 2024</a:t>
              </a:r>
            </a:p>
          </p:txBody>
        </p:sp>
        <p:sp>
          <p:nvSpPr>
            <p:cNvPr id="32" name="TextBox 31">
              <a:extLst>
                <a:ext uri="{FF2B5EF4-FFF2-40B4-BE49-F238E27FC236}">
                  <a16:creationId xmlns:a16="http://schemas.microsoft.com/office/drawing/2014/main" id="{98555CE9-8260-09A4-0673-385322FEAE0A}"/>
                </a:ext>
              </a:extLst>
            </p:cNvPr>
            <p:cNvSpPr txBox="1"/>
            <p:nvPr/>
          </p:nvSpPr>
          <p:spPr>
            <a:xfrm>
              <a:off x="1590661" y="4340727"/>
              <a:ext cx="1422184"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0" normalizeH="0" baseline="0" noProof="0">
                  <a:ln/>
                  <a:solidFill>
                    <a:srgbClr val="000000"/>
                  </a:solidFill>
                  <a:effectLst/>
                  <a:uLnTx/>
                  <a:uFillTx/>
                  <a:latin typeface="Arial"/>
                  <a:ea typeface="+mn-ea"/>
                  <a:cs typeface="Arial"/>
                  <a:sym typeface="Arial"/>
                  <a:rtl val="0"/>
                </a:rPr>
                <a:t>Publication (manuscript)</a:t>
              </a:r>
            </a:p>
          </p:txBody>
        </p:sp>
        <p:sp>
          <p:nvSpPr>
            <p:cNvPr id="33" name="TextBox 32">
              <a:extLst>
                <a:ext uri="{FF2B5EF4-FFF2-40B4-BE49-F238E27FC236}">
                  <a16:creationId xmlns:a16="http://schemas.microsoft.com/office/drawing/2014/main" id="{F9D7B63D-6EA1-7006-5C86-8E8FACE5872F}"/>
                </a:ext>
              </a:extLst>
            </p:cNvPr>
            <p:cNvSpPr txBox="1"/>
            <p:nvPr/>
          </p:nvSpPr>
          <p:spPr>
            <a:xfrm>
              <a:off x="1590661" y="4111765"/>
              <a:ext cx="1229824"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0" normalizeH="0" baseline="0" noProof="0">
                  <a:ln/>
                  <a:solidFill>
                    <a:srgbClr val="000000"/>
                  </a:solidFill>
                  <a:effectLst/>
                  <a:uLnTx/>
                  <a:uFillTx/>
                  <a:latin typeface="Arial"/>
                  <a:ea typeface="+mn-ea"/>
                  <a:cs typeface="Arial"/>
                  <a:sym typeface="Arial"/>
                  <a:rtl val="0"/>
                </a:rPr>
                <a:t>Satellite symposium</a:t>
              </a:r>
            </a:p>
          </p:txBody>
        </p:sp>
        <p:sp>
          <p:nvSpPr>
            <p:cNvPr id="34" name="TextBox 33">
              <a:extLst>
                <a:ext uri="{FF2B5EF4-FFF2-40B4-BE49-F238E27FC236}">
                  <a16:creationId xmlns:a16="http://schemas.microsoft.com/office/drawing/2014/main" id="{BBFCD133-189C-A087-3675-F5603A70F009}"/>
                </a:ext>
              </a:extLst>
            </p:cNvPr>
            <p:cNvSpPr txBox="1"/>
            <p:nvPr/>
          </p:nvSpPr>
          <p:spPr>
            <a:xfrm>
              <a:off x="1590661" y="3882118"/>
              <a:ext cx="1082348"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0" normalizeH="0" baseline="0" noProof="0">
                  <a:ln/>
                  <a:solidFill>
                    <a:srgbClr val="000000"/>
                  </a:solidFill>
                  <a:effectLst/>
                  <a:uLnTx/>
                  <a:uFillTx/>
                  <a:latin typeface="Arial"/>
                  <a:ea typeface="+mn-ea"/>
                  <a:cs typeface="Arial"/>
                  <a:sym typeface="Arial"/>
                  <a:rtl val="0"/>
                </a:rPr>
                <a:t>Congress C 2024</a:t>
              </a:r>
            </a:p>
          </p:txBody>
        </p:sp>
        <p:sp>
          <p:nvSpPr>
            <p:cNvPr id="35" name="TextBox 34">
              <a:extLst>
                <a:ext uri="{FF2B5EF4-FFF2-40B4-BE49-F238E27FC236}">
                  <a16:creationId xmlns:a16="http://schemas.microsoft.com/office/drawing/2014/main" id="{91351FDC-69DA-CD19-3695-982BDE618B93}"/>
                </a:ext>
              </a:extLst>
            </p:cNvPr>
            <p:cNvSpPr txBox="1"/>
            <p:nvPr/>
          </p:nvSpPr>
          <p:spPr>
            <a:xfrm>
              <a:off x="1590661" y="3647544"/>
              <a:ext cx="954107"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0" normalizeH="0" baseline="0" noProof="0">
                  <a:ln/>
                  <a:solidFill>
                    <a:srgbClr val="000000"/>
                  </a:solidFill>
                  <a:effectLst/>
                  <a:uLnTx/>
                  <a:uFillTx/>
                  <a:latin typeface="Arial"/>
                  <a:ea typeface="+mn-ea"/>
                  <a:cs typeface="Arial"/>
                  <a:sym typeface="Arial"/>
                  <a:rtl val="0"/>
                </a:rPr>
                <a:t>Social listening</a:t>
              </a:r>
            </a:p>
          </p:txBody>
        </p:sp>
        <p:sp>
          <p:nvSpPr>
            <p:cNvPr id="36" name="TextBox 35">
              <a:extLst>
                <a:ext uri="{FF2B5EF4-FFF2-40B4-BE49-F238E27FC236}">
                  <a16:creationId xmlns:a16="http://schemas.microsoft.com/office/drawing/2014/main" id="{23F44CCA-9CA2-0CD3-256E-CBB690186B15}"/>
                </a:ext>
              </a:extLst>
            </p:cNvPr>
            <p:cNvSpPr txBox="1"/>
            <p:nvPr/>
          </p:nvSpPr>
          <p:spPr>
            <a:xfrm>
              <a:off x="1590661" y="3419077"/>
              <a:ext cx="1075936"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0" normalizeH="0" baseline="0" noProof="0">
                  <a:ln/>
                  <a:solidFill>
                    <a:srgbClr val="000000"/>
                  </a:solidFill>
                  <a:effectLst/>
                  <a:uLnTx/>
                  <a:uFillTx/>
                  <a:latin typeface="Arial"/>
                  <a:ea typeface="+mn-ea"/>
                  <a:cs typeface="Arial"/>
                  <a:sym typeface="Arial"/>
                  <a:rtl val="0"/>
                </a:rPr>
                <a:t>Congress B 2024</a:t>
              </a:r>
            </a:p>
          </p:txBody>
        </p:sp>
        <p:sp>
          <p:nvSpPr>
            <p:cNvPr id="37" name="TextBox 36">
              <a:extLst>
                <a:ext uri="{FF2B5EF4-FFF2-40B4-BE49-F238E27FC236}">
                  <a16:creationId xmlns:a16="http://schemas.microsoft.com/office/drawing/2014/main" id="{A8A4AF64-D4BC-B62B-AA32-A23CD8D5C45F}"/>
                </a:ext>
              </a:extLst>
            </p:cNvPr>
            <p:cNvSpPr txBox="1"/>
            <p:nvPr/>
          </p:nvSpPr>
          <p:spPr>
            <a:xfrm>
              <a:off x="1590661" y="3182256"/>
              <a:ext cx="1640193"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0" normalizeH="0" baseline="0" noProof="0">
                  <a:ln/>
                  <a:solidFill>
                    <a:srgbClr val="000000"/>
                  </a:solidFill>
                  <a:effectLst/>
                  <a:uLnTx/>
                  <a:uFillTx/>
                  <a:latin typeface="Arial"/>
                  <a:ea typeface="+mn-ea"/>
                  <a:cs typeface="Arial"/>
                  <a:sym typeface="Arial"/>
                  <a:rtl val="0"/>
                </a:rPr>
                <a:t>GVRWE abstracts (planned)</a:t>
              </a:r>
            </a:p>
          </p:txBody>
        </p:sp>
        <p:sp>
          <p:nvSpPr>
            <p:cNvPr id="38" name="TextBox 37">
              <a:extLst>
                <a:ext uri="{FF2B5EF4-FFF2-40B4-BE49-F238E27FC236}">
                  <a16:creationId xmlns:a16="http://schemas.microsoft.com/office/drawing/2014/main" id="{62C63B83-247D-677E-354C-F59C7BBD388F}"/>
                </a:ext>
              </a:extLst>
            </p:cNvPr>
            <p:cNvSpPr txBox="1"/>
            <p:nvPr/>
          </p:nvSpPr>
          <p:spPr>
            <a:xfrm>
              <a:off x="1590661" y="2949549"/>
              <a:ext cx="787395"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0" normalizeH="0" baseline="0" noProof="0">
                  <a:ln/>
                  <a:solidFill>
                    <a:srgbClr val="000000"/>
                  </a:solidFill>
                  <a:effectLst/>
                  <a:uLnTx/>
                  <a:uFillTx/>
                  <a:latin typeface="Arial"/>
                  <a:ea typeface="+mn-ea"/>
                  <a:cs typeface="Arial"/>
                  <a:sym typeface="Arial"/>
                  <a:rtl val="0"/>
                </a:rPr>
                <a:t>Symposium</a:t>
              </a:r>
            </a:p>
          </p:txBody>
        </p:sp>
        <p:sp>
          <p:nvSpPr>
            <p:cNvPr id="39" name="TextBox 38">
              <a:extLst>
                <a:ext uri="{FF2B5EF4-FFF2-40B4-BE49-F238E27FC236}">
                  <a16:creationId xmlns:a16="http://schemas.microsoft.com/office/drawing/2014/main" id="{8567538B-D574-5ADA-5DB6-6DBAFED3F597}"/>
                </a:ext>
              </a:extLst>
            </p:cNvPr>
            <p:cNvSpPr txBox="1"/>
            <p:nvPr/>
          </p:nvSpPr>
          <p:spPr>
            <a:xfrm>
              <a:off x="1590661" y="2718568"/>
              <a:ext cx="1075936"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0" normalizeH="0" baseline="0" noProof="0">
                  <a:ln/>
                  <a:solidFill>
                    <a:srgbClr val="000000"/>
                  </a:solidFill>
                  <a:effectLst/>
                  <a:uLnTx/>
                  <a:uFillTx/>
                  <a:latin typeface="Arial"/>
                  <a:ea typeface="+mn-ea"/>
                  <a:cs typeface="Arial"/>
                  <a:sym typeface="Arial"/>
                  <a:rtl val="0"/>
                </a:rPr>
                <a:t>Congress A 2024</a:t>
              </a:r>
            </a:p>
          </p:txBody>
        </p:sp>
        <p:sp>
          <p:nvSpPr>
            <p:cNvPr id="40" name="TextBox 39">
              <a:extLst>
                <a:ext uri="{FF2B5EF4-FFF2-40B4-BE49-F238E27FC236}">
                  <a16:creationId xmlns:a16="http://schemas.microsoft.com/office/drawing/2014/main" id="{2BC5AD43-641A-5E51-DFFB-2DCDEDAB6046}"/>
                </a:ext>
              </a:extLst>
            </p:cNvPr>
            <p:cNvSpPr txBox="1"/>
            <p:nvPr/>
          </p:nvSpPr>
          <p:spPr>
            <a:xfrm>
              <a:off x="1592197" y="2478370"/>
              <a:ext cx="434734"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0" normalizeH="0" baseline="0" noProof="0">
                  <a:ln/>
                  <a:solidFill>
                    <a:srgbClr val="000000"/>
                  </a:solidFill>
                  <a:effectLst/>
                  <a:uLnTx/>
                  <a:uFillTx/>
                  <a:latin typeface="Arial"/>
                  <a:ea typeface="+mn-ea"/>
                  <a:cs typeface="Arial"/>
                  <a:sym typeface="Arial"/>
                  <a:rtl val="0"/>
                </a:rPr>
                <a:t>Task</a:t>
              </a:r>
            </a:p>
          </p:txBody>
        </p:sp>
        <p:sp>
          <p:nvSpPr>
            <p:cNvPr id="41" name="Freeform 55">
              <a:extLst>
                <a:ext uri="{FF2B5EF4-FFF2-40B4-BE49-F238E27FC236}">
                  <a16:creationId xmlns:a16="http://schemas.microsoft.com/office/drawing/2014/main" id="{F7308B96-17A6-D4C6-9111-79014092B6E3}"/>
                </a:ext>
              </a:extLst>
            </p:cNvPr>
            <p:cNvSpPr/>
            <p:nvPr/>
          </p:nvSpPr>
          <p:spPr>
            <a:xfrm>
              <a:off x="1206452" y="2171633"/>
              <a:ext cx="87608" cy="87608"/>
            </a:xfrm>
            <a:custGeom>
              <a:avLst/>
              <a:gdLst>
                <a:gd name="connsiteX0" fmla="*/ 87608 w 87608"/>
                <a:gd name="connsiteY0" fmla="*/ 43804 h 87608"/>
                <a:gd name="connsiteX1" fmla="*/ 43804 w 87608"/>
                <a:gd name="connsiteY1" fmla="*/ 87608 h 87608"/>
                <a:gd name="connsiteX2" fmla="*/ 0 w 87608"/>
                <a:gd name="connsiteY2" fmla="*/ 43804 h 87608"/>
                <a:gd name="connsiteX3" fmla="*/ 43804 w 87608"/>
                <a:gd name="connsiteY3" fmla="*/ 0 h 87608"/>
                <a:gd name="connsiteX4" fmla="*/ 87608 w 87608"/>
                <a:gd name="connsiteY4" fmla="*/ 43804 h 87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08" h="87608">
                  <a:moveTo>
                    <a:pt x="87608" y="43804"/>
                  </a:moveTo>
                  <a:cubicBezTo>
                    <a:pt x="87608" y="67996"/>
                    <a:pt x="67996" y="87608"/>
                    <a:pt x="43804" y="87608"/>
                  </a:cubicBezTo>
                  <a:cubicBezTo>
                    <a:pt x="19612" y="87608"/>
                    <a:pt x="0" y="67996"/>
                    <a:pt x="0" y="43804"/>
                  </a:cubicBezTo>
                  <a:cubicBezTo>
                    <a:pt x="0" y="19612"/>
                    <a:pt x="19612" y="0"/>
                    <a:pt x="43804" y="0"/>
                  </a:cubicBezTo>
                  <a:cubicBezTo>
                    <a:pt x="67996" y="0"/>
                    <a:pt x="87608" y="19612"/>
                    <a:pt x="87608" y="43804"/>
                  </a:cubicBezTo>
                  <a:close/>
                </a:path>
              </a:pathLst>
            </a:custGeom>
            <a:solidFill>
              <a:srgbClr val="0D8CFF"/>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2" name="Freeform 56">
              <a:extLst>
                <a:ext uri="{FF2B5EF4-FFF2-40B4-BE49-F238E27FC236}">
                  <a16:creationId xmlns:a16="http://schemas.microsoft.com/office/drawing/2014/main" id="{7A9ECEEC-3349-B324-C53D-ED0E96CEDF79}"/>
                </a:ext>
              </a:extLst>
            </p:cNvPr>
            <p:cNvSpPr/>
            <p:nvPr/>
          </p:nvSpPr>
          <p:spPr>
            <a:xfrm>
              <a:off x="2030476" y="2171633"/>
              <a:ext cx="87608" cy="87608"/>
            </a:xfrm>
            <a:custGeom>
              <a:avLst/>
              <a:gdLst>
                <a:gd name="connsiteX0" fmla="*/ 87608 w 87608"/>
                <a:gd name="connsiteY0" fmla="*/ 43804 h 87608"/>
                <a:gd name="connsiteX1" fmla="*/ 43804 w 87608"/>
                <a:gd name="connsiteY1" fmla="*/ 87608 h 87608"/>
                <a:gd name="connsiteX2" fmla="*/ 0 w 87608"/>
                <a:gd name="connsiteY2" fmla="*/ 43804 h 87608"/>
                <a:gd name="connsiteX3" fmla="*/ 43804 w 87608"/>
                <a:gd name="connsiteY3" fmla="*/ 0 h 87608"/>
                <a:gd name="connsiteX4" fmla="*/ 87608 w 87608"/>
                <a:gd name="connsiteY4" fmla="*/ 43804 h 87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08" h="87608">
                  <a:moveTo>
                    <a:pt x="87608" y="43804"/>
                  </a:moveTo>
                  <a:cubicBezTo>
                    <a:pt x="87608" y="67996"/>
                    <a:pt x="67996" y="87608"/>
                    <a:pt x="43804" y="87608"/>
                  </a:cubicBezTo>
                  <a:cubicBezTo>
                    <a:pt x="19612" y="87608"/>
                    <a:pt x="0" y="67996"/>
                    <a:pt x="0" y="43804"/>
                  </a:cubicBezTo>
                  <a:cubicBezTo>
                    <a:pt x="0" y="19612"/>
                    <a:pt x="19612" y="0"/>
                    <a:pt x="43804" y="0"/>
                  </a:cubicBezTo>
                  <a:cubicBezTo>
                    <a:pt x="67996" y="0"/>
                    <a:pt x="87608" y="19612"/>
                    <a:pt x="87608" y="43804"/>
                  </a:cubicBezTo>
                  <a:close/>
                </a:path>
              </a:pathLst>
            </a:custGeom>
            <a:solidFill>
              <a:srgbClr val="1423A0"/>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3" name="Freeform 57">
              <a:extLst>
                <a:ext uri="{FF2B5EF4-FFF2-40B4-BE49-F238E27FC236}">
                  <a16:creationId xmlns:a16="http://schemas.microsoft.com/office/drawing/2014/main" id="{88840676-C926-9432-0E8C-78C04859C804}"/>
                </a:ext>
              </a:extLst>
            </p:cNvPr>
            <p:cNvSpPr/>
            <p:nvPr/>
          </p:nvSpPr>
          <p:spPr>
            <a:xfrm>
              <a:off x="2541777" y="2171633"/>
              <a:ext cx="87608" cy="87608"/>
            </a:xfrm>
            <a:custGeom>
              <a:avLst/>
              <a:gdLst>
                <a:gd name="connsiteX0" fmla="*/ 87608 w 87608"/>
                <a:gd name="connsiteY0" fmla="*/ 43804 h 87608"/>
                <a:gd name="connsiteX1" fmla="*/ 43804 w 87608"/>
                <a:gd name="connsiteY1" fmla="*/ 87608 h 87608"/>
                <a:gd name="connsiteX2" fmla="*/ 0 w 87608"/>
                <a:gd name="connsiteY2" fmla="*/ 43804 h 87608"/>
                <a:gd name="connsiteX3" fmla="*/ 43804 w 87608"/>
                <a:gd name="connsiteY3" fmla="*/ 0 h 87608"/>
                <a:gd name="connsiteX4" fmla="*/ 87608 w 87608"/>
                <a:gd name="connsiteY4" fmla="*/ 43804 h 87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08" h="87608">
                  <a:moveTo>
                    <a:pt x="87608" y="43804"/>
                  </a:moveTo>
                  <a:cubicBezTo>
                    <a:pt x="87608" y="67996"/>
                    <a:pt x="67996" y="87608"/>
                    <a:pt x="43804" y="87608"/>
                  </a:cubicBezTo>
                  <a:cubicBezTo>
                    <a:pt x="19612" y="87608"/>
                    <a:pt x="0" y="67996"/>
                    <a:pt x="0" y="43804"/>
                  </a:cubicBezTo>
                  <a:cubicBezTo>
                    <a:pt x="0" y="19612"/>
                    <a:pt x="19612" y="0"/>
                    <a:pt x="43804" y="0"/>
                  </a:cubicBezTo>
                  <a:cubicBezTo>
                    <a:pt x="67996" y="0"/>
                    <a:pt x="87608" y="19612"/>
                    <a:pt x="87608" y="43804"/>
                  </a:cubicBezTo>
                  <a:close/>
                </a:path>
              </a:pathLst>
            </a:custGeom>
            <a:solidFill>
              <a:srgbClr val="E76B38"/>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4" name="Freeform 58">
              <a:extLst>
                <a:ext uri="{FF2B5EF4-FFF2-40B4-BE49-F238E27FC236}">
                  <a16:creationId xmlns:a16="http://schemas.microsoft.com/office/drawing/2014/main" id="{C1507C1D-0790-91D1-D3D5-7AEBC8BA27B4}"/>
                </a:ext>
              </a:extLst>
            </p:cNvPr>
            <p:cNvSpPr/>
            <p:nvPr/>
          </p:nvSpPr>
          <p:spPr>
            <a:xfrm>
              <a:off x="3127228" y="2171633"/>
              <a:ext cx="87608" cy="87608"/>
            </a:xfrm>
            <a:custGeom>
              <a:avLst/>
              <a:gdLst>
                <a:gd name="connsiteX0" fmla="*/ 87608 w 87608"/>
                <a:gd name="connsiteY0" fmla="*/ 43804 h 87608"/>
                <a:gd name="connsiteX1" fmla="*/ 43804 w 87608"/>
                <a:gd name="connsiteY1" fmla="*/ 87608 h 87608"/>
                <a:gd name="connsiteX2" fmla="*/ 0 w 87608"/>
                <a:gd name="connsiteY2" fmla="*/ 43804 h 87608"/>
                <a:gd name="connsiteX3" fmla="*/ 43804 w 87608"/>
                <a:gd name="connsiteY3" fmla="*/ 0 h 87608"/>
                <a:gd name="connsiteX4" fmla="*/ 87608 w 87608"/>
                <a:gd name="connsiteY4" fmla="*/ 43804 h 87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08" h="87608">
                  <a:moveTo>
                    <a:pt x="87608" y="43804"/>
                  </a:moveTo>
                  <a:cubicBezTo>
                    <a:pt x="87608" y="67996"/>
                    <a:pt x="67996" y="87608"/>
                    <a:pt x="43804" y="87608"/>
                  </a:cubicBezTo>
                  <a:cubicBezTo>
                    <a:pt x="19612" y="87608"/>
                    <a:pt x="0" y="67996"/>
                    <a:pt x="0" y="43804"/>
                  </a:cubicBezTo>
                  <a:cubicBezTo>
                    <a:pt x="0" y="19612"/>
                    <a:pt x="19612" y="0"/>
                    <a:pt x="43804" y="0"/>
                  </a:cubicBezTo>
                  <a:cubicBezTo>
                    <a:pt x="67996" y="0"/>
                    <a:pt x="87608" y="19612"/>
                    <a:pt x="87608" y="43804"/>
                  </a:cubicBezTo>
                  <a:close/>
                </a:path>
              </a:pathLst>
            </a:custGeom>
            <a:solidFill>
              <a:srgbClr val="6A0279"/>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5" name="Freeform 59">
              <a:extLst>
                <a:ext uri="{FF2B5EF4-FFF2-40B4-BE49-F238E27FC236}">
                  <a16:creationId xmlns:a16="http://schemas.microsoft.com/office/drawing/2014/main" id="{2A80AB88-AEB7-23BB-6117-26297DE2C29A}"/>
                </a:ext>
              </a:extLst>
            </p:cNvPr>
            <p:cNvSpPr/>
            <p:nvPr/>
          </p:nvSpPr>
          <p:spPr>
            <a:xfrm>
              <a:off x="3859454" y="2171633"/>
              <a:ext cx="87608" cy="87608"/>
            </a:xfrm>
            <a:custGeom>
              <a:avLst/>
              <a:gdLst>
                <a:gd name="connsiteX0" fmla="*/ 87608 w 87608"/>
                <a:gd name="connsiteY0" fmla="*/ 43804 h 87608"/>
                <a:gd name="connsiteX1" fmla="*/ 43804 w 87608"/>
                <a:gd name="connsiteY1" fmla="*/ 87608 h 87608"/>
                <a:gd name="connsiteX2" fmla="*/ 0 w 87608"/>
                <a:gd name="connsiteY2" fmla="*/ 43804 h 87608"/>
                <a:gd name="connsiteX3" fmla="*/ 43804 w 87608"/>
                <a:gd name="connsiteY3" fmla="*/ 0 h 87608"/>
                <a:gd name="connsiteX4" fmla="*/ 87608 w 87608"/>
                <a:gd name="connsiteY4" fmla="*/ 43804 h 87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08" h="87608">
                  <a:moveTo>
                    <a:pt x="87608" y="43804"/>
                  </a:moveTo>
                  <a:cubicBezTo>
                    <a:pt x="87608" y="67996"/>
                    <a:pt x="67996" y="87608"/>
                    <a:pt x="43804" y="87608"/>
                  </a:cubicBezTo>
                  <a:cubicBezTo>
                    <a:pt x="19611" y="87608"/>
                    <a:pt x="0" y="67996"/>
                    <a:pt x="0" y="43804"/>
                  </a:cubicBezTo>
                  <a:cubicBezTo>
                    <a:pt x="0" y="19612"/>
                    <a:pt x="19611" y="0"/>
                    <a:pt x="43804" y="0"/>
                  </a:cubicBezTo>
                  <a:cubicBezTo>
                    <a:pt x="67996" y="0"/>
                    <a:pt x="87608" y="19612"/>
                    <a:pt x="87608" y="43804"/>
                  </a:cubicBezTo>
                  <a:close/>
                </a:path>
              </a:pathLst>
            </a:custGeom>
            <a:solidFill>
              <a:srgbClr val="E745AC"/>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46" name="Graphic 3">
              <a:extLst>
                <a:ext uri="{FF2B5EF4-FFF2-40B4-BE49-F238E27FC236}">
                  <a16:creationId xmlns:a16="http://schemas.microsoft.com/office/drawing/2014/main" id="{9650FAA8-4F39-F34E-FA18-4561585FBCF6}"/>
                </a:ext>
              </a:extLst>
            </p:cNvPr>
            <p:cNvGrpSpPr/>
            <p:nvPr/>
          </p:nvGrpSpPr>
          <p:grpSpPr>
            <a:xfrm>
              <a:off x="3500514" y="2482832"/>
              <a:ext cx="7291913" cy="52437"/>
              <a:chOff x="3500514" y="2482832"/>
              <a:chExt cx="7291913" cy="52437"/>
            </a:xfrm>
            <a:noFill/>
          </p:grpSpPr>
          <p:sp>
            <p:nvSpPr>
              <p:cNvPr id="96" name="Freeform 61">
                <a:extLst>
                  <a:ext uri="{FF2B5EF4-FFF2-40B4-BE49-F238E27FC236}">
                    <a16:creationId xmlns:a16="http://schemas.microsoft.com/office/drawing/2014/main" id="{C083FDEC-F77B-EF31-6D3F-462E3526EF9A}"/>
                  </a:ext>
                </a:extLst>
              </p:cNvPr>
              <p:cNvSpPr/>
              <p:nvPr/>
            </p:nvSpPr>
            <p:spPr>
              <a:xfrm>
                <a:off x="3500514" y="2482832"/>
                <a:ext cx="7291913" cy="52437"/>
              </a:xfrm>
              <a:custGeom>
                <a:avLst/>
                <a:gdLst>
                  <a:gd name="connsiteX0" fmla="*/ 0 w 7291913"/>
                  <a:gd name="connsiteY0" fmla="*/ 52438 h 52437"/>
                  <a:gd name="connsiteX1" fmla="*/ 0 w 7291913"/>
                  <a:gd name="connsiteY1" fmla="*/ 0 h 52437"/>
                  <a:gd name="connsiteX2" fmla="*/ 7291914 w 7291913"/>
                  <a:gd name="connsiteY2" fmla="*/ 0 h 52437"/>
                  <a:gd name="connsiteX3" fmla="*/ 7291914 w 7291913"/>
                  <a:gd name="connsiteY3" fmla="*/ 52438 h 52437"/>
                </a:gdLst>
                <a:ahLst/>
                <a:cxnLst>
                  <a:cxn ang="0">
                    <a:pos x="connsiteX0" y="connsiteY0"/>
                  </a:cxn>
                  <a:cxn ang="0">
                    <a:pos x="connsiteX1" y="connsiteY1"/>
                  </a:cxn>
                  <a:cxn ang="0">
                    <a:pos x="connsiteX2" y="connsiteY2"/>
                  </a:cxn>
                  <a:cxn ang="0">
                    <a:pos x="connsiteX3" y="connsiteY3"/>
                  </a:cxn>
                </a:cxnLst>
                <a:rect l="l" t="t" r="r" b="b"/>
                <a:pathLst>
                  <a:path w="7291913" h="52437">
                    <a:moveTo>
                      <a:pt x="0" y="52438"/>
                    </a:moveTo>
                    <a:lnTo>
                      <a:pt x="0" y="0"/>
                    </a:lnTo>
                    <a:lnTo>
                      <a:pt x="7291914" y="0"/>
                    </a:lnTo>
                    <a:lnTo>
                      <a:pt x="7291914" y="52438"/>
                    </a:lnTo>
                  </a:path>
                </a:pathLst>
              </a:custGeom>
              <a:noFill/>
              <a:ln w="1269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7" name="Freeform 62">
                <a:extLst>
                  <a:ext uri="{FF2B5EF4-FFF2-40B4-BE49-F238E27FC236}">
                    <a16:creationId xmlns:a16="http://schemas.microsoft.com/office/drawing/2014/main" id="{D2E619B2-3C2D-BB55-A96F-044376051944}"/>
                  </a:ext>
                </a:extLst>
              </p:cNvPr>
              <p:cNvSpPr/>
              <p:nvPr/>
            </p:nvSpPr>
            <p:spPr>
              <a:xfrm>
                <a:off x="8372540" y="2482832"/>
                <a:ext cx="12696" cy="52437"/>
              </a:xfrm>
              <a:custGeom>
                <a:avLst/>
                <a:gdLst>
                  <a:gd name="connsiteX0" fmla="*/ 0 w 12696"/>
                  <a:gd name="connsiteY0" fmla="*/ 0 h 52437"/>
                  <a:gd name="connsiteX1" fmla="*/ 0 w 12696"/>
                  <a:gd name="connsiteY1" fmla="*/ 52438 h 52437"/>
                </a:gdLst>
                <a:ahLst/>
                <a:cxnLst>
                  <a:cxn ang="0">
                    <a:pos x="connsiteX0" y="connsiteY0"/>
                  </a:cxn>
                  <a:cxn ang="0">
                    <a:pos x="connsiteX1" y="connsiteY1"/>
                  </a:cxn>
                </a:cxnLst>
                <a:rect l="l" t="t" r="r" b="b"/>
                <a:pathLst>
                  <a:path w="12696" h="52437">
                    <a:moveTo>
                      <a:pt x="0" y="0"/>
                    </a:moveTo>
                    <a:lnTo>
                      <a:pt x="0" y="52438"/>
                    </a:lnTo>
                  </a:path>
                </a:pathLst>
              </a:custGeom>
              <a:ln w="1269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8" name="Freeform 63">
                <a:extLst>
                  <a:ext uri="{FF2B5EF4-FFF2-40B4-BE49-F238E27FC236}">
                    <a16:creationId xmlns:a16="http://schemas.microsoft.com/office/drawing/2014/main" id="{A9EC49FF-3D13-CD5E-4490-1BC0EA6F52BF}"/>
                  </a:ext>
                </a:extLst>
              </p:cNvPr>
              <p:cNvSpPr/>
              <p:nvPr/>
            </p:nvSpPr>
            <p:spPr>
              <a:xfrm>
                <a:off x="5958239" y="2482832"/>
                <a:ext cx="12696" cy="52437"/>
              </a:xfrm>
              <a:custGeom>
                <a:avLst/>
                <a:gdLst>
                  <a:gd name="connsiteX0" fmla="*/ 0 w 12696"/>
                  <a:gd name="connsiteY0" fmla="*/ 0 h 52437"/>
                  <a:gd name="connsiteX1" fmla="*/ 0 w 12696"/>
                  <a:gd name="connsiteY1" fmla="*/ 52438 h 52437"/>
                </a:gdLst>
                <a:ahLst/>
                <a:cxnLst>
                  <a:cxn ang="0">
                    <a:pos x="connsiteX0" y="connsiteY0"/>
                  </a:cxn>
                  <a:cxn ang="0">
                    <a:pos x="connsiteX1" y="connsiteY1"/>
                  </a:cxn>
                </a:cxnLst>
                <a:rect l="l" t="t" r="r" b="b"/>
                <a:pathLst>
                  <a:path w="12696" h="52437">
                    <a:moveTo>
                      <a:pt x="0" y="0"/>
                    </a:moveTo>
                    <a:lnTo>
                      <a:pt x="0" y="52438"/>
                    </a:lnTo>
                  </a:path>
                </a:pathLst>
              </a:custGeom>
              <a:ln w="1269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47" name="Freeform 64">
              <a:extLst>
                <a:ext uri="{FF2B5EF4-FFF2-40B4-BE49-F238E27FC236}">
                  <a16:creationId xmlns:a16="http://schemas.microsoft.com/office/drawing/2014/main" id="{A3DE61C8-2578-D2D9-5C60-31F3D057BC6E}"/>
                </a:ext>
              </a:extLst>
            </p:cNvPr>
            <p:cNvSpPr/>
            <p:nvPr/>
          </p:nvSpPr>
          <p:spPr>
            <a:xfrm>
              <a:off x="916711" y="2651699"/>
              <a:ext cx="61706" cy="33646"/>
            </a:xfrm>
            <a:custGeom>
              <a:avLst/>
              <a:gdLst>
                <a:gd name="connsiteX0" fmla="*/ 30853 w 61706"/>
                <a:gd name="connsiteY0" fmla="*/ 0 h 33646"/>
                <a:gd name="connsiteX1" fmla="*/ 0 w 61706"/>
                <a:gd name="connsiteY1" fmla="*/ 33647 h 33646"/>
                <a:gd name="connsiteX2" fmla="*/ 61707 w 61706"/>
                <a:gd name="connsiteY2" fmla="*/ 33647 h 33646"/>
              </a:gdLst>
              <a:ahLst/>
              <a:cxnLst>
                <a:cxn ang="0">
                  <a:pos x="connsiteX0" y="connsiteY0"/>
                </a:cxn>
                <a:cxn ang="0">
                  <a:pos x="connsiteX1" y="connsiteY1"/>
                </a:cxn>
                <a:cxn ang="0">
                  <a:pos x="connsiteX2" y="connsiteY2"/>
                </a:cxn>
              </a:cxnLst>
              <a:rect l="l" t="t" r="r" b="b"/>
              <a:pathLst>
                <a:path w="61706" h="33646">
                  <a:moveTo>
                    <a:pt x="30853" y="0"/>
                  </a:moveTo>
                  <a:lnTo>
                    <a:pt x="0" y="33647"/>
                  </a:lnTo>
                  <a:lnTo>
                    <a:pt x="61707" y="33647"/>
                  </a:lnTo>
                  <a:close/>
                </a:path>
              </a:pathLst>
            </a:custGeom>
            <a:solidFill>
              <a:srgbClr val="000000"/>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8" name="Freeform 65">
              <a:extLst>
                <a:ext uri="{FF2B5EF4-FFF2-40B4-BE49-F238E27FC236}">
                  <a16:creationId xmlns:a16="http://schemas.microsoft.com/office/drawing/2014/main" id="{13133565-56B5-BCB3-A3F3-1768F33FDA10}"/>
                </a:ext>
              </a:extLst>
            </p:cNvPr>
            <p:cNvSpPr/>
            <p:nvPr/>
          </p:nvSpPr>
          <p:spPr>
            <a:xfrm>
              <a:off x="1683599" y="2651699"/>
              <a:ext cx="61706" cy="33646"/>
            </a:xfrm>
            <a:custGeom>
              <a:avLst/>
              <a:gdLst>
                <a:gd name="connsiteX0" fmla="*/ 30853 w 61706"/>
                <a:gd name="connsiteY0" fmla="*/ 0 h 33646"/>
                <a:gd name="connsiteX1" fmla="*/ 0 w 61706"/>
                <a:gd name="connsiteY1" fmla="*/ 33647 h 33646"/>
                <a:gd name="connsiteX2" fmla="*/ 61707 w 61706"/>
                <a:gd name="connsiteY2" fmla="*/ 33647 h 33646"/>
              </a:gdLst>
              <a:ahLst/>
              <a:cxnLst>
                <a:cxn ang="0">
                  <a:pos x="connsiteX0" y="connsiteY0"/>
                </a:cxn>
                <a:cxn ang="0">
                  <a:pos x="connsiteX1" y="connsiteY1"/>
                </a:cxn>
                <a:cxn ang="0">
                  <a:pos x="connsiteX2" y="connsiteY2"/>
                </a:cxn>
              </a:cxnLst>
              <a:rect l="l" t="t" r="r" b="b"/>
              <a:pathLst>
                <a:path w="61706" h="33646">
                  <a:moveTo>
                    <a:pt x="30853" y="0"/>
                  </a:moveTo>
                  <a:lnTo>
                    <a:pt x="0" y="33647"/>
                  </a:lnTo>
                  <a:lnTo>
                    <a:pt x="61707" y="33647"/>
                  </a:lnTo>
                  <a:close/>
                </a:path>
              </a:pathLst>
            </a:custGeom>
            <a:solidFill>
              <a:srgbClr val="000000"/>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9" name="Freeform 66">
              <a:extLst>
                <a:ext uri="{FF2B5EF4-FFF2-40B4-BE49-F238E27FC236}">
                  <a16:creationId xmlns:a16="http://schemas.microsoft.com/office/drawing/2014/main" id="{C4221E74-D42C-A4EC-AEDD-B4609C321D95}"/>
                </a:ext>
              </a:extLst>
            </p:cNvPr>
            <p:cNvSpPr/>
            <p:nvPr/>
          </p:nvSpPr>
          <p:spPr>
            <a:xfrm>
              <a:off x="3305110" y="5339249"/>
              <a:ext cx="53199" cy="89487"/>
            </a:xfrm>
            <a:custGeom>
              <a:avLst/>
              <a:gdLst>
                <a:gd name="connsiteX0" fmla="*/ 1524 w 53199"/>
                <a:gd name="connsiteY0" fmla="*/ 48236 h 89487"/>
                <a:gd name="connsiteX1" fmla="*/ 45201 w 53199"/>
                <a:gd name="connsiteY1" fmla="*/ 88230 h 89487"/>
                <a:gd name="connsiteX2" fmla="*/ 53200 w 53199"/>
                <a:gd name="connsiteY2" fmla="*/ 84675 h 89487"/>
                <a:gd name="connsiteX3" fmla="*/ 53200 w 53199"/>
                <a:gd name="connsiteY3" fmla="*/ 4812 h 89487"/>
                <a:gd name="connsiteX4" fmla="*/ 45201 w 53199"/>
                <a:gd name="connsiteY4" fmla="*/ 1257 h 89487"/>
                <a:gd name="connsiteX5" fmla="*/ 1524 w 53199"/>
                <a:gd name="connsiteY5" fmla="*/ 41252 h 89487"/>
                <a:gd name="connsiteX6" fmla="*/ 1524 w 53199"/>
                <a:gd name="connsiteY6" fmla="*/ 48236 h 89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99" h="89487">
                  <a:moveTo>
                    <a:pt x="1524" y="48236"/>
                  </a:moveTo>
                  <a:lnTo>
                    <a:pt x="45201" y="88230"/>
                  </a:lnTo>
                  <a:cubicBezTo>
                    <a:pt x="48248" y="91024"/>
                    <a:pt x="53200" y="88866"/>
                    <a:pt x="53200" y="84675"/>
                  </a:cubicBezTo>
                  <a:lnTo>
                    <a:pt x="53200" y="4812"/>
                  </a:lnTo>
                  <a:cubicBezTo>
                    <a:pt x="53200" y="622"/>
                    <a:pt x="48248" y="-1536"/>
                    <a:pt x="45201" y="1257"/>
                  </a:cubicBezTo>
                  <a:lnTo>
                    <a:pt x="1524" y="41252"/>
                  </a:lnTo>
                  <a:cubicBezTo>
                    <a:pt x="-508" y="43030"/>
                    <a:pt x="-508" y="46331"/>
                    <a:pt x="1524" y="48236"/>
                  </a:cubicBezTo>
                  <a:close/>
                </a:path>
              </a:pathLst>
            </a:custGeom>
            <a:solidFill>
              <a:srgbClr val="8B8B8B"/>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0" name="Freeform 67">
              <a:extLst>
                <a:ext uri="{FF2B5EF4-FFF2-40B4-BE49-F238E27FC236}">
                  <a16:creationId xmlns:a16="http://schemas.microsoft.com/office/drawing/2014/main" id="{DB211417-3D56-B7BB-E2D5-08BB59937729}"/>
                </a:ext>
              </a:extLst>
            </p:cNvPr>
            <p:cNvSpPr/>
            <p:nvPr/>
          </p:nvSpPr>
          <p:spPr>
            <a:xfrm>
              <a:off x="11292048" y="5339249"/>
              <a:ext cx="53294" cy="89487"/>
            </a:xfrm>
            <a:custGeom>
              <a:avLst/>
              <a:gdLst>
                <a:gd name="connsiteX0" fmla="*/ 51676 w 53294"/>
                <a:gd name="connsiteY0" fmla="*/ 48236 h 89487"/>
                <a:gd name="connsiteX1" fmla="*/ 7999 w 53294"/>
                <a:gd name="connsiteY1" fmla="*/ 88230 h 89487"/>
                <a:gd name="connsiteX2" fmla="*/ 0 w 53294"/>
                <a:gd name="connsiteY2" fmla="*/ 84675 h 89487"/>
                <a:gd name="connsiteX3" fmla="*/ 0 w 53294"/>
                <a:gd name="connsiteY3" fmla="*/ 4812 h 89487"/>
                <a:gd name="connsiteX4" fmla="*/ 7999 w 53294"/>
                <a:gd name="connsiteY4" fmla="*/ 1257 h 89487"/>
                <a:gd name="connsiteX5" fmla="*/ 51676 w 53294"/>
                <a:gd name="connsiteY5" fmla="*/ 41252 h 89487"/>
                <a:gd name="connsiteX6" fmla="*/ 51676 w 53294"/>
                <a:gd name="connsiteY6" fmla="*/ 48236 h 89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294" h="89487">
                  <a:moveTo>
                    <a:pt x="51676" y="48236"/>
                  </a:moveTo>
                  <a:lnTo>
                    <a:pt x="7999" y="88230"/>
                  </a:lnTo>
                  <a:cubicBezTo>
                    <a:pt x="4952" y="91024"/>
                    <a:pt x="0" y="88866"/>
                    <a:pt x="0" y="84675"/>
                  </a:cubicBezTo>
                  <a:lnTo>
                    <a:pt x="0" y="4812"/>
                  </a:lnTo>
                  <a:cubicBezTo>
                    <a:pt x="0" y="622"/>
                    <a:pt x="4952" y="-1536"/>
                    <a:pt x="7999" y="1257"/>
                  </a:cubicBezTo>
                  <a:lnTo>
                    <a:pt x="51676" y="41252"/>
                  </a:lnTo>
                  <a:cubicBezTo>
                    <a:pt x="53834" y="43030"/>
                    <a:pt x="53834" y="46331"/>
                    <a:pt x="51676" y="48236"/>
                  </a:cubicBezTo>
                  <a:close/>
                </a:path>
              </a:pathLst>
            </a:custGeom>
            <a:solidFill>
              <a:srgbClr val="8B8B8B"/>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1" name="Freeform 68">
              <a:extLst>
                <a:ext uri="{FF2B5EF4-FFF2-40B4-BE49-F238E27FC236}">
                  <a16:creationId xmlns:a16="http://schemas.microsoft.com/office/drawing/2014/main" id="{DAF687DF-B22A-2E00-F200-5535508175AC}"/>
                </a:ext>
              </a:extLst>
            </p:cNvPr>
            <p:cNvSpPr/>
            <p:nvPr/>
          </p:nvSpPr>
          <p:spPr>
            <a:xfrm>
              <a:off x="789488" y="2710486"/>
              <a:ext cx="10609974" cy="12696"/>
            </a:xfrm>
            <a:custGeom>
              <a:avLst/>
              <a:gdLst>
                <a:gd name="connsiteX0" fmla="*/ 0 w 10609974"/>
                <a:gd name="connsiteY0" fmla="*/ 0 h 12696"/>
                <a:gd name="connsiteX1" fmla="*/ 10609975 w 10609974"/>
                <a:gd name="connsiteY1" fmla="*/ 0 h 12696"/>
              </a:gdLst>
              <a:ahLst/>
              <a:cxnLst>
                <a:cxn ang="0">
                  <a:pos x="connsiteX0" y="connsiteY0"/>
                </a:cxn>
                <a:cxn ang="0">
                  <a:pos x="connsiteX1" y="connsiteY1"/>
                </a:cxn>
              </a:cxnLst>
              <a:rect l="l" t="t" r="r" b="b"/>
              <a:pathLst>
                <a:path w="10609974" h="12696">
                  <a:moveTo>
                    <a:pt x="0" y="0"/>
                  </a:moveTo>
                  <a:lnTo>
                    <a:pt x="10609975" y="0"/>
                  </a:lnTo>
                </a:path>
              </a:pathLst>
            </a:custGeom>
            <a:ln w="6345" cap="flat">
              <a:solidFill>
                <a:srgbClr val="80808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2" name="Freeform 69">
              <a:extLst>
                <a:ext uri="{FF2B5EF4-FFF2-40B4-BE49-F238E27FC236}">
                  <a16:creationId xmlns:a16="http://schemas.microsoft.com/office/drawing/2014/main" id="{2189ACD7-80D9-71BA-1276-CDFF72DD7313}"/>
                </a:ext>
              </a:extLst>
            </p:cNvPr>
            <p:cNvSpPr/>
            <p:nvPr/>
          </p:nvSpPr>
          <p:spPr>
            <a:xfrm>
              <a:off x="789488" y="5457907"/>
              <a:ext cx="10609974" cy="12696"/>
            </a:xfrm>
            <a:custGeom>
              <a:avLst/>
              <a:gdLst>
                <a:gd name="connsiteX0" fmla="*/ 0 w 10609974"/>
                <a:gd name="connsiteY0" fmla="*/ 0 h 12696"/>
                <a:gd name="connsiteX1" fmla="*/ 10609975 w 10609974"/>
                <a:gd name="connsiteY1" fmla="*/ 0 h 12696"/>
              </a:gdLst>
              <a:ahLst/>
              <a:cxnLst>
                <a:cxn ang="0">
                  <a:pos x="connsiteX0" y="connsiteY0"/>
                </a:cxn>
                <a:cxn ang="0">
                  <a:pos x="connsiteX1" y="connsiteY1"/>
                </a:cxn>
              </a:cxnLst>
              <a:rect l="l" t="t" r="r" b="b"/>
              <a:pathLst>
                <a:path w="10609974" h="12696">
                  <a:moveTo>
                    <a:pt x="0" y="0"/>
                  </a:moveTo>
                  <a:lnTo>
                    <a:pt x="10609975" y="0"/>
                  </a:lnTo>
                </a:path>
              </a:pathLst>
            </a:custGeom>
            <a:ln w="6345" cap="flat">
              <a:solidFill>
                <a:srgbClr val="80808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3" name="Freeform 70">
              <a:extLst>
                <a:ext uri="{FF2B5EF4-FFF2-40B4-BE49-F238E27FC236}">
                  <a16:creationId xmlns:a16="http://schemas.microsoft.com/office/drawing/2014/main" id="{79C81283-56DD-9CE3-F695-09D440BB48BA}"/>
                </a:ext>
              </a:extLst>
            </p:cNvPr>
            <p:cNvSpPr/>
            <p:nvPr/>
          </p:nvSpPr>
          <p:spPr>
            <a:xfrm>
              <a:off x="3490484" y="5344823"/>
              <a:ext cx="7366317" cy="85322"/>
            </a:xfrm>
            <a:custGeom>
              <a:avLst/>
              <a:gdLst>
                <a:gd name="connsiteX0" fmla="*/ 7323783 w 7366317"/>
                <a:gd name="connsiteY0" fmla="*/ 85322 h 85322"/>
                <a:gd name="connsiteX1" fmla="*/ 42661 w 7366317"/>
                <a:gd name="connsiteY1" fmla="*/ 85322 h 85322"/>
                <a:gd name="connsiteX2" fmla="*/ 0 w 7366317"/>
                <a:gd name="connsiteY2" fmla="*/ 42661 h 85322"/>
                <a:gd name="connsiteX3" fmla="*/ 0 w 7366317"/>
                <a:gd name="connsiteY3" fmla="*/ 42661 h 85322"/>
                <a:gd name="connsiteX4" fmla="*/ 42661 w 7366317"/>
                <a:gd name="connsiteY4" fmla="*/ 0 h 85322"/>
                <a:gd name="connsiteX5" fmla="*/ 7323655 w 7366317"/>
                <a:gd name="connsiteY5" fmla="*/ 0 h 85322"/>
                <a:gd name="connsiteX6" fmla="*/ 7366317 w 7366317"/>
                <a:gd name="connsiteY6" fmla="*/ 42661 h 85322"/>
                <a:gd name="connsiteX7" fmla="*/ 7366317 w 7366317"/>
                <a:gd name="connsiteY7" fmla="*/ 42661 h 85322"/>
                <a:gd name="connsiteX8" fmla="*/ 7323783 w 7366317"/>
                <a:gd name="connsiteY8" fmla="*/ 85322 h 8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66317" h="85322">
                  <a:moveTo>
                    <a:pt x="7323783" y="85322"/>
                  </a:moveTo>
                  <a:lnTo>
                    <a:pt x="42661" y="85322"/>
                  </a:lnTo>
                  <a:cubicBezTo>
                    <a:pt x="19045" y="85322"/>
                    <a:pt x="0" y="66277"/>
                    <a:pt x="0" y="42661"/>
                  </a:cubicBezTo>
                  <a:lnTo>
                    <a:pt x="0" y="42661"/>
                  </a:lnTo>
                  <a:cubicBezTo>
                    <a:pt x="0" y="19045"/>
                    <a:pt x="19045" y="0"/>
                    <a:pt x="42661" y="0"/>
                  </a:cubicBezTo>
                  <a:lnTo>
                    <a:pt x="7323655" y="0"/>
                  </a:lnTo>
                  <a:cubicBezTo>
                    <a:pt x="7347272" y="0"/>
                    <a:pt x="7366317" y="19045"/>
                    <a:pt x="7366317" y="42661"/>
                  </a:cubicBezTo>
                  <a:lnTo>
                    <a:pt x="7366317" y="42661"/>
                  </a:lnTo>
                  <a:cubicBezTo>
                    <a:pt x="7366444" y="66277"/>
                    <a:pt x="7347272" y="85322"/>
                    <a:pt x="7323783" y="85322"/>
                  </a:cubicBezTo>
                  <a:close/>
                </a:path>
              </a:pathLst>
            </a:custGeom>
            <a:solidFill>
              <a:srgbClr val="8B8B8B"/>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4" name="Freeform 71">
              <a:extLst>
                <a:ext uri="{FF2B5EF4-FFF2-40B4-BE49-F238E27FC236}">
                  <a16:creationId xmlns:a16="http://schemas.microsoft.com/office/drawing/2014/main" id="{13D2E721-2DEE-ABA6-37D0-B9C69428C7F6}"/>
                </a:ext>
              </a:extLst>
            </p:cNvPr>
            <p:cNvSpPr/>
            <p:nvPr/>
          </p:nvSpPr>
          <p:spPr>
            <a:xfrm>
              <a:off x="3267782" y="2308631"/>
              <a:ext cx="12696" cy="2979944"/>
            </a:xfrm>
            <a:custGeom>
              <a:avLst/>
              <a:gdLst>
                <a:gd name="connsiteX0" fmla="*/ 0 w 12696"/>
                <a:gd name="connsiteY0" fmla="*/ 2979945 h 2979944"/>
                <a:gd name="connsiteX1" fmla="*/ 0 w 12696"/>
                <a:gd name="connsiteY1" fmla="*/ 0 h 2979944"/>
              </a:gdLst>
              <a:ahLst/>
              <a:cxnLst>
                <a:cxn ang="0">
                  <a:pos x="connsiteX0" y="connsiteY0"/>
                </a:cxn>
                <a:cxn ang="0">
                  <a:pos x="connsiteX1" y="connsiteY1"/>
                </a:cxn>
              </a:cxnLst>
              <a:rect l="l" t="t" r="r" b="b"/>
              <a:pathLst>
                <a:path w="12696" h="2979944">
                  <a:moveTo>
                    <a:pt x="0" y="2979945"/>
                  </a:moveTo>
                  <a:lnTo>
                    <a:pt x="0" y="0"/>
                  </a:lnTo>
                </a:path>
              </a:pathLst>
            </a:custGeom>
            <a:ln w="6345" cap="flat">
              <a:solidFill>
                <a:srgbClr val="80808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5" name="Freeform 72">
              <a:extLst>
                <a:ext uri="{FF2B5EF4-FFF2-40B4-BE49-F238E27FC236}">
                  <a16:creationId xmlns:a16="http://schemas.microsoft.com/office/drawing/2014/main" id="{AF114535-48C1-0329-B228-D963EBF1B2FB}"/>
                </a:ext>
              </a:extLst>
            </p:cNvPr>
            <p:cNvSpPr/>
            <p:nvPr/>
          </p:nvSpPr>
          <p:spPr>
            <a:xfrm>
              <a:off x="3503689" y="2710486"/>
              <a:ext cx="12696" cy="2578090"/>
            </a:xfrm>
            <a:custGeom>
              <a:avLst/>
              <a:gdLst>
                <a:gd name="connsiteX0" fmla="*/ 0 w 12696"/>
                <a:gd name="connsiteY0" fmla="*/ 2578090 h 2578090"/>
                <a:gd name="connsiteX1" fmla="*/ 0 w 12696"/>
                <a:gd name="connsiteY1" fmla="*/ 0 h 2578090"/>
              </a:gdLst>
              <a:ahLst/>
              <a:cxnLst>
                <a:cxn ang="0">
                  <a:pos x="connsiteX0" y="connsiteY0"/>
                </a:cxn>
                <a:cxn ang="0">
                  <a:pos x="connsiteX1" y="connsiteY1"/>
                </a:cxn>
              </a:cxnLst>
              <a:rect l="l" t="t" r="r" b="b"/>
              <a:pathLst>
                <a:path w="12696" h="2578090">
                  <a:moveTo>
                    <a:pt x="0" y="2578090"/>
                  </a:moveTo>
                  <a:lnTo>
                    <a:pt x="0" y="0"/>
                  </a:lnTo>
                </a:path>
              </a:pathLst>
            </a:custGeom>
            <a:ln w="6345" cap="flat">
              <a:solidFill>
                <a:srgbClr val="80808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6" name="Freeform 73">
              <a:extLst>
                <a:ext uri="{FF2B5EF4-FFF2-40B4-BE49-F238E27FC236}">
                  <a16:creationId xmlns:a16="http://schemas.microsoft.com/office/drawing/2014/main" id="{90DAC5A3-948E-933C-6EAF-DD4F17F47444}"/>
                </a:ext>
              </a:extLst>
            </p:cNvPr>
            <p:cNvSpPr/>
            <p:nvPr/>
          </p:nvSpPr>
          <p:spPr>
            <a:xfrm>
              <a:off x="1612370" y="2496290"/>
              <a:ext cx="12696" cy="214195"/>
            </a:xfrm>
            <a:custGeom>
              <a:avLst/>
              <a:gdLst>
                <a:gd name="connsiteX0" fmla="*/ 0 w 12696"/>
                <a:gd name="connsiteY0" fmla="*/ 214195 h 214195"/>
                <a:gd name="connsiteX1" fmla="*/ 0 w 12696"/>
                <a:gd name="connsiteY1" fmla="*/ 0 h 214195"/>
              </a:gdLst>
              <a:ahLst/>
              <a:cxnLst>
                <a:cxn ang="0">
                  <a:pos x="connsiteX0" y="connsiteY0"/>
                </a:cxn>
                <a:cxn ang="0">
                  <a:pos x="connsiteX1" y="connsiteY1"/>
                </a:cxn>
              </a:cxnLst>
              <a:rect l="l" t="t" r="r" b="b"/>
              <a:pathLst>
                <a:path w="12696" h="214195">
                  <a:moveTo>
                    <a:pt x="0" y="214195"/>
                  </a:moveTo>
                  <a:lnTo>
                    <a:pt x="0" y="0"/>
                  </a:lnTo>
                </a:path>
              </a:pathLst>
            </a:custGeom>
            <a:ln w="6345" cap="flat">
              <a:solidFill>
                <a:srgbClr val="80808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57" name="Graphic 3">
              <a:extLst>
                <a:ext uri="{FF2B5EF4-FFF2-40B4-BE49-F238E27FC236}">
                  <a16:creationId xmlns:a16="http://schemas.microsoft.com/office/drawing/2014/main" id="{B5668ABC-7A15-DABD-3622-1BBFE6B2B916}"/>
                </a:ext>
              </a:extLst>
            </p:cNvPr>
            <p:cNvGrpSpPr/>
            <p:nvPr/>
          </p:nvGrpSpPr>
          <p:grpSpPr>
            <a:xfrm>
              <a:off x="3150463" y="2325772"/>
              <a:ext cx="72118" cy="76307"/>
              <a:chOff x="3150463" y="2325772"/>
              <a:chExt cx="72118" cy="76307"/>
            </a:xfrm>
            <a:noFill/>
          </p:grpSpPr>
          <p:sp>
            <p:nvSpPr>
              <p:cNvPr id="94" name="Freeform 75">
                <a:extLst>
                  <a:ext uri="{FF2B5EF4-FFF2-40B4-BE49-F238E27FC236}">
                    <a16:creationId xmlns:a16="http://schemas.microsoft.com/office/drawing/2014/main" id="{42F2F764-269A-FED6-BAC2-670F3E22EFA3}"/>
                  </a:ext>
                </a:extLst>
              </p:cNvPr>
              <p:cNvSpPr/>
              <p:nvPr/>
            </p:nvSpPr>
            <p:spPr>
              <a:xfrm>
                <a:off x="3194013" y="2325772"/>
                <a:ext cx="28567" cy="76307"/>
              </a:xfrm>
              <a:custGeom>
                <a:avLst/>
                <a:gdLst>
                  <a:gd name="connsiteX0" fmla="*/ 28568 w 28567"/>
                  <a:gd name="connsiteY0" fmla="*/ 0 h 76307"/>
                  <a:gd name="connsiteX1" fmla="*/ 0 w 28567"/>
                  <a:gd name="connsiteY1" fmla="*/ 39106 h 76307"/>
                  <a:gd name="connsiteX2" fmla="*/ 28568 w 28567"/>
                  <a:gd name="connsiteY2" fmla="*/ 76308 h 76307"/>
                </a:gdLst>
                <a:ahLst/>
                <a:cxnLst>
                  <a:cxn ang="0">
                    <a:pos x="connsiteX0" y="connsiteY0"/>
                  </a:cxn>
                  <a:cxn ang="0">
                    <a:pos x="connsiteX1" y="connsiteY1"/>
                  </a:cxn>
                  <a:cxn ang="0">
                    <a:pos x="connsiteX2" y="connsiteY2"/>
                  </a:cxn>
                </a:cxnLst>
                <a:rect l="l" t="t" r="r" b="b"/>
                <a:pathLst>
                  <a:path w="28567" h="76307">
                    <a:moveTo>
                      <a:pt x="28568" y="0"/>
                    </a:moveTo>
                    <a:lnTo>
                      <a:pt x="0" y="39106"/>
                    </a:lnTo>
                    <a:lnTo>
                      <a:pt x="28568" y="76308"/>
                    </a:lnTo>
                  </a:path>
                </a:pathLst>
              </a:custGeom>
              <a:noFill/>
              <a:ln w="12690" cap="rnd">
                <a:solidFill>
                  <a:srgbClr val="80808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5" name="Freeform 76">
                <a:extLst>
                  <a:ext uri="{FF2B5EF4-FFF2-40B4-BE49-F238E27FC236}">
                    <a16:creationId xmlns:a16="http://schemas.microsoft.com/office/drawing/2014/main" id="{B6D7F5F3-2C19-38D4-AE49-7228EAFA4E42}"/>
                  </a:ext>
                </a:extLst>
              </p:cNvPr>
              <p:cNvSpPr/>
              <p:nvPr/>
            </p:nvSpPr>
            <p:spPr>
              <a:xfrm>
                <a:off x="3150463" y="2325772"/>
                <a:ext cx="28567" cy="76307"/>
              </a:xfrm>
              <a:custGeom>
                <a:avLst/>
                <a:gdLst>
                  <a:gd name="connsiteX0" fmla="*/ 28568 w 28567"/>
                  <a:gd name="connsiteY0" fmla="*/ 0 h 76307"/>
                  <a:gd name="connsiteX1" fmla="*/ 0 w 28567"/>
                  <a:gd name="connsiteY1" fmla="*/ 39106 h 76307"/>
                  <a:gd name="connsiteX2" fmla="*/ 28568 w 28567"/>
                  <a:gd name="connsiteY2" fmla="*/ 76308 h 76307"/>
                </a:gdLst>
                <a:ahLst/>
                <a:cxnLst>
                  <a:cxn ang="0">
                    <a:pos x="connsiteX0" y="connsiteY0"/>
                  </a:cxn>
                  <a:cxn ang="0">
                    <a:pos x="connsiteX1" y="connsiteY1"/>
                  </a:cxn>
                  <a:cxn ang="0">
                    <a:pos x="connsiteX2" y="connsiteY2"/>
                  </a:cxn>
                </a:cxnLst>
                <a:rect l="l" t="t" r="r" b="b"/>
                <a:pathLst>
                  <a:path w="28567" h="76307">
                    <a:moveTo>
                      <a:pt x="28568" y="0"/>
                    </a:moveTo>
                    <a:lnTo>
                      <a:pt x="0" y="39106"/>
                    </a:lnTo>
                    <a:lnTo>
                      <a:pt x="28568" y="76308"/>
                    </a:lnTo>
                  </a:path>
                </a:pathLst>
              </a:custGeom>
              <a:noFill/>
              <a:ln w="12690" cap="rnd">
                <a:solidFill>
                  <a:srgbClr val="808080"/>
                </a:solidFill>
                <a:prstDash val="solid"/>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58" name="TextBox 57">
              <a:extLst>
                <a:ext uri="{FF2B5EF4-FFF2-40B4-BE49-F238E27FC236}">
                  <a16:creationId xmlns:a16="http://schemas.microsoft.com/office/drawing/2014/main" id="{84978B8A-4D72-7C4C-1D93-F9C7D11E1843}"/>
                </a:ext>
              </a:extLst>
            </p:cNvPr>
            <p:cNvSpPr txBox="1"/>
            <p:nvPr/>
          </p:nvSpPr>
          <p:spPr>
            <a:xfrm>
              <a:off x="3244105" y="2495739"/>
              <a:ext cx="529312" cy="20005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700" b="0" i="0" u="none" strike="noStrike" kern="1200" cap="none" spc="0" normalizeH="0" baseline="0" noProof="0">
                  <a:ln/>
                  <a:solidFill>
                    <a:srgbClr val="000000"/>
                  </a:solidFill>
                  <a:effectLst/>
                  <a:uLnTx/>
                  <a:uFillTx/>
                  <a:latin typeface="Arial"/>
                  <a:ea typeface="+mn-ea"/>
                  <a:cs typeface="Arial"/>
                  <a:sym typeface="Arial"/>
                  <a:rtl val="0"/>
                </a:rPr>
                <a:t>Q2 2024</a:t>
              </a:r>
            </a:p>
          </p:txBody>
        </p:sp>
        <p:sp>
          <p:nvSpPr>
            <p:cNvPr id="59" name="TextBox 58">
              <a:extLst>
                <a:ext uri="{FF2B5EF4-FFF2-40B4-BE49-F238E27FC236}">
                  <a16:creationId xmlns:a16="http://schemas.microsoft.com/office/drawing/2014/main" id="{036BFDAF-1E03-2B78-26A9-AEDCF594C656}"/>
                </a:ext>
              </a:extLst>
            </p:cNvPr>
            <p:cNvSpPr txBox="1"/>
            <p:nvPr/>
          </p:nvSpPr>
          <p:spPr>
            <a:xfrm>
              <a:off x="5699175" y="2495739"/>
              <a:ext cx="529312" cy="20005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700" b="0" i="0" u="none" strike="noStrike" kern="1200" cap="none" spc="0" normalizeH="0" baseline="0" noProof="0">
                  <a:ln/>
                  <a:solidFill>
                    <a:srgbClr val="000000"/>
                  </a:solidFill>
                  <a:effectLst/>
                  <a:uLnTx/>
                  <a:uFillTx/>
                  <a:latin typeface="Arial"/>
                  <a:ea typeface="+mn-ea"/>
                  <a:cs typeface="Arial"/>
                  <a:sym typeface="Arial"/>
                  <a:rtl val="0"/>
                </a:rPr>
                <a:t>Q3 2024</a:t>
              </a:r>
            </a:p>
          </p:txBody>
        </p:sp>
        <p:sp>
          <p:nvSpPr>
            <p:cNvPr id="60" name="TextBox 59">
              <a:extLst>
                <a:ext uri="{FF2B5EF4-FFF2-40B4-BE49-F238E27FC236}">
                  <a16:creationId xmlns:a16="http://schemas.microsoft.com/office/drawing/2014/main" id="{681AA4C4-44B4-CC49-2FEB-0EA213A84C70}"/>
                </a:ext>
              </a:extLst>
            </p:cNvPr>
            <p:cNvSpPr txBox="1"/>
            <p:nvPr/>
          </p:nvSpPr>
          <p:spPr>
            <a:xfrm>
              <a:off x="8113489" y="2495739"/>
              <a:ext cx="529312" cy="20005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700" b="0" i="0" u="none" strike="noStrike" kern="1200" cap="none" spc="0" normalizeH="0" baseline="0" noProof="0">
                  <a:ln/>
                  <a:solidFill>
                    <a:srgbClr val="000000"/>
                  </a:solidFill>
                  <a:effectLst/>
                  <a:uLnTx/>
                  <a:uFillTx/>
                  <a:latin typeface="Arial"/>
                  <a:ea typeface="+mn-ea"/>
                  <a:cs typeface="Arial"/>
                  <a:sym typeface="Arial"/>
                  <a:rtl val="0"/>
                </a:rPr>
                <a:t>Q4 2024</a:t>
              </a:r>
            </a:p>
          </p:txBody>
        </p:sp>
        <p:sp>
          <p:nvSpPr>
            <p:cNvPr id="61" name="TextBox 60">
              <a:extLst>
                <a:ext uri="{FF2B5EF4-FFF2-40B4-BE49-F238E27FC236}">
                  <a16:creationId xmlns:a16="http://schemas.microsoft.com/office/drawing/2014/main" id="{D1816744-8AF3-821F-23BA-21A326C21F12}"/>
                </a:ext>
              </a:extLst>
            </p:cNvPr>
            <p:cNvSpPr txBox="1"/>
            <p:nvPr/>
          </p:nvSpPr>
          <p:spPr>
            <a:xfrm>
              <a:off x="10527841" y="2495739"/>
              <a:ext cx="529312" cy="20005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700" b="0" i="0" u="none" strike="noStrike" kern="1200" cap="none" spc="0" normalizeH="0" baseline="0" noProof="0">
                  <a:ln/>
                  <a:solidFill>
                    <a:srgbClr val="000000"/>
                  </a:solidFill>
                  <a:effectLst/>
                  <a:uLnTx/>
                  <a:uFillTx/>
                  <a:latin typeface="Arial"/>
                  <a:ea typeface="+mn-ea"/>
                  <a:cs typeface="Arial"/>
                  <a:sym typeface="Arial"/>
                  <a:rtl val="0"/>
                </a:rPr>
                <a:t>Q1 2025</a:t>
              </a:r>
            </a:p>
          </p:txBody>
        </p:sp>
        <p:sp>
          <p:nvSpPr>
            <p:cNvPr id="62" name="TextBox 61">
              <a:extLst>
                <a:ext uri="{FF2B5EF4-FFF2-40B4-BE49-F238E27FC236}">
                  <a16:creationId xmlns:a16="http://schemas.microsoft.com/office/drawing/2014/main" id="{6E1C59E4-7CF8-7389-ACFE-0A5514C2CC6A}"/>
                </a:ext>
              </a:extLst>
            </p:cNvPr>
            <p:cNvSpPr txBox="1"/>
            <p:nvPr/>
          </p:nvSpPr>
          <p:spPr>
            <a:xfrm>
              <a:off x="10136781" y="4340727"/>
              <a:ext cx="1329851"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30" normalizeH="0" baseline="0" noProof="0">
                  <a:ln/>
                  <a:solidFill>
                    <a:srgbClr val="000000"/>
                  </a:solidFill>
                  <a:effectLst/>
                  <a:uLnTx/>
                  <a:uFillTx/>
                  <a:latin typeface="Arial"/>
                  <a:ea typeface="+mn-ea"/>
                  <a:cs typeface="Arial"/>
                  <a:sym typeface="Arial"/>
                  <a:rtl val="0"/>
                </a:rPr>
                <a:t>Publication (manuscript)</a:t>
              </a:r>
            </a:p>
          </p:txBody>
        </p:sp>
        <p:sp>
          <p:nvSpPr>
            <p:cNvPr id="63" name="TextBox 62">
              <a:extLst>
                <a:ext uri="{FF2B5EF4-FFF2-40B4-BE49-F238E27FC236}">
                  <a16:creationId xmlns:a16="http://schemas.microsoft.com/office/drawing/2014/main" id="{4BCC1C46-65DB-172A-1BAE-F1A68E2BF2D2}"/>
                </a:ext>
              </a:extLst>
            </p:cNvPr>
            <p:cNvSpPr txBox="1"/>
            <p:nvPr/>
          </p:nvSpPr>
          <p:spPr>
            <a:xfrm>
              <a:off x="8673153" y="4574310"/>
              <a:ext cx="1082348"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0" normalizeH="0" baseline="0" noProof="0">
                  <a:ln/>
                  <a:solidFill>
                    <a:srgbClr val="000000"/>
                  </a:solidFill>
                  <a:effectLst/>
                  <a:uLnTx/>
                  <a:uFillTx/>
                  <a:latin typeface="Arial"/>
                  <a:ea typeface="+mn-ea"/>
                  <a:cs typeface="Arial"/>
                  <a:sym typeface="Arial"/>
                  <a:rtl val="0"/>
                </a:rPr>
                <a:t>Congress D 2024</a:t>
              </a:r>
            </a:p>
          </p:txBody>
        </p:sp>
        <p:sp>
          <p:nvSpPr>
            <p:cNvPr id="64" name="TextBox 63">
              <a:extLst>
                <a:ext uri="{FF2B5EF4-FFF2-40B4-BE49-F238E27FC236}">
                  <a16:creationId xmlns:a16="http://schemas.microsoft.com/office/drawing/2014/main" id="{A9C39D7F-58E7-55A4-6006-6D4499630AE1}"/>
                </a:ext>
              </a:extLst>
            </p:cNvPr>
            <p:cNvSpPr txBox="1"/>
            <p:nvPr/>
          </p:nvSpPr>
          <p:spPr>
            <a:xfrm>
              <a:off x="8395334" y="3647544"/>
              <a:ext cx="954107"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0" normalizeH="0" baseline="0" noProof="0">
                  <a:ln/>
                  <a:solidFill>
                    <a:srgbClr val="000000"/>
                  </a:solidFill>
                  <a:effectLst/>
                  <a:uLnTx/>
                  <a:uFillTx/>
                  <a:latin typeface="Arial"/>
                  <a:ea typeface="+mn-ea"/>
                  <a:cs typeface="Arial"/>
                  <a:sym typeface="Arial"/>
                  <a:rtl val="0"/>
                </a:rPr>
                <a:t>Social listening</a:t>
              </a:r>
            </a:p>
          </p:txBody>
        </p:sp>
        <p:sp>
          <p:nvSpPr>
            <p:cNvPr id="65" name="TextBox 64">
              <a:extLst>
                <a:ext uri="{FF2B5EF4-FFF2-40B4-BE49-F238E27FC236}">
                  <a16:creationId xmlns:a16="http://schemas.microsoft.com/office/drawing/2014/main" id="{394DB173-4077-7D94-B6E9-B9CC812DB478}"/>
                </a:ext>
              </a:extLst>
            </p:cNvPr>
            <p:cNvSpPr txBox="1"/>
            <p:nvPr/>
          </p:nvSpPr>
          <p:spPr>
            <a:xfrm>
              <a:off x="5940402" y="2949549"/>
              <a:ext cx="787395"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0" normalizeH="0" baseline="0" noProof="0">
                  <a:ln/>
                  <a:solidFill>
                    <a:srgbClr val="000000"/>
                  </a:solidFill>
                  <a:effectLst/>
                  <a:uLnTx/>
                  <a:uFillTx/>
                  <a:latin typeface="Arial"/>
                  <a:ea typeface="+mn-ea"/>
                  <a:cs typeface="Arial"/>
                  <a:sym typeface="Arial"/>
                  <a:rtl val="0"/>
                </a:rPr>
                <a:t>Symposium</a:t>
              </a:r>
            </a:p>
          </p:txBody>
        </p:sp>
        <p:sp>
          <p:nvSpPr>
            <p:cNvPr id="66" name="TextBox 65">
              <a:extLst>
                <a:ext uri="{FF2B5EF4-FFF2-40B4-BE49-F238E27FC236}">
                  <a16:creationId xmlns:a16="http://schemas.microsoft.com/office/drawing/2014/main" id="{07D8A4C0-5875-4F4E-BC72-C0B37087A0CD}"/>
                </a:ext>
              </a:extLst>
            </p:cNvPr>
            <p:cNvSpPr txBox="1"/>
            <p:nvPr/>
          </p:nvSpPr>
          <p:spPr>
            <a:xfrm>
              <a:off x="6022830" y="2718555"/>
              <a:ext cx="1075936"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0" normalizeH="0" baseline="0" noProof="0">
                  <a:ln/>
                  <a:solidFill>
                    <a:srgbClr val="000000"/>
                  </a:solidFill>
                  <a:effectLst/>
                  <a:uLnTx/>
                  <a:uFillTx/>
                  <a:latin typeface="Arial"/>
                  <a:ea typeface="+mn-ea"/>
                  <a:cs typeface="Arial"/>
                  <a:sym typeface="Arial"/>
                  <a:rtl val="0"/>
                </a:rPr>
                <a:t>Congress A 2024</a:t>
              </a:r>
            </a:p>
          </p:txBody>
        </p:sp>
        <p:sp>
          <p:nvSpPr>
            <p:cNvPr id="67" name="TextBox 66">
              <a:extLst>
                <a:ext uri="{FF2B5EF4-FFF2-40B4-BE49-F238E27FC236}">
                  <a16:creationId xmlns:a16="http://schemas.microsoft.com/office/drawing/2014/main" id="{A13A1B29-6119-2CE7-4811-2EC3F35BCE65}"/>
                </a:ext>
              </a:extLst>
            </p:cNvPr>
            <p:cNvSpPr txBox="1"/>
            <p:nvPr/>
          </p:nvSpPr>
          <p:spPr>
            <a:xfrm>
              <a:off x="4991988" y="3882118"/>
              <a:ext cx="1082348"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0" normalizeH="0" baseline="0" noProof="0">
                  <a:ln/>
                  <a:solidFill>
                    <a:srgbClr val="000000"/>
                  </a:solidFill>
                  <a:effectLst/>
                  <a:uLnTx/>
                  <a:uFillTx/>
                  <a:latin typeface="Arial"/>
                  <a:ea typeface="+mn-ea"/>
                  <a:cs typeface="Arial"/>
                  <a:sym typeface="Arial"/>
                  <a:rtl val="0"/>
                </a:rPr>
                <a:t>Congress C 2024</a:t>
              </a:r>
            </a:p>
          </p:txBody>
        </p:sp>
        <p:sp>
          <p:nvSpPr>
            <p:cNvPr id="68" name="TextBox 67">
              <a:extLst>
                <a:ext uri="{FF2B5EF4-FFF2-40B4-BE49-F238E27FC236}">
                  <a16:creationId xmlns:a16="http://schemas.microsoft.com/office/drawing/2014/main" id="{53B4F204-D798-00C2-391C-A7E0160CCE8E}"/>
                </a:ext>
              </a:extLst>
            </p:cNvPr>
            <p:cNvSpPr txBox="1"/>
            <p:nvPr/>
          </p:nvSpPr>
          <p:spPr>
            <a:xfrm>
              <a:off x="4910093" y="4111765"/>
              <a:ext cx="1229824"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0" normalizeH="0" baseline="0" noProof="0">
                  <a:ln/>
                  <a:solidFill>
                    <a:srgbClr val="000000"/>
                  </a:solidFill>
                  <a:effectLst/>
                  <a:uLnTx/>
                  <a:uFillTx/>
                  <a:latin typeface="Arial"/>
                  <a:ea typeface="+mn-ea"/>
                  <a:cs typeface="Arial"/>
                  <a:sym typeface="Arial"/>
                  <a:rtl val="0"/>
                </a:rPr>
                <a:t>Satellite symposium</a:t>
              </a:r>
            </a:p>
          </p:txBody>
        </p:sp>
        <p:sp>
          <p:nvSpPr>
            <p:cNvPr id="69" name="Freeform 88">
              <a:extLst>
                <a:ext uri="{FF2B5EF4-FFF2-40B4-BE49-F238E27FC236}">
                  <a16:creationId xmlns:a16="http://schemas.microsoft.com/office/drawing/2014/main" id="{C7C40AE2-ECFF-AF95-6C7D-5F755235460D}"/>
                </a:ext>
              </a:extLst>
            </p:cNvPr>
            <p:cNvSpPr/>
            <p:nvPr/>
          </p:nvSpPr>
          <p:spPr>
            <a:xfrm>
              <a:off x="4491248" y="4834283"/>
              <a:ext cx="79228" cy="178771"/>
            </a:xfrm>
            <a:custGeom>
              <a:avLst/>
              <a:gdLst>
                <a:gd name="connsiteX0" fmla="*/ 0 w 79228"/>
                <a:gd name="connsiteY0" fmla="*/ 0 h 178771"/>
                <a:gd name="connsiteX1" fmla="*/ 79228 w 79228"/>
                <a:gd name="connsiteY1" fmla="*/ 0 h 178771"/>
                <a:gd name="connsiteX2" fmla="*/ 79228 w 79228"/>
                <a:gd name="connsiteY2" fmla="*/ 178771 h 178771"/>
                <a:gd name="connsiteX3" fmla="*/ 0 w 79228"/>
                <a:gd name="connsiteY3" fmla="*/ 178771 h 178771"/>
              </a:gdLst>
              <a:ahLst/>
              <a:cxnLst>
                <a:cxn ang="0">
                  <a:pos x="connsiteX0" y="connsiteY0"/>
                </a:cxn>
                <a:cxn ang="0">
                  <a:pos x="connsiteX1" y="connsiteY1"/>
                </a:cxn>
                <a:cxn ang="0">
                  <a:pos x="connsiteX2" y="connsiteY2"/>
                </a:cxn>
                <a:cxn ang="0">
                  <a:pos x="connsiteX3" y="connsiteY3"/>
                </a:cxn>
              </a:cxnLst>
              <a:rect l="l" t="t" r="r" b="b"/>
              <a:pathLst>
                <a:path w="79228" h="178771">
                  <a:moveTo>
                    <a:pt x="0" y="0"/>
                  </a:moveTo>
                  <a:lnTo>
                    <a:pt x="79228" y="0"/>
                  </a:lnTo>
                  <a:lnTo>
                    <a:pt x="79228" y="178771"/>
                  </a:lnTo>
                  <a:lnTo>
                    <a:pt x="0" y="178771"/>
                  </a:lnTo>
                  <a:close/>
                </a:path>
              </a:pathLst>
            </a:custGeom>
            <a:solidFill>
              <a:srgbClr val="1423A0"/>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0" name="Freeform 89">
              <a:extLst>
                <a:ext uri="{FF2B5EF4-FFF2-40B4-BE49-F238E27FC236}">
                  <a16:creationId xmlns:a16="http://schemas.microsoft.com/office/drawing/2014/main" id="{E3C485C6-EAAC-FA58-FA54-89EBCE4CB7FF}"/>
                </a:ext>
              </a:extLst>
            </p:cNvPr>
            <p:cNvSpPr/>
            <p:nvPr/>
          </p:nvSpPr>
          <p:spPr>
            <a:xfrm>
              <a:off x="4922305" y="3918842"/>
              <a:ext cx="123667" cy="156043"/>
            </a:xfrm>
            <a:custGeom>
              <a:avLst/>
              <a:gdLst>
                <a:gd name="connsiteX0" fmla="*/ 0 w 123667"/>
                <a:gd name="connsiteY0" fmla="*/ 0 h 156043"/>
                <a:gd name="connsiteX1" fmla="*/ 123667 w 123667"/>
                <a:gd name="connsiteY1" fmla="*/ 0 h 156043"/>
                <a:gd name="connsiteX2" fmla="*/ 123667 w 123667"/>
                <a:gd name="connsiteY2" fmla="*/ 156044 h 156043"/>
                <a:gd name="connsiteX3" fmla="*/ 0 w 123667"/>
                <a:gd name="connsiteY3" fmla="*/ 156044 h 156043"/>
              </a:gdLst>
              <a:ahLst/>
              <a:cxnLst>
                <a:cxn ang="0">
                  <a:pos x="connsiteX0" y="connsiteY0"/>
                </a:cxn>
                <a:cxn ang="0">
                  <a:pos x="connsiteX1" y="connsiteY1"/>
                </a:cxn>
                <a:cxn ang="0">
                  <a:pos x="connsiteX2" y="connsiteY2"/>
                </a:cxn>
                <a:cxn ang="0">
                  <a:pos x="connsiteX3" y="connsiteY3"/>
                </a:cxn>
              </a:cxnLst>
              <a:rect l="l" t="t" r="r" b="b"/>
              <a:pathLst>
                <a:path w="123667" h="156043">
                  <a:moveTo>
                    <a:pt x="0" y="0"/>
                  </a:moveTo>
                  <a:lnTo>
                    <a:pt x="123667" y="0"/>
                  </a:lnTo>
                  <a:lnTo>
                    <a:pt x="123667" y="156044"/>
                  </a:lnTo>
                  <a:lnTo>
                    <a:pt x="0" y="156044"/>
                  </a:lnTo>
                  <a:close/>
                </a:path>
              </a:pathLst>
            </a:custGeom>
            <a:solidFill>
              <a:srgbClr val="1423A0"/>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1" name="Freeform 90">
              <a:extLst>
                <a:ext uri="{FF2B5EF4-FFF2-40B4-BE49-F238E27FC236}">
                  <a16:creationId xmlns:a16="http://schemas.microsoft.com/office/drawing/2014/main" id="{8609295D-773C-5449-CF95-07ED96BFAC36}"/>
                </a:ext>
              </a:extLst>
            </p:cNvPr>
            <p:cNvSpPr/>
            <p:nvPr/>
          </p:nvSpPr>
          <p:spPr>
            <a:xfrm>
              <a:off x="4922305" y="4150560"/>
              <a:ext cx="36439" cy="156043"/>
            </a:xfrm>
            <a:custGeom>
              <a:avLst/>
              <a:gdLst>
                <a:gd name="connsiteX0" fmla="*/ 0 w 36439"/>
                <a:gd name="connsiteY0" fmla="*/ 0 h 156043"/>
                <a:gd name="connsiteX1" fmla="*/ 36440 w 36439"/>
                <a:gd name="connsiteY1" fmla="*/ 0 h 156043"/>
                <a:gd name="connsiteX2" fmla="*/ 36440 w 36439"/>
                <a:gd name="connsiteY2" fmla="*/ 156044 h 156043"/>
                <a:gd name="connsiteX3" fmla="*/ 0 w 36439"/>
                <a:gd name="connsiteY3" fmla="*/ 156044 h 156043"/>
              </a:gdLst>
              <a:ahLst/>
              <a:cxnLst>
                <a:cxn ang="0">
                  <a:pos x="connsiteX0" y="connsiteY0"/>
                </a:cxn>
                <a:cxn ang="0">
                  <a:pos x="connsiteX1" y="connsiteY1"/>
                </a:cxn>
                <a:cxn ang="0">
                  <a:pos x="connsiteX2" y="connsiteY2"/>
                </a:cxn>
                <a:cxn ang="0">
                  <a:pos x="connsiteX3" y="connsiteY3"/>
                </a:cxn>
              </a:cxnLst>
              <a:rect l="l" t="t" r="r" b="b"/>
              <a:pathLst>
                <a:path w="36439" h="156043">
                  <a:moveTo>
                    <a:pt x="0" y="0"/>
                  </a:moveTo>
                  <a:lnTo>
                    <a:pt x="36440" y="0"/>
                  </a:lnTo>
                  <a:lnTo>
                    <a:pt x="36440" y="156044"/>
                  </a:lnTo>
                  <a:lnTo>
                    <a:pt x="0" y="156044"/>
                  </a:lnTo>
                  <a:close/>
                </a:path>
              </a:pathLst>
            </a:custGeom>
            <a:solidFill>
              <a:srgbClr val="E745AC"/>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2" name="Freeform 91">
              <a:extLst>
                <a:ext uri="{FF2B5EF4-FFF2-40B4-BE49-F238E27FC236}">
                  <a16:creationId xmlns:a16="http://schemas.microsoft.com/office/drawing/2014/main" id="{952CF077-4421-0445-AA89-602008AC5260}"/>
                </a:ext>
              </a:extLst>
            </p:cNvPr>
            <p:cNvSpPr/>
            <p:nvPr/>
          </p:nvSpPr>
          <p:spPr>
            <a:xfrm>
              <a:off x="5913419" y="2756321"/>
              <a:ext cx="162265" cy="156043"/>
            </a:xfrm>
            <a:custGeom>
              <a:avLst/>
              <a:gdLst>
                <a:gd name="connsiteX0" fmla="*/ 0 w 162265"/>
                <a:gd name="connsiteY0" fmla="*/ 0 h 156043"/>
                <a:gd name="connsiteX1" fmla="*/ 162265 w 162265"/>
                <a:gd name="connsiteY1" fmla="*/ 0 h 156043"/>
                <a:gd name="connsiteX2" fmla="*/ 162265 w 162265"/>
                <a:gd name="connsiteY2" fmla="*/ 156044 h 156043"/>
                <a:gd name="connsiteX3" fmla="*/ 0 w 162265"/>
                <a:gd name="connsiteY3" fmla="*/ 156044 h 156043"/>
              </a:gdLst>
              <a:ahLst/>
              <a:cxnLst>
                <a:cxn ang="0">
                  <a:pos x="connsiteX0" y="connsiteY0"/>
                </a:cxn>
                <a:cxn ang="0">
                  <a:pos x="connsiteX1" y="connsiteY1"/>
                </a:cxn>
                <a:cxn ang="0">
                  <a:pos x="connsiteX2" y="connsiteY2"/>
                </a:cxn>
                <a:cxn ang="0">
                  <a:pos x="connsiteX3" y="connsiteY3"/>
                </a:cxn>
              </a:cxnLst>
              <a:rect l="l" t="t" r="r" b="b"/>
              <a:pathLst>
                <a:path w="162265" h="156043">
                  <a:moveTo>
                    <a:pt x="0" y="0"/>
                  </a:moveTo>
                  <a:lnTo>
                    <a:pt x="162265" y="0"/>
                  </a:lnTo>
                  <a:lnTo>
                    <a:pt x="162265" y="156044"/>
                  </a:lnTo>
                  <a:lnTo>
                    <a:pt x="0" y="156044"/>
                  </a:lnTo>
                  <a:close/>
                </a:path>
              </a:pathLst>
            </a:custGeom>
            <a:solidFill>
              <a:srgbClr val="1423A0"/>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3" name="Freeform 92">
              <a:extLst>
                <a:ext uri="{FF2B5EF4-FFF2-40B4-BE49-F238E27FC236}">
                  <a16:creationId xmlns:a16="http://schemas.microsoft.com/office/drawing/2014/main" id="{EC175CA0-DE40-E3F7-B3FF-902FB8CD2C7A}"/>
                </a:ext>
              </a:extLst>
            </p:cNvPr>
            <p:cNvSpPr/>
            <p:nvPr/>
          </p:nvSpPr>
          <p:spPr>
            <a:xfrm>
              <a:off x="8011696" y="3455408"/>
              <a:ext cx="162265" cy="156043"/>
            </a:xfrm>
            <a:custGeom>
              <a:avLst/>
              <a:gdLst>
                <a:gd name="connsiteX0" fmla="*/ 0 w 162265"/>
                <a:gd name="connsiteY0" fmla="*/ 0 h 156043"/>
                <a:gd name="connsiteX1" fmla="*/ 162266 w 162265"/>
                <a:gd name="connsiteY1" fmla="*/ 0 h 156043"/>
                <a:gd name="connsiteX2" fmla="*/ 162266 w 162265"/>
                <a:gd name="connsiteY2" fmla="*/ 156044 h 156043"/>
                <a:gd name="connsiteX3" fmla="*/ 0 w 162265"/>
                <a:gd name="connsiteY3" fmla="*/ 156044 h 156043"/>
              </a:gdLst>
              <a:ahLst/>
              <a:cxnLst>
                <a:cxn ang="0">
                  <a:pos x="connsiteX0" y="connsiteY0"/>
                </a:cxn>
                <a:cxn ang="0">
                  <a:pos x="connsiteX1" y="connsiteY1"/>
                </a:cxn>
                <a:cxn ang="0">
                  <a:pos x="connsiteX2" y="connsiteY2"/>
                </a:cxn>
                <a:cxn ang="0">
                  <a:pos x="connsiteX3" y="connsiteY3"/>
                </a:cxn>
              </a:cxnLst>
              <a:rect l="l" t="t" r="r" b="b"/>
              <a:pathLst>
                <a:path w="162265" h="156043">
                  <a:moveTo>
                    <a:pt x="0" y="0"/>
                  </a:moveTo>
                  <a:lnTo>
                    <a:pt x="162266" y="0"/>
                  </a:lnTo>
                  <a:lnTo>
                    <a:pt x="162266" y="156044"/>
                  </a:lnTo>
                  <a:lnTo>
                    <a:pt x="0" y="156044"/>
                  </a:lnTo>
                  <a:close/>
                </a:path>
              </a:pathLst>
            </a:custGeom>
            <a:solidFill>
              <a:srgbClr val="1423A0"/>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4" name="Freeform 93">
              <a:extLst>
                <a:ext uri="{FF2B5EF4-FFF2-40B4-BE49-F238E27FC236}">
                  <a16:creationId xmlns:a16="http://schemas.microsoft.com/office/drawing/2014/main" id="{B7E79202-EAA1-7FB9-7532-6C9B5D07991B}"/>
                </a:ext>
              </a:extLst>
            </p:cNvPr>
            <p:cNvSpPr/>
            <p:nvPr/>
          </p:nvSpPr>
          <p:spPr>
            <a:xfrm>
              <a:off x="7735033" y="3687125"/>
              <a:ext cx="712799" cy="156043"/>
            </a:xfrm>
            <a:custGeom>
              <a:avLst/>
              <a:gdLst>
                <a:gd name="connsiteX0" fmla="*/ 0 w 712799"/>
                <a:gd name="connsiteY0" fmla="*/ 0 h 156043"/>
                <a:gd name="connsiteX1" fmla="*/ 712800 w 712799"/>
                <a:gd name="connsiteY1" fmla="*/ 0 h 156043"/>
                <a:gd name="connsiteX2" fmla="*/ 712800 w 712799"/>
                <a:gd name="connsiteY2" fmla="*/ 156044 h 156043"/>
                <a:gd name="connsiteX3" fmla="*/ 0 w 712799"/>
                <a:gd name="connsiteY3" fmla="*/ 156044 h 156043"/>
              </a:gdLst>
              <a:ahLst/>
              <a:cxnLst>
                <a:cxn ang="0">
                  <a:pos x="connsiteX0" y="connsiteY0"/>
                </a:cxn>
                <a:cxn ang="0">
                  <a:pos x="connsiteX1" y="connsiteY1"/>
                </a:cxn>
                <a:cxn ang="0">
                  <a:pos x="connsiteX2" y="connsiteY2"/>
                </a:cxn>
                <a:cxn ang="0">
                  <a:pos x="connsiteX3" y="connsiteY3"/>
                </a:cxn>
              </a:cxnLst>
              <a:rect l="l" t="t" r="r" b="b"/>
              <a:pathLst>
                <a:path w="712799" h="156043">
                  <a:moveTo>
                    <a:pt x="0" y="0"/>
                  </a:moveTo>
                  <a:lnTo>
                    <a:pt x="712800" y="0"/>
                  </a:lnTo>
                  <a:lnTo>
                    <a:pt x="712800" y="156044"/>
                  </a:lnTo>
                  <a:lnTo>
                    <a:pt x="0" y="156044"/>
                  </a:lnTo>
                  <a:close/>
                </a:path>
              </a:pathLst>
            </a:custGeom>
            <a:solidFill>
              <a:srgbClr val="6A0279"/>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5" name="Freeform 94">
              <a:extLst>
                <a:ext uri="{FF2B5EF4-FFF2-40B4-BE49-F238E27FC236}">
                  <a16:creationId xmlns:a16="http://schemas.microsoft.com/office/drawing/2014/main" id="{FE9BD8D5-7845-7B80-944D-ADD264614625}"/>
                </a:ext>
              </a:extLst>
            </p:cNvPr>
            <p:cNvSpPr/>
            <p:nvPr/>
          </p:nvSpPr>
          <p:spPr>
            <a:xfrm>
              <a:off x="5956842" y="2992101"/>
              <a:ext cx="41645" cy="156043"/>
            </a:xfrm>
            <a:custGeom>
              <a:avLst/>
              <a:gdLst>
                <a:gd name="connsiteX0" fmla="*/ 0 w 41645"/>
                <a:gd name="connsiteY0" fmla="*/ 0 h 156043"/>
                <a:gd name="connsiteX1" fmla="*/ 41646 w 41645"/>
                <a:gd name="connsiteY1" fmla="*/ 0 h 156043"/>
                <a:gd name="connsiteX2" fmla="*/ 41646 w 41645"/>
                <a:gd name="connsiteY2" fmla="*/ 156044 h 156043"/>
                <a:gd name="connsiteX3" fmla="*/ 0 w 41645"/>
                <a:gd name="connsiteY3" fmla="*/ 156044 h 156043"/>
              </a:gdLst>
              <a:ahLst/>
              <a:cxnLst>
                <a:cxn ang="0">
                  <a:pos x="connsiteX0" y="connsiteY0"/>
                </a:cxn>
                <a:cxn ang="0">
                  <a:pos x="connsiteX1" y="connsiteY1"/>
                </a:cxn>
                <a:cxn ang="0">
                  <a:pos x="connsiteX2" y="connsiteY2"/>
                </a:cxn>
                <a:cxn ang="0">
                  <a:pos x="connsiteX3" y="connsiteY3"/>
                </a:cxn>
              </a:cxnLst>
              <a:rect l="l" t="t" r="r" b="b"/>
              <a:pathLst>
                <a:path w="41645" h="156043">
                  <a:moveTo>
                    <a:pt x="0" y="0"/>
                  </a:moveTo>
                  <a:lnTo>
                    <a:pt x="41646" y="0"/>
                  </a:lnTo>
                  <a:lnTo>
                    <a:pt x="41646" y="156044"/>
                  </a:lnTo>
                  <a:lnTo>
                    <a:pt x="0" y="156044"/>
                  </a:lnTo>
                  <a:close/>
                </a:path>
              </a:pathLst>
            </a:custGeom>
            <a:solidFill>
              <a:srgbClr val="E745AC"/>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6" name="Freeform 95">
              <a:extLst>
                <a:ext uri="{FF2B5EF4-FFF2-40B4-BE49-F238E27FC236}">
                  <a16:creationId xmlns:a16="http://schemas.microsoft.com/office/drawing/2014/main" id="{207E7797-8BD7-2659-D7BD-79461FA64635}"/>
                </a:ext>
              </a:extLst>
            </p:cNvPr>
            <p:cNvSpPr/>
            <p:nvPr/>
          </p:nvSpPr>
          <p:spPr>
            <a:xfrm>
              <a:off x="8051184" y="3223818"/>
              <a:ext cx="80624" cy="156043"/>
            </a:xfrm>
            <a:custGeom>
              <a:avLst/>
              <a:gdLst>
                <a:gd name="connsiteX0" fmla="*/ 0 w 80624"/>
                <a:gd name="connsiteY0" fmla="*/ 0 h 156043"/>
                <a:gd name="connsiteX1" fmla="*/ 80624 w 80624"/>
                <a:gd name="connsiteY1" fmla="*/ 0 h 156043"/>
                <a:gd name="connsiteX2" fmla="*/ 80624 w 80624"/>
                <a:gd name="connsiteY2" fmla="*/ 156044 h 156043"/>
                <a:gd name="connsiteX3" fmla="*/ 0 w 80624"/>
                <a:gd name="connsiteY3" fmla="*/ 156044 h 156043"/>
              </a:gdLst>
              <a:ahLst/>
              <a:cxnLst>
                <a:cxn ang="0">
                  <a:pos x="connsiteX0" y="connsiteY0"/>
                </a:cxn>
                <a:cxn ang="0">
                  <a:pos x="connsiteX1" y="connsiteY1"/>
                </a:cxn>
                <a:cxn ang="0">
                  <a:pos x="connsiteX2" y="connsiteY2"/>
                </a:cxn>
                <a:cxn ang="0">
                  <a:pos x="connsiteX3" y="connsiteY3"/>
                </a:cxn>
              </a:cxnLst>
              <a:rect l="l" t="t" r="r" b="b"/>
              <a:pathLst>
                <a:path w="80624" h="156043">
                  <a:moveTo>
                    <a:pt x="0" y="0"/>
                  </a:moveTo>
                  <a:lnTo>
                    <a:pt x="80624" y="0"/>
                  </a:lnTo>
                  <a:lnTo>
                    <a:pt x="80624" y="156044"/>
                  </a:lnTo>
                  <a:lnTo>
                    <a:pt x="0" y="156044"/>
                  </a:lnTo>
                  <a:close/>
                </a:path>
              </a:pathLst>
            </a:custGeom>
            <a:solidFill>
              <a:srgbClr val="0D8CFF"/>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77" name="Freeform 96">
              <a:extLst>
                <a:ext uri="{FF2B5EF4-FFF2-40B4-BE49-F238E27FC236}">
                  <a16:creationId xmlns:a16="http://schemas.microsoft.com/office/drawing/2014/main" id="{3E276B00-1F77-DE15-3F2E-0DBC6E537F3B}"/>
                </a:ext>
              </a:extLst>
            </p:cNvPr>
            <p:cNvSpPr/>
            <p:nvPr/>
          </p:nvSpPr>
          <p:spPr>
            <a:xfrm>
              <a:off x="8649585" y="4613867"/>
              <a:ext cx="80624" cy="156043"/>
            </a:xfrm>
            <a:custGeom>
              <a:avLst/>
              <a:gdLst>
                <a:gd name="connsiteX0" fmla="*/ 0 w 80624"/>
                <a:gd name="connsiteY0" fmla="*/ 0 h 156043"/>
                <a:gd name="connsiteX1" fmla="*/ 80624 w 80624"/>
                <a:gd name="connsiteY1" fmla="*/ 0 h 156043"/>
                <a:gd name="connsiteX2" fmla="*/ 80624 w 80624"/>
                <a:gd name="connsiteY2" fmla="*/ 156044 h 156043"/>
                <a:gd name="connsiteX3" fmla="*/ 0 w 80624"/>
                <a:gd name="connsiteY3" fmla="*/ 156044 h 156043"/>
              </a:gdLst>
              <a:ahLst/>
              <a:cxnLst>
                <a:cxn ang="0">
                  <a:pos x="connsiteX0" y="connsiteY0"/>
                </a:cxn>
                <a:cxn ang="0">
                  <a:pos x="connsiteX1" y="connsiteY1"/>
                </a:cxn>
                <a:cxn ang="0">
                  <a:pos x="connsiteX2" y="connsiteY2"/>
                </a:cxn>
                <a:cxn ang="0">
                  <a:pos x="connsiteX3" y="connsiteY3"/>
                </a:cxn>
              </a:cxnLst>
              <a:rect l="l" t="t" r="r" b="b"/>
              <a:pathLst>
                <a:path w="80624" h="156043">
                  <a:moveTo>
                    <a:pt x="0" y="0"/>
                  </a:moveTo>
                  <a:lnTo>
                    <a:pt x="80624" y="0"/>
                  </a:lnTo>
                  <a:lnTo>
                    <a:pt x="80624" y="156044"/>
                  </a:lnTo>
                  <a:lnTo>
                    <a:pt x="0" y="156044"/>
                  </a:lnTo>
                  <a:close/>
                </a:path>
              </a:pathLst>
            </a:custGeom>
            <a:solidFill>
              <a:srgbClr val="E745AC"/>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nvGrpSpPr>
            <p:cNvPr id="78" name="Graphic 3">
              <a:extLst>
                <a:ext uri="{FF2B5EF4-FFF2-40B4-BE49-F238E27FC236}">
                  <a16:creationId xmlns:a16="http://schemas.microsoft.com/office/drawing/2014/main" id="{737CB3ED-69D9-F0D7-83F8-3E98317D19D8}"/>
                </a:ext>
              </a:extLst>
            </p:cNvPr>
            <p:cNvGrpSpPr/>
            <p:nvPr/>
          </p:nvGrpSpPr>
          <p:grpSpPr>
            <a:xfrm>
              <a:off x="4958618" y="2710486"/>
              <a:ext cx="12696" cy="2578090"/>
              <a:chOff x="4958618" y="2710486"/>
              <a:chExt cx="12696" cy="2578090"/>
            </a:xfrm>
          </p:grpSpPr>
          <p:sp>
            <p:nvSpPr>
              <p:cNvPr id="91" name="Freeform 98">
                <a:extLst>
                  <a:ext uri="{FF2B5EF4-FFF2-40B4-BE49-F238E27FC236}">
                    <a16:creationId xmlns:a16="http://schemas.microsoft.com/office/drawing/2014/main" id="{AF700C42-26F1-90DD-7603-275F42BFC720}"/>
                  </a:ext>
                </a:extLst>
              </p:cNvPr>
              <p:cNvSpPr/>
              <p:nvPr/>
            </p:nvSpPr>
            <p:spPr>
              <a:xfrm>
                <a:off x="4958618" y="5269531"/>
                <a:ext cx="12696" cy="19045"/>
              </a:xfrm>
              <a:custGeom>
                <a:avLst/>
                <a:gdLst>
                  <a:gd name="connsiteX0" fmla="*/ 0 w 12696"/>
                  <a:gd name="connsiteY0" fmla="*/ 19045 h 19045"/>
                  <a:gd name="connsiteX1" fmla="*/ 0 w 12696"/>
                  <a:gd name="connsiteY1" fmla="*/ 0 h 19045"/>
                </a:gdLst>
                <a:ahLst/>
                <a:cxnLst>
                  <a:cxn ang="0">
                    <a:pos x="connsiteX0" y="connsiteY0"/>
                  </a:cxn>
                  <a:cxn ang="0">
                    <a:pos x="connsiteX1" y="connsiteY1"/>
                  </a:cxn>
                </a:cxnLst>
                <a:rect l="l" t="t" r="r" b="b"/>
                <a:pathLst>
                  <a:path w="12696" h="19045">
                    <a:moveTo>
                      <a:pt x="0" y="19045"/>
                    </a:moveTo>
                    <a:lnTo>
                      <a:pt x="0" y="0"/>
                    </a:lnTo>
                  </a:path>
                </a:pathLst>
              </a:custGeom>
              <a:ln w="1269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2" name="Freeform 99">
                <a:extLst>
                  <a:ext uri="{FF2B5EF4-FFF2-40B4-BE49-F238E27FC236}">
                    <a16:creationId xmlns:a16="http://schemas.microsoft.com/office/drawing/2014/main" id="{F1854262-639D-683E-8DBC-D3D6BE906FF4}"/>
                  </a:ext>
                </a:extLst>
              </p:cNvPr>
              <p:cNvSpPr/>
              <p:nvPr/>
            </p:nvSpPr>
            <p:spPr>
              <a:xfrm>
                <a:off x="4958618" y="2735879"/>
                <a:ext cx="12696" cy="2520954"/>
              </a:xfrm>
              <a:custGeom>
                <a:avLst/>
                <a:gdLst>
                  <a:gd name="connsiteX0" fmla="*/ 0 w 12696"/>
                  <a:gd name="connsiteY0" fmla="*/ 2520954 h 2520954"/>
                  <a:gd name="connsiteX1" fmla="*/ 0 w 12696"/>
                  <a:gd name="connsiteY1" fmla="*/ 0 h 2520954"/>
                </a:gdLst>
                <a:ahLst/>
                <a:cxnLst>
                  <a:cxn ang="0">
                    <a:pos x="connsiteX0" y="connsiteY0"/>
                  </a:cxn>
                  <a:cxn ang="0">
                    <a:pos x="connsiteX1" y="connsiteY1"/>
                  </a:cxn>
                </a:cxnLst>
                <a:rect l="l" t="t" r="r" b="b"/>
                <a:pathLst>
                  <a:path w="12696" h="2520954">
                    <a:moveTo>
                      <a:pt x="0" y="2520954"/>
                    </a:moveTo>
                    <a:lnTo>
                      <a:pt x="0" y="0"/>
                    </a:lnTo>
                  </a:path>
                </a:pathLst>
              </a:custGeom>
              <a:ln w="12690" cap="flat">
                <a:solidFill>
                  <a:srgbClr val="000000"/>
                </a:solidFill>
                <a:custDash>
                  <a:ds d="223935" sp="74648"/>
                </a:custDash>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93" name="Freeform 100">
                <a:extLst>
                  <a:ext uri="{FF2B5EF4-FFF2-40B4-BE49-F238E27FC236}">
                    <a16:creationId xmlns:a16="http://schemas.microsoft.com/office/drawing/2014/main" id="{61B7DD05-597B-887A-23B8-838CE9D42A31}"/>
                  </a:ext>
                </a:extLst>
              </p:cNvPr>
              <p:cNvSpPr/>
              <p:nvPr/>
            </p:nvSpPr>
            <p:spPr>
              <a:xfrm>
                <a:off x="4958618" y="2710486"/>
                <a:ext cx="12696" cy="19045"/>
              </a:xfrm>
              <a:custGeom>
                <a:avLst/>
                <a:gdLst>
                  <a:gd name="connsiteX0" fmla="*/ 0 w 12696"/>
                  <a:gd name="connsiteY0" fmla="*/ 19045 h 19045"/>
                  <a:gd name="connsiteX1" fmla="*/ 0 w 12696"/>
                  <a:gd name="connsiteY1" fmla="*/ 0 h 19045"/>
                </a:gdLst>
                <a:ahLst/>
                <a:cxnLst>
                  <a:cxn ang="0">
                    <a:pos x="connsiteX0" y="connsiteY0"/>
                  </a:cxn>
                  <a:cxn ang="0">
                    <a:pos x="connsiteX1" y="connsiteY1"/>
                  </a:cxn>
                </a:cxnLst>
                <a:rect l="l" t="t" r="r" b="b"/>
                <a:pathLst>
                  <a:path w="12696" h="19045">
                    <a:moveTo>
                      <a:pt x="0" y="19045"/>
                    </a:moveTo>
                    <a:lnTo>
                      <a:pt x="0" y="0"/>
                    </a:lnTo>
                  </a:path>
                </a:pathLst>
              </a:custGeom>
              <a:ln w="12690" cap="flat">
                <a:solidFill>
                  <a:srgbClr val="0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79" name="Freeform 101">
              <a:extLst>
                <a:ext uri="{FF2B5EF4-FFF2-40B4-BE49-F238E27FC236}">
                  <a16:creationId xmlns:a16="http://schemas.microsoft.com/office/drawing/2014/main" id="{10A7A8A8-B5AC-ADDD-994C-7C7D872C6263}"/>
                </a:ext>
              </a:extLst>
            </p:cNvPr>
            <p:cNvSpPr/>
            <p:nvPr/>
          </p:nvSpPr>
          <p:spPr>
            <a:xfrm>
              <a:off x="4922940" y="4863232"/>
              <a:ext cx="74403" cy="144616"/>
            </a:xfrm>
            <a:custGeom>
              <a:avLst/>
              <a:gdLst>
                <a:gd name="connsiteX0" fmla="*/ 0 w 74403"/>
                <a:gd name="connsiteY0" fmla="*/ 0 h 144616"/>
                <a:gd name="connsiteX1" fmla="*/ 74403 w 74403"/>
                <a:gd name="connsiteY1" fmla="*/ 0 h 144616"/>
                <a:gd name="connsiteX2" fmla="*/ 74403 w 74403"/>
                <a:gd name="connsiteY2" fmla="*/ 144617 h 144616"/>
                <a:gd name="connsiteX3" fmla="*/ 0 w 74403"/>
                <a:gd name="connsiteY3" fmla="*/ 144617 h 144616"/>
              </a:gdLst>
              <a:ahLst/>
              <a:cxnLst>
                <a:cxn ang="0">
                  <a:pos x="connsiteX0" y="connsiteY0"/>
                </a:cxn>
                <a:cxn ang="0">
                  <a:pos x="connsiteX1" y="connsiteY1"/>
                </a:cxn>
                <a:cxn ang="0">
                  <a:pos x="connsiteX2" y="connsiteY2"/>
                </a:cxn>
                <a:cxn ang="0">
                  <a:pos x="connsiteX3" y="connsiteY3"/>
                </a:cxn>
              </a:cxnLst>
              <a:rect l="l" t="t" r="r" b="b"/>
              <a:pathLst>
                <a:path w="74403" h="144616">
                  <a:moveTo>
                    <a:pt x="0" y="0"/>
                  </a:moveTo>
                  <a:lnTo>
                    <a:pt x="74403" y="0"/>
                  </a:lnTo>
                  <a:lnTo>
                    <a:pt x="74403" y="144617"/>
                  </a:lnTo>
                  <a:lnTo>
                    <a:pt x="0" y="144617"/>
                  </a:lnTo>
                  <a:close/>
                </a:path>
              </a:pathLst>
            </a:custGeom>
            <a:solidFill>
              <a:srgbClr val="E5E5E5"/>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0" name="Freeform 102">
              <a:extLst>
                <a:ext uri="{FF2B5EF4-FFF2-40B4-BE49-F238E27FC236}">
                  <a16:creationId xmlns:a16="http://schemas.microsoft.com/office/drawing/2014/main" id="{8BDE607E-3F45-9442-19FB-B04B002AB176}"/>
                </a:ext>
              </a:extLst>
            </p:cNvPr>
            <p:cNvSpPr/>
            <p:nvPr/>
          </p:nvSpPr>
          <p:spPr>
            <a:xfrm>
              <a:off x="4922940" y="5113741"/>
              <a:ext cx="74403" cy="174835"/>
            </a:xfrm>
            <a:custGeom>
              <a:avLst/>
              <a:gdLst>
                <a:gd name="connsiteX0" fmla="*/ 0 w 74403"/>
                <a:gd name="connsiteY0" fmla="*/ 0 h 174835"/>
                <a:gd name="connsiteX1" fmla="*/ 74403 w 74403"/>
                <a:gd name="connsiteY1" fmla="*/ 0 h 174835"/>
                <a:gd name="connsiteX2" fmla="*/ 74403 w 74403"/>
                <a:gd name="connsiteY2" fmla="*/ 174835 h 174835"/>
                <a:gd name="connsiteX3" fmla="*/ 0 w 74403"/>
                <a:gd name="connsiteY3" fmla="*/ 174835 h 174835"/>
              </a:gdLst>
              <a:ahLst/>
              <a:cxnLst>
                <a:cxn ang="0">
                  <a:pos x="connsiteX0" y="connsiteY0"/>
                </a:cxn>
                <a:cxn ang="0">
                  <a:pos x="connsiteX1" y="connsiteY1"/>
                </a:cxn>
                <a:cxn ang="0">
                  <a:pos x="connsiteX2" y="connsiteY2"/>
                </a:cxn>
                <a:cxn ang="0">
                  <a:pos x="connsiteX3" y="connsiteY3"/>
                </a:cxn>
              </a:cxnLst>
              <a:rect l="l" t="t" r="r" b="b"/>
              <a:pathLst>
                <a:path w="74403" h="174835">
                  <a:moveTo>
                    <a:pt x="0" y="0"/>
                  </a:moveTo>
                  <a:lnTo>
                    <a:pt x="74403" y="0"/>
                  </a:lnTo>
                  <a:lnTo>
                    <a:pt x="74403" y="174835"/>
                  </a:lnTo>
                  <a:lnTo>
                    <a:pt x="0" y="174835"/>
                  </a:lnTo>
                  <a:close/>
                </a:path>
              </a:pathLst>
            </a:custGeom>
            <a:solidFill>
              <a:srgbClr val="F2F2F2"/>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1" name="TextBox 80">
              <a:extLst>
                <a:ext uri="{FF2B5EF4-FFF2-40B4-BE49-F238E27FC236}">
                  <a16:creationId xmlns:a16="http://schemas.microsoft.com/office/drawing/2014/main" id="{2FFF595B-A0DF-2AB2-24B1-1AA5761AD2FB}"/>
                </a:ext>
              </a:extLst>
            </p:cNvPr>
            <p:cNvSpPr txBox="1"/>
            <p:nvPr/>
          </p:nvSpPr>
          <p:spPr>
            <a:xfrm>
              <a:off x="4513622" y="4807259"/>
              <a:ext cx="1075936"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0" normalizeH="0" baseline="0" noProof="0">
                  <a:ln/>
                  <a:solidFill>
                    <a:srgbClr val="000000"/>
                  </a:solidFill>
                  <a:effectLst/>
                  <a:uLnTx/>
                  <a:uFillTx/>
                  <a:latin typeface="Arial"/>
                  <a:ea typeface="+mn-ea"/>
                  <a:cs typeface="Arial"/>
                  <a:sym typeface="Arial"/>
                  <a:rtl val="0"/>
                </a:rPr>
                <a:t>Congress E 2024</a:t>
              </a:r>
            </a:p>
          </p:txBody>
        </p:sp>
        <p:sp>
          <p:nvSpPr>
            <p:cNvPr id="82" name="Freeform 104">
              <a:extLst>
                <a:ext uri="{FF2B5EF4-FFF2-40B4-BE49-F238E27FC236}">
                  <a16:creationId xmlns:a16="http://schemas.microsoft.com/office/drawing/2014/main" id="{70F80B28-AEEB-6029-E7DE-DFBD0218A5E6}"/>
                </a:ext>
              </a:extLst>
            </p:cNvPr>
            <p:cNvSpPr/>
            <p:nvPr/>
          </p:nvSpPr>
          <p:spPr>
            <a:xfrm>
              <a:off x="4922940" y="5119835"/>
              <a:ext cx="74403" cy="70594"/>
            </a:xfrm>
            <a:custGeom>
              <a:avLst/>
              <a:gdLst>
                <a:gd name="connsiteX0" fmla="*/ 37202 w 74403"/>
                <a:gd name="connsiteY0" fmla="*/ 0 h 70594"/>
                <a:gd name="connsiteX1" fmla="*/ 0 w 74403"/>
                <a:gd name="connsiteY1" fmla="*/ 70594 h 70594"/>
                <a:gd name="connsiteX2" fmla="*/ 74404 w 74403"/>
                <a:gd name="connsiteY2" fmla="*/ 70594 h 70594"/>
              </a:gdLst>
              <a:ahLst/>
              <a:cxnLst>
                <a:cxn ang="0">
                  <a:pos x="connsiteX0" y="connsiteY0"/>
                </a:cxn>
                <a:cxn ang="0">
                  <a:pos x="connsiteX1" y="connsiteY1"/>
                </a:cxn>
                <a:cxn ang="0">
                  <a:pos x="connsiteX2" y="connsiteY2"/>
                </a:cxn>
              </a:cxnLst>
              <a:rect l="l" t="t" r="r" b="b"/>
              <a:pathLst>
                <a:path w="74403" h="70594">
                  <a:moveTo>
                    <a:pt x="37202" y="0"/>
                  </a:moveTo>
                  <a:lnTo>
                    <a:pt x="0" y="70594"/>
                  </a:lnTo>
                  <a:lnTo>
                    <a:pt x="74404" y="70594"/>
                  </a:lnTo>
                  <a:close/>
                </a:path>
              </a:pathLst>
            </a:custGeom>
            <a:solidFill>
              <a:srgbClr val="FD0101"/>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3" name="TextBox 82">
              <a:extLst>
                <a:ext uri="{FF2B5EF4-FFF2-40B4-BE49-F238E27FC236}">
                  <a16:creationId xmlns:a16="http://schemas.microsoft.com/office/drawing/2014/main" id="{BDA0E321-C13F-36CB-7035-12DBDCAA2C09}"/>
                </a:ext>
              </a:extLst>
            </p:cNvPr>
            <p:cNvSpPr txBox="1"/>
            <p:nvPr/>
          </p:nvSpPr>
          <p:spPr>
            <a:xfrm>
              <a:off x="4743714" y="5131041"/>
              <a:ext cx="433132" cy="20005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700" b="0" i="0" u="none" strike="noStrike" kern="1200" cap="none" spc="0" normalizeH="0" baseline="0" noProof="0">
                  <a:ln/>
                  <a:solidFill>
                    <a:srgbClr val="000000"/>
                  </a:solidFill>
                  <a:effectLst/>
                  <a:uLnTx/>
                  <a:uFillTx/>
                  <a:latin typeface="Arial"/>
                  <a:ea typeface="+mn-ea"/>
                  <a:cs typeface="Arial"/>
                  <a:sym typeface="Arial"/>
                  <a:rtl val="0"/>
                </a:rPr>
                <a:t>Today</a:t>
              </a:r>
            </a:p>
          </p:txBody>
        </p:sp>
        <p:sp>
          <p:nvSpPr>
            <p:cNvPr id="84" name="Freeform 106">
              <a:extLst>
                <a:ext uri="{FF2B5EF4-FFF2-40B4-BE49-F238E27FC236}">
                  <a16:creationId xmlns:a16="http://schemas.microsoft.com/office/drawing/2014/main" id="{AE553671-CB49-F3B1-BF37-B4B0DA511946}"/>
                </a:ext>
              </a:extLst>
            </p:cNvPr>
            <p:cNvSpPr/>
            <p:nvPr/>
          </p:nvSpPr>
          <p:spPr>
            <a:xfrm>
              <a:off x="789488" y="5286163"/>
              <a:ext cx="10609974" cy="12696"/>
            </a:xfrm>
            <a:custGeom>
              <a:avLst/>
              <a:gdLst>
                <a:gd name="connsiteX0" fmla="*/ 0 w 10609974"/>
                <a:gd name="connsiteY0" fmla="*/ 0 h 12696"/>
                <a:gd name="connsiteX1" fmla="*/ 10609975 w 10609974"/>
                <a:gd name="connsiteY1" fmla="*/ 0 h 12696"/>
              </a:gdLst>
              <a:ahLst/>
              <a:cxnLst>
                <a:cxn ang="0">
                  <a:pos x="connsiteX0" y="connsiteY0"/>
                </a:cxn>
                <a:cxn ang="0">
                  <a:pos x="connsiteX1" y="connsiteY1"/>
                </a:cxn>
              </a:cxnLst>
              <a:rect l="l" t="t" r="r" b="b"/>
              <a:pathLst>
                <a:path w="10609974" h="12696">
                  <a:moveTo>
                    <a:pt x="0" y="0"/>
                  </a:moveTo>
                  <a:lnTo>
                    <a:pt x="10609975" y="0"/>
                  </a:lnTo>
                </a:path>
              </a:pathLst>
            </a:custGeom>
            <a:ln w="6345" cap="flat">
              <a:solidFill>
                <a:srgbClr val="80808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5" name="Freeform 107">
              <a:extLst>
                <a:ext uri="{FF2B5EF4-FFF2-40B4-BE49-F238E27FC236}">
                  <a16:creationId xmlns:a16="http://schemas.microsoft.com/office/drawing/2014/main" id="{62F62270-C01C-DB0D-9A1B-5799AF4E1D8D}"/>
                </a:ext>
              </a:extLst>
            </p:cNvPr>
            <p:cNvSpPr/>
            <p:nvPr/>
          </p:nvSpPr>
          <p:spPr>
            <a:xfrm>
              <a:off x="6585716" y="4382150"/>
              <a:ext cx="3607675" cy="156043"/>
            </a:xfrm>
            <a:custGeom>
              <a:avLst/>
              <a:gdLst>
                <a:gd name="connsiteX0" fmla="*/ 0 w 3607675"/>
                <a:gd name="connsiteY0" fmla="*/ 0 h 156043"/>
                <a:gd name="connsiteX1" fmla="*/ 3607676 w 3607675"/>
                <a:gd name="connsiteY1" fmla="*/ 0 h 156043"/>
                <a:gd name="connsiteX2" fmla="*/ 3607676 w 3607675"/>
                <a:gd name="connsiteY2" fmla="*/ 156044 h 156043"/>
                <a:gd name="connsiteX3" fmla="*/ 0 w 3607675"/>
                <a:gd name="connsiteY3" fmla="*/ 156044 h 156043"/>
              </a:gdLst>
              <a:ahLst/>
              <a:cxnLst>
                <a:cxn ang="0">
                  <a:pos x="connsiteX0" y="connsiteY0"/>
                </a:cxn>
                <a:cxn ang="0">
                  <a:pos x="connsiteX1" y="connsiteY1"/>
                </a:cxn>
                <a:cxn ang="0">
                  <a:pos x="connsiteX2" y="connsiteY2"/>
                </a:cxn>
                <a:cxn ang="0">
                  <a:pos x="connsiteX3" y="connsiteY3"/>
                </a:cxn>
              </a:cxnLst>
              <a:rect l="l" t="t" r="r" b="b"/>
              <a:pathLst>
                <a:path w="3607675" h="156043">
                  <a:moveTo>
                    <a:pt x="0" y="0"/>
                  </a:moveTo>
                  <a:lnTo>
                    <a:pt x="3607676" y="0"/>
                  </a:lnTo>
                  <a:lnTo>
                    <a:pt x="3607676" y="156044"/>
                  </a:lnTo>
                  <a:lnTo>
                    <a:pt x="0" y="156044"/>
                  </a:lnTo>
                  <a:close/>
                </a:path>
              </a:pathLst>
            </a:custGeom>
            <a:solidFill>
              <a:srgbClr val="E76B38"/>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6" name="Freeform 108">
              <a:extLst>
                <a:ext uri="{FF2B5EF4-FFF2-40B4-BE49-F238E27FC236}">
                  <a16:creationId xmlns:a16="http://schemas.microsoft.com/office/drawing/2014/main" id="{76D9CCE1-1EE7-6090-8BBE-09A9DE858989}"/>
                </a:ext>
              </a:extLst>
            </p:cNvPr>
            <p:cNvSpPr/>
            <p:nvPr/>
          </p:nvSpPr>
          <p:spPr>
            <a:xfrm>
              <a:off x="8372540" y="2710486"/>
              <a:ext cx="12696" cy="2578090"/>
            </a:xfrm>
            <a:custGeom>
              <a:avLst/>
              <a:gdLst>
                <a:gd name="connsiteX0" fmla="*/ 0 w 12696"/>
                <a:gd name="connsiteY0" fmla="*/ 2578090 h 2578090"/>
                <a:gd name="connsiteX1" fmla="*/ 0 w 12696"/>
                <a:gd name="connsiteY1" fmla="*/ 0 h 2578090"/>
              </a:gdLst>
              <a:ahLst/>
              <a:cxnLst>
                <a:cxn ang="0">
                  <a:pos x="connsiteX0" y="connsiteY0"/>
                </a:cxn>
                <a:cxn ang="0">
                  <a:pos x="connsiteX1" y="connsiteY1"/>
                </a:cxn>
              </a:cxnLst>
              <a:rect l="l" t="t" r="r" b="b"/>
              <a:pathLst>
                <a:path w="12696" h="2578090">
                  <a:moveTo>
                    <a:pt x="0" y="2578090"/>
                  </a:moveTo>
                  <a:lnTo>
                    <a:pt x="0" y="0"/>
                  </a:lnTo>
                </a:path>
              </a:pathLst>
            </a:custGeom>
            <a:ln w="6345" cap="flat">
              <a:solidFill>
                <a:srgbClr val="80808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7" name="Freeform 109">
              <a:extLst>
                <a:ext uri="{FF2B5EF4-FFF2-40B4-BE49-F238E27FC236}">
                  <a16:creationId xmlns:a16="http://schemas.microsoft.com/office/drawing/2014/main" id="{01C036DD-4025-B628-8210-01FC2E453FDD}"/>
                </a:ext>
              </a:extLst>
            </p:cNvPr>
            <p:cNvSpPr/>
            <p:nvPr/>
          </p:nvSpPr>
          <p:spPr>
            <a:xfrm>
              <a:off x="8335212" y="3471787"/>
              <a:ext cx="74403" cy="123413"/>
            </a:xfrm>
            <a:custGeom>
              <a:avLst/>
              <a:gdLst>
                <a:gd name="connsiteX0" fmla="*/ 0 w 74403"/>
                <a:gd name="connsiteY0" fmla="*/ 0 h 123413"/>
                <a:gd name="connsiteX1" fmla="*/ 74403 w 74403"/>
                <a:gd name="connsiteY1" fmla="*/ 0 h 123413"/>
                <a:gd name="connsiteX2" fmla="*/ 74403 w 74403"/>
                <a:gd name="connsiteY2" fmla="*/ 123413 h 123413"/>
                <a:gd name="connsiteX3" fmla="*/ 0 w 74403"/>
                <a:gd name="connsiteY3" fmla="*/ 123413 h 123413"/>
              </a:gdLst>
              <a:ahLst/>
              <a:cxnLst>
                <a:cxn ang="0">
                  <a:pos x="connsiteX0" y="connsiteY0"/>
                </a:cxn>
                <a:cxn ang="0">
                  <a:pos x="connsiteX1" y="connsiteY1"/>
                </a:cxn>
                <a:cxn ang="0">
                  <a:pos x="connsiteX2" y="connsiteY2"/>
                </a:cxn>
                <a:cxn ang="0">
                  <a:pos x="connsiteX3" y="connsiteY3"/>
                </a:cxn>
              </a:cxnLst>
              <a:rect l="l" t="t" r="r" b="b"/>
              <a:pathLst>
                <a:path w="74403" h="123413">
                  <a:moveTo>
                    <a:pt x="0" y="0"/>
                  </a:moveTo>
                  <a:lnTo>
                    <a:pt x="74403" y="0"/>
                  </a:lnTo>
                  <a:lnTo>
                    <a:pt x="74403" y="123413"/>
                  </a:lnTo>
                  <a:lnTo>
                    <a:pt x="0" y="123413"/>
                  </a:lnTo>
                  <a:close/>
                </a:path>
              </a:pathLst>
            </a:custGeom>
            <a:solidFill>
              <a:srgbClr val="E5E5E5"/>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8" name="Freeform 110">
              <a:extLst>
                <a:ext uri="{FF2B5EF4-FFF2-40B4-BE49-F238E27FC236}">
                  <a16:creationId xmlns:a16="http://schemas.microsoft.com/office/drawing/2014/main" id="{B22DDE35-565C-1031-4A22-86FEE533619C}"/>
                </a:ext>
              </a:extLst>
            </p:cNvPr>
            <p:cNvSpPr/>
            <p:nvPr/>
          </p:nvSpPr>
          <p:spPr>
            <a:xfrm>
              <a:off x="8335212" y="3227881"/>
              <a:ext cx="79609" cy="123413"/>
            </a:xfrm>
            <a:custGeom>
              <a:avLst/>
              <a:gdLst>
                <a:gd name="connsiteX0" fmla="*/ 0 w 79609"/>
                <a:gd name="connsiteY0" fmla="*/ 0 h 123413"/>
                <a:gd name="connsiteX1" fmla="*/ 79609 w 79609"/>
                <a:gd name="connsiteY1" fmla="*/ 0 h 123413"/>
                <a:gd name="connsiteX2" fmla="*/ 79609 w 79609"/>
                <a:gd name="connsiteY2" fmla="*/ 123413 h 123413"/>
                <a:gd name="connsiteX3" fmla="*/ 0 w 79609"/>
                <a:gd name="connsiteY3" fmla="*/ 123413 h 123413"/>
              </a:gdLst>
              <a:ahLst/>
              <a:cxnLst>
                <a:cxn ang="0">
                  <a:pos x="connsiteX0" y="connsiteY0"/>
                </a:cxn>
                <a:cxn ang="0">
                  <a:pos x="connsiteX1" y="connsiteY1"/>
                </a:cxn>
                <a:cxn ang="0">
                  <a:pos x="connsiteX2" y="connsiteY2"/>
                </a:cxn>
                <a:cxn ang="0">
                  <a:pos x="connsiteX3" y="connsiteY3"/>
                </a:cxn>
              </a:cxnLst>
              <a:rect l="l" t="t" r="r" b="b"/>
              <a:pathLst>
                <a:path w="79609" h="123413">
                  <a:moveTo>
                    <a:pt x="0" y="0"/>
                  </a:moveTo>
                  <a:lnTo>
                    <a:pt x="79609" y="0"/>
                  </a:lnTo>
                  <a:lnTo>
                    <a:pt x="79609" y="123413"/>
                  </a:lnTo>
                  <a:lnTo>
                    <a:pt x="0" y="123413"/>
                  </a:lnTo>
                  <a:close/>
                </a:path>
              </a:pathLst>
            </a:custGeom>
            <a:solidFill>
              <a:srgbClr val="F2F2F2"/>
            </a:solidFill>
            <a:ln w="126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9" name="TextBox 88">
              <a:extLst>
                <a:ext uri="{FF2B5EF4-FFF2-40B4-BE49-F238E27FC236}">
                  <a16:creationId xmlns:a16="http://schemas.microsoft.com/office/drawing/2014/main" id="{30EA1E44-50B5-6CE0-8554-263C96B50CC7}"/>
                </a:ext>
              </a:extLst>
            </p:cNvPr>
            <p:cNvSpPr txBox="1"/>
            <p:nvPr/>
          </p:nvSpPr>
          <p:spPr>
            <a:xfrm>
              <a:off x="8117527" y="3419077"/>
              <a:ext cx="1075936"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0" normalizeH="0" baseline="0" noProof="0">
                  <a:ln/>
                  <a:solidFill>
                    <a:srgbClr val="000000"/>
                  </a:solidFill>
                  <a:effectLst/>
                  <a:uLnTx/>
                  <a:uFillTx/>
                  <a:latin typeface="Arial"/>
                  <a:ea typeface="+mn-ea"/>
                  <a:cs typeface="Arial"/>
                  <a:sym typeface="Arial"/>
                  <a:rtl val="0"/>
                </a:rPr>
                <a:t>Congress B 2024</a:t>
              </a:r>
            </a:p>
          </p:txBody>
        </p:sp>
        <p:sp>
          <p:nvSpPr>
            <p:cNvPr id="90" name="TextBox 89">
              <a:extLst>
                <a:ext uri="{FF2B5EF4-FFF2-40B4-BE49-F238E27FC236}">
                  <a16:creationId xmlns:a16="http://schemas.microsoft.com/office/drawing/2014/main" id="{CAE83AD2-9561-0187-193F-079A370B9F2A}"/>
                </a:ext>
              </a:extLst>
            </p:cNvPr>
            <p:cNvSpPr txBox="1"/>
            <p:nvPr/>
          </p:nvSpPr>
          <p:spPr>
            <a:xfrm>
              <a:off x="8082433" y="3182256"/>
              <a:ext cx="1640193"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5855A3"/>
                </a:buClr>
                <a:buSzTx/>
                <a:buFontTx/>
                <a:buNone/>
                <a:tabLst/>
                <a:defRPr/>
              </a:pPr>
              <a:r>
                <a:rPr kumimoji="0" lang="en-US" sz="900" b="0" i="0" u="none" strike="noStrike" kern="1200" cap="none" spc="0" normalizeH="0" baseline="0" noProof="0">
                  <a:ln/>
                  <a:solidFill>
                    <a:srgbClr val="000000"/>
                  </a:solidFill>
                  <a:effectLst/>
                  <a:uLnTx/>
                  <a:uFillTx/>
                  <a:latin typeface="Arial"/>
                  <a:ea typeface="+mn-ea"/>
                  <a:cs typeface="Arial"/>
                  <a:sym typeface="Arial"/>
                  <a:rtl val="0"/>
                </a:rPr>
                <a:t>GVRWE abstracts (planned)</a:t>
              </a:r>
            </a:p>
          </p:txBody>
        </p:sp>
      </p:grpSp>
      <p:sp>
        <p:nvSpPr>
          <p:cNvPr id="14" name="Footer Placeholder 46">
            <a:extLst>
              <a:ext uri="{FF2B5EF4-FFF2-40B4-BE49-F238E27FC236}">
                <a16:creationId xmlns:a16="http://schemas.microsoft.com/office/drawing/2014/main" id="{9A4693A9-9D62-BC40-4FD0-E65D7C86A1E6}"/>
              </a:ext>
            </a:extLst>
          </p:cNvPr>
          <p:cNvSpPr txBox="1">
            <a:spLocks/>
          </p:cNvSpPr>
          <p:nvPr/>
        </p:nvSpPr>
        <p:spPr>
          <a:xfrm>
            <a:off x="644777" y="6010491"/>
            <a:ext cx="10902446" cy="43509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vert="horz" lIns="91440" tIns="45720" rIns="91440" bIns="45720" rtlCol="0" anchor="b"/>
          <a:lstStyle>
            <a:defPPr>
              <a:defRPr lang="en-US"/>
            </a:defPPr>
            <a:lvl1pPr marL="0" algn="l" defTabSz="914400" rtl="0" eaLnBrk="1" latinLnBrk="0" hangingPunct="1">
              <a:defRPr sz="9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GMA, global medical affairs; GVRWE, global value and real-world evidence; </a:t>
            </a:r>
            <a:r>
              <a:rPr kumimoji="0" lang="en-US" sz="9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IMCP</a:t>
            </a:r>
            <a:r>
              <a:rPr kumimoji="0" lang="en-US"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integrated medical communications plan.</a:t>
            </a:r>
          </a:p>
        </p:txBody>
      </p:sp>
    </p:spTree>
    <p:extLst>
      <p:ext uri="{BB962C8B-B14F-4D97-AF65-F5344CB8AC3E}">
        <p14:creationId xmlns:p14="http://schemas.microsoft.com/office/powerpoint/2010/main" val="113223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F39EC-64C4-B17B-71DA-07FE437A0432}"/>
              </a:ext>
            </a:extLst>
          </p:cNvPr>
          <p:cNvSpPr>
            <a:spLocks noGrp="1"/>
          </p:cNvSpPr>
          <p:nvPr>
            <p:ph type="title"/>
          </p:nvPr>
        </p:nvSpPr>
        <p:spPr/>
        <p:txBody>
          <a:bodyPr/>
          <a:lstStyle/>
          <a:p>
            <a:r>
              <a:rPr lang="en-US">
                <a:solidFill>
                  <a:srgbClr val="00B0F0"/>
                </a:solidFill>
              </a:rPr>
              <a:t>MEASUREMENT</a:t>
            </a:r>
          </a:p>
        </p:txBody>
      </p:sp>
      <p:sp>
        <p:nvSpPr>
          <p:cNvPr id="3" name="Text Placeholder 2">
            <a:extLst>
              <a:ext uri="{FF2B5EF4-FFF2-40B4-BE49-F238E27FC236}">
                <a16:creationId xmlns:a16="http://schemas.microsoft.com/office/drawing/2014/main" id="{60F5A9B1-7100-28F8-56F1-01FAA16C4F3F}"/>
              </a:ext>
            </a:extLst>
          </p:cNvPr>
          <p:cNvSpPr>
            <a:spLocks noGrp="1"/>
          </p:cNvSpPr>
          <p:nvPr>
            <p:ph type="body" idx="1"/>
          </p:nvPr>
        </p:nvSpPr>
        <p:spPr/>
        <p:txBody>
          <a:bodyPr/>
          <a:lstStyle/>
          <a:p>
            <a:endParaRPr lang="en-US"/>
          </a:p>
        </p:txBody>
      </p:sp>
      <p:pic>
        <p:nvPicPr>
          <p:cNvPr id="4" name="Graphic 3" descr="Badge 5 with solid fill">
            <a:extLst>
              <a:ext uri="{FF2B5EF4-FFF2-40B4-BE49-F238E27FC236}">
                <a16:creationId xmlns:a16="http://schemas.microsoft.com/office/drawing/2014/main" id="{C33729B4-FD84-557D-0886-F90C488C54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29210" y="2773877"/>
            <a:ext cx="914400" cy="914400"/>
          </a:xfrm>
          <a:prstGeom prst="rect">
            <a:avLst/>
          </a:prstGeom>
        </p:spPr>
      </p:pic>
    </p:spTree>
    <p:extLst>
      <p:ext uri="{BB962C8B-B14F-4D97-AF65-F5344CB8AC3E}">
        <p14:creationId xmlns:p14="http://schemas.microsoft.com/office/powerpoint/2010/main" val="268346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39D24-ACBD-A6E9-0131-9831577C456E}"/>
              </a:ext>
            </a:extLst>
          </p:cNvPr>
          <p:cNvSpPr>
            <a:spLocks noGrp="1"/>
          </p:cNvSpPr>
          <p:nvPr>
            <p:ph type="title"/>
          </p:nvPr>
        </p:nvSpPr>
        <p:spPr/>
        <p:txBody>
          <a:bodyPr/>
          <a:lstStyle/>
          <a:p>
            <a:r>
              <a:rPr lang="en-US"/>
              <a:t>Measuring the success of the IMCP</a:t>
            </a:r>
          </a:p>
        </p:txBody>
      </p:sp>
      <p:sp>
        <p:nvSpPr>
          <p:cNvPr id="4" name="Slide Number Placeholder 3">
            <a:extLst>
              <a:ext uri="{FF2B5EF4-FFF2-40B4-BE49-F238E27FC236}">
                <a16:creationId xmlns:a16="http://schemas.microsoft.com/office/drawing/2014/main" id="{7FEE54EA-4080-0B5A-958F-98D800613B4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B51402-D8AD-3345-AF1A-7CB73C854E7F}" type="slidenum">
              <a:rPr kumimoji="0" lang="en-US" sz="105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en-US" sz="10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375EA4C4-0877-BF44-AE47-7AB6D4C3739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Arial" panose="020B0604020202020204"/>
                <a:ea typeface="+mn-ea"/>
                <a:cs typeface="+mn-cs"/>
              </a:rPr>
              <a:t>This information is for educational use only. Do not copy. Do not distribute.</a:t>
            </a:r>
          </a:p>
        </p:txBody>
      </p:sp>
      <p:sp>
        <p:nvSpPr>
          <p:cNvPr id="6" name="Footer Placeholder 46">
            <a:extLst>
              <a:ext uri="{FF2B5EF4-FFF2-40B4-BE49-F238E27FC236}">
                <a16:creationId xmlns:a16="http://schemas.microsoft.com/office/drawing/2014/main" id="{E4698DF1-2B53-751E-D2E7-70414FA149C2}"/>
              </a:ext>
            </a:extLst>
          </p:cNvPr>
          <p:cNvSpPr txBox="1">
            <a:spLocks/>
          </p:cNvSpPr>
          <p:nvPr/>
        </p:nvSpPr>
        <p:spPr>
          <a:xfrm>
            <a:off x="644777" y="6005027"/>
            <a:ext cx="10902446" cy="435094"/>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vert="horz" lIns="91440" tIns="45720" rIns="91440" bIns="45720" rtlCol="0" anchor="b"/>
          <a:lstStyle>
            <a:defPPr>
              <a:defRPr lang="en-US"/>
            </a:defPPr>
            <a:lvl1pPr marL="0" algn="l" defTabSz="914400" rtl="0" eaLnBrk="1" latinLnBrk="0" hangingPunct="1">
              <a:defRPr sz="9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err="1">
                <a:ln>
                  <a:noFill/>
                </a:ln>
                <a:solidFill>
                  <a:srgbClr val="000000"/>
                </a:solidFill>
                <a:effectLst/>
                <a:uLnTx/>
                <a:uFillTx/>
                <a:latin typeface="Arial" panose="020B0604020202020204" pitchFamily="34" charset="0"/>
                <a:ea typeface="+mn-ea"/>
                <a:cs typeface="Arial" panose="020B0604020202020204" pitchFamily="34" charset="0"/>
              </a:rPr>
              <a:t>IMCP</a:t>
            </a:r>
            <a:r>
              <a:rPr kumimoji="0" lang="en-US" sz="9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integrated medical communications plan;</a:t>
            </a:r>
            <a:r>
              <a:rPr kumimoji="0" lang="en-US" sz="900" b="0" i="0" u="none" strike="noStrike" kern="1200" cap="none" spc="0" normalizeH="0" baseline="0" noProof="0">
                <a:ln>
                  <a:noFill/>
                </a:ln>
                <a:solidFill>
                  <a:srgbClr val="373C41"/>
                </a:solidFill>
                <a:effectLst/>
                <a:uLnTx/>
                <a:uFillTx/>
                <a:latin typeface="Arial" panose="020B0604020202020204" pitchFamily="34" charset="0"/>
                <a:ea typeface="+mn-ea"/>
                <a:cs typeface="Arial" panose="020B0604020202020204" pitchFamily="34" charset="0"/>
              </a:rPr>
              <a:t> IME, independent medical education; MSL, medical science liaison.</a:t>
            </a:r>
          </a:p>
        </p:txBody>
      </p:sp>
      <p:sp>
        <p:nvSpPr>
          <p:cNvPr id="11" name="Rectangle: Rounded Corners 10">
            <a:extLst>
              <a:ext uri="{FF2B5EF4-FFF2-40B4-BE49-F238E27FC236}">
                <a16:creationId xmlns:a16="http://schemas.microsoft.com/office/drawing/2014/main" id="{EA9FB863-0A33-DAC5-F29C-967147184DE6}"/>
              </a:ext>
            </a:extLst>
          </p:cNvPr>
          <p:cNvSpPr/>
          <p:nvPr/>
        </p:nvSpPr>
        <p:spPr>
          <a:xfrm>
            <a:off x="644777" y="2759517"/>
            <a:ext cx="5159194" cy="1338965"/>
          </a:xfrm>
          <a:prstGeom prst="roundRect">
            <a:avLst>
              <a:gd name="adj" fmla="val 8722"/>
            </a:avLst>
          </a:prstGeom>
          <a:solidFill>
            <a:schemeClr val="accent1">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188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10" normalizeH="0" baseline="0" noProof="0">
                <a:ln>
                  <a:noFill/>
                </a:ln>
                <a:solidFill>
                  <a:srgbClr val="000000"/>
                </a:solidFill>
                <a:effectLst/>
                <a:uLnTx/>
                <a:uFillTx/>
                <a:latin typeface="Arial" panose="020B0604020202020204"/>
                <a:ea typeface="+mn-ea"/>
                <a:cs typeface="+mn-cs"/>
              </a:rPr>
              <a:t>We are in the process of building a measurement </a:t>
            </a: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plan to assess specific external and internal metrics over time, to show the value and impact of our medical plans</a:t>
            </a:r>
          </a:p>
        </p:txBody>
      </p:sp>
      <p:sp>
        <p:nvSpPr>
          <p:cNvPr id="12" name="Rectangle 11" descr="Business Growth">
            <a:extLst>
              <a:ext uri="{FF2B5EF4-FFF2-40B4-BE49-F238E27FC236}">
                <a16:creationId xmlns:a16="http://schemas.microsoft.com/office/drawing/2014/main" id="{16A64C34-ED6A-C3A6-6C4A-B7AB34284BDB}"/>
              </a:ext>
            </a:extLst>
          </p:cNvPr>
          <p:cNvSpPr/>
          <p:nvPr/>
        </p:nvSpPr>
        <p:spPr>
          <a:xfrm>
            <a:off x="882763" y="3003367"/>
            <a:ext cx="851266" cy="851266"/>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4" name="Rectangle: Rounded Corners 13">
            <a:extLst>
              <a:ext uri="{FF2B5EF4-FFF2-40B4-BE49-F238E27FC236}">
                <a16:creationId xmlns:a16="http://schemas.microsoft.com/office/drawing/2014/main" id="{02173F1C-6230-DACF-5CB3-543F48518A7C}"/>
              </a:ext>
            </a:extLst>
          </p:cNvPr>
          <p:cNvSpPr/>
          <p:nvPr/>
        </p:nvSpPr>
        <p:spPr>
          <a:xfrm>
            <a:off x="6041957" y="2759517"/>
            <a:ext cx="5159194" cy="1338965"/>
          </a:xfrm>
          <a:prstGeom prst="roundRect">
            <a:avLst>
              <a:gd name="adj" fmla="val 8722"/>
            </a:avLst>
          </a:prstGeom>
          <a:solidFill>
            <a:schemeClr val="accent1">
              <a:alpha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188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panose="020B0604020202020204"/>
                <a:ea typeface="+mn-ea"/>
                <a:cs typeface="+mn-cs"/>
              </a:rPr>
              <a:t>External metrics will include social listening, publications metrics, MSL metrics, IME engagement, </a:t>
            </a:r>
            <a:r>
              <a:rPr kumimoji="0" lang="en-US" sz="1400" b="0" i="0" u="none" strike="noStrike" kern="1200" cap="none" spc="0" normalizeH="0" baseline="0" noProof="0" err="1">
                <a:ln>
                  <a:noFill/>
                </a:ln>
                <a:solidFill>
                  <a:srgbClr val="000000"/>
                </a:solidFill>
                <a:effectLst/>
                <a:uLnTx/>
                <a:uFillTx/>
                <a:latin typeface="Arial" panose="020B0604020202020204"/>
                <a:ea typeface="+mn-ea"/>
                <a:cs typeface="+mn-cs"/>
              </a:rPr>
              <a:t>etc</a:t>
            </a:r>
            <a:endParaRPr kumimoji="0" lang="en-US" sz="14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 name="Rectangle 14" descr="Bar chart">
            <a:extLst>
              <a:ext uri="{FF2B5EF4-FFF2-40B4-BE49-F238E27FC236}">
                <a16:creationId xmlns:a16="http://schemas.microsoft.com/office/drawing/2014/main" id="{5BB40BE1-237D-D85B-F507-43F87E7D6BEC}"/>
              </a:ext>
            </a:extLst>
          </p:cNvPr>
          <p:cNvSpPr/>
          <p:nvPr/>
        </p:nvSpPr>
        <p:spPr>
          <a:xfrm>
            <a:off x="6248400" y="3003367"/>
            <a:ext cx="851266" cy="851266"/>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Content Placeholder 2">
            <a:extLst>
              <a:ext uri="{FF2B5EF4-FFF2-40B4-BE49-F238E27FC236}">
                <a16:creationId xmlns:a16="http://schemas.microsoft.com/office/drawing/2014/main" id="{D29CF690-CD78-755F-F7F3-B99C0B921C61}"/>
              </a:ext>
            </a:extLst>
          </p:cNvPr>
          <p:cNvSpPr>
            <a:spLocks noGrp="1"/>
          </p:cNvSpPr>
          <p:nvPr>
            <p:ph idx="1"/>
          </p:nvPr>
        </p:nvSpPr>
        <p:spPr>
          <a:xfrm>
            <a:off x="644777" y="1708458"/>
            <a:ext cx="10556374" cy="516640"/>
          </a:xfrm>
        </p:spPr>
        <p:txBody>
          <a:bodyPr>
            <a:noAutofit/>
          </a:bodyPr>
          <a:lstStyle/>
          <a:p>
            <a:pPr marL="0" lvl="0" indent="0" algn="ctr">
              <a:buNone/>
            </a:pPr>
            <a:r>
              <a:rPr lang="en-US" sz="3200" b="1"/>
              <a:t>WORK IN PROGRESS</a:t>
            </a:r>
          </a:p>
        </p:txBody>
      </p:sp>
      <p:sp>
        <p:nvSpPr>
          <p:cNvPr id="19" name="Rectangle: Rounded Corners 18">
            <a:extLst>
              <a:ext uri="{FF2B5EF4-FFF2-40B4-BE49-F238E27FC236}">
                <a16:creationId xmlns:a16="http://schemas.microsoft.com/office/drawing/2014/main" id="{AB658B04-0317-93B0-40CB-9EA0C3E62A07}"/>
              </a:ext>
            </a:extLst>
          </p:cNvPr>
          <p:cNvSpPr/>
          <p:nvPr/>
        </p:nvSpPr>
        <p:spPr>
          <a:xfrm>
            <a:off x="3343367" y="2183534"/>
            <a:ext cx="5159194" cy="117613"/>
          </a:xfrm>
          <a:prstGeom prst="roundRect">
            <a:avLst>
              <a:gd name="adj" fmla="val 50000"/>
            </a:avLst>
          </a:prstGeom>
          <a:pattFill prst="wdUpDiag">
            <a:fgClr>
              <a:schemeClr val="tx1"/>
            </a:fgClr>
            <a:bgClr>
              <a:srgbClr val="FADF20"/>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59605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F361F1-0697-8D4E-989C-76487CC89A79}"/>
              </a:ext>
            </a:extLst>
          </p:cNvPr>
          <p:cNvSpPr>
            <a:spLocks noGrp="1"/>
          </p:cNvSpPr>
          <p:nvPr>
            <p:ph type="body" idx="1"/>
          </p:nvPr>
        </p:nvSpPr>
        <p:spPr>
          <a:xfrm>
            <a:off x="4128694" y="1791490"/>
            <a:ext cx="7628331" cy="4266410"/>
          </a:xfrm>
        </p:spPr>
        <p:txBody>
          <a:bodyPr>
            <a:noAutofit/>
          </a:bodyPr>
          <a:lstStyle/>
          <a:p>
            <a:pPr marL="228600" marR="0" lvl="0" indent="-228600">
              <a:spcAft>
                <a:spcPts val="1000"/>
              </a:spcAft>
              <a:buClr>
                <a:schemeClr val="accent3"/>
              </a:buClr>
              <a:buFont typeface="Arial" panose="020B0604020202020204" pitchFamily="34" charset="0"/>
              <a:buChar char="•"/>
            </a:pPr>
            <a:r>
              <a:rPr lang="en-US">
                <a:cs typeface="Times New Roman" panose="02020603050405020304" pitchFamily="18" charset="0"/>
              </a:rPr>
              <a:t>Creating a collaborative, cross-functional IMCP ensures that each planned tactic across medical affairs, including publications, is purposeful and supports a consistent scientific narrative</a:t>
            </a:r>
            <a:endParaRPr lang="en-US" sz="2800"/>
          </a:p>
          <a:p>
            <a:pPr marL="228600" indent="-228600">
              <a:spcAft>
                <a:spcPts val="1000"/>
              </a:spcAft>
              <a:buClr>
                <a:schemeClr val="accent3"/>
              </a:buClr>
              <a:buFont typeface="Arial" panose="020B0604020202020204" pitchFamily="34" charset="0"/>
              <a:buChar char="•"/>
            </a:pPr>
            <a:r>
              <a:rPr lang="en-US">
                <a:cs typeface="Times New Roman" panose="02020603050405020304" pitchFamily="18" charset="0"/>
              </a:rPr>
              <a:t>Developing tools to increase visibility across functions moves us closer to the goal of creating </a:t>
            </a:r>
            <a:br>
              <a:rPr lang="en-US">
                <a:cs typeface="Times New Roman" panose="02020603050405020304" pitchFamily="18" charset="0"/>
              </a:rPr>
            </a:br>
            <a:r>
              <a:rPr lang="en-US">
                <a:cs typeface="Times New Roman" panose="02020603050405020304" pitchFamily="18" charset="0"/>
              </a:rPr>
              <a:t>a truly integrated strategic plan that will support an omnichannel approach to scientific communications and ultimately strengthen our share of scientific voice</a:t>
            </a:r>
          </a:p>
        </p:txBody>
      </p:sp>
      <p:sp>
        <p:nvSpPr>
          <p:cNvPr id="3" name="Title 2">
            <a:extLst>
              <a:ext uri="{FF2B5EF4-FFF2-40B4-BE49-F238E27FC236}">
                <a16:creationId xmlns:a16="http://schemas.microsoft.com/office/drawing/2014/main" id="{E2BBB183-8243-8148-ACDB-7BBE93A84FBB}"/>
              </a:ext>
            </a:extLst>
          </p:cNvPr>
          <p:cNvSpPr>
            <a:spLocks noGrp="1"/>
          </p:cNvSpPr>
          <p:nvPr>
            <p:ph type="title"/>
          </p:nvPr>
        </p:nvSpPr>
        <p:spPr>
          <a:xfrm>
            <a:off x="3907443" y="419099"/>
            <a:ext cx="7035977" cy="765183"/>
          </a:xfrm>
        </p:spPr>
        <p:txBody>
          <a:bodyPr/>
          <a:lstStyle/>
          <a:p>
            <a:r>
              <a:rPr lang="en-US"/>
              <a:t>KEY TAKEAWAYS</a:t>
            </a:r>
          </a:p>
        </p:txBody>
      </p:sp>
      <p:sp>
        <p:nvSpPr>
          <p:cNvPr id="4" name="Text Placeholder 3">
            <a:extLst>
              <a:ext uri="{FF2B5EF4-FFF2-40B4-BE49-F238E27FC236}">
                <a16:creationId xmlns:a16="http://schemas.microsoft.com/office/drawing/2014/main" id="{1863AFF3-70A7-92E5-B76B-9B2DACE50DBB}"/>
              </a:ext>
            </a:extLst>
          </p:cNvPr>
          <p:cNvSpPr txBox="1">
            <a:spLocks/>
          </p:cNvSpPr>
          <p:nvPr/>
        </p:nvSpPr>
        <p:spPr>
          <a:xfrm>
            <a:off x="4062019" y="1529883"/>
            <a:ext cx="7695006" cy="331788"/>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System Font Regular"/>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System Font Regular"/>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1A74BA"/>
              </a:buClr>
              <a:buSzTx/>
              <a:buFont typeface="Arial" panose="020B0604020202020204" pitchFamily="34" charset="0"/>
              <a:buNone/>
              <a:tabLst/>
              <a:defRPr/>
            </a:pPr>
            <a:endParaRPr kumimoji="0" lang="en-US" sz="2200" b="1" i="0" u="none" strike="noStrike" kern="1200" cap="none" spc="0" normalizeH="0" baseline="0" noProof="0">
              <a:ln>
                <a:noFill/>
              </a:ln>
              <a:solidFill>
                <a:srgbClr val="00A24A"/>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4229252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50DB8E4-5A28-7982-2C0A-29FE3B99DA4E}"/>
              </a:ext>
            </a:extLst>
          </p:cNvPr>
          <p:cNvSpPr>
            <a:spLocks noGrp="1"/>
          </p:cNvSpPr>
          <p:nvPr>
            <p:ph type="body" idx="1"/>
          </p:nvPr>
        </p:nvSpPr>
        <p:spPr>
          <a:xfrm>
            <a:off x="4341937" y="4037388"/>
            <a:ext cx="7035977" cy="1294029"/>
          </a:xfrm>
        </p:spPr>
        <p:txBody>
          <a:bodyPr>
            <a:noAutofit/>
          </a:bodyPr>
          <a:lstStyle/>
          <a:p>
            <a:pPr>
              <a:lnSpc>
                <a:spcPct val="100000"/>
              </a:lnSpc>
              <a:spcBef>
                <a:spcPts val="0"/>
              </a:spcBef>
            </a:pPr>
            <a:r>
              <a:rPr lang="en-GB" sz="1800"/>
              <a:t>Niall Harrison</a:t>
            </a:r>
            <a:r>
              <a:rPr lang="en-GB" sz="1800" baseline="30000"/>
              <a:t>1</a:t>
            </a:r>
            <a:r>
              <a:rPr lang="en-GB" sz="1800"/>
              <a:t>, Lauren Cerruto</a:t>
            </a:r>
            <a:r>
              <a:rPr lang="en-GB" sz="1800" baseline="30000"/>
              <a:t>2</a:t>
            </a:r>
            <a:r>
              <a:rPr lang="en-GB" sz="1800"/>
              <a:t>, Kristjan Kalm</a:t>
            </a:r>
            <a:r>
              <a:rPr lang="en-GB" sz="1800" baseline="30000"/>
              <a:t>3</a:t>
            </a:r>
            <a:r>
              <a:rPr lang="en-GB" sz="1800"/>
              <a:t>, Henrique Brito</a:t>
            </a:r>
            <a:r>
              <a:rPr lang="en-GB" sz="1800" baseline="30000"/>
              <a:t>3</a:t>
            </a:r>
            <a:r>
              <a:rPr lang="en-GB" sz="1800"/>
              <a:t>, Antoine Gallier</a:t>
            </a:r>
            <a:r>
              <a:rPr lang="en-GB" sz="1800" baseline="30000"/>
              <a:t>3</a:t>
            </a:r>
            <a:r>
              <a:rPr lang="en-GB" sz="1800"/>
              <a:t>, Kate Unsworth</a:t>
            </a:r>
            <a:r>
              <a:rPr lang="en-GB" sz="1800" baseline="30000"/>
              <a:t>1</a:t>
            </a:r>
            <a:r>
              <a:rPr lang="en-GB" sz="1800"/>
              <a:t>, Jennifer van Zwieten</a:t>
            </a:r>
            <a:r>
              <a:rPr lang="en-GB" sz="1800" baseline="30000"/>
              <a:t>1</a:t>
            </a:r>
          </a:p>
          <a:p>
            <a:pPr>
              <a:lnSpc>
                <a:spcPct val="100000"/>
              </a:lnSpc>
              <a:spcBef>
                <a:spcPts val="0"/>
              </a:spcBef>
            </a:pPr>
            <a:endParaRPr lang="en-GB" sz="1800"/>
          </a:p>
          <a:p>
            <a:pPr>
              <a:lnSpc>
                <a:spcPct val="100000"/>
              </a:lnSpc>
              <a:spcBef>
                <a:spcPts val="0"/>
              </a:spcBef>
            </a:pPr>
            <a:r>
              <a:rPr lang="en-GB" sz="1800" baseline="30000"/>
              <a:t>1</a:t>
            </a:r>
            <a:r>
              <a:rPr lang="en-GB" sz="1800"/>
              <a:t>OPEN Health, London, UK; </a:t>
            </a:r>
            <a:r>
              <a:rPr lang="en-GB" sz="1800" baseline="30000"/>
              <a:t>2</a:t>
            </a:r>
            <a:r>
              <a:rPr lang="en-GB" sz="1800"/>
              <a:t>OPEN Health, Parsippany, NJ, USA; </a:t>
            </a:r>
            <a:r>
              <a:rPr lang="en-GB" sz="1800" baseline="30000"/>
              <a:t>3</a:t>
            </a:r>
            <a:r>
              <a:rPr lang="en-GB" sz="1800"/>
              <a:t>Artefact, Paris, France</a:t>
            </a:r>
          </a:p>
          <a:p>
            <a:pPr>
              <a:lnSpc>
                <a:spcPct val="100000"/>
              </a:lnSpc>
              <a:spcBef>
                <a:spcPts val="0"/>
              </a:spcBef>
            </a:pPr>
            <a:endParaRPr lang="en-GB" sz="1800"/>
          </a:p>
        </p:txBody>
      </p:sp>
      <p:sp>
        <p:nvSpPr>
          <p:cNvPr id="8" name="Title 7">
            <a:extLst>
              <a:ext uri="{FF2B5EF4-FFF2-40B4-BE49-F238E27FC236}">
                <a16:creationId xmlns:a16="http://schemas.microsoft.com/office/drawing/2014/main" id="{8DEF3D47-CE6C-06E8-C037-768ECD631CCE}"/>
              </a:ext>
            </a:extLst>
          </p:cNvPr>
          <p:cNvSpPr>
            <a:spLocks noGrp="1"/>
          </p:cNvSpPr>
          <p:nvPr>
            <p:ph type="title"/>
          </p:nvPr>
        </p:nvSpPr>
        <p:spPr/>
        <p:txBody>
          <a:bodyPr>
            <a:noAutofit/>
          </a:bodyPr>
          <a:lstStyle/>
          <a:p>
            <a:r>
              <a:rPr lang="en-GB" sz="2400"/>
              <a:t>A pilot study evaluating the performance of a custom-built large language model-based app that uses reporting guideline items to generate manuscript abstracts</a:t>
            </a:r>
          </a:p>
        </p:txBody>
      </p:sp>
      <p:sp>
        <p:nvSpPr>
          <p:cNvPr id="5" name="Footer Placeholder 4">
            <a:extLst>
              <a:ext uri="{FF2B5EF4-FFF2-40B4-BE49-F238E27FC236}">
                <a16:creationId xmlns:a16="http://schemas.microsoft.com/office/drawing/2014/main" id="{AFE4DB56-E494-8874-E496-EA94E441E63C}"/>
              </a:ext>
            </a:extLst>
          </p:cNvPr>
          <p:cNvSpPr>
            <a:spLocks noGrp="1"/>
          </p:cNvSpPr>
          <p:nvPr>
            <p:ph type="ftr" sz="quarter" idx="4294967295"/>
          </p:nvPr>
        </p:nvSpPr>
        <p:spPr>
          <a:xfrm>
            <a:off x="-1" y="6486525"/>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This information is for educational use only. Do not copy. Do not distribute.</a:t>
            </a:r>
          </a:p>
        </p:txBody>
      </p:sp>
    </p:spTree>
    <p:custDataLst>
      <p:tags r:id="rId1"/>
    </p:custDataLst>
    <p:extLst>
      <p:ext uri="{BB962C8B-B14F-4D97-AF65-F5344CB8AC3E}">
        <p14:creationId xmlns:p14="http://schemas.microsoft.com/office/powerpoint/2010/main" val="2405359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92729-5240-FA3E-FCD5-72DFFFDA9B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3EBB44-649D-5AED-730F-50197E863BD5}"/>
              </a:ext>
            </a:extLst>
          </p:cNvPr>
          <p:cNvSpPr>
            <a:spLocks noGrp="1"/>
          </p:cNvSpPr>
          <p:nvPr>
            <p:ph type="title"/>
          </p:nvPr>
        </p:nvSpPr>
        <p:spPr>
          <a:xfrm>
            <a:off x="280885" y="158496"/>
            <a:ext cx="11282112" cy="976036"/>
          </a:xfrm>
        </p:spPr>
        <p:txBody>
          <a:bodyPr anchor="ctr" anchorCtr="0">
            <a:noAutofit/>
          </a:bodyPr>
          <a:lstStyle/>
          <a:p>
            <a:r>
              <a:rPr lang="en-US" sz="3333">
                <a:solidFill>
                  <a:srgbClr val="0070C0"/>
                </a:solidFill>
              </a:rPr>
              <a:t>European Meeting Materials</a:t>
            </a:r>
          </a:p>
        </p:txBody>
      </p:sp>
      <p:sp>
        <p:nvSpPr>
          <p:cNvPr id="4" name="Slide Number Placeholder 3">
            <a:extLst>
              <a:ext uri="{FF2B5EF4-FFF2-40B4-BE49-F238E27FC236}">
                <a16:creationId xmlns:a16="http://schemas.microsoft.com/office/drawing/2014/main" id="{58F8C107-A8E4-3218-93E0-CC9F41E9F6CD}"/>
              </a:ext>
            </a:extLst>
          </p:cNvPr>
          <p:cNvSpPr>
            <a:spLocks noGrp="1"/>
          </p:cNvSpPr>
          <p:nvPr>
            <p:ph type="sldNum" sz="quarter" idx="10"/>
          </p:nvPr>
        </p:nvSpPr>
        <p:spPr>
          <a:xfrm>
            <a:off x="6985487" y="59945"/>
            <a:ext cx="2057400" cy="273844"/>
          </a:xfrm>
          <a:prstGeom prst="rect">
            <a:avLst/>
          </a:prstGeom>
        </p:spPr>
        <p:txBody>
          <a:bodyPr vert="horz" lIns="91440" tIns="45720" rIns="91440" bIns="45720" rtlCol="0" anchor="ctr"/>
          <a:lstStyle>
            <a:defPPr>
              <a:defRPr lang="en-US"/>
            </a:defPPr>
            <a:lvl1pPr marL="0" algn="r"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2AD0A0E-4515-A647-B2E3-7F1B29FB990E}" type="slidenum">
              <a:rPr lang="en-US" smtClean="0"/>
              <a:pPr/>
              <a:t>5</a:t>
            </a:fld>
            <a:endParaRPr lang="en-US"/>
          </a:p>
        </p:txBody>
      </p:sp>
      <p:sp>
        <p:nvSpPr>
          <p:cNvPr id="10" name="Rectangle 9">
            <a:extLst>
              <a:ext uri="{FF2B5EF4-FFF2-40B4-BE49-F238E27FC236}">
                <a16:creationId xmlns:a16="http://schemas.microsoft.com/office/drawing/2014/main" id="{390322DA-DE66-089F-11DA-56A90F2CCE21}"/>
              </a:ext>
            </a:extLst>
          </p:cNvPr>
          <p:cNvSpPr/>
          <p:nvPr/>
        </p:nvSpPr>
        <p:spPr>
          <a:xfrm>
            <a:off x="1033042" y="1428193"/>
            <a:ext cx="10125919" cy="1046569"/>
          </a:xfrm>
          <a:prstGeom prst="rect">
            <a:avLst/>
          </a:prstGeom>
        </p:spPr>
        <p:txBody>
          <a:bodyPr wrap="square" lIns="121920" tIns="60960" rIns="121920" bIns="60960" anchor="t">
            <a:spAutoFit/>
          </a:bodyPr>
          <a:lstStyle/>
          <a:p>
            <a:pPr marL="380356" indent="-380356" defTabSz="1219170">
              <a:spcBef>
                <a:spcPts val="800"/>
              </a:spcBef>
              <a:buFont typeface="Arial" panose="020B0604020202020204" pitchFamily="34" charset="0"/>
              <a:buChar char="•"/>
              <a:defRPr/>
            </a:pPr>
            <a:endParaRPr lang="en-US" sz="2667" kern="0" spc="-31">
              <a:solidFill>
                <a:prstClr val="black"/>
              </a:solidFill>
              <a:ea typeface="ＭＳ Ｐゴシック" pitchFamily="34" charset="-128"/>
              <a:cs typeface="Calibri" pitchFamily="34" charset="0"/>
            </a:endParaRPr>
          </a:p>
          <a:p>
            <a:pPr defTabSz="1219170">
              <a:spcBef>
                <a:spcPts val="800"/>
              </a:spcBef>
              <a:defRPr/>
            </a:pPr>
            <a:endParaRPr lang="en-US" sz="2667" kern="0" spc="-31">
              <a:solidFill>
                <a:prstClr val="black"/>
              </a:solidFill>
              <a:ea typeface="ＭＳ Ｐゴシック" pitchFamily="34" charset="-128"/>
              <a:cs typeface="Calibri" pitchFamily="34" charset="0"/>
            </a:endParaRPr>
          </a:p>
        </p:txBody>
      </p:sp>
      <p:sp>
        <p:nvSpPr>
          <p:cNvPr id="12" name="TextBox 11">
            <a:extLst>
              <a:ext uri="{FF2B5EF4-FFF2-40B4-BE49-F238E27FC236}">
                <a16:creationId xmlns:a16="http://schemas.microsoft.com/office/drawing/2014/main" id="{708CD09B-4E9C-04CE-55C2-8695C3A95344}"/>
              </a:ext>
            </a:extLst>
          </p:cNvPr>
          <p:cNvSpPr txBox="1"/>
          <p:nvPr/>
        </p:nvSpPr>
        <p:spPr>
          <a:xfrm>
            <a:off x="3048000" y="3226886"/>
            <a:ext cx="6096000" cy="461665"/>
          </a:xfrm>
          <a:prstGeom prst="rect">
            <a:avLst/>
          </a:prstGeom>
          <a:noFill/>
        </p:spPr>
        <p:txBody>
          <a:bodyPr wrap="square">
            <a:spAutoFit/>
          </a:bodyPr>
          <a:lstStyle/>
          <a:p>
            <a:pPr defTabSz="1219170">
              <a:defRPr/>
            </a:pPr>
            <a:r>
              <a:rPr lang="en-US" sz="2400" kern="0">
                <a:solidFill>
                  <a:prstClr val="black"/>
                </a:solidFill>
              </a:rPr>
              <a:t> </a:t>
            </a:r>
          </a:p>
        </p:txBody>
      </p:sp>
      <p:sp>
        <p:nvSpPr>
          <p:cNvPr id="13" name="TextBox 12">
            <a:extLst>
              <a:ext uri="{FF2B5EF4-FFF2-40B4-BE49-F238E27FC236}">
                <a16:creationId xmlns:a16="http://schemas.microsoft.com/office/drawing/2014/main" id="{A9C27208-9532-529A-5EF2-9DB6585CA2D7}"/>
              </a:ext>
            </a:extLst>
          </p:cNvPr>
          <p:cNvSpPr txBox="1"/>
          <p:nvPr/>
        </p:nvSpPr>
        <p:spPr>
          <a:xfrm>
            <a:off x="3048000" y="3226886"/>
            <a:ext cx="6096000" cy="461665"/>
          </a:xfrm>
          <a:prstGeom prst="rect">
            <a:avLst/>
          </a:prstGeom>
          <a:noFill/>
        </p:spPr>
        <p:txBody>
          <a:bodyPr wrap="square">
            <a:spAutoFit/>
          </a:bodyPr>
          <a:lstStyle/>
          <a:p>
            <a:pPr defTabSz="1219170">
              <a:defRPr/>
            </a:pPr>
            <a:r>
              <a:rPr lang="en-US" sz="2400" kern="0">
                <a:solidFill>
                  <a:prstClr val="black"/>
                </a:solidFill>
              </a:rPr>
              <a:t> </a:t>
            </a:r>
          </a:p>
        </p:txBody>
      </p:sp>
      <p:pic>
        <p:nvPicPr>
          <p:cNvPr id="6" name="Picture 5">
            <a:extLst>
              <a:ext uri="{FF2B5EF4-FFF2-40B4-BE49-F238E27FC236}">
                <a16:creationId xmlns:a16="http://schemas.microsoft.com/office/drawing/2014/main" id="{B519B9EA-5B2D-CBBC-C464-549A4420B3D1}"/>
              </a:ext>
            </a:extLst>
          </p:cNvPr>
          <p:cNvPicPr>
            <a:picLocks noChangeAspect="1"/>
          </p:cNvPicPr>
          <p:nvPr/>
        </p:nvPicPr>
        <p:blipFill>
          <a:blip r:embed="rId4"/>
          <a:stretch>
            <a:fillRect/>
          </a:stretch>
        </p:blipFill>
        <p:spPr>
          <a:xfrm>
            <a:off x="358487" y="1007422"/>
            <a:ext cx="8573696" cy="4210638"/>
          </a:xfrm>
          <a:prstGeom prst="rect">
            <a:avLst/>
          </a:prstGeom>
        </p:spPr>
      </p:pic>
      <p:pic>
        <p:nvPicPr>
          <p:cNvPr id="8" name="Picture 7" descr="A qr code on a white background&#10;&#10;AI-generated content may be incorrect.">
            <a:extLst>
              <a:ext uri="{FF2B5EF4-FFF2-40B4-BE49-F238E27FC236}">
                <a16:creationId xmlns:a16="http://schemas.microsoft.com/office/drawing/2014/main" id="{169FE750-7751-4144-44C5-63943AE1E79C}"/>
              </a:ext>
            </a:extLst>
          </p:cNvPr>
          <p:cNvPicPr>
            <a:picLocks noChangeAspect="1"/>
          </p:cNvPicPr>
          <p:nvPr/>
        </p:nvPicPr>
        <p:blipFill>
          <a:blip r:embed="rId5"/>
          <a:stretch>
            <a:fillRect/>
          </a:stretch>
        </p:blipFill>
        <p:spPr>
          <a:xfrm>
            <a:off x="8833345" y="1428193"/>
            <a:ext cx="2325613" cy="3014770"/>
          </a:xfrm>
          <a:prstGeom prst="rect">
            <a:avLst/>
          </a:prstGeom>
        </p:spPr>
      </p:pic>
    </p:spTree>
    <p:custDataLst>
      <p:tags r:id="rId1"/>
    </p:custDataLst>
    <p:extLst>
      <p:ext uri="{BB962C8B-B14F-4D97-AF65-F5344CB8AC3E}">
        <p14:creationId xmlns:p14="http://schemas.microsoft.com/office/powerpoint/2010/main" val="27321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31B19EA-64BD-F04C-25BD-C557CA3CDA6B}"/>
              </a:ext>
            </a:extLst>
          </p:cNvPr>
          <p:cNvSpPr>
            <a:spLocks noGrp="1"/>
          </p:cNvSpPr>
          <p:nvPr>
            <p:ph type="title"/>
          </p:nvPr>
        </p:nvSpPr>
        <p:spPr>
          <a:xfrm>
            <a:off x="406399" y="193039"/>
            <a:ext cx="11125199" cy="975995"/>
          </a:xfrm>
        </p:spPr>
        <p:txBody>
          <a:bodyPr/>
          <a:lstStyle/>
          <a:p>
            <a:r>
              <a:rPr lang="en-GB"/>
              <a:t>Disclosures</a:t>
            </a:r>
          </a:p>
        </p:txBody>
      </p:sp>
      <p:sp>
        <p:nvSpPr>
          <p:cNvPr id="5" name="Content Placeholder 4">
            <a:extLst>
              <a:ext uri="{FF2B5EF4-FFF2-40B4-BE49-F238E27FC236}">
                <a16:creationId xmlns:a16="http://schemas.microsoft.com/office/drawing/2014/main" id="{92B4CDFE-4ED5-3299-DFC5-E203A7DF9E5C}"/>
              </a:ext>
            </a:extLst>
          </p:cNvPr>
          <p:cNvSpPr>
            <a:spLocks noGrp="1"/>
          </p:cNvSpPr>
          <p:nvPr>
            <p:ph idx="1"/>
          </p:nvPr>
        </p:nvSpPr>
        <p:spPr>
          <a:xfrm>
            <a:off x="406400" y="1472699"/>
            <a:ext cx="11125200" cy="4480243"/>
          </a:xfrm>
        </p:spPr>
        <p:txBody>
          <a:bodyPr/>
          <a:lstStyle/>
          <a:p>
            <a:r>
              <a:rPr lang="en-GB"/>
              <a:t>Niall Harrison, Lauren Cerruto, Kate Unsworth and Jennifer van Zwieten are employees of OPEN Health Communications</a:t>
            </a:r>
          </a:p>
          <a:p>
            <a:r>
              <a:rPr lang="en-GB"/>
              <a:t>Kristjan Kalm, Henrique Brito and Antoine Gallier are employees of Artefact</a:t>
            </a:r>
          </a:p>
          <a:p>
            <a:endParaRPr lang="en-GB"/>
          </a:p>
        </p:txBody>
      </p:sp>
      <p:sp>
        <p:nvSpPr>
          <p:cNvPr id="9" name="Slide Number Placeholder 8">
            <a:extLst>
              <a:ext uri="{FF2B5EF4-FFF2-40B4-BE49-F238E27FC236}">
                <a16:creationId xmlns:a16="http://schemas.microsoft.com/office/drawing/2014/main" id="{F948B8C9-06DE-9535-7B81-95DE649BB14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B51402-D8AD-3345-AF1A-7CB73C854E7F}" type="slidenum">
              <a:rPr kumimoji="0" lang="en-GB" sz="105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50</a:t>
            </a:fld>
            <a:endParaRPr kumimoji="0" lang="en-GB" sz="105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1028606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BDC19E-0B61-0F9E-38FD-A9E3D549C50B}"/>
              </a:ext>
            </a:extLst>
          </p:cNvPr>
          <p:cNvSpPr>
            <a:spLocks noGrp="1"/>
          </p:cNvSpPr>
          <p:nvPr>
            <p:ph type="title"/>
          </p:nvPr>
        </p:nvSpPr>
        <p:spPr/>
        <p:txBody>
          <a:bodyPr/>
          <a:lstStyle/>
          <a:p>
            <a:r>
              <a:rPr lang="en-GB"/>
              <a:t>Introduction</a:t>
            </a:r>
          </a:p>
        </p:txBody>
      </p:sp>
      <p:sp>
        <p:nvSpPr>
          <p:cNvPr id="5" name="Content Placeholder 4">
            <a:extLst>
              <a:ext uri="{FF2B5EF4-FFF2-40B4-BE49-F238E27FC236}">
                <a16:creationId xmlns:a16="http://schemas.microsoft.com/office/drawing/2014/main" id="{6FF32802-FDF9-BAEA-916A-90231FFBD17F}"/>
              </a:ext>
            </a:extLst>
          </p:cNvPr>
          <p:cNvSpPr>
            <a:spLocks noGrp="1"/>
          </p:cNvSpPr>
          <p:nvPr>
            <p:ph idx="1"/>
          </p:nvPr>
        </p:nvSpPr>
        <p:spPr/>
        <p:txBody>
          <a:bodyPr>
            <a:normAutofit/>
          </a:bodyPr>
          <a:lstStyle/>
          <a:p>
            <a:r>
              <a:rPr lang="en-GB" sz="1700"/>
              <a:t>Researchers are evaluating the potential applications of large language models (LLMs) in medicine, including in medical writing</a:t>
            </a:r>
            <a:r>
              <a:rPr lang="en-GB" sz="1700" baseline="30000"/>
              <a:t>1</a:t>
            </a:r>
          </a:p>
          <a:p>
            <a:r>
              <a:rPr lang="en-GB" sz="1700"/>
              <a:t>LLMs such as ChatGPT have shown promise in the generation of readable, accurate plain language summaries based on academic manuscripts</a:t>
            </a:r>
            <a:r>
              <a:rPr lang="en-GB" sz="1700" baseline="30000"/>
              <a:t>2–4</a:t>
            </a:r>
          </a:p>
          <a:p>
            <a:r>
              <a:rPr lang="en-GB" sz="1700"/>
              <a:t>Studies using ChatGPT to generate abstracts from the body text of published manuscripts have generally found the outputs to be inferior to the original human-written abstracts</a:t>
            </a:r>
            <a:r>
              <a:rPr lang="en-GB" sz="1700" baseline="30000"/>
              <a:t>5,6</a:t>
            </a:r>
          </a:p>
          <a:p>
            <a:pPr lvl="1"/>
            <a:r>
              <a:rPr lang="en-GB" sz="1700"/>
              <a:t>A study in which abstracts for 62 articles were given an Overall Quality Score (OQS) based on adherence to CONSORT, readability and hallucination rate found that original abstracts achieved a higher mean OQS (11.89 [95% CI 11.23, 12.54]) than those generated using either GPT-3.5 (7.89 [95% CI 7.32, 8.46]) or GPT-4 (5.18 [95% CI 4.64, 5.71])</a:t>
            </a:r>
            <a:r>
              <a:rPr lang="en-GB" sz="1700" baseline="30000"/>
              <a:t>5</a:t>
            </a:r>
          </a:p>
          <a:p>
            <a:pPr lvl="1"/>
            <a:r>
              <a:rPr lang="en-GB" sz="1700"/>
              <a:t>A study of 30 abstracts generated using ChatGPT from the body text of published manuscripts found that experts evaluated the quality of LLM-generated abstracts as lower than that of the original abstracts (Likert scale [1–10]: mean 4.72, SD 2.09 vs mean 8.09, SD 1.03; p&lt;0.001)</a:t>
            </a:r>
            <a:r>
              <a:rPr lang="en-GB" sz="1700" baseline="30000"/>
              <a:t>6</a:t>
            </a:r>
          </a:p>
        </p:txBody>
      </p:sp>
      <p:sp>
        <p:nvSpPr>
          <p:cNvPr id="7" name="Footer Placeholder 6">
            <a:extLst>
              <a:ext uri="{FF2B5EF4-FFF2-40B4-BE49-F238E27FC236}">
                <a16:creationId xmlns:a16="http://schemas.microsoft.com/office/drawing/2014/main" id="{A5613CAC-2318-9FD5-E869-F77FF0627E5C}"/>
              </a:ext>
            </a:extLst>
          </p:cNvPr>
          <p:cNvSpPr>
            <a:spLocks noGrp="1"/>
          </p:cNvSpPr>
          <p:nvPr>
            <p:ph type="ftr" sz="quarter" idx="11"/>
          </p:nvPr>
        </p:nvSpPr>
        <p:spPr>
          <a:xfrm>
            <a:off x="406399" y="6078031"/>
            <a:ext cx="10765184" cy="276999"/>
          </a:xfrm>
        </p:spPr>
        <p:txBody>
          <a:bodyPr wrap="square" lIns="0" tIns="0" rIns="0" bIns="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Arial" panose="020B0604020202020204"/>
                <a:ea typeface="+mn-ea"/>
                <a:cs typeface="+mn-cs"/>
              </a:rPr>
              <a:t>1. Meng X et al. </a:t>
            </a:r>
            <a:r>
              <a:rPr kumimoji="0" lang="en-GB" sz="900" b="0" i="1" u="none" strike="noStrike" kern="1200" cap="none" spc="0" normalizeH="0" baseline="0" noProof="0">
                <a:ln>
                  <a:noFill/>
                </a:ln>
                <a:solidFill>
                  <a:srgbClr val="000000"/>
                </a:solidFill>
                <a:effectLst/>
                <a:uLnTx/>
                <a:uFillTx/>
                <a:latin typeface="Arial" panose="020B0604020202020204"/>
                <a:ea typeface="+mn-ea"/>
                <a:cs typeface="+mn-cs"/>
              </a:rPr>
              <a:t>iScience </a:t>
            </a:r>
            <a:r>
              <a:rPr kumimoji="0" lang="en-GB" sz="900" b="0" i="0" u="none" strike="noStrike" kern="1200" cap="none" spc="0" normalizeH="0" baseline="0" noProof="0">
                <a:ln>
                  <a:noFill/>
                </a:ln>
                <a:solidFill>
                  <a:srgbClr val="000000"/>
                </a:solidFill>
                <a:effectLst/>
                <a:uLnTx/>
                <a:uFillTx/>
                <a:latin typeface="Arial" panose="020B0604020202020204"/>
                <a:ea typeface="+mn-ea"/>
                <a:cs typeface="+mn-cs"/>
              </a:rPr>
              <a:t>2024;27:109713; 2. Norman et al. </a:t>
            </a:r>
            <a:r>
              <a:rPr kumimoji="0" lang="en-GB" sz="900" b="0" i="1" u="none" strike="noStrike" kern="1200" cap="none" spc="0" normalizeH="0" baseline="0" noProof="0">
                <a:ln>
                  <a:noFill/>
                </a:ln>
                <a:solidFill>
                  <a:srgbClr val="000000"/>
                </a:solidFill>
                <a:effectLst/>
                <a:uLnTx/>
                <a:uFillTx/>
                <a:latin typeface="Arial" panose="020B0604020202020204"/>
                <a:ea typeface="+mn-ea"/>
                <a:cs typeface="+mn-cs"/>
              </a:rPr>
              <a:t>CMRO</a:t>
            </a:r>
            <a:r>
              <a:rPr kumimoji="0" lang="en-GB" sz="900" b="0" i="0" u="none" strike="noStrike" kern="1200" cap="none" spc="0" normalizeH="0" baseline="0" noProof="0">
                <a:ln>
                  <a:noFill/>
                </a:ln>
                <a:solidFill>
                  <a:srgbClr val="000000"/>
                </a:solidFill>
                <a:effectLst/>
                <a:uLnTx/>
                <a:uFillTx/>
                <a:latin typeface="Arial" panose="020B0604020202020204"/>
                <a:ea typeface="+mn-ea"/>
                <a:cs typeface="+mn-cs"/>
              </a:rPr>
              <a:t> 2024;40(S2):S45; 3. Shepherd et al. </a:t>
            </a:r>
            <a:r>
              <a:rPr kumimoji="0" lang="en-GB" sz="900" b="0" i="1" u="none" strike="noStrike" kern="1200" cap="none" spc="0" normalizeH="0" baseline="0" noProof="0">
                <a:ln>
                  <a:noFill/>
                </a:ln>
                <a:solidFill>
                  <a:srgbClr val="000000"/>
                </a:solidFill>
                <a:effectLst/>
                <a:uLnTx/>
                <a:uFillTx/>
                <a:latin typeface="Arial" panose="020B0604020202020204"/>
                <a:ea typeface="+mn-ea"/>
                <a:cs typeface="+mn-cs"/>
              </a:rPr>
              <a:t>CMRO</a:t>
            </a:r>
            <a:r>
              <a:rPr kumimoji="0" lang="en-GB" sz="900" b="0" i="0" u="none" strike="noStrike" kern="1200" cap="none" spc="0" normalizeH="0" baseline="0" noProof="0">
                <a:ln>
                  <a:noFill/>
                </a:ln>
                <a:solidFill>
                  <a:srgbClr val="000000"/>
                </a:solidFill>
                <a:effectLst/>
                <a:uLnTx/>
                <a:uFillTx/>
                <a:latin typeface="Arial" panose="020B0604020202020204"/>
                <a:ea typeface="+mn-ea"/>
                <a:cs typeface="+mn-cs"/>
              </a:rPr>
              <a:t> 2024;40(S2):S41; 4. Satam et al. </a:t>
            </a:r>
            <a:r>
              <a:rPr kumimoji="0" lang="en-GB" sz="900" b="0" i="1" u="none" strike="noStrike" kern="1200" cap="none" spc="0" normalizeH="0" baseline="0" noProof="0">
                <a:ln>
                  <a:noFill/>
                </a:ln>
                <a:solidFill>
                  <a:srgbClr val="000000"/>
                </a:solidFill>
                <a:effectLst/>
                <a:uLnTx/>
                <a:uFillTx/>
                <a:latin typeface="Arial" panose="020B0604020202020204"/>
                <a:ea typeface="+mn-ea"/>
                <a:cs typeface="+mn-cs"/>
              </a:rPr>
              <a:t>CMRO</a:t>
            </a:r>
            <a:r>
              <a:rPr kumimoji="0" lang="en-GB" sz="900" b="0" i="0" u="none" strike="noStrike" kern="1200" cap="none" spc="0" normalizeH="0" baseline="0" noProof="0">
                <a:ln>
                  <a:noFill/>
                </a:ln>
                <a:solidFill>
                  <a:srgbClr val="000000"/>
                </a:solidFill>
                <a:effectLst/>
                <a:uLnTx/>
                <a:uFillTx/>
                <a:latin typeface="Arial" panose="020B0604020202020204"/>
                <a:ea typeface="+mn-ea"/>
                <a:cs typeface="+mn-cs"/>
              </a:rPr>
              <a:t> 2024;40(S2):S7; 5. Hwang T et al. </a:t>
            </a:r>
            <a:r>
              <a:rPr kumimoji="0" lang="en-GB" sz="900" b="0" i="1" u="none" strike="noStrike" kern="1200" cap="none" spc="0" normalizeH="0" baseline="0" noProof="0">
                <a:ln>
                  <a:noFill/>
                </a:ln>
                <a:solidFill>
                  <a:srgbClr val="000000"/>
                </a:solidFill>
                <a:effectLst/>
                <a:uLnTx/>
                <a:uFillTx/>
                <a:latin typeface="Arial" panose="020B0604020202020204"/>
                <a:ea typeface="+mn-ea"/>
                <a:cs typeface="+mn-cs"/>
              </a:rPr>
              <a:t>PLoS One </a:t>
            </a:r>
            <a:r>
              <a:rPr kumimoji="0" lang="en-GB" sz="900" b="0" i="0" u="none" strike="noStrike" kern="1200" cap="none" spc="0" normalizeH="0" baseline="0" noProof="0">
                <a:ln>
                  <a:noFill/>
                </a:ln>
                <a:solidFill>
                  <a:srgbClr val="000000"/>
                </a:solidFill>
                <a:effectLst/>
                <a:uLnTx/>
                <a:uFillTx/>
                <a:latin typeface="Arial" panose="020B0604020202020204"/>
                <a:ea typeface="+mn-ea"/>
                <a:cs typeface="+mn-cs"/>
              </a:rPr>
              <a:t>2024;19:e297701; 6. Cheng SL et al. </a:t>
            </a:r>
            <a:r>
              <a:rPr kumimoji="0" lang="en-GB" sz="900" b="0" i="1" u="none" strike="noStrike" kern="1200" cap="none" spc="0" normalizeH="0" baseline="0" noProof="0">
                <a:ln>
                  <a:noFill/>
                </a:ln>
                <a:solidFill>
                  <a:srgbClr val="000000"/>
                </a:solidFill>
                <a:effectLst/>
                <a:uLnTx/>
                <a:uFillTx/>
                <a:latin typeface="Arial" panose="020B0604020202020204"/>
                <a:ea typeface="+mn-ea"/>
                <a:cs typeface="+mn-cs"/>
              </a:rPr>
              <a:t>J Med Int Res </a:t>
            </a:r>
            <a:r>
              <a:rPr kumimoji="0" lang="en-GB" sz="900" b="0" i="0" u="none" strike="noStrike" kern="1200" cap="none" spc="0" normalizeH="0" baseline="0" noProof="0">
                <a:ln>
                  <a:noFill/>
                </a:ln>
                <a:solidFill>
                  <a:srgbClr val="000000"/>
                </a:solidFill>
                <a:effectLst/>
                <a:uLnTx/>
                <a:uFillTx/>
                <a:latin typeface="Arial" panose="020B0604020202020204"/>
                <a:ea typeface="+mn-ea"/>
                <a:cs typeface="+mn-cs"/>
              </a:rPr>
              <a:t>2023;25:e51129.</a:t>
            </a:r>
          </a:p>
        </p:txBody>
      </p:sp>
      <p:sp>
        <p:nvSpPr>
          <p:cNvPr id="2" name="Slide Number Placeholder 1">
            <a:extLst>
              <a:ext uri="{FF2B5EF4-FFF2-40B4-BE49-F238E27FC236}">
                <a16:creationId xmlns:a16="http://schemas.microsoft.com/office/drawing/2014/main" id="{84A25FAB-98CF-D2AE-6ED3-2F0A98CCE275}"/>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B51402-D8AD-3345-AF1A-7CB73C854E7F}" type="slidenum">
              <a:rPr kumimoji="0" lang="en-GB" sz="105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51</a:t>
            </a:fld>
            <a:endParaRPr kumimoji="0" lang="en-GB" sz="10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Footer Placeholder 4">
            <a:extLst>
              <a:ext uri="{FF2B5EF4-FFF2-40B4-BE49-F238E27FC236}">
                <a16:creationId xmlns:a16="http://schemas.microsoft.com/office/drawing/2014/main" id="{DF0A527F-2EAB-C4BE-849D-E73245EF3BE0}"/>
              </a:ext>
            </a:extLst>
          </p:cNvPr>
          <p:cNvSpPr txBox="1">
            <a:spLocks/>
          </p:cNvSpPr>
          <p:nvPr/>
        </p:nvSpPr>
        <p:spPr>
          <a:xfrm>
            <a:off x="0" y="6486524"/>
            <a:ext cx="12192000" cy="365125"/>
          </a:xfrm>
          <a:prstGeom prst="rect">
            <a:avLst/>
          </a:prstGeom>
        </p:spPr>
        <p:txBody>
          <a:bodyP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This information is for educational use only. Do not copy. Do not distribute.</a:t>
            </a:r>
          </a:p>
        </p:txBody>
      </p:sp>
    </p:spTree>
    <p:custDataLst>
      <p:tags r:id="rId1"/>
    </p:custDataLst>
    <p:extLst>
      <p:ext uri="{BB962C8B-B14F-4D97-AF65-F5344CB8AC3E}">
        <p14:creationId xmlns:p14="http://schemas.microsoft.com/office/powerpoint/2010/main" val="1132304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9771E-5E11-08BE-38A3-B24079C383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33A70E-C257-0244-97FA-C3AE48EBFB39}"/>
              </a:ext>
            </a:extLst>
          </p:cNvPr>
          <p:cNvSpPr>
            <a:spLocks noGrp="1"/>
          </p:cNvSpPr>
          <p:nvPr>
            <p:ph type="title"/>
          </p:nvPr>
        </p:nvSpPr>
        <p:spPr/>
        <p:txBody>
          <a:bodyPr/>
          <a:lstStyle/>
          <a:p>
            <a:r>
              <a:rPr lang="en-GB"/>
              <a:t>Conspectus</a:t>
            </a:r>
          </a:p>
        </p:txBody>
      </p:sp>
      <p:sp>
        <p:nvSpPr>
          <p:cNvPr id="4" name="Slide Number Placeholder 3">
            <a:extLst>
              <a:ext uri="{FF2B5EF4-FFF2-40B4-BE49-F238E27FC236}">
                <a16:creationId xmlns:a16="http://schemas.microsoft.com/office/drawing/2014/main" id="{2A43E380-FCAB-76D2-9EAF-E9341E0FF88D}"/>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B51402-D8AD-3345-AF1A-7CB73C854E7F}" type="slidenum">
              <a:rPr kumimoji="0" lang="en-GB" sz="105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52</a:t>
            </a:fld>
            <a:endParaRPr kumimoji="0" lang="en-GB" sz="10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604559EC-5708-5D14-85EF-6AFF9D8B2C4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This information is for educational use only. Do not copy. Do not distribute.</a:t>
            </a:r>
          </a:p>
        </p:txBody>
      </p:sp>
      <p:grpSp>
        <p:nvGrpSpPr>
          <p:cNvPr id="14" name="Group 13">
            <a:extLst>
              <a:ext uri="{FF2B5EF4-FFF2-40B4-BE49-F238E27FC236}">
                <a16:creationId xmlns:a16="http://schemas.microsoft.com/office/drawing/2014/main" id="{80A548B2-7CBA-E268-D983-25F24643D5E2}"/>
              </a:ext>
            </a:extLst>
          </p:cNvPr>
          <p:cNvGrpSpPr/>
          <p:nvPr/>
        </p:nvGrpSpPr>
        <p:grpSpPr>
          <a:xfrm>
            <a:off x="9217218" y="1370921"/>
            <a:ext cx="1560896" cy="1560896"/>
            <a:chOff x="1884948" y="2207321"/>
            <a:chExt cx="1560896" cy="1560896"/>
          </a:xfrm>
          <a:solidFill>
            <a:schemeClr val="tx2"/>
          </a:solidFill>
        </p:grpSpPr>
        <p:pic>
          <p:nvPicPr>
            <p:cNvPr id="11" name="Graphic 10" descr="Cloud outline">
              <a:extLst>
                <a:ext uri="{FF2B5EF4-FFF2-40B4-BE49-F238E27FC236}">
                  <a16:creationId xmlns:a16="http://schemas.microsoft.com/office/drawing/2014/main" id="{3FA5D3CC-BD61-990F-E447-14D8A1964C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84948" y="2207321"/>
              <a:ext cx="1560896" cy="1560896"/>
            </a:xfrm>
            <a:prstGeom prst="rect">
              <a:avLst/>
            </a:prstGeom>
          </p:spPr>
        </p:pic>
        <p:pic>
          <p:nvPicPr>
            <p:cNvPr id="13" name="Graphic 12" descr="Lock outline">
              <a:extLst>
                <a:ext uri="{FF2B5EF4-FFF2-40B4-BE49-F238E27FC236}">
                  <a16:creationId xmlns:a16="http://schemas.microsoft.com/office/drawing/2014/main" id="{F1CC833C-044A-8042-5957-58F2A40E7AC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352575" y="2725212"/>
              <a:ext cx="573505" cy="573505"/>
            </a:xfrm>
            <a:prstGeom prst="rect">
              <a:avLst/>
            </a:prstGeom>
          </p:spPr>
        </p:pic>
      </p:grpSp>
      <p:pic>
        <p:nvPicPr>
          <p:cNvPr id="22" name="Graphic 21" descr="Gears outline">
            <a:extLst>
              <a:ext uri="{FF2B5EF4-FFF2-40B4-BE49-F238E27FC236}">
                <a16:creationId xmlns:a16="http://schemas.microsoft.com/office/drawing/2014/main" id="{36F35FB1-3B1D-AA0F-F7F6-C93300B1B43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794053" y="1499321"/>
            <a:ext cx="1245779" cy="1245779"/>
          </a:xfrm>
          <a:prstGeom prst="rect">
            <a:avLst/>
          </a:prstGeom>
        </p:spPr>
      </p:pic>
      <p:sp>
        <p:nvSpPr>
          <p:cNvPr id="24" name="TextBox 23">
            <a:extLst>
              <a:ext uri="{FF2B5EF4-FFF2-40B4-BE49-F238E27FC236}">
                <a16:creationId xmlns:a16="http://schemas.microsoft.com/office/drawing/2014/main" id="{3FBFE8E9-BAE6-4C09-6EB4-FE56AEF231DB}"/>
              </a:ext>
            </a:extLst>
          </p:cNvPr>
          <p:cNvSpPr txBox="1"/>
          <p:nvPr/>
        </p:nvSpPr>
        <p:spPr>
          <a:xfrm>
            <a:off x="535551" y="2901756"/>
            <a:ext cx="2507608" cy="1754326"/>
          </a:xfrm>
          <a:prstGeom prst="rect">
            <a:avLst/>
          </a:prstGeom>
          <a:noFill/>
        </p:spPr>
        <p:txBody>
          <a:bodyPr wrap="square" rtlCol="0">
            <a:spAutoFit/>
          </a:bodyPr>
          <a:lstStyle/>
          <a:p>
            <a:pPr marL="269875" marR="0" lvl="0" indent="-269875" algn="l" defTabSz="914400" rtl="0" eaLnBrk="1" fontAlgn="auto" latinLnBrk="0" hangingPunct="1">
              <a:lnSpc>
                <a:spcPct val="100000"/>
              </a:lnSpc>
              <a:spcBef>
                <a:spcPts val="0"/>
              </a:spcBef>
              <a:spcAft>
                <a:spcPts val="0"/>
              </a:spcAft>
              <a:buClr>
                <a:srgbClr val="009A4D"/>
              </a:buClr>
              <a:buSzTx/>
              <a:buFont typeface="Arial" panose="020B0604020202020204" pitchFamily="34" charset="0"/>
              <a:buChar char="•"/>
              <a:tabLst/>
              <a:defRPr/>
            </a:pPr>
            <a:r>
              <a:rPr kumimoji="0" lang="en-GB" sz="1800" b="1" i="0" u="none" strike="noStrike" kern="1200" cap="none" spc="0" normalizeH="0" baseline="0" noProof="0">
                <a:ln>
                  <a:noFill/>
                </a:ln>
                <a:solidFill>
                  <a:srgbClr val="1A74BA"/>
                </a:solidFill>
                <a:effectLst/>
                <a:uLnTx/>
                <a:uFillTx/>
                <a:latin typeface="Arial" panose="020B0604020202020204"/>
                <a:ea typeface="+mn-ea"/>
                <a:cs typeface="+mn-cs"/>
              </a:rPr>
              <a:t>Reporting guidelines</a:t>
            </a:r>
            <a:r>
              <a:rPr kumimoji="0" lang="en-GB" sz="1800" b="0" i="0" u="none" strike="noStrike" kern="1200" cap="none" spc="0" normalizeH="0" baseline="0" noProof="0">
                <a:ln>
                  <a:noFill/>
                </a:ln>
                <a:solidFill>
                  <a:srgbClr val="1A74BA"/>
                </a:solidFill>
                <a:effectLst/>
                <a:uLnTx/>
                <a:uFillTx/>
                <a:latin typeface="Arial" panose="020B0604020202020204"/>
                <a:ea typeface="+mn-ea"/>
                <a:cs typeface="+mn-cs"/>
              </a:rPr>
              <a:t> </a:t>
            </a: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used </a:t>
            </a:r>
            <a:b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b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to develop </a:t>
            </a:r>
            <a:r>
              <a:rPr kumimoji="0" lang="en-GB" sz="1800" b="1" i="0" u="none" strike="noStrike" kern="1200" cap="none" spc="0" normalizeH="0" baseline="0" noProof="0">
                <a:ln>
                  <a:noFill/>
                </a:ln>
                <a:solidFill>
                  <a:srgbClr val="1A74BA"/>
                </a:solidFill>
                <a:effectLst/>
                <a:uLnTx/>
                <a:uFillTx/>
                <a:latin typeface="Arial" panose="020B0604020202020204"/>
                <a:ea typeface="+mn-ea"/>
                <a:cs typeface="+mn-cs"/>
              </a:rPr>
              <a:t>structured prompt template</a:t>
            </a:r>
            <a:r>
              <a:rPr kumimoji="0" lang="en-GB" sz="1800" b="0" i="0" u="none" strike="noStrike" kern="1200" cap="none" spc="0" normalizeH="0" baseline="0" noProof="0">
                <a:ln>
                  <a:noFill/>
                </a:ln>
                <a:solidFill>
                  <a:srgbClr val="1A74BA"/>
                </a:solidFill>
                <a:effectLst/>
                <a:uLnTx/>
                <a:uFillTx/>
                <a:latin typeface="Arial" panose="020B0604020202020204"/>
                <a:ea typeface="+mn-ea"/>
                <a:cs typeface="+mn-cs"/>
              </a:rPr>
              <a:t> </a:t>
            </a: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and</a:t>
            </a:r>
            <a:b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br>
            <a:r>
              <a:rPr kumimoji="0" lang="en-GB" sz="1800" b="1" i="0" u="none" strike="noStrike" kern="1200" cap="none" spc="0" normalizeH="0" baseline="0" noProof="0">
                <a:ln>
                  <a:noFill/>
                </a:ln>
                <a:solidFill>
                  <a:srgbClr val="1A74BA"/>
                </a:solidFill>
                <a:effectLst/>
                <a:uLnTx/>
                <a:uFillTx/>
                <a:latin typeface="Arial" panose="020B0604020202020204"/>
                <a:ea typeface="+mn-ea"/>
                <a:cs typeface="+mn-cs"/>
              </a:rPr>
              <a:t>data model</a:t>
            </a: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26" name="Graphic 25" descr="Puzzle outline">
            <a:extLst>
              <a:ext uri="{FF2B5EF4-FFF2-40B4-BE49-F238E27FC236}">
                <a16:creationId xmlns:a16="http://schemas.microsoft.com/office/drawing/2014/main" id="{F3487EDA-7F36-C3AE-A7B0-7380B8D7B00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72861" y="1590633"/>
            <a:ext cx="1084199" cy="1084199"/>
          </a:xfrm>
          <a:prstGeom prst="rect">
            <a:avLst/>
          </a:prstGeom>
        </p:spPr>
      </p:pic>
      <p:sp>
        <p:nvSpPr>
          <p:cNvPr id="27" name="TextBox 26">
            <a:extLst>
              <a:ext uri="{FF2B5EF4-FFF2-40B4-BE49-F238E27FC236}">
                <a16:creationId xmlns:a16="http://schemas.microsoft.com/office/drawing/2014/main" id="{13F5BA44-DF50-2B68-7552-2BFFC7BB4B09}"/>
              </a:ext>
            </a:extLst>
          </p:cNvPr>
          <p:cNvSpPr txBox="1"/>
          <p:nvPr/>
        </p:nvSpPr>
        <p:spPr>
          <a:xfrm>
            <a:off x="3326568" y="2901756"/>
            <a:ext cx="2507608" cy="2862322"/>
          </a:xfrm>
          <a:prstGeom prst="rect">
            <a:avLst/>
          </a:prstGeom>
          <a:noFill/>
        </p:spPr>
        <p:txBody>
          <a:bodyPr wrap="square" rtlCol="0">
            <a:spAutoFit/>
          </a:bodyPr>
          <a:lstStyle/>
          <a:p>
            <a:pPr marL="269875" marR="0" lvl="0" indent="-269875" algn="l" defTabSz="914400" rtl="0" eaLnBrk="1" fontAlgn="auto" latinLnBrk="0" hangingPunct="1">
              <a:lnSpc>
                <a:spcPct val="100000"/>
              </a:lnSpc>
              <a:spcBef>
                <a:spcPts val="0"/>
              </a:spcBef>
              <a:spcAft>
                <a:spcPts val="0"/>
              </a:spcAft>
              <a:buClr>
                <a:srgbClr val="009A4D"/>
              </a:buClr>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Conspectus trained by </a:t>
            </a:r>
            <a:r>
              <a:rPr kumimoji="0" lang="en-GB" sz="1800" b="1" i="0" u="none" strike="noStrike" kern="1200" cap="none" spc="0" normalizeH="0" baseline="0" noProof="0">
                <a:ln>
                  <a:noFill/>
                </a:ln>
                <a:solidFill>
                  <a:srgbClr val="1A74BA"/>
                </a:solidFill>
                <a:effectLst/>
                <a:uLnTx/>
                <a:uFillTx/>
                <a:latin typeface="Arial" panose="020B0604020202020204"/>
                <a:ea typeface="+mn-ea"/>
                <a:cs typeface="+mn-cs"/>
              </a:rPr>
              <a:t>few-shot learning</a:t>
            </a:r>
            <a:r>
              <a:rPr kumimoji="0" lang="en-GB" sz="1800" b="0" i="0" u="none" strike="noStrike" kern="1200" cap="none" spc="0" normalizeH="0" baseline="0" noProof="0">
                <a:ln>
                  <a:noFill/>
                </a:ln>
                <a:solidFill>
                  <a:srgbClr val="1A74BA"/>
                </a:solidFill>
                <a:effectLst/>
                <a:uLnTx/>
                <a:uFillTx/>
                <a:latin typeface="Arial" panose="020B0604020202020204"/>
                <a:ea typeface="+mn-ea"/>
                <a:cs typeface="+mn-cs"/>
              </a:rPr>
              <a:t> </a:t>
            </a: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to </a:t>
            </a:r>
            <a:r>
              <a:rPr kumimoji="0" lang="en-GB" sz="1800" b="1" i="0" u="none" strike="noStrike" kern="1200" cap="none" spc="0" normalizeH="0" baseline="0" noProof="0">
                <a:ln>
                  <a:noFill/>
                </a:ln>
                <a:solidFill>
                  <a:srgbClr val="1A74BA"/>
                </a:solidFill>
                <a:effectLst/>
                <a:uLnTx/>
                <a:uFillTx/>
                <a:latin typeface="Arial" panose="020B0604020202020204"/>
                <a:ea typeface="+mn-ea"/>
                <a:cs typeface="+mn-cs"/>
              </a:rPr>
              <a:t>map between </a:t>
            </a: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worked examples and the data model, with outputs verified by OPEN Health subject-matter experts </a:t>
            </a:r>
            <a:endParaRPr kumimoji="0" lang="en-GB" sz="1800" b="1" i="0" u="none" strike="noStrike" kern="1200" cap="none" spc="0" normalizeH="0" baseline="0" noProof="0">
              <a:ln>
                <a:noFill/>
              </a:ln>
              <a:solidFill>
                <a:srgbClr val="1A74BA"/>
              </a:solidFill>
              <a:effectLst/>
              <a:uLnTx/>
              <a:uFillTx/>
              <a:latin typeface="Arial" panose="020B0604020202020204"/>
              <a:ea typeface="+mn-ea"/>
              <a:cs typeface="+mn-cs"/>
            </a:endParaRPr>
          </a:p>
        </p:txBody>
      </p:sp>
      <p:sp>
        <p:nvSpPr>
          <p:cNvPr id="28" name="TextBox 27">
            <a:extLst>
              <a:ext uri="{FF2B5EF4-FFF2-40B4-BE49-F238E27FC236}">
                <a16:creationId xmlns:a16="http://schemas.microsoft.com/office/drawing/2014/main" id="{96665857-FC76-2DA8-B60D-D47999FBFDFC}"/>
              </a:ext>
            </a:extLst>
          </p:cNvPr>
          <p:cNvSpPr txBox="1"/>
          <p:nvPr/>
        </p:nvSpPr>
        <p:spPr>
          <a:xfrm>
            <a:off x="8731452" y="2901756"/>
            <a:ext cx="2670557" cy="1754326"/>
          </a:xfrm>
          <a:prstGeom prst="rect">
            <a:avLst/>
          </a:prstGeom>
          <a:noFill/>
        </p:spPr>
        <p:txBody>
          <a:bodyPr wrap="square" rtlCol="0">
            <a:spAutoFit/>
          </a:bodyPr>
          <a:lstStyle/>
          <a:p>
            <a:pPr marL="269875" marR="0" lvl="0" indent="-269875" algn="l" defTabSz="914400" rtl="0" eaLnBrk="1" fontAlgn="auto" latinLnBrk="0" hangingPunct="1">
              <a:lnSpc>
                <a:spcPct val="100000"/>
              </a:lnSpc>
              <a:spcBef>
                <a:spcPts val="0"/>
              </a:spcBef>
              <a:spcAft>
                <a:spcPts val="0"/>
              </a:spcAft>
              <a:buClr>
                <a:srgbClr val="009A4D"/>
              </a:buClr>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Final tool is </a:t>
            </a:r>
            <a:b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br>
            <a:r>
              <a:rPr kumimoji="0" lang="en-GB" sz="1800" b="1" i="0" u="none" strike="noStrike" kern="1200" cap="none" spc="0" normalizeH="0" baseline="0" noProof="0">
                <a:ln>
                  <a:noFill/>
                </a:ln>
                <a:solidFill>
                  <a:srgbClr val="1A74BA"/>
                </a:solidFill>
                <a:effectLst/>
                <a:uLnTx/>
                <a:uFillTx/>
                <a:latin typeface="Arial" panose="020B0604020202020204"/>
                <a:ea typeface="+mn-ea"/>
                <a:cs typeface="+mn-cs"/>
              </a:rPr>
              <a:t>cloud-based</a:t>
            </a:r>
            <a:endParaRPr kumimoji="0" lang="en-GB" sz="1800" b="0" i="0" u="none" strike="noStrike" kern="1200" cap="none" spc="0" normalizeH="0" baseline="0" noProof="0">
              <a:ln>
                <a:noFill/>
              </a:ln>
              <a:solidFill>
                <a:srgbClr val="1A74BA"/>
              </a:solidFill>
              <a:effectLst/>
              <a:uLnTx/>
              <a:uFillTx/>
              <a:latin typeface="Arial" panose="020B0604020202020204"/>
              <a:ea typeface="+mn-ea"/>
              <a:cs typeface="+mn-cs"/>
            </a:endParaRPr>
          </a:p>
          <a:p>
            <a:pPr marL="269875" marR="0" lvl="0" indent="-269875" algn="l" defTabSz="914400" rtl="0" eaLnBrk="1" fontAlgn="auto" latinLnBrk="0" hangingPunct="1">
              <a:lnSpc>
                <a:spcPct val="100000"/>
              </a:lnSpc>
              <a:spcBef>
                <a:spcPts val="0"/>
              </a:spcBef>
              <a:spcAft>
                <a:spcPts val="0"/>
              </a:spcAft>
              <a:buClr>
                <a:srgbClr val="009A4D"/>
              </a:buClr>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Input data </a:t>
            </a:r>
            <a:r>
              <a:rPr kumimoji="0" lang="en-GB" sz="1800" b="1" i="0" u="none" strike="noStrike" kern="1200" cap="none" spc="0" normalizeH="0" baseline="0" noProof="0">
                <a:ln>
                  <a:noFill/>
                </a:ln>
                <a:solidFill>
                  <a:srgbClr val="1A74BA"/>
                </a:solidFill>
                <a:effectLst/>
                <a:uLnTx/>
                <a:uFillTx/>
                <a:latin typeface="Arial" panose="020B0604020202020204"/>
                <a:ea typeface="+mn-ea"/>
                <a:cs typeface="+mn-cs"/>
              </a:rPr>
              <a:t>do not train</a:t>
            </a:r>
            <a:r>
              <a:rPr kumimoji="0" lang="en-GB" sz="1800" b="0" i="0" u="none" strike="noStrike" kern="1200" cap="none" spc="0" normalizeH="0" baseline="0" noProof="0">
                <a:ln>
                  <a:noFill/>
                </a:ln>
                <a:solidFill>
                  <a:srgbClr val="1A74BA"/>
                </a:solidFill>
                <a:effectLst/>
                <a:uLnTx/>
                <a:uFillTx/>
                <a:latin typeface="Arial" panose="020B0604020202020204"/>
                <a:ea typeface="+mn-ea"/>
                <a:cs typeface="+mn-cs"/>
              </a:rPr>
              <a:t> </a:t>
            </a: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underlying LLM</a:t>
            </a:r>
          </a:p>
          <a:p>
            <a:pPr marL="269875" marR="0" lvl="0" indent="-269875" algn="l" defTabSz="914400" rtl="0" eaLnBrk="1" fontAlgn="auto" latinLnBrk="0" hangingPunct="1">
              <a:lnSpc>
                <a:spcPct val="100000"/>
              </a:lnSpc>
              <a:spcBef>
                <a:spcPts val="0"/>
              </a:spcBef>
              <a:spcAft>
                <a:spcPts val="0"/>
              </a:spcAft>
              <a:buClr>
                <a:srgbClr val="009A4D"/>
              </a:buClr>
              <a:buSzTx/>
              <a:buFont typeface="Arial" panose="020B0604020202020204" pitchFamily="34" charset="0"/>
              <a:buChar char="•"/>
              <a:tabLst/>
              <a:defRPr/>
            </a:pPr>
            <a:r>
              <a:rPr kumimoji="0" lang="en-GB" sz="1800" b="1" i="0" u="none" strike="noStrike" kern="1200" cap="none" spc="0" normalizeH="0" baseline="0" noProof="0">
                <a:ln>
                  <a:noFill/>
                </a:ln>
                <a:solidFill>
                  <a:srgbClr val="1A74BA"/>
                </a:solidFill>
                <a:effectLst/>
                <a:uLnTx/>
                <a:uFillTx/>
                <a:latin typeface="Arial" panose="020B0604020202020204"/>
                <a:ea typeface="+mn-ea"/>
                <a:cs typeface="+mn-cs"/>
              </a:rPr>
              <a:t>Firewalled</a:t>
            </a: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 per account</a:t>
            </a:r>
            <a:endParaRPr kumimoji="0" lang="en-GB" sz="1800" b="1"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30" name="Graphic 29" descr="Settings outline">
            <a:extLst>
              <a:ext uri="{FF2B5EF4-FFF2-40B4-BE49-F238E27FC236}">
                <a16:creationId xmlns:a16="http://schemas.microsoft.com/office/drawing/2014/main" id="{007BE527-C4BF-00B7-B9A3-E1FA3BD0522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522578" y="1590632"/>
            <a:ext cx="1084199" cy="1084199"/>
          </a:xfrm>
          <a:prstGeom prst="rect">
            <a:avLst/>
          </a:prstGeom>
        </p:spPr>
      </p:pic>
      <p:sp>
        <p:nvSpPr>
          <p:cNvPr id="31" name="TextBox 30">
            <a:extLst>
              <a:ext uri="{FF2B5EF4-FFF2-40B4-BE49-F238E27FC236}">
                <a16:creationId xmlns:a16="http://schemas.microsoft.com/office/drawing/2014/main" id="{F17C7035-15A9-F4EE-15AF-1A0974B52F2F}"/>
              </a:ext>
            </a:extLst>
          </p:cNvPr>
          <p:cNvSpPr txBox="1"/>
          <p:nvPr/>
        </p:nvSpPr>
        <p:spPr>
          <a:xfrm>
            <a:off x="5980961" y="2901756"/>
            <a:ext cx="2507608" cy="2308324"/>
          </a:xfrm>
          <a:prstGeom prst="rect">
            <a:avLst/>
          </a:prstGeom>
          <a:noFill/>
        </p:spPr>
        <p:txBody>
          <a:bodyPr wrap="square" rtlCol="0">
            <a:spAutoFit/>
          </a:bodyPr>
          <a:lstStyle/>
          <a:p>
            <a:pPr marL="269875" marR="0" lvl="0" indent="-269875" algn="l" defTabSz="914400" rtl="0" eaLnBrk="1" fontAlgn="auto" latinLnBrk="0" hangingPunct="1">
              <a:lnSpc>
                <a:spcPct val="100000"/>
              </a:lnSpc>
              <a:spcBef>
                <a:spcPts val="0"/>
              </a:spcBef>
              <a:spcAft>
                <a:spcPts val="0"/>
              </a:spcAft>
              <a:buClr>
                <a:srgbClr val="009A4D"/>
              </a:buClr>
              <a:buSzTx/>
              <a:buFont typeface="Arial" panose="020B0604020202020204" pitchFamily="34" charset="0"/>
              <a:buChar char="•"/>
              <a:tabLst/>
              <a:defRPr/>
            </a:pP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A set of </a:t>
            </a:r>
            <a:b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b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100 example manuscript/abstract pairs was used to guide </a:t>
            </a:r>
            <a:r>
              <a:rPr kumimoji="0" lang="en-GB" sz="1800" b="1" i="0" u="none" strike="noStrike" kern="1200" cap="none" spc="0" normalizeH="0" baseline="0" noProof="0">
                <a:ln>
                  <a:noFill/>
                </a:ln>
                <a:solidFill>
                  <a:srgbClr val="1A74BA"/>
                </a:solidFill>
                <a:effectLst/>
                <a:uLnTx/>
                <a:uFillTx/>
                <a:latin typeface="Arial" panose="020B0604020202020204"/>
                <a:ea typeface="+mn-ea"/>
                <a:cs typeface="+mn-cs"/>
              </a:rPr>
              <a:t>optimisation of LLM inference parameters</a:t>
            </a:r>
            <a:r>
              <a:rPr kumimoji="0" lang="en-GB" sz="1800" b="0" i="0" u="none" strike="noStrike" kern="1200" cap="none" spc="0" normalizeH="0" baseline="0" noProof="0">
                <a:ln>
                  <a:noFill/>
                </a:ln>
                <a:solidFill>
                  <a:srgbClr val="1A74BA"/>
                </a:solidFill>
                <a:effectLst/>
                <a:uLnTx/>
                <a:uFillTx/>
                <a:latin typeface="Arial" panose="020B0604020202020204"/>
                <a:ea typeface="+mn-ea"/>
                <a:cs typeface="+mn-cs"/>
              </a:rPr>
              <a:t> </a:t>
            </a:r>
            <a:r>
              <a:rPr kumimoji="0" lang="en-GB" sz="1800" b="0" i="0" u="none" strike="noStrike" kern="1200" cap="none" spc="0" normalizeH="0" baseline="0" noProof="0">
                <a:ln>
                  <a:noFill/>
                </a:ln>
                <a:solidFill>
                  <a:srgbClr val="000000"/>
                </a:solidFill>
                <a:effectLst/>
                <a:uLnTx/>
                <a:uFillTx/>
                <a:latin typeface="Arial" panose="020B0604020202020204"/>
                <a:ea typeface="+mn-ea"/>
                <a:cs typeface="+mn-cs"/>
              </a:rPr>
              <a:t>for each study type</a:t>
            </a:r>
            <a:endParaRPr kumimoji="0" lang="en-GB" sz="1800" b="1"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142103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E1DEE-B66E-A74C-A5C5-09C0F607ADA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815C07F-C503-9FDB-DDAC-33355EA24D5D}"/>
              </a:ext>
            </a:extLst>
          </p:cNvPr>
          <p:cNvSpPr>
            <a:spLocks noGrp="1"/>
          </p:cNvSpPr>
          <p:nvPr>
            <p:ph type="title"/>
          </p:nvPr>
        </p:nvSpPr>
        <p:spPr/>
        <p:txBody>
          <a:bodyPr/>
          <a:lstStyle/>
          <a:p>
            <a:r>
              <a:rPr lang="en-GB"/>
              <a:t>Pilot study objectives</a:t>
            </a:r>
          </a:p>
        </p:txBody>
      </p:sp>
      <p:sp>
        <p:nvSpPr>
          <p:cNvPr id="5" name="Content Placeholder 4">
            <a:extLst>
              <a:ext uri="{FF2B5EF4-FFF2-40B4-BE49-F238E27FC236}">
                <a16:creationId xmlns:a16="http://schemas.microsoft.com/office/drawing/2014/main" id="{6AC9E50A-DE3A-6442-4CC0-49C9F87E9233}"/>
              </a:ext>
            </a:extLst>
          </p:cNvPr>
          <p:cNvSpPr>
            <a:spLocks noGrp="1"/>
          </p:cNvSpPr>
          <p:nvPr>
            <p:ph idx="1"/>
          </p:nvPr>
        </p:nvSpPr>
        <p:spPr>
          <a:xfrm>
            <a:off x="406400" y="1472699"/>
            <a:ext cx="11125200" cy="1589815"/>
          </a:xfrm>
        </p:spPr>
        <p:txBody>
          <a:bodyPr/>
          <a:lstStyle/>
          <a:p>
            <a:r>
              <a:rPr lang="en-GB"/>
              <a:t>Evaluate:</a:t>
            </a:r>
          </a:p>
        </p:txBody>
      </p:sp>
      <p:pic>
        <p:nvPicPr>
          <p:cNvPr id="3" name="Graphic 2" descr="Cursor with solid fill">
            <a:extLst>
              <a:ext uri="{FF2B5EF4-FFF2-40B4-BE49-F238E27FC236}">
                <a16:creationId xmlns:a16="http://schemas.microsoft.com/office/drawing/2014/main" id="{1207222C-3166-05A3-43A0-BD1EB07864D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52095" y="2123895"/>
            <a:ext cx="914400" cy="914400"/>
          </a:xfrm>
          <a:prstGeom prst="rect">
            <a:avLst/>
          </a:prstGeom>
        </p:spPr>
      </p:pic>
      <p:pic>
        <p:nvPicPr>
          <p:cNvPr id="7" name="Graphic 6" descr="Cause And Effect with solid fill">
            <a:extLst>
              <a:ext uri="{FF2B5EF4-FFF2-40B4-BE49-F238E27FC236}">
                <a16:creationId xmlns:a16="http://schemas.microsoft.com/office/drawing/2014/main" id="{A6DE62F4-45AF-3153-99F2-5A87A29E9DF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21213" y="4012909"/>
            <a:ext cx="914400" cy="914400"/>
          </a:xfrm>
          <a:prstGeom prst="rect">
            <a:avLst/>
          </a:prstGeom>
        </p:spPr>
      </p:pic>
      <p:pic>
        <p:nvPicPr>
          <p:cNvPr id="9" name="Graphic 8" descr="Badge Tick with solid fill">
            <a:extLst>
              <a:ext uri="{FF2B5EF4-FFF2-40B4-BE49-F238E27FC236}">
                <a16:creationId xmlns:a16="http://schemas.microsoft.com/office/drawing/2014/main" id="{2AF211DA-B32F-C2B0-9C9B-72F553C6630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720671" y="4012909"/>
            <a:ext cx="914400" cy="914400"/>
          </a:xfrm>
          <a:prstGeom prst="rect">
            <a:avLst/>
          </a:prstGeom>
        </p:spPr>
      </p:pic>
      <p:sp>
        <p:nvSpPr>
          <p:cNvPr id="10" name="TextBox 9">
            <a:extLst>
              <a:ext uri="{FF2B5EF4-FFF2-40B4-BE49-F238E27FC236}">
                <a16:creationId xmlns:a16="http://schemas.microsoft.com/office/drawing/2014/main" id="{7BB1896D-3E61-90E3-E2B2-0B8D33C248C6}"/>
              </a:ext>
            </a:extLst>
          </p:cNvPr>
          <p:cNvSpPr txBox="1"/>
          <p:nvPr/>
        </p:nvSpPr>
        <p:spPr>
          <a:xfrm>
            <a:off x="5386288" y="3061881"/>
            <a:ext cx="1467069"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0000"/>
                </a:solidFill>
                <a:effectLst/>
                <a:uLnTx/>
                <a:uFillTx/>
                <a:latin typeface="Arial" panose="020B0604020202020204"/>
                <a:ea typeface="+mn-ea"/>
                <a:cs typeface="+mn-cs"/>
              </a:rPr>
              <a:t>Usability</a:t>
            </a:r>
          </a:p>
        </p:txBody>
      </p:sp>
      <p:sp>
        <p:nvSpPr>
          <p:cNvPr id="11" name="TextBox 10">
            <a:extLst>
              <a:ext uri="{FF2B5EF4-FFF2-40B4-BE49-F238E27FC236}">
                <a16:creationId xmlns:a16="http://schemas.microsoft.com/office/drawing/2014/main" id="{03B1E16D-D164-82AD-A684-573144576F5D}"/>
              </a:ext>
            </a:extLst>
          </p:cNvPr>
          <p:cNvSpPr txBox="1"/>
          <p:nvPr/>
        </p:nvSpPr>
        <p:spPr>
          <a:xfrm>
            <a:off x="2957141" y="4950894"/>
            <a:ext cx="263084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0000"/>
                </a:solidFill>
                <a:effectLst/>
                <a:uLnTx/>
                <a:uFillTx/>
                <a:latin typeface="Arial" panose="020B0604020202020204"/>
                <a:ea typeface="+mn-ea"/>
                <a:cs typeface="+mn-cs"/>
              </a:rPr>
              <a:t>Appropriateness</a:t>
            </a:r>
          </a:p>
        </p:txBody>
      </p:sp>
      <p:sp>
        <p:nvSpPr>
          <p:cNvPr id="12" name="TextBox 11">
            <a:extLst>
              <a:ext uri="{FF2B5EF4-FFF2-40B4-BE49-F238E27FC236}">
                <a16:creationId xmlns:a16="http://schemas.microsoft.com/office/drawing/2014/main" id="{5E1152A7-31BF-4209-CC27-70E353DBE414}"/>
              </a:ext>
            </a:extLst>
          </p:cNvPr>
          <p:cNvSpPr txBox="1"/>
          <p:nvPr/>
        </p:nvSpPr>
        <p:spPr>
          <a:xfrm>
            <a:off x="8212614" y="3062514"/>
            <a:ext cx="1572867"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0000"/>
                </a:solidFill>
                <a:effectLst/>
                <a:uLnTx/>
                <a:uFillTx/>
                <a:latin typeface="Arial" panose="020B0604020202020204"/>
                <a:ea typeface="+mn-ea"/>
                <a:cs typeface="+mn-cs"/>
              </a:rPr>
              <a:t>Accuracy</a:t>
            </a:r>
          </a:p>
        </p:txBody>
      </p:sp>
      <p:sp>
        <p:nvSpPr>
          <p:cNvPr id="13" name="TextBox 12">
            <a:extLst>
              <a:ext uri="{FF2B5EF4-FFF2-40B4-BE49-F238E27FC236}">
                <a16:creationId xmlns:a16="http://schemas.microsoft.com/office/drawing/2014/main" id="{75515992-A6A0-38C4-0104-AA5E761CB1E1}"/>
              </a:ext>
            </a:extLst>
          </p:cNvPr>
          <p:cNvSpPr txBox="1"/>
          <p:nvPr/>
        </p:nvSpPr>
        <p:spPr>
          <a:xfrm>
            <a:off x="6768735" y="4950894"/>
            <a:ext cx="1562480"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0000"/>
                </a:solidFill>
                <a:effectLst/>
                <a:uLnTx/>
                <a:uFillTx/>
                <a:latin typeface="Arial" panose="020B0604020202020204"/>
                <a:ea typeface="+mn-ea"/>
                <a:cs typeface="+mn-cs"/>
              </a:rPr>
              <a:t>Workflow</a:t>
            </a:r>
          </a:p>
        </p:txBody>
      </p:sp>
      <p:pic>
        <p:nvPicPr>
          <p:cNvPr id="15" name="Graphic 14" descr="Target with solid fill">
            <a:extLst>
              <a:ext uri="{FF2B5EF4-FFF2-40B4-BE49-F238E27FC236}">
                <a16:creationId xmlns:a16="http://schemas.microsoft.com/office/drawing/2014/main" id="{C284519A-1E47-CC05-750E-CE6BF51D8FF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541848" y="2046403"/>
            <a:ext cx="914400" cy="914400"/>
          </a:xfrm>
          <a:prstGeom prst="rect">
            <a:avLst/>
          </a:prstGeom>
        </p:spPr>
      </p:pic>
      <p:pic>
        <p:nvPicPr>
          <p:cNvPr id="6" name="Graphic 5" descr="Wrench with solid fill">
            <a:extLst>
              <a:ext uri="{FF2B5EF4-FFF2-40B4-BE49-F238E27FC236}">
                <a16:creationId xmlns:a16="http://schemas.microsoft.com/office/drawing/2014/main" id="{49ED17C0-E8C7-7775-BA66-B6B0F587296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806271" y="2123895"/>
            <a:ext cx="914400" cy="914400"/>
          </a:xfrm>
          <a:prstGeom prst="rect">
            <a:avLst/>
          </a:prstGeom>
        </p:spPr>
      </p:pic>
      <p:sp>
        <p:nvSpPr>
          <p:cNvPr id="8" name="TextBox 7">
            <a:extLst>
              <a:ext uri="{FF2B5EF4-FFF2-40B4-BE49-F238E27FC236}">
                <a16:creationId xmlns:a16="http://schemas.microsoft.com/office/drawing/2014/main" id="{CCA53B3B-293D-F7D2-1A42-2673D5BEF342}"/>
              </a:ext>
            </a:extLst>
          </p:cNvPr>
          <p:cNvSpPr txBox="1"/>
          <p:nvPr/>
        </p:nvSpPr>
        <p:spPr>
          <a:xfrm>
            <a:off x="2190733" y="3061879"/>
            <a:ext cx="2068195"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000000"/>
                </a:solidFill>
                <a:effectLst/>
                <a:uLnTx/>
                <a:uFillTx/>
                <a:latin typeface="Arial" panose="020B0604020202020204"/>
                <a:ea typeface="+mn-ea"/>
                <a:cs typeface="+mn-cs"/>
              </a:rPr>
              <a:t>Performance</a:t>
            </a:r>
          </a:p>
        </p:txBody>
      </p:sp>
      <p:sp>
        <p:nvSpPr>
          <p:cNvPr id="2" name="Slide Number Placeholder 1">
            <a:extLst>
              <a:ext uri="{FF2B5EF4-FFF2-40B4-BE49-F238E27FC236}">
                <a16:creationId xmlns:a16="http://schemas.microsoft.com/office/drawing/2014/main" id="{2D6C156F-831D-B14D-1E5C-6817FA7D312B}"/>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B51402-D8AD-3345-AF1A-7CB73C854E7F}" type="slidenum">
              <a:rPr kumimoji="0" lang="en-GB" sz="105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53</a:t>
            </a:fld>
            <a:endParaRPr kumimoji="0" lang="en-GB" sz="105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39432286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82B21-667D-8711-1BE6-7B627E122774}"/>
              </a:ext>
            </a:extLst>
          </p:cNvPr>
          <p:cNvSpPr>
            <a:spLocks noGrp="1"/>
          </p:cNvSpPr>
          <p:nvPr>
            <p:ph type="title"/>
          </p:nvPr>
        </p:nvSpPr>
        <p:spPr/>
        <p:txBody>
          <a:bodyPr/>
          <a:lstStyle/>
          <a:p>
            <a:r>
              <a:rPr lang="en-GB"/>
              <a:t>Results: Conspectus performance vs default LLM </a:t>
            </a:r>
          </a:p>
        </p:txBody>
      </p:sp>
      <p:sp>
        <p:nvSpPr>
          <p:cNvPr id="3" name="Content Placeholder 2">
            <a:extLst>
              <a:ext uri="{FF2B5EF4-FFF2-40B4-BE49-F238E27FC236}">
                <a16:creationId xmlns:a16="http://schemas.microsoft.com/office/drawing/2014/main" id="{927F603D-C9C2-8114-150A-20792B74B717}"/>
              </a:ext>
            </a:extLst>
          </p:cNvPr>
          <p:cNvSpPr>
            <a:spLocks noGrp="1"/>
          </p:cNvSpPr>
          <p:nvPr>
            <p:ph idx="1"/>
          </p:nvPr>
        </p:nvSpPr>
        <p:spPr>
          <a:xfrm>
            <a:off x="406400" y="1472699"/>
            <a:ext cx="11125200" cy="975995"/>
          </a:xfrm>
        </p:spPr>
        <p:txBody>
          <a:bodyPr/>
          <a:lstStyle/>
          <a:p>
            <a:r>
              <a:rPr lang="en-GB"/>
              <a:t>Example from development process showing improved parameters necessary </a:t>
            </a:r>
            <a:br>
              <a:rPr lang="en-GB"/>
            </a:br>
            <a:r>
              <a:rPr lang="en-GB"/>
              <a:t>to generate scientific abstracts versus default performance of underlying LLM</a:t>
            </a:r>
          </a:p>
        </p:txBody>
      </p:sp>
      <p:sp>
        <p:nvSpPr>
          <p:cNvPr id="4" name="Slide Number Placeholder 3">
            <a:extLst>
              <a:ext uri="{FF2B5EF4-FFF2-40B4-BE49-F238E27FC236}">
                <a16:creationId xmlns:a16="http://schemas.microsoft.com/office/drawing/2014/main" id="{6A7B8132-316A-FF03-0668-EE0150A1A7DA}"/>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B51402-D8AD-3345-AF1A-7CB73C854E7F}" type="slidenum">
              <a:rPr kumimoji="0" lang="en-GB" sz="105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54</a:t>
            </a:fld>
            <a:endParaRPr kumimoji="0" lang="en-GB" sz="10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8D5A9D06-D845-619A-658C-1CF6623AD8C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This information is for educational use only. Do not copy. Do not distribute.</a:t>
            </a:r>
          </a:p>
        </p:txBody>
      </p:sp>
      <p:graphicFrame>
        <p:nvGraphicFramePr>
          <p:cNvPr id="10" name="Table 9">
            <a:extLst>
              <a:ext uri="{FF2B5EF4-FFF2-40B4-BE49-F238E27FC236}">
                <a16:creationId xmlns:a16="http://schemas.microsoft.com/office/drawing/2014/main" id="{49E4C791-FC02-5C86-DB3F-2104A043D0A8}"/>
              </a:ext>
            </a:extLst>
          </p:cNvPr>
          <p:cNvGraphicFramePr>
            <a:graphicFrameLocks noGrp="1"/>
          </p:cNvGraphicFramePr>
          <p:nvPr/>
        </p:nvGraphicFramePr>
        <p:xfrm>
          <a:off x="723570" y="2463663"/>
          <a:ext cx="10281034" cy="2713246"/>
        </p:xfrm>
        <a:graphic>
          <a:graphicData uri="http://schemas.openxmlformats.org/drawingml/2006/table">
            <a:tbl>
              <a:tblPr firstRow="1" bandRow="1">
                <a:tableStyleId>{5C22544A-7EE6-4342-B048-85BDC9FD1C3A}</a:tableStyleId>
              </a:tblPr>
              <a:tblGrid>
                <a:gridCol w="1810080">
                  <a:extLst>
                    <a:ext uri="{9D8B030D-6E8A-4147-A177-3AD203B41FA5}">
                      <a16:colId xmlns:a16="http://schemas.microsoft.com/office/drawing/2014/main" val="3042984722"/>
                    </a:ext>
                  </a:extLst>
                </a:gridCol>
                <a:gridCol w="1736200">
                  <a:extLst>
                    <a:ext uri="{9D8B030D-6E8A-4147-A177-3AD203B41FA5}">
                      <a16:colId xmlns:a16="http://schemas.microsoft.com/office/drawing/2014/main" val="1236293374"/>
                    </a:ext>
                  </a:extLst>
                </a:gridCol>
                <a:gridCol w="2130950">
                  <a:extLst>
                    <a:ext uri="{9D8B030D-6E8A-4147-A177-3AD203B41FA5}">
                      <a16:colId xmlns:a16="http://schemas.microsoft.com/office/drawing/2014/main" val="1144658413"/>
                    </a:ext>
                  </a:extLst>
                </a:gridCol>
                <a:gridCol w="2305878">
                  <a:extLst>
                    <a:ext uri="{9D8B030D-6E8A-4147-A177-3AD203B41FA5}">
                      <a16:colId xmlns:a16="http://schemas.microsoft.com/office/drawing/2014/main" val="3269778744"/>
                    </a:ext>
                  </a:extLst>
                </a:gridCol>
                <a:gridCol w="2297926">
                  <a:extLst>
                    <a:ext uri="{9D8B030D-6E8A-4147-A177-3AD203B41FA5}">
                      <a16:colId xmlns:a16="http://schemas.microsoft.com/office/drawing/2014/main" val="3098207489"/>
                    </a:ext>
                  </a:extLst>
                </a:gridCol>
              </a:tblGrid>
              <a:tr h="1493380">
                <a:tc>
                  <a:txBody>
                    <a:bodyPr/>
                    <a:lstStyle/>
                    <a:p>
                      <a:r>
                        <a:rPr lang="en-GB" sz="1600" b="1" kern="1200">
                          <a:solidFill>
                            <a:schemeClr val="lt1"/>
                          </a:solidFill>
                          <a:latin typeface="+mn-lt"/>
                          <a:ea typeface="+mn-ea"/>
                          <a:cs typeface="+mn-cs"/>
                        </a:rPr>
                        <a:t>Model</a:t>
                      </a:r>
                    </a:p>
                  </a:txBody>
                  <a:tcPr marL="127440" marR="127440" marT="117720" marB="117720"/>
                </a:tc>
                <a:tc>
                  <a:txBody>
                    <a:bodyPr/>
                    <a:lstStyle/>
                    <a:p>
                      <a:pPr algn="ctr"/>
                      <a:r>
                        <a:rPr lang="en-GB" sz="1600"/>
                        <a:t>Numeric values included per abstract</a:t>
                      </a:r>
                    </a:p>
                  </a:txBody>
                  <a:tcPr marL="127440" marR="127440" marT="117720" marB="117720"/>
                </a:tc>
                <a:tc>
                  <a:txBody>
                    <a:bodyPr/>
                    <a:lstStyle/>
                    <a:p>
                      <a:pPr algn="ctr"/>
                      <a:r>
                        <a:rPr lang="en-GB" sz="1600"/>
                        <a:t>Proportion of numeric values aligned with original abstract</a:t>
                      </a:r>
                    </a:p>
                  </a:txBody>
                  <a:tcPr marL="127440" marR="127440" marT="117720" marB="117720"/>
                </a:tc>
                <a:tc>
                  <a:txBody>
                    <a:bodyPr/>
                    <a:lstStyle/>
                    <a:p>
                      <a:pPr algn="ctr"/>
                      <a:r>
                        <a:rPr lang="en-GB" sz="1600"/>
                        <a:t>Proportion of values aligned with the original manuscript</a:t>
                      </a:r>
                    </a:p>
                  </a:txBody>
                  <a:tcPr marL="127440" marR="127440" marT="117720" marB="117720"/>
                </a:tc>
                <a:tc>
                  <a:txBody>
                    <a:bodyPr/>
                    <a:lstStyle/>
                    <a:p>
                      <a:pPr algn="ctr"/>
                      <a:r>
                        <a:rPr lang="en-GB" sz="1600"/>
                        <a:t>Mean deviation of generated word count from specified word count</a:t>
                      </a:r>
                    </a:p>
                  </a:txBody>
                  <a:tcPr marL="127440" marR="127440" marT="117720" marB="117720"/>
                </a:tc>
                <a:extLst>
                  <a:ext uri="{0D108BD9-81ED-4DB2-BD59-A6C34878D82A}">
                    <a16:rowId xmlns:a16="http://schemas.microsoft.com/office/drawing/2014/main" val="2664177334"/>
                  </a:ext>
                </a:extLst>
              </a:tr>
              <a:tr h="609933">
                <a:tc>
                  <a:txBody>
                    <a:bodyPr/>
                    <a:lstStyle/>
                    <a:p>
                      <a:r>
                        <a:rPr lang="en-GB" sz="1700"/>
                        <a:t>Underlying LLM</a:t>
                      </a:r>
                    </a:p>
                  </a:txBody>
                  <a:tcPr marL="127440" marR="127440" marT="117720" marB="117720" anchor="ctr"/>
                </a:tc>
                <a:tc>
                  <a:txBody>
                    <a:bodyPr/>
                    <a:lstStyle/>
                    <a:p>
                      <a:pPr algn="ctr"/>
                      <a:r>
                        <a:rPr lang="en-GB" sz="1700"/>
                        <a:t>5.7</a:t>
                      </a:r>
                    </a:p>
                  </a:txBody>
                  <a:tcPr marL="127440" marR="127440" marT="117720" marB="117720" anchor="ctr"/>
                </a:tc>
                <a:tc>
                  <a:txBody>
                    <a:bodyPr/>
                    <a:lstStyle/>
                    <a:p>
                      <a:pPr algn="ctr"/>
                      <a:r>
                        <a:rPr lang="en-GB" sz="1700"/>
                        <a:t>36%</a:t>
                      </a:r>
                    </a:p>
                  </a:txBody>
                  <a:tcPr marL="127440" marR="127440" marT="117720" marB="117720" anchor="ctr"/>
                </a:tc>
                <a:tc>
                  <a:txBody>
                    <a:bodyPr/>
                    <a:lstStyle/>
                    <a:p>
                      <a:pPr algn="ctr"/>
                      <a:r>
                        <a:rPr lang="en-GB" sz="1700"/>
                        <a:t>40%</a:t>
                      </a:r>
                    </a:p>
                  </a:txBody>
                  <a:tcPr marL="127440" marR="127440" marT="117720" marB="117720" anchor="ctr"/>
                </a:tc>
                <a:tc>
                  <a:txBody>
                    <a:bodyPr/>
                    <a:lstStyle/>
                    <a:p>
                      <a:pPr algn="ctr"/>
                      <a:r>
                        <a:rPr lang="en-GB" sz="1700"/>
                        <a:t>42.5</a:t>
                      </a:r>
                    </a:p>
                  </a:txBody>
                  <a:tcPr marL="127440" marR="127440" marT="117720" marB="117720" anchor="ctr"/>
                </a:tc>
                <a:extLst>
                  <a:ext uri="{0D108BD9-81ED-4DB2-BD59-A6C34878D82A}">
                    <a16:rowId xmlns:a16="http://schemas.microsoft.com/office/drawing/2014/main" val="3588076469"/>
                  </a:ext>
                </a:extLst>
              </a:tr>
              <a:tr h="609933">
                <a:tc>
                  <a:txBody>
                    <a:bodyPr/>
                    <a:lstStyle/>
                    <a:p>
                      <a:r>
                        <a:rPr lang="en-GB" sz="1700"/>
                        <a:t>Conspectus</a:t>
                      </a:r>
                    </a:p>
                  </a:txBody>
                  <a:tcPr marL="127440" marR="127440" marT="117720" marB="117720" anchor="ctr"/>
                </a:tc>
                <a:tc>
                  <a:txBody>
                    <a:bodyPr/>
                    <a:lstStyle/>
                    <a:p>
                      <a:pPr algn="ctr"/>
                      <a:r>
                        <a:rPr lang="en-GB" sz="1700"/>
                        <a:t>19.7</a:t>
                      </a:r>
                    </a:p>
                  </a:txBody>
                  <a:tcPr marL="127440" marR="127440" marT="117720" marB="117720" anchor="ctr"/>
                </a:tc>
                <a:tc>
                  <a:txBody>
                    <a:bodyPr/>
                    <a:lstStyle/>
                    <a:p>
                      <a:pPr algn="ctr"/>
                      <a:r>
                        <a:rPr lang="en-GB" sz="1700"/>
                        <a:t>77%</a:t>
                      </a:r>
                    </a:p>
                  </a:txBody>
                  <a:tcPr marL="127440" marR="127440" marT="117720" marB="117720" anchor="ctr"/>
                </a:tc>
                <a:tc>
                  <a:txBody>
                    <a:bodyPr/>
                    <a:lstStyle/>
                    <a:p>
                      <a:pPr algn="ctr"/>
                      <a:r>
                        <a:rPr lang="en-GB" sz="1700"/>
                        <a:t>85%</a:t>
                      </a:r>
                    </a:p>
                  </a:txBody>
                  <a:tcPr marL="127440" marR="127440" marT="117720" marB="117720" anchor="ctr"/>
                </a:tc>
                <a:tc>
                  <a:txBody>
                    <a:bodyPr/>
                    <a:lstStyle/>
                    <a:p>
                      <a:pPr algn="ctr"/>
                      <a:r>
                        <a:rPr lang="en-GB" sz="1700"/>
                        <a:t>16.6</a:t>
                      </a:r>
                    </a:p>
                  </a:txBody>
                  <a:tcPr marL="127440" marR="127440" marT="117720" marB="117720" anchor="ctr"/>
                </a:tc>
                <a:extLst>
                  <a:ext uri="{0D108BD9-81ED-4DB2-BD59-A6C34878D82A}">
                    <a16:rowId xmlns:a16="http://schemas.microsoft.com/office/drawing/2014/main" val="2349604184"/>
                  </a:ext>
                </a:extLst>
              </a:tr>
            </a:tbl>
          </a:graphicData>
        </a:graphic>
      </p:graphicFrame>
      <p:sp>
        <p:nvSpPr>
          <p:cNvPr id="7" name="Footer Placeholder 6">
            <a:extLst>
              <a:ext uri="{FF2B5EF4-FFF2-40B4-BE49-F238E27FC236}">
                <a16:creationId xmlns:a16="http://schemas.microsoft.com/office/drawing/2014/main" id="{32328AAC-29D7-8F67-0FF6-F7C554A76222}"/>
              </a:ext>
            </a:extLst>
          </p:cNvPr>
          <p:cNvSpPr txBox="1">
            <a:spLocks/>
          </p:cNvSpPr>
          <p:nvPr/>
        </p:nvSpPr>
        <p:spPr>
          <a:xfrm>
            <a:off x="406399" y="6216531"/>
            <a:ext cx="11125198" cy="138499"/>
          </a:xfrm>
          <a:prstGeom prst="rect">
            <a:avLst/>
          </a:prstGeom>
        </p:spPr>
        <p:txBody>
          <a:bodyPr lIns="0" tIns="0" rIns="0" bIns="0" anchor="b">
            <a:spAutoFit/>
          </a:bodyP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Arial" panose="020B0604020202020204"/>
                <a:ea typeface="+mn-ea"/>
                <a:cs typeface="+mn-cs"/>
              </a:rPr>
              <a:t>Based on 13 paired abstract generations reviewed by OPEN Health.</a:t>
            </a:r>
          </a:p>
        </p:txBody>
      </p:sp>
    </p:spTree>
    <p:extLst>
      <p:ext uri="{BB962C8B-B14F-4D97-AF65-F5344CB8AC3E}">
        <p14:creationId xmlns:p14="http://schemas.microsoft.com/office/powerpoint/2010/main" val="34278692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E48AC-EF6D-5D89-F8A2-9F277435EB8B}"/>
              </a:ext>
            </a:extLst>
          </p:cNvPr>
          <p:cNvSpPr>
            <a:spLocks noGrp="1"/>
          </p:cNvSpPr>
          <p:nvPr>
            <p:ph type="title"/>
          </p:nvPr>
        </p:nvSpPr>
        <p:spPr/>
        <p:txBody>
          <a:bodyPr/>
          <a:lstStyle/>
          <a:p>
            <a:r>
              <a:rPr lang="en-GB"/>
              <a:t>Conspectus workflow</a:t>
            </a:r>
          </a:p>
        </p:txBody>
      </p:sp>
      <p:sp>
        <p:nvSpPr>
          <p:cNvPr id="4" name="Slide Number Placeholder 3">
            <a:extLst>
              <a:ext uri="{FF2B5EF4-FFF2-40B4-BE49-F238E27FC236}">
                <a16:creationId xmlns:a16="http://schemas.microsoft.com/office/drawing/2014/main" id="{B551D8F8-571D-D120-DFA5-24AD77BF3883}"/>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B51402-D8AD-3345-AF1A-7CB73C854E7F}" type="slidenum">
              <a:rPr kumimoji="0" lang="en-GB" sz="105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55</a:t>
            </a:fld>
            <a:endParaRPr kumimoji="0" lang="en-GB" sz="10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AFFE818A-40E6-E86E-3004-AE17943E96C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This information is for educational use only. Do not copy. Do not distribute.</a:t>
            </a:r>
          </a:p>
        </p:txBody>
      </p:sp>
      <p:pic>
        <p:nvPicPr>
          <p:cNvPr id="3" name="Graphic 2" descr="User with solid fill">
            <a:extLst>
              <a:ext uri="{FF2B5EF4-FFF2-40B4-BE49-F238E27FC236}">
                <a16:creationId xmlns:a16="http://schemas.microsoft.com/office/drawing/2014/main" id="{F2580A10-7D08-976F-FDEA-16C89C2CC0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0201" y="1416016"/>
            <a:ext cx="719759" cy="719759"/>
          </a:xfrm>
          <a:prstGeom prst="rect">
            <a:avLst/>
          </a:prstGeom>
        </p:spPr>
      </p:pic>
      <p:pic>
        <p:nvPicPr>
          <p:cNvPr id="6" name="Graphic 5" descr="Processor with solid fill">
            <a:extLst>
              <a:ext uri="{FF2B5EF4-FFF2-40B4-BE49-F238E27FC236}">
                <a16:creationId xmlns:a16="http://schemas.microsoft.com/office/drawing/2014/main" id="{F24A3983-32E4-18E7-F383-3C6E54CD05F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14077" y="1416016"/>
            <a:ext cx="719759" cy="719759"/>
          </a:xfrm>
          <a:prstGeom prst="rect">
            <a:avLst/>
          </a:prstGeom>
        </p:spPr>
      </p:pic>
      <p:pic>
        <p:nvPicPr>
          <p:cNvPr id="7" name="Graphic 6" descr="User with solid fill">
            <a:extLst>
              <a:ext uri="{FF2B5EF4-FFF2-40B4-BE49-F238E27FC236}">
                <a16:creationId xmlns:a16="http://schemas.microsoft.com/office/drawing/2014/main" id="{8D7AF1E0-27A7-676B-8141-D55C7E86F9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62438" y="1416016"/>
            <a:ext cx="719759" cy="719759"/>
          </a:xfrm>
          <a:prstGeom prst="rect">
            <a:avLst/>
          </a:prstGeom>
        </p:spPr>
      </p:pic>
      <p:pic>
        <p:nvPicPr>
          <p:cNvPr id="8" name="Graphic 7" descr="Processor with solid fill">
            <a:extLst>
              <a:ext uri="{FF2B5EF4-FFF2-40B4-BE49-F238E27FC236}">
                <a16:creationId xmlns:a16="http://schemas.microsoft.com/office/drawing/2014/main" id="{E3D2BD71-8116-3AB4-860B-36E407AF362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99249" y="1416016"/>
            <a:ext cx="719759" cy="719759"/>
          </a:xfrm>
          <a:prstGeom prst="rect">
            <a:avLst/>
          </a:prstGeom>
        </p:spPr>
      </p:pic>
      <p:pic>
        <p:nvPicPr>
          <p:cNvPr id="9" name="Graphic 8" descr="User with solid fill">
            <a:extLst>
              <a:ext uri="{FF2B5EF4-FFF2-40B4-BE49-F238E27FC236}">
                <a16:creationId xmlns:a16="http://schemas.microsoft.com/office/drawing/2014/main" id="{C2158C92-3CD0-1AF7-7304-FE4E7E1E98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3810" y="1416016"/>
            <a:ext cx="719759" cy="719759"/>
          </a:xfrm>
          <a:prstGeom prst="rect">
            <a:avLst/>
          </a:prstGeom>
        </p:spPr>
      </p:pic>
      <p:sp>
        <p:nvSpPr>
          <p:cNvPr id="10" name="Arrow: Right 24">
            <a:extLst>
              <a:ext uri="{FF2B5EF4-FFF2-40B4-BE49-F238E27FC236}">
                <a16:creationId xmlns:a16="http://schemas.microsoft.com/office/drawing/2014/main" id="{44620B57-5263-8938-638B-C518C78F30BC}"/>
              </a:ext>
            </a:extLst>
          </p:cNvPr>
          <p:cNvSpPr/>
          <p:nvPr/>
        </p:nvSpPr>
        <p:spPr>
          <a:xfrm>
            <a:off x="2873141" y="2390975"/>
            <a:ext cx="308040" cy="347976"/>
          </a:xfrm>
          <a:prstGeom prst="rightArrow">
            <a:avLst>
              <a:gd name="adj1" fmla="val 50000"/>
              <a:gd name="adj2" fmla="val 257377"/>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 name="Arrow: Right 24">
            <a:extLst>
              <a:ext uri="{FF2B5EF4-FFF2-40B4-BE49-F238E27FC236}">
                <a16:creationId xmlns:a16="http://schemas.microsoft.com/office/drawing/2014/main" id="{1B4BAC35-1A67-A2E1-87BB-2118B97D7169}"/>
              </a:ext>
            </a:extLst>
          </p:cNvPr>
          <p:cNvSpPr/>
          <p:nvPr/>
        </p:nvSpPr>
        <p:spPr>
          <a:xfrm>
            <a:off x="5012042" y="2390975"/>
            <a:ext cx="308040" cy="347976"/>
          </a:xfrm>
          <a:prstGeom prst="rightArrow">
            <a:avLst>
              <a:gd name="adj1" fmla="val 50000"/>
              <a:gd name="adj2" fmla="val 257377"/>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Arrow: Right 24">
            <a:extLst>
              <a:ext uri="{FF2B5EF4-FFF2-40B4-BE49-F238E27FC236}">
                <a16:creationId xmlns:a16="http://schemas.microsoft.com/office/drawing/2014/main" id="{E9FD6714-EAF7-6A6B-F615-5C63693AE206}"/>
              </a:ext>
            </a:extLst>
          </p:cNvPr>
          <p:cNvSpPr/>
          <p:nvPr/>
        </p:nvSpPr>
        <p:spPr>
          <a:xfrm>
            <a:off x="7150943" y="2390975"/>
            <a:ext cx="308040" cy="347976"/>
          </a:xfrm>
          <a:prstGeom prst="rightArrow">
            <a:avLst>
              <a:gd name="adj1" fmla="val 50000"/>
              <a:gd name="adj2" fmla="val 257377"/>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5" name="Arrow: Right 24">
            <a:extLst>
              <a:ext uri="{FF2B5EF4-FFF2-40B4-BE49-F238E27FC236}">
                <a16:creationId xmlns:a16="http://schemas.microsoft.com/office/drawing/2014/main" id="{37E758FA-488A-A1C3-6FA0-BCBC81F6E91B}"/>
              </a:ext>
            </a:extLst>
          </p:cNvPr>
          <p:cNvSpPr/>
          <p:nvPr/>
        </p:nvSpPr>
        <p:spPr>
          <a:xfrm>
            <a:off x="9289844" y="2390975"/>
            <a:ext cx="308040" cy="347976"/>
          </a:xfrm>
          <a:prstGeom prst="rightArrow">
            <a:avLst>
              <a:gd name="adj1" fmla="val 50000"/>
              <a:gd name="adj2" fmla="val 257377"/>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9" name="TextBox 28">
            <a:extLst>
              <a:ext uri="{FF2B5EF4-FFF2-40B4-BE49-F238E27FC236}">
                <a16:creationId xmlns:a16="http://schemas.microsoft.com/office/drawing/2014/main" id="{B9FE87D0-765A-2423-428F-8F78A89E2EB9}"/>
              </a:ext>
            </a:extLst>
          </p:cNvPr>
          <p:cNvSpPr txBox="1"/>
          <p:nvPr/>
        </p:nvSpPr>
        <p:spPr>
          <a:xfrm>
            <a:off x="533010" y="2220447"/>
            <a:ext cx="2349307" cy="2783548"/>
          </a:xfrm>
          <a:prstGeom prst="roundRect">
            <a:avLst>
              <a:gd name="adj" fmla="val 5160"/>
            </a:avLst>
          </a:prstGeom>
          <a:solidFill>
            <a:schemeClr val="tx2">
              <a:lumMod val="20000"/>
              <a:lumOff val="80000"/>
            </a:schemeClr>
          </a:solidFill>
        </p:spPr>
        <p:txBody>
          <a:bodyPr wrap="square" lIns="72000" tIns="72000" rIns="72000" b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1A74BA"/>
                </a:solidFill>
                <a:effectLst/>
                <a:uLnTx/>
                <a:uFillTx/>
                <a:latin typeface="Arial" panose="020B0604020202020204"/>
                <a:ea typeface="+mn-ea"/>
                <a:cs typeface="+mn-cs"/>
              </a:rPr>
              <a:t>USER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Upload manuscript text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Specify:</a:t>
            </a:r>
          </a:p>
          <a:p>
            <a:pPr marL="230188" marR="0" lvl="1" indent="-222250" algn="l" defTabSz="914400" rtl="0" eaLnBrk="1" fontAlgn="auto" latinLnBrk="0" hangingPunct="1">
              <a:lnSpc>
                <a:spcPct val="100000"/>
              </a:lnSpc>
              <a:spcBef>
                <a:spcPts val="0"/>
              </a:spcBef>
              <a:spcAft>
                <a:spcPts val="0"/>
              </a:spcAft>
              <a:buClr>
                <a:srgbClr val="009A4D"/>
              </a:buClr>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Output type (abstract/PLS; structured/</a:t>
            </a:r>
            <a:b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b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unstructured)</a:t>
            </a:r>
          </a:p>
          <a:p>
            <a:pPr marL="230188" marR="0" lvl="1" indent="-222250" algn="l" defTabSz="914400" rtl="0" eaLnBrk="1" fontAlgn="auto" latinLnBrk="0" hangingPunct="1">
              <a:lnSpc>
                <a:spcPct val="100000"/>
              </a:lnSpc>
              <a:spcBef>
                <a:spcPts val="0"/>
              </a:spcBef>
              <a:spcAft>
                <a:spcPts val="0"/>
              </a:spcAft>
              <a:buClr>
                <a:srgbClr val="009A4D"/>
              </a:buClr>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Word count</a:t>
            </a:r>
          </a:p>
          <a:p>
            <a:pPr marL="230188" marR="0" lvl="1" indent="-222250" algn="l" defTabSz="914400" rtl="0" eaLnBrk="1" fontAlgn="auto" latinLnBrk="0" hangingPunct="1">
              <a:lnSpc>
                <a:spcPct val="100000"/>
              </a:lnSpc>
              <a:spcBef>
                <a:spcPts val="0"/>
              </a:spcBef>
              <a:spcAft>
                <a:spcPts val="0"/>
              </a:spcAft>
              <a:buClr>
                <a:srgbClr val="009A4D"/>
              </a:buClr>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Spelling (UK/US)</a:t>
            </a:r>
          </a:p>
          <a:p>
            <a:pPr marL="230188" marR="0" lvl="1" indent="-222250" algn="l" defTabSz="914400" rtl="0" eaLnBrk="1" fontAlgn="auto" latinLnBrk="0" hangingPunct="1">
              <a:lnSpc>
                <a:spcPct val="100000"/>
              </a:lnSpc>
              <a:spcBef>
                <a:spcPts val="0"/>
              </a:spcBef>
              <a:spcAft>
                <a:spcPts val="0"/>
              </a:spcAft>
              <a:buClr>
                <a:srgbClr val="009A4D"/>
              </a:buClr>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Trial type</a:t>
            </a:r>
          </a:p>
        </p:txBody>
      </p:sp>
      <p:sp>
        <p:nvSpPr>
          <p:cNvPr id="30" name="TextBox 29">
            <a:extLst>
              <a:ext uri="{FF2B5EF4-FFF2-40B4-BE49-F238E27FC236}">
                <a16:creationId xmlns:a16="http://schemas.microsoft.com/office/drawing/2014/main" id="{A50175F3-8F16-A7F1-CE0F-015216210171}"/>
              </a:ext>
            </a:extLst>
          </p:cNvPr>
          <p:cNvSpPr txBox="1"/>
          <p:nvPr/>
        </p:nvSpPr>
        <p:spPr>
          <a:xfrm>
            <a:off x="5350056" y="2220447"/>
            <a:ext cx="1800000" cy="1479791"/>
          </a:xfrm>
          <a:prstGeom prst="roundRect">
            <a:avLst>
              <a:gd name="adj" fmla="val 5182"/>
            </a:avLst>
          </a:prstGeom>
          <a:solidFill>
            <a:schemeClr val="tx2">
              <a:lumMod val="20000"/>
              <a:lumOff val="80000"/>
            </a:schemeClr>
          </a:solidFill>
        </p:spPr>
        <p:txBody>
          <a:bodyPr wrap="square" lIns="72000" tIns="72000" rIns="72000" b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1A74BA"/>
                </a:solidFill>
                <a:effectLst/>
                <a:uLnTx/>
                <a:uFillTx/>
                <a:latin typeface="Arial" panose="020B0604020202020204"/>
                <a:ea typeface="+mn-ea"/>
                <a:cs typeface="+mn-cs"/>
              </a:rPr>
              <a:t>USER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Review proposed prompt structure and modify if required</a:t>
            </a:r>
          </a:p>
        </p:txBody>
      </p:sp>
      <p:sp>
        <p:nvSpPr>
          <p:cNvPr id="31" name="TextBox 30">
            <a:extLst>
              <a:ext uri="{FF2B5EF4-FFF2-40B4-BE49-F238E27FC236}">
                <a16:creationId xmlns:a16="http://schemas.microsoft.com/office/drawing/2014/main" id="{97ABFFE0-35C1-2970-6829-0E8BC0701DCD}"/>
              </a:ext>
            </a:extLst>
          </p:cNvPr>
          <p:cNvSpPr txBox="1"/>
          <p:nvPr/>
        </p:nvSpPr>
        <p:spPr>
          <a:xfrm>
            <a:off x="9617795" y="2191332"/>
            <a:ext cx="1800000" cy="1479791"/>
          </a:xfrm>
          <a:prstGeom prst="roundRect">
            <a:avLst>
              <a:gd name="adj" fmla="val 6339"/>
            </a:avLst>
          </a:prstGeom>
          <a:solidFill>
            <a:schemeClr val="tx2">
              <a:lumMod val="20000"/>
              <a:lumOff val="80000"/>
            </a:schemeClr>
          </a:solidFill>
        </p:spPr>
        <p:txBody>
          <a:bodyPr wrap="square" lIns="72000" tIns="72000" rIns="72000" b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1A74BA"/>
                </a:solidFill>
                <a:effectLst/>
                <a:uLnTx/>
                <a:uFillTx/>
                <a:latin typeface="Arial" panose="020B0604020202020204"/>
                <a:ea typeface="+mn-ea"/>
                <a:cs typeface="+mn-cs"/>
              </a:rPr>
              <a:t>USER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Review, fact check and revise draft text in line with normal editorial process</a:t>
            </a:r>
          </a:p>
        </p:txBody>
      </p:sp>
      <p:sp>
        <p:nvSpPr>
          <p:cNvPr id="32" name="TextBox 31">
            <a:extLst>
              <a:ext uri="{FF2B5EF4-FFF2-40B4-BE49-F238E27FC236}">
                <a16:creationId xmlns:a16="http://schemas.microsoft.com/office/drawing/2014/main" id="{907E575E-A70D-6B92-9E3D-F5683D72D7B1}"/>
              </a:ext>
            </a:extLst>
          </p:cNvPr>
          <p:cNvSpPr txBox="1"/>
          <p:nvPr/>
        </p:nvSpPr>
        <p:spPr>
          <a:xfrm>
            <a:off x="3216186" y="2220447"/>
            <a:ext cx="1800000" cy="1923180"/>
          </a:xfrm>
          <a:prstGeom prst="roundRect">
            <a:avLst>
              <a:gd name="adj" fmla="val 5182"/>
            </a:avLst>
          </a:prstGeom>
          <a:solidFill>
            <a:schemeClr val="bg2">
              <a:lumMod val="40000"/>
              <a:lumOff val="60000"/>
            </a:schemeClr>
          </a:solidFill>
        </p:spPr>
        <p:txBody>
          <a:bodyPr wrap="square" lIns="72000" tIns="72000" rIns="72000" b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61B945"/>
                </a:solidFill>
                <a:effectLst/>
                <a:uLnTx/>
                <a:uFillTx/>
                <a:latin typeface="Arial" panose="020B0604020202020204"/>
                <a:ea typeface="+mn-ea"/>
                <a:cs typeface="+mn-cs"/>
              </a:rPr>
              <a:t>CONSPECTUS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Generates proposed prompt structure, based on user input and relevant reporting guideline</a:t>
            </a:r>
          </a:p>
        </p:txBody>
      </p:sp>
      <p:sp>
        <p:nvSpPr>
          <p:cNvPr id="33" name="TextBox 32">
            <a:extLst>
              <a:ext uri="{FF2B5EF4-FFF2-40B4-BE49-F238E27FC236}">
                <a16:creationId xmlns:a16="http://schemas.microsoft.com/office/drawing/2014/main" id="{94E94646-345B-26F5-8AF3-9B359E752250}"/>
              </a:ext>
            </a:extLst>
          </p:cNvPr>
          <p:cNvSpPr txBox="1"/>
          <p:nvPr/>
        </p:nvSpPr>
        <p:spPr>
          <a:xfrm>
            <a:off x="7483926" y="2220447"/>
            <a:ext cx="1800000" cy="814708"/>
          </a:xfrm>
          <a:prstGeom prst="roundRect">
            <a:avLst>
              <a:gd name="adj" fmla="val 5182"/>
            </a:avLst>
          </a:prstGeom>
          <a:solidFill>
            <a:schemeClr val="bg2">
              <a:lumMod val="40000"/>
              <a:lumOff val="60000"/>
            </a:schemeClr>
          </a:solidFill>
        </p:spPr>
        <p:txBody>
          <a:bodyPr wrap="square" lIns="72000" tIns="72000" rIns="72000" b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61B945"/>
                </a:solidFill>
                <a:effectLst/>
                <a:uLnTx/>
                <a:uFillTx/>
                <a:latin typeface="Arial" panose="020B0604020202020204"/>
                <a:ea typeface="+mn-ea"/>
                <a:cs typeface="+mn-cs"/>
              </a:rPr>
              <a:t>CONSPECTUS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Generates draft text</a:t>
            </a:r>
          </a:p>
        </p:txBody>
      </p:sp>
    </p:spTree>
    <p:extLst>
      <p:ext uri="{BB962C8B-B14F-4D97-AF65-F5344CB8AC3E}">
        <p14:creationId xmlns:p14="http://schemas.microsoft.com/office/powerpoint/2010/main" val="11765858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CA38C0-AC94-C40D-3B0C-6CDF50E945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76C96A-2967-DBD9-1CFF-91574A7AF483}"/>
              </a:ext>
            </a:extLst>
          </p:cNvPr>
          <p:cNvSpPr>
            <a:spLocks noGrp="1"/>
          </p:cNvSpPr>
          <p:nvPr>
            <p:ph type="title"/>
          </p:nvPr>
        </p:nvSpPr>
        <p:spPr/>
        <p:txBody>
          <a:bodyPr/>
          <a:lstStyle/>
          <a:p>
            <a:r>
              <a:rPr lang="en-GB"/>
              <a:t>Pilot study design</a:t>
            </a:r>
          </a:p>
        </p:txBody>
      </p:sp>
      <p:sp>
        <p:nvSpPr>
          <p:cNvPr id="6" name="Content Placeholder 5">
            <a:extLst>
              <a:ext uri="{FF2B5EF4-FFF2-40B4-BE49-F238E27FC236}">
                <a16:creationId xmlns:a16="http://schemas.microsoft.com/office/drawing/2014/main" id="{3A5DF8F7-DE12-C1F2-52E7-FF7DD9201990}"/>
              </a:ext>
            </a:extLst>
          </p:cNvPr>
          <p:cNvSpPr>
            <a:spLocks noGrp="1"/>
          </p:cNvSpPr>
          <p:nvPr>
            <p:ph idx="1"/>
          </p:nvPr>
        </p:nvSpPr>
        <p:spPr>
          <a:xfrm>
            <a:off x="396875" y="5333002"/>
            <a:ext cx="11125199" cy="572418"/>
          </a:xfrm>
        </p:spPr>
        <p:txBody>
          <a:bodyPr>
            <a:noAutofit/>
          </a:bodyPr>
          <a:lstStyle/>
          <a:p>
            <a:r>
              <a:rPr lang="en-GB" sz="1800"/>
              <a:t>Reviewer evaluation of output quality focused on </a:t>
            </a:r>
            <a:r>
              <a:rPr lang="en-GB" sz="1800" b="1" u="sng"/>
              <a:t>accuracy</a:t>
            </a:r>
            <a:r>
              <a:rPr lang="en-GB" sz="1800"/>
              <a:t> (of included information) and </a:t>
            </a:r>
            <a:r>
              <a:rPr lang="en-GB" sz="1800" b="1" u="sng"/>
              <a:t>appropriateness</a:t>
            </a:r>
            <a:r>
              <a:rPr lang="en-GB" sz="1800"/>
              <a:t> (inclusion of all necessary relevant information)</a:t>
            </a:r>
          </a:p>
          <a:p>
            <a:pPr marL="0" indent="0">
              <a:buNone/>
            </a:pPr>
            <a:endParaRPr lang="en-GB" sz="1800"/>
          </a:p>
        </p:txBody>
      </p:sp>
      <p:sp>
        <p:nvSpPr>
          <p:cNvPr id="4" name="Slide Number Placeholder 3">
            <a:extLst>
              <a:ext uri="{FF2B5EF4-FFF2-40B4-BE49-F238E27FC236}">
                <a16:creationId xmlns:a16="http://schemas.microsoft.com/office/drawing/2014/main" id="{6D1D6066-44FF-723C-4AB4-6D471B3EEAA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B51402-D8AD-3345-AF1A-7CB73C854E7F}" type="slidenum">
              <a:rPr kumimoji="0" lang="en-GB" sz="105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56</a:t>
            </a:fld>
            <a:endParaRPr kumimoji="0" lang="en-GB" sz="10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95C1E6B8-FD28-6BA4-90EE-0383551A9BF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This information is for educational use only. Do not copy. Do not distribute.</a:t>
            </a:r>
          </a:p>
        </p:txBody>
      </p:sp>
      <p:pic>
        <p:nvPicPr>
          <p:cNvPr id="14" name="Graphic 13" descr="User with solid fill">
            <a:extLst>
              <a:ext uri="{FF2B5EF4-FFF2-40B4-BE49-F238E27FC236}">
                <a16:creationId xmlns:a16="http://schemas.microsoft.com/office/drawing/2014/main" id="{774E9A49-AA02-6A7E-191D-B0BAE3B4EC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0201" y="1416016"/>
            <a:ext cx="719759" cy="719759"/>
          </a:xfrm>
          <a:prstGeom prst="rect">
            <a:avLst/>
          </a:prstGeom>
        </p:spPr>
      </p:pic>
      <p:pic>
        <p:nvPicPr>
          <p:cNvPr id="16" name="Graphic 15" descr="Processor with solid fill">
            <a:extLst>
              <a:ext uri="{FF2B5EF4-FFF2-40B4-BE49-F238E27FC236}">
                <a16:creationId xmlns:a16="http://schemas.microsoft.com/office/drawing/2014/main" id="{D1189D10-618D-9E79-CCA1-FE9438ABA6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14077" y="1416016"/>
            <a:ext cx="719759" cy="719759"/>
          </a:xfrm>
          <a:prstGeom prst="rect">
            <a:avLst/>
          </a:prstGeom>
        </p:spPr>
      </p:pic>
      <p:pic>
        <p:nvPicPr>
          <p:cNvPr id="19" name="Graphic 18" descr="User with solid fill">
            <a:extLst>
              <a:ext uri="{FF2B5EF4-FFF2-40B4-BE49-F238E27FC236}">
                <a16:creationId xmlns:a16="http://schemas.microsoft.com/office/drawing/2014/main" id="{BB6F281C-A83D-3A9D-CD51-B3F8B571D8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62438" y="1416016"/>
            <a:ext cx="719759" cy="719759"/>
          </a:xfrm>
          <a:prstGeom prst="rect">
            <a:avLst/>
          </a:prstGeom>
        </p:spPr>
      </p:pic>
      <p:pic>
        <p:nvPicPr>
          <p:cNvPr id="21" name="Graphic 20" descr="Processor with solid fill">
            <a:extLst>
              <a:ext uri="{FF2B5EF4-FFF2-40B4-BE49-F238E27FC236}">
                <a16:creationId xmlns:a16="http://schemas.microsoft.com/office/drawing/2014/main" id="{8B5E6A3B-3AA2-FF1A-8C39-11CDE61268D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99249" y="1416016"/>
            <a:ext cx="719759" cy="719759"/>
          </a:xfrm>
          <a:prstGeom prst="rect">
            <a:avLst/>
          </a:prstGeom>
        </p:spPr>
      </p:pic>
      <p:pic>
        <p:nvPicPr>
          <p:cNvPr id="23" name="Graphic 22" descr="User with solid fill">
            <a:extLst>
              <a:ext uri="{FF2B5EF4-FFF2-40B4-BE49-F238E27FC236}">
                <a16:creationId xmlns:a16="http://schemas.microsoft.com/office/drawing/2014/main" id="{3C028567-54D2-E9CB-377D-1E3CF1FF6A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3810" y="1416016"/>
            <a:ext cx="719759" cy="719759"/>
          </a:xfrm>
          <a:prstGeom prst="rect">
            <a:avLst/>
          </a:prstGeom>
        </p:spPr>
      </p:pic>
      <p:sp>
        <p:nvSpPr>
          <p:cNvPr id="25" name="Arrow: Right 24">
            <a:extLst>
              <a:ext uri="{FF2B5EF4-FFF2-40B4-BE49-F238E27FC236}">
                <a16:creationId xmlns:a16="http://schemas.microsoft.com/office/drawing/2014/main" id="{C78C4797-0B0E-A04D-93D6-746CCE0DEEAE}"/>
              </a:ext>
            </a:extLst>
          </p:cNvPr>
          <p:cNvSpPr/>
          <p:nvPr/>
        </p:nvSpPr>
        <p:spPr>
          <a:xfrm>
            <a:off x="2873141" y="2390975"/>
            <a:ext cx="308040" cy="347976"/>
          </a:xfrm>
          <a:prstGeom prst="rightArrow">
            <a:avLst>
              <a:gd name="adj1" fmla="val 50000"/>
              <a:gd name="adj2" fmla="val 257377"/>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40B9F12B-E852-2CF2-44E4-B6CAFA69CEFA}"/>
              </a:ext>
            </a:extLst>
          </p:cNvPr>
          <p:cNvSpPr txBox="1"/>
          <p:nvPr/>
        </p:nvSpPr>
        <p:spPr>
          <a:xfrm>
            <a:off x="9631384" y="4012531"/>
            <a:ext cx="1800000" cy="1055884"/>
          </a:xfrm>
          <a:prstGeom prst="roundRect">
            <a:avLst>
              <a:gd name="adj" fmla="val 9405"/>
            </a:avLst>
          </a:prstGeom>
          <a:solidFill>
            <a:schemeClr val="tx2">
              <a:lumMod val="20000"/>
              <a:lumOff val="80000"/>
            </a:schemeClr>
          </a:solidFill>
        </p:spPr>
        <p:txBody>
          <a:bodyPr wrap="square" lIns="72000" tIns="72000" rIns="72000" b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1A74BA"/>
                </a:solidFill>
                <a:effectLst/>
                <a:uLnTx/>
                <a:uFillTx/>
                <a:latin typeface="Arial" panose="020B0604020202020204"/>
                <a:ea typeface="+mn-ea"/>
                <a:cs typeface="+mn-cs"/>
              </a:rPr>
              <a:t>REVIEWER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000000"/>
              </a:solidFill>
              <a:effectLst/>
              <a:uLnTx/>
              <a:uFillTx/>
              <a:latin typeface="Arial" panose="020B0604020202020204"/>
              <a:ea typeface="+mn-ea"/>
              <a:cs typeface="+mn-cs"/>
            </a:endParaRPr>
          </a:p>
          <a:p>
            <a:pPr marL="134938" marR="0" lvl="0" indent="-134938" algn="l" defTabSz="914400" rtl="0" eaLnBrk="1" fontAlgn="auto" latinLnBrk="0" hangingPunct="1">
              <a:lnSpc>
                <a:spcPct val="100000"/>
              </a:lnSpc>
              <a:spcBef>
                <a:spcPts val="0"/>
              </a:spcBef>
              <a:spcAft>
                <a:spcPts val="0"/>
              </a:spcAft>
              <a:buClr>
                <a:srgbClr val="009A4D"/>
              </a:buClr>
              <a:buSzTx/>
              <a:buFont typeface="Arial" panose="020B0604020202020204" pitchFamily="34" charset="0"/>
              <a:buChar char="•"/>
              <a:tabLst/>
              <a:defRPr/>
            </a:pPr>
            <a:r>
              <a:rPr kumimoji="0" lang="en-GB" sz="1400" b="1" i="0" u="none" strike="noStrike" kern="1200" cap="none" spc="0" normalizeH="0" baseline="0" noProof="0">
                <a:ln>
                  <a:noFill/>
                </a:ln>
                <a:solidFill>
                  <a:srgbClr val="1A74BA"/>
                </a:solidFill>
                <a:effectLst/>
                <a:uLnTx/>
                <a:uFillTx/>
                <a:latin typeface="Arial" panose="020B0604020202020204"/>
                <a:ea typeface="+mn-ea"/>
                <a:cs typeface="+mn-cs"/>
              </a:rPr>
              <a:t>Evaluate output quality</a:t>
            </a:r>
          </a:p>
        </p:txBody>
      </p:sp>
      <p:sp>
        <p:nvSpPr>
          <p:cNvPr id="9" name="Arrow: Right 24">
            <a:extLst>
              <a:ext uri="{FF2B5EF4-FFF2-40B4-BE49-F238E27FC236}">
                <a16:creationId xmlns:a16="http://schemas.microsoft.com/office/drawing/2014/main" id="{F090A355-9BB2-FF9E-41BB-0A3752E4AD1B}"/>
              </a:ext>
            </a:extLst>
          </p:cNvPr>
          <p:cNvSpPr/>
          <p:nvPr/>
        </p:nvSpPr>
        <p:spPr>
          <a:xfrm>
            <a:off x="5012042" y="2390975"/>
            <a:ext cx="308040" cy="347976"/>
          </a:xfrm>
          <a:prstGeom prst="rightArrow">
            <a:avLst>
              <a:gd name="adj1" fmla="val 50000"/>
              <a:gd name="adj2" fmla="val 257377"/>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Arrow: Right 24">
            <a:extLst>
              <a:ext uri="{FF2B5EF4-FFF2-40B4-BE49-F238E27FC236}">
                <a16:creationId xmlns:a16="http://schemas.microsoft.com/office/drawing/2014/main" id="{6823079C-D119-CA90-237C-EA065FCF8967}"/>
              </a:ext>
            </a:extLst>
          </p:cNvPr>
          <p:cNvSpPr/>
          <p:nvPr/>
        </p:nvSpPr>
        <p:spPr>
          <a:xfrm>
            <a:off x="7150943" y="2390975"/>
            <a:ext cx="308040" cy="347976"/>
          </a:xfrm>
          <a:prstGeom prst="rightArrow">
            <a:avLst>
              <a:gd name="adj1" fmla="val 50000"/>
              <a:gd name="adj2" fmla="val 257377"/>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Arrow: Right 24">
            <a:extLst>
              <a:ext uri="{FF2B5EF4-FFF2-40B4-BE49-F238E27FC236}">
                <a16:creationId xmlns:a16="http://schemas.microsoft.com/office/drawing/2014/main" id="{7950F2CA-047F-F578-534F-0F3F99707F41}"/>
              </a:ext>
            </a:extLst>
          </p:cNvPr>
          <p:cNvSpPr/>
          <p:nvPr/>
        </p:nvSpPr>
        <p:spPr>
          <a:xfrm>
            <a:off x="9289844" y="2390975"/>
            <a:ext cx="308040" cy="347976"/>
          </a:xfrm>
          <a:prstGeom prst="rightArrow">
            <a:avLst>
              <a:gd name="adj1" fmla="val 50000"/>
              <a:gd name="adj2" fmla="val 257377"/>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005BC7A9-C3BA-6B33-AF13-6712C8DB4090}"/>
              </a:ext>
            </a:extLst>
          </p:cNvPr>
          <p:cNvSpPr txBox="1"/>
          <p:nvPr/>
        </p:nvSpPr>
        <p:spPr>
          <a:xfrm>
            <a:off x="533010" y="2220447"/>
            <a:ext cx="2349307" cy="2783548"/>
          </a:xfrm>
          <a:prstGeom prst="roundRect">
            <a:avLst>
              <a:gd name="adj" fmla="val 5160"/>
            </a:avLst>
          </a:prstGeom>
          <a:solidFill>
            <a:schemeClr val="tx2">
              <a:lumMod val="20000"/>
              <a:lumOff val="80000"/>
            </a:schemeClr>
          </a:solidFill>
        </p:spPr>
        <p:txBody>
          <a:bodyPr wrap="square" lIns="72000" tIns="72000" rIns="72000" b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1A74BA"/>
                </a:solidFill>
                <a:effectLst/>
                <a:uLnTx/>
                <a:uFillTx/>
                <a:latin typeface="Arial" panose="020B0604020202020204"/>
                <a:ea typeface="+mn-ea"/>
                <a:cs typeface="+mn-cs"/>
              </a:rPr>
              <a:t>USER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Upload </a:t>
            </a:r>
            <a:r>
              <a:rPr kumimoji="0" lang="en-GB" sz="1400" b="1" i="0" u="none" strike="noStrike" kern="1200" cap="none" spc="0" normalizeH="0" baseline="0" noProof="0">
                <a:ln>
                  <a:noFill/>
                </a:ln>
                <a:solidFill>
                  <a:srgbClr val="1A74BA"/>
                </a:solidFill>
                <a:effectLst/>
                <a:uLnTx/>
                <a:uFillTx/>
                <a:latin typeface="Arial" panose="020B0604020202020204"/>
                <a:ea typeface="+mn-ea"/>
                <a:cs typeface="+mn-cs"/>
              </a:rPr>
              <a:t>Word version of final submitted text of published manuscripts, without abstract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Specify:</a:t>
            </a:r>
          </a:p>
          <a:p>
            <a:pPr marL="230188" marR="0" lvl="1" indent="-222250" algn="l" defTabSz="914400" rtl="0" eaLnBrk="1" fontAlgn="auto" latinLnBrk="0" hangingPunct="1">
              <a:lnSpc>
                <a:spcPct val="100000"/>
              </a:lnSpc>
              <a:spcBef>
                <a:spcPts val="0"/>
              </a:spcBef>
              <a:spcAft>
                <a:spcPts val="0"/>
              </a:spcAft>
              <a:buClr>
                <a:srgbClr val="009A4D"/>
              </a:buClr>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Output type (</a:t>
            </a:r>
            <a:r>
              <a:rPr kumimoji="0" lang="en-GB" sz="1400" b="1" i="0" u="none" strike="noStrike" kern="1200" cap="none" spc="0" normalizeH="0" baseline="0" noProof="0">
                <a:ln>
                  <a:noFill/>
                </a:ln>
                <a:solidFill>
                  <a:srgbClr val="1A74BA"/>
                </a:solidFill>
                <a:effectLst/>
                <a:uLnTx/>
                <a:uFillTx/>
                <a:latin typeface="Arial" panose="020B0604020202020204"/>
                <a:ea typeface="+mn-ea"/>
                <a:cs typeface="+mn-cs"/>
              </a:rPr>
              <a:t>abstract</a:t>
            </a: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 </a:t>
            </a:r>
          </a:p>
          <a:p>
            <a:pPr marL="230188" marR="0" lvl="1" indent="-222250" algn="l" defTabSz="914400" rtl="0" eaLnBrk="1" fontAlgn="auto" latinLnBrk="0" hangingPunct="1">
              <a:lnSpc>
                <a:spcPct val="100000"/>
              </a:lnSpc>
              <a:spcBef>
                <a:spcPts val="0"/>
              </a:spcBef>
              <a:spcAft>
                <a:spcPts val="0"/>
              </a:spcAft>
              <a:buClr>
                <a:srgbClr val="009A4D"/>
              </a:buClr>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Word count</a:t>
            </a:r>
          </a:p>
          <a:p>
            <a:pPr marL="230188" marR="0" lvl="1" indent="-222250" algn="l" defTabSz="914400" rtl="0" eaLnBrk="1" fontAlgn="auto" latinLnBrk="0" hangingPunct="1">
              <a:lnSpc>
                <a:spcPct val="100000"/>
              </a:lnSpc>
              <a:spcBef>
                <a:spcPts val="0"/>
              </a:spcBef>
              <a:spcAft>
                <a:spcPts val="0"/>
              </a:spcAft>
              <a:buClr>
                <a:srgbClr val="009A4D"/>
              </a:buClr>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Spelling (UK/US)</a:t>
            </a:r>
          </a:p>
          <a:p>
            <a:pPr marL="230188" marR="0" lvl="1" indent="-222250" algn="l" defTabSz="914400" rtl="0" eaLnBrk="1" fontAlgn="auto" latinLnBrk="0" hangingPunct="1">
              <a:lnSpc>
                <a:spcPct val="100000"/>
              </a:lnSpc>
              <a:spcBef>
                <a:spcPts val="0"/>
              </a:spcBef>
              <a:spcAft>
                <a:spcPts val="0"/>
              </a:spcAft>
              <a:buClr>
                <a:srgbClr val="009A4D"/>
              </a:buClr>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Trial type</a:t>
            </a:r>
          </a:p>
        </p:txBody>
      </p:sp>
      <p:sp>
        <p:nvSpPr>
          <p:cNvPr id="20" name="TextBox 19">
            <a:extLst>
              <a:ext uri="{FF2B5EF4-FFF2-40B4-BE49-F238E27FC236}">
                <a16:creationId xmlns:a16="http://schemas.microsoft.com/office/drawing/2014/main" id="{1C643F23-72C6-B33E-96FC-17DE5C06CD96}"/>
              </a:ext>
            </a:extLst>
          </p:cNvPr>
          <p:cNvSpPr txBox="1"/>
          <p:nvPr/>
        </p:nvSpPr>
        <p:spPr>
          <a:xfrm>
            <a:off x="5350056" y="2220447"/>
            <a:ext cx="1800000" cy="1479791"/>
          </a:xfrm>
          <a:prstGeom prst="roundRect">
            <a:avLst>
              <a:gd name="adj" fmla="val 5182"/>
            </a:avLst>
          </a:prstGeom>
          <a:solidFill>
            <a:schemeClr val="tx2">
              <a:lumMod val="20000"/>
              <a:lumOff val="80000"/>
            </a:schemeClr>
          </a:solidFill>
        </p:spPr>
        <p:txBody>
          <a:bodyPr wrap="square" lIns="72000" tIns="72000" rIns="72000" b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1A74BA"/>
                </a:solidFill>
                <a:effectLst/>
                <a:uLnTx/>
                <a:uFillTx/>
                <a:latin typeface="Arial" panose="020B0604020202020204"/>
                <a:ea typeface="+mn-ea"/>
                <a:cs typeface="+mn-cs"/>
              </a:rPr>
              <a:t>USER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Review proposed prompt structure and modify if required</a:t>
            </a:r>
          </a:p>
        </p:txBody>
      </p:sp>
      <p:sp>
        <p:nvSpPr>
          <p:cNvPr id="24" name="TextBox 23">
            <a:extLst>
              <a:ext uri="{FF2B5EF4-FFF2-40B4-BE49-F238E27FC236}">
                <a16:creationId xmlns:a16="http://schemas.microsoft.com/office/drawing/2014/main" id="{5381294C-3833-DC81-CCC4-C5995EB0159E}"/>
              </a:ext>
            </a:extLst>
          </p:cNvPr>
          <p:cNvSpPr txBox="1"/>
          <p:nvPr/>
        </p:nvSpPr>
        <p:spPr>
          <a:xfrm>
            <a:off x="9617795" y="2191332"/>
            <a:ext cx="1800000" cy="1701486"/>
          </a:xfrm>
          <a:prstGeom prst="roundRect">
            <a:avLst>
              <a:gd name="adj" fmla="val 6339"/>
            </a:avLst>
          </a:prstGeom>
          <a:solidFill>
            <a:schemeClr val="tx2">
              <a:lumMod val="20000"/>
              <a:lumOff val="80000"/>
            </a:schemeClr>
          </a:solidFill>
        </p:spPr>
        <p:txBody>
          <a:bodyPr wrap="square" lIns="72000" tIns="72000" rIns="72000" b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1A74BA"/>
                </a:solidFill>
                <a:effectLst/>
                <a:uLnTx/>
                <a:uFillTx/>
                <a:latin typeface="Arial" panose="020B0604020202020204"/>
                <a:ea typeface="+mn-ea"/>
                <a:cs typeface="+mn-cs"/>
              </a:rPr>
              <a:t>USER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1" i="0" u="none" strike="noStrike" kern="1200" cap="none" spc="0" normalizeH="0" baseline="0" noProof="0">
              <a:ln>
                <a:noFill/>
              </a:ln>
              <a:solidFill>
                <a:srgbClr val="000000"/>
              </a:solidFill>
              <a:effectLst/>
              <a:uLnTx/>
              <a:uFillTx/>
              <a:latin typeface="Arial" panose="020B0604020202020204"/>
              <a:ea typeface="+mn-ea"/>
              <a:cs typeface="+mn-cs"/>
            </a:endParaRPr>
          </a:p>
          <a:p>
            <a:pPr marL="182563" marR="0" lvl="0" indent="-182563" algn="l" defTabSz="914400" rtl="0" eaLnBrk="1" fontAlgn="auto" latinLnBrk="0" hangingPunct="1">
              <a:lnSpc>
                <a:spcPct val="100000"/>
              </a:lnSpc>
              <a:spcBef>
                <a:spcPts val="0"/>
              </a:spcBef>
              <a:spcAft>
                <a:spcPts val="0"/>
              </a:spcAft>
              <a:buClr>
                <a:srgbClr val="009A4D"/>
              </a:buClr>
              <a:buSzTx/>
              <a:buFont typeface="Arial" panose="020B0604020202020204" pitchFamily="34" charset="0"/>
              <a:buChar char="•"/>
              <a:tabLst/>
              <a:defRPr/>
            </a:pPr>
            <a:r>
              <a:rPr kumimoji="0" lang="en-GB" sz="1400" b="1" i="0" u="none" strike="noStrike" kern="1200" cap="none" spc="0" normalizeH="0" baseline="0" noProof="0">
                <a:ln>
                  <a:noFill/>
                </a:ln>
                <a:solidFill>
                  <a:srgbClr val="1A74BA"/>
                </a:solidFill>
                <a:effectLst/>
                <a:uLnTx/>
                <a:uFillTx/>
                <a:latin typeface="Arial" panose="020B0604020202020204"/>
                <a:ea typeface="+mn-ea"/>
                <a:cs typeface="+mn-cs"/>
              </a:rPr>
              <a:t>Record time taken</a:t>
            </a:r>
          </a:p>
          <a:p>
            <a:pPr marL="182563" marR="0" lvl="0" indent="-182563" algn="l" defTabSz="914400" rtl="0" eaLnBrk="1" fontAlgn="auto" latinLnBrk="0" hangingPunct="1">
              <a:lnSpc>
                <a:spcPct val="100000"/>
              </a:lnSpc>
              <a:spcBef>
                <a:spcPts val="0"/>
              </a:spcBef>
              <a:spcAft>
                <a:spcPts val="0"/>
              </a:spcAft>
              <a:buClr>
                <a:srgbClr val="009A4D"/>
              </a:buClr>
              <a:buSzTx/>
              <a:buFont typeface="Arial" panose="020B0604020202020204" pitchFamily="34" charset="0"/>
              <a:buChar char="•"/>
              <a:tabLst/>
              <a:defRPr/>
            </a:pPr>
            <a:r>
              <a:rPr kumimoji="0" lang="en-GB" sz="1400" b="1" i="0" u="none" strike="noStrike" kern="1200" cap="none" spc="0" normalizeH="0" baseline="0" noProof="0">
                <a:ln>
                  <a:noFill/>
                </a:ln>
                <a:solidFill>
                  <a:srgbClr val="1A74BA"/>
                </a:solidFill>
                <a:effectLst/>
                <a:uLnTx/>
                <a:uFillTx/>
                <a:latin typeface="Arial" panose="020B0604020202020204"/>
                <a:ea typeface="+mn-ea"/>
                <a:cs typeface="+mn-cs"/>
              </a:rPr>
              <a:t>Evaluate Conspectus usability</a:t>
            </a:r>
          </a:p>
        </p:txBody>
      </p:sp>
      <p:sp>
        <p:nvSpPr>
          <p:cNvPr id="7" name="TextBox 6">
            <a:extLst>
              <a:ext uri="{FF2B5EF4-FFF2-40B4-BE49-F238E27FC236}">
                <a16:creationId xmlns:a16="http://schemas.microsoft.com/office/drawing/2014/main" id="{54D1E174-F94F-FF01-5B8E-C521367BD60E}"/>
              </a:ext>
            </a:extLst>
          </p:cNvPr>
          <p:cNvSpPr txBox="1"/>
          <p:nvPr/>
        </p:nvSpPr>
        <p:spPr>
          <a:xfrm>
            <a:off x="3216186" y="2220447"/>
            <a:ext cx="1800000" cy="1923180"/>
          </a:xfrm>
          <a:prstGeom prst="roundRect">
            <a:avLst>
              <a:gd name="adj" fmla="val 5182"/>
            </a:avLst>
          </a:prstGeom>
          <a:solidFill>
            <a:schemeClr val="bg2">
              <a:lumMod val="40000"/>
              <a:lumOff val="60000"/>
            </a:schemeClr>
          </a:solidFill>
        </p:spPr>
        <p:txBody>
          <a:bodyPr wrap="square" lIns="72000" tIns="72000" rIns="72000" b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61B945"/>
                </a:solidFill>
                <a:effectLst/>
                <a:uLnTx/>
                <a:uFillTx/>
                <a:latin typeface="Arial" panose="020B0604020202020204"/>
                <a:ea typeface="+mn-ea"/>
                <a:cs typeface="+mn-cs"/>
              </a:rPr>
              <a:t>CONSPECTUS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Generates proposed prompt structure, based on user input and relevant reporting guideline</a:t>
            </a:r>
          </a:p>
        </p:txBody>
      </p:sp>
      <p:sp>
        <p:nvSpPr>
          <p:cNvPr id="8" name="TextBox 7">
            <a:extLst>
              <a:ext uri="{FF2B5EF4-FFF2-40B4-BE49-F238E27FC236}">
                <a16:creationId xmlns:a16="http://schemas.microsoft.com/office/drawing/2014/main" id="{525C9AFD-AEB1-83F3-6484-E67D02A7301F}"/>
              </a:ext>
            </a:extLst>
          </p:cNvPr>
          <p:cNvSpPr txBox="1"/>
          <p:nvPr/>
        </p:nvSpPr>
        <p:spPr>
          <a:xfrm>
            <a:off x="7483926" y="2220447"/>
            <a:ext cx="1800000" cy="814708"/>
          </a:xfrm>
          <a:prstGeom prst="roundRect">
            <a:avLst>
              <a:gd name="adj" fmla="val 5182"/>
            </a:avLst>
          </a:prstGeom>
          <a:solidFill>
            <a:schemeClr val="bg2">
              <a:lumMod val="40000"/>
              <a:lumOff val="60000"/>
            </a:schemeClr>
          </a:solidFill>
        </p:spPr>
        <p:txBody>
          <a:bodyPr wrap="square" lIns="72000" tIns="72000" rIns="72000" bIns="72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61B945"/>
                </a:solidFill>
                <a:effectLst/>
                <a:uLnTx/>
                <a:uFillTx/>
                <a:latin typeface="Arial" panose="020B0604020202020204"/>
                <a:ea typeface="+mn-ea"/>
                <a:cs typeface="+mn-cs"/>
              </a:rPr>
              <a:t>CONSPECTUS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panose="020B0604020202020204"/>
                <a:ea typeface="+mn-ea"/>
                <a:cs typeface="+mn-cs"/>
              </a:rPr>
              <a:t>Generates draft text</a:t>
            </a:r>
          </a:p>
        </p:txBody>
      </p:sp>
    </p:spTree>
    <p:extLst>
      <p:ext uri="{BB962C8B-B14F-4D97-AF65-F5344CB8AC3E}">
        <p14:creationId xmlns:p14="http://schemas.microsoft.com/office/powerpoint/2010/main" val="41302298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DF778-3083-E6FB-2012-7DFED44A7EBB}"/>
              </a:ext>
            </a:extLst>
          </p:cNvPr>
          <p:cNvSpPr>
            <a:spLocks noGrp="1"/>
          </p:cNvSpPr>
          <p:nvPr>
            <p:ph type="title"/>
          </p:nvPr>
        </p:nvSpPr>
        <p:spPr>
          <a:xfrm>
            <a:off x="406399" y="193039"/>
            <a:ext cx="11125199" cy="975995"/>
          </a:xfrm>
        </p:spPr>
        <p:txBody>
          <a:bodyPr/>
          <a:lstStyle/>
          <a:p>
            <a:r>
              <a:rPr lang="en-GB"/>
              <a:t>Results: Users, studies and reviewers</a:t>
            </a:r>
          </a:p>
        </p:txBody>
      </p:sp>
      <p:sp>
        <p:nvSpPr>
          <p:cNvPr id="4" name="Slide Number Placeholder 3">
            <a:extLst>
              <a:ext uri="{FF2B5EF4-FFF2-40B4-BE49-F238E27FC236}">
                <a16:creationId xmlns:a16="http://schemas.microsoft.com/office/drawing/2014/main" id="{D11ABB01-E3BD-9F89-8495-086F5414F2EB}"/>
              </a:ext>
            </a:extLst>
          </p:cNvPr>
          <p:cNvSpPr>
            <a:spLocks noGrp="1"/>
          </p:cNvSpPr>
          <p:nvPr>
            <p:ph type="sldNum" sz="quarter" idx="12"/>
          </p:nvPr>
        </p:nvSpPr>
        <p:spPr>
          <a:xfrm>
            <a:off x="266470" y="6486524"/>
            <a:ext cx="527462"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B51402-D8AD-3345-AF1A-7CB73C854E7F}" type="slidenum">
              <a:rPr kumimoji="0" lang="en-GB" sz="105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57</a:t>
            </a:fld>
            <a:endParaRPr kumimoji="0" lang="en-GB" sz="105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6" name="Table 5">
            <a:extLst>
              <a:ext uri="{FF2B5EF4-FFF2-40B4-BE49-F238E27FC236}">
                <a16:creationId xmlns:a16="http://schemas.microsoft.com/office/drawing/2014/main" id="{4DDE5272-9EE2-C497-A176-9CAB332D9BB6}"/>
              </a:ext>
            </a:extLst>
          </p:cNvPr>
          <p:cNvGraphicFramePr>
            <a:graphicFrameLocks noGrp="1"/>
          </p:cNvGraphicFramePr>
          <p:nvPr/>
        </p:nvGraphicFramePr>
        <p:xfrm>
          <a:off x="2772154" y="1466850"/>
          <a:ext cx="6647691" cy="4996080"/>
        </p:xfrm>
        <a:graphic>
          <a:graphicData uri="http://schemas.openxmlformats.org/drawingml/2006/table">
            <a:tbl>
              <a:tblPr bandRow="1">
                <a:tableStyleId>{5C22544A-7EE6-4342-B048-85BDC9FD1C3A}</a:tableStyleId>
              </a:tblPr>
              <a:tblGrid>
                <a:gridCol w="4564450">
                  <a:extLst>
                    <a:ext uri="{9D8B030D-6E8A-4147-A177-3AD203B41FA5}">
                      <a16:colId xmlns:a16="http://schemas.microsoft.com/office/drawing/2014/main" val="2749751378"/>
                    </a:ext>
                  </a:extLst>
                </a:gridCol>
                <a:gridCol w="2083241">
                  <a:extLst>
                    <a:ext uri="{9D8B030D-6E8A-4147-A177-3AD203B41FA5}">
                      <a16:colId xmlns:a16="http://schemas.microsoft.com/office/drawing/2014/main" val="196046410"/>
                    </a:ext>
                  </a:extLst>
                </a:gridCol>
              </a:tblGrid>
              <a:tr h="370631">
                <a:tc>
                  <a:txBody>
                    <a:bodyPr/>
                    <a:lstStyle/>
                    <a:p>
                      <a:r>
                        <a:rPr lang="en-GB" sz="1600" b="1"/>
                        <a:t>Users, n (%)</a:t>
                      </a:r>
                    </a:p>
                    <a:p>
                      <a:pPr marL="269875" lvl="1" indent="0">
                        <a:tabLst/>
                      </a:pPr>
                      <a:r>
                        <a:rPr lang="en-GB" sz="1600"/>
                        <a:t>Medical Writer</a:t>
                      </a:r>
                    </a:p>
                    <a:p>
                      <a:pPr marL="269875" lvl="1" indent="0">
                        <a:tabLst/>
                      </a:pPr>
                      <a:r>
                        <a:rPr lang="en-GB" sz="1600"/>
                        <a:t>Senior Medical Writer</a:t>
                      </a:r>
                    </a:p>
                    <a:p>
                      <a:pPr marL="269875" lvl="1" indent="0">
                        <a:tabLst/>
                      </a:pPr>
                      <a:r>
                        <a:rPr lang="en-GB" sz="1600"/>
                        <a:t>Principal Medical Writer</a:t>
                      </a:r>
                    </a:p>
                    <a:p>
                      <a:pPr marL="269875" lvl="1" indent="0">
                        <a:tabLst/>
                      </a:pPr>
                      <a:r>
                        <a:rPr lang="en-GB" sz="1600"/>
                        <a:t>Scientific Director</a:t>
                      </a:r>
                    </a:p>
                  </a:txBody>
                  <a:tcPr marL="101160" marR="101160" marT="101160" marB="101160">
                    <a:solidFill>
                      <a:schemeClr val="tx2">
                        <a:lumMod val="20000"/>
                        <a:lumOff val="80000"/>
                      </a:schemeClr>
                    </a:solidFill>
                  </a:tcPr>
                </a:tc>
                <a:tc>
                  <a:txBody>
                    <a:bodyPr/>
                    <a:lstStyle/>
                    <a:p>
                      <a:pPr algn="ctr"/>
                      <a:r>
                        <a:rPr lang="en-GB" sz="1600" b="1"/>
                        <a:t>22</a:t>
                      </a:r>
                    </a:p>
                    <a:p>
                      <a:pPr algn="ctr"/>
                      <a:r>
                        <a:rPr lang="en-GB" sz="1600"/>
                        <a:t>8 (36)</a:t>
                      </a:r>
                    </a:p>
                    <a:p>
                      <a:pPr algn="ctr"/>
                      <a:r>
                        <a:rPr lang="en-GB" sz="1600"/>
                        <a:t>4 (18)</a:t>
                      </a:r>
                    </a:p>
                    <a:p>
                      <a:pPr algn="ctr"/>
                      <a:r>
                        <a:rPr lang="en-GB" sz="1600"/>
                        <a:t>4 (18)</a:t>
                      </a:r>
                    </a:p>
                    <a:p>
                      <a:pPr algn="ctr"/>
                      <a:r>
                        <a:rPr lang="en-GB" sz="1600"/>
                        <a:t>6 (27)</a:t>
                      </a:r>
                    </a:p>
                  </a:txBody>
                  <a:tcPr marL="101160" marR="101160" marT="101160" marB="101160">
                    <a:solidFill>
                      <a:schemeClr val="tx2">
                        <a:lumMod val="20000"/>
                        <a:lumOff val="80000"/>
                      </a:schemeClr>
                    </a:solidFill>
                  </a:tcPr>
                </a:tc>
                <a:extLst>
                  <a:ext uri="{0D108BD9-81ED-4DB2-BD59-A6C34878D82A}">
                    <a16:rowId xmlns:a16="http://schemas.microsoft.com/office/drawing/2014/main" val="4196955029"/>
                  </a:ext>
                </a:extLst>
              </a:tr>
              <a:tr h="370840">
                <a:tc>
                  <a:txBody>
                    <a:bodyPr/>
                    <a:lstStyle/>
                    <a:p>
                      <a:r>
                        <a:rPr lang="en-GB" sz="1600" b="1"/>
                        <a:t>Abstracts generated, n (%)</a:t>
                      </a:r>
                    </a:p>
                    <a:p>
                      <a:pPr marL="269875" lvl="1" indent="0">
                        <a:tabLst/>
                      </a:pPr>
                      <a:r>
                        <a:rPr lang="en-GB" sz="1600"/>
                        <a:t>Clinical trial</a:t>
                      </a:r>
                    </a:p>
                    <a:p>
                      <a:pPr marL="269875" lvl="1" indent="0">
                        <a:tabLst/>
                      </a:pPr>
                      <a:r>
                        <a:rPr lang="en-GB" sz="1600"/>
                        <a:t>Retrospective cohort</a:t>
                      </a:r>
                    </a:p>
                    <a:p>
                      <a:pPr marL="269875" lvl="1" indent="0">
                        <a:tabLst/>
                      </a:pPr>
                      <a:r>
                        <a:rPr lang="en-GB" sz="1600"/>
                        <a:t>Prospective cohort</a:t>
                      </a:r>
                    </a:p>
                    <a:p>
                      <a:pPr marL="269875" lvl="1" indent="0">
                        <a:tabLst/>
                      </a:pPr>
                      <a:r>
                        <a:rPr lang="en-GB" sz="1600"/>
                        <a:t>Survey</a:t>
                      </a:r>
                    </a:p>
                    <a:p>
                      <a:pPr marL="269875" lvl="1" indent="0">
                        <a:tabLst/>
                      </a:pPr>
                      <a:r>
                        <a:rPr lang="en-GB" sz="1600"/>
                        <a:t>Systematic literature review</a:t>
                      </a:r>
                    </a:p>
                    <a:p>
                      <a:pPr marL="269875" lvl="1" indent="0">
                        <a:tabLst/>
                      </a:pPr>
                      <a:r>
                        <a:rPr lang="en-GB" sz="1600"/>
                        <a:t>Population pharmacokinetic modelling</a:t>
                      </a:r>
                    </a:p>
                    <a:p>
                      <a:pPr marL="269875" lvl="1" indent="0">
                        <a:tabLst/>
                      </a:pPr>
                      <a:r>
                        <a:rPr lang="en-GB" sz="1600" i="1"/>
                        <a:t>Post hoc</a:t>
                      </a:r>
                      <a:r>
                        <a:rPr lang="en-GB" sz="1600"/>
                        <a:t> pooled data</a:t>
                      </a:r>
                    </a:p>
                  </a:txBody>
                  <a:tcPr marL="101160" marR="101160" marT="101160" marB="101160">
                    <a:solidFill>
                      <a:schemeClr val="bg2">
                        <a:lumMod val="20000"/>
                        <a:lumOff val="80000"/>
                      </a:schemeClr>
                    </a:solidFill>
                  </a:tcPr>
                </a:tc>
                <a:tc>
                  <a:txBody>
                    <a:bodyPr/>
                    <a:lstStyle/>
                    <a:p>
                      <a:pPr algn="ctr"/>
                      <a:r>
                        <a:rPr lang="en-GB" sz="1600" b="1"/>
                        <a:t>36</a:t>
                      </a:r>
                    </a:p>
                    <a:p>
                      <a:pPr algn="ctr"/>
                      <a:r>
                        <a:rPr lang="en-GB" sz="1600"/>
                        <a:t>17 (47)</a:t>
                      </a:r>
                    </a:p>
                    <a:p>
                      <a:pPr algn="ctr"/>
                      <a:r>
                        <a:rPr lang="en-GB" sz="1600"/>
                        <a:t>9 (25)</a:t>
                      </a:r>
                    </a:p>
                    <a:p>
                      <a:pPr algn="ctr"/>
                      <a:r>
                        <a:rPr lang="en-GB" sz="1600"/>
                        <a:t>3 (8)</a:t>
                      </a:r>
                    </a:p>
                    <a:p>
                      <a:pPr algn="ctr"/>
                      <a:r>
                        <a:rPr lang="en-GB" sz="1600"/>
                        <a:t>3 (8)</a:t>
                      </a:r>
                    </a:p>
                    <a:p>
                      <a:pPr algn="ctr"/>
                      <a:r>
                        <a:rPr lang="en-GB" sz="1600"/>
                        <a:t>2 (6)</a:t>
                      </a:r>
                    </a:p>
                    <a:p>
                      <a:pPr algn="ctr"/>
                      <a:r>
                        <a:rPr lang="en-GB" sz="1600"/>
                        <a:t>1 (3)</a:t>
                      </a:r>
                    </a:p>
                    <a:p>
                      <a:pPr algn="ctr"/>
                      <a:r>
                        <a:rPr lang="en-GB" sz="1600"/>
                        <a:t>1 (3)</a:t>
                      </a:r>
                    </a:p>
                  </a:txBody>
                  <a:tcPr marL="101160" marR="101160" marT="101160" marB="101160">
                    <a:solidFill>
                      <a:schemeClr val="bg2">
                        <a:lumMod val="20000"/>
                        <a:lumOff val="80000"/>
                      </a:schemeClr>
                    </a:solidFill>
                  </a:tcPr>
                </a:tc>
                <a:extLst>
                  <a:ext uri="{0D108BD9-81ED-4DB2-BD59-A6C34878D82A}">
                    <a16:rowId xmlns:a16="http://schemas.microsoft.com/office/drawing/2014/main" val="2648450124"/>
                  </a:ext>
                </a:extLst>
              </a:tr>
              <a:tr h="370840">
                <a:tc>
                  <a:txBody>
                    <a:bodyPr/>
                    <a:lstStyle/>
                    <a:p>
                      <a:r>
                        <a:rPr lang="en-GB" sz="1600" b="1"/>
                        <a:t>Reviews conducted by 14 reviewers, n (%)</a:t>
                      </a:r>
                    </a:p>
                    <a:p>
                      <a:pPr marL="269875" marR="0" lvl="1" indent="0" algn="l" defTabSz="914400" rtl="0" eaLnBrk="1" fontAlgn="auto" latinLnBrk="0" hangingPunct="1">
                        <a:lnSpc>
                          <a:spcPct val="100000"/>
                        </a:lnSpc>
                        <a:spcBef>
                          <a:spcPts val="0"/>
                        </a:spcBef>
                        <a:spcAft>
                          <a:spcPts val="0"/>
                        </a:spcAft>
                        <a:buClrTx/>
                        <a:buSzTx/>
                        <a:buFontTx/>
                        <a:buNone/>
                        <a:tabLst/>
                        <a:defRPr/>
                      </a:pPr>
                      <a:r>
                        <a:rPr lang="en-GB" sz="1600"/>
                        <a:t>Scientific Director or higher</a:t>
                      </a:r>
                    </a:p>
                    <a:p>
                      <a:pPr marL="269875" marR="0" lvl="1" indent="0" algn="l" defTabSz="914400" rtl="0" eaLnBrk="1" fontAlgn="auto" latinLnBrk="0" hangingPunct="1">
                        <a:lnSpc>
                          <a:spcPct val="100000"/>
                        </a:lnSpc>
                        <a:spcBef>
                          <a:spcPts val="0"/>
                        </a:spcBef>
                        <a:spcAft>
                          <a:spcPts val="0"/>
                        </a:spcAft>
                        <a:buClrTx/>
                        <a:buSzTx/>
                        <a:buFontTx/>
                        <a:buNone/>
                        <a:tabLst/>
                        <a:defRPr/>
                      </a:pPr>
                      <a:r>
                        <a:rPr lang="en-GB" sz="1600"/>
                        <a:t>Principal Medical Writer</a:t>
                      </a:r>
                    </a:p>
                    <a:p>
                      <a:pPr marL="269875" marR="0" lvl="1" indent="0" algn="l" defTabSz="914400" rtl="0" eaLnBrk="1" fontAlgn="auto" latinLnBrk="0" hangingPunct="1">
                        <a:lnSpc>
                          <a:spcPct val="100000"/>
                        </a:lnSpc>
                        <a:spcBef>
                          <a:spcPts val="0"/>
                        </a:spcBef>
                        <a:spcAft>
                          <a:spcPts val="0"/>
                        </a:spcAft>
                        <a:buClrTx/>
                        <a:buSzTx/>
                        <a:buFontTx/>
                        <a:buNone/>
                        <a:tabLst/>
                        <a:defRPr/>
                      </a:pPr>
                      <a:r>
                        <a:rPr lang="en-GB" sz="1600"/>
                        <a:t>Senior Medical Writer</a:t>
                      </a:r>
                    </a:p>
                    <a:p>
                      <a:pPr marL="269875" lvl="1" indent="0">
                        <a:tabLst/>
                      </a:pPr>
                      <a:r>
                        <a:rPr lang="en-GB" sz="1600"/>
                        <a:t>Medical Writer</a:t>
                      </a:r>
                    </a:p>
                  </a:txBody>
                  <a:tcPr marL="101160" marR="101160" marT="101160" marB="101160">
                    <a:solidFill>
                      <a:schemeClr val="tx2">
                        <a:lumMod val="20000"/>
                        <a:lumOff val="80000"/>
                      </a:schemeClr>
                    </a:solidFill>
                  </a:tcPr>
                </a:tc>
                <a:tc>
                  <a:txBody>
                    <a:bodyPr/>
                    <a:lstStyle/>
                    <a:p>
                      <a:pPr algn="ctr"/>
                      <a:r>
                        <a:rPr lang="en-GB" sz="1600" b="1"/>
                        <a:t>36</a:t>
                      </a:r>
                    </a:p>
                    <a:p>
                      <a:pPr algn="ctr"/>
                      <a:r>
                        <a:rPr lang="en-GB" sz="1600"/>
                        <a:t>27 (75)</a:t>
                      </a:r>
                    </a:p>
                    <a:p>
                      <a:pPr algn="ctr"/>
                      <a:r>
                        <a:rPr lang="en-GB" sz="1600"/>
                        <a:t>6 (17)</a:t>
                      </a:r>
                    </a:p>
                    <a:p>
                      <a:pPr algn="ctr"/>
                      <a:r>
                        <a:rPr lang="en-GB" sz="1600"/>
                        <a:t>2 (6)</a:t>
                      </a:r>
                    </a:p>
                    <a:p>
                      <a:pPr algn="ctr"/>
                      <a:r>
                        <a:rPr lang="en-GB" sz="1600"/>
                        <a:t>1 (3)</a:t>
                      </a:r>
                    </a:p>
                  </a:txBody>
                  <a:tcPr marL="101160" marR="101160" marT="101160" marB="101160">
                    <a:solidFill>
                      <a:schemeClr val="tx2">
                        <a:lumMod val="20000"/>
                        <a:lumOff val="80000"/>
                      </a:schemeClr>
                    </a:solidFill>
                  </a:tcPr>
                </a:tc>
                <a:extLst>
                  <a:ext uri="{0D108BD9-81ED-4DB2-BD59-A6C34878D82A}">
                    <a16:rowId xmlns:a16="http://schemas.microsoft.com/office/drawing/2014/main" val="604739444"/>
                  </a:ext>
                </a:extLst>
              </a:tr>
            </a:tbl>
          </a:graphicData>
        </a:graphic>
      </p:graphicFrame>
      <p:sp>
        <p:nvSpPr>
          <p:cNvPr id="26" name="Footer Placeholder 4">
            <a:extLst>
              <a:ext uri="{FF2B5EF4-FFF2-40B4-BE49-F238E27FC236}">
                <a16:creationId xmlns:a16="http://schemas.microsoft.com/office/drawing/2014/main" id="{2C6740B0-0621-7B5E-295E-5B4F5AD8A0C1}"/>
              </a:ext>
            </a:extLst>
          </p:cNvPr>
          <p:cNvSpPr>
            <a:spLocks noGrp="1"/>
          </p:cNvSpPr>
          <p:nvPr>
            <p:ph type="ftr" sz="quarter" idx="11"/>
          </p:nvPr>
        </p:nvSpPr>
        <p:spPr>
          <a:xfrm>
            <a:off x="0" y="6486524"/>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This information is for educational use only. Do not copy. Do not distribute.</a:t>
            </a:r>
          </a:p>
        </p:txBody>
      </p:sp>
    </p:spTree>
    <p:extLst>
      <p:ext uri="{BB962C8B-B14F-4D97-AF65-F5344CB8AC3E}">
        <p14:creationId xmlns:p14="http://schemas.microsoft.com/office/powerpoint/2010/main" val="1717085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40D61-D8F6-485E-D4C8-7B4A30D2DBCA}"/>
              </a:ext>
            </a:extLst>
          </p:cNvPr>
          <p:cNvSpPr>
            <a:spLocks noGrp="1"/>
          </p:cNvSpPr>
          <p:nvPr>
            <p:ph type="title"/>
          </p:nvPr>
        </p:nvSpPr>
        <p:spPr/>
        <p:txBody>
          <a:bodyPr/>
          <a:lstStyle/>
          <a:p>
            <a:r>
              <a:rPr lang="en-GB"/>
              <a:t>Results: Usability (n=22 users)</a:t>
            </a:r>
          </a:p>
        </p:txBody>
      </p:sp>
      <p:sp>
        <p:nvSpPr>
          <p:cNvPr id="4" name="Slide Number Placeholder 3">
            <a:extLst>
              <a:ext uri="{FF2B5EF4-FFF2-40B4-BE49-F238E27FC236}">
                <a16:creationId xmlns:a16="http://schemas.microsoft.com/office/drawing/2014/main" id="{740E6E87-9B9E-2395-DF2F-378352C2BDA7}"/>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B51402-D8AD-3345-AF1A-7CB73C854E7F}" type="slidenum">
              <a:rPr kumimoji="0" lang="en-GB" sz="105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58</a:t>
            </a:fld>
            <a:endParaRPr kumimoji="0" lang="en-GB" sz="10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3B112220-CCEB-EA1A-F42C-3E8E6723D11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This information is for educational use only. Do not copy. Do not distribute.</a:t>
            </a:r>
          </a:p>
        </p:txBody>
      </p:sp>
      <p:grpSp>
        <p:nvGrpSpPr>
          <p:cNvPr id="6" name="Group 5">
            <a:extLst>
              <a:ext uri="{FF2B5EF4-FFF2-40B4-BE49-F238E27FC236}">
                <a16:creationId xmlns:a16="http://schemas.microsoft.com/office/drawing/2014/main" id="{249F1094-9BC3-3804-DF8A-4A79D82C0A8B}"/>
              </a:ext>
            </a:extLst>
          </p:cNvPr>
          <p:cNvGrpSpPr/>
          <p:nvPr/>
        </p:nvGrpSpPr>
        <p:grpSpPr>
          <a:xfrm>
            <a:off x="2092825" y="1632316"/>
            <a:ext cx="8460934" cy="3378215"/>
            <a:chOff x="2537579" y="1993776"/>
            <a:chExt cx="7312149" cy="2919537"/>
          </a:xfrm>
        </p:grpSpPr>
        <p:sp>
          <p:nvSpPr>
            <p:cNvPr id="7" name="Star: 5 Points 6">
              <a:extLst>
                <a:ext uri="{FF2B5EF4-FFF2-40B4-BE49-F238E27FC236}">
                  <a16:creationId xmlns:a16="http://schemas.microsoft.com/office/drawing/2014/main" id="{1762367F-F2AB-72CB-E2BC-09CEEA95F995}"/>
                </a:ext>
              </a:extLst>
            </p:cNvPr>
            <p:cNvSpPr/>
            <p:nvPr/>
          </p:nvSpPr>
          <p:spPr>
            <a:xfrm>
              <a:off x="4715483" y="1993776"/>
              <a:ext cx="477944" cy="477944"/>
            </a:xfrm>
            <a:prstGeom prst="star5">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noAutofit/>
            </a:bodyPr>
            <a:lstStyle/>
            <a:p>
              <a:pPr marL="0" marR="0" lvl="0" indent="0" algn="ctr" defTabSz="914400" rtl="0" eaLnBrk="1" fontAlgn="auto" latinLnBrk="0" hangingPunct="0">
                <a:lnSpc>
                  <a:spcPct val="100000"/>
                </a:lnSpc>
                <a:spcBef>
                  <a:spcPts val="0"/>
                </a:spcBef>
                <a:spcAft>
                  <a:spcPts val="60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rial" panose="020B0604020202020204"/>
                <a:ea typeface="+mn-ea"/>
                <a:cs typeface="+mn-cs"/>
                <a:sym typeface="Helvetica"/>
              </a:endParaRPr>
            </a:p>
          </p:txBody>
        </p:sp>
        <p:sp>
          <p:nvSpPr>
            <p:cNvPr id="8" name="Star: 5 Points 7">
              <a:extLst>
                <a:ext uri="{FF2B5EF4-FFF2-40B4-BE49-F238E27FC236}">
                  <a16:creationId xmlns:a16="http://schemas.microsoft.com/office/drawing/2014/main" id="{E0775921-A772-0EFE-6119-83E119FD3BCC}"/>
                </a:ext>
              </a:extLst>
            </p:cNvPr>
            <p:cNvSpPr/>
            <p:nvPr/>
          </p:nvSpPr>
          <p:spPr>
            <a:xfrm>
              <a:off x="5258321" y="1993776"/>
              <a:ext cx="477944" cy="477944"/>
            </a:xfrm>
            <a:prstGeom prst="star5">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noAutofit/>
            </a:bodyPr>
            <a:lstStyle/>
            <a:p>
              <a:pPr marL="0" marR="0" lvl="0" indent="0" algn="ctr" defTabSz="914400" rtl="0" eaLnBrk="1" fontAlgn="auto" latinLnBrk="0" hangingPunct="0">
                <a:lnSpc>
                  <a:spcPct val="100000"/>
                </a:lnSpc>
                <a:spcBef>
                  <a:spcPts val="0"/>
                </a:spcBef>
                <a:spcAft>
                  <a:spcPts val="60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rial" panose="020B0604020202020204"/>
                <a:ea typeface="+mn-ea"/>
                <a:cs typeface="+mn-cs"/>
                <a:sym typeface="Helvetica"/>
              </a:endParaRPr>
            </a:p>
          </p:txBody>
        </p:sp>
        <p:sp>
          <p:nvSpPr>
            <p:cNvPr id="9" name="Star: 5 Points 8">
              <a:extLst>
                <a:ext uri="{FF2B5EF4-FFF2-40B4-BE49-F238E27FC236}">
                  <a16:creationId xmlns:a16="http://schemas.microsoft.com/office/drawing/2014/main" id="{FF3F2D3A-089A-846D-94AC-2CCE8C746AC5}"/>
                </a:ext>
              </a:extLst>
            </p:cNvPr>
            <p:cNvSpPr/>
            <p:nvPr/>
          </p:nvSpPr>
          <p:spPr>
            <a:xfrm>
              <a:off x="5801158" y="1993776"/>
              <a:ext cx="477944" cy="477944"/>
            </a:xfrm>
            <a:prstGeom prst="star5">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noAutofit/>
            </a:bodyPr>
            <a:lstStyle/>
            <a:p>
              <a:pPr marL="0" marR="0" lvl="0" indent="0" algn="ctr" defTabSz="914400" rtl="0" eaLnBrk="1" fontAlgn="auto" latinLnBrk="0" hangingPunct="0">
                <a:lnSpc>
                  <a:spcPct val="100000"/>
                </a:lnSpc>
                <a:spcBef>
                  <a:spcPts val="0"/>
                </a:spcBef>
                <a:spcAft>
                  <a:spcPts val="60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rial" panose="020B0604020202020204"/>
                <a:ea typeface="+mn-ea"/>
                <a:cs typeface="+mn-cs"/>
                <a:sym typeface="Helvetica"/>
              </a:endParaRPr>
            </a:p>
          </p:txBody>
        </p:sp>
        <p:sp>
          <p:nvSpPr>
            <p:cNvPr id="10" name="Star: 5 Points 9">
              <a:extLst>
                <a:ext uri="{FF2B5EF4-FFF2-40B4-BE49-F238E27FC236}">
                  <a16:creationId xmlns:a16="http://schemas.microsoft.com/office/drawing/2014/main" id="{D734C77E-2B6F-6D9A-D4C9-2F4D236F9573}"/>
                </a:ext>
              </a:extLst>
            </p:cNvPr>
            <p:cNvSpPr/>
            <p:nvPr/>
          </p:nvSpPr>
          <p:spPr>
            <a:xfrm>
              <a:off x="6343997" y="1998886"/>
              <a:ext cx="477944" cy="477944"/>
            </a:xfrm>
            <a:prstGeom prst="star5">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noAutofit/>
            </a:bodyPr>
            <a:lstStyle/>
            <a:p>
              <a:pPr marL="0" marR="0" lvl="0" indent="0" algn="ctr" defTabSz="914400" rtl="0" eaLnBrk="1" fontAlgn="auto" latinLnBrk="0" hangingPunct="0">
                <a:lnSpc>
                  <a:spcPct val="100000"/>
                </a:lnSpc>
                <a:spcBef>
                  <a:spcPts val="0"/>
                </a:spcBef>
                <a:spcAft>
                  <a:spcPts val="60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rial" panose="020B0604020202020204"/>
                <a:ea typeface="+mn-ea"/>
                <a:cs typeface="+mn-cs"/>
                <a:sym typeface="Helvetica"/>
              </a:endParaRPr>
            </a:p>
          </p:txBody>
        </p:sp>
        <p:sp>
          <p:nvSpPr>
            <p:cNvPr id="11" name="Star: 5 Points 10">
              <a:extLst>
                <a:ext uri="{FF2B5EF4-FFF2-40B4-BE49-F238E27FC236}">
                  <a16:creationId xmlns:a16="http://schemas.microsoft.com/office/drawing/2014/main" id="{0685F344-025E-493B-56DB-BAC97A6E9EED}"/>
                </a:ext>
              </a:extLst>
            </p:cNvPr>
            <p:cNvSpPr/>
            <p:nvPr/>
          </p:nvSpPr>
          <p:spPr>
            <a:xfrm>
              <a:off x="6886836" y="1993776"/>
              <a:ext cx="477944" cy="477944"/>
            </a:xfrm>
            <a:prstGeom prst="star5">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noAutofit/>
            </a:bodyPr>
            <a:lstStyle/>
            <a:p>
              <a:pPr marL="0" marR="0" lvl="0" indent="0" algn="ctr" defTabSz="914400" rtl="0" eaLnBrk="1" fontAlgn="auto" latinLnBrk="0" hangingPunct="0">
                <a:lnSpc>
                  <a:spcPct val="100000"/>
                </a:lnSpc>
                <a:spcBef>
                  <a:spcPts val="0"/>
                </a:spcBef>
                <a:spcAft>
                  <a:spcPts val="60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rial" panose="020B0604020202020204"/>
                <a:ea typeface="+mn-ea"/>
                <a:cs typeface="+mn-cs"/>
                <a:sym typeface="Helvetica"/>
              </a:endParaRPr>
            </a:p>
          </p:txBody>
        </p:sp>
        <p:pic>
          <p:nvPicPr>
            <p:cNvPr id="12" name="Picture 11">
              <a:extLst>
                <a:ext uri="{FF2B5EF4-FFF2-40B4-BE49-F238E27FC236}">
                  <a16:creationId xmlns:a16="http://schemas.microsoft.com/office/drawing/2014/main" id="{1906D9DF-5EB6-C92D-23BD-916FF3567D85}"/>
                </a:ext>
              </a:extLst>
            </p:cNvPr>
            <p:cNvPicPr>
              <a:picLocks noChangeAspect="1"/>
            </p:cNvPicPr>
            <p:nvPr/>
          </p:nvPicPr>
          <p:blipFill rotWithShape="1">
            <a:blip r:embed="rId3"/>
            <a:srcRect l="52232"/>
            <a:stretch/>
          </p:blipFill>
          <p:spPr>
            <a:xfrm>
              <a:off x="7137846" y="1993776"/>
              <a:ext cx="229563" cy="480574"/>
            </a:xfrm>
            <a:prstGeom prst="rect">
              <a:avLst/>
            </a:prstGeom>
          </p:spPr>
        </p:pic>
        <p:sp>
          <p:nvSpPr>
            <p:cNvPr id="13" name="TextBox 12">
              <a:extLst>
                <a:ext uri="{FF2B5EF4-FFF2-40B4-BE49-F238E27FC236}">
                  <a16:creationId xmlns:a16="http://schemas.microsoft.com/office/drawing/2014/main" id="{7319F078-A472-56BC-DA95-8B13F38F40CC}"/>
                </a:ext>
              </a:extLst>
            </p:cNvPr>
            <p:cNvSpPr txBox="1"/>
            <p:nvPr/>
          </p:nvSpPr>
          <p:spPr>
            <a:xfrm>
              <a:off x="3116658" y="2099468"/>
              <a:ext cx="1509479" cy="3590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lvl="0" indent="0" algn="r" defTabSz="914400" rtl="0" eaLnBrk="1" fontAlgn="auto" latinLnBrk="0" hangingPunct="0">
                <a:lnSpc>
                  <a:spcPct val="100000"/>
                </a:lnSpc>
                <a:spcBef>
                  <a:spcPts val="0"/>
                </a:spcBef>
                <a:spcAft>
                  <a:spcPts val="600"/>
                </a:spcAft>
                <a:buClr>
                  <a:srgbClr val="114C9C"/>
                </a:buClr>
                <a:buSzTx/>
                <a:buFontTx/>
                <a:buNone/>
                <a:tabLst/>
                <a:defRPr/>
              </a:pPr>
              <a:r>
                <a:rPr kumimoji="0" lang="en-GB" sz="1600" b="0" i="0" u="none" strike="noStrike" kern="1200" cap="none" spc="0" normalizeH="0" baseline="0" noProof="0">
                  <a:ln>
                    <a:noFill/>
                  </a:ln>
                  <a:solidFill>
                    <a:srgbClr val="0D213A"/>
                  </a:solidFill>
                  <a:effectLst/>
                  <a:uLnTx/>
                  <a:uFillTx/>
                  <a:latin typeface="Arial" panose="020B0604020202020204"/>
                  <a:ea typeface="+mn-ea"/>
                  <a:cs typeface="+mn-cs"/>
                  <a:sym typeface="Helvetica"/>
                </a:rPr>
                <a:t>Clarity of interface</a:t>
              </a:r>
            </a:p>
          </p:txBody>
        </p:sp>
        <p:sp>
          <p:nvSpPr>
            <p:cNvPr id="14" name="TextBox 13">
              <a:extLst>
                <a:ext uri="{FF2B5EF4-FFF2-40B4-BE49-F238E27FC236}">
                  <a16:creationId xmlns:a16="http://schemas.microsoft.com/office/drawing/2014/main" id="{92C8161F-2A06-39F1-DE14-87FBC5BE5BD5}"/>
                </a:ext>
              </a:extLst>
            </p:cNvPr>
            <p:cNvSpPr txBox="1"/>
            <p:nvPr/>
          </p:nvSpPr>
          <p:spPr>
            <a:xfrm>
              <a:off x="3145751" y="2891238"/>
              <a:ext cx="1480386" cy="3590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lvl="0" indent="0" algn="r" defTabSz="914400" rtl="0" eaLnBrk="1" fontAlgn="auto" latinLnBrk="0" hangingPunct="0">
                <a:lnSpc>
                  <a:spcPct val="100000"/>
                </a:lnSpc>
                <a:spcBef>
                  <a:spcPts val="0"/>
                </a:spcBef>
                <a:spcAft>
                  <a:spcPts val="600"/>
                </a:spcAft>
                <a:buClr>
                  <a:srgbClr val="114C9C"/>
                </a:buClr>
                <a:buSzTx/>
                <a:buFontTx/>
                <a:buNone/>
                <a:tabLst/>
                <a:defRPr/>
              </a:pPr>
              <a:r>
                <a:rPr kumimoji="0" lang="en-GB" sz="1600" b="0" i="0" u="none" strike="noStrike" kern="1200" cap="none" spc="0" normalizeH="0" baseline="0" noProof="0">
                  <a:ln>
                    <a:noFill/>
                  </a:ln>
                  <a:solidFill>
                    <a:srgbClr val="0D213A"/>
                  </a:solidFill>
                  <a:effectLst/>
                  <a:uLnTx/>
                  <a:uFillTx/>
                  <a:latin typeface="Arial" panose="020B0604020202020204"/>
                  <a:ea typeface="+mn-ea"/>
                  <a:cs typeface="+mn-cs"/>
                  <a:sym typeface="Helvetica"/>
                </a:rPr>
                <a:t>Improves process</a:t>
              </a:r>
            </a:p>
          </p:txBody>
        </p:sp>
        <p:sp>
          <p:nvSpPr>
            <p:cNvPr id="15" name="Star: 5 Points 14">
              <a:extLst>
                <a:ext uri="{FF2B5EF4-FFF2-40B4-BE49-F238E27FC236}">
                  <a16:creationId xmlns:a16="http://schemas.microsoft.com/office/drawing/2014/main" id="{DACD660A-F78F-27CD-7741-967BAC6C849A}"/>
                </a:ext>
              </a:extLst>
            </p:cNvPr>
            <p:cNvSpPr/>
            <p:nvPr/>
          </p:nvSpPr>
          <p:spPr>
            <a:xfrm>
              <a:off x="4727522" y="4430260"/>
              <a:ext cx="477944" cy="477944"/>
            </a:xfrm>
            <a:prstGeom prst="star5">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noAutofit/>
            </a:bodyPr>
            <a:lstStyle/>
            <a:p>
              <a:pPr marL="0" marR="0" lvl="0" indent="0" algn="ctr" defTabSz="914400" rtl="0" eaLnBrk="1" fontAlgn="auto" latinLnBrk="0" hangingPunct="0">
                <a:lnSpc>
                  <a:spcPct val="100000"/>
                </a:lnSpc>
                <a:spcBef>
                  <a:spcPts val="0"/>
                </a:spcBef>
                <a:spcAft>
                  <a:spcPts val="60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rial" panose="020B0604020202020204"/>
                <a:ea typeface="+mn-ea"/>
                <a:cs typeface="+mn-cs"/>
                <a:sym typeface="Helvetica"/>
              </a:endParaRPr>
            </a:p>
          </p:txBody>
        </p:sp>
        <p:sp>
          <p:nvSpPr>
            <p:cNvPr id="16" name="Star: 5 Points 15">
              <a:extLst>
                <a:ext uri="{FF2B5EF4-FFF2-40B4-BE49-F238E27FC236}">
                  <a16:creationId xmlns:a16="http://schemas.microsoft.com/office/drawing/2014/main" id="{F086A4BD-9A2F-0FDD-C0AC-74900162DD0F}"/>
                </a:ext>
              </a:extLst>
            </p:cNvPr>
            <p:cNvSpPr/>
            <p:nvPr/>
          </p:nvSpPr>
          <p:spPr>
            <a:xfrm>
              <a:off x="5270360" y="4430260"/>
              <a:ext cx="477944" cy="477944"/>
            </a:xfrm>
            <a:prstGeom prst="star5">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noAutofit/>
            </a:bodyPr>
            <a:lstStyle/>
            <a:p>
              <a:pPr marL="0" marR="0" lvl="0" indent="0" algn="ctr" defTabSz="914400" rtl="0" eaLnBrk="1" fontAlgn="auto" latinLnBrk="0" hangingPunct="0">
                <a:lnSpc>
                  <a:spcPct val="100000"/>
                </a:lnSpc>
                <a:spcBef>
                  <a:spcPts val="0"/>
                </a:spcBef>
                <a:spcAft>
                  <a:spcPts val="60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rial" panose="020B0604020202020204"/>
                <a:ea typeface="+mn-ea"/>
                <a:cs typeface="+mn-cs"/>
                <a:sym typeface="Helvetica"/>
              </a:endParaRPr>
            </a:p>
          </p:txBody>
        </p:sp>
        <p:sp>
          <p:nvSpPr>
            <p:cNvPr id="17" name="Star: 5 Points 16">
              <a:extLst>
                <a:ext uri="{FF2B5EF4-FFF2-40B4-BE49-F238E27FC236}">
                  <a16:creationId xmlns:a16="http://schemas.microsoft.com/office/drawing/2014/main" id="{4483CC77-2D8A-FF10-B792-AB6CDEA1A1EC}"/>
                </a:ext>
              </a:extLst>
            </p:cNvPr>
            <p:cNvSpPr/>
            <p:nvPr/>
          </p:nvSpPr>
          <p:spPr>
            <a:xfrm>
              <a:off x="5813198" y="4430260"/>
              <a:ext cx="477944" cy="477944"/>
            </a:xfrm>
            <a:prstGeom prst="star5">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noAutofit/>
            </a:bodyPr>
            <a:lstStyle/>
            <a:p>
              <a:pPr marL="0" marR="0" lvl="0" indent="0" algn="ctr" defTabSz="914400" rtl="0" eaLnBrk="1" fontAlgn="auto" latinLnBrk="0" hangingPunct="0">
                <a:lnSpc>
                  <a:spcPct val="100000"/>
                </a:lnSpc>
                <a:spcBef>
                  <a:spcPts val="0"/>
                </a:spcBef>
                <a:spcAft>
                  <a:spcPts val="60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rial" panose="020B0604020202020204"/>
                <a:ea typeface="+mn-ea"/>
                <a:cs typeface="+mn-cs"/>
                <a:sym typeface="Helvetica"/>
              </a:endParaRPr>
            </a:p>
          </p:txBody>
        </p:sp>
        <p:sp>
          <p:nvSpPr>
            <p:cNvPr id="18" name="Star: 5 Points 17">
              <a:extLst>
                <a:ext uri="{FF2B5EF4-FFF2-40B4-BE49-F238E27FC236}">
                  <a16:creationId xmlns:a16="http://schemas.microsoft.com/office/drawing/2014/main" id="{4F02449A-AF5D-2F08-3E7D-DD859A40F90D}"/>
                </a:ext>
              </a:extLst>
            </p:cNvPr>
            <p:cNvSpPr/>
            <p:nvPr/>
          </p:nvSpPr>
          <p:spPr>
            <a:xfrm>
              <a:off x="6356036" y="4435369"/>
              <a:ext cx="477944" cy="477944"/>
            </a:xfrm>
            <a:prstGeom prst="star5">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noAutofit/>
            </a:bodyPr>
            <a:lstStyle/>
            <a:p>
              <a:pPr marL="0" marR="0" lvl="0" indent="0" algn="ctr" defTabSz="914400" rtl="0" eaLnBrk="1" fontAlgn="auto" latinLnBrk="0" hangingPunct="0">
                <a:lnSpc>
                  <a:spcPct val="100000"/>
                </a:lnSpc>
                <a:spcBef>
                  <a:spcPts val="0"/>
                </a:spcBef>
                <a:spcAft>
                  <a:spcPts val="60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rial" panose="020B0604020202020204"/>
                <a:ea typeface="+mn-ea"/>
                <a:cs typeface="+mn-cs"/>
                <a:sym typeface="Helvetica"/>
              </a:endParaRPr>
            </a:p>
          </p:txBody>
        </p:sp>
        <p:sp>
          <p:nvSpPr>
            <p:cNvPr id="19" name="Star: 5 Points 18">
              <a:extLst>
                <a:ext uri="{FF2B5EF4-FFF2-40B4-BE49-F238E27FC236}">
                  <a16:creationId xmlns:a16="http://schemas.microsoft.com/office/drawing/2014/main" id="{289E257E-A4DD-9215-5C2F-BB7B8067D4CD}"/>
                </a:ext>
              </a:extLst>
            </p:cNvPr>
            <p:cNvSpPr/>
            <p:nvPr/>
          </p:nvSpPr>
          <p:spPr>
            <a:xfrm>
              <a:off x="6898874" y="4430260"/>
              <a:ext cx="477944" cy="477944"/>
            </a:xfrm>
            <a:prstGeom prst="star5">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noAutofit/>
            </a:bodyPr>
            <a:lstStyle/>
            <a:p>
              <a:pPr marL="0" marR="0" lvl="0" indent="0" algn="ctr" defTabSz="914400" rtl="0" eaLnBrk="1" fontAlgn="auto" latinLnBrk="0" hangingPunct="0">
                <a:lnSpc>
                  <a:spcPct val="100000"/>
                </a:lnSpc>
                <a:spcBef>
                  <a:spcPts val="0"/>
                </a:spcBef>
                <a:spcAft>
                  <a:spcPts val="60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rial" panose="020B0604020202020204"/>
                <a:ea typeface="+mn-ea"/>
                <a:cs typeface="+mn-cs"/>
                <a:sym typeface="Helvetica"/>
              </a:endParaRPr>
            </a:p>
          </p:txBody>
        </p:sp>
        <p:pic>
          <p:nvPicPr>
            <p:cNvPr id="20" name="Picture 19">
              <a:extLst>
                <a:ext uri="{FF2B5EF4-FFF2-40B4-BE49-F238E27FC236}">
                  <a16:creationId xmlns:a16="http://schemas.microsoft.com/office/drawing/2014/main" id="{3E5ED9E6-DE62-36F3-AA95-F98485C81DA0}"/>
                </a:ext>
              </a:extLst>
            </p:cNvPr>
            <p:cNvPicPr>
              <a:picLocks noChangeAspect="1"/>
            </p:cNvPicPr>
            <p:nvPr/>
          </p:nvPicPr>
          <p:blipFill rotWithShape="1">
            <a:blip r:embed="rId3"/>
            <a:srcRect l="38325" r="-1"/>
            <a:stretch/>
          </p:blipFill>
          <p:spPr>
            <a:xfrm>
              <a:off x="7083049" y="4430260"/>
              <a:ext cx="296399" cy="480574"/>
            </a:xfrm>
            <a:prstGeom prst="rect">
              <a:avLst/>
            </a:prstGeom>
          </p:spPr>
        </p:pic>
        <p:sp>
          <p:nvSpPr>
            <p:cNvPr id="21" name="TextBox 20">
              <a:extLst>
                <a:ext uri="{FF2B5EF4-FFF2-40B4-BE49-F238E27FC236}">
                  <a16:creationId xmlns:a16="http://schemas.microsoft.com/office/drawing/2014/main" id="{623654C5-0639-8BEB-B380-509D8226781B}"/>
                </a:ext>
              </a:extLst>
            </p:cNvPr>
            <p:cNvSpPr txBox="1"/>
            <p:nvPr/>
          </p:nvSpPr>
          <p:spPr>
            <a:xfrm>
              <a:off x="3492090" y="4535950"/>
              <a:ext cx="1134048" cy="3590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lvl="0" indent="0" algn="r" defTabSz="914400" rtl="0" eaLnBrk="1" fontAlgn="auto" latinLnBrk="0" hangingPunct="0">
                <a:lnSpc>
                  <a:spcPct val="100000"/>
                </a:lnSpc>
                <a:spcBef>
                  <a:spcPts val="0"/>
                </a:spcBef>
                <a:spcAft>
                  <a:spcPts val="600"/>
                </a:spcAft>
                <a:buClr>
                  <a:srgbClr val="114C9C"/>
                </a:buClr>
                <a:buSzTx/>
                <a:buFontTx/>
                <a:buNone/>
                <a:tabLst/>
                <a:defRPr/>
              </a:pPr>
              <a:r>
                <a:rPr kumimoji="0" lang="en-GB" sz="1600" b="0" i="0" u="none" strike="noStrike" kern="1200" cap="none" spc="0" normalizeH="0" baseline="0" noProof="0">
                  <a:ln>
                    <a:noFill/>
                  </a:ln>
                  <a:solidFill>
                    <a:srgbClr val="0D213A"/>
                  </a:solidFill>
                  <a:effectLst/>
                  <a:uLnTx/>
                  <a:uFillTx/>
                  <a:latin typeface="Arial" panose="020B0604020202020204"/>
                  <a:ea typeface="+mn-ea"/>
                  <a:cs typeface="+mn-cs"/>
                  <a:sym typeface="Helvetica"/>
                </a:rPr>
                <a:t>Overall rating</a:t>
              </a:r>
            </a:p>
          </p:txBody>
        </p:sp>
        <p:sp>
          <p:nvSpPr>
            <p:cNvPr id="22" name="TextBox 21">
              <a:extLst>
                <a:ext uri="{FF2B5EF4-FFF2-40B4-BE49-F238E27FC236}">
                  <a16:creationId xmlns:a16="http://schemas.microsoft.com/office/drawing/2014/main" id="{7CD1A9B6-1658-532A-F0CE-36754E834485}"/>
                </a:ext>
              </a:extLst>
            </p:cNvPr>
            <p:cNvSpPr txBox="1"/>
            <p:nvPr/>
          </p:nvSpPr>
          <p:spPr>
            <a:xfrm>
              <a:off x="7697444" y="2080061"/>
              <a:ext cx="2152284" cy="3856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lvl="0" indent="0" algn="l" defTabSz="914400" rtl="0" eaLnBrk="1" fontAlgn="auto" latinLnBrk="0" hangingPunct="0">
                <a:lnSpc>
                  <a:spcPct val="100000"/>
                </a:lnSpc>
                <a:spcBef>
                  <a:spcPts val="0"/>
                </a:spcBef>
                <a:spcAft>
                  <a:spcPts val="600"/>
                </a:spcAft>
                <a:buClr>
                  <a:srgbClr val="114C9C"/>
                </a:buClr>
                <a:buSzTx/>
                <a:buFontTx/>
                <a:buNone/>
                <a:tabLst/>
                <a:defRPr/>
              </a:pPr>
              <a:r>
                <a:rPr kumimoji="0" lang="en-GB" sz="1800" b="1" i="0" u="none" strike="noStrike" kern="1200" cap="none" spc="0" normalizeH="0" baseline="0" noProof="0">
                  <a:ln>
                    <a:noFill/>
                  </a:ln>
                  <a:solidFill>
                    <a:srgbClr val="0D213A"/>
                  </a:solidFill>
                  <a:effectLst/>
                  <a:uLnTx/>
                  <a:uFillTx/>
                  <a:latin typeface="Arial" panose="020B0604020202020204"/>
                  <a:ea typeface="+mn-ea"/>
                  <a:cs typeface="+mn-cs"/>
                  <a:sym typeface="Helvetica"/>
                </a:rPr>
                <a:t>Mean 4.36 (range 3–5)</a:t>
              </a:r>
            </a:p>
          </p:txBody>
        </p:sp>
        <p:sp>
          <p:nvSpPr>
            <p:cNvPr id="23" name="TextBox 22">
              <a:extLst>
                <a:ext uri="{FF2B5EF4-FFF2-40B4-BE49-F238E27FC236}">
                  <a16:creationId xmlns:a16="http://schemas.microsoft.com/office/drawing/2014/main" id="{CF558CB3-5617-DAC1-15EA-FFCFFC2817B9}"/>
                </a:ext>
              </a:extLst>
            </p:cNvPr>
            <p:cNvSpPr txBox="1"/>
            <p:nvPr/>
          </p:nvSpPr>
          <p:spPr>
            <a:xfrm>
              <a:off x="7697444" y="4515702"/>
              <a:ext cx="2152284" cy="3856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lvl="0" indent="0" algn="l" defTabSz="914400" rtl="0" eaLnBrk="1" fontAlgn="auto" latinLnBrk="0" hangingPunct="0">
                <a:lnSpc>
                  <a:spcPct val="100000"/>
                </a:lnSpc>
                <a:spcBef>
                  <a:spcPts val="0"/>
                </a:spcBef>
                <a:spcAft>
                  <a:spcPts val="600"/>
                </a:spcAft>
                <a:buClr>
                  <a:srgbClr val="114C9C"/>
                </a:buClr>
                <a:buSzTx/>
                <a:buFontTx/>
                <a:buNone/>
                <a:tabLst/>
                <a:defRPr/>
              </a:pPr>
              <a:r>
                <a:rPr kumimoji="0" lang="en-GB" sz="1800" b="1" i="0" u="none" strike="noStrike" kern="1200" cap="none" spc="0" normalizeH="0" baseline="0" noProof="0">
                  <a:ln>
                    <a:noFill/>
                  </a:ln>
                  <a:solidFill>
                    <a:srgbClr val="0D213A"/>
                  </a:solidFill>
                  <a:effectLst/>
                  <a:uLnTx/>
                  <a:uFillTx/>
                  <a:latin typeface="Arial" panose="020B0604020202020204"/>
                  <a:ea typeface="+mn-ea"/>
                  <a:cs typeface="+mn-cs"/>
                  <a:sym typeface="Helvetica"/>
                </a:rPr>
                <a:t>Mean 4.18 (range 3–5)</a:t>
              </a:r>
            </a:p>
          </p:txBody>
        </p:sp>
        <p:sp>
          <p:nvSpPr>
            <p:cNvPr id="24" name="Plus Sign 23">
              <a:extLst>
                <a:ext uri="{FF2B5EF4-FFF2-40B4-BE49-F238E27FC236}">
                  <a16:creationId xmlns:a16="http://schemas.microsoft.com/office/drawing/2014/main" id="{486CEDB0-BE78-5F2B-3E82-559BD469F7F0}"/>
                </a:ext>
              </a:extLst>
            </p:cNvPr>
            <p:cNvSpPr/>
            <p:nvPr/>
          </p:nvSpPr>
          <p:spPr>
            <a:xfrm>
              <a:off x="4655133" y="2801923"/>
              <a:ext cx="540000" cy="540000"/>
            </a:xfrm>
            <a:prstGeom prst="mathPlus">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noAutofit/>
            </a:bodyPr>
            <a:lstStyle/>
            <a:p>
              <a:pPr marL="0" marR="0" lvl="0" indent="0" algn="ctr" defTabSz="914400" rtl="0" eaLnBrk="1" fontAlgn="auto" latinLnBrk="0" hangingPunct="0">
                <a:lnSpc>
                  <a:spcPct val="100000"/>
                </a:lnSpc>
                <a:spcBef>
                  <a:spcPts val="0"/>
                </a:spcBef>
                <a:spcAft>
                  <a:spcPts val="60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sym typeface="Helvetica"/>
              </a:endParaRPr>
            </a:p>
          </p:txBody>
        </p:sp>
        <p:sp>
          <p:nvSpPr>
            <p:cNvPr id="25" name="Plus Sign 24">
              <a:extLst>
                <a:ext uri="{FF2B5EF4-FFF2-40B4-BE49-F238E27FC236}">
                  <a16:creationId xmlns:a16="http://schemas.microsoft.com/office/drawing/2014/main" id="{BE223235-CF9B-44CF-E986-1865D00945E5}"/>
                </a:ext>
              </a:extLst>
            </p:cNvPr>
            <p:cNvSpPr/>
            <p:nvPr/>
          </p:nvSpPr>
          <p:spPr>
            <a:xfrm>
              <a:off x="5208311" y="2801923"/>
              <a:ext cx="540000" cy="540000"/>
            </a:xfrm>
            <a:prstGeom prst="mathPlus">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noAutofit/>
            </a:bodyPr>
            <a:lstStyle/>
            <a:p>
              <a:pPr marL="0" marR="0" lvl="0" indent="0" algn="ctr" defTabSz="914400" rtl="0" eaLnBrk="1" fontAlgn="auto" latinLnBrk="0" hangingPunct="0">
                <a:lnSpc>
                  <a:spcPct val="100000"/>
                </a:lnSpc>
                <a:spcBef>
                  <a:spcPts val="0"/>
                </a:spcBef>
                <a:spcAft>
                  <a:spcPts val="60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sym typeface="Helvetica"/>
              </a:endParaRPr>
            </a:p>
          </p:txBody>
        </p:sp>
        <p:sp>
          <p:nvSpPr>
            <p:cNvPr id="26" name="Plus Sign 25">
              <a:extLst>
                <a:ext uri="{FF2B5EF4-FFF2-40B4-BE49-F238E27FC236}">
                  <a16:creationId xmlns:a16="http://schemas.microsoft.com/office/drawing/2014/main" id="{5A81474F-5939-2B47-64E2-24C1CCEDBD44}"/>
                </a:ext>
              </a:extLst>
            </p:cNvPr>
            <p:cNvSpPr/>
            <p:nvPr/>
          </p:nvSpPr>
          <p:spPr>
            <a:xfrm>
              <a:off x="5761489" y="2801923"/>
              <a:ext cx="540000" cy="540000"/>
            </a:xfrm>
            <a:prstGeom prst="mathPlus">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noAutofit/>
            </a:bodyPr>
            <a:lstStyle/>
            <a:p>
              <a:pPr marL="0" marR="0" lvl="0" indent="0" algn="ctr" defTabSz="914400" rtl="0" eaLnBrk="1" fontAlgn="auto" latinLnBrk="0" hangingPunct="0">
                <a:lnSpc>
                  <a:spcPct val="100000"/>
                </a:lnSpc>
                <a:spcBef>
                  <a:spcPts val="0"/>
                </a:spcBef>
                <a:spcAft>
                  <a:spcPts val="60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sym typeface="Helvetica"/>
              </a:endParaRPr>
            </a:p>
          </p:txBody>
        </p:sp>
        <p:sp>
          <p:nvSpPr>
            <p:cNvPr id="27" name="Plus Sign 26">
              <a:extLst>
                <a:ext uri="{FF2B5EF4-FFF2-40B4-BE49-F238E27FC236}">
                  <a16:creationId xmlns:a16="http://schemas.microsoft.com/office/drawing/2014/main" id="{3BE5938B-B5A2-3A29-368D-7DB0C8AFAFC8}"/>
                </a:ext>
              </a:extLst>
            </p:cNvPr>
            <p:cNvSpPr/>
            <p:nvPr/>
          </p:nvSpPr>
          <p:spPr>
            <a:xfrm>
              <a:off x="6314667" y="2801923"/>
              <a:ext cx="540000" cy="540000"/>
            </a:xfrm>
            <a:prstGeom prst="mathPlus">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noAutofit/>
            </a:bodyPr>
            <a:lstStyle/>
            <a:p>
              <a:pPr marL="0" marR="0" lvl="0" indent="0" algn="ctr" defTabSz="914400" rtl="0" eaLnBrk="1" fontAlgn="auto" latinLnBrk="0" hangingPunct="0">
                <a:lnSpc>
                  <a:spcPct val="100000"/>
                </a:lnSpc>
                <a:spcBef>
                  <a:spcPts val="0"/>
                </a:spcBef>
                <a:spcAft>
                  <a:spcPts val="60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sym typeface="Helvetica"/>
              </a:endParaRPr>
            </a:p>
          </p:txBody>
        </p:sp>
        <p:sp>
          <p:nvSpPr>
            <p:cNvPr id="28" name="Plus Sign 27">
              <a:extLst>
                <a:ext uri="{FF2B5EF4-FFF2-40B4-BE49-F238E27FC236}">
                  <a16:creationId xmlns:a16="http://schemas.microsoft.com/office/drawing/2014/main" id="{BAAB6695-7546-6B89-FA07-140980C5A52F}"/>
                </a:ext>
              </a:extLst>
            </p:cNvPr>
            <p:cNvSpPr/>
            <p:nvPr/>
          </p:nvSpPr>
          <p:spPr>
            <a:xfrm>
              <a:off x="6867846" y="2801923"/>
              <a:ext cx="540000" cy="540000"/>
            </a:xfrm>
            <a:prstGeom prst="mathPlus">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noAutofit/>
            </a:bodyPr>
            <a:lstStyle/>
            <a:p>
              <a:pPr marL="0" marR="0" lvl="0" indent="0" algn="ctr" defTabSz="914400" rtl="0" eaLnBrk="1" fontAlgn="auto" latinLnBrk="0" hangingPunct="0">
                <a:lnSpc>
                  <a:spcPct val="100000"/>
                </a:lnSpc>
                <a:spcBef>
                  <a:spcPts val="0"/>
                </a:spcBef>
                <a:spcAft>
                  <a:spcPts val="60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sym typeface="Helvetica"/>
              </a:endParaRPr>
            </a:p>
          </p:txBody>
        </p:sp>
        <p:sp>
          <p:nvSpPr>
            <p:cNvPr id="29" name="TextBox 28">
              <a:extLst>
                <a:ext uri="{FF2B5EF4-FFF2-40B4-BE49-F238E27FC236}">
                  <a16:creationId xmlns:a16="http://schemas.microsoft.com/office/drawing/2014/main" id="{ABF9FD0F-27E1-08EC-7AA6-4CD01452A065}"/>
                </a:ext>
              </a:extLst>
            </p:cNvPr>
            <p:cNvSpPr txBox="1"/>
            <p:nvPr/>
          </p:nvSpPr>
          <p:spPr>
            <a:xfrm>
              <a:off x="2537579" y="3703470"/>
              <a:ext cx="2088557" cy="35908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lvl="0" indent="0" algn="r" defTabSz="914400" rtl="0" eaLnBrk="1" fontAlgn="auto" latinLnBrk="0" hangingPunct="0">
                <a:lnSpc>
                  <a:spcPct val="100000"/>
                </a:lnSpc>
                <a:spcBef>
                  <a:spcPts val="0"/>
                </a:spcBef>
                <a:spcAft>
                  <a:spcPts val="600"/>
                </a:spcAft>
                <a:buClr>
                  <a:srgbClr val="114C9C"/>
                </a:buClr>
                <a:buSzTx/>
                <a:buFontTx/>
                <a:buNone/>
                <a:tabLst/>
                <a:defRPr/>
              </a:pPr>
              <a:r>
                <a:rPr kumimoji="0" lang="en-GB" sz="1600" b="0" i="0" u="none" strike="noStrike" kern="1200" cap="none" spc="0" normalizeH="0" baseline="0" noProof="0">
                  <a:ln>
                    <a:noFill/>
                  </a:ln>
                  <a:solidFill>
                    <a:srgbClr val="0D213A"/>
                  </a:solidFill>
                  <a:effectLst/>
                  <a:uLnTx/>
                  <a:uFillTx/>
                  <a:latin typeface="Arial" panose="020B0604020202020204"/>
                  <a:ea typeface="+mn-ea"/>
                  <a:cs typeface="+mn-cs"/>
                  <a:sym typeface="Helvetica"/>
                </a:rPr>
                <a:t>Recommend to colleague</a:t>
              </a:r>
            </a:p>
          </p:txBody>
        </p:sp>
        <p:sp>
          <p:nvSpPr>
            <p:cNvPr id="30" name="Plus Sign 29">
              <a:extLst>
                <a:ext uri="{FF2B5EF4-FFF2-40B4-BE49-F238E27FC236}">
                  <a16:creationId xmlns:a16="http://schemas.microsoft.com/office/drawing/2014/main" id="{475D412E-B0AD-E572-5CDD-C647172B7431}"/>
                </a:ext>
              </a:extLst>
            </p:cNvPr>
            <p:cNvSpPr/>
            <p:nvPr/>
          </p:nvSpPr>
          <p:spPr>
            <a:xfrm>
              <a:off x="4674123" y="3614155"/>
              <a:ext cx="540000" cy="540000"/>
            </a:xfrm>
            <a:prstGeom prst="mathPlus">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noAutofit/>
            </a:bodyPr>
            <a:lstStyle/>
            <a:p>
              <a:pPr marL="0" marR="0" lvl="0" indent="0" algn="ctr" defTabSz="914400" rtl="0" eaLnBrk="1" fontAlgn="auto" latinLnBrk="0" hangingPunct="0">
                <a:lnSpc>
                  <a:spcPct val="100000"/>
                </a:lnSpc>
                <a:spcBef>
                  <a:spcPts val="0"/>
                </a:spcBef>
                <a:spcAft>
                  <a:spcPts val="60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sym typeface="Helvetica"/>
              </a:endParaRPr>
            </a:p>
          </p:txBody>
        </p:sp>
        <p:sp>
          <p:nvSpPr>
            <p:cNvPr id="31" name="Plus Sign 30">
              <a:extLst>
                <a:ext uri="{FF2B5EF4-FFF2-40B4-BE49-F238E27FC236}">
                  <a16:creationId xmlns:a16="http://schemas.microsoft.com/office/drawing/2014/main" id="{1604EFFD-8641-406B-4F1A-535BA71E5901}"/>
                </a:ext>
              </a:extLst>
            </p:cNvPr>
            <p:cNvSpPr/>
            <p:nvPr/>
          </p:nvSpPr>
          <p:spPr>
            <a:xfrm>
              <a:off x="5227301" y="3614155"/>
              <a:ext cx="540000" cy="540000"/>
            </a:xfrm>
            <a:prstGeom prst="mathPlus">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noAutofit/>
            </a:bodyPr>
            <a:lstStyle/>
            <a:p>
              <a:pPr marL="0" marR="0" lvl="0" indent="0" algn="ctr" defTabSz="914400" rtl="0" eaLnBrk="1" fontAlgn="auto" latinLnBrk="0" hangingPunct="0">
                <a:lnSpc>
                  <a:spcPct val="100000"/>
                </a:lnSpc>
                <a:spcBef>
                  <a:spcPts val="0"/>
                </a:spcBef>
                <a:spcAft>
                  <a:spcPts val="60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sym typeface="Helvetica"/>
              </a:endParaRPr>
            </a:p>
          </p:txBody>
        </p:sp>
        <p:sp>
          <p:nvSpPr>
            <p:cNvPr id="32" name="Plus Sign 31">
              <a:extLst>
                <a:ext uri="{FF2B5EF4-FFF2-40B4-BE49-F238E27FC236}">
                  <a16:creationId xmlns:a16="http://schemas.microsoft.com/office/drawing/2014/main" id="{181FC944-7369-D1D1-32AC-10C2DDDD70CA}"/>
                </a:ext>
              </a:extLst>
            </p:cNvPr>
            <p:cNvSpPr/>
            <p:nvPr/>
          </p:nvSpPr>
          <p:spPr>
            <a:xfrm>
              <a:off x="5780479" y="3614155"/>
              <a:ext cx="540000" cy="540000"/>
            </a:xfrm>
            <a:prstGeom prst="mathPlus">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noAutofit/>
            </a:bodyPr>
            <a:lstStyle/>
            <a:p>
              <a:pPr marL="0" marR="0" lvl="0" indent="0" algn="ctr" defTabSz="914400" rtl="0" eaLnBrk="1" fontAlgn="auto" latinLnBrk="0" hangingPunct="0">
                <a:lnSpc>
                  <a:spcPct val="100000"/>
                </a:lnSpc>
                <a:spcBef>
                  <a:spcPts val="0"/>
                </a:spcBef>
                <a:spcAft>
                  <a:spcPts val="60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sym typeface="Helvetica"/>
              </a:endParaRPr>
            </a:p>
          </p:txBody>
        </p:sp>
        <p:sp>
          <p:nvSpPr>
            <p:cNvPr id="33" name="Plus Sign 32">
              <a:extLst>
                <a:ext uri="{FF2B5EF4-FFF2-40B4-BE49-F238E27FC236}">
                  <a16:creationId xmlns:a16="http://schemas.microsoft.com/office/drawing/2014/main" id="{0564F21C-4A66-D519-406F-79BBD43260D0}"/>
                </a:ext>
              </a:extLst>
            </p:cNvPr>
            <p:cNvSpPr/>
            <p:nvPr/>
          </p:nvSpPr>
          <p:spPr>
            <a:xfrm>
              <a:off x="6333657" y="3614155"/>
              <a:ext cx="540000" cy="540000"/>
            </a:xfrm>
            <a:prstGeom prst="mathPlus">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noAutofit/>
            </a:bodyPr>
            <a:lstStyle/>
            <a:p>
              <a:pPr marL="0" marR="0" lvl="0" indent="0" algn="ctr" defTabSz="914400" rtl="0" eaLnBrk="1" fontAlgn="auto" latinLnBrk="0" hangingPunct="0">
                <a:lnSpc>
                  <a:spcPct val="100000"/>
                </a:lnSpc>
                <a:spcBef>
                  <a:spcPts val="0"/>
                </a:spcBef>
                <a:spcAft>
                  <a:spcPts val="60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sym typeface="Helvetica"/>
              </a:endParaRPr>
            </a:p>
          </p:txBody>
        </p:sp>
        <p:sp>
          <p:nvSpPr>
            <p:cNvPr id="34" name="Plus Sign 33">
              <a:extLst>
                <a:ext uri="{FF2B5EF4-FFF2-40B4-BE49-F238E27FC236}">
                  <a16:creationId xmlns:a16="http://schemas.microsoft.com/office/drawing/2014/main" id="{DA15EC24-A285-B427-CB4D-3314F3CCA845}"/>
                </a:ext>
              </a:extLst>
            </p:cNvPr>
            <p:cNvSpPr/>
            <p:nvPr/>
          </p:nvSpPr>
          <p:spPr>
            <a:xfrm>
              <a:off x="6886836" y="3614155"/>
              <a:ext cx="540000" cy="540000"/>
            </a:xfrm>
            <a:prstGeom prst="mathPlus">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noAutofit/>
            </a:bodyPr>
            <a:lstStyle/>
            <a:p>
              <a:pPr marL="0" marR="0" lvl="0" indent="0" algn="ctr" defTabSz="914400" rtl="0" eaLnBrk="1" fontAlgn="auto" latinLnBrk="0" hangingPunct="0">
                <a:lnSpc>
                  <a:spcPct val="100000"/>
                </a:lnSpc>
                <a:spcBef>
                  <a:spcPts val="0"/>
                </a:spcBef>
                <a:spcAft>
                  <a:spcPts val="60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sym typeface="Helvetica"/>
              </a:endParaRPr>
            </a:p>
          </p:txBody>
        </p:sp>
        <p:sp>
          <p:nvSpPr>
            <p:cNvPr id="35" name="TextBox 34">
              <a:extLst>
                <a:ext uri="{FF2B5EF4-FFF2-40B4-BE49-F238E27FC236}">
                  <a16:creationId xmlns:a16="http://schemas.microsoft.com/office/drawing/2014/main" id="{99CBC08E-0804-EE2A-9A12-8E48AE779630}"/>
                </a:ext>
              </a:extLst>
            </p:cNvPr>
            <p:cNvSpPr txBox="1"/>
            <p:nvPr/>
          </p:nvSpPr>
          <p:spPr>
            <a:xfrm>
              <a:off x="7697444" y="2891238"/>
              <a:ext cx="2073627" cy="3856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hangingPunct="0">
                <a:spcAft>
                  <a:spcPts val="600"/>
                </a:spcAft>
                <a:buClr>
                  <a:srgbClr val="114C9C"/>
                </a:buClr>
                <a:defRPr/>
              </a:pPr>
              <a:r>
                <a:rPr kumimoji="0" lang="en-GB" sz="1800" b="1" i="0" u="none" strike="noStrike" kern="1200" cap="none" spc="0" normalizeH="0" baseline="0" noProof="0">
                  <a:ln>
                    <a:noFill/>
                  </a:ln>
                  <a:solidFill>
                    <a:srgbClr val="0D213A"/>
                  </a:solidFill>
                  <a:effectLst/>
                  <a:uLnTx/>
                  <a:uFillTx/>
                  <a:latin typeface="Arial" panose="020B0604020202020204"/>
                  <a:ea typeface="+mn-ea"/>
                  <a:cs typeface="+mn-cs"/>
                  <a:sym typeface="Helvetica"/>
                </a:rPr>
                <a:t>82%</a:t>
              </a:r>
              <a:r>
                <a:rPr lang="en-GB" b="1">
                  <a:solidFill>
                    <a:srgbClr val="0D213A"/>
                  </a:solidFill>
                  <a:latin typeface="Arial" panose="020B0604020202020204"/>
                  <a:sym typeface="Helvetica"/>
                </a:rPr>
                <a:t> (18/22)</a:t>
              </a:r>
              <a:endParaRPr kumimoji="0" lang="en-GB" sz="1800" b="1" i="0" u="none" strike="noStrike" kern="1200" cap="none" spc="0" normalizeH="0" baseline="0" noProof="0">
                <a:ln>
                  <a:noFill/>
                </a:ln>
                <a:solidFill>
                  <a:srgbClr val="0D213A"/>
                </a:solidFill>
                <a:effectLst/>
                <a:uLnTx/>
                <a:uFillTx/>
                <a:latin typeface="Arial" panose="020B0604020202020204"/>
                <a:ea typeface="+mn-ea"/>
                <a:cs typeface="+mn-cs"/>
                <a:sym typeface="Helvetica"/>
              </a:endParaRPr>
            </a:p>
          </p:txBody>
        </p:sp>
        <p:sp>
          <p:nvSpPr>
            <p:cNvPr id="36" name="TextBox 35">
              <a:extLst>
                <a:ext uri="{FF2B5EF4-FFF2-40B4-BE49-F238E27FC236}">
                  <a16:creationId xmlns:a16="http://schemas.microsoft.com/office/drawing/2014/main" id="{D2D31B0E-730C-FCDE-741B-9E4AED15A17F}"/>
                </a:ext>
              </a:extLst>
            </p:cNvPr>
            <p:cNvSpPr txBox="1"/>
            <p:nvPr/>
          </p:nvSpPr>
          <p:spPr>
            <a:xfrm>
              <a:off x="7697444" y="3703470"/>
              <a:ext cx="1966837" cy="3856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hangingPunct="0">
                <a:spcAft>
                  <a:spcPts val="600"/>
                </a:spcAft>
                <a:buClr>
                  <a:srgbClr val="114C9C"/>
                </a:buClr>
                <a:defRPr/>
              </a:pPr>
              <a:r>
                <a:rPr kumimoji="0" lang="en-GB" sz="1800" b="1" i="0" u="none" strike="noStrike" kern="1200" cap="none" spc="0" normalizeH="0" baseline="0" noProof="0">
                  <a:ln>
                    <a:noFill/>
                  </a:ln>
                  <a:solidFill>
                    <a:srgbClr val="0D213A"/>
                  </a:solidFill>
                  <a:effectLst/>
                  <a:uLnTx/>
                  <a:uFillTx/>
                  <a:latin typeface="Arial" panose="020B0604020202020204"/>
                  <a:ea typeface="+mn-ea"/>
                  <a:cs typeface="+mn-cs"/>
                  <a:sym typeface="Helvetica"/>
                </a:rPr>
                <a:t>95%</a:t>
              </a:r>
              <a:r>
                <a:rPr lang="en-GB" b="1">
                  <a:solidFill>
                    <a:srgbClr val="0D213A"/>
                  </a:solidFill>
                  <a:latin typeface="Arial" panose="020B0604020202020204"/>
                  <a:sym typeface="Helvetica"/>
                </a:rPr>
                <a:t> (21/22)</a:t>
              </a:r>
              <a:endParaRPr kumimoji="0" lang="en-GB" sz="1800" b="1" i="0" u="none" strike="noStrike" kern="1200" cap="none" spc="0" normalizeH="0" baseline="0" noProof="0">
                <a:ln>
                  <a:noFill/>
                </a:ln>
                <a:solidFill>
                  <a:srgbClr val="0D213A"/>
                </a:solidFill>
                <a:effectLst/>
                <a:uLnTx/>
                <a:uFillTx/>
                <a:latin typeface="Arial" panose="020B0604020202020204"/>
                <a:ea typeface="+mn-ea"/>
                <a:cs typeface="+mn-cs"/>
                <a:sym typeface="Helvetica"/>
              </a:endParaRPr>
            </a:p>
          </p:txBody>
        </p:sp>
        <p:pic>
          <p:nvPicPr>
            <p:cNvPr id="37" name="Picture 36">
              <a:extLst>
                <a:ext uri="{FF2B5EF4-FFF2-40B4-BE49-F238E27FC236}">
                  <a16:creationId xmlns:a16="http://schemas.microsoft.com/office/drawing/2014/main" id="{A949E5CE-5BAA-73B7-FA5A-1D174044E29E}"/>
                </a:ext>
              </a:extLst>
            </p:cNvPr>
            <p:cNvPicPr>
              <a:picLocks noChangeAspect="1"/>
            </p:cNvPicPr>
            <p:nvPr/>
          </p:nvPicPr>
          <p:blipFill>
            <a:blip r:embed="rId4"/>
            <a:srcRect l="36585"/>
            <a:stretch/>
          </p:blipFill>
          <p:spPr>
            <a:xfrm>
              <a:off x="7083049" y="2866435"/>
              <a:ext cx="259030" cy="408467"/>
            </a:xfrm>
            <a:prstGeom prst="rect">
              <a:avLst/>
            </a:prstGeom>
          </p:spPr>
        </p:pic>
        <p:pic>
          <p:nvPicPr>
            <p:cNvPr id="38" name="Picture 37">
              <a:extLst>
                <a:ext uri="{FF2B5EF4-FFF2-40B4-BE49-F238E27FC236}">
                  <a16:creationId xmlns:a16="http://schemas.microsoft.com/office/drawing/2014/main" id="{0C7C40F8-9248-321B-446D-C791DE3A17C5}"/>
                </a:ext>
              </a:extLst>
            </p:cNvPr>
            <p:cNvPicPr>
              <a:picLocks noChangeAspect="1"/>
            </p:cNvPicPr>
            <p:nvPr/>
          </p:nvPicPr>
          <p:blipFill>
            <a:blip r:embed="rId4"/>
            <a:srcRect l="71735" r="3874"/>
            <a:stretch/>
          </p:blipFill>
          <p:spPr>
            <a:xfrm>
              <a:off x="7251976" y="3679921"/>
              <a:ext cx="99628" cy="408467"/>
            </a:xfrm>
            <a:prstGeom prst="rect">
              <a:avLst/>
            </a:prstGeom>
          </p:spPr>
        </p:pic>
      </p:grpSp>
      <p:sp>
        <p:nvSpPr>
          <p:cNvPr id="3" name="Star: 5 Points 2">
            <a:extLst>
              <a:ext uri="{FF2B5EF4-FFF2-40B4-BE49-F238E27FC236}">
                <a16:creationId xmlns:a16="http://schemas.microsoft.com/office/drawing/2014/main" id="{9FC5350A-3C02-A37E-84EB-C1C1855AEADE}"/>
              </a:ext>
            </a:extLst>
          </p:cNvPr>
          <p:cNvSpPr/>
          <p:nvPr/>
        </p:nvSpPr>
        <p:spPr>
          <a:xfrm>
            <a:off x="440283" y="5261521"/>
            <a:ext cx="293718" cy="293718"/>
          </a:xfrm>
          <a:prstGeom prst="star5">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noAutofit/>
          </a:bodyPr>
          <a:lstStyle/>
          <a:p>
            <a:pPr marL="0" marR="0" lvl="0" indent="0" algn="ctr" defTabSz="914400" rtl="0" eaLnBrk="1" fontAlgn="auto" latinLnBrk="0" hangingPunct="0">
              <a:lnSpc>
                <a:spcPct val="100000"/>
              </a:lnSpc>
              <a:spcBef>
                <a:spcPts val="0"/>
              </a:spcBef>
              <a:spcAft>
                <a:spcPts val="600"/>
              </a:spcAft>
              <a:buClrTx/>
              <a:buSzTx/>
              <a:buFontTx/>
              <a:buNone/>
              <a:tabLst/>
              <a:defRPr/>
            </a:pPr>
            <a:endParaRPr kumimoji="0" lang="en-GB" sz="1600" b="0" i="0" u="none" strike="noStrike" kern="1200" cap="none" spc="0" normalizeH="0" baseline="0" noProof="0">
              <a:ln>
                <a:noFill/>
              </a:ln>
              <a:solidFill>
                <a:srgbClr val="FFFFFF"/>
              </a:solidFill>
              <a:effectLst/>
              <a:uLnTx/>
              <a:uFillTx/>
              <a:latin typeface="Arial" panose="020B0604020202020204"/>
              <a:ea typeface="+mn-ea"/>
              <a:cs typeface="+mn-cs"/>
              <a:sym typeface="Helvetica"/>
            </a:endParaRPr>
          </a:p>
        </p:txBody>
      </p:sp>
      <p:sp>
        <p:nvSpPr>
          <p:cNvPr id="39" name="Plus Sign 38">
            <a:extLst>
              <a:ext uri="{FF2B5EF4-FFF2-40B4-BE49-F238E27FC236}">
                <a16:creationId xmlns:a16="http://schemas.microsoft.com/office/drawing/2014/main" id="{717DA34E-22F1-FC58-56EC-99642A74B915}"/>
              </a:ext>
            </a:extLst>
          </p:cNvPr>
          <p:cNvSpPr/>
          <p:nvPr/>
        </p:nvSpPr>
        <p:spPr>
          <a:xfrm>
            <a:off x="406399" y="5646442"/>
            <a:ext cx="361485" cy="361485"/>
          </a:xfrm>
          <a:prstGeom prst="mathPlus">
            <a:avLst/>
          </a:prstGeom>
          <a:solidFill>
            <a:schemeClr val="tx2"/>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6000" tIns="36000" rIns="36000" bIns="36000" numCol="1" spcCol="38100" rtlCol="0" anchor="ctr">
            <a:noAutofit/>
          </a:bodyPr>
          <a:lstStyle/>
          <a:p>
            <a:pPr marL="0" marR="0" lvl="0" indent="0" algn="ctr" defTabSz="914400" rtl="0" eaLnBrk="1" fontAlgn="auto" latinLnBrk="0" hangingPunct="0">
              <a:lnSpc>
                <a:spcPct val="100000"/>
              </a:lnSpc>
              <a:spcBef>
                <a:spcPts val="0"/>
              </a:spcBef>
              <a:spcAft>
                <a:spcPts val="60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sym typeface="Helvetica"/>
            </a:endParaRPr>
          </a:p>
        </p:txBody>
      </p:sp>
      <p:sp>
        <p:nvSpPr>
          <p:cNvPr id="40" name="TextBox 39">
            <a:extLst>
              <a:ext uri="{FF2B5EF4-FFF2-40B4-BE49-F238E27FC236}">
                <a16:creationId xmlns:a16="http://schemas.microsoft.com/office/drawing/2014/main" id="{76BDB777-5326-762B-FA53-5A2AA8E567B7}"/>
              </a:ext>
            </a:extLst>
          </p:cNvPr>
          <p:cNvSpPr txBox="1"/>
          <p:nvPr/>
        </p:nvSpPr>
        <p:spPr>
          <a:xfrm>
            <a:off x="756371" y="5293629"/>
            <a:ext cx="2031325"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Arial" panose="020B0604020202020204"/>
                <a:ea typeface="+mn-ea"/>
                <a:cs typeface="+mn-cs"/>
              </a:rPr>
              <a:t>Question asked for rating 1–5</a:t>
            </a:r>
          </a:p>
        </p:txBody>
      </p:sp>
      <p:sp>
        <p:nvSpPr>
          <p:cNvPr id="41" name="TextBox 40">
            <a:extLst>
              <a:ext uri="{FF2B5EF4-FFF2-40B4-BE49-F238E27FC236}">
                <a16:creationId xmlns:a16="http://schemas.microsoft.com/office/drawing/2014/main" id="{68DB1FB2-ADD7-8129-FF22-0B1B3E584F1E}"/>
              </a:ext>
            </a:extLst>
          </p:cNvPr>
          <p:cNvSpPr txBox="1"/>
          <p:nvPr/>
        </p:nvSpPr>
        <p:spPr>
          <a:xfrm>
            <a:off x="756371" y="5691515"/>
            <a:ext cx="181972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000000"/>
                </a:solidFill>
                <a:effectLst/>
                <a:uLnTx/>
                <a:uFillTx/>
                <a:latin typeface="Arial" panose="020B0604020202020204"/>
                <a:ea typeface="+mn-ea"/>
                <a:cs typeface="+mn-cs"/>
              </a:rPr>
              <a:t>Question asked for yes/no</a:t>
            </a:r>
          </a:p>
        </p:txBody>
      </p:sp>
    </p:spTree>
    <p:extLst>
      <p:ext uri="{BB962C8B-B14F-4D97-AF65-F5344CB8AC3E}">
        <p14:creationId xmlns:p14="http://schemas.microsoft.com/office/powerpoint/2010/main" val="18751806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8F9E2-728F-22CC-859B-0A462282A6B3}"/>
              </a:ext>
            </a:extLst>
          </p:cNvPr>
          <p:cNvSpPr>
            <a:spLocks noGrp="1"/>
          </p:cNvSpPr>
          <p:nvPr>
            <p:ph type="title"/>
          </p:nvPr>
        </p:nvSpPr>
        <p:spPr/>
        <p:txBody>
          <a:bodyPr>
            <a:normAutofit/>
          </a:bodyPr>
          <a:lstStyle/>
          <a:p>
            <a:r>
              <a:rPr lang="en-GB"/>
              <a:t>Results: Quality of output (n=36 reviews)</a:t>
            </a:r>
          </a:p>
        </p:txBody>
      </p:sp>
      <p:sp>
        <p:nvSpPr>
          <p:cNvPr id="4" name="Slide Number Placeholder 3">
            <a:extLst>
              <a:ext uri="{FF2B5EF4-FFF2-40B4-BE49-F238E27FC236}">
                <a16:creationId xmlns:a16="http://schemas.microsoft.com/office/drawing/2014/main" id="{3E149CD2-3AB8-1D41-15C8-D5EA534AD9E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B51402-D8AD-3345-AF1A-7CB73C854E7F}" type="slidenum">
              <a:rPr kumimoji="0" lang="en-GB" sz="105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59</a:t>
            </a:fld>
            <a:endParaRPr kumimoji="0" lang="en-GB" sz="10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Content Placeholder 9">
            <a:extLst>
              <a:ext uri="{FF2B5EF4-FFF2-40B4-BE49-F238E27FC236}">
                <a16:creationId xmlns:a16="http://schemas.microsoft.com/office/drawing/2014/main" id="{AFCF576F-D7BB-CB98-2A22-77C6F6E4BC9E}"/>
              </a:ext>
            </a:extLst>
          </p:cNvPr>
          <p:cNvSpPr>
            <a:spLocks noGrp="1"/>
          </p:cNvSpPr>
          <p:nvPr>
            <p:ph idx="1"/>
          </p:nvPr>
        </p:nvSpPr>
        <p:spPr>
          <a:xfrm>
            <a:off x="396875" y="1466850"/>
            <a:ext cx="11125200" cy="365125"/>
          </a:xfrm>
        </p:spPr>
        <p:txBody>
          <a:bodyPr>
            <a:normAutofit/>
          </a:bodyPr>
          <a:lstStyle/>
          <a:p>
            <a:r>
              <a:rPr lang="en-GB" sz="1600"/>
              <a:t>All generated abstracts had an appropriate structure that matched the briefing form submission</a:t>
            </a:r>
          </a:p>
        </p:txBody>
      </p:sp>
      <p:graphicFrame>
        <p:nvGraphicFramePr>
          <p:cNvPr id="20" name="Table 19">
            <a:extLst>
              <a:ext uri="{FF2B5EF4-FFF2-40B4-BE49-F238E27FC236}">
                <a16:creationId xmlns:a16="http://schemas.microsoft.com/office/drawing/2014/main" id="{3DCE327C-5858-A726-7EE2-8DBC62DC0411}"/>
              </a:ext>
            </a:extLst>
          </p:cNvPr>
          <p:cNvGraphicFramePr>
            <a:graphicFrameLocks noGrp="1"/>
          </p:cNvGraphicFramePr>
          <p:nvPr>
            <p:extLst>
              <p:ext uri="{D42A27DB-BD31-4B8C-83A1-F6EECF244321}">
                <p14:modId xmlns:p14="http://schemas.microsoft.com/office/powerpoint/2010/main" val="602476600"/>
              </p:ext>
            </p:extLst>
          </p:nvPr>
        </p:nvGraphicFramePr>
        <p:xfrm>
          <a:off x="1378119" y="1946241"/>
          <a:ext cx="9451555" cy="3900164"/>
        </p:xfrm>
        <a:graphic>
          <a:graphicData uri="http://schemas.openxmlformats.org/drawingml/2006/table">
            <a:tbl>
              <a:tblPr firstRow="1" bandRow="1">
                <a:tableStyleId>{5C22544A-7EE6-4342-B048-85BDC9FD1C3A}</a:tableStyleId>
              </a:tblPr>
              <a:tblGrid>
                <a:gridCol w="1651325">
                  <a:extLst>
                    <a:ext uri="{9D8B030D-6E8A-4147-A177-3AD203B41FA5}">
                      <a16:colId xmlns:a16="http://schemas.microsoft.com/office/drawing/2014/main" val="3042984722"/>
                    </a:ext>
                  </a:extLst>
                </a:gridCol>
                <a:gridCol w="3900115">
                  <a:extLst>
                    <a:ext uri="{9D8B030D-6E8A-4147-A177-3AD203B41FA5}">
                      <a16:colId xmlns:a16="http://schemas.microsoft.com/office/drawing/2014/main" val="1236293374"/>
                    </a:ext>
                  </a:extLst>
                </a:gridCol>
                <a:gridCol w="3900115">
                  <a:extLst>
                    <a:ext uri="{9D8B030D-6E8A-4147-A177-3AD203B41FA5}">
                      <a16:colId xmlns:a16="http://schemas.microsoft.com/office/drawing/2014/main" val="1144658413"/>
                    </a:ext>
                  </a:extLst>
                </a:gridCol>
              </a:tblGrid>
              <a:tr h="685390">
                <a:tc>
                  <a:txBody>
                    <a:bodyPr/>
                    <a:lstStyle/>
                    <a:p>
                      <a:r>
                        <a:rPr kumimoji="0" lang="en-GB" sz="1600" b="1" i="0" u="none" strike="noStrike" kern="1200" cap="none" spc="0" normalizeH="0" baseline="0">
                          <a:ln>
                            <a:noFill/>
                          </a:ln>
                          <a:solidFill>
                            <a:schemeClr val="bg1"/>
                          </a:solidFill>
                          <a:effectLst/>
                          <a:uFillTx/>
                          <a:latin typeface="+mn-lt"/>
                          <a:ea typeface="+mn-ea"/>
                          <a:cs typeface="+mn-cs"/>
                        </a:rPr>
                        <a:t>Section</a:t>
                      </a:r>
                    </a:p>
                  </a:txBody>
                  <a:tcPr marT="81720" marB="81720"/>
                </a:tc>
                <a:tc>
                  <a:txBody>
                    <a:bodyPr/>
                    <a:lstStyle/>
                    <a:p>
                      <a:pPr marR="0" algn="ctr" defTabSz="914400" rtl="0" fontAlgn="auto" latinLnBrk="0" hangingPunct="0">
                        <a:lnSpc>
                          <a:spcPct val="100000"/>
                        </a:lnSpc>
                        <a:spcBef>
                          <a:spcPts val="0"/>
                        </a:spcBef>
                        <a:spcAft>
                          <a:spcPts val="600"/>
                        </a:spcAft>
                        <a:buClr>
                          <a:schemeClr val="accent1"/>
                        </a:buClr>
                        <a:buSzTx/>
                        <a:tabLst/>
                      </a:pPr>
                      <a:r>
                        <a:rPr kumimoji="0" lang="en-GB" sz="1600" b="1" i="0" u="none" strike="noStrike" cap="none" spc="0" normalizeH="0" baseline="0">
                          <a:ln>
                            <a:noFill/>
                          </a:ln>
                          <a:solidFill>
                            <a:schemeClr val="bg1"/>
                          </a:solidFill>
                          <a:effectLst/>
                          <a:uFillTx/>
                          <a:latin typeface="+mn-lt"/>
                          <a:ea typeface="+mn-ea"/>
                          <a:cs typeface="+mn-cs"/>
                          <a:sym typeface="Helvetica"/>
                        </a:rPr>
                        <a:t>Accuracy: </a:t>
                      </a:r>
                      <a:br>
                        <a:rPr kumimoji="0" lang="en-GB" sz="1600" b="0" i="0" u="none" strike="noStrike" cap="none" spc="0" normalizeH="0" baseline="0">
                          <a:ln>
                            <a:noFill/>
                          </a:ln>
                          <a:solidFill>
                            <a:schemeClr val="bg1"/>
                          </a:solidFill>
                          <a:effectLst/>
                          <a:uFillTx/>
                          <a:latin typeface="+mn-lt"/>
                          <a:ea typeface="+mn-ea"/>
                          <a:cs typeface="+mn-cs"/>
                          <a:sym typeface="Helvetica"/>
                        </a:rPr>
                      </a:br>
                      <a:r>
                        <a:rPr kumimoji="0" lang="en-GB" sz="1600" b="0" i="0" u="none" strike="noStrike" cap="none" spc="0" normalizeH="0" baseline="0">
                          <a:ln>
                            <a:noFill/>
                          </a:ln>
                          <a:solidFill>
                            <a:schemeClr val="bg1"/>
                          </a:solidFill>
                          <a:effectLst/>
                          <a:uFillTx/>
                          <a:latin typeface="+mn-lt"/>
                          <a:ea typeface="+mn-ea"/>
                          <a:cs typeface="+mn-cs"/>
                          <a:sym typeface="Helvetica"/>
                        </a:rPr>
                        <a:t>is the included information correct?*</a:t>
                      </a:r>
                    </a:p>
                  </a:txBody>
                  <a:tcPr marT="81720" marB="81720"/>
                </a:tc>
                <a:tc>
                  <a:txBody>
                    <a:bodyPr/>
                    <a:lstStyle/>
                    <a:p>
                      <a:pPr marR="0" algn="ctr" defTabSz="914400" rtl="0" fontAlgn="auto" latinLnBrk="0" hangingPunct="0">
                        <a:lnSpc>
                          <a:spcPct val="100000"/>
                        </a:lnSpc>
                        <a:spcBef>
                          <a:spcPts val="0"/>
                        </a:spcBef>
                        <a:spcAft>
                          <a:spcPts val="600"/>
                        </a:spcAft>
                        <a:buClr>
                          <a:schemeClr val="accent1"/>
                        </a:buClr>
                        <a:buSzTx/>
                        <a:tabLst/>
                      </a:pPr>
                      <a:r>
                        <a:rPr kumimoji="0" lang="en-GB" sz="1600" b="1" i="0" u="none" strike="noStrike" cap="none" spc="0" normalizeH="0" baseline="0">
                          <a:ln>
                            <a:noFill/>
                          </a:ln>
                          <a:solidFill>
                            <a:schemeClr val="bg1"/>
                          </a:solidFill>
                          <a:effectLst/>
                          <a:uFillTx/>
                          <a:latin typeface="+mn-lt"/>
                          <a:ea typeface="+mn-ea"/>
                          <a:cs typeface="+mn-cs"/>
                          <a:sym typeface="Helvetica"/>
                        </a:rPr>
                        <a:t>Appropriateness:</a:t>
                      </a:r>
                      <a:br>
                        <a:rPr kumimoji="0" lang="en-GB" sz="1600" i="0" u="none" strike="noStrike" cap="none" spc="0" normalizeH="0" baseline="0">
                          <a:ln>
                            <a:noFill/>
                          </a:ln>
                          <a:solidFill>
                            <a:srgbClr val="FFFFFF"/>
                          </a:solidFill>
                          <a:effectLst/>
                          <a:uFillTx/>
                          <a:latin typeface="+mn-lt"/>
                          <a:ea typeface="+mn-ea"/>
                          <a:cs typeface="+mn-cs"/>
                          <a:sym typeface="Helvetica"/>
                        </a:rPr>
                      </a:br>
                      <a:r>
                        <a:rPr kumimoji="0" lang="en-GB" sz="1600" b="0" i="0" u="none" strike="noStrike" cap="none" spc="0" normalizeH="0" baseline="0">
                          <a:ln>
                            <a:noFill/>
                          </a:ln>
                          <a:solidFill>
                            <a:schemeClr val="bg1"/>
                          </a:solidFill>
                          <a:effectLst/>
                          <a:uFillTx/>
                          <a:latin typeface="+mn-lt"/>
                          <a:ea typeface="+mn-ea"/>
                          <a:cs typeface="+mn-cs"/>
                          <a:sym typeface="Helvetica"/>
                        </a:rPr>
                        <a:t>is the included information relevant</a:t>
                      </a:r>
                      <a:r>
                        <a:rPr lang="en-GB" sz="1600" b="0" i="0" u="none" strike="noStrike" cap="none" spc="0" normalizeH="0" baseline="0">
                          <a:ln>
                            <a:noFill/>
                          </a:ln>
                          <a:solidFill>
                            <a:schemeClr val="bg1"/>
                          </a:solidFill>
                          <a:effectLst/>
                          <a:uFillTx/>
                          <a:latin typeface="+mn-lt"/>
                          <a:ea typeface="+mn-ea"/>
                          <a:cs typeface="+mn-cs"/>
                        </a:rPr>
                        <a:t>?</a:t>
                      </a:r>
                      <a:r>
                        <a:rPr lang="en-GB" sz="1600" b="0">
                          <a:solidFill>
                            <a:schemeClr val="bg1"/>
                          </a:solidFill>
                        </a:rPr>
                        <a:t>**</a:t>
                      </a:r>
                      <a:endParaRPr kumimoji="0" lang="en-GB" sz="1600" b="0" i="0" u="none" strike="noStrike" cap="none" spc="0" normalizeH="0" baseline="0">
                        <a:ln>
                          <a:noFill/>
                        </a:ln>
                        <a:solidFill>
                          <a:schemeClr val="bg1"/>
                        </a:solidFill>
                        <a:effectLst/>
                        <a:uFillTx/>
                        <a:latin typeface="+mn-lt"/>
                        <a:ea typeface="+mn-ea"/>
                        <a:cs typeface="+mn-cs"/>
                        <a:sym typeface="Helvetica"/>
                      </a:endParaRPr>
                    </a:p>
                  </a:txBody>
                  <a:tcPr marT="81720" marB="81720"/>
                </a:tc>
                <a:extLst>
                  <a:ext uri="{0D108BD9-81ED-4DB2-BD59-A6C34878D82A}">
                    <a16:rowId xmlns:a16="http://schemas.microsoft.com/office/drawing/2014/main" val="2664177334"/>
                  </a:ext>
                </a:extLst>
              </a:tr>
              <a:tr h="744478">
                <a:tc>
                  <a:txBody>
                    <a:bodyPr/>
                    <a:lstStyle/>
                    <a:p>
                      <a:r>
                        <a:rPr kumimoji="0" lang="en-GB" sz="1600" b="1" i="0" u="none" strike="noStrike" cap="none" spc="0" normalizeH="0" baseline="0">
                          <a:ln>
                            <a:noFill/>
                          </a:ln>
                          <a:solidFill>
                            <a:srgbClr val="0D213A"/>
                          </a:solidFill>
                          <a:effectLst/>
                          <a:uFillTx/>
                          <a:latin typeface="+mn-lt"/>
                          <a:ea typeface="+mn-ea"/>
                          <a:cs typeface="+mn-cs"/>
                          <a:sym typeface="Helvetica"/>
                        </a:rPr>
                        <a:t>Introduction</a:t>
                      </a:r>
                      <a:endParaRPr lang="en-GB" sz="1600"/>
                    </a:p>
                  </a:txBody>
                  <a:tcPr marT="81720" marB="81720" anchor="ctr"/>
                </a:tc>
                <a:tc>
                  <a:txBody>
                    <a:bodyPr/>
                    <a:lstStyle/>
                    <a:p>
                      <a:pPr marR="0" algn="ctr" defTabSz="914400" rtl="0" fontAlgn="auto" latinLnBrk="0" hangingPunct="0">
                        <a:lnSpc>
                          <a:spcPct val="100000"/>
                        </a:lnSpc>
                        <a:spcBef>
                          <a:spcPts val="0"/>
                        </a:spcBef>
                        <a:buClr>
                          <a:schemeClr val="accent1"/>
                        </a:buClr>
                        <a:buSzTx/>
                        <a:tabLst/>
                      </a:pPr>
                      <a:r>
                        <a:rPr kumimoji="0" lang="en-GB" sz="1800" i="0" u="none" strike="noStrike" cap="none" spc="0" normalizeH="0" baseline="0">
                          <a:ln>
                            <a:noFill/>
                          </a:ln>
                          <a:solidFill>
                            <a:srgbClr val="0D213A"/>
                          </a:solidFill>
                          <a:effectLst/>
                          <a:uFillTx/>
                          <a:latin typeface="+mn-lt"/>
                          <a:ea typeface="+mn-ea"/>
                          <a:cs typeface="+mn-cs"/>
                          <a:sym typeface="Helvetica"/>
                        </a:rPr>
                        <a:t>30/36</a:t>
                      </a:r>
                    </a:p>
                    <a:p>
                      <a:pPr marR="0" algn="ctr" defTabSz="914400" rtl="0" fontAlgn="auto" latinLnBrk="0" hangingPunct="0">
                        <a:lnSpc>
                          <a:spcPct val="100000"/>
                        </a:lnSpc>
                        <a:spcBef>
                          <a:spcPts val="0"/>
                        </a:spcBef>
                        <a:buClr>
                          <a:schemeClr val="accent1"/>
                        </a:buClr>
                        <a:buSzTx/>
                        <a:tabLst/>
                      </a:pPr>
                      <a:r>
                        <a:rPr lang="en-GB" sz="2400" b="1">
                          <a:solidFill>
                            <a:schemeClr val="accent1"/>
                          </a:solidFill>
                          <a:sym typeface="Helvetica"/>
                        </a:rPr>
                        <a:t>83%</a:t>
                      </a:r>
                      <a:endParaRPr kumimoji="0" lang="en-GB" sz="2400" b="1" i="0" u="none" strike="noStrike" cap="none" spc="0" normalizeH="0" baseline="0">
                        <a:ln>
                          <a:noFill/>
                        </a:ln>
                        <a:solidFill>
                          <a:schemeClr val="accent1"/>
                        </a:solidFill>
                        <a:effectLst/>
                        <a:uFillTx/>
                        <a:latin typeface="+mn-lt"/>
                        <a:ea typeface="+mn-ea"/>
                        <a:cs typeface="+mn-cs"/>
                        <a:sym typeface="Helvetica"/>
                      </a:endParaRPr>
                    </a:p>
                  </a:txBody>
                  <a:tcPr marT="81720" marB="81720" anchor="ctr"/>
                </a:tc>
                <a:tc>
                  <a:txBody>
                    <a:bodyPr/>
                    <a:lstStyle/>
                    <a:p>
                      <a:pPr marR="0" algn="ctr" defTabSz="914400" rtl="0" fontAlgn="auto" latinLnBrk="0" hangingPunct="0">
                        <a:lnSpc>
                          <a:spcPct val="100000"/>
                        </a:lnSpc>
                        <a:spcBef>
                          <a:spcPts val="0"/>
                        </a:spcBef>
                        <a:buClr>
                          <a:schemeClr val="accent1"/>
                        </a:buClr>
                        <a:buSzTx/>
                        <a:tabLst/>
                      </a:pPr>
                      <a:r>
                        <a:rPr kumimoji="0" lang="en-GB" sz="1800" i="0" u="none" strike="noStrike" cap="none" spc="0" normalizeH="0" baseline="0">
                          <a:ln>
                            <a:noFill/>
                          </a:ln>
                          <a:solidFill>
                            <a:srgbClr val="0D213A"/>
                          </a:solidFill>
                          <a:effectLst/>
                          <a:uFillTx/>
                          <a:latin typeface="+mn-lt"/>
                          <a:ea typeface="+mn-ea"/>
                          <a:cs typeface="+mn-cs"/>
                          <a:sym typeface="Helvetica"/>
                        </a:rPr>
                        <a:t>25/36</a:t>
                      </a:r>
                    </a:p>
                    <a:p>
                      <a:pPr marR="0" algn="ctr" defTabSz="914400" rtl="0" fontAlgn="auto" latinLnBrk="0" hangingPunct="0">
                        <a:lnSpc>
                          <a:spcPct val="100000"/>
                        </a:lnSpc>
                        <a:spcBef>
                          <a:spcPts val="0"/>
                        </a:spcBef>
                        <a:buClr>
                          <a:schemeClr val="accent1"/>
                        </a:buClr>
                        <a:buSzTx/>
                        <a:tabLst/>
                      </a:pPr>
                      <a:r>
                        <a:rPr lang="en-GB" sz="2400" b="1">
                          <a:solidFill>
                            <a:schemeClr val="accent1"/>
                          </a:solidFill>
                          <a:sym typeface="Helvetica"/>
                        </a:rPr>
                        <a:t>69%</a:t>
                      </a:r>
                      <a:endParaRPr kumimoji="0" lang="en-GB" sz="2400" b="1" i="0" u="none" strike="noStrike" cap="none" spc="0" normalizeH="0" baseline="0">
                        <a:ln>
                          <a:noFill/>
                        </a:ln>
                        <a:solidFill>
                          <a:schemeClr val="accent1"/>
                        </a:solidFill>
                        <a:effectLst/>
                        <a:uFillTx/>
                        <a:latin typeface="+mn-lt"/>
                        <a:ea typeface="+mn-ea"/>
                        <a:cs typeface="+mn-cs"/>
                        <a:sym typeface="Helvetica"/>
                      </a:endParaRPr>
                    </a:p>
                  </a:txBody>
                  <a:tcPr marT="81720" marB="81720" anchor="ctr"/>
                </a:tc>
                <a:extLst>
                  <a:ext uri="{0D108BD9-81ED-4DB2-BD59-A6C34878D82A}">
                    <a16:rowId xmlns:a16="http://schemas.microsoft.com/office/drawing/2014/main" val="3588076469"/>
                  </a:ext>
                </a:extLst>
              </a:tr>
              <a:tr h="744478">
                <a:tc>
                  <a:txBody>
                    <a:bodyPr/>
                    <a:lstStyle/>
                    <a:p>
                      <a:r>
                        <a:rPr kumimoji="0" lang="en-GB" sz="1600" b="1" i="0" u="none" strike="noStrike" cap="none" spc="0" normalizeH="0" baseline="0">
                          <a:ln>
                            <a:noFill/>
                          </a:ln>
                          <a:solidFill>
                            <a:srgbClr val="0D213A"/>
                          </a:solidFill>
                          <a:effectLst/>
                          <a:uFillTx/>
                          <a:latin typeface="+mn-lt"/>
                          <a:ea typeface="+mn-ea"/>
                          <a:cs typeface="+mn-cs"/>
                          <a:sym typeface="Helvetica"/>
                        </a:rPr>
                        <a:t>Methods</a:t>
                      </a:r>
                      <a:endParaRPr lang="en-GB" sz="1600"/>
                    </a:p>
                  </a:txBody>
                  <a:tcPr marT="81720" marB="81720" anchor="ctr"/>
                </a:tc>
                <a:tc>
                  <a:txBody>
                    <a:bodyPr/>
                    <a:lstStyle/>
                    <a:p>
                      <a:pPr marR="0" algn="ctr" defTabSz="914400" rtl="0" fontAlgn="auto" latinLnBrk="0" hangingPunct="0">
                        <a:lnSpc>
                          <a:spcPct val="100000"/>
                        </a:lnSpc>
                        <a:spcBef>
                          <a:spcPts val="0"/>
                        </a:spcBef>
                        <a:buClr>
                          <a:schemeClr val="accent1"/>
                        </a:buClr>
                        <a:buSzTx/>
                        <a:tabLst/>
                      </a:pPr>
                      <a:r>
                        <a:rPr kumimoji="0" lang="en-GB" sz="1800" i="0" u="none" strike="noStrike" cap="none" spc="0" normalizeH="0" baseline="0">
                          <a:ln>
                            <a:noFill/>
                          </a:ln>
                          <a:solidFill>
                            <a:srgbClr val="0D213A"/>
                          </a:solidFill>
                          <a:effectLst/>
                          <a:uFillTx/>
                          <a:latin typeface="+mn-lt"/>
                          <a:ea typeface="+mn-ea"/>
                          <a:cs typeface="+mn-cs"/>
                          <a:sym typeface="Helvetica"/>
                        </a:rPr>
                        <a:t>33/36</a:t>
                      </a:r>
                    </a:p>
                    <a:p>
                      <a:pPr marR="0" algn="ctr" defTabSz="914400" rtl="0" fontAlgn="auto" latinLnBrk="0" hangingPunct="0">
                        <a:lnSpc>
                          <a:spcPct val="100000"/>
                        </a:lnSpc>
                        <a:spcBef>
                          <a:spcPts val="0"/>
                        </a:spcBef>
                        <a:buClr>
                          <a:schemeClr val="accent1"/>
                        </a:buClr>
                        <a:buSzTx/>
                        <a:tabLst/>
                      </a:pPr>
                      <a:r>
                        <a:rPr lang="en-GB" sz="2400" b="1">
                          <a:solidFill>
                            <a:schemeClr val="accent1"/>
                          </a:solidFill>
                          <a:sym typeface="Helvetica"/>
                        </a:rPr>
                        <a:t>92%</a:t>
                      </a:r>
                      <a:endParaRPr kumimoji="0" lang="en-GB" sz="2400" b="1" i="0" u="none" strike="noStrike" cap="none" spc="0" normalizeH="0" baseline="0">
                        <a:ln>
                          <a:noFill/>
                        </a:ln>
                        <a:solidFill>
                          <a:schemeClr val="accent1"/>
                        </a:solidFill>
                        <a:effectLst/>
                        <a:uFillTx/>
                        <a:latin typeface="+mn-lt"/>
                        <a:ea typeface="+mn-ea"/>
                        <a:cs typeface="+mn-cs"/>
                        <a:sym typeface="Helvetica"/>
                      </a:endParaRPr>
                    </a:p>
                  </a:txBody>
                  <a:tcPr marT="81720" marB="81720" anchor="ctr"/>
                </a:tc>
                <a:tc>
                  <a:txBody>
                    <a:bodyPr/>
                    <a:lstStyle/>
                    <a:p>
                      <a:pPr marR="0" algn="ctr" defTabSz="914400" rtl="0" fontAlgn="auto" latinLnBrk="0" hangingPunct="0">
                        <a:lnSpc>
                          <a:spcPct val="100000"/>
                        </a:lnSpc>
                        <a:spcBef>
                          <a:spcPts val="0"/>
                        </a:spcBef>
                        <a:buClr>
                          <a:schemeClr val="accent1"/>
                        </a:buClr>
                        <a:buSzTx/>
                        <a:tabLst/>
                      </a:pPr>
                      <a:r>
                        <a:rPr kumimoji="0" lang="en-GB" sz="1800" i="0" u="none" strike="noStrike" cap="none" spc="0" normalizeH="0" baseline="0">
                          <a:ln>
                            <a:noFill/>
                          </a:ln>
                          <a:solidFill>
                            <a:srgbClr val="0D213A"/>
                          </a:solidFill>
                          <a:effectLst/>
                          <a:uFillTx/>
                          <a:latin typeface="+mn-lt"/>
                          <a:ea typeface="+mn-ea"/>
                          <a:cs typeface="+mn-cs"/>
                          <a:sym typeface="Helvetica"/>
                        </a:rPr>
                        <a:t>30/36</a:t>
                      </a:r>
                    </a:p>
                    <a:p>
                      <a:pPr marR="0" algn="ctr" defTabSz="914400" rtl="0" fontAlgn="auto" latinLnBrk="0" hangingPunct="0">
                        <a:lnSpc>
                          <a:spcPct val="100000"/>
                        </a:lnSpc>
                        <a:spcBef>
                          <a:spcPts val="0"/>
                        </a:spcBef>
                        <a:buClr>
                          <a:schemeClr val="accent1"/>
                        </a:buClr>
                        <a:buSzTx/>
                        <a:tabLst/>
                      </a:pPr>
                      <a:r>
                        <a:rPr lang="en-GB" sz="2400" b="1">
                          <a:solidFill>
                            <a:schemeClr val="accent1"/>
                          </a:solidFill>
                          <a:sym typeface="Helvetica"/>
                        </a:rPr>
                        <a:t>83%</a:t>
                      </a:r>
                      <a:endParaRPr kumimoji="0" lang="en-GB" sz="2400" b="1" i="0" u="none" strike="noStrike" cap="none" spc="0" normalizeH="0" baseline="0">
                        <a:ln>
                          <a:noFill/>
                        </a:ln>
                        <a:solidFill>
                          <a:schemeClr val="accent1"/>
                        </a:solidFill>
                        <a:effectLst/>
                        <a:uFillTx/>
                        <a:latin typeface="+mn-lt"/>
                        <a:ea typeface="+mn-ea"/>
                        <a:cs typeface="+mn-cs"/>
                        <a:sym typeface="Helvetica"/>
                      </a:endParaRPr>
                    </a:p>
                  </a:txBody>
                  <a:tcPr marT="81720" marB="81720" anchor="ctr"/>
                </a:tc>
                <a:extLst>
                  <a:ext uri="{0D108BD9-81ED-4DB2-BD59-A6C34878D82A}">
                    <a16:rowId xmlns:a16="http://schemas.microsoft.com/office/drawing/2014/main" val="2349604184"/>
                  </a:ext>
                </a:extLst>
              </a:tr>
              <a:tr h="7444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cap="none" spc="0" normalizeH="0" baseline="0">
                          <a:ln>
                            <a:noFill/>
                          </a:ln>
                          <a:solidFill>
                            <a:srgbClr val="0D213A"/>
                          </a:solidFill>
                          <a:effectLst/>
                          <a:uFillTx/>
                          <a:latin typeface="+mn-lt"/>
                          <a:ea typeface="+mn-ea"/>
                          <a:cs typeface="+mn-cs"/>
                          <a:sym typeface="Helvetica"/>
                        </a:rPr>
                        <a:t>Results</a:t>
                      </a:r>
                      <a:endParaRPr kumimoji="0" lang="en-GB" sz="1600" i="0" u="none" strike="noStrike" cap="none" spc="0" normalizeH="0" baseline="30000">
                        <a:ln>
                          <a:noFill/>
                        </a:ln>
                        <a:solidFill>
                          <a:srgbClr val="0D213A"/>
                        </a:solidFill>
                        <a:effectLst/>
                        <a:uFillTx/>
                        <a:latin typeface="+mn-lt"/>
                        <a:ea typeface="+mn-ea"/>
                        <a:cs typeface="+mn-cs"/>
                        <a:sym typeface="Helvetica"/>
                      </a:endParaRPr>
                    </a:p>
                  </a:txBody>
                  <a:tcPr marT="81720" marB="81720" anchor="ctr"/>
                </a:tc>
                <a:tc>
                  <a:txBody>
                    <a:bodyPr/>
                    <a:lstStyle/>
                    <a:p>
                      <a:pPr marR="0" algn="ctr" defTabSz="914400" rtl="0" fontAlgn="auto" latinLnBrk="0" hangingPunct="0">
                        <a:lnSpc>
                          <a:spcPct val="100000"/>
                        </a:lnSpc>
                        <a:spcBef>
                          <a:spcPts val="0"/>
                        </a:spcBef>
                        <a:buClr>
                          <a:schemeClr val="accent1"/>
                        </a:buClr>
                        <a:buSzTx/>
                        <a:tabLst/>
                      </a:pPr>
                      <a:r>
                        <a:rPr kumimoji="0" lang="en-GB" sz="1800" i="0" u="none" strike="noStrike" cap="none" spc="0" normalizeH="0" baseline="0">
                          <a:ln>
                            <a:noFill/>
                          </a:ln>
                          <a:solidFill>
                            <a:srgbClr val="0D213A"/>
                          </a:solidFill>
                          <a:effectLst/>
                          <a:uFillTx/>
                          <a:latin typeface="+mn-lt"/>
                          <a:ea typeface="+mn-ea"/>
                          <a:cs typeface="+mn-cs"/>
                          <a:sym typeface="Helvetica"/>
                        </a:rPr>
                        <a:t>765/782</a:t>
                      </a:r>
                      <a:r>
                        <a:rPr lang="en-GB" sz="1800" i="0" u="none" strike="noStrike" cap="none" spc="0" normalizeH="0" baseline="30000">
                          <a:ln>
                            <a:noFill/>
                          </a:ln>
                          <a:solidFill>
                            <a:srgbClr val="0D213A"/>
                          </a:solidFill>
                          <a:effectLst/>
                          <a:uFillTx/>
                          <a:latin typeface="+mn-lt"/>
                          <a:ea typeface="+mn-ea"/>
                          <a:cs typeface="+mn-cs"/>
                        </a:rPr>
                        <a:t>†</a:t>
                      </a:r>
                      <a:endParaRPr kumimoji="0" lang="en-GB" sz="1800" i="0" u="none" strike="noStrike" cap="none" spc="0" normalizeH="0" baseline="30000">
                        <a:ln>
                          <a:noFill/>
                        </a:ln>
                        <a:solidFill>
                          <a:srgbClr val="0D213A"/>
                        </a:solidFill>
                        <a:effectLst/>
                        <a:uFillTx/>
                        <a:latin typeface="+mn-lt"/>
                        <a:ea typeface="+mn-ea"/>
                        <a:cs typeface="+mn-cs"/>
                        <a:sym typeface="Helvetica"/>
                      </a:endParaRPr>
                    </a:p>
                    <a:p>
                      <a:pPr marR="0" algn="ctr" defTabSz="914400" rtl="0" fontAlgn="auto" latinLnBrk="0" hangingPunct="0">
                        <a:lnSpc>
                          <a:spcPct val="100000"/>
                        </a:lnSpc>
                        <a:spcBef>
                          <a:spcPts val="0"/>
                        </a:spcBef>
                        <a:buClr>
                          <a:schemeClr val="accent1"/>
                        </a:buClr>
                        <a:buSzTx/>
                        <a:tabLst/>
                      </a:pPr>
                      <a:r>
                        <a:rPr lang="en-GB" sz="2400" b="1">
                          <a:solidFill>
                            <a:schemeClr val="accent1"/>
                          </a:solidFill>
                          <a:sym typeface="Helvetica"/>
                        </a:rPr>
                        <a:t>98%</a:t>
                      </a:r>
                      <a:endParaRPr kumimoji="0" lang="en-GB" sz="2400" b="1" i="0" u="none" strike="noStrike" cap="none" spc="0" normalizeH="0" baseline="0">
                        <a:ln>
                          <a:noFill/>
                        </a:ln>
                        <a:solidFill>
                          <a:schemeClr val="accent1"/>
                        </a:solidFill>
                        <a:effectLst/>
                        <a:uFillTx/>
                        <a:latin typeface="+mn-lt"/>
                        <a:ea typeface="+mn-ea"/>
                        <a:cs typeface="+mn-cs"/>
                        <a:sym typeface="Helvetica"/>
                      </a:endParaRPr>
                    </a:p>
                  </a:txBody>
                  <a:tcPr marT="81720" marB="81720" anchor="ctr"/>
                </a:tc>
                <a:tc>
                  <a:txBody>
                    <a:bodyPr/>
                    <a:lstStyle/>
                    <a:p>
                      <a:pPr marR="0" algn="ctr" defTabSz="914400" rtl="0" fontAlgn="auto" latinLnBrk="0" hangingPunct="0">
                        <a:lnSpc>
                          <a:spcPct val="100000"/>
                        </a:lnSpc>
                        <a:spcBef>
                          <a:spcPts val="0"/>
                        </a:spcBef>
                        <a:buClr>
                          <a:schemeClr val="accent1"/>
                        </a:buClr>
                        <a:buSzTx/>
                        <a:tabLst/>
                      </a:pPr>
                      <a:r>
                        <a:rPr kumimoji="0" lang="en-GB" sz="1800" i="0" u="none" strike="noStrike" cap="none" spc="0" normalizeH="0" baseline="0">
                          <a:ln>
                            <a:noFill/>
                          </a:ln>
                          <a:solidFill>
                            <a:srgbClr val="0D213A"/>
                          </a:solidFill>
                          <a:effectLst/>
                          <a:uFillTx/>
                          <a:latin typeface="+mn-lt"/>
                          <a:ea typeface="+mn-ea"/>
                          <a:cs typeface="+mn-cs"/>
                          <a:sym typeface="Helvetica"/>
                        </a:rPr>
                        <a:t>21/36</a:t>
                      </a:r>
                    </a:p>
                    <a:p>
                      <a:pPr marR="0" algn="ctr" defTabSz="914400" rtl="0" fontAlgn="auto" latinLnBrk="0" hangingPunct="0">
                        <a:lnSpc>
                          <a:spcPct val="100000"/>
                        </a:lnSpc>
                        <a:spcBef>
                          <a:spcPts val="0"/>
                        </a:spcBef>
                        <a:buClr>
                          <a:schemeClr val="accent1"/>
                        </a:buClr>
                        <a:buSzTx/>
                        <a:tabLst/>
                      </a:pPr>
                      <a:r>
                        <a:rPr lang="en-GB" sz="2400" b="1">
                          <a:solidFill>
                            <a:schemeClr val="accent1"/>
                          </a:solidFill>
                          <a:sym typeface="Helvetica"/>
                        </a:rPr>
                        <a:t>58%</a:t>
                      </a:r>
                      <a:endParaRPr kumimoji="0" lang="en-GB" sz="2400" b="1" i="0" u="none" strike="noStrike" cap="none" spc="0" normalizeH="0" baseline="0">
                        <a:ln>
                          <a:noFill/>
                        </a:ln>
                        <a:solidFill>
                          <a:schemeClr val="accent1"/>
                        </a:solidFill>
                        <a:effectLst/>
                        <a:uFillTx/>
                        <a:latin typeface="+mn-lt"/>
                        <a:ea typeface="+mn-ea"/>
                        <a:cs typeface="+mn-cs"/>
                        <a:sym typeface="Helvetica"/>
                      </a:endParaRPr>
                    </a:p>
                  </a:txBody>
                  <a:tcPr marT="81720" marB="81720" anchor="ctr"/>
                </a:tc>
                <a:extLst>
                  <a:ext uri="{0D108BD9-81ED-4DB2-BD59-A6C34878D82A}">
                    <a16:rowId xmlns:a16="http://schemas.microsoft.com/office/drawing/2014/main" val="2483185253"/>
                  </a:ext>
                </a:extLst>
              </a:tr>
              <a:tr h="8042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cap="none" spc="0" normalizeH="0" baseline="0">
                          <a:ln>
                            <a:noFill/>
                          </a:ln>
                          <a:solidFill>
                            <a:srgbClr val="0D213A"/>
                          </a:solidFill>
                          <a:effectLst/>
                          <a:uFillTx/>
                          <a:latin typeface="+mn-lt"/>
                          <a:ea typeface="+mn-ea"/>
                          <a:cs typeface="+mn-cs"/>
                          <a:sym typeface="Helvetica"/>
                        </a:rPr>
                        <a:t>Conclusion</a:t>
                      </a:r>
                      <a:endParaRPr kumimoji="0" lang="en-GB" sz="1600" i="0" u="none" strike="noStrike" cap="none" spc="0" normalizeH="0" baseline="0">
                        <a:ln>
                          <a:noFill/>
                        </a:ln>
                        <a:solidFill>
                          <a:srgbClr val="0D213A"/>
                        </a:solidFill>
                        <a:effectLst/>
                        <a:uFillTx/>
                        <a:latin typeface="+mn-lt"/>
                        <a:ea typeface="+mn-ea"/>
                        <a:cs typeface="+mn-cs"/>
                        <a:sym typeface="Helvetica"/>
                      </a:endParaRPr>
                    </a:p>
                  </a:txBody>
                  <a:tcPr marT="81720" marB="81720" anchor="ctr"/>
                </a:tc>
                <a:tc>
                  <a:txBody>
                    <a:bodyPr/>
                    <a:lstStyle/>
                    <a:p>
                      <a:pPr marR="0" algn="ctr" defTabSz="914400" rtl="0" fontAlgn="auto" latinLnBrk="0" hangingPunct="0">
                        <a:lnSpc>
                          <a:spcPct val="100000"/>
                        </a:lnSpc>
                        <a:spcBef>
                          <a:spcPts val="0"/>
                        </a:spcBef>
                        <a:buClr>
                          <a:schemeClr val="accent1"/>
                        </a:buClr>
                        <a:buSzTx/>
                        <a:tabLst/>
                      </a:pPr>
                      <a:r>
                        <a:rPr kumimoji="0" lang="en-GB" sz="1800" i="0" u="none" strike="noStrike" cap="none" spc="0" normalizeH="0" baseline="0">
                          <a:ln>
                            <a:noFill/>
                          </a:ln>
                          <a:solidFill>
                            <a:srgbClr val="0D213A"/>
                          </a:solidFill>
                          <a:effectLst/>
                          <a:uFillTx/>
                          <a:latin typeface="+mn-lt"/>
                          <a:ea typeface="+mn-ea"/>
                          <a:cs typeface="+mn-cs"/>
                          <a:sym typeface="Helvetica"/>
                        </a:rPr>
                        <a:t>28/36</a:t>
                      </a:r>
                    </a:p>
                    <a:p>
                      <a:pPr marR="0" algn="ctr" defTabSz="914400" rtl="0" fontAlgn="auto" latinLnBrk="0" hangingPunct="0">
                        <a:lnSpc>
                          <a:spcPct val="100000"/>
                        </a:lnSpc>
                        <a:spcBef>
                          <a:spcPts val="0"/>
                        </a:spcBef>
                        <a:buClr>
                          <a:schemeClr val="accent1"/>
                        </a:buClr>
                        <a:buSzTx/>
                        <a:tabLst/>
                      </a:pPr>
                      <a:r>
                        <a:rPr lang="en-GB" sz="2400" b="1">
                          <a:solidFill>
                            <a:schemeClr val="accent1"/>
                          </a:solidFill>
                          <a:sym typeface="Helvetica"/>
                        </a:rPr>
                        <a:t>78%</a:t>
                      </a:r>
                      <a:endParaRPr kumimoji="0" lang="en-GB" sz="2400" b="1" i="0" u="none" strike="noStrike" cap="none" spc="0" normalizeH="0" baseline="0">
                        <a:ln>
                          <a:noFill/>
                        </a:ln>
                        <a:solidFill>
                          <a:schemeClr val="accent1"/>
                        </a:solidFill>
                        <a:effectLst/>
                        <a:uFillTx/>
                        <a:latin typeface="+mn-lt"/>
                        <a:ea typeface="+mn-ea"/>
                        <a:cs typeface="+mn-cs"/>
                        <a:sym typeface="Helvetica"/>
                      </a:endParaRPr>
                    </a:p>
                  </a:txBody>
                  <a:tcPr marT="81720" marB="81720" anchor="ctr"/>
                </a:tc>
                <a:tc>
                  <a:txBody>
                    <a:bodyPr/>
                    <a:lstStyle/>
                    <a:p>
                      <a:pPr marR="0" algn="ctr" defTabSz="914400" rtl="0" fontAlgn="auto" latinLnBrk="0" hangingPunct="0">
                        <a:lnSpc>
                          <a:spcPct val="100000"/>
                        </a:lnSpc>
                        <a:spcBef>
                          <a:spcPts val="0"/>
                        </a:spcBef>
                        <a:buClr>
                          <a:schemeClr val="accent1"/>
                        </a:buClr>
                        <a:buSzTx/>
                        <a:tabLst/>
                      </a:pPr>
                      <a:r>
                        <a:rPr kumimoji="0" lang="en-GB" sz="1800" i="0" u="none" strike="noStrike" cap="none" spc="0" normalizeH="0" baseline="0">
                          <a:ln>
                            <a:noFill/>
                          </a:ln>
                          <a:solidFill>
                            <a:srgbClr val="0D213A"/>
                          </a:solidFill>
                          <a:effectLst/>
                          <a:uFillTx/>
                          <a:latin typeface="+mn-lt"/>
                          <a:ea typeface="+mn-ea"/>
                          <a:cs typeface="+mn-cs"/>
                          <a:sym typeface="Helvetica"/>
                        </a:rPr>
                        <a:t>24/36</a:t>
                      </a:r>
                    </a:p>
                    <a:p>
                      <a:pPr marR="0" algn="ctr" defTabSz="914400" rtl="0" fontAlgn="auto" latinLnBrk="0" hangingPunct="0">
                        <a:lnSpc>
                          <a:spcPct val="100000"/>
                        </a:lnSpc>
                        <a:spcBef>
                          <a:spcPts val="0"/>
                        </a:spcBef>
                        <a:buClr>
                          <a:schemeClr val="accent1"/>
                        </a:buClr>
                        <a:buSzTx/>
                        <a:tabLst/>
                      </a:pPr>
                      <a:r>
                        <a:rPr lang="en-GB" sz="2400" b="1">
                          <a:solidFill>
                            <a:schemeClr val="accent1"/>
                          </a:solidFill>
                          <a:sym typeface="Helvetica"/>
                        </a:rPr>
                        <a:t>67%</a:t>
                      </a:r>
                      <a:endParaRPr kumimoji="0" lang="en-GB" sz="2400" b="1" i="0" u="none" strike="noStrike" cap="none" spc="0" normalizeH="0" baseline="0">
                        <a:ln>
                          <a:noFill/>
                        </a:ln>
                        <a:solidFill>
                          <a:schemeClr val="accent1"/>
                        </a:solidFill>
                        <a:effectLst/>
                        <a:uFillTx/>
                        <a:latin typeface="+mn-lt"/>
                        <a:ea typeface="+mn-ea"/>
                        <a:cs typeface="+mn-cs"/>
                        <a:sym typeface="Helvetica"/>
                      </a:endParaRPr>
                    </a:p>
                  </a:txBody>
                  <a:tcPr marT="81720" marB="81720" anchor="ctr"/>
                </a:tc>
                <a:extLst>
                  <a:ext uri="{0D108BD9-81ED-4DB2-BD59-A6C34878D82A}">
                    <a16:rowId xmlns:a16="http://schemas.microsoft.com/office/drawing/2014/main" val="2519719352"/>
                  </a:ext>
                </a:extLst>
              </a:tr>
            </a:tbl>
          </a:graphicData>
        </a:graphic>
      </p:graphicFrame>
      <p:sp>
        <p:nvSpPr>
          <p:cNvPr id="21" name="Footer Placeholder 6">
            <a:extLst>
              <a:ext uri="{FF2B5EF4-FFF2-40B4-BE49-F238E27FC236}">
                <a16:creationId xmlns:a16="http://schemas.microsoft.com/office/drawing/2014/main" id="{A28430EE-D1E5-EA3A-02B7-5C440A82F5AE}"/>
              </a:ext>
            </a:extLst>
          </p:cNvPr>
          <p:cNvSpPr txBox="1">
            <a:spLocks/>
          </p:cNvSpPr>
          <p:nvPr/>
        </p:nvSpPr>
        <p:spPr>
          <a:xfrm>
            <a:off x="406399" y="5939532"/>
            <a:ext cx="10765184" cy="415498"/>
          </a:xfrm>
          <a:prstGeom prst="rect">
            <a:avLst/>
          </a:prstGeom>
        </p:spPr>
        <p:txBody>
          <a:bodyPr wrap="square" lIns="0" tIns="0" rIns="0" bIns="0" anchor="b">
            <a:spAutoFit/>
          </a:bodyP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defRPr/>
            </a:pPr>
            <a:r>
              <a:rPr lang="en-GB" sz="900">
                <a:solidFill>
                  <a:srgbClr val="000000"/>
                </a:solidFill>
                <a:latin typeface="Arial" panose="020B0604020202020204"/>
                <a:cs typeface="Arial"/>
              </a:rPr>
              <a:t>*Yes/No except for results</a:t>
            </a:r>
            <a:r>
              <a:rPr lang="en-GB" sz="600" baseline="30000">
                <a:solidFill>
                  <a:srgbClr val="0D213A"/>
                </a:solidFill>
                <a:latin typeface="Arial" panose="020B0604020202020204"/>
                <a:cs typeface="Arial"/>
              </a:rPr>
              <a:t>†</a:t>
            </a:r>
            <a:endParaRPr lang="en-GB" sz="900">
              <a:solidFill>
                <a:srgbClr val="000000"/>
              </a:solidFill>
              <a:latin typeface="Arial" panose="020B0604020202020204"/>
            </a:endParaRPr>
          </a:p>
          <a:p>
            <a:pPr marL="0" marR="0" lvl="0" indent="0" algn="l" defTabSz="914400">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Arial" panose="020B0604020202020204"/>
                <a:ea typeface="+mn-ea"/>
                <a:cs typeface="+mn-cs"/>
              </a:rPr>
              <a:t>*Proportion of abstracts rated by reviewer as average, above average or excellent (5-point scale from very poor to excellent) (except for results accuracy);</a:t>
            </a:r>
            <a:endParaRPr lang="en-GB">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30000" noProof="0">
                <a:ln>
                  <a:noFill/>
                </a:ln>
                <a:solidFill>
                  <a:srgbClr val="0D213A"/>
                </a:solidFill>
                <a:effectLst/>
                <a:uLnTx/>
                <a:uFillTx/>
                <a:latin typeface="Arial" panose="020B0604020202020204"/>
                <a:ea typeface="+mn-ea"/>
                <a:cs typeface="+mn-cs"/>
                <a:sym typeface="Helvetica"/>
              </a:rPr>
              <a:t>†</a:t>
            </a:r>
            <a:r>
              <a:rPr kumimoji="0" lang="en-GB" sz="900" b="0" i="0" u="none" strike="noStrike" kern="1200" cap="none" spc="0" normalizeH="0" baseline="0" noProof="0">
                <a:ln>
                  <a:noFill/>
                </a:ln>
                <a:solidFill>
                  <a:srgbClr val="0D213A"/>
                </a:solidFill>
                <a:effectLst/>
                <a:uLnTx/>
                <a:uFillTx/>
                <a:latin typeface="Arial" panose="020B0604020202020204"/>
                <a:ea typeface="+mn-ea"/>
                <a:cs typeface="+mn-cs"/>
                <a:sym typeface="Helvetica"/>
              </a:rPr>
              <a:t>Percentage of included datapoints that were accurate; 30/36 results sections were 100% accurate (range 56–100</a:t>
            </a:r>
            <a:r>
              <a:rPr lang="en-GB" sz="900">
                <a:solidFill>
                  <a:srgbClr val="0D213A"/>
                </a:solidFill>
                <a:latin typeface="Arial" panose="020B0604020202020204"/>
                <a:sym typeface="Helvetica"/>
              </a:rPr>
              <a:t>%).</a:t>
            </a:r>
            <a:r>
              <a:rPr lang="en-GB" sz="900">
                <a:solidFill>
                  <a:srgbClr val="000000"/>
                </a:solidFill>
                <a:latin typeface="Arial" panose="020B0604020202020204"/>
                <a:sym typeface="Helvetica"/>
              </a:rPr>
              <a:t>*</a:t>
            </a:r>
            <a:endParaRPr kumimoji="0" lang="en-GB" sz="9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22" name="Footer Placeholder 4">
            <a:extLst>
              <a:ext uri="{FF2B5EF4-FFF2-40B4-BE49-F238E27FC236}">
                <a16:creationId xmlns:a16="http://schemas.microsoft.com/office/drawing/2014/main" id="{9F07F168-BFF0-A8F1-47C2-9A60797356CF}"/>
              </a:ext>
            </a:extLst>
          </p:cNvPr>
          <p:cNvSpPr>
            <a:spLocks noGrp="1"/>
          </p:cNvSpPr>
          <p:nvPr>
            <p:ph type="ftr" sz="quarter" idx="11"/>
          </p:nvPr>
        </p:nvSpPr>
        <p:spPr>
          <a:xfrm>
            <a:off x="0" y="6486524"/>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This information is for educational use only. Do not copy. Do not distribute.</a:t>
            </a:r>
          </a:p>
        </p:txBody>
      </p:sp>
    </p:spTree>
    <p:extLst>
      <p:ext uri="{BB962C8B-B14F-4D97-AF65-F5344CB8AC3E}">
        <p14:creationId xmlns:p14="http://schemas.microsoft.com/office/powerpoint/2010/main" val="1265296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79FC5-739E-17FF-CA0E-179649738D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4A3579-96AB-4A85-5159-713E7155D633}"/>
              </a:ext>
            </a:extLst>
          </p:cNvPr>
          <p:cNvSpPr>
            <a:spLocks noGrp="1"/>
          </p:cNvSpPr>
          <p:nvPr>
            <p:ph type="title"/>
          </p:nvPr>
        </p:nvSpPr>
        <p:spPr>
          <a:xfrm>
            <a:off x="280885" y="158496"/>
            <a:ext cx="11282112" cy="976036"/>
          </a:xfrm>
        </p:spPr>
        <p:txBody>
          <a:bodyPr anchor="ctr" anchorCtr="0">
            <a:noAutofit/>
          </a:bodyPr>
          <a:lstStyle/>
          <a:p>
            <a:r>
              <a:rPr lang="en-US" sz="3333">
                <a:solidFill>
                  <a:srgbClr val="0070C0"/>
                </a:solidFill>
              </a:rPr>
              <a:t>ISMPP Professional Excellence Awards</a:t>
            </a:r>
          </a:p>
        </p:txBody>
      </p:sp>
      <p:sp>
        <p:nvSpPr>
          <p:cNvPr id="4" name="Slide Number Placeholder 3">
            <a:extLst>
              <a:ext uri="{FF2B5EF4-FFF2-40B4-BE49-F238E27FC236}">
                <a16:creationId xmlns:a16="http://schemas.microsoft.com/office/drawing/2014/main" id="{40332819-739C-0764-8825-81D40CE64A74}"/>
              </a:ext>
            </a:extLst>
          </p:cNvPr>
          <p:cNvSpPr>
            <a:spLocks noGrp="1"/>
          </p:cNvSpPr>
          <p:nvPr>
            <p:ph type="sldNum" sz="quarter" idx="4294967295"/>
          </p:nvPr>
        </p:nvSpPr>
        <p:spPr>
          <a:xfrm>
            <a:off x="6985487" y="59945"/>
            <a:ext cx="2057400" cy="273844"/>
          </a:xfrm>
          <a:prstGeom prst="rect">
            <a:avLst/>
          </a:prstGeom>
        </p:spPr>
        <p:txBody>
          <a:bodyPr vert="horz" lIns="91440" tIns="45720" rIns="91440" bIns="45720" rtlCol="0" anchor="ctr"/>
          <a:lstStyle>
            <a:defPPr>
              <a:defRPr lang="en-US"/>
            </a:defPPr>
            <a:lvl1pPr marL="0" algn="r"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2AD0A0E-4515-A647-B2E3-7F1B29FB990E}" type="slidenum">
              <a:rPr lang="en-US" smtClean="0"/>
              <a:pPr/>
              <a:t>6</a:t>
            </a:fld>
            <a:endParaRPr lang="en-US"/>
          </a:p>
        </p:txBody>
      </p:sp>
      <p:sp>
        <p:nvSpPr>
          <p:cNvPr id="10" name="Rectangle 9">
            <a:extLst>
              <a:ext uri="{FF2B5EF4-FFF2-40B4-BE49-F238E27FC236}">
                <a16:creationId xmlns:a16="http://schemas.microsoft.com/office/drawing/2014/main" id="{0F9513CC-CE1A-36F7-CE52-9B0021BA25A5}"/>
              </a:ext>
            </a:extLst>
          </p:cNvPr>
          <p:cNvSpPr/>
          <p:nvPr/>
        </p:nvSpPr>
        <p:spPr>
          <a:xfrm>
            <a:off x="1033040" y="1447858"/>
            <a:ext cx="10125919" cy="1046569"/>
          </a:xfrm>
          <a:prstGeom prst="rect">
            <a:avLst/>
          </a:prstGeom>
        </p:spPr>
        <p:txBody>
          <a:bodyPr wrap="square" lIns="121920" tIns="60960" rIns="121920" bIns="60960" anchor="t">
            <a:spAutoFit/>
          </a:bodyPr>
          <a:lstStyle/>
          <a:p>
            <a:pPr marL="380356" indent="-380356" defTabSz="1219170">
              <a:spcBef>
                <a:spcPts val="800"/>
              </a:spcBef>
              <a:buFont typeface="Arial" panose="020B0604020202020204" pitchFamily="34" charset="0"/>
              <a:buChar char="•"/>
              <a:defRPr/>
            </a:pPr>
            <a:endParaRPr lang="en-US" sz="2667" kern="0" spc="-31">
              <a:solidFill>
                <a:prstClr val="black"/>
              </a:solidFill>
              <a:ea typeface="ＭＳ Ｐゴシック" pitchFamily="34" charset="-128"/>
              <a:cs typeface="Calibri" pitchFamily="34" charset="0"/>
            </a:endParaRPr>
          </a:p>
          <a:p>
            <a:pPr defTabSz="1219170">
              <a:spcBef>
                <a:spcPts val="800"/>
              </a:spcBef>
              <a:defRPr/>
            </a:pPr>
            <a:endParaRPr lang="en-US" sz="2667" kern="0" spc="-31">
              <a:solidFill>
                <a:prstClr val="black"/>
              </a:solidFill>
              <a:ea typeface="ＭＳ Ｐゴシック" pitchFamily="34" charset="-128"/>
              <a:cs typeface="Calibri" pitchFamily="34" charset="0"/>
            </a:endParaRPr>
          </a:p>
        </p:txBody>
      </p:sp>
      <p:sp>
        <p:nvSpPr>
          <p:cNvPr id="12" name="TextBox 11">
            <a:extLst>
              <a:ext uri="{FF2B5EF4-FFF2-40B4-BE49-F238E27FC236}">
                <a16:creationId xmlns:a16="http://schemas.microsoft.com/office/drawing/2014/main" id="{46DF6F79-606D-DF3F-8BC8-B0D63497F33B}"/>
              </a:ext>
            </a:extLst>
          </p:cNvPr>
          <p:cNvSpPr txBox="1"/>
          <p:nvPr/>
        </p:nvSpPr>
        <p:spPr>
          <a:xfrm>
            <a:off x="3048000" y="3226886"/>
            <a:ext cx="6096000" cy="461665"/>
          </a:xfrm>
          <a:prstGeom prst="rect">
            <a:avLst/>
          </a:prstGeom>
          <a:noFill/>
        </p:spPr>
        <p:txBody>
          <a:bodyPr wrap="square">
            <a:spAutoFit/>
          </a:bodyPr>
          <a:lstStyle/>
          <a:p>
            <a:pPr defTabSz="1219170">
              <a:defRPr/>
            </a:pPr>
            <a:r>
              <a:rPr lang="en-US" sz="2400" kern="0">
                <a:solidFill>
                  <a:prstClr val="black"/>
                </a:solidFill>
              </a:rPr>
              <a:t> </a:t>
            </a:r>
          </a:p>
        </p:txBody>
      </p:sp>
      <p:sp>
        <p:nvSpPr>
          <p:cNvPr id="13" name="TextBox 12">
            <a:extLst>
              <a:ext uri="{FF2B5EF4-FFF2-40B4-BE49-F238E27FC236}">
                <a16:creationId xmlns:a16="http://schemas.microsoft.com/office/drawing/2014/main" id="{A25BEB51-4BEC-5F45-9172-09BC5C99CEBD}"/>
              </a:ext>
            </a:extLst>
          </p:cNvPr>
          <p:cNvSpPr txBox="1"/>
          <p:nvPr/>
        </p:nvSpPr>
        <p:spPr>
          <a:xfrm>
            <a:off x="3048000" y="3226886"/>
            <a:ext cx="6096000" cy="461665"/>
          </a:xfrm>
          <a:prstGeom prst="rect">
            <a:avLst/>
          </a:prstGeom>
          <a:noFill/>
        </p:spPr>
        <p:txBody>
          <a:bodyPr wrap="square">
            <a:spAutoFit/>
          </a:bodyPr>
          <a:lstStyle/>
          <a:p>
            <a:pPr defTabSz="1219170">
              <a:defRPr/>
            </a:pPr>
            <a:r>
              <a:rPr lang="en-US" sz="2400" kern="0">
                <a:solidFill>
                  <a:prstClr val="black"/>
                </a:solidFill>
              </a:rPr>
              <a:t> </a:t>
            </a:r>
          </a:p>
        </p:txBody>
      </p:sp>
      <p:sp>
        <p:nvSpPr>
          <p:cNvPr id="3" name="TextBox 2">
            <a:extLst>
              <a:ext uri="{FF2B5EF4-FFF2-40B4-BE49-F238E27FC236}">
                <a16:creationId xmlns:a16="http://schemas.microsoft.com/office/drawing/2014/main" id="{C1262622-AFC7-41E3-D1DE-78593DB7D732}"/>
              </a:ext>
            </a:extLst>
          </p:cNvPr>
          <p:cNvSpPr txBox="1"/>
          <p:nvPr/>
        </p:nvSpPr>
        <p:spPr>
          <a:xfrm>
            <a:off x="501445" y="1337187"/>
            <a:ext cx="10657514" cy="4247317"/>
          </a:xfrm>
          <a:prstGeom prst="rect">
            <a:avLst/>
          </a:prstGeom>
          <a:noFill/>
        </p:spPr>
        <p:txBody>
          <a:bodyPr wrap="square" rtlCol="0">
            <a:spAutoFit/>
          </a:bodyPr>
          <a:lstStyle/>
          <a:p>
            <a:r>
              <a:rPr lang="en-US" b="0" i="0">
                <a:solidFill>
                  <a:srgbClr val="1B75BB"/>
                </a:solidFill>
                <a:effectLst/>
                <a:latin typeface="Merriweather" panose="00000500000000000000" pitchFamily="2" charset="0"/>
              </a:rPr>
              <a:t>The awards program was established to honor the work and dedication of members who have a proven track record of excellence and achievement in the medical publications and communications profession. Award nominations are collected through peer submissions and reviewed by the Professional Excellence Awards Selection Committee. The awards are given out yearly at the ISMPP Annual Meeting. </a:t>
            </a:r>
            <a:r>
              <a:rPr lang="en-US" b="1" i="0">
                <a:solidFill>
                  <a:srgbClr val="1B75BB"/>
                </a:solidFill>
                <a:effectLst/>
                <a:latin typeface="Merriweather" panose="00000500000000000000" pitchFamily="2" charset="0"/>
              </a:rPr>
              <a:t>Submission portal closes on February 28, 2025.</a:t>
            </a:r>
          </a:p>
          <a:p>
            <a:endParaRPr lang="en-US">
              <a:solidFill>
                <a:srgbClr val="4A4A4A"/>
              </a:solidFill>
              <a:latin typeface="Merriweather" panose="00000500000000000000" pitchFamily="2" charset="0"/>
            </a:endParaRPr>
          </a:p>
          <a:p>
            <a:pPr marL="285750" indent="-285750">
              <a:buFont typeface="Arial" panose="020B0604020202020204" pitchFamily="34" charset="0"/>
              <a:buChar char="•"/>
            </a:pPr>
            <a:r>
              <a:rPr lang="en-US">
                <a:solidFill>
                  <a:srgbClr val="4A4A4A"/>
                </a:solidFill>
                <a:latin typeface="Merriweather" panose="00000500000000000000" pitchFamily="2" charset="0"/>
              </a:rPr>
              <a:t>Lifetime Achievement Award</a:t>
            </a:r>
          </a:p>
          <a:p>
            <a:pPr marL="285750" indent="-285750">
              <a:buFont typeface="Arial" panose="020B0604020202020204" pitchFamily="34" charset="0"/>
              <a:buChar char="•"/>
            </a:pPr>
            <a:endParaRPr lang="en-US">
              <a:solidFill>
                <a:srgbClr val="4A4A4A"/>
              </a:solidFill>
              <a:latin typeface="Merriweather" panose="00000500000000000000" pitchFamily="2" charset="0"/>
            </a:endParaRPr>
          </a:p>
          <a:p>
            <a:pPr marL="285750" indent="-285750">
              <a:buFont typeface="Arial" panose="020B0604020202020204" pitchFamily="34" charset="0"/>
              <a:buChar char="•"/>
            </a:pPr>
            <a:r>
              <a:rPr lang="en-US">
                <a:solidFill>
                  <a:srgbClr val="4A4A4A"/>
                </a:solidFill>
                <a:latin typeface="Merriweather" panose="00000500000000000000" pitchFamily="2" charset="0"/>
              </a:rPr>
              <a:t>President’s Award</a:t>
            </a:r>
          </a:p>
          <a:p>
            <a:pPr marL="285750" indent="-285750">
              <a:buFont typeface="Arial" panose="020B0604020202020204" pitchFamily="34" charset="0"/>
              <a:buChar char="•"/>
            </a:pPr>
            <a:endParaRPr lang="en-US">
              <a:solidFill>
                <a:srgbClr val="4A4A4A"/>
              </a:solidFill>
              <a:latin typeface="Merriweather" panose="00000500000000000000" pitchFamily="2" charset="0"/>
            </a:endParaRPr>
          </a:p>
          <a:p>
            <a:pPr marL="285750" indent="-285750">
              <a:buFont typeface="Arial" panose="020B0604020202020204" pitchFamily="34" charset="0"/>
              <a:buChar char="•"/>
            </a:pPr>
            <a:r>
              <a:rPr lang="en-US">
                <a:solidFill>
                  <a:srgbClr val="4A4A4A"/>
                </a:solidFill>
                <a:latin typeface="Merriweather" panose="00000500000000000000" pitchFamily="2" charset="0"/>
              </a:rPr>
              <a:t>Rising Star Award</a:t>
            </a:r>
          </a:p>
          <a:p>
            <a:pPr marL="285750" indent="-285750">
              <a:buFont typeface="Arial" panose="020B0604020202020204" pitchFamily="34" charset="0"/>
              <a:buChar char="•"/>
            </a:pPr>
            <a:endParaRPr lang="en-US">
              <a:solidFill>
                <a:srgbClr val="4A4A4A"/>
              </a:solidFill>
              <a:latin typeface="Merriweather" panose="00000500000000000000" pitchFamily="2" charset="0"/>
            </a:endParaRPr>
          </a:p>
          <a:p>
            <a:pPr marL="285750" indent="-285750">
              <a:buFont typeface="Arial" panose="020B0604020202020204" pitchFamily="34" charset="0"/>
              <a:buChar char="•"/>
            </a:pPr>
            <a:r>
              <a:rPr lang="en-US">
                <a:solidFill>
                  <a:srgbClr val="4A4A4A"/>
                </a:solidFill>
                <a:latin typeface="Merriweather" panose="00000500000000000000" pitchFamily="2" charset="0"/>
              </a:rPr>
              <a:t>Outstanding Committee Member Award</a:t>
            </a:r>
          </a:p>
          <a:p>
            <a:pPr marL="285750" indent="-285750">
              <a:buFont typeface="Arial" panose="020B0604020202020204" pitchFamily="34" charset="0"/>
              <a:buChar char="•"/>
            </a:pPr>
            <a:endParaRPr lang="en-US">
              <a:solidFill>
                <a:srgbClr val="4A4A4A"/>
              </a:solidFill>
              <a:latin typeface="Merriweather" panose="00000500000000000000" pitchFamily="2" charset="0"/>
            </a:endParaRPr>
          </a:p>
          <a:p>
            <a:pPr marL="285750" indent="-285750">
              <a:buFont typeface="Arial" panose="020B0604020202020204" pitchFamily="34" charset="0"/>
              <a:buChar char="•"/>
            </a:pPr>
            <a:r>
              <a:rPr lang="en-US">
                <a:solidFill>
                  <a:srgbClr val="4A4A4A"/>
                </a:solidFill>
                <a:latin typeface="Merriweather" panose="00000500000000000000" pitchFamily="2" charset="0"/>
              </a:rPr>
              <a:t>CMPP Award</a:t>
            </a:r>
            <a:endParaRPr lang="en-US"/>
          </a:p>
        </p:txBody>
      </p:sp>
      <p:pic>
        <p:nvPicPr>
          <p:cNvPr id="1026" name="Picture 2">
            <a:extLst>
              <a:ext uri="{FF2B5EF4-FFF2-40B4-BE49-F238E27FC236}">
                <a16:creationId xmlns:a16="http://schemas.microsoft.com/office/drawing/2014/main" id="{4E31C64A-2F43-BABC-9AB6-304C2E4B67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1941" y="2949363"/>
            <a:ext cx="5310976" cy="353737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590134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A6B07-3997-3C2B-5D11-0F15299D9CF8}"/>
              </a:ext>
            </a:extLst>
          </p:cNvPr>
          <p:cNvSpPr>
            <a:spLocks noGrp="1"/>
          </p:cNvSpPr>
          <p:nvPr>
            <p:ph type="title"/>
          </p:nvPr>
        </p:nvSpPr>
        <p:spPr>
          <a:xfrm>
            <a:off x="406399" y="193039"/>
            <a:ext cx="11125199" cy="975995"/>
          </a:xfrm>
        </p:spPr>
        <p:txBody>
          <a:bodyPr/>
          <a:lstStyle/>
          <a:p>
            <a:r>
              <a:rPr lang="en-GB"/>
              <a:t>Results: Workflow and time commitment</a:t>
            </a:r>
          </a:p>
        </p:txBody>
      </p:sp>
      <p:sp>
        <p:nvSpPr>
          <p:cNvPr id="10" name="Content Placeholder 9">
            <a:extLst>
              <a:ext uri="{FF2B5EF4-FFF2-40B4-BE49-F238E27FC236}">
                <a16:creationId xmlns:a16="http://schemas.microsoft.com/office/drawing/2014/main" id="{96F5FA2A-CAFD-03CB-D115-54CF8F7D622C}"/>
              </a:ext>
            </a:extLst>
          </p:cNvPr>
          <p:cNvSpPr>
            <a:spLocks noGrp="1"/>
          </p:cNvSpPr>
          <p:nvPr>
            <p:ph idx="1"/>
          </p:nvPr>
        </p:nvSpPr>
        <p:spPr>
          <a:xfrm>
            <a:off x="406400" y="1472699"/>
            <a:ext cx="11125200" cy="4480243"/>
          </a:xfrm>
        </p:spPr>
        <p:txBody>
          <a:bodyPr vert="horz" lIns="91440" tIns="45720" rIns="91440" bIns="45720" rtlCol="0" anchor="t">
            <a:normAutofit/>
          </a:bodyPr>
          <a:lstStyle/>
          <a:p>
            <a:r>
              <a:rPr lang="en-GB" sz="2000"/>
              <a:t>At first use of Conspectus, 13/16 users (81%) who reported spent less than 15 minutes familiarising themselves with the tool before being ready to use it</a:t>
            </a:r>
          </a:p>
          <a:p>
            <a:r>
              <a:rPr lang="en-GB" sz="2000"/>
              <a:t>Users had the option to comment on their experience; 11/18 (61%) who commented said that they felt Conspectus had the potential to save them time</a:t>
            </a:r>
          </a:p>
        </p:txBody>
      </p:sp>
      <p:sp>
        <p:nvSpPr>
          <p:cNvPr id="4" name="Slide Number Placeholder 3">
            <a:extLst>
              <a:ext uri="{FF2B5EF4-FFF2-40B4-BE49-F238E27FC236}">
                <a16:creationId xmlns:a16="http://schemas.microsoft.com/office/drawing/2014/main" id="{06DE4A35-9CC5-5BF8-9CA0-0F1807EAD311}"/>
              </a:ext>
            </a:extLst>
          </p:cNvPr>
          <p:cNvSpPr>
            <a:spLocks noGrp="1"/>
          </p:cNvSpPr>
          <p:nvPr>
            <p:ph type="sldNum" sz="quarter" idx="12"/>
          </p:nvPr>
        </p:nvSpPr>
        <p:spPr>
          <a:xfrm>
            <a:off x="266470" y="6486524"/>
            <a:ext cx="527462"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B51402-D8AD-3345-AF1A-7CB73C854E7F}" type="slidenum">
              <a:rPr kumimoji="0" lang="en-GB" sz="105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60</a:t>
            </a:fld>
            <a:endParaRPr kumimoji="0" lang="en-GB" sz="10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17C9E901-A8D0-84B4-699B-922769247BE7}"/>
              </a:ext>
            </a:extLst>
          </p:cNvPr>
          <p:cNvSpPr>
            <a:spLocks noGrp="1"/>
          </p:cNvSpPr>
          <p:nvPr>
            <p:ph type="ftr" sz="quarter" idx="11"/>
          </p:nvPr>
        </p:nvSpPr>
        <p:spPr>
          <a:xfrm>
            <a:off x="0" y="6486524"/>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This information is for educational use only. Do not copy. Do not distribute.</a:t>
            </a:r>
          </a:p>
        </p:txBody>
      </p:sp>
      <p:sp>
        <p:nvSpPr>
          <p:cNvPr id="6" name="TextBox 5">
            <a:extLst>
              <a:ext uri="{FF2B5EF4-FFF2-40B4-BE49-F238E27FC236}">
                <a16:creationId xmlns:a16="http://schemas.microsoft.com/office/drawing/2014/main" id="{09C13430-F30E-7E64-EC85-1E30385053B5}"/>
              </a:ext>
            </a:extLst>
          </p:cNvPr>
          <p:cNvSpPr txBox="1"/>
          <p:nvPr/>
        </p:nvSpPr>
        <p:spPr>
          <a:xfrm>
            <a:off x="1785742" y="2987245"/>
            <a:ext cx="3557219" cy="415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914377" rtl="0" eaLnBrk="1" fontAlgn="auto" latinLnBrk="0" hangingPunct="0">
              <a:lnSpc>
                <a:spcPct val="100000"/>
              </a:lnSpc>
              <a:spcBef>
                <a:spcPts val="0"/>
              </a:spcBef>
              <a:spcAft>
                <a:spcPts val="600"/>
              </a:spcAft>
              <a:buClr>
                <a:srgbClr val="EC008C"/>
              </a:buClr>
              <a:buSzTx/>
              <a:buFontTx/>
              <a:buNone/>
              <a:tabLst/>
              <a:defRPr/>
            </a:pPr>
            <a:r>
              <a:rPr kumimoji="0" lang="en-GB" sz="1600" b="1" i="0" u="none" strike="noStrike" kern="1200" cap="none" spc="0" normalizeH="0" baseline="0" noProof="0">
                <a:ln>
                  <a:noFill/>
                </a:ln>
                <a:solidFill>
                  <a:srgbClr val="0D213A"/>
                </a:solidFill>
                <a:effectLst/>
                <a:uLnTx/>
                <a:uFillTx/>
                <a:latin typeface="Arial" panose="020B0604020202020204" pitchFamily="34" charset="0"/>
                <a:ea typeface="+mn-ea"/>
                <a:cs typeface="Arial" panose="020B0604020202020204" pitchFamily="34" charset="0"/>
                <a:sym typeface="Helvetica"/>
              </a:rPr>
              <a:t>Time taken to review output (n=36)</a:t>
            </a:r>
            <a:endParaRPr kumimoji="0" lang="en-GB" sz="1600" b="1" i="0" u="none" strike="noStrike" kern="1200" cap="none" spc="0" normalizeH="0" baseline="30000" noProof="0">
              <a:ln>
                <a:noFill/>
              </a:ln>
              <a:solidFill>
                <a:srgbClr val="0D213A"/>
              </a:solidFill>
              <a:effectLst/>
              <a:uLnTx/>
              <a:uFillTx/>
              <a:latin typeface="Arial" panose="020B0604020202020204" pitchFamily="34" charset="0"/>
              <a:ea typeface="+mn-ea"/>
              <a:cs typeface="Arial" panose="020B0604020202020204" pitchFamily="34" charset="0"/>
              <a:sym typeface="Helvetica"/>
            </a:endParaRPr>
          </a:p>
        </p:txBody>
      </p:sp>
      <p:graphicFrame>
        <p:nvGraphicFramePr>
          <p:cNvPr id="8" name="Chart 7">
            <a:extLst>
              <a:ext uri="{FF2B5EF4-FFF2-40B4-BE49-F238E27FC236}">
                <a16:creationId xmlns:a16="http://schemas.microsoft.com/office/drawing/2014/main" id="{848D83BA-9334-A79A-DB87-4E062CDFF6CA}"/>
              </a:ext>
            </a:extLst>
          </p:cNvPr>
          <p:cNvGraphicFramePr/>
          <p:nvPr/>
        </p:nvGraphicFramePr>
        <p:xfrm>
          <a:off x="1238356" y="3318105"/>
          <a:ext cx="4588933" cy="30349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A96EB6D9-3C09-2614-8E40-38EA60250D07}"/>
              </a:ext>
            </a:extLst>
          </p:cNvPr>
          <p:cNvGraphicFramePr/>
          <p:nvPr/>
        </p:nvGraphicFramePr>
        <p:xfrm>
          <a:off x="5942921" y="3318105"/>
          <a:ext cx="4588933" cy="3034988"/>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7C703C82-4578-F241-2068-BD4504F4EDD8}"/>
              </a:ext>
            </a:extLst>
          </p:cNvPr>
          <p:cNvSpPr txBox="1"/>
          <p:nvPr/>
        </p:nvSpPr>
        <p:spPr>
          <a:xfrm>
            <a:off x="6416162" y="2987245"/>
            <a:ext cx="3705513" cy="6617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ctr" defTabSz="914377" rtl="0" eaLnBrk="1" fontAlgn="auto" latinLnBrk="0" hangingPunct="0">
              <a:lnSpc>
                <a:spcPct val="100000"/>
              </a:lnSpc>
              <a:spcBef>
                <a:spcPts val="0"/>
              </a:spcBef>
              <a:spcAft>
                <a:spcPts val="600"/>
              </a:spcAft>
              <a:buClr>
                <a:srgbClr val="EC008C"/>
              </a:buClr>
              <a:buSzTx/>
              <a:buFontTx/>
              <a:buNone/>
              <a:tabLst/>
              <a:defRPr/>
            </a:pPr>
            <a:r>
              <a:rPr kumimoji="0" lang="en-GB" sz="1600" b="1" i="0" u="none" strike="noStrike" kern="1200" cap="none" spc="0" normalizeH="0" baseline="0" noProof="0">
                <a:ln>
                  <a:noFill/>
                </a:ln>
                <a:solidFill>
                  <a:srgbClr val="0D213A"/>
                </a:solidFill>
                <a:effectLst/>
                <a:uLnTx/>
                <a:uFillTx/>
                <a:latin typeface="Arial" panose="020B0604020202020204" pitchFamily="34" charset="0"/>
                <a:ea typeface="+mn-ea"/>
                <a:cs typeface="Arial" panose="020B0604020202020204" pitchFamily="34" charset="0"/>
                <a:sym typeface="Helvetica"/>
              </a:rPr>
              <a:t>Reviewer-estimated time for a human to address review comments (n=36)</a:t>
            </a:r>
            <a:endParaRPr kumimoji="0" lang="en-GB" sz="1600" b="1" i="0" u="none" strike="noStrike" kern="1200" cap="none" spc="0" normalizeH="0" baseline="30000" noProof="0">
              <a:ln>
                <a:noFill/>
              </a:ln>
              <a:solidFill>
                <a:srgbClr val="0D213A"/>
              </a:solidFill>
              <a:effectLst/>
              <a:uLnTx/>
              <a:uFillTx/>
              <a:latin typeface="Arial" panose="020B0604020202020204" pitchFamily="34" charset="0"/>
              <a:ea typeface="+mn-ea"/>
              <a:cs typeface="Arial" panose="020B0604020202020204" pitchFamily="34" charset="0"/>
              <a:sym typeface="Helvetica"/>
            </a:endParaRPr>
          </a:p>
        </p:txBody>
      </p:sp>
    </p:spTree>
    <p:extLst>
      <p:ext uri="{BB962C8B-B14F-4D97-AF65-F5344CB8AC3E}">
        <p14:creationId xmlns:p14="http://schemas.microsoft.com/office/powerpoint/2010/main" val="30058634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4682A-25FC-AD18-479C-F4A45761E547}"/>
              </a:ext>
            </a:extLst>
          </p:cNvPr>
          <p:cNvSpPr>
            <a:spLocks noGrp="1"/>
          </p:cNvSpPr>
          <p:nvPr>
            <p:ph type="title"/>
          </p:nvPr>
        </p:nvSpPr>
        <p:spPr>
          <a:xfrm>
            <a:off x="406399" y="193039"/>
            <a:ext cx="11125199" cy="975995"/>
          </a:xfrm>
        </p:spPr>
        <p:txBody>
          <a:bodyPr/>
          <a:lstStyle/>
          <a:p>
            <a:r>
              <a:rPr lang="en-GB"/>
              <a:t>Limitations</a:t>
            </a:r>
          </a:p>
        </p:txBody>
      </p:sp>
      <p:sp>
        <p:nvSpPr>
          <p:cNvPr id="3" name="Content Placeholder 2">
            <a:extLst>
              <a:ext uri="{FF2B5EF4-FFF2-40B4-BE49-F238E27FC236}">
                <a16:creationId xmlns:a16="http://schemas.microsoft.com/office/drawing/2014/main" id="{F35A1202-0747-A992-07F1-FF7103E11B8A}"/>
              </a:ext>
            </a:extLst>
          </p:cNvPr>
          <p:cNvSpPr>
            <a:spLocks noGrp="1"/>
          </p:cNvSpPr>
          <p:nvPr>
            <p:ph idx="1"/>
          </p:nvPr>
        </p:nvSpPr>
        <p:spPr>
          <a:xfrm>
            <a:off x="406400" y="1472699"/>
            <a:ext cx="11125200" cy="4480243"/>
          </a:xfrm>
        </p:spPr>
        <p:txBody>
          <a:bodyPr>
            <a:normAutofit/>
          </a:bodyPr>
          <a:lstStyle/>
          <a:p>
            <a:r>
              <a:rPr lang="en-GB"/>
              <a:t>The pilot did not fully reflect real-world workflow, and in particular, did not collect comparative data on the time required for a human writer to draft an abstract versus use of Conspectus (including refinement of prompt and checking of output)</a:t>
            </a:r>
          </a:p>
          <a:p>
            <a:pPr lvl="1"/>
            <a:r>
              <a:rPr lang="en-GB"/>
              <a:t>Generated abstracts require senior scientific review in both standard and </a:t>
            </a:r>
            <a:br>
              <a:rPr lang="en-GB"/>
            </a:br>
            <a:r>
              <a:rPr lang="en-GB"/>
              <a:t>Conspectus workflow</a:t>
            </a:r>
          </a:p>
          <a:p>
            <a:r>
              <a:rPr lang="en-GB"/>
              <a:t>Lower scores for accuracy and appropriateness were associated with:</a:t>
            </a:r>
          </a:p>
          <a:p>
            <a:pPr lvl="1"/>
            <a:r>
              <a:rPr lang="en-GB"/>
              <a:t>Manuscripts reporting study types not included in the current Conspectus configuration (e.g. PK/PD)</a:t>
            </a:r>
          </a:p>
          <a:p>
            <a:pPr lvl="1"/>
            <a:r>
              <a:rPr lang="en-GB"/>
              <a:t>Manuscripts reporting analyses that do not have a dedicated reporting guideline </a:t>
            </a:r>
            <a:br>
              <a:rPr lang="en-GB"/>
            </a:br>
            <a:r>
              <a:rPr lang="en-GB"/>
              <a:t>(e.g. secondary and </a:t>
            </a:r>
            <a:r>
              <a:rPr lang="en-GB" i="1"/>
              <a:t>post hoc </a:t>
            </a:r>
            <a:r>
              <a:rPr lang="en-GB"/>
              <a:t>analyses of clinical trials)</a:t>
            </a:r>
          </a:p>
          <a:p>
            <a:pPr lvl="1"/>
            <a:r>
              <a:rPr lang="en-GB"/>
              <a:t>User acceptance of default prompt – only 3/22 users customised the prompt</a:t>
            </a:r>
          </a:p>
          <a:p>
            <a:endParaRPr lang="en-GB"/>
          </a:p>
        </p:txBody>
      </p:sp>
      <p:sp>
        <p:nvSpPr>
          <p:cNvPr id="4" name="Slide Number Placeholder 3">
            <a:extLst>
              <a:ext uri="{FF2B5EF4-FFF2-40B4-BE49-F238E27FC236}">
                <a16:creationId xmlns:a16="http://schemas.microsoft.com/office/drawing/2014/main" id="{CB64AA2A-696F-CBA7-A24D-D791A0B48C0B}"/>
              </a:ext>
            </a:extLst>
          </p:cNvPr>
          <p:cNvSpPr>
            <a:spLocks noGrp="1"/>
          </p:cNvSpPr>
          <p:nvPr>
            <p:ph type="sldNum" sz="quarter" idx="12"/>
          </p:nvPr>
        </p:nvSpPr>
        <p:spPr>
          <a:xfrm>
            <a:off x="266470" y="6486524"/>
            <a:ext cx="527462"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B51402-D8AD-3345-AF1A-7CB73C854E7F}" type="slidenum">
              <a:rPr kumimoji="0" lang="en-GB" sz="105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61</a:t>
            </a:fld>
            <a:endParaRPr kumimoji="0" lang="en-GB" sz="10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FFF8F0CF-D374-26DD-714B-A5B05658F57C}"/>
              </a:ext>
            </a:extLst>
          </p:cNvPr>
          <p:cNvSpPr>
            <a:spLocks noGrp="1"/>
          </p:cNvSpPr>
          <p:nvPr>
            <p:ph type="ftr" sz="quarter" idx="11"/>
          </p:nvPr>
        </p:nvSpPr>
        <p:spPr>
          <a:xfrm>
            <a:off x="0" y="6486524"/>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This information is for educational use only. Do not copy. Do not distribute.</a:t>
            </a:r>
          </a:p>
        </p:txBody>
      </p:sp>
    </p:spTree>
    <p:extLst>
      <p:ext uri="{BB962C8B-B14F-4D97-AF65-F5344CB8AC3E}">
        <p14:creationId xmlns:p14="http://schemas.microsoft.com/office/powerpoint/2010/main" val="42013624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2438A-4E4E-651F-E5C2-41B0DB921B52}"/>
              </a:ext>
            </a:extLst>
          </p:cNvPr>
          <p:cNvSpPr>
            <a:spLocks noGrp="1"/>
          </p:cNvSpPr>
          <p:nvPr>
            <p:ph type="title"/>
          </p:nvPr>
        </p:nvSpPr>
        <p:spPr>
          <a:xfrm>
            <a:off x="406399" y="193039"/>
            <a:ext cx="11125199" cy="975995"/>
          </a:xfrm>
        </p:spPr>
        <p:txBody>
          <a:bodyPr/>
          <a:lstStyle/>
          <a:p>
            <a:r>
              <a:rPr lang="en-GB"/>
              <a:t>Conclusions</a:t>
            </a:r>
          </a:p>
        </p:txBody>
      </p:sp>
      <p:sp>
        <p:nvSpPr>
          <p:cNvPr id="3" name="Content Placeholder 2">
            <a:extLst>
              <a:ext uri="{FF2B5EF4-FFF2-40B4-BE49-F238E27FC236}">
                <a16:creationId xmlns:a16="http://schemas.microsoft.com/office/drawing/2014/main" id="{D00E266E-B8B0-AB24-83C0-4306958D18D3}"/>
              </a:ext>
            </a:extLst>
          </p:cNvPr>
          <p:cNvSpPr>
            <a:spLocks noGrp="1"/>
          </p:cNvSpPr>
          <p:nvPr>
            <p:ph idx="1"/>
          </p:nvPr>
        </p:nvSpPr>
        <p:spPr>
          <a:xfrm>
            <a:off x="406400" y="1472699"/>
            <a:ext cx="11125200" cy="4480243"/>
          </a:xfrm>
        </p:spPr>
        <p:txBody>
          <a:bodyPr>
            <a:noAutofit/>
          </a:bodyPr>
          <a:lstStyle/>
          <a:p>
            <a:r>
              <a:rPr lang="en-GB"/>
              <a:t>Based on reviews by experienced medical writers and scientific directors, abstracts generated using Conspectus were correctly structured and largely accurate</a:t>
            </a:r>
          </a:p>
          <a:p>
            <a:pPr lvl="1"/>
            <a:r>
              <a:rPr lang="en-GB"/>
              <a:t>It may be possible to increase appropriateness through refinement of the briefing form and additional user training on prompt customisation</a:t>
            </a:r>
          </a:p>
          <a:p>
            <a:r>
              <a:rPr lang="en-GB"/>
              <a:t>Generated abstracts require human review to validate data and proposed framing</a:t>
            </a:r>
          </a:p>
          <a:p>
            <a:pPr lvl="1"/>
            <a:r>
              <a:rPr lang="en-GB"/>
              <a:t>Use of Conspectus in live projects requires approval of authors and sponsors, and should be disclosed to target journals and congresses</a:t>
            </a:r>
          </a:p>
          <a:p>
            <a:r>
              <a:rPr lang="en-GB"/>
              <a:t>Conspectus was rated positively by users</a:t>
            </a:r>
          </a:p>
          <a:p>
            <a:r>
              <a:rPr lang="en-GB"/>
              <a:t>Future work could assess Conspectus in the real-world setting (live projects), and in other use cases where more robust time-saving benefits may be expected</a:t>
            </a:r>
          </a:p>
        </p:txBody>
      </p:sp>
      <p:sp>
        <p:nvSpPr>
          <p:cNvPr id="4" name="Slide Number Placeholder 3">
            <a:extLst>
              <a:ext uri="{FF2B5EF4-FFF2-40B4-BE49-F238E27FC236}">
                <a16:creationId xmlns:a16="http://schemas.microsoft.com/office/drawing/2014/main" id="{5BA26345-F549-4088-0D5B-D10711271676}"/>
              </a:ext>
            </a:extLst>
          </p:cNvPr>
          <p:cNvSpPr>
            <a:spLocks noGrp="1"/>
          </p:cNvSpPr>
          <p:nvPr>
            <p:ph type="sldNum" sz="quarter" idx="12"/>
          </p:nvPr>
        </p:nvSpPr>
        <p:spPr>
          <a:xfrm>
            <a:off x="266470" y="6486524"/>
            <a:ext cx="527462"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B51402-D8AD-3345-AF1A-7CB73C854E7F}" type="slidenum">
              <a:rPr kumimoji="0" lang="en-GB" sz="105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62</a:t>
            </a:fld>
            <a:endParaRPr kumimoji="0" lang="en-GB" sz="10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F7AF0AEC-E605-4EC5-734E-59C71DA79527}"/>
              </a:ext>
            </a:extLst>
          </p:cNvPr>
          <p:cNvSpPr>
            <a:spLocks noGrp="1"/>
          </p:cNvSpPr>
          <p:nvPr>
            <p:ph type="ftr" sz="quarter" idx="11"/>
          </p:nvPr>
        </p:nvSpPr>
        <p:spPr>
          <a:xfrm>
            <a:off x="0" y="6486524"/>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This information is for educational use only. Do not copy. Do not distribute.</a:t>
            </a:r>
          </a:p>
        </p:txBody>
      </p:sp>
    </p:spTree>
    <p:extLst>
      <p:ext uri="{BB962C8B-B14F-4D97-AF65-F5344CB8AC3E}">
        <p14:creationId xmlns:p14="http://schemas.microsoft.com/office/powerpoint/2010/main" val="22696561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5C64A-5E7A-662C-71C0-5215887D2940}"/>
              </a:ext>
            </a:extLst>
          </p:cNvPr>
          <p:cNvSpPr>
            <a:spLocks noGrp="1"/>
          </p:cNvSpPr>
          <p:nvPr>
            <p:ph type="title"/>
          </p:nvPr>
        </p:nvSpPr>
        <p:spPr/>
        <p:txBody>
          <a:bodyPr/>
          <a:lstStyle/>
          <a:p>
            <a:r>
              <a:rPr lang="en-GB"/>
              <a:t>Acknowledgements</a:t>
            </a:r>
          </a:p>
        </p:txBody>
      </p:sp>
      <p:sp>
        <p:nvSpPr>
          <p:cNvPr id="3" name="Content Placeholder 2">
            <a:extLst>
              <a:ext uri="{FF2B5EF4-FFF2-40B4-BE49-F238E27FC236}">
                <a16:creationId xmlns:a16="http://schemas.microsoft.com/office/drawing/2014/main" id="{A00A979F-2D54-C1F3-59E7-1633C91C7E08}"/>
              </a:ext>
            </a:extLst>
          </p:cNvPr>
          <p:cNvSpPr>
            <a:spLocks noGrp="1"/>
          </p:cNvSpPr>
          <p:nvPr>
            <p:ph idx="1"/>
          </p:nvPr>
        </p:nvSpPr>
        <p:spPr/>
        <p:txBody>
          <a:bodyPr/>
          <a:lstStyle/>
          <a:p>
            <a:r>
              <a:rPr lang="en-GB"/>
              <a:t>The authors would like to acknowledge the following for their assistance in generating the data presented in this study: Amy Pashler, Arezou Seyed Hossein, Brian Jepson, Caroline McGown, Casey McKeown, Grant Kirkpatrick, Hannah Brazier, Harriet Burt, Hayley Dawson, Jon Viney, Leigh Church, Liam Gillies, Pallavi Patel, Rebecca Cunningham, Reece Bracewell, Sabah Farooq, Sara Black, Sarah Case, Tony Reardon, Viji Venugopalan</a:t>
            </a:r>
          </a:p>
          <a:p>
            <a:r>
              <a:rPr lang="en-GB"/>
              <a:t>The authors would like to thank Karen King for input throughout the pilot study, including interpretation of the results</a:t>
            </a:r>
          </a:p>
        </p:txBody>
      </p:sp>
      <p:sp>
        <p:nvSpPr>
          <p:cNvPr id="4" name="Slide Number Placeholder 3">
            <a:extLst>
              <a:ext uri="{FF2B5EF4-FFF2-40B4-BE49-F238E27FC236}">
                <a16:creationId xmlns:a16="http://schemas.microsoft.com/office/drawing/2014/main" id="{75E5449E-1BDB-4157-8946-D48131316F8C}"/>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B51402-D8AD-3345-AF1A-7CB73C854E7F}" type="slidenum">
              <a:rPr kumimoji="0" lang="en-GB" sz="105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63</a:t>
            </a:fld>
            <a:endParaRPr kumimoji="0" lang="en-GB" sz="105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7B67A267-735B-8627-ED18-ADBBB10BF24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srgbClr val="000000"/>
                </a:solidFill>
                <a:effectLst/>
                <a:uLnTx/>
                <a:uFillTx/>
                <a:latin typeface="Arial" panose="020B0604020202020204"/>
                <a:ea typeface="+mn-ea"/>
                <a:cs typeface="+mn-cs"/>
              </a:rPr>
              <a:t>This information is for educational use only. Do not copy. Do not distribute.</a:t>
            </a:r>
          </a:p>
        </p:txBody>
      </p:sp>
    </p:spTree>
    <p:extLst>
      <p:ext uri="{BB962C8B-B14F-4D97-AF65-F5344CB8AC3E}">
        <p14:creationId xmlns:p14="http://schemas.microsoft.com/office/powerpoint/2010/main" val="34377011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F361F1-0697-8D4E-989C-76487CC89A79}"/>
              </a:ext>
            </a:extLst>
          </p:cNvPr>
          <p:cNvSpPr>
            <a:spLocks noGrp="1"/>
          </p:cNvSpPr>
          <p:nvPr>
            <p:ph type="body" idx="1"/>
          </p:nvPr>
        </p:nvSpPr>
        <p:spPr>
          <a:xfrm>
            <a:off x="4195182" y="2976233"/>
            <a:ext cx="7035977" cy="1494168"/>
          </a:xfrm>
        </p:spPr>
        <p:txBody>
          <a:bodyPr vert="horz" lIns="91440" tIns="45720" rIns="91440" bIns="45720" rtlCol="0" anchor="t">
            <a:noAutofit/>
          </a:bodyPr>
          <a:lstStyle/>
          <a:p>
            <a:endParaRPr lang="en-US" sz="2800">
              <a:cs typeface="Arial"/>
            </a:endParaRPr>
          </a:p>
        </p:txBody>
      </p:sp>
      <p:sp>
        <p:nvSpPr>
          <p:cNvPr id="3" name="Title 2">
            <a:extLst>
              <a:ext uri="{FF2B5EF4-FFF2-40B4-BE49-F238E27FC236}">
                <a16:creationId xmlns:a16="http://schemas.microsoft.com/office/drawing/2014/main" id="{E2BBB183-8243-8148-ACDB-7BBE93A84FBB}"/>
              </a:ext>
            </a:extLst>
          </p:cNvPr>
          <p:cNvSpPr>
            <a:spLocks noGrp="1"/>
          </p:cNvSpPr>
          <p:nvPr>
            <p:ph type="title"/>
          </p:nvPr>
        </p:nvSpPr>
        <p:spPr>
          <a:xfrm>
            <a:off x="4071004" y="870052"/>
            <a:ext cx="7035977" cy="1952488"/>
          </a:xfrm>
        </p:spPr>
        <p:txBody>
          <a:bodyPr>
            <a:normAutofit/>
          </a:bodyPr>
          <a:lstStyle/>
          <a:p>
            <a:r>
              <a:rPr lang="en-US" sz="6000"/>
              <a:t>Q &amp; A</a:t>
            </a:r>
          </a:p>
        </p:txBody>
      </p:sp>
    </p:spTree>
    <p:custDataLst>
      <p:tags r:id="rId1"/>
    </p:custDataLst>
    <p:extLst>
      <p:ext uri="{BB962C8B-B14F-4D97-AF65-F5344CB8AC3E}">
        <p14:creationId xmlns:p14="http://schemas.microsoft.com/office/powerpoint/2010/main" val="40342308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C2C93BE-CE3D-4DE4-B069-C376301A6A65}"/>
              </a:ext>
            </a:extLst>
          </p:cNvPr>
          <p:cNvSpPr>
            <a:spLocks noGrp="1"/>
          </p:cNvSpPr>
          <p:nvPr>
            <p:ph type="title"/>
          </p:nvPr>
        </p:nvSpPr>
        <p:spPr/>
        <p:txBody>
          <a:bodyPr>
            <a:normAutofit/>
          </a:bodyPr>
          <a:lstStyle/>
          <a:p>
            <a:r>
              <a:rPr lang="en-US" sz="4267"/>
              <a:t>Upcoming ISMPP University Webinars</a:t>
            </a:r>
          </a:p>
        </p:txBody>
      </p:sp>
      <p:sp>
        <p:nvSpPr>
          <p:cNvPr id="4" name="Rectangle 3"/>
          <p:cNvSpPr/>
          <p:nvPr/>
        </p:nvSpPr>
        <p:spPr>
          <a:xfrm>
            <a:off x="7329488" y="5867400"/>
            <a:ext cx="618917" cy="76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32" fontAlgn="base">
              <a:spcBef>
                <a:spcPct val="0"/>
              </a:spcBef>
              <a:spcAft>
                <a:spcPct val="0"/>
              </a:spcAft>
              <a:defRPr/>
            </a:pPr>
            <a:endParaRPr lang="en-US" sz="1351">
              <a:solidFill>
                <a:prstClr val="white"/>
              </a:solidFill>
              <a:latin typeface="Calibri"/>
            </a:endParaRPr>
          </a:p>
        </p:txBody>
      </p:sp>
      <p:sp>
        <p:nvSpPr>
          <p:cNvPr id="3" name="Rectangle 2">
            <a:extLst>
              <a:ext uri="{FF2B5EF4-FFF2-40B4-BE49-F238E27FC236}">
                <a16:creationId xmlns:a16="http://schemas.microsoft.com/office/drawing/2014/main" id="{C1855C36-2916-4845-55BE-09E40B1E9FB6}"/>
              </a:ext>
            </a:extLst>
          </p:cNvPr>
          <p:cNvSpPr/>
          <p:nvPr/>
        </p:nvSpPr>
        <p:spPr>
          <a:xfrm>
            <a:off x="1776151" y="1964080"/>
            <a:ext cx="36000" cy="828000"/>
          </a:xfrm>
          <a:prstGeom prst="rect">
            <a:avLst/>
          </a:prstGeom>
          <a:solidFill>
            <a:srgbClr val="F28C1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5" name="Rectangle 4">
            <a:extLst>
              <a:ext uri="{FF2B5EF4-FFF2-40B4-BE49-F238E27FC236}">
                <a16:creationId xmlns:a16="http://schemas.microsoft.com/office/drawing/2014/main" id="{2421E8C1-9762-54A1-56CD-63DF31F4CCD4}"/>
              </a:ext>
            </a:extLst>
          </p:cNvPr>
          <p:cNvSpPr/>
          <p:nvPr/>
        </p:nvSpPr>
        <p:spPr>
          <a:xfrm>
            <a:off x="1776151" y="3325289"/>
            <a:ext cx="36000" cy="831600"/>
          </a:xfrm>
          <a:prstGeom prst="rect">
            <a:avLst/>
          </a:prstGeom>
          <a:solidFill>
            <a:srgbClr val="F28C1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7" name="Rectangle 16">
            <a:extLst>
              <a:ext uri="{FF2B5EF4-FFF2-40B4-BE49-F238E27FC236}">
                <a16:creationId xmlns:a16="http://schemas.microsoft.com/office/drawing/2014/main" id="{A5BABF21-E537-C7CC-6857-679CAECD715F}"/>
              </a:ext>
            </a:extLst>
          </p:cNvPr>
          <p:cNvSpPr>
            <a:spLocks/>
          </p:cNvSpPr>
          <p:nvPr/>
        </p:nvSpPr>
        <p:spPr>
          <a:xfrm>
            <a:off x="2014163" y="2150134"/>
            <a:ext cx="6938216" cy="503351"/>
          </a:xfrm>
          <a:prstGeom prst="rect">
            <a:avLst/>
          </a:prstGeom>
        </p:spPr>
        <p:txBody>
          <a:bodyPr lIns="0" tIns="18000" rIns="0" bIns="18000" anchor="ctr">
            <a:noAutofit/>
          </a:bodyPr>
          <a:lstStyle/>
          <a:p>
            <a:pPr>
              <a:spcAft>
                <a:spcPts val="1500"/>
              </a:spcAft>
              <a:tabLst>
                <a:tab pos="2784336" algn="l"/>
              </a:tabLst>
              <a:defRPr/>
            </a:pPr>
            <a:r>
              <a:rPr lang="en-US" sz="2400" b="1">
                <a:solidFill>
                  <a:srgbClr val="0070C0"/>
                </a:solidFill>
                <a:cs typeface="Calibri" panose="020F0502020204030204" pitchFamily="34" charset="0"/>
              </a:rPr>
              <a:t>Integrating Patient Perspectives in Publications Planning: The What, How and Why </a:t>
            </a:r>
          </a:p>
        </p:txBody>
      </p:sp>
      <p:sp>
        <p:nvSpPr>
          <p:cNvPr id="18" name="Rectangle 17">
            <a:extLst>
              <a:ext uri="{FF2B5EF4-FFF2-40B4-BE49-F238E27FC236}">
                <a16:creationId xmlns:a16="http://schemas.microsoft.com/office/drawing/2014/main" id="{D3E4BA4F-EB97-E2A8-4CE1-E9D2195CE7F8}"/>
              </a:ext>
            </a:extLst>
          </p:cNvPr>
          <p:cNvSpPr>
            <a:spLocks/>
          </p:cNvSpPr>
          <p:nvPr/>
        </p:nvSpPr>
        <p:spPr>
          <a:xfrm>
            <a:off x="2014163" y="3519930"/>
            <a:ext cx="8009032" cy="503351"/>
          </a:xfrm>
          <a:prstGeom prst="rect">
            <a:avLst/>
          </a:prstGeom>
        </p:spPr>
        <p:txBody>
          <a:bodyPr lIns="0" tIns="18000" rIns="0" bIns="18000" anchor="ctr">
            <a:noAutofit/>
          </a:bodyPr>
          <a:lstStyle/>
          <a:p>
            <a:pPr>
              <a:spcAft>
                <a:spcPts val="1500"/>
              </a:spcAft>
              <a:tabLst>
                <a:tab pos="2784336" algn="l"/>
              </a:tabLst>
              <a:defRPr/>
            </a:pPr>
            <a:r>
              <a:rPr lang="en-US" sz="2400" b="1">
                <a:solidFill>
                  <a:srgbClr val="0070C0"/>
                </a:solidFill>
                <a:cs typeface="Calibri" panose="020F0502020204030204" pitchFamily="34" charset="0"/>
              </a:rPr>
              <a:t>We’re Not In Kansas Anymore – Harnessing The Power of Data Visualization </a:t>
            </a:r>
          </a:p>
        </p:txBody>
      </p:sp>
      <p:sp>
        <p:nvSpPr>
          <p:cNvPr id="20" name="TextBox 19">
            <a:extLst>
              <a:ext uri="{FF2B5EF4-FFF2-40B4-BE49-F238E27FC236}">
                <a16:creationId xmlns:a16="http://schemas.microsoft.com/office/drawing/2014/main" id="{57B3DCCF-39E2-5EDF-8D57-7DCD77D53108}"/>
              </a:ext>
            </a:extLst>
          </p:cNvPr>
          <p:cNvSpPr txBox="1"/>
          <p:nvPr/>
        </p:nvSpPr>
        <p:spPr>
          <a:xfrm>
            <a:off x="632325" y="2047304"/>
            <a:ext cx="1143826" cy="830997"/>
          </a:xfrm>
          <a:prstGeom prst="rect">
            <a:avLst/>
          </a:prstGeom>
          <a:noFill/>
        </p:spPr>
        <p:txBody>
          <a:bodyPr wrap="square">
            <a:spAutoFit/>
          </a:bodyPr>
          <a:lstStyle/>
          <a:p>
            <a:pPr algn="r"/>
            <a:r>
              <a:rPr lang="en-US" sz="2400" b="1">
                <a:solidFill>
                  <a:srgbClr val="F28C11"/>
                </a:solidFill>
                <a:cs typeface="Calibri" panose="020F0502020204030204" pitchFamily="34" charset="0"/>
              </a:rPr>
              <a:t>March 2025</a:t>
            </a:r>
            <a:endParaRPr lang="en-US" sz="2400">
              <a:solidFill>
                <a:srgbClr val="F28C11"/>
              </a:solidFill>
            </a:endParaRPr>
          </a:p>
        </p:txBody>
      </p:sp>
      <p:sp>
        <p:nvSpPr>
          <p:cNvPr id="21" name="TextBox 20">
            <a:extLst>
              <a:ext uri="{FF2B5EF4-FFF2-40B4-BE49-F238E27FC236}">
                <a16:creationId xmlns:a16="http://schemas.microsoft.com/office/drawing/2014/main" id="{CCACAC33-AE9D-74D8-F8E7-7D195AB112BF}"/>
              </a:ext>
            </a:extLst>
          </p:cNvPr>
          <p:cNvSpPr txBox="1"/>
          <p:nvPr/>
        </p:nvSpPr>
        <p:spPr>
          <a:xfrm>
            <a:off x="425978" y="3419866"/>
            <a:ext cx="1211031" cy="830997"/>
          </a:xfrm>
          <a:prstGeom prst="rect">
            <a:avLst/>
          </a:prstGeom>
          <a:noFill/>
        </p:spPr>
        <p:txBody>
          <a:bodyPr wrap="square">
            <a:spAutoFit/>
          </a:bodyPr>
          <a:lstStyle/>
          <a:p>
            <a:pPr algn="r"/>
            <a:r>
              <a:rPr lang="en-US" sz="2400" b="1">
                <a:solidFill>
                  <a:srgbClr val="F28C11"/>
                </a:solidFill>
                <a:cs typeface="Calibri" panose="020F0502020204030204" pitchFamily="34" charset="0"/>
              </a:rPr>
              <a:t>May </a:t>
            </a:r>
            <a:br>
              <a:rPr lang="en-US" sz="2400" b="1">
                <a:solidFill>
                  <a:srgbClr val="F28C11"/>
                </a:solidFill>
                <a:cs typeface="Calibri" panose="020F0502020204030204" pitchFamily="34" charset="0"/>
              </a:rPr>
            </a:br>
            <a:r>
              <a:rPr lang="en-US" sz="2400" b="1">
                <a:solidFill>
                  <a:srgbClr val="F28C11"/>
                </a:solidFill>
                <a:cs typeface="Calibri" panose="020F0502020204030204" pitchFamily="34" charset="0"/>
              </a:rPr>
              <a:t>2025</a:t>
            </a:r>
            <a:endParaRPr lang="en-US" sz="1351">
              <a:solidFill>
                <a:srgbClr val="F28C11"/>
              </a:solidFill>
            </a:endParaRPr>
          </a:p>
        </p:txBody>
      </p:sp>
      <p:sp>
        <p:nvSpPr>
          <p:cNvPr id="2" name="Slide Number Placeholder 3">
            <a:extLst>
              <a:ext uri="{FF2B5EF4-FFF2-40B4-BE49-F238E27FC236}">
                <a16:creationId xmlns:a16="http://schemas.microsoft.com/office/drawing/2014/main" id="{747B119D-A301-6B37-C899-4285B1C937DE}"/>
              </a:ext>
            </a:extLst>
          </p:cNvPr>
          <p:cNvSpPr>
            <a:spLocks noGrp="1"/>
          </p:cNvSpPr>
          <p:nvPr>
            <p:ph type="sldNum" sz="quarter" idx="4294967295"/>
          </p:nvPr>
        </p:nvSpPr>
        <p:spPr>
          <a:xfrm>
            <a:off x="6985487" y="59945"/>
            <a:ext cx="2057400" cy="273844"/>
          </a:xfrm>
          <a:prstGeom prst="rect">
            <a:avLst/>
          </a:prstGeom>
        </p:spPr>
        <p:txBody>
          <a:bodyPr vert="horz" lIns="91440" tIns="45720" rIns="91440" bIns="45720" rtlCol="0" anchor="ctr"/>
          <a:lstStyle>
            <a:defPPr>
              <a:defRPr lang="en-US"/>
            </a:defPPr>
            <a:lvl1pPr marL="0" algn="r"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2AD0A0E-4515-A647-B2E3-7F1B29FB990E}" type="slidenum">
              <a:rPr lang="en-US" smtClean="0"/>
              <a:pPr/>
              <a:t>65</a:t>
            </a:fld>
            <a:endParaRPr lang="en-US"/>
          </a:p>
        </p:txBody>
      </p:sp>
    </p:spTree>
    <p:extLst>
      <p:ext uri="{BB962C8B-B14F-4D97-AF65-F5344CB8AC3E}">
        <p14:creationId xmlns:p14="http://schemas.microsoft.com/office/powerpoint/2010/main" val="5427418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364296-4F47-4B80-BE8E-709BBE7771E2}"/>
              </a:ext>
            </a:extLst>
          </p:cNvPr>
          <p:cNvSpPr>
            <a:spLocks noGrp="1"/>
          </p:cNvSpPr>
          <p:nvPr>
            <p:ph type="title"/>
          </p:nvPr>
        </p:nvSpPr>
        <p:spPr/>
        <p:txBody>
          <a:bodyPr>
            <a:norm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sz="4000"/>
              <a:t>ISMPP Announcements</a:t>
            </a:r>
          </a:p>
        </p:txBody>
      </p:sp>
      <p:sp>
        <p:nvSpPr>
          <p:cNvPr id="8" name="Rectangle 7">
            <a:extLst>
              <a:ext uri="{FF2B5EF4-FFF2-40B4-BE49-F238E27FC236}">
                <a16:creationId xmlns:a16="http://schemas.microsoft.com/office/drawing/2014/main" id="{554B3AC2-C027-437C-9915-938F4F4B87B9}"/>
              </a:ext>
            </a:extLst>
          </p:cNvPr>
          <p:cNvSpPr/>
          <p:nvPr/>
        </p:nvSpPr>
        <p:spPr>
          <a:xfrm>
            <a:off x="4803627" y="2247125"/>
            <a:ext cx="6289644" cy="3988400"/>
          </a:xfrm>
          <a:prstGeom prst="rect">
            <a:avLst/>
          </a:prstGeom>
        </p:spPr>
        <p:txBody>
          <a:bodyPr wrap="square" lIns="121920" tIns="60960" rIns="121920" bIns="60960" anchor="t">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pPr algn="ctr">
              <a:spcBef>
                <a:spcPts val="800"/>
              </a:spcBef>
              <a:defRPr/>
            </a:pPr>
            <a:r>
              <a:rPr lang="en-US" sz="2650" b="1" spc="-31">
                <a:solidFill>
                  <a:srgbClr val="0070C0"/>
                </a:solidFill>
                <a:ea typeface="ＭＳ Ｐゴシック"/>
                <a:cs typeface="Calibri"/>
              </a:rPr>
              <a:t>New Season, New Look!</a:t>
            </a:r>
            <a:endParaRPr lang="en-US">
              <a:solidFill>
                <a:srgbClr val="000000"/>
              </a:solidFill>
              <a:ea typeface="ＭＳ Ｐゴシック"/>
              <a:cs typeface="Calibri"/>
            </a:endParaRPr>
          </a:p>
          <a:p>
            <a:pPr algn="ctr">
              <a:spcBef>
                <a:spcPts val="800"/>
              </a:spcBef>
              <a:defRPr/>
            </a:pPr>
            <a:r>
              <a:rPr lang="en-US" sz="3200" b="1" i="1" spc="-31">
                <a:solidFill>
                  <a:srgbClr val="0070C0"/>
                </a:solidFill>
                <a:ea typeface="ＭＳ Ｐゴシック"/>
                <a:cs typeface="Calibri"/>
              </a:rPr>
              <a:t>In Plain Cite</a:t>
            </a:r>
          </a:p>
          <a:p>
            <a:pPr algn="ctr">
              <a:spcBef>
                <a:spcPts val="800"/>
              </a:spcBef>
              <a:defRPr/>
            </a:pPr>
            <a:r>
              <a:rPr lang="en-US" sz="2650" b="1" spc="-31">
                <a:solidFill>
                  <a:srgbClr val="0070C0"/>
                </a:solidFill>
                <a:ea typeface="ＭＳ Ｐゴシック"/>
                <a:cs typeface="Calibri"/>
              </a:rPr>
              <a:t>ISMPP's podcast will release its new season starting on March 4. </a:t>
            </a:r>
            <a:endParaRPr lang="en-US">
              <a:solidFill>
                <a:srgbClr val="000000"/>
              </a:solidFill>
              <a:ea typeface="ＭＳ Ｐゴシック"/>
              <a:cs typeface="Calibri"/>
            </a:endParaRPr>
          </a:p>
          <a:p>
            <a:pPr algn="ctr">
              <a:spcBef>
                <a:spcPts val="800"/>
              </a:spcBef>
              <a:defRPr/>
            </a:pPr>
            <a:r>
              <a:rPr lang="en-US" sz="2650" b="1" spc="-31">
                <a:solidFill>
                  <a:srgbClr val="0070C0"/>
                </a:solidFill>
                <a:ea typeface="ＭＳ Ｐゴシック"/>
                <a:cs typeface="Calibri"/>
              </a:rPr>
              <a:t>Find it on our website, or wherever you get your podcasts</a:t>
            </a:r>
            <a:endParaRPr lang="en-US"/>
          </a:p>
          <a:p>
            <a:pPr marL="379730" indent="-379730">
              <a:spcBef>
                <a:spcPts val="800"/>
              </a:spcBef>
              <a:buFont typeface="Arial" panose="020B0604020202020204" pitchFamily="34" charset="0"/>
              <a:buChar char="•"/>
              <a:defRPr/>
            </a:pPr>
            <a:endParaRPr lang="en-US" sz="2667" spc="-31">
              <a:latin typeface="Franklin Gothic Book"/>
              <a:ea typeface="ＭＳ Ｐゴシック" pitchFamily="34" charset="-128"/>
              <a:cs typeface="Calibri" pitchFamily="34" charset="0"/>
            </a:endParaRPr>
          </a:p>
          <a:p>
            <a:pPr>
              <a:spcBef>
                <a:spcPts val="800"/>
              </a:spcBef>
              <a:defRPr/>
            </a:pPr>
            <a:endParaRPr lang="en-US" sz="2667" spc="-31">
              <a:latin typeface="Franklin Gothic Book"/>
              <a:ea typeface="ＭＳ Ｐゴシック" pitchFamily="34" charset="-128"/>
              <a:cs typeface="Calibri" pitchFamily="34" charset="0"/>
            </a:endParaRPr>
          </a:p>
        </p:txBody>
      </p:sp>
      <p:sp>
        <p:nvSpPr>
          <p:cNvPr id="6" name="TextBox 5">
            <a:extLst>
              <a:ext uri="{FF2B5EF4-FFF2-40B4-BE49-F238E27FC236}">
                <a16:creationId xmlns:a16="http://schemas.microsoft.com/office/drawing/2014/main" id="{5FC811AF-DDDF-972E-2587-7A4B192ABE32}"/>
              </a:ext>
            </a:extLst>
          </p:cNvPr>
          <p:cNvSpPr txBox="1"/>
          <p:nvPr/>
        </p:nvSpPr>
        <p:spPr>
          <a:xfrm>
            <a:off x="3048000" y="3226886"/>
            <a:ext cx="6096000" cy="461665"/>
          </a:xfrm>
          <a:prstGeom prst="rect">
            <a:avLst/>
          </a:prstGeom>
          <a:noFill/>
        </p:spPr>
        <p:txBody>
          <a:bodyPr wrap="square">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sz="2400"/>
              <a:t> </a:t>
            </a:r>
          </a:p>
        </p:txBody>
      </p:sp>
      <p:sp>
        <p:nvSpPr>
          <p:cNvPr id="9" name="TextBox 8">
            <a:extLst>
              <a:ext uri="{FF2B5EF4-FFF2-40B4-BE49-F238E27FC236}">
                <a16:creationId xmlns:a16="http://schemas.microsoft.com/office/drawing/2014/main" id="{FE6EF96F-5C2F-41AF-68C8-43F0975FFDC1}"/>
              </a:ext>
            </a:extLst>
          </p:cNvPr>
          <p:cNvSpPr txBox="1"/>
          <p:nvPr/>
        </p:nvSpPr>
        <p:spPr>
          <a:xfrm>
            <a:off x="3048000" y="3226886"/>
            <a:ext cx="6096000" cy="461665"/>
          </a:xfrm>
          <a:prstGeom prst="rect">
            <a:avLst/>
          </a:prstGeom>
          <a:noFill/>
        </p:spPr>
        <p:txBody>
          <a:bodyPr wrap="square">
            <a:spAutoFit/>
          </a:bodyPr>
          <a:ls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sz="2400"/>
              <a:t> </a:t>
            </a:r>
          </a:p>
        </p:txBody>
      </p:sp>
      <p:pic>
        <p:nvPicPr>
          <p:cNvPr id="4" name="Picture 3" descr="A cover of a podcast&#10;&#10;AI-generated content may be incorrect.">
            <a:extLst>
              <a:ext uri="{FF2B5EF4-FFF2-40B4-BE49-F238E27FC236}">
                <a16:creationId xmlns:a16="http://schemas.microsoft.com/office/drawing/2014/main" id="{B3836894-1801-E5EA-05E5-2D61C158D1F3}"/>
              </a:ext>
            </a:extLst>
          </p:cNvPr>
          <p:cNvPicPr>
            <a:picLocks noChangeAspect="1"/>
          </p:cNvPicPr>
          <p:nvPr/>
        </p:nvPicPr>
        <p:blipFill>
          <a:blip r:embed="rId3"/>
          <a:stretch>
            <a:fillRect/>
          </a:stretch>
        </p:blipFill>
        <p:spPr>
          <a:xfrm>
            <a:off x="893483" y="1912564"/>
            <a:ext cx="3258207" cy="3258207"/>
          </a:xfrm>
          <a:prstGeom prst="rect">
            <a:avLst/>
          </a:prstGeom>
        </p:spPr>
      </p:pic>
    </p:spTree>
    <p:extLst>
      <p:ext uri="{BB962C8B-B14F-4D97-AF65-F5344CB8AC3E}">
        <p14:creationId xmlns:p14="http://schemas.microsoft.com/office/powerpoint/2010/main" val="28932054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81063-9486-C0F3-9D53-A2312CA1623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4DB953A-AC1C-69B6-B229-F46BECBD803D}"/>
              </a:ext>
            </a:extLst>
          </p:cNvPr>
          <p:cNvSpPr>
            <a:spLocks noGrp="1"/>
          </p:cNvSpPr>
          <p:nvPr>
            <p:ph type="ctrTitle"/>
          </p:nvPr>
        </p:nvSpPr>
        <p:spPr>
          <a:xfrm>
            <a:off x="4370572" y="5064451"/>
            <a:ext cx="7423355" cy="630906"/>
          </a:xfrm>
        </p:spPr>
        <p:txBody>
          <a:bodyPr/>
          <a:lstStyle/>
          <a:p>
            <a:r>
              <a:rPr lang="en-US"/>
              <a:t>ISMPP U: Member Research Spotlight - Oral Presentations from the 2025 European Meeting</a:t>
            </a:r>
            <a:endParaRPr lang="en-US" sz="2800"/>
          </a:p>
        </p:txBody>
      </p:sp>
      <p:pic>
        <p:nvPicPr>
          <p:cNvPr id="1026" name="Picture 2" descr="A picture containing text&#10;&#10;Description automatically generated">
            <a:extLst>
              <a:ext uri="{FF2B5EF4-FFF2-40B4-BE49-F238E27FC236}">
                <a16:creationId xmlns:a16="http://schemas.microsoft.com/office/drawing/2014/main" id="{BC4D5C86-8E93-216B-E79E-B35B214630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2250" y="68392"/>
            <a:ext cx="1223501" cy="1231939"/>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descr="Camera with solid fill">
            <a:extLst>
              <a:ext uri="{FF2B5EF4-FFF2-40B4-BE49-F238E27FC236}">
                <a16:creationId xmlns:a16="http://schemas.microsoft.com/office/drawing/2014/main" id="{3AFD0E59-742F-ECF2-ABBF-6EB1B7219CB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369033" y="-3352"/>
            <a:ext cx="1209265" cy="1209265"/>
          </a:xfrm>
          <a:prstGeom prst="rect">
            <a:avLst/>
          </a:prstGeom>
        </p:spPr>
      </p:pic>
      <p:sp>
        <p:nvSpPr>
          <p:cNvPr id="3" name="Plus Sign 2">
            <a:extLst>
              <a:ext uri="{FF2B5EF4-FFF2-40B4-BE49-F238E27FC236}">
                <a16:creationId xmlns:a16="http://schemas.microsoft.com/office/drawing/2014/main" id="{4884B4C1-DDA2-2C6F-F127-1D267DC63304}"/>
              </a:ext>
            </a:extLst>
          </p:cNvPr>
          <p:cNvSpPr/>
          <p:nvPr/>
        </p:nvSpPr>
        <p:spPr>
          <a:xfrm>
            <a:off x="9563103" y="476840"/>
            <a:ext cx="506023" cy="41302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US" sz="1013" b="0" i="0" u="none" strike="noStrike" kern="1200" cap="none" spc="0" normalizeH="0" baseline="0" noProof="0">
              <a:ln>
                <a:noFill/>
              </a:ln>
              <a:solidFill>
                <a:schemeClr val="accent1"/>
              </a:solidFill>
              <a:effectLst/>
              <a:uLnTx/>
              <a:uFillTx/>
              <a:latin typeface="Franklin Gothic Book" panose="020B0503020102020204"/>
              <a:ea typeface="+mn-ea"/>
              <a:cs typeface="+mn-cs"/>
            </a:endParaRPr>
          </a:p>
        </p:txBody>
      </p:sp>
    </p:spTree>
    <p:custDataLst>
      <p:tags r:id="rId1"/>
    </p:custDataLst>
    <p:extLst>
      <p:ext uri="{BB962C8B-B14F-4D97-AF65-F5344CB8AC3E}">
        <p14:creationId xmlns:p14="http://schemas.microsoft.com/office/powerpoint/2010/main" val="23441560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Content Placeholder 2">
            <a:extLst>
              <a:ext uri="{FF2B5EF4-FFF2-40B4-BE49-F238E27FC236}">
                <a16:creationId xmlns:a16="http://schemas.microsoft.com/office/drawing/2014/main" id="{FD0FE247-FC3A-41CD-A62B-1C1848015115}"/>
              </a:ext>
            </a:extLst>
          </p:cNvPr>
          <p:cNvSpPr>
            <a:spLocks noGrp="1"/>
          </p:cNvSpPr>
          <p:nvPr>
            <p:ph idx="11"/>
          </p:nvPr>
        </p:nvSpPr>
        <p:spPr/>
        <p:txBody>
          <a:bodyPr>
            <a:normAutofit/>
          </a:bodyPr>
          <a:lstStyle/>
          <a:p>
            <a:pPr marL="0" indent="0">
              <a:spcAft>
                <a:spcPts val="1600"/>
              </a:spcAft>
              <a:buNone/>
            </a:pPr>
            <a:r>
              <a:rPr lang="en-GB" altLang="en-US"/>
              <a:t>We hope you enjoyed today'</a:t>
            </a:r>
            <a:r>
              <a:rPr lang="en-GB" altLang="ja-JP"/>
              <a:t>s presentation. </a:t>
            </a:r>
          </a:p>
          <a:p>
            <a:pPr marL="0" indent="0">
              <a:spcAft>
                <a:spcPts val="1600"/>
              </a:spcAft>
              <a:buNone/>
            </a:pPr>
            <a:r>
              <a:rPr lang="en-GB" altLang="ja-JP" b="1">
                <a:solidFill>
                  <a:schemeClr val="accent2"/>
                </a:solidFill>
              </a:rPr>
              <a:t>After closing out of Zoom, please click the CONTINUE button </a:t>
            </a:r>
            <a:br>
              <a:rPr lang="en-GB" altLang="ja-JP" b="1">
                <a:solidFill>
                  <a:schemeClr val="accent2"/>
                </a:solidFill>
              </a:rPr>
            </a:br>
            <a:r>
              <a:rPr lang="en-GB" altLang="ja-JP" b="1">
                <a:solidFill>
                  <a:schemeClr val="accent2"/>
                </a:solidFill>
              </a:rPr>
              <a:t>on your screen to take our short survey. Thank you!</a:t>
            </a:r>
            <a:endParaRPr lang="en-GB" altLang="en-US" b="1">
              <a:solidFill>
                <a:schemeClr val="accent2"/>
              </a:solidFill>
            </a:endParaRPr>
          </a:p>
        </p:txBody>
      </p:sp>
      <p:sp>
        <p:nvSpPr>
          <p:cNvPr id="3" name="Title 2">
            <a:extLst>
              <a:ext uri="{FF2B5EF4-FFF2-40B4-BE49-F238E27FC236}">
                <a16:creationId xmlns:a16="http://schemas.microsoft.com/office/drawing/2014/main" id="{4F114EF1-A5FF-4254-A531-1B2C555157F1}"/>
              </a:ext>
            </a:extLst>
          </p:cNvPr>
          <p:cNvSpPr>
            <a:spLocks noGrp="1"/>
          </p:cNvSpPr>
          <p:nvPr>
            <p:ph type="title"/>
          </p:nvPr>
        </p:nvSpPr>
        <p:spPr/>
        <p:txBody>
          <a:bodyPr/>
          <a:lstStyle/>
          <a:p>
            <a:r>
              <a:rPr lang="en-US" sz="4267"/>
              <a:t>Thank You for Attending!</a:t>
            </a:r>
          </a:p>
        </p:txBody>
      </p:sp>
      <p:pic>
        <p:nvPicPr>
          <p:cNvPr id="9" name="Picture 8" descr="Graphical user interface, text, application, chat or text message&#10;&#10;Description automatically generated">
            <a:extLst>
              <a:ext uri="{FF2B5EF4-FFF2-40B4-BE49-F238E27FC236}">
                <a16:creationId xmlns:a16="http://schemas.microsoft.com/office/drawing/2014/main" id="{D33EB056-BE07-4485-81AD-724D6E777C6A}"/>
              </a:ext>
            </a:extLst>
          </p:cNvPr>
          <p:cNvPicPr>
            <a:picLocks noChangeAspect="1"/>
          </p:cNvPicPr>
          <p:nvPr/>
        </p:nvPicPr>
        <p:blipFill>
          <a:blip r:embed="rId3"/>
          <a:stretch>
            <a:fillRect/>
          </a:stretch>
        </p:blipFill>
        <p:spPr>
          <a:xfrm>
            <a:off x="2758648" y="3196559"/>
            <a:ext cx="7101840" cy="3210560"/>
          </a:xfrm>
          <a:prstGeom prst="rect">
            <a:avLst/>
          </a:prstGeom>
        </p:spPr>
      </p:pic>
      <p:sp>
        <p:nvSpPr>
          <p:cNvPr id="14" name="Rectangle: Rounded Corners 13">
            <a:extLst>
              <a:ext uri="{FF2B5EF4-FFF2-40B4-BE49-F238E27FC236}">
                <a16:creationId xmlns:a16="http://schemas.microsoft.com/office/drawing/2014/main" id="{FB41DBDD-7315-4825-BA74-4932B3FADCAC}"/>
              </a:ext>
            </a:extLst>
          </p:cNvPr>
          <p:cNvSpPr/>
          <p:nvPr/>
        </p:nvSpPr>
        <p:spPr>
          <a:xfrm>
            <a:off x="4731988" y="5782913"/>
            <a:ext cx="1397005" cy="534537"/>
          </a:xfrm>
          <a:prstGeom prst="roundRect">
            <a:avLst>
              <a:gd name="adj" fmla="val 16667"/>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GB" sz="1351">
              <a:solidFill>
                <a:prstClr val="white"/>
              </a:solidFill>
              <a:latin typeface="Franklin Gothic Book" panose="020B0503020102020204"/>
            </a:endParaRPr>
          </a:p>
        </p:txBody>
      </p:sp>
      <p:sp>
        <p:nvSpPr>
          <p:cNvPr id="6" name="Slide Number Placeholder 2">
            <a:extLst>
              <a:ext uri="{FF2B5EF4-FFF2-40B4-BE49-F238E27FC236}">
                <a16:creationId xmlns:a16="http://schemas.microsoft.com/office/drawing/2014/main" id="{F1BF8C6C-81B4-41D4-B2DF-45EA49D3F5E0}"/>
              </a:ext>
            </a:extLst>
          </p:cNvPr>
          <p:cNvSpPr>
            <a:spLocks noGrp="1"/>
          </p:cNvSpPr>
          <p:nvPr>
            <p:ph type="sldNum" sz="quarter" idx="10"/>
          </p:nvPr>
        </p:nvSpPr>
        <p:spPr>
          <a:xfrm>
            <a:off x="9313983" y="79928"/>
            <a:ext cx="2743200" cy="365125"/>
          </a:xfrm>
        </p:spPr>
        <p:txBody>
          <a:bodyPr/>
          <a:lstStyle/>
          <a:p>
            <a:pPr defTabSz="914354">
              <a:defRPr/>
            </a:pPr>
            <a:fld id="{42AD0A0E-4515-A647-B2E3-7F1B29FB990E}" type="slidenum">
              <a:rPr lang="en-US">
                <a:solidFill>
                  <a:prstClr val="black"/>
                </a:solidFill>
                <a:latin typeface="Franklin Gothic Book" panose="020B0503020102020204"/>
              </a:rPr>
              <a:pPr defTabSz="914354">
                <a:defRPr/>
              </a:pPr>
              <a:t>68</a:t>
            </a:fld>
            <a:endParaRPr lang="en-US">
              <a:solidFill>
                <a:prstClr val="black"/>
              </a:solidFill>
              <a:latin typeface="Franklin Gothic Book" panose="020B0503020102020204"/>
            </a:endParaRPr>
          </a:p>
        </p:txBody>
      </p:sp>
    </p:spTree>
    <p:extLst>
      <p:ext uri="{BB962C8B-B14F-4D97-AF65-F5344CB8AC3E}">
        <p14:creationId xmlns:p14="http://schemas.microsoft.com/office/powerpoint/2010/main" val="2067011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418FC-4B8F-A398-9DAA-1D7253F9CC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30D40F-4C6B-C060-B737-723A4E1AFCD9}"/>
              </a:ext>
            </a:extLst>
          </p:cNvPr>
          <p:cNvSpPr>
            <a:spLocks noGrp="1"/>
          </p:cNvSpPr>
          <p:nvPr>
            <p:ph type="title"/>
          </p:nvPr>
        </p:nvSpPr>
        <p:spPr>
          <a:xfrm>
            <a:off x="280885" y="666496"/>
            <a:ext cx="9747529" cy="468036"/>
          </a:xfrm>
        </p:spPr>
        <p:txBody>
          <a:bodyPr anchor="ctr" anchorCtr="0">
            <a:noAutofit/>
          </a:bodyPr>
          <a:lstStyle/>
          <a:p>
            <a:endParaRPr lang="en-US" sz="3333">
              <a:solidFill>
                <a:srgbClr val="0070C0"/>
              </a:solidFill>
            </a:endParaRPr>
          </a:p>
        </p:txBody>
      </p:sp>
      <p:sp>
        <p:nvSpPr>
          <p:cNvPr id="4" name="Slide Number Placeholder 3">
            <a:extLst>
              <a:ext uri="{FF2B5EF4-FFF2-40B4-BE49-F238E27FC236}">
                <a16:creationId xmlns:a16="http://schemas.microsoft.com/office/drawing/2014/main" id="{9769D928-E2E3-597A-74F5-B3838471A696}"/>
              </a:ext>
            </a:extLst>
          </p:cNvPr>
          <p:cNvSpPr>
            <a:spLocks noGrp="1"/>
          </p:cNvSpPr>
          <p:nvPr>
            <p:ph type="sldNum" sz="quarter" idx="10"/>
          </p:nvPr>
        </p:nvSpPr>
        <p:spPr>
          <a:xfrm>
            <a:off x="6985487" y="59945"/>
            <a:ext cx="2057400" cy="273844"/>
          </a:xfrm>
          <a:prstGeom prst="rect">
            <a:avLst/>
          </a:prstGeom>
        </p:spPr>
        <p:txBody>
          <a:bodyPr vert="horz" lIns="91440" tIns="45720" rIns="91440" bIns="45720" rtlCol="0" anchor="ctr"/>
          <a:lstStyle>
            <a:defPPr>
              <a:defRPr lang="en-US"/>
            </a:defPPr>
            <a:lvl1pPr marL="0" algn="r"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en-US">
              <a:cs typeface="Arial"/>
            </a:endParaRPr>
          </a:p>
        </p:txBody>
      </p:sp>
      <p:sp>
        <p:nvSpPr>
          <p:cNvPr id="10" name="Rectangle 9">
            <a:extLst>
              <a:ext uri="{FF2B5EF4-FFF2-40B4-BE49-F238E27FC236}">
                <a16:creationId xmlns:a16="http://schemas.microsoft.com/office/drawing/2014/main" id="{B84979E6-8654-3216-631D-B340F1DEA184}"/>
              </a:ext>
            </a:extLst>
          </p:cNvPr>
          <p:cNvSpPr/>
          <p:nvPr/>
        </p:nvSpPr>
        <p:spPr>
          <a:xfrm>
            <a:off x="1033040" y="1447858"/>
            <a:ext cx="10125919" cy="1046569"/>
          </a:xfrm>
          <a:prstGeom prst="rect">
            <a:avLst/>
          </a:prstGeom>
        </p:spPr>
        <p:txBody>
          <a:bodyPr wrap="square" lIns="121920" tIns="60960" rIns="121920" bIns="60960" anchor="t">
            <a:spAutoFit/>
          </a:bodyPr>
          <a:lstStyle/>
          <a:p>
            <a:pPr marL="380356" indent="-380356" defTabSz="1219170">
              <a:spcBef>
                <a:spcPts val="800"/>
              </a:spcBef>
              <a:buFont typeface="Arial" panose="020B0604020202020204" pitchFamily="34" charset="0"/>
              <a:buChar char="•"/>
              <a:defRPr/>
            </a:pPr>
            <a:endParaRPr lang="en-US" sz="2667" kern="0" spc="-31">
              <a:solidFill>
                <a:prstClr val="black"/>
              </a:solidFill>
              <a:ea typeface="ＭＳ Ｐゴシック" pitchFamily="34" charset="-128"/>
              <a:cs typeface="Calibri" pitchFamily="34" charset="0"/>
            </a:endParaRPr>
          </a:p>
          <a:p>
            <a:pPr defTabSz="1219170">
              <a:spcBef>
                <a:spcPts val="800"/>
              </a:spcBef>
              <a:defRPr/>
            </a:pPr>
            <a:endParaRPr lang="en-US" sz="2667" kern="0" spc="-31">
              <a:solidFill>
                <a:prstClr val="black"/>
              </a:solidFill>
              <a:ea typeface="ＭＳ Ｐゴシック" pitchFamily="34" charset="-128"/>
              <a:cs typeface="Calibri" pitchFamily="34" charset="0"/>
            </a:endParaRPr>
          </a:p>
        </p:txBody>
      </p:sp>
      <p:sp>
        <p:nvSpPr>
          <p:cNvPr id="12" name="TextBox 11">
            <a:extLst>
              <a:ext uri="{FF2B5EF4-FFF2-40B4-BE49-F238E27FC236}">
                <a16:creationId xmlns:a16="http://schemas.microsoft.com/office/drawing/2014/main" id="{32036DC1-AB3E-1630-6C0D-0EABAB2350A9}"/>
              </a:ext>
            </a:extLst>
          </p:cNvPr>
          <p:cNvSpPr txBox="1"/>
          <p:nvPr/>
        </p:nvSpPr>
        <p:spPr>
          <a:xfrm>
            <a:off x="3048000" y="3226886"/>
            <a:ext cx="6096000" cy="461665"/>
          </a:xfrm>
          <a:prstGeom prst="rect">
            <a:avLst/>
          </a:prstGeom>
          <a:noFill/>
        </p:spPr>
        <p:txBody>
          <a:bodyPr wrap="square">
            <a:spAutoFit/>
          </a:bodyPr>
          <a:lstStyle/>
          <a:p>
            <a:pPr defTabSz="1219170">
              <a:defRPr/>
            </a:pPr>
            <a:r>
              <a:rPr lang="en-US" sz="2400" kern="0">
                <a:solidFill>
                  <a:prstClr val="black"/>
                </a:solidFill>
              </a:rPr>
              <a:t> </a:t>
            </a:r>
          </a:p>
        </p:txBody>
      </p:sp>
      <p:sp>
        <p:nvSpPr>
          <p:cNvPr id="13" name="TextBox 12">
            <a:extLst>
              <a:ext uri="{FF2B5EF4-FFF2-40B4-BE49-F238E27FC236}">
                <a16:creationId xmlns:a16="http://schemas.microsoft.com/office/drawing/2014/main" id="{5C3BF094-A237-8733-824F-CB2576AF1FD7}"/>
              </a:ext>
            </a:extLst>
          </p:cNvPr>
          <p:cNvSpPr txBox="1"/>
          <p:nvPr/>
        </p:nvSpPr>
        <p:spPr>
          <a:xfrm>
            <a:off x="3048000" y="3226886"/>
            <a:ext cx="6096000" cy="461665"/>
          </a:xfrm>
          <a:prstGeom prst="rect">
            <a:avLst/>
          </a:prstGeom>
          <a:noFill/>
        </p:spPr>
        <p:txBody>
          <a:bodyPr wrap="square">
            <a:spAutoFit/>
          </a:bodyPr>
          <a:lstStyle/>
          <a:p>
            <a:pPr defTabSz="1219170">
              <a:defRPr/>
            </a:pPr>
            <a:r>
              <a:rPr lang="en-US" sz="2400" kern="0">
                <a:solidFill>
                  <a:prstClr val="black"/>
                </a:solidFill>
              </a:rPr>
              <a:t> </a:t>
            </a:r>
          </a:p>
        </p:txBody>
      </p:sp>
      <p:pic>
        <p:nvPicPr>
          <p:cNvPr id="6" name="Picture 5">
            <a:extLst>
              <a:ext uri="{FF2B5EF4-FFF2-40B4-BE49-F238E27FC236}">
                <a16:creationId xmlns:a16="http://schemas.microsoft.com/office/drawing/2014/main" id="{173E4701-D573-A7B8-566B-793526AC89F8}"/>
              </a:ext>
            </a:extLst>
          </p:cNvPr>
          <p:cNvPicPr>
            <a:picLocks noChangeAspect="1"/>
          </p:cNvPicPr>
          <p:nvPr/>
        </p:nvPicPr>
        <p:blipFill>
          <a:blip r:embed="rId4"/>
          <a:stretch>
            <a:fillRect/>
          </a:stretch>
        </p:blipFill>
        <p:spPr>
          <a:xfrm>
            <a:off x="143554" y="62310"/>
            <a:ext cx="10436638" cy="6794278"/>
          </a:xfrm>
          <a:prstGeom prst="rect">
            <a:avLst/>
          </a:prstGeom>
        </p:spPr>
      </p:pic>
    </p:spTree>
    <p:custDataLst>
      <p:tags r:id="rId1"/>
    </p:custDataLst>
    <p:extLst>
      <p:ext uri="{BB962C8B-B14F-4D97-AF65-F5344CB8AC3E}">
        <p14:creationId xmlns:p14="http://schemas.microsoft.com/office/powerpoint/2010/main" val="320183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06EEDC-6651-A5D9-C5D7-8732A593CDA3}"/>
              </a:ext>
            </a:extLst>
          </p:cNvPr>
          <p:cNvPicPr>
            <a:picLocks noChangeAspect="1"/>
          </p:cNvPicPr>
          <p:nvPr/>
        </p:nvPicPr>
        <p:blipFill>
          <a:blip r:embed="rId4"/>
          <a:stretch>
            <a:fillRect/>
          </a:stretch>
        </p:blipFill>
        <p:spPr>
          <a:xfrm>
            <a:off x="406400" y="369221"/>
            <a:ext cx="11379200" cy="5734548"/>
          </a:xfrm>
          <a:prstGeom prst="rect">
            <a:avLst/>
          </a:prstGeom>
        </p:spPr>
      </p:pic>
    </p:spTree>
    <p:custDataLst>
      <p:tags r:id="rId1"/>
    </p:custDataLst>
    <p:extLst>
      <p:ext uri="{BB962C8B-B14F-4D97-AF65-F5344CB8AC3E}">
        <p14:creationId xmlns:p14="http://schemas.microsoft.com/office/powerpoint/2010/main" val="428432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A3FD4A1C-9821-443E-9CA3-AE73D3D581DE}"/>
              </a:ext>
            </a:extLst>
          </p:cNvPr>
          <p:cNvSpPr/>
          <p:nvPr/>
        </p:nvSpPr>
        <p:spPr>
          <a:xfrm>
            <a:off x="4794567" y="1706225"/>
            <a:ext cx="2647080" cy="4343923"/>
          </a:xfrm>
          <a:custGeom>
            <a:avLst/>
            <a:gdLst>
              <a:gd name="connsiteX0" fmla="*/ 2074820 w 4149640"/>
              <a:gd name="connsiteY0" fmla="*/ 5213650 h 6809667"/>
              <a:gd name="connsiteX1" fmla="*/ 2872829 w 4149640"/>
              <a:gd name="connsiteY1" fmla="*/ 6011659 h 6809667"/>
              <a:gd name="connsiteX2" fmla="*/ 2074820 w 4149640"/>
              <a:gd name="connsiteY2" fmla="*/ 6809667 h 6809667"/>
              <a:gd name="connsiteX3" fmla="*/ 1276812 w 4149640"/>
              <a:gd name="connsiteY3" fmla="*/ 6011659 h 6809667"/>
              <a:gd name="connsiteX4" fmla="*/ 2074820 w 4149640"/>
              <a:gd name="connsiteY4" fmla="*/ 5213650 h 6809667"/>
              <a:gd name="connsiteX5" fmla="*/ 2074820 w 4149640"/>
              <a:gd name="connsiteY5" fmla="*/ 0 h 6809667"/>
              <a:gd name="connsiteX6" fmla="*/ 4149640 w 4149640"/>
              <a:gd name="connsiteY6" fmla="*/ 2074820 h 6809667"/>
              <a:gd name="connsiteX7" fmla="*/ 3418133 w 4149640"/>
              <a:gd name="connsiteY7" fmla="*/ 3656207 h 6809667"/>
              <a:gd name="connsiteX8" fmla="*/ 2872828 w 4149640"/>
              <a:gd name="connsiteY8" fmla="*/ 4119051 h 6809667"/>
              <a:gd name="connsiteX9" fmla="*/ 2872828 w 4149640"/>
              <a:gd name="connsiteY9" fmla="*/ 4814648 h 6809667"/>
              <a:gd name="connsiteX10" fmla="*/ 1276812 w 4149640"/>
              <a:gd name="connsiteY10" fmla="*/ 4814648 h 6809667"/>
              <a:gd name="connsiteX11" fmla="*/ 1276812 w 4149640"/>
              <a:gd name="connsiteY11" fmla="*/ 3382224 h 6809667"/>
              <a:gd name="connsiteX12" fmla="*/ 2074820 w 4149640"/>
              <a:gd name="connsiteY12" fmla="*/ 2703916 h 6809667"/>
              <a:gd name="connsiteX13" fmla="*/ 2384713 w 4149640"/>
              <a:gd name="connsiteY13" fmla="*/ 2440574 h 6809667"/>
              <a:gd name="connsiteX14" fmla="*/ 2553625 w 4149640"/>
              <a:gd name="connsiteY14" fmla="*/ 2074820 h 6809667"/>
              <a:gd name="connsiteX15" fmla="*/ 2074820 w 4149640"/>
              <a:gd name="connsiteY15" fmla="*/ 1596016 h 6809667"/>
              <a:gd name="connsiteX16" fmla="*/ 1596016 w 4149640"/>
              <a:gd name="connsiteY16" fmla="*/ 2074820 h 6809667"/>
              <a:gd name="connsiteX17" fmla="*/ 1596016 w 4149640"/>
              <a:gd name="connsiteY17" fmla="*/ 2274322 h 6809667"/>
              <a:gd name="connsiteX18" fmla="*/ 0 w 4149640"/>
              <a:gd name="connsiteY18" fmla="*/ 2274322 h 6809667"/>
              <a:gd name="connsiteX19" fmla="*/ 0 w 4149640"/>
              <a:gd name="connsiteY19" fmla="*/ 2074820 h 6809667"/>
              <a:gd name="connsiteX20" fmla="*/ 2074820 w 4149640"/>
              <a:gd name="connsiteY20" fmla="*/ 0 h 680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9640" h="6809667">
                <a:moveTo>
                  <a:pt x="2074820" y="5213650"/>
                </a:moveTo>
                <a:cubicBezTo>
                  <a:pt x="2515548" y="5213650"/>
                  <a:pt x="2872829" y="5570930"/>
                  <a:pt x="2872829" y="6011659"/>
                </a:cubicBezTo>
                <a:cubicBezTo>
                  <a:pt x="2872829" y="6452386"/>
                  <a:pt x="2515548" y="6809667"/>
                  <a:pt x="2074820" y="6809667"/>
                </a:cubicBezTo>
                <a:cubicBezTo>
                  <a:pt x="1634092" y="6809667"/>
                  <a:pt x="1276812" y="6452386"/>
                  <a:pt x="1276812" y="6011659"/>
                </a:cubicBezTo>
                <a:cubicBezTo>
                  <a:pt x="1276812" y="5570930"/>
                  <a:pt x="1634092" y="5213650"/>
                  <a:pt x="2074820" y="5213650"/>
                </a:cubicBezTo>
                <a:close/>
                <a:moveTo>
                  <a:pt x="2074820" y="0"/>
                </a:moveTo>
                <a:cubicBezTo>
                  <a:pt x="3218631" y="0"/>
                  <a:pt x="4149640" y="931009"/>
                  <a:pt x="4149640" y="2074820"/>
                </a:cubicBezTo>
                <a:cubicBezTo>
                  <a:pt x="4149640" y="2683966"/>
                  <a:pt x="3882308" y="3261193"/>
                  <a:pt x="3418133" y="3656207"/>
                </a:cubicBezTo>
                <a:lnTo>
                  <a:pt x="2872828" y="4119051"/>
                </a:lnTo>
                <a:lnTo>
                  <a:pt x="2872828" y="4814648"/>
                </a:lnTo>
                <a:lnTo>
                  <a:pt x="1276812" y="4814648"/>
                </a:lnTo>
                <a:lnTo>
                  <a:pt x="1276812" y="3382224"/>
                </a:lnTo>
                <a:lnTo>
                  <a:pt x="2074820" y="2703916"/>
                </a:lnTo>
                <a:lnTo>
                  <a:pt x="2384713" y="2440574"/>
                </a:lnTo>
                <a:cubicBezTo>
                  <a:pt x="2492444" y="2348803"/>
                  <a:pt x="2553625" y="2215802"/>
                  <a:pt x="2553625" y="2074820"/>
                </a:cubicBezTo>
                <a:cubicBezTo>
                  <a:pt x="2553625" y="1811478"/>
                  <a:pt x="2338163" y="1596016"/>
                  <a:pt x="2074820" y="1596016"/>
                </a:cubicBezTo>
                <a:cubicBezTo>
                  <a:pt x="1811478" y="1596016"/>
                  <a:pt x="1596016" y="1811478"/>
                  <a:pt x="1596016" y="2074820"/>
                </a:cubicBezTo>
                <a:lnTo>
                  <a:pt x="1596016" y="2274322"/>
                </a:lnTo>
                <a:lnTo>
                  <a:pt x="0" y="2274322"/>
                </a:lnTo>
                <a:lnTo>
                  <a:pt x="0" y="2074820"/>
                </a:lnTo>
                <a:cubicBezTo>
                  <a:pt x="0" y="931009"/>
                  <a:pt x="931009" y="0"/>
                  <a:pt x="2074820" y="0"/>
                </a:cubicBezTo>
                <a:close/>
              </a:path>
            </a:pathLst>
          </a:custGeom>
          <a:solidFill>
            <a:schemeClr val="accent2">
              <a:lumMod val="20000"/>
              <a:lumOff val="80000"/>
            </a:schemeClr>
          </a:solidFill>
          <a:ln w="9525" cap="flat">
            <a:noFill/>
            <a:prstDash val="solid"/>
            <a:miter/>
          </a:ln>
        </p:spPr>
        <p:txBody>
          <a:bodyPr rtlCol="0" anchor="ctr"/>
          <a:lstStyle/>
          <a:p>
            <a:pPr defTabSz="914354">
              <a:defRPr/>
            </a:pPr>
            <a:endParaRPr lang="en-GB" sz="675">
              <a:solidFill>
                <a:prstClr val="black"/>
              </a:solidFill>
              <a:latin typeface="Franklin Gothic Book" panose="020B0503020102020204"/>
            </a:endParaRPr>
          </a:p>
        </p:txBody>
      </p:sp>
      <p:sp>
        <p:nvSpPr>
          <p:cNvPr id="7" name="Title 6">
            <a:extLst>
              <a:ext uri="{FF2B5EF4-FFF2-40B4-BE49-F238E27FC236}">
                <a16:creationId xmlns:a16="http://schemas.microsoft.com/office/drawing/2014/main" id="{6C2C93BE-CE3D-4DE4-B069-C376301A6A65}"/>
              </a:ext>
            </a:extLst>
          </p:cNvPr>
          <p:cNvSpPr>
            <a:spLocks noGrp="1"/>
          </p:cNvSpPr>
          <p:nvPr>
            <p:ph type="title"/>
          </p:nvPr>
        </p:nvSpPr>
        <p:spPr/>
        <p:txBody>
          <a:bodyPr>
            <a:normAutofit/>
          </a:bodyPr>
          <a:lstStyle/>
          <a:p>
            <a:r>
              <a:rPr lang="en-US" sz="4267"/>
              <a:t>How to Ask Questions</a:t>
            </a:r>
          </a:p>
        </p:txBody>
      </p:sp>
      <p:sp>
        <p:nvSpPr>
          <p:cNvPr id="4" name="Rectangle 3"/>
          <p:cNvSpPr/>
          <p:nvPr/>
        </p:nvSpPr>
        <p:spPr>
          <a:xfrm>
            <a:off x="7329488" y="5867400"/>
            <a:ext cx="618917" cy="76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32" fontAlgn="base">
              <a:spcBef>
                <a:spcPct val="0"/>
              </a:spcBef>
              <a:spcAft>
                <a:spcPct val="0"/>
              </a:spcAft>
              <a:defRPr/>
            </a:pPr>
            <a:endParaRPr lang="en-US" sz="1351">
              <a:solidFill>
                <a:prstClr val="white"/>
              </a:solidFill>
              <a:latin typeface="Calibri"/>
            </a:endParaRPr>
          </a:p>
        </p:txBody>
      </p:sp>
      <p:grpSp>
        <p:nvGrpSpPr>
          <p:cNvPr id="11" name="Group 10">
            <a:extLst>
              <a:ext uri="{FF2B5EF4-FFF2-40B4-BE49-F238E27FC236}">
                <a16:creationId xmlns:a16="http://schemas.microsoft.com/office/drawing/2014/main" id="{9F6AFA23-FBDC-4468-A59A-D56F421CFE00}"/>
              </a:ext>
            </a:extLst>
          </p:cNvPr>
          <p:cNvGrpSpPr>
            <a:grpSpLocks/>
          </p:cNvGrpSpPr>
          <p:nvPr/>
        </p:nvGrpSpPr>
        <p:grpSpPr>
          <a:xfrm>
            <a:off x="1295402" y="1777536"/>
            <a:ext cx="9797815" cy="960000"/>
            <a:chOff x="395288" y="6318314"/>
            <a:chExt cx="15749901" cy="1008000"/>
          </a:xfrm>
        </p:grpSpPr>
        <p:sp>
          <p:nvSpPr>
            <p:cNvPr id="12" name="Rectangle: Rounded Corners 11">
              <a:extLst>
                <a:ext uri="{FF2B5EF4-FFF2-40B4-BE49-F238E27FC236}">
                  <a16:creationId xmlns:a16="http://schemas.microsoft.com/office/drawing/2014/main" id="{51C084D7-F551-4315-A7A0-4001CAB0044E}"/>
                </a:ext>
              </a:extLst>
            </p:cNvPr>
            <p:cNvSpPr>
              <a:spLocks/>
            </p:cNvSpPr>
            <p:nvPr/>
          </p:nvSpPr>
          <p:spPr>
            <a:xfrm>
              <a:off x="395288" y="6318314"/>
              <a:ext cx="15749901" cy="1008000"/>
            </a:xfrm>
            <a:prstGeom prst="roundRect">
              <a:avLst>
                <a:gd name="adj" fmla="val 11108"/>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GB" sz="2400">
                <a:solidFill>
                  <a:prstClr val="black"/>
                </a:solidFill>
                <a:latin typeface="Franklin Gothic Book" panose="020B0503020102020204"/>
              </a:endParaRPr>
            </a:p>
          </p:txBody>
        </p:sp>
        <p:sp>
          <p:nvSpPr>
            <p:cNvPr id="13" name="Rectangle 12">
              <a:extLst>
                <a:ext uri="{FF2B5EF4-FFF2-40B4-BE49-F238E27FC236}">
                  <a16:creationId xmlns:a16="http://schemas.microsoft.com/office/drawing/2014/main" id="{7ACDE58D-D053-4AF3-9A84-474269278395}"/>
                </a:ext>
              </a:extLst>
            </p:cNvPr>
            <p:cNvSpPr>
              <a:spLocks/>
            </p:cNvSpPr>
            <p:nvPr/>
          </p:nvSpPr>
          <p:spPr>
            <a:xfrm>
              <a:off x="596481" y="6408313"/>
              <a:ext cx="15347512" cy="828001"/>
            </a:xfrm>
            <a:prstGeom prst="rect">
              <a:avLst/>
            </a:prstGeom>
          </p:spPr>
          <p:txBody>
            <a:bodyPr lIns="0" tIns="18000" rIns="0" bIns="18000" anchor="ctr">
              <a:noAutofit/>
            </a:bodyPr>
            <a:lstStyle/>
            <a:p>
              <a:pPr defTabSz="914354">
                <a:spcAft>
                  <a:spcPts val="1500"/>
                </a:spcAft>
                <a:tabLst>
                  <a:tab pos="2784336" algn="l"/>
                </a:tabLst>
                <a:defRPr/>
              </a:pPr>
              <a:r>
                <a:rPr lang="en-GB" sz="2400">
                  <a:solidFill>
                    <a:prstClr val="black"/>
                  </a:solidFill>
                  <a:latin typeface="Franklin Gothic Book" panose="020B0503020102020204"/>
                </a:rPr>
                <a:t>Feel free to ask a question at any time; however, all questions will be held until the end of the presentation.</a:t>
              </a:r>
            </a:p>
          </p:txBody>
        </p:sp>
      </p:grpSp>
      <p:grpSp>
        <p:nvGrpSpPr>
          <p:cNvPr id="16" name="Group 15">
            <a:extLst>
              <a:ext uri="{FF2B5EF4-FFF2-40B4-BE49-F238E27FC236}">
                <a16:creationId xmlns:a16="http://schemas.microsoft.com/office/drawing/2014/main" id="{67318545-FB83-4C4A-BF86-55A940293317}"/>
              </a:ext>
            </a:extLst>
          </p:cNvPr>
          <p:cNvGrpSpPr>
            <a:grpSpLocks/>
          </p:cNvGrpSpPr>
          <p:nvPr/>
        </p:nvGrpSpPr>
        <p:grpSpPr>
          <a:xfrm>
            <a:off x="1295402" y="2954599"/>
            <a:ext cx="9797815" cy="960000"/>
            <a:chOff x="395288" y="6318314"/>
            <a:chExt cx="15749901" cy="1008000"/>
          </a:xfrm>
        </p:grpSpPr>
        <p:sp>
          <p:nvSpPr>
            <p:cNvPr id="17" name="Rectangle: Rounded Corners 16">
              <a:extLst>
                <a:ext uri="{FF2B5EF4-FFF2-40B4-BE49-F238E27FC236}">
                  <a16:creationId xmlns:a16="http://schemas.microsoft.com/office/drawing/2014/main" id="{74D4A3A2-4CC3-4CE0-BCD1-93B258769DE2}"/>
                </a:ext>
              </a:extLst>
            </p:cNvPr>
            <p:cNvSpPr>
              <a:spLocks/>
            </p:cNvSpPr>
            <p:nvPr/>
          </p:nvSpPr>
          <p:spPr>
            <a:xfrm>
              <a:off x="395288" y="6318314"/>
              <a:ext cx="15749901" cy="1008000"/>
            </a:xfrm>
            <a:prstGeom prst="roundRect">
              <a:avLst>
                <a:gd name="adj" fmla="val 11108"/>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GB" sz="2400">
                <a:solidFill>
                  <a:prstClr val="black"/>
                </a:solidFill>
                <a:latin typeface="Franklin Gothic Book" panose="020B0503020102020204"/>
              </a:endParaRPr>
            </a:p>
          </p:txBody>
        </p:sp>
        <p:sp>
          <p:nvSpPr>
            <p:cNvPr id="18" name="Rectangle 17">
              <a:extLst>
                <a:ext uri="{FF2B5EF4-FFF2-40B4-BE49-F238E27FC236}">
                  <a16:creationId xmlns:a16="http://schemas.microsoft.com/office/drawing/2014/main" id="{44ECB822-9122-4C41-A74E-9F82C798F7A4}"/>
                </a:ext>
              </a:extLst>
            </p:cNvPr>
            <p:cNvSpPr>
              <a:spLocks/>
            </p:cNvSpPr>
            <p:nvPr/>
          </p:nvSpPr>
          <p:spPr>
            <a:xfrm>
              <a:off x="596481" y="6408313"/>
              <a:ext cx="15347512" cy="828001"/>
            </a:xfrm>
            <a:prstGeom prst="rect">
              <a:avLst/>
            </a:prstGeom>
          </p:spPr>
          <p:txBody>
            <a:bodyPr lIns="0" tIns="18000" rIns="0" bIns="18000" anchor="ctr">
              <a:noAutofit/>
            </a:bodyPr>
            <a:lstStyle/>
            <a:p>
              <a:pPr defTabSz="914354">
                <a:spcAft>
                  <a:spcPts val="1500"/>
                </a:spcAft>
                <a:tabLst>
                  <a:tab pos="2784336" algn="l"/>
                </a:tabLst>
                <a:defRPr/>
              </a:pPr>
              <a:r>
                <a:rPr lang="en-GB" sz="2400" b="1">
                  <a:solidFill>
                    <a:srgbClr val="4472C4"/>
                  </a:solidFill>
                  <a:latin typeface="Franklin Gothic Book" panose="020B0503020102020204"/>
                </a:rPr>
                <a:t>To ask a question</a:t>
              </a:r>
              <a:r>
                <a:rPr lang="en-GB" sz="2400">
                  <a:solidFill>
                    <a:prstClr val="black"/>
                  </a:solidFill>
                  <a:latin typeface="Franklin Gothic Book" panose="020B0503020102020204"/>
                </a:rPr>
                <a:t>, open the Q&amp;A window and type your question into the </a:t>
              </a:r>
              <a:br>
                <a:rPr lang="en-GB" sz="2400">
                  <a:solidFill>
                    <a:prstClr val="black"/>
                  </a:solidFill>
                  <a:latin typeface="Franklin Gothic Book" panose="020B0503020102020204"/>
                </a:rPr>
              </a:br>
              <a:r>
                <a:rPr lang="en-GB" sz="2400">
                  <a:solidFill>
                    <a:prstClr val="black"/>
                  </a:solidFill>
                  <a:latin typeface="Franklin Gothic Book" panose="020B0503020102020204"/>
                </a:rPr>
                <a:t>Q&amp;A box. </a:t>
              </a:r>
              <a:r>
                <a:rPr lang="en-GB" sz="2400" b="1">
                  <a:solidFill>
                    <a:srgbClr val="4472C4"/>
                  </a:solidFill>
                  <a:latin typeface="Franklin Gothic Book" panose="020B0503020102020204"/>
                </a:rPr>
                <a:t>Click Send</a:t>
              </a:r>
              <a:r>
                <a:rPr lang="en-GB" sz="2400" b="1">
                  <a:latin typeface="Franklin Gothic Book" panose="020B0503020102020204"/>
                </a:rPr>
                <a:t>.</a:t>
              </a:r>
            </a:p>
          </p:txBody>
        </p:sp>
      </p:grpSp>
      <p:grpSp>
        <p:nvGrpSpPr>
          <p:cNvPr id="19" name="Group 18">
            <a:extLst>
              <a:ext uri="{FF2B5EF4-FFF2-40B4-BE49-F238E27FC236}">
                <a16:creationId xmlns:a16="http://schemas.microsoft.com/office/drawing/2014/main" id="{55F0C549-3585-4D16-B408-9F8B69CD1A04}"/>
              </a:ext>
            </a:extLst>
          </p:cNvPr>
          <p:cNvGrpSpPr>
            <a:grpSpLocks/>
          </p:cNvGrpSpPr>
          <p:nvPr/>
        </p:nvGrpSpPr>
        <p:grpSpPr>
          <a:xfrm>
            <a:off x="1295402" y="4131661"/>
            <a:ext cx="9797815" cy="960000"/>
            <a:chOff x="395288" y="6318314"/>
            <a:chExt cx="15749901" cy="1008000"/>
          </a:xfrm>
        </p:grpSpPr>
        <p:sp>
          <p:nvSpPr>
            <p:cNvPr id="20" name="Rectangle: Rounded Corners 19">
              <a:extLst>
                <a:ext uri="{FF2B5EF4-FFF2-40B4-BE49-F238E27FC236}">
                  <a16:creationId xmlns:a16="http://schemas.microsoft.com/office/drawing/2014/main" id="{A3BF8ABD-6693-48DE-B0B0-29A3F4815509}"/>
                </a:ext>
              </a:extLst>
            </p:cNvPr>
            <p:cNvSpPr>
              <a:spLocks/>
            </p:cNvSpPr>
            <p:nvPr/>
          </p:nvSpPr>
          <p:spPr>
            <a:xfrm>
              <a:off x="395288" y="6318314"/>
              <a:ext cx="15749901" cy="1008000"/>
            </a:xfrm>
            <a:prstGeom prst="roundRect">
              <a:avLst>
                <a:gd name="adj" fmla="val 11108"/>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GB" sz="2400">
                <a:solidFill>
                  <a:prstClr val="black"/>
                </a:solidFill>
                <a:latin typeface="Franklin Gothic Book" panose="020B0503020102020204"/>
              </a:endParaRPr>
            </a:p>
          </p:txBody>
        </p:sp>
        <p:sp>
          <p:nvSpPr>
            <p:cNvPr id="21" name="Rectangle 20">
              <a:extLst>
                <a:ext uri="{FF2B5EF4-FFF2-40B4-BE49-F238E27FC236}">
                  <a16:creationId xmlns:a16="http://schemas.microsoft.com/office/drawing/2014/main" id="{6D04F53B-1A0F-4202-8274-305B1E5DBD41}"/>
                </a:ext>
              </a:extLst>
            </p:cNvPr>
            <p:cNvSpPr>
              <a:spLocks/>
            </p:cNvSpPr>
            <p:nvPr/>
          </p:nvSpPr>
          <p:spPr>
            <a:xfrm>
              <a:off x="596481" y="6408313"/>
              <a:ext cx="15347512" cy="828001"/>
            </a:xfrm>
            <a:prstGeom prst="rect">
              <a:avLst/>
            </a:prstGeom>
          </p:spPr>
          <p:txBody>
            <a:bodyPr lIns="0" tIns="18000" rIns="0" bIns="18000" anchor="ctr">
              <a:noAutofit/>
            </a:bodyPr>
            <a:lstStyle/>
            <a:p>
              <a:pPr defTabSz="914354">
                <a:spcAft>
                  <a:spcPts val="1500"/>
                </a:spcAft>
                <a:tabLst>
                  <a:tab pos="2784336" algn="l"/>
                </a:tabLst>
                <a:defRPr/>
              </a:pPr>
              <a:r>
                <a:rPr lang="en-GB" sz="2400" b="1">
                  <a:solidFill>
                    <a:srgbClr val="4472C4"/>
                  </a:solidFill>
                  <a:latin typeface="Franklin Gothic Book" panose="020B0503020102020204"/>
                </a:rPr>
                <a:t>Note: </a:t>
              </a:r>
              <a:r>
                <a:rPr lang="en-GB" sz="2400">
                  <a:solidFill>
                    <a:prstClr val="black"/>
                  </a:solidFill>
                  <a:latin typeface="Franklin Gothic Book" panose="020B0503020102020204"/>
                </a:rPr>
                <a:t>Check </a:t>
              </a:r>
              <a:r>
                <a:rPr lang="en-GB" sz="2400" b="1">
                  <a:solidFill>
                    <a:srgbClr val="4472C4"/>
                  </a:solidFill>
                  <a:latin typeface="Franklin Gothic Book" panose="020B0503020102020204"/>
                </a:rPr>
                <a:t>Send Anonymously </a:t>
              </a:r>
              <a:r>
                <a:rPr lang="en-GB" sz="2400">
                  <a:solidFill>
                    <a:prstClr val="black"/>
                  </a:solidFill>
                  <a:latin typeface="Franklin Gothic Book" panose="020B0503020102020204"/>
                </a:rPr>
                <a:t>if you do not want your name attached </a:t>
              </a:r>
              <a:br>
                <a:rPr lang="en-GB" sz="2400">
                  <a:solidFill>
                    <a:prstClr val="black"/>
                  </a:solidFill>
                  <a:latin typeface="Franklin Gothic Book" panose="020B0503020102020204"/>
                </a:rPr>
              </a:br>
              <a:r>
                <a:rPr lang="en-GB" sz="2400">
                  <a:solidFill>
                    <a:prstClr val="black"/>
                  </a:solidFill>
                  <a:latin typeface="Franklin Gothic Book" panose="020B0503020102020204"/>
                </a:rPr>
                <a:t>to your question in the Q&amp;A.</a:t>
              </a:r>
            </a:p>
          </p:txBody>
        </p:sp>
      </p:grpSp>
      <p:grpSp>
        <p:nvGrpSpPr>
          <p:cNvPr id="22" name="Group 21">
            <a:extLst>
              <a:ext uri="{FF2B5EF4-FFF2-40B4-BE49-F238E27FC236}">
                <a16:creationId xmlns:a16="http://schemas.microsoft.com/office/drawing/2014/main" id="{06AEAA9D-1FC2-4907-B59F-1AAFBFB44AB9}"/>
              </a:ext>
            </a:extLst>
          </p:cNvPr>
          <p:cNvGrpSpPr>
            <a:grpSpLocks/>
          </p:cNvGrpSpPr>
          <p:nvPr/>
        </p:nvGrpSpPr>
        <p:grpSpPr>
          <a:xfrm>
            <a:off x="1295402" y="5308724"/>
            <a:ext cx="9797815" cy="576000"/>
            <a:chOff x="395288" y="6318314"/>
            <a:chExt cx="15749901" cy="1008000"/>
          </a:xfrm>
        </p:grpSpPr>
        <p:sp>
          <p:nvSpPr>
            <p:cNvPr id="23" name="Rectangle: Rounded Corners 22">
              <a:extLst>
                <a:ext uri="{FF2B5EF4-FFF2-40B4-BE49-F238E27FC236}">
                  <a16:creationId xmlns:a16="http://schemas.microsoft.com/office/drawing/2014/main" id="{272B71CD-A552-450C-AF69-E10699086A30}"/>
                </a:ext>
              </a:extLst>
            </p:cNvPr>
            <p:cNvSpPr>
              <a:spLocks/>
            </p:cNvSpPr>
            <p:nvPr/>
          </p:nvSpPr>
          <p:spPr>
            <a:xfrm>
              <a:off x="395288" y="6318314"/>
              <a:ext cx="15749901" cy="1008000"/>
            </a:xfrm>
            <a:prstGeom prst="roundRect">
              <a:avLst>
                <a:gd name="adj" fmla="val 16620"/>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54">
                <a:defRPr/>
              </a:pPr>
              <a:endParaRPr lang="en-GB" sz="2400">
                <a:solidFill>
                  <a:prstClr val="black"/>
                </a:solidFill>
                <a:latin typeface="Franklin Gothic Book" panose="020B0503020102020204"/>
              </a:endParaRPr>
            </a:p>
          </p:txBody>
        </p:sp>
        <p:sp>
          <p:nvSpPr>
            <p:cNvPr id="24" name="Rectangle 23">
              <a:extLst>
                <a:ext uri="{FF2B5EF4-FFF2-40B4-BE49-F238E27FC236}">
                  <a16:creationId xmlns:a16="http://schemas.microsoft.com/office/drawing/2014/main" id="{D17A5F58-2D98-4A01-B36B-2207B1F5A0E6}"/>
                </a:ext>
              </a:extLst>
            </p:cNvPr>
            <p:cNvSpPr>
              <a:spLocks/>
            </p:cNvSpPr>
            <p:nvPr/>
          </p:nvSpPr>
          <p:spPr>
            <a:xfrm>
              <a:off x="596481" y="6408313"/>
              <a:ext cx="15347512" cy="828001"/>
            </a:xfrm>
            <a:prstGeom prst="rect">
              <a:avLst/>
            </a:prstGeom>
          </p:spPr>
          <p:txBody>
            <a:bodyPr lIns="0" tIns="18000" rIns="0" bIns="18000" anchor="ctr">
              <a:noAutofit/>
            </a:bodyPr>
            <a:lstStyle/>
            <a:p>
              <a:pPr defTabSz="914354">
                <a:spcAft>
                  <a:spcPts val="1500"/>
                </a:spcAft>
                <a:tabLst>
                  <a:tab pos="2784336" algn="l"/>
                </a:tabLst>
                <a:defRPr/>
              </a:pPr>
              <a:r>
                <a:rPr lang="en-GB" sz="2400">
                  <a:solidFill>
                    <a:prstClr val="black"/>
                  </a:solidFill>
                  <a:latin typeface="Franklin Gothic Book" panose="020B0503020102020204"/>
                </a:rPr>
                <a:t>We will make every effort to respond to all questions live (out loud).</a:t>
              </a:r>
            </a:p>
          </p:txBody>
        </p:sp>
      </p:grpSp>
      <p:sp>
        <p:nvSpPr>
          <p:cNvPr id="2" name="Slide Number Placeholder 11">
            <a:extLst>
              <a:ext uri="{FF2B5EF4-FFF2-40B4-BE49-F238E27FC236}">
                <a16:creationId xmlns:a16="http://schemas.microsoft.com/office/drawing/2014/main" id="{49C5CC40-0EA5-FE26-2CCE-A0A05BC3D8D1}"/>
              </a:ext>
            </a:extLst>
          </p:cNvPr>
          <p:cNvSpPr txBox="1">
            <a:spLocks/>
          </p:cNvSpPr>
          <p:nvPr/>
        </p:nvSpPr>
        <p:spPr>
          <a:xfrm>
            <a:off x="9313983" y="79927"/>
            <a:ext cx="2743200" cy="365125"/>
          </a:xfrm>
          <a:prstGeom prst="rect">
            <a:avLst/>
          </a:prstGeom>
        </p:spPr>
        <p:txBody>
          <a:bodyPr vert="horz" lIns="121920" tIns="60960" rIns="121920" bIns="60960" rtlCol="0" anchor="ctr"/>
          <a:lstStyle>
            <a:defPPr>
              <a:defRPr lang="en-US"/>
            </a:defPPr>
            <a:lvl1pPr marL="0" algn="r"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2AD0A0E-4515-A647-B2E3-7F1B29FB990E}" type="slidenum">
              <a:rPr lang="en-US" sz="1200"/>
              <a:pPr/>
              <a:t>9</a:t>
            </a:fld>
            <a:endParaRPr lang="en-US" sz="1200"/>
          </a:p>
        </p:txBody>
      </p:sp>
    </p:spTree>
    <p:extLst>
      <p:ext uri="{BB962C8B-B14F-4D97-AF65-F5344CB8AC3E}">
        <p14:creationId xmlns:p14="http://schemas.microsoft.com/office/powerpoint/2010/main" val="39194398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6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BRIGHTSLIDE_SLIDE_COLLAPSED" val="TRUE"/>
</p:tagLst>
</file>

<file path=ppt/tags/tag14.xml><?xml version="1.0" encoding="utf-8"?>
<p:tagLst xmlns:a="http://schemas.openxmlformats.org/drawingml/2006/main" xmlns:r="http://schemas.openxmlformats.org/officeDocument/2006/relationships" xmlns:p="http://schemas.openxmlformats.org/presentationml/2006/main">
  <p:tag name="BRIGHTSLIDE_SLIDE_COLLAPSED" val="TRUE"/>
</p:tagLst>
</file>

<file path=ppt/tags/tag15.xml><?xml version="1.0" encoding="utf-8"?>
<p:tagLst xmlns:a="http://schemas.openxmlformats.org/drawingml/2006/main" xmlns:r="http://schemas.openxmlformats.org/officeDocument/2006/relationships" xmlns:p="http://schemas.openxmlformats.org/presentationml/2006/main">
  <p:tag name="BRIGHTSLIDE_SLIDE_COLLAPSED" val="TRUE"/>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ISMPP EuroMeeting 2025">
      <a:dk1>
        <a:srgbClr val="000000"/>
      </a:dk1>
      <a:lt1>
        <a:srgbClr val="FFFFFF"/>
      </a:lt1>
      <a:dk2>
        <a:srgbClr val="1A74BA"/>
      </a:dk2>
      <a:lt2>
        <a:srgbClr val="61B945"/>
      </a:lt2>
      <a:accent1>
        <a:srgbClr val="114C9C"/>
      </a:accent1>
      <a:accent2>
        <a:srgbClr val="EB098B"/>
      </a:accent2>
      <a:accent3>
        <a:srgbClr val="009A4D"/>
      </a:accent3>
      <a:accent4>
        <a:srgbClr val="5855A3"/>
      </a:accent4>
      <a:accent5>
        <a:srgbClr val="F7921D"/>
      </a:accent5>
      <a:accent6>
        <a:srgbClr val="929292"/>
      </a:accent6>
      <a:hlink>
        <a:srgbClr val="1A74BA"/>
      </a:hlink>
      <a:folHlink>
        <a:srgbClr val="61B94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ISMPP EuroMeeting 2025">
      <a:dk1>
        <a:srgbClr val="000000"/>
      </a:dk1>
      <a:lt1>
        <a:srgbClr val="FFFFFF"/>
      </a:lt1>
      <a:dk2>
        <a:srgbClr val="1A74BA"/>
      </a:dk2>
      <a:lt2>
        <a:srgbClr val="61B945"/>
      </a:lt2>
      <a:accent1>
        <a:srgbClr val="114C9C"/>
      </a:accent1>
      <a:accent2>
        <a:srgbClr val="EB098B"/>
      </a:accent2>
      <a:accent3>
        <a:srgbClr val="009A4D"/>
      </a:accent3>
      <a:accent4>
        <a:srgbClr val="5855A3"/>
      </a:accent4>
      <a:accent5>
        <a:srgbClr val="F7921D"/>
      </a:accent5>
      <a:accent6>
        <a:srgbClr val="929292"/>
      </a:accent6>
      <a:hlink>
        <a:srgbClr val="1A74BA"/>
      </a:hlink>
      <a:folHlink>
        <a:srgbClr val="61B94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6">
    <a:dk1>
      <a:srgbClr val="000000"/>
    </a:dk1>
    <a:lt1>
      <a:srgbClr val="FFFFFF"/>
    </a:lt1>
    <a:dk2>
      <a:srgbClr val="444444"/>
    </a:dk2>
    <a:lt2>
      <a:srgbClr val="E9E9E9"/>
    </a:lt2>
    <a:accent1>
      <a:srgbClr val="02223B"/>
    </a:accent1>
    <a:accent2>
      <a:srgbClr val="00365E"/>
    </a:accent2>
    <a:accent3>
      <a:srgbClr val="08598E"/>
    </a:accent3>
    <a:accent4>
      <a:srgbClr val="1597D8"/>
    </a:accent4>
    <a:accent5>
      <a:srgbClr val="74C9F4"/>
    </a:accent5>
    <a:accent6>
      <a:srgbClr val="B5E2F9"/>
    </a:accent6>
    <a:hlink>
      <a:srgbClr val="2C00FC"/>
    </a:hlink>
    <a:folHlink>
      <a:srgbClr val="A100FC"/>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16">
    <a:dk1>
      <a:srgbClr val="000000"/>
    </a:dk1>
    <a:lt1>
      <a:srgbClr val="FFFFFF"/>
    </a:lt1>
    <a:dk2>
      <a:srgbClr val="444444"/>
    </a:dk2>
    <a:lt2>
      <a:srgbClr val="E9E9E9"/>
    </a:lt2>
    <a:accent1>
      <a:srgbClr val="02223B"/>
    </a:accent1>
    <a:accent2>
      <a:srgbClr val="00365E"/>
    </a:accent2>
    <a:accent3>
      <a:srgbClr val="08598E"/>
    </a:accent3>
    <a:accent4>
      <a:srgbClr val="1597D8"/>
    </a:accent4>
    <a:accent5>
      <a:srgbClr val="74C9F4"/>
    </a:accent5>
    <a:accent6>
      <a:srgbClr val="B5E2F9"/>
    </a:accent6>
    <a:hlink>
      <a:srgbClr val="2C00FC"/>
    </a:hlink>
    <a:folHlink>
      <a:srgbClr val="A100FC"/>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ustom 16">
    <a:dk1>
      <a:srgbClr val="000000"/>
    </a:dk1>
    <a:lt1>
      <a:srgbClr val="FFFFFF"/>
    </a:lt1>
    <a:dk2>
      <a:srgbClr val="444444"/>
    </a:dk2>
    <a:lt2>
      <a:srgbClr val="E9E9E9"/>
    </a:lt2>
    <a:accent1>
      <a:srgbClr val="02223B"/>
    </a:accent1>
    <a:accent2>
      <a:srgbClr val="00365E"/>
    </a:accent2>
    <a:accent3>
      <a:srgbClr val="08598E"/>
    </a:accent3>
    <a:accent4>
      <a:srgbClr val="1597D8"/>
    </a:accent4>
    <a:accent5>
      <a:srgbClr val="74C9F4"/>
    </a:accent5>
    <a:accent6>
      <a:srgbClr val="B5E2F9"/>
    </a:accent6>
    <a:hlink>
      <a:srgbClr val="2C00FC"/>
    </a:hlink>
    <a:folHlink>
      <a:srgbClr val="A100FC"/>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94B8DAAE217E45AC0F6E97E6F6B542" ma:contentTypeVersion="" ma:contentTypeDescription="Create a new document." ma:contentTypeScope="" ma:versionID="07ff29fa62f0862a150b9607454f3c62">
  <xsd:schema xmlns:xsd="http://www.w3.org/2001/XMLSchema" xmlns:xs="http://www.w3.org/2001/XMLSchema" xmlns:p="http://schemas.microsoft.com/office/2006/metadata/properties" xmlns:ns2="8b536f62-3d7d-4d8d-91b2-3529adf13c3e" xmlns:ns3="35222ec3-ce27-4deb-9c60-9a43bcd569ff" xmlns:ns4="88bb9aa8-0f58-4ce7-b670-0c58ce47f445" targetNamespace="http://schemas.microsoft.com/office/2006/metadata/properties" ma:root="true" ma:fieldsID="806e1dc11e3ff16ba1c0df4f6b6918c7" ns2:_="" ns3:_="" ns4:_="">
    <xsd:import namespace="8b536f62-3d7d-4d8d-91b2-3529adf13c3e"/>
    <xsd:import namespace="35222ec3-ce27-4deb-9c60-9a43bcd569ff"/>
    <xsd:import namespace="88bb9aa8-0f58-4ce7-b670-0c58ce47f445"/>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4:TaxCatchAll"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536f62-3d7d-4d8d-91b2-3529adf13c3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5222ec3-ce27-4deb-9c60-9a43bcd569f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e5fe488b-0749-4c90-bfbe-6f6e50d701c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bb9aa8-0f58-4ce7-b670-0c58ce47f445"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30bbf978-bfc1-408e-a50f-91a91c925a8e}" ma:internalName="TaxCatchAll" ma:showField="CatchAllData" ma:web="88bb9aa8-0f58-4ce7-b670-0c58ce47f4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5222ec3-ce27-4deb-9c60-9a43bcd569ff">
      <Terms xmlns="http://schemas.microsoft.com/office/infopath/2007/PartnerControls"/>
    </lcf76f155ced4ddcb4097134ff3c332f>
    <TaxCatchAll xmlns="88bb9aa8-0f58-4ce7-b670-0c58ce47f445" xsi:nil="true"/>
  </documentManagement>
</p:properties>
</file>

<file path=customXml/itemProps1.xml><?xml version="1.0" encoding="utf-8"?>
<ds:datastoreItem xmlns:ds="http://schemas.openxmlformats.org/officeDocument/2006/customXml" ds:itemID="{85FA5F63-EF63-430A-967B-C27DA5E223F2}">
  <ds:schemaRefs>
    <ds:schemaRef ds:uri="35222ec3-ce27-4deb-9c60-9a43bcd569ff"/>
    <ds:schemaRef ds:uri="88bb9aa8-0f58-4ce7-b670-0c58ce47f445"/>
    <ds:schemaRef ds:uri="8b536f62-3d7d-4d8d-91b2-3529adf13c3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21D47CD-ABEA-47CC-86F1-D4827DA0E6AE}">
  <ds:schemaRefs>
    <ds:schemaRef ds:uri="http://schemas.microsoft.com/sharepoint/v3/contenttype/forms"/>
  </ds:schemaRefs>
</ds:datastoreItem>
</file>

<file path=customXml/itemProps3.xml><?xml version="1.0" encoding="utf-8"?>
<ds:datastoreItem xmlns:ds="http://schemas.openxmlformats.org/officeDocument/2006/customXml" ds:itemID="{431918EE-3E44-4B26-9146-0475DE380C8B}">
  <ds:schemaRefs>
    <ds:schemaRef ds:uri="8b536f62-3d7d-4d8d-91b2-3529adf13c3e"/>
    <ds:schemaRef ds:uri="http://schemas.microsoft.com/office/2006/metadata/properties"/>
    <ds:schemaRef ds:uri="http://purl.org/dc/dcmitype/"/>
    <ds:schemaRef ds:uri="http://schemas.microsoft.com/office/2006/documentManagement/types"/>
    <ds:schemaRef ds:uri="http://schemas.microsoft.com/office/infopath/2007/PartnerControls"/>
    <ds:schemaRef ds:uri="http://purl.org/dc/elements/1.1/"/>
    <ds:schemaRef ds:uri="http://purl.org/dc/terms/"/>
    <ds:schemaRef ds:uri="http://schemas.openxmlformats.org/package/2006/metadata/core-properties"/>
    <ds:schemaRef ds:uri="88bb9aa8-0f58-4ce7-b670-0c58ce47f445"/>
    <ds:schemaRef ds:uri="35222ec3-ce27-4deb-9c60-9a43bcd569f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8997</Words>
  <Application>Microsoft Office PowerPoint</Application>
  <PresentationFormat>Widescreen</PresentationFormat>
  <Paragraphs>1165</Paragraphs>
  <Slides>68</Slides>
  <Notes>67</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68</vt:i4>
      </vt:variant>
    </vt:vector>
  </HeadingPairs>
  <TitlesOfParts>
    <vt:vector size="83" baseType="lpstr">
      <vt:lpstr>ＭＳ Ｐゴシック</vt:lpstr>
      <vt:lpstr>AkkuratLLWeb</vt:lpstr>
      <vt:lpstr>Aptos</vt:lpstr>
      <vt:lpstr>Arial</vt:lpstr>
      <vt:lpstr>ArialMT</vt:lpstr>
      <vt:lpstr>BlinkMacSystemFont</vt:lpstr>
      <vt:lpstr>Calibri</vt:lpstr>
      <vt:lpstr>Franklin Gothic Book</vt:lpstr>
      <vt:lpstr>Helvetica</vt:lpstr>
      <vt:lpstr>Merriweather</vt:lpstr>
      <vt:lpstr>Symbol</vt:lpstr>
      <vt:lpstr>System Font Regular</vt:lpstr>
      <vt:lpstr>Times New Roman</vt:lpstr>
      <vt:lpstr>Office Theme</vt:lpstr>
      <vt:lpstr>1_Office Theme</vt:lpstr>
      <vt:lpstr>ISMPP U: Member Research Spotlight - Oral Presentations from the 2025 European Meeting</vt:lpstr>
      <vt:lpstr>To activate captions</vt:lpstr>
      <vt:lpstr>ISMPP would like to thank the following Titanium and Platinum Corporate Sponsors for their ongoing support of the Society</vt:lpstr>
      <vt:lpstr>ISMPP announcements</vt:lpstr>
      <vt:lpstr>European Meeting Materials</vt:lpstr>
      <vt:lpstr>ISMPP Professional Excellence Awards</vt:lpstr>
      <vt:lpstr>PowerPoint Presentation</vt:lpstr>
      <vt:lpstr>PowerPoint Presentation</vt:lpstr>
      <vt:lpstr>How to Ask Questions</vt:lpstr>
      <vt:lpstr>Disclaimer</vt:lpstr>
      <vt:lpstr>Objectives</vt:lpstr>
      <vt:lpstr>Faculty</vt:lpstr>
      <vt:lpstr>What about sex? A call to action for improved sex and gender reporting in industry-sponsored clinical research: results from a literature review  </vt:lpstr>
      <vt:lpstr>Sex and gender: determinants of health and well-being1-3</vt:lpstr>
      <vt:lpstr>Sex and gender are overlooked in clinical trials1-4</vt:lpstr>
      <vt:lpstr>Why does this matter?</vt:lpstr>
      <vt:lpstr>SAGER guidelines: are we adhering to them?</vt:lpstr>
      <vt:lpstr>Study aims</vt:lpstr>
      <vt:lpstr>Methods: literature search and analysis</vt:lpstr>
      <vt:lpstr>SAGER guidelines mentioned in 37% of journals</vt:lpstr>
      <vt:lpstr>SAGER checklist items are commonly overlooked</vt:lpstr>
      <vt:lpstr>SAGER checklist items are commonly overlooked</vt:lpstr>
      <vt:lpstr>Few studies conducted sex/gender analyses</vt:lpstr>
      <vt:lpstr>Incorrect sex/gender terms often used in demographics</vt:lpstr>
      <vt:lpstr>Average number of women authors per paper was 35%</vt:lpstr>
      <vt:lpstr>Limitations</vt:lpstr>
      <vt:lpstr>Conclusions</vt:lpstr>
      <vt:lpstr>Speaking with one voice: an integrated and innovative planning framework for clear and consistent communications </vt:lpstr>
      <vt:lpstr>Disclosure</vt:lpstr>
      <vt:lpstr>Why is an IMCP needed?</vt:lpstr>
      <vt:lpstr>Why is an IMCP needed?</vt:lpstr>
      <vt:lpstr>IMCPs support consistent and personalized experiences</vt:lpstr>
      <vt:lpstr>What are we aiming to accomplish?</vt:lpstr>
      <vt:lpstr>How are we developing an integrated planning framework?</vt:lpstr>
      <vt:lpstr>INITIATION</vt:lpstr>
      <vt:lpstr>Enlist the help of internal stakeholders</vt:lpstr>
      <vt:lpstr>RESEARCH &amp; DISCOVERY</vt:lpstr>
      <vt:lpstr>Evaluate current ways of working</vt:lpstr>
      <vt:lpstr>Tools needed to achieve an IMCP were identified</vt:lpstr>
      <vt:lpstr>Tools needed to achieve an IMCP</vt:lpstr>
      <vt:lpstr>Tools needed to achieve an IMCP</vt:lpstr>
      <vt:lpstr>Tools needed to achieve an IMCP</vt:lpstr>
      <vt:lpstr>Tools needed to achieve an IMCP</vt:lpstr>
      <vt:lpstr>DEPLOYMENT</vt:lpstr>
      <vt:lpstr>Using the IMCP</vt:lpstr>
      <vt:lpstr>MEASUREMENT</vt:lpstr>
      <vt:lpstr>Measuring the success of the IMCP</vt:lpstr>
      <vt:lpstr>KEY TAKEAWAYS</vt:lpstr>
      <vt:lpstr>A pilot study evaluating the performance of a custom-built large language model-based app that uses reporting guideline items to generate manuscript abstracts</vt:lpstr>
      <vt:lpstr>Disclosures</vt:lpstr>
      <vt:lpstr>Introduction</vt:lpstr>
      <vt:lpstr>Conspectus</vt:lpstr>
      <vt:lpstr>Pilot study objectives</vt:lpstr>
      <vt:lpstr>Results: Conspectus performance vs default LLM </vt:lpstr>
      <vt:lpstr>Conspectus workflow</vt:lpstr>
      <vt:lpstr>Pilot study design</vt:lpstr>
      <vt:lpstr>Results: Users, studies and reviewers</vt:lpstr>
      <vt:lpstr>Results: Usability (n=22 users)</vt:lpstr>
      <vt:lpstr>Results: Quality of output (n=36 reviews)</vt:lpstr>
      <vt:lpstr>Results: Workflow and time commitment</vt:lpstr>
      <vt:lpstr>Limitations</vt:lpstr>
      <vt:lpstr>Conclusions</vt:lpstr>
      <vt:lpstr>Acknowledgements</vt:lpstr>
      <vt:lpstr>Q &amp; A</vt:lpstr>
      <vt:lpstr>Upcoming ISMPP University Webinars</vt:lpstr>
      <vt:lpstr>ISMPP Announcements</vt:lpstr>
      <vt:lpstr>ISMPP U: Member Research Spotlight - Oral Presentations from the 2025 European Meeting</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Kavallines</dc:creator>
  <cp:lastModifiedBy>Kevin Lewis</cp:lastModifiedBy>
  <cp:revision>2</cp:revision>
  <dcterms:created xsi:type="dcterms:W3CDTF">2023-08-17T14:49:05Z</dcterms:created>
  <dcterms:modified xsi:type="dcterms:W3CDTF">2025-02-27T19:24:57Z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0x0101007394B8DAAE217E45AC0F6E97E6F6B542</vt:lpwstr>
  </property>
  <property fmtid="{D5CDD505-2E9C-101B-9397-08002B2CF9AE}" pid="3" name="ArticulateGUID">
    <vt:lpwstr>6B8F2965-B3C8-4B2E-9D3B-23CBE2572A05</vt:lpwstr>
  </property>
  <property fmtid="{D5CDD505-2E9C-101B-9397-08002B2CF9AE}" pid="4" name="ArticulatePath">
    <vt:lpwstr>https://ismpp.sharepoint.com/Education/Shared Documents/European Meeting/2025/Graphics and Images/ISMPP_EuroMeeting2025_PresentationDeck_F</vt:lpwstr>
  </property>
  <property fmtid="{D5CDD505-2E9C-101B-9397-08002B2CF9AE}" pid="5" name="MediaServiceImageTags">
    <vt:lpwstr/>
  </property>
</Properties>
</file>