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1"/>
  </p:notes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94" r:id="rId21"/>
    <p:sldId id="275" r:id="rId22"/>
    <p:sldId id="276" r:id="rId23"/>
    <p:sldId id="277" r:id="rId24"/>
    <p:sldId id="278" r:id="rId25"/>
    <p:sldId id="279" r:id="rId26"/>
    <p:sldId id="280" r:id="rId27"/>
    <p:sldId id="281" r:id="rId28"/>
    <p:sldId id="293" r:id="rId29"/>
    <p:sldId id="282" r:id="rId30"/>
    <p:sldId id="283" r:id="rId31"/>
    <p:sldId id="284" r:id="rId32"/>
    <p:sldId id="285" r:id="rId33"/>
    <p:sldId id="286" r:id="rId34"/>
    <p:sldId id="287" r:id="rId35"/>
    <p:sldId id="288" r:id="rId36"/>
    <p:sldId id="289" r:id="rId37"/>
    <p:sldId id="290" r:id="rId38"/>
    <p:sldId id="291" r:id="rId39"/>
    <p:sldId id="292"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CA91CCD-8D5B-455B-8303-23C1CB42ED20}">
          <p14:sldIdLst>
            <p14:sldId id="256"/>
            <p14:sldId id="257"/>
            <p14:sldId id="258"/>
            <p14:sldId id="260"/>
            <p14:sldId id="259"/>
            <p14:sldId id="261"/>
            <p14:sldId id="262"/>
            <p14:sldId id="263"/>
            <p14:sldId id="264"/>
            <p14:sldId id="265"/>
            <p14:sldId id="266"/>
            <p14:sldId id="267"/>
            <p14:sldId id="268"/>
            <p14:sldId id="269"/>
            <p14:sldId id="270"/>
            <p14:sldId id="271"/>
            <p14:sldId id="272"/>
            <p14:sldId id="273"/>
            <p14:sldId id="274"/>
            <p14:sldId id="294"/>
            <p14:sldId id="275"/>
            <p14:sldId id="276"/>
            <p14:sldId id="277"/>
            <p14:sldId id="278"/>
            <p14:sldId id="279"/>
            <p14:sldId id="280"/>
            <p14:sldId id="281"/>
            <p14:sldId id="293"/>
            <p14:sldId id="282"/>
            <p14:sldId id="283"/>
            <p14:sldId id="284"/>
            <p14:sldId id="285"/>
            <p14:sldId id="286"/>
            <p14:sldId id="287"/>
            <p14:sldId id="288"/>
            <p14:sldId id="289"/>
            <p14:sldId id="290"/>
            <p14:sldId id="291"/>
            <p14:sldId id="292"/>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annon Watson" initials="SW" lastIdx="25" clrIdx="0">
    <p:extLst>
      <p:ext uri="{19B8F6BF-5375-455C-9EA6-DF929625EA0E}">
        <p15:presenceInfo xmlns:p15="http://schemas.microsoft.com/office/powerpoint/2012/main" userId="S-1-5-21-734690479-1344892132-312552118-17040" providerId="AD"/>
      </p:ext>
    </p:extLst>
  </p:cmAuthor>
  <p:cmAuthor id="2" name="Kristen Fenati" initials="KF" lastIdx="1" clrIdx="1">
    <p:extLst>
      <p:ext uri="{19B8F6BF-5375-455C-9EA6-DF929625EA0E}">
        <p15:presenceInfo xmlns:p15="http://schemas.microsoft.com/office/powerpoint/2012/main" userId="S-1-5-21-734690479-1344892132-312552118-379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2206" autoAdjust="0"/>
  </p:normalViewPr>
  <p:slideViewPr>
    <p:cSldViewPr snapToGrid="0">
      <p:cViewPr varScale="1">
        <p:scale>
          <a:sx n="74" d="100"/>
          <a:sy n="74" d="100"/>
        </p:scale>
        <p:origin x="1116" y="6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47"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FD6734-CCD7-48FE-A75D-C98706C45186}" type="datetimeFigureOut">
              <a:rPr lang="en-US" smtClean="0"/>
              <a:t>4/12/2018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3BC2D8-CE00-461A-BEF1-8985F1E9087B}" type="slidenum">
              <a:rPr lang="en-US" smtClean="0"/>
              <a:t>‹#›</a:t>
            </a:fld>
            <a:endParaRPr lang="en-US" dirty="0"/>
          </a:p>
        </p:txBody>
      </p:sp>
    </p:spTree>
    <p:extLst>
      <p:ext uri="{BB962C8B-B14F-4D97-AF65-F5344CB8AC3E}">
        <p14:creationId xmlns:p14="http://schemas.microsoft.com/office/powerpoint/2010/main" val="15225642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 including a list of chemical constituents that enter the process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endParaRPr lang="en-US" dirty="0"/>
          </a:p>
        </p:txBody>
      </p:sp>
      <p:sp>
        <p:nvSpPr>
          <p:cNvPr id="4" name="Slide Number Placeholder 3"/>
          <p:cNvSpPr>
            <a:spLocks noGrp="1"/>
          </p:cNvSpPr>
          <p:nvPr>
            <p:ph type="sldNum" sz="quarter" idx="10"/>
          </p:nvPr>
        </p:nvSpPr>
        <p:spPr/>
        <p:txBody>
          <a:bodyPr/>
          <a:lstStyle/>
          <a:p>
            <a:fld id="{573BC2D8-CE00-461A-BEF1-8985F1E9087B}" type="slidenum">
              <a:rPr lang="en-US" smtClean="0"/>
              <a:t>5</a:t>
            </a:fld>
            <a:endParaRPr lang="en-US" dirty="0"/>
          </a:p>
        </p:txBody>
      </p:sp>
    </p:spTree>
    <p:extLst>
      <p:ext uri="{BB962C8B-B14F-4D97-AF65-F5344CB8AC3E}">
        <p14:creationId xmlns:p14="http://schemas.microsoft.com/office/powerpoint/2010/main" val="1529683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If the answer is “yes”, the waste is Class 1.</a:t>
            </a:r>
            <a:endParaRPr lang="en-US" dirty="0"/>
          </a:p>
        </p:txBody>
      </p:sp>
      <p:sp>
        <p:nvSpPr>
          <p:cNvPr id="4" name="Slide Number Placeholder 3"/>
          <p:cNvSpPr>
            <a:spLocks noGrp="1"/>
          </p:cNvSpPr>
          <p:nvPr>
            <p:ph type="sldNum" sz="quarter" idx="10"/>
          </p:nvPr>
        </p:nvSpPr>
        <p:spPr/>
        <p:txBody>
          <a:bodyPr/>
          <a:lstStyle/>
          <a:p>
            <a:fld id="{573BC2D8-CE00-461A-BEF1-8985F1E9087B}" type="slidenum">
              <a:rPr lang="en-US" smtClean="0"/>
              <a:t>23</a:t>
            </a:fld>
            <a:endParaRPr lang="en-US" dirty="0"/>
          </a:p>
        </p:txBody>
      </p:sp>
    </p:spTree>
    <p:extLst>
      <p:ext uri="{BB962C8B-B14F-4D97-AF65-F5344CB8AC3E}">
        <p14:creationId xmlns:p14="http://schemas.microsoft.com/office/powerpoint/2010/main" val="14339424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73BC2D8-CE00-461A-BEF1-8985F1E9087B}" type="slidenum">
              <a:rPr lang="en-US" smtClean="0"/>
              <a:t>26</a:t>
            </a:fld>
            <a:endParaRPr lang="en-US" dirty="0"/>
          </a:p>
        </p:txBody>
      </p:sp>
    </p:spTree>
    <p:extLst>
      <p:ext uri="{BB962C8B-B14F-4D97-AF65-F5344CB8AC3E}">
        <p14:creationId xmlns:p14="http://schemas.microsoft.com/office/powerpoint/2010/main" val="15141661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Essentially insoluble: Any material, which if representatively sampled and placed in static or dynamic contact with deionized water at ambient temperature for seven days, will not leach any quantity of any constituent of the material into the water in excess of current United States Environmental Protection Agency limits for drinking water</a:t>
            </a:r>
          </a:p>
          <a:p>
            <a:endParaRPr lang="en-US" dirty="0"/>
          </a:p>
        </p:txBody>
      </p:sp>
      <p:sp>
        <p:nvSpPr>
          <p:cNvPr id="4" name="Slide Number Placeholder 3"/>
          <p:cNvSpPr>
            <a:spLocks noGrp="1"/>
          </p:cNvSpPr>
          <p:nvPr>
            <p:ph type="sldNum" sz="quarter" idx="10"/>
          </p:nvPr>
        </p:nvSpPr>
        <p:spPr/>
        <p:txBody>
          <a:bodyPr/>
          <a:lstStyle/>
          <a:p>
            <a:fld id="{573BC2D8-CE00-461A-BEF1-8985F1E9087B}" type="slidenum">
              <a:rPr lang="en-US" smtClean="0"/>
              <a:t>29</a:t>
            </a:fld>
            <a:endParaRPr lang="en-US" dirty="0"/>
          </a:p>
        </p:txBody>
      </p:sp>
    </p:spTree>
    <p:extLst>
      <p:ext uri="{BB962C8B-B14F-4D97-AF65-F5344CB8AC3E}">
        <p14:creationId xmlns:p14="http://schemas.microsoft.com/office/powerpoint/2010/main" val="14872022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73BC2D8-CE00-461A-BEF1-8985F1E9087B}" type="slidenum">
              <a:rPr lang="en-US" smtClean="0"/>
              <a:t>32</a:t>
            </a:fld>
            <a:endParaRPr lang="en-US" dirty="0"/>
          </a:p>
        </p:txBody>
      </p:sp>
    </p:spTree>
    <p:extLst>
      <p:ext uri="{BB962C8B-B14F-4D97-AF65-F5344CB8AC3E}">
        <p14:creationId xmlns:p14="http://schemas.microsoft.com/office/powerpoint/2010/main" val="15526942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Hazardous for ignitability, because the flashpoint is less than 140 degrees Fahrenheit</a:t>
            </a:r>
          </a:p>
        </p:txBody>
      </p:sp>
      <p:sp>
        <p:nvSpPr>
          <p:cNvPr id="4" name="Slide Number Placeholder 3"/>
          <p:cNvSpPr>
            <a:spLocks noGrp="1"/>
          </p:cNvSpPr>
          <p:nvPr>
            <p:ph type="sldNum" sz="quarter" idx="10"/>
          </p:nvPr>
        </p:nvSpPr>
        <p:spPr/>
        <p:txBody>
          <a:bodyPr/>
          <a:lstStyle/>
          <a:p>
            <a:fld id="{573BC2D8-CE00-461A-BEF1-8985F1E9087B}" type="slidenum">
              <a:rPr lang="en-US" smtClean="0"/>
              <a:t>36</a:t>
            </a:fld>
            <a:endParaRPr lang="en-US" dirty="0"/>
          </a:p>
        </p:txBody>
      </p:sp>
    </p:spTree>
    <p:extLst>
      <p:ext uri="{BB962C8B-B14F-4D97-AF65-F5344CB8AC3E}">
        <p14:creationId xmlns:p14="http://schemas.microsoft.com/office/powerpoint/2010/main" val="15284818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Class 1 nonhazardous waste. TPH is above 1,500 ppm. Class 1 list of maximum leachable concentrations for toluene 1000 mg/L. Benzene 0.50 for hazardous and class 1.</a:t>
            </a:r>
          </a:p>
        </p:txBody>
      </p:sp>
      <p:sp>
        <p:nvSpPr>
          <p:cNvPr id="4" name="Slide Number Placeholder 3"/>
          <p:cNvSpPr>
            <a:spLocks noGrp="1"/>
          </p:cNvSpPr>
          <p:nvPr>
            <p:ph type="sldNum" sz="quarter" idx="10"/>
          </p:nvPr>
        </p:nvSpPr>
        <p:spPr/>
        <p:txBody>
          <a:bodyPr/>
          <a:lstStyle/>
          <a:p>
            <a:fld id="{573BC2D8-CE00-461A-BEF1-8985F1E9087B}" type="slidenum">
              <a:rPr lang="en-US" smtClean="0"/>
              <a:t>37</a:t>
            </a:fld>
            <a:endParaRPr lang="en-US" dirty="0"/>
          </a:p>
        </p:txBody>
      </p:sp>
    </p:spTree>
    <p:extLst>
      <p:ext uri="{BB962C8B-B14F-4D97-AF65-F5344CB8AC3E}">
        <p14:creationId xmlns:p14="http://schemas.microsoft.com/office/powerpoint/2010/main" val="25270508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Class 3 nonhazardous waste</a:t>
            </a:r>
          </a:p>
        </p:txBody>
      </p:sp>
      <p:sp>
        <p:nvSpPr>
          <p:cNvPr id="4" name="Slide Number Placeholder 3"/>
          <p:cNvSpPr>
            <a:spLocks noGrp="1"/>
          </p:cNvSpPr>
          <p:nvPr>
            <p:ph type="sldNum" sz="quarter" idx="10"/>
          </p:nvPr>
        </p:nvSpPr>
        <p:spPr/>
        <p:txBody>
          <a:bodyPr/>
          <a:lstStyle/>
          <a:p>
            <a:fld id="{573BC2D8-CE00-461A-BEF1-8985F1E9087B}" type="slidenum">
              <a:rPr lang="en-US" smtClean="0"/>
              <a:t>38</a:t>
            </a:fld>
            <a:endParaRPr lang="en-US" dirty="0"/>
          </a:p>
        </p:txBody>
      </p:sp>
    </p:spTree>
    <p:extLst>
      <p:ext uri="{BB962C8B-B14F-4D97-AF65-F5344CB8AC3E}">
        <p14:creationId xmlns:p14="http://schemas.microsoft.com/office/powerpoint/2010/main" val="40908635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you have finished completing the waste determination tool you will create a Texas Waste Code and list it at the top of the form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generate a Texas Waste Code, refer to RG-022: </a:t>
            </a:r>
            <a:r>
              <a:rPr lang="en-US" i="1" dirty="0"/>
              <a:t>Guidelines for the Classification and Coding of Industrial and Hazardous Waste</a:t>
            </a:r>
          </a:p>
          <a:p>
            <a:endParaRPr lang="en-US" dirty="0"/>
          </a:p>
        </p:txBody>
      </p:sp>
      <p:sp>
        <p:nvSpPr>
          <p:cNvPr id="4" name="Slide Number Placeholder 3"/>
          <p:cNvSpPr>
            <a:spLocks noGrp="1"/>
          </p:cNvSpPr>
          <p:nvPr>
            <p:ph type="sldNum" sz="quarter" idx="10"/>
          </p:nvPr>
        </p:nvSpPr>
        <p:spPr/>
        <p:txBody>
          <a:bodyPr/>
          <a:lstStyle/>
          <a:p>
            <a:fld id="{573BC2D8-CE00-461A-BEF1-8985F1E9087B}" type="slidenum">
              <a:rPr lang="en-US" smtClean="0"/>
              <a:t>7</a:t>
            </a:fld>
            <a:endParaRPr lang="en-US" dirty="0"/>
          </a:p>
        </p:txBody>
      </p:sp>
    </p:spTree>
    <p:extLst>
      <p:ext uri="{BB962C8B-B14F-4D97-AF65-F5344CB8AC3E}">
        <p14:creationId xmlns:p14="http://schemas.microsoft.com/office/powerpoint/2010/main" val="289538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Will cover P and U listed wastes, later</a:t>
            </a:r>
          </a:p>
        </p:txBody>
      </p:sp>
      <p:sp>
        <p:nvSpPr>
          <p:cNvPr id="4" name="Slide Number Placeholder 3"/>
          <p:cNvSpPr>
            <a:spLocks noGrp="1"/>
          </p:cNvSpPr>
          <p:nvPr>
            <p:ph type="sldNum" sz="quarter" idx="10"/>
          </p:nvPr>
        </p:nvSpPr>
        <p:spPr/>
        <p:txBody>
          <a:bodyPr/>
          <a:lstStyle/>
          <a:p>
            <a:fld id="{573BC2D8-CE00-461A-BEF1-8985F1E9087B}" type="slidenum">
              <a:rPr lang="en-US" smtClean="0"/>
              <a:t>9</a:t>
            </a:fld>
            <a:endParaRPr lang="en-US" dirty="0"/>
          </a:p>
        </p:txBody>
      </p:sp>
    </p:spTree>
    <p:extLst>
      <p:ext uri="{BB962C8B-B14F-4D97-AF65-F5344CB8AC3E}">
        <p14:creationId xmlns:p14="http://schemas.microsoft.com/office/powerpoint/2010/main" val="20204294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If the answer is “yes”, the waste is Class 1 waste. </a:t>
            </a:r>
            <a:endParaRPr lang="en-US" dirty="0"/>
          </a:p>
        </p:txBody>
      </p:sp>
      <p:sp>
        <p:nvSpPr>
          <p:cNvPr id="4" name="Slide Number Placeholder 3"/>
          <p:cNvSpPr>
            <a:spLocks noGrp="1"/>
          </p:cNvSpPr>
          <p:nvPr>
            <p:ph type="sldNum" sz="quarter" idx="10"/>
          </p:nvPr>
        </p:nvSpPr>
        <p:spPr/>
        <p:txBody>
          <a:bodyPr/>
          <a:lstStyle/>
          <a:p>
            <a:fld id="{573BC2D8-CE00-461A-BEF1-8985F1E9087B}" type="slidenum">
              <a:rPr lang="en-US" smtClean="0"/>
              <a:t>16</a:t>
            </a:fld>
            <a:endParaRPr lang="en-US" dirty="0"/>
          </a:p>
        </p:txBody>
      </p:sp>
    </p:spTree>
    <p:extLst>
      <p:ext uri="{BB962C8B-B14F-4D97-AF65-F5344CB8AC3E}">
        <p14:creationId xmlns:p14="http://schemas.microsoft.com/office/powerpoint/2010/main" val="14728752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Container </a:t>
            </a:r>
            <a:r>
              <a:rPr lang="en-US" b="0" dirty="0"/>
              <a:t>greater than 5 gallons in holding capacity</a:t>
            </a:r>
          </a:p>
          <a:p>
            <a:r>
              <a:rPr lang="en-US" b="0" dirty="0"/>
              <a:t>Previously held:</a:t>
            </a:r>
          </a:p>
          <a:p>
            <a:r>
              <a:rPr lang="en-US" b="0" dirty="0"/>
              <a:t>hazardous substance,</a:t>
            </a:r>
          </a:p>
          <a:p>
            <a:r>
              <a:rPr lang="en-US" b="0" dirty="0"/>
              <a:t>hazardous waste,</a:t>
            </a:r>
          </a:p>
          <a:p>
            <a:r>
              <a:rPr lang="en-US" b="0" dirty="0"/>
              <a:t>Class 1 waste,</a:t>
            </a:r>
          </a:p>
          <a:p>
            <a:r>
              <a:rPr lang="en-US" b="0" dirty="0"/>
              <a:t>And/or</a:t>
            </a:r>
          </a:p>
          <a:p>
            <a:r>
              <a:rPr lang="en-US" b="0" dirty="0"/>
              <a:t>Material that would be classified as a hazardous or Class 1 waste if disposed of?</a:t>
            </a:r>
          </a:p>
        </p:txBody>
      </p:sp>
      <p:sp>
        <p:nvSpPr>
          <p:cNvPr id="4" name="Slide Number Placeholder 3"/>
          <p:cNvSpPr>
            <a:spLocks noGrp="1"/>
          </p:cNvSpPr>
          <p:nvPr>
            <p:ph type="sldNum" sz="quarter" idx="10"/>
          </p:nvPr>
        </p:nvSpPr>
        <p:spPr/>
        <p:txBody>
          <a:bodyPr/>
          <a:lstStyle/>
          <a:p>
            <a:fld id="{573BC2D8-CE00-461A-BEF1-8985F1E9087B}" type="slidenum">
              <a:rPr lang="en-US" smtClean="0"/>
              <a:t>17</a:t>
            </a:fld>
            <a:endParaRPr lang="en-US" dirty="0"/>
          </a:p>
        </p:txBody>
      </p:sp>
    </p:spTree>
    <p:extLst>
      <p:ext uri="{BB962C8B-B14F-4D97-AF65-F5344CB8AC3E}">
        <p14:creationId xmlns:p14="http://schemas.microsoft.com/office/powerpoint/2010/main" val="19260459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RACM needs to be managed carefully to eliminate any risk of asbestos exposure</a:t>
            </a:r>
          </a:p>
          <a:p>
            <a:endParaRPr lang="en-US" dirty="0"/>
          </a:p>
          <a:p>
            <a:r>
              <a:rPr lang="en-US" sz="1200" kern="1200" dirty="0">
                <a:solidFill>
                  <a:schemeClr val="tx1"/>
                </a:solidFill>
                <a:effectLst/>
                <a:latin typeface="+mn-lt"/>
                <a:ea typeface="+mn-ea"/>
                <a:cs typeface="+mn-cs"/>
              </a:rPr>
              <a:t>If the answer is “yes”, the waste is Class 1 waste.</a:t>
            </a:r>
            <a:endParaRPr lang="en-US" dirty="0"/>
          </a:p>
        </p:txBody>
      </p:sp>
      <p:sp>
        <p:nvSpPr>
          <p:cNvPr id="4" name="Slide Number Placeholder 3"/>
          <p:cNvSpPr>
            <a:spLocks noGrp="1"/>
          </p:cNvSpPr>
          <p:nvPr>
            <p:ph type="sldNum" sz="quarter" idx="10"/>
          </p:nvPr>
        </p:nvSpPr>
        <p:spPr/>
        <p:txBody>
          <a:bodyPr/>
          <a:lstStyle/>
          <a:p>
            <a:fld id="{573BC2D8-CE00-461A-BEF1-8985F1E9087B}" type="slidenum">
              <a:rPr lang="en-US" smtClean="0"/>
              <a:t>18</a:t>
            </a:fld>
            <a:endParaRPr lang="en-US" dirty="0"/>
          </a:p>
        </p:txBody>
      </p:sp>
    </p:spTree>
    <p:extLst>
      <p:ext uri="{BB962C8B-B14F-4D97-AF65-F5344CB8AC3E}">
        <p14:creationId xmlns:p14="http://schemas.microsoft.com/office/powerpoint/2010/main" val="1643319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If the answer is “yes”, the waste is Class 1.</a:t>
            </a:r>
            <a:endParaRPr lang="en-US" dirty="0"/>
          </a:p>
        </p:txBody>
      </p:sp>
      <p:sp>
        <p:nvSpPr>
          <p:cNvPr id="4" name="Slide Number Placeholder 3"/>
          <p:cNvSpPr>
            <a:spLocks noGrp="1"/>
          </p:cNvSpPr>
          <p:nvPr>
            <p:ph type="sldNum" sz="quarter" idx="10"/>
          </p:nvPr>
        </p:nvSpPr>
        <p:spPr/>
        <p:txBody>
          <a:bodyPr/>
          <a:lstStyle/>
          <a:p>
            <a:fld id="{573BC2D8-CE00-461A-BEF1-8985F1E9087B}" type="slidenum">
              <a:rPr lang="en-US" smtClean="0"/>
              <a:t>19</a:t>
            </a:fld>
            <a:endParaRPr lang="en-US" dirty="0"/>
          </a:p>
        </p:txBody>
      </p:sp>
    </p:spTree>
    <p:extLst>
      <p:ext uri="{BB962C8B-B14F-4D97-AF65-F5344CB8AC3E}">
        <p14:creationId xmlns:p14="http://schemas.microsoft.com/office/powerpoint/2010/main" val="12693312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New chemical substance means any chemical substance which is not included in the chemical substance list compiled and published undersection 2607(b) in the Toxic Substances Control Act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Outside of Texas: Can be Class 2 or 3 if it meets the criteria and a waste determination with required documentation is submitted to the TCEQ for approval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endParaRPr lang="en-US" dirty="0"/>
          </a:p>
        </p:txBody>
      </p:sp>
      <p:sp>
        <p:nvSpPr>
          <p:cNvPr id="4" name="Slide Number Placeholder 3"/>
          <p:cNvSpPr>
            <a:spLocks noGrp="1"/>
          </p:cNvSpPr>
          <p:nvPr>
            <p:ph type="sldNum" sz="quarter" idx="10"/>
          </p:nvPr>
        </p:nvSpPr>
        <p:spPr/>
        <p:txBody>
          <a:bodyPr/>
          <a:lstStyle/>
          <a:p>
            <a:fld id="{573BC2D8-CE00-461A-BEF1-8985F1E9087B}" type="slidenum">
              <a:rPr lang="en-US" smtClean="0"/>
              <a:t>21</a:t>
            </a:fld>
            <a:endParaRPr lang="en-US" dirty="0"/>
          </a:p>
        </p:txBody>
      </p:sp>
    </p:spTree>
    <p:extLst>
      <p:ext uri="{BB962C8B-B14F-4D97-AF65-F5344CB8AC3E}">
        <p14:creationId xmlns:p14="http://schemas.microsoft.com/office/powerpoint/2010/main" val="11961093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If the answer is “yes”, the waste is Class 1.</a:t>
            </a:r>
            <a:endParaRPr lang="en-US" dirty="0"/>
          </a:p>
        </p:txBody>
      </p:sp>
      <p:sp>
        <p:nvSpPr>
          <p:cNvPr id="4" name="Slide Number Placeholder 3"/>
          <p:cNvSpPr>
            <a:spLocks noGrp="1"/>
          </p:cNvSpPr>
          <p:nvPr>
            <p:ph type="sldNum" sz="quarter" idx="10"/>
          </p:nvPr>
        </p:nvSpPr>
        <p:spPr/>
        <p:txBody>
          <a:bodyPr/>
          <a:lstStyle/>
          <a:p>
            <a:fld id="{573BC2D8-CE00-461A-BEF1-8985F1E9087B}" type="slidenum">
              <a:rPr lang="en-US" smtClean="0"/>
              <a:t>22</a:t>
            </a:fld>
            <a:endParaRPr lang="en-US" dirty="0"/>
          </a:p>
        </p:txBody>
      </p:sp>
    </p:spTree>
    <p:extLst>
      <p:ext uri="{BB962C8B-B14F-4D97-AF65-F5344CB8AC3E}">
        <p14:creationId xmlns:p14="http://schemas.microsoft.com/office/powerpoint/2010/main" val="3777935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4/12/2018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mailto:Kristen.Fenati@tceq.texas.go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24A88-4917-4E7B-AB22-C14291F07A4B}"/>
              </a:ext>
            </a:extLst>
          </p:cNvPr>
          <p:cNvSpPr>
            <a:spLocks noGrp="1"/>
          </p:cNvSpPr>
          <p:nvPr>
            <p:ph type="ctrTitle"/>
          </p:nvPr>
        </p:nvSpPr>
        <p:spPr/>
        <p:txBody>
          <a:bodyPr/>
          <a:lstStyle/>
          <a:p>
            <a:r>
              <a:rPr lang="en-US" dirty="0"/>
              <a:t>Waste Determination Tool</a:t>
            </a:r>
          </a:p>
        </p:txBody>
      </p:sp>
      <p:sp>
        <p:nvSpPr>
          <p:cNvPr id="3" name="Subtitle 2">
            <a:extLst>
              <a:ext uri="{FF2B5EF4-FFF2-40B4-BE49-F238E27FC236}">
                <a16:creationId xmlns:a16="http://schemas.microsoft.com/office/drawing/2014/main" id="{787ED009-0B7F-4AE0-AD83-EE84F98EBC9A}"/>
              </a:ext>
            </a:extLst>
          </p:cNvPr>
          <p:cNvSpPr>
            <a:spLocks noGrp="1"/>
          </p:cNvSpPr>
          <p:nvPr>
            <p:ph type="subTitle" idx="1"/>
          </p:nvPr>
        </p:nvSpPr>
        <p:spPr/>
        <p:txBody>
          <a:bodyPr>
            <a:normAutofit lnSpcReduction="10000"/>
          </a:bodyPr>
          <a:lstStyle/>
          <a:p>
            <a:r>
              <a:rPr lang="en-US" dirty="0"/>
              <a:t>Kristen Fenati </a:t>
            </a:r>
          </a:p>
          <a:p>
            <a:r>
              <a:rPr lang="en-US" dirty="0"/>
              <a:t>Small Business and Local Government Assistance Program</a:t>
            </a:r>
          </a:p>
          <a:p>
            <a:r>
              <a:rPr lang="en-US" dirty="0"/>
              <a:t>Region 4</a:t>
            </a:r>
          </a:p>
        </p:txBody>
      </p:sp>
    </p:spTree>
    <p:extLst>
      <p:ext uri="{BB962C8B-B14F-4D97-AF65-F5344CB8AC3E}">
        <p14:creationId xmlns:p14="http://schemas.microsoft.com/office/powerpoint/2010/main" val="3269164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6BD71-7908-44BA-BB3B-CB956B5D3173}"/>
              </a:ext>
            </a:extLst>
          </p:cNvPr>
          <p:cNvSpPr>
            <a:spLocks noGrp="1"/>
          </p:cNvSpPr>
          <p:nvPr>
            <p:ph type="title"/>
          </p:nvPr>
        </p:nvSpPr>
        <p:spPr/>
        <p:txBody>
          <a:bodyPr/>
          <a:lstStyle/>
          <a:p>
            <a:r>
              <a:rPr lang="en-US" dirty="0"/>
              <a:t>Part I: Hazardous Waste Determination</a:t>
            </a:r>
          </a:p>
        </p:txBody>
      </p:sp>
      <p:sp>
        <p:nvSpPr>
          <p:cNvPr id="3" name="Content Placeholder 2">
            <a:extLst>
              <a:ext uri="{FF2B5EF4-FFF2-40B4-BE49-F238E27FC236}">
                <a16:creationId xmlns:a16="http://schemas.microsoft.com/office/drawing/2014/main" id="{E109A84C-1816-47A8-A243-8A574B067DBA}"/>
              </a:ext>
            </a:extLst>
          </p:cNvPr>
          <p:cNvSpPr>
            <a:spLocks noGrp="1"/>
          </p:cNvSpPr>
          <p:nvPr>
            <p:ph idx="1"/>
          </p:nvPr>
        </p:nvSpPr>
        <p:spPr>
          <a:xfrm>
            <a:off x="677334" y="1614179"/>
            <a:ext cx="8596668" cy="3880773"/>
          </a:xfrm>
        </p:spPr>
        <p:txBody>
          <a:bodyPr>
            <a:normAutofit/>
          </a:bodyPr>
          <a:lstStyle/>
          <a:p>
            <a:pPr>
              <a:buFont typeface="Wingdings" panose="05000000000000000000" pitchFamily="2" charset="2"/>
              <a:buChar char="Ø"/>
            </a:pPr>
            <a:r>
              <a:rPr lang="en-US" sz="2400" dirty="0"/>
              <a:t>Is the waste an F, K, P, or U listed waste</a:t>
            </a:r>
          </a:p>
          <a:p>
            <a:pPr lvl="1"/>
            <a:r>
              <a:rPr lang="en-US" sz="2000" dirty="0"/>
              <a:t>F listed waste: non specific sources</a:t>
            </a:r>
          </a:p>
          <a:p>
            <a:pPr lvl="2"/>
            <a:r>
              <a:rPr lang="en-US" sz="1800" dirty="0"/>
              <a:t>Solvents</a:t>
            </a:r>
          </a:p>
          <a:p>
            <a:pPr lvl="1"/>
            <a:r>
              <a:rPr lang="en-US" sz="2000" dirty="0"/>
              <a:t>K listed waste: specific sources</a:t>
            </a:r>
          </a:p>
          <a:p>
            <a:pPr lvl="2"/>
            <a:r>
              <a:rPr lang="en-US" sz="1800" dirty="0"/>
              <a:t>Example: wood preserving wastes</a:t>
            </a:r>
          </a:p>
          <a:p>
            <a:pPr lvl="1"/>
            <a:r>
              <a:rPr lang="en-US" sz="2000" dirty="0"/>
              <a:t>P listed waste: discarded commercial chemical products that are acutely toxic</a:t>
            </a:r>
          </a:p>
          <a:p>
            <a:pPr lvl="1"/>
            <a:r>
              <a:rPr lang="en-US" sz="2000" dirty="0"/>
              <a:t>U listed waste: discarded commercial chemical products </a:t>
            </a:r>
          </a:p>
        </p:txBody>
      </p:sp>
    </p:spTree>
    <p:extLst>
      <p:ext uri="{BB962C8B-B14F-4D97-AF65-F5344CB8AC3E}">
        <p14:creationId xmlns:p14="http://schemas.microsoft.com/office/powerpoint/2010/main" val="253821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739EF-E40B-4A6F-957C-90762716AB27}"/>
              </a:ext>
            </a:extLst>
          </p:cNvPr>
          <p:cNvSpPr>
            <a:spLocks noGrp="1"/>
          </p:cNvSpPr>
          <p:nvPr>
            <p:ph type="title"/>
          </p:nvPr>
        </p:nvSpPr>
        <p:spPr/>
        <p:txBody>
          <a:bodyPr/>
          <a:lstStyle/>
          <a:p>
            <a:r>
              <a:rPr lang="en-US" dirty="0"/>
              <a:t>Part I: Hazardous Waste Determination</a:t>
            </a:r>
          </a:p>
        </p:txBody>
      </p:sp>
      <p:sp>
        <p:nvSpPr>
          <p:cNvPr id="3" name="Content Placeholder 2">
            <a:extLst>
              <a:ext uri="{FF2B5EF4-FFF2-40B4-BE49-F238E27FC236}">
                <a16:creationId xmlns:a16="http://schemas.microsoft.com/office/drawing/2014/main" id="{3EDA183C-CE51-4901-85AA-0A7B5B2158F1}"/>
              </a:ext>
            </a:extLst>
          </p:cNvPr>
          <p:cNvSpPr>
            <a:spLocks noGrp="1"/>
          </p:cNvSpPr>
          <p:nvPr>
            <p:ph idx="1"/>
          </p:nvPr>
        </p:nvSpPr>
        <p:spPr>
          <a:xfrm>
            <a:off x="677334" y="1770296"/>
            <a:ext cx="8596668" cy="3880773"/>
          </a:xfrm>
        </p:spPr>
        <p:txBody>
          <a:bodyPr/>
          <a:lstStyle/>
          <a:p>
            <a:r>
              <a:rPr lang="en-US" sz="2000" dirty="0"/>
              <a:t>Is the waste ignitable?</a:t>
            </a:r>
          </a:p>
          <a:p>
            <a:pPr lvl="1"/>
            <a:r>
              <a:rPr lang="en-US" sz="1800" dirty="0"/>
              <a:t>Liquid wastes that have a flash point less than 140 degrees Fahrenheit </a:t>
            </a:r>
          </a:p>
          <a:p>
            <a:pPr lvl="1"/>
            <a:r>
              <a:rPr lang="en-US" sz="1800" dirty="0"/>
              <a:t>Nonliquid waste that under standard temperature and pressure, are capable of causing fire through friction</a:t>
            </a:r>
          </a:p>
          <a:p>
            <a:r>
              <a:rPr lang="en-US" sz="2000" dirty="0"/>
              <a:t>Is the waste corrosive?</a:t>
            </a:r>
          </a:p>
          <a:p>
            <a:pPr lvl="1"/>
            <a:r>
              <a:rPr lang="en-US" sz="1800" dirty="0"/>
              <a:t>Aqueous wastes with a pH of 2 or below or of 12.5 or above</a:t>
            </a:r>
          </a:p>
          <a:p>
            <a:pPr lvl="1"/>
            <a:r>
              <a:rPr lang="en-US" sz="1800" dirty="0"/>
              <a:t>Liquid wastes that corrode steel at greater than 6.35 mm per year</a:t>
            </a:r>
          </a:p>
          <a:p>
            <a:pPr lvl="1"/>
            <a:endParaRPr lang="en-US" dirty="0"/>
          </a:p>
        </p:txBody>
      </p:sp>
    </p:spTree>
    <p:extLst>
      <p:ext uri="{BB962C8B-B14F-4D97-AF65-F5344CB8AC3E}">
        <p14:creationId xmlns:p14="http://schemas.microsoft.com/office/powerpoint/2010/main" val="32031225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0A0DC-DBE5-4F75-AC89-4606DCC80F61}"/>
              </a:ext>
            </a:extLst>
          </p:cNvPr>
          <p:cNvSpPr>
            <a:spLocks noGrp="1"/>
          </p:cNvSpPr>
          <p:nvPr>
            <p:ph type="title"/>
          </p:nvPr>
        </p:nvSpPr>
        <p:spPr/>
        <p:txBody>
          <a:bodyPr/>
          <a:lstStyle/>
          <a:p>
            <a:r>
              <a:rPr lang="en-US" dirty="0"/>
              <a:t>Part I: Hazardous Waste Determination</a:t>
            </a:r>
          </a:p>
        </p:txBody>
      </p:sp>
      <p:sp>
        <p:nvSpPr>
          <p:cNvPr id="3" name="Content Placeholder 2">
            <a:extLst>
              <a:ext uri="{FF2B5EF4-FFF2-40B4-BE49-F238E27FC236}">
                <a16:creationId xmlns:a16="http://schemas.microsoft.com/office/drawing/2014/main" id="{919EFD20-0023-4993-92C2-AFDE6B253DEB}"/>
              </a:ext>
            </a:extLst>
          </p:cNvPr>
          <p:cNvSpPr>
            <a:spLocks noGrp="1"/>
          </p:cNvSpPr>
          <p:nvPr>
            <p:ph idx="1"/>
          </p:nvPr>
        </p:nvSpPr>
        <p:spPr>
          <a:xfrm>
            <a:off x="677334" y="1930400"/>
            <a:ext cx="8596668" cy="3880773"/>
          </a:xfrm>
        </p:spPr>
        <p:txBody>
          <a:bodyPr>
            <a:normAutofit/>
          </a:bodyPr>
          <a:lstStyle/>
          <a:p>
            <a:r>
              <a:rPr lang="en-US" sz="2400" dirty="0"/>
              <a:t>Is the waste reactive?</a:t>
            </a:r>
          </a:p>
          <a:p>
            <a:pPr lvl="1"/>
            <a:r>
              <a:rPr lang="en-US" sz="2000" dirty="0"/>
              <a:t>It is capable of detonation or explosive decomposition or reaction</a:t>
            </a:r>
          </a:p>
          <a:p>
            <a:pPr lvl="2"/>
            <a:r>
              <a:rPr lang="en-US" sz="1800" dirty="0"/>
              <a:t>At standard temperature and pressure</a:t>
            </a:r>
          </a:p>
          <a:p>
            <a:pPr lvl="2"/>
            <a:r>
              <a:rPr lang="en-US" sz="1800" dirty="0"/>
              <a:t>If subjected to a strong ignition source</a:t>
            </a:r>
          </a:p>
        </p:txBody>
      </p:sp>
    </p:spTree>
    <p:extLst>
      <p:ext uri="{BB962C8B-B14F-4D97-AF65-F5344CB8AC3E}">
        <p14:creationId xmlns:p14="http://schemas.microsoft.com/office/powerpoint/2010/main" val="1073254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1B327-C594-42ED-8577-9DF3041F07D3}"/>
              </a:ext>
            </a:extLst>
          </p:cNvPr>
          <p:cNvSpPr>
            <a:spLocks noGrp="1"/>
          </p:cNvSpPr>
          <p:nvPr>
            <p:ph type="title"/>
          </p:nvPr>
        </p:nvSpPr>
        <p:spPr/>
        <p:txBody>
          <a:bodyPr/>
          <a:lstStyle/>
          <a:p>
            <a:r>
              <a:rPr lang="en-US" dirty="0"/>
              <a:t>Part I: Hazardous Waste Determination</a:t>
            </a:r>
          </a:p>
        </p:txBody>
      </p:sp>
      <p:sp>
        <p:nvSpPr>
          <p:cNvPr id="3" name="Content Placeholder 2">
            <a:extLst>
              <a:ext uri="{FF2B5EF4-FFF2-40B4-BE49-F238E27FC236}">
                <a16:creationId xmlns:a16="http://schemas.microsoft.com/office/drawing/2014/main" id="{FE6F13CD-0676-4116-8B4B-AD188D37B467}"/>
              </a:ext>
            </a:extLst>
          </p:cNvPr>
          <p:cNvSpPr>
            <a:spLocks noGrp="1"/>
          </p:cNvSpPr>
          <p:nvPr>
            <p:ph idx="1"/>
          </p:nvPr>
        </p:nvSpPr>
        <p:spPr>
          <a:xfrm>
            <a:off x="677334" y="1459170"/>
            <a:ext cx="8596668" cy="3880773"/>
          </a:xfrm>
        </p:spPr>
        <p:txBody>
          <a:bodyPr/>
          <a:lstStyle/>
          <a:p>
            <a:r>
              <a:rPr lang="en-US" dirty="0"/>
              <a:t>Is the waste toxic?</a:t>
            </a:r>
          </a:p>
          <a:p>
            <a:pPr lvl="1"/>
            <a:r>
              <a:rPr lang="en-US" dirty="0"/>
              <a:t>If the Toxicity Characteristic Leaching Procedure (TCLP) shows that a sample of the waste contains one or more constituents at or above the levels in the table below (taken from RG-022)</a:t>
            </a:r>
          </a:p>
          <a:p>
            <a:endParaRPr lang="en-US" dirty="0"/>
          </a:p>
        </p:txBody>
      </p:sp>
      <p:pic>
        <p:nvPicPr>
          <p:cNvPr id="4" name="Picture 3" descr="A table with the list of Toxic Characteristic Leaching Procedure Regulatory Levels from RG-022." title="Table from RG-022">
            <a:extLst>
              <a:ext uri="{FF2B5EF4-FFF2-40B4-BE49-F238E27FC236}">
                <a16:creationId xmlns:a16="http://schemas.microsoft.com/office/drawing/2014/main" id="{70B85E7E-0C6A-453F-984D-DF72DB4F4CF2}"/>
              </a:ext>
            </a:extLst>
          </p:cNvPr>
          <p:cNvPicPr>
            <a:picLocks noChangeAspect="1"/>
          </p:cNvPicPr>
          <p:nvPr/>
        </p:nvPicPr>
        <p:blipFill>
          <a:blip r:embed="rId2"/>
          <a:stretch>
            <a:fillRect/>
          </a:stretch>
        </p:blipFill>
        <p:spPr>
          <a:xfrm>
            <a:off x="1083734" y="2779970"/>
            <a:ext cx="7991475" cy="3638550"/>
          </a:xfrm>
          <a:prstGeom prst="rect">
            <a:avLst/>
          </a:prstGeom>
        </p:spPr>
      </p:pic>
    </p:spTree>
    <p:extLst>
      <p:ext uri="{BB962C8B-B14F-4D97-AF65-F5344CB8AC3E}">
        <p14:creationId xmlns:p14="http://schemas.microsoft.com/office/powerpoint/2010/main" val="551589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9F94E-6928-4263-92B7-3C2CE07AED78}"/>
              </a:ext>
            </a:extLst>
          </p:cNvPr>
          <p:cNvSpPr>
            <a:spLocks noGrp="1"/>
          </p:cNvSpPr>
          <p:nvPr>
            <p:ph type="title"/>
          </p:nvPr>
        </p:nvSpPr>
        <p:spPr/>
        <p:txBody>
          <a:bodyPr/>
          <a:lstStyle/>
          <a:p>
            <a:r>
              <a:rPr lang="en-US" dirty="0"/>
              <a:t>Waste Determination Tool</a:t>
            </a:r>
          </a:p>
        </p:txBody>
      </p:sp>
      <p:sp>
        <p:nvSpPr>
          <p:cNvPr id="3" name="Content Placeholder 2">
            <a:extLst>
              <a:ext uri="{FF2B5EF4-FFF2-40B4-BE49-F238E27FC236}">
                <a16:creationId xmlns:a16="http://schemas.microsoft.com/office/drawing/2014/main" id="{3A515AFA-C0D6-49BA-8291-7E8B33CEBF3C}"/>
              </a:ext>
            </a:extLst>
          </p:cNvPr>
          <p:cNvSpPr>
            <a:spLocks noGrp="1"/>
          </p:cNvSpPr>
          <p:nvPr>
            <p:ph idx="1"/>
          </p:nvPr>
        </p:nvSpPr>
        <p:spPr>
          <a:xfrm>
            <a:off x="677334" y="1690326"/>
            <a:ext cx="8596668" cy="3880773"/>
          </a:xfrm>
        </p:spPr>
        <p:txBody>
          <a:bodyPr/>
          <a:lstStyle/>
          <a:p>
            <a:r>
              <a:rPr lang="en-US" dirty="0"/>
              <a:t>If you answered yes to any of the questions we just covered, the waste is hazardous</a:t>
            </a:r>
          </a:p>
          <a:p>
            <a:r>
              <a:rPr lang="en-US" dirty="0"/>
              <a:t>If you answered no to all the questions we just covered, is the waste industrial?</a:t>
            </a:r>
          </a:p>
          <a:p>
            <a:r>
              <a:rPr lang="en-US" dirty="0"/>
              <a:t>Industrial waste </a:t>
            </a:r>
          </a:p>
          <a:p>
            <a:pPr lvl="1"/>
            <a:r>
              <a:rPr lang="en-US" dirty="0"/>
              <a:t>Nonhazardous waste generated at industrial facilities</a:t>
            </a:r>
          </a:p>
          <a:p>
            <a:r>
              <a:rPr lang="en-US" dirty="0"/>
              <a:t>Industrial facilities</a:t>
            </a:r>
          </a:p>
          <a:p>
            <a:pPr lvl="2"/>
            <a:r>
              <a:rPr lang="en-US" sz="1600" dirty="0"/>
              <a:t>Making a product for wholesale with an organized plan and division of labor</a:t>
            </a:r>
          </a:p>
          <a:p>
            <a:pPr lvl="2"/>
            <a:r>
              <a:rPr lang="en-US" sz="1600" dirty="0"/>
              <a:t>Change materials by processing them or</a:t>
            </a:r>
          </a:p>
          <a:p>
            <a:pPr lvl="2"/>
            <a:r>
              <a:rPr lang="en-US" sz="1600" dirty="0"/>
              <a:t>Substantially support either of the activities above</a:t>
            </a:r>
          </a:p>
        </p:txBody>
      </p:sp>
    </p:spTree>
    <p:extLst>
      <p:ext uri="{BB962C8B-B14F-4D97-AF65-F5344CB8AC3E}">
        <p14:creationId xmlns:p14="http://schemas.microsoft.com/office/powerpoint/2010/main" val="12559570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0D170-9EF1-4A92-8189-B2A5CC6A6DB4}"/>
              </a:ext>
            </a:extLst>
          </p:cNvPr>
          <p:cNvSpPr>
            <a:spLocks noGrp="1"/>
          </p:cNvSpPr>
          <p:nvPr>
            <p:ph type="title"/>
          </p:nvPr>
        </p:nvSpPr>
        <p:spPr/>
        <p:txBody>
          <a:bodyPr/>
          <a:lstStyle/>
          <a:p>
            <a:r>
              <a:rPr lang="en-US" dirty="0"/>
              <a:t>Waste Determination Tool</a:t>
            </a:r>
          </a:p>
        </p:txBody>
      </p:sp>
      <p:sp>
        <p:nvSpPr>
          <p:cNvPr id="3" name="Content Placeholder 2">
            <a:extLst>
              <a:ext uri="{FF2B5EF4-FFF2-40B4-BE49-F238E27FC236}">
                <a16:creationId xmlns:a16="http://schemas.microsoft.com/office/drawing/2014/main" id="{D49C463D-F486-4362-BAAA-9BD0B03571CB}"/>
              </a:ext>
            </a:extLst>
          </p:cNvPr>
          <p:cNvSpPr>
            <a:spLocks noGrp="1"/>
          </p:cNvSpPr>
          <p:nvPr>
            <p:ph idx="1"/>
          </p:nvPr>
        </p:nvSpPr>
        <p:spPr>
          <a:xfrm>
            <a:off x="677334" y="1742577"/>
            <a:ext cx="8596668" cy="3880773"/>
          </a:xfrm>
        </p:spPr>
        <p:txBody>
          <a:bodyPr/>
          <a:lstStyle/>
          <a:p>
            <a:r>
              <a:rPr lang="en-US" sz="2000" dirty="0"/>
              <a:t>Examples of Industrial Facilities	</a:t>
            </a:r>
          </a:p>
          <a:p>
            <a:pPr lvl="1"/>
            <a:r>
              <a:rPr lang="en-US" sz="1800" dirty="0"/>
              <a:t>Formulating operations</a:t>
            </a:r>
          </a:p>
          <a:p>
            <a:pPr lvl="1"/>
            <a:r>
              <a:rPr lang="en-US" sz="1800" dirty="0"/>
              <a:t>Electronic assembly facilities</a:t>
            </a:r>
          </a:p>
          <a:p>
            <a:pPr lvl="1"/>
            <a:r>
              <a:rPr lang="en-US" sz="1800" dirty="0"/>
              <a:t>Fabricated metal products facilities </a:t>
            </a:r>
          </a:p>
          <a:p>
            <a:pPr lvl="1"/>
            <a:r>
              <a:rPr lang="en-US" sz="1800" dirty="0"/>
              <a:t>Product testing facilities</a:t>
            </a:r>
          </a:p>
          <a:p>
            <a:pPr lvl="1"/>
            <a:r>
              <a:rPr lang="en-US" sz="1800" dirty="0"/>
              <a:t>Wineries </a:t>
            </a:r>
          </a:p>
          <a:p>
            <a:pPr marL="457200" lvl="1" indent="0">
              <a:buNone/>
            </a:pPr>
            <a:endParaRPr lang="en-US" dirty="0"/>
          </a:p>
          <a:p>
            <a:pPr lvl="1"/>
            <a:endParaRPr lang="en-US" dirty="0"/>
          </a:p>
        </p:txBody>
      </p:sp>
    </p:spTree>
    <p:extLst>
      <p:ext uri="{BB962C8B-B14F-4D97-AF65-F5344CB8AC3E}">
        <p14:creationId xmlns:p14="http://schemas.microsoft.com/office/powerpoint/2010/main" val="17275610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23674-2F9E-433E-B255-F376A26E41D0}"/>
              </a:ext>
            </a:extLst>
          </p:cNvPr>
          <p:cNvSpPr>
            <a:spLocks noGrp="1"/>
          </p:cNvSpPr>
          <p:nvPr>
            <p:ph type="title"/>
          </p:nvPr>
        </p:nvSpPr>
        <p:spPr/>
        <p:txBody>
          <a:bodyPr/>
          <a:lstStyle/>
          <a:p>
            <a:r>
              <a:rPr lang="en-US" dirty="0"/>
              <a:t>Part II: Nonhazardous Class 1 and 2</a:t>
            </a:r>
          </a:p>
        </p:txBody>
      </p:sp>
      <p:sp>
        <p:nvSpPr>
          <p:cNvPr id="3" name="Content Placeholder 2">
            <a:extLst>
              <a:ext uri="{FF2B5EF4-FFF2-40B4-BE49-F238E27FC236}">
                <a16:creationId xmlns:a16="http://schemas.microsoft.com/office/drawing/2014/main" id="{D1FE5C3E-C62B-494D-8052-B105B479D16C}"/>
              </a:ext>
            </a:extLst>
          </p:cNvPr>
          <p:cNvSpPr>
            <a:spLocks noGrp="1"/>
          </p:cNvSpPr>
          <p:nvPr>
            <p:ph idx="1"/>
          </p:nvPr>
        </p:nvSpPr>
        <p:spPr>
          <a:xfrm>
            <a:off x="677334" y="1768703"/>
            <a:ext cx="8596668" cy="3880773"/>
          </a:xfrm>
        </p:spPr>
        <p:txBody>
          <a:bodyPr/>
          <a:lstStyle/>
          <a:p>
            <a:r>
              <a:rPr lang="en-US" sz="2000" dirty="0"/>
              <a:t>Industrial waste generators can choose to classify nonhazardous waste as Class 1</a:t>
            </a:r>
          </a:p>
          <a:p>
            <a:pPr lvl="1"/>
            <a:r>
              <a:rPr lang="en-US" sz="1800" dirty="0"/>
              <a:t>To avoid having to conduct sampling or find documentation to determine if Class 2</a:t>
            </a:r>
          </a:p>
          <a:p>
            <a:pPr lvl="1"/>
            <a:endParaRPr lang="en-US" dirty="0"/>
          </a:p>
        </p:txBody>
      </p:sp>
    </p:spTree>
    <p:extLst>
      <p:ext uri="{BB962C8B-B14F-4D97-AF65-F5344CB8AC3E}">
        <p14:creationId xmlns:p14="http://schemas.microsoft.com/office/powerpoint/2010/main" val="32118450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EC2C6-C948-4960-AFC8-F3F853599474}"/>
              </a:ext>
            </a:extLst>
          </p:cNvPr>
          <p:cNvSpPr>
            <a:spLocks noGrp="1"/>
          </p:cNvSpPr>
          <p:nvPr>
            <p:ph type="title"/>
          </p:nvPr>
        </p:nvSpPr>
        <p:spPr/>
        <p:txBody>
          <a:bodyPr/>
          <a:lstStyle/>
          <a:p>
            <a:r>
              <a:rPr lang="en-US" dirty="0"/>
              <a:t>Part II: Nonhazardous Class 1</a:t>
            </a:r>
          </a:p>
        </p:txBody>
      </p:sp>
      <p:sp>
        <p:nvSpPr>
          <p:cNvPr id="3" name="Content Placeholder 2">
            <a:extLst>
              <a:ext uri="{FF2B5EF4-FFF2-40B4-BE49-F238E27FC236}">
                <a16:creationId xmlns:a16="http://schemas.microsoft.com/office/drawing/2014/main" id="{A8CC40B0-DACA-4EED-9B60-CDDD587390C3}"/>
              </a:ext>
            </a:extLst>
          </p:cNvPr>
          <p:cNvSpPr>
            <a:spLocks noGrp="1"/>
          </p:cNvSpPr>
          <p:nvPr>
            <p:ph idx="1"/>
          </p:nvPr>
        </p:nvSpPr>
        <p:spPr>
          <a:xfrm>
            <a:off x="738294" y="1759995"/>
            <a:ext cx="8596668" cy="3880773"/>
          </a:xfrm>
        </p:spPr>
        <p:txBody>
          <a:bodyPr/>
          <a:lstStyle/>
          <a:p>
            <a:pPr lvl="0"/>
            <a:r>
              <a:rPr lang="en-US" sz="2000" dirty="0"/>
              <a:t>Is the waste a container which has held a hazardous waste or a Class 1 waste?</a:t>
            </a:r>
          </a:p>
          <a:p>
            <a:pPr lvl="1"/>
            <a:r>
              <a:rPr lang="en-US" sz="2000" dirty="0"/>
              <a:t>If no, continue to next slide</a:t>
            </a:r>
          </a:p>
          <a:p>
            <a:pPr lvl="1"/>
            <a:r>
              <a:rPr lang="en-US" sz="2000" dirty="0"/>
              <a:t>If yes, has the container had all its residues removed and has the container been rendered unusable ?</a:t>
            </a:r>
          </a:p>
          <a:p>
            <a:pPr lvl="2"/>
            <a:r>
              <a:rPr lang="en-US" sz="1800" dirty="0"/>
              <a:t>If yes, the waste may be a Class 2 waste</a:t>
            </a:r>
          </a:p>
          <a:p>
            <a:pPr lvl="2"/>
            <a:r>
              <a:rPr lang="en-US" sz="1800" dirty="0"/>
              <a:t>If no, the waste is a Class 1 waste</a:t>
            </a:r>
          </a:p>
        </p:txBody>
      </p:sp>
    </p:spTree>
    <p:extLst>
      <p:ext uri="{BB962C8B-B14F-4D97-AF65-F5344CB8AC3E}">
        <p14:creationId xmlns:p14="http://schemas.microsoft.com/office/powerpoint/2010/main" val="6759526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C904D-C79D-424F-94C4-54299BB01DEE}"/>
              </a:ext>
            </a:extLst>
          </p:cNvPr>
          <p:cNvSpPr>
            <a:spLocks noGrp="1"/>
          </p:cNvSpPr>
          <p:nvPr>
            <p:ph type="title"/>
          </p:nvPr>
        </p:nvSpPr>
        <p:spPr/>
        <p:txBody>
          <a:bodyPr/>
          <a:lstStyle/>
          <a:p>
            <a:r>
              <a:rPr lang="en-US" dirty="0"/>
              <a:t>Part II: Nonhazardous Class 1</a:t>
            </a:r>
          </a:p>
        </p:txBody>
      </p:sp>
      <p:sp>
        <p:nvSpPr>
          <p:cNvPr id="3" name="Content Placeholder 2">
            <a:extLst>
              <a:ext uri="{FF2B5EF4-FFF2-40B4-BE49-F238E27FC236}">
                <a16:creationId xmlns:a16="http://schemas.microsoft.com/office/drawing/2014/main" id="{C8F2A976-81F6-4189-A015-DE78730A2550}"/>
              </a:ext>
            </a:extLst>
          </p:cNvPr>
          <p:cNvSpPr>
            <a:spLocks noGrp="1"/>
          </p:cNvSpPr>
          <p:nvPr>
            <p:ph idx="1"/>
          </p:nvPr>
        </p:nvSpPr>
        <p:spPr>
          <a:xfrm>
            <a:off x="677334" y="1620657"/>
            <a:ext cx="8596668" cy="3880773"/>
          </a:xfrm>
        </p:spPr>
        <p:txBody>
          <a:bodyPr>
            <a:normAutofit/>
          </a:bodyPr>
          <a:lstStyle/>
          <a:p>
            <a:r>
              <a:rPr lang="en-US" sz="2000" dirty="0"/>
              <a:t>Does the waste contain asbestos material identified as Regulated Asbestos Containing Material (RACM)?</a:t>
            </a:r>
          </a:p>
          <a:p>
            <a:r>
              <a:rPr lang="en-US" sz="2000" dirty="0"/>
              <a:t>RACM is defined as</a:t>
            </a:r>
          </a:p>
          <a:p>
            <a:pPr lvl="1"/>
            <a:r>
              <a:rPr lang="en-US" sz="1800" dirty="0"/>
              <a:t>Friable asbestos containing more than 1 percent asbestos that, when dry, can be crumbled, pulverized, or reduced to powder by hand pressure;</a:t>
            </a:r>
          </a:p>
          <a:p>
            <a:pPr lvl="1"/>
            <a:r>
              <a:rPr lang="en-US" sz="1800" dirty="0"/>
              <a:t>Nonfriable asbestos-containing material containing more than 1 percent asbestos</a:t>
            </a:r>
          </a:p>
          <a:p>
            <a:pPr lvl="1"/>
            <a:r>
              <a:rPr lang="en-US" sz="1800" dirty="0"/>
              <a:t>More information on the definition of RACM can be found in RG 022</a:t>
            </a:r>
          </a:p>
        </p:txBody>
      </p:sp>
    </p:spTree>
    <p:extLst>
      <p:ext uri="{BB962C8B-B14F-4D97-AF65-F5344CB8AC3E}">
        <p14:creationId xmlns:p14="http://schemas.microsoft.com/office/powerpoint/2010/main" val="182943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1DC02-D108-4E54-98B1-0E8DBBD94F6C}"/>
              </a:ext>
            </a:extLst>
          </p:cNvPr>
          <p:cNvSpPr>
            <a:spLocks noGrp="1"/>
          </p:cNvSpPr>
          <p:nvPr>
            <p:ph type="title"/>
          </p:nvPr>
        </p:nvSpPr>
        <p:spPr/>
        <p:txBody>
          <a:bodyPr/>
          <a:lstStyle/>
          <a:p>
            <a:r>
              <a:rPr lang="en-US" dirty="0"/>
              <a:t>Part II: Nonhazardous Class 1</a:t>
            </a:r>
          </a:p>
        </p:txBody>
      </p:sp>
      <p:sp>
        <p:nvSpPr>
          <p:cNvPr id="3" name="Content Placeholder 2">
            <a:extLst>
              <a:ext uri="{FF2B5EF4-FFF2-40B4-BE49-F238E27FC236}">
                <a16:creationId xmlns:a16="http://schemas.microsoft.com/office/drawing/2014/main" id="{8A9F1495-BFD2-41A9-B3BE-C4885536460E}"/>
              </a:ext>
            </a:extLst>
          </p:cNvPr>
          <p:cNvSpPr>
            <a:spLocks noGrp="1"/>
          </p:cNvSpPr>
          <p:nvPr>
            <p:ph idx="1"/>
          </p:nvPr>
        </p:nvSpPr>
        <p:spPr>
          <a:xfrm>
            <a:off x="677334" y="1646783"/>
            <a:ext cx="8596668" cy="3880773"/>
          </a:xfrm>
        </p:spPr>
        <p:txBody>
          <a:bodyPr/>
          <a:lstStyle/>
          <a:p>
            <a:r>
              <a:rPr lang="en-US" sz="2400" dirty="0"/>
              <a:t>Is the waste contaminated by a material that originally contained 50 or more parts per million (ppm) total PCBs?</a:t>
            </a:r>
          </a:p>
          <a:p>
            <a:pPr marL="0" indent="0">
              <a:buNone/>
            </a:pPr>
            <a:endParaRPr lang="en-US" dirty="0"/>
          </a:p>
        </p:txBody>
      </p:sp>
    </p:spTree>
    <p:extLst>
      <p:ext uri="{BB962C8B-B14F-4D97-AF65-F5344CB8AC3E}">
        <p14:creationId xmlns:p14="http://schemas.microsoft.com/office/powerpoint/2010/main" val="905470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6FF66-F3EA-4C3C-B979-578427EE1B0A}"/>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62AFB5CD-CB35-457B-8CBA-9D4EE047F228}"/>
              </a:ext>
            </a:extLst>
          </p:cNvPr>
          <p:cNvSpPr>
            <a:spLocks noGrp="1"/>
          </p:cNvSpPr>
          <p:nvPr>
            <p:ph idx="1"/>
          </p:nvPr>
        </p:nvSpPr>
        <p:spPr>
          <a:xfrm>
            <a:off x="677334" y="1707743"/>
            <a:ext cx="8596668" cy="3880773"/>
          </a:xfrm>
        </p:spPr>
        <p:txBody>
          <a:bodyPr>
            <a:normAutofit/>
          </a:bodyPr>
          <a:lstStyle/>
          <a:p>
            <a:r>
              <a:rPr lang="en-US" sz="2800" dirty="0"/>
              <a:t>Regulations</a:t>
            </a:r>
          </a:p>
          <a:p>
            <a:r>
              <a:rPr lang="en-US" sz="2800" dirty="0"/>
              <a:t>Purpose</a:t>
            </a:r>
          </a:p>
          <a:p>
            <a:r>
              <a:rPr lang="en-US" sz="2800" dirty="0"/>
              <a:t>Walking through the tool</a:t>
            </a:r>
          </a:p>
          <a:p>
            <a:r>
              <a:rPr lang="en-US" sz="2800" dirty="0"/>
              <a:t>Examples</a:t>
            </a:r>
          </a:p>
        </p:txBody>
      </p:sp>
    </p:spTree>
    <p:extLst>
      <p:ext uri="{BB962C8B-B14F-4D97-AF65-F5344CB8AC3E}">
        <p14:creationId xmlns:p14="http://schemas.microsoft.com/office/powerpoint/2010/main" val="35768505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EA3F5-CC30-4625-9FD8-C2910C35C6DC}"/>
              </a:ext>
            </a:extLst>
          </p:cNvPr>
          <p:cNvSpPr>
            <a:spLocks noGrp="1"/>
          </p:cNvSpPr>
          <p:nvPr>
            <p:ph type="title"/>
          </p:nvPr>
        </p:nvSpPr>
        <p:spPr/>
        <p:txBody>
          <a:bodyPr/>
          <a:lstStyle/>
          <a:p>
            <a:r>
              <a:rPr lang="en-US" dirty="0"/>
              <a:t>Part II: Nonhazardous Class 1</a:t>
            </a:r>
          </a:p>
        </p:txBody>
      </p:sp>
      <p:sp>
        <p:nvSpPr>
          <p:cNvPr id="3" name="Content Placeholder 2">
            <a:extLst>
              <a:ext uri="{FF2B5EF4-FFF2-40B4-BE49-F238E27FC236}">
                <a16:creationId xmlns:a16="http://schemas.microsoft.com/office/drawing/2014/main" id="{1F371615-C37B-4F65-9525-079A6A93AD47}"/>
              </a:ext>
            </a:extLst>
          </p:cNvPr>
          <p:cNvSpPr>
            <a:spLocks noGrp="1"/>
          </p:cNvSpPr>
          <p:nvPr>
            <p:ph idx="1"/>
          </p:nvPr>
        </p:nvSpPr>
        <p:spPr>
          <a:xfrm>
            <a:off x="677334" y="1825309"/>
            <a:ext cx="8596668" cy="3880773"/>
          </a:xfrm>
        </p:spPr>
        <p:txBody>
          <a:bodyPr/>
          <a:lstStyle/>
          <a:p>
            <a:r>
              <a:rPr lang="en-US" sz="2000" dirty="0"/>
              <a:t>Is the waste identified as a petroleum substance or contaminated with a material identified as a petroleum substance ?</a:t>
            </a:r>
          </a:p>
          <a:p>
            <a:pPr lvl="1"/>
            <a:r>
              <a:rPr lang="en-US" sz="1800" dirty="0"/>
              <a:t>If no, continue to next slide</a:t>
            </a:r>
          </a:p>
          <a:p>
            <a:r>
              <a:rPr lang="en-US" sz="2000" dirty="0"/>
              <a:t>If yes, does the waste contain more than 1,500 ppm of total petroleum hydrocarbons (TPH)? </a:t>
            </a:r>
          </a:p>
          <a:p>
            <a:pPr lvl="1"/>
            <a:r>
              <a:rPr lang="en-US" sz="1800" dirty="0"/>
              <a:t>If yes, then the waste is Class 1</a:t>
            </a:r>
          </a:p>
          <a:p>
            <a:pPr lvl="1"/>
            <a:r>
              <a:rPr lang="en-US" sz="1800" dirty="0"/>
              <a:t>If no, then it may be classified as Class 2</a:t>
            </a:r>
          </a:p>
          <a:p>
            <a:endParaRPr lang="en-US" dirty="0"/>
          </a:p>
        </p:txBody>
      </p:sp>
    </p:spTree>
    <p:extLst>
      <p:ext uri="{BB962C8B-B14F-4D97-AF65-F5344CB8AC3E}">
        <p14:creationId xmlns:p14="http://schemas.microsoft.com/office/powerpoint/2010/main" val="35750467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107AF-9727-4E8F-A305-42BA76933151}"/>
              </a:ext>
            </a:extLst>
          </p:cNvPr>
          <p:cNvSpPr>
            <a:spLocks noGrp="1"/>
          </p:cNvSpPr>
          <p:nvPr>
            <p:ph type="title"/>
          </p:nvPr>
        </p:nvSpPr>
        <p:spPr/>
        <p:txBody>
          <a:bodyPr/>
          <a:lstStyle/>
          <a:p>
            <a:r>
              <a:rPr lang="en-US" dirty="0"/>
              <a:t>Part II: Nonhazardous Class 1</a:t>
            </a:r>
          </a:p>
        </p:txBody>
      </p:sp>
      <p:sp>
        <p:nvSpPr>
          <p:cNvPr id="3" name="Content Placeholder 2">
            <a:extLst>
              <a:ext uri="{FF2B5EF4-FFF2-40B4-BE49-F238E27FC236}">
                <a16:creationId xmlns:a16="http://schemas.microsoft.com/office/drawing/2014/main" id="{43CC7807-9399-42C3-A14A-F336C4483E7A}"/>
              </a:ext>
            </a:extLst>
          </p:cNvPr>
          <p:cNvSpPr>
            <a:spLocks noGrp="1"/>
          </p:cNvSpPr>
          <p:nvPr>
            <p:ph idx="1"/>
          </p:nvPr>
        </p:nvSpPr>
        <p:spPr>
          <a:xfrm>
            <a:off x="677334" y="1742578"/>
            <a:ext cx="8596668" cy="3880773"/>
          </a:xfrm>
        </p:spPr>
        <p:txBody>
          <a:bodyPr>
            <a:normAutofit/>
          </a:bodyPr>
          <a:lstStyle/>
          <a:p>
            <a:r>
              <a:rPr lang="en-US" sz="2400" dirty="0"/>
              <a:t>Is the waste from the production of a “new chemical substance”?</a:t>
            </a:r>
          </a:p>
          <a:p>
            <a:r>
              <a:rPr lang="en-US" sz="2400" dirty="0"/>
              <a:t>Is the waste generated outside of Texas?</a:t>
            </a:r>
          </a:p>
          <a:p>
            <a:pPr lvl="1"/>
            <a:r>
              <a:rPr lang="en-US" sz="2000" dirty="0"/>
              <a:t>If yes and transported into Texas for disposal, then Class 1</a:t>
            </a:r>
          </a:p>
        </p:txBody>
      </p:sp>
    </p:spTree>
    <p:extLst>
      <p:ext uri="{BB962C8B-B14F-4D97-AF65-F5344CB8AC3E}">
        <p14:creationId xmlns:p14="http://schemas.microsoft.com/office/powerpoint/2010/main" val="9900705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F049B-E451-4725-A457-D44DFDF7F11F}"/>
              </a:ext>
            </a:extLst>
          </p:cNvPr>
          <p:cNvSpPr>
            <a:spLocks noGrp="1"/>
          </p:cNvSpPr>
          <p:nvPr>
            <p:ph type="title"/>
          </p:nvPr>
        </p:nvSpPr>
        <p:spPr/>
        <p:txBody>
          <a:bodyPr/>
          <a:lstStyle/>
          <a:p>
            <a:r>
              <a:rPr lang="en-US" dirty="0"/>
              <a:t>Part II: Nonhazardous Class 1</a:t>
            </a:r>
          </a:p>
        </p:txBody>
      </p:sp>
      <p:sp>
        <p:nvSpPr>
          <p:cNvPr id="3" name="Content Placeholder 2">
            <a:extLst>
              <a:ext uri="{FF2B5EF4-FFF2-40B4-BE49-F238E27FC236}">
                <a16:creationId xmlns:a16="http://schemas.microsoft.com/office/drawing/2014/main" id="{A073A340-06DF-420F-8727-48DCC9C305BC}"/>
              </a:ext>
            </a:extLst>
          </p:cNvPr>
          <p:cNvSpPr>
            <a:spLocks noGrp="1"/>
          </p:cNvSpPr>
          <p:nvPr>
            <p:ph idx="1"/>
          </p:nvPr>
        </p:nvSpPr>
        <p:spPr>
          <a:xfrm>
            <a:off x="677334" y="1733869"/>
            <a:ext cx="8596668" cy="3880773"/>
          </a:xfrm>
        </p:spPr>
        <p:txBody>
          <a:bodyPr/>
          <a:lstStyle/>
          <a:p>
            <a:r>
              <a:rPr lang="en-US" sz="2000" dirty="0"/>
              <a:t>Is the waste a liquid with a flash point less than 150</a:t>
            </a:r>
            <a:r>
              <a:rPr lang="en-US" sz="2000" dirty="0">
                <a:sym typeface="Symbol" panose="05050102010706020507" pitchFamily="18" charset="2"/>
              </a:rPr>
              <a:t>F?</a:t>
            </a:r>
            <a:endParaRPr lang="en-US" sz="2000" dirty="0"/>
          </a:p>
          <a:p>
            <a:r>
              <a:rPr lang="en-US" sz="2000" dirty="0"/>
              <a:t>Is the waste a solid or semi-solid that under normal conditions for storage, transportation, and disposal:</a:t>
            </a:r>
          </a:p>
          <a:p>
            <a:pPr lvl="1"/>
            <a:r>
              <a:rPr lang="en-US" sz="1800" dirty="0"/>
              <a:t>Is liable to cause fires through friction or through retained heat from manufacturing or processing; or</a:t>
            </a:r>
          </a:p>
          <a:p>
            <a:pPr lvl="1"/>
            <a:r>
              <a:rPr lang="en-US" sz="1800" dirty="0"/>
              <a:t>Readily ignites and burns so vigorously and persistently it creates a serious hazard? </a:t>
            </a:r>
          </a:p>
        </p:txBody>
      </p:sp>
    </p:spTree>
    <p:extLst>
      <p:ext uri="{BB962C8B-B14F-4D97-AF65-F5344CB8AC3E}">
        <p14:creationId xmlns:p14="http://schemas.microsoft.com/office/powerpoint/2010/main" val="11795959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4F1BF-6348-4100-B62F-55033CA3A809}"/>
              </a:ext>
            </a:extLst>
          </p:cNvPr>
          <p:cNvSpPr>
            <a:spLocks noGrp="1"/>
          </p:cNvSpPr>
          <p:nvPr>
            <p:ph type="title"/>
          </p:nvPr>
        </p:nvSpPr>
        <p:spPr/>
        <p:txBody>
          <a:bodyPr/>
          <a:lstStyle/>
          <a:p>
            <a:r>
              <a:rPr lang="en-US" dirty="0"/>
              <a:t>Part II: Nonhazardous Class 1</a:t>
            </a:r>
          </a:p>
        </p:txBody>
      </p:sp>
      <p:sp>
        <p:nvSpPr>
          <p:cNvPr id="3" name="Content Placeholder 2">
            <a:extLst>
              <a:ext uri="{FF2B5EF4-FFF2-40B4-BE49-F238E27FC236}">
                <a16:creationId xmlns:a16="http://schemas.microsoft.com/office/drawing/2014/main" id="{EEBCBA2A-273C-4343-A630-2DC185D986B7}"/>
              </a:ext>
            </a:extLst>
          </p:cNvPr>
          <p:cNvSpPr>
            <a:spLocks noGrp="1"/>
          </p:cNvSpPr>
          <p:nvPr>
            <p:ph idx="1"/>
          </p:nvPr>
        </p:nvSpPr>
        <p:spPr>
          <a:xfrm>
            <a:off x="677334" y="1785016"/>
            <a:ext cx="8596668" cy="3880773"/>
          </a:xfrm>
        </p:spPr>
        <p:txBody>
          <a:bodyPr/>
          <a:lstStyle/>
          <a:p>
            <a:r>
              <a:rPr lang="en-US" dirty="0"/>
              <a:t>Is the waste a semi-solid or solid that has a pH of equal to or less than 2 or equal to or more than 12. 5?</a:t>
            </a:r>
          </a:p>
          <a:p>
            <a:r>
              <a:rPr lang="en-US" dirty="0"/>
              <a:t>Does the waste leach Class 1 toxic constituents at or above the levels listed in Table 1, Appendix 1 of 30 TAC 335 Subchapter R when submitted for TCLP?</a:t>
            </a:r>
          </a:p>
          <a:p>
            <a:pPr lvl="1"/>
            <a:endParaRPr lang="en-US" dirty="0"/>
          </a:p>
        </p:txBody>
      </p:sp>
      <p:pic>
        <p:nvPicPr>
          <p:cNvPr id="4" name="Picture 3" descr="A table showing the chemical compounds and concentrations from Table 1, Appendix 1 of 30 TAC 335 Subchapter R. " title="Table">
            <a:extLst>
              <a:ext uri="{FF2B5EF4-FFF2-40B4-BE49-F238E27FC236}">
                <a16:creationId xmlns:a16="http://schemas.microsoft.com/office/drawing/2014/main" id="{E1BD680D-375E-4B61-B418-4CA4B77865A4}"/>
              </a:ext>
            </a:extLst>
          </p:cNvPr>
          <p:cNvPicPr>
            <a:picLocks noChangeAspect="1"/>
          </p:cNvPicPr>
          <p:nvPr/>
        </p:nvPicPr>
        <p:blipFill>
          <a:blip r:embed="rId3"/>
          <a:stretch>
            <a:fillRect/>
          </a:stretch>
        </p:blipFill>
        <p:spPr>
          <a:xfrm>
            <a:off x="1854927" y="3502974"/>
            <a:ext cx="5709421" cy="2162815"/>
          </a:xfrm>
          <a:prstGeom prst="rect">
            <a:avLst/>
          </a:prstGeom>
        </p:spPr>
      </p:pic>
    </p:spTree>
    <p:extLst>
      <p:ext uri="{BB962C8B-B14F-4D97-AF65-F5344CB8AC3E}">
        <p14:creationId xmlns:p14="http://schemas.microsoft.com/office/powerpoint/2010/main" val="23074513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3DD91-450A-4103-8FE5-245561CDE497}"/>
              </a:ext>
            </a:extLst>
          </p:cNvPr>
          <p:cNvSpPr>
            <a:spLocks noGrp="1"/>
          </p:cNvSpPr>
          <p:nvPr>
            <p:ph type="title"/>
          </p:nvPr>
        </p:nvSpPr>
        <p:spPr/>
        <p:txBody>
          <a:bodyPr/>
          <a:lstStyle/>
          <a:p>
            <a:r>
              <a:rPr lang="en-US" dirty="0"/>
              <a:t>Part II: Nonhazardous Class 1</a:t>
            </a:r>
          </a:p>
        </p:txBody>
      </p:sp>
      <p:sp>
        <p:nvSpPr>
          <p:cNvPr id="3" name="Content Placeholder 2">
            <a:extLst>
              <a:ext uri="{FF2B5EF4-FFF2-40B4-BE49-F238E27FC236}">
                <a16:creationId xmlns:a16="http://schemas.microsoft.com/office/drawing/2014/main" id="{BDA89FE5-3A73-42FC-BFD2-7EC4F92EA2D9}"/>
              </a:ext>
            </a:extLst>
          </p:cNvPr>
          <p:cNvSpPr>
            <a:spLocks noGrp="1"/>
          </p:cNvSpPr>
          <p:nvPr>
            <p:ph idx="1"/>
          </p:nvPr>
        </p:nvSpPr>
        <p:spPr>
          <a:xfrm>
            <a:off x="677334" y="1707744"/>
            <a:ext cx="8596668" cy="3880773"/>
          </a:xfrm>
        </p:spPr>
        <p:txBody>
          <a:bodyPr/>
          <a:lstStyle/>
          <a:p>
            <a:r>
              <a:rPr lang="en-US" sz="2000" dirty="0"/>
              <a:t>Is information lacking that demonstrates the waste belongs in Class 2 or 3?</a:t>
            </a:r>
          </a:p>
          <a:p>
            <a:pPr lvl="1"/>
            <a:r>
              <a:rPr lang="en-US" sz="1800" dirty="0"/>
              <a:t>You must document the waste is Class 2 or 3, or you have to default to Class 1</a:t>
            </a:r>
          </a:p>
          <a:p>
            <a:endParaRPr lang="en-US" dirty="0"/>
          </a:p>
          <a:p>
            <a:endParaRPr lang="en-US" dirty="0"/>
          </a:p>
        </p:txBody>
      </p:sp>
    </p:spTree>
    <p:extLst>
      <p:ext uri="{BB962C8B-B14F-4D97-AF65-F5344CB8AC3E}">
        <p14:creationId xmlns:p14="http://schemas.microsoft.com/office/powerpoint/2010/main" val="18580284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B586C-1C66-42E7-BBE0-C72C178066E7}"/>
              </a:ext>
            </a:extLst>
          </p:cNvPr>
          <p:cNvSpPr>
            <a:spLocks noGrp="1"/>
          </p:cNvSpPr>
          <p:nvPr>
            <p:ph type="title"/>
          </p:nvPr>
        </p:nvSpPr>
        <p:spPr/>
        <p:txBody>
          <a:bodyPr/>
          <a:lstStyle/>
          <a:p>
            <a:r>
              <a:rPr lang="en-US" dirty="0"/>
              <a:t>Waste Classification Tool</a:t>
            </a:r>
          </a:p>
        </p:txBody>
      </p:sp>
      <p:sp>
        <p:nvSpPr>
          <p:cNvPr id="3" name="Content Placeholder 2">
            <a:extLst>
              <a:ext uri="{FF2B5EF4-FFF2-40B4-BE49-F238E27FC236}">
                <a16:creationId xmlns:a16="http://schemas.microsoft.com/office/drawing/2014/main" id="{C48DCCBE-2912-43E7-B924-44CFA4AA8452}"/>
              </a:ext>
            </a:extLst>
          </p:cNvPr>
          <p:cNvSpPr>
            <a:spLocks noGrp="1"/>
          </p:cNvSpPr>
          <p:nvPr>
            <p:ph idx="1"/>
          </p:nvPr>
        </p:nvSpPr>
        <p:spPr>
          <a:xfrm>
            <a:off x="677334" y="1699034"/>
            <a:ext cx="8596668" cy="3880773"/>
          </a:xfrm>
        </p:spPr>
        <p:txBody>
          <a:bodyPr/>
          <a:lstStyle/>
          <a:p>
            <a:r>
              <a:rPr lang="en-US" sz="2000" dirty="0"/>
              <a:t>If you determined the waste is Class 1, skip to Part V</a:t>
            </a:r>
          </a:p>
          <a:p>
            <a:r>
              <a:rPr lang="en-US" sz="2000" dirty="0"/>
              <a:t>Otherwise continue to Part III to determine if the waste is Class 2 or 3</a:t>
            </a:r>
          </a:p>
          <a:p>
            <a:pPr lvl="1"/>
            <a:endParaRPr lang="en-US" dirty="0"/>
          </a:p>
          <a:p>
            <a:endParaRPr lang="en-US" dirty="0"/>
          </a:p>
        </p:txBody>
      </p:sp>
    </p:spTree>
    <p:extLst>
      <p:ext uri="{BB962C8B-B14F-4D97-AF65-F5344CB8AC3E}">
        <p14:creationId xmlns:p14="http://schemas.microsoft.com/office/powerpoint/2010/main" val="849754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24927-3F22-4F01-B08F-FF39C3DD7B02}"/>
              </a:ext>
            </a:extLst>
          </p:cNvPr>
          <p:cNvSpPr>
            <a:spLocks noGrp="1"/>
          </p:cNvSpPr>
          <p:nvPr>
            <p:ph type="title"/>
          </p:nvPr>
        </p:nvSpPr>
        <p:spPr/>
        <p:txBody>
          <a:bodyPr/>
          <a:lstStyle/>
          <a:p>
            <a:r>
              <a:rPr lang="en-US" dirty="0"/>
              <a:t>Part III: Nonhazardous Class 2 or 3</a:t>
            </a:r>
          </a:p>
        </p:txBody>
      </p:sp>
      <p:sp>
        <p:nvSpPr>
          <p:cNvPr id="3" name="Content Placeholder 2">
            <a:extLst>
              <a:ext uri="{FF2B5EF4-FFF2-40B4-BE49-F238E27FC236}">
                <a16:creationId xmlns:a16="http://schemas.microsoft.com/office/drawing/2014/main" id="{E44926C8-585B-406C-BB03-57DF29E6AB13}"/>
              </a:ext>
            </a:extLst>
          </p:cNvPr>
          <p:cNvSpPr>
            <a:spLocks noGrp="1"/>
          </p:cNvSpPr>
          <p:nvPr>
            <p:ph idx="1"/>
          </p:nvPr>
        </p:nvSpPr>
        <p:spPr>
          <a:xfrm>
            <a:off x="677334" y="1620658"/>
            <a:ext cx="8596668" cy="3880773"/>
          </a:xfrm>
        </p:spPr>
        <p:txBody>
          <a:bodyPr/>
          <a:lstStyle/>
          <a:p>
            <a:r>
              <a:rPr lang="en-US" sz="2000" dirty="0"/>
              <a:t>Is the waste an empty container?</a:t>
            </a:r>
          </a:p>
          <a:p>
            <a:r>
              <a:rPr lang="en-US" sz="2000" dirty="0"/>
              <a:t>Is the waste medical waste regulated under 30 Texas Administrative Code (TAC) 326?</a:t>
            </a:r>
          </a:p>
          <a:p>
            <a:r>
              <a:rPr lang="en-US" sz="2000" dirty="0"/>
              <a:t>When subjected to the 7-day distilled water leaching test, does the waste leach constituents at or above the maximum contaminant levels in Table 3, Appendix 1 of 30 TAC 335, Subchapter R</a:t>
            </a:r>
          </a:p>
        </p:txBody>
      </p:sp>
      <p:pic>
        <p:nvPicPr>
          <p:cNvPr id="4" name="Picture 3" descr="A table showing the maximum contaminant levels for a waste to be a Class 3 waste. This table is from 30 TAC 335, Subchapter R. " title="Table">
            <a:extLst>
              <a:ext uri="{FF2B5EF4-FFF2-40B4-BE49-F238E27FC236}">
                <a16:creationId xmlns:a16="http://schemas.microsoft.com/office/drawing/2014/main" id="{FF277568-601D-4764-9C0E-7A8685B4AE74}"/>
              </a:ext>
            </a:extLst>
          </p:cNvPr>
          <p:cNvPicPr>
            <a:picLocks noChangeAspect="1"/>
          </p:cNvPicPr>
          <p:nvPr/>
        </p:nvPicPr>
        <p:blipFill>
          <a:blip r:embed="rId3"/>
          <a:stretch>
            <a:fillRect/>
          </a:stretch>
        </p:blipFill>
        <p:spPr>
          <a:xfrm>
            <a:off x="1879146" y="3951305"/>
            <a:ext cx="5124450" cy="1828800"/>
          </a:xfrm>
          <a:prstGeom prst="rect">
            <a:avLst/>
          </a:prstGeom>
        </p:spPr>
      </p:pic>
    </p:spTree>
    <p:extLst>
      <p:ext uri="{BB962C8B-B14F-4D97-AF65-F5344CB8AC3E}">
        <p14:creationId xmlns:p14="http://schemas.microsoft.com/office/powerpoint/2010/main" val="29342238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37833-D402-4629-8BEC-6C98F58B2C97}"/>
              </a:ext>
            </a:extLst>
          </p:cNvPr>
          <p:cNvSpPr>
            <a:spLocks noGrp="1"/>
          </p:cNvSpPr>
          <p:nvPr>
            <p:ph type="title"/>
          </p:nvPr>
        </p:nvSpPr>
        <p:spPr/>
        <p:txBody>
          <a:bodyPr/>
          <a:lstStyle/>
          <a:p>
            <a:r>
              <a:rPr lang="en-US" dirty="0"/>
              <a:t>Part III: Nonhazardous Class 2 or 3</a:t>
            </a:r>
          </a:p>
        </p:txBody>
      </p:sp>
      <p:sp>
        <p:nvSpPr>
          <p:cNvPr id="3" name="Content Placeholder 2">
            <a:extLst>
              <a:ext uri="{FF2B5EF4-FFF2-40B4-BE49-F238E27FC236}">
                <a16:creationId xmlns:a16="http://schemas.microsoft.com/office/drawing/2014/main" id="{7FE08D5C-A3BA-4796-AF70-19E979F9EFBF}"/>
              </a:ext>
            </a:extLst>
          </p:cNvPr>
          <p:cNvSpPr>
            <a:spLocks noGrp="1"/>
          </p:cNvSpPr>
          <p:nvPr>
            <p:ph idx="1"/>
          </p:nvPr>
        </p:nvSpPr>
        <p:spPr>
          <a:xfrm>
            <a:off x="677334" y="1716451"/>
            <a:ext cx="8596668" cy="3880773"/>
          </a:xfrm>
        </p:spPr>
        <p:txBody>
          <a:bodyPr/>
          <a:lstStyle/>
          <a:p>
            <a:r>
              <a:rPr lang="en-US" sz="2400" dirty="0"/>
              <a:t>Does the waste contain detectable levels of petroleum hydrocarbons?</a:t>
            </a:r>
          </a:p>
          <a:p>
            <a:r>
              <a:rPr lang="en-US" sz="2400" dirty="0"/>
              <a:t>Does the waste contain detectable levels of polychlorinated biphenyls (PCBs)?</a:t>
            </a:r>
          </a:p>
          <a:p>
            <a:r>
              <a:rPr lang="en-US" sz="2400" dirty="0"/>
              <a:t>Is the waste readily decomposable? </a:t>
            </a:r>
          </a:p>
          <a:p>
            <a:endParaRPr lang="en-US" sz="2000" dirty="0"/>
          </a:p>
        </p:txBody>
      </p:sp>
    </p:spTree>
    <p:extLst>
      <p:ext uri="{BB962C8B-B14F-4D97-AF65-F5344CB8AC3E}">
        <p14:creationId xmlns:p14="http://schemas.microsoft.com/office/powerpoint/2010/main" val="26331003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795B9-45D4-42A9-B2C7-72F3F4A0A437}"/>
              </a:ext>
            </a:extLst>
          </p:cNvPr>
          <p:cNvSpPr>
            <a:spLocks noGrp="1"/>
          </p:cNvSpPr>
          <p:nvPr>
            <p:ph type="title"/>
          </p:nvPr>
        </p:nvSpPr>
        <p:spPr/>
        <p:txBody>
          <a:bodyPr/>
          <a:lstStyle/>
          <a:p>
            <a:r>
              <a:rPr lang="en-US" dirty="0"/>
              <a:t>Part III: Nonhazardous Class 2 or 3</a:t>
            </a:r>
          </a:p>
        </p:txBody>
      </p:sp>
      <p:sp>
        <p:nvSpPr>
          <p:cNvPr id="3" name="Content Placeholder 2">
            <a:extLst>
              <a:ext uri="{FF2B5EF4-FFF2-40B4-BE49-F238E27FC236}">
                <a16:creationId xmlns:a16="http://schemas.microsoft.com/office/drawing/2014/main" id="{30F51E0A-F38A-44B6-BEF7-10C012F8165B}"/>
              </a:ext>
            </a:extLst>
          </p:cNvPr>
          <p:cNvSpPr>
            <a:spLocks noGrp="1"/>
          </p:cNvSpPr>
          <p:nvPr>
            <p:ph idx="1"/>
          </p:nvPr>
        </p:nvSpPr>
        <p:spPr/>
        <p:txBody>
          <a:bodyPr/>
          <a:lstStyle/>
          <a:p>
            <a:r>
              <a:rPr lang="en-US" sz="2400" dirty="0"/>
              <a:t>If the answer to any of the questions in Part III is yes </a:t>
            </a:r>
          </a:p>
          <a:p>
            <a:pPr lvl="1"/>
            <a:r>
              <a:rPr lang="en-US" sz="2200" dirty="0"/>
              <a:t>Then the waste cannot be considered a Class 3 waste </a:t>
            </a:r>
          </a:p>
          <a:p>
            <a:pPr lvl="1"/>
            <a:r>
              <a:rPr lang="en-US" sz="2200" dirty="0"/>
              <a:t>Therefore it is a Class 2 waste</a:t>
            </a:r>
          </a:p>
          <a:p>
            <a:endParaRPr lang="en-US" dirty="0"/>
          </a:p>
        </p:txBody>
      </p:sp>
    </p:spTree>
    <p:extLst>
      <p:ext uri="{BB962C8B-B14F-4D97-AF65-F5344CB8AC3E}">
        <p14:creationId xmlns:p14="http://schemas.microsoft.com/office/powerpoint/2010/main" val="15250831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EA48A-7F5D-45C1-B250-D5661070965C}"/>
              </a:ext>
            </a:extLst>
          </p:cNvPr>
          <p:cNvSpPr>
            <a:spLocks noGrp="1"/>
          </p:cNvSpPr>
          <p:nvPr>
            <p:ph type="title"/>
          </p:nvPr>
        </p:nvSpPr>
        <p:spPr/>
        <p:txBody>
          <a:bodyPr/>
          <a:lstStyle/>
          <a:p>
            <a:r>
              <a:rPr lang="en-US" dirty="0"/>
              <a:t>Part IV: Nonhazardous Class 3</a:t>
            </a:r>
          </a:p>
        </p:txBody>
      </p:sp>
      <p:sp>
        <p:nvSpPr>
          <p:cNvPr id="3" name="Content Placeholder 2">
            <a:extLst>
              <a:ext uri="{FF2B5EF4-FFF2-40B4-BE49-F238E27FC236}">
                <a16:creationId xmlns:a16="http://schemas.microsoft.com/office/drawing/2014/main" id="{EB24CA54-DCD8-4C1A-A641-C7CE173B837F}"/>
              </a:ext>
            </a:extLst>
          </p:cNvPr>
          <p:cNvSpPr>
            <a:spLocks noGrp="1"/>
          </p:cNvSpPr>
          <p:nvPr>
            <p:ph idx="1"/>
          </p:nvPr>
        </p:nvSpPr>
        <p:spPr>
          <a:xfrm>
            <a:off x="677334" y="1716452"/>
            <a:ext cx="8596668" cy="4470988"/>
          </a:xfrm>
        </p:spPr>
        <p:txBody>
          <a:bodyPr>
            <a:normAutofit/>
          </a:bodyPr>
          <a:lstStyle/>
          <a:p>
            <a:r>
              <a:rPr lang="en-US" sz="2000" dirty="0"/>
              <a:t>If the answer to all of the questions in Part III, was no, then move to Part IV</a:t>
            </a:r>
          </a:p>
          <a:p>
            <a:r>
              <a:rPr lang="en-US" sz="2000" dirty="0"/>
              <a:t>Is the waste inert and essentially insoluble?</a:t>
            </a:r>
          </a:p>
          <a:p>
            <a:pPr lvl="1"/>
            <a:r>
              <a:rPr lang="en-US" sz="1800" dirty="0"/>
              <a:t>Inert: Refers to the chemical inactivity of a waste. </a:t>
            </a:r>
          </a:p>
          <a:p>
            <a:r>
              <a:rPr lang="en-US" sz="2000" dirty="0"/>
              <a:t>If the answers to all the questions in Part III are no, and the answer to the question in Part IV is yes then the waste is a Class 3 waste</a:t>
            </a:r>
          </a:p>
        </p:txBody>
      </p:sp>
    </p:spTree>
    <p:extLst>
      <p:ext uri="{BB962C8B-B14F-4D97-AF65-F5344CB8AC3E}">
        <p14:creationId xmlns:p14="http://schemas.microsoft.com/office/powerpoint/2010/main" val="380861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D9B33-61A2-4103-9434-B534D3C09792}"/>
              </a:ext>
            </a:extLst>
          </p:cNvPr>
          <p:cNvSpPr>
            <a:spLocks noGrp="1"/>
          </p:cNvSpPr>
          <p:nvPr>
            <p:ph type="title"/>
          </p:nvPr>
        </p:nvSpPr>
        <p:spPr/>
        <p:txBody>
          <a:bodyPr/>
          <a:lstStyle/>
          <a:p>
            <a:r>
              <a:rPr lang="en-US" dirty="0"/>
              <a:t>Regulations</a:t>
            </a:r>
          </a:p>
        </p:txBody>
      </p:sp>
      <p:sp>
        <p:nvSpPr>
          <p:cNvPr id="3" name="Content Placeholder 2">
            <a:extLst>
              <a:ext uri="{FF2B5EF4-FFF2-40B4-BE49-F238E27FC236}">
                <a16:creationId xmlns:a16="http://schemas.microsoft.com/office/drawing/2014/main" id="{D3A69D01-8845-4888-9768-BBE1DB1C0D57}"/>
              </a:ext>
            </a:extLst>
          </p:cNvPr>
          <p:cNvSpPr>
            <a:spLocks noGrp="1"/>
          </p:cNvSpPr>
          <p:nvPr>
            <p:ph idx="1"/>
          </p:nvPr>
        </p:nvSpPr>
        <p:spPr>
          <a:xfrm>
            <a:off x="677334" y="1751286"/>
            <a:ext cx="8596668" cy="3880773"/>
          </a:xfrm>
        </p:spPr>
        <p:txBody>
          <a:bodyPr/>
          <a:lstStyle/>
          <a:p>
            <a:r>
              <a:rPr lang="en-US" sz="2000" dirty="0"/>
              <a:t>30 Texas Administrative Code (TAC) 335.62 and 40 Code of Federal Regulations (CFR) 262.11</a:t>
            </a:r>
          </a:p>
          <a:p>
            <a:pPr lvl="1"/>
            <a:r>
              <a:rPr lang="en-US" sz="1800" dirty="0"/>
              <a:t>Facilities that generate a solid waste must determine if it is hazardous and must also classify any industrial nonhazardous waste</a:t>
            </a:r>
          </a:p>
          <a:p>
            <a:r>
              <a:rPr lang="en-US" sz="2000" dirty="0"/>
              <a:t>30 TAC 335.513</a:t>
            </a:r>
          </a:p>
          <a:p>
            <a:pPr lvl="1"/>
            <a:r>
              <a:rPr lang="en-US" sz="1800" dirty="0"/>
              <a:t>Facilities are required to maintain documentation of a waste determination</a:t>
            </a:r>
          </a:p>
          <a:p>
            <a:endParaRPr lang="en-US" dirty="0"/>
          </a:p>
          <a:p>
            <a:endParaRPr lang="en-US" dirty="0"/>
          </a:p>
          <a:p>
            <a:endParaRPr lang="en-US" dirty="0"/>
          </a:p>
        </p:txBody>
      </p:sp>
    </p:spTree>
    <p:extLst>
      <p:ext uri="{BB962C8B-B14F-4D97-AF65-F5344CB8AC3E}">
        <p14:creationId xmlns:p14="http://schemas.microsoft.com/office/powerpoint/2010/main" val="23269865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D69D7-8135-45DF-B4C9-5185FABE561B}"/>
              </a:ext>
            </a:extLst>
          </p:cNvPr>
          <p:cNvSpPr>
            <a:spLocks noGrp="1"/>
          </p:cNvSpPr>
          <p:nvPr>
            <p:ph type="title"/>
          </p:nvPr>
        </p:nvSpPr>
        <p:spPr/>
        <p:txBody>
          <a:bodyPr/>
          <a:lstStyle/>
          <a:p>
            <a:r>
              <a:rPr lang="en-US" dirty="0"/>
              <a:t>Part V. Additional Information</a:t>
            </a:r>
          </a:p>
        </p:txBody>
      </p:sp>
      <p:sp>
        <p:nvSpPr>
          <p:cNvPr id="3" name="Content Placeholder 2">
            <a:extLst>
              <a:ext uri="{FF2B5EF4-FFF2-40B4-BE49-F238E27FC236}">
                <a16:creationId xmlns:a16="http://schemas.microsoft.com/office/drawing/2014/main" id="{6DE35154-299D-4403-AD8B-035FD051496B}"/>
              </a:ext>
            </a:extLst>
          </p:cNvPr>
          <p:cNvSpPr>
            <a:spLocks noGrp="1"/>
          </p:cNvSpPr>
          <p:nvPr>
            <p:ph idx="1"/>
          </p:nvPr>
        </p:nvSpPr>
        <p:spPr>
          <a:xfrm>
            <a:off x="677334" y="1742577"/>
            <a:ext cx="8596668" cy="3880773"/>
          </a:xfrm>
        </p:spPr>
        <p:txBody>
          <a:bodyPr>
            <a:normAutofit/>
          </a:bodyPr>
          <a:lstStyle/>
          <a:p>
            <a:r>
              <a:rPr lang="en-US" sz="2000" dirty="0"/>
              <a:t>In 30 TAC 335.511, process knowledge is described as: </a:t>
            </a:r>
          </a:p>
          <a:p>
            <a:pPr lvl="1"/>
            <a:r>
              <a:rPr lang="en-US" sz="1800" dirty="0"/>
              <a:t>Material safety data sheets, </a:t>
            </a:r>
          </a:p>
          <a:p>
            <a:pPr lvl="1"/>
            <a:r>
              <a:rPr lang="en-US" sz="1800" dirty="0"/>
              <a:t>Manufacturers' literature, </a:t>
            </a:r>
          </a:p>
          <a:p>
            <a:pPr lvl="1"/>
            <a:r>
              <a:rPr lang="en-US" sz="1800" dirty="0"/>
              <a:t>Description of the process including a list of chemical constituents that enter the process, and</a:t>
            </a:r>
          </a:p>
          <a:p>
            <a:pPr lvl="1"/>
            <a:r>
              <a:rPr lang="en-US" sz="1800" dirty="0"/>
              <a:t>A full description of the waste, including a list of chemical constituents likely to be in the waste.</a:t>
            </a:r>
          </a:p>
          <a:p>
            <a:r>
              <a:rPr lang="en-US" sz="2000" dirty="0"/>
              <a:t>Attach process knowledge documentation to the waste classification form</a:t>
            </a:r>
          </a:p>
        </p:txBody>
      </p:sp>
    </p:spTree>
    <p:extLst>
      <p:ext uri="{BB962C8B-B14F-4D97-AF65-F5344CB8AC3E}">
        <p14:creationId xmlns:p14="http://schemas.microsoft.com/office/powerpoint/2010/main" val="6932643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D9B17-EF77-4307-83BF-CE5A9A184754}"/>
              </a:ext>
            </a:extLst>
          </p:cNvPr>
          <p:cNvSpPr>
            <a:spLocks noGrp="1"/>
          </p:cNvSpPr>
          <p:nvPr>
            <p:ph type="title"/>
          </p:nvPr>
        </p:nvSpPr>
        <p:spPr/>
        <p:txBody>
          <a:bodyPr/>
          <a:lstStyle/>
          <a:p>
            <a:r>
              <a:rPr lang="en-US" dirty="0"/>
              <a:t>Part V. Additional Information</a:t>
            </a:r>
          </a:p>
        </p:txBody>
      </p:sp>
      <p:sp>
        <p:nvSpPr>
          <p:cNvPr id="3" name="Content Placeholder 2">
            <a:extLst>
              <a:ext uri="{FF2B5EF4-FFF2-40B4-BE49-F238E27FC236}">
                <a16:creationId xmlns:a16="http://schemas.microsoft.com/office/drawing/2014/main" id="{52B02B94-F387-4612-8ED8-D6E77EB4FA1F}"/>
              </a:ext>
            </a:extLst>
          </p:cNvPr>
          <p:cNvSpPr>
            <a:spLocks noGrp="1"/>
          </p:cNvSpPr>
          <p:nvPr>
            <p:ph idx="1"/>
          </p:nvPr>
        </p:nvSpPr>
        <p:spPr>
          <a:xfrm>
            <a:off x="677334" y="1855789"/>
            <a:ext cx="8596668" cy="3880773"/>
          </a:xfrm>
        </p:spPr>
        <p:txBody>
          <a:bodyPr>
            <a:normAutofit/>
          </a:bodyPr>
          <a:lstStyle/>
          <a:p>
            <a:r>
              <a:rPr lang="en-US" sz="2400" dirty="0"/>
              <a:t>If you use sampling data for your waste determination</a:t>
            </a:r>
          </a:p>
          <a:p>
            <a:pPr lvl="1"/>
            <a:r>
              <a:rPr lang="en-US" sz="2000" dirty="0"/>
              <a:t>Attach the lab analysis to the waste classification form</a:t>
            </a:r>
          </a:p>
        </p:txBody>
      </p:sp>
    </p:spTree>
    <p:extLst>
      <p:ext uri="{BB962C8B-B14F-4D97-AF65-F5344CB8AC3E}">
        <p14:creationId xmlns:p14="http://schemas.microsoft.com/office/powerpoint/2010/main" val="36150232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09C4A-047A-4C3B-BED3-56AE8ABED28D}"/>
              </a:ext>
            </a:extLst>
          </p:cNvPr>
          <p:cNvSpPr>
            <a:spLocks noGrp="1"/>
          </p:cNvSpPr>
          <p:nvPr>
            <p:ph type="title"/>
          </p:nvPr>
        </p:nvSpPr>
        <p:spPr/>
        <p:txBody>
          <a:bodyPr/>
          <a:lstStyle/>
          <a:p>
            <a:r>
              <a:rPr lang="en-US" dirty="0"/>
              <a:t>Part V. Additional Information</a:t>
            </a:r>
          </a:p>
        </p:txBody>
      </p:sp>
      <p:sp>
        <p:nvSpPr>
          <p:cNvPr id="3" name="Content Placeholder 2">
            <a:extLst>
              <a:ext uri="{FF2B5EF4-FFF2-40B4-BE49-F238E27FC236}">
                <a16:creationId xmlns:a16="http://schemas.microsoft.com/office/drawing/2014/main" id="{D49B5CF8-8CB5-4120-9233-BE156658E3DF}"/>
              </a:ext>
            </a:extLst>
          </p:cNvPr>
          <p:cNvSpPr>
            <a:spLocks noGrp="1"/>
          </p:cNvSpPr>
          <p:nvPr>
            <p:ph idx="1"/>
          </p:nvPr>
        </p:nvSpPr>
        <p:spPr>
          <a:xfrm>
            <a:off x="677334" y="1838372"/>
            <a:ext cx="8596668" cy="3880773"/>
          </a:xfrm>
        </p:spPr>
        <p:txBody>
          <a:bodyPr/>
          <a:lstStyle/>
          <a:p>
            <a:r>
              <a:rPr lang="en-US" sz="2000" dirty="0"/>
              <a:t>If the waste is hazardous list the transporter and the final destination facility</a:t>
            </a:r>
          </a:p>
          <a:p>
            <a:pPr lvl="1"/>
            <a:r>
              <a:rPr lang="en-US" sz="1800" dirty="0"/>
              <a:t>You are still required to maintain manifests demonstrating proper disposal</a:t>
            </a:r>
          </a:p>
          <a:p>
            <a:r>
              <a:rPr lang="en-US" sz="2000" dirty="0"/>
              <a:t>Indicate if the waste is a restricted waste and is subject to Land Disposal Restrictions (LDRs)</a:t>
            </a:r>
          </a:p>
          <a:p>
            <a:pPr lvl="1"/>
            <a:r>
              <a:rPr lang="en-US" sz="1800" dirty="0"/>
              <a:t>LDRs are for hazardous waste that needs to be treated before final disposal</a:t>
            </a:r>
          </a:p>
          <a:p>
            <a:pPr lvl="1"/>
            <a:r>
              <a:rPr lang="en-US" sz="1800" dirty="0"/>
              <a:t>CESQGs are excluded from this requirement</a:t>
            </a:r>
          </a:p>
          <a:p>
            <a:pPr marL="457200" lvl="1" indent="0">
              <a:buNone/>
            </a:pPr>
            <a:endParaRPr lang="en-US" sz="1800" dirty="0"/>
          </a:p>
        </p:txBody>
      </p:sp>
    </p:spTree>
    <p:extLst>
      <p:ext uri="{BB962C8B-B14F-4D97-AF65-F5344CB8AC3E}">
        <p14:creationId xmlns:p14="http://schemas.microsoft.com/office/powerpoint/2010/main" val="13737295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92CB0-6ADA-4877-B6B2-21277481AED3}"/>
              </a:ext>
            </a:extLst>
          </p:cNvPr>
          <p:cNvSpPr>
            <a:spLocks noGrp="1"/>
          </p:cNvSpPr>
          <p:nvPr>
            <p:ph type="title"/>
          </p:nvPr>
        </p:nvSpPr>
        <p:spPr/>
        <p:txBody>
          <a:bodyPr/>
          <a:lstStyle/>
          <a:p>
            <a:r>
              <a:rPr lang="en-US" dirty="0"/>
              <a:t>Part V. Additional Information</a:t>
            </a:r>
          </a:p>
        </p:txBody>
      </p:sp>
      <p:sp>
        <p:nvSpPr>
          <p:cNvPr id="3" name="Content Placeholder 2">
            <a:extLst>
              <a:ext uri="{FF2B5EF4-FFF2-40B4-BE49-F238E27FC236}">
                <a16:creationId xmlns:a16="http://schemas.microsoft.com/office/drawing/2014/main" id="{11964207-C271-4E33-A8D3-D35E11170EF4}"/>
              </a:ext>
            </a:extLst>
          </p:cNvPr>
          <p:cNvSpPr>
            <a:spLocks noGrp="1"/>
          </p:cNvSpPr>
          <p:nvPr>
            <p:ph idx="1"/>
          </p:nvPr>
        </p:nvSpPr>
        <p:spPr>
          <a:xfrm>
            <a:off x="677334" y="1646783"/>
            <a:ext cx="8596668" cy="3880773"/>
          </a:xfrm>
        </p:spPr>
        <p:txBody>
          <a:bodyPr>
            <a:normAutofit/>
          </a:bodyPr>
          <a:lstStyle/>
          <a:p>
            <a:r>
              <a:rPr lang="en-US" sz="2000" dirty="0"/>
              <a:t>Universal waste include the final destination facility</a:t>
            </a:r>
          </a:p>
          <a:p>
            <a:pPr lvl="1"/>
            <a:r>
              <a:rPr lang="en-US" sz="1800" dirty="0"/>
              <a:t>Maintain bills of lading to demonstrate proper disposal</a:t>
            </a:r>
          </a:p>
          <a:p>
            <a:r>
              <a:rPr lang="en-US" sz="2000" dirty="0"/>
              <a:t>Industrial nonhazardous waste list the transporter and final destination facility</a:t>
            </a:r>
          </a:p>
          <a:p>
            <a:pPr lvl="1"/>
            <a:r>
              <a:rPr lang="en-US" sz="1800" dirty="0"/>
              <a:t>For Class 1 nonhazardous waste, maintain manifests</a:t>
            </a:r>
          </a:p>
          <a:p>
            <a:pPr lvl="1"/>
            <a:r>
              <a:rPr lang="en-US" sz="1800" dirty="0"/>
              <a:t>For Class 2 or 3, maintain bill of ladings to demonstrate proper disposal</a:t>
            </a:r>
          </a:p>
          <a:p>
            <a:r>
              <a:rPr lang="en-US" sz="2000" dirty="0"/>
              <a:t>Legitimately recyclable/reusable material must list who manages it</a:t>
            </a:r>
          </a:p>
          <a:p>
            <a:pPr lvl="1"/>
            <a:r>
              <a:rPr lang="en-US" sz="1800" dirty="0"/>
              <a:t>Maintain documentation to show proper management</a:t>
            </a:r>
          </a:p>
        </p:txBody>
      </p:sp>
    </p:spTree>
    <p:extLst>
      <p:ext uri="{BB962C8B-B14F-4D97-AF65-F5344CB8AC3E}">
        <p14:creationId xmlns:p14="http://schemas.microsoft.com/office/powerpoint/2010/main" val="27956724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40D7C-9723-435C-A732-41DFD3E0C702}"/>
              </a:ext>
            </a:extLst>
          </p:cNvPr>
          <p:cNvSpPr>
            <a:spLocks noGrp="1"/>
          </p:cNvSpPr>
          <p:nvPr>
            <p:ph type="title"/>
          </p:nvPr>
        </p:nvSpPr>
        <p:spPr/>
        <p:txBody>
          <a:bodyPr/>
          <a:lstStyle/>
          <a:p>
            <a:r>
              <a:rPr lang="en-US" dirty="0"/>
              <a:t>Part V. Additional Information</a:t>
            </a:r>
          </a:p>
        </p:txBody>
      </p:sp>
      <p:sp>
        <p:nvSpPr>
          <p:cNvPr id="3" name="Content Placeholder 2">
            <a:extLst>
              <a:ext uri="{FF2B5EF4-FFF2-40B4-BE49-F238E27FC236}">
                <a16:creationId xmlns:a16="http://schemas.microsoft.com/office/drawing/2014/main" id="{CDAD7762-E6C3-4466-8A0C-8850BC5B49E6}"/>
              </a:ext>
            </a:extLst>
          </p:cNvPr>
          <p:cNvSpPr>
            <a:spLocks noGrp="1"/>
          </p:cNvSpPr>
          <p:nvPr>
            <p:ph idx="1"/>
          </p:nvPr>
        </p:nvSpPr>
        <p:spPr>
          <a:xfrm>
            <a:off x="677334" y="1699035"/>
            <a:ext cx="8596668" cy="3880773"/>
          </a:xfrm>
        </p:spPr>
        <p:txBody>
          <a:bodyPr/>
          <a:lstStyle/>
          <a:p>
            <a:r>
              <a:rPr lang="en-US" sz="2000" dirty="0"/>
              <a:t>Generator Status</a:t>
            </a:r>
          </a:p>
          <a:p>
            <a:pPr lvl="1"/>
            <a:r>
              <a:rPr lang="en-US" sz="1800" dirty="0"/>
              <a:t>Determined based on the amount of hazardous waste generated on-site in a month</a:t>
            </a:r>
          </a:p>
          <a:p>
            <a:pPr lvl="2"/>
            <a:r>
              <a:rPr lang="en-US" sz="1600" dirty="0"/>
              <a:t>Conditionally Exempt Small Quantity Generators (CESQGs) generate no more than 220 pounds of hazardous waste per month</a:t>
            </a:r>
          </a:p>
          <a:p>
            <a:pPr lvl="2"/>
            <a:r>
              <a:rPr lang="en-US" sz="1600" dirty="0"/>
              <a:t>Small Quantity Generators (SQG) generate between 220 and 2,200 pounds of hazardous waste per month</a:t>
            </a:r>
          </a:p>
          <a:p>
            <a:pPr lvl="2"/>
            <a:r>
              <a:rPr lang="en-US" sz="1600" dirty="0"/>
              <a:t>Large Quantity Generators (LQGs) generate more than 2,200 pounds of hazardous waste per month</a:t>
            </a:r>
          </a:p>
        </p:txBody>
      </p:sp>
    </p:spTree>
    <p:extLst>
      <p:ext uri="{BB962C8B-B14F-4D97-AF65-F5344CB8AC3E}">
        <p14:creationId xmlns:p14="http://schemas.microsoft.com/office/powerpoint/2010/main" val="29814045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F102C-9286-4DFE-84B4-A048126297C5}"/>
              </a:ext>
            </a:extLst>
          </p:cNvPr>
          <p:cNvSpPr>
            <a:spLocks noGrp="1"/>
          </p:cNvSpPr>
          <p:nvPr>
            <p:ph type="title"/>
          </p:nvPr>
        </p:nvSpPr>
        <p:spPr/>
        <p:txBody>
          <a:bodyPr/>
          <a:lstStyle/>
          <a:p>
            <a:r>
              <a:rPr lang="en-US" dirty="0"/>
              <a:t>Part V. Additional Information</a:t>
            </a:r>
          </a:p>
        </p:txBody>
      </p:sp>
      <p:sp>
        <p:nvSpPr>
          <p:cNvPr id="3" name="Content Placeholder 2">
            <a:extLst>
              <a:ext uri="{FF2B5EF4-FFF2-40B4-BE49-F238E27FC236}">
                <a16:creationId xmlns:a16="http://schemas.microsoft.com/office/drawing/2014/main" id="{7391DB80-0053-4448-9D65-4C3DCA24A7BC}"/>
              </a:ext>
            </a:extLst>
          </p:cNvPr>
          <p:cNvSpPr>
            <a:spLocks noGrp="1"/>
          </p:cNvSpPr>
          <p:nvPr>
            <p:ph idx="1"/>
          </p:nvPr>
        </p:nvSpPr>
        <p:spPr>
          <a:xfrm>
            <a:off x="677334" y="1716451"/>
            <a:ext cx="8596668" cy="3880773"/>
          </a:xfrm>
        </p:spPr>
        <p:txBody>
          <a:bodyPr>
            <a:normAutofit/>
          </a:bodyPr>
          <a:lstStyle/>
          <a:p>
            <a:r>
              <a:rPr lang="en-US" sz="2000" dirty="0"/>
              <a:t>Industrial CESQGs generate more than 220 pounds of Class 1 waste</a:t>
            </a:r>
          </a:p>
          <a:p>
            <a:r>
              <a:rPr lang="en-US" sz="2000" dirty="0"/>
              <a:t>Universal Waste Handlers</a:t>
            </a:r>
          </a:p>
          <a:p>
            <a:pPr lvl="1"/>
            <a:r>
              <a:rPr lang="en-US" sz="1800" dirty="0"/>
              <a:t>Small Quantity Handlers (SQGs)</a:t>
            </a:r>
          </a:p>
          <a:p>
            <a:pPr lvl="2"/>
            <a:r>
              <a:rPr lang="en-US" sz="1800" dirty="0"/>
              <a:t>Maintains less than 11,000 pounds of universal waste </a:t>
            </a:r>
          </a:p>
          <a:p>
            <a:pPr lvl="1"/>
            <a:r>
              <a:rPr lang="en-US" sz="2000" dirty="0"/>
              <a:t>Large Quantity Handlers (LQHs)</a:t>
            </a:r>
          </a:p>
          <a:p>
            <a:pPr lvl="2"/>
            <a:r>
              <a:rPr lang="en-US" sz="1800" dirty="0"/>
              <a:t>Maintain more than 11,000 pounds of universal waste</a:t>
            </a:r>
          </a:p>
        </p:txBody>
      </p:sp>
    </p:spTree>
    <p:extLst>
      <p:ext uri="{BB962C8B-B14F-4D97-AF65-F5344CB8AC3E}">
        <p14:creationId xmlns:p14="http://schemas.microsoft.com/office/powerpoint/2010/main" val="1402631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D4F0A-22E6-4264-84A9-518D90FF5455}"/>
              </a:ext>
            </a:extLst>
          </p:cNvPr>
          <p:cNvSpPr>
            <a:spLocks noGrp="1"/>
          </p:cNvSpPr>
          <p:nvPr>
            <p:ph type="title"/>
          </p:nvPr>
        </p:nvSpPr>
        <p:spPr/>
        <p:txBody>
          <a:bodyPr/>
          <a:lstStyle/>
          <a:p>
            <a:r>
              <a:rPr lang="en-US" dirty="0"/>
              <a:t>Examples	</a:t>
            </a:r>
          </a:p>
        </p:txBody>
      </p:sp>
      <p:sp>
        <p:nvSpPr>
          <p:cNvPr id="3" name="Content Placeholder 2">
            <a:extLst>
              <a:ext uri="{FF2B5EF4-FFF2-40B4-BE49-F238E27FC236}">
                <a16:creationId xmlns:a16="http://schemas.microsoft.com/office/drawing/2014/main" id="{B26A56B6-AF66-489C-AF50-E16BBEE5AECE}"/>
              </a:ext>
            </a:extLst>
          </p:cNvPr>
          <p:cNvSpPr>
            <a:spLocks noGrp="1"/>
          </p:cNvSpPr>
          <p:nvPr>
            <p:ph idx="1"/>
          </p:nvPr>
        </p:nvSpPr>
        <p:spPr>
          <a:xfrm>
            <a:off x="677334" y="1666040"/>
            <a:ext cx="8596668" cy="3880773"/>
          </a:xfrm>
        </p:spPr>
        <p:txBody>
          <a:bodyPr>
            <a:normAutofit/>
          </a:bodyPr>
          <a:lstStyle/>
          <a:p>
            <a:r>
              <a:rPr lang="en-US" sz="2000" dirty="0"/>
              <a:t>A facility has a laboratory for testing products. The laboratory has a five gallon container of pure acetone, that has not been used for it’s intended purpose, but has expired. </a:t>
            </a:r>
          </a:p>
          <a:p>
            <a:r>
              <a:rPr lang="en-US" sz="2000" dirty="0"/>
              <a:t>Acetone Properties</a:t>
            </a:r>
          </a:p>
          <a:p>
            <a:pPr lvl="1"/>
            <a:r>
              <a:rPr lang="en-US" sz="1800" dirty="0"/>
              <a:t>Flashpoint of 2 degrees Fahrenheit</a:t>
            </a:r>
          </a:p>
          <a:p>
            <a:pPr lvl="1"/>
            <a:r>
              <a:rPr lang="en-US" sz="1800" dirty="0"/>
              <a:t>pH of 7</a:t>
            </a:r>
          </a:p>
          <a:p>
            <a:pPr lvl="1"/>
            <a:r>
              <a:rPr lang="en-US" sz="1800" dirty="0"/>
              <a:t>Not reactive</a:t>
            </a:r>
          </a:p>
          <a:p>
            <a:pPr lvl="1"/>
            <a:r>
              <a:rPr lang="en-US" sz="1800" dirty="0"/>
              <a:t>Liquid</a:t>
            </a:r>
          </a:p>
          <a:p>
            <a:r>
              <a:rPr lang="en-US" sz="2000" dirty="0"/>
              <a:t>Is the waste hazardous or nonhazardous?</a:t>
            </a:r>
          </a:p>
        </p:txBody>
      </p:sp>
    </p:spTree>
    <p:extLst>
      <p:ext uri="{BB962C8B-B14F-4D97-AF65-F5344CB8AC3E}">
        <p14:creationId xmlns:p14="http://schemas.microsoft.com/office/powerpoint/2010/main" val="10084846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D27E6-37E8-4BEB-8673-90ABCC962925}"/>
              </a:ext>
            </a:extLst>
          </p:cNvPr>
          <p:cNvSpPr>
            <a:spLocks noGrp="1"/>
          </p:cNvSpPr>
          <p:nvPr>
            <p:ph type="title"/>
          </p:nvPr>
        </p:nvSpPr>
        <p:spPr/>
        <p:txBody>
          <a:bodyPr/>
          <a:lstStyle/>
          <a:p>
            <a:r>
              <a:rPr lang="en-US" dirty="0"/>
              <a:t>Examples</a:t>
            </a:r>
          </a:p>
        </p:txBody>
      </p:sp>
      <p:sp>
        <p:nvSpPr>
          <p:cNvPr id="3" name="Content Placeholder 2">
            <a:extLst>
              <a:ext uri="{FF2B5EF4-FFF2-40B4-BE49-F238E27FC236}">
                <a16:creationId xmlns:a16="http://schemas.microsoft.com/office/drawing/2014/main" id="{DA210DCC-D6CA-43E4-8749-50C3AD2E282F}"/>
              </a:ext>
            </a:extLst>
          </p:cNvPr>
          <p:cNvSpPr>
            <a:spLocks noGrp="1"/>
          </p:cNvSpPr>
          <p:nvPr>
            <p:ph idx="1"/>
          </p:nvPr>
        </p:nvSpPr>
        <p:spPr>
          <a:xfrm>
            <a:off x="677334" y="1655492"/>
            <a:ext cx="8596668" cy="3880773"/>
          </a:xfrm>
        </p:spPr>
        <p:txBody>
          <a:bodyPr/>
          <a:lstStyle/>
          <a:p>
            <a:r>
              <a:rPr lang="en-US" dirty="0"/>
              <a:t>An industrial facility spills 50 gallons of gasoline on some soil on their property. They excavated the contaminated soil and placed it into a roll-off container. The facility took representative samples from the contaminated soil and the results are below. </a:t>
            </a:r>
          </a:p>
          <a:p>
            <a:r>
              <a:rPr lang="en-US" dirty="0"/>
              <a:t>Sample Results</a:t>
            </a:r>
          </a:p>
          <a:p>
            <a:pPr lvl="1"/>
            <a:r>
              <a:rPr lang="en-US" dirty="0"/>
              <a:t>Toluene 2,000 mg/L</a:t>
            </a:r>
          </a:p>
          <a:p>
            <a:pPr lvl="1"/>
            <a:r>
              <a:rPr lang="en-US" dirty="0"/>
              <a:t>1,600 parts per million of total petroleum hydrocarbons </a:t>
            </a:r>
          </a:p>
          <a:p>
            <a:pPr lvl="1"/>
            <a:r>
              <a:rPr lang="en-US" dirty="0"/>
              <a:t>Flash point 210 degrees Fahrenheit  </a:t>
            </a:r>
          </a:p>
          <a:p>
            <a:pPr lvl="1"/>
            <a:r>
              <a:rPr lang="en-US" dirty="0"/>
              <a:t>Benzene 0.2 mg/L</a:t>
            </a:r>
          </a:p>
          <a:p>
            <a:r>
              <a:rPr lang="en-US" dirty="0"/>
              <a:t>How should the waste be classified?</a:t>
            </a:r>
          </a:p>
        </p:txBody>
      </p:sp>
    </p:spTree>
    <p:extLst>
      <p:ext uri="{BB962C8B-B14F-4D97-AF65-F5344CB8AC3E}">
        <p14:creationId xmlns:p14="http://schemas.microsoft.com/office/powerpoint/2010/main" val="22532741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8382A-2FDC-402D-942D-08C87E05A199}"/>
              </a:ext>
            </a:extLst>
          </p:cNvPr>
          <p:cNvSpPr>
            <a:spLocks noGrp="1"/>
          </p:cNvSpPr>
          <p:nvPr>
            <p:ph type="title"/>
          </p:nvPr>
        </p:nvSpPr>
        <p:spPr/>
        <p:txBody>
          <a:bodyPr/>
          <a:lstStyle/>
          <a:p>
            <a:r>
              <a:rPr lang="en-US" dirty="0"/>
              <a:t>Examples</a:t>
            </a:r>
          </a:p>
        </p:txBody>
      </p:sp>
      <p:sp>
        <p:nvSpPr>
          <p:cNvPr id="3" name="Content Placeholder 2">
            <a:extLst>
              <a:ext uri="{FF2B5EF4-FFF2-40B4-BE49-F238E27FC236}">
                <a16:creationId xmlns:a16="http://schemas.microsoft.com/office/drawing/2014/main" id="{40DE759C-37BB-4883-B262-5BAD123FE17F}"/>
              </a:ext>
            </a:extLst>
          </p:cNvPr>
          <p:cNvSpPr>
            <a:spLocks noGrp="1"/>
          </p:cNvSpPr>
          <p:nvPr>
            <p:ph idx="1"/>
          </p:nvPr>
        </p:nvSpPr>
        <p:spPr>
          <a:xfrm>
            <a:off x="677334" y="1591877"/>
            <a:ext cx="8596668" cy="3880773"/>
          </a:xfrm>
        </p:spPr>
        <p:txBody>
          <a:bodyPr/>
          <a:lstStyle/>
          <a:p>
            <a:r>
              <a:rPr lang="en-US" dirty="0"/>
              <a:t>An industrial facility has a pile of bricks that they classifying to prepare for disposal. The brick has the following characteristics:</a:t>
            </a:r>
          </a:p>
          <a:p>
            <a:pPr lvl="1"/>
            <a:r>
              <a:rPr lang="en-US" dirty="0"/>
              <a:t>pH 7</a:t>
            </a:r>
          </a:p>
          <a:p>
            <a:pPr lvl="1"/>
            <a:r>
              <a:rPr lang="en-US" dirty="0"/>
              <a:t>Not ignitable, not reactive</a:t>
            </a:r>
          </a:p>
          <a:p>
            <a:pPr lvl="1"/>
            <a:r>
              <a:rPr lang="en-US" dirty="0"/>
              <a:t>No detectable levels of PCBs or total petroleum hydrocarbons</a:t>
            </a:r>
          </a:p>
          <a:p>
            <a:pPr lvl="1"/>
            <a:r>
              <a:rPr lang="en-US" dirty="0"/>
              <a:t>Not readily decomposable</a:t>
            </a:r>
          </a:p>
          <a:p>
            <a:pPr lvl="1"/>
            <a:r>
              <a:rPr lang="en-US" dirty="0"/>
              <a:t>Inert</a:t>
            </a:r>
          </a:p>
          <a:p>
            <a:pPr lvl="1"/>
            <a:r>
              <a:rPr lang="en-US" dirty="0"/>
              <a:t>When subjected to the 7-day distilled water leaching test, the waste does not leach constituents at or above the maximum contaminant levels in Table 3, Appendix 1 of 30 TAC 335</a:t>
            </a:r>
          </a:p>
          <a:p>
            <a:r>
              <a:rPr lang="en-US" dirty="0"/>
              <a:t>How should the waste be classified?</a:t>
            </a:r>
          </a:p>
        </p:txBody>
      </p:sp>
    </p:spTree>
    <p:extLst>
      <p:ext uri="{BB962C8B-B14F-4D97-AF65-F5344CB8AC3E}">
        <p14:creationId xmlns:p14="http://schemas.microsoft.com/office/powerpoint/2010/main" val="6614535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8834AE-05ED-40A4-ABB2-5A3E980BBDB3}"/>
              </a:ext>
            </a:extLst>
          </p:cNvPr>
          <p:cNvSpPr>
            <a:spLocks noGrp="1"/>
          </p:cNvSpPr>
          <p:nvPr>
            <p:ph idx="1"/>
          </p:nvPr>
        </p:nvSpPr>
        <p:spPr>
          <a:xfrm>
            <a:off x="677334" y="1467557"/>
            <a:ext cx="8596668" cy="4573806"/>
          </a:xfrm>
        </p:spPr>
        <p:txBody>
          <a:bodyPr/>
          <a:lstStyle/>
          <a:p>
            <a:pPr marL="0" indent="0" algn="ctr">
              <a:buNone/>
            </a:pPr>
            <a:r>
              <a:rPr lang="en-US" sz="4800" dirty="0"/>
              <a:t>Questions?</a:t>
            </a:r>
          </a:p>
          <a:p>
            <a:pPr marL="0" indent="0">
              <a:buNone/>
            </a:pPr>
            <a:endParaRPr lang="en-US" dirty="0"/>
          </a:p>
          <a:p>
            <a:pPr marL="0" indent="0" algn="ctr">
              <a:buNone/>
            </a:pPr>
            <a:r>
              <a:rPr lang="en-US" sz="2400" dirty="0"/>
              <a:t>Kristen Fenati</a:t>
            </a:r>
          </a:p>
          <a:p>
            <a:pPr marL="0" indent="0" algn="ctr">
              <a:buNone/>
            </a:pPr>
            <a:r>
              <a:rPr lang="en-US" sz="2400" dirty="0"/>
              <a:t>Compliance Assistance Specialist </a:t>
            </a:r>
          </a:p>
          <a:p>
            <a:pPr marL="0" indent="0" algn="ctr">
              <a:buNone/>
            </a:pPr>
            <a:r>
              <a:rPr lang="en-US" sz="2400" dirty="0"/>
              <a:t>Region 4- Dallas Fort Worth</a:t>
            </a:r>
          </a:p>
          <a:p>
            <a:pPr marL="0" indent="0" algn="ctr">
              <a:buNone/>
            </a:pPr>
            <a:r>
              <a:rPr lang="en-US" sz="2400" dirty="0"/>
              <a:t>817-588-5827</a:t>
            </a:r>
          </a:p>
          <a:p>
            <a:pPr marL="0" indent="0" algn="ctr">
              <a:buNone/>
            </a:pPr>
            <a:r>
              <a:rPr lang="en-US" sz="2400" dirty="0">
                <a:hlinkClick r:id="rId2"/>
              </a:rPr>
              <a:t>Kristen.Fenati@tceq.texas.gov</a:t>
            </a:r>
            <a:endParaRPr lang="en-US" sz="2400" dirty="0"/>
          </a:p>
          <a:p>
            <a:pPr marL="0" indent="0">
              <a:buNone/>
            </a:pPr>
            <a:endParaRPr lang="en-US" dirty="0"/>
          </a:p>
        </p:txBody>
      </p:sp>
    </p:spTree>
    <p:extLst>
      <p:ext uri="{BB962C8B-B14F-4D97-AF65-F5344CB8AC3E}">
        <p14:creationId xmlns:p14="http://schemas.microsoft.com/office/powerpoint/2010/main" val="795490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9F112-57C2-4E06-A31F-065773B55F62}"/>
              </a:ext>
            </a:extLst>
          </p:cNvPr>
          <p:cNvSpPr>
            <a:spLocks noGrp="1"/>
          </p:cNvSpPr>
          <p:nvPr>
            <p:ph type="title"/>
          </p:nvPr>
        </p:nvSpPr>
        <p:spPr/>
        <p:txBody>
          <a:bodyPr/>
          <a:lstStyle/>
          <a:p>
            <a:r>
              <a:rPr lang="en-US" dirty="0"/>
              <a:t>Hazardous vs Nonhazardous</a:t>
            </a:r>
          </a:p>
        </p:txBody>
      </p:sp>
      <p:sp>
        <p:nvSpPr>
          <p:cNvPr id="3" name="Content Placeholder 2">
            <a:extLst>
              <a:ext uri="{FF2B5EF4-FFF2-40B4-BE49-F238E27FC236}">
                <a16:creationId xmlns:a16="http://schemas.microsoft.com/office/drawing/2014/main" id="{1BFACA7A-8CF1-4B04-89CA-C8F09CD127F4}"/>
              </a:ext>
            </a:extLst>
          </p:cNvPr>
          <p:cNvSpPr>
            <a:spLocks noGrp="1"/>
          </p:cNvSpPr>
          <p:nvPr>
            <p:ph idx="1"/>
          </p:nvPr>
        </p:nvSpPr>
        <p:spPr>
          <a:xfrm>
            <a:off x="677334" y="1625330"/>
            <a:ext cx="8596668" cy="4348750"/>
          </a:xfrm>
        </p:spPr>
        <p:txBody>
          <a:bodyPr>
            <a:normAutofit/>
          </a:bodyPr>
          <a:lstStyle/>
          <a:p>
            <a:r>
              <a:rPr lang="en-US" sz="2000" dirty="0"/>
              <a:t>Hazardous</a:t>
            </a:r>
          </a:p>
          <a:p>
            <a:pPr lvl="1"/>
            <a:r>
              <a:rPr lang="en-US" sz="1800" dirty="0"/>
              <a:t>Characteristic</a:t>
            </a:r>
          </a:p>
          <a:p>
            <a:pPr lvl="2"/>
            <a:r>
              <a:rPr lang="en-US" sz="1600" dirty="0"/>
              <a:t>Ignitability, corrosivity, reactivity, or toxicity</a:t>
            </a:r>
          </a:p>
          <a:p>
            <a:pPr lvl="1"/>
            <a:r>
              <a:rPr lang="en-US" sz="1800" dirty="0"/>
              <a:t>Listed</a:t>
            </a:r>
          </a:p>
          <a:p>
            <a:pPr lvl="2"/>
            <a:r>
              <a:rPr lang="en-US" sz="1600" dirty="0"/>
              <a:t>Acutely hazardous waste and listed waste from specific and non-specific sources</a:t>
            </a:r>
          </a:p>
          <a:p>
            <a:r>
              <a:rPr lang="en-US" sz="2000" dirty="0"/>
              <a:t>Nonhazardous</a:t>
            </a:r>
          </a:p>
          <a:p>
            <a:pPr lvl="1"/>
            <a:r>
              <a:rPr lang="en-US" sz="1800" dirty="0"/>
              <a:t>Industrial waste (Texas only)</a:t>
            </a:r>
          </a:p>
          <a:p>
            <a:pPr lvl="2"/>
            <a:r>
              <a:rPr lang="en-US" sz="1600" dirty="0"/>
              <a:t>Class 1</a:t>
            </a:r>
          </a:p>
          <a:p>
            <a:pPr lvl="2"/>
            <a:r>
              <a:rPr lang="en-US" sz="1600" dirty="0"/>
              <a:t>Class 2</a:t>
            </a:r>
          </a:p>
          <a:p>
            <a:pPr lvl="2"/>
            <a:r>
              <a:rPr lang="en-US" sz="1600" dirty="0"/>
              <a:t>Class 3</a:t>
            </a:r>
          </a:p>
        </p:txBody>
      </p:sp>
    </p:spTree>
    <p:extLst>
      <p:ext uri="{BB962C8B-B14F-4D97-AF65-F5344CB8AC3E}">
        <p14:creationId xmlns:p14="http://schemas.microsoft.com/office/powerpoint/2010/main" val="713675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6711E-8C3E-4346-AED7-B1FE1F476B44}"/>
              </a:ext>
            </a:extLst>
          </p:cNvPr>
          <p:cNvSpPr>
            <a:spLocks noGrp="1"/>
          </p:cNvSpPr>
          <p:nvPr>
            <p:ph type="title"/>
          </p:nvPr>
        </p:nvSpPr>
        <p:spPr/>
        <p:txBody>
          <a:bodyPr/>
          <a:lstStyle/>
          <a:p>
            <a:r>
              <a:rPr lang="en-US" dirty="0"/>
              <a:t>Waste Determination	</a:t>
            </a:r>
          </a:p>
        </p:txBody>
      </p:sp>
      <p:sp>
        <p:nvSpPr>
          <p:cNvPr id="3" name="Content Placeholder 2">
            <a:extLst>
              <a:ext uri="{FF2B5EF4-FFF2-40B4-BE49-F238E27FC236}">
                <a16:creationId xmlns:a16="http://schemas.microsoft.com/office/drawing/2014/main" id="{E8A18C40-3996-44D3-BEC6-C6F907CFEEFB}"/>
              </a:ext>
            </a:extLst>
          </p:cNvPr>
          <p:cNvSpPr>
            <a:spLocks noGrp="1"/>
          </p:cNvSpPr>
          <p:nvPr>
            <p:ph idx="1"/>
          </p:nvPr>
        </p:nvSpPr>
        <p:spPr>
          <a:xfrm>
            <a:off x="677334" y="1692237"/>
            <a:ext cx="8596668" cy="3880773"/>
          </a:xfrm>
        </p:spPr>
        <p:txBody>
          <a:bodyPr/>
          <a:lstStyle/>
          <a:p>
            <a:r>
              <a:rPr lang="en-US" sz="2400" dirty="0"/>
              <a:t>Two ways to conduct a waste determination</a:t>
            </a:r>
          </a:p>
          <a:p>
            <a:pPr lvl="1"/>
            <a:r>
              <a:rPr lang="en-US" sz="2000" dirty="0"/>
              <a:t>Process knowledge</a:t>
            </a:r>
          </a:p>
          <a:p>
            <a:pPr lvl="2"/>
            <a:r>
              <a:rPr lang="en-US" sz="1800" dirty="0"/>
              <a:t>Safety Data Sheets, manufacturers’ literature</a:t>
            </a:r>
          </a:p>
          <a:p>
            <a:pPr lvl="2"/>
            <a:r>
              <a:rPr lang="en-US" sz="1800" dirty="0"/>
              <a:t>A full description of the process</a:t>
            </a:r>
          </a:p>
          <a:p>
            <a:pPr lvl="2"/>
            <a:r>
              <a:rPr lang="en-US" sz="1800" dirty="0"/>
              <a:t>A full description of the waste</a:t>
            </a:r>
          </a:p>
          <a:p>
            <a:pPr lvl="1"/>
            <a:r>
              <a:rPr lang="en-US" sz="2400" dirty="0"/>
              <a:t>Sampling</a:t>
            </a:r>
          </a:p>
          <a:p>
            <a:pPr lvl="2"/>
            <a:r>
              <a:rPr lang="en-US" sz="1800" dirty="0"/>
              <a:t>Take a representative sample of the waste and send it to a lab to be analyzed</a:t>
            </a:r>
          </a:p>
          <a:p>
            <a:pPr lvl="2"/>
            <a:r>
              <a:rPr lang="en-US" sz="1800" dirty="0"/>
              <a:t>Maintain documentation of sampling results</a:t>
            </a:r>
          </a:p>
          <a:p>
            <a:pPr lvl="2"/>
            <a:endParaRPr lang="en-US" dirty="0"/>
          </a:p>
        </p:txBody>
      </p:sp>
    </p:spTree>
    <p:extLst>
      <p:ext uri="{BB962C8B-B14F-4D97-AF65-F5344CB8AC3E}">
        <p14:creationId xmlns:p14="http://schemas.microsoft.com/office/powerpoint/2010/main" val="1742962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5B184-39BE-4409-A2AA-82B457BC18AB}"/>
              </a:ext>
            </a:extLst>
          </p:cNvPr>
          <p:cNvSpPr>
            <a:spLocks noGrp="1"/>
          </p:cNvSpPr>
          <p:nvPr>
            <p:ph type="title"/>
          </p:nvPr>
        </p:nvSpPr>
        <p:spPr/>
        <p:txBody>
          <a:bodyPr/>
          <a:lstStyle/>
          <a:p>
            <a:r>
              <a:rPr lang="en-US" dirty="0"/>
              <a:t>Waste Determination Tool</a:t>
            </a:r>
          </a:p>
        </p:txBody>
      </p:sp>
      <p:sp>
        <p:nvSpPr>
          <p:cNvPr id="3" name="Content Placeholder 2">
            <a:extLst>
              <a:ext uri="{FF2B5EF4-FFF2-40B4-BE49-F238E27FC236}">
                <a16:creationId xmlns:a16="http://schemas.microsoft.com/office/drawing/2014/main" id="{8F2CC239-6DE2-4EE3-B053-0AF5CF395B4A}"/>
              </a:ext>
            </a:extLst>
          </p:cNvPr>
          <p:cNvSpPr>
            <a:spLocks noGrp="1"/>
          </p:cNvSpPr>
          <p:nvPr>
            <p:ph idx="1"/>
          </p:nvPr>
        </p:nvSpPr>
        <p:spPr>
          <a:xfrm>
            <a:off x="677334" y="1930400"/>
            <a:ext cx="8596668" cy="3880773"/>
          </a:xfrm>
        </p:spPr>
        <p:txBody>
          <a:bodyPr/>
          <a:lstStyle/>
          <a:p>
            <a:r>
              <a:rPr lang="en-US" sz="2000" dirty="0"/>
              <a:t>A template form that can be used to document a waste determination</a:t>
            </a:r>
          </a:p>
          <a:p>
            <a:r>
              <a:rPr lang="en-US" sz="2000" dirty="0"/>
              <a:t>Also includes documentation of generator status</a:t>
            </a:r>
          </a:p>
          <a:p>
            <a:r>
              <a:rPr lang="en-US" sz="2000" dirty="0"/>
              <a:t>Will need to have one form for each waste stream</a:t>
            </a:r>
            <a:endParaRPr lang="en-US" dirty="0"/>
          </a:p>
        </p:txBody>
      </p:sp>
    </p:spTree>
    <p:extLst>
      <p:ext uri="{BB962C8B-B14F-4D97-AF65-F5344CB8AC3E}">
        <p14:creationId xmlns:p14="http://schemas.microsoft.com/office/powerpoint/2010/main" val="1778953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3C363-0739-43D4-9C4C-86CC04B1C384}"/>
              </a:ext>
            </a:extLst>
          </p:cNvPr>
          <p:cNvSpPr>
            <a:spLocks noGrp="1"/>
          </p:cNvSpPr>
          <p:nvPr>
            <p:ph type="title"/>
          </p:nvPr>
        </p:nvSpPr>
        <p:spPr/>
        <p:txBody>
          <a:bodyPr/>
          <a:lstStyle/>
          <a:p>
            <a:r>
              <a:rPr lang="en-US" dirty="0"/>
              <a:t>General Waste Stream Information</a:t>
            </a:r>
          </a:p>
        </p:txBody>
      </p:sp>
      <p:sp>
        <p:nvSpPr>
          <p:cNvPr id="3" name="Content Placeholder 2">
            <a:extLst>
              <a:ext uri="{FF2B5EF4-FFF2-40B4-BE49-F238E27FC236}">
                <a16:creationId xmlns:a16="http://schemas.microsoft.com/office/drawing/2014/main" id="{30121008-1D79-403F-A430-6DBEFBA6B090}"/>
              </a:ext>
            </a:extLst>
          </p:cNvPr>
          <p:cNvSpPr>
            <a:spLocks noGrp="1"/>
          </p:cNvSpPr>
          <p:nvPr>
            <p:ph idx="1"/>
          </p:nvPr>
        </p:nvSpPr>
        <p:spPr>
          <a:xfrm>
            <a:off x="677334" y="1826053"/>
            <a:ext cx="8596668" cy="3880773"/>
          </a:xfrm>
        </p:spPr>
        <p:txBody>
          <a:bodyPr>
            <a:normAutofit/>
          </a:bodyPr>
          <a:lstStyle/>
          <a:p>
            <a:r>
              <a:rPr lang="en-US" sz="2000" dirty="0"/>
              <a:t>First, enter the name of the waste </a:t>
            </a:r>
          </a:p>
          <a:p>
            <a:r>
              <a:rPr lang="en-US" sz="2000" dirty="0"/>
              <a:t>Then, enter the full description of the process generating the waste and what constituents are likely to be in the waste</a:t>
            </a:r>
          </a:p>
          <a:p>
            <a:r>
              <a:rPr lang="en-US" sz="2000" dirty="0"/>
              <a:t>Next, enter the estimated volume generated of that waste per month</a:t>
            </a:r>
          </a:p>
          <a:p>
            <a:pPr lvl="1"/>
            <a:r>
              <a:rPr lang="en-US" sz="1800" dirty="0"/>
              <a:t>This is used to determine your monthly generator status</a:t>
            </a:r>
          </a:p>
        </p:txBody>
      </p:sp>
    </p:spTree>
    <p:extLst>
      <p:ext uri="{BB962C8B-B14F-4D97-AF65-F5344CB8AC3E}">
        <p14:creationId xmlns:p14="http://schemas.microsoft.com/office/powerpoint/2010/main" val="893380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4FB21-BCB6-4887-9B69-7AEC69989655}"/>
              </a:ext>
            </a:extLst>
          </p:cNvPr>
          <p:cNvSpPr>
            <a:spLocks noGrp="1"/>
          </p:cNvSpPr>
          <p:nvPr>
            <p:ph type="title"/>
          </p:nvPr>
        </p:nvSpPr>
        <p:spPr/>
        <p:txBody>
          <a:bodyPr/>
          <a:lstStyle/>
          <a:p>
            <a:r>
              <a:rPr lang="en-US" dirty="0"/>
              <a:t>General Waste Stream Information</a:t>
            </a:r>
          </a:p>
        </p:txBody>
      </p:sp>
      <p:sp>
        <p:nvSpPr>
          <p:cNvPr id="3" name="Content Placeholder 2">
            <a:extLst>
              <a:ext uri="{FF2B5EF4-FFF2-40B4-BE49-F238E27FC236}">
                <a16:creationId xmlns:a16="http://schemas.microsoft.com/office/drawing/2014/main" id="{107EDE2E-3518-4EFB-BC72-3CBC9CE483BE}"/>
              </a:ext>
            </a:extLst>
          </p:cNvPr>
          <p:cNvSpPr>
            <a:spLocks noGrp="1"/>
          </p:cNvSpPr>
          <p:nvPr>
            <p:ph idx="1"/>
          </p:nvPr>
        </p:nvSpPr>
        <p:spPr>
          <a:xfrm>
            <a:off x="677334" y="1681087"/>
            <a:ext cx="8596668" cy="3880773"/>
          </a:xfrm>
        </p:spPr>
        <p:txBody>
          <a:bodyPr/>
          <a:lstStyle/>
          <a:p>
            <a:r>
              <a:rPr lang="en-US" sz="2000" dirty="0"/>
              <a:t>Is the waste a solid waste?</a:t>
            </a:r>
          </a:p>
          <a:p>
            <a:pPr lvl="1"/>
            <a:r>
              <a:rPr lang="en-US" sz="1800" dirty="0"/>
              <a:t>A solid waste is any garbage, refuse, sludge from a waste treatment plant, and other discarded materials</a:t>
            </a:r>
          </a:p>
          <a:p>
            <a:pPr lvl="1"/>
            <a:r>
              <a:rPr lang="en-US" sz="1800" dirty="0"/>
              <a:t>Does not refer to the physical state of the waste</a:t>
            </a:r>
          </a:p>
          <a:p>
            <a:r>
              <a:rPr lang="en-US" sz="2000" dirty="0"/>
              <a:t>Is the waste excluded from RCRA?</a:t>
            </a:r>
          </a:p>
          <a:p>
            <a:pPr lvl="1"/>
            <a:r>
              <a:rPr lang="en-US" sz="1800" dirty="0"/>
              <a:t>Some waste streams are excluded from the definition of waste in the RCRA rules</a:t>
            </a:r>
          </a:p>
          <a:p>
            <a:pPr lvl="1"/>
            <a:r>
              <a:rPr lang="en-US" sz="1800" dirty="0"/>
              <a:t>Examples: used oil and oil filters</a:t>
            </a:r>
          </a:p>
          <a:p>
            <a:pPr lvl="1"/>
            <a:endParaRPr lang="en-US" dirty="0"/>
          </a:p>
        </p:txBody>
      </p:sp>
    </p:spTree>
    <p:extLst>
      <p:ext uri="{BB962C8B-B14F-4D97-AF65-F5344CB8AC3E}">
        <p14:creationId xmlns:p14="http://schemas.microsoft.com/office/powerpoint/2010/main" val="1172288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A7F83-70D1-46EE-9A44-CD906D31D1ED}"/>
              </a:ext>
            </a:extLst>
          </p:cNvPr>
          <p:cNvSpPr>
            <a:spLocks noGrp="1"/>
          </p:cNvSpPr>
          <p:nvPr>
            <p:ph type="title"/>
          </p:nvPr>
        </p:nvSpPr>
        <p:spPr/>
        <p:txBody>
          <a:bodyPr/>
          <a:lstStyle/>
          <a:p>
            <a:r>
              <a:rPr lang="en-US" dirty="0"/>
              <a:t>General Waste Stream Information</a:t>
            </a:r>
          </a:p>
        </p:txBody>
      </p:sp>
      <p:sp>
        <p:nvSpPr>
          <p:cNvPr id="3" name="Content Placeholder 2">
            <a:extLst>
              <a:ext uri="{FF2B5EF4-FFF2-40B4-BE49-F238E27FC236}">
                <a16:creationId xmlns:a16="http://schemas.microsoft.com/office/drawing/2014/main" id="{46E33A4C-AAA9-43E0-8CF6-692167D23E7B}"/>
              </a:ext>
            </a:extLst>
          </p:cNvPr>
          <p:cNvSpPr>
            <a:spLocks noGrp="1"/>
          </p:cNvSpPr>
          <p:nvPr>
            <p:ph idx="1"/>
          </p:nvPr>
        </p:nvSpPr>
        <p:spPr>
          <a:xfrm>
            <a:off x="677334" y="1777412"/>
            <a:ext cx="8596668" cy="3880773"/>
          </a:xfrm>
        </p:spPr>
        <p:txBody>
          <a:bodyPr/>
          <a:lstStyle/>
          <a:p>
            <a:r>
              <a:rPr lang="en-US" sz="2000" dirty="0"/>
              <a:t>Is the waste a discarded or expired chemical product?</a:t>
            </a:r>
          </a:p>
          <a:p>
            <a:pPr lvl="1"/>
            <a:r>
              <a:rPr lang="en-US" sz="1800" dirty="0"/>
              <a:t>If yes, and it can be used for its intended purpose and you intended to use it, it is not necessarily a waste</a:t>
            </a:r>
          </a:p>
          <a:p>
            <a:r>
              <a:rPr lang="en-US" sz="2000" dirty="0"/>
              <a:t>Is the waste a spent/used process waste?</a:t>
            </a:r>
          </a:p>
          <a:p>
            <a:pPr lvl="1"/>
            <a:r>
              <a:rPr lang="en-US" sz="1800" dirty="0"/>
              <a:t>Has the waste been used for its intended purpose and based on that use become unusable</a:t>
            </a:r>
          </a:p>
          <a:p>
            <a:pPr lvl="1"/>
            <a:r>
              <a:rPr lang="en-US" sz="1800" dirty="0"/>
              <a:t>If not, it could be a P or U listed waste</a:t>
            </a:r>
          </a:p>
          <a:p>
            <a:r>
              <a:rPr lang="en-US" sz="2000" dirty="0"/>
              <a:t>What is the physical state of the waste stream?</a:t>
            </a:r>
          </a:p>
          <a:p>
            <a:pPr lvl="1"/>
            <a:endParaRPr lang="en-US" dirty="0"/>
          </a:p>
        </p:txBody>
      </p:sp>
    </p:spTree>
    <p:extLst>
      <p:ext uri="{BB962C8B-B14F-4D97-AF65-F5344CB8AC3E}">
        <p14:creationId xmlns:p14="http://schemas.microsoft.com/office/powerpoint/2010/main" val="40508567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1174</TotalTime>
  <Words>2380</Words>
  <Application>Microsoft Office PowerPoint</Application>
  <PresentationFormat>Widescreen</PresentationFormat>
  <Paragraphs>265</Paragraphs>
  <Slides>39</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39</vt:i4>
      </vt:variant>
    </vt:vector>
  </HeadingPairs>
  <TitlesOfParts>
    <vt:vector size="46" baseType="lpstr">
      <vt:lpstr>Arial</vt:lpstr>
      <vt:lpstr>Calibri</vt:lpstr>
      <vt:lpstr>Symbol</vt:lpstr>
      <vt:lpstr>Trebuchet MS</vt:lpstr>
      <vt:lpstr>Wingdings</vt:lpstr>
      <vt:lpstr>Wingdings 3</vt:lpstr>
      <vt:lpstr>Facet</vt:lpstr>
      <vt:lpstr>Waste Determination Tool</vt:lpstr>
      <vt:lpstr>Overview</vt:lpstr>
      <vt:lpstr>Regulations</vt:lpstr>
      <vt:lpstr>Hazardous vs Nonhazardous</vt:lpstr>
      <vt:lpstr>Waste Determination </vt:lpstr>
      <vt:lpstr>Waste Determination Tool</vt:lpstr>
      <vt:lpstr>General Waste Stream Information</vt:lpstr>
      <vt:lpstr>General Waste Stream Information</vt:lpstr>
      <vt:lpstr>General Waste Stream Information</vt:lpstr>
      <vt:lpstr>Part I: Hazardous Waste Determination</vt:lpstr>
      <vt:lpstr>Part I: Hazardous Waste Determination</vt:lpstr>
      <vt:lpstr>Part I: Hazardous Waste Determination</vt:lpstr>
      <vt:lpstr>Part I: Hazardous Waste Determination</vt:lpstr>
      <vt:lpstr>Waste Determination Tool</vt:lpstr>
      <vt:lpstr>Waste Determination Tool</vt:lpstr>
      <vt:lpstr>Part II: Nonhazardous Class 1 and 2</vt:lpstr>
      <vt:lpstr>Part II: Nonhazardous Class 1</vt:lpstr>
      <vt:lpstr>Part II: Nonhazardous Class 1</vt:lpstr>
      <vt:lpstr>Part II: Nonhazardous Class 1</vt:lpstr>
      <vt:lpstr>Part II: Nonhazardous Class 1</vt:lpstr>
      <vt:lpstr>Part II: Nonhazardous Class 1</vt:lpstr>
      <vt:lpstr>Part II: Nonhazardous Class 1</vt:lpstr>
      <vt:lpstr>Part II: Nonhazardous Class 1</vt:lpstr>
      <vt:lpstr>Part II: Nonhazardous Class 1</vt:lpstr>
      <vt:lpstr>Waste Classification Tool</vt:lpstr>
      <vt:lpstr>Part III: Nonhazardous Class 2 or 3</vt:lpstr>
      <vt:lpstr>Part III: Nonhazardous Class 2 or 3</vt:lpstr>
      <vt:lpstr>Part III: Nonhazardous Class 2 or 3</vt:lpstr>
      <vt:lpstr>Part IV: Nonhazardous Class 3</vt:lpstr>
      <vt:lpstr>Part V. Additional Information</vt:lpstr>
      <vt:lpstr>Part V. Additional Information</vt:lpstr>
      <vt:lpstr>Part V. Additional Information</vt:lpstr>
      <vt:lpstr>Part V. Additional Information</vt:lpstr>
      <vt:lpstr>Part V. Additional Information</vt:lpstr>
      <vt:lpstr>Part V. Additional Information</vt:lpstr>
      <vt:lpstr>Examples </vt:lpstr>
      <vt:lpstr>Examples</vt:lpstr>
      <vt:lpstr>Examples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Waste Determination Tool</dc:title>
  <dc:creator>Kristen Fenati</dc:creator>
  <cp:lastModifiedBy>Kristen Fenati</cp:lastModifiedBy>
  <cp:revision>66</cp:revision>
  <dcterms:created xsi:type="dcterms:W3CDTF">2018-03-13T14:06:21Z</dcterms:created>
  <dcterms:modified xsi:type="dcterms:W3CDTF">2018-04-12T18:10:35Z</dcterms:modified>
</cp:coreProperties>
</file>