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6" r:id="rId2"/>
    <p:sldMasterId id="2147483666" r:id="rId3"/>
    <p:sldMasterId id="2147483678" r:id="rId4"/>
    <p:sldMasterId id="2147483687" r:id="rId5"/>
  </p:sldMasterIdLst>
  <p:notesMasterIdLst>
    <p:notesMasterId r:id="rId48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</p:sldIdLst>
  <p:sldSz cx="12192000" cy="6858000"/>
  <p:notesSz cx="6858000" cy="9144000"/>
  <p:embeddedFontLs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onsolas" panose="020B0609020204030204" pitchFamily="49" charset="0"/>
      <p:regular r:id="rId53"/>
      <p:bold r:id="rId54"/>
      <p:italic r:id="rId55"/>
      <p:boldItalic r:id="rId56"/>
    </p:embeddedFont>
    <p:embeddedFont>
      <p:font typeface="Montserrat" panose="00000500000000000000" pitchFamily="2" charset="0"/>
      <p:regular r:id="rId57"/>
      <p:bold r:id="rId58"/>
      <p:italic r:id="rId59"/>
      <p:boldItalic r:id="rId60"/>
    </p:embeddedFont>
    <p:embeddedFont>
      <p:font typeface="Montserrat Medium" panose="00000600000000000000" pitchFamily="2" charset="0"/>
      <p:regular r:id="rId61"/>
      <p:bold r:id="rId62"/>
      <p:italic r:id="rId63"/>
      <p:boldItalic r:id="rId64"/>
    </p:embeddedFont>
    <p:embeddedFont>
      <p:font typeface="Montserrat SemiBold" panose="00000700000000000000" pitchFamily="2" charset="0"/>
      <p:regular r:id="rId65"/>
      <p:bold r:id="rId66"/>
      <p:italic r:id="rId67"/>
      <p:boldItalic r:id="rId68"/>
    </p:embeddedFont>
    <p:embeddedFont>
      <p:font typeface="Roboto" panose="02000000000000000000" pitchFamily="2" charset="0"/>
      <p:regular r:id="rId69"/>
      <p:bold r:id="rId70"/>
      <p:italic r:id="rId71"/>
      <p:boldItalic r:id="rId72"/>
    </p:embeddedFont>
    <p:embeddedFont>
      <p:font typeface="Verdana" panose="020B0604030504040204" pitchFamily="34" charset="0"/>
      <p:regular r:id="rId73"/>
      <p:bold r:id="rId74"/>
      <p:italic r:id="rId75"/>
      <p:boldItalic r:id="rId7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7" roundtripDataSignature="AMtx7mjWy1SnTDWGixWYNyMEEnAkm6QvX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font" Target="fonts/font15.fntdata"/><Relationship Id="rId68" Type="http://schemas.openxmlformats.org/officeDocument/2006/relationships/font" Target="fonts/font20.fntdata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74" Type="http://schemas.openxmlformats.org/officeDocument/2006/relationships/font" Target="fonts/font26.fntdata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3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font" Target="fonts/font21.fntdata"/><Relationship Id="rId77" Type="http://customschemas.google.com/relationships/presentationmetadata" Target="metadata"/><Relationship Id="rId8" Type="http://schemas.openxmlformats.org/officeDocument/2006/relationships/slide" Target="slides/slide3.xml"/><Relationship Id="rId51" Type="http://schemas.openxmlformats.org/officeDocument/2006/relationships/font" Target="fonts/font3.fntdata"/><Relationship Id="rId72" Type="http://schemas.openxmlformats.org/officeDocument/2006/relationships/font" Target="fonts/font24.fntdata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font" Target="fonts/font11.fntdata"/><Relationship Id="rId67" Type="http://schemas.openxmlformats.org/officeDocument/2006/relationships/font" Target="fonts/font19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schemas.openxmlformats.org/officeDocument/2006/relationships/font" Target="fonts/font22.fntdata"/><Relationship Id="rId75" Type="http://schemas.openxmlformats.org/officeDocument/2006/relationships/font" Target="fonts/font2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73" Type="http://schemas.openxmlformats.org/officeDocument/2006/relationships/font" Target="fonts/font25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6" Type="http://schemas.openxmlformats.org/officeDocument/2006/relationships/font" Target="fonts/font28.fntdata"/><Relationship Id="rId7" Type="http://schemas.openxmlformats.org/officeDocument/2006/relationships/slide" Target="slides/slide2.xml"/><Relationship Id="rId71" Type="http://schemas.openxmlformats.org/officeDocument/2006/relationships/font" Target="fonts/font23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font" Target="fonts/font18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Nathan.Chappell\Dropbox\My%20Mac%20(LAPTOP-Administration5)\Desktop\Generosity%20Crisis\Decrease%20in%20Giving%20Graphs\US%20DECLINE%20IN%20GIVING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227987314981361E-2"/>
          <c:y val="1.833191866051494E-2"/>
          <c:w val="0.92540130950451638"/>
          <c:h val="0.92405220180810732"/>
        </c:manualLayout>
      </c:layout>
      <c:lineChart>
        <c:grouping val="standard"/>
        <c:varyColors val="0"/>
        <c:ser>
          <c:idx val="1"/>
          <c:order val="0"/>
          <c:tx>
            <c:strRef>
              <c:f>'data-SYk8S'!$B$1</c:f>
              <c:strCache>
                <c:ptCount val="1"/>
                <c:pt idx="0">
                  <c:v>% who Give</c:v>
                </c:pt>
              </c:strCache>
            </c:strRef>
          </c:tx>
          <c:spPr>
            <a:ln w="34925" cap="rnd">
              <a:solidFill>
                <a:schemeClr val="bg2"/>
              </a:solidFill>
              <a:round/>
            </a:ln>
            <a:effectLst/>
          </c:spPr>
          <c:marker>
            <c:symbol val="none"/>
          </c:marker>
          <c:cat>
            <c:numRef>
              <c:f>'data-SYk8S'!$A$2:$A$11</c:f>
              <c:numCache>
                <c:formatCode>General</c:formatCode>
                <c:ptCount val="10"/>
                <c:pt idx="0">
                  <c:v>2000</c:v>
                </c:pt>
                <c:pt idx="1">
                  <c:v>2002</c:v>
                </c:pt>
                <c:pt idx="2">
                  <c:v>2004</c:v>
                </c:pt>
                <c:pt idx="3">
                  <c:v>2006</c:v>
                </c:pt>
                <c:pt idx="4">
                  <c:v>2008</c:v>
                </c:pt>
                <c:pt idx="5">
                  <c:v>2010</c:v>
                </c:pt>
                <c:pt idx="6">
                  <c:v>2012</c:v>
                </c:pt>
                <c:pt idx="7">
                  <c:v>2014</c:v>
                </c:pt>
                <c:pt idx="8">
                  <c:v>2016</c:v>
                </c:pt>
                <c:pt idx="9">
                  <c:v>2018</c:v>
                </c:pt>
              </c:numCache>
            </c:numRef>
          </c:cat>
          <c:val>
            <c:numRef>
              <c:f>'data-SYk8S'!$B$2:$B$11</c:f>
              <c:numCache>
                <c:formatCode>General</c:formatCode>
                <c:ptCount val="10"/>
                <c:pt idx="0">
                  <c:v>0.66220000000000001</c:v>
                </c:pt>
                <c:pt idx="1">
                  <c:v>0.67630000000000001</c:v>
                </c:pt>
                <c:pt idx="2">
                  <c:v>0.66869999999999996</c:v>
                </c:pt>
                <c:pt idx="3">
                  <c:v>0.6542</c:v>
                </c:pt>
                <c:pt idx="4">
                  <c:v>0.65410000000000001</c:v>
                </c:pt>
                <c:pt idx="5">
                  <c:v>0.61109999999999998</c:v>
                </c:pt>
                <c:pt idx="6">
                  <c:v>0.58879999999999999</c:v>
                </c:pt>
                <c:pt idx="7">
                  <c:v>0.55510000000000004</c:v>
                </c:pt>
                <c:pt idx="8">
                  <c:v>0.53010000000000002</c:v>
                </c:pt>
                <c:pt idx="9">
                  <c:v>0.496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508-244F-AE50-F4C5E9B40AEC}"/>
            </c:ext>
          </c:extLst>
        </c:ser>
        <c:ser>
          <c:idx val="0"/>
          <c:order val="1"/>
          <c:tx>
            <c:strRef>
              <c:f>'data-SYk8S'!$B$1</c:f>
              <c:strCache>
                <c:ptCount val="1"/>
                <c:pt idx="0">
                  <c:v>% who Give</c:v>
                </c:pt>
              </c:strCache>
            </c:strRef>
          </c:tx>
          <c:spPr>
            <a:ln w="34925" cap="rnd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'data-SYk8S'!$A$2:$A$11</c:f>
              <c:numCache>
                <c:formatCode>General</c:formatCode>
                <c:ptCount val="10"/>
                <c:pt idx="0">
                  <c:v>2000</c:v>
                </c:pt>
                <c:pt idx="1">
                  <c:v>2002</c:v>
                </c:pt>
                <c:pt idx="2">
                  <c:v>2004</c:v>
                </c:pt>
                <c:pt idx="3">
                  <c:v>2006</c:v>
                </c:pt>
                <c:pt idx="4">
                  <c:v>2008</c:v>
                </c:pt>
                <c:pt idx="5">
                  <c:v>2010</c:v>
                </c:pt>
                <c:pt idx="6">
                  <c:v>2012</c:v>
                </c:pt>
                <c:pt idx="7">
                  <c:v>2014</c:v>
                </c:pt>
                <c:pt idx="8">
                  <c:v>2016</c:v>
                </c:pt>
                <c:pt idx="9">
                  <c:v>2018</c:v>
                </c:pt>
              </c:numCache>
            </c:numRef>
          </c:cat>
          <c:val>
            <c:numRef>
              <c:f>'data-SYk8S'!$B$2:$B$11</c:f>
              <c:numCache>
                <c:formatCode>General</c:formatCode>
                <c:ptCount val="10"/>
                <c:pt idx="0">
                  <c:v>0.66220000000000001</c:v>
                </c:pt>
                <c:pt idx="1">
                  <c:v>0.67630000000000001</c:v>
                </c:pt>
                <c:pt idx="2">
                  <c:v>0.66869999999999996</c:v>
                </c:pt>
                <c:pt idx="3">
                  <c:v>0.6542</c:v>
                </c:pt>
                <c:pt idx="4">
                  <c:v>0.65410000000000001</c:v>
                </c:pt>
                <c:pt idx="5">
                  <c:v>0.61109999999999998</c:v>
                </c:pt>
                <c:pt idx="6">
                  <c:v>0.58879999999999999</c:v>
                </c:pt>
                <c:pt idx="7">
                  <c:v>0.55510000000000004</c:v>
                </c:pt>
                <c:pt idx="8">
                  <c:v>0.53010000000000002</c:v>
                </c:pt>
                <c:pt idx="9">
                  <c:v>0.496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508-244F-AE50-F4C5E9B40A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13656960"/>
        <c:axId val="1013658608"/>
      </c:lineChart>
      <c:catAx>
        <c:axId val="1013656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pPr>
            <a:endParaRPr lang="en-US"/>
          </a:p>
        </c:txPr>
        <c:crossAx val="1013658608"/>
        <c:crosses val="autoZero"/>
        <c:auto val="1"/>
        <c:lblAlgn val="ctr"/>
        <c:lblOffset val="100"/>
        <c:noMultiLvlLbl val="0"/>
      </c:catAx>
      <c:valAx>
        <c:axId val="1013658608"/>
        <c:scaling>
          <c:orientation val="minMax"/>
          <c:max val="0.70000000000000007"/>
          <c:min val="0.45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pPr>
            <a:endParaRPr lang="en-US"/>
          </a:p>
        </c:txPr>
        <c:crossAx val="1013656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0.9457</cdr:x>
      <cdr:y>0.74169</cdr:y>
    </cdr:from>
    <cdr:to>
      <cdr:x>0.96699</cdr:x>
      <cdr:y>0.78494</cdr:y>
    </cdr:to>
    <cdr:sp macro="" textlink="">
      <cdr:nvSpPr>
        <cdr:cNvPr id="4" name="Triangle 3">
          <a:extLst xmlns:a="http://schemas.openxmlformats.org/drawingml/2006/main">
            <a:ext uri="{FF2B5EF4-FFF2-40B4-BE49-F238E27FC236}">
              <a16:creationId xmlns:a16="http://schemas.microsoft.com/office/drawing/2014/main" id="{77BA0D1E-A150-A44C-AADB-E9158E5F8A01}"/>
            </a:ext>
          </a:extLst>
        </cdr:cNvPr>
        <cdr:cNvSpPr/>
      </cdr:nvSpPr>
      <cdr:spPr>
        <a:xfrm xmlns:a="http://schemas.openxmlformats.org/drawingml/2006/main" rot="7439468">
          <a:off x="7575915" y="3448120"/>
          <a:ext cx="200215" cy="170882"/>
        </a:xfrm>
        <a:prstGeom xmlns:a="http://schemas.openxmlformats.org/drawingml/2006/main" prst="triangle">
          <a:avLst/>
        </a:prstGeom>
        <a:solidFill xmlns:a="http://schemas.openxmlformats.org/drawingml/2006/main">
          <a:schemeClr val="tx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>
            <a:solidFill>
              <a:schemeClr val="tx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2" name="Google Shape;3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8" name="Google Shape;478;p12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9" name="Google Shape;479;p12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7" name="Google Shape;487;p1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8" name="Google Shape;488;p13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6" name="Google Shape;496;p14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97" name="Google Shape;497;p14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5" name="Google Shape;505;p19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06" name="Google Shape;506;p19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7" name="Google Shape;51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7" name="Google Shape;527;p24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Mega Gifts ($350M+) were $14.9 billion in 2021 as compared to $10.1 billion in 2020, thus </a:t>
            </a:r>
            <a:r>
              <a:rPr lang="en-US"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$4.8 billion less was contributed by non-UHNW individuals.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With an average gift of $813 for non-UHNW individuals, this equates to </a:t>
            </a:r>
            <a:r>
              <a:rPr lang="en-US"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over </a:t>
            </a:r>
            <a:r>
              <a:rPr lang="en-US" sz="1200" b="1" u="sng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5.9 million fewer charitable gift transactions given by individuals in 2021 alone</a:t>
            </a:r>
            <a:r>
              <a:rPr lang="en-US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/>
          </a:p>
        </p:txBody>
      </p:sp>
      <p:sp>
        <p:nvSpPr>
          <p:cNvPr id="528" name="Google Shape;528;p24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7" name="Google Shape;537;p27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Mega Gifts ($350M+) were $14.9 billion in 2021 as compared to $10.1 billion in 2020, thus </a:t>
            </a:r>
            <a:r>
              <a:rPr lang="en-US"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$4.8 billion less was contributed by non-UHNW individuals.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With an average gift of $813 for non-UHNW individuals, this equates to </a:t>
            </a:r>
            <a:r>
              <a:rPr lang="en-US" sz="1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over </a:t>
            </a:r>
            <a:r>
              <a:rPr lang="en-US" sz="1200" b="1" u="sng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5.9 million fewer charitable gift transactions given by individuals in 2021 alone</a:t>
            </a:r>
            <a:r>
              <a:rPr lang="en-US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/>
          </a:p>
        </p:txBody>
      </p:sp>
      <p:sp>
        <p:nvSpPr>
          <p:cNvPr id="538" name="Google Shape;538;p27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6" name="Google Shape;546;p28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47" name="Google Shape;547;p28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126ba41d27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6" name="Google Shape;556;g126ba41d271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We wrote the Generosity Crisis as a way to spark conversation about generosity… the good and the bad - and to create awareness</a:t>
            </a:r>
            <a:endParaRPr/>
          </a:p>
        </p:txBody>
      </p:sp>
      <p:sp>
        <p:nvSpPr>
          <p:cNvPr id="557" name="Google Shape;557;g126ba41d271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9" name="Google Shape;569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70" name="Google Shape;570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9" name="Google Shape;35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8" name="Google Shape;578;p3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 u="sng">
                <a:latin typeface="Verdana"/>
                <a:ea typeface="Verdana"/>
                <a:cs typeface="Verdana"/>
                <a:sym typeface="Verdana"/>
              </a:rPr>
              <a:t>So we all hear about ‘big data’ but how big is it really?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  <a:p>
            <a:pPr marL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97 zettabytes created … a zettabyte is one trillion gigabytes or a billion terrabytes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marL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projected to almost double by 2025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  <a:p>
            <a:pPr marL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For perspective, one hour of iphone video is around 5.5 Gb. To create 97 zettabytes, you’d have to film continuously for over 2 million years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  <a:p>
            <a:pPr marL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Former Google CEO Eric Schmidt said that from the very beginning of humanity until the year 2003</a:t>
            </a:r>
            <a:endParaRPr/>
          </a:p>
          <a:p>
            <a:pPr marL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an estimated 0.5% of one zettabyte was created</a:t>
            </a:r>
            <a:endParaRPr/>
          </a:p>
          <a:p>
            <a:pPr marL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Data has increased nearly 20,000x since then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  <a:p>
            <a:pPr marL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181 million years to download all of the data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  <a:p>
            <a:pPr marL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Storage wise, if you downloaded all of this data on the largest capacity ipad pro (2TB), and stacked them high it would take you 2/3 the way to the moon.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  <a:p>
            <a:pPr marL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 b="1" u="sng">
                <a:highlight>
                  <a:srgbClr val="FFFF00"/>
                </a:highlight>
                <a:latin typeface="Verdana"/>
                <a:ea typeface="Verdana"/>
                <a:cs typeface="Verdana"/>
                <a:sym typeface="Verdana"/>
              </a:rPr>
              <a:t>what does big data mean for big businesses?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79" name="Google Shape;579;p30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0" name="Google Shape;590;p3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91" name="Google Shape;591;p31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3" name="Google Shape;603;p3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6932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0" i="0">
                <a:solidFill>
                  <a:srgbClr val="BDC1C6"/>
                </a:solidFill>
                <a:latin typeface="Roboto"/>
                <a:ea typeface="Roboto"/>
                <a:cs typeface="Roboto"/>
                <a:sym typeface="Roboto"/>
              </a:rPr>
              <a:t>This is a race to the bottom of the brainstem  - Tristan Harris</a:t>
            </a:r>
            <a:endParaRPr/>
          </a:p>
          <a:p>
            <a:pPr marL="16932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0" i="0">
              <a:solidFill>
                <a:srgbClr val="BDC1C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90495" lvl="0" indent="-19049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2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The average person receives </a:t>
            </a:r>
            <a:r>
              <a:rPr lang="en-US" sz="1200" b="1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333.2 emails a day</a:t>
            </a:r>
            <a:r>
              <a:rPr lang="en-US" sz="12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, (increasing to 376.5 per day by 2025).</a:t>
            </a:r>
            <a:br>
              <a:rPr lang="en-US" sz="12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1200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90495" lvl="0" indent="-19049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2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The average person sees </a:t>
            </a:r>
            <a:r>
              <a:rPr lang="en-US" sz="1200" b="1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between 4,000 and 10,000</a:t>
            </a:r>
            <a:r>
              <a:rPr lang="en-US" sz="12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 ads in a single day.  (was just 500 per day in 1970)</a:t>
            </a:r>
            <a:endParaRPr/>
          </a:p>
          <a:p>
            <a:pPr marL="16932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0" i="0">
              <a:solidFill>
                <a:srgbClr val="BDC1C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6932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0" i="0">
              <a:solidFill>
                <a:srgbClr val="BDC1C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6932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0" i="0">
                <a:solidFill>
                  <a:srgbClr val="BDC1C6"/>
                </a:solidFill>
                <a:latin typeface="Roboto"/>
                <a:ea typeface="Roboto"/>
                <a:cs typeface="Roboto"/>
                <a:sym typeface="Roboto"/>
              </a:rPr>
              <a:t>Most users have </a:t>
            </a:r>
            <a:r>
              <a:rPr lang="en-US" b="1" i="0">
                <a:solidFill>
                  <a:srgbClr val="BDC1C6"/>
                </a:solidFill>
                <a:latin typeface="Roboto"/>
                <a:ea typeface="Roboto"/>
                <a:cs typeface="Roboto"/>
                <a:sym typeface="Roboto"/>
              </a:rPr>
              <a:t>more than 80</a:t>
            </a:r>
            <a:r>
              <a:rPr lang="en-US" b="0" i="0">
                <a:solidFill>
                  <a:srgbClr val="BDC1C6"/>
                </a:solidFill>
                <a:latin typeface="Roboto"/>
                <a:ea typeface="Roboto"/>
                <a:cs typeface="Roboto"/>
                <a:sym typeface="Roboto"/>
              </a:rPr>
              <a:t> apps installed on their phones. (TechJury</a:t>
            </a:r>
            <a:endParaRPr b="0" i="0">
              <a:solidFill>
                <a:srgbClr val="BDC1C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6932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0" i="0">
              <a:solidFill>
                <a:srgbClr val="BDC1C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6932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0" i="0">
                <a:solidFill>
                  <a:srgbClr val="BDC1C6"/>
                </a:solidFill>
                <a:latin typeface="Roboto"/>
                <a:ea typeface="Roboto"/>
                <a:cs typeface="Roboto"/>
                <a:sym typeface="Roboto"/>
              </a:rPr>
              <a:t>Most smart phone users have use 9 apps per day on average and 30 apps per month.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04" name="Google Shape;604;p33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5" name="Google Shape;615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6932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1" i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Association</a:t>
            </a:r>
            <a:r>
              <a:rPr lang="en-US" sz="1200" b="0" i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= something you think of when you think of something else.</a:t>
            </a:r>
            <a:endParaRPr/>
          </a:p>
          <a:p>
            <a:pPr marL="16932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6932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1" i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Connection</a:t>
            </a:r>
            <a:r>
              <a:rPr lang="en-US" sz="1200" b="0" i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= relationship between two things.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16" name="Google Shape;616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7" name="Google Shape;627;p36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Newman’s own: 100% of its profits and royalties to nonprofit organizations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Bombas: donates a pair of socks for every pair sold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Patagonia Vision: </a:t>
            </a:r>
            <a:r>
              <a:rPr lang="en-US">
                <a:solidFill>
                  <a:srgbClr val="444444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“</a:t>
            </a:r>
            <a:r>
              <a:rPr lang="en-US" b="1">
                <a:solidFill>
                  <a:srgbClr val="444444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use of all its resources to protect life on Earth</a:t>
            </a:r>
            <a:r>
              <a:rPr lang="en-US">
                <a:solidFill>
                  <a:srgbClr val="444444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.”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F8F3E8"/>
                </a:solidFill>
                <a:highlight>
                  <a:srgbClr val="004236"/>
                </a:highlight>
                <a:latin typeface="Verdana"/>
                <a:ea typeface="Verdana"/>
                <a:cs typeface="Verdana"/>
                <a:sym typeface="Verdana"/>
              </a:rPr>
              <a:t>The Body Shop: green peace, save the whales, equity and protetction of women and girls</a:t>
            </a:r>
            <a:endParaRPr>
              <a:solidFill>
                <a:srgbClr val="444444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28" name="Google Shape;628;p36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5" name="Google Shape;645;p38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6" name="Google Shape;646;p38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6" name="Google Shape;656;p42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57" name="Google Shape;657;p42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6" name="Google Shape;666;p10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7" name="Google Shape;667;p103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8" name="Google Shape;678;p104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79" name="Google Shape;679;p104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7" name="Google Shape;687;p10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88" name="Google Shape;688;p105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7" name="Google Shape;697;p106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98" name="Google Shape;698;p106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9" name="Google Shape;719;p107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20" name="Google Shape;720;p107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3" name="Google Shape;743;p108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44" name="Google Shape;744;p108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4" name="Google Shape;754;p109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55" name="Google Shape;755;p109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3" name="Google Shape;803;p11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Porsche TYCAN</a:t>
            </a:r>
            <a:endParaRPr/>
          </a:p>
        </p:txBody>
      </p:sp>
      <p:sp>
        <p:nvSpPr>
          <p:cNvPr id="804" name="Google Shape;804;p110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2" name="Google Shape;822;p11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23" name="Google Shape;823;p111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4" name="Google Shape;854;p112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55" name="Google Shape;855;p112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4" name="Google Shape;864;p11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65" name="Google Shape;865;p113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11fbb7dfca9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5" name="Google Shape;915;g11fbb7dfca9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4" name="Google Shape;984;p114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85" name="Google Shape;985;p114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5" name="Google Shape;39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>
                <a:solidFill>
                  <a:schemeClr val="lt2"/>
                </a:solidFill>
              </a:rPr>
              <a:t>5.4 BILLION CALCULATIONS PER MONTH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>
              <a:solidFill>
                <a:schemeClr val="lt2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>
                <a:solidFill>
                  <a:schemeClr val="lt2"/>
                </a:solidFill>
              </a:rPr>
              <a:t>Predictions Created to Date: 108,331,289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100" b="1">
                <a:solidFill>
                  <a:schemeClr val="lt2"/>
                </a:solidFill>
              </a:rPr>
              <a:t>DSAi Trends (NEED TO DECIDE WHICH TO USE)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100">
                <a:solidFill>
                  <a:schemeClr val="lt2"/>
                </a:solidFill>
              </a:rPr>
              <a:t>5x effort required when using Wealth vs Ai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100">
                <a:solidFill>
                  <a:schemeClr val="lt2"/>
                </a:solidFill>
              </a:rPr>
              <a:t>9x donors acquired using Ai vs Wealth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100">
                <a:solidFill>
                  <a:schemeClr val="lt2"/>
                </a:solidFill>
              </a:rPr>
              <a:t>6.5 dollars raised using AI vs Wealth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1" name="Google Shape;1001;p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0" name="Google Shape;1010;p116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11" name="Google Shape;1011;p116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9" name="Google Shape;1019;p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17adefc499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17adefc499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17adefc4998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rgbClr val="001E20"/>
                </a:solidFill>
                <a:latin typeface="Roboto"/>
                <a:ea typeface="Roboto"/>
                <a:cs typeface="Roboto"/>
                <a:sym typeface="Roboto"/>
              </a:rPr>
              <a:t>Nonprofit practitioners are aware of AI, but have reservations ⁃ 59% of nonprofits hear about AI from their CRM provider ⁃ 83% of nonprofits believe an ethical framework needs to be defined before full adoption of AI in the sector 2. Nonprofit-specific AI is not widely adopted today, but it is beginning ⁃ Most nonprofits are using well known apps (e.g., Gmail or Facebook suggestions), while nonprofit-specific AI is reaching less than 23% of nonprofits ⁃ 73% of nonprofits believe AI innovation aligns with their beliefs and 75% believe AI makes their life easie</a:t>
            </a:r>
            <a:endParaRPr sz="1200">
              <a:solidFill>
                <a:srgbClr val="001E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1" name="Google Shape;431;g17adefc4998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7adefc4998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rgbClr val="001E20"/>
                </a:solidFill>
                <a:latin typeface="Roboto"/>
                <a:ea typeface="Roboto"/>
                <a:cs typeface="Roboto"/>
                <a:sym typeface="Roboto"/>
              </a:rPr>
              <a:t>Nonprofit practitioners are aware of AI, but have reservations ⁃ 59% of nonprofits hear about AI from their CRM provider ⁃ 83% of nonprofits believe an ethical framework needs to be defined before full adoption of AI in the sector 2. Nonprofit-specific AI is not widely adopted today, but it is beginning ⁃ Most nonprofits are using well known apps (e.g., Gmail or Facebook suggestions), while nonprofit-specific AI is reaching less than 23% of nonprofits ⁃ 73% of nonprofits believe AI innovation aligns with their beliefs and 75% believe AI makes their life easie</a:t>
            </a:r>
            <a:endParaRPr sz="1200">
              <a:solidFill>
                <a:srgbClr val="001E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3" name="Google Shape;443;g17adefc4998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17adefc4998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147"/>
              </a:buClr>
              <a:buSzPts val="1200"/>
              <a:buFont typeface="Verdana"/>
              <a:buChar char="●"/>
            </a:pPr>
            <a:r>
              <a:rPr lang="en-US" sz="1200">
                <a:solidFill>
                  <a:srgbClr val="003147"/>
                </a:solidFill>
                <a:latin typeface="Verdana"/>
                <a:ea typeface="Verdana"/>
                <a:cs typeface="Verdana"/>
                <a:sym typeface="Verdana"/>
              </a:rPr>
              <a:t>Concentrated effort and focus to improve your efforts</a:t>
            </a:r>
            <a:endParaRPr sz="1200">
              <a:solidFill>
                <a:srgbClr val="00314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147"/>
              </a:buClr>
              <a:buSzPts val="1200"/>
              <a:buFont typeface="Verdana"/>
              <a:buChar char="●"/>
            </a:pPr>
            <a:r>
              <a:rPr lang="en-US" sz="1200">
                <a:solidFill>
                  <a:srgbClr val="003147"/>
                </a:solidFill>
                <a:latin typeface="Verdana"/>
                <a:ea typeface="Verdana"/>
                <a:cs typeface="Verdana"/>
                <a:sym typeface="Verdana"/>
              </a:rPr>
              <a:t>Break down silos </a:t>
            </a:r>
            <a:endParaRPr sz="1200">
              <a:solidFill>
                <a:srgbClr val="00314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147"/>
              </a:buClr>
              <a:buSzPts val="1200"/>
              <a:buFont typeface="Verdana"/>
              <a:buChar char="●"/>
            </a:pPr>
            <a:r>
              <a:rPr lang="en-US" sz="1200">
                <a:solidFill>
                  <a:srgbClr val="003147"/>
                </a:solidFill>
                <a:latin typeface="Verdana"/>
                <a:ea typeface="Verdana"/>
                <a:cs typeface="Verdana"/>
                <a:sym typeface="Verdana"/>
              </a:rPr>
              <a:t>Dynamic scoring</a:t>
            </a:r>
            <a:endParaRPr sz="1200">
              <a:solidFill>
                <a:srgbClr val="00314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147"/>
              </a:buClr>
              <a:buSzPts val="1200"/>
              <a:buFont typeface="Verdana"/>
              <a:buChar char="●"/>
            </a:pPr>
            <a:r>
              <a:rPr lang="en-US" sz="1200">
                <a:solidFill>
                  <a:srgbClr val="003147"/>
                </a:solidFill>
                <a:latin typeface="Verdana"/>
                <a:ea typeface="Verdana"/>
                <a:cs typeface="Verdana"/>
                <a:sym typeface="Verdana"/>
              </a:rPr>
              <a:t>Bringing engagement &amp; experiential data, philanthropic &amp; wealth data into one profile</a:t>
            </a:r>
            <a:endParaRPr sz="1200">
              <a:solidFill>
                <a:srgbClr val="00314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rgbClr val="001E20"/>
                </a:solidFill>
                <a:latin typeface="Roboto"/>
                <a:ea typeface="Roboto"/>
                <a:cs typeface="Roboto"/>
                <a:sym typeface="Roboto"/>
              </a:rPr>
              <a:t>Major gifts have the highest ROI and are given by a small portion of the population</a:t>
            </a:r>
            <a:endParaRPr sz="1200">
              <a:solidFill>
                <a:srgbClr val="001E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rgbClr val="001E20"/>
                </a:solidFill>
                <a:latin typeface="Roboto"/>
                <a:ea typeface="Roboto"/>
                <a:cs typeface="Roboto"/>
                <a:sym typeface="Roboto"/>
              </a:rPr>
              <a:t>Need to be strategice</a:t>
            </a:r>
            <a:endParaRPr sz="1200">
              <a:solidFill>
                <a:srgbClr val="001E2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rgbClr val="00314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80"/>
              <a:buFont typeface="Arial"/>
              <a:buNone/>
            </a:pP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80"/>
              <a:buFont typeface="Arial"/>
              <a:buNone/>
            </a:pPr>
            <a:r>
              <a:rPr lang="en-US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Datasets are needed to provide a more holistic way of predicting likelihood and segmenting capacity: </a:t>
            </a:r>
            <a:endParaRPr sz="1400"/>
          </a:p>
        </p:txBody>
      </p:sp>
      <p:sp>
        <p:nvSpPr>
          <p:cNvPr id="460" name="Google Shape;460;g17adefc4998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0" name="Google Shape;470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19"/>
          <p:cNvSpPr txBox="1">
            <a:spLocks noGrp="1"/>
          </p:cNvSpPr>
          <p:nvPr>
            <p:ph type="ctrTitle"/>
          </p:nvPr>
        </p:nvSpPr>
        <p:spPr>
          <a:xfrm>
            <a:off x="1139833" y="3717900"/>
            <a:ext cx="9912400" cy="9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119"/>
          <p:cNvSpPr txBox="1">
            <a:spLocks noGrp="1"/>
          </p:cNvSpPr>
          <p:nvPr>
            <p:ph type="subTitle" idx="1"/>
          </p:nvPr>
        </p:nvSpPr>
        <p:spPr>
          <a:xfrm>
            <a:off x="415617" y="4681100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" name="Google Shape;17;p1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119"/>
          <p:cNvSpPr/>
          <p:nvPr/>
        </p:nvSpPr>
        <p:spPr>
          <a:xfrm>
            <a:off x="0" y="6270833"/>
            <a:ext cx="12192000" cy="58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oogle Shape;19;p119"/>
          <p:cNvPicPr preferRelativeResize="0"/>
          <p:nvPr/>
        </p:nvPicPr>
        <p:blipFill rotWithShape="1">
          <a:blip r:embed="rId2">
            <a:alphaModFix/>
          </a:blip>
          <a:srcRect l="2562" t="17209" r="3548" b="17203"/>
          <a:stretch/>
        </p:blipFill>
        <p:spPr>
          <a:xfrm>
            <a:off x="3191267" y="1437034"/>
            <a:ext cx="5809500" cy="228086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119"/>
          <p:cNvSpPr/>
          <p:nvPr/>
        </p:nvSpPr>
        <p:spPr>
          <a:xfrm>
            <a:off x="0" y="0"/>
            <a:ext cx="12192000" cy="58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8"/>
          <p:cNvSpPr txBox="1">
            <a:spLocks noGrp="1"/>
          </p:cNvSpPr>
          <p:nvPr>
            <p:ph type="title"/>
          </p:nvPr>
        </p:nvSpPr>
        <p:spPr>
          <a:xfrm>
            <a:off x="415600" y="1844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2385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667"/>
              </a:spcBef>
              <a:spcAft>
                <a:spcPts val="667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p16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9" name="Google Shape;79;p168"/>
          <p:cNvSpPr txBox="1">
            <a:spLocks noGrp="1"/>
          </p:cNvSpPr>
          <p:nvPr>
            <p:ph type="subTitle" idx="2"/>
          </p:nvPr>
        </p:nvSpPr>
        <p:spPr>
          <a:xfrm>
            <a:off x="415600" y="784433"/>
            <a:ext cx="11215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667"/>
              </a:spcBef>
              <a:spcAft>
                <a:spcPts val="667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0" name="Google Shape;80;p1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5601" y="1309233"/>
            <a:ext cx="11776399" cy="5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 2">
  <p:cSld name="Title and body 2 2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5601" y="1309233"/>
            <a:ext cx="11776399" cy="508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9"/>
          <p:cNvSpPr txBox="1">
            <a:spLocks noGrp="1"/>
          </p:cNvSpPr>
          <p:nvPr>
            <p:ph type="title"/>
          </p:nvPr>
        </p:nvSpPr>
        <p:spPr>
          <a:xfrm>
            <a:off x="5831233" y="533133"/>
            <a:ext cx="611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69"/>
          <p:cNvSpPr txBox="1">
            <a:spLocks noGrp="1"/>
          </p:cNvSpPr>
          <p:nvPr>
            <p:ph type="body" idx="1"/>
          </p:nvPr>
        </p:nvSpPr>
        <p:spPr>
          <a:xfrm>
            <a:off x="5831233" y="1548333"/>
            <a:ext cx="5636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2385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667"/>
              </a:spcBef>
              <a:spcAft>
                <a:spcPts val="667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16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6" name="Google Shape;86;p169"/>
          <p:cNvSpPr>
            <a:spLocks noGrp="1"/>
          </p:cNvSpPr>
          <p:nvPr>
            <p:ph type="pic" idx="2"/>
          </p:nvPr>
        </p:nvSpPr>
        <p:spPr>
          <a:xfrm>
            <a:off x="-1427693" y="-1245133"/>
            <a:ext cx="6953600" cy="71824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 1">
  <p:cSld name="Title and body 2 1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5601" y="1309233"/>
            <a:ext cx="11776399" cy="508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0"/>
          <p:cNvSpPr txBox="1">
            <a:spLocks noGrp="1"/>
          </p:cNvSpPr>
          <p:nvPr>
            <p:ph type="title"/>
          </p:nvPr>
        </p:nvSpPr>
        <p:spPr>
          <a:xfrm>
            <a:off x="415600" y="124200"/>
            <a:ext cx="618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7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636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2385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667"/>
              </a:spcBef>
              <a:spcAft>
                <a:spcPts val="667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17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2" name="Google Shape;92;p170"/>
          <p:cNvSpPr>
            <a:spLocks noGrp="1"/>
          </p:cNvSpPr>
          <p:nvPr>
            <p:ph type="pic" idx="2"/>
          </p:nvPr>
        </p:nvSpPr>
        <p:spPr>
          <a:xfrm>
            <a:off x="6446740" y="-964733"/>
            <a:ext cx="6953600" cy="7182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93" name="Google Shape;93;p170"/>
          <p:cNvSpPr txBox="1">
            <a:spLocks noGrp="1"/>
          </p:cNvSpPr>
          <p:nvPr>
            <p:ph type="subTitle" idx="3"/>
          </p:nvPr>
        </p:nvSpPr>
        <p:spPr>
          <a:xfrm>
            <a:off x="415600" y="788933"/>
            <a:ext cx="6014400" cy="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667"/>
              </a:spcBef>
              <a:spcAft>
                <a:spcPts val="667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 1 1">
  <p:cSld name="Title and body 2 1 1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5601" y="1309233"/>
            <a:ext cx="11776399" cy="508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1"/>
          <p:cNvSpPr txBox="1">
            <a:spLocks noGrp="1"/>
          </p:cNvSpPr>
          <p:nvPr>
            <p:ph type="title"/>
          </p:nvPr>
        </p:nvSpPr>
        <p:spPr>
          <a:xfrm>
            <a:off x="5936033" y="72100"/>
            <a:ext cx="618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71"/>
          <p:cNvSpPr txBox="1">
            <a:spLocks noGrp="1"/>
          </p:cNvSpPr>
          <p:nvPr>
            <p:ph type="body" idx="1"/>
          </p:nvPr>
        </p:nvSpPr>
        <p:spPr>
          <a:xfrm>
            <a:off x="6210433" y="1564484"/>
            <a:ext cx="5636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2385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667"/>
              </a:spcBef>
              <a:spcAft>
                <a:spcPts val="667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17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9" name="Google Shape;99;p171"/>
          <p:cNvSpPr>
            <a:spLocks noGrp="1"/>
          </p:cNvSpPr>
          <p:nvPr>
            <p:ph type="pic" idx="2"/>
          </p:nvPr>
        </p:nvSpPr>
        <p:spPr>
          <a:xfrm>
            <a:off x="-901593" y="-1397000"/>
            <a:ext cx="6953600" cy="7182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00" name="Google Shape;100;p171"/>
          <p:cNvSpPr txBox="1">
            <a:spLocks noGrp="1"/>
          </p:cNvSpPr>
          <p:nvPr>
            <p:ph type="subTitle" idx="3"/>
          </p:nvPr>
        </p:nvSpPr>
        <p:spPr>
          <a:xfrm>
            <a:off x="5906667" y="835700"/>
            <a:ext cx="6014400" cy="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667"/>
              </a:spcBef>
              <a:spcAft>
                <a:spcPts val="667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72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172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172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Google Shape;106;p172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73" descr="C0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73"/>
          <p:cNvSpPr txBox="1"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73"/>
          <p:cNvSpPr txBox="1"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2860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SzPts val="14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173"/>
          <p:cNvSpPr txBox="1">
            <a:spLocks noGrp="1"/>
          </p:cNvSpPr>
          <p:nvPr>
            <p:ph type="dt" idx="10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" name="Google Shape;112;p173"/>
          <p:cNvSpPr txBox="1">
            <a:spLocks noGrp="1"/>
          </p:cNvSpPr>
          <p:nvPr>
            <p:ph type="ftr" idx="11"/>
          </p:nvPr>
        </p:nvSpPr>
        <p:spPr>
          <a:xfrm>
            <a:off x="685800" y="381001"/>
            <a:ext cx="6991492" cy="364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Google Shape;113;p173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agraph and Small Photo">
  <p:cSld name="SECTION_TITLE_AND_DESCRIPTION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7adefc4998_0_353"/>
          <p:cNvSpPr/>
          <p:nvPr/>
        </p:nvSpPr>
        <p:spPr>
          <a:xfrm>
            <a:off x="-3150" y="0"/>
            <a:ext cx="12198300" cy="1840200"/>
          </a:xfrm>
          <a:prstGeom prst="rect">
            <a:avLst/>
          </a:prstGeom>
          <a:solidFill>
            <a:srgbClr val="003146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g17adefc4998_0_353"/>
          <p:cNvSpPr>
            <a:spLocks noGrp="1"/>
          </p:cNvSpPr>
          <p:nvPr>
            <p:ph type="pic" idx="2"/>
          </p:nvPr>
        </p:nvSpPr>
        <p:spPr>
          <a:xfrm>
            <a:off x="4903200" y="3575196"/>
            <a:ext cx="2385600" cy="24987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17" name="Google Shape;117;g17adefc4998_0_353"/>
          <p:cNvGrpSpPr/>
          <p:nvPr/>
        </p:nvGrpSpPr>
        <p:grpSpPr>
          <a:xfrm>
            <a:off x="0" y="5850106"/>
            <a:ext cx="12192000" cy="1016922"/>
            <a:chOff x="0" y="5850110"/>
            <a:chExt cx="12192000" cy="1016922"/>
          </a:xfrm>
        </p:grpSpPr>
        <p:sp>
          <p:nvSpPr>
            <p:cNvPr id="118" name="Google Shape;118;g17adefc4998_0_353"/>
            <p:cNvSpPr/>
            <p:nvPr/>
          </p:nvSpPr>
          <p:spPr>
            <a:xfrm>
              <a:off x="0" y="6344561"/>
              <a:ext cx="12192000" cy="514500"/>
            </a:xfrm>
            <a:prstGeom prst="rect">
              <a:avLst/>
            </a:prstGeom>
            <a:solidFill>
              <a:srgbClr val="BCB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9" name="Google Shape;119;g17adefc4998_0_35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262" y="5850110"/>
              <a:ext cx="502545" cy="10088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g17adefc4998_0_35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547025" y="6336583"/>
              <a:ext cx="530449" cy="5304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1" name="Google Shape;121;g17adefc4998_0_353"/>
          <p:cNvSpPr txBox="1"/>
          <p:nvPr/>
        </p:nvSpPr>
        <p:spPr>
          <a:xfrm>
            <a:off x="8796550" y="6401700"/>
            <a:ext cx="252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3146"/>
                </a:solidFill>
                <a:latin typeface="Calibri"/>
                <a:ea typeface="Calibri"/>
                <a:cs typeface="Calibri"/>
                <a:sym typeface="Calibri"/>
              </a:rPr>
              <a:t>DonorSearch | 2022</a:t>
            </a:r>
            <a:endParaRPr sz="1400" b="0" i="0" u="none" strike="noStrike" cap="none">
              <a:solidFill>
                <a:srgbClr val="0031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g17adefc4998_0_353"/>
          <p:cNvSpPr txBox="1">
            <a:spLocks noGrp="1"/>
          </p:cNvSpPr>
          <p:nvPr>
            <p:ph type="title"/>
          </p:nvPr>
        </p:nvSpPr>
        <p:spPr>
          <a:xfrm>
            <a:off x="1117650" y="440550"/>
            <a:ext cx="9956700" cy="9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1F"/>
              </a:buClr>
              <a:buSzPts val="4700"/>
              <a:buFont typeface="Verdana"/>
              <a:buNone/>
              <a:defRPr sz="4700" b="0" i="0" u="none" strike="noStrike" cap="none">
                <a:solidFill>
                  <a:srgbClr val="F6861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g17adefc4998_0_353"/>
          <p:cNvSpPr txBox="1">
            <a:spLocks noGrp="1"/>
          </p:cNvSpPr>
          <p:nvPr>
            <p:ph type="subTitle" idx="1"/>
          </p:nvPr>
        </p:nvSpPr>
        <p:spPr>
          <a:xfrm>
            <a:off x="3081000" y="1870175"/>
            <a:ext cx="6030000" cy="5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6"/>
              </a:buClr>
              <a:buSzPts val="2300"/>
              <a:buFont typeface="Verdana"/>
              <a:buNone/>
              <a:defRPr sz="2300" b="1" i="0" u="none" strike="noStrike" cap="none">
                <a:solidFill>
                  <a:srgbClr val="00314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Google Shape;124;g17adefc4998_0_353"/>
          <p:cNvSpPr txBox="1">
            <a:spLocks noGrp="1"/>
          </p:cNvSpPr>
          <p:nvPr>
            <p:ph type="body" idx="3"/>
          </p:nvPr>
        </p:nvSpPr>
        <p:spPr>
          <a:xfrm>
            <a:off x="796950" y="2445575"/>
            <a:ext cx="10521900" cy="9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6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rgbClr val="00314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6"/>
              </a:buClr>
              <a:buSzPts val="1800"/>
              <a:buFont typeface="Verdana"/>
              <a:buChar char="○"/>
              <a:defRPr sz="1800" b="0" i="0" u="none" strike="noStrike" cap="none">
                <a:solidFill>
                  <a:srgbClr val="00314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6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00314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6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rgbClr val="00314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6"/>
              </a:buClr>
              <a:buSzPts val="1800"/>
              <a:buFont typeface="Verdana"/>
              <a:buChar char="○"/>
              <a:defRPr sz="1800" b="0" i="0" u="none" strike="noStrike" cap="none">
                <a:solidFill>
                  <a:srgbClr val="003146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6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003146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6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rgbClr val="003146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6"/>
              </a:buClr>
              <a:buSzPts val="1800"/>
              <a:buFont typeface="Verdana"/>
              <a:buChar char="○"/>
              <a:defRPr sz="1800" b="0" i="0" u="none" strike="noStrike" cap="none">
                <a:solidFill>
                  <a:srgbClr val="003146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6"/>
              </a:buClr>
              <a:buSzPts val="1800"/>
              <a:buFont typeface="Verdana"/>
              <a:buChar char="■"/>
              <a:defRPr sz="1800" b="0" i="0" u="none" strike="noStrike" cap="none">
                <a:solidFill>
                  <a:srgbClr val="003146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2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2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4" name="Google Shape;134;p1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1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5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5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20"/>
          <p:cNvSpPr txBox="1">
            <a:spLocks noGrp="1"/>
          </p:cNvSpPr>
          <p:nvPr>
            <p:ph type="title"/>
          </p:nvPr>
        </p:nvSpPr>
        <p:spPr>
          <a:xfrm>
            <a:off x="415600" y="1844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2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2385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667"/>
              </a:spcBef>
              <a:spcAft>
                <a:spcPts val="667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1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" name="Google Shape;25;p120"/>
          <p:cNvSpPr txBox="1">
            <a:spLocks noGrp="1"/>
          </p:cNvSpPr>
          <p:nvPr>
            <p:ph type="subTitle" idx="2"/>
          </p:nvPr>
        </p:nvSpPr>
        <p:spPr>
          <a:xfrm>
            <a:off x="415600" y="784433"/>
            <a:ext cx="11215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667"/>
              </a:spcBef>
              <a:spcAft>
                <a:spcPts val="667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6" name="Google Shape;26;p1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5601" y="1309233"/>
            <a:ext cx="11776399" cy="5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5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15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1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6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6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9" name="Google Shape;159;p16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16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1" name="Google Shape;161;p16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1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6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77" name="Google Shape;177;p16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8" name="Google Shape;178;p1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6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6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84" name="Google Shape;184;p16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85" name="Google Shape;185;p1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6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16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p1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6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6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1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50"/>
          <p:cNvSpPr txBox="1">
            <a:spLocks noGrp="1"/>
          </p:cNvSpPr>
          <p:nvPr>
            <p:ph type="ctrTitle"/>
          </p:nvPr>
        </p:nvSpPr>
        <p:spPr>
          <a:xfrm>
            <a:off x="1139833" y="3717900"/>
            <a:ext cx="9912400" cy="9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09" name="Google Shape;209;p150"/>
          <p:cNvSpPr txBox="1">
            <a:spLocks noGrp="1"/>
          </p:cNvSpPr>
          <p:nvPr>
            <p:ph type="subTitle" idx="1"/>
          </p:nvPr>
        </p:nvSpPr>
        <p:spPr>
          <a:xfrm>
            <a:off x="415617" y="4681100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10" name="Google Shape;210;p15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1" name="Google Shape;211;p150"/>
          <p:cNvSpPr/>
          <p:nvPr/>
        </p:nvSpPr>
        <p:spPr>
          <a:xfrm>
            <a:off x="0" y="6270833"/>
            <a:ext cx="12192000" cy="58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Google Shape;212;p150"/>
          <p:cNvPicPr preferRelativeResize="0"/>
          <p:nvPr/>
        </p:nvPicPr>
        <p:blipFill rotWithShape="1">
          <a:blip r:embed="rId2">
            <a:alphaModFix/>
          </a:blip>
          <a:srcRect l="2562" t="17209" r="3548" b="17203"/>
          <a:stretch/>
        </p:blipFill>
        <p:spPr>
          <a:xfrm>
            <a:off x="3191267" y="1437034"/>
            <a:ext cx="5809500" cy="2280868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50"/>
          <p:cNvSpPr/>
          <p:nvPr/>
        </p:nvSpPr>
        <p:spPr>
          <a:xfrm>
            <a:off x="0" y="0"/>
            <a:ext cx="12192000" cy="58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3">
  <p:cSld name="Title and body 3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23"/>
          <p:cNvSpPr txBox="1">
            <a:spLocks noGrp="1"/>
          </p:cNvSpPr>
          <p:nvPr>
            <p:ph type="title"/>
          </p:nvPr>
        </p:nvSpPr>
        <p:spPr>
          <a:xfrm>
            <a:off x="415600" y="5816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2385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667"/>
              </a:spcBef>
              <a:spcAft>
                <a:spcPts val="667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12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1" name="Google Shape;31;p1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5601" y="1309233"/>
            <a:ext cx="11776399" cy="5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norSearch 2022" type="secHead">
  <p:cSld name="SECTION_HEADER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151"/>
          <p:cNvPicPr preferRelativeResize="0"/>
          <p:nvPr/>
        </p:nvPicPr>
        <p:blipFill rotWithShape="1">
          <a:blip r:embed="rId2">
            <a:alphaModFix amt="17000"/>
          </a:blip>
          <a:srcRect r="13836"/>
          <a:stretch/>
        </p:blipFill>
        <p:spPr>
          <a:xfrm rot="615746">
            <a:off x="-1011757" y="-618257"/>
            <a:ext cx="6204316" cy="6862916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51"/>
          <p:cNvSpPr txBox="1">
            <a:spLocks noGrp="1"/>
          </p:cNvSpPr>
          <p:nvPr>
            <p:ph type="title"/>
          </p:nvPr>
        </p:nvSpPr>
        <p:spPr>
          <a:xfrm>
            <a:off x="754400" y="5005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7" name="Google Shape;217;p15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8" name="Google Shape;218;p151"/>
          <p:cNvSpPr/>
          <p:nvPr/>
        </p:nvSpPr>
        <p:spPr>
          <a:xfrm>
            <a:off x="0" y="6270833"/>
            <a:ext cx="12192000" cy="58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52"/>
          <p:cNvSpPr txBox="1">
            <a:spLocks noGrp="1"/>
          </p:cNvSpPr>
          <p:nvPr>
            <p:ph type="title"/>
          </p:nvPr>
        </p:nvSpPr>
        <p:spPr>
          <a:xfrm>
            <a:off x="415600" y="1844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5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2385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667"/>
              </a:spcBef>
              <a:spcAft>
                <a:spcPts val="667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2" name="Google Shape;222;p15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3" name="Google Shape;223;p152"/>
          <p:cNvSpPr txBox="1">
            <a:spLocks noGrp="1"/>
          </p:cNvSpPr>
          <p:nvPr>
            <p:ph type="subTitle" idx="2"/>
          </p:nvPr>
        </p:nvSpPr>
        <p:spPr>
          <a:xfrm>
            <a:off x="415600" y="784433"/>
            <a:ext cx="11215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667"/>
              </a:spcBef>
              <a:spcAft>
                <a:spcPts val="667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24" name="Google Shape;224;p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5601" y="1309233"/>
            <a:ext cx="11776399" cy="5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3">
  <p:cSld name="Title and body 3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53"/>
          <p:cNvSpPr txBox="1">
            <a:spLocks noGrp="1"/>
          </p:cNvSpPr>
          <p:nvPr>
            <p:ph type="title"/>
          </p:nvPr>
        </p:nvSpPr>
        <p:spPr>
          <a:xfrm>
            <a:off x="415600" y="5816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5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2385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667"/>
              </a:spcBef>
              <a:spcAft>
                <a:spcPts val="667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8" name="Google Shape;228;p15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29" name="Google Shape;229;p1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5601" y="1309233"/>
            <a:ext cx="11776399" cy="5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 2">
  <p:cSld name="Title and body 2 2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1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5601" y="1309233"/>
            <a:ext cx="11776399" cy="5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54"/>
          <p:cNvSpPr txBox="1">
            <a:spLocks noGrp="1"/>
          </p:cNvSpPr>
          <p:nvPr>
            <p:ph type="title"/>
          </p:nvPr>
        </p:nvSpPr>
        <p:spPr>
          <a:xfrm>
            <a:off x="5831233" y="533133"/>
            <a:ext cx="611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54"/>
          <p:cNvSpPr txBox="1">
            <a:spLocks noGrp="1"/>
          </p:cNvSpPr>
          <p:nvPr>
            <p:ph type="body" idx="1"/>
          </p:nvPr>
        </p:nvSpPr>
        <p:spPr>
          <a:xfrm>
            <a:off x="5831233" y="1548333"/>
            <a:ext cx="5636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2385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667"/>
              </a:spcBef>
              <a:spcAft>
                <a:spcPts val="667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4" name="Google Shape;234;p15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5" name="Google Shape;235;p154"/>
          <p:cNvSpPr>
            <a:spLocks noGrp="1"/>
          </p:cNvSpPr>
          <p:nvPr>
            <p:ph type="pic" idx="2"/>
          </p:nvPr>
        </p:nvSpPr>
        <p:spPr>
          <a:xfrm>
            <a:off x="-1427693" y="-1245133"/>
            <a:ext cx="6953600" cy="71824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 1">
  <p:cSld name="Title and body 2 1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1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5601" y="1309233"/>
            <a:ext cx="11776399" cy="5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55"/>
          <p:cNvSpPr txBox="1">
            <a:spLocks noGrp="1"/>
          </p:cNvSpPr>
          <p:nvPr>
            <p:ph type="title"/>
          </p:nvPr>
        </p:nvSpPr>
        <p:spPr>
          <a:xfrm>
            <a:off x="415600" y="124200"/>
            <a:ext cx="618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5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636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2385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667"/>
              </a:spcBef>
              <a:spcAft>
                <a:spcPts val="667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15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1" name="Google Shape;241;p155"/>
          <p:cNvSpPr>
            <a:spLocks noGrp="1"/>
          </p:cNvSpPr>
          <p:nvPr>
            <p:ph type="pic" idx="2"/>
          </p:nvPr>
        </p:nvSpPr>
        <p:spPr>
          <a:xfrm>
            <a:off x="6446740" y="-964733"/>
            <a:ext cx="6953600" cy="7182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42" name="Google Shape;242;p155"/>
          <p:cNvSpPr txBox="1">
            <a:spLocks noGrp="1"/>
          </p:cNvSpPr>
          <p:nvPr>
            <p:ph type="subTitle" idx="3"/>
          </p:nvPr>
        </p:nvSpPr>
        <p:spPr>
          <a:xfrm>
            <a:off x="415600" y="788933"/>
            <a:ext cx="6014400" cy="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667"/>
              </a:spcBef>
              <a:spcAft>
                <a:spcPts val="667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 1 1">
  <p:cSld name="Title and body 2 1 1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1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5601" y="1309233"/>
            <a:ext cx="11776399" cy="5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56"/>
          <p:cNvSpPr txBox="1">
            <a:spLocks noGrp="1"/>
          </p:cNvSpPr>
          <p:nvPr>
            <p:ph type="title"/>
          </p:nvPr>
        </p:nvSpPr>
        <p:spPr>
          <a:xfrm>
            <a:off x="5936033" y="72100"/>
            <a:ext cx="618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156"/>
          <p:cNvSpPr txBox="1">
            <a:spLocks noGrp="1"/>
          </p:cNvSpPr>
          <p:nvPr>
            <p:ph type="body" idx="1"/>
          </p:nvPr>
        </p:nvSpPr>
        <p:spPr>
          <a:xfrm>
            <a:off x="6210433" y="1564484"/>
            <a:ext cx="5636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2385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667"/>
              </a:spcBef>
              <a:spcAft>
                <a:spcPts val="667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7" name="Google Shape;247;p15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8" name="Google Shape;248;p156"/>
          <p:cNvSpPr>
            <a:spLocks noGrp="1"/>
          </p:cNvSpPr>
          <p:nvPr>
            <p:ph type="pic" idx="2"/>
          </p:nvPr>
        </p:nvSpPr>
        <p:spPr>
          <a:xfrm>
            <a:off x="-901593" y="-1397000"/>
            <a:ext cx="6953600" cy="7182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49" name="Google Shape;249;p156"/>
          <p:cNvSpPr txBox="1">
            <a:spLocks noGrp="1"/>
          </p:cNvSpPr>
          <p:nvPr>
            <p:ph type="subTitle" idx="3"/>
          </p:nvPr>
        </p:nvSpPr>
        <p:spPr>
          <a:xfrm>
            <a:off x="5906667" y="835700"/>
            <a:ext cx="6014400" cy="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667"/>
              </a:spcBef>
              <a:spcAft>
                <a:spcPts val="667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 2">
  <p:cSld name="Title and body 2 2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1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5601" y="1309233"/>
            <a:ext cx="11776399" cy="5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129"/>
          <p:cNvSpPr txBox="1">
            <a:spLocks noGrp="1"/>
          </p:cNvSpPr>
          <p:nvPr>
            <p:ph type="title"/>
          </p:nvPr>
        </p:nvSpPr>
        <p:spPr>
          <a:xfrm>
            <a:off x="5831233" y="533133"/>
            <a:ext cx="611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nsola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29"/>
          <p:cNvSpPr txBox="1">
            <a:spLocks noGrp="1"/>
          </p:cNvSpPr>
          <p:nvPr>
            <p:ph type="body" idx="1"/>
          </p:nvPr>
        </p:nvSpPr>
        <p:spPr>
          <a:xfrm>
            <a:off x="5831233" y="1548333"/>
            <a:ext cx="5636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/>
            </a:lvl1pPr>
            <a:lvl2pPr marL="914400" lvl="1" indent="-32385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667"/>
              </a:spcBef>
              <a:spcAft>
                <a:spcPts val="667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0" name="Google Shape;260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1" name="Google Shape;261;p129"/>
          <p:cNvSpPr>
            <a:spLocks noGrp="1"/>
          </p:cNvSpPr>
          <p:nvPr>
            <p:ph type="pic" idx="2"/>
          </p:nvPr>
        </p:nvSpPr>
        <p:spPr>
          <a:xfrm>
            <a:off x="-1427693" y="-1245133"/>
            <a:ext cx="6953600" cy="71824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onsolas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65" name="Google Shape;265;p1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1" name="Google Shape;271;p1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onsolas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7" name="Google Shape;277;p1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1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1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 2">
  <p:cSld name="Title and body 2 2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1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5601" y="1309233"/>
            <a:ext cx="11776399" cy="5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146"/>
          <p:cNvSpPr txBox="1">
            <a:spLocks noGrp="1"/>
          </p:cNvSpPr>
          <p:nvPr>
            <p:ph type="title"/>
          </p:nvPr>
        </p:nvSpPr>
        <p:spPr>
          <a:xfrm>
            <a:off x="5831233" y="533133"/>
            <a:ext cx="611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46"/>
          <p:cNvSpPr txBox="1">
            <a:spLocks noGrp="1"/>
          </p:cNvSpPr>
          <p:nvPr>
            <p:ph type="body" idx="1"/>
          </p:nvPr>
        </p:nvSpPr>
        <p:spPr>
          <a:xfrm>
            <a:off x="5831233" y="1548333"/>
            <a:ext cx="5636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2385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667"/>
              </a:spcBef>
              <a:spcAft>
                <a:spcPts val="667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" name="Google Shape;36;p14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" name="Google Shape;37;p146"/>
          <p:cNvSpPr>
            <a:spLocks noGrp="1"/>
          </p:cNvSpPr>
          <p:nvPr>
            <p:ph type="pic" idx="2"/>
          </p:nvPr>
        </p:nvSpPr>
        <p:spPr>
          <a:xfrm>
            <a:off x="-1427693" y="-1245133"/>
            <a:ext cx="6953600" cy="71824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3" name="Google Shape;283;p1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4" name="Google Shape;284;p1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90" name="Google Shape;290;p1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1" name="Google Shape;291;p1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92" name="Google Shape;292;p1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3" name="Google Shape;293;p1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1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1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sola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3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08" name="Google Shape;308;p13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09" name="Google Shape;309;p1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nsola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3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15" name="Google Shape;315;p13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16" name="Google Shape;316;p1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3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2" name="Google Shape;322;p1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1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1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4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4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8" name="Google Shape;328;p1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1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41"/>
          <p:cNvSpPr>
            <a:spLocks noGrp="1"/>
          </p:cNvSpPr>
          <p:nvPr>
            <p:ph type="pic" idx="2"/>
          </p:nvPr>
        </p:nvSpPr>
        <p:spPr>
          <a:xfrm>
            <a:off x="330200" y="306785"/>
            <a:ext cx="5765800" cy="624443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wo Content">
  <p:cSld name="12_Two Content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42"/>
          <p:cNvSpPr>
            <a:spLocks noGrp="1"/>
          </p:cNvSpPr>
          <p:nvPr>
            <p:ph type="pic" idx="2"/>
          </p:nvPr>
        </p:nvSpPr>
        <p:spPr>
          <a:xfrm>
            <a:off x="0" y="544630"/>
            <a:ext cx="12192000" cy="5772350"/>
          </a:xfrm>
          <a:prstGeom prst="rect">
            <a:avLst/>
          </a:prstGeom>
          <a:noFill/>
          <a:ln>
            <a:noFill/>
          </a:ln>
        </p:spPr>
      </p:sp>
      <p:sp>
        <p:nvSpPr>
          <p:cNvPr id="335" name="Google Shape;335;p142"/>
          <p:cNvSpPr txBox="1">
            <a:spLocks noGrp="1"/>
          </p:cNvSpPr>
          <p:nvPr>
            <p:ph type="ftr" idx="11"/>
          </p:nvPr>
        </p:nvSpPr>
        <p:spPr>
          <a:xfrm>
            <a:off x="7949879" y="640387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 1">
  <p:cSld name="Title and body 2 1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1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5601" y="1309233"/>
            <a:ext cx="11776399" cy="508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147"/>
          <p:cNvSpPr txBox="1">
            <a:spLocks noGrp="1"/>
          </p:cNvSpPr>
          <p:nvPr>
            <p:ph type="title"/>
          </p:nvPr>
        </p:nvSpPr>
        <p:spPr>
          <a:xfrm>
            <a:off x="415600" y="124200"/>
            <a:ext cx="618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4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636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2385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667"/>
              </a:spcBef>
              <a:spcAft>
                <a:spcPts val="667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14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" name="Google Shape;43;p147"/>
          <p:cNvSpPr>
            <a:spLocks noGrp="1"/>
          </p:cNvSpPr>
          <p:nvPr>
            <p:ph type="pic" idx="2"/>
          </p:nvPr>
        </p:nvSpPr>
        <p:spPr>
          <a:xfrm>
            <a:off x="6446740" y="-964733"/>
            <a:ext cx="6953600" cy="7182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4" name="Google Shape;44;p147"/>
          <p:cNvSpPr txBox="1">
            <a:spLocks noGrp="1"/>
          </p:cNvSpPr>
          <p:nvPr>
            <p:ph type="subTitle" idx="3"/>
          </p:nvPr>
        </p:nvSpPr>
        <p:spPr>
          <a:xfrm>
            <a:off x="415600" y="788933"/>
            <a:ext cx="6014400" cy="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667"/>
              </a:spcBef>
              <a:spcAft>
                <a:spcPts val="667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43"/>
          <p:cNvSpPr txBox="1">
            <a:spLocks noGrp="1"/>
          </p:cNvSpPr>
          <p:nvPr>
            <p:ph type="body" idx="1"/>
          </p:nvPr>
        </p:nvSpPr>
        <p:spPr>
          <a:xfrm>
            <a:off x="266700" y="1485899"/>
            <a:ext cx="11658600" cy="4735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3pPr>
            <a:lvl4pPr marL="1828800" lvl="3" indent="-22860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4pPr>
            <a:lvl5pPr marL="2286000" lvl="4" indent="-34290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8" name="Google Shape;338;p1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5_Custom Layout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44"/>
          <p:cNvSpPr>
            <a:spLocks noGrp="1"/>
          </p:cNvSpPr>
          <p:nvPr>
            <p:ph type="pic" idx="2"/>
          </p:nvPr>
        </p:nvSpPr>
        <p:spPr>
          <a:xfrm>
            <a:off x="3009090" y="1549399"/>
            <a:ext cx="6173821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341" name="Google Shape;341;p1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1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1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45"/>
          <p:cNvSpPr txBox="1">
            <a:spLocks noGrp="1"/>
          </p:cNvSpPr>
          <p:nvPr>
            <p:ph type="title"/>
          </p:nvPr>
        </p:nvSpPr>
        <p:spPr>
          <a:xfrm>
            <a:off x="415600" y="1844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nsola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14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/>
            </a:lvl1pPr>
            <a:lvl2pPr marL="914400" lvl="1" indent="-32385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667"/>
              </a:spcBef>
              <a:spcAft>
                <a:spcPts val="667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7" name="Google Shape;347;p14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8" name="Google Shape;348;p145"/>
          <p:cNvSpPr txBox="1">
            <a:spLocks noGrp="1"/>
          </p:cNvSpPr>
          <p:nvPr>
            <p:ph type="subTitle" idx="2"/>
          </p:nvPr>
        </p:nvSpPr>
        <p:spPr>
          <a:xfrm>
            <a:off x="415600" y="784433"/>
            <a:ext cx="11215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2pPr>
            <a:lvl3pPr lvl="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667"/>
              </a:spcBef>
              <a:spcAft>
                <a:spcPts val="667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49" name="Google Shape;349;p1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5601" y="1309233"/>
            <a:ext cx="11776399" cy="5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 1 1">
  <p:cSld name="Title and body 2 1 1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1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5601" y="1309233"/>
            <a:ext cx="11776399" cy="508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48"/>
          <p:cNvSpPr txBox="1">
            <a:spLocks noGrp="1"/>
          </p:cNvSpPr>
          <p:nvPr>
            <p:ph type="title"/>
          </p:nvPr>
        </p:nvSpPr>
        <p:spPr>
          <a:xfrm>
            <a:off x="5936033" y="72100"/>
            <a:ext cx="618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48"/>
          <p:cNvSpPr txBox="1">
            <a:spLocks noGrp="1"/>
          </p:cNvSpPr>
          <p:nvPr>
            <p:ph type="body" idx="1"/>
          </p:nvPr>
        </p:nvSpPr>
        <p:spPr>
          <a:xfrm>
            <a:off x="6210433" y="1564484"/>
            <a:ext cx="5636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2385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667"/>
              </a:spcBef>
              <a:spcAft>
                <a:spcPts val="667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4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" name="Google Shape;50;p148"/>
          <p:cNvSpPr>
            <a:spLocks noGrp="1"/>
          </p:cNvSpPr>
          <p:nvPr>
            <p:ph type="pic" idx="2"/>
          </p:nvPr>
        </p:nvSpPr>
        <p:spPr>
          <a:xfrm>
            <a:off x="-901593" y="-1397000"/>
            <a:ext cx="6953600" cy="7182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1" name="Google Shape;51;p148"/>
          <p:cNvSpPr txBox="1">
            <a:spLocks noGrp="1"/>
          </p:cNvSpPr>
          <p:nvPr>
            <p:ph type="subTitle" idx="3"/>
          </p:nvPr>
        </p:nvSpPr>
        <p:spPr>
          <a:xfrm>
            <a:off x="5906667" y="835700"/>
            <a:ext cx="6014400" cy="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667"/>
              </a:spcBef>
              <a:spcAft>
                <a:spcPts val="667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9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49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49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149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149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3">
  <p:cSld name="Title and body 3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2"/>
          <p:cNvSpPr txBox="1">
            <a:spLocks noGrp="1"/>
          </p:cNvSpPr>
          <p:nvPr>
            <p:ph type="title"/>
          </p:nvPr>
        </p:nvSpPr>
        <p:spPr>
          <a:xfrm>
            <a:off x="415600" y="5816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2385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667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667"/>
              </a:spcBef>
              <a:spcAft>
                <a:spcPts val="667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7" name="Google Shape;67;p1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5601" y="1309233"/>
            <a:ext cx="11776399" cy="5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7"/>
          <p:cNvSpPr txBox="1">
            <a:spLocks noGrp="1"/>
          </p:cNvSpPr>
          <p:nvPr>
            <p:ph type="ctrTitle"/>
          </p:nvPr>
        </p:nvSpPr>
        <p:spPr>
          <a:xfrm>
            <a:off x="1139833" y="3717900"/>
            <a:ext cx="9912400" cy="9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0" name="Google Shape;70;p167"/>
          <p:cNvSpPr txBox="1">
            <a:spLocks noGrp="1"/>
          </p:cNvSpPr>
          <p:nvPr>
            <p:ph type="subTitle" idx="1"/>
          </p:nvPr>
        </p:nvSpPr>
        <p:spPr>
          <a:xfrm>
            <a:off x="415617" y="4681100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1" name="Google Shape;71;p16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2" name="Google Shape;72;p167"/>
          <p:cNvSpPr/>
          <p:nvPr/>
        </p:nvSpPr>
        <p:spPr>
          <a:xfrm>
            <a:off x="0" y="6270833"/>
            <a:ext cx="12192000" cy="58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" name="Google Shape;73;p1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91267" y="1437034"/>
            <a:ext cx="5809500" cy="2280868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67"/>
          <p:cNvSpPr/>
          <p:nvPr/>
        </p:nvSpPr>
        <p:spPr>
          <a:xfrm>
            <a:off x="0" y="0"/>
            <a:ext cx="12192000" cy="58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SemiBold"/>
              <a:buNone/>
              <a:defRPr sz="28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 Medium"/>
              <a:buChar char="●"/>
              <a:defRPr sz="16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 Medium"/>
              <a:buChar char="○"/>
              <a:defRPr sz="15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 sz="1867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 sz="1867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 sz="1867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 sz="1867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 sz="1867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 sz="1867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400"/>
              <a:buFont typeface="Montserrat Medium"/>
              <a:buChar char="■"/>
              <a:defRPr sz="1867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2" name="Google Shape;12;p118"/>
          <p:cNvSpPr txBox="1"/>
          <p:nvPr/>
        </p:nvSpPr>
        <p:spPr>
          <a:xfrm>
            <a:off x="8516633" y="6271500"/>
            <a:ext cx="35752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en-US" sz="1333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State of Healthcare Philanthropy | 2022</a:t>
            </a:r>
            <a:endParaRPr sz="1333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" name="Google Shape;13;p118"/>
          <p:cNvPicPr preferRelativeResize="0"/>
          <p:nvPr/>
        </p:nvPicPr>
        <p:blipFill rotWithShape="1">
          <a:blip r:embed="rId9">
            <a:alphaModFix/>
          </a:blip>
          <a:srcRect t="38611" b="32201"/>
          <a:stretch/>
        </p:blipFill>
        <p:spPr>
          <a:xfrm>
            <a:off x="158567" y="6397833"/>
            <a:ext cx="2060333" cy="32946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SemiBold"/>
              <a:buNone/>
              <a:defRPr sz="28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12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 Medium"/>
              <a:buChar char="●"/>
              <a:defRPr sz="16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 Medium"/>
              <a:buChar char="○"/>
              <a:defRPr sz="15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 sz="1867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 sz="1867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 sz="1867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 sz="1867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 sz="1867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 sz="1867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400"/>
              <a:buFont typeface="Montserrat Medium"/>
              <a:buChar char="■"/>
              <a:defRPr sz="1867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61" name="Google Shape;61;p121"/>
          <p:cNvSpPr txBox="1"/>
          <p:nvPr/>
        </p:nvSpPr>
        <p:spPr>
          <a:xfrm>
            <a:off x="8516633" y="6271500"/>
            <a:ext cx="35752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en-US" sz="1333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State of Healthcare Philanthropy | 2022</a:t>
            </a:r>
            <a:endParaRPr sz="1333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2" name="Google Shape;62;p121"/>
          <p:cNvPicPr preferRelativeResize="0"/>
          <p:nvPr/>
        </p:nvPicPr>
        <p:blipFill rotWithShape="1">
          <a:blip r:embed="rId11">
            <a:alphaModFix/>
          </a:blip>
          <a:srcRect t="38611" b="32201"/>
          <a:stretch/>
        </p:blipFill>
        <p:spPr>
          <a:xfrm>
            <a:off x="158567" y="6397833"/>
            <a:ext cx="2060333" cy="32946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7" name="Google Shape;127;p1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Google Shape;128;p1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" name="Google Shape;129;p1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Google Shape;130;p1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SemiBold"/>
              <a:buNone/>
              <a:defRPr sz="28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2" name="Google Shape;202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 Medium"/>
              <a:buChar char="●"/>
              <a:defRPr sz="16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 Medium"/>
              <a:buChar char="○"/>
              <a:defRPr sz="1500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 sz="1867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 sz="1867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 sz="1867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 sz="1867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 sz="1867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 sz="1867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400"/>
              <a:buFont typeface="Montserrat Medium"/>
              <a:buChar char="■"/>
              <a:defRPr sz="1867" b="0" i="0" u="none" strike="noStrike" cap="non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203" name="Google Shape;203;p126"/>
          <p:cNvSpPr txBox="1"/>
          <p:nvPr/>
        </p:nvSpPr>
        <p:spPr>
          <a:xfrm>
            <a:off x="8516633" y="6271500"/>
            <a:ext cx="35752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en-US" sz="1333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State of Healthcare Philanthropy | 2022</a:t>
            </a:r>
            <a:endParaRPr sz="1333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4" name="Google Shape;204;p126"/>
          <p:cNvPicPr preferRelativeResize="0"/>
          <p:nvPr/>
        </p:nvPicPr>
        <p:blipFill rotWithShape="1">
          <a:blip r:embed="rId10">
            <a:alphaModFix/>
          </a:blip>
          <a:srcRect t="38611" b="32201"/>
          <a:stretch/>
        </p:blipFill>
        <p:spPr>
          <a:xfrm>
            <a:off x="158567" y="6397833"/>
            <a:ext cx="2060333" cy="32946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nsolas"/>
              <a:buNone/>
              <a:defRPr sz="4400" b="0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2" name="Google Shape;252;p1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53" name="Google Shape;253;p1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4" name="Google Shape;254;p1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5" name="Google Shape;255;p1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0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"/>
          <p:cNvSpPr txBox="1">
            <a:spLocks noGrp="1"/>
          </p:cNvSpPr>
          <p:nvPr>
            <p:ph type="subTitle" idx="1"/>
          </p:nvPr>
        </p:nvSpPr>
        <p:spPr>
          <a:xfrm>
            <a:off x="3328976" y="4480845"/>
            <a:ext cx="8826371" cy="2215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Verdana"/>
              <a:buNone/>
            </a:pPr>
            <a:r>
              <a:rPr lang="en-US" sz="2800" b="1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Winning the Competition for Connection</a:t>
            </a:r>
            <a:endParaRPr sz="2800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The case for using advanced technologies to personalize your fundraising practices.</a:t>
            </a:r>
            <a:endParaRPr sz="2800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5" name="Google Shape;355;p1" descr="Home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6" name="Google Shape;35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2147" y="4225376"/>
            <a:ext cx="2444050" cy="1823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2"/>
          <p:cNvSpPr txBox="1"/>
          <p:nvPr/>
        </p:nvSpPr>
        <p:spPr>
          <a:xfrm>
            <a:off x="1524000" y="-20093"/>
            <a:ext cx="10769600" cy="205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12"/>
          <p:cNvSpPr txBox="1"/>
          <p:nvPr/>
        </p:nvSpPr>
        <p:spPr>
          <a:xfrm>
            <a:off x="802050" y="2274858"/>
            <a:ext cx="10587900" cy="23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chemeClr val="accent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0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Everything.</a:t>
            </a:r>
            <a:endParaRPr sz="40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3" name="Google Shape;483;p12"/>
          <p:cNvSpPr txBox="1"/>
          <p:nvPr/>
        </p:nvSpPr>
        <p:spPr>
          <a:xfrm>
            <a:off x="8589817" y="6382779"/>
            <a:ext cx="3411511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aasp Summit | 2022</a:t>
            </a:r>
            <a:endParaRPr/>
          </a:p>
        </p:txBody>
      </p:sp>
      <p:sp>
        <p:nvSpPr>
          <p:cNvPr id="484" name="Google Shape;484;p12"/>
          <p:cNvSpPr txBox="1"/>
          <p:nvPr/>
        </p:nvSpPr>
        <p:spPr>
          <a:xfrm>
            <a:off x="8421651" y="6396226"/>
            <a:ext cx="3594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     A</a:t>
            </a: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FP Global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| 2022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3"/>
          <p:cNvSpPr txBox="1"/>
          <p:nvPr/>
        </p:nvSpPr>
        <p:spPr>
          <a:xfrm>
            <a:off x="1524000" y="-20093"/>
            <a:ext cx="10769600" cy="205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1" name="Google Shape;491;p13" descr="A pair of hands in the water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97715"/>
            <a:ext cx="12192000" cy="577235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13"/>
          <p:cNvSpPr txBox="1"/>
          <p:nvPr/>
        </p:nvSpPr>
        <p:spPr>
          <a:xfrm>
            <a:off x="8589817" y="6382779"/>
            <a:ext cx="3411511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aasp Summit | 2022</a:t>
            </a:r>
            <a:endParaRPr/>
          </a:p>
        </p:txBody>
      </p:sp>
      <p:sp>
        <p:nvSpPr>
          <p:cNvPr id="493" name="Google Shape;493;p13"/>
          <p:cNvSpPr txBox="1"/>
          <p:nvPr/>
        </p:nvSpPr>
        <p:spPr>
          <a:xfrm>
            <a:off x="8421651" y="6396226"/>
            <a:ext cx="3594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     A</a:t>
            </a: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FP Global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| 2022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4"/>
          <p:cNvSpPr txBox="1"/>
          <p:nvPr/>
        </p:nvSpPr>
        <p:spPr>
          <a:xfrm>
            <a:off x="1524000" y="-20093"/>
            <a:ext cx="10769600" cy="205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14"/>
          <p:cNvSpPr txBox="1"/>
          <p:nvPr/>
        </p:nvSpPr>
        <p:spPr>
          <a:xfrm>
            <a:off x="1264650" y="2406396"/>
            <a:ext cx="9662700" cy="21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800" i="0" u="none" strike="noStrike" cap="none">
                <a:solidFill>
                  <a:srgbClr val="44546A"/>
                </a:solidFill>
                <a:latin typeface="Verdana"/>
                <a:ea typeface="Verdana"/>
                <a:cs typeface="Verdana"/>
                <a:sym typeface="Verdana"/>
              </a:rPr>
              <a:t>Responsibility diminishes as connection to the mission becomes </a:t>
            </a:r>
            <a:r>
              <a:rPr lang="en-US" sz="2800" b="1" i="0" u="none" strike="noStrike" cap="none">
                <a:solidFill>
                  <a:srgbClr val="44546A"/>
                </a:solidFill>
                <a:latin typeface="Verdana"/>
                <a:ea typeface="Verdana"/>
                <a:cs typeface="Verdana"/>
                <a:sym typeface="Verdana"/>
              </a:rPr>
              <a:t>less personal</a:t>
            </a:r>
            <a:r>
              <a:rPr lang="en-US" sz="2800" i="0" u="none" strike="noStrike" cap="none">
                <a:solidFill>
                  <a:srgbClr val="44546A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2800" i="0" u="none" strike="noStrike" cap="none">
              <a:solidFill>
                <a:srgbClr val="4454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2800" i="0" u="none" strike="noStrike" cap="none">
              <a:solidFill>
                <a:srgbClr val="4454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None/>
            </a:pPr>
            <a:r>
              <a:rPr lang="en-US" sz="280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The competition for connection has a direct (negative) impact charitable giving.</a:t>
            </a:r>
            <a:endParaRPr sz="28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01" name="Google Shape;501;p14"/>
          <p:cNvSpPr txBox="1"/>
          <p:nvPr/>
        </p:nvSpPr>
        <p:spPr>
          <a:xfrm>
            <a:off x="8589817" y="6382779"/>
            <a:ext cx="3411511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aasp Summit | 2022</a:t>
            </a:r>
            <a:endParaRPr/>
          </a:p>
        </p:txBody>
      </p:sp>
      <p:sp>
        <p:nvSpPr>
          <p:cNvPr id="502" name="Google Shape;502;p14"/>
          <p:cNvSpPr txBox="1"/>
          <p:nvPr/>
        </p:nvSpPr>
        <p:spPr>
          <a:xfrm>
            <a:off x="8421651" y="6396226"/>
            <a:ext cx="3594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     A</a:t>
            </a: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FP Global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| 2022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9"/>
          <p:cNvSpPr txBox="1"/>
          <p:nvPr/>
        </p:nvSpPr>
        <p:spPr>
          <a:xfrm>
            <a:off x="1524000" y="-20093"/>
            <a:ext cx="10769600" cy="205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19"/>
          <p:cNvSpPr txBox="1"/>
          <p:nvPr/>
        </p:nvSpPr>
        <p:spPr>
          <a:xfrm>
            <a:off x="1606800" y="2255116"/>
            <a:ext cx="8978400" cy="12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Montserrat Medium"/>
              <a:buNone/>
            </a:pPr>
            <a:r>
              <a:rPr lang="en-US" sz="40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“The future of generosity in America is not guaranteed.”</a:t>
            </a:r>
            <a:endParaRPr sz="4000"/>
          </a:p>
        </p:txBody>
      </p:sp>
      <p:sp>
        <p:nvSpPr>
          <p:cNvPr id="510" name="Google Shape;510;p19"/>
          <p:cNvSpPr txBox="1"/>
          <p:nvPr/>
        </p:nvSpPr>
        <p:spPr>
          <a:xfrm>
            <a:off x="3225150" y="3384706"/>
            <a:ext cx="57417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</a:pPr>
            <a:r>
              <a:rPr lang="en-US" sz="2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Generosity Commission, 2021</a:t>
            </a:r>
            <a:endParaRPr sz="20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11" name="Google Shape;511;p19"/>
          <p:cNvSpPr txBox="1"/>
          <p:nvPr/>
        </p:nvSpPr>
        <p:spPr>
          <a:xfrm>
            <a:off x="8589817" y="6382779"/>
            <a:ext cx="3411511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aasp Summit | 2022</a:t>
            </a:r>
            <a:endParaRPr/>
          </a:p>
        </p:txBody>
      </p:sp>
      <p:sp>
        <p:nvSpPr>
          <p:cNvPr id="512" name="Google Shape;512;p19"/>
          <p:cNvSpPr txBox="1"/>
          <p:nvPr/>
        </p:nvSpPr>
        <p:spPr>
          <a:xfrm>
            <a:off x="1719167" y="4471445"/>
            <a:ext cx="875366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1" u="none" strike="noStrike" cap="none">
                <a:solidFill>
                  <a:srgbClr val="3A3B3C"/>
                </a:solidFill>
                <a:latin typeface="Calibri"/>
                <a:ea typeface="Calibri"/>
                <a:cs typeface="Calibri"/>
                <a:sym typeface="Calibri"/>
              </a:rPr>
              <a:t>“Relative to 2000, 20 million fewer American households give— with the steepest declines among Millennials.”</a:t>
            </a:r>
            <a:endParaRPr/>
          </a:p>
        </p:txBody>
      </p:sp>
      <p:cxnSp>
        <p:nvCxnSpPr>
          <p:cNvPr id="513" name="Google Shape;513;p19"/>
          <p:cNvCxnSpPr/>
          <p:nvPr/>
        </p:nvCxnSpPr>
        <p:spPr>
          <a:xfrm>
            <a:off x="3086100" y="4170024"/>
            <a:ext cx="6121400" cy="0"/>
          </a:xfrm>
          <a:prstGeom prst="straightConnector1">
            <a:avLst/>
          </a:prstGeom>
          <a:noFill/>
          <a:ln w="28575" cap="flat" cmpd="sng">
            <a:solidFill>
              <a:srgbClr val="39BEC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4" name="Google Shape;514;p19"/>
          <p:cNvSpPr txBox="1"/>
          <p:nvPr/>
        </p:nvSpPr>
        <p:spPr>
          <a:xfrm>
            <a:off x="8421651" y="6396226"/>
            <a:ext cx="3594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     A</a:t>
            </a: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FP Global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| 2022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20"/>
          <p:cNvPicPr preferRelativeResize="0"/>
          <p:nvPr/>
        </p:nvPicPr>
        <p:blipFill rotWithShape="1">
          <a:blip r:embed="rId3">
            <a:alphaModFix amt="81000"/>
          </a:blip>
          <a:srcRect/>
          <a:stretch/>
        </p:blipFill>
        <p:spPr>
          <a:xfrm>
            <a:off x="8710946" y="1575509"/>
            <a:ext cx="3169252" cy="4247452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20"/>
          <p:cNvSpPr txBox="1">
            <a:spLocks noGrp="1"/>
          </p:cNvSpPr>
          <p:nvPr>
            <p:ph type="title"/>
          </p:nvPr>
        </p:nvSpPr>
        <p:spPr>
          <a:xfrm>
            <a:off x="415600" y="633878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% of Households that Give to Nonprofit Orgs</a:t>
            </a:r>
            <a:endParaRPr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21" name="Google Shape;521;p20"/>
          <p:cNvSpPr txBox="1"/>
          <p:nvPr/>
        </p:nvSpPr>
        <p:spPr>
          <a:xfrm>
            <a:off x="2738873" y="3902434"/>
            <a:ext cx="4864433" cy="139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Giving USA: -16%</a:t>
            </a:r>
            <a:endParaRPr sz="1867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Gallup: -13%</a:t>
            </a:r>
            <a:endParaRPr sz="1867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Where does this end?</a:t>
            </a: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22" name="Google Shape;522;p20"/>
          <p:cNvGraphicFramePr/>
          <p:nvPr/>
        </p:nvGraphicFramePr>
        <p:xfrm>
          <a:off x="563419" y="1575509"/>
          <a:ext cx="8026398" cy="4629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23" name="Google Shape;523;p20"/>
          <p:cNvSpPr txBox="1"/>
          <p:nvPr/>
        </p:nvSpPr>
        <p:spPr>
          <a:xfrm>
            <a:off x="8589817" y="6382779"/>
            <a:ext cx="3411511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aasp Summit | 2022</a:t>
            </a:r>
            <a:endParaRPr/>
          </a:p>
        </p:txBody>
      </p:sp>
      <p:sp>
        <p:nvSpPr>
          <p:cNvPr id="524" name="Google Shape;524;p20"/>
          <p:cNvSpPr txBox="1"/>
          <p:nvPr/>
        </p:nvSpPr>
        <p:spPr>
          <a:xfrm>
            <a:off x="8421651" y="6396226"/>
            <a:ext cx="3594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     A</a:t>
            </a: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FP Global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| 2022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24"/>
          <p:cNvSpPr txBox="1"/>
          <p:nvPr/>
        </p:nvSpPr>
        <p:spPr>
          <a:xfrm>
            <a:off x="1524000" y="-20093"/>
            <a:ext cx="10769600" cy="205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24"/>
          <p:cNvSpPr txBox="1"/>
          <p:nvPr/>
        </p:nvSpPr>
        <p:spPr>
          <a:xfrm>
            <a:off x="931297" y="1981574"/>
            <a:ext cx="10329405" cy="4401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In 2021, total giving remained flat from 2020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$14.9 billion came from Mega Gifts ($350M+)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Compared to $10.1 billion in 2020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$4.8 billion less from non-Mega Gifts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32" name="Google Shape;532;p24"/>
          <p:cNvSpPr txBox="1"/>
          <p:nvPr/>
        </p:nvSpPr>
        <p:spPr>
          <a:xfrm>
            <a:off x="8589817" y="6382779"/>
            <a:ext cx="3411511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aasp Summit | 2022</a:t>
            </a:r>
            <a:endParaRPr/>
          </a:p>
        </p:txBody>
      </p:sp>
      <p:cxnSp>
        <p:nvCxnSpPr>
          <p:cNvPr id="533" name="Google Shape;533;p24"/>
          <p:cNvCxnSpPr/>
          <p:nvPr/>
        </p:nvCxnSpPr>
        <p:spPr>
          <a:xfrm>
            <a:off x="3136900" y="3124200"/>
            <a:ext cx="5956300" cy="0"/>
          </a:xfrm>
          <a:prstGeom prst="straightConnector1">
            <a:avLst/>
          </a:prstGeom>
          <a:noFill/>
          <a:ln w="28575" cap="flat" cmpd="sng">
            <a:solidFill>
              <a:srgbClr val="39BEC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34" name="Google Shape;534;p24"/>
          <p:cNvSpPr txBox="1"/>
          <p:nvPr/>
        </p:nvSpPr>
        <p:spPr>
          <a:xfrm>
            <a:off x="8421651" y="6396226"/>
            <a:ext cx="3594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     A</a:t>
            </a: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FP Global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| 2022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7"/>
          <p:cNvSpPr txBox="1"/>
          <p:nvPr/>
        </p:nvSpPr>
        <p:spPr>
          <a:xfrm>
            <a:off x="1524000" y="-20093"/>
            <a:ext cx="10769600" cy="205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27"/>
          <p:cNvSpPr txBox="1"/>
          <p:nvPr/>
        </p:nvSpPr>
        <p:spPr>
          <a:xfrm>
            <a:off x="1506995" y="3179905"/>
            <a:ext cx="917801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With an average gift of </a:t>
            </a:r>
            <a:r>
              <a:rPr lang="en-US"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$131 </a:t>
            </a: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for non-UHNW individuals, more than </a:t>
            </a:r>
            <a:r>
              <a:rPr lang="en-US" sz="28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34.8 million fewer </a:t>
            </a: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charitable </a:t>
            </a:r>
            <a:r>
              <a:rPr lang="en-US"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gifts were made in </a:t>
            </a:r>
            <a:r>
              <a:rPr lang="en-US" sz="28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2021</a:t>
            </a: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/>
          </a:p>
        </p:txBody>
      </p:sp>
      <p:sp>
        <p:nvSpPr>
          <p:cNvPr id="542" name="Google Shape;542;p27"/>
          <p:cNvSpPr txBox="1"/>
          <p:nvPr/>
        </p:nvSpPr>
        <p:spPr>
          <a:xfrm>
            <a:off x="8589817" y="6382779"/>
            <a:ext cx="3411511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aasp Summit | 2022</a:t>
            </a:r>
            <a:endParaRPr/>
          </a:p>
        </p:txBody>
      </p:sp>
      <p:sp>
        <p:nvSpPr>
          <p:cNvPr id="543" name="Google Shape;543;p27"/>
          <p:cNvSpPr txBox="1"/>
          <p:nvPr/>
        </p:nvSpPr>
        <p:spPr>
          <a:xfrm>
            <a:off x="8421651" y="6396226"/>
            <a:ext cx="3594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     A</a:t>
            </a: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FP Global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| 2022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28"/>
          <p:cNvSpPr txBox="1"/>
          <p:nvPr/>
        </p:nvSpPr>
        <p:spPr>
          <a:xfrm>
            <a:off x="1524000" y="-20093"/>
            <a:ext cx="10769600" cy="205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28"/>
          <p:cNvSpPr txBox="1"/>
          <p:nvPr/>
        </p:nvSpPr>
        <p:spPr>
          <a:xfrm>
            <a:off x="1459700" y="2736308"/>
            <a:ext cx="43596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What would it look like</a:t>
            </a:r>
            <a:endParaRPr sz="28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if </a:t>
            </a:r>
            <a:r>
              <a:rPr lang="en-US"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everyone stopped</a:t>
            </a: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giving?</a:t>
            </a:r>
            <a:endParaRPr sz="28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51" name="Google Shape;551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79239" y="1504499"/>
            <a:ext cx="3169252" cy="4247452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28"/>
          <p:cNvSpPr txBox="1"/>
          <p:nvPr/>
        </p:nvSpPr>
        <p:spPr>
          <a:xfrm>
            <a:off x="8589817" y="6382779"/>
            <a:ext cx="3411511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aasp Summit | 2022</a:t>
            </a:r>
            <a:endParaRPr/>
          </a:p>
        </p:txBody>
      </p:sp>
      <p:sp>
        <p:nvSpPr>
          <p:cNvPr id="553" name="Google Shape;553;p28"/>
          <p:cNvSpPr txBox="1"/>
          <p:nvPr/>
        </p:nvSpPr>
        <p:spPr>
          <a:xfrm>
            <a:off x="8421651" y="6396226"/>
            <a:ext cx="3594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     A</a:t>
            </a: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FP Global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| 2022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Google Shape;559;g126ba41d271_0_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86868" y="656203"/>
            <a:ext cx="3622263" cy="54505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0" name="Google Shape;560;g126ba41d271_0_12"/>
          <p:cNvGrpSpPr/>
          <p:nvPr/>
        </p:nvGrpSpPr>
        <p:grpSpPr>
          <a:xfrm>
            <a:off x="582143" y="3222728"/>
            <a:ext cx="7064699" cy="917150"/>
            <a:chOff x="366248" y="1698728"/>
            <a:chExt cx="7020188" cy="2500464"/>
          </a:xfrm>
        </p:grpSpPr>
        <p:sp>
          <p:nvSpPr>
            <p:cNvPr id="561" name="Google Shape;561;g126ba41d271_0_12"/>
            <p:cNvSpPr/>
            <p:nvPr/>
          </p:nvSpPr>
          <p:spPr>
            <a:xfrm>
              <a:off x="366248" y="1698728"/>
              <a:ext cx="6924014" cy="2387600"/>
            </a:xfrm>
            <a:prstGeom prst="rect">
              <a:avLst/>
            </a:prstGeom>
            <a:solidFill>
              <a:srgbClr val="EC02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g126ba41d271_0_12"/>
            <p:cNvSpPr/>
            <p:nvPr/>
          </p:nvSpPr>
          <p:spPr>
            <a:xfrm>
              <a:off x="462422" y="1811592"/>
              <a:ext cx="6924014" cy="2387600"/>
            </a:xfrm>
            <a:prstGeom prst="rect">
              <a:avLst/>
            </a:prstGeom>
            <a:solidFill>
              <a:srgbClr val="01A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g126ba41d271_0_12"/>
            <p:cNvSpPr/>
            <p:nvPr/>
          </p:nvSpPr>
          <p:spPr>
            <a:xfrm>
              <a:off x="422648" y="1755160"/>
              <a:ext cx="6924014" cy="2387600"/>
            </a:xfrm>
            <a:prstGeom prst="rect">
              <a:avLst/>
            </a:prstGeom>
            <a:solidFill>
              <a:schemeClr val="dk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600"/>
                <a:buFont typeface="Arial"/>
                <a:buNone/>
              </a:pPr>
              <a:r>
                <a:rPr lang="en-US" sz="6600" b="1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NOVEMBER 15</a:t>
              </a:r>
              <a:endParaRPr/>
            </a:p>
          </p:txBody>
        </p:sp>
      </p:grpSp>
      <p:sp>
        <p:nvSpPr>
          <p:cNvPr id="564" name="Google Shape;564;g126ba41d271_0_12"/>
          <p:cNvSpPr txBox="1"/>
          <p:nvPr/>
        </p:nvSpPr>
        <p:spPr>
          <a:xfrm>
            <a:off x="513347" y="2181142"/>
            <a:ext cx="605326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0289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rgbClr val="EC0289"/>
                </a:solidFill>
                <a:latin typeface="Verdana"/>
                <a:ea typeface="Verdana"/>
                <a:cs typeface="Verdana"/>
                <a:sym typeface="Verdana"/>
              </a:rPr>
              <a:t>AVAILABLE</a:t>
            </a:r>
            <a:endParaRPr/>
          </a:p>
        </p:txBody>
      </p:sp>
      <p:sp>
        <p:nvSpPr>
          <p:cNvPr id="565" name="Google Shape;565;g126ba41d271_0_12"/>
          <p:cNvSpPr txBox="1"/>
          <p:nvPr/>
        </p:nvSpPr>
        <p:spPr>
          <a:xfrm>
            <a:off x="609405" y="2181142"/>
            <a:ext cx="605326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ADED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rgbClr val="01ADED"/>
                </a:solidFill>
                <a:latin typeface="Verdana"/>
                <a:ea typeface="Verdana"/>
                <a:cs typeface="Verdana"/>
                <a:sym typeface="Verdana"/>
              </a:rPr>
              <a:t>AVAILABLE</a:t>
            </a:r>
            <a:endParaRPr/>
          </a:p>
        </p:txBody>
      </p:sp>
      <p:sp>
        <p:nvSpPr>
          <p:cNvPr id="566" name="Google Shape;566;g126ba41d271_0_12"/>
          <p:cNvSpPr txBox="1"/>
          <p:nvPr/>
        </p:nvSpPr>
        <p:spPr>
          <a:xfrm>
            <a:off x="561376" y="2181142"/>
            <a:ext cx="605326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AVAILABLE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9"/>
          <p:cNvSpPr txBox="1">
            <a:spLocks noGrp="1"/>
          </p:cNvSpPr>
          <p:nvPr>
            <p:ph type="body" idx="1"/>
          </p:nvPr>
        </p:nvSpPr>
        <p:spPr>
          <a:xfrm>
            <a:off x="1540195" y="2693930"/>
            <a:ext cx="9111600" cy="30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69329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Attention is no longer sufficient.</a:t>
            </a:r>
            <a:br>
              <a:rPr lang="en-US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28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69329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2800" i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“This is a race to the bottom of the brainstem”. </a:t>
            </a:r>
            <a:r>
              <a:rPr lang="en-US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– Tristan Harris, Social Dilemma</a:t>
            </a:r>
            <a:endParaRPr sz="28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69329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8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73" name="Google Shape;573;p29"/>
          <p:cNvSpPr txBox="1"/>
          <p:nvPr/>
        </p:nvSpPr>
        <p:spPr>
          <a:xfrm>
            <a:off x="8589817" y="6382779"/>
            <a:ext cx="3411511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aasp Summit | 2022</a:t>
            </a:r>
            <a:endParaRPr/>
          </a:p>
        </p:txBody>
      </p:sp>
      <p:sp>
        <p:nvSpPr>
          <p:cNvPr id="574" name="Google Shape;574;p29"/>
          <p:cNvSpPr txBox="1">
            <a:spLocks noGrp="1"/>
          </p:cNvSpPr>
          <p:nvPr>
            <p:ph type="title"/>
          </p:nvPr>
        </p:nvSpPr>
        <p:spPr>
          <a:xfrm>
            <a:off x="415600" y="534511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Competition for Connection</a:t>
            </a:r>
            <a:endParaRPr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75" name="Google Shape;575;p29"/>
          <p:cNvSpPr txBox="1"/>
          <p:nvPr/>
        </p:nvSpPr>
        <p:spPr>
          <a:xfrm>
            <a:off x="8421651" y="6396226"/>
            <a:ext cx="3594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     A</a:t>
            </a: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FP Global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| 2022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"/>
          <p:cNvSpPr txBox="1">
            <a:spLocks noGrp="1"/>
          </p:cNvSpPr>
          <p:nvPr>
            <p:ph type="title"/>
          </p:nvPr>
        </p:nvSpPr>
        <p:spPr>
          <a:xfrm>
            <a:off x="415600" y="534511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Meet your Presenters</a:t>
            </a:r>
            <a:endParaRPr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2" name="Google Shape;362;p3"/>
          <p:cNvSpPr txBox="1"/>
          <p:nvPr/>
        </p:nvSpPr>
        <p:spPr>
          <a:xfrm>
            <a:off x="8589817" y="6382779"/>
            <a:ext cx="3411511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aasp Summit | 2022</a:t>
            </a:r>
            <a:endParaRPr/>
          </a:p>
        </p:txBody>
      </p:sp>
      <p:sp>
        <p:nvSpPr>
          <p:cNvPr id="363" name="Google Shape;363;p3"/>
          <p:cNvSpPr txBox="1"/>
          <p:nvPr/>
        </p:nvSpPr>
        <p:spPr>
          <a:xfrm>
            <a:off x="8421651" y="6396226"/>
            <a:ext cx="3594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     A</a:t>
            </a: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FP Global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| 2022</a:t>
            </a:r>
            <a:endParaRPr/>
          </a:p>
        </p:txBody>
      </p:sp>
      <p:sp>
        <p:nvSpPr>
          <p:cNvPr id="364" name="Google Shape;364;p3"/>
          <p:cNvSpPr/>
          <p:nvPr/>
        </p:nvSpPr>
        <p:spPr>
          <a:xfrm>
            <a:off x="8221919" y="2028769"/>
            <a:ext cx="2605583" cy="2646457"/>
          </a:xfrm>
          <a:custGeom>
            <a:avLst/>
            <a:gdLst/>
            <a:ahLst/>
            <a:cxnLst/>
            <a:rect l="l" t="t" r="r" b="b"/>
            <a:pathLst>
              <a:path w="6355080" h="6355080" extrusionOk="0">
                <a:moveTo>
                  <a:pt x="3177540" y="6355080"/>
                </a:moveTo>
                <a:cubicBezTo>
                  <a:pt x="2329180" y="6355080"/>
                  <a:pt x="1530350" y="6024880"/>
                  <a:pt x="930910" y="5424170"/>
                </a:cubicBezTo>
                <a:cubicBezTo>
                  <a:pt x="330200" y="4824730"/>
                  <a:pt x="0" y="4025900"/>
                  <a:pt x="0" y="3177540"/>
                </a:cubicBezTo>
                <a:cubicBezTo>
                  <a:pt x="0" y="2329180"/>
                  <a:pt x="330200" y="1530350"/>
                  <a:pt x="930910" y="930910"/>
                </a:cubicBezTo>
                <a:cubicBezTo>
                  <a:pt x="1530350" y="330200"/>
                  <a:pt x="2329180" y="0"/>
                  <a:pt x="3177540" y="0"/>
                </a:cubicBezTo>
                <a:cubicBezTo>
                  <a:pt x="4025900" y="0"/>
                  <a:pt x="4824730" y="330200"/>
                  <a:pt x="5424170" y="930910"/>
                </a:cubicBezTo>
                <a:cubicBezTo>
                  <a:pt x="6024880" y="1531620"/>
                  <a:pt x="6355080" y="2329180"/>
                  <a:pt x="6355080" y="3177540"/>
                </a:cubicBezTo>
                <a:cubicBezTo>
                  <a:pt x="6355080" y="4025900"/>
                  <a:pt x="6024880" y="4824730"/>
                  <a:pt x="5424170" y="5424170"/>
                </a:cubicBezTo>
                <a:cubicBezTo>
                  <a:pt x="4824730" y="6024880"/>
                  <a:pt x="4025900" y="6355080"/>
                  <a:pt x="3177540" y="6355080"/>
                </a:cubicBezTo>
                <a:close/>
                <a:moveTo>
                  <a:pt x="3177540" y="190500"/>
                </a:moveTo>
                <a:cubicBezTo>
                  <a:pt x="2379980" y="190500"/>
                  <a:pt x="1629410" y="501650"/>
                  <a:pt x="1065530" y="1065530"/>
                </a:cubicBezTo>
                <a:cubicBezTo>
                  <a:pt x="501650" y="1629410"/>
                  <a:pt x="190500" y="2379980"/>
                  <a:pt x="190500" y="3177540"/>
                </a:cubicBezTo>
                <a:cubicBezTo>
                  <a:pt x="190500" y="3975100"/>
                  <a:pt x="501650" y="4725670"/>
                  <a:pt x="1065530" y="5289550"/>
                </a:cubicBezTo>
                <a:cubicBezTo>
                  <a:pt x="1629410" y="5853430"/>
                  <a:pt x="2379980" y="6164580"/>
                  <a:pt x="3177540" y="6164580"/>
                </a:cubicBezTo>
                <a:cubicBezTo>
                  <a:pt x="3975100" y="6164580"/>
                  <a:pt x="4725670" y="5853430"/>
                  <a:pt x="5289550" y="5289550"/>
                </a:cubicBezTo>
                <a:cubicBezTo>
                  <a:pt x="5853430" y="4725670"/>
                  <a:pt x="6164580" y="3975100"/>
                  <a:pt x="6164580" y="3177540"/>
                </a:cubicBezTo>
                <a:cubicBezTo>
                  <a:pt x="6164580" y="2379980"/>
                  <a:pt x="5853430" y="1629410"/>
                  <a:pt x="5289550" y="1065530"/>
                </a:cubicBezTo>
                <a:cubicBezTo>
                  <a:pt x="4725670" y="501650"/>
                  <a:pt x="3975100" y="190500"/>
                  <a:pt x="3177540" y="190500"/>
                </a:cubicBezTo>
                <a:close/>
              </a:path>
            </a:pathLst>
          </a:custGeom>
          <a:solidFill>
            <a:srgbClr val="013C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3"/>
          <p:cNvSpPr txBox="1"/>
          <p:nvPr/>
        </p:nvSpPr>
        <p:spPr>
          <a:xfrm>
            <a:off x="7723047" y="4845883"/>
            <a:ext cx="36033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6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Nathan Chappell</a:t>
            </a:r>
            <a:br>
              <a:rPr lang="en-US" sz="16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6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Senior Vice President</a:t>
            </a:r>
            <a:endParaRPr sz="16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6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DonorSearch Ai</a:t>
            </a:r>
            <a:endParaRPr sz="16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6" name="Google Shape;366;p3"/>
          <p:cNvSpPr txBox="1"/>
          <p:nvPr/>
        </p:nvSpPr>
        <p:spPr>
          <a:xfrm>
            <a:off x="926497" y="4830583"/>
            <a:ext cx="3603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6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Bill TeDesco</a:t>
            </a:r>
            <a:br>
              <a:rPr lang="en-US" sz="16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6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CEO &amp; Managing Partner</a:t>
            </a:r>
            <a:endParaRPr sz="16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6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DonorSearch</a:t>
            </a:r>
            <a:endParaRPr sz="16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7" name="Google Shape;367;p3"/>
          <p:cNvSpPr/>
          <p:nvPr/>
        </p:nvSpPr>
        <p:spPr>
          <a:xfrm>
            <a:off x="1425359" y="1907274"/>
            <a:ext cx="2605584" cy="2605584"/>
          </a:xfrm>
          <a:custGeom>
            <a:avLst/>
            <a:gdLst/>
            <a:ahLst/>
            <a:cxnLst/>
            <a:rect l="l" t="t" r="r" b="b"/>
            <a:pathLst>
              <a:path w="6355080" h="6355080" extrusionOk="0">
                <a:moveTo>
                  <a:pt x="3177540" y="6355080"/>
                </a:moveTo>
                <a:cubicBezTo>
                  <a:pt x="2329180" y="6355080"/>
                  <a:pt x="1530350" y="6024880"/>
                  <a:pt x="930910" y="5424170"/>
                </a:cubicBezTo>
                <a:cubicBezTo>
                  <a:pt x="330200" y="4824730"/>
                  <a:pt x="0" y="4025900"/>
                  <a:pt x="0" y="3177540"/>
                </a:cubicBezTo>
                <a:cubicBezTo>
                  <a:pt x="0" y="2329180"/>
                  <a:pt x="330200" y="1530350"/>
                  <a:pt x="930910" y="930910"/>
                </a:cubicBezTo>
                <a:cubicBezTo>
                  <a:pt x="1530350" y="330200"/>
                  <a:pt x="2329180" y="0"/>
                  <a:pt x="3177540" y="0"/>
                </a:cubicBezTo>
                <a:cubicBezTo>
                  <a:pt x="4025900" y="0"/>
                  <a:pt x="4824730" y="330200"/>
                  <a:pt x="5424170" y="930910"/>
                </a:cubicBezTo>
                <a:cubicBezTo>
                  <a:pt x="6024880" y="1531620"/>
                  <a:pt x="6355080" y="2329180"/>
                  <a:pt x="6355080" y="3177540"/>
                </a:cubicBezTo>
                <a:cubicBezTo>
                  <a:pt x="6355080" y="4025900"/>
                  <a:pt x="6024880" y="4824730"/>
                  <a:pt x="5424170" y="5424170"/>
                </a:cubicBezTo>
                <a:cubicBezTo>
                  <a:pt x="4824730" y="6024880"/>
                  <a:pt x="4025900" y="6355080"/>
                  <a:pt x="3177540" y="6355080"/>
                </a:cubicBezTo>
                <a:close/>
                <a:moveTo>
                  <a:pt x="3177540" y="190500"/>
                </a:moveTo>
                <a:cubicBezTo>
                  <a:pt x="2379980" y="190500"/>
                  <a:pt x="1629410" y="501650"/>
                  <a:pt x="1065530" y="1065530"/>
                </a:cubicBezTo>
                <a:cubicBezTo>
                  <a:pt x="501650" y="1629410"/>
                  <a:pt x="190500" y="2379980"/>
                  <a:pt x="190500" y="3177540"/>
                </a:cubicBezTo>
                <a:cubicBezTo>
                  <a:pt x="190500" y="3975100"/>
                  <a:pt x="501650" y="4725670"/>
                  <a:pt x="1065530" y="5289550"/>
                </a:cubicBezTo>
                <a:cubicBezTo>
                  <a:pt x="1629410" y="5853430"/>
                  <a:pt x="2379980" y="6164580"/>
                  <a:pt x="3177540" y="6164580"/>
                </a:cubicBezTo>
                <a:cubicBezTo>
                  <a:pt x="3975100" y="6164580"/>
                  <a:pt x="4725670" y="5853430"/>
                  <a:pt x="5289550" y="5289550"/>
                </a:cubicBezTo>
                <a:cubicBezTo>
                  <a:pt x="5853430" y="4725670"/>
                  <a:pt x="6164580" y="3975100"/>
                  <a:pt x="6164580" y="3177540"/>
                </a:cubicBezTo>
                <a:cubicBezTo>
                  <a:pt x="6164580" y="2379980"/>
                  <a:pt x="5853430" y="1629410"/>
                  <a:pt x="5289550" y="1065530"/>
                </a:cubicBezTo>
                <a:cubicBezTo>
                  <a:pt x="4725670" y="501650"/>
                  <a:pt x="3975100" y="190500"/>
                  <a:pt x="3177540" y="190500"/>
                </a:cubicBezTo>
                <a:close/>
              </a:path>
            </a:pathLst>
          </a:custGeom>
          <a:solidFill>
            <a:srgbClr val="013C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3"/>
          <p:cNvSpPr txBox="1"/>
          <p:nvPr/>
        </p:nvSpPr>
        <p:spPr>
          <a:xfrm>
            <a:off x="2529556" y="2406703"/>
            <a:ext cx="2888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9" name="Google Shape;36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6983" y="2093458"/>
            <a:ext cx="2249804" cy="2243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" descr="A person wearing glasses and a suit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5012" y="2212300"/>
            <a:ext cx="2279400" cy="2279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71" name="Google Shape;371;p3"/>
          <p:cNvSpPr/>
          <p:nvPr/>
        </p:nvSpPr>
        <p:spPr>
          <a:xfrm>
            <a:off x="4697273" y="1907274"/>
            <a:ext cx="2605583" cy="2605583"/>
          </a:xfrm>
          <a:custGeom>
            <a:avLst/>
            <a:gdLst/>
            <a:ahLst/>
            <a:cxnLst/>
            <a:rect l="l" t="t" r="r" b="b"/>
            <a:pathLst>
              <a:path w="6355080" h="6355080" extrusionOk="0">
                <a:moveTo>
                  <a:pt x="3177540" y="6355080"/>
                </a:moveTo>
                <a:cubicBezTo>
                  <a:pt x="2329180" y="6355080"/>
                  <a:pt x="1530350" y="6024880"/>
                  <a:pt x="930910" y="5424170"/>
                </a:cubicBezTo>
                <a:cubicBezTo>
                  <a:pt x="330200" y="4824730"/>
                  <a:pt x="0" y="4025900"/>
                  <a:pt x="0" y="3177540"/>
                </a:cubicBezTo>
                <a:cubicBezTo>
                  <a:pt x="0" y="2329180"/>
                  <a:pt x="330200" y="1530350"/>
                  <a:pt x="930910" y="930910"/>
                </a:cubicBezTo>
                <a:cubicBezTo>
                  <a:pt x="1530350" y="330200"/>
                  <a:pt x="2329180" y="0"/>
                  <a:pt x="3177540" y="0"/>
                </a:cubicBezTo>
                <a:cubicBezTo>
                  <a:pt x="4025900" y="0"/>
                  <a:pt x="4824730" y="330200"/>
                  <a:pt x="5424170" y="930910"/>
                </a:cubicBezTo>
                <a:cubicBezTo>
                  <a:pt x="6024880" y="1531620"/>
                  <a:pt x="6355080" y="2329180"/>
                  <a:pt x="6355080" y="3177540"/>
                </a:cubicBezTo>
                <a:cubicBezTo>
                  <a:pt x="6355080" y="4025900"/>
                  <a:pt x="6024880" y="4824730"/>
                  <a:pt x="5424170" y="5424170"/>
                </a:cubicBezTo>
                <a:cubicBezTo>
                  <a:pt x="4824730" y="6024880"/>
                  <a:pt x="4025900" y="6355080"/>
                  <a:pt x="3177540" y="6355080"/>
                </a:cubicBezTo>
                <a:close/>
                <a:moveTo>
                  <a:pt x="3177540" y="190500"/>
                </a:moveTo>
                <a:cubicBezTo>
                  <a:pt x="2379980" y="190500"/>
                  <a:pt x="1629410" y="501650"/>
                  <a:pt x="1065530" y="1065530"/>
                </a:cubicBezTo>
                <a:cubicBezTo>
                  <a:pt x="501650" y="1629410"/>
                  <a:pt x="190500" y="2379980"/>
                  <a:pt x="190500" y="3177540"/>
                </a:cubicBezTo>
                <a:cubicBezTo>
                  <a:pt x="190500" y="3975100"/>
                  <a:pt x="501650" y="4725670"/>
                  <a:pt x="1065530" y="5289550"/>
                </a:cubicBezTo>
                <a:cubicBezTo>
                  <a:pt x="1629410" y="5853430"/>
                  <a:pt x="2379980" y="6164580"/>
                  <a:pt x="3177540" y="6164580"/>
                </a:cubicBezTo>
                <a:cubicBezTo>
                  <a:pt x="3975100" y="6164580"/>
                  <a:pt x="4725670" y="5853430"/>
                  <a:pt x="5289550" y="5289550"/>
                </a:cubicBezTo>
                <a:cubicBezTo>
                  <a:pt x="5853430" y="4725670"/>
                  <a:pt x="6164580" y="3975100"/>
                  <a:pt x="6164580" y="3177540"/>
                </a:cubicBezTo>
                <a:cubicBezTo>
                  <a:pt x="6164580" y="2379980"/>
                  <a:pt x="5853430" y="1629410"/>
                  <a:pt x="5289550" y="1065530"/>
                </a:cubicBezTo>
                <a:cubicBezTo>
                  <a:pt x="4725670" y="501650"/>
                  <a:pt x="3975100" y="190500"/>
                  <a:pt x="3177540" y="190500"/>
                </a:cubicBezTo>
                <a:close/>
              </a:path>
            </a:pathLst>
          </a:custGeom>
          <a:solidFill>
            <a:srgbClr val="0031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3"/>
          <p:cNvSpPr/>
          <p:nvPr/>
        </p:nvSpPr>
        <p:spPr>
          <a:xfrm>
            <a:off x="4877933" y="2092820"/>
            <a:ext cx="2226942" cy="2226933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3"/>
          <p:cNvSpPr txBox="1"/>
          <p:nvPr/>
        </p:nvSpPr>
        <p:spPr>
          <a:xfrm>
            <a:off x="4294347" y="4830577"/>
            <a:ext cx="3603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Sarah TeDesco</a:t>
            </a:r>
            <a:endParaRPr sz="16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Executive Vice President</a:t>
            </a:r>
            <a:endParaRPr sz="16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DonorSearch</a:t>
            </a:r>
            <a:endParaRPr sz="16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30"/>
          <p:cNvSpPr txBox="1"/>
          <p:nvPr/>
        </p:nvSpPr>
        <p:spPr>
          <a:xfrm>
            <a:off x="5297476" y="660484"/>
            <a:ext cx="5314200" cy="47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Big Data +</a:t>
            </a:r>
            <a:endParaRPr sz="2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30"/>
          <p:cNvSpPr txBox="1"/>
          <p:nvPr/>
        </p:nvSpPr>
        <p:spPr>
          <a:xfrm>
            <a:off x="5623405" y="1959639"/>
            <a:ext cx="60558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90495" marR="0" lvl="0" indent="-19049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1" i="0" u="none" strike="noStrike" cap="none">
                <a:solidFill>
                  <a:srgbClr val="41C2CC"/>
                </a:solidFill>
                <a:latin typeface="Verdana"/>
                <a:ea typeface="Verdana"/>
                <a:cs typeface="Verdana"/>
                <a:sym typeface="Verdana"/>
              </a:rPr>
              <a:t>97 zettabytes </a:t>
            </a:r>
            <a:r>
              <a:rPr lang="en-US" sz="200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(97 trillion gigabytes) of data generated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90495" marR="0" lvl="0" indent="-19049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Today it would take a person approximately </a:t>
            </a:r>
            <a:r>
              <a:rPr lang="en-US" sz="2000" b="1" i="0" u="none" strike="noStrike" cap="none">
                <a:solidFill>
                  <a:srgbClr val="41C2CC"/>
                </a:solidFill>
                <a:latin typeface="Verdana"/>
                <a:ea typeface="Verdana"/>
                <a:cs typeface="Verdana"/>
                <a:sym typeface="Verdana"/>
              </a:rPr>
              <a:t>181 million</a:t>
            </a:r>
            <a:r>
              <a:rPr lang="en-US" sz="200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years to download all the data from the internet</a:t>
            </a:r>
            <a:endParaRPr sz="200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90495" marR="0" lvl="0" indent="-1142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83" name="Google Shape;583;p30"/>
          <p:cNvSpPr txBox="1"/>
          <p:nvPr/>
        </p:nvSpPr>
        <p:spPr>
          <a:xfrm>
            <a:off x="1524000" y="-20093"/>
            <a:ext cx="10769600" cy="205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30"/>
          <p:cNvSpPr txBox="1"/>
          <p:nvPr/>
        </p:nvSpPr>
        <p:spPr>
          <a:xfrm>
            <a:off x="5500255" y="3006438"/>
            <a:ext cx="123155" cy="246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5" name="Google Shape;58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9397" y="743609"/>
            <a:ext cx="5018079" cy="5018099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30"/>
          <p:cNvSpPr txBox="1"/>
          <p:nvPr/>
        </p:nvSpPr>
        <p:spPr>
          <a:xfrm>
            <a:off x="8589817" y="6382779"/>
            <a:ext cx="3411511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aasp Summit | 2022</a:t>
            </a:r>
            <a:endParaRPr/>
          </a:p>
        </p:txBody>
      </p:sp>
      <p:sp>
        <p:nvSpPr>
          <p:cNvPr id="587" name="Google Shape;587;p30"/>
          <p:cNvSpPr txBox="1"/>
          <p:nvPr/>
        </p:nvSpPr>
        <p:spPr>
          <a:xfrm>
            <a:off x="8421651" y="6396226"/>
            <a:ext cx="3594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     A</a:t>
            </a: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FP Global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| 2022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31"/>
          <p:cNvSpPr txBox="1"/>
          <p:nvPr/>
        </p:nvSpPr>
        <p:spPr>
          <a:xfrm>
            <a:off x="1524000" y="-20093"/>
            <a:ext cx="10769600" cy="205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31"/>
          <p:cNvSpPr txBox="1"/>
          <p:nvPr/>
        </p:nvSpPr>
        <p:spPr>
          <a:xfrm>
            <a:off x="5500255" y="3006438"/>
            <a:ext cx="123155" cy="246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31"/>
          <p:cNvSpPr txBox="1"/>
          <p:nvPr/>
        </p:nvSpPr>
        <p:spPr>
          <a:xfrm>
            <a:off x="403877" y="637066"/>
            <a:ext cx="5792851" cy="47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Big Data + Big Computing</a:t>
            </a:r>
            <a:endParaRPr sz="28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96" name="Google Shape;596;p31"/>
          <p:cNvSpPr txBox="1"/>
          <p:nvPr/>
        </p:nvSpPr>
        <p:spPr>
          <a:xfrm>
            <a:off x="403877" y="2157127"/>
            <a:ext cx="5226900" cy="3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04792" marR="0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1" i="0" u="none" strike="noStrike" cap="none">
                <a:solidFill>
                  <a:srgbClr val="41C2CC"/>
                </a:solidFill>
                <a:latin typeface="Verdana"/>
                <a:ea typeface="Verdana"/>
                <a:cs typeface="Verdana"/>
                <a:sym typeface="Verdana"/>
              </a:rPr>
              <a:t>97.2%</a:t>
            </a:r>
            <a:r>
              <a:rPr lang="en-US" sz="200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of organizations are investing in big data and AI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04792" marR="0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96% of companies expect </a:t>
            </a:r>
            <a:r>
              <a:rPr lang="en-US" sz="2000" b="1" i="0" u="none" strike="noStrike" cap="none">
                <a:solidFill>
                  <a:srgbClr val="41C2CC"/>
                </a:solidFill>
                <a:latin typeface="Verdana"/>
                <a:ea typeface="Verdana"/>
                <a:cs typeface="Verdana"/>
                <a:sym typeface="Verdana"/>
              </a:rPr>
              <a:t>positive outcomes </a:t>
            </a:r>
            <a:r>
              <a:rPr lang="en-US" sz="200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from AI investments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304792" marR="0" lvl="0" indent="-177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04792" marR="0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The global artificial intelligence industry is expected to grow from </a:t>
            </a:r>
            <a:r>
              <a:rPr lang="en-US" sz="2000" b="1" i="0" u="none" strike="noStrike" cap="non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$59.6 billion </a:t>
            </a:r>
            <a:r>
              <a:rPr lang="en-US" sz="200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in 2021 to </a:t>
            </a:r>
            <a:r>
              <a:rPr lang="en-US" sz="2000" b="1" i="0" u="none" strike="noStrike" cap="non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$422 billion </a:t>
            </a:r>
            <a:r>
              <a:rPr lang="en-US" sz="200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by 2028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304792" marR="0" lvl="0" indent="-177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97" name="Google Shape;597;p31"/>
          <p:cNvSpPr txBox="1"/>
          <p:nvPr/>
        </p:nvSpPr>
        <p:spPr>
          <a:xfrm>
            <a:off x="8589817" y="6382779"/>
            <a:ext cx="3411511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aasp Summit | 2022</a:t>
            </a:r>
            <a:endParaRPr/>
          </a:p>
        </p:txBody>
      </p:sp>
      <p:pic>
        <p:nvPicPr>
          <p:cNvPr id="598" name="Google Shape;598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1200" y="1563106"/>
            <a:ext cx="640080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27876" y="5700903"/>
            <a:ext cx="2950350" cy="751417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31"/>
          <p:cNvSpPr txBox="1"/>
          <p:nvPr/>
        </p:nvSpPr>
        <p:spPr>
          <a:xfrm>
            <a:off x="8421651" y="6396226"/>
            <a:ext cx="3594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     A</a:t>
            </a: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FP Global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| 2022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33"/>
          <p:cNvSpPr txBox="1"/>
          <p:nvPr/>
        </p:nvSpPr>
        <p:spPr>
          <a:xfrm>
            <a:off x="1524000" y="-20093"/>
            <a:ext cx="10769600" cy="205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7" name="Google Shape;607;p33"/>
          <p:cNvPicPr preferRelativeResize="0"/>
          <p:nvPr/>
        </p:nvPicPr>
        <p:blipFill rotWithShape="1">
          <a:blip r:embed="rId3">
            <a:alphaModFix/>
          </a:blip>
          <a:srcRect t="19583" b="22778"/>
          <a:stretch/>
        </p:blipFill>
        <p:spPr>
          <a:xfrm>
            <a:off x="6096000" y="343800"/>
            <a:ext cx="6096000" cy="5762784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33"/>
          <p:cNvSpPr txBox="1"/>
          <p:nvPr/>
        </p:nvSpPr>
        <p:spPr>
          <a:xfrm>
            <a:off x="359521" y="2408440"/>
            <a:ext cx="5736479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90495" marR="0" lvl="0" indent="-19049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The average person receives 333.2 emails and sees 4k-10k ad images a day.</a:t>
            </a:r>
            <a:endParaRPr/>
          </a:p>
          <a:p>
            <a:pPr marL="190495" marR="0" lvl="0" indent="-634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90495" marR="0" lvl="0" indent="-19049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That’s </a:t>
            </a:r>
            <a:r>
              <a:rPr lang="en-US" sz="20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121 thousand emails </a:t>
            </a:r>
            <a:r>
              <a:rPr lang="en-US" sz="20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and </a:t>
            </a:r>
            <a:r>
              <a:rPr lang="en-US" sz="20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7.3 million ad images</a:t>
            </a:r>
            <a:r>
              <a:rPr lang="en-US" sz="20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a year.</a:t>
            </a:r>
            <a:endParaRPr/>
          </a:p>
          <a:p>
            <a:pPr marL="190495" marR="0" lvl="0" indent="-634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90495" marR="0" lvl="0" indent="-634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09" name="Google Shape;609;p33"/>
          <p:cNvSpPr txBox="1"/>
          <p:nvPr/>
        </p:nvSpPr>
        <p:spPr>
          <a:xfrm>
            <a:off x="389211" y="316889"/>
            <a:ext cx="5736479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Big Data + Big Computing</a:t>
            </a:r>
            <a:endParaRPr/>
          </a:p>
          <a:p>
            <a:pPr marL="0" marR="0" lvl="0" indent="0" algn="l" rtl="0">
              <a:lnSpc>
                <a:spcPct val="10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= Big Business</a:t>
            </a:r>
            <a:endParaRPr sz="2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33"/>
          <p:cNvSpPr txBox="1"/>
          <p:nvPr/>
        </p:nvSpPr>
        <p:spPr>
          <a:xfrm>
            <a:off x="8589817" y="6382779"/>
            <a:ext cx="3411511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aasp Summit | 2022</a:t>
            </a:r>
            <a:endParaRPr/>
          </a:p>
        </p:txBody>
      </p:sp>
      <p:sp>
        <p:nvSpPr>
          <p:cNvPr id="611" name="Google Shape;611;p33"/>
          <p:cNvSpPr txBox="1"/>
          <p:nvPr/>
        </p:nvSpPr>
        <p:spPr>
          <a:xfrm>
            <a:off x="359521" y="4962985"/>
            <a:ext cx="528542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1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What is Netflix’s biggest competition?</a:t>
            </a:r>
            <a:endParaRPr/>
          </a:p>
        </p:txBody>
      </p:sp>
      <p:sp>
        <p:nvSpPr>
          <p:cNvPr id="612" name="Google Shape;612;p33"/>
          <p:cNvSpPr txBox="1"/>
          <p:nvPr/>
        </p:nvSpPr>
        <p:spPr>
          <a:xfrm>
            <a:off x="8421651" y="6396226"/>
            <a:ext cx="3594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     A</a:t>
            </a: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FP Global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| 2022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34"/>
          <p:cNvSpPr txBox="1">
            <a:spLocks noGrp="1"/>
          </p:cNvSpPr>
          <p:nvPr>
            <p:ph type="body" idx="1"/>
          </p:nvPr>
        </p:nvSpPr>
        <p:spPr>
          <a:xfrm>
            <a:off x="67051" y="2194689"/>
            <a:ext cx="7932900" cy="40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69329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2800" i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Your </a:t>
            </a:r>
            <a:r>
              <a:rPr lang="en-US" sz="2800" b="1" i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attention</a:t>
            </a:r>
            <a:r>
              <a:rPr lang="en-US" sz="2800" i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is loss leader.</a:t>
            </a:r>
            <a:endParaRPr sz="2800"/>
          </a:p>
          <a:p>
            <a:pPr marL="169329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8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69329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2800" i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Your </a:t>
            </a:r>
            <a:r>
              <a:rPr lang="en-US" sz="2800" b="1" i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association</a:t>
            </a:r>
            <a:r>
              <a:rPr lang="en-US" sz="2800" i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is big business.</a:t>
            </a:r>
            <a:endParaRPr sz="2800"/>
          </a:p>
          <a:p>
            <a:pPr marL="169329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8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69329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2800" i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Your </a:t>
            </a:r>
            <a:r>
              <a:rPr lang="en-US" sz="2800" b="1" i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connection</a:t>
            </a:r>
            <a:r>
              <a:rPr lang="en-US" sz="2800" i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is the holy grail.</a:t>
            </a:r>
            <a:endParaRPr sz="2800"/>
          </a:p>
          <a:p>
            <a:pPr marL="169329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3200" i="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19" name="Google Shape;619;p34"/>
          <p:cNvSpPr txBox="1"/>
          <p:nvPr/>
        </p:nvSpPr>
        <p:spPr>
          <a:xfrm>
            <a:off x="8589817" y="6382779"/>
            <a:ext cx="3411511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aasp Summit | 2022</a:t>
            </a:r>
            <a:endParaRPr/>
          </a:p>
        </p:txBody>
      </p:sp>
      <p:pic>
        <p:nvPicPr>
          <p:cNvPr id="620" name="Google Shape;620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89817" y="419100"/>
            <a:ext cx="2682580" cy="5803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1" name="Google Shape;621;p34"/>
          <p:cNvCxnSpPr/>
          <p:nvPr/>
        </p:nvCxnSpPr>
        <p:spPr>
          <a:xfrm>
            <a:off x="7933038" y="4497859"/>
            <a:ext cx="2823862" cy="226541"/>
          </a:xfrm>
          <a:prstGeom prst="straightConnector1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22" name="Google Shape;622;p34"/>
          <p:cNvSpPr txBox="1">
            <a:spLocks noGrp="1"/>
          </p:cNvSpPr>
          <p:nvPr>
            <p:ph type="title"/>
          </p:nvPr>
        </p:nvSpPr>
        <p:spPr>
          <a:xfrm>
            <a:off x="415600" y="534511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Competition for Connection</a:t>
            </a:r>
            <a:endParaRPr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23" name="Google Shape;623;p34"/>
          <p:cNvSpPr/>
          <p:nvPr/>
        </p:nvSpPr>
        <p:spPr>
          <a:xfrm>
            <a:off x="10047890" y="2596055"/>
            <a:ext cx="1124607" cy="168166"/>
          </a:xfrm>
          <a:prstGeom prst="rect">
            <a:avLst/>
          </a:prstGeom>
          <a:solidFill>
            <a:srgbClr val="1D1B1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34"/>
          <p:cNvSpPr txBox="1"/>
          <p:nvPr/>
        </p:nvSpPr>
        <p:spPr>
          <a:xfrm>
            <a:off x="8421651" y="6396226"/>
            <a:ext cx="3594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     A</a:t>
            </a: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FP Global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| 2022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36"/>
          <p:cNvSpPr txBox="1"/>
          <p:nvPr/>
        </p:nvSpPr>
        <p:spPr>
          <a:xfrm>
            <a:off x="1524000" y="-20093"/>
            <a:ext cx="10769600" cy="205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1" name="Google Shape;631;p36" descr="114 Ben Jerry Photos - Free &amp; Royalty-Free Stock Photos from Dreamstime"/>
          <p:cNvPicPr preferRelativeResize="0"/>
          <p:nvPr/>
        </p:nvPicPr>
        <p:blipFill rotWithShape="1">
          <a:blip r:embed="rId3">
            <a:alphaModFix/>
          </a:blip>
          <a:srcRect l="21770" t="18571" r="18973" b="-5234"/>
          <a:stretch/>
        </p:blipFill>
        <p:spPr>
          <a:xfrm>
            <a:off x="1560213" y="2361470"/>
            <a:ext cx="2571750" cy="250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36" descr="Amazon.com : The Body Shop British Rose Petal Soft Shower Gel, 8.4 fl. oz.  : Beauty &amp; Personal Care"/>
          <p:cNvPicPr preferRelativeResize="0"/>
          <p:nvPr/>
        </p:nvPicPr>
        <p:blipFill rotWithShape="1">
          <a:blip r:embed="rId4">
            <a:alphaModFix/>
          </a:blip>
          <a:srcRect l="10135" t="5119" r="29892" b="4708"/>
          <a:stretch/>
        </p:blipFill>
        <p:spPr>
          <a:xfrm>
            <a:off x="8656875" y="2361470"/>
            <a:ext cx="1630125" cy="2758489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36"/>
          <p:cNvSpPr txBox="1"/>
          <p:nvPr/>
        </p:nvSpPr>
        <p:spPr>
          <a:xfrm>
            <a:off x="4859630" y="1502956"/>
            <a:ext cx="3161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800"/>
              <a:buFont typeface="Arial"/>
              <a:buNone/>
            </a:pPr>
            <a:r>
              <a:rPr lang="en-US" sz="1600" b="1" i="0" u="none" strike="noStrike" cap="none">
                <a:solidFill>
                  <a:srgbClr val="44546A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MISSION</a:t>
            </a:r>
            <a:endParaRPr sz="1600" b="1" i="0" u="none" strike="noStrike" cap="none">
              <a:solidFill>
                <a:srgbClr val="44546A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800"/>
              <a:buFont typeface="Arial"/>
              <a:buNone/>
            </a:pPr>
            <a:r>
              <a:rPr lang="en-US" sz="1600" b="0" i="0" u="none" strike="noStrike" cap="none">
                <a:solidFill>
                  <a:srgbClr val="44546A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"We're in business to save our home planet.”</a:t>
            </a:r>
            <a:endParaRPr sz="1600" b="0" i="0" u="none" strike="noStrike" cap="none">
              <a:solidFill>
                <a:srgbClr val="44546A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34" name="Google Shape;634;p36"/>
          <p:cNvSpPr txBox="1"/>
          <p:nvPr/>
        </p:nvSpPr>
        <p:spPr>
          <a:xfrm>
            <a:off x="7607434" y="5346647"/>
            <a:ext cx="4218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800"/>
              <a:buFont typeface="Arial"/>
              <a:buNone/>
            </a:pPr>
            <a:r>
              <a:rPr lang="en-US" sz="1600" b="1" i="0" u="none" strike="noStrike" cap="none">
                <a:solidFill>
                  <a:srgbClr val="44546A"/>
                </a:solidFill>
                <a:latin typeface="Verdana"/>
                <a:ea typeface="Verdana"/>
                <a:cs typeface="Verdana"/>
                <a:sym typeface="Verdana"/>
              </a:rPr>
              <a:t>PURPOSE</a:t>
            </a:r>
            <a:endParaRPr sz="1600" b="1" i="0" u="none" strike="noStrike" cap="none">
              <a:solidFill>
                <a:srgbClr val="44546A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800"/>
              <a:buFont typeface="Arial"/>
              <a:buNone/>
            </a:pPr>
            <a:r>
              <a:rPr lang="en-US" sz="1600" b="0" i="0" u="none" strike="noStrike" cap="none">
                <a:solidFill>
                  <a:srgbClr val="44546A"/>
                </a:solidFill>
                <a:latin typeface="Verdana"/>
                <a:ea typeface="Verdana"/>
                <a:cs typeface="Verdana"/>
                <a:sym typeface="Verdana"/>
              </a:rPr>
              <a:t>"The Body Shop exists to fight for a fairer, more beautiful world."</a:t>
            </a:r>
            <a:endParaRPr sz="1600" b="0" i="0" u="none" strike="noStrike" cap="none">
              <a:solidFill>
                <a:srgbClr val="44546A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635" name="Google Shape;635;p36"/>
          <p:cNvCxnSpPr/>
          <p:nvPr/>
        </p:nvCxnSpPr>
        <p:spPr>
          <a:xfrm>
            <a:off x="2846088" y="4323133"/>
            <a:ext cx="0" cy="4320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36" name="Google Shape;636;p36"/>
          <p:cNvCxnSpPr/>
          <p:nvPr/>
        </p:nvCxnSpPr>
        <p:spPr>
          <a:xfrm>
            <a:off x="6440475" y="2488270"/>
            <a:ext cx="0" cy="4320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37" name="Google Shape;637;p36" descr="Patagonia Boys' Graphic Organic Short Sleeve T-Shirt product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98825" y="2687574"/>
            <a:ext cx="2883300" cy="30082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8" name="Google Shape;638;p36"/>
          <p:cNvCxnSpPr/>
          <p:nvPr/>
        </p:nvCxnSpPr>
        <p:spPr>
          <a:xfrm>
            <a:off x="9716750" y="5119959"/>
            <a:ext cx="0" cy="3033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9" name="Google Shape;639;p36"/>
          <p:cNvSpPr txBox="1"/>
          <p:nvPr/>
        </p:nvSpPr>
        <p:spPr>
          <a:xfrm>
            <a:off x="301427" y="718539"/>
            <a:ext cx="975301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A Changing Definition of Philanthropy?</a:t>
            </a:r>
            <a:endParaRPr/>
          </a:p>
        </p:txBody>
      </p:sp>
      <p:sp>
        <p:nvSpPr>
          <p:cNvPr id="640" name="Google Shape;640;p36"/>
          <p:cNvSpPr txBox="1"/>
          <p:nvPr/>
        </p:nvSpPr>
        <p:spPr>
          <a:xfrm>
            <a:off x="-284557" y="4661668"/>
            <a:ext cx="6261300" cy="21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800"/>
              <a:buFont typeface="Arial"/>
              <a:buNone/>
            </a:pPr>
            <a:r>
              <a:rPr lang="en-US" sz="1600" b="1" i="0" u="none" strike="noStrike" cap="none">
                <a:solidFill>
                  <a:srgbClr val="44546A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VALUES</a:t>
            </a:r>
            <a:endParaRPr sz="1600" b="1" i="0" u="none" strike="noStrike" cap="none">
              <a:solidFill>
                <a:srgbClr val="44546A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800"/>
              <a:buFont typeface="Arial"/>
              <a:buNone/>
            </a:pPr>
            <a:r>
              <a:rPr lang="en-US" sz="1600" b="0" i="0" u="none" strike="noStrike" cap="none">
                <a:solidFill>
                  <a:srgbClr val="44546A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"Human Rights &amp; Dignity</a:t>
            </a:r>
            <a:endParaRPr sz="1600" b="0" i="0" u="none" strike="noStrike" cap="none">
              <a:solidFill>
                <a:srgbClr val="44546A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800"/>
              <a:buFont typeface="Arial"/>
              <a:buNone/>
            </a:pPr>
            <a:r>
              <a:rPr lang="en-US" sz="1600" b="0" i="0" u="none" strike="noStrike" cap="none">
                <a:solidFill>
                  <a:srgbClr val="44546A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Social &amp; Economic Justice</a:t>
            </a:r>
            <a:endParaRPr sz="1600" b="0" i="0" u="none" strike="noStrike" cap="none">
              <a:solidFill>
                <a:srgbClr val="44546A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190500" marR="19050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600" b="0" i="0" u="none" strike="noStrike" cap="none">
                <a:solidFill>
                  <a:srgbClr val="44546A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Environmental Protection,</a:t>
            </a:r>
            <a:br>
              <a:rPr lang="en-US" sz="1600" b="0" i="0" u="none" strike="noStrike" cap="none">
                <a:solidFill>
                  <a:srgbClr val="44546A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</a:br>
            <a:r>
              <a:rPr lang="en-US" sz="1600" b="0" i="0" u="none" strike="noStrike" cap="none">
                <a:solidFill>
                  <a:srgbClr val="44546A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Restoration, &amp; Regeneration”</a:t>
            </a:r>
            <a:endParaRPr sz="1600" b="0" i="0" u="none" strike="noStrike" cap="none">
              <a:solidFill>
                <a:srgbClr val="44546A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b="0" i="0" u="none" strike="noStrike" cap="none">
              <a:solidFill>
                <a:srgbClr val="44546A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44546A"/>
              </a:solidFill>
              <a:highlight>
                <a:srgbClr val="FEEDC4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1" name="Google Shape;641;p36"/>
          <p:cNvSpPr txBox="1"/>
          <p:nvPr/>
        </p:nvSpPr>
        <p:spPr>
          <a:xfrm>
            <a:off x="8589817" y="6382779"/>
            <a:ext cx="3411511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aasp Summit | 2022</a:t>
            </a:r>
            <a:endParaRPr/>
          </a:p>
        </p:txBody>
      </p:sp>
      <p:sp>
        <p:nvSpPr>
          <p:cNvPr id="642" name="Google Shape;642;p36"/>
          <p:cNvSpPr txBox="1"/>
          <p:nvPr/>
        </p:nvSpPr>
        <p:spPr>
          <a:xfrm>
            <a:off x="8421651" y="6396226"/>
            <a:ext cx="3594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     A</a:t>
            </a: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FP Global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| 2022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38"/>
          <p:cNvSpPr txBox="1"/>
          <p:nvPr/>
        </p:nvSpPr>
        <p:spPr>
          <a:xfrm>
            <a:off x="1524000" y="-20093"/>
            <a:ext cx="10769600" cy="205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38"/>
          <p:cNvSpPr txBox="1"/>
          <p:nvPr/>
        </p:nvSpPr>
        <p:spPr>
          <a:xfrm>
            <a:off x="661325" y="2827391"/>
            <a:ext cx="57837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0" i="1" u="none" strike="noStrike" cap="none">
                <a:solidFill>
                  <a:srgbClr val="191919"/>
                </a:solidFill>
                <a:latin typeface="Verdana"/>
                <a:ea typeface="Verdana"/>
                <a:cs typeface="Verdana"/>
                <a:sym typeface="Verdana"/>
              </a:rPr>
              <a:t>"SpaceX, Tesla, Neuralink and The Boring Company are </a:t>
            </a:r>
            <a:r>
              <a:rPr lang="en-US" sz="2000" b="1" i="1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philanthropy</a:t>
            </a:r>
            <a:r>
              <a:rPr lang="en-US" sz="2000" b="0" i="1" u="none" strike="noStrike" cap="none">
                <a:solidFill>
                  <a:srgbClr val="191919"/>
                </a:solidFill>
                <a:latin typeface="Verdana"/>
                <a:ea typeface="Verdana"/>
                <a:cs typeface="Verdana"/>
                <a:sym typeface="Verdana"/>
              </a:rPr>
              <a:t>. If you say philanthropy is love of humanity, they are </a:t>
            </a:r>
            <a:r>
              <a:rPr lang="en-US" sz="2000" b="1" i="1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philanthropy</a:t>
            </a:r>
            <a:r>
              <a:rPr lang="en-US" sz="2000" b="0" i="1" u="none" strike="noStrike" cap="none">
                <a:solidFill>
                  <a:srgbClr val="191919"/>
                </a:solidFill>
                <a:latin typeface="Verdana"/>
                <a:ea typeface="Verdana"/>
                <a:cs typeface="Verdana"/>
                <a:sym typeface="Verdana"/>
              </a:rPr>
              <a:t>. Tesla is accelerating sustainable energy. This is a love of </a:t>
            </a:r>
            <a:r>
              <a:rPr lang="en-US" sz="2000" b="1" i="1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philanthropy</a:t>
            </a:r>
            <a:r>
              <a:rPr lang="en-US" sz="2000" b="0" i="1" u="none" strike="noStrike" cap="none">
                <a:solidFill>
                  <a:srgbClr val="191919"/>
                </a:solidFill>
                <a:latin typeface="Verdana"/>
                <a:ea typeface="Verdana"/>
                <a:cs typeface="Verdana"/>
                <a:sym typeface="Verdana"/>
              </a:rPr>
              <a:t>." Elon Musk</a:t>
            </a:r>
            <a:endParaRPr sz="2000" b="0" i="1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50" name="Google Shape;650;p38" descr="Elon Musk calls for 'free speech' on Twitter - CNN Vide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7575" y="2628896"/>
            <a:ext cx="4133775" cy="2336481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38"/>
          <p:cNvSpPr txBox="1"/>
          <p:nvPr/>
        </p:nvSpPr>
        <p:spPr>
          <a:xfrm>
            <a:off x="356260" y="714919"/>
            <a:ext cx="12192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A Changing Definition of Philanthropy?</a:t>
            </a:r>
            <a:endParaRPr sz="28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52" name="Google Shape;652;p38"/>
          <p:cNvSpPr txBox="1"/>
          <p:nvPr/>
        </p:nvSpPr>
        <p:spPr>
          <a:xfrm>
            <a:off x="8589817" y="6382779"/>
            <a:ext cx="3411511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aasp Summit | 2022</a:t>
            </a:r>
            <a:endParaRPr/>
          </a:p>
        </p:txBody>
      </p:sp>
      <p:sp>
        <p:nvSpPr>
          <p:cNvPr id="653" name="Google Shape;653;p38"/>
          <p:cNvSpPr txBox="1"/>
          <p:nvPr/>
        </p:nvSpPr>
        <p:spPr>
          <a:xfrm>
            <a:off x="8421651" y="6396226"/>
            <a:ext cx="3594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     A</a:t>
            </a: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FP Global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| 2022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42"/>
          <p:cNvSpPr txBox="1"/>
          <p:nvPr/>
        </p:nvSpPr>
        <p:spPr>
          <a:xfrm>
            <a:off x="1524000" y="-20093"/>
            <a:ext cx="10769600" cy="205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42"/>
          <p:cNvSpPr txBox="1"/>
          <p:nvPr/>
        </p:nvSpPr>
        <p:spPr>
          <a:xfrm>
            <a:off x="597900" y="1553999"/>
            <a:ext cx="10996200" cy="3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More than half of consumers would stop buying from brands that defy their personal values</a:t>
            </a:r>
            <a:endParaRPr sz="2800"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80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But are for-profit businesses incentivized to build and sustain authentic connection?</a:t>
            </a:r>
            <a:endParaRPr sz="280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1" name="Google Shape;661;p42"/>
          <p:cNvSpPr txBox="1"/>
          <p:nvPr/>
        </p:nvSpPr>
        <p:spPr>
          <a:xfrm>
            <a:off x="8589817" y="6382779"/>
            <a:ext cx="3411511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aasp Summit | 2022</a:t>
            </a:r>
            <a:endParaRPr/>
          </a:p>
        </p:txBody>
      </p:sp>
      <p:sp>
        <p:nvSpPr>
          <p:cNvPr id="662" name="Google Shape;662;p42"/>
          <p:cNvSpPr txBox="1"/>
          <p:nvPr/>
        </p:nvSpPr>
        <p:spPr>
          <a:xfrm>
            <a:off x="410958" y="709270"/>
            <a:ext cx="109668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Who </a:t>
            </a:r>
            <a:r>
              <a:rPr lang="en-US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W</a:t>
            </a: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ins </a:t>
            </a:r>
            <a:r>
              <a:rPr lang="en-US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T</a:t>
            </a: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his </a:t>
            </a:r>
            <a:r>
              <a:rPr lang="en-US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G</a:t>
            </a: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ame?</a:t>
            </a:r>
            <a:endParaRPr sz="28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3" name="Google Shape;663;p42"/>
          <p:cNvSpPr txBox="1"/>
          <p:nvPr/>
        </p:nvSpPr>
        <p:spPr>
          <a:xfrm>
            <a:off x="8421651" y="6396226"/>
            <a:ext cx="3594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     A</a:t>
            </a: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FP Global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| 2022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103"/>
          <p:cNvSpPr txBox="1"/>
          <p:nvPr/>
        </p:nvSpPr>
        <p:spPr>
          <a:xfrm>
            <a:off x="1524000" y="-20093"/>
            <a:ext cx="10769600" cy="205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103"/>
          <p:cNvSpPr txBox="1"/>
          <p:nvPr/>
        </p:nvSpPr>
        <p:spPr>
          <a:xfrm>
            <a:off x="683291" y="2008226"/>
            <a:ext cx="5961119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445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3C4C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B3C4C"/>
                </a:solidFill>
                <a:latin typeface="Verdana"/>
                <a:ea typeface="Verdana"/>
                <a:cs typeface="Verdana"/>
                <a:sym typeface="Verdana"/>
              </a:rPr>
              <a:t>1.5 million nonprofits, competing via omni-channel</a:t>
            </a:r>
            <a:endParaRPr/>
          </a:p>
          <a:p>
            <a:pPr marL="4445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3C4C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B3C4C"/>
                </a:solidFill>
                <a:latin typeface="Verdana"/>
                <a:ea typeface="Verdana"/>
                <a:cs typeface="Verdana"/>
                <a:sym typeface="Verdana"/>
              </a:rPr>
              <a:t>Reinforced transactional fundraising with spray and pray</a:t>
            </a:r>
            <a:endParaRPr/>
          </a:p>
        </p:txBody>
      </p:sp>
      <p:sp>
        <p:nvSpPr>
          <p:cNvPr id="671" name="Google Shape;671;p103"/>
          <p:cNvSpPr txBox="1"/>
          <p:nvPr/>
        </p:nvSpPr>
        <p:spPr>
          <a:xfrm>
            <a:off x="8589817" y="6382779"/>
            <a:ext cx="3411511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aasp Summit | 2022</a:t>
            </a:r>
            <a:endParaRPr/>
          </a:p>
        </p:txBody>
      </p:sp>
      <p:sp>
        <p:nvSpPr>
          <p:cNvPr id="672" name="Google Shape;672;p103"/>
          <p:cNvSpPr txBox="1"/>
          <p:nvPr/>
        </p:nvSpPr>
        <p:spPr>
          <a:xfrm>
            <a:off x="418901" y="782188"/>
            <a:ext cx="6489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Are </a:t>
            </a:r>
            <a:r>
              <a:rPr lang="en-US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N</a:t>
            </a: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onprofits </a:t>
            </a:r>
            <a:r>
              <a:rPr lang="en-US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K</a:t>
            </a: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eeping </a:t>
            </a:r>
            <a:r>
              <a:rPr lang="en-US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U</a:t>
            </a: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p?</a:t>
            </a:r>
            <a:endParaRPr sz="2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3" name="Google Shape;673;p103" descr="A stack of paper money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t="11405" b="15556"/>
          <a:stretch/>
        </p:blipFill>
        <p:spPr>
          <a:xfrm>
            <a:off x="6908800" y="924494"/>
            <a:ext cx="5143500" cy="5009012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103"/>
          <p:cNvSpPr txBox="1"/>
          <p:nvPr/>
        </p:nvSpPr>
        <p:spPr>
          <a:xfrm>
            <a:off x="2686600" y="4201575"/>
            <a:ext cx="4275300" cy="169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016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 9.5 months</a:t>
            </a:r>
            <a:endParaRPr/>
          </a:p>
          <a:p>
            <a:pPr marL="4445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3C4C"/>
              </a:buClr>
              <a:buSzPts val="2000"/>
              <a:buFont typeface="Arial"/>
              <a:buChar char="•"/>
            </a:pPr>
            <a:r>
              <a:rPr lang="en-US" sz="16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95 mail solicitations (14 from 1)</a:t>
            </a:r>
            <a:endParaRPr/>
          </a:p>
          <a:p>
            <a:pPr marL="4445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3C4C"/>
              </a:buClr>
              <a:buSzPts val="2000"/>
              <a:buFont typeface="Arial"/>
              <a:buChar char="•"/>
            </a:pPr>
            <a:r>
              <a:rPr lang="en-US" sz="16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487 email solicitations</a:t>
            </a:r>
            <a:endParaRPr/>
          </a:p>
          <a:p>
            <a:pPr marL="4445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3C4C"/>
              </a:buClr>
              <a:buSzPts val="2000"/>
              <a:buFont typeface="Arial"/>
              <a:buChar char="•"/>
            </a:pPr>
            <a:r>
              <a:rPr lang="en-US" sz="16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Given to 7 orgs</a:t>
            </a:r>
            <a:endParaRPr/>
          </a:p>
        </p:txBody>
      </p:sp>
      <p:sp>
        <p:nvSpPr>
          <p:cNvPr id="675" name="Google Shape;675;p103"/>
          <p:cNvSpPr txBox="1"/>
          <p:nvPr/>
        </p:nvSpPr>
        <p:spPr>
          <a:xfrm>
            <a:off x="8421651" y="6396226"/>
            <a:ext cx="3594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     A</a:t>
            </a: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FP Global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| 2022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104"/>
          <p:cNvSpPr txBox="1"/>
          <p:nvPr/>
        </p:nvSpPr>
        <p:spPr>
          <a:xfrm>
            <a:off x="1524000" y="-20093"/>
            <a:ext cx="10769600" cy="205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104"/>
          <p:cNvSpPr/>
          <p:nvPr/>
        </p:nvSpPr>
        <p:spPr>
          <a:xfrm>
            <a:off x="0" y="2440145"/>
            <a:ext cx="12192000" cy="32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80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Nonprofits are built to bring people together,</a:t>
            </a:r>
            <a:endParaRPr sz="2800"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80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to accomplish things that neither could do alone.</a:t>
            </a:r>
            <a:endParaRPr sz="280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80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To inspire more giving,</a:t>
            </a:r>
            <a:br>
              <a:rPr lang="en-US"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we must adopt a new golden rule.</a:t>
            </a:r>
            <a:endParaRPr sz="2800" b="1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83" name="Google Shape;683;p104"/>
          <p:cNvSpPr txBox="1"/>
          <p:nvPr/>
        </p:nvSpPr>
        <p:spPr>
          <a:xfrm>
            <a:off x="8589817" y="6382779"/>
            <a:ext cx="3411511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aasp Summit | 2022</a:t>
            </a:r>
            <a:endParaRPr/>
          </a:p>
        </p:txBody>
      </p:sp>
      <p:sp>
        <p:nvSpPr>
          <p:cNvPr id="684" name="Google Shape;684;p104"/>
          <p:cNvSpPr txBox="1"/>
          <p:nvPr/>
        </p:nvSpPr>
        <p:spPr>
          <a:xfrm>
            <a:off x="8421651" y="6396226"/>
            <a:ext cx="3594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     A</a:t>
            </a: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FP Global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| 2022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105"/>
          <p:cNvSpPr txBox="1"/>
          <p:nvPr/>
        </p:nvSpPr>
        <p:spPr>
          <a:xfrm>
            <a:off x="1524000" y="-20093"/>
            <a:ext cx="10769600" cy="205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1" name="Google Shape;691;p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414001"/>
            <a:ext cx="12192000" cy="5772350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105"/>
          <p:cNvSpPr txBox="1"/>
          <p:nvPr/>
        </p:nvSpPr>
        <p:spPr>
          <a:xfrm>
            <a:off x="923636" y="2970502"/>
            <a:ext cx="10344727" cy="1823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Montserrat Medium"/>
              <a:buNone/>
            </a:pPr>
            <a:r>
              <a:rPr lang="en-US" sz="40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Generosity is the Manifestation of Radical Connection </a:t>
            </a:r>
            <a:endParaRPr sz="40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93" name="Google Shape;693;p105"/>
          <p:cNvSpPr txBox="1"/>
          <p:nvPr/>
        </p:nvSpPr>
        <p:spPr>
          <a:xfrm>
            <a:off x="8589817" y="6382779"/>
            <a:ext cx="3411511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aasp Summit | 2022</a:t>
            </a:r>
            <a:endParaRPr/>
          </a:p>
        </p:txBody>
      </p:sp>
      <p:sp>
        <p:nvSpPr>
          <p:cNvPr id="694" name="Google Shape;694;p105"/>
          <p:cNvSpPr txBox="1"/>
          <p:nvPr/>
        </p:nvSpPr>
        <p:spPr>
          <a:xfrm>
            <a:off x="8421651" y="6396226"/>
            <a:ext cx="3594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     A</a:t>
            </a: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FP Global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| 2022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415600" y="534511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DonorSearch At-A-Glance</a:t>
            </a:r>
            <a:endParaRPr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79" name="Google Shape;379;p9"/>
          <p:cNvSpPr txBox="1"/>
          <p:nvPr/>
        </p:nvSpPr>
        <p:spPr>
          <a:xfrm>
            <a:off x="1940368" y="2377934"/>
            <a:ext cx="34664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Family Owned Business Est. 2007</a:t>
            </a:r>
            <a:endParaRPr sz="20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80" name="Google Shape;380;p9"/>
          <p:cNvSpPr txBox="1"/>
          <p:nvPr/>
        </p:nvSpPr>
        <p:spPr>
          <a:xfrm>
            <a:off x="1940426" y="3770805"/>
            <a:ext cx="3995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8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9</a:t>
            </a:r>
            <a:r>
              <a:rPr lang="en-US" sz="20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,000 + Clients</a:t>
            </a:r>
            <a:endParaRPr sz="2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81" name="Google Shape;381;p9"/>
          <p:cNvSpPr txBox="1"/>
          <p:nvPr/>
        </p:nvSpPr>
        <p:spPr>
          <a:xfrm>
            <a:off x="1940379" y="4855958"/>
            <a:ext cx="39952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AI/ML support for nonprofits of all sizes  </a:t>
            </a:r>
            <a:endParaRPr sz="2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82" name="Google Shape;382;p9"/>
          <p:cNvSpPr txBox="1"/>
          <p:nvPr/>
        </p:nvSpPr>
        <p:spPr>
          <a:xfrm>
            <a:off x="7486200" y="2342806"/>
            <a:ext cx="40796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850+ Data Points</a:t>
            </a:r>
            <a:endParaRPr sz="20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340 Mil+ Individuals</a:t>
            </a:r>
            <a:endParaRPr sz="20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83" name="Google Shape;383;p9"/>
          <p:cNvSpPr txBox="1"/>
          <p:nvPr/>
        </p:nvSpPr>
        <p:spPr>
          <a:xfrm>
            <a:off x="7486200" y="3693271"/>
            <a:ext cx="4515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8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Largest Charitable Giving Data</a:t>
            </a:r>
            <a:endParaRPr sz="2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84" name="Google Shape;384;p9"/>
          <p:cNvSpPr txBox="1"/>
          <p:nvPr/>
        </p:nvSpPr>
        <p:spPr>
          <a:xfrm>
            <a:off x="7486200" y="4794404"/>
            <a:ext cx="40796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Ultra high net worth &amp; Core Logic real estate</a:t>
            </a:r>
            <a:endParaRPr sz="20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85" name="Google Shape;385;p9" descr="A picture containing shap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1329" y="2124832"/>
            <a:ext cx="1046529" cy="105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9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8819" y="3399404"/>
            <a:ext cx="1051560" cy="105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9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69253" y="3362157"/>
            <a:ext cx="1051560" cy="105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9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56332" y="2183599"/>
            <a:ext cx="1056616" cy="105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9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8819" y="4615211"/>
            <a:ext cx="1051560" cy="105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9" descr="Ico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69253" y="4563383"/>
            <a:ext cx="1051560" cy="105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15601" y="1309233"/>
            <a:ext cx="11776399" cy="5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9"/>
          <p:cNvSpPr txBox="1"/>
          <p:nvPr/>
        </p:nvSpPr>
        <p:spPr>
          <a:xfrm>
            <a:off x="8421651" y="6396226"/>
            <a:ext cx="3594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     A</a:t>
            </a: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FP Global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| 2022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0" name="Google Shape;700;p106"/>
          <p:cNvGrpSpPr/>
          <p:nvPr/>
        </p:nvGrpSpPr>
        <p:grpSpPr>
          <a:xfrm>
            <a:off x="1104181" y="1680773"/>
            <a:ext cx="11069675" cy="4308842"/>
            <a:chOff x="1069675" y="1348265"/>
            <a:chExt cx="11069675" cy="4308842"/>
          </a:xfrm>
        </p:grpSpPr>
        <p:sp>
          <p:nvSpPr>
            <p:cNvPr id="701" name="Google Shape;701;p106"/>
            <p:cNvSpPr txBox="1"/>
            <p:nvPr/>
          </p:nvSpPr>
          <p:spPr>
            <a:xfrm>
              <a:off x="1069675" y="1348265"/>
              <a:ext cx="11069675" cy="43088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solidFill>
                    <a:schemeClr val="accent3"/>
                  </a:solidFill>
                  <a:latin typeface="Verdana"/>
                  <a:ea typeface="Verdana"/>
                  <a:cs typeface="Verdana"/>
                  <a:sym typeface="Verdana"/>
                </a:rPr>
                <a:t>Traditional Connection (Association) 	Radical Connection</a:t>
              </a: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Surface level				Deep connection</a:t>
              </a: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Mere preference				Love something</a:t>
              </a: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Do as little as possible			Go out of your way (to make it happen)</a:t>
              </a:r>
              <a:endPara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Mention in passing			Share with everyone you know</a:t>
              </a: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Second degree affiliation			Primary affiliation </a:t>
              </a:r>
              <a:r>
                <a:rPr lang="en-US" sz="1600" b="1" i="0" u="none" strike="noStrike" cap="none">
                  <a:solidFill>
                    <a:schemeClr val="accent1"/>
                  </a:solidFill>
                  <a:latin typeface="Verdana"/>
                  <a:ea typeface="Verdana"/>
                  <a:cs typeface="Verdana"/>
                  <a:sym typeface="Verdana"/>
                </a:rPr>
                <a:t>and</a:t>
              </a:r>
              <a:r>
                <a:rPr lang="en-US" sz="16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 part if your identity</a:t>
              </a:r>
              <a:endPara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Forms an opinion				Fosters a visceral reaction </a:t>
              </a:r>
              <a:endPara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It’s nice when you have it			Something you crave &amp; miss when you don’t have it</a:t>
              </a:r>
              <a:endPara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Can take it or leave it			Would sacrifice to get it</a:t>
              </a:r>
              <a:endPara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Neutral					Brings joy, meaning, purpose</a:t>
              </a:r>
              <a:endPara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Happens one time then forgotten		Happens one time and stays with you forever</a:t>
              </a:r>
              <a:endPara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Something that you did once		Something that becomes part of your legacy</a:t>
              </a:r>
              <a:endPara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I know them or they know me		When I know them, </a:t>
              </a:r>
              <a:r>
                <a:rPr lang="en-US" sz="1600" b="1" i="0" u="none" strike="noStrike" cap="none">
                  <a:solidFill>
                    <a:schemeClr val="accent1"/>
                  </a:solidFill>
                  <a:latin typeface="Verdana"/>
                  <a:ea typeface="Verdana"/>
                  <a:cs typeface="Verdana"/>
                  <a:sym typeface="Verdana"/>
                </a:rPr>
                <a:t>and</a:t>
              </a:r>
              <a:r>
                <a:rPr lang="en-US" sz="16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 </a:t>
              </a:r>
              <a:r>
                <a:rPr lang="en-US" sz="16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they know me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02" name="Google Shape;702;p106"/>
            <p:cNvCxnSpPr/>
            <p:nvPr/>
          </p:nvCxnSpPr>
          <p:spPr>
            <a:xfrm>
              <a:off x="2800079" y="1913675"/>
              <a:ext cx="28164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703" name="Google Shape;703;p106"/>
            <p:cNvCxnSpPr/>
            <p:nvPr/>
          </p:nvCxnSpPr>
          <p:spPr>
            <a:xfrm>
              <a:off x="3139054" y="2218475"/>
              <a:ext cx="24774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704" name="Google Shape;704;p106"/>
            <p:cNvCxnSpPr/>
            <p:nvPr/>
          </p:nvCxnSpPr>
          <p:spPr>
            <a:xfrm>
              <a:off x="3673654" y="2528225"/>
              <a:ext cx="19428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705" name="Google Shape;705;p106"/>
            <p:cNvCxnSpPr/>
            <p:nvPr/>
          </p:nvCxnSpPr>
          <p:spPr>
            <a:xfrm>
              <a:off x="3360704" y="2868650"/>
              <a:ext cx="22557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706" name="Google Shape;706;p106"/>
            <p:cNvCxnSpPr/>
            <p:nvPr/>
          </p:nvCxnSpPr>
          <p:spPr>
            <a:xfrm>
              <a:off x="3999579" y="3209075"/>
              <a:ext cx="16167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707" name="Google Shape;707;p106"/>
            <p:cNvCxnSpPr/>
            <p:nvPr/>
          </p:nvCxnSpPr>
          <p:spPr>
            <a:xfrm>
              <a:off x="3256404" y="3502000"/>
              <a:ext cx="23598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708" name="Google Shape;708;p106"/>
            <p:cNvCxnSpPr/>
            <p:nvPr/>
          </p:nvCxnSpPr>
          <p:spPr>
            <a:xfrm>
              <a:off x="4103879" y="3818675"/>
              <a:ext cx="15126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709" name="Google Shape;709;p106"/>
            <p:cNvCxnSpPr/>
            <p:nvPr/>
          </p:nvCxnSpPr>
          <p:spPr>
            <a:xfrm>
              <a:off x="3660579" y="4147225"/>
              <a:ext cx="19557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710" name="Google Shape;710;p106"/>
            <p:cNvCxnSpPr/>
            <p:nvPr/>
          </p:nvCxnSpPr>
          <p:spPr>
            <a:xfrm>
              <a:off x="2226404" y="4456975"/>
              <a:ext cx="3390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711" name="Google Shape;711;p106"/>
            <p:cNvCxnSpPr/>
            <p:nvPr/>
          </p:nvCxnSpPr>
          <p:spPr>
            <a:xfrm>
              <a:off x="4886129" y="4809275"/>
              <a:ext cx="730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712" name="Google Shape;712;p106"/>
            <p:cNvCxnSpPr/>
            <p:nvPr/>
          </p:nvCxnSpPr>
          <p:spPr>
            <a:xfrm>
              <a:off x="4429829" y="5114075"/>
              <a:ext cx="11865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713" name="Google Shape;713;p106"/>
            <p:cNvCxnSpPr/>
            <p:nvPr/>
          </p:nvCxnSpPr>
          <p:spPr>
            <a:xfrm>
              <a:off x="4573229" y="5418875"/>
              <a:ext cx="1043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714" name="Google Shape;714;p106"/>
          <p:cNvSpPr txBox="1"/>
          <p:nvPr/>
        </p:nvSpPr>
        <p:spPr>
          <a:xfrm>
            <a:off x="328562" y="762490"/>
            <a:ext cx="1218993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Embracing a </a:t>
            </a:r>
            <a:r>
              <a:rPr lang="en-US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N</a:t>
            </a: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ew Connection Paradigm</a:t>
            </a:r>
            <a:endParaRPr/>
          </a:p>
        </p:txBody>
      </p:sp>
      <p:sp>
        <p:nvSpPr>
          <p:cNvPr id="715" name="Google Shape;715;p106"/>
          <p:cNvSpPr txBox="1"/>
          <p:nvPr/>
        </p:nvSpPr>
        <p:spPr>
          <a:xfrm>
            <a:off x="8589817" y="6382779"/>
            <a:ext cx="3411511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aasp Summit | 2022</a:t>
            </a:r>
            <a:endParaRPr/>
          </a:p>
        </p:txBody>
      </p:sp>
      <p:sp>
        <p:nvSpPr>
          <p:cNvPr id="716" name="Google Shape;716;p106"/>
          <p:cNvSpPr txBox="1"/>
          <p:nvPr/>
        </p:nvSpPr>
        <p:spPr>
          <a:xfrm>
            <a:off x="8421651" y="6396226"/>
            <a:ext cx="3594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     A</a:t>
            </a: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FP Global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| 2022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107"/>
          <p:cNvSpPr/>
          <p:nvPr/>
        </p:nvSpPr>
        <p:spPr>
          <a:xfrm>
            <a:off x="7438768" y="773852"/>
            <a:ext cx="2360140" cy="75838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107"/>
          <p:cNvSpPr txBox="1"/>
          <p:nvPr/>
        </p:nvSpPr>
        <p:spPr>
          <a:xfrm>
            <a:off x="1524000" y="-20093"/>
            <a:ext cx="10769600" cy="205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724" name="Google Shape;724;p107"/>
          <p:cNvGrpSpPr/>
          <p:nvPr/>
        </p:nvGrpSpPr>
        <p:grpSpPr>
          <a:xfrm>
            <a:off x="5955460" y="773852"/>
            <a:ext cx="5310292" cy="5310293"/>
            <a:chOff x="1408853" y="54186"/>
            <a:chExt cx="5310292" cy="5310293"/>
          </a:xfrm>
        </p:grpSpPr>
        <p:sp>
          <p:nvSpPr>
            <p:cNvPr id="725" name="Google Shape;725;p107"/>
            <p:cNvSpPr/>
            <p:nvPr/>
          </p:nvSpPr>
          <p:spPr>
            <a:xfrm>
              <a:off x="2655146" y="54186"/>
              <a:ext cx="2817706" cy="2817706"/>
            </a:xfrm>
            <a:prstGeom prst="ellipse">
              <a:avLst/>
            </a:prstGeom>
            <a:solidFill>
              <a:schemeClr val="dk2">
                <a:alpha val="49411"/>
              </a:scheme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726" name="Google Shape;726;p107"/>
            <p:cNvSpPr txBox="1"/>
            <p:nvPr/>
          </p:nvSpPr>
          <p:spPr>
            <a:xfrm>
              <a:off x="2980266" y="433493"/>
              <a:ext cx="2167466" cy="8940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Verdana"/>
                <a:buNone/>
              </a:pPr>
              <a:endParaRPr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727" name="Google Shape;727;p107"/>
            <p:cNvSpPr/>
            <p:nvPr/>
          </p:nvSpPr>
          <p:spPr>
            <a:xfrm>
              <a:off x="3901439" y="1300480"/>
              <a:ext cx="2817706" cy="2817706"/>
            </a:xfrm>
            <a:prstGeom prst="ellipse">
              <a:avLst/>
            </a:prstGeom>
            <a:solidFill>
              <a:schemeClr val="accent1">
                <a:alpha val="49411"/>
              </a:scheme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728" name="Google Shape;728;p107"/>
            <p:cNvSpPr txBox="1"/>
            <p:nvPr/>
          </p:nvSpPr>
          <p:spPr>
            <a:xfrm>
              <a:off x="5418666" y="1625600"/>
              <a:ext cx="1083733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Verdana"/>
                <a:buNone/>
              </a:pPr>
              <a:endParaRPr sz="16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729" name="Google Shape;729;p107"/>
            <p:cNvSpPr/>
            <p:nvPr/>
          </p:nvSpPr>
          <p:spPr>
            <a:xfrm>
              <a:off x="2655146" y="2546773"/>
              <a:ext cx="2817706" cy="2817706"/>
            </a:xfrm>
            <a:prstGeom prst="ellipse">
              <a:avLst/>
            </a:prstGeom>
            <a:solidFill>
              <a:schemeClr val="dk2">
                <a:alpha val="49411"/>
              </a:scheme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730" name="Google Shape;730;p107"/>
            <p:cNvSpPr txBox="1"/>
            <p:nvPr/>
          </p:nvSpPr>
          <p:spPr>
            <a:xfrm>
              <a:off x="2980266" y="4091093"/>
              <a:ext cx="2167466" cy="8940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Verdana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731" name="Google Shape;731;p107"/>
            <p:cNvSpPr/>
            <p:nvPr/>
          </p:nvSpPr>
          <p:spPr>
            <a:xfrm>
              <a:off x="1408853" y="1300480"/>
              <a:ext cx="2817706" cy="2817706"/>
            </a:xfrm>
            <a:prstGeom prst="ellipse">
              <a:avLst/>
            </a:prstGeom>
            <a:solidFill>
              <a:schemeClr val="accent1">
                <a:alpha val="49411"/>
              </a:scheme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732" name="Google Shape;732;p107"/>
            <p:cNvSpPr txBox="1"/>
            <p:nvPr/>
          </p:nvSpPr>
          <p:spPr>
            <a:xfrm>
              <a:off x="1625599" y="1625600"/>
              <a:ext cx="1083733" cy="2167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Verdana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733" name="Google Shape;733;p107"/>
          <p:cNvSpPr txBox="1"/>
          <p:nvPr/>
        </p:nvSpPr>
        <p:spPr>
          <a:xfrm>
            <a:off x="7876316" y="1351507"/>
            <a:ext cx="1468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BIG DATA</a:t>
            </a: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34" name="Google Shape;734;p107"/>
          <p:cNvSpPr txBox="1"/>
          <p:nvPr/>
        </p:nvSpPr>
        <p:spPr>
          <a:xfrm>
            <a:off x="7534570" y="4821382"/>
            <a:ext cx="21522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AFFORDABLE COMPUTING POWER</a:t>
            </a: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35" name="Google Shape;735;p107"/>
          <p:cNvSpPr txBox="1"/>
          <p:nvPr/>
        </p:nvSpPr>
        <p:spPr>
          <a:xfrm>
            <a:off x="5988800" y="3057225"/>
            <a:ext cx="2152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ARTIFICIAL</a:t>
            </a:r>
            <a:br>
              <a:rPr lang="en-US" sz="1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INTELLIGENCE</a:t>
            </a:r>
            <a:endParaRPr sz="18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36" name="Google Shape;736;p107"/>
          <p:cNvSpPr txBox="1"/>
          <p:nvPr/>
        </p:nvSpPr>
        <p:spPr>
          <a:xfrm>
            <a:off x="9048346" y="2967334"/>
            <a:ext cx="2152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FAST COMPUTING POWER</a:t>
            </a:r>
            <a:endParaRPr sz="14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37" name="Google Shape;737;p107"/>
          <p:cNvSpPr txBox="1"/>
          <p:nvPr/>
        </p:nvSpPr>
        <p:spPr>
          <a:xfrm>
            <a:off x="827724" y="2682750"/>
            <a:ext cx="4701600" cy="18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For the first time in history, we’re able to quantify connection in real-time.</a:t>
            </a:r>
            <a:endParaRPr sz="28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38" name="Google Shape;738;p107"/>
          <p:cNvSpPr txBox="1"/>
          <p:nvPr/>
        </p:nvSpPr>
        <p:spPr>
          <a:xfrm>
            <a:off x="8589817" y="6382779"/>
            <a:ext cx="3411511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aasp Summit | 2022</a:t>
            </a:r>
            <a:endParaRPr/>
          </a:p>
        </p:txBody>
      </p:sp>
      <p:sp>
        <p:nvSpPr>
          <p:cNvPr id="739" name="Google Shape;739;p107"/>
          <p:cNvSpPr txBox="1"/>
          <p:nvPr/>
        </p:nvSpPr>
        <p:spPr>
          <a:xfrm>
            <a:off x="387939" y="646012"/>
            <a:ext cx="1218993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A </a:t>
            </a:r>
            <a:r>
              <a:rPr lang="en-US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N</a:t>
            </a: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ew </a:t>
            </a:r>
            <a:r>
              <a:rPr lang="en-US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F</a:t>
            </a: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rontier for </a:t>
            </a:r>
            <a:r>
              <a:rPr lang="en-US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N</a:t>
            </a: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onprofits</a:t>
            </a:r>
            <a:endParaRPr/>
          </a:p>
        </p:txBody>
      </p:sp>
      <p:sp>
        <p:nvSpPr>
          <p:cNvPr id="740" name="Google Shape;740;p107"/>
          <p:cNvSpPr txBox="1"/>
          <p:nvPr/>
        </p:nvSpPr>
        <p:spPr>
          <a:xfrm>
            <a:off x="8421651" y="6396226"/>
            <a:ext cx="3594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     A</a:t>
            </a: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FP Global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| 2022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108"/>
          <p:cNvSpPr txBox="1"/>
          <p:nvPr/>
        </p:nvSpPr>
        <p:spPr>
          <a:xfrm>
            <a:off x="1524000" y="-20093"/>
            <a:ext cx="10769600" cy="205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p108"/>
          <p:cNvSpPr/>
          <p:nvPr/>
        </p:nvSpPr>
        <p:spPr>
          <a:xfrm>
            <a:off x="772025" y="2037088"/>
            <a:ext cx="6516900" cy="347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1" u="none" strike="noStrike" cap="none">
                <a:solidFill>
                  <a:srgbClr val="222222"/>
                </a:solidFill>
                <a:latin typeface="Verdana"/>
                <a:ea typeface="Verdana"/>
                <a:cs typeface="Verdana"/>
                <a:sym typeface="Verdana"/>
              </a:rPr>
              <a:t>“We are at a tipping point for sector-wide adoption of AI systems and practices. The philanthropic and nonprofit sectors have an opportunity to proactively shape this next era and ensure that at least a significant portion of the technology remains dedicated to the values underpinning philanthropy such as </a:t>
            </a:r>
            <a:r>
              <a:rPr lang="en-US" sz="2000" b="1" i="1" u="none" strike="noStrike" cap="none">
                <a:solidFill>
                  <a:srgbClr val="222222"/>
                </a:solidFill>
                <a:latin typeface="Verdana"/>
                <a:ea typeface="Verdana"/>
                <a:cs typeface="Verdana"/>
                <a:sym typeface="Verdana"/>
              </a:rPr>
              <a:t>generosity</a:t>
            </a:r>
            <a:r>
              <a:rPr lang="en-US" sz="2000" b="0" i="1" u="none" strike="noStrike" cap="none">
                <a:solidFill>
                  <a:srgbClr val="222222"/>
                </a:solidFill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-US" sz="2000" b="1" i="1" u="none" strike="noStrike" cap="none">
                <a:solidFill>
                  <a:srgbClr val="222222"/>
                </a:solidFill>
                <a:latin typeface="Verdana"/>
                <a:ea typeface="Verdana"/>
                <a:cs typeface="Verdana"/>
                <a:sym typeface="Verdana"/>
              </a:rPr>
              <a:t>empathy</a:t>
            </a:r>
            <a:r>
              <a:rPr lang="en-US" sz="2000" b="0" i="1" u="none" strike="noStrike" cap="none">
                <a:solidFill>
                  <a:srgbClr val="222222"/>
                </a:solidFill>
                <a:latin typeface="Verdana"/>
                <a:ea typeface="Verdana"/>
                <a:cs typeface="Verdana"/>
                <a:sym typeface="Verdana"/>
              </a:rPr>
              <a:t> and </a:t>
            </a:r>
            <a:r>
              <a:rPr lang="en-US" sz="2000" b="1" i="1" u="none" strike="noStrike" cap="none">
                <a:solidFill>
                  <a:srgbClr val="222222"/>
                </a:solidFill>
                <a:latin typeface="Verdana"/>
                <a:ea typeface="Verdana"/>
                <a:cs typeface="Verdana"/>
                <a:sym typeface="Verdana"/>
              </a:rPr>
              <a:t>transparency</a:t>
            </a:r>
            <a:r>
              <a:rPr lang="en-US" sz="2000" b="0" i="1" u="none" strike="noStrike" cap="none">
                <a:solidFill>
                  <a:srgbClr val="222222"/>
                </a:solidFill>
                <a:latin typeface="Verdana"/>
                <a:ea typeface="Verdana"/>
                <a:cs typeface="Verdana"/>
                <a:sym typeface="Verdana"/>
              </a:rPr>
              <a:t>.”</a:t>
            </a:r>
            <a:endParaRPr sz="2000" b="0" i="1" u="none" strike="noStrike" cap="none">
              <a:solidFill>
                <a:srgbClr val="22222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1" u="none" strike="noStrike" cap="none">
              <a:solidFill>
                <a:srgbClr val="22222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1" u="none" strike="noStrike" cap="none">
                <a:solidFill>
                  <a:srgbClr val="222222"/>
                </a:solidFill>
                <a:latin typeface="Verdana"/>
                <a:ea typeface="Verdana"/>
                <a:cs typeface="Verdana"/>
                <a:sym typeface="Verdana"/>
              </a:rPr>
              <a:t>Beth Kanter, Allison Fine</a:t>
            </a:r>
            <a:endParaRPr sz="2000" b="0" i="1" u="none" strike="noStrike" cap="none">
              <a:solidFill>
                <a:srgbClr val="22222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222222"/>
                </a:solidFill>
                <a:latin typeface="Verdana"/>
                <a:ea typeface="Verdana"/>
                <a:cs typeface="Verdana"/>
                <a:sym typeface="Verdana"/>
              </a:rPr>
              <a:t>2020 AI4GIVING REPORT</a:t>
            </a:r>
            <a:endParaRPr sz="2000" b="0" i="1" u="none" strike="noStrike" cap="none">
              <a:solidFill>
                <a:srgbClr val="22222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48" name="Google Shape;748;p1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61526" y="896138"/>
            <a:ext cx="3284374" cy="5065726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108"/>
          <p:cNvSpPr txBox="1"/>
          <p:nvPr/>
        </p:nvSpPr>
        <p:spPr>
          <a:xfrm>
            <a:off x="8589817" y="6382779"/>
            <a:ext cx="3411511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aasp Summit | 2022</a:t>
            </a:r>
            <a:endParaRPr/>
          </a:p>
        </p:txBody>
      </p:sp>
      <p:sp>
        <p:nvSpPr>
          <p:cNvPr id="750" name="Google Shape;750;p108"/>
          <p:cNvSpPr txBox="1"/>
          <p:nvPr/>
        </p:nvSpPr>
        <p:spPr>
          <a:xfrm>
            <a:off x="387939" y="646012"/>
            <a:ext cx="1218993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Where are </a:t>
            </a:r>
            <a:r>
              <a:rPr lang="en-US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W</a:t>
            </a: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e </a:t>
            </a:r>
            <a:r>
              <a:rPr lang="en-US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t?</a:t>
            </a:r>
            <a:endParaRPr/>
          </a:p>
        </p:txBody>
      </p:sp>
      <p:sp>
        <p:nvSpPr>
          <p:cNvPr id="751" name="Google Shape;751;p108"/>
          <p:cNvSpPr txBox="1"/>
          <p:nvPr/>
        </p:nvSpPr>
        <p:spPr>
          <a:xfrm>
            <a:off x="8421651" y="6396226"/>
            <a:ext cx="3594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     A</a:t>
            </a: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FP Global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| 2022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109"/>
          <p:cNvSpPr txBox="1"/>
          <p:nvPr/>
        </p:nvSpPr>
        <p:spPr>
          <a:xfrm>
            <a:off x="1524000" y="-20093"/>
            <a:ext cx="10769600" cy="205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58" name="Google Shape;758;p109"/>
          <p:cNvSpPr/>
          <p:nvPr/>
        </p:nvSpPr>
        <p:spPr>
          <a:xfrm>
            <a:off x="2830701" y="2938737"/>
            <a:ext cx="1703241" cy="1703241"/>
          </a:xfrm>
          <a:prstGeom prst="ellipse">
            <a:avLst/>
          </a:prstGeom>
          <a:solidFill>
            <a:srgbClr val="41C2CC">
              <a:alpha val="74901"/>
            </a:srgbClr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59" name="Google Shape;759;p109"/>
          <p:cNvSpPr txBox="1"/>
          <p:nvPr/>
        </p:nvSpPr>
        <p:spPr>
          <a:xfrm>
            <a:off x="3212357" y="3330192"/>
            <a:ext cx="694413" cy="92033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/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333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60" name="Google Shape;760;p109"/>
          <p:cNvSpPr/>
          <p:nvPr/>
        </p:nvSpPr>
        <p:spPr>
          <a:xfrm>
            <a:off x="3934146" y="2938736"/>
            <a:ext cx="1703200" cy="1703200"/>
          </a:xfrm>
          <a:prstGeom prst="ellipse">
            <a:avLst/>
          </a:prstGeom>
          <a:solidFill>
            <a:srgbClr val="F68520">
              <a:alpha val="74901"/>
            </a:srgbClr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61" name="Google Shape;761;p109"/>
          <p:cNvSpPr txBox="1"/>
          <p:nvPr/>
        </p:nvSpPr>
        <p:spPr>
          <a:xfrm>
            <a:off x="4561316" y="3330192"/>
            <a:ext cx="694413" cy="92033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/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333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62" name="Google Shape;762;p109"/>
          <p:cNvSpPr txBox="1"/>
          <p:nvPr/>
        </p:nvSpPr>
        <p:spPr>
          <a:xfrm>
            <a:off x="3074970" y="3637983"/>
            <a:ext cx="681800" cy="287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33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GIVING PATTERNS</a:t>
            </a:r>
            <a:endParaRPr sz="733" b="1" i="0" u="none" strike="noStrike" cap="none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763" name="Google Shape;763;p109"/>
          <p:cNvGrpSpPr/>
          <p:nvPr/>
        </p:nvGrpSpPr>
        <p:grpSpPr>
          <a:xfrm>
            <a:off x="9162223" y="2518159"/>
            <a:ext cx="2975003" cy="2975003"/>
            <a:chOff x="1053753" y="45535"/>
            <a:chExt cx="4462503" cy="4462504"/>
          </a:xfrm>
        </p:grpSpPr>
        <p:sp>
          <p:nvSpPr>
            <p:cNvPr id="764" name="Google Shape;764;p109"/>
            <p:cNvSpPr/>
            <p:nvPr/>
          </p:nvSpPr>
          <p:spPr>
            <a:xfrm>
              <a:off x="2101075" y="2140180"/>
              <a:ext cx="2367859" cy="2367859"/>
            </a:xfrm>
            <a:prstGeom prst="ellipse">
              <a:avLst/>
            </a:prstGeom>
            <a:solidFill>
              <a:srgbClr val="003146">
                <a:alpha val="74901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33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765" name="Google Shape;765;p109"/>
            <p:cNvSpPr/>
            <p:nvPr/>
          </p:nvSpPr>
          <p:spPr>
            <a:xfrm>
              <a:off x="1053753" y="1092857"/>
              <a:ext cx="2367859" cy="2367859"/>
            </a:xfrm>
            <a:prstGeom prst="ellipse">
              <a:avLst/>
            </a:prstGeom>
            <a:solidFill>
              <a:srgbClr val="41C2CC">
                <a:alpha val="74901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33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766" name="Google Shape;766;p109"/>
            <p:cNvSpPr txBox="1"/>
            <p:nvPr/>
          </p:nvSpPr>
          <p:spPr>
            <a:xfrm>
              <a:off x="2641031" y="474316"/>
              <a:ext cx="1287946" cy="531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533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767" name="Google Shape;767;p109"/>
            <p:cNvSpPr/>
            <p:nvPr/>
          </p:nvSpPr>
          <p:spPr>
            <a:xfrm>
              <a:off x="3148397" y="1092857"/>
              <a:ext cx="2367859" cy="2367859"/>
            </a:xfrm>
            <a:prstGeom prst="ellipse">
              <a:avLst/>
            </a:prstGeom>
            <a:solidFill>
              <a:srgbClr val="F68520">
                <a:alpha val="74901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33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768" name="Google Shape;768;p109"/>
            <p:cNvSpPr txBox="1"/>
            <p:nvPr/>
          </p:nvSpPr>
          <p:spPr>
            <a:xfrm>
              <a:off x="4556769" y="1632814"/>
              <a:ext cx="643973" cy="12879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333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769" name="Google Shape;769;p109"/>
            <p:cNvSpPr txBox="1"/>
            <p:nvPr/>
          </p:nvSpPr>
          <p:spPr>
            <a:xfrm>
              <a:off x="2641031" y="3547980"/>
              <a:ext cx="1287946" cy="531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533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770" name="Google Shape;770;p109"/>
            <p:cNvSpPr txBox="1"/>
            <p:nvPr/>
          </p:nvSpPr>
          <p:spPr>
            <a:xfrm>
              <a:off x="1235896" y="1366072"/>
              <a:ext cx="910715" cy="18214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333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771" name="Google Shape;771;p109"/>
            <p:cNvSpPr/>
            <p:nvPr/>
          </p:nvSpPr>
          <p:spPr>
            <a:xfrm>
              <a:off x="2101075" y="45535"/>
              <a:ext cx="2367859" cy="2367859"/>
            </a:xfrm>
            <a:prstGeom prst="ellipse">
              <a:avLst/>
            </a:prstGeom>
            <a:solidFill>
              <a:srgbClr val="FCC344">
                <a:alpha val="74901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33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772" name="Google Shape;772;p109"/>
          <p:cNvSpPr txBox="1"/>
          <p:nvPr/>
        </p:nvSpPr>
        <p:spPr>
          <a:xfrm>
            <a:off x="10225047" y="4821666"/>
            <a:ext cx="858631" cy="287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33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WEALTH INDICATORS</a:t>
            </a:r>
            <a:endParaRPr sz="733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73" name="Google Shape;773;p109"/>
          <p:cNvSpPr txBox="1"/>
          <p:nvPr/>
        </p:nvSpPr>
        <p:spPr>
          <a:xfrm>
            <a:off x="9391996" y="3848267"/>
            <a:ext cx="682200" cy="287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33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GIVING PATTERNS</a:t>
            </a:r>
            <a:endParaRPr sz="733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74" name="Google Shape;774;p109"/>
          <p:cNvSpPr txBox="1"/>
          <p:nvPr/>
        </p:nvSpPr>
        <p:spPr>
          <a:xfrm>
            <a:off x="10220409" y="2883707"/>
            <a:ext cx="858631" cy="287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33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EXPERIENCES</a:t>
            </a:r>
            <a:endParaRPr sz="733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33" b="1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75" name="Google Shape;775;p109"/>
          <p:cNvSpPr txBox="1"/>
          <p:nvPr/>
        </p:nvSpPr>
        <p:spPr>
          <a:xfrm>
            <a:off x="11126660" y="3901274"/>
            <a:ext cx="1022400" cy="287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33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DEMOGRAPHICS</a:t>
            </a:r>
            <a:endParaRPr sz="733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33" b="1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76" name="Google Shape;776;p109"/>
          <p:cNvSpPr/>
          <p:nvPr/>
        </p:nvSpPr>
        <p:spPr>
          <a:xfrm>
            <a:off x="10436593" y="3809031"/>
            <a:ext cx="435540" cy="434885"/>
          </a:xfrm>
          <a:prstGeom prst="heart">
            <a:avLst/>
          </a:prstGeom>
          <a:solidFill>
            <a:schemeClr val="lt1"/>
          </a:solidFill>
          <a:ln w="12700" cap="flat" cmpd="sng">
            <a:solidFill>
              <a:srgbClr val="002B3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50" rIns="60950" bIns="304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77" name="Google Shape;777;p109"/>
          <p:cNvSpPr txBox="1"/>
          <p:nvPr/>
        </p:nvSpPr>
        <p:spPr>
          <a:xfrm>
            <a:off x="11912609" y="387556"/>
            <a:ext cx="177792" cy="205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33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S</a:t>
            </a:r>
            <a:endParaRPr sz="933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778" name="Google Shape;778;p109"/>
          <p:cNvGrpSpPr/>
          <p:nvPr/>
        </p:nvGrpSpPr>
        <p:grpSpPr>
          <a:xfrm>
            <a:off x="40634" y="2827627"/>
            <a:ext cx="2425031" cy="1703241"/>
            <a:chOff x="734466" y="374127"/>
            <a:chExt cx="3637545" cy="2554862"/>
          </a:xfrm>
        </p:grpSpPr>
        <p:sp>
          <p:nvSpPr>
            <p:cNvPr id="779" name="Google Shape;779;p109"/>
            <p:cNvSpPr txBox="1"/>
            <p:nvPr/>
          </p:nvSpPr>
          <p:spPr>
            <a:xfrm>
              <a:off x="734466" y="961310"/>
              <a:ext cx="1041619" cy="13804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333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780" name="Google Shape;780;p109"/>
            <p:cNvSpPr/>
            <p:nvPr/>
          </p:nvSpPr>
          <p:spPr>
            <a:xfrm>
              <a:off x="1817149" y="374127"/>
              <a:ext cx="2554862" cy="2554862"/>
            </a:xfrm>
            <a:prstGeom prst="ellipse">
              <a:avLst/>
            </a:prstGeom>
            <a:solidFill>
              <a:srgbClr val="41C2CC">
                <a:alpha val="74901"/>
              </a:srgbClr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33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781" name="Google Shape;781;p109"/>
            <p:cNvSpPr txBox="1"/>
            <p:nvPr/>
          </p:nvSpPr>
          <p:spPr>
            <a:xfrm>
              <a:off x="2757904" y="961310"/>
              <a:ext cx="1041619" cy="13804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333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782" name="Google Shape;782;p109"/>
          <p:cNvSpPr txBox="1"/>
          <p:nvPr/>
        </p:nvSpPr>
        <p:spPr>
          <a:xfrm>
            <a:off x="1289985" y="3598860"/>
            <a:ext cx="681800" cy="287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33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GIVING PATTERNS</a:t>
            </a:r>
            <a:endParaRPr sz="733" b="1" i="0" u="none" strike="noStrike" cap="none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83" name="Google Shape;783;p109"/>
          <p:cNvSpPr txBox="1"/>
          <p:nvPr/>
        </p:nvSpPr>
        <p:spPr>
          <a:xfrm>
            <a:off x="7745452" y="3662353"/>
            <a:ext cx="858600" cy="287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33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WEALTH</a:t>
            </a:r>
            <a:endParaRPr sz="733" b="1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33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INDICATORS</a:t>
            </a:r>
            <a:endParaRPr sz="733" b="1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84" name="Google Shape;784;p109"/>
          <p:cNvSpPr txBox="1"/>
          <p:nvPr/>
        </p:nvSpPr>
        <p:spPr>
          <a:xfrm>
            <a:off x="6200839" y="3662341"/>
            <a:ext cx="681800" cy="287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33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GIVING PATTERNS</a:t>
            </a:r>
            <a:endParaRPr sz="733" b="1" i="0" u="none" strike="noStrike" cap="none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85" name="Google Shape;785;p109"/>
          <p:cNvSpPr/>
          <p:nvPr/>
        </p:nvSpPr>
        <p:spPr>
          <a:xfrm>
            <a:off x="6595175" y="3889031"/>
            <a:ext cx="1578573" cy="1578573"/>
          </a:xfrm>
          <a:prstGeom prst="ellipse">
            <a:avLst/>
          </a:prstGeom>
          <a:solidFill>
            <a:srgbClr val="003146">
              <a:alpha val="74901"/>
            </a:srgbClr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86" name="Google Shape;786;p109"/>
          <p:cNvSpPr txBox="1"/>
          <p:nvPr/>
        </p:nvSpPr>
        <p:spPr>
          <a:xfrm>
            <a:off x="4532228" y="3742412"/>
            <a:ext cx="1022400" cy="287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33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DEMOGRAPHICS</a:t>
            </a:r>
            <a:endParaRPr sz="733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33" b="1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87" name="Google Shape;787;p109"/>
          <p:cNvSpPr/>
          <p:nvPr/>
        </p:nvSpPr>
        <p:spPr>
          <a:xfrm>
            <a:off x="8670888" y="3441813"/>
            <a:ext cx="334691" cy="920887"/>
          </a:xfrm>
          <a:prstGeom prst="chevron">
            <a:avLst>
              <a:gd name="adj" fmla="val 52986"/>
            </a:avLst>
          </a:prstGeom>
          <a:noFill/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50" rIns="60950" bIns="304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88" name="Google Shape;788;p109"/>
          <p:cNvSpPr/>
          <p:nvPr/>
        </p:nvSpPr>
        <p:spPr>
          <a:xfrm>
            <a:off x="5981816" y="2862620"/>
            <a:ext cx="1703241" cy="1703241"/>
          </a:xfrm>
          <a:prstGeom prst="ellipse">
            <a:avLst/>
          </a:prstGeom>
          <a:solidFill>
            <a:srgbClr val="41C2CC">
              <a:alpha val="74901"/>
            </a:srgbClr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89" name="Google Shape;789;p109"/>
          <p:cNvSpPr/>
          <p:nvPr/>
        </p:nvSpPr>
        <p:spPr>
          <a:xfrm>
            <a:off x="7085261" y="2862619"/>
            <a:ext cx="1703200" cy="1703200"/>
          </a:xfrm>
          <a:prstGeom prst="ellipse">
            <a:avLst/>
          </a:prstGeom>
          <a:solidFill>
            <a:srgbClr val="F68520">
              <a:alpha val="74901"/>
            </a:srgbClr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90" name="Google Shape;790;p109"/>
          <p:cNvSpPr txBox="1"/>
          <p:nvPr/>
        </p:nvSpPr>
        <p:spPr>
          <a:xfrm>
            <a:off x="6226087" y="3561866"/>
            <a:ext cx="681800" cy="287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33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GIVING PATTERNS</a:t>
            </a:r>
            <a:endParaRPr sz="733" b="1" i="0" u="none" strike="noStrike" cap="none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91" name="Google Shape;791;p109"/>
          <p:cNvSpPr txBox="1"/>
          <p:nvPr/>
        </p:nvSpPr>
        <p:spPr>
          <a:xfrm>
            <a:off x="6955160" y="4724858"/>
            <a:ext cx="858600" cy="287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33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WEALTH</a:t>
            </a:r>
            <a:endParaRPr sz="733" b="1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33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INDICATORS</a:t>
            </a:r>
            <a:endParaRPr sz="733" b="1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92" name="Google Shape;792;p109"/>
          <p:cNvSpPr txBox="1"/>
          <p:nvPr/>
        </p:nvSpPr>
        <p:spPr>
          <a:xfrm>
            <a:off x="7461473" y="3775697"/>
            <a:ext cx="1022400" cy="287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33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DEMOGRAPHICS</a:t>
            </a:r>
            <a:endParaRPr sz="733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33" b="1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93" name="Google Shape;793;p109"/>
          <p:cNvSpPr txBox="1"/>
          <p:nvPr/>
        </p:nvSpPr>
        <p:spPr>
          <a:xfrm>
            <a:off x="8589817" y="6382779"/>
            <a:ext cx="3411511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aasp Summit | 2022</a:t>
            </a:r>
            <a:endParaRPr/>
          </a:p>
        </p:txBody>
      </p:sp>
      <p:sp>
        <p:nvSpPr>
          <p:cNvPr id="794" name="Google Shape;794;p109"/>
          <p:cNvSpPr txBox="1"/>
          <p:nvPr/>
        </p:nvSpPr>
        <p:spPr>
          <a:xfrm>
            <a:off x="387939" y="646012"/>
            <a:ext cx="1218993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Modern </a:t>
            </a:r>
            <a:r>
              <a:rPr lang="en-US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nalytics for </a:t>
            </a:r>
            <a:r>
              <a:rPr lang="en-US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M</a:t>
            </a: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odern </a:t>
            </a:r>
            <a:r>
              <a:rPr lang="en-US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E</a:t>
            </a: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ra</a:t>
            </a:r>
            <a:endParaRPr/>
          </a:p>
        </p:txBody>
      </p:sp>
      <p:grpSp>
        <p:nvGrpSpPr>
          <p:cNvPr id="795" name="Google Shape;795;p109"/>
          <p:cNvGrpSpPr/>
          <p:nvPr/>
        </p:nvGrpSpPr>
        <p:grpSpPr>
          <a:xfrm>
            <a:off x="2766408" y="1258767"/>
            <a:ext cx="8987520" cy="981897"/>
            <a:chOff x="2242117" y="-1018152"/>
            <a:chExt cx="17975040" cy="1963798"/>
          </a:xfrm>
        </p:grpSpPr>
        <p:sp>
          <p:nvSpPr>
            <p:cNvPr id="796" name="Google Shape;796;p109"/>
            <p:cNvSpPr txBox="1"/>
            <p:nvPr/>
          </p:nvSpPr>
          <p:spPr>
            <a:xfrm>
              <a:off x="2242117" y="-986654"/>
              <a:ext cx="6229500" cy="193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203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ctr" rtl="0">
                <a:lnSpc>
                  <a:spcPct val="13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Scoring/Ranking</a:t>
              </a:r>
              <a:br>
                <a:rPr lang="en-US" sz="16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en-US" sz="16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Models</a:t>
              </a:r>
              <a:endPara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797" name="Google Shape;797;p109"/>
            <p:cNvSpPr txBox="1"/>
            <p:nvPr/>
          </p:nvSpPr>
          <p:spPr>
            <a:xfrm>
              <a:off x="15621757" y="-1018152"/>
              <a:ext cx="4595400" cy="196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203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ctr" rtl="0">
                <a:lnSpc>
                  <a:spcPct val="13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41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Deep Learning Models</a:t>
              </a:r>
              <a:endParaRPr sz="833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798" name="Google Shape;798;p109"/>
          <p:cNvSpPr txBox="1"/>
          <p:nvPr/>
        </p:nvSpPr>
        <p:spPr>
          <a:xfrm>
            <a:off x="434657" y="1298674"/>
            <a:ext cx="2565300" cy="9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20305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RFM</a:t>
            </a:r>
            <a:endParaRPr sz="1600"/>
          </a:p>
          <a:p>
            <a:pPr marL="0" marR="0" lvl="0" indent="0" algn="ctr" rtl="0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Modeling</a:t>
            </a:r>
            <a:endParaRPr sz="16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99" name="Google Shape;799;p109"/>
          <p:cNvSpPr txBox="1"/>
          <p:nvPr/>
        </p:nvSpPr>
        <p:spPr>
          <a:xfrm>
            <a:off x="6016613" y="1597417"/>
            <a:ext cx="2735700" cy="6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ctr" rtl="0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Standard Predictive Models</a:t>
            </a:r>
            <a:endParaRPr sz="16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00" name="Google Shape;800;p109"/>
          <p:cNvSpPr txBox="1"/>
          <p:nvPr/>
        </p:nvSpPr>
        <p:spPr>
          <a:xfrm>
            <a:off x="8421651" y="6396226"/>
            <a:ext cx="3594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     A</a:t>
            </a: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FP Global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| 2022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6" name="Google Shape;806;p110" descr="Porsche Taycan Turbo S - Porsche US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11080" y="4299659"/>
            <a:ext cx="3280920" cy="1837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110" descr="Used Honda Accord Miami F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5864676" y="3400170"/>
            <a:ext cx="3046404" cy="2281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110" descr="3,459 Beetle Car Stock Photos and Images - 123R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5337" y="1927236"/>
            <a:ext cx="3378200" cy="2413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Google Shape;809;p110"/>
          <p:cNvSpPr txBox="1"/>
          <p:nvPr/>
        </p:nvSpPr>
        <p:spPr>
          <a:xfrm>
            <a:off x="1524000" y="-20093"/>
            <a:ext cx="10769600" cy="205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810" name="Google Shape;810;p110"/>
          <p:cNvGrpSpPr/>
          <p:nvPr/>
        </p:nvGrpSpPr>
        <p:grpSpPr>
          <a:xfrm>
            <a:off x="3000283" y="1307516"/>
            <a:ext cx="8700070" cy="981299"/>
            <a:chOff x="2709867" y="-920654"/>
            <a:chExt cx="17400140" cy="1962602"/>
          </a:xfrm>
        </p:grpSpPr>
        <p:sp>
          <p:nvSpPr>
            <p:cNvPr id="811" name="Google Shape;811;p110"/>
            <p:cNvSpPr txBox="1"/>
            <p:nvPr/>
          </p:nvSpPr>
          <p:spPr>
            <a:xfrm>
              <a:off x="2709867" y="-920654"/>
              <a:ext cx="6229500" cy="196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203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ctr" rtl="0">
                <a:lnSpc>
                  <a:spcPct val="13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41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Scoring/Ranking</a:t>
              </a:r>
              <a:br>
                <a:rPr lang="en-US" sz="1641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en-US" sz="1641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Models</a:t>
              </a:r>
              <a:endParaRPr sz="833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812" name="Google Shape;812;p110"/>
            <p:cNvSpPr txBox="1"/>
            <p:nvPr/>
          </p:nvSpPr>
          <p:spPr>
            <a:xfrm>
              <a:off x="15514607" y="-920652"/>
              <a:ext cx="4595400" cy="196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203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ctr" rtl="0">
                <a:lnSpc>
                  <a:spcPct val="13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41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Dynamic ML/DL Models</a:t>
              </a:r>
              <a:endParaRPr sz="833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813" name="Google Shape;813;p110"/>
          <p:cNvSpPr txBox="1"/>
          <p:nvPr/>
        </p:nvSpPr>
        <p:spPr>
          <a:xfrm>
            <a:off x="11912609" y="387556"/>
            <a:ext cx="177792" cy="205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33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S</a:t>
            </a:r>
            <a:endParaRPr sz="933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14" name="Google Shape;814;p110"/>
          <p:cNvSpPr txBox="1"/>
          <p:nvPr/>
        </p:nvSpPr>
        <p:spPr>
          <a:xfrm>
            <a:off x="421782" y="1307524"/>
            <a:ext cx="2565300" cy="9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20305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41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RFM</a:t>
            </a:r>
            <a:endParaRPr sz="1300"/>
          </a:p>
          <a:p>
            <a:pPr marL="0" marR="0" lvl="0" indent="0" algn="ctr" rtl="0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41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Modeling</a:t>
            </a:r>
            <a:endParaRPr sz="833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15" name="Google Shape;815;p110"/>
          <p:cNvSpPr txBox="1"/>
          <p:nvPr/>
        </p:nvSpPr>
        <p:spPr>
          <a:xfrm>
            <a:off x="6096000" y="1630242"/>
            <a:ext cx="2735700" cy="6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ctr" rtl="0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4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Standard Predictive Models</a:t>
            </a:r>
            <a:endParaRPr sz="164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16" name="Google Shape;816;p110"/>
          <p:cNvSpPr txBox="1"/>
          <p:nvPr/>
        </p:nvSpPr>
        <p:spPr>
          <a:xfrm>
            <a:off x="8589817" y="6382779"/>
            <a:ext cx="3411511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aasp Summit | 2022</a:t>
            </a:r>
            <a:endParaRPr/>
          </a:p>
        </p:txBody>
      </p:sp>
      <p:sp>
        <p:nvSpPr>
          <p:cNvPr id="817" name="Google Shape;817;p110"/>
          <p:cNvSpPr txBox="1"/>
          <p:nvPr/>
        </p:nvSpPr>
        <p:spPr>
          <a:xfrm>
            <a:off x="387939" y="646012"/>
            <a:ext cx="1218993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Modern </a:t>
            </a:r>
            <a:r>
              <a:rPr lang="en-US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nalytics for </a:t>
            </a:r>
            <a:r>
              <a:rPr lang="en-US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M</a:t>
            </a: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odern </a:t>
            </a:r>
            <a:r>
              <a:rPr lang="en-US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E</a:t>
            </a: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ra</a:t>
            </a:r>
            <a:endParaRPr/>
          </a:p>
        </p:txBody>
      </p:sp>
      <p:pic>
        <p:nvPicPr>
          <p:cNvPr id="818" name="Google Shape;818;p110" descr="1993 Saturn SL1 Side View by multimediaman256 on DeviantAr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99828" y="3052159"/>
            <a:ext cx="2999831" cy="1023380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110"/>
          <p:cNvSpPr txBox="1"/>
          <p:nvPr/>
        </p:nvSpPr>
        <p:spPr>
          <a:xfrm>
            <a:off x="8421651" y="6396226"/>
            <a:ext cx="3594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     A</a:t>
            </a: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FP Global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| 2022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111"/>
          <p:cNvSpPr txBox="1"/>
          <p:nvPr/>
        </p:nvSpPr>
        <p:spPr>
          <a:xfrm>
            <a:off x="1524000" y="-20093"/>
            <a:ext cx="10769600" cy="205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26" name="Google Shape;826;p111"/>
          <p:cNvSpPr/>
          <p:nvPr/>
        </p:nvSpPr>
        <p:spPr>
          <a:xfrm>
            <a:off x="584200" y="1670207"/>
            <a:ext cx="3340100" cy="2101865"/>
          </a:xfrm>
          <a:prstGeom prst="roundRect">
            <a:avLst>
              <a:gd name="adj" fmla="val 16667"/>
            </a:avLst>
          </a:prstGeom>
          <a:solidFill>
            <a:schemeClr val="accent1">
              <a:alpha val="16078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27" name="Google Shape;827;p111"/>
          <p:cNvSpPr/>
          <p:nvPr/>
        </p:nvSpPr>
        <p:spPr>
          <a:xfrm>
            <a:off x="4417050" y="1686583"/>
            <a:ext cx="3340100" cy="2101865"/>
          </a:xfrm>
          <a:prstGeom prst="roundRect">
            <a:avLst>
              <a:gd name="adj" fmla="val 16667"/>
            </a:avLst>
          </a:prstGeom>
          <a:solidFill>
            <a:schemeClr val="accent1">
              <a:alpha val="16078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28" name="Google Shape;828;p111"/>
          <p:cNvSpPr/>
          <p:nvPr/>
        </p:nvSpPr>
        <p:spPr>
          <a:xfrm>
            <a:off x="8239502" y="1730539"/>
            <a:ext cx="3340100" cy="2101865"/>
          </a:xfrm>
          <a:prstGeom prst="roundRect">
            <a:avLst>
              <a:gd name="adj" fmla="val 16667"/>
            </a:avLst>
          </a:prstGeom>
          <a:solidFill>
            <a:schemeClr val="accent1">
              <a:alpha val="16078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29" name="Google Shape;829;p111"/>
          <p:cNvSpPr/>
          <p:nvPr/>
        </p:nvSpPr>
        <p:spPr>
          <a:xfrm>
            <a:off x="584200" y="3944481"/>
            <a:ext cx="3340100" cy="2101865"/>
          </a:xfrm>
          <a:prstGeom prst="roundRect">
            <a:avLst>
              <a:gd name="adj" fmla="val 16667"/>
            </a:avLst>
          </a:prstGeom>
          <a:solidFill>
            <a:schemeClr val="accent1">
              <a:alpha val="16078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30" name="Google Shape;830;p111"/>
          <p:cNvSpPr/>
          <p:nvPr/>
        </p:nvSpPr>
        <p:spPr>
          <a:xfrm>
            <a:off x="4417050" y="3960857"/>
            <a:ext cx="3340100" cy="2101865"/>
          </a:xfrm>
          <a:prstGeom prst="roundRect">
            <a:avLst>
              <a:gd name="adj" fmla="val 16667"/>
            </a:avLst>
          </a:prstGeom>
          <a:solidFill>
            <a:schemeClr val="accent1">
              <a:alpha val="16078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31" name="Google Shape;831;p111"/>
          <p:cNvSpPr/>
          <p:nvPr/>
        </p:nvSpPr>
        <p:spPr>
          <a:xfrm>
            <a:off x="8239502" y="4004813"/>
            <a:ext cx="3340100" cy="2101865"/>
          </a:xfrm>
          <a:prstGeom prst="roundRect">
            <a:avLst>
              <a:gd name="adj" fmla="val 16667"/>
            </a:avLst>
          </a:prstGeom>
          <a:solidFill>
            <a:schemeClr val="accent1">
              <a:alpha val="16078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32" name="Google Shape;832;p111"/>
          <p:cNvSpPr/>
          <p:nvPr/>
        </p:nvSpPr>
        <p:spPr>
          <a:xfrm>
            <a:off x="1641575" y="2002921"/>
            <a:ext cx="2382000" cy="9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44546A"/>
                </a:solidFill>
                <a:latin typeface="Verdana"/>
                <a:ea typeface="Verdana"/>
                <a:cs typeface="Verdana"/>
                <a:sym typeface="Verdana"/>
              </a:rPr>
              <a:t>ML / DL</a:t>
            </a:r>
            <a:endParaRPr sz="1800" b="0" i="0" u="none" strike="noStrike" cap="none">
              <a:solidFill>
                <a:srgbClr val="44546A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33" name="Google Shape;833;p111"/>
          <p:cNvSpPr/>
          <p:nvPr/>
        </p:nvSpPr>
        <p:spPr>
          <a:xfrm>
            <a:off x="5527300" y="2002921"/>
            <a:ext cx="2382000" cy="9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44546A"/>
                </a:solidFill>
                <a:latin typeface="Verdana"/>
                <a:ea typeface="Verdana"/>
                <a:cs typeface="Verdana"/>
                <a:sym typeface="Verdana"/>
              </a:rPr>
              <a:t>NLP</a:t>
            </a:r>
            <a:endParaRPr sz="1800" b="0" i="0" u="none" strike="noStrike" cap="none">
              <a:solidFill>
                <a:srgbClr val="44546A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34" name="Google Shape;834;p111"/>
          <p:cNvSpPr/>
          <p:nvPr/>
        </p:nvSpPr>
        <p:spPr>
          <a:xfrm>
            <a:off x="1571150" y="4259821"/>
            <a:ext cx="2382000" cy="9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44546A"/>
                </a:solidFill>
                <a:latin typeface="Verdana"/>
                <a:ea typeface="Verdana"/>
                <a:cs typeface="Verdana"/>
                <a:sym typeface="Verdana"/>
              </a:rPr>
              <a:t>Blockchain</a:t>
            </a:r>
            <a:endParaRPr sz="1800" b="0" i="0" u="none" strike="noStrike" cap="none">
              <a:solidFill>
                <a:srgbClr val="44546A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35" name="Google Shape;835;p111"/>
          <p:cNvSpPr/>
          <p:nvPr/>
        </p:nvSpPr>
        <p:spPr>
          <a:xfrm>
            <a:off x="5472771" y="4341221"/>
            <a:ext cx="2382000" cy="9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44546A"/>
                </a:solidFill>
                <a:latin typeface="Verdana"/>
                <a:ea typeface="Verdana"/>
                <a:cs typeface="Verdana"/>
                <a:sym typeface="Verdana"/>
              </a:rPr>
              <a:t>NFT</a:t>
            </a:r>
            <a:endParaRPr sz="1800" b="0" i="0" u="none" strike="noStrike" cap="none">
              <a:solidFill>
                <a:srgbClr val="44546A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36" name="Google Shape;836;p111"/>
          <p:cNvSpPr/>
          <p:nvPr/>
        </p:nvSpPr>
        <p:spPr>
          <a:xfrm>
            <a:off x="9298725" y="4312821"/>
            <a:ext cx="2382000" cy="9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44546A"/>
                </a:solidFill>
                <a:latin typeface="Verdana"/>
                <a:ea typeface="Verdana"/>
                <a:cs typeface="Verdana"/>
                <a:sym typeface="Verdana"/>
              </a:rPr>
              <a:t>AR/VR</a:t>
            </a:r>
            <a:endParaRPr sz="1800" b="0" i="0" u="none" strike="noStrike" cap="none">
              <a:solidFill>
                <a:srgbClr val="44546A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37" name="Google Shape;837;p1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1671" y="4201071"/>
            <a:ext cx="947660" cy="9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1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63950" y="1925097"/>
            <a:ext cx="1097325" cy="109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1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44948" y="1891059"/>
            <a:ext cx="1172775" cy="116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1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57600" y="4254047"/>
            <a:ext cx="1059225" cy="105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1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53722" y="1670207"/>
            <a:ext cx="1313200" cy="1313200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111"/>
          <p:cNvSpPr/>
          <p:nvPr/>
        </p:nvSpPr>
        <p:spPr>
          <a:xfrm>
            <a:off x="9057425" y="2002921"/>
            <a:ext cx="2382000" cy="9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44546A"/>
                </a:solidFill>
                <a:latin typeface="Verdana"/>
                <a:ea typeface="Verdana"/>
                <a:cs typeface="Verdana"/>
                <a:sym typeface="Verdana"/>
              </a:rPr>
              <a:t>Crypto</a:t>
            </a:r>
            <a:endParaRPr sz="1800" b="0" i="0" u="none" strike="noStrike" cap="none">
              <a:solidFill>
                <a:srgbClr val="44546A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43" name="Google Shape;843;p1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47196" y="4282459"/>
            <a:ext cx="1059225" cy="1059225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p111"/>
          <p:cNvSpPr txBox="1"/>
          <p:nvPr/>
        </p:nvSpPr>
        <p:spPr>
          <a:xfrm>
            <a:off x="1076163" y="2960117"/>
            <a:ext cx="245451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44546A"/>
                </a:solidFill>
                <a:latin typeface="Verdana"/>
                <a:ea typeface="Verdana"/>
                <a:cs typeface="Verdana"/>
                <a:sym typeface="Verdana"/>
              </a:rPr>
              <a:t>Predictions</a:t>
            </a:r>
            <a:endParaRPr/>
          </a:p>
        </p:txBody>
      </p:sp>
      <p:sp>
        <p:nvSpPr>
          <p:cNvPr id="845" name="Google Shape;845;p111"/>
          <p:cNvSpPr txBox="1"/>
          <p:nvPr/>
        </p:nvSpPr>
        <p:spPr>
          <a:xfrm>
            <a:off x="4464789" y="3004613"/>
            <a:ext cx="331372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44546A"/>
                </a:solidFill>
                <a:latin typeface="Verdana"/>
                <a:ea typeface="Verdana"/>
                <a:cs typeface="Verdana"/>
                <a:sym typeface="Verdana"/>
              </a:rPr>
              <a:t>Personalization</a:t>
            </a:r>
            <a:endParaRPr/>
          </a:p>
        </p:txBody>
      </p:sp>
      <p:sp>
        <p:nvSpPr>
          <p:cNvPr id="846" name="Google Shape;846;p111"/>
          <p:cNvSpPr txBox="1"/>
          <p:nvPr/>
        </p:nvSpPr>
        <p:spPr>
          <a:xfrm>
            <a:off x="8238678" y="2994148"/>
            <a:ext cx="331372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44546A"/>
                </a:solidFill>
                <a:latin typeface="Verdana"/>
                <a:ea typeface="Verdana"/>
                <a:cs typeface="Verdana"/>
                <a:sym typeface="Verdana"/>
              </a:rPr>
              <a:t>Options</a:t>
            </a:r>
            <a:endParaRPr/>
          </a:p>
        </p:txBody>
      </p:sp>
      <p:sp>
        <p:nvSpPr>
          <p:cNvPr id="847" name="Google Shape;847;p111"/>
          <p:cNvSpPr txBox="1"/>
          <p:nvPr/>
        </p:nvSpPr>
        <p:spPr>
          <a:xfrm>
            <a:off x="4417049" y="5282921"/>
            <a:ext cx="334009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44546A"/>
                </a:solidFill>
                <a:latin typeface="Verdana"/>
                <a:ea typeface="Verdana"/>
                <a:cs typeface="Verdana"/>
                <a:sym typeface="Verdana"/>
              </a:rPr>
              <a:t>Events</a:t>
            </a:r>
            <a:endParaRPr/>
          </a:p>
        </p:txBody>
      </p:sp>
      <p:sp>
        <p:nvSpPr>
          <p:cNvPr id="848" name="Google Shape;848;p111"/>
          <p:cNvSpPr txBox="1"/>
          <p:nvPr/>
        </p:nvSpPr>
        <p:spPr>
          <a:xfrm>
            <a:off x="731671" y="5282921"/>
            <a:ext cx="307007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44546A"/>
                </a:solidFill>
                <a:latin typeface="Verdana"/>
                <a:ea typeface="Verdana"/>
                <a:cs typeface="Verdana"/>
                <a:sym typeface="Verdana"/>
              </a:rPr>
              <a:t>Accountability</a:t>
            </a:r>
            <a:endParaRPr/>
          </a:p>
        </p:txBody>
      </p:sp>
      <p:sp>
        <p:nvSpPr>
          <p:cNvPr id="849" name="Google Shape;849;p111"/>
          <p:cNvSpPr txBox="1"/>
          <p:nvPr/>
        </p:nvSpPr>
        <p:spPr>
          <a:xfrm>
            <a:off x="8280346" y="5282921"/>
            <a:ext cx="329925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44546A"/>
                </a:solidFill>
                <a:latin typeface="Verdana"/>
                <a:ea typeface="Verdana"/>
                <a:cs typeface="Verdana"/>
                <a:sym typeface="Verdana"/>
              </a:rPr>
              <a:t>Empathy</a:t>
            </a:r>
            <a:endParaRPr/>
          </a:p>
        </p:txBody>
      </p:sp>
      <p:sp>
        <p:nvSpPr>
          <p:cNvPr id="850" name="Google Shape;850;p111"/>
          <p:cNvSpPr txBox="1"/>
          <p:nvPr/>
        </p:nvSpPr>
        <p:spPr>
          <a:xfrm>
            <a:off x="387939" y="646012"/>
            <a:ext cx="1218993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Six </a:t>
            </a:r>
            <a:r>
              <a:rPr lang="en-US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dvanced </a:t>
            </a:r>
            <a:r>
              <a:rPr lang="en-US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T</a:t>
            </a: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echnologies are </a:t>
            </a:r>
            <a:r>
              <a:rPr lang="en-US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C</a:t>
            </a: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hanging </a:t>
            </a:r>
            <a:r>
              <a:rPr lang="en-US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F</a:t>
            </a: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undraising </a:t>
            </a:r>
            <a:r>
              <a:rPr lang="en-US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P</a:t>
            </a: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ractices</a:t>
            </a:r>
            <a:endParaRPr/>
          </a:p>
        </p:txBody>
      </p:sp>
      <p:sp>
        <p:nvSpPr>
          <p:cNvPr id="851" name="Google Shape;851;p111"/>
          <p:cNvSpPr txBox="1"/>
          <p:nvPr/>
        </p:nvSpPr>
        <p:spPr>
          <a:xfrm>
            <a:off x="8589817" y="6382779"/>
            <a:ext cx="3411511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</a:t>
            </a: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AFP Global</a:t>
            </a: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| 2022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112"/>
          <p:cNvSpPr txBox="1"/>
          <p:nvPr/>
        </p:nvSpPr>
        <p:spPr>
          <a:xfrm>
            <a:off x="1524000" y="-20093"/>
            <a:ext cx="10769600" cy="205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112"/>
          <p:cNvSpPr txBox="1"/>
          <p:nvPr/>
        </p:nvSpPr>
        <p:spPr>
          <a:xfrm>
            <a:off x="0" y="2536267"/>
            <a:ext cx="12192000" cy="29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“The value of your database is can’t not be measured in terms of wealth but must be quantified by the</a:t>
            </a:r>
            <a:b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depth of connection.</a:t>
            </a: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”</a:t>
            </a:r>
            <a:endParaRPr sz="28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How do you measure it?</a:t>
            </a:r>
            <a:endParaRPr sz="28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59" name="Google Shape;859;p112"/>
          <p:cNvSpPr txBox="1"/>
          <p:nvPr/>
        </p:nvSpPr>
        <p:spPr>
          <a:xfrm>
            <a:off x="8589817" y="6382779"/>
            <a:ext cx="3411511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aasp Summit | 2022</a:t>
            </a:r>
            <a:endParaRPr/>
          </a:p>
        </p:txBody>
      </p:sp>
      <p:sp>
        <p:nvSpPr>
          <p:cNvPr id="860" name="Google Shape;860;p112"/>
          <p:cNvSpPr txBox="1"/>
          <p:nvPr/>
        </p:nvSpPr>
        <p:spPr>
          <a:xfrm>
            <a:off x="387939" y="646012"/>
            <a:ext cx="1218993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A </a:t>
            </a:r>
            <a:r>
              <a:rPr lang="en-US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N</a:t>
            </a: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ew </a:t>
            </a:r>
            <a:r>
              <a:rPr lang="en-US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W</a:t>
            </a: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ay of </a:t>
            </a:r>
            <a:r>
              <a:rPr lang="en-US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T</a:t>
            </a: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hinking</a:t>
            </a:r>
            <a:endParaRPr/>
          </a:p>
        </p:txBody>
      </p:sp>
      <p:sp>
        <p:nvSpPr>
          <p:cNvPr id="861" name="Google Shape;861;p112"/>
          <p:cNvSpPr txBox="1"/>
          <p:nvPr/>
        </p:nvSpPr>
        <p:spPr>
          <a:xfrm>
            <a:off x="8421651" y="6396226"/>
            <a:ext cx="3594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     A</a:t>
            </a: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FP Global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| 2022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113"/>
          <p:cNvSpPr/>
          <p:nvPr/>
        </p:nvSpPr>
        <p:spPr>
          <a:xfrm>
            <a:off x="0" y="21841"/>
            <a:ext cx="12191999" cy="25296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113"/>
          <p:cNvSpPr txBox="1"/>
          <p:nvPr/>
        </p:nvSpPr>
        <p:spPr>
          <a:xfrm>
            <a:off x="1694625" y="3115852"/>
            <a:ext cx="123200" cy="246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69" name="Google Shape;869;p113"/>
          <p:cNvSpPr txBox="1"/>
          <p:nvPr/>
        </p:nvSpPr>
        <p:spPr>
          <a:xfrm>
            <a:off x="393754" y="5656277"/>
            <a:ext cx="123200" cy="246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70" name="Google Shape;870;p113"/>
          <p:cNvSpPr/>
          <p:nvPr/>
        </p:nvSpPr>
        <p:spPr>
          <a:xfrm>
            <a:off x="446177" y="689112"/>
            <a:ext cx="2743200" cy="2743200"/>
          </a:xfrm>
          <a:prstGeom prst="rtTriangle">
            <a:avLst/>
          </a:prstGeom>
          <a:solidFill>
            <a:srgbClr val="FCC344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50" rIns="60950" bIns="304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71" name="Google Shape;871;p113"/>
          <p:cNvSpPr/>
          <p:nvPr/>
        </p:nvSpPr>
        <p:spPr>
          <a:xfrm rot="10800000">
            <a:off x="446177" y="689112"/>
            <a:ext cx="2743200" cy="2743200"/>
          </a:xfrm>
          <a:prstGeom prst="rtTriangle">
            <a:avLst/>
          </a:prstGeom>
          <a:solidFill>
            <a:srgbClr val="41C2CC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50" rIns="60950" bIns="304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72" name="Google Shape;872;p113"/>
          <p:cNvSpPr/>
          <p:nvPr/>
        </p:nvSpPr>
        <p:spPr>
          <a:xfrm>
            <a:off x="3189377" y="3432312"/>
            <a:ext cx="2743200" cy="2743200"/>
          </a:xfrm>
          <a:prstGeom prst="rtTriangle">
            <a:avLst/>
          </a:prstGeom>
          <a:solidFill>
            <a:srgbClr val="41C2CC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50" rIns="60950" bIns="304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73" name="Google Shape;873;p113"/>
          <p:cNvSpPr/>
          <p:nvPr/>
        </p:nvSpPr>
        <p:spPr>
          <a:xfrm rot="10800000">
            <a:off x="3189377" y="3432312"/>
            <a:ext cx="2743200" cy="2743200"/>
          </a:xfrm>
          <a:prstGeom prst="rtTriangle">
            <a:avLst/>
          </a:prstGeom>
          <a:solidFill>
            <a:srgbClr val="BCBEC0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50" rIns="60950" bIns="304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74" name="Google Shape;874;p113"/>
          <p:cNvSpPr/>
          <p:nvPr/>
        </p:nvSpPr>
        <p:spPr>
          <a:xfrm rot="-5400000">
            <a:off x="3189378" y="689112"/>
            <a:ext cx="2743200" cy="2743200"/>
          </a:xfrm>
          <a:prstGeom prst="rtTriangle">
            <a:avLst/>
          </a:prstGeom>
          <a:solidFill>
            <a:srgbClr val="013C4C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50" rIns="60950" bIns="304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75" name="Google Shape;875;p113"/>
          <p:cNvSpPr/>
          <p:nvPr/>
        </p:nvSpPr>
        <p:spPr>
          <a:xfrm rot="5400000">
            <a:off x="3189378" y="689112"/>
            <a:ext cx="2743200" cy="2743200"/>
          </a:xfrm>
          <a:prstGeom prst="rtTriangle">
            <a:avLst/>
          </a:prstGeom>
          <a:solidFill>
            <a:srgbClr val="F6861F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50" rIns="60950" bIns="304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76" name="Google Shape;876;p113"/>
          <p:cNvSpPr/>
          <p:nvPr/>
        </p:nvSpPr>
        <p:spPr>
          <a:xfrm rot="-5400000">
            <a:off x="446176" y="3432312"/>
            <a:ext cx="2743200" cy="2743200"/>
          </a:xfrm>
          <a:prstGeom prst="rtTriangle">
            <a:avLst/>
          </a:prstGeom>
          <a:solidFill>
            <a:srgbClr val="013C4C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50" rIns="60950" bIns="304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77" name="Google Shape;877;p113"/>
          <p:cNvSpPr/>
          <p:nvPr/>
        </p:nvSpPr>
        <p:spPr>
          <a:xfrm rot="5400000">
            <a:off x="446176" y="3432312"/>
            <a:ext cx="2743200" cy="2743200"/>
          </a:xfrm>
          <a:prstGeom prst="rtTriangle">
            <a:avLst/>
          </a:prstGeom>
          <a:solidFill>
            <a:srgbClr val="F68520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50" rIns="60950" bIns="304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78" name="Google Shape;878;p113"/>
          <p:cNvSpPr/>
          <p:nvPr/>
        </p:nvSpPr>
        <p:spPr>
          <a:xfrm>
            <a:off x="1910084" y="2165052"/>
            <a:ext cx="2558600" cy="2560400"/>
          </a:xfrm>
          <a:prstGeom prst="flowChartConnector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50" rIns="60950" bIns="304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79" name="Google Shape;879;p113"/>
          <p:cNvSpPr txBox="1"/>
          <p:nvPr/>
        </p:nvSpPr>
        <p:spPr>
          <a:xfrm>
            <a:off x="2323292" y="3127117"/>
            <a:ext cx="1732200" cy="636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Your Constituents</a:t>
            </a:r>
            <a:endParaRPr sz="933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80" name="Google Shape;880;p113"/>
          <p:cNvSpPr txBox="1"/>
          <p:nvPr/>
        </p:nvSpPr>
        <p:spPr>
          <a:xfrm>
            <a:off x="4329693" y="3811303"/>
            <a:ext cx="1602800" cy="923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Purchase/ Membership History</a:t>
            </a:r>
            <a:endParaRPr sz="933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81" name="Google Shape;881;p113"/>
          <p:cNvSpPr txBox="1"/>
          <p:nvPr/>
        </p:nvSpPr>
        <p:spPr>
          <a:xfrm>
            <a:off x="614708" y="2307209"/>
            <a:ext cx="1203000" cy="636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Giving History</a:t>
            </a:r>
            <a:endParaRPr sz="933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82" name="Google Shape;882;p113"/>
          <p:cNvSpPr txBox="1"/>
          <p:nvPr/>
        </p:nvSpPr>
        <p:spPr>
          <a:xfrm>
            <a:off x="3351374" y="1034352"/>
            <a:ext cx="1602800" cy="636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Purchases &amp; Event Info</a:t>
            </a:r>
            <a:endParaRPr sz="933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83" name="Google Shape;883;p113"/>
          <p:cNvSpPr txBox="1"/>
          <p:nvPr/>
        </p:nvSpPr>
        <p:spPr>
          <a:xfrm>
            <a:off x="3280600" y="5113625"/>
            <a:ext cx="1602800" cy="636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Volunteer History</a:t>
            </a:r>
            <a:endParaRPr sz="933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84" name="Google Shape;884;p113"/>
          <p:cNvSpPr txBox="1"/>
          <p:nvPr/>
        </p:nvSpPr>
        <p:spPr>
          <a:xfrm>
            <a:off x="1409574" y="1004525"/>
            <a:ext cx="1602800" cy="636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Gift Officer Outreach</a:t>
            </a:r>
            <a:endParaRPr sz="933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85" name="Google Shape;885;p113"/>
          <p:cNvSpPr txBox="1"/>
          <p:nvPr/>
        </p:nvSpPr>
        <p:spPr>
          <a:xfrm>
            <a:off x="4468678" y="2307209"/>
            <a:ext cx="1367600" cy="636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Email Activity</a:t>
            </a:r>
            <a:endParaRPr sz="933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86" name="Google Shape;886;p113"/>
          <p:cNvSpPr txBox="1"/>
          <p:nvPr/>
        </p:nvSpPr>
        <p:spPr>
          <a:xfrm>
            <a:off x="1409574" y="5022893"/>
            <a:ext cx="1602800" cy="923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Academic/ Alumni History</a:t>
            </a:r>
            <a:endParaRPr sz="933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87" name="Google Shape;887;p113"/>
          <p:cNvSpPr txBox="1"/>
          <p:nvPr/>
        </p:nvSpPr>
        <p:spPr>
          <a:xfrm>
            <a:off x="480318" y="3895703"/>
            <a:ext cx="1602800" cy="636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Clinical History</a:t>
            </a:r>
            <a:endParaRPr sz="933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88" name="Google Shape;888;p113"/>
          <p:cNvSpPr txBox="1"/>
          <p:nvPr/>
        </p:nvSpPr>
        <p:spPr>
          <a:xfrm>
            <a:off x="396749" y="257212"/>
            <a:ext cx="5631590" cy="369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Internal Data (50-200 Data Points)</a:t>
            </a:r>
            <a:endParaRPr sz="2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89" name="Google Shape;889;p113"/>
          <p:cNvSpPr txBox="1"/>
          <p:nvPr/>
        </p:nvSpPr>
        <p:spPr>
          <a:xfrm>
            <a:off x="8589817" y="6382779"/>
            <a:ext cx="3411511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aasp Summit | 2022</a:t>
            </a:r>
            <a:endParaRPr/>
          </a:p>
        </p:txBody>
      </p:sp>
      <p:sp>
        <p:nvSpPr>
          <p:cNvPr id="890" name="Google Shape;890;p113"/>
          <p:cNvSpPr txBox="1"/>
          <p:nvPr/>
        </p:nvSpPr>
        <p:spPr>
          <a:xfrm>
            <a:off x="7557809" y="3112540"/>
            <a:ext cx="123155" cy="246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91" name="Google Shape;891;p113"/>
          <p:cNvSpPr txBox="1"/>
          <p:nvPr/>
        </p:nvSpPr>
        <p:spPr>
          <a:xfrm>
            <a:off x="6256940" y="5652964"/>
            <a:ext cx="123155" cy="246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92" name="Google Shape;892;p113"/>
          <p:cNvSpPr/>
          <p:nvPr/>
        </p:nvSpPr>
        <p:spPr>
          <a:xfrm>
            <a:off x="6309363" y="685800"/>
            <a:ext cx="2743200" cy="2743200"/>
          </a:xfrm>
          <a:prstGeom prst="rtTriangle">
            <a:avLst/>
          </a:prstGeom>
          <a:solidFill>
            <a:srgbClr val="003146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50" rIns="60950" bIns="304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93" name="Google Shape;893;p113"/>
          <p:cNvSpPr/>
          <p:nvPr/>
        </p:nvSpPr>
        <p:spPr>
          <a:xfrm rot="10800000">
            <a:off x="6309363" y="685800"/>
            <a:ext cx="2743200" cy="2743200"/>
          </a:xfrm>
          <a:prstGeom prst="rtTriangle">
            <a:avLst/>
          </a:prstGeom>
          <a:solidFill>
            <a:srgbClr val="F68520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50" rIns="60950" bIns="304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94" name="Google Shape;894;p113"/>
          <p:cNvSpPr/>
          <p:nvPr/>
        </p:nvSpPr>
        <p:spPr>
          <a:xfrm>
            <a:off x="9052563" y="3429000"/>
            <a:ext cx="2743200" cy="2743200"/>
          </a:xfrm>
          <a:prstGeom prst="rtTriangle">
            <a:avLst/>
          </a:prstGeom>
          <a:solidFill>
            <a:srgbClr val="F68520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50" rIns="60950" bIns="304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95" name="Google Shape;895;p113"/>
          <p:cNvSpPr/>
          <p:nvPr/>
        </p:nvSpPr>
        <p:spPr>
          <a:xfrm rot="10800000">
            <a:off x="9052563" y="3429000"/>
            <a:ext cx="2743200" cy="2743200"/>
          </a:xfrm>
          <a:prstGeom prst="rtTriangle">
            <a:avLst/>
          </a:prstGeom>
          <a:solidFill>
            <a:srgbClr val="013C4C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50" rIns="60950" bIns="304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96" name="Google Shape;896;p113"/>
          <p:cNvSpPr/>
          <p:nvPr/>
        </p:nvSpPr>
        <p:spPr>
          <a:xfrm rot="-5400000">
            <a:off x="9052563" y="685800"/>
            <a:ext cx="2743200" cy="2743200"/>
          </a:xfrm>
          <a:prstGeom prst="rtTriangle">
            <a:avLst/>
          </a:prstGeom>
          <a:solidFill>
            <a:srgbClr val="FCC344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50" rIns="60950" bIns="304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97" name="Google Shape;897;p113"/>
          <p:cNvSpPr/>
          <p:nvPr/>
        </p:nvSpPr>
        <p:spPr>
          <a:xfrm rot="5400000">
            <a:off x="9052563" y="685800"/>
            <a:ext cx="2743200" cy="2743200"/>
          </a:xfrm>
          <a:prstGeom prst="rtTriangle">
            <a:avLst/>
          </a:prstGeom>
          <a:solidFill>
            <a:srgbClr val="41C2CC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50" rIns="60950" bIns="304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98" name="Google Shape;898;p113"/>
          <p:cNvSpPr/>
          <p:nvPr/>
        </p:nvSpPr>
        <p:spPr>
          <a:xfrm rot="-5400000">
            <a:off x="6309361" y="3429000"/>
            <a:ext cx="2743200" cy="2743200"/>
          </a:xfrm>
          <a:prstGeom prst="rtTriangle">
            <a:avLst/>
          </a:prstGeom>
          <a:solidFill>
            <a:srgbClr val="41C2CC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50" rIns="60950" bIns="304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99" name="Google Shape;899;p113"/>
          <p:cNvSpPr/>
          <p:nvPr/>
        </p:nvSpPr>
        <p:spPr>
          <a:xfrm rot="5400000">
            <a:off x="6309361" y="3429000"/>
            <a:ext cx="2743200" cy="2743200"/>
          </a:xfrm>
          <a:prstGeom prst="rtTriangle">
            <a:avLst/>
          </a:prstGeom>
          <a:solidFill>
            <a:srgbClr val="BCBEC0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50" rIns="60950" bIns="304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00" name="Google Shape;900;p113"/>
          <p:cNvSpPr/>
          <p:nvPr/>
        </p:nvSpPr>
        <p:spPr>
          <a:xfrm>
            <a:off x="7773260" y="2148840"/>
            <a:ext cx="2558603" cy="2560320"/>
          </a:xfrm>
          <a:prstGeom prst="flowChartConnector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50" rIns="60950" bIns="304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01" name="Google Shape;901;p113"/>
          <p:cNvSpPr txBox="1"/>
          <p:nvPr/>
        </p:nvSpPr>
        <p:spPr>
          <a:xfrm>
            <a:off x="8146361" y="3123805"/>
            <a:ext cx="1812400" cy="636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Your Constituents</a:t>
            </a:r>
            <a:endParaRPr sz="933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02" name="Google Shape;902;p113"/>
          <p:cNvSpPr txBox="1"/>
          <p:nvPr/>
        </p:nvSpPr>
        <p:spPr>
          <a:xfrm>
            <a:off x="10214216" y="3885330"/>
            <a:ext cx="1602885" cy="636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Stock Holdings</a:t>
            </a:r>
            <a:endParaRPr sz="933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03" name="Google Shape;903;p113"/>
          <p:cNvSpPr txBox="1"/>
          <p:nvPr/>
        </p:nvSpPr>
        <p:spPr>
          <a:xfrm>
            <a:off x="9143785" y="1003157"/>
            <a:ext cx="1602884" cy="636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Business Information</a:t>
            </a:r>
            <a:endParaRPr sz="933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04" name="Google Shape;904;p113"/>
          <p:cNvSpPr txBox="1"/>
          <p:nvPr/>
        </p:nvSpPr>
        <p:spPr>
          <a:xfrm>
            <a:off x="6294539" y="2316801"/>
            <a:ext cx="1602885" cy="636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Charitable Giving</a:t>
            </a:r>
            <a:endParaRPr sz="933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05" name="Google Shape;905;p113"/>
          <p:cNvSpPr txBox="1"/>
          <p:nvPr/>
        </p:nvSpPr>
        <p:spPr>
          <a:xfrm>
            <a:off x="9143784" y="5060385"/>
            <a:ext cx="1602885" cy="636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Family Foundation</a:t>
            </a:r>
            <a:endParaRPr sz="933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06" name="Google Shape;906;p113"/>
          <p:cNvSpPr txBox="1"/>
          <p:nvPr/>
        </p:nvSpPr>
        <p:spPr>
          <a:xfrm>
            <a:off x="7166920" y="1001214"/>
            <a:ext cx="1708726" cy="636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Demographic</a:t>
            </a:r>
            <a:endParaRPr sz="933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Information</a:t>
            </a:r>
            <a:endParaRPr sz="933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07" name="Google Shape;907;p113"/>
          <p:cNvSpPr txBox="1"/>
          <p:nvPr/>
        </p:nvSpPr>
        <p:spPr>
          <a:xfrm>
            <a:off x="10316432" y="2302751"/>
            <a:ext cx="1367589" cy="636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Real Estate</a:t>
            </a:r>
            <a:endParaRPr sz="933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08" name="Google Shape;908;p113"/>
          <p:cNvSpPr txBox="1"/>
          <p:nvPr/>
        </p:nvSpPr>
        <p:spPr>
          <a:xfrm>
            <a:off x="6294540" y="3918129"/>
            <a:ext cx="1602885" cy="636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Consumer Information</a:t>
            </a:r>
            <a:endParaRPr sz="933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09" name="Google Shape;909;p113"/>
          <p:cNvSpPr txBox="1"/>
          <p:nvPr/>
        </p:nvSpPr>
        <p:spPr>
          <a:xfrm>
            <a:off x="7272759" y="5065636"/>
            <a:ext cx="1602885" cy="636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Board Membership</a:t>
            </a:r>
            <a:endParaRPr sz="933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10" name="Google Shape;910;p113"/>
          <p:cNvSpPr txBox="1"/>
          <p:nvPr/>
        </p:nvSpPr>
        <p:spPr>
          <a:xfrm>
            <a:off x="6318518" y="243420"/>
            <a:ext cx="5477246" cy="369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External Data (850+ Data Points)</a:t>
            </a:r>
            <a:endParaRPr sz="2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11" name="Google Shape;911;p113"/>
          <p:cNvSpPr txBox="1"/>
          <p:nvPr/>
        </p:nvSpPr>
        <p:spPr>
          <a:xfrm>
            <a:off x="5832479" y="2964498"/>
            <a:ext cx="58862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/>
          </a:p>
        </p:txBody>
      </p:sp>
      <p:sp>
        <p:nvSpPr>
          <p:cNvPr id="912" name="Google Shape;912;p113"/>
          <p:cNvSpPr txBox="1"/>
          <p:nvPr/>
        </p:nvSpPr>
        <p:spPr>
          <a:xfrm>
            <a:off x="8421651" y="6396226"/>
            <a:ext cx="3594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     A</a:t>
            </a: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FP Global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| 2022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7" name="Google Shape;917;g11fbb7dfca9_0_32"/>
          <p:cNvGrpSpPr/>
          <p:nvPr/>
        </p:nvGrpSpPr>
        <p:grpSpPr>
          <a:xfrm>
            <a:off x="266638" y="682970"/>
            <a:ext cx="10483100" cy="4745324"/>
            <a:chOff x="439908" y="1101904"/>
            <a:chExt cx="10983968" cy="4972050"/>
          </a:xfrm>
        </p:grpSpPr>
        <p:pic>
          <p:nvPicPr>
            <p:cNvPr id="918" name="Google Shape;918;g11fbb7dfca9_0_3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270852" y="1101904"/>
              <a:ext cx="5153024" cy="4972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9" name="Google Shape;919;g11fbb7dfca9_0_3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28895" y="1101904"/>
              <a:ext cx="5181600" cy="4972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0" name="Google Shape;920;g11fbb7dfca9_0_32"/>
            <p:cNvSpPr/>
            <p:nvPr/>
          </p:nvSpPr>
          <p:spPr>
            <a:xfrm>
              <a:off x="439908" y="2495870"/>
              <a:ext cx="123300" cy="123300"/>
            </a:xfrm>
            <a:prstGeom prst="ellipse">
              <a:avLst/>
            </a:prstGeom>
            <a:solidFill>
              <a:srgbClr val="F58520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21" name="Google Shape;921;g11fbb7dfca9_0_32"/>
            <p:cNvSpPr/>
            <p:nvPr/>
          </p:nvSpPr>
          <p:spPr>
            <a:xfrm>
              <a:off x="439908" y="2679842"/>
              <a:ext cx="123300" cy="123300"/>
            </a:xfrm>
            <a:prstGeom prst="ellipse">
              <a:avLst/>
            </a:prstGeom>
            <a:solidFill>
              <a:srgbClr val="F58520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22" name="Google Shape;922;g11fbb7dfca9_0_32"/>
            <p:cNvSpPr/>
            <p:nvPr/>
          </p:nvSpPr>
          <p:spPr>
            <a:xfrm>
              <a:off x="439908" y="2125252"/>
              <a:ext cx="123300" cy="1233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23" name="Google Shape;923;g11fbb7dfca9_0_32"/>
            <p:cNvSpPr/>
            <p:nvPr/>
          </p:nvSpPr>
          <p:spPr>
            <a:xfrm>
              <a:off x="439908" y="2298950"/>
              <a:ext cx="123300" cy="1233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24" name="Google Shape;924;g11fbb7dfca9_0_32"/>
            <p:cNvSpPr/>
            <p:nvPr/>
          </p:nvSpPr>
          <p:spPr>
            <a:xfrm>
              <a:off x="439908" y="1909976"/>
              <a:ext cx="123300" cy="123300"/>
            </a:xfrm>
            <a:prstGeom prst="ellipse">
              <a:avLst/>
            </a:prstGeom>
            <a:solidFill>
              <a:srgbClr val="F58520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25" name="Google Shape;925;g11fbb7dfca9_0_32"/>
            <p:cNvSpPr/>
            <p:nvPr/>
          </p:nvSpPr>
          <p:spPr>
            <a:xfrm>
              <a:off x="439908" y="1713054"/>
              <a:ext cx="123300" cy="1233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26" name="Google Shape;926;g11fbb7dfca9_0_32"/>
            <p:cNvSpPr/>
            <p:nvPr/>
          </p:nvSpPr>
          <p:spPr>
            <a:xfrm>
              <a:off x="439908" y="1342436"/>
              <a:ext cx="123300" cy="1233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27" name="Google Shape;927;g11fbb7dfca9_0_32"/>
            <p:cNvSpPr/>
            <p:nvPr/>
          </p:nvSpPr>
          <p:spPr>
            <a:xfrm>
              <a:off x="439908" y="1516134"/>
              <a:ext cx="123300" cy="1233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28" name="Google Shape;928;g11fbb7dfca9_0_32"/>
            <p:cNvSpPr/>
            <p:nvPr/>
          </p:nvSpPr>
          <p:spPr>
            <a:xfrm>
              <a:off x="439908" y="4027524"/>
              <a:ext cx="123300" cy="123300"/>
            </a:xfrm>
            <a:prstGeom prst="ellipse">
              <a:avLst/>
            </a:prstGeom>
            <a:solidFill>
              <a:srgbClr val="41C2CC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41C2CC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29" name="Google Shape;929;g11fbb7dfca9_0_32"/>
            <p:cNvSpPr/>
            <p:nvPr/>
          </p:nvSpPr>
          <p:spPr>
            <a:xfrm>
              <a:off x="439908" y="4211496"/>
              <a:ext cx="123300" cy="1233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30" name="Google Shape;930;g11fbb7dfca9_0_32"/>
            <p:cNvSpPr/>
            <p:nvPr/>
          </p:nvSpPr>
          <p:spPr>
            <a:xfrm>
              <a:off x="439908" y="3656904"/>
              <a:ext cx="123300" cy="1233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31" name="Google Shape;931;g11fbb7dfca9_0_32"/>
            <p:cNvSpPr/>
            <p:nvPr/>
          </p:nvSpPr>
          <p:spPr>
            <a:xfrm>
              <a:off x="439908" y="3830602"/>
              <a:ext cx="123300" cy="1233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32" name="Google Shape;932;g11fbb7dfca9_0_32"/>
            <p:cNvSpPr/>
            <p:nvPr/>
          </p:nvSpPr>
          <p:spPr>
            <a:xfrm>
              <a:off x="439908" y="3441628"/>
              <a:ext cx="123300" cy="1233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33" name="Google Shape;933;g11fbb7dfca9_0_32"/>
            <p:cNvSpPr/>
            <p:nvPr/>
          </p:nvSpPr>
          <p:spPr>
            <a:xfrm>
              <a:off x="439908" y="3244708"/>
              <a:ext cx="123300" cy="123300"/>
            </a:xfrm>
            <a:prstGeom prst="ellipse">
              <a:avLst/>
            </a:prstGeom>
            <a:solidFill>
              <a:srgbClr val="F58520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34" name="Google Shape;934;g11fbb7dfca9_0_32"/>
            <p:cNvSpPr/>
            <p:nvPr/>
          </p:nvSpPr>
          <p:spPr>
            <a:xfrm>
              <a:off x="439908" y="2874088"/>
              <a:ext cx="123300" cy="1233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35" name="Google Shape;935;g11fbb7dfca9_0_32"/>
            <p:cNvSpPr/>
            <p:nvPr/>
          </p:nvSpPr>
          <p:spPr>
            <a:xfrm>
              <a:off x="439908" y="3047786"/>
              <a:ext cx="123300" cy="1233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36" name="Google Shape;936;g11fbb7dfca9_0_32"/>
            <p:cNvSpPr/>
            <p:nvPr/>
          </p:nvSpPr>
          <p:spPr>
            <a:xfrm>
              <a:off x="439908" y="5575334"/>
              <a:ext cx="123300" cy="1233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37" name="Google Shape;937;g11fbb7dfca9_0_32"/>
            <p:cNvSpPr/>
            <p:nvPr/>
          </p:nvSpPr>
          <p:spPr>
            <a:xfrm>
              <a:off x="439908" y="5759306"/>
              <a:ext cx="123300" cy="123300"/>
            </a:xfrm>
            <a:prstGeom prst="ellipse">
              <a:avLst/>
            </a:prstGeom>
            <a:solidFill>
              <a:srgbClr val="F58520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38" name="Google Shape;938;g11fbb7dfca9_0_32"/>
            <p:cNvSpPr/>
            <p:nvPr/>
          </p:nvSpPr>
          <p:spPr>
            <a:xfrm>
              <a:off x="439908" y="5173894"/>
              <a:ext cx="123300" cy="1233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39" name="Google Shape;939;g11fbb7dfca9_0_32"/>
            <p:cNvSpPr/>
            <p:nvPr/>
          </p:nvSpPr>
          <p:spPr>
            <a:xfrm>
              <a:off x="439908" y="5378414"/>
              <a:ext cx="123300" cy="123300"/>
            </a:xfrm>
            <a:prstGeom prst="ellipse">
              <a:avLst/>
            </a:prstGeom>
            <a:solidFill>
              <a:srgbClr val="F58520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40" name="Google Shape;940;g11fbb7dfca9_0_32"/>
            <p:cNvSpPr/>
            <p:nvPr/>
          </p:nvSpPr>
          <p:spPr>
            <a:xfrm>
              <a:off x="439908" y="4989440"/>
              <a:ext cx="123300" cy="1233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41" name="Google Shape;941;g11fbb7dfca9_0_32"/>
            <p:cNvSpPr/>
            <p:nvPr/>
          </p:nvSpPr>
          <p:spPr>
            <a:xfrm>
              <a:off x="439908" y="4792518"/>
              <a:ext cx="123300" cy="123300"/>
            </a:xfrm>
            <a:prstGeom prst="ellipse">
              <a:avLst/>
            </a:prstGeom>
            <a:solidFill>
              <a:srgbClr val="F58520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42" name="Google Shape;942;g11fbb7dfca9_0_32"/>
            <p:cNvSpPr/>
            <p:nvPr/>
          </p:nvSpPr>
          <p:spPr>
            <a:xfrm>
              <a:off x="439908" y="4421900"/>
              <a:ext cx="123300" cy="1233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43" name="Google Shape;943;g11fbb7dfca9_0_32"/>
            <p:cNvSpPr/>
            <p:nvPr/>
          </p:nvSpPr>
          <p:spPr>
            <a:xfrm>
              <a:off x="439908" y="4595598"/>
              <a:ext cx="123300" cy="123300"/>
            </a:xfrm>
            <a:prstGeom prst="ellipse">
              <a:avLst/>
            </a:prstGeom>
            <a:solidFill>
              <a:srgbClr val="41C2CC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41C2CC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44" name="Google Shape;944;g11fbb7dfca9_0_32"/>
            <p:cNvSpPr/>
            <p:nvPr/>
          </p:nvSpPr>
          <p:spPr>
            <a:xfrm>
              <a:off x="439908" y="5943278"/>
              <a:ext cx="123300" cy="1233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45" name="Google Shape;945;g11fbb7dfca9_0_32"/>
            <p:cNvSpPr/>
            <p:nvPr/>
          </p:nvSpPr>
          <p:spPr>
            <a:xfrm>
              <a:off x="6057076" y="2509730"/>
              <a:ext cx="123300" cy="123300"/>
            </a:xfrm>
            <a:prstGeom prst="ellipse">
              <a:avLst/>
            </a:prstGeom>
            <a:solidFill>
              <a:srgbClr val="41C2CC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46" name="Google Shape;946;g11fbb7dfca9_0_32"/>
            <p:cNvSpPr/>
            <p:nvPr/>
          </p:nvSpPr>
          <p:spPr>
            <a:xfrm>
              <a:off x="6057076" y="2693702"/>
              <a:ext cx="123300" cy="123300"/>
            </a:xfrm>
            <a:prstGeom prst="ellipse">
              <a:avLst/>
            </a:prstGeom>
            <a:solidFill>
              <a:srgbClr val="41C2CC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47" name="Google Shape;947;g11fbb7dfca9_0_32"/>
            <p:cNvSpPr/>
            <p:nvPr/>
          </p:nvSpPr>
          <p:spPr>
            <a:xfrm>
              <a:off x="6057076" y="2139110"/>
              <a:ext cx="123300" cy="123300"/>
            </a:xfrm>
            <a:prstGeom prst="ellipse">
              <a:avLst/>
            </a:prstGeom>
            <a:solidFill>
              <a:srgbClr val="41C2CC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48" name="Google Shape;948;g11fbb7dfca9_0_32"/>
            <p:cNvSpPr/>
            <p:nvPr/>
          </p:nvSpPr>
          <p:spPr>
            <a:xfrm>
              <a:off x="6057076" y="2312808"/>
              <a:ext cx="123300" cy="123300"/>
            </a:xfrm>
            <a:prstGeom prst="ellipse">
              <a:avLst/>
            </a:prstGeom>
            <a:solidFill>
              <a:srgbClr val="41C2CC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49" name="Google Shape;949;g11fbb7dfca9_0_32"/>
            <p:cNvSpPr/>
            <p:nvPr/>
          </p:nvSpPr>
          <p:spPr>
            <a:xfrm>
              <a:off x="6057076" y="1923834"/>
              <a:ext cx="123300" cy="123300"/>
            </a:xfrm>
            <a:prstGeom prst="ellipse">
              <a:avLst/>
            </a:prstGeom>
            <a:solidFill>
              <a:srgbClr val="F58520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50" name="Google Shape;950;g11fbb7dfca9_0_32"/>
            <p:cNvSpPr/>
            <p:nvPr/>
          </p:nvSpPr>
          <p:spPr>
            <a:xfrm>
              <a:off x="6057076" y="1726914"/>
              <a:ext cx="123300" cy="123300"/>
            </a:xfrm>
            <a:prstGeom prst="ellipse">
              <a:avLst/>
            </a:prstGeom>
            <a:solidFill>
              <a:srgbClr val="41C2CC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51" name="Google Shape;951;g11fbb7dfca9_0_32"/>
            <p:cNvSpPr/>
            <p:nvPr/>
          </p:nvSpPr>
          <p:spPr>
            <a:xfrm>
              <a:off x="6057076" y="1356294"/>
              <a:ext cx="123300" cy="1233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52" name="Google Shape;952;g11fbb7dfca9_0_32"/>
            <p:cNvSpPr/>
            <p:nvPr/>
          </p:nvSpPr>
          <p:spPr>
            <a:xfrm>
              <a:off x="6057076" y="1529992"/>
              <a:ext cx="123300" cy="123300"/>
            </a:xfrm>
            <a:prstGeom prst="ellipse">
              <a:avLst/>
            </a:prstGeom>
            <a:solidFill>
              <a:srgbClr val="41C2CC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53" name="Google Shape;953;g11fbb7dfca9_0_32"/>
            <p:cNvSpPr/>
            <p:nvPr/>
          </p:nvSpPr>
          <p:spPr>
            <a:xfrm>
              <a:off x="6057076" y="4041382"/>
              <a:ext cx="123300" cy="1233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41C2CC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54" name="Google Shape;954;g11fbb7dfca9_0_32"/>
            <p:cNvSpPr/>
            <p:nvPr/>
          </p:nvSpPr>
          <p:spPr>
            <a:xfrm>
              <a:off x="6057076" y="4225354"/>
              <a:ext cx="123300" cy="123300"/>
            </a:xfrm>
            <a:prstGeom prst="ellipse">
              <a:avLst/>
            </a:prstGeom>
            <a:solidFill>
              <a:srgbClr val="F58520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55" name="Google Shape;955;g11fbb7dfca9_0_32"/>
            <p:cNvSpPr/>
            <p:nvPr/>
          </p:nvSpPr>
          <p:spPr>
            <a:xfrm>
              <a:off x="6057076" y="3670764"/>
              <a:ext cx="123300" cy="123300"/>
            </a:xfrm>
            <a:prstGeom prst="ellipse">
              <a:avLst/>
            </a:prstGeom>
            <a:solidFill>
              <a:srgbClr val="F58520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56" name="Google Shape;956;g11fbb7dfca9_0_32"/>
            <p:cNvSpPr/>
            <p:nvPr/>
          </p:nvSpPr>
          <p:spPr>
            <a:xfrm>
              <a:off x="6057076" y="3844462"/>
              <a:ext cx="123300" cy="123300"/>
            </a:xfrm>
            <a:prstGeom prst="ellipse">
              <a:avLst/>
            </a:prstGeom>
            <a:solidFill>
              <a:srgbClr val="F58520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57" name="Google Shape;957;g11fbb7dfca9_0_32"/>
            <p:cNvSpPr/>
            <p:nvPr/>
          </p:nvSpPr>
          <p:spPr>
            <a:xfrm>
              <a:off x="6057076" y="3455488"/>
              <a:ext cx="123300" cy="123300"/>
            </a:xfrm>
            <a:prstGeom prst="ellipse">
              <a:avLst/>
            </a:prstGeom>
            <a:solidFill>
              <a:srgbClr val="F58520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58" name="Google Shape;958;g11fbb7dfca9_0_32"/>
            <p:cNvSpPr/>
            <p:nvPr/>
          </p:nvSpPr>
          <p:spPr>
            <a:xfrm>
              <a:off x="6057076" y="3258566"/>
              <a:ext cx="123300" cy="123300"/>
            </a:xfrm>
            <a:prstGeom prst="ellipse">
              <a:avLst/>
            </a:prstGeom>
            <a:solidFill>
              <a:srgbClr val="F58520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59" name="Google Shape;959;g11fbb7dfca9_0_32"/>
            <p:cNvSpPr/>
            <p:nvPr/>
          </p:nvSpPr>
          <p:spPr>
            <a:xfrm>
              <a:off x="6057076" y="2887948"/>
              <a:ext cx="123300" cy="123300"/>
            </a:xfrm>
            <a:prstGeom prst="ellipse">
              <a:avLst/>
            </a:prstGeom>
            <a:solidFill>
              <a:srgbClr val="F58520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60" name="Google Shape;960;g11fbb7dfca9_0_32"/>
            <p:cNvSpPr/>
            <p:nvPr/>
          </p:nvSpPr>
          <p:spPr>
            <a:xfrm>
              <a:off x="6057076" y="3061646"/>
              <a:ext cx="123300" cy="123300"/>
            </a:xfrm>
            <a:prstGeom prst="ellipse">
              <a:avLst/>
            </a:prstGeom>
            <a:solidFill>
              <a:srgbClr val="41C2CC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61" name="Google Shape;961;g11fbb7dfca9_0_32"/>
            <p:cNvSpPr/>
            <p:nvPr/>
          </p:nvSpPr>
          <p:spPr>
            <a:xfrm>
              <a:off x="6057076" y="5537824"/>
              <a:ext cx="123300" cy="123300"/>
            </a:xfrm>
            <a:prstGeom prst="ellipse">
              <a:avLst/>
            </a:prstGeom>
            <a:solidFill>
              <a:srgbClr val="41C2CC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62" name="Google Shape;962;g11fbb7dfca9_0_32"/>
            <p:cNvSpPr/>
            <p:nvPr/>
          </p:nvSpPr>
          <p:spPr>
            <a:xfrm>
              <a:off x="6057076" y="5721796"/>
              <a:ext cx="123300" cy="123300"/>
            </a:xfrm>
            <a:prstGeom prst="ellipse">
              <a:avLst/>
            </a:prstGeom>
            <a:solidFill>
              <a:srgbClr val="41C2CC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63" name="Google Shape;963;g11fbb7dfca9_0_32"/>
            <p:cNvSpPr/>
            <p:nvPr/>
          </p:nvSpPr>
          <p:spPr>
            <a:xfrm>
              <a:off x="6057076" y="5177478"/>
              <a:ext cx="123300" cy="1233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64" name="Google Shape;964;g11fbb7dfca9_0_32"/>
            <p:cNvSpPr/>
            <p:nvPr/>
          </p:nvSpPr>
          <p:spPr>
            <a:xfrm>
              <a:off x="6057076" y="5361450"/>
              <a:ext cx="123300" cy="123300"/>
            </a:xfrm>
            <a:prstGeom prst="ellipse">
              <a:avLst/>
            </a:prstGeom>
            <a:solidFill>
              <a:srgbClr val="41C2CC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65" name="Google Shape;965;g11fbb7dfca9_0_32"/>
            <p:cNvSpPr/>
            <p:nvPr/>
          </p:nvSpPr>
          <p:spPr>
            <a:xfrm>
              <a:off x="6057076" y="5003298"/>
              <a:ext cx="123300" cy="123300"/>
            </a:xfrm>
            <a:prstGeom prst="ellipse">
              <a:avLst/>
            </a:prstGeom>
            <a:solidFill>
              <a:srgbClr val="41C2CC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66" name="Google Shape;966;g11fbb7dfca9_0_32"/>
            <p:cNvSpPr/>
            <p:nvPr/>
          </p:nvSpPr>
          <p:spPr>
            <a:xfrm>
              <a:off x="6057076" y="4806378"/>
              <a:ext cx="123300" cy="123300"/>
            </a:xfrm>
            <a:prstGeom prst="ellipse">
              <a:avLst/>
            </a:prstGeom>
            <a:solidFill>
              <a:srgbClr val="41C2CC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67" name="Google Shape;967;g11fbb7dfca9_0_32"/>
            <p:cNvSpPr/>
            <p:nvPr/>
          </p:nvSpPr>
          <p:spPr>
            <a:xfrm>
              <a:off x="6057076" y="4435758"/>
              <a:ext cx="123300" cy="123300"/>
            </a:xfrm>
            <a:prstGeom prst="ellipse">
              <a:avLst/>
            </a:prstGeom>
            <a:solidFill>
              <a:srgbClr val="41C2CC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68" name="Google Shape;968;g11fbb7dfca9_0_32"/>
            <p:cNvSpPr/>
            <p:nvPr/>
          </p:nvSpPr>
          <p:spPr>
            <a:xfrm>
              <a:off x="6057076" y="4609456"/>
              <a:ext cx="123300" cy="123300"/>
            </a:xfrm>
            <a:prstGeom prst="ellipse">
              <a:avLst/>
            </a:prstGeom>
            <a:solidFill>
              <a:srgbClr val="F58520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41C2CC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69" name="Google Shape;969;g11fbb7dfca9_0_32"/>
            <p:cNvSpPr/>
            <p:nvPr/>
          </p:nvSpPr>
          <p:spPr>
            <a:xfrm>
              <a:off x="6057076" y="5916042"/>
              <a:ext cx="123300" cy="123300"/>
            </a:xfrm>
            <a:prstGeom prst="ellipse">
              <a:avLst/>
            </a:prstGeom>
            <a:solidFill>
              <a:srgbClr val="F58520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970" name="Google Shape;970;g11fbb7dfca9_0_32"/>
          <p:cNvSpPr txBox="1"/>
          <p:nvPr/>
        </p:nvSpPr>
        <p:spPr>
          <a:xfrm>
            <a:off x="1859595" y="172555"/>
            <a:ext cx="2433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Donors</a:t>
            </a:r>
            <a:endParaRPr sz="2000" b="1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1" name="Google Shape;971;g11fbb7dfca9_0_32"/>
          <p:cNvSpPr txBox="1"/>
          <p:nvPr/>
        </p:nvSpPr>
        <p:spPr>
          <a:xfrm>
            <a:off x="7267851" y="172555"/>
            <a:ext cx="2433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Prospects</a:t>
            </a:r>
            <a:endParaRPr sz="2000" b="1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2" name="Google Shape;972;g11fbb7dfca9_0_32"/>
          <p:cNvSpPr txBox="1"/>
          <p:nvPr/>
        </p:nvSpPr>
        <p:spPr>
          <a:xfrm>
            <a:off x="5627664" y="5512063"/>
            <a:ext cx="5122075" cy="769387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	     202 Variables           % of Impact</a:t>
            </a: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Client Data 	             83	    	 40%</a:t>
            </a: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External Data             119	   	 </a:t>
            </a:r>
            <a:r>
              <a:rPr lang="en-US" sz="1400" b="0" i="0" u="none" strike="noStrike" cap="none">
                <a:solidFill>
                  <a:srgbClr val="00B050"/>
                </a:solidFill>
                <a:latin typeface="Verdana"/>
                <a:ea typeface="Verdana"/>
                <a:cs typeface="Verdana"/>
                <a:sym typeface="Verdana"/>
              </a:rPr>
              <a:t>60%</a:t>
            </a: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3" name="Google Shape;973;g11fbb7dfca9_0_32"/>
          <p:cNvSpPr/>
          <p:nvPr/>
        </p:nvSpPr>
        <p:spPr>
          <a:xfrm>
            <a:off x="10088938" y="2914432"/>
            <a:ext cx="2095133" cy="1318261"/>
          </a:xfrm>
          <a:prstGeom prst="rect">
            <a:avLst/>
          </a:prstGeom>
          <a:solidFill>
            <a:srgbClr val="D7F2F4"/>
          </a:solidFill>
          <a:ln w="25400" cap="flat" cmpd="sng">
            <a:solidFill>
              <a:srgbClr val="2D8C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4" name="Google Shape;974;g11fbb7dfca9_0_32"/>
          <p:cNvSpPr txBox="1"/>
          <p:nvPr/>
        </p:nvSpPr>
        <p:spPr>
          <a:xfrm>
            <a:off x="266638" y="5507854"/>
            <a:ext cx="5125689" cy="769387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	             1007 Variables	% of Impact</a:t>
            </a: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Client Data	                      193	        </a:t>
            </a:r>
            <a:r>
              <a:rPr lang="en-US" sz="1400" b="0" i="0" u="none" strike="noStrike" cap="none">
                <a:solidFill>
                  <a:srgbClr val="00B050"/>
                </a:solidFill>
                <a:latin typeface="Verdana"/>
                <a:ea typeface="Verdana"/>
                <a:cs typeface="Verdana"/>
                <a:sym typeface="Verdana"/>
              </a:rPr>
              <a:t>61%</a:t>
            </a: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External Data                      814	        39%</a:t>
            </a: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975" name="Google Shape;975;g11fbb7dfca9_0_32"/>
          <p:cNvGrpSpPr/>
          <p:nvPr/>
        </p:nvGrpSpPr>
        <p:grpSpPr>
          <a:xfrm>
            <a:off x="10315272" y="3010980"/>
            <a:ext cx="2102905" cy="1107942"/>
            <a:chOff x="4317078" y="6179044"/>
            <a:chExt cx="1577179" cy="830956"/>
          </a:xfrm>
        </p:grpSpPr>
        <p:sp>
          <p:nvSpPr>
            <p:cNvPr id="976" name="Google Shape;976;g11fbb7dfca9_0_32"/>
            <p:cNvSpPr/>
            <p:nvPr/>
          </p:nvSpPr>
          <p:spPr>
            <a:xfrm>
              <a:off x="4317078" y="6532776"/>
              <a:ext cx="123300" cy="123300"/>
            </a:xfrm>
            <a:prstGeom prst="ellipse">
              <a:avLst/>
            </a:prstGeom>
            <a:solidFill>
              <a:srgbClr val="F58520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77" name="Google Shape;977;g11fbb7dfca9_0_32"/>
            <p:cNvSpPr/>
            <p:nvPr/>
          </p:nvSpPr>
          <p:spPr>
            <a:xfrm>
              <a:off x="4317078" y="6249036"/>
              <a:ext cx="123300" cy="1233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78" name="Google Shape;978;g11fbb7dfca9_0_32"/>
            <p:cNvSpPr/>
            <p:nvPr/>
          </p:nvSpPr>
          <p:spPr>
            <a:xfrm>
              <a:off x="4319821" y="6822497"/>
              <a:ext cx="123300" cy="123300"/>
            </a:xfrm>
            <a:prstGeom prst="ellipse">
              <a:avLst/>
            </a:prstGeom>
            <a:solidFill>
              <a:srgbClr val="41C2CC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79" name="Google Shape;979;g11fbb7dfca9_0_32"/>
            <p:cNvSpPr txBox="1"/>
            <p:nvPr/>
          </p:nvSpPr>
          <p:spPr>
            <a:xfrm>
              <a:off x="4415857" y="6179044"/>
              <a:ext cx="1478400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=CRM DATA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=EMR DATA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=EXTERNAL DATA</a:t>
              </a:r>
              <a:endParaRPr sz="14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980" name="Google Shape;980;g11fbb7dfca9_0_32"/>
          <p:cNvSpPr txBox="1"/>
          <p:nvPr/>
        </p:nvSpPr>
        <p:spPr>
          <a:xfrm>
            <a:off x="8589817" y="6382779"/>
            <a:ext cx="3411511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aasp Summit | 2022</a:t>
            </a:r>
            <a:endParaRPr/>
          </a:p>
        </p:txBody>
      </p:sp>
      <p:sp>
        <p:nvSpPr>
          <p:cNvPr id="981" name="Google Shape;981;g11fbb7dfca9_0_32"/>
          <p:cNvSpPr txBox="1"/>
          <p:nvPr/>
        </p:nvSpPr>
        <p:spPr>
          <a:xfrm>
            <a:off x="8421651" y="6396226"/>
            <a:ext cx="3594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     A</a:t>
            </a: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FP Global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| 2022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114"/>
          <p:cNvSpPr txBox="1"/>
          <p:nvPr/>
        </p:nvSpPr>
        <p:spPr>
          <a:xfrm>
            <a:off x="1524000" y="-20093"/>
            <a:ext cx="10769600" cy="205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8" name="Google Shape;988;p114"/>
          <p:cNvSpPr txBox="1">
            <a:spLocks noGrp="1"/>
          </p:cNvSpPr>
          <p:nvPr>
            <p:ph type="title"/>
          </p:nvPr>
        </p:nvSpPr>
        <p:spPr>
          <a:xfrm>
            <a:off x="406400" y="26910"/>
            <a:ext cx="11272520" cy="112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DASHBOARDS</a:t>
            </a:r>
            <a:endParaRPr/>
          </a:p>
        </p:txBody>
      </p:sp>
      <p:pic>
        <p:nvPicPr>
          <p:cNvPr id="989" name="Google Shape;989;p1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95"/>
            <a:ext cx="12192000" cy="6856012"/>
          </a:xfrm>
          <a:prstGeom prst="rect">
            <a:avLst/>
          </a:prstGeom>
          <a:noFill/>
          <a:ln>
            <a:noFill/>
          </a:ln>
        </p:spPr>
      </p:pic>
      <p:sp>
        <p:nvSpPr>
          <p:cNvPr id="990" name="Google Shape;990;p114"/>
          <p:cNvSpPr/>
          <p:nvPr/>
        </p:nvSpPr>
        <p:spPr>
          <a:xfrm>
            <a:off x="897930" y="2035349"/>
            <a:ext cx="2355769" cy="2213223"/>
          </a:xfrm>
          <a:prstGeom prst="rect">
            <a:avLst/>
          </a:prstGeom>
          <a:solidFill>
            <a:schemeClr val="accent3">
              <a:alpha val="34509"/>
            </a:schemeClr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ANNUAL GIFTS</a:t>
            </a: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HIGH LIKELIHOOD</a:t>
            </a: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+</a:t>
            </a: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LOW WEALTH</a:t>
            </a:r>
            <a:endParaRPr sz="16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91" name="Google Shape;991;p114"/>
          <p:cNvSpPr/>
          <p:nvPr/>
        </p:nvSpPr>
        <p:spPr>
          <a:xfrm>
            <a:off x="3317668" y="2034738"/>
            <a:ext cx="2421920" cy="2213833"/>
          </a:xfrm>
          <a:prstGeom prst="rect">
            <a:avLst/>
          </a:prstGeom>
          <a:solidFill>
            <a:schemeClr val="accent5">
              <a:alpha val="55686"/>
            </a:schemeClr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MAJOR GIFTS</a:t>
            </a: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HIGH LIKELIHOOD</a:t>
            </a: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+</a:t>
            </a: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HIGH WEALTH </a:t>
            </a:r>
            <a:endParaRPr sz="16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92" name="Google Shape;992;p114"/>
          <p:cNvSpPr/>
          <p:nvPr/>
        </p:nvSpPr>
        <p:spPr>
          <a:xfrm>
            <a:off x="3313911" y="4380373"/>
            <a:ext cx="2419740" cy="1805113"/>
          </a:xfrm>
          <a:prstGeom prst="rect">
            <a:avLst/>
          </a:prstGeom>
          <a:solidFill>
            <a:srgbClr val="737F82">
              <a:alpha val="57254"/>
            </a:srgbClr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LOW LIKELIHOOD</a:t>
            </a: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+</a:t>
            </a: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HIGH WEALTH</a:t>
            </a:r>
            <a:endParaRPr sz="16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93" name="Google Shape;993;p114"/>
          <p:cNvSpPr/>
          <p:nvPr/>
        </p:nvSpPr>
        <p:spPr>
          <a:xfrm>
            <a:off x="897929" y="4380372"/>
            <a:ext cx="2355768" cy="1805112"/>
          </a:xfrm>
          <a:prstGeom prst="rect">
            <a:avLst/>
          </a:prstGeom>
          <a:solidFill>
            <a:schemeClr val="accent6">
              <a:alpha val="40392"/>
            </a:schemeClr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LOW LIKELIHOOD</a:t>
            </a: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+</a:t>
            </a: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LOW WEALTH</a:t>
            </a:r>
            <a:endParaRPr sz="16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94" name="Google Shape;994;p114"/>
          <p:cNvSpPr/>
          <p:nvPr/>
        </p:nvSpPr>
        <p:spPr>
          <a:xfrm>
            <a:off x="1206845" y="6282247"/>
            <a:ext cx="3962400" cy="420416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68520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WEALTH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5" name="Google Shape;995;p114"/>
          <p:cNvSpPr/>
          <p:nvPr/>
        </p:nvSpPr>
        <p:spPr>
          <a:xfrm rot="-5400000">
            <a:off x="-1406891" y="3793885"/>
            <a:ext cx="3925613" cy="420416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68520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LIKELIHOOD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6" name="Google Shape;996;p114"/>
          <p:cNvSpPr/>
          <p:nvPr/>
        </p:nvSpPr>
        <p:spPr>
          <a:xfrm>
            <a:off x="3253699" y="2034738"/>
            <a:ext cx="129620" cy="415074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0950" tIns="30450" rIns="60950" bIns="304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97" name="Google Shape;997;p114"/>
          <p:cNvSpPr/>
          <p:nvPr/>
        </p:nvSpPr>
        <p:spPr>
          <a:xfrm rot="5400000">
            <a:off x="3246917" y="1893641"/>
            <a:ext cx="129624" cy="48438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0950" tIns="30450" rIns="60950" bIns="304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98" name="Google Shape;998;p114"/>
          <p:cNvSpPr txBox="1"/>
          <p:nvPr/>
        </p:nvSpPr>
        <p:spPr>
          <a:xfrm>
            <a:off x="11912609" y="62524"/>
            <a:ext cx="177792" cy="205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33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 sz="9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0"/>
          <p:cNvSpPr txBox="1">
            <a:spLocks noGrp="1"/>
          </p:cNvSpPr>
          <p:nvPr>
            <p:ph type="title"/>
          </p:nvPr>
        </p:nvSpPr>
        <p:spPr>
          <a:xfrm>
            <a:off x="415600" y="5816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Quantifying Connection with Deep Learning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98" name="Google Shape;398;p10" descr="Bar chart outl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23471" y="1590119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10" descr="Business Growth outl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28827" y="1590119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10"/>
          <p:cNvSpPr txBox="1"/>
          <p:nvPr/>
        </p:nvSpPr>
        <p:spPr>
          <a:xfrm>
            <a:off x="1663200" y="2393080"/>
            <a:ext cx="20456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3146"/>
                </a:solidFill>
                <a:latin typeface="Verdana"/>
                <a:ea typeface="Verdana"/>
                <a:cs typeface="Verdana"/>
                <a:sym typeface="Verdana"/>
              </a:rPr>
              <a:t>30.7 million+ predictions monthly</a:t>
            </a:r>
            <a:endParaRPr/>
          </a:p>
        </p:txBody>
      </p:sp>
      <p:sp>
        <p:nvSpPr>
          <p:cNvPr id="401" name="Google Shape;401;p10"/>
          <p:cNvSpPr txBox="1"/>
          <p:nvPr/>
        </p:nvSpPr>
        <p:spPr>
          <a:xfrm>
            <a:off x="4892445" y="2393081"/>
            <a:ext cx="22994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6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3146"/>
                </a:solidFill>
                <a:latin typeface="Verdana"/>
                <a:ea typeface="Verdana"/>
                <a:cs typeface="Verdana"/>
                <a:sym typeface="Verdana"/>
              </a:rPr>
              <a:t>33,011 ML models interrogated</a:t>
            </a:r>
            <a:endParaRPr/>
          </a:p>
        </p:txBody>
      </p:sp>
      <p:sp>
        <p:nvSpPr>
          <p:cNvPr id="402" name="Google Shape;402;p10"/>
          <p:cNvSpPr txBox="1"/>
          <p:nvPr/>
        </p:nvSpPr>
        <p:spPr>
          <a:xfrm>
            <a:off x="8662872" y="2393080"/>
            <a:ext cx="157696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6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3146"/>
                </a:solidFill>
                <a:latin typeface="Verdana"/>
                <a:ea typeface="Verdana"/>
                <a:cs typeface="Verdana"/>
                <a:sym typeface="Verdana"/>
              </a:rPr>
              <a:t>17,704,992 Constituents</a:t>
            </a:r>
            <a:endParaRPr sz="16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03" name="Google Shape;403;p10"/>
          <p:cNvSpPr txBox="1"/>
          <p:nvPr/>
        </p:nvSpPr>
        <p:spPr>
          <a:xfrm>
            <a:off x="1852955" y="3963306"/>
            <a:ext cx="14614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6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3146"/>
                </a:solidFill>
                <a:latin typeface="Verdana"/>
                <a:ea typeface="Verdana"/>
                <a:cs typeface="Verdana"/>
                <a:sym typeface="Verdana"/>
              </a:rPr>
              <a:t>3,208,318 Donors</a:t>
            </a:r>
            <a:endParaRPr sz="16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04" name="Google Shape;404;p10"/>
          <p:cNvSpPr txBox="1"/>
          <p:nvPr/>
        </p:nvSpPr>
        <p:spPr>
          <a:xfrm>
            <a:off x="5081234" y="3964211"/>
            <a:ext cx="192186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6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3146"/>
                </a:solidFill>
                <a:latin typeface="Verdana"/>
                <a:ea typeface="Verdana"/>
                <a:cs typeface="Verdana"/>
                <a:sym typeface="Verdana"/>
              </a:rPr>
              <a:t>40,876,791 Charitable Gifts</a:t>
            </a:r>
            <a:endParaRPr sz="16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05" name="Google Shape;405;p10"/>
          <p:cNvSpPr txBox="1"/>
          <p:nvPr/>
        </p:nvSpPr>
        <p:spPr>
          <a:xfrm>
            <a:off x="8572491" y="3963306"/>
            <a:ext cx="192186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6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3146"/>
                </a:solidFill>
                <a:latin typeface="Verdana"/>
                <a:ea typeface="Verdana"/>
                <a:cs typeface="Verdana"/>
                <a:sym typeface="Verdana"/>
              </a:rPr>
              <a:t>$5,775,202,729 in Donations</a:t>
            </a:r>
            <a:endParaRPr sz="16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06" name="Google Shape;406;p10"/>
          <p:cNvSpPr txBox="1"/>
          <p:nvPr/>
        </p:nvSpPr>
        <p:spPr>
          <a:xfrm>
            <a:off x="1543391" y="5645637"/>
            <a:ext cx="228527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6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3146"/>
                </a:solidFill>
                <a:latin typeface="Verdana"/>
                <a:ea typeface="Verdana"/>
                <a:cs typeface="Verdana"/>
                <a:sym typeface="Verdana"/>
              </a:rPr>
              <a:t>30,785,429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6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3146"/>
                </a:solidFill>
                <a:latin typeface="Verdana"/>
                <a:ea typeface="Verdana"/>
                <a:cs typeface="Verdana"/>
                <a:sym typeface="Verdana"/>
              </a:rPr>
              <a:t>Clinical Encounters</a:t>
            </a:r>
            <a:endParaRPr sz="16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07" name="Google Shape;407;p10"/>
          <p:cNvSpPr txBox="1"/>
          <p:nvPr/>
        </p:nvSpPr>
        <p:spPr>
          <a:xfrm>
            <a:off x="5171030" y="5645638"/>
            <a:ext cx="174227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6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3146"/>
                </a:solidFill>
                <a:latin typeface="Verdana"/>
                <a:ea typeface="Verdana"/>
                <a:cs typeface="Verdana"/>
                <a:sym typeface="Verdana"/>
              </a:rPr>
              <a:t>500,121,848 Emails Sent</a:t>
            </a:r>
            <a:endParaRPr sz="16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08" name="Google Shape;408;p10" descr="Open envelope outlin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88159" y="477354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10" descr="Money outlin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18795" y="3139492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10" descr="Philanthropy outlin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589000" y="316729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10" descr="Group of women outlin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994154" y="1542799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10" descr="Users outlin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143691" y="316729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10" descr="Doctor female outlin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143691" y="477354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10" descr="Send outlin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523471" y="477354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10"/>
          <p:cNvSpPr txBox="1"/>
          <p:nvPr/>
        </p:nvSpPr>
        <p:spPr>
          <a:xfrm>
            <a:off x="8482112" y="5666122"/>
            <a:ext cx="210262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6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3146"/>
                </a:solidFill>
                <a:latin typeface="Verdana"/>
                <a:ea typeface="Verdana"/>
                <a:cs typeface="Verdana"/>
                <a:sym typeface="Verdana"/>
              </a:rPr>
              <a:t>3,650,387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6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3146"/>
                </a:solidFill>
                <a:latin typeface="Verdana"/>
                <a:ea typeface="Verdana"/>
                <a:cs typeface="Verdana"/>
                <a:sym typeface="Verdana"/>
              </a:rPr>
              <a:t>Event Invitations</a:t>
            </a:r>
            <a:endParaRPr sz="16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16" name="Google Shape;416;p10"/>
          <p:cNvSpPr txBox="1"/>
          <p:nvPr/>
        </p:nvSpPr>
        <p:spPr>
          <a:xfrm>
            <a:off x="8235507" y="6256101"/>
            <a:ext cx="3847528" cy="54386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en-US" sz="1467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View from the Field | Part 2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endParaRPr sz="1467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17" name="Google Shape;417;p10"/>
          <p:cNvSpPr txBox="1"/>
          <p:nvPr/>
        </p:nvSpPr>
        <p:spPr>
          <a:xfrm>
            <a:off x="8235507" y="6256101"/>
            <a:ext cx="3733714" cy="54386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en-US" sz="1467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                      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endParaRPr sz="1467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18" name="Google Shape;418;p10"/>
          <p:cNvSpPr txBox="1"/>
          <p:nvPr/>
        </p:nvSpPr>
        <p:spPr>
          <a:xfrm>
            <a:off x="8421651" y="6396226"/>
            <a:ext cx="3594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     A</a:t>
            </a: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FP Global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| 2022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115"/>
          <p:cNvSpPr txBox="1">
            <a:spLocks noGrp="1"/>
          </p:cNvSpPr>
          <p:nvPr>
            <p:ph type="title"/>
          </p:nvPr>
        </p:nvSpPr>
        <p:spPr>
          <a:xfrm>
            <a:off x="415600" y="59266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Ingredients to Quantify Connection Using Ai</a:t>
            </a:r>
            <a:endParaRPr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04" name="Google Shape;1004;p1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68696" y="1636090"/>
            <a:ext cx="4457133" cy="4469867"/>
          </a:xfrm>
          <a:prstGeom prst="rect">
            <a:avLst/>
          </a:prstGeom>
          <a:noFill/>
          <a:ln>
            <a:noFill/>
          </a:ln>
        </p:spPr>
      </p:pic>
      <p:sp>
        <p:nvSpPr>
          <p:cNvPr id="1005" name="Google Shape;1005;p115"/>
          <p:cNvSpPr txBox="1"/>
          <p:nvPr/>
        </p:nvSpPr>
        <p:spPr>
          <a:xfrm>
            <a:off x="286917" y="1654467"/>
            <a:ext cx="6864300" cy="44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4" marR="0" lvl="0" indent="-40636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"/>
              <a:buAutoNum type="arabicPeriod"/>
            </a:pPr>
            <a:r>
              <a:rPr lang="en-US"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Acknowledge that </a:t>
            </a:r>
            <a:r>
              <a:rPr lang="en-US" sz="16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generosity is the result of the depth of connection</a:t>
            </a:r>
            <a:br>
              <a:rPr lang="en-US"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16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609584" marR="0" lvl="0" indent="-40636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"/>
              <a:buAutoNum type="arabicPeriod"/>
            </a:pPr>
            <a:r>
              <a:rPr lang="en-US" sz="16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Reduce bias </a:t>
            </a:r>
            <a:r>
              <a:rPr lang="en-US"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and </a:t>
            </a:r>
            <a:r>
              <a:rPr lang="en-US" sz="16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increase data equality </a:t>
            </a:r>
            <a:r>
              <a:rPr lang="en-US"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efforts</a:t>
            </a:r>
            <a:br>
              <a:rPr lang="en-US"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16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609584" marR="0" lvl="0" indent="-40636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"/>
              <a:buAutoNum type="arabicPeriod"/>
            </a:pPr>
            <a:r>
              <a:rPr lang="en-US"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Reinforce the relationship of </a:t>
            </a:r>
            <a:r>
              <a:rPr lang="en-US" sz="16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experiences and quantifiable activities</a:t>
            </a:r>
            <a:endParaRPr sz="1600" b="1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066773" marR="0" lvl="0" indent="-33863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67"/>
              <a:buFont typeface="Arial"/>
              <a:buNone/>
            </a:pPr>
            <a:endParaRPr sz="16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609584" marR="0" lvl="0" indent="-40636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"/>
              <a:buAutoNum type="arabicPeriod"/>
            </a:pPr>
            <a:r>
              <a:rPr lang="en-US"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Use </a:t>
            </a:r>
            <a:r>
              <a:rPr lang="en-US" sz="16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big data + deep learning </a:t>
            </a:r>
            <a:r>
              <a:rPr lang="en-US"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to measure the depth of connection as of </a:t>
            </a:r>
            <a:r>
              <a:rPr lang="en-US" sz="16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N-of-1</a:t>
            </a:r>
            <a:endParaRPr sz="1600" b="1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066773" marR="0" lvl="0" indent="-33863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67"/>
              <a:buFont typeface="Arial"/>
              <a:buNone/>
            </a:pPr>
            <a:endParaRPr sz="16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609584" marR="0" lvl="0" indent="-40636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"/>
              <a:buAutoNum type="arabicPeriod"/>
            </a:pPr>
            <a:r>
              <a:rPr lang="en-US"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Acknowledge that </a:t>
            </a:r>
            <a:r>
              <a:rPr lang="en-US" sz="16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donors and non-donors are unique </a:t>
            </a:r>
            <a:r>
              <a:rPr lang="en-US"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&amp; must be modeled independently</a:t>
            </a:r>
            <a:endParaRPr sz="16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066773" marR="0" lvl="0" indent="-33863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67"/>
              <a:buFont typeface="Arial"/>
              <a:buNone/>
            </a:pPr>
            <a:endParaRPr sz="16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609584" marR="0" lvl="0" indent="-40636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"/>
              <a:buAutoNum type="arabicPeriod"/>
            </a:pPr>
            <a:r>
              <a:rPr lang="en-US"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Recognize that </a:t>
            </a:r>
            <a:r>
              <a:rPr lang="en-US" sz="16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people are dynamic </a:t>
            </a:r>
            <a:r>
              <a:rPr lang="en-US"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so measure their connection continuously</a:t>
            </a:r>
            <a:endParaRPr sz="16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066773" marR="0" lvl="0" indent="-33863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67"/>
              <a:buFont typeface="Arial"/>
              <a:buNone/>
            </a:pPr>
            <a:endParaRPr sz="16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6" name="Google Shape;1006;p115"/>
          <p:cNvSpPr txBox="1"/>
          <p:nvPr/>
        </p:nvSpPr>
        <p:spPr>
          <a:xfrm>
            <a:off x="8589817" y="6382779"/>
            <a:ext cx="3411511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aasp Summit | 2022</a:t>
            </a:r>
            <a:endParaRPr/>
          </a:p>
        </p:txBody>
      </p:sp>
      <p:sp>
        <p:nvSpPr>
          <p:cNvPr id="1007" name="Google Shape;1007;p115"/>
          <p:cNvSpPr txBox="1"/>
          <p:nvPr/>
        </p:nvSpPr>
        <p:spPr>
          <a:xfrm>
            <a:off x="8421651" y="6396226"/>
            <a:ext cx="3594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     A</a:t>
            </a: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FP Global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| 2022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116"/>
          <p:cNvSpPr/>
          <p:nvPr/>
        </p:nvSpPr>
        <p:spPr>
          <a:xfrm>
            <a:off x="197850" y="1960575"/>
            <a:ext cx="11796300" cy="4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Verdana"/>
              <a:buAutoNum type="arabicPeriod"/>
            </a:pPr>
            <a:r>
              <a:rPr lang="en-US"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Rethink</a:t>
            </a:r>
            <a:r>
              <a:rPr lang="en-US" sz="2000" b="0" i="0" u="none" strike="noStrike" cap="none">
                <a:solidFill>
                  <a:srgbClr val="003C4C"/>
                </a:solidFill>
                <a:latin typeface="Verdana"/>
                <a:ea typeface="Verdana"/>
                <a:cs typeface="Verdana"/>
                <a:sym typeface="Verdana"/>
              </a:rPr>
              <a:t> everything you think you know about connection, and determine what would make giving to your mission compulsory.</a:t>
            </a:r>
            <a:endParaRPr sz="2000" b="0" i="0" u="none" strike="noStrike" cap="none">
              <a:solidFill>
                <a:srgbClr val="003C4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8735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3C4C"/>
              </a:buClr>
              <a:buSzPts val="2000"/>
              <a:buFont typeface="Verdana"/>
              <a:buAutoNum type="arabicPeriod"/>
            </a:pPr>
            <a:r>
              <a:rPr lang="en-US"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Center efforts inward </a:t>
            </a:r>
            <a:r>
              <a:rPr lang="en-US" sz="2000" b="0" i="0" u="none" strike="noStrike" cap="none">
                <a:solidFill>
                  <a:srgbClr val="003C4C"/>
                </a:solidFill>
                <a:latin typeface="Verdana"/>
                <a:ea typeface="Verdana"/>
                <a:cs typeface="Verdana"/>
                <a:sym typeface="Verdana"/>
              </a:rPr>
              <a:t>by focusing on relationships over annual revenue goals. (KPI’s on retention vs revenue)</a:t>
            </a:r>
            <a:endParaRPr sz="2000"/>
          </a:p>
          <a:p>
            <a:pPr marL="457200" marR="0" lvl="0" indent="-38735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3C4C"/>
              </a:buClr>
              <a:buSzPts val="2000"/>
              <a:buFont typeface="Verdana"/>
              <a:buAutoNum type="arabicPeriod"/>
            </a:pPr>
            <a:r>
              <a:rPr lang="en-US" sz="2000" b="0" i="0" u="none" strike="noStrike" cap="none">
                <a:solidFill>
                  <a:srgbClr val="003C4C"/>
                </a:solidFill>
                <a:latin typeface="Verdana"/>
                <a:ea typeface="Verdana"/>
                <a:cs typeface="Verdana"/>
                <a:sym typeface="Verdana"/>
              </a:rPr>
              <a:t>Prioritize data collection and enrichment efforts that help reduce bias (more holistic) and </a:t>
            </a:r>
            <a:r>
              <a:rPr lang="en-US"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quantify connection</a:t>
            </a:r>
            <a:r>
              <a:rPr lang="en-US" sz="2000" b="0" i="0" u="none" strike="noStrike" cap="none">
                <a:solidFill>
                  <a:srgbClr val="003C4C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2000" b="0" i="0" u="none" strike="noStrike" cap="none">
              <a:solidFill>
                <a:srgbClr val="003C4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387350" algn="l" rtl="0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rgbClr val="003C4C"/>
              </a:buClr>
              <a:buSzPts val="2000"/>
              <a:buFont typeface="Verdana"/>
              <a:buAutoNum type="arabicPeriod"/>
            </a:pPr>
            <a:r>
              <a:rPr lang="en-US" sz="2000" b="0" i="0" u="none" strike="noStrike" cap="none">
                <a:solidFill>
                  <a:srgbClr val="003C4C"/>
                </a:solidFill>
                <a:latin typeface="Verdana"/>
                <a:ea typeface="Verdana"/>
                <a:cs typeface="Verdana"/>
                <a:sym typeface="Verdana"/>
              </a:rPr>
              <a:t>Leverage technology to that allows you to know people intimately and enhance </a:t>
            </a:r>
            <a:r>
              <a:rPr lang="en-US" sz="2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true personalization </a:t>
            </a:r>
            <a:r>
              <a:rPr lang="en-US" sz="2000" b="0" i="0" u="none" strike="noStrike" cap="none">
                <a:solidFill>
                  <a:srgbClr val="003C4C"/>
                </a:solidFill>
                <a:latin typeface="Verdana"/>
                <a:ea typeface="Verdana"/>
                <a:cs typeface="Verdana"/>
                <a:sym typeface="Verdana"/>
              </a:rPr>
              <a:t>at scale.</a:t>
            </a:r>
            <a:endParaRPr sz="2000" b="0" i="0" u="none" strike="noStrike" cap="none">
              <a:solidFill>
                <a:srgbClr val="003C4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14" name="Google Shape;1014;p116"/>
          <p:cNvSpPr txBox="1">
            <a:spLocks noGrp="1"/>
          </p:cNvSpPr>
          <p:nvPr>
            <p:ph type="title"/>
          </p:nvPr>
        </p:nvSpPr>
        <p:spPr>
          <a:xfrm>
            <a:off x="415600" y="59266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Four Key Takeaways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15" name="Google Shape;1015;p116"/>
          <p:cNvSpPr txBox="1"/>
          <p:nvPr/>
        </p:nvSpPr>
        <p:spPr>
          <a:xfrm>
            <a:off x="8589817" y="6382779"/>
            <a:ext cx="3411511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aasp Summit | 2022</a:t>
            </a:r>
            <a:endParaRPr/>
          </a:p>
        </p:txBody>
      </p:sp>
      <p:sp>
        <p:nvSpPr>
          <p:cNvPr id="1016" name="Google Shape;1016;p116"/>
          <p:cNvSpPr txBox="1"/>
          <p:nvPr/>
        </p:nvSpPr>
        <p:spPr>
          <a:xfrm>
            <a:off x="8421651" y="6396226"/>
            <a:ext cx="3594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     A</a:t>
            </a: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FP Global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| 2022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117"/>
          <p:cNvSpPr txBox="1">
            <a:spLocks noGrp="1"/>
          </p:cNvSpPr>
          <p:nvPr>
            <p:ph type="title"/>
          </p:nvPr>
        </p:nvSpPr>
        <p:spPr>
          <a:xfrm>
            <a:off x="5831233" y="574697"/>
            <a:ext cx="611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Verdana"/>
              <a:buNone/>
            </a:pPr>
            <a:r>
              <a:rPr lang="en-US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Questions?</a:t>
            </a:r>
            <a:endParaRPr sz="28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22" name="Google Shape;1022;p117"/>
          <p:cNvPicPr preferRelativeResize="0"/>
          <p:nvPr/>
        </p:nvPicPr>
        <p:blipFill rotWithShape="1">
          <a:blip r:embed="rId3">
            <a:alphaModFix/>
          </a:blip>
          <a:srcRect l="11158" t="11079"/>
          <a:stretch/>
        </p:blipFill>
        <p:spPr>
          <a:xfrm>
            <a:off x="0" y="1"/>
            <a:ext cx="5156600" cy="5160967"/>
          </a:xfrm>
          <a:prstGeom prst="rect">
            <a:avLst/>
          </a:prstGeom>
          <a:noFill/>
          <a:ln>
            <a:noFill/>
          </a:ln>
        </p:spPr>
      </p:pic>
      <p:sp>
        <p:nvSpPr>
          <p:cNvPr id="1023" name="Google Shape;1023;p117"/>
          <p:cNvSpPr txBox="1"/>
          <p:nvPr/>
        </p:nvSpPr>
        <p:spPr>
          <a:xfrm>
            <a:off x="5831233" y="1760908"/>
            <a:ext cx="5000052" cy="1785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Website</a:t>
            </a:r>
            <a:endParaRPr sz="2000" b="1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www.donorsearch.net</a:t>
            </a:r>
            <a:endParaRPr sz="2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Email address</a:t>
            </a:r>
            <a:endParaRPr sz="2000" b="1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info@donorsearch.net</a:t>
            </a:r>
            <a:endParaRPr sz="2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7adefc4998_0_0"/>
          <p:cNvSpPr txBox="1">
            <a:spLocks noGrp="1"/>
          </p:cNvSpPr>
          <p:nvPr>
            <p:ph type="title"/>
          </p:nvPr>
        </p:nvSpPr>
        <p:spPr>
          <a:xfrm>
            <a:off x="427067" y="680178"/>
            <a:ext cx="75738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820">
                <a:latin typeface="Verdana"/>
                <a:ea typeface="Verdana"/>
                <a:cs typeface="Verdana"/>
                <a:sym typeface="Verdana"/>
              </a:rPr>
              <a:t>Before We Begin…</a:t>
            </a:r>
            <a:endParaRPr sz="282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24" name="Google Shape;424;g17adefc4998_0_0"/>
          <p:cNvSpPr txBox="1">
            <a:spLocks noGrp="1"/>
          </p:cNvSpPr>
          <p:nvPr>
            <p:ph type="body" idx="1"/>
          </p:nvPr>
        </p:nvSpPr>
        <p:spPr>
          <a:xfrm>
            <a:off x="7326833" y="2479783"/>
            <a:ext cx="4192500" cy="314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304800" lvl="0" indent="-254000" algn="l" rtl="0">
              <a:spcBef>
                <a:spcPts val="0"/>
              </a:spcBef>
              <a:spcAft>
                <a:spcPts val="0"/>
              </a:spcAft>
              <a:buSzPts val="1600"/>
              <a:buFont typeface="Verdana"/>
              <a:buChar char="●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Do you interact with AI in your daily life?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marL="3048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  <a:p>
            <a:pPr marL="304800" lvl="0" indent="-254000" algn="l" rtl="0">
              <a:spcBef>
                <a:spcPts val="0"/>
              </a:spcBef>
              <a:spcAft>
                <a:spcPts val="0"/>
              </a:spcAft>
              <a:buSzPts val="1600"/>
              <a:buFont typeface="Verdana"/>
              <a:buChar char="●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What are your feelings about AI?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  <a:p>
            <a:pPr marL="304800" lvl="0" indent="-254000" algn="l" rtl="0">
              <a:spcBef>
                <a:spcPts val="0"/>
              </a:spcBef>
              <a:spcAft>
                <a:spcPts val="0"/>
              </a:spcAft>
              <a:buSzPts val="1600"/>
              <a:buFont typeface="Verdana"/>
              <a:buChar char="●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Do you use AI at work?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marL="3048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  <a:p>
            <a:pPr marL="304800" lvl="0" indent="-254000" algn="l" rtl="0">
              <a:spcBef>
                <a:spcPts val="0"/>
              </a:spcBef>
              <a:spcAft>
                <a:spcPts val="0"/>
              </a:spcAft>
              <a:buSzPts val="1600"/>
              <a:buFont typeface="Verdana"/>
              <a:buChar char="●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Do you think AI can help you and your nonprofit be more effective?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25" name="Google Shape;425;g17adefc4998_0_0"/>
          <p:cNvSpPr txBox="1">
            <a:spLocks noGrp="1"/>
          </p:cNvSpPr>
          <p:nvPr>
            <p:ph type="subTitle" idx="2"/>
          </p:nvPr>
        </p:nvSpPr>
        <p:spPr>
          <a:xfrm>
            <a:off x="3378465" y="1256238"/>
            <a:ext cx="5622600" cy="5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Think about these questions: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426" name="Google Shape;426;g17adefc4998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917" y="2123106"/>
            <a:ext cx="5725034" cy="386175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g17adefc4998_0_0"/>
          <p:cNvSpPr txBox="1"/>
          <p:nvPr/>
        </p:nvSpPr>
        <p:spPr>
          <a:xfrm>
            <a:off x="6951750" y="5866800"/>
            <a:ext cx="49158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i="1">
                <a:latin typeface="Verdana"/>
                <a:ea typeface="Verdana"/>
                <a:cs typeface="Verdana"/>
                <a:sym typeface="Verdana"/>
              </a:rPr>
              <a:t>Write down your answers, will come back to it!</a:t>
            </a:r>
            <a:endParaRPr sz="1500" i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28" name="Google Shape;428;g17adefc4998_0_0"/>
          <p:cNvSpPr txBox="1"/>
          <p:nvPr/>
        </p:nvSpPr>
        <p:spPr>
          <a:xfrm>
            <a:off x="8421651" y="6396226"/>
            <a:ext cx="3594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     A</a:t>
            </a: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FP Global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| 2022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7adefc4998_0_112"/>
          <p:cNvSpPr txBox="1"/>
          <p:nvPr/>
        </p:nvSpPr>
        <p:spPr>
          <a:xfrm>
            <a:off x="550567" y="2642950"/>
            <a:ext cx="50049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314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048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314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314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34" name="Google Shape;434;g17adefc4998_0_112"/>
          <p:cNvSpPr txBox="1">
            <a:spLocks noGrp="1"/>
          </p:cNvSpPr>
          <p:nvPr>
            <p:ph type="title"/>
          </p:nvPr>
        </p:nvSpPr>
        <p:spPr>
          <a:xfrm>
            <a:off x="456650" y="553508"/>
            <a:ext cx="11792100" cy="9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Remember Those Questions?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35" name="Google Shape;435;g17adefc4998_0_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32596">
            <a:off x="381275" y="2983183"/>
            <a:ext cx="4595217" cy="238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g17adefc4998_0_112"/>
          <p:cNvSpPr txBox="1"/>
          <p:nvPr/>
        </p:nvSpPr>
        <p:spPr>
          <a:xfrm>
            <a:off x="776896" y="2286000"/>
            <a:ext cx="380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3146"/>
                </a:solidFill>
                <a:latin typeface="Verdana"/>
                <a:ea typeface="Verdana"/>
                <a:cs typeface="Verdana"/>
                <a:sym typeface="Verdana"/>
              </a:rPr>
              <a:t>Do you interact with AI in your daily life?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37" name="Google Shape;437;g17adefc4998_0_112"/>
          <p:cNvSpPr txBox="1"/>
          <p:nvPr/>
        </p:nvSpPr>
        <p:spPr>
          <a:xfrm>
            <a:off x="6852340" y="2286000"/>
            <a:ext cx="4293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3146"/>
                </a:solidFill>
                <a:latin typeface="Verdana"/>
                <a:ea typeface="Verdana"/>
                <a:cs typeface="Verdana"/>
                <a:sym typeface="Verdana"/>
              </a:rPr>
              <a:t>Do you use AI at work?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38" name="Google Shape;438;g17adefc4998_0_112"/>
          <p:cNvSpPr txBox="1"/>
          <p:nvPr/>
        </p:nvSpPr>
        <p:spPr>
          <a:xfrm>
            <a:off x="6496858" y="5373442"/>
            <a:ext cx="5004900" cy="10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Verdana"/>
                <a:ea typeface="Verdana"/>
                <a:cs typeface="Verdana"/>
                <a:sym typeface="Verdana"/>
              </a:rPr>
              <a:t>Nonprofit-specific AI is reaching less than 23% of nonprofits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39" name="Google Shape;439;g17adefc4998_0_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01451" y="2987117"/>
            <a:ext cx="2577732" cy="2244158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g17adefc4998_0_112"/>
          <p:cNvSpPr txBox="1"/>
          <p:nvPr/>
        </p:nvSpPr>
        <p:spPr>
          <a:xfrm>
            <a:off x="8421651" y="6396226"/>
            <a:ext cx="3594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     A</a:t>
            </a: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FP Global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| 2022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17adefc4998_0_122"/>
          <p:cNvSpPr txBox="1"/>
          <p:nvPr/>
        </p:nvSpPr>
        <p:spPr>
          <a:xfrm>
            <a:off x="550567" y="2642950"/>
            <a:ext cx="5004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 marL="304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g17adefc4998_0_122"/>
          <p:cNvSpPr txBox="1">
            <a:spLocks noGrp="1"/>
          </p:cNvSpPr>
          <p:nvPr>
            <p:ph type="title"/>
          </p:nvPr>
        </p:nvSpPr>
        <p:spPr>
          <a:xfrm>
            <a:off x="467350" y="315383"/>
            <a:ext cx="11792100" cy="9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Remember Those Questions?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47" name="Google Shape;447;g17adefc4998_0_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217" y="2299750"/>
            <a:ext cx="1961227" cy="18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g17adefc4998_0_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10300" y="2361016"/>
            <a:ext cx="1768000" cy="172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g17adefc4998_0_1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31350" y="2164125"/>
            <a:ext cx="2524017" cy="214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g17adefc4998_0_122"/>
          <p:cNvPicPr preferRelativeResize="0"/>
          <p:nvPr/>
        </p:nvPicPr>
        <p:blipFill rotWithShape="1">
          <a:blip r:embed="rId6">
            <a:alphaModFix/>
          </a:blip>
          <a:srcRect l="39839" t="28220" r="39019" b="32137"/>
          <a:stretch/>
        </p:blipFill>
        <p:spPr>
          <a:xfrm>
            <a:off x="6227867" y="2164117"/>
            <a:ext cx="2030827" cy="2141967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g17adefc4998_0_122"/>
          <p:cNvSpPr txBox="1"/>
          <p:nvPr/>
        </p:nvSpPr>
        <p:spPr>
          <a:xfrm>
            <a:off x="6490796" y="4287325"/>
            <a:ext cx="17679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latin typeface="Verdana"/>
                <a:ea typeface="Verdana"/>
                <a:cs typeface="Verdana"/>
                <a:sym typeface="Verdana"/>
              </a:rPr>
              <a:t>83%</a:t>
            </a:r>
            <a:r>
              <a:rPr lang="en-US" sz="1600">
                <a:latin typeface="Verdana"/>
                <a:ea typeface="Verdana"/>
                <a:cs typeface="Verdana"/>
                <a:sym typeface="Verdana"/>
              </a:rPr>
              <a:t> </a:t>
            </a:r>
            <a:endParaRPr sz="16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Verdana"/>
                <a:ea typeface="Verdana"/>
                <a:cs typeface="Verdana"/>
                <a:sym typeface="Verdana"/>
              </a:rPr>
              <a:t>People believe there needs to be an ethical framework in place before wider adoption</a:t>
            </a:r>
            <a:endParaRPr sz="16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2" name="Google Shape;452;g17adefc4998_0_122"/>
          <p:cNvSpPr txBox="1"/>
          <p:nvPr/>
        </p:nvSpPr>
        <p:spPr>
          <a:xfrm>
            <a:off x="724942" y="4306067"/>
            <a:ext cx="1639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latin typeface="Verdana"/>
                <a:ea typeface="Verdana"/>
                <a:cs typeface="Verdana"/>
                <a:sym typeface="Verdana"/>
              </a:rPr>
              <a:t>75%</a:t>
            </a:r>
            <a:r>
              <a:rPr lang="en-US" sz="1600">
                <a:latin typeface="Verdana"/>
                <a:ea typeface="Verdana"/>
                <a:cs typeface="Verdana"/>
                <a:sym typeface="Verdana"/>
              </a:rPr>
              <a:t> believe AI makes their life easier</a:t>
            </a:r>
            <a:endParaRPr sz="16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3" name="Google Shape;453;g17adefc4998_0_122"/>
          <p:cNvSpPr txBox="1"/>
          <p:nvPr/>
        </p:nvSpPr>
        <p:spPr>
          <a:xfrm>
            <a:off x="3455800" y="4287317"/>
            <a:ext cx="1767900" cy="16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latin typeface="Verdana"/>
                <a:ea typeface="Verdana"/>
                <a:cs typeface="Verdana"/>
                <a:sym typeface="Verdana"/>
              </a:rPr>
              <a:t>73%</a:t>
            </a:r>
            <a:r>
              <a:rPr lang="en-US" sz="1600">
                <a:latin typeface="Verdana"/>
                <a:ea typeface="Verdana"/>
                <a:cs typeface="Verdana"/>
                <a:sym typeface="Verdana"/>
              </a:rPr>
              <a:t> of nonprofits believe AI innovation aligns with their beliefs </a:t>
            </a:r>
            <a:endParaRPr sz="16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4" name="Google Shape;454;g17adefc4998_0_122"/>
          <p:cNvSpPr txBox="1"/>
          <p:nvPr/>
        </p:nvSpPr>
        <p:spPr>
          <a:xfrm>
            <a:off x="9571000" y="4306075"/>
            <a:ext cx="14466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latin typeface="Verdana"/>
                <a:ea typeface="Verdana"/>
                <a:cs typeface="Verdana"/>
                <a:sym typeface="Verdana"/>
              </a:rPr>
              <a:t>52%</a:t>
            </a:r>
            <a:r>
              <a:rPr lang="en-US" sz="1600">
                <a:latin typeface="Verdana"/>
                <a:ea typeface="Verdana"/>
                <a:cs typeface="Verdana"/>
                <a:sym typeface="Verdana"/>
              </a:rPr>
              <a:t> of people are afraid of AI</a:t>
            </a:r>
            <a:endParaRPr sz="16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5" name="Google Shape;455;g17adefc4998_0_122"/>
          <p:cNvSpPr txBox="1"/>
          <p:nvPr/>
        </p:nvSpPr>
        <p:spPr>
          <a:xfrm>
            <a:off x="2973583" y="1955600"/>
            <a:ext cx="6295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6" name="Google Shape;456;g17adefc4998_0_122"/>
          <p:cNvSpPr txBox="1"/>
          <p:nvPr/>
        </p:nvSpPr>
        <p:spPr>
          <a:xfrm>
            <a:off x="1326067" y="1268250"/>
            <a:ext cx="9410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The State of Artificial Intelligence in the Nonprofit Sector,  2019</a:t>
            </a:r>
            <a:endParaRPr sz="2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7" name="Google Shape;457;g17adefc4998_0_122"/>
          <p:cNvSpPr txBox="1"/>
          <p:nvPr/>
        </p:nvSpPr>
        <p:spPr>
          <a:xfrm>
            <a:off x="8421651" y="6396226"/>
            <a:ext cx="3594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     A</a:t>
            </a: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FP Global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| 2022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17adefc4998_0_241"/>
          <p:cNvSpPr txBox="1"/>
          <p:nvPr/>
        </p:nvSpPr>
        <p:spPr>
          <a:xfrm>
            <a:off x="1435653" y="801228"/>
            <a:ext cx="9320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99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n-US" sz="3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SOLUTION OVERVIEW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g17adefc4998_0_241"/>
          <p:cNvSpPr/>
          <p:nvPr/>
        </p:nvSpPr>
        <p:spPr>
          <a:xfrm>
            <a:off x="-6350" y="0"/>
            <a:ext cx="12198300" cy="1786500"/>
          </a:xfrm>
          <a:prstGeom prst="rect">
            <a:avLst/>
          </a:prstGeom>
          <a:solidFill>
            <a:srgbClr val="003146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g17adefc4998_0_241"/>
          <p:cNvSpPr txBox="1">
            <a:spLocks noGrp="1"/>
          </p:cNvSpPr>
          <p:nvPr>
            <p:ph type="title"/>
          </p:nvPr>
        </p:nvSpPr>
        <p:spPr>
          <a:xfrm>
            <a:off x="1117650" y="614175"/>
            <a:ext cx="9956700" cy="9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</a:pPr>
            <a:r>
              <a:rPr lang="en-US" sz="4000"/>
              <a:t>What’s Your Adoption Rate?</a:t>
            </a:r>
            <a:endParaRPr sz="4000"/>
          </a:p>
        </p:txBody>
      </p:sp>
      <p:pic>
        <p:nvPicPr>
          <p:cNvPr id="465" name="Google Shape;465;g17adefc4998_0_2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5533" y="2044217"/>
            <a:ext cx="6113816" cy="4117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g17adefc4998_0_2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3433" y="1963034"/>
            <a:ext cx="2723039" cy="419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1"/>
          <p:cNvSpPr txBox="1">
            <a:spLocks noGrp="1"/>
          </p:cNvSpPr>
          <p:nvPr>
            <p:ph type="body" idx="1"/>
          </p:nvPr>
        </p:nvSpPr>
        <p:spPr>
          <a:xfrm>
            <a:off x="1540270" y="2385205"/>
            <a:ext cx="9111600" cy="30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</a:pPr>
            <a:endParaRPr sz="3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</a:pPr>
            <a:endParaRPr sz="32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</a:pPr>
            <a:r>
              <a:rPr lang="en-US" sz="40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What does connection have to do with the psychology of giving?</a:t>
            </a:r>
            <a:endParaRPr sz="40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</a:pPr>
            <a:endParaRPr sz="3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3" name="Google Shape;473;p11"/>
          <p:cNvSpPr txBox="1"/>
          <p:nvPr/>
        </p:nvSpPr>
        <p:spPr>
          <a:xfrm>
            <a:off x="8589817" y="6382779"/>
            <a:ext cx="3411511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aasp Summit | 2022</a:t>
            </a:r>
            <a:endParaRPr/>
          </a:p>
        </p:txBody>
      </p:sp>
      <p:sp>
        <p:nvSpPr>
          <p:cNvPr id="474" name="Google Shape;474;p11"/>
          <p:cNvSpPr txBox="1"/>
          <p:nvPr/>
        </p:nvSpPr>
        <p:spPr>
          <a:xfrm>
            <a:off x="410958" y="709270"/>
            <a:ext cx="109668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So </a:t>
            </a:r>
            <a:r>
              <a:rPr lang="en-US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W</a:t>
            </a:r>
            <a:r>
              <a:rPr lang="en-US"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hat?</a:t>
            </a:r>
            <a:endParaRPr sz="2800" b="0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5" name="Google Shape;475;p11"/>
          <p:cNvSpPr txBox="1"/>
          <p:nvPr/>
        </p:nvSpPr>
        <p:spPr>
          <a:xfrm>
            <a:off x="8421651" y="6396226"/>
            <a:ext cx="3594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     A</a:t>
            </a: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FP Global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| 2022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003146"/>
      </a:dk2>
      <a:lt2>
        <a:srgbClr val="C0D8DF"/>
      </a:lt2>
      <a:accent1>
        <a:srgbClr val="3FC1CB"/>
      </a:accent1>
      <a:accent2>
        <a:srgbClr val="F6861F"/>
      </a:accent2>
      <a:accent3>
        <a:srgbClr val="FDB714"/>
      </a:accent3>
      <a:accent4>
        <a:srgbClr val="BCBEC0"/>
      </a:accent4>
      <a:accent5>
        <a:srgbClr val="FFFFFF"/>
      </a:accent5>
      <a:accent6>
        <a:srgbClr val="FFFFFF"/>
      </a:accent6>
      <a:hlink>
        <a:srgbClr val="013C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003146"/>
      </a:dk2>
      <a:lt2>
        <a:srgbClr val="C0D8DF"/>
      </a:lt2>
      <a:accent1>
        <a:srgbClr val="3FC1CB"/>
      </a:accent1>
      <a:accent2>
        <a:srgbClr val="F6861F"/>
      </a:accent2>
      <a:accent3>
        <a:srgbClr val="FDB714"/>
      </a:accent3>
      <a:accent4>
        <a:srgbClr val="BCBEC0"/>
      </a:accent4>
      <a:accent5>
        <a:srgbClr val="FFFFFF"/>
      </a:accent5>
      <a:accent6>
        <a:srgbClr val="FFFFFF"/>
      </a:accent6>
      <a:hlink>
        <a:srgbClr val="013C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003146"/>
      </a:dk2>
      <a:lt2>
        <a:srgbClr val="C0D8DF"/>
      </a:lt2>
      <a:accent1>
        <a:srgbClr val="3FC1CB"/>
      </a:accent1>
      <a:accent2>
        <a:srgbClr val="F6861F"/>
      </a:accent2>
      <a:accent3>
        <a:srgbClr val="FDB714"/>
      </a:accent3>
      <a:accent4>
        <a:srgbClr val="BCBEC0"/>
      </a:accent4>
      <a:accent5>
        <a:srgbClr val="FFFFFF"/>
      </a:accent5>
      <a:accent6>
        <a:srgbClr val="FFFFFF"/>
      </a:accent6>
      <a:hlink>
        <a:srgbClr val="013C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DS Aristole2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13C4C"/>
      </a:accent1>
      <a:accent2>
        <a:srgbClr val="F58520"/>
      </a:accent2>
      <a:accent3>
        <a:srgbClr val="F58520"/>
      </a:accent3>
      <a:accent4>
        <a:srgbClr val="FFC000"/>
      </a:accent4>
      <a:accent5>
        <a:srgbClr val="41C2CC"/>
      </a:accent5>
      <a:accent6>
        <a:srgbClr val="013C4C"/>
      </a:accent6>
      <a:hlink>
        <a:srgbClr val="013C4C"/>
      </a:hlink>
      <a:folHlink>
        <a:srgbClr val="0D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2681</Words>
  <Application>Microsoft Office PowerPoint</Application>
  <PresentationFormat>Widescreen</PresentationFormat>
  <Paragraphs>458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42</vt:i4>
      </vt:variant>
    </vt:vector>
  </HeadingPairs>
  <TitlesOfParts>
    <vt:vector size="55" baseType="lpstr">
      <vt:lpstr>Roboto</vt:lpstr>
      <vt:lpstr>Consolas</vt:lpstr>
      <vt:lpstr>Verdana</vt:lpstr>
      <vt:lpstr>Arial</vt:lpstr>
      <vt:lpstr>Montserrat Medium</vt:lpstr>
      <vt:lpstr>Montserrat</vt:lpstr>
      <vt:lpstr>Montserrat SemiBold</vt:lpstr>
      <vt:lpstr>Calibri</vt:lpstr>
      <vt:lpstr>Simple Light</vt:lpstr>
      <vt:lpstr>2_Simple Light</vt:lpstr>
      <vt:lpstr>Office Theme</vt:lpstr>
      <vt:lpstr>1_Simple Light</vt:lpstr>
      <vt:lpstr>2_Office Theme</vt:lpstr>
      <vt:lpstr>PowerPoint Presentation</vt:lpstr>
      <vt:lpstr>Meet your Presenters</vt:lpstr>
      <vt:lpstr>DonorSearch At-A-Glance</vt:lpstr>
      <vt:lpstr>Quantifying Connection with Deep Learning</vt:lpstr>
      <vt:lpstr>Before We Begin…</vt:lpstr>
      <vt:lpstr>Remember Those Questions?</vt:lpstr>
      <vt:lpstr>Remember Those Questions?</vt:lpstr>
      <vt:lpstr>What’s Your Adoption Rate?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% of Households that Give to Nonprofit Orgs</vt:lpstr>
      <vt:lpstr>PowerPoint Presentation</vt:lpstr>
      <vt:lpstr>PowerPoint Presentation</vt:lpstr>
      <vt:lpstr>PowerPoint Presentation</vt:lpstr>
      <vt:lpstr>PowerPoint Presentation</vt:lpstr>
      <vt:lpstr>Competition for Connection</vt:lpstr>
      <vt:lpstr>PowerPoint Presentation</vt:lpstr>
      <vt:lpstr>PowerPoint Presentation</vt:lpstr>
      <vt:lpstr>PowerPoint Presentation</vt:lpstr>
      <vt:lpstr>Competition for Connection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DASHBOARDS</vt:lpstr>
      <vt:lpstr>Ingredients to Quantify Connection Using Ai</vt:lpstr>
      <vt:lpstr>Four Key Takeaways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Paisley Saltmarsh</dc:creator>
  <cp:lastModifiedBy>Kendall Joyner</cp:lastModifiedBy>
  <cp:revision>1</cp:revision>
  <dcterms:created xsi:type="dcterms:W3CDTF">2022-03-23T14:37:20Z</dcterms:created>
  <dcterms:modified xsi:type="dcterms:W3CDTF">2022-11-01T16:05:23Z</dcterms:modified>
</cp:coreProperties>
</file>