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60" r:id="rId8"/>
    <p:sldId id="261" r:id="rId9"/>
    <p:sldId id="259" r:id="rId10"/>
    <p:sldId id="263" r:id="rId11"/>
    <p:sldId id="26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9" autoAdjust="0"/>
    <p:restoredTop sz="94660"/>
  </p:normalViewPr>
  <p:slideViewPr>
    <p:cSldViewPr snapToGrid="0">
      <p:cViewPr varScale="1">
        <p:scale>
          <a:sx n="81" d="100"/>
          <a:sy n="81" d="100"/>
        </p:scale>
        <p:origin x="48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DA2E9-6D26-4E54-585B-DEAB4C19E5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C2C721-E566-56D2-BD13-C8DA5CAAB3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D8928-3AB7-37AE-5A32-E3D83B7FE478}"/>
              </a:ext>
            </a:extLst>
          </p:cNvPr>
          <p:cNvSpPr>
            <a:spLocks noGrp="1"/>
          </p:cNvSpPr>
          <p:nvPr>
            <p:ph type="dt" sz="half" idx="10"/>
          </p:nvPr>
        </p:nvSpPr>
        <p:spPr/>
        <p:txBody>
          <a:bodyPr/>
          <a:lstStyle/>
          <a:p>
            <a:fld id="{28254979-C92A-486C-8A9C-B8E781BD5019}" type="datetimeFigureOut">
              <a:rPr lang="en-US" smtClean="0"/>
              <a:t>4/16/2025</a:t>
            </a:fld>
            <a:endParaRPr lang="en-US"/>
          </a:p>
        </p:txBody>
      </p:sp>
      <p:sp>
        <p:nvSpPr>
          <p:cNvPr id="5" name="Footer Placeholder 4">
            <a:extLst>
              <a:ext uri="{FF2B5EF4-FFF2-40B4-BE49-F238E27FC236}">
                <a16:creationId xmlns:a16="http://schemas.microsoft.com/office/drawing/2014/main" id="{8EEDEF3D-1049-8EDE-BD3C-B2E755E78E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39482B-BE7E-02BC-45A2-6AC2D8B7C1E5}"/>
              </a:ext>
            </a:extLst>
          </p:cNvPr>
          <p:cNvSpPr>
            <a:spLocks noGrp="1"/>
          </p:cNvSpPr>
          <p:nvPr>
            <p:ph type="sldNum" sz="quarter" idx="12"/>
          </p:nvPr>
        </p:nvSpPr>
        <p:spPr/>
        <p:txBody>
          <a:bodyPr/>
          <a:lstStyle/>
          <a:p>
            <a:fld id="{B538C287-AF98-4359-8083-E9F09BA5EFAB}" type="slidenum">
              <a:rPr lang="en-US" smtClean="0"/>
              <a:t>‹#›</a:t>
            </a:fld>
            <a:endParaRPr lang="en-US"/>
          </a:p>
        </p:txBody>
      </p:sp>
    </p:spTree>
    <p:extLst>
      <p:ext uri="{BB962C8B-B14F-4D97-AF65-F5344CB8AC3E}">
        <p14:creationId xmlns:p14="http://schemas.microsoft.com/office/powerpoint/2010/main" val="1499008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8EC4A-1820-8F87-9549-96F8B9274D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A96147-678A-88AF-485A-70E366AD32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C40F2B-CCEE-A52A-3483-D307EB32DEE4}"/>
              </a:ext>
            </a:extLst>
          </p:cNvPr>
          <p:cNvSpPr>
            <a:spLocks noGrp="1"/>
          </p:cNvSpPr>
          <p:nvPr>
            <p:ph type="dt" sz="half" idx="10"/>
          </p:nvPr>
        </p:nvSpPr>
        <p:spPr/>
        <p:txBody>
          <a:bodyPr/>
          <a:lstStyle/>
          <a:p>
            <a:fld id="{28254979-C92A-486C-8A9C-B8E781BD5019}" type="datetimeFigureOut">
              <a:rPr lang="en-US" smtClean="0"/>
              <a:t>4/16/2025</a:t>
            </a:fld>
            <a:endParaRPr lang="en-US"/>
          </a:p>
        </p:txBody>
      </p:sp>
      <p:sp>
        <p:nvSpPr>
          <p:cNvPr id="5" name="Footer Placeholder 4">
            <a:extLst>
              <a:ext uri="{FF2B5EF4-FFF2-40B4-BE49-F238E27FC236}">
                <a16:creationId xmlns:a16="http://schemas.microsoft.com/office/drawing/2014/main" id="{FAC63C85-3359-63BB-EDE0-3768DC7B8C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58646-2FFE-3D9D-FD3F-02807866A108}"/>
              </a:ext>
            </a:extLst>
          </p:cNvPr>
          <p:cNvSpPr>
            <a:spLocks noGrp="1"/>
          </p:cNvSpPr>
          <p:nvPr>
            <p:ph type="sldNum" sz="quarter" idx="12"/>
          </p:nvPr>
        </p:nvSpPr>
        <p:spPr/>
        <p:txBody>
          <a:bodyPr/>
          <a:lstStyle/>
          <a:p>
            <a:fld id="{B538C287-AF98-4359-8083-E9F09BA5EFAB}" type="slidenum">
              <a:rPr lang="en-US" smtClean="0"/>
              <a:t>‹#›</a:t>
            </a:fld>
            <a:endParaRPr lang="en-US"/>
          </a:p>
        </p:txBody>
      </p:sp>
    </p:spTree>
    <p:extLst>
      <p:ext uri="{BB962C8B-B14F-4D97-AF65-F5344CB8AC3E}">
        <p14:creationId xmlns:p14="http://schemas.microsoft.com/office/powerpoint/2010/main" val="366529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FE0971-286D-01AF-1FC3-577B8729EF0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2AE094-C2B4-2080-39A2-37A70EFEF8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179318-405C-C9A2-6DF3-A0ECE4F345E3}"/>
              </a:ext>
            </a:extLst>
          </p:cNvPr>
          <p:cNvSpPr>
            <a:spLocks noGrp="1"/>
          </p:cNvSpPr>
          <p:nvPr>
            <p:ph type="dt" sz="half" idx="10"/>
          </p:nvPr>
        </p:nvSpPr>
        <p:spPr/>
        <p:txBody>
          <a:bodyPr/>
          <a:lstStyle/>
          <a:p>
            <a:fld id="{28254979-C92A-486C-8A9C-B8E781BD5019}" type="datetimeFigureOut">
              <a:rPr lang="en-US" smtClean="0"/>
              <a:t>4/16/2025</a:t>
            </a:fld>
            <a:endParaRPr lang="en-US"/>
          </a:p>
        </p:txBody>
      </p:sp>
      <p:sp>
        <p:nvSpPr>
          <p:cNvPr id="5" name="Footer Placeholder 4">
            <a:extLst>
              <a:ext uri="{FF2B5EF4-FFF2-40B4-BE49-F238E27FC236}">
                <a16:creationId xmlns:a16="http://schemas.microsoft.com/office/drawing/2014/main" id="{E2685D2B-0BF2-9331-8E1D-15B3044964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3BCE11-A577-7119-7414-B10B0AA57258}"/>
              </a:ext>
            </a:extLst>
          </p:cNvPr>
          <p:cNvSpPr>
            <a:spLocks noGrp="1"/>
          </p:cNvSpPr>
          <p:nvPr>
            <p:ph type="sldNum" sz="quarter" idx="12"/>
          </p:nvPr>
        </p:nvSpPr>
        <p:spPr/>
        <p:txBody>
          <a:bodyPr/>
          <a:lstStyle/>
          <a:p>
            <a:fld id="{B538C287-AF98-4359-8083-E9F09BA5EFAB}" type="slidenum">
              <a:rPr lang="en-US" smtClean="0"/>
              <a:t>‹#›</a:t>
            </a:fld>
            <a:endParaRPr lang="en-US"/>
          </a:p>
        </p:txBody>
      </p:sp>
    </p:spTree>
    <p:extLst>
      <p:ext uri="{BB962C8B-B14F-4D97-AF65-F5344CB8AC3E}">
        <p14:creationId xmlns:p14="http://schemas.microsoft.com/office/powerpoint/2010/main" val="207898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7A14A-0D60-8D4F-413D-366CFD2B72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D6959B-2002-30D2-CDE5-ECAD303B31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33B8E6-3B63-D359-FC98-EED22ED7114B}"/>
              </a:ext>
            </a:extLst>
          </p:cNvPr>
          <p:cNvSpPr>
            <a:spLocks noGrp="1"/>
          </p:cNvSpPr>
          <p:nvPr>
            <p:ph type="dt" sz="half" idx="10"/>
          </p:nvPr>
        </p:nvSpPr>
        <p:spPr/>
        <p:txBody>
          <a:bodyPr/>
          <a:lstStyle/>
          <a:p>
            <a:fld id="{28254979-C92A-486C-8A9C-B8E781BD5019}" type="datetimeFigureOut">
              <a:rPr lang="en-US" smtClean="0"/>
              <a:t>4/16/2025</a:t>
            </a:fld>
            <a:endParaRPr lang="en-US"/>
          </a:p>
        </p:txBody>
      </p:sp>
      <p:sp>
        <p:nvSpPr>
          <p:cNvPr id="5" name="Footer Placeholder 4">
            <a:extLst>
              <a:ext uri="{FF2B5EF4-FFF2-40B4-BE49-F238E27FC236}">
                <a16:creationId xmlns:a16="http://schemas.microsoft.com/office/drawing/2014/main" id="{81D759B5-C8EB-F5BC-00EE-2A9EE78718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37635F-E381-0D4D-548A-E124E304E605}"/>
              </a:ext>
            </a:extLst>
          </p:cNvPr>
          <p:cNvSpPr>
            <a:spLocks noGrp="1"/>
          </p:cNvSpPr>
          <p:nvPr>
            <p:ph type="sldNum" sz="quarter" idx="12"/>
          </p:nvPr>
        </p:nvSpPr>
        <p:spPr/>
        <p:txBody>
          <a:bodyPr/>
          <a:lstStyle/>
          <a:p>
            <a:fld id="{B538C287-AF98-4359-8083-E9F09BA5EFAB}" type="slidenum">
              <a:rPr lang="en-US" smtClean="0"/>
              <a:t>‹#›</a:t>
            </a:fld>
            <a:endParaRPr lang="en-US"/>
          </a:p>
        </p:txBody>
      </p:sp>
    </p:spTree>
    <p:extLst>
      <p:ext uri="{BB962C8B-B14F-4D97-AF65-F5344CB8AC3E}">
        <p14:creationId xmlns:p14="http://schemas.microsoft.com/office/powerpoint/2010/main" val="3484660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431FD-DC1F-FB0F-3B90-CDDB8637D5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C7F172-8A56-BAE6-D3D1-F11A54B7355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080CCB-6133-D602-5142-21E9ADD3E8AF}"/>
              </a:ext>
            </a:extLst>
          </p:cNvPr>
          <p:cNvSpPr>
            <a:spLocks noGrp="1"/>
          </p:cNvSpPr>
          <p:nvPr>
            <p:ph type="dt" sz="half" idx="10"/>
          </p:nvPr>
        </p:nvSpPr>
        <p:spPr/>
        <p:txBody>
          <a:bodyPr/>
          <a:lstStyle/>
          <a:p>
            <a:fld id="{28254979-C92A-486C-8A9C-B8E781BD5019}" type="datetimeFigureOut">
              <a:rPr lang="en-US" smtClean="0"/>
              <a:t>4/16/2025</a:t>
            </a:fld>
            <a:endParaRPr lang="en-US"/>
          </a:p>
        </p:txBody>
      </p:sp>
      <p:sp>
        <p:nvSpPr>
          <p:cNvPr id="5" name="Footer Placeholder 4">
            <a:extLst>
              <a:ext uri="{FF2B5EF4-FFF2-40B4-BE49-F238E27FC236}">
                <a16:creationId xmlns:a16="http://schemas.microsoft.com/office/drawing/2014/main" id="{9C690952-061C-9E0E-9627-E2EE7F74BA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DA75C5-71DF-64ED-C59F-BD3CAD560321}"/>
              </a:ext>
            </a:extLst>
          </p:cNvPr>
          <p:cNvSpPr>
            <a:spLocks noGrp="1"/>
          </p:cNvSpPr>
          <p:nvPr>
            <p:ph type="sldNum" sz="quarter" idx="12"/>
          </p:nvPr>
        </p:nvSpPr>
        <p:spPr/>
        <p:txBody>
          <a:bodyPr/>
          <a:lstStyle/>
          <a:p>
            <a:fld id="{B538C287-AF98-4359-8083-E9F09BA5EFAB}" type="slidenum">
              <a:rPr lang="en-US" smtClean="0"/>
              <a:t>‹#›</a:t>
            </a:fld>
            <a:endParaRPr lang="en-US"/>
          </a:p>
        </p:txBody>
      </p:sp>
    </p:spTree>
    <p:extLst>
      <p:ext uri="{BB962C8B-B14F-4D97-AF65-F5344CB8AC3E}">
        <p14:creationId xmlns:p14="http://schemas.microsoft.com/office/powerpoint/2010/main" val="43017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E839B-1B11-7F1B-875F-3FD0F457F5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87B23C-E7BB-3046-ABAC-7E27227A9C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3B3943-7B38-8383-AC40-AE9053AF95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E2B8DC-2FA4-5D21-076D-0E975ADD4F4E}"/>
              </a:ext>
            </a:extLst>
          </p:cNvPr>
          <p:cNvSpPr>
            <a:spLocks noGrp="1"/>
          </p:cNvSpPr>
          <p:nvPr>
            <p:ph type="dt" sz="half" idx="10"/>
          </p:nvPr>
        </p:nvSpPr>
        <p:spPr/>
        <p:txBody>
          <a:bodyPr/>
          <a:lstStyle/>
          <a:p>
            <a:fld id="{28254979-C92A-486C-8A9C-B8E781BD5019}" type="datetimeFigureOut">
              <a:rPr lang="en-US" smtClean="0"/>
              <a:t>4/16/2025</a:t>
            </a:fld>
            <a:endParaRPr lang="en-US"/>
          </a:p>
        </p:txBody>
      </p:sp>
      <p:sp>
        <p:nvSpPr>
          <p:cNvPr id="6" name="Footer Placeholder 5">
            <a:extLst>
              <a:ext uri="{FF2B5EF4-FFF2-40B4-BE49-F238E27FC236}">
                <a16:creationId xmlns:a16="http://schemas.microsoft.com/office/drawing/2014/main" id="{D9FC5264-F0E1-D9DE-84EE-2440702210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02E163-D02D-AF79-5794-FA91EF5D933C}"/>
              </a:ext>
            </a:extLst>
          </p:cNvPr>
          <p:cNvSpPr>
            <a:spLocks noGrp="1"/>
          </p:cNvSpPr>
          <p:nvPr>
            <p:ph type="sldNum" sz="quarter" idx="12"/>
          </p:nvPr>
        </p:nvSpPr>
        <p:spPr/>
        <p:txBody>
          <a:bodyPr/>
          <a:lstStyle/>
          <a:p>
            <a:fld id="{B538C287-AF98-4359-8083-E9F09BA5EFAB}" type="slidenum">
              <a:rPr lang="en-US" smtClean="0"/>
              <a:t>‹#›</a:t>
            </a:fld>
            <a:endParaRPr lang="en-US"/>
          </a:p>
        </p:txBody>
      </p:sp>
    </p:spTree>
    <p:extLst>
      <p:ext uri="{BB962C8B-B14F-4D97-AF65-F5344CB8AC3E}">
        <p14:creationId xmlns:p14="http://schemas.microsoft.com/office/powerpoint/2010/main" val="2836500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FB585-CFF5-0ED8-F9CC-86830D749F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B7D58B-829C-77C5-1A1D-6E35FF9F43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455675-2306-6EB6-2A98-257927F97A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6074DD-12F5-D0DC-733B-7ADC9F528E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B4E40F-F595-B357-34BA-304E740D12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3952B3-70D0-DEFF-789B-449B35580767}"/>
              </a:ext>
            </a:extLst>
          </p:cNvPr>
          <p:cNvSpPr>
            <a:spLocks noGrp="1"/>
          </p:cNvSpPr>
          <p:nvPr>
            <p:ph type="dt" sz="half" idx="10"/>
          </p:nvPr>
        </p:nvSpPr>
        <p:spPr/>
        <p:txBody>
          <a:bodyPr/>
          <a:lstStyle/>
          <a:p>
            <a:fld id="{28254979-C92A-486C-8A9C-B8E781BD5019}" type="datetimeFigureOut">
              <a:rPr lang="en-US" smtClean="0"/>
              <a:t>4/16/2025</a:t>
            </a:fld>
            <a:endParaRPr lang="en-US"/>
          </a:p>
        </p:txBody>
      </p:sp>
      <p:sp>
        <p:nvSpPr>
          <p:cNvPr id="8" name="Footer Placeholder 7">
            <a:extLst>
              <a:ext uri="{FF2B5EF4-FFF2-40B4-BE49-F238E27FC236}">
                <a16:creationId xmlns:a16="http://schemas.microsoft.com/office/drawing/2014/main" id="{10048C6D-F262-15AF-A429-942D052EBB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266F89-EBEC-5585-6B31-B6373FDE71FE}"/>
              </a:ext>
            </a:extLst>
          </p:cNvPr>
          <p:cNvSpPr>
            <a:spLocks noGrp="1"/>
          </p:cNvSpPr>
          <p:nvPr>
            <p:ph type="sldNum" sz="quarter" idx="12"/>
          </p:nvPr>
        </p:nvSpPr>
        <p:spPr/>
        <p:txBody>
          <a:bodyPr/>
          <a:lstStyle/>
          <a:p>
            <a:fld id="{B538C287-AF98-4359-8083-E9F09BA5EFAB}" type="slidenum">
              <a:rPr lang="en-US" smtClean="0"/>
              <a:t>‹#›</a:t>
            </a:fld>
            <a:endParaRPr lang="en-US"/>
          </a:p>
        </p:txBody>
      </p:sp>
    </p:spTree>
    <p:extLst>
      <p:ext uri="{BB962C8B-B14F-4D97-AF65-F5344CB8AC3E}">
        <p14:creationId xmlns:p14="http://schemas.microsoft.com/office/powerpoint/2010/main" val="2286688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27DA5-E9AB-62F0-4598-3C26C1EA38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6C81A1-CC84-458C-39D6-8627B3F0D1C3}"/>
              </a:ext>
            </a:extLst>
          </p:cNvPr>
          <p:cNvSpPr>
            <a:spLocks noGrp="1"/>
          </p:cNvSpPr>
          <p:nvPr>
            <p:ph type="dt" sz="half" idx="10"/>
          </p:nvPr>
        </p:nvSpPr>
        <p:spPr/>
        <p:txBody>
          <a:bodyPr/>
          <a:lstStyle/>
          <a:p>
            <a:fld id="{28254979-C92A-486C-8A9C-B8E781BD5019}" type="datetimeFigureOut">
              <a:rPr lang="en-US" smtClean="0"/>
              <a:t>4/16/2025</a:t>
            </a:fld>
            <a:endParaRPr lang="en-US"/>
          </a:p>
        </p:txBody>
      </p:sp>
      <p:sp>
        <p:nvSpPr>
          <p:cNvPr id="4" name="Footer Placeholder 3">
            <a:extLst>
              <a:ext uri="{FF2B5EF4-FFF2-40B4-BE49-F238E27FC236}">
                <a16:creationId xmlns:a16="http://schemas.microsoft.com/office/drawing/2014/main" id="{F8EFF528-5E26-9407-3BB2-24A000B12F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1F0395-0819-DEFB-F078-BD2EFA772EE2}"/>
              </a:ext>
            </a:extLst>
          </p:cNvPr>
          <p:cNvSpPr>
            <a:spLocks noGrp="1"/>
          </p:cNvSpPr>
          <p:nvPr>
            <p:ph type="sldNum" sz="quarter" idx="12"/>
          </p:nvPr>
        </p:nvSpPr>
        <p:spPr/>
        <p:txBody>
          <a:bodyPr/>
          <a:lstStyle/>
          <a:p>
            <a:fld id="{B538C287-AF98-4359-8083-E9F09BA5EFAB}" type="slidenum">
              <a:rPr lang="en-US" smtClean="0"/>
              <a:t>‹#›</a:t>
            </a:fld>
            <a:endParaRPr lang="en-US"/>
          </a:p>
        </p:txBody>
      </p:sp>
    </p:spTree>
    <p:extLst>
      <p:ext uri="{BB962C8B-B14F-4D97-AF65-F5344CB8AC3E}">
        <p14:creationId xmlns:p14="http://schemas.microsoft.com/office/powerpoint/2010/main" val="3535634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FFFCD6-9042-CDD1-9E2C-581011EF0DB0}"/>
              </a:ext>
            </a:extLst>
          </p:cNvPr>
          <p:cNvSpPr>
            <a:spLocks noGrp="1"/>
          </p:cNvSpPr>
          <p:nvPr>
            <p:ph type="dt" sz="half" idx="10"/>
          </p:nvPr>
        </p:nvSpPr>
        <p:spPr/>
        <p:txBody>
          <a:bodyPr/>
          <a:lstStyle/>
          <a:p>
            <a:fld id="{28254979-C92A-486C-8A9C-B8E781BD5019}" type="datetimeFigureOut">
              <a:rPr lang="en-US" smtClean="0"/>
              <a:t>4/16/2025</a:t>
            </a:fld>
            <a:endParaRPr lang="en-US"/>
          </a:p>
        </p:txBody>
      </p:sp>
      <p:sp>
        <p:nvSpPr>
          <p:cNvPr id="3" name="Footer Placeholder 2">
            <a:extLst>
              <a:ext uri="{FF2B5EF4-FFF2-40B4-BE49-F238E27FC236}">
                <a16:creationId xmlns:a16="http://schemas.microsoft.com/office/drawing/2014/main" id="{B5FC31EB-932C-877E-2B02-A0D8BDFC32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74B826-61F7-4C1A-87B9-C79F5BAC9E78}"/>
              </a:ext>
            </a:extLst>
          </p:cNvPr>
          <p:cNvSpPr>
            <a:spLocks noGrp="1"/>
          </p:cNvSpPr>
          <p:nvPr>
            <p:ph type="sldNum" sz="quarter" idx="12"/>
          </p:nvPr>
        </p:nvSpPr>
        <p:spPr/>
        <p:txBody>
          <a:bodyPr/>
          <a:lstStyle/>
          <a:p>
            <a:fld id="{B538C287-AF98-4359-8083-E9F09BA5EFAB}" type="slidenum">
              <a:rPr lang="en-US" smtClean="0"/>
              <a:t>‹#›</a:t>
            </a:fld>
            <a:endParaRPr lang="en-US"/>
          </a:p>
        </p:txBody>
      </p:sp>
    </p:spTree>
    <p:extLst>
      <p:ext uri="{BB962C8B-B14F-4D97-AF65-F5344CB8AC3E}">
        <p14:creationId xmlns:p14="http://schemas.microsoft.com/office/powerpoint/2010/main" val="3662801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93982-3DFA-75AB-D682-08FA5E74AF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3E3514-B41D-7D5C-69B7-252AF13484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FE28BF-9093-1147-D878-712FA4236F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CBFCC7-2FA4-A828-C82A-61447C664F07}"/>
              </a:ext>
            </a:extLst>
          </p:cNvPr>
          <p:cNvSpPr>
            <a:spLocks noGrp="1"/>
          </p:cNvSpPr>
          <p:nvPr>
            <p:ph type="dt" sz="half" idx="10"/>
          </p:nvPr>
        </p:nvSpPr>
        <p:spPr/>
        <p:txBody>
          <a:bodyPr/>
          <a:lstStyle/>
          <a:p>
            <a:fld id="{28254979-C92A-486C-8A9C-B8E781BD5019}" type="datetimeFigureOut">
              <a:rPr lang="en-US" smtClean="0"/>
              <a:t>4/16/2025</a:t>
            </a:fld>
            <a:endParaRPr lang="en-US"/>
          </a:p>
        </p:txBody>
      </p:sp>
      <p:sp>
        <p:nvSpPr>
          <p:cNvPr id="6" name="Footer Placeholder 5">
            <a:extLst>
              <a:ext uri="{FF2B5EF4-FFF2-40B4-BE49-F238E27FC236}">
                <a16:creationId xmlns:a16="http://schemas.microsoft.com/office/drawing/2014/main" id="{AD468534-A783-FBBF-3737-18FF61BA89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D2EBD3-4D0B-209E-B010-999A96077BB5}"/>
              </a:ext>
            </a:extLst>
          </p:cNvPr>
          <p:cNvSpPr>
            <a:spLocks noGrp="1"/>
          </p:cNvSpPr>
          <p:nvPr>
            <p:ph type="sldNum" sz="quarter" idx="12"/>
          </p:nvPr>
        </p:nvSpPr>
        <p:spPr/>
        <p:txBody>
          <a:bodyPr/>
          <a:lstStyle/>
          <a:p>
            <a:fld id="{B538C287-AF98-4359-8083-E9F09BA5EFAB}" type="slidenum">
              <a:rPr lang="en-US" smtClean="0"/>
              <a:t>‹#›</a:t>
            </a:fld>
            <a:endParaRPr lang="en-US"/>
          </a:p>
        </p:txBody>
      </p:sp>
    </p:spTree>
    <p:extLst>
      <p:ext uri="{BB962C8B-B14F-4D97-AF65-F5344CB8AC3E}">
        <p14:creationId xmlns:p14="http://schemas.microsoft.com/office/powerpoint/2010/main" val="864530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F7365-9474-1A39-47BA-BECCDA3252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B6C27B-F493-8872-D4C2-C40386CF54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202B68-2303-81FC-1E11-0EDAF1596C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B45ECA-F7A6-78E5-38E1-304977ED4C6C}"/>
              </a:ext>
            </a:extLst>
          </p:cNvPr>
          <p:cNvSpPr>
            <a:spLocks noGrp="1"/>
          </p:cNvSpPr>
          <p:nvPr>
            <p:ph type="dt" sz="half" idx="10"/>
          </p:nvPr>
        </p:nvSpPr>
        <p:spPr/>
        <p:txBody>
          <a:bodyPr/>
          <a:lstStyle/>
          <a:p>
            <a:fld id="{28254979-C92A-486C-8A9C-B8E781BD5019}" type="datetimeFigureOut">
              <a:rPr lang="en-US" smtClean="0"/>
              <a:t>4/16/2025</a:t>
            </a:fld>
            <a:endParaRPr lang="en-US"/>
          </a:p>
        </p:txBody>
      </p:sp>
      <p:sp>
        <p:nvSpPr>
          <p:cNvPr id="6" name="Footer Placeholder 5">
            <a:extLst>
              <a:ext uri="{FF2B5EF4-FFF2-40B4-BE49-F238E27FC236}">
                <a16:creationId xmlns:a16="http://schemas.microsoft.com/office/drawing/2014/main" id="{91132FD4-89A0-315F-03D1-2549E8370D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98E786-BA89-00AE-29CE-FFDBDFBA0B07}"/>
              </a:ext>
            </a:extLst>
          </p:cNvPr>
          <p:cNvSpPr>
            <a:spLocks noGrp="1"/>
          </p:cNvSpPr>
          <p:nvPr>
            <p:ph type="sldNum" sz="quarter" idx="12"/>
          </p:nvPr>
        </p:nvSpPr>
        <p:spPr/>
        <p:txBody>
          <a:bodyPr/>
          <a:lstStyle/>
          <a:p>
            <a:fld id="{B538C287-AF98-4359-8083-E9F09BA5EFAB}" type="slidenum">
              <a:rPr lang="en-US" smtClean="0"/>
              <a:t>‹#›</a:t>
            </a:fld>
            <a:endParaRPr lang="en-US"/>
          </a:p>
        </p:txBody>
      </p:sp>
    </p:spTree>
    <p:extLst>
      <p:ext uri="{BB962C8B-B14F-4D97-AF65-F5344CB8AC3E}">
        <p14:creationId xmlns:p14="http://schemas.microsoft.com/office/powerpoint/2010/main" val="2484872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E61013-E552-DD63-7707-E45EAF2AE4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B4F640-BF3E-4F35-1C18-2219BF465F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83E40-B60B-DD0E-96EA-30BE3F958F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254979-C92A-486C-8A9C-B8E781BD5019}" type="datetimeFigureOut">
              <a:rPr lang="en-US" smtClean="0"/>
              <a:t>4/16/2025</a:t>
            </a:fld>
            <a:endParaRPr lang="en-US"/>
          </a:p>
        </p:txBody>
      </p:sp>
      <p:sp>
        <p:nvSpPr>
          <p:cNvPr id="5" name="Footer Placeholder 4">
            <a:extLst>
              <a:ext uri="{FF2B5EF4-FFF2-40B4-BE49-F238E27FC236}">
                <a16:creationId xmlns:a16="http://schemas.microsoft.com/office/drawing/2014/main" id="{6338CE69-3128-6E16-0A03-1C21C9E217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6083769-55BB-6127-2312-61CE073E9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538C287-AF98-4359-8083-E9F09BA5EFAB}" type="slidenum">
              <a:rPr lang="en-US" smtClean="0"/>
              <a:t>‹#›</a:t>
            </a:fld>
            <a:endParaRPr lang="en-US"/>
          </a:p>
        </p:txBody>
      </p:sp>
    </p:spTree>
    <p:extLst>
      <p:ext uri="{BB962C8B-B14F-4D97-AF65-F5344CB8AC3E}">
        <p14:creationId xmlns:p14="http://schemas.microsoft.com/office/powerpoint/2010/main" val="9621552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3F379F4-09B4-5D3A-3F69-4A083EA2F82C}"/>
              </a:ext>
            </a:extLst>
          </p:cNvPr>
          <p:cNvPicPr>
            <a:picLocks noChangeAspect="1"/>
          </p:cNvPicPr>
          <p:nvPr/>
        </p:nvPicPr>
        <p:blipFill>
          <a:blip r:embed="rId2"/>
          <a:srcRect t="15730"/>
          <a:stretch/>
        </p:blipFill>
        <p:spPr>
          <a:xfrm>
            <a:off x="20" y="-22"/>
            <a:ext cx="12191977" cy="6858022"/>
          </a:xfrm>
          <a:prstGeom prst="rect">
            <a:avLst/>
          </a:prstGeom>
        </p:spPr>
      </p:pic>
      <p:sp>
        <p:nvSpPr>
          <p:cNvPr id="11" name="Rectangle 10">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E1255B-5052-B807-C80E-E4C7D9777D3F}"/>
              </a:ext>
            </a:extLst>
          </p:cNvPr>
          <p:cNvSpPr>
            <a:spLocks noGrp="1"/>
          </p:cNvSpPr>
          <p:nvPr>
            <p:ph type="ctrTitle"/>
          </p:nvPr>
        </p:nvSpPr>
        <p:spPr>
          <a:xfrm>
            <a:off x="643466" y="643467"/>
            <a:ext cx="5452529" cy="3569242"/>
          </a:xfrm>
        </p:spPr>
        <p:txBody>
          <a:bodyPr anchor="t">
            <a:normAutofit/>
          </a:bodyPr>
          <a:lstStyle/>
          <a:p>
            <a:pPr algn="l"/>
            <a:r>
              <a:rPr lang="en-US" sz="4800">
                <a:solidFill>
                  <a:srgbClr val="FFFFFF"/>
                </a:solidFill>
              </a:rPr>
              <a:t>National Public Health Week</a:t>
            </a:r>
            <a:br>
              <a:rPr lang="en-US" sz="4800">
                <a:solidFill>
                  <a:srgbClr val="FFFFFF"/>
                </a:solidFill>
              </a:rPr>
            </a:br>
            <a:r>
              <a:rPr lang="en-US" sz="4800">
                <a:solidFill>
                  <a:srgbClr val="FFFFFF"/>
                </a:solidFill>
              </a:rPr>
              <a:t>Building Resilience to Climate Trauma, April 11</a:t>
            </a:r>
            <a:r>
              <a:rPr lang="en-US" sz="4800" baseline="30000">
                <a:solidFill>
                  <a:srgbClr val="FFFFFF"/>
                </a:solidFill>
              </a:rPr>
              <a:t>th</a:t>
            </a:r>
            <a:r>
              <a:rPr lang="en-US" sz="4800">
                <a:solidFill>
                  <a:srgbClr val="FFFFFF"/>
                </a:solidFill>
              </a:rPr>
              <a:t>, 2025</a:t>
            </a:r>
          </a:p>
        </p:txBody>
      </p:sp>
      <p:sp>
        <p:nvSpPr>
          <p:cNvPr id="3" name="Subtitle 2">
            <a:extLst>
              <a:ext uri="{FF2B5EF4-FFF2-40B4-BE49-F238E27FC236}">
                <a16:creationId xmlns:a16="http://schemas.microsoft.com/office/drawing/2014/main" id="{DF931265-FBB7-3CD5-F0B9-B77F146A901E}"/>
              </a:ext>
            </a:extLst>
          </p:cNvPr>
          <p:cNvSpPr>
            <a:spLocks noGrp="1"/>
          </p:cNvSpPr>
          <p:nvPr>
            <p:ph type="subTitle" idx="1"/>
          </p:nvPr>
        </p:nvSpPr>
        <p:spPr>
          <a:xfrm>
            <a:off x="643466" y="4551037"/>
            <a:ext cx="5449479" cy="1578054"/>
          </a:xfrm>
        </p:spPr>
        <p:txBody>
          <a:bodyPr anchor="b">
            <a:normAutofit/>
          </a:bodyPr>
          <a:lstStyle/>
          <a:p>
            <a:pPr algn="l"/>
            <a:r>
              <a:rPr lang="en-US" sz="1500" dirty="0">
                <a:solidFill>
                  <a:srgbClr val="FFFFFF"/>
                </a:solidFill>
              </a:rPr>
              <a:t>Professor Emily Diamond, The Wright Institute</a:t>
            </a:r>
          </a:p>
          <a:p>
            <a:pPr algn="l"/>
            <a:r>
              <a:rPr lang="en-US" sz="1500" dirty="0">
                <a:solidFill>
                  <a:srgbClr val="FFFFFF"/>
                </a:solidFill>
              </a:rPr>
              <a:t>Director: The Health Inequality Studies Group</a:t>
            </a:r>
          </a:p>
          <a:p>
            <a:pPr algn="l"/>
            <a:r>
              <a:rPr lang="en-US" sz="1500" dirty="0">
                <a:solidFill>
                  <a:srgbClr val="FFFFFF"/>
                </a:solidFill>
              </a:rPr>
              <a:t>Author: Basic Disaster Preparedness for the Western States</a:t>
            </a:r>
          </a:p>
          <a:p>
            <a:pPr algn="l"/>
            <a:r>
              <a:rPr lang="en-US" sz="1500" dirty="0">
                <a:solidFill>
                  <a:srgbClr val="FFFFFF"/>
                </a:solidFill>
              </a:rPr>
              <a:t>Berkeley, California</a:t>
            </a:r>
          </a:p>
          <a:p>
            <a:pPr algn="l"/>
            <a:endParaRPr lang="en-US" sz="1500" dirty="0">
              <a:solidFill>
                <a:srgbClr val="FFFFFF"/>
              </a:solidFill>
            </a:endParaRPr>
          </a:p>
        </p:txBody>
      </p:sp>
      <p:sp>
        <p:nvSpPr>
          <p:cNvPr id="13" name="Rectangle 12">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7185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38971DA-24B5-BD23-31BB-3A1D2B21E262}"/>
              </a:ext>
            </a:extLst>
          </p:cNvPr>
          <p:cNvPicPr>
            <a:picLocks noChangeAspect="1"/>
          </p:cNvPicPr>
          <p:nvPr/>
        </p:nvPicPr>
        <p:blipFill>
          <a:blip r:embed="rId2"/>
          <a:srcRect l="5884" r="-1" b="-1"/>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F0265FA-CA88-619D-5905-2390D317BBE6}"/>
              </a:ext>
            </a:extLst>
          </p:cNvPr>
          <p:cNvSpPr>
            <a:spLocks noGrp="1"/>
          </p:cNvSpPr>
          <p:nvPr>
            <p:ph type="title"/>
          </p:nvPr>
        </p:nvSpPr>
        <p:spPr>
          <a:xfrm>
            <a:off x="221064" y="365125"/>
            <a:ext cx="4439325" cy="1899912"/>
          </a:xfrm>
        </p:spPr>
        <p:txBody>
          <a:bodyPr>
            <a:normAutofit fontScale="90000"/>
          </a:bodyPr>
          <a:lstStyle/>
          <a:p>
            <a:r>
              <a:rPr lang="en-US" sz="4000" dirty="0"/>
              <a:t>This is a very brief presentation that will focus on these things:</a:t>
            </a:r>
          </a:p>
        </p:txBody>
      </p:sp>
      <p:sp>
        <p:nvSpPr>
          <p:cNvPr id="3" name="Content Placeholder 2">
            <a:extLst>
              <a:ext uri="{FF2B5EF4-FFF2-40B4-BE49-F238E27FC236}">
                <a16:creationId xmlns:a16="http://schemas.microsoft.com/office/drawing/2014/main" id="{144AECC7-2156-88A4-A48E-BAAC3CB16B36}"/>
              </a:ext>
            </a:extLst>
          </p:cNvPr>
          <p:cNvSpPr>
            <a:spLocks noGrp="1"/>
          </p:cNvSpPr>
          <p:nvPr>
            <p:ph idx="1"/>
          </p:nvPr>
        </p:nvSpPr>
        <p:spPr>
          <a:xfrm>
            <a:off x="838200" y="2434201"/>
            <a:ext cx="3822189" cy="3742762"/>
          </a:xfrm>
        </p:spPr>
        <p:txBody>
          <a:bodyPr>
            <a:normAutofit/>
          </a:bodyPr>
          <a:lstStyle/>
          <a:p>
            <a:r>
              <a:rPr lang="en-US" sz="1700" dirty="0"/>
              <a:t>Disaster and climate-related events as nested events</a:t>
            </a:r>
          </a:p>
          <a:p>
            <a:r>
              <a:rPr lang="en-US" sz="1700" dirty="0"/>
              <a:t>Why many climate events can also be characterized as toxic events</a:t>
            </a:r>
          </a:p>
          <a:p>
            <a:r>
              <a:rPr lang="en-US" sz="1700" dirty="0"/>
              <a:t>How impacts from climate events  intersect with stage-of-life and pre-existing vulnerabilities</a:t>
            </a:r>
          </a:p>
          <a:p>
            <a:r>
              <a:rPr lang="en-US" sz="1700" dirty="0"/>
              <a:t>Why time to recovery can vary so much—the cumulative impacts from different sources of adversity</a:t>
            </a:r>
          </a:p>
        </p:txBody>
      </p:sp>
    </p:spTree>
    <p:extLst>
      <p:ext uri="{BB962C8B-B14F-4D97-AF65-F5344CB8AC3E}">
        <p14:creationId xmlns:p14="http://schemas.microsoft.com/office/powerpoint/2010/main" val="1730131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389D3E0-BA02-41D3-B2AC-8FD6AA8939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50B46F-E508-ECB2-E682-F255146A039F}"/>
              </a:ext>
            </a:extLst>
          </p:cNvPr>
          <p:cNvSpPr>
            <a:spLocks noGrp="1"/>
          </p:cNvSpPr>
          <p:nvPr>
            <p:ph type="title" idx="4294967295"/>
          </p:nvPr>
        </p:nvSpPr>
        <p:spPr>
          <a:xfrm>
            <a:off x="224105" y="296944"/>
            <a:ext cx="6869566" cy="6561055"/>
          </a:xfrm>
        </p:spPr>
        <p:txBody>
          <a:bodyPr vert="horz" lIns="91440" tIns="45720" rIns="91440" bIns="45720" rtlCol="0" anchor="ctr">
            <a:normAutofit fontScale="90000"/>
          </a:bodyPr>
          <a:lstStyle/>
          <a:p>
            <a:r>
              <a:rPr lang="en-US" sz="1800" dirty="0"/>
              <a:t>In 2011, Japan experienced an earthquake that led to a tsunami, and both of these led to a nuclear meltdown.  The contaminated water used to cool the reactors has been partially treated and is now slowly being released into the Pacific. While this wasn’t a climate-related disaster, having unpacked disasters for 20 years, they tend to be like Russian dolls, one inside of another. Here are some others that are more climate-related:</a:t>
            </a:r>
            <a:br>
              <a:rPr lang="en-US" sz="1800" dirty="0"/>
            </a:br>
            <a:br>
              <a:rPr lang="en-US" sz="1800" dirty="0"/>
            </a:br>
            <a:r>
              <a:rPr lang="en-US" sz="1800" dirty="0"/>
              <a:t>1. Flooding from a hurricane, which rusts out the underground containment for toxic industrial chemicals that now threaten groundwater</a:t>
            </a:r>
            <a:br>
              <a:rPr lang="en-US" sz="1800" dirty="0"/>
            </a:br>
            <a:br>
              <a:rPr lang="en-US" sz="1800" dirty="0"/>
            </a:br>
            <a:r>
              <a:rPr lang="en-US" sz="1800" dirty="0"/>
              <a:t>2. Sustained heat and drought that leads to wildfires unleashing weeks of carcinogenic smoke and leaving toxic particles across the landscape that may be taken up by food crops in coming years</a:t>
            </a:r>
            <a:br>
              <a:rPr lang="en-US" sz="1800" dirty="0"/>
            </a:br>
            <a:br>
              <a:rPr lang="en-US" sz="1800" dirty="0"/>
            </a:br>
            <a:r>
              <a:rPr lang="en-US" sz="1800" dirty="0"/>
              <a:t>3. Hurricanes and floods that lead to mold growth in homes, businesses, and schools, that later worsen respiratory health. This often leads to spraying with fungicides, which has its own risks </a:t>
            </a:r>
            <a:br>
              <a:rPr lang="en-US" sz="1800" dirty="0"/>
            </a:br>
            <a:br>
              <a:rPr lang="en-US" sz="1800" dirty="0"/>
            </a:br>
            <a:r>
              <a:rPr lang="en-US" sz="1800" dirty="0"/>
              <a:t>To your right is a photo of gold miners in California from 1852. It’s the oldest disaster I’ve unpacked. Like many gold miners, they likely used mercury in the process. When areas that had gold mining 170 years ago burn in a wildfire today, that mercury can be released as part of the air pollution not only in the vicinity but will travel by air currents to other areas. Naturally occurring arsenic comes up with gold in some places, and this has been remobilized through the fires we have now, too.</a:t>
            </a:r>
            <a:br>
              <a:rPr lang="en-US" sz="1800" dirty="0"/>
            </a:br>
            <a:r>
              <a:rPr lang="en-US" sz="1800" dirty="0"/>
              <a:t> </a:t>
            </a:r>
            <a:br>
              <a:rPr lang="en-US" sz="1300" dirty="0"/>
            </a:br>
            <a:br>
              <a:rPr lang="en-US" sz="1300" dirty="0"/>
            </a:br>
            <a:endParaRPr lang="en-US" sz="1300" dirty="0"/>
          </a:p>
        </p:txBody>
      </p:sp>
      <p:pic>
        <p:nvPicPr>
          <p:cNvPr id="6" name="Picture 5">
            <a:extLst>
              <a:ext uri="{FF2B5EF4-FFF2-40B4-BE49-F238E27FC236}">
                <a16:creationId xmlns:a16="http://schemas.microsoft.com/office/drawing/2014/main" id="{24B20127-A6FA-10D2-47E8-51DCD5EB2F1B}"/>
              </a:ext>
            </a:extLst>
          </p:cNvPr>
          <p:cNvPicPr>
            <a:picLocks noChangeAspect="1"/>
          </p:cNvPicPr>
          <p:nvPr/>
        </p:nvPicPr>
        <p:blipFill>
          <a:blip r:embed="rId2"/>
          <a:stretch>
            <a:fillRect/>
          </a:stretch>
        </p:blipFill>
        <p:spPr>
          <a:xfrm>
            <a:off x="7179433" y="3150910"/>
            <a:ext cx="4269393" cy="3136744"/>
          </a:xfrm>
          <a:prstGeom prst="rect">
            <a:avLst/>
          </a:prstGeom>
        </p:spPr>
      </p:pic>
      <p:pic>
        <p:nvPicPr>
          <p:cNvPr id="8" name="Picture 7">
            <a:extLst>
              <a:ext uri="{FF2B5EF4-FFF2-40B4-BE49-F238E27FC236}">
                <a16:creationId xmlns:a16="http://schemas.microsoft.com/office/drawing/2014/main" id="{B156B3BA-BD76-224B-32C2-822365E11909}"/>
              </a:ext>
            </a:extLst>
          </p:cNvPr>
          <p:cNvPicPr>
            <a:picLocks noChangeAspect="1"/>
          </p:cNvPicPr>
          <p:nvPr/>
        </p:nvPicPr>
        <p:blipFill>
          <a:blip r:embed="rId3"/>
          <a:stretch>
            <a:fillRect/>
          </a:stretch>
        </p:blipFill>
        <p:spPr>
          <a:xfrm>
            <a:off x="7467531" y="570346"/>
            <a:ext cx="3535929" cy="2356677"/>
          </a:xfrm>
          <a:prstGeom prst="rect">
            <a:avLst/>
          </a:prstGeom>
        </p:spPr>
      </p:pic>
    </p:spTree>
    <p:extLst>
      <p:ext uri="{BB962C8B-B14F-4D97-AF65-F5344CB8AC3E}">
        <p14:creationId xmlns:p14="http://schemas.microsoft.com/office/powerpoint/2010/main" val="304534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AE00B78-C9E5-A0F5-D7D3-9DB66DDEECDB}"/>
              </a:ext>
            </a:extLst>
          </p:cNvPr>
          <p:cNvPicPr>
            <a:picLocks noChangeAspect="1"/>
          </p:cNvPicPr>
          <p:nvPr/>
        </p:nvPicPr>
        <p:blipFill>
          <a:blip r:embed="rId2"/>
          <a:srcRect l="6236"/>
          <a:stretch/>
        </p:blipFill>
        <p:spPr>
          <a:xfrm>
            <a:off x="0"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8ACDBC-2158-AFBE-9B6C-30B9A3F9E9E0}"/>
              </a:ext>
            </a:extLst>
          </p:cNvPr>
          <p:cNvSpPr>
            <a:spLocks noGrp="1"/>
          </p:cNvSpPr>
          <p:nvPr>
            <p:ph type="title"/>
          </p:nvPr>
        </p:nvSpPr>
        <p:spPr>
          <a:xfrm>
            <a:off x="7335297" y="688157"/>
            <a:ext cx="4772967" cy="1319752"/>
          </a:xfrm>
        </p:spPr>
        <p:txBody>
          <a:bodyPr>
            <a:normAutofit/>
          </a:bodyPr>
          <a:lstStyle/>
          <a:p>
            <a:r>
              <a:rPr lang="en-US" sz="4000" dirty="0"/>
              <a:t>The development of 3 studies I work on</a:t>
            </a:r>
          </a:p>
        </p:txBody>
      </p:sp>
      <p:sp>
        <p:nvSpPr>
          <p:cNvPr id="3" name="Content Placeholder 2">
            <a:extLst>
              <a:ext uri="{FF2B5EF4-FFF2-40B4-BE49-F238E27FC236}">
                <a16:creationId xmlns:a16="http://schemas.microsoft.com/office/drawing/2014/main" id="{23F82B06-EE7E-FB16-2EAD-3175C25A4569}"/>
              </a:ext>
            </a:extLst>
          </p:cNvPr>
          <p:cNvSpPr>
            <a:spLocks noGrp="1"/>
          </p:cNvSpPr>
          <p:nvPr>
            <p:ph idx="1"/>
          </p:nvPr>
        </p:nvSpPr>
        <p:spPr>
          <a:xfrm>
            <a:off x="7094136" y="2158738"/>
            <a:ext cx="4973934" cy="4488247"/>
          </a:xfrm>
        </p:spPr>
        <p:txBody>
          <a:bodyPr>
            <a:noAutofit/>
          </a:bodyPr>
          <a:lstStyle/>
          <a:p>
            <a:r>
              <a:rPr lang="en-US" sz="1800" dirty="0"/>
              <a:t>The first is called the Health Path Project, and it helps me understand the background level of trauma people are living with. </a:t>
            </a:r>
          </a:p>
          <a:p>
            <a:r>
              <a:rPr lang="en-US" sz="1800" dirty="0"/>
              <a:t>The 2</a:t>
            </a:r>
            <a:r>
              <a:rPr lang="en-US" sz="1800" baseline="30000" dirty="0"/>
              <a:t>nd</a:t>
            </a:r>
            <a:r>
              <a:rPr lang="en-US" sz="1800" dirty="0"/>
              <a:t> study is a survey of US adult and their experiences of climate events and disasters. A subset of this sample are first responders. </a:t>
            </a:r>
          </a:p>
          <a:p>
            <a:r>
              <a:rPr lang="en-US" sz="1800" dirty="0"/>
              <a:t>The 3</a:t>
            </a:r>
            <a:r>
              <a:rPr lang="en-US" sz="1800" baseline="30000" dirty="0"/>
              <a:t>rd</a:t>
            </a:r>
            <a:r>
              <a:rPr lang="en-US" sz="1800" dirty="0"/>
              <a:t> study I work on is looking at how children go through disasters and their experiences.</a:t>
            </a:r>
          </a:p>
        </p:txBody>
      </p:sp>
    </p:spTree>
    <p:extLst>
      <p:ext uri="{BB962C8B-B14F-4D97-AF65-F5344CB8AC3E}">
        <p14:creationId xmlns:p14="http://schemas.microsoft.com/office/powerpoint/2010/main" val="1041223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E78A92-6524-3C51-5B93-69F4F699A78D}"/>
              </a:ext>
            </a:extLst>
          </p:cNvPr>
          <p:cNvSpPr>
            <a:spLocks noGrp="1"/>
          </p:cNvSpPr>
          <p:nvPr>
            <p:ph type="title"/>
          </p:nvPr>
        </p:nvSpPr>
        <p:spPr>
          <a:xfrm>
            <a:off x="356716" y="200967"/>
            <a:ext cx="6482073" cy="1024932"/>
          </a:xfrm>
        </p:spPr>
        <p:txBody>
          <a:bodyPr>
            <a:normAutofit fontScale="90000"/>
          </a:bodyPr>
          <a:lstStyle/>
          <a:p>
            <a:r>
              <a:rPr lang="en-US" sz="2800" dirty="0"/>
              <a:t>Our trauma context  that we bring into climate disasters: the history of nearly 3000 participants</a:t>
            </a:r>
          </a:p>
        </p:txBody>
      </p:sp>
      <p:sp>
        <p:nvSpPr>
          <p:cNvPr id="3" name="Content Placeholder 2">
            <a:extLst>
              <a:ext uri="{FF2B5EF4-FFF2-40B4-BE49-F238E27FC236}">
                <a16:creationId xmlns:a16="http://schemas.microsoft.com/office/drawing/2014/main" id="{29F04D8F-8D9C-D776-466C-36AC37C2F107}"/>
              </a:ext>
            </a:extLst>
          </p:cNvPr>
          <p:cNvSpPr>
            <a:spLocks noGrp="1"/>
          </p:cNvSpPr>
          <p:nvPr>
            <p:ph idx="1"/>
          </p:nvPr>
        </p:nvSpPr>
        <p:spPr>
          <a:xfrm>
            <a:off x="157163" y="1271116"/>
            <a:ext cx="6962093" cy="5340699"/>
          </a:xfrm>
        </p:spPr>
        <p:txBody>
          <a:bodyPr>
            <a:noAutofit/>
          </a:bodyPr>
          <a:lstStyle/>
          <a:p>
            <a:r>
              <a:rPr lang="en-US" sz="1800" dirty="0"/>
              <a:t>Not surprisingly, traumas cluster. </a:t>
            </a:r>
          </a:p>
          <a:p>
            <a:r>
              <a:rPr lang="en-US" sz="1800" dirty="0"/>
              <a:t>For example, about 50% of respondents told me that they’ve experienced housing insecurity,  14%  experienced it in childhood, 11% in childhood and now, and 26% said that they only experienced now, as an adult. </a:t>
            </a:r>
          </a:p>
          <a:p>
            <a:r>
              <a:rPr lang="en-US" sz="1800" dirty="0"/>
              <a:t>If I look for statistical relationships, I see that this group is more likely to have experienced food insecurity, and going without needed care &amp; medications</a:t>
            </a:r>
          </a:p>
          <a:p>
            <a:r>
              <a:rPr lang="en-US" sz="1800" dirty="0"/>
              <a:t>They are more likely to say that they have lived where there are air and water quality concerns, or that they live near a toxic waste site.</a:t>
            </a:r>
          </a:p>
          <a:p>
            <a:r>
              <a:rPr lang="en-US" sz="1800" dirty="0"/>
              <a:t>They are more likely to be caretakers of someone in the home with a disability.  </a:t>
            </a:r>
          </a:p>
          <a:p>
            <a:r>
              <a:rPr lang="en-US" sz="1800" dirty="0"/>
              <a:t>They are more likely to be survivors of violence</a:t>
            </a:r>
          </a:p>
          <a:p>
            <a:r>
              <a:rPr lang="en-US" sz="1800" dirty="0"/>
              <a:t>For these reasons, care needs to be responsive to history. </a:t>
            </a:r>
          </a:p>
          <a:p>
            <a:pPr marL="0" indent="0">
              <a:buNone/>
            </a:pPr>
            <a:endParaRPr lang="en-US" sz="1800" dirty="0"/>
          </a:p>
        </p:txBody>
      </p:sp>
      <p:pic>
        <p:nvPicPr>
          <p:cNvPr id="5" name="Picture 4">
            <a:extLst>
              <a:ext uri="{FF2B5EF4-FFF2-40B4-BE49-F238E27FC236}">
                <a16:creationId xmlns:a16="http://schemas.microsoft.com/office/drawing/2014/main" id="{580B3A10-0912-B434-D0A4-77C72D778058}"/>
              </a:ext>
            </a:extLst>
          </p:cNvPr>
          <p:cNvPicPr>
            <a:picLocks noChangeAspect="1"/>
          </p:cNvPicPr>
          <p:nvPr/>
        </p:nvPicPr>
        <p:blipFill>
          <a:blip r:embed="rId2"/>
          <a:srcRect l="9001"/>
          <a:stretch/>
        </p:blipFill>
        <p:spPr>
          <a:xfrm>
            <a:off x="7199440" y="10"/>
            <a:ext cx="4992560" cy="6857990"/>
          </a:xfrm>
          <a:prstGeom prst="rect">
            <a:avLst/>
          </a:prstGeom>
          <a:effectLst/>
        </p:spPr>
      </p:pic>
    </p:spTree>
    <p:extLst>
      <p:ext uri="{BB962C8B-B14F-4D97-AF65-F5344CB8AC3E}">
        <p14:creationId xmlns:p14="http://schemas.microsoft.com/office/powerpoint/2010/main" val="671611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A1BA98-667F-87E5-D911-E028F00F72D7}"/>
              </a:ext>
            </a:extLst>
          </p:cNvPr>
          <p:cNvSpPr>
            <a:spLocks noGrp="1"/>
          </p:cNvSpPr>
          <p:nvPr>
            <p:ph type="title"/>
          </p:nvPr>
        </p:nvSpPr>
        <p:spPr>
          <a:xfrm>
            <a:off x="836679" y="723898"/>
            <a:ext cx="6002110" cy="1495425"/>
          </a:xfrm>
        </p:spPr>
        <p:txBody>
          <a:bodyPr>
            <a:normAutofit/>
          </a:bodyPr>
          <a:lstStyle/>
          <a:p>
            <a:r>
              <a:rPr lang="en-US" sz="3400"/>
              <a:t>Looking at some of the data from the adult study of disaster survivors</a:t>
            </a:r>
          </a:p>
        </p:txBody>
      </p:sp>
      <p:sp>
        <p:nvSpPr>
          <p:cNvPr id="3" name="Content Placeholder 2">
            <a:extLst>
              <a:ext uri="{FF2B5EF4-FFF2-40B4-BE49-F238E27FC236}">
                <a16:creationId xmlns:a16="http://schemas.microsoft.com/office/drawing/2014/main" id="{A3FF4F14-985C-57A2-6145-2420D4C0A528}"/>
              </a:ext>
            </a:extLst>
          </p:cNvPr>
          <p:cNvSpPr>
            <a:spLocks noGrp="1"/>
          </p:cNvSpPr>
          <p:nvPr>
            <p:ph idx="1"/>
          </p:nvPr>
        </p:nvSpPr>
        <p:spPr>
          <a:xfrm>
            <a:off x="836680" y="2405067"/>
            <a:ext cx="6002110" cy="3729034"/>
          </a:xfrm>
        </p:spPr>
        <p:txBody>
          <a:bodyPr>
            <a:normAutofit fontScale="85000" lnSpcReduction="10000"/>
          </a:bodyPr>
          <a:lstStyle/>
          <a:p>
            <a:r>
              <a:rPr lang="en-US" sz="1900" dirty="0"/>
              <a:t>People in the study averaged having gone through 2 disasters in which they feared for their lives, their family and/or their home. </a:t>
            </a:r>
          </a:p>
          <a:p>
            <a:r>
              <a:rPr lang="en-US" sz="1900" dirty="0"/>
              <a:t>41% said that they had gone through a natural disaster which was also an industrial disaster. </a:t>
            </a:r>
          </a:p>
          <a:p>
            <a:r>
              <a:rPr lang="en-US" sz="1900" dirty="0"/>
              <a:t>22% said that they had also experienced ongoing looting and violence in their community, aside from the climate-related disaster they had experienced. </a:t>
            </a:r>
          </a:p>
          <a:p>
            <a:r>
              <a:rPr lang="en-US" sz="1900" dirty="0"/>
              <a:t>Here it’s easy to see why care in the aftermath may differ between communities. </a:t>
            </a:r>
          </a:p>
          <a:p>
            <a:r>
              <a:rPr lang="en-US" sz="1900" dirty="0"/>
              <a:t>When I asked people what they needed for their general resilience, many said more equality between people, access to healthy foods and affordable housing. </a:t>
            </a:r>
          </a:p>
          <a:p>
            <a:r>
              <a:rPr lang="en-US" sz="1900" dirty="0"/>
              <a:t>When I asked disaster survivors what helped them through, leading the list, it was family, friends, community and their spiritual practice</a:t>
            </a:r>
          </a:p>
          <a:p>
            <a:pPr marL="0" indent="0">
              <a:buNone/>
            </a:pPr>
            <a:endParaRPr lang="en-US" sz="1900" dirty="0"/>
          </a:p>
        </p:txBody>
      </p:sp>
      <p:pic>
        <p:nvPicPr>
          <p:cNvPr id="4" name="Picture 3">
            <a:extLst>
              <a:ext uri="{FF2B5EF4-FFF2-40B4-BE49-F238E27FC236}">
                <a16:creationId xmlns:a16="http://schemas.microsoft.com/office/drawing/2014/main" id="{201D28A9-E04F-AC71-0625-D2496FE7E540}"/>
              </a:ext>
            </a:extLst>
          </p:cNvPr>
          <p:cNvPicPr>
            <a:picLocks noChangeAspect="1"/>
          </p:cNvPicPr>
          <p:nvPr/>
        </p:nvPicPr>
        <p:blipFill>
          <a:blip r:embed="rId2"/>
          <a:srcRect t="8309" r="1" b="1"/>
          <a:stretch/>
        </p:blipFill>
        <p:spPr>
          <a:xfrm>
            <a:off x="7199440" y="10"/>
            <a:ext cx="4992560" cy="6857990"/>
          </a:xfrm>
          <a:prstGeom prst="rect">
            <a:avLst/>
          </a:prstGeom>
          <a:effectLst/>
        </p:spPr>
      </p:pic>
    </p:spTree>
    <p:extLst>
      <p:ext uri="{BB962C8B-B14F-4D97-AF65-F5344CB8AC3E}">
        <p14:creationId xmlns:p14="http://schemas.microsoft.com/office/powerpoint/2010/main" val="2658294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04C051-6765-CFD3-867C-F3C9EB24D7D5}"/>
              </a:ext>
            </a:extLst>
          </p:cNvPr>
          <p:cNvSpPr>
            <a:spLocks noGrp="1"/>
          </p:cNvSpPr>
          <p:nvPr>
            <p:ph type="title"/>
          </p:nvPr>
        </p:nvSpPr>
        <p:spPr>
          <a:xfrm>
            <a:off x="538163" y="266282"/>
            <a:ext cx="6300626" cy="1533943"/>
          </a:xfrm>
        </p:spPr>
        <p:txBody>
          <a:bodyPr>
            <a:normAutofit/>
          </a:bodyPr>
          <a:lstStyle/>
          <a:p>
            <a:r>
              <a:rPr lang="en-US" sz="2800" dirty="0"/>
              <a:t>Often not talked about when we talk about recovery from disasters is crime &amp; violence exposure</a:t>
            </a:r>
          </a:p>
        </p:txBody>
      </p:sp>
      <p:sp>
        <p:nvSpPr>
          <p:cNvPr id="3" name="Content Placeholder 2">
            <a:extLst>
              <a:ext uri="{FF2B5EF4-FFF2-40B4-BE49-F238E27FC236}">
                <a16:creationId xmlns:a16="http://schemas.microsoft.com/office/drawing/2014/main" id="{00443761-F6E1-1C24-B4B9-C11894691E9A}"/>
              </a:ext>
            </a:extLst>
          </p:cNvPr>
          <p:cNvSpPr>
            <a:spLocks noGrp="1"/>
          </p:cNvSpPr>
          <p:nvPr>
            <p:ph idx="1"/>
          </p:nvPr>
        </p:nvSpPr>
        <p:spPr>
          <a:xfrm>
            <a:off x="538163" y="1843088"/>
            <a:ext cx="6519862" cy="4748630"/>
          </a:xfrm>
        </p:spPr>
        <p:txBody>
          <a:bodyPr>
            <a:normAutofit/>
          </a:bodyPr>
          <a:lstStyle/>
          <a:p>
            <a:pPr marL="0" indent="0">
              <a:buNone/>
            </a:pPr>
            <a:r>
              <a:rPr lang="en-US" sz="1900" dirty="0"/>
              <a:t>21% of adults said that they had experienced violence or crime during or immediately after the disaster</a:t>
            </a:r>
          </a:p>
          <a:p>
            <a:pPr marL="0" indent="0">
              <a:buNone/>
            </a:pPr>
            <a:r>
              <a:rPr lang="en-US" sz="1900" dirty="0"/>
              <a:t>19% said they witnessed it happen to others</a:t>
            </a:r>
          </a:p>
          <a:p>
            <a:pPr marL="0" indent="0">
              <a:buNone/>
            </a:pPr>
            <a:r>
              <a:rPr lang="en-US" sz="1900" dirty="0"/>
              <a:t>Among children, about a third said they knew someone who was a victim of crime during the disaster</a:t>
            </a:r>
          </a:p>
          <a:p>
            <a:pPr marL="0" indent="0">
              <a:buNone/>
            </a:pPr>
            <a:r>
              <a:rPr lang="en-US" sz="1900" dirty="0"/>
              <a:t>For first responders, crime &amp; violence exposure was higher. Furthermore, they are exposed to the worst aspects of disasters, such as body recovery, working in heat, smoke, and contaminated water, and in the context of often having their own family home in jeopardy as they work. </a:t>
            </a:r>
          </a:p>
          <a:p>
            <a:pPr marL="0" indent="0">
              <a:buNone/>
            </a:pPr>
            <a:r>
              <a:rPr lang="en-US" sz="1900" dirty="0"/>
              <a:t>Are they working on a climate disaster or a riot that emerged from it? Regardless of how they categorize it, their cells may bear the impacts.</a:t>
            </a:r>
          </a:p>
          <a:p>
            <a:pPr marL="0" indent="0">
              <a:buNone/>
            </a:pPr>
            <a:endParaRPr lang="en-US" sz="1900" dirty="0"/>
          </a:p>
        </p:txBody>
      </p:sp>
      <p:pic>
        <p:nvPicPr>
          <p:cNvPr id="4" name="Picture 3">
            <a:extLst>
              <a:ext uri="{FF2B5EF4-FFF2-40B4-BE49-F238E27FC236}">
                <a16:creationId xmlns:a16="http://schemas.microsoft.com/office/drawing/2014/main" id="{0A6B93E3-3DAA-F0DE-F459-4EBAB40331CF}"/>
              </a:ext>
            </a:extLst>
          </p:cNvPr>
          <p:cNvPicPr>
            <a:picLocks noChangeAspect="1"/>
          </p:cNvPicPr>
          <p:nvPr/>
        </p:nvPicPr>
        <p:blipFill>
          <a:blip r:embed="rId2"/>
          <a:srcRect l="19766" r="31823"/>
          <a:stretch/>
        </p:blipFill>
        <p:spPr>
          <a:xfrm>
            <a:off x="7199440" y="10"/>
            <a:ext cx="4992560" cy="6857990"/>
          </a:xfrm>
          <a:prstGeom prst="rect">
            <a:avLst/>
          </a:prstGeom>
          <a:effectLst/>
        </p:spPr>
      </p:pic>
    </p:spTree>
    <p:extLst>
      <p:ext uri="{BB962C8B-B14F-4D97-AF65-F5344CB8AC3E}">
        <p14:creationId xmlns:p14="http://schemas.microsoft.com/office/powerpoint/2010/main" val="994193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555857-54BF-D107-BFBB-102574F9FFC9}"/>
              </a:ext>
            </a:extLst>
          </p:cNvPr>
          <p:cNvSpPr>
            <a:spLocks noGrp="1"/>
          </p:cNvSpPr>
          <p:nvPr>
            <p:ph type="title"/>
          </p:nvPr>
        </p:nvSpPr>
        <p:spPr>
          <a:xfrm>
            <a:off x="180870" y="155750"/>
            <a:ext cx="6002844" cy="806275"/>
          </a:xfrm>
        </p:spPr>
        <p:txBody>
          <a:bodyPr>
            <a:normAutofit/>
          </a:bodyPr>
          <a:lstStyle/>
          <a:p>
            <a:r>
              <a:rPr lang="en-US" sz="2400" dirty="0"/>
              <a:t>Different needs by life-stage and occupation</a:t>
            </a:r>
          </a:p>
        </p:txBody>
      </p:sp>
      <p:sp>
        <p:nvSpPr>
          <p:cNvPr id="3" name="Content Placeholder 2">
            <a:extLst>
              <a:ext uri="{FF2B5EF4-FFF2-40B4-BE49-F238E27FC236}">
                <a16:creationId xmlns:a16="http://schemas.microsoft.com/office/drawing/2014/main" id="{7B4ADD5B-77F9-F9C8-A82B-EE721AE79CC8}"/>
              </a:ext>
            </a:extLst>
          </p:cNvPr>
          <p:cNvSpPr>
            <a:spLocks noGrp="1"/>
          </p:cNvSpPr>
          <p:nvPr>
            <p:ph idx="1"/>
          </p:nvPr>
        </p:nvSpPr>
        <p:spPr>
          <a:xfrm>
            <a:off x="175429" y="962025"/>
            <a:ext cx="5827417" cy="5649790"/>
          </a:xfrm>
        </p:spPr>
        <p:txBody>
          <a:bodyPr>
            <a:normAutofit lnSpcReduction="10000"/>
          </a:bodyPr>
          <a:lstStyle/>
          <a:p>
            <a:r>
              <a:rPr lang="en-US" sz="1400" dirty="0"/>
              <a:t>For adults, some had miscarriages, some had the worsening of their respiratory disease, a return to substance dependency, pregnancy complications, marriages that broke up, worsening of memory issues and other struggles.</a:t>
            </a:r>
          </a:p>
          <a:p>
            <a:r>
              <a:rPr lang="en-US" sz="1400" dirty="0"/>
              <a:t>For first responders, particularly for firefighters, it’s well known that they have elevated rates of certain types of cancers, though I didn’t track this in my study. </a:t>
            </a:r>
          </a:p>
          <a:p>
            <a:r>
              <a:rPr lang="en-US" sz="1400" dirty="0"/>
              <a:t>Children in my study had numerous health and well-being issues which tended to cluster, such as anxiety, asthma, ADHD, depression, and sleep issues, which for many, worsened. I tracked these specifically because research has tied them to exposure to PM2.5  air pollution either in gestation, in the communities in which they live, and sometimes both. </a:t>
            </a:r>
          </a:p>
          <a:p>
            <a:r>
              <a:rPr lang="en-US" sz="1400" dirty="0"/>
              <a:t>While air pollution is not a typical kind of climate-related disaster that comes to mind, global warming pollutants such as carbon dioxide, methane, and nitrous oxide are part of the reasons behind it. There are now counties within my state of California where a quarter of children have been diagnosed with asthma. (https://www.cdph.ca.gov/Programs/CCDPHP/DEODC/EHIB/CPE/Pages/CaliforniaBreathingCountyAsthmaProfiles.aspx)</a:t>
            </a:r>
          </a:p>
          <a:p>
            <a:r>
              <a:rPr lang="en-US" sz="1400" dirty="0"/>
              <a:t>A young person now who has been impacted in various ways by a destabilizing climate may soon be a parent to a child who is coming into the world to face what their parents faced and very likely worse.  One of the greatest tasks of our time is to understand how to foster health &amp; resilience in families and communities in the context of multiple societal adversities etching their presence into our minds &amp; bodies over the lifespan. </a:t>
            </a:r>
          </a:p>
          <a:p>
            <a:pPr marL="0" indent="0">
              <a:buNone/>
            </a:pPr>
            <a:r>
              <a:rPr lang="en-US" sz="1400" dirty="0"/>
              <a:t>       Thank you </a:t>
            </a:r>
          </a:p>
          <a:p>
            <a:pPr marL="0" indent="0">
              <a:buNone/>
            </a:pPr>
            <a:endParaRPr lang="en-US" sz="1000" dirty="0"/>
          </a:p>
          <a:p>
            <a:endParaRPr lang="en-US" sz="1000" dirty="0"/>
          </a:p>
        </p:txBody>
      </p:sp>
      <p:pic>
        <p:nvPicPr>
          <p:cNvPr id="7" name="Picture 6">
            <a:extLst>
              <a:ext uri="{FF2B5EF4-FFF2-40B4-BE49-F238E27FC236}">
                <a16:creationId xmlns:a16="http://schemas.microsoft.com/office/drawing/2014/main" id="{CC1472C8-BD52-3D0C-43C0-A0CDD455C3EF}"/>
              </a:ext>
            </a:extLst>
          </p:cNvPr>
          <p:cNvPicPr>
            <a:picLocks noChangeAspect="1"/>
          </p:cNvPicPr>
          <p:nvPr/>
        </p:nvPicPr>
        <p:blipFill>
          <a:blip r:embed="rId2"/>
          <a:srcRect b="35"/>
          <a:stretch/>
        </p:blipFill>
        <p:spPr>
          <a:xfrm>
            <a:off x="6189155" y="10"/>
            <a:ext cx="6002844" cy="6857990"/>
          </a:xfrm>
          <a:prstGeom prst="rect">
            <a:avLst/>
          </a:prstGeom>
          <a:effectLst/>
        </p:spPr>
      </p:pic>
    </p:spTree>
    <p:extLst>
      <p:ext uri="{BB962C8B-B14F-4D97-AF65-F5344CB8AC3E}">
        <p14:creationId xmlns:p14="http://schemas.microsoft.com/office/powerpoint/2010/main" val="28623996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8ACB9807D48F942901E2CAE98C03F2F" ma:contentTypeVersion="19" ma:contentTypeDescription="Create a new document." ma:contentTypeScope="" ma:versionID="e8e1765720661cba432c7da592c3199d">
  <xsd:schema xmlns:xsd="http://www.w3.org/2001/XMLSchema" xmlns:xs="http://www.w3.org/2001/XMLSchema" xmlns:p="http://schemas.microsoft.com/office/2006/metadata/properties" xmlns:ns2="16fe952b-2cb9-4c7c-8a21-6b9ee45a83bd" xmlns:ns3="8398388b-5dd4-473b-b584-a67c8634dd1c" targetNamespace="http://schemas.microsoft.com/office/2006/metadata/properties" ma:root="true" ma:fieldsID="8e5a8103c294a7fc2ba786a9ddc4b76a" ns2:_="" ns3:_="">
    <xsd:import namespace="16fe952b-2cb9-4c7c-8a21-6b9ee45a83bd"/>
    <xsd:import namespace="8398388b-5dd4-473b-b584-a67c8634dd1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DueDate"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fe952b-2cb9-4c7c-8a21-6b9ee45a83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DueDate" ma:index="14" nillable="true" ma:displayName="Due Date" ma:format="DateOnly" ma:internalName="DueDate">
      <xsd:simpleType>
        <xsd:restriction base="dms:DateTim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93b1fcbc-132b-4674-883d-7c266f61c71b"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Location" ma:index="25" nillable="true" ma:displayName="Location" ma:indexed="true" ma:internalName="MediaServiceLocation"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98388b-5dd4-473b-b584-a67c8634dd1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f4f20d29-53af-449b-9e7a-7bee3323264a}" ma:internalName="TaxCatchAll" ma:showField="CatchAllData" ma:web="8398388b-5dd4-473b-b584-a67c8634dd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6fe952b-2cb9-4c7c-8a21-6b9ee45a83bd">
      <Terms xmlns="http://schemas.microsoft.com/office/infopath/2007/PartnerControls"/>
    </lcf76f155ced4ddcb4097134ff3c332f>
    <TaxCatchAll xmlns="8398388b-5dd4-473b-b584-a67c8634dd1c" xsi:nil="true"/>
    <DueDate xmlns="16fe952b-2cb9-4c7c-8a21-6b9ee45a83bd" xsi:nil="true"/>
  </documentManagement>
</p:properties>
</file>

<file path=customXml/itemProps1.xml><?xml version="1.0" encoding="utf-8"?>
<ds:datastoreItem xmlns:ds="http://schemas.openxmlformats.org/officeDocument/2006/customXml" ds:itemID="{99636CE7-0032-40ED-B2D7-5E2FD8571A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6fe952b-2cb9-4c7c-8a21-6b9ee45a83bd"/>
    <ds:schemaRef ds:uri="8398388b-5dd4-473b-b584-a67c8634dd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ACD89DD-B223-4809-BFB6-69F38AC897FA}">
  <ds:schemaRefs>
    <ds:schemaRef ds:uri="http://schemas.microsoft.com/sharepoint/v3/contenttype/forms"/>
  </ds:schemaRefs>
</ds:datastoreItem>
</file>

<file path=customXml/itemProps3.xml><?xml version="1.0" encoding="utf-8"?>
<ds:datastoreItem xmlns:ds="http://schemas.openxmlformats.org/officeDocument/2006/customXml" ds:itemID="{3885A55F-879B-4FCC-8290-D011B1203610}">
  <ds:schemaRefs>
    <ds:schemaRef ds:uri="http://www.w3.org/XML/1998/namespace"/>
    <ds:schemaRef ds:uri="http://schemas.microsoft.com/office/2006/metadata/properties"/>
    <ds:schemaRef ds:uri="http://schemas.microsoft.com/office/2006/documentManagement/types"/>
    <ds:schemaRef ds:uri="http://purl.org/dc/elements/1.1/"/>
    <ds:schemaRef ds:uri="http://purl.org/dc/terms/"/>
    <ds:schemaRef ds:uri="http://schemas.microsoft.com/office/infopath/2007/PartnerControls"/>
    <ds:schemaRef ds:uri="http://purl.org/dc/dcmitype/"/>
    <ds:schemaRef ds:uri="8398388b-5dd4-473b-b584-a67c8634dd1c"/>
    <ds:schemaRef ds:uri="http://schemas.openxmlformats.org/package/2006/metadata/core-properties"/>
    <ds:schemaRef ds:uri="16fe952b-2cb9-4c7c-8a21-6b9ee45a83bd"/>
  </ds:schemaRefs>
</ds:datastoreItem>
</file>

<file path=docProps/app.xml><?xml version="1.0" encoding="utf-8"?>
<Properties xmlns="http://schemas.openxmlformats.org/officeDocument/2006/extended-properties" xmlns:vt="http://schemas.openxmlformats.org/officeDocument/2006/docPropsVTypes">
  <TotalTime>2505</TotalTime>
  <Words>1224</Words>
  <Application>Microsoft Office PowerPoint</Application>
  <PresentationFormat>Widescreen</PresentationFormat>
  <Paragraphs>43</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Aptos</vt:lpstr>
      <vt:lpstr>Aptos Display</vt:lpstr>
      <vt:lpstr>Arial</vt:lpstr>
      <vt:lpstr>Office Theme</vt:lpstr>
      <vt:lpstr>National Public Health Week Building Resilience to Climate Trauma, April 11th, 2025</vt:lpstr>
      <vt:lpstr>This is a very brief presentation that will focus on these things:</vt:lpstr>
      <vt:lpstr>In 2011, Japan experienced an earthquake that led to a tsunami, and both of these led to a nuclear meltdown.  The contaminated water used to cool the reactors has been partially treated and is now slowly being released into the Pacific. While this wasn’t a climate-related disaster, having unpacked disasters for 20 years, they tend to be like Russian dolls, one inside of another. Here are some others that are more climate-related:  1. Flooding from a hurricane, which rusts out the underground containment for toxic industrial chemicals that now threaten groundwater  2. Sustained heat and drought that leads to wildfires unleashing weeks of carcinogenic smoke and leaving toxic particles across the landscape that may be taken up by food crops in coming years  3. Hurricanes and floods that lead to mold growth in homes, businesses, and schools, that later worsen respiratory health. This often leads to spraying with fungicides, which has its own risks   To your right is a photo of gold miners in California from 1852. It’s the oldest disaster I’ve unpacked. Like many gold miners, they likely used mercury in the process. When areas that had gold mining 170 years ago burn in a wildfire today, that mercury can be released as part of the air pollution not only in the vicinity but will travel by air currents to other areas. Naturally occurring arsenic comes up with gold in some places, and this has been remobilized through the fires we have now, too.    </vt:lpstr>
      <vt:lpstr>The development of 3 studies I work on</vt:lpstr>
      <vt:lpstr>Our trauma context  that we bring into climate disasters: the history of nearly 3000 participants</vt:lpstr>
      <vt:lpstr>Looking at some of the data from the adult study of disaster survivors</vt:lpstr>
      <vt:lpstr>Often not talked about when we talk about recovery from disasters is crime &amp; violence exposure</vt:lpstr>
      <vt:lpstr>Different needs by life-stage and occupation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 Diamond</dc:creator>
  <cp:lastModifiedBy>Asyur Watson</cp:lastModifiedBy>
  <cp:revision>49</cp:revision>
  <dcterms:created xsi:type="dcterms:W3CDTF">2025-03-22T21:31:47Z</dcterms:created>
  <dcterms:modified xsi:type="dcterms:W3CDTF">2025-04-16T19:11:10Z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0x010100C8ACB9807D48F942901E2CAE98C03F2F</vt:lpwstr>
  </property>
  <property fmtid="{D5CDD505-2E9C-101B-9397-08002B2CF9AE}" pid="3" name="MediaServiceImageTags">
    <vt:lpwstr/>
  </property>
</Properties>
</file>