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sigs" ContentType="application/vnd.openxmlformats-package.digital-signature-origin"/>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notesSlides/notesSlide3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_xmlsignatures/sig1.xml" ContentType="application/vnd.openxmlformats-package.digital-signature-xmlsignatur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3"/>
  </p:notesMasterIdLst>
  <p:handoutMasterIdLst>
    <p:handoutMasterId r:id="rId34"/>
  </p:handoutMasterIdLst>
  <p:sldIdLst>
    <p:sldId id="256" r:id="rId2"/>
    <p:sldId id="286" r:id="rId3"/>
    <p:sldId id="287" r:id="rId4"/>
    <p:sldId id="258" r:id="rId5"/>
    <p:sldId id="259" r:id="rId6"/>
    <p:sldId id="260" r:id="rId7"/>
    <p:sldId id="261" r:id="rId8"/>
    <p:sldId id="262" r:id="rId9"/>
    <p:sldId id="289" r:id="rId10"/>
    <p:sldId id="276" r:id="rId11"/>
    <p:sldId id="277" r:id="rId12"/>
    <p:sldId id="278" r:id="rId13"/>
    <p:sldId id="279" r:id="rId14"/>
    <p:sldId id="280" r:id="rId15"/>
    <p:sldId id="281" r:id="rId16"/>
    <p:sldId id="282" r:id="rId17"/>
    <p:sldId id="283"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84" r:id="rId31"/>
    <p:sldId id="285" r:id="rId32"/>
  </p:sldIdLst>
  <p:sldSz cx="9144000" cy="5143500" type="screen16x9"/>
  <p:notesSz cx="6858000" cy="9144000"/>
  <p:embeddedFontLst>
    <p:embeddedFont>
      <p:font typeface="Roboto"/>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Trebuchet MS" panose="020B0603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684">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23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D03FB1-D379-4D2A-88FC-BBA0AC199B98}" v="61" dt="2022-01-25T16:11:45.080"/>
    <p1510:client id="{9D321CAC-5416-41B9-8E1E-48E938B057E1}" v="19" dt="2022-01-25T16:13:59.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51" autoAdjust="0"/>
  </p:normalViewPr>
  <p:slideViewPr>
    <p:cSldViewPr snapToGrid="0">
      <p:cViewPr varScale="1">
        <p:scale>
          <a:sx n="144" d="100"/>
          <a:sy n="144" d="100"/>
        </p:scale>
        <p:origin x="654" y="114"/>
      </p:cViewPr>
      <p:guideLst>
        <p:guide orient="horz" pos="1620"/>
        <p:guide pos="2880"/>
        <p:guide orient="horz" pos="68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83E6B1-88E7-49CF-994D-405556F6C8D3}" type="datetimeFigureOut">
              <a:rPr lang="en-US" smtClean="0"/>
              <a:t>1/25/2022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7C6134-7AD6-4805-B70B-556C1B1CF477}" type="slidenum">
              <a:rPr lang="en-US" smtClean="0"/>
              <a:t>‹#›</a:t>
            </a:fld>
            <a:endParaRPr lang="en-US"/>
          </a:p>
        </p:txBody>
      </p:sp>
    </p:spTree>
    <p:extLst>
      <p:ext uri="{BB962C8B-B14F-4D97-AF65-F5344CB8AC3E}">
        <p14:creationId xmlns:p14="http://schemas.microsoft.com/office/powerpoint/2010/main" val="130458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013a6a93b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013a6a93b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0b840089c8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0b840089c8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0b840089c8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0b840089c8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0b840089c8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10b840089c8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0bb332ebe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0bb332ebe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0bb332ebe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10bb332ebe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0bb332ebe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0bb332e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0bb332ebe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10bb332ebe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08ece116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08ece116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00f58dd4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00f58dd4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c949805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c949805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8191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fc949805b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fc949805b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013a6a93b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013a6a93b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013a6a93b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013a6a93b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c949805b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fc949805b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013a6a93b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013a6a93b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013a6a93b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1013a6a93b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013a6a93b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013a6a93b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013a6a93b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013a6a93b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0890866b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10890866b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08da251a2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08da251a2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cf792fe4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0cf792fe4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08da251a2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08da251a2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0cf7844d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0cf7844d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0cf7844db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0cf7844db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0cf792fe46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0cf792fe4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0cf792fe4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0cf792fe4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99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0b840089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0b840089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4_Presentation Cover Slide">
  <p:cSld name="14_Presentation Cover Slide">
    <p:spTree>
      <p:nvGrpSpPr>
        <p:cNvPr id="1" name="Shape 21"/>
        <p:cNvGrpSpPr/>
        <p:nvPr/>
      </p:nvGrpSpPr>
      <p:grpSpPr>
        <a:xfrm>
          <a:off x="0" y="0"/>
          <a:ext cx="0" cy="0"/>
          <a:chOff x="0" y="0"/>
          <a:chExt cx="0" cy="0"/>
        </a:xfrm>
      </p:grpSpPr>
      <p:pic>
        <p:nvPicPr>
          <p:cNvPr id="22" name="Google Shape;22;p2"/>
          <p:cNvPicPr preferRelativeResize="0"/>
          <p:nvPr/>
        </p:nvPicPr>
        <p:blipFill rotWithShape="1">
          <a:blip r:embed="rId2">
            <a:alphaModFix/>
          </a:blip>
          <a:srcRect t="9379" b="11892"/>
          <a:stretch/>
        </p:blipFill>
        <p:spPr>
          <a:xfrm>
            <a:off x="4271059" y="0"/>
            <a:ext cx="4858845" cy="5165205"/>
          </a:xfrm>
          <a:prstGeom prst="rect">
            <a:avLst/>
          </a:prstGeom>
          <a:noFill/>
          <a:ln>
            <a:noFill/>
          </a:ln>
        </p:spPr>
      </p:pic>
      <p:grpSp>
        <p:nvGrpSpPr>
          <p:cNvPr id="23" name="Google Shape;23;p2"/>
          <p:cNvGrpSpPr/>
          <p:nvPr/>
        </p:nvGrpSpPr>
        <p:grpSpPr>
          <a:xfrm>
            <a:off x="0" y="-6350"/>
            <a:ext cx="9144164" cy="5149935"/>
            <a:chOff x="0" y="-8467"/>
            <a:chExt cx="12192219" cy="6866580"/>
          </a:xfrm>
        </p:grpSpPr>
        <p:sp>
          <p:nvSpPr>
            <p:cNvPr id="24" name="Google Shape;24;p2"/>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25" name="Google Shape;25;p2"/>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26" name="Google Shape;26;p2"/>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27" name="Google Shape;27;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28" name="Google Shape;28;p2"/>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29" name="Google Shape;29;p2"/>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 name="Google Shape;30;p2"/>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31" name="Google Shape;31;p2"/>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32" name="Google Shape;32;p2"/>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33" name="Google Shape;33;p2"/>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title"/>
          </p:nvPr>
        </p:nvSpPr>
        <p:spPr>
          <a:xfrm>
            <a:off x="506873" y="3237034"/>
            <a:ext cx="5781600" cy="827400"/>
          </a:xfrm>
          <a:prstGeom prst="rect">
            <a:avLst/>
          </a:prstGeom>
          <a:solidFill>
            <a:schemeClr val="lt1">
              <a:alpha val="71764"/>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 name="Google Shape;35;p2"/>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36" name="Google Shape;36;p2"/>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b="0" i="0" u="none" strike="noStrike" cap="none">
                <a:solidFill>
                  <a:srgbClr val="888888"/>
                </a:solidFill>
                <a:latin typeface="Cambria"/>
                <a:ea typeface="Cambria"/>
                <a:cs typeface="Cambria"/>
                <a:sym typeface="Cambria"/>
              </a:defRPr>
            </a:lvl1pPr>
            <a:lvl2pPr marL="0" marR="0" lvl="1" indent="0" algn="l">
              <a:spcBef>
                <a:spcPts val="0"/>
              </a:spcBef>
              <a:buNone/>
              <a:defRPr sz="900" b="0" i="0" u="none" strike="noStrike" cap="none">
                <a:solidFill>
                  <a:srgbClr val="888888"/>
                </a:solidFill>
                <a:latin typeface="Cambria"/>
                <a:ea typeface="Cambria"/>
                <a:cs typeface="Cambria"/>
                <a:sym typeface="Cambria"/>
              </a:defRPr>
            </a:lvl2pPr>
            <a:lvl3pPr marL="0" marR="0" lvl="2" indent="0" algn="l">
              <a:spcBef>
                <a:spcPts val="0"/>
              </a:spcBef>
              <a:buNone/>
              <a:defRPr sz="900" b="0" i="0" u="none" strike="noStrike" cap="none">
                <a:solidFill>
                  <a:srgbClr val="888888"/>
                </a:solidFill>
                <a:latin typeface="Cambria"/>
                <a:ea typeface="Cambria"/>
                <a:cs typeface="Cambria"/>
                <a:sym typeface="Cambria"/>
              </a:defRPr>
            </a:lvl3pPr>
            <a:lvl4pPr marL="0" marR="0" lvl="3" indent="0" algn="l">
              <a:spcBef>
                <a:spcPts val="0"/>
              </a:spcBef>
              <a:buNone/>
              <a:defRPr sz="900" b="0" i="0" u="none" strike="noStrike" cap="none">
                <a:solidFill>
                  <a:srgbClr val="888888"/>
                </a:solidFill>
                <a:latin typeface="Cambria"/>
                <a:ea typeface="Cambria"/>
                <a:cs typeface="Cambria"/>
                <a:sym typeface="Cambria"/>
              </a:defRPr>
            </a:lvl4pPr>
            <a:lvl5pPr marL="0" marR="0" lvl="4" indent="0" algn="l">
              <a:spcBef>
                <a:spcPts val="0"/>
              </a:spcBef>
              <a:buNone/>
              <a:defRPr sz="900" b="0" i="0" u="none" strike="noStrike" cap="none">
                <a:solidFill>
                  <a:srgbClr val="888888"/>
                </a:solidFill>
                <a:latin typeface="Cambria"/>
                <a:ea typeface="Cambria"/>
                <a:cs typeface="Cambria"/>
                <a:sym typeface="Cambria"/>
              </a:defRPr>
            </a:lvl5pPr>
            <a:lvl6pPr marL="0" marR="0" lvl="5" indent="0" algn="l">
              <a:spcBef>
                <a:spcPts val="0"/>
              </a:spcBef>
              <a:buNone/>
              <a:defRPr sz="900" b="0" i="0" u="none" strike="noStrike" cap="none">
                <a:solidFill>
                  <a:srgbClr val="888888"/>
                </a:solidFill>
                <a:latin typeface="Cambria"/>
                <a:ea typeface="Cambria"/>
                <a:cs typeface="Cambria"/>
                <a:sym typeface="Cambria"/>
              </a:defRPr>
            </a:lvl6pPr>
            <a:lvl7pPr marL="0" marR="0" lvl="6" indent="0" algn="l">
              <a:spcBef>
                <a:spcPts val="0"/>
              </a:spcBef>
              <a:buNone/>
              <a:defRPr sz="900" b="0" i="0" u="none" strike="noStrike" cap="none">
                <a:solidFill>
                  <a:srgbClr val="888888"/>
                </a:solidFill>
                <a:latin typeface="Cambria"/>
                <a:ea typeface="Cambria"/>
                <a:cs typeface="Cambria"/>
                <a:sym typeface="Cambria"/>
              </a:defRPr>
            </a:lvl7pPr>
            <a:lvl8pPr marL="0" marR="0" lvl="7" indent="0" algn="l">
              <a:spcBef>
                <a:spcPts val="0"/>
              </a:spcBef>
              <a:buNone/>
              <a:defRPr sz="900" b="0" i="0" u="none" strike="noStrike" cap="none">
                <a:solidFill>
                  <a:srgbClr val="888888"/>
                </a:solidFill>
                <a:latin typeface="Cambria"/>
                <a:ea typeface="Cambria"/>
                <a:cs typeface="Cambria"/>
                <a:sym typeface="Cambria"/>
              </a:defRPr>
            </a:lvl8pPr>
            <a:lvl9pPr marL="0" marR="0" lvl="8" indent="0" algn="l">
              <a:spcBef>
                <a:spcPts val="0"/>
              </a:spcBef>
              <a:buNone/>
              <a:defRPr sz="900" b="0" i="0" u="none" strike="noStrike" cap="none">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7" name="Google Shape;37;p2"/>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7_Presentation Cover Slide">
  <p:cSld name="17_Presentation Cover Slide">
    <p:spTree>
      <p:nvGrpSpPr>
        <p:cNvPr id="1" name="Shape 138"/>
        <p:cNvGrpSpPr/>
        <p:nvPr/>
      </p:nvGrpSpPr>
      <p:grpSpPr>
        <a:xfrm>
          <a:off x="0" y="0"/>
          <a:ext cx="0" cy="0"/>
          <a:chOff x="0" y="0"/>
          <a:chExt cx="0" cy="0"/>
        </a:xfrm>
      </p:grpSpPr>
      <p:pic>
        <p:nvPicPr>
          <p:cNvPr id="139" name="Google Shape;139;p11"/>
          <p:cNvPicPr preferRelativeResize="0"/>
          <p:nvPr/>
        </p:nvPicPr>
        <p:blipFill rotWithShape="1">
          <a:blip r:embed="rId2">
            <a:alphaModFix/>
          </a:blip>
          <a:srcRect t="5472"/>
          <a:stretch/>
        </p:blipFill>
        <p:spPr>
          <a:xfrm>
            <a:off x="432352" y="-7455"/>
            <a:ext cx="8176701" cy="5150953"/>
          </a:xfrm>
          <a:prstGeom prst="rect">
            <a:avLst/>
          </a:prstGeom>
          <a:noFill/>
          <a:ln>
            <a:noFill/>
          </a:ln>
        </p:spPr>
      </p:pic>
      <p:grpSp>
        <p:nvGrpSpPr>
          <p:cNvPr id="140" name="Google Shape;140;p11"/>
          <p:cNvGrpSpPr/>
          <p:nvPr/>
        </p:nvGrpSpPr>
        <p:grpSpPr>
          <a:xfrm>
            <a:off x="0" y="-6350"/>
            <a:ext cx="9144164" cy="5149935"/>
            <a:chOff x="0" y="-8467"/>
            <a:chExt cx="12192219" cy="6866580"/>
          </a:xfrm>
        </p:grpSpPr>
        <p:sp>
          <p:nvSpPr>
            <p:cNvPr id="141" name="Google Shape;141;p11"/>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142" name="Google Shape;142;p11"/>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143" name="Google Shape;143;p11"/>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144" name="Google Shape;144;p1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145" name="Google Shape;145;p11"/>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146" name="Google Shape;146;p11"/>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7" name="Google Shape;147;p11"/>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148" name="Google Shape;148;p11"/>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149" name="Google Shape;149;p11"/>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150" name="Google Shape;150;p11"/>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51" name="Google Shape;151;p11"/>
          <p:cNvSpPr txBox="1">
            <a:spLocks noGrp="1"/>
          </p:cNvSpPr>
          <p:nvPr>
            <p:ph type="title"/>
          </p:nvPr>
        </p:nvSpPr>
        <p:spPr>
          <a:xfrm>
            <a:off x="506873" y="3237034"/>
            <a:ext cx="5781600" cy="827400"/>
          </a:xfrm>
          <a:prstGeom prst="rect">
            <a:avLst/>
          </a:prstGeom>
          <a:solidFill>
            <a:schemeClr val="lt1">
              <a:alpha val="82745"/>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2" name="Google Shape;152;p11"/>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53" name="Google Shape;153;p11"/>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rgbClr val="888888"/>
                </a:solidFill>
                <a:latin typeface="Cambria"/>
                <a:ea typeface="Cambria"/>
                <a:cs typeface="Cambria"/>
                <a:sym typeface="Cambria"/>
              </a:defRPr>
            </a:lvl1pPr>
            <a:lvl2pPr marL="0" marR="0" lvl="1" indent="0" algn="l">
              <a:spcBef>
                <a:spcPts val="0"/>
              </a:spcBef>
              <a:buNone/>
              <a:defRPr sz="900">
                <a:solidFill>
                  <a:srgbClr val="888888"/>
                </a:solidFill>
                <a:latin typeface="Cambria"/>
                <a:ea typeface="Cambria"/>
                <a:cs typeface="Cambria"/>
                <a:sym typeface="Cambria"/>
              </a:defRPr>
            </a:lvl2pPr>
            <a:lvl3pPr marL="0" marR="0" lvl="2" indent="0" algn="l">
              <a:spcBef>
                <a:spcPts val="0"/>
              </a:spcBef>
              <a:buNone/>
              <a:defRPr sz="900">
                <a:solidFill>
                  <a:srgbClr val="888888"/>
                </a:solidFill>
                <a:latin typeface="Cambria"/>
                <a:ea typeface="Cambria"/>
                <a:cs typeface="Cambria"/>
                <a:sym typeface="Cambria"/>
              </a:defRPr>
            </a:lvl3pPr>
            <a:lvl4pPr marL="0" marR="0" lvl="3" indent="0" algn="l">
              <a:spcBef>
                <a:spcPts val="0"/>
              </a:spcBef>
              <a:buNone/>
              <a:defRPr sz="900">
                <a:solidFill>
                  <a:srgbClr val="888888"/>
                </a:solidFill>
                <a:latin typeface="Cambria"/>
                <a:ea typeface="Cambria"/>
                <a:cs typeface="Cambria"/>
                <a:sym typeface="Cambria"/>
              </a:defRPr>
            </a:lvl4pPr>
            <a:lvl5pPr marL="0" marR="0" lvl="4" indent="0" algn="l">
              <a:spcBef>
                <a:spcPts val="0"/>
              </a:spcBef>
              <a:buNone/>
              <a:defRPr sz="900">
                <a:solidFill>
                  <a:srgbClr val="888888"/>
                </a:solidFill>
                <a:latin typeface="Cambria"/>
                <a:ea typeface="Cambria"/>
                <a:cs typeface="Cambria"/>
                <a:sym typeface="Cambria"/>
              </a:defRPr>
            </a:lvl5pPr>
            <a:lvl6pPr marL="0" marR="0" lvl="5" indent="0" algn="l">
              <a:spcBef>
                <a:spcPts val="0"/>
              </a:spcBef>
              <a:buNone/>
              <a:defRPr sz="900">
                <a:solidFill>
                  <a:srgbClr val="888888"/>
                </a:solidFill>
                <a:latin typeface="Cambria"/>
                <a:ea typeface="Cambria"/>
                <a:cs typeface="Cambria"/>
                <a:sym typeface="Cambria"/>
              </a:defRPr>
            </a:lvl6pPr>
            <a:lvl7pPr marL="0" marR="0" lvl="6" indent="0" algn="l">
              <a:spcBef>
                <a:spcPts val="0"/>
              </a:spcBef>
              <a:buNone/>
              <a:defRPr sz="900">
                <a:solidFill>
                  <a:srgbClr val="888888"/>
                </a:solidFill>
                <a:latin typeface="Cambria"/>
                <a:ea typeface="Cambria"/>
                <a:cs typeface="Cambria"/>
                <a:sym typeface="Cambria"/>
              </a:defRPr>
            </a:lvl7pPr>
            <a:lvl8pPr marL="0" marR="0" lvl="7" indent="0" algn="l">
              <a:spcBef>
                <a:spcPts val="0"/>
              </a:spcBef>
              <a:buNone/>
              <a:defRPr sz="900">
                <a:solidFill>
                  <a:srgbClr val="888888"/>
                </a:solidFill>
                <a:latin typeface="Cambria"/>
                <a:ea typeface="Cambria"/>
                <a:cs typeface="Cambria"/>
                <a:sym typeface="Cambria"/>
              </a:defRPr>
            </a:lvl8pPr>
            <a:lvl9pPr marL="0" marR="0" lvl="8" indent="0" algn="l">
              <a:spcBef>
                <a:spcPts val="0"/>
              </a:spcBef>
              <a:buNone/>
              <a:defRPr sz="900">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154" name="Google Shape;154;p11"/>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8_Presentation Cover Slide">
  <p:cSld name="18_Presentation Cover Slide">
    <p:spTree>
      <p:nvGrpSpPr>
        <p:cNvPr id="1" name="Shape 155"/>
        <p:cNvGrpSpPr/>
        <p:nvPr/>
      </p:nvGrpSpPr>
      <p:grpSpPr>
        <a:xfrm>
          <a:off x="0" y="0"/>
          <a:ext cx="0" cy="0"/>
          <a:chOff x="0" y="0"/>
          <a:chExt cx="0" cy="0"/>
        </a:xfrm>
      </p:grpSpPr>
      <p:pic>
        <p:nvPicPr>
          <p:cNvPr id="156" name="Google Shape;156;p12"/>
          <p:cNvPicPr preferRelativeResize="0"/>
          <p:nvPr/>
        </p:nvPicPr>
        <p:blipFill rotWithShape="1">
          <a:blip r:embed="rId2">
            <a:alphaModFix/>
          </a:blip>
          <a:srcRect t="8995" b="6966"/>
          <a:stretch/>
        </p:blipFill>
        <p:spPr>
          <a:xfrm>
            <a:off x="3675434" y="-7455"/>
            <a:ext cx="4084076" cy="5150953"/>
          </a:xfrm>
          <a:prstGeom prst="rect">
            <a:avLst/>
          </a:prstGeom>
          <a:noFill/>
          <a:ln>
            <a:noFill/>
          </a:ln>
        </p:spPr>
      </p:pic>
      <p:grpSp>
        <p:nvGrpSpPr>
          <p:cNvPr id="157" name="Google Shape;157;p12"/>
          <p:cNvGrpSpPr/>
          <p:nvPr/>
        </p:nvGrpSpPr>
        <p:grpSpPr>
          <a:xfrm>
            <a:off x="0" y="-6350"/>
            <a:ext cx="9144164" cy="5149935"/>
            <a:chOff x="0" y="-8467"/>
            <a:chExt cx="12192219" cy="6866580"/>
          </a:xfrm>
        </p:grpSpPr>
        <p:sp>
          <p:nvSpPr>
            <p:cNvPr id="158" name="Google Shape;158;p12"/>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159" name="Google Shape;159;p12"/>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160" name="Google Shape;160;p12"/>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161" name="Google Shape;161;p1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162" name="Google Shape;162;p12"/>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163" name="Google Shape;163;p12"/>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4" name="Google Shape;164;p12"/>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165" name="Google Shape;165;p12"/>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166" name="Google Shape;166;p12"/>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167" name="Google Shape;167;p12"/>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68" name="Google Shape;168;p12"/>
          <p:cNvSpPr txBox="1">
            <a:spLocks noGrp="1"/>
          </p:cNvSpPr>
          <p:nvPr>
            <p:ph type="title"/>
          </p:nvPr>
        </p:nvSpPr>
        <p:spPr>
          <a:xfrm>
            <a:off x="506873" y="3237034"/>
            <a:ext cx="5781600" cy="827400"/>
          </a:xfrm>
          <a:prstGeom prst="rect">
            <a:avLst/>
          </a:prstGeom>
          <a:solidFill>
            <a:schemeClr val="lt1">
              <a:alpha val="71764"/>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9" name="Google Shape;169;p12"/>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70" name="Google Shape;170;p12"/>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rgbClr val="888888"/>
                </a:solidFill>
                <a:latin typeface="Cambria"/>
                <a:ea typeface="Cambria"/>
                <a:cs typeface="Cambria"/>
                <a:sym typeface="Cambria"/>
              </a:defRPr>
            </a:lvl1pPr>
            <a:lvl2pPr marL="0" marR="0" lvl="1" indent="0" algn="l">
              <a:spcBef>
                <a:spcPts val="0"/>
              </a:spcBef>
              <a:buNone/>
              <a:defRPr sz="900">
                <a:solidFill>
                  <a:srgbClr val="888888"/>
                </a:solidFill>
                <a:latin typeface="Cambria"/>
                <a:ea typeface="Cambria"/>
                <a:cs typeface="Cambria"/>
                <a:sym typeface="Cambria"/>
              </a:defRPr>
            </a:lvl2pPr>
            <a:lvl3pPr marL="0" marR="0" lvl="2" indent="0" algn="l">
              <a:spcBef>
                <a:spcPts val="0"/>
              </a:spcBef>
              <a:buNone/>
              <a:defRPr sz="900">
                <a:solidFill>
                  <a:srgbClr val="888888"/>
                </a:solidFill>
                <a:latin typeface="Cambria"/>
                <a:ea typeface="Cambria"/>
                <a:cs typeface="Cambria"/>
                <a:sym typeface="Cambria"/>
              </a:defRPr>
            </a:lvl3pPr>
            <a:lvl4pPr marL="0" marR="0" lvl="3" indent="0" algn="l">
              <a:spcBef>
                <a:spcPts val="0"/>
              </a:spcBef>
              <a:buNone/>
              <a:defRPr sz="900">
                <a:solidFill>
                  <a:srgbClr val="888888"/>
                </a:solidFill>
                <a:latin typeface="Cambria"/>
                <a:ea typeface="Cambria"/>
                <a:cs typeface="Cambria"/>
                <a:sym typeface="Cambria"/>
              </a:defRPr>
            </a:lvl4pPr>
            <a:lvl5pPr marL="0" marR="0" lvl="4" indent="0" algn="l">
              <a:spcBef>
                <a:spcPts val="0"/>
              </a:spcBef>
              <a:buNone/>
              <a:defRPr sz="900">
                <a:solidFill>
                  <a:srgbClr val="888888"/>
                </a:solidFill>
                <a:latin typeface="Cambria"/>
                <a:ea typeface="Cambria"/>
                <a:cs typeface="Cambria"/>
                <a:sym typeface="Cambria"/>
              </a:defRPr>
            </a:lvl5pPr>
            <a:lvl6pPr marL="0" marR="0" lvl="5" indent="0" algn="l">
              <a:spcBef>
                <a:spcPts val="0"/>
              </a:spcBef>
              <a:buNone/>
              <a:defRPr sz="900">
                <a:solidFill>
                  <a:srgbClr val="888888"/>
                </a:solidFill>
                <a:latin typeface="Cambria"/>
                <a:ea typeface="Cambria"/>
                <a:cs typeface="Cambria"/>
                <a:sym typeface="Cambria"/>
              </a:defRPr>
            </a:lvl6pPr>
            <a:lvl7pPr marL="0" marR="0" lvl="6" indent="0" algn="l">
              <a:spcBef>
                <a:spcPts val="0"/>
              </a:spcBef>
              <a:buNone/>
              <a:defRPr sz="900">
                <a:solidFill>
                  <a:srgbClr val="888888"/>
                </a:solidFill>
                <a:latin typeface="Cambria"/>
                <a:ea typeface="Cambria"/>
                <a:cs typeface="Cambria"/>
                <a:sym typeface="Cambria"/>
              </a:defRPr>
            </a:lvl7pPr>
            <a:lvl8pPr marL="0" marR="0" lvl="7" indent="0" algn="l">
              <a:spcBef>
                <a:spcPts val="0"/>
              </a:spcBef>
              <a:buNone/>
              <a:defRPr sz="900">
                <a:solidFill>
                  <a:srgbClr val="888888"/>
                </a:solidFill>
                <a:latin typeface="Cambria"/>
                <a:ea typeface="Cambria"/>
                <a:cs typeface="Cambria"/>
                <a:sym typeface="Cambria"/>
              </a:defRPr>
            </a:lvl8pPr>
            <a:lvl9pPr marL="0" marR="0" lvl="8" indent="0" algn="l">
              <a:spcBef>
                <a:spcPts val="0"/>
              </a:spcBef>
              <a:buNone/>
              <a:defRPr sz="900">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171" name="Google Shape;171;p12"/>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9_Presentation Cover Slide">
  <p:cSld name="19_Presentation Cover Slide">
    <p:spTree>
      <p:nvGrpSpPr>
        <p:cNvPr id="1" name="Shape 172"/>
        <p:cNvGrpSpPr/>
        <p:nvPr/>
      </p:nvGrpSpPr>
      <p:grpSpPr>
        <a:xfrm>
          <a:off x="0" y="0"/>
          <a:ext cx="0" cy="0"/>
          <a:chOff x="0" y="0"/>
          <a:chExt cx="0" cy="0"/>
        </a:xfrm>
      </p:grpSpPr>
      <p:pic>
        <p:nvPicPr>
          <p:cNvPr id="173" name="Google Shape;173;p13"/>
          <p:cNvPicPr preferRelativeResize="0"/>
          <p:nvPr/>
        </p:nvPicPr>
        <p:blipFill rotWithShape="1">
          <a:blip r:embed="rId2">
            <a:alphaModFix/>
          </a:blip>
          <a:srcRect/>
          <a:stretch/>
        </p:blipFill>
        <p:spPr>
          <a:xfrm>
            <a:off x="714375" y="0"/>
            <a:ext cx="7715249" cy="5143499"/>
          </a:xfrm>
          <a:prstGeom prst="rect">
            <a:avLst/>
          </a:prstGeom>
          <a:noFill/>
          <a:ln>
            <a:noFill/>
          </a:ln>
        </p:spPr>
      </p:pic>
      <p:grpSp>
        <p:nvGrpSpPr>
          <p:cNvPr id="174" name="Google Shape;174;p13"/>
          <p:cNvGrpSpPr/>
          <p:nvPr/>
        </p:nvGrpSpPr>
        <p:grpSpPr>
          <a:xfrm>
            <a:off x="0" y="-6350"/>
            <a:ext cx="9144164" cy="5149935"/>
            <a:chOff x="0" y="-8467"/>
            <a:chExt cx="12192219" cy="6866580"/>
          </a:xfrm>
        </p:grpSpPr>
        <p:sp>
          <p:nvSpPr>
            <p:cNvPr id="175" name="Google Shape;175;p13"/>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176" name="Google Shape;176;p13"/>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177" name="Google Shape;177;p13"/>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178" name="Google Shape;178;p1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179" name="Google Shape;179;p1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180" name="Google Shape;180;p13"/>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 name="Google Shape;181;p1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182" name="Google Shape;182;p13"/>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183" name="Google Shape;183;p13"/>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184" name="Google Shape;184;p13"/>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85" name="Google Shape;185;p13"/>
          <p:cNvSpPr txBox="1">
            <a:spLocks noGrp="1"/>
          </p:cNvSpPr>
          <p:nvPr>
            <p:ph type="title"/>
          </p:nvPr>
        </p:nvSpPr>
        <p:spPr>
          <a:xfrm>
            <a:off x="506873" y="3237034"/>
            <a:ext cx="5781600" cy="827400"/>
          </a:xfrm>
          <a:prstGeom prst="rect">
            <a:avLst/>
          </a:prstGeom>
          <a:solidFill>
            <a:schemeClr val="lt1">
              <a:alpha val="71764"/>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6" name="Google Shape;186;p13"/>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87" name="Google Shape;187;p13"/>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rgbClr val="888888"/>
                </a:solidFill>
                <a:latin typeface="Cambria"/>
                <a:ea typeface="Cambria"/>
                <a:cs typeface="Cambria"/>
                <a:sym typeface="Cambria"/>
              </a:defRPr>
            </a:lvl1pPr>
            <a:lvl2pPr marL="0" marR="0" lvl="1" indent="0" algn="l">
              <a:spcBef>
                <a:spcPts val="0"/>
              </a:spcBef>
              <a:buNone/>
              <a:defRPr sz="900">
                <a:solidFill>
                  <a:srgbClr val="888888"/>
                </a:solidFill>
                <a:latin typeface="Cambria"/>
                <a:ea typeface="Cambria"/>
                <a:cs typeface="Cambria"/>
                <a:sym typeface="Cambria"/>
              </a:defRPr>
            </a:lvl2pPr>
            <a:lvl3pPr marL="0" marR="0" lvl="2" indent="0" algn="l">
              <a:spcBef>
                <a:spcPts val="0"/>
              </a:spcBef>
              <a:buNone/>
              <a:defRPr sz="900">
                <a:solidFill>
                  <a:srgbClr val="888888"/>
                </a:solidFill>
                <a:latin typeface="Cambria"/>
                <a:ea typeface="Cambria"/>
                <a:cs typeface="Cambria"/>
                <a:sym typeface="Cambria"/>
              </a:defRPr>
            </a:lvl3pPr>
            <a:lvl4pPr marL="0" marR="0" lvl="3" indent="0" algn="l">
              <a:spcBef>
                <a:spcPts val="0"/>
              </a:spcBef>
              <a:buNone/>
              <a:defRPr sz="900">
                <a:solidFill>
                  <a:srgbClr val="888888"/>
                </a:solidFill>
                <a:latin typeface="Cambria"/>
                <a:ea typeface="Cambria"/>
                <a:cs typeface="Cambria"/>
                <a:sym typeface="Cambria"/>
              </a:defRPr>
            </a:lvl4pPr>
            <a:lvl5pPr marL="0" marR="0" lvl="4" indent="0" algn="l">
              <a:spcBef>
                <a:spcPts val="0"/>
              </a:spcBef>
              <a:buNone/>
              <a:defRPr sz="900">
                <a:solidFill>
                  <a:srgbClr val="888888"/>
                </a:solidFill>
                <a:latin typeface="Cambria"/>
                <a:ea typeface="Cambria"/>
                <a:cs typeface="Cambria"/>
                <a:sym typeface="Cambria"/>
              </a:defRPr>
            </a:lvl5pPr>
            <a:lvl6pPr marL="0" marR="0" lvl="5" indent="0" algn="l">
              <a:spcBef>
                <a:spcPts val="0"/>
              </a:spcBef>
              <a:buNone/>
              <a:defRPr sz="900">
                <a:solidFill>
                  <a:srgbClr val="888888"/>
                </a:solidFill>
                <a:latin typeface="Cambria"/>
                <a:ea typeface="Cambria"/>
                <a:cs typeface="Cambria"/>
                <a:sym typeface="Cambria"/>
              </a:defRPr>
            </a:lvl6pPr>
            <a:lvl7pPr marL="0" marR="0" lvl="6" indent="0" algn="l">
              <a:spcBef>
                <a:spcPts val="0"/>
              </a:spcBef>
              <a:buNone/>
              <a:defRPr sz="900">
                <a:solidFill>
                  <a:srgbClr val="888888"/>
                </a:solidFill>
                <a:latin typeface="Cambria"/>
                <a:ea typeface="Cambria"/>
                <a:cs typeface="Cambria"/>
                <a:sym typeface="Cambria"/>
              </a:defRPr>
            </a:lvl7pPr>
            <a:lvl8pPr marL="0" marR="0" lvl="7" indent="0" algn="l">
              <a:spcBef>
                <a:spcPts val="0"/>
              </a:spcBef>
              <a:buNone/>
              <a:defRPr sz="900">
                <a:solidFill>
                  <a:srgbClr val="888888"/>
                </a:solidFill>
                <a:latin typeface="Cambria"/>
                <a:ea typeface="Cambria"/>
                <a:cs typeface="Cambria"/>
                <a:sym typeface="Cambria"/>
              </a:defRPr>
            </a:lvl8pPr>
            <a:lvl9pPr marL="0" marR="0" lvl="8" indent="0" algn="l">
              <a:spcBef>
                <a:spcPts val="0"/>
              </a:spcBef>
              <a:buNone/>
              <a:defRPr sz="900">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188" name="Google Shape;188;p13"/>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0_Presentation Cover Slide">
  <p:cSld name="20_Presentation Cover Slide">
    <p:spTree>
      <p:nvGrpSpPr>
        <p:cNvPr id="1" name="Shape 189"/>
        <p:cNvGrpSpPr/>
        <p:nvPr/>
      </p:nvGrpSpPr>
      <p:grpSpPr>
        <a:xfrm>
          <a:off x="0" y="0"/>
          <a:ext cx="0" cy="0"/>
          <a:chOff x="0" y="0"/>
          <a:chExt cx="0" cy="0"/>
        </a:xfrm>
      </p:grpSpPr>
      <p:pic>
        <p:nvPicPr>
          <p:cNvPr id="190" name="Google Shape;190;p14"/>
          <p:cNvPicPr preferRelativeResize="0"/>
          <p:nvPr/>
        </p:nvPicPr>
        <p:blipFill rotWithShape="1">
          <a:blip r:embed="rId2">
            <a:alphaModFix/>
          </a:blip>
          <a:srcRect t="14359" b="10465"/>
          <a:stretch/>
        </p:blipFill>
        <p:spPr>
          <a:xfrm>
            <a:off x="0" y="-14909"/>
            <a:ext cx="9135888" cy="5150955"/>
          </a:xfrm>
          <a:prstGeom prst="rect">
            <a:avLst/>
          </a:prstGeom>
          <a:noFill/>
          <a:ln>
            <a:noFill/>
          </a:ln>
        </p:spPr>
      </p:pic>
      <p:grpSp>
        <p:nvGrpSpPr>
          <p:cNvPr id="191" name="Google Shape;191;p14"/>
          <p:cNvGrpSpPr/>
          <p:nvPr/>
        </p:nvGrpSpPr>
        <p:grpSpPr>
          <a:xfrm>
            <a:off x="0" y="-6350"/>
            <a:ext cx="9144164" cy="5149935"/>
            <a:chOff x="0" y="-8467"/>
            <a:chExt cx="12192219" cy="6866580"/>
          </a:xfrm>
        </p:grpSpPr>
        <p:sp>
          <p:nvSpPr>
            <p:cNvPr id="192" name="Google Shape;192;p14"/>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193" name="Google Shape;193;p14"/>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194" name="Google Shape;194;p14"/>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195" name="Google Shape;195;p1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196" name="Google Shape;196;p14"/>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197" name="Google Shape;197;p14"/>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 name="Google Shape;198;p14"/>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199" name="Google Shape;199;p14"/>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200" name="Google Shape;200;p14"/>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201" name="Google Shape;201;p14"/>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02" name="Google Shape;202;p14"/>
          <p:cNvSpPr txBox="1">
            <a:spLocks noGrp="1"/>
          </p:cNvSpPr>
          <p:nvPr>
            <p:ph type="title"/>
          </p:nvPr>
        </p:nvSpPr>
        <p:spPr>
          <a:xfrm>
            <a:off x="506873" y="3237034"/>
            <a:ext cx="5781600" cy="827400"/>
          </a:xfrm>
          <a:prstGeom prst="rect">
            <a:avLst/>
          </a:prstGeom>
          <a:solidFill>
            <a:schemeClr val="lt1">
              <a:alpha val="85882"/>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14"/>
          <p:cNvSpPr txBox="1">
            <a:spLocks noGrp="1"/>
          </p:cNvSpPr>
          <p:nvPr>
            <p:ph type="body" idx="1"/>
          </p:nvPr>
        </p:nvSpPr>
        <p:spPr>
          <a:xfrm>
            <a:off x="508001" y="4064503"/>
            <a:ext cx="5780400" cy="797400"/>
          </a:xfrm>
          <a:prstGeom prst="rect">
            <a:avLst/>
          </a:prstGeom>
          <a:solidFill>
            <a:srgbClr val="0098AA">
              <a:alpha val="63921"/>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204" name="Google Shape;204;p14"/>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rgbClr val="888888"/>
                </a:solidFill>
                <a:latin typeface="Cambria"/>
                <a:ea typeface="Cambria"/>
                <a:cs typeface="Cambria"/>
                <a:sym typeface="Cambria"/>
              </a:defRPr>
            </a:lvl1pPr>
            <a:lvl2pPr marL="0" marR="0" lvl="1" indent="0" algn="l">
              <a:spcBef>
                <a:spcPts val="0"/>
              </a:spcBef>
              <a:buNone/>
              <a:defRPr sz="900">
                <a:solidFill>
                  <a:srgbClr val="888888"/>
                </a:solidFill>
                <a:latin typeface="Cambria"/>
                <a:ea typeface="Cambria"/>
                <a:cs typeface="Cambria"/>
                <a:sym typeface="Cambria"/>
              </a:defRPr>
            </a:lvl2pPr>
            <a:lvl3pPr marL="0" marR="0" lvl="2" indent="0" algn="l">
              <a:spcBef>
                <a:spcPts val="0"/>
              </a:spcBef>
              <a:buNone/>
              <a:defRPr sz="900">
                <a:solidFill>
                  <a:srgbClr val="888888"/>
                </a:solidFill>
                <a:latin typeface="Cambria"/>
                <a:ea typeface="Cambria"/>
                <a:cs typeface="Cambria"/>
                <a:sym typeface="Cambria"/>
              </a:defRPr>
            </a:lvl3pPr>
            <a:lvl4pPr marL="0" marR="0" lvl="3" indent="0" algn="l">
              <a:spcBef>
                <a:spcPts val="0"/>
              </a:spcBef>
              <a:buNone/>
              <a:defRPr sz="900">
                <a:solidFill>
                  <a:srgbClr val="888888"/>
                </a:solidFill>
                <a:latin typeface="Cambria"/>
                <a:ea typeface="Cambria"/>
                <a:cs typeface="Cambria"/>
                <a:sym typeface="Cambria"/>
              </a:defRPr>
            </a:lvl4pPr>
            <a:lvl5pPr marL="0" marR="0" lvl="4" indent="0" algn="l">
              <a:spcBef>
                <a:spcPts val="0"/>
              </a:spcBef>
              <a:buNone/>
              <a:defRPr sz="900">
                <a:solidFill>
                  <a:srgbClr val="888888"/>
                </a:solidFill>
                <a:latin typeface="Cambria"/>
                <a:ea typeface="Cambria"/>
                <a:cs typeface="Cambria"/>
                <a:sym typeface="Cambria"/>
              </a:defRPr>
            </a:lvl5pPr>
            <a:lvl6pPr marL="0" marR="0" lvl="5" indent="0" algn="l">
              <a:spcBef>
                <a:spcPts val="0"/>
              </a:spcBef>
              <a:buNone/>
              <a:defRPr sz="900">
                <a:solidFill>
                  <a:srgbClr val="888888"/>
                </a:solidFill>
                <a:latin typeface="Cambria"/>
                <a:ea typeface="Cambria"/>
                <a:cs typeface="Cambria"/>
                <a:sym typeface="Cambria"/>
              </a:defRPr>
            </a:lvl6pPr>
            <a:lvl7pPr marL="0" marR="0" lvl="6" indent="0" algn="l">
              <a:spcBef>
                <a:spcPts val="0"/>
              </a:spcBef>
              <a:buNone/>
              <a:defRPr sz="900">
                <a:solidFill>
                  <a:srgbClr val="888888"/>
                </a:solidFill>
                <a:latin typeface="Cambria"/>
                <a:ea typeface="Cambria"/>
                <a:cs typeface="Cambria"/>
                <a:sym typeface="Cambria"/>
              </a:defRPr>
            </a:lvl7pPr>
            <a:lvl8pPr marL="0" marR="0" lvl="7" indent="0" algn="l">
              <a:spcBef>
                <a:spcPts val="0"/>
              </a:spcBef>
              <a:buNone/>
              <a:defRPr sz="900">
                <a:solidFill>
                  <a:srgbClr val="888888"/>
                </a:solidFill>
                <a:latin typeface="Cambria"/>
                <a:ea typeface="Cambria"/>
                <a:cs typeface="Cambria"/>
                <a:sym typeface="Cambria"/>
              </a:defRPr>
            </a:lvl8pPr>
            <a:lvl9pPr marL="0" marR="0" lvl="8" indent="0" algn="l">
              <a:spcBef>
                <a:spcPts val="0"/>
              </a:spcBef>
              <a:buNone/>
              <a:defRPr sz="900">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205" name="Google Shape;205;p14"/>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1_Presentation Cover Slide">
  <p:cSld name="11_Presentation Cover Slide">
    <p:spTree>
      <p:nvGrpSpPr>
        <p:cNvPr id="1" name="Shape 206"/>
        <p:cNvGrpSpPr/>
        <p:nvPr/>
      </p:nvGrpSpPr>
      <p:grpSpPr>
        <a:xfrm>
          <a:off x="0" y="0"/>
          <a:ext cx="0" cy="0"/>
          <a:chOff x="0" y="0"/>
          <a:chExt cx="0" cy="0"/>
        </a:xfrm>
      </p:grpSpPr>
      <p:pic>
        <p:nvPicPr>
          <p:cNvPr id="207" name="Google Shape;207;p15"/>
          <p:cNvPicPr preferRelativeResize="0"/>
          <p:nvPr/>
        </p:nvPicPr>
        <p:blipFill rotWithShape="1">
          <a:blip r:embed="rId2">
            <a:alphaModFix/>
          </a:blip>
          <a:srcRect t="26349" b="-91"/>
          <a:stretch/>
        </p:blipFill>
        <p:spPr>
          <a:xfrm>
            <a:off x="-6403" y="-12032"/>
            <a:ext cx="9142295" cy="5155529"/>
          </a:xfrm>
          <a:prstGeom prst="rect">
            <a:avLst/>
          </a:prstGeom>
          <a:noFill/>
          <a:ln>
            <a:noFill/>
          </a:ln>
        </p:spPr>
      </p:pic>
      <p:grpSp>
        <p:nvGrpSpPr>
          <p:cNvPr id="208" name="Google Shape;208;p15"/>
          <p:cNvGrpSpPr/>
          <p:nvPr/>
        </p:nvGrpSpPr>
        <p:grpSpPr>
          <a:xfrm>
            <a:off x="0" y="-6350"/>
            <a:ext cx="9144164" cy="5149935"/>
            <a:chOff x="0" y="-8467"/>
            <a:chExt cx="12192219" cy="6866580"/>
          </a:xfrm>
        </p:grpSpPr>
        <p:sp>
          <p:nvSpPr>
            <p:cNvPr id="209" name="Google Shape;209;p15"/>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210" name="Google Shape;210;p15"/>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211" name="Google Shape;211;p15"/>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212" name="Google Shape;212;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213" name="Google Shape;213;p15"/>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214" name="Google Shape;214;p15"/>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 name="Google Shape;215;p15"/>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216" name="Google Shape;216;p15"/>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217" name="Google Shape;217;p15"/>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218" name="Google Shape;218;p15"/>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19" name="Google Shape;219;p15"/>
          <p:cNvSpPr txBox="1">
            <a:spLocks noGrp="1"/>
          </p:cNvSpPr>
          <p:nvPr>
            <p:ph type="title"/>
          </p:nvPr>
        </p:nvSpPr>
        <p:spPr>
          <a:xfrm>
            <a:off x="506873" y="3237034"/>
            <a:ext cx="5781600" cy="827400"/>
          </a:xfrm>
          <a:prstGeom prst="rect">
            <a:avLst/>
          </a:prstGeom>
          <a:solidFill>
            <a:srgbClr val="FFFFFF">
              <a:alpha val="54901"/>
            </a:srgb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0" name="Google Shape;220;p15"/>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221" name="Google Shape;221;p15"/>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lt1"/>
                </a:solidFill>
                <a:latin typeface="Cambria"/>
                <a:ea typeface="Cambria"/>
                <a:cs typeface="Cambria"/>
                <a:sym typeface="Cambria"/>
              </a:defRPr>
            </a:lvl1pPr>
            <a:lvl2pPr marL="0" marR="0" lvl="1" indent="0" algn="l">
              <a:spcBef>
                <a:spcPts val="0"/>
              </a:spcBef>
              <a:buNone/>
              <a:defRPr sz="900">
                <a:solidFill>
                  <a:schemeClr val="lt1"/>
                </a:solidFill>
                <a:latin typeface="Cambria"/>
                <a:ea typeface="Cambria"/>
                <a:cs typeface="Cambria"/>
                <a:sym typeface="Cambria"/>
              </a:defRPr>
            </a:lvl2pPr>
            <a:lvl3pPr marL="0" marR="0" lvl="2" indent="0" algn="l">
              <a:spcBef>
                <a:spcPts val="0"/>
              </a:spcBef>
              <a:buNone/>
              <a:defRPr sz="900">
                <a:solidFill>
                  <a:schemeClr val="lt1"/>
                </a:solidFill>
                <a:latin typeface="Cambria"/>
                <a:ea typeface="Cambria"/>
                <a:cs typeface="Cambria"/>
                <a:sym typeface="Cambria"/>
              </a:defRPr>
            </a:lvl3pPr>
            <a:lvl4pPr marL="0" marR="0" lvl="3" indent="0" algn="l">
              <a:spcBef>
                <a:spcPts val="0"/>
              </a:spcBef>
              <a:buNone/>
              <a:defRPr sz="900">
                <a:solidFill>
                  <a:schemeClr val="lt1"/>
                </a:solidFill>
                <a:latin typeface="Cambria"/>
                <a:ea typeface="Cambria"/>
                <a:cs typeface="Cambria"/>
                <a:sym typeface="Cambria"/>
              </a:defRPr>
            </a:lvl4pPr>
            <a:lvl5pPr marL="0" marR="0" lvl="4" indent="0" algn="l">
              <a:spcBef>
                <a:spcPts val="0"/>
              </a:spcBef>
              <a:buNone/>
              <a:defRPr sz="900">
                <a:solidFill>
                  <a:schemeClr val="lt1"/>
                </a:solidFill>
                <a:latin typeface="Cambria"/>
                <a:ea typeface="Cambria"/>
                <a:cs typeface="Cambria"/>
                <a:sym typeface="Cambria"/>
              </a:defRPr>
            </a:lvl5pPr>
            <a:lvl6pPr marL="0" marR="0" lvl="5" indent="0" algn="l">
              <a:spcBef>
                <a:spcPts val="0"/>
              </a:spcBef>
              <a:buNone/>
              <a:defRPr sz="900">
                <a:solidFill>
                  <a:schemeClr val="lt1"/>
                </a:solidFill>
                <a:latin typeface="Cambria"/>
                <a:ea typeface="Cambria"/>
                <a:cs typeface="Cambria"/>
                <a:sym typeface="Cambria"/>
              </a:defRPr>
            </a:lvl6pPr>
            <a:lvl7pPr marL="0" marR="0" lvl="6" indent="0" algn="l">
              <a:spcBef>
                <a:spcPts val="0"/>
              </a:spcBef>
              <a:buNone/>
              <a:defRPr sz="900">
                <a:solidFill>
                  <a:schemeClr val="lt1"/>
                </a:solidFill>
                <a:latin typeface="Cambria"/>
                <a:ea typeface="Cambria"/>
                <a:cs typeface="Cambria"/>
                <a:sym typeface="Cambria"/>
              </a:defRPr>
            </a:lvl7pPr>
            <a:lvl8pPr marL="0" marR="0" lvl="7" indent="0" algn="l">
              <a:spcBef>
                <a:spcPts val="0"/>
              </a:spcBef>
              <a:buNone/>
              <a:defRPr sz="900">
                <a:solidFill>
                  <a:schemeClr val="lt1"/>
                </a:solidFill>
                <a:latin typeface="Cambria"/>
                <a:ea typeface="Cambria"/>
                <a:cs typeface="Cambria"/>
                <a:sym typeface="Cambria"/>
              </a:defRPr>
            </a:lvl8pPr>
            <a:lvl9pPr marL="0" marR="0" lvl="8" indent="0" algn="l">
              <a:spcBef>
                <a:spcPts val="0"/>
              </a:spcBef>
              <a:buNone/>
              <a:defRPr sz="900">
                <a:solidFill>
                  <a:schemeClr val="lt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222" name="Google Shape;222;p15"/>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0_Presentation Cover Slide">
  <p:cSld name="10_Presentation Cover Slide">
    <p:spTree>
      <p:nvGrpSpPr>
        <p:cNvPr id="1" name="Shape 223"/>
        <p:cNvGrpSpPr/>
        <p:nvPr/>
      </p:nvGrpSpPr>
      <p:grpSpPr>
        <a:xfrm>
          <a:off x="0" y="0"/>
          <a:ext cx="0" cy="0"/>
          <a:chOff x="0" y="0"/>
          <a:chExt cx="0" cy="0"/>
        </a:xfrm>
      </p:grpSpPr>
      <p:pic>
        <p:nvPicPr>
          <p:cNvPr id="224" name="Google Shape;224;p16"/>
          <p:cNvPicPr preferRelativeResize="0"/>
          <p:nvPr/>
        </p:nvPicPr>
        <p:blipFill rotWithShape="1">
          <a:blip r:embed="rId2">
            <a:alphaModFix/>
          </a:blip>
          <a:srcRect b="16312"/>
          <a:stretch/>
        </p:blipFill>
        <p:spPr>
          <a:xfrm>
            <a:off x="-8603" y="0"/>
            <a:ext cx="9150219" cy="5125452"/>
          </a:xfrm>
          <a:prstGeom prst="rect">
            <a:avLst/>
          </a:prstGeom>
          <a:noFill/>
          <a:ln>
            <a:noFill/>
          </a:ln>
        </p:spPr>
      </p:pic>
      <p:grpSp>
        <p:nvGrpSpPr>
          <p:cNvPr id="225" name="Google Shape;225;p16"/>
          <p:cNvGrpSpPr/>
          <p:nvPr/>
        </p:nvGrpSpPr>
        <p:grpSpPr>
          <a:xfrm>
            <a:off x="0" y="-6350"/>
            <a:ext cx="9144164" cy="5149935"/>
            <a:chOff x="0" y="-8467"/>
            <a:chExt cx="12192219" cy="6866580"/>
          </a:xfrm>
        </p:grpSpPr>
        <p:sp>
          <p:nvSpPr>
            <p:cNvPr id="226" name="Google Shape;226;p16"/>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227" name="Google Shape;227;p16"/>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228" name="Google Shape;228;p16"/>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229" name="Google Shape;229;p1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230" name="Google Shape;230;p1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231" name="Google Shape;231;p16"/>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 name="Google Shape;232;p16"/>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233" name="Google Shape;233;p16"/>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234" name="Google Shape;234;p16"/>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235" name="Google Shape;235;p16"/>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36" name="Google Shape;236;p16"/>
          <p:cNvSpPr txBox="1">
            <a:spLocks noGrp="1"/>
          </p:cNvSpPr>
          <p:nvPr>
            <p:ph type="title"/>
          </p:nvPr>
        </p:nvSpPr>
        <p:spPr>
          <a:xfrm>
            <a:off x="506873" y="3237034"/>
            <a:ext cx="5781600" cy="827400"/>
          </a:xfrm>
          <a:prstGeom prst="rect">
            <a:avLst/>
          </a:prstGeom>
          <a:solidFill>
            <a:schemeClr val="lt1">
              <a:alpha val="71764"/>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7" name="Google Shape;237;p16"/>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238" name="Google Shape;238;p16"/>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lt1"/>
                </a:solidFill>
                <a:latin typeface="Cambria"/>
                <a:ea typeface="Cambria"/>
                <a:cs typeface="Cambria"/>
                <a:sym typeface="Cambria"/>
              </a:defRPr>
            </a:lvl1pPr>
            <a:lvl2pPr marL="0" marR="0" lvl="1" indent="0" algn="l">
              <a:spcBef>
                <a:spcPts val="0"/>
              </a:spcBef>
              <a:buNone/>
              <a:defRPr sz="900">
                <a:solidFill>
                  <a:schemeClr val="lt1"/>
                </a:solidFill>
                <a:latin typeface="Cambria"/>
                <a:ea typeface="Cambria"/>
                <a:cs typeface="Cambria"/>
                <a:sym typeface="Cambria"/>
              </a:defRPr>
            </a:lvl2pPr>
            <a:lvl3pPr marL="0" marR="0" lvl="2" indent="0" algn="l">
              <a:spcBef>
                <a:spcPts val="0"/>
              </a:spcBef>
              <a:buNone/>
              <a:defRPr sz="900">
                <a:solidFill>
                  <a:schemeClr val="lt1"/>
                </a:solidFill>
                <a:latin typeface="Cambria"/>
                <a:ea typeface="Cambria"/>
                <a:cs typeface="Cambria"/>
                <a:sym typeface="Cambria"/>
              </a:defRPr>
            </a:lvl3pPr>
            <a:lvl4pPr marL="0" marR="0" lvl="3" indent="0" algn="l">
              <a:spcBef>
                <a:spcPts val="0"/>
              </a:spcBef>
              <a:buNone/>
              <a:defRPr sz="900">
                <a:solidFill>
                  <a:schemeClr val="lt1"/>
                </a:solidFill>
                <a:latin typeface="Cambria"/>
                <a:ea typeface="Cambria"/>
                <a:cs typeface="Cambria"/>
                <a:sym typeface="Cambria"/>
              </a:defRPr>
            </a:lvl4pPr>
            <a:lvl5pPr marL="0" marR="0" lvl="4" indent="0" algn="l">
              <a:spcBef>
                <a:spcPts val="0"/>
              </a:spcBef>
              <a:buNone/>
              <a:defRPr sz="900">
                <a:solidFill>
                  <a:schemeClr val="lt1"/>
                </a:solidFill>
                <a:latin typeface="Cambria"/>
                <a:ea typeface="Cambria"/>
                <a:cs typeface="Cambria"/>
                <a:sym typeface="Cambria"/>
              </a:defRPr>
            </a:lvl5pPr>
            <a:lvl6pPr marL="0" marR="0" lvl="5" indent="0" algn="l">
              <a:spcBef>
                <a:spcPts val="0"/>
              </a:spcBef>
              <a:buNone/>
              <a:defRPr sz="900">
                <a:solidFill>
                  <a:schemeClr val="lt1"/>
                </a:solidFill>
                <a:latin typeface="Cambria"/>
                <a:ea typeface="Cambria"/>
                <a:cs typeface="Cambria"/>
                <a:sym typeface="Cambria"/>
              </a:defRPr>
            </a:lvl6pPr>
            <a:lvl7pPr marL="0" marR="0" lvl="6" indent="0" algn="l">
              <a:spcBef>
                <a:spcPts val="0"/>
              </a:spcBef>
              <a:buNone/>
              <a:defRPr sz="900">
                <a:solidFill>
                  <a:schemeClr val="lt1"/>
                </a:solidFill>
                <a:latin typeface="Cambria"/>
                <a:ea typeface="Cambria"/>
                <a:cs typeface="Cambria"/>
                <a:sym typeface="Cambria"/>
              </a:defRPr>
            </a:lvl7pPr>
            <a:lvl8pPr marL="0" marR="0" lvl="7" indent="0" algn="l">
              <a:spcBef>
                <a:spcPts val="0"/>
              </a:spcBef>
              <a:buNone/>
              <a:defRPr sz="900">
                <a:solidFill>
                  <a:schemeClr val="lt1"/>
                </a:solidFill>
                <a:latin typeface="Cambria"/>
                <a:ea typeface="Cambria"/>
                <a:cs typeface="Cambria"/>
                <a:sym typeface="Cambria"/>
              </a:defRPr>
            </a:lvl8pPr>
            <a:lvl9pPr marL="0" marR="0" lvl="8" indent="0" algn="l">
              <a:spcBef>
                <a:spcPts val="0"/>
              </a:spcBef>
              <a:buNone/>
              <a:defRPr sz="900">
                <a:solidFill>
                  <a:schemeClr val="lt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239" name="Google Shape;239;p16"/>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9_Presentation Cover Slide">
  <p:cSld name="9_Presentation Cover Slide">
    <p:spTree>
      <p:nvGrpSpPr>
        <p:cNvPr id="1" name="Shape 240"/>
        <p:cNvGrpSpPr/>
        <p:nvPr/>
      </p:nvGrpSpPr>
      <p:grpSpPr>
        <a:xfrm>
          <a:off x="0" y="0"/>
          <a:ext cx="0" cy="0"/>
          <a:chOff x="0" y="0"/>
          <a:chExt cx="0" cy="0"/>
        </a:xfrm>
      </p:grpSpPr>
      <p:pic>
        <p:nvPicPr>
          <p:cNvPr id="241" name="Google Shape;241;p17"/>
          <p:cNvPicPr preferRelativeResize="0"/>
          <p:nvPr/>
        </p:nvPicPr>
        <p:blipFill rotWithShape="1">
          <a:blip r:embed="rId2">
            <a:alphaModFix/>
          </a:blip>
          <a:srcRect b="15747"/>
          <a:stretch/>
        </p:blipFill>
        <p:spPr>
          <a:xfrm>
            <a:off x="0" y="-6350"/>
            <a:ext cx="9135890" cy="5153459"/>
          </a:xfrm>
          <a:prstGeom prst="rect">
            <a:avLst/>
          </a:prstGeom>
          <a:noFill/>
          <a:ln>
            <a:noFill/>
          </a:ln>
        </p:spPr>
      </p:pic>
      <p:grpSp>
        <p:nvGrpSpPr>
          <p:cNvPr id="242" name="Google Shape;242;p17"/>
          <p:cNvGrpSpPr/>
          <p:nvPr/>
        </p:nvGrpSpPr>
        <p:grpSpPr>
          <a:xfrm>
            <a:off x="0" y="-6350"/>
            <a:ext cx="9144164" cy="5149935"/>
            <a:chOff x="0" y="-8467"/>
            <a:chExt cx="12192219" cy="6866580"/>
          </a:xfrm>
        </p:grpSpPr>
        <p:sp>
          <p:nvSpPr>
            <p:cNvPr id="243" name="Google Shape;243;p17"/>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244" name="Google Shape;244;p17"/>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245" name="Google Shape;245;p17"/>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246" name="Google Shape;246;p1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247" name="Google Shape;247;p17"/>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248" name="Google Shape;248;p17"/>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 name="Google Shape;249;p17"/>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250" name="Google Shape;250;p17"/>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251" name="Google Shape;251;p17"/>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252" name="Google Shape;252;p17"/>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53" name="Google Shape;253;p17"/>
          <p:cNvSpPr txBox="1">
            <a:spLocks noGrp="1"/>
          </p:cNvSpPr>
          <p:nvPr>
            <p:ph type="title"/>
          </p:nvPr>
        </p:nvSpPr>
        <p:spPr>
          <a:xfrm>
            <a:off x="506873" y="3237034"/>
            <a:ext cx="5781600" cy="827400"/>
          </a:xfrm>
          <a:prstGeom prst="rect">
            <a:avLst/>
          </a:prstGeom>
          <a:solidFill>
            <a:schemeClr val="lt1">
              <a:alpha val="71764"/>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4" name="Google Shape;254;p17"/>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255" name="Google Shape;255;p17"/>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lt1"/>
                </a:solidFill>
                <a:latin typeface="Cambria"/>
                <a:ea typeface="Cambria"/>
                <a:cs typeface="Cambria"/>
                <a:sym typeface="Cambria"/>
              </a:defRPr>
            </a:lvl1pPr>
            <a:lvl2pPr marL="0" marR="0" lvl="1" indent="0" algn="l">
              <a:spcBef>
                <a:spcPts val="0"/>
              </a:spcBef>
              <a:buNone/>
              <a:defRPr sz="900">
                <a:solidFill>
                  <a:schemeClr val="lt1"/>
                </a:solidFill>
                <a:latin typeface="Cambria"/>
                <a:ea typeface="Cambria"/>
                <a:cs typeface="Cambria"/>
                <a:sym typeface="Cambria"/>
              </a:defRPr>
            </a:lvl2pPr>
            <a:lvl3pPr marL="0" marR="0" lvl="2" indent="0" algn="l">
              <a:spcBef>
                <a:spcPts val="0"/>
              </a:spcBef>
              <a:buNone/>
              <a:defRPr sz="900">
                <a:solidFill>
                  <a:schemeClr val="lt1"/>
                </a:solidFill>
                <a:latin typeface="Cambria"/>
                <a:ea typeface="Cambria"/>
                <a:cs typeface="Cambria"/>
                <a:sym typeface="Cambria"/>
              </a:defRPr>
            </a:lvl3pPr>
            <a:lvl4pPr marL="0" marR="0" lvl="3" indent="0" algn="l">
              <a:spcBef>
                <a:spcPts val="0"/>
              </a:spcBef>
              <a:buNone/>
              <a:defRPr sz="900">
                <a:solidFill>
                  <a:schemeClr val="lt1"/>
                </a:solidFill>
                <a:latin typeface="Cambria"/>
                <a:ea typeface="Cambria"/>
                <a:cs typeface="Cambria"/>
                <a:sym typeface="Cambria"/>
              </a:defRPr>
            </a:lvl4pPr>
            <a:lvl5pPr marL="0" marR="0" lvl="4" indent="0" algn="l">
              <a:spcBef>
                <a:spcPts val="0"/>
              </a:spcBef>
              <a:buNone/>
              <a:defRPr sz="900">
                <a:solidFill>
                  <a:schemeClr val="lt1"/>
                </a:solidFill>
                <a:latin typeface="Cambria"/>
                <a:ea typeface="Cambria"/>
                <a:cs typeface="Cambria"/>
                <a:sym typeface="Cambria"/>
              </a:defRPr>
            </a:lvl5pPr>
            <a:lvl6pPr marL="0" marR="0" lvl="5" indent="0" algn="l">
              <a:spcBef>
                <a:spcPts val="0"/>
              </a:spcBef>
              <a:buNone/>
              <a:defRPr sz="900">
                <a:solidFill>
                  <a:schemeClr val="lt1"/>
                </a:solidFill>
                <a:latin typeface="Cambria"/>
                <a:ea typeface="Cambria"/>
                <a:cs typeface="Cambria"/>
                <a:sym typeface="Cambria"/>
              </a:defRPr>
            </a:lvl6pPr>
            <a:lvl7pPr marL="0" marR="0" lvl="6" indent="0" algn="l">
              <a:spcBef>
                <a:spcPts val="0"/>
              </a:spcBef>
              <a:buNone/>
              <a:defRPr sz="900">
                <a:solidFill>
                  <a:schemeClr val="lt1"/>
                </a:solidFill>
                <a:latin typeface="Cambria"/>
                <a:ea typeface="Cambria"/>
                <a:cs typeface="Cambria"/>
                <a:sym typeface="Cambria"/>
              </a:defRPr>
            </a:lvl7pPr>
            <a:lvl8pPr marL="0" marR="0" lvl="7" indent="0" algn="l">
              <a:spcBef>
                <a:spcPts val="0"/>
              </a:spcBef>
              <a:buNone/>
              <a:defRPr sz="900">
                <a:solidFill>
                  <a:schemeClr val="lt1"/>
                </a:solidFill>
                <a:latin typeface="Cambria"/>
                <a:ea typeface="Cambria"/>
                <a:cs typeface="Cambria"/>
                <a:sym typeface="Cambria"/>
              </a:defRPr>
            </a:lvl8pPr>
            <a:lvl9pPr marL="0" marR="0" lvl="8" indent="0" algn="l">
              <a:spcBef>
                <a:spcPts val="0"/>
              </a:spcBef>
              <a:buNone/>
              <a:defRPr sz="900">
                <a:solidFill>
                  <a:schemeClr val="lt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256" name="Google Shape;256;p17"/>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Presentation Cover Slide">
  <p:cSld name="1_Presentation Cover Slide">
    <p:spTree>
      <p:nvGrpSpPr>
        <p:cNvPr id="1" name="Shape 257"/>
        <p:cNvGrpSpPr/>
        <p:nvPr/>
      </p:nvGrpSpPr>
      <p:grpSpPr>
        <a:xfrm>
          <a:off x="0" y="0"/>
          <a:ext cx="0" cy="0"/>
          <a:chOff x="0" y="0"/>
          <a:chExt cx="0" cy="0"/>
        </a:xfrm>
      </p:grpSpPr>
      <p:pic>
        <p:nvPicPr>
          <p:cNvPr id="258" name="Google Shape;258;p18"/>
          <p:cNvPicPr preferRelativeResize="0"/>
          <p:nvPr/>
        </p:nvPicPr>
        <p:blipFill rotWithShape="1">
          <a:blip r:embed="rId2">
            <a:alphaModFix/>
          </a:blip>
          <a:srcRect l="79" t="8757" r="-79" b="6732"/>
          <a:stretch/>
        </p:blipFill>
        <p:spPr>
          <a:xfrm>
            <a:off x="0" y="-7219"/>
            <a:ext cx="9135890" cy="5147109"/>
          </a:xfrm>
          <a:prstGeom prst="rect">
            <a:avLst/>
          </a:prstGeom>
          <a:noFill/>
          <a:ln>
            <a:noFill/>
          </a:ln>
        </p:spPr>
      </p:pic>
      <p:grpSp>
        <p:nvGrpSpPr>
          <p:cNvPr id="259" name="Google Shape;259;p18"/>
          <p:cNvGrpSpPr/>
          <p:nvPr/>
        </p:nvGrpSpPr>
        <p:grpSpPr>
          <a:xfrm>
            <a:off x="0" y="-6350"/>
            <a:ext cx="9144164" cy="5149935"/>
            <a:chOff x="0" y="-8467"/>
            <a:chExt cx="12192219" cy="6866580"/>
          </a:xfrm>
        </p:grpSpPr>
        <p:sp>
          <p:nvSpPr>
            <p:cNvPr id="260" name="Google Shape;260;p18"/>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261" name="Google Shape;261;p18"/>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262" name="Google Shape;262;p18"/>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263" name="Google Shape;263;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264" name="Google Shape;264;p18"/>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265" name="Google Shape;265;p18"/>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6" name="Google Shape;266;p18"/>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267" name="Google Shape;267;p18"/>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268" name="Google Shape;268;p18"/>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269" name="Google Shape;269;p18"/>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70" name="Google Shape;270;p18"/>
          <p:cNvSpPr txBox="1">
            <a:spLocks noGrp="1"/>
          </p:cNvSpPr>
          <p:nvPr>
            <p:ph type="title"/>
          </p:nvPr>
        </p:nvSpPr>
        <p:spPr>
          <a:xfrm>
            <a:off x="506873" y="3237034"/>
            <a:ext cx="5781600" cy="827400"/>
          </a:xfrm>
          <a:prstGeom prst="rect">
            <a:avLst/>
          </a:prstGeom>
          <a:solidFill>
            <a:schemeClr val="lt1">
              <a:alpha val="80000"/>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1" name="Google Shape;271;p18"/>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272" name="Google Shape;272;p18"/>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lt1"/>
                </a:solidFill>
                <a:latin typeface="Cambria"/>
                <a:ea typeface="Cambria"/>
                <a:cs typeface="Cambria"/>
                <a:sym typeface="Cambria"/>
              </a:defRPr>
            </a:lvl1pPr>
            <a:lvl2pPr marL="0" marR="0" lvl="1" indent="0" algn="l">
              <a:spcBef>
                <a:spcPts val="0"/>
              </a:spcBef>
              <a:buNone/>
              <a:defRPr sz="900">
                <a:solidFill>
                  <a:schemeClr val="lt1"/>
                </a:solidFill>
                <a:latin typeface="Cambria"/>
                <a:ea typeface="Cambria"/>
                <a:cs typeface="Cambria"/>
                <a:sym typeface="Cambria"/>
              </a:defRPr>
            </a:lvl2pPr>
            <a:lvl3pPr marL="0" marR="0" lvl="2" indent="0" algn="l">
              <a:spcBef>
                <a:spcPts val="0"/>
              </a:spcBef>
              <a:buNone/>
              <a:defRPr sz="900">
                <a:solidFill>
                  <a:schemeClr val="lt1"/>
                </a:solidFill>
                <a:latin typeface="Cambria"/>
                <a:ea typeface="Cambria"/>
                <a:cs typeface="Cambria"/>
                <a:sym typeface="Cambria"/>
              </a:defRPr>
            </a:lvl3pPr>
            <a:lvl4pPr marL="0" marR="0" lvl="3" indent="0" algn="l">
              <a:spcBef>
                <a:spcPts val="0"/>
              </a:spcBef>
              <a:buNone/>
              <a:defRPr sz="900">
                <a:solidFill>
                  <a:schemeClr val="lt1"/>
                </a:solidFill>
                <a:latin typeface="Cambria"/>
                <a:ea typeface="Cambria"/>
                <a:cs typeface="Cambria"/>
                <a:sym typeface="Cambria"/>
              </a:defRPr>
            </a:lvl4pPr>
            <a:lvl5pPr marL="0" marR="0" lvl="4" indent="0" algn="l">
              <a:spcBef>
                <a:spcPts val="0"/>
              </a:spcBef>
              <a:buNone/>
              <a:defRPr sz="900">
                <a:solidFill>
                  <a:schemeClr val="lt1"/>
                </a:solidFill>
                <a:latin typeface="Cambria"/>
                <a:ea typeface="Cambria"/>
                <a:cs typeface="Cambria"/>
                <a:sym typeface="Cambria"/>
              </a:defRPr>
            </a:lvl5pPr>
            <a:lvl6pPr marL="0" marR="0" lvl="5" indent="0" algn="l">
              <a:spcBef>
                <a:spcPts val="0"/>
              </a:spcBef>
              <a:buNone/>
              <a:defRPr sz="900">
                <a:solidFill>
                  <a:schemeClr val="lt1"/>
                </a:solidFill>
                <a:latin typeface="Cambria"/>
                <a:ea typeface="Cambria"/>
                <a:cs typeface="Cambria"/>
                <a:sym typeface="Cambria"/>
              </a:defRPr>
            </a:lvl6pPr>
            <a:lvl7pPr marL="0" marR="0" lvl="6" indent="0" algn="l">
              <a:spcBef>
                <a:spcPts val="0"/>
              </a:spcBef>
              <a:buNone/>
              <a:defRPr sz="900">
                <a:solidFill>
                  <a:schemeClr val="lt1"/>
                </a:solidFill>
                <a:latin typeface="Cambria"/>
                <a:ea typeface="Cambria"/>
                <a:cs typeface="Cambria"/>
                <a:sym typeface="Cambria"/>
              </a:defRPr>
            </a:lvl7pPr>
            <a:lvl8pPr marL="0" marR="0" lvl="7" indent="0" algn="l">
              <a:spcBef>
                <a:spcPts val="0"/>
              </a:spcBef>
              <a:buNone/>
              <a:defRPr sz="900">
                <a:solidFill>
                  <a:schemeClr val="lt1"/>
                </a:solidFill>
                <a:latin typeface="Cambria"/>
                <a:ea typeface="Cambria"/>
                <a:cs typeface="Cambria"/>
                <a:sym typeface="Cambria"/>
              </a:defRPr>
            </a:lvl8pPr>
            <a:lvl9pPr marL="0" marR="0" lvl="8" indent="0" algn="l">
              <a:spcBef>
                <a:spcPts val="0"/>
              </a:spcBef>
              <a:buNone/>
              <a:defRPr sz="900">
                <a:solidFill>
                  <a:schemeClr val="lt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273" name="Google Shape;273;p18"/>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Presentation Cover Slide">
  <p:cSld name="2_Presentation Cover Slide">
    <p:spTree>
      <p:nvGrpSpPr>
        <p:cNvPr id="1" name="Shape 274"/>
        <p:cNvGrpSpPr/>
        <p:nvPr/>
      </p:nvGrpSpPr>
      <p:grpSpPr>
        <a:xfrm>
          <a:off x="0" y="0"/>
          <a:ext cx="0" cy="0"/>
          <a:chOff x="0" y="0"/>
          <a:chExt cx="0" cy="0"/>
        </a:xfrm>
      </p:grpSpPr>
      <p:pic>
        <p:nvPicPr>
          <p:cNvPr id="275" name="Google Shape;275;p19"/>
          <p:cNvPicPr preferRelativeResize="0"/>
          <p:nvPr/>
        </p:nvPicPr>
        <p:blipFill rotWithShape="1">
          <a:blip r:embed="rId2">
            <a:alphaModFix/>
          </a:blip>
          <a:srcRect l="79" t="7844" r="-79" b="7418"/>
          <a:stretch/>
        </p:blipFill>
        <p:spPr>
          <a:xfrm>
            <a:off x="0" y="-6350"/>
            <a:ext cx="9135890" cy="5146241"/>
          </a:xfrm>
          <a:prstGeom prst="rect">
            <a:avLst/>
          </a:prstGeom>
          <a:noFill/>
          <a:ln>
            <a:noFill/>
          </a:ln>
        </p:spPr>
      </p:pic>
      <p:grpSp>
        <p:nvGrpSpPr>
          <p:cNvPr id="276" name="Google Shape;276;p19"/>
          <p:cNvGrpSpPr/>
          <p:nvPr/>
        </p:nvGrpSpPr>
        <p:grpSpPr>
          <a:xfrm>
            <a:off x="0" y="-6350"/>
            <a:ext cx="9144164" cy="5149935"/>
            <a:chOff x="0" y="-8467"/>
            <a:chExt cx="12192219" cy="6866580"/>
          </a:xfrm>
        </p:grpSpPr>
        <p:sp>
          <p:nvSpPr>
            <p:cNvPr id="277" name="Google Shape;277;p19"/>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278" name="Google Shape;278;p19"/>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279" name="Google Shape;279;p19"/>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280" name="Google Shape;280;p1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281" name="Google Shape;281;p19"/>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282" name="Google Shape;282;p19"/>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 name="Google Shape;283;p19"/>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284" name="Google Shape;284;p19"/>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285" name="Google Shape;285;p19"/>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286" name="Google Shape;286;p19"/>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87" name="Google Shape;287;p19"/>
          <p:cNvSpPr txBox="1">
            <a:spLocks noGrp="1"/>
          </p:cNvSpPr>
          <p:nvPr>
            <p:ph type="title"/>
          </p:nvPr>
        </p:nvSpPr>
        <p:spPr>
          <a:xfrm>
            <a:off x="506873" y="3237034"/>
            <a:ext cx="5781600" cy="827400"/>
          </a:xfrm>
          <a:prstGeom prst="rect">
            <a:avLst/>
          </a:prstGeom>
          <a:solidFill>
            <a:schemeClr val="lt1">
              <a:alpha val="80000"/>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8" name="Google Shape;288;p19"/>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289" name="Google Shape;289;p19"/>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lt1"/>
                </a:solidFill>
                <a:latin typeface="Cambria"/>
                <a:ea typeface="Cambria"/>
                <a:cs typeface="Cambria"/>
                <a:sym typeface="Cambria"/>
              </a:defRPr>
            </a:lvl1pPr>
            <a:lvl2pPr marL="0" marR="0" lvl="1" indent="0" algn="l">
              <a:spcBef>
                <a:spcPts val="0"/>
              </a:spcBef>
              <a:buNone/>
              <a:defRPr sz="900">
                <a:solidFill>
                  <a:schemeClr val="lt1"/>
                </a:solidFill>
                <a:latin typeface="Cambria"/>
                <a:ea typeface="Cambria"/>
                <a:cs typeface="Cambria"/>
                <a:sym typeface="Cambria"/>
              </a:defRPr>
            </a:lvl2pPr>
            <a:lvl3pPr marL="0" marR="0" lvl="2" indent="0" algn="l">
              <a:spcBef>
                <a:spcPts val="0"/>
              </a:spcBef>
              <a:buNone/>
              <a:defRPr sz="900">
                <a:solidFill>
                  <a:schemeClr val="lt1"/>
                </a:solidFill>
                <a:latin typeface="Cambria"/>
                <a:ea typeface="Cambria"/>
                <a:cs typeface="Cambria"/>
                <a:sym typeface="Cambria"/>
              </a:defRPr>
            </a:lvl3pPr>
            <a:lvl4pPr marL="0" marR="0" lvl="3" indent="0" algn="l">
              <a:spcBef>
                <a:spcPts val="0"/>
              </a:spcBef>
              <a:buNone/>
              <a:defRPr sz="900">
                <a:solidFill>
                  <a:schemeClr val="lt1"/>
                </a:solidFill>
                <a:latin typeface="Cambria"/>
                <a:ea typeface="Cambria"/>
                <a:cs typeface="Cambria"/>
                <a:sym typeface="Cambria"/>
              </a:defRPr>
            </a:lvl4pPr>
            <a:lvl5pPr marL="0" marR="0" lvl="4" indent="0" algn="l">
              <a:spcBef>
                <a:spcPts val="0"/>
              </a:spcBef>
              <a:buNone/>
              <a:defRPr sz="900">
                <a:solidFill>
                  <a:schemeClr val="lt1"/>
                </a:solidFill>
                <a:latin typeface="Cambria"/>
                <a:ea typeface="Cambria"/>
                <a:cs typeface="Cambria"/>
                <a:sym typeface="Cambria"/>
              </a:defRPr>
            </a:lvl5pPr>
            <a:lvl6pPr marL="0" marR="0" lvl="5" indent="0" algn="l">
              <a:spcBef>
                <a:spcPts val="0"/>
              </a:spcBef>
              <a:buNone/>
              <a:defRPr sz="900">
                <a:solidFill>
                  <a:schemeClr val="lt1"/>
                </a:solidFill>
                <a:latin typeface="Cambria"/>
                <a:ea typeface="Cambria"/>
                <a:cs typeface="Cambria"/>
                <a:sym typeface="Cambria"/>
              </a:defRPr>
            </a:lvl6pPr>
            <a:lvl7pPr marL="0" marR="0" lvl="6" indent="0" algn="l">
              <a:spcBef>
                <a:spcPts val="0"/>
              </a:spcBef>
              <a:buNone/>
              <a:defRPr sz="900">
                <a:solidFill>
                  <a:schemeClr val="lt1"/>
                </a:solidFill>
                <a:latin typeface="Cambria"/>
                <a:ea typeface="Cambria"/>
                <a:cs typeface="Cambria"/>
                <a:sym typeface="Cambria"/>
              </a:defRPr>
            </a:lvl7pPr>
            <a:lvl8pPr marL="0" marR="0" lvl="7" indent="0" algn="l">
              <a:spcBef>
                <a:spcPts val="0"/>
              </a:spcBef>
              <a:buNone/>
              <a:defRPr sz="900">
                <a:solidFill>
                  <a:schemeClr val="lt1"/>
                </a:solidFill>
                <a:latin typeface="Cambria"/>
                <a:ea typeface="Cambria"/>
                <a:cs typeface="Cambria"/>
                <a:sym typeface="Cambria"/>
              </a:defRPr>
            </a:lvl8pPr>
            <a:lvl9pPr marL="0" marR="0" lvl="8" indent="0" algn="l">
              <a:spcBef>
                <a:spcPts val="0"/>
              </a:spcBef>
              <a:buNone/>
              <a:defRPr sz="900">
                <a:solidFill>
                  <a:schemeClr val="lt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290" name="Google Shape;290;p19"/>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3_Presentation Cover Slide">
  <p:cSld name="3_Presentation Cover Slide">
    <p:spTree>
      <p:nvGrpSpPr>
        <p:cNvPr id="1" name="Shape 291"/>
        <p:cNvGrpSpPr/>
        <p:nvPr/>
      </p:nvGrpSpPr>
      <p:grpSpPr>
        <a:xfrm>
          <a:off x="0" y="0"/>
          <a:ext cx="0" cy="0"/>
          <a:chOff x="0" y="0"/>
          <a:chExt cx="0" cy="0"/>
        </a:xfrm>
      </p:grpSpPr>
      <p:pic>
        <p:nvPicPr>
          <p:cNvPr id="292" name="Google Shape;292;p20"/>
          <p:cNvPicPr preferRelativeResize="0"/>
          <p:nvPr/>
        </p:nvPicPr>
        <p:blipFill rotWithShape="1">
          <a:blip r:embed="rId2">
            <a:alphaModFix/>
          </a:blip>
          <a:srcRect t="7080" b="8541"/>
          <a:stretch/>
        </p:blipFill>
        <p:spPr>
          <a:xfrm>
            <a:off x="0" y="-6350"/>
            <a:ext cx="9162287" cy="5153460"/>
          </a:xfrm>
          <a:prstGeom prst="rect">
            <a:avLst/>
          </a:prstGeom>
          <a:noFill/>
          <a:ln>
            <a:noFill/>
          </a:ln>
        </p:spPr>
      </p:pic>
      <p:grpSp>
        <p:nvGrpSpPr>
          <p:cNvPr id="293" name="Google Shape;293;p20"/>
          <p:cNvGrpSpPr/>
          <p:nvPr/>
        </p:nvGrpSpPr>
        <p:grpSpPr>
          <a:xfrm>
            <a:off x="0" y="-6350"/>
            <a:ext cx="9144164" cy="5149935"/>
            <a:chOff x="0" y="-8467"/>
            <a:chExt cx="12192219" cy="6866580"/>
          </a:xfrm>
        </p:grpSpPr>
        <p:sp>
          <p:nvSpPr>
            <p:cNvPr id="294" name="Google Shape;294;p20"/>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295" name="Google Shape;295;p20"/>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296" name="Google Shape;296;p20"/>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297" name="Google Shape;297;p2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298" name="Google Shape;298;p20"/>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299" name="Google Shape;299;p20"/>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0" name="Google Shape;300;p20"/>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301" name="Google Shape;301;p20"/>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302" name="Google Shape;302;p20"/>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303" name="Google Shape;303;p20"/>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304" name="Google Shape;304;p20"/>
          <p:cNvSpPr txBox="1">
            <a:spLocks noGrp="1"/>
          </p:cNvSpPr>
          <p:nvPr>
            <p:ph type="title"/>
          </p:nvPr>
        </p:nvSpPr>
        <p:spPr>
          <a:xfrm>
            <a:off x="506873" y="3237033"/>
            <a:ext cx="5781600" cy="823800"/>
          </a:xfrm>
          <a:prstGeom prst="rect">
            <a:avLst/>
          </a:prstGeom>
          <a:solidFill>
            <a:schemeClr val="lt1">
              <a:alpha val="76862"/>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5" name="Google Shape;305;p20"/>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306" name="Google Shape;306;p20"/>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lt1"/>
                </a:solidFill>
                <a:latin typeface="Cambria"/>
                <a:ea typeface="Cambria"/>
                <a:cs typeface="Cambria"/>
                <a:sym typeface="Cambria"/>
              </a:defRPr>
            </a:lvl1pPr>
            <a:lvl2pPr marL="0" marR="0" lvl="1" indent="0" algn="l">
              <a:spcBef>
                <a:spcPts val="0"/>
              </a:spcBef>
              <a:buNone/>
              <a:defRPr sz="900">
                <a:solidFill>
                  <a:schemeClr val="lt1"/>
                </a:solidFill>
                <a:latin typeface="Cambria"/>
                <a:ea typeface="Cambria"/>
                <a:cs typeface="Cambria"/>
                <a:sym typeface="Cambria"/>
              </a:defRPr>
            </a:lvl2pPr>
            <a:lvl3pPr marL="0" marR="0" lvl="2" indent="0" algn="l">
              <a:spcBef>
                <a:spcPts val="0"/>
              </a:spcBef>
              <a:buNone/>
              <a:defRPr sz="900">
                <a:solidFill>
                  <a:schemeClr val="lt1"/>
                </a:solidFill>
                <a:latin typeface="Cambria"/>
                <a:ea typeface="Cambria"/>
                <a:cs typeface="Cambria"/>
                <a:sym typeface="Cambria"/>
              </a:defRPr>
            </a:lvl3pPr>
            <a:lvl4pPr marL="0" marR="0" lvl="3" indent="0" algn="l">
              <a:spcBef>
                <a:spcPts val="0"/>
              </a:spcBef>
              <a:buNone/>
              <a:defRPr sz="900">
                <a:solidFill>
                  <a:schemeClr val="lt1"/>
                </a:solidFill>
                <a:latin typeface="Cambria"/>
                <a:ea typeface="Cambria"/>
                <a:cs typeface="Cambria"/>
                <a:sym typeface="Cambria"/>
              </a:defRPr>
            </a:lvl4pPr>
            <a:lvl5pPr marL="0" marR="0" lvl="4" indent="0" algn="l">
              <a:spcBef>
                <a:spcPts val="0"/>
              </a:spcBef>
              <a:buNone/>
              <a:defRPr sz="900">
                <a:solidFill>
                  <a:schemeClr val="lt1"/>
                </a:solidFill>
                <a:latin typeface="Cambria"/>
                <a:ea typeface="Cambria"/>
                <a:cs typeface="Cambria"/>
                <a:sym typeface="Cambria"/>
              </a:defRPr>
            </a:lvl5pPr>
            <a:lvl6pPr marL="0" marR="0" lvl="5" indent="0" algn="l">
              <a:spcBef>
                <a:spcPts val="0"/>
              </a:spcBef>
              <a:buNone/>
              <a:defRPr sz="900">
                <a:solidFill>
                  <a:schemeClr val="lt1"/>
                </a:solidFill>
                <a:latin typeface="Cambria"/>
                <a:ea typeface="Cambria"/>
                <a:cs typeface="Cambria"/>
                <a:sym typeface="Cambria"/>
              </a:defRPr>
            </a:lvl6pPr>
            <a:lvl7pPr marL="0" marR="0" lvl="6" indent="0" algn="l">
              <a:spcBef>
                <a:spcPts val="0"/>
              </a:spcBef>
              <a:buNone/>
              <a:defRPr sz="900">
                <a:solidFill>
                  <a:schemeClr val="lt1"/>
                </a:solidFill>
                <a:latin typeface="Cambria"/>
                <a:ea typeface="Cambria"/>
                <a:cs typeface="Cambria"/>
                <a:sym typeface="Cambria"/>
              </a:defRPr>
            </a:lvl7pPr>
            <a:lvl8pPr marL="0" marR="0" lvl="7" indent="0" algn="l">
              <a:spcBef>
                <a:spcPts val="0"/>
              </a:spcBef>
              <a:buNone/>
              <a:defRPr sz="900">
                <a:solidFill>
                  <a:schemeClr val="lt1"/>
                </a:solidFill>
                <a:latin typeface="Cambria"/>
                <a:ea typeface="Cambria"/>
                <a:cs typeface="Cambria"/>
                <a:sym typeface="Cambria"/>
              </a:defRPr>
            </a:lvl8pPr>
            <a:lvl9pPr marL="0" marR="0" lvl="8" indent="0" algn="l">
              <a:spcBef>
                <a:spcPts val="0"/>
              </a:spcBef>
              <a:buNone/>
              <a:defRPr sz="900">
                <a:solidFill>
                  <a:schemeClr val="lt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07" name="Google Shape;307;p20"/>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38"/>
        <p:cNvGrpSpPr/>
        <p:nvPr/>
      </p:nvGrpSpPr>
      <p:grpSpPr>
        <a:xfrm>
          <a:off x="0" y="0"/>
          <a:ext cx="0" cy="0"/>
          <a:chOff x="0" y="0"/>
          <a:chExt cx="0" cy="0"/>
        </a:xfrm>
      </p:grpSpPr>
      <p:sp>
        <p:nvSpPr>
          <p:cNvPr id="39" name="Google Shape;39;p3"/>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3"/>
          <p:cNvSpPr txBox="1">
            <a:spLocks noGrp="1"/>
          </p:cNvSpPr>
          <p:nvPr>
            <p:ph type="body" idx="1"/>
          </p:nvPr>
        </p:nvSpPr>
        <p:spPr>
          <a:xfrm>
            <a:off x="508000" y="1620442"/>
            <a:ext cx="6447600" cy="2910600"/>
          </a:xfrm>
          <a:prstGeom prst="rect">
            <a:avLst/>
          </a:prstGeom>
          <a:noFill/>
          <a:ln>
            <a:noFill/>
          </a:ln>
        </p:spPr>
        <p:txBody>
          <a:bodyPr spcFirstLastPara="1" wrap="square" lIns="68575" tIns="34275" rIns="68575" bIns="34275" anchor="t" anchorCtr="0">
            <a:noAutofit/>
          </a:bodyPr>
          <a:lstStyle>
            <a:lvl1pPr marL="457200" lvl="0" indent="-292100" algn="l">
              <a:spcBef>
                <a:spcPts val="800"/>
              </a:spcBef>
              <a:spcAft>
                <a:spcPts val="0"/>
              </a:spcAft>
              <a:buSzPts val="1000"/>
              <a:buChar char="►"/>
              <a:defRPr/>
            </a:lvl1pPr>
            <a:lvl2pPr marL="914400" lvl="1" indent="-317500" algn="l">
              <a:spcBef>
                <a:spcPts val="800"/>
              </a:spcBef>
              <a:spcAft>
                <a:spcPts val="0"/>
              </a:spcAft>
              <a:buSzPts val="1400"/>
              <a:buChar char="◼"/>
              <a:defRPr/>
            </a:lvl2pPr>
            <a:lvl3pPr marL="1371600" lvl="2" indent="-285750" algn="l">
              <a:spcBef>
                <a:spcPts val="800"/>
              </a:spcBef>
              <a:spcAft>
                <a:spcPts val="0"/>
              </a:spcAft>
              <a:buSzPts val="900"/>
              <a:buChar char="◆"/>
              <a:defRPr/>
            </a:lvl3pPr>
            <a:lvl4pPr marL="1828800" lvl="3" indent="-304800" algn="l">
              <a:spcBef>
                <a:spcPts val="800"/>
              </a:spcBef>
              <a:spcAft>
                <a:spcPts val="0"/>
              </a:spcAft>
              <a:buSzPts val="1200"/>
              <a:buChar char="⚫"/>
              <a:defRPr/>
            </a:lvl4pPr>
            <a:lvl5pPr marL="2286000" lvl="4" indent="-304800" algn="l">
              <a:spcBef>
                <a:spcPts val="800"/>
              </a:spcBef>
              <a:spcAft>
                <a:spcPts val="0"/>
              </a:spcAft>
              <a:buSzPts val="12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41" name="Google Shape;41;p3"/>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42" name="Google Shape;42;p3"/>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43" name="Google Shape;43;p3"/>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4_Presentation Cover Slide">
  <p:cSld name="4_Presentation Cover Slide">
    <p:spTree>
      <p:nvGrpSpPr>
        <p:cNvPr id="1" name="Shape 308"/>
        <p:cNvGrpSpPr/>
        <p:nvPr/>
      </p:nvGrpSpPr>
      <p:grpSpPr>
        <a:xfrm>
          <a:off x="0" y="0"/>
          <a:ext cx="0" cy="0"/>
          <a:chOff x="0" y="0"/>
          <a:chExt cx="0" cy="0"/>
        </a:xfrm>
      </p:grpSpPr>
      <p:pic>
        <p:nvPicPr>
          <p:cNvPr id="309" name="Google Shape;309;p21"/>
          <p:cNvPicPr preferRelativeResize="0"/>
          <p:nvPr/>
        </p:nvPicPr>
        <p:blipFill rotWithShape="1">
          <a:blip r:embed="rId2">
            <a:alphaModFix/>
          </a:blip>
          <a:srcRect t="15437" b="-223"/>
          <a:stretch/>
        </p:blipFill>
        <p:spPr>
          <a:xfrm>
            <a:off x="0" y="-7219"/>
            <a:ext cx="9135889" cy="5168770"/>
          </a:xfrm>
          <a:prstGeom prst="rect">
            <a:avLst/>
          </a:prstGeom>
          <a:noFill/>
          <a:ln>
            <a:noFill/>
          </a:ln>
        </p:spPr>
      </p:pic>
      <p:grpSp>
        <p:nvGrpSpPr>
          <p:cNvPr id="310" name="Google Shape;310;p21"/>
          <p:cNvGrpSpPr/>
          <p:nvPr/>
        </p:nvGrpSpPr>
        <p:grpSpPr>
          <a:xfrm>
            <a:off x="0" y="-6350"/>
            <a:ext cx="9144164" cy="5149935"/>
            <a:chOff x="0" y="-8467"/>
            <a:chExt cx="12192219" cy="6866580"/>
          </a:xfrm>
        </p:grpSpPr>
        <p:sp>
          <p:nvSpPr>
            <p:cNvPr id="311" name="Google Shape;311;p21"/>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312" name="Google Shape;312;p21"/>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313" name="Google Shape;313;p21"/>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314" name="Google Shape;314;p2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315" name="Google Shape;315;p21"/>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316" name="Google Shape;316;p21"/>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7" name="Google Shape;317;p21"/>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318" name="Google Shape;318;p21"/>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319" name="Google Shape;319;p21"/>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320" name="Google Shape;320;p21"/>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321" name="Google Shape;321;p21"/>
          <p:cNvSpPr txBox="1">
            <a:spLocks noGrp="1"/>
          </p:cNvSpPr>
          <p:nvPr>
            <p:ph type="title"/>
          </p:nvPr>
        </p:nvSpPr>
        <p:spPr>
          <a:xfrm>
            <a:off x="506873" y="3237034"/>
            <a:ext cx="5781600" cy="827400"/>
          </a:xfrm>
          <a:prstGeom prst="rect">
            <a:avLst/>
          </a:prstGeom>
          <a:solidFill>
            <a:schemeClr val="lt1">
              <a:alpha val="62745"/>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2" name="Google Shape;322;p21"/>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323" name="Google Shape;323;p21"/>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lt1"/>
                </a:solidFill>
                <a:latin typeface="Cambria"/>
                <a:ea typeface="Cambria"/>
                <a:cs typeface="Cambria"/>
                <a:sym typeface="Cambria"/>
              </a:defRPr>
            </a:lvl1pPr>
            <a:lvl2pPr marL="0" marR="0" lvl="1" indent="0" algn="l">
              <a:spcBef>
                <a:spcPts val="0"/>
              </a:spcBef>
              <a:buNone/>
              <a:defRPr sz="900">
                <a:solidFill>
                  <a:schemeClr val="lt1"/>
                </a:solidFill>
                <a:latin typeface="Cambria"/>
                <a:ea typeface="Cambria"/>
                <a:cs typeface="Cambria"/>
                <a:sym typeface="Cambria"/>
              </a:defRPr>
            </a:lvl2pPr>
            <a:lvl3pPr marL="0" marR="0" lvl="2" indent="0" algn="l">
              <a:spcBef>
                <a:spcPts val="0"/>
              </a:spcBef>
              <a:buNone/>
              <a:defRPr sz="900">
                <a:solidFill>
                  <a:schemeClr val="lt1"/>
                </a:solidFill>
                <a:latin typeface="Cambria"/>
                <a:ea typeface="Cambria"/>
                <a:cs typeface="Cambria"/>
                <a:sym typeface="Cambria"/>
              </a:defRPr>
            </a:lvl3pPr>
            <a:lvl4pPr marL="0" marR="0" lvl="3" indent="0" algn="l">
              <a:spcBef>
                <a:spcPts val="0"/>
              </a:spcBef>
              <a:buNone/>
              <a:defRPr sz="900">
                <a:solidFill>
                  <a:schemeClr val="lt1"/>
                </a:solidFill>
                <a:latin typeface="Cambria"/>
                <a:ea typeface="Cambria"/>
                <a:cs typeface="Cambria"/>
                <a:sym typeface="Cambria"/>
              </a:defRPr>
            </a:lvl4pPr>
            <a:lvl5pPr marL="0" marR="0" lvl="4" indent="0" algn="l">
              <a:spcBef>
                <a:spcPts val="0"/>
              </a:spcBef>
              <a:buNone/>
              <a:defRPr sz="900">
                <a:solidFill>
                  <a:schemeClr val="lt1"/>
                </a:solidFill>
                <a:latin typeface="Cambria"/>
                <a:ea typeface="Cambria"/>
                <a:cs typeface="Cambria"/>
                <a:sym typeface="Cambria"/>
              </a:defRPr>
            </a:lvl5pPr>
            <a:lvl6pPr marL="0" marR="0" lvl="5" indent="0" algn="l">
              <a:spcBef>
                <a:spcPts val="0"/>
              </a:spcBef>
              <a:buNone/>
              <a:defRPr sz="900">
                <a:solidFill>
                  <a:schemeClr val="lt1"/>
                </a:solidFill>
                <a:latin typeface="Cambria"/>
                <a:ea typeface="Cambria"/>
                <a:cs typeface="Cambria"/>
                <a:sym typeface="Cambria"/>
              </a:defRPr>
            </a:lvl6pPr>
            <a:lvl7pPr marL="0" marR="0" lvl="6" indent="0" algn="l">
              <a:spcBef>
                <a:spcPts val="0"/>
              </a:spcBef>
              <a:buNone/>
              <a:defRPr sz="900">
                <a:solidFill>
                  <a:schemeClr val="lt1"/>
                </a:solidFill>
                <a:latin typeface="Cambria"/>
                <a:ea typeface="Cambria"/>
                <a:cs typeface="Cambria"/>
                <a:sym typeface="Cambria"/>
              </a:defRPr>
            </a:lvl7pPr>
            <a:lvl8pPr marL="0" marR="0" lvl="7" indent="0" algn="l">
              <a:spcBef>
                <a:spcPts val="0"/>
              </a:spcBef>
              <a:buNone/>
              <a:defRPr sz="900">
                <a:solidFill>
                  <a:schemeClr val="lt1"/>
                </a:solidFill>
                <a:latin typeface="Cambria"/>
                <a:ea typeface="Cambria"/>
                <a:cs typeface="Cambria"/>
                <a:sym typeface="Cambria"/>
              </a:defRPr>
            </a:lvl8pPr>
            <a:lvl9pPr marL="0" marR="0" lvl="8" indent="0" algn="l">
              <a:spcBef>
                <a:spcPts val="0"/>
              </a:spcBef>
              <a:buNone/>
              <a:defRPr sz="900">
                <a:solidFill>
                  <a:schemeClr val="lt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24" name="Google Shape;324;p21"/>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5"/>
        <p:cNvGrpSpPr/>
        <p:nvPr/>
      </p:nvGrpSpPr>
      <p:grpSpPr>
        <a:xfrm>
          <a:off x="0" y="0"/>
          <a:ext cx="0" cy="0"/>
          <a:chOff x="0" y="0"/>
          <a:chExt cx="0" cy="0"/>
        </a:xfrm>
      </p:grpSpPr>
      <p:sp>
        <p:nvSpPr>
          <p:cNvPr id="326" name="Google Shape;326;p22"/>
          <p:cNvSpPr txBox="1">
            <a:spLocks noGrp="1"/>
          </p:cNvSpPr>
          <p:nvPr>
            <p:ph type="title"/>
          </p:nvPr>
        </p:nvSpPr>
        <p:spPr>
          <a:xfrm>
            <a:off x="508000" y="457200"/>
            <a:ext cx="8016300" cy="7233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7" name="Google Shape;327;p22"/>
          <p:cNvSpPr txBox="1">
            <a:spLocks noGrp="1"/>
          </p:cNvSpPr>
          <p:nvPr>
            <p:ph type="body" idx="1"/>
          </p:nvPr>
        </p:nvSpPr>
        <p:spPr>
          <a:xfrm>
            <a:off x="508000" y="1620442"/>
            <a:ext cx="8016300" cy="2910600"/>
          </a:xfrm>
          <a:prstGeom prst="rect">
            <a:avLst/>
          </a:prstGeom>
          <a:noFill/>
          <a:ln>
            <a:noFill/>
          </a:ln>
        </p:spPr>
        <p:txBody>
          <a:bodyPr spcFirstLastPara="1" wrap="square" lIns="68575" tIns="34275" rIns="68575" bIns="34275" anchor="t" anchorCtr="0">
            <a:noAutofit/>
          </a:bodyPr>
          <a:lstStyle>
            <a:lvl1pPr marL="457200" lvl="0" indent="-292100" algn="l">
              <a:spcBef>
                <a:spcPts val="800"/>
              </a:spcBef>
              <a:spcAft>
                <a:spcPts val="0"/>
              </a:spcAft>
              <a:buSzPts val="1000"/>
              <a:buChar char="►"/>
              <a:defRPr/>
            </a:lvl1pPr>
            <a:lvl2pPr marL="914400" lvl="1" indent="-317500" algn="l">
              <a:spcBef>
                <a:spcPts val="800"/>
              </a:spcBef>
              <a:spcAft>
                <a:spcPts val="0"/>
              </a:spcAft>
              <a:buSzPts val="1400"/>
              <a:buChar char="◼"/>
              <a:defRPr/>
            </a:lvl2pPr>
            <a:lvl3pPr marL="1371600" lvl="2" indent="-285750" algn="l">
              <a:spcBef>
                <a:spcPts val="800"/>
              </a:spcBef>
              <a:spcAft>
                <a:spcPts val="0"/>
              </a:spcAft>
              <a:buSzPts val="900"/>
              <a:buChar char="◆"/>
              <a:defRPr/>
            </a:lvl3pPr>
            <a:lvl4pPr marL="1828800" lvl="3" indent="-304800" algn="l">
              <a:spcBef>
                <a:spcPts val="800"/>
              </a:spcBef>
              <a:spcAft>
                <a:spcPts val="0"/>
              </a:spcAft>
              <a:buSzPts val="1200"/>
              <a:buChar char="⚫"/>
              <a:defRPr/>
            </a:lvl4pPr>
            <a:lvl5pPr marL="2286000" lvl="4" indent="-304800" algn="l">
              <a:spcBef>
                <a:spcPts val="800"/>
              </a:spcBef>
              <a:spcAft>
                <a:spcPts val="0"/>
              </a:spcAft>
              <a:buSzPts val="12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328" name="Google Shape;328;p22"/>
          <p:cNvSpPr txBox="1">
            <a:spLocks noGrp="1"/>
          </p:cNvSpPr>
          <p:nvPr>
            <p:ph type="body" idx="2"/>
          </p:nvPr>
        </p:nvSpPr>
        <p:spPr>
          <a:xfrm>
            <a:off x="506809" y="1184424"/>
            <a:ext cx="8017500" cy="432300"/>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lvl1pPr>
            <a:lvl2pPr marL="914400" lvl="1" indent="-228600" algn="l">
              <a:spcBef>
                <a:spcPts val="800"/>
              </a:spcBef>
              <a:spcAft>
                <a:spcPts val="0"/>
              </a:spcAft>
              <a:buSzPts val="1500"/>
              <a:buNone/>
              <a:defRPr sz="1500" b="1"/>
            </a:lvl2pPr>
            <a:lvl3pPr marL="1371600" lvl="2" indent="-228600" algn="l">
              <a:spcBef>
                <a:spcPts val="800"/>
              </a:spcBef>
              <a:spcAft>
                <a:spcPts val="0"/>
              </a:spcAft>
              <a:buSzPts val="900"/>
              <a:buNone/>
              <a:defRPr sz="1400" b="1"/>
            </a:lvl3pPr>
            <a:lvl4pPr marL="1828800" lvl="3" indent="-228600" algn="l">
              <a:spcBef>
                <a:spcPts val="800"/>
              </a:spcBef>
              <a:spcAft>
                <a:spcPts val="0"/>
              </a:spcAft>
              <a:buSzPts val="1100"/>
              <a:buNone/>
              <a:defRPr sz="1200" b="1"/>
            </a:lvl4pPr>
            <a:lvl5pPr marL="2286000" lvl="4" indent="-228600" algn="l">
              <a:spcBef>
                <a:spcPts val="800"/>
              </a:spcBef>
              <a:spcAft>
                <a:spcPts val="0"/>
              </a:spcAft>
              <a:buSzPts val="11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329" name="Google Shape;329;p22"/>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30" name="Google Shape;330;p22"/>
          <p:cNvPicPr preferRelativeResize="0"/>
          <p:nvPr/>
        </p:nvPicPr>
        <p:blipFill rotWithShape="1">
          <a:blip r:embed="rId2">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31"/>
        <p:cNvGrpSpPr/>
        <p:nvPr/>
      </p:nvGrpSpPr>
      <p:grpSpPr>
        <a:xfrm>
          <a:off x="0" y="0"/>
          <a:ext cx="0" cy="0"/>
          <a:chOff x="0" y="0"/>
          <a:chExt cx="0" cy="0"/>
        </a:xfrm>
      </p:grpSpPr>
      <p:sp>
        <p:nvSpPr>
          <p:cNvPr id="332" name="Google Shape;332;p23"/>
          <p:cNvSpPr txBox="1">
            <a:spLocks noGrp="1"/>
          </p:cNvSpPr>
          <p:nvPr>
            <p:ph type="title"/>
          </p:nvPr>
        </p:nvSpPr>
        <p:spPr>
          <a:xfrm>
            <a:off x="508000" y="457200"/>
            <a:ext cx="8071200" cy="990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700"/>
              <a:buFont typeface="Cambria"/>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3" name="Google Shape;333;p23"/>
          <p:cNvSpPr txBox="1">
            <a:spLocks noGrp="1"/>
          </p:cNvSpPr>
          <p:nvPr>
            <p:ph type="body" idx="1"/>
          </p:nvPr>
        </p:nvSpPr>
        <p:spPr>
          <a:xfrm>
            <a:off x="506809" y="1259790"/>
            <a:ext cx="3940200" cy="432300"/>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lvl1pPr>
            <a:lvl2pPr marL="914400" lvl="1" indent="-228600" algn="l">
              <a:spcBef>
                <a:spcPts val="800"/>
              </a:spcBef>
              <a:spcAft>
                <a:spcPts val="0"/>
              </a:spcAft>
              <a:buSzPts val="1500"/>
              <a:buNone/>
              <a:defRPr sz="1500" b="1"/>
            </a:lvl2pPr>
            <a:lvl3pPr marL="1371600" lvl="2" indent="-228600" algn="l">
              <a:spcBef>
                <a:spcPts val="800"/>
              </a:spcBef>
              <a:spcAft>
                <a:spcPts val="0"/>
              </a:spcAft>
              <a:buSzPts val="900"/>
              <a:buNone/>
              <a:defRPr sz="1400" b="1"/>
            </a:lvl3pPr>
            <a:lvl4pPr marL="1828800" lvl="3" indent="-228600" algn="l">
              <a:spcBef>
                <a:spcPts val="800"/>
              </a:spcBef>
              <a:spcAft>
                <a:spcPts val="0"/>
              </a:spcAft>
              <a:buSzPts val="1100"/>
              <a:buNone/>
              <a:defRPr sz="1200" b="1"/>
            </a:lvl4pPr>
            <a:lvl5pPr marL="2286000" lvl="4" indent="-228600" algn="l">
              <a:spcBef>
                <a:spcPts val="800"/>
              </a:spcBef>
              <a:spcAft>
                <a:spcPts val="0"/>
              </a:spcAft>
              <a:buSzPts val="11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334" name="Google Shape;334;p23"/>
          <p:cNvSpPr txBox="1">
            <a:spLocks noGrp="1"/>
          </p:cNvSpPr>
          <p:nvPr>
            <p:ph type="body" idx="2"/>
          </p:nvPr>
        </p:nvSpPr>
        <p:spPr>
          <a:xfrm>
            <a:off x="506809" y="1691987"/>
            <a:ext cx="3940200" cy="2478000"/>
          </a:xfrm>
          <a:prstGeom prst="rect">
            <a:avLst/>
          </a:prstGeom>
          <a:noFill/>
          <a:ln>
            <a:noFill/>
          </a:ln>
        </p:spPr>
        <p:txBody>
          <a:bodyPr spcFirstLastPara="1" wrap="square" lIns="68575" tIns="34275" rIns="68575" bIns="34275" anchor="t" anchorCtr="0">
            <a:noAutofit/>
          </a:bodyPr>
          <a:lstStyle>
            <a:lvl1pPr marL="457200" lvl="0" indent="-292100" algn="l">
              <a:spcBef>
                <a:spcPts val="800"/>
              </a:spcBef>
              <a:spcAft>
                <a:spcPts val="0"/>
              </a:spcAft>
              <a:buSzPts val="1000"/>
              <a:buChar char="►"/>
              <a:defRPr/>
            </a:lvl1pPr>
            <a:lvl2pPr marL="914400" lvl="1" indent="-317500" algn="l">
              <a:spcBef>
                <a:spcPts val="800"/>
              </a:spcBef>
              <a:spcAft>
                <a:spcPts val="0"/>
              </a:spcAft>
              <a:buSzPts val="1400"/>
              <a:buChar char="◼"/>
              <a:defRPr/>
            </a:lvl2pPr>
            <a:lvl3pPr marL="1371600" lvl="2" indent="-285750" algn="l">
              <a:spcBef>
                <a:spcPts val="800"/>
              </a:spcBef>
              <a:spcAft>
                <a:spcPts val="0"/>
              </a:spcAft>
              <a:buSzPts val="900"/>
              <a:buChar char="◆"/>
              <a:defRPr/>
            </a:lvl3pPr>
            <a:lvl4pPr marL="1828800" lvl="3" indent="-304800" algn="l">
              <a:spcBef>
                <a:spcPts val="800"/>
              </a:spcBef>
              <a:spcAft>
                <a:spcPts val="0"/>
              </a:spcAft>
              <a:buSzPts val="1200"/>
              <a:buChar char="⚫"/>
              <a:defRPr/>
            </a:lvl4pPr>
            <a:lvl5pPr marL="2286000" lvl="4" indent="-304800" algn="l">
              <a:spcBef>
                <a:spcPts val="800"/>
              </a:spcBef>
              <a:spcAft>
                <a:spcPts val="0"/>
              </a:spcAft>
              <a:buSzPts val="12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335" name="Google Shape;335;p23"/>
          <p:cNvSpPr txBox="1">
            <a:spLocks noGrp="1"/>
          </p:cNvSpPr>
          <p:nvPr>
            <p:ph type="body" idx="3"/>
          </p:nvPr>
        </p:nvSpPr>
        <p:spPr>
          <a:xfrm>
            <a:off x="4639247" y="1259790"/>
            <a:ext cx="3940200" cy="432300"/>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lvl1pPr>
            <a:lvl2pPr marL="914400" lvl="1" indent="-228600" algn="l">
              <a:spcBef>
                <a:spcPts val="800"/>
              </a:spcBef>
              <a:spcAft>
                <a:spcPts val="0"/>
              </a:spcAft>
              <a:buSzPts val="1500"/>
              <a:buNone/>
              <a:defRPr sz="1500" b="1"/>
            </a:lvl2pPr>
            <a:lvl3pPr marL="1371600" lvl="2" indent="-228600" algn="l">
              <a:spcBef>
                <a:spcPts val="800"/>
              </a:spcBef>
              <a:spcAft>
                <a:spcPts val="0"/>
              </a:spcAft>
              <a:buSzPts val="900"/>
              <a:buNone/>
              <a:defRPr sz="1400" b="1"/>
            </a:lvl3pPr>
            <a:lvl4pPr marL="1828800" lvl="3" indent="-228600" algn="l">
              <a:spcBef>
                <a:spcPts val="800"/>
              </a:spcBef>
              <a:spcAft>
                <a:spcPts val="0"/>
              </a:spcAft>
              <a:buSzPts val="1100"/>
              <a:buNone/>
              <a:defRPr sz="1200" b="1"/>
            </a:lvl4pPr>
            <a:lvl5pPr marL="2286000" lvl="4" indent="-228600" algn="l">
              <a:spcBef>
                <a:spcPts val="800"/>
              </a:spcBef>
              <a:spcAft>
                <a:spcPts val="0"/>
              </a:spcAft>
              <a:buSzPts val="11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336" name="Google Shape;336;p23"/>
          <p:cNvSpPr txBox="1">
            <a:spLocks noGrp="1"/>
          </p:cNvSpPr>
          <p:nvPr>
            <p:ph type="body" idx="4"/>
          </p:nvPr>
        </p:nvSpPr>
        <p:spPr>
          <a:xfrm>
            <a:off x="4639248" y="1691987"/>
            <a:ext cx="3940200" cy="2478000"/>
          </a:xfrm>
          <a:prstGeom prst="rect">
            <a:avLst/>
          </a:prstGeom>
          <a:noFill/>
          <a:ln>
            <a:noFill/>
          </a:ln>
        </p:spPr>
        <p:txBody>
          <a:bodyPr spcFirstLastPara="1" wrap="square" lIns="68575" tIns="34275" rIns="68575" bIns="34275" anchor="t" anchorCtr="0">
            <a:noAutofit/>
          </a:bodyPr>
          <a:lstStyle>
            <a:lvl1pPr marL="457200" lvl="0" indent="-292100" algn="l">
              <a:spcBef>
                <a:spcPts val="800"/>
              </a:spcBef>
              <a:spcAft>
                <a:spcPts val="0"/>
              </a:spcAft>
              <a:buSzPts val="1000"/>
              <a:buChar char="►"/>
              <a:defRPr/>
            </a:lvl1pPr>
            <a:lvl2pPr marL="914400" lvl="1" indent="-317500" algn="l">
              <a:spcBef>
                <a:spcPts val="800"/>
              </a:spcBef>
              <a:spcAft>
                <a:spcPts val="0"/>
              </a:spcAft>
              <a:buSzPts val="1400"/>
              <a:buChar char="◼"/>
              <a:defRPr/>
            </a:lvl2pPr>
            <a:lvl3pPr marL="1371600" lvl="2" indent="-285750" algn="l">
              <a:spcBef>
                <a:spcPts val="800"/>
              </a:spcBef>
              <a:spcAft>
                <a:spcPts val="0"/>
              </a:spcAft>
              <a:buSzPts val="900"/>
              <a:buChar char="◆"/>
              <a:defRPr/>
            </a:lvl3pPr>
            <a:lvl4pPr marL="1828800" lvl="3" indent="-304800" algn="l">
              <a:spcBef>
                <a:spcPts val="800"/>
              </a:spcBef>
              <a:spcAft>
                <a:spcPts val="0"/>
              </a:spcAft>
              <a:buSzPts val="1200"/>
              <a:buChar char="⚫"/>
              <a:defRPr/>
            </a:lvl4pPr>
            <a:lvl5pPr marL="2286000" lvl="4" indent="-304800" algn="l">
              <a:spcBef>
                <a:spcPts val="800"/>
              </a:spcBef>
              <a:spcAft>
                <a:spcPts val="0"/>
              </a:spcAft>
              <a:buSzPts val="12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337" name="Google Shape;337;p23"/>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38" name="Google Shape;338;p23"/>
          <p:cNvPicPr preferRelativeResize="0"/>
          <p:nvPr/>
        </p:nvPicPr>
        <p:blipFill rotWithShape="1">
          <a:blip r:embed="rId2">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39"/>
        <p:cNvGrpSpPr/>
        <p:nvPr/>
      </p:nvGrpSpPr>
      <p:grpSpPr>
        <a:xfrm>
          <a:off x="0" y="0"/>
          <a:ext cx="0" cy="0"/>
          <a:chOff x="0" y="0"/>
          <a:chExt cx="0" cy="0"/>
        </a:xfrm>
      </p:grpSpPr>
      <p:sp>
        <p:nvSpPr>
          <p:cNvPr id="340" name="Google Shape;340;p24"/>
          <p:cNvSpPr txBox="1">
            <a:spLocks noGrp="1"/>
          </p:cNvSpPr>
          <p:nvPr>
            <p:ph type="title"/>
          </p:nvPr>
        </p:nvSpPr>
        <p:spPr>
          <a:xfrm>
            <a:off x="508000" y="457200"/>
            <a:ext cx="8097000" cy="990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700"/>
              <a:buFont typeface="Cambria"/>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1" name="Google Shape;341;p24"/>
          <p:cNvSpPr txBox="1">
            <a:spLocks noGrp="1"/>
          </p:cNvSpPr>
          <p:nvPr>
            <p:ph type="body" idx="1"/>
          </p:nvPr>
        </p:nvSpPr>
        <p:spPr>
          <a:xfrm>
            <a:off x="508000" y="1317246"/>
            <a:ext cx="3953400" cy="2910600"/>
          </a:xfrm>
          <a:prstGeom prst="rect">
            <a:avLst/>
          </a:prstGeom>
          <a:noFill/>
          <a:ln>
            <a:noFill/>
          </a:ln>
        </p:spPr>
        <p:txBody>
          <a:bodyPr spcFirstLastPara="1" wrap="square" lIns="68575" tIns="34275" rIns="68575" bIns="34275" anchor="t" anchorCtr="0">
            <a:noAutofit/>
          </a:bodyPr>
          <a:lstStyle>
            <a:lvl1pPr marL="457200" lvl="0" indent="-292100" algn="l">
              <a:spcBef>
                <a:spcPts val="800"/>
              </a:spcBef>
              <a:spcAft>
                <a:spcPts val="0"/>
              </a:spcAft>
              <a:buSzPts val="1000"/>
              <a:buChar char="►"/>
              <a:defRPr/>
            </a:lvl1pPr>
            <a:lvl2pPr marL="914400" lvl="1" indent="-317500" algn="l">
              <a:spcBef>
                <a:spcPts val="800"/>
              </a:spcBef>
              <a:spcAft>
                <a:spcPts val="0"/>
              </a:spcAft>
              <a:buSzPts val="1400"/>
              <a:buChar char="◼"/>
              <a:defRPr/>
            </a:lvl2pPr>
            <a:lvl3pPr marL="1371600" lvl="2" indent="-285750" algn="l">
              <a:spcBef>
                <a:spcPts val="800"/>
              </a:spcBef>
              <a:spcAft>
                <a:spcPts val="0"/>
              </a:spcAft>
              <a:buSzPts val="900"/>
              <a:buChar char="◆"/>
              <a:defRPr/>
            </a:lvl3pPr>
            <a:lvl4pPr marL="1828800" lvl="3" indent="-304800" algn="l">
              <a:spcBef>
                <a:spcPts val="800"/>
              </a:spcBef>
              <a:spcAft>
                <a:spcPts val="0"/>
              </a:spcAft>
              <a:buSzPts val="1200"/>
              <a:buChar char="⚫"/>
              <a:defRPr/>
            </a:lvl4pPr>
            <a:lvl5pPr marL="2286000" lvl="4" indent="-304800" algn="l">
              <a:spcBef>
                <a:spcPts val="800"/>
              </a:spcBef>
              <a:spcAft>
                <a:spcPts val="0"/>
              </a:spcAft>
              <a:buSzPts val="12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342" name="Google Shape;342;p24"/>
          <p:cNvSpPr txBox="1">
            <a:spLocks noGrp="1"/>
          </p:cNvSpPr>
          <p:nvPr>
            <p:ph type="body" idx="2"/>
          </p:nvPr>
        </p:nvSpPr>
        <p:spPr>
          <a:xfrm>
            <a:off x="4651677" y="1317246"/>
            <a:ext cx="3953400" cy="2910600"/>
          </a:xfrm>
          <a:prstGeom prst="rect">
            <a:avLst/>
          </a:prstGeom>
          <a:noFill/>
          <a:ln>
            <a:noFill/>
          </a:ln>
        </p:spPr>
        <p:txBody>
          <a:bodyPr spcFirstLastPara="1" wrap="square" lIns="68575" tIns="34275" rIns="68575" bIns="34275" anchor="t" anchorCtr="0">
            <a:noAutofit/>
          </a:bodyPr>
          <a:lstStyle>
            <a:lvl1pPr marL="457200" lvl="0" indent="-292100" algn="l">
              <a:spcBef>
                <a:spcPts val="800"/>
              </a:spcBef>
              <a:spcAft>
                <a:spcPts val="0"/>
              </a:spcAft>
              <a:buSzPts val="1000"/>
              <a:buChar char="►"/>
              <a:defRPr/>
            </a:lvl1pPr>
            <a:lvl2pPr marL="914400" lvl="1" indent="-317500" algn="l">
              <a:spcBef>
                <a:spcPts val="800"/>
              </a:spcBef>
              <a:spcAft>
                <a:spcPts val="0"/>
              </a:spcAft>
              <a:buSzPts val="1400"/>
              <a:buChar char="◼"/>
              <a:defRPr/>
            </a:lvl2pPr>
            <a:lvl3pPr marL="1371600" lvl="2" indent="-285750" algn="l">
              <a:spcBef>
                <a:spcPts val="800"/>
              </a:spcBef>
              <a:spcAft>
                <a:spcPts val="0"/>
              </a:spcAft>
              <a:buSzPts val="900"/>
              <a:buChar char="◆"/>
              <a:defRPr/>
            </a:lvl3pPr>
            <a:lvl4pPr marL="1828800" lvl="3" indent="-304800" algn="l">
              <a:spcBef>
                <a:spcPts val="800"/>
              </a:spcBef>
              <a:spcAft>
                <a:spcPts val="0"/>
              </a:spcAft>
              <a:buSzPts val="1200"/>
              <a:buChar char="⚫"/>
              <a:defRPr/>
            </a:lvl4pPr>
            <a:lvl5pPr marL="2286000" lvl="4" indent="-304800" algn="l">
              <a:spcBef>
                <a:spcPts val="800"/>
              </a:spcBef>
              <a:spcAft>
                <a:spcPts val="0"/>
              </a:spcAft>
              <a:buSzPts val="12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343" name="Google Shape;343;p24"/>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44" name="Google Shape;344;p24"/>
          <p:cNvPicPr preferRelativeResize="0"/>
          <p:nvPr/>
        </p:nvPicPr>
        <p:blipFill rotWithShape="1">
          <a:blip r:embed="rId2">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45"/>
        <p:cNvGrpSpPr/>
        <p:nvPr/>
      </p:nvGrpSpPr>
      <p:grpSpPr>
        <a:xfrm>
          <a:off x="0" y="0"/>
          <a:ext cx="0" cy="0"/>
          <a:chOff x="0" y="0"/>
          <a:chExt cx="0" cy="0"/>
        </a:xfrm>
      </p:grpSpPr>
      <p:pic>
        <p:nvPicPr>
          <p:cNvPr id="346" name="Google Shape;346;p25"/>
          <p:cNvPicPr preferRelativeResize="0"/>
          <p:nvPr/>
        </p:nvPicPr>
        <p:blipFill rotWithShape="1">
          <a:blip r:embed="rId2">
            <a:alphaModFix/>
          </a:blip>
          <a:srcRect r="4909"/>
          <a:stretch/>
        </p:blipFill>
        <p:spPr>
          <a:xfrm flipH="1">
            <a:off x="4259179" y="-72190"/>
            <a:ext cx="5009948" cy="5268628"/>
          </a:xfrm>
          <a:prstGeom prst="rect">
            <a:avLst/>
          </a:prstGeom>
          <a:noFill/>
          <a:ln>
            <a:noFill/>
          </a:ln>
        </p:spPr>
      </p:pic>
      <p:sp>
        <p:nvSpPr>
          <p:cNvPr id="347" name="Google Shape;347;p25"/>
          <p:cNvSpPr txBox="1">
            <a:spLocks noGrp="1"/>
          </p:cNvSpPr>
          <p:nvPr>
            <p:ph type="title"/>
          </p:nvPr>
        </p:nvSpPr>
        <p:spPr>
          <a:xfrm>
            <a:off x="450251" y="293103"/>
            <a:ext cx="3722400" cy="13698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rgbClr val="002147"/>
              </a:buClr>
              <a:buSzPts val="3000"/>
              <a:buFont typeface="Cambria"/>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8" name="Google Shape;348;p25"/>
          <p:cNvSpPr txBox="1">
            <a:spLocks noGrp="1"/>
          </p:cNvSpPr>
          <p:nvPr>
            <p:ph type="body" idx="1"/>
          </p:nvPr>
        </p:nvSpPr>
        <p:spPr>
          <a:xfrm>
            <a:off x="450251" y="1663039"/>
            <a:ext cx="3722400" cy="645300"/>
          </a:xfrm>
          <a:prstGeom prst="rect">
            <a:avLst/>
          </a:prstGeom>
          <a:noFill/>
          <a:ln>
            <a:noFill/>
          </a:ln>
        </p:spPr>
        <p:txBody>
          <a:bodyPr spcFirstLastPara="1" wrap="square" lIns="68575" tIns="34275" rIns="68575" bIns="34275" anchor="t" anchorCtr="0">
            <a:noAutofit/>
          </a:bodyPr>
          <a:lstStyle>
            <a:lvl1pPr marL="457200" lvl="0" indent="-228600" algn="l">
              <a:spcBef>
                <a:spcPts val="800"/>
              </a:spcBef>
              <a:spcAft>
                <a:spcPts val="0"/>
              </a:spcAft>
              <a:buSzPts val="1100"/>
              <a:buNone/>
              <a:defRPr sz="1500">
                <a:solidFill>
                  <a:schemeClr val="dk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349" name="Google Shape;349;p25"/>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50" name="Google Shape;350;p25"/>
          <p:cNvPicPr preferRelativeResize="0"/>
          <p:nvPr/>
        </p:nvPicPr>
        <p:blipFill rotWithShape="1">
          <a:blip r:embed="rId3">
            <a:alphaModFix/>
          </a:blip>
          <a:srcRect/>
          <a:stretch/>
        </p:blipFill>
        <p:spPr>
          <a:xfrm>
            <a:off x="410698"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351"/>
        <p:cNvGrpSpPr/>
        <p:nvPr/>
      </p:nvGrpSpPr>
      <p:grpSpPr>
        <a:xfrm>
          <a:off x="0" y="0"/>
          <a:ext cx="0" cy="0"/>
          <a:chOff x="0" y="0"/>
          <a:chExt cx="0" cy="0"/>
        </a:xfrm>
      </p:grpSpPr>
      <p:pic>
        <p:nvPicPr>
          <p:cNvPr id="352" name="Google Shape;352;p26"/>
          <p:cNvPicPr preferRelativeResize="0"/>
          <p:nvPr/>
        </p:nvPicPr>
        <p:blipFill rotWithShape="1">
          <a:blip r:embed="rId2">
            <a:alphaModFix/>
          </a:blip>
          <a:srcRect t="1790" b="3452"/>
          <a:stretch/>
        </p:blipFill>
        <p:spPr>
          <a:xfrm flipH="1">
            <a:off x="5941114" y="-22363"/>
            <a:ext cx="3161975" cy="5165863"/>
          </a:xfrm>
          <a:prstGeom prst="rect">
            <a:avLst/>
          </a:prstGeom>
          <a:noFill/>
          <a:ln>
            <a:noFill/>
          </a:ln>
        </p:spPr>
      </p:pic>
      <p:sp>
        <p:nvSpPr>
          <p:cNvPr id="353" name="Google Shape;353;p26"/>
          <p:cNvSpPr txBox="1">
            <a:spLocks noGrp="1"/>
          </p:cNvSpPr>
          <p:nvPr>
            <p:ph type="title"/>
          </p:nvPr>
        </p:nvSpPr>
        <p:spPr>
          <a:xfrm>
            <a:off x="508001" y="459139"/>
            <a:ext cx="5563200" cy="13698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rgbClr val="002147"/>
              </a:buClr>
              <a:buSzPts val="3000"/>
              <a:buFont typeface="Cambria"/>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4" name="Google Shape;354;p26"/>
          <p:cNvSpPr txBox="1">
            <a:spLocks noGrp="1"/>
          </p:cNvSpPr>
          <p:nvPr>
            <p:ph type="body" idx="1"/>
          </p:nvPr>
        </p:nvSpPr>
        <p:spPr>
          <a:xfrm>
            <a:off x="508001" y="1829075"/>
            <a:ext cx="5563200" cy="645300"/>
          </a:xfrm>
          <a:prstGeom prst="rect">
            <a:avLst/>
          </a:prstGeom>
          <a:noFill/>
          <a:ln>
            <a:noFill/>
          </a:ln>
        </p:spPr>
        <p:txBody>
          <a:bodyPr spcFirstLastPara="1" wrap="square" lIns="68575" tIns="34275" rIns="68575" bIns="34275" anchor="t" anchorCtr="0">
            <a:noAutofit/>
          </a:bodyPr>
          <a:lstStyle>
            <a:lvl1pPr marL="457200" lvl="0" indent="-228600" algn="l">
              <a:spcBef>
                <a:spcPts val="800"/>
              </a:spcBef>
              <a:spcAft>
                <a:spcPts val="0"/>
              </a:spcAft>
              <a:buSzPts val="1100"/>
              <a:buNone/>
              <a:defRPr sz="1500">
                <a:solidFill>
                  <a:schemeClr val="dk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355" name="Google Shape;355;p26"/>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56" name="Google Shape;356;p26"/>
          <p:cNvPicPr preferRelativeResize="0"/>
          <p:nvPr/>
        </p:nvPicPr>
        <p:blipFill rotWithShape="1">
          <a:blip r:embed="rId3">
            <a:alphaModFix/>
          </a:blip>
          <a:srcRect/>
          <a:stretch/>
        </p:blipFill>
        <p:spPr>
          <a:xfrm>
            <a:off x="410698"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357"/>
        <p:cNvGrpSpPr/>
        <p:nvPr/>
      </p:nvGrpSpPr>
      <p:grpSpPr>
        <a:xfrm>
          <a:off x="0" y="0"/>
          <a:ext cx="0" cy="0"/>
          <a:chOff x="0" y="0"/>
          <a:chExt cx="0" cy="0"/>
        </a:xfrm>
      </p:grpSpPr>
      <p:pic>
        <p:nvPicPr>
          <p:cNvPr id="358" name="Google Shape;358;p27"/>
          <p:cNvPicPr preferRelativeResize="0"/>
          <p:nvPr/>
        </p:nvPicPr>
        <p:blipFill rotWithShape="1">
          <a:blip r:embed="rId2">
            <a:alphaModFix/>
          </a:blip>
          <a:srcRect l="10492" t="5974" b="1296"/>
          <a:stretch/>
        </p:blipFill>
        <p:spPr>
          <a:xfrm>
            <a:off x="5792027" y="-104361"/>
            <a:ext cx="3433970" cy="5329857"/>
          </a:xfrm>
          <a:prstGeom prst="rect">
            <a:avLst/>
          </a:prstGeom>
          <a:noFill/>
          <a:ln w="9525" cap="flat" cmpd="sng">
            <a:solidFill>
              <a:srgbClr val="FDFDFD"/>
            </a:solidFill>
            <a:prstDash val="solid"/>
            <a:round/>
            <a:headEnd type="none" w="sm" len="sm"/>
            <a:tailEnd type="none" w="sm" len="sm"/>
          </a:ln>
        </p:spPr>
      </p:pic>
      <p:sp>
        <p:nvSpPr>
          <p:cNvPr id="359" name="Google Shape;359;p27"/>
          <p:cNvSpPr txBox="1">
            <a:spLocks noGrp="1"/>
          </p:cNvSpPr>
          <p:nvPr>
            <p:ph type="title"/>
          </p:nvPr>
        </p:nvSpPr>
        <p:spPr>
          <a:xfrm>
            <a:off x="508001" y="459139"/>
            <a:ext cx="5563200" cy="13698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rgbClr val="002147"/>
              </a:buClr>
              <a:buSzPts val="3000"/>
              <a:buFont typeface="Cambria"/>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0" name="Google Shape;360;p27"/>
          <p:cNvSpPr txBox="1">
            <a:spLocks noGrp="1"/>
          </p:cNvSpPr>
          <p:nvPr>
            <p:ph type="body" idx="1"/>
          </p:nvPr>
        </p:nvSpPr>
        <p:spPr>
          <a:xfrm>
            <a:off x="508001" y="1829075"/>
            <a:ext cx="5563200" cy="645300"/>
          </a:xfrm>
          <a:prstGeom prst="rect">
            <a:avLst/>
          </a:prstGeom>
          <a:noFill/>
          <a:ln>
            <a:noFill/>
          </a:ln>
        </p:spPr>
        <p:txBody>
          <a:bodyPr spcFirstLastPara="1" wrap="square" lIns="68575" tIns="34275" rIns="68575" bIns="34275" anchor="t" anchorCtr="0">
            <a:noAutofit/>
          </a:bodyPr>
          <a:lstStyle>
            <a:lvl1pPr marL="457200" lvl="0" indent="-228600" algn="l">
              <a:spcBef>
                <a:spcPts val="800"/>
              </a:spcBef>
              <a:spcAft>
                <a:spcPts val="0"/>
              </a:spcAft>
              <a:buSzPts val="1100"/>
              <a:buNone/>
              <a:defRPr sz="1500">
                <a:solidFill>
                  <a:schemeClr val="dk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361" name="Google Shape;361;p27"/>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362" name="Google Shape;362;p27"/>
          <p:cNvPicPr preferRelativeResize="0"/>
          <p:nvPr/>
        </p:nvPicPr>
        <p:blipFill rotWithShape="1">
          <a:blip r:embed="rId3">
            <a:alphaModFix/>
          </a:blip>
          <a:srcRect/>
          <a:stretch/>
        </p:blipFill>
        <p:spPr>
          <a:xfrm>
            <a:off x="410698"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363"/>
        <p:cNvGrpSpPr/>
        <p:nvPr/>
      </p:nvGrpSpPr>
      <p:grpSpPr>
        <a:xfrm>
          <a:off x="0" y="0"/>
          <a:ext cx="0" cy="0"/>
          <a:chOff x="0" y="0"/>
          <a:chExt cx="0" cy="0"/>
        </a:xfrm>
      </p:grpSpPr>
      <p:sp>
        <p:nvSpPr>
          <p:cNvPr id="364" name="Google Shape;364;p28"/>
          <p:cNvSpPr txBox="1">
            <a:spLocks noGrp="1"/>
          </p:cNvSpPr>
          <p:nvPr>
            <p:ph type="title"/>
          </p:nvPr>
        </p:nvSpPr>
        <p:spPr>
          <a:xfrm>
            <a:off x="1176688" y="457200"/>
            <a:ext cx="5592300" cy="22668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0098AA"/>
              </a:buClr>
              <a:buSzPts val="3300"/>
              <a:buFont typeface="Cambria"/>
              <a:buNone/>
              <a:defRPr sz="3300" b="0" i="1" cap="none">
                <a:solidFill>
                  <a:srgbClr val="0098AA"/>
                </a:solidFill>
                <a:latin typeface="Cambria"/>
                <a:ea typeface="Cambria"/>
                <a:cs typeface="Cambria"/>
                <a:sym typeface="Cambria"/>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5" name="Google Shape;365;p28"/>
          <p:cNvSpPr txBox="1">
            <a:spLocks noGrp="1"/>
          </p:cNvSpPr>
          <p:nvPr>
            <p:ph type="body" idx="1"/>
          </p:nvPr>
        </p:nvSpPr>
        <p:spPr>
          <a:xfrm>
            <a:off x="767881" y="3009900"/>
            <a:ext cx="6447600" cy="385800"/>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Font typeface="Calibri"/>
              <a:buNone/>
              <a:defRPr sz="1800">
                <a:solidFill>
                  <a:srgbClr val="3F3F3F"/>
                </a:solidFill>
              </a:defRPr>
            </a:lvl1pPr>
            <a:lvl2pPr marL="914400" lvl="1" indent="-228600" algn="l">
              <a:spcBef>
                <a:spcPts val="800"/>
              </a:spcBef>
              <a:spcAft>
                <a:spcPts val="0"/>
              </a:spcAft>
              <a:buSzPts val="1200"/>
              <a:buFont typeface="Calibri"/>
              <a:buNone/>
              <a:defRPr/>
            </a:lvl2pPr>
            <a:lvl3pPr marL="1371600" lvl="2" indent="-228600" algn="l">
              <a:spcBef>
                <a:spcPts val="800"/>
              </a:spcBef>
              <a:spcAft>
                <a:spcPts val="0"/>
              </a:spcAft>
              <a:buSzPts val="800"/>
              <a:buFont typeface="Calibri"/>
              <a:buNone/>
              <a:defRPr/>
            </a:lvl3pPr>
            <a:lvl4pPr marL="1828800" lvl="3" indent="-228600" algn="l">
              <a:spcBef>
                <a:spcPts val="800"/>
              </a:spcBef>
              <a:spcAft>
                <a:spcPts val="0"/>
              </a:spcAft>
              <a:buSzPts val="900"/>
              <a:buFont typeface="Calibri"/>
              <a:buNone/>
              <a:defRPr/>
            </a:lvl4pPr>
            <a:lvl5pPr marL="2286000" lvl="4" indent="-228600" algn="l">
              <a:spcBef>
                <a:spcPts val="800"/>
              </a:spcBef>
              <a:spcAft>
                <a:spcPts val="0"/>
              </a:spcAft>
              <a:buSzPts val="900"/>
              <a:buFont typeface="Calibri"/>
              <a:buNone/>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366" name="Google Shape;366;p28"/>
          <p:cNvSpPr txBox="1">
            <a:spLocks noGrp="1"/>
          </p:cNvSpPr>
          <p:nvPr>
            <p:ph type="body" idx="2"/>
          </p:nvPr>
        </p:nvSpPr>
        <p:spPr>
          <a:xfrm>
            <a:off x="767884" y="3395586"/>
            <a:ext cx="6447600" cy="1135500"/>
          </a:xfrm>
          <a:prstGeom prst="rect">
            <a:avLst/>
          </a:prstGeom>
          <a:noFill/>
          <a:ln>
            <a:noFill/>
          </a:ln>
        </p:spPr>
        <p:txBody>
          <a:bodyPr spcFirstLastPara="1" wrap="square" lIns="68575" tIns="34275" rIns="68575" bIns="34275" anchor="t" anchorCtr="0">
            <a:noAutofit/>
          </a:bodyPr>
          <a:lstStyle>
            <a:lvl1pPr marL="457200" lvl="0" indent="-228600" algn="l">
              <a:spcBef>
                <a:spcPts val="800"/>
              </a:spcBef>
              <a:spcAft>
                <a:spcPts val="0"/>
              </a:spcAft>
              <a:buSzPts val="1000"/>
              <a:buNone/>
              <a:defRPr sz="1400">
                <a:solidFill>
                  <a:schemeClr val="dk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367" name="Google Shape;367;p28"/>
          <p:cNvSpPr txBox="1"/>
          <p:nvPr/>
        </p:nvSpPr>
        <p:spPr>
          <a:xfrm>
            <a:off x="719488" y="600002"/>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1">
                <a:solidFill>
                  <a:srgbClr val="0098AA"/>
                </a:solidFill>
                <a:latin typeface="Georgia"/>
                <a:ea typeface="Georgia"/>
                <a:cs typeface="Georgia"/>
                <a:sym typeface="Georgia"/>
              </a:rPr>
              <a:t>“</a:t>
            </a:r>
            <a:endParaRPr sz="1100"/>
          </a:p>
        </p:txBody>
      </p:sp>
      <p:sp>
        <p:nvSpPr>
          <p:cNvPr id="368" name="Google Shape;368;p28"/>
          <p:cNvSpPr txBox="1"/>
          <p:nvPr/>
        </p:nvSpPr>
        <p:spPr>
          <a:xfrm>
            <a:off x="6669758" y="216491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1">
                <a:solidFill>
                  <a:srgbClr val="0098AA"/>
                </a:solidFill>
                <a:latin typeface="Georgia"/>
                <a:ea typeface="Georgia"/>
                <a:cs typeface="Georgia"/>
                <a:sym typeface="Georgia"/>
              </a:rPr>
              <a:t>”</a:t>
            </a:r>
            <a:endParaRPr sz="1100"/>
          </a:p>
        </p:txBody>
      </p:sp>
      <p:sp>
        <p:nvSpPr>
          <p:cNvPr id="369" name="Google Shape;369;p28"/>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370"/>
        <p:cNvGrpSpPr/>
        <p:nvPr/>
      </p:nvGrpSpPr>
      <p:grpSpPr>
        <a:xfrm>
          <a:off x="0" y="0"/>
          <a:ext cx="0" cy="0"/>
          <a:chOff x="0" y="0"/>
          <a:chExt cx="0" cy="0"/>
        </a:xfrm>
      </p:grpSpPr>
      <p:sp>
        <p:nvSpPr>
          <p:cNvPr id="371" name="Google Shape;371;p29"/>
          <p:cNvSpPr txBox="1">
            <a:spLocks noGrp="1"/>
          </p:cNvSpPr>
          <p:nvPr>
            <p:ph type="title"/>
          </p:nvPr>
        </p:nvSpPr>
        <p:spPr>
          <a:xfrm>
            <a:off x="933916" y="822960"/>
            <a:ext cx="6441300" cy="7725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3300"/>
              <a:buFont typeface="Cambria"/>
              <a:buNone/>
              <a:defRPr sz="33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2" name="Google Shape;372;p29"/>
          <p:cNvSpPr txBox="1">
            <a:spLocks noGrp="1"/>
          </p:cNvSpPr>
          <p:nvPr>
            <p:ph type="body" idx="1"/>
          </p:nvPr>
        </p:nvSpPr>
        <p:spPr>
          <a:xfrm>
            <a:off x="933916" y="1660357"/>
            <a:ext cx="6447600" cy="1092600"/>
          </a:xfrm>
          <a:prstGeom prst="rect">
            <a:avLst/>
          </a:prstGeom>
          <a:noFill/>
          <a:ln>
            <a:noFill/>
          </a:ln>
        </p:spPr>
        <p:txBody>
          <a:bodyPr spcFirstLastPara="1" wrap="square" lIns="68575" tIns="34275" rIns="68575" bIns="34275" anchor="t" anchorCtr="0">
            <a:noAutofit/>
          </a:bodyPr>
          <a:lstStyle>
            <a:lvl1pPr marL="457200" lvl="0" indent="-228600" algn="l">
              <a:spcBef>
                <a:spcPts val="800"/>
              </a:spcBef>
              <a:spcAft>
                <a:spcPts val="0"/>
              </a:spcAft>
              <a:buSzPts val="1400"/>
              <a:buFont typeface="Calibri"/>
              <a:buNone/>
              <a:defRPr sz="1800">
                <a:solidFill>
                  <a:schemeClr val="accent1"/>
                </a:solidFill>
              </a:defRPr>
            </a:lvl1pPr>
            <a:lvl2pPr marL="914400" lvl="1" indent="-228600" algn="l">
              <a:spcBef>
                <a:spcPts val="800"/>
              </a:spcBef>
              <a:spcAft>
                <a:spcPts val="0"/>
              </a:spcAft>
              <a:buSzPts val="1200"/>
              <a:buFont typeface="Calibri"/>
              <a:buNone/>
              <a:defRPr/>
            </a:lvl2pPr>
            <a:lvl3pPr marL="1371600" lvl="2" indent="-228600" algn="l">
              <a:spcBef>
                <a:spcPts val="800"/>
              </a:spcBef>
              <a:spcAft>
                <a:spcPts val="0"/>
              </a:spcAft>
              <a:buSzPts val="800"/>
              <a:buFont typeface="Calibri"/>
              <a:buNone/>
              <a:defRPr/>
            </a:lvl3pPr>
            <a:lvl4pPr marL="1828800" lvl="3" indent="-228600" algn="l">
              <a:spcBef>
                <a:spcPts val="800"/>
              </a:spcBef>
              <a:spcAft>
                <a:spcPts val="0"/>
              </a:spcAft>
              <a:buSzPts val="900"/>
              <a:buFont typeface="Calibri"/>
              <a:buNone/>
              <a:defRPr/>
            </a:lvl4pPr>
            <a:lvl5pPr marL="2286000" lvl="4" indent="-228600" algn="l">
              <a:spcBef>
                <a:spcPts val="800"/>
              </a:spcBef>
              <a:spcAft>
                <a:spcPts val="0"/>
              </a:spcAft>
              <a:buSzPts val="900"/>
              <a:buFont typeface="Calibri"/>
              <a:buNone/>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373" name="Google Shape;373;p29"/>
          <p:cNvSpPr txBox="1">
            <a:spLocks noGrp="1"/>
          </p:cNvSpPr>
          <p:nvPr>
            <p:ph type="body" idx="2"/>
          </p:nvPr>
        </p:nvSpPr>
        <p:spPr>
          <a:xfrm>
            <a:off x="933916" y="2753099"/>
            <a:ext cx="6447600" cy="437700"/>
          </a:xfrm>
          <a:prstGeom prst="rect">
            <a:avLst/>
          </a:prstGeom>
          <a:noFill/>
          <a:ln>
            <a:noFill/>
          </a:ln>
        </p:spPr>
        <p:txBody>
          <a:bodyPr spcFirstLastPara="1" wrap="square" lIns="68575" tIns="34275" rIns="68575" bIns="34275" anchor="t" anchorCtr="0">
            <a:noAutofit/>
          </a:bodyPr>
          <a:lstStyle>
            <a:lvl1pPr marL="457200" lvl="0" indent="-228600" algn="l">
              <a:spcBef>
                <a:spcPts val="800"/>
              </a:spcBef>
              <a:spcAft>
                <a:spcPts val="0"/>
              </a:spcAft>
              <a:buSzPts val="1000"/>
              <a:buNone/>
              <a:defRPr sz="1400">
                <a:solidFill>
                  <a:schemeClr val="dk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374" name="Google Shape;374;p29"/>
          <p:cNvSpPr txBox="1"/>
          <p:nvPr/>
        </p:nvSpPr>
        <p:spPr>
          <a:xfrm>
            <a:off x="933916" y="4293263"/>
            <a:ext cx="6155100" cy="6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baseline="30000">
                <a:solidFill>
                  <a:srgbClr val="0098AA"/>
                </a:solidFill>
                <a:latin typeface="Calibri"/>
                <a:ea typeface="Calibri"/>
                <a:cs typeface="Calibri"/>
                <a:sym typeface="Calibri"/>
              </a:rPr>
              <a:t>Louisiana Department of Health and Hospitals</a:t>
            </a:r>
            <a:endParaRPr sz="1100"/>
          </a:p>
          <a:p>
            <a:pPr marL="0" marR="0" lvl="0" indent="0" algn="l" rtl="0">
              <a:spcBef>
                <a:spcPts val="0"/>
              </a:spcBef>
              <a:spcAft>
                <a:spcPts val="0"/>
              </a:spcAft>
              <a:buNone/>
            </a:pPr>
            <a:r>
              <a:rPr lang="en" sz="1400" b="0" i="0" u="none" strike="noStrike" baseline="30000">
                <a:solidFill>
                  <a:srgbClr val="0098AA"/>
                </a:solidFill>
                <a:latin typeface="Trebuchet MS"/>
                <a:ea typeface="Trebuchet MS"/>
                <a:cs typeface="Trebuchet MS"/>
                <a:sym typeface="Trebuchet MS"/>
              </a:rPr>
              <a:t>628 North 4th Street, Baton Rouge, Louisiana 70802</a:t>
            </a:r>
            <a:endParaRPr sz="1100"/>
          </a:p>
          <a:p>
            <a:pPr marL="0" marR="0" lvl="0" indent="0" algn="l" rtl="0">
              <a:spcBef>
                <a:spcPts val="0"/>
              </a:spcBef>
              <a:spcAft>
                <a:spcPts val="0"/>
              </a:spcAft>
              <a:buNone/>
            </a:pPr>
            <a:r>
              <a:rPr lang="en" sz="1400" b="0" i="0" u="none" strike="noStrike" baseline="30000">
                <a:solidFill>
                  <a:srgbClr val="0098AA"/>
                </a:solidFill>
                <a:latin typeface="Trebuchet MS"/>
                <a:ea typeface="Trebuchet MS"/>
                <a:cs typeface="Trebuchet MS"/>
                <a:sym typeface="Trebuchet MS"/>
              </a:rPr>
              <a:t>(225) 342-9500</a:t>
            </a:r>
            <a:endParaRPr sz="1400">
              <a:solidFill>
                <a:srgbClr val="0098AA"/>
              </a:solidFill>
              <a:latin typeface="Trebuchet MS"/>
              <a:ea typeface="Trebuchet MS"/>
              <a:cs typeface="Trebuchet MS"/>
              <a:sym typeface="Trebuchet MS"/>
            </a:endParaRPr>
          </a:p>
        </p:txBody>
      </p:sp>
      <p:sp>
        <p:nvSpPr>
          <p:cNvPr id="375" name="Google Shape;375;p29"/>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6"/>
        <p:cNvGrpSpPr/>
        <p:nvPr/>
      </p:nvGrpSpPr>
      <p:grpSpPr>
        <a:xfrm>
          <a:off x="0" y="0"/>
          <a:ext cx="0" cy="0"/>
          <a:chOff x="0" y="0"/>
          <a:chExt cx="0" cy="0"/>
        </a:xfrm>
      </p:grpSpPr>
      <p:sp>
        <p:nvSpPr>
          <p:cNvPr id="377" name="Google Shape;377;p30"/>
          <p:cNvSpPr txBox="1">
            <a:spLocks noGrp="1"/>
          </p:cNvSpPr>
          <p:nvPr>
            <p:ph type="title" hasCustomPrompt="1"/>
          </p:nvPr>
        </p:nvSpPr>
        <p:spPr>
          <a:xfrm>
            <a:off x="311700" y="1240275"/>
            <a:ext cx="8520600" cy="1981800"/>
          </a:xfrm>
          <a:prstGeom prst="rect">
            <a:avLst/>
          </a:prstGeom>
        </p:spPr>
        <p:txBody>
          <a:bodyPr spcFirstLastPara="1" wrap="square" lIns="68575" tIns="34275" rIns="68575" bIns="3427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378" name="Google Shape;378;p30"/>
          <p:cNvSpPr txBox="1">
            <a:spLocks noGrp="1"/>
          </p:cNvSpPr>
          <p:nvPr>
            <p:ph type="body" idx="1"/>
          </p:nvPr>
        </p:nvSpPr>
        <p:spPr>
          <a:xfrm>
            <a:off x="311700" y="3304625"/>
            <a:ext cx="8520600" cy="1300800"/>
          </a:xfrm>
          <a:prstGeom prst="rect">
            <a:avLst/>
          </a:prstGeom>
        </p:spPr>
        <p:txBody>
          <a:bodyPr spcFirstLastPara="1" wrap="square" lIns="68575" tIns="34275" rIns="68575" bIns="34275" anchor="t" anchorCtr="0">
            <a:noAutofit/>
          </a:bodyPr>
          <a:lstStyle>
            <a:lvl1pPr marL="457200" lvl="0" indent="-292100" algn="ctr" rtl="0">
              <a:spcBef>
                <a:spcPts val="800"/>
              </a:spcBef>
              <a:spcAft>
                <a:spcPts val="0"/>
              </a:spcAft>
              <a:buClr>
                <a:schemeClr val="accent1"/>
              </a:buClr>
              <a:buSzPts val="1000"/>
              <a:buChar char="►"/>
              <a:defRPr>
                <a:solidFill>
                  <a:schemeClr val="accent1"/>
                </a:solidFill>
                <a:highlight>
                  <a:schemeClr val="dk1"/>
                </a:highlight>
              </a:defRPr>
            </a:lvl1pPr>
            <a:lvl2pPr marL="914400" lvl="1" indent="-304800" algn="ctr" rtl="0">
              <a:spcBef>
                <a:spcPts val="800"/>
              </a:spcBef>
              <a:spcAft>
                <a:spcPts val="0"/>
              </a:spcAft>
              <a:buClr>
                <a:schemeClr val="accent1"/>
              </a:buClr>
              <a:buSzPts val="1200"/>
              <a:buChar char="◼"/>
              <a:defRPr>
                <a:solidFill>
                  <a:schemeClr val="accent1"/>
                </a:solidFill>
                <a:highlight>
                  <a:schemeClr val="dk1"/>
                </a:highlight>
              </a:defRPr>
            </a:lvl2pPr>
            <a:lvl3pPr marL="1371600" lvl="2" indent="-279400" algn="ctr" rtl="0">
              <a:spcBef>
                <a:spcPts val="800"/>
              </a:spcBef>
              <a:spcAft>
                <a:spcPts val="0"/>
              </a:spcAft>
              <a:buClr>
                <a:schemeClr val="accent1"/>
              </a:buClr>
              <a:buSzPts val="800"/>
              <a:buChar char="◆"/>
              <a:defRPr>
                <a:solidFill>
                  <a:schemeClr val="accent1"/>
                </a:solidFill>
                <a:highlight>
                  <a:schemeClr val="dk1"/>
                </a:highlight>
              </a:defRPr>
            </a:lvl3pPr>
            <a:lvl4pPr marL="1828800" lvl="3" indent="-285750" algn="ctr" rtl="0">
              <a:spcBef>
                <a:spcPts val="800"/>
              </a:spcBef>
              <a:spcAft>
                <a:spcPts val="0"/>
              </a:spcAft>
              <a:buClr>
                <a:schemeClr val="accent1"/>
              </a:buClr>
              <a:buSzPts val="900"/>
              <a:buChar char="⚫"/>
              <a:defRPr>
                <a:solidFill>
                  <a:schemeClr val="accent1"/>
                </a:solidFill>
                <a:highlight>
                  <a:schemeClr val="dk1"/>
                </a:highlight>
              </a:defRPr>
            </a:lvl4pPr>
            <a:lvl5pPr marL="2286000" lvl="4" indent="-285750" algn="ctr" rtl="0">
              <a:spcBef>
                <a:spcPts val="800"/>
              </a:spcBef>
              <a:spcAft>
                <a:spcPts val="0"/>
              </a:spcAft>
              <a:buClr>
                <a:schemeClr val="accent1"/>
              </a:buClr>
              <a:buSzPts val="900"/>
              <a:buChar char="🢜"/>
              <a:defRPr>
                <a:solidFill>
                  <a:schemeClr val="accent1"/>
                </a:solidFill>
                <a:highlight>
                  <a:schemeClr val="dk1"/>
                </a:highlight>
              </a:defRPr>
            </a:lvl5pPr>
            <a:lvl6pPr marL="2743200" lvl="5" indent="-273050" algn="ctr" rtl="0">
              <a:spcBef>
                <a:spcPts val="800"/>
              </a:spcBef>
              <a:spcAft>
                <a:spcPts val="0"/>
              </a:spcAft>
              <a:buClr>
                <a:schemeClr val="accent1"/>
              </a:buClr>
              <a:buSzPts val="700"/>
              <a:buChar char="►"/>
              <a:defRPr>
                <a:solidFill>
                  <a:schemeClr val="accent1"/>
                </a:solidFill>
                <a:highlight>
                  <a:schemeClr val="dk1"/>
                </a:highlight>
              </a:defRPr>
            </a:lvl6pPr>
            <a:lvl7pPr marL="3200400" lvl="6" indent="-273050" algn="ctr" rtl="0">
              <a:spcBef>
                <a:spcPts val="800"/>
              </a:spcBef>
              <a:spcAft>
                <a:spcPts val="0"/>
              </a:spcAft>
              <a:buClr>
                <a:schemeClr val="accent1"/>
              </a:buClr>
              <a:buSzPts val="700"/>
              <a:buChar char="►"/>
              <a:defRPr>
                <a:solidFill>
                  <a:schemeClr val="accent1"/>
                </a:solidFill>
                <a:highlight>
                  <a:schemeClr val="dk1"/>
                </a:highlight>
              </a:defRPr>
            </a:lvl7pPr>
            <a:lvl8pPr marL="3657600" lvl="7" indent="-273050" algn="ctr" rtl="0">
              <a:spcBef>
                <a:spcPts val="800"/>
              </a:spcBef>
              <a:spcAft>
                <a:spcPts val="0"/>
              </a:spcAft>
              <a:buClr>
                <a:schemeClr val="accent1"/>
              </a:buClr>
              <a:buSzPts val="700"/>
              <a:buChar char="►"/>
              <a:defRPr>
                <a:solidFill>
                  <a:schemeClr val="accent1"/>
                </a:solidFill>
                <a:highlight>
                  <a:schemeClr val="dk1"/>
                </a:highlight>
              </a:defRPr>
            </a:lvl8pPr>
            <a:lvl9pPr marL="4114800" lvl="8" indent="-273050" algn="ctr" rtl="0">
              <a:spcBef>
                <a:spcPts val="800"/>
              </a:spcBef>
              <a:spcAft>
                <a:spcPts val="0"/>
              </a:spcAft>
              <a:buClr>
                <a:schemeClr val="accent1"/>
              </a:buClr>
              <a:buSzPts val="700"/>
              <a:buChar char="►"/>
              <a:defRPr>
                <a:solidFill>
                  <a:schemeClr val="accent1"/>
                </a:solidFill>
                <a:highlight>
                  <a:schemeClr val="dk1"/>
                </a:highlight>
              </a:defRPr>
            </a:lvl9pPr>
          </a:lstStyle>
          <a:p>
            <a:endParaRPr/>
          </a:p>
        </p:txBody>
      </p:sp>
      <p:sp>
        <p:nvSpPr>
          <p:cNvPr id="379" name="Google Shape;379;p3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4"/>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46" name="Google Shape;46;p4"/>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47" name="Google Shape;47;p4"/>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0"/>
        <p:cNvGrpSpPr/>
        <p:nvPr/>
      </p:nvGrpSpPr>
      <p:grpSpPr>
        <a:xfrm>
          <a:off x="0" y="0"/>
          <a:ext cx="0" cy="0"/>
          <a:chOff x="0" y="0"/>
          <a:chExt cx="0" cy="0"/>
        </a:xfrm>
      </p:grpSpPr>
      <p:sp>
        <p:nvSpPr>
          <p:cNvPr id="381" name="Google Shape;381;p31"/>
          <p:cNvSpPr txBox="1">
            <a:spLocks noGrp="1"/>
          </p:cNvSpPr>
          <p:nvPr>
            <p:ph type="title"/>
          </p:nvPr>
        </p:nvSpPr>
        <p:spPr>
          <a:xfrm>
            <a:off x="311700" y="292850"/>
            <a:ext cx="8520600" cy="801000"/>
          </a:xfrm>
          <a:prstGeom prst="rect">
            <a:avLst/>
          </a:prstGeom>
        </p:spPr>
        <p:txBody>
          <a:bodyPr spcFirstLastPara="1" wrap="square" lIns="68575" tIns="34275" rIns="68575" bIns="34275" anchor="t"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2" name="Google Shape;382;p31"/>
          <p:cNvSpPr txBox="1">
            <a:spLocks noGrp="1"/>
          </p:cNvSpPr>
          <p:nvPr>
            <p:ph type="body" idx="1"/>
          </p:nvPr>
        </p:nvSpPr>
        <p:spPr>
          <a:xfrm>
            <a:off x="311700" y="1228675"/>
            <a:ext cx="3999900" cy="3340200"/>
          </a:xfrm>
          <a:prstGeom prst="rect">
            <a:avLst/>
          </a:prstGeom>
        </p:spPr>
        <p:txBody>
          <a:bodyPr spcFirstLastPara="1" wrap="square" lIns="68575" tIns="34275" rIns="68575" bIns="34275" anchor="t" anchorCtr="0">
            <a:noAutofit/>
          </a:bodyPr>
          <a:lstStyle>
            <a:lvl1pPr marL="457200" lvl="0" indent="-317500" rtl="0">
              <a:spcBef>
                <a:spcPts val="800"/>
              </a:spcBef>
              <a:spcAft>
                <a:spcPts val="0"/>
              </a:spcAft>
              <a:buSzPts val="1400"/>
              <a:buChar char="►"/>
              <a:defRPr sz="1400"/>
            </a:lvl1pPr>
            <a:lvl2pPr marL="914400" lvl="1" indent="-304800" rtl="0">
              <a:spcBef>
                <a:spcPts val="800"/>
              </a:spcBef>
              <a:spcAft>
                <a:spcPts val="0"/>
              </a:spcAft>
              <a:buSzPts val="1200"/>
              <a:buChar char="◼"/>
              <a:defRPr sz="1200"/>
            </a:lvl2pPr>
            <a:lvl3pPr marL="1371600" lvl="2" indent="-304800" rtl="0">
              <a:spcBef>
                <a:spcPts val="800"/>
              </a:spcBef>
              <a:spcAft>
                <a:spcPts val="0"/>
              </a:spcAft>
              <a:buSzPts val="1200"/>
              <a:buChar char="◆"/>
              <a:defRPr sz="1200"/>
            </a:lvl3pPr>
            <a:lvl4pPr marL="1828800" lvl="3" indent="-304800" rtl="0">
              <a:spcBef>
                <a:spcPts val="800"/>
              </a:spcBef>
              <a:spcAft>
                <a:spcPts val="0"/>
              </a:spcAft>
              <a:buSzPts val="1200"/>
              <a:buChar char="⚫"/>
              <a:defRPr sz="1200"/>
            </a:lvl4pPr>
            <a:lvl5pPr marL="2286000" lvl="4" indent="-304800" rtl="0">
              <a:spcBef>
                <a:spcPts val="800"/>
              </a:spcBef>
              <a:spcAft>
                <a:spcPts val="0"/>
              </a:spcAft>
              <a:buSzPts val="1200"/>
              <a:buChar char="🢜"/>
              <a:defRPr sz="1200"/>
            </a:lvl5pPr>
            <a:lvl6pPr marL="2743200" lvl="5" indent="-304800" rtl="0">
              <a:spcBef>
                <a:spcPts val="800"/>
              </a:spcBef>
              <a:spcAft>
                <a:spcPts val="0"/>
              </a:spcAft>
              <a:buSzPts val="1200"/>
              <a:buChar char="►"/>
              <a:defRPr sz="1200"/>
            </a:lvl6pPr>
            <a:lvl7pPr marL="3200400" lvl="6" indent="-304800" rtl="0">
              <a:spcBef>
                <a:spcPts val="800"/>
              </a:spcBef>
              <a:spcAft>
                <a:spcPts val="0"/>
              </a:spcAft>
              <a:buSzPts val="1200"/>
              <a:buChar char="►"/>
              <a:defRPr sz="1200"/>
            </a:lvl7pPr>
            <a:lvl8pPr marL="3657600" lvl="7" indent="-304800" rtl="0">
              <a:spcBef>
                <a:spcPts val="800"/>
              </a:spcBef>
              <a:spcAft>
                <a:spcPts val="0"/>
              </a:spcAft>
              <a:buSzPts val="1200"/>
              <a:buChar char="►"/>
              <a:defRPr sz="1200"/>
            </a:lvl8pPr>
            <a:lvl9pPr marL="4114800" lvl="8" indent="-304800" rtl="0">
              <a:spcBef>
                <a:spcPts val="800"/>
              </a:spcBef>
              <a:spcAft>
                <a:spcPts val="0"/>
              </a:spcAft>
              <a:buSzPts val="1200"/>
              <a:buChar char="►"/>
              <a:defRPr sz="1200"/>
            </a:lvl9pPr>
          </a:lstStyle>
          <a:p>
            <a:endParaRPr/>
          </a:p>
        </p:txBody>
      </p:sp>
      <p:sp>
        <p:nvSpPr>
          <p:cNvPr id="383" name="Google Shape;383;p31"/>
          <p:cNvSpPr txBox="1">
            <a:spLocks noGrp="1"/>
          </p:cNvSpPr>
          <p:nvPr>
            <p:ph type="body" idx="2"/>
          </p:nvPr>
        </p:nvSpPr>
        <p:spPr>
          <a:xfrm>
            <a:off x="4832400" y="1228675"/>
            <a:ext cx="3999900" cy="3340200"/>
          </a:xfrm>
          <a:prstGeom prst="rect">
            <a:avLst/>
          </a:prstGeom>
        </p:spPr>
        <p:txBody>
          <a:bodyPr spcFirstLastPara="1" wrap="square" lIns="68575" tIns="34275" rIns="68575" bIns="34275" anchor="t" anchorCtr="0">
            <a:noAutofit/>
          </a:bodyPr>
          <a:lstStyle>
            <a:lvl1pPr marL="457200" lvl="0" indent="-317500" rtl="0">
              <a:spcBef>
                <a:spcPts val="800"/>
              </a:spcBef>
              <a:spcAft>
                <a:spcPts val="0"/>
              </a:spcAft>
              <a:buSzPts val="1400"/>
              <a:buChar char="►"/>
              <a:defRPr sz="1400"/>
            </a:lvl1pPr>
            <a:lvl2pPr marL="914400" lvl="1" indent="-304800" rtl="0">
              <a:spcBef>
                <a:spcPts val="800"/>
              </a:spcBef>
              <a:spcAft>
                <a:spcPts val="0"/>
              </a:spcAft>
              <a:buSzPts val="1200"/>
              <a:buChar char="◼"/>
              <a:defRPr sz="1200"/>
            </a:lvl2pPr>
            <a:lvl3pPr marL="1371600" lvl="2" indent="-304800" rtl="0">
              <a:spcBef>
                <a:spcPts val="800"/>
              </a:spcBef>
              <a:spcAft>
                <a:spcPts val="0"/>
              </a:spcAft>
              <a:buSzPts val="1200"/>
              <a:buChar char="◆"/>
              <a:defRPr sz="1200"/>
            </a:lvl3pPr>
            <a:lvl4pPr marL="1828800" lvl="3" indent="-304800" rtl="0">
              <a:spcBef>
                <a:spcPts val="800"/>
              </a:spcBef>
              <a:spcAft>
                <a:spcPts val="0"/>
              </a:spcAft>
              <a:buSzPts val="1200"/>
              <a:buChar char="⚫"/>
              <a:defRPr sz="1200"/>
            </a:lvl4pPr>
            <a:lvl5pPr marL="2286000" lvl="4" indent="-304800" rtl="0">
              <a:spcBef>
                <a:spcPts val="800"/>
              </a:spcBef>
              <a:spcAft>
                <a:spcPts val="0"/>
              </a:spcAft>
              <a:buSzPts val="1200"/>
              <a:buChar char="🢜"/>
              <a:defRPr sz="1200"/>
            </a:lvl5pPr>
            <a:lvl6pPr marL="2743200" lvl="5" indent="-304800" rtl="0">
              <a:spcBef>
                <a:spcPts val="800"/>
              </a:spcBef>
              <a:spcAft>
                <a:spcPts val="0"/>
              </a:spcAft>
              <a:buSzPts val="1200"/>
              <a:buChar char="►"/>
              <a:defRPr sz="1200"/>
            </a:lvl6pPr>
            <a:lvl7pPr marL="3200400" lvl="6" indent="-304800" rtl="0">
              <a:spcBef>
                <a:spcPts val="800"/>
              </a:spcBef>
              <a:spcAft>
                <a:spcPts val="0"/>
              </a:spcAft>
              <a:buSzPts val="1200"/>
              <a:buChar char="►"/>
              <a:defRPr sz="1200"/>
            </a:lvl7pPr>
            <a:lvl8pPr marL="3657600" lvl="7" indent="-304800" rtl="0">
              <a:spcBef>
                <a:spcPts val="800"/>
              </a:spcBef>
              <a:spcAft>
                <a:spcPts val="0"/>
              </a:spcAft>
              <a:buSzPts val="1200"/>
              <a:buChar char="►"/>
              <a:defRPr sz="1200"/>
            </a:lvl8pPr>
            <a:lvl9pPr marL="4114800" lvl="8" indent="-304800" rtl="0">
              <a:spcBef>
                <a:spcPts val="800"/>
              </a:spcBef>
              <a:spcAft>
                <a:spcPts val="0"/>
              </a:spcAft>
              <a:buSzPts val="1200"/>
              <a:buChar char="►"/>
              <a:defRPr sz="1200"/>
            </a:lvl9pPr>
          </a:lstStyle>
          <a:p>
            <a:endParaRPr/>
          </a:p>
        </p:txBody>
      </p:sp>
      <p:sp>
        <p:nvSpPr>
          <p:cNvPr id="384" name="Google Shape;384;p3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5"/>
        <p:cNvGrpSpPr/>
        <p:nvPr/>
      </p:nvGrpSpPr>
      <p:grpSpPr>
        <a:xfrm>
          <a:off x="0" y="0"/>
          <a:ext cx="0" cy="0"/>
          <a:chOff x="0" y="0"/>
          <a:chExt cx="0" cy="0"/>
        </a:xfrm>
      </p:grpSpPr>
      <p:sp>
        <p:nvSpPr>
          <p:cNvPr id="386" name="Google Shape;386;p32"/>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7" name="Google Shape;387;p32"/>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292100" rtl="0">
              <a:spcBef>
                <a:spcPts val="800"/>
              </a:spcBef>
              <a:spcAft>
                <a:spcPts val="0"/>
              </a:spcAft>
              <a:buSzPts val="1000"/>
              <a:buChar char="►"/>
              <a:defRPr/>
            </a:lvl1pPr>
            <a:lvl2pPr marL="914400" lvl="1" indent="-304800" rtl="0">
              <a:spcBef>
                <a:spcPts val="800"/>
              </a:spcBef>
              <a:spcAft>
                <a:spcPts val="0"/>
              </a:spcAft>
              <a:buSzPts val="1200"/>
              <a:buChar char="◼"/>
              <a:defRPr/>
            </a:lvl2pPr>
            <a:lvl3pPr marL="1371600" lvl="2" indent="-279400" rtl="0">
              <a:spcBef>
                <a:spcPts val="800"/>
              </a:spcBef>
              <a:spcAft>
                <a:spcPts val="0"/>
              </a:spcAft>
              <a:buSzPts val="800"/>
              <a:buChar char="◆"/>
              <a:defRPr/>
            </a:lvl3pPr>
            <a:lvl4pPr marL="1828800" lvl="3" indent="-285750" rtl="0">
              <a:spcBef>
                <a:spcPts val="800"/>
              </a:spcBef>
              <a:spcAft>
                <a:spcPts val="0"/>
              </a:spcAft>
              <a:buSzPts val="900"/>
              <a:buChar char="⚫"/>
              <a:defRPr/>
            </a:lvl4pPr>
            <a:lvl5pPr marL="2286000" lvl="4" indent="-285750" rtl="0">
              <a:spcBef>
                <a:spcPts val="800"/>
              </a:spcBef>
              <a:spcAft>
                <a:spcPts val="0"/>
              </a:spcAft>
              <a:buSzPts val="900"/>
              <a:buChar char="🢜"/>
              <a:defRPr/>
            </a:lvl5pPr>
            <a:lvl6pPr marL="2743200" lvl="5" indent="-273050" rtl="0">
              <a:spcBef>
                <a:spcPts val="800"/>
              </a:spcBef>
              <a:spcAft>
                <a:spcPts val="0"/>
              </a:spcAft>
              <a:buSzPts val="700"/>
              <a:buChar char="►"/>
              <a:defRPr/>
            </a:lvl6pPr>
            <a:lvl7pPr marL="3200400" lvl="6" indent="-273050" rtl="0">
              <a:spcBef>
                <a:spcPts val="800"/>
              </a:spcBef>
              <a:spcAft>
                <a:spcPts val="0"/>
              </a:spcAft>
              <a:buSzPts val="700"/>
              <a:buChar char="►"/>
              <a:defRPr/>
            </a:lvl7pPr>
            <a:lvl8pPr marL="3657600" lvl="7" indent="-273050" rtl="0">
              <a:spcBef>
                <a:spcPts val="800"/>
              </a:spcBef>
              <a:spcAft>
                <a:spcPts val="0"/>
              </a:spcAft>
              <a:buSzPts val="700"/>
              <a:buChar char="►"/>
              <a:defRPr/>
            </a:lvl8pPr>
            <a:lvl9pPr marL="4114800" lvl="8" indent="-273050" rtl="0">
              <a:spcBef>
                <a:spcPts val="800"/>
              </a:spcBef>
              <a:spcAft>
                <a:spcPts val="0"/>
              </a:spcAft>
              <a:buSzPts val="700"/>
              <a:buChar char="►"/>
              <a:defRPr/>
            </a:lvl9pPr>
          </a:lstStyle>
          <a:p>
            <a:endParaRPr/>
          </a:p>
        </p:txBody>
      </p:sp>
      <p:sp>
        <p:nvSpPr>
          <p:cNvPr id="388" name="Google Shape;388;p3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8"/>
        <p:cNvGrpSpPr/>
        <p:nvPr/>
      </p:nvGrpSpPr>
      <p:grpSpPr>
        <a:xfrm>
          <a:off x="0" y="0"/>
          <a:ext cx="0" cy="0"/>
          <a:chOff x="0" y="0"/>
          <a:chExt cx="0" cy="0"/>
        </a:xfrm>
      </p:grpSpPr>
      <p:grpSp>
        <p:nvGrpSpPr>
          <p:cNvPr id="49" name="Google Shape;49;p5"/>
          <p:cNvGrpSpPr/>
          <p:nvPr/>
        </p:nvGrpSpPr>
        <p:grpSpPr>
          <a:xfrm>
            <a:off x="0" y="-6350"/>
            <a:ext cx="9144100" cy="5149935"/>
            <a:chOff x="0" y="-8467"/>
            <a:chExt cx="12192133" cy="6866580"/>
          </a:xfrm>
        </p:grpSpPr>
        <p:sp>
          <p:nvSpPr>
            <p:cNvPr id="50" name="Google Shape;50;p5"/>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51" name="Google Shape;51;p5"/>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52" name="Google Shape;52;p5"/>
            <p:cNvCxnSpPr/>
            <p:nvPr/>
          </p:nvCxnSpPr>
          <p:spPr>
            <a:xfrm flipH="1">
              <a:off x="7425125" y="3681413"/>
              <a:ext cx="4763700" cy="3176700"/>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53" name="Google Shape;53;p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54" name="Google Shape;54;p5"/>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5" name="Google Shape;55;p5"/>
            <p:cNvSpPr/>
            <p:nvPr/>
          </p:nvSpPr>
          <p:spPr>
            <a:xfrm>
              <a:off x="8932333" y="3048000"/>
              <a:ext cx="3259800" cy="3810000"/>
            </a:xfrm>
            <a:prstGeom prst="triangle">
              <a:avLst>
                <a:gd name="adj" fmla="val 100000"/>
              </a:avLst>
            </a:prstGeom>
            <a:solidFill>
              <a:srgbClr val="00717F">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 name="Google Shape;56;p5"/>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717F">
                <a:alpha val="49803"/>
              </a:srgbClr>
            </a:solidFill>
            <a:ln>
              <a:noFill/>
            </a:ln>
          </p:spPr>
        </p:sp>
        <p:sp>
          <p:nvSpPr>
            <p:cNvPr id="57" name="Google Shape;57;p5"/>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58" name="Google Shape;58;p5"/>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1835">
                <a:alpha val="80000"/>
              </a:srgbClr>
            </a:solidFill>
            <a:ln>
              <a:noFill/>
            </a:ln>
          </p:spPr>
        </p:sp>
        <p:sp>
          <p:nvSpPr>
            <p:cNvPr id="59" name="Google Shape;59;p5"/>
            <p:cNvSpPr/>
            <p:nvPr/>
          </p:nvSpPr>
          <p:spPr>
            <a:xfrm>
              <a:off x="10371666" y="3589867"/>
              <a:ext cx="1817100" cy="3268200"/>
            </a:xfrm>
            <a:prstGeom prst="triangle">
              <a:avLst>
                <a:gd name="adj" fmla="val 100000"/>
              </a:avLst>
            </a:prstGeom>
            <a:solidFill>
              <a:srgbClr val="00717F">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60" name="Google Shape;60;p5"/>
          <p:cNvSpPr txBox="1">
            <a:spLocks noGrp="1"/>
          </p:cNvSpPr>
          <p:nvPr>
            <p:ph type="ctrTitle"/>
          </p:nvPr>
        </p:nvSpPr>
        <p:spPr>
          <a:xfrm>
            <a:off x="1130300" y="1803400"/>
            <a:ext cx="5825100" cy="1234800"/>
          </a:xfrm>
          <a:prstGeom prst="rect">
            <a:avLst/>
          </a:prstGeom>
          <a:noFill/>
          <a:ln>
            <a:noFill/>
          </a:ln>
        </p:spPr>
        <p:txBody>
          <a:bodyPr spcFirstLastPara="1" wrap="square" lIns="68575" tIns="34275" rIns="68575" bIns="34275" anchor="b" anchorCtr="0">
            <a:noAutofit/>
          </a:bodyPr>
          <a:lstStyle>
            <a:lvl1pPr lvl="0" algn="r">
              <a:spcBef>
                <a:spcPts val="0"/>
              </a:spcBef>
              <a:spcAft>
                <a:spcPts val="0"/>
              </a:spcAft>
              <a:buClr>
                <a:schemeClr val="accent1"/>
              </a:buClr>
              <a:buSzPts val="4100"/>
              <a:buFont typeface="Cambria"/>
              <a:buNone/>
              <a:defRPr sz="4100">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5"/>
          <p:cNvSpPr txBox="1">
            <a:spLocks noGrp="1"/>
          </p:cNvSpPr>
          <p:nvPr>
            <p:ph type="subTitle" idx="1"/>
          </p:nvPr>
        </p:nvSpPr>
        <p:spPr>
          <a:xfrm>
            <a:off x="1130300" y="3038125"/>
            <a:ext cx="5825100" cy="822600"/>
          </a:xfrm>
          <a:prstGeom prst="rect">
            <a:avLst/>
          </a:prstGeom>
          <a:noFill/>
          <a:ln>
            <a:noFill/>
          </a:ln>
        </p:spPr>
        <p:txBody>
          <a:bodyPr spcFirstLastPara="1" wrap="square" lIns="68575" tIns="34275" rIns="68575" bIns="34275" anchor="t" anchorCtr="0">
            <a:noAutofit/>
          </a:bodyPr>
          <a:lstStyle>
            <a:lvl1pPr lvl="0" algn="r">
              <a:spcBef>
                <a:spcPts val="800"/>
              </a:spcBef>
              <a:spcAft>
                <a:spcPts val="0"/>
              </a:spcAft>
              <a:buSzPts val="1000"/>
              <a:buNone/>
              <a:defRPr>
                <a:solidFill>
                  <a:srgbClr val="7F7F7F"/>
                </a:solidFill>
              </a:defRPr>
            </a:lvl1pPr>
            <a:lvl2pPr lvl="1" algn="ctr">
              <a:spcBef>
                <a:spcPts val="800"/>
              </a:spcBef>
              <a:spcAft>
                <a:spcPts val="0"/>
              </a:spcAft>
              <a:buSzPts val="1200"/>
              <a:buNone/>
              <a:defRPr>
                <a:solidFill>
                  <a:srgbClr val="888888"/>
                </a:solidFill>
              </a:defRPr>
            </a:lvl2pPr>
            <a:lvl3pPr lvl="2" algn="ctr">
              <a:spcBef>
                <a:spcPts val="800"/>
              </a:spcBef>
              <a:spcAft>
                <a:spcPts val="0"/>
              </a:spcAft>
              <a:buSzPts val="800"/>
              <a:buNone/>
              <a:defRPr>
                <a:solidFill>
                  <a:srgbClr val="888888"/>
                </a:solidFill>
              </a:defRPr>
            </a:lvl3pPr>
            <a:lvl4pPr lvl="3" algn="ctr">
              <a:spcBef>
                <a:spcPts val="800"/>
              </a:spcBef>
              <a:spcAft>
                <a:spcPts val="0"/>
              </a:spcAft>
              <a:buSzPts val="900"/>
              <a:buNone/>
              <a:defRPr>
                <a:solidFill>
                  <a:srgbClr val="888888"/>
                </a:solidFill>
              </a:defRPr>
            </a:lvl4pPr>
            <a:lvl5pPr lvl="4" algn="ctr">
              <a:spcBef>
                <a:spcPts val="800"/>
              </a:spcBef>
              <a:spcAft>
                <a:spcPts val="0"/>
              </a:spcAft>
              <a:buSzPts val="900"/>
              <a:buNone/>
              <a:defRPr>
                <a:solidFill>
                  <a:srgbClr val="888888"/>
                </a:solidFill>
              </a:defRPr>
            </a:lvl5pPr>
            <a:lvl6pPr lvl="5" algn="ctr">
              <a:spcBef>
                <a:spcPts val="800"/>
              </a:spcBef>
              <a:spcAft>
                <a:spcPts val="0"/>
              </a:spcAft>
              <a:buSzPts val="700"/>
              <a:buNone/>
              <a:defRPr>
                <a:solidFill>
                  <a:srgbClr val="888888"/>
                </a:solidFill>
              </a:defRPr>
            </a:lvl6pPr>
            <a:lvl7pPr lvl="6" algn="ctr">
              <a:spcBef>
                <a:spcPts val="800"/>
              </a:spcBef>
              <a:spcAft>
                <a:spcPts val="0"/>
              </a:spcAft>
              <a:buSzPts val="700"/>
              <a:buNone/>
              <a:defRPr>
                <a:solidFill>
                  <a:srgbClr val="888888"/>
                </a:solidFill>
              </a:defRPr>
            </a:lvl7pPr>
            <a:lvl8pPr lvl="7" algn="ctr">
              <a:spcBef>
                <a:spcPts val="800"/>
              </a:spcBef>
              <a:spcAft>
                <a:spcPts val="0"/>
              </a:spcAft>
              <a:buSzPts val="700"/>
              <a:buNone/>
              <a:defRPr>
                <a:solidFill>
                  <a:srgbClr val="888888"/>
                </a:solidFill>
              </a:defRPr>
            </a:lvl8pPr>
            <a:lvl9pPr lvl="8" algn="ctr">
              <a:spcBef>
                <a:spcPts val="800"/>
              </a:spcBef>
              <a:spcAft>
                <a:spcPts val="0"/>
              </a:spcAft>
              <a:buSzPts val="700"/>
              <a:buNone/>
              <a:defRPr>
                <a:solidFill>
                  <a:srgbClr val="888888"/>
                </a:solidFill>
              </a:defRPr>
            </a:lvl9pPr>
          </a:lstStyle>
          <a:p>
            <a:endParaRPr/>
          </a:p>
        </p:txBody>
      </p:sp>
      <p:sp>
        <p:nvSpPr>
          <p:cNvPr id="62" name="Google Shape;62;p5"/>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63" name="Google Shape;63;p5"/>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64" name="Google Shape;64;p5"/>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5"/>
        <p:cNvGrpSpPr/>
        <p:nvPr/>
      </p:nvGrpSpPr>
      <p:grpSpPr>
        <a:xfrm>
          <a:off x="0" y="0"/>
          <a:ext cx="0" cy="0"/>
          <a:chOff x="0" y="0"/>
          <a:chExt cx="0" cy="0"/>
        </a:xfrm>
      </p:grpSpPr>
      <p:sp>
        <p:nvSpPr>
          <p:cNvPr id="66" name="Google Shape;66;p6"/>
          <p:cNvSpPr>
            <a:spLocks noGrp="1"/>
          </p:cNvSpPr>
          <p:nvPr>
            <p:ph type="pic" idx="2"/>
          </p:nvPr>
        </p:nvSpPr>
        <p:spPr>
          <a:xfrm>
            <a:off x="0" y="1"/>
            <a:ext cx="9144000" cy="5143500"/>
          </a:xfrm>
          <a:prstGeom prst="rect">
            <a:avLst/>
          </a:prstGeom>
          <a:noFill/>
          <a:ln>
            <a:noFill/>
          </a:ln>
        </p:spPr>
        <p:txBody>
          <a:bodyPr spcFirstLastPara="1" wrap="square" lIns="68575" tIns="34275" rIns="68575" bIns="34275" anchor="t" anchorCtr="0">
            <a:noAutofit/>
          </a:bodyPr>
          <a:lstStyle>
            <a:lvl1pPr marR="0" lvl="0" algn="ctr" rtl="0">
              <a:spcBef>
                <a:spcPts val="800"/>
              </a:spcBef>
              <a:spcAft>
                <a:spcPts val="0"/>
              </a:spcAft>
              <a:buClr>
                <a:srgbClr val="0098AA"/>
              </a:buClr>
              <a:buSzPts val="900"/>
              <a:buFont typeface="Noto Sans Symbols"/>
              <a:buNone/>
              <a:defRPr sz="1200" b="0" i="0" u="none" strike="noStrike" cap="none">
                <a:solidFill>
                  <a:srgbClr val="3F3F3F"/>
                </a:solidFill>
                <a:latin typeface="Calibri"/>
                <a:ea typeface="Calibri"/>
                <a:cs typeface="Calibri"/>
                <a:sym typeface="Calibri"/>
              </a:defRPr>
            </a:lvl1pPr>
            <a:lvl2pPr marR="0" lvl="1" algn="l" rtl="0">
              <a:spcBef>
                <a:spcPts val="800"/>
              </a:spcBef>
              <a:spcAft>
                <a:spcPts val="0"/>
              </a:spcAft>
              <a:buClr>
                <a:srgbClr val="0098AA"/>
              </a:buClr>
              <a:buSzPts val="1200"/>
              <a:buFont typeface="Noto Sans Symbols"/>
              <a:buNone/>
              <a:defRPr sz="1200" b="0" i="0" u="none" strike="noStrike" cap="none">
                <a:solidFill>
                  <a:srgbClr val="3F3F3F"/>
                </a:solidFill>
                <a:latin typeface="Calibri"/>
                <a:ea typeface="Calibri"/>
                <a:cs typeface="Calibri"/>
                <a:sym typeface="Calibri"/>
              </a:defRPr>
            </a:lvl2pPr>
            <a:lvl3pPr marR="0" lvl="2" algn="l" rtl="0">
              <a:spcBef>
                <a:spcPts val="800"/>
              </a:spcBef>
              <a:spcAft>
                <a:spcPts val="0"/>
              </a:spcAft>
              <a:buClr>
                <a:srgbClr val="0098AA"/>
              </a:buClr>
              <a:buSzPts val="800"/>
              <a:buFont typeface="Noto Sans Symbols"/>
              <a:buNone/>
              <a:defRPr sz="1200" b="0" i="0" u="none" strike="noStrike" cap="none">
                <a:solidFill>
                  <a:srgbClr val="3F3F3F"/>
                </a:solidFill>
                <a:latin typeface="Calibri"/>
                <a:ea typeface="Calibri"/>
                <a:cs typeface="Calibri"/>
                <a:sym typeface="Calibri"/>
              </a:defRPr>
            </a:lvl3pPr>
            <a:lvl4pPr marR="0" lvl="3" algn="l" rtl="0">
              <a:spcBef>
                <a:spcPts val="800"/>
              </a:spcBef>
              <a:spcAft>
                <a:spcPts val="0"/>
              </a:spcAft>
              <a:buClr>
                <a:srgbClr val="0098AA"/>
              </a:buClr>
              <a:buSzPts val="1100"/>
              <a:buFont typeface="Noto Sans Symbols"/>
              <a:buNone/>
              <a:defRPr sz="1200" b="0" i="0" u="none" strike="noStrike" cap="none">
                <a:solidFill>
                  <a:srgbClr val="3F3F3F"/>
                </a:solidFill>
                <a:latin typeface="Calibri"/>
                <a:ea typeface="Calibri"/>
                <a:cs typeface="Calibri"/>
                <a:sym typeface="Calibri"/>
              </a:defRPr>
            </a:lvl4pPr>
            <a:lvl5pPr marR="0" lvl="4" algn="l" rtl="0">
              <a:spcBef>
                <a:spcPts val="800"/>
              </a:spcBef>
              <a:spcAft>
                <a:spcPts val="0"/>
              </a:spcAft>
              <a:buClr>
                <a:srgbClr val="0098AA"/>
              </a:buClr>
              <a:buSzPts val="1100"/>
              <a:buFont typeface="Noto Sans Symbols"/>
              <a:buNone/>
              <a:defRPr sz="1200" b="0" i="0" u="none" strike="noStrike" cap="none">
                <a:solidFill>
                  <a:srgbClr val="3F3F3F"/>
                </a:solidFill>
                <a:latin typeface="Calibri"/>
                <a:ea typeface="Calibri"/>
                <a:cs typeface="Calibri"/>
                <a:sym typeface="Calibri"/>
              </a:defRPr>
            </a:lvl5pPr>
            <a:lvl6pPr marR="0" lvl="5"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6pPr>
            <a:lvl7pPr marR="0" lvl="6"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7pPr>
            <a:lvl8pPr marR="0" lvl="7"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8pPr>
            <a:lvl9pPr marR="0" lvl="8" algn="l" rtl="0">
              <a:spcBef>
                <a:spcPts val="800"/>
              </a:spcBef>
              <a:spcAft>
                <a:spcPts val="0"/>
              </a:spcAft>
              <a:buClr>
                <a:schemeClr val="accent1"/>
              </a:buClr>
              <a:buSzPts val="1000"/>
              <a:buFont typeface="Noto Sans Symbols"/>
              <a:buNone/>
              <a:defRPr sz="1200" b="0" i="0" u="none" strike="noStrike" cap="none">
                <a:solidFill>
                  <a:srgbClr val="3F3F3F"/>
                </a:solidFill>
                <a:latin typeface="Trebuchet MS"/>
                <a:ea typeface="Trebuchet MS"/>
                <a:cs typeface="Trebuchet MS"/>
                <a:sym typeface="Trebuchet MS"/>
              </a:defRPr>
            </a:lvl9pPr>
          </a:lstStyle>
          <a:p>
            <a:endParaRPr/>
          </a:p>
        </p:txBody>
      </p:sp>
      <p:sp>
        <p:nvSpPr>
          <p:cNvPr id="67" name="Google Shape;67;p6"/>
          <p:cNvSpPr txBox="1">
            <a:spLocks noGrp="1"/>
          </p:cNvSpPr>
          <p:nvPr>
            <p:ph type="title"/>
          </p:nvPr>
        </p:nvSpPr>
        <p:spPr>
          <a:xfrm>
            <a:off x="506873" y="3237034"/>
            <a:ext cx="5781600" cy="827400"/>
          </a:xfrm>
          <a:prstGeom prst="rect">
            <a:avLst/>
          </a:prstGeom>
          <a:solidFill>
            <a:schemeClr val="lt1">
              <a:alpha val="70980"/>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6"/>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69" name="Google Shape;69;p6"/>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dk1"/>
                </a:solidFill>
                <a:latin typeface="Cambria"/>
                <a:ea typeface="Cambria"/>
                <a:cs typeface="Cambria"/>
                <a:sym typeface="Cambria"/>
              </a:defRPr>
            </a:lvl1pPr>
            <a:lvl2pPr marL="0" marR="0" lvl="1" indent="0" algn="l">
              <a:spcBef>
                <a:spcPts val="0"/>
              </a:spcBef>
              <a:buNone/>
              <a:defRPr sz="900">
                <a:solidFill>
                  <a:schemeClr val="dk1"/>
                </a:solidFill>
                <a:latin typeface="Cambria"/>
                <a:ea typeface="Cambria"/>
                <a:cs typeface="Cambria"/>
                <a:sym typeface="Cambria"/>
              </a:defRPr>
            </a:lvl2pPr>
            <a:lvl3pPr marL="0" marR="0" lvl="2" indent="0" algn="l">
              <a:spcBef>
                <a:spcPts val="0"/>
              </a:spcBef>
              <a:buNone/>
              <a:defRPr sz="900">
                <a:solidFill>
                  <a:schemeClr val="dk1"/>
                </a:solidFill>
                <a:latin typeface="Cambria"/>
                <a:ea typeface="Cambria"/>
                <a:cs typeface="Cambria"/>
                <a:sym typeface="Cambria"/>
              </a:defRPr>
            </a:lvl3pPr>
            <a:lvl4pPr marL="0" marR="0" lvl="3" indent="0" algn="l">
              <a:spcBef>
                <a:spcPts val="0"/>
              </a:spcBef>
              <a:buNone/>
              <a:defRPr sz="900">
                <a:solidFill>
                  <a:schemeClr val="dk1"/>
                </a:solidFill>
                <a:latin typeface="Cambria"/>
                <a:ea typeface="Cambria"/>
                <a:cs typeface="Cambria"/>
                <a:sym typeface="Cambria"/>
              </a:defRPr>
            </a:lvl4pPr>
            <a:lvl5pPr marL="0" marR="0" lvl="4" indent="0" algn="l">
              <a:spcBef>
                <a:spcPts val="0"/>
              </a:spcBef>
              <a:buNone/>
              <a:defRPr sz="900">
                <a:solidFill>
                  <a:schemeClr val="dk1"/>
                </a:solidFill>
                <a:latin typeface="Cambria"/>
                <a:ea typeface="Cambria"/>
                <a:cs typeface="Cambria"/>
                <a:sym typeface="Cambria"/>
              </a:defRPr>
            </a:lvl5pPr>
            <a:lvl6pPr marL="0" marR="0" lvl="5" indent="0" algn="l">
              <a:spcBef>
                <a:spcPts val="0"/>
              </a:spcBef>
              <a:buNone/>
              <a:defRPr sz="900">
                <a:solidFill>
                  <a:schemeClr val="dk1"/>
                </a:solidFill>
                <a:latin typeface="Cambria"/>
                <a:ea typeface="Cambria"/>
                <a:cs typeface="Cambria"/>
                <a:sym typeface="Cambria"/>
              </a:defRPr>
            </a:lvl6pPr>
            <a:lvl7pPr marL="0" marR="0" lvl="6" indent="0" algn="l">
              <a:spcBef>
                <a:spcPts val="0"/>
              </a:spcBef>
              <a:buNone/>
              <a:defRPr sz="900">
                <a:solidFill>
                  <a:schemeClr val="dk1"/>
                </a:solidFill>
                <a:latin typeface="Cambria"/>
                <a:ea typeface="Cambria"/>
                <a:cs typeface="Cambria"/>
                <a:sym typeface="Cambria"/>
              </a:defRPr>
            </a:lvl7pPr>
            <a:lvl8pPr marL="0" marR="0" lvl="7" indent="0" algn="l">
              <a:spcBef>
                <a:spcPts val="0"/>
              </a:spcBef>
              <a:buNone/>
              <a:defRPr sz="900">
                <a:solidFill>
                  <a:schemeClr val="dk1"/>
                </a:solidFill>
                <a:latin typeface="Cambria"/>
                <a:ea typeface="Cambria"/>
                <a:cs typeface="Cambria"/>
                <a:sym typeface="Cambria"/>
              </a:defRPr>
            </a:lvl8pPr>
            <a:lvl9pPr marL="0" marR="0" lvl="8" indent="0" algn="l">
              <a:spcBef>
                <a:spcPts val="0"/>
              </a:spcBef>
              <a:buNone/>
              <a:defRPr sz="900">
                <a:solidFill>
                  <a:schemeClr val="dk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5_Presentation Cover Slide">
  <p:cSld name="5_Presentation Cover Slide">
    <p:spTree>
      <p:nvGrpSpPr>
        <p:cNvPr id="1" name="Shape 70"/>
        <p:cNvGrpSpPr/>
        <p:nvPr/>
      </p:nvGrpSpPr>
      <p:grpSpPr>
        <a:xfrm>
          <a:off x="0" y="0"/>
          <a:ext cx="0" cy="0"/>
          <a:chOff x="0" y="0"/>
          <a:chExt cx="0" cy="0"/>
        </a:xfrm>
      </p:grpSpPr>
      <p:pic>
        <p:nvPicPr>
          <p:cNvPr id="71" name="Google Shape;71;p7"/>
          <p:cNvPicPr preferRelativeResize="0"/>
          <p:nvPr/>
        </p:nvPicPr>
        <p:blipFill rotWithShape="1">
          <a:blip r:embed="rId2">
            <a:alphaModFix/>
          </a:blip>
          <a:srcRect/>
          <a:stretch/>
        </p:blipFill>
        <p:spPr>
          <a:xfrm>
            <a:off x="3446144" y="-5573"/>
            <a:ext cx="5078091" cy="5155424"/>
          </a:xfrm>
          <a:prstGeom prst="rect">
            <a:avLst/>
          </a:prstGeom>
          <a:noFill/>
          <a:ln>
            <a:noFill/>
          </a:ln>
        </p:spPr>
      </p:pic>
      <p:grpSp>
        <p:nvGrpSpPr>
          <p:cNvPr id="72" name="Google Shape;72;p7"/>
          <p:cNvGrpSpPr/>
          <p:nvPr/>
        </p:nvGrpSpPr>
        <p:grpSpPr>
          <a:xfrm>
            <a:off x="0" y="-6350"/>
            <a:ext cx="9144164" cy="5149935"/>
            <a:chOff x="0" y="-8467"/>
            <a:chExt cx="12192219" cy="6866580"/>
          </a:xfrm>
        </p:grpSpPr>
        <p:sp>
          <p:nvSpPr>
            <p:cNvPr id="73" name="Google Shape;73;p7"/>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74" name="Google Shape;74;p7"/>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75" name="Google Shape;75;p7"/>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76" name="Google Shape;76;p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77" name="Google Shape;77;p7"/>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78" name="Google Shape;78;p7"/>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9" name="Google Shape;79;p7"/>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80" name="Google Shape;80;p7"/>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81" name="Google Shape;81;p7"/>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82" name="Google Shape;82;p7"/>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83" name="Google Shape;83;p7"/>
          <p:cNvSpPr txBox="1">
            <a:spLocks noGrp="1"/>
          </p:cNvSpPr>
          <p:nvPr>
            <p:ph type="title"/>
          </p:nvPr>
        </p:nvSpPr>
        <p:spPr>
          <a:xfrm>
            <a:off x="506873" y="3237034"/>
            <a:ext cx="5781600" cy="827400"/>
          </a:xfrm>
          <a:prstGeom prst="rect">
            <a:avLst/>
          </a:prstGeom>
          <a:solidFill>
            <a:schemeClr val="lt1">
              <a:alpha val="56862"/>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7"/>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85" name="Google Shape;85;p7"/>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rgbClr val="888888"/>
                </a:solidFill>
                <a:latin typeface="Cambria"/>
                <a:ea typeface="Cambria"/>
                <a:cs typeface="Cambria"/>
                <a:sym typeface="Cambria"/>
              </a:defRPr>
            </a:lvl1pPr>
            <a:lvl2pPr marL="0" marR="0" lvl="1" indent="0" algn="l">
              <a:spcBef>
                <a:spcPts val="0"/>
              </a:spcBef>
              <a:buNone/>
              <a:defRPr sz="900">
                <a:solidFill>
                  <a:srgbClr val="888888"/>
                </a:solidFill>
                <a:latin typeface="Cambria"/>
                <a:ea typeface="Cambria"/>
                <a:cs typeface="Cambria"/>
                <a:sym typeface="Cambria"/>
              </a:defRPr>
            </a:lvl2pPr>
            <a:lvl3pPr marL="0" marR="0" lvl="2" indent="0" algn="l">
              <a:spcBef>
                <a:spcPts val="0"/>
              </a:spcBef>
              <a:buNone/>
              <a:defRPr sz="900">
                <a:solidFill>
                  <a:srgbClr val="888888"/>
                </a:solidFill>
                <a:latin typeface="Cambria"/>
                <a:ea typeface="Cambria"/>
                <a:cs typeface="Cambria"/>
                <a:sym typeface="Cambria"/>
              </a:defRPr>
            </a:lvl3pPr>
            <a:lvl4pPr marL="0" marR="0" lvl="3" indent="0" algn="l">
              <a:spcBef>
                <a:spcPts val="0"/>
              </a:spcBef>
              <a:buNone/>
              <a:defRPr sz="900">
                <a:solidFill>
                  <a:srgbClr val="888888"/>
                </a:solidFill>
                <a:latin typeface="Cambria"/>
                <a:ea typeface="Cambria"/>
                <a:cs typeface="Cambria"/>
                <a:sym typeface="Cambria"/>
              </a:defRPr>
            </a:lvl4pPr>
            <a:lvl5pPr marL="0" marR="0" lvl="4" indent="0" algn="l">
              <a:spcBef>
                <a:spcPts val="0"/>
              </a:spcBef>
              <a:buNone/>
              <a:defRPr sz="900">
                <a:solidFill>
                  <a:srgbClr val="888888"/>
                </a:solidFill>
                <a:latin typeface="Cambria"/>
                <a:ea typeface="Cambria"/>
                <a:cs typeface="Cambria"/>
                <a:sym typeface="Cambria"/>
              </a:defRPr>
            </a:lvl5pPr>
            <a:lvl6pPr marL="0" marR="0" lvl="5" indent="0" algn="l">
              <a:spcBef>
                <a:spcPts val="0"/>
              </a:spcBef>
              <a:buNone/>
              <a:defRPr sz="900">
                <a:solidFill>
                  <a:srgbClr val="888888"/>
                </a:solidFill>
                <a:latin typeface="Cambria"/>
                <a:ea typeface="Cambria"/>
                <a:cs typeface="Cambria"/>
                <a:sym typeface="Cambria"/>
              </a:defRPr>
            </a:lvl6pPr>
            <a:lvl7pPr marL="0" marR="0" lvl="6" indent="0" algn="l">
              <a:spcBef>
                <a:spcPts val="0"/>
              </a:spcBef>
              <a:buNone/>
              <a:defRPr sz="900">
                <a:solidFill>
                  <a:srgbClr val="888888"/>
                </a:solidFill>
                <a:latin typeface="Cambria"/>
                <a:ea typeface="Cambria"/>
                <a:cs typeface="Cambria"/>
                <a:sym typeface="Cambria"/>
              </a:defRPr>
            </a:lvl7pPr>
            <a:lvl8pPr marL="0" marR="0" lvl="7" indent="0" algn="l">
              <a:spcBef>
                <a:spcPts val="0"/>
              </a:spcBef>
              <a:buNone/>
              <a:defRPr sz="900">
                <a:solidFill>
                  <a:srgbClr val="888888"/>
                </a:solidFill>
                <a:latin typeface="Cambria"/>
                <a:ea typeface="Cambria"/>
                <a:cs typeface="Cambria"/>
                <a:sym typeface="Cambria"/>
              </a:defRPr>
            </a:lvl8pPr>
            <a:lvl9pPr marL="0" marR="0" lvl="8" indent="0" algn="l">
              <a:spcBef>
                <a:spcPts val="0"/>
              </a:spcBef>
              <a:buNone/>
              <a:defRPr sz="900">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86" name="Google Shape;86;p7"/>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2_Presentation Cover Slide">
  <p:cSld name="12_Presentation Cover Slide">
    <p:spTree>
      <p:nvGrpSpPr>
        <p:cNvPr id="1" name="Shape 87"/>
        <p:cNvGrpSpPr/>
        <p:nvPr/>
      </p:nvGrpSpPr>
      <p:grpSpPr>
        <a:xfrm>
          <a:off x="0" y="0"/>
          <a:ext cx="0" cy="0"/>
          <a:chOff x="0" y="0"/>
          <a:chExt cx="0" cy="0"/>
        </a:xfrm>
      </p:grpSpPr>
      <p:pic>
        <p:nvPicPr>
          <p:cNvPr id="88" name="Google Shape;88;p8"/>
          <p:cNvPicPr preferRelativeResize="0"/>
          <p:nvPr/>
        </p:nvPicPr>
        <p:blipFill rotWithShape="1">
          <a:blip r:embed="rId2">
            <a:alphaModFix/>
          </a:blip>
          <a:srcRect/>
          <a:stretch/>
        </p:blipFill>
        <p:spPr>
          <a:xfrm>
            <a:off x="2135018" y="460091"/>
            <a:ext cx="7000871" cy="3942410"/>
          </a:xfrm>
          <a:prstGeom prst="rect">
            <a:avLst/>
          </a:prstGeom>
          <a:noFill/>
          <a:ln>
            <a:noFill/>
          </a:ln>
        </p:spPr>
      </p:pic>
      <p:grpSp>
        <p:nvGrpSpPr>
          <p:cNvPr id="89" name="Google Shape;89;p8"/>
          <p:cNvGrpSpPr/>
          <p:nvPr/>
        </p:nvGrpSpPr>
        <p:grpSpPr>
          <a:xfrm>
            <a:off x="0" y="-6350"/>
            <a:ext cx="9144164" cy="5149935"/>
            <a:chOff x="0" y="-8467"/>
            <a:chExt cx="12192219" cy="6866580"/>
          </a:xfrm>
        </p:grpSpPr>
        <p:sp>
          <p:nvSpPr>
            <p:cNvPr id="90" name="Google Shape;90;p8"/>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91" name="Google Shape;91;p8"/>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92" name="Google Shape;92;p8"/>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93" name="Google Shape;93;p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94" name="Google Shape;94;p8"/>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95" name="Google Shape;95;p8"/>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6" name="Google Shape;96;p8"/>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97" name="Google Shape;97;p8"/>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98" name="Google Shape;98;p8"/>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99" name="Google Shape;99;p8"/>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00" name="Google Shape;100;p8"/>
          <p:cNvSpPr txBox="1">
            <a:spLocks noGrp="1"/>
          </p:cNvSpPr>
          <p:nvPr>
            <p:ph type="title"/>
          </p:nvPr>
        </p:nvSpPr>
        <p:spPr>
          <a:xfrm>
            <a:off x="506873" y="3237034"/>
            <a:ext cx="5781600" cy="827400"/>
          </a:xfrm>
          <a:prstGeom prst="rect">
            <a:avLst/>
          </a:prstGeom>
          <a:solidFill>
            <a:srgbClr val="FFFFFF">
              <a:alpha val="80000"/>
            </a:srgb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8"/>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02" name="Google Shape;102;p8"/>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rgbClr val="888888"/>
                </a:solidFill>
                <a:latin typeface="Cambria"/>
                <a:ea typeface="Cambria"/>
                <a:cs typeface="Cambria"/>
                <a:sym typeface="Cambria"/>
              </a:defRPr>
            </a:lvl1pPr>
            <a:lvl2pPr marL="0" marR="0" lvl="1" indent="0" algn="l">
              <a:spcBef>
                <a:spcPts val="0"/>
              </a:spcBef>
              <a:buNone/>
              <a:defRPr sz="900">
                <a:solidFill>
                  <a:srgbClr val="888888"/>
                </a:solidFill>
                <a:latin typeface="Cambria"/>
                <a:ea typeface="Cambria"/>
                <a:cs typeface="Cambria"/>
                <a:sym typeface="Cambria"/>
              </a:defRPr>
            </a:lvl2pPr>
            <a:lvl3pPr marL="0" marR="0" lvl="2" indent="0" algn="l">
              <a:spcBef>
                <a:spcPts val="0"/>
              </a:spcBef>
              <a:buNone/>
              <a:defRPr sz="900">
                <a:solidFill>
                  <a:srgbClr val="888888"/>
                </a:solidFill>
                <a:latin typeface="Cambria"/>
                <a:ea typeface="Cambria"/>
                <a:cs typeface="Cambria"/>
                <a:sym typeface="Cambria"/>
              </a:defRPr>
            </a:lvl3pPr>
            <a:lvl4pPr marL="0" marR="0" lvl="3" indent="0" algn="l">
              <a:spcBef>
                <a:spcPts val="0"/>
              </a:spcBef>
              <a:buNone/>
              <a:defRPr sz="900">
                <a:solidFill>
                  <a:srgbClr val="888888"/>
                </a:solidFill>
                <a:latin typeface="Cambria"/>
                <a:ea typeface="Cambria"/>
                <a:cs typeface="Cambria"/>
                <a:sym typeface="Cambria"/>
              </a:defRPr>
            </a:lvl4pPr>
            <a:lvl5pPr marL="0" marR="0" lvl="4" indent="0" algn="l">
              <a:spcBef>
                <a:spcPts val="0"/>
              </a:spcBef>
              <a:buNone/>
              <a:defRPr sz="900">
                <a:solidFill>
                  <a:srgbClr val="888888"/>
                </a:solidFill>
                <a:latin typeface="Cambria"/>
                <a:ea typeface="Cambria"/>
                <a:cs typeface="Cambria"/>
                <a:sym typeface="Cambria"/>
              </a:defRPr>
            </a:lvl5pPr>
            <a:lvl6pPr marL="0" marR="0" lvl="5" indent="0" algn="l">
              <a:spcBef>
                <a:spcPts val="0"/>
              </a:spcBef>
              <a:buNone/>
              <a:defRPr sz="900">
                <a:solidFill>
                  <a:srgbClr val="888888"/>
                </a:solidFill>
                <a:latin typeface="Cambria"/>
                <a:ea typeface="Cambria"/>
                <a:cs typeface="Cambria"/>
                <a:sym typeface="Cambria"/>
              </a:defRPr>
            </a:lvl6pPr>
            <a:lvl7pPr marL="0" marR="0" lvl="6" indent="0" algn="l">
              <a:spcBef>
                <a:spcPts val="0"/>
              </a:spcBef>
              <a:buNone/>
              <a:defRPr sz="900">
                <a:solidFill>
                  <a:srgbClr val="888888"/>
                </a:solidFill>
                <a:latin typeface="Cambria"/>
                <a:ea typeface="Cambria"/>
                <a:cs typeface="Cambria"/>
                <a:sym typeface="Cambria"/>
              </a:defRPr>
            </a:lvl7pPr>
            <a:lvl8pPr marL="0" marR="0" lvl="7" indent="0" algn="l">
              <a:spcBef>
                <a:spcPts val="0"/>
              </a:spcBef>
              <a:buNone/>
              <a:defRPr sz="900">
                <a:solidFill>
                  <a:srgbClr val="888888"/>
                </a:solidFill>
                <a:latin typeface="Cambria"/>
                <a:ea typeface="Cambria"/>
                <a:cs typeface="Cambria"/>
                <a:sym typeface="Cambria"/>
              </a:defRPr>
            </a:lvl8pPr>
            <a:lvl9pPr marL="0" marR="0" lvl="8" indent="0" algn="l">
              <a:spcBef>
                <a:spcPts val="0"/>
              </a:spcBef>
              <a:buNone/>
              <a:defRPr sz="900">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103" name="Google Shape;103;p8"/>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5_Presentation Cover Slide">
  <p:cSld name="15_Presentation Cover Slide">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l="15053" r="2537"/>
          <a:stretch/>
        </p:blipFill>
        <p:spPr>
          <a:xfrm flipH="1">
            <a:off x="185980" y="804974"/>
            <a:ext cx="7767506" cy="2423283"/>
          </a:xfrm>
          <a:prstGeom prst="rect">
            <a:avLst/>
          </a:prstGeom>
          <a:noFill/>
          <a:ln>
            <a:noFill/>
          </a:ln>
        </p:spPr>
      </p:pic>
      <p:grpSp>
        <p:nvGrpSpPr>
          <p:cNvPr id="106" name="Google Shape;106;p9"/>
          <p:cNvGrpSpPr/>
          <p:nvPr/>
        </p:nvGrpSpPr>
        <p:grpSpPr>
          <a:xfrm>
            <a:off x="0" y="-6350"/>
            <a:ext cx="9144164" cy="5149935"/>
            <a:chOff x="0" y="-8467"/>
            <a:chExt cx="12192219" cy="6866580"/>
          </a:xfrm>
        </p:grpSpPr>
        <p:sp>
          <p:nvSpPr>
            <p:cNvPr id="107" name="Google Shape;107;p9"/>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108" name="Google Shape;108;p9"/>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109" name="Google Shape;109;p9"/>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110" name="Google Shape;110;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111" name="Google Shape;111;p9"/>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112" name="Google Shape;112;p9"/>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3" name="Google Shape;113;p9"/>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114" name="Google Shape;114;p9"/>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115" name="Google Shape;115;p9"/>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116" name="Google Shape;116;p9"/>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17" name="Google Shape;117;p9"/>
          <p:cNvSpPr txBox="1">
            <a:spLocks noGrp="1"/>
          </p:cNvSpPr>
          <p:nvPr>
            <p:ph type="title"/>
          </p:nvPr>
        </p:nvSpPr>
        <p:spPr>
          <a:xfrm>
            <a:off x="506873" y="3237034"/>
            <a:ext cx="5781600" cy="827400"/>
          </a:xfrm>
          <a:prstGeom prst="rect">
            <a:avLst/>
          </a:prstGeom>
          <a:solidFill>
            <a:schemeClr val="lt1">
              <a:alpha val="71764"/>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9"/>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19" name="Google Shape;119;p9"/>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rgbClr val="888888"/>
                </a:solidFill>
                <a:latin typeface="Cambria"/>
                <a:ea typeface="Cambria"/>
                <a:cs typeface="Cambria"/>
                <a:sym typeface="Cambria"/>
              </a:defRPr>
            </a:lvl1pPr>
            <a:lvl2pPr marL="0" marR="0" lvl="1" indent="0" algn="l">
              <a:spcBef>
                <a:spcPts val="0"/>
              </a:spcBef>
              <a:buNone/>
              <a:defRPr sz="900">
                <a:solidFill>
                  <a:srgbClr val="888888"/>
                </a:solidFill>
                <a:latin typeface="Cambria"/>
                <a:ea typeface="Cambria"/>
                <a:cs typeface="Cambria"/>
                <a:sym typeface="Cambria"/>
              </a:defRPr>
            </a:lvl2pPr>
            <a:lvl3pPr marL="0" marR="0" lvl="2" indent="0" algn="l">
              <a:spcBef>
                <a:spcPts val="0"/>
              </a:spcBef>
              <a:buNone/>
              <a:defRPr sz="900">
                <a:solidFill>
                  <a:srgbClr val="888888"/>
                </a:solidFill>
                <a:latin typeface="Cambria"/>
                <a:ea typeface="Cambria"/>
                <a:cs typeface="Cambria"/>
                <a:sym typeface="Cambria"/>
              </a:defRPr>
            </a:lvl3pPr>
            <a:lvl4pPr marL="0" marR="0" lvl="3" indent="0" algn="l">
              <a:spcBef>
                <a:spcPts val="0"/>
              </a:spcBef>
              <a:buNone/>
              <a:defRPr sz="900">
                <a:solidFill>
                  <a:srgbClr val="888888"/>
                </a:solidFill>
                <a:latin typeface="Cambria"/>
                <a:ea typeface="Cambria"/>
                <a:cs typeface="Cambria"/>
                <a:sym typeface="Cambria"/>
              </a:defRPr>
            </a:lvl4pPr>
            <a:lvl5pPr marL="0" marR="0" lvl="4" indent="0" algn="l">
              <a:spcBef>
                <a:spcPts val="0"/>
              </a:spcBef>
              <a:buNone/>
              <a:defRPr sz="900">
                <a:solidFill>
                  <a:srgbClr val="888888"/>
                </a:solidFill>
                <a:latin typeface="Cambria"/>
                <a:ea typeface="Cambria"/>
                <a:cs typeface="Cambria"/>
                <a:sym typeface="Cambria"/>
              </a:defRPr>
            </a:lvl5pPr>
            <a:lvl6pPr marL="0" marR="0" lvl="5" indent="0" algn="l">
              <a:spcBef>
                <a:spcPts val="0"/>
              </a:spcBef>
              <a:buNone/>
              <a:defRPr sz="900">
                <a:solidFill>
                  <a:srgbClr val="888888"/>
                </a:solidFill>
                <a:latin typeface="Cambria"/>
                <a:ea typeface="Cambria"/>
                <a:cs typeface="Cambria"/>
                <a:sym typeface="Cambria"/>
              </a:defRPr>
            </a:lvl6pPr>
            <a:lvl7pPr marL="0" marR="0" lvl="6" indent="0" algn="l">
              <a:spcBef>
                <a:spcPts val="0"/>
              </a:spcBef>
              <a:buNone/>
              <a:defRPr sz="900">
                <a:solidFill>
                  <a:srgbClr val="888888"/>
                </a:solidFill>
                <a:latin typeface="Cambria"/>
                <a:ea typeface="Cambria"/>
                <a:cs typeface="Cambria"/>
                <a:sym typeface="Cambria"/>
              </a:defRPr>
            </a:lvl7pPr>
            <a:lvl8pPr marL="0" marR="0" lvl="7" indent="0" algn="l">
              <a:spcBef>
                <a:spcPts val="0"/>
              </a:spcBef>
              <a:buNone/>
              <a:defRPr sz="900">
                <a:solidFill>
                  <a:srgbClr val="888888"/>
                </a:solidFill>
                <a:latin typeface="Cambria"/>
                <a:ea typeface="Cambria"/>
                <a:cs typeface="Cambria"/>
                <a:sym typeface="Cambria"/>
              </a:defRPr>
            </a:lvl8pPr>
            <a:lvl9pPr marL="0" marR="0" lvl="8" indent="0" algn="l">
              <a:spcBef>
                <a:spcPts val="0"/>
              </a:spcBef>
              <a:buNone/>
              <a:defRPr sz="900">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120" name="Google Shape;120;p9"/>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6_Presentation Cover Slide">
  <p:cSld name="16_Presentation Cover Slide">
    <p:spTree>
      <p:nvGrpSpPr>
        <p:cNvPr id="1" name="Shape 121"/>
        <p:cNvGrpSpPr/>
        <p:nvPr/>
      </p:nvGrpSpPr>
      <p:grpSpPr>
        <a:xfrm>
          <a:off x="0" y="0"/>
          <a:ext cx="0" cy="0"/>
          <a:chOff x="0" y="0"/>
          <a:chExt cx="0" cy="0"/>
        </a:xfrm>
      </p:grpSpPr>
      <p:pic>
        <p:nvPicPr>
          <p:cNvPr id="122" name="Google Shape;122;p10"/>
          <p:cNvPicPr preferRelativeResize="0"/>
          <p:nvPr/>
        </p:nvPicPr>
        <p:blipFill rotWithShape="1">
          <a:blip r:embed="rId2">
            <a:alphaModFix/>
          </a:blip>
          <a:srcRect l="3063" t="14811" b="8450"/>
          <a:stretch/>
        </p:blipFill>
        <p:spPr>
          <a:xfrm>
            <a:off x="-1" y="9556"/>
            <a:ext cx="9135890" cy="5138286"/>
          </a:xfrm>
          <a:prstGeom prst="rect">
            <a:avLst/>
          </a:prstGeom>
          <a:noFill/>
          <a:ln>
            <a:noFill/>
          </a:ln>
        </p:spPr>
      </p:pic>
      <p:grpSp>
        <p:nvGrpSpPr>
          <p:cNvPr id="123" name="Google Shape;123;p10"/>
          <p:cNvGrpSpPr/>
          <p:nvPr/>
        </p:nvGrpSpPr>
        <p:grpSpPr>
          <a:xfrm>
            <a:off x="0" y="-6350"/>
            <a:ext cx="9144164" cy="5149935"/>
            <a:chOff x="0" y="-8467"/>
            <a:chExt cx="12192219" cy="6866580"/>
          </a:xfrm>
        </p:grpSpPr>
        <p:sp>
          <p:nvSpPr>
            <p:cNvPr id="124" name="Google Shape;124;p10"/>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125" name="Google Shape;125;p10"/>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126" name="Google Shape;126;p10"/>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127" name="Google Shape;127;p1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128" name="Google Shape;128;p10"/>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129" name="Google Shape;129;p10"/>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0" name="Google Shape;130;p10"/>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131" name="Google Shape;131;p10"/>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132" name="Google Shape;132;p10"/>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133" name="Google Shape;133;p10"/>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34" name="Google Shape;134;p10"/>
          <p:cNvSpPr txBox="1">
            <a:spLocks noGrp="1"/>
          </p:cNvSpPr>
          <p:nvPr>
            <p:ph type="title"/>
          </p:nvPr>
        </p:nvSpPr>
        <p:spPr>
          <a:xfrm>
            <a:off x="506873" y="3237034"/>
            <a:ext cx="5781600" cy="827400"/>
          </a:xfrm>
          <a:prstGeom prst="rect">
            <a:avLst/>
          </a:prstGeom>
          <a:solidFill>
            <a:schemeClr val="lt1">
              <a:alpha val="81960"/>
            </a:schemeClr>
          </a:solidFill>
          <a:ln>
            <a:noFill/>
          </a:ln>
        </p:spPr>
        <p:txBody>
          <a:bodyPr spcFirstLastPara="1" wrap="square" lIns="68575" tIns="34275" rIns="68575" bIns="34275" anchor="t" anchorCtr="0">
            <a:noAutofit/>
          </a:bodyPr>
          <a:lstStyle>
            <a:lvl1pPr lvl="0" algn="l">
              <a:spcBef>
                <a:spcPts val="0"/>
              </a:spcBef>
              <a:spcAft>
                <a:spcPts val="0"/>
              </a:spcAft>
              <a:buClr>
                <a:srgbClr val="002147"/>
              </a:buClr>
              <a:buSzPts val="2400"/>
              <a:buFont typeface="Camb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10"/>
          <p:cNvSpPr txBox="1">
            <a:spLocks noGrp="1"/>
          </p:cNvSpPr>
          <p:nvPr>
            <p:ph type="body" idx="1"/>
          </p:nvPr>
        </p:nvSpPr>
        <p:spPr>
          <a:xfrm>
            <a:off x="508001" y="4064503"/>
            <a:ext cx="5780400" cy="797400"/>
          </a:xfrm>
          <a:prstGeom prst="rect">
            <a:avLst/>
          </a:prstGeom>
          <a:solidFill>
            <a:srgbClr val="0098AA">
              <a:alpha val="46666"/>
            </a:srgbClr>
          </a:solidFill>
          <a:ln w="9525" cap="flat" cmpd="sng">
            <a:solidFill>
              <a:srgbClr val="000000">
                <a:alpha val="47058"/>
              </a:srgbClr>
            </a:solidFill>
            <a:prstDash val="solid"/>
            <a:round/>
            <a:headEnd type="none" w="sm" len="sm"/>
            <a:tailEnd type="none" w="sm" len="sm"/>
          </a:ln>
        </p:spPr>
        <p:txBody>
          <a:bodyPr spcFirstLastPara="1" wrap="square" lIns="137150" tIns="34275" rIns="68575" bIns="34275" anchor="ctr" anchorCtr="0">
            <a:noAutofit/>
          </a:bodyPr>
          <a:lstStyle>
            <a:lvl1pPr marL="457200" lvl="0" indent="-228600" algn="l">
              <a:spcBef>
                <a:spcPts val="800"/>
              </a:spcBef>
              <a:spcAft>
                <a:spcPts val="0"/>
              </a:spcAft>
              <a:buSzPts val="1000"/>
              <a:buNone/>
              <a:defRPr sz="1400" b="1">
                <a:solidFill>
                  <a:schemeClr val="lt1"/>
                </a:solidFill>
              </a:defRPr>
            </a:lvl1pPr>
            <a:lvl2pPr marL="914400" lvl="1" indent="-228600" algn="l">
              <a:spcBef>
                <a:spcPts val="800"/>
              </a:spcBef>
              <a:spcAft>
                <a:spcPts val="0"/>
              </a:spcAft>
              <a:buSzPts val="1400"/>
              <a:buNone/>
              <a:defRPr sz="1400">
                <a:solidFill>
                  <a:srgbClr val="888888"/>
                </a:solidFill>
              </a:defRPr>
            </a:lvl2pPr>
            <a:lvl3pPr marL="1371600" lvl="2" indent="-228600" algn="l">
              <a:spcBef>
                <a:spcPts val="800"/>
              </a:spcBef>
              <a:spcAft>
                <a:spcPts val="0"/>
              </a:spcAft>
              <a:buSzPts val="800"/>
              <a:buNone/>
              <a:defRPr sz="1200">
                <a:solidFill>
                  <a:srgbClr val="888888"/>
                </a:solidFill>
              </a:defRPr>
            </a:lvl3pPr>
            <a:lvl4pPr marL="1828800" lvl="3" indent="-228600" algn="l">
              <a:spcBef>
                <a:spcPts val="800"/>
              </a:spcBef>
              <a:spcAft>
                <a:spcPts val="0"/>
              </a:spcAft>
              <a:buSzPts val="900"/>
              <a:buNone/>
              <a:defRPr sz="1100">
                <a:solidFill>
                  <a:srgbClr val="888888"/>
                </a:solidFill>
              </a:defRPr>
            </a:lvl4pPr>
            <a:lvl5pPr marL="2286000" lvl="4" indent="-228600" algn="l">
              <a:spcBef>
                <a:spcPts val="800"/>
              </a:spcBef>
              <a:spcAft>
                <a:spcPts val="0"/>
              </a:spcAft>
              <a:buSzPts val="9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36" name="Google Shape;136;p10"/>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a:solidFill>
                  <a:schemeClr val="lt1"/>
                </a:solidFill>
                <a:latin typeface="Cambria"/>
                <a:ea typeface="Cambria"/>
                <a:cs typeface="Cambria"/>
                <a:sym typeface="Cambria"/>
              </a:defRPr>
            </a:lvl1pPr>
            <a:lvl2pPr marL="0" marR="0" lvl="1" indent="0" algn="l">
              <a:spcBef>
                <a:spcPts val="0"/>
              </a:spcBef>
              <a:buNone/>
              <a:defRPr sz="900">
                <a:solidFill>
                  <a:schemeClr val="lt1"/>
                </a:solidFill>
                <a:latin typeface="Cambria"/>
                <a:ea typeface="Cambria"/>
                <a:cs typeface="Cambria"/>
                <a:sym typeface="Cambria"/>
              </a:defRPr>
            </a:lvl2pPr>
            <a:lvl3pPr marL="0" marR="0" lvl="2" indent="0" algn="l">
              <a:spcBef>
                <a:spcPts val="0"/>
              </a:spcBef>
              <a:buNone/>
              <a:defRPr sz="900">
                <a:solidFill>
                  <a:schemeClr val="lt1"/>
                </a:solidFill>
                <a:latin typeface="Cambria"/>
                <a:ea typeface="Cambria"/>
                <a:cs typeface="Cambria"/>
                <a:sym typeface="Cambria"/>
              </a:defRPr>
            </a:lvl3pPr>
            <a:lvl4pPr marL="0" marR="0" lvl="3" indent="0" algn="l">
              <a:spcBef>
                <a:spcPts val="0"/>
              </a:spcBef>
              <a:buNone/>
              <a:defRPr sz="900">
                <a:solidFill>
                  <a:schemeClr val="lt1"/>
                </a:solidFill>
                <a:latin typeface="Cambria"/>
                <a:ea typeface="Cambria"/>
                <a:cs typeface="Cambria"/>
                <a:sym typeface="Cambria"/>
              </a:defRPr>
            </a:lvl4pPr>
            <a:lvl5pPr marL="0" marR="0" lvl="4" indent="0" algn="l">
              <a:spcBef>
                <a:spcPts val="0"/>
              </a:spcBef>
              <a:buNone/>
              <a:defRPr sz="900">
                <a:solidFill>
                  <a:schemeClr val="lt1"/>
                </a:solidFill>
                <a:latin typeface="Cambria"/>
                <a:ea typeface="Cambria"/>
                <a:cs typeface="Cambria"/>
                <a:sym typeface="Cambria"/>
              </a:defRPr>
            </a:lvl5pPr>
            <a:lvl6pPr marL="0" marR="0" lvl="5" indent="0" algn="l">
              <a:spcBef>
                <a:spcPts val="0"/>
              </a:spcBef>
              <a:buNone/>
              <a:defRPr sz="900">
                <a:solidFill>
                  <a:schemeClr val="lt1"/>
                </a:solidFill>
                <a:latin typeface="Cambria"/>
                <a:ea typeface="Cambria"/>
                <a:cs typeface="Cambria"/>
                <a:sym typeface="Cambria"/>
              </a:defRPr>
            </a:lvl6pPr>
            <a:lvl7pPr marL="0" marR="0" lvl="6" indent="0" algn="l">
              <a:spcBef>
                <a:spcPts val="0"/>
              </a:spcBef>
              <a:buNone/>
              <a:defRPr sz="900">
                <a:solidFill>
                  <a:schemeClr val="lt1"/>
                </a:solidFill>
                <a:latin typeface="Cambria"/>
                <a:ea typeface="Cambria"/>
                <a:cs typeface="Cambria"/>
                <a:sym typeface="Cambria"/>
              </a:defRPr>
            </a:lvl7pPr>
            <a:lvl8pPr marL="0" marR="0" lvl="7" indent="0" algn="l">
              <a:spcBef>
                <a:spcPts val="0"/>
              </a:spcBef>
              <a:buNone/>
              <a:defRPr sz="900">
                <a:solidFill>
                  <a:schemeClr val="lt1"/>
                </a:solidFill>
                <a:latin typeface="Cambria"/>
                <a:ea typeface="Cambria"/>
                <a:cs typeface="Cambria"/>
                <a:sym typeface="Cambria"/>
              </a:defRPr>
            </a:lvl8pPr>
            <a:lvl9pPr marL="0" marR="0" lvl="8" indent="0" algn="l">
              <a:spcBef>
                <a:spcPts val="0"/>
              </a:spcBef>
              <a:buNone/>
              <a:defRPr sz="900">
                <a:solidFill>
                  <a:schemeClr val="lt1"/>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137" name="Google Shape;137;p10"/>
          <p:cNvPicPr preferRelativeResize="0"/>
          <p:nvPr/>
        </p:nvPicPr>
        <p:blipFill rotWithShape="1">
          <a:blip r:embed="rId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rgbClr val="002147"/>
              </a:buClr>
              <a:buSzPts val="2700"/>
              <a:buFont typeface="Cambria"/>
              <a:buNone/>
              <a:defRPr sz="2700" b="0" i="0" u="none" strike="noStrike" cap="none">
                <a:solidFill>
                  <a:srgbClr val="002147"/>
                </a:solidFill>
                <a:latin typeface="Cambria"/>
                <a:ea typeface="Cambria"/>
                <a:cs typeface="Cambria"/>
                <a:sym typeface="Cambria"/>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7" name="Google Shape;7;p1"/>
          <p:cNvSpPr txBox="1">
            <a:spLocks noGrp="1"/>
          </p:cNvSpPr>
          <p:nvPr>
            <p:ph type="body" idx="1"/>
          </p:nvPr>
        </p:nvSpPr>
        <p:spPr>
          <a:xfrm>
            <a:off x="508000" y="1620442"/>
            <a:ext cx="6447600" cy="2910600"/>
          </a:xfrm>
          <a:prstGeom prst="rect">
            <a:avLst/>
          </a:prstGeom>
          <a:noFill/>
          <a:ln>
            <a:noFill/>
          </a:ln>
        </p:spPr>
        <p:txBody>
          <a:bodyPr spcFirstLastPara="1" wrap="square" lIns="68575" tIns="34275" rIns="68575" bIns="34275" anchor="t" anchorCtr="0">
            <a:noAutofit/>
          </a:bodyPr>
          <a:lstStyle>
            <a:lvl1pPr marL="457200" marR="0" lvl="0" indent="-292100" algn="l" rtl="0">
              <a:spcBef>
                <a:spcPts val="800"/>
              </a:spcBef>
              <a:spcAft>
                <a:spcPts val="0"/>
              </a:spcAft>
              <a:buClr>
                <a:srgbClr val="0098AA"/>
              </a:buClr>
              <a:buSzPts val="1000"/>
              <a:buFont typeface="Noto Sans Symbols"/>
              <a:buChar char="►"/>
              <a:defRPr sz="1400" b="0" i="0" u="none" strike="noStrike" cap="none">
                <a:solidFill>
                  <a:srgbClr val="3F3F3F"/>
                </a:solidFill>
                <a:latin typeface="Calibri"/>
                <a:ea typeface="Calibri"/>
                <a:cs typeface="Calibri"/>
                <a:sym typeface="Calibri"/>
              </a:defRPr>
            </a:lvl1pPr>
            <a:lvl2pPr marL="914400" marR="0" lvl="1" indent="-304800" algn="l" rtl="0">
              <a:spcBef>
                <a:spcPts val="800"/>
              </a:spcBef>
              <a:spcAft>
                <a:spcPts val="0"/>
              </a:spcAft>
              <a:buClr>
                <a:srgbClr val="0098AA"/>
              </a:buClr>
              <a:buSzPts val="1200"/>
              <a:buFont typeface="Noto Sans Symbols"/>
              <a:buChar char="◼"/>
              <a:defRPr sz="1200" b="0" i="0" u="none" strike="noStrike" cap="none">
                <a:solidFill>
                  <a:srgbClr val="3F3F3F"/>
                </a:solidFill>
                <a:latin typeface="Calibri"/>
                <a:ea typeface="Calibri"/>
                <a:cs typeface="Calibri"/>
                <a:sym typeface="Calibri"/>
              </a:defRPr>
            </a:lvl2pPr>
            <a:lvl3pPr marL="1371600" marR="0" lvl="2" indent="-279400" algn="l" rtl="0">
              <a:spcBef>
                <a:spcPts val="800"/>
              </a:spcBef>
              <a:spcAft>
                <a:spcPts val="0"/>
              </a:spcAft>
              <a:buClr>
                <a:srgbClr val="0098AA"/>
              </a:buClr>
              <a:buSzPts val="800"/>
              <a:buFont typeface="Noto Sans Symbols"/>
              <a:buChar char="◆"/>
              <a:defRPr sz="1100" b="0" i="0" u="none" strike="noStrike" cap="none">
                <a:solidFill>
                  <a:srgbClr val="3F3F3F"/>
                </a:solidFill>
                <a:latin typeface="Calibri"/>
                <a:ea typeface="Calibri"/>
                <a:cs typeface="Calibri"/>
                <a:sym typeface="Calibri"/>
              </a:defRPr>
            </a:lvl3pPr>
            <a:lvl4pPr marL="1828800" marR="0" lvl="3" indent="-285750" algn="l" rtl="0">
              <a:spcBef>
                <a:spcPts val="800"/>
              </a:spcBef>
              <a:spcAft>
                <a:spcPts val="0"/>
              </a:spcAft>
              <a:buClr>
                <a:srgbClr val="0098AA"/>
              </a:buClr>
              <a:buSzPts val="900"/>
              <a:buFont typeface="Noto Sans Symbols"/>
              <a:buChar char="⚫"/>
              <a:defRPr sz="1100" b="0" i="0" u="none" strike="noStrike" cap="none">
                <a:solidFill>
                  <a:srgbClr val="3F3F3F"/>
                </a:solidFill>
                <a:latin typeface="Calibri"/>
                <a:ea typeface="Calibri"/>
                <a:cs typeface="Calibri"/>
                <a:sym typeface="Calibri"/>
              </a:defRPr>
            </a:lvl4pPr>
            <a:lvl5pPr marL="2286000" marR="0" lvl="4" indent="-285750" algn="l" rtl="0">
              <a:spcBef>
                <a:spcPts val="800"/>
              </a:spcBef>
              <a:spcAft>
                <a:spcPts val="0"/>
              </a:spcAft>
              <a:buClr>
                <a:srgbClr val="0098AA"/>
              </a:buClr>
              <a:buSzPts val="900"/>
              <a:buFont typeface="Noto Sans Symbols"/>
              <a:buChar char="🢜"/>
              <a:defRPr sz="1000" b="0" i="0" u="none" strike="noStrike" cap="none">
                <a:solidFill>
                  <a:srgbClr val="3F3F3F"/>
                </a:solidFill>
                <a:latin typeface="Calibri"/>
                <a:ea typeface="Calibri"/>
                <a:cs typeface="Calibri"/>
                <a:sym typeface="Calibri"/>
              </a:defRPr>
            </a:lvl5pPr>
            <a:lvl6pPr marL="2743200" marR="0" lvl="5"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6pPr>
            <a:lvl7pPr marL="3200400" marR="0" lvl="6"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7pPr>
            <a:lvl8pPr marL="3657600" marR="0" lvl="7"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8pPr>
            <a:lvl9pPr marL="4114800" marR="0" lvl="8"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9pPr>
          </a:lstStyle>
          <a:p>
            <a:endParaRPr/>
          </a:p>
        </p:txBody>
      </p:sp>
      <p:grpSp>
        <p:nvGrpSpPr>
          <p:cNvPr id="8" name="Google Shape;8;p1"/>
          <p:cNvGrpSpPr/>
          <p:nvPr/>
        </p:nvGrpSpPr>
        <p:grpSpPr>
          <a:xfrm>
            <a:off x="0" y="-6350"/>
            <a:ext cx="9144164" cy="5149935"/>
            <a:chOff x="0" y="-8467"/>
            <a:chExt cx="12192219" cy="6866580"/>
          </a:xfrm>
        </p:grpSpPr>
        <p:sp>
          <p:nvSpPr>
            <p:cNvPr id="9" name="Google Shape;9;p1"/>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0098AA">
                <a:alpha val="49803"/>
              </a:srgbClr>
            </a:solidFill>
            <a:ln>
              <a:noFill/>
            </a:ln>
          </p:spPr>
        </p:sp>
        <p:cxnSp>
          <p:nvCxnSpPr>
            <p:cNvPr id="10" name="Google Shape;10;p1"/>
            <p:cNvCxnSpPr/>
            <p:nvPr/>
          </p:nvCxnSpPr>
          <p:spPr>
            <a:xfrm>
              <a:off x="9371012" y="0"/>
              <a:ext cx="1219200" cy="6858000"/>
            </a:xfrm>
            <a:prstGeom prst="straightConnector1">
              <a:avLst/>
            </a:prstGeom>
            <a:noFill/>
            <a:ln w="9525" cap="flat" cmpd="sng">
              <a:solidFill>
                <a:srgbClr val="0098AA">
                  <a:alpha val="32941"/>
                </a:srgbClr>
              </a:solidFill>
              <a:prstDash val="solid"/>
              <a:round/>
              <a:headEnd type="none" w="sm" len="sm"/>
              <a:tailEnd type="none" w="sm" len="sm"/>
            </a:ln>
          </p:spPr>
        </p:cxnSp>
        <p:cxnSp>
          <p:nvCxnSpPr>
            <p:cNvPr id="11" name="Google Shape;11;p1"/>
            <p:cNvCxnSpPr/>
            <p:nvPr/>
          </p:nvCxnSpPr>
          <p:spPr>
            <a:xfrm flipH="1">
              <a:off x="7425125" y="3681413"/>
              <a:ext cx="4763700" cy="3176700"/>
            </a:xfrm>
            <a:prstGeom prst="straightConnector1">
              <a:avLst/>
            </a:prstGeom>
            <a:noFill/>
            <a:ln w="9525" cap="flat" cmpd="sng">
              <a:solidFill>
                <a:srgbClr val="0098AA">
                  <a:alpha val="42745"/>
                </a:srgbClr>
              </a:solidFill>
              <a:prstDash val="solid"/>
              <a:round/>
              <a:headEnd type="none" w="sm" len="sm"/>
              <a:tailEnd type="none" w="sm" len="sm"/>
            </a:ln>
          </p:spPr>
        </p:cxnSp>
        <p:sp>
          <p:nvSpPr>
            <p:cNvPr id="12" name="Google Shape;12;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0098AA">
                <a:alpha val="25882"/>
              </a:srgbClr>
            </a:solidFill>
            <a:ln>
              <a:noFill/>
            </a:ln>
          </p:spPr>
        </p:sp>
        <p:sp>
          <p:nvSpPr>
            <p:cNvPr id="13" name="Google Shape;13;p1"/>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rgbClr val="0098AA">
                <a:alpha val="14901"/>
              </a:srgbClr>
            </a:solidFill>
            <a:ln>
              <a:noFill/>
            </a:ln>
          </p:spPr>
        </p:sp>
        <p:sp>
          <p:nvSpPr>
            <p:cNvPr id="14" name="Google Shape;14;p1"/>
            <p:cNvSpPr/>
            <p:nvPr/>
          </p:nvSpPr>
          <p:spPr>
            <a:xfrm>
              <a:off x="8932333" y="3048000"/>
              <a:ext cx="3259800" cy="38100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5" name="Google Shape;15;p1"/>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98AA">
                <a:alpha val="43921"/>
              </a:srgbClr>
            </a:solidFill>
            <a:ln>
              <a:noFill/>
            </a:ln>
          </p:spPr>
        </p:sp>
        <p:sp>
          <p:nvSpPr>
            <p:cNvPr id="16" name="Google Shape;16;p1"/>
            <p:cNvSpPr/>
            <p:nvPr/>
          </p:nvSpPr>
          <p:spPr>
            <a:xfrm>
              <a:off x="10891092"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002147">
                <a:alpha val="47843"/>
              </a:srgbClr>
            </a:solidFill>
            <a:ln>
              <a:noFill/>
            </a:ln>
          </p:spPr>
        </p:sp>
        <p:sp>
          <p:nvSpPr>
            <p:cNvPr id="17" name="Google Shape;17;p1"/>
            <p:cNvSpPr/>
            <p:nvPr/>
          </p:nvSpPr>
          <p:spPr>
            <a:xfrm>
              <a:off x="10942394" y="0"/>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002147">
                <a:alpha val="41960"/>
              </a:srgbClr>
            </a:solidFill>
            <a:ln>
              <a:noFill/>
            </a:ln>
          </p:spPr>
        </p:sp>
        <p:sp>
          <p:nvSpPr>
            <p:cNvPr id="18" name="Google Shape;18;p1"/>
            <p:cNvSpPr/>
            <p:nvPr/>
          </p:nvSpPr>
          <p:spPr>
            <a:xfrm>
              <a:off x="10371666" y="3589867"/>
              <a:ext cx="1817100" cy="3268200"/>
            </a:xfrm>
            <a:prstGeom prst="triangle">
              <a:avLst>
                <a:gd name="adj" fmla="val 100000"/>
              </a:avLst>
            </a:prstGeom>
            <a:solidFill>
              <a:srgbClr val="0098AA">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9" name="Google Shape;19;p1"/>
          <p:cNvSpPr txBox="1">
            <a:spLocks noGrp="1"/>
          </p:cNvSpPr>
          <p:nvPr>
            <p:ph type="sldNum" idx="12"/>
          </p:nvPr>
        </p:nvSpPr>
        <p:spPr>
          <a:xfrm>
            <a:off x="99260" y="4773000"/>
            <a:ext cx="2057400" cy="2739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900" b="0" i="0" u="none" strike="noStrike" cap="none">
                <a:solidFill>
                  <a:srgbClr val="888888"/>
                </a:solidFill>
                <a:latin typeface="Cambria"/>
                <a:ea typeface="Cambria"/>
                <a:cs typeface="Cambria"/>
                <a:sym typeface="Cambria"/>
              </a:defRPr>
            </a:lvl1pPr>
            <a:lvl2pPr marL="0" marR="0" lvl="1" indent="0" algn="l" rtl="0">
              <a:spcBef>
                <a:spcPts val="0"/>
              </a:spcBef>
              <a:buNone/>
              <a:defRPr sz="900" b="0" i="0" u="none" strike="noStrike" cap="none">
                <a:solidFill>
                  <a:srgbClr val="888888"/>
                </a:solidFill>
                <a:latin typeface="Cambria"/>
                <a:ea typeface="Cambria"/>
                <a:cs typeface="Cambria"/>
                <a:sym typeface="Cambria"/>
              </a:defRPr>
            </a:lvl2pPr>
            <a:lvl3pPr marL="0" marR="0" lvl="2" indent="0" algn="l" rtl="0">
              <a:spcBef>
                <a:spcPts val="0"/>
              </a:spcBef>
              <a:buNone/>
              <a:defRPr sz="900" b="0" i="0" u="none" strike="noStrike" cap="none">
                <a:solidFill>
                  <a:srgbClr val="888888"/>
                </a:solidFill>
                <a:latin typeface="Cambria"/>
                <a:ea typeface="Cambria"/>
                <a:cs typeface="Cambria"/>
                <a:sym typeface="Cambria"/>
              </a:defRPr>
            </a:lvl3pPr>
            <a:lvl4pPr marL="0" marR="0" lvl="3" indent="0" algn="l" rtl="0">
              <a:spcBef>
                <a:spcPts val="0"/>
              </a:spcBef>
              <a:buNone/>
              <a:defRPr sz="900" b="0" i="0" u="none" strike="noStrike" cap="none">
                <a:solidFill>
                  <a:srgbClr val="888888"/>
                </a:solidFill>
                <a:latin typeface="Cambria"/>
                <a:ea typeface="Cambria"/>
                <a:cs typeface="Cambria"/>
                <a:sym typeface="Cambria"/>
              </a:defRPr>
            </a:lvl4pPr>
            <a:lvl5pPr marL="0" marR="0" lvl="4" indent="0" algn="l" rtl="0">
              <a:spcBef>
                <a:spcPts val="0"/>
              </a:spcBef>
              <a:buNone/>
              <a:defRPr sz="900" b="0" i="0" u="none" strike="noStrike" cap="none">
                <a:solidFill>
                  <a:srgbClr val="888888"/>
                </a:solidFill>
                <a:latin typeface="Cambria"/>
                <a:ea typeface="Cambria"/>
                <a:cs typeface="Cambria"/>
                <a:sym typeface="Cambria"/>
              </a:defRPr>
            </a:lvl5pPr>
            <a:lvl6pPr marL="0" marR="0" lvl="5" indent="0" algn="l" rtl="0">
              <a:spcBef>
                <a:spcPts val="0"/>
              </a:spcBef>
              <a:buNone/>
              <a:defRPr sz="900" b="0" i="0" u="none" strike="noStrike" cap="none">
                <a:solidFill>
                  <a:srgbClr val="888888"/>
                </a:solidFill>
                <a:latin typeface="Cambria"/>
                <a:ea typeface="Cambria"/>
                <a:cs typeface="Cambria"/>
                <a:sym typeface="Cambria"/>
              </a:defRPr>
            </a:lvl6pPr>
            <a:lvl7pPr marL="0" marR="0" lvl="6" indent="0" algn="l" rtl="0">
              <a:spcBef>
                <a:spcPts val="0"/>
              </a:spcBef>
              <a:buNone/>
              <a:defRPr sz="900" b="0" i="0" u="none" strike="noStrike" cap="none">
                <a:solidFill>
                  <a:srgbClr val="888888"/>
                </a:solidFill>
                <a:latin typeface="Cambria"/>
                <a:ea typeface="Cambria"/>
                <a:cs typeface="Cambria"/>
                <a:sym typeface="Cambria"/>
              </a:defRPr>
            </a:lvl7pPr>
            <a:lvl8pPr marL="0" marR="0" lvl="7" indent="0" algn="l" rtl="0">
              <a:spcBef>
                <a:spcPts val="0"/>
              </a:spcBef>
              <a:buNone/>
              <a:defRPr sz="900" b="0" i="0" u="none" strike="noStrike" cap="none">
                <a:solidFill>
                  <a:srgbClr val="888888"/>
                </a:solidFill>
                <a:latin typeface="Cambria"/>
                <a:ea typeface="Cambria"/>
                <a:cs typeface="Cambria"/>
                <a:sym typeface="Cambria"/>
              </a:defRPr>
            </a:lvl8pPr>
            <a:lvl9pPr marL="0" marR="0" lvl="8" indent="0" algn="l" rtl="0">
              <a:spcBef>
                <a:spcPts val="0"/>
              </a:spcBef>
              <a:buNone/>
              <a:defRPr sz="900" b="0" i="0" u="none" strike="noStrike" cap="none">
                <a:solidFill>
                  <a:srgbClr val="888888"/>
                </a:solidFill>
                <a:latin typeface="Cambria"/>
                <a:ea typeface="Cambria"/>
                <a:cs typeface="Cambria"/>
                <a:sym typeface="Cambria"/>
              </a:defRPr>
            </a:lvl9pPr>
          </a:lstStyle>
          <a:p>
            <a:pPr marL="0" lvl="0" indent="0" algn="l" rtl="0">
              <a:spcBef>
                <a:spcPts val="0"/>
              </a:spcBef>
              <a:spcAft>
                <a:spcPts val="0"/>
              </a:spcAft>
              <a:buNone/>
            </a:pPr>
            <a:fld id="{00000000-1234-1234-1234-123412341234}" type="slidenum">
              <a:rPr lang="en"/>
              <a:t>‹#›</a:t>
            </a:fld>
            <a:endParaRPr/>
          </a:p>
        </p:txBody>
      </p:sp>
      <p:pic>
        <p:nvPicPr>
          <p:cNvPr id="20" name="Google Shape;20;p1"/>
          <p:cNvPicPr preferRelativeResize="0"/>
          <p:nvPr/>
        </p:nvPicPr>
        <p:blipFill rotWithShape="1">
          <a:blip r:embed="rId33">
            <a:alphaModFix/>
          </a:blip>
          <a:srcRect/>
          <a:stretch/>
        </p:blipFill>
        <p:spPr>
          <a:xfrm>
            <a:off x="7128422" y="4770193"/>
            <a:ext cx="1962979" cy="320034"/>
          </a:xfrm>
          <a:prstGeom prst="rect">
            <a:avLst/>
          </a:prstGeom>
          <a:noFill/>
          <a:ln>
            <a:noFill/>
          </a:ln>
          <a:effectLst>
            <a:outerShdw blurRad="6350" dist="12700" dir="5400000" algn="ctr" rotWithShape="0">
              <a:schemeClr val="lt1">
                <a:alpha val="20000"/>
              </a:schemeClr>
            </a:outerShdw>
          </a:effec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hyperlink" Target="https://www.norta.com/Accessibility/Paratransit" TargetMode="External"/><Relationship Id="rId3" Type="http://schemas.openxmlformats.org/officeDocument/2006/relationships/hyperlink" Target="http://ready.nola.gov/assistance/#broadmoor" TargetMode="External"/><Relationship Id="rId7" Type="http://schemas.openxmlformats.org/officeDocument/2006/relationships/hyperlink" Target="https://jeffersontransit.org/wp-content/uploads/2021/07/Mits-App-Complete.pdf" TargetMode="External"/><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hyperlink" Target="https://jeffersontransit.org/" TargetMode="External"/><Relationship Id="rId5" Type="http://schemas.openxmlformats.org/officeDocument/2006/relationships/hyperlink" Target="https://www.needhelppayingbills.com/html/get_help_paying_rent.html" TargetMode="External"/><Relationship Id="rId4" Type="http://schemas.openxmlformats.org/officeDocument/2006/relationships/hyperlink" Target="https://fhfofgno.org/resources" TargetMode="External"/><Relationship Id="rId9"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29.xml"/><Relationship Id="rId18" Type="http://schemas.openxmlformats.org/officeDocument/2006/relationships/slide" Target="slide24.xml"/><Relationship Id="rId3" Type="http://schemas.openxmlformats.org/officeDocument/2006/relationships/slide" Target="slide3.xml"/><Relationship Id="rId21" Type="http://schemas.openxmlformats.org/officeDocument/2006/relationships/slide" Target="slide19.xml"/><Relationship Id="rId7" Type="http://schemas.openxmlformats.org/officeDocument/2006/relationships/slide" Target="slide30.xml"/><Relationship Id="rId12" Type="http://schemas.openxmlformats.org/officeDocument/2006/relationships/image" Target="../media/image24.jpg"/><Relationship Id="rId17" Type="http://schemas.openxmlformats.org/officeDocument/2006/relationships/slide" Target="slide25.xml"/><Relationship Id="rId25"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slide" Target="slide26.xml"/><Relationship Id="rId20" Type="http://schemas.openxmlformats.org/officeDocument/2006/relationships/slide" Target="slide22.xml"/><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image" Target="../media/image23.jpg"/><Relationship Id="rId24"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27.xml"/><Relationship Id="rId23" Type="http://schemas.openxmlformats.org/officeDocument/2006/relationships/slide" Target="slide21.xml"/><Relationship Id="rId10" Type="http://schemas.openxmlformats.org/officeDocument/2006/relationships/slide" Target="slide31.xml"/><Relationship Id="rId19" Type="http://schemas.openxmlformats.org/officeDocument/2006/relationships/slide" Target="slide23.xml"/><Relationship Id="rId4" Type="http://schemas.openxmlformats.org/officeDocument/2006/relationships/slide" Target="slide4.xml"/><Relationship Id="rId9" Type="http://schemas.openxmlformats.org/officeDocument/2006/relationships/image" Target="../media/image22.png"/><Relationship Id="rId14" Type="http://schemas.openxmlformats.org/officeDocument/2006/relationships/slide" Target="slide18.xml"/><Relationship Id="rId22" Type="http://schemas.openxmlformats.org/officeDocument/2006/relationships/slide" Target="slide20.xml"/></Relationships>
</file>

<file path=ppt/slides/_rels/slide20.xml.rels><?xml version="1.0" encoding="UTF-8" standalone="yes"?>
<Relationships xmlns="http://schemas.openxmlformats.org/package/2006/relationships"><Relationship Id="rId8" Type="http://schemas.openxmlformats.org/officeDocument/2006/relationships/hyperlink" Target="http://www.icarol.info/ResultDetails.aspx?org=2021&amp;agencynum=359788" TargetMode="External"/><Relationship Id="rId3" Type="http://schemas.openxmlformats.org/officeDocument/2006/relationships/hyperlink" Target="https://brfoodbank.org/mobile-food-distributions/" TargetMode="External"/><Relationship Id="rId7" Type="http://schemas.openxmlformats.org/officeDocument/2006/relationships/hyperlink" Target="https://www.ebrda.org/community_resources.php"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hyperlink" Target="https://ideapublicschools.org/wp-content/uploads/2020/03/Community-Resource-Guide-Baton-Rouge.pdf" TargetMode="External"/><Relationship Id="rId5" Type="http://schemas.openxmlformats.org/officeDocument/2006/relationships/hyperlink" Target="https://www.ccdiobr.org/" TargetMode="External"/><Relationship Id="rId4" Type="http://schemas.openxmlformats.org/officeDocument/2006/relationships/hyperlink" Target="https://www.freefood.org/c/la-baton_rouge?_gl=1*1l34fr5*_ga*NUdZV2o1NmNGd29ERlpIejZmT1UxLXFoTWVhcjBCbzYzbzNnYTE5X0luN3VlWkQyZjlqaFF5czRwdlpiUC1OaQ" TargetMode="External"/><Relationship Id="rId9"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hyperlink" Target="https://catholiccharitiesht.org/" TargetMode="External"/><Relationship Id="rId7"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hyperlink" Target="https://www.needhelppayingbills.com/html/terrebonne_parish_assistance_p.html" TargetMode="External"/><Relationship Id="rId5" Type="http://schemas.openxmlformats.org/officeDocument/2006/relationships/hyperlink" Target="https://www.rentassistance.us/ci/LA-houma" TargetMode="External"/><Relationship Id="rId4" Type="http://schemas.openxmlformats.org/officeDocument/2006/relationships/hyperlink" Target="https://offices.sc.egov.usda.gov/locator/app?service=page/ServiceCenterSummary&amp;stateCode=22&amp;cnty=109" TargetMode="External"/></Relationships>
</file>

<file path=ppt/slides/_rels/slide2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www.fhfacadiana.org/resources" TargetMode="External"/><Relationship Id="rId7" Type="http://schemas.openxmlformats.org/officeDocument/2006/relationships/hyperlink" Target="https://westat.zoomgov.com/w/1604439879?tk=x5B_YbbC6WEz4Ok1tM-nLitxuO-WGAQGvvfE8ZNjl_c.DQMAAAAAX6HPRxY4Q1BzTXQ2NVFQLS15TTFTdjU3UTBRAAAAAAAAAAAAAAAAAAAAAAAAAAAAAA&amp;pwd=bVBETkZrVW5FTDJuZUxQczM3Vm5rdz09&amp;uuid=WN_qpYJuKA3Q_Wa6BsJgxX5Ag" TargetMode="Externa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hyperlink" Target="http://www.acadianatransit.com/images/Paratransit_Application_8-31-17.pdf" TargetMode="External"/><Relationship Id="rId5" Type="http://schemas.openxmlformats.org/officeDocument/2006/relationships/hyperlink" Target="http://www.acadianatransit.com/services/paratransit.html" TargetMode="External"/><Relationship Id="rId4" Type="http://schemas.openxmlformats.org/officeDocument/2006/relationships/hyperlink" Target="https://www.needhelppayingbills.com/html/get_help_paying_rent.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ityoflakecharles.com/eGov/apps/services/index.egov?view=detail;id=43"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slide" Target="slide2.xml"/><Relationship Id="rId5" Type="http://schemas.openxmlformats.org/officeDocument/2006/relationships/hyperlink" Target="https://npidb.org/organizations/transportation_services/non-emergency-medical-transport-van_343900000x/la/?location=lake+charles" TargetMode="External"/><Relationship Id="rId4" Type="http://schemas.openxmlformats.org/officeDocument/2006/relationships/hyperlink" Target="https://www.cityoflakecharles.com/eGov/apps/services/index.egov"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eedhelppayingbills.com/html/rapides_parish_rent_assistance.html" TargetMode="External"/><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hyperlink" Target="https://npidb.org/organizations/transportation_services/non-emergency-medical-transport-van_343900000x/la/?location=shreveport"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hyperlink" Target="https://www.shreveportla.gov/DocumentCenter/View/14051/Community-Assistance-Resource-Guide-2018" TargetMode="External"/><Relationship Id="rId4" Type="http://schemas.openxmlformats.org/officeDocument/2006/relationships/hyperlink" Target="http://www.sportran.org/101/LiftLin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onroela.us/sites/default/files/Paratransit%20Eligibilty%20%20Application%202017.pdf" TargetMode="External"/><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slide" Target="slide2.xml"/><Relationship Id="rId5" Type="http://schemas.openxmlformats.org/officeDocument/2006/relationships/hyperlink" Target="https://ldh.la.gov/page/352" TargetMode="External"/><Relationship Id="rId4" Type="http://schemas.openxmlformats.org/officeDocument/2006/relationships/hyperlink" Target="https://monroela.us/services/bus-service-monroe-transit/paratransi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reefood.org/c/la-thibodaux"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slide" Target="slide2.xml"/><Relationship Id="rId4" Type="http://schemas.openxmlformats.org/officeDocument/2006/relationships/hyperlink" Target="http://stmaryoutreach.org/"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louisianahealthconnect.com/members/medicaid/benefits-services/transportation-to-appointments.html" TargetMode="External"/><Relationship Id="rId3" Type="http://schemas.openxmlformats.org/officeDocument/2006/relationships/hyperlink" Target="https://www.southeastrans.com/louisiana-members/#open-overlay" TargetMode="External"/><Relationship Id="rId7" Type="http://schemas.openxmlformats.org/officeDocument/2006/relationships/hyperlink" Target="https://www.aetnabetterhealth.com/louisiana/medicaid-eligibility-qualifications.html" TargetMode="External"/><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hyperlink" Target="https://www.needhelppayingbills.com/html/get_help_paying_rent.html" TargetMode="External"/><Relationship Id="rId5" Type="http://schemas.openxmlformats.org/officeDocument/2006/relationships/hyperlink" Target="https://www.louisianahealthconnect.com/providers/resources/provider-toolkits.html" TargetMode="External"/><Relationship Id="rId10" Type="http://schemas.openxmlformats.org/officeDocument/2006/relationships/slide" Target="slide2.xml"/><Relationship Id="rId4" Type="http://schemas.openxmlformats.org/officeDocument/2006/relationships/hyperlink" Target="https://www.southeastrans.com/louisiana-facilities/#open" TargetMode="External"/><Relationship Id="rId9" Type="http://schemas.openxmlformats.org/officeDocument/2006/relationships/hyperlink" Target="https://ldh.la.gov/page/22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sp.dotd.la.gov/Inside_LaDOTD/Divisions/Operations/MAP/Pages/default.aspx" TargetMode="External"/><Relationship Id="rId7"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hyperlink" Target="https://www.1800runaway.org/youth-teens" TargetMode="External"/><Relationship Id="rId5" Type="http://schemas.openxmlformats.org/officeDocument/2006/relationships/hyperlink" Target="https://ldh.la.gov/page/352" TargetMode="External"/><Relationship Id="rId4" Type="http://schemas.openxmlformats.org/officeDocument/2006/relationships/hyperlink" Target="https://npidb.org/organizations/transportation_services/non-emergency-medical-transport-van_343900000x/la/?location=" TargetMode="Externa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hyperlink" Target="https://www.bfhtraining.ldh.la.gov/login/index.php" TargetMode="External"/><Relationship Id="rId5" Type="http://schemas.openxmlformats.org/officeDocument/2006/relationships/slide" Target="slide9.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8" Type="http://schemas.openxmlformats.org/officeDocument/2006/relationships/hyperlink" Target="https://www.bfhtraining.ldh.la.gov/login/index.php" TargetMode="Externa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slide" Target="slide9.xml"/><Relationship Id="rId5" Type="http://schemas.openxmlformats.org/officeDocument/2006/relationships/slide" Target="slide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hyperlink" Target="https://www.bfhtraining.ldh.la.gov/course/view.php?id=266" TargetMode="Externa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9.svg"/><Relationship Id="rId3" Type="http://schemas.openxmlformats.org/officeDocument/2006/relationships/slide" Target="slide12.xml"/><Relationship Id="rId7" Type="http://schemas.openxmlformats.org/officeDocument/2006/relationships/slide" Target="slide14.xml"/><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slide" Target="slide13.xml"/><Relationship Id="rId11" Type="http://schemas.openxmlformats.org/officeDocument/2006/relationships/slide" Target="slide2.xml"/><Relationship Id="rId5" Type="http://schemas.openxmlformats.org/officeDocument/2006/relationships/slide" Target="slide11.xml"/><Relationship Id="rId10"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3"/>
          <p:cNvSpPr txBox="1">
            <a:spLocks noGrp="1"/>
          </p:cNvSpPr>
          <p:nvPr>
            <p:ph type="title"/>
          </p:nvPr>
        </p:nvSpPr>
        <p:spPr>
          <a:xfrm>
            <a:off x="410349" y="1326702"/>
            <a:ext cx="7357800" cy="13020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dirty="0">
                <a:solidFill>
                  <a:schemeClr val="dk1"/>
                </a:solidFill>
              </a:rPr>
              <a:t>Patient Advocacy Coordinator (PAC) Processes</a:t>
            </a:r>
            <a:endParaRPr dirty="0">
              <a:solidFill>
                <a:schemeClr val="dk1"/>
              </a:solidFill>
            </a:endParaRPr>
          </a:p>
          <a:p>
            <a:pPr marL="0" lvl="0" indent="0" algn="ctr" rtl="0">
              <a:spcBef>
                <a:spcPts val="0"/>
              </a:spcBef>
              <a:spcAft>
                <a:spcPts val="0"/>
              </a:spcAft>
              <a:buNone/>
            </a:pPr>
            <a:r>
              <a:rPr lang="en" dirty="0">
                <a:solidFill>
                  <a:schemeClr val="dk1"/>
                </a:solidFill>
              </a:rPr>
              <a:t>(Flowcharts, Resource Guides, Forms)</a:t>
            </a:r>
            <a:endParaRPr dirty="0">
              <a:solidFill>
                <a:schemeClr val="dk1"/>
              </a:solidFill>
            </a:endParaRPr>
          </a:p>
          <a:p>
            <a:pPr marL="0" lvl="0" indent="0" algn="ctr" rtl="0">
              <a:spcBef>
                <a:spcPts val="0"/>
              </a:spcBef>
              <a:spcAft>
                <a:spcPts val="0"/>
              </a:spcAft>
              <a:buNone/>
            </a:pPr>
            <a:r>
              <a:rPr lang="en" dirty="0">
                <a:solidFill>
                  <a:schemeClr val="dk1"/>
                </a:solidFill>
              </a:rPr>
              <a:t>Louisiana Tuberculosis Control </a:t>
            </a:r>
            <a:endParaRPr dirty="0">
              <a:solidFill>
                <a:schemeClr val="dk1"/>
              </a:solidFill>
              <a:highlight>
                <a:srgbClr val="EA9999"/>
              </a:highlight>
            </a:endParaRPr>
          </a:p>
        </p:txBody>
      </p:sp>
      <p:sp>
        <p:nvSpPr>
          <p:cNvPr id="394" name="Google Shape;394;p33"/>
          <p:cNvSpPr txBox="1">
            <a:spLocks noGrp="1"/>
          </p:cNvSpPr>
          <p:nvPr>
            <p:ph type="body" idx="1"/>
          </p:nvPr>
        </p:nvSpPr>
        <p:spPr>
          <a:xfrm>
            <a:off x="1547177" y="3988904"/>
            <a:ext cx="5084144" cy="217588"/>
          </a:xfrm>
          <a:prstGeom prst="rect">
            <a:avLst/>
          </a:prstGeom>
          <a:ln>
            <a:noFill/>
          </a:ln>
        </p:spPr>
        <p:txBody>
          <a:bodyPr spcFirstLastPara="1" wrap="square" lIns="68575" tIns="34275" rIns="68575" bIns="34275" anchor="ctr" anchorCtr="0">
            <a:noAutofit/>
          </a:bodyPr>
          <a:lstStyle/>
          <a:p>
            <a:pPr marL="0" lvl="0" indent="0" algn="ctr" rtl="0">
              <a:spcBef>
                <a:spcPts val="800"/>
              </a:spcBef>
              <a:spcAft>
                <a:spcPts val="0"/>
              </a:spcAft>
              <a:buNone/>
            </a:pPr>
            <a:endParaRPr dirty="0">
              <a:solidFill>
                <a:schemeClr val="dk1"/>
              </a:solidFill>
            </a:endParaRPr>
          </a:p>
          <a:p>
            <a:pPr marL="0" lvl="0" indent="0" algn="ctr" rtl="0">
              <a:spcBef>
                <a:spcPts val="800"/>
              </a:spcBef>
              <a:spcAft>
                <a:spcPts val="0"/>
              </a:spcAft>
              <a:buClr>
                <a:schemeClr val="dk1"/>
              </a:buClr>
              <a:buSzPts val="1100"/>
              <a:buFont typeface="Arial"/>
              <a:buNone/>
            </a:pPr>
            <a:r>
              <a:rPr lang="en-US" dirty="0">
                <a:solidFill>
                  <a:schemeClr val="dk1"/>
                </a:solidFill>
              </a:rPr>
              <a:t>Created by Heather Manrique, Patient Advocacy Coordinator (PAC)</a:t>
            </a:r>
          </a:p>
          <a:p>
            <a:pPr marL="0" lvl="0" indent="0" algn="ctr" rtl="0">
              <a:spcBef>
                <a:spcPts val="800"/>
              </a:spcBef>
              <a:spcAft>
                <a:spcPts val="0"/>
              </a:spcAft>
              <a:buClr>
                <a:schemeClr val="dk1"/>
              </a:buClr>
              <a:buSzPts val="1100"/>
              <a:buFont typeface="Arial"/>
              <a:buNone/>
            </a:pPr>
            <a:r>
              <a:rPr lang="en-US" dirty="0">
                <a:solidFill>
                  <a:schemeClr val="dk1"/>
                </a:solidFill>
              </a:rPr>
              <a:t>January 14, </a:t>
            </a:r>
            <a:r>
              <a:rPr lang="en-US" dirty="0" smtClean="0">
                <a:solidFill>
                  <a:schemeClr val="dk1"/>
                </a:solidFill>
              </a:rPr>
              <a:t>2022</a:t>
            </a:r>
          </a:p>
          <a:p>
            <a:pPr marL="0" lvl="0" indent="0" algn="ctr" rtl="0">
              <a:spcBef>
                <a:spcPts val="800"/>
              </a:spcBef>
              <a:spcAft>
                <a:spcPts val="0"/>
              </a:spcAft>
              <a:buClr>
                <a:schemeClr val="dk1"/>
              </a:buClr>
              <a:buSzPts val="1100"/>
              <a:buFont typeface="Arial"/>
              <a:buNone/>
            </a:pPr>
            <a:endParaRPr lang="en-US" dirty="0">
              <a:solidFill>
                <a:schemeClr val="dk1"/>
              </a:solidFill>
            </a:endParaRPr>
          </a:p>
          <a:p>
            <a:pPr marL="0" lvl="0" indent="0" algn="ctr" rtl="0">
              <a:spcBef>
                <a:spcPts val="800"/>
              </a:spcBef>
              <a:spcAft>
                <a:spcPts val="0"/>
              </a:spcAft>
              <a:buClr>
                <a:schemeClr val="dk1"/>
              </a:buClr>
              <a:buSzPts val="1100"/>
              <a:buFont typeface="Arial"/>
              <a:buNone/>
            </a:pPr>
            <a:endParaRPr lang="en-US" dirty="0" smtClean="0">
              <a:solidFill>
                <a:schemeClr val="dk1"/>
              </a:solidFill>
            </a:endParaRPr>
          </a:p>
          <a:p>
            <a:pPr marL="0" lvl="0" indent="0" algn="ctr" rtl="0">
              <a:spcBef>
                <a:spcPts val="800"/>
              </a:spcBef>
              <a:spcAft>
                <a:spcPts val="0"/>
              </a:spcAft>
              <a:buNone/>
            </a:pPr>
            <a:endParaRPr dirty="0"/>
          </a:p>
          <a:p>
            <a:pPr marL="0" lvl="0" indent="0" algn="ctr">
              <a:buClr>
                <a:schemeClr val="dk1"/>
              </a:buClr>
              <a:buSzPts val="1100"/>
              <a:buNone/>
            </a:pPr>
            <a:r>
              <a:rPr lang="en-US" sz="1200" dirty="0">
                <a:solidFill>
                  <a:schemeClr val="dk1"/>
                </a:solidFill>
              </a:rPr>
              <a:t>Play Slideshow from link             at top on screen </a:t>
            </a:r>
          </a:p>
          <a:p>
            <a:pPr marL="0" lvl="0" indent="0" algn="ctr">
              <a:buClr>
                <a:schemeClr val="dk1"/>
              </a:buClr>
              <a:buSzPts val="1100"/>
              <a:buNone/>
            </a:pPr>
            <a:r>
              <a:rPr lang="en-US" sz="1200" dirty="0">
                <a:solidFill>
                  <a:schemeClr val="dk1"/>
                </a:solidFill>
              </a:rPr>
              <a:t>(Start From The Beginning F5)</a:t>
            </a:r>
          </a:p>
          <a:p>
            <a:pPr marL="0" lvl="0" indent="0" algn="ctr" rtl="0">
              <a:spcBef>
                <a:spcPts val="800"/>
              </a:spcBef>
              <a:spcAft>
                <a:spcPts val="0"/>
              </a:spcAft>
              <a:buNone/>
            </a:pPr>
            <a:endParaRPr dirty="0"/>
          </a:p>
          <a:p>
            <a:pPr marL="0" lvl="0" indent="0" algn="ctr" rtl="0">
              <a:spcBef>
                <a:spcPts val="800"/>
              </a:spcBef>
              <a:spcAft>
                <a:spcPts val="0"/>
              </a:spcAft>
              <a:buNone/>
            </a:pPr>
            <a:endParaRPr dirty="0"/>
          </a:p>
          <a:p>
            <a:pPr marL="0" lvl="0" indent="0" algn="ctr" rtl="0">
              <a:spcBef>
                <a:spcPts val="800"/>
              </a:spcBef>
              <a:spcAft>
                <a:spcPts val="0"/>
              </a:spcAft>
              <a:buClr>
                <a:schemeClr val="dk1"/>
              </a:buClr>
              <a:buSzPts val="1100"/>
              <a:buFont typeface="Arial"/>
              <a:buNone/>
            </a:pPr>
            <a:endParaRPr dirty="0"/>
          </a:p>
        </p:txBody>
      </p:sp>
      <p:pic>
        <p:nvPicPr>
          <p:cNvPr id="1028" name="Picture 4" descr="Buying a Home in Pittsburgh &amp; Southwestern PA | Berkshire Hathaway  Home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511" y="4206492"/>
            <a:ext cx="418685" cy="418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3"/>
          <p:cNvSpPr txBox="1">
            <a:spLocks noGrp="1"/>
          </p:cNvSpPr>
          <p:nvPr>
            <p:ph type="title"/>
          </p:nvPr>
        </p:nvSpPr>
        <p:spPr>
          <a:xfrm>
            <a:off x="1241692" y="117972"/>
            <a:ext cx="2073483" cy="723300"/>
          </a:xfrm>
          <a:prstGeom prst="rect">
            <a:avLst/>
          </a:prstGeom>
          <a:solidFill>
            <a:srgbClr val="CC0000"/>
          </a:solidFill>
          <a:ln w="190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ctr" rtl="0">
              <a:spcBef>
                <a:spcPts val="0"/>
              </a:spcBef>
              <a:spcAft>
                <a:spcPts val="0"/>
              </a:spcAft>
              <a:buNone/>
            </a:pPr>
            <a:r>
              <a:rPr lang="en">
                <a:solidFill>
                  <a:schemeClr val="lt1"/>
                </a:solidFill>
              </a:rPr>
              <a:t>Medications</a:t>
            </a:r>
            <a:endParaRPr>
              <a:solidFill>
                <a:schemeClr val="lt1"/>
              </a:solidFill>
            </a:endParaRPr>
          </a:p>
        </p:txBody>
      </p:sp>
      <p:cxnSp>
        <p:nvCxnSpPr>
          <p:cNvPr id="553" name="Google Shape;553;p53"/>
          <p:cNvCxnSpPr>
            <a:stCxn id="554" idx="2"/>
            <a:endCxn id="555" idx="1"/>
          </p:cNvCxnSpPr>
          <p:nvPr/>
        </p:nvCxnSpPr>
        <p:spPr>
          <a:xfrm rot="16200000" flipH="1">
            <a:off x="5202716" y="480816"/>
            <a:ext cx="183838" cy="1452429"/>
          </a:xfrm>
          <a:prstGeom prst="bentConnector2">
            <a:avLst/>
          </a:prstGeom>
          <a:noFill/>
          <a:ln w="19050" cap="flat" cmpd="sng">
            <a:solidFill>
              <a:schemeClr val="dk1"/>
            </a:solidFill>
            <a:prstDash val="solid"/>
            <a:miter lim="8000"/>
            <a:headEnd type="none" w="sm" len="sm"/>
            <a:tailEnd type="none" w="sm" len="sm"/>
          </a:ln>
        </p:spPr>
      </p:cxnSp>
      <p:cxnSp>
        <p:nvCxnSpPr>
          <p:cNvPr id="556" name="Google Shape;556;p53"/>
          <p:cNvCxnSpPr>
            <a:stCxn id="557" idx="3"/>
            <a:endCxn id="554" idx="2"/>
          </p:cNvCxnSpPr>
          <p:nvPr/>
        </p:nvCxnSpPr>
        <p:spPr>
          <a:xfrm flipV="1">
            <a:off x="3539800" y="1115112"/>
            <a:ext cx="1028621" cy="183838"/>
          </a:xfrm>
          <a:prstGeom prst="bentConnector2">
            <a:avLst/>
          </a:prstGeom>
          <a:noFill/>
          <a:ln w="19050" cap="flat" cmpd="sng">
            <a:solidFill>
              <a:schemeClr val="dk1"/>
            </a:solidFill>
            <a:prstDash val="solid"/>
            <a:miter lim="8000"/>
            <a:headEnd type="none" w="sm" len="sm"/>
            <a:tailEnd type="none" w="sm" len="sm"/>
          </a:ln>
        </p:spPr>
      </p:cxnSp>
      <p:cxnSp>
        <p:nvCxnSpPr>
          <p:cNvPr id="558" name="Google Shape;558;p53"/>
          <p:cNvCxnSpPr>
            <a:stCxn id="559" idx="1"/>
            <a:endCxn id="560" idx="0"/>
          </p:cNvCxnSpPr>
          <p:nvPr/>
        </p:nvCxnSpPr>
        <p:spPr>
          <a:xfrm rot="10800000" flipV="1">
            <a:off x="2864926" y="1796787"/>
            <a:ext cx="381375" cy="76187"/>
          </a:xfrm>
          <a:prstGeom prst="bentConnector2">
            <a:avLst/>
          </a:prstGeom>
          <a:noFill/>
          <a:ln w="19050" cap="flat" cmpd="sng">
            <a:solidFill>
              <a:schemeClr val="dk1"/>
            </a:solidFill>
            <a:prstDash val="solid"/>
            <a:miter lim="8000"/>
            <a:headEnd type="none" w="sm" len="sm"/>
            <a:tailEnd type="none" w="sm" len="sm"/>
          </a:ln>
        </p:spPr>
      </p:cxnSp>
      <p:cxnSp>
        <p:nvCxnSpPr>
          <p:cNvPr id="561" name="Google Shape;561;p53"/>
          <p:cNvCxnSpPr>
            <a:stCxn id="559" idx="0"/>
            <a:endCxn id="557" idx="2"/>
          </p:cNvCxnSpPr>
          <p:nvPr/>
        </p:nvCxnSpPr>
        <p:spPr>
          <a:xfrm rot="16200000" flipV="1">
            <a:off x="3297373" y="955477"/>
            <a:ext cx="131538" cy="1184783"/>
          </a:xfrm>
          <a:prstGeom prst="bentConnector3">
            <a:avLst>
              <a:gd name="adj1" fmla="val 50000"/>
            </a:avLst>
          </a:prstGeom>
          <a:noFill/>
          <a:ln w="19050" cap="flat" cmpd="sng">
            <a:solidFill>
              <a:schemeClr val="tx1"/>
            </a:solidFill>
            <a:prstDash val="solid"/>
            <a:miter lim="8000"/>
            <a:headEnd type="none" w="sm" len="sm"/>
            <a:tailEnd type="none" w="sm" len="sm"/>
          </a:ln>
        </p:spPr>
      </p:cxnSp>
      <p:cxnSp>
        <p:nvCxnSpPr>
          <p:cNvPr id="562" name="Google Shape;562;p53"/>
          <p:cNvCxnSpPr>
            <a:stCxn id="555" idx="2"/>
            <a:endCxn id="563" idx="0"/>
          </p:cNvCxnSpPr>
          <p:nvPr/>
        </p:nvCxnSpPr>
        <p:spPr>
          <a:xfrm rot="16200000" flipH="1">
            <a:off x="6724262" y="1670437"/>
            <a:ext cx="662329" cy="367553"/>
          </a:xfrm>
          <a:prstGeom prst="bentConnector3">
            <a:avLst>
              <a:gd name="adj1" fmla="val 50000"/>
            </a:avLst>
          </a:prstGeom>
          <a:noFill/>
          <a:ln w="19050" cap="flat" cmpd="sng">
            <a:solidFill>
              <a:schemeClr val="dk1"/>
            </a:solidFill>
            <a:prstDash val="solid"/>
            <a:miter lim="8000"/>
            <a:headEnd type="none" w="sm" len="sm"/>
            <a:tailEnd type="none" w="sm" len="sm"/>
          </a:ln>
        </p:spPr>
      </p:cxnSp>
      <p:cxnSp>
        <p:nvCxnSpPr>
          <p:cNvPr id="564" name="Google Shape;564;p53"/>
          <p:cNvCxnSpPr>
            <a:stCxn id="565" idx="0"/>
            <a:endCxn id="559" idx="3"/>
          </p:cNvCxnSpPr>
          <p:nvPr/>
        </p:nvCxnSpPr>
        <p:spPr>
          <a:xfrm rot="16200000" flipV="1">
            <a:off x="4817372" y="1644182"/>
            <a:ext cx="76187" cy="381400"/>
          </a:xfrm>
          <a:prstGeom prst="bentConnector2">
            <a:avLst/>
          </a:prstGeom>
          <a:noFill/>
          <a:ln w="19050" cap="flat" cmpd="sng">
            <a:solidFill>
              <a:schemeClr val="dk1"/>
            </a:solidFill>
            <a:prstDash val="solid"/>
            <a:miter lim="8000"/>
            <a:headEnd type="none" w="sm" len="sm"/>
            <a:tailEnd type="none" w="sm" len="sm"/>
          </a:ln>
        </p:spPr>
      </p:cxnSp>
      <p:sp>
        <p:nvSpPr>
          <p:cNvPr id="554" name="Google Shape;554;p53"/>
          <p:cNvSpPr txBox="1"/>
          <p:nvPr/>
        </p:nvSpPr>
        <p:spPr>
          <a:xfrm>
            <a:off x="3798171" y="273912"/>
            <a:ext cx="1540500" cy="841200"/>
          </a:xfrm>
          <a:prstGeom prst="rect">
            <a:avLst/>
          </a:prstGeom>
          <a:gradFill>
            <a:gsLst>
              <a:gs pos="0">
                <a:srgbClr val="F5D0D0"/>
              </a:gs>
              <a:gs pos="100000">
                <a:srgbClr val="D96868"/>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Are the issues that the patient is having </a:t>
            </a:r>
            <a:endParaRPr sz="1000" dirty="0">
              <a:solidFill>
                <a:schemeClr val="dk1"/>
              </a:solidFill>
              <a:latin typeface="Roboto"/>
              <a:ea typeface="Roboto"/>
              <a:cs typeface="Roboto"/>
              <a:sym typeface="Roboto"/>
            </a:endParaRPr>
          </a:p>
          <a:p>
            <a:pPr marL="0" lvl="0" indent="0" algn="ctr" rtl="0">
              <a:spcBef>
                <a:spcPts val="0"/>
              </a:spcBef>
              <a:spcAft>
                <a:spcPts val="0"/>
              </a:spcAft>
              <a:buNone/>
            </a:pPr>
            <a:r>
              <a:rPr lang="en-US" sz="1000" dirty="0">
                <a:solidFill>
                  <a:schemeClr val="dk1"/>
                </a:solidFill>
                <a:latin typeface="Roboto"/>
                <a:ea typeface="Roboto"/>
                <a:cs typeface="Roboto"/>
                <a:sym typeface="Roboto"/>
              </a:rPr>
              <a:t>p</a:t>
            </a:r>
            <a:r>
              <a:rPr lang="en" sz="1000" dirty="0">
                <a:solidFill>
                  <a:schemeClr val="dk1"/>
                </a:solidFill>
                <a:latin typeface="Roboto"/>
                <a:ea typeface="Roboto"/>
                <a:cs typeface="Roboto"/>
                <a:sym typeface="Roboto"/>
              </a:rPr>
              <a:t>ossibly related to TB medication side effects?”</a:t>
            </a:r>
            <a:endParaRPr sz="1000" dirty="0">
              <a:solidFill>
                <a:schemeClr val="dk1"/>
              </a:solidFill>
              <a:latin typeface="Roboto"/>
              <a:ea typeface="Roboto"/>
              <a:cs typeface="Roboto"/>
              <a:sym typeface="Roboto"/>
            </a:endParaRPr>
          </a:p>
        </p:txBody>
      </p:sp>
      <p:sp>
        <p:nvSpPr>
          <p:cNvPr id="557" name="Google Shape;557;p53"/>
          <p:cNvSpPr txBox="1"/>
          <p:nvPr/>
        </p:nvSpPr>
        <p:spPr>
          <a:xfrm>
            <a:off x="2001700" y="1115800"/>
            <a:ext cx="1538100" cy="366300"/>
          </a:xfrm>
          <a:prstGeom prst="rect">
            <a:avLst/>
          </a:prstGeom>
          <a:gradFill>
            <a:gsLst>
              <a:gs pos="0">
                <a:srgbClr val="F5D0D0"/>
              </a:gs>
              <a:gs pos="100000">
                <a:srgbClr val="D96868"/>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If no, then continue to next step.</a:t>
            </a:r>
            <a:endParaRPr sz="1000" dirty="0">
              <a:solidFill>
                <a:schemeClr val="dk1"/>
              </a:solidFill>
              <a:latin typeface="Roboto"/>
              <a:ea typeface="Roboto"/>
              <a:cs typeface="Roboto"/>
              <a:sym typeface="Roboto"/>
            </a:endParaRPr>
          </a:p>
        </p:txBody>
      </p:sp>
      <p:sp>
        <p:nvSpPr>
          <p:cNvPr id="555" name="Google Shape;555;p53"/>
          <p:cNvSpPr txBox="1"/>
          <p:nvPr/>
        </p:nvSpPr>
        <p:spPr>
          <a:xfrm>
            <a:off x="6020850" y="1074850"/>
            <a:ext cx="1701600" cy="448200"/>
          </a:xfrm>
          <a:prstGeom prst="rect">
            <a:avLst/>
          </a:prstGeom>
          <a:solidFill>
            <a:srgbClr val="CC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If yes, then refer to TB Manual Guidelines for follow-up actions.</a:t>
            </a:r>
            <a:endParaRPr sz="1000">
              <a:solidFill>
                <a:srgbClr val="FFFFFF"/>
              </a:solidFill>
              <a:latin typeface="Roboto"/>
              <a:ea typeface="Roboto"/>
              <a:cs typeface="Roboto"/>
              <a:sym typeface="Roboto"/>
            </a:endParaRPr>
          </a:p>
        </p:txBody>
      </p:sp>
      <p:sp>
        <p:nvSpPr>
          <p:cNvPr id="563" name="Google Shape;563;p53"/>
          <p:cNvSpPr txBox="1"/>
          <p:nvPr/>
        </p:nvSpPr>
        <p:spPr>
          <a:xfrm>
            <a:off x="6399768" y="2185379"/>
            <a:ext cx="1678869" cy="2061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Once the patient has been medically cleared to restart medication, access patient for anxiety regarding resuming meds. If needed, call their parish health unit social worker for emotional assistance for the patient. If additional support is needed beyond your resource list, you can fill out a PAC Action Request.</a:t>
            </a:r>
            <a:endParaRPr sz="1000" dirty="0">
              <a:solidFill>
                <a:schemeClr val="dk1"/>
              </a:solidFill>
              <a:latin typeface="Roboto"/>
              <a:ea typeface="Roboto"/>
              <a:cs typeface="Roboto"/>
              <a:sym typeface="Roboto"/>
            </a:endParaRPr>
          </a:p>
        </p:txBody>
      </p:sp>
      <p:sp>
        <p:nvSpPr>
          <p:cNvPr id="565" name="Google Shape;565;p53"/>
          <p:cNvSpPr txBox="1"/>
          <p:nvPr/>
        </p:nvSpPr>
        <p:spPr>
          <a:xfrm>
            <a:off x="4848165" y="1872975"/>
            <a:ext cx="396000" cy="168600"/>
          </a:xfrm>
          <a:prstGeom prst="rect">
            <a:avLst/>
          </a:prstGeom>
          <a:solidFill>
            <a:srgbClr val="CC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Roboto"/>
                <a:ea typeface="Roboto"/>
                <a:cs typeface="Roboto"/>
                <a:sym typeface="Roboto"/>
              </a:rPr>
              <a:t>NO</a:t>
            </a:r>
            <a:endParaRPr sz="1000" dirty="0">
              <a:solidFill>
                <a:schemeClr val="lt1"/>
              </a:solidFill>
              <a:latin typeface="Roboto"/>
              <a:ea typeface="Roboto"/>
              <a:cs typeface="Roboto"/>
              <a:sym typeface="Roboto"/>
            </a:endParaRPr>
          </a:p>
        </p:txBody>
      </p:sp>
      <p:sp>
        <p:nvSpPr>
          <p:cNvPr id="560" name="Google Shape;560;p53"/>
          <p:cNvSpPr txBox="1"/>
          <p:nvPr/>
        </p:nvSpPr>
        <p:spPr>
          <a:xfrm>
            <a:off x="2628975" y="1872975"/>
            <a:ext cx="471900" cy="1686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559" name="Google Shape;559;p53"/>
          <p:cNvSpPr txBox="1"/>
          <p:nvPr/>
        </p:nvSpPr>
        <p:spPr>
          <a:xfrm>
            <a:off x="3246300" y="1613638"/>
            <a:ext cx="1418465" cy="366300"/>
          </a:xfrm>
          <a:prstGeom prst="rect">
            <a:avLst/>
          </a:prstGeom>
          <a:gradFill>
            <a:gsLst>
              <a:gs pos="0">
                <a:srgbClr val="F5D0D0"/>
              </a:gs>
              <a:gs pos="100000">
                <a:srgbClr val="D96868"/>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Is patient refusing to take TB medications? </a:t>
            </a:r>
            <a:endParaRPr sz="1000" dirty="0">
              <a:solidFill>
                <a:schemeClr val="dk1"/>
              </a:solidFill>
              <a:latin typeface="Roboto"/>
              <a:ea typeface="Roboto"/>
              <a:cs typeface="Roboto"/>
              <a:sym typeface="Roboto"/>
            </a:endParaRPr>
          </a:p>
        </p:txBody>
      </p:sp>
      <p:sp>
        <p:nvSpPr>
          <p:cNvPr id="566" name="Google Shape;566;p53"/>
          <p:cNvSpPr txBox="1"/>
          <p:nvPr/>
        </p:nvSpPr>
        <p:spPr>
          <a:xfrm>
            <a:off x="2546125" y="4160475"/>
            <a:ext cx="1538100" cy="3663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Fill out and submit PAC Action Request</a:t>
            </a:r>
            <a:endParaRPr sz="1000">
              <a:solidFill>
                <a:schemeClr val="dk1"/>
              </a:solidFill>
              <a:latin typeface="Roboto"/>
              <a:ea typeface="Roboto"/>
              <a:cs typeface="Roboto"/>
              <a:sym typeface="Roboto"/>
            </a:endParaRPr>
          </a:p>
        </p:txBody>
      </p:sp>
      <p:sp>
        <p:nvSpPr>
          <p:cNvPr id="567" name="Google Shape;567;p53"/>
          <p:cNvSpPr txBox="1"/>
          <p:nvPr/>
        </p:nvSpPr>
        <p:spPr>
          <a:xfrm>
            <a:off x="2628975" y="2917875"/>
            <a:ext cx="471900" cy="3663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568" name="Google Shape;568;p53"/>
          <p:cNvSpPr txBox="1"/>
          <p:nvPr/>
        </p:nvSpPr>
        <p:spPr>
          <a:xfrm>
            <a:off x="350500" y="3581025"/>
            <a:ext cx="1538100" cy="1071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Attempt giving differing incentives (based on what the patient would need or enjoy) to see if it helps patient agree to taking their TB meds</a:t>
            </a:r>
            <a:endParaRPr sz="1000">
              <a:solidFill>
                <a:schemeClr val="dk1"/>
              </a:solidFill>
              <a:latin typeface="Roboto"/>
              <a:ea typeface="Roboto"/>
              <a:cs typeface="Roboto"/>
              <a:sym typeface="Roboto"/>
            </a:endParaRPr>
          </a:p>
        </p:txBody>
      </p:sp>
      <p:sp>
        <p:nvSpPr>
          <p:cNvPr id="569" name="Google Shape;569;p53"/>
          <p:cNvSpPr txBox="1"/>
          <p:nvPr/>
        </p:nvSpPr>
        <p:spPr>
          <a:xfrm>
            <a:off x="930350" y="2192175"/>
            <a:ext cx="1761900" cy="575100"/>
          </a:xfrm>
          <a:prstGeom prst="rect">
            <a:avLst/>
          </a:prstGeom>
          <a:gradFill>
            <a:gsLst>
              <a:gs pos="0">
                <a:srgbClr val="F5D0D0"/>
              </a:gs>
              <a:gs pos="100000">
                <a:srgbClr val="D96868"/>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Have you tried giving the patient incentives to help with this issue?</a:t>
            </a:r>
            <a:endParaRPr sz="1000">
              <a:solidFill>
                <a:schemeClr val="dk1"/>
              </a:solidFill>
              <a:latin typeface="Roboto"/>
              <a:ea typeface="Roboto"/>
              <a:cs typeface="Roboto"/>
              <a:sym typeface="Roboto"/>
            </a:endParaRPr>
          </a:p>
        </p:txBody>
      </p:sp>
      <p:sp>
        <p:nvSpPr>
          <p:cNvPr id="570" name="Google Shape;570;p53"/>
          <p:cNvSpPr txBox="1"/>
          <p:nvPr/>
        </p:nvSpPr>
        <p:spPr>
          <a:xfrm>
            <a:off x="534350" y="2917900"/>
            <a:ext cx="396000" cy="366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571" name="Google Shape;571;p53"/>
          <p:cNvCxnSpPr>
            <a:stCxn id="565" idx="2"/>
            <a:endCxn id="572" idx="0"/>
          </p:cNvCxnSpPr>
          <p:nvPr/>
        </p:nvCxnSpPr>
        <p:spPr>
          <a:xfrm>
            <a:off x="5046165" y="2041575"/>
            <a:ext cx="0" cy="112274"/>
          </a:xfrm>
          <a:prstGeom prst="straightConnector1">
            <a:avLst/>
          </a:prstGeom>
          <a:noFill/>
          <a:ln w="19050" cap="flat" cmpd="sng">
            <a:solidFill>
              <a:schemeClr val="dk1"/>
            </a:solidFill>
            <a:prstDash val="solid"/>
            <a:miter lim="8000"/>
            <a:headEnd type="none" w="sm" len="sm"/>
            <a:tailEnd type="none" w="sm" len="sm"/>
          </a:ln>
        </p:spPr>
      </p:cxnSp>
      <p:cxnSp>
        <p:nvCxnSpPr>
          <p:cNvPr id="573" name="Google Shape;573;p53"/>
          <p:cNvCxnSpPr>
            <a:stCxn id="567" idx="0"/>
            <a:endCxn id="569" idx="2"/>
          </p:cNvCxnSpPr>
          <p:nvPr/>
        </p:nvCxnSpPr>
        <p:spPr>
          <a:xfrm rot="5400000" flipH="1">
            <a:off x="2262825" y="2315775"/>
            <a:ext cx="150600" cy="1053600"/>
          </a:xfrm>
          <a:prstGeom prst="bentConnector3">
            <a:avLst>
              <a:gd name="adj1" fmla="val 50000"/>
            </a:avLst>
          </a:prstGeom>
          <a:noFill/>
          <a:ln w="19050" cap="flat" cmpd="sng">
            <a:solidFill>
              <a:schemeClr val="dk1"/>
            </a:solidFill>
            <a:prstDash val="solid"/>
            <a:miter lim="8000"/>
            <a:headEnd type="none" w="sm" len="sm"/>
            <a:tailEnd type="none" w="sm" len="sm"/>
          </a:ln>
        </p:spPr>
      </p:cxnSp>
      <p:cxnSp>
        <p:nvCxnSpPr>
          <p:cNvPr id="574" name="Google Shape;574;p53"/>
          <p:cNvCxnSpPr>
            <a:stCxn id="569" idx="2"/>
            <a:endCxn id="570" idx="0"/>
          </p:cNvCxnSpPr>
          <p:nvPr/>
        </p:nvCxnSpPr>
        <p:spPr>
          <a:xfrm rot="5400000">
            <a:off x="1196450" y="2303025"/>
            <a:ext cx="150600" cy="1079100"/>
          </a:xfrm>
          <a:prstGeom prst="bentConnector3">
            <a:avLst>
              <a:gd name="adj1" fmla="val 50008"/>
            </a:avLst>
          </a:prstGeom>
          <a:noFill/>
          <a:ln w="19050" cap="flat" cmpd="sng">
            <a:solidFill>
              <a:schemeClr val="dk1"/>
            </a:solidFill>
            <a:prstDash val="solid"/>
            <a:miter lim="8000"/>
            <a:headEnd type="none" w="sm" len="sm"/>
            <a:tailEnd type="none" w="sm" len="sm"/>
          </a:ln>
        </p:spPr>
      </p:cxnSp>
      <p:cxnSp>
        <p:nvCxnSpPr>
          <p:cNvPr id="575" name="Google Shape;575;p53"/>
          <p:cNvCxnSpPr>
            <a:stCxn id="569" idx="0"/>
            <a:endCxn id="560" idx="2"/>
          </p:cNvCxnSpPr>
          <p:nvPr/>
        </p:nvCxnSpPr>
        <p:spPr>
          <a:xfrm rot="-5400000">
            <a:off x="2262800" y="1590075"/>
            <a:ext cx="150600" cy="1053600"/>
          </a:xfrm>
          <a:prstGeom prst="bentConnector3">
            <a:avLst>
              <a:gd name="adj1" fmla="val 50000"/>
            </a:avLst>
          </a:prstGeom>
          <a:noFill/>
          <a:ln w="19050" cap="flat" cmpd="sng">
            <a:solidFill>
              <a:schemeClr val="dk1"/>
            </a:solidFill>
            <a:prstDash val="solid"/>
            <a:miter lim="8000"/>
            <a:headEnd type="none" w="sm" len="sm"/>
            <a:tailEnd type="none" w="sm" len="sm"/>
          </a:ln>
        </p:spPr>
      </p:cxnSp>
      <p:cxnSp>
        <p:nvCxnSpPr>
          <p:cNvPr id="576" name="Google Shape;576;p53"/>
          <p:cNvCxnSpPr>
            <a:stCxn id="568" idx="0"/>
            <a:endCxn id="570" idx="2"/>
          </p:cNvCxnSpPr>
          <p:nvPr/>
        </p:nvCxnSpPr>
        <p:spPr>
          <a:xfrm rot="5400000" flipH="1">
            <a:off x="777550" y="3239025"/>
            <a:ext cx="296700" cy="387300"/>
          </a:xfrm>
          <a:prstGeom prst="bentConnector3">
            <a:avLst>
              <a:gd name="adj1" fmla="val 50021"/>
            </a:avLst>
          </a:prstGeom>
          <a:noFill/>
          <a:ln w="19050" cap="flat" cmpd="sng">
            <a:solidFill>
              <a:schemeClr val="dk1"/>
            </a:solidFill>
            <a:prstDash val="solid"/>
            <a:miter lim="8000"/>
            <a:headEnd type="none" w="sm" len="sm"/>
            <a:tailEnd type="none" w="sm" len="sm"/>
          </a:ln>
        </p:spPr>
      </p:cxnSp>
      <p:cxnSp>
        <p:nvCxnSpPr>
          <p:cNvPr id="577" name="Google Shape;577;p53"/>
          <p:cNvCxnSpPr>
            <a:stCxn id="567" idx="2"/>
            <a:endCxn id="566" idx="0"/>
          </p:cNvCxnSpPr>
          <p:nvPr/>
        </p:nvCxnSpPr>
        <p:spPr>
          <a:xfrm rot="-5400000" flipH="1">
            <a:off x="2651925" y="3497175"/>
            <a:ext cx="876300" cy="450300"/>
          </a:xfrm>
          <a:prstGeom prst="bentConnector3">
            <a:avLst>
              <a:gd name="adj1" fmla="val 50000"/>
            </a:avLst>
          </a:prstGeom>
          <a:noFill/>
          <a:ln w="19050" cap="flat" cmpd="sng">
            <a:solidFill>
              <a:schemeClr val="dk1"/>
            </a:solidFill>
            <a:prstDash val="solid"/>
            <a:miter lim="8000"/>
            <a:headEnd type="none" w="sm" len="sm"/>
            <a:tailEnd type="none" w="sm" len="sm"/>
          </a:ln>
        </p:spPr>
      </p:cxnSp>
      <p:sp>
        <p:nvSpPr>
          <p:cNvPr id="572" name="Google Shape;572;p53"/>
          <p:cNvSpPr txBox="1"/>
          <p:nvPr/>
        </p:nvSpPr>
        <p:spPr>
          <a:xfrm>
            <a:off x="4304715" y="2153849"/>
            <a:ext cx="1482900" cy="366300"/>
          </a:xfrm>
          <a:prstGeom prst="rect">
            <a:avLst/>
          </a:prstGeom>
          <a:gradFill>
            <a:gsLst>
              <a:gs pos="0">
                <a:srgbClr val="DB0000"/>
              </a:gs>
              <a:gs pos="100000">
                <a:srgbClr val="540303"/>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FFFFFF"/>
                </a:solidFill>
                <a:latin typeface="Roboto"/>
                <a:ea typeface="Roboto"/>
                <a:cs typeface="Roboto"/>
                <a:sym typeface="Roboto"/>
              </a:rPr>
              <a:t>Is issue related to Video DOT (VDOT)?</a:t>
            </a:r>
            <a:endParaRPr sz="1000" dirty="0">
              <a:solidFill>
                <a:srgbClr val="FFFFFF"/>
              </a:solidFill>
              <a:latin typeface="Roboto"/>
              <a:ea typeface="Roboto"/>
              <a:cs typeface="Roboto"/>
              <a:sym typeface="Roboto"/>
            </a:endParaRPr>
          </a:p>
        </p:txBody>
      </p:sp>
      <p:sp>
        <p:nvSpPr>
          <p:cNvPr id="578" name="Google Shape;578;p53"/>
          <p:cNvSpPr txBox="1"/>
          <p:nvPr/>
        </p:nvSpPr>
        <p:spPr>
          <a:xfrm>
            <a:off x="5138888" y="2659425"/>
            <a:ext cx="471900" cy="366300"/>
          </a:xfrm>
          <a:prstGeom prst="rect">
            <a:avLst/>
          </a:prstGeom>
          <a:gradFill>
            <a:gsLst>
              <a:gs pos="0">
                <a:srgbClr val="DB0000"/>
              </a:gs>
              <a:gs pos="100000">
                <a:srgbClr val="540303"/>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NO</a:t>
            </a:r>
            <a:endParaRPr sz="1000">
              <a:solidFill>
                <a:srgbClr val="FFFFFF"/>
              </a:solidFill>
              <a:latin typeface="Roboto"/>
              <a:ea typeface="Roboto"/>
              <a:cs typeface="Roboto"/>
              <a:sym typeface="Roboto"/>
            </a:endParaRPr>
          </a:p>
        </p:txBody>
      </p:sp>
      <p:sp>
        <p:nvSpPr>
          <p:cNvPr id="579" name="Google Shape;579;p53"/>
          <p:cNvSpPr txBox="1"/>
          <p:nvPr/>
        </p:nvSpPr>
        <p:spPr>
          <a:xfrm>
            <a:off x="4493826" y="2662866"/>
            <a:ext cx="471900" cy="366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580" name="Google Shape;580;p53"/>
          <p:cNvSpPr txBox="1"/>
          <p:nvPr/>
        </p:nvSpPr>
        <p:spPr>
          <a:xfrm>
            <a:off x="5131786" y="3131275"/>
            <a:ext cx="1107900" cy="672600"/>
          </a:xfrm>
          <a:prstGeom prst="rect">
            <a:avLst/>
          </a:prstGeom>
          <a:gradFill>
            <a:gsLst>
              <a:gs pos="0">
                <a:srgbClr val="DB0000"/>
              </a:gs>
              <a:gs pos="100000">
                <a:srgbClr val="540303"/>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dirty="0">
                <a:solidFill>
                  <a:schemeClr val="lt1"/>
                </a:solidFill>
                <a:latin typeface="Roboto"/>
                <a:ea typeface="Roboto"/>
                <a:cs typeface="Roboto"/>
                <a:sym typeface="Roboto"/>
              </a:rPr>
              <a:t>Fill out and submit PAC Action Request</a:t>
            </a:r>
            <a:endParaRPr sz="1000" dirty="0">
              <a:solidFill>
                <a:schemeClr val="lt1"/>
              </a:solidFill>
              <a:latin typeface="Roboto"/>
              <a:ea typeface="Roboto"/>
              <a:cs typeface="Roboto"/>
              <a:sym typeface="Roboto"/>
            </a:endParaRPr>
          </a:p>
        </p:txBody>
      </p:sp>
      <p:sp>
        <p:nvSpPr>
          <p:cNvPr id="581" name="Google Shape;581;p53"/>
          <p:cNvSpPr txBox="1"/>
          <p:nvPr/>
        </p:nvSpPr>
        <p:spPr>
          <a:xfrm>
            <a:off x="3829806" y="3131274"/>
            <a:ext cx="1167300" cy="67872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Speak with Regional TB Manager about options.</a:t>
            </a:r>
            <a:endParaRPr sz="1000" dirty="0">
              <a:solidFill>
                <a:schemeClr val="dk1"/>
              </a:solidFill>
              <a:latin typeface="Roboto"/>
              <a:ea typeface="Roboto"/>
              <a:cs typeface="Roboto"/>
              <a:sym typeface="Roboto"/>
            </a:endParaRPr>
          </a:p>
        </p:txBody>
      </p:sp>
      <p:cxnSp>
        <p:nvCxnSpPr>
          <p:cNvPr id="582" name="Google Shape;582;p53"/>
          <p:cNvCxnSpPr>
            <a:stCxn id="572" idx="2"/>
            <a:endCxn id="578" idx="1"/>
          </p:cNvCxnSpPr>
          <p:nvPr/>
        </p:nvCxnSpPr>
        <p:spPr>
          <a:xfrm rot="16200000" flipH="1">
            <a:off x="4931313" y="2635000"/>
            <a:ext cx="322426" cy="92723"/>
          </a:xfrm>
          <a:prstGeom prst="bentConnector2">
            <a:avLst/>
          </a:prstGeom>
          <a:noFill/>
          <a:ln w="19050" cap="flat" cmpd="sng">
            <a:solidFill>
              <a:schemeClr val="dk1"/>
            </a:solidFill>
            <a:prstDash val="solid"/>
            <a:miter lim="8000"/>
            <a:headEnd type="none" w="sm" len="sm"/>
            <a:tailEnd type="none" w="sm" len="sm"/>
          </a:ln>
        </p:spPr>
      </p:cxnSp>
      <p:cxnSp>
        <p:nvCxnSpPr>
          <p:cNvPr id="583" name="Google Shape;583;p53"/>
          <p:cNvCxnSpPr>
            <a:stCxn id="572" idx="2"/>
            <a:endCxn id="579" idx="3"/>
          </p:cNvCxnSpPr>
          <p:nvPr/>
        </p:nvCxnSpPr>
        <p:spPr>
          <a:xfrm rot="5400000">
            <a:off x="4843013" y="2642863"/>
            <a:ext cx="325867" cy="80439"/>
          </a:xfrm>
          <a:prstGeom prst="bentConnector2">
            <a:avLst/>
          </a:prstGeom>
          <a:noFill/>
          <a:ln w="19050" cap="flat" cmpd="sng">
            <a:solidFill>
              <a:schemeClr val="dk1"/>
            </a:solidFill>
            <a:prstDash val="solid"/>
            <a:miter lim="8000"/>
            <a:headEnd type="none" w="sm" len="sm"/>
            <a:tailEnd type="none" w="sm" len="sm"/>
          </a:ln>
        </p:spPr>
      </p:cxnSp>
      <p:cxnSp>
        <p:nvCxnSpPr>
          <p:cNvPr id="584" name="Google Shape;584;p53"/>
          <p:cNvCxnSpPr>
            <a:stCxn id="579" idx="1"/>
            <a:endCxn id="581" idx="0"/>
          </p:cNvCxnSpPr>
          <p:nvPr/>
        </p:nvCxnSpPr>
        <p:spPr>
          <a:xfrm rot="10800000" flipV="1">
            <a:off x="4413456" y="2846016"/>
            <a:ext cx="80370" cy="285258"/>
          </a:xfrm>
          <a:prstGeom prst="bentConnector2">
            <a:avLst/>
          </a:prstGeom>
          <a:noFill/>
          <a:ln w="19050" cap="flat" cmpd="sng">
            <a:solidFill>
              <a:schemeClr val="dk1"/>
            </a:solidFill>
            <a:prstDash val="solid"/>
            <a:miter lim="8000"/>
            <a:headEnd type="none" w="sm" len="sm"/>
            <a:tailEnd type="none" w="sm" len="sm"/>
          </a:ln>
        </p:spPr>
      </p:cxnSp>
      <p:cxnSp>
        <p:nvCxnSpPr>
          <p:cNvPr id="585" name="Google Shape;585;p53"/>
          <p:cNvCxnSpPr>
            <a:stCxn id="578" idx="3"/>
            <a:endCxn id="580" idx="0"/>
          </p:cNvCxnSpPr>
          <p:nvPr/>
        </p:nvCxnSpPr>
        <p:spPr>
          <a:xfrm>
            <a:off x="5610788" y="2842575"/>
            <a:ext cx="74948" cy="288700"/>
          </a:xfrm>
          <a:prstGeom prst="bentConnector2">
            <a:avLst/>
          </a:prstGeom>
          <a:noFill/>
          <a:ln w="19050" cap="flat" cmpd="sng">
            <a:solidFill>
              <a:schemeClr val="dk1"/>
            </a:solidFill>
            <a:prstDash val="solid"/>
            <a:miter lim="8000"/>
            <a:headEnd type="none" w="sm" len="sm"/>
            <a:tailEnd type="none" w="sm" len="sm"/>
          </a:ln>
        </p:spPr>
      </p:cxnSp>
      <p:sp>
        <p:nvSpPr>
          <p:cNvPr id="587" name="Google Shape;587;p53"/>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2</a:t>
            </a:r>
            <a:endParaRPr>
              <a:latin typeface="Calibri"/>
              <a:ea typeface="Calibri"/>
              <a:cs typeface="Calibri"/>
              <a:sym typeface="Calibri"/>
            </a:endParaRPr>
          </a:p>
        </p:txBody>
      </p:sp>
      <p:cxnSp>
        <p:nvCxnSpPr>
          <p:cNvPr id="5" name="Straight Arrow Connector 4"/>
          <p:cNvCxnSpPr>
            <a:stCxn id="567" idx="2"/>
          </p:cNvCxnSpPr>
          <p:nvPr/>
        </p:nvCxnSpPr>
        <p:spPr>
          <a:xfrm flipH="1">
            <a:off x="2864900" y="3284175"/>
            <a:ext cx="25" cy="4198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555" idx="1"/>
          </p:cNvCxnSpPr>
          <p:nvPr/>
        </p:nvCxnSpPr>
        <p:spPr>
          <a:xfrm>
            <a:off x="4784400" y="1298925"/>
            <a:ext cx="1236450" cy="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557" idx="3"/>
          </p:cNvCxnSpPr>
          <p:nvPr/>
        </p:nvCxnSpPr>
        <p:spPr>
          <a:xfrm flipH="1">
            <a:off x="3539800" y="1298162"/>
            <a:ext cx="1028621" cy="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59" idx="1"/>
          </p:cNvCxnSpPr>
          <p:nvPr/>
        </p:nvCxnSpPr>
        <p:spPr>
          <a:xfrm flipH="1">
            <a:off x="2864900" y="1796788"/>
            <a:ext cx="381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64765" y="1796787"/>
            <a:ext cx="381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70" idx="2"/>
          </p:cNvCxnSpPr>
          <p:nvPr/>
        </p:nvCxnSpPr>
        <p:spPr>
          <a:xfrm flipH="1">
            <a:off x="732200" y="3284200"/>
            <a:ext cx="150" cy="1484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581" idx="0"/>
          </p:cNvCxnSpPr>
          <p:nvPr/>
        </p:nvCxnSpPr>
        <p:spPr>
          <a:xfrm>
            <a:off x="4413456" y="2842575"/>
            <a:ext cx="0" cy="288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685736" y="2872824"/>
            <a:ext cx="0" cy="258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563" idx="0"/>
          </p:cNvCxnSpPr>
          <p:nvPr/>
        </p:nvCxnSpPr>
        <p:spPr>
          <a:xfrm flipH="1">
            <a:off x="7239203" y="1872974"/>
            <a:ext cx="1" cy="3124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hlinkClick r:id="rId3"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
        <p:nvSpPr>
          <p:cNvPr id="17" name="TextBox 16">
            <a:hlinkClick r:id="rId4" action="ppaction://hlinksldjump"/>
          </p:cNvPr>
          <p:cNvSpPr txBox="1"/>
          <p:nvPr/>
        </p:nvSpPr>
        <p:spPr>
          <a:xfrm>
            <a:off x="8363642" y="4014861"/>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4"/>
          <p:cNvSpPr txBox="1">
            <a:spLocks noGrp="1"/>
          </p:cNvSpPr>
          <p:nvPr>
            <p:ph type="title"/>
          </p:nvPr>
        </p:nvSpPr>
        <p:spPr>
          <a:xfrm>
            <a:off x="1216851" y="137552"/>
            <a:ext cx="2402198" cy="723300"/>
          </a:xfrm>
          <a:prstGeom prst="rect">
            <a:avLst/>
          </a:prstGeom>
          <a:solidFill>
            <a:srgbClr val="8E7CC3"/>
          </a:solidFill>
          <a:ln w="190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ctr" rtl="0">
              <a:spcBef>
                <a:spcPts val="0"/>
              </a:spcBef>
              <a:spcAft>
                <a:spcPts val="0"/>
              </a:spcAft>
              <a:buNone/>
            </a:pPr>
            <a:r>
              <a:rPr lang="en" dirty="0">
                <a:solidFill>
                  <a:schemeClr val="lt1"/>
                </a:solidFill>
              </a:rPr>
              <a:t>Mental Health</a:t>
            </a:r>
            <a:endParaRPr dirty="0">
              <a:solidFill>
                <a:schemeClr val="lt1"/>
              </a:solidFill>
            </a:endParaRPr>
          </a:p>
        </p:txBody>
      </p:sp>
      <p:cxnSp>
        <p:nvCxnSpPr>
          <p:cNvPr id="593" name="Google Shape;593;p54"/>
          <p:cNvCxnSpPr>
            <a:stCxn id="594" idx="3"/>
            <a:endCxn id="595" idx="1"/>
          </p:cNvCxnSpPr>
          <p:nvPr/>
        </p:nvCxnSpPr>
        <p:spPr>
          <a:xfrm>
            <a:off x="5342250" y="609975"/>
            <a:ext cx="728400" cy="600"/>
          </a:xfrm>
          <a:prstGeom prst="bentConnector3">
            <a:avLst>
              <a:gd name="adj1" fmla="val 50000"/>
            </a:avLst>
          </a:prstGeom>
          <a:noFill/>
          <a:ln w="19050" cap="flat" cmpd="sng">
            <a:solidFill>
              <a:schemeClr val="dk1"/>
            </a:solidFill>
            <a:prstDash val="solid"/>
            <a:miter lim="8000"/>
            <a:headEnd type="none" w="sm" len="sm"/>
            <a:tailEnd type="none" w="sm" len="sm"/>
          </a:ln>
        </p:spPr>
      </p:cxnSp>
      <p:cxnSp>
        <p:nvCxnSpPr>
          <p:cNvPr id="596" name="Google Shape;596;p54"/>
          <p:cNvCxnSpPr>
            <a:stCxn id="597" idx="0"/>
            <a:endCxn id="594" idx="2"/>
          </p:cNvCxnSpPr>
          <p:nvPr/>
        </p:nvCxnSpPr>
        <p:spPr>
          <a:xfrm rot="-5400000">
            <a:off x="4504200" y="1042888"/>
            <a:ext cx="136200" cy="600"/>
          </a:xfrm>
          <a:prstGeom prst="bentConnector3">
            <a:avLst>
              <a:gd name="adj1" fmla="val 49950"/>
            </a:avLst>
          </a:prstGeom>
          <a:noFill/>
          <a:ln w="19050" cap="flat" cmpd="sng">
            <a:solidFill>
              <a:schemeClr val="dk1"/>
            </a:solidFill>
            <a:prstDash val="solid"/>
            <a:miter lim="8000"/>
            <a:headEnd type="none" w="sm" len="sm"/>
            <a:tailEnd type="none" w="sm" len="sm"/>
          </a:ln>
        </p:spPr>
      </p:cxnSp>
      <p:cxnSp>
        <p:nvCxnSpPr>
          <p:cNvPr id="598" name="Google Shape;598;p54"/>
          <p:cNvCxnSpPr>
            <a:stCxn id="599" idx="1"/>
            <a:endCxn id="600" idx="0"/>
          </p:cNvCxnSpPr>
          <p:nvPr/>
        </p:nvCxnSpPr>
        <p:spPr>
          <a:xfrm rot="10800000">
            <a:off x="3263250" y="1837255"/>
            <a:ext cx="539700" cy="70800"/>
          </a:xfrm>
          <a:prstGeom prst="bentConnector4">
            <a:avLst>
              <a:gd name="adj1" fmla="val 28143"/>
              <a:gd name="adj2" fmla="val 436129"/>
            </a:avLst>
          </a:prstGeom>
          <a:noFill/>
          <a:ln w="19050" cap="flat" cmpd="sng">
            <a:solidFill>
              <a:schemeClr val="dk1"/>
            </a:solidFill>
            <a:prstDash val="solid"/>
            <a:miter lim="8000"/>
            <a:headEnd type="none" w="sm" len="sm"/>
            <a:tailEnd type="none" w="sm" len="sm"/>
          </a:ln>
        </p:spPr>
      </p:cxnSp>
      <p:cxnSp>
        <p:nvCxnSpPr>
          <p:cNvPr id="601" name="Google Shape;601;p54"/>
          <p:cNvCxnSpPr>
            <a:stCxn id="599" idx="0"/>
            <a:endCxn id="597" idx="2"/>
          </p:cNvCxnSpPr>
          <p:nvPr/>
        </p:nvCxnSpPr>
        <p:spPr>
          <a:xfrm rot="-5400000">
            <a:off x="4479600" y="1569955"/>
            <a:ext cx="185400" cy="600"/>
          </a:xfrm>
          <a:prstGeom prst="bentConnector3">
            <a:avLst>
              <a:gd name="adj1" fmla="val 49991"/>
            </a:avLst>
          </a:prstGeom>
          <a:noFill/>
          <a:ln w="19050" cap="flat" cmpd="sng">
            <a:solidFill>
              <a:schemeClr val="dk1"/>
            </a:solidFill>
            <a:prstDash val="solid"/>
            <a:miter lim="8000"/>
            <a:headEnd type="none" w="sm" len="sm"/>
            <a:tailEnd type="none" w="sm" len="sm"/>
          </a:ln>
        </p:spPr>
      </p:cxnSp>
      <p:cxnSp>
        <p:nvCxnSpPr>
          <p:cNvPr id="602" name="Google Shape;602;p54"/>
          <p:cNvCxnSpPr>
            <a:stCxn id="595" idx="2"/>
            <a:endCxn id="603" idx="0"/>
          </p:cNvCxnSpPr>
          <p:nvPr/>
        </p:nvCxnSpPr>
        <p:spPr>
          <a:xfrm rot="-5400000" flipH="1">
            <a:off x="7350750" y="763575"/>
            <a:ext cx="321300" cy="504300"/>
          </a:xfrm>
          <a:prstGeom prst="bentConnector3">
            <a:avLst>
              <a:gd name="adj1" fmla="val 49977"/>
            </a:avLst>
          </a:prstGeom>
          <a:noFill/>
          <a:ln w="19050" cap="flat" cmpd="sng">
            <a:solidFill>
              <a:schemeClr val="dk1"/>
            </a:solidFill>
            <a:prstDash val="solid"/>
            <a:miter lim="8000"/>
            <a:headEnd type="none" w="sm" len="sm"/>
            <a:tailEnd type="none" w="sm" len="sm"/>
          </a:ln>
        </p:spPr>
      </p:cxnSp>
      <p:cxnSp>
        <p:nvCxnSpPr>
          <p:cNvPr id="604" name="Google Shape;604;p54"/>
          <p:cNvCxnSpPr>
            <a:stCxn id="605" idx="0"/>
            <a:endCxn id="599" idx="3"/>
          </p:cNvCxnSpPr>
          <p:nvPr/>
        </p:nvCxnSpPr>
        <p:spPr>
          <a:xfrm rot="5400000">
            <a:off x="5549725" y="1614938"/>
            <a:ext cx="84300" cy="501900"/>
          </a:xfrm>
          <a:prstGeom prst="bentConnector4">
            <a:avLst>
              <a:gd name="adj1" fmla="val -282473"/>
              <a:gd name="adj2" fmla="val 69713"/>
            </a:avLst>
          </a:prstGeom>
          <a:noFill/>
          <a:ln w="19050" cap="flat" cmpd="sng">
            <a:solidFill>
              <a:schemeClr val="dk1"/>
            </a:solidFill>
            <a:prstDash val="solid"/>
            <a:miter lim="8000"/>
            <a:headEnd type="none" w="sm" len="sm"/>
            <a:tailEnd type="none" w="sm" len="sm"/>
          </a:ln>
        </p:spPr>
      </p:cxnSp>
      <p:sp>
        <p:nvSpPr>
          <p:cNvPr id="594" name="Google Shape;594;p54"/>
          <p:cNvSpPr txBox="1"/>
          <p:nvPr/>
        </p:nvSpPr>
        <p:spPr>
          <a:xfrm>
            <a:off x="3801750" y="244725"/>
            <a:ext cx="1540500" cy="730500"/>
          </a:xfrm>
          <a:prstGeom prst="rect">
            <a:avLst/>
          </a:prstGeom>
          <a:gradFill>
            <a:gsLst>
              <a:gs pos="0">
                <a:srgbClr val="DBD4EB"/>
              </a:gs>
              <a:gs pos="100000">
                <a:srgbClr val="9180BB"/>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the patient threatening violence against anyone, including self-harm?</a:t>
            </a:r>
            <a:endParaRPr sz="1000">
              <a:solidFill>
                <a:schemeClr val="dk1"/>
              </a:solidFill>
              <a:latin typeface="Roboto"/>
              <a:ea typeface="Roboto"/>
              <a:cs typeface="Roboto"/>
              <a:sym typeface="Roboto"/>
            </a:endParaRPr>
          </a:p>
        </p:txBody>
      </p:sp>
      <p:sp>
        <p:nvSpPr>
          <p:cNvPr id="597" name="Google Shape;597;p54"/>
          <p:cNvSpPr txBox="1"/>
          <p:nvPr/>
        </p:nvSpPr>
        <p:spPr>
          <a:xfrm>
            <a:off x="3802950" y="1111288"/>
            <a:ext cx="1538100" cy="366300"/>
          </a:xfrm>
          <a:prstGeom prst="rect">
            <a:avLst/>
          </a:prstGeom>
          <a:gradFill>
            <a:gsLst>
              <a:gs pos="0">
                <a:srgbClr val="DBD4EB"/>
              </a:gs>
              <a:gs pos="100000">
                <a:srgbClr val="9180BB"/>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no, then continue to next step.</a:t>
            </a:r>
            <a:endParaRPr sz="1000">
              <a:solidFill>
                <a:schemeClr val="dk1"/>
              </a:solidFill>
              <a:latin typeface="Roboto"/>
              <a:ea typeface="Roboto"/>
              <a:cs typeface="Roboto"/>
              <a:sym typeface="Roboto"/>
            </a:endParaRPr>
          </a:p>
        </p:txBody>
      </p:sp>
      <p:sp>
        <p:nvSpPr>
          <p:cNvPr id="595" name="Google Shape;595;p54"/>
          <p:cNvSpPr txBox="1"/>
          <p:nvPr/>
        </p:nvSpPr>
        <p:spPr>
          <a:xfrm>
            <a:off x="6070650" y="364875"/>
            <a:ext cx="2377200" cy="490200"/>
          </a:xfrm>
          <a:prstGeom prst="rect">
            <a:avLst/>
          </a:prstGeom>
          <a:solidFill>
            <a:schemeClr val="lt2"/>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yes, call 911 and discuss situation with Regional Medical Director and Central Office.</a:t>
            </a:r>
            <a:endParaRPr sz="1000">
              <a:solidFill>
                <a:schemeClr val="dk1"/>
              </a:solidFill>
              <a:latin typeface="Roboto"/>
              <a:ea typeface="Roboto"/>
              <a:cs typeface="Roboto"/>
              <a:sym typeface="Roboto"/>
            </a:endParaRPr>
          </a:p>
        </p:txBody>
      </p:sp>
      <p:sp>
        <p:nvSpPr>
          <p:cNvPr id="603" name="Google Shape;603;p54"/>
          <p:cNvSpPr txBox="1"/>
          <p:nvPr/>
        </p:nvSpPr>
        <p:spPr>
          <a:xfrm>
            <a:off x="6826200" y="1176225"/>
            <a:ext cx="1874700" cy="1119000"/>
          </a:xfrm>
          <a:prstGeom prst="rect">
            <a:avLst/>
          </a:prstGeom>
          <a:solidFill>
            <a:schemeClr val="lt2"/>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Make sure you are safe. Always make sure your manager knows where you will be for field visits. Be aware of your surroundings. Take all threats of violence seriously.</a:t>
            </a:r>
            <a:endParaRPr sz="1000">
              <a:solidFill>
                <a:schemeClr val="dk1"/>
              </a:solidFill>
              <a:latin typeface="Roboto"/>
              <a:ea typeface="Roboto"/>
              <a:cs typeface="Roboto"/>
              <a:sym typeface="Roboto"/>
            </a:endParaRPr>
          </a:p>
        </p:txBody>
      </p:sp>
      <p:sp>
        <p:nvSpPr>
          <p:cNvPr id="605" name="Google Shape;605;p54"/>
          <p:cNvSpPr txBox="1"/>
          <p:nvPr/>
        </p:nvSpPr>
        <p:spPr>
          <a:xfrm>
            <a:off x="5644825" y="1823738"/>
            <a:ext cx="396000" cy="168600"/>
          </a:xfrm>
          <a:prstGeom prst="rect">
            <a:avLst/>
          </a:prstGeom>
          <a:gradFill>
            <a:gsLst>
              <a:gs pos="0">
                <a:srgbClr val="F5D0D0"/>
              </a:gs>
              <a:gs pos="100000">
                <a:srgbClr val="D96868"/>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sp>
        <p:nvSpPr>
          <p:cNvPr id="600" name="Google Shape;600;p54"/>
          <p:cNvSpPr txBox="1"/>
          <p:nvPr/>
        </p:nvSpPr>
        <p:spPr>
          <a:xfrm>
            <a:off x="3027275" y="1837400"/>
            <a:ext cx="471900" cy="168600"/>
          </a:xfrm>
          <a:prstGeom prst="rect">
            <a:avLst/>
          </a:prstGeom>
          <a:solidFill>
            <a:srgbClr val="8E7CC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599" name="Google Shape;599;p54"/>
          <p:cNvSpPr txBox="1"/>
          <p:nvPr/>
        </p:nvSpPr>
        <p:spPr>
          <a:xfrm>
            <a:off x="3802950" y="1662955"/>
            <a:ext cx="1538100" cy="490200"/>
          </a:xfrm>
          <a:prstGeom prst="rect">
            <a:avLst/>
          </a:prstGeom>
          <a:gradFill>
            <a:gsLst>
              <a:gs pos="0">
                <a:srgbClr val="DBD4EB"/>
              </a:gs>
              <a:gs pos="100000">
                <a:srgbClr val="9180BB"/>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Has patient expressed the need for mental health assistance?</a:t>
            </a:r>
            <a:endParaRPr sz="1000">
              <a:solidFill>
                <a:schemeClr val="dk1"/>
              </a:solidFill>
              <a:latin typeface="Roboto"/>
              <a:ea typeface="Roboto"/>
              <a:cs typeface="Roboto"/>
              <a:sym typeface="Roboto"/>
            </a:endParaRPr>
          </a:p>
        </p:txBody>
      </p:sp>
      <p:sp>
        <p:nvSpPr>
          <p:cNvPr id="606" name="Google Shape;606;p54"/>
          <p:cNvSpPr txBox="1"/>
          <p:nvPr/>
        </p:nvSpPr>
        <p:spPr>
          <a:xfrm>
            <a:off x="803500" y="4110225"/>
            <a:ext cx="1538100" cy="572700"/>
          </a:xfrm>
          <a:prstGeom prst="rect">
            <a:avLst/>
          </a:prstGeom>
          <a:gradFill>
            <a:gsLst>
              <a:gs pos="0">
                <a:srgbClr val="DBD4EB"/>
              </a:gs>
              <a:gs pos="100000">
                <a:srgbClr val="9180BB"/>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no success in finding care, fill out and submit PAC Action Request</a:t>
            </a:r>
            <a:endParaRPr sz="1000">
              <a:solidFill>
                <a:schemeClr val="dk1"/>
              </a:solidFill>
              <a:latin typeface="Roboto"/>
              <a:ea typeface="Roboto"/>
              <a:cs typeface="Roboto"/>
              <a:sym typeface="Roboto"/>
            </a:endParaRPr>
          </a:p>
        </p:txBody>
      </p:sp>
      <p:sp>
        <p:nvSpPr>
          <p:cNvPr id="607" name="Google Shape;607;p54"/>
          <p:cNvSpPr txBox="1"/>
          <p:nvPr/>
        </p:nvSpPr>
        <p:spPr>
          <a:xfrm>
            <a:off x="452800" y="2295225"/>
            <a:ext cx="2239500" cy="1119000"/>
          </a:xfrm>
          <a:prstGeom prst="rect">
            <a:avLst/>
          </a:prstGeom>
          <a:gradFill>
            <a:gsLst>
              <a:gs pos="0">
                <a:srgbClr val="DBD4EB"/>
              </a:gs>
              <a:gs pos="100000">
                <a:srgbClr val="9180BB"/>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Speak with your regional social worker to see if he/she can assist the patient in finding care. Also, use TB Resource Guide to provide information to patient for mental health services. Assist as needed in creating connections. </a:t>
            </a:r>
            <a:endParaRPr sz="1000">
              <a:solidFill>
                <a:schemeClr val="dk1"/>
              </a:solidFill>
              <a:latin typeface="Roboto"/>
              <a:ea typeface="Roboto"/>
              <a:cs typeface="Roboto"/>
              <a:sym typeface="Roboto"/>
            </a:endParaRPr>
          </a:p>
        </p:txBody>
      </p:sp>
      <p:cxnSp>
        <p:nvCxnSpPr>
          <p:cNvPr id="608" name="Google Shape;608;p54"/>
          <p:cNvCxnSpPr>
            <a:stCxn id="605" idx="2"/>
            <a:endCxn id="609" idx="0"/>
          </p:cNvCxnSpPr>
          <p:nvPr/>
        </p:nvCxnSpPr>
        <p:spPr>
          <a:xfrm rot="-5400000" flipH="1">
            <a:off x="5703625" y="2131538"/>
            <a:ext cx="279000" cy="600"/>
          </a:xfrm>
          <a:prstGeom prst="bentConnector3">
            <a:avLst>
              <a:gd name="adj1" fmla="val 50002"/>
            </a:avLst>
          </a:prstGeom>
          <a:noFill/>
          <a:ln w="19050" cap="flat" cmpd="sng">
            <a:solidFill>
              <a:schemeClr val="dk1"/>
            </a:solidFill>
            <a:prstDash val="solid"/>
            <a:miter lim="8000"/>
            <a:headEnd type="none" w="sm" len="sm"/>
            <a:tailEnd type="none" w="sm" len="sm"/>
          </a:ln>
        </p:spPr>
      </p:cxnSp>
      <p:cxnSp>
        <p:nvCxnSpPr>
          <p:cNvPr id="610" name="Google Shape;610;p54"/>
          <p:cNvCxnSpPr>
            <a:stCxn id="607" idx="0"/>
            <a:endCxn id="600" idx="2"/>
          </p:cNvCxnSpPr>
          <p:nvPr/>
        </p:nvCxnSpPr>
        <p:spPr>
          <a:xfrm rot="-5400000">
            <a:off x="2273350" y="1305225"/>
            <a:ext cx="289200" cy="1690800"/>
          </a:xfrm>
          <a:prstGeom prst="bentConnector3">
            <a:avLst>
              <a:gd name="adj1" fmla="val 50004"/>
            </a:avLst>
          </a:prstGeom>
          <a:noFill/>
          <a:ln w="19050" cap="flat" cmpd="sng">
            <a:solidFill>
              <a:schemeClr val="dk1"/>
            </a:solidFill>
            <a:prstDash val="solid"/>
            <a:miter lim="8000"/>
            <a:headEnd type="none" w="sm" len="sm"/>
            <a:tailEnd type="none" w="sm" len="sm"/>
          </a:ln>
        </p:spPr>
      </p:cxnSp>
      <p:cxnSp>
        <p:nvCxnSpPr>
          <p:cNvPr id="611" name="Google Shape;611;p54"/>
          <p:cNvCxnSpPr>
            <a:stCxn id="607" idx="2"/>
            <a:endCxn id="606" idx="0"/>
          </p:cNvCxnSpPr>
          <p:nvPr/>
        </p:nvCxnSpPr>
        <p:spPr>
          <a:xfrm rot="-5400000" flipH="1">
            <a:off x="1224850" y="3761925"/>
            <a:ext cx="696000" cy="600"/>
          </a:xfrm>
          <a:prstGeom prst="bentConnector3">
            <a:avLst>
              <a:gd name="adj1" fmla="val 50000"/>
            </a:avLst>
          </a:prstGeom>
          <a:noFill/>
          <a:ln w="19050" cap="flat" cmpd="sng">
            <a:solidFill>
              <a:schemeClr val="dk1"/>
            </a:solidFill>
            <a:prstDash val="solid"/>
            <a:miter lim="8000"/>
            <a:headEnd type="none" w="sm" len="sm"/>
            <a:tailEnd type="none" w="sm" len="sm"/>
          </a:ln>
        </p:spPr>
      </p:cxnSp>
      <p:sp>
        <p:nvSpPr>
          <p:cNvPr id="609" name="Google Shape;609;p54"/>
          <p:cNvSpPr txBox="1"/>
          <p:nvPr/>
        </p:nvSpPr>
        <p:spPr>
          <a:xfrm>
            <a:off x="5101375" y="2271350"/>
            <a:ext cx="1482900" cy="572700"/>
          </a:xfrm>
          <a:prstGeom prst="rect">
            <a:avLst/>
          </a:prstGeom>
          <a:gradFill>
            <a:gsLst>
              <a:gs pos="0">
                <a:srgbClr val="F5D0D0"/>
              </a:gs>
              <a:gs pos="100000">
                <a:srgbClr val="D96868"/>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Why do you believe mental health issues are a concern?</a:t>
            </a:r>
            <a:endParaRPr sz="1000">
              <a:solidFill>
                <a:schemeClr val="dk1"/>
              </a:solidFill>
              <a:latin typeface="Roboto"/>
              <a:ea typeface="Roboto"/>
              <a:cs typeface="Roboto"/>
              <a:sym typeface="Roboto"/>
            </a:endParaRPr>
          </a:p>
        </p:txBody>
      </p:sp>
      <p:sp>
        <p:nvSpPr>
          <p:cNvPr id="612" name="Google Shape;612;p54"/>
          <p:cNvSpPr txBox="1"/>
          <p:nvPr/>
        </p:nvSpPr>
        <p:spPr>
          <a:xfrm>
            <a:off x="6623850" y="2958925"/>
            <a:ext cx="1329900" cy="851100"/>
          </a:xfrm>
          <a:prstGeom prst="rect">
            <a:avLst/>
          </a:prstGeom>
          <a:gradFill>
            <a:gsLst>
              <a:gs pos="0">
                <a:srgbClr val="DBD4EB"/>
              </a:gs>
              <a:gs pos="100000">
                <a:srgbClr val="9180BB"/>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Patient has a history of mental illness that is not currently being treated.</a:t>
            </a:r>
            <a:endParaRPr sz="1000">
              <a:solidFill>
                <a:schemeClr val="dk1"/>
              </a:solidFill>
              <a:latin typeface="Roboto"/>
              <a:ea typeface="Roboto"/>
              <a:cs typeface="Roboto"/>
              <a:sym typeface="Roboto"/>
            </a:endParaRPr>
          </a:p>
        </p:txBody>
      </p:sp>
      <p:sp>
        <p:nvSpPr>
          <p:cNvPr id="613" name="Google Shape;613;p54"/>
          <p:cNvSpPr txBox="1"/>
          <p:nvPr/>
        </p:nvSpPr>
        <p:spPr>
          <a:xfrm>
            <a:off x="3027275" y="2440000"/>
            <a:ext cx="1917113" cy="2453025"/>
          </a:xfrm>
          <a:prstGeom prst="rect">
            <a:avLst/>
          </a:prstGeom>
          <a:gradFill>
            <a:gsLst>
              <a:gs pos="0">
                <a:srgbClr val="F5D0D0"/>
              </a:gs>
              <a:gs pos="100000">
                <a:srgbClr val="D96868"/>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000" dirty="0">
                <a:solidFill>
                  <a:schemeClr val="dk1"/>
                </a:solidFill>
                <a:latin typeface="Roboto"/>
                <a:ea typeface="Roboto"/>
                <a:cs typeface="Roboto"/>
                <a:sym typeface="Roboto"/>
              </a:rPr>
              <a:t>Patient exhibiting signs of: </a:t>
            </a:r>
          </a:p>
          <a:p>
            <a:pPr marL="228600" lvl="0" indent="-228600" rtl="0">
              <a:spcBef>
                <a:spcPts val="0"/>
              </a:spcBef>
              <a:spcAft>
                <a:spcPts val="0"/>
              </a:spcAft>
              <a:buAutoNum type="arabicPeriod"/>
            </a:pPr>
            <a:r>
              <a:rPr lang="en" sz="1000" dirty="0">
                <a:solidFill>
                  <a:schemeClr val="dk1"/>
                </a:solidFill>
                <a:latin typeface="Roboto"/>
                <a:ea typeface="Roboto"/>
                <a:cs typeface="Roboto"/>
                <a:sym typeface="Roboto"/>
              </a:rPr>
              <a:t>anxiety (nervousness, expresses constant worry, scared), </a:t>
            </a:r>
          </a:p>
          <a:p>
            <a:pPr marL="228600" lvl="0" indent="-228600" rtl="0">
              <a:spcBef>
                <a:spcPts val="0"/>
              </a:spcBef>
              <a:spcAft>
                <a:spcPts val="0"/>
              </a:spcAft>
              <a:buAutoNum type="arabicPeriod"/>
            </a:pPr>
            <a:r>
              <a:rPr lang="en" sz="1000" dirty="0">
                <a:solidFill>
                  <a:schemeClr val="dk1"/>
                </a:solidFill>
                <a:latin typeface="Roboto"/>
                <a:ea typeface="Roboto"/>
                <a:cs typeface="Roboto"/>
                <a:sym typeface="Roboto"/>
              </a:rPr>
              <a:t>depression (continual crying, expresses hopelessness, lethargic without medical reason), </a:t>
            </a:r>
          </a:p>
          <a:p>
            <a:pPr marL="228600" lvl="0" indent="-228600" rtl="0">
              <a:spcBef>
                <a:spcPts val="0"/>
              </a:spcBef>
              <a:spcAft>
                <a:spcPts val="0"/>
              </a:spcAft>
              <a:buAutoNum type="arabicPeriod"/>
            </a:pPr>
            <a:r>
              <a:rPr lang="en" sz="1000" dirty="0">
                <a:solidFill>
                  <a:schemeClr val="dk1"/>
                </a:solidFill>
                <a:latin typeface="Roboto"/>
                <a:ea typeface="Roboto"/>
                <a:cs typeface="Roboto"/>
                <a:sym typeface="Roboto"/>
              </a:rPr>
              <a:t>anger (sudden bursts of yelling, throwing objects, expression of anger), or </a:t>
            </a:r>
          </a:p>
          <a:p>
            <a:pPr marL="228600" lvl="0" indent="-228600" rtl="0">
              <a:spcBef>
                <a:spcPts val="0"/>
              </a:spcBef>
              <a:spcAft>
                <a:spcPts val="0"/>
              </a:spcAft>
              <a:buAutoNum type="arabicPeriod"/>
            </a:pPr>
            <a:r>
              <a:rPr lang="en" sz="1000" dirty="0">
                <a:solidFill>
                  <a:schemeClr val="dk1"/>
                </a:solidFill>
                <a:latin typeface="Roboto"/>
                <a:ea typeface="Roboto"/>
                <a:cs typeface="Roboto"/>
                <a:sym typeface="Roboto"/>
              </a:rPr>
              <a:t>psychosis (reports hearing things that others do not hear, paranoia, behaviors not typical for patient, hallucinations).</a:t>
            </a:r>
            <a:endParaRPr sz="1000" dirty="0">
              <a:solidFill>
                <a:schemeClr val="dk1"/>
              </a:solidFill>
              <a:latin typeface="Roboto"/>
              <a:ea typeface="Roboto"/>
              <a:cs typeface="Roboto"/>
              <a:sym typeface="Roboto"/>
            </a:endParaRPr>
          </a:p>
        </p:txBody>
      </p:sp>
      <p:sp>
        <p:nvSpPr>
          <p:cNvPr id="614" name="Google Shape;614;p54"/>
          <p:cNvSpPr txBox="1"/>
          <p:nvPr/>
        </p:nvSpPr>
        <p:spPr>
          <a:xfrm>
            <a:off x="6582000" y="4010200"/>
            <a:ext cx="1413600" cy="672600"/>
          </a:xfrm>
          <a:prstGeom prst="rect">
            <a:avLst/>
          </a:prstGeom>
          <a:gradFill>
            <a:gsLst>
              <a:gs pos="0">
                <a:srgbClr val="DBD4EB"/>
              </a:gs>
              <a:gs pos="100000">
                <a:srgbClr val="9180BB"/>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Notify TB Clinician of concern and request his/her recommendations</a:t>
            </a:r>
            <a:endParaRPr sz="1000">
              <a:solidFill>
                <a:schemeClr val="dk1"/>
              </a:solidFill>
              <a:latin typeface="Roboto"/>
              <a:ea typeface="Roboto"/>
              <a:cs typeface="Roboto"/>
              <a:sym typeface="Roboto"/>
            </a:endParaRPr>
          </a:p>
        </p:txBody>
      </p:sp>
      <p:cxnSp>
        <p:nvCxnSpPr>
          <p:cNvPr id="617" name="Google Shape;617;p54"/>
          <p:cNvCxnSpPr>
            <a:stCxn id="612" idx="2"/>
            <a:endCxn id="614" idx="0"/>
          </p:cNvCxnSpPr>
          <p:nvPr/>
        </p:nvCxnSpPr>
        <p:spPr>
          <a:xfrm rot="-5400000" flipH="1">
            <a:off x="7189050" y="3909775"/>
            <a:ext cx="200100" cy="600"/>
          </a:xfrm>
          <a:prstGeom prst="bentConnector3">
            <a:avLst>
              <a:gd name="adj1" fmla="val 50019"/>
            </a:avLst>
          </a:prstGeom>
          <a:noFill/>
          <a:ln w="19050" cap="flat" cmpd="sng">
            <a:solidFill>
              <a:schemeClr val="dk1"/>
            </a:solidFill>
            <a:prstDash val="solid"/>
            <a:miter lim="8000"/>
            <a:headEnd type="none" w="sm" len="sm"/>
            <a:tailEnd type="none" w="sm" len="sm"/>
          </a:ln>
        </p:spPr>
      </p:cxnSp>
      <p:sp>
        <p:nvSpPr>
          <p:cNvPr id="618" name="Google Shape;618;p54"/>
          <p:cNvSpPr txBox="1"/>
          <p:nvPr/>
        </p:nvSpPr>
        <p:spPr>
          <a:xfrm>
            <a:off x="5295073" y="4142130"/>
            <a:ext cx="1107900" cy="672600"/>
          </a:xfrm>
          <a:prstGeom prst="rect">
            <a:avLst/>
          </a:prstGeom>
          <a:gradFill>
            <a:gsLst>
              <a:gs pos="0">
                <a:srgbClr val="F5D0D0"/>
              </a:gs>
              <a:gs pos="100000">
                <a:srgbClr val="D96868"/>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Fill out and submit PAC Action Request</a:t>
            </a:r>
            <a:endParaRPr sz="1000" dirty="0">
              <a:solidFill>
                <a:schemeClr val="dk1"/>
              </a:solidFill>
              <a:latin typeface="Roboto"/>
              <a:ea typeface="Roboto"/>
              <a:cs typeface="Roboto"/>
              <a:sym typeface="Roboto"/>
            </a:endParaRPr>
          </a:p>
        </p:txBody>
      </p:sp>
      <p:cxnSp>
        <p:nvCxnSpPr>
          <p:cNvPr id="619" name="Google Shape;619;p54"/>
          <p:cNvCxnSpPr>
            <a:stCxn id="613" idx="3"/>
            <a:endCxn id="618" idx="1"/>
          </p:cNvCxnSpPr>
          <p:nvPr/>
        </p:nvCxnSpPr>
        <p:spPr>
          <a:xfrm>
            <a:off x="4944388" y="3666513"/>
            <a:ext cx="350685" cy="811917"/>
          </a:xfrm>
          <a:prstGeom prst="straightConnector1">
            <a:avLst/>
          </a:prstGeom>
          <a:noFill/>
          <a:ln w="9525" cap="flat" cmpd="sng">
            <a:solidFill>
              <a:schemeClr val="dk2"/>
            </a:solidFill>
            <a:prstDash val="solid"/>
            <a:round/>
            <a:headEnd type="none" w="med" len="med"/>
            <a:tailEnd type="none" w="med" len="med"/>
          </a:ln>
        </p:spPr>
      </p:cxnSp>
      <p:cxnSp>
        <p:nvCxnSpPr>
          <p:cNvPr id="620" name="Google Shape;620;p54"/>
          <p:cNvCxnSpPr>
            <a:stCxn id="594" idx="2"/>
            <a:endCxn id="597" idx="0"/>
          </p:cNvCxnSpPr>
          <p:nvPr/>
        </p:nvCxnSpPr>
        <p:spPr>
          <a:xfrm>
            <a:off x="4572000" y="975225"/>
            <a:ext cx="0" cy="136200"/>
          </a:xfrm>
          <a:prstGeom prst="straightConnector1">
            <a:avLst/>
          </a:prstGeom>
          <a:noFill/>
          <a:ln w="9525" cap="flat" cmpd="sng">
            <a:solidFill>
              <a:schemeClr val="dk2"/>
            </a:solidFill>
            <a:prstDash val="solid"/>
            <a:round/>
            <a:headEnd type="none" w="med" len="med"/>
            <a:tailEnd type="triangle" w="med" len="med"/>
          </a:ln>
        </p:spPr>
      </p:cxnSp>
      <p:cxnSp>
        <p:nvCxnSpPr>
          <p:cNvPr id="621" name="Google Shape;621;p54"/>
          <p:cNvCxnSpPr>
            <a:stCxn id="597" idx="2"/>
            <a:endCxn id="599" idx="0"/>
          </p:cNvCxnSpPr>
          <p:nvPr/>
        </p:nvCxnSpPr>
        <p:spPr>
          <a:xfrm>
            <a:off x="4572000" y="1477588"/>
            <a:ext cx="0" cy="185400"/>
          </a:xfrm>
          <a:prstGeom prst="straightConnector1">
            <a:avLst/>
          </a:prstGeom>
          <a:noFill/>
          <a:ln w="9525" cap="flat" cmpd="sng">
            <a:solidFill>
              <a:schemeClr val="dk2"/>
            </a:solidFill>
            <a:prstDash val="solid"/>
            <a:round/>
            <a:headEnd type="none" w="med" len="med"/>
            <a:tailEnd type="triangle" w="med" len="med"/>
          </a:ln>
        </p:spPr>
      </p:cxnSp>
      <p:cxnSp>
        <p:nvCxnSpPr>
          <p:cNvPr id="622" name="Google Shape;622;p54"/>
          <p:cNvCxnSpPr>
            <a:stCxn id="594" idx="3"/>
            <a:endCxn id="595" idx="1"/>
          </p:cNvCxnSpPr>
          <p:nvPr/>
        </p:nvCxnSpPr>
        <p:spPr>
          <a:xfrm>
            <a:off x="5342250" y="609975"/>
            <a:ext cx="728400" cy="0"/>
          </a:xfrm>
          <a:prstGeom prst="straightConnector1">
            <a:avLst/>
          </a:prstGeom>
          <a:noFill/>
          <a:ln w="9525" cap="flat" cmpd="sng">
            <a:solidFill>
              <a:schemeClr val="dk2"/>
            </a:solidFill>
            <a:prstDash val="solid"/>
            <a:round/>
            <a:headEnd type="none" w="med" len="med"/>
            <a:tailEnd type="triangle" w="med" len="med"/>
          </a:ln>
        </p:spPr>
      </p:cxnSp>
      <p:cxnSp>
        <p:nvCxnSpPr>
          <p:cNvPr id="623" name="Google Shape;623;p54"/>
          <p:cNvCxnSpPr/>
          <p:nvPr/>
        </p:nvCxnSpPr>
        <p:spPr>
          <a:xfrm rot="10800000">
            <a:off x="1577825" y="2150800"/>
            <a:ext cx="1690800" cy="0"/>
          </a:xfrm>
          <a:prstGeom prst="straightConnector1">
            <a:avLst/>
          </a:prstGeom>
          <a:noFill/>
          <a:ln w="9525" cap="flat" cmpd="sng">
            <a:solidFill>
              <a:schemeClr val="dk2"/>
            </a:solidFill>
            <a:prstDash val="solid"/>
            <a:round/>
            <a:headEnd type="none" w="med" len="med"/>
            <a:tailEnd type="triangle" w="med" len="med"/>
          </a:ln>
        </p:spPr>
      </p:cxnSp>
      <p:cxnSp>
        <p:nvCxnSpPr>
          <p:cNvPr id="624" name="Google Shape;624;p54"/>
          <p:cNvCxnSpPr>
            <a:stCxn id="605" idx="2"/>
            <a:endCxn id="609" idx="0"/>
          </p:cNvCxnSpPr>
          <p:nvPr/>
        </p:nvCxnSpPr>
        <p:spPr>
          <a:xfrm>
            <a:off x="5842825" y="1992338"/>
            <a:ext cx="0" cy="279000"/>
          </a:xfrm>
          <a:prstGeom prst="straightConnector1">
            <a:avLst/>
          </a:prstGeom>
          <a:noFill/>
          <a:ln w="9525" cap="flat" cmpd="sng">
            <a:solidFill>
              <a:schemeClr val="dk2"/>
            </a:solidFill>
            <a:prstDash val="solid"/>
            <a:round/>
            <a:headEnd type="none" w="med" len="med"/>
            <a:tailEnd type="triangle" w="med" len="med"/>
          </a:ln>
        </p:spPr>
      </p:cxnSp>
      <p:cxnSp>
        <p:nvCxnSpPr>
          <p:cNvPr id="625" name="Google Shape;625;p54"/>
          <p:cNvCxnSpPr>
            <a:stCxn id="609" idx="2"/>
          </p:cNvCxnSpPr>
          <p:nvPr/>
        </p:nvCxnSpPr>
        <p:spPr>
          <a:xfrm flipH="1">
            <a:off x="4944388" y="2844050"/>
            <a:ext cx="898437" cy="522268"/>
          </a:xfrm>
          <a:prstGeom prst="straightConnector1">
            <a:avLst/>
          </a:prstGeom>
          <a:noFill/>
          <a:ln w="28575" cap="flat" cmpd="sng">
            <a:solidFill>
              <a:schemeClr val="dk1"/>
            </a:solidFill>
            <a:prstDash val="solid"/>
            <a:round/>
            <a:headEnd type="none" w="med" len="med"/>
            <a:tailEnd type="triangle" w="med" len="med"/>
          </a:ln>
        </p:spPr>
      </p:cxnSp>
      <p:cxnSp>
        <p:nvCxnSpPr>
          <p:cNvPr id="626" name="Google Shape;626;p54"/>
          <p:cNvCxnSpPr>
            <a:stCxn id="609" idx="2"/>
            <a:endCxn id="612" idx="1"/>
          </p:cNvCxnSpPr>
          <p:nvPr/>
        </p:nvCxnSpPr>
        <p:spPr>
          <a:xfrm>
            <a:off x="5842825" y="2844050"/>
            <a:ext cx="781025" cy="540425"/>
          </a:xfrm>
          <a:prstGeom prst="straightConnector1">
            <a:avLst/>
          </a:prstGeom>
          <a:noFill/>
          <a:ln w="28575" cap="flat" cmpd="sng">
            <a:solidFill>
              <a:schemeClr val="dk1"/>
            </a:solidFill>
            <a:prstDash val="solid"/>
            <a:round/>
            <a:headEnd type="none" w="med" len="med"/>
            <a:tailEnd type="triangle" w="med" len="med"/>
          </a:ln>
        </p:spPr>
      </p:cxnSp>
      <p:cxnSp>
        <p:nvCxnSpPr>
          <p:cNvPr id="627" name="Google Shape;627;p54"/>
          <p:cNvCxnSpPr>
            <a:stCxn id="613" idx="3"/>
            <a:endCxn id="618" idx="1"/>
          </p:cNvCxnSpPr>
          <p:nvPr/>
        </p:nvCxnSpPr>
        <p:spPr>
          <a:xfrm>
            <a:off x="4944388" y="3666513"/>
            <a:ext cx="350685" cy="811917"/>
          </a:xfrm>
          <a:prstGeom prst="straightConnector1">
            <a:avLst/>
          </a:prstGeom>
          <a:noFill/>
          <a:ln w="19050" cap="flat" cmpd="sng">
            <a:solidFill>
              <a:schemeClr val="dk2"/>
            </a:solidFill>
            <a:prstDash val="solid"/>
            <a:round/>
            <a:headEnd type="none" w="med" len="med"/>
            <a:tailEnd type="triangle" w="med" len="med"/>
          </a:ln>
        </p:spPr>
      </p:cxnSp>
      <p:cxnSp>
        <p:nvCxnSpPr>
          <p:cNvPr id="628" name="Google Shape;628;p54"/>
          <p:cNvCxnSpPr>
            <a:stCxn id="612" idx="2"/>
            <a:endCxn id="614" idx="0"/>
          </p:cNvCxnSpPr>
          <p:nvPr/>
        </p:nvCxnSpPr>
        <p:spPr>
          <a:xfrm>
            <a:off x="7288800" y="3810025"/>
            <a:ext cx="0" cy="200100"/>
          </a:xfrm>
          <a:prstGeom prst="straightConnector1">
            <a:avLst/>
          </a:prstGeom>
          <a:noFill/>
          <a:ln w="9525" cap="flat" cmpd="sng">
            <a:solidFill>
              <a:schemeClr val="dk2"/>
            </a:solidFill>
            <a:prstDash val="solid"/>
            <a:round/>
            <a:headEnd type="none" w="med" len="med"/>
            <a:tailEnd type="triangle" w="med" len="med"/>
          </a:ln>
        </p:spPr>
      </p:cxnSp>
      <p:cxnSp>
        <p:nvCxnSpPr>
          <p:cNvPr id="629" name="Google Shape;629;p54"/>
          <p:cNvCxnSpPr>
            <a:stCxn id="607" idx="2"/>
            <a:endCxn id="606" idx="0"/>
          </p:cNvCxnSpPr>
          <p:nvPr/>
        </p:nvCxnSpPr>
        <p:spPr>
          <a:xfrm>
            <a:off x="1572550" y="3414225"/>
            <a:ext cx="0" cy="696000"/>
          </a:xfrm>
          <a:prstGeom prst="straightConnector1">
            <a:avLst/>
          </a:prstGeom>
          <a:noFill/>
          <a:ln w="9525" cap="flat" cmpd="sng">
            <a:solidFill>
              <a:schemeClr val="dk2"/>
            </a:solidFill>
            <a:prstDash val="solid"/>
            <a:round/>
            <a:headEnd type="none" w="med" len="med"/>
            <a:tailEnd type="triangle" w="med" len="med"/>
          </a:ln>
        </p:spPr>
      </p:cxnSp>
      <p:sp>
        <p:nvSpPr>
          <p:cNvPr id="630" name="Google Shape;630;p54"/>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3</a:t>
            </a:r>
            <a:endParaRPr>
              <a:latin typeface="Calibri"/>
              <a:ea typeface="Calibri"/>
              <a:cs typeface="Calibri"/>
              <a:sym typeface="Calibri"/>
            </a:endParaRPr>
          </a:p>
        </p:txBody>
      </p:sp>
      <p:sp>
        <p:nvSpPr>
          <p:cNvPr id="41" name="TextBox 40">
            <a:hlinkClick r:id="rId3" action="ppaction://hlinksldjump"/>
          </p:cNvPr>
          <p:cNvSpPr txBox="1"/>
          <p:nvPr/>
        </p:nvSpPr>
        <p:spPr>
          <a:xfrm>
            <a:off x="8295860" y="4401537"/>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
        <p:nvSpPr>
          <p:cNvPr id="42" name="TextBox 41">
            <a:hlinkClick r:id="rId4" action="ppaction://hlinksldjump"/>
          </p:cNvPr>
          <p:cNvSpPr txBox="1"/>
          <p:nvPr/>
        </p:nvSpPr>
        <p:spPr>
          <a:xfrm>
            <a:off x="8314143" y="3910075"/>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5"/>
          <p:cNvSpPr txBox="1">
            <a:spLocks noGrp="1"/>
          </p:cNvSpPr>
          <p:nvPr>
            <p:ph type="title"/>
          </p:nvPr>
        </p:nvSpPr>
        <p:spPr>
          <a:xfrm>
            <a:off x="458850" y="554688"/>
            <a:ext cx="2561325" cy="723300"/>
          </a:xfrm>
          <a:prstGeom prst="rect">
            <a:avLst/>
          </a:prstGeom>
          <a:solidFill>
            <a:srgbClr val="3C78D8"/>
          </a:solidFill>
          <a:ln w="190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r>
              <a:rPr lang="en" dirty="0">
                <a:solidFill>
                  <a:schemeClr val="lt1"/>
                </a:solidFill>
              </a:rPr>
              <a:t>Transportation</a:t>
            </a:r>
            <a:endParaRPr dirty="0">
              <a:solidFill>
                <a:schemeClr val="lt1"/>
              </a:solidFill>
            </a:endParaRPr>
          </a:p>
        </p:txBody>
      </p:sp>
      <p:cxnSp>
        <p:nvCxnSpPr>
          <p:cNvPr id="636" name="Google Shape;636;p55"/>
          <p:cNvCxnSpPr>
            <a:stCxn id="637" idx="1"/>
            <a:endCxn id="638" idx="3"/>
          </p:cNvCxnSpPr>
          <p:nvPr/>
        </p:nvCxnSpPr>
        <p:spPr>
          <a:xfrm flipH="1">
            <a:off x="2596050" y="2158550"/>
            <a:ext cx="1098600" cy="600"/>
          </a:xfrm>
          <a:prstGeom prst="bentConnector3">
            <a:avLst>
              <a:gd name="adj1" fmla="val 49995"/>
            </a:avLst>
          </a:prstGeom>
          <a:noFill/>
          <a:ln w="19050" cap="flat" cmpd="sng">
            <a:solidFill>
              <a:schemeClr val="dk1"/>
            </a:solidFill>
            <a:prstDash val="solid"/>
            <a:miter lim="8000"/>
            <a:headEnd type="none" w="sm" len="sm"/>
            <a:tailEnd type="none" w="sm" len="sm"/>
          </a:ln>
        </p:spPr>
      </p:cxnSp>
      <p:cxnSp>
        <p:nvCxnSpPr>
          <p:cNvPr id="639" name="Google Shape;639;p55"/>
          <p:cNvCxnSpPr>
            <a:stCxn id="640" idx="3"/>
            <a:endCxn id="641" idx="0"/>
          </p:cNvCxnSpPr>
          <p:nvPr/>
        </p:nvCxnSpPr>
        <p:spPr>
          <a:xfrm>
            <a:off x="6575025" y="673550"/>
            <a:ext cx="973350" cy="99400"/>
          </a:xfrm>
          <a:prstGeom prst="bentConnector2">
            <a:avLst/>
          </a:prstGeom>
          <a:noFill/>
          <a:ln w="19050" cap="flat" cmpd="sng">
            <a:solidFill>
              <a:schemeClr val="dk1"/>
            </a:solidFill>
            <a:prstDash val="solid"/>
            <a:miter lim="8000"/>
            <a:headEnd type="none" w="sm" len="sm"/>
            <a:tailEnd type="none" w="sm" len="sm"/>
          </a:ln>
        </p:spPr>
      </p:cxnSp>
      <p:sp>
        <p:nvSpPr>
          <p:cNvPr id="642" name="Google Shape;642;p55"/>
          <p:cNvSpPr txBox="1"/>
          <p:nvPr/>
        </p:nvSpPr>
        <p:spPr>
          <a:xfrm>
            <a:off x="3267325" y="119450"/>
            <a:ext cx="2695500" cy="1108200"/>
          </a:xfrm>
          <a:prstGeom prst="rect">
            <a:avLst/>
          </a:prstGeom>
          <a:gradFill>
            <a:gsLst>
              <a:gs pos="0">
                <a:srgbClr val="DFE9FB"/>
              </a:gs>
              <a:gs pos="100000">
                <a:srgbClr val="6E9BE7"/>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patient having trouble keeping medical appointments, including DOT, due to lack of reliable transportation and/or is patient having transportation issues that affect daily living (work, school, getting food)?</a:t>
            </a:r>
            <a:endParaRPr sz="1000">
              <a:solidFill>
                <a:schemeClr val="dk1"/>
              </a:solidFill>
              <a:latin typeface="Roboto"/>
              <a:ea typeface="Roboto"/>
              <a:cs typeface="Roboto"/>
              <a:sym typeface="Roboto"/>
            </a:endParaRPr>
          </a:p>
          <a:p>
            <a:pPr marL="0" lvl="0" indent="0" algn="ctr" rtl="0">
              <a:spcBef>
                <a:spcPts val="0"/>
              </a:spcBef>
              <a:spcAft>
                <a:spcPts val="0"/>
              </a:spcAft>
              <a:buNone/>
            </a:pPr>
            <a:endParaRPr sz="1000">
              <a:solidFill>
                <a:schemeClr val="dk1"/>
              </a:solidFill>
              <a:latin typeface="Roboto"/>
              <a:ea typeface="Roboto"/>
              <a:cs typeface="Roboto"/>
              <a:sym typeface="Roboto"/>
            </a:endParaRPr>
          </a:p>
        </p:txBody>
      </p:sp>
      <p:sp>
        <p:nvSpPr>
          <p:cNvPr id="643" name="Google Shape;643;p55"/>
          <p:cNvSpPr txBox="1"/>
          <p:nvPr/>
        </p:nvSpPr>
        <p:spPr>
          <a:xfrm>
            <a:off x="4379125" y="1390250"/>
            <a:ext cx="471900" cy="279000"/>
          </a:xfrm>
          <a:prstGeom prst="rect">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640" name="Google Shape;640;p55"/>
          <p:cNvSpPr txBox="1"/>
          <p:nvPr/>
        </p:nvSpPr>
        <p:spPr>
          <a:xfrm>
            <a:off x="6103125" y="534050"/>
            <a:ext cx="471900" cy="279000"/>
          </a:xfrm>
          <a:prstGeom prst="rect">
            <a:avLst/>
          </a:prstGeom>
          <a:solidFill>
            <a:srgbClr val="D9D9D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 </a:t>
            </a:r>
            <a:endParaRPr sz="1000">
              <a:solidFill>
                <a:schemeClr val="dk1"/>
              </a:solidFill>
              <a:latin typeface="Roboto"/>
              <a:ea typeface="Roboto"/>
              <a:cs typeface="Roboto"/>
              <a:sym typeface="Roboto"/>
            </a:endParaRPr>
          </a:p>
        </p:txBody>
      </p:sp>
      <p:sp>
        <p:nvSpPr>
          <p:cNvPr id="641" name="Google Shape;641;p55"/>
          <p:cNvSpPr txBox="1"/>
          <p:nvPr/>
        </p:nvSpPr>
        <p:spPr>
          <a:xfrm>
            <a:off x="6692925" y="772950"/>
            <a:ext cx="1710900" cy="550800"/>
          </a:xfrm>
          <a:prstGeom prst="rect">
            <a:avLst/>
          </a:prstGeom>
          <a:gradFill>
            <a:gsLst>
              <a:gs pos="0">
                <a:srgbClr val="FFFFFF"/>
              </a:gs>
              <a:gs pos="100000">
                <a:srgbClr val="B3B3B3"/>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Is the issue with transportation due to infectiousness of patient?</a:t>
            </a:r>
            <a:endParaRPr sz="1000">
              <a:solidFill>
                <a:schemeClr val="dk1"/>
              </a:solidFill>
              <a:latin typeface="Roboto"/>
              <a:ea typeface="Roboto"/>
              <a:cs typeface="Roboto"/>
              <a:sym typeface="Roboto"/>
            </a:endParaRPr>
          </a:p>
        </p:txBody>
      </p:sp>
      <p:sp>
        <p:nvSpPr>
          <p:cNvPr id="638" name="Google Shape;638;p55"/>
          <p:cNvSpPr txBox="1"/>
          <p:nvPr/>
        </p:nvSpPr>
        <p:spPr>
          <a:xfrm>
            <a:off x="2124250" y="2074250"/>
            <a:ext cx="471900" cy="168600"/>
          </a:xfrm>
          <a:prstGeom prst="rect">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637" name="Google Shape;637;p55"/>
          <p:cNvSpPr txBox="1"/>
          <p:nvPr/>
        </p:nvSpPr>
        <p:spPr>
          <a:xfrm>
            <a:off x="3694650" y="1831850"/>
            <a:ext cx="1826400" cy="653400"/>
          </a:xfrm>
          <a:prstGeom prst="rect">
            <a:avLst/>
          </a:prstGeom>
          <a:gradFill>
            <a:gsLst>
              <a:gs pos="0">
                <a:srgbClr val="DFE9FB"/>
              </a:gs>
              <a:gs pos="100000">
                <a:srgbClr val="6E9BE7"/>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Does patient have transportation options (has a car, has a friend with a car, access to bus, etc.?</a:t>
            </a:r>
            <a:endParaRPr sz="1000">
              <a:solidFill>
                <a:schemeClr val="dk1"/>
              </a:solidFill>
              <a:latin typeface="Roboto"/>
              <a:ea typeface="Roboto"/>
              <a:cs typeface="Roboto"/>
              <a:sym typeface="Roboto"/>
            </a:endParaRPr>
          </a:p>
        </p:txBody>
      </p:sp>
      <p:sp>
        <p:nvSpPr>
          <p:cNvPr id="644" name="Google Shape;644;p55"/>
          <p:cNvSpPr txBox="1"/>
          <p:nvPr/>
        </p:nvSpPr>
        <p:spPr>
          <a:xfrm>
            <a:off x="287425" y="3238550"/>
            <a:ext cx="1538100" cy="1232700"/>
          </a:xfrm>
          <a:prstGeom prst="rect">
            <a:avLst/>
          </a:prstGeom>
          <a:gradFill>
            <a:gsLst>
              <a:gs pos="0">
                <a:srgbClr val="DFE9FB"/>
              </a:gs>
              <a:gs pos="100000">
                <a:srgbClr val="6E9BE7"/>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no success with incentives, assist patient with alternative options (VDOT, medicaid transport, Taxi, etc.) that can be found on your PAC Region Resource List</a:t>
            </a:r>
            <a:endParaRPr sz="1000">
              <a:solidFill>
                <a:schemeClr val="dk1"/>
              </a:solidFill>
              <a:latin typeface="Roboto"/>
              <a:ea typeface="Roboto"/>
              <a:cs typeface="Roboto"/>
              <a:sym typeface="Roboto"/>
            </a:endParaRPr>
          </a:p>
        </p:txBody>
      </p:sp>
      <p:sp>
        <p:nvSpPr>
          <p:cNvPr id="645" name="Google Shape;645;p55"/>
          <p:cNvSpPr txBox="1"/>
          <p:nvPr/>
        </p:nvSpPr>
        <p:spPr>
          <a:xfrm>
            <a:off x="1447000" y="2438850"/>
            <a:ext cx="1826400" cy="653400"/>
          </a:xfrm>
          <a:prstGeom prst="rect">
            <a:avLst/>
          </a:prstGeom>
          <a:gradFill>
            <a:gsLst>
              <a:gs pos="0">
                <a:srgbClr val="DFE9FB"/>
              </a:gs>
              <a:gs pos="100000">
                <a:srgbClr val="6E9BE7"/>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Have you provided patient with incentives like gas, money, etc. to help with issue?</a:t>
            </a:r>
            <a:endParaRPr sz="1000">
              <a:solidFill>
                <a:schemeClr val="dk1"/>
              </a:solidFill>
              <a:latin typeface="Roboto"/>
              <a:ea typeface="Roboto"/>
              <a:cs typeface="Roboto"/>
              <a:sym typeface="Roboto"/>
            </a:endParaRPr>
          </a:p>
        </p:txBody>
      </p:sp>
      <p:sp>
        <p:nvSpPr>
          <p:cNvPr id="646" name="Google Shape;646;p55"/>
          <p:cNvSpPr txBox="1"/>
          <p:nvPr/>
        </p:nvSpPr>
        <p:spPr>
          <a:xfrm>
            <a:off x="1955400" y="4267750"/>
            <a:ext cx="1482900" cy="718800"/>
          </a:xfrm>
          <a:prstGeom prst="rect">
            <a:avLst/>
          </a:prstGeom>
          <a:gradFill>
            <a:gsLst>
              <a:gs pos="0">
                <a:srgbClr val="DFE9FB"/>
              </a:gs>
              <a:gs pos="100000">
                <a:srgbClr val="6E9BE7"/>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still no success, fill out and submit PAC Action Request</a:t>
            </a:r>
            <a:endParaRPr sz="1000">
              <a:solidFill>
                <a:schemeClr val="dk1"/>
              </a:solidFill>
              <a:latin typeface="Roboto"/>
              <a:ea typeface="Roboto"/>
              <a:cs typeface="Roboto"/>
              <a:sym typeface="Roboto"/>
            </a:endParaRPr>
          </a:p>
        </p:txBody>
      </p:sp>
      <p:cxnSp>
        <p:nvCxnSpPr>
          <p:cNvPr id="647" name="Google Shape;647;p55"/>
          <p:cNvCxnSpPr>
            <a:stCxn id="644" idx="3"/>
            <a:endCxn id="646" idx="0"/>
          </p:cNvCxnSpPr>
          <p:nvPr/>
        </p:nvCxnSpPr>
        <p:spPr>
          <a:xfrm>
            <a:off x="1825525" y="3854900"/>
            <a:ext cx="871200" cy="412800"/>
          </a:xfrm>
          <a:prstGeom prst="bentConnector2">
            <a:avLst/>
          </a:prstGeom>
          <a:noFill/>
          <a:ln w="19050" cap="flat" cmpd="sng">
            <a:solidFill>
              <a:schemeClr val="dk1"/>
            </a:solidFill>
            <a:prstDash val="solid"/>
            <a:miter lim="8000"/>
            <a:headEnd type="none" w="sm" len="sm"/>
            <a:tailEnd type="none" w="sm" len="sm"/>
          </a:ln>
        </p:spPr>
      </p:cxnSp>
      <p:cxnSp>
        <p:nvCxnSpPr>
          <p:cNvPr id="648" name="Google Shape;648;p55"/>
          <p:cNvCxnSpPr>
            <a:stCxn id="642" idx="2"/>
            <a:endCxn id="643" idx="0"/>
          </p:cNvCxnSpPr>
          <p:nvPr/>
        </p:nvCxnSpPr>
        <p:spPr>
          <a:xfrm>
            <a:off x="4615075" y="1227650"/>
            <a:ext cx="0" cy="162600"/>
          </a:xfrm>
          <a:prstGeom prst="straightConnector1">
            <a:avLst/>
          </a:prstGeom>
          <a:noFill/>
          <a:ln w="19050" cap="flat" cmpd="sng">
            <a:solidFill>
              <a:schemeClr val="dk1"/>
            </a:solidFill>
            <a:prstDash val="solid"/>
            <a:round/>
            <a:headEnd type="none" w="med" len="med"/>
            <a:tailEnd type="triangle" w="med" len="med"/>
          </a:ln>
        </p:spPr>
      </p:cxnSp>
      <p:cxnSp>
        <p:nvCxnSpPr>
          <p:cNvPr id="649" name="Google Shape;649;p55"/>
          <p:cNvCxnSpPr>
            <a:stCxn id="642" idx="3"/>
            <a:endCxn id="640" idx="1"/>
          </p:cNvCxnSpPr>
          <p:nvPr/>
        </p:nvCxnSpPr>
        <p:spPr>
          <a:xfrm>
            <a:off x="5962825" y="673550"/>
            <a:ext cx="140300" cy="0"/>
          </a:xfrm>
          <a:prstGeom prst="straightConnector1">
            <a:avLst/>
          </a:prstGeom>
          <a:noFill/>
          <a:ln w="9525" cap="flat" cmpd="sng">
            <a:solidFill>
              <a:schemeClr val="dk2"/>
            </a:solidFill>
            <a:prstDash val="solid"/>
            <a:round/>
            <a:headEnd type="none" w="med" len="med"/>
            <a:tailEnd type="triangle" w="med" len="med"/>
          </a:ln>
        </p:spPr>
      </p:cxnSp>
      <p:sp>
        <p:nvSpPr>
          <p:cNvPr id="650" name="Google Shape;650;p55"/>
          <p:cNvSpPr txBox="1"/>
          <p:nvPr/>
        </p:nvSpPr>
        <p:spPr>
          <a:xfrm>
            <a:off x="820525" y="2886650"/>
            <a:ext cx="471900" cy="205500"/>
          </a:xfrm>
          <a:prstGeom prst="rect">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651" name="Google Shape;651;p55"/>
          <p:cNvSpPr txBox="1"/>
          <p:nvPr/>
        </p:nvSpPr>
        <p:spPr>
          <a:xfrm>
            <a:off x="3372175" y="2886578"/>
            <a:ext cx="396000" cy="205500"/>
          </a:xfrm>
          <a:prstGeom prst="rect">
            <a:avLst/>
          </a:prstGeom>
          <a:solidFill>
            <a:srgbClr val="A4C2F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NO</a:t>
            </a:r>
            <a:endParaRPr sz="1000" dirty="0">
              <a:solidFill>
                <a:schemeClr val="dk1"/>
              </a:solidFill>
              <a:latin typeface="Roboto"/>
              <a:ea typeface="Roboto"/>
              <a:cs typeface="Roboto"/>
              <a:sym typeface="Roboto"/>
            </a:endParaRPr>
          </a:p>
        </p:txBody>
      </p:sp>
      <p:sp>
        <p:nvSpPr>
          <p:cNvPr id="652" name="Google Shape;652;p55"/>
          <p:cNvSpPr txBox="1"/>
          <p:nvPr/>
        </p:nvSpPr>
        <p:spPr>
          <a:xfrm>
            <a:off x="2801113" y="3238450"/>
            <a:ext cx="1538100" cy="550800"/>
          </a:xfrm>
          <a:prstGeom prst="rect">
            <a:avLst/>
          </a:prstGeom>
          <a:gradFill>
            <a:gsLst>
              <a:gs pos="0">
                <a:srgbClr val="D4E5F5"/>
              </a:gs>
              <a:gs pos="100000">
                <a:srgbClr val="70A4D5"/>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Give patient incentives according to TB Incentive Guidelines. </a:t>
            </a:r>
            <a:endParaRPr sz="1000">
              <a:solidFill>
                <a:schemeClr val="dk1"/>
              </a:solidFill>
              <a:latin typeface="Roboto"/>
              <a:ea typeface="Roboto"/>
              <a:cs typeface="Roboto"/>
              <a:sym typeface="Roboto"/>
            </a:endParaRPr>
          </a:p>
        </p:txBody>
      </p:sp>
      <p:cxnSp>
        <p:nvCxnSpPr>
          <p:cNvPr id="653" name="Google Shape;653;p55"/>
          <p:cNvCxnSpPr>
            <a:stCxn id="645" idx="1"/>
            <a:endCxn id="650" idx="0"/>
          </p:cNvCxnSpPr>
          <p:nvPr/>
        </p:nvCxnSpPr>
        <p:spPr>
          <a:xfrm flipH="1">
            <a:off x="1056400" y="2765550"/>
            <a:ext cx="390600" cy="121200"/>
          </a:xfrm>
          <a:prstGeom prst="bentConnector2">
            <a:avLst/>
          </a:prstGeom>
          <a:noFill/>
          <a:ln w="19050" cap="flat" cmpd="sng">
            <a:solidFill>
              <a:schemeClr val="dk1"/>
            </a:solidFill>
            <a:prstDash val="solid"/>
            <a:miter lim="8000"/>
            <a:headEnd type="none" w="sm" len="sm"/>
            <a:tailEnd type="none" w="sm" len="sm"/>
          </a:ln>
        </p:spPr>
      </p:cxnSp>
      <p:cxnSp>
        <p:nvCxnSpPr>
          <p:cNvPr id="654" name="Google Shape;654;p55"/>
          <p:cNvCxnSpPr>
            <a:stCxn id="650" idx="2"/>
            <a:endCxn id="644" idx="0"/>
          </p:cNvCxnSpPr>
          <p:nvPr/>
        </p:nvCxnSpPr>
        <p:spPr>
          <a:xfrm>
            <a:off x="1056475" y="3092150"/>
            <a:ext cx="0" cy="146400"/>
          </a:xfrm>
          <a:prstGeom prst="straightConnector1">
            <a:avLst/>
          </a:prstGeom>
          <a:noFill/>
          <a:ln w="19050" cap="flat" cmpd="sng">
            <a:solidFill>
              <a:schemeClr val="dk1"/>
            </a:solidFill>
            <a:prstDash val="solid"/>
            <a:round/>
            <a:headEnd type="none" w="med" len="med"/>
            <a:tailEnd type="triangle" w="med" len="med"/>
          </a:ln>
        </p:spPr>
      </p:cxnSp>
      <p:cxnSp>
        <p:nvCxnSpPr>
          <p:cNvPr id="655" name="Google Shape;655;p55"/>
          <p:cNvCxnSpPr>
            <a:stCxn id="645" idx="3"/>
            <a:endCxn id="651" idx="0"/>
          </p:cNvCxnSpPr>
          <p:nvPr/>
        </p:nvCxnSpPr>
        <p:spPr>
          <a:xfrm>
            <a:off x="3273400" y="2765550"/>
            <a:ext cx="296700" cy="120900"/>
          </a:xfrm>
          <a:prstGeom prst="bentConnector2">
            <a:avLst/>
          </a:prstGeom>
          <a:noFill/>
          <a:ln w="19050" cap="flat" cmpd="sng">
            <a:solidFill>
              <a:schemeClr val="dk1"/>
            </a:solidFill>
            <a:prstDash val="solid"/>
            <a:miter lim="8000"/>
            <a:headEnd type="none" w="sm" len="sm"/>
            <a:tailEnd type="none" w="sm" len="sm"/>
          </a:ln>
        </p:spPr>
      </p:cxnSp>
      <p:cxnSp>
        <p:nvCxnSpPr>
          <p:cNvPr id="656" name="Google Shape;656;p55"/>
          <p:cNvCxnSpPr>
            <a:stCxn id="651" idx="2"/>
            <a:endCxn id="652" idx="0"/>
          </p:cNvCxnSpPr>
          <p:nvPr/>
        </p:nvCxnSpPr>
        <p:spPr>
          <a:xfrm>
            <a:off x="3570175" y="3092078"/>
            <a:ext cx="0" cy="146400"/>
          </a:xfrm>
          <a:prstGeom prst="straightConnector1">
            <a:avLst/>
          </a:prstGeom>
          <a:noFill/>
          <a:ln w="19050" cap="flat" cmpd="sng">
            <a:solidFill>
              <a:schemeClr val="dk1"/>
            </a:solidFill>
            <a:prstDash val="solid"/>
            <a:round/>
            <a:headEnd type="none" w="med" len="med"/>
            <a:tailEnd type="triangle" w="med" len="med"/>
          </a:ln>
        </p:spPr>
      </p:cxnSp>
      <p:cxnSp>
        <p:nvCxnSpPr>
          <p:cNvPr id="657" name="Google Shape;657;p55"/>
          <p:cNvCxnSpPr/>
          <p:nvPr/>
        </p:nvCxnSpPr>
        <p:spPr>
          <a:xfrm rot="10800000">
            <a:off x="1846525" y="3509150"/>
            <a:ext cx="954600" cy="4800"/>
          </a:xfrm>
          <a:prstGeom prst="straightConnector1">
            <a:avLst/>
          </a:prstGeom>
          <a:noFill/>
          <a:ln w="19050" cap="flat" cmpd="sng">
            <a:solidFill>
              <a:schemeClr val="dk1"/>
            </a:solidFill>
            <a:prstDash val="solid"/>
            <a:round/>
            <a:headEnd type="none" w="med" len="med"/>
            <a:tailEnd type="triangle" w="med" len="med"/>
          </a:ln>
        </p:spPr>
      </p:cxnSp>
      <p:cxnSp>
        <p:nvCxnSpPr>
          <p:cNvPr id="658" name="Google Shape;658;p55"/>
          <p:cNvCxnSpPr>
            <a:stCxn id="637" idx="1"/>
            <a:endCxn id="638" idx="3"/>
          </p:cNvCxnSpPr>
          <p:nvPr/>
        </p:nvCxnSpPr>
        <p:spPr>
          <a:xfrm rot="10800000">
            <a:off x="2596050" y="2158550"/>
            <a:ext cx="1098600" cy="0"/>
          </a:xfrm>
          <a:prstGeom prst="straightConnector1">
            <a:avLst/>
          </a:prstGeom>
          <a:noFill/>
          <a:ln w="9525" cap="flat" cmpd="sng">
            <a:solidFill>
              <a:schemeClr val="dk1"/>
            </a:solidFill>
            <a:prstDash val="solid"/>
            <a:round/>
            <a:headEnd type="none" w="med" len="med"/>
            <a:tailEnd type="triangle" w="med" len="med"/>
          </a:ln>
        </p:spPr>
      </p:cxnSp>
      <p:cxnSp>
        <p:nvCxnSpPr>
          <p:cNvPr id="659" name="Google Shape;659;p55"/>
          <p:cNvCxnSpPr>
            <a:endCxn id="646" idx="0"/>
          </p:cNvCxnSpPr>
          <p:nvPr/>
        </p:nvCxnSpPr>
        <p:spPr>
          <a:xfrm>
            <a:off x="2688450" y="3848950"/>
            <a:ext cx="8400" cy="418800"/>
          </a:xfrm>
          <a:prstGeom prst="straightConnector1">
            <a:avLst/>
          </a:prstGeom>
          <a:noFill/>
          <a:ln w="9525" cap="flat" cmpd="sng">
            <a:solidFill>
              <a:schemeClr val="dk1"/>
            </a:solidFill>
            <a:prstDash val="solid"/>
            <a:round/>
            <a:headEnd type="none" w="med" len="med"/>
            <a:tailEnd type="triangle" w="med" len="med"/>
          </a:ln>
        </p:spPr>
      </p:cxnSp>
      <p:sp>
        <p:nvSpPr>
          <p:cNvPr id="660" name="Google Shape;660;p55"/>
          <p:cNvSpPr txBox="1"/>
          <p:nvPr/>
        </p:nvSpPr>
        <p:spPr>
          <a:xfrm>
            <a:off x="6221025" y="1410600"/>
            <a:ext cx="471900" cy="279000"/>
          </a:xfrm>
          <a:prstGeom prst="rect">
            <a:avLst/>
          </a:prstGeom>
          <a:solidFill>
            <a:srgbClr val="D9D9D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661" name="Google Shape;661;p55"/>
          <p:cNvSpPr txBox="1"/>
          <p:nvPr/>
        </p:nvSpPr>
        <p:spPr>
          <a:xfrm>
            <a:off x="8365850" y="1390250"/>
            <a:ext cx="471900" cy="279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 </a:t>
            </a:r>
            <a:endParaRPr sz="1000">
              <a:solidFill>
                <a:schemeClr val="dk1"/>
              </a:solidFill>
              <a:latin typeface="Roboto"/>
              <a:ea typeface="Roboto"/>
              <a:cs typeface="Roboto"/>
              <a:sym typeface="Roboto"/>
            </a:endParaRPr>
          </a:p>
        </p:txBody>
      </p:sp>
      <p:cxnSp>
        <p:nvCxnSpPr>
          <p:cNvPr id="662" name="Google Shape;662;p55"/>
          <p:cNvCxnSpPr>
            <a:stCxn id="641" idx="1"/>
            <a:endCxn id="660" idx="0"/>
          </p:cNvCxnSpPr>
          <p:nvPr/>
        </p:nvCxnSpPr>
        <p:spPr>
          <a:xfrm flipH="1">
            <a:off x="6457125" y="1048350"/>
            <a:ext cx="235800" cy="362400"/>
          </a:xfrm>
          <a:prstGeom prst="bentConnector2">
            <a:avLst/>
          </a:prstGeom>
          <a:noFill/>
          <a:ln w="19050" cap="flat" cmpd="sng">
            <a:solidFill>
              <a:schemeClr val="dk1"/>
            </a:solidFill>
            <a:prstDash val="solid"/>
            <a:miter lim="8000"/>
            <a:headEnd type="none" w="sm" len="sm"/>
            <a:tailEnd type="none" w="sm" len="sm"/>
          </a:ln>
        </p:spPr>
      </p:cxnSp>
      <p:cxnSp>
        <p:nvCxnSpPr>
          <p:cNvPr id="663" name="Google Shape;663;p55"/>
          <p:cNvCxnSpPr>
            <a:stCxn id="641" idx="3"/>
            <a:endCxn id="661" idx="0"/>
          </p:cNvCxnSpPr>
          <p:nvPr/>
        </p:nvCxnSpPr>
        <p:spPr>
          <a:xfrm>
            <a:off x="8403825" y="1048350"/>
            <a:ext cx="198000" cy="342000"/>
          </a:xfrm>
          <a:prstGeom prst="bentConnector2">
            <a:avLst/>
          </a:prstGeom>
          <a:noFill/>
          <a:ln w="19050" cap="flat" cmpd="sng">
            <a:solidFill>
              <a:schemeClr val="dk1"/>
            </a:solidFill>
            <a:prstDash val="solid"/>
            <a:miter lim="8000"/>
            <a:headEnd type="none" w="sm" len="sm"/>
            <a:tailEnd type="none" w="sm" len="sm"/>
          </a:ln>
        </p:spPr>
      </p:cxnSp>
      <p:sp>
        <p:nvSpPr>
          <p:cNvPr id="664" name="Google Shape;664;p55"/>
          <p:cNvSpPr txBox="1"/>
          <p:nvPr/>
        </p:nvSpPr>
        <p:spPr>
          <a:xfrm>
            <a:off x="6140300" y="2718200"/>
            <a:ext cx="1872000" cy="1581900"/>
          </a:xfrm>
          <a:prstGeom prst="rect">
            <a:avLst/>
          </a:prstGeom>
          <a:gradFill>
            <a:gsLst>
              <a:gs pos="0">
                <a:srgbClr val="F2F2F2"/>
              </a:gs>
              <a:gs pos="100000">
                <a:srgbClr val="A6A6A6"/>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Coordinate with TB Manager, Regional Nurse/Medical Director for parish nurse or DIS to do home visits for monthly nurse assessments, DOT, and follow-up labs while patient is infectious. CXRs can be done with coordination of care with closest hospital.</a:t>
            </a:r>
            <a:endParaRPr sz="1000" dirty="0">
              <a:solidFill>
                <a:schemeClr val="dk1"/>
              </a:solidFill>
              <a:latin typeface="Roboto"/>
              <a:ea typeface="Roboto"/>
              <a:cs typeface="Roboto"/>
              <a:sym typeface="Roboto"/>
            </a:endParaRPr>
          </a:p>
        </p:txBody>
      </p:sp>
      <p:cxnSp>
        <p:nvCxnSpPr>
          <p:cNvPr id="665" name="Google Shape;665;p55"/>
          <p:cNvCxnSpPr>
            <a:stCxn id="660" idx="2"/>
            <a:endCxn id="664" idx="0"/>
          </p:cNvCxnSpPr>
          <p:nvPr/>
        </p:nvCxnSpPr>
        <p:spPr>
          <a:xfrm>
            <a:off x="6456975" y="1689600"/>
            <a:ext cx="619325" cy="1028600"/>
          </a:xfrm>
          <a:prstGeom prst="straightConnector1">
            <a:avLst/>
          </a:prstGeom>
          <a:noFill/>
          <a:ln w="19050" cap="flat" cmpd="sng">
            <a:solidFill>
              <a:schemeClr val="dk1"/>
            </a:solidFill>
            <a:prstDash val="solid"/>
            <a:round/>
            <a:headEnd type="none" w="med" len="med"/>
            <a:tailEnd type="triangle" w="med" len="med"/>
          </a:ln>
        </p:spPr>
      </p:cxnSp>
      <p:sp>
        <p:nvSpPr>
          <p:cNvPr id="666" name="Google Shape;666;p55"/>
          <p:cNvSpPr txBox="1"/>
          <p:nvPr/>
        </p:nvSpPr>
        <p:spPr>
          <a:xfrm>
            <a:off x="7529825" y="1837050"/>
            <a:ext cx="1398900" cy="490200"/>
          </a:xfrm>
          <a:prstGeom prst="rect">
            <a:avLst/>
          </a:prstGeom>
          <a:gradFill>
            <a:gsLst>
              <a:gs pos="0">
                <a:srgbClr val="F2F2F2"/>
              </a:gs>
              <a:gs pos="100000">
                <a:srgbClr val="A6A6A6"/>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Fill out and submit PAC Action Request</a:t>
            </a:r>
            <a:endParaRPr sz="1000">
              <a:solidFill>
                <a:schemeClr val="dk1"/>
              </a:solidFill>
              <a:latin typeface="Roboto"/>
              <a:ea typeface="Roboto"/>
              <a:cs typeface="Roboto"/>
              <a:sym typeface="Roboto"/>
            </a:endParaRPr>
          </a:p>
        </p:txBody>
      </p:sp>
      <p:cxnSp>
        <p:nvCxnSpPr>
          <p:cNvPr id="667" name="Google Shape;667;p55"/>
          <p:cNvCxnSpPr>
            <a:stCxn id="661" idx="1"/>
            <a:endCxn id="666" idx="0"/>
          </p:cNvCxnSpPr>
          <p:nvPr/>
        </p:nvCxnSpPr>
        <p:spPr>
          <a:xfrm flipH="1">
            <a:off x="8229350" y="1529750"/>
            <a:ext cx="136500" cy="307200"/>
          </a:xfrm>
          <a:prstGeom prst="bentConnector2">
            <a:avLst/>
          </a:prstGeom>
          <a:noFill/>
          <a:ln w="19050" cap="flat" cmpd="sng">
            <a:solidFill>
              <a:schemeClr val="dk1"/>
            </a:solidFill>
            <a:prstDash val="solid"/>
            <a:miter lim="8000"/>
            <a:headEnd type="none" w="sm" len="sm"/>
            <a:tailEnd type="none" w="sm" len="sm"/>
          </a:ln>
        </p:spPr>
      </p:cxnSp>
      <p:cxnSp>
        <p:nvCxnSpPr>
          <p:cNvPr id="668" name="Google Shape;668;p55"/>
          <p:cNvCxnSpPr>
            <a:endCxn id="666" idx="0"/>
          </p:cNvCxnSpPr>
          <p:nvPr/>
        </p:nvCxnSpPr>
        <p:spPr>
          <a:xfrm flipH="1">
            <a:off x="8229275" y="1542450"/>
            <a:ext cx="6000" cy="294600"/>
          </a:xfrm>
          <a:prstGeom prst="straightConnector1">
            <a:avLst/>
          </a:prstGeom>
          <a:noFill/>
          <a:ln w="9525" cap="flat" cmpd="sng">
            <a:solidFill>
              <a:schemeClr val="dk1"/>
            </a:solidFill>
            <a:prstDash val="solid"/>
            <a:round/>
            <a:headEnd type="none" w="med" len="med"/>
            <a:tailEnd type="triangle" w="med" len="med"/>
          </a:ln>
        </p:spPr>
      </p:cxnSp>
      <p:cxnSp>
        <p:nvCxnSpPr>
          <p:cNvPr id="669" name="Google Shape;669;p55"/>
          <p:cNvCxnSpPr>
            <a:stCxn id="643" idx="2"/>
            <a:endCxn id="637" idx="0"/>
          </p:cNvCxnSpPr>
          <p:nvPr/>
        </p:nvCxnSpPr>
        <p:spPr>
          <a:xfrm flipH="1">
            <a:off x="4607875" y="1669250"/>
            <a:ext cx="7200" cy="162600"/>
          </a:xfrm>
          <a:prstGeom prst="straightConnector1">
            <a:avLst/>
          </a:prstGeom>
          <a:noFill/>
          <a:ln w="19050" cap="flat" cmpd="sng">
            <a:solidFill>
              <a:schemeClr val="dk1"/>
            </a:solidFill>
            <a:prstDash val="solid"/>
            <a:round/>
            <a:headEnd type="none" w="med" len="med"/>
            <a:tailEnd type="triangle" w="med" len="med"/>
          </a:ln>
        </p:spPr>
      </p:cxnSp>
      <p:cxnSp>
        <p:nvCxnSpPr>
          <p:cNvPr id="670" name="Google Shape;670;p55"/>
          <p:cNvCxnSpPr>
            <a:stCxn id="638" idx="2"/>
            <a:endCxn id="645" idx="0"/>
          </p:cNvCxnSpPr>
          <p:nvPr/>
        </p:nvCxnSpPr>
        <p:spPr>
          <a:xfrm>
            <a:off x="2360200" y="2242850"/>
            <a:ext cx="0" cy="195900"/>
          </a:xfrm>
          <a:prstGeom prst="straightConnector1">
            <a:avLst/>
          </a:prstGeom>
          <a:noFill/>
          <a:ln w="19050" cap="flat" cmpd="sng">
            <a:solidFill>
              <a:schemeClr val="dk1"/>
            </a:solidFill>
            <a:prstDash val="solid"/>
            <a:round/>
            <a:headEnd type="none" w="med" len="med"/>
            <a:tailEnd type="triangle" w="med" len="med"/>
          </a:ln>
        </p:spPr>
      </p:cxnSp>
      <p:sp>
        <p:nvSpPr>
          <p:cNvPr id="671" name="Google Shape;671;p55"/>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4</a:t>
            </a:r>
            <a:endParaRPr>
              <a:latin typeface="Calibri"/>
              <a:ea typeface="Calibri"/>
              <a:cs typeface="Calibri"/>
              <a:sym typeface="Calibri"/>
            </a:endParaRPr>
          </a:p>
        </p:txBody>
      </p:sp>
      <p:sp>
        <p:nvSpPr>
          <p:cNvPr id="39" name="Google Shape;651;p55"/>
          <p:cNvSpPr txBox="1"/>
          <p:nvPr/>
        </p:nvSpPr>
        <p:spPr>
          <a:xfrm>
            <a:off x="4409850" y="2620500"/>
            <a:ext cx="396000" cy="205500"/>
          </a:xfrm>
          <a:prstGeom prst="rect">
            <a:avLst/>
          </a:prstGeom>
          <a:solidFill>
            <a:srgbClr val="A4C2F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NO</a:t>
            </a:r>
            <a:endParaRPr sz="1000" dirty="0">
              <a:solidFill>
                <a:schemeClr val="dk1"/>
              </a:solidFill>
              <a:latin typeface="Roboto"/>
              <a:ea typeface="Roboto"/>
              <a:cs typeface="Roboto"/>
              <a:sym typeface="Roboto"/>
            </a:endParaRPr>
          </a:p>
        </p:txBody>
      </p:sp>
      <p:cxnSp>
        <p:nvCxnSpPr>
          <p:cNvPr id="40" name="Google Shape;656;p55"/>
          <p:cNvCxnSpPr/>
          <p:nvPr/>
        </p:nvCxnSpPr>
        <p:spPr>
          <a:xfrm>
            <a:off x="4607850" y="2485250"/>
            <a:ext cx="0" cy="146400"/>
          </a:xfrm>
          <a:prstGeom prst="straightConnector1">
            <a:avLst/>
          </a:prstGeom>
          <a:noFill/>
          <a:ln w="19050" cap="flat" cmpd="sng">
            <a:solidFill>
              <a:schemeClr val="dk1"/>
            </a:solidFill>
            <a:prstDash val="solid"/>
            <a:round/>
            <a:headEnd type="none" w="med" len="med"/>
            <a:tailEnd type="triangle" w="med" len="med"/>
          </a:ln>
        </p:spPr>
      </p:cxnSp>
      <p:cxnSp>
        <p:nvCxnSpPr>
          <p:cNvPr id="41" name="Google Shape;656;p55"/>
          <p:cNvCxnSpPr/>
          <p:nvPr/>
        </p:nvCxnSpPr>
        <p:spPr>
          <a:xfrm>
            <a:off x="4607850" y="2826000"/>
            <a:ext cx="0" cy="1096643"/>
          </a:xfrm>
          <a:prstGeom prst="straightConnector1">
            <a:avLst/>
          </a:prstGeom>
          <a:noFill/>
          <a:ln w="19050" cap="flat" cmpd="sng">
            <a:solidFill>
              <a:schemeClr val="dk1"/>
            </a:solidFill>
            <a:prstDash val="solid"/>
            <a:round/>
            <a:headEnd type="none" w="med" len="med"/>
            <a:tailEnd type="triangle" w="med" len="med"/>
          </a:ln>
        </p:spPr>
      </p:cxnSp>
      <p:sp>
        <p:nvSpPr>
          <p:cNvPr id="43" name="Google Shape;652;p55"/>
          <p:cNvSpPr txBox="1"/>
          <p:nvPr/>
        </p:nvSpPr>
        <p:spPr>
          <a:xfrm>
            <a:off x="3846025" y="3920450"/>
            <a:ext cx="1538100" cy="550800"/>
          </a:xfrm>
          <a:prstGeom prst="rect">
            <a:avLst/>
          </a:prstGeom>
          <a:gradFill>
            <a:gsLst>
              <a:gs pos="0">
                <a:srgbClr val="D4E5F5"/>
              </a:gs>
              <a:gs pos="100000">
                <a:srgbClr val="70A4D5"/>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Talk with patient about services that may be available.</a:t>
            </a:r>
            <a:endParaRPr sz="1000" dirty="0">
              <a:solidFill>
                <a:schemeClr val="dk1"/>
              </a:solidFill>
              <a:latin typeface="Roboto"/>
              <a:ea typeface="Roboto"/>
              <a:cs typeface="Roboto"/>
              <a:sym typeface="Roboto"/>
            </a:endParaRPr>
          </a:p>
        </p:txBody>
      </p:sp>
      <p:cxnSp>
        <p:nvCxnSpPr>
          <p:cNvPr id="44" name="Google Shape;653;p55"/>
          <p:cNvCxnSpPr/>
          <p:nvPr/>
        </p:nvCxnSpPr>
        <p:spPr>
          <a:xfrm flipH="1">
            <a:off x="3446862" y="4150150"/>
            <a:ext cx="390600" cy="121200"/>
          </a:xfrm>
          <a:prstGeom prst="bentConnector2">
            <a:avLst/>
          </a:prstGeom>
          <a:noFill/>
          <a:ln w="19050" cap="flat" cmpd="sng">
            <a:solidFill>
              <a:schemeClr val="dk1"/>
            </a:solidFill>
            <a:prstDash val="solid"/>
            <a:miter lim="8000"/>
            <a:headEnd type="none" w="sm" len="sm"/>
            <a:tailEnd type="none" w="sm" len="sm"/>
          </a:ln>
        </p:spPr>
      </p:cxnSp>
      <p:sp>
        <p:nvSpPr>
          <p:cNvPr id="50" name="TextBox 49">
            <a:hlinkClick r:id="rId3" action="ppaction://hlinksldjump"/>
          </p:cNvPr>
          <p:cNvSpPr txBox="1"/>
          <p:nvPr/>
        </p:nvSpPr>
        <p:spPr>
          <a:xfrm>
            <a:off x="8297600" y="4485336"/>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
        <p:nvSpPr>
          <p:cNvPr id="51" name="TextBox 50">
            <a:hlinkClick r:id="rId4" action="ppaction://hlinksldjump"/>
          </p:cNvPr>
          <p:cNvSpPr txBox="1"/>
          <p:nvPr/>
        </p:nvSpPr>
        <p:spPr>
          <a:xfrm>
            <a:off x="8313853" y="4026084"/>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6"/>
          <p:cNvSpPr txBox="1">
            <a:spLocks noGrp="1"/>
          </p:cNvSpPr>
          <p:nvPr>
            <p:ph type="title"/>
          </p:nvPr>
        </p:nvSpPr>
        <p:spPr>
          <a:xfrm>
            <a:off x="1378550" y="157500"/>
            <a:ext cx="1527050" cy="61535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r>
              <a:rPr lang="en">
                <a:solidFill>
                  <a:schemeClr val="lt1"/>
                </a:solidFill>
              </a:rPr>
              <a:t>Financial</a:t>
            </a:r>
            <a:endParaRPr>
              <a:solidFill>
                <a:schemeClr val="lt1"/>
              </a:solidFill>
            </a:endParaRPr>
          </a:p>
        </p:txBody>
      </p:sp>
      <p:cxnSp>
        <p:nvCxnSpPr>
          <p:cNvPr id="677" name="Google Shape;677;p56"/>
          <p:cNvCxnSpPr>
            <a:stCxn id="678" idx="1"/>
            <a:endCxn id="679" idx="3"/>
          </p:cNvCxnSpPr>
          <p:nvPr/>
        </p:nvCxnSpPr>
        <p:spPr>
          <a:xfrm flipH="1">
            <a:off x="2729850" y="1845250"/>
            <a:ext cx="771300" cy="600"/>
          </a:xfrm>
          <a:prstGeom prst="bentConnector3">
            <a:avLst>
              <a:gd name="adj1" fmla="val 50006"/>
            </a:avLst>
          </a:prstGeom>
          <a:noFill/>
          <a:ln w="19050" cap="flat" cmpd="sng">
            <a:solidFill>
              <a:schemeClr val="dk1"/>
            </a:solidFill>
            <a:prstDash val="solid"/>
            <a:miter lim="8000"/>
            <a:headEnd type="none" w="sm" len="sm"/>
            <a:tailEnd type="none" w="sm" len="sm"/>
          </a:ln>
        </p:spPr>
      </p:cxnSp>
      <p:cxnSp>
        <p:nvCxnSpPr>
          <p:cNvPr id="680" name="Google Shape;680;p56"/>
          <p:cNvCxnSpPr>
            <a:stCxn id="681" idx="3"/>
            <a:endCxn id="682" idx="0"/>
          </p:cNvCxnSpPr>
          <p:nvPr/>
        </p:nvCxnSpPr>
        <p:spPr>
          <a:xfrm>
            <a:off x="6563850" y="342650"/>
            <a:ext cx="984600" cy="430200"/>
          </a:xfrm>
          <a:prstGeom prst="bentConnector2">
            <a:avLst/>
          </a:prstGeom>
          <a:noFill/>
          <a:ln w="19050" cap="flat" cmpd="sng">
            <a:solidFill>
              <a:schemeClr val="dk1"/>
            </a:solidFill>
            <a:prstDash val="solid"/>
            <a:miter lim="8000"/>
            <a:headEnd type="none" w="sm" len="sm"/>
            <a:tailEnd type="none" w="sm" len="sm"/>
          </a:ln>
        </p:spPr>
      </p:cxnSp>
      <p:sp>
        <p:nvSpPr>
          <p:cNvPr id="683" name="Google Shape;683;p56"/>
          <p:cNvSpPr txBox="1"/>
          <p:nvPr/>
        </p:nvSpPr>
        <p:spPr>
          <a:xfrm>
            <a:off x="3384150" y="115400"/>
            <a:ext cx="2072700" cy="454500"/>
          </a:xfrm>
          <a:prstGeom prst="rect">
            <a:avLst/>
          </a:prstGeom>
          <a:gradFill>
            <a:gsLst>
              <a:gs pos="0">
                <a:srgbClr val="DCECD5"/>
              </a:gs>
              <a:gs pos="100000">
                <a:srgbClr val="93BC81"/>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patient in need of food, shelter, or other financial assistance?</a:t>
            </a:r>
            <a:endParaRPr sz="1000">
              <a:solidFill>
                <a:schemeClr val="dk1"/>
              </a:solidFill>
              <a:latin typeface="Roboto"/>
              <a:ea typeface="Roboto"/>
              <a:cs typeface="Roboto"/>
              <a:sym typeface="Roboto"/>
            </a:endParaRPr>
          </a:p>
          <a:p>
            <a:pPr marL="0" lvl="0" indent="0" algn="ctr" rtl="0">
              <a:spcBef>
                <a:spcPts val="0"/>
              </a:spcBef>
              <a:spcAft>
                <a:spcPts val="0"/>
              </a:spcAft>
              <a:buNone/>
            </a:pPr>
            <a:endParaRPr sz="1000">
              <a:solidFill>
                <a:schemeClr val="dk1"/>
              </a:solidFill>
              <a:latin typeface="Roboto"/>
              <a:ea typeface="Roboto"/>
              <a:cs typeface="Roboto"/>
              <a:sym typeface="Roboto"/>
            </a:endParaRPr>
          </a:p>
        </p:txBody>
      </p:sp>
      <p:sp>
        <p:nvSpPr>
          <p:cNvPr id="684" name="Google Shape;684;p56"/>
          <p:cNvSpPr txBox="1"/>
          <p:nvPr/>
        </p:nvSpPr>
        <p:spPr>
          <a:xfrm>
            <a:off x="4178400" y="908850"/>
            <a:ext cx="471900" cy="2790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681" name="Google Shape;681;p56"/>
          <p:cNvSpPr txBox="1"/>
          <p:nvPr/>
        </p:nvSpPr>
        <p:spPr>
          <a:xfrm>
            <a:off x="6091950" y="203150"/>
            <a:ext cx="471900" cy="2790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 </a:t>
            </a:r>
            <a:endParaRPr sz="1000">
              <a:solidFill>
                <a:schemeClr val="dk1"/>
              </a:solidFill>
              <a:latin typeface="Roboto"/>
              <a:ea typeface="Roboto"/>
              <a:cs typeface="Roboto"/>
              <a:sym typeface="Roboto"/>
            </a:endParaRPr>
          </a:p>
        </p:txBody>
      </p:sp>
      <p:sp>
        <p:nvSpPr>
          <p:cNvPr id="682" name="Google Shape;682;p56"/>
          <p:cNvSpPr txBox="1"/>
          <p:nvPr/>
        </p:nvSpPr>
        <p:spPr>
          <a:xfrm>
            <a:off x="6692925" y="772950"/>
            <a:ext cx="1710900" cy="550800"/>
          </a:xfrm>
          <a:prstGeom prst="rect">
            <a:avLst/>
          </a:prstGeom>
          <a:solidFill>
            <a:srgbClr val="D9EAD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patient inquiring about assistance for a family member or friend?  </a:t>
            </a:r>
            <a:endParaRPr sz="1000">
              <a:solidFill>
                <a:schemeClr val="dk1"/>
              </a:solidFill>
              <a:latin typeface="Roboto"/>
              <a:ea typeface="Roboto"/>
              <a:cs typeface="Roboto"/>
              <a:sym typeface="Roboto"/>
            </a:endParaRPr>
          </a:p>
        </p:txBody>
      </p:sp>
      <p:sp>
        <p:nvSpPr>
          <p:cNvPr id="678" name="Google Shape;678;p56"/>
          <p:cNvSpPr txBox="1"/>
          <p:nvPr/>
        </p:nvSpPr>
        <p:spPr>
          <a:xfrm>
            <a:off x="3501150" y="1449550"/>
            <a:ext cx="1826400" cy="791400"/>
          </a:xfrm>
          <a:prstGeom prst="rect">
            <a:avLst/>
          </a:prstGeom>
          <a:gradFill>
            <a:gsLst>
              <a:gs pos="0">
                <a:srgbClr val="DCECD5"/>
              </a:gs>
              <a:gs pos="100000">
                <a:srgbClr val="93BC81"/>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Has patient expressed concern or requested financial assistance for daily supplies or utilities, etc.?</a:t>
            </a:r>
            <a:endParaRPr sz="1000">
              <a:solidFill>
                <a:schemeClr val="dk1"/>
              </a:solidFill>
              <a:latin typeface="Roboto"/>
              <a:ea typeface="Roboto"/>
              <a:cs typeface="Roboto"/>
              <a:sym typeface="Roboto"/>
            </a:endParaRPr>
          </a:p>
        </p:txBody>
      </p:sp>
      <p:sp>
        <p:nvSpPr>
          <p:cNvPr id="685" name="Google Shape;685;p56"/>
          <p:cNvSpPr txBox="1"/>
          <p:nvPr/>
        </p:nvSpPr>
        <p:spPr>
          <a:xfrm>
            <a:off x="1580600" y="2245050"/>
            <a:ext cx="1826400" cy="653400"/>
          </a:xfrm>
          <a:prstGeom prst="rect">
            <a:avLst/>
          </a:prstGeom>
          <a:gradFill>
            <a:gsLst>
              <a:gs pos="0">
                <a:srgbClr val="DCECD5"/>
              </a:gs>
              <a:gs pos="100000">
                <a:srgbClr val="93BC81"/>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Have you provided patient with incentives like food, money, supplies, etc. to help with issue?</a:t>
            </a:r>
            <a:endParaRPr sz="1000">
              <a:solidFill>
                <a:schemeClr val="dk1"/>
              </a:solidFill>
              <a:latin typeface="Roboto"/>
              <a:ea typeface="Roboto"/>
              <a:cs typeface="Roboto"/>
              <a:sym typeface="Roboto"/>
            </a:endParaRPr>
          </a:p>
        </p:txBody>
      </p:sp>
      <p:sp>
        <p:nvSpPr>
          <p:cNvPr id="686" name="Google Shape;686;p56"/>
          <p:cNvSpPr txBox="1"/>
          <p:nvPr/>
        </p:nvSpPr>
        <p:spPr>
          <a:xfrm>
            <a:off x="3564500" y="4160600"/>
            <a:ext cx="1482900" cy="718800"/>
          </a:xfrm>
          <a:prstGeom prst="rect">
            <a:avLst/>
          </a:prstGeom>
          <a:gradFill>
            <a:gsLst>
              <a:gs pos="0">
                <a:srgbClr val="B3DE76"/>
              </a:gs>
              <a:gs pos="100000">
                <a:srgbClr val="72A130"/>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If still in dire need of essentials, fill out and submit PAC Action Request</a:t>
            </a:r>
            <a:endParaRPr sz="1000" dirty="0">
              <a:solidFill>
                <a:schemeClr val="dk1"/>
              </a:solidFill>
              <a:latin typeface="Roboto"/>
              <a:ea typeface="Roboto"/>
              <a:cs typeface="Roboto"/>
              <a:sym typeface="Roboto"/>
            </a:endParaRPr>
          </a:p>
        </p:txBody>
      </p:sp>
      <p:cxnSp>
        <p:nvCxnSpPr>
          <p:cNvPr id="687" name="Google Shape;687;p56"/>
          <p:cNvCxnSpPr>
            <a:stCxn id="683" idx="2"/>
            <a:endCxn id="684" idx="0"/>
          </p:cNvCxnSpPr>
          <p:nvPr/>
        </p:nvCxnSpPr>
        <p:spPr>
          <a:xfrm flipH="1">
            <a:off x="4414500" y="569900"/>
            <a:ext cx="6000" cy="339000"/>
          </a:xfrm>
          <a:prstGeom prst="straightConnector1">
            <a:avLst/>
          </a:prstGeom>
          <a:noFill/>
          <a:ln w="19050" cap="flat" cmpd="sng">
            <a:solidFill>
              <a:schemeClr val="dk1"/>
            </a:solidFill>
            <a:prstDash val="solid"/>
            <a:round/>
            <a:headEnd type="none" w="med" len="med"/>
            <a:tailEnd type="triangle" w="med" len="med"/>
          </a:ln>
        </p:spPr>
      </p:cxnSp>
      <p:cxnSp>
        <p:nvCxnSpPr>
          <p:cNvPr id="688" name="Google Shape;688;p56"/>
          <p:cNvCxnSpPr>
            <a:stCxn id="683" idx="3"/>
            <a:endCxn id="681" idx="1"/>
          </p:cNvCxnSpPr>
          <p:nvPr/>
        </p:nvCxnSpPr>
        <p:spPr>
          <a:xfrm>
            <a:off x="5456850" y="342650"/>
            <a:ext cx="635100" cy="0"/>
          </a:xfrm>
          <a:prstGeom prst="straightConnector1">
            <a:avLst/>
          </a:prstGeom>
          <a:noFill/>
          <a:ln w="19050" cap="flat" cmpd="sng">
            <a:solidFill>
              <a:schemeClr val="dk1"/>
            </a:solidFill>
            <a:prstDash val="solid"/>
            <a:round/>
            <a:headEnd type="none" w="med" len="med"/>
            <a:tailEnd type="triangle" w="med" len="med"/>
          </a:ln>
        </p:spPr>
      </p:cxnSp>
      <p:sp>
        <p:nvSpPr>
          <p:cNvPr id="689" name="Google Shape;689;p56"/>
          <p:cNvSpPr txBox="1"/>
          <p:nvPr/>
        </p:nvSpPr>
        <p:spPr>
          <a:xfrm>
            <a:off x="3564500" y="2898453"/>
            <a:ext cx="396000" cy="2055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sp>
        <p:nvSpPr>
          <p:cNvPr id="690" name="Google Shape;690;p56"/>
          <p:cNvSpPr txBox="1"/>
          <p:nvPr/>
        </p:nvSpPr>
        <p:spPr>
          <a:xfrm>
            <a:off x="1724750" y="3297650"/>
            <a:ext cx="1538100" cy="1725900"/>
          </a:xfrm>
          <a:prstGeom prst="rect">
            <a:avLst/>
          </a:prstGeom>
          <a:gradFill>
            <a:gsLst>
              <a:gs pos="0">
                <a:srgbClr val="DCECD5"/>
              </a:gs>
              <a:gs pos="100000">
                <a:srgbClr val="93BC81"/>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Use, or continue to use, incentive money to assist, as needed. You can help pay small utility bills, buy some food,  etc. Also, see Regional PAC Resource List for additional links and phone number to help patient with assistance.</a:t>
            </a:r>
            <a:endParaRPr sz="1000">
              <a:solidFill>
                <a:schemeClr val="dk1"/>
              </a:solidFill>
              <a:latin typeface="Roboto"/>
              <a:ea typeface="Roboto"/>
              <a:cs typeface="Roboto"/>
              <a:sym typeface="Roboto"/>
            </a:endParaRPr>
          </a:p>
        </p:txBody>
      </p:sp>
      <p:cxnSp>
        <p:nvCxnSpPr>
          <p:cNvPr id="691" name="Google Shape;691;p56"/>
          <p:cNvCxnSpPr>
            <a:endCxn id="689" idx="0"/>
          </p:cNvCxnSpPr>
          <p:nvPr/>
        </p:nvCxnSpPr>
        <p:spPr>
          <a:xfrm>
            <a:off x="3401300" y="2583753"/>
            <a:ext cx="361200" cy="314700"/>
          </a:xfrm>
          <a:prstGeom prst="bentConnector2">
            <a:avLst/>
          </a:prstGeom>
          <a:noFill/>
          <a:ln w="19050" cap="flat" cmpd="sng">
            <a:solidFill>
              <a:schemeClr val="dk1"/>
            </a:solidFill>
            <a:prstDash val="solid"/>
            <a:miter lim="8000"/>
            <a:headEnd type="none" w="sm" len="sm"/>
            <a:tailEnd type="none" w="sm" len="sm"/>
          </a:ln>
        </p:spPr>
      </p:cxnSp>
      <p:sp>
        <p:nvSpPr>
          <p:cNvPr id="692" name="Google Shape;692;p56"/>
          <p:cNvSpPr txBox="1"/>
          <p:nvPr/>
        </p:nvSpPr>
        <p:spPr>
          <a:xfrm>
            <a:off x="6221025" y="1410600"/>
            <a:ext cx="471900" cy="279000"/>
          </a:xfrm>
          <a:prstGeom prst="rect">
            <a:avLst/>
          </a:prstGeom>
          <a:solidFill>
            <a:srgbClr val="B6D7A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693" name="Google Shape;693;p56"/>
          <p:cNvSpPr txBox="1"/>
          <p:nvPr/>
        </p:nvSpPr>
        <p:spPr>
          <a:xfrm>
            <a:off x="8365850" y="1390250"/>
            <a:ext cx="471900" cy="2790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 </a:t>
            </a:r>
            <a:endParaRPr sz="1000">
              <a:solidFill>
                <a:schemeClr val="dk1"/>
              </a:solidFill>
              <a:latin typeface="Roboto"/>
              <a:ea typeface="Roboto"/>
              <a:cs typeface="Roboto"/>
              <a:sym typeface="Roboto"/>
            </a:endParaRPr>
          </a:p>
        </p:txBody>
      </p:sp>
      <p:cxnSp>
        <p:nvCxnSpPr>
          <p:cNvPr id="694" name="Google Shape;694;p56"/>
          <p:cNvCxnSpPr>
            <a:stCxn id="682" idx="1"/>
            <a:endCxn id="692" idx="0"/>
          </p:cNvCxnSpPr>
          <p:nvPr/>
        </p:nvCxnSpPr>
        <p:spPr>
          <a:xfrm flipH="1">
            <a:off x="6457125" y="1048350"/>
            <a:ext cx="235800" cy="362400"/>
          </a:xfrm>
          <a:prstGeom prst="bentConnector2">
            <a:avLst/>
          </a:prstGeom>
          <a:noFill/>
          <a:ln w="19050" cap="flat" cmpd="sng">
            <a:solidFill>
              <a:schemeClr val="dk1"/>
            </a:solidFill>
            <a:prstDash val="solid"/>
            <a:miter lim="8000"/>
            <a:headEnd type="none" w="sm" len="sm"/>
            <a:tailEnd type="none" w="sm" len="sm"/>
          </a:ln>
        </p:spPr>
      </p:cxnSp>
      <p:cxnSp>
        <p:nvCxnSpPr>
          <p:cNvPr id="695" name="Google Shape;695;p56"/>
          <p:cNvCxnSpPr>
            <a:stCxn id="682" idx="3"/>
            <a:endCxn id="693" idx="0"/>
          </p:cNvCxnSpPr>
          <p:nvPr/>
        </p:nvCxnSpPr>
        <p:spPr>
          <a:xfrm>
            <a:off x="8403825" y="1048350"/>
            <a:ext cx="198000" cy="342000"/>
          </a:xfrm>
          <a:prstGeom prst="bentConnector2">
            <a:avLst/>
          </a:prstGeom>
          <a:noFill/>
          <a:ln w="19050" cap="flat" cmpd="sng">
            <a:solidFill>
              <a:schemeClr val="dk1"/>
            </a:solidFill>
            <a:prstDash val="solid"/>
            <a:miter lim="8000"/>
            <a:headEnd type="none" w="sm" len="sm"/>
            <a:tailEnd type="none" w="sm" len="sm"/>
          </a:ln>
        </p:spPr>
      </p:cxnSp>
      <p:sp>
        <p:nvSpPr>
          <p:cNvPr id="696" name="Google Shape;696;p56"/>
          <p:cNvSpPr txBox="1"/>
          <p:nvPr/>
        </p:nvSpPr>
        <p:spPr>
          <a:xfrm>
            <a:off x="7008400" y="2685900"/>
            <a:ext cx="1872000" cy="718800"/>
          </a:xfrm>
          <a:prstGeom prst="rect">
            <a:avLst/>
          </a:prstGeom>
          <a:solidFill>
            <a:srgbClr val="D9EAD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Coordinate with Parish Health Unit Social Worker to have them reach out to patient regarding friend, etc. </a:t>
            </a:r>
            <a:endParaRPr sz="1000">
              <a:solidFill>
                <a:schemeClr val="dk1"/>
              </a:solidFill>
              <a:latin typeface="Roboto"/>
              <a:ea typeface="Roboto"/>
              <a:cs typeface="Roboto"/>
              <a:sym typeface="Roboto"/>
            </a:endParaRPr>
          </a:p>
        </p:txBody>
      </p:sp>
      <p:cxnSp>
        <p:nvCxnSpPr>
          <p:cNvPr id="697" name="Google Shape;697;p56"/>
          <p:cNvCxnSpPr>
            <a:stCxn id="692" idx="2"/>
            <a:endCxn id="696" idx="0"/>
          </p:cNvCxnSpPr>
          <p:nvPr/>
        </p:nvCxnSpPr>
        <p:spPr>
          <a:xfrm>
            <a:off x="6456975" y="1689600"/>
            <a:ext cx="1487400" cy="996300"/>
          </a:xfrm>
          <a:prstGeom prst="straightConnector1">
            <a:avLst/>
          </a:prstGeom>
          <a:noFill/>
          <a:ln w="19050" cap="flat" cmpd="sng">
            <a:solidFill>
              <a:schemeClr val="dk1"/>
            </a:solidFill>
            <a:prstDash val="solid"/>
            <a:round/>
            <a:headEnd type="none" w="med" len="med"/>
            <a:tailEnd type="triangle" w="med" len="med"/>
          </a:ln>
        </p:spPr>
      </p:cxnSp>
      <p:sp>
        <p:nvSpPr>
          <p:cNvPr id="698" name="Google Shape;698;p56"/>
          <p:cNvSpPr txBox="1"/>
          <p:nvPr/>
        </p:nvSpPr>
        <p:spPr>
          <a:xfrm>
            <a:off x="7529825" y="1837050"/>
            <a:ext cx="1398900" cy="490200"/>
          </a:xfrm>
          <a:prstGeom prst="rect">
            <a:avLst/>
          </a:prstGeom>
          <a:solidFill>
            <a:srgbClr val="D9EAD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Fill out and submit PAC Action Request</a:t>
            </a:r>
            <a:endParaRPr sz="1000">
              <a:solidFill>
                <a:schemeClr val="dk1"/>
              </a:solidFill>
              <a:latin typeface="Roboto"/>
              <a:ea typeface="Roboto"/>
              <a:cs typeface="Roboto"/>
              <a:sym typeface="Roboto"/>
            </a:endParaRPr>
          </a:p>
        </p:txBody>
      </p:sp>
      <p:cxnSp>
        <p:nvCxnSpPr>
          <p:cNvPr id="699" name="Google Shape;699;p56"/>
          <p:cNvCxnSpPr>
            <a:stCxn id="693" idx="1"/>
            <a:endCxn id="698" idx="0"/>
          </p:cNvCxnSpPr>
          <p:nvPr/>
        </p:nvCxnSpPr>
        <p:spPr>
          <a:xfrm flipH="1">
            <a:off x="8229350" y="1529750"/>
            <a:ext cx="136500" cy="307200"/>
          </a:xfrm>
          <a:prstGeom prst="bentConnector2">
            <a:avLst/>
          </a:prstGeom>
          <a:noFill/>
          <a:ln w="19050" cap="flat" cmpd="sng">
            <a:solidFill>
              <a:schemeClr val="dk1"/>
            </a:solidFill>
            <a:prstDash val="solid"/>
            <a:miter lim="8000"/>
            <a:headEnd type="none" w="sm" len="sm"/>
            <a:tailEnd type="none" w="sm" len="sm"/>
          </a:ln>
        </p:spPr>
      </p:cxnSp>
      <p:cxnSp>
        <p:nvCxnSpPr>
          <p:cNvPr id="700" name="Google Shape;700;p56"/>
          <p:cNvCxnSpPr>
            <a:endCxn id="698" idx="0"/>
          </p:cNvCxnSpPr>
          <p:nvPr/>
        </p:nvCxnSpPr>
        <p:spPr>
          <a:xfrm flipH="1">
            <a:off x="8229275" y="1542450"/>
            <a:ext cx="6000" cy="294600"/>
          </a:xfrm>
          <a:prstGeom prst="straightConnector1">
            <a:avLst/>
          </a:prstGeom>
          <a:noFill/>
          <a:ln w="9525" cap="flat" cmpd="sng">
            <a:solidFill>
              <a:schemeClr val="dk1"/>
            </a:solidFill>
            <a:prstDash val="solid"/>
            <a:round/>
            <a:headEnd type="none" w="med" len="med"/>
            <a:tailEnd type="triangle" w="med" len="med"/>
          </a:ln>
        </p:spPr>
      </p:cxnSp>
      <p:cxnSp>
        <p:nvCxnSpPr>
          <p:cNvPr id="701" name="Google Shape;701;p56"/>
          <p:cNvCxnSpPr>
            <a:stCxn id="684" idx="2"/>
            <a:endCxn id="678" idx="0"/>
          </p:cNvCxnSpPr>
          <p:nvPr/>
        </p:nvCxnSpPr>
        <p:spPr>
          <a:xfrm>
            <a:off x="4414350" y="1187850"/>
            <a:ext cx="0" cy="261600"/>
          </a:xfrm>
          <a:prstGeom prst="straightConnector1">
            <a:avLst/>
          </a:prstGeom>
          <a:noFill/>
          <a:ln w="19050" cap="flat" cmpd="sng">
            <a:solidFill>
              <a:schemeClr val="dk1"/>
            </a:solidFill>
            <a:prstDash val="solid"/>
            <a:round/>
            <a:headEnd type="none" w="med" len="med"/>
            <a:tailEnd type="triangle" w="med" len="med"/>
          </a:ln>
        </p:spPr>
      </p:cxnSp>
      <p:sp>
        <p:nvSpPr>
          <p:cNvPr id="679" name="Google Shape;679;p56"/>
          <p:cNvSpPr txBox="1"/>
          <p:nvPr/>
        </p:nvSpPr>
        <p:spPr>
          <a:xfrm>
            <a:off x="2257850" y="1705750"/>
            <a:ext cx="471900" cy="2790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cxnSp>
        <p:nvCxnSpPr>
          <p:cNvPr id="702" name="Google Shape;702;p56"/>
          <p:cNvCxnSpPr/>
          <p:nvPr/>
        </p:nvCxnSpPr>
        <p:spPr>
          <a:xfrm rot="10800000">
            <a:off x="2729850" y="1845250"/>
            <a:ext cx="771300" cy="0"/>
          </a:xfrm>
          <a:prstGeom prst="straightConnector1">
            <a:avLst/>
          </a:prstGeom>
          <a:noFill/>
          <a:ln w="9525" cap="flat" cmpd="sng">
            <a:solidFill>
              <a:schemeClr val="dk1"/>
            </a:solidFill>
            <a:prstDash val="solid"/>
            <a:round/>
            <a:headEnd type="none" w="med" len="med"/>
            <a:tailEnd type="triangle" w="med" len="med"/>
          </a:ln>
        </p:spPr>
      </p:cxnSp>
      <p:cxnSp>
        <p:nvCxnSpPr>
          <p:cNvPr id="703" name="Google Shape;703;p56"/>
          <p:cNvCxnSpPr>
            <a:stCxn id="679" idx="2"/>
            <a:endCxn id="685" idx="0"/>
          </p:cNvCxnSpPr>
          <p:nvPr/>
        </p:nvCxnSpPr>
        <p:spPr>
          <a:xfrm>
            <a:off x="2493800" y="1984750"/>
            <a:ext cx="0" cy="260400"/>
          </a:xfrm>
          <a:prstGeom prst="straightConnector1">
            <a:avLst/>
          </a:prstGeom>
          <a:noFill/>
          <a:ln w="19050" cap="flat" cmpd="sng">
            <a:solidFill>
              <a:schemeClr val="dk1"/>
            </a:solidFill>
            <a:prstDash val="solid"/>
            <a:round/>
            <a:headEnd type="none" w="med" len="med"/>
            <a:tailEnd type="triangle" w="med" len="med"/>
          </a:ln>
        </p:spPr>
      </p:cxnSp>
      <p:cxnSp>
        <p:nvCxnSpPr>
          <p:cNvPr id="704" name="Google Shape;704;p56"/>
          <p:cNvCxnSpPr>
            <a:stCxn id="685" idx="1"/>
            <a:endCxn id="705" idx="0"/>
          </p:cNvCxnSpPr>
          <p:nvPr/>
        </p:nvCxnSpPr>
        <p:spPr>
          <a:xfrm flipH="1">
            <a:off x="1213400" y="2571750"/>
            <a:ext cx="367200" cy="325500"/>
          </a:xfrm>
          <a:prstGeom prst="bentConnector3">
            <a:avLst>
              <a:gd name="adj1" fmla="val 108480"/>
            </a:avLst>
          </a:prstGeom>
          <a:noFill/>
          <a:ln w="19050" cap="flat" cmpd="sng">
            <a:solidFill>
              <a:schemeClr val="dk1"/>
            </a:solidFill>
            <a:prstDash val="solid"/>
            <a:miter lim="8000"/>
            <a:headEnd type="none" w="sm" len="sm"/>
            <a:tailEnd type="none" w="sm" len="sm"/>
          </a:ln>
        </p:spPr>
      </p:cxnSp>
      <p:sp>
        <p:nvSpPr>
          <p:cNvPr id="706" name="Google Shape;706;p56"/>
          <p:cNvSpPr txBox="1"/>
          <p:nvPr/>
        </p:nvSpPr>
        <p:spPr>
          <a:xfrm>
            <a:off x="956325" y="2898400"/>
            <a:ext cx="456550" cy="2055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YES</a:t>
            </a:r>
            <a:endParaRPr sz="1000" dirty="0">
              <a:solidFill>
                <a:schemeClr val="dk1"/>
              </a:solidFill>
              <a:latin typeface="Roboto"/>
              <a:ea typeface="Roboto"/>
              <a:cs typeface="Roboto"/>
              <a:sym typeface="Roboto"/>
            </a:endParaRPr>
          </a:p>
        </p:txBody>
      </p:sp>
      <p:cxnSp>
        <p:nvCxnSpPr>
          <p:cNvPr id="707" name="Google Shape;707;p56"/>
          <p:cNvCxnSpPr>
            <a:stCxn id="706" idx="3"/>
            <a:endCxn id="690" idx="0"/>
          </p:cNvCxnSpPr>
          <p:nvPr/>
        </p:nvCxnSpPr>
        <p:spPr>
          <a:xfrm>
            <a:off x="1412875" y="3001150"/>
            <a:ext cx="1080925" cy="296500"/>
          </a:xfrm>
          <a:prstGeom prst="bentConnector2">
            <a:avLst/>
          </a:prstGeom>
          <a:noFill/>
          <a:ln w="19050" cap="flat" cmpd="sng">
            <a:solidFill>
              <a:schemeClr val="dk1"/>
            </a:solidFill>
            <a:prstDash val="solid"/>
            <a:miter lim="8000"/>
            <a:headEnd type="none" w="sm" len="sm"/>
            <a:tailEnd type="none" w="sm" len="sm"/>
          </a:ln>
        </p:spPr>
      </p:cxnSp>
      <p:cxnSp>
        <p:nvCxnSpPr>
          <p:cNvPr id="708" name="Google Shape;708;p56"/>
          <p:cNvCxnSpPr>
            <a:stCxn id="690" idx="0"/>
            <a:endCxn id="689" idx="1"/>
          </p:cNvCxnSpPr>
          <p:nvPr/>
        </p:nvCxnSpPr>
        <p:spPr>
          <a:xfrm rot="-5400000">
            <a:off x="2880950" y="2614100"/>
            <a:ext cx="296400" cy="1070700"/>
          </a:xfrm>
          <a:prstGeom prst="bentConnector2">
            <a:avLst/>
          </a:prstGeom>
          <a:noFill/>
          <a:ln w="19050" cap="flat" cmpd="sng">
            <a:solidFill>
              <a:schemeClr val="dk1"/>
            </a:solidFill>
            <a:prstDash val="solid"/>
            <a:miter lim="8000"/>
            <a:headEnd type="none" w="sm" len="sm"/>
            <a:tailEnd type="none" w="sm" len="sm"/>
          </a:ln>
        </p:spPr>
      </p:cxnSp>
      <p:cxnSp>
        <p:nvCxnSpPr>
          <p:cNvPr id="709" name="Google Shape;709;p56"/>
          <p:cNvCxnSpPr>
            <a:endCxn id="689" idx="0"/>
          </p:cNvCxnSpPr>
          <p:nvPr/>
        </p:nvCxnSpPr>
        <p:spPr>
          <a:xfrm>
            <a:off x="3756800" y="2582253"/>
            <a:ext cx="5700" cy="316200"/>
          </a:xfrm>
          <a:prstGeom prst="straightConnector1">
            <a:avLst/>
          </a:prstGeom>
          <a:noFill/>
          <a:ln w="9525" cap="flat" cmpd="sng">
            <a:solidFill>
              <a:schemeClr val="dk1"/>
            </a:solidFill>
            <a:prstDash val="solid"/>
            <a:round/>
            <a:headEnd type="none" w="med" len="med"/>
            <a:tailEnd type="triangle" w="med" len="med"/>
          </a:ln>
        </p:spPr>
      </p:cxnSp>
      <p:cxnSp>
        <p:nvCxnSpPr>
          <p:cNvPr id="711" name="Google Shape;711;p56"/>
          <p:cNvCxnSpPr/>
          <p:nvPr/>
        </p:nvCxnSpPr>
        <p:spPr>
          <a:xfrm flipH="1">
            <a:off x="2497400" y="3001203"/>
            <a:ext cx="1067100" cy="12600"/>
          </a:xfrm>
          <a:prstGeom prst="straightConnector1">
            <a:avLst/>
          </a:prstGeom>
          <a:noFill/>
          <a:ln w="9525" cap="flat" cmpd="sng">
            <a:solidFill>
              <a:schemeClr val="dk1"/>
            </a:solidFill>
            <a:prstDash val="solid"/>
            <a:round/>
            <a:headEnd type="none" w="med" len="med"/>
            <a:tailEnd type="triangle" w="med" len="med"/>
          </a:ln>
        </p:spPr>
      </p:cxnSp>
      <p:cxnSp>
        <p:nvCxnSpPr>
          <p:cNvPr id="712" name="Google Shape;712;p56"/>
          <p:cNvCxnSpPr>
            <a:stCxn id="706" idx="3"/>
          </p:cNvCxnSpPr>
          <p:nvPr/>
        </p:nvCxnSpPr>
        <p:spPr>
          <a:xfrm>
            <a:off x="1412875" y="3001150"/>
            <a:ext cx="1074300" cy="12600"/>
          </a:xfrm>
          <a:prstGeom prst="straightConnector1">
            <a:avLst/>
          </a:prstGeom>
          <a:noFill/>
          <a:ln w="9525" cap="flat" cmpd="sng">
            <a:solidFill>
              <a:schemeClr val="dk1"/>
            </a:solidFill>
            <a:prstDash val="solid"/>
            <a:round/>
            <a:headEnd type="none" w="med" len="med"/>
            <a:tailEnd type="triangle" w="med" len="med"/>
          </a:ln>
        </p:spPr>
      </p:cxnSp>
      <p:cxnSp>
        <p:nvCxnSpPr>
          <p:cNvPr id="713" name="Google Shape;713;p56"/>
          <p:cNvCxnSpPr>
            <a:stCxn id="685" idx="2"/>
            <a:endCxn id="690" idx="0"/>
          </p:cNvCxnSpPr>
          <p:nvPr/>
        </p:nvCxnSpPr>
        <p:spPr>
          <a:xfrm>
            <a:off x="2493800" y="2898450"/>
            <a:ext cx="0" cy="399300"/>
          </a:xfrm>
          <a:prstGeom prst="straightConnector1">
            <a:avLst/>
          </a:prstGeom>
          <a:noFill/>
          <a:ln w="19050" cap="flat" cmpd="sng">
            <a:solidFill>
              <a:schemeClr val="dk1"/>
            </a:solidFill>
            <a:prstDash val="solid"/>
            <a:round/>
            <a:headEnd type="none" w="med" len="med"/>
            <a:tailEnd type="triangle" w="med" len="med"/>
          </a:ln>
        </p:spPr>
      </p:cxnSp>
      <p:cxnSp>
        <p:nvCxnSpPr>
          <p:cNvPr id="714" name="Google Shape;714;p56"/>
          <p:cNvCxnSpPr>
            <a:stCxn id="690" idx="3"/>
            <a:endCxn id="686" idx="1"/>
          </p:cNvCxnSpPr>
          <p:nvPr/>
        </p:nvCxnSpPr>
        <p:spPr>
          <a:xfrm>
            <a:off x="3262850" y="4160600"/>
            <a:ext cx="301800" cy="359400"/>
          </a:xfrm>
          <a:prstGeom prst="straightConnector1">
            <a:avLst/>
          </a:prstGeom>
          <a:noFill/>
          <a:ln w="19050" cap="flat" cmpd="sng">
            <a:solidFill>
              <a:schemeClr val="dk1"/>
            </a:solidFill>
            <a:prstDash val="solid"/>
            <a:round/>
            <a:headEnd type="none" w="med" len="med"/>
            <a:tailEnd type="triangle" w="med" len="med"/>
          </a:ln>
        </p:spPr>
      </p:cxnSp>
      <p:sp>
        <p:nvSpPr>
          <p:cNvPr id="715" name="Google Shape;715;p56"/>
          <p:cNvSpPr txBox="1"/>
          <p:nvPr/>
        </p:nvSpPr>
        <p:spPr>
          <a:xfrm>
            <a:off x="4178400" y="2432250"/>
            <a:ext cx="471900" cy="2790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716" name="Google Shape;716;p56"/>
          <p:cNvCxnSpPr>
            <a:stCxn id="678" idx="2"/>
            <a:endCxn id="715" idx="0"/>
          </p:cNvCxnSpPr>
          <p:nvPr/>
        </p:nvCxnSpPr>
        <p:spPr>
          <a:xfrm>
            <a:off x="4414350" y="2240950"/>
            <a:ext cx="0" cy="191400"/>
          </a:xfrm>
          <a:prstGeom prst="straightConnector1">
            <a:avLst/>
          </a:prstGeom>
          <a:noFill/>
          <a:ln w="19050" cap="flat" cmpd="sng">
            <a:solidFill>
              <a:schemeClr val="dk1"/>
            </a:solidFill>
            <a:prstDash val="solid"/>
            <a:round/>
            <a:headEnd type="none" w="med" len="med"/>
            <a:tailEnd type="triangle" w="med" len="med"/>
          </a:ln>
        </p:spPr>
      </p:cxnSp>
      <p:sp>
        <p:nvSpPr>
          <p:cNvPr id="717" name="Google Shape;717;p56"/>
          <p:cNvSpPr txBox="1"/>
          <p:nvPr/>
        </p:nvSpPr>
        <p:spPr>
          <a:xfrm>
            <a:off x="4178550" y="2937775"/>
            <a:ext cx="2323500" cy="996300"/>
          </a:xfrm>
          <a:prstGeom prst="rect">
            <a:avLst/>
          </a:prstGeom>
          <a:gradFill>
            <a:gsLst>
              <a:gs pos="0">
                <a:srgbClr val="DCECD5"/>
              </a:gs>
              <a:gs pos="100000">
                <a:srgbClr val="93BC81"/>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Talk with patient about things you could help with if they would like. Example: Ms. Smith, I just wanted to let you know that as part of my job I can get you some “cash”, “food”, etc. Is that something you would accept?</a:t>
            </a:r>
            <a:endParaRPr sz="1000">
              <a:solidFill>
                <a:schemeClr val="dk1"/>
              </a:solidFill>
              <a:latin typeface="Roboto"/>
              <a:ea typeface="Roboto"/>
              <a:cs typeface="Roboto"/>
              <a:sym typeface="Roboto"/>
            </a:endParaRPr>
          </a:p>
        </p:txBody>
      </p:sp>
      <p:cxnSp>
        <p:nvCxnSpPr>
          <p:cNvPr id="718" name="Google Shape;718;p56"/>
          <p:cNvCxnSpPr>
            <a:stCxn id="717" idx="1"/>
          </p:cNvCxnSpPr>
          <p:nvPr/>
        </p:nvCxnSpPr>
        <p:spPr>
          <a:xfrm flipH="1">
            <a:off x="3268950" y="3435925"/>
            <a:ext cx="909600" cy="7500"/>
          </a:xfrm>
          <a:prstGeom prst="straightConnector1">
            <a:avLst/>
          </a:prstGeom>
          <a:noFill/>
          <a:ln w="19050" cap="flat" cmpd="sng">
            <a:solidFill>
              <a:schemeClr val="dk1"/>
            </a:solidFill>
            <a:prstDash val="solid"/>
            <a:round/>
            <a:headEnd type="none" w="med" len="med"/>
            <a:tailEnd type="triangle" w="med" len="med"/>
          </a:ln>
        </p:spPr>
      </p:cxnSp>
      <p:cxnSp>
        <p:nvCxnSpPr>
          <p:cNvPr id="719" name="Google Shape;719;p56"/>
          <p:cNvCxnSpPr>
            <a:stCxn id="715" idx="3"/>
            <a:endCxn id="717" idx="0"/>
          </p:cNvCxnSpPr>
          <p:nvPr/>
        </p:nvCxnSpPr>
        <p:spPr>
          <a:xfrm>
            <a:off x="4650300" y="2571750"/>
            <a:ext cx="690000" cy="366000"/>
          </a:xfrm>
          <a:prstGeom prst="bentConnector2">
            <a:avLst/>
          </a:prstGeom>
          <a:noFill/>
          <a:ln w="19050" cap="flat" cmpd="sng">
            <a:solidFill>
              <a:schemeClr val="dk1"/>
            </a:solidFill>
            <a:prstDash val="solid"/>
            <a:miter lim="8000"/>
            <a:headEnd type="none" w="sm" len="sm"/>
            <a:tailEnd type="none" w="sm" len="sm"/>
          </a:ln>
        </p:spPr>
      </p:cxnSp>
      <p:cxnSp>
        <p:nvCxnSpPr>
          <p:cNvPr id="720" name="Google Shape;720;p56"/>
          <p:cNvCxnSpPr/>
          <p:nvPr/>
        </p:nvCxnSpPr>
        <p:spPr>
          <a:xfrm>
            <a:off x="5340300" y="2589300"/>
            <a:ext cx="0" cy="191400"/>
          </a:xfrm>
          <a:prstGeom prst="straightConnector1">
            <a:avLst/>
          </a:prstGeom>
          <a:noFill/>
          <a:ln w="19050" cap="flat" cmpd="sng">
            <a:solidFill>
              <a:schemeClr val="dk1"/>
            </a:solidFill>
            <a:prstDash val="solid"/>
            <a:round/>
            <a:headEnd type="none" w="med" len="med"/>
            <a:tailEnd type="triangle" w="med" len="med"/>
          </a:ln>
        </p:spPr>
      </p:cxnSp>
      <p:sp>
        <p:nvSpPr>
          <p:cNvPr id="721" name="Google Shape;721;p56"/>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5</a:t>
            </a:r>
            <a:endParaRPr>
              <a:latin typeface="Calibri"/>
              <a:ea typeface="Calibri"/>
              <a:cs typeface="Calibri"/>
              <a:sym typeface="Calibri"/>
            </a:endParaRPr>
          </a:p>
        </p:txBody>
      </p:sp>
      <p:cxnSp>
        <p:nvCxnSpPr>
          <p:cNvPr id="73" name="Google Shape;709;p56"/>
          <p:cNvCxnSpPr/>
          <p:nvPr/>
        </p:nvCxnSpPr>
        <p:spPr>
          <a:xfrm>
            <a:off x="1178833" y="2571750"/>
            <a:ext cx="5700" cy="316200"/>
          </a:xfrm>
          <a:prstGeom prst="straightConnector1">
            <a:avLst/>
          </a:prstGeom>
          <a:noFill/>
          <a:ln w="9525" cap="flat" cmpd="sng">
            <a:solidFill>
              <a:schemeClr val="dk1"/>
            </a:solidFill>
            <a:prstDash val="solid"/>
            <a:round/>
            <a:headEnd type="none" w="med" len="med"/>
            <a:tailEnd type="triangle" w="med" len="med"/>
          </a:ln>
        </p:spPr>
      </p:cxnSp>
      <p:sp>
        <p:nvSpPr>
          <p:cNvPr id="49" name="TextBox 48">
            <a:hlinkClick r:id="rId3" action="ppaction://hlinksldjump"/>
          </p:cNvPr>
          <p:cNvSpPr txBox="1"/>
          <p:nvPr/>
        </p:nvSpPr>
        <p:spPr>
          <a:xfrm>
            <a:off x="8297600" y="4485336"/>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
        <p:nvSpPr>
          <p:cNvPr id="50" name="TextBox 49">
            <a:hlinkClick r:id="rId4" action="ppaction://hlinksldjump"/>
          </p:cNvPr>
          <p:cNvSpPr txBox="1"/>
          <p:nvPr/>
        </p:nvSpPr>
        <p:spPr>
          <a:xfrm>
            <a:off x="8316028" y="4031668"/>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cxnSp>
        <p:nvCxnSpPr>
          <p:cNvPr id="726" name="Google Shape;726;p57"/>
          <p:cNvCxnSpPr>
            <a:stCxn id="727" idx="3"/>
          </p:cNvCxnSpPr>
          <p:nvPr/>
        </p:nvCxnSpPr>
        <p:spPr>
          <a:xfrm>
            <a:off x="4456475" y="3043875"/>
            <a:ext cx="641100" cy="19200"/>
          </a:xfrm>
          <a:prstGeom prst="straightConnector1">
            <a:avLst/>
          </a:prstGeom>
          <a:noFill/>
          <a:ln w="19050" cap="flat" cmpd="sng">
            <a:solidFill>
              <a:schemeClr val="dk1"/>
            </a:solidFill>
            <a:prstDash val="solid"/>
            <a:round/>
            <a:headEnd type="none" w="med" len="med"/>
            <a:tailEnd type="triangle" w="med" len="med"/>
          </a:ln>
        </p:spPr>
      </p:cxnSp>
      <p:sp>
        <p:nvSpPr>
          <p:cNvPr id="728" name="Google Shape;728;p57"/>
          <p:cNvSpPr txBox="1">
            <a:spLocks noGrp="1"/>
          </p:cNvSpPr>
          <p:nvPr>
            <p:ph type="title"/>
          </p:nvPr>
        </p:nvSpPr>
        <p:spPr>
          <a:xfrm>
            <a:off x="1230058" y="125977"/>
            <a:ext cx="1385575" cy="723300"/>
          </a:xfrm>
          <a:prstGeom prst="rect">
            <a:avLst/>
          </a:prstGeom>
          <a:solidFill>
            <a:srgbClr val="BF9000"/>
          </a:solidFill>
          <a:ln w="190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ctr" rtl="0">
              <a:spcBef>
                <a:spcPts val="0"/>
              </a:spcBef>
              <a:spcAft>
                <a:spcPts val="0"/>
              </a:spcAft>
              <a:buNone/>
            </a:pPr>
            <a:r>
              <a:rPr lang="en">
                <a:solidFill>
                  <a:schemeClr val="lt1"/>
                </a:solidFill>
              </a:rPr>
              <a:t>Safety</a:t>
            </a:r>
            <a:endParaRPr>
              <a:solidFill>
                <a:schemeClr val="lt1"/>
              </a:solidFill>
            </a:endParaRPr>
          </a:p>
        </p:txBody>
      </p:sp>
      <p:sp>
        <p:nvSpPr>
          <p:cNvPr id="729" name="Google Shape;729;p57"/>
          <p:cNvSpPr txBox="1"/>
          <p:nvPr/>
        </p:nvSpPr>
        <p:spPr>
          <a:xfrm>
            <a:off x="2798095" y="341713"/>
            <a:ext cx="1750500" cy="490200"/>
          </a:xfrm>
          <a:prstGeom prst="rect">
            <a:avLst/>
          </a:prstGeom>
          <a:gradFill>
            <a:gsLst>
              <a:gs pos="0">
                <a:srgbClr val="FFF6DB"/>
              </a:gs>
              <a:gs pos="100000">
                <a:srgbClr val="FAD25C"/>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Are you or anyone around you in immediate danger?</a:t>
            </a:r>
            <a:endParaRPr sz="1000">
              <a:solidFill>
                <a:schemeClr val="dk1"/>
              </a:solidFill>
              <a:latin typeface="Roboto"/>
              <a:ea typeface="Roboto"/>
              <a:cs typeface="Roboto"/>
              <a:sym typeface="Roboto"/>
            </a:endParaRPr>
          </a:p>
        </p:txBody>
      </p:sp>
      <p:sp>
        <p:nvSpPr>
          <p:cNvPr id="730" name="Google Shape;730;p57"/>
          <p:cNvSpPr txBox="1"/>
          <p:nvPr/>
        </p:nvSpPr>
        <p:spPr>
          <a:xfrm>
            <a:off x="3550700" y="1143175"/>
            <a:ext cx="1909500" cy="490200"/>
          </a:xfrm>
          <a:prstGeom prst="rect">
            <a:avLst/>
          </a:prstGeom>
          <a:gradFill>
            <a:gsLst>
              <a:gs pos="0">
                <a:srgbClr val="FFF6DB"/>
              </a:gs>
              <a:gs pos="100000">
                <a:srgbClr val="FAD25C"/>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the safety issue related to behavior of you or another human?</a:t>
            </a:r>
            <a:endParaRPr sz="1000">
              <a:solidFill>
                <a:schemeClr val="dk1"/>
              </a:solidFill>
              <a:latin typeface="Roboto"/>
              <a:ea typeface="Roboto"/>
              <a:cs typeface="Roboto"/>
              <a:sym typeface="Roboto"/>
            </a:endParaRPr>
          </a:p>
        </p:txBody>
      </p:sp>
      <p:sp>
        <p:nvSpPr>
          <p:cNvPr id="731" name="Google Shape;731;p57"/>
          <p:cNvSpPr txBox="1"/>
          <p:nvPr/>
        </p:nvSpPr>
        <p:spPr>
          <a:xfrm>
            <a:off x="6216050" y="223025"/>
            <a:ext cx="2510100" cy="744000"/>
          </a:xfrm>
          <a:prstGeom prst="rect">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you are in immediate danger or have been threatened or harmed call 911 and contact your Program Manager. </a:t>
            </a:r>
            <a:endParaRPr sz="1000">
              <a:solidFill>
                <a:schemeClr val="dk1"/>
              </a:solidFill>
              <a:latin typeface="Roboto"/>
              <a:ea typeface="Roboto"/>
              <a:cs typeface="Roboto"/>
              <a:sym typeface="Roboto"/>
            </a:endParaRPr>
          </a:p>
          <a:p>
            <a:pPr marL="0" lvl="0" indent="0" algn="ctr" rtl="0">
              <a:spcBef>
                <a:spcPts val="0"/>
              </a:spcBef>
              <a:spcAft>
                <a:spcPts val="0"/>
              </a:spcAft>
              <a:buNone/>
            </a:pPr>
            <a:endParaRPr sz="1000">
              <a:solidFill>
                <a:schemeClr val="dk1"/>
              </a:solidFill>
              <a:latin typeface="Roboto"/>
              <a:ea typeface="Roboto"/>
              <a:cs typeface="Roboto"/>
              <a:sym typeface="Roboto"/>
            </a:endParaRPr>
          </a:p>
        </p:txBody>
      </p:sp>
      <p:sp>
        <p:nvSpPr>
          <p:cNvPr id="732" name="Google Shape;732;p57"/>
          <p:cNvSpPr txBox="1"/>
          <p:nvPr/>
        </p:nvSpPr>
        <p:spPr>
          <a:xfrm>
            <a:off x="1184825" y="1983675"/>
            <a:ext cx="471900" cy="168600"/>
          </a:xfrm>
          <a:prstGeom prst="rect">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733" name="Google Shape;733;p57"/>
          <p:cNvSpPr txBox="1"/>
          <p:nvPr/>
        </p:nvSpPr>
        <p:spPr>
          <a:xfrm>
            <a:off x="1893575" y="1755377"/>
            <a:ext cx="1538100" cy="630300"/>
          </a:xfrm>
          <a:prstGeom prst="rect">
            <a:avLst/>
          </a:prstGeom>
          <a:gradFill>
            <a:gsLst>
              <a:gs pos="0">
                <a:srgbClr val="FFF6DB"/>
              </a:gs>
              <a:gs pos="100000">
                <a:srgbClr val="FAD25C"/>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the safety issue related to conditions in the field? </a:t>
            </a:r>
            <a:endParaRPr sz="1000">
              <a:solidFill>
                <a:schemeClr val="dk1"/>
              </a:solidFill>
              <a:latin typeface="Roboto"/>
              <a:ea typeface="Roboto"/>
              <a:cs typeface="Roboto"/>
              <a:sym typeface="Roboto"/>
            </a:endParaRPr>
          </a:p>
        </p:txBody>
      </p:sp>
      <p:sp>
        <p:nvSpPr>
          <p:cNvPr id="734" name="Google Shape;734;p57"/>
          <p:cNvSpPr txBox="1"/>
          <p:nvPr/>
        </p:nvSpPr>
        <p:spPr>
          <a:xfrm>
            <a:off x="652325" y="3437500"/>
            <a:ext cx="1538100" cy="744000"/>
          </a:xfrm>
          <a:prstGeom prst="rect">
            <a:avLst/>
          </a:prstGeom>
          <a:gradFill>
            <a:gsLst>
              <a:gs pos="0">
                <a:srgbClr val="FFF6DB"/>
              </a:gs>
              <a:gs pos="100000">
                <a:srgbClr val="FAD25C"/>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incentive money can not resolve issue then fill out and submit a PAC Action Request</a:t>
            </a:r>
            <a:endParaRPr sz="1000">
              <a:solidFill>
                <a:schemeClr val="dk1"/>
              </a:solidFill>
              <a:latin typeface="Roboto"/>
              <a:ea typeface="Roboto"/>
              <a:cs typeface="Roboto"/>
              <a:sym typeface="Roboto"/>
            </a:endParaRPr>
          </a:p>
        </p:txBody>
      </p:sp>
      <p:sp>
        <p:nvSpPr>
          <p:cNvPr id="735" name="Google Shape;735;p57"/>
          <p:cNvSpPr txBox="1"/>
          <p:nvPr/>
        </p:nvSpPr>
        <p:spPr>
          <a:xfrm>
            <a:off x="301325" y="2571750"/>
            <a:ext cx="2239500" cy="572700"/>
          </a:xfrm>
          <a:prstGeom prst="rect">
            <a:avLst/>
          </a:prstGeom>
          <a:gradFill>
            <a:gsLst>
              <a:gs pos="0">
                <a:srgbClr val="FFF6DB"/>
              </a:gs>
              <a:gs pos="100000">
                <a:srgbClr val="FAD25C"/>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Would incentive money help with the issue? If so, try using incentive money to resolve the issue. </a:t>
            </a:r>
            <a:endParaRPr sz="1000">
              <a:solidFill>
                <a:schemeClr val="dk1"/>
              </a:solidFill>
              <a:latin typeface="Roboto"/>
              <a:ea typeface="Roboto"/>
              <a:cs typeface="Roboto"/>
              <a:sym typeface="Roboto"/>
            </a:endParaRPr>
          </a:p>
        </p:txBody>
      </p:sp>
      <p:cxnSp>
        <p:nvCxnSpPr>
          <p:cNvPr id="736" name="Google Shape;736;p57"/>
          <p:cNvCxnSpPr>
            <a:stCxn id="735" idx="0"/>
            <a:endCxn id="732" idx="2"/>
          </p:cNvCxnSpPr>
          <p:nvPr/>
        </p:nvCxnSpPr>
        <p:spPr>
          <a:xfrm rot="-5400000">
            <a:off x="1211675" y="2361750"/>
            <a:ext cx="419400" cy="600"/>
          </a:xfrm>
          <a:prstGeom prst="bentConnector3">
            <a:avLst>
              <a:gd name="adj1" fmla="val 50009"/>
            </a:avLst>
          </a:prstGeom>
          <a:noFill/>
          <a:ln w="19050" cap="flat" cmpd="sng">
            <a:solidFill>
              <a:schemeClr val="dk1"/>
            </a:solidFill>
            <a:prstDash val="solid"/>
            <a:miter lim="8000"/>
            <a:headEnd type="none" w="sm" len="sm"/>
            <a:tailEnd type="none" w="sm" len="sm"/>
          </a:ln>
        </p:spPr>
      </p:cxnSp>
      <p:sp>
        <p:nvSpPr>
          <p:cNvPr id="737" name="Google Shape;737;p57"/>
          <p:cNvSpPr txBox="1"/>
          <p:nvPr/>
        </p:nvSpPr>
        <p:spPr>
          <a:xfrm>
            <a:off x="5527100" y="510725"/>
            <a:ext cx="471900" cy="168600"/>
          </a:xfrm>
          <a:prstGeom prst="rect">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738" name="Google Shape;738;p57"/>
          <p:cNvSpPr txBox="1"/>
          <p:nvPr/>
        </p:nvSpPr>
        <p:spPr>
          <a:xfrm>
            <a:off x="4706825" y="779313"/>
            <a:ext cx="396000" cy="168600"/>
          </a:xfrm>
          <a:prstGeom prst="rect">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739" name="Google Shape;739;p57"/>
          <p:cNvCxnSpPr>
            <a:stCxn id="730" idx="3"/>
            <a:endCxn id="740" idx="1"/>
          </p:cNvCxnSpPr>
          <p:nvPr/>
        </p:nvCxnSpPr>
        <p:spPr>
          <a:xfrm>
            <a:off x="5460200" y="1388275"/>
            <a:ext cx="605700" cy="0"/>
          </a:xfrm>
          <a:prstGeom prst="straightConnector1">
            <a:avLst/>
          </a:prstGeom>
          <a:noFill/>
          <a:ln w="19050" cap="flat" cmpd="sng">
            <a:solidFill>
              <a:schemeClr val="dk1"/>
            </a:solidFill>
            <a:prstDash val="solid"/>
            <a:round/>
            <a:headEnd type="none" w="med" len="med"/>
            <a:tailEnd type="triangle" w="med" len="med"/>
          </a:ln>
        </p:spPr>
      </p:cxnSp>
      <p:sp>
        <p:nvSpPr>
          <p:cNvPr id="740" name="Google Shape;740;p57"/>
          <p:cNvSpPr txBox="1"/>
          <p:nvPr/>
        </p:nvSpPr>
        <p:spPr>
          <a:xfrm>
            <a:off x="6065888" y="1303975"/>
            <a:ext cx="471900" cy="168600"/>
          </a:xfrm>
          <a:prstGeom prst="rect">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cxnSp>
        <p:nvCxnSpPr>
          <p:cNvPr id="741" name="Google Shape;741;p57"/>
          <p:cNvCxnSpPr>
            <a:stCxn id="740" idx="3"/>
            <a:endCxn id="742" idx="1"/>
          </p:cNvCxnSpPr>
          <p:nvPr/>
        </p:nvCxnSpPr>
        <p:spPr>
          <a:xfrm>
            <a:off x="6537788" y="1388275"/>
            <a:ext cx="360000" cy="0"/>
          </a:xfrm>
          <a:prstGeom prst="straightConnector1">
            <a:avLst/>
          </a:prstGeom>
          <a:noFill/>
          <a:ln w="19050" cap="flat" cmpd="sng">
            <a:solidFill>
              <a:schemeClr val="dk1"/>
            </a:solidFill>
            <a:prstDash val="solid"/>
            <a:round/>
            <a:headEnd type="none" w="med" len="med"/>
            <a:tailEnd type="triangle" w="med" len="med"/>
          </a:ln>
        </p:spPr>
      </p:cxnSp>
      <p:sp>
        <p:nvSpPr>
          <p:cNvPr id="742" name="Google Shape;742;p57"/>
          <p:cNvSpPr txBox="1"/>
          <p:nvPr/>
        </p:nvSpPr>
        <p:spPr>
          <a:xfrm>
            <a:off x="6897800" y="1073125"/>
            <a:ext cx="1909500" cy="630300"/>
          </a:xfrm>
          <a:prstGeom prst="rect">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Fill out and submit PAC Action Request AND have conversation with your manager.</a:t>
            </a:r>
            <a:endParaRPr sz="1000">
              <a:solidFill>
                <a:schemeClr val="dk1"/>
              </a:solidFill>
              <a:latin typeface="Roboto"/>
              <a:ea typeface="Roboto"/>
              <a:cs typeface="Roboto"/>
              <a:sym typeface="Roboto"/>
            </a:endParaRPr>
          </a:p>
        </p:txBody>
      </p:sp>
      <p:sp>
        <p:nvSpPr>
          <p:cNvPr id="743" name="Google Shape;743;p57"/>
          <p:cNvSpPr txBox="1"/>
          <p:nvPr/>
        </p:nvSpPr>
        <p:spPr>
          <a:xfrm>
            <a:off x="2464625" y="1303963"/>
            <a:ext cx="396000" cy="168600"/>
          </a:xfrm>
          <a:prstGeom prst="rect">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744" name="Google Shape;744;p57"/>
          <p:cNvCxnSpPr>
            <a:stCxn id="730" idx="1"/>
            <a:endCxn id="743" idx="3"/>
          </p:cNvCxnSpPr>
          <p:nvPr/>
        </p:nvCxnSpPr>
        <p:spPr>
          <a:xfrm rot="10800000">
            <a:off x="2860700" y="1388275"/>
            <a:ext cx="690000" cy="0"/>
          </a:xfrm>
          <a:prstGeom prst="straightConnector1">
            <a:avLst/>
          </a:prstGeom>
          <a:noFill/>
          <a:ln w="19050" cap="flat" cmpd="sng">
            <a:solidFill>
              <a:schemeClr val="dk1"/>
            </a:solidFill>
            <a:prstDash val="solid"/>
            <a:round/>
            <a:headEnd type="none" w="med" len="med"/>
            <a:tailEnd type="triangle" w="med" len="med"/>
          </a:ln>
        </p:spPr>
      </p:cxnSp>
      <p:cxnSp>
        <p:nvCxnSpPr>
          <p:cNvPr id="745" name="Google Shape;745;p57"/>
          <p:cNvCxnSpPr>
            <a:stCxn id="743" idx="2"/>
            <a:endCxn id="733" idx="0"/>
          </p:cNvCxnSpPr>
          <p:nvPr/>
        </p:nvCxnSpPr>
        <p:spPr>
          <a:xfrm>
            <a:off x="2662625" y="1472563"/>
            <a:ext cx="0" cy="282900"/>
          </a:xfrm>
          <a:prstGeom prst="straightConnector1">
            <a:avLst/>
          </a:prstGeom>
          <a:noFill/>
          <a:ln w="19050" cap="flat" cmpd="sng">
            <a:solidFill>
              <a:schemeClr val="dk1"/>
            </a:solidFill>
            <a:prstDash val="solid"/>
            <a:round/>
            <a:headEnd type="none" w="med" len="med"/>
            <a:tailEnd type="triangle" w="med" len="med"/>
          </a:ln>
        </p:spPr>
      </p:cxnSp>
      <p:cxnSp>
        <p:nvCxnSpPr>
          <p:cNvPr id="746" name="Google Shape;746;p57"/>
          <p:cNvCxnSpPr>
            <a:stCxn id="733" idx="1"/>
            <a:endCxn id="732" idx="3"/>
          </p:cNvCxnSpPr>
          <p:nvPr/>
        </p:nvCxnSpPr>
        <p:spPr>
          <a:xfrm rot="10800000">
            <a:off x="1656575" y="2067827"/>
            <a:ext cx="237000" cy="2700"/>
          </a:xfrm>
          <a:prstGeom prst="straightConnector1">
            <a:avLst/>
          </a:prstGeom>
          <a:noFill/>
          <a:ln w="19050" cap="flat" cmpd="sng">
            <a:solidFill>
              <a:schemeClr val="dk1"/>
            </a:solidFill>
            <a:prstDash val="solid"/>
            <a:round/>
            <a:headEnd type="none" w="med" len="med"/>
            <a:tailEnd type="triangle" w="med" len="med"/>
          </a:ln>
        </p:spPr>
      </p:cxnSp>
      <p:cxnSp>
        <p:nvCxnSpPr>
          <p:cNvPr id="747" name="Google Shape;747;p57"/>
          <p:cNvCxnSpPr>
            <a:stCxn id="732" idx="2"/>
            <a:endCxn id="735" idx="0"/>
          </p:cNvCxnSpPr>
          <p:nvPr/>
        </p:nvCxnSpPr>
        <p:spPr>
          <a:xfrm>
            <a:off x="1420775" y="2152275"/>
            <a:ext cx="300" cy="419400"/>
          </a:xfrm>
          <a:prstGeom prst="straightConnector1">
            <a:avLst/>
          </a:prstGeom>
          <a:noFill/>
          <a:ln w="19050" cap="flat" cmpd="sng">
            <a:solidFill>
              <a:schemeClr val="dk1"/>
            </a:solidFill>
            <a:prstDash val="solid"/>
            <a:round/>
            <a:headEnd type="none" w="med" len="med"/>
            <a:tailEnd type="triangle" w="med" len="med"/>
          </a:ln>
        </p:spPr>
      </p:cxnSp>
      <p:cxnSp>
        <p:nvCxnSpPr>
          <p:cNvPr id="748" name="Google Shape;748;p57"/>
          <p:cNvCxnSpPr>
            <a:stCxn id="735" idx="2"/>
            <a:endCxn id="734" idx="0"/>
          </p:cNvCxnSpPr>
          <p:nvPr/>
        </p:nvCxnSpPr>
        <p:spPr>
          <a:xfrm>
            <a:off x="1421075" y="3144450"/>
            <a:ext cx="300" cy="293100"/>
          </a:xfrm>
          <a:prstGeom prst="straightConnector1">
            <a:avLst/>
          </a:prstGeom>
          <a:noFill/>
          <a:ln w="19050" cap="flat" cmpd="sng">
            <a:solidFill>
              <a:schemeClr val="dk1"/>
            </a:solidFill>
            <a:prstDash val="solid"/>
            <a:round/>
            <a:headEnd type="none" w="med" len="med"/>
            <a:tailEnd type="triangle" w="med" len="med"/>
          </a:ln>
        </p:spPr>
      </p:cxnSp>
      <p:sp>
        <p:nvSpPr>
          <p:cNvPr id="749" name="Google Shape;749;p57"/>
          <p:cNvSpPr txBox="1"/>
          <p:nvPr/>
        </p:nvSpPr>
        <p:spPr>
          <a:xfrm>
            <a:off x="3668525" y="1986213"/>
            <a:ext cx="396000" cy="168600"/>
          </a:xfrm>
          <a:prstGeom prst="rect">
            <a:avLst/>
          </a:prstGeom>
          <a:solidFill>
            <a:srgbClr val="F6B26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750" name="Google Shape;750;p57"/>
          <p:cNvCxnSpPr>
            <a:stCxn id="733" idx="3"/>
            <a:endCxn id="749" idx="1"/>
          </p:cNvCxnSpPr>
          <p:nvPr/>
        </p:nvCxnSpPr>
        <p:spPr>
          <a:xfrm>
            <a:off x="3431675" y="2070527"/>
            <a:ext cx="237000" cy="0"/>
          </a:xfrm>
          <a:prstGeom prst="straightConnector1">
            <a:avLst/>
          </a:prstGeom>
          <a:noFill/>
          <a:ln w="19050" cap="flat" cmpd="sng">
            <a:solidFill>
              <a:schemeClr val="dk1"/>
            </a:solidFill>
            <a:prstDash val="solid"/>
            <a:round/>
            <a:headEnd type="none" w="med" len="med"/>
            <a:tailEnd type="triangle" w="med" len="med"/>
          </a:ln>
        </p:spPr>
      </p:cxnSp>
      <p:cxnSp>
        <p:nvCxnSpPr>
          <p:cNvPr id="751" name="Google Shape;751;p57"/>
          <p:cNvCxnSpPr>
            <a:stCxn id="749" idx="2"/>
            <a:endCxn id="727" idx="0"/>
          </p:cNvCxnSpPr>
          <p:nvPr/>
        </p:nvCxnSpPr>
        <p:spPr>
          <a:xfrm>
            <a:off x="3866525" y="2154813"/>
            <a:ext cx="0" cy="417000"/>
          </a:xfrm>
          <a:prstGeom prst="straightConnector1">
            <a:avLst/>
          </a:prstGeom>
          <a:noFill/>
          <a:ln w="19050" cap="flat" cmpd="sng">
            <a:solidFill>
              <a:schemeClr val="dk1"/>
            </a:solidFill>
            <a:prstDash val="solid"/>
            <a:round/>
            <a:headEnd type="none" w="med" len="med"/>
            <a:tailEnd type="triangle" w="med" len="med"/>
          </a:ln>
        </p:spPr>
      </p:cxnSp>
      <p:sp>
        <p:nvSpPr>
          <p:cNvPr id="727" name="Google Shape;727;p57"/>
          <p:cNvSpPr txBox="1"/>
          <p:nvPr/>
        </p:nvSpPr>
        <p:spPr>
          <a:xfrm>
            <a:off x="3276575" y="2571825"/>
            <a:ext cx="1179900" cy="944100"/>
          </a:xfrm>
          <a:prstGeom prst="rect">
            <a:avLst/>
          </a:prstGeom>
          <a:gradFill>
            <a:gsLst>
              <a:gs pos="0">
                <a:srgbClr val="FDECDB"/>
              </a:gs>
              <a:gs pos="100000">
                <a:srgbClr val="F0A963"/>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the safety issue related to coworkers or office work environment?</a:t>
            </a:r>
            <a:endParaRPr sz="1000">
              <a:solidFill>
                <a:schemeClr val="dk1"/>
              </a:solidFill>
              <a:latin typeface="Roboto"/>
              <a:ea typeface="Roboto"/>
              <a:cs typeface="Roboto"/>
              <a:sym typeface="Roboto"/>
            </a:endParaRPr>
          </a:p>
        </p:txBody>
      </p:sp>
      <p:sp>
        <p:nvSpPr>
          <p:cNvPr id="752" name="Google Shape;752;p57"/>
          <p:cNvSpPr txBox="1"/>
          <p:nvPr/>
        </p:nvSpPr>
        <p:spPr>
          <a:xfrm>
            <a:off x="2911775" y="3932925"/>
            <a:ext cx="1909500" cy="630300"/>
          </a:xfrm>
          <a:prstGeom prst="rect">
            <a:avLst/>
          </a:prstGeom>
          <a:gradFill>
            <a:gsLst>
              <a:gs pos="0">
                <a:srgbClr val="FDECDB"/>
              </a:gs>
              <a:gs pos="100000">
                <a:srgbClr val="F0A963"/>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Fill out and submit PAC Action Request AND have conversation with your manager or Central Office</a:t>
            </a:r>
            <a:endParaRPr sz="1000">
              <a:solidFill>
                <a:schemeClr val="dk1"/>
              </a:solidFill>
              <a:latin typeface="Roboto"/>
              <a:ea typeface="Roboto"/>
              <a:cs typeface="Roboto"/>
              <a:sym typeface="Roboto"/>
            </a:endParaRPr>
          </a:p>
        </p:txBody>
      </p:sp>
      <p:cxnSp>
        <p:nvCxnSpPr>
          <p:cNvPr id="753" name="Google Shape;753;p57"/>
          <p:cNvCxnSpPr>
            <a:stCxn id="727" idx="2"/>
            <a:endCxn id="752" idx="0"/>
          </p:cNvCxnSpPr>
          <p:nvPr/>
        </p:nvCxnSpPr>
        <p:spPr>
          <a:xfrm>
            <a:off x="3866525" y="3515925"/>
            <a:ext cx="0" cy="417000"/>
          </a:xfrm>
          <a:prstGeom prst="straightConnector1">
            <a:avLst/>
          </a:prstGeom>
          <a:noFill/>
          <a:ln w="19050" cap="flat" cmpd="sng">
            <a:solidFill>
              <a:schemeClr val="dk1"/>
            </a:solidFill>
            <a:prstDash val="solid"/>
            <a:round/>
            <a:headEnd type="none" w="med" len="med"/>
            <a:tailEnd type="triangle" w="med" len="med"/>
          </a:ln>
        </p:spPr>
      </p:cxnSp>
      <p:sp>
        <p:nvSpPr>
          <p:cNvPr id="754" name="Google Shape;754;p57"/>
          <p:cNvSpPr txBox="1"/>
          <p:nvPr/>
        </p:nvSpPr>
        <p:spPr>
          <a:xfrm>
            <a:off x="3630575" y="3640125"/>
            <a:ext cx="471900" cy="168600"/>
          </a:xfrm>
          <a:prstGeom prst="rect">
            <a:avLst/>
          </a:prstGeom>
          <a:solidFill>
            <a:srgbClr val="F6B26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755" name="Google Shape;755;p57"/>
          <p:cNvSpPr txBox="1"/>
          <p:nvPr/>
        </p:nvSpPr>
        <p:spPr>
          <a:xfrm>
            <a:off x="4572000" y="2959563"/>
            <a:ext cx="396000" cy="168600"/>
          </a:xfrm>
          <a:prstGeom prst="rect">
            <a:avLst/>
          </a:prstGeom>
          <a:solidFill>
            <a:srgbClr val="F6B26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sp>
        <p:nvSpPr>
          <p:cNvPr id="756" name="Google Shape;756;p57"/>
          <p:cNvSpPr txBox="1"/>
          <p:nvPr/>
        </p:nvSpPr>
        <p:spPr>
          <a:xfrm>
            <a:off x="5083525" y="2728727"/>
            <a:ext cx="1538100" cy="630300"/>
          </a:xfrm>
          <a:prstGeom prst="rect">
            <a:avLst/>
          </a:prstGeom>
          <a:gradFill>
            <a:gsLst>
              <a:gs pos="0">
                <a:srgbClr val="FDECDB"/>
              </a:gs>
              <a:gs pos="100000">
                <a:srgbClr val="F0A963"/>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Have a talk with your manager to brainstorm solutions.</a:t>
            </a:r>
            <a:endParaRPr sz="1000">
              <a:solidFill>
                <a:schemeClr val="dk1"/>
              </a:solidFill>
              <a:latin typeface="Roboto"/>
              <a:ea typeface="Roboto"/>
              <a:cs typeface="Roboto"/>
              <a:sym typeface="Roboto"/>
            </a:endParaRPr>
          </a:p>
        </p:txBody>
      </p:sp>
      <p:cxnSp>
        <p:nvCxnSpPr>
          <p:cNvPr id="757" name="Google Shape;757;p57"/>
          <p:cNvCxnSpPr>
            <a:stCxn id="738" idx="2"/>
          </p:cNvCxnSpPr>
          <p:nvPr/>
        </p:nvCxnSpPr>
        <p:spPr>
          <a:xfrm>
            <a:off x="4904825" y="947913"/>
            <a:ext cx="5400" cy="205200"/>
          </a:xfrm>
          <a:prstGeom prst="straightConnector1">
            <a:avLst/>
          </a:prstGeom>
          <a:noFill/>
          <a:ln w="19050" cap="flat" cmpd="sng">
            <a:solidFill>
              <a:schemeClr val="dk1"/>
            </a:solidFill>
            <a:prstDash val="solid"/>
            <a:round/>
            <a:headEnd type="none" w="med" len="med"/>
            <a:tailEnd type="triangle" w="med" len="med"/>
          </a:ln>
        </p:spPr>
      </p:cxnSp>
      <p:cxnSp>
        <p:nvCxnSpPr>
          <p:cNvPr id="758" name="Google Shape;758;p57"/>
          <p:cNvCxnSpPr>
            <a:stCxn id="737" idx="3"/>
            <a:endCxn id="731" idx="1"/>
          </p:cNvCxnSpPr>
          <p:nvPr/>
        </p:nvCxnSpPr>
        <p:spPr>
          <a:xfrm>
            <a:off x="5999000" y="595025"/>
            <a:ext cx="217200" cy="0"/>
          </a:xfrm>
          <a:prstGeom prst="straightConnector1">
            <a:avLst/>
          </a:prstGeom>
          <a:noFill/>
          <a:ln w="19050" cap="flat" cmpd="sng">
            <a:solidFill>
              <a:schemeClr val="dk1"/>
            </a:solidFill>
            <a:prstDash val="solid"/>
            <a:round/>
            <a:headEnd type="none" w="med" len="med"/>
            <a:tailEnd type="triangle" w="med" len="med"/>
          </a:ln>
        </p:spPr>
      </p:cxnSp>
      <p:cxnSp>
        <p:nvCxnSpPr>
          <p:cNvPr id="759" name="Google Shape;759;p57"/>
          <p:cNvCxnSpPr>
            <a:stCxn id="729" idx="3"/>
            <a:endCxn id="737" idx="1"/>
          </p:cNvCxnSpPr>
          <p:nvPr/>
        </p:nvCxnSpPr>
        <p:spPr>
          <a:xfrm>
            <a:off x="4548595" y="586813"/>
            <a:ext cx="978505" cy="8212"/>
          </a:xfrm>
          <a:prstGeom prst="straightConnector1">
            <a:avLst/>
          </a:prstGeom>
          <a:noFill/>
          <a:ln w="19050" cap="flat" cmpd="sng">
            <a:solidFill>
              <a:schemeClr val="dk1"/>
            </a:solidFill>
            <a:prstDash val="solid"/>
            <a:round/>
            <a:headEnd type="none" w="med" len="med"/>
            <a:tailEnd type="triangle" w="med" len="med"/>
          </a:ln>
        </p:spPr>
      </p:cxnSp>
      <p:cxnSp>
        <p:nvCxnSpPr>
          <p:cNvPr id="760" name="Google Shape;760;p57"/>
          <p:cNvCxnSpPr>
            <a:stCxn id="729" idx="3"/>
            <a:endCxn id="738" idx="0"/>
          </p:cNvCxnSpPr>
          <p:nvPr/>
        </p:nvCxnSpPr>
        <p:spPr>
          <a:xfrm>
            <a:off x="4548595" y="586813"/>
            <a:ext cx="356230" cy="192500"/>
          </a:xfrm>
          <a:prstGeom prst="bentConnector2">
            <a:avLst/>
          </a:prstGeom>
          <a:noFill/>
          <a:ln w="19050" cap="flat" cmpd="sng">
            <a:solidFill>
              <a:schemeClr val="dk1"/>
            </a:solidFill>
            <a:prstDash val="solid"/>
            <a:round/>
            <a:headEnd type="none" w="med" len="med"/>
            <a:tailEnd type="triangle" w="med" len="med"/>
          </a:ln>
        </p:spPr>
      </p:cxnSp>
      <p:sp>
        <p:nvSpPr>
          <p:cNvPr id="761" name="Google Shape;761;p57"/>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6</a:t>
            </a:r>
            <a:endParaRPr>
              <a:latin typeface="Calibri"/>
              <a:ea typeface="Calibri"/>
              <a:cs typeface="Calibri"/>
              <a:sym typeface="Calibri"/>
            </a:endParaRPr>
          </a:p>
        </p:txBody>
      </p:sp>
      <p:sp>
        <p:nvSpPr>
          <p:cNvPr id="40" name="TextBox 39">
            <a:hlinkClick r:id="rId3" action="ppaction://hlinksldjump"/>
          </p:cNvPr>
          <p:cNvSpPr txBox="1"/>
          <p:nvPr/>
        </p:nvSpPr>
        <p:spPr>
          <a:xfrm>
            <a:off x="8331239" y="4485336"/>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
        <p:nvSpPr>
          <p:cNvPr id="41" name="TextBox 40">
            <a:hlinkClick r:id="rId4" action="ppaction://hlinksldjump"/>
          </p:cNvPr>
          <p:cNvSpPr txBox="1"/>
          <p:nvPr/>
        </p:nvSpPr>
        <p:spPr>
          <a:xfrm>
            <a:off x="8331239" y="3996834"/>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8"/>
          <p:cNvSpPr txBox="1">
            <a:spLocks noGrp="1"/>
          </p:cNvSpPr>
          <p:nvPr>
            <p:ph type="title"/>
          </p:nvPr>
        </p:nvSpPr>
        <p:spPr>
          <a:xfrm>
            <a:off x="1195339" y="99482"/>
            <a:ext cx="1148522" cy="723300"/>
          </a:xfrm>
          <a:prstGeom prst="rect">
            <a:avLst/>
          </a:prstGeom>
          <a:solidFill>
            <a:srgbClr val="FF00FF"/>
          </a:solidFill>
          <a:ln w="190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r>
              <a:rPr lang="en">
                <a:solidFill>
                  <a:schemeClr val="lt1"/>
                </a:solidFill>
              </a:rPr>
              <a:t>Health</a:t>
            </a:r>
            <a:endParaRPr>
              <a:solidFill>
                <a:schemeClr val="lt1"/>
              </a:solidFill>
            </a:endParaRPr>
          </a:p>
        </p:txBody>
      </p:sp>
      <p:cxnSp>
        <p:nvCxnSpPr>
          <p:cNvPr id="767" name="Google Shape;767;p58"/>
          <p:cNvCxnSpPr>
            <a:stCxn id="768" idx="3"/>
            <a:endCxn id="769" idx="1"/>
          </p:cNvCxnSpPr>
          <p:nvPr/>
        </p:nvCxnSpPr>
        <p:spPr>
          <a:xfrm flipV="1">
            <a:off x="4495650" y="593318"/>
            <a:ext cx="406052" cy="1"/>
          </a:xfrm>
          <a:prstGeom prst="bentConnector3">
            <a:avLst>
              <a:gd name="adj1" fmla="val 50000"/>
            </a:avLst>
          </a:prstGeom>
          <a:noFill/>
          <a:ln w="19050" cap="flat" cmpd="sng">
            <a:solidFill>
              <a:schemeClr val="dk1"/>
            </a:solidFill>
            <a:prstDash val="solid"/>
            <a:miter lim="8000"/>
            <a:headEnd type="none" w="sm" len="sm"/>
            <a:tailEnd type="none" w="sm" len="sm"/>
          </a:ln>
        </p:spPr>
      </p:cxnSp>
      <p:sp>
        <p:nvSpPr>
          <p:cNvPr id="768" name="Google Shape;768;p58"/>
          <p:cNvSpPr txBox="1"/>
          <p:nvPr/>
        </p:nvSpPr>
        <p:spPr>
          <a:xfrm>
            <a:off x="2419650" y="351599"/>
            <a:ext cx="2076000" cy="483439"/>
          </a:xfrm>
          <a:prstGeom prst="rect">
            <a:avLst/>
          </a:prstGeom>
          <a:solidFill>
            <a:srgbClr val="CF4F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Is the health issue a matter of life/death or risk of serious illness?</a:t>
            </a:r>
            <a:endParaRPr sz="1000" dirty="0">
              <a:solidFill>
                <a:schemeClr val="dk1"/>
              </a:solidFill>
              <a:latin typeface="Roboto"/>
              <a:ea typeface="Roboto"/>
              <a:cs typeface="Roboto"/>
              <a:sym typeface="Roboto"/>
            </a:endParaRPr>
          </a:p>
        </p:txBody>
      </p:sp>
      <p:sp>
        <p:nvSpPr>
          <p:cNvPr id="770" name="Google Shape;770;p58"/>
          <p:cNvSpPr txBox="1"/>
          <p:nvPr/>
        </p:nvSpPr>
        <p:spPr>
          <a:xfrm>
            <a:off x="3334988" y="1093650"/>
            <a:ext cx="1909500" cy="490200"/>
          </a:xfrm>
          <a:prstGeom prst="rect">
            <a:avLst/>
          </a:prstGeom>
          <a:solidFill>
            <a:srgbClr val="CF4F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the health issue related to your health?</a:t>
            </a:r>
            <a:endParaRPr sz="1000">
              <a:solidFill>
                <a:schemeClr val="dk1"/>
              </a:solidFill>
              <a:latin typeface="Roboto"/>
              <a:ea typeface="Roboto"/>
              <a:cs typeface="Roboto"/>
              <a:sym typeface="Roboto"/>
            </a:endParaRPr>
          </a:p>
        </p:txBody>
      </p:sp>
      <p:sp>
        <p:nvSpPr>
          <p:cNvPr id="771" name="Google Shape;771;p58"/>
          <p:cNvSpPr txBox="1"/>
          <p:nvPr/>
        </p:nvSpPr>
        <p:spPr>
          <a:xfrm>
            <a:off x="5650052" y="285601"/>
            <a:ext cx="2510100" cy="630300"/>
          </a:xfrm>
          <a:prstGeom prst="rect">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If you or anyone around you in critically ill or at risk of serious harm call 911 and contact your Program Manager. </a:t>
            </a:r>
            <a:endParaRPr sz="1000" dirty="0">
              <a:solidFill>
                <a:schemeClr val="dk1"/>
              </a:solidFill>
              <a:latin typeface="Roboto"/>
              <a:ea typeface="Roboto"/>
              <a:cs typeface="Roboto"/>
              <a:sym typeface="Roboto"/>
            </a:endParaRPr>
          </a:p>
          <a:p>
            <a:pPr marL="0" lvl="0" indent="0" algn="ctr" rtl="0">
              <a:spcBef>
                <a:spcPts val="0"/>
              </a:spcBef>
              <a:spcAft>
                <a:spcPts val="0"/>
              </a:spcAft>
              <a:buNone/>
            </a:pPr>
            <a:endParaRPr sz="1000" dirty="0">
              <a:solidFill>
                <a:schemeClr val="dk1"/>
              </a:solidFill>
              <a:latin typeface="Roboto"/>
              <a:ea typeface="Roboto"/>
              <a:cs typeface="Roboto"/>
              <a:sym typeface="Roboto"/>
            </a:endParaRPr>
          </a:p>
        </p:txBody>
      </p:sp>
      <p:sp>
        <p:nvSpPr>
          <p:cNvPr id="772" name="Google Shape;772;p58"/>
          <p:cNvSpPr txBox="1"/>
          <p:nvPr/>
        </p:nvSpPr>
        <p:spPr>
          <a:xfrm>
            <a:off x="2067275" y="1780050"/>
            <a:ext cx="1538100" cy="944100"/>
          </a:xfrm>
          <a:prstGeom prst="rect">
            <a:avLst/>
          </a:prstGeom>
          <a:solidFill>
            <a:srgbClr val="CF4F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the health issue related to your patient or a contact to a patient?</a:t>
            </a:r>
            <a:endParaRPr sz="1000">
              <a:solidFill>
                <a:schemeClr val="dk1"/>
              </a:solidFill>
              <a:latin typeface="Roboto"/>
              <a:ea typeface="Roboto"/>
              <a:cs typeface="Roboto"/>
              <a:sym typeface="Roboto"/>
            </a:endParaRPr>
          </a:p>
        </p:txBody>
      </p:sp>
      <p:sp>
        <p:nvSpPr>
          <p:cNvPr id="773" name="Google Shape;773;p58"/>
          <p:cNvSpPr txBox="1"/>
          <p:nvPr/>
        </p:nvSpPr>
        <p:spPr>
          <a:xfrm>
            <a:off x="3334925" y="3875925"/>
            <a:ext cx="2624388" cy="823200"/>
          </a:xfrm>
          <a:prstGeom prst="rect">
            <a:avLst/>
          </a:prstGeom>
          <a:solidFill>
            <a:srgbClr val="CF4F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If in doubt of who to refer patient to or what action to take regarding clinician’s advice then, speak with TB manager and submit a PAC Action Request</a:t>
            </a:r>
            <a:endParaRPr sz="1000" dirty="0">
              <a:solidFill>
                <a:schemeClr val="dk1"/>
              </a:solidFill>
              <a:latin typeface="Roboto"/>
              <a:ea typeface="Roboto"/>
              <a:cs typeface="Roboto"/>
              <a:sym typeface="Roboto"/>
            </a:endParaRPr>
          </a:p>
        </p:txBody>
      </p:sp>
      <p:sp>
        <p:nvSpPr>
          <p:cNvPr id="774" name="Google Shape;774;p58"/>
          <p:cNvSpPr txBox="1"/>
          <p:nvPr/>
        </p:nvSpPr>
        <p:spPr>
          <a:xfrm>
            <a:off x="225125" y="2920200"/>
            <a:ext cx="2239500" cy="525900"/>
          </a:xfrm>
          <a:prstGeom prst="rect">
            <a:avLst/>
          </a:prstGeom>
          <a:solidFill>
            <a:srgbClr val="CF4F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Look in TB Manual guidelines for assistance. If still need assistance continue below.</a:t>
            </a:r>
            <a:endParaRPr sz="1000">
              <a:solidFill>
                <a:schemeClr val="dk1"/>
              </a:solidFill>
              <a:latin typeface="Roboto"/>
              <a:ea typeface="Roboto"/>
              <a:cs typeface="Roboto"/>
              <a:sym typeface="Roboto"/>
            </a:endParaRPr>
          </a:p>
        </p:txBody>
      </p:sp>
      <p:cxnSp>
        <p:nvCxnSpPr>
          <p:cNvPr id="775" name="Google Shape;775;p58"/>
          <p:cNvCxnSpPr>
            <a:stCxn id="769" idx="3"/>
            <a:endCxn id="771" idx="1"/>
          </p:cNvCxnSpPr>
          <p:nvPr/>
        </p:nvCxnSpPr>
        <p:spPr>
          <a:xfrm>
            <a:off x="5373602" y="593318"/>
            <a:ext cx="276450" cy="7433"/>
          </a:xfrm>
          <a:prstGeom prst="straightConnector1">
            <a:avLst/>
          </a:prstGeom>
          <a:noFill/>
          <a:ln w="19050" cap="flat" cmpd="sng">
            <a:solidFill>
              <a:schemeClr val="dk1"/>
            </a:solidFill>
            <a:prstDash val="solid"/>
            <a:round/>
            <a:headEnd type="none" w="med" len="med"/>
            <a:tailEnd type="triangle" w="med" len="med"/>
          </a:ln>
        </p:spPr>
      </p:cxnSp>
      <p:sp>
        <p:nvSpPr>
          <p:cNvPr id="769" name="Google Shape;769;p58"/>
          <p:cNvSpPr txBox="1"/>
          <p:nvPr/>
        </p:nvSpPr>
        <p:spPr>
          <a:xfrm>
            <a:off x="4901702" y="509018"/>
            <a:ext cx="471900" cy="168600"/>
          </a:xfrm>
          <a:prstGeom prst="rect">
            <a:avLst/>
          </a:prstGeom>
          <a:solidFill>
            <a:srgbClr val="F4CCCC"/>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YES</a:t>
            </a:r>
            <a:endParaRPr sz="1000" dirty="0">
              <a:solidFill>
                <a:schemeClr val="dk1"/>
              </a:solidFill>
              <a:latin typeface="Roboto"/>
              <a:ea typeface="Roboto"/>
              <a:cs typeface="Roboto"/>
              <a:sym typeface="Roboto"/>
            </a:endParaRPr>
          </a:p>
        </p:txBody>
      </p:sp>
      <p:sp>
        <p:nvSpPr>
          <p:cNvPr id="776" name="Google Shape;776;p58"/>
          <p:cNvSpPr txBox="1"/>
          <p:nvPr/>
        </p:nvSpPr>
        <p:spPr>
          <a:xfrm>
            <a:off x="4091825" y="2162538"/>
            <a:ext cx="396000" cy="168600"/>
          </a:xfrm>
          <a:prstGeom prst="rect">
            <a:avLst/>
          </a:prstGeom>
          <a:solidFill>
            <a:srgbClr val="FF00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777" name="Google Shape;777;p58"/>
          <p:cNvCxnSpPr>
            <a:stCxn id="770" idx="3"/>
            <a:endCxn id="778" idx="1"/>
          </p:cNvCxnSpPr>
          <p:nvPr/>
        </p:nvCxnSpPr>
        <p:spPr>
          <a:xfrm>
            <a:off x="5244488" y="1338750"/>
            <a:ext cx="243000" cy="0"/>
          </a:xfrm>
          <a:prstGeom prst="straightConnector1">
            <a:avLst/>
          </a:prstGeom>
          <a:noFill/>
          <a:ln w="19050" cap="flat" cmpd="sng">
            <a:solidFill>
              <a:schemeClr val="dk1"/>
            </a:solidFill>
            <a:prstDash val="solid"/>
            <a:round/>
            <a:headEnd type="none" w="med" len="med"/>
            <a:tailEnd type="triangle" w="med" len="med"/>
          </a:ln>
        </p:spPr>
      </p:cxnSp>
      <p:sp>
        <p:nvSpPr>
          <p:cNvPr id="778" name="Google Shape;778;p58"/>
          <p:cNvSpPr txBox="1"/>
          <p:nvPr/>
        </p:nvSpPr>
        <p:spPr>
          <a:xfrm>
            <a:off x="5487413" y="1254450"/>
            <a:ext cx="471900" cy="168600"/>
          </a:xfrm>
          <a:prstGeom prst="rect">
            <a:avLst/>
          </a:prstGeom>
          <a:solidFill>
            <a:srgbClr val="F4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cxnSp>
        <p:nvCxnSpPr>
          <p:cNvPr id="779" name="Google Shape;779;p58"/>
          <p:cNvCxnSpPr>
            <a:stCxn id="778" idx="3"/>
            <a:endCxn id="780" idx="1"/>
          </p:cNvCxnSpPr>
          <p:nvPr/>
        </p:nvCxnSpPr>
        <p:spPr>
          <a:xfrm>
            <a:off x="5959313" y="1338750"/>
            <a:ext cx="546600" cy="0"/>
          </a:xfrm>
          <a:prstGeom prst="straightConnector1">
            <a:avLst/>
          </a:prstGeom>
          <a:noFill/>
          <a:ln w="19050" cap="flat" cmpd="sng">
            <a:solidFill>
              <a:schemeClr val="dk1"/>
            </a:solidFill>
            <a:prstDash val="solid"/>
            <a:round/>
            <a:headEnd type="none" w="med" len="med"/>
            <a:tailEnd type="triangle" w="med" len="med"/>
          </a:ln>
        </p:spPr>
      </p:cxnSp>
      <p:sp>
        <p:nvSpPr>
          <p:cNvPr id="780" name="Google Shape;780;p58"/>
          <p:cNvSpPr txBox="1"/>
          <p:nvPr/>
        </p:nvSpPr>
        <p:spPr>
          <a:xfrm>
            <a:off x="6506050" y="1169100"/>
            <a:ext cx="2117400" cy="339300"/>
          </a:xfrm>
          <a:prstGeom prst="rect">
            <a:avLst/>
          </a:prstGeom>
          <a:solidFill>
            <a:srgbClr val="F4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Have conversation with your doctor, manager, etc. Seek care.</a:t>
            </a:r>
            <a:endParaRPr sz="1000">
              <a:solidFill>
                <a:schemeClr val="dk1"/>
              </a:solidFill>
              <a:latin typeface="Roboto"/>
              <a:ea typeface="Roboto"/>
              <a:cs typeface="Roboto"/>
              <a:sym typeface="Roboto"/>
            </a:endParaRPr>
          </a:p>
        </p:txBody>
      </p:sp>
      <p:sp>
        <p:nvSpPr>
          <p:cNvPr id="781" name="Google Shape;781;p58"/>
          <p:cNvSpPr txBox="1"/>
          <p:nvPr/>
        </p:nvSpPr>
        <p:spPr>
          <a:xfrm>
            <a:off x="2464625" y="1254438"/>
            <a:ext cx="396000" cy="168600"/>
          </a:xfrm>
          <a:prstGeom prst="rect">
            <a:avLst/>
          </a:prstGeom>
          <a:solidFill>
            <a:srgbClr val="FF00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782" name="Google Shape;782;p58"/>
          <p:cNvCxnSpPr>
            <a:stCxn id="781" idx="3"/>
            <a:endCxn id="770" idx="1"/>
          </p:cNvCxnSpPr>
          <p:nvPr/>
        </p:nvCxnSpPr>
        <p:spPr>
          <a:xfrm>
            <a:off x="2860625" y="1338738"/>
            <a:ext cx="474300" cy="0"/>
          </a:xfrm>
          <a:prstGeom prst="straightConnector1">
            <a:avLst/>
          </a:prstGeom>
          <a:noFill/>
          <a:ln w="19050" cap="flat" cmpd="sng">
            <a:solidFill>
              <a:schemeClr val="dk1"/>
            </a:solidFill>
            <a:prstDash val="solid"/>
            <a:round/>
            <a:headEnd type="none" w="med" len="med"/>
            <a:tailEnd type="triangle" w="med" len="med"/>
          </a:ln>
        </p:spPr>
      </p:cxnSp>
      <p:cxnSp>
        <p:nvCxnSpPr>
          <p:cNvPr id="783" name="Google Shape;783;p58"/>
          <p:cNvCxnSpPr>
            <a:stCxn id="772" idx="1"/>
            <a:endCxn id="784" idx="3"/>
          </p:cNvCxnSpPr>
          <p:nvPr/>
        </p:nvCxnSpPr>
        <p:spPr>
          <a:xfrm rot="10800000">
            <a:off x="1580675" y="2247000"/>
            <a:ext cx="486600" cy="5100"/>
          </a:xfrm>
          <a:prstGeom prst="straightConnector1">
            <a:avLst/>
          </a:prstGeom>
          <a:noFill/>
          <a:ln w="19050" cap="flat" cmpd="sng">
            <a:solidFill>
              <a:schemeClr val="dk1"/>
            </a:solidFill>
            <a:prstDash val="solid"/>
            <a:round/>
            <a:headEnd type="none" w="med" len="med"/>
            <a:tailEnd type="triangle" w="med" len="med"/>
          </a:ln>
        </p:spPr>
      </p:cxnSp>
      <p:sp>
        <p:nvSpPr>
          <p:cNvPr id="785" name="Google Shape;785;p58"/>
          <p:cNvSpPr txBox="1"/>
          <p:nvPr/>
        </p:nvSpPr>
        <p:spPr>
          <a:xfrm>
            <a:off x="2638325" y="3098838"/>
            <a:ext cx="396000" cy="168600"/>
          </a:xfrm>
          <a:prstGeom prst="rect">
            <a:avLst/>
          </a:prstGeom>
          <a:solidFill>
            <a:srgbClr val="F4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786" name="Google Shape;786;p58"/>
          <p:cNvCxnSpPr>
            <a:stCxn id="776" idx="1"/>
            <a:endCxn id="772" idx="3"/>
          </p:cNvCxnSpPr>
          <p:nvPr/>
        </p:nvCxnSpPr>
        <p:spPr>
          <a:xfrm flipH="1">
            <a:off x="3605225" y="2246838"/>
            <a:ext cx="486600" cy="5400"/>
          </a:xfrm>
          <a:prstGeom prst="straightConnector1">
            <a:avLst/>
          </a:prstGeom>
          <a:noFill/>
          <a:ln w="19050" cap="flat" cmpd="sng">
            <a:solidFill>
              <a:schemeClr val="dk1"/>
            </a:solidFill>
            <a:prstDash val="solid"/>
            <a:round/>
            <a:headEnd type="none" w="med" len="med"/>
            <a:tailEnd type="triangle" w="med" len="med"/>
          </a:ln>
        </p:spPr>
      </p:cxnSp>
      <p:cxnSp>
        <p:nvCxnSpPr>
          <p:cNvPr id="787" name="Google Shape;787;p58"/>
          <p:cNvCxnSpPr>
            <a:stCxn id="785" idx="3"/>
            <a:endCxn id="788" idx="1"/>
          </p:cNvCxnSpPr>
          <p:nvPr/>
        </p:nvCxnSpPr>
        <p:spPr>
          <a:xfrm>
            <a:off x="3034325" y="3183138"/>
            <a:ext cx="901500" cy="0"/>
          </a:xfrm>
          <a:prstGeom prst="straightConnector1">
            <a:avLst/>
          </a:prstGeom>
          <a:noFill/>
          <a:ln w="19050" cap="flat" cmpd="sng">
            <a:solidFill>
              <a:schemeClr val="dk1"/>
            </a:solidFill>
            <a:prstDash val="solid"/>
            <a:round/>
            <a:headEnd type="none" w="med" len="med"/>
            <a:tailEnd type="triangle" w="med" len="med"/>
          </a:ln>
        </p:spPr>
      </p:cxnSp>
      <p:sp>
        <p:nvSpPr>
          <p:cNvPr id="788" name="Google Shape;788;p58"/>
          <p:cNvSpPr txBox="1"/>
          <p:nvPr/>
        </p:nvSpPr>
        <p:spPr>
          <a:xfrm>
            <a:off x="3935750" y="2771550"/>
            <a:ext cx="1179900" cy="823200"/>
          </a:xfrm>
          <a:prstGeom prst="rect">
            <a:avLst/>
          </a:prstGeom>
          <a:solidFill>
            <a:srgbClr val="F4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Have a talk with your manager to brainstorm solutions.</a:t>
            </a:r>
            <a:endParaRPr sz="1000">
              <a:solidFill>
                <a:schemeClr val="dk1"/>
              </a:solidFill>
              <a:latin typeface="Roboto"/>
              <a:ea typeface="Roboto"/>
              <a:cs typeface="Roboto"/>
              <a:sym typeface="Roboto"/>
            </a:endParaRPr>
          </a:p>
        </p:txBody>
      </p:sp>
      <p:sp>
        <p:nvSpPr>
          <p:cNvPr id="789" name="Google Shape;789;p58"/>
          <p:cNvSpPr txBox="1"/>
          <p:nvPr/>
        </p:nvSpPr>
        <p:spPr>
          <a:xfrm>
            <a:off x="6630425" y="1857150"/>
            <a:ext cx="1909500" cy="823200"/>
          </a:xfrm>
          <a:prstGeom prst="rect">
            <a:avLst/>
          </a:prstGeom>
          <a:solidFill>
            <a:srgbClr val="F4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still needing assistance then fill out and submit PAC Action Request parish social worker </a:t>
            </a:r>
            <a:endParaRPr sz="1000">
              <a:solidFill>
                <a:schemeClr val="dk1"/>
              </a:solidFill>
              <a:latin typeface="Roboto"/>
              <a:ea typeface="Roboto"/>
              <a:cs typeface="Roboto"/>
              <a:sym typeface="Roboto"/>
            </a:endParaRPr>
          </a:p>
        </p:txBody>
      </p:sp>
      <p:sp>
        <p:nvSpPr>
          <p:cNvPr id="784" name="Google Shape;784;p58"/>
          <p:cNvSpPr txBox="1"/>
          <p:nvPr/>
        </p:nvSpPr>
        <p:spPr>
          <a:xfrm>
            <a:off x="1108925" y="2162550"/>
            <a:ext cx="471900" cy="168600"/>
          </a:xfrm>
          <a:prstGeom prst="rect">
            <a:avLst/>
          </a:prstGeom>
          <a:solidFill>
            <a:srgbClr val="FF00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cxnSp>
        <p:nvCxnSpPr>
          <p:cNvPr id="790" name="Google Shape;790;p58"/>
          <p:cNvCxnSpPr>
            <a:stCxn id="784" idx="2"/>
            <a:endCxn id="774" idx="0"/>
          </p:cNvCxnSpPr>
          <p:nvPr/>
        </p:nvCxnSpPr>
        <p:spPr>
          <a:xfrm>
            <a:off x="1344875" y="2331150"/>
            <a:ext cx="0" cy="589200"/>
          </a:xfrm>
          <a:prstGeom prst="straightConnector1">
            <a:avLst/>
          </a:prstGeom>
          <a:noFill/>
          <a:ln w="19050" cap="flat" cmpd="sng">
            <a:solidFill>
              <a:schemeClr val="dk1"/>
            </a:solidFill>
            <a:prstDash val="solid"/>
            <a:round/>
            <a:headEnd type="none" w="med" len="med"/>
            <a:tailEnd type="triangle" w="med" len="med"/>
          </a:ln>
        </p:spPr>
      </p:cxnSp>
      <p:cxnSp>
        <p:nvCxnSpPr>
          <p:cNvPr id="791" name="Google Shape;791;p58"/>
          <p:cNvCxnSpPr>
            <a:stCxn id="792" idx="3"/>
            <a:endCxn id="773" idx="1"/>
          </p:cNvCxnSpPr>
          <p:nvPr/>
        </p:nvCxnSpPr>
        <p:spPr>
          <a:xfrm>
            <a:off x="2113925" y="4287525"/>
            <a:ext cx="1221000" cy="0"/>
          </a:xfrm>
          <a:prstGeom prst="straightConnector1">
            <a:avLst/>
          </a:prstGeom>
          <a:noFill/>
          <a:ln w="19050" cap="flat" cmpd="sng">
            <a:solidFill>
              <a:schemeClr val="dk1"/>
            </a:solidFill>
            <a:prstDash val="solid"/>
            <a:round/>
            <a:headEnd type="none" w="med" len="med"/>
            <a:tailEnd type="triangle" w="med" len="med"/>
          </a:ln>
        </p:spPr>
      </p:cxnSp>
      <p:cxnSp>
        <p:nvCxnSpPr>
          <p:cNvPr id="793" name="Google Shape;793;p58"/>
          <p:cNvCxnSpPr>
            <a:stCxn id="780" idx="2"/>
            <a:endCxn id="789" idx="0"/>
          </p:cNvCxnSpPr>
          <p:nvPr/>
        </p:nvCxnSpPr>
        <p:spPr>
          <a:xfrm>
            <a:off x="7564750" y="1508400"/>
            <a:ext cx="20400" cy="348900"/>
          </a:xfrm>
          <a:prstGeom prst="straightConnector1">
            <a:avLst/>
          </a:prstGeom>
          <a:noFill/>
          <a:ln w="19050" cap="flat" cmpd="sng">
            <a:solidFill>
              <a:schemeClr val="dk1"/>
            </a:solidFill>
            <a:prstDash val="solid"/>
            <a:round/>
            <a:headEnd type="none" w="med" len="med"/>
            <a:tailEnd type="triangle" w="med" len="med"/>
          </a:ln>
        </p:spPr>
      </p:cxnSp>
      <p:cxnSp>
        <p:nvCxnSpPr>
          <p:cNvPr id="794" name="Google Shape;794;p58"/>
          <p:cNvCxnSpPr>
            <a:stCxn id="788" idx="3"/>
            <a:endCxn id="789" idx="1"/>
          </p:cNvCxnSpPr>
          <p:nvPr/>
        </p:nvCxnSpPr>
        <p:spPr>
          <a:xfrm rot="10800000" flipH="1">
            <a:off x="5115650" y="2268750"/>
            <a:ext cx="1514700" cy="914400"/>
          </a:xfrm>
          <a:prstGeom prst="straightConnector1">
            <a:avLst/>
          </a:prstGeom>
          <a:noFill/>
          <a:ln w="19050" cap="flat" cmpd="sng">
            <a:solidFill>
              <a:schemeClr val="dk1"/>
            </a:solidFill>
            <a:prstDash val="solid"/>
            <a:round/>
            <a:headEnd type="none" w="med" len="med"/>
            <a:tailEnd type="triangle" w="med" len="med"/>
          </a:ln>
        </p:spPr>
      </p:cxnSp>
      <p:sp>
        <p:nvSpPr>
          <p:cNvPr id="792" name="Google Shape;792;p58"/>
          <p:cNvSpPr txBox="1"/>
          <p:nvPr/>
        </p:nvSpPr>
        <p:spPr>
          <a:xfrm>
            <a:off x="575825" y="3875925"/>
            <a:ext cx="1538100" cy="823200"/>
          </a:xfrm>
          <a:prstGeom prst="rect">
            <a:avLst/>
          </a:prstGeom>
          <a:solidFill>
            <a:srgbClr val="CF4F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Reach out to TB Clinician for advice on the matter. </a:t>
            </a:r>
            <a:endParaRPr sz="1000">
              <a:solidFill>
                <a:schemeClr val="dk1"/>
              </a:solidFill>
              <a:latin typeface="Roboto"/>
              <a:ea typeface="Roboto"/>
              <a:cs typeface="Roboto"/>
              <a:sym typeface="Roboto"/>
            </a:endParaRPr>
          </a:p>
        </p:txBody>
      </p:sp>
      <p:cxnSp>
        <p:nvCxnSpPr>
          <p:cNvPr id="795" name="Google Shape;795;p58"/>
          <p:cNvCxnSpPr>
            <a:stCxn id="774" idx="2"/>
            <a:endCxn id="792" idx="0"/>
          </p:cNvCxnSpPr>
          <p:nvPr/>
        </p:nvCxnSpPr>
        <p:spPr>
          <a:xfrm>
            <a:off x="1344875" y="3446100"/>
            <a:ext cx="0" cy="429900"/>
          </a:xfrm>
          <a:prstGeom prst="straightConnector1">
            <a:avLst/>
          </a:prstGeom>
          <a:noFill/>
          <a:ln w="19050" cap="flat" cmpd="sng">
            <a:solidFill>
              <a:schemeClr val="dk1"/>
            </a:solidFill>
            <a:prstDash val="solid"/>
            <a:round/>
            <a:headEnd type="none" w="med" len="med"/>
            <a:tailEnd type="triangle" w="med" len="med"/>
          </a:ln>
        </p:spPr>
      </p:cxnSp>
      <p:cxnSp>
        <p:nvCxnSpPr>
          <p:cNvPr id="796" name="Google Shape;796;p58"/>
          <p:cNvCxnSpPr>
            <a:endCxn id="781" idx="0"/>
          </p:cNvCxnSpPr>
          <p:nvPr/>
        </p:nvCxnSpPr>
        <p:spPr>
          <a:xfrm>
            <a:off x="2660225" y="835038"/>
            <a:ext cx="2400" cy="419400"/>
          </a:xfrm>
          <a:prstGeom prst="straightConnector1">
            <a:avLst/>
          </a:prstGeom>
          <a:noFill/>
          <a:ln w="19050" cap="flat" cmpd="sng">
            <a:solidFill>
              <a:schemeClr val="dk1"/>
            </a:solidFill>
            <a:prstDash val="solid"/>
            <a:round/>
            <a:headEnd type="none" w="med" len="med"/>
            <a:tailEnd type="triangle" w="med" len="med"/>
          </a:ln>
        </p:spPr>
      </p:cxnSp>
      <p:cxnSp>
        <p:nvCxnSpPr>
          <p:cNvPr id="797" name="Google Shape;797;p58"/>
          <p:cNvCxnSpPr>
            <a:stCxn id="770" idx="2"/>
            <a:endCxn id="776" idx="0"/>
          </p:cNvCxnSpPr>
          <p:nvPr/>
        </p:nvCxnSpPr>
        <p:spPr>
          <a:xfrm>
            <a:off x="4289738" y="1583850"/>
            <a:ext cx="0" cy="578700"/>
          </a:xfrm>
          <a:prstGeom prst="straightConnector1">
            <a:avLst/>
          </a:prstGeom>
          <a:noFill/>
          <a:ln w="19050" cap="flat" cmpd="sng">
            <a:solidFill>
              <a:schemeClr val="dk1"/>
            </a:solidFill>
            <a:prstDash val="solid"/>
            <a:round/>
            <a:headEnd type="none" w="med" len="med"/>
            <a:tailEnd type="triangle" w="med" len="med"/>
          </a:ln>
        </p:spPr>
      </p:cxnSp>
      <p:cxnSp>
        <p:nvCxnSpPr>
          <p:cNvPr id="798" name="Google Shape;798;p58"/>
          <p:cNvCxnSpPr>
            <a:stCxn id="772" idx="2"/>
            <a:endCxn id="785" idx="0"/>
          </p:cNvCxnSpPr>
          <p:nvPr/>
        </p:nvCxnSpPr>
        <p:spPr>
          <a:xfrm>
            <a:off x="2836325" y="2724150"/>
            <a:ext cx="0" cy="374700"/>
          </a:xfrm>
          <a:prstGeom prst="straightConnector1">
            <a:avLst/>
          </a:prstGeom>
          <a:noFill/>
          <a:ln w="19050" cap="flat" cmpd="sng">
            <a:solidFill>
              <a:schemeClr val="dk1"/>
            </a:solidFill>
            <a:prstDash val="solid"/>
            <a:round/>
            <a:headEnd type="none" w="med" len="med"/>
            <a:tailEnd type="triangle" w="med" len="med"/>
          </a:ln>
        </p:spPr>
      </p:cxnSp>
      <p:sp>
        <p:nvSpPr>
          <p:cNvPr id="799" name="Google Shape;799;p58"/>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7</a:t>
            </a:r>
            <a:endParaRPr>
              <a:latin typeface="Calibri"/>
              <a:ea typeface="Calibri"/>
              <a:cs typeface="Calibri"/>
              <a:sym typeface="Calibri"/>
            </a:endParaRPr>
          </a:p>
        </p:txBody>
      </p:sp>
      <p:sp>
        <p:nvSpPr>
          <p:cNvPr id="40" name="TextBox 39">
            <a:hlinkClick r:id="rId3" action="ppaction://hlinksldjump"/>
          </p:cNvPr>
          <p:cNvSpPr txBox="1"/>
          <p:nvPr/>
        </p:nvSpPr>
        <p:spPr>
          <a:xfrm>
            <a:off x="8302084" y="4448846"/>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
        <p:nvSpPr>
          <p:cNvPr id="41" name="TextBox 40">
            <a:hlinkClick r:id="rId4" action="ppaction://hlinksldjump"/>
          </p:cNvPr>
          <p:cNvSpPr txBox="1"/>
          <p:nvPr/>
        </p:nvSpPr>
        <p:spPr>
          <a:xfrm>
            <a:off x="8331239" y="3996834"/>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cxnSp>
        <p:nvCxnSpPr>
          <p:cNvPr id="804" name="Google Shape;804;p59"/>
          <p:cNvCxnSpPr>
            <a:stCxn id="805" idx="3"/>
            <a:endCxn id="806" idx="1"/>
          </p:cNvCxnSpPr>
          <p:nvPr/>
        </p:nvCxnSpPr>
        <p:spPr>
          <a:xfrm>
            <a:off x="2501275" y="3600125"/>
            <a:ext cx="295800" cy="3000"/>
          </a:xfrm>
          <a:prstGeom prst="straightConnector1">
            <a:avLst/>
          </a:prstGeom>
          <a:noFill/>
          <a:ln w="19050" cap="flat" cmpd="sng">
            <a:solidFill>
              <a:schemeClr val="dk1"/>
            </a:solidFill>
            <a:prstDash val="solid"/>
            <a:round/>
            <a:headEnd type="none" w="med" len="med"/>
            <a:tailEnd type="triangle" w="med" len="med"/>
          </a:ln>
        </p:spPr>
      </p:cxnSp>
      <p:sp>
        <p:nvSpPr>
          <p:cNvPr id="807" name="Google Shape;807;p59"/>
          <p:cNvSpPr txBox="1">
            <a:spLocks noGrp="1"/>
          </p:cNvSpPr>
          <p:nvPr>
            <p:ph type="title"/>
          </p:nvPr>
        </p:nvSpPr>
        <p:spPr>
          <a:xfrm>
            <a:off x="1339525" y="124533"/>
            <a:ext cx="4799496" cy="723300"/>
          </a:xfrm>
          <a:prstGeom prst="rect">
            <a:avLst/>
          </a:prstGeom>
          <a:solidFill>
            <a:srgbClr val="000000">
              <a:alpha val="47060"/>
            </a:srgbClr>
          </a:solidFill>
          <a:ln w="190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r>
              <a:rPr lang="en">
                <a:solidFill>
                  <a:schemeClr val="lt1"/>
                </a:solidFill>
              </a:rPr>
              <a:t>Conflicting Medical Information</a:t>
            </a:r>
            <a:endParaRPr>
              <a:solidFill>
                <a:schemeClr val="lt1"/>
              </a:solidFill>
            </a:endParaRPr>
          </a:p>
        </p:txBody>
      </p:sp>
      <p:cxnSp>
        <p:nvCxnSpPr>
          <p:cNvPr id="808" name="Google Shape;808;p59"/>
          <p:cNvCxnSpPr>
            <a:stCxn id="809" idx="1"/>
            <a:endCxn id="810" idx="3"/>
          </p:cNvCxnSpPr>
          <p:nvPr/>
        </p:nvCxnSpPr>
        <p:spPr>
          <a:xfrm flipH="1">
            <a:off x="1575375" y="2616925"/>
            <a:ext cx="543300" cy="600"/>
          </a:xfrm>
          <a:prstGeom prst="bentConnector3">
            <a:avLst>
              <a:gd name="adj1" fmla="val 49991"/>
            </a:avLst>
          </a:prstGeom>
          <a:noFill/>
          <a:ln w="19050" cap="flat" cmpd="sng">
            <a:solidFill>
              <a:schemeClr val="dk1"/>
            </a:solidFill>
            <a:prstDash val="solid"/>
            <a:miter lim="8000"/>
            <a:headEnd type="none" w="sm" len="sm"/>
            <a:tailEnd type="none" w="sm" len="sm"/>
          </a:ln>
        </p:spPr>
      </p:cxnSp>
      <p:cxnSp>
        <p:nvCxnSpPr>
          <p:cNvPr id="811" name="Google Shape;811;p59"/>
          <p:cNvCxnSpPr>
            <a:stCxn id="812" idx="3"/>
            <a:endCxn id="813" idx="0"/>
          </p:cNvCxnSpPr>
          <p:nvPr/>
        </p:nvCxnSpPr>
        <p:spPr>
          <a:xfrm>
            <a:off x="6043300" y="1371350"/>
            <a:ext cx="1043700" cy="394200"/>
          </a:xfrm>
          <a:prstGeom prst="bentConnector2">
            <a:avLst/>
          </a:prstGeom>
          <a:noFill/>
          <a:ln w="19050" cap="flat" cmpd="sng">
            <a:solidFill>
              <a:schemeClr val="dk1"/>
            </a:solidFill>
            <a:prstDash val="solid"/>
            <a:miter lim="8000"/>
            <a:headEnd type="none" w="sm" len="sm"/>
            <a:tailEnd type="none" w="sm" len="sm"/>
          </a:ln>
        </p:spPr>
      </p:cxnSp>
      <p:sp>
        <p:nvSpPr>
          <p:cNvPr id="814" name="Google Shape;814;p59"/>
          <p:cNvSpPr txBox="1"/>
          <p:nvPr/>
        </p:nvSpPr>
        <p:spPr>
          <a:xfrm>
            <a:off x="812925" y="1144100"/>
            <a:ext cx="4437900" cy="454500"/>
          </a:xfrm>
          <a:prstGeom prst="rect">
            <a:avLst/>
          </a:prstGeom>
          <a:gradFill>
            <a:gsLst>
              <a:gs pos="0">
                <a:srgbClr val="F2F2F2"/>
              </a:gs>
              <a:gs pos="100000">
                <a:srgbClr val="A6A6A6"/>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Has patient received conflicting medical information regarding tuberculosis than that which OPH TB Program is transmitting?</a:t>
            </a:r>
            <a:endParaRPr sz="1000">
              <a:solidFill>
                <a:schemeClr val="dk1"/>
              </a:solidFill>
              <a:latin typeface="Roboto"/>
              <a:ea typeface="Roboto"/>
              <a:cs typeface="Roboto"/>
              <a:sym typeface="Roboto"/>
            </a:endParaRPr>
          </a:p>
        </p:txBody>
      </p:sp>
      <p:sp>
        <p:nvSpPr>
          <p:cNvPr id="815" name="Google Shape;815;p59"/>
          <p:cNvSpPr txBox="1"/>
          <p:nvPr/>
        </p:nvSpPr>
        <p:spPr>
          <a:xfrm>
            <a:off x="2795750" y="1898925"/>
            <a:ext cx="471900" cy="2790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812" name="Google Shape;812;p59"/>
          <p:cNvSpPr txBox="1"/>
          <p:nvPr/>
        </p:nvSpPr>
        <p:spPr>
          <a:xfrm>
            <a:off x="5571400" y="1231850"/>
            <a:ext cx="471900" cy="279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 </a:t>
            </a:r>
            <a:endParaRPr sz="1000">
              <a:solidFill>
                <a:schemeClr val="dk1"/>
              </a:solidFill>
              <a:latin typeface="Roboto"/>
              <a:ea typeface="Roboto"/>
              <a:cs typeface="Roboto"/>
              <a:sym typeface="Roboto"/>
            </a:endParaRPr>
          </a:p>
        </p:txBody>
      </p:sp>
      <p:sp>
        <p:nvSpPr>
          <p:cNvPr id="813" name="Google Shape;813;p59"/>
          <p:cNvSpPr txBox="1"/>
          <p:nvPr/>
        </p:nvSpPr>
        <p:spPr>
          <a:xfrm>
            <a:off x="5925250" y="1765600"/>
            <a:ext cx="2323500" cy="550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patient under a differing belief about medical information than that TB Program is transmitting?</a:t>
            </a:r>
            <a:endParaRPr sz="1000">
              <a:solidFill>
                <a:schemeClr val="dk1"/>
              </a:solidFill>
              <a:latin typeface="Roboto"/>
              <a:ea typeface="Roboto"/>
              <a:cs typeface="Roboto"/>
              <a:sym typeface="Roboto"/>
            </a:endParaRPr>
          </a:p>
        </p:txBody>
      </p:sp>
      <p:sp>
        <p:nvSpPr>
          <p:cNvPr id="809" name="Google Shape;809;p59"/>
          <p:cNvSpPr txBox="1"/>
          <p:nvPr/>
        </p:nvSpPr>
        <p:spPr>
          <a:xfrm>
            <a:off x="2118675" y="2359975"/>
            <a:ext cx="1826400" cy="513900"/>
          </a:xfrm>
          <a:prstGeom prst="rect">
            <a:avLst/>
          </a:prstGeom>
          <a:gradFill>
            <a:gsLst>
              <a:gs pos="0">
                <a:srgbClr val="F2F2F2"/>
              </a:gs>
              <a:gs pos="100000">
                <a:srgbClr val="A6A6A6"/>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Is the conflicting information coming from a local medical provider?</a:t>
            </a:r>
            <a:endParaRPr sz="1000" dirty="0">
              <a:solidFill>
                <a:schemeClr val="dk1"/>
              </a:solidFill>
              <a:latin typeface="Roboto"/>
              <a:ea typeface="Roboto"/>
              <a:cs typeface="Roboto"/>
              <a:sym typeface="Roboto"/>
            </a:endParaRPr>
          </a:p>
        </p:txBody>
      </p:sp>
      <p:sp>
        <p:nvSpPr>
          <p:cNvPr id="805" name="Google Shape;805;p59"/>
          <p:cNvSpPr txBox="1"/>
          <p:nvPr/>
        </p:nvSpPr>
        <p:spPr>
          <a:xfrm>
            <a:off x="177775" y="2971775"/>
            <a:ext cx="2323500" cy="1256700"/>
          </a:xfrm>
          <a:prstGeom prst="rect">
            <a:avLst/>
          </a:prstGeom>
          <a:gradFill>
            <a:gsLst>
              <a:gs pos="0">
                <a:srgbClr val="F2F2F2"/>
              </a:gs>
              <a:gs pos="100000">
                <a:srgbClr val="A6A6A6"/>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Reach out to other medical provider and discuss issue. Once on the same page have other medical provider, request that he/she speak with patient or write notes that are in agreement with OPH TB Program. Provide these notes to patient and have a follow-up discussion. </a:t>
            </a:r>
            <a:endParaRPr sz="1000">
              <a:solidFill>
                <a:schemeClr val="dk1"/>
              </a:solidFill>
              <a:latin typeface="Roboto"/>
              <a:ea typeface="Roboto"/>
              <a:cs typeface="Roboto"/>
              <a:sym typeface="Roboto"/>
            </a:endParaRPr>
          </a:p>
        </p:txBody>
      </p:sp>
      <p:cxnSp>
        <p:nvCxnSpPr>
          <p:cNvPr id="816" name="Google Shape;816;p59"/>
          <p:cNvCxnSpPr>
            <a:stCxn id="814" idx="2"/>
            <a:endCxn id="815" idx="0"/>
          </p:cNvCxnSpPr>
          <p:nvPr/>
        </p:nvCxnSpPr>
        <p:spPr>
          <a:xfrm flipH="1">
            <a:off x="3031575" y="1598600"/>
            <a:ext cx="300" cy="300300"/>
          </a:xfrm>
          <a:prstGeom prst="straightConnector1">
            <a:avLst/>
          </a:prstGeom>
          <a:noFill/>
          <a:ln w="19050" cap="flat" cmpd="sng">
            <a:solidFill>
              <a:schemeClr val="dk1"/>
            </a:solidFill>
            <a:prstDash val="solid"/>
            <a:round/>
            <a:headEnd type="none" w="med" len="med"/>
            <a:tailEnd type="triangle" w="med" len="med"/>
          </a:ln>
        </p:spPr>
      </p:cxnSp>
      <p:cxnSp>
        <p:nvCxnSpPr>
          <p:cNvPr id="817" name="Google Shape;817;p59"/>
          <p:cNvCxnSpPr>
            <a:stCxn id="814" idx="3"/>
            <a:endCxn id="812" idx="1"/>
          </p:cNvCxnSpPr>
          <p:nvPr/>
        </p:nvCxnSpPr>
        <p:spPr>
          <a:xfrm>
            <a:off x="5250825" y="1371350"/>
            <a:ext cx="320700" cy="0"/>
          </a:xfrm>
          <a:prstGeom prst="straightConnector1">
            <a:avLst/>
          </a:prstGeom>
          <a:noFill/>
          <a:ln w="19050" cap="flat" cmpd="sng">
            <a:solidFill>
              <a:schemeClr val="dk1"/>
            </a:solidFill>
            <a:prstDash val="solid"/>
            <a:round/>
            <a:headEnd type="none" w="med" len="med"/>
            <a:tailEnd type="triangle" w="med" len="med"/>
          </a:ln>
        </p:spPr>
      </p:cxnSp>
      <p:sp>
        <p:nvSpPr>
          <p:cNvPr id="818" name="Google Shape;818;p59"/>
          <p:cNvSpPr txBox="1"/>
          <p:nvPr/>
        </p:nvSpPr>
        <p:spPr>
          <a:xfrm>
            <a:off x="5453350" y="2439300"/>
            <a:ext cx="471900" cy="279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cxnSp>
        <p:nvCxnSpPr>
          <p:cNvPr id="819" name="Google Shape;819;p59"/>
          <p:cNvCxnSpPr>
            <a:stCxn id="813" idx="1"/>
            <a:endCxn id="818" idx="0"/>
          </p:cNvCxnSpPr>
          <p:nvPr/>
        </p:nvCxnSpPr>
        <p:spPr>
          <a:xfrm flipH="1">
            <a:off x="5689450" y="2041000"/>
            <a:ext cx="235800" cy="398400"/>
          </a:xfrm>
          <a:prstGeom prst="bentConnector2">
            <a:avLst/>
          </a:prstGeom>
          <a:noFill/>
          <a:ln w="19050" cap="flat" cmpd="sng">
            <a:solidFill>
              <a:schemeClr val="dk1"/>
            </a:solidFill>
            <a:prstDash val="solid"/>
            <a:miter lim="8000"/>
            <a:headEnd type="none" w="sm" len="sm"/>
            <a:tailEnd type="none" w="sm" len="sm"/>
          </a:ln>
        </p:spPr>
      </p:cxnSp>
      <p:sp>
        <p:nvSpPr>
          <p:cNvPr id="820" name="Google Shape;820;p59"/>
          <p:cNvSpPr txBox="1"/>
          <p:nvPr/>
        </p:nvSpPr>
        <p:spPr>
          <a:xfrm>
            <a:off x="5925250" y="4130803"/>
            <a:ext cx="1872000" cy="550800"/>
          </a:xfrm>
          <a:prstGeom prst="rect">
            <a:avLst/>
          </a:prstGeom>
          <a:gradFill>
            <a:gsLst>
              <a:gs pos="0">
                <a:srgbClr val="F2F2F2"/>
              </a:gs>
              <a:gs pos="100000">
                <a:srgbClr val="A6A6A6"/>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Fill out and submit PAC Action Request</a:t>
            </a:r>
            <a:endParaRPr sz="1000" dirty="0">
              <a:solidFill>
                <a:schemeClr val="dk1"/>
              </a:solidFill>
              <a:latin typeface="Roboto"/>
              <a:ea typeface="Roboto"/>
              <a:cs typeface="Roboto"/>
              <a:sym typeface="Roboto"/>
            </a:endParaRPr>
          </a:p>
        </p:txBody>
      </p:sp>
      <p:sp>
        <p:nvSpPr>
          <p:cNvPr id="821" name="Google Shape;821;p59"/>
          <p:cNvSpPr txBox="1"/>
          <p:nvPr/>
        </p:nvSpPr>
        <p:spPr>
          <a:xfrm>
            <a:off x="6103100" y="2518000"/>
            <a:ext cx="2595000" cy="13896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Listen to patient’s beliefs and conceptions about his/her health. Attempt to understand their point of view. Sometimes just showing that respect and listening can help a patient be open to what TB Program has to say. After that if reinforcement of ideas is needed, set up time for patient to speak with clinician. If issue does not seem to be resolved…</a:t>
            </a:r>
            <a:endParaRPr sz="1000">
              <a:solidFill>
                <a:schemeClr val="dk1"/>
              </a:solidFill>
              <a:latin typeface="Roboto"/>
              <a:ea typeface="Roboto"/>
              <a:cs typeface="Roboto"/>
              <a:sym typeface="Roboto"/>
            </a:endParaRPr>
          </a:p>
        </p:txBody>
      </p:sp>
      <p:cxnSp>
        <p:nvCxnSpPr>
          <p:cNvPr id="822" name="Google Shape;822;p59"/>
          <p:cNvCxnSpPr>
            <a:stCxn id="818" idx="2"/>
            <a:endCxn id="821" idx="1"/>
          </p:cNvCxnSpPr>
          <p:nvPr/>
        </p:nvCxnSpPr>
        <p:spPr>
          <a:xfrm rot="-5400000" flipH="1">
            <a:off x="5648950" y="2758650"/>
            <a:ext cx="494400" cy="413700"/>
          </a:xfrm>
          <a:prstGeom prst="bentConnector2">
            <a:avLst/>
          </a:prstGeom>
          <a:noFill/>
          <a:ln w="19050" cap="flat" cmpd="sng">
            <a:solidFill>
              <a:schemeClr val="dk1"/>
            </a:solidFill>
            <a:prstDash val="solid"/>
            <a:round/>
            <a:headEnd type="none" w="med" len="med"/>
            <a:tailEnd type="triangle" w="med" len="med"/>
          </a:ln>
        </p:spPr>
      </p:cxnSp>
      <p:cxnSp>
        <p:nvCxnSpPr>
          <p:cNvPr id="823" name="Google Shape;823;p59"/>
          <p:cNvCxnSpPr>
            <a:stCxn id="815" idx="2"/>
            <a:endCxn id="809" idx="0"/>
          </p:cNvCxnSpPr>
          <p:nvPr/>
        </p:nvCxnSpPr>
        <p:spPr>
          <a:xfrm>
            <a:off x="3031700" y="2177925"/>
            <a:ext cx="300" cy="182100"/>
          </a:xfrm>
          <a:prstGeom prst="straightConnector1">
            <a:avLst/>
          </a:prstGeom>
          <a:noFill/>
          <a:ln w="19050" cap="flat" cmpd="sng">
            <a:solidFill>
              <a:schemeClr val="dk1"/>
            </a:solidFill>
            <a:prstDash val="solid"/>
            <a:round/>
            <a:headEnd type="none" w="med" len="med"/>
            <a:tailEnd type="triangle" w="med" len="med"/>
          </a:ln>
        </p:spPr>
      </p:cxnSp>
      <p:sp>
        <p:nvSpPr>
          <p:cNvPr id="824" name="Google Shape;824;p59"/>
          <p:cNvSpPr txBox="1"/>
          <p:nvPr/>
        </p:nvSpPr>
        <p:spPr>
          <a:xfrm>
            <a:off x="4178400" y="2477725"/>
            <a:ext cx="471900" cy="279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825" name="Google Shape;825;p59"/>
          <p:cNvCxnSpPr>
            <a:stCxn id="809" idx="3"/>
            <a:endCxn id="824" idx="1"/>
          </p:cNvCxnSpPr>
          <p:nvPr/>
        </p:nvCxnSpPr>
        <p:spPr>
          <a:xfrm>
            <a:off x="3945075" y="2616925"/>
            <a:ext cx="233400" cy="300"/>
          </a:xfrm>
          <a:prstGeom prst="straightConnector1">
            <a:avLst/>
          </a:prstGeom>
          <a:noFill/>
          <a:ln w="19050" cap="flat" cmpd="sng">
            <a:solidFill>
              <a:schemeClr val="dk1"/>
            </a:solidFill>
            <a:prstDash val="solid"/>
            <a:round/>
            <a:headEnd type="none" w="med" len="med"/>
            <a:tailEnd type="triangle" w="med" len="med"/>
          </a:ln>
        </p:spPr>
      </p:cxnSp>
      <p:cxnSp>
        <p:nvCxnSpPr>
          <p:cNvPr id="826" name="Google Shape;826;p59"/>
          <p:cNvCxnSpPr>
            <a:stCxn id="824" idx="3"/>
            <a:endCxn id="821" idx="1"/>
          </p:cNvCxnSpPr>
          <p:nvPr/>
        </p:nvCxnSpPr>
        <p:spPr>
          <a:xfrm>
            <a:off x="4650300" y="2617225"/>
            <a:ext cx="1452900" cy="595500"/>
          </a:xfrm>
          <a:prstGeom prst="bentConnector3">
            <a:avLst>
              <a:gd name="adj1" fmla="val 49997"/>
            </a:avLst>
          </a:prstGeom>
          <a:noFill/>
          <a:ln w="19050" cap="flat" cmpd="sng">
            <a:solidFill>
              <a:schemeClr val="dk1"/>
            </a:solidFill>
            <a:prstDash val="solid"/>
            <a:miter lim="8000"/>
            <a:headEnd type="none" w="sm" len="sm"/>
            <a:tailEnd type="none" w="sm" len="sm"/>
          </a:ln>
        </p:spPr>
      </p:cxnSp>
      <p:cxnSp>
        <p:nvCxnSpPr>
          <p:cNvPr id="827" name="Google Shape;827;p59"/>
          <p:cNvCxnSpPr/>
          <p:nvPr/>
        </p:nvCxnSpPr>
        <p:spPr>
          <a:xfrm>
            <a:off x="4572625" y="3618000"/>
            <a:ext cx="0" cy="191400"/>
          </a:xfrm>
          <a:prstGeom prst="straightConnector1">
            <a:avLst/>
          </a:prstGeom>
          <a:noFill/>
          <a:ln w="19050" cap="flat" cmpd="sng">
            <a:solidFill>
              <a:schemeClr val="dk1"/>
            </a:solidFill>
            <a:prstDash val="solid"/>
            <a:round/>
            <a:headEnd type="none" w="med" len="med"/>
            <a:tailEnd type="triangle" w="med" len="med"/>
          </a:ln>
        </p:spPr>
      </p:cxnSp>
      <p:cxnSp>
        <p:nvCxnSpPr>
          <p:cNvPr id="828" name="Google Shape;828;p59"/>
          <p:cNvCxnSpPr>
            <a:stCxn id="821" idx="2"/>
            <a:endCxn id="820" idx="0"/>
          </p:cNvCxnSpPr>
          <p:nvPr/>
        </p:nvCxnSpPr>
        <p:spPr>
          <a:xfrm flipH="1">
            <a:off x="6861250" y="3907600"/>
            <a:ext cx="539350" cy="223203"/>
          </a:xfrm>
          <a:prstGeom prst="straightConnector1">
            <a:avLst/>
          </a:prstGeom>
          <a:noFill/>
          <a:ln w="19050" cap="flat" cmpd="sng">
            <a:solidFill>
              <a:schemeClr val="dk1"/>
            </a:solidFill>
            <a:prstDash val="solid"/>
            <a:round/>
            <a:headEnd type="none" w="med" len="med"/>
            <a:tailEnd type="triangle" w="med" len="med"/>
          </a:ln>
        </p:spPr>
      </p:cxnSp>
      <p:sp>
        <p:nvSpPr>
          <p:cNvPr id="810" name="Google Shape;810;p59"/>
          <p:cNvSpPr txBox="1"/>
          <p:nvPr/>
        </p:nvSpPr>
        <p:spPr>
          <a:xfrm>
            <a:off x="1103575" y="2477425"/>
            <a:ext cx="471900" cy="279000"/>
          </a:xfrm>
          <a:prstGeom prst="rect">
            <a:avLst/>
          </a:prstGeom>
          <a:solidFill>
            <a:srgbClr val="D9D9D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cxnSp>
        <p:nvCxnSpPr>
          <p:cNvPr id="829" name="Google Shape;829;p59"/>
          <p:cNvCxnSpPr>
            <a:stCxn id="810" idx="2"/>
            <a:endCxn id="805" idx="0"/>
          </p:cNvCxnSpPr>
          <p:nvPr/>
        </p:nvCxnSpPr>
        <p:spPr>
          <a:xfrm>
            <a:off x="1339525" y="2756425"/>
            <a:ext cx="0" cy="215400"/>
          </a:xfrm>
          <a:prstGeom prst="straightConnector1">
            <a:avLst/>
          </a:prstGeom>
          <a:noFill/>
          <a:ln w="19050" cap="flat" cmpd="sng">
            <a:solidFill>
              <a:schemeClr val="dk1"/>
            </a:solidFill>
            <a:prstDash val="solid"/>
            <a:round/>
            <a:headEnd type="none" w="med" len="med"/>
            <a:tailEnd type="triangle" w="med" len="med"/>
          </a:ln>
        </p:spPr>
      </p:cxnSp>
      <p:sp>
        <p:nvSpPr>
          <p:cNvPr id="806" name="Google Shape;806;p59"/>
          <p:cNvSpPr txBox="1"/>
          <p:nvPr/>
        </p:nvSpPr>
        <p:spPr>
          <a:xfrm>
            <a:off x="2796975" y="2974851"/>
            <a:ext cx="1826400" cy="1256700"/>
          </a:xfrm>
          <a:prstGeom prst="rect">
            <a:avLst/>
          </a:prstGeom>
          <a:gradFill>
            <a:gsLst>
              <a:gs pos="0">
                <a:srgbClr val="F2F2F2"/>
              </a:gs>
              <a:gs pos="100000">
                <a:srgbClr val="A6A6A6"/>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an agreement cannot be reached with the other medical provider then request that State TB Medical Advisor reach out to other medical provider.</a:t>
            </a:r>
            <a:endParaRPr sz="1000">
              <a:solidFill>
                <a:schemeClr val="dk1"/>
              </a:solidFill>
              <a:latin typeface="Roboto"/>
              <a:ea typeface="Roboto"/>
              <a:cs typeface="Roboto"/>
              <a:sym typeface="Roboto"/>
            </a:endParaRPr>
          </a:p>
        </p:txBody>
      </p:sp>
      <p:cxnSp>
        <p:nvCxnSpPr>
          <p:cNvPr id="830" name="Google Shape;830;p59"/>
          <p:cNvCxnSpPr>
            <a:stCxn id="809" idx="1"/>
            <a:endCxn id="810" idx="3"/>
          </p:cNvCxnSpPr>
          <p:nvPr/>
        </p:nvCxnSpPr>
        <p:spPr>
          <a:xfrm rot="10800000">
            <a:off x="1575375" y="2616925"/>
            <a:ext cx="543300" cy="0"/>
          </a:xfrm>
          <a:prstGeom prst="straightConnector1">
            <a:avLst/>
          </a:prstGeom>
          <a:noFill/>
          <a:ln w="19050" cap="flat" cmpd="sng">
            <a:solidFill>
              <a:schemeClr val="dk1"/>
            </a:solidFill>
            <a:prstDash val="solid"/>
            <a:miter lim="8000"/>
            <a:headEnd type="none" w="med" len="med"/>
            <a:tailEnd type="triangle" w="med" len="med"/>
          </a:ln>
        </p:spPr>
      </p:cxnSp>
      <p:sp>
        <p:nvSpPr>
          <p:cNvPr id="831" name="Google Shape;831;p59"/>
          <p:cNvSpPr txBox="1"/>
          <p:nvPr/>
        </p:nvSpPr>
        <p:spPr>
          <a:xfrm>
            <a:off x="4868175" y="3608262"/>
            <a:ext cx="765300" cy="891873"/>
          </a:xfrm>
          <a:prstGeom prst="rect">
            <a:avLst/>
          </a:prstGeom>
          <a:gradFill>
            <a:gsLst>
              <a:gs pos="0">
                <a:srgbClr val="F2F2F2"/>
              </a:gs>
              <a:gs pos="100000">
                <a:srgbClr val="A6A6A6"/>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If the issue does not get resolved</a:t>
            </a:r>
            <a:endParaRPr sz="1000" dirty="0">
              <a:solidFill>
                <a:schemeClr val="dk1"/>
              </a:solidFill>
              <a:latin typeface="Roboto"/>
              <a:ea typeface="Roboto"/>
              <a:cs typeface="Roboto"/>
              <a:sym typeface="Roboto"/>
            </a:endParaRPr>
          </a:p>
        </p:txBody>
      </p:sp>
      <p:cxnSp>
        <p:nvCxnSpPr>
          <p:cNvPr id="832" name="Google Shape;832;p59"/>
          <p:cNvCxnSpPr>
            <a:stCxn id="806" idx="3"/>
            <a:endCxn id="831" idx="0"/>
          </p:cNvCxnSpPr>
          <p:nvPr/>
        </p:nvCxnSpPr>
        <p:spPr>
          <a:xfrm>
            <a:off x="4623375" y="3603201"/>
            <a:ext cx="627450" cy="5061"/>
          </a:xfrm>
          <a:prstGeom prst="straightConnector1">
            <a:avLst/>
          </a:prstGeom>
          <a:noFill/>
          <a:ln w="19050" cap="flat" cmpd="sng">
            <a:solidFill>
              <a:schemeClr val="dk1"/>
            </a:solidFill>
            <a:prstDash val="solid"/>
            <a:round/>
            <a:headEnd type="none" w="med" len="med"/>
            <a:tailEnd type="triangle" w="med" len="med"/>
          </a:ln>
        </p:spPr>
      </p:cxnSp>
      <p:cxnSp>
        <p:nvCxnSpPr>
          <p:cNvPr id="833" name="Google Shape;833;p59"/>
          <p:cNvCxnSpPr>
            <a:stCxn id="831" idx="3"/>
            <a:endCxn id="820" idx="1"/>
          </p:cNvCxnSpPr>
          <p:nvPr/>
        </p:nvCxnSpPr>
        <p:spPr>
          <a:xfrm>
            <a:off x="5633475" y="4054199"/>
            <a:ext cx="291775" cy="352004"/>
          </a:xfrm>
          <a:prstGeom prst="straightConnector1">
            <a:avLst/>
          </a:prstGeom>
          <a:noFill/>
          <a:ln w="19050" cap="flat" cmpd="sng">
            <a:solidFill>
              <a:schemeClr val="dk1"/>
            </a:solidFill>
            <a:prstDash val="solid"/>
            <a:round/>
            <a:headEnd type="none" w="med" len="med"/>
            <a:tailEnd type="triangle" w="med" len="med"/>
          </a:ln>
        </p:spPr>
      </p:cxnSp>
      <p:sp>
        <p:nvSpPr>
          <p:cNvPr id="834" name="Google Shape;834;p59"/>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8</a:t>
            </a:r>
            <a:endParaRPr>
              <a:latin typeface="Calibri"/>
              <a:ea typeface="Calibri"/>
              <a:cs typeface="Calibri"/>
              <a:sym typeface="Calibri"/>
            </a:endParaRPr>
          </a:p>
        </p:txBody>
      </p:sp>
      <p:sp>
        <p:nvSpPr>
          <p:cNvPr id="37" name="TextBox 36">
            <a:hlinkClick r:id="rId3" action="ppaction://hlinksldjump"/>
          </p:cNvPr>
          <p:cNvSpPr txBox="1"/>
          <p:nvPr/>
        </p:nvSpPr>
        <p:spPr>
          <a:xfrm>
            <a:off x="8376734" y="4539530"/>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
        <p:nvSpPr>
          <p:cNvPr id="42" name="TextBox 41">
            <a:hlinkClick r:id="rId4" action="ppaction://hlinksldjump"/>
          </p:cNvPr>
          <p:cNvSpPr txBox="1"/>
          <p:nvPr/>
        </p:nvSpPr>
        <p:spPr>
          <a:xfrm>
            <a:off x="8395017" y="4054198"/>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60"/>
          <p:cNvSpPr txBox="1">
            <a:spLocks noGrp="1"/>
          </p:cNvSpPr>
          <p:nvPr>
            <p:ph type="title"/>
          </p:nvPr>
        </p:nvSpPr>
        <p:spPr>
          <a:xfrm>
            <a:off x="1276057" y="134943"/>
            <a:ext cx="1685235" cy="7233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r>
              <a:rPr lang="en" dirty="0">
                <a:solidFill>
                  <a:schemeClr val="lt1"/>
                </a:solidFill>
              </a:rPr>
              <a:t>Reliability</a:t>
            </a:r>
            <a:endParaRPr dirty="0">
              <a:solidFill>
                <a:schemeClr val="lt1"/>
              </a:solidFill>
            </a:endParaRPr>
          </a:p>
        </p:txBody>
      </p:sp>
      <p:cxnSp>
        <p:nvCxnSpPr>
          <p:cNvPr id="840" name="Google Shape;840;p60"/>
          <p:cNvCxnSpPr>
            <a:stCxn id="841" idx="3"/>
            <a:endCxn id="842" idx="1"/>
          </p:cNvCxnSpPr>
          <p:nvPr/>
        </p:nvCxnSpPr>
        <p:spPr>
          <a:xfrm>
            <a:off x="2501275" y="3600125"/>
            <a:ext cx="295800" cy="3000"/>
          </a:xfrm>
          <a:prstGeom prst="straightConnector1">
            <a:avLst/>
          </a:prstGeom>
          <a:noFill/>
          <a:ln w="19050" cap="flat" cmpd="sng">
            <a:solidFill>
              <a:schemeClr val="dk1"/>
            </a:solidFill>
            <a:prstDash val="solid"/>
            <a:round/>
            <a:headEnd type="none" w="med" len="med"/>
            <a:tailEnd type="triangle" w="med" len="med"/>
          </a:ln>
        </p:spPr>
      </p:cxnSp>
      <p:cxnSp>
        <p:nvCxnSpPr>
          <p:cNvPr id="843" name="Google Shape;843;p60"/>
          <p:cNvCxnSpPr>
            <a:stCxn id="844" idx="1"/>
            <a:endCxn id="845" idx="3"/>
          </p:cNvCxnSpPr>
          <p:nvPr/>
        </p:nvCxnSpPr>
        <p:spPr>
          <a:xfrm rot="10800000" flipV="1">
            <a:off x="1575475" y="2569487"/>
            <a:ext cx="543200" cy="7050"/>
          </a:xfrm>
          <a:prstGeom prst="bentConnector3">
            <a:avLst>
              <a:gd name="adj1" fmla="val 50000"/>
            </a:avLst>
          </a:prstGeom>
          <a:noFill/>
          <a:ln w="19050" cap="flat" cmpd="sng">
            <a:solidFill>
              <a:schemeClr val="dk1"/>
            </a:solidFill>
            <a:prstDash val="solid"/>
            <a:miter lim="8000"/>
            <a:headEnd type="none" w="sm" len="sm"/>
            <a:tailEnd type="none" w="sm" len="sm"/>
          </a:ln>
        </p:spPr>
      </p:cxnSp>
      <p:cxnSp>
        <p:nvCxnSpPr>
          <p:cNvPr id="846" name="Google Shape;846;p60"/>
          <p:cNvCxnSpPr>
            <a:stCxn id="847" idx="3"/>
            <a:endCxn id="848" idx="0"/>
          </p:cNvCxnSpPr>
          <p:nvPr/>
        </p:nvCxnSpPr>
        <p:spPr>
          <a:xfrm>
            <a:off x="6038277" y="1267575"/>
            <a:ext cx="1048723" cy="207938"/>
          </a:xfrm>
          <a:prstGeom prst="bentConnector2">
            <a:avLst/>
          </a:prstGeom>
          <a:noFill/>
          <a:ln w="19050" cap="flat" cmpd="sng">
            <a:solidFill>
              <a:schemeClr val="dk1"/>
            </a:solidFill>
            <a:prstDash val="solid"/>
            <a:miter lim="8000"/>
            <a:headEnd type="none" w="sm" len="sm"/>
            <a:tailEnd type="none" w="sm" len="sm"/>
          </a:ln>
        </p:spPr>
      </p:cxnSp>
      <p:sp>
        <p:nvSpPr>
          <p:cNvPr id="849" name="Google Shape;849;p60"/>
          <p:cNvSpPr txBox="1"/>
          <p:nvPr/>
        </p:nvSpPr>
        <p:spPr>
          <a:xfrm>
            <a:off x="812925" y="1086913"/>
            <a:ext cx="4437900" cy="354900"/>
          </a:xfrm>
          <a:prstGeom prst="rect">
            <a:avLst/>
          </a:prstGeom>
          <a:gradFill>
            <a:gsLst>
              <a:gs pos="0">
                <a:srgbClr val="07E6FF"/>
              </a:gs>
              <a:gs pos="100000">
                <a:srgbClr val="06ACBF"/>
              </a:gs>
              <a:gs pos="100000">
                <a:srgbClr val="05727E"/>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Is patient showing signs of not being reliable with DOT, appointments, etc.?</a:t>
            </a:r>
            <a:endParaRPr sz="1000">
              <a:solidFill>
                <a:schemeClr val="dk1"/>
              </a:solidFill>
              <a:latin typeface="Roboto"/>
              <a:ea typeface="Roboto"/>
              <a:cs typeface="Roboto"/>
              <a:sym typeface="Roboto"/>
            </a:endParaRPr>
          </a:p>
        </p:txBody>
      </p:sp>
      <p:sp>
        <p:nvSpPr>
          <p:cNvPr id="850" name="Google Shape;850;p60"/>
          <p:cNvSpPr txBox="1"/>
          <p:nvPr/>
        </p:nvSpPr>
        <p:spPr>
          <a:xfrm>
            <a:off x="2795775" y="1700825"/>
            <a:ext cx="471900" cy="279000"/>
          </a:xfrm>
          <a:prstGeom prst="rect">
            <a:avLst/>
          </a:prstGeom>
          <a:solidFill>
            <a:srgbClr val="0098AA">
              <a:alpha val="6588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YES</a:t>
            </a:r>
            <a:endParaRPr sz="1000">
              <a:solidFill>
                <a:schemeClr val="dk1"/>
              </a:solidFill>
              <a:latin typeface="Roboto"/>
              <a:ea typeface="Roboto"/>
              <a:cs typeface="Roboto"/>
              <a:sym typeface="Roboto"/>
            </a:endParaRPr>
          </a:p>
        </p:txBody>
      </p:sp>
      <p:sp>
        <p:nvSpPr>
          <p:cNvPr id="847" name="Google Shape;847;p60"/>
          <p:cNvSpPr txBox="1"/>
          <p:nvPr/>
        </p:nvSpPr>
        <p:spPr>
          <a:xfrm>
            <a:off x="5566377" y="1128075"/>
            <a:ext cx="471900" cy="279000"/>
          </a:xfrm>
          <a:prstGeom prst="rect">
            <a:avLst/>
          </a:prstGeom>
          <a:solidFill>
            <a:srgbClr val="00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 </a:t>
            </a:r>
            <a:endParaRPr sz="1000">
              <a:solidFill>
                <a:schemeClr val="dk1"/>
              </a:solidFill>
              <a:latin typeface="Roboto"/>
              <a:ea typeface="Roboto"/>
              <a:cs typeface="Roboto"/>
              <a:sym typeface="Roboto"/>
            </a:endParaRPr>
          </a:p>
        </p:txBody>
      </p:sp>
      <p:sp>
        <p:nvSpPr>
          <p:cNvPr id="848" name="Google Shape;848;p60"/>
          <p:cNvSpPr txBox="1"/>
          <p:nvPr/>
        </p:nvSpPr>
        <p:spPr>
          <a:xfrm>
            <a:off x="5925250" y="1475513"/>
            <a:ext cx="2323500" cy="550800"/>
          </a:xfrm>
          <a:prstGeom prst="rect">
            <a:avLst/>
          </a:prstGeom>
          <a:solidFill>
            <a:srgbClr val="00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Is the reliability dependent upon a family or friend of the patient?</a:t>
            </a:r>
            <a:endParaRPr sz="1000" dirty="0">
              <a:solidFill>
                <a:schemeClr val="dk1"/>
              </a:solidFill>
              <a:latin typeface="Roboto"/>
              <a:ea typeface="Roboto"/>
              <a:cs typeface="Roboto"/>
              <a:sym typeface="Roboto"/>
            </a:endParaRPr>
          </a:p>
        </p:txBody>
      </p:sp>
      <p:sp>
        <p:nvSpPr>
          <p:cNvPr id="844" name="Google Shape;844;p60"/>
          <p:cNvSpPr txBox="1"/>
          <p:nvPr/>
        </p:nvSpPr>
        <p:spPr>
          <a:xfrm>
            <a:off x="2118675" y="2312537"/>
            <a:ext cx="1826400" cy="513900"/>
          </a:xfrm>
          <a:prstGeom prst="rect">
            <a:avLst/>
          </a:prstGeom>
          <a:gradFill>
            <a:gsLst>
              <a:gs pos="0">
                <a:srgbClr val="07E6FF"/>
              </a:gs>
              <a:gs pos="100000">
                <a:srgbClr val="06ACBF"/>
              </a:gs>
              <a:gs pos="100000">
                <a:srgbClr val="05727E"/>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Have you tried using incentives for patient to assist in reliability?</a:t>
            </a:r>
            <a:endParaRPr sz="1000">
              <a:solidFill>
                <a:schemeClr val="dk1"/>
              </a:solidFill>
              <a:latin typeface="Roboto"/>
              <a:ea typeface="Roboto"/>
              <a:cs typeface="Roboto"/>
              <a:sym typeface="Roboto"/>
            </a:endParaRPr>
          </a:p>
        </p:txBody>
      </p:sp>
      <p:sp>
        <p:nvSpPr>
          <p:cNvPr id="841" name="Google Shape;841;p60"/>
          <p:cNvSpPr txBox="1"/>
          <p:nvPr/>
        </p:nvSpPr>
        <p:spPr>
          <a:xfrm>
            <a:off x="177775" y="2971775"/>
            <a:ext cx="2323500" cy="1256700"/>
          </a:xfrm>
          <a:prstGeom prst="rect">
            <a:avLst/>
          </a:prstGeom>
          <a:gradFill>
            <a:gsLst>
              <a:gs pos="0">
                <a:srgbClr val="07E6FF"/>
              </a:gs>
              <a:gs pos="100000">
                <a:srgbClr val="06ACBF"/>
              </a:gs>
              <a:gs pos="100000">
                <a:srgbClr val="05727E"/>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using incentives does not help enough, talk to the patient about the barriers he/she is having for attending DOT and appointments, etc. Listen for clues that may help you help them. Use the Resource Guide for links to assistance that may help. </a:t>
            </a:r>
            <a:endParaRPr sz="1000">
              <a:solidFill>
                <a:schemeClr val="dk1"/>
              </a:solidFill>
              <a:latin typeface="Roboto"/>
              <a:ea typeface="Roboto"/>
              <a:cs typeface="Roboto"/>
              <a:sym typeface="Roboto"/>
            </a:endParaRPr>
          </a:p>
        </p:txBody>
      </p:sp>
      <p:cxnSp>
        <p:nvCxnSpPr>
          <p:cNvPr id="851" name="Google Shape;851;p60"/>
          <p:cNvCxnSpPr>
            <a:stCxn id="849" idx="2"/>
            <a:endCxn id="850" idx="0"/>
          </p:cNvCxnSpPr>
          <p:nvPr/>
        </p:nvCxnSpPr>
        <p:spPr>
          <a:xfrm>
            <a:off x="3031875" y="1441813"/>
            <a:ext cx="0" cy="258900"/>
          </a:xfrm>
          <a:prstGeom prst="straightConnector1">
            <a:avLst/>
          </a:prstGeom>
          <a:noFill/>
          <a:ln w="19050" cap="flat" cmpd="sng">
            <a:solidFill>
              <a:schemeClr val="dk1"/>
            </a:solidFill>
            <a:prstDash val="solid"/>
            <a:round/>
            <a:headEnd type="none" w="med" len="med"/>
            <a:tailEnd type="triangle" w="med" len="med"/>
          </a:ln>
        </p:spPr>
      </p:cxnSp>
      <p:cxnSp>
        <p:nvCxnSpPr>
          <p:cNvPr id="852" name="Google Shape;852;p60"/>
          <p:cNvCxnSpPr>
            <a:stCxn id="849" idx="3"/>
            <a:endCxn id="847" idx="1"/>
          </p:cNvCxnSpPr>
          <p:nvPr/>
        </p:nvCxnSpPr>
        <p:spPr>
          <a:xfrm>
            <a:off x="5250825" y="1264363"/>
            <a:ext cx="315552" cy="3212"/>
          </a:xfrm>
          <a:prstGeom prst="straightConnector1">
            <a:avLst/>
          </a:prstGeom>
          <a:noFill/>
          <a:ln w="19050" cap="flat" cmpd="sng">
            <a:solidFill>
              <a:schemeClr val="dk1"/>
            </a:solidFill>
            <a:prstDash val="solid"/>
            <a:round/>
            <a:headEnd type="none" w="med" len="med"/>
            <a:tailEnd type="triangle" w="med" len="med"/>
          </a:ln>
        </p:spPr>
      </p:cxnSp>
      <p:sp>
        <p:nvSpPr>
          <p:cNvPr id="853" name="Google Shape;853;p60"/>
          <p:cNvSpPr txBox="1"/>
          <p:nvPr/>
        </p:nvSpPr>
        <p:spPr>
          <a:xfrm>
            <a:off x="5397875" y="2094751"/>
            <a:ext cx="527375" cy="355599"/>
          </a:xfrm>
          <a:prstGeom prst="rect">
            <a:avLst/>
          </a:prstGeom>
          <a:solidFill>
            <a:srgbClr val="00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YES or NO</a:t>
            </a:r>
            <a:endParaRPr sz="1000" dirty="0">
              <a:solidFill>
                <a:schemeClr val="dk1"/>
              </a:solidFill>
              <a:latin typeface="Roboto"/>
              <a:ea typeface="Roboto"/>
              <a:cs typeface="Roboto"/>
              <a:sym typeface="Roboto"/>
            </a:endParaRPr>
          </a:p>
        </p:txBody>
      </p:sp>
      <p:cxnSp>
        <p:nvCxnSpPr>
          <p:cNvPr id="854" name="Google Shape;854;p60"/>
          <p:cNvCxnSpPr>
            <a:stCxn id="848" idx="1"/>
            <a:endCxn id="853" idx="0"/>
          </p:cNvCxnSpPr>
          <p:nvPr/>
        </p:nvCxnSpPr>
        <p:spPr>
          <a:xfrm rot="10800000" flipV="1">
            <a:off x="5661564" y="1750913"/>
            <a:ext cx="263687" cy="343838"/>
          </a:xfrm>
          <a:prstGeom prst="bentConnector2">
            <a:avLst/>
          </a:prstGeom>
          <a:noFill/>
          <a:ln w="19050" cap="flat" cmpd="sng">
            <a:solidFill>
              <a:schemeClr val="dk1"/>
            </a:solidFill>
            <a:prstDash val="solid"/>
            <a:miter lim="8000"/>
            <a:headEnd type="none" w="sm" len="sm"/>
            <a:tailEnd type="none" w="sm" len="sm"/>
          </a:ln>
        </p:spPr>
      </p:cxnSp>
      <p:sp>
        <p:nvSpPr>
          <p:cNvPr id="855" name="Google Shape;855;p60"/>
          <p:cNvSpPr txBox="1"/>
          <p:nvPr/>
        </p:nvSpPr>
        <p:spPr>
          <a:xfrm>
            <a:off x="6753326" y="4170375"/>
            <a:ext cx="1294548" cy="550800"/>
          </a:xfrm>
          <a:prstGeom prst="rect">
            <a:avLst/>
          </a:prstGeom>
          <a:solidFill>
            <a:srgbClr val="0098AA">
              <a:alpha val="63919"/>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Fill out and submit PAC Action Request</a:t>
            </a:r>
            <a:endParaRPr sz="1000" dirty="0">
              <a:solidFill>
                <a:schemeClr val="dk1"/>
              </a:solidFill>
              <a:latin typeface="Roboto"/>
              <a:ea typeface="Roboto"/>
              <a:cs typeface="Roboto"/>
              <a:sym typeface="Roboto"/>
            </a:endParaRPr>
          </a:p>
        </p:txBody>
      </p:sp>
      <p:sp>
        <p:nvSpPr>
          <p:cNvPr id="856" name="Google Shape;856;p60"/>
          <p:cNvSpPr txBox="1"/>
          <p:nvPr/>
        </p:nvSpPr>
        <p:spPr>
          <a:xfrm>
            <a:off x="6103100" y="2094751"/>
            <a:ext cx="2595000" cy="958712"/>
          </a:xfrm>
          <a:prstGeom prst="rect">
            <a:avLst/>
          </a:prstGeom>
          <a:solidFill>
            <a:srgbClr val="00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Try using incentives that directly correlate to patient’s care. You could, for example, provide gas money to a friend to bring the patient to DOT or bring the patient breakfast everytime he has his sputum collected and ready for pick up. </a:t>
            </a:r>
            <a:endParaRPr sz="1000" dirty="0">
              <a:solidFill>
                <a:schemeClr val="dk1"/>
              </a:solidFill>
              <a:latin typeface="Roboto"/>
              <a:ea typeface="Roboto"/>
              <a:cs typeface="Roboto"/>
              <a:sym typeface="Roboto"/>
            </a:endParaRPr>
          </a:p>
        </p:txBody>
      </p:sp>
      <p:cxnSp>
        <p:nvCxnSpPr>
          <p:cNvPr id="857" name="Google Shape;857;p60"/>
          <p:cNvCxnSpPr>
            <a:stCxn id="850" idx="2"/>
            <a:endCxn id="844" idx="0"/>
          </p:cNvCxnSpPr>
          <p:nvPr/>
        </p:nvCxnSpPr>
        <p:spPr>
          <a:xfrm>
            <a:off x="3031725" y="1979825"/>
            <a:ext cx="150" cy="332712"/>
          </a:xfrm>
          <a:prstGeom prst="straightConnector1">
            <a:avLst/>
          </a:prstGeom>
          <a:noFill/>
          <a:ln w="19050" cap="flat" cmpd="sng">
            <a:solidFill>
              <a:schemeClr val="dk1"/>
            </a:solidFill>
            <a:prstDash val="solid"/>
            <a:round/>
            <a:headEnd type="none" w="med" len="med"/>
            <a:tailEnd type="triangle" w="med" len="med"/>
          </a:ln>
        </p:spPr>
      </p:cxnSp>
      <p:sp>
        <p:nvSpPr>
          <p:cNvPr id="858" name="Google Shape;858;p60"/>
          <p:cNvSpPr txBox="1"/>
          <p:nvPr/>
        </p:nvSpPr>
        <p:spPr>
          <a:xfrm>
            <a:off x="4211026" y="2422494"/>
            <a:ext cx="471900" cy="279000"/>
          </a:xfrm>
          <a:prstGeom prst="rect">
            <a:avLst/>
          </a:prstGeom>
          <a:solidFill>
            <a:srgbClr val="00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NO</a:t>
            </a:r>
            <a:endParaRPr sz="1000">
              <a:solidFill>
                <a:schemeClr val="dk1"/>
              </a:solidFill>
              <a:latin typeface="Roboto"/>
              <a:ea typeface="Roboto"/>
              <a:cs typeface="Roboto"/>
              <a:sym typeface="Roboto"/>
            </a:endParaRPr>
          </a:p>
        </p:txBody>
      </p:sp>
      <p:cxnSp>
        <p:nvCxnSpPr>
          <p:cNvPr id="859" name="Google Shape;859;p60"/>
          <p:cNvCxnSpPr>
            <a:stCxn id="844" idx="3"/>
            <a:endCxn id="858" idx="1"/>
          </p:cNvCxnSpPr>
          <p:nvPr/>
        </p:nvCxnSpPr>
        <p:spPr>
          <a:xfrm flipV="1">
            <a:off x="3945075" y="2561994"/>
            <a:ext cx="265951" cy="7493"/>
          </a:xfrm>
          <a:prstGeom prst="straightConnector1">
            <a:avLst/>
          </a:prstGeom>
          <a:noFill/>
          <a:ln w="19050" cap="flat" cmpd="sng">
            <a:solidFill>
              <a:schemeClr val="dk1"/>
            </a:solidFill>
            <a:prstDash val="solid"/>
            <a:round/>
            <a:headEnd type="none" w="med" len="med"/>
            <a:tailEnd type="triangle" w="med" len="med"/>
          </a:ln>
        </p:spPr>
      </p:cxnSp>
      <p:cxnSp>
        <p:nvCxnSpPr>
          <p:cNvPr id="861" name="Google Shape;861;p60"/>
          <p:cNvCxnSpPr/>
          <p:nvPr/>
        </p:nvCxnSpPr>
        <p:spPr>
          <a:xfrm>
            <a:off x="4572625" y="3618000"/>
            <a:ext cx="0" cy="191400"/>
          </a:xfrm>
          <a:prstGeom prst="straightConnector1">
            <a:avLst/>
          </a:prstGeom>
          <a:noFill/>
          <a:ln w="19050" cap="flat" cmpd="sng">
            <a:solidFill>
              <a:schemeClr val="dk1"/>
            </a:solidFill>
            <a:prstDash val="solid"/>
            <a:round/>
            <a:headEnd type="none" w="med" len="med"/>
            <a:tailEnd type="triangle" w="med" len="med"/>
          </a:ln>
        </p:spPr>
      </p:cxnSp>
      <p:sp>
        <p:nvSpPr>
          <p:cNvPr id="845" name="Google Shape;845;p60"/>
          <p:cNvSpPr txBox="1"/>
          <p:nvPr/>
        </p:nvSpPr>
        <p:spPr>
          <a:xfrm>
            <a:off x="1103575" y="2437037"/>
            <a:ext cx="471900" cy="279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YES</a:t>
            </a:r>
            <a:endParaRPr sz="1000" dirty="0">
              <a:solidFill>
                <a:schemeClr val="dk1"/>
              </a:solidFill>
              <a:latin typeface="Roboto"/>
              <a:ea typeface="Roboto"/>
              <a:cs typeface="Roboto"/>
              <a:sym typeface="Roboto"/>
            </a:endParaRPr>
          </a:p>
        </p:txBody>
      </p:sp>
      <p:cxnSp>
        <p:nvCxnSpPr>
          <p:cNvPr id="862" name="Google Shape;862;p60"/>
          <p:cNvCxnSpPr>
            <a:stCxn id="845" idx="2"/>
            <a:endCxn id="841" idx="0"/>
          </p:cNvCxnSpPr>
          <p:nvPr/>
        </p:nvCxnSpPr>
        <p:spPr>
          <a:xfrm>
            <a:off x="1339525" y="2716037"/>
            <a:ext cx="0" cy="255738"/>
          </a:xfrm>
          <a:prstGeom prst="straightConnector1">
            <a:avLst/>
          </a:prstGeom>
          <a:noFill/>
          <a:ln w="19050" cap="flat" cmpd="sng">
            <a:solidFill>
              <a:schemeClr val="dk1"/>
            </a:solidFill>
            <a:prstDash val="solid"/>
            <a:round/>
            <a:headEnd type="none" w="med" len="med"/>
            <a:tailEnd type="triangle" w="med" len="med"/>
          </a:ln>
        </p:spPr>
      </p:cxnSp>
      <p:sp>
        <p:nvSpPr>
          <p:cNvPr id="842" name="Google Shape;842;p60"/>
          <p:cNvSpPr txBox="1"/>
          <p:nvPr/>
        </p:nvSpPr>
        <p:spPr>
          <a:xfrm>
            <a:off x="2796975" y="2974851"/>
            <a:ext cx="1826400" cy="1256700"/>
          </a:xfrm>
          <a:prstGeom prst="rect">
            <a:avLst/>
          </a:prstGeom>
          <a:gradFill>
            <a:gsLst>
              <a:gs pos="0">
                <a:srgbClr val="07E6FF"/>
              </a:gs>
              <a:gs pos="100000">
                <a:srgbClr val="06ACBF"/>
              </a:gs>
              <a:gs pos="100000">
                <a:srgbClr val="05727E"/>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If patient is still having reliability issues, discuss with TB Manager options that may help patient such as VDOT, social service needs, etc. </a:t>
            </a:r>
            <a:endParaRPr sz="1000">
              <a:solidFill>
                <a:schemeClr val="dk1"/>
              </a:solidFill>
              <a:latin typeface="Roboto"/>
              <a:ea typeface="Roboto"/>
              <a:cs typeface="Roboto"/>
              <a:sym typeface="Roboto"/>
            </a:endParaRPr>
          </a:p>
        </p:txBody>
      </p:sp>
      <p:cxnSp>
        <p:nvCxnSpPr>
          <p:cNvPr id="863" name="Google Shape;863;p60"/>
          <p:cNvCxnSpPr>
            <a:stCxn id="844" idx="1"/>
            <a:endCxn id="845" idx="3"/>
          </p:cNvCxnSpPr>
          <p:nvPr/>
        </p:nvCxnSpPr>
        <p:spPr>
          <a:xfrm flipH="1">
            <a:off x="1575475" y="2569487"/>
            <a:ext cx="543200" cy="7050"/>
          </a:xfrm>
          <a:prstGeom prst="straightConnector1">
            <a:avLst/>
          </a:prstGeom>
          <a:noFill/>
          <a:ln w="19050" cap="flat" cmpd="sng">
            <a:solidFill>
              <a:schemeClr val="dk1"/>
            </a:solidFill>
            <a:prstDash val="solid"/>
            <a:miter lim="8000"/>
            <a:headEnd type="none" w="med" len="med"/>
            <a:tailEnd type="triangle" w="med" len="med"/>
          </a:ln>
        </p:spPr>
      </p:cxnSp>
      <p:sp>
        <p:nvSpPr>
          <p:cNvPr id="864" name="Google Shape;864;p60"/>
          <p:cNvSpPr txBox="1"/>
          <p:nvPr/>
        </p:nvSpPr>
        <p:spPr>
          <a:xfrm>
            <a:off x="4844575" y="3961175"/>
            <a:ext cx="765300" cy="931225"/>
          </a:xfrm>
          <a:prstGeom prst="rect">
            <a:avLst/>
          </a:prstGeom>
          <a:gradFill>
            <a:gsLst>
              <a:gs pos="0">
                <a:srgbClr val="07E6FF"/>
              </a:gs>
              <a:gs pos="100000">
                <a:srgbClr val="06ACBF"/>
              </a:gs>
              <a:gs pos="100000">
                <a:srgbClr val="05727E"/>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If the issue does not get resolved</a:t>
            </a:r>
            <a:endParaRPr sz="1000" dirty="0">
              <a:solidFill>
                <a:schemeClr val="dk1"/>
              </a:solidFill>
              <a:latin typeface="Roboto"/>
              <a:ea typeface="Roboto"/>
              <a:cs typeface="Roboto"/>
              <a:sym typeface="Roboto"/>
            </a:endParaRPr>
          </a:p>
        </p:txBody>
      </p:sp>
      <p:cxnSp>
        <p:nvCxnSpPr>
          <p:cNvPr id="865" name="Google Shape;865;p60"/>
          <p:cNvCxnSpPr>
            <a:stCxn id="842" idx="3"/>
            <a:endCxn id="864" idx="0"/>
          </p:cNvCxnSpPr>
          <p:nvPr/>
        </p:nvCxnSpPr>
        <p:spPr>
          <a:xfrm>
            <a:off x="4623375" y="3603201"/>
            <a:ext cx="603850" cy="357974"/>
          </a:xfrm>
          <a:prstGeom prst="straightConnector1">
            <a:avLst/>
          </a:prstGeom>
          <a:noFill/>
          <a:ln w="19050" cap="flat" cmpd="sng">
            <a:solidFill>
              <a:schemeClr val="dk1"/>
            </a:solidFill>
            <a:prstDash val="solid"/>
            <a:round/>
            <a:headEnd type="none" w="med" len="med"/>
            <a:tailEnd type="triangle" w="med" len="med"/>
          </a:ln>
        </p:spPr>
      </p:cxnSp>
      <p:cxnSp>
        <p:nvCxnSpPr>
          <p:cNvPr id="866" name="Google Shape;866;p60"/>
          <p:cNvCxnSpPr>
            <a:stCxn id="864" idx="3"/>
            <a:endCxn id="855" idx="1"/>
          </p:cNvCxnSpPr>
          <p:nvPr/>
        </p:nvCxnSpPr>
        <p:spPr>
          <a:xfrm>
            <a:off x="5609875" y="4426788"/>
            <a:ext cx="1143451" cy="18987"/>
          </a:xfrm>
          <a:prstGeom prst="straightConnector1">
            <a:avLst/>
          </a:prstGeom>
          <a:noFill/>
          <a:ln w="19050" cap="flat" cmpd="sng">
            <a:solidFill>
              <a:schemeClr val="dk1"/>
            </a:solidFill>
            <a:prstDash val="solid"/>
            <a:round/>
            <a:headEnd type="none" w="med" len="med"/>
            <a:tailEnd type="triangle" w="med" len="med"/>
          </a:ln>
        </p:spPr>
      </p:cxnSp>
      <p:sp>
        <p:nvSpPr>
          <p:cNvPr id="867" name="Google Shape;867;p60"/>
          <p:cNvSpPr txBox="1"/>
          <p:nvPr/>
        </p:nvSpPr>
        <p:spPr>
          <a:xfrm>
            <a:off x="5967050" y="3211663"/>
            <a:ext cx="2867100" cy="838200"/>
          </a:xfrm>
          <a:prstGeom prst="rect">
            <a:avLst/>
          </a:prstGeom>
          <a:solidFill>
            <a:srgbClr val="00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Roboto"/>
                <a:ea typeface="Roboto"/>
                <a:cs typeface="Roboto"/>
                <a:sym typeface="Roboto"/>
              </a:rPr>
              <a:t>If incentives are not helping the issue enough, you and patient could together have a conversation with a friend or family member about the patient’s needs. </a:t>
            </a:r>
            <a:endParaRPr sz="1000" dirty="0">
              <a:solidFill>
                <a:schemeClr val="dk1"/>
              </a:solidFill>
              <a:latin typeface="Roboto"/>
              <a:ea typeface="Roboto"/>
              <a:cs typeface="Roboto"/>
              <a:sym typeface="Roboto"/>
            </a:endParaRPr>
          </a:p>
          <a:p>
            <a:pPr marL="0" lvl="0" indent="0" algn="ctr" rtl="0">
              <a:spcBef>
                <a:spcPts val="0"/>
              </a:spcBef>
              <a:spcAft>
                <a:spcPts val="0"/>
              </a:spcAft>
              <a:buNone/>
            </a:pPr>
            <a:r>
              <a:rPr lang="en" sz="1000" dirty="0">
                <a:solidFill>
                  <a:schemeClr val="dk1"/>
                </a:solidFill>
                <a:latin typeface="Roboto"/>
                <a:ea typeface="Roboto"/>
                <a:cs typeface="Roboto"/>
                <a:sym typeface="Roboto"/>
              </a:rPr>
              <a:t>If the issue still remains…</a:t>
            </a:r>
            <a:endParaRPr sz="1000" dirty="0">
              <a:solidFill>
                <a:schemeClr val="dk1"/>
              </a:solidFill>
              <a:latin typeface="Roboto"/>
              <a:ea typeface="Roboto"/>
              <a:cs typeface="Roboto"/>
              <a:sym typeface="Roboto"/>
            </a:endParaRPr>
          </a:p>
        </p:txBody>
      </p:sp>
      <p:cxnSp>
        <p:nvCxnSpPr>
          <p:cNvPr id="868" name="Google Shape;868;p60"/>
          <p:cNvCxnSpPr>
            <a:stCxn id="853" idx="2"/>
            <a:endCxn id="856" idx="1"/>
          </p:cNvCxnSpPr>
          <p:nvPr/>
        </p:nvCxnSpPr>
        <p:spPr>
          <a:xfrm rot="16200000" flipH="1">
            <a:off x="5820453" y="2291459"/>
            <a:ext cx="123757" cy="441537"/>
          </a:xfrm>
          <a:prstGeom prst="bentConnector2">
            <a:avLst/>
          </a:prstGeom>
          <a:noFill/>
          <a:ln w="19050" cap="flat" cmpd="sng">
            <a:solidFill>
              <a:schemeClr val="dk1"/>
            </a:solidFill>
            <a:prstDash val="solid"/>
            <a:miter lim="8000"/>
            <a:headEnd type="none" w="sm" len="sm"/>
            <a:tailEnd type="none" w="sm" len="sm"/>
          </a:ln>
        </p:spPr>
      </p:cxnSp>
      <p:cxnSp>
        <p:nvCxnSpPr>
          <p:cNvPr id="869" name="Google Shape;869;p60"/>
          <p:cNvCxnSpPr>
            <a:stCxn id="858" idx="3"/>
            <a:endCxn id="856" idx="1"/>
          </p:cNvCxnSpPr>
          <p:nvPr/>
        </p:nvCxnSpPr>
        <p:spPr>
          <a:xfrm>
            <a:off x="4682926" y="2561994"/>
            <a:ext cx="1420174" cy="12113"/>
          </a:xfrm>
          <a:prstGeom prst="straightConnector1">
            <a:avLst/>
          </a:prstGeom>
          <a:noFill/>
          <a:ln w="19050" cap="flat" cmpd="sng">
            <a:solidFill>
              <a:schemeClr val="dk1"/>
            </a:solidFill>
            <a:prstDash val="solid"/>
            <a:round/>
            <a:headEnd type="none" w="med" len="med"/>
            <a:tailEnd type="triangle" w="med" len="med"/>
          </a:ln>
        </p:spPr>
      </p:cxnSp>
      <p:cxnSp>
        <p:nvCxnSpPr>
          <p:cNvPr id="870" name="Google Shape;870;p60"/>
          <p:cNvCxnSpPr>
            <a:stCxn id="856" idx="2"/>
            <a:endCxn id="867" idx="0"/>
          </p:cNvCxnSpPr>
          <p:nvPr/>
        </p:nvCxnSpPr>
        <p:spPr>
          <a:xfrm>
            <a:off x="7400600" y="3053463"/>
            <a:ext cx="0" cy="158200"/>
          </a:xfrm>
          <a:prstGeom prst="straightConnector1">
            <a:avLst/>
          </a:prstGeom>
          <a:noFill/>
          <a:ln w="19050" cap="flat" cmpd="sng">
            <a:solidFill>
              <a:schemeClr val="dk1"/>
            </a:solidFill>
            <a:prstDash val="solid"/>
            <a:round/>
            <a:headEnd type="none" w="med" len="med"/>
            <a:tailEnd type="triangle" w="med" len="med"/>
          </a:ln>
        </p:spPr>
      </p:cxnSp>
      <p:cxnSp>
        <p:nvCxnSpPr>
          <p:cNvPr id="871" name="Google Shape;871;p60"/>
          <p:cNvCxnSpPr>
            <a:stCxn id="867" idx="2"/>
            <a:endCxn id="855" idx="0"/>
          </p:cNvCxnSpPr>
          <p:nvPr/>
        </p:nvCxnSpPr>
        <p:spPr>
          <a:xfrm>
            <a:off x="7400600" y="4049863"/>
            <a:ext cx="0" cy="120512"/>
          </a:xfrm>
          <a:prstGeom prst="straightConnector1">
            <a:avLst/>
          </a:prstGeom>
          <a:noFill/>
          <a:ln w="19050" cap="flat" cmpd="sng">
            <a:solidFill>
              <a:schemeClr val="dk1"/>
            </a:solidFill>
            <a:prstDash val="solid"/>
            <a:round/>
            <a:headEnd type="none" w="med" len="med"/>
            <a:tailEnd type="triangle" w="med" len="med"/>
          </a:ln>
        </p:spPr>
      </p:cxnSp>
      <p:sp>
        <p:nvSpPr>
          <p:cNvPr id="872" name="Google Shape;872;p60"/>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9</a:t>
            </a:r>
            <a:endParaRPr>
              <a:latin typeface="Calibri"/>
              <a:ea typeface="Calibri"/>
              <a:cs typeface="Calibri"/>
              <a:sym typeface="Calibri"/>
            </a:endParaRPr>
          </a:p>
        </p:txBody>
      </p:sp>
      <p:cxnSp>
        <p:nvCxnSpPr>
          <p:cNvPr id="36" name="Google Shape;852;p60"/>
          <p:cNvCxnSpPr>
            <a:endCxn id="848" idx="0"/>
          </p:cNvCxnSpPr>
          <p:nvPr/>
        </p:nvCxnSpPr>
        <p:spPr>
          <a:xfrm>
            <a:off x="7079900" y="1276813"/>
            <a:ext cx="7100" cy="198700"/>
          </a:xfrm>
          <a:prstGeom prst="straightConnector1">
            <a:avLst/>
          </a:prstGeom>
          <a:noFill/>
          <a:ln w="19050" cap="flat" cmpd="sng">
            <a:solidFill>
              <a:schemeClr val="dk1"/>
            </a:solidFill>
            <a:prstDash val="solid"/>
            <a:round/>
            <a:headEnd type="none" w="med" len="med"/>
            <a:tailEnd type="triangle" w="med" len="med"/>
          </a:ln>
        </p:spPr>
      </p:cxnSp>
      <p:sp>
        <p:nvSpPr>
          <p:cNvPr id="38" name="TextBox 37">
            <a:hlinkClick r:id="rId3" action="ppaction://hlinksldjump"/>
          </p:cNvPr>
          <p:cNvSpPr txBox="1"/>
          <p:nvPr/>
        </p:nvSpPr>
        <p:spPr>
          <a:xfrm>
            <a:off x="8320887" y="451911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
        <p:nvSpPr>
          <p:cNvPr id="43" name="TextBox 42">
            <a:hlinkClick r:id="rId4" action="ppaction://hlinksldjump"/>
          </p:cNvPr>
          <p:cNvSpPr txBox="1"/>
          <p:nvPr/>
        </p:nvSpPr>
        <p:spPr>
          <a:xfrm>
            <a:off x="8339170" y="4076742"/>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0"/>
          <p:cNvSpPr txBox="1">
            <a:spLocks noGrp="1"/>
          </p:cNvSpPr>
          <p:nvPr>
            <p:ph type="title"/>
          </p:nvPr>
        </p:nvSpPr>
        <p:spPr>
          <a:xfrm>
            <a:off x="2720825" y="445923"/>
            <a:ext cx="26880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t>Resource Guides</a:t>
            </a:r>
            <a:endParaRPr dirty="0"/>
          </a:p>
        </p:txBody>
      </p:sp>
      <p:sp>
        <p:nvSpPr>
          <p:cNvPr id="442" name="Google Shape;442;p40"/>
          <p:cNvSpPr txBox="1">
            <a:spLocks noGrp="1"/>
          </p:cNvSpPr>
          <p:nvPr>
            <p:ph type="body" idx="1"/>
          </p:nvPr>
        </p:nvSpPr>
        <p:spPr>
          <a:xfrm>
            <a:off x="686675" y="1145849"/>
            <a:ext cx="6756300" cy="3416400"/>
          </a:xfrm>
          <a:prstGeom prst="rect">
            <a:avLst/>
          </a:prstGeom>
        </p:spPr>
        <p:txBody>
          <a:bodyPr spcFirstLastPara="1" wrap="square" lIns="68575" tIns="34275" rIns="68575" bIns="34275" anchor="ctr" anchorCtr="0">
            <a:noAutofit/>
          </a:bodyPr>
          <a:lstStyle/>
          <a:p>
            <a:pPr marL="0" lvl="0" indent="0" rtl="0">
              <a:spcBef>
                <a:spcPts val="800"/>
              </a:spcBef>
              <a:spcAft>
                <a:spcPts val="0"/>
              </a:spcAft>
              <a:buNone/>
            </a:pPr>
            <a:r>
              <a:rPr lang="en" dirty="0"/>
              <a:t>The following slides have some resources that I have verified as being “real” for each region. </a:t>
            </a:r>
            <a:endParaRPr dirty="0"/>
          </a:p>
          <a:p>
            <a:pPr marL="0" lvl="0" indent="0" rtl="0">
              <a:spcBef>
                <a:spcPts val="800"/>
              </a:spcBef>
              <a:spcAft>
                <a:spcPts val="0"/>
              </a:spcAft>
              <a:buNone/>
            </a:pPr>
            <a:endParaRPr dirty="0"/>
          </a:p>
          <a:p>
            <a:pPr marL="0" lvl="0" indent="0" rtl="0">
              <a:spcBef>
                <a:spcPts val="800"/>
              </a:spcBef>
              <a:spcAft>
                <a:spcPts val="0"/>
              </a:spcAft>
              <a:buNone/>
            </a:pPr>
            <a:r>
              <a:rPr lang="en" dirty="0"/>
              <a:t>You can use these to click on links to help your patient find the assistance they need. </a:t>
            </a:r>
            <a:endParaRPr dirty="0"/>
          </a:p>
          <a:p>
            <a:pPr marL="0" lvl="0" indent="0" rtl="0">
              <a:spcBef>
                <a:spcPts val="800"/>
              </a:spcBef>
              <a:spcAft>
                <a:spcPts val="0"/>
              </a:spcAft>
              <a:buNone/>
            </a:pPr>
            <a:endParaRPr dirty="0"/>
          </a:p>
          <a:p>
            <a:pPr marL="0" lvl="0" indent="0" rtl="0">
              <a:spcBef>
                <a:spcPts val="800"/>
              </a:spcBef>
              <a:spcAft>
                <a:spcPts val="0"/>
              </a:spcAft>
              <a:buNone/>
            </a:pPr>
            <a:r>
              <a:rPr lang="en" dirty="0"/>
              <a:t>Print out the resources or email to patients so they can also utilize it all.  </a:t>
            </a:r>
            <a:endParaRPr dirty="0"/>
          </a:p>
        </p:txBody>
      </p:sp>
      <p:sp>
        <p:nvSpPr>
          <p:cNvPr id="5" name="TextBox 4">
            <a:hlinkClick r:id="rId3"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1"/>
          <p:cNvSpPr txBox="1">
            <a:spLocks noGrp="1"/>
          </p:cNvSpPr>
          <p:nvPr>
            <p:ph type="title"/>
          </p:nvPr>
        </p:nvSpPr>
        <p:spPr>
          <a:xfrm>
            <a:off x="596349" y="99532"/>
            <a:ext cx="6696534"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Region 1: Resources for Tuberculosis Patient Care </a:t>
            </a:r>
            <a:endParaRPr sz="2400" dirty="0">
              <a:solidFill>
                <a:schemeClr val="dk1"/>
              </a:solidFill>
            </a:endParaRPr>
          </a:p>
        </p:txBody>
      </p:sp>
      <p:sp>
        <p:nvSpPr>
          <p:cNvPr id="448" name="Google Shape;448;p41"/>
          <p:cNvSpPr txBox="1">
            <a:spLocks noGrp="1"/>
          </p:cNvSpPr>
          <p:nvPr>
            <p:ph type="body" idx="1"/>
          </p:nvPr>
        </p:nvSpPr>
        <p:spPr>
          <a:xfrm>
            <a:off x="596349" y="746339"/>
            <a:ext cx="6718852" cy="4163429"/>
          </a:xfrm>
          <a:prstGeom prst="rect">
            <a:avLst/>
          </a:prstGeom>
          <a:ln>
            <a:noFill/>
          </a:ln>
        </p:spPr>
        <p:txBody>
          <a:bodyPr spcFirstLastPara="1" wrap="square" lIns="68575" tIns="34275" rIns="68575" bIns="34275" anchor="t" anchorCtr="0">
            <a:noAutofit/>
          </a:bodyPr>
          <a:lstStyle/>
          <a:p>
            <a:pPr marL="0" lvl="0" indent="0">
              <a:spcBef>
                <a:spcPts val="0"/>
              </a:spcBef>
              <a:buClr>
                <a:schemeClr val="dk1"/>
              </a:buClr>
              <a:buSzPts val="1100"/>
              <a:buNone/>
            </a:pPr>
            <a:r>
              <a:rPr lang="en-US" sz="1100" dirty="0">
                <a:solidFill>
                  <a:schemeClr val="tx1"/>
                </a:solidFill>
              </a:rPr>
              <a:t>Catholic Charities – Bills, utilities, immigrant services, etc.</a:t>
            </a:r>
          </a:p>
          <a:p>
            <a:pPr marL="630936" lvl="3" indent="0">
              <a:spcBef>
                <a:spcPts val="0"/>
              </a:spcBef>
              <a:buClr>
                <a:schemeClr val="accent3">
                  <a:lumMod val="50000"/>
                </a:schemeClr>
              </a:buClr>
              <a:buSzPct val="110000"/>
              <a:buFont typeface="Wingdings" panose="05000000000000000000" pitchFamily="2" charset="2"/>
              <a:buChar char="v"/>
            </a:pPr>
            <a:r>
              <a:rPr lang="en-US" dirty="0">
                <a:solidFill>
                  <a:schemeClr val="accent3">
                    <a:lumMod val="75000"/>
                  </a:schemeClr>
                </a:solidFill>
              </a:rPr>
              <a:t>     https://www.ccano.org/</a:t>
            </a:r>
            <a:endParaRPr lang="en-US" dirty="0">
              <a:solidFill>
                <a:schemeClr val="tx1"/>
              </a:solidFill>
            </a:endParaRPr>
          </a:p>
          <a:p>
            <a:pPr marL="0" lvl="0" indent="0">
              <a:spcBef>
                <a:spcPts val="0"/>
              </a:spcBef>
              <a:buClr>
                <a:schemeClr val="dk1"/>
              </a:buClr>
              <a:buSzPts val="1100"/>
              <a:buNone/>
            </a:pPr>
            <a:r>
              <a:rPr lang="en" sz="1100" dirty="0">
                <a:solidFill>
                  <a:schemeClr val="dk1"/>
                </a:solidFill>
              </a:rPr>
              <a:t>Disaster Assistance</a:t>
            </a:r>
            <a:endParaRPr sz="1100" dirty="0">
              <a:solidFill>
                <a:schemeClr val="accent3">
                  <a:lumMod val="75000"/>
                </a:schemeClr>
              </a:solidFill>
            </a:endParaRPr>
          </a:p>
          <a:p>
            <a:pPr marL="914400" lvl="0" indent="-298450" algn="l" rtl="0">
              <a:lnSpc>
                <a:spcPct val="100000"/>
              </a:lnSpc>
              <a:spcBef>
                <a:spcPts val="0"/>
              </a:spcBef>
              <a:spcAft>
                <a:spcPts val="0"/>
              </a:spcAft>
              <a:buSzPts val="1100"/>
              <a:buChar char="❖"/>
            </a:pPr>
            <a:r>
              <a:rPr lang="en" sz="1100" dirty="0">
                <a:solidFill>
                  <a:schemeClr val="accent3">
                    <a:lumMod val="75000"/>
                  </a:schemeClr>
                </a:solidFill>
                <a:uFill>
                  <a:noFill/>
                </a:uFill>
                <a:hlinkClick r:id="rId3"/>
              </a:rPr>
              <a:t>http://ready.nola.gov/assistance/#broadmoor</a:t>
            </a:r>
            <a:r>
              <a:rPr lang="en" sz="1100" dirty="0">
                <a:solidFill>
                  <a:schemeClr val="accent3">
                    <a:lumMod val="75000"/>
                  </a:schemeClr>
                </a:solidFill>
              </a:rPr>
              <a:t> </a:t>
            </a:r>
            <a:r>
              <a:rPr lang="en" sz="1100" dirty="0"/>
              <a:t>(assisted evacuation, disabled transport, shelter registry, etc.)</a:t>
            </a:r>
            <a:endParaRPr sz="1100" dirty="0"/>
          </a:p>
          <a:p>
            <a:pPr marL="0" lvl="0" indent="0" algn="l" rtl="0">
              <a:spcBef>
                <a:spcPts val="0"/>
              </a:spcBef>
              <a:spcAft>
                <a:spcPts val="0"/>
              </a:spcAft>
              <a:buNone/>
            </a:pPr>
            <a:r>
              <a:rPr lang="en" sz="1100" dirty="0">
                <a:solidFill>
                  <a:schemeClr val="dk1"/>
                </a:solidFill>
              </a:rPr>
              <a:t>Energy Bill Assistance in Louisiana</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3">
                    <a:lumMod val="75000"/>
                  </a:schemeClr>
                </a:solidFill>
              </a:rPr>
              <a:t>888.454.2001; #3 can provide parish numbers to call (call for your patient)</a:t>
            </a:r>
            <a:endParaRPr sz="1100" dirty="0">
              <a:solidFill>
                <a:schemeClr val="accent3">
                  <a:lumMod val="75000"/>
                </a:schemeClr>
              </a:solidFill>
            </a:endParaRPr>
          </a:p>
          <a:p>
            <a:pPr marL="0" lvl="0" indent="0" algn="l" rtl="0">
              <a:spcBef>
                <a:spcPts val="0"/>
              </a:spcBef>
              <a:spcAft>
                <a:spcPts val="0"/>
              </a:spcAft>
              <a:buNone/>
            </a:pPr>
            <a:r>
              <a:rPr lang="en" sz="1100" dirty="0">
                <a:solidFill>
                  <a:schemeClr val="dk1"/>
                </a:solidFill>
              </a:rPr>
              <a:t>Families Helping Families (With Disabilities)</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https://fhfofgno.org/resources</a:t>
            </a:r>
            <a:endParaRPr sz="1100" dirty="0"/>
          </a:p>
          <a:p>
            <a:pPr marL="0" lvl="0" indent="0" algn="l" rtl="0">
              <a:spcBef>
                <a:spcPts val="0"/>
              </a:spcBef>
              <a:spcAft>
                <a:spcPts val="0"/>
              </a:spcAft>
              <a:buNone/>
            </a:pPr>
            <a:r>
              <a:rPr lang="en" sz="1100" dirty="0">
                <a:solidFill>
                  <a:schemeClr val="dk1"/>
                </a:solidFill>
              </a:rPr>
              <a:t>Help With Bills, Rent, and other Financial Needs (Takes a lot of digging)</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a:t>
            </a: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ttps://www.needhelppayingbills.com/html/get_help_paying_rent.html</a:t>
            </a:r>
            <a:endParaRPr sz="1100" dirty="0">
              <a:solidFill>
                <a:srgbClr val="0098AA"/>
              </a:solidFill>
            </a:endParaRPr>
          </a:p>
          <a:p>
            <a:pPr marL="0" lvl="0" indent="0" algn="l" rtl="0">
              <a:lnSpc>
                <a:spcPct val="100000"/>
              </a:lnSpc>
              <a:spcBef>
                <a:spcPts val="0"/>
              </a:spcBef>
              <a:spcAft>
                <a:spcPts val="0"/>
              </a:spcAft>
              <a:buNone/>
            </a:pPr>
            <a:r>
              <a:rPr lang="en" sz="1100" dirty="0">
                <a:solidFill>
                  <a:schemeClr val="dk1"/>
                </a:solidFill>
              </a:rPr>
              <a:t>Medical Transport for Disabled Persons </a:t>
            </a:r>
            <a:endParaRPr sz="1100" dirty="0">
              <a:solidFill>
                <a:schemeClr val="dk1"/>
              </a:solidFill>
            </a:endParaRPr>
          </a:p>
          <a:p>
            <a:pPr marL="914400" lvl="0" indent="-298450" algn="l" rtl="0">
              <a:lnSpc>
                <a:spcPct val="100000"/>
              </a:lnSpc>
              <a:spcBef>
                <a:spcPts val="0"/>
              </a:spcBef>
              <a:spcAft>
                <a:spcPts val="0"/>
              </a:spcAft>
              <a:buClr>
                <a:srgbClr val="0098AA"/>
              </a:buClr>
              <a:buSzPts val="1100"/>
              <a:buChar char="❖"/>
            </a:pPr>
            <a:r>
              <a:rPr lang="en" sz="1100" dirty="0">
                <a:solidFill>
                  <a:srgbClr val="0098AA"/>
                </a:solidFill>
                <a:uFill>
                  <a:noFill/>
                </a:uFill>
                <a:hlinkClick r:id="rId6">
                  <a:extLst>
                    <a:ext uri="{A12FA001-AC4F-418D-AE19-62706E023703}">
                      <ahyp:hlinkClr xmlns:ahyp="http://schemas.microsoft.com/office/drawing/2018/hyperlinkcolor" xmlns="" val="tx"/>
                    </a:ext>
                  </a:extLst>
                </a:hlinkClick>
              </a:rPr>
              <a:t>https://jeffersontransit.org/</a:t>
            </a:r>
            <a:r>
              <a:rPr lang="en" sz="1100" dirty="0">
                <a:solidFill>
                  <a:srgbClr val="0098AA"/>
                </a:solidFill>
              </a:rPr>
              <a:t> </a:t>
            </a:r>
            <a:endParaRPr sz="1100" dirty="0">
              <a:solidFill>
                <a:srgbClr val="0098AA"/>
              </a:solidFill>
            </a:endParaRPr>
          </a:p>
          <a:p>
            <a:pPr marL="914400" lvl="0" indent="-298450" algn="l" rtl="0">
              <a:lnSpc>
                <a:spcPct val="100000"/>
              </a:lnSpc>
              <a:spcBef>
                <a:spcPts val="0"/>
              </a:spcBef>
              <a:spcAft>
                <a:spcPts val="0"/>
              </a:spcAft>
              <a:buSzPts val="1100"/>
              <a:buChar char="❖"/>
            </a:pPr>
            <a:r>
              <a:rPr lang="en" sz="1100" dirty="0"/>
              <a:t>Application: </a:t>
            </a:r>
            <a:r>
              <a:rPr lang="en" sz="1100" dirty="0">
                <a:solidFill>
                  <a:srgbClr val="0098AA"/>
                </a:solidFill>
                <a:uFill>
                  <a:noFill/>
                </a:uFill>
                <a:hlinkClick r:id="rId7">
                  <a:extLst>
                    <a:ext uri="{A12FA001-AC4F-418D-AE19-62706E023703}">
                      <ahyp:hlinkClr xmlns:ahyp="http://schemas.microsoft.com/office/drawing/2018/hyperlinkcolor" xmlns="" val="tx"/>
                    </a:ext>
                  </a:extLst>
                </a:hlinkClick>
              </a:rPr>
              <a:t>https://jeffersontransit.org/wp-content/uploads/2021/07/Mits-App-Complete.pdf</a:t>
            </a:r>
            <a:endParaRPr sz="1100" dirty="0">
              <a:solidFill>
                <a:srgbClr val="0098AA"/>
              </a:solidFill>
            </a:endParaRPr>
          </a:p>
          <a:p>
            <a:pPr marL="914400" lvl="0" indent="-298450" algn="l" rtl="0">
              <a:lnSpc>
                <a:spcPct val="100000"/>
              </a:lnSpc>
              <a:spcBef>
                <a:spcPts val="0"/>
              </a:spcBef>
              <a:spcAft>
                <a:spcPts val="0"/>
              </a:spcAft>
              <a:buClr>
                <a:srgbClr val="0098AA"/>
              </a:buClr>
              <a:buSzPts val="1100"/>
              <a:buChar char="❖"/>
            </a:pPr>
            <a:r>
              <a:rPr lang="en" sz="1100" dirty="0">
                <a:solidFill>
                  <a:srgbClr val="0098AA"/>
                </a:solidFill>
                <a:uFill>
                  <a:noFill/>
                </a:uFill>
                <a:hlinkClick r:id="rId8">
                  <a:extLst>
                    <a:ext uri="{A12FA001-AC4F-418D-AE19-62706E023703}">
                      <ahyp:hlinkClr xmlns:ahyp="http://schemas.microsoft.com/office/drawing/2018/hyperlinkcolor" xmlns="" val="tx"/>
                    </a:ext>
                  </a:extLst>
                </a:hlinkClick>
              </a:rPr>
              <a:t>https://www.norta.com/Accessibility/Paratransit</a:t>
            </a:r>
            <a:endParaRPr sz="1100" dirty="0">
              <a:solidFill>
                <a:srgbClr val="0098AA"/>
              </a:solidFill>
            </a:endParaRPr>
          </a:p>
          <a:p>
            <a:pPr marL="0" lvl="0" indent="0" algn="l" rtl="0">
              <a:spcBef>
                <a:spcPts val="0"/>
              </a:spcBef>
              <a:spcAft>
                <a:spcPts val="0"/>
              </a:spcAft>
              <a:buNone/>
            </a:pPr>
            <a:r>
              <a:rPr lang="en" sz="1100" dirty="0">
                <a:solidFill>
                  <a:schemeClr val="dk1"/>
                </a:solidFill>
              </a:rPr>
              <a:t>Parish Specific Resources</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https://wellaheadla.com/community-resource-guide/?resource_type=healthy-eating-and-food-resources</a:t>
            </a:r>
            <a:endParaRPr sz="1100" dirty="0">
              <a:solidFill>
                <a:srgbClr val="0098AA"/>
              </a:solidFill>
            </a:endParaRPr>
          </a:p>
          <a:p>
            <a:pPr marL="0" lvl="0" indent="0" algn="l" rtl="0">
              <a:spcBef>
                <a:spcPts val="0"/>
              </a:spcBef>
              <a:spcAft>
                <a:spcPts val="0"/>
              </a:spcAft>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1.877.459.6555, and follow prompts</a:t>
            </a:r>
            <a:endParaRPr sz="1100" dirty="0">
              <a:solidFill>
                <a:schemeClr val="dk1"/>
              </a:solidFill>
            </a:endParaRPr>
          </a:p>
          <a:p>
            <a:pPr marL="0" lvl="0" indent="0" algn="l" rtl="0">
              <a:spcBef>
                <a:spcPts val="0"/>
              </a:spcBef>
              <a:spcAft>
                <a:spcPts val="0"/>
              </a:spcAft>
              <a:buNone/>
            </a:pPr>
            <a:r>
              <a:rPr lang="en" sz="1100" dirty="0">
                <a:solidFill>
                  <a:schemeClr val="dk1"/>
                </a:solidFill>
              </a:rPr>
              <a:t>Utilities Assistance Application</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https://nola.gov/community-development/utility-assistance-program/</a:t>
            </a:r>
            <a:endParaRPr sz="1100" dirty="0">
              <a:solidFill>
                <a:srgbClr val="0098AA"/>
              </a:solidFill>
            </a:endParaRPr>
          </a:p>
          <a:p>
            <a:pPr marL="0" lvl="0" indent="0" algn="l" rtl="0">
              <a:spcBef>
                <a:spcPts val="0"/>
              </a:spcBef>
              <a:spcAft>
                <a:spcPts val="0"/>
              </a:spcAft>
              <a:buNone/>
            </a:pPr>
            <a:endParaRPr sz="1100" dirty="0">
              <a:solidFill>
                <a:srgbClr val="0098AA"/>
              </a:solidFill>
            </a:endParaRPr>
          </a:p>
        </p:txBody>
      </p:sp>
      <p:sp>
        <p:nvSpPr>
          <p:cNvPr id="6" name="TextBox 5">
            <a:hlinkClick r:id="rId9"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9" action="ppaction://hlinksldjump"/>
              </a:rPr>
              <a:t>To</a:t>
            </a:r>
            <a:r>
              <a:rPr lang="en-US" sz="600" dirty="0">
                <a:solidFill>
                  <a:schemeClr val="tx1"/>
                </a:solidFill>
              </a:rPr>
              <a:t> </a:t>
            </a:r>
            <a:r>
              <a:rPr lang="en-US" sz="600" dirty="0">
                <a:solidFill>
                  <a:schemeClr val="tx1"/>
                </a:solidFill>
                <a:hlinkClick r:id="rId9" action="ppaction://hlinksldjump"/>
              </a:rPr>
              <a:t>Table</a:t>
            </a:r>
            <a:r>
              <a:rPr lang="en-US" sz="600" dirty="0">
                <a:solidFill>
                  <a:schemeClr val="tx1"/>
                </a:solidFill>
              </a:rPr>
              <a:t> </a:t>
            </a:r>
            <a:r>
              <a:rPr lang="en-US" sz="600" dirty="0">
                <a:solidFill>
                  <a:schemeClr val="tx1"/>
                </a:solidFill>
                <a:hlinkClick r:id="rId9" action="ppaction://hlinksldjump"/>
              </a:rPr>
              <a:t>of</a:t>
            </a:r>
            <a:r>
              <a:rPr lang="en-US" sz="600" dirty="0">
                <a:solidFill>
                  <a:schemeClr val="tx1"/>
                </a:solidFill>
              </a:rPr>
              <a:t> </a:t>
            </a:r>
            <a:r>
              <a:rPr lang="en-US" sz="600" dirty="0">
                <a:solidFill>
                  <a:schemeClr val="tx1"/>
                </a:solidFill>
                <a:hlinkClick r:id="rId9"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rId3" action="ppaction://hlinksldjump"/>
          </p:cNvPr>
          <p:cNvSpPr txBox="1"/>
          <p:nvPr/>
        </p:nvSpPr>
        <p:spPr>
          <a:xfrm>
            <a:off x="775877" y="930394"/>
            <a:ext cx="1164429" cy="369332"/>
          </a:xfrm>
          <a:prstGeom prst="rect">
            <a:avLst/>
          </a:prstGeom>
          <a:ln w="28575">
            <a:solidFill>
              <a:schemeClr val="tx1"/>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900" dirty="0">
                <a:solidFill>
                  <a:schemeClr val="accent3">
                    <a:lumMod val="75000"/>
                  </a:schemeClr>
                </a:solidFill>
                <a:latin typeface="Calibri" panose="020F0502020204030204" pitchFamily="34" charset="0"/>
                <a:cs typeface="Calibri" panose="020F0502020204030204" pitchFamily="34" charset="0"/>
                <a:hlinkClick r:id="rId3" action="ppaction://hlinksldjump"/>
              </a:rPr>
              <a:t>Introduction</a:t>
            </a:r>
          </a:p>
          <a:p>
            <a:pPr algn="ctr"/>
            <a:r>
              <a:rPr lang="en-US" sz="900" dirty="0">
                <a:solidFill>
                  <a:schemeClr val="accent3">
                    <a:lumMod val="75000"/>
                  </a:schemeClr>
                </a:solidFill>
                <a:latin typeface="Calibri" panose="020F0502020204030204" pitchFamily="34" charset="0"/>
                <a:cs typeface="Calibri" panose="020F0502020204030204" pitchFamily="34" charset="0"/>
                <a:hlinkClick r:id="rId3" action="ppaction://hlinksldjump"/>
              </a:rPr>
              <a:t>Slide 3</a:t>
            </a:r>
            <a:endParaRPr lang="en-US" sz="900" dirty="0">
              <a:solidFill>
                <a:schemeClr val="accent3">
                  <a:lumMod val="75000"/>
                </a:schemeClr>
              </a:solidFill>
              <a:latin typeface="Calibri" panose="020F0502020204030204" pitchFamily="34" charset="0"/>
              <a:cs typeface="Calibri" panose="020F0502020204030204" pitchFamily="34" charset="0"/>
            </a:endParaRPr>
          </a:p>
        </p:txBody>
      </p:sp>
      <p:sp>
        <p:nvSpPr>
          <p:cNvPr id="8" name="TextBox 7">
            <a:hlinkClick r:id="rId4" action="ppaction://hlinksldjump"/>
          </p:cNvPr>
          <p:cNvSpPr txBox="1"/>
          <p:nvPr/>
        </p:nvSpPr>
        <p:spPr>
          <a:xfrm>
            <a:off x="775878" y="1574232"/>
            <a:ext cx="1164428" cy="369332"/>
          </a:xfrm>
          <a:prstGeom prst="rect">
            <a:avLst/>
          </a:prstGeom>
          <a:ln w="28575">
            <a:solidFill>
              <a:schemeClr val="tx1"/>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900" dirty="0">
                <a:solidFill>
                  <a:schemeClr val="tx1"/>
                </a:solidFill>
                <a:latin typeface="Calibri" panose="020F0502020204030204" pitchFamily="34" charset="0"/>
                <a:cs typeface="Calibri" panose="020F0502020204030204" pitchFamily="34" charset="0"/>
                <a:hlinkClick r:id="rId4" action="ppaction://hlinksldjump"/>
              </a:rPr>
              <a:t>PAC Functions</a:t>
            </a:r>
          </a:p>
          <a:p>
            <a:pPr algn="ctr"/>
            <a:r>
              <a:rPr lang="en-US" sz="900" dirty="0">
                <a:solidFill>
                  <a:schemeClr val="tx1"/>
                </a:solidFill>
                <a:latin typeface="Calibri" panose="020F0502020204030204" pitchFamily="34" charset="0"/>
                <a:cs typeface="Calibri" panose="020F0502020204030204" pitchFamily="34" charset="0"/>
                <a:hlinkClick r:id="rId4" action="ppaction://hlinksldjump"/>
              </a:rPr>
              <a:t>Slide 4</a:t>
            </a:r>
            <a:endParaRPr lang="en-US" sz="900" dirty="0">
              <a:solidFill>
                <a:schemeClr val="tx1"/>
              </a:solidFill>
              <a:latin typeface="Calibri" panose="020F0502020204030204" pitchFamily="34" charset="0"/>
              <a:cs typeface="Calibri" panose="020F0502020204030204" pitchFamily="34" charset="0"/>
            </a:endParaRPr>
          </a:p>
        </p:txBody>
      </p:sp>
      <p:sp>
        <p:nvSpPr>
          <p:cNvPr id="10" name="TextBox 9">
            <a:hlinkClick r:id="rId5" action="ppaction://hlinksldjump"/>
          </p:cNvPr>
          <p:cNvSpPr txBox="1"/>
          <p:nvPr/>
        </p:nvSpPr>
        <p:spPr>
          <a:xfrm>
            <a:off x="775878" y="2218071"/>
            <a:ext cx="1164428" cy="369332"/>
          </a:xfrm>
          <a:prstGeom prst="rect">
            <a:avLst/>
          </a:prstGeom>
          <a:ln w="28575">
            <a:solidFill>
              <a:schemeClr val="tx1"/>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900" dirty="0">
                <a:solidFill>
                  <a:schemeClr val="accent3">
                    <a:lumMod val="60000"/>
                    <a:lumOff val="40000"/>
                  </a:schemeClr>
                </a:solidFill>
                <a:latin typeface="Calibri" panose="020F0502020204030204" pitchFamily="34" charset="0"/>
                <a:cs typeface="Calibri" panose="020F0502020204030204" pitchFamily="34" charset="0"/>
                <a:hlinkClick r:id="rId5" action="ppaction://hlinksldjump"/>
              </a:rPr>
              <a:t>PAC as Resource</a:t>
            </a:r>
          </a:p>
          <a:p>
            <a:pPr algn="ctr"/>
            <a:r>
              <a:rPr lang="en-US" sz="900" dirty="0">
                <a:solidFill>
                  <a:schemeClr val="accent3">
                    <a:lumMod val="60000"/>
                    <a:lumOff val="40000"/>
                  </a:schemeClr>
                </a:solidFill>
                <a:latin typeface="Calibri" panose="020F0502020204030204" pitchFamily="34" charset="0"/>
                <a:cs typeface="Calibri" panose="020F0502020204030204" pitchFamily="34" charset="0"/>
                <a:hlinkClick r:id="rId5" action="ppaction://hlinksldjump"/>
              </a:rPr>
              <a:t>Slide 5</a:t>
            </a:r>
            <a:endParaRPr lang="en-US" sz="900" dirty="0">
              <a:solidFill>
                <a:schemeClr val="accent3">
                  <a:lumMod val="60000"/>
                  <a:lumOff val="40000"/>
                </a:schemeClr>
              </a:solidFill>
              <a:latin typeface="Calibri" panose="020F0502020204030204" pitchFamily="34" charset="0"/>
              <a:cs typeface="Calibri" panose="020F0502020204030204" pitchFamily="34" charset="0"/>
            </a:endParaRPr>
          </a:p>
        </p:txBody>
      </p:sp>
      <p:sp>
        <p:nvSpPr>
          <p:cNvPr id="14" name="TextBox 13">
            <a:hlinkClick r:id="rId6" action="ppaction://hlinksldjump"/>
          </p:cNvPr>
          <p:cNvSpPr txBox="1"/>
          <p:nvPr/>
        </p:nvSpPr>
        <p:spPr>
          <a:xfrm>
            <a:off x="775876" y="2866983"/>
            <a:ext cx="1172193" cy="369332"/>
          </a:xfrm>
          <a:prstGeom prst="rect">
            <a:avLst/>
          </a:prstGeom>
          <a:ln w="28575">
            <a:solidFill>
              <a:schemeClr val="tx1"/>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900" dirty="0">
                <a:latin typeface="Calibri" panose="020F0502020204030204" pitchFamily="34" charset="0"/>
                <a:cs typeface="Calibri" panose="020F0502020204030204" pitchFamily="34" charset="0"/>
                <a:hlinkClick r:id="rId6" action="ppaction://hlinksldjump"/>
              </a:rPr>
              <a:t>PAC Process Example Slides 6-8</a:t>
            </a:r>
            <a:endParaRPr lang="en-US" sz="900" dirty="0">
              <a:latin typeface="Calibri" panose="020F0502020204030204" pitchFamily="34" charset="0"/>
              <a:cs typeface="Calibri" panose="020F0502020204030204" pitchFamily="34" charset="0"/>
            </a:endParaRPr>
          </a:p>
        </p:txBody>
      </p:sp>
      <p:sp>
        <p:nvSpPr>
          <p:cNvPr id="24" name="TextBox 23"/>
          <p:cNvSpPr txBox="1"/>
          <p:nvPr/>
        </p:nvSpPr>
        <p:spPr>
          <a:xfrm>
            <a:off x="548132" y="166910"/>
            <a:ext cx="7250773" cy="507831"/>
          </a:xfrm>
          <a:prstGeom prst="rect">
            <a:avLst/>
          </a:prstGeom>
          <a:noFill/>
        </p:spPr>
        <p:txBody>
          <a:bodyPr wrap="square" rtlCol="0">
            <a:spAutoFit/>
          </a:bodyPr>
          <a:lstStyle/>
          <a:p>
            <a:r>
              <a:rPr lang="en-US" sz="2700" dirty="0">
                <a:latin typeface="Cambria" panose="02040503050406030204" pitchFamily="18" charset="0"/>
                <a:ea typeface="Cambria" panose="02040503050406030204" pitchFamily="18" charset="0"/>
              </a:rPr>
              <a:t>Table of Contents </a:t>
            </a:r>
            <a:r>
              <a:rPr lang="en-US" sz="1600" dirty="0">
                <a:latin typeface="Cambria" panose="02040503050406030204" pitchFamily="18" charset="0"/>
                <a:ea typeface="Cambria" panose="02040503050406030204" pitchFamily="18" charset="0"/>
              </a:rPr>
              <a:t>(Interactive Links Throughout Presentation)</a:t>
            </a:r>
          </a:p>
        </p:txBody>
      </p:sp>
      <p:sp>
        <p:nvSpPr>
          <p:cNvPr id="26" name="TextBox 25">
            <a:hlinkClick r:id="rId7" action="ppaction://hlinksldjump"/>
          </p:cNvPr>
          <p:cNvSpPr txBox="1"/>
          <p:nvPr/>
        </p:nvSpPr>
        <p:spPr>
          <a:xfrm>
            <a:off x="5874305" y="1652385"/>
            <a:ext cx="842304" cy="507831"/>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900" dirty="0">
                <a:latin typeface="Calibri" panose="020F0502020204030204" pitchFamily="34" charset="0"/>
                <a:cs typeface="Calibri" panose="020F0502020204030204" pitchFamily="34" charset="0"/>
                <a:hlinkClick r:id="rId7" action="ppaction://hlinksldjump"/>
              </a:rPr>
              <a:t>PAC Action Request</a:t>
            </a:r>
          </a:p>
          <a:p>
            <a:pPr algn="ctr"/>
            <a:r>
              <a:rPr lang="en-US" sz="900" dirty="0">
                <a:latin typeface="Calibri" panose="020F0502020204030204" pitchFamily="34" charset="0"/>
                <a:cs typeface="Calibri" panose="020F0502020204030204" pitchFamily="34" charset="0"/>
                <a:hlinkClick r:id="rId7" action="ppaction://hlinksldjump"/>
              </a:rPr>
              <a:t>Slide 30</a:t>
            </a:r>
            <a:endParaRPr lang="en-US" sz="900" dirty="0">
              <a:latin typeface="Calibri" panose="020F0502020204030204" pitchFamily="34" charset="0"/>
              <a:cs typeface="Calibri" panose="020F0502020204030204" pitchFamily="34" charset="0"/>
            </a:endParaRPr>
          </a:p>
        </p:txBody>
      </p:sp>
      <p:grpSp>
        <p:nvGrpSpPr>
          <p:cNvPr id="5" name="Group 4"/>
          <p:cNvGrpSpPr/>
          <p:nvPr/>
        </p:nvGrpSpPr>
        <p:grpSpPr>
          <a:xfrm>
            <a:off x="775878" y="3505749"/>
            <a:ext cx="1172191" cy="1122548"/>
            <a:chOff x="4625286" y="1307457"/>
            <a:chExt cx="859657" cy="1078017"/>
          </a:xfrm>
        </p:grpSpPr>
        <p:sp>
          <p:nvSpPr>
            <p:cNvPr id="22" name="TextBox 21">
              <a:hlinkClick r:id="rId8" action="ppaction://hlinksldjump"/>
            </p:cNvPr>
            <p:cNvSpPr txBox="1"/>
            <p:nvPr/>
          </p:nvSpPr>
          <p:spPr>
            <a:xfrm>
              <a:off x="4630978" y="2013160"/>
              <a:ext cx="848272" cy="372314"/>
            </a:xfrm>
            <a:prstGeom prst="rect">
              <a:avLst/>
            </a:prstGeom>
            <a:ln w="19050">
              <a:solidFill>
                <a:schemeClr val="tx1"/>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900" dirty="0">
                  <a:latin typeface="Calibri" panose="020F0502020204030204" pitchFamily="34" charset="0"/>
                  <a:cs typeface="Calibri" panose="020F0502020204030204" pitchFamily="34" charset="0"/>
                  <a:hlinkClick r:id="rId8" action="ppaction://hlinksldjump"/>
                </a:rPr>
                <a:t>PAC</a:t>
              </a:r>
              <a:r>
                <a:rPr lang="en-US" sz="9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8" action="ppaction://hlinksldjump"/>
                </a:rPr>
                <a:t>Flowcharts Slides 9-17</a:t>
              </a:r>
              <a:endParaRPr lang="en-US" sz="900" dirty="0">
                <a:latin typeface="Calibri" panose="020F0502020204030204" pitchFamily="34" charset="0"/>
                <a:cs typeface="Calibri" panose="020F0502020204030204" pitchFamily="34" charset="0"/>
              </a:endParaRPr>
            </a:p>
          </p:txBody>
        </p:sp>
        <p:pic>
          <p:nvPicPr>
            <p:cNvPr id="4" name="Picture 3" descr="Diagram Schematic Hierarchy - Free vector graphic on Pixabay">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5286" y="1307457"/>
              <a:ext cx="859657" cy="650698"/>
            </a:xfrm>
            <a:prstGeom prst="rect">
              <a:avLst/>
            </a:prstGeom>
            <a:ln w="12700">
              <a:no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pic>
      </p:grpSp>
      <p:sp>
        <p:nvSpPr>
          <p:cNvPr id="42" name="TextBox 41">
            <a:hlinkClick r:id="rId10" action="ppaction://hlinksldjump"/>
          </p:cNvPr>
          <p:cNvSpPr txBox="1"/>
          <p:nvPr/>
        </p:nvSpPr>
        <p:spPr>
          <a:xfrm>
            <a:off x="5870648" y="3277464"/>
            <a:ext cx="845962" cy="923330"/>
          </a:xfrm>
          <a:prstGeom prst="rect">
            <a:avLst/>
          </a:prstGeom>
          <a:ln>
            <a:solidFill>
              <a:schemeClr val="tx1"/>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900" dirty="0">
                <a:latin typeface="Calibri" panose="020F0502020204030204" pitchFamily="34" charset="0"/>
                <a:cs typeface="Calibri" panose="020F0502020204030204" pitchFamily="34" charset="0"/>
                <a:hlinkClick r:id="rId10" action="ppaction://hlinksldjump"/>
              </a:rPr>
              <a:t>Management of Adherence in Tuberculosis Treatment </a:t>
            </a:r>
          </a:p>
          <a:p>
            <a:pPr algn="ctr"/>
            <a:r>
              <a:rPr lang="en-US" sz="900" dirty="0">
                <a:latin typeface="Calibri" panose="020F0502020204030204" pitchFamily="34" charset="0"/>
                <a:cs typeface="Calibri" panose="020F0502020204030204" pitchFamily="34" charset="0"/>
                <a:hlinkClick r:id="rId10" action="ppaction://hlinksldjump"/>
              </a:rPr>
              <a:t>Slide 31</a:t>
            </a:r>
            <a:endParaRPr lang="en-US" sz="900" dirty="0">
              <a:latin typeface="Calibri" panose="020F0502020204030204" pitchFamily="34" charset="0"/>
              <a:cs typeface="Calibri" panose="020F0502020204030204" pitchFamily="34" charset="0"/>
            </a:endParaRPr>
          </a:p>
        </p:txBody>
      </p:sp>
      <p:pic>
        <p:nvPicPr>
          <p:cNvPr id="19" name="Picture 18" descr="Clipart Panda - Free Clipart Images">
            <a:hlinkClick r:id="rId7"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4304" y="884990"/>
            <a:ext cx="842305" cy="756002"/>
          </a:xfrm>
          <a:prstGeom prst="rect">
            <a:avLst/>
          </a:prstGeom>
          <a:ln>
            <a:solidFill>
              <a:schemeClr val="tx1"/>
            </a:solidFill>
          </a:ln>
          <a:scene3d>
            <a:camera prst="orthographicFront"/>
            <a:lightRig rig="threePt" dir="t"/>
          </a:scene3d>
          <a:sp3d>
            <a:bevelT w="114300" prst="artDeco"/>
          </a:sp3d>
        </p:spPr>
      </p:pic>
      <p:pic>
        <p:nvPicPr>
          <p:cNvPr id="39" name="Picture 38" descr="In Cdm decreto salva banche, al Senato il Bilancio dello ...">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59266" y="2569320"/>
            <a:ext cx="857344" cy="718494"/>
          </a:xfrm>
          <a:prstGeom prst="rect">
            <a:avLst/>
          </a:prstGeom>
          <a:ln>
            <a:solidFill>
              <a:schemeClr val="tx1"/>
            </a:solidFill>
          </a:ln>
          <a:scene3d>
            <a:camera prst="orthographicFront"/>
            <a:lightRig rig="threePt" dir="t"/>
          </a:scene3d>
          <a:sp3d>
            <a:bevelT w="114300" prst="artDeco"/>
          </a:sp3d>
        </p:spPr>
      </p:pic>
      <p:sp>
        <p:nvSpPr>
          <p:cNvPr id="15" name="Rectangle 14"/>
          <p:cNvSpPr/>
          <p:nvPr/>
        </p:nvSpPr>
        <p:spPr>
          <a:xfrm>
            <a:off x="5859265" y="884989"/>
            <a:ext cx="842305" cy="1263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59265" y="2557926"/>
            <a:ext cx="857344" cy="1642868"/>
          </a:xfrm>
          <a:prstGeom prst="rect">
            <a:avLst/>
          </a:prstGeom>
          <a:noFill/>
          <a:ln>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75876" y="3506684"/>
            <a:ext cx="1172193" cy="11246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hlinkClick r:id="rId13" action="ppaction://hlinksldjump"/>
          </p:cNvPr>
          <p:cNvSpPr txBox="1"/>
          <p:nvPr/>
        </p:nvSpPr>
        <p:spPr>
          <a:xfrm>
            <a:off x="3632361" y="4593395"/>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13"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13" action="ppaction://hlinksldjump"/>
              </a:rPr>
              <a:t>Statewide</a:t>
            </a:r>
            <a:endParaRPr lang="en-US" sz="800" dirty="0">
              <a:latin typeface="Calibri" panose="020F0502020204030204" pitchFamily="34" charset="0"/>
              <a:cs typeface="Calibri" panose="020F0502020204030204" pitchFamily="34" charset="0"/>
            </a:endParaRPr>
          </a:p>
        </p:txBody>
      </p:sp>
      <p:sp>
        <p:nvSpPr>
          <p:cNvPr id="35" name="TextBox 34">
            <a:hlinkClick r:id="rId15" action="ppaction://hlinksldjump"/>
          </p:cNvPr>
          <p:cNvSpPr txBox="1"/>
          <p:nvPr/>
        </p:nvSpPr>
        <p:spPr>
          <a:xfrm>
            <a:off x="3632361" y="3853303"/>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15"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15"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15" action="ppaction://hlinksldjump"/>
              </a:rPr>
              <a:t>9</a:t>
            </a:r>
            <a:endParaRPr lang="en-US" sz="800" dirty="0">
              <a:latin typeface="Calibri" panose="020F0502020204030204" pitchFamily="34" charset="0"/>
              <a:cs typeface="Calibri" panose="020F0502020204030204" pitchFamily="34" charset="0"/>
            </a:endParaRPr>
          </a:p>
        </p:txBody>
      </p:sp>
      <p:sp>
        <p:nvSpPr>
          <p:cNvPr id="30" name="TextBox 29">
            <a:hlinkClick r:id="rId16" action="ppaction://hlinksldjump"/>
          </p:cNvPr>
          <p:cNvSpPr txBox="1"/>
          <p:nvPr/>
        </p:nvSpPr>
        <p:spPr>
          <a:xfrm>
            <a:off x="3632361" y="3483257"/>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16"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16"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16" action="ppaction://hlinksldjump"/>
              </a:rPr>
              <a:t>8</a:t>
            </a:r>
            <a:endParaRPr lang="en-US" sz="800" dirty="0">
              <a:latin typeface="Calibri" panose="020F0502020204030204" pitchFamily="34" charset="0"/>
              <a:cs typeface="Calibri" panose="020F0502020204030204" pitchFamily="34" charset="0"/>
            </a:endParaRPr>
          </a:p>
        </p:txBody>
      </p:sp>
      <p:sp>
        <p:nvSpPr>
          <p:cNvPr id="31" name="TextBox 30">
            <a:hlinkClick r:id="rId17" action="ppaction://hlinksldjump"/>
          </p:cNvPr>
          <p:cNvSpPr txBox="1"/>
          <p:nvPr/>
        </p:nvSpPr>
        <p:spPr>
          <a:xfrm>
            <a:off x="3632361" y="3113211"/>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17"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17"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17" action="ppaction://hlinksldjump"/>
              </a:rPr>
              <a:t>7</a:t>
            </a:r>
            <a:endParaRPr lang="en-US" sz="800" dirty="0">
              <a:latin typeface="Calibri" panose="020F0502020204030204" pitchFamily="34" charset="0"/>
              <a:cs typeface="Calibri" panose="020F0502020204030204" pitchFamily="34" charset="0"/>
            </a:endParaRPr>
          </a:p>
        </p:txBody>
      </p:sp>
      <p:sp>
        <p:nvSpPr>
          <p:cNvPr id="32" name="TextBox 31">
            <a:hlinkClick r:id="rId18" action="ppaction://hlinksldjump"/>
          </p:cNvPr>
          <p:cNvSpPr txBox="1"/>
          <p:nvPr/>
        </p:nvSpPr>
        <p:spPr>
          <a:xfrm>
            <a:off x="3632361" y="2744699"/>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18"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18"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18" action="ppaction://hlinksldjump"/>
              </a:rPr>
              <a:t>6</a:t>
            </a:r>
            <a:endParaRPr lang="en-US" sz="800" dirty="0">
              <a:latin typeface="Calibri" panose="020F0502020204030204" pitchFamily="34" charset="0"/>
              <a:cs typeface="Calibri" panose="020F0502020204030204" pitchFamily="34" charset="0"/>
            </a:endParaRPr>
          </a:p>
        </p:txBody>
      </p:sp>
      <p:sp>
        <p:nvSpPr>
          <p:cNvPr id="33" name="TextBox 32">
            <a:hlinkClick r:id="rId19" action="ppaction://hlinksldjump"/>
          </p:cNvPr>
          <p:cNvSpPr txBox="1"/>
          <p:nvPr/>
        </p:nvSpPr>
        <p:spPr>
          <a:xfrm>
            <a:off x="3632361" y="2370166"/>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19"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19"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19" action="ppaction://hlinksldjump"/>
              </a:rPr>
              <a:t>5</a:t>
            </a:r>
            <a:endParaRPr lang="en-US" sz="800" dirty="0">
              <a:latin typeface="Calibri" panose="020F0502020204030204" pitchFamily="34" charset="0"/>
              <a:cs typeface="Calibri" panose="020F0502020204030204" pitchFamily="34" charset="0"/>
            </a:endParaRPr>
          </a:p>
        </p:txBody>
      </p:sp>
      <p:sp>
        <p:nvSpPr>
          <p:cNvPr id="34" name="TextBox 33">
            <a:hlinkClick r:id="rId20" action="ppaction://hlinksldjump"/>
          </p:cNvPr>
          <p:cNvSpPr txBox="1"/>
          <p:nvPr/>
        </p:nvSpPr>
        <p:spPr>
          <a:xfrm>
            <a:off x="3632361" y="2003404"/>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20"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20"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20" action="ppaction://hlinksldjump"/>
              </a:rPr>
              <a:t>4</a:t>
            </a:r>
            <a:endParaRPr lang="en-US" sz="800" dirty="0">
              <a:latin typeface="Calibri" panose="020F0502020204030204" pitchFamily="34" charset="0"/>
              <a:cs typeface="Calibri" panose="020F0502020204030204" pitchFamily="34" charset="0"/>
            </a:endParaRPr>
          </a:p>
        </p:txBody>
      </p:sp>
      <p:sp>
        <p:nvSpPr>
          <p:cNvPr id="36" name="TextBox 35">
            <a:hlinkClick r:id="rId21" action="ppaction://hlinksldjump"/>
          </p:cNvPr>
          <p:cNvSpPr txBox="1"/>
          <p:nvPr/>
        </p:nvSpPr>
        <p:spPr>
          <a:xfrm>
            <a:off x="3632361" y="884989"/>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21"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21"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21" action="ppaction://hlinksldjump"/>
              </a:rPr>
              <a:t>1</a:t>
            </a:r>
            <a:endParaRPr lang="en-US" sz="800" dirty="0">
              <a:latin typeface="Calibri" panose="020F0502020204030204" pitchFamily="34" charset="0"/>
              <a:cs typeface="Calibri" panose="020F0502020204030204" pitchFamily="34" charset="0"/>
            </a:endParaRPr>
          </a:p>
        </p:txBody>
      </p:sp>
      <p:sp>
        <p:nvSpPr>
          <p:cNvPr id="37" name="TextBox 36">
            <a:hlinkClick r:id="rId22" action="ppaction://hlinksldjump"/>
          </p:cNvPr>
          <p:cNvSpPr txBox="1"/>
          <p:nvPr/>
        </p:nvSpPr>
        <p:spPr>
          <a:xfrm>
            <a:off x="3632361" y="1258419"/>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22"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22"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22" action="ppaction://hlinksldjump"/>
              </a:rPr>
              <a:t>2</a:t>
            </a:r>
            <a:endParaRPr lang="en-US" sz="800" dirty="0">
              <a:latin typeface="Calibri" panose="020F0502020204030204" pitchFamily="34" charset="0"/>
              <a:cs typeface="Calibri" panose="020F0502020204030204" pitchFamily="34" charset="0"/>
            </a:endParaRPr>
          </a:p>
        </p:txBody>
      </p:sp>
      <p:sp>
        <p:nvSpPr>
          <p:cNvPr id="38" name="TextBox 37">
            <a:hlinkClick r:id="rId23" action="ppaction://hlinksldjump"/>
          </p:cNvPr>
          <p:cNvSpPr txBox="1"/>
          <p:nvPr/>
        </p:nvSpPr>
        <p:spPr>
          <a:xfrm>
            <a:off x="3632361" y="1628370"/>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23"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23" action="ppaction://hlinksldjump"/>
              </a:rPr>
              <a:t>Region</a:t>
            </a:r>
            <a:r>
              <a:rPr lang="en-US" sz="800" dirty="0">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hlinkClick r:id="rId23" action="ppaction://hlinksldjump"/>
              </a:rPr>
              <a:t>3</a:t>
            </a:r>
            <a:endParaRPr lang="en-US" sz="800" dirty="0">
              <a:latin typeface="Calibri" panose="020F0502020204030204" pitchFamily="34" charset="0"/>
              <a:cs typeface="Calibri" panose="020F0502020204030204" pitchFamily="34" charset="0"/>
            </a:endParaRPr>
          </a:p>
        </p:txBody>
      </p:sp>
      <p:sp>
        <p:nvSpPr>
          <p:cNvPr id="41" name="TextBox 40">
            <a:hlinkClick r:id="rId24" action="ppaction://hlinksldjump"/>
          </p:cNvPr>
          <p:cNvSpPr txBox="1"/>
          <p:nvPr/>
        </p:nvSpPr>
        <p:spPr>
          <a:xfrm>
            <a:off x="3632361" y="4223349"/>
            <a:ext cx="1443432" cy="338554"/>
          </a:xfrm>
          <a:prstGeom prst="rect">
            <a:avLst/>
          </a:prstGeom>
          <a:ln>
            <a:solidFill>
              <a:schemeClr val="accent3">
                <a:lumMod val="50000"/>
              </a:schemeClr>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800" dirty="0">
                <a:latin typeface="Calibri" panose="020F0502020204030204" pitchFamily="34" charset="0"/>
                <a:cs typeface="Calibri" panose="020F0502020204030204" pitchFamily="34" charset="0"/>
                <a:hlinkClick r:id="rId24" action="ppaction://hlinksldjump"/>
              </a:rPr>
              <a:t>Resource Guide</a:t>
            </a:r>
            <a:endParaRPr lang="en-US" sz="800" dirty="0">
              <a:latin typeface="Calibri" panose="020F0502020204030204" pitchFamily="34" charset="0"/>
              <a:cs typeface="Calibri" panose="020F0502020204030204" pitchFamily="34" charset="0"/>
              <a:hlinkClick r:id="rId14" action="ppaction://hlinksldjump"/>
            </a:endParaRPr>
          </a:p>
          <a:p>
            <a:pPr algn="ctr"/>
            <a:r>
              <a:rPr lang="en-US" sz="800" dirty="0">
                <a:latin typeface="Calibri" panose="020F0502020204030204" pitchFamily="34" charset="0"/>
                <a:cs typeface="Calibri" panose="020F0502020204030204" pitchFamily="34" charset="0"/>
                <a:hlinkClick r:id="rId24" action="ppaction://hlinksldjump"/>
              </a:rPr>
              <a:t>Statewide</a:t>
            </a:r>
            <a:endParaRPr lang="en-US" sz="800" dirty="0">
              <a:latin typeface="Calibri" panose="020F0502020204030204" pitchFamily="34" charset="0"/>
              <a:cs typeface="Calibri" panose="020F0502020204030204" pitchFamily="34" charset="0"/>
            </a:endParaRPr>
          </a:p>
        </p:txBody>
      </p:sp>
      <p:grpSp>
        <p:nvGrpSpPr>
          <p:cNvPr id="12" name="Group 11"/>
          <p:cNvGrpSpPr/>
          <p:nvPr/>
        </p:nvGrpSpPr>
        <p:grpSpPr>
          <a:xfrm>
            <a:off x="2392017" y="928582"/>
            <a:ext cx="1053477" cy="1364044"/>
            <a:chOff x="2392017" y="928582"/>
            <a:chExt cx="1053477" cy="1364044"/>
          </a:xfrm>
        </p:grpSpPr>
        <p:grpSp>
          <p:nvGrpSpPr>
            <p:cNvPr id="11" name="Group 10"/>
            <p:cNvGrpSpPr/>
            <p:nvPr/>
          </p:nvGrpSpPr>
          <p:grpSpPr>
            <a:xfrm>
              <a:off x="2392017" y="928582"/>
              <a:ext cx="1053477" cy="1150990"/>
              <a:chOff x="2563226" y="928582"/>
              <a:chExt cx="882268" cy="1150990"/>
            </a:xfrm>
          </p:grpSpPr>
          <p:sp>
            <p:nvSpPr>
              <p:cNvPr id="20" name="TextBox 19">
                <a:hlinkClick r:id="rId14" action="ppaction://hlinksldjump"/>
              </p:cNvPr>
              <p:cNvSpPr txBox="1"/>
              <p:nvPr/>
            </p:nvSpPr>
            <p:spPr>
              <a:xfrm>
                <a:off x="2563226" y="1710240"/>
                <a:ext cx="882268" cy="369332"/>
              </a:xfrm>
              <a:prstGeom prst="rect">
                <a:avLst/>
              </a:prstGeom>
              <a:ln w="9525">
                <a:solidFill>
                  <a:schemeClr val="tx1"/>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txBody>
              <a:bodyPr wrap="square" rtlCol="0" anchor="ctr">
                <a:spAutoFit/>
              </a:bodyPr>
              <a:lstStyle/>
              <a:p>
                <a:pPr algn="ctr"/>
                <a:r>
                  <a:rPr lang="en-US" sz="900" dirty="0">
                    <a:latin typeface="Calibri" panose="020F0502020204030204" pitchFamily="34" charset="0"/>
                    <a:cs typeface="Calibri" panose="020F0502020204030204" pitchFamily="34" charset="0"/>
                    <a:hlinkClick r:id="rId14" action="ppaction://hlinksldjump"/>
                  </a:rPr>
                  <a:t>Resource</a:t>
                </a:r>
                <a:r>
                  <a:rPr lang="en-US" sz="9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14" action="ppaction://hlinksldjump"/>
                  </a:rPr>
                  <a:t>Guides</a:t>
                </a:r>
                <a:endParaRPr lang="en-US" sz="900" dirty="0">
                  <a:latin typeface="Calibri" panose="020F0502020204030204" pitchFamily="34" charset="0"/>
                  <a:cs typeface="Calibri" panose="020F0502020204030204" pitchFamily="34" charset="0"/>
                </a:endParaRPr>
              </a:p>
              <a:p>
                <a:pPr algn="ctr"/>
                <a:r>
                  <a:rPr lang="en-US" sz="900" dirty="0">
                    <a:latin typeface="Calibri" panose="020F0502020204030204" pitchFamily="34" charset="0"/>
                    <a:cs typeface="Calibri" panose="020F0502020204030204" pitchFamily="34" charset="0"/>
                    <a:hlinkClick r:id="rId14" action="ppaction://hlinksldjump"/>
                  </a:rPr>
                  <a:t>Slides</a:t>
                </a:r>
                <a:r>
                  <a:rPr lang="en-US" sz="900" dirty="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hlinkClick r:id="rId14" action="ppaction://hlinksldjump"/>
                  </a:rPr>
                  <a:t>18-29</a:t>
                </a:r>
                <a:endParaRPr lang="en-US" sz="900" dirty="0">
                  <a:latin typeface="Calibri" panose="020F0502020204030204" pitchFamily="34" charset="0"/>
                  <a:cs typeface="Calibri" panose="020F0502020204030204" pitchFamily="34" charset="0"/>
                </a:endParaRPr>
              </a:p>
            </p:txBody>
          </p:sp>
          <p:pic>
            <p:nvPicPr>
              <p:cNvPr id="9" name="Picture 8" descr="Books Mouse Browsing · Free vector graphic on Pixabay">
                <a:hlinkClick r:id="rId1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63226" y="928582"/>
                <a:ext cx="882268" cy="723900"/>
              </a:xfrm>
              <a:prstGeom prst="rect">
                <a:avLst/>
              </a:prstGeom>
              <a:ln w="9525">
                <a:solidFill>
                  <a:schemeClr val="tx2"/>
                </a:solidFill>
              </a:ln>
              <a:scene3d>
                <a:camera prst="orthographicFront"/>
                <a:lightRig rig="threePt" dir="t"/>
              </a:scene3d>
              <a:sp3d>
                <a:bevelT w="114300" prst="artDeco"/>
              </a:sp3d>
            </p:spPr>
            <p:style>
              <a:lnRef idx="0">
                <a:scrgbClr r="0" g="0" b="0"/>
              </a:lnRef>
              <a:fillRef idx="1001">
                <a:schemeClr val="lt2"/>
              </a:fillRef>
              <a:effectRef idx="0">
                <a:scrgbClr r="0" g="0" b="0"/>
              </a:effectRef>
              <a:fontRef idx="major"/>
            </p:style>
          </p:pic>
        </p:grpSp>
        <p:sp>
          <p:nvSpPr>
            <p:cNvPr id="13" name="Rectangle 12">
              <a:hlinkClick r:id="rId14" action="ppaction://hlinksldjump"/>
            </p:cNvPr>
            <p:cNvSpPr/>
            <p:nvPr/>
          </p:nvSpPr>
          <p:spPr>
            <a:xfrm>
              <a:off x="2392017" y="928583"/>
              <a:ext cx="1053477" cy="1364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14" action="ppaction://hlinksldjump"/>
            </p:cNvPr>
            <p:cNvSpPr/>
            <p:nvPr/>
          </p:nvSpPr>
          <p:spPr>
            <a:xfrm>
              <a:off x="2478157" y="2160216"/>
              <a:ext cx="86801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666385" y="2148822"/>
            <a:ext cx="848137" cy="738664"/>
          </a:xfrm>
          <a:prstGeom prst="rect">
            <a:avLst/>
          </a:prstGeom>
          <a:noFill/>
        </p:spPr>
        <p:txBody>
          <a:bodyPr wrap="square" rtlCol="0">
            <a:spAutoFit/>
          </a:bodyPr>
          <a:lstStyle/>
          <a:p>
            <a:pPr algn="ctr"/>
            <a:r>
              <a:rPr lang="en-US" dirty="0"/>
              <a:t>Click on links to pages</a:t>
            </a:r>
          </a:p>
        </p:txBody>
      </p:sp>
      <p:sp>
        <p:nvSpPr>
          <p:cNvPr id="23" name="Left-Right-Up Arrow 22"/>
          <p:cNvSpPr/>
          <p:nvPr/>
        </p:nvSpPr>
        <p:spPr>
          <a:xfrm rot="16200000">
            <a:off x="7137771" y="2255124"/>
            <a:ext cx="762002" cy="295225"/>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2768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2"/>
          <p:cNvSpPr txBox="1">
            <a:spLocks noGrp="1"/>
          </p:cNvSpPr>
          <p:nvPr>
            <p:ph type="title"/>
          </p:nvPr>
        </p:nvSpPr>
        <p:spPr>
          <a:xfrm>
            <a:off x="2342387" y="202679"/>
            <a:ext cx="3175526"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Region 2: Baton Rouge</a:t>
            </a:r>
            <a:endParaRPr sz="2400" dirty="0">
              <a:solidFill>
                <a:schemeClr val="dk1"/>
              </a:solidFill>
            </a:endParaRPr>
          </a:p>
        </p:txBody>
      </p:sp>
      <p:sp>
        <p:nvSpPr>
          <p:cNvPr id="454" name="Google Shape;454;p42"/>
          <p:cNvSpPr txBox="1">
            <a:spLocks noGrp="1"/>
          </p:cNvSpPr>
          <p:nvPr>
            <p:ph type="body" idx="1"/>
          </p:nvPr>
        </p:nvSpPr>
        <p:spPr>
          <a:xfrm>
            <a:off x="566400" y="826593"/>
            <a:ext cx="6727500" cy="3416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1100" dirty="0">
                <a:solidFill>
                  <a:schemeClr val="dk1"/>
                </a:solidFill>
              </a:rPr>
              <a:t>Assistance With Food</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https://brfoodbank.org/mobile-food-distributions/</a:t>
            </a:r>
            <a:r>
              <a:rPr lang="en" sz="1100" dirty="0">
                <a:solidFill>
                  <a:srgbClr val="0098AA"/>
                </a:solidFill>
              </a:rPr>
              <a:t> </a:t>
            </a:r>
            <a:r>
              <a:rPr lang="en" sz="1100" dirty="0">
                <a:solidFill>
                  <a:schemeClr val="dk1"/>
                </a:solidFill>
              </a:rPr>
              <a:t>(This food bank updates weekly)</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https://www.freefood.org/c/la-baton_rouge?_gl=1*1l34fr5*_ga*NUdZV2o1NmNGd29ERlpIejZmT1UxLXFoTWVhcjBCbzYzbzNnYTE5X0luN3VlWkQyZjlqaFF5czRwdlpiUC1OaQ</a:t>
            </a:r>
            <a:r>
              <a:rPr lang="en" sz="1100" dirty="0">
                <a:solidFill>
                  <a:srgbClr val="0098AA"/>
                </a:solidFill>
              </a:rPr>
              <a:t>.. </a:t>
            </a:r>
            <a:endParaRPr sz="1100" dirty="0">
              <a:solidFill>
                <a:srgbClr val="0098AA"/>
              </a:solidFill>
            </a:endParaRPr>
          </a:p>
          <a:p>
            <a:pPr marL="914400" lvl="0" indent="0" algn="l" rtl="0">
              <a:spcBef>
                <a:spcPts val="0"/>
              </a:spcBef>
              <a:spcAft>
                <a:spcPts val="0"/>
              </a:spcAft>
              <a:buNone/>
            </a:pPr>
            <a:r>
              <a:rPr lang="en" sz="1100" dirty="0">
                <a:solidFill>
                  <a:schemeClr val="dk1"/>
                </a:solidFill>
              </a:rPr>
              <a:t>(This is a comprehensive food bank list with links)</a:t>
            </a:r>
            <a:endParaRPr sz="1100" dirty="0">
              <a:solidFill>
                <a:schemeClr val="dk1"/>
              </a:solidFill>
            </a:endParaRPr>
          </a:p>
          <a:p>
            <a:pPr marL="0" lvl="0" indent="0" algn="l" rtl="0">
              <a:spcBef>
                <a:spcPts val="0"/>
              </a:spcBef>
              <a:spcAft>
                <a:spcPts val="0"/>
              </a:spcAft>
              <a:buNone/>
            </a:pPr>
            <a:r>
              <a:rPr lang="en" sz="1100" dirty="0">
                <a:solidFill>
                  <a:schemeClr val="dk1"/>
                </a:solidFill>
              </a:rPr>
              <a:t>Catholic Diocese of East Baton Rouge (Housing, immigration, bills, food)</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https://www.ccdiobr.org/</a:t>
            </a:r>
            <a:endParaRPr sz="1100" dirty="0">
              <a:solidFill>
                <a:schemeClr val="dk1"/>
              </a:solidFill>
            </a:endParaRPr>
          </a:p>
          <a:p>
            <a:pPr marL="0" lvl="0" indent="0" algn="l" rtl="0">
              <a:spcBef>
                <a:spcPts val="0"/>
              </a:spcBef>
              <a:spcAft>
                <a:spcPts val="0"/>
              </a:spcAft>
              <a:buNone/>
            </a:pPr>
            <a:r>
              <a:rPr lang="en" sz="1100" dirty="0">
                <a:solidFill>
                  <a:schemeClr val="dk1"/>
                </a:solidFill>
              </a:rPr>
              <a:t>Comprehensive Guide to Many Resources</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6">
                  <a:extLst>
                    <a:ext uri="{A12FA001-AC4F-418D-AE19-62706E023703}">
                      <ahyp:hlinkClr xmlns:ahyp="http://schemas.microsoft.com/office/drawing/2018/hyperlinkcolor" xmlns="" val="tx"/>
                    </a:ext>
                  </a:extLst>
                </a:hlinkClick>
              </a:rPr>
              <a:t>https://ideapublicschools.org/wp-content/uploads/2020/03/Community-Resource-Guide-Baton-Rouge.pdf</a:t>
            </a:r>
            <a:endParaRPr sz="1100" dirty="0">
              <a:solidFill>
                <a:srgbClr val="0098AA"/>
              </a:solidFill>
            </a:endParaRPr>
          </a:p>
          <a:p>
            <a:pPr marL="0" lvl="0" indent="0" algn="l" rtl="0">
              <a:spcBef>
                <a:spcPts val="0"/>
              </a:spcBef>
              <a:spcAft>
                <a:spcPts val="0"/>
              </a:spcAft>
              <a:buNone/>
            </a:pPr>
            <a:r>
              <a:rPr lang="en" sz="1100" dirty="0">
                <a:solidFill>
                  <a:schemeClr val="dk1"/>
                </a:solidFill>
              </a:rPr>
              <a:t>District Attorney Resource Guide (You have to dig a bit and some links don’t work)</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7">
                  <a:extLst>
                    <a:ext uri="{A12FA001-AC4F-418D-AE19-62706E023703}">
                      <ahyp:hlinkClr xmlns:ahyp="http://schemas.microsoft.com/office/drawing/2018/hyperlinkcolor" xmlns="" val="tx"/>
                    </a:ext>
                  </a:extLst>
                </a:hlinkClick>
              </a:rPr>
              <a:t>https://www.ebrda.org/community_resources.php</a:t>
            </a:r>
            <a:endParaRPr sz="1100" dirty="0">
              <a:solidFill>
                <a:srgbClr val="0098AA"/>
              </a:solidFill>
            </a:endParaRPr>
          </a:p>
          <a:p>
            <a:pPr marL="0" lvl="0" indent="0" algn="l" rtl="0">
              <a:spcBef>
                <a:spcPts val="0"/>
              </a:spcBef>
              <a:spcAft>
                <a:spcPts val="0"/>
              </a:spcAft>
              <a:buNone/>
            </a:pPr>
            <a:r>
              <a:rPr lang="en" sz="1100" dirty="0">
                <a:solidFill>
                  <a:schemeClr val="dk1"/>
                </a:solidFill>
              </a:rPr>
              <a:t>Energy Bill Assistance in Louisiana  </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888.454.2001; #3 Energy assist program can provide parish numbers to call (call for your patient)</a:t>
            </a:r>
            <a:endParaRPr sz="1100" dirty="0">
              <a:solidFill>
                <a:schemeClr val="dk1"/>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1.877.459.6555, and follow prompts</a:t>
            </a:r>
            <a:endParaRPr sz="1100" dirty="0">
              <a:solidFill>
                <a:srgbClr val="0098AA"/>
              </a:solidFill>
            </a:endParaRPr>
          </a:p>
          <a:p>
            <a:pPr marL="0" lvl="0" indent="0" algn="l" rtl="0">
              <a:spcBef>
                <a:spcPts val="0"/>
              </a:spcBef>
              <a:spcAft>
                <a:spcPts val="0"/>
              </a:spcAft>
              <a:buNone/>
            </a:pPr>
            <a:r>
              <a:rPr lang="en" sz="1100" dirty="0">
                <a:solidFill>
                  <a:schemeClr val="dk1"/>
                </a:solidFill>
              </a:rPr>
              <a:t>Transient Living (web address brings you to fees, qualifications)</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8">
                  <a:extLst>
                    <a:ext uri="{A12FA001-AC4F-418D-AE19-62706E023703}">
                      <ahyp:hlinkClr xmlns:ahyp="http://schemas.microsoft.com/office/drawing/2018/hyperlinkcolor" xmlns="" val="tx"/>
                    </a:ext>
                  </a:extLst>
                </a:hlinkClick>
              </a:rPr>
              <a:t>http://www.icarol.info/ResultDetails.aspx?org=2021&amp;agencynum=359788</a:t>
            </a:r>
            <a:endParaRPr sz="1100" dirty="0">
              <a:solidFill>
                <a:srgbClr val="0098AA"/>
              </a:solidFill>
            </a:endParaRPr>
          </a:p>
          <a:p>
            <a:pPr marL="0" lvl="0" indent="0" algn="l" rtl="0">
              <a:spcBef>
                <a:spcPts val="0"/>
              </a:spcBef>
              <a:spcAft>
                <a:spcPts val="0"/>
              </a:spcAft>
              <a:buNone/>
            </a:pPr>
            <a:r>
              <a:rPr lang="en" sz="1100" dirty="0">
                <a:solidFill>
                  <a:schemeClr val="dk1"/>
                </a:solidFill>
              </a:rPr>
              <a:t>Women’s Care</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https://thewomenshelpcenter.org/</a:t>
            </a:r>
            <a:endParaRPr sz="1100" dirty="0">
              <a:solidFill>
                <a:srgbClr val="0098AA"/>
              </a:solidFill>
            </a:endParaRPr>
          </a:p>
        </p:txBody>
      </p:sp>
      <p:sp>
        <p:nvSpPr>
          <p:cNvPr id="7" name="TextBox 6">
            <a:hlinkClick r:id="rId9"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9" action="ppaction://hlinksldjump"/>
              </a:rPr>
              <a:t>To</a:t>
            </a:r>
            <a:r>
              <a:rPr lang="en-US" sz="600" dirty="0">
                <a:solidFill>
                  <a:schemeClr val="tx1"/>
                </a:solidFill>
              </a:rPr>
              <a:t> </a:t>
            </a:r>
            <a:r>
              <a:rPr lang="en-US" sz="600" dirty="0">
                <a:solidFill>
                  <a:schemeClr val="tx1"/>
                </a:solidFill>
                <a:hlinkClick r:id="rId9" action="ppaction://hlinksldjump"/>
              </a:rPr>
              <a:t>Table</a:t>
            </a:r>
            <a:r>
              <a:rPr lang="en-US" sz="600" dirty="0">
                <a:solidFill>
                  <a:schemeClr val="tx1"/>
                </a:solidFill>
              </a:rPr>
              <a:t> </a:t>
            </a:r>
            <a:r>
              <a:rPr lang="en-US" sz="600" dirty="0">
                <a:solidFill>
                  <a:schemeClr val="tx1"/>
                </a:solidFill>
                <a:hlinkClick r:id="rId9" action="ppaction://hlinksldjump"/>
              </a:rPr>
              <a:t>of</a:t>
            </a:r>
            <a:r>
              <a:rPr lang="en-US" sz="600" dirty="0">
                <a:solidFill>
                  <a:schemeClr val="tx1"/>
                </a:solidFill>
              </a:rPr>
              <a:t> </a:t>
            </a:r>
            <a:r>
              <a:rPr lang="en-US" sz="600" dirty="0">
                <a:solidFill>
                  <a:schemeClr val="tx1"/>
                </a:solidFill>
                <a:hlinkClick r:id="rId9"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3"/>
          <p:cNvSpPr txBox="1">
            <a:spLocks noGrp="1"/>
          </p:cNvSpPr>
          <p:nvPr>
            <p:ph type="title"/>
          </p:nvPr>
        </p:nvSpPr>
        <p:spPr>
          <a:xfrm>
            <a:off x="2736593" y="156297"/>
            <a:ext cx="2408713"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Region 3: Houma</a:t>
            </a:r>
            <a:endParaRPr sz="2400" dirty="0">
              <a:solidFill>
                <a:schemeClr val="dk1"/>
              </a:solidFill>
            </a:endParaRPr>
          </a:p>
        </p:txBody>
      </p:sp>
      <p:sp>
        <p:nvSpPr>
          <p:cNvPr id="460" name="Google Shape;460;p43"/>
          <p:cNvSpPr txBox="1">
            <a:spLocks noGrp="1"/>
          </p:cNvSpPr>
          <p:nvPr>
            <p:ph type="body" idx="1"/>
          </p:nvPr>
        </p:nvSpPr>
        <p:spPr>
          <a:xfrm>
            <a:off x="566399" y="775448"/>
            <a:ext cx="6749100" cy="3416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Energy Bill Assistance in Louisiana</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888.454.2001; #3 Energy assist program can provide parish numbers to call (call for your patient)</a:t>
            </a:r>
            <a:endParaRPr sz="1100" dirty="0">
              <a:solidFill>
                <a:schemeClr val="accent1"/>
              </a:solidFill>
            </a:endParaRPr>
          </a:p>
          <a:p>
            <a:pPr marL="0" lvl="0" indent="0" algn="l" rtl="0">
              <a:spcBef>
                <a:spcPts val="0"/>
              </a:spcBef>
              <a:spcAft>
                <a:spcPts val="0"/>
              </a:spcAft>
              <a:buNone/>
            </a:pPr>
            <a:r>
              <a:rPr lang="en" sz="1100" dirty="0">
                <a:solidFill>
                  <a:schemeClr val="dk1"/>
                </a:solidFill>
              </a:rPr>
              <a:t>Food and Charity Calendar</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https://catholiccharitiesht.org/</a:t>
            </a:r>
            <a:endParaRPr sz="1100" dirty="0">
              <a:solidFill>
                <a:srgbClr val="0098AA"/>
              </a:solidFill>
            </a:endParaRPr>
          </a:p>
          <a:p>
            <a:pPr marL="0" lvl="0" indent="0" algn="l" rtl="0">
              <a:spcBef>
                <a:spcPts val="0"/>
              </a:spcBef>
              <a:spcAft>
                <a:spcPts val="0"/>
              </a:spcAft>
              <a:buNone/>
            </a:pPr>
            <a:r>
              <a:rPr lang="en" sz="1100" dirty="0">
                <a:solidFill>
                  <a:schemeClr val="dk1"/>
                </a:solidFill>
              </a:rPr>
              <a:t>Government Help</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https://www.financialhelpresources.com/city/houma-la.html</a:t>
            </a:r>
            <a:endParaRPr sz="1100" dirty="0">
              <a:solidFill>
                <a:srgbClr val="0098AA"/>
              </a:solidFill>
            </a:endParaRPr>
          </a:p>
          <a:p>
            <a:pPr marL="0" lvl="0" indent="0" algn="l" rtl="0">
              <a:spcBef>
                <a:spcPts val="0"/>
              </a:spcBef>
              <a:spcAft>
                <a:spcPts val="0"/>
              </a:spcAft>
              <a:buNone/>
            </a:pPr>
            <a:r>
              <a:rPr lang="en" sz="1100" dirty="0">
                <a:solidFill>
                  <a:schemeClr val="dk1"/>
                </a:solidFill>
              </a:rPr>
              <a:t>Homeless Housing Resources</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http://www.lchcoalition.org/resources/</a:t>
            </a:r>
            <a:endParaRPr sz="1100" dirty="0">
              <a:solidFill>
                <a:schemeClr val="accent1"/>
              </a:solidFill>
            </a:endParaRPr>
          </a:p>
          <a:p>
            <a:pPr marL="0" lvl="0" indent="0" algn="l" rtl="0">
              <a:spcBef>
                <a:spcPts val="0"/>
              </a:spcBef>
              <a:spcAft>
                <a:spcPts val="0"/>
              </a:spcAft>
              <a:buNone/>
            </a:pPr>
            <a:r>
              <a:rPr lang="en" sz="1100" dirty="0">
                <a:solidFill>
                  <a:schemeClr val="dk1"/>
                </a:solidFill>
              </a:rPr>
              <a:t>Rental Assistance (not always available)</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https://offices.sc.egov.usda.gov/locator/app?service=page/ServiceCenterSummary&amp;stateCode=22&amp;cnty=109</a:t>
            </a:r>
            <a:endParaRPr sz="1100" dirty="0">
              <a:solidFill>
                <a:srgbClr val="0098AA"/>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https://www.rentassistance.us/ci/LA-houma</a:t>
            </a:r>
            <a:endParaRPr sz="1100" dirty="0">
              <a:solidFill>
                <a:srgbClr val="0098AA"/>
              </a:solidFill>
            </a:endParaRPr>
          </a:p>
          <a:p>
            <a:pPr marL="0" lvl="0" indent="0" algn="l" rtl="0">
              <a:spcBef>
                <a:spcPts val="0"/>
              </a:spcBef>
              <a:spcAft>
                <a:spcPts val="0"/>
              </a:spcAft>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1.877.459.6555, and follow prompts</a:t>
            </a:r>
            <a:endParaRPr sz="1100" dirty="0"/>
          </a:p>
          <a:p>
            <a:pPr marL="0" lvl="0" indent="0" algn="l" rtl="0">
              <a:spcBef>
                <a:spcPts val="0"/>
              </a:spcBef>
              <a:spcAft>
                <a:spcPts val="0"/>
              </a:spcAft>
              <a:buNone/>
            </a:pPr>
            <a:r>
              <a:rPr lang="en" sz="1100" dirty="0">
                <a:solidFill>
                  <a:schemeClr val="dk1"/>
                </a:solidFill>
              </a:rPr>
              <a:t>Resource List (lots of digging required)</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6">
                  <a:extLst>
                    <a:ext uri="{A12FA001-AC4F-418D-AE19-62706E023703}">
                      <ahyp:hlinkClr xmlns:ahyp="http://schemas.microsoft.com/office/drawing/2018/hyperlinkcolor" xmlns="" val="tx"/>
                    </a:ext>
                  </a:extLst>
                </a:hlinkClick>
              </a:rPr>
              <a:t>https://www.needhelppayingbills.com/html/terrebonne_parish_assistance_p.html</a:t>
            </a:r>
            <a:endParaRPr sz="1100" dirty="0">
              <a:solidFill>
                <a:srgbClr val="0098AA"/>
              </a:solidFill>
            </a:endParaRPr>
          </a:p>
          <a:p>
            <a:pPr marL="0" lvl="0" indent="0" algn="l" rtl="0">
              <a:spcBef>
                <a:spcPts val="0"/>
              </a:spcBef>
              <a:spcAft>
                <a:spcPts val="0"/>
              </a:spcAft>
              <a:buNone/>
            </a:pPr>
            <a:r>
              <a:rPr lang="en" sz="1100" dirty="0"/>
              <a:t>Resource List (Multiple links)</a:t>
            </a:r>
            <a:endParaRPr sz="1100" dirty="0"/>
          </a:p>
          <a:p>
            <a:pPr marL="914400" lvl="0" indent="-298450" algn="l" rtl="0">
              <a:spcBef>
                <a:spcPts val="0"/>
              </a:spcBef>
              <a:spcAft>
                <a:spcPts val="0"/>
              </a:spcAft>
              <a:buClr>
                <a:srgbClr val="0098AA"/>
              </a:buClr>
              <a:buSzPts val="1100"/>
              <a:buChar char="❖"/>
            </a:pPr>
            <a:r>
              <a:rPr lang="en" sz="1100" dirty="0">
                <a:solidFill>
                  <a:srgbClr val="0098AA"/>
                </a:solidFill>
              </a:rPr>
              <a:t>https://www.findhelp.org/money/financial-assistance--houma-la</a:t>
            </a:r>
            <a:endParaRPr sz="1100" dirty="0">
              <a:solidFill>
                <a:srgbClr val="0098AA"/>
              </a:solidFill>
            </a:endParaRPr>
          </a:p>
        </p:txBody>
      </p:sp>
      <p:sp>
        <p:nvSpPr>
          <p:cNvPr id="6" name="TextBox 5">
            <a:hlinkClick r:id="rId7"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7" action="ppaction://hlinksldjump"/>
              </a:rPr>
              <a:t>To</a:t>
            </a:r>
            <a:r>
              <a:rPr lang="en-US" sz="600" dirty="0">
                <a:solidFill>
                  <a:schemeClr val="tx1"/>
                </a:solidFill>
              </a:rPr>
              <a:t> </a:t>
            </a:r>
            <a:r>
              <a:rPr lang="en-US" sz="600" dirty="0">
                <a:solidFill>
                  <a:schemeClr val="tx1"/>
                </a:solidFill>
                <a:hlinkClick r:id="rId7" action="ppaction://hlinksldjump"/>
              </a:rPr>
              <a:t>Table</a:t>
            </a:r>
            <a:r>
              <a:rPr lang="en-US" sz="600" dirty="0">
                <a:solidFill>
                  <a:schemeClr val="tx1"/>
                </a:solidFill>
              </a:rPr>
              <a:t> </a:t>
            </a:r>
            <a:r>
              <a:rPr lang="en-US" sz="600" dirty="0">
                <a:solidFill>
                  <a:schemeClr val="tx1"/>
                </a:solidFill>
                <a:hlinkClick r:id="rId7" action="ppaction://hlinksldjump"/>
              </a:rPr>
              <a:t>of</a:t>
            </a:r>
            <a:r>
              <a:rPr lang="en-US" sz="600" dirty="0">
                <a:solidFill>
                  <a:schemeClr val="tx1"/>
                </a:solidFill>
              </a:rPr>
              <a:t> </a:t>
            </a:r>
            <a:r>
              <a:rPr lang="en-US" sz="600" dirty="0">
                <a:solidFill>
                  <a:schemeClr val="tx1"/>
                </a:solidFill>
                <a:hlinkClick r:id="rId7"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4"/>
          <p:cNvSpPr txBox="1">
            <a:spLocks noGrp="1"/>
          </p:cNvSpPr>
          <p:nvPr>
            <p:ph type="title"/>
          </p:nvPr>
        </p:nvSpPr>
        <p:spPr>
          <a:xfrm>
            <a:off x="2805885" y="157071"/>
            <a:ext cx="268088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Region 4: Lafayette</a:t>
            </a:r>
            <a:endParaRPr sz="2400" dirty="0">
              <a:solidFill>
                <a:schemeClr val="dk1"/>
              </a:solidFill>
            </a:endParaRPr>
          </a:p>
        </p:txBody>
      </p:sp>
      <p:sp>
        <p:nvSpPr>
          <p:cNvPr id="466" name="Google Shape;466;p44"/>
          <p:cNvSpPr txBox="1">
            <a:spLocks noGrp="1"/>
          </p:cNvSpPr>
          <p:nvPr>
            <p:ph type="body" idx="1"/>
          </p:nvPr>
        </p:nvSpPr>
        <p:spPr>
          <a:xfrm>
            <a:off x="815867" y="809028"/>
            <a:ext cx="6660915" cy="3416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Catholic Charities Application for Assistance</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https://www.tfaforms.com/4887868</a:t>
            </a:r>
            <a:endParaRPr sz="1100" dirty="0">
              <a:solidFill>
                <a:srgbClr val="0098AA"/>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Energy Bill Assistance in Louisiana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888.454.2001; #3 Energy assist program can provide parish numbers to call (call for your patient)</a:t>
            </a:r>
            <a:endParaRPr sz="1100" dirty="0">
              <a:solidFill>
                <a:schemeClr val="accent1"/>
              </a:solidFill>
            </a:endParaRPr>
          </a:p>
          <a:p>
            <a:pPr marL="0" lvl="0" indent="0" algn="l" rtl="0">
              <a:spcBef>
                <a:spcPts val="0"/>
              </a:spcBef>
              <a:spcAft>
                <a:spcPts val="0"/>
              </a:spcAft>
              <a:buNone/>
            </a:pPr>
            <a:r>
              <a:rPr lang="en" sz="1100" dirty="0">
                <a:solidFill>
                  <a:schemeClr val="dk1"/>
                </a:solidFill>
              </a:rPr>
              <a:t>Families Helping Families (With Disabilities)	</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https://www.fhfacadiana.org/resources</a:t>
            </a:r>
            <a:endParaRPr sz="1100" dirty="0">
              <a:solidFill>
                <a:srgbClr val="0098AA"/>
              </a:solidFill>
            </a:endParaRPr>
          </a:p>
          <a:p>
            <a:pPr marL="0" lvl="0" indent="0" algn="l" rtl="0">
              <a:spcBef>
                <a:spcPts val="0"/>
              </a:spcBef>
              <a:spcAft>
                <a:spcPts val="0"/>
              </a:spcAft>
              <a:buNone/>
            </a:pPr>
            <a:r>
              <a:rPr lang="en" sz="1100" dirty="0">
                <a:solidFill>
                  <a:schemeClr val="dk1"/>
                </a:solidFill>
              </a:rPr>
              <a:t>Help With Bills, Rent, and other Financial Needs (Takes some digging around on the site)</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a:t>
            </a: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ttps://www.needhelppayingbills.com/html/get_help_paying_rent.html</a:t>
            </a:r>
            <a:endParaRPr sz="1100" dirty="0">
              <a:solidFill>
                <a:srgbClr val="0098AA"/>
              </a:solidFill>
            </a:endParaRPr>
          </a:p>
          <a:p>
            <a:pPr marL="0" lvl="0" indent="0" algn="l" rtl="0">
              <a:spcBef>
                <a:spcPts val="0"/>
              </a:spcBef>
              <a:spcAft>
                <a:spcPts val="0"/>
              </a:spcAft>
              <a:buNone/>
            </a:pPr>
            <a:r>
              <a:rPr lang="en" sz="1100" dirty="0">
                <a:solidFill>
                  <a:schemeClr val="dk1"/>
                </a:solidFill>
              </a:rPr>
              <a:t>Medical Transport for Disabled Persons</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http://www.acadianatransit.com/services/paratransit.html</a:t>
            </a:r>
            <a:endParaRPr sz="1100" dirty="0">
              <a:solidFill>
                <a:schemeClr val="dk1"/>
              </a:solidFill>
              <a:highlight>
                <a:schemeClr val="lt1"/>
              </a:highlight>
            </a:endParaRPr>
          </a:p>
          <a:p>
            <a:pPr marL="914400" lvl="0" indent="-298450" algn="l" rtl="0">
              <a:spcBef>
                <a:spcPts val="0"/>
              </a:spcBef>
              <a:spcAft>
                <a:spcPts val="0"/>
              </a:spcAft>
              <a:buSzPts val="1100"/>
              <a:buChar char="❖"/>
            </a:pPr>
            <a:r>
              <a:rPr lang="en" sz="1100" dirty="0">
                <a:solidFill>
                  <a:schemeClr val="dk1"/>
                </a:solidFill>
                <a:highlight>
                  <a:schemeClr val="lt1"/>
                </a:highlight>
              </a:rPr>
              <a:t>Application:</a:t>
            </a:r>
            <a:r>
              <a:rPr lang="en" sz="1100" dirty="0">
                <a:solidFill>
                  <a:schemeClr val="accent1"/>
                </a:solidFill>
                <a:highlight>
                  <a:schemeClr val="lt1"/>
                </a:highlight>
              </a:rPr>
              <a:t> </a:t>
            </a:r>
            <a:r>
              <a:rPr lang="en" sz="1100" dirty="0">
                <a:solidFill>
                  <a:schemeClr val="accent1"/>
                </a:solidFill>
                <a:highlight>
                  <a:schemeClr val="lt1"/>
                </a:highlight>
                <a:uFill>
                  <a:noFill/>
                </a:uFill>
                <a:hlinkClick r:id="rId6">
                  <a:extLst>
                    <a:ext uri="{A12FA001-AC4F-418D-AE19-62706E023703}">
                      <ahyp:hlinkClr xmlns:ahyp="http://schemas.microsoft.com/office/drawing/2018/hyperlinkcolor" xmlns="" val="tx"/>
                    </a:ext>
                  </a:extLst>
                </a:hlinkClick>
              </a:rPr>
              <a:t>http://www.acadianatransit.com/images/Paratransit_Application_8-31-17.pdf</a:t>
            </a:r>
            <a:endParaRPr sz="1100" dirty="0">
              <a:solidFill>
                <a:schemeClr val="accent1"/>
              </a:solidFill>
              <a:highlight>
                <a:schemeClr val="lt1"/>
              </a:highlight>
            </a:endParaRPr>
          </a:p>
          <a:p>
            <a:pPr marL="0" lvl="0" indent="0" algn="l" rtl="0">
              <a:spcBef>
                <a:spcPts val="0"/>
              </a:spcBef>
              <a:spcAft>
                <a:spcPts val="0"/>
              </a:spcAft>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1.877.459.6555, and follow prompts</a:t>
            </a:r>
            <a:endParaRPr sz="1100" dirty="0">
              <a:solidFill>
                <a:srgbClr val="0098AA"/>
              </a:solidFill>
            </a:endParaRPr>
          </a:p>
          <a:p>
            <a:pPr marL="0" lvl="0" indent="0" algn="l" rtl="0">
              <a:spcBef>
                <a:spcPts val="0"/>
              </a:spcBef>
              <a:spcAft>
                <a:spcPts val="0"/>
              </a:spcAft>
              <a:buNone/>
            </a:pPr>
            <a:r>
              <a:rPr lang="en" sz="1100" dirty="0">
                <a:solidFill>
                  <a:schemeClr val="dk1"/>
                </a:solidFill>
              </a:rPr>
              <a:t>Transportation Assistance (Medicaid Members)</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http://ready.nola.gov/assistance/#broadmoor.</a:t>
            </a:r>
            <a:r>
              <a:rPr lang="en" sz="1100" dirty="0">
                <a:solidFill>
                  <a:srgbClr val="0098AA"/>
                </a:solidFill>
                <a:uFill>
                  <a:noFill/>
                </a:uFill>
                <a:hlinkClick r:id="rId7">
                  <a:extLst>
                    <a:ext uri="{A12FA001-AC4F-418D-AE19-62706E023703}">
                      <ahyp:hlinkClr xmlns:ahyp="http://schemas.microsoft.com/office/drawing/2018/hyperlinkcolor" xmlns="" val="tx"/>
                    </a:ext>
                  </a:extLst>
                </a:hlinkClick>
              </a:rPr>
              <a:t> </a:t>
            </a:r>
            <a:endParaRPr sz="1100" dirty="0">
              <a:solidFill>
                <a:srgbClr val="0098AA"/>
              </a:solidFill>
            </a:endParaRPr>
          </a:p>
          <a:p>
            <a:pPr marL="0" lvl="0" indent="0" algn="l" rtl="0">
              <a:spcBef>
                <a:spcPts val="800"/>
              </a:spcBef>
              <a:spcAft>
                <a:spcPts val="0"/>
              </a:spcAft>
              <a:buNone/>
            </a:pPr>
            <a:endParaRPr sz="1100" dirty="0">
              <a:solidFill>
                <a:srgbClr val="0098AA"/>
              </a:solidFill>
            </a:endParaRPr>
          </a:p>
          <a:p>
            <a:pPr marL="0" lvl="0" indent="0" algn="l" rtl="0">
              <a:spcBef>
                <a:spcPts val="800"/>
              </a:spcBef>
              <a:spcAft>
                <a:spcPts val="0"/>
              </a:spcAft>
              <a:buNone/>
            </a:pPr>
            <a:endParaRPr dirty="0"/>
          </a:p>
        </p:txBody>
      </p:sp>
      <p:sp>
        <p:nvSpPr>
          <p:cNvPr id="5" name="TextBox 4">
            <a:hlinkClick r:id="rId8"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8" action="ppaction://hlinksldjump"/>
              </a:rPr>
              <a:t>To</a:t>
            </a:r>
            <a:r>
              <a:rPr lang="en-US" sz="600" dirty="0">
                <a:solidFill>
                  <a:schemeClr val="tx1"/>
                </a:solidFill>
              </a:rPr>
              <a:t> </a:t>
            </a:r>
            <a:r>
              <a:rPr lang="en-US" sz="600" dirty="0">
                <a:solidFill>
                  <a:schemeClr val="tx1"/>
                </a:solidFill>
                <a:hlinkClick r:id="rId8" action="ppaction://hlinksldjump"/>
              </a:rPr>
              <a:t>Table</a:t>
            </a:r>
            <a:r>
              <a:rPr lang="en-US" sz="600" dirty="0">
                <a:solidFill>
                  <a:schemeClr val="tx1"/>
                </a:solidFill>
              </a:rPr>
              <a:t> </a:t>
            </a:r>
            <a:r>
              <a:rPr lang="en-US" sz="600" dirty="0">
                <a:solidFill>
                  <a:schemeClr val="tx1"/>
                </a:solidFill>
                <a:hlinkClick r:id="rId8" action="ppaction://hlinksldjump"/>
              </a:rPr>
              <a:t>of</a:t>
            </a:r>
            <a:r>
              <a:rPr lang="en-US" sz="600" dirty="0">
                <a:solidFill>
                  <a:schemeClr val="tx1"/>
                </a:solidFill>
              </a:rPr>
              <a:t> </a:t>
            </a:r>
            <a:r>
              <a:rPr lang="en-US" sz="600" dirty="0">
                <a:solidFill>
                  <a:schemeClr val="tx1"/>
                </a:solidFill>
                <a:hlinkClick r:id="rId8"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5"/>
          <p:cNvSpPr txBox="1">
            <a:spLocks noGrp="1"/>
          </p:cNvSpPr>
          <p:nvPr>
            <p:ph type="title"/>
          </p:nvPr>
        </p:nvSpPr>
        <p:spPr>
          <a:xfrm>
            <a:off x="2499110" y="164146"/>
            <a:ext cx="313848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Region 5: Lake Charles</a:t>
            </a:r>
            <a:endParaRPr sz="2400" dirty="0">
              <a:solidFill>
                <a:schemeClr val="dk1"/>
              </a:solidFill>
            </a:endParaRPr>
          </a:p>
        </p:txBody>
      </p:sp>
      <p:sp>
        <p:nvSpPr>
          <p:cNvPr id="472" name="Google Shape;472;p45"/>
          <p:cNvSpPr txBox="1">
            <a:spLocks noGrp="1"/>
          </p:cNvSpPr>
          <p:nvPr>
            <p:ph type="body" idx="1"/>
          </p:nvPr>
        </p:nvSpPr>
        <p:spPr>
          <a:xfrm>
            <a:off x="768632" y="834801"/>
            <a:ext cx="6599435" cy="3416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Energy Bill Assistance in Louisiana  </a:t>
            </a:r>
            <a:endParaRPr sz="1100" dirty="0">
              <a:solidFill>
                <a:schemeClr val="dk1"/>
              </a:solidFill>
            </a:endParaRPr>
          </a:p>
          <a:p>
            <a:pPr marL="914400" lvl="0" indent="-298450" algn="l" rtl="0">
              <a:spcBef>
                <a:spcPts val="0"/>
              </a:spcBef>
              <a:spcAft>
                <a:spcPts val="0"/>
              </a:spcAft>
              <a:buClr>
                <a:schemeClr val="accent1"/>
              </a:buClr>
              <a:buSzPts val="1100"/>
              <a:buFont typeface="Calibri"/>
              <a:buChar char="❖"/>
            </a:pPr>
            <a:r>
              <a:rPr lang="en" sz="1100" dirty="0">
                <a:solidFill>
                  <a:schemeClr val="accent1"/>
                </a:solidFill>
              </a:rPr>
              <a:t>888.454.2001; #3 Energy assist program can provide parish numbers to call (call for your patient)</a:t>
            </a:r>
            <a:endParaRPr sz="1100" dirty="0">
              <a:solidFill>
                <a:schemeClr val="dk1"/>
              </a:solidFill>
            </a:endParaRPr>
          </a:p>
          <a:p>
            <a:pPr marL="0" lvl="0" indent="0" algn="l" rtl="0">
              <a:spcBef>
                <a:spcPts val="0"/>
              </a:spcBef>
              <a:spcAft>
                <a:spcPts val="0"/>
              </a:spcAft>
              <a:buNone/>
            </a:pPr>
            <a:r>
              <a:rPr lang="en" sz="1100" dirty="0">
                <a:solidFill>
                  <a:schemeClr val="dk1"/>
                </a:solidFill>
              </a:rPr>
              <a:t>Families Helping Families (With Disabilities)</a:t>
            </a:r>
            <a:endParaRPr sz="1100" dirty="0">
              <a:solidFill>
                <a:schemeClr val="dk1"/>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rPr>
              <a:t>https://fhfswla.org/</a:t>
            </a:r>
            <a:endParaRPr sz="1100" dirty="0">
              <a:solidFill>
                <a:srgbClr val="0098AA"/>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Medical Transport for Disabled Persons</a:t>
            </a:r>
            <a:endParaRPr sz="1100" dirty="0">
              <a:solidFill>
                <a:schemeClr val="dk1"/>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https://www.cityoflakecharles.com/eGov/apps/services/index.egov?view=detail;id=43</a:t>
            </a:r>
            <a:endParaRPr sz="1100" dirty="0"/>
          </a:p>
          <a:p>
            <a:pPr marL="0" lvl="0" indent="0" algn="l" rtl="0">
              <a:spcBef>
                <a:spcPts val="0"/>
              </a:spcBef>
              <a:spcAft>
                <a:spcPts val="0"/>
              </a:spcAft>
              <a:buNone/>
            </a:pPr>
            <a:r>
              <a:rPr lang="en" sz="1100" dirty="0"/>
              <a:t>Miscellaneous Resources</a:t>
            </a:r>
            <a:endParaRPr sz="1100" dirty="0"/>
          </a:p>
          <a:p>
            <a:pPr marL="914400" lvl="0" indent="-298450" algn="l" rtl="0">
              <a:spcBef>
                <a:spcPts val="0"/>
              </a:spcBef>
              <a:spcAft>
                <a:spcPts val="0"/>
              </a:spcAft>
              <a:buClr>
                <a:srgbClr val="0098AA"/>
              </a:buClr>
              <a:buSzPts val="1100"/>
              <a:buFont typeface="Calibri"/>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https://www.cityoflakecharles.com/eGov/apps/services/index.egov</a:t>
            </a:r>
            <a:endParaRPr sz="1100" dirty="0">
              <a:solidFill>
                <a:srgbClr val="000000"/>
              </a:solidFill>
            </a:endParaRPr>
          </a:p>
          <a:p>
            <a:pPr marL="0" lvl="0" indent="0" algn="l" rtl="0">
              <a:spcBef>
                <a:spcPts val="0"/>
              </a:spcBef>
              <a:spcAft>
                <a:spcPts val="0"/>
              </a:spcAft>
              <a:buNone/>
            </a:pPr>
            <a:r>
              <a:rPr lang="en" sz="1100" dirty="0">
                <a:solidFill>
                  <a:srgbClr val="000000"/>
                </a:solidFill>
              </a:rPr>
              <a:t>Non-emergency Medical Transport (Medicaid not a must for most on list)</a:t>
            </a:r>
            <a:endParaRPr sz="1100" dirty="0">
              <a:solidFill>
                <a:srgbClr val="000000"/>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https://npidb.org/organizations/transportation_services/non-emergency-medical-transport-van_343900000x/la/?location=lake+charles</a:t>
            </a:r>
            <a:endParaRPr sz="1100" dirty="0">
              <a:solidFill>
                <a:srgbClr val="0098AA"/>
              </a:solidFill>
            </a:endParaRPr>
          </a:p>
          <a:p>
            <a:pPr marL="0" lvl="0" indent="0" algn="l" rtl="0">
              <a:spcBef>
                <a:spcPts val="0"/>
              </a:spcBef>
              <a:spcAft>
                <a:spcPts val="0"/>
              </a:spcAft>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chemeClr val="accent1"/>
              </a:buClr>
              <a:buSzPts val="1100"/>
              <a:buFont typeface="Calibri"/>
              <a:buChar char="❖"/>
            </a:pPr>
            <a:r>
              <a:rPr lang="en" sz="1100" dirty="0">
                <a:solidFill>
                  <a:schemeClr val="accent1"/>
                </a:solidFill>
              </a:rPr>
              <a:t>1.877.459.6555, and follow prompts</a:t>
            </a:r>
            <a:endParaRPr sz="1100" dirty="0"/>
          </a:p>
          <a:p>
            <a:pPr marL="0" lvl="0" indent="0" algn="l" rtl="0">
              <a:spcBef>
                <a:spcPts val="0"/>
              </a:spcBef>
              <a:spcAft>
                <a:spcPts val="0"/>
              </a:spcAft>
              <a:buNone/>
            </a:pPr>
            <a:r>
              <a:rPr lang="en" sz="1100" dirty="0">
                <a:solidFill>
                  <a:schemeClr val="dk1"/>
                </a:solidFill>
              </a:rPr>
              <a:t>Transportation Assistance (Medicaid Members)</a:t>
            </a:r>
            <a:endParaRPr sz="1100" dirty="0">
              <a:solidFill>
                <a:schemeClr val="dk1"/>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rPr>
              <a:t>https://www.cityoflakecharles.com/egov/apps/services/index.egov?view=detail;id=43</a:t>
            </a:r>
            <a:endParaRPr sz="1100" dirty="0"/>
          </a:p>
        </p:txBody>
      </p:sp>
      <p:sp>
        <p:nvSpPr>
          <p:cNvPr id="5" name="TextBox 4">
            <a:hlinkClick r:id="rId6"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6" action="ppaction://hlinksldjump"/>
              </a:rPr>
              <a:t>To</a:t>
            </a:r>
            <a:r>
              <a:rPr lang="en-US" sz="600" dirty="0">
                <a:solidFill>
                  <a:schemeClr val="tx1"/>
                </a:solidFill>
              </a:rPr>
              <a:t> </a:t>
            </a:r>
            <a:r>
              <a:rPr lang="en-US" sz="600" dirty="0">
                <a:solidFill>
                  <a:schemeClr val="tx1"/>
                </a:solidFill>
                <a:hlinkClick r:id="rId6" action="ppaction://hlinksldjump"/>
              </a:rPr>
              <a:t>Table</a:t>
            </a:r>
            <a:r>
              <a:rPr lang="en-US" sz="600" dirty="0">
                <a:solidFill>
                  <a:schemeClr val="tx1"/>
                </a:solidFill>
              </a:rPr>
              <a:t> </a:t>
            </a:r>
            <a:r>
              <a:rPr lang="en-US" sz="600" dirty="0">
                <a:solidFill>
                  <a:schemeClr val="tx1"/>
                </a:solidFill>
                <a:hlinkClick r:id="rId6" action="ppaction://hlinksldjump"/>
              </a:rPr>
              <a:t>of</a:t>
            </a:r>
            <a:r>
              <a:rPr lang="en-US" sz="600" dirty="0">
                <a:solidFill>
                  <a:schemeClr val="tx1"/>
                </a:solidFill>
              </a:rPr>
              <a:t> </a:t>
            </a:r>
            <a:r>
              <a:rPr lang="en-US" sz="600" dirty="0">
                <a:solidFill>
                  <a:schemeClr val="tx1"/>
                </a:solidFill>
                <a:hlinkClick r:id="rId6"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6"/>
          <p:cNvSpPr txBox="1">
            <a:spLocks noGrp="1"/>
          </p:cNvSpPr>
          <p:nvPr>
            <p:ph type="title"/>
          </p:nvPr>
        </p:nvSpPr>
        <p:spPr>
          <a:xfrm>
            <a:off x="2498317" y="130242"/>
            <a:ext cx="2871216"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Region 6: Alexandria</a:t>
            </a:r>
            <a:endParaRPr sz="2400" dirty="0">
              <a:solidFill>
                <a:schemeClr val="dk1"/>
              </a:solidFill>
            </a:endParaRPr>
          </a:p>
        </p:txBody>
      </p:sp>
      <p:sp>
        <p:nvSpPr>
          <p:cNvPr id="478" name="Google Shape;478;p46"/>
          <p:cNvSpPr txBox="1">
            <a:spLocks noGrp="1"/>
          </p:cNvSpPr>
          <p:nvPr>
            <p:ph type="body" idx="1"/>
          </p:nvPr>
        </p:nvSpPr>
        <p:spPr>
          <a:xfrm>
            <a:off x="615925" y="856924"/>
            <a:ext cx="6636000" cy="3416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Assistance From Cenlacac (food, utilities assistance)</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https://www.cenlacac.org/programs</a:t>
            </a:r>
            <a:endParaRPr sz="1100" dirty="0">
              <a:solidFill>
                <a:srgbClr val="0098AA"/>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Energy Bill Assistance in Louisiana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888.454.2001; #3 Energy assist program can provide parish numbers to call (call for your patient)</a:t>
            </a:r>
            <a:endParaRPr sz="1100" dirty="0">
              <a:solidFill>
                <a:schemeClr val="accent1"/>
              </a:solidFill>
            </a:endParaRPr>
          </a:p>
          <a:p>
            <a:pPr marL="0" lvl="0" indent="0" algn="l" rtl="0">
              <a:spcBef>
                <a:spcPts val="0"/>
              </a:spcBef>
              <a:spcAft>
                <a:spcPts val="0"/>
              </a:spcAft>
              <a:buNone/>
            </a:pPr>
            <a:r>
              <a:rPr lang="en" sz="1100" dirty="0">
                <a:solidFill>
                  <a:schemeClr val="dk1"/>
                </a:solidFill>
              </a:rPr>
              <a:t>Food and Shelter</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https://www.uwcl.org/emergency-food-shelter</a:t>
            </a:r>
            <a:endParaRPr sz="1100" dirty="0">
              <a:solidFill>
                <a:schemeClr val="accent1"/>
              </a:solidFill>
            </a:endParaRPr>
          </a:p>
          <a:p>
            <a:pPr marL="0" lvl="0" indent="0" algn="l" rtl="0">
              <a:spcBef>
                <a:spcPts val="0"/>
              </a:spcBef>
              <a:spcAft>
                <a:spcPts val="0"/>
              </a:spcAft>
              <a:buNone/>
            </a:pPr>
            <a:r>
              <a:rPr lang="en" sz="1100" dirty="0">
                <a:solidFill>
                  <a:schemeClr val="dk1"/>
                </a:solidFill>
              </a:rPr>
              <a:t>Homeless Shelters</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https://www.shelterlistings.org/city/alexandria-la.html</a:t>
            </a:r>
            <a:endParaRPr sz="1100" dirty="0">
              <a:solidFill>
                <a:schemeClr val="accent1"/>
              </a:solidFill>
            </a:endParaRPr>
          </a:p>
          <a:p>
            <a:pPr marL="0" lvl="0" indent="0" algn="l" rtl="0">
              <a:spcBef>
                <a:spcPts val="0"/>
              </a:spcBef>
              <a:spcAft>
                <a:spcPts val="0"/>
              </a:spcAft>
              <a:buNone/>
            </a:pPr>
            <a:r>
              <a:rPr lang="en" sz="1100" dirty="0">
                <a:solidFill>
                  <a:schemeClr val="dk1"/>
                </a:solidFill>
              </a:rPr>
              <a:t>Parish Specific Resources</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https://wellaheadla.com/community-resource-guide/?resource_type=healthy-eating-and-food-resources</a:t>
            </a:r>
            <a:endParaRPr sz="1100" dirty="0">
              <a:solidFill>
                <a:schemeClr val="dk1"/>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1.877.459.6555, and follow prompts</a:t>
            </a:r>
            <a:endParaRPr sz="1100" dirty="0">
              <a:solidFill>
                <a:schemeClr val="accent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https://www.needhelppayingbills.com/html/rapides_parish_rent_assistance.html</a:t>
            </a:r>
            <a:endParaRPr sz="1100" dirty="0">
              <a:solidFill>
                <a:srgbClr val="0098AA"/>
              </a:solidFill>
            </a:endParaRPr>
          </a:p>
          <a:p>
            <a:pPr marL="0" lvl="0" indent="0" algn="l" rtl="0">
              <a:spcBef>
                <a:spcPts val="0"/>
              </a:spcBef>
              <a:spcAft>
                <a:spcPts val="0"/>
              </a:spcAft>
              <a:buNone/>
            </a:pPr>
            <a:r>
              <a:rPr lang="en" sz="1100" dirty="0">
                <a:solidFill>
                  <a:schemeClr val="dk1"/>
                </a:solidFill>
              </a:rPr>
              <a:t>Transportation (Non-Emergency)</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https://ldh.la.gov/page/352</a:t>
            </a:r>
            <a:endParaRPr sz="1100" dirty="0">
              <a:solidFill>
                <a:schemeClr val="accent1"/>
              </a:solidFill>
            </a:endParaRPr>
          </a:p>
          <a:p>
            <a:pPr marL="0" lvl="0" indent="0" algn="l" rtl="0">
              <a:spcBef>
                <a:spcPts val="0"/>
              </a:spcBef>
              <a:spcAft>
                <a:spcPts val="0"/>
              </a:spcAft>
              <a:buNone/>
            </a:pPr>
            <a:endParaRPr sz="1200" dirty="0">
              <a:solidFill>
                <a:srgbClr val="0098AA"/>
              </a:solidFill>
            </a:endParaRPr>
          </a:p>
          <a:p>
            <a:pPr marL="0" lvl="0" indent="0" algn="l" rtl="0">
              <a:spcBef>
                <a:spcPts val="800"/>
              </a:spcBef>
              <a:spcAft>
                <a:spcPts val="0"/>
              </a:spcAft>
              <a:buNone/>
            </a:pPr>
            <a:endParaRPr dirty="0"/>
          </a:p>
        </p:txBody>
      </p:sp>
      <p:sp>
        <p:nvSpPr>
          <p:cNvPr id="5" name="TextBox 4">
            <a:hlinkClick r:id="rId4"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4" action="ppaction://hlinksldjump"/>
              </a:rPr>
              <a:t>To</a:t>
            </a:r>
            <a:r>
              <a:rPr lang="en-US" sz="600" dirty="0">
                <a:solidFill>
                  <a:schemeClr val="tx1"/>
                </a:solidFill>
              </a:rPr>
              <a:t> </a:t>
            </a:r>
            <a:r>
              <a:rPr lang="en-US" sz="600" dirty="0">
                <a:solidFill>
                  <a:schemeClr val="tx1"/>
                </a:solidFill>
                <a:hlinkClick r:id="rId4" action="ppaction://hlinksldjump"/>
              </a:rPr>
              <a:t>Table</a:t>
            </a:r>
            <a:r>
              <a:rPr lang="en-US" sz="600" dirty="0">
                <a:solidFill>
                  <a:schemeClr val="tx1"/>
                </a:solidFill>
              </a:rPr>
              <a:t> </a:t>
            </a:r>
            <a:r>
              <a:rPr lang="en-US" sz="600" dirty="0">
                <a:solidFill>
                  <a:schemeClr val="tx1"/>
                </a:solidFill>
                <a:hlinkClick r:id="rId4" action="ppaction://hlinksldjump"/>
              </a:rPr>
              <a:t>of</a:t>
            </a:r>
            <a:r>
              <a:rPr lang="en-US" sz="600" dirty="0">
                <a:solidFill>
                  <a:schemeClr val="tx1"/>
                </a:solidFill>
              </a:rPr>
              <a:t> </a:t>
            </a:r>
            <a:r>
              <a:rPr lang="en-US" sz="600" dirty="0">
                <a:solidFill>
                  <a:schemeClr val="tx1"/>
                </a:solidFill>
                <a:hlinkClick r:id="rId4"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7"/>
          <p:cNvSpPr txBox="1">
            <a:spLocks noGrp="1"/>
          </p:cNvSpPr>
          <p:nvPr>
            <p:ph type="ctrTitle"/>
          </p:nvPr>
        </p:nvSpPr>
        <p:spPr>
          <a:xfrm>
            <a:off x="318400" y="678475"/>
            <a:ext cx="7902600" cy="12348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None/>
            </a:pPr>
            <a:endParaRPr/>
          </a:p>
          <a:p>
            <a:pPr marL="0" lvl="0" indent="0" algn="r" rtl="0">
              <a:spcBef>
                <a:spcPts val="0"/>
              </a:spcBef>
              <a:spcAft>
                <a:spcPts val="0"/>
              </a:spcAft>
              <a:buNone/>
            </a:pPr>
            <a:endParaRPr/>
          </a:p>
          <a:p>
            <a:pPr marL="0" lvl="0" indent="0" algn="r" rtl="0">
              <a:spcBef>
                <a:spcPts val="0"/>
              </a:spcBef>
              <a:spcAft>
                <a:spcPts val="0"/>
              </a:spcAft>
              <a:buNone/>
            </a:pPr>
            <a:endParaRPr sz="1200"/>
          </a:p>
        </p:txBody>
      </p:sp>
      <p:sp>
        <p:nvSpPr>
          <p:cNvPr id="484" name="Google Shape;484;p47"/>
          <p:cNvSpPr txBox="1">
            <a:spLocks noGrp="1"/>
          </p:cNvSpPr>
          <p:nvPr>
            <p:ph type="subTitle" idx="1"/>
          </p:nvPr>
        </p:nvSpPr>
        <p:spPr>
          <a:xfrm>
            <a:off x="650900" y="850226"/>
            <a:ext cx="6600900" cy="3456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Energy Bill Assistance in Louisiana</a:t>
            </a:r>
            <a:endParaRPr sz="1100" dirty="0">
              <a:solidFill>
                <a:srgbClr val="0098AA"/>
              </a:solidFill>
            </a:endParaRPr>
          </a:p>
          <a:p>
            <a:pPr marL="914400" lvl="0" indent="-298450" algn="l" rtl="0">
              <a:spcBef>
                <a:spcPts val="0"/>
              </a:spcBef>
              <a:spcAft>
                <a:spcPts val="0"/>
              </a:spcAft>
              <a:buClr>
                <a:schemeClr val="accent1"/>
              </a:buClr>
              <a:buSzPts val="1100"/>
              <a:buFont typeface="Calibri"/>
              <a:buChar char="❖"/>
            </a:pPr>
            <a:r>
              <a:rPr lang="en" sz="1100" dirty="0">
                <a:solidFill>
                  <a:schemeClr val="accent1"/>
                </a:solidFill>
              </a:rPr>
              <a:t>888.454.2001; #3 Energy assist program can provide parish numbers to call (call for your patient)</a:t>
            </a:r>
            <a:endParaRPr sz="1100" dirty="0">
              <a:solidFill>
                <a:schemeClr val="accent1"/>
              </a:solidFill>
            </a:endParaRPr>
          </a:p>
          <a:p>
            <a:pPr marL="0" lvl="0" indent="0" algn="l" rtl="0">
              <a:spcBef>
                <a:spcPts val="0"/>
              </a:spcBef>
              <a:spcAft>
                <a:spcPts val="0"/>
              </a:spcAft>
              <a:buNone/>
            </a:pPr>
            <a:r>
              <a:rPr lang="en" sz="1100" dirty="0">
                <a:solidFill>
                  <a:schemeClr val="dk1"/>
                </a:solidFill>
              </a:rPr>
              <a:t>Food and Bus Tickets</a:t>
            </a:r>
            <a:endParaRPr sz="1100" dirty="0">
              <a:solidFill>
                <a:schemeClr val="dk1"/>
              </a:solidFill>
            </a:endParaRPr>
          </a:p>
          <a:p>
            <a:pPr marL="914400" lvl="0" indent="-298450" algn="l" rtl="0">
              <a:spcBef>
                <a:spcPts val="0"/>
              </a:spcBef>
              <a:spcAft>
                <a:spcPts val="0"/>
              </a:spcAft>
              <a:buClr>
                <a:schemeClr val="accent1"/>
              </a:buClr>
              <a:buSzPts val="1100"/>
              <a:buFont typeface="Calibri"/>
              <a:buChar char="❖"/>
            </a:pPr>
            <a:r>
              <a:rPr lang="en" sz="1100" dirty="0">
                <a:solidFill>
                  <a:schemeClr val="accent1"/>
                </a:solidFill>
              </a:rPr>
              <a:t>http://www.lsndc.org/index.php/component/cpx/?task=resource.view&amp;id=466073&amp;search_history_id=17732987</a:t>
            </a:r>
            <a:endParaRPr sz="1100" dirty="0">
              <a:solidFill>
                <a:schemeClr val="accent1"/>
              </a:solidFill>
            </a:endParaRPr>
          </a:p>
          <a:p>
            <a:pPr marL="0" lvl="0" indent="0" algn="l" rtl="0">
              <a:spcBef>
                <a:spcPts val="0"/>
              </a:spcBef>
              <a:spcAft>
                <a:spcPts val="0"/>
              </a:spcAft>
              <a:buNone/>
            </a:pPr>
            <a:r>
              <a:rPr lang="en" sz="1100" dirty="0">
                <a:solidFill>
                  <a:schemeClr val="dk1"/>
                </a:solidFill>
              </a:rPr>
              <a:t>Non-Emergency Medical Transport</a:t>
            </a:r>
            <a:endParaRPr sz="1100" dirty="0">
              <a:solidFill>
                <a:schemeClr val="dk1"/>
              </a:solidFill>
            </a:endParaRPr>
          </a:p>
          <a:p>
            <a:pPr marL="914400" lvl="0" indent="-298450" algn="l" rtl="0">
              <a:spcBef>
                <a:spcPts val="0"/>
              </a:spcBef>
              <a:spcAft>
                <a:spcPts val="0"/>
              </a:spcAft>
              <a:buSzPts val="1100"/>
              <a:buFont typeface="Calibri"/>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https://npidb.org/organizations/transportation_services/non-emergency-medical-transport-van_343900000x/la/?location=shreveport</a:t>
            </a:r>
            <a:endParaRPr sz="1100" dirty="0">
              <a:solidFill>
                <a:srgbClr val="0098AA"/>
              </a:solidFill>
            </a:endParaRPr>
          </a:p>
          <a:p>
            <a:pPr marL="0" lvl="0" indent="0" algn="l" rtl="0">
              <a:spcBef>
                <a:spcPts val="0"/>
              </a:spcBef>
              <a:spcAft>
                <a:spcPts val="0"/>
              </a:spcAft>
              <a:buNone/>
            </a:pPr>
            <a:r>
              <a:rPr lang="en" sz="1100" dirty="0">
                <a:solidFill>
                  <a:schemeClr val="dk1"/>
                </a:solidFill>
              </a:rPr>
              <a:t>Para Transport</a:t>
            </a:r>
            <a:endParaRPr sz="1100" dirty="0">
              <a:solidFill>
                <a:schemeClr val="dk1"/>
              </a:solidFill>
            </a:endParaRPr>
          </a:p>
          <a:p>
            <a:pPr marL="914400" lvl="0" indent="-298450" algn="l" rtl="0">
              <a:spcBef>
                <a:spcPts val="0"/>
              </a:spcBef>
              <a:spcAft>
                <a:spcPts val="0"/>
              </a:spcAft>
              <a:buSzPts val="1100"/>
              <a:buFont typeface="Calibri"/>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http://www.sportran.org/101/LiftLine</a:t>
            </a:r>
            <a:endParaRPr sz="1100" dirty="0">
              <a:solidFill>
                <a:srgbClr val="0098AA"/>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chemeClr val="accent1"/>
              </a:buClr>
              <a:buSzPts val="1100"/>
              <a:buFont typeface="Calibri"/>
              <a:buChar char="❖"/>
            </a:pPr>
            <a:r>
              <a:rPr lang="en" sz="1100" dirty="0">
                <a:solidFill>
                  <a:schemeClr val="accent1"/>
                </a:solidFill>
              </a:rPr>
              <a:t>1.877.459.6555, and follow prompts</a:t>
            </a:r>
            <a:endParaRPr sz="1100" dirty="0">
              <a:solidFill>
                <a:schemeClr val="accent1"/>
              </a:solidFill>
            </a:endParaRPr>
          </a:p>
          <a:p>
            <a:pPr marL="0" lvl="0" indent="0" algn="l" rtl="0">
              <a:spcBef>
                <a:spcPts val="0"/>
              </a:spcBef>
              <a:spcAft>
                <a:spcPts val="0"/>
              </a:spcAft>
              <a:buNone/>
            </a:pPr>
            <a:r>
              <a:rPr lang="en" sz="1100" dirty="0">
                <a:solidFill>
                  <a:schemeClr val="dk1"/>
                </a:solidFill>
              </a:rPr>
              <a:t>Resource Guide (Great Info)</a:t>
            </a:r>
            <a:endParaRPr sz="1100" dirty="0">
              <a:solidFill>
                <a:schemeClr val="dk1"/>
              </a:solidFill>
            </a:endParaRPr>
          </a:p>
          <a:p>
            <a:pPr marL="914400" lvl="0" indent="-298450" algn="l" rtl="0">
              <a:spcBef>
                <a:spcPts val="0"/>
              </a:spcBef>
              <a:spcAft>
                <a:spcPts val="0"/>
              </a:spcAft>
              <a:buSzPts val="1100"/>
              <a:buFont typeface="Calibri"/>
              <a:buChar char="❖"/>
            </a:pP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https://www.shreveportla.gov/DocumentCenter/View/14051/Community-Assistance-Resource-Guide-2018</a:t>
            </a:r>
            <a:endParaRPr sz="1100" dirty="0">
              <a:solidFill>
                <a:srgbClr val="0098AA"/>
              </a:solidFill>
            </a:endParaRPr>
          </a:p>
          <a:p>
            <a:pPr marL="914400" lvl="0" indent="-298450" algn="l" rtl="0">
              <a:spcBef>
                <a:spcPts val="0"/>
              </a:spcBef>
              <a:spcAft>
                <a:spcPts val="0"/>
              </a:spcAft>
              <a:buClr>
                <a:schemeClr val="accent1"/>
              </a:buClr>
              <a:buSzPts val="1100"/>
              <a:buFont typeface="Calibri"/>
              <a:buChar char="❖"/>
            </a:pPr>
            <a:r>
              <a:rPr lang="en" sz="1100" dirty="0">
                <a:solidFill>
                  <a:schemeClr val="accent1"/>
                </a:solidFill>
              </a:rPr>
              <a:t>https://fhfregion7.com/wp-content/uploads/2017/05/FHFReg7-Resource-Guide.pdf</a:t>
            </a:r>
            <a:endParaRPr sz="1100" dirty="0">
              <a:solidFill>
                <a:schemeClr val="accent1"/>
              </a:solidFill>
            </a:endParaRPr>
          </a:p>
          <a:p>
            <a:pPr marL="0" lvl="0" indent="0" algn="l" rtl="0">
              <a:spcBef>
                <a:spcPts val="800"/>
              </a:spcBef>
              <a:spcAft>
                <a:spcPts val="0"/>
              </a:spcAft>
              <a:buNone/>
            </a:pPr>
            <a:endParaRPr sz="1100" dirty="0"/>
          </a:p>
          <a:p>
            <a:pPr marL="0" lvl="0" indent="0" algn="r" rtl="0">
              <a:spcBef>
                <a:spcPts val="800"/>
              </a:spcBef>
              <a:spcAft>
                <a:spcPts val="0"/>
              </a:spcAft>
              <a:buNone/>
            </a:pPr>
            <a:endParaRPr sz="1100" dirty="0"/>
          </a:p>
        </p:txBody>
      </p:sp>
      <p:sp>
        <p:nvSpPr>
          <p:cNvPr id="485" name="Google Shape;485;p47"/>
          <p:cNvSpPr txBox="1"/>
          <p:nvPr/>
        </p:nvSpPr>
        <p:spPr>
          <a:xfrm>
            <a:off x="2306450" y="160738"/>
            <a:ext cx="3289800" cy="553968"/>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n" sz="2400" dirty="0">
                <a:solidFill>
                  <a:schemeClr val="dk1"/>
                </a:solidFill>
                <a:latin typeface="Cambria"/>
                <a:ea typeface="Cambria"/>
                <a:cs typeface="Cambria"/>
                <a:sym typeface="Cambria"/>
              </a:rPr>
              <a:t>Region 7: Shreveport</a:t>
            </a:r>
            <a:endParaRPr sz="2400" dirty="0">
              <a:latin typeface="Calibri"/>
              <a:ea typeface="Calibri"/>
              <a:cs typeface="Calibri"/>
              <a:sym typeface="Calibri"/>
            </a:endParaRPr>
          </a:p>
        </p:txBody>
      </p:sp>
      <p:sp>
        <p:nvSpPr>
          <p:cNvPr id="6" name="TextBox 5">
            <a:hlinkClick r:id="rId6"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6" action="ppaction://hlinksldjump"/>
              </a:rPr>
              <a:t>To</a:t>
            </a:r>
            <a:r>
              <a:rPr lang="en-US" sz="600" dirty="0">
                <a:solidFill>
                  <a:schemeClr val="tx1"/>
                </a:solidFill>
              </a:rPr>
              <a:t> </a:t>
            </a:r>
            <a:r>
              <a:rPr lang="en-US" sz="600" dirty="0">
                <a:solidFill>
                  <a:schemeClr val="tx1"/>
                </a:solidFill>
                <a:hlinkClick r:id="rId6" action="ppaction://hlinksldjump"/>
              </a:rPr>
              <a:t>Table</a:t>
            </a:r>
            <a:r>
              <a:rPr lang="en-US" sz="600" dirty="0">
                <a:solidFill>
                  <a:schemeClr val="tx1"/>
                </a:solidFill>
              </a:rPr>
              <a:t> </a:t>
            </a:r>
            <a:r>
              <a:rPr lang="en-US" sz="600" dirty="0">
                <a:solidFill>
                  <a:schemeClr val="tx1"/>
                </a:solidFill>
                <a:hlinkClick r:id="rId6" action="ppaction://hlinksldjump"/>
              </a:rPr>
              <a:t>of</a:t>
            </a:r>
            <a:r>
              <a:rPr lang="en-US" sz="600" dirty="0">
                <a:solidFill>
                  <a:schemeClr val="tx1"/>
                </a:solidFill>
              </a:rPr>
              <a:t> </a:t>
            </a:r>
            <a:r>
              <a:rPr lang="en-US" sz="600" dirty="0">
                <a:solidFill>
                  <a:schemeClr val="tx1"/>
                </a:solidFill>
                <a:hlinkClick r:id="rId6"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8"/>
          <p:cNvSpPr txBox="1">
            <a:spLocks noGrp="1"/>
          </p:cNvSpPr>
          <p:nvPr>
            <p:ph type="title"/>
          </p:nvPr>
        </p:nvSpPr>
        <p:spPr>
          <a:xfrm>
            <a:off x="2689936" y="163373"/>
            <a:ext cx="2487777"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Region 8: Monroe</a:t>
            </a:r>
            <a:endParaRPr sz="2400" dirty="0">
              <a:solidFill>
                <a:schemeClr val="dk1"/>
              </a:solidFill>
            </a:endParaRPr>
          </a:p>
        </p:txBody>
      </p:sp>
      <p:sp>
        <p:nvSpPr>
          <p:cNvPr id="491" name="Google Shape;491;p48"/>
          <p:cNvSpPr txBox="1">
            <a:spLocks noGrp="1"/>
          </p:cNvSpPr>
          <p:nvPr>
            <p:ph type="body" idx="1"/>
          </p:nvPr>
        </p:nvSpPr>
        <p:spPr>
          <a:xfrm>
            <a:off x="672524" y="908975"/>
            <a:ext cx="6522600" cy="2496834"/>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Application</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https://monroela.us/sites/default/files/Paratransit%20Eligibilty%20%20Application%202017.pdf</a:t>
            </a:r>
            <a:endParaRPr sz="1100" dirty="0">
              <a:solidFill>
                <a:srgbClr val="0098AA"/>
              </a:solidFill>
            </a:endParaRPr>
          </a:p>
          <a:p>
            <a:pPr marL="0" lvl="0" indent="0" algn="l" rtl="0">
              <a:spcBef>
                <a:spcPts val="0"/>
              </a:spcBef>
              <a:spcAft>
                <a:spcPts val="0"/>
              </a:spcAft>
              <a:buNone/>
            </a:pPr>
            <a:r>
              <a:rPr lang="en" sz="1100" dirty="0">
                <a:solidFill>
                  <a:schemeClr val="dk1"/>
                </a:solidFill>
              </a:rPr>
              <a:t>Bus Service for People With Disabilities</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https://monroela.us/services/bus-service-monroe-transit/paratransit</a:t>
            </a:r>
            <a:endParaRPr sz="1100" dirty="0">
              <a:solidFill>
                <a:srgbClr val="0098AA"/>
              </a:solidFill>
            </a:endParaRPr>
          </a:p>
          <a:p>
            <a:pPr marL="0" lvl="0" indent="0" algn="l" rtl="0">
              <a:spcBef>
                <a:spcPts val="0"/>
              </a:spcBef>
              <a:spcAft>
                <a:spcPts val="0"/>
              </a:spcAft>
              <a:buNone/>
            </a:pPr>
            <a:r>
              <a:rPr lang="en" sz="1100" dirty="0">
                <a:solidFill>
                  <a:schemeClr val="dk1"/>
                </a:solidFill>
              </a:rPr>
              <a:t>Energy Bill Assistance in Louisiana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888.454.2001; #3 Energy assist program can provide parish numbers to call (call for your patient)</a:t>
            </a:r>
          </a:p>
          <a:p>
            <a:pPr marL="0" lvl="0" indent="0" algn="l" rtl="0">
              <a:spcBef>
                <a:spcPts val="0"/>
              </a:spcBef>
              <a:spcAft>
                <a:spcPts val="0"/>
              </a:spcAft>
              <a:buClr>
                <a:schemeClr val="accent1"/>
              </a:buClr>
              <a:buSzPts val="1100"/>
              <a:buNone/>
            </a:pPr>
            <a:r>
              <a:rPr lang="en" sz="1100" dirty="0">
                <a:solidFill>
                  <a:schemeClr val="tx1"/>
                </a:solidFill>
              </a:rPr>
              <a:t>Northlake Homeless Coalition</a:t>
            </a:r>
          </a:p>
          <a:p>
            <a:pPr marL="628650" lvl="1" indent="0">
              <a:spcBef>
                <a:spcPts val="0"/>
              </a:spcBef>
              <a:buClr>
                <a:schemeClr val="accent1"/>
              </a:buClr>
              <a:buSzPts val="1100"/>
              <a:buFont typeface="Wingdings" panose="05000000000000000000" pitchFamily="2" charset="2"/>
              <a:buChar char="v"/>
            </a:pPr>
            <a:r>
              <a:rPr lang="en-US" sz="1100" dirty="0">
                <a:solidFill>
                  <a:schemeClr val="accent3">
                    <a:lumMod val="75000"/>
                  </a:schemeClr>
                </a:solidFill>
              </a:rPr>
              <a:t>https://northlakehomeless.org/?page_id=797</a:t>
            </a:r>
            <a:endParaRPr sz="1100" dirty="0">
              <a:solidFill>
                <a:schemeClr val="accent3">
                  <a:lumMod val="75000"/>
                </a:schemeClr>
              </a:solidFill>
            </a:endParaRPr>
          </a:p>
          <a:p>
            <a:pPr marL="0" lvl="0" indent="0" algn="l" rtl="0">
              <a:lnSpc>
                <a:spcPct val="115000"/>
              </a:lnSpc>
              <a:spcBef>
                <a:spcPts val="0"/>
              </a:spcBef>
              <a:spcAft>
                <a:spcPts val="0"/>
              </a:spcAft>
              <a:buNone/>
            </a:pPr>
            <a:r>
              <a:rPr lang="en" sz="1100" dirty="0"/>
              <a:t>Medical Transportation </a:t>
            </a:r>
            <a:endParaRPr sz="1100" dirty="0"/>
          </a:p>
          <a:p>
            <a:pPr marL="914400" lvl="0" indent="-298450" algn="l" rtl="0">
              <a:lnSpc>
                <a:spcPct val="115000"/>
              </a:lnSpc>
              <a:spcBef>
                <a:spcPts val="0"/>
              </a:spcBef>
              <a:spcAft>
                <a:spcPts val="0"/>
              </a:spcAft>
              <a:buSzPts val="1100"/>
              <a:buFont typeface="Calibri"/>
              <a:buChar char="❖"/>
            </a:pP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https://ldh.la.gov/page/352</a:t>
            </a:r>
            <a:endParaRPr sz="1100" dirty="0">
              <a:solidFill>
                <a:schemeClr val="dk1"/>
              </a:solidFill>
            </a:endParaRPr>
          </a:p>
          <a:p>
            <a:pPr marL="0" lvl="0" indent="0" algn="l" rtl="0">
              <a:spcBef>
                <a:spcPts val="0"/>
              </a:spcBef>
              <a:spcAft>
                <a:spcPts val="0"/>
              </a:spcAft>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1.877.459.6555, and follow prompts</a:t>
            </a:r>
            <a:endParaRPr sz="1100" dirty="0">
              <a:solidFill>
                <a:schemeClr val="accent1"/>
              </a:solidFill>
            </a:endParaRPr>
          </a:p>
          <a:p>
            <a:pPr marL="0" lvl="0" indent="0" algn="l" rtl="0">
              <a:spcBef>
                <a:spcPts val="0"/>
              </a:spcBef>
              <a:spcAft>
                <a:spcPts val="0"/>
              </a:spcAft>
              <a:buNone/>
            </a:pPr>
            <a:endParaRPr sz="1100" dirty="0"/>
          </a:p>
          <a:p>
            <a:pPr marL="0" lvl="0" indent="0" algn="l" rtl="0">
              <a:lnSpc>
                <a:spcPct val="115000"/>
              </a:lnSpc>
              <a:spcBef>
                <a:spcPts val="1200"/>
              </a:spcBef>
              <a:spcAft>
                <a:spcPts val="0"/>
              </a:spcAft>
              <a:buClr>
                <a:schemeClr val="dk1"/>
              </a:buClr>
              <a:buSzPts val="1100"/>
              <a:buFont typeface="Arial"/>
              <a:buNone/>
            </a:pPr>
            <a:endParaRPr sz="1100" u="sng" dirty="0">
              <a:solidFill>
                <a:schemeClr val="hlink"/>
              </a:solidFill>
              <a:latin typeface="Arial"/>
              <a:ea typeface="Arial"/>
              <a:cs typeface="Arial"/>
              <a:sym typeface="Arial"/>
            </a:endParaRPr>
          </a:p>
          <a:p>
            <a:pPr marL="0" lvl="0" indent="0" algn="l" rtl="0">
              <a:spcBef>
                <a:spcPts val="1200"/>
              </a:spcBef>
              <a:spcAft>
                <a:spcPts val="0"/>
              </a:spcAft>
              <a:buNone/>
            </a:pPr>
            <a:endParaRPr dirty="0"/>
          </a:p>
        </p:txBody>
      </p:sp>
      <p:sp>
        <p:nvSpPr>
          <p:cNvPr id="5" name="TextBox 4">
            <a:hlinkClick r:id="rId6"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6" action="ppaction://hlinksldjump"/>
              </a:rPr>
              <a:t>To</a:t>
            </a:r>
            <a:r>
              <a:rPr lang="en-US" sz="600" dirty="0">
                <a:solidFill>
                  <a:schemeClr val="tx1"/>
                </a:solidFill>
              </a:rPr>
              <a:t> </a:t>
            </a:r>
            <a:r>
              <a:rPr lang="en-US" sz="600" dirty="0">
                <a:solidFill>
                  <a:schemeClr val="tx1"/>
                </a:solidFill>
                <a:hlinkClick r:id="rId6" action="ppaction://hlinksldjump"/>
              </a:rPr>
              <a:t>Table</a:t>
            </a:r>
            <a:r>
              <a:rPr lang="en-US" sz="600" dirty="0">
                <a:solidFill>
                  <a:schemeClr val="tx1"/>
                </a:solidFill>
              </a:rPr>
              <a:t> </a:t>
            </a:r>
            <a:r>
              <a:rPr lang="en-US" sz="600" dirty="0">
                <a:solidFill>
                  <a:schemeClr val="tx1"/>
                </a:solidFill>
                <a:hlinkClick r:id="rId6" action="ppaction://hlinksldjump"/>
              </a:rPr>
              <a:t>of</a:t>
            </a:r>
            <a:r>
              <a:rPr lang="en-US" sz="600" dirty="0">
                <a:solidFill>
                  <a:schemeClr val="tx1"/>
                </a:solidFill>
              </a:rPr>
              <a:t> </a:t>
            </a:r>
            <a:r>
              <a:rPr lang="en-US" sz="600" dirty="0">
                <a:solidFill>
                  <a:schemeClr val="tx1"/>
                </a:solidFill>
                <a:hlinkClick r:id="rId6"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9"/>
          <p:cNvSpPr txBox="1">
            <a:spLocks noGrp="1"/>
          </p:cNvSpPr>
          <p:nvPr>
            <p:ph type="title"/>
          </p:nvPr>
        </p:nvSpPr>
        <p:spPr>
          <a:xfrm>
            <a:off x="2497210" y="209755"/>
            <a:ext cx="2958229"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Region 9: Covington</a:t>
            </a:r>
            <a:endParaRPr sz="2400" dirty="0">
              <a:solidFill>
                <a:schemeClr val="dk1"/>
              </a:solidFill>
            </a:endParaRPr>
          </a:p>
        </p:txBody>
      </p:sp>
      <p:sp>
        <p:nvSpPr>
          <p:cNvPr id="497" name="Google Shape;497;p49"/>
          <p:cNvSpPr txBox="1">
            <a:spLocks noGrp="1"/>
          </p:cNvSpPr>
          <p:nvPr>
            <p:ph type="body" idx="1"/>
          </p:nvPr>
        </p:nvSpPr>
        <p:spPr>
          <a:xfrm>
            <a:off x="644224" y="916050"/>
            <a:ext cx="6664200" cy="2343985"/>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1100" dirty="0">
                <a:solidFill>
                  <a:schemeClr val="dk1"/>
                </a:solidFill>
              </a:rPr>
              <a:t>Cash Aid Call</a:t>
            </a:r>
            <a:endParaRPr sz="1100" dirty="0">
              <a:solidFill>
                <a:schemeClr val="dk1"/>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highlight>
                  <a:srgbClr val="FFFFFF"/>
                </a:highlight>
              </a:rPr>
              <a:t>888-524-3578 </a:t>
            </a:r>
            <a:endParaRPr sz="1100" dirty="0">
              <a:solidFill>
                <a:schemeClr val="dk1"/>
              </a:solidFill>
            </a:endParaRPr>
          </a:p>
          <a:p>
            <a:pPr marL="0" lvl="0" indent="0" algn="l" rtl="0">
              <a:spcBef>
                <a:spcPts val="0"/>
              </a:spcBef>
              <a:spcAft>
                <a:spcPts val="0"/>
              </a:spcAft>
              <a:buNone/>
            </a:pPr>
            <a:r>
              <a:rPr lang="en" sz="1100" dirty="0">
                <a:solidFill>
                  <a:schemeClr val="dk1"/>
                </a:solidFill>
              </a:rPr>
              <a:t>Energy Bill Assistance in Louisiana</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888.454.2001; #3 Energy assist program can provide parish numbers to call (call for your patient)</a:t>
            </a:r>
            <a:endParaRPr sz="1100" dirty="0">
              <a:solidFill>
                <a:schemeClr val="dk1"/>
              </a:solidFill>
            </a:endParaRPr>
          </a:p>
          <a:p>
            <a:pPr marL="0" lvl="0" indent="0" algn="l" rtl="0">
              <a:spcBef>
                <a:spcPts val="0"/>
              </a:spcBef>
              <a:spcAft>
                <a:spcPts val="0"/>
              </a:spcAft>
              <a:buNone/>
            </a:pPr>
            <a:r>
              <a:rPr lang="en" sz="1100" dirty="0">
                <a:solidFill>
                  <a:schemeClr val="dk1"/>
                </a:solidFill>
              </a:rPr>
              <a:t>Food Resources</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https://www.freefood.org/c/la-thibodaux</a:t>
            </a:r>
            <a:endParaRPr sz="1100" dirty="0">
              <a:solidFill>
                <a:srgbClr val="0098AA"/>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https://catholiccharitiesht.org/good-samaritan-food-bank-of-thibodaux</a:t>
            </a:r>
            <a:endParaRPr sz="1100" dirty="0">
              <a:solidFill>
                <a:srgbClr val="0098AA"/>
              </a:solidFill>
            </a:endParaRPr>
          </a:p>
          <a:p>
            <a:pPr marL="0" lvl="0" indent="0" algn="l" rtl="0">
              <a:spcBef>
                <a:spcPts val="0"/>
              </a:spcBef>
              <a:spcAft>
                <a:spcPts val="0"/>
              </a:spcAft>
              <a:buNone/>
            </a:pPr>
            <a:r>
              <a:rPr lang="en" sz="1100" dirty="0">
                <a:solidFill>
                  <a:schemeClr val="dk1"/>
                </a:solidFill>
              </a:rPr>
              <a:t>Miscellaneous Phone Numbers for Food, supplies, etc.</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https://www.needhelppayingbills.com/html/terrebonne_and_lafourche_catho.html</a:t>
            </a:r>
            <a:endParaRPr sz="1100" dirty="0">
              <a:solidFill>
                <a:srgbClr val="0098AA"/>
              </a:solidFill>
            </a:endParaRPr>
          </a:p>
          <a:p>
            <a:pPr marL="0" lvl="0" indent="0" algn="l" rtl="0">
              <a:spcBef>
                <a:spcPts val="0"/>
              </a:spcBef>
              <a:spcAft>
                <a:spcPts val="0"/>
              </a:spcAft>
              <a:buNone/>
            </a:pPr>
            <a:r>
              <a:rPr lang="en" sz="1100" dirty="0">
                <a:solidFill>
                  <a:schemeClr val="dk1"/>
                </a:solidFill>
              </a:rPr>
              <a:t>Rental Assistance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chemeClr val="accent1"/>
                </a:solidFill>
              </a:rPr>
              <a:t>1.877.459.6555, and follow prompts</a:t>
            </a:r>
            <a:endParaRPr sz="1100" dirty="0"/>
          </a:p>
          <a:p>
            <a:pPr marL="914400" lvl="0" indent="-298450" algn="l" rtl="0">
              <a:spcBef>
                <a:spcPts val="0"/>
              </a:spcBef>
              <a:spcAft>
                <a:spcPts val="0"/>
              </a:spcAft>
              <a:buClr>
                <a:srgbClr val="0098AA"/>
              </a:buClr>
              <a:buSzPts val="1100"/>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http://stmaryoutreach.org/</a:t>
            </a:r>
            <a:endParaRPr sz="1100" dirty="0">
              <a:solidFill>
                <a:srgbClr val="0098AA"/>
              </a:solidFill>
            </a:endParaRPr>
          </a:p>
          <a:p>
            <a:pPr marL="914400" lvl="0" indent="0" algn="l" rtl="0">
              <a:spcBef>
                <a:spcPts val="0"/>
              </a:spcBef>
              <a:spcAft>
                <a:spcPts val="0"/>
              </a:spcAft>
              <a:buNone/>
            </a:pPr>
            <a:endParaRPr sz="1100" dirty="0">
              <a:solidFill>
                <a:srgbClr val="0098AA"/>
              </a:solidFill>
            </a:endParaRPr>
          </a:p>
        </p:txBody>
      </p:sp>
      <p:sp>
        <p:nvSpPr>
          <p:cNvPr id="5" name="TextBox 4">
            <a:hlinkClick r:id="rId5"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5" action="ppaction://hlinksldjump"/>
              </a:rPr>
              <a:t>To</a:t>
            </a:r>
            <a:r>
              <a:rPr lang="en-US" sz="600" dirty="0">
                <a:solidFill>
                  <a:schemeClr val="tx1"/>
                </a:solidFill>
              </a:rPr>
              <a:t> </a:t>
            </a:r>
            <a:r>
              <a:rPr lang="en-US" sz="600" dirty="0">
                <a:solidFill>
                  <a:schemeClr val="tx1"/>
                </a:solidFill>
                <a:hlinkClick r:id="rId5" action="ppaction://hlinksldjump"/>
              </a:rPr>
              <a:t>Table</a:t>
            </a:r>
            <a:r>
              <a:rPr lang="en-US" sz="600" dirty="0">
                <a:solidFill>
                  <a:schemeClr val="tx1"/>
                </a:solidFill>
              </a:rPr>
              <a:t> </a:t>
            </a:r>
            <a:r>
              <a:rPr lang="en-US" sz="600" dirty="0">
                <a:solidFill>
                  <a:schemeClr val="tx1"/>
                </a:solidFill>
                <a:hlinkClick r:id="rId5" action="ppaction://hlinksldjump"/>
              </a:rPr>
              <a:t>of</a:t>
            </a:r>
            <a:r>
              <a:rPr lang="en-US" sz="600" dirty="0">
                <a:solidFill>
                  <a:schemeClr val="tx1"/>
                </a:solidFill>
              </a:rPr>
              <a:t> </a:t>
            </a:r>
            <a:r>
              <a:rPr lang="en-US" sz="600" dirty="0">
                <a:solidFill>
                  <a:schemeClr val="tx1"/>
                </a:solidFill>
                <a:hlinkClick r:id="rId5"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0"/>
          <p:cNvSpPr txBox="1">
            <a:spLocks noGrp="1"/>
          </p:cNvSpPr>
          <p:nvPr>
            <p:ph type="title"/>
          </p:nvPr>
        </p:nvSpPr>
        <p:spPr>
          <a:xfrm>
            <a:off x="2306575" y="181629"/>
            <a:ext cx="3219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Statewide Resources</a:t>
            </a:r>
            <a:endParaRPr sz="2400" dirty="0">
              <a:solidFill>
                <a:schemeClr val="dk1"/>
              </a:solidFill>
            </a:endParaRPr>
          </a:p>
        </p:txBody>
      </p:sp>
      <p:sp>
        <p:nvSpPr>
          <p:cNvPr id="503" name="Google Shape;503;p50"/>
          <p:cNvSpPr txBox="1">
            <a:spLocks noGrp="1"/>
          </p:cNvSpPr>
          <p:nvPr>
            <p:ph type="body" idx="1"/>
          </p:nvPr>
        </p:nvSpPr>
        <p:spPr>
          <a:xfrm>
            <a:off x="616375" y="803299"/>
            <a:ext cx="6600000" cy="3384388"/>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1100" dirty="0">
                <a:solidFill>
                  <a:schemeClr val="dk1"/>
                </a:solidFill>
              </a:rPr>
              <a:t>Apply Medicaid</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https://sspweb.lameds.ldh.la.gov/selfservice/</a:t>
            </a:r>
            <a:endParaRPr sz="1100" dirty="0">
              <a:solidFill>
                <a:srgbClr val="0098AA"/>
              </a:solidFill>
            </a:endParaRPr>
          </a:p>
          <a:p>
            <a:pPr marL="0" lvl="0" indent="0" algn="l" rtl="0">
              <a:spcBef>
                <a:spcPts val="0"/>
              </a:spcBef>
              <a:spcAft>
                <a:spcPts val="0"/>
              </a:spcAft>
              <a:buNone/>
            </a:pPr>
            <a:r>
              <a:rPr lang="en" sz="1100" dirty="0">
                <a:solidFill>
                  <a:schemeClr val="dk1"/>
                </a:solidFill>
              </a:rPr>
              <a:t>Energy Assistance Providers</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https://www.lhc.la.gov/hubfs/Document%20Libraries/Energy%20Assistance/LIHEAP%20Provider%20Directory%20-%20Revised%2012%2009%202021-1.pdf</a:t>
            </a:r>
            <a:endParaRPr sz="1100" dirty="0">
              <a:solidFill>
                <a:srgbClr val="0098AA"/>
              </a:solidFill>
            </a:endParaRPr>
          </a:p>
          <a:p>
            <a:pPr marL="0" lvl="0" indent="0" algn="l" rtl="0">
              <a:spcBef>
                <a:spcPts val="0"/>
              </a:spcBef>
              <a:spcAft>
                <a:spcPts val="0"/>
              </a:spcAft>
              <a:buNone/>
            </a:pPr>
            <a:r>
              <a:rPr lang="en" sz="1100" dirty="0">
                <a:solidFill>
                  <a:schemeClr val="dk1"/>
                </a:solidFill>
              </a:rPr>
              <a:t>Free Bus Pass</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https://www.southeastrans.com/louisiana-members/#open-overlay</a:t>
            </a:r>
            <a:endParaRPr sz="1100" dirty="0">
              <a:solidFill>
                <a:srgbClr val="0098AA"/>
              </a:solidFill>
            </a:endParaRPr>
          </a:p>
          <a:p>
            <a:pPr marL="0" lvl="0" indent="0" algn="l" rtl="0">
              <a:spcBef>
                <a:spcPts val="0"/>
              </a:spcBef>
              <a:spcAft>
                <a:spcPts val="0"/>
              </a:spcAft>
              <a:buNone/>
            </a:pPr>
            <a:r>
              <a:rPr lang="en" sz="1100" dirty="0">
                <a:solidFill>
                  <a:schemeClr val="dk1"/>
                </a:solidFill>
              </a:rPr>
              <a:t>Gas Reimbursement (Call three days ahead)</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https://www.southeastrans.com/louisiana-facilities/#open</a:t>
            </a:r>
            <a:endParaRPr sz="1100" dirty="0">
              <a:solidFill>
                <a:srgbClr val="0098AA"/>
              </a:solidFill>
            </a:endParaRPr>
          </a:p>
          <a:p>
            <a:pPr marL="0" lvl="0" indent="0" algn="l" rtl="0">
              <a:spcBef>
                <a:spcPts val="0"/>
              </a:spcBef>
              <a:spcAft>
                <a:spcPts val="0"/>
              </a:spcAft>
              <a:buNone/>
            </a:pPr>
            <a:r>
              <a:rPr lang="en" sz="1100" dirty="0">
                <a:solidFill>
                  <a:schemeClr val="dk1"/>
                </a:solidFill>
              </a:rPr>
              <a:t>HealthConnect Toolkit (help with coping, seeking services) </a:t>
            </a:r>
            <a:endParaRPr sz="1100" dirty="0">
              <a:solidFill>
                <a:schemeClr val="dk1"/>
              </a:solidFill>
            </a:endParaRPr>
          </a:p>
          <a:p>
            <a:pPr marL="914400" lvl="0" indent="-298450" algn="l" rtl="0">
              <a:spcBef>
                <a:spcPts val="0"/>
              </a:spcBef>
              <a:spcAft>
                <a:spcPts val="0"/>
              </a:spcAft>
              <a:buClr>
                <a:schemeClr val="accent1"/>
              </a:buClr>
              <a:buSzPts val="1100"/>
              <a:buChar char="❖"/>
            </a:pP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https://www.louisianahealthconnect.com/providers/resources/provider-toolkits.html</a:t>
            </a:r>
            <a:endParaRPr sz="1100" dirty="0"/>
          </a:p>
          <a:p>
            <a:pPr marL="0" lvl="0" indent="0" algn="l" rtl="0">
              <a:spcBef>
                <a:spcPts val="0"/>
              </a:spcBef>
              <a:spcAft>
                <a:spcPts val="0"/>
              </a:spcAft>
              <a:buClr>
                <a:schemeClr val="dk1"/>
              </a:buClr>
              <a:buSzPts val="1100"/>
              <a:buFont typeface="Arial"/>
              <a:buNone/>
            </a:pPr>
            <a:r>
              <a:rPr lang="en" sz="1100" dirty="0">
                <a:solidFill>
                  <a:schemeClr val="dk1"/>
                </a:solidFill>
              </a:rPr>
              <a:t>Help With Bills, Rent, and other Financial Needs (Takes a lot of digging)</a:t>
            </a:r>
            <a:endParaRPr sz="1100" dirty="0">
              <a:solidFill>
                <a:schemeClr val="dk1"/>
              </a:solidFill>
            </a:endParaRPr>
          </a:p>
          <a:p>
            <a:pPr marL="914400" lvl="0" indent="-298450" algn="l" rtl="0">
              <a:spcBef>
                <a:spcPts val="0"/>
              </a:spcBef>
              <a:spcAft>
                <a:spcPts val="0"/>
              </a:spcAft>
              <a:buClr>
                <a:srgbClr val="0098AA"/>
              </a:buClr>
              <a:buSzPts val="1100"/>
              <a:buChar char="❖"/>
            </a:pPr>
            <a:r>
              <a:rPr lang="en" sz="1100" dirty="0">
                <a:solidFill>
                  <a:srgbClr val="0098AA"/>
                </a:solidFill>
              </a:rPr>
              <a:t>h</a:t>
            </a:r>
            <a:r>
              <a:rPr lang="en" sz="1100" dirty="0">
                <a:solidFill>
                  <a:srgbClr val="0098AA"/>
                </a:solidFill>
                <a:uFill>
                  <a:noFill/>
                </a:uFill>
                <a:hlinkClick r:id="rId6">
                  <a:extLst>
                    <a:ext uri="{A12FA001-AC4F-418D-AE19-62706E023703}">
                      <ahyp:hlinkClr xmlns:ahyp="http://schemas.microsoft.com/office/drawing/2018/hyperlinkcolor" xmlns="" val="tx"/>
                    </a:ext>
                  </a:extLst>
                </a:hlinkClick>
              </a:rPr>
              <a:t>ttps://www.needhelppayingbills.com/html/get_help_paying_rent.html</a:t>
            </a:r>
            <a:endParaRPr sz="1100" dirty="0">
              <a:solidFill>
                <a:srgbClr val="0098AA"/>
              </a:solidFill>
            </a:endParaRPr>
          </a:p>
          <a:p>
            <a:pPr marL="0" lvl="0" indent="0" algn="l" rtl="0">
              <a:spcBef>
                <a:spcPts val="0"/>
              </a:spcBef>
              <a:spcAft>
                <a:spcPts val="0"/>
              </a:spcAft>
              <a:buNone/>
            </a:pPr>
            <a:r>
              <a:rPr lang="en" sz="1100" dirty="0">
                <a:solidFill>
                  <a:schemeClr val="dk1"/>
                </a:solidFill>
              </a:rPr>
              <a:t>Medicaid: Ride</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7">
                  <a:extLst>
                    <a:ext uri="{A12FA001-AC4F-418D-AE19-62706E023703}">
                      <ahyp:hlinkClr xmlns:ahyp="http://schemas.microsoft.com/office/drawing/2018/hyperlinkcolor" xmlns="" val="tx"/>
                    </a:ext>
                  </a:extLst>
                </a:hlinkClick>
              </a:rPr>
              <a:t>https://www.aetnabetterhealth.com/louisiana/medicaid-eligibility-qualifications.html</a:t>
            </a:r>
            <a:endParaRPr sz="1100" dirty="0">
              <a:solidFill>
                <a:srgbClr val="0098AA"/>
              </a:solidFill>
            </a:endParaRPr>
          </a:p>
          <a:p>
            <a:pPr marL="914400" lvl="0" indent="-298450" algn="l" rtl="0">
              <a:spcBef>
                <a:spcPts val="0"/>
              </a:spcBef>
              <a:spcAft>
                <a:spcPts val="0"/>
              </a:spcAft>
              <a:buSzPts val="1100"/>
              <a:buChar char="❖"/>
            </a:pPr>
            <a:r>
              <a:rPr lang="en" sz="1100" dirty="0">
                <a:solidFill>
                  <a:srgbClr val="0098AA"/>
                </a:solidFill>
                <a:uFill>
                  <a:noFill/>
                </a:uFill>
                <a:hlinkClick r:id="rId8">
                  <a:extLst>
                    <a:ext uri="{A12FA001-AC4F-418D-AE19-62706E023703}">
                      <ahyp:hlinkClr xmlns:ahyp="http://schemas.microsoft.com/office/drawing/2018/hyperlinkcolor" xmlns="" val="tx"/>
                    </a:ext>
                  </a:extLst>
                </a:hlinkClick>
              </a:rPr>
              <a:t>https://www.louisianahealthconnect.com/members/medicaid/benefits-services/transportation-to-appointments.html</a:t>
            </a:r>
            <a:endParaRPr sz="1100" dirty="0">
              <a:solidFill>
                <a:srgbClr val="0098AA"/>
              </a:solidFill>
            </a:endParaRPr>
          </a:p>
          <a:p>
            <a:pPr marL="0" lvl="0" indent="0" algn="l" rtl="0">
              <a:spcBef>
                <a:spcPts val="0"/>
              </a:spcBef>
              <a:spcAft>
                <a:spcPts val="0"/>
              </a:spcAft>
              <a:buNone/>
            </a:pPr>
            <a:r>
              <a:rPr lang="en" sz="1100" dirty="0">
                <a:solidFill>
                  <a:schemeClr val="dk1"/>
                </a:solidFill>
              </a:rPr>
              <a:t>Medicaid: See if Qualify </a:t>
            </a:r>
            <a:endParaRPr sz="1100" dirty="0">
              <a:solidFill>
                <a:schemeClr val="dk1"/>
              </a:solidFill>
            </a:endParaRPr>
          </a:p>
          <a:p>
            <a:pPr marL="914400" lvl="0" indent="-298450" algn="l" rtl="0">
              <a:spcBef>
                <a:spcPts val="0"/>
              </a:spcBef>
              <a:spcAft>
                <a:spcPts val="0"/>
              </a:spcAft>
              <a:buSzPts val="1100"/>
              <a:buChar char="❖"/>
            </a:pPr>
            <a:r>
              <a:rPr lang="en" sz="1100" dirty="0">
                <a:solidFill>
                  <a:srgbClr val="0098AA"/>
                </a:solidFill>
                <a:uFill>
                  <a:noFill/>
                </a:uFill>
                <a:hlinkClick r:id="rId9">
                  <a:extLst>
                    <a:ext uri="{A12FA001-AC4F-418D-AE19-62706E023703}">
                      <ahyp:hlinkClr xmlns:ahyp="http://schemas.microsoft.com/office/drawing/2018/hyperlinkcolor" xmlns="" val="tx"/>
                    </a:ext>
                  </a:extLst>
                </a:hlinkClick>
              </a:rPr>
              <a:t>https://ldh.la.gov/page/220</a:t>
            </a:r>
            <a:endParaRPr sz="1100" dirty="0">
              <a:solidFill>
                <a:srgbClr val="0098AA"/>
              </a:solidFill>
            </a:endParaRPr>
          </a:p>
          <a:p>
            <a:pPr marL="0" lvl="0" indent="0" algn="l" rtl="0">
              <a:spcBef>
                <a:spcPts val="0"/>
              </a:spcBef>
              <a:spcAft>
                <a:spcPts val="0"/>
              </a:spcAft>
              <a:buClr>
                <a:schemeClr val="dk1"/>
              </a:buClr>
              <a:buSzPts val="1100"/>
              <a:buFont typeface="Arial"/>
              <a:buNone/>
            </a:pPr>
            <a:endParaRPr sz="1100" dirty="0"/>
          </a:p>
        </p:txBody>
      </p:sp>
      <p:sp>
        <p:nvSpPr>
          <p:cNvPr id="5" name="TextBox 4">
            <a:hlinkClick r:id="rId10"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10" action="ppaction://hlinksldjump"/>
              </a:rPr>
              <a:t>To</a:t>
            </a:r>
            <a:r>
              <a:rPr lang="en-US" sz="600" dirty="0">
                <a:solidFill>
                  <a:schemeClr val="tx1"/>
                </a:solidFill>
              </a:rPr>
              <a:t> </a:t>
            </a:r>
            <a:r>
              <a:rPr lang="en-US" sz="600" dirty="0">
                <a:solidFill>
                  <a:schemeClr val="tx1"/>
                </a:solidFill>
                <a:hlinkClick r:id="rId10" action="ppaction://hlinksldjump"/>
              </a:rPr>
              <a:t>Table</a:t>
            </a:r>
            <a:r>
              <a:rPr lang="en-US" sz="600" dirty="0">
                <a:solidFill>
                  <a:schemeClr val="tx1"/>
                </a:solidFill>
              </a:rPr>
              <a:t> </a:t>
            </a:r>
            <a:r>
              <a:rPr lang="en-US" sz="600" dirty="0">
                <a:solidFill>
                  <a:schemeClr val="tx1"/>
                </a:solidFill>
                <a:hlinkClick r:id="rId10" action="ppaction://hlinksldjump"/>
              </a:rPr>
              <a:t>of</a:t>
            </a:r>
            <a:r>
              <a:rPr lang="en-US" sz="600" dirty="0">
                <a:solidFill>
                  <a:schemeClr val="tx1"/>
                </a:solidFill>
              </a:rPr>
              <a:t> </a:t>
            </a:r>
            <a:r>
              <a:rPr lang="en-US" sz="600" dirty="0">
                <a:solidFill>
                  <a:schemeClr val="tx1"/>
                </a:solidFill>
                <a:hlinkClick r:id="rId10"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1"/>
          <p:cNvSpPr txBox="1">
            <a:spLocks noGrp="1"/>
          </p:cNvSpPr>
          <p:nvPr>
            <p:ph type="title"/>
          </p:nvPr>
        </p:nvSpPr>
        <p:spPr>
          <a:xfrm>
            <a:off x="1686583" y="161127"/>
            <a:ext cx="4522884"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dirty="0">
                <a:solidFill>
                  <a:schemeClr val="dk1"/>
                </a:solidFill>
              </a:rPr>
              <a:t>Statewide Resources (Continued)</a:t>
            </a:r>
            <a:endParaRPr sz="2400" dirty="0">
              <a:solidFill>
                <a:schemeClr val="dk1"/>
              </a:solidFill>
            </a:endParaRPr>
          </a:p>
        </p:txBody>
      </p:sp>
      <p:sp>
        <p:nvSpPr>
          <p:cNvPr id="509" name="Google Shape;509;p51"/>
          <p:cNvSpPr txBox="1">
            <a:spLocks noGrp="1"/>
          </p:cNvSpPr>
          <p:nvPr>
            <p:ph type="body" idx="1"/>
          </p:nvPr>
        </p:nvSpPr>
        <p:spPr>
          <a:xfrm>
            <a:off x="697779" y="856924"/>
            <a:ext cx="6500492" cy="3416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Motorist Assistance Patrol (MAP) (Baton Rouge, New Orleans, Lake Charles, Shreveport-Bossier City, Alexandria, and Northshore)</a:t>
            </a:r>
            <a:endParaRPr sz="1100" dirty="0">
              <a:solidFill>
                <a:schemeClr val="dk1"/>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uFill>
                  <a:noFill/>
                </a:uFill>
                <a:hlinkClick r:id="rId3">
                  <a:extLst>
                    <a:ext uri="{A12FA001-AC4F-418D-AE19-62706E023703}">
                      <ahyp:hlinkClr xmlns:ahyp="http://schemas.microsoft.com/office/drawing/2018/hyperlinkcolor" xmlns="" val="tx"/>
                    </a:ext>
                  </a:extLst>
                </a:hlinkClick>
              </a:rPr>
              <a:t>http://wwwsp.dotd.la.gov/Inside_LaDOTD/Divisions/Operations/MAP/Pages/default.aspx</a:t>
            </a:r>
            <a:endParaRPr sz="1100" dirty="0">
              <a:solidFill>
                <a:srgbClr val="0098AA"/>
              </a:solidFill>
            </a:endParaRPr>
          </a:p>
          <a:p>
            <a:pPr marL="914400" lvl="0" indent="0" algn="l" rtl="0">
              <a:spcBef>
                <a:spcPts val="0"/>
              </a:spcBef>
              <a:spcAft>
                <a:spcPts val="0"/>
              </a:spcAft>
              <a:buNone/>
            </a:pPr>
            <a:r>
              <a:rPr lang="en" sz="1100" dirty="0">
                <a:solidFill>
                  <a:schemeClr val="dk1"/>
                </a:solidFill>
              </a:rPr>
              <a:t>FREE SERVICES; Provide one gallon of fuel, Change a flat tire, Jump start car, Fill radiator with water, use of cell phone	</a:t>
            </a:r>
            <a:endParaRPr sz="1100" dirty="0">
              <a:solidFill>
                <a:schemeClr val="dk1"/>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Non-Emergency Medical Transport (List of rides that you can pay for)</a:t>
            </a:r>
            <a:endParaRPr sz="1100" dirty="0">
              <a:solidFill>
                <a:schemeClr val="dk1"/>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uFill>
                  <a:noFill/>
                </a:uFill>
                <a:hlinkClick r:id="rId4">
                  <a:extLst>
                    <a:ext uri="{A12FA001-AC4F-418D-AE19-62706E023703}">
                      <ahyp:hlinkClr xmlns:ahyp="http://schemas.microsoft.com/office/drawing/2018/hyperlinkcolor" xmlns="" val="tx"/>
                    </a:ext>
                  </a:extLst>
                </a:hlinkClick>
              </a:rPr>
              <a:t>https://npidb.org/organizations/transportation_services/non-emergency-medical-transport-van_343900000x/la/?location=</a:t>
            </a:r>
            <a:endParaRPr sz="1100" dirty="0">
              <a:solidFill>
                <a:srgbClr val="0098AA"/>
              </a:solidFill>
            </a:endParaRPr>
          </a:p>
          <a:p>
            <a:pPr marL="457200" lvl="0" indent="457200" algn="l" rtl="0">
              <a:spcBef>
                <a:spcPts val="0"/>
              </a:spcBef>
              <a:spcAft>
                <a:spcPts val="0"/>
              </a:spcAft>
              <a:buNone/>
            </a:pPr>
            <a:r>
              <a:rPr lang="en" sz="1100" dirty="0">
                <a:solidFill>
                  <a:srgbClr val="0098AA"/>
                </a:solidFill>
                <a:uFill>
                  <a:noFill/>
                </a:uFill>
                <a:hlinkClick r:id="rId5">
                  <a:extLst>
                    <a:ext uri="{A12FA001-AC4F-418D-AE19-62706E023703}">
                      <ahyp:hlinkClr xmlns:ahyp="http://schemas.microsoft.com/office/drawing/2018/hyperlinkcolor" xmlns="" val="tx"/>
                    </a:ext>
                  </a:extLst>
                </a:hlinkClick>
              </a:rPr>
              <a:t>https://ldh.la.gov/page/352</a:t>
            </a:r>
            <a:endParaRPr sz="1100" dirty="0">
              <a:solidFill>
                <a:srgbClr val="0098AA"/>
              </a:solidFill>
            </a:endParaRPr>
          </a:p>
          <a:p>
            <a:pPr marL="0" lvl="0" indent="0" algn="l" rtl="0">
              <a:spcBef>
                <a:spcPts val="0"/>
              </a:spcBef>
              <a:spcAft>
                <a:spcPts val="0"/>
              </a:spcAft>
              <a:buNone/>
            </a:pPr>
            <a:r>
              <a:rPr lang="en" sz="1100" dirty="0">
                <a:solidFill>
                  <a:schemeClr val="dk1"/>
                </a:solidFill>
              </a:rPr>
              <a:t>RunAway Resources</a:t>
            </a:r>
            <a:endParaRPr sz="1100" dirty="0">
              <a:solidFill>
                <a:schemeClr val="dk1"/>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uFill>
                  <a:noFill/>
                </a:uFill>
                <a:hlinkClick r:id="rId6">
                  <a:extLst>
                    <a:ext uri="{A12FA001-AC4F-418D-AE19-62706E023703}">
                      <ahyp:hlinkClr xmlns:ahyp="http://schemas.microsoft.com/office/drawing/2018/hyperlinkcolor" xmlns="" val="tx"/>
                    </a:ext>
                  </a:extLst>
                </a:hlinkClick>
              </a:rPr>
              <a:t>https://www.1800runaway.org/youth-teens</a:t>
            </a:r>
            <a:endParaRPr sz="1100" dirty="0">
              <a:solidFill>
                <a:srgbClr val="0098AA"/>
              </a:solidFill>
            </a:endParaRPr>
          </a:p>
          <a:p>
            <a:pPr marL="914400" lvl="0" indent="-298450" algn="l" rtl="0">
              <a:spcBef>
                <a:spcPts val="0"/>
              </a:spcBef>
              <a:spcAft>
                <a:spcPts val="0"/>
              </a:spcAft>
              <a:buClr>
                <a:srgbClr val="0098AA"/>
              </a:buClr>
              <a:buSzPts val="1100"/>
              <a:buFont typeface="Calibri"/>
              <a:buChar char="❖"/>
            </a:pPr>
            <a:r>
              <a:rPr lang="en" sz="1100" dirty="0">
                <a:solidFill>
                  <a:srgbClr val="0098AA"/>
                </a:solidFill>
              </a:rPr>
              <a:t>Youth must initiate the process by calling NRS’ hotline at 1-800-786-2929</a:t>
            </a:r>
            <a:endParaRPr sz="1100" dirty="0">
              <a:solidFill>
                <a:srgbClr val="0098AA"/>
              </a:solidFill>
            </a:endParaRPr>
          </a:p>
        </p:txBody>
      </p:sp>
      <p:sp>
        <p:nvSpPr>
          <p:cNvPr id="5" name="TextBox 4">
            <a:hlinkClick r:id="rId7"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7" action="ppaction://hlinksldjump"/>
              </a:rPr>
              <a:t>To</a:t>
            </a:r>
            <a:r>
              <a:rPr lang="en-US" sz="600" dirty="0">
                <a:solidFill>
                  <a:schemeClr val="tx1"/>
                </a:solidFill>
              </a:rPr>
              <a:t> </a:t>
            </a:r>
            <a:r>
              <a:rPr lang="en-US" sz="600" dirty="0">
                <a:solidFill>
                  <a:schemeClr val="tx1"/>
                </a:solidFill>
                <a:hlinkClick r:id="rId7" action="ppaction://hlinksldjump"/>
              </a:rPr>
              <a:t>Table</a:t>
            </a:r>
            <a:r>
              <a:rPr lang="en-US" sz="600" dirty="0">
                <a:solidFill>
                  <a:schemeClr val="tx1"/>
                </a:solidFill>
              </a:rPr>
              <a:t> </a:t>
            </a:r>
            <a:r>
              <a:rPr lang="en-US" sz="600" dirty="0">
                <a:solidFill>
                  <a:schemeClr val="tx1"/>
                </a:solidFill>
                <a:hlinkClick r:id="rId7" action="ppaction://hlinksldjump"/>
              </a:rPr>
              <a:t>of</a:t>
            </a:r>
            <a:r>
              <a:rPr lang="en-US" sz="600" dirty="0">
                <a:solidFill>
                  <a:schemeClr val="tx1"/>
                </a:solidFill>
              </a:rPr>
              <a:t> </a:t>
            </a:r>
            <a:r>
              <a:rPr lang="en-US" sz="600" dirty="0">
                <a:solidFill>
                  <a:schemeClr val="tx1"/>
                </a:solidFill>
                <a:hlinkClick r:id="rId7"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014" y="910484"/>
            <a:ext cx="6532418" cy="3447098"/>
          </a:xfrm>
          <a:prstGeom prst="rect">
            <a:avLst/>
          </a:prstGeom>
        </p:spPr>
        <p:txBody>
          <a:bodyPr wrap="square">
            <a:spAutoFit/>
          </a:bodyPr>
          <a:lstStyle/>
          <a:p>
            <a:pPr lvl="0">
              <a:spcBef>
                <a:spcPts val="800"/>
              </a:spcBef>
            </a:pPr>
            <a:r>
              <a:rPr lang="en-US" sz="1200" dirty="0">
                <a:solidFill>
                  <a:schemeClr val="dk1"/>
                </a:solidFill>
                <a:latin typeface="Calibri" panose="020F0502020204030204" pitchFamily="34" charset="0"/>
                <a:cs typeface="Calibri" panose="020F0502020204030204" pitchFamily="34" charset="0"/>
              </a:rPr>
              <a:t>Our TB Program has been a great success. </a:t>
            </a:r>
          </a:p>
          <a:p>
            <a:pPr lvl="0">
              <a:spcBef>
                <a:spcPts val="800"/>
              </a:spcBef>
            </a:pPr>
            <a:r>
              <a:rPr lang="en-US" sz="1200" dirty="0">
                <a:solidFill>
                  <a:schemeClr val="dk1"/>
                </a:solidFill>
                <a:latin typeface="Calibri" panose="020F0502020204030204" pitchFamily="34" charset="0"/>
                <a:cs typeface="Calibri" panose="020F0502020204030204" pitchFamily="34" charset="0"/>
              </a:rPr>
              <a:t>		 </a:t>
            </a:r>
          </a:p>
          <a:p>
            <a:pPr lvl="0">
              <a:spcBef>
                <a:spcPts val="800"/>
              </a:spcBef>
            </a:pPr>
            <a:r>
              <a:rPr lang="en-US" sz="1200" dirty="0">
                <a:solidFill>
                  <a:schemeClr val="dk1"/>
                </a:solidFill>
                <a:latin typeface="Calibri" panose="020F0502020204030204" pitchFamily="34" charset="0"/>
                <a:cs typeface="Calibri" panose="020F0502020204030204" pitchFamily="34" charset="0"/>
              </a:rPr>
              <a:t>	</a:t>
            </a:r>
            <a:r>
              <a:rPr lang="en-US" sz="1200" dirty="0">
                <a:solidFill>
                  <a:srgbClr val="FF0000"/>
                </a:solidFill>
                <a:latin typeface="Calibri" panose="020F0502020204030204" pitchFamily="34" charset="0"/>
                <a:cs typeface="Calibri" panose="020F0502020204030204" pitchFamily="34" charset="0"/>
              </a:rPr>
              <a:t>great success </a:t>
            </a:r>
            <a:r>
              <a:rPr lang="en-US" sz="1200" dirty="0">
                <a:solidFill>
                  <a:schemeClr val="dk1"/>
                </a:solidFill>
                <a:latin typeface="Calibri" panose="020F0502020204030204" pitchFamily="34" charset="0"/>
                <a:cs typeface="Calibri" panose="020F0502020204030204" pitchFamily="34" charset="0"/>
              </a:rPr>
              <a:t>	   	</a:t>
            </a:r>
            <a:r>
              <a:rPr lang="en-US" sz="1200" b="1" dirty="0">
                <a:solidFill>
                  <a:srgbClr val="FF0000"/>
                </a:solidFill>
                <a:latin typeface="Calibri" panose="020F0502020204030204" pitchFamily="34" charset="0"/>
                <a:cs typeface="Calibri" panose="020F0502020204030204" pitchFamily="34" charset="0"/>
              </a:rPr>
              <a:t>=</a:t>
            </a:r>
            <a:r>
              <a:rPr lang="en-US" sz="1200" dirty="0">
                <a:solidFill>
                  <a:schemeClr val="dk1"/>
                </a:solidFill>
                <a:latin typeface="Calibri" panose="020F0502020204030204" pitchFamily="34" charset="0"/>
                <a:cs typeface="Calibri" panose="020F0502020204030204" pitchFamily="34" charset="0"/>
              </a:rPr>
              <a:t>	</a:t>
            </a:r>
            <a:r>
              <a:rPr lang="en-US" sz="1200" dirty="0">
                <a:solidFill>
                  <a:srgbClr val="FF0000"/>
                </a:solidFill>
                <a:latin typeface="Calibri" panose="020F0502020204030204" pitchFamily="34" charset="0"/>
                <a:cs typeface="Calibri" panose="020F0502020204030204" pitchFamily="34" charset="0"/>
              </a:rPr>
              <a:t>great responsibility</a:t>
            </a:r>
          </a:p>
          <a:p>
            <a:pPr lvl="0">
              <a:spcBef>
                <a:spcPts val="800"/>
              </a:spcBef>
            </a:pPr>
            <a:endParaRPr lang="en-US" sz="1200" dirty="0">
              <a:solidFill>
                <a:schemeClr val="dk1"/>
              </a:solidFill>
              <a:latin typeface="Calibri" panose="020F0502020204030204" pitchFamily="34" charset="0"/>
              <a:cs typeface="Calibri" panose="020F0502020204030204" pitchFamily="34" charset="0"/>
            </a:endParaRPr>
          </a:p>
          <a:p>
            <a:pPr lvl="0">
              <a:spcBef>
                <a:spcPts val="800"/>
              </a:spcBef>
            </a:pPr>
            <a:r>
              <a:rPr lang="en-US" sz="1200" dirty="0">
                <a:solidFill>
                  <a:schemeClr val="dk1"/>
                </a:solidFill>
                <a:latin typeface="Calibri" panose="020F0502020204030204" pitchFamily="34" charset="0"/>
                <a:cs typeface="Calibri" panose="020F0502020204030204" pitchFamily="34" charset="0"/>
              </a:rPr>
              <a:t>This increase in responsibility has shown us that our world is changing every day and so are the needs of the TB Program. In order to keep up we all need to push to the next level of patient-care.</a:t>
            </a:r>
          </a:p>
          <a:p>
            <a:pPr lvl="0">
              <a:spcBef>
                <a:spcPts val="800"/>
              </a:spcBef>
            </a:pPr>
            <a:endParaRPr lang="en-US" sz="1200" dirty="0">
              <a:solidFill>
                <a:schemeClr val="dk1"/>
              </a:solidFill>
              <a:latin typeface="Calibri" panose="020F0502020204030204" pitchFamily="34" charset="0"/>
              <a:cs typeface="Calibri" panose="020F0502020204030204" pitchFamily="34" charset="0"/>
            </a:endParaRPr>
          </a:p>
          <a:p>
            <a:pPr lvl="0">
              <a:spcBef>
                <a:spcPts val="800"/>
              </a:spcBef>
            </a:pPr>
            <a:r>
              <a:rPr lang="en-US" sz="1200" dirty="0">
                <a:solidFill>
                  <a:schemeClr val="dk1"/>
                </a:solidFill>
                <a:latin typeface="Calibri" panose="020F0502020204030204" pitchFamily="34" charset="0"/>
                <a:cs typeface="Calibri" panose="020F0502020204030204" pitchFamily="34" charset="0"/>
              </a:rPr>
              <a:t>This guide includes flowcharts and documents needed to help Disease Intervention Specialists, nurses, and other public health personnel provide resources and assistance to OPH tuberculosis patients. </a:t>
            </a:r>
          </a:p>
          <a:p>
            <a:pPr lvl="0">
              <a:spcBef>
                <a:spcPts val="800"/>
              </a:spcBef>
            </a:pPr>
            <a:endParaRPr lang="en-US" sz="1200" dirty="0">
              <a:solidFill>
                <a:schemeClr val="dk1"/>
              </a:solidFill>
              <a:latin typeface="Calibri" panose="020F0502020204030204" pitchFamily="34" charset="0"/>
              <a:cs typeface="Calibri" panose="020F0502020204030204" pitchFamily="34" charset="0"/>
            </a:endParaRPr>
          </a:p>
          <a:p>
            <a:pPr lvl="0">
              <a:spcBef>
                <a:spcPts val="800"/>
              </a:spcBef>
            </a:pPr>
            <a:r>
              <a:rPr lang="en-US" sz="1200" dirty="0">
                <a:solidFill>
                  <a:schemeClr val="dk1"/>
                </a:solidFill>
                <a:latin typeface="Calibri" panose="020F0502020204030204" pitchFamily="34" charset="0"/>
                <a:cs typeface="Calibri" panose="020F0502020204030204" pitchFamily="34" charset="0"/>
              </a:rPr>
              <a:t>The guide goes through the processes that you and your PAC will use to collaborate care, resources, and program goals. </a:t>
            </a:r>
          </a:p>
          <a:p>
            <a:pPr lvl="0">
              <a:spcBef>
                <a:spcPts val="800"/>
              </a:spcBef>
            </a:pPr>
            <a:r>
              <a:rPr lang="en-US" dirty="0">
                <a:solidFill>
                  <a:schemeClr val="dk1"/>
                </a:solidFill>
              </a:rPr>
              <a:t> </a:t>
            </a:r>
          </a:p>
        </p:txBody>
      </p:sp>
      <p:sp>
        <p:nvSpPr>
          <p:cNvPr id="3" name="Rectangle 2"/>
          <p:cNvSpPr/>
          <p:nvPr/>
        </p:nvSpPr>
        <p:spPr>
          <a:xfrm>
            <a:off x="594014" y="321235"/>
            <a:ext cx="2109355" cy="507831"/>
          </a:xfrm>
          <a:prstGeom prst="rect">
            <a:avLst/>
          </a:prstGeom>
        </p:spPr>
        <p:txBody>
          <a:bodyPr wrap="square">
            <a:spAutoFit/>
          </a:bodyPr>
          <a:lstStyle/>
          <a:p>
            <a:pPr lvl="0">
              <a:spcBef>
                <a:spcPts val="800"/>
              </a:spcBef>
            </a:pPr>
            <a:r>
              <a:rPr lang="en-US" sz="2700" dirty="0">
                <a:solidFill>
                  <a:schemeClr val="dk1"/>
                </a:solidFill>
                <a:latin typeface="Cambria" panose="02040503050406030204" pitchFamily="18" charset="0"/>
                <a:ea typeface="Cambria" panose="02040503050406030204" pitchFamily="18" charset="0"/>
              </a:rPr>
              <a:t>Introduction</a:t>
            </a:r>
          </a:p>
        </p:txBody>
      </p:sp>
      <p:sp>
        <p:nvSpPr>
          <p:cNvPr id="6" name="TextBox 5">
            <a:hlinkClick r:id="rId2"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2" action="ppaction://hlinksldjump"/>
              </a:rPr>
              <a:t>To</a:t>
            </a:r>
            <a:r>
              <a:rPr lang="en-US" sz="600" dirty="0">
                <a:solidFill>
                  <a:schemeClr val="tx1"/>
                </a:solidFill>
              </a:rPr>
              <a:t> </a:t>
            </a:r>
            <a:r>
              <a:rPr lang="en-US" sz="600" dirty="0">
                <a:solidFill>
                  <a:schemeClr val="tx1"/>
                </a:solidFill>
                <a:hlinkClick r:id="rId2" action="ppaction://hlinksldjump"/>
              </a:rPr>
              <a:t>Table</a:t>
            </a:r>
            <a:r>
              <a:rPr lang="en-US" sz="600" dirty="0">
                <a:solidFill>
                  <a:schemeClr val="tx1"/>
                </a:solidFill>
              </a:rPr>
              <a:t> </a:t>
            </a:r>
            <a:r>
              <a:rPr lang="en-US" sz="600" dirty="0">
                <a:solidFill>
                  <a:schemeClr val="tx1"/>
                </a:solidFill>
                <a:hlinkClick r:id="rId2" action="ppaction://hlinksldjump"/>
              </a:rPr>
              <a:t>of</a:t>
            </a:r>
            <a:r>
              <a:rPr lang="en-US" sz="600" dirty="0">
                <a:solidFill>
                  <a:schemeClr val="tx1"/>
                </a:solidFill>
              </a:rPr>
              <a:t> </a:t>
            </a:r>
            <a:r>
              <a:rPr lang="en-US" sz="600" dirty="0">
                <a:solidFill>
                  <a:schemeClr val="tx1"/>
                </a:solidFill>
                <a:hlinkClick r:id="rId2" action="ppaction://hlinksldjump"/>
              </a:rPr>
              <a:t>Contents</a:t>
            </a:r>
            <a:endParaRPr lang="en-US" sz="600" dirty="0">
              <a:solidFill>
                <a:schemeClr val="tx1"/>
              </a:solidFill>
            </a:endParaRPr>
          </a:p>
        </p:txBody>
      </p:sp>
    </p:spTree>
    <p:extLst>
      <p:ext uri="{BB962C8B-B14F-4D97-AF65-F5344CB8AC3E}">
        <p14:creationId xmlns:p14="http://schemas.microsoft.com/office/powerpoint/2010/main" val="13919743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61"/>
          <p:cNvSpPr txBox="1">
            <a:spLocks noGrp="1"/>
          </p:cNvSpPr>
          <p:nvPr>
            <p:ph type="title"/>
          </p:nvPr>
        </p:nvSpPr>
        <p:spPr>
          <a:xfrm>
            <a:off x="368325" y="494450"/>
            <a:ext cx="2334300" cy="991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PAC Action Request Form</a:t>
            </a:r>
            <a:endParaRPr/>
          </a:p>
        </p:txBody>
      </p:sp>
      <p:pic>
        <p:nvPicPr>
          <p:cNvPr id="878" name="Google Shape;878;p61"/>
          <p:cNvPicPr preferRelativeResize="0"/>
          <p:nvPr/>
        </p:nvPicPr>
        <p:blipFill rotWithShape="1">
          <a:blip r:embed="rId3">
            <a:alphaModFix/>
          </a:blip>
          <a:srcRect l="10973" t="12034" r="61448" b="12562"/>
          <a:stretch/>
        </p:blipFill>
        <p:spPr>
          <a:xfrm rot="5400000">
            <a:off x="2171174" y="785351"/>
            <a:ext cx="4600402" cy="3537500"/>
          </a:xfrm>
          <a:prstGeom prst="rect">
            <a:avLst/>
          </a:prstGeom>
          <a:noFill/>
          <a:ln>
            <a:noFill/>
          </a:ln>
        </p:spPr>
      </p:pic>
      <p:sp>
        <p:nvSpPr>
          <p:cNvPr id="879" name="Google Shape;879;p61"/>
          <p:cNvSpPr txBox="1"/>
          <p:nvPr/>
        </p:nvSpPr>
        <p:spPr>
          <a:xfrm>
            <a:off x="65950" y="49525"/>
            <a:ext cx="1122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10</a:t>
            </a:r>
            <a:endParaRPr>
              <a:latin typeface="Calibri"/>
              <a:ea typeface="Calibri"/>
              <a:cs typeface="Calibri"/>
              <a:sym typeface="Calibri"/>
            </a:endParaRPr>
          </a:p>
        </p:txBody>
      </p:sp>
      <p:sp>
        <p:nvSpPr>
          <p:cNvPr id="880" name="Google Shape;880;p61"/>
          <p:cNvSpPr txBox="1"/>
          <p:nvPr/>
        </p:nvSpPr>
        <p:spPr>
          <a:xfrm>
            <a:off x="6271712" y="2277051"/>
            <a:ext cx="1903200" cy="554100"/>
          </a:xfrm>
          <a:prstGeom prst="rect">
            <a:avLst/>
          </a:prstGeom>
          <a:noFill/>
          <a:ln>
            <a:noFill/>
          </a:ln>
        </p:spPr>
        <p:txBody>
          <a:bodyPr spcFirstLastPara="1" wrap="square" lIns="91425" tIns="91425" rIns="91425" bIns="91425" anchor="t" anchorCtr="0">
            <a:spAutoFit/>
          </a:bodyPr>
          <a:lstStyle/>
          <a:p>
            <a:pPr lvl="0"/>
            <a:r>
              <a:rPr lang="en" sz="1200" dirty="0">
                <a:latin typeface="Calibri"/>
                <a:ea typeface="Calibri"/>
                <a:cs typeface="Calibri"/>
                <a:sym typeface="Calibri"/>
              </a:rPr>
              <a:t>*</a:t>
            </a:r>
            <a:r>
              <a:rPr lang="en-US" sz="1200" dirty="0">
                <a:solidFill>
                  <a:schemeClr val="dk1"/>
                </a:solidFill>
                <a:latin typeface="Calibri"/>
                <a:ea typeface="Calibri"/>
                <a:cs typeface="Calibri"/>
                <a:sym typeface="Calibri"/>
              </a:rPr>
              <a:t>For actual document click Moodle link to right.</a:t>
            </a:r>
            <a:endParaRPr lang="en-US" sz="1200" dirty="0"/>
          </a:p>
        </p:txBody>
      </p:sp>
      <p:sp>
        <p:nvSpPr>
          <p:cNvPr id="6" name="TextBox 5">
            <a:hlinkClick r:id="rId4" action="ppaction://hlinksldjump"/>
          </p:cNvPr>
          <p:cNvSpPr txBox="1"/>
          <p:nvPr/>
        </p:nvSpPr>
        <p:spPr>
          <a:xfrm>
            <a:off x="8322364" y="4465307"/>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4" action="ppaction://hlinksldjump"/>
              </a:rPr>
              <a:t>To</a:t>
            </a:r>
            <a:r>
              <a:rPr lang="en-US" sz="600" dirty="0">
                <a:solidFill>
                  <a:schemeClr val="tx1"/>
                </a:solidFill>
              </a:rPr>
              <a:t> </a:t>
            </a:r>
            <a:r>
              <a:rPr lang="en-US" sz="600" dirty="0">
                <a:solidFill>
                  <a:schemeClr val="tx1"/>
                </a:solidFill>
                <a:hlinkClick r:id="rId4" action="ppaction://hlinksldjump"/>
              </a:rPr>
              <a:t>Table</a:t>
            </a:r>
            <a:r>
              <a:rPr lang="en-US" sz="600" dirty="0">
                <a:solidFill>
                  <a:schemeClr val="tx1"/>
                </a:solidFill>
              </a:rPr>
              <a:t> </a:t>
            </a:r>
            <a:r>
              <a:rPr lang="en-US" sz="600" dirty="0">
                <a:solidFill>
                  <a:schemeClr val="tx1"/>
                </a:solidFill>
                <a:hlinkClick r:id="rId4" action="ppaction://hlinksldjump"/>
              </a:rPr>
              <a:t>of</a:t>
            </a:r>
            <a:r>
              <a:rPr lang="en-US" sz="600" dirty="0">
                <a:solidFill>
                  <a:schemeClr val="tx1"/>
                </a:solidFill>
              </a:rPr>
              <a:t> </a:t>
            </a:r>
            <a:r>
              <a:rPr lang="en-US" sz="600" dirty="0">
                <a:solidFill>
                  <a:schemeClr val="tx1"/>
                </a:solidFill>
                <a:hlinkClick r:id="rId4" action="ppaction://hlinksldjump"/>
              </a:rPr>
              <a:t>Contents</a:t>
            </a:r>
            <a:endParaRPr lang="en-US" sz="600" dirty="0">
              <a:solidFill>
                <a:schemeClr val="tx1"/>
              </a:solidFill>
            </a:endParaRPr>
          </a:p>
        </p:txBody>
      </p:sp>
      <p:sp>
        <p:nvSpPr>
          <p:cNvPr id="7" name="TextBox 6">
            <a:hlinkClick r:id="rId5" action="ppaction://hlinksldjump"/>
          </p:cNvPr>
          <p:cNvSpPr txBox="1"/>
          <p:nvPr/>
        </p:nvSpPr>
        <p:spPr>
          <a:xfrm>
            <a:off x="8331239" y="3996834"/>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sp>
        <p:nvSpPr>
          <p:cNvPr id="8" name="TextBox 7">
            <a:hlinkClick r:id="rId6"/>
          </p:cNvPr>
          <p:cNvSpPr txBox="1"/>
          <p:nvPr/>
        </p:nvSpPr>
        <p:spPr>
          <a:xfrm>
            <a:off x="8322364" y="3562578"/>
            <a:ext cx="642731" cy="369332"/>
          </a:xfrm>
          <a:prstGeom prst="rect">
            <a:avLst/>
          </a:prstGeom>
          <a:solidFill>
            <a:schemeClr val="accent1">
              <a:lumMod val="20000"/>
              <a:lumOff val="80000"/>
            </a:schemeClr>
          </a:solidFill>
          <a:ln>
            <a:solidFill>
              <a:schemeClr val="accent1">
                <a:lumMod val="20000"/>
                <a:lumOff val="80000"/>
              </a:schemeClr>
            </a:solidFill>
          </a:ln>
          <a:scene3d>
            <a:camera prst="orthographicFront"/>
            <a:lightRig rig="threePt" dir="t"/>
          </a:scene3d>
          <a:sp3d>
            <a:bevelT prst="angle"/>
          </a:sp3d>
        </p:spPr>
        <p:txBody>
          <a:bodyPr wrap="square" rtlCol="0" anchor="ctr">
            <a:spAutoFit/>
          </a:bodyPr>
          <a:lstStyle/>
          <a:p>
            <a:pPr algn="ctr"/>
            <a:r>
              <a:rPr lang="en-US" sz="600" dirty="0">
                <a:hlinkClick r:id="rId6"/>
              </a:rPr>
              <a:t>Click</a:t>
            </a:r>
            <a:r>
              <a:rPr lang="en-US" sz="600" dirty="0"/>
              <a:t> </a:t>
            </a:r>
            <a:r>
              <a:rPr lang="en-US" sz="600" dirty="0">
                <a:hlinkClick r:id="rId6"/>
              </a:rPr>
              <a:t>for</a:t>
            </a:r>
            <a:r>
              <a:rPr lang="en-US" sz="600" dirty="0"/>
              <a:t> </a:t>
            </a:r>
            <a:r>
              <a:rPr lang="en-US" sz="600" dirty="0">
                <a:hlinkClick r:id="rId6"/>
              </a:rPr>
              <a:t>PAC</a:t>
            </a:r>
            <a:r>
              <a:rPr lang="en-US" sz="600" dirty="0"/>
              <a:t> </a:t>
            </a:r>
            <a:r>
              <a:rPr lang="en-US" sz="600" dirty="0">
                <a:hlinkClick r:id="rId6"/>
              </a:rPr>
              <a:t>Forms</a:t>
            </a:r>
            <a:r>
              <a:rPr lang="en-US" sz="600" dirty="0"/>
              <a:t> </a:t>
            </a:r>
            <a:r>
              <a:rPr lang="en-US" sz="600" dirty="0">
                <a:hlinkClick r:id="rId6"/>
              </a:rPr>
              <a:t>in</a:t>
            </a:r>
            <a:r>
              <a:rPr lang="en-US" sz="600" dirty="0"/>
              <a:t> </a:t>
            </a:r>
            <a:r>
              <a:rPr lang="en-US" sz="600" dirty="0">
                <a:hlinkClick r:id="rId6"/>
              </a:rPr>
              <a:t>Moodle</a:t>
            </a:r>
            <a:endParaRPr lang="en-US" sz="600"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62"/>
          <p:cNvSpPr txBox="1"/>
          <p:nvPr/>
        </p:nvSpPr>
        <p:spPr>
          <a:xfrm>
            <a:off x="65950" y="49525"/>
            <a:ext cx="1143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0000"/>
                </a:solidFill>
                <a:latin typeface="Calibri"/>
                <a:ea typeface="Calibri"/>
                <a:cs typeface="Calibri"/>
                <a:sym typeface="Calibri"/>
              </a:rPr>
              <a:t>Appendix</a:t>
            </a:r>
            <a:r>
              <a:rPr lang="en" dirty="0">
                <a:latin typeface="Calibri"/>
                <a:ea typeface="Calibri"/>
                <a:cs typeface="Calibri"/>
                <a:sym typeface="Calibri"/>
              </a:rPr>
              <a:t> 11</a:t>
            </a:r>
            <a:endParaRPr dirty="0">
              <a:latin typeface="Calibri"/>
              <a:ea typeface="Calibri"/>
              <a:cs typeface="Calibri"/>
              <a:sym typeface="Calibri"/>
            </a:endParaRPr>
          </a:p>
        </p:txBody>
      </p:sp>
      <p:pic>
        <p:nvPicPr>
          <p:cNvPr id="886" name="Google Shape;886;p62"/>
          <p:cNvPicPr preferRelativeResize="0"/>
          <p:nvPr/>
        </p:nvPicPr>
        <p:blipFill>
          <a:blip r:embed="rId3">
            <a:alphaModFix/>
          </a:blip>
          <a:stretch>
            <a:fillRect/>
          </a:stretch>
        </p:blipFill>
        <p:spPr>
          <a:xfrm>
            <a:off x="520425" y="649925"/>
            <a:ext cx="2415401" cy="3221045"/>
          </a:xfrm>
          <a:prstGeom prst="rect">
            <a:avLst/>
          </a:prstGeom>
          <a:noFill/>
          <a:ln>
            <a:solidFill>
              <a:schemeClr val="tx1"/>
            </a:solidFill>
          </a:ln>
        </p:spPr>
      </p:pic>
      <p:pic>
        <p:nvPicPr>
          <p:cNvPr id="887" name="Google Shape;887;p62"/>
          <p:cNvPicPr preferRelativeResize="0"/>
          <p:nvPr/>
        </p:nvPicPr>
        <p:blipFill>
          <a:blip r:embed="rId4">
            <a:alphaModFix/>
          </a:blip>
          <a:stretch>
            <a:fillRect/>
          </a:stretch>
        </p:blipFill>
        <p:spPr>
          <a:xfrm>
            <a:off x="2985350" y="1040025"/>
            <a:ext cx="2415402" cy="3260892"/>
          </a:xfrm>
          <a:prstGeom prst="rect">
            <a:avLst/>
          </a:prstGeom>
          <a:noFill/>
          <a:ln>
            <a:solidFill>
              <a:schemeClr val="tx1"/>
            </a:solidFill>
          </a:ln>
        </p:spPr>
      </p:pic>
      <p:sp>
        <p:nvSpPr>
          <p:cNvPr id="889" name="Google Shape;889;p62"/>
          <p:cNvSpPr txBox="1"/>
          <p:nvPr/>
        </p:nvSpPr>
        <p:spPr>
          <a:xfrm>
            <a:off x="1542350" y="99050"/>
            <a:ext cx="4692798"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alibri"/>
                <a:ea typeface="Calibri"/>
                <a:cs typeface="Calibri"/>
                <a:sym typeface="Calibri"/>
              </a:rPr>
              <a:t>Management of Adherence in Tuberculosis Treatment (MATT)</a:t>
            </a:r>
            <a:endParaRPr dirty="0">
              <a:latin typeface="Calibri"/>
              <a:ea typeface="Calibri"/>
              <a:cs typeface="Calibri"/>
              <a:sym typeface="Calibri"/>
            </a:endParaRPr>
          </a:p>
        </p:txBody>
      </p:sp>
      <p:sp>
        <p:nvSpPr>
          <p:cNvPr id="890" name="Google Shape;890;p62"/>
          <p:cNvSpPr txBox="1"/>
          <p:nvPr/>
        </p:nvSpPr>
        <p:spPr>
          <a:xfrm>
            <a:off x="5499651" y="3870975"/>
            <a:ext cx="1554123"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dk1"/>
                </a:solidFill>
                <a:latin typeface="Calibri"/>
                <a:ea typeface="Calibri"/>
                <a:cs typeface="Calibri"/>
                <a:sym typeface="Calibri"/>
              </a:rPr>
              <a:t>*For actual document click Moddle link to right.</a:t>
            </a:r>
            <a:endParaRPr dirty="0"/>
          </a:p>
        </p:txBody>
      </p:sp>
      <p:sp>
        <p:nvSpPr>
          <p:cNvPr id="8" name="TextBox 7">
            <a:hlinkClick r:id="rId5" action="ppaction://hlinksldjump"/>
          </p:cNvPr>
          <p:cNvSpPr txBox="1"/>
          <p:nvPr/>
        </p:nvSpPr>
        <p:spPr>
          <a:xfrm>
            <a:off x="8322365" y="4471241"/>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5" action="ppaction://hlinksldjump"/>
              </a:rPr>
              <a:t>To</a:t>
            </a:r>
            <a:r>
              <a:rPr lang="en-US" sz="600" dirty="0">
                <a:solidFill>
                  <a:schemeClr val="tx1"/>
                </a:solidFill>
              </a:rPr>
              <a:t> </a:t>
            </a:r>
            <a:r>
              <a:rPr lang="en-US" sz="600" dirty="0">
                <a:solidFill>
                  <a:schemeClr val="tx1"/>
                </a:solidFill>
                <a:hlinkClick r:id="rId5" action="ppaction://hlinksldjump"/>
              </a:rPr>
              <a:t>Table</a:t>
            </a:r>
            <a:r>
              <a:rPr lang="en-US" sz="600" dirty="0">
                <a:solidFill>
                  <a:schemeClr val="tx1"/>
                </a:solidFill>
              </a:rPr>
              <a:t> </a:t>
            </a:r>
            <a:r>
              <a:rPr lang="en-US" sz="600" dirty="0">
                <a:solidFill>
                  <a:schemeClr val="tx1"/>
                </a:solidFill>
                <a:hlinkClick r:id="rId5" action="ppaction://hlinksldjump"/>
              </a:rPr>
              <a:t>of</a:t>
            </a:r>
            <a:r>
              <a:rPr lang="en-US" sz="600" dirty="0">
                <a:solidFill>
                  <a:schemeClr val="tx1"/>
                </a:solidFill>
              </a:rPr>
              <a:t> </a:t>
            </a:r>
            <a:r>
              <a:rPr lang="en-US" sz="600" dirty="0">
                <a:solidFill>
                  <a:schemeClr val="tx1"/>
                </a:solidFill>
                <a:hlinkClick r:id="rId5" action="ppaction://hlinksldjump"/>
              </a:rPr>
              <a:t>Contents</a:t>
            </a:r>
            <a:endParaRPr lang="en-US" sz="600" dirty="0">
              <a:solidFill>
                <a:schemeClr val="tx1"/>
              </a:solidFill>
            </a:endParaRPr>
          </a:p>
        </p:txBody>
      </p:sp>
      <p:sp>
        <p:nvSpPr>
          <p:cNvPr id="9" name="TextBox 8">
            <a:hlinkClick r:id="rId6" action="ppaction://hlinksldjump"/>
          </p:cNvPr>
          <p:cNvSpPr txBox="1"/>
          <p:nvPr/>
        </p:nvSpPr>
        <p:spPr>
          <a:xfrm>
            <a:off x="8331239" y="3996834"/>
            <a:ext cx="606163" cy="369332"/>
          </a:xfrm>
          <a:prstGeom prst="rect">
            <a:avLst/>
          </a:prstGeom>
          <a:solidFill>
            <a:schemeClr val="tx2">
              <a:lumMod val="75000"/>
            </a:schemeClr>
          </a:solidFill>
          <a:scene3d>
            <a:camera prst="orthographicFront"/>
            <a:lightRig rig="threePt" dir="t"/>
          </a:scene3d>
          <a:sp3d>
            <a:bevelT w="139700" h="139700" prst="divot"/>
          </a:sp3d>
        </p:spPr>
        <p:txBody>
          <a:bodyPr wrap="square" rtlCol="0" anchor="ctr">
            <a:spAutoFit/>
          </a:bodyPr>
          <a:lstStyle/>
          <a:p>
            <a:pPr algn="ctr"/>
            <a:r>
              <a:rPr lang="en-US" sz="600" dirty="0">
                <a:latin typeface="Calibri" panose="020F0502020204030204" pitchFamily="34" charset="0"/>
                <a:cs typeface="Calibri" panose="020F0502020204030204" pitchFamily="34" charset="0"/>
              </a:rPr>
              <a:t>Back to PAC Action Flowchart</a:t>
            </a:r>
          </a:p>
        </p:txBody>
      </p:sp>
      <p:pic>
        <p:nvPicPr>
          <p:cNvPr id="888" name="Google Shape;888;p62"/>
          <p:cNvPicPr preferRelativeResize="0"/>
          <p:nvPr/>
        </p:nvPicPr>
        <p:blipFill>
          <a:blip r:embed="rId7">
            <a:alphaModFix/>
          </a:blip>
          <a:stretch>
            <a:fillRect/>
          </a:stretch>
        </p:blipFill>
        <p:spPr>
          <a:xfrm>
            <a:off x="5450275" y="398689"/>
            <a:ext cx="2415402" cy="3319926"/>
          </a:xfrm>
          <a:prstGeom prst="rect">
            <a:avLst/>
          </a:prstGeom>
          <a:noFill/>
          <a:ln>
            <a:solidFill>
              <a:schemeClr val="tx1"/>
            </a:solidFill>
          </a:ln>
        </p:spPr>
      </p:pic>
      <p:sp>
        <p:nvSpPr>
          <p:cNvPr id="12" name="TextBox 11">
            <a:hlinkClick r:id="rId8"/>
          </p:cNvPr>
          <p:cNvSpPr txBox="1"/>
          <p:nvPr/>
        </p:nvSpPr>
        <p:spPr>
          <a:xfrm>
            <a:off x="8312954" y="3542417"/>
            <a:ext cx="642731" cy="369332"/>
          </a:xfrm>
          <a:prstGeom prst="rect">
            <a:avLst/>
          </a:prstGeom>
          <a:solidFill>
            <a:schemeClr val="accent1">
              <a:lumMod val="20000"/>
              <a:lumOff val="80000"/>
            </a:schemeClr>
          </a:solidFill>
          <a:ln>
            <a:solidFill>
              <a:schemeClr val="accent1">
                <a:lumMod val="20000"/>
                <a:lumOff val="80000"/>
              </a:schemeClr>
            </a:solidFill>
          </a:ln>
          <a:scene3d>
            <a:camera prst="orthographicFront"/>
            <a:lightRig rig="threePt" dir="t"/>
          </a:scene3d>
          <a:sp3d>
            <a:bevelT prst="angle"/>
          </a:sp3d>
        </p:spPr>
        <p:txBody>
          <a:bodyPr wrap="square" rtlCol="0" anchor="ctr">
            <a:spAutoFit/>
          </a:bodyPr>
          <a:lstStyle/>
          <a:p>
            <a:pPr algn="ctr"/>
            <a:r>
              <a:rPr lang="en-US" sz="600" dirty="0">
                <a:hlinkClick r:id="rId8"/>
              </a:rPr>
              <a:t>Click</a:t>
            </a:r>
            <a:r>
              <a:rPr lang="en-US" sz="600" dirty="0"/>
              <a:t> </a:t>
            </a:r>
            <a:r>
              <a:rPr lang="en-US" sz="600" dirty="0">
                <a:hlinkClick r:id="rId8"/>
              </a:rPr>
              <a:t>for</a:t>
            </a:r>
            <a:r>
              <a:rPr lang="en-US" sz="600" dirty="0"/>
              <a:t> </a:t>
            </a:r>
            <a:r>
              <a:rPr lang="en-US" sz="600" dirty="0">
                <a:hlinkClick r:id="rId8"/>
              </a:rPr>
              <a:t>PAC</a:t>
            </a:r>
            <a:r>
              <a:rPr lang="en-US" sz="600" dirty="0"/>
              <a:t> </a:t>
            </a:r>
            <a:r>
              <a:rPr lang="en-US" sz="600" dirty="0">
                <a:hlinkClick r:id="rId8"/>
              </a:rPr>
              <a:t>Forms</a:t>
            </a:r>
            <a:r>
              <a:rPr lang="en-US" sz="600" dirty="0"/>
              <a:t> </a:t>
            </a:r>
            <a:r>
              <a:rPr lang="en-US" sz="600" dirty="0">
                <a:hlinkClick r:id="rId8"/>
              </a:rPr>
              <a:t>in</a:t>
            </a:r>
            <a:r>
              <a:rPr lang="en-US" sz="600" dirty="0"/>
              <a:t> </a:t>
            </a:r>
            <a:r>
              <a:rPr lang="en-US" sz="600" dirty="0">
                <a:hlinkClick r:id="rId8"/>
              </a:rPr>
              <a:t>Moodle</a:t>
            </a:r>
            <a:endParaRPr lang="en-US" sz="600"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5"/>
          <p:cNvSpPr txBox="1">
            <a:spLocks noGrp="1"/>
          </p:cNvSpPr>
          <p:nvPr>
            <p:ph type="title"/>
          </p:nvPr>
        </p:nvSpPr>
        <p:spPr>
          <a:xfrm>
            <a:off x="651275" y="246925"/>
            <a:ext cx="24333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t>PAC Functions</a:t>
            </a:r>
            <a:endParaRPr dirty="0"/>
          </a:p>
        </p:txBody>
      </p:sp>
      <p:sp>
        <p:nvSpPr>
          <p:cNvPr id="407" name="Google Shape;407;p35"/>
          <p:cNvSpPr txBox="1">
            <a:spLocks noGrp="1"/>
          </p:cNvSpPr>
          <p:nvPr>
            <p:ph type="body" idx="1"/>
          </p:nvPr>
        </p:nvSpPr>
        <p:spPr>
          <a:xfrm>
            <a:off x="686675" y="724800"/>
            <a:ext cx="6600600" cy="36939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200" dirty="0"/>
              <a:t>PAC functions involve  training, providing, and implementing tools (both cognitive and tangible) that DIS, nurses, and other health professionals can use to assist their patients in the treatment of TB. </a:t>
            </a:r>
          </a:p>
          <a:p>
            <a:pPr marL="0" lvl="0" indent="0" algn="l" rtl="0">
              <a:spcBef>
                <a:spcPts val="800"/>
              </a:spcBef>
              <a:spcAft>
                <a:spcPts val="0"/>
              </a:spcAft>
              <a:buNone/>
            </a:pPr>
            <a:r>
              <a:rPr lang="en" sz="1200" dirty="0"/>
              <a:t>Functions of the PAC include the quality of work environment of the TB workers, which positively correlates with obtaining program outcomes.</a:t>
            </a:r>
            <a:endParaRPr sz="1200" dirty="0"/>
          </a:p>
          <a:p>
            <a:pPr marL="0" lvl="0" indent="0" algn="l" rtl="0">
              <a:spcBef>
                <a:spcPts val="800"/>
              </a:spcBef>
              <a:spcAft>
                <a:spcPts val="0"/>
              </a:spcAft>
              <a:buNone/>
            </a:pPr>
            <a:r>
              <a:rPr lang="en" sz="1200" dirty="0"/>
              <a:t>Examples of cognitive training tools: </a:t>
            </a:r>
            <a:endParaRPr sz="1200" dirty="0"/>
          </a:p>
          <a:p>
            <a:pPr marL="2286000" lvl="2" indent="-304800" algn="l" rtl="0">
              <a:spcBef>
                <a:spcPts val="0"/>
              </a:spcBef>
              <a:spcAft>
                <a:spcPts val="0"/>
              </a:spcAft>
              <a:buSzPts val="1200"/>
              <a:buChar char="■"/>
            </a:pPr>
            <a:r>
              <a:rPr lang="en-US" sz="1200" dirty="0"/>
              <a:t>Developing Cultural Diversity Understanding</a:t>
            </a:r>
          </a:p>
          <a:p>
            <a:pPr marL="2286000" lvl="2" indent="-304800" algn="l" rtl="0">
              <a:spcBef>
                <a:spcPts val="0"/>
              </a:spcBef>
              <a:spcAft>
                <a:spcPts val="0"/>
              </a:spcAft>
              <a:buSzPts val="1200"/>
              <a:buChar char="■"/>
            </a:pPr>
            <a:r>
              <a:rPr lang="en" sz="1200" dirty="0"/>
              <a:t>Igniting Positive Influence in the Work Place</a:t>
            </a:r>
            <a:endParaRPr sz="1200" dirty="0"/>
          </a:p>
          <a:p>
            <a:pPr marL="2286000" lvl="2" indent="-304800" algn="l" rtl="0">
              <a:spcBef>
                <a:spcPts val="0"/>
              </a:spcBef>
              <a:spcAft>
                <a:spcPts val="0"/>
              </a:spcAft>
              <a:buSzPts val="1200"/>
              <a:buChar char="■"/>
            </a:pPr>
            <a:r>
              <a:rPr lang="en" sz="1200" dirty="0"/>
              <a:t>Guiding </a:t>
            </a:r>
            <a:r>
              <a:rPr lang="en-US" sz="1200" dirty="0"/>
              <a:t>Ourselves and Others in Self-Care</a:t>
            </a:r>
            <a:endParaRPr sz="1200" dirty="0"/>
          </a:p>
          <a:p>
            <a:pPr marL="2286000" lvl="2" indent="-304800" algn="l" rtl="0">
              <a:spcBef>
                <a:spcPts val="0"/>
              </a:spcBef>
              <a:spcAft>
                <a:spcPts val="0"/>
              </a:spcAft>
              <a:buSzPts val="1200"/>
              <a:buChar char="■"/>
            </a:pPr>
            <a:r>
              <a:rPr lang="en" sz="1200" dirty="0"/>
              <a:t>Navigating Patient Needs</a:t>
            </a:r>
          </a:p>
          <a:p>
            <a:pPr marL="2286000" lvl="2" indent="-304800" algn="l" rtl="0">
              <a:spcBef>
                <a:spcPts val="0"/>
              </a:spcBef>
              <a:spcAft>
                <a:spcPts val="0"/>
              </a:spcAft>
              <a:buSzPts val="1200"/>
              <a:buChar char="■"/>
            </a:pPr>
            <a:r>
              <a:rPr lang="en" sz="1200" dirty="0"/>
              <a:t>Involving Oneself in Language and Cultural of Others</a:t>
            </a:r>
          </a:p>
          <a:p>
            <a:pPr marL="2286000" lvl="2" indent="-304800" algn="l" rtl="0">
              <a:spcBef>
                <a:spcPts val="0"/>
              </a:spcBef>
              <a:spcAft>
                <a:spcPts val="0"/>
              </a:spcAft>
              <a:buSzPts val="1200"/>
              <a:buChar char="■"/>
            </a:pPr>
            <a:r>
              <a:rPr lang="en" sz="1200" dirty="0"/>
              <a:t>Teaching Ourselves to </a:t>
            </a:r>
            <a:r>
              <a:rPr lang="en-US" sz="1200" dirty="0"/>
              <a:t>Listen</a:t>
            </a:r>
            <a:endParaRPr sz="1200" dirty="0"/>
          </a:p>
          <a:p>
            <a:pPr marL="2286000" lvl="2" indent="-304800" algn="l" rtl="0">
              <a:spcBef>
                <a:spcPts val="0"/>
              </a:spcBef>
              <a:spcAft>
                <a:spcPts val="0"/>
              </a:spcAft>
              <a:buSzPts val="1200"/>
              <a:buChar char="■"/>
            </a:pPr>
            <a:r>
              <a:rPr lang="en-US" sz="1200" dirty="0"/>
              <a:t> </a:t>
            </a:r>
            <a:r>
              <a:rPr lang="en-US" sz="1200" dirty="0" err="1"/>
              <a:t>Yesworthy</a:t>
            </a:r>
            <a:r>
              <a:rPr lang="en-US" sz="1200" dirty="0"/>
              <a:t>: Knowing Your Intrinsic Value</a:t>
            </a:r>
          </a:p>
          <a:p>
            <a:pPr marL="0" lvl="2" indent="0" algn="l" rtl="0">
              <a:spcBef>
                <a:spcPts val="0"/>
              </a:spcBef>
              <a:spcAft>
                <a:spcPts val="0"/>
              </a:spcAft>
              <a:buSzPts val="1200"/>
              <a:buNone/>
            </a:pPr>
            <a:r>
              <a:rPr lang="en" sz="1200" dirty="0"/>
              <a:t>Example of Tangible Tools:</a:t>
            </a:r>
            <a:endParaRPr sz="1200" dirty="0"/>
          </a:p>
          <a:p>
            <a:pPr marL="2286000" lvl="2" indent="-304800" algn="l" rtl="0">
              <a:spcBef>
                <a:spcPts val="800"/>
              </a:spcBef>
              <a:spcAft>
                <a:spcPts val="0"/>
              </a:spcAft>
              <a:buSzPts val="1200"/>
              <a:buChar char="■"/>
            </a:pPr>
            <a:r>
              <a:rPr lang="en" sz="1200" dirty="0"/>
              <a:t>Resource Guides</a:t>
            </a:r>
            <a:endParaRPr sz="1200" dirty="0"/>
          </a:p>
          <a:p>
            <a:pPr marL="2286000" lvl="2" indent="-304800" algn="l" rtl="0">
              <a:spcBef>
                <a:spcPts val="0"/>
              </a:spcBef>
              <a:spcAft>
                <a:spcPts val="0"/>
              </a:spcAft>
              <a:buSzPts val="1200"/>
              <a:buChar char="■"/>
            </a:pPr>
            <a:r>
              <a:rPr lang="en" sz="1200" dirty="0"/>
              <a:t>Flowcharts for Decision Making</a:t>
            </a:r>
            <a:endParaRPr sz="1200" dirty="0"/>
          </a:p>
          <a:p>
            <a:pPr marL="2286000" lvl="2" indent="-304800" algn="l" rtl="0">
              <a:spcBef>
                <a:spcPts val="0"/>
              </a:spcBef>
              <a:spcAft>
                <a:spcPts val="0"/>
              </a:spcAft>
              <a:buSzPts val="1200"/>
              <a:buChar char="■"/>
            </a:pPr>
            <a:r>
              <a:rPr lang="en" sz="1200" dirty="0"/>
              <a:t>PAC Action Requests</a:t>
            </a:r>
            <a:endParaRPr sz="1200" dirty="0"/>
          </a:p>
          <a:p>
            <a:pPr marL="2286000" lvl="2" indent="-304800" algn="l" rtl="0">
              <a:spcBef>
                <a:spcPts val="0"/>
              </a:spcBef>
              <a:spcAft>
                <a:spcPts val="0"/>
              </a:spcAft>
              <a:buSzPts val="1200"/>
              <a:buChar char="■"/>
            </a:pPr>
            <a:r>
              <a:rPr lang="en" sz="1200" dirty="0"/>
              <a:t>Field Kits</a:t>
            </a:r>
            <a:endParaRPr sz="1200" dirty="0"/>
          </a:p>
          <a:p>
            <a:pPr marL="2286000" lvl="2" indent="-304800" algn="l" rtl="0">
              <a:spcBef>
                <a:spcPts val="0"/>
              </a:spcBef>
              <a:spcAft>
                <a:spcPts val="0"/>
              </a:spcAft>
              <a:buSzPts val="1200"/>
              <a:buChar char="■"/>
            </a:pPr>
            <a:r>
              <a:rPr lang="en" sz="1200" dirty="0"/>
              <a:t>Supplies</a:t>
            </a:r>
            <a:endParaRPr sz="1200" dirty="0"/>
          </a:p>
        </p:txBody>
      </p:sp>
      <p:sp>
        <p:nvSpPr>
          <p:cNvPr id="5" name="TextBox 4">
            <a:hlinkClick r:id="rId3"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6"/>
          <p:cNvSpPr txBox="1">
            <a:spLocks noGrp="1"/>
          </p:cNvSpPr>
          <p:nvPr>
            <p:ph type="title"/>
          </p:nvPr>
        </p:nvSpPr>
        <p:spPr>
          <a:xfrm>
            <a:off x="558181" y="118470"/>
            <a:ext cx="2635593"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t>PAC as Resource</a:t>
            </a:r>
            <a:endParaRPr dirty="0"/>
          </a:p>
        </p:txBody>
      </p:sp>
      <p:sp>
        <p:nvSpPr>
          <p:cNvPr id="413" name="Google Shape;413;p36"/>
          <p:cNvSpPr txBox="1">
            <a:spLocks noGrp="1"/>
          </p:cNvSpPr>
          <p:nvPr>
            <p:ph type="body" idx="1"/>
          </p:nvPr>
        </p:nvSpPr>
        <p:spPr>
          <a:xfrm>
            <a:off x="431633" y="1466422"/>
            <a:ext cx="6713700" cy="2621874"/>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800"/>
              <a:buNone/>
            </a:pPr>
            <a:r>
              <a:rPr lang="en" sz="1200" dirty="0"/>
              <a:t>The </a:t>
            </a:r>
            <a:r>
              <a:rPr lang="en" sz="1200" i="1" dirty="0"/>
              <a:t>PAC rarely deals directly with patients</a:t>
            </a:r>
            <a:r>
              <a:rPr lang="en" sz="1200" dirty="0"/>
              <a:t> on their issues, but rather the </a:t>
            </a:r>
            <a:r>
              <a:rPr lang="en" sz="1200" i="1" dirty="0"/>
              <a:t>PAC will function as the mediator/advisor</a:t>
            </a:r>
            <a:r>
              <a:rPr lang="en" sz="1200" dirty="0"/>
              <a:t> between the patient and the TB worker [in finding solutions and resources to patient issues]. </a:t>
            </a:r>
            <a:endParaRPr sz="1200" dirty="0"/>
          </a:p>
          <a:p>
            <a:pPr marL="0" lvl="0" indent="0" algn="l" rtl="0">
              <a:spcBef>
                <a:spcPts val="800"/>
              </a:spcBef>
              <a:spcAft>
                <a:spcPts val="0"/>
              </a:spcAft>
              <a:buNone/>
            </a:pPr>
            <a:endParaRPr sz="1200" dirty="0"/>
          </a:p>
          <a:p>
            <a:pPr marL="0" lvl="0" indent="0" algn="l" rtl="0">
              <a:spcBef>
                <a:spcPts val="800"/>
              </a:spcBef>
              <a:spcAft>
                <a:spcPts val="0"/>
              </a:spcAft>
              <a:buNone/>
            </a:pPr>
            <a:r>
              <a:rPr lang="en" sz="1200" dirty="0"/>
              <a:t>An example of the process/flowcharts to follow when needing assistance with non-medical TB issues begins on the following slide. </a:t>
            </a:r>
          </a:p>
          <a:p>
            <a:pPr marL="0" lvl="0" indent="0" algn="l" rtl="0">
              <a:spcBef>
                <a:spcPts val="800"/>
              </a:spcBef>
              <a:spcAft>
                <a:spcPts val="0"/>
              </a:spcAft>
              <a:buNone/>
            </a:pPr>
            <a:endParaRPr sz="1200" dirty="0"/>
          </a:p>
          <a:p>
            <a:pPr marL="0" lvl="0" indent="0" algn="l" rtl="0">
              <a:spcBef>
                <a:spcPts val="800"/>
              </a:spcBef>
              <a:spcAft>
                <a:spcPts val="0"/>
              </a:spcAft>
              <a:buNone/>
            </a:pPr>
            <a:r>
              <a:rPr lang="en" sz="1200" dirty="0"/>
              <a:t>The flowcharts are to be used as guides in decision making. However, anytime you need to communicate immediately for guidance don’t hesitate to call the PAC. Heather Manrique (cell) 337-303-5167.</a:t>
            </a:r>
            <a:endParaRPr sz="1200" dirty="0"/>
          </a:p>
        </p:txBody>
      </p:sp>
      <p:sp>
        <p:nvSpPr>
          <p:cNvPr id="5" name="TextBox 4">
            <a:hlinkClick r:id="rId3"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3" action="ppaction://hlinksldjump"/>
              </a:rPr>
              <a:t>To</a:t>
            </a:r>
            <a:r>
              <a:rPr lang="en-US" sz="600" dirty="0">
                <a:solidFill>
                  <a:schemeClr val="tx1"/>
                </a:solidFill>
              </a:rPr>
              <a:t> </a:t>
            </a:r>
            <a:r>
              <a:rPr lang="en-US" sz="600" dirty="0">
                <a:solidFill>
                  <a:schemeClr val="tx1"/>
                </a:solidFill>
                <a:hlinkClick r:id="rId3" action="ppaction://hlinksldjump"/>
              </a:rPr>
              <a:t>Table</a:t>
            </a:r>
            <a:r>
              <a:rPr lang="en-US" sz="600" dirty="0">
                <a:solidFill>
                  <a:schemeClr val="tx1"/>
                </a:solidFill>
              </a:rPr>
              <a:t> </a:t>
            </a:r>
            <a:r>
              <a:rPr lang="en-US" sz="600" dirty="0">
                <a:solidFill>
                  <a:schemeClr val="tx1"/>
                </a:solidFill>
                <a:hlinkClick r:id="rId3" action="ppaction://hlinksldjump"/>
              </a:rPr>
              <a:t>of</a:t>
            </a:r>
            <a:r>
              <a:rPr lang="en-US" sz="600" dirty="0">
                <a:solidFill>
                  <a:schemeClr val="tx1"/>
                </a:solidFill>
              </a:rPr>
              <a:t> </a:t>
            </a:r>
            <a:r>
              <a:rPr lang="en-US" sz="600" dirty="0">
                <a:solidFill>
                  <a:schemeClr val="tx1"/>
                </a:solidFill>
                <a:hlinkClick r:id="rId3"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p37"/>
          <p:cNvSpPr txBox="1"/>
          <p:nvPr/>
        </p:nvSpPr>
        <p:spPr>
          <a:xfrm>
            <a:off x="558925" y="686275"/>
            <a:ext cx="6742500" cy="1497816"/>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 sz="1200" dirty="0">
                <a:solidFill>
                  <a:srgbClr val="3F3F3F"/>
                </a:solidFill>
                <a:latin typeface="Calibri"/>
                <a:ea typeface="Calibri"/>
                <a:cs typeface="Calibri"/>
                <a:sym typeface="Calibri"/>
              </a:rPr>
              <a:t>Sally is a DIS. Sally’s patient refuses to take her TB medications for active TB. Sally has tried talking to her patient, offering incentives, and even explaining the sanitary code. Her patient continues to insist that she knows her body and that these medications are not going to heal her. Sally is at her wits end yet remembers that she can get help. </a:t>
            </a:r>
            <a:endParaRPr sz="1200" dirty="0">
              <a:solidFill>
                <a:srgbClr val="3F3F3F"/>
              </a:solidFill>
              <a:latin typeface="Calibri"/>
              <a:ea typeface="Calibri"/>
              <a:cs typeface="Calibri"/>
              <a:sym typeface="Calibri"/>
            </a:endParaRPr>
          </a:p>
          <a:p>
            <a:pPr marL="0" lvl="0" indent="0" algn="l" rtl="0">
              <a:spcBef>
                <a:spcPts val="800"/>
              </a:spcBef>
              <a:spcAft>
                <a:spcPts val="0"/>
              </a:spcAft>
              <a:buNone/>
            </a:pPr>
            <a:r>
              <a:rPr lang="en" sz="1200" dirty="0">
                <a:solidFill>
                  <a:srgbClr val="3F3F3F"/>
                </a:solidFill>
                <a:latin typeface="Calibri"/>
                <a:ea typeface="Calibri"/>
                <a:cs typeface="Calibri"/>
                <a:sym typeface="Calibri"/>
              </a:rPr>
              <a:t>Sally refers to the PAC Action FlowChart (Appendix 1) for assistance. After answering the questions and following the flow of the chart (noted with dotted line) she is directed to: </a:t>
            </a:r>
            <a:r>
              <a:rPr lang="en" sz="1200" dirty="0">
                <a:solidFill>
                  <a:srgbClr val="FF0000"/>
                </a:solidFill>
                <a:latin typeface="Calibri"/>
                <a:ea typeface="Calibri"/>
                <a:cs typeface="Calibri"/>
                <a:sym typeface="Calibri"/>
              </a:rPr>
              <a:t>Medications (Appendix 2)</a:t>
            </a:r>
            <a:r>
              <a:rPr lang="en" sz="1200" dirty="0">
                <a:solidFill>
                  <a:srgbClr val="3F3F3F"/>
                </a:solidFill>
                <a:latin typeface="Calibri"/>
                <a:ea typeface="Calibri"/>
                <a:cs typeface="Calibri"/>
                <a:sym typeface="Calibri"/>
              </a:rPr>
              <a:t>. </a:t>
            </a:r>
            <a:endParaRPr sz="1200" dirty="0">
              <a:solidFill>
                <a:srgbClr val="3F3F3F"/>
              </a:solidFill>
              <a:latin typeface="Calibri"/>
              <a:ea typeface="Calibri"/>
              <a:cs typeface="Calibri"/>
              <a:sym typeface="Calibri"/>
            </a:endParaRPr>
          </a:p>
        </p:txBody>
      </p:sp>
      <p:sp>
        <p:nvSpPr>
          <p:cNvPr id="420" name="Google Shape;420;p37"/>
          <p:cNvSpPr txBox="1"/>
          <p:nvPr/>
        </p:nvSpPr>
        <p:spPr>
          <a:xfrm>
            <a:off x="633224" y="50600"/>
            <a:ext cx="7028339" cy="702726"/>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 sz="2700">
                <a:solidFill>
                  <a:schemeClr val="tx1"/>
                </a:solidFill>
                <a:latin typeface="Cambria"/>
                <a:ea typeface="Cambria"/>
                <a:cs typeface="Cambria"/>
                <a:sym typeface="Cambria"/>
              </a:rPr>
              <a:t>PAC Processes (Example):</a:t>
            </a:r>
            <a:endParaRPr dirty="0">
              <a:solidFill>
                <a:schemeClr val="tx1"/>
              </a:solidFill>
              <a:latin typeface="Calibri"/>
              <a:ea typeface="Calibri"/>
              <a:cs typeface="Calibri"/>
              <a:sym typeface="Calibri"/>
            </a:endParaRPr>
          </a:p>
        </p:txBody>
      </p:sp>
      <p:sp>
        <p:nvSpPr>
          <p:cNvPr id="2" name="Freeform 1"/>
          <p:cNvSpPr/>
          <p:nvPr/>
        </p:nvSpPr>
        <p:spPr>
          <a:xfrm>
            <a:off x="2409400" y="2746289"/>
            <a:ext cx="2036705" cy="693631"/>
          </a:xfrm>
          <a:custGeom>
            <a:avLst/>
            <a:gdLst>
              <a:gd name="connsiteX0" fmla="*/ 0 w 2036705"/>
              <a:gd name="connsiteY0" fmla="*/ 510432 h 693631"/>
              <a:gd name="connsiteX1" fmla="*/ 457200 w 2036705"/>
              <a:gd name="connsiteY1" fmla="*/ 94796 h 693631"/>
              <a:gd name="connsiteX2" fmla="*/ 1025236 w 2036705"/>
              <a:gd name="connsiteY2" fmla="*/ 46305 h 693631"/>
              <a:gd name="connsiteX3" fmla="*/ 1191491 w 2036705"/>
              <a:gd name="connsiteY3" fmla="*/ 655905 h 693631"/>
              <a:gd name="connsiteX4" fmla="*/ 1960418 w 2036705"/>
              <a:gd name="connsiteY4" fmla="*/ 628196 h 693631"/>
              <a:gd name="connsiteX5" fmla="*/ 1967345 w 2036705"/>
              <a:gd name="connsiteY5" fmla="*/ 628196 h 69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6705" h="693631">
                <a:moveTo>
                  <a:pt x="0" y="510432"/>
                </a:moveTo>
                <a:cubicBezTo>
                  <a:pt x="143163" y="341291"/>
                  <a:pt x="286327" y="172150"/>
                  <a:pt x="457200" y="94796"/>
                </a:cubicBezTo>
                <a:cubicBezTo>
                  <a:pt x="628073" y="17442"/>
                  <a:pt x="902854" y="-47213"/>
                  <a:pt x="1025236" y="46305"/>
                </a:cubicBezTo>
                <a:cubicBezTo>
                  <a:pt x="1147618" y="139823"/>
                  <a:pt x="1035627" y="558923"/>
                  <a:pt x="1191491" y="655905"/>
                </a:cubicBezTo>
                <a:cubicBezTo>
                  <a:pt x="1347355" y="752887"/>
                  <a:pt x="1831109" y="632814"/>
                  <a:pt x="1960418" y="628196"/>
                </a:cubicBezTo>
                <a:cubicBezTo>
                  <a:pt x="2089727" y="623578"/>
                  <a:pt x="2028536" y="625887"/>
                  <a:pt x="1967345" y="628196"/>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15" y="2184091"/>
            <a:ext cx="4897919" cy="2772732"/>
          </a:xfrm>
          <a:prstGeom prst="rect">
            <a:avLst/>
          </a:prstGeom>
        </p:spPr>
      </p:pic>
      <p:sp>
        <p:nvSpPr>
          <p:cNvPr id="9" name="TextBox 8">
            <a:hlinkClick r:id="rId4"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4" action="ppaction://hlinksldjump"/>
              </a:rPr>
              <a:t>To</a:t>
            </a:r>
            <a:r>
              <a:rPr lang="en-US" sz="600" dirty="0">
                <a:solidFill>
                  <a:schemeClr val="tx1"/>
                </a:solidFill>
              </a:rPr>
              <a:t> </a:t>
            </a:r>
            <a:r>
              <a:rPr lang="en-US" sz="600" dirty="0">
                <a:solidFill>
                  <a:schemeClr val="tx1"/>
                </a:solidFill>
                <a:hlinkClick r:id="rId4" action="ppaction://hlinksldjump"/>
              </a:rPr>
              <a:t>Table</a:t>
            </a:r>
            <a:r>
              <a:rPr lang="en-US" sz="600" dirty="0">
                <a:solidFill>
                  <a:schemeClr val="tx1"/>
                </a:solidFill>
              </a:rPr>
              <a:t> </a:t>
            </a:r>
            <a:r>
              <a:rPr lang="en-US" sz="600" dirty="0">
                <a:solidFill>
                  <a:schemeClr val="tx1"/>
                </a:solidFill>
                <a:hlinkClick r:id="rId4" action="ppaction://hlinksldjump"/>
              </a:rPr>
              <a:t>of</a:t>
            </a:r>
            <a:r>
              <a:rPr lang="en-US" sz="600" dirty="0">
                <a:solidFill>
                  <a:schemeClr val="tx1"/>
                </a:solidFill>
              </a:rPr>
              <a:t> </a:t>
            </a:r>
            <a:r>
              <a:rPr lang="en-US" sz="600" dirty="0">
                <a:solidFill>
                  <a:schemeClr val="tx1"/>
                </a:solidFill>
                <a:hlinkClick r:id="rId4"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8"/>
          <p:cNvSpPr txBox="1">
            <a:spLocks noGrp="1"/>
          </p:cNvSpPr>
          <p:nvPr>
            <p:ph type="title"/>
          </p:nvPr>
        </p:nvSpPr>
        <p:spPr>
          <a:xfrm>
            <a:off x="622465" y="203449"/>
            <a:ext cx="5199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solidFill>
                  <a:schemeClr val="tx1"/>
                </a:solidFill>
              </a:rPr>
              <a:t>PAC Process (Example Continued)</a:t>
            </a:r>
            <a:endParaRPr dirty="0">
              <a:solidFill>
                <a:schemeClr val="tx1"/>
              </a:solidFill>
            </a:endParaRPr>
          </a:p>
        </p:txBody>
      </p:sp>
      <p:sp>
        <p:nvSpPr>
          <p:cNvPr id="427" name="Google Shape;427;p38"/>
          <p:cNvSpPr txBox="1">
            <a:spLocks noGrp="1"/>
          </p:cNvSpPr>
          <p:nvPr>
            <p:ph type="body" idx="1"/>
          </p:nvPr>
        </p:nvSpPr>
        <p:spPr>
          <a:xfrm>
            <a:off x="354150" y="579400"/>
            <a:ext cx="7025100" cy="1618599"/>
          </a:xfrm>
          <a:prstGeom prst="rect">
            <a:avLst/>
          </a:prstGeom>
        </p:spPr>
        <p:txBody>
          <a:bodyPr spcFirstLastPara="1" wrap="square" lIns="68575" tIns="34275" rIns="68575" bIns="34275" anchor="t" anchorCtr="0">
            <a:noAutofit/>
          </a:bodyPr>
          <a:lstStyle/>
          <a:p>
            <a:pPr marL="457200" lvl="0" indent="-304800" algn="l" rtl="0">
              <a:spcBef>
                <a:spcPts val="800"/>
              </a:spcBef>
              <a:spcAft>
                <a:spcPts val="0"/>
              </a:spcAft>
              <a:buClr>
                <a:srgbClr val="3F3F3F"/>
              </a:buClr>
              <a:buSzPts val="1200"/>
              <a:buFont typeface="Calibri"/>
              <a:buAutoNum type="arabicPeriod"/>
            </a:pPr>
            <a:r>
              <a:rPr lang="en" sz="1200" dirty="0"/>
              <a:t>Sally now does the same question-answering on the Medications Flowchart and dependent upon her answers, the flowchart will guide her in ideas to try with her patient.</a:t>
            </a:r>
            <a:endParaRPr sz="1200" dirty="0"/>
          </a:p>
          <a:p>
            <a:pPr marL="457200" lvl="0" indent="-304800" algn="l" rtl="0">
              <a:spcBef>
                <a:spcPts val="0"/>
              </a:spcBef>
              <a:spcAft>
                <a:spcPts val="0"/>
              </a:spcAft>
              <a:buClr>
                <a:srgbClr val="3F3F3F"/>
              </a:buClr>
              <a:buSzPts val="1200"/>
              <a:buFont typeface="Calibri"/>
              <a:buAutoNum type="arabicPeriod"/>
            </a:pPr>
            <a:r>
              <a:rPr lang="en" sz="1200" dirty="0"/>
              <a:t>You can see below that the dotted line represents the flow she followed and advice given.</a:t>
            </a:r>
            <a:endParaRPr sz="1200" dirty="0"/>
          </a:p>
          <a:p>
            <a:pPr marL="457200" lvl="0" indent="-304800" algn="l" rtl="0">
              <a:spcBef>
                <a:spcPts val="0"/>
              </a:spcBef>
              <a:spcAft>
                <a:spcPts val="0"/>
              </a:spcAft>
              <a:buClr>
                <a:srgbClr val="3F3F3F"/>
              </a:buClr>
              <a:buSzPts val="1200"/>
              <a:buFont typeface="Calibri"/>
              <a:buAutoNum type="arabicPeriod"/>
            </a:pPr>
            <a:r>
              <a:rPr lang="en" sz="1200" dirty="0"/>
              <a:t>After trying each suggestion and still not seeing results it is recommended that Sally fill out a PAC Action Request (PACAR)(Appendix 10), shown on next slide for instructions. </a:t>
            </a:r>
          </a:p>
          <a:p>
            <a:pPr marL="457200" lvl="0" indent="-304800" algn="l" rtl="0">
              <a:spcBef>
                <a:spcPts val="0"/>
              </a:spcBef>
              <a:spcAft>
                <a:spcPts val="0"/>
              </a:spcAft>
              <a:buClr>
                <a:srgbClr val="3F3F3F"/>
              </a:buClr>
              <a:buSzPts val="1200"/>
              <a:buFont typeface="Calibri"/>
              <a:buAutoNum type="arabicPeriod"/>
            </a:pPr>
            <a:r>
              <a:rPr lang="en" sz="1200" dirty="0"/>
              <a:t>Through this PACAR, Sally and the PAC will work together to find a solution to the issue. If  a solution/remedy cannot be found then the issue may be bumped to the Adherence Management Timeline (Appendix 11) for legal action. </a:t>
            </a:r>
            <a:endParaRPr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770" y="2227532"/>
            <a:ext cx="4895860" cy="2615502"/>
          </a:xfrm>
          <a:prstGeom prst="rect">
            <a:avLst/>
          </a:prstGeom>
        </p:spPr>
      </p:pic>
      <p:sp>
        <p:nvSpPr>
          <p:cNvPr id="4" name="Freeform 3"/>
          <p:cNvSpPr/>
          <p:nvPr/>
        </p:nvSpPr>
        <p:spPr>
          <a:xfrm>
            <a:off x="2600712" y="2637296"/>
            <a:ext cx="922192" cy="1928938"/>
          </a:xfrm>
          <a:custGeom>
            <a:avLst/>
            <a:gdLst>
              <a:gd name="connsiteX0" fmla="*/ 692453 w 922192"/>
              <a:gd name="connsiteY0" fmla="*/ 19765 h 1928938"/>
              <a:gd name="connsiteX1" fmla="*/ 911114 w 922192"/>
              <a:gd name="connsiteY1" fmla="*/ 19765 h 1928938"/>
              <a:gd name="connsiteX2" fmla="*/ 884610 w 922192"/>
              <a:gd name="connsiteY2" fmla="*/ 225174 h 1928938"/>
              <a:gd name="connsiteX3" fmla="*/ 838227 w 922192"/>
              <a:gd name="connsiteY3" fmla="*/ 423956 h 1928938"/>
              <a:gd name="connsiteX4" fmla="*/ 168992 w 922192"/>
              <a:gd name="connsiteY4" fmla="*/ 490217 h 1928938"/>
              <a:gd name="connsiteX5" fmla="*/ 16592 w 922192"/>
              <a:gd name="connsiteY5" fmla="*/ 735382 h 1928938"/>
              <a:gd name="connsiteX6" fmla="*/ 467166 w 922192"/>
              <a:gd name="connsiteY6" fmla="*/ 781765 h 1928938"/>
              <a:gd name="connsiteX7" fmla="*/ 487045 w 922192"/>
              <a:gd name="connsiteY7" fmla="*/ 1166078 h 1928938"/>
              <a:gd name="connsiteX8" fmla="*/ 626192 w 922192"/>
              <a:gd name="connsiteY8" fmla="*/ 1338356 h 1928938"/>
              <a:gd name="connsiteX9" fmla="*/ 639445 w 922192"/>
              <a:gd name="connsiteY9" fmla="*/ 1868443 h 1928938"/>
              <a:gd name="connsiteX10" fmla="*/ 639445 w 922192"/>
              <a:gd name="connsiteY10" fmla="*/ 1894947 h 192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192" h="1928938">
                <a:moveTo>
                  <a:pt x="692453" y="19765"/>
                </a:moveTo>
                <a:cubicBezTo>
                  <a:pt x="785770" y="2647"/>
                  <a:pt x="879088" y="-14470"/>
                  <a:pt x="911114" y="19765"/>
                </a:cubicBezTo>
                <a:cubicBezTo>
                  <a:pt x="943140" y="54000"/>
                  <a:pt x="896758" y="157809"/>
                  <a:pt x="884610" y="225174"/>
                </a:cubicBezTo>
                <a:cubicBezTo>
                  <a:pt x="872462" y="292539"/>
                  <a:pt x="957497" y="379782"/>
                  <a:pt x="838227" y="423956"/>
                </a:cubicBezTo>
                <a:cubicBezTo>
                  <a:pt x="718957" y="468130"/>
                  <a:pt x="305931" y="438313"/>
                  <a:pt x="168992" y="490217"/>
                </a:cubicBezTo>
                <a:cubicBezTo>
                  <a:pt x="32053" y="542121"/>
                  <a:pt x="-33104" y="686791"/>
                  <a:pt x="16592" y="735382"/>
                </a:cubicBezTo>
                <a:cubicBezTo>
                  <a:pt x="66288" y="783973"/>
                  <a:pt x="388757" y="709982"/>
                  <a:pt x="467166" y="781765"/>
                </a:cubicBezTo>
                <a:cubicBezTo>
                  <a:pt x="545575" y="853548"/>
                  <a:pt x="460541" y="1073313"/>
                  <a:pt x="487045" y="1166078"/>
                </a:cubicBezTo>
                <a:cubicBezTo>
                  <a:pt x="513549" y="1258843"/>
                  <a:pt x="600792" y="1221295"/>
                  <a:pt x="626192" y="1338356"/>
                </a:cubicBezTo>
                <a:cubicBezTo>
                  <a:pt x="651592" y="1455417"/>
                  <a:pt x="637236" y="1775678"/>
                  <a:pt x="639445" y="1868443"/>
                </a:cubicBezTo>
                <a:cubicBezTo>
                  <a:pt x="641654" y="1961208"/>
                  <a:pt x="640549" y="1928077"/>
                  <a:pt x="639445" y="1894947"/>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4"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4" action="ppaction://hlinksldjump"/>
              </a:rPr>
              <a:t>To</a:t>
            </a:r>
            <a:r>
              <a:rPr lang="en-US" sz="600" dirty="0">
                <a:solidFill>
                  <a:schemeClr val="tx1"/>
                </a:solidFill>
              </a:rPr>
              <a:t> </a:t>
            </a:r>
            <a:r>
              <a:rPr lang="en-US" sz="600" dirty="0">
                <a:solidFill>
                  <a:schemeClr val="tx1"/>
                </a:solidFill>
                <a:hlinkClick r:id="rId4" action="ppaction://hlinksldjump"/>
              </a:rPr>
              <a:t>Table</a:t>
            </a:r>
            <a:r>
              <a:rPr lang="en-US" sz="600" dirty="0">
                <a:solidFill>
                  <a:schemeClr val="tx1"/>
                </a:solidFill>
              </a:rPr>
              <a:t> </a:t>
            </a:r>
            <a:r>
              <a:rPr lang="en-US" sz="600" dirty="0">
                <a:solidFill>
                  <a:schemeClr val="tx1"/>
                </a:solidFill>
                <a:hlinkClick r:id="rId4" action="ppaction://hlinksldjump"/>
              </a:rPr>
              <a:t>of</a:t>
            </a:r>
            <a:r>
              <a:rPr lang="en-US" sz="600" dirty="0">
                <a:solidFill>
                  <a:schemeClr val="tx1"/>
                </a:solidFill>
              </a:rPr>
              <a:t> </a:t>
            </a:r>
            <a:r>
              <a:rPr lang="en-US" sz="600" dirty="0">
                <a:solidFill>
                  <a:schemeClr val="tx1"/>
                </a:solidFill>
                <a:hlinkClick r:id="rId4" action="ppaction://hlinksldjump"/>
              </a:rPr>
              <a:t>Contents</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9"/>
          <p:cNvPicPr preferRelativeResize="0"/>
          <p:nvPr/>
        </p:nvPicPr>
        <p:blipFill>
          <a:blip r:embed="rId3">
            <a:alphaModFix/>
          </a:blip>
          <a:stretch>
            <a:fillRect/>
          </a:stretch>
        </p:blipFill>
        <p:spPr>
          <a:xfrm>
            <a:off x="4068275" y="84900"/>
            <a:ext cx="4021401" cy="4711924"/>
          </a:xfrm>
          <a:prstGeom prst="rect">
            <a:avLst/>
          </a:prstGeom>
          <a:noFill/>
          <a:ln>
            <a:noFill/>
          </a:ln>
        </p:spPr>
      </p:pic>
      <p:sp>
        <p:nvSpPr>
          <p:cNvPr id="435" name="Google Shape;435;p39"/>
          <p:cNvSpPr txBox="1">
            <a:spLocks noGrp="1"/>
          </p:cNvSpPr>
          <p:nvPr>
            <p:ph type="title"/>
          </p:nvPr>
        </p:nvSpPr>
        <p:spPr>
          <a:xfrm>
            <a:off x="588817" y="202571"/>
            <a:ext cx="3657601" cy="572700"/>
          </a:xfrm>
          <a:prstGeom prst="rect">
            <a:avLst/>
          </a:prstGeom>
        </p:spPr>
        <p:txBody>
          <a:bodyPr spcFirstLastPara="1" wrap="square" lIns="68575" tIns="34275" rIns="68575" bIns="34275" anchor="t" anchorCtr="0">
            <a:noAutofit/>
          </a:bodyPr>
          <a:lstStyle/>
          <a:p>
            <a:pPr lvl="0"/>
            <a:r>
              <a:rPr lang="en" dirty="0">
                <a:solidFill>
                  <a:schemeClr val="tx1"/>
                </a:solidFill>
              </a:rPr>
              <a:t>PAC Process (Example of PAC Action Request)</a:t>
            </a:r>
            <a:endParaRPr dirty="0"/>
          </a:p>
        </p:txBody>
      </p:sp>
      <p:sp>
        <p:nvSpPr>
          <p:cNvPr id="436" name="Google Shape;436;p39"/>
          <p:cNvSpPr txBox="1">
            <a:spLocks noGrp="1"/>
          </p:cNvSpPr>
          <p:nvPr>
            <p:ph type="body" idx="1"/>
          </p:nvPr>
        </p:nvSpPr>
        <p:spPr>
          <a:xfrm>
            <a:off x="311700" y="1152475"/>
            <a:ext cx="3756600" cy="3701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200" dirty="0"/>
              <a:t>Fill out PAC Action Request (Available on Moodle):</a:t>
            </a:r>
            <a:endParaRPr sz="1200" dirty="0"/>
          </a:p>
          <a:p>
            <a:pPr marL="457200" lvl="0" indent="-292100" algn="l" rtl="0">
              <a:spcBef>
                <a:spcPts val="800"/>
              </a:spcBef>
              <a:spcAft>
                <a:spcPts val="0"/>
              </a:spcAft>
              <a:buSzPts val="1000"/>
              <a:buAutoNum type="arabicPeriod"/>
            </a:pPr>
            <a:r>
              <a:rPr lang="en" sz="1200" dirty="0"/>
              <a:t>When flowchart refers you to do so</a:t>
            </a:r>
            <a:endParaRPr sz="1200" dirty="0"/>
          </a:p>
          <a:p>
            <a:pPr marL="457200" lvl="0" indent="-292100" algn="l" rtl="0">
              <a:spcBef>
                <a:spcPts val="0"/>
              </a:spcBef>
              <a:spcAft>
                <a:spcPts val="0"/>
              </a:spcAft>
              <a:buSzPts val="1000"/>
              <a:buAutoNum type="arabicPeriod"/>
            </a:pPr>
            <a:r>
              <a:rPr lang="en" sz="1200" dirty="0"/>
              <a:t>When you need assistance with non-medical issues with your patient</a:t>
            </a:r>
            <a:endParaRPr sz="1200" dirty="0"/>
          </a:p>
          <a:p>
            <a:pPr marL="0" lvl="0" indent="0" algn="l" rtl="0">
              <a:spcBef>
                <a:spcPts val="800"/>
              </a:spcBef>
              <a:spcAft>
                <a:spcPts val="0"/>
              </a:spcAft>
              <a:buNone/>
            </a:pPr>
            <a:r>
              <a:rPr lang="en" sz="1200" dirty="0"/>
              <a:t>Call or email PAC to discuss issue with patient:</a:t>
            </a:r>
            <a:endParaRPr sz="1200" dirty="0"/>
          </a:p>
          <a:p>
            <a:pPr marL="457200" lvl="0" indent="-292100" algn="l" rtl="0">
              <a:spcBef>
                <a:spcPts val="800"/>
              </a:spcBef>
              <a:spcAft>
                <a:spcPts val="0"/>
              </a:spcAft>
              <a:buSzPts val="1000"/>
              <a:buAutoNum type="arabicPeriod"/>
            </a:pPr>
            <a:r>
              <a:rPr lang="en" sz="1200" dirty="0"/>
              <a:t>When you feel like you need assistance but aren’t able to submit form or simply need a quick help</a:t>
            </a:r>
            <a:endParaRPr sz="1200" dirty="0"/>
          </a:p>
          <a:p>
            <a:pPr marL="457200" lvl="0" indent="-292100" algn="l" rtl="0">
              <a:spcBef>
                <a:spcPts val="0"/>
              </a:spcBef>
              <a:spcAft>
                <a:spcPts val="0"/>
              </a:spcAft>
              <a:buSzPts val="1000"/>
              <a:buAutoNum type="arabicPeriod"/>
            </a:pPr>
            <a:r>
              <a:rPr lang="en" sz="1200" dirty="0"/>
              <a:t>Anytime you want to talk about PAC trainings, issues with patients, guidance, etc.</a:t>
            </a:r>
            <a:endParaRPr sz="1200" dirty="0"/>
          </a:p>
          <a:p>
            <a:pPr marL="457200" lvl="0" indent="-292100" algn="l" rtl="0">
              <a:spcBef>
                <a:spcPts val="0"/>
              </a:spcBef>
              <a:spcAft>
                <a:spcPts val="0"/>
              </a:spcAft>
              <a:buSzPts val="1000"/>
              <a:buAutoNum type="arabicPeriod"/>
            </a:pPr>
            <a:r>
              <a:rPr lang="en" sz="1200" dirty="0"/>
              <a:t>When you’re working through the TB Treatment Adherence Process (Appendix 11) and need guidance.</a:t>
            </a:r>
          </a:p>
          <a:p>
            <a:pPr marL="165100" lvl="0" indent="0" algn="l" rtl="0">
              <a:spcBef>
                <a:spcPts val="0"/>
              </a:spcBef>
              <a:spcAft>
                <a:spcPts val="0"/>
              </a:spcAft>
              <a:buSzPts val="1000"/>
              <a:buNone/>
            </a:pPr>
            <a:endParaRPr lang="en" sz="1200" dirty="0"/>
          </a:p>
          <a:p>
            <a:pPr marL="165100" lvl="0" indent="0" algn="l" rtl="0">
              <a:spcBef>
                <a:spcPts val="0"/>
              </a:spcBef>
              <a:spcAft>
                <a:spcPts val="0"/>
              </a:spcAft>
              <a:buSzPts val="1000"/>
              <a:buNone/>
            </a:pPr>
            <a:r>
              <a:rPr lang="en" sz="1200" dirty="0"/>
              <a:t>Reme</a:t>
            </a:r>
            <a:r>
              <a:rPr lang="en-US" sz="1200" dirty="0"/>
              <a:t>m</a:t>
            </a:r>
            <a:r>
              <a:rPr lang="en" sz="1200" dirty="0"/>
              <a:t>ber: This is all to make things clear and help with decision making. If it makes things harder give me a call. </a:t>
            </a:r>
          </a:p>
        </p:txBody>
      </p:sp>
      <p:sp>
        <p:nvSpPr>
          <p:cNvPr id="6" name="TextBox 5">
            <a:hlinkClick r:id="rId4" action="ppaction://hlinksldjump"/>
          </p:cNvPr>
          <p:cNvSpPr txBox="1"/>
          <p:nvPr/>
        </p:nvSpPr>
        <p:spPr>
          <a:xfrm>
            <a:off x="8345359" y="4444623"/>
            <a:ext cx="642731" cy="369332"/>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4" action="ppaction://hlinksldjump"/>
              </a:rPr>
              <a:t>Back</a:t>
            </a:r>
            <a:r>
              <a:rPr lang="en-US" sz="600" dirty="0">
                <a:solidFill>
                  <a:schemeClr val="tx1"/>
                </a:solidFill>
              </a:rPr>
              <a:t> </a:t>
            </a:r>
            <a:r>
              <a:rPr lang="en-US" sz="600" dirty="0">
                <a:solidFill>
                  <a:schemeClr val="tx1"/>
                </a:solidFill>
                <a:hlinkClick r:id="rId4" action="ppaction://hlinksldjump"/>
              </a:rPr>
              <a:t>To</a:t>
            </a:r>
            <a:r>
              <a:rPr lang="en-US" sz="600" dirty="0">
                <a:solidFill>
                  <a:schemeClr val="tx1"/>
                </a:solidFill>
              </a:rPr>
              <a:t> </a:t>
            </a:r>
            <a:r>
              <a:rPr lang="en-US" sz="600" dirty="0">
                <a:solidFill>
                  <a:schemeClr val="tx1"/>
                </a:solidFill>
                <a:hlinkClick r:id="rId4" action="ppaction://hlinksldjump"/>
              </a:rPr>
              <a:t>Table</a:t>
            </a:r>
            <a:r>
              <a:rPr lang="en-US" sz="600" dirty="0">
                <a:solidFill>
                  <a:schemeClr val="tx1"/>
                </a:solidFill>
              </a:rPr>
              <a:t> </a:t>
            </a:r>
            <a:r>
              <a:rPr lang="en-US" sz="600" dirty="0">
                <a:solidFill>
                  <a:schemeClr val="tx1"/>
                </a:solidFill>
                <a:hlinkClick r:id="rId4" action="ppaction://hlinksldjump"/>
              </a:rPr>
              <a:t>of</a:t>
            </a:r>
            <a:r>
              <a:rPr lang="en-US" sz="600" dirty="0">
                <a:solidFill>
                  <a:schemeClr val="tx1"/>
                </a:solidFill>
              </a:rPr>
              <a:t> </a:t>
            </a:r>
            <a:r>
              <a:rPr lang="en-US" sz="600" dirty="0">
                <a:solidFill>
                  <a:schemeClr val="tx1"/>
                </a:solidFill>
                <a:hlinkClick r:id="rId4" action="ppaction://hlinksldjump"/>
              </a:rPr>
              <a:t>Contents</a:t>
            </a:r>
            <a:endParaRPr lang="en-US" sz="600" dirty="0">
              <a:solidFill>
                <a:schemeClr val="tx1"/>
              </a:solidFill>
            </a:endParaRPr>
          </a:p>
        </p:txBody>
      </p:sp>
      <p:sp>
        <p:nvSpPr>
          <p:cNvPr id="2" name="TextBox 1">
            <a:hlinkClick r:id="rId5"/>
          </p:cNvPr>
          <p:cNvSpPr txBox="1"/>
          <p:nvPr/>
        </p:nvSpPr>
        <p:spPr>
          <a:xfrm>
            <a:off x="8345359" y="3989121"/>
            <a:ext cx="642731" cy="369332"/>
          </a:xfrm>
          <a:prstGeom prst="rect">
            <a:avLst/>
          </a:prstGeom>
          <a:solidFill>
            <a:schemeClr val="accent1">
              <a:lumMod val="20000"/>
              <a:lumOff val="80000"/>
            </a:schemeClr>
          </a:solidFill>
          <a:ln>
            <a:solidFill>
              <a:schemeClr val="accent1">
                <a:lumMod val="20000"/>
                <a:lumOff val="80000"/>
              </a:schemeClr>
            </a:solidFill>
          </a:ln>
          <a:scene3d>
            <a:camera prst="orthographicFront"/>
            <a:lightRig rig="threePt" dir="t"/>
          </a:scene3d>
          <a:sp3d>
            <a:bevelT prst="angle"/>
          </a:sp3d>
        </p:spPr>
        <p:txBody>
          <a:bodyPr wrap="square" rtlCol="0" anchor="ctr">
            <a:spAutoFit/>
          </a:bodyPr>
          <a:lstStyle/>
          <a:p>
            <a:pPr algn="ctr"/>
            <a:r>
              <a:rPr lang="en-US" sz="600" dirty="0">
                <a:hlinkClick r:id="rId5"/>
              </a:rPr>
              <a:t>Click</a:t>
            </a:r>
            <a:r>
              <a:rPr lang="en-US" sz="600" dirty="0"/>
              <a:t> for </a:t>
            </a:r>
            <a:r>
              <a:rPr lang="en-US" sz="600" dirty="0">
                <a:hlinkClick r:id="rId5"/>
              </a:rPr>
              <a:t>PAC</a:t>
            </a:r>
            <a:r>
              <a:rPr lang="en-US" sz="600" dirty="0"/>
              <a:t> </a:t>
            </a:r>
            <a:r>
              <a:rPr lang="en-US" sz="600" dirty="0">
                <a:hlinkClick r:id="rId5"/>
              </a:rPr>
              <a:t>Action</a:t>
            </a:r>
            <a:r>
              <a:rPr lang="en-US" sz="600" dirty="0"/>
              <a:t> </a:t>
            </a:r>
            <a:r>
              <a:rPr lang="en-US" sz="600" dirty="0">
                <a:hlinkClick r:id="rId5"/>
              </a:rPr>
              <a:t>Request</a:t>
            </a:r>
            <a:endParaRPr lang="en-US" sz="600"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2"/>
          <p:cNvSpPr txBox="1">
            <a:spLocks noGrp="1"/>
          </p:cNvSpPr>
          <p:nvPr>
            <p:ph type="title"/>
          </p:nvPr>
        </p:nvSpPr>
        <p:spPr>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t>PAC Action Flowchart </a:t>
            </a:r>
            <a:endParaRPr dirty="0"/>
          </a:p>
        </p:txBody>
      </p:sp>
      <p:cxnSp>
        <p:nvCxnSpPr>
          <p:cNvPr id="515" name="Google Shape;515;p52"/>
          <p:cNvCxnSpPr>
            <a:endCxn id="516" idx="1"/>
          </p:cNvCxnSpPr>
          <p:nvPr/>
        </p:nvCxnSpPr>
        <p:spPr>
          <a:xfrm rot="-5400000" flipH="1">
            <a:off x="5102675" y="2223487"/>
            <a:ext cx="632100" cy="333300"/>
          </a:xfrm>
          <a:prstGeom prst="bentConnector2">
            <a:avLst/>
          </a:prstGeom>
          <a:noFill/>
          <a:ln w="9525" cap="flat" cmpd="sng">
            <a:solidFill>
              <a:schemeClr val="dk1"/>
            </a:solidFill>
            <a:prstDash val="solid"/>
            <a:round/>
            <a:headEnd type="none" w="sm" len="sm"/>
            <a:tailEnd type="none" w="sm" len="sm"/>
          </a:ln>
        </p:spPr>
      </p:cxnSp>
      <p:sp>
        <p:nvSpPr>
          <p:cNvPr id="517" name="Google Shape;517;p52"/>
          <p:cNvSpPr/>
          <p:nvPr/>
        </p:nvSpPr>
        <p:spPr>
          <a:xfrm rot="-5400000">
            <a:off x="-841075" y="2478900"/>
            <a:ext cx="3241200" cy="5253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Issue Encountered by DIS/Nurse</a:t>
            </a:r>
            <a:endParaRPr sz="1100">
              <a:solidFill>
                <a:schemeClr val="dk1"/>
              </a:solidFill>
              <a:latin typeface="Roboto"/>
              <a:ea typeface="Roboto"/>
              <a:cs typeface="Roboto"/>
              <a:sym typeface="Roboto"/>
            </a:endParaRPr>
          </a:p>
        </p:txBody>
      </p:sp>
      <p:sp>
        <p:nvSpPr>
          <p:cNvPr id="518" name="Google Shape;518;p52"/>
          <p:cNvSpPr/>
          <p:nvPr/>
        </p:nvSpPr>
        <p:spPr>
          <a:xfrm>
            <a:off x="3727463" y="985888"/>
            <a:ext cx="1188600" cy="8334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Roboto"/>
                <a:ea typeface="Roboto"/>
                <a:cs typeface="Roboto"/>
                <a:sym typeface="Roboto"/>
              </a:rPr>
              <a:t>Can the issue be resolved with Incentive Money?</a:t>
            </a:r>
            <a:endParaRPr sz="1100">
              <a:solidFill>
                <a:srgbClr val="FFFFFF"/>
              </a:solidFill>
              <a:latin typeface="Roboto"/>
              <a:ea typeface="Roboto"/>
              <a:cs typeface="Roboto"/>
              <a:sym typeface="Roboto"/>
            </a:endParaRPr>
          </a:p>
        </p:txBody>
      </p:sp>
      <p:sp>
        <p:nvSpPr>
          <p:cNvPr id="516" name="Google Shape;516;p52">
            <a:hlinkClick r:id="rId3" action="ppaction://hlinksldjump"/>
          </p:cNvPr>
          <p:cNvSpPr/>
          <p:nvPr/>
        </p:nvSpPr>
        <p:spPr>
          <a:xfrm>
            <a:off x="5585375" y="2574937"/>
            <a:ext cx="2020500" cy="262500"/>
          </a:xfrm>
          <a:prstGeom prst="roundRect">
            <a:avLst>
              <a:gd name="adj" fmla="val 16667"/>
            </a:avLst>
          </a:prstGeom>
          <a:solidFill>
            <a:srgbClr val="3C78D8"/>
          </a:solidFill>
          <a:ln w="9525" cap="flat" cmpd="sng">
            <a:solidFill>
              <a:srgbClr val="1155CC"/>
            </a:solidFill>
            <a:prstDash val="solid"/>
            <a:round/>
            <a:headEnd type="none" w="sm" len="sm"/>
            <a:tailEnd type="none" w="sm" len="sm"/>
          </a:ln>
          <a:effectLst>
            <a:glow rad="127000">
              <a:schemeClr val="accent1">
                <a:alpha val="0"/>
              </a:schemeClr>
            </a:glow>
            <a:outerShdw blurRad="50800" dist="50800" dir="5400000" algn="ctr" rotWithShape="0">
              <a:schemeClr val="bg1">
                <a:alpha val="0"/>
              </a:schemeClr>
            </a:outerShdw>
            <a:softEdge rad="0"/>
          </a:effectLst>
          <a:scene3d>
            <a:camera prst="orthographicFront"/>
            <a:lightRig rig="threePt" dir="t"/>
          </a:scene3d>
          <a:sp3d>
            <a:bevelT w="114300" prst="artDeco"/>
          </a:sp3d>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3" action="ppaction://hlinksldjump"/>
              </a:rPr>
              <a:t>Transportation</a:t>
            </a:r>
            <a:endParaRPr sz="1100" b="1" dirty="0">
              <a:ln w="0" cmpd="dbl">
                <a:noFill/>
              </a:ln>
              <a:noFill/>
              <a:effectLst>
                <a:outerShdw blurRad="50800" dist="50800" dir="5400000" algn="ctr" rotWithShape="0">
                  <a:schemeClr val="tx1"/>
                </a:outerShdw>
              </a:effectLst>
              <a:latin typeface="Roboto"/>
              <a:ea typeface="Roboto"/>
              <a:cs typeface="Roboto"/>
              <a:sym typeface="Roboto"/>
            </a:endParaRPr>
          </a:p>
        </p:txBody>
      </p:sp>
      <p:sp>
        <p:nvSpPr>
          <p:cNvPr id="519" name="Google Shape;519;p52"/>
          <p:cNvSpPr/>
          <p:nvPr/>
        </p:nvSpPr>
        <p:spPr>
          <a:xfrm>
            <a:off x="5252000" y="742963"/>
            <a:ext cx="2020500" cy="525300"/>
          </a:xfrm>
          <a:prstGeom prst="roundRect">
            <a:avLst>
              <a:gd name="adj" fmla="val 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If yes, then use incentive funds as needed per Incentive Fund guidelines.</a:t>
            </a:r>
            <a:endParaRPr sz="1100">
              <a:solidFill>
                <a:schemeClr val="dk1"/>
              </a:solidFill>
              <a:latin typeface="Roboto"/>
              <a:ea typeface="Roboto"/>
              <a:cs typeface="Roboto"/>
              <a:sym typeface="Roboto"/>
            </a:endParaRPr>
          </a:p>
        </p:txBody>
      </p:sp>
      <p:sp>
        <p:nvSpPr>
          <p:cNvPr id="520" name="Google Shape;520;p52"/>
          <p:cNvSpPr/>
          <p:nvPr/>
        </p:nvSpPr>
        <p:spPr>
          <a:xfrm>
            <a:off x="3826475" y="2344925"/>
            <a:ext cx="990600" cy="864000"/>
          </a:xfrm>
          <a:prstGeom prst="roundRect">
            <a:avLst>
              <a:gd name="adj" fmla="val 16667"/>
            </a:avLst>
          </a:prstGeom>
          <a:solidFill>
            <a:srgbClr val="F1C232"/>
          </a:solidFill>
          <a:ln w="9525" cap="flat" cmpd="sng">
            <a:solidFill>
              <a:srgbClr val="0098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If no, then what is the nature of the issue?</a:t>
            </a:r>
            <a:endParaRPr sz="1100">
              <a:solidFill>
                <a:schemeClr val="dk1"/>
              </a:solidFill>
              <a:latin typeface="Roboto"/>
              <a:ea typeface="Roboto"/>
              <a:cs typeface="Roboto"/>
              <a:sym typeface="Roboto"/>
            </a:endParaRPr>
          </a:p>
        </p:txBody>
      </p:sp>
      <p:sp>
        <p:nvSpPr>
          <p:cNvPr id="521" name="Google Shape;521;p52">
            <a:hlinkClick r:id="rId4" action="ppaction://hlinksldjump"/>
          </p:cNvPr>
          <p:cNvSpPr/>
          <p:nvPr/>
        </p:nvSpPr>
        <p:spPr>
          <a:xfrm>
            <a:off x="5599550" y="1950213"/>
            <a:ext cx="1992000" cy="262500"/>
          </a:xfrm>
          <a:prstGeom prst="roundRect">
            <a:avLst>
              <a:gd name="adj" fmla="val 16667"/>
            </a:avLst>
          </a:prstGeom>
          <a:solidFill>
            <a:srgbClr val="FF0000"/>
          </a:solidFill>
          <a:ln w="9525" cap="flat" cmpd="sng">
            <a:solidFill>
              <a:schemeClr val="dk1"/>
            </a:solidFill>
            <a:prstDash val="solid"/>
            <a:round/>
            <a:headEnd type="none" w="sm" len="sm"/>
            <a:tailEnd type="none" w="sm" len="sm"/>
          </a:ln>
          <a:effectLst>
            <a:glow rad="127000">
              <a:schemeClr val="accent1">
                <a:alpha val="0"/>
              </a:schemeClr>
            </a:glow>
            <a:outerShdw blurRad="50800" dist="50800" dir="5400000" algn="ctr" rotWithShape="0">
              <a:schemeClr val="bg1">
                <a:alpha val="0"/>
              </a:schemeClr>
            </a:outerShdw>
            <a:softEdge rad="0"/>
          </a:effectLst>
          <a:scene3d>
            <a:camera prst="orthographicFront"/>
            <a:lightRig rig="threePt" dir="t"/>
          </a:scene3d>
          <a:sp3d>
            <a:bevelT w="114300" prst="artDeco"/>
          </a:sp3d>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4" action="ppaction://hlinksldjump"/>
              </a:rPr>
              <a:t>Medications</a:t>
            </a:r>
            <a:endParaRPr sz="1100" b="1" dirty="0">
              <a:ln w="0" cmpd="dbl">
                <a:noFill/>
              </a:ln>
              <a:noFill/>
              <a:effectLst>
                <a:outerShdw blurRad="50800" dist="50800" dir="5400000" algn="ctr" rotWithShape="0">
                  <a:schemeClr val="tx1"/>
                </a:outerShdw>
              </a:effectLst>
              <a:latin typeface="Roboto"/>
              <a:ea typeface="Roboto"/>
              <a:cs typeface="Roboto"/>
              <a:sym typeface="Roboto"/>
            </a:endParaRPr>
          </a:p>
        </p:txBody>
      </p:sp>
      <p:sp>
        <p:nvSpPr>
          <p:cNvPr id="522" name="Google Shape;522;p52">
            <a:hlinkClick r:id="rId5" action="ppaction://hlinksldjump"/>
          </p:cNvPr>
          <p:cNvSpPr/>
          <p:nvPr/>
        </p:nvSpPr>
        <p:spPr>
          <a:xfrm>
            <a:off x="5585300" y="2269231"/>
            <a:ext cx="2020500" cy="262500"/>
          </a:xfrm>
          <a:prstGeom prst="roundRect">
            <a:avLst>
              <a:gd name="adj" fmla="val 16667"/>
            </a:avLst>
          </a:prstGeom>
          <a:solidFill>
            <a:srgbClr val="7030A0"/>
          </a:solidFill>
          <a:ln w="9525" cap="flat" cmpd="sng">
            <a:solidFill>
              <a:schemeClr val="tx1"/>
            </a:solidFill>
            <a:prstDash val="solid"/>
            <a:round/>
            <a:headEnd type="none" w="sm" len="sm"/>
            <a:tailEnd type="none" w="sm" len="sm"/>
          </a:ln>
          <a:effectLst>
            <a:glow rad="127000">
              <a:schemeClr val="accent1">
                <a:alpha val="0"/>
              </a:schemeClr>
            </a:glow>
            <a:outerShdw blurRad="50800" dist="50800" dir="5400000" algn="ctr" rotWithShape="0">
              <a:schemeClr val="bg1">
                <a:alpha val="0"/>
              </a:schemeClr>
            </a:outerShdw>
            <a:softEdge rad="0"/>
          </a:effectLst>
          <a:scene3d>
            <a:camera prst="orthographicFront"/>
            <a:lightRig rig="threePt" dir="t"/>
          </a:scene3d>
          <a:sp3d>
            <a:bevelT w="114300" prst="artDeco"/>
          </a:sp3d>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5" action="ppaction://hlinksldjump"/>
              </a:rPr>
              <a:t>Mental</a:t>
            </a:r>
            <a:r>
              <a:rPr lang="en" sz="1100" b="1" dirty="0">
                <a:ln w="0" cmpd="dbl">
                  <a:noFill/>
                </a:ln>
                <a:noFill/>
                <a:effectLst>
                  <a:outerShdw blurRad="50800" dist="50800" dir="5400000" algn="ctr" rotWithShape="0">
                    <a:schemeClr val="tx1"/>
                  </a:outerShdw>
                </a:effectLst>
                <a:latin typeface="Roboto"/>
                <a:ea typeface="Roboto"/>
                <a:cs typeface="Roboto"/>
                <a:sym typeface="Roboto"/>
              </a:rPr>
              <a:t> </a:t>
            </a: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5" action="ppaction://hlinksldjump"/>
              </a:rPr>
              <a:t>Health</a:t>
            </a:r>
            <a:endParaRPr sz="1100" b="1" dirty="0">
              <a:ln w="0" cmpd="dbl">
                <a:noFill/>
              </a:ln>
              <a:noFill/>
              <a:effectLst>
                <a:outerShdw blurRad="50800" dist="50800" dir="5400000" algn="ctr" rotWithShape="0">
                  <a:schemeClr val="tx1"/>
                </a:outerShdw>
              </a:effectLst>
              <a:latin typeface="Roboto"/>
              <a:ea typeface="Roboto"/>
              <a:cs typeface="Roboto"/>
              <a:sym typeface="Roboto"/>
            </a:endParaRPr>
          </a:p>
        </p:txBody>
      </p:sp>
      <p:cxnSp>
        <p:nvCxnSpPr>
          <p:cNvPr id="523" name="Google Shape;523;p52"/>
          <p:cNvCxnSpPr>
            <a:stCxn id="521" idx="1"/>
            <a:endCxn id="520" idx="3"/>
          </p:cNvCxnSpPr>
          <p:nvPr/>
        </p:nvCxnSpPr>
        <p:spPr>
          <a:xfrm flipH="1">
            <a:off x="4817150" y="2081463"/>
            <a:ext cx="782400" cy="695400"/>
          </a:xfrm>
          <a:prstGeom prst="bentConnector3">
            <a:avLst>
              <a:gd name="adj1" fmla="val 43530"/>
            </a:avLst>
          </a:prstGeom>
          <a:noFill/>
          <a:ln w="9525" cap="flat" cmpd="sng">
            <a:solidFill>
              <a:schemeClr val="dk1"/>
            </a:solidFill>
            <a:prstDash val="solid"/>
            <a:round/>
            <a:headEnd type="none" w="sm" len="sm"/>
            <a:tailEnd type="none" w="sm" len="sm"/>
          </a:ln>
        </p:spPr>
      </p:cxnSp>
      <p:cxnSp>
        <p:nvCxnSpPr>
          <p:cNvPr id="524" name="Google Shape;524;p52"/>
          <p:cNvCxnSpPr>
            <a:stCxn id="522" idx="1"/>
            <a:endCxn id="520" idx="3"/>
          </p:cNvCxnSpPr>
          <p:nvPr/>
        </p:nvCxnSpPr>
        <p:spPr>
          <a:xfrm flipH="1">
            <a:off x="4817000" y="2400481"/>
            <a:ext cx="768300" cy="376500"/>
          </a:xfrm>
          <a:prstGeom prst="bentConnector3">
            <a:avLst>
              <a:gd name="adj1" fmla="val 42474"/>
            </a:avLst>
          </a:prstGeom>
          <a:noFill/>
          <a:ln w="9525" cap="flat" cmpd="sng">
            <a:solidFill>
              <a:schemeClr val="dk1"/>
            </a:solidFill>
            <a:prstDash val="solid"/>
            <a:round/>
            <a:headEnd type="none" w="sm" len="sm"/>
            <a:tailEnd type="none" w="sm" len="sm"/>
          </a:ln>
        </p:spPr>
      </p:cxnSp>
      <p:sp>
        <p:nvSpPr>
          <p:cNvPr id="525" name="Google Shape;525;p52">
            <a:hlinkClick r:id="rId6" action="ppaction://hlinksldjump"/>
          </p:cNvPr>
          <p:cNvSpPr/>
          <p:nvPr/>
        </p:nvSpPr>
        <p:spPr>
          <a:xfrm>
            <a:off x="5585300" y="2887263"/>
            <a:ext cx="2020500" cy="262500"/>
          </a:xfrm>
          <a:prstGeom prst="roundRect">
            <a:avLst>
              <a:gd name="adj" fmla="val 16667"/>
            </a:avLst>
          </a:prstGeom>
          <a:solidFill>
            <a:schemeClr val="accent6">
              <a:lumMod val="75000"/>
            </a:schemeClr>
          </a:solidFill>
          <a:ln w="9525" cap="flat" cmpd="sng">
            <a:solidFill>
              <a:srgbClr val="38761D"/>
            </a:solidFill>
            <a:prstDash val="solid"/>
            <a:round/>
            <a:headEnd type="none" w="sm" len="sm"/>
            <a:tailEnd type="none" w="sm" len="sm"/>
          </a:ln>
          <a:effectLst>
            <a:glow rad="127000">
              <a:schemeClr val="accent1">
                <a:alpha val="0"/>
              </a:schemeClr>
            </a:glow>
            <a:outerShdw blurRad="50800" dist="50800" dir="5400000" algn="ctr" rotWithShape="0">
              <a:schemeClr val="bg1">
                <a:alpha val="0"/>
              </a:schemeClr>
            </a:outerShdw>
            <a:softEdge rad="0"/>
          </a:effectLst>
          <a:scene3d>
            <a:camera prst="orthographicFront"/>
            <a:lightRig rig="threePt" dir="t"/>
          </a:scene3d>
          <a:sp3d>
            <a:bevelT w="114300" prst="artDeco"/>
          </a:sp3d>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6" action="ppaction://hlinksldjump"/>
              </a:rPr>
              <a:t>Financial</a:t>
            </a:r>
            <a:r>
              <a:rPr lang="en" sz="1100" b="1" dirty="0">
                <a:ln w="0" cmpd="dbl">
                  <a:noFill/>
                </a:ln>
                <a:noFill/>
                <a:effectLst>
                  <a:outerShdw blurRad="50800" dist="50800" dir="5400000" algn="ctr" rotWithShape="0">
                    <a:schemeClr val="tx1"/>
                  </a:outerShdw>
                </a:effectLst>
                <a:latin typeface="Roboto"/>
                <a:ea typeface="Roboto"/>
                <a:cs typeface="Roboto"/>
                <a:sym typeface="Roboto"/>
              </a:rPr>
              <a:t> </a:t>
            </a:r>
            <a:endParaRPr sz="1100" b="1" dirty="0">
              <a:ln w="0" cmpd="dbl">
                <a:noFill/>
              </a:ln>
              <a:noFill/>
              <a:effectLst>
                <a:outerShdw blurRad="50800" dist="50800" dir="5400000" algn="ctr" rotWithShape="0">
                  <a:schemeClr val="tx1"/>
                </a:outerShdw>
              </a:effectLst>
              <a:latin typeface="Roboto"/>
              <a:ea typeface="Roboto"/>
              <a:cs typeface="Roboto"/>
              <a:sym typeface="Roboto"/>
            </a:endParaRPr>
          </a:p>
        </p:txBody>
      </p:sp>
      <p:cxnSp>
        <p:nvCxnSpPr>
          <p:cNvPr id="526" name="Google Shape;526;p52"/>
          <p:cNvCxnSpPr/>
          <p:nvPr/>
        </p:nvCxnSpPr>
        <p:spPr>
          <a:xfrm rot="-5400000" flipH="1">
            <a:off x="5102600" y="3480249"/>
            <a:ext cx="632100" cy="333300"/>
          </a:xfrm>
          <a:prstGeom prst="bentConnector2">
            <a:avLst/>
          </a:prstGeom>
          <a:noFill/>
          <a:ln w="9525" cap="flat" cmpd="sng">
            <a:solidFill>
              <a:schemeClr val="dk1"/>
            </a:solidFill>
            <a:prstDash val="solid"/>
            <a:round/>
            <a:headEnd type="none" w="sm" len="sm"/>
            <a:tailEnd type="none" w="sm" len="sm"/>
          </a:ln>
        </p:spPr>
      </p:cxnSp>
      <p:sp>
        <p:nvSpPr>
          <p:cNvPr id="527" name="Google Shape;527;p52">
            <a:hlinkClick r:id="rId7" action="ppaction://hlinksldjump"/>
          </p:cNvPr>
          <p:cNvSpPr/>
          <p:nvPr/>
        </p:nvSpPr>
        <p:spPr>
          <a:xfrm>
            <a:off x="5585300" y="3199625"/>
            <a:ext cx="2020500" cy="262500"/>
          </a:xfrm>
          <a:prstGeom prst="roundRect">
            <a:avLst>
              <a:gd name="adj" fmla="val 16667"/>
            </a:avLst>
          </a:prstGeom>
          <a:solidFill>
            <a:srgbClr val="F1C232"/>
          </a:solidFill>
          <a:ln w="9525" cap="flat" cmpd="sng">
            <a:solidFill>
              <a:srgbClr val="BF9000"/>
            </a:solidFill>
            <a:prstDash val="solid"/>
            <a:round/>
            <a:headEnd type="none" w="sm" len="sm"/>
            <a:tailEnd type="none" w="sm" len="sm"/>
          </a:ln>
          <a:effectLst>
            <a:glow rad="127000">
              <a:schemeClr val="accent1">
                <a:alpha val="0"/>
              </a:schemeClr>
            </a:glow>
            <a:outerShdw blurRad="50800" dist="50800" dir="5400000" algn="ctr" rotWithShape="0">
              <a:schemeClr val="bg1">
                <a:alpha val="0"/>
              </a:schemeClr>
            </a:outerShdw>
            <a:softEdge rad="0"/>
          </a:effectLst>
          <a:scene3d>
            <a:camera prst="orthographicFront"/>
            <a:lightRig rig="threePt" dir="t"/>
          </a:scene3d>
          <a:sp3d>
            <a:bevelT w="114300" prst="artDeco"/>
          </a:sp3d>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7" action="ppaction://hlinksldjump"/>
              </a:rPr>
              <a:t>Safety</a:t>
            </a:r>
            <a:endParaRPr sz="1100" b="1" dirty="0">
              <a:ln w="0" cmpd="dbl">
                <a:noFill/>
              </a:ln>
              <a:noFill/>
              <a:effectLst>
                <a:outerShdw blurRad="50800" dist="50800" dir="5400000" algn="ctr" rotWithShape="0">
                  <a:schemeClr val="tx1"/>
                </a:outerShdw>
              </a:effectLst>
              <a:latin typeface="Roboto"/>
              <a:ea typeface="Roboto"/>
              <a:cs typeface="Roboto"/>
              <a:sym typeface="Roboto"/>
            </a:endParaRPr>
          </a:p>
        </p:txBody>
      </p:sp>
      <p:sp>
        <p:nvSpPr>
          <p:cNvPr id="528" name="Google Shape;528;p52">
            <a:hlinkClick r:id="rId8" action="ppaction://hlinksldjump"/>
          </p:cNvPr>
          <p:cNvSpPr/>
          <p:nvPr/>
        </p:nvSpPr>
        <p:spPr>
          <a:xfrm>
            <a:off x="5585375" y="3511975"/>
            <a:ext cx="2020500" cy="262500"/>
          </a:xfrm>
          <a:prstGeom prst="roundRect">
            <a:avLst>
              <a:gd name="adj" fmla="val 16667"/>
            </a:avLst>
          </a:prstGeom>
          <a:solidFill>
            <a:srgbClr val="FF00FF"/>
          </a:solidFill>
          <a:ln w="9525" cap="flat" cmpd="sng">
            <a:solidFill>
              <a:srgbClr val="FF00FF"/>
            </a:solidFill>
            <a:prstDash val="solid"/>
            <a:round/>
            <a:headEnd type="none" w="sm" len="sm"/>
            <a:tailEnd type="none" w="sm" len="sm"/>
          </a:ln>
          <a:effectLst>
            <a:glow rad="127000">
              <a:schemeClr val="accent1">
                <a:alpha val="0"/>
              </a:schemeClr>
            </a:glow>
            <a:outerShdw blurRad="50800" dist="50800" dir="5400000" algn="ctr" rotWithShape="0">
              <a:schemeClr val="bg1">
                <a:alpha val="0"/>
              </a:schemeClr>
            </a:outerShdw>
            <a:softEdge rad="0"/>
          </a:effectLst>
          <a:scene3d>
            <a:camera prst="orthographicFront"/>
            <a:lightRig rig="threePt" dir="t"/>
          </a:scene3d>
          <a:sp3d>
            <a:bevelT w="114300" prst="artDeco"/>
          </a:sp3d>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8" action="ppaction://hlinksldjump"/>
              </a:rPr>
              <a:t>Health</a:t>
            </a:r>
            <a:endParaRPr sz="1100" b="1" dirty="0">
              <a:ln w="0" cmpd="dbl">
                <a:noFill/>
              </a:ln>
              <a:noFill/>
              <a:effectLst>
                <a:outerShdw blurRad="50800" dist="50800" dir="5400000" algn="ctr" rotWithShape="0">
                  <a:schemeClr val="tx1"/>
                </a:outerShdw>
              </a:effectLst>
              <a:latin typeface="Roboto"/>
              <a:ea typeface="Roboto"/>
              <a:cs typeface="Roboto"/>
              <a:sym typeface="Roboto"/>
            </a:endParaRPr>
          </a:p>
        </p:txBody>
      </p:sp>
      <p:sp>
        <p:nvSpPr>
          <p:cNvPr id="529" name="Google Shape;529;p52">
            <a:hlinkClick r:id="rId9" action="ppaction://hlinksldjump"/>
          </p:cNvPr>
          <p:cNvSpPr/>
          <p:nvPr/>
        </p:nvSpPr>
        <p:spPr>
          <a:xfrm>
            <a:off x="5585300" y="3824313"/>
            <a:ext cx="2020500" cy="262500"/>
          </a:xfrm>
          <a:prstGeom prst="roundRect">
            <a:avLst>
              <a:gd name="adj" fmla="val 16667"/>
            </a:avLst>
          </a:prstGeom>
          <a:solidFill>
            <a:srgbClr val="7F7F7F"/>
          </a:solidFill>
          <a:ln w="9525" cap="flat" cmpd="sng">
            <a:solidFill>
              <a:srgbClr val="434343"/>
            </a:solidFill>
            <a:prstDash val="solid"/>
            <a:round/>
            <a:headEnd type="none" w="sm" len="sm"/>
            <a:tailEnd type="none" w="sm" len="sm"/>
          </a:ln>
          <a:effectLst>
            <a:glow rad="127000">
              <a:schemeClr val="accent1">
                <a:alpha val="0"/>
              </a:schemeClr>
            </a:glow>
            <a:outerShdw blurRad="50800" dist="50800" dir="5400000" algn="ctr" rotWithShape="0">
              <a:schemeClr val="bg1">
                <a:alpha val="0"/>
              </a:schemeClr>
            </a:outerShdw>
            <a:softEdge rad="0"/>
          </a:effectLst>
          <a:scene3d>
            <a:camera prst="orthographicFront"/>
            <a:lightRig rig="threePt" dir="t"/>
          </a:scene3d>
          <a:sp3d>
            <a:bevelT w="114300" prst="artDeco"/>
          </a:sp3d>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9" action="ppaction://hlinksldjump"/>
              </a:rPr>
              <a:t>Conflicting</a:t>
            </a:r>
            <a:r>
              <a:rPr lang="en" sz="1100" b="1" dirty="0">
                <a:ln w="0" cmpd="dbl">
                  <a:noFill/>
                </a:ln>
                <a:noFill/>
                <a:effectLst>
                  <a:outerShdw blurRad="50800" dist="50800" dir="5400000" algn="ctr" rotWithShape="0">
                    <a:schemeClr val="tx1"/>
                  </a:outerShdw>
                </a:effectLst>
                <a:latin typeface="Roboto"/>
                <a:ea typeface="Roboto"/>
                <a:cs typeface="Roboto"/>
                <a:sym typeface="Roboto"/>
              </a:rPr>
              <a:t> </a:t>
            </a: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9" action="ppaction://hlinksldjump"/>
              </a:rPr>
              <a:t>Medical</a:t>
            </a:r>
            <a:r>
              <a:rPr lang="en" sz="1100" b="1" dirty="0">
                <a:ln w="0" cmpd="dbl">
                  <a:noFill/>
                </a:ln>
                <a:noFill/>
                <a:effectLst>
                  <a:outerShdw blurRad="50800" dist="50800" dir="5400000" algn="ctr" rotWithShape="0">
                    <a:schemeClr val="tx1"/>
                  </a:outerShdw>
                </a:effectLst>
                <a:latin typeface="Roboto"/>
                <a:ea typeface="Roboto"/>
                <a:cs typeface="Roboto"/>
                <a:sym typeface="Roboto"/>
              </a:rPr>
              <a:t> </a:t>
            </a: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9" action="ppaction://hlinksldjump"/>
              </a:rPr>
              <a:t>Info</a:t>
            </a:r>
            <a:endParaRPr sz="1100" b="1" dirty="0">
              <a:ln w="0" cmpd="dbl">
                <a:noFill/>
              </a:ln>
              <a:noFill/>
              <a:effectLst>
                <a:outerShdw blurRad="50800" dist="50800" dir="5400000" algn="ctr" rotWithShape="0">
                  <a:schemeClr val="tx1"/>
                </a:outerShdw>
              </a:effectLst>
              <a:latin typeface="Roboto"/>
              <a:ea typeface="Roboto"/>
              <a:cs typeface="Roboto"/>
              <a:sym typeface="Roboto"/>
            </a:endParaRPr>
          </a:p>
        </p:txBody>
      </p:sp>
      <p:sp>
        <p:nvSpPr>
          <p:cNvPr id="530" name="Google Shape;530;p52">
            <a:hlinkClick r:id="rId10" action="ppaction://hlinksldjump"/>
          </p:cNvPr>
          <p:cNvSpPr/>
          <p:nvPr/>
        </p:nvSpPr>
        <p:spPr>
          <a:xfrm>
            <a:off x="5585375" y="4136675"/>
            <a:ext cx="2020500" cy="262500"/>
          </a:xfrm>
          <a:prstGeom prst="roundRect">
            <a:avLst>
              <a:gd name="adj" fmla="val 16667"/>
            </a:avLst>
          </a:prstGeom>
          <a:solidFill>
            <a:srgbClr val="0098AA"/>
          </a:solidFill>
          <a:ln w="9525" cap="flat" cmpd="sng">
            <a:solidFill>
              <a:srgbClr val="0098AA"/>
            </a:solidFill>
            <a:prstDash val="solid"/>
            <a:round/>
            <a:headEnd type="none" w="sm" len="sm"/>
            <a:tailEnd type="none" w="sm" len="sm"/>
          </a:ln>
          <a:effectLst>
            <a:glow rad="127000">
              <a:schemeClr val="accent1">
                <a:alpha val="0"/>
              </a:schemeClr>
            </a:glow>
            <a:outerShdw blurRad="50800" dist="50800" dir="5400000" algn="ctr" rotWithShape="0">
              <a:schemeClr val="bg1">
                <a:alpha val="0"/>
              </a:schemeClr>
            </a:outerShdw>
            <a:softEdge rad="0"/>
          </a:effectLst>
          <a:scene3d>
            <a:camera prst="orthographicFront"/>
            <a:lightRig rig="threePt" dir="t"/>
          </a:scene3d>
          <a:sp3d>
            <a:bevelT w="114300" prst="artDeco"/>
          </a:sp3d>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ln w="0" cmpd="dbl">
                  <a:noFill/>
                </a:ln>
                <a:noFill/>
                <a:effectLst>
                  <a:outerShdw blurRad="50800" dist="50800" dir="5400000" algn="ctr" rotWithShape="0">
                    <a:schemeClr val="tx1"/>
                  </a:outerShdw>
                </a:effectLst>
                <a:latin typeface="Roboto"/>
                <a:ea typeface="Roboto"/>
                <a:cs typeface="Roboto"/>
                <a:sym typeface="Roboto"/>
                <a:hlinkClick r:id="rId10" action="ppaction://hlinksldjump"/>
              </a:rPr>
              <a:t>Reliability</a:t>
            </a:r>
            <a:endParaRPr sz="1100" b="1" dirty="0">
              <a:ln w="0" cmpd="dbl">
                <a:noFill/>
              </a:ln>
              <a:noFill/>
              <a:effectLst>
                <a:outerShdw blurRad="50800" dist="50800" dir="5400000" algn="ctr" rotWithShape="0">
                  <a:schemeClr val="tx1"/>
                </a:outerShdw>
              </a:effectLst>
              <a:latin typeface="Roboto"/>
              <a:ea typeface="Roboto"/>
              <a:cs typeface="Roboto"/>
              <a:sym typeface="Roboto"/>
            </a:endParaRPr>
          </a:p>
        </p:txBody>
      </p:sp>
      <p:cxnSp>
        <p:nvCxnSpPr>
          <p:cNvPr id="531" name="Google Shape;531;p52"/>
          <p:cNvCxnSpPr/>
          <p:nvPr/>
        </p:nvCxnSpPr>
        <p:spPr>
          <a:xfrm rot="-5400000" flipH="1">
            <a:off x="5102675" y="2855212"/>
            <a:ext cx="632100" cy="333300"/>
          </a:xfrm>
          <a:prstGeom prst="bentConnector2">
            <a:avLst/>
          </a:prstGeom>
          <a:noFill/>
          <a:ln w="9525" cap="flat" cmpd="sng">
            <a:solidFill>
              <a:schemeClr val="dk1"/>
            </a:solidFill>
            <a:prstDash val="solid"/>
            <a:round/>
            <a:headEnd type="none" w="sm" len="sm"/>
            <a:tailEnd type="none" w="sm" len="sm"/>
          </a:ln>
        </p:spPr>
      </p:cxnSp>
      <p:cxnSp>
        <p:nvCxnSpPr>
          <p:cNvPr id="532" name="Google Shape;532;p52"/>
          <p:cNvCxnSpPr/>
          <p:nvPr/>
        </p:nvCxnSpPr>
        <p:spPr>
          <a:xfrm rot="-5400000" flipH="1">
            <a:off x="5102600" y="2539537"/>
            <a:ext cx="632100" cy="333300"/>
          </a:xfrm>
          <a:prstGeom prst="bentConnector2">
            <a:avLst/>
          </a:prstGeom>
          <a:noFill/>
          <a:ln w="9525" cap="flat" cmpd="sng">
            <a:solidFill>
              <a:schemeClr val="dk1"/>
            </a:solidFill>
            <a:prstDash val="solid"/>
            <a:round/>
            <a:headEnd type="none" w="sm" len="sm"/>
            <a:tailEnd type="none" w="sm" len="sm"/>
          </a:ln>
        </p:spPr>
      </p:cxnSp>
      <p:cxnSp>
        <p:nvCxnSpPr>
          <p:cNvPr id="533" name="Google Shape;533;p52"/>
          <p:cNvCxnSpPr/>
          <p:nvPr/>
        </p:nvCxnSpPr>
        <p:spPr>
          <a:xfrm rot="-5400000" flipH="1">
            <a:off x="5102675" y="3164237"/>
            <a:ext cx="632100" cy="333300"/>
          </a:xfrm>
          <a:prstGeom prst="bentConnector2">
            <a:avLst/>
          </a:prstGeom>
          <a:noFill/>
          <a:ln w="9525" cap="flat" cmpd="sng">
            <a:solidFill>
              <a:schemeClr val="dk1"/>
            </a:solidFill>
            <a:prstDash val="solid"/>
            <a:round/>
            <a:headEnd type="none" w="sm" len="sm"/>
            <a:tailEnd type="none" w="sm" len="sm"/>
          </a:ln>
        </p:spPr>
      </p:cxnSp>
      <p:cxnSp>
        <p:nvCxnSpPr>
          <p:cNvPr id="534" name="Google Shape;534;p52"/>
          <p:cNvCxnSpPr/>
          <p:nvPr/>
        </p:nvCxnSpPr>
        <p:spPr>
          <a:xfrm rot="-5400000" flipH="1">
            <a:off x="5102675" y="3792637"/>
            <a:ext cx="632100" cy="333300"/>
          </a:xfrm>
          <a:prstGeom prst="bentConnector2">
            <a:avLst/>
          </a:prstGeom>
          <a:noFill/>
          <a:ln w="9525" cap="flat" cmpd="sng">
            <a:solidFill>
              <a:schemeClr val="dk1"/>
            </a:solidFill>
            <a:prstDash val="solid"/>
            <a:round/>
            <a:headEnd type="none" w="sm" len="sm"/>
            <a:tailEnd type="none" w="sm" len="sm"/>
          </a:ln>
        </p:spPr>
      </p:cxnSp>
      <p:sp>
        <p:nvSpPr>
          <p:cNvPr id="536" name="Google Shape;536;p52"/>
          <p:cNvSpPr txBox="1"/>
          <p:nvPr/>
        </p:nvSpPr>
        <p:spPr>
          <a:xfrm>
            <a:off x="7664969" y="2514837"/>
            <a:ext cx="859332" cy="15388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dirty="0">
                <a:solidFill>
                  <a:schemeClr val="tx1"/>
                </a:solidFill>
                <a:latin typeface="Calibri"/>
                <a:ea typeface="Calibri"/>
                <a:cs typeface="Calibri"/>
                <a:sym typeface="Calibri"/>
              </a:rPr>
              <a:t>Click on 1 of the 8 Categories at the left to be advanced to correct slide</a:t>
            </a:r>
            <a:endParaRPr sz="1100" dirty="0">
              <a:solidFill>
                <a:schemeClr val="tx1"/>
              </a:solidFill>
              <a:latin typeface="Calibri"/>
              <a:ea typeface="Calibri"/>
              <a:cs typeface="Calibri"/>
              <a:sym typeface="Calibri"/>
            </a:endParaRPr>
          </a:p>
        </p:txBody>
      </p:sp>
      <p:sp>
        <p:nvSpPr>
          <p:cNvPr id="537" name="Google Shape;537;p52"/>
          <p:cNvSpPr/>
          <p:nvPr/>
        </p:nvSpPr>
        <p:spPr>
          <a:xfrm>
            <a:off x="1218699" y="2051250"/>
            <a:ext cx="1101261" cy="13806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FF0000"/>
                </a:solidFill>
                <a:latin typeface="Roboto"/>
                <a:ea typeface="Roboto"/>
                <a:cs typeface="Roboto"/>
                <a:sym typeface="Roboto"/>
              </a:rPr>
              <a:t>Is the issue a matter of imminent danger or a medical emergency?</a:t>
            </a:r>
            <a:endParaRPr sz="1100">
              <a:solidFill>
                <a:srgbClr val="FF0000"/>
              </a:solidFill>
              <a:latin typeface="Roboto"/>
              <a:ea typeface="Roboto"/>
              <a:cs typeface="Roboto"/>
              <a:sym typeface="Roboto"/>
            </a:endParaRPr>
          </a:p>
        </p:txBody>
      </p:sp>
      <p:cxnSp>
        <p:nvCxnSpPr>
          <p:cNvPr id="538" name="Google Shape;538;p52"/>
          <p:cNvCxnSpPr>
            <a:stCxn id="537" idx="1"/>
            <a:endCxn id="537" idx="1"/>
          </p:cNvCxnSpPr>
          <p:nvPr/>
        </p:nvCxnSpPr>
        <p:spPr>
          <a:xfrm>
            <a:off x="1218699" y="2741550"/>
            <a:ext cx="0" cy="0"/>
          </a:xfrm>
          <a:prstGeom prst="straightConnector1">
            <a:avLst/>
          </a:prstGeom>
          <a:noFill/>
          <a:ln w="9525" cap="flat" cmpd="sng">
            <a:solidFill>
              <a:schemeClr val="dk2"/>
            </a:solidFill>
            <a:prstDash val="solid"/>
            <a:round/>
            <a:headEnd type="none" w="med" len="med"/>
            <a:tailEnd type="none" w="med" len="med"/>
          </a:ln>
        </p:spPr>
      </p:cxnSp>
      <p:cxnSp>
        <p:nvCxnSpPr>
          <p:cNvPr id="539" name="Google Shape;539;p52"/>
          <p:cNvCxnSpPr>
            <a:stCxn id="537" idx="1"/>
            <a:endCxn id="517" idx="2"/>
          </p:cNvCxnSpPr>
          <p:nvPr/>
        </p:nvCxnSpPr>
        <p:spPr>
          <a:xfrm flipH="1">
            <a:off x="1042175" y="2741550"/>
            <a:ext cx="176524" cy="0"/>
          </a:xfrm>
          <a:prstGeom prst="straightConnector1">
            <a:avLst/>
          </a:prstGeom>
          <a:noFill/>
          <a:ln w="9525" cap="flat" cmpd="sng">
            <a:solidFill>
              <a:schemeClr val="dk2"/>
            </a:solidFill>
            <a:prstDash val="solid"/>
            <a:round/>
            <a:headEnd type="none" w="med" len="med"/>
            <a:tailEnd type="none" w="med" len="med"/>
          </a:ln>
        </p:spPr>
      </p:cxnSp>
      <p:sp>
        <p:nvSpPr>
          <p:cNvPr id="540" name="Google Shape;540;p52"/>
          <p:cNvSpPr/>
          <p:nvPr/>
        </p:nvSpPr>
        <p:spPr>
          <a:xfrm>
            <a:off x="2357350" y="3962950"/>
            <a:ext cx="1041900" cy="986400"/>
          </a:xfrm>
          <a:prstGeom prst="roundRect">
            <a:avLst>
              <a:gd name="adj" fmla="val 16667"/>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Roboto"/>
                <a:ea typeface="Roboto"/>
                <a:cs typeface="Roboto"/>
                <a:sym typeface="Roboto"/>
              </a:rPr>
              <a:t>If YES then Call 911 and notify your manager.</a:t>
            </a:r>
            <a:endParaRPr sz="1100">
              <a:solidFill>
                <a:schemeClr val="dk1"/>
              </a:solidFill>
              <a:latin typeface="Roboto"/>
              <a:ea typeface="Roboto"/>
              <a:cs typeface="Roboto"/>
              <a:sym typeface="Roboto"/>
            </a:endParaRPr>
          </a:p>
        </p:txBody>
      </p:sp>
      <p:sp>
        <p:nvSpPr>
          <p:cNvPr id="541" name="Google Shape;541;p52"/>
          <p:cNvSpPr/>
          <p:nvPr/>
        </p:nvSpPr>
        <p:spPr>
          <a:xfrm>
            <a:off x="2357275" y="1400850"/>
            <a:ext cx="1041900" cy="5253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If NO, continue to next box.</a:t>
            </a:r>
            <a:endParaRPr sz="1100" dirty="0">
              <a:solidFill>
                <a:schemeClr val="dk1"/>
              </a:solidFill>
              <a:latin typeface="Roboto"/>
              <a:ea typeface="Roboto"/>
              <a:cs typeface="Roboto"/>
              <a:sym typeface="Roboto"/>
            </a:endParaRPr>
          </a:p>
        </p:txBody>
      </p:sp>
      <p:cxnSp>
        <p:nvCxnSpPr>
          <p:cNvPr id="542" name="Google Shape;542;p52"/>
          <p:cNvCxnSpPr>
            <a:stCxn id="541" idx="0"/>
            <a:endCxn id="518" idx="1"/>
          </p:cNvCxnSpPr>
          <p:nvPr/>
        </p:nvCxnSpPr>
        <p:spPr>
          <a:xfrm>
            <a:off x="2878225" y="1400850"/>
            <a:ext cx="849300" cy="1800"/>
          </a:xfrm>
          <a:prstGeom prst="straightConnector1">
            <a:avLst/>
          </a:prstGeom>
          <a:noFill/>
          <a:ln w="9525" cap="flat" cmpd="sng">
            <a:solidFill>
              <a:schemeClr val="dk2"/>
            </a:solidFill>
            <a:prstDash val="solid"/>
            <a:round/>
            <a:headEnd type="none" w="med" len="med"/>
            <a:tailEnd type="triangle" w="med" len="med"/>
          </a:ln>
        </p:spPr>
      </p:cxnSp>
      <p:cxnSp>
        <p:nvCxnSpPr>
          <p:cNvPr id="543" name="Google Shape;543;p52"/>
          <p:cNvCxnSpPr>
            <a:stCxn id="537" idx="0"/>
            <a:endCxn id="541" idx="1"/>
          </p:cNvCxnSpPr>
          <p:nvPr/>
        </p:nvCxnSpPr>
        <p:spPr>
          <a:xfrm flipV="1">
            <a:off x="1769330" y="1663500"/>
            <a:ext cx="587945" cy="387750"/>
          </a:xfrm>
          <a:prstGeom prst="straightConnector1">
            <a:avLst/>
          </a:prstGeom>
          <a:noFill/>
          <a:ln w="9525" cap="flat" cmpd="sng">
            <a:solidFill>
              <a:schemeClr val="dk2"/>
            </a:solidFill>
            <a:prstDash val="solid"/>
            <a:round/>
            <a:headEnd type="none" w="med" len="med"/>
            <a:tailEnd type="triangle" w="med" len="med"/>
          </a:ln>
        </p:spPr>
      </p:cxnSp>
      <p:cxnSp>
        <p:nvCxnSpPr>
          <p:cNvPr id="544" name="Google Shape;544;p52"/>
          <p:cNvCxnSpPr>
            <a:stCxn id="537" idx="2"/>
          </p:cNvCxnSpPr>
          <p:nvPr/>
        </p:nvCxnSpPr>
        <p:spPr>
          <a:xfrm>
            <a:off x="1769330" y="3431850"/>
            <a:ext cx="588019" cy="1043199"/>
          </a:xfrm>
          <a:prstGeom prst="straightConnector1">
            <a:avLst/>
          </a:prstGeom>
          <a:noFill/>
          <a:ln w="9525" cap="flat" cmpd="sng">
            <a:solidFill>
              <a:schemeClr val="dk2"/>
            </a:solidFill>
            <a:prstDash val="solid"/>
            <a:round/>
            <a:headEnd type="none" w="med" len="med"/>
            <a:tailEnd type="triangle" w="med" len="med"/>
          </a:ln>
        </p:spPr>
      </p:cxnSp>
      <p:cxnSp>
        <p:nvCxnSpPr>
          <p:cNvPr id="545" name="Google Shape;545;p52"/>
          <p:cNvCxnSpPr>
            <a:stCxn id="518" idx="0"/>
            <a:endCxn id="519" idx="1"/>
          </p:cNvCxnSpPr>
          <p:nvPr/>
        </p:nvCxnSpPr>
        <p:spPr>
          <a:xfrm>
            <a:off x="4321763" y="985888"/>
            <a:ext cx="930300" cy="19800"/>
          </a:xfrm>
          <a:prstGeom prst="straightConnector1">
            <a:avLst/>
          </a:prstGeom>
          <a:noFill/>
          <a:ln w="9525" cap="flat" cmpd="sng">
            <a:solidFill>
              <a:schemeClr val="dk2"/>
            </a:solidFill>
            <a:prstDash val="solid"/>
            <a:round/>
            <a:headEnd type="none" w="med" len="med"/>
            <a:tailEnd type="triangle" w="med" len="med"/>
          </a:ln>
        </p:spPr>
      </p:cxnSp>
      <p:cxnSp>
        <p:nvCxnSpPr>
          <p:cNvPr id="546" name="Google Shape;546;p52"/>
          <p:cNvCxnSpPr>
            <a:stCxn id="518" idx="2"/>
            <a:endCxn id="520" idx="0"/>
          </p:cNvCxnSpPr>
          <p:nvPr/>
        </p:nvCxnSpPr>
        <p:spPr>
          <a:xfrm>
            <a:off x="4321763" y="1819288"/>
            <a:ext cx="0" cy="525600"/>
          </a:xfrm>
          <a:prstGeom prst="straightConnector1">
            <a:avLst/>
          </a:prstGeom>
          <a:noFill/>
          <a:ln w="9525" cap="flat" cmpd="sng">
            <a:solidFill>
              <a:schemeClr val="dk2"/>
            </a:solidFill>
            <a:prstDash val="solid"/>
            <a:round/>
            <a:headEnd type="none" w="med" len="med"/>
            <a:tailEnd type="triangle" w="med" len="med"/>
          </a:ln>
        </p:spPr>
      </p:cxnSp>
      <p:sp>
        <p:nvSpPr>
          <p:cNvPr id="547" name="Google Shape;547;p52"/>
          <p:cNvSpPr txBox="1"/>
          <p:nvPr/>
        </p:nvSpPr>
        <p:spPr>
          <a:xfrm>
            <a:off x="65950" y="49525"/>
            <a:ext cx="10536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Appendix 1</a:t>
            </a:r>
            <a:endParaRPr>
              <a:latin typeface="Calibri"/>
              <a:ea typeface="Calibri"/>
              <a:cs typeface="Calibri"/>
              <a:sym typeface="Calibri"/>
            </a:endParaRPr>
          </a:p>
        </p:txBody>
      </p:sp>
      <p:sp>
        <p:nvSpPr>
          <p:cNvPr id="39" name="TextBox 38">
            <a:hlinkClick r:id="rId11" action="ppaction://hlinksldjump"/>
          </p:cNvPr>
          <p:cNvSpPr txBox="1"/>
          <p:nvPr/>
        </p:nvSpPr>
        <p:spPr>
          <a:xfrm>
            <a:off x="8345359" y="4490789"/>
            <a:ext cx="642731" cy="276999"/>
          </a:xfrm>
          <a:prstGeom prst="rect">
            <a:avLst/>
          </a:prstGeom>
          <a:solidFill>
            <a:srgbClr val="FFFF00"/>
          </a:solidFill>
          <a:ln>
            <a:solidFill>
              <a:schemeClr val="accent3">
                <a:lumMod val="50000"/>
              </a:schemeClr>
            </a:solidFill>
          </a:ln>
          <a:scene3d>
            <a:camera prst="orthographicFront"/>
            <a:lightRig rig="threePt" dir="t"/>
          </a:scene3d>
          <a:sp3d>
            <a:bevelT w="114300" prst="artDeco"/>
          </a:sp3d>
        </p:spPr>
        <p:txBody>
          <a:bodyPr wrap="square" rtlCol="0" anchor="ctr">
            <a:spAutoFit/>
          </a:bodyPr>
          <a:lstStyle/>
          <a:p>
            <a:pPr algn="ctr"/>
            <a:r>
              <a:rPr lang="en-US" sz="600" dirty="0">
                <a:solidFill>
                  <a:schemeClr val="tx1"/>
                </a:solidFill>
                <a:hlinkClick r:id="rId11" action="ppaction://hlinksldjump"/>
              </a:rPr>
              <a:t>To</a:t>
            </a:r>
            <a:r>
              <a:rPr lang="en-US" sz="600" dirty="0">
                <a:solidFill>
                  <a:schemeClr val="tx1"/>
                </a:solidFill>
              </a:rPr>
              <a:t> </a:t>
            </a:r>
            <a:r>
              <a:rPr lang="en-US" sz="600" dirty="0">
                <a:solidFill>
                  <a:schemeClr val="tx1"/>
                </a:solidFill>
                <a:hlinkClick r:id="rId11" action="ppaction://hlinksldjump"/>
              </a:rPr>
              <a:t>Table</a:t>
            </a:r>
            <a:r>
              <a:rPr lang="en-US" sz="600" dirty="0">
                <a:solidFill>
                  <a:schemeClr val="tx1"/>
                </a:solidFill>
              </a:rPr>
              <a:t> </a:t>
            </a:r>
            <a:r>
              <a:rPr lang="en-US" sz="600" dirty="0">
                <a:solidFill>
                  <a:schemeClr val="tx1"/>
                </a:solidFill>
                <a:hlinkClick r:id="rId11" action="ppaction://hlinksldjump"/>
              </a:rPr>
              <a:t>of</a:t>
            </a:r>
            <a:r>
              <a:rPr lang="en-US" sz="600" dirty="0">
                <a:solidFill>
                  <a:schemeClr val="tx1"/>
                </a:solidFill>
              </a:rPr>
              <a:t> </a:t>
            </a:r>
            <a:r>
              <a:rPr lang="en-US" sz="600" dirty="0">
                <a:solidFill>
                  <a:schemeClr val="tx1"/>
                </a:solidFill>
                <a:hlinkClick r:id="rId11" action="ppaction://hlinksldjump"/>
              </a:rPr>
              <a:t>Contents</a:t>
            </a:r>
            <a:endParaRPr lang="en-US" sz="600" dirty="0">
              <a:solidFill>
                <a:schemeClr val="tx1"/>
              </a:solidFill>
            </a:endParaRPr>
          </a:p>
        </p:txBody>
      </p:sp>
      <p:pic>
        <p:nvPicPr>
          <p:cNvPr id="2" name="Graphic 2" descr="Line arrow: Rotate right with solid fill">
            <a:extLst>
              <a:ext uri="{FF2B5EF4-FFF2-40B4-BE49-F238E27FC236}">
                <a16:creationId xmlns:a16="http://schemas.microsoft.com/office/drawing/2014/main" id="{325AF62C-0C0A-4C96-B3C3-3328D0355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238192" y="4017385"/>
            <a:ext cx="336406" cy="349395"/>
          </a:xfrm>
          <a:prstGeom prst="rect">
            <a:avLst/>
          </a:prstGeom>
        </p:spPr>
      </p:pic>
      <p:sp>
        <p:nvSpPr>
          <p:cNvPr id="3" name="TextBox 2">
            <a:extLst>
              <a:ext uri="{FF2B5EF4-FFF2-40B4-BE49-F238E27FC236}">
                <a16:creationId xmlns:a16="http://schemas.microsoft.com/office/drawing/2014/main" id="{FE3B1CC0-A01C-4FF1-B8D3-75764ADC36A0}"/>
              </a:ext>
            </a:extLst>
          </p:cNvPr>
          <p:cNvSpPr txBox="1"/>
          <p:nvPr/>
        </p:nvSpPr>
        <p:spPr>
          <a:xfrm>
            <a:off x="3914774" y="4362883"/>
            <a:ext cx="97674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smtClean="0"/>
              <a:t>You should see colorful Issue Buttons </a:t>
            </a:r>
            <a:r>
              <a:rPr lang="en-US" sz="600" dirty="0"/>
              <a:t>to the </a:t>
            </a:r>
            <a:r>
              <a:rPr lang="en-US" sz="600" dirty="0" smtClean="0"/>
              <a:t>right. Click here ONLY if you don’t see them to refresh page.</a:t>
            </a:r>
            <a:endParaRPr lang="en-US" sz="600" dirty="0"/>
          </a:p>
        </p:txBody>
      </p:sp>
      <p:sp>
        <p:nvSpPr>
          <p:cNvPr id="5" name="Rectangle 4">
            <a:extLst>
              <a:ext uri="{FF2B5EF4-FFF2-40B4-BE49-F238E27FC236}">
                <a16:creationId xmlns:a16="http://schemas.microsoft.com/office/drawing/2014/main" id="{10EFCE1F-5396-41AE-8535-192FE76D833C}"/>
              </a:ext>
            </a:extLst>
          </p:cNvPr>
          <p:cNvSpPr/>
          <p:nvPr/>
        </p:nvSpPr>
        <p:spPr>
          <a:xfrm>
            <a:off x="3945948" y="4017385"/>
            <a:ext cx="915698" cy="91569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2122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animEffect transition="in" filter="fade">
                                      <p:cBhvr>
                                        <p:cTn id="7" dur="1000"/>
                                        <p:tgtEl>
                                          <p:spTgt spid="515"/>
                                        </p:tgtEl>
                                      </p:cBhvr>
                                    </p:animEffect>
                                  </p:childTnLst>
                                </p:cTn>
                              </p:par>
                              <p:par>
                                <p:cTn id="8" presetID="10" presetClass="entr" presetSubtype="0" fill="hold" nodeType="withEffect">
                                  <p:stCondLst>
                                    <p:cond delay="0"/>
                                  </p:stCondLst>
                                  <p:childTnLst>
                                    <p:set>
                                      <p:cBhvr>
                                        <p:cTn id="9" dur="1" fill="hold">
                                          <p:stCondLst>
                                            <p:cond delay="0"/>
                                          </p:stCondLst>
                                        </p:cTn>
                                        <p:tgtEl>
                                          <p:spTgt spid="516"/>
                                        </p:tgtEl>
                                        <p:attrNameLst>
                                          <p:attrName>style.visibility</p:attrName>
                                        </p:attrNameLst>
                                      </p:cBhvr>
                                      <p:to>
                                        <p:strVal val="visible"/>
                                      </p:to>
                                    </p:set>
                                    <p:animEffect transition="in" filter="fade">
                                      <p:cBhvr>
                                        <p:cTn id="10" dur="1000"/>
                                        <p:tgtEl>
                                          <p:spTgt spid="516"/>
                                        </p:tgtEl>
                                      </p:cBhvr>
                                    </p:animEffect>
                                  </p:childTnLst>
                                </p:cTn>
                              </p:par>
                              <p:par>
                                <p:cTn id="11" presetID="10" presetClass="entr" presetSubtype="0" fill="hold" nodeType="withEffect">
                                  <p:stCondLst>
                                    <p:cond delay="0"/>
                                  </p:stCondLst>
                                  <p:childTnLst>
                                    <p:set>
                                      <p:cBhvr>
                                        <p:cTn id="12" dur="1" fill="hold">
                                          <p:stCondLst>
                                            <p:cond delay="0"/>
                                          </p:stCondLst>
                                        </p:cTn>
                                        <p:tgtEl>
                                          <p:spTgt spid="521"/>
                                        </p:tgtEl>
                                        <p:attrNameLst>
                                          <p:attrName>style.visibility</p:attrName>
                                        </p:attrNameLst>
                                      </p:cBhvr>
                                      <p:to>
                                        <p:strVal val="visible"/>
                                      </p:to>
                                    </p:set>
                                    <p:animEffect transition="in" filter="fade">
                                      <p:cBhvr>
                                        <p:cTn id="13" dur="1000"/>
                                        <p:tgtEl>
                                          <p:spTgt spid="521"/>
                                        </p:tgtEl>
                                      </p:cBhvr>
                                    </p:animEffect>
                                  </p:childTnLst>
                                </p:cTn>
                              </p:par>
                              <p:par>
                                <p:cTn id="14" presetID="10" presetClass="entr" presetSubtype="0" fill="hold" nodeType="withEffect">
                                  <p:stCondLst>
                                    <p:cond delay="0"/>
                                  </p:stCondLst>
                                  <p:childTnLst>
                                    <p:set>
                                      <p:cBhvr>
                                        <p:cTn id="15" dur="1" fill="hold">
                                          <p:stCondLst>
                                            <p:cond delay="0"/>
                                          </p:stCondLst>
                                        </p:cTn>
                                        <p:tgtEl>
                                          <p:spTgt spid="522"/>
                                        </p:tgtEl>
                                        <p:attrNameLst>
                                          <p:attrName>style.visibility</p:attrName>
                                        </p:attrNameLst>
                                      </p:cBhvr>
                                      <p:to>
                                        <p:strVal val="visible"/>
                                      </p:to>
                                    </p:set>
                                    <p:animEffect transition="in" filter="fade">
                                      <p:cBhvr>
                                        <p:cTn id="16" dur="1000"/>
                                        <p:tgtEl>
                                          <p:spTgt spid="522"/>
                                        </p:tgtEl>
                                      </p:cBhvr>
                                    </p:animEffect>
                                  </p:childTnLst>
                                </p:cTn>
                              </p:par>
                              <p:par>
                                <p:cTn id="17" presetID="10" presetClass="entr" presetSubtype="0" fill="hold" nodeType="withEffect">
                                  <p:stCondLst>
                                    <p:cond delay="0"/>
                                  </p:stCondLst>
                                  <p:childTnLst>
                                    <p:set>
                                      <p:cBhvr>
                                        <p:cTn id="18" dur="1" fill="hold">
                                          <p:stCondLst>
                                            <p:cond delay="0"/>
                                          </p:stCondLst>
                                        </p:cTn>
                                        <p:tgtEl>
                                          <p:spTgt spid="523"/>
                                        </p:tgtEl>
                                        <p:attrNameLst>
                                          <p:attrName>style.visibility</p:attrName>
                                        </p:attrNameLst>
                                      </p:cBhvr>
                                      <p:to>
                                        <p:strVal val="visible"/>
                                      </p:to>
                                    </p:set>
                                    <p:animEffect transition="in" filter="fade">
                                      <p:cBhvr>
                                        <p:cTn id="19" dur="1000"/>
                                        <p:tgtEl>
                                          <p:spTgt spid="523"/>
                                        </p:tgtEl>
                                      </p:cBhvr>
                                    </p:animEffect>
                                  </p:childTnLst>
                                </p:cTn>
                              </p:par>
                              <p:par>
                                <p:cTn id="20" presetID="10" presetClass="entr" presetSubtype="0" fill="hold" nodeType="withEffect">
                                  <p:stCondLst>
                                    <p:cond delay="0"/>
                                  </p:stCondLst>
                                  <p:childTnLst>
                                    <p:set>
                                      <p:cBhvr>
                                        <p:cTn id="21" dur="1" fill="hold">
                                          <p:stCondLst>
                                            <p:cond delay="0"/>
                                          </p:stCondLst>
                                        </p:cTn>
                                        <p:tgtEl>
                                          <p:spTgt spid="524"/>
                                        </p:tgtEl>
                                        <p:attrNameLst>
                                          <p:attrName>style.visibility</p:attrName>
                                        </p:attrNameLst>
                                      </p:cBhvr>
                                      <p:to>
                                        <p:strVal val="visible"/>
                                      </p:to>
                                    </p:set>
                                    <p:animEffect transition="in" filter="fade">
                                      <p:cBhvr>
                                        <p:cTn id="22" dur="1000"/>
                                        <p:tgtEl>
                                          <p:spTgt spid="524"/>
                                        </p:tgtEl>
                                      </p:cBhvr>
                                    </p:animEffect>
                                  </p:childTnLst>
                                </p:cTn>
                              </p:par>
                              <p:par>
                                <p:cTn id="23" presetID="10" presetClass="entr" presetSubtype="0" fill="hold" nodeType="withEffect">
                                  <p:stCondLst>
                                    <p:cond delay="0"/>
                                  </p:stCondLst>
                                  <p:childTnLst>
                                    <p:set>
                                      <p:cBhvr>
                                        <p:cTn id="24" dur="1" fill="hold">
                                          <p:stCondLst>
                                            <p:cond delay="0"/>
                                          </p:stCondLst>
                                        </p:cTn>
                                        <p:tgtEl>
                                          <p:spTgt spid="525"/>
                                        </p:tgtEl>
                                        <p:attrNameLst>
                                          <p:attrName>style.visibility</p:attrName>
                                        </p:attrNameLst>
                                      </p:cBhvr>
                                      <p:to>
                                        <p:strVal val="visible"/>
                                      </p:to>
                                    </p:set>
                                    <p:animEffect transition="in" filter="fade">
                                      <p:cBhvr>
                                        <p:cTn id="25" dur="1000"/>
                                        <p:tgtEl>
                                          <p:spTgt spid="525"/>
                                        </p:tgtEl>
                                      </p:cBhvr>
                                    </p:animEffect>
                                  </p:childTnLst>
                                </p:cTn>
                              </p:par>
                              <p:par>
                                <p:cTn id="26" presetID="10" presetClass="entr" presetSubtype="0" fill="hold" nodeType="withEffect">
                                  <p:stCondLst>
                                    <p:cond delay="0"/>
                                  </p:stCondLst>
                                  <p:childTnLst>
                                    <p:set>
                                      <p:cBhvr>
                                        <p:cTn id="27" dur="1" fill="hold">
                                          <p:stCondLst>
                                            <p:cond delay="0"/>
                                          </p:stCondLst>
                                        </p:cTn>
                                        <p:tgtEl>
                                          <p:spTgt spid="526"/>
                                        </p:tgtEl>
                                        <p:attrNameLst>
                                          <p:attrName>style.visibility</p:attrName>
                                        </p:attrNameLst>
                                      </p:cBhvr>
                                      <p:to>
                                        <p:strVal val="visible"/>
                                      </p:to>
                                    </p:set>
                                    <p:animEffect transition="in" filter="fade">
                                      <p:cBhvr>
                                        <p:cTn id="28" dur="1000"/>
                                        <p:tgtEl>
                                          <p:spTgt spid="526"/>
                                        </p:tgtEl>
                                      </p:cBhvr>
                                    </p:animEffect>
                                  </p:childTnLst>
                                </p:cTn>
                              </p:par>
                              <p:par>
                                <p:cTn id="29" presetID="10" presetClass="entr" presetSubtype="0" fill="hold" nodeType="withEffect">
                                  <p:stCondLst>
                                    <p:cond delay="0"/>
                                  </p:stCondLst>
                                  <p:childTnLst>
                                    <p:set>
                                      <p:cBhvr>
                                        <p:cTn id="30" dur="1" fill="hold">
                                          <p:stCondLst>
                                            <p:cond delay="0"/>
                                          </p:stCondLst>
                                        </p:cTn>
                                        <p:tgtEl>
                                          <p:spTgt spid="527"/>
                                        </p:tgtEl>
                                        <p:attrNameLst>
                                          <p:attrName>style.visibility</p:attrName>
                                        </p:attrNameLst>
                                      </p:cBhvr>
                                      <p:to>
                                        <p:strVal val="visible"/>
                                      </p:to>
                                    </p:set>
                                    <p:animEffect transition="in" filter="fade">
                                      <p:cBhvr>
                                        <p:cTn id="31" dur="1000"/>
                                        <p:tgtEl>
                                          <p:spTgt spid="527"/>
                                        </p:tgtEl>
                                      </p:cBhvr>
                                    </p:animEffect>
                                  </p:childTnLst>
                                </p:cTn>
                              </p:par>
                              <p:par>
                                <p:cTn id="32" presetID="10" presetClass="entr" presetSubtype="0" fill="hold" nodeType="withEffect">
                                  <p:stCondLst>
                                    <p:cond delay="0"/>
                                  </p:stCondLst>
                                  <p:childTnLst>
                                    <p:set>
                                      <p:cBhvr>
                                        <p:cTn id="33" dur="1" fill="hold">
                                          <p:stCondLst>
                                            <p:cond delay="0"/>
                                          </p:stCondLst>
                                        </p:cTn>
                                        <p:tgtEl>
                                          <p:spTgt spid="528"/>
                                        </p:tgtEl>
                                        <p:attrNameLst>
                                          <p:attrName>style.visibility</p:attrName>
                                        </p:attrNameLst>
                                      </p:cBhvr>
                                      <p:to>
                                        <p:strVal val="visible"/>
                                      </p:to>
                                    </p:set>
                                    <p:animEffect transition="in" filter="fade">
                                      <p:cBhvr>
                                        <p:cTn id="34" dur="1000"/>
                                        <p:tgtEl>
                                          <p:spTgt spid="528"/>
                                        </p:tgtEl>
                                      </p:cBhvr>
                                    </p:animEffect>
                                  </p:childTnLst>
                                </p:cTn>
                              </p:par>
                              <p:par>
                                <p:cTn id="35" presetID="10" presetClass="entr" presetSubtype="0" fill="hold" nodeType="withEffect">
                                  <p:stCondLst>
                                    <p:cond delay="0"/>
                                  </p:stCondLst>
                                  <p:childTnLst>
                                    <p:set>
                                      <p:cBhvr>
                                        <p:cTn id="36" dur="1" fill="hold">
                                          <p:stCondLst>
                                            <p:cond delay="0"/>
                                          </p:stCondLst>
                                        </p:cTn>
                                        <p:tgtEl>
                                          <p:spTgt spid="529"/>
                                        </p:tgtEl>
                                        <p:attrNameLst>
                                          <p:attrName>style.visibility</p:attrName>
                                        </p:attrNameLst>
                                      </p:cBhvr>
                                      <p:to>
                                        <p:strVal val="visible"/>
                                      </p:to>
                                    </p:set>
                                    <p:animEffect transition="in" filter="fade">
                                      <p:cBhvr>
                                        <p:cTn id="37" dur="1000"/>
                                        <p:tgtEl>
                                          <p:spTgt spid="529"/>
                                        </p:tgtEl>
                                      </p:cBhvr>
                                    </p:animEffect>
                                  </p:childTnLst>
                                </p:cTn>
                              </p:par>
                              <p:par>
                                <p:cTn id="38" presetID="10" presetClass="entr" presetSubtype="0" fill="hold" nodeType="withEffect">
                                  <p:stCondLst>
                                    <p:cond delay="0"/>
                                  </p:stCondLst>
                                  <p:childTnLst>
                                    <p:set>
                                      <p:cBhvr>
                                        <p:cTn id="39" dur="1" fill="hold">
                                          <p:stCondLst>
                                            <p:cond delay="0"/>
                                          </p:stCondLst>
                                        </p:cTn>
                                        <p:tgtEl>
                                          <p:spTgt spid="530"/>
                                        </p:tgtEl>
                                        <p:attrNameLst>
                                          <p:attrName>style.visibility</p:attrName>
                                        </p:attrNameLst>
                                      </p:cBhvr>
                                      <p:to>
                                        <p:strVal val="visible"/>
                                      </p:to>
                                    </p:set>
                                    <p:animEffect transition="in" filter="fade">
                                      <p:cBhvr>
                                        <p:cTn id="40" dur="1000"/>
                                        <p:tgtEl>
                                          <p:spTgt spid="530"/>
                                        </p:tgtEl>
                                      </p:cBhvr>
                                    </p:animEffect>
                                  </p:childTnLst>
                                </p:cTn>
                              </p:par>
                              <p:par>
                                <p:cTn id="41" presetID="10" presetClass="entr" presetSubtype="0" fill="hold" nodeType="withEffect">
                                  <p:stCondLst>
                                    <p:cond delay="0"/>
                                  </p:stCondLst>
                                  <p:childTnLst>
                                    <p:set>
                                      <p:cBhvr>
                                        <p:cTn id="42" dur="1" fill="hold">
                                          <p:stCondLst>
                                            <p:cond delay="0"/>
                                          </p:stCondLst>
                                        </p:cTn>
                                        <p:tgtEl>
                                          <p:spTgt spid="531"/>
                                        </p:tgtEl>
                                        <p:attrNameLst>
                                          <p:attrName>style.visibility</p:attrName>
                                        </p:attrNameLst>
                                      </p:cBhvr>
                                      <p:to>
                                        <p:strVal val="visible"/>
                                      </p:to>
                                    </p:set>
                                    <p:animEffect transition="in" filter="fade">
                                      <p:cBhvr>
                                        <p:cTn id="43" dur="1000"/>
                                        <p:tgtEl>
                                          <p:spTgt spid="531"/>
                                        </p:tgtEl>
                                      </p:cBhvr>
                                    </p:animEffect>
                                  </p:childTnLst>
                                </p:cTn>
                              </p:par>
                              <p:par>
                                <p:cTn id="44" presetID="10" presetClass="entr" presetSubtype="0" fill="hold" nodeType="withEffect">
                                  <p:stCondLst>
                                    <p:cond delay="0"/>
                                  </p:stCondLst>
                                  <p:childTnLst>
                                    <p:set>
                                      <p:cBhvr>
                                        <p:cTn id="45" dur="1" fill="hold">
                                          <p:stCondLst>
                                            <p:cond delay="0"/>
                                          </p:stCondLst>
                                        </p:cTn>
                                        <p:tgtEl>
                                          <p:spTgt spid="532"/>
                                        </p:tgtEl>
                                        <p:attrNameLst>
                                          <p:attrName>style.visibility</p:attrName>
                                        </p:attrNameLst>
                                      </p:cBhvr>
                                      <p:to>
                                        <p:strVal val="visible"/>
                                      </p:to>
                                    </p:set>
                                    <p:animEffect transition="in" filter="fade">
                                      <p:cBhvr>
                                        <p:cTn id="46" dur="1000"/>
                                        <p:tgtEl>
                                          <p:spTgt spid="532"/>
                                        </p:tgtEl>
                                      </p:cBhvr>
                                    </p:animEffect>
                                  </p:childTnLst>
                                </p:cTn>
                              </p:par>
                              <p:par>
                                <p:cTn id="47" presetID="10" presetClass="entr" presetSubtype="0" fill="hold" nodeType="withEffect">
                                  <p:stCondLst>
                                    <p:cond delay="0"/>
                                  </p:stCondLst>
                                  <p:childTnLst>
                                    <p:set>
                                      <p:cBhvr>
                                        <p:cTn id="48" dur="1" fill="hold">
                                          <p:stCondLst>
                                            <p:cond delay="0"/>
                                          </p:stCondLst>
                                        </p:cTn>
                                        <p:tgtEl>
                                          <p:spTgt spid="533"/>
                                        </p:tgtEl>
                                        <p:attrNameLst>
                                          <p:attrName>style.visibility</p:attrName>
                                        </p:attrNameLst>
                                      </p:cBhvr>
                                      <p:to>
                                        <p:strVal val="visible"/>
                                      </p:to>
                                    </p:set>
                                    <p:animEffect transition="in" filter="fade">
                                      <p:cBhvr>
                                        <p:cTn id="49" dur="1000"/>
                                        <p:tgtEl>
                                          <p:spTgt spid="533"/>
                                        </p:tgtEl>
                                      </p:cBhvr>
                                    </p:animEffect>
                                  </p:childTnLst>
                                </p:cTn>
                              </p:par>
                              <p:par>
                                <p:cTn id="50" presetID="10" presetClass="entr" presetSubtype="0" fill="hold" nodeType="withEffect">
                                  <p:stCondLst>
                                    <p:cond delay="0"/>
                                  </p:stCondLst>
                                  <p:childTnLst>
                                    <p:set>
                                      <p:cBhvr>
                                        <p:cTn id="51" dur="1" fill="hold">
                                          <p:stCondLst>
                                            <p:cond delay="0"/>
                                          </p:stCondLst>
                                        </p:cTn>
                                        <p:tgtEl>
                                          <p:spTgt spid="534"/>
                                        </p:tgtEl>
                                        <p:attrNameLst>
                                          <p:attrName>style.visibility</p:attrName>
                                        </p:attrNameLst>
                                      </p:cBhvr>
                                      <p:to>
                                        <p:strVal val="visible"/>
                                      </p:to>
                                    </p:set>
                                    <p:animEffect transition="in" filter="fade">
                                      <p:cBhvr>
                                        <p:cTn id="52" dur="10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Custom 2">
      <a:dk1>
        <a:srgbClr val="000000"/>
      </a:dk1>
      <a:lt1>
        <a:srgbClr val="FFFFFF"/>
      </a:lt1>
      <a:dk2>
        <a:srgbClr val="2C3C43"/>
      </a:dk2>
      <a:lt2>
        <a:srgbClr val="EBEBEB"/>
      </a:lt2>
      <a:accent1>
        <a:srgbClr val="0098AA"/>
      </a:accent1>
      <a:accent2>
        <a:srgbClr val="002147"/>
      </a:accent2>
      <a:accent3>
        <a:srgbClr val="00B1C4"/>
      </a:accent3>
      <a:accent4>
        <a:srgbClr val="8AD394"/>
      </a:accent4>
      <a:accent5>
        <a:srgbClr val="005ABC"/>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2142</TotalTime>
  <Words>3851</Words>
  <Application>Microsoft Office PowerPoint</Application>
  <PresentationFormat>On-screen Show (16:9)</PresentationFormat>
  <Paragraphs>499</Paragraphs>
  <Slides>31</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Noto Sans Symbols</vt:lpstr>
      <vt:lpstr>Roboto</vt:lpstr>
      <vt:lpstr>Georgia</vt:lpstr>
      <vt:lpstr>Cambria</vt:lpstr>
      <vt:lpstr>Trebuchet MS</vt:lpstr>
      <vt:lpstr>Arial</vt:lpstr>
      <vt:lpstr>Calibri</vt:lpstr>
      <vt:lpstr>Wingdings</vt:lpstr>
      <vt:lpstr>Facet</vt:lpstr>
      <vt:lpstr>Patient Advocacy Coordinator (PAC) Processes (Flowcharts, Resource Guides, Forms) Louisiana Tuberculosis Control </vt:lpstr>
      <vt:lpstr>PowerPoint Presentation</vt:lpstr>
      <vt:lpstr>PowerPoint Presentation</vt:lpstr>
      <vt:lpstr>PAC Functions</vt:lpstr>
      <vt:lpstr>PAC as Resource</vt:lpstr>
      <vt:lpstr>PowerPoint Presentation</vt:lpstr>
      <vt:lpstr>PAC Process (Example Continued)</vt:lpstr>
      <vt:lpstr>PAC Process (Example of PAC Action Request)</vt:lpstr>
      <vt:lpstr>PAC Action Flowchart </vt:lpstr>
      <vt:lpstr>Medications</vt:lpstr>
      <vt:lpstr>Mental Health</vt:lpstr>
      <vt:lpstr>Transportation</vt:lpstr>
      <vt:lpstr>Financial</vt:lpstr>
      <vt:lpstr>Safety</vt:lpstr>
      <vt:lpstr>Health</vt:lpstr>
      <vt:lpstr>Conflicting Medical Information</vt:lpstr>
      <vt:lpstr>Reliability</vt:lpstr>
      <vt:lpstr>Resource Guides</vt:lpstr>
      <vt:lpstr>Region 1: Resources for Tuberculosis Patient Care </vt:lpstr>
      <vt:lpstr>Region 2: Baton Rouge</vt:lpstr>
      <vt:lpstr>Region 3: Houma</vt:lpstr>
      <vt:lpstr>Region 4: Lafayette</vt:lpstr>
      <vt:lpstr>Region 5: Lake Charles</vt:lpstr>
      <vt:lpstr>Region 6: Alexandria</vt:lpstr>
      <vt:lpstr>  </vt:lpstr>
      <vt:lpstr>Region 8: Monroe</vt:lpstr>
      <vt:lpstr>Region 9: Covington</vt:lpstr>
      <vt:lpstr>Statewide Resources</vt:lpstr>
      <vt:lpstr>Statewide Resources (Continued)</vt:lpstr>
      <vt:lpstr>PAC Action Request Form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Advocacy Coordinator (PAC) Processes (Flowcharts, Resource Guides, Forms) Louisiana Tuberculosis Control</dc:title>
  <dc:creator>Heather Manrique</dc:creator>
  <cp:lastModifiedBy>Heather Manrique</cp:lastModifiedBy>
  <cp:revision>99</cp:revision>
  <dcterms:modified xsi:type="dcterms:W3CDTF">2022-01-25T16:52:00Z</dcterms:modified>
  <cp:contentStatus/>
</cp:coreProperties>
</file>