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6" r:id="rId2"/>
    <p:sldId id="257" r:id="rId3"/>
    <p:sldId id="271" r:id="rId4"/>
    <p:sldId id="259" r:id="rId5"/>
    <p:sldId id="360" r:id="rId6"/>
    <p:sldId id="273" r:id="rId7"/>
    <p:sldId id="272" r:id="rId8"/>
    <p:sldId id="274" r:id="rId9"/>
    <p:sldId id="262" r:id="rId10"/>
    <p:sldId id="275" r:id="rId11"/>
    <p:sldId id="263" r:id="rId12"/>
    <p:sldId id="260" r:id="rId13"/>
    <p:sldId id="335" r:id="rId14"/>
    <p:sldId id="336" r:id="rId15"/>
    <p:sldId id="337" r:id="rId16"/>
    <p:sldId id="338" r:id="rId17"/>
    <p:sldId id="339" r:id="rId18"/>
    <p:sldId id="340" r:id="rId19"/>
    <p:sldId id="404" r:id="rId20"/>
    <p:sldId id="403" r:id="rId21"/>
    <p:sldId id="381" r:id="rId22"/>
    <p:sldId id="382" r:id="rId23"/>
    <p:sldId id="383" r:id="rId24"/>
    <p:sldId id="384" r:id="rId25"/>
    <p:sldId id="341" r:id="rId26"/>
    <p:sldId id="342" r:id="rId27"/>
    <p:sldId id="344" r:id="rId28"/>
    <p:sldId id="346" r:id="rId29"/>
    <p:sldId id="410" r:id="rId30"/>
    <p:sldId id="367" r:id="rId31"/>
    <p:sldId id="368" r:id="rId32"/>
    <p:sldId id="345" r:id="rId33"/>
    <p:sldId id="370" r:id="rId34"/>
    <p:sldId id="371" r:id="rId35"/>
    <p:sldId id="369" r:id="rId36"/>
    <p:sldId id="373" r:id="rId37"/>
    <p:sldId id="412" r:id="rId38"/>
    <p:sldId id="374" r:id="rId39"/>
    <p:sldId id="375" r:id="rId40"/>
    <p:sldId id="376" r:id="rId41"/>
    <p:sldId id="377" r:id="rId42"/>
    <p:sldId id="378" r:id="rId43"/>
    <p:sldId id="379" r:id="rId44"/>
    <p:sldId id="380" r:id="rId45"/>
    <p:sldId id="304" r:id="rId46"/>
    <p:sldId id="305" r:id="rId47"/>
    <p:sldId id="306" r:id="rId48"/>
    <p:sldId id="307" r:id="rId49"/>
    <p:sldId id="308" r:id="rId50"/>
    <p:sldId id="413" r:id="rId51"/>
    <p:sldId id="309" r:id="rId52"/>
    <p:sldId id="414" r:id="rId53"/>
    <p:sldId id="415" r:id="rId54"/>
    <p:sldId id="416" r:id="rId55"/>
    <p:sldId id="328" r:id="rId56"/>
    <p:sldId id="311" r:id="rId57"/>
    <p:sldId id="312" r:id="rId58"/>
    <p:sldId id="314" r:id="rId59"/>
    <p:sldId id="316" r:id="rId60"/>
    <p:sldId id="321" r:id="rId61"/>
    <p:sldId id="329" r:id="rId62"/>
    <p:sldId id="323" r:id="rId63"/>
    <p:sldId id="324" r:id="rId64"/>
    <p:sldId id="325" r:id="rId65"/>
    <p:sldId id="326" r:id="rId66"/>
    <p:sldId id="417" r:id="rId67"/>
    <p:sldId id="418" r:id="rId68"/>
    <p:sldId id="327" r:id="rId69"/>
    <p:sldId id="278" r:id="rId70"/>
    <p:sldId id="331" r:id="rId71"/>
    <p:sldId id="332" r:id="rId72"/>
    <p:sldId id="279" r:id="rId73"/>
    <p:sldId id="405" r:id="rId74"/>
    <p:sldId id="347" r:id="rId75"/>
    <p:sldId id="270" r:id="rId76"/>
    <p:sldId id="349" r:id="rId77"/>
    <p:sldId id="350" r:id="rId78"/>
    <p:sldId id="351" r:id="rId79"/>
    <p:sldId id="352" r:id="rId80"/>
    <p:sldId id="353" r:id="rId81"/>
    <p:sldId id="354" r:id="rId82"/>
    <p:sldId id="406" r:id="rId83"/>
    <p:sldId id="355" r:id="rId84"/>
    <p:sldId id="361" r:id="rId85"/>
    <p:sldId id="362" r:id="rId86"/>
    <p:sldId id="407" r:id="rId87"/>
    <p:sldId id="363" r:id="rId88"/>
    <p:sldId id="408" r:id="rId89"/>
    <p:sldId id="409"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76" autoAdjust="0"/>
  </p:normalViewPr>
  <p:slideViewPr>
    <p:cSldViewPr>
      <p:cViewPr varScale="1">
        <p:scale>
          <a:sx n="97" d="100"/>
          <a:sy n="97" d="100"/>
        </p:scale>
        <p:origin x="-13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50745-8E4E-40F2-BAF9-90FF2260EB4D}" type="datetimeFigureOut">
              <a:rPr lang="en-US" smtClean="0"/>
              <a:pPr/>
              <a:t>10/9/2017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968CA6-4004-46E2-A15E-A6B7E4C6FD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Without ethical</a:t>
            </a:r>
            <a:r>
              <a:rPr lang="en-US" baseline="0" dirty="0" smtClean="0"/>
              <a:t> standard – no guidelines</a:t>
            </a:r>
          </a:p>
          <a:p>
            <a:r>
              <a:rPr lang="en-US" baseline="0" dirty="0" smtClean="0"/>
              <a:t>Methods likely based on effectiveness, but also convenience, familiarity, limitations of applicant’s knowledge, emotion</a:t>
            </a:r>
          </a:p>
          <a:p>
            <a:r>
              <a:rPr lang="en-US" baseline="0" dirty="0" smtClean="0"/>
              <a:t>Instead, let’s advocate for effectiveness, compassion and humane treatment</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3453FF7-2F53-4D10-A985-CBF27CEDA114}"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3453FF7-2F53-4D10-A985-CBF27CEDA114}"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r>
              <a:rPr lang="en-US" baseline="0" dirty="0" smtClean="0"/>
              <a:t> from CAABs??</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 needs to be effective too</a:t>
            </a:r>
          </a:p>
          <a:p>
            <a:r>
              <a:rPr lang="en-US" dirty="0" smtClean="0"/>
              <a:t>Example:  Dog won’t come inside – not enough enrichment, letting dog loose in yard</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Extinction can also be hard to implement – used to recommend extinction for barking for attention – often don’t recommend</a:t>
            </a:r>
            <a:r>
              <a:rPr lang="en-US" baseline="0" dirty="0" smtClean="0"/>
              <a:t> that alone anymore because compliance is very low (at least if dog is very </a:t>
            </a:r>
            <a:r>
              <a:rPr lang="en-US" baseline="0" dirty="0" err="1" smtClean="0"/>
              <a:t>persistant</a:t>
            </a:r>
            <a:r>
              <a:rPr lang="en-US" baseline="0" dirty="0" smtClean="0"/>
              <a:t>)</a:t>
            </a:r>
            <a:r>
              <a:rPr lang="en-US" dirty="0" smtClean="0"/>
              <a:t> </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study – observational</a:t>
            </a:r>
            <a:r>
              <a:rPr lang="en-US" baseline="0" dirty="0" smtClean="0"/>
              <a:t> – records dog’s reactions when rec’d stimulation</a:t>
            </a:r>
          </a:p>
          <a:p>
            <a:r>
              <a:rPr lang="en-US" baseline="0" dirty="0" smtClean="0"/>
              <a:t>Second study – measured </a:t>
            </a:r>
            <a:r>
              <a:rPr lang="en-US" baseline="0" dirty="0" err="1" smtClean="0"/>
              <a:t>cortisol</a:t>
            </a:r>
            <a:r>
              <a:rPr lang="en-US" baseline="0" dirty="0" smtClean="0"/>
              <a:t>, observed dog’s behavior, looked at effectiveness of training and owner’s comfort level in implementing</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 no</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of dogs that had</a:t>
            </a:r>
            <a:r>
              <a:rPr lang="en-US" baseline="0" dirty="0" smtClean="0"/>
              <a:t> scheduled appointments at a behavior clinic – send survey as part of intake forms for appointment</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instances of aggression in all cases, with exception of rubbing dog’s nose</a:t>
            </a:r>
            <a:r>
              <a:rPr lang="en-US" baseline="0" dirty="0" smtClean="0"/>
              <a:t> in soiled area</a:t>
            </a:r>
          </a:p>
          <a:p>
            <a:r>
              <a:rPr lang="en-US" baseline="0" dirty="0" smtClean="0"/>
              <a:t>Some show higher percentages than others – but don’t have information on if these differences are statistically significant </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physical, but still some high percentages here, and again, all methods provoked aggression in at least some cases</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 of behavior</a:t>
            </a:r>
            <a:r>
              <a:rPr lang="en-US" baseline="0" dirty="0" smtClean="0"/>
              <a:t> analyst’s standards for working with children.  Taken from a paper by Susan Friedman, still very applicable to dogs</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a:t>
            </a:r>
            <a:r>
              <a:rPr lang="en-US" baseline="0" dirty="0" smtClean="0"/>
              <a:t> methods still provoked aggression, but percentages are MUCH lower (usually 2%, one is 6%) – most of confrontational methods were 10% or more, several were over 25%</a:t>
            </a:r>
          </a:p>
          <a:p>
            <a:r>
              <a:rPr lang="en-US" baseline="0" dirty="0" smtClean="0"/>
              <a:t>But, again – remember – no statistical tests for significance</a:t>
            </a:r>
          </a:p>
          <a:p>
            <a:r>
              <a:rPr lang="en-US" baseline="0" dirty="0" smtClean="0"/>
              <a:t>That means it’s difficult to say if this is due to experimental set up or just chance (we’ll come back to this)</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40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common (over 40% of dogs) – lowering of ear position, yelp, tongue flicking, lowering of tail, squeal</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42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common (over 40% of dogs) – lowering of ear position, yelp, tongue flicking, lowering of tail</a:t>
            </a:r>
            <a:r>
              <a:rPr lang="en-US" baseline="0" smtClean="0"/>
              <a:t>, squeal</a:t>
            </a:r>
            <a:endParaRPr lang="en-US"/>
          </a:p>
        </p:txBody>
      </p:sp>
      <p:sp>
        <p:nvSpPr>
          <p:cNvPr id="4" name="Slide Number Placeholder 3"/>
          <p:cNvSpPr>
            <a:spLocks noGrp="1"/>
          </p:cNvSpPr>
          <p:nvPr>
            <p:ph type="sldNum" sz="quarter" idx="10"/>
          </p:nvPr>
        </p:nvSpPr>
        <p:spPr/>
        <p:txBody>
          <a:bodyPr/>
          <a:lstStyle/>
          <a:p>
            <a:fld id="{5A968CA6-4004-46E2-A15E-A6B7E4C6FDD0}" type="slidenum">
              <a:rPr lang="en-US" smtClean="0"/>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paper is perfect.  They all have flaws. This is why repetition is so important</a:t>
            </a:r>
          </a:p>
          <a:p>
            <a:r>
              <a:rPr lang="en-US" dirty="0" smtClean="0"/>
              <a:t>And in this case, we are lucky, because</a:t>
            </a:r>
            <a:r>
              <a:rPr lang="en-US" baseline="0" dirty="0" smtClean="0"/>
              <a:t> this particular subject has been studied a LOT.  For many decades.  In many different experimental set ups and with many different species (including dogs).  And the results are now very clear and have been replicated many times.  So, I am now going to go into what we know about the use of punishment from decades of research.  This is likely review for some of you, but I hope it will be useful review, and possible new information for some people.  This information is a large part of the rationale for the LIMA approach.</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44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4E0CF4-EECC-4999-B210-2249D620B65D}" type="slidenum">
              <a:rPr lang="en-US" smtClean="0"/>
              <a:pPr/>
              <a:t>46</a:t>
            </a:fld>
            <a:endParaRPr lang="en-US"/>
          </a:p>
        </p:txBody>
      </p:sp>
    </p:spTree>
    <p:extLst>
      <p:ext uri="{BB962C8B-B14F-4D97-AF65-F5344CB8AC3E}">
        <p14:creationId xmlns="" xmlns:p14="http://schemas.microsoft.com/office/powerpoint/2010/main" val="1075542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clear – not advocating this, but this is an issue with punishment, because</a:t>
            </a:r>
            <a:r>
              <a:rPr lang="en-US" baseline="0" dirty="0" smtClean="0"/>
              <a:t> - </a:t>
            </a:r>
            <a:endParaRPr lang="en-US" dirty="0" smtClean="0"/>
          </a:p>
          <a:p>
            <a:r>
              <a:rPr lang="en-US" dirty="0" smtClean="0"/>
              <a:t>How do you know????</a:t>
            </a:r>
          </a:p>
          <a:p>
            <a:r>
              <a:rPr lang="en-US" dirty="0" smtClean="0"/>
              <a:t>If</a:t>
            </a:r>
            <a:r>
              <a:rPr lang="en-US" baseline="0" dirty="0" smtClean="0"/>
              <a:t> intensity is too low, won’t work.  If it’s too high, welfare of animal becomes a concern – and it’s really easy to make </a:t>
            </a:r>
            <a:r>
              <a:rPr lang="en-US" baseline="0" smtClean="0"/>
              <a:t>either mistake</a:t>
            </a:r>
            <a:endParaRPr lang="en-US" smtClean="0"/>
          </a:p>
        </p:txBody>
      </p:sp>
      <p:sp>
        <p:nvSpPr>
          <p:cNvPr id="4" name="Slide Number Placeholder 3"/>
          <p:cNvSpPr>
            <a:spLocks noGrp="1"/>
          </p:cNvSpPr>
          <p:nvPr>
            <p:ph type="sldNum" sz="quarter" idx="10"/>
          </p:nvPr>
        </p:nvSpPr>
        <p:spPr/>
        <p:txBody>
          <a:bodyPr/>
          <a:lstStyle/>
          <a:p>
            <a:fld id="{5A968CA6-4004-46E2-A15E-A6B7E4C6FDD0}" type="slidenum">
              <a:rPr lang="en-US" smtClean="0"/>
              <a:pPr/>
              <a:t>55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Often (almost always) not used correctly</a:t>
            </a:r>
          </a:p>
          <a:p>
            <a:pPr lvl="1"/>
            <a:r>
              <a:rPr lang="en-US" dirty="0" smtClean="0"/>
              <a:t>Based on emotion</a:t>
            </a:r>
          </a:p>
          <a:p>
            <a:pPr lvl="1"/>
            <a:r>
              <a:rPr lang="en-US" dirty="0" smtClean="0"/>
              <a:t>Lack of training</a:t>
            </a:r>
          </a:p>
          <a:p>
            <a:pPr lvl="1"/>
            <a:r>
              <a:rPr lang="en-US" dirty="0" smtClean="0"/>
              <a:t>Intensity necessary to stop behavior is unethical (or just unknown)</a:t>
            </a:r>
          </a:p>
          <a:p>
            <a:r>
              <a:rPr lang="en-US" dirty="0" smtClean="0"/>
              <a:t>Sometimes the “punishment” is reinforcing</a:t>
            </a:r>
          </a:p>
          <a:p>
            <a:pPr lvl="1"/>
            <a:r>
              <a:rPr lang="en-US" dirty="0" smtClean="0"/>
              <a:t>Acting out</a:t>
            </a:r>
          </a:p>
          <a:p>
            <a:pPr lvl="1"/>
            <a:r>
              <a:rPr lang="en-US" dirty="0" smtClean="0"/>
              <a:t>Suspensions</a:t>
            </a:r>
          </a:p>
          <a:p>
            <a:pPr lvl="1"/>
            <a:r>
              <a:rPr lang="en-US" dirty="0" smtClean="0"/>
              <a:t>Tabasco sauce</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57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 to overcome the </a:t>
            </a:r>
            <a:r>
              <a:rPr lang="en-US" dirty="0" err="1" smtClean="0"/>
              <a:t>reinforcer</a:t>
            </a:r>
            <a:r>
              <a:rPr lang="en-US" dirty="0" smtClean="0"/>
              <a:t>**</a:t>
            </a:r>
          </a:p>
          <a:p>
            <a:pPr lvl="1"/>
            <a:r>
              <a:rPr lang="en-US" dirty="0" smtClean="0"/>
              <a:t>Chasing animals</a:t>
            </a:r>
          </a:p>
          <a:p>
            <a:pPr lvl="1"/>
            <a:r>
              <a:rPr lang="en-US" dirty="0" smtClean="0"/>
              <a:t>Release from emotional distress</a:t>
            </a:r>
          </a:p>
          <a:p>
            <a:pPr lvl="1"/>
            <a:r>
              <a:rPr lang="en-US" dirty="0" smtClean="0"/>
              <a:t>Stealing food</a:t>
            </a:r>
          </a:p>
          <a:p>
            <a:r>
              <a:rPr lang="en-US" dirty="0" smtClean="0"/>
              <a:t>There is no alternative</a:t>
            </a:r>
          </a:p>
          <a:p>
            <a:r>
              <a:rPr lang="en-US" dirty="0" smtClean="0"/>
              <a:t>Real or perceived</a:t>
            </a:r>
          </a:p>
          <a:p>
            <a:pPr lvl="1"/>
            <a:r>
              <a:rPr lang="en-US" dirty="0" smtClean="0"/>
              <a:t>Crime</a:t>
            </a:r>
          </a:p>
          <a:p>
            <a:pPr lvl="1"/>
            <a:r>
              <a:rPr lang="en-US" dirty="0" smtClean="0"/>
              <a:t>Release from emotional distress</a:t>
            </a:r>
          </a:p>
          <a:p>
            <a:pPr lvl="1"/>
            <a:r>
              <a:rPr lang="en-US" dirty="0" smtClean="0"/>
              <a:t>Jumping</a:t>
            </a:r>
          </a:p>
          <a:p>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58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r>
              <a:rPr lang="en-US" baseline="0" dirty="0" smtClean="0"/>
              <a:t> human examples as well because sometimes I think it helps us relate and better understand the examples</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61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Punished</a:t>
            </a:r>
            <a:r>
              <a:rPr lang="en-US" baseline="0" dirty="0" smtClean="0"/>
              <a:t> for going to the bathroom in the house -&gt; hide</a:t>
            </a:r>
            <a:endParaRPr lang="en-US" dirty="0"/>
          </a:p>
        </p:txBody>
      </p:sp>
      <p:sp>
        <p:nvSpPr>
          <p:cNvPr id="4" name="Slide Number Placeholder 3"/>
          <p:cNvSpPr>
            <a:spLocks noGrp="1"/>
          </p:cNvSpPr>
          <p:nvPr>
            <p:ph type="sldNum" sz="quarter" idx="10"/>
          </p:nvPr>
        </p:nvSpPr>
        <p:spPr/>
        <p:txBody>
          <a:bodyPr/>
          <a:lstStyle/>
          <a:p>
            <a:fld id="{3EBC5D4E-F11F-4C5D-A55B-1EEF4172DB8E}" type="slidenum">
              <a:rPr lang="en-US" smtClean="0"/>
              <a:pPr/>
              <a:t>62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Eliminate too high – examples – global fear, minor errors (</a:t>
            </a:r>
            <a:r>
              <a:rPr lang="en-US" dirty="0" err="1" smtClean="0"/>
              <a:t>eg</a:t>
            </a:r>
            <a:r>
              <a:rPr lang="en-US" dirty="0" smtClean="0"/>
              <a:t> reactive dogs)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Reducing to zero is still minimizing</a:t>
            </a:r>
          </a:p>
          <a:p>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Bullies, vandalism</a:t>
            </a:r>
            <a:r>
              <a:rPr lang="en-US" baseline="0" dirty="0" smtClean="0"/>
              <a:t> at work</a:t>
            </a:r>
            <a:endParaRPr lang="en-US" dirty="0"/>
          </a:p>
        </p:txBody>
      </p:sp>
      <p:sp>
        <p:nvSpPr>
          <p:cNvPr id="4" name="Slide Number Placeholder 3"/>
          <p:cNvSpPr>
            <a:spLocks noGrp="1"/>
          </p:cNvSpPr>
          <p:nvPr>
            <p:ph type="sldNum" sz="quarter" idx="10"/>
          </p:nvPr>
        </p:nvSpPr>
        <p:spPr/>
        <p:txBody>
          <a:bodyPr/>
          <a:lstStyle/>
          <a:p>
            <a:fld id="{3EBC5D4E-F11F-4C5D-A55B-1EEF4172DB8E}" type="slidenum">
              <a:rPr lang="en-US" smtClean="0"/>
              <a:pPr/>
              <a:t>63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Punished</a:t>
            </a:r>
            <a:r>
              <a:rPr lang="en-US" baseline="0" dirty="0" smtClean="0"/>
              <a:t> dog redirects onto other person or dog</a:t>
            </a:r>
            <a:endParaRPr lang="en-US" dirty="0"/>
          </a:p>
        </p:txBody>
      </p:sp>
      <p:sp>
        <p:nvSpPr>
          <p:cNvPr id="4" name="Slide Number Placeholder 3"/>
          <p:cNvSpPr>
            <a:spLocks noGrp="1"/>
          </p:cNvSpPr>
          <p:nvPr>
            <p:ph type="sldNum" sz="quarter" idx="10"/>
          </p:nvPr>
        </p:nvSpPr>
        <p:spPr/>
        <p:txBody>
          <a:bodyPr/>
          <a:lstStyle/>
          <a:p>
            <a:fld id="{3EBC5D4E-F11F-4C5D-A55B-1EEF4172DB8E}" type="slidenum">
              <a:rPr lang="en-US" smtClean="0"/>
              <a:pPr/>
              <a:t>64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BC5D4E-F11F-4C5D-A55B-1EEF4172DB8E}" type="slidenum">
              <a:rPr lang="en-US" smtClean="0"/>
              <a:pPr/>
              <a:t>65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Persisted</a:t>
            </a:r>
            <a:r>
              <a:rPr lang="en-US" baseline="0" dirty="0" smtClean="0"/>
              <a:t> – even when removed barrier, even if called dog, even if enticed with food</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66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BC5D4E-F11F-4C5D-A55B-1EEF4172DB8E}" type="slidenum">
              <a:rPr lang="en-US" smtClean="0"/>
              <a:pPr/>
              <a:t>68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Increases</a:t>
            </a:r>
          </a:p>
          <a:p>
            <a:r>
              <a:rPr lang="en-US" dirty="0" smtClean="0"/>
              <a:t>2. Pleasant</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70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72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that you’re using positive punishment a lot?  </a:t>
            </a:r>
          </a:p>
          <a:p>
            <a:pPr lvl="1"/>
            <a:r>
              <a:rPr lang="en-US" dirty="0" smtClean="0"/>
              <a:t>Refer those cases out</a:t>
            </a:r>
          </a:p>
          <a:p>
            <a:pPr lvl="1"/>
            <a:r>
              <a:rPr lang="en-US" dirty="0" smtClean="0"/>
              <a:t>Continue to increase your education</a:t>
            </a:r>
          </a:p>
          <a:p>
            <a:pPr lvl="0"/>
            <a:r>
              <a:rPr lang="en-US" dirty="0" smtClean="0"/>
              <a:t>Even</a:t>
            </a:r>
            <a:r>
              <a:rPr lang="en-US" baseline="0" dirty="0" smtClean="0"/>
              <a:t> if not using punishment?  Always strive to improve your education.</a:t>
            </a:r>
          </a:p>
          <a:p>
            <a:pPr lvl="0"/>
            <a:r>
              <a:rPr lang="en-US" baseline="0" dirty="0" smtClean="0"/>
              <a:t>	I have PhD – very well trained</a:t>
            </a:r>
          </a:p>
          <a:p>
            <a:pPr lvl="0"/>
            <a:r>
              <a:rPr lang="en-US" baseline="0" dirty="0" smtClean="0"/>
              <a:t>	Do not, by any stretch of the imagination, think I have nothing left to learn</a:t>
            </a:r>
          </a:p>
          <a:p>
            <a:pPr lvl="0"/>
            <a:r>
              <a:rPr lang="en-US" baseline="0" dirty="0" smtClean="0"/>
              <a:t>	Be better at: environmental rewards, play, communicating with clients</a:t>
            </a:r>
          </a:p>
          <a:p>
            <a:pPr lvl="0"/>
            <a:r>
              <a:rPr lang="en-US" baseline="0" dirty="0" smtClean="0"/>
              <a:t>Part of aims of LIMA is for methods to be maximally effective</a:t>
            </a:r>
            <a:endParaRPr lang="en-US" dirty="0" smtClean="0"/>
          </a:p>
          <a:p>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76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Responsibility</a:t>
            </a:r>
            <a:r>
              <a:rPr lang="en-US" baseline="0" dirty="0" smtClean="0"/>
              <a:t> to learn about working with people too</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78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Talked</a:t>
            </a:r>
            <a:r>
              <a:rPr lang="en-US" baseline="0" dirty="0" smtClean="0"/>
              <a:t> about this earlier – many side effects, usually better options</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79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 example/graphic</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 go to place, heel</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81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Proactive</a:t>
            </a:r>
            <a:r>
              <a:rPr lang="en-US" baseline="0" dirty="0" smtClean="0"/>
              <a:t> – acting in anticipation of future problems, needs or changes</a:t>
            </a:r>
          </a:p>
          <a:p>
            <a:r>
              <a:rPr lang="en-US" baseline="0" dirty="0" smtClean="0"/>
              <a:t>Reactive – acting in response to a situation rather than creating or controlling it</a:t>
            </a:r>
          </a:p>
          <a:p>
            <a:r>
              <a:rPr lang="en-US" baseline="0" dirty="0" smtClean="0"/>
              <a:t>How does your use of punishment compare to reinforcement?  Are there areas where you could prioritize other approaches that may be more effective?  What is preventing you from using approaches prioritized in the hierarchy?</a:t>
            </a:r>
          </a:p>
          <a:p>
            <a:r>
              <a:rPr lang="en-US" baseline="0" dirty="0" smtClean="0"/>
              <a:t>What are your strengths?  Your weaknesses?  Where could you improve your knowledge?  Are there mechanical skills you are lacking?</a:t>
            </a:r>
          </a:p>
          <a:p>
            <a:r>
              <a:rPr lang="en-US" baseline="0" dirty="0" smtClean="0"/>
              <a:t>Do you pursue continuing education?  How do you choose which education sources to pursue?</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84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87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Promote,</a:t>
            </a:r>
            <a:r>
              <a:rPr lang="en-US" baseline="0" dirty="0" smtClean="0"/>
              <a:t> conduct research, seek out research</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88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responsibility as</a:t>
            </a:r>
            <a:r>
              <a:rPr lang="en-US" baseline="0" dirty="0" smtClean="0"/>
              <a:t> trainers or behaviorists is to make sure that we have the skills and knowledge necessary to make this happen.  We need to ALWAYS be striving to use more humane and more effective methods and to continue our education in order to consistently improve our skills and knowledge.  We need to promote, read and learn to apply </a:t>
            </a:r>
            <a:r>
              <a:rPr lang="en-US" baseline="0" smtClean="0"/>
              <a:t>behavior research.  </a:t>
            </a:r>
            <a:r>
              <a:rPr lang="en-US" baseline="0" dirty="0" smtClean="0"/>
              <a:t>Also need to communicate with community and others in the field so that we can share this information with as many people as possible.  If you think you already know it all, you are wrong and you are doing yourself and your clients – dog and human alike – a disservice.  Never give up on becoming a better, kinder, more effective trainer or behaviorist – this is how we change the field and the whole dog community – one person, one step at a time.  Thank you.</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89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Check Friedman paper – how much is hers?</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attendees</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photo of learning books – sampling of undergrad books</a:t>
            </a:r>
            <a:r>
              <a:rPr lang="en-US" baseline="0" dirty="0" smtClean="0"/>
              <a:t> – required course in most undergrad psych departments</a:t>
            </a:r>
          </a:p>
          <a:p>
            <a:r>
              <a:rPr lang="en-US" baseline="0" dirty="0" smtClean="0"/>
              <a:t>Photos of animals that have demonstrated learning</a:t>
            </a:r>
            <a:endParaRPr lang="en-US" dirty="0"/>
          </a:p>
        </p:txBody>
      </p:sp>
      <p:sp>
        <p:nvSpPr>
          <p:cNvPr id="4" name="Slide Number Placeholder 3"/>
          <p:cNvSpPr>
            <a:spLocks noGrp="1"/>
          </p:cNvSpPr>
          <p:nvPr>
            <p:ph type="sldNum" sz="quarter" idx="10"/>
          </p:nvPr>
        </p:nvSpPr>
        <p:spPr/>
        <p:txBody>
          <a:bodyPr/>
          <a:lstStyle/>
          <a:p>
            <a:fld id="{5A968CA6-4004-46E2-A15E-A6B7E4C6FDD0}"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3453FF7-2F53-4D10-A985-CBF27CEDA114}"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3453FF7-2F53-4D10-A985-CBF27CEDA114}"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B5053A-38E0-495E-8D82-B6B37586A37E}" type="datetimeFigureOut">
              <a:rPr lang="en-US" smtClean="0"/>
              <a:pPr/>
              <a:t>10/9/2017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2F09310-404A-427A-BE40-1F9D41E06B8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B5053A-38E0-495E-8D82-B6B37586A37E}"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09310-404A-427A-BE40-1F9D41E06B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B5053A-38E0-495E-8D82-B6B37586A37E}"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09310-404A-427A-BE40-1F9D41E06B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B5053A-38E0-495E-8D82-B6B37586A37E}"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09310-404A-427A-BE40-1F9D41E06B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B5053A-38E0-495E-8D82-B6B37586A37E}"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09310-404A-427A-BE40-1F9D41E06B8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B5053A-38E0-495E-8D82-B6B37586A37E}"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09310-404A-427A-BE40-1F9D41E06B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B5053A-38E0-495E-8D82-B6B37586A37E}" type="datetimeFigureOut">
              <a:rPr lang="en-US" smtClean="0"/>
              <a:pPr/>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09310-404A-427A-BE40-1F9D41E06B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B5053A-38E0-495E-8D82-B6B37586A37E}" type="datetimeFigureOut">
              <a:rPr lang="en-US" smtClean="0"/>
              <a:pPr/>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09310-404A-427A-BE40-1F9D41E06B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5053A-38E0-495E-8D82-B6B37586A37E}" type="datetimeFigureOut">
              <a:rPr lang="en-US" smtClean="0"/>
              <a:pPr/>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09310-404A-427A-BE40-1F9D41E06B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B5053A-38E0-495E-8D82-B6B37586A37E}"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09310-404A-427A-BE40-1F9D41E06B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B5053A-38E0-495E-8D82-B6B37586A37E}"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2F09310-404A-427A-BE40-1F9D41E06B8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B5053A-38E0-495E-8D82-B6B37586A37E}" type="datetimeFigureOut">
              <a:rPr lang="en-US" smtClean="0"/>
              <a:pPr/>
              <a:t>10/9/2017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2F09310-404A-427A-BE40-1F9D41E06B8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metronomeonline.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851648" cy="1828800"/>
          </a:xfrm>
        </p:spPr>
        <p:txBody>
          <a:bodyPr>
            <a:normAutofit fontScale="90000"/>
          </a:bodyPr>
          <a:lstStyle/>
          <a:p>
            <a:r>
              <a:rPr lang="en-US" dirty="0" smtClean="0"/>
              <a:t>Understanding and Applying the LIMA (Least Intrusive, Minimally Aversive) Approach</a:t>
            </a:r>
            <a:endParaRPr lang="en-US" dirty="0"/>
          </a:p>
        </p:txBody>
      </p:sp>
      <p:sp>
        <p:nvSpPr>
          <p:cNvPr id="3" name="Subtitle 2"/>
          <p:cNvSpPr>
            <a:spLocks noGrp="1"/>
          </p:cNvSpPr>
          <p:nvPr>
            <p:ph type="subTitle" idx="1"/>
          </p:nvPr>
        </p:nvSpPr>
        <p:spPr>
          <a:xfrm>
            <a:off x="533400" y="3886200"/>
            <a:ext cx="7854696" cy="1094936"/>
          </a:xfrm>
        </p:spPr>
        <p:txBody>
          <a:bodyPr/>
          <a:lstStyle/>
          <a:p>
            <a:r>
              <a:rPr lang="en-US" dirty="0" smtClean="0"/>
              <a:t>Kristina Spaulding, PhD, CAAB</a:t>
            </a:r>
          </a:p>
          <a:p>
            <a:r>
              <a:rPr lang="en-US" dirty="0" smtClean="0"/>
              <a:t>Smart Dog Training and Behavior LLC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LIMA definition</a:t>
            </a:r>
            <a:endParaRPr lang="en-US" dirty="0"/>
          </a:p>
        </p:txBody>
      </p:sp>
      <p:sp>
        <p:nvSpPr>
          <p:cNvPr id="3" name="Content Placeholder 2"/>
          <p:cNvSpPr>
            <a:spLocks noGrp="1"/>
          </p:cNvSpPr>
          <p:nvPr>
            <p:ph idx="1"/>
          </p:nvPr>
        </p:nvSpPr>
        <p:spPr/>
        <p:txBody>
          <a:bodyPr/>
          <a:lstStyle/>
          <a:p>
            <a:pPr>
              <a:buNone/>
            </a:pPr>
            <a:r>
              <a:rPr lang="en-US" dirty="0" smtClean="0">
                <a:solidFill>
                  <a:srgbClr val="0070C0"/>
                </a:solidFill>
              </a:rPr>
              <a:t>LIMA requires that trainers and behavior consultants</a:t>
            </a:r>
          </a:p>
          <a:p>
            <a:pPr>
              <a:buNone/>
            </a:pPr>
            <a:r>
              <a:rPr lang="en-US" dirty="0" smtClean="0">
                <a:solidFill>
                  <a:srgbClr val="0070C0"/>
                </a:solidFill>
              </a:rPr>
              <a:t>use the “least intrusive, minimally aversive technique</a:t>
            </a:r>
          </a:p>
          <a:p>
            <a:pPr>
              <a:buNone/>
            </a:pPr>
            <a:r>
              <a:rPr lang="en-US" dirty="0" smtClean="0">
                <a:solidFill>
                  <a:srgbClr val="0070C0"/>
                </a:solidFill>
              </a:rPr>
              <a:t>likely to succeed in achieving a training [or behavior</a:t>
            </a:r>
          </a:p>
          <a:p>
            <a:pPr>
              <a:buNone/>
            </a:pPr>
            <a:r>
              <a:rPr lang="en-US" dirty="0" smtClean="0">
                <a:solidFill>
                  <a:srgbClr val="0070C0"/>
                </a:solidFill>
              </a:rPr>
              <a:t>change] objective with minimal risk of producing</a:t>
            </a:r>
          </a:p>
          <a:p>
            <a:pPr>
              <a:buNone/>
            </a:pPr>
            <a:r>
              <a:rPr lang="en-US" dirty="0" smtClean="0">
                <a:solidFill>
                  <a:srgbClr val="0070C0"/>
                </a:solidFill>
              </a:rPr>
              <a:t>adverse side effects.” </a:t>
            </a:r>
            <a:r>
              <a:rPr lang="en-US" dirty="0" smtClean="0">
                <a:solidFill>
                  <a:schemeClr val="bg1">
                    <a:lumMod val="85000"/>
                  </a:schemeClr>
                </a:solidFill>
              </a:rPr>
              <a:t>It is also a competence criterion,</a:t>
            </a:r>
          </a:p>
          <a:p>
            <a:pPr>
              <a:buNone/>
            </a:pPr>
            <a:r>
              <a:rPr lang="en-US" dirty="0" smtClean="0">
                <a:solidFill>
                  <a:schemeClr val="bg1">
                    <a:lumMod val="85000"/>
                  </a:schemeClr>
                </a:solidFill>
              </a:rPr>
              <a:t>requiring that trainers and behavior consultants be</a:t>
            </a:r>
          </a:p>
          <a:p>
            <a:pPr>
              <a:buNone/>
            </a:pPr>
            <a:r>
              <a:rPr lang="en-US" dirty="0" smtClean="0">
                <a:solidFill>
                  <a:schemeClr val="bg1">
                    <a:lumMod val="85000"/>
                  </a:schemeClr>
                </a:solidFill>
              </a:rPr>
              <a:t>adequately trained and skilled in order to ensure that</a:t>
            </a:r>
          </a:p>
          <a:p>
            <a:pPr>
              <a:buNone/>
            </a:pPr>
            <a:r>
              <a:rPr lang="en-US" dirty="0" smtClean="0">
                <a:solidFill>
                  <a:schemeClr val="bg1">
                    <a:lumMod val="85000"/>
                  </a:schemeClr>
                </a:solidFill>
              </a:rPr>
              <a:t>the least intrusive and aversive procedure is in fact used.</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Intrusive</a:t>
            </a:r>
            <a:endParaRPr lang="en-US" dirty="0" smtClean="0">
              <a:solidFill>
                <a:srgbClr val="FF0000"/>
              </a:solidFill>
            </a:endParaRPr>
          </a:p>
          <a:p>
            <a:pPr lvl="1"/>
            <a:r>
              <a:rPr lang="en-US" dirty="0" smtClean="0"/>
              <a:t>Learner’s level of control during intervention</a:t>
            </a:r>
          </a:p>
          <a:p>
            <a:pPr lvl="2"/>
            <a:r>
              <a:rPr lang="en-US" dirty="0" smtClean="0"/>
              <a:t>Should be able to use behavior to control events</a:t>
            </a:r>
          </a:p>
          <a:p>
            <a:pPr lvl="2"/>
            <a:r>
              <a:rPr lang="en-US" dirty="0" smtClean="0"/>
              <a:t>Consistent with evolved function of behavior</a:t>
            </a:r>
          </a:p>
          <a:p>
            <a:pPr lvl="2"/>
            <a:r>
              <a:rPr lang="en-US" dirty="0" smtClean="0"/>
              <a:t>Lack of control one of major factors associated with stress</a:t>
            </a:r>
          </a:p>
          <a:p>
            <a:r>
              <a:rPr lang="en-US" dirty="0" smtClean="0"/>
              <a:t>Aversive</a:t>
            </a:r>
          </a:p>
          <a:p>
            <a:pPr lvl="1"/>
            <a:r>
              <a:rPr lang="en-US" dirty="0" smtClean="0"/>
              <a:t>Stimulus causes avoidance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Rank </a:t>
            </a:r>
            <a:r>
              <a:rPr lang="en-US" dirty="0" err="1" smtClean="0"/>
              <a:t>aversiveness</a:t>
            </a:r>
            <a:r>
              <a:rPr lang="en-US" dirty="0" smtClean="0"/>
              <a:t> of methods</a:t>
            </a:r>
            <a:endParaRPr lang="en-US" dirty="0"/>
          </a:p>
        </p:txBody>
      </p:sp>
      <p:sp>
        <p:nvSpPr>
          <p:cNvPr id="3" name="Content Placeholder 2"/>
          <p:cNvSpPr>
            <a:spLocks noGrp="1"/>
          </p:cNvSpPr>
          <p:nvPr>
            <p:ph idx="1"/>
          </p:nvPr>
        </p:nvSpPr>
        <p:spPr/>
        <p:txBody>
          <a:bodyPr/>
          <a:lstStyle/>
          <a:p>
            <a:pPr marL="850392" lvl="1" indent="-457200">
              <a:buFont typeface="+mj-lt"/>
              <a:buAutoNum type="arabicPeriod"/>
            </a:pPr>
            <a:r>
              <a:rPr lang="en-US" dirty="0" smtClean="0"/>
              <a:t>Leaning forward makes the dog cringe</a:t>
            </a:r>
          </a:p>
          <a:p>
            <a:pPr marL="850392" lvl="1" indent="-457200">
              <a:buFont typeface="+mj-lt"/>
              <a:buAutoNum type="arabicPeriod"/>
            </a:pPr>
            <a:r>
              <a:rPr lang="en-US" dirty="0" smtClean="0"/>
              <a:t>Yelling at the dog doesn’t cause it to bat an eye</a:t>
            </a:r>
          </a:p>
          <a:p>
            <a:pPr marL="850392" lvl="1" indent="-457200">
              <a:buFont typeface="+mj-lt"/>
              <a:buAutoNum type="arabicPeriod"/>
            </a:pPr>
            <a:r>
              <a:rPr lang="en-US" dirty="0" smtClean="0"/>
              <a:t>Kicking a dog in the side</a:t>
            </a:r>
          </a:p>
          <a:p>
            <a:pPr marL="850392" lvl="1" indent="-457200">
              <a:buFont typeface="+mj-lt"/>
              <a:buAutoNum type="arabicPeriod"/>
            </a:pPr>
            <a:r>
              <a:rPr lang="en-US" dirty="0" smtClean="0"/>
              <a:t>Using a “scat mat” on a couch so that if the dog jumps up, it gets a mild shock</a:t>
            </a:r>
          </a:p>
          <a:p>
            <a:pPr marL="850392" lvl="1" indent="-457200">
              <a:buFont typeface="+mj-lt"/>
              <a:buAutoNum type="arabicPeriod"/>
            </a:pPr>
            <a:r>
              <a:rPr lang="en-US" dirty="0" smtClean="0"/>
              <a:t>Using a citronella collar to avoid barking</a:t>
            </a:r>
          </a:p>
          <a:p>
            <a:pPr marL="850392" lvl="1" indent="-457200">
              <a:buFont typeface="+mj-lt"/>
              <a:buAutoNum type="arabicPeriod"/>
            </a:pPr>
            <a:r>
              <a:rPr lang="en-US" dirty="0" smtClean="0"/>
              <a:t>Stopping when a dog pulls</a:t>
            </a:r>
          </a:p>
          <a:p>
            <a:pPr marL="850392" lvl="1" indent="-457200">
              <a:buFont typeface="+mj-lt"/>
              <a:buAutoNum type="arabicPeriod"/>
            </a:pPr>
            <a:r>
              <a:rPr lang="en-US" dirty="0" smtClean="0"/>
              <a:t>Shaping a dog that is whining</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Humane Hierarchy</a:t>
            </a:r>
            <a:endParaRPr lang="en-US" dirty="0"/>
          </a:p>
        </p:txBody>
      </p:sp>
      <p:sp>
        <p:nvSpPr>
          <p:cNvPr id="3" name="Content Placeholder 2"/>
          <p:cNvSpPr>
            <a:spLocks noGrp="1"/>
          </p:cNvSpPr>
          <p:nvPr>
            <p:ph idx="1"/>
          </p:nvPr>
        </p:nvSpPr>
        <p:spPr/>
        <p:txBody>
          <a:bodyPr/>
          <a:lstStyle/>
          <a:p>
            <a:r>
              <a:rPr lang="en-US" dirty="0" smtClean="0"/>
              <a:t>Set of procedures for “humane and effective practices”</a:t>
            </a:r>
          </a:p>
          <a:p>
            <a:r>
              <a:rPr lang="en-US" dirty="0" smtClean="0"/>
              <a:t>Components (in alphabetical order)</a:t>
            </a:r>
          </a:p>
          <a:p>
            <a:pPr marL="850392" lvl="1" indent="-457200">
              <a:buFont typeface="+mj-lt"/>
              <a:buAutoNum type="alphaUcPeriod"/>
            </a:pPr>
            <a:r>
              <a:rPr lang="en-US" dirty="0" smtClean="0"/>
              <a:t>Antecedent arrangements</a:t>
            </a:r>
          </a:p>
          <a:p>
            <a:pPr marL="850392" lvl="1" indent="-457200">
              <a:buFont typeface="+mj-lt"/>
              <a:buAutoNum type="alphaUcPeriod"/>
            </a:pPr>
            <a:r>
              <a:rPr lang="en-US" dirty="0" smtClean="0"/>
              <a:t>Differential reinforcement of alternative behaviors</a:t>
            </a:r>
          </a:p>
          <a:p>
            <a:pPr marL="850392" lvl="1" indent="-457200">
              <a:buFont typeface="+mj-lt"/>
              <a:buAutoNum type="alphaUcPeriod"/>
            </a:pPr>
            <a:r>
              <a:rPr lang="en-US" dirty="0" smtClean="0"/>
              <a:t>Extinction, negative reinforcement, negative punishment</a:t>
            </a:r>
          </a:p>
          <a:p>
            <a:pPr marL="850392" lvl="1" indent="-457200">
              <a:buFont typeface="+mj-lt"/>
              <a:buAutoNum type="alphaUcPeriod"/>
            </a:pPr>
            <a:r>
              <a:rPr lang="en-US" dirty="0" smtClean="0"/>
              <a:t>Positive punishment</a:t>
            </a:r>
          </a:p>
          <a:p>
            <a:pPr marL="850392" lvl="1" indent="-457200">
              <a:buFont typeface="+mj-lt"/>
              <a:buAutoNum type="alphaUcPeriod"/>
            </a:pPr>
            <a:r>
              <a:rPr lang="en-US" dirty="0" smtClean="0"/>
              <a:t>Positive reinforcement</a:t>
            </a:r>
          </a:p>
          <a:p>
            <a:pPr marL="850392" lvl="1" indent="-457200">
              <a:buFont typeface="+mj-lt"/>
              <a:buAutoNum type="alphaUcPeriod"/>
            </a:pPr>
            <a:r>
              <a:rPr lang="en-US" dirty="0" smtClean="0"/>
              <a:t>Wellness: Nutritional, physical</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Antecedent arrangements</a:t>
            </a:r>
            <a:endParaRPr lang="en-US" dirty="0"/>
          </a:p>
        </p:txBody>
      </p:sp>
      <p:sp>
        <p:nvSpPr>
          <p:cNvPr id="3" name="Content Placeholder 2"/>
          <p:cNvSpPr>
            <a:spLocks noGrp="1"/>
          </p:cNvSpPr>
          <p:nvPr>
            <p:ph idx="1"/>
          </p:nvPr>
        </p:nvSpPr>
        <p:spPr/>
        <p:txBody>
          <a:bodyPr/>
          <a:lstStyle/>
          <a:p>
            <a:r>
              <a:rPr lang="en-US" dirty="0" smtClean="0"/>
              <a:t>Definition?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Antecedent arrangements</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dirty="0" smtClean="0"/>
              <a:t>Managing or changing the environment to prevent behavior in first place</a:t>
            </a:r>
          </a:p>
          <a:p>
            <a:r>
              <a:rPr lang="en-US" dirty="0" smtClean="0"/>
              <a:t>Examples</a:t>
            </a:r>
          </a:p>
          <a:p>
            <a:pPr lvl="1"/>
            <a:r>
              <a:rPr lang="en-US" dirty="0" smtClean="0"/>
              <a:t>Separate desks to prevent chatting</a:t>
            </a:r>
          </a:p>
          <a:p>
            <a:pPr lvl="1"/>
            <a:r>
              <a:rPr lang="en-US" dirty="0" smtClean="0"/>
              <a:t>Avoid having junk food in house</a:t>
            </a:r>
          </a:p>
          <a:p>
            <a:pPr lvl="1"/>
            <a:r>
              <a:rPr lang="en-US" dirty="0" smtClean="0"/>
              <a:t>Walk dog in quiet areas</a:t>
            </a:r>
          </a:p>
          <a:p>
            <a:pPr lvl="1"/>
            <a:r>
              <a:rPr lang="en-US" dirty="0" smtClean="0"/>
              <a:t>Keep trash can in cabinet</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reinforcement of an incompatible behavior (DRI)</a:t>
            </a:r>
            <a:endParaRPr lang="en-US" dirty="0"/>
          </a:p>
        </p:txBody>
      </p:sp>
      <p:sp>
        <p:nvSpPr>
          <p:cNvPr id="3" name="Content Placeholder 2"/>
          <p:cNvSpPr>
            <a:spLocks noGrp="1"/>
          </p:cNvSpPr>
          <p:nvPr>
            <p:ph idx="1"/>
          </p:nvPr>
        </p:nvSpPr>
        <p:spPr>
          <a:xfrm>
            <a:off x="381000" y="1981200"/>
            <a:ext cx="8382000" cy="2979277"/>
          </a:xfrm>
        </p:spPr>
        <p:txBody>
          <a:bodyPr/>
          <a:lstStyle/>
          <a:p>
            <a:r>
              <a:rPr lang="en-US" dirty="0" smtClean="0"/>
              <a:t>Choose a behavior that is </a:t>
            </a:r>
            <a:r>
              <a:rPr lang="en-US" i="1" dirty="0" smtClean="0"/>
              <a:t>incompatible</a:t>
            </a:r>
            <a:r>
              <a:rPr lang="en-US" dirty="0" smtClean="0"/>
              <a:t> with the unwanted behavior</a:t>
            </a:r>
          </a:p>
          <a:p>
            <a:pPr lvl="1"/>
            <a:r>
              <a:rPr lang="en-US" dirty="0" smtClean="0"/>
              <a:t>That is, cannot do both behaviors at once</a:t>
            </a:r>
          </a:p>
          <a:p>
            <a:pPr lvl="1"/>
            <a:r>
              <a:rPr lang="en-US" dirty="0" smtClean="0"/>
              <a:t>Examples</a:t>
            </a:r>
          </a:p>
          <a:p>
            <a:pPr lvl="2"/>
            <a:r>
              <a:rPr lang="en-US" dirty="0" smtClean="0"/>
              <a:t>Jumping and sitting</a:t>
            </a:r>
          </a:p>
          <a:p>
            <a:pPr lvl="2"/>
            <a:r>
              <a:rPr lang="en-US" dirty="0" smtClean="0"/>
              <a:t>Lunging at another dog and making eye contact with person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reinforcement of an incompatible behavior (DRI)</a:t>
            </a:r>
            <a:endParaRPr lang="en-US" dirty="0"/>
          </a:p>
        </p:txBody>
      </p:sp>
      <p:sp>
        <p:nvSpPr>
          <p:cNvPr id="3" name="Content Placeholder 2"/>
          <p:cNvSpPr>
            <a:spLocks noGrp="1"/>
          </p:cNvSpPr>
          <p:nvPr>
            <p:ph idx="1"/>
          </p:nvPr>
        </p:nvSpPr>
        <p:spPr>
          <a:xfrm>
            <a:off x="381000" y="2057400"/>
            <a:ext cx="8382000" cy="1871282"/>
          </a:xfrm>
        </p:spPr>
        <p:txBody>
          <a:bodyPr/>
          <a:lstStyle/>
          <a:p>
            <a:r>
              <a:rPr lang="en-US" dirty="0" smtClean="0"/>
              <a:t>Make the incompatible behavior (sitting) more reinforcing than the unwanted behavior (jumping)</a:t>
            </a:r>
          </a:p>
          <a:p>
            <a:r>
              <a:rPr lang="en-US" dirty="0" smtClean="0"/>
              <a:t>Results in a decrease in jumping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a:t>
            </a:r>
            <a:endParaRPr lang="en-US" dirty="0"/>
          </a:p>
        </p:txBody>
      </p:sp>
      <p:sp>
        <p:nvSpPr>
          <p:cNvPr id="3" name="Content Placeholder 2"/>
          <p:cNvSpPr>
            <a:spLocks noGrp="1"/>
          </p:cNvSpPr>
          <p:nvPr>
            <p:ph idx="1"/>
          </p:nvPr>
        </p:nvSpPr>
        <p:spPr/>
        <p:txBody>
          <a:bodyPr/>
          <a:lstStyle/>
          <a:p>
            <a:r>
              <a:rPr lang="en-US" dirty="0" smtClean="0"/>
              <a:t>Extinction</a:t>
            </a:r>
          </a:p>
          <a:p>
            <a:pPr lvl="1"/>
            <a:r>
              <a:rPr lang="en-US" dirty="0" smtClean="0"/>
              <a:t>Behavior decreases because it’s no longer being reinforced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theory – outdated?	</a:t>
            </a:r>
            <a:endParaRPr lang="en-US" dirty="0"/>
          </a:p>
        </p:txBody>
      </p:sp>
      <p:sp>
        <p:nvSpPr>
          <p:cNvPr id="3" name="Content Placeholder 2"/>
          <p:cNvSpPr>
            <a:spLocks noGrp="1"/>
          </p:cNvSpPr>
          <p:nvPr>
            <p:ph idx="1"/>
          </p:nvPr>
        </p:nvSpPr>
        <p:spPr/>
        <p:txBody>
          <a:bodyPr/>
          <a:lstStyle/>
          <a:p>
            <a:r>
              <a:rPr lang="en-US" dirty="0" smtClean="0"/>
              <a:t>Has anyone heard or read this?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 is LIMA?</a:t>
            </a:r>
          </a:p>
          <a:p>
            <a:r>
              <a:rPr lang="en-US" dirty="0" smtClean="0"/>
              <a:t>Suggested Methods for Behavioral Modification</a:t>
            </a:r>
          </a:p>
          <a:p>
            <a:r>
              <a:rPr lang="en-US" dirty="0" smtClean="0"/>
              <a:t>Reasoning behind LIMA</a:t>
            </a:r>
          </a:p>
          <a:p>
            <a:r>
              <a:rPr lang="en-US" dirty="0" smtClean="0"/>
              <a:t>What you can do/next steps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theory – outdated?</a:t>
            </a:r>
            <a:endParaRPr lang="en-US" dirty="0"/>
          </a:p>
        </p:txBody>
      </p:sp>
      <p:sp>
        <p:nvSpPr>
          <p:cNvPr id="3" name="Content Placeholder 2"/>
          <p:cNvSpPr>
            <a:spLocks noGrp="1"/>
          </p:cNvSpPr>
          <p:nvPr>
            <p:ph idx="1"/>
          </p:nvPr>
        </p:nvSpPr>
        <p:spPr/>
        <p:txBody>
          <a:bodyPr/>
          <a:lstStyle/>
          <a:p>
            <a:r>
              <a:rPr lang="en-US" dirty="0" smtClean="0"/>
              <a:t>Myth</a:t>
            </a:r>
          </a:p>
          <a:p>
            <a:pPr lvl="1"/>
            <a:r>
              <a:rPr lang="en-US" dirty="0" smtClean="0"/>
              <a:t>Learning theory is outdated</a:t>
            </a:r>
          </a:p>
          <a:p>
            <a:pPr lvl="2"/>
            <a:r>
              <a:rPr lang="en-US" dirty="0" smtClean="0"/>
              <a:t>Calls animals a black box</a:t>
            </a:r>
          </a:p>
          <a:p>
            <a:pPr lvl="1"/>
            <a:r>
              <a:rPr lang="en-US" dirty="0" smtClean="0"/>
              <a:t>Replaced by animal cognition</a:t>
            </a:r>
          </a:p>
          <a:p>
            <a:r>
              <a:rPr lang="en-US" dirty="0" smtClean="0"/>
              <a:t>Fact</a:t>
            </a:r>
          </a:p>
          <a:p>
            <a:pPr lvl="1"/>
            <a:r>
              <a:rPr lang="en-US" dirty="0" smtClean="0"/>
              <a:t>Early learning theory has been expanded upon</a:t>
            </a:r>
          </a:p>
          <a:p>
            <a:pPr lvl="2"/>
            <a:r>
              <a:rPr lang="en-US" dirty="0" smtClean="0"/>
              <a:t>Thorndike and Skinner – early 1900’s – 1970’s</a:t>
            </a:r>
          </a:p>
          <a:p>
            <a:pPr lvl="2"/>
            <a:r>
              <a:rPr lang="en-US" dirty="0" smtClean="0"/>
              <a:t>Input/output devices</a:t>
            </a:r>
          </a:p>
          <a:p>
            <a:pPr lvl="1"/>
            <a:r>
              <a:rPr lang="en-US" dirty="0" smtClean="0"/>
              <a:t>Study of animal cognition adds complexity to learning theory – does not replace it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Thorndike’s Law of Effect</a:t>
            </a:r>
            <a:endParaRPr lang="en-US" dirty="0"/>
          </a:p>
        </p:txBody>
      </p:sp>
      <p:sp>
        <p:nvSpPr>
          <p:cNvPr id="3" name="Content Placeholder 2"/>
          <p:cNvSpPr>
            <a:spLocks noGrp="1"/>
          </p:cNvSpPr>
          <p:nvPr>
            <p:ph idx="1"/>
          </p:nvPr>
        </p:nvSpPr>
        <p:spPr>
          <a:xfrm>
            <a:off x="381000" y="1828800"/>
            <a:ext cx="8382000" cy="2314480"/>
          </a:xfrm>
        </p:spPr>
        <p:txBody>
          <a:bodyPr/>
          <a:lstStyle/>
          <a:p>
            <a:r>
              <a:rPr lang="en-US" dirty="0" smtClean="0"/>
              <a:t>A behavior that causes an event that is pleasant for the animal will be strengthened</a:t>
            </a:r>
          </a:p>
          <a:p>
            <a:r>
              <a:rPr lang="en-US" dirty="0" smtClean="0"/>
              <a:t>A behavior that causes an event that is unpleasant for the animal will be weakened.</a:t>
            </a:r>
          </a:p>
          <a:p>
            <a:pPr>
              <a:buNone/>
            </a:pPr>
            <a:endParaRPr lang="en-US" dirty="0" smtClean="0"/>
          </a:p>
        </p:txBody>
      </p:sp>
      <p:pic>
        <p:nvPicPr>
          <p:cNvPr id="4" name="Picture 3" descr="stealing food.JPG"/>
          <p:cNvPicPr>
            <a:picLocks noChangeAspect="1"/>
          </p:cNvPicPr>
          <p:nvPr/>
        </p:nvPicPr>
        <p:blipFill>
          <a:blip r:embed="rId2" cstate="print"/>
          <a:stretch>
            <a:fillRect/>
          </a:stretch>
        </p:blipFill>
        <p:spPr>
          <a:xfrm>
            <a:off x="609600" y="3962400"/>
            <a:ext cx="3200400" cy="2400300"/>
          </a:xfrm>
          <a:prstGeom prst="rect">
            <a:avLst/>
          </a:prstGeom>
        </p:spPr>
      </p:pic>
      <p:pic>
        <p:nvPicPr>
          <p:cNvPr id="2050" name="Picture 2" descr="http://horsesmouth.typepad.com/hm/Ouch500.jpg"/>
          <p:cNvPicPr>
            <a:picLocks noChangeAspect="1" noChangeArrowheads="1"/>
          </p:cNvPicPr>
          <p:nvPr/>
        </p:nvPicPr>
        <p:blipFill>
          <a:blip r:embed="rId3" cstate="print"/>
          <a:srcRect/>
          <a:stretch>
            <a:fillRect/>
          </a:stretch>
        </p:blipFill>
        <p:spPr bwMode="auto">
          <a:xfrm>
            <a:off x="4648200" y="4114800"/>
            <a:ext cx="3162300" cy="211874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600200"/>
            <a:ext cx="7543800" cy="426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5" idx="1"/>
            <a:endCxn id="5" idx="3"/>
          </p:cNvCxnSpPr>
          <p:nvPr/>
        </p:nvCxnSpPr>
        <p:spPr>
          <a:xfrm>
            <a:off x="457200" y="3733800"/>
            <a:ext cx="754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0"/>
            <a:endCxn id="5" idx="2"/>
          </p:cNvCxnSpPr>
          <p:nvPr/>
        </p:nvCxnSpPr>
        <p:spPr>
          <a:xfrm>
            <a:off x="4229100" y="1600200"/>
            <a:ext cx="0" cy="426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9600" y="609600"/>
            <a:ext cx="7848600" cy="1446550"/>
          </a:xfrm>
          <a:prstGeom prst="rect">
            <a:avLst/>
          </a:prstGeom>
          <a:noFill/>
        </p:spPr>
        <p:txBody>
          <a:bodyPr wrap="square" rtlCol="0">
            <a:spAutoFit/>
          </a:bodyPr>
          <a:lstStyle/>
          <a:p>
            <a:pPr algn="ctr"/>
            <a:r>
              <a:rPr lang="en-US" sz="2800" dirty="0" smtClean="0"/>
              <a:t>Instrumental Conditioning</a:t>
            </a:r>
          </a:p>
          <a:p>
            <a:pPr algn="ctr"/>
            <a:r>
              <a:rPr lang="en-US" sz="1600" dirty="0" smtClean="0"/>
              <a:t>Consequences of an animal’s behavior result in an increase or decrease in the probability of that behavior occurring again</a:t>
            </a:r>
          </a:p>
          <a:p>
            <a:pPr algn="ctr"/>
            <a:endParaRPr lang="en-US" sz="2800" dirty="0"/>
          </a:p>
        </p:txBody>
      </p:sp>
      <p:sp>
        <p:nvSpPr>
          <p:cNvPr id="50" name="TextBox 49"/>
          <p:cNvSpPr txBox="1"/>
          <p:nvPr/>
        </p:nvSpPr>
        <p:spPr>
          <a:xfrm>
            <a:off x="1371600" y="1676400"/>
            <a:ext cx="2286000" cy="646331"/>
          </a:xfrm>
          <a:prstGeom prst="rect">
            <a:avLst/>
          </a:prstGeom>
          <a:noFill/>
        </p:spPr>
        <p:txBody>
          <a:bodyPr wrap="square" rtlCol="0">
            <a:spAutoFit/>
          </a:bodyPr>
          <a:lstStyle/>
          <a:p>
            <a:pPr algn="ctr"/>
            <a:r>
              <a:rPr lang="en-US" u="sng" dirty="0" smtClean="0"/>
              <a:t>Positive Reinforcement</a:t>
            </a:r>
            <a:endParaRPr lang="en-US" u="sng" dirty="0"/>
          </a:p>
        </p:txBody>
      </p:sp>
      <p:sp>
        <p:nvSpPr>
          <p:cNvPr id="11" name="TextBox 10"/>
          <p:cNvSpPr txBox="1"/>
          <p:nvPr/>
        </p:nvSpPr>
        <p:spPr>
          <a:xfrm>
            <a:off x="533400" y="2514600"/>
            <a:ext cx="3657600" cy="1200329"/>
          </a:xfrm>
          <a:prstGeom prst="rect">
            <a:avLst/>
          </a:prstGeom>
          <a:noFill/>
        </p:spPr>
        <p:txBody>
          <a:bodyPr wrap="square" rtlCol="0">
            <a:spAutoFit/>
          </a:bodyPr>
          <a:lstStyle/>
          <a:p>
            <a:pPr>
              <a:buFont typeface="Arial" pitchFamily="34" charset="0"/>
              <a:buChar char="•"/>
            </a:pPr>
            <a:r>
              <a:rPr lang="en-US" dirty="0" smtClean="0"/>
              <a:t> </a:t>
            </a:r>
            <a:r>
              <a:rPr lang="en-US" u="sng" dirty="0" smtClean="0"/>
              <a:t>Addition</a:t>
            </a:r>
            <a:r>
              <a:rPr lang="en-US" dirty="0" smtClean="0"/>
              <a:t> of </a:t>
            </a:r>
            <a:r>
              <a:rPr lang="en-US" b="1" dirty="0" smtClean="0"/>
              <a:t>desirable</a:t>
            </a:r>
            <a:r>
              <a:rPr lang="en-US" dirty="0" smtClean="0"/>
              <a:t> event/object</a:t>
            </a:r>
          </a:p>
          <a:p>
            <a:pPr>
              <a:buFont typeface="Arial" pitchFamily="34" charset="0"/>
              <a:buChar char="•"/>
            </a:pPr>
            <a:r>
              <a:rPr lang="en-US" dirty="0" smtClean="0"/>
              <a:t> Behavior </a:t>
            </a:r>
            <a:r>
              <a:rPr lang="en-US" u="sng" dirty="0" smtClean="0"/>
              <a:t>strengthened</a:t>
            </a:r>
            <a:r>
              <a:rPr lang="en-US" dirty="0" smtClean="0"/>
              <a:t> or </a:t>
            </a:r>
            <a:r>
              <a:rPr lang="en-US" u="sng" dirty="0" smtClean="0"/>
              <a:t>more </a:t>
            </a:r>
            <a:r>
              <a:rPr lang="en-US" dirty="0" smtClean="0"/>
              <a:t>likely in future</a:t>
            </a:r>
            <a:endParaRPr lang="en-US" dirty="0"/>
          </a:p>
        </p:txBody>
      </p:sp>
      <p:sp>
        <p:nvSpPr>
          <p:cNvPr id="10" name="Cross 9"/>
          <p:cNvSpPr/>
          <p:nvPr/>
        </p:nvSpPr>
        <p:spPr>
          <a:xfrm>
            <a:off x="1066800" y="1828800"/>
            <a:ext cx="457200" cy="457200"/>
          </a:xfrm>
          <a:prstGeom prst="plus">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600200"/>
            <a:ext cx="7543800" cy="426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5" idx="1"/>
            <a:endCxn id="5" idx="3"/>
          </p:cNvCxnSpPr>
          <p:nvPr/>
        </p:nvCxnSpPr>
        <p:spPr>
          <a:xfrm>
            <a:off x="381000" y="3733800"/>
            <a:ext cx="754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0"/>
            <a:endCxn id="5" idx="2"/>
          </p:cNvCxnSpPr>
          <p:nvPr/>
        </p:nvCxnSpPr>
        <p:spPr>
          <a:xfrm>
            <a:off x="4152900" y="1600200"/>
            <a:ext cx="0" cy="426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9600" y="609600"/>
            <a:ext cx="7848600" cy="1446550"/>
          </a:xfrm>
          <a:prstGeom prst="rect">
            <a:avLst/>
          </a:prstGeom>
          <a:noFill/>
        </p:spPr>
        <p:txBody>
          <a:bodyPr wrap="square" rtlCol="0">
            <a:spAutoFit/>
          </a:bodyPr>
          <a:lstStyle/>
          <a:p>
            <a:pPr algn="ctr"/>
            <a:r>
              <a:rPr lang="en-US" sz="2800" dirty="0" smtClean="0"/>
              <a:t>Instrumental Conditioning</a:t>
            </a:r>
          </a:p>
          <a:p>
            <a:pPr algn="ctr"/>
            <a:r>
              <a:rPr lang="en-US" sz="1600" dirty="0" smtClean="0"/>
              <a:t>Consequences of an animal’s behavior result in an increase or decrease in the probability of that behavior occurring again</a:t>
            </a:r>
          </a:p>
          <a:p>
            <a:pPr algn="ctr"/>
            <a:endParaRPr lang="en-US" sz="2800" dirty="0"/>
          </a:p>
        </p:txBody>
      </p:sp>
      <p:sp>
        <p:nvSpPr>
          <p:cNvPr id="50" name="TextBox 49"/>
          <p:cNvSpPr txBox="1"/>
          <p:nvPr/>
        </p:nvSpPr>
        <p:spPr>
          <a:xfrm>
            <a:off x="1371600" y="1676400"/>
            <a:ext cx="2286000" cy="646331"/>
          </a:xfrm>
          <a:prstGeom prst="rect">
            <a:avLst/>
          </a:prstGeom>
          <a:noFill/>
        </p:spPr>
        <p:txBody>
          <a:bodyPr wrap="square" rtlCol="0">
            <a:spAutoFit/>
          </a:bodyPr>
          <a:lstStyle/>
          <a:p>
            <a:pPr algn="ctr"/>
            <a:r>
              <a:rPr lang="en-US" u="sng" dirty="0" smtClean="0"/>
              <a:t>Positive Reinforcement</a:t>
            </a:r>
            <a:endParaRPr lang="en-US" u="sng" dirty="0"/>
          </a:p>
        </p:txBody>
      </p:sp>
      <p:sp>
        <p:nvSpPr>
          <p:cNvPr id="51" name="TextBox 50"/>
          <p:cNvSpPr txBox="1"/>
          <p:nvPr/>
        </p:nvSpPr>
        <p:spPr>
          <a:xfrm>
            <a:off x="5334000" y="1676400"/>
            <a:ext cx="2286000" cy="646331"/>
          </a:xfrm>
          <a:prstGeom prst="rect">
            <a:avLst/>
          </a:prstGeom>
          <a:noFill/>
        </p:spPr>
        <p:txBody>
          <a:bodyPr wrap="square" rtlCol="0">
            <a:spAutoFit/>
          </a:bodyPr>
          <a:lstStyle/>
          <a:p>
            <a:pPr algn="ctr"/>
            <a:r>
              <a:rPr lang="en-US" u="sng" dirty="0" smtClean="0"/>
              <a:t>Negative Reinforcement</a:t>
            </a:r>
            <a:endParaRPr lang="en-US" u="sng" dirty="0"/>
          </a:p>
        </p:txBody>
      </p:sp>
      <p:sp>
        <p:nvSpPr>
          <p:cNvPr id="11" name="TextBox 10"/>
          <p:cNvSpPr txBox="1"/>
          <p:nvPr/>
        </p:nvSpPr>
        <p:spPr>
          <a:xfrm>
            <a:off x="457200" y="2514600"/>
            <a:ext cx="3657600" cy="1200329"/>
          </a:xfrm>
          <a:prstGeom prst="rect">
            <a:avLst/>
          </a:prstGeom>
          <a:noFill/>
        </p:spPr>
        <p:txBody>
          <a:bodyPr wrap="square" rtlCol="0">
            <a:spAutoFit/>
          </a:bodyPr>
          <a:lstStyle/>
          <a:p>
            <a:pPr>
              <a:buFont typeface="Arial" pitchFamily="34" charset="0"/>
              <a:buChar char="•"/>
            </a:pPr>
            <a:r>
              <a:rPr lang="en-US" dirty="0" smtClean="0"/>
              <a:t> </a:t>
            </a:r>
            <a:r>
              <a:rPr lang="en-US" u="sng" dirty="0" smtClean="0"/>
              <a:t>Addition</a:t>
            </a:r>
            <a:r>
              <a:rPr lang="en-US" dirty="0" smtClean="0"/>
              <a:t> of </a:t>
            </a:r>
            <a:r>
              <a:rPr lang="en-US" b="1" dirty="0" smtClean="0"/>
              <a:t>desirable</a:t>
            </a:r>
            <a:r>
              <a:rPr lang="en-US" dirty="0" smtClean="0"/>
              <a:t> event/object</a:t>
            </a:r>
          </a:p>
          <a:p>
            <a:pPr>
              <a:buFont typeface="Arial" pitchFamily="34" charset="0"/>
              <a:buChar char="•"/>
            </a:pPr>
            <a:r>
              <a:rPr lang="en-US" dirty="0" smtClean="0"/>
              <a:t> Behavior </a:t>
            </a:r>
            <a:r>
              <a:rPr lang="en-US" u="sng" dirty="0" smtClean="0"/>
              <a:t>strengthened</a:t>
            </a:r>
            <a:r>
              <a:rPr lang="en-US" dirty="0" smtClean="0"/>
              <a:t> or </a:t>
            </a:r>
            <a:r>
              <a:rPr lang="en-US" u="sng" dirty="0" smtClean="0"/>
              <a:t>more </a:t>
            </a:r>
            <a:r>
              <a:rPr lang="en-US" dirty="0" smtClean="0"/>
              <a:t>likely in future</a:t>
            </a:r>
            <a:endParaRPr lang="en-US" dirty="0"/>
          </a:p>
        </p:txBody>
      </p:sp>
      <p:sp>
        <p:nvSpPr>
          <p:cNvPr id="13" name="TextBox 12"/>
          <p:cNvSpPr txBox="1"/>
          <p:nvPr/>
        </p:nvSpPr>
        <p:spPr>
          <a:xfrm>
            <a:off x="4267200" y="2514600"/>
            <a:ext cx="3429000" cy="1200329"/>
          </a:xfrm>
          <a:prstGeom prst="rect">
            <a:avLst/>
          </a:prstGeom>
          <a:noFill/>
        </p:spPr>
        <p:txBody>
          <a:bodyPr wrap="square" rtlCol="0">
            <a:spAutoFit/>
          </a:bodyPr>
          <a:lstStyle/>
          <a:p>
            <a:pPr>
              <a:buFont typeface="Arial" pitchFamily="34" charset="0"/>
              <a:buChar char="•"/>
            </a:pPr>
            <a:r>
              <a:rPr lang="en-US" dirty="0" smtClean="0"/>
              <a:t> </a:t>
            </a:r>
            <a:r>
              <a:rPr lang="en-US" u="sng" dirty="0" smtClean="0"/>
              <a:t>Removal</a:t>
            </a:r>
            <a:r>
              <a:rPr lang="en-US" dirty="0" smtClean="0"/>
              <a:t> of </a:t>
            </a:r>
            <a:r>
              <a:rPr lang="en-US" b="1" dirty="0" smtClean="0"/>
              <a:t>undesirable </a:t>
            </a:r>
            <a:r>
              <a:rPr lang="en-US" dirty="0" smtClean="0"/>
              <a:t>event/object</a:t>
            </a:r>
          </a:p>
          <a:p>
            <a:pPr>
              <a:buFont typeface="Arial" pitchFamily="34" charset="0"/>
              <a:buChar char="•"/>
            </a:pPr>
            <a:r>
              <a:rPr lang="en-US" dirty="0" smtClean="0"/>
              <a:t> Behavior </a:t>
            </a:r>
            <a:r>
              <a:rPr lang="en-US" u="sng" dirty="0" smtClean="0"/>
              <a:t>strengthened</a:t>
            </a:r>
            <a:r>
              <a:rPr lang="en-US" dirty="0" smtClean="0"/>
              <a:t> or </a:t>
            </a:r>
            <a:r>
              <a:rPr lang="en-US" u="sng" dirty="0" smtClean="0"/>
              <a:t>more </a:t>
            </a:r>
            <a:r>
              <a:rPr lang="en-US" dirty="0" smtClean="0"/>
              <a:t>likely in future</a:t>
            </a:r>
            <a:endParaRPr lang="en-US" dirty="0"/>
          </a:p>
        </p:txBody>
      </p:sp>
      <p:sp>
        <p:nvSpPr>
          <p:cNvPr id="10" name="Cross 9"/>
          <p:cNvSpPr/>
          <p:nvPr/>
        </p:nvSpPr>
        <p:spPr>
          <a:xfrm>
            <a:off x="1066800" y="1828800"/>
            <a:ext cx="457200" cy="457200"/>
          </a:xfrm>
          <a:prstGeom prst="plus">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Rectangle 13"/>
          <p:cNvSpPr/>
          <p:nvPr/>
        </p:nvSpPr>
        <p:spPr>
          <a:xfrm>
            <a:off x="4800600" y="1981200"/>
            <a:ext cx="533400" cy="152400"/>
          </a:xfrm>
          <a:prstGeom prst="rect">
            <a:avLst/>
          </a:prstGeom>
          <a:solidFill>
            <a:schemeClr val="accent2"/>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algn="l" rotWithShape="0">
                  <a:prstClr val="black">
                    <a:alpha val="40000"/>
                  </a:prstClr>
                </a:outerShd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676400"/>
            <a:ext cx="7543800" cy="426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u="sng" dirty="0" smtClean="0"/>
              <a:t>Addition</a:t>
            </a:r>
            <a:r>
              <a:rPr lang="en-US" dirty="0" smtClean="0"/>
              <a:t> of  </a:t>
            </a:r>
            <a:r>
              <a:rPr lang="en-US" b="1" dirty="0" smtClean="0"/>
              <a:t>undesirable</a:t>
            </a:r>
            <a:r>
              <a:rPr lang="en-US" dirty="0" smtClean="0"/>
              <a:t> event/object</a:t>
            </a:r>
          </a:p>
          <a:p>
            <a:pPr>
              <a:buFont typeface="Arial" pitchFamily="34" charset="0"/>
              <a:buChar char="•"/>
            </a:pPr>
            <a:r>
              <a:rPr lang="en-US" dirty="0" smtClean="0"/>
              <a:t> </a:t>
            </a:r>
            <a:r>
              <a:rPr lang="en-US" u="sng" dirty="0" smtClean="0"/>
              <a:t>Weakens</a:t>
            </a:r>
            <a:r>
              <a:rPr lang="en-US" dirty="0" smtClean="0"/>
              <a:t> behavior</a:t>
            </a:r>
            <a:endParaRPr lang="en-US" u="sng" dirty="0"/>
          </a:p>
        </p:txBody>
      </p:sp>
      <p:cxnSp>
        <p:nvCxnSpPr>
          <p:cNvPr id="12" name="Straight Connector 11"/>
          <p:cNvCxnSpPr>
            <a:stCxn id="5" idx="1"/>
            <a:endCxn id="5" idx="3"/>
          </p:cNvCxnSpPr>
          <p:nvPr/>
        </p:nvCxnSpPr>
        <p:spPr>
          <a:xfrm>
            <a:off x="381000" y="3810000"/>
            <a:ext cx="754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0"/>
            <a:endCxn id="5" idx="2"/>
          </p:cNvCxnSpPr>
          <p:nvPr/>
        </p:nvCxnSpPr>
        <p:spPr>
          <a:xfrm>
            <a:off x="4152900" y="1676400"/>
            <a:ext cx="0" cy="426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9600" y="609600"/>
            <a:ext cx="7848600" cy="1446550"/>
          </a:xfrm>
          <a:prstGeom prst="rect">
            <a:avLst/>
          </a:prstGeom>
          <a:noFill/>
        </p:spPr>
        <p:txBody>
          <a:bodyPr wrap="square" rtlCol="0">
            <a:spAutoFit/>
          </a:bodyPr>
          <a:lstStyle/>
          <a:p>
            <a:pPr algn="ctr"/>
            <a:r>
              <a:rPr lang="en-US" sz="2800" dirty="0" smtClean="0"/>
              <a:t>Instrumental Conditioning</a:t>
            </a:r>
          </a:p>
          <a:p>
            <a:pPr algn="ctr"/>
            <a:r>
              <a:rPr lang="en-US" sz="1600" dirty="0" smtClean="0"/>
              <a:t>Consequences of an animal’s behavior result in an increase or decrease in the probability of that behavior occurring again</a:t>
            </a:r>
          </a:p>
          <a:p>
            <a:pPr algn="ctr"/>
            <a:endParaRPr lang="en-US" sz="2800" dirty="0"/>
          </a:p>
        </p:txBody>
      </p:sp>
      <p:sp>
        <p:nvSpPr>
          <p:cNvPr id="50" name="TextBox 49"/>
          <p:cNvSpPr txBox="1"/>
          <p:nvPr/>
        </p:nvSpPr>
        <p:spPr>
          <a:xfrm>
            <a:off x="1371600" y="1676400"/>
            <a:ext cx="2286000" cy="646331"/>
          </a:xfrm>
          <a:prstGeom prst="rect">
            <a:avLst/>
          </a:prstGeom>
          <a:noFill/>
        </p:spPr>
        <p:txBody>
          <a:bodyPr wrap="square" rtlCol="0">
            <a:spAutoFit/>
          </a:bodyPr>
          <a:lstStyle/>
          <a:p>
            <a:pPr algn="ctr"/>
            <a:r>
              <a:rPr lang="en-US" u="sng" dirty="0" smtClean="0"/>
              <a:t>Positive Reinforcement</a:t>
            </a:r>
            <a:endParaRPr lang="en-US" u="sng" dirty="0"/>
          </a:p>
        </p:txBody>
      </p:sp>
      <p:sp>
        <p:nvSpPr>
          <p:cNvPr id="51" name="TextBox 50"/>
          <p:cNvSpPr txBox="1"/>
          <p:nvPr/>
        </p:nvSpPr>
        <p:spPr>
          <a:xfrm>
            <a:off x="5334000" y="1676400"/>
            <a:ext cx="2286000" cy="646331"/>
          </a:xfrm>
          <a:prstGeom prst="rect">
            <a:avLst/>
          </a:prstGeom>
          <a:noFill/>
        </p:spPr>
        <p:txBody>
          <a:bodyPr wrap="square" rtlCol="0">
            <a:spAutoFit/>
          </a:bodyPr>
          <a:lstStyle/>
          <a:p>
            <a:pPr algn="ctr"/>
            <a:r>
              <a:rPr lang="en-US" u="sng" dirty="0" smtClean="0"/>
              <a:t>Negative Reinforcement</a:t>
            </a:r>
            <a:endParaRPr lang="en-US" u="sng" dirty="0"/>
          </a:p>
        </p:txBody>
      </p:sp>
      <p:sp>
        <p:nvSpPr>
          <p:cNvPr id="11" name="TextBox 10"/>
          <p:cNvSpPr txBox="1"/>
          <p:nvPr/>
        </p:nvSpPr>
        <p:spPr>
          <a:xfrm>
            <a:off x="457200" y="2514600"/>
            <a:ext cx="3657600" cy="1200329"/>
          </a:xfrm>
          <a:prstGeom prst="rect">
            <a:avLst/>
          </a:prstGeom>
          <a:noFill/>
        </p:spPr>
        <p:txBody>
          <a:bodyPr wrap="square" rtlCol="0">
            <a:spAutoFit/>
          </a:bodyPr>
          <a:lstStyle/>
          <a:p>
            <a:pPr>
              <a:buFont typeface="Arial" pitchFamily="34" charset="0"/>
              <a:buChar char="•"/>
            </a:pPr>
            <a:r>
              <a:rPr lang="en-US" dirty="0" smtClean="0"/>
              <a:t> </a:t>
            </a:r>
            <a:r>
              <a:rPr lang="en-US" u="sng" dirty="0" smtClean="0"/>
              <a:t>Addition</a:t>
            </a:r>
            <a:r>
              <a:rPr lang="en-US" dirty="0" smtClean="0"/>
              <a:t> of </a:t>
            </a:r>
            <a:r>
              <a:rPr lang="en-US" b="1" dirty="0" smtClean="0"/>
              <a:t>desirable</a:t>
            </a:r>
            <a:r>
              <a:rPr lang="en-US" dirty="0" smtClean="0"/>
              <a:t> event/object</a:t>
            </a:r>
          </a:p>
          <a:p>
            <a:pPr>
              <a:buFont typeface="Arial" pitchFamily="34" charset="0"/>
              <a:buChar char="•"/>
            </a:pPr>
            <a:r>
              <a:rPr lang="en-US" dirty="0" smtClean="0"/>
              <a:t> Behavior </a:t>
            </a:r>
            <a:r>
              <a:rPr lang="en-US" u="sng" dirty="0" smtClean="0"/>
              <a:t>strengthened</a:t>
            </a:r>
            <a:r>
              <a:rPr lang="en-US" dirty="0" smtClean="0"/>
              <a:t> or </a:t>
            </a:r>
            <a:r>
              <a:rPr lang="en-US" u="sng" dirty="0" smtClean="0"/>
              <a:t>more </a:t>
            </a:r>
            <a:r>
              <a:rPr lang="en-US" dirty="0" smtClean="0"/>
              <a:t>likely in future</a:t>
            </a:r>
            <a:endParaRPr lang="en-US" dirty="0"/>
          </a:p>
        </p:txBody>
      </p:sp>
      <p:sp>
        <p:nvSpPr>
          <p:cNvPr id="13" name="TextBox 12"/>
          <p:cNvSpPr txBox="1"/>
          <p:nvPr/>
        </p:nvSpPr>
        <p:spPr>
          <a:xfrm>
            <a:off x="4343400" y="2514600"/>
            <a:ext cx="3429000" cy="1200329"/>
          </a:xfrm>
          <a:prstGeom prst="rect">
            <a:avLst/>
          </a:prstGeom>
          <a:noFill/>
        </p:spPr>
        <p:txBody>
          <a:bodyPr wrap="square" rtlCol="0">
            <a:spAutoFit/>
          </a:bodyPr>
          <a:lstStyle/>
          <a:p>
            <a:pPr>
              <a:buFont typeface="Arial" pitchFamily="34" charset="0"/>
              <a:buChar char="•"/>
            </a:pPr>
            <a:r>
              <a:rPr lang="en-US" dirty="0" smtClean="0"/>
              <a:t> </a:t>
            </a:r>
            <a:r>
              <a:rPr lang="en-US" u="sng" dirty="0" smtClean="0"/>
              <a:t>Removal</a:t>
            </a:r>
            <a:r>
              <a:rPr lang="en-US" dirty="0" smtClean="0"/>
              <a:t> of </a:t>
            </a:r>
            <a:r>
              <a:rPr lang="en-US" b="1" dirty="0" smtClean="0"/>
              <a:t>undesirable </a:t>
            </a:r>
            <a:r>
              <a:rPr lang="en-US" dirty="0" smtClean="0"/>
              <a:t>event/object</a:t>
            </a:r>
          </a:p>
          <a:p>
            <a:pPr>
              <a:buFont typeface="Arial" pitchFamily="34" charset="0"/>
              <a:buChar char="•"/>
            </a:pPr>
            <a:r>
              <a:rPr lang="en-US" dirty="0" smtClean="0"/>
              <a:t> Behavior </a:t>
            </a:r>
            <a:r>
              <a:rPr lang="en-US" u="sng" dirty="0" smtClean="0"/>
              <a:t>strengthened</a:t>
            </a:r>
            <a:r>
              <a:rPr lang="en-US" dirty="0" smtClean="0"/>
              <a:t> or </a:t>
            </a:r>
            <a:r>
              <a:rPr lang="en-US" u="sng" dirty="0" smtClean="0"/>
              <a:t>more </a:t>
            </a:r>
            <a:r>
              <a:rPr lang="en-US" dirty="0" smtClean="0"/>
              <a:t>likely in future</a:t>
            </a:r>
            <a:endParaRPr lang="en-US" dirty="0"/>
          </a:p>
        </p:txBody>
      </p:sp>
      <p:sp>
        <p:nvSpPr>
          <p:cNvPr id="10" name="Cross 9"/>
          <p:cNvSpPr/>
          <p:nvPr/>
        </p:nvSpPr>
        <p:spPr>
          <a:xfrm>
            <a:off x="1066800" y="1828800"/>
            <a:ext cx="457200" cy="457200"/>
          </a:xfrm>
          <a:prstGeom prst="plus">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Rectangle 13"/>
          <p:cNvSpPr/>
          <p:nvPr/>
        </p:nvSpPr>
        <p:spPr>
          <a:xfrm>
            <a:off x="4800600" y="1981200"/>
            <a:ext cx="533400" cy="152400"/>
          </a:xfrm>
          <a:prstGeom prst="rect">
            <a:avLst/>
          </a:prstGeom>
          <a:solidFill>
            <a:schemeClr val="accent2"/>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algn="l" rotWithShape="0">
                  <a:prstClr val="black">
                    <a:alpha val="40000"/>
                  </a:prstClr>
                </a:outerShdw>
              </a:effectLst>
            </a:endParaRPr>
          </a:p>
        </p:txBody>
      </p:sp>
      <p:sp>
        <p:nvSpPr>
          <p:cNvPr id="17" name="TextBox 16"/>
          <p:cNvSpPr txBox="1"/>
          <p:nvPr/>
        </p:nvSpPr>
        <p:spPr>
          <a:xfrm>
            <a:off x="1447800" y="3810000"/>
            <a:ext cx="2286000" cy="646331"/>
          </a:xfrm>
          <a:prstGeom prst="rect">
            <a:avLst/>
          </a:prstGeom>
          <a:noFill/>
        </p:spPr>
        <p:txBody>
          <a:bodyPr wrap="square" rtlCol="0">
            <a:spAutoFit/>
          </a:bodyPr>
          <a:lstStyle/>
          <a:p>
            <a:pPr algn="ctr"/>
            <a:r>
              <a:rPr lang="en-US" u="sng" dirty="0" smtClean="0"/>
              <a:t>Positive </a:t>
            </a:r>
          </a:p>
          <a:p>
            <a:pPr algn="ctr"/>
            <a:r>
              <a:rPr lang="en-US" u="sng" dirty="0" smtClean="0"/>
              <a:t>Punishment</a:t>
            </a:r>
            <a:endParaRPr lang="en-US" u="sng" dirty="0"/>
          </a:p>
        </p:txBody>
      </p:sp>
      <p:sp>
        <p:nvSpPr>
          <p:cNvPr id="19" name="TextBox 18"/>
          <p:cNvSpPr txBox="1"/>
          <p:nvPr/>
        </p:nvSpPr>
        <p:spPr>
          <a:xfrm>
            <a:off x="533400" y="4572000"/>
            <a:ext cx="3505200" cy="923330"/>
          </a:xfrm>
          <a:prstGeom prst="rect">
            <a:avLst/>
          </a:prstGeom>
          <a:noFill/>
        </p:spPr>
        <p:txBody>
          <a:bodyPr wrap="square" rtlCol="0">
            <a:spAutoFit/>
          </a:bodyPr>
          <a:lstStyle/>
          <a:p>
            <a:pPr>
              <a:buFont typeface="Arial" pitchFamily="34" charset="0"/>
              <a:buChar char="•"/>
            </a:pPr>
            <a:r>
              <a:rPr lang="en-US" dirty="0" smtClean="0"/>
              <a:t> </a:t>
            </a:r>
            <a:r>
              <a:rPr lang="en-US" u="sng" dirty="0" smtClean="0"/>
              <a:t>Addition</a:t>
            </a:r>
            <a:r>
              <a:rPr lang="en-US" dirty="0" smtClean="0"/>
              <a:t> of  </a:t>
            </a:r>
            <a:r>
              <a:rPr lang="en-US" b="1" dirty="0" smtClean="0"/>
              <a:t>undesirable</a:t>
            </a:r>
            <a:r>
              <a:rPr lang="en-US" dirty="0" smtClean="0"/>
              <a:t> event/object</a:t>
            </a:r>
          </a:p>
          <a:p>
            <a:pPr>
              <a:buFont typeface="Arial" pitchFamily="34" charset="0"/>
              <a:buChar char="•"/>
            </a:pPr>
            <a:r>
              <a:rPr lang="en-US" dirty="0" smtClean="0"/>
              <a:t> </a:t>
            </a:r>
            <a:r>
              <a:rPr lang="en-US" u="sng" dirty="0" smtClean="0"/>
              <a:t>Weakens</a:t>
            </a:r>
            <a:r>
              <a:rPr lang="en-US" dirty="0" smtClean="0"/>
              <a:t> behavior</a:t>
            </a:r>
            <a:endParaRPr lang="en-US" u="sng" dirty="0"/>
          </a:p>
        </p:txBody>
      </p:sp>
      <p:sp>
        <p:nvSpPr>
          <p:cNvPr id="21" name="Cross 20"/>
          <p:cNvSpPr/>
          <p:nvPr/>
        </p:nvSpPr>
        <p:spPr>
          <a:xfrm>
            <a:off x="1066800" y="3962400"/>
            <a:ext cx="457200" cy="457200"/>
          </a:xfrm>
          <a:prstGeom prst="plus">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676400"/>
            <a:ext cx="7543800" cy="426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u="sng" dirty="0" smtClean="0"/>
              <a:t>Addition</a:t>
            </a:r>
            <a:r>
              <a:rPr lang="en-US" dirty="0" smtClean="0"/>
              <a:t> of  </a:t>
            </a:r>
            <a:r>
              <a:rPr lang="en-US" b="1" dirty="0" smtClean="0"/>
              <a:t>undesirable</a:t>
            </a:r>
            <a:r>
              <a:rPr lang="en-US" dirty="0" smtClean="0"/>
              <a:t> event/object</a:t>
            </a:r>
          </a:p>
          <a:p>
            <a:pPr>
              <a:buFont typeface="Arial" pitchFamily="34" charset="0"/>
              <a:buChar char="•"/>
            </a:pPr>
            <a:r>
              <a:rPr lang="en-US" dirty="0" smtClean="0"/>
              <a:t> </a:t>
            </a:r>
            <a:r>
              <a:rPr lang="en-US" u="sng" dirty="0" smtClean="0"/>
              <a:t>Weakens</a:t>
            </a:r>
            <a:r>
              <a:rPr lang="en-US" dirty="0" smtClean="0"/>
              <a:t> behavior</a:t>
            </a:r>
            <a:endParaRPr lang="en-US" u="sng" dirty="0"/>
          </a:p>
        </p:txBody>
      </p:sp>
      <p:cxnSp>
        <p:nvCxnSpPr>
          <p:cNvPr id="12" name="Straight Connector 11"/>
          <p:cNvCxnSpPr>
            <a:stCxn id="5" idx="1"/>
            <a:endCxn id="5" idx="3"/>
          </p:cNvCxnSpPr>
          <p:nvPr/>
        </p:nvCxnSpPr>
        <p:spPr>
          <a:xfrm>
            <a:off x="381000" y="3810000"/>
            <a:ext cx="754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0"/>
            <a:endCxn id="5" idx="2"/>
          </p:cNvCxnSpPr>
          <p:nvPr/>
        </p:nvCxnSpPr>
        <p:spPr>
          <a:xfrm>
            <a:off x="4152900" y="1676400"/>
            <a:ext cx="0" cy="426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9600" y="609600"/>
            <a:ext cx="7848600" cy="1446550"/>
          </a:xfrm>
          <a:prstGeom prst="rect">
            <a:avLst/>
          </a:prstGeom>
          <a:noFill/>
        </p:spPr>
        <p:txBody>
          <a:bodyPr wrap="square" rtlCol="0">
            <a:spAutoFit/>
          </a:bodyPr>
          <a:lstStyle/>
          <a:p>
            <a:pPr algn="ctr"/>
            <a:r>
              <a:rPr lang="en-US" sz="2800" dirty="0" smtClean="0"/>
              <a:t>Instrumental Conditioning</a:t>
            </a:r>
          </a:p>
          <a:p>
            <a:pPr algn="ctr"/>
            <a:r>
              <a:rPr lang="en-US" sz="1600" dirty="0" smtClean="0"/>
              <a:t>Consequences of an animal’s behavior result in an increase or decrease in the probability of that behavior occurring again</a:t>
            </a:r>
          </a:p>
          <a:p>
            <a:pPr algn="ctr"/>
            <a:endParaRPr lang="en-US" sz="2800" dirty="0"/>
          </a:p>
        </p:txBody>
      </p:sp>
      <p:sp>
        <p:nvSpPr>
          <p:cNvPr id="50" name="TextBox 49"/>
          <p:cNvSpPr txBox="1"/>
          <p:nvPr/>
        </p:nvSpPr>
        <p:spPr>
          <a:xfrm>
            <a:off x="1371600" y="1676400"/>
            <a:ext cx="2286000" cy="646331"/>
          </a:xfrm>
          <a:prstGeom prst="rect">
            <a:avLst/>
          </a:prstGeom>
          <a:noFill/>
        </p:spPr>
        <p:txBody>
          <a:bodyPr wrap="square" rtlCol="0">
            <a:spAutoFit/>
          </a:bodyPr>
          <a:lstStyle/>
          <a:p>
            <a:pPr algn="ctr"/>
            <a:r>
              <a:rPr lang="en-US" u="sng" dirty="0" smtClean="0"/>
              <a:t>Positive Reinforcement</a:t>
            </a:r>
            <a:endParaRPr lang="en-US" u="sng" dirty="0"/>
          </a:p>
        </p:txBody>
      </p:sp>
      <p:sp>
        <p:nvSpPr>
          <p:cNvPr id="51" name="TextBox 50"/>
          <p:cNvSpPr txBox="1"/>
          <p:nvPr/>
        </p:nvSpPr>
        <p:spPr>
          <a:xfrm>
            <a:off x="5334000" y="1676400"/>
            <a:ext cx="2286000" cy="646331"/>
          </a:xfrm>
          <a:prstGeom prst="rect">
            <a:avLst/>
          </a:prstGeom>
          <a:noFill/>
        </p:spPr>
        <p:txBody>
          <a:bodyPr wrap="square" rtlCol="0">
            <a:spAutoFit/>
          </a:bodyPr>
          <a:lstStyle/>
          <a:p>
            <a:pPr algn="ctr"/>
            <a:r>
              <a:rPr lang="en-US" u="sng" dirty="0" smtClean="0"/>
              <a:t>Negative Reinforcement</a:t>
            </a:r>
            <a:endParaRPr lang="en-US" u="sng" dirty="0"/>
          </a:p>
        </p:txBody>
      </p:sp>
      <p:sp>
        <p:nvSpPr>
          <p:cNvPr id="11" name="TextBox 10"/>
          <p:cNvSpPr txBox="1"/>
          <p:nvPr/>
        </p:nvSpPr>
        <p:spPr>
          <a:xfrm>
            <a:off x="457200" y="2514600"/>
            <a:ext cx="3657600" cy="1200329"/>
          </a:xfrm>
          <a:prstGeom prst="rect">
            <a:avLst/>
          </a:prstGeom>
          <a:noFill/>
        </p:spPr>
        <p:txBody>
          <a:bodyPr wrap="square" rtlCol="0">
            <a:spAutoFit/>
          </a:bodyPr>
          <a:lstStyle/>
          <a:p>
            <a:pPr>
              <a:buFont typeface="Arial" pitchFamily="34" charset="0"/>
              <a:buChar char="•"/>
            </a:pPr>
            <a:r>
              <a:rPr lang="en-US" dirty="0" smtClean="0"/>
              <a:t> </a:t>
            </a:r>
            <a:r>
              <a:rPr lang="en-US" u="sng" dirty="0" smtClean="0"/>
              <a:t>Addition</a:t>
            </a:r>
            <a:r>
              <a:rPr lang="en-US" dirty="0" smtClean="0"/>
              <a:t> of </a:t>
            </a:r>
            <a:r>
              <a:rPr lang="en-US" b="1" dirty="0" smtClean="0"/>
              <a:t>desirable</a:t>
            </a:r>
            <a:r>
              <a:rPr lang="en-US" dirty="0" smtClean="0"/>
              <a:t> event/object</a:t>
            </a:r>
          </a:p>
          <a:p>
            <a:pPr>
              <a:buFont typeface="Arial" pitchFamily="34" charset="0"/>
              <a:buChar char="•"/>
            </a:pPr>
            <a:r>
              <a:rPr lang="en-US" dirty="0" smtClean="0"/>
              <a:t> Behavior </a:t>
            </a:r>
            <a:r>
              <a:rPr lang="en-US" u="sng" dirty="0" smtClean="0"/>
              <a:t>strengthened</a:t>
            </a:r>
            <a:r>
              <a:rPr lang="en-US" dirty="0" smtClean="0"/>
              <a:t> or </a:t>
            </a:r>
            <a:r>
              <a:rPr lang="en-US" u="sng" dirty="0" smtClean="0"/>
              <a:t>more </a:t>
            </a:r>
            <a:r>
              <a:rPr lang="en-US" dirty="0" smtClean="0"/>
              <a:t>likely in future</a:t>
            </a:r>
            <a:endParaRPr lang="en-US" dirty="0"/>
          </a:p>
        </p:txBody>
      </p:sp>
      <p:sp>
        <p:nvSpPr>
          <p:cNvPr id="13" name="TextBox 12"/>
          <p:cNvSpPr txBox="1"/>
          <p:nvPr/>
        </p:nvSpPr>
        <p:spPr>
          <a:xfrm>
            <a:off x="4343400" y="2514600"/>
            <a:ext cx="3429000" cy="1200329"/>
          </a:xfrm>
          <a:prstGeom prst="rect">
            <a:avLst/>
          </a:prstGeom>
          <a:noFill/>
        </p:spPr>
        <p:txBody>
          <a:bodyPr wrap="square" rtlCol="0">
            <a:spAutoFit/>
          </a:bodyPr>
          <a:lstStyle/>
          <a:p>
            <a:pPr>
              <a:buFont typeface="Arial" pitchFamily="34" charset="0"/>
              <a:buChar char="•"/>
            </a:pPr>
            <a:r>
              <a:rPr lang="en-US" dirty="0" smtClean="0"/>
              <a:t> </a:t>
            </a:r>
            <a:r>
              <a:rPr lang="en-US" u="sng" dirty="0" smtClean="0"/>
              <a:t>Removal</a:t>
            </a:r>
            <a:r>
              <a:rPr lang="en-US" dirty="0" smtClean="0"/>
              <a:t> of </a:t>
            </a:r>
            <a:r>
              <a:rPr lang="en-US" b="1" dirty="0" smtClean="0"/>
              <a:t>undesirable </a:t>
            </a:r>
            <a:r>
              <a:rPr lang="en-US" dirty="0" smtClean="0"/>
              <a:t>event/object</a:t>
            </a:r>
          </a:p>
          <a:p>
            <a:pPr>
              <a:buFont typeface="Arial" pitchFamily="34" charset="0"/>
              <a:buChar char="•"/>
            </a:pPr>
            <a:r>
              <a:rPr lang="en-US" dirty="0" smtClean="0"/>
              <a:t> Behavior </a:t>
            </a:r>
            <a:r>
              <a:rPr lang="en-US" u="sng" dirty="0" smtClean="0"/>
              <a:t>strengthened</a:t>
            </a:r>
            <a:r>
              <a:rPr lang="en-US" dirty="0" smtClean="0"/>
              <a:t> or </a:t>
            </a:r>
            <a:r>
              <a:rPr lang="en-US" u="sng" dirty="0" smtClean="0"/>
              <a:t>more </a:t>
            </a:r>
            <a:r>
              <a:rPr lang="en-US" dirty="0" smtClean="0"/>
              <a:t>likely in future</a:t>
            </a:r>
            <a:endParaRPr lang="en-US" dirty="0"/>
          </a:p>
        </p:txBody>
      </p:sp>
      <p:sp>
        <p:nvSpPr>
          <p:cNvPr id="10" name="Cross 9"/>
          <p:cNvSpPr/>
          <p:nvPr/>
        </p:nvSpPr>
        <p:spPr>
          <a:xfrm>
            <a:off x="1066800" y="1828800"/>
            <a:ext cx="457200" cy="457200"/>
          </a:xfrm>
          <a:prstGeom prst="plus">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Rectangle 13"/>
          <p:cNvSpPr/>
          <p:nvPr/>
        </p:nvSpPr>
        <p:spPr>
          <a:xfrm>
            <a:off x="4800600" y="1981200"/>
            <a:ext cx="533400" cy="152400"/>
          </a:xfrm>
          <a:prstGeom prst="rect">
            <a:avLst/>
          </a:prstGeom>
          <a:solidFill>
            <a:schemeClr val="accent2"/>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algn="l" rotWithShape="0">
                  <a:prstClr val="black">
                    <a:alpha val="40000"/>
                  </a:prstClr>
                </a:outerShdw>
              </a:effectLst>
            </a:endParaRPr>
          </a:p>
        </p:txBody>
      </p:sp>
      <p:sp>
        <p:nvSpPr>
          <p:cNvPr id="17" name="TextBox 16"/>
          <p:cNvSpPr txBox="1"/>
          <p:nvPr/>
        </p:nvSpPr>
        <p:spPr>
          <a:xfrm>
            <a:off x="1447800" y="3810000"/>
            <a:ext cx="2286000" cy="646331"/>
          </a:xfrm>
          <a:prstGeom prst="rect">
            <a:avLst/>
          </a:prstGeom>
          <a:noFill/>
        </p:spPr>
        <p:txBody>
          <a:bodyPr wrap="square" rtlCol="0">
            <a:spAutoFit/>
          </a:bodyPr>
          <a:lstStyle/>
          <a:p>
            <a:pPr algn="ctr"/>
            <a:r>
              <a:rPr lang="en-US" u="sng" dirty="0" smtClean="0"/>
              <a:t>Positive </a:t>
            </a:r>
          </a:p>
          <a:p>
            <a:pPr algn="ctr"/>
            <a:r>
              <a:rPr lang="en-US" u="sng" dirty="0" smtClean="0"/>
              <a:t>Punishment</a:t>
            </a:r>
            <a:endParaRPr lang="en-US" u="sng" dirty="0"/>
          </a:p>
        </p:txBody>
      </p:sp>
      <p:sp>
        <p:nvSpPr>
          <p:cNvPr id="18" name="TextBox 17"/>
          <p:cNvSpPr txBox="1"/>
          <p:nvPr/>
        </p:nvSpPr>
        <p:spPr>
          <a:xfrm>
            <a:off x="5257800" y="3810000"/>
            <a:ext cx="2286000" cy="646331"/>
          </a:xfrm>
          <a:prstGeom prst="rect">
            <a:avLst/>
          </a:prstGeom>
          <a:noFill/>
        </p:spPr>
        <p:txBody>
          <a:bodyPr wrap="square" rtlCol="0">
            <a:spAutoFit/>
          </a:bodyPr>
          <a:lstStyle/>
          <a:p>
            <a:pPr algn="ctr"/>
            <a:r>
              <a:rPr lang="en-US" u="sng" dirty="0" smtClean="0"/>
              <a:t>Negative </a:t>
            </a:r>
          </a:p>
          <a:p>
            <a:pPr algn="ctr"/>
            <a:r>
              <a:rPr lang="en-US" u="sng" dirty="0" smtClean="0"/>
              <a:t>Punishment</a:t>
            </a:r>
            <a:endParaRPr lang="en-US" u="sng" dirty="0"/>
          </a:p>
        </p:txBody>
      </p:sp>
      <p:sp>
        <p:nvSpPr>
          <p:cNvPr id="19" name="TextBox 18"/>
          <p:cNvSpPr txBox="1"/>
          <p:nvPr/>
        </p:nvSpPr>
        <p:spPr>
          <a:xfrm>
            <a:off x="533400" y="4572000"/>
            <a:ext cx="3505200" cy="923330"/>
          </a:xfrm>
          <a:prstGeom prst="rect">
            <a:avLst/>
          </a:prstGeom>
          <a:noFill/>
        </p:spPr>
        <p:txBody>
          <a:bodyPr wrap="square" rtlCol="0">
            <a:spAutoFit/>
          </a:bodyPr>
          <a:lstStyle/>
          <a:p>
            <a:pPr>
              <a:buFont typeface="Arial" pitchFamily="34" charset="0"/>
              <a:buChar char="•"/>
            </a:pPr>
            <a:r>
              <a:rPr lang="en-US" dirty="0" smtClean="0"/>
              <a:t> </a:t>
            </a:r>
            <a:r>
              <a:rPr lang="en-US" u="sng" dirty="0" smtClean="0"/>
              <a:t>Addition</a:t>
            </a:r>
            <a:r>
              <a:rPr lang="en-US" dirty="0" smtClean="0"/>
              <a:t> of  </a:t>
            </a:r>
            <a:r>
              <a:rPr lang="en-US" b="1" dirty="0" smtClean="0"/>
              <a:t>undesirable</a:t>
            </a:r>
            <a:r>
              <a:rPr lang="en-US" dirty="0" smtClean="0"/>
              <a:t> event/object</a:t>
            </a:r>
          </a:p>
          <a:p>
            <a:pPr>
              <a:buFont typeface="Arial" pitchFamily="34" charset="0"/>
              <a:buChar char="•"/>
            </a:pPr>
            <a:r>
              <a:rPr lang="en-US" dirty="0" smtClean="0"/>
              <a:t> </a:t>
            </a:r>
            <a:r>
              <a:rPr lang="en-US" u="sng" dirty="0" smtClean="0"/>
              <a:t>Weakens</a:t>
            </a:r>
            <a:r>
              <a:rPr lang="en-US" dirty="0" smtClean="0"/>
              <a:t> behavior</a:t>
            </a:r>
            <a:endParaRPr lang="en-US" u="sng" dirty="0"/>
          </a:p>
        </p:txBody>
      </p:sp>
      <p:sp>
        <p:nvSpPr>
          <p:cNvPr id="20" name="TextBox 19"/>
          <p:cNvSpPr txBox="1"/>
          <p:nvPr/>
        </p:nvSpPr>
        <p:spPr>
          <a:xfrm>
            <a:off x="4267200" y="4572000"/>
            <a:ext cx="3581400" cy="923330"/>
          </a:xfrm>
          <a:prstGeom prst="rect">
            <a:avLst/>
          </a:prstGeom>
          <a:noFill/>
        </p:spPr>
        <p:txBody>
          <a:bodyPr wrap="square" rtlCol="0">
            <a:spAutoFit/>
          </a:bodyPr>
          <a:lstStyle/>
          <a:p>
            <a:pPr>
              <a:buFont typeface="Arial" pitchFamily="34" charset="0"/>
              <a:buChar char="•"/>
            </a:pPr>
            <a:r>
              <a:rPr lang="en-US" dirty="0" smtClean="0"/>
              <a:t> </a:t>
            </a:r>
            <a:r>
              <a:rPr lang="en-US" u="sng" dirty="0" smtClean="0"/>
              <a:t>Removal </a:t>
            </a:r>
            <a:r>
              <a:rPr lang="en-US" dirty="0" smtClean="0"/>
              <a:t>of </a:t>
            </a:r>
            <a:r>
              <a:rPr lang="en-US" b="1" dirty="0" smtClean="0"/>
              <a:t>desirable</a:t>
            </a:r>
            <a:r>
              <a:rPr lang="en-US" dirty="0"/>
              <a:t> </a:t>
            </a:r>
            <a:r>
              <a:rPr lang="en-US" dirty="0" smtClean="0"/>
              <a:t>event/object</a:t>
            </a:r>
          </a:p>
          <a:p>
            <a:pPr>
              <a:buFont typeface="Arial" pitchFamily="34" charset="0"/>
              <a:buChar char="•"/>
            </a:pPr>
            <a:r>
              <a:rPr lang="en-US" dirty="0" smtClean="0"/>
              <a:t> </a:t>
            </a:r>
            <a:r>
              <a:rPr lang="en-US" u="sng" dirty="0" smtClean="0"/>
              <a:t>Weakens</a:t>
            </a:r>
            <a:r>
              <a:rPr lang="en-US" dirty="0" smtClean="0"/>
              <a:t> behavior</a:t>
            </a:r>
            <a:endParaRPr lang="en-US" dirty="0"/>
          </a:p>
        </p:txBody>
      </p:sp>
      <p:sp>
        <p:nvSpPr>
          <p:cNvPr id="16" name="Cross 15"/>
          <p:cNvSpPr/>
          <p:nvPr/>
        </p:nvSpPr>
        <p:spPr>
          <a:xfrm>
            <a:off x="1066800" y="3962400"/>
            <a:ext cx="457200" cy="457200"/>
          </a:xfrm>
          <a:prstGeom prst="plus">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Rectangle 20"/>
          <p:cNvSpPr/>
          <p:nvPr/>
        </p:nvSpPr>
        <p:spPr>
          <a:xfrm>
            <a:off x="4800600" y="4114800"/>
            <a:ext cx="533400" cy="152400"/>
          </a:xfrm>
          <a:prstGeom prst="rect">
            <a:avLst/>
          </a:prstGeom>
          <a:solidFill>
            <a:schemeClr val="accent2"/>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algn="l" rotWithShape="0">
                  <a:prstClr val="black">
                    <a:alpha val="40000"/>
                  </a:prstClr>
                </a:outerShdw>
              </a:effectLs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Wellness: nutritional, physical</a:t>
            </a:r>
            <a:endParaRPr lang="en-US" dirty="0"/>
          </a:p>
        </p:txBody>
      </p:sp>
      <p:sp>
        <p:nvSpPr>
          <p:cNvPr id="5" name="Content Placeholder 4"/>
          <p:cNvSpPr>
            <a:spLocks noGrp="1"/>
          </p:cNvSpPr>
          <p:nvPr>
            <p:ph idx="1"/>
          </p:nvPr>
        </p:nvSpPr>
        <p:spPr/>
        <p:txBody>
          <a:bodyPr/>
          <a:lstStyle/>
          <a:p>
            <a:r>
              <a:rPr lang="en-US" dirty="0" smtClean="0"/>
              <a:t>Make sure basic nutritional and physical needs are being met</a:t>
            </a:r>
          </a:p>
          <a:p>
            <a:r>
              <a:rPr lang="en-US" dirty="0" smtClean="0"/>
              <a:t>Rule out possible medical factors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Hierarchy of Behavioral Change</a:t>
            </a:r>
            <a:endParaRPr lang="en-US" dirty="0"/>
          </a:p>
        </p:txBody>
      </p:sp>
      <p:sp>
        <p:nvSpPr>
          <p:cNvPr id="3" name="Content Placeholder 2"/>
          <p:cNvSpPr>
            <a:spLocks noGrp="1"/>
          </p:cNvSpPr>
          <p:nvPr>
            <p:ph idx="1"/>
          </p:nvPr>
        </p:nvSpPr>
        <p:spPr/>
        <p:txBody>
          <a:bodyPr/>
          <a:lstStyle/>
          <a:p>
            <a:r>
              <a:rPr lang="en-US" dirty="0" smtClean="0"/>
              <a:t>Place in order from 1 – 6 based on which approach you would use FIRST.  </a:t>
            </a:r>
          </a:p>
          <a:p>
            <a:r>
              <a:rPr lang="en-US" dirty="0" smtClean="0"/>
              <a:t>1 = first method/approach, 6 = last method/approach</a:t>
            </a:r>
          </a:p>
          <a:p>
            <a:pPr marL="850392" lvl="1" indent="-457200">
              <a:buFont typeface="+mj-lt"/>
              <a:buAutoNum type="alphaUcPeriod"/>
            </a:pPr>
            <a:r>
              <a:rPr lang="en-US" dirty="0" smtClean="0"/>
              <a:t>Antecedent arrangements</a:t>
            </a:r>
          </a:p>
          <a:p>
            <a:pPr marL="850392" lvl="1" indent="-457200">
              <a:buFont typeface="+mj-lt"/>
              <a:buAutoNum type="alphaUcPeriod"/>
            </a:pPr>
            <a:r>
              <a:rPr lang="en-US" dirty="0" smtClean="0"/>
              <a:t>Differential reinforcement of alternative behaviors</a:t>
            </a:r>
          </a:p>
          <a:p>
            <a:pPr marL="850392" lvl="1" indent="-457200">
              <a:buFont typeface="+mj-lt"/>
              <a:buAutoNum type="alphaUcPeriod"/>
            </a:pPr>
            <a:r>
              <a:rPr lang="en-US" dirty="0" smtClean="0"/>
              <a:t>Extinction, negative reinforcement, negative punishment</a:t>
            </a:r>
          </a:p>
          <a:p>
            <a:pPr marL="850392" lvl="1" indent="-457200">
              <a:buFont typeface="+mj-lt"/>
              <a:buAutoNum type="alphaUcPeriod"/>
            </a:pPr>
            <a:r>
              <a:rPr lang="en-US" dirty="0" smtClean="0"/>
              <a:t>Positive punishment</a:t>
            </a:r>
          </a:p>
          <a:p>
            <a:pPr marL="850392" lvl="1" indent="-457200">
              <a:buFont typeface="+mj-lt"/>
              <a:buAutoNum type="alphaUcPeriod"/>
            </a:pPr>
            <a:r>
              <a:rPr lang="en-US" dirty="0" smtClean="0"/>
              <a:t>Positive reinforcement</a:t>
            </a:r>
          </a:p>
          <a:p>
            <a:pPr marL="850392" lvl="1" indent="-457200">
              <a:buFont typeface="+mj-lt"/>
              <a:buAutoNum type="alphaUcPeriod"/>
            </a:pPr>
            <a:r>
              <a:rPr lang="en-US" dirty="0" smtClean="0"/>
              <a:t>Wellness: Nutritional, physical</a:t>
            </a:r>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Hierarchy</a:t>
            </a:r>
            <a:endParaRPr lang="en-US"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1309688" y="1905000"/>
            <a:ext cx="6524625"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Reasoning</a:t>
            </a:r>
            <a:endParaRPr lang="en-US" dirty="0"/>
          </a:p>
        </p:txBody>
      </p:sp>
      <p:sp>
        <p:nvSpPr>
          <p:cNvPr id="3" name="Content Placeholder 2"/>
          <p:cNvSpPr>
            <a:spLocks noGrp="1"/>
          </p:cNvSpPr>
          <p:nvPr>
            <p:ph idx="1"/>
          </p:nvPr>
        </p:nvSpPr>
        <p:spPr/>
        <p:txBody>
          <a:bodyPr/>
          <a:lstStyle/>
          <a:p>
            <a:pPr>
              <a:buNone/>
            </a:pPr>
            <a:r>
              <a:rPr lang="en-US" dirty="0" smtClean="0"/>
              <a:t>“We seek to prevent the abuses and potential</a:t>
            </a:r>
          </a:p>
          <a:p>
            <a:pPr>
              <a:buNone/>
            </a:pPr>
            <a:r>
              <a:rPr lang="en-US" dirty="0" smtClean="0"/>
              <a:t>repercussions of unnecessary, inappropriate, poorly</a:t>
            </a:r>
          </a:p>
          <a:p>
            <a:pPr>
              <a:buNone/>
            </a:pPr>
            <a:r>
              <a:rPr lang="en-US" dirty="0" smtClean="0"/>
              <a:t>applied or inhumane uses of punishment.”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Training methods can be a hot button issue</a:t>
            </a:r>
          </a:p>
          <a:p>
            <a:pPr marL="274320" lvl="1" indent="-274320">
              <a:buClr>
                <a:schemeClr val="accent3"/>
              </a:buClr>
              <a:buSzPct val="95000"/>
            </a:pPr>
            <a:r>
              <a:rPr lang="en-US" dirty="0" smtClean="0"/>
              <a:t>Opportunity to learn and grow as trainer/behaviorist</a:t>
            </a:r>
          </a:p>
          <a:p>
            <a:pPr lvl="1"/>
            <a:r>
              <a:rPr lang="en-US" dirty="0" smtClean="0"/>
              <a:t>Be open and non-judgmental</a:t>
            </a:r>
          </a:p>
          <a:p>
            <a:pPr lvl="1"/>
            <a:r>
              <a:rPr lang="en-US" dirty="0" smtClean="0"/>
              <a:t>Be kind and respectful</a:t>
            </a:r>
            <a:endParaRPr lang="en-US" dirty="0"/>
          </a:p>
        </p:txBody>
      </p:sp>
      <p:pic>
        <p:nvPicPr>
          <p:cNvPr id="1026" name="Picture 2" descr="Connections, Issues, People, Ideas, Communication"/>
          <p:cNvPicPr>
            <a:picLocks noChangeAspect="1" noChangeArrowheads="1"/>
          </p:cNvPicPr>
          <p:nvPr/>
        </p:nvPicPr>
        <p:blipFill>
          <a:blip r:embed="rId2" cstate="print"/>
          <a:srcRect/>
          <a:stretch>
            <a:fillRect/>
          </a:stretch>
        </p:blipFill>
        <p:spPr bwMode="auto">
          <a:xfrm>
            <a:off x="4724400" y="3810000"/>
            <a:ext cx="4270375" cy="2855813"/>
          </a:xfrm>
          <a:prstGeom prst="rect">
            <a:avLst/>
          </a:prstGeom>
          <a:noFill/>
        </p:spPr>
      </p:pic>
      <p:pic>
        <p:nvPicPr>
          <p:cNvPr id="1028" name="Picture 4" descr="Handshake, Regard, Cooperate, Connect"/>
          <p:cNvPicPr>
            <a:picLocks noChangeAspect="1" noChangeArrowheads="1"/>
          </p:cNvPicPr>
          <p:nvPr/>
        </p:nvPicPr>
        <p:blipFill>
          <a:blip r:embed="rId3" cstate="print"/>
          <a:srcRect/>
          <a:stretch>
            <a:fillRect/>
          </a:stretch>
        </p:blipFill>
        <p:spPr bwMode="auto">
          <a:xfrm>
            <a:off x="0" y="4099799"/>
            <a:ext cx="4724400" cy="2529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Reasoning</a:t>
            </a:r>
            <a:endParaRPr lang="en-US" dirty="0"/>
          </a:p>
        </p:txBody>
      </p:sp>
      <p:sp>
        <p:nvSpPr>
          <p:cNvPr id="3" name="Content Placeholder 2"/>
          <p:cNvSpPr>
            <a:spLocks noGrp="1"/>
          </p:cNvSpPr>
          <p:nvPr>
            <p:ph idx="1"/>
          </p:nvPr>
        </p:nvSpPr>
        <p:spPr/>
        <p:txBody>
          <a:bodyPr/>
          <a:lstStyle/>
          <a:p>
            <a:r>
              <a:rPr lang="en-US" dirty="0" smtClean="0"/>
              <a:t>Top three – Wellness, Antecedent arrangements, positive reinforcement</a:t>
            </a:r>
          </a:p>
          <a:p>
            <a:r>
              <a:rPr lang="en-US" dirty="0" smtClean="0"/>
              <a:t>What if you start with positive reinforcement?</a:t>
            </a:r>
          </a:p>
          <a:p>
            <a:pPr lvl="1"/>
            <a:r>
              <a:rPr lang="en-US" dirty="0" smtClean="0"/>
              <a:t>Haven’t addressed wellness or management</a:t>
            </a:r>
          </a:p>
          <a:p>
            <a:pPr lvl="1"/>
            <a:r>
              <a:rPr lang="en-US" dirty="0" smtClean="0"/>
              <a:t>Unlikely to be effective</a:t>
            </a:r>
            <a:endParaRPr lang="en-US" dirty="0"/>
          </a:p>
        </p:txBody>
      </p:sp>
      <p:pic>
        <p:nvPicPr>
          <p:cNvPr id="1026" name="Picture 2" descr="C:\Users\Preferred Customer\Downloads\rachel-omnes-167459.jpg"/>
          <p:cNvPicPr>
            <a:picLocks noChangeAspect="1" noChangeArrowheads="1"/>
          </p:cNvPicPr>
          <p:nvPr/>
        </p:nvPicPr>
        <p:blipFill>
          <a:blip r:embed="rId3" cstate="print"/>
          <a:srcRect/>
          <a:stretch>
            <a:fillRect/>
          </a:stretch>
        </p:blipFill>
        <p:spPr bwMode="auto">
          <a:xfrm>
            <a:off x="4648200" y="3871590"/>
            <a:ext cx="4495800" cy="29864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 -R, Punishment</a:t>
            </a:r>
            <a:endParaRPr lang="en-US" dirty="0"/>
          </a:p>
        </p:txBody>
      </p:sp>
      <p:sp>
        <p:nvSpPr>
          <p:cNvPr id="3" name="Content Placeholder 2"/>
          <p:cNvSpPr>
            <a:spLocks noGrp="1"/>
          </p:cNvSpPr>
          <p:nvPr>
            <p:ph idx="1"/>
          </p:nvPr>
        </p:nvSpPr>
        <p:spPr/>
        <p:txBody>
          <a:bodyPr/>
          <a:lstStyle/>
          <a:p>
            <a:r>
              <a:rPr lang="en-US" dirty="0" smtClean="0"/>
              <a:t>Extinction can be stressful</a:t>
            </a:r>
          </a:p>
          <a:p>
            <a:pPr lvl="1"/>
            <a:r>
              <a:rPr lang="en-US" dirty="0" smtClean="0"/>
              <a:t>Also less effective on it’s own</a:t>
            </a:r>
          </a:p>
          <a:p>
            <a:pPr lvl="1"/>
            <a:r>
              <a:rPr lang="en-US" dirty="0" smtClean="0"/>
              <a:t>Better combined with teaching dog what TO do</a:t>
            </a:r>
          </a:p>
          <a:p>
            <a:r>
              <a:rPr lang="en-US" dirty="0" smtClean="0"/>
              <a:t>Negative reinforcement, punishment -&gt; side 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 et al., 2014</a:t>
            </a:r>
            <a:endParaRPr lang="en-US" dirty="0"/>
          </a:p>
        </p:txBody>
      </p:sp>
      <p:sp>
        <p:nvSpPr>
          <p:cNvPr id="3" name="Content Placeholder 2"/>
          <p:cNvSpPr>
            <a:spLocks noGrp="1"/>
          </p:cNvSpPr>
          <p:nvPr>
            <p:ph idx="1"/>
          </p:nvPr>
        </p:nvSpPr>
        <p:spPr/>
        <p:txBody>
          <a:bodyPr>
            <a:normAutofit/>
          </a:bodyPr>
          <a:lstStyle/>
          <a:p>
            <a:r>
              <a:rPr lang="en-US" dirty="0" smtClean="0"/>
              <a:t>First study</a:t>
            </a:r>
          </a:p>
          <a:p>
            <a:pPr lvl="1"/>
            <a:r>
              <a:rPr lang="en-US" dirty="0" smtClean="0"/>
              <a:t>Preliminary study</a:t>
            </a:r>
          </a:p>
          <a:p>
            <a:pPr lvl="1"/>
            <a:r>
              <a:rPr lang="en-US" dirty="0" smtClean="0"/>
              <a:t>Observed dogs trained on e-collars</a:t>
            </a:r>
          </a:p>
          <a:p>
            <a:r>
              <a:rPr lang="en-US" dirty="0" smtClean="0"/>
              <a:t>Second study</a:t>
            </a:r>
          </a:p>
          <a:p>
            <a:pPr lvl="1"/>
            <a:r>
              <a:rPr lang="en-US" dirty="0" smtClean="0"/>
              <a:t>Three groups of dogs:</a:t>
            </a:r>
          </a:p>
          <a:p>
            <a:pPr lvl="2"/>
            <a:r>
              <a:rPr lang="en-US" dirty="0" smtClean="0"/>
              <a:t>Trained using e-collar by industry approved trainers</a:t>
            </a:r>
          </a:p>
          <a:p>
            <a:pPr lvl="3"/>
            <a:r>
              <a:rPr lang="en-US" dirty="0" smtClean="0"/>
              <a:t>Started at lowest </a:t>
            </a:r>
            <a:r>
              <a:rPr lang="en-US" dirty="0" err="1" smtClean="0"/>
              <a:t>stim</a:t>
            </a:r>
            <a:r>
              <a:rPr lang="en-US" dirty="0" smtClean="0"/>
              <a:t>, gradually increased</a:t>
            </a:r>
          </a:p>
          <a:p>
            <a:pPr lvl="3"/>
            <a:r>
              <a:rPr lang="en-US" dirty="0" smtClean="0"/>
              <a:t>Used pre-warning cue</a:t>
            </a:r>
          </a:p>
          <a:p>
            <a:pPr lvl="2"/>
            <a:r>
              <a:rPr lang="en-US" dirty="0" smtClean="0"/>
              <a:t>Same trainers as 1</a:t>
            </a:r>
            <a:r>
              <a:rPr lang="en-US" baseline="30000" dirty="0" smtClean="0"/>
              <a:t>st</a:t>
            </a:r>
            <a:r>
              <a:rPr lang="en-US" dirty="0" smtClean="0"/>
              <a:t> group, but without e-collars</a:t>
            </a:r>
          </a:p>
          <a:p>
            <a:pPr lvl="2"/>
            <a:r>
              <a:rPr lang="en-US" dirty="0" smtClean="0"/>
              <a:t>Positive reinforcement trainers with positive reinforcement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 et al., 2014</a:t>
            </a:r>
            <a:endParaRPr lang="en-US" dirty="0"/>
          </a:p>
        </p:txBody>
      </p:sp>
      <p:sp>
        <p:nvSpPr>
          <p:cNvPr id="3" name="Content Placeholder 2"/>
          <p:cNvSpPr>
            <a:spLocks noGrp="1"/>
          </p:cNvSpPr>
          <p:nvPr>
            <p:ph idx="1"/>
          </p:nvPr>
        </p:nvSpPr>
        <p:spPr/>
        <p:txBody>
          <a:bodyPr>
            <a:normAutofit/>
          </a:bodyPr>
          <a:lstStyle/>
          <a:p>
            <a:r>
              <a:rPr lang="en-US" dirty="0" smtClean="0"/>
              <a:t>First study</a:t>
            </a:r>
          </a:p>
          <a:p>
            <a:pPr lvl="1"/>
            <a:r>
              <a:rPr lang="en-US" dirty="0" smtClean="0"/>
              <a:t>Abrupt changes in movement</a:t>
            </a:r>
          </a:p>
          <a:p>
            <a:pPr lvl="1"/>
            <a:r>
              <a:rPr lang="en-US" dirty="0" smtClean="0"/>
              <a:t>Increase in vocalizations, including yelps and whines</a:t>
            </a:r>
          </a:p>
          <a:p>
            <a:pPr lvl="1"/>
            <a:r>
              <a:rPr lang="en-US" dirty="0" smtClean="0"/>
              <a:t>Increase in percentage of time tail was tucked (2% -&gt; 20%)</a:t>
            </a:r>
          </a:p>
          <a:p>
            <a:pPr lvl="1"/>
            <a:r>
              <a:rPr lang="en-US" dirty="0" smtClean="0"/>
              <a:t>Increase in percentage of time “tense” (10% -&gt; 50%)</a:t>
            </a:r>
          </a:p>
          <a:p>
            <a:pPr lvl="1"/>
            <a:r>
              <a:rPr lang="en-US" dirty="0" smtClean="0"/>
              <a:t>Decrease in amount of time investigating (20% -&gt; 5%)</a:t>
            </a:r>
          </a:p>
          <a:p>
            <a:pPr lvl="1"/>
            <a:r>
              <a:rPr lang="en-US" dirty="0" smtClean="0"/>
              <a:t>Increase in interaction with owners (14% -&gt; 56%)</a:t>
            </a:r>
          </a:p>
          <a:p>
            <a:pPr lvl="1"/>
            <a:r>
              <a:rPr lang="en-US" dirty="0" smtClean="0"/>
              <a:t>Elevated </a:t>
            </a:r>
            <a:r>
              <a:rPr lang="en-US" dirty="0" err="1" smtClean="0"/>
              <a:t>cortisol</a:t>
            </a:r>
            <a:r>
              <a:rPr lang="en-US" dirty="0" smtClean="0"/>
              <a:t> levels after stimulation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 et al., 2014</a:t>
            </a:r>
            <a:endParaRPr lang="en-US" dirty="0"/>
          </a:p>
        </p:txBody>
      </p:sp>
      <p:sp>
        <p:nvSpPr>
          <p:cNvPr id="3" name="Content Placeholder 2"/>
          <p:cNvSpPr>
            <a:spLocks noGrp="1"/>
          </p:cNvSpPr>
          <p:nvPr>
            <p:ph idx="1"/>
          </p:nvPr>
        </p:nvSpPr>
        <p:spPr/>
        <p:txBody>
          <a:bodyPr>
            <a:normAutofit/>
          </a:bodyPr>
          <a:lstStyle/>
          <a:p>
            <a:r>
              <a:rPr lang="en-US" dirty="0" smtClean="0"/>
              <a:t>2</a:t>
            </a:r>
            <a:r>
              <a:rPr lang="en-US" baseline="30000" dirty="0" smtClean="0"/>
              <a:t>nd</a:t>
            </a:r>
            <a:r>
              <a:rPr lang="en-US" dirty="0" smtClean="0"/>
              <a:t> study</a:t>
            </a:r>
          </a:p>
          <a:p>
            <a:pPr lvl="1"/>
            <a:r>
              <a:rPr lang="en-US" dirty="0" smtClean="0"/>
              <a:t>Dogs trained with </a:t>
            </a:r>
            <a:r>
              <a:rPr lang="en-US" dirty="0" err="1" smtClean="0"/>
              <a:t>recc</a:t>
            </a:r>
            <a:r>
              <a:rPr lang="en-US" dirty="0" smtClean="0"/>
              <a:t>. use of e-collar (compared to dogs without e-collar):</a:t>
            </a:r>
          </a:p>
          <a:p>
            <a:pPr lvl="2"/>
            <a:r>
              <a:rPr lang="en-US" dirty="0" smtClean="0"/>
              <a:t>More tense</a:t>
            </a:r>
          </a:p>
          <a:p>
            <a:pPr lvl="2"/>
            <a:r>
              <a:rPr lang="en-US" dirty="0" smtClean="0"/>
              <a:t>Less time sniffing and exploring</a:t>
            </a:r>
          </a:p>
          <a:p>
            <a:pPr lvl="2"/>
            <a:r>
              <a:rPr lang="en-US" dirty="0" smtClean="0"/>
              <a:t>No different in lip licking or yawning</a:t>
            </a:r>
          </a:p>
          <a:p>
            <a:pPr lvl="2"/>
            <a:r>
              <a:rPr lang="en-US" dirty="0" smtClean="0"/>
              <a:t>No different in </a:t>
            </a:r>
            <a:r>
              <a:rPr lang="en-US" dirty="0" err="1" smtClean="0"/>
              <a:t>cortisol</a:t>
            </a:r>
            <a:r>
              <a:rPr lang="en-US" dirty="0" smtClean="0"/>
              <a:t> levels</a:t>
            </a:r>
          </a:p>
          <a:p>
            <a:pPr lvl="2"/>
            <a:r>
              <a:rPr lang="en-US" dirty="0" smtClean="0"/>
              <a:t>No different in efficacy</a:t>
            </a:r>
          </a:p>
          <a:p>
            <a:pPr lvl="1"/>
            <a:r>
              <a:rPr lang="en-US" dirty="0" smtClean="0"/>
              <a:t>Owners of e-collar trained dogs less confident in applying methods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Herron et al., 2009</a:t>
            </a:r>
            <a:endParaRPr lang="en-US" dirty="0"/>
          </a:p>
        </p:txBody>
      </p:sp>
      <p:sp>
        <p:nvSpPr>
          <p:cNvPr id="3" name="Content Placeholder 2"/>
          <p:cNvSpPr>
            <a:spLocks noGrp="1"/>
          </p:cNvSpPr>
          <p:nvPr>
            <p:ph idx="1"/>
          </p:nvPr>
        </p:nvSpPr>
        <p:spPr/>
        <p:txBody>
          <a:bodyPr/>
          <a:lstStyle/>
          <a:p>
            <a:r>
              <a:rPr lang="en-US" dirty="0" smtClean="0"/>
              <a:t>Aggression in response to training methods</a:t>
            </a:r>
          </a:p>
          <a:p>
            <a:pPr lvl="1"/>
            <a:r>
              <a:rPr lang="en-US" dirty="0" smtClean="0"/>
              <a:t>Aversive, direct confrontation (alpha roll, dominance down)</a:t>
            </a:r>
          </a:p>
          <a:p>
            <a:pPr lvl="1"/>
            <a:r>
              <a:rPr lang="en-US" dirty="0" smtClean="0"/>
              <a:t>Aversive, indirect confrontation (yelling, stare down)</a:t>
            </a:r>
          </a:p>
          <a:p>
            <a:pPr lvl="1"/>
            <a:r>
              <a:rPr lang="en-US" dirty="0" smtClean="0"/>
              <a:t>Reward based (food rewards, NILF)</a:t>
            </a:r>
          </a:p>
          <a:p>
            <a:pPr lvl="1"/>
            <a:r>
              <a:rPr lang="en-US" dirty="0" smtClean="0"/>
              <a:t>Neutral (avoidance of triggers, increase exercise)</a:t>
            </a:r>
          </a:p>
          <a:p>
            <a:r>
              <a:rPr lang="en-US" dirty="0" smtClean="0"/>
              <a:t>Aggression = growl/bare teeth/snap/lunge/bite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Herron et al., 2009</a:t>
            </a:r>
            <a:endParaRPr lang="en-US" dirty="0"/>
          </a:p>
        </p:txBody>
      </p:sp>
      <p:sp>
        <p:nvSpPr>
          <p:cNvPr id="3" name="Content Placeholder 2"/>
          <p:cNvSpPr>
            <a:spLocks noGrp="1"/>
          </p:cNvSpPr>
          <p:nvPr>
            <p:ph idx="1"/>
          </p:nvPr>
        </p:nvSpPr>
        <p:spPr/>
        <p:txBody>
          <a:bodyPr/>
          <a:lstStyle/>
          <a:p>
            <a:r>
              <a:rPr lang="en-US" dirty="0" smtClean="0"/>
              <a:t>What percentage of dogs reacted aggressively to:</a:t>
            </a:r>
          </a:p>
          <a:p>
            <a:pPr lvl="1"/>
            <a:r>
              <a:rPr lang="en-US" dirty="0" smtClean="0"/>
              <a:t>Alpha roll:   </a:t>
            </a:r>
          </a:p>
          <a:p>
            <a:pPr lvl="1"/>
            <a:r>
              <a:rPr lang="en-US" dirty="0" smtClean="0"/>
              <a:t>Yelling “no”:   </a:t>
            </a:r>
          </a:p>
          <a:p>
            <a:pPr lvl="1"/>
            <a:r>
              <a:rPr lang="en-US" dirty="0" smtClean="0"/>
              <a:t>Food reward training:   </a:t>
            </a:r>
          </a:p>
          <a:p>
            <a:pPr lvl="1"/>
            <a:r>
              <a:rPr lang="en-US" dirty="0" smtClean="0"/>
              <a:t>Increasing exercise: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Herron et al., 2009</a:t>
            </a:r>
            <a:endParaRPr lang="en-US" dirty="0"/>
          </a:p>
        </p:txBody>
      </p:sp>
      <p:sp>
        <p:nvSpPr>
          <p:cNvPr id="3" name="Content Placeholder 2"/>
          <p:cNvSpPr>
            <a:spLocks noGrp="1"/>
          </p:cNvSpPr>
          <p:nvPr>
            <p:ph idx="1"/>
          </p:nvPr>
        </p:nvSpPr>
        <p:spPr/>
        <p:txBody>
          <a:bodyPr/>
          <a:lstStyle/>
          <a:p>
            <a:r>
              <a:rPr lang="en-US" dirty="0" smtClean="0"/>
              <a:t>What percentage of dogs reacted aggressively to:</a:t>
            </a:r>
          </a:p>
          <a:p>
            <a:pPr lvl="1"/>
            <a:r>
              <a:rPr lang="en-US" dirty="0" smtClean="0"/>
              <a:t>Alpha roll:  31%</a:t>
            </a:r>
          </a:p>
          <a:p>
            <a:pPr lvl="1"/>
            <a:r>
              <a:rPr lang="en-US" dirty="0" smtClean="0"/>
              <a:t>Yelling “no”:  15%</a:t>
            </a:r>
          </a:p>
          <a:p>
            <a:pPr lvl="1"/>
            <a:r>
              <a:rPr lang="en-US" dirty="0" smtClean="0"/>
              <a:t>Food reward training:  2%</a:t>
            </a:r>
          </a:p>
          <a:p>
            <a:pPr lvl="1"/>
            <a:r>
              <a:rPr lang="en-US" dirty="0" smtClean="0"/>
              <a:t>Increasing exercise:  0%</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9477375" cy="706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228600" y="319088"/>
            <a:ext cx="9372599" cy="621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LIMA?</a:t>
            </a:r>
            <a:endParaRPr lang="en-US" dirty="0"/>
          </a:p>
        </p:txBody>
      </p:sp>
      <p:sp>
        <p:nvSpPr>
          <p:cNvPr id="3" name="Content Placeholder 2"/>
          <p:cNvSpPr>
            <a:spLocks noGrp="1"/>
          </p:cNvSpPr>
          <p:nvPr>
            <p:ph idx="1"/>
          </p:nvPr>
        </p:nvSpPr>
        <p:spPr/>
        <p:txBody>
          <a:bodyPr>
            <a:normAutofit/>
          </a:bodyPr>
          <a:lstStyle/>
          <a:p>
            <a:r>
              <a:rPr lang="en-US" dirty="0" smtClean="0"/>
              <a:t>Position statement jointly adopted by APDT and International Association of Animal Behavior Consultants (IAABC)</a:t>
            </a:r>
          </a:p>
          <a:p>
            <a:r>
              <a:rPr lang="en-US" dirty="0" smtClean="0"/>
              <a:t>Ethical standard</a:t>
            </a:r>
          </a:p>
          <a:p>
            <a:pPr lvl="1"/>
            <a:r>
              <a:rPr lang="en-US" dirty="0" smtClean="0"/>
              <a:t>Reasoning</a:t>
            </a:r>
          </a:p>
          <a:p>
            <a:r>
              <a:rPr lang="en-US" dirty="0" smtClean="0"/>
              <a:t>Methods used should:</a:t>
            </a:r>
          </a:p>
          <a:p>
            <a:pPr lvl="1"/>
            <a:r>
              <a:rPr lang="en-US" dirty="0" smtClean="0"/>
              <a:t>Be effective*</a:t>
            </a:r>
          </a:p>
          <a:p>
            <a:pPr lvl="1"/>
            <a:r>
              <a:rPr lang="en-US" dirty="0" smtClean="0"/>
              <a:t>Minimize aversive experience for animal</a:t>
            </a:r>
          </a:p>
          <a:p>
            <a:pPr lvl="1"/>
            <a:r>
              <a:rPr lang="en-US" dirty="0" smtClean="0"/>
              <a:t>Minimize side effects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0" y="300038"/>
            <a:ext cx="9401175" cy="625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Aggressive responses even with indirect confrontations</a:t>
            </a:r>
          </a:p>
          <a:p>
            <a:r>
              <a:rPr lang="en-US" dirty="0" smtClean="0"/>
              <a:t>Some aggression with reward based methods, but much lower</a:t>
            </a:r>
          </a:p>
          <a:p>
            <a:r>
              <a:rPr lang="en-US" dirty="0" smtClean="0"/>
              <a:t>Dogs with aggression toward people, significantly more likely than other dogs to show aggression in response to:</a:t>
            </a:r>
          </a:p>
          <a:p>
            <a:pPr lvl="1"/>
            <a:r>
              <a:rPr lang="en-US" dirty="0" smtClean="0"/>
              <a:t>Alpha roll</a:t>
            </a:r>
          </a:p>
          <a:p>
            <a:pPr lvl="1"/>
            <a:r>
              <a:rPr lang="en-US" dirty="0" smtClean="0"/>
              <a:t>Yelling no</a:t>
            </a:r>
          </a:p>
          <a:p>
            <a:r>
              <a:rPr lang="en-US" dirty="0" smtClean="0"/>
              <a:t> Not black and white</a:t>
            </a:r>
          </a:p>
          <a:p>
            <a:r>
              <a:rPr lang="en-US" dirty="0" smtClean="0"/>
              <a:t>Significant??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Schilder</a:t>
            </a:r>
            <a:r>
              <a:rPr lang="en-US" dirty="0" smtClean="0"/>
              <a:t> &amp; van </a:t>
            </a:r>
            <a:r>
              <a:rPr lang="en-US" dirty="0" err="1" smtClean="0"/>
              <a:t>der</a:t>
            </a:r>
            <a:r>
              <a:rPr lang="en-US" smtClean="0"/>
              <a:t> Borg, 2003</a:t>
            </a:r>
            <a:endParaRPr lang="en-US"/>
          </a:p>
        </p:txBody>
      </p:sp>
      <p:sp>
        <p:nvSpPr>
          <p:cNvPr id="3" name="Content Placeholder 2"/>
          <p:cNvSpPr>
            <a:spLocks noGrp="1"/>
          </p:cNvSpPr>
          <p:nvPr>
            <p:ph idx="1"/>
          </p:nvPr>
        </p:nvSpPr>
        <p:spPr/>
        <p:txBody>
          <a:bodyPr/>
          <a:lstStyle/>
          <a:p>
            <a:r>
              <a:rPr lang="en-US" dirty="0" smtClean="0"/>
              <a:t>Police service dogs</a:t>
            </a:r>
          </a:p>
          <a:p>
            <a:pPr lvl="1"/>
            <a:r>
              <a:rPr lang="en-US" dirty="0" smtClean="0"/>
              <a:t>Experimental group – trained with shock</a:t>
            </a:r>
          </a:p>
          <a:p>
            <a:pPr lvl="1"/>
            <a:r>
              <a:rPr lang="en-US" dirty="0" smtClean="0"/>
              <a:t>Control group – no shock</a:t>
            </a:r>
          </a:p>
          <a:p>
            <a:r>
              <a:rPr lang="en-US" dirty="0" smtClean="0"/>
              <a:t>Direct results of shock</a:t>
            </a:r>
          </a:p>
          <a:p>
            <a:pPr lvl="1"/>
            <a:r>
              <a:rPr lang="en-US" dirty="0" smtClean="0"/>
              <a:t>21% of dogs showed no response</a:t>
            </a:r>
          </a:p>
          <a:p>
            <a:pPr lvl="1"/>
            <a:r>
              <a:rPr lang="en-US" dirty="0" smtClean="0"/>
              <a:t>Remaining – variety of behaviors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Schilder</a:t>
            </a:r>
            <a:r>
              <a:rPr lang="en-US" dirty="0" smtClean="0"/>
              <a:t> &amp; van </a:t>
            </a:r>
            <a:r>
              <a:rPr lang="en-US" dirty="0" err="1" smtClean="0"/>
              <a:t>der</a:t>
            </a:r>
            <a:r>
              <a:rPr lang="en-US" smtClean="0"/>
              <a:t> Borg, 2003</a:t>
            </a:r>
            <a:endParaRPr lang="en-US"/>
          </a:p>
        </p:txBody>
      </p:sp>
      <p:sp>
        <p:nvSpPr>
          <p:cNvPr id="5" name="Content Placeholder 4"/>
          <p:cNvSpPr>
            <a:spLocks noGrp="1"/>
          </p:cNvSpPr>
          <p:nvPr>
            <p:ph idx="1"/>
          </p:nvPr>
        </p:nvSpPr>
        <p:spPr/>
        <p:txBody>
          <a:bodyPr/>
          <a:lstStyle/>
          <a:p>
            <a:r>
              <a:rPr lang="en-US" dirty="0" smtClean="0"/>
              <a:t>Observations taken while no shocks applied to either group</a:t>
            </a:r>
          </a:p>
          <a:p>
            <a:r>
              <a:rPr lang="en-US" dirty="0" smtClean="0"/>
              <a:t>Conclusions</a:t>
            </a:r>
          </a:p>
          <a:p>
            <a:pPr lvl="1"/>
            <a:r>
              <a:rPr lang="en-US" dirty="0" smtClean="0"/>
              <a:t>Differences between groups were small, but consistent</a:t>
            </a:r>
          </a:p>
          <a:p>
            <a:pPr lvl="1"/>
            <a:r>
              <a:rPr lang="en-US" dirty="0" smtClean="0"/>
              <a:t>Shocked dogs:</a:t>
            </a:r>
          </a:p>
          <a:p>
            <a:pPr lvl="2"/>
            <a:r>
              <a:rPr lang="en-US" dirty="0" smtClean="0"/>
              <a:t>More stressed than control dog at training grounds and park</a:t>
            </a:r>
          </a:p>
          <a:p>
            <a:pPr lvl="2"/>
            <a:r>
              <a:rPr lang="en-US" dirty="0" smtClean="0"/>
              <a:t>Connect handlers with shock</a:t>
            </a:r>
          </a:p>
          <a:p>
            <a:pPr lvl="1"/>
            <a:r>
              <a:rPr lang="en-US" dirty="0" smtClean="0"/>
              <a:t>Important points</a:t>
            </a:r>
          </a:p>
          <a:p>
            <a:pPr lvl="2"/>
            <a:r>
              <a:rPr lang="en-US" dirty="0" smtClean="0"/>
              <a:t>Control dogs still trained using “fairly harsh” methods</a:t>
            </a:r>
          </a:p>
          <a:p>
            <a:pPr lvl="2"/>
            <a:r>
              <a:rPr lang="en-US" dirty="0" smtClean="0"/>
              <a:t>Presumably bred for police work</a:t>
            </a:r>
          </a:p>
          <a:p>
            <a:pPr lvl="2"/>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 few papers…</a:t>
            </a:r>
            <a:endParaRPr lang="en-US" dirty="0"/>
          </a:p>
        </p:txBody>
      </p:sp>
      <p:sp>
        <p:nvSpPr>
          <p:cNvPr id="3" name="Content Placeholder 2"/>
          <p:cNvSpPr>
            <a:spLocks noGrp="1"/>
          </p:cNvSpPr>
          <p:nvPr>
            <p:ph idx="1"/>
          </p:nvPr>
        </p:nvSpPr>
        <p:spPr/>
        <p:txBody>
          <a:bodyPr/>
          <a:lstStyle/>
          <a:p>
            <a:r>
              <a:rPr lang="en-US" dirty="0" smtClean="0"/>
              <a:t>Each of these papers have flaws</a:t>
            </a:r>
          </a:p>
          <a:p>
            <a:r>
              <a:rPr lang="en-US" dirty="0" smtClean="0"/>
              <a:t>Easy to argue reasons they may not be valid</a:t>
            </a:r>
          </a:p>
        </p:txBody>
      </p:sp>
      <p:pic>
        <p:nvPicPr>
          <p:cNvPr id="2050" name="Picture 2" descr="Image result for repetition"/>
          <p:cNvPicPr>
            <a:picLocks noChangeAspect="1" noChangeArrowheads="1"/>
          </p:cNvPicPr>
          <p:nvPr/>
        </p:nvPicPr>
        <p:blipFill>
          <a:blip r:embed="rId3" cstate="print"/>
          <a:srcRect/>
          <a:stretch>
            <a:fillRect/>
          </a:stretch>
        </p:blipFill>
        <p:spPr bwMode="auto">
          <a:xfrm>
            <a:off x="457200" y="3048000"/>
            <a:ext cx="4752796" cy="3439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Image result for repetition"/>
          <p:cNvPicPr>
            <a:picLocks noChangeAspect="1" noChangeArrowheads="1"/>
          </p:cNvPicPr>
          <p:nvPr/>
        </p:nvPicPr>
        <p:blipFill>
          <a:blip r:embed="rId3" cstate="print"/>
          <a:srcRect/>
          <a:stretch>
            <a:fillRect/>
          </a:stretch>
        </p:blipFill>
        <p:spPr bwMode="auto">
          <a:xfrm>
            <a:off x="1752600" y="3048000"/>
            <a:ext cx="4752796" cy="3439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Image result for repetition"/>
          <p:cNvPicPr>
            <a:picLocks noChangeAspect="1" noChangeArrowheads="1"/>
          </p:cNvPicPr>
          <p:nvPr/>
        </p:nvPicPr>
        <p:blipFill>
          <a:blip r:embed="rId3" cstate="print"/>
          <a:srcRect/>
          <a:stretch>
            <a:fillRect/>
          </a:stretch>
        </p:blipFill>
        <p:spPr bwMode="auto">
          <a:xfrm>
            <a:off x="3352800" y="3048000"/>
            <a:ext cx="4752796" cy="3439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Effective punishment</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Effective punishment</a:t>
            </a:r>
            <a:endParaRPr lang="en-US" dirty="0"/>
          </a:p>
        </p:txBody>
      </p:sp>
      <p:sp>
        <p:nvSpPr>
          <p:cNvPr id="5" name="Content Placeholder 4"/>
          <p:cNvSpPr>
            <a:spLocks noGrp="1"/>
          </p:cNvSpPr>
          <p:nvPr>
            <p:ph idx="1"/>
          </p:nvPr>
        </p:nvSpPr>
        <p:spPr/>
        <p:txBody>
          <a:bodyPr/>
          <a:lstStyle/>
          <a:p>
            <a:endParaRPr lang="en-US"/>
          </a:p>
        </p:txBody>
      </p:sp>
      <p:pic>
        <p:nvPicPr>
          <p:cNvPr id="37890" name="Picture 2" descr="http://i2.pcimg.org/blog/wp-content/uploads/2012/06/4-Effective-Alternatives-To-Punishing-Your-Kids.jpg"/>
          <p:cNvPicPr>
            <a:picLocks noChangeAspect="1" noChangeArrowheads="1"/>
          </p:cNvPicPr>
          <p:nvPr/>
        </p:nvPicPr>
        <p:blipFill>
          <a:blip r:embed="rId3" cstate="print"/>
          <a:srcRect/>
          <a:stretch>
            <a:fillRect/>
          </a:stretch>
        </p:blipFill>
        <p:spPr bwMode="auto">
          <a:xfrm>
            <a:off x="457200" y="2590800"/>
            <a:ext cx="3341970" cy="2743200"/>
          </a:xfrm>
          <a:prstGeom prst="rect">
            <a:avLst/>
          </a:prstGeom>
          <a:noFill/>
        </p:spPr>
      </p:pic>
      <p:pic>
        <p:nvPicPr>
          <p:cNvPr id="37892" name="Picture 4" descr="http://expertbeacon.com/sites/default/files/Pulled%20over%20by%20the%20police%20Dont%20panic.jpg"/>
          <p:cNvPicPr>
            <a:picLocks noChangeAspect="1" noChangeArrowheads="1"/>
          </p:cNvPicPr>
          <p:nvPr/>
        </p:nvPicPr>
        <p:blipFill>
          <a:blip r:embed="rId4" cstate="print"/>
          <a:srcRect/>
          <a:stretch>
            <a:fillRect/>
          </a:stretch>
        </p:blipFill>
        <p:spPr bwMode="auto">
          <a:xfrm>
            <a:off x="3962400" y="2362200"/>
            <a:ext cx="4912501" cy="3276600"/>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3" name="Content Placeholder 2"/>
          <p:cNvSpPr>
            <a:spLocks noGrp="1"/>
          </p:cNvSpPr>
          <p:nvPr>
            <p:ph idx="1"/>
          </p:nvPr>
        </p:nvSpPr>
        <p:spPr>
          <a:xfrm>
            <a:off x="381000" y="1905000"/>
            <a:ext cx="8382000" cy="4542782"/>
          </a:xfrm>
        </p:spPr>
        <p:txBody>
          <a:bodyPr/>
          <a:lstStyle/>
          <a:p>
            <a:r>
              <a:rPr lang="en-US" dirty="0" smtClean="0"/>
              <a:t>The examples below share at least one characteristic that makes them less effective than they could be.  What is it?</a:t>
            </a:r>
          </a:p>
          <a:p>
            <a:pPr lvl="1"/>
            <a:r>
              <a:rPr lang="en-US" dirty="0" smtClean="0"/>
              <a:t>Mother threatening child to take away privileges when get home (two problems with this)</a:t>
            </a:r>
          </a:p>
          <a:p>
            <a:pPr lvl="1"/>
            <a:r>
              <a:rPr lang="en-US" dirty="0" smtClean="0"/>
              <a:t>Detention at school</a:t>
            </a:r>
          </a:p>
          <a:p>
            <a:pPr lvl="1"/>
            <a:r>
              <a:rPr lang="en-US" dirty="0" smtClean="0"/>
              <a:t>Correcting a dog for destructive behavior or peeing in house when you get home from work</a:t>
            </a:r>
          </a:p>
          <a:p>
            <a:pPr lvl="1"/>
            <a:r>
              <a:rPr lang="en-US" dirty="0" smtClean="0"/>
              <a:t>Justice system</a:t>
            </a:r>
          </a:p>
          <a:p>
            <a:r>
              <a:rPr lang="en-US" dirty="0" smtClean="0"/>
              <a:t>Answer in 1 word</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Punishment</a:t>
            </a:r>
            <a:endParaRPr lang="en-US" dirty="0"/>
          </a:p>
        </p:txBody>
      </p:sp>
      <p:sp>
        <p:nvSpPr>
          <p:cNvPr id="3" name="Content Placeholder 2"/>
          <p:cNvSpPr>
            <a:spLocks noGrp="1"/>
          </p:cNvSpPr>
          <p:nvPr>
            <p:ph idx="1"/>
          </p:nvPr>
        </p:nvSpPr>
        <p:spPr>
          <a:xfrm>
            <a:off x="381000" y="1905000"/>
            <a:ext cx="8382000" cy="1729704"/>
          </a:xfrm>
        </p:spPr>
        <p:txBody>
          <a:bodyPr/>
          <a:lstStyle/>
          <a:p>
            <a:r>
              <a:rPr lang="en-US" dirty="0" smtClean="0"/>
              <a:t>In order to be effective, punishment should:</a:t>
            </a:r>
          </a:p>
          <a:p>
            <a:pPr lvl="1"/>
            <a:r>
              <a:rPr lang="en-US" dirty="0" smtClean="0"/>
              <a:t>Show contiguity</a:t>
            </a:r>
          </a:p>
          <a:p>
            <a:pPr lvl="2"/>
            <a:r>
              <a:rPr lang="en-US" dirty="0" smtClean="0"/>
              <a:t>Occur immediately after the behavior</a:t>
            </a:r>
          </a:p>
          <a:p>
            <a:pPr lvl="2"/>
            <a:endParaRPr lang="en-US" dirty="0"/>
          </a:p>
        </p:txBody>
      </p:sp>
      <p:pic>
        <p:nvPicPr>
          <p:cNvPr id="4" name="Picture 3" descr="courtroom2.jpg"/>
          <p:cNvPicPr>
            <a:picLocks noChangeAspect="1"/>
          </p:cNvPicPr>
          <p:nvPr/>
        </p:nvPicPr>
        <p:blipFill>
          <a:blip r:embed="rId2" cstate="print"/>
          <a:stretch>
            <a:fillRect/>
          </a:stretch>
        </p:blipFill>
        <p:spPr>
          <a:xfrm>
            <a:off x="2895600" y="4419600"/>
            <a:ext cx="2971800" cy="1981200"/>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Punishment</a:t>
            </a:r>
            <a:endParaRPr lang="en-US" dirty="0"/>
          </a:p>
        </p:txBody>
      </p:sp>
      <p:sp>
        <p:nvSpPr>
          <p:cNvPr id="3" name="Content Placeholder 2"/>
          <p:cNvSpPr>
            <a:spLocks noGrp="1"/>
          </p:cNvSpPr>
          <p:nvPr>
            <p:ph idx="1"/>
          </p:nvPr>
        </p:nvSpPr>
        <p:spPr/>
        <p:txBody>
          <a:bodyPr/>
          <a:lstStyle/>
          <a:p>
            <a:r>
              <a:rPr lang="en-US" dirty="0" smtClean="0"/>
              <a:t>In order to be effective, punishment should:</a:t>
            </a:r>
          </a:p>
          <a:p>
            <a:pPr lvl="1"/>
            <a:r>
              <a:rPr lang="en-US" dirty="0" smtClean="0"/>
              <a:t>Show contiguity</a:t>
            </a:r>
          </a:p>
          <a:p>
            <a:pPr lvl="2"/>
            <a:r>
              <a:rPr lang="en-US" dirty="0" smtClean="0"/>
              <a:t>Occur immediately after the behavior</a:t>
            </a:r>
          </a:p>
          <a:p>
            <a:pPr lvl="1"/>
            <a:r>
              <a:rPr lang="en-US" dirty="0" smtClean="0"/>
              <a:t>Show contingency</a:t>
            </a:r>
          </a:p>
          <a:p>
            <a:pPr lvl="2"/>
            <a:r>
              <a:rPr lang="en-US" dirty="0" smtClean="0"/>
              <a:t>Occur consistently after (and only after) the behavior</a:t>
            </a:r>
          </a:p>
          <a:p>
            <a:pPr lvl="2"/>
            <a:endParaRPr lang="en-US" dirty="0"/>
          </a:p>
        </p:txBody>
      </p:sp>
      <p:pic>
        <p:nvPicPr>
          <p:cNvPr id="4" name="Picture 3" descr="courtroom2.jpg"/>
          <p:cNvPicPr>
            <a:picLocks noChangeAspect="1"/>
          </p:cNvPicPr>
          <p:nvPr/>
        </p:nvPicPr>
        <p:blipFill>
          <a:blip r:embed="rId2" cstate="print"/>
          <a:stretch>
            <a:fillRect/>
          </a:stretch>
        </p:blipFill>
        <p:spPr>
          <a:xfrm>
            <a:off x="2895600" y="4419600"/>
            <a:ext cx="2971800" cy="19812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Analyst’s Standards</a:t>
            </a:r>
            <a:endParaRPr lang="en-US" dirty="0"/>
          </a:p>
        </p:txBody>
      </p:sp>
      <p:sp>
        <p:nvSpPr>
          <p:cNvPr id="3" name="Content Placeholder 2"/>
          <p:cNvSpPr>
            <a:spLocks noGrp="1"/>
          </p:cNvSpPr>
          <p:nvPr>
            <p:ph idx="1"/>
          </p:nvPr>
        </p:nvSpPr>
        <p:spPr/>
        <p:txBody>
          <a:bodyPr/>
          <a:lstStyle/>
          <a:p>
            <a:r>
              <a:rPr lang="en-US" dirty="0" smtClean="0"/>
              <a:t>From Susan Friedman:</a:t>
            </a:r>
          </a:p>
          <a:p>
            <a:pPr lvl="1"/>
            <a:r>
              <a:rPr lang="en-US" dirty="0" smtClean="0"/>
              <a:t>Protect participant’s welfare at all times</a:t>
            </a:r>
          </a:p>
          <a:p>
            <a:pPr lvl="1"/>
            <a:r>
              <a:rPr lang="en-US" dirty="0" smtClean="0"/>
              <a:t>Use interventions custom tailored to individual</a:t>
            </a:r>
          </a:p>
          <a:p>
            <a:pPr lvl="1"/>
            <a:r>
              <a:rPr lang="en-US" dirty="0" smtClean="0"/>
              <a:t>Design interventions on basis of functional assessment of behavior</a:t>
            </a:r>
          </a:p>
          <a:p>
            <a:pPr lvl="1"/>
            <a:r>
              <a:rPr lang="en-US" dirty="0" smtClean="0"/>
              <a:t>Evidence-based treatment</a:t>
            </a:r>
          </a:p>
          <a:p>
            <a:pPr lvl="1"/>
            <a:r>
              <a:rPr lang="en-US" dirty="0" smtClean="0"/>
              <a:t>Use scientific methods to implement and evaluate interventions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Punishment</a:t>
            </a:r>
            <a:endParaRPr lang="en-US" dirty="0"/>
          </a:p>
        </p:txBody>
      </p:sp>
      <p:sp>
        <p:nvSpPr>
          <p:cNvPr id="3" name="Content Placeholder 2"/>
          <p:cNvSpPr>
            <a:spLocks noGrp="1"/>
          </p:cNvSpPr>
          <p:nvPr>
            <p:ph idx="1"/>
          </p:nvPr>
        </p:nvSpPr>
        <p:spPr>
          <a:xfrm>
            <a:off x="381000" y="1905000"/>
            <a:ext cx="8382000" cy="4099584"/>
          </a:xfrm>
        </p:spPr>
        <p:txBody>
          <a:bodyPr/>
          <a:lstStyle/>
          <a:p>
            <a:r>
              <a:rPr lang="en-US" dirty="0" smtClean="0"/>
              <a:t>In order to be effective, punishment should:</a:t>
            </a:r>
          </a:p>
          <a:p>
            <a:pPr lvl="1"/>
            <a:r>
              <a:rPr lang="en-US" dirty="0" smtClean="0"/>
              <a:t>Stop the behavior the first time</a:t>
            </a:r>
          </a:p>
          <a:p>
            <a:pPr lvl="2"/>
            <a:r>
              <a:rPr lang="en-US" dirty="0" smtClean="0"/>
              <a:t>“Goldilocks” intensity</a:t>
            </a:r>
          </a:p>
          <a:p>
            <a:pPr lvl="2"/>
            <a:r>
              <a:rPr lang="en-US" dirty="0" smtClean="0"/>
              <a:t>Gradually increasing intensity</a:t>
            </a:r>
          </a:p>
          <a:p>
            <a:pPr lvl="3"/>
            <a:r>
              <a:rPr lang="en-US" dirty="0" smtClean="0"/>
              <a:t>Increases tolerance</a:t>
            </a:r>
          </a:p>
          <a:p>
            <a:pPr>
              <a:buNone/>
            </a:pPr>
            <a:endParaRPr lang="en-US" dirty="0" smtClean="0"/>
          </a:p>
          <a:p>
            <a:pPr lvl="1"/>
            <a:endParaRPr lang="en-US" dirty="0" smtClean="0"/>
          </a:p>
          <a:p>
            <a:pPr lvl="2"/>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Punishment</a:t>
            </a:r>
            <a:endParaRPr lang="en-US" dirty="0"/>
          </a:p>
        </p:txBody>
      </p:sp>
      <p:sp>
        <p:nvSpPr>
          <p:cNvPr id="3" name="Content Placeholder 2"/>
          <p:cNvSpPr>
            <a:spLocks noGrp="1"/>
          </p:cNvSpPr>
          <p:nvPr>
            <p:ph idx="1"/>
          </p:nvPr>
        </p:nvSpPr>
        <p:spPr>
          <a:xfrm>
            <a:off x="381000" y="1905000"/>
            <a:ext cx="8382000" cy="4099584"/>
          </a:xfrm>
        </p:spPr>
        <p:txBody>
          <a:bodyPr/>
          <a:lstStyle/>
          <a:p>
            <a:r>
              <a:rPr lang="en-US" dirty="0" smtClean="0"/>
              <a:t>In order to be effective, punishment should:</a:t>
            </a:r>
          </a:p>
          <a:p>
            <a:pPr lvl="1"/>
            <a:r>
              <a:rPr lang="en-US" dirty="0" smtClean="0"/>
              <a:t>Stop the behavior the first time</a:t>
            </a:r>
          </a:p>
          <a:p>
            <a:pPr lvl="2"/>
            <a:r>
              <a:rPr lang="en-US" dirty="0" smtClean="0"/>
              <a:t>“Goldilocks” intensity</a:t>
            </a:r>
          </a:p>
          <a:p>
            <a:pPr lvl="2"/>
            <a:r>
              <a:rPr lang="en-US" dirty="0" smtClean="0"/>
              <a:t>Gradually increasing intensity</a:t>
            </a:r>
          </a:p>
          <a:p>
            <a:pPr lvl="3"/>
            <a:r>
              <a:rPr lang="en-US" dirty="0" smtClean="0"/>
              <a:t>Increases tolerance</a:t>
            </a:r>
          </a:p>
          <a:p>
            <a:pPr>
              <a:buNone/>
            </a:pPr>
            <a:endParaRPr lang="en-US" dirty="0" smtClean="0"/>
          </a:p>
          <a:p>
            <a:pPr>
              <a:buNone/>
            </a:pPr>
            <a:r>
              <a:rPr lang="en-US" dirty="0" smtClean="0"/>
              <a:t>   10 v		</a:t>
            </a:r>
          </a:p>
          <a:p>
            <a:pPr>
              <a:buNone/>
            </a:pPr>
            <a:r>
              <a:rPr lang="en-US" dirty="0" smtClean="0"/>
              <a:t>						Behavior continues</a:t>
            </a:r>
          </a:p>
          <a:p>
            <a:pPr lvl="1"/>
            <a:endParaRPr lang="en-US" dirty="0" smtClean="0"/>
          </a:p>
          <a:p>
            <a:pPr lvl="2"/>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Punishment</a:t>
            </a:r>
            <a:endParaRPr lang="en-US" dirty="0"/>
          </a:p>
        </p:txBody>
      </p:sp>
      <p:sp>
        <p:nvSpPr>
          <p:cNvPr id="3" name="Content Placeholder 2"/>
          <p:cNvSpPr>
            <a:spLocks noGrp="1"/>
          </p:cNvSpPr>
          <p:nvPr>
            <p:ph idx="1"/>
          </p:nvPr>
        </p:nvSpPr>
        <p:spPr>
          <a:xfrm>
            <a:off x="381000" y="1905000"/>
            <a:ext cx="8382000" cy="4099584"/>
          </a:xfrm>
        </p:spPr>
        <p:txBody>
          <a:bodyPr/>
          <a:lstStyle/>
          <a:p>
            <a:r>
              <a:rPr lang="en-US" dirty="0" smtClean="0"/>
              <a:t>In order to be effective, punishment should:</a:t>
            </a:r>
          </a:p>
          <a:p>
            <a:pPr lvl="1"/>
            <a:r>
              <a:rPr lang="en-US" dirty="0" smtClean="0"/>
              <a:t>Stop the behavior the first time</a:t>
            </a:r>
          </a:p>
          <a:p>
            <a:pPr lvl="2"/>
            <a:r>
              <a:rPr lang="en-US" dirty="0" smtClean="0"/>
              <a:t>“Goldilocks” intensity</a:t>
            </a:r>
          </a:p>
          <a:p>
            <a:pPr lvl="2"/>
            <a:r>
              <a:rPr lang="en-US" dirty="0" smtClean="0"/>
              <a:t>Gradually increasing intensity</a:t>
            </a:r>
          </a:p>
          <a:p>
            <a:pPr lvl="3"/>
            <a:r>
              <a:rPr lang="en-US" dirty="0" smtClean="0"/>
              <a:t>Increases tolerance</a:t>
            </a:r>
          </a:p>
          <a:p>
            <a:pPr>
              <a:buNone/>
            </a:pPr>
            <a:endParaRPr lang="en-US" dirty="0" smtClean="0"/>
          </a:p>
          <a:p>
            <a:pPr>
              <a:buNone/>
            </a:pPr>
            <a:r>
              <a:rPr lang="en-US" dirty="0" smtClean="0"/>
              <a:t>   10 v		20 v</a:t>
            </a:r>
          </a:p>
          <a:p>
            <a:pPr>
              <a:buNone/>
            </a:pPr>
            <a:r>
              <a:rPr lang="en-US" dirty="0" smtClean="0"/>
              <a:t>						Behavior continues</a:t>
            </a:r>
          </a:p>
          <a:p>
            <a:pPr lvl="1"/>
            <a:endParaRPr lang="en-US" dirty="0" smtClean="0"/>
          </a:p>
          <a:p>
            <a:pPr lvl="2"/>
            <a:endParaRPr lang="en-US" dirty="0"/>
          </a:p>
        </p:txBody>
      </p:sp>
      <p:sp>
        <p:nvSpPr>
          <p:cNvPr id="10" name="Right Arrow 9"/>
          <p:cNvSpPr/>
          <p:nvPr/>
        </p:nvSpPr>
        <p:spPr bwMode="auto">
          <a:xfrm>
            <a:off x="1524000" y="4572000"/>
            <a:ext cx="597408" cy="3322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Punishment</a:t>
            </a:r>
            <a:endParaRPr lang="en-US" dirty="0"/>
          </a:p>
        </p:txBody>
      </p:sp>
      <p:sp>
        <p:nvSpPr>
          <p:cNvPr id="3" name="Content Placeholder 2"/>
          <p:cNvSpPr>
            <a:spLocks noGrp="1"/>
          </p:cNvSpPr>
          <p:nvPr>
            <p:ph idx="1"/>
          </p:nvPr>
        </p:nvSpPr>
        <p:spPr>
          <a:xfrm>
            <a:off x="381000" y="1905000"/>
            <a:ext cx="8382000" cy="4099584"/>
          </a:xfrm>
        </p:spPr>
        <p:txBody>
          <a:bodyPr/>
          <a:lstStyle/>
          <a:p>
            <a:r>
              <a:rPr lang="en-US" dirty="0" smtClean="0"/>
              <a:t>In order to be effective, punishment should:</a:t>
            </a:r>
          </a:p>
          <a:p>
            <a:pPr lvl="1"/>
            <a:r>
              <a:rPr lang="en-US" dirty="0" smtClean="0"/>
              <a:t>Stop the behavior the first time</a:t>
            </a:r>
          </a:p>
          <a:p>
            <a:pPr lvl="2"/>
            <a:r>
              <a:rPr lang="en-US" dirty="0" smtClean="0"/>
              <a:t>“Goldilocks” intensity</a:t>
            </a:r>
          </a:p>
          <a:p>
            <a:pPr lvl="2"/>
            <a:r>
              <a:rPr lang="en-US" dirty="0" smtClean="0"/>
              <a:t>Gradually increasing intensity</a:t>
            </a:r>
          </a:p>
          <a:p>
            <a:pPr lvl="3"/>
            <a:r>
              <a:rPr lang="en-US" dirty="0" smtClean="0"/>
              <a:t>Increases tolerance</a:t>
            </a:r>
          </a:p>
          <a:p>
            <a:pPr>
              <a:buNone/>
            </a:pPr>
            <a:endParaRPr lang="en-US" dirty="0" smtClean="0"/>
          </a:p>
          <a:p>
            <a:pPr>
              <a:buNone/>
            </a:pPr>
            <a:r>
              <a:rPr lang="en-US" dirty="0" smtClean="0"/>
              <a:t>   10 v		20 v          30 v</a:t>
            </a:r>
          </a:p>
          <a:p>
            <a:pPr>
              <a:buNone/>
            </a:pPr>
            <a:r>
              <a:rPr lang="en-US" dirty="0" smtClean="0"/>
              <a:t>						Behavior continues</a:t>
            </a:r>
          </a:p>
          <a:p>
            <a:pPr lvl="1"/>
            <a:endParaRPr lang="en-US" dirty="0" smtClean="0"/>
          </a:p>
          <a:p>
            <a:pPr lvl="2"/>
            <a:endParaRPr lang="en-US" dirty="0"/>
          </a:p>
        </p:txBody>
      </p:sp>
      <p:sp>
        <p:nvSpPr>
          <p:cNvPr id="10" name="Right Arrow 9"/>
          <p:cNvSpPr/>
          <p:nvPr/>
        </p:nvSpPr>
        <p:spPr bwMode="auto">
          <a:xfrm>
            <a:off x="1524000" y="4572000"/>
            <a:ext cx="597408" cy="3322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2" name="Right Arrow 11"/>
          <p:cNvSpPr/>
          <p:nvPr/>
        </p:nvSpPr>
        <p:spPr bwMode="auto">
          <a:xfrm>
            <a:off x="2971800" y="4572000"/>
            <a:ext cx="597408" cy="3322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Punishment</a:t>
            </a:r>
            <a:endParaRPr lang="en-US" dirty="0"/>
          </a:p>
        </p:txBody>
      </p:sp>
      <p:sp>
        <p:nvSpPr>
          <p:cNvPr id="3" name="Content Placeholder 2"/>
          <p:cNvSpPr>
            <a:spLocks noGrp="1"/>
          </p:cNvSpPr>
          <p:nvPr>
            <p:ph idx="1"/>
          </p:nvPr>
        </p:nvSpPr>
        <p:spPr>
          <a:xfrm>
            <a:off x="381000" y="1905000"/>
            <a:ext cx="8382000" cy="4099584"/>
          </a:xfrm>
        </p:spPr>
        <p:txBody>
          <a:bodyPr/>
          <a:lstStyle/>
          <a:p>
            <a:r>
              <a:rPr lang="en-US" dirty="0" smtClean="0"/>
              <a:t>In order to be effective, punishment should:</a:t>
            </a:r>
          </a:p>
          <a:p>
            <a:pPr lvl="1"/>
            <a:r>
              <a:rPr lang="en-US" dirty="0" smtClean="0"/>
              <a:t>Stop the behavior the first time</a:t>
            </a:r>
          </a:p>
          <a:p>
            <a:pPr lvl="2"/>
            <a:r>
              <a:rPr lang="en-US" dirty="0" smtClean="0"/>
              <a:t>“Goldilocks” intensity</a:t>
            </a:r>
          </a:p>
          <a:p>
            <a:pPr lvl="2"/>
            <a:r>
              <a:rPr lang="en-US" dirty="0" smtClean="0"/>
              <a:t>Gradually increasing intensity</a:t>
            </a:r>
          </a:p>
          <a:p>
            <a:pPr lvl="3"/>
            <a:r>
              <a:rPr lang="en-US" dirty="0" smtClean="0"/>
              <a:t>Increases tolerance</a:t>
            </a:r>
          </a:p>
          <a:p>
            <a:pPr>
              <a:buNone/>
            </a:pPr>
            <a:endParaRPr lang="en-US" dirty="0" smtClean="0"/>
          </a:p>
          <a:p>
            <a:pPr>
              <a:buNone/>
            </a:pPr>
            <a:r>
              <a:rPr lang="en-US" dirty="0" smtClean="0"/>
              <a:t>   10 v		20 v          30 v           40 v     </a:t>
            </a:r>
            <a:r>
              <a:rPr lang="en-US" sz="2400" dirty="0" smtClean="0"/>
              <a:t>Develops tolerance</a:t>
            </a:r>
            <a:endParaRPr lang="en-US" dirty="0" smtClean="0"/>
          </a:p>
          <a:p>
            <a:pPr>
              <a:buNone/>
            </a:pPr>
            <a:r>
              <a:rPr lang="en-US" dirty="0" smtClean="0"/>
              <a:t>						Behavior continues</a:t>
            </a:r>
          </a:p>
          <a:p>
            <a:pPr lvl="1"/>
            <a:endParaRPr lang="en-US" dirty="0" smtClean="0"/>
          </a:p>
          <a:p>
            <a:pPr lvl="2"/>
            <a:endParaRPr lang="en-US" dirty="0"/>
          </a:p>
        </p:txBody>
      </p:sp>
      <p:sp>
        <p:nvSpPr>
          <p:cNvPr id="10" name="Right Arrow 9"/>
          <p:cNvSpPr/>
          <p:nvPr/>
        </p:nvSpPr>
        <p:spPr bwMode="auto">
          <a:xfrm>
            <a:off x="1524000" y="4572000"/>
            <a:ext cx="597408" cy="3322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1" name="Right Arrow 10"/>
          <p:cNvSpPr/>
          <p:nvPr/>
        </p:nvSpPr>
        <p:spPr bwMode="auto">
          <a:xfrm>
            <a:off x="4343400" y="4572000"/>
            <a:ext cx="597408" cy="3322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2" name="Right Arrow 11"/>
          <p:cNvSpPr/>
          <p:nvPr/>
        </p:nvSpPr>
        <p:spPr bwMode="auto">
          <a:xfrm>
            <a:off x="2971800" y="4572000"/>
            <a:ext cx="597408" cy="3322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Punishment</a:t>
            </a:r>
            <a:endParaRPr lang="en-US" dirty="0"/>
          </a:p>
        </p:txBody>
      </p:sp>
      <p:sp>
        <p:nvSpPr>
          <p:cNvPr id="3" name="Content Placeholder 2"/>
          <p:cNvSpPr>
            <a:spLocks noGrp="1"/>
          </p:cNvSpPr>
          <p:nvPr>
            <p:ph idx="1"/>
          </p:nvPr>
        </p:nvSpPr>
        <p:spPr>
          <a:xfrm>
            <a:off x="381000" y="1905000"/>
            <a:ext cx="8382000" cy="4099584"/>
          </a:xfrm>
        </p:spPr>
        <p:txBody>
          <a:bodyPr/>
          <a:lstStyle/>
          <a:p>
            <a:r>
              <a:rPr lang="en-US" dirty="0" smtClean="0"/>
              <a:t>In order to be effective, punishment should:</a:t>
            </a:r>
          </a:p>
          <a:p>
            <a:pPr lvl="1"/>
            <a:r>
              <a:rPr lang="en-US" dirty="0" smtClean="0"/>
              <a:t>Stop the behavior the first time</a:t>
            </a:r>
          </a:p>
          <a:p>
            <a:pPr lvl="2"/>
            <a:r>
              <a:rPr lang="en-US" dirty="0" smtClean="0"/>
              <a:t>“Goldilocks” intensity</a:t>
            </a:r>
          </a:p>
          <a:p>
            <a:pPr lvl="2"/>
            <a:r>
              <a:rPr lang="en-US" dirty="0" smtClean="0"/>
              <a:t>Gradually increasing intensity</a:t>
            </a:r>
          </a:p>
          <a:p>
            <a:pPr lvl="3"/>
            <a:r>
              <a:rPr lang="en-US" dirty="0" smtClean="0"/>
              <a:t>Increases tolerance</a:t>
            </a:r>
          </a:p>
          <a:p>
            <a:pPr>
              <a:buNone/>
            </a:pPr>
            <a:r>
              <a:rPr lang="en-US" dirty="0" smtClean="0"/>
              <a:t>						</a:t>
            </a:r>
          </a:p>
          <a:p>
            <a:pPr lvl="1">
              <a:buNone/>
            </a:pPr>
            <a:r>
              <a:rPr lang="en-US" sz="2800" dirty="0" smtClean="0"/>
              <a:t>				30 v	Stops behavior</a:t>
            </a:r>
          </a:p>
          <a:p>
            <a:pPr lvl="1"/>
            <a:endParaRPr lang="en-US" dirty="0" smtClean="0"/>
          </a:p>
          <a:p>
            <a:pPr lvl="2"/>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work?</a:t>
            </a:r>
            <a:endParaRPr lang="en-US" dirty="0"/>
          </a:p>
        </p:txBody>
      </p:sp>
      <p:sp>
        <p:nvSpPr>
          <p:cNvPr id="3" name="Content Placeholder 2"/>
          <p:cNvSpPr>
            <a:spLocks noGrp="1"/>
          </p:cNvSpPr>
          <p:nvPr>
            <p:ph idx="1"/>
          </p:nvPr>
        </p:nvSpPr>
        <p:spPr>
          <a:xfrm>
            <a:off x="304800" y="1828800"/>
            <a:ext cx="8382000" cy="984885"/>
          </a:xfrm>
        </p:spPr>
        <p:txBody>
          <a:bodyPr/>
          <a:lstStyle/>
          <a:p>
            <a:r>
              <a:rPr lang="en-US" dirty="0" smtClean="0"/>
              <a:t>Can be effective in the short-term</a:t>
            </a:r>
          </a:p>
          <a:p>
            <a:r>
              <a:rPr lang="en-US" dirty="0" smtClean="0"/>
              <a:t>Rarely effective in long-term</a:t>
            </a:r>
          </a:p>
        </p:txBody>
      </p:sp>
      <p:pic>
        <p:nvPicPr>
          <p:cNvPr id="22532" name="Picture 4" descr="http://www.ordinaryparent.com/wp-content/uploads/2012/05/child-in-timeout-punishment.jpg"/>
          <p:cNvPicPr>
            <a:picLocks noChangeAspect="1" noChangeArrowheads="1"/>
          </p:cNvPicPr>
          <p:nvPr/>
        </p:nvPicPr>
        <p:blipFill>
          <a:blip r:embed="rId2" cstate="print"/>
          <a:srcRect/>
          <a:stretch>
            <a:fillRect/>
          </a:stretch>
        </p:blipFill>
        <p:spPr bwMode="auto">
          <a:xfrm>
            <a:off x="6477000" y="2514600"/>
            <a:ext cx="2127926" cy="2000251"/>
          </a:xfrm>
          <a:prstGeom prst="rect">
            <a:avLst/>
          </a:prstGeom>
          <a:noFill/>
        </p:spPr>
      </p:pic>
      <p:pic>
        <p:nvPicPr>
          <p:cNvPr id="22534" name="Picture 6" descr="http://static3.businessinsider.com/image/5183fdc46bb3f7804a00000d-1200/prison-isnt-so-cushy-for-everybody.jpg"/>
          <p:cNvPicPr>
            <a:picLocks noChangeAspect="1" noChangeArrowheads="1"/>
          </p:cNvPicPr>
          <p:nvPr/>
        </p:nvPicPr>
        <p:blipFill>
          <a:blip r:embed="rId3" cstate="print"/>
          <a:srcRect/>
          <a:stretch>
            <a:fillRect/>
          </a:stretch>
        </p:blipFill>
        <p:spPr bwMode="auto">
          <a:xfrm>
            <a:off x="2209800" y="3505200"/>
            <a:ext cx="3111177" cy="2351532"/>
          </a:xfrm>
          <a:prstGeom prst="rect">
            <a:avLst/>
          </a:prstGeo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punishment doesn’t work</a:t>
            </a:r>
            <a:endParaRPr lang="en-US" dirty="0"/>
          </a:p>
        </p:txBody>
      </p:sp>
      <p:sp>
        <p:nvSpPr>
          <p:cNvPr id="3" name="Content Placeholder 2"/>
          <p:cNvSpPr>
            <a:spLocks noGrp="1"/>
          </p:cNvSpPr>
          <p:nvPr>
            <p:ph idx="1"/>
          </p:nvPr>
        </p:nvSpPr>
        <p:spPr/>
        <p:txBody>
          <a:bodyPr/>
          <a:lstStyle/>
          <a:p>
            <a:r>
              <a:rPr lang="en-US" dirty="0" smtClean="0"/>
              <a:t>Why doesn’t it work?</a:t>
            </a:r>
          </a:p>
          <a:p>
            <a:pPr lvl="1"/>
            <a:r>
              <a:rPr lang="en-US" dirty="0" smtClean="0"/>
              <a:t>Often (almost always) not used correctly</a:t>
            </a:r>
          </a:p>
          <a:p>
            <a:pPr lvl="1"/>
            <a:r>
              <a:rPr lang="en-US" dirty="0" smtClean="0"/>
              <a:t>Sometimes the “punishment” is reinforcing</a:t>
            </a:r>
          </a:p>
          <a:p>
            <a:pPr lvl="1"/>
            <a:endParaRPr lang="en-US" dirty="0" smtClean="0"/>
          </a:p>
        </p:txBody>
      </p:sp>
      <p:pic>
        <p:nvPicPr>
          <p:cNvPr id="86018" name="Picture 2" descr="http://2.bp.blogspot.com/-mBjo8pDq3Os/UFHmcKRc0zI/AAAAAAAAAlk/moZmUFQ_XQ8/s1600/bad+dog.gif"/>
          <p:cNvPicPr>
            <a:picLocks noChangeAspect="1" noChangeArrowheads="1"/>
          </p:cNvPicPr>
          <p:nvPr/>
        </p:nvPicPr>
        <p:blipFill>
          <a:blip r:embed="rId3" cstate="print"/>
          <a:srcRect/>
          <a:stretch>
            <a:fillRect/>
          </a:stretch>
        </p:blipFill>
        <p:spPr bwMode="auto">
          <a:xfrm>
            <a:off x="4724400" y="4267200"/>
            <a:ext cx="3353399" cy="2438400"/>
          </a:xfrm>
          <a:prstGeom prst="rect">
            <a:avLst/>
          </a:prstGeom>
          <a:noFill/>
        </p:spPr>
      </p:pic>
      <p:pic>
        <p:nvPicPr>
          <p:cNvPr id="5" name="Picture 2" descr="http://www.finecooking.com/assets/uploads/posts/5799/ING-tabasco-sauce_sql.jpg"/>
          <p:cNvPicPr>
            <a:picLocks noChangeAspect="1" noChangeArrowheads="1"/>
          </p:cNvPicPr>
          <p:nvPr/>
        </p:nvPicPr>
        <p:blipFill>
          <a:blip r:embed="rId4" cstate="print"/>
          <a:srcRect/>
          <a:stretch>
            <a:fillRect/>
          </a:stretch>
        </p:blipFill>
        <p:spPr bwMode="auto">
          <a:xfrm>
            <a:off x="1295400" y="4343400"/>
            <a:ext cx="2381250" cy="23812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punishment doesn’t work</a:t>
            </a:r>
            <a:endParaRPr lang="en-US" dirty="0"/>
          </a:p>
        </p:txBody>
      </p:sp>
      <p:sp>
        <p:nvSpPr>
          <p:cNvPr id="3" name="Content Placeholder 2"/>
          <p:cNvSpPr>
            <a:spLocks noGrp="1"/>
          </p:cNvSpPr>
          <p:nvPr>
            <p:ph idx="1"/>
          </p:nvPr>
        </p:nvSpPr>
        <p:spPr>
          <a:xfrm>
            <a:off x="381000" y="1905000"/>
            <a:ext cx="8382000" cy="1865126"/>
          </a:xfrm>
        </p:spPr>
        <p:txBody>
          <a:bodyPr/>
          <a:lstStyle/>
          <a:p>
            <a:r>
              <a:rPr lang="en-US" dirty="0" smtClean="0"/>
              <a:t>Has to overcome the </a:t>
            </a:r>
            <a:r>
              <a:rPr lang="en-US" dirty="0" err="1" smtClean="0"/>
              <a:t>reinforcer</a:t>
            </a:r>
            <a:r>
              <a:rPr lang="en-US" dirty="0" smtClean="0"/>
              <a:t>**</a:t>
            </a:r>
          </a:p>
          <a:p>
            <a:r>
              <a:rPr lang="en-US" dirty="0" smtClean="0"/>
              <a:t>There is no alternative (real or perceived)</a:t>
            </a:r>
          </a:p>
        </p:txBody>
      </p:sp>
      <p:pic>
        <p:nvPicPr>
          <p:cNvPr id="35842" name="Picture 2" descr="http://www.broandtracy.org/book/storyimages/BT-1694-rabbit.jpg"/>
          <p:cNvPicPr>
            <a:picLocks noChangeAspect="1" noChangeArrowheads="1"/>
          </p:cNvPicPr>
          <p:nvPr/>
        </p:nvPicPr>
        <p:blipFill>
          <a:blip r:embed="rId3" cstate="print"/>
          <a:srcRect/>
          <a:stretch>
            <a:fillRect/>
          </a:stretch>
        </p:blipFill>
        <p:spPr bwMode="auto">
          <a:xfrm>
            <a:off x="0" y="4508312"/>
            <a:ext cx="3609975" cy="2349688"/>
          </a:xfrm>
          <a:prstGeom prst="rect">
            <a:avLst/>
          </a:prstGeom>
          <a:noFill/>
        </p:spPr>
      </p:pic>
      <p:pic>
        <p:nvPicPr>
          <p:cNvPr id="35844" name="Picture 4" descr="http://www.puppy-training-solutions.com/image-files/puppy-growling-6558565.jpg"/>
          <p:cNvPicPr>
            <a:picLocks noChangeAspect="1" noChangeArrowheads="1"/>
          </p:cNvPicPr>
          <p:nvPr/>
        </p:nvPicPr>
        <p:blipFill>
          <a:blip r:embed="rId4" cstate="print"/>
          <a:srcRect/>
          <a:stretch>
            <a:fillRect/>
          </a:stretch>
        </p:blipFill>
        <p:spPr bwMode="auto">
          <a:xfrm>
            <a:off x="3581400" y="4724400"/>
            <a:ext cx="3223096" cy="2133600"/>
          </a:xfrm>
          <a:prstGeom prst="rect">
            <a:avLst/>
          </a:prstGeom>
          <a:noFill/>
        </p:spPr>
      </p:pic>
      <p:sp>
        <p:nvSpPr>
          <p:cNvPr id="6" name="Frame 5"/>
          <p:cNvSpPr/>
          <p:nvPr/>
        </p:nvSpPr>
        <p:spPr>
          <a:xfrm>
            <a:off x="3581400" y="4648200"/>
            <a:ext cx="3581400" cy="2209800"/>
          </a:xfrm>
          <a:prstGeom prst="frame">
            <a:avLst>
              <a:gd name="adj1" fmla="val 3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2" descr="http://www.dog-obedience-training-review.com/sites/default/files/dog-jumping-up.jpg"/>
          <p:cNvPicPr>
            <a:picLocks noChangeAspect="1" noChangeArrowheads="1"/>
          </p:cNvPicPr>
          <p:nvPr/>
        </p:nvPicPr>
        <p:blipFill>
          <a:blip r:embed="rId5" cstate="print"/>
          <a:srcRect/>
          <a:stretch>
            <a:fillRect/>
          </a:stretch>
        </p:blipFill>
        <p:spPr bwMode="auto">
          <a:xfrm>
            <a:off x="7162800" y="4419600"/>
            <a:ext cx="2114006" cy="2438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punishment doesn’t work</a:t>
            </a:r>
            <a:endParaRPr lang="en-US" dirty="0"/>
          </a:p>
        </p:txBody>
      </p:sp>
      <p:sp>
        <p:nvSpPr>
          <p:cNvPr id="3" name="Content Placeholder 2"/>
          <p:cNvSpPr>
            <a:spLocks noGrp="1"/>
          </p:cNvSpPr>
          <p:nvPr>
            <p:ph idx="1"/>
          </p:nvPr>
        </p:nvSpPr>
        <p:spPr>
          <a:xfrm>
            <a:off x="381000" y="1981200"/>
            <a:ext cx="8382000" cy="2339102"/>
          </a:xfrm>
        </p:spPr>
        <p:txBody>
          <a:bodyPr/>
          <a:lstStyle/>
          <a:p>
            <a:r>
              <a:rPr lang="en-US" dirty="0" smtClean="0"/>
              <a:t>In sum</a:t>
            </a:r>
          </a:p>
          <a:p>
            <a:pPr lvl="1"/>
            <a:r>
              <a:rPr lang="en-US" dirty="0" smtClean="0"/>
              <a:t>It doesn’t address the cause of the behavior</a:t>
            </a:r>
          </a:p>
          <a:p>
            <a:pPr lvl="1"/>
            <a:r>
              <a:rPr lang="en-US" dirty="0" smtClean="0"/>
              <a:t>It doesn’t provide an alternative</a:t>
            </a:r>
          </a:p>
          <a:p>
            <a:pPr lvl="1"/>
            <a:r>
              <a:rPr lang="en-US" dirty="0" smtClean="0"/>
              <a:t>Very difficult to use correctly</a:t>
            </a:r>
          </a:p>
          <a:p>
            <a:pPr lvl="2"/>
            <a:r>
              <a:rPr lang="en-US" dirty="0" smtClean="0"/>
              <a:t>Even for trained professionals (intensity)</a:t>
            </a:r>
            <a:endParaRPr lang="en-US" dirty="0"/>
          </a:p>
        </p:txBody>
      </p:sp>
      <p:pic>
        <p:nvPicPr>
          <p:cNvPr id="54276" name="Picture 4" descr="http://www.dogtemperament.com/wp-content/uploads/2013/02/How-To-Discipline-a-Dog-Woman-With-Dog.jpg"/>
          <p:cNvPicPr>
            <a:picLocks noChangeAspect="1" noChangeArrowheads="1"/>
          </p:cNvPicPr>
          <p:nvPr/>
        </p:nvPicPr>
        <p:blipFill>
          <a:blip r:embed="rId2" cstate="print"/>
          <a:srcRect/>
          <a:stretch>
            <a:fillRect/>
          </a:stretch>
        </p:blipFill>
        <p:spPr bwMode="auto">
          <a:xfrm>
            <a:off x="2889740" y="4495800"/>
            <a:ext cx="2907322" cy="2362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minimize (not eliminate)?</a:t>
            </a:r>
            <a:endParaRPr lang="en-US" dirty="0"/>
          </a:p>
        </p:txBody>
      </p:sp>
      <p:sp>
        <p:nvSpPr>
          <p:cNvPr id="3" name="Content Placeholder 2"/>
          <p:cNvSpPr>
            <a:spLocks noGrp="1"/>
          </p:cNvSpPr>
          <p:nvPr>
            <p:ph idx="1"/>
          </p:nvPr>
        </p:nvSpPr>
        <p:spPr/>
        <p:txBody>
          <a:bodyPr/>
          <a:lstStyle/>
          <a:p>
            <a:r>
              <a:rPr lang="en-US" dirty="0" smtClean="0"/>
              <a:t>Eliminate </a:t>
            </a:r>
            <a:r>
              <a:rPr lang="en-US" i="1" dirty="0" smtClean="0"/>
              <a:t>may</a:t>
            </a:r>
            <a:r>
              <a:rPr lang="en-US" dirty="0" smtClean="0"/>
              <a:t> be too high a bar in some cases</a:t>
            </a:r>
          </a:p>
          <a:p>
            <a:pPr lvl="1"/>
            <a:r>
              <a:rPr lang="en-US" dirty="0" smtClean="0"/>
              <a:t>Global fear</a:t>
            </a:r>
          </a:p>
          <a:p>
            <a:pPr lvl="1"/>
            <a:r>
              <a:rPr lang="en-US" dirty="0" smtClean="0"/>
              <a:t>Some minor errors are unavoidable – </a:t>
            </a:r>
            <a:r>
              <a:rPr lang="en-US" dirty="0" err="1" smtClean="0"/>
              <a:t>eg</a:t>
            </a:r>
            <a:r>
              <a:rPr lang="en-US" dirty="0" smtClean="0"/>
              <a:t>. reactive dogs</a:t>
            </a:r>
          </a:p>
          <a:p>
            <a:r>
              <a:rPr lang="en-US" dirty="0" smtClean="0"/>
              <a:t>Can still make elimination a goal</a:t>
            </a:r>
          </a:p>
          <a:p>
            <a:r>
              <a:rPr lang="en-US" dirty="0" smtClean="0"/>
              <a:t>Recognizes that not always possible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Punishment</a:t>
            </a:r>
            <a:endParaRPr lang="en-US" dirty="0"/>
          </a:p>
        </p:txBody>
      </p:sp>
      <p:sp>
        <p:nvSpPr>
          <p:cNvPr id="3" name="Content Placeholder 2"/>
          <p:cNvSpPr>
            <a:spLocks noGrp="1"/>
          </p:cNvSpPr>
          <p:nvPr>
            <p:ph idx="1"/>
          </p:nvPr>
        </p:nvSpPr>
        <p:spPr>
          <a:xfrm>
            <a:off x="381000" y="1905000"/>
            <a:ext cx="8382000" cy="3557897"/>
          </a:xfrm>
        </p:spPr>
        <p:txBody>
          <a:bodyPr/>
          <a:lstStyle/>
          <a:p>
            <a:r>
              <a:rPr lang="en-US" dirty="0" smtClean="0"/>
              <a:t>Okay, but it DOES work some of the time</a:t>
            </a:r>
          </a:p>
          <a:p>
            <a:pPr lvl="1"/>
            <a:r>
              <a:rPr lang="en-US" dirty="0" smtClean="0"/>
              <a:t>If all criteria are met</a:t>
            </a:r>
          </a:p>
          <a:p>
            <a:pPr lvl="2"/>
            <a:r>
              <a:rPr lang="en-US" dirty="0" smtClean="0"/>
              <a:t>High contiguity</a:t>
            </a:r>
          </a:p>
          <a:p>
            <a:pPr lvl="2"/>
            <a:r>
              <a:rPr lang="en-US" dirty="0" smtClean="0"/>
              <a:t>High contingency</a:t>
            </a:r>
          </a:p>
          <a:p>
            <a:pPr lvl="2"/>
            <a:r>
              <a:rPr lang="en-US" dirty="0" smtClean="0"/>
              <a:t>Intense enough to stop behavior the first time</a:t>
            </a:r>
          </a:p>
          <a:p>
            <a:r>
              <a:rPr lang="en-US" dirty="0" smtClean="0"/>
              <a:t>High risk of side effects</a:t>
            </a:r>
          </a:p>
          <a:p>
            <a:r>
              <a:rPr lang="en-US" dirty="0" smtClean="0"/>
              <a:t>Ethical concerns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Side Effects of Punishment</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Escape	</a:t>
            </a:r>
            <a:endParaRPr lang="en-US" dirty="0"/>
          </a:p>
        </p:txBody>
      </p:sp>
      <p:sp>
        <p:nvSpPr>
          <p:cNvPr id="3" name="Content Placeholder 2"/>
          <p:cNvSpPr>
            <a:spLocks noGrp="1"/>
          </p:cNvSpPr>
          <p:nvPr>
            <p:ph idx="1"/>
          </p:nvPr>
        </p:nvSpPr>
        <p:spPr/>
        <p:txBody>
          <a:bodyPr>
            <a:noAutofit/>
          </a:bodyPr>
          <a:lstStyle/>
          <a:p>
            <a:r>
              <a:rPr lang="en-US" dirty="0" smtClean="0"/>
              <a:t>Attempts to escape or avoid punishment</a:t>
            </a:r>
          </a:p>
          <a:p>
            <a:pPr lvl="1"/>
            <a:r>
              <a:rPr lang="en-US" dirty="0" smtClean="0"/>
              <a:t>Run away</a:t>
            </a:r>
          </a:p>
          <a:p>
            <a:pPr lvl="1"/>
            <a:r>
              <a:rPr lang="en-US" dirty="0" smtClean="0"/>
              <a:t>Hide</a:t>
            </a:r>
          </a:p>
          <a:p>
            <a:r>
              <a:rPr lang="en-US" dirty="0" smtClean="0"/>
              <a:t>Frequent punishment -&gt; good at escape tactics</a:t>
            </a:r>
          </a:p>
        </p:txBody>
      </p:sp>
      <p:pic>
        <p:nvPicPr>
          <p:cNvPr id="6" name="Picture 5" descr="escape.jpg"/>
          <p:cNvPicPr>
            <a:picLocks noChangeAspect="1"/>
          </p:cNvPicPr>
          <p:nvPr/>
        </p:nvPicPr>
        <p:blipFill>
          <a:blip r:embed="rId3" cstate="print"/>
          <a:stretch>
            <a:fillRect/>
          </a:stretch>
        </p:blipFill>
        <p:spPr>
          <a:xfrm>
            <a:off x="4800600" y="4114800"/>
            <a:ext cx="2745946" cy="1828800"/>
          </a:xfrm>
          <a:prstGeom prst="rect">
            <a:avLst/>
          </a:prstGeom>
        </p:spPr>
      </p:pic>
      <p:pic>
        <p:nvPicPr>
          <p:cNvPr id="51202" name="Picture 2" descr="http://0.tqn.com/y/dogs/1/W/-/K/0/-/roaming-free-166273001-resized.jpg"/>
          <p:cNvPicPr>
            <a:picLocks noChangeAspect="1" noChangeArrowheads="1"/>
          </p:cNvPicPr>
          <p:nvPr/>
        </p:nvPicPr>
        <p:blipFill>
          <a:blip r:embed="rId4" cstate="print"/>
          <a:srcRect/>
          <a:stretch>
            <a:fillRect/>
          </a:stretch>
        </p:blipFill>
        <p:spPr bwMode="auto">
          <a:xfrm>
            <a:off x="1295400" y="4114800"/>
            <a:ext cx="2676525" cy="178666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Aggression	</a:t>
            </a:r>
            <a:endParaRPr lang="en-US" dirty="0"/>
          </a:p>
        </p:txBody>
      </p:sp>
      <p:sp>
        <p:nvSpPr>
          <p:cNvPr id="3" name="Content Placeholder 2"/>
          <p:cNvSpPr>
            <a:spLocks noGrp="1"/>
          </p:cNvSpPr>
          <p:nvPr>
            <p:ph idx="1"/>
          </p:nvPr>
        </p:nvSpPr>
        <p:spPr/>
        <p:txBody>
          <a:bodyPr>
            <a:noAutofit/>
          </a:bodyPr>
          <a:lstStyle/>
          <a:p>
            <a:r>
              <a:rPr lang="en-US" dirty="0" smtClean="0"/>
              <a:t>Increased aggression for defense</a:t>
            </a:r>
          </a:p>
          <a:p>
            <a:pPr lvl="1"/>
            <a:r>
              <a:rPr lang="en-US" sz="2400" dirty="0" smtClean="0"/>
              <a:t>Dog bites when being alpha rolled</a:t>
            </a:r>
          </a:p>
          <a:p>
            <a:pPr lvl="1"/>
            <a:r>
              <a:rPr lang="en-US" sz="2400" dirty="0" smtClean="0"/>
              <a:t>Defiant/angry children</a:t>
            </a:r>
          </a:p>
          <a:p>
            <a:pPr lvl="1"/>
            <a:r>
              <a:rPr lang="en-US" sz="2400" dirty="0" smtClean="0"/>
              <a:t>Ethnic/country disputes – Ukraine/Russia</a:t>
            </a:r>
          </a:p>
          <a:p>
            <a:r>
              <a:rPr lang="en-US" dirty="0" smtClean="0"/>
              <a:t>More common when escape is not </a:t>
            </a:r>
          </a:p>
          <a:p>
            <a:pPr>
              <a:buNone/>
            </a:pPr>
            <a:r>
              <a:rPr lang="en-US" dirty="0" smtClean="0"/>
              <a:t>	possible</a:t>
            </a:r>
          </a:p>
          <a:p>
            <a:endParaRPr lang="en-US" dirty="0" smtClean="0"/>
          </a:p>
        </p:txBody>
      </p:sp>
      <p:pic>
        <p:nvPicPr>
          <p:cNvPr id="9218" name="Picture 2" descr="http://www.richardtimothy.com/wp-content/uploads/2010/11/15-timeout.jpg"/>
          <p:cNvPicPr>
            <a:picLocks noChangeAspect="1" noChangeArrowheads="1"/>
          </p:cNvPicPr>
          <p:nvPr/>
        </p:nvPicPr>
        <p:blipFill>
          <a:blip r:embed="rId3" cstate="print"/>
          <a:srcRect/>
          <a:stretch>
            <a:fillRect/>
          </a:stretch>
        </p:blipFill>
        <p:spPr bwMode="auto">
          <a:xfrm>
            <a:off x="6781800" y="838200"/>
            <a:ext cx="2034396" cy="3048000"/>
          </a:xfrm>
          <a:prstGeom prst="rect">
            <a:avLst/>
          </a:prstGeom>
          <a:noFill/>
        </p:spPr>
      </p:pic>
      <p:pic>
        <p:nvPicPr>
          <p:cNvPr id="6" name="Picture 5" descr="bombing north vietnam.jpg"/>
          <p:cNvPicPr>
            <a:picLocks noChangeAspect="1"/>
          </p:cNvPicPr>
          <p:nvPr/>
        </p:nvPicPr>
        <p:blipFill>
          <a:blip r:embed="rId4" cstate="print"/>
          <a:stretch>
            <a:fillRect/>
          </a:stretch>
        </p:blipFill>
        <p:spPr>
          <a:xfrm>
            <a:off x="6858000" y="4343400"/>
            <a:ext cx="1815719" cy="2209800"/>
          </a:xfrm>
          <a:prstGeom prst="rect">
            <a:avLst/>
          </a:prstGeom>
        </p:spPr>
      </p:pic>
      <p:pic>
        <p:nvPicPr>
          <p:cNvPr id="49154" name="Picture 2" descr="http://s3.amazonaws.com/assets.prod.vetstreet.com/f6/18/f74ea19a400587877e7c9e833d0c/dog-growling-iStock_000003324801-335sm42513.jpg"/>
          <p:cNvPicPr>
            <a:picLocks noChangeAspect="1" noChangeArrowheads="1"/>
          </p:cNvPicPr>
          <p:nvPr/>
        </p:nvPicPr>
        <p:blipFill>
          <a:blip r:embed="rId5" cstate="print"/>
          <a:srcRect/>
          <a:stretch>
            <a:fillRect/>
          </a:stretch>
        </p:blipFill>
        <p:spPr bwMode="auto">
          <a:xfrm>
            <a:off x="2971800" y="4343400"/>
            <a:ext cx="2657475" cy="22608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Aggression	</a:t>
            </a:r>
            <a:endParaRPr lang="en-US" dirty="0"/>
          </a:p>
        </p:txBody>
      </p:sp>
      <p:sp>
        <p:nvSpPr>
          <p:cNvPr id="3" name="Content Placeholder 2"/>
          <p:cNvSpPr>
            <a:spLocks noGrp="1"/>
          </p:cNvSpPr>
          <p:nvPr>
            <p:ph idx="1"/>
          </p:nvPr>
        </p:nvSpPr>
        <p:spPr/>
        <p:txBody>
          <a:bodyPr>
            <a:noAutofit/>
          </a:bodyPr>
          <a:lstStyle/>
          <a:p>
            <a:r>
              <a:rPr lang="en-US" dirty="0" smtClean="0"/>
              <a:t>Redirected aggression</a:t>
            </a:r>
          </a:p>
          <a:p>
            <a:pPr lvl="1"/>
            <a:r>
              <a:rPr lang="en-US" sz="2400" dirty="0" smtClean="0"/>
              <a:t>Punished animal attacks “innocent bystander”</a:t>
            </a:r>
          </a:p>
          <a:p>
            <a:pPr lvl="1"/>
            <a:r>
              <a:rPr lang="en-US" sz="2400" dirty="0" smtClean="0"/>
              <a:t>Increased stress</a:t>
            </a:r>
          </a:p>
          <a:p>
            <a:pPr lvl="1"/>
            <a:r>
              <a:rPr lang="en-US" sz="2400" dirty="0" smtClean="0"/>
              <a:t>Examples</a:t>
            </a:r>
          </a:p>
          <a:p>
            <a:pPr lvl="2"/>
            <a:r>
              <a:rPr lang="en-US" sz="2000" dirty="0" smtClean="0"/>
              <a:t>Lab animals</a:t>
            </a:r>
          </a:p>
          <a:p>
            <a:pPr lvl="2"/>
            <a:r>
              <a:rPr lang="en-US" sz="2000" dirty="0" smtClean="0"/>
              <a:t>Injury</a:t>
            </a:r>
          </a:p>
        </p:txBody>
      </p:sp>
      <p:pic>
        <p:nvPicPr>
          <p:cNvPr id="61442" name="Picture 2" descr="Anger, Angry, Bad, Isolated, Dangerous, Emotion, Evil"/>
          <p:cNvPicPr>
            <a:picLocks noChangeAspect="1" noChangeArrowheads="1"/>
          </p:cNvPicPr>
          <p:nvPr/>
        </p:nvPicPr>
        <p:blipFill>
          <a:blip r:embed="rId3" cstate="print"/>
          <a:srcRect/>
          <a:stretch>
            <a:fillRect/>
          </a:stretch>
        </p:blipFill>
        <p:spPr bwMode="auto">
          <a:xfrm>
            <a:off x="6248400" y="3124200"/>
            <a:ext cx="2489200" cy="3733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Learned helplessness</a:t>
            </a:r>
            <a:endParaRPr lang="en-US" dirty="0"/>
          </a:p>
        </p:txBody>
      </p:sp>
      <p:sp>
        <p:nvSpPr>
          <p:cNvPr id="3" name="Content Placeholder 2"/>
          <p:cNvSpPr>
            <a:spLocks noGrp="1"/>
          </p:cNvSpPr>
          <p:nvPr>
            <p:ph idx="1"/>
          </p:nvPr>
        </p:nvSpPr>
        <p:spPr/>
        <p:txBody>
          <a:bodyPr/>
          <a:lstStyle/>
          <a:p>
            <a:r>
              <a:rPr lang="en-US" u="sng" dirty="0" smtClean="0"/>
              <a:t>General</a:t>
            </a:r>
            <a:r>
              <a:rPr lang="en-US" dirty="0" smtClean="0"/>
              <a:t> suppression of behavior</a:t>
            </a:r>
          </a:p>
          <a:p>
            <a:pPr lvl="1"/>
            <a:r>
              <a:rPr lang="en-US" dirty="0" smtClean="0"/>
              <a:t>Especially when aggression and escape are not possible</a:t>
            </a:r>
          </a:p>
          <a:p>
            <a:r>
              <a:rPr lang="en-US" dirty="0" smtClean="0"/>
              <a:t>Children and animals</a:t>
            </a:r>
          </a:p>
          <a:p>
            <a:r>
              <a:rPr lang="en-US" dirty="0" smtClean="0"/>
              <a:t>Learned helplessness -&gt; depression</a:t>
            </a:r>
          </a:p>
        </p:txBody>
      </p:sp>
      <p:pic>
        <p:nvPicPr>
          <p:cNvPr id="6" name="Picture 5" descr="sad dog.bmp"/>
          <p:cNvPicPr>
            <a:picLocks noChangeAspect="1"/>
          </p:cNvPicPr>
          <p:nvPr/>
        </p:nvPicPr>
        <p:blipFill>
          <a:blip r:embed="rId3" cstate="print"/>
          <a:stretch>
            <a:fillRect/>
          </a:stretch>
        </p:blipFill>
        <p:spPr>
          <a:xfrm>
            <a:off x="4038600" y="4114800"/>
            <a:ext cx="2921845" cy="2195036"/>
          </a:xfrm>
          <a:prstGeom prst="rect">
            <a:avLst/>
          </a:prstGeom>
        </p:spPr>
      </p:pic>
      <p:pic>
        <p:nvPicPr>
          <p:cNvPr id="7" name="Picture 6" descr="lonely_kid.jpg"/>
          <p:cNvPicPr>
            <a:picLocks noChangeAspect="1"/>
          </p:cNvPicPr>
          <p:nvPr/>
        </p:nvPicPr>
        <p:blipFill>
          <a:blip r:embed="rId4" cstate="print"/>
          <a:stretch>
            <a:fillRect/>
          </a:stretch>
        </p:blipFill>
        <p:spPr>
          <a:xfrm>
            <a:off x="381000" y="4114800"/>
            <a:ext cx="3010899" cy="20097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Selgiman</a:t>
            </a:r>
            <a:r>
              <a:rPr lang="en-US" dirty="0" smtClean="0"/>
              <a:t> studies</a:t>
            </a:r>
            <a:endParaRPr lang="en-US" dirty="0"/>
          </a:p>
        </p:txBody>
      </p:sp>
      <p:sp>
        <p:nvSpPr>
          <p:cNvPr id="3" name="Content Placeholder 2"/>
          <p:cNvSpPr>
            <a:spLocks noGrp="1"/>
          </p:cNvSpPr>
          <p:nvPr>
            <p:ph idx="1"/>
          </p:nvPr>
        </p:nvSpPr>
        <p:spPr/>
        <p:txBody>
          <a:bodyPr/>
          <a:lstStyle/>
          <a:p>
            <a:r>
              <a:rPr lang="en-US" dirty="0" smtClean="0"/>
              <a:t>Content warning</a:t>
            </a:r>
          </a:p>
          <a:p>
            <a:r>
              <a:rPr lang="en-US" dirty="0" smtClean="0"/>
              <a:t>Dogs placed in “box” and shocked</a:t>
            </a:r>
          </a:p>
          <a:p>
            <a:pPr lvl="1"/>
            <a:r>
              <a:rPr lang="en-US" dirty="0" smtClean="0"/>
              <a:t>Normal reaction – escape shock</a:t>
            </a:r>
          </a:p>
          <a:p>
            <a:pPr lvl="1"/>
            <a:r>
              <a:rPr lang="en-US" dirty="0" smtClean="0"/>
              <a:t>Prevent escape – dog becomes passive</a:t>
            </a:r>
          </a:p>
          <a:p>
            <a:pPr lvl="2"/>
            <a:r>
              <a:rPr lang="en-US" dirty="0" smtClean="0"/>
              <a:t>After TWO trials</a:t>
            </a:r>
          </a:p>
          <a:p>
            <a:r>
              <a:rPr lang="en-US" dirty="0" smtClean="0"/>
              <a:t>Behavior very persistent</a:t>
            </a:r>
            <a:endParaRPr lang="en-US" dirty="0"/>
          </a:p>
        </p:txBody>
      </p:sp>
      <p:pic>
        <p:nvPicPr>
          <p:cNvPr id="168962" name="Picture 2" descr="Dog, Animal, White, Animals, Cage, Prison, Pet, Sad"/>
          <p:cNvPicPr>
            <a:picLocks noChangeAspect="1" noChangeArrowheads="1"/>
          </p:cNvPicPr>
          <p:nvPr/>
        </p:nvPicPr>
        <p:blipFill>
          <a:blip r:embed="rId3" cstate="print"/>
          <a:srcRect/>
          <a:stretch>
            <a:fillRect/>
          </a:stretch>
        </p:blipFill>
        <p:spPr bwMode="auto">
          <a:xfrm>
            <a:off x="4419600" y="3860799"/>
            <a:ext cx="4495800" cy="2997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warning</a:t>
            </a:r>
            <a:endParaRPr lang="en-US" dirty="0"/>
          </a:p>
        </p:txBody>
      </p:sp>
      <p:sp>
        <p:nvSpPr>
          <p:cNvPr id="3" name="Content Placeholder 2"/>
          <p:cNvSpPr>
            <a:spLocks noGrp="1"/>
          </p:cNvSpPr>
          <p:nvPr>
            <p:ph idx="1"/>
          </p:nvPr>
        </p:nvSpPr>
        <p:spPr/>
        <p:txBody>
          <a:bodyPr/>
          <a:lstStyle/>
          <a:p>
            <a:r>
              <a:rPr lang="en-US" dirty="0" smtClean="0"/>
              <a:t>Can teach a dog not to warn</a:t>
            </a:r>
          </a:p>
          <a:p>
            <a:pPr lvl="1"/>
            <a:r>
              <a:rPr lang="en-US" dirty="0" smtClean="0"/>
              <a:t>Still fearful or stressed</a:t>
            </a:r>
          </a:p>
          <a:p>
            <a:pPr lvl="1"/>
            <a:r>
              <a:rPr lang="en-US" dirty="0" smtClean="0"/>
              <a:t>May bite without ritualized warnings </a:t>
            </a:r>
            <a:endParaRPr lang="en-US" dirty="0"/>
          </a:p>
        </p:txBody>
      </p:sp>
      <p:pic>
        <p:nvPicPr>
          <p:cNvPr id="171012" name="Picture 4" descr="Dog, Angry Dog, Aggressive, Snappy, Biting, Animal"/>
          <p:cNvPicPr>
            <a:picLocks noChangeAspect="1" noChangeArrowheads="1"/>
          </p:cNvPicPr>
          <p:nvPr/>
        </p:nvPicPr>
        <p:blipFill>
          <a:blip r:embed="rId2" cstate="print"/>
          <a:srcRect/>
          <a:stretch>
            <a:fillRect/>
          </a:stretch>
        </p:blipFill>
        <p:spPr bwMode="auto">
          <a:xfrm>
            <a:off x="2514600" y="3581400"/>
            <a:ext cx="4063999" cy="3048000"/>
          </a:xfrm>
          <a:prstGeom prst="rect">
            <a:avLst/>
          </a:prstGeom>
          <a:noFill/>
        </p:spPr>
      </p:pic>
      <p:sp>
        <p:nvSpPr>
          <p:cNvPr id="6" name="&quot;No&quot; Symbol 5"/>
          <p:cNvSpPr/>
          <p:nvPr/>
        </p:nvSpPr>
        <p:spPr>
          <a:xfrm>
            <a:off x="2514600" y="3429000"/>
            <a:ext cx="3962400" cy="3429000"/>
          </a:xfrm>
          <a:prstGeom prst="noSmoking">
            <a:avLst>
              <a:gd name="adj" fmla="val 35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10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Abuse</a:t>
            </a:r>
            <a:endParaRPr lang="en-US" dirty="0"/>
          </a:p>
        </p:txBody>
      </p:sp>
      <p:sp>
        <p:nvSpPr>
          <p:cNvPr id="3" name="Content Placeholder 2"/>
          <p:cNvSpPr>
            <a:spLocks noGrp="1"/>
          </p:cNvSpPr>
          <p:nvPr>
            <p:ph idx="1"/>
          </p:nvPr>
        </p:nvSpPr>
        <p:spPr/>
        <p:txBody>
          <a:bodyPr>
            <a:normAutofit/>
          </a:bodyPr>
          <a:lstStyle/>
          <a:p>
            <a:r>
              <a:rPr lang="en-US" dirty="0" smtClean="0"/>
              <a:t>Abuse</a:t>
            </a:r>
          </a:p>
          <a:p>
            <a:pPr lvl="1"/>
            <a:r>
              <a:rPr lang="en-US" dirty="0" smtClean="0"/>
              <a:t>Often punishment that gets out of hand</a:t>
            </a:r>
          </a:p>
          <a:p>
            <a:pPr lvl="1"/>
            <a:r>
              <a:rPr lang="en-US" dirty="0" smtClean="0"/>
              <a:t>Often starts mild and gradually escalates</a:t>
            </a:r>
          </a:p>
          <a:p>
            <a:pPr lvl="2"/>
            <a:r>
              <a:rPr lang="en-US" dirty="0" smtClean="0"/>
              <a:t>What does this do?</a:t>
            </a:r>
          </a:p>
        </p:txBody>
      </p:sp>
      <p:pic>
        <p:nvPicPr>
          <p:cNvPr id="45058" name="Picture 2" descr="http://www.dogster.com/files/dog-yell-man-fake.jpg"/>
          <p:cNvPicPr>
            <a:picLocks noChangeAspect="1" noChangeArrowheads="1"/>
          </p:cNvPicPr>
          <p:nvPr/>
        </p:nvPicPr>
        <p:blipFill>
          <a:blip r:embed="rId3" cstate="print"/>
          <a:srcRect/>
          <a:stretch>
            <a:fillRect/>
          </a:stretch>
        </p:blipFill>
        <p:spPr bwMode="auto">
          <a:xfrm>
            <a:off x="5715000" y="3886200"/>
            <a:ext cx="2667000" cy="2667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negative reinforcement?</a:t>
            </a:r>
            <a:endParaRPr lang="en-US" dirty="0"/>
          </a:p>
        </p:txBody>
      </p:sp>
      <p:sp>
        <p:nvSpPr>
          <p:cNvPr id="3" name="Content Placeholder 2"/>
          <p:cNvSpPr>
            <a:spLocks noGrp="1"/>
          </p:cNvSpPr>
          <p:nvPr>
            <p:ph idx="1"/>
          </p:nvPr>
        </p:nvSpPr>
        <p:spPr/>
        <p:txBody>
          <a:bodyPr/>
          <a:lstStyle/>
          <a:p>
            <a:r>
              <a:rPr lang="en-US" dirty="0" smtClean="0"/>
              <a:t>This can lead to unwanted side effects as well</a:t>
            </a:r>
          </a:p>
          <a:p>
            <a:r>
              <a:rPr lang="en-US" dirty="0" smtClean="0"/>
              <a:t>Escape avoidance learning</a:t>
            </a:r>
          </a:p>
          <a:p>
            <a:pPr lvl="1"/>
            <a:r>
              <a:rPr lang="en-US" dirty="0" smtClean="0"/>
              <a:t>Behavior initially reinforced by escaping aversive stimulus</a:t>
            </a:r>
          </a:p>
          <a:p>
            <a:pPr lvl="1"/>
            <a:r>
              <a:rPr lang="en-US" dirty="0" smtClean="0"/>
              <a:t>Quickly learn to avoid situation entirely</a:t>
            </a:r>
          </a:p>
          <a:p>
            <a:pPr lvl="1"/>
            <a:r>
              <a:rPr lang="en-US" dirty="0" smtClean="0"/>
              <a:t>Metronome?</a:t>
            </a:r>
          </a:p>
          <a:p>
            <a:pPr lvl="2"/>
            <a:r>
              <a:rPr lang="en-US" dirty="0" smtClean="0"/>
              <a:t>https://www.metronomeonline.com/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stress</a:t>
            </a:r>
            <a:endParaRPr lang="en-US" dirty="0"/>
          </a:p>
        </p:txBody>
      </p:sp>
      <p:sp>
        <p:nvSpPr>
          <p:cNvPr id="3" name="Content Placeholder 2"/>
          <p:cNvSpPr>
            <a:spLocks noGrp="1"/>
          </p:cNvSpPr>
          <p:nvPr>
            <p:ph idx="1"/>
          </p:nvPr>
        </p:nvSpPr>
        <p:spPr/>
        <p:txBody>
          <a:bodyPr/>
          <a:lstStyle/>
          <a:p>
            <a:r>
              <a:rPr lang="en-US" dirty="0" smtClean="0"/>
              <a:t>Stress</a:t>
            </a:r>
          </a:p>
          <a:p>
            <a:pPr lvl="1"/>
            <a:r>
              <a:rPr lang="en-US" dirty="0" smtClean="0"/>
              <a:t>Challenge to homeostasis        release of stress hormones</a:t>
            </a:r>
          </a:p>
          <a:p>
            <a:pPr lvl="1"/>
            <a:r>
              <a:rPr lang="en-US" dirty="0" smtClean="0"/>
              <a:t>ALL training will produce some stress (because it’s change) </a:t>
            </a:r>
          </a:p>
          <a:p>
            <a:pPr lvl="1"/>
            <a:r>
              <a:rPr lang="en-US" dirty="0" smtClean="0"/>
              <a:t>Too MUCH stress is detrimental</a:t>
            </a:r>
            <a:endParaRPr lang="en-US" dirty="0"/>
          </a:p>
        </p:txBody>
      </p:sp>
      <p:pic>
        <p:nvPicPr>
          <p:cNvPr id="4" name="Picture 2" descr="http://www.etsu.edu/tips/pictures/Stress-ZebraStripes.jpg"/>
          <p:cNvPicPr>
            <a:picLocks noChangeAspect="1" noChangeArrowheads="1"/>
          </p:cNvPicPr>
          <p:nvPr/>
        </p:nvPicPr>
        <p:blipFill>
          <a:blip r:embed="rId2" cstate="print"/>
          <a:srcRect/>
          <a:stretch>
            <a:fillRect/>
          </a:stretch>
        </p:blipFill>
        <p:spPr bwMode="auto">
          <a:xfrm>
            <a:off x="6019800" y="3276600"/>
            <a:ext cx="2587554" cy="3228975"/>
          </a:xfrm>
          <a:prstGeom prst="rect">
            <a:avLst/>
          </a:prstGeom>
          <a:noFill/>
        </p:spPr>
      </p:pic>
      <p:sp>
        <p:nvSpPr>
          <p:cNvPr id="5" name="Right Arrow 4"/>
          <p:cNvSpPr/>
          <p:nvPr/>
        </p:nvSpPr>
        <p:spPr>
          <a:xfrm>
            <a:off x="4572000" y="2514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Answering quickly</a:t>
            </a:r>
            <a:endParaRPr lang="en-US" dirty="0"/>
          </a:p>
        </p:txBody>
      </p:sp>
      <p:sp>
        <p:nvSpPr>
          <p:cNvPr id="3" name="Content Placeholder 2"/>
          <p:cNvSpPr>
            <a:spLocks noGrp="1"/>
          </p:cNvSpPr>
          <p:nvPr>
            <p:ph idx="1"/>
          </p:nvPr>
        </p:nvSpPr>
        <p:spPr/>
        <p:txBody>
          <a:bodyPr/>
          <a:lstStyle/>
          <a:p>
            <a:r>
              <a:rPr lang="en-US" dirty="0" smtClean="0"/>
              <a:t>I am going to </a:t>
            </a:r>
            <a:r>
              <a:rPr lang="en-US" dirty="0" smtClean="0">
                <a:hlinkClick r:id="rId3"/>
              </a:rPr>
              <a:t>play a sound</a:t>
            </a:r>
            <a:endParaRPr lang="en-US" dirty="0" smtClean="0"/>
          </a:p>
          <a:p>
            <a:r>
              <a:rPr lang="en-US" dirty="0" smtClean="0"/>
              <a:t>Will turn off sound once you answer two questions:</a:t>
            </a:r>
          </a:p>
          <a:p>
            <a:pPr marL="850392" lvl="1" indent="-457200">
              <a:buFont typeface="+mj-lt"/>
              <a:buAutoNum type="arabicPeriod"/>
            </a:pPr>
            <a:r>
              <a:rPr lang="en-US" dirty="0" smtClean="0"/>
              <a:t>Negative reinforcement ______ behavior.</a:t>
            </a:r>
          </a:p>
          <a:p>
            <a:pPr marL="850392" lvl="1" indent="-457200">
              <a:buFont typeface="+mj-lt"/>
              <a:buAutoNum type="arabicPeriod"/>
            </a:pPr>
            <a:r>
              <a:rPr lang="en-US" dirty="0" smtClean="0"/>
              <a:t>Negative punishment removes something ______.</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How did you feel while the sound was playing?</a:t>
            </a:r>
          </a:p>
          <a:p>
            <a:r>
              <a:rPr lang="en-US" dirty="0" smtClean="0"/>
              <a:t>If I did this every time I asked a question:</a:t>
            </a:r>
          </a:p>
          <a:p>
            <a:pPr lvl="1"/>
            <a:r>
              <a:rPr lang="en-US" dirty="0" smtClean="0"/>
              <a:t>How might it effect your learning?</a:t>
            </a:r>
          </a:p>
          <a:p>
            <a:pPr lvl="1"/>
            <a:r>
              <a:rPr lang="en-US" dirty="0" smtClean="0"/>
              <a:t>Would you continue to come to my talks?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positive reinforcement?</a:t>
            </a:r>
            <a:endParaRPr lang="en-US" dirty="0"/>
          </a:p>
        </p:txBody>
      </p:sp>
      <p:sp>
        <p:nvSpPr>
          <p:cNvPr id="3" name="Content Placeholder 2"/>
          <p:cNvSpPr>
            <a:spLocks noGrp="1"/>
          </p:cNvSpPr>
          <p:nvPr>
            <p:ph idx="1"/>
          </p:nvPr>
        </p:nvSpPr>
        <p:spPr/>
        <p:txBody>
          <a:bodyPr/>
          <a:lstStyle/>
          <a:p>
            <a:r>
              <a:rPr lang="en-US" dirty="0" smtClean="0"/>
              <a:t>Can it have negative side effects too?</a:t>
            </a:r>
          </a:p>
          <a:p>
            <a:r>
              <a:rPr lang="en-US" dirty="0" smtClean="0"/>
              <a:t>Yes! </a:t>
            </a:r>
          </a:p>
          <a:p>
            <a:pPr lvl="1"/>
            <a:r>
              <a:rPr lang="en-US" dirty="0" smtClean="0"/>
              <a:t>Milder</a:t>
            </a:r>
          </a:p>
          <a:p>
            <a:pPr lvl="1"/>
            <a:r>
              <a:rPr lang="en-US" dirty="0" smtClean="0"/>
              <a:t>Lower risk – generally can avoid completely if done correctly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Punishment can be effective, but hard to implement correctly</a:t>
            </a:r>
          </a:p>
          <a:p>
            <a:r>
              <a:rPr lang="en-US" dirty="0" smtClean="0"/>
              <a:t>Doesn’t appear to be MORE effective than other methods</a:t>
            </a:r>
          </a:p>
          <a:p>
            <a:r>
              <a:rPr lang="en-US" dirty="0" smtClean="0"/>
              <a:t>Has more side 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concepts of LIMA</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concepts</a:t>
            </a:r>
            <a:endParaRPr lang="en-US" dirty="0"/>
          </a:p>
        </p:txBody>
      </p:sp>
      <p:sp>
        <p:nvSpPr>
          <p:cNvPr id="3" name="Content Placeholder 2"/>
          <p:cNvSpPr>
            <a:spLocks noGrp="1"/>
          </p:cNvSpPr>
          <p:nvPr>
            <p:ph idx="1"/>
          </p:nvPr>
        </p:nvSpPr>
        <p:spPr/>
        <p:txBody>
          <a:bodyPr/>
          <a:lstStyle/>
          <a:p>
            <a:r>
              <a:rPr lang="en-US" dirty="0" smtClean="0"/>
              <a:t>Competence-based</a:t>
            </a:r>
          </a:p>
          <a:p>
            <a:r>
              <a:rPr lang="en-US" dirty="0" smtClean="0"/>
              <a:t>Positive reinforcement and understanding the learner</a:t>
            </a:r>
          </a:p>
          <a:p>
            <a:r>
              <a:rPr lang="en-US" dirty="0" smtClean="0"/>
              <a:t>Clarity and consistency in Problem Solving</a:t>
            </a:r>
          </a:p>
          <a:p>
            <a:r>
              <a:rPr lang="en-US" dirty="0" smtClean="0"/>
              <a:t>Preventing the abuse</a:t>
            </a:r>
          </a:p>
          <a:p>
            <a:r>
              <a:rPr lang="en-US" dirty="0" smtClean="0"/>
              <a:t>Choice and control for the learner</a:t>
            </a:r>
          </a:p>
          <a:p>
            <a:r>
              <a:rPr lang="en-US" dirty="0" smtClean="0"/>
              <a:t>What do you want the animal TO do?</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Competence-based</a:t>
            </a:r>
            <a:endParaRPr lang="en-US" dirty="0"/>
          </a:p>
        </p:txBody>
      </p:sp>
      <p:sp>
        <p:nvSpPr>
          <p:cNvPr id="3" name="Content Placeholder 2"/>
          <p:cNvSpPr>
            <a:spLocks noGrp="1"/>
          </p:cNvSpPr>
          <p:nvPr>
            <p:ph idx="1"/>
          </p:nvPr>
        </p:nvSpPr>
        <p:spPr/>
        <p:txBody>
          <a:bodyPr/>
          <a:lstStyle/>
          <a:p>
            <a:r>
              <a:rPr lang="en-US" dirty="0" smtClean="0"/>
              <a:t>Responsibility of trainer and behaviorist to ensure have skills to follow hierarchy</a:t>
            </a:r>
          </a:p>
          <a:p>
            <a:r>
              <a:rPr lang="en-US" i="1" dirty="0" smtClean="0"/>
              <a:t>Always </a:t>
            </a:r>
            <a:r>
              <a:rPr lang="en-US" dirty="0" smtClean="0"/>
              <a:t>room for improvement</a:t>
            </a:r>
          </a:p>
          <a:p>
            <a:r>
              <a:rPr lang="en-US" dirty="0" smtClean="0"/>
              <a:t>Can you imagine a doctor saying, “Well, I’ve learned all there is to know about medicine.  I am going to stop learning now.”</a:t>
            </a:r>
          </a:p>
          <a:p>
            <a:pPr lvl="1"/>
            <a:r>
              <a:rPr lang="en-US" dirty="0" smtClean="0"/>
              <a:t>There is a reason there are continuing </a:t>
            </a:r>
            <a:r>
              <a:rPr lang="en-US" dirty="0" err="1" smtClean="0"/>
              <a:t>ed</a:t>
            </a:r>
            <a:r>
              <a:rPr lang="en-US" dirty="0" smtClean="0"/>
              <a:t> requirements!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reinforcement and understanding the learner</a:t>
            </a:r>
            <a:endParaRPr lang="en-US" dirty="0"/>
          </a:p>
        </p:txBody>
      </p:sp>
      <p:sp>
        <p:nvSpPr>
          <p:cNvPr id="3" name="Content Placeholder 2"/>
          <p:cNvSpPr>
            <a:spLocks noGrp="1"/>
          </p:cNvSpPr>
          <p:nvPr>
            <p:ph idx="1"/>
          </p:nvPr>
        </p:nvSpPr>
        <p:spPr/>
        <p:txBody>
          <a:bodyPr/>
          <a:lstStyle/>
          <a:p>
            <a:r>
              <a:rPr lang="en-US" dirty="0" smtClean="0"/>
              <a:t>“Positive reinforcement should be the first line of teaching, training and behavior change program considered, and should be applied consistently”</a:t>
            </a:r>
          </a:p>
          <a:p>
            <a:r>
              <a:rPr lang="en-US" dirty="0" smtClean="0"/>
              <a:t>Understanding the learner</a:t>
            </a:r>
          </a:p>
          <a:p>
            <a:pPr lvl="1"/>
            <a:r>
              <a:rPr lang="en-US" dirty="0" smtClean="0"/>
              <a:t>Type of reinforcement</a:t>
            </a:r>
          </a:p>
          <a:p>
            <a:pPr lvl="1"/>
            <a:r>
              <a:rPr lang="en-US" dirty="0" smtClean="0"/>
              <a:t>Environmental sensitivity</a:t>
            </a:r>
          </a:p>
          <a:p>
            <a:pPr lvl="1"/>
            <a:r>
              <a:rPr lang="en-US" dirty="0" smtClean="0"/>
              <a:t>Stamina for training</a:t>
            </a:r>
          </a:p>
          <a:p>
            <a:pPr lvl="1"/>
            <a:r>
              <a:rPr lang="en-US" dirty="0" smtClean="0"/>
              <a:t>Specific limitations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Clarity and consistency in problem solving</a:t>
            </a:r>
            <a:endParaRPr lang="en-US" dirty="0"/>
          </a:p>
        </p:txBody>
      </p:sp>
      <p:sp>
        <p:nvSpPr>
          <p:cNvPr id="3" name="Content Placeholder 2"/>
          <p:cNvSpPr>
            <a:spLocks noGrp="1"/>
          </p:cNvSpPr>
          <p:nvPr>
            <p:ph idx="1"/>
          </p:nvPr>
        </p:nvSpPr>
        <p:spPr/>
        <p:txBody>
          <a:bodyPr/>
          <a:lstStyle/>
          <a:p>
            <a:r>
              <a:rPr lang="en-US" dirty="0" smtClean="0"/>
              <a:t>“Clear, consistent and possible”</a:t>
            </a:r>
          </a:p>
          <a:p>
            <a:r>
              <a:rPr lang="en-US" dirty="0" smtClean="0"/>
              <a:t>Apply to dogs </a:t>
            </a:r>
            <a:r>
              <a:rPr lang="en-US" i="1" dirty="0" smtClean="0"/>
              <a:t>and</a:t>
            </a:r>
            <a:r>
              <a:rPr lang="en-US" dirty="0" smtClean="0"/>
              <a:t> people</a:t>
            </a:r>
          </a:p>
          <a:p>
            <a:pPr lvl="1"/>
            <a:r>
              <a:rPr lang="en-US" dirty="0" smtClean="0"/>
              <a:t>Clear, consistent criteria</a:t>
            </a:r>
          </a:p>
          <a:p>
            <a:pPr lvl="1"/>
            <a:r>
              <a:rPr lang="en-US" dirty="0" smtClean="0"/>
              <a:t>Good communication</a:t>
            </a:r>
          </a:p>
          <a:p>
            <a:pPr lvl="1"/>
            <a:r>
              <a:rPr lang="en-US" dirty="0" smtClean="0"/>
              <a:t>Effective coaching and teaching skills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abuse</a:t>
            </a:r>
            <a:endParaRPr lang="en-US" dirty="0"/>
          </a:p>
        </p:txBody>
      </p:sp>
      <p:sp>
        <p:nvSpPr>
          <p:cNvPr id="3" name="Content Placeholder 2"/>
          <p:cNvSpPr>
            <a:spLocks noGrp="1"/>
          </p:cNvSpPr>
          <p:nvPr>
            <p:ph idx="1"/>
          </p:nvPr>
        </p:nvSpPr>
        <p:spPr/>
        <p:txBody>
          <a:bodyPr/>
          <a:lstStyle/>
          <a:p>
            <a:r>
              <a:rPr lang="en-US" dirty="0" smtClean="0"/>
              <a:t>We seek to prevent the abuses and potential repercussions of unnecessary, inappropriate, poorly applied or inhumane uses of punishment.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Yerkes-Dodson Law</a:t>
            </a:r>
            <a:endParaRPr lang="en-US" dirty="0"/>
          </a:p>
        </p:txBody>
      </p:sp>
      <p:sp>
        <p:nvSpPr>
          <p:cNvPr id="3" name="Content Placeholder 2"/>
          <p:cNvSpPr>
            <a:spLocks noGrp="1"/>
          </p:cNvSpPr>
          <p:nvPr>
            <p:ph idx="1"/>
          </p:nvPr>
        </p:nvSpPr>
        <p:spPr>
          <a:xfrm>
            <a:off x="381000" y="1905000"/>
            <a:ext cx="8382000" cy="1458861"/>
          </a:xfrm>
        </p:spPr>
        <p:txBody>
          <a:bodyPr/>
          <a:lstStyle/>
          <a:p>
            <a:r>
              <a:rPr lang="en-US" dirty="0" smtClean="0"/>
              <a:t>Performance</a:t>
            </a:r>
          </a:p>
          <a:p>
            <a:pPr lvl="1"/>
            <a:r>
              <a:rPr lang="en-US" dirty="0" smtClean="0"/>
              <a:t>Moderate arousal ideal</a:t>
            </a:r>
          </a:p>
          <a:p>
            <a:endParaRPr lang="en-US" dirty="0"/>
          </a:p>
        </p:txBody>
      </p:sp>
      <p:pic>
        <p:nvPicPr>
          <p:cNvPr id="1026" name="Picture 2" descr="http://upload.wikimedia.org/wikipedia/commons/thumb/1/1e/HebbianYerkesDodson.svg/2000px-HebbianYerkesDodson.svg.png"/>
          <p:cNvPicPr>
            <a:picLocks noChangeAspect="1" noChangeArrowheads="1"/>
          </p:cNvPicPr>
          <p:nvPr/>
        </p:nvPicPr>
        <p:blipFill>
          <a:blip r:embed="rId3" cstate="print"/>
          <a:srcRect/>
          <a:stretch>
            <a:fillRect/>
          </a:stretch>
        </p:blipFill>
        <p:spPr bwMode="auto">
          <a:xfrm>
            <a:off x="2057400" y="3200400"/>
            <a:ext cx="5961225" cy="3388957"/>
          </a:xfrm>
          <a:prstGeom prst="rect">
            <a:avLst/>
          </a:prstGeom>
          <a:noFill/>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Choice and control for the learner</a:t>
            </a:r>
            <a:endParaRPr lang="en-US" dirty="0"/>
          </a:p>
        </p:txBody>
      </p:sp>
      <p:sp>
        <p:nvSpPr>
          <p:cNvPr id="3" name="Content Placeholder 2"/>
          <p:cNvSpPr>
            <a:spLocks noGrp="1"/>
          </p:cNvSpPr>
          <p:nvPr>
            <p:ph idx="1"/>
          </p:nvPr>
        </p:nvSpPr>
        <p:spPr/>
        <p:txBody>
          <a:bodyPr/>
          <a:lstStyle/>
          <a:p>
            <a:r>
              <a:rPr lang="en-US" dirty="0" smtClean="0"/>
              <a:t>“LIMA guidelines require that consultants always offer the learner as much control and choice as possible during the learning process, and treat each individual of any species with respect and awareness of the learner’s individual nature and needs.”</a:t>
            </a:r>
          </a:p>
          <a:p>
            <a:r>
              <a:rPr lang="en-US" dirty="0" smtClean="0"/>
              <a:t>Hot topic lately</a:t>
            </a:r>
          </a:p>
          <a:p>
            <a:r>
              <a:rPr lang="en-US" dirty="0" smtClean="0"/>
              <a:t>Make best choice for the dog the easiest choice </a:t>
            </a:r>
            <a:r>
              <a:rPr lang="en-US" dirty="0" smtClean="0"/>
              <a:t>- Susan Garrett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want the animal TO do?</a:t>
            </a:r>
            <a:endParaRPr lang="en-US" dirty="0"/>
          </a:p>
        </p:txBody>
      </p:sp>
      <p:sp>
        <p:nvSpPr>
          <p:cNvPr id="3" name="Content Placeholder 2"/>
          <p:cNvSpPr>
            <a:spLocks noGrp="1"/>
          </p:cNvSpPr>
          <p:nvPr>
            <p:ph idx="1"/>
          </p:nvPr>
        </p:nvSpPr>
        <p:spPr/>
        <p:txBody>
          <a:bodyPr/>
          <a:lstStyle/>
          <a:p>
            <a:r>
              <a:rPr lang="en-US" dirty="0" smtClean="0"/>
              <a:t>Addresses issue of punishment – no other options (remember, can be real or perceived)</a:t>
            </a:r>
          </a:p>
          <a:p>
            <a:r>
              <a:rPr lang="en-US" dirty="0" smtClean="0"/>
              <a:t>Teach the behavior you want</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Applying LIMA</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a:t>
            </a:r>
            <a:r>
              <a:rPr lang="en-US" u="sng" dirty="0" smtClean="0"/>
              <a:t>you</a:t>
            </a:r>
            <a:r>
              <a:rPr lang="en-US" dirty="0" smtClean="0"/>
              <a:t> do?</a:t>
            </a:r>
            <a:endParaRPr lang="en-US" dirty="0"/>
          </a:p>
        </p:txBody>
      </p:sp>
      <p:sp>
        <p:nvSpPr>
          <p:cNvPr id="3" name="Content Placeholder 2"/>
          <p:cNvSpPr>
            <a:spLocks noGrp="1"/>
          </p:cNvSpPr>
          <p:nvPr>
            <p:ph idx="1"/>
          </p:nvPr>
        </p:nvSpPr>
        <p:spPr/>
        <p:txBody>
          <a:bodyPr/>
          <a:lstStyle/>
          <a:p>
            <a:r>
              <a:rPr lang="en-US" dirty="0" smtClean="0"/>
              <a:t>Familiarize yourself with the hierarchy</a:t>
            </a:r>
          </a:p>
          <a:p>
            <a:r>
              <a:rPr lang="en-US" dirty="0" smtClean="0"/>
              <a:t>Do a self evaluation</a:t>
            </a:r>
          </a:p>
          <a:p>
            <a:r>
              <a:rPr lang="en-US" dirty="0" smtClean="0"/>
              <a:t>Make an education plan</a:t>
            </a:r>
          </a:p>
          <a:p>
            <a:r>
              <a:rPr lang="en-US" dirty="0" smtClean="0"/>
              <a:t>Develop a clear cut, easy to follow protocol for referring out</a:t>
            </a:r>
          </a:p>
          <a:p>
            <a:r>
              <a:rPr lang="en-US" dirty="0" smtClean="0"/>
              <a:t>Ask for help</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Evaluation</a:t>
            </a:r>
            <a:endParaRPr lang="en-US" dirty="0"/>
          </a:p>
        </p:txBody>
      </p:sp>
      <p:sp>
        <p:nvSpPr>
          <p:cNvPr id="3" name="Content Placeholder 2"/>
          <p:cNvSpPr>
            <a:spLocks noGrp="1"/>
          </p:cNvSpPr>
          <p:nvPr>
            <p:ph idx="1"/>
          </p:nvPr>
        </p:nvSpPr>
        <p:spPr/>
        <p:txBody>
          <a:bodyPr/>
          <a:lstStyle/>
          <a:p>
            <a:r>
              <a:rPr lang="en-US" dirty="0" smtClean="0"/>
              <a:t>Proactive vs. reactive?</a:t>
            </a:r>
          </a:p>
          <a:p>
            <a:r>
              <a:rPr lang="en-US" dirty="0" smtClean="0"/>
              <a:t>Do you follow the hierarchy?</a:t>
            </a:r>
          </a:p>
          <a:p>
            <a:r>
              <a:rPr lang="en-US" dirty="0" smtClean="0"/>
              <a:t>Current education level and mechanical skills</a:t>
            </a:r>
          </a:p>
          <a:p>
            <a:pPr lvl="1"/>
            <a:r>
              <a:rPr lang="en-US" dirty="0" smtClean="0"/>
              <a:t>APDT Body of Knowledge</a:t>
            </a:r>
          </a:p>
          <a:p>
            <a:pPr lvl="1"/>
            <a:r>
              <a:rPr lang="en-US" dirty="0" smtClean="0"/>
              <a:t>CCPDT</a:t>
            </a:r>
          </a:p>
          <a:p>
            <a:r>
              <a:rPr lang="en-US" dirty="0" smtClean="0"/>
              <a:t>Appropriate referrals?</a:t>
            </a:r>
          </a:p>
          <a:p>
            <a:r>
              <a:rPr lang="en-US" dirty="0" smtClean="0"/>
              <a:t>Continuing education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plan</a:t>
            </a:r>
            <a:endParaRPr lang="en-US" dirty="0"/>
          </a:p>
        </p:txBody>
      </p:sp>
      <p:sp>
        <p:nvSpPr>
          <p:cNvPr id="3" name="Content Placeholder 2"/>
          <p:cNvSpPr>
            <a:spLocks noGrp="1"/>
          </p:cNvSpPr>
          <p:nvPr>
            <p:ph idx="1"/>
          </p:nvPr>
        </p:nvSpPr>
        <p:spPr/>
        <p:txBody>
          <a:bodyPr/>
          <a:lstStyle/>
          <a:p>
            <a:r>
              <a:rPr lang="en-US" dirty="0" smtClean="0"/>
              <a:t>APDT Body of Knowledge</a:t>
            </a:r>
          </a:p>
          <a:p>
            <a:r>
              <a:rPr lang="en-US" dirty="0" smtClean="0"/>
              <a:t>Critical thinking skills</a:t>
            </a:r>
          </a:p>
          <a:p>
            <a:r>
              <a:rPr lang="en-US" dirty="0" smtClean="0"/>
              <a:t>Mechanical skills</a:t>
            </a:r>
          </a:p>
          <a:p>
            <a:r>
              <a:rPr lang="en-US" dirty="0" smtClean="0"/>
              <a:t>Familiarize yourself with the research</a:t>
            </a:r>
          </a:p>
          <a:p>
            <a:pPr lvl="1"/>
            <a:r>
              <a:rPr lang="en-US" dirty="0" smtClean="0"/>
              <a:t>Current papers</a:t>
            </a:r>
          </a:p>
          <a:p>
            <a:pPr lvl="1"/>
            <a:r>
              <a:rPr lang="en-US" dirty="0" smtClean="0"/>
              <a:t>Analysis, interpretation, critique and application of scientific papers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Referrals and Advice</a:t>
            </a:r>
            <a:endParaRPr lang="en-US" dirty="0"/>
          </a:p>
        </p:txBody>
      </p:sp>
      <p:sp>
        <p:nvSpPr>
          <p:cNvPr id="3" name="Content Placeholder 2"/>
          <p:cNvSpPr>
            <a:spLocks noGrp="1"/>
          </p:cNvSpPr>
          <p:nvPr>
            <p:ph idx="1"/>
          </p:nvPr>
        </p:nvSpPr>
        <p:spPr/>
        <p:txBody>
          <a:bodyPr/>
          <a:lstStyle/>
          <a:p>
            <a:r>
              <a:rPr lang="en-US" dirty="0" smtClean="0"/>
              <a:t>Know your limits</a:t>
            </a:r>
          </a:p>
          <a:p>
            <a:r>
              <a:rPr lang="en-US" dirty="0" smtClean="0"/>
              <a:t>Get to know other trainers and behaviorists in your area</a:t>
            </a:r>
          </a:p>
          <a:p>
            <a:r>
              <a:rPr lang="en-US" dirty="0" smtClean="0"/>
              <a:t>Ask for help when needed</a:t>
            </a:r>
          </a:p>
          <a:p>
            <a:pPr lvl="1"/>
            <a:r>
              <a:rPr lang="en-US" dirty="0" smtClean="0"/>
              <a:t>Find a mentor or internship</a:t>
            </a:r>
          </a:p>
          <a:p>
            <a:pPr lvl="1"/>
            <a:r>
              <a:rPr lang="en-US" dirty="0" smtClean="0"/>
              <a:t>Look for evidence based groups/trainers that adhere to LIMA standards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a:bodyPr>
          <a:lstStyle/>
          <a:p>
            <a:r>
              <a:rPr lang="en-US" dirty="0" smtClean="0"/>
              <a:t>As a field, we need to:</a:t>
            </a:r>
          </a:p>
          <a:p>
            <a:pPr lvl="1"/>
            <a:r>
              <a:rPr lang="en-US" dirty="0" smtClean="0"/>
              <a:t>Continue </a:t>
            </a:r>
            <a:r>
              <a:rPr lang="en-US" dirty="0" smtClean="0"/>
              <a:t>and expand education efforts</a:t>
            </a:r>
          </a:p>
          <a:p>
            <a:pPr lvl="1"/>
            <a:r>
              <a:rPr lang="en-US" dirty="0" smtClean="0"/>
              <a:t>Be </a:t>
            </a:r>
            <a:r>
              <a:rPr lang="en-US" dirty="0" smtClean="0"/>
              <a:t>inclusive</a:t>
            </a:r>
            <a:endParaRPr lang="en-US" dirty="0" smtClean="0"/>
          </a:p>
          <a:p>
            <a:pPr lvl="1"/>
            <a:r>
              <a:rPr lang="en-US" dirty="0" smtClean="0"/>
              <a:t>Focus </a:t>
            </a:r>
            <a:r>
              <a:rPr lang="en-US" dirty="0" smtClean="0"/>
              <a:t>on prevention</a:t>
            </a:r>
          </a:p>
          <a:p>
            <a:pPr lvl="2"/>
            <a:r>
              <a:rPr lang="en-US" dirty="0" smtClean="0"/>
              <a:t>Behavioral impacts of early experience</a:t>
            </a:r>
          </a:p>
          <a:p>
            <a:pPr lvl="2"/>
            <a:r>
              <a:rPr lang="en-US" dirty="0" smtClean="0"/>
              <a:t>Do it right the first time</a:t>
            </a:r>
          </a:p>
          <a:p>
            <a:pPr lvl="2"/>
            <a:r>
              <a:rPr lang="en-US" dirty="0" smtClean="0"/>
              <a:t>Educate owners about early warning </a:t>
            </a:r>
            <a:r>
              <a:rPr lang="en-US" dirty="0" smtClean="0"/>
              <a:t>signs</a:t>
            </a:r>
          </a:p>
          <a:p>
            <a:pPr lvl="2"/>
            <a:endParaRPr lang="en-US" dirty="0" smtClean="0"/>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a:bodyPr>
          <a:lstStyle/>
          <a:p>
            <a:r>
              <a:rPr lang="en-US" dirty="0" smtClean="0"/>
              <a:t>Focus on prevention</a:t>
            </a:r>
          </a:p>
          <a:p>
            <a:pPr lvl="1"/>
            <a:r>
              <a:rPr lang="en-US" dirty="0" smtClean="0"/>
              <a:t>Improved understanding of:</a:t>
            </a:r>
          </a:p>
          <a:p>
            <a:pPr lvl="2"/>
            <a:r>
              <a:rPr lang="en-US" dirty="0" smtClean="0"/>
              <a:t>Causes of behavior problems</a:t>
            </a:r>
          </a:p>
          <a:p>
            <a:pPr lvl="2"/>
            <a:r>
              <a:rPr lang="en-US" dirty="0" smtClean="0"/>
              <a:t>Dog cognition</a:t>
            </a:r>
          </a:p>
          <a:p>
            <a:pPr lvl="2"/>
            <a:r>
              <a:rPr lang="en-US" dirty="0" smtClean="0"/>
              <a:t>Animal learning</a:t>
            </a:r>
          </a:p>
          <a:p>
            <a:pPr lvl="2"/>
            <a:r>
              <a:rPr lang="en-US" dirty="0" smtClean="0"/>
              <a:t>Effectiveness of various treatments</a:t>
            </a:r>
          </a:p>
          <a:p>
            <a:pPr lvl="2"/>
            <a:r>
              <a:rPr lang="en-US" dirty="0" smtClean="0"/>
              <a:t>Factors influencing variability</a:t>
            </a:r>
          </a:p>
          <a:p>
            <a:pPr lvl="1"/>
            <a:r>
              <a:rPr lang="en-US" dirty="0" smtClean="0"/>
              <a:t>Improved ability to predict future behavior</a:t>
            </a:r>
          </a:p>
          <a:p>
            <a:pPr lvl="2"/>
            <a:r>
              <a:rPr lang="en-US" dirty="0" smtClean="0"/>
              <a:t>Pet dogs</a:t>
            </a:r>
          </a:p>
          <a:p>
            <a:pPr lvl="2"/>
            <a:r>
              <a:rPr lang="en-US" dirty="0" smtClean="0"/>
              <a:t>Shelter dogs</a:t>
            </a:r>
          </a:p>
          <a:p>
            <a:pPr lvl="2"/>
            <a:endParaRPr lang="en-US" dirty="0" smtClean="0"/>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r>
              <a:rPr lang="en-US" dirty="0" smtClean="0"/>
              <a:t>Effectiveness is not enough</a:t>
            </a:r>
          </a:p>
          <a:p>
            <a:r>
              <a:rPr lang="en-US" dirty="0" smtClean="0"/>
              <a:t>Also owe it to our dogs to use humane methods</a:t>
            </a:r>
          </a:p>
          <a:p>
            <a:r>
              <a:rPr lang="en-US" dirty="0" smtClean="0"/>
              <a:t>Our responsibility to make sure this happens</a:t>
            </a:r>
            <a:endParaRPr lang="en-US" dirty="0"/>
          </a:p>
        </p:txBody>
      </p:sp>
      <p:pic>
        <p:nvPicPr>
          <p:cNvPr id="2050" name="Picture 2" descr="Person, Female, Woman, Animal, Pet, Dog, Together"/>
          <p:cNvPicPr>
            <a:picLocks noChangeAspect="1" noChangeArrowheads="1"/>
          </p:cNvPicPr>
          <p:nvPr/>
        </p:nvPicPr>
        <p:blipFill>
          <a:blip r:embed="rId3" cstate="print"/>
          <a:srcRect/>
          <a:stretch>
            <a:fillRect/>
          </a:stretch>
        </p:blipFill>
        <p:spPr bwMode="auto">
          <a:xfrm>
            <a:off x="1981200" y="3429000"/>
            <a:ext cx="4876800" cy="3251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LIMA definition</a:t>
            </a:r>
            <a:endParaRPr lang="en-US" dirty="0"/>
          </a:p>
        </p:txBody>
      </p:sp>
      <p:sp>
        <p:nvSpPr>
          <p:cNvPr id="3" name="Content Placeholder 2"/>
          <p:cNvSpPr>
            <a:spLocks noGrp="1"/>
          </p:cNvSpPr>
          <p:nvPr>
            <p:ph idx="1"/>
          </p:nvPr>
        </p:nvSpPr>
        <p:spPr/>
        <p:txBody>
          <a:bodyPr/>
          <a:lstStyle/>
          <a:p>
            <a:pPr>
              <a:buNone/>
            </a:pPr>
            <a:r>
              <a:rPr lang="en-US" dirty="0" smtClean="0"/>
              <a:t>LIMA requires that trainers and behavior consultants</a:t>
            </a:r>
          </a:p>
          <a:p>
            <a:pPr>
              <a:buNone/>
            </a:pPr>
            <a:r>
              <a:rPr lang="en-US" dirty="0" smtClean="0"/>
              <a:t>use the “least intrusive, minimally aversive technique</a:t>
            </a:r>
          </a:p>
          <a:p>
            <a:pPr>
              <a:buNone/>
            </a:pPr>
            <a:r>
              <a:rPr lang="en-US" dirty="0" smtClean="0"/>
              <a:t>likely to succeed in achieving a training [or behavior</a:t>
            </a:r>
          </a:p>
          <a:p>
            <a:pPr>
              <a:buNone/>
            </a:pPr>
            <a:r>
              <a:rPr lang="en-US" dirty="0" smtClean="0"/>
              <a:t>change] objective with minimal risk of producing</a:t>
            </a:r>
          </a:p>
          <a:p>
            <a:pPr>
              <a:buNone/>
            </a:pPr>
            <a:r>
              <a:rPr lang="en-US" dirty="0" smtClean="0"/>
              <a:t>adverse side effects.” It is also a competence criterion,</a:t>
            </a:r>
          </a:p>
          <a:p>
            <a:pPr>
              <a:buNone/>
            </a:pPr>
            <a:r>
              <a:rPr lang="en-US" dirty="0" smtClean="0"/>
              <a:t>requiring that trainers and behavior consultants be</a:t>
            </a:r>
          </a:p>
          <a:p>
            <a:pPr>
              <a:buNone/>
            </a:pPr>
            <a:r>
              <a:rPr lang="en-US" dirty="0" smtClean="0"/>
              <a:t>adequately trained and skilled in order to ensure that</a:t>
            </a:r>
          </a:p>
          <a:p>
            <a:pPr>
              <a:buNone/>
            </a:pPr>
            <a:r>
              <a:rPr lang="en-US" dirty="0" smtClean="0"/>
              <a:t>the least intrusive and aversive procedure is in fact used.</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ange title">
      <a:dk1>
        <a:sysClr val="windowText" lastClr="000000"/>
      </a:dk1>
      <a:lt1>
        <a:sysClr val="window" lastClr="FFFFFF"/>
      </a:lt1>
      <a:dk2>
        <a:srgbClr val="04617B"/>
      </a:dk2>
      <a:lt2>
        <a:srgbClr val="DBF5F9"/>
      </a:lt2>
      <a:accent1>
        <a:srgbClr val="0F6FC6"/>
      </a:accent1>
      <a:accent2>
        <a:srgbClr val="009DD9"/>
      </a:accent2>
      <a:accent3>
        <a:srgbClr val="BF7123"/>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1619</TotalTime>
  <Words>3894</Words>
  <Application>Microsoft Office PowerPoint</Application>
  <PresentationFormat>On-screen Show (4:3)</PresentationFormat>
  <Paragraphs>636</Paragraphs>
  <Slides>89</Slides>
  <Notes>44</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Flow</vt:lpstr>
      <vt:lpstr>Understanding and Applying the LIMA (Least Intrusive, Minimally Aversive) Approach</vt:lpstr>
      <vt:lpstr>Overview</vt:lpstr>
      <vt:lpstr>Discussion</vt:lpstr>
      <vt:lpstr>What is LIMA?</vt:lpstr>
      <vt:lpstr>Behavior Analyst’s Standards</vt:lpstr>
      <vt:lpstr>Why minimize (not eliminate)?</vt:lpstr>
      <vt:lpstr>A note on stress</vt:lpstr>
      <vt:lpstr>Yerkes-Dodson Law</vt:lpstr>
      <vt:lpstr>LIMA definition</vt:lpstr>
      <vt:lpstr>LIMA definition</vt:lpstr>
      <vt:lpstr>Definitions</vt:lpstr>
      <vt:lpstr>Rank aversiveness of methods</vt:lpstr>
      <vt:lpstr>Humane Hierarchy</vt:lpstr>
      <vt:lpstr>Antecedent arrangements</vt:lpstr>
      <vt:lpstr>Antecedent arrangements</vt:lpstr>
      <vt:lpstr>Differential reinforcement of an incompatible behavior (DRI)</vt:lpstr>
      <vt:lpstr>Differential reinforcement of an incompatible behavior (DRI)</vt:lpstr>
      <vt:lpstr>Extinction</vt:lpstr>
      <vt:lpstr>Learning theory – outdated? </vt:lpstr>
      <vt:lpstr>Learning theory – outdated?</vt:lpstr>
      <vt:lpstr>Thorndike’s Law of Effect</vt:lpstr>
      <vt:lpstr>Slide 22</vt:lpstr>
      <vt:lpstr>Slide 23</vt:lpstr>
      <vt:lpstr>Slide 24</vt:lpstr>
      <vt:lpstr>Slide 25</vt:lpstr>
      <vt:lpstr>Wellness: nutritional, physical</vt:lpstr>
      <vt:lpstr>Suggested Hierarchy of Behavioral Change</vt:lpstr>
      <vt:lpstr>Suggested Hierarchy</vt:lpstr>
      <vt:lpstr>Reasoning</vt:lpstr>
      <vt:lpstr>Reasoning</vt:lpstr>
      <vt:lpstr>Extinction, -R, Punishment</vt:lpstr>
      <vt:lpstr>Cooper et al., 2014</vt:lpstr>
      <vt:lpstr>Cooper et al., 2014</vt:lpstr>
      <vt:lpstr>Cooper et al., 2014</vt:lpstr>
      <vt:lpstr>Herron et al., 2009</vt:lpstr>
      <vt:lpstr>Herron et al., 2009</vt:lpstr>
      <vt:lpstr>Herron et al., 2009</vt:lpstr>
      <vt:lpstr>Slide 38</vt:lpstr>
      <vt:lpstr>Slide 39</vt:lpstr>
      <vt:lpstr>Slide 40</vt:lpstr>
      <vt:lpstr>Summary</vt:lpstr>
      <vt:lpstr>Schilder &amp; van der Borg, 2003</vt:lpstr>
      <vt:lpstr>Schilder &amp; van der Borg, 2003</vt:lpstr>
      <vt:lpstr>Just a few papers…</vt:lpstr>
      <vt:lpstr>Effective punishment</vt:lpstr>
      <vt:lpstr>Effective punishment</vt:lpstr>
      <vt:lpstr>Think about it</vt:lpstr>
      <vt:lpstr>Effective Punishment</vt:lpstr>
      <vt:lpstr>Effective Punishment</vt:lpstr>
      <vt:lpstr>Effective Punishment</vt:lpstr>
      <vt:lpstr>Effective Punishment</vt:lpstr>
      <vt:lpstr>Effective Punishment</vt:lpstr>
      <vt:lpstr>Effective Punishment</vt:lpstr>
      <vt:lpstr>Effective Punishment</vt:lpstr>
      <vt:lpstr>Effective Punishment</vt:lpstr>
      <vt:lpstr>Does it work?</vt:lpstr>
      <vt:lpstr>Why punishment doesn’t work</vt:lpstr>
      <vt:lpstr>Why punishment doesn’t work</vt:lpstr>
      <vt:lpstr>Why punishment doesn’t work</vt:lpstr>
      <vt:lpstr>Punishment</vt:lpstr>
      <vt:lpstr>Side Effects of Punishment</vt:lpstr>
      <vt:lpstr>Escape </vt:lpstr>
      <vt:lpstr>Aggression </vt:lpstr>
      <vt:lpstr>Aggression </vt:lpstr>
      <vt:lpstr>Learned helplessness</vt:lpstr>
      <vt:lpstr>Selgiman studies</vt:lpstr>
      <vt:lpstr>Stop warning</vt:lpstr>
      <vt:lpstr>Abuse</vt:lpstr>
      <vt:lpstr>What about negative reinforcement?</vt:lpstr>
      <vt:lpstr>Answering quickly</vt:lpstr>
      <vt:lpstr>Slide 71</vt:lpstr>
      <vt:lpstr>What about positive reinforcement?</vt:lpstr>
      <vt:lpstr>Summary</vt:lpstr>
      <vt:lpstr>Other concepts of LIMA</vt:lpstr>
      <vt:lpstr>Additional concepts</vt:lpstr>
      <vt:lpstr>Competence-based</vt:lpstr>
      <vt:lpstr>Positive reinforcement and understanding the learner</vt:lpstr>
      <vt:lpstr>Clarity and consistency in problem solving</vt:lpstr>
      <vt:lpstr>Preventing abuse</vt:lpstr>
      <vt:lpstr>Choice and control for the learner</vt:lpstr>
      <vt:lpstr>What do you want the animal TO do?</vt:lpstr>
      <vt:lpstr>Applying LIMA</vt:lpstr>
      <vt:lpstr>What can you do?</vt:lpstr>
      <vt:lpstr>Self Evaluation</vt:lpstr>
      <vt:lpstr>Education plan</vt:lpstr>
      <vt:lpstr>Referrals and Advice</vt:lpstr>
      <vt:lpstr>Moving forward</vt:lpstr>
      <vt:lpstr>Moving forward</vt:lpstr>
      <vt:lpstr>Wrap up</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Applying the LIMA (Least Intrusive, Minimally Aversive) Approach</dc:title>
  <dc:creator>Preferred Customer</dc:creator>
  <cp:lastModifiedBy>Preferred Customer</cp:lastModifiedBy>
  <cp:revision>101</cp:revision>
  <dcterms:created xsi:type="dcterms:W3CDTF">2017-09-12T18:35:30Z</dcterms:created>
  <dcterms:modified xsi:type="dcterms:W3CDTF">2017-10-09T14:55:13Z</dcterms:modified>
</cp:coreProperties>
</file>