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8.xml" ContentType="application/vnd.openxmlformats-officedocument.presentationml.tags+xml"/>
  <Override PartName="/ppt/notesSlides/notesSlide1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9.xml" ContentType="application/vnd.openxmlformats-officedocument.presentationml.tags+xml"/>
  <Override PartName="/ppt/notesSlides/notesSlide1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10.xml" ContentType="application/vnd.openxmlformats-officedocument.presentationml.tags+xml"/>
  <Override PartName="/ppt/notesSlides/notesSlide1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1.xml" ContentType="application/vnd.openxmlformats-officedocument.drawingml.chartshapes+xml"/>
  <Override PartName="/ppt/tags/tag11.xml" ContentType="application/vnd.openxmlformats-officedocument.presentationml.tags+xml"/>
  <Override PartName="/ppt/notesSlides/notesSlide14.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tags/tag16.xml" ContentType="application/vnd.openxmlformats-officedocument.presentationml.tags+xml"/>
  <Override PartName="/ppt/notesSlides/notesSlide17.xml" ContentType="application/vnd.openxmlformats-officedocument.presentationml.notesSlide+xml"/>
  <Override PartName="/ppt/tags/tag17.xml" ContentType="application/vnd.openxmlformats-officedocument.presentationml.tags+xml"/>
  <Override PartName="/ppt/notesSlides/notesSlide18.xml" ContentType="application/vnd.openxmlformats-officedocument.presentationml.notesSlide+xml"/>
  <Override PartName="/ppt/tags/tag18.xml" ContentType="application/vnd.openxmlformats-officedocument.presentationml.tags+xml"/>
  <Override PartName="/ppt/notesSlides/notesSlide19.xml" ContentType="application/vnd.openxmlformats-officedocument.presentationml.notesSlide+xml"/>
  <Override PartName="/ppt/tags/tag19.xml" ContentType="application/vnd.openxmlformats-officedocument.presentationml.tags+xml"/>
  <Override PartName="/ppt/notesSlides/notesSlide20.xml" ContentType="application/vnd.openxmlformats-officedocument.presentationml.notesSlide+xml"/>
  <Override PartName="/ppt/tags/tag20.xml" ContentType="application/vnd.openxmlformats-officedocument.presentationml.tags+xml"/>
  <Override PartName="/ppt/notesSlides/notesSlide21.xml" ContentType="application/vnd.openxmlformats-officedocument.presentationml.notesSlide+xml"/>
  <Override PartName="/ppt/tags/tag21.xml" ContentType="application/vnd.openxmlformats-officedocument.presentationml.tags+xml"/>
  <Override PartName="/ppt/notesSlides/notesSlide22.xml" ContentType="application/vnd.openxmlformats-officedocument.presentationml.notesSlide+xml"/>
  <Override PartName="/ppt/tags/tag22.xml" ContentType="application/vnd.openxmlformats-officedocument.presentationml.tags+xml"/>
  <Override PartName="/ppt/notesSlides/notesSlide23.xml" ContentType="application/vnd.openxmlformats-officedocument.presentationml.notesSlide+xml"/>
  <Override PartName="/ppt/tags/tag23.xml" ContentType="application/vnd.openxmlformats-officedocument.presentationml.tags+xml"/>
  <Override PartName="/ppt/notesSlides/notesSlide24.xml" ContentType="application/vnd.openxmlformats-officedocument.presentationml.notesSlide+xml"/>
  <Override PartName="/ppt/tags/tag24.xml" ContentType="application/vnd.openxmlformats-officedocument.presentationml.tags+xml"/>
  <Override PartName="/ppt/notesSlides/notesSlide25.xml" ContentType="application/vnd.openxmlformats-officedocument.presentationml.notesSlide+xml"/>
  <Override PartName="/ppt/tags/tag25.xml" ContentType="application/vnd.openxmlformats-officedocument.presentationml.tags+xml"/>
  <Override PartName="/ppt/notesSlides/notesSlide26.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2.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3.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4.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5.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6.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7.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8.xml" ContentType="application/vnd.openxmlformats-officedocument.themeOverride+xml"/>
  <Override PartName="/ppt/tags/tag26.xml" ContentType="application/vnd.openxmlformats-officedocument.presentationml.tags+xml"/>
  <Override PartName="/ppt/notesSlides/notesSlide27.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9.xml" ContentType="application/vnd.openxmlformats-officedocument.themeOverr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0.xml" ContentType="application/vnd.openxmlformats-officedocument.themeOverr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1.xml" ContentType="application/vnd.openxmlformats-officedocument.themeOverr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2.xml" ContentType="application/vnd.openxmlformats-officedocument.themeOverr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13.xml" ContentType="application/vnd.openxmlformats-officedocument.themeOverride+xml"/>
  <Override PartName="/ppt/tags/tag27.xml" ContentType="application/vnd.openxmlformats-officedocument.presentationml.tags+xml"/>
  <Override PartName="/ppt/notesSlides/notesSlide28.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tags/tag28.xml" ContentType="application/vnd.openxmlformats-officedocument.presentationml.tags+xml"/>
  <Override PartName="/ppt/notesSlides/notesSlide29.xml" ContentType="application/vnd.openxmlformats-officedocument.presentationml.notesSlide+xml"/>
  <Override PartName="/ppt/tags/tag29.xml" ContentType="application/vnd.openxmlformats-officedocument.presentationml.tags+xml"/>
  <Override PartName="/ppt/notesSlides/notesSlide30.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tags/tag30.xml" ContentType="application/vnd.openxmlformats-officedocument.presentationml.tags+xml"/>
  <Override PartName="/ppt/notesSlides/notesSlide31.xml" ContentType="application/vnd.openxmlformats-officedocument.presentationml.notesSlide+xml"/>
  <Override PartName="/ppt/tags/tag31.xml" ContentType="application/vnd.openxmlformats-officedocument.presentationml.tags+xml"/>
  <Override PartName="/ppt/notesSlides/notesSlide32.xml" ContentType="application/vnd.openxmlformats-officedocument.presentationml.notesSlide+xml"/>
  <Override PartName="/ppt/tags/tag32.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33.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34.xml" ContentType="application/vnd.openxmlformats-officedocument.presentationml.tags+xml"/>
  <Override PartName="/ppt/notesSlides/notesSlide39.xml" ContentType="application/vnd.openxmlformats-officedocument.presentationml.notesSlide+xml"/>
  <Override PartName="/ppt/tags/tag35.xml" ContentType="application/vnd.openxmlformats-officedocument.presentationml.tags+xml"/>
  <Override PartName="/ppt/notesSlides/notesSlide40.xml" ContentType="application/vnd.openxmlformats-officedocument.presentationml.notesSlide+xml"/>
  <Override PartName="/ppt/tags/tag36.xml" ContentType="application/vnd.openxmlformats-officedocument.presentationml.tags+xml"/>
  <Override PartName="/ppt/notesSlides/notesSlide41.xml" ContentType="application/vnd.openxmlformats-officedocument.presentationml.notesSlide+xml"/>
  <Override PartName="/ppt/tags/tag37.xml" ContentType="application/vnd.openxmlformats-officedocument.presentationml.tags+xml"/>
  <Override PartName="/ppt/notesSlides/notesSlide42.xml" ContentType="application/vnd.openxmlformats-officedocument.presentationml.notesSlide+xml"/>
  <Override PartName="/ppt/tags/tag38.xml" ContentType="application/vnd.openxmlformats-officedocument.presentationml.tags+xml"/>
  <Override PartName="/ppt/notesSlides/notesSlide43.xml" ContentType="application/vnd.openxmlformats-officedocument.presentationml.notesSlide+xml"/>
  <Override PartName="/ppt/tags/tag39.xml" ContentType="application/vnd.openxmlformats-officedocument.presentationml.tags+xml"/>
  <Override PartName="/ppt/notesSlides/notesSlide44.xml" ContentType="application/vnd.openxmlformats-officedocument.presentationml.notesSlide+xml"/>
  <Override PartName="/ppt/tags/tag40.xml" ContentType="application/vnd.openxmlformats-officedocument.presentationml.tag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tags/tag41.xml" ContentType="application/vnd.openxmlformats-officedocument.presentationml.tag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tags/tag42.xml" ContentType="application/vnd.openxmlformats-officedocument.presentationml.tag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 id="2147483685" r:id="rId5"/>
    <p:sldMasterId id="2147483699" r:id="rId6"/>
    <p:sldMasterId id="2147483711" r:id="rId7"/>
  </p:sldMasterIdLst>
  <p:notesMasterIdLst>
    <p:notesMasterId r:id="rId76"/>
  </p:notesMasterIdLst>
  <p:sldIdLst>
    <p:sldId id="2147483627" r:id="rId8"/>
    <p:sldId id="2141411525" r:id="rId9"/>
    <p:sldId id="2141411526" r:id="rId10"/>
    <p:sldId id="2147483624" r:id="rId11"/>
    <p:sldId id="2147483625" r:id="rId12"/>
    <p:sldId id="262" r:id="rId13"/>
    <p:sldId id="4048" r:id="rId14"/>
    <p:sldId id="263" r:id="rId15"/>
    <p:sldId id="264" r:id="rId16"/>
    <p:sldId id="280" r:id="rId17"/>
    <p:sldId id="271" r:id="rId18"/>
    <p:sldId id="265" r:id="rId19"/>
    <p:sldId id="266" r:id="rId20"/>
    <p:sldId id="2147483647" r:id="rId21"/>
    <p:sldId id="267" r:id="rId22"/>
    <p:sldId id="2147483632" r:id="rId23"/>
    <p:sldId id="256" r:id="rId24"/>
    <p:sldId id="275" r:id="rId25"/>
    <p:sldId id="276" r:id="rId26"/>
    <p:sldId id="277" r:id="rId27"/>
    <p:sldId id="273" r:id="rId28"/>
    <p:sldId id="274" r:id="rId29"/>
    <p:sldId id="279" r:id="rId30"/>
    <p:sldId id="281" r:id="rId31"/>
    <p:sldId id="282" r:id="rId32"/>
    <p:sldId id="283" r:id="rId33"/>
    <p:sldId id="284" r:id="rId34"/>
    <p:sldId id="285" r:id="rId35"/>
    <p:sldId id="287" r:id="rId36"/>
    <p:sldId id="288" r:id="rId37"/>
    <p:sldId id="289" r:id="rId38"/>
    <p:sldId id="290" r:id="rId39"/>
    <p:sldId id="291" r:id="rId40"/>
    <p:sldId id="293" r:id="rId41"/>
    <p:sldId id="294" r:id="rId42"/>
    <p:sldId id="295" r:id="rId43"/>
    <p:sldId id="296" r:id="rId44"/>
    <p:sldId id="298" r:id="rId45"/>
    <p:sldId id="4054" r:id="rId46"/>
    <p:sldId id="2147483637" r:id="rId47"/>
    <p:sldId id="2147483633" r:id="rId48"/>
    <p:sldId id="2147483638" r:id="rId49"/>
    <p:sldId id="257" r:id="rId50"/>
    <p:sldId id="2147483634" r:id="rId51"/>
    <p:sldId id="258" r:id="rId52"/>
    <p:sldId id="259" r:id="rId53"/>
    <p:sldId id="260" r:id="rId54"/>
    <p:sldId id="261" r:id="rId55"/>
    <p:sldId id="2147483629" r:id="rId56"/>
    <p:sldId id="4055" r:id="rId57"/>
    <p:sldId id="4056" r:id="rId58"/>
    <p:sldId id="268" r:id="rId59"/>
    <p:sldId id="269" r:id="rId60"/>
    <p:sldId id="270" r:id="rId61"/>
    <p:sldId id="2147483639" r:id="rId62"/>
    <p:sldId id="272" r:id="rId63"/>
    <p:sldId id="2147483640" r:id="rId64"/>
    <p:sldId id="2147483641" r:id="rId65"/>
    <p:sldId id="2141411335" r:id="rId66"/>
    <p:sldId id="2147472000" r:id="rId67"/>
    <p:sldId id="2147483630" r:id="rId68"/>
    <p:sldId id="2147483626" r:id="rId69"/>
    <p:sldId id="4216" r:id="rId70"/>
    <p:sldId id="2141411329" r:id="rId71"/>
    <p:sldId id="2147483642" r:id="rId72"/>
    <p:sldId id="2147483645" r:id="rId73"/>
    <p:sldId id="2147483643" r:id="rId74"/>
    <p:sldId id="2147483644" r:id="rId75"/>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2" pos="2880" userDrawn="1">
          <p15:clr>
            <a:srgbClr val="A4A3A4"/>
          </p15:clr>
        </p15:guide>
        <p15:guide id="3" orient="horz" pos="1620">
          <p15:clr>
            <a:srgbClr val="A4A3A4"/>
          </p15:clr>
        </p15:guide>
        <p15:guide id="4" orient="horz" pos="29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9AE03E-BD83-0A61-E5F8-C111E22CABD3}" name="Alanna Kennedy, PhD, CMPP™" initials="AKPC" userId="S::alanna@thelockwoodgrp.com::e6a42382-139a-4ca2-9e78-c59b62933b11" providerId="AD"/>
  <p188:author id="{DC0FFB5E-1447-F539-9A57-85166CC259EF}" name="See, Jill" initials="SJ" userId="S::jsee@dsi.com::a3948803-622e-4200-ad9b-fd0df7067e46" providerId="AD"/>
  <p188:author id="{61B560BF-FF70-C383-27E1-10A4D24CAF9B}" name="Maria McGill, RPH, CMPP™" initials="MMRC" userId="S::mmcgill@thelockwoodgrp.com::a5a0eff9-0658-4348-84a2-119cde3cab06" providerId="AD"/>
  <p188:author id="{EE72B5DC-CEA7-C5B4-351A-AB0BF440CF1F}" name="Amanda Hartley" initials="AH" userId="S::amanda.hartley@sagerx.com::9985eedd-8803-4b14-b327-e0714a59885a" providerId="AD"/>
  <p188:author id="{9C6D5FE6-6BD9-B25B-2B45-C6BA4AA2AF20}" name="Lauren Connor, ELS" initials="LC" userId="S::lconnor@thelockwoodgrp.com::41fa464b-9e18-49e0-a0b5-e3c46315c2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8C11"/>
    <a:srgbClr val="E2F0D9"/>
    <a:srgbClr val="5B9BD5"/>
    <a:srgbClr val="A5A5A5"/>
    <a:srgbClr val="B3B5B4"/>
    <a:srgbClr val="FFF2CC"/>
    <a:srgbClr val="44546A"/>
    <a:srgbClr val="1A7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A98615-3221-A059-24C1-7053FF2EBCD8}" v="103" dt="2024-05-28T15:03:39.271"/>
    <p1510:client id="{5795BB3E-FA95-2884-3E01-82839F8A06F4}" v="2" dt="2024-05-29T14:50:00.859"/>
    <p1510:client id="{6678665B-2C95-4F08-9301-65D574B860F0}" v="21" dt="2024-05-30T12:15:16.0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834" y="120"/>
      </p:cViewPr>
      <p:guideLst>
        <p:guide pos="2880"/>
        <p:guide orient="horz" pos="1620"/>
        <p:guide orient="horz" pos="29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4.xml"/><Relationship Id="rId82" Type="http://schemas.microsoft.com/office/2018/10/relationships/authors" Target="author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viewProps" Target="viewProps.xml"/><Relationship Id="rId8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notesMaster" Target="notesMasters/notesMaster1.xml"/><Relationship Id="rId7" Type="http://schemas.openxmlformats.org/officeDocument/2006/relationships/slideMaster" Target="slideMasters/slideMaster4.xml"/><Relationship Id="rId71" Type="http://schemas.openxmlformats.org/officeDocument/2006/relationships/slide" Target="slides/slide64.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https://oneomnicom-my.sharepoint.com/personal/stowers_hcg-int_com/Documents/Documents/4.%20STORYTELLING/ISMPP%202024%20Storytelling%20Abstract/2.%20PRESENTATIONS/2.%20Data%20&amp;%20Analysis/Figure%201.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https://oneomnicom-my.sharepoint.com/personal/stowers_hcg-int_com/Documents/Documents/4.%20STORYTELLING/ISMPP%202024%20Storytelling%20Abstract/2.%20PRESENTATIONS/2.%20Data%20&amp;%20Analysis/Figure%201.xlsx" TargetMode="Externa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https://oneomnicom-my.sharepoint.com/personal/stowers_hcg-int_com/Documents/Documents/4.%20STORYTELLING/ISMPP%202024%20Storytelling%20Abstract/2.%20PRESENTATIONS/2.%20Data%20&amp;%20Analysis/Figure%201.xlsx" TargetMode="Externa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https://oneomnicom-my.sharepoint.com/personal/stowers_hcg-int_com/Documents/Documents/4.%20STORYTELLING/ISMPP%202024%20Storytelling%20Abstract/2.%20PRESENTATIONS/2.%20Data%20&amp;%20Analysis/Figure%201.xlsx" TargetMode="Externa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7.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8.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9.xlsx"/></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package" Target="../embeddings/Microsoft_Excel_Worksheet10.xlsx"/></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package" Target="../embeddings/Microsoft_Excel_Worksheet11.xlsx"/></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package" Target="../embeddings/Microsoft_Excel_Worksheet12.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package" Target="../embeddings/Microsoft_Excel_Worksheet13.xlsx"/></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23.xml"/><Relationship Id="rId1" Type="http://schemas.microsoft.com/office/2011/relationships/chartStyle" Target="style23.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1.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https://oneomnicom-my.sharepoint.com/personal/stowers_hcg-int_com/Documents/Documents/4.%20STORYTELLING/ISMPP%202024%20Storytelling%20Abstract/2.%20PRESENTATIONS/2.%20Data%20&amp;%20Analysis/Figure%201.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https://oneomnicom-my.sharepoint.com/personal/stowers_hcg-int_com/Documents/Documents/4.%20STORYTELLING/ISMPP%202024%20Storytelling%20Abstract/2.%20PRESENTATIONS/2.%20Data%20&amp;%20Analysis/Figure%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62BA46"/>
              </a:solidFill>
              <a:ln>
                <a:noFill/>
              </a:ln>
              <a:effectLst/>
            </c:spPr>
            <c:extLst>
              <c:ext xmlns:c16="http://schemas.microsoft.com/office/drawing/2014/chart" uri="{C3380CC4-5D6E-409C-BE32-E72D297353CC}">
                <c16:uniqueId val="{00000001-5D99-49E9-BCA0-07AE90203B7B}"/>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5-5D99-49E9-BCA0-07AE90203B7B}"/>
              </c:ext>
            </c:extLst>
          </c:dPt>
          <c:dPt>
            <c:idx val="2"/>
            <c:invertIfNegative val="0"/>
            <c:bubble3D val="0"/>
            <c:spPr>
              <a:solidFill>
                <a:srgbClr val="1B75BB"/>
              </a:solidFill>
              <a:ln>
                <a:noFill/>
              </a:ln>
              <a:effectLst/>
            </c:spPr>
            <c:extLst>
              <c:ext xmlns:c16="http://schemas.microsoft.com/office/drawing/2014/chart" uri="{C3380CC4-5D6E-409C-BE32-E72D297353CC}">
                <c16:uniqueId val="{00000003-5D99-49E9-BCA0-07AE90203B7B}"/>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Neuro-
science</c:v>
                </c:pt>
                <c:pt idx="1">
                  <c:v>Gastro-
enterology</c:v>
                </c:pt>
                <c:pt idx="2">
                  <c:v>Rare
disease</c:v>
                </c:pt>
              </c:strCache>
            </c:strRef>
          </c:cat>
          <c:val>
            <c:numRef>
              <c:f>Sheet1!$B$2:$B$4</c:f>
              <c:numCache>
                <c:formatCode>General</c:formatCode>
                <c:ptCount val="3"/>
                <c:pt idx="0">
                  <c:v>51</c:v>
                </c:pt>
                <c:pt idx="1">
                  <c:v>30</c:v>
                </c:pt>
                <c:pt idx="2">
                  <c:v>19</c:v>
                </c:pt>
              </c:numCache>
            </c:numRef>
          </c:val>
          <c:extLst>
            <c:ext xmlns:c16="http://schemas.microsoft.com/office/drawing/2014/chart" uri="{C3380CC4-5D6E-409C-BE32-E72D297353CC}">
              <c16:uniqueId val="{00000004-5D99-49E9-BCA0-07AE90203B7B}"/>
            </c:ext>
          </c:extLst>
        </c:ser>
        <c:dLbls>
          <c:showLegendKey val="0"/>
          <c:showVal val="0"/>
          <c:showCatName val="0"/>
          <c:showSerName val="0"/>
          <c:showPercent val="0"/>
          <c:showBubbleSize val="0"/>
        </c:dLbls>
        <c:gapWidth val="72"/>
        <c:overlap val="-27"/>
        <c:axId val="1309730416"/>
        <c:axId val="1309732816"/>
      </c:barChart>
      <c:catAx>
        <c:axId val="1309730416"/>
        <c:scaling>
          <c:orientation val="minMax"/>
        </c:scaling>
        <c:delete val="0"/>
        <c:axPos val="b"/>
        <c:numFmt formatCode="General" sourceLinked="1"/>
        <c:majorTickMark val="none"/>
        <c:minorTickMark val="none"/>
        <c:tickLblPos val="nextTo"/>
        <c:spPr>
          <a:noFill/>
          <a:ln w="9525" cap="flat" cmpd="sng" algn="ctr">
            <a:solidFill>
              <a:schemeClr val="accent1">
                <a:shade val="1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309732816"/>
        <c:crosses val="autoZero"/>
        <c:auto val="1"/>
        <c:lblAlgn val="ctr"/>
        <c:lblOffset val="100"/>
        <c:noMultiLvlLbl val="0"/>
      </c:catAx>
      <c:valAx>
        <c:axId val="1309732816"/>
        <c:scaling>
          <c:orientation val="minMax"/>
        </c:scaling>
        <c:delete val="0"/>
        <c:axPos val="l"/>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a:t>Number</a:t>
                </a:r>
                <a:r>
                  <a:rPr lang="en-US" sz="1800" baseline="0"/>
                  <a:t> of articles</a:t>
                </a:r>
                <a:endParaRPr lang="en-US" sz="1800"/>
              </a:p>
            </c:rich>
          </c:tx>
          <c:layout>
            <c:manualLayout>
              <c:xMode val="edge"/>
              <c:yMode val="edge"/>
              <c:x val="2.3057371096586784E-3"/>
              <c:y val="0.21417476685974399"/>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solidFill>
              <a:schemeClr val="accent1">
                <a:shade val="15000"/>
              </a:schemeClr>
            </a:solid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097304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spPr>
            <a:ln w="28575" cap="rnd">
              <a:solidFill>
                <a:srgbClr val="FAAD1B"/>
              </a:solidFill>
              <a:round/>
            </a:ln>
            <a:effectLst/>
          </c:spPr>
          <c:marker>
            <c:symbol val="circle"/>
            <c:size val="5"/>
            <c:spPr>
              <a:solidFill>
                <a:srgbClr val="FAAD1B"/>
              </a:solidFill>
              <a:ln w="9525">
                <a:solidFill>
                  <a:srgbClr val="FAAD1B"/>
                </a:solidFill>
              </a:ln>
              <a:effectLst/>
            </c:spPr>
          </c:marker>
          <c:val>
            <c:numRef>
              <c:f>Review!$H$132:$H$136</c:f>
              <c:numCache>
                <c:formatCode>General</c:formatCode>
                <c:ptCount val="5"/>
                <c:pt idx="0">
                  <c:v>30</c:v>
                </c:pt>
                <c:pt idx="1">
                  <c:v>45.8</c:v>
                </c:pt>
                <c:pt idx="2">
                  <c:v>48.5</c:v>
                </c:pt>
                <c:pt idx="3">
                  <c:v>46.1</c:v>
                </c:pt>
                <c:pt idx="4">
                  <c:v>49.1</c:v>
                </c:pt>
              </c:numCache>
            </c:numRef>
          </c:val>
          <c:smooth val="0"/>
          <c:extLst>
            <c:ext xmlns:c16="http://schemas.microsoft.com/office/drawing/2014/chart" uri="{C3380CC4-5D6E-409C-BE32-E72D297353CC}">
              <c16:uniqueId val="{00000000-766A-411A-8E5E-D176F3F0E9D3}"/>
            </c:ext>
          </c:extLst>
        </c:ser>
        <c:dLbls>
          <c:showLegendKey val="0"/>
          <c:showVal val="0"/>
          <c:showCatName val="0"/>
          <c:showSerName val="0"/>
          <c:showPercent val="0"/>
          <c:showBubbleSize val="0"/>
        </c:dLbls>
        <c:marker val="1"/>
        <c:smooth val="0"/>
        <c:axId val="1772765408"/>
        <c:axId val="1847683263"/>
      </c:lineChart>
      <c:catAx>
        <c:axId val="177276540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sz="800" dirty="0">
                    <a:solidFill>
                      <a:schemeClr val="tx1"/>
                    </a:solidFill>
                    <a:latin typeface="Arial" panose="020B0604020202020204" pitchFamily="34" charset="0"/>
                    <a:cs typeface="Arial" panose="020B0604020202020204" pitchFamily="34" charset="0"/>
                  </a:rPr>
                  <a:t>Segment</a:t>
                </a:r>
                <a:endParaRPr lang="en-US" sz="900"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847683263"/>
        <c:crosses val="autoZero"/>
        <c:auto val="1"/>
        <c:lblAlgn val="ctr"/>
        <c:lblOffset val="50"/>
        <c:noMultiLvlLbl val="0"/>
      </c:catAx>
      <c:valAx>
        <c:axId val="1847683263"/>
        <c:scaling>
          <c:orientation val="minMax"/>
          <c:max val="60"/>
          <c:min val="10"/>
        </c:scaling>
        <c:delete val="0"/>
        <c:axPos val="l"/>
        <c:title>
          <c:tx>
            <c:rich>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r>
                  <a:rPr lang="en-US" sz="800" dirty="0">
                    <a:solidFill>
                      <a:schemeClr val="tx1"/>
                    </a:solidFill>
                    <a:latin typeface="Arial" panose="020B0604020202020204" pitchFamily="34" charset="0"/>
                    <a:cs typeface="Arial" panose="020B0604020202020204" pitchFamily="34" charset="0"/>
                  </a:rPr>
                  <a:t>Mean score</a:t>
                </a:r>
              </a:p>
            </c:rich>
          </c:tx>
          <c:layout>
            <c:manualLayout>
              <c:xMode val="edge"/>
              <c:yMode val="edge"/>
              <c:x val="8.1481481481481488E-2"/>
              <c:y val="8.714596949891068E-2"/>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772765408"/>
        <c:crossesAt val="0"/>
        <c:crossBetween val="between"/>
        <c:maj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spPr>
            <a:ln w="28575" cap="rnd">
              <a:solidFill>
                <a:srgbClr val="63C6BE"/>
              </a:solidFill>
              <a:round/>
            </a:ln>
            <a:effectLst/>
          </c:spPr>
          <c:marker>
            <c:symbol val="circle"/>
            <c:size val="5"/>
            <c:spPr>
              <a:solidFill>
                <a:srgbClr val="63C6BE"/>
              </a:solidFill>
              <a:ln w="9525">
                <a:solidFill>
                  <a:srgbClr val="63C6BE"/>
                </a:solidFill>
              </a:ln>
              <a:effectLst/>
            </c:spPr>
          </c:marker>
          <c:val>
            <c:numRef>
              <c:f>Primary!$F$1027:$F$1031</c:f>
              <c:numCache>
                <c:formatCode>General</c:formatCode>
                <c:ptCount val="5"/>
                <c:pt idx="0">
                  <c:v>45.1</c:v>
                </c:pt>
                <c:pt idx="1">
                  <c:v>46.3</c:v>
                </c:pt>
                <c:pt idx="2">
                  <c:v>48</c:v>
                </c:pt>
                <c:pt idx="3">
                  <c:v>51.8</c:v>
                </c:pt>
                <c:pt idx="4">
                  <c:v>56.3</c:v>
                </c:pt>
              </c:numCache>
            </c:numRef>
          </c:val>
          <c:smooth val="0"/>
          <c:extLst>
            <c:ext xmlns:c16="http://schemas.microsoft.com/office/drawing/2014/chart" uri="{C3380CC4-5D6E-409C-BE32-E72D297353CC}">
              <c16:uniqueId val="{00000000-A325-400A-8900-DC7EEA54D03F}"/>
            </c:ext>
          </c:extLst>
        </c:ser>
        <c:dLbls>
          <c:showLegendKey val="0"/>
          <c:showVal val="0"/>
          <c:showCatName val="0"/>
          <c:showSerName val="0"/>
          <c:showPercent val="0"/>
          <c:showBubbleSize val="0"/>
        </c:dLbls>
        <c:marker val="1"/>
        <c:smooth val="0"/>
        <c:axId val="1772765408"/>
        <c:axId val="1847683263"/>
      </c:lineChart>
      <c:catAx>
        <c:axId val="177276540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sz="800" dirty="0">
                    <a:solidFill>
                      <a:schemeClr val="tx1"/>
                    </a:solidFill>
                    <a:latin typeface="Arial" panose="020B0604020202020204" pitchFamily="34" charset="0"/>
                    <a:cs typeface="Arial" panose="020B0604020202020204" pitchFamily="34" charset="0"/>
                  </a:rPr>
                  <a:t>Segment</a:t>
                </a:r>
                <a:endParaRPr lang="en-US"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majorTickMark val="none"/>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847683263"/>
        <c:crosses val="autoZero"/>
        <c:auto val="1"/>
        <c:lblAlgn val="ctr"/>
        <c:lblOffset val="50"/>
        <c:noMultiLvlLbl val="0"/>
      </c:catAx>
      <c:valAx>
        <c:axId val="1847683263"/>
        <c:scaling>
          <c:orientation val="minMax"/>
          <c:max val="60"/>
          <c:min val="10"/>
        </c:scaling>
        <c:delete val="0"/>
        <c:axPos val="l"/>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sz="800" dirty="0">
                    <a:solidFill>
                      <a:schemeClr val="tx1"/>
                    </a:solidFill>
                    <a:latin typeface="Arial" panose="020B0604020202020204" pitchFamily="34" charset="0"/>
                    <a:cs typeface="Arial" panose="020B0604020202020204" pitchFamily="34" charset="0"/>
                  </a:rPr>
                  <a:t>Mean score</a:t>
                </a:r>
              </a:p>
            </c:rich>
          </c:tx>
          <c:layout>
            <c:manualLayout>
              <c:xMode val="edge"/>
              <c:yMode val="edge"/>
              <c:x val="7.407407407407407E-2"/>
              <c:y val="9.8039215686274508E-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ysClr val="windowText" lastClr="000000"/>
            </a:solidFill>
          </a:ln>
          <a:effectLst/>
        </c:spPr>
        <c:txPr>
          <a:bodyPr rot="-60000000" spcFirstLastPara="1" vertOverflow="ellipsis" vert="horz" wrap="square" anchor="ctr" anchorCtr="1"/>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772765408"/>
        <c:crossesAt val="0"/>
        <c:crossBetween val="between"/>
        <c:maj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spPr>
            <a:ln w="28575" cap="rnd">
              <a:solidFill>
                <a:srgbClr val="63C6BE"/>
              </a:solidFill>
              <a:round/>
            </a:ln>
            <a:effectLst/>
          </c:spPr>
          <c:marker>
            <c:symbol val="circle"/>
            <c:size val="5"/>
            <c:spPr>
              <a:solidFill>
                <a:srgbClr val="63C6BE"/>
              </a:solidFill>
              <a:ln w="9525">
                <a:solidFill>
                  <a:srgbClr val="63C6BE"/>
                </a:solidFill>
              </a:ln>
              <a:effectLst/>
            </c:spPr>
          </c:marker>
          <c:val>
            <c:numRef>
              <c:f>Primary!$N$1027:$N$1031</c:f>
              <c:numCache>
                <c:formatCode>General</c:formatCode>
                <c:ptCount val="5"/>
                <c:pt idx="0">
                  <c:v>47.8</c:v>
                </c:pt>
                <c:pt idx="1">
                  <c:v>52</c:v>
                </c:pt>
                <c:pt idx="2">
                  <c:v>43.9</c:v>
                </c:pt>
                <c:pt idx="3">
                  <c:v>44.1</c:v>
                </c:pt>
                <c:pt idx="4">
                  <c:v>53.3</c:v>
                </c:pt>
              </c:numCache>
            </c:numRef>
          </c:val>
          <c:smooth val="0"/>
          <c:extLst>
            <c:ext xmlns:c16="http://schemas.microsoft.com/office/drawing/2014/chart" uri="{C3380CC4-5D6E-409C-BE32-E72D297353CC}">
              <c16:uniqueId val="{00000000-7881-4393-BF2A-ACF0E1B209D8}"/>
            </c:ext>
          </c:extLst>
        </c:ser>
        <c:dLbls>
          <c:showLegendKey val="0"/>
          <c:showVal val="0"/>
          <c:showCatName val="0"/>
          <c:showSerName val="0"/>
          <c:showPercent val="0"/>
          <c:showBubbleSize val="0"/>
        </c:dLbls>
        <c:marker val="1"/>
        <c:smooth val="0"/>
        <c:axId val="1772765408"/>
        <c:axId val="1847683263"/>
      </c:lineChart>
      <c:catAx>
        <c:axId val="177276540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solidFill>
                    <a:latin typeface="Century Gothic" panose="020B0502020202020204" pitchFamily="34" charset="0"/>
                    <a:ea typeface="+mn-ea"/>
                    <a:cs typeface="+mn-cs"/>
                  </a:defRPr>
                </a:pPr>
                <a:r>
                  <a:rPr lang="en-US" sz="800" dirty="0">
                    <a:solidFill>
                      <a:schemeClr val="tx1"/>
                    </a:solidFill>
                    <a:latin typeface="Arial" panose="020B0604020202020204" pitchFamily="34" charset="0"/>
                    <a:cs typeface="Arial" panose="020B0604020202020204" pitchFamily="34" charset="0"/>
                  </a:rPr>
                  <a:t>Segment</a:t>
                </a:r>
                <a:endParaRPr lang="en-US" sz="900"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Century Gothic" panose="020B0502020202020204" pitchFamily="34" charset="0"/>
                  <a:ea typeface="+mn-ea"/>
                  <a:cs typeface="+mn-cs"/>
                </a:defRPr>
              </a:pPr>
              <a:endParaRPr lang="en-US"/>
            </a:p>
          </c:txPr>
        </c:title>
        <c:majorTickMark val="none"/>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847683263"/>
        <c:crosses val="autoZero"/>
        <c:auto val="1"/>
        <c:lblAlgn val="ctr"/>
        <c:lblOffset val="50"/>
        <c:noMultiLvlLbl val="0"/>
      </c:catAx>
      <c:valAx>
        <c:axId val="1847683263"/>
        <c:scaling>
          <c:orientation val="minMax"/>
          <c:max val="60"/>
          <c:min val="10"/>
        </c:scaling>
        <c:delete val="0"/>
        <c:axPos val="l"/>
        <c:title>
          <c:tx>
            <c:rich>
              <a:bodyPr rot="-5400000" spcFirstLastPara="1" vertOverflow="ellipsis" vert="horz" wrap="square" anchor="ctr" anchorCtr="1"/>
              <a:lstStyle/>
              <a:p>
                <a:pPr>
                  <a:defRPr sz="1000" b="0" i="0" u="none" strike="noStrike" kern="1200" baseline="0">
                    <a:solidFill>
                      <a:schemeClr val="tx1"/>
                    </a:solidFill>
                    <a:latin typeface="Century Gothic" panose="020B0502020202020204" pitchFamily="34" charset="0"/>
                    <a:ea typeface="+mn-ea"/>
                    <a:cs typeface="+mn-cs"/>
                  </a:defRPr>
                </a:pPr>
                <a:r>
                  <a:rPr lang="en-US" sz="800" dirty="0">
                    <a:solidFill>
                      <a:schemeClr val="tx1"/>
                    </a:solidFill>
                    <a:latin typeface="Arial" panose="020B0604020202020204" pitchFamily="34" charset="0"/>
                    <a:cs typeface="Arial" panose="020B0604020202020204" pitchFamily="34" charset="0"/>
                  </a:rPr>
                  <a:t>Mean score</a:t>
                </a:r>
              </a:p>
            </c:rich>
          </c:tx>
          <c:layout>
            <c:manualLayout>
              <c:xMode val="edge"/>
              <c:yMode val="edge"/>
              <c:x val="8.1481481481481488E-2"/>
              <c:y val="8.714596949891068E-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Century Gothic" panose="020B0502020202020204" pitchFamily="34" charset="0"/>
                  <a:ea typeface="+mn-ea"/>
                  <a:cs typeface="+mn-cs"/>
                </a:defRPr>
              </a:pPr>
              <a:endParaRPr lang="en-US"/>
            </a:p>
          </c:txPr>
        </c:title>
        <c:numFmt formatCode="General" sourceLinked="1"/>
        <c:majorTickMark val="out"/>
        <c:minorTickMark val="none"/>
        <c:tickLblPos val="nextTo"/>
        <c:spPr>
          <a:noFill/>
          <a:ln>
            <a:solidFill>
              <a:sysClr val="windowText" lastClr="000000"/>
            </a:solidFill>
          </a:ln>
          <a:effectLst/>
        </c:spPr>
        <c:txPr>
          <a:bodyPr rot="-60000000" spcFirstLastPara="1" vertOverflow="ellipsis" vert="horz" wrap="square" anchor="ctr" anchorCtr="1"/>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772765408"/>
        <c:crossesAt val="0"/>
        <c:crossBetween val="between"/>
        <c:maj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Century Gothic" panose="020B0502020202020204" pitchFamily="34" charset="0"/>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spPr>
            <a:ln w="28575" cap="rnd">
              <a:solidFill>
                <a:srgbClr val="63C6BE"/>
              </a:solidFill>
              <a:round/>
            </a:ln>
            <a:effectLst/>
          </c:spPr>
          <c:marker>
            <c:symbol val="circle"/>
            <c:size val="5"/>
            <c:spPr>
              <a:solidFill>
                <a:srgbClr val="63C6BE"/>
              </a:solidFill>
              <a:ln w="9525">
                <a:solidFill>
                  <a:srgbClr val="63C6BE"/>
                </a:solidFill>
              </a:ln>
              <a:effectLst/>
            </c:spPr>
          </c:marker>
          <c:val>
            <c:numRef>
              <c:f>Primary!$V$1027:$V$1031</c:f>
              <c:numCache>
                <c:formatCode>General</c:formatCode>
                <c:ptCount val="5"/>
                <c:pt idx="0">
                  <c:v>43.1</c:v>
                </c:pt>
                <c:pt idx="1">
                  <c:v>44.1</c:v>
                </c:pt>
                <c:pt idx="2">
                  <c:v>42.8</c:v>
                </c:pt>
                <c:pt idx="3">
                  <c:v>42.5</c:v>
                </c:pt>
                <c:pt idx="4">
                  <c:v>58.9</c:v>
                </c:pt>
              </c:numCache>
            </c:numRef>
          </c:val>
          <c:smooth val="0"/>
          <c:extLst>
            <c:ext xmlns:c16="http://schemas.microsoft.com/office/drawing/2014/chart" uri="{C3380CC4-5D6E-409C-BE32-E72D297353CC}">
              <c16:uniqueId val="{00000000-FB14-4361-8271-743EDF28511F}"/>
            </c:ext>
          </c:extLst>
        </c:ser>
        <c:dLbls>
          <c:showLegendKey val="0"/>
          <c:showVal val="0"/>
          <c:showCatName val="0"/>
          <c:showSerName val="0"/>
          <c:showPercent val="0"/>
          <c:showBubbleSize val="0"/>
        </c:dLbls>
        <c:marker val="1"/>
        <c:smooth val="0"/>
        <c:axId val="1772765408"/>
        <c:axId val="1847683263"/>
      </c:lineChart>
      <c:catAx>
        <c:axId val="177276540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solidFill>
                    <a:latin typeface="Century Gothic" panose="020B0502020202020204" pitchFamily="34" charset="0"/>
                    <a:ea typeface="+mn-ea"/>
                    <a:cs typeface="+mn-cs"/>
                  </a:defRPr>
                </a:pPr>
                <a:r>
                  <a:rPr lang="en-US" sz="800" dirty="0">
                    <a:solidFill>
                      <a:schemeClr val="tx1"/>
                    </a:solidFill>
                    <a:latin typeface="Arial" panose="020B0604020202020204" pitchFamily="34" charset="0"/>
                    <a:cs typeface="Arial" panose="020B0604020202020204" pitchFamily="34" charset="0"/>
                  </a:rPr>
                  <a:t>Segment</a:t>
                </a:r>
                <a:endParaRPr lang="en-US" sz="900"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Century Gothic" panose="020B0502020202020204" pitchFamily="34" charset="0"/>
                  <a:ea typeface="+mn-ea"/>
                  <a:cs typeface="+mn-cs"/>
                </a:defRPr>
              </a:pPr>
              <a:endParaRPr lang="en-US"/>
            </a:p>
          </c:txPr>
        </c:title>
        <c:majorTickMark val="none"/>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847683263"/>
        <c:crosses val="autoZero"/>
        <c:auto val="1"/>
        <c:lblAlgn val="ctr"/>
        <c:lblOffset val="50"/>
        <c:noMultiLvlLbl val="0"/>
      </c:catAx>
      <c:valAx>
        <c:axId val="1847683263"/>
        <c:scaling>
          <c:orientation val="minMax"/>
          <c:max val="60"/>
          <c:min val="10"/>
        </c:scaling>
        <c:delete val="0"/>
        <c:axPos val="l"/>
        <c:title>
          <c:tx>
            <c:rich>
              <a:bodyPr rot="-5400000" spcFirstLastPara="1" vertOverflow="ellipsis" vert="horz" wrap="square" anchor="ctr" anchorCtr="1"/>
              <a:lstStyle/>
              <a:p>
                <a:pPr>
                  <a:defRPr sz="1000" b="0" i="0" u="none" strike="noStrike" kern="1200" baseline="0">
                    <a:solidFill>
                      <a:schemeClr val="tx1"/>
                    </a:solidFill>
                    <a:latin typeface="Century Gothic" panose="020B0502020202020204" pitchFamily="34" charset="0"/>
                    <a:ea typeface="+mn-ea"/>
                    <a:cs typeface="+mn-cs"/>
                  </a:defRPr>
                </a:pPr>
                <a:r>
                  <a:rPr lang="en-US" sz="800" dirty="0">
                    <a:solidFill>
                      <a:schemeClr val="tx1"/>
                    </a:solidFill>
                    <a:latin typeface="Arial" panose="020B0604020202020204" pitchFamily="34" charset="0"/>
                    <a:cs typeface="Arial" panose="020B0604020202020204" pitchFamily="34" charset="0"/>
                  </a:rPr>
                  <a:t>Mean score</a:t>
                </a:r>
              </a:p>
            </c:rich>
          </c:tx>
          <c:layout>
            <c:manualLayout>
              <c:xMode val="edge"/>
              <c:yMode val="edge"/>
              <c:x val="8.8888888888888892E-2"/>
              <c:y val="9.8039215686274508E-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Century Gothic" panose="020B0502020202020204" pitchFamily="34" charset="0"/>
                  <a:ea typeface="+mn-ea"/>
                  <a:cs typeface="+mn-cs"/>
                </a:defRPr>
              </a:pPr>
              <a:endParaRPr lang="en-US"/>
            </a:p>
          </c:txPr>
        </c:title>
        <c:numFmt formatCode="General" sourceLinked="1"/>
        <c:majorTickMark val="out"/>
        <c:minorTickMark val="none"/>
        <c:tickLblPos val="nextTo"/>
        <c:spPr>
          <a:noFill/>
          <a:ln>
            <a:solidFill>
              <a:sysClr val="windowText" lastClr="000000"/>
            </a:solidFill>
          </a:ln>
          <a:effectLst/>
        </c:spPr>
        <c:txPr>
          <a:bodyPr rot="-60000000" spcFirstLastPara="1" vertOverflow="ellipsis" vert="horz" wrap="square" anchor="ctr" anchorCtr="1"/>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772765408"/>
        <c:crossesAt val="0"/>
        <c:crossBetween val="between"/>
        <c:maj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Century Gothic" panose="020B0502020202020204" pitchFamily="34" charset="0"/>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6143757396396161E-2"/>
          <c:y val="0.13378640169978753"/>
          <c:w val="0.84537840509801621"/>
          <c:h val="0.7346094159114881"/>
        </c:manualLayout>
      </c:layout>
      <c:barChart>
        <c:barDir val="col"/>
        <c:grouping val="clustered"/>
        <c:varyColors val="0"/>
        <c:ser>
          <c:idx val="0"/>
          <c:order val="0"/>
          <c:tx>
            <c:strRef>
              <c:f>Sheet1!$B$1</c:f>
              <c:strCache>
                <c:ptCount val="1"/>
                <c:pt idx="0">
                  <c:v>Primary Articles (N=1018)</c:v>
                </c:pt>
              </c:strCache>
            </c:strRef>
          </c:tx>
          <c:spPr>
            <a:solidFill>
              <a:srgbClr val="63C6BE"/>
            </a:solidFill>
            <a:ln>
              <a:solidFill>
                <a:srgbClr val="63C6BE"/>
              </a:solidFill>
            </a:ln>
            <a:effectLst/>
          </c:spPr>
          <c:invertIfNegative val="0"/>
          <c:dPt>
            <c:idx val="0"/>
            <c:invertIfNegative val="0"/>
            <c:bubble3D val="0"/>
            <c:spPr>
              <a:solidFill>
                <a:srgbClr val="63C6BE"/>
              </a:solidFill>
              <a:ln>
                <a:solidFill>
                  <a:srgbClr val="63C6BE"/>
                </a:solidFill>
              </a:ln>
              <a:effectLst/>
            </c:spPr>
            <c:extLst>
              <c:ext xmlns:c16="http://schemas.microsoft.com/office/drawing/2014/chart" uri="{C3380CC4-5D6E-409C-BE32-E72D297353CC}">
                <c16:uniqueId val="{00000001-996C-4F10-8850-29E2F202A632}"/>
              </c:ext>
            </c:extLst>
          </c:dPt>
          <c:dLbls>
            <c:dLbl>
              <c:idx val="0"/>
              <c:layout>
                <c:manualLayout>
                  <c:x val="3.4313982023859327E-3"/>
                  <c:y val="6.1152502320507033E-3"/>
                </c:manualLayout>
              </c:layout>
              <c:tx>
                <c:rich>
                  <a:bodyPr/>
                  <a:lstStyle/>
                  <a:p>
                    <a:fld id="{F75F3AF8-0359-458F-A4D9-45106CEC3485}" type="VALUE">
                      <a:rPr lang="en-US" sz="1400">
                        <a:solidFill>
                          <a:schemeClr val="tx1">
                            <a:lumMod val="65000"/>
                            <a:lumOff val="35000"/>
                          </a:schemeClr>
                        </a:solidFill>
                        <a:latin typeface="Arial" panose="020B0604020202020204" pitchFamily="34" charset="0"/>
                        <a:cs typeface="Arial" panose="020B0604020202020204" pitchFamily="34" charset="0"/>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96C-4F10-8850-29E2F202A63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both"/>
            <c:errValType val="cust"/>
            <c:noEndCap val="0"/>
            <c:plus>
              <c:numRef>
                <c:f>Sheet1!$B$5</c:f>
                <c:numCache>
                  <c:formatCode>General</c:formatCode>
                  <c:ptCount val="1"/>
                  <c:pt idx="0">
                    <c:v>1</c:v>
                  </c:pt>
                </c:numCache>
              </c:numRef>
            </c:plus>
            <c:minus>
              <c:numRef>
                <c:f>Sheet1!$B$5</c:f>
                <c:numCache>
                  <c:formatCode>General</c:formatCode>
                  <c:ptCount val="1"/>
                  <c:pt idx="0">
                    <c:v>1</c:v>
                  </c:pt>
                </c:numCache>
              </c:numRef>
            </c:minus>
            <c:spPr>
              <a:noFill/>
              <a:ln w="9525" cap="flat" cmpd="sng" algn="ctr">
                <a:solidFill>
                  <a:schemeClr val="tx1">
                    <a:lumMod val="65000"/>
                    <a:lumOff val="35000"/>
                  </a:schemeClr>
                </a:solidFill>
                <a:round/>
              </a:ln>
              <a:effectLst/>
            </c:spPr>
          </c:errBars>
          <c:cat>
            <c:numRef>
              <c:f>Sheet1!$A$2</c:f>
              <c:numCache>
                <c:formatCode>General</c:formatCode>
                <c:ptCount val="1"/>
              </c:numCache>
            </c:numRef>
          </c:cat>
          <c:val>
            <c:numRef>
              <c:f>Sheet1!$B$2</c:f>
              <c:numCache>
                <c:formatCode>0.0</c:formatCode>
                <c:ptCount val="1"/>
                <c:pt idx="0">
                  <c:v>-3.6</c:v>
                </c:pt>
              </c:numCache>
            </c:numRef>
          </c:val>
          <c:extLst>
            <c:ext xmlns:c16="http://schemas.microsoft.com/office/drawing/2014/chart" uri="{C3380CC4-5D6E-409C-BE32-E72D297353CC}">
              <c16:uniqueId val="{00000002-996C-4F10-8850-29E2F202A632}"/>
            </c:ext>
          </c:extLst>
        </c:ser>
        <c:ser>
          <c:idx val="1"/>
          <c:order val="1"/>
          <c:tx>
            <c:strRef>
              <c:f>Sheet1!$C$1</c:f>
              <c:strCache>
                <c:ptCount val="1"/>
                <c:pt idx="0">
                  <c:v>Review Articles (N=127)</c:v>
                </c:pt>
              </c:strCache>
            </c:strRef>
          </c:tx>
          <c:spPr>
            <a:solidFill>
              <a:schemeClr val="accent2"/>
            </a:solidFill>
            <a:ln>
              <a:noFill/>
            </a:ln>
            <a:effectLst/>
          </c:spPr>
          <c:invertIfNegative val="0"/>
          <c:dPt>
            <c:idx val="0"/>
            <c:invertIfNegative val="0"/>
            <c:bubble3D val="0"/>
            <c:spPr>
              <a:solidFill>
                <a:srgbClr val="FAAD1B"/>
              </a:solidFill>
              <a:ln>
                <a:solidFill>
                  <a:srgbClr val="FAAD1B"/>
                </a:solidFill>
              </a:ln>
              <a:effectLst/>
            </c:spPr>
            <c:extLst>
              <c:ext xmlns:c16="http://schemas.microsoft.com/office/drawing/2014/chart" uri="{C3380CC4-5D6E-409C-BE32-E72D297353CC}">
                <c16:uniqueId val="{00000004-996C-4F10-8850-29E2F202A632}"/>
              </c:ext>
            </c:extLst>
          </c:dPt>
          <c:dLbls>
            <c:dLbl>
              <c:idx val="0"/>
              <c:layout>
                <c:manualLayout>
                  <c:x val="4.4722629810479118E-4"/>
                  <c:y val="0.20796755925782592"/>
                </c:manualLayout>
              </c:layout>
              <c:tx>
                <c:rich>
                  <a:bodyPr/>
                  <a:lstStyle/>
                  <a:p>
                    <a:fld id="{B9CDADE2-B268-4D63-B9EA-1F3D50983AA6}" type="VALUE">
                      <a:rPr lang="en-US" sz="1400">
                        <a:latin typeface="Arial" panose="020B0604020202020204" pitchFamily="34" charset="0"/>
                        <a:cs typeface="Arial" panose="020B0604020202020204" pitchFamily="34" charset="0"/>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96C-4F10-8850-29E2F202A632}"/>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Sheet1!$C$5</c:f>
                <c:numCache>
                  <c:formatCode>General</c:formatCode>
                  <c:ptCount val="1"/>
                  <c:pt idx="0">
                    <c:v>1.95</c:v>
                  </c:pt>
                </c:numCache>
              </c:numRef>
            </c:plus>
            <c:minus>
              <c:numRef>
                <c:f>Sheet1!$C$5</c:f>
                <c:numCache>
                  <c:formatCode>General</c:formatCode>
                  <c:ptCount val="1"/>
                  <c:pt idx="0">
                    <c:v>1.95</c:v>
                  </c:pt>
                </c:numCache>
              </c:numRef>
            </c:minus>
            <c:spPr>
              <a:noFill/>
              <a:ln w="9525" cap="flat" cmpd="sng" algn="ctr">
                <a:solidFill>
                  <a:schemeClr val="tx1">
                    <a:lumMod val="65000"/>
                    <a:lumOff val="35000"/>
                  </a:schemeClr>
                </a:solidFill>
                <a:round/>
              </a:ln>
              <a:effectLst/>
            </c:spPr>
          </c:errBars>
          <c:cat>
            <c:numRef>
              <c:f>Sheet1!$A$2</c:f>
              <c:numCache>
                <c:formatCode>General</c:formatCode>
                <c:ptCount val="1"/>
              </c:numCache>
            </c:numRef>
          </c:cat>
          <c:val>
            <c:numRef>
              <c:f>Sheet1!$C$2</c:f>
              <c:numCache>
                <c:formatCode>0.0</c:formatCode>
                <c:ptCount val="1"/>
                <c:pt idx="0">
                  <c:v>17.2</c:v>
                </c:pt>
              </c:numCache>
            </c:numRef>
          </c:val>
          <c:extLst>
            <c:ext xmlns:c16="http://schemas.microsoft.com/office/drawing/2014/chart" uri="{C3380CC4-5D6E-409C-BE32-E72D297353CC}">
              <c16:uniqueId val="{00000005-996C-4F10-8850-29E2F202A632}"/>
            </c:ext>
          </c:extLst>
        </c:ser>
        <c:dLbls>
          <c:dLblPos val="outEnd"/>
          <c:showLegendKey val="0"/>
          <c:showVal val="1"/>
          <c:showCatName val="0"/>
          <c:showSerName val="0"/>
          <c:showPercent val="0"/>
          <c:showBubbleSize val="0"/>
        </c:dLbls>
        <c:gapWidth val="14"/>
        <c:overlap val="-28"/>
        <c:axId val="1408768143"/>
        <c:axId val="871898591"/>
      </c:barChart>
      <c:catAx>
        <c:axId val="1408768143"/>
        <c:scaling>
          <c:orientation val="minMax"/>
        </c:scaling>
        <c:delete val="0"/>
        <c:axPos val="b"/>
        <c:numFmt formatCode="General" sourceLinked="1"/>
        <c:majorTickMark val="none"/>
        <c:minorTickMark val="none"/>
        <c:tickLblPos val="nextTo"/>
        <c:spPr>
          <a:noFill/>
          <a:ln w="9525" cap="flat" cmpd="sng" algn="ctr">
            <a:solidFill>
              <a:srgbClr val="10394F"/>
            </a:solidFill>
            <a:round/>
          </a:ln>
          <a:effectLst/>
        </c:spPr>
        <c:txPr>
          <a:bodyPr rot="0" spcFirstLastPara="1" vertOverflow="ellipsis"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871898591"/>
        <c:crosses val="autoZero"/>
        <c:auto val="1"/>
        <c:lblAlgn val="ctr"/>
        <c:lblOffset val="100"/>
        <c:noMultiLvlLbl val="0"/>
      </c:catAx>
      <c:valAx>
        <c:axId val="871898591"/>
        <c:scaling>
          <c:orientation val="minMax"/>
          <c:max val="40"/>
          <c:min val="-10"/>
        </c:scaling>
        <c:delete val="0"/>
        <c:axPos val="l"/>
        <c:numFmt formatCode="0" sourceLinked="0"/>
        <c:majorTickMark val="out"/>
        <c:minorTickMark val="none"/>
        <c:tickLblPos val="nextTo"/>
        <c:spPr>
          <a:noFill/>
          <a:ln>
            <a:solidFill>
              <a:srgbClr val="10394F"/>
            </a:solidFill>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408768143"/>
        <c:crosses val="autoZero"/>
        <c:crossBetween val="between"/>
        <c:maj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5869093358735226E-2"/>
          <c:y val="0.13378652668416449"/>
          <c:w val="0.84115883540873193"/>
          <c:h val="0.7346094159114881"/>
        </c:manualLayout>
      </c:layout>
      <c:barChart>
        <c:barDir val="col"/>
        <c:grouping val="clustered"/>
        <c:varyColors val="0"/>
        <c:ser>
          <c:idx val="0"/>
          <c:order val="0"/>
          <c:tx>
            <c:strRef>
              <c:f>Sheet1!$B$1</c:f>
              <c:strCache>
                <c:ptCount val="1"/>
                <c:pt idx="0">
                  <c:v>Staging</c:v>
                </c:pt>
              </c:strCache>
            </c:strRef>
          </c:tx>
          <c:spPr>
            <a:solidFill>
              <a:schemeClr val="accent1"/>
            </a:solidFill>
            <a:ln>
              <a:noFill/>
            </a:ln>
            <a:effectLst/>
          </c:spPr>
          <c:invertIfNegative val="0"/>
          <c:dPt>
            <c:idx val="0"/>
            <c:invertIfNegative val="0"/>
            <c:bubble3D val="0"/>
            <c:spPr>
              <a:solidFill>
                <a:srgbClr val="63C6BE"/>
              </a:solidFill>
              <a:ln>
                <a:solidFill>
                  <a:srgbClr val="63C6BE"/>
                </a:solidFill>
              </a:ln>
              <a:effectLst/>
            </c:spPr>
            <c:extLst>
              <c:ext xmlns:c16="http://schemas.microsoft.com/office/drawing/2014/chart" uri="{C3380CC4-5D6E-409C-BE32-E72D297353CC}">
                <c16:uniqueId val="{00000001-4EA5-4FDE-A098-91617CC4EBA3}"/>
              </c:ext>
            </c:extLst>
          </c:dPt>
          <c:dPt>
            <c:idx val="1"/>
            <c:invertIfNegative val="0"/>
            <c:bubble3D val="0"/>
            <c:spPr>
              <a:solidFill>
                <a:srgbClr val="FAAD1B"/>
              </a:solidFill>
              <a:ln>
                <a:solidFill>
                  <a:srgbClr val="FAAD1B"/>
                </a:solidFill>
              </a:ln>
              <a:effectLst/>
            </c:spPr>
            <c:extLst>
              <c:ext xmlns:c16="http://schemas.microsoft.com/office/drawing/2014/chart" uri="{C3380CC4-5D6E-409C-BE32-E72D297353CC}">
                <c16:uniqueId val="{00000003-4EA5-4FDE-A098-91617CC4EBA3}"/>
              </c:ext>
            </c:extLst>
          </c:dPt>
          <c:dLbls>
            <c:dLbl>
              <c:idx val="0"/>
              <c:layout>
                <c:manualLayout>
                  <c:x val="2.4513990829451147E-3"/>
                  <c:y val="0.18921026538349367"/>
                </c:manualLayout>
              </c:layout>
              <c:tx>
                <c:rich>
                  <a:bodyPr/>
                  <a:lstStyle/>
                  <a:p>
                    <a:fld id="{BE732EA4-FC67-4C28-B8B7-BA0667ADDBBA}" type="VALUE">
                      <a:rPr lang="en-US" sz="1100">
                        <a:latin typeface="Arial" panose="020B0604020202020204" pitchFamily="34" charset="0"/>
                        <a:cs typeface="Arial" panose="020B0604020202020204" pitchFamily="34" charset="0"/>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EA5-4FDE-A098-91617CC4EBA3}"/>
                </c:ext>
              </c:extLst>
            </c:dLbl>
            <c:dLbl>
              <c:idx val="1"/>
              <c:layout>
                <c:manualLayout>
                  <c:x val="-8.9883594698364845E-17"/>
                  <c:y val="0.18705978419364247"/>
                </c:manualLayout>
              </c:layout>
              <c:tx>
                <c:rich>
                  <a:bodyPr/>
                  <a:lstStyle/>
                  <a:p>
                    <a:fld id="{DA2CF523-99B1-4D78-B3FC-496B65CE7B3B}" type="VALUE">
                      <a:rPr lang="en-US" sz="1100">
                        <a:latin typeface="Arial" panose="020B0604020202020204" pitchFamily="34" charset="0"/>
                        <a:cs typeface="Arial" panose="020B0604020202020204" pitchFamily="34" charset="0"/>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EA5-4FDE-A098-91617CC4EBA3}"/>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Sheet1!$B$7</c:f>
                <c:numCache>
                  <c:formatCode>General</c:formatCode>
                  <c:ptCount val="1"/>
                  <c:pt idx="0">
                    <c:v>3.36</c:v>
                  </c:pt>
                </c:numCache>
              </c:numRef>
            </c:plus>
            <c:minus>
              <c:numRef>
                <c:f>Sheet1!$B$7</c:f>
                <c:numCache>
                  <c:formatCode>General</c:formatCode>
                  <c:ptCount val="1"/>
                  <c:pt idx="0">
                    <c:v>3.36</c:v>
                  </c:pt>
                </c:numCache>
              </c:numRef>
            </c:minus>
            <c:spPr>
              <a:noFill/>
              <a:ln w="9525" cap="flat" cmpd="sng" algn="ctr">
                <a:solidFill>
                  <a:schemeClr val="tx1">
                    <a:lumMod val="65000"/>
                    <a:lumOff val="35000"/>
                  </a:schemeClr>
                </a:solidFill>
                <a:round/>
              </a:ln>
              <a:effectLst/>
            </c:spPr>
          </c:errBars>
          <c:cat>
            <c:numRef>
              <c:f>Sheet1!$A$2:$A$3</c:f>
              <c:numCache>
                <c:formatCode>General</c:formatCode>
                <c:ptCount val="2"/>
              </c:numCache>
            </c:numRef>
          </c:cat>
          <c:val>
            <c:numRef>
              <c:f>Sheet1!$B$2:$B$3</c:f>
              <c:numCache>
                <c:formatCode>0.0</c:formatCode>
                <c:ptCount val="2"/>
                <c:pt idx="0">
                  <c:v>24.1</c:v>
                </c:pt>
                <c:pt idx="1">
                  <c:v>27.2</c:v>
                </c:pt>
              </c:numCache>
            </c:numRef>
          </c:val>
          <c:extLst>
            <c:ext xmlns:c16="http://schemas.microsoft.com/office/drawing/2014/chart" uri="{C3380CC4-5D6E-409C-BE32-E72D297353CC}">
              <c16:uniqueId val="{00000004-4EA5-4FDE-A098-91617CC4EBA3}"/>
            </c:ext>
          </c:extLst>
        </c:ser>
        <c:ser>
          <c:idx val="1"/>
          <c:order val="1"/>
          <c:tx>
            <c:strRef>
              <c:f>Sheet1!$C$1</c:f>
              <c:strCache>
                <c:ptCount val="1"/>
                <c:pt idx="0">
                  <c:v>Plot Progression</c:v>
                </c:pt>
              </c:strCache>
            </c:strRef>
          </c:tx>
          <c:spPr>
            <a:solidFill>
              <a:srgbClr val="FAAD1B"/>
            </a:solidFill>
            <a:ln>
              <a:solidFill>
                <a:srgbClr val="FAAD1B"/>
              </a:solidFill>
            </a:ln>
            <a:effectLst/>
          </c:spPr>
          <c:invertIfNegative val="0"/>
          <c:dPt>
            <c:idx val="0"/>
            <c:invertIfNegative val="0"/>
            <c:bubble3D val="0"/>
            <c:spPr>
              <a:solidFill>
                <a:srgbClr val="63C6BE"/>
              </a:solidFill>
              <a:ln>
                <a:solidFill>
                  <a:srgbClr val="63C6BE"/>
                </a:solidFill>
              </a:ln>
              <a:effectLst/>
            </c:spPr>
            <c:extLst>
              <c:ext xmlns:c16="http://schemas.microsoft.com/office/drawing/2014/chart" uri="{C3380CC4-5D6E-409C-BE32-E72D297353CC}">
                <c16:uniqueId val="{00000006-4EA5-4FDE-A098-91617CC4EBA3}"/>
              </c:ext>
            </c:extLst>
          </c:dPt>
          <c:dPt>
            <c:idx val="1"/>
            <c:invertIfNegative val="0"/>
            <c:bubble3D val="0"/>
            <c:spPr>
              <a:solidFill>
                <a:srgbClr val="FAAD1B"/>
              </a:solidFill>
              <a:ln>
                <a:solidFill>
                  <a:srgbClr val="FAAD1B"/>
                </a:solidFill>
              </a:ln>
              <a:effectLst/>
            </c:spPr>
            <c:extLst>
              <c:ext xmlns:c16="http://schemas.microsoft.com/office/drawing/2014/chart" uri="{C3380CC4-5D6E-409C-BE32-E72D297353CC}">
                <c16:uniqueId val="{00000008-4EA5-4FDE-A098-91617CC4EBA3}"/>
              </c:ext>
            </c:extLst>
          </c:dPt>
          <c:dLbls>
            <c:dLbl>
              <c:idx val="0"/>
              <c:layout>
                <c:manualLayout>
                  <c:x val="2.0191610433561201E-3"/>
                  <c:y val="-1.5251319391527754E-2"/>
                </c:manualLayout>
              </c:layout>
              <c:tx>
                <c:rich>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fld id="{D95B065E-E880-4172-85A2-6AEF99635BFA}" type="VALUE">
                      <a:rPr lang="en-US" sz="1100">
                        <a:solidFill>
                          <a:schemeClr val="tx1">
                            <a:lumMod val="65000"/>
                            <a:lumOff val="35000"/>
                          </a:schemeClr>
                        </a:solidFill>
                        <a:latin typeface="Arial" panose="020B0604020202020204" pitchFamily="34" charset="0"/>
                        <a:cs typeface="Arial" panose="020B0604020202020204" pitchFamily="34" charset="0"/>
                      </a:rPr>
                      <a:pPr>
                        <a:defRPr sz="1100" b="1">
                          <a:solidFill>
                            <a:schemeClr val="tx1"/>
                          </a:solid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4EA5-4FDE-A098-91617CC4EBA3}"/>
                </c:ext>
              </c:extLst>
            </c:dLbl>
            <c:dLbl>
              <c:idx val="1"/>
              <c:tx>
                <c:rich>
                  <a:bodyPr/>
                  <a:lstStyle/>
                  <a:p>
                    <a:fld id="{2B10AA60-7FCF-4BC9-8C9D-4B160A075E18}" type="VALUE">
                      <a:rPr lang="en-US" sz="1100">
                        <a:latin typeface="Arial" panose="020B0604020202020204" pitchFamily="34" charset="0"/>
                        <a:cs typeface="Arial" panose="020B0604020202020204" pitchFamily="34" charset="0"/>
                      </a:rPr>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4EA5-4FDE-A098-91617CC4EBA3}"/>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both"/>
            <c:errValType val="cust"/>
            <c:noEndCap val="0"/>
            <c:plus>
              <c:numRef>
                <c:f>Sheet1!$C$6</c:f>
                <c:numCache>
                  <c:formatCode>General</c:formatCode>
                  <c:ptCount val="1"/>
                  <c:pt idx="0">
                    <c:v>1.05</c:v>
                  </c:pt>
                </c:numCache>
              </c:numRef>
            </c:plus>
            <c:minus>
              <c:numRef>
                <c:f>Sheet1!$C$6</c:f>
                <c:numCache>
                  <c:formatCode>General</c:formatCode>
                  <c:ptCount val="1"/>
                  <c:pt idx="0">
                    <c:v>1.05</c:v>
                  </c:pt>
                </c:numCache>
              </c:numRef>
            </c:minus>
            <c:spPr>
              <a:noFill/>
              <a:ln w="9525" cap="flat" cmpd="sng" algn="ctr">
                <a:solidFill>
                  <a:schemeClr val="tx1">
                    <a:lumMod val="65000"/>
                    <a:lumOff val="35000"/>
                  </a:schemeClr>
                </a:solidFill>
                <a:round/>
              </a:ln>
              <a:effectLst/>
            </c:spPr>
          </c:errBars>
          <c:cat>
            <c:numRef>
              <c:f>Sheet1!$A$2:$A$3</c:f>
              <c:numCache>
                <c:formatCode>General</c:formatCode>
                <c:ptCount val="2"/>
              </c:numCache>
            </c:numRef>
          </c:cat>
          <c:val>
            <c:numRef>
              <c:f>Sheet1!$C$2:$C$3</c:f>
              <c:numCache>
                <c:formatCode>0.0</c:formatCode>
                <c:ptCount val="2"/>
                <c:pt idx="0">
                  <c:v>2.1</c:v>
                </c:pt>
                <c:pt idx="1">
                  <c:v>13.4</c:v>
                </c:pt>
              </c:numCache>
            </c:numRef>
          </c:val>
          <c:extLst>
            <c:ext xmlns:c16="http://schemas.microsoft.com/office/drawing/2014/chart" uri="{C3380CC4-5D6E-409C-BE32-E72D297353CC}">
              <c16:uniqueId val="{00000009-4EA5-4FDE-A098-91617CC4EBA3}"/>
            </c:ext>
          </c:extLst>
        </c:ser>
        <c:ser>
          <c:idx val="2"/>
          <c:order val="2"/>
          <c:tx>
            <c:strRef>
              <c:f>Sheet1!$D$1</c:f>
              <c:strCache>
                <c:ptCount val="1"/>
                <c:pt idx="0">
                  <c:v>Cognitive Tension</c:v>
                </c:pt>
              </c:strCache>
            </c:strRef>
          </c:tx>
          <c:spPr>
            <a:solidFill>
              <a:srgbClr val="00F5CF"/>
            </a:solidFill>
            <a:ln>
              <a:noFill/>
            </a:ln>
            <a:effectLst/>
          </c:spPr>
          <c:invertIfNegative val="0"/>
          <c:dPt>
            <c:idx val="0"/>
            <c:invertIfNegative val="0"/>
            <c:bubble3D val="0"/>
            <c:spPr>
              <a:solidFill>
                <a:srgbClr val="63C6BE"/>
              </a:solidFill>
              <a:ln>
                <a:solidFill>
                  <a:srgbClr val="63C6BE"/>
                </a:solidFill>
              </a:ln>
              <a:effectLst/>
            </c:spPr>
            <c:extLst>
              <c:ext xmlns:c16="http://schemas.microsoft.com/office/drawing/2014/chart" uri="{C3380CC4-5D6E-409C-BE32-E72D297353CC}">
                <c16:uniqueId val="{0000000C-4EA5-4FDE-A098-91617CC4EBA3}"/>
              </c:ext>
            </c:extLst>
          </c:dPt>
          <c:dPt>
            <c:idx val="1"/>
            <c:invertIfNegative val="0"/>
            <c:bubble3D val="0"/>
            <c:spPr>
              <a:solidFill>
                <a:srgbClr val="FAAD1B"/>
              </a:solidFill>
              <a:ln>
                <a:solidFill>
                  <a:srgbClr val="FAAD1B"/>
                </a:solidFill>
              </a:ln>
              <a:effectLst/>
            </c:spPr>
            <c:extLst>
              <c:ext xmlns:c16="http://schemas.microsoft.com/office/drawing/2014/chart" uri="{C3380CC4-5D6E-409C-BE32-E72D297353CC}">
                <c16:uniqueId val="{0000000B-4EA5-4FDE-A098-91617CC4EBA3}"/>
              </c:ext>
            </c:extLst>
          </c:dPt>
          <c:dLbls>
            <c:dLbl>
              <c:idx val="0"/>
              <c:layout>
                <c:manualLayout>
                  <c:x val="-4.4941797349182422E-17"/>
                  <c:y val="-8.6631671041119858E-3"/>
                </c:manualLayout>
              </c:layout>
              <c:tx>
                <c:rich>
                  <a:bodyPr/>
                  <a:lstStyle/>
                  <a:p>
                    <a:fld id="{49A43B13-2CFA-4BC9-9682-91270A4FD297}" type="VALUE">
                      <a:rPr lang="en-US" sz="1100">
                        <a:solidFill>
                          <a:schemeClr val="tx1">
                            <a:lumMod val="65000"/>
                            <a:lumOff val="35000"/>
                          </a:schemeClr>
                        </a:solidFill>
                        <a:latin typeface="Arial" panose="020B0604020202020204" pitchFamily="34" charset="0"/>
                        <a:cs typeface="Arial" panose="020B0604020202020204" pitchFamily="34" charset="0"/>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C-4EA5-4FDE-A098-91617CC4EBA3}"/>
                </c:ext>
              </c:extLst>
            </c:dLbl>
            <c:dLbl>
              <c:idx val="1"/>
              <c:tx>
                <c:rich>
                  <a:bodyPr/>
                  <a:lstStyle/>
                  <a:p>
                    <a:fld id="{FAFAD2EC-1ACF-4B7D-B41B-9FF5E04E3E1B}" type="VALUE">
                      <a:rPr lang="en-US" sz="1100">
                        <a:latin typeface="Arial" panose="020B0604020202020204" pitchFamily="34" charset="0"/>
                        <a:cs typeface="Arial" panose="020B0604020202020204" pitchFamily="34" charset="0"/>
                      </a:rPr>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4EA5-4FDE-A098-91617CC4EBA3}"/>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both"/>
            <c:errValType val="cust"/>
            <c:noEndCap val="0"/>
            <c:plus>
              <c:numRef>
                <c:f>Sheet1!$D$6</c:f>
                <c:numCache>
                  <c:formatCode>General</c:formatCode>
                  <c:ptCount val="1"/>
                  <c:pt idx="0">
                    <c:v>1.32</c:v>
                  </c:pt>
                </c:numCache>
              </c:numRef>
            </c:plus>
            <c:minus>
              <c:numRef>
                <c:f>Sheet1!$D$6</c:f>
                <c:numCache>
                  <c:formatCode>General</c:formatCode>
                  <c:ptCount val="1"/>
                  <c:pt idx="0">
                    <c:v>1.32</c:v>
                  </c:pt>
                </c:numCache>
              </c:numRef>
            </c:minus>
            <c:spPr>
              <a:noFill/>
              <a:ln w="9525" cap="flat" cmpd="sng" algn="ctr">
                <a:solidFill>
                  <a:schemeClr val="tx1">
                    <a:lumMod val="65000"/>
                    <a:lumOff val="35000"/>
                  </a:schemeClr>
                </a:solidFill>
                <a:round/>
              </a:ln>
              <a:effectLst/>
            </c:spPr>
          </c:errBars>
          <c:cat>
            <c:numRef>
              <c:f>Sheet1!$A$2:$A$3</c:f>
              <c:numCache>
                <c:formatCode>General</c:formatCode>
                <c:ptCount val="2"/>
              </c:numCache>
            </c:numRef>
          </c:cat>
          <c:val>
            <c:numRef>
              <c:f>Sheet1!$D$2:$D$3</c:f>
              <c:numCache>
                <c:formatCode>General</c:formatCode>
                <c:ptCount val="2"/>
                <c:pt idx="0">
                  <c:v>-4.7</c:v>
                </c:pt>
                <c:pt idx="1">
                  <c:v>10.9</c:v>
                </c:pt>
              </c:numCache>
            </c:numRef>
          </c:val>
          <c:extLst>
            <c:ext xmlns:c16="http://schemas.microsoft.com/office/drawing/2014/chart" uri="{C3380CC4-5D6E-409C-BE32-E72D297353CC}">
              <c16:uniqueId val="{0000000D-4EA5-4FDE-A098-91617CC4EBA3}"/>
            </c:ext>
          </c:extLst>
        </c:ser>
        <c:dLbls>
          <c:dLblPos val="outEnd"/>
          <c:showLegendKey val="0"/>
          <c:showVal val="1"/>
          <c:showCatName val="0"/>
          <c:showSerName val="0"/>
          <c:showPercent val="0"/>
          <c:showBubbleSize val="0"/>
        </c:dLbls>
        <c:gapWidth val="141"/>
        <c:overlap val="-50"/>
        <c:axId val="1408768143"/>
        <c:axId val="871898591"/>
      </c:barChart>
      <c:catAx>
        <c:axId val="1408768143"/>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0" spcFirstLastPara="1" vertOverflow="ellipsis"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871898591"/>
        <c:crosses val="autoZero"/>
        <c:auto val="1"/>
        <c:lblAlgn val="ctr"/>
        <c:lblOffset val="100"/>
        <c:noMultiLvlLbl val="0"/>
      </c:catAx>
      <c:valAx>
        <c:axId val="871898591"/>
        <c:scaling>
          <c:orientation val="minMax"/>
        </c:scaling>
        <c:delete val="0"/>
        <c:axPos val="l"/>
        <c:numFmt formatCode="0" sourceLinked="0"/>
        <c:majorTickMark val="out"/>
        <c:minorTickMark val="none"/>
        <c:tickLblPos val="nextTo"/>
        <c:spPr>
          <a:noFill/>
          <a:ln>
            <a:solidFill>
              <a:srgbClr val="10394F"/>
            </a:solidFill>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408768143"/>
        <c:crosses val="autoZero"/>
        <c:crossBetween val="between"/>
        <c:maj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Column1</c:v>
                </c:pt>
              </c:strCache>
            </c:strRef>
          </c:tx>
          <c:dPt>
            <c:idx val="0"/>
            <c:bubble3D val="0"/>
            <c:spPr>
              <a:solidFill>
                <a:srgbClr val="FAAD1B"/>
              </a:solidFill>
              <a:ln w="19050">
                <a:solidFill>
                  <a:srgbClr val="FAAD1B"/>
                </a:solidFill>
              </a:ln>
              <a:effectLst/>
            </c:spPr>
            <c:extLst>
              <c:ext xmlns:c16="http://schemas.microsoft.com/office/drawing/2014/chart" uri="{C3380CC4-5D6E-409C-BE32-E72D297353CC}">
                <c16:uniqueId val="{00000001-56A3-4B04-84C7-ADDEC5470F03}"/>
              </c:ext>
            </c:extLst>
          </c:dPt>
          <c:dPt>
            <c:idx val="1"/>
            <c:bubble3D val="0"/>
            <c:spPr>
              <a:solidFill>
                <a:srgbClr val="FEE3B8"/>
              </a:solidFill>
              <a:ln w="19050">
                <a:solidFill>
                  <a:srgbClr val="FEE3B8"/>
                </a:solidFill>
              </a:ln>
              <a:effectLst/>
            </c:spPr>
            <c:extLst>
              <c:ext xmlns:c16="http://schemas.microsoft.com/office/drawing/2014/chart" uri="{C3380CC4-5D6E-409C-BE32-E72D297353CC}">
                <c16:uniqueId val="{00000003-56A3-4B04-84C7-ADDEC5470F0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6A3-4B04-84C7-ADDEC5470F0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6A3-4B04-84C7-ADDEC5470F03}"/>
              </c:ext>
            </c:extLst>
          </c:dPt>
          <c:dLbls>
            <c:dLbl>
              <c:idx val="0"/>
              <c:layout>
                <c:manualLayout>
                  <c:x val="-0.17158875681229466"/>
                  <c:y val="0.19044241599261713"/>
                </c:manualLayout>
              </c:layout>
              <c:tx>
                <c:rich>
                  <a:bodyPr/>
                  <a:lstStyle/>
                  <a:p>
                    <a:r>
                      <a:rPr lang="en-US" sz="1400" dirty="0">
                        <a:solidFill>
                          <a:schemeClr val="bg1"/>
                        </a:solidFill>
                      </a:rPr>
                      <a:t>32%</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34463582677165355"/>
                      <c:h val="0.20648474975110864"/>
                    </c:manualLayout>
                  </c15:layout>
                  <c15:showDataLabelsRange val="0"/>
                </c:ext>
                <c:ext xmlns:c16="http://schemas.microsoft.com/office/drawing/2014/chart" uri="{C3380CC4-5D6E-409C-BE32-E72D297353CC}">
                  <c16:uniqueId val="{00000001-56A3-4B04-84C7-ADDEC5470F03}"/>
                </c:ext>
              </c:extLst>
            </c:dLbl>
            <c:dLbl>
              <c:idx val="1"/>
              <c:delete val="1"/>
              <c:extLst>
                <c:ext xmlns:c15="http://schemas.microsoft.com/office/drawing/2012/chart" uri="{CE6537A1-D6FC-4f65-9D91-7224C49458BB}"/>
                <c:ext xmlns:c16="http://schemas.microsoft.com/office/drawing/2014/chart" uri="{C3380CC4-5D6E-409C-BE32-E72D297353CC}">
                  <c16:uniqueId val="{00000003-56A3-4B04-84C7-ADDEC5470F0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numRef>
              <c:f>Sheet1!$A$2:$A$5</c:f>
              <c:numCache>
                <c:formatCode>General</c:formatCode>
                <c:ptCount val="4"/>
              </c:numCache>
            </c:numRef>
          </c:cat>
          <c:val>
            <c:numRef>
              <c:f>Sheet1!$B$2:$B$5</c:f>
              <c:numCache>
                <c:formatCode>General</c:formatCode>
                <c:ptCount val="4"/>
                <c:pt idx="0">
                  <c:v>31.5</c:v>
                </c:pt>
                <c:pt idx="1">
                  <c:v>68.5</c:v>
                </c:pt>
              </c:numCache>
            </c:numRef>
          </c:val>
          <c:extLst>
            <c:ext xmlns:c16="http://schemas.microsoft.com/office/drawing/2014/chart" uri="{C3380CC4-5D6E-409C-BE32-E72D297353CC}">
              <c16:uniqueId val="{00000008-56A3-4B04-84C7-ADDEC5470F0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Column1</c:v>
                </c:pt>
              </c:strCache>
            </c:strRef>
          </c:tx>
          <c:dPt>
            <c:idx val="0"/>
            <c:bubble3D val="0"/>
            <c:spPr>
              <a:solidFill>
                <a:srgbClr val="FAAD1B"/>
              </a:solidFill>
              <a:ln w="19050">
                <a:solidFill>
                  <a:srgbClr val="FAAD1B"/>
                </a:solidFill>
              </a:ln>
              <a:effectLst/>
            </c:spPr>
            <c:extLst>
              <c:ext xmlns:c16="http://schemas.microsoft.com/office/drawing/2014/chart" uri="{C3380CC4-5D6E-409C-BE32-E72D297353CC}">
                <c16:uniqueId val="{00000001-158D-43E2-A805-2D32AA38BF2E}"/>
              </c:ext>
            </c:extLst>
          </c:dPt>
          <c:dPt>
            <c:idx val="1"/>
            <c:bubble3D val="0"/>
            <c:spPr>
              <a:solidFill>
                <a:srgbClr val="FEE3B8"/>
              </a:solidFill>
              <a:ln w="19050">
                <a:solidFill>
                  <a:srgbClr val="FEE3B8"/>
                </a:solidFill>
              </a:ln>
              <a:effectLst/>
            </c:spPr>
            <c:extLst>
              <c:ext xmlns:c16="http://schemas.microsoft.com/office/drawing/2014/chart" uri="{C3380CC4-5D6E-409C-BE32-E72D297353CC}">
                <c16:uniqueId val="{00000003-158D-43E2-A805-2D32AA38BF2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58D-43E2-A805-2D32AA38BF2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58D-43E2-A805-2D32AA38BF2E}"/>
              </c:ext>
            </c:extLst>
          </c:dPt>
          <c:dLbls>
            <c:dLbl>
              <c:idx val="0"/>
              <c:layout>
                <c:manualLayout>
                  <c:x val="-0.17536557930258717"/>
                  <c:y val="-1.4101012157963014E-2"/>
                </c:manualLayout>
              </c:layout>
              <c:tx>
                <c:rich>
                  <a:bodyPr/>
                  <a:lstStyle/>
                  <a:p>
                    <a:fld id="{C1F27789-4587-490F-B815-9119A950C4A7}" type="VALUE">
                      <a:rPr lang="en-US" sz="1400" smtClean="0">
                        <a:solidFill>
                          <a:schemeClr val="bg1"/>
                        </a:solidFill>
                        <a:latin typeface="Arial" panose="020B0604020202020204" pitchFamily="34" charset="0"/>
                        <a:cs typeface="Arial" panose="020B0604020202020204" pitchFamily="34" charset="0"/>
                      </a:rPr>
                      <a:pPr/>
                      <a:t>[VALUE]</a:t>
                    </a:fld>
                    <a:r>
                      <a:rPr lang="en-US" sz="1400" dirty="0">
                        <a:solidFill>
                          <a:schemeClr val="bg1"/>
                        </a:solidFill>
                        <a:latin typeface="Arial" panose="020B0604020202020204" pitchFamily="34" charset="0"/>
                        <a:cs typeface="Arial" panose="020B0604020202020204" pitchFamily="34" charset="0"/>
                      </a:rPr>
                      <a:t>%</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27519142696448656"/>
                      <c:h val="0.2064846211178433"/>
                    </c:manualLayout>
                  </c15:layout>
                  <c15:dlblFieldTable/>
                  <c15:showDataLabelsRange val="0"/>
                </c:ext>
                <c:ext xmlns:c16="http://schemas.microsoft.com/office/drawing/2014/chart" uri="{C3380CC4-5D6E-409C-BE32-E72D297353CC}">
                  <c16:uniqueId val="{00000001-158D-43E2-A805-2D32AA38BF2E}"/>
                </c:ext>
              </c:extLst>
            </c:dLbl>
            <c:dLbl>
              <c:idx val="1"/>
              <c:delete val="1"/>
              <c:extLst>
                <c:ext xmlns:c15="http://schemas.microsoft.com/office/drawing/2012/chart" uri="{CE6537A1-D6FC-4f65-9D91-7224C49458BB}"/>
                <c:ext xmlns:c16="http://schemas.microsoft.com/office/drawing/2014/chart" uri="{C3380CC4-5D6E-409C-BE32-E72D297353CC}">
                  <c16:uniqueId val="{00000003-158D-43E2-A805-2D32AA38BF2E}"/>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numRef>
              <c:f>Sheet1!$A$2:$A$5</c:f>
              <c:numCache>
                <c:formatCode>General</c:formatCode>
                <c:ptCount val="4"/>
              </c:numCache>
            </c:numRef>
          </c:cat>
          <c:val>
            <c:numRef>
              <c:f>Sheet1!$B$2:$B$5</c:f>
              <c:numCache>
                <c:formatCode>General</c:formatCode>
                <c:ptCount val="4"/>
                <c:pt idx="0">
                  <c:v>51</c:v>
                </c:pt>
                <c:pt idx="1">
                  <c:v>49</c:v>
                </c:pt>
              </c:numCache>
            </c:numRef>
          </c:val>
          <c:extLst>
            <c:ext xmlns:c16="http://schemas.microsoft.com/office/drawing/2014/chart" uri="{C3380CC4-5D6E-409C-BE32-E72D297353CC}">
              <c16:uniqueId val="{00000008-158D-43E2-A805-2D32AA38BF2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Column1</c:v>
                </c:pt>
              </c:strCache>
            </c:strRef>
          </c:tx>
          <c:dPt>
            <c:idx val="0"/>
            <c:bubble3D val="0"/>
            <c:spPr>
              <a:solidFill>
                <a:srgbClr val="FAAD1B"/>
              </a:solidFill>
              <a:ln w="19050">
                <a:solidFill>
                  <a:srgbClr val="FAAD1B"/>
                </a:solidFill>
              </a:ln>
              <a:effectLst/>
            </c:spPr>
            <c:extLst>
              <c:ext xmlns:c16="http://schemas.microsoft.com/office/drawing/2014/chart" uri="{C3380CC4-5D6E-409C-BE32-E72D297353CC}">
                <c16:uniqueId val="{00000001-0DDF-46B7-A903-F3051C123FEF}"/>
              </c:ext>
            </c:extLst>
          </c:dPt>
          <c:dPt>
            <c:idx val="1"/>
            <c:bubble3D val="0"/>
            <c:spPr>
              <a:solidFill>
                <a:srgbClr val="FEE3B8"/>
              </a:solidFill>
              <a:ln w="19050">
                <a:solidFill>
                  <a:srgbClr val="FEE3B8"/>
                </a:solidFill>
              </a:ln>
              <a:effectLst/>
            </c:spPr>
            <c:extLst>
              <c:ext xmlns:c16="http://schemas.microsoft.com/office/drawing/2014/chart" uri="{C3380CC4-5D6E-409C-BE32-E72D297353CC}">
                <c16:uniqueId val="{00000003-0DDF-46B7-A903-F3051C123FE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DDF-46B7-A903-F3051C123FE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DDF-46B7-A903-F3051C123FEF}"/>
              </c:ext>
            </c:extLst>
          </c:dPt>
          <c:dLbls>
            <c:dLbl>
              <c:idx val="0"/>
              <c:layout>
                <c:manualLayout>
                  <c:x val="-0.18018399485778563"/>
                  <c:y val="0.23078260830106828"/>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C1F27789-4587-490F-B815-9119A950C4A7}" type="VALUE">
                      <a:rPr lang="en-US" sz="1400" smtClean="0">
                        <a:solidFill>
                          <a:schemeClr val="bg1"/>
                        </a:solidFill>
                        <a:latin typeface="Arial" panose="020B0604020202020204" pitchFamily="34" charset="0"/>
                        <a:cs typeface="Arial" panose="020B0604020202020204" pitchFamily="34" charset="0"/>
                      </a:rPr>
                      <a:pPr>
                        <a:defRPr sz="1800" b="1">
                          <a:latin typeface="Arial" panose="020B0604020202020204" pitchFamily="34" charset="0"/>
                          <a:cs typeface="Arial" panose="020B0604020202020204" pitchFamily="34" charset="0"/>
                        </a:defRPr>
                      </a:pPr>
                      <a:t>[VALUE]</a:t>
                    </a:fld>
                    <a:r>
                      <a:rPr lang="en-US" sz="1400" dirty="0">
                        <a:solidFill>
                          <a:schemeClr val="bg1"/>
                        </a:solidFill>
                        <a:latin typeface="Arial" panose="020B0604020202020204" pitchFamily="34" charset="0"/>
                        <a:cs typeface="Arial" panose="020B0604020202020204" pitchFamily="34" charset="0"/>
                      </a:rPr>
                      <a:t>%</a:t>
                    </a: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0"/>
              <c:showBubbleSize val="0"/>
              <c:extLst>
                <c:ext xmlns:c15="http://schemas.microsoft.com/office/drawing/2012/chart" uri="{CE6537A1-D6FC-4f65-9D91-7224C49458BB}">
                  <c15:layout>
                    <c:manualLayout>
                      <c:w val="0.27519142696448656"/>
                      <c:h val="0.2064846211178433"/>
                    </c:manualLayout>
                  </c15:layout>
                  <c15:dlblFieldTable/>
                  <c15:showDataLabelsRange val="0"/>
                </c:ext>
                <c:ext xmlns:c16="http://schemas.microsoft.com/office/drawing/2014/chart" uri="{C3380CC4-5D6E-409C-BE32-E72D297353CC}">
                  <c16:uniqueId val="{00000001-0DDF-46B7-A903-F3051C123FEF}"/>
                </c:ext>
              </c:extLst>
            </c:dLbl>
            <c:dLbl>
              <c:idx val="1"/>
              <c:delete val="1"/>
              <c:extLst>
                <c:ext xmlns:c15="http://schemas.microsoft.com/office/drawing/2012/chart" uri="{CE6537A1-D6FC-4f65-9D91-7224C49458BB}"/>
                <c:ext xmlns:c16="http://schemas.microsoft.com/office/drawing/2014/chart" uri="{C3380CC4-5D6E-409C-BE32-E72D297353CC}">
                  <c16:uniqueId val="{00000003-0DDF-46B7-A903-F3051C123FEF}"/>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numRef>
              <c:f>Sheet1!$A$2:$A$5</c:f>
              <c:numCache>
                <c:formatCode>General</c:formatCode>
                <c:ptCount val="4"/>
              </c:numCache>
            </c:numRef>
          </c:cat>
          <c:val>
            <c:numRef>
              <c:f>Sheet1!$B$2:$B$5</c:f>
              <c:numCache>
                <c:formatCode>General</c:formatCode>
                <c:ptCount val="4"/>
                <c:pt idx="0">
                  <c:v>26</c:v>
                </c:pt>
                <c:pt idx="1">
                  <c:v>74</c:v>
                </c:pt>
              </c:numCache>
            </c:numRef>
          </c:val>
          <c:extLst>
            <c:ext xmlns:c16="http://schemas.microsoft.com/office/drawing/2014/chart" uri="{C3380CC4-5D6E-409C-BE32-E72D297353CC}">
              <c16:uniqueId val="{00000008-0DDF-46B7-A903-F3051C123FE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2950519512429933E-2"/>
          <c:y val="0.13378633938150772"/>
          <c:w val="0.84115883540873193"/>
          <c:h val="0.7346094159114881"/>
        </c:manualLayout>
      </c:layout>
      <c:barChart>
        <c:barDir val="col"/>
        <c:grouping val="clustered"/>
        <c:varyColors val="0"/>
        <c:ser>
          <c:idx val="0"/>
          <c:order val="0"/>
          <c:tx>
            <c:strRef>
              <c:f>Sheet1!$B$1</c:f>
              <c:strCache>
                <c:ptCount val="1"/>
                <c:pt idx="0">
                  <c:v>Staging</c:v>
                </c:pt>
              </c:strCache>
            </c:strRef>
          </c:tx>
          <c:spPr>
            <a:solidFill>
              <a:schemeClr val="accent1"/>
            </a:solidFill>
            <a:ln>
              <a:noFill/>
            </a:ln>
            <a:effectLst/>
          </c:spPr>
          <c:invertIfNegative val="0"/>
          <c:dPt>
            <c:idx val="0"/>
            <c:invertIfNegative val="0"/>
            <c:bubble3D val="0"/>
            <c:spPr>
              <a:solidFill>
                <a:srgbClr val="FAAD1B"/>
              </a:solidFill>
              <a:ln>
                <a:solidFill>
                  <a:srgbClr val="FAAD1B"/>
                </a:solidFill>
              </a:ln>
              <a:effectLst/>
            </c:spPr>
            <c:extLst>
              <c:ext xmlns:c16="http://schemas.microsoft.com/office/drawing/2014/chart" uri="{C3380CC4-5D6E-409C-BE32-E72D297353CC}">
                <c16:uniqueId val="{00000001-8F8F-4B5E-98BB-E41BD7F2524E}"/>
              </c:ext>
            </c:extLst>
          </c:dPt>
          <c:dPt>
            <c:idx val="1"/>
            <c:invertIfNegative val="0"/>
            <c:bubble3D val="0"/>
            <c:spPr>
              <a:solidFill>
                <a:srgbClr val="63C6BE"/>
              </a:solidFill>
              <a:ln>
                <a:solidFill>
                  <a:srgbClr val="63C6BE"/>
                </a:solidFill>
              </a:ln>
              <a:effectLst/>
            </c:spPr>
            <c:extLst>
              <c:ext xmlns:c16="http://schemas.microsoft.com/office/drawing/2014/chart" uri="{C3380CC4-5D6E-409C-BE32-E72D297353CC}">
                <c16:uniqueId val="{00000003-8F8F-4B5E-98BB-E41BD7F2524E}"/>
              </c:ext>
            </c:extLst>
          </c:dPt>
          <c:dLbls>
            <c:dLbl>
              <c:idx val="0"/>
              <c:layout>
                <c:manualLayout>
                  <c:x val="1.4467592592592592E-3"/>
                  <c:y val="0.23905453484981037"/>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1ACD53D7-9107-4BAE-8092-B6304E3F0125}" type="VALUE">
                      <a:rPr lang="en-US" sz="1400"/>
                      <a:pPr>
                        <a:defRPr sz="1800" b="1">
                          <a:solidFill>
                            <a:schemeClr val="bg1"/>
                          </a:solidFill>
                          <a:latin typeface="Arial" panose="020B0604020202020204" pitchFamily="34" charset="0"/>
                          <a:cs typeface="Arial" panose="020B0604020202020204" pitchFamily="34" charset="0"/>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F8F-4B5E-98BB-E41BD7F2524E}"/>
                </c:ext>
              </c:extLst>
            </c:dLbl>
            <c:dLbl>
              <c:idx val="1"/>
              <c:layout>
                <c:manualLayout>
                  <c:x val="0"/>
                  <c:y val="0.20191309419655876"/>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721CF0D4-7BE3-493C-B09F-03EA15CD0F1D}" type="VALUE">
                      <a:rPr lang="en-US" sz="1400"/>
                      <a:pPr>
                        <a:defRPr sz="1800" b="1">
                          <a:solidFill>
                            <a:schemeClr val="bg1"/>
                          </a:solidFill>
                          <a:latin typeface="Arial" panose="020B0604020202020204" pitchFamily="34" charset="0"/>
                          <a:cs typeface="Arial" panose="020B0604020202020204" pitchFamily="34" charset="0"/>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F8F-4B5E-98BB-E41BD7F2524E}"/>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Sheet1!$D$2:$D$3</c:f>
                <c:numCache>
                  <c:formatCode>General</c:formatCode>
                  <c:ptCount val="2"/>
                  <c:pt idx="0">
                    <c:v>6.1199999999999997E-2</c:v>
                  </c:pt>
                  <c:pt idx="1">
                    <c:v>2.4899999999999999E-2</c:v>
                  </c:pt>
                </c:numCache>
              </c:numRef>
            </c:plus>
            <c:minus>
              <c:numRef>
                <c:f>Sheet1!$D$2:$D$3</c:f>
                <c:numCache>
                  <c:formatCode>General</c:formatCode>
                  <c:ptCount val="2"/>
                  <c:pt idx="0">
                    <c:v>6.1199999999999997E-2</c:v>
                  </c:pt>
                  <c:pt idx="1">
                    <c:v>2.4899999999999999E-2</c:v>
                  </c:pt>
                </c:numCache>
              </c:numRef>
            </c:minus>
            <c:spPr>
              <a:noFill/>
              <a:ln w="9525" cap="flat" cmpd="sng" algn="ctr">
                <a:solidFill>
                  <a:schemeClr val="tx1">
                    <a:lumMod val="65000"/>
                    <a:lumOff val="35000"/>
                  </a:schemeClr>
                </a:solidFill>
                <a:round/>
              </a:ln>
              <a:effectLst/>
            </c:spPr>
          </c:errBars>
          <c:cat>
            <c:numRef>
              <c:f>Sheet1!$A$2:$A$3</c:f>
              <c:numCache>
                <c:formatCode>General</c:formatCode>
                <c:ptCount val="2"/>
              </c:numCache>
            </c:numRef>
          </c:cat>
          <c:val>
            <c:numRef>
              <c:f>Sheet1!$B$2:$B$3</c:f>
              <c:numCache>
                <c:formatCode>0.0</c:formatCode>
                <c:ptCount val="2"/>
                <c:pt idx="0">
                  <c:v>0.57999999999999996</c:v>
                </c:pt>
                <c:pt idx="1">
                  <c:v>0.89</c:v>
                </c:pt>
              </c:numCache>
            </c:numRef>
          </c:val>
          <c:extLst>
            <c:ext xmlns:c16="http://schemas.microsoft.com/office/drawing/2014/chart" uri="{C3380CC4-5D6E-409C-BE32-E72D297353CC}">
              <c16:uniqueId val="{00000004-8F8F-4B5E-98BB-E41BD7F2524E}"/>
            </c:ext>
          </c:extLst>
        </c:ser>
        <c:dLbls>
          <c:dLblPos val="outEnd"/>
          <c:showLegendKey val="0"/>
          <c:showVal val="1"/>
          <c:showCatName val="0"/>
          <c:showSerName val="0"/>
          <c:showPercent val="0"/>
          <c:showBubbleSize val="0"/>
        </c:dLbls>
        <c:gapWidth val="70"/>
        <c:overlap val="-68"/>
        <c:axId val="1408768143"/>
        <c:axId val="871898591"/>
      </c:barChart>
      <c:catAx>
        <c:axId val="1408768143"/>
        <c:scaling>
          <c:orientation val="minMax"/>
        </c:scaling>
        <c:delete val="0"/>
        <c:axPos val="b"/>
        <c:numFmt formatCode="#,##0.0" sourceLinked="0"/>
        <c:majorTickMark val="none"/>
        <c:minorTickMark val="none"/>
        <c:tickLblPos val="nextTo"/>
        <c:spPr>
          <a:noFill/>
          <a:ln w="9525" cap="flat" cmpd="sng" algn="ctr">
            <a:solidFill>
              <a:schemeClr val="tx1"/>
            </a:solidFill>
            <a:round/>
          </a:ln>
          <a:effectLst/>
        </c:spPr>
        <c:txPr>
          <a:bodyPr rot="0" spcFirstLastPara="1" vertOverflow="ellipsis"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871898591"/>
        <c:crosses val="autoZero"/>
        <c:auto val="1"/>
        <c:lblAlgn val="ctr"/>
        <c:lblOffset val="100"/>
        <c:noMultiLvlLbl val="0"/>
      </c:catAx>
      <c:valAx>
        <c:axId val="871898591"/>
        <c:scaling>
          <c:orientation val="minMax"/>
          <c:max val="1"/>
          <c:min val="0"/>
        </c:scaling>
        <c:delete val="0"/>
        <c:axPos val="l"/>
        <c:numFmt formatCode="0.0" sourceLinked="0"/>
        <c:majorTickMark val="out"/>
        <c:minorTickMark val="none"/>
        <c:tickLblPos val="nextTo"/>
        <c:spPr>
          <a:noFill/>
          <a:ln>
            <a:solidFill>
              <a:srgbClr val="10394F"/>
            </a:solidFill>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408768143"/>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tx2"/>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3-DFDD-4FB6-9FD3-B6B0A1D432E0}"/>
              </c:ext>
            </c:extLst>
          </c:dPt>
          <c:dPt>
            <c:idx val="1"/>
            <c:invertIfNegative val="0"/>
            <c:bubble3D val="0"/>
            <c:spPr>
              <a:solidFill>
                <a:schemeClr val="tx2"/>
              </a:solidFill>
              <a:ln>
                <a:noFill/>
              </a:ln>
              <a:effectLst/>
            </c:spPr>
            <c:extLst>
              <c:ext xmlns:c16="http://schemas.microsoft.com/office/drawing/2014/chart" uri="{C3380CC4-5D6E-409C-BE32-E72D297353CC}">
                <c16:uniqueId val="{00000005-DFDD-4FB6-9FD3-B6B0A1D432E0}"/>
              </c:ext>
            </c:extLst>
          </c:dPt>
          <c:dPt>
            <c:idx val="2"/>
            <c:invertIfNegative val="0"/>
            <c:bubble3D val="0"/>
            <c:spPr>
              <a:solidFill>
                <a:schemeClr val="tx2"/>
              </a:solidFill>
              <a:ln>
                <a:noFill/>
              </a:ln>
              <a:effectLst/>
            </c:spPr>
            <c:extLst>
              <c:ext xmlns:c16="http://schemas.microsoft.com/office/drawing/2014/chart" uri="{C3380CC4-5D6E-409C-BE32-E72D297353CC}">
                <c16:uniqueId val="{00000004-DFDD-4FB6-9FD3-B6B0A1D432E0}"/>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News mentions</c:v>
                </c:pt>
                <c:pt idx="1">
                  <c:v>Article citations</c:v>
                </c:pt>
                <c:pt idx="2">
                  <c:v>Mendeley saves</c:v>
                </c:pt>
              </c:strCache>
            </c:strRef>
          </c:cat>
          <c:val>
            <c:numRef>
              <c:f>Sheet1!$B$2:$B$4</c:f>
              <c:numCache>
                <c:formatCode>General</c:formatCode>
                <c:ptCount val="3"/>
                <c:pt idx="0">
                  <c:v>29</c:v>
                </c:pt>
                <c:pt idx="1">
                  <c:v>250</c:v>
                </c:pt>
                <c:pt idx="2">
                  <c:v>1084</c:v>
                </c:pt>
              </c:numCache>
            </c:numRef>
          </c:val>
          <c:extLst>
            <c:ext xmlns:c16="http://schemas.microsoft.com/office/drawing/2014/chart" uri="{C3380CC4-5D6E-409C-BE32-E72D297353CC}">
              <c16:uniqueId val="{00000000-DFDD-4FB6-9FD3-B6B0A1D432E0}"/>
            </c:ext>
          </c:extLst>
        </c:ser>
        <c:dLbls>
          <c:showLegendKey val="0"/>
          <c:showVal val="0"/>
          <c:showCatName val="0"/>
          <c:showSerName val="0"/>
          <c:showPercent val="0"/>
          <c:showBubbleSize val="0"/>
        </c:dLbls>
        <c:gapWidth val="72"/>
        <c:overlap val="-27"/>
        <c:axId val="1309730416"/>
        <c:axId val="1309732816"/>
      </c:barChart>
      <c:catAx>
        <c:axId val="1309730416"/>
        <c:scaling>
          <c:orientation val="minMax"/>
        </c:scaling>
        <c:delete val="0"/>
        <c:axPos val="b"/>
        <c:numFmt formatCode="General" sourceLinked="1"/>
        <c:majorTickMark val="none"/>
        <c:minorTickMark val="none"/>
        <c:tickLblPos val="nextTo"/>
        <c:spPr>
          <a:noFill/>
          <a:ln w="9525" cap="flat" cmpd="sng" algn="ctr">
            <a:solidFill>
              <a:schemeClr val="accent1">
                <a:shade val="1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309732816"/>
        <c:crosses val="autoZero"/>
        <c:auto val="1"/>
        <c:lblAlgn val="ctr"/>
        <c:lblOffset val="100"/>
        <c:noMultiLvlLbl val="0"/>
      </c:catAx>
      <c:valAx>
        <c:axId val="1309732816"/>
        <c:scaling>
          <c:orientation val="minMax"/>
        </c:scaling>
        <c:delete val="0"/>
        <c:axPos val="l"/>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a:t>Total</a:t>
                </a:r>
                <a:r>
                  <a:rPr lang="en-US" sz="1800" baseline="0"/>
                  <a:t> number</a:t>
                </a:r>
                <a:endParaRPr lang="en-US" sz="1800"/>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solidFill>
              <a:schemeClr val="accent1">
                <a:shade val="15000"/>
              </a:schemeClr>
            </a:solid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097304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2950519512429933E-2"/>
          <c:y val="0.13378633938150772"/>
          <c:w val="0.84115883540873193"/>
          <c:h val="0.7346094159114881"/>
        </c:manualLayout>
      </c:layout>
      <c:barChart>
        <c:barDir val="col"/>
        <c:grouping val="clustered"/>
        <c:varyColors val="0"/>
        <c:ser>
          <c:idx val="0"/>
          <c:order val="0"/>
          <c:tx>
            <c:strRef>
              <c:f>Sheet1!$B$1</c:f>
              <c:strCache>
                <c:ptCount val="1"/>
                <c:pt idx="0">
                  <c:v>Staging</c:v>
                </c:pt>
              </c:strCache>
            </c:strRef>
          </c:tx>
          <c:spPr>
            <a:solidFill>
              <a:schemeClr val="accent1"/>
            </a:solidFill>
            <a:ln>
              <a:noFill/>
            </a:ln>
            <a:effectLst/>
          </c:spPr>
          <c:invertIfNegative val="0"/>
          <c:dPt>
            <c:idx val="0"/>
            <c:invertIfNegative val="0"/>
            <c:bubble3D val="0"/>
            <c:spPr>
              <a:solidFill>
                <a:srgbClr val="FAAD1B"/>
              </a:solidFill>
              <a:ln>
                <a:solidFill>
                  <a:srgbClr val="FAAD1B"/>
                </a:solidFill>
              </a:ln>
              <a:effectLst/>
            </c:spPr>
            <c:extLst>
              <c:ext xmlns:c16="http://schemas.microsoft.com/office/drawing/2014/chart" uri="{C3380CC4-5D6E-409C-BE32-E72D297353CC}">
                <c16:uniqueId val="{00000001-952E-4E24-8BAF-F3B6E4CB4219}"/>
              </c:ext>
            </c:extLst>
          </c:dPt>
          <c:dPt>
            <c:idx val="1"/>
            <c:invertIfNegative val="0"/>
            <c:bubble3D val="0"/>
            <c:spPr>
              <a:solidFill>
                <a:srgbClr val="63C6BE"/>
              </a:solidFill>
              <a:ln>
                <a:solidFill>
                  <a:srgbClr val="63C6BE"/>
                </a:solidFill>
              </a:ln>
              <a:effectLst/>
            </c:spPr>
            <c:extLst>
              <c:ext xmlns:c16="http://schemas.microsoft.com/office/drawing/2014/chart" uri="{C3380CC4-5D6E-409C-BE32-E72D297353CC}">
                <c16:uniqueId val="{00000003-952E-4E24-8BAF-F3B6E4CB4219}"/>
              </c:ext>
            </c:extLst>
          </c:dPt>
          <c:dLbls>
            <c:dLbl>
              <c:idx val="0"/>
              <c:layout>
                <c:manualLayout>
                  <c:x val="-4.3402777777778179E-3"/>
                  <c:y val="0.18473129992737833"/>
                </c:manualLayout>
              </c:layout>
              <c:tx>
                <c:rich>
                  <a:bodyPr/>
                  <a:lstStyle/>
                  <a:p>
                    <a:fld id="{E0E7A44A-585E-4DB2-A952-E43025A41892}" type="VALUE">
                      <a:rPr lang="en-US" sz="140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52E-4E24-8BAF-F3B6E4CB4219}"/>
                </c:ext>
              </c:extLst>
            </c:dLbl>
            <c:dLbl>
              <c:idx val="1"/>
              <c:layout>
                <c:manualLayout>
                  <c:x val="-1.060944534001666E-16"/>
                  <c:y val="0.236111402741324"/>
                </c:manualLayout>
              </c:layout>
              <c:tx>
                <c:rich>
                  <a:bodyPr/>
                  <a:lstStyle/>
                  <a:p>
                    <a:fld id="{4DC8C3B7-9D32-42F9-AE53-3005D02CD5E5}" type="VALUE">
                      <a:rPr lang="en-US" sz="140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52E-4E24-8BAF-F3B6E4CB4219}"/>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Sheet1!$D$2:$D$3</c:f>
                <c:numCache>
                  <c:formatCode>General</c:formatCode>
                  <c:ptCount val="2"/>
                  <c:pt idx="0">
                    <c:v>1.8738999999999999</c:v>
                  </c:pt>
                  <c:pt idx="1">
                    <c:v>0.57720000000000005</c:v>
                  </c:pt>
                </c:numCache>
              </c:numRef>
            </c:plus>
            <c:minus>
              <c:numRef>
                <c:f>Sheet1!$D$2:$D$3</c:f>
                <c:numCache>
                  <c:formatCode>General</c:formatCode>
                  <c:ptCount val="2"/>
                  <c:pt idx="0">
                    <c:v>1.8738999999999999</c:v>
                  </c:pt>
                  <c:pt idx="1">
                    <c:v>0.57720000000000005</c:v>
                  </c:pt>
                </c:numCache>
              </c:numRef>
            </c:minus>
            <c:spPr>
              <a:noFill/>
              <a:ln w="9525" cap="flat" cmpd="sng" algn="ctr">
                <a:solidFill>
                  <a:schemeClr val="tx1">
                    <a:lumMod val="65000"/>
                    <a:lumOff val="35000"/>
                  </a:schemeClr>
                </a:solidFill>
                <a:round/>
              </a:ln>
              <a:effectLst/>
            </c:spPr>
          </c:errBars>
          <c:cat>
            <c:numRef>
              <c:f>Sheet1!$A$2:$A$3</c:f>
              <c:numCache>
                <c:formatCode>General</c:formatCode>
                <c:ptCount val="2"/>
              </c:numCache>
            </c:numRef>
          </c:cat>
          <c:val>
            <c:numRef>
              <c:f>Sheet1!$B$2:$B$3</c:f>
              <c:numCache>
                <c:formatCode>0.0</c:formatCode>
                <c:ptCount val="2"/>
                <c:pt idx="0">
                  <c:v>47.5</c:v>
                </c:pt>
                <c:pt idx="1">
                  <c:v>35.200000000000003</c:v>
                </c:pt>
              </c:numCache>
            </c:numRef>
          </c:val>
          <c:extLst>
            <c:ext xmlns:c16="http://schemas.microsoft.com/office/drawing/2014/chart" uri="{C3380CC4-5D6E-409C-BE32-E72D297353CC}">
              <c16:uniqueId val="{00000004-952E-4E24-8BAF-F3B6E4CB4219}"/>
            </c:ext>
          </c:extLst>
        </c:ser>
        <c:dLbls>
          <c:dLblPos val="outEnd"/>
          <c:showLegendKey val="0"/>
          <c:showVal val="1"/>
          <c:showCatName val="0"/>
          <c:showSerName val="0"/>
          <c:showPercent val="0"/>
          <c:showBubbleSize val="0"/>
        </c:dLbls>
        <c:gapWidth val="70"/>
        <c:overlap val="-68"/>
        <c:axId val="1408768143"/>
        <c:axId val="871898591"/>
      </c:barChart>
      <c:catAx>
        <c:axId val="1408768143"/>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0" spcFirstLastPara="1" vertOverflow="ellipsis"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871898591"/>
        <c:crosses val="autoZero"/>
        <c:auto val="1"/>
        <c:lblAlgn val="ctr"/>
        <c:lblOffset val="100"/>
        <c:noMultiLvlLbl val="0"/>
      </c:catAx>
      <c:valAx>
        <c:axId val="871898591"/>
        <c:scaling>
          <c:orientation val="minMax"/>
        </c:scaling>
        <c:delete val="0"/>
        <c:axPos val="l"/>
        <c:numFmt formatCode="0" sourceLinked="0"/>
        <c:majorTickMark val="out"/>
        <c:minorTickMark val="none"/>
        <c:tickLblPos val="nextTo"/>
        <c:spPr>
          <a:noFill/>
          <a:ln>
            <a:solidFill>
              <a:srgbClr val="10394F"/>
            </a:solidFill>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408768143"/>
        <c:crosses val="autoZero"/>
        <c:crossBetween val="between"/>
        <c:maj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ofPieChart>
        <c:ofPieType val="bar"/>
        <c:varyColors val="1"/>
        <c:ser>
          <c:idx val="0"/>
          <c:order val="0"/>
          <c:tx>
            <c:strRef>
              <c:f>Sheet1!$B$1</c:f>
              <c:strCache>
                <c:ptCount val="1"/>
                <c:pt idx="0">
                  <c:v>Sales</c:v>
                </c:pt>
              </c:strCache>
            </c:strRef>
          </c:tx>
          <c:dPt>
            <c:idx val="0"/>
            <c:bubble3D val="0"/>
            <c:spPr>
              <a:solidFill>
                <a:srgbClr val="FEE3B8"/>
              </a:solidFill>
              <a:ln w="19050">
                <a:solidFill>
                  <a:srgbClr val="FEE3B8"/>
                </a:solidFill>
              </a:ln>
              <a:effectLst/>
            </c:spPr>
            <c:extLst>
              <c:ext xmlns:c16="http://schemas.microsoft.com/office/drawing/2014/chart" uri="{C3380CC4-5D6E-409C-BE32-E72D297353CC}">
                <c16:uniqueId val="{00000001-6AA2-4759-BDD4-FD1F2FC2DADC}"/>
              </c:ext>
            </c:extLst>
          </c:dPt>
          <c:dPt>
            <c:idx val="1"/>
            <c:bubble3D val="0"/>
            <c:spPr>
              <a:solidFill>
                <a:srgbClr val="820000"/>
              </a:solidFill>
              <a:ln w="19050">
                <a:solidFill>
                  <a:schemeClr val="lt1"/>
                </a:solidFill>
              </a:ln>
              <a:effectLst/>
            </c:spPr>
            <c:extLst>
              <c:ext xmlns:c16="http://schemas.microsoft.com/office/drawing/2014/chart" uri="{C3380CC4-5D6E-409C-BE32-E72D297353CC}">
                <c16:uniqueId val="{00000003-6AA2-4759-BDD4-FD1F2FC2DADC}"/>
              </c:ext>
            </c:extLst>
          </c:dPt>
          <c:dPt>
            <c:idx val="2"/>
            <c:bubble3D val="0"/>
            <c:spPr>
              <a:solidFill>
                <a:srgbClr val="FF5C17"/>
              </a:solidFill>
              <a:ln w="19050">
                <a:solidFill>
                  <a:schemeClr val="lt1"/>
                </a:solidFill>
              </a:ln>
              <a:effectLst/>
            </c:spPr>
            <c:extLst>
              <c:ext xmlns:c16="http://schemas.microsoft.com/office/drawing/2014/chart" uri="{C3380CC4-5D6E-409C-BE32-E72D297353CC}">
                <c16:uniqueId val="{00000004-6AA2-4759-BDD4-FD1F2FC2DAD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8B1-4C0F-84F4-35A672FAA93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8B1-4C0F-84F4-35A672FAA93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48B1-4C0F-84F4-35A672FAA930}"/>
              </c:ext>
            </c:extLst>
          </c:dPt>
          <c:dPt>
            <c:idx val="6"/>
            <c:bubble3D val="0"/>
            <c:spPr>
              <a:solidFill>
                <a:srgbClr val="FAAD1B"/>
              </a:solidFill>
              <a:ln w="19050">
                <a:solidFill>
                  <a:srgbClr val="FAAD1B"/>
                </a:solidFill>
              </a:ln>
              <a:effectLst/>
            </c:spPr>
            <c:extLst>
              <c:ext xmlns:c16="http://schemas.microsoft.com/office/drawing/2014/chart" uri="{C3380CC4-5D6E-409C-BE32-E72D297353CC}">
                <c16:uniqueId val="{00000002-6AA2-4759-BDD4-FD1F2FC2DADC}"/>
              </c:ext>
            </c:extLst>
          </c:dPt>
          <c:cat>
            <c:strRef>
              <c:f>Sheet1!$A$2:$A$7</c:f>
              <c:strCache>
                <c:ptCount val="3"/>
                <c:pt idx="0">
                  <c:v>1st Qtr</c:v>
                </c:pt>
                <c:pt idx="1">
                  <c:v>3rd Qtr</c:v>
                </c:pt>
                <c:pt idx="2">
                  <c:v>4th Qtr</c:v>
                </c:pt>
              </c:strCache>
            </c:strRef>
          </c:cat>
          <c:val>
            <c:numRef>
              <c:f>Sheet1!$B$2:$B$7</c:f>
              <c:numCache>
                <c:formatCode>General</c:formatCode>
                <c:ptCount val="6"/>
                <c:pt idx="0">
                  <c:v>70</c:v>
                </c:pt>
                <c:pt idx="1">
                  <c:v>19</c:v>
                </c:pt>
                <c:pt idx="2">
                  <c:v>10</c:v>
                </c:pt>
                <c:pt idx="3">
                  <c:v>1.6</c:v>
                </c:pt>
                <c:pt idx="4">
                  <c:v>1.6</c:v>
                </c:pt>
                <c:pt idx="5">
                  <c:v>1</c:v>
                </c:pt>
              </c:numCache>
            </c:numRef>
          </c:val>
          <c:extLst>
            <c:ext xmlns:c16="http://schemas.microsoft.com/office/drawing/2014/chart" uri="{C3380CC4-5D6E-409C-BE32-E72D297353CC}">
              <c16:uniqueId val="{00000000-6AA2-4759-BDD4-FD1F2FC2DADC}"/>
            </c:ext>
          </c:extLst>
        </c:ser>
        <c:dLbls>
          <c:showLegendKey val="0"/>
          <c:showVal val="0"/>
          <c:showCatName val="0"/>
          <c:showSerName val="0"/>
          <c:showPercent val="0"/>
          <c:showBubbleSize val="0"/>
          <c:showLeaderLines val="1"/>
        </c:dLbls>
        <c:gapWidth val="100"/>
        <c:splitType val="pos"/>
        <c:splitPos val="5"/>
        <c:secondPieSize val="75"/>
        <c:serLines>
          <c:spPr>
            <a:ln w="9525" cap="flat" cmpd="sng" algn="ctr">
              <a:solidFill>
                <a:schemeClr val="tx1">
                  <a:lumMod val="35000"/>
                  <a:lumOff val="65000"/>
                </a:schemeClr>
              </a:solidFill>
              <a:round/>
            </a:ln>
            <a:effectLst/>
          </c:spPr>
        </c:serLines>
      </c:of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solidFill>
              <a:srgbClr val="FAAD1B"/>
            </a:solidFill>
            <a:ln>
              <a:noFill/>
            </a:ln>
          </c:spPr>
          <c:dPt>
            <c:idx val="0"/>
            <c:bubble3D val="0"/>
            <c:spPr>
              <a:solidFill>
                <a:schemeClr val="tx1"/>
              </a:solidFill>
              <a:ln w="19050">
                <a:solidFill>
                  <a:schemeClr val="tx1"/>
                </a:solidFill>
              </a:ln>
              <a:effectLst/>
            </c:spPr>
            <c:extLst>
              <c:ext xmlns:c16="http://schemas.microsoft.com/office/drawing/2014/chart" uri="{C3380CC4-5D6E-409C-BE32-E72D297353CC}">
                <c16:uniqueId val="{00000001-5E59-45BA-8F2C-C2AE81A20D5B}"/>
              </c:ext>
            </c:extLst>
          </c:dPt>
          <c:dPt>
            <c:idx val="1"/>
            <c:bubble3D val="0"/>
            <c:spPr>
              <a:noFill/>
              <a:ln w="12700">
                <a:solidFill>
                  <a:schemeClr val="bg1">
                    <a:lumMod val="50000"/>
                  </a:schemeClr>
                </a:solidFill>
              </a:ln>
              <a:effectLst/>
            </c:spPr>
            <c:extLst>
              <c:ext xmlns:c16="http://schemas.microsoft.com/office/drawing/2014/chart" uri="{C3380CC4-5D6E-409C-BE32-E72D297353CC}">
                <c16:uniqueId val="{00000003-5E59-45BA-8F2C-C2AE81A20D5B}"/>
              </c:ext>
            </c:extLst>
          </c:dPt>
          <c:cat>
            <c:numRef>
              <c:f>Sheet1!$A$2:$A$3</c:f>
              <c:numCache>
                <c:formatCode>General</c:formatCode>
                <c:ptCount val="2"/>
              </c:numCache>
            </c:numRef>
          </c:cat>
          <c:val>
            <c:numRef>
              <c:f>Sheet1!$B$2:$B$3</c:f>
              <c:numCache>
                <c:formatCode>General</c:formatCode>
                <c:ptCount val="2"/>
                <c:pt idx="0">
                  <c:v>18.3</c:v>
                </c:pt>
                <c:pt idx="1">
                  <c:v>80.17</c:v>
                </c:pt>
              </c:numCache>
            </c:numRef>
          </c:val>
          <c:extLst>
            <c:ext xmlns:c16="http://schemas.microsoft.com/office/drawing/2014/chart" uri="{C3380CC4-5D6E-409C-BE32-E72D297353CC}">
              <c16:uniqueId val="{00000004-5E59-45BA-8F2C-C2AE81A20D5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solidFill>
              <a:srgbClr val="FAAD1B"/>
            </a:solidFill>
            <a:ln>
              <a:noFill/>
            </a:ln>
          </c:spPr>
          <c:dPt>
            <c:idx val="0"/>
            <c:bubble3D val="0"/>
            <c:spPr>
              <a:solidFill>
                <a:schemeClr val="tx1"/>
              </a:solidFill>
              <a:ln w="19050">
                <a:solidFill>
                  <a:schemeClr val="tx1"/>
                </a:solidFill>
              </a:ln>
              <a:effectLst/>
            </c:spPr>
            <c:extLst>
              <c:ext xmlns:c16="http://schemas.microsoft.com/office/drawing/2014/chart" uri="{C3380CC4-5D6E-409C-BE32-E72D297353CC}">
                <c16:uniqueId val="{00000001-C3DE-403A-B9F2-D3F30B153BA5}"/>
              </c:ext>
            </c:extLst>
          </c:dPt>
          <c:dPt>
            <c:idx val="1"/>
            <c:bubble3D val="0"/>
            <c:spPr>
              <a:noFill/>
              <a:ln w="12700">
                <a:solidFill>
                  <a:schemeClr val="bg1">
                    <a:lumMod val="50000"/>
                  </a:schemeClr>
                </a:solidFill>
              </a:ln>
              <a:effectLst/>
            </c:spPr>
            <c:extLst>
              <c:ext xmlns:c16="http://schemas.microsoft.com/office/drawing/2014/chart" uri="{C3380CC4-5D6E-409C-BE32-E72D297353CC}">
                <c16:uniqueId val="{00000002-C3DE-403A-B9F2-D3F30B153BA5}"/>
              </c:ext>
            </c:extLst>
          </c:dPt>
          <c:cat>
            <c:numRef>
              <c:f>Sheet1!$A$2:$A$3</c:f>
              <c:numCache>
                <c:formatCode>General</c:formatCode>
                <c:ptCount val="2"/>
              </c:numCache>
            </c:numRef>
          </c:cat>
          <c:val>
            <c:numRef>
              <c:f>Sheet1!$B$2:$B$3</c:f>
              <c:numCache>
                <c:formatCode>General</c:formatCode>
                <c:ptCount val="2"/>
                <c:pt idx="0">
                  <c:v>15.3</c:v>
                </c:pt>
                <c:pt idx="1">
                  <c:v>84.7</c:v>
                </c:pt>
              </c:numCache>
            </c:numRef>
          </c:val>
          <c:extLst>
            <c:ext xmlns:c16="http://schemas.microsoft.com/office/drawing/2014/chart" uri="{C3380CC4-5D6E-409C-BE32-E72D297353CC}">
              <c16:uniqueId val="{00000000-C3DE-403A-B9F2-D3F30B153BA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290969326793711E-2"/>
          <c:y val="7.0722302379266036E-2"/>
          <c:w val="0.52700146639817513"/>
          <c:h val="0.80914202098421906"/>
        </c:manualLayout>
      </c:layout>
      <c:barChart>
        <c:barDir val="col"/>
        <c:grouping val="clustered"/>
        <c:varyColors val="0"/>
        <c:ser>
          <c:idx val="0"/>
          <c:order val="0"/>
          <c:tx>
            <c:strRef>
              <c:f>Sheet1!$B$1</c:f>
              <c:strCache>
                <c:ptCount val="1"/>
                <c:pt idx="0">
                  <c:v>Neuroscience
44 reach scores
42 engagement scores</c:v>
                </c:pt>
              </c:strCache>
            </c:strRef>
          </c:tx>
          <c:spPr>
            <a:solidFill>
              <a:schemeClr val="accent6"/>
            </a:solidFill>
            <a:ln>
              <a:noFill/>
            </a:ln>
            <a:effectLst/>
          </c:spPr>
          <c:invertIfNegative val="0"/>
          <c:cat>
            <c:strRef>
              <c:f>Sheet1!$A$2:$A$3</c:f>
              <c:strCache>
                <c:ptCount val="2"/>
                <c:pt idx="0">
                  <c:v>Reach</c:v>
                </c:pt>
                <c:pt idx="1">
                  <c:v>Engagement</c:v>
                </c:pt>
              </c:strCache>
            </c:strRef>
          </c:cat>
          <c:val>
            <c:numRef>
              <c:f>Sheet1!$B$2:$B$3</c:f>
              <c:numCache>
                <c:formatCode>General</c:formatCode>
                <c:ptCount val="2"/>
                <c:pt idx="0">
                  <c:v>5.4090909089999997</c:v>
                </c:pt>
                <c:pt idx="1">
                  <c:v>10.61904762</c:v>
                </c:pt>
              </c:numCache>
            </c:numRef>
          </c:val>
          <c:extLst>
            <c:ext xmlns:c16="http://schemas.microsoft.com/office/drawing/2014/chart" uri="{C3380CC4-5D6E-409C-BE32-E72D297353CC}">
              <c16:uniqueId val="{00000000-8F1D-49C8-B390-367DB4A1AC0F}"/>
            </c:ext>
          </c:extLst>
        </c:ser>
        <c:ser>
          <c:idx val="1"/>
          <c:order val="1"/>
          <c:tx>
            <c:strRef>
              <c:f>Sheet1!$C$1</c:f>
              <c:strCache>
                <c:ptCount val="1"/>
                <c:pt idx="0">
                  <c:v>Gastrointestinal
25 reach scores
21 engagement scores</c:v>
                </c:pt>
              </c:strCache>
            </c:strRef>
          </c:tx>
          <c:spPr>
            <a:solidFill>
              <a:schemeClr val="accent2"/>
            </a:solidFill>
            <a:ln>
              <a:noFill/>
            </a:ln>
            <a:effectLst/>
          </c:spPr>
          <c:invertIfNegative val="0"/>
          <c:cat>
            <c:strRef>
              <c:f>Sheet1!$A$2:$A$3</c:f>
              <c:strCache>
                <c:ptCount val="2"/>
                <c:pt idx="0">
                  <c:v>Reach</c:v>
                </c:pt>
                <c:pt idx="1">
                  <c:v>Engagement</c:v>
                </c:pt>
              </c:strCache>
            </c:strRef>
          </c:cat>
          <c:val>
            <c:numRef>
              <c:f>Sheet1!$C$2:$C$3</c:f>
              <c:numCache>
                <c:formatCode>General</c:formatCode>
                <c:ptCount val="2"/>
                <c:pt idx="0">
                  <c:v>3.769230769</c:v>
                </c:pt>
                <c:pt idx="1">
                  <c:v>7</c:v>
                </c:pt>
              </c:numCache>
            </c:numRef>
          </c:val>
          <c:extLst>
            <c:ext xmlns:c16="http://schemas.microsoft.com/office/drawing/2014/chart" uri="{C3380CC4-5D6E-409C-BE32-E72D297353CC}">
              <c16:uniqueId val="{00000001-8F1D-49C8-B390-367DB4A1AC0F}"/>
            </c:ext>
          </c:extLst>
        </c:ser>
        <c:ser>
          <c:idx val="2"/>
          <c:order val="2"/>
          <c:tx>
            <c:strRef>
              <c:f>Sheet1!$D$1</c:f>
              <c:strCache>
                <c:ptCount val="1"/>
                <c:pt idx="0">
                  <c:v>Rare disease
19 reach scores
17 engagement scores</c:v>
                </c:pt>
              </c:strCache>
            </c:strRef>
          </c:tx>
          <c:spPr>
            <a:solidFill>
              <a:srgbClr val="1B75BB"/>
            </a:solidFill>
            <a:ln>
              <a:noFill/>
            </a:ln>
            <a:effectLst/>
          </c:spPr>
          <c:invertIfNegative val="0"/>
          <c:cat>
            <c:strRef>
              <c:f>Sheet1!$A$2:$A$3</c:f>
              <c:strCache>
                <c:ptCount val="2"/>
                <c:pt idx="0">
                  <c:v>Reach</c:v>
                </c:pt>
                <c:pt idx="1">
                  <c:v>Engagement</c:v>
                </c:pt>
              </c:strCache>
            </c:strRef>
          </c:cat>
          <c:val>
            <c:numRef>
              <c:f>Sheet1!$D$2:$D$3</c:f>
              <c:numCache>
                <c:formatCode>General</c:formatCode>
                <c:ptCount val="2"/>
                <c:pt idx="0">
                  <c:v>2.4210526319999999</c:v>
                </c:pt>
                <c:pt idx="1">
                  <c:v>6.1764705879999999</c:v>
                </c:pt>
              </c:numCache>
            </c:numRef>
          </c:val>
          <c:extLst>
            <c:ext xmlns:c16="http://schemas.microsoft.com/office/drawing/2014/chart" uri="{C3380CC4-5D6E-409C-BE32-E72D297353CC}">
              <c16:uniqueId val="{00000002-8F1D-49C8-B390-367DB4A1AC0F}"/>
            </c:ext>
          </c:extLst>
        </c:ser>
        <c:dLbls>
          <c:showLegendKey val="0"/>
          <c:showVal val="0"/>
          <c:showCatName val="0"/>
          <c:showSerName val="0"/>
          <c:showPercent val="0"/>
          <c:showBubbleSize val="0"/>
        </c:dLbls>
        <c:gapWidth val="149"/>
        <c:overlap val="-27"/>
        <c:axId val="465242879"/>
        <c:axId val="465232319"/>
      </c:barChart>
      <c:catAx>
        <c:axId val="465242879"/>
        <c:scaling>
          <c:orientation val="minMax"/>
        </c:scaling>
        <c:delete val="0"/>
        <c:axPos val="b"/>
        <c:numFmt formatCode="General" sourceLinked="1"/>
        <c:majorTickMark val="none"/>
        <c:minorTickMark val="none"/>
        <c:tickLblPos val="nextTo"/>
        <c:spPr>
          <a:noFill/>
          <a:ln w="9525" cap="flat" cmpd="sng" algn="ctr">
            <a:solidFill>
              <a:schemeClr val="accent1">
                <a:shade val="1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65232319"/>
        <c:crosses val="autoZero"/>
        <c:auto val="1"/>
        <c:lblAlgn val="ctr"/>
        <c:lblOffset val="200"/>
        <c:noMultiLvlLbl val="0"/>
      </c:catAx>
      <c:valAx>
        <c:axId val="465232319"/>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b="0"/>
                  <a:t>Mean score</a:t>
                </a:r>
              </a:p>
            </c:rich>
          </c:tx>
          <c:layout>
            <c:manualLayout>
              <c:xMode val="edge"/>
              <c:yMode val="edge"/>
              <c:x val="6.889321056252313E-3"/>
              <c:y val="0.29841493561536753"/>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solidFill>
              <a:schemeClr val="accent1">
                <a:shade val="15000"/>
              </a:schemeClr>
            </a:solid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65242879"/>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lang="en-US" sz="1400" b="0"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lang="en-US" sz="1400" b="0" i="0" u="none" strike="noStrike" kern="1200" baseline="0">
                <a:solidFill>
                  <a:schemeClr val="tx1">
                    <a:lumMod val="65000"/>
                    <a:lumOff val="3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lang="en-US" sz="1400" b="0"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65803843481142921"/>
          <c:y val="6.6828715132903255E-2"/>
          <c:w val="0.30117118632030143"/>
          <c:h val="0.84519161382492669"/>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61036978857687"/>
          <c:y val="7.0722302379266036E-2"/>
          <c:w val="0.48868206593639202"/>
          <c:h val="0.80914202098421906"/>
        </c:manualLayout>
      </c:layout>
      <c:barChart>
        <c:barDir val="col"/>
        <c:grouping val="stacked"/>
        <c:varyColors val="0"/>
        <c:ser>
          <c:idx val="0"/>
          <c:order val="0"/>
          <c:tx>
            <c:strRef>
              <c:f>Sheet1!$A$2</c:f>
              <c:strCache>
                <c:ptCount val="1"/>
                <c:pt idx="0">
                  <c:v>No mention</c:v>
                </c:pt>
              </c:strCache>
            </c:strRef>
          </c:tx>
          <c:spPr>
            <a:solidFill>
              <a:schemeClr val="accent1"/>
            </a:solidFill>
            <a:ln>
              <a:noFill/>
            </a:ln>
            <a:effectLst/>
          </c:spPr>
          <c:invertIfNegative val="0"/>
          <c:dPt>
            <c:idx val="0"/>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0-00A3-4101-86C4-7E89AD8D86D4}"/>
              </c:ext>
            </c:extLst>
          </c:dPt>
          <c:dPt>
            <c:idx val="1"/>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3-00A3-4101-86C4-7E89AD8D86D4}"/>
              </c:ext>
            </c:extLst>
          </c:dPt>
          <c:cat>
            <c:strRef>
              <c:f>Sheet1!$B$1:$D$1</c:f>
              <c:strCache>
                <c:ptCount val="3"/>
                <c:pt idx="0">
                  <c:v>Neuroscience
44 rearch scores
42 engagement scores</c:v>
                </c:pt>
                <c:pt idx="1">
                  <c:v>Gastrointestinal
25 reach scores
21 engagement scores</c:v>
                </c:pt>
                <c:pt idx="2">
                  <c:v>Rare disease
19 reach scores
17 engagement scores</c:v>
                </c:pt>
              </c:strCache>
            </c:strRef>
          </c:cat>
          <c:val>
            <c:numRef>
              <c:f>Sheet1!$B$2:$D$2</c:f>
              <c:numCache>
                <c:formatCode>General</c:formatCode>
                <c:ptCount val="3"/>
                <c:pt idx="0">
                  <c:v>50</c:v>
                </c:pt>
                <c:pt idx="1">
                  <c:v>4</c:v>
                </c:pt>
                <c:pt idx="2">
                  <c:v>0</c:v>
                </c:pt>
              </c:numCache>
            </c:numRef>
          </c:val>
          <c:extLst>
            <c:ext xmlns:c16="http://schemas.microsoft.com/office/drawing/2014/chart" uri="{C3380CC4-5D6E-409C-BE32-E72D297353CC}">
              <c16:uniqueId val="{00000000-8F1D-49C8-B390-367DB4A1AC0F}"/>
            </c:ext>
          </c:extLst>
        </c:ser>
        <c:ser>
          <c:idx val="1"/>
          <c:order val="1"/>
          <c:tx>
            <c:strRef>
              <c:f>Sheet1!$A$3</c:f>
              <c:strCache>
                <c:ptCount val="1"/>
                <c:pt idx="0">
                  <c:v>Mention</c:v>
                </c:pt>
              </c:strCache>
            </c:strRef>
          </c:tx>
          <c:spPr>
            <a:solidFill>
              <a:schemeClr val="accent6"/>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00A3-4101-86C4-7E89AD8D86D4}"/>
              </c:ext>
            </c:extLst>
          </c:dPt>
          <c:dPt>
            <c:idx val="2"/>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2-00A3-4101-86C4-7E89AD8D86D4}"/>
              </c:ext>
            </c:extLst>
          </c:dPt>
          <c:cat>
            <c:strRef>
              <c:f>Sheet1!$B$1:$D$1</c:f>
              <c:strCache>
                <c:ptCount val="3"/>
                <c:pt idx="0">
                  <c:v>Neuroscience
44 rearch scores
42 engagement scores</c:v>
                </c:pt>
                <c:pt idx="1">
                  <c:v>Gastrointestinal
25 reach scores
21 engagement scores</c:v>
                </c:pt>
                <c:pt idx="2">
                  <c:v>Rare disease
19 reach scores
17 engagement scores</c:v>
                </c:pt>
              </c:strCache>
            </c:strRef>
          </c:cat>
          <c:val>
            <c:numRef>
              <c:f>Sheet1!$B$3:$D$3</c:f>
              <c:numCache>
                <c:formatCode>General</c:formatCode>
                <c:ptCount val="3"/>
                <c:pt idx="0">
                  <c:v>48</c:v>
                </c:pt>
                <c:pt idx="1">
                  <c:v>2</c:v>
                </c:pt>
                <c:pt idx="2">
                  <c:v>1</c:v>
                </c:pt>
              </c:numCache>
            </c:numRef>
          </c:val>
          <c:extLst>
            <c:ext xmlns:c16="http://schemas.microsoft.com/office/drawing/2014/chart" uri="{C3380CC4-5D6E-409C-BE32-E72D297353CC}">
              <c16:uniqueId val="{00000001-8F1D-49C8-B390-367DB4A1AC0F}"/>
            </c:ext>
          </c:extLst>
        </c:ser>
        <c:dLbls>
          <c:showLegendKey val="0"/>
          <c:showVal val="0"/>
          <c:showCatName val="0"/>
          <c:showSerName val="0"/>
          <c:showPercent val="0"/>
          <c:showBubbleSize val="0"/>
        </c:dLbls>
        <c:gapWidth val="149"/>
        <c:overlap val="100"/>
        <c:axId val="465242879"/>
        <c:axId val="465232319"/>
      </c:barChart>
      <c:catAx>
        <c:axId val="465242879"/>
        <c:scaling>
          <c:orientation val="minMax"/>
        </c:scaling>
        <c:delete val="0"/>
        <c:axPos val="b"/>
        <c:numFmt formatCode="General" sourceLinked="1"/>
        <c:majorTickMark val="none"/>
        <c:minorTickMark val="none"/>
        <c:tickLblPos val="none"/>
        <c:spPr>
          <a:noFill/>
          <a:ln w="9525" cap="flat" cmpd="sng" algn="ctr">
            <a:solidFill>
              <a:schemeClr val="accent1">
                <a:shade val="1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65232319"/>
        <c:crosses val="autoZero"/>
        <c:auto val="1"/>
        <c:lblAlgn val="ctr"/>
        <c:lblOffset val="200"/>
        <c:noMultiLvlLbl val="0"/>
      </c:catAx>
      <c:valAx>
        <c:axId val="465232319"/>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b="0"/>
                  <a:t>Number of citation statements</a:t>
                </a:r>
              </a:p>
            </c:rich>
          </c:tx>
          <c:layout>
            <c:manualLayout>
              <c:xMode val="edge"/>
              <c:yMode val="edge"/>
              <c:x val="8.3630883580332535E-3"/>
              <c:y val="6.8663297891728606E-2"/>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solidFill>
              <a:schemeClr val="accent1">
                <a:shade val="15000"/>
              </a:schemeClr>
            </a:solid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652428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58882919890721"/>
          <c:y val="0.1032069326275263"/>
          <c:w val="0.58444382673907003"/>
          <c:h val="0.76772959105994154"/>
        </c:manualLayout>
      </c:layout>
      <c:barChart>
        <c:barDir val="col"/>
        <c:grouping val="stacked"/>
        <c:varyColors val="0"/>
        <c:ser>
          <c:idx val="0"/>
          <c:order val="0"/>
          <c:tx>
            <c:strRef>
              <c:f>Sheet1!$B$1</c:f>
              <c:strCache>
                <c:ptCount val="1"/>
                <c:pt idx="0">
                  <c:v>Contradicting</c:v>
                </c:pt>
              </c:strCache>
            </c:strRef>
          </c:tx>
          <c:spPr>
            <a:solidFill>
              <a:schemeClr val="accent5"/>
            </a:solidFill>
            <a:ln>
              <a:noFill/>
            </a:ln>
            <a:effectLst/>
          </c:spPr>
          <c:invertIfNegative val="0"/>
          <c:dLbls>
            <c:delete val="1"/>
          </c:dLbls>
          <c:cat>
            <c:strRef>
              <c:f>Sheet1!$A$2:$A$4</c:f>
              <c:strCache>
                <c:ptCount val="3"/>
                <c:pt idx="0">
                  <c:v>Positive</c:v>
                </c:pt>
                <c:pt idx="1">
                  <c:v>Neutral</c:v>
                </c:pt>
                <c:pt idx="2">
                  <c:v>No drug mentioned</c:v>
                </c:pt>
              </c:strCache>
            </c:strRef>
          </c:cat>
          <c:val>
            <c:numRef>
              <c:f>Sheet1!$B$2:$B$4</c:f>
              <c:numCache>
                <c:formatCode>General</c:formatCode>
                <c:ptCount val="3"/>
                <c:pt idx="0">
                  <c:v>0</c:v>
                </c:pt>
                <c:pt idx="1">
                  <c:v>1</c:v>
                </c:pt>
                <c:pt idx="2">
                  <c:v>1</c:v>
                </c:pt>
              </c:numCache>
            </c:numRef>
          </c:val>
          <c:extLst>
            <c:ext xmlns:c16="http://schemas.microsoft.com/office/drawing/2014/chart" uri="{C3380CC4-5D6E-409C-BE32-E72D297353CC}">
              <c16:uniqueId val="{00000000-7753-46D4-B588-9C05C0131FE8}"/>
            </c:ext>
          </c:extLst>
        </c:ser>
        <c:ser>
          <c:idx val="1"/>
          <c:order val="1"/>
          <c:tx>
            <c:strRef>
              <c:f>Sheet1!$C$1</c:f>
              <c:strCache>
                <c:ptCount val="1"/>
                <c:pt idx="0">
                  <c:v>Mentioning</c:v>
                </c:pt>
              </c:strCache>
            </c:strRef>
          </c:tx>
          <c:spPr>
            <a:solidFill>
              <a:schemeClr val="accent5"/>
            </a:solidFill>
            <a:ln>
              <a:noFill/>
            </a:ln>
            <a:effectLst/>
          </c:spPr>
          <c:invertIfNegative val="0"/>
          <c:dLbls>
            <c:delete val="1"/>
          </c:dLbls>
          <c:cat>
            <c:strRef>
              <c:f>Sheet1!$A$2:$A$4</c:f>
              <c:strCache>
                <c:ptCount val="3"/>
                <c:pt idx="0">
                  <c:v>Positive</c:v>
                </c:pt>
                <c:pt idx="1">
                  <c:v>Neutral</c:v>
                </c:pt>
                <c:pt idx="2">
                  <c:v>No drug mentioned</c:v>
                </c:pt>
              </c:strCache>
            </c:strRef>
          </c:cat>
          <c:val>
            <c:numRef>
              <c:f>Sheet1!$C$2:$C$4</c:f>
              <c:numCache>
                <c:formatCode>General</c:formatCode>
                <c:ptCount val="3"/>
                <c:pt idx="0">
                  <c:v>21</c:v>
                </c:pt>
                <c:pt idx="1">
                  <c:v>16</c:v>
                </c:pt>
                <c:pt idx="2">
                  <c:v>50</c:v>
                </c:pt>
              </c:numCache>
            </c:numRef>
          </c:val>
          <c:extLst>
            <c:ext xmlns:c16="http://schemas.microsoft.com/office/drawing/2014/chart" uri="{C3380CC4-5D6E-409C-BE32-E72D297353CC}">
              <c16:uniqueId val="{00000001-7753-46D4-B588-9C05C0131FE8}"/>
            </c:ext>
          </c:extLst>
        </c:ser>
        <c:ser>
          <c:idx val="2"/>
          <c:order val="2"/>
          <c:tx>
            <c:strRef>
              <c:f>Sheet1!$D$1</c:f>
              <c:strCache>
                <c:ptCount val="1"/>
                <c:pt idx="0">
                  <c:v>Supporting</c:v>
                </c:pt>
              </c:strCache>
            </c:strRef>
          </c:tx>
          <c:spPr>
            <a:solidFill>
              <a:schemeClr val="accent5"/>
            </a:solidFill>
            <a:ln>
              <a:noFill/>
            </a:ln>
            <a:effectLst/>
          </c:spPr>
          <c:invertIfNegative val="0"/>
          <c:dLbls>
            <c:delete val="1"/>
          </c:dLbls>
          <c:cat>
            <c:strRef>
              <c:f>Sheet1!$A$2:$A$4</c:f>
              <c:strCache>
                <c:ptCount val="3"/>
                <c:pt idx="0">
                  <c:v>Positive</c:v>
                </c:pt>
                <c:pt idx="1">
                  <c:v>Neutral</c:v>
                </c:pt>
                <c:pt idx="2">
                  <c:v>No drug mentioned</c:v>
                </c:pt>
              </c:strCache>
            </c:strRef>
          </c:cat>
          <c:val>
            <c:numRef>
              <c:f>Sheet1!$D$2:$D$4</c:f>
              <c:numCache>
                <c:formatCode>General</c:formatCode>
                <c:ptCount val="3"/>
                <c:pt idx="0">
                  <c:v>11</c:v>
                </c:pt>
                <c:pt idx="1">
                  <c:v>1</c:v>
                </c:pt>
                <c:pt idx="2">
                  <c:v>4</c:v>
                </c:pt>
              </c:numCache>
            </c:numRef>
          </c:val>
          <c:extLst>
            <c:ext xmlns:c16="http://schemas.microsoft.com/office/drawing/2014/chart" uri="{C3380CC4-5D6E-409C-BE32-E72D297353CC}">
              <c16:uniqueId val="{00000002-7753-46D4-B588-9C05C0131FE8}"/>
            </c:ext>
          </c:extLst>
        </c:ser>
        <c:dLbls>
          <c:showLegendKey val="0"/>
          <c:showVal val="1"/>
          <c:showCatName val="0"/>
          <c:showSerName val="0"/>
          <c:showPercent val="0"/>
          <c:showBubbleSize val="0"/>
        </c:dLbls>
        <c:gapWidth val="363"/>
        <c:overlap val="100"/>
        <c:axId val="43004399"/>
        <c:axId val="43001519"/>
      </c:barChart>
      <c:catAx>
        <c:axId val="43004399"/>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3001519"/>
        <c:crosses val="autoZero"/>
        <c:auto val="1"/>
        <c:lblAlgn val="ctr"/>
        <c:lblOffset val="100"/>
        <c:noMultiLvlLbl val="0"/>
      </c:catAx>
      <c:valAx>
        <c:axId val="43001519"/>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t>Number of citation statements</a:t>
                </a:r>
              </a:p>
            </c:rich>
          </c:tx>
          <c:layout>
            <c:manualLayout>
              <c:xMode val="edge"/>
              <c:yMode val="edge"/>
              <c:x val="2.948094527530986E-2"/>
              <c:y val="0.187542382835639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3004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58882919890721"/>
          <c:y val="0.1032069326275263"/>
          <c:w val="0.58444382673907003"/>
          <c:h val="0.76772959105994154"/>
        </c:manualLayout>
      </c:layout>
      <c:barChart>
        <c:barDir val="col"/>
        <c:grouping val="stacked"/>
        <c:varyColors val="0"/>
        <c:ser>
          <c:idx val="0"/>
          <c:order val="0"/>
          <c:tx>
            <c:strRef>
              <c:f>Sheet1!$B$1</c:f>
              <c:strCache>
                <c:ptCount val="1"/>
                <c:pt idx="0">
                  <c:v>Contradicting</c:v>
                </c:pt>
              </c:strCache>
            </c:strRef>
          </c:tx>
          <c:spPr>
            <a:solidFill>
              <a:srgbClr val="C00000"/>
            </a:solidFill>
            <a:ln>
              <a:noFill/>
            </a:ln>
            <a:effectLst/>
          </c:spPr>
          <c:invertIfNegative val="0"/>
          <c:dLbls>
            <c:delete val="1"/>
          </c:dLbls>
          <c:cat>
            <c:strRef>
              <c:f>Sheet1!$A$2:$A$4</c:f>
              <c:strCache>
                <c:ptCount val="3"/>
                <c:pt idx="0">
                  <c:v>Positive</c:v>
                </c:pt>
                <c:pt idx="1">
                  <c:v>Neutral</c:v>
                </c:pt>
                <c:pt idx="2">
                  <c:v>No drug mentioned</c:v>
                </c:pt>
              </c:strCache>
            </c:strRef>
          </c:cat>
          <c:val>
            <c:numRef>
              <c:f>Sheet1!$B$2:$B$4</c:f>
              <c:numCache>
                <c:formatCode>General</c:formatCode>
                <c:ptCount val="3"/>
                <c:pt idx="0">
                  <c:v>0</c:v>
                </c:pt>
                <c:pt idx="1">
                  <c:v>1</c:v>
                </c:pt>
                <c:pt idx="2">
                  <c:v>1</c:v>
                </c:pt>
              </c:numCache>
            </c:numRef>
          </c:val>
          <c:extLst>
            <c:ext xmlns:c16="http://schemas.microsoft.com/office/drawing/2014/chart" uri="{C3380CC4-5D6E-409C-BE32-E72D297353CC}">
              <c16:uniqueId val="{00000000-7753-46D4-B588-9C05C0131FE8}"/>
            </c:ext>
          </c:extLst>
        </c:ser>
        <c:ser>
          <c:idx val="1"/>
          <c:order val="1"/>
          <c:tx>
            <c:strRef>
              <c:f>Sheet1!$C$1</c:f>
              <c:strCache>
                <c:ptCount val="1"/>
                <c:pt idx="0">
                  <c:v>Mentioning</c:v>
                </c:pt>
              </c:strCache>
            </c:strRef>
          </c:tx>
          <c:spPr>
            <a:solidFill>
              <a:schemeClr val="accent3"/>
            </a:solidFill>
            <a:ln>
              <a:noFill/>
            </a:ln>
            <a:effectLst/>
          </c:spPr>
          <c:invertIfNegative val="0"/>
          <c:dLbls>
            <c:delete val="1"/>
          </c:dLbls>
          <c:cat>
            <c:strRef>
              <c:f>Sheet1!$A$2:$A$4</c:f>
              <c:strCache>
                <c:ptCount val="3"/>
                <c:pt idx="0">
                  <c:v>Positive</c:v>
                </c:pt>
                <c:pt idx="1">
                  <c:v>Neutral</c:v>
                </c:pt>
                <c:pt idx="2">
                  <c:v>No drug mentioned</c:v>
                </c:pt>
              </c:strCache>
            </c:strRef>
          </c:cat>
          <c:val>
            <c:numRef>
              <c:f>Sheet1!$C$2:$C$4</c:f>
              <c:numCache>
                <c:formatCode>General</c:formatCode>
                <c:ptCount val="3"/>
                <c:pt idx="0">
                  <c:v>21</c:v>
                </c:pt>
                <c:pt idx="1">
                  <c:v>16</c:v>
                </c:pt>
                <c:pt idx="2">
                  <c:v>50</c:v>
                </c:pt>
              </c:numCache>
            </c:numRef>
          </c:val>
          <c:extLst>
            <c:ext xmlns:c16="http://schemas.microsoft.com/office/drawing/2014/chart" uri="{C3380CC4-5D6E-409C-BE32-E72D297353CC}">
              <c16:uniqueId val="{00000001-7753-46D4-B588-9C05C0131FE8}"/>
            </c:ext>
          </c:extLst>
        </c:ser>
        <c:ser>
          <c:idx val="2"/>
          <c:order val="2"/>
          <c:tx>
            <c:strRef>
              <c:f>Sheet1!$D$1</c:f>
              <c:strCache>
                <c:ptCount val="1"/>
                <c:pt idx="0">
                  <c:v>Supporting</c:v>
                </c:pt>
              </c:strCache>
            </c:strRef>
          </c:tx>
          <c:spPr>
            <a:solidFill>
              <a:schemeClr val="accent6"/>
            </a:solidFill>
            <a:ln>
              <a:noFill/>
            </a:ln>
            <a:effectLst/>
          </c:spPr>
          <c:invertIfNegative val="0"/>
          <c:dLbls>
            <c:delete val="1"/>
          </c:dLbls>
          <c:cat>
            <c:strRef>
              <c:f>Sheet1!$A$2:$A$4</c:f>
              <c:strCache>
                <c:ptCount val="3"/>
                <c:pt idx="0">
                  <c:v>Positive</c:v>
                </c:pt>
                <c:pt idx="1">
                  <c:v>Neutral</c:v>
                </c:pt>
                <c:pt idx="2">
                  <c:v>No drug mentioned</c:v>
                </c:pt>
              </c:strCache>
            </c:strRef>
          </c:cat>
          <c:val>
            <c:numRef>
              <c:f>Sheet1!$D$2:$D$4</c:f>
              <c:numCache>
                <c:formatCode>General</c:formatCode>
                <c:ptCount val="3"/>
                <c:pt idx="0">
                  <c:v>11</c:v>
                </c:pt>
                <c:pt idx="1">
                  <c:v>1</c:v>
                </c:pt>
                <c:pt idx="2">
                  <c:v>4</c:v>
                </c:pt>
              </c:numCache>
            </c:numRef>
          </c:val>
          <c:extLst>
            <c:ext xmlns:c16="http://schemas.microsoft.com/office/drawing/2014/chart" uri="{C3380CC4-5D6E-409C-BE32-E72D297353CC}">
              <c16:uniqueId val="{00000002-7753-46D4-B588-9C05C0131FE8}"/>
            </c:ext>
          </c:extLst>
        </c:ser>
        <c:dLbls>
          <c:showLegendKey val="0"/>
          <c:showVal val="1"/>
          <c:showCatName val="0"/>
          <c:showSerName val="0"/>
          <c:showPercent val="0"/>
          <c:showBubbleSize val="0"/>
        </c:dLbls>
        <c:gapWidth val="363"/>
        <c:overlap val="100"/>
        <c:axId val="43004399"/>
        <c:axId val="43001519"/>
      </c:barChart>
      <c:catAx>
        <c:axId val="43004399"/>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3001519"/>
        <c:crosses val="autoZero"/>
        <c:auto val="1"/>
        <c:lblAlgn val="ctr"/>
        <c:lblOffset val="100"/>
        <c:noMultiLvlLbl val="0"/>
      </c:catAx>
      <c:valAx>
        <c:axId val="43001519"/>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t>Number of citation statements</a:t>
                </a:r>
              </a:p>
            </c:rich>
          </c:tx>
          <c:layout>
            <c:manualLayout>
              <c:xMode val="edge"/>
              <c:yMode val="edge"/>
              <c:x val="2.6526814551536201E-2"/>
              <c:y val="0.1505246829419806"/>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3004399"/>
        <c:crosses val="autoZero"/>
        <c:crossBetween val="between"/>
      </c:valAx>
      <c:spPr>
        <a:noFill/>
        <a:ln>
          <a:noFill/>
        </a:ln>
        <a:effectLst/>
      </c:spPr>
    </c:plotArea>
    <c:legend>
      <c:legendPos val="b"/>
      <c:layout>
        <c:manualLayout>
          <c:xMode val="edge"/>
          <c:yMode val="edge"/>
          <c:x val="0.68097844647763206"/>
          <c:y val="0.36448770554518856"/>
          <c:w val="0.22574651467724244"/>
          <c:h val="0.2121078408295924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934129874490413E-2"/>
          <c:y val="0.12286646625200852"/>
          <c:w val="0.59401284952011035"/>
          <c:h val="0.76772959105994154"/>
        </c:manualLayout>
      </c:layout>
      <c:barChart>
        <c:barDir val="col"/>
        <c:grouping val="stacked"/>
        <c:varyColors val="0"/>
        <c:ser>
          <c:idx val="0"/>
          <c:order val="0"/>
          <c:tx>
            <c:strRef>
              <c:f>Sheet1!$B$1</c:f>
              <c:strCache>
                <c:ptCount val="1"/>
                <c:pt idx="0">
                  <c:v>Introduction</c:v>
                </c:pt>
              </c:strCache>
            </c:strRef>
          </c:tx>
          <c:spPr>
            <a:solidFill>
              <a:schemeClr val="accent4">
                <a:lumMod val="60000"/>
                <a:lumOff val="40000"/>
              </a:schemeClr>
            </a:solidFill>
            <a:ln>
              <a:noFill/>
            </a:ln>
            <a:effectLst/>
          </c:spPr>
          <c:invertIfNegative val="0"/>
          <c:dLbls>
            <c:delete val="1"/>
          </c:dLbls>
          <c:cat>
            <c:strRef>
              <c:f>Sheet1!$A$2:$A$4</c:f>
              <c:strCache>
                <c:ptCount val="3"/>
                <c:pt idx="0">
                  <c:v>Positive</c:v>
                </c:pt>
                <c:pt idx="1">
                  <c:v>Neutral</c:v>
                </c:pt>
                <c:pt idx="2">
                  <c:v>No drug mentioned</c:v>
                </c:pt>
              </c:strCache>
            </c:strRef>
          </c:cat>
          <c:val>
            <c:numRef>
              <c:f>Sheet1!$B$2:$B$4</c:f>
              <c:numCache>
                <c:formatCode>General</c:formatCode>
                <c:ptCount val="3"/>
                <c:pt idx="0">
                  <c:v>8</c:v>
                </c:pt>
                <c:pt idx="1">
                  <c:v>4</c:v>
                </c:pt>
                <c:pt idx="2">
                  <c:v>14</c:v>
                </c:pt>
              </c:numCache>
            </c:numRef>
          </c:val>
          <c:extLst>
            <c:ext xmlns:c16="http://schemas.microsoft.com/office/drawing/2014/chart" uri="{C3380CC4-5D6E-409C-BE32-E72D297353CC}">
              <c16:uniqueId val="{00000000-7753-46D4-B588-9C05C0131FE8}"/>
            </c:ext>
          </c:extLst>
        </c:ser>
        <c:ser>
          <c:idx val="1"/>
          <c:order val="1"/>
          <c:tx>
            <c:strRef>
              <c:f>Sheet1!$C$1</c:f>
              <c:strCache>
                <c:ptCount val="1"/>
                <c:pt idx="0">
                  <c:v>Methods</c:v>
                </c:pt>
              </c:strCache>
            </c:strRef>
          </c:tx>
          <c:spPr>
            <a:solidFill>
              <a:schemeClr val="accent2"/>
            </a:solidFill>
            <a:ln>
              <a:noFill/>
            </a:ln>
            <a:effectLst/>
          </c:spPr>
          <c:invertIfNegative val="0"/>
          <c:dLbls>
            <c:delete val="1"/>
          </c:dLbls>
          <c:cat>
            <c:strRef>
              <c:f>Sheet1!$A$2:$A$4</c:f>
              <c:strCache>
                <c:ptCount val="3"/>
                <c:pt idx="0">
                  <c:v>Positive</c:v>
                </c:pt>
                <c:pt idx="1">
                  <c:v>Neutral</c:v>
                </c:pt>
                <c:pt idx="2">
                  <c:v>No drug mentioned</c:v>
                </c:pt>
              </c:strCache>
            </c:strRef>
          </c:cat>
          <c:val>
            <c:numRef>
              <c:f>Sheet1!$C$2:$C$4</c:f>
              <c:numCache>
                <c:formatCode>General</c:formatCode>
                <c:ptCount val="3"/>
                <c:pt idx="0">
                  <c:v>0</c:v>
                </c:pt>
                <c:pt idx="1">
                  <c:v>4</c:v>
                </c:pt>
                <c:pt idx="2">
                  <c:v>5</c:v>
                </c:pt>
              </c:numCache>
            </c:numRef>
          </c:val>
          <c:extLst>
            <c:ext xmlns:c16="http://schemas.microsoft.com/office/drawing/2014/chart" uri="{C3380CC4-5D6E-409C-BE32-E72D297353CC}">
              <c16:uniqueId val="{00000001-7753-46D4-B588-9C05C0131FE8}"/>
            </c:ext>
          </c:extLst>
        </c:ser>
        <c:ser>
          <c:idx val="2"/>
          <c:order val="2"/>
          <c:tx>
            <c:strRef>
              <c:f>Sheet1!$D$1</c:f>
              <c:strCache>
                <c:ptCount val="1"/>
                <c:pt idx="0">
                  <c:v>Results</c:v>
                </c:pt>
              </c:strCache>
            </c:strRef>
          </c:tx>
          <c:spPr>
            <a:solidFill>
              <a:srgbClr val="C11414"/>
            </a:solidFill>
            <a:ln>
              <a:noFill/>
            </a:ln>
            <a:effectLst/>
          </c:spPr>
          <c:invertIfNegative val="0"/>
          <c:dLbls>
            <c:delete val="1"/>
          </c:dLbls>
          <c:cat>
            <c:strRef>
              <c:f>Sheet1!$A$2:$A$4</c:f>
              <c:strCache>
                <c:ptCount val="3"/>
                <c:pt idx="0">
                  <c:v>Positive</c:v>
                </c:pt>
                <c:pt idx="1">
                  <c:v>Neutral</c:v>
                </c:pt>
                <c:pt idx="2">
                  <c:v>No drug mentioned</c:v>
                </c:pt>
              </c:strCache>
            </c:strRef>
          </c:cat>
          <c:val>
            <c:numRef>
              <c:f>Sheet1!$D$2:$D$4</c:f>
              <c:numCache>
                <c:formatCode>General</c:formatCode>
                <c:ptCount val="3"/>
                <c:pt idx="0">
                  <c:v>0</c:v>
                </c:pt>
                <c:pt idx="1">
                  <c:v>0</c:v>
                </c:pt>
                <c:pt idx="2">
                  <c:v>8</c:v>
                </c:pt>
              </c:numCache>
            </c:numRef>
          </c:val>
          <c:extLst>
            <c:ext xmlns:c16="http://schemas.microsoft.com/office/drawing/2014/chart" uri="{C3380CC4-5D6E-409C-BE32-E72D297353CC}">
              <c16:uniqueId val="{00000002-7753-46D4-B588-9C05C0131FE8}"/>
            </c:ext>
          </c:extLst>
        </c:ser>
        <c:ser>
          <c:idx val="3"/>
          <c:order val="3"/>
          <c:tx>
            <c:strRef>
              <c:f>Sheet1!$E$1</c:f>
              <c:strCache>
                <c:ptCount val="1"/>
                <c:pt idx="0">
                  <c:v>Discussion/conclusion</c:v>
                </c:pt>
              </c:strCache>
            </c:strRef>
          </c:tx>
          <c:spPr>
            <a:solidFill>
              <a:schemeClr val="accent6">
                <a:lumMod val="60000"/>
                <a:lumOff val="40000"/>
              </a:schemeClr>
            </a:solidFill>
            <a:ln>
              <a:noFill/>
            </a:ln>
            <a:effectLst/>
          </c:spPr>
          <c:invertIfNegative val="0"/>
          <c:dLbls>
            <c:delete val="1"/>
          </c:dLbls>
          <c:cat>
            <c:strRef>
              <c:f>Sheet1!$A$2:$A$4</c:f>
              <c:strCache>
                <c:ptCount val="3"/>
                <c:pt idx="0">
                  <c:v>Positive</c:v>
                </c:pt>
                <c:pt idx="1">
                  <c:v>Neutral</c:v>
                </c:pt>
                <c:pt idx="2">
                  <c:v>No drug mentioned</c:v>
                </c:pt>
              </c:strCache>
            </c:strRef>
          </c:cat>
          <c:val>
            <c:numRef>
              <c:f>Sheet1!$E$2:$E$4</c:f>
              <c:numCache>
                <c:formatCode>General</c:formatCode>
                <c:ptCount val="3"/>
                <c:pt idx="0">
                  <c:v>22</c:v>
                </c:pt>
                <c:pt idx="1">
                  <c:v>10</c:v>
                </c:pt>
                <c:pt idx="2">
                  <c:v>15</c:v>
                </c:pt>
              </c:numCache>
            </c:numRef>
          </c:val>
          <c:extLst>
            <c:ext xmlns:c16="http://schemas.microsoft.com/office/drawing/2014/chart" uri="{C3380CC4-5D6E-409C-BE32-E72D297353CC}">
              <c16:uniqueId val="{00000003-7753-46D4-B588-9C05C0131FE8}"/>
            </c:ext>
          </c:extLst>
        </c:ser>
        <c:ser>
          <c:idx val="4"/>
          <c:order val="4"/>
          <c:tx>
            <c:strRef>
              <c:f>Sheet1!$F$1</c:f>
              <c:strCache>
                <c:ptCount val="1"/>
                <c:pt idx="0">
                  <c:v>Other</c:v>
                </c:pt>
              </c:strCache>
            </c:strRef>
          </c:tx>
          <c:spPr>
            <a:solidFill>
              <a:srgbClr val="7F7F7F"/>
            </a:solidFill>
            <a:ln>
              <a:noFill/>
            </a:ln>
            <a:effectLst/>
          </c:spPr>
          <c:invertIfNegative val="0"/>
          <c:dLbls>
            <c:delete val="1"/>
          </c:dLbls>
          <c:cat>
            <c:strRef>
              <c:f>Sheet1!$A$2:$A$4</c:f>
              <c:strCache>
                <c:ptCount val="3"/>
                <c:pt idx="0">
                  <c:v>Positive</c:v>
                </c:pt>
                <c:pt idx="1">
                  <c:v>Neutral</c:v>
                </c:pt>
                <c:pt idx="2">
                  <c:v>No drug mentioned</c:v>
                </c:pt>
              </c:strCache>
            </c:strRef>
          </c:cat>
          <c:val>
            <c:numRef>
              <c:f>Sheet1!$F$2:$F$4</c:f>
              <c:numCache>
                <c:formatCode>General</c:formatCode>
                <c:ptCount val="3"/>
                <c:pt idx="0">
                  <c:v>2</c:v>
                </c:pt>
                <c:pt idx="1">
                  <c:v>0</c:v>
                </c:pt>
                <c:pt idx="2">
                  <c:v>13</c:v>
                </c:pt>
              </c:numCache>
            </c:numRef>
          </c:val>
          <c:extLst>
            <c:ext xmlns:c16="http://schemas.microsoft.com/office/drawing/2014/chart" uri="{C3380CC4-5D6E-409C-BE32-E72D297353CC}">
              <c16:uniqueId val="{00000004-7753-46D4-B588-9C05C0131FE8}"/>
            </c:ext>
          </c:extLst>
        </c:ser>
        <c:dLbls>
          <c:showLegendKey val="0"/>
          <c:showVal val="1"/>
          <c:showCatName val="0"/>
          <c:showSerName val="0"/>
          <c:showPercent val="0"/>
          <c:showBubbleSize val="0"/>
        </c:dLbls>
        <c:gapWidth val="363"/>
        <c:overlap val="100"/>
        <c:axId val="43004399"/>
        <c:axId val="43001519"/>
      </c:barChart>
      <c:catAx>
        <c:axId val="43004399"/>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3001519"/>
        <c:crosses val="autoZero"/>
        <c:auto val="1"/>
        <c:lblAlgn val="ctr"/>
        <c:lblOffset val="100"/>
        <c:noMultiLvlLbl val="0"/>
      </c:catAx>
      <c:valAx>
        <c:axId val="43001519"/>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t>Number of citation statements</a:t>
                </a:r>
              </a:p>
            </c:rich>
          </c:tx>
          <c:layout>
            <c:manualLayout>
              <c:xMode val="edge"/>
              <c:yMode val="edge"/>
              <c:x val="1.3668771211580692E-2"/>
              <c:y val="0.19875803800035294"/>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3004399"/>
        <c:crosses val="autoZero"/>
        <c:crossBetween val="between"/>
      </c:valAx>
      <c:spPr>
        <a:noFill/>
        <a:ln>
          <a:noFill/>
        </a:ln>
        <a:effectLst/>
      </c:spPr>
    </c:plotArea>
    <c:legend>
      <c:legendPos val="b"/>
      <c:layout>
        <c:manualLayout>
          <c:xMode val="edge"/>
          <c:yMode val="edge"/>
          <c:x val="0.68097844647763206"/>
          <c:y val="0.36448770554518856"/>
          <c:w val="0.26057455125404677"/>
          <c:h val="0.3427764034960077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spPr>
            <a:ln w="28575" cap="rnd">
              <a:solidFill>
                <a:srgbClr val="FAAD1B"/>
              </a:solidFill>
              <a:round/>
            </a:ln>
            <a:effectLst/>
          </c:spPr>
          <c:marker>
            <c:symbol val="circle"/>
            <c:size val="5"/>
            <c:spPr>
              <a:solidFill>
                <a:srgbClr val="FAAD1B"/>
              </a:solidFill>
              <a:ln w="9525">
                <a:solidFill>
                  <a:srgbClr val="FAAD1B"/>
                </a:solidFill>
              </a:ln>
              <a:effectLst/>
            </c:spPr>
          </c:marker>
          <c:val>
            <c:numRef>
              <c:f>Review!$X$132:$X$136</c:f>
              <c:numCache>
                <c:formatCode>General</c:formatCode>
                <c:ptCount val="5"/>
                <c:pt idx="0">
                  <c:v>45.7</c:v>
                </c:pt>
                <c:pt idx="1">
                  <c:v>45.5</c:v>
                </c:pt>
                <c:pt idx="2">
                  <c:v>47</c:v>
                </c:pt>
                <c:pt idx="3">
                  <c:v>50.4</c:v>
                </c:pt>
                <c:pt idx="4">
                  <c:v>49.7</c:v>
                </c:pt>
              </c:numCache>
            </c:numRef>
          </c:val>
          <c:smooth val="0"/>
          <c:extLst>
            <c:ext xmlns:c16="http://schemas.microsoft.com/office/drawing/2014/chart" uri="{C3380CC4-5D6E-409C-BE32-E72D297353CC}">
              <c16:uniqueId val="{00000000-FF22-4078-90BD-4D54E78793DF}"/>
            </c:ext>
          </c:extLst>
        </c:ser>
        <c:dLbls>
          <c:showLegendKey val="0"/>
          <c:showVal val="0"/>
          <c:showCatName val="0"/>
          <c:showSerName val="0"/>
          <c:showPercent val="0"/>
          <c:showBubbleSize val="0"/>
        </c:dLbls>
        <c:marker val="1"/>
        <c:smooth val="0"/>
        <c:axId val="1772765408"/>
        <c:axId val="1847683263"/>
      </c:lineChart>
      <c:catAx>
        <c:axId val="177276540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sz="800" dirty="0">
                    <a:solidFill>
                      <a:schemeClr val="tx1"/>
                    </a:solidFill>
                    <a:latin typeface="Arial" panose="020B0604020202020204" pitchFamily="34" charset="0"/>
                    <a:cs typeface="Arial" panose="020B0604020202020204" pitchFamily="34" charset="0"/>
                  </a:rPr>
                  <a:t>Segment</a:t>
                </a:r>
                <a:endParaRPr lang="en-US"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847683263"/>
        <c:crosses val="autoZero"/>
        <c:auto val="1"/>
        <c:lblAlgn val="ctr"/>
        <c:lblOffset val="50"/>
        <c:noMultiLvlLbl val="0"/>
      </c:catAx>
      <c:valAx>
        <c:axId val="1847683263"/>
        <c:scaling>
          <c:orientation val="minMax"/>
          <c:max val="60"/>
          <c:min val="10"/>
        </c:scaling>
        <c:delete val="0"/>
        <c:axPos val="l"/>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sz="800" dirty="0">
                    <a:solidFill>
                      <a:schemeClr val="tx1"/>
                    </a:solidFill>
                    <a:latin typeface="Arial" panose="020B0604020202020204" pitchFamily="34" charset="0"/>
                    <a:cs typeface="Arial" panose="020B0604020202020204" pitchFamily="34" charset="0"/>
                  </a:rPr>
                  <a:t>Mean score</a:t>
                </a:r>
              </a:p>
            </c:rich>
          </c:tx>
          <c:layout>
            <c:manualLayout>
              <c:xMode val="edge"/>
              <c:yMode val="edge"/>
              <c:x val="7.407407407407407E-2"/>
              <c:y val="8.714596949891068E-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772765408"/>
        <c:crossesAt val="0"/>
        <c:crossBetween val="between"/>
        <c:maj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spPr>
            <a:ln w="28575" cap="rnd">
              <a:solidFill>
                <a:srgbClr val="FAAD1B"/>
              </a:solidFill>
              <a:round/>
            </a:ln>
            <a:effectLst/>
          </c:spPr>
          <c:marker>
            <c:symbol val="circle"/>
            <c:size val="5"/>
            <c:spPr>
              <a:solidFill>
                <a:srgbClr val="FAAD1B"/>
              </a:solidFill>
              <a:ln w="9525">
                <a:solidFill>
                  <a:srgbClr val="FAAD1B"/>
                </a:solidFill>
              </a:ln>
              <a:effectLst/>
            </c:spPr>
          </c:marker>
          <c:val>
            <c:numRef>
              <c:f>Review!$P$132:$P$136</c:f>
              <c:numCache>
                <c:formatCode>General</c:formatCode>
                <c:ptCount val="5"/>
                <c:pt idx="0">
                  <c:v>36.9</c:v>
                </c:pt>
                <c:pt idx="1">
                  <c:v>48.1</c:v>
                </c:pt>
                <c:pt idx="2">
                  <c:v>53.3</c:v>
                </c:pt>
                <c:pt idx="3">
                  <c:v>51.3</c:v>
                </c:pt>
                <c:pt idx="4">
                  <c:v>52.3</c:v>
                </c:pt>
              </c:numCache>
            </c:numRef>
          </c:val>
          <c:smooth val="0"/>
          <c:extLst>
            <c:ext xmlns:c16="http://schemas.microsoft.com/office/drawing/2014/chart" uri="{C3380CC4-5D6E-409C-BE32-E72D297353CC}">
              <c16:uniqueId val="{00000000-C677-4253-8CA2-EAEA073A0042}"/>
            </c:ext>
          </c:extLst>
        </c:ser>
        <c:dLbls>
          <c:showLegendKey val="0"/>
          <c:showVal val="0"/>
          <c:showCatName val="0"/>
          <c:showSerName val="0"/>
          <c:showPercent val="0"/>
          <c:showBubbleSize val="0"/>
        </c:dLbls>
        <c:marker val="1"/>
        <c:smooth val="0"/>
        <c:axId val="1772765408"/>
        <c:axId val="1847683263"/>
      </c:lineChart>
      <c:catAx>
        <c:axId val="1772765408"/>
        <c:scaling>
          <c:orientation val="minMax"/>
        </c:scaling>
        <c:delete val="0"/>
        <c:axPos val="b"/>
        <c:title>
          <c:tx>
            <c:rich>
              <a:bodyPr rot="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r>
                  <a:rPr lang="en-US" sz="800" dirty="0">
                    <a:solidFill>
                      <a:schemeClr val="tx1"/>
                    </a:solidFill>
                    <a:latin typeface="Arial" panose="020B0604020202020204" pitchFamily="34" charset="0"/>
                    <a:cs typeface="Arial" panose="020B0604020202020204" pitchFamily="34" charset="0"/>
                  </a:rPr>
                  <a:t>Segment</a:t>
                </a:r>
                <a:endParaRPr lang="en-US" sz="900"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847683263"/>
        <c:crosses val="autoZero"/>
        <c:auto val="1"/>
        <c:lblAlgn val="ctr"/>
        <c:lblOffset val="50"/>
        <c:noMultiLvlLbl val="0"/>
      </c:catAx>
      <c:valAx>
        <c:axId val="1847683263"/>
        <c:scaling>
          <c:orientation val="minMax"/>
          <c:max val="60"/>
          <c:min val="10"/>
        </c:scaling>
        <c:delete val="0"/>
        <c:axPos val="l"/>
        <c:title>
          <c:tx>
            <c:rich>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r>
                  <a:rPr lang="en-US" sz="800" dirty="0">
                    <a:solidFill>
                      <a:schemeClr val="tx1"/>
                    </a:solidFill>
                    <a:latin typeface="Arial" panose="020B0604020202020204" pitchFamily="34" charset="0"/>
                    <a:cs typeface="Arial" panose="020B0604020202020204" pitchFamily="34" charset="0"/>
                  </a:rPr>
                  <a:t>Mean score</a:t>
                </a:r>
              </a:p>
            </c:rich>
          </c:tx>
          <c:layout>
            <c:manualLayout>
              <c:xMode val="edge"/>
              <c:yMode val="edge"/>
              <c:x val="8.1481481481481488E-2"/>
              <c:y val="8.714596949891068E-2"/>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772765408"/>
        <c:crossesAt val="0"/>
        <c:crossBetween val="between"/>
        <c:maj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915"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0.68084</cdr:x>
      <cdr:y>0.22662</cdr:y>
    </cdr:from>
    <cdr:to>
      <cdr:x>0.96009</cdr:x>
      <cdr:y>0.36161</cdr:y>
    </cdr:to>
    <cdr:sp macro="" textlink="">
      <cdr:nvSpPr>
        <cdr:cNvPr id="2" name="TextBox 2">
          <a:extLst xmlns:a="http://schemas.openxmlformats.org/drawingml/2006/main">
            <a:ext uri="{FF2B5EF4-FFF2-40B4-BE49-F238E27FC236}">
              <a16:creationId xmlns:a16="http://schemas.microsoft.com/office/drawing/2014/main" id="{8E787DDA-D206-D5D5-797D-34B3F14AA4F7}"/>
            </a:ext>
          </a:extLst>
        </cdr:cNvPr>
        <cdr:cNvSpPr txBox="1"/>
      </cdr:nvSpPr>
      <cdr:spPr>
        <a:xfrm xmlns:a="http://schemas.openxmlformats.org/drawingml/2006/main">
          <a:off x="5710165" y="878365"/>
          <a:ext cx="2342013" cy="52322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400" dirty="0">
              <a:solidFill>
                <a:schemeClr val="tx1">
                  <a:lumMod val="65000"/>
                  <a:lumOff val="35000"/>
                </a:schemeClr>
              </a:solidFill>
              <a:latin typeface="+mn-lt"/>
              <a:cs typeface="Arial" panose="020B0604020202020204" pitchFamily="34" charset="0"/>
            </a:rPr>
            <a:t>Location of statement in the citing article</a:t>
          </a:r>
          <a:endParaRPr lang="en-US" sz="1400" dirty="0">
            <a:solidFill>
              <a:schemeClr val="tx1">
                <a:lumMod val="65000"/>
                <a:lumOff val="35000"/>
              </a:schemeClr>
            </a:solidFill>
            <a:latin typeface="+mn-lt"/>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4CA6CB-9A6C-6043-9E28-8742B37C52AD}" type="datetimeFigureOut">
              <a:rPr lang="en-US" smtClean="0"/>
              <a:t>5/29/2024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B49D4D-568C-2641-B360-BD4A87EDB853}" type="slidenum">
              <a:rPr lang="en-US" smtClean="0"/>
              <a:t>‹#›</a:t>
            </a:fld>
            <a:endParaRPr lang="en-US"/>
          </a:p>
        </p:txBody>
      </p:sp>
    </p:spTree>
    <p:extLst>
      <p:ext uri="{BB962C8B-B14F-4D97-AF65-F5344CB8AC3E}">
        <p14:creationId xmlns:p14="http://schemas.microsoft.com/office/powerpoint/2010/main" val="46474262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4400" b="0" i="0" u="none" strike="noStrike" cap="none"/>
              <a:t>Hi everyone; welcome and thank you for joining today’s ISMPP U on “</a:t>
            </a:r>
            <a:r>
              <a:rPr lang="en-US" sz="4400"/>
              <a:t>Member Research Oral Presentations from the 20</a:t>
            </a:r>
            <a:r>
              <a:rPr lang="en-US" sz="4400" baseline="30000"/>
              <a:t>th</a:t>
            </a:r>
            <a:r>
              <a:rPr lang="en-US" sz="4400"/>
              <a:t> Annual Meeting.</a:t>
            </a:r>
            <a:r>
              <a:rPr lang="en-US" sz="9600"/>
              <a:t>” </a:t>
            </a:r>
          </a:p>
          <a:p>
            <a:pPr marL="0" lvl="0" indent="0" algn="l" rtl="0">
              <a:spcBef>
                <a:spcPts val="0"/>
              </a:spcBef>
              <a:spcAft>
                <a:spcPts val="0"/>
              </a:spcAft>
              <a:buNone/>
            </a:pPr>
            <a:endParaRPr lang="en-US" sz="4400"/>
          </a:p>
          <a:p>
            <a:pPr algn="l" rtl="0" fontAlgn="base"/>
            <a:r>
              <a:rPr lang="en-US" sz="6000" b="1" i="0" u="none" strike="noStrike">
                <a:solidFill>
                  <a:srgbClr val="000000"/>
                </a:solidFill>
                <a:effectLst/>
                <a:latin typeface="Calibri" panose="020F0502020204030204" pitchFamily="34" charset="0"/>
              </a:rPr>
              <a:t>This webinar has been approved for 1 ISMPP CMPP Recertification Credit. </a:t>
            </a:r>
            <a:r>
              <a:rPr lang="en-US" sz="6000" b="0" i="0" u="none" strike="noStrike">
                <a:solidFill>
                  <a:srgbClr val="000000"/>
                </a:solidFill>
                <a:effectLst/>
                <a:latin typeface="Calibri" panose="020F0502020204030204" pitchFamily="34" charset="0"/>
              </a:rPr>
              <a:t>You may continue to collect a screenshot for CMPP certification but you will now be sent a certificate of attendance after every ISMPP U that you can also upload into the credit tracker. </a:t>
            </a:r>
            <a:r>
              <a:rPr lang="en-US" sz="6000" b="0" i="0">
                <a:solidFill>
                  <a:srgbClr val="000000"/>
                </a:solidFill>
                <a:effectLst/>
                <a:latin typeface="Calibri" panose="020F0502020204030204" pitchFamily="34" charset="0"/>
              </a:rPr>
              <a:t>​</a:t>
            </a:r>
            <a:endParaRPr lang="en-US" sz="6000" b="0" i="0">
              <a:solidFill>
                <a:srgbClr val="444444"/>
              </a:solidFill>
              <a:effectLst/>
              <a:latin typeface="Calibri" panose="020F0502020204030204" pitchFamily="34" charset="0"/>
            </a:endParaRPr>
          </a:p>
          <a:p>
            <a:pPr algn="l" rtl="0" fontAlgn="base"/>
            <a:r>
              <a:rPr lang="en-US" sz="6000" b="0" i="0">
                <a:solidFill>
                  <a:srgbClr val="000000"/>
                </a:solidFill>
                <a:effectLst/>
                <a:latin typeface="Calibri" panose="020F0502020204030204" pitchFamily="34" charset="0"/>
              </a:rPr>
              <a:t>​</a:t>
            </a:r>
            <a:endParaRPr lang="en-US" sz="6000" b="0" i="0">
              <a:solidFill>
                <a:srgbClr val="444444"/>
              </a:solidFill>
              <a:effectLst/>
              <a:latin typeface="Calibri" panose="020F0502020204030204" pitchFamily="34" charset="0"/>
            </a:endParaRPr>
          </a:p>
          <a:p>
            <a:pPr algn="l" rtl="0" fontAlgn="base"/>
            <a:r>
              <a:rPr lang="en-US" sz="6000" b="0" i="0" u="none" strike="noStrike">
                <a:solidFill>
                  <a:srgbClr val="000000"/>
                </a:solidFill>
                <a:effectLst/>
                <a:latin typeface="Calibri" panose="020F0502020204030204" pitchFamily="34" charset="0"/>
              </a:rPr>
              <a:t>This webinar is being recorded and will be made available on the ISMPP website within 24 hours after the webinar. </a:t>
            </a:r>
            <a:endParaRPr lang="en-US" sz="6000" b="0" i="0">
              <a:solidFill>
                <a:srgbClr val="444444"/>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51917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20000"/>
              </a:lnSpc>
              <a:spcBef>
                <a:spcPts val="600"/>
              </a:spcBef>
              <a:spcAft>
                <a:spcPts val="200"/>
              </a:spcAft>
              <a:buClr>
                <a:srgbClr val="0097A8"/>
              </a:buClr>
              <a:buSzPts val="1100"/>
              <a:buFont typeface="Symbol" panose="05050102010706020507" pitchFamily="18" charset="2"/>
              <a:buChar char=""/>
            </a:pPr>
            <a:endParaRPr lang="en-US"/>
          </a:p>
        </p:txBody>
      </p:sp>
      <p:sp>
        <p:nvSpPr>
          <p:cNvPr id="4" name="Slide Number Placeholder 3"/>
          <p:cNvSpPr>
            <a:spLocks noGrp="1"/>
          </p:cNvSpPr>
          <p:nvPr>
            <p:ph type="sldNum" sz="quarter" idx="5"/>
          </p:nvPr>
        </p:nvSpPr>
        <p:spPr/>
        <p:txBody>
          <a:bodyPr/>
          <a:lstStyle/>
          <a:p>
            <a:fld id="{CA79B172-8E6F-AE44-8B33-A66212398ADC}" type="slidenum">
              <a:rPr lang="en-US" smtClean="0"/>
              <a:t>14</a:t>
            </a:fld>
            <a:endParaRPr lang="en-US"/>
          </a:p>
        </p:txBody>
      </p:sp>
    </p:spTree>
    <p:extLst>
      <p:ext uri="{BB962C8B-B14F-4D97-AF65-F5344CB8AC3E}">
        <p14:creationId xmlns:p14="http://schemas.microsoft.com/office/powerpoint/2010/main" val="1908540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21624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30698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64675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425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10729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On behalf of my co-authors, Zeynep Turan and Kelly Spataro, thanks to the Committee for selecting our abstract for presentation.</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8643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600"/>
              </a:spcAft>
              <a:buFont typeface="Arial" panose="020B0604020202020204" pitchFamily="34" charset="0"/>
              <a:buChar char="•"/>
            </a:pPr>
            <a:r>
              <a:rPr lang="en-US" dirty="0"/>
              <a:t>As we all know, storytelling has several advantages over a more expository writing style for communicating science.</a:t>
            </a:r>
          </a:p>
          <a:p>
            <a:pPr marL="171450" indent="-171450">
              <a:spcAft>
                <a:spcPts val="600"/>
              </a:spcAft>
              <a:buFont typeface="Arial" panose="020B0604020202020204" pitchFamily="34" charset="0"/>
              <a:buChar char="•"/>
            </a:pPr>
            <a:r>
              <a:rPr lang="en-US" dirty="0"/>
              <a:t>Many healthcare providers struggle to keep up with scientific and medical advances.</a:t>
            </a:r>
          </a:p>
          <a:p>
            <a:pPr marL="171450" indent="-171450">
              <a:spcAft>
                <a:spcPts val="600"/>
              </a:spcAft>
              <a:buFont typeface="Arial" panose="020B0604020202020204" pitchFamily="34" charset="0"/>
              <a:buChar char="•"/>
            </a:pPr>
            <a:r>
              <a:rPr lang="en-US" dirty="0"/>
              <a:t>In a complex field such as genetic medicines, education gaps are widespread – among clinicians and nonexperts alike.</a:t>
            </a:r>
          </a:p>
          <a:p>
            <a:pPr marL="171450" indent="-171450">
              <a:spcAft>
                <a:spcPts val="600"/>
              </a:spcAft>
              <a:buFont typeface="Arial" panose="020B0604020202020204" pitchFamily="34" charset="0"/>
              <a:buChar char="•"/>
            </a:pPr>
            <a:r>
              <a:rPr lang="en-US" dirty="0"/>
              <a:t>We wanted to understand the extent to which a narrative style is being used in industry–supported journal articles on genetic medicines.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01294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3 objectives of our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pilot study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were…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First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to characterize the narrative structure of industry-supported journal articles on genetic medicines, using abstracts as a surrogate for the full texts</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Do these abstracts have what we’d recognize as a standard story structure – a sequence of Exposition, Rising Action, Climax, Falling Action, and Resolution?</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Second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to evaluate the degree of narrativity of the abstracts by assessing them for an additional 11 narrative elements thought to underlie effective storytelling</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Third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to understand whether a more-narrative style of abstract might increase the influence of the articles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64438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3045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AD4BD6F-191C-4BA8-B732-2EAB22BB99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0D8BB900-C976-4510-AC7A-69AF68CCE8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sz="1400">
                <a:ea typeface="ＭＳ Ｐゴシック" panose="020B0600070205080204" pitchFamily="34" charset="-128"/>
              </a:rPr>
              <a:t>First a sincere thank you to all of ISMPP’s titanium and platinum corporate sponsors for their ongoing support of the Society. </a:t>
            </a:r>
          </a:p>
        </p:txBody>
      </p:sp>
      <p:sp>
        <p:nvSpPr>
          <p:cNvPr id="17412" name="Slide Number Placeholder 3">
            <a:extLst>
              <a:ext uri="{FF2B5EF4-FFF2-40B4-BE49-F238E27FC236}">
                <a16:creationId xmlns:a16="http://schemas.microsoft.com/office/drawing/2014/main" id="{23A487AE-EAA4-4C51-939E-92E1857B35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71640" indent="-295768">
              <a:defRPr>
                <a:solidFill>
                  <a:schemeClr val="tx1"/>
                </a:solidFill>
                <a:latin typeface="Arial" panose="020B0604020202020204" pitchFamily="34" charset="0"/>
                <a:cs typeface="Arial" panose="020B0604020202020204" pitchFamily="34" charset="0"/>
              </a:defRPr>
            </a:lvl2pPr>
            <a:lvl3pPr marL="1188030" indent="-236285">
              <a:defRPr>
                <a:solidFill>
                  <a:schemeClr val="tx1"/>
                </a:solidFill>
                <a:latin typeface="Arial" panose="020B0604020202020204" pitchFamily="34" charset="0"/>
                <a:cs typeface="Arial" panose="020B0604020202020204" pitchFamily="34" charset="0"/>
              </a:defRPr>
            </a:lvl3pPr>
            <a:lvl4pPr marL="1663903" indent="-236285">
              <a:defRPr>
                <a:solidFill>
                  <a:schemeClr val="tx1"/>
                </a:solidFill>
                <a:latin typeface="Arial" panose="020B0604020202020204" pitchFamily="34" charset="0"/>
                <a:cs typeface="Arial" panose="020B0604020202020204" pitchFamily="34" charset="0"/>
              </a:defRPr>
            </a:lvl4pPr>
            <a:lvl5pPr marL="2139773" indent="-236285">
              <a:defRPr>
                <a:solidFill>
                  <a:schemeClr val="tx1"/>
                </a:solidFill>
                <a:latin typeface="Arial" panose="020B0604020202020204" pitchFamily="34" charset="0"/>
                <a:cs typeface="Arial" panose="020B0604020202020204" pitchFamily="34" charset="0"/>
              </a:defRPr>
            </a:lvl5pPr>
            <a:lvl6pPr marL="2615646"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91518"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67392"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43263"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1CA89FEE-7925-49B9-A87F-9A2D7DE389FB}"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1620665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Embase was used to search for both primary and review articles on each therapeutic modality of genetic medicine that’s been approved so far.</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To find industry-supported articles, we included the names of 143 clinical-stage genetic medicine companies in the ‘affiliation’ field.</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We included articles published over a 5-year period. With all the data being collected on a single day – in January.</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33606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To characterize the narrative structure of the abstracts, we used LIWC-22 – a dictionary-based text analysis software.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abstracts were divided into 5 equal-sized segments.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software measured 3 narrative processes that unfold throughout a story by calculating the % of words in the text that fall within certain linguistic categories and comparing them to a normative story structure.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graph shows how each of the 3 narrative processes changes over the course of a traditionally-structured story:</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Staging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(the blue line) is the process of exposition and establishing context.</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Plot Progression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green line) refers to actions that drive the story forward.</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Cognitive Tension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red line) indicates cognitive processes, conflict, and uncertainty that characters in a story face.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From these 3 process scores we derived an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Overall Narrativity score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for each abstract. This shows the extent to which the abstract resembles a traditional or normative story structure. It’s scaled from -100 (completely dissimilar) to +100 (complete match).</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97133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To characterize the narrative structure of the abstracts, we used LIWC-22 – a dictionary-based text analysis software.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abstracts were divided into 5 equal-sized segments.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software measured 3 narrative processes that unfold throughout a story by calculating the % of words in the text that fall within certain linguistic categories and comparing them to a normative story structure.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graph shows how each of the 3 narrative processes changes over the course of a traditionally-structured story:</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Staging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(the blue line) is the process of exposition and establishing context.</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Plot Progression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green line) refers to actions that drive the story forward.</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Cognitive Tension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red line) indicates cognitive processes, conflict, and uncertainty that characters in a story face.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From these 3 process scores we derived an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Overall Narrativity score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for each abstract. This shows the extent to which the abstract resembles a traditional or normative story structure. It’s scaled from -100 (completely dissimilar) to +100 (complete match).</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12034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After characterizing the narrative structure, we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evaluated the degree of narrativity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of the abstracts – assessing them for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11 narrative elements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that may correspond to properties of good storytelling, based on literature from the fields of narrative theory, psychology, and linguistics.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Several approaches were used to collect the data: LIWC software, a computational tool called Coh-Metrix that analyzes text on measures of cohesion, language, and readability, and manual assessment for elements that were more subjective or difficult to automate.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narrative elements we measured were grouped into various themes – Time or Location, Originality, Recommendations, Immediacy, Emotion, and Simplicity.</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28228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Finally, we tested whether a more-narrative style of abstract might increase the influence of review articles.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We used 2 measures of influence – citation count and Altmetric Attention Score.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We assessed the relationships between individual narrative elements and influence.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And we developed multiple linear regression models to identify narrative elements predictive of influence (citation count or Altmetric Attention Score).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73887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68854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1,145 industry-supported articles on genetic medicines were included in our analysis.</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[CLICK]</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We plotted the 3 narrative processes for primary articles and review articles separately. If you look at these charts, you can see they differ quite substantially from the shape of a traditional story – for both types of article.</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[CLICK]</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Looking at the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Overall Narrativity scores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confirms this. Remember a score of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+100 means perfect alignment to a traditional story structure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In our study, the means scores were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17.2</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for review article abstracts and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-3.6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for primary articles.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significantly higher score for review articles appears to have been driven by higher scores for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Plot Progression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and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Cognitive Tension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[CLICK]</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It’s worth pointing out that higher narrativity scores do not necessarily imply a "better" story. But they suggest the text conforms to well-established methods for structuring narratives.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qualities that make a "good" story are complicated and the subject of much ongoing research.</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88317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For the remainder of our study, we focused mostly on review articles, and we assessed them for 11 narrative elements that may underlie effective stories.</a:t>
            </a:r>
          </a:p>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[CLICK]</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Almost one-third of review article abstracts included setting (a mention of time or location) </a:t>
            </a:r>
          </a:p>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[CLICK]</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Over half included 1 or more “hooks” – features included in the title or first 3 sentences to grab attention, such as use of figurative language, an unanswered question, declarative title, or quotation.</a:t>
            </a:r>
          </a:p>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[CLICK]</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You can see some examples here – titles that include a declarative statement and use of figurative language (metaphor and idiom).</a:t>
            </a:r>
          </a:p>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[CLICK]</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About one-quarter included a recommendation or advice from the authors – somethings that’s been shown to increase the appeal of articles.</a:t>
            </a:r>
          </a:p>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[CLICK]</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First-person narration, which can increase the immediacy of writing, was used less extensively in review articles compared to primary articles.</a:t>
            </a:r>
          </a:p>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[CLICK]</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language used in the review articles had a significantly higher emotional tone than that of primary articles.</a:t>
            </a:r>
          </a:p>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09682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To measure the simplicity and clarity of the review articles abstracts, these are the data we obtained for sentence length, concreteness of content words, and incidence of connectives (words that link ideas in the text).</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[CLICK]</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Another way to make journal articles easier to understand is to provide supporting resources. We found that 30% of the review articles came with supporting resources, with the most popular being graphical abstracts.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66673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So, do individual narrative elements predict the influence of review articles?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Well, the extent to which the abstracts conformed to a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traditional story structure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(measured by LIWC Overall Narrativity score) was not predictive of citation count or Altmetric Attention Score.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We found that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Emotional tone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was positively associated with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citation count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And there was a nonsignificant trend toward frequency of articles and citation count being positively associated.</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When we looked at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predictors of Altmetric Attention Score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Surprisingly, there was a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negative association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between inclusion of a recommendation or advice from the authors and Altmetric Attention Score.</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And, similar to citation count, increased Emotional tone was associated with higher Altmetric Attention Score.</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[CLICK]</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Emotional tone was positively associated with both measures of influence – citation count and Altmetric Attention Score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6375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500">
                <a:cs typeface="Calibri"/>
              </a:rPr>
              <a:t>And, for those who are seeking to become CMPP-certified or looking to renew your certification, The application deadline for the next exam window is August 1, 2024</a:t>
            </a:r>
            <a:endParaRPr lang="en-AU" altLang="en-US" sz="1500">
              <a:cs typeface="Calibri"/>
            </a:endParaRP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F6F8AE99-151B-4F30-A9F5-8B97ED74D97C}"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6593182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90000"/>
              </a:lnSpc>
              <a:spcAft>
                <a:spcPts val="600"/>
              </a:spcAft>
              <a:buClrTx/>
              <a:buSzTx/>
              <a:buFont typeface="Arial" panose="020B0604020202020204" pitchFamily="34" charset="0"/>
              <a:buNone/>
              <a:tabLst/>
              <a:defRPr/>
            </a:pPr>
            <a:r>
              <a:rPr kumimoji="0" lang="en-US" b="1" i="0" u="none" strike="noStrike" kern="1200" cap="none" spc="0" normalizeH="0" baseline="0" noProof="0" dirty="0">
                <a:ln>
                  <a:noFill/>
                </a:ln>
                <a:solidFill>
                  <a:prstClr val="black"/>
                </a:solidFill>
                <a:effectLst/>
                <a:uLnTx/>
                <a:uFillTx/>
                <a:ea typeface="+mn-ea"/>
                <a:cs typeface="+mn-cs"/>
              </a:rPr>
              <a:t>For the multiple linear regression analyses…</a:t>
            </a:r>
          </a:p>
          <a:p>
            <a:pPr marL="171450" marR="0" lvl="0" indent="-171450" algn="l" defTabSz="914400" rtl="0" eaLnBrk="1" fontAlgn="auto" latinLnBrk="0" hangingPunct="1">
              <a:lnSpc>
                <a:spcPct val="100000"/>
              </a:lnSpc>
              <a:spcAft>
                <a:spcPts val="600"/>
              </a:spcAft>
              <a:buClrTx/>
              <a:buSzTx/>
              <a:buFont typeface="Arial" panose="020B0604020202020204" pitchFamily="34" charset="0"/>
              <a:buChar char="•"/>
              <a:tabLst/>
              <a:defRPr/>
            </a:pPr>
            <a:endParaRPr kumimoji="0" lang="en-US" b="1" i="0" u="none" strike="noStrike" kern="1200" cap="none" spc="0" normalizeH="0" baseline="0" noProof="0" dirty="0">
              <a:ln>
                <a:noFill/>
              </a:ln>
              <a:solidFill>
                <a:srgbClr val="4472C4"/>
              </a:solidFill>
              <a:effectLst/>
              <a:uLnTx/>
              <a:uFillTx/>
              <a:ea typeface="+mn-ea"/>
              <a:cs typeface="+mn-cs"/>
            </a:endParaRPr>
          </a:p>
          <a:p>
            <a:pPr marL="171450" marR="0" lvl="0" indent="-171450" algn="l" defTabSz="914400" rtl="0" eaLnBrk="1" fontAlgn="auto" latinLnBrk="0" hangingPunct="1">
              <a:lnSpc>
                <a:spcPct val="100000"/>
              </a:lnSpc>
              <a:spcAft>
                <a:spcPts val="600"/>
              </a:spcAft>
              <a:buClrTx/>
              <a:buSzTx/>
              <a:buFont typeface="Arial" panose="020B0604020202020204" pitchFamily="34" charset="0"/>
              <a:buChar char="•"/>
              <a:tabLst/>
              <a:defRPr/>
            </a:pPr>
            <a:r>
              <a:rPr kumimoji="0" lang="en-US" b="1" i="0" u="none" strike="noStrike" kern="1200" cap="none" spc="0" normalizeH="0" baseline="0" noProof="0" dirty="0">
                <a:ln>
                  <a:noFill/>
                </a:ln>
                <a:solidFill>
                  <a:srgbClr val="4472C4"/>
                </a:solidFill>
                <a:effectLst/>
                <a:uLnTx/>
                <a:uFillTx/>
                <a:ea typeface="+mn-ea"/>
                <a:cs typeface="+mn-cs"/>
              </a:rPr>
              <a:t>Citation count </a:t>
            </a:r>
            <a:r>
              <a:rPr kumimoji="0" lang="en-US" b="0" i="0" u="none" strike="noStrike" kern="1200" cap="none" spc="0" normalizeH="0" baseline="0" noProof="0" dirty="0">
                <a:ln>
                  <a:noFill/>
                </a:ln>
                <a:solidFill>
                  <a:prstClr val="black"/>
                </a:solidFill>
                <a:effectLst/>
                <a:uLnTx/>
                <a:uFillTx/>
                <a:ea typeface="+mn-ea"/>
                <a:cs typeface="+mn-cs"/>
              </a:rPr>
              <a:t>was positively associated with </a:t>
            </a:r>
            <a:r>
              <a:rPr kumimoji="0" lang="en-US" b="1" i="0" u="none" strike="noStrike" kern="1200" cap="none" spc="0" normalizeH="0" baseline="0" noProof="0" dirty="0">
                <a:ln>
                  <a:noFill/>
                </a:ln>
                <a:solidFill>
                  <a:prstClr val="black"/>
                </a:solidFill>
                <a:effectLst/>
                <a:uLnTx/>
                <a:uFillTx/>
                <a:ea typeface="+mn-ea"/>
                <a:cs typeface="+mn-cs"/>
              </a:rPr>
              <a:t>frequency of articles </a:t>
            </a:r>
            <a:r>
              <a:rPr kumimoji="0" lang="en-US" b="0" i="0" u="none" strike="noStrike" kern="1200" cap="none" spc="0" normalizeH="0" baseline="0" noProof="0" dirty="0">
                <a:ln>
                  <a:noFill/>
                </a:ln>
                <a:solidFill>
                  <a:prstClr val="black"/>
                </a:solidFill>
                <a:effectLst/>
                <a:uLnTx/>
                <a:uFillTx/>
                <a:ea typeface="+mn-ea"/>
                <a:cs typeface="+mn-cs"/>
              </a:rPr>
              <a:t>and </a:t>
            </a:r>
            <a:r>
              <a:rPr kumimoji="0" lang="en-US" b="1" i="0" u="none" strike="noStrike" kern="1200" cap="none" spc="0" normalizeH="0" baseline="0" noProof="0" dirty="0">
                <a:ln>
                  <a:noFill/>
                </a:ln>
                <a:solidFill>
                  <a:prstClr val="black"/>
                </a:solidFill>
                <a:effectLst/>
                <a:uLnTx/>
                <a:uFillTx/>
                <a:ea typeface="+mn-ea"/>
                <a:cs typeface="+mn-cs"/>
              </a:rPr>
              <a:t>emotional tone</a:t>
            </a:r>
            <a:r>
              <a:rPr kumimoji="0" lang="en-US" b="0" i="0" u="none" strike="noStrike" kern="1200" cap="none" spc="0" normalizeH="0" baseline="0" noProof="0" dirty="0">
                <a:ln>
                  <a:noFill/>
                </a:ln>
                <a:solidFill>
                  <a:prstClr val="black"/>
                </a:solidFill>
                <a:effectLst/>
                <a:uLnTx/>
                <a:uFillTx/>
                <a:ea typeface="+mn-ea"/>
                <a:cs typeface="+mn-cs"/>
              </a:rPr>
              <a:t>.</a:t>
            </a:r>
          </a:p>
          <a:p>
            <a:pPr marL="171450" marR="0" lvl="0" indent="-171450" algn="l" defTabSz="914400" rtl="0" eaLnBrk="1" fontAlgn="auto" latinLnBrk="0" hangingPunct="1">
              <a:lnSpc>
                <a:spcPct val="100000"/>
              </a:lnSpc>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ea typeface="+mn-ea"/>
                <a:cs typeface="+mn-cs"/>
              </a:rPr>
              <a:t>We found that </a:t>
            </a:r>
            <a:r>
              <a:rPr kumimoji="0" lang="en-US" b="1" i="0" u="none" strike="noStrike" kern="1200" cap="none" spc="0" normalizeH="0" baseline="0" noProof="0" dirty="0">
                <a:ln>
                  <a:noFill/>
                </a:ln>
                <a:solidFill>
                  <a:prstClr val="black"/>
                </a:solidFill>
                <a:effectLst/>
                <a:uLnTx/>
                <a:uFillTx/>
                <a:ea typeface="+mn-ea"/>
                <a:cs typeface="+mn-cs"/>
              </a:rPr>
              <a:t>15.3% </a:t>
            </a:r>
            <a:r>
              <a:rPr kumimoji="0" lang="en-US" b="0" i="0" u="none" strike="noStrike" kern="1200" cap="none" spc="0" normalizeH="0" baseline="0" noProof="0" dirty="0">
                <a:ln>
                  <a:noFill/>
                </a:ln>
                <a:solidFill>
                  <a:prstClr val="black"/>
                </a:solidFill>
                <a:effectLst/>
                <a:uLnTx/>
                <a:uFillTx/>
                <a:ea typeface="+mn-ea"/>
                <a:cs typeface="+mn-cs"/>
              </a:rPr>
              <a:t>of the variance in citation count was explained by the model.</a:t>
            </a:r>
          </a:p>
          <a:p>
            <a:pPr marL="171450" marR="0" lvl="0" indent="-171450" algn="l" defTabSz="914400" rtl="0" eaLnBrk="1" fontAlgn="auto" latinLnBrk="0" hangingPunct="1">
              <a:lnSpc>
                <a:spcPct val="100000"/>
              </a:lnSpc>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ea typeface="+mn-ea"/>
                <a:cs typeface="+mn-cs"/>
              </a:rPr>
              <a:t>The model was not statistically significant at predicting citation count.</a:t>
            </a:r>
          </a:p>
          <a:p>
            <a:pPr marL="171450" marR="0" lvl="0" indent="-171450" algn="l" defTabSz="914400" rtl="0" eaLnBrk="1" fontAlgn="auto" latinLnBrk="0" hangingPunct="1">
              <a:lnSpc>
                <a:spcPct val="100000"/>
              </a:lnSpc>
              <a:spcAft>
                <a:spcPts val="600"/>
              </a:spcAft>
              <a:buClrTx/>
              <a:buSzTx/>
              <a:buFont typeface="Arial" panose="020B0604020202020204" pitchFamily="34" charset="0"/>
              <a:buChar char="•"/>
              <a:tabLst/>
              <a:defRPr/>
            </a:pPr>
            <a:endParaRPr kumimoji="0" lang="en-US" b="0" i="0" u="none" strike="noStrike" kern="1200" cap="none" spc="0" normalizeH="0" baseline="0" noProof="0" dirty="0">
              <a:ln>
                <a:noFill/>
              </a:ln>
              <a:solidFill>
                <a:prstClr val="black"/>
              </a:solidFill>
              <a:effectLst/>
              <a:uLnTx/>
              <a:uFillTx/>
              <a:ea typeface="+mn-ea"/>
              <a:cs typeface="+mn-cs"/>
            </a:endParaRPr>
          </a:p>
          <a:p>
            <a:pPr marL="171450" marR="0" lvl="0" indent="-171450" algn="l" defTabSz="914400" rtl="0" eaLnBrk="1" fontAlgn="auto" latinLnBrk="0" hangingPunct="1">
              <a:lnSpc>
                <a:spcPct val="100000"/>
              </a:lnSpc>
              <a:spcAft>
                <a:spcPts val="600"/>
              </a:spcAft>
              <a:buClrTx/>
              <a:buSzTx/>
              <a:buFont typeface="Arial" panose="020B0604020202020204" pitchFamily="34" charset="0"/>
              <a:buChar char="•"/>
              <a:tabLst/>
              <a:defRPr/>
            </a:pPr>
            <a:r>
              <a:rPr kumimoji="0" lang="en-US" b="1" i="0" u="none" strike="noStrike" kern="1200" cap="none" spc="0" normalizeH="0" baseline="0" noProof="0" dirty="0">
                <a:ln>
                  <a:noFill/>
                </a:ln>
                <a:solidFill>
                  <a:prstClr val="black"/>
                </a:solidFill>
                <a:effectLst/>
                <a:uLnTx/>
                <a:uFillTx/>
                <a:ea typeface="+mn-ea"/>
                <a:cs typeface="+mn-cs"/>
              </a:rPr>
              <a:t>Altmetric Attention Score </a:t>
            </a:r>
            <a:r>
              <a:rPr kumimoji="0" lang="en-US" b="0" i="0" u="none" strike="noStrike" kern="1200" cap="none" spc="0" normalizeH="0" baseline="0" noProof="0" dirty="0">
                <a:ln>
                  <a:noFill/>
                </a:ln>
                <a:solidFill>
                  <a:prstClr val="black"/>
                </a:solidFill>
                <a:effectLst/>
                <a:uLnTx/>
                <a:uFillTx/>
                <a:ea typeface="+mn-ea"/>
                <a:cs typeface="+mn-cs"/>
              </a:rPr>
              <a:t>was positively associated with Emotional tone and negatively associated with Recommendations.</a:t>
            </a:r>
          </a:p>
          <a:p>
            <a:pPr marL="171450" marR="0" lvl="0" indent="-171450" algn="l" defTabSz="914400" rtl="0" eaLnBrk="1" fontAlgn="auto" latinLnBrk="0" hangingPunct="1">
              <a:lnSpc>
                <a:spcPct val="100000"/>
              </a:lnSpc>
              <a:spcAft>
                <a:spcPts val="600"/>
              </a:spcAft>
              <a:buClrTx/>
              <a:buSzTx/>
              <a:buFont typeface="Arial" panose="020B0604020202020204" pitchFamily="34" charset="0"/>
              <a:buChar char="•"/>
              <a:tabLst/>
              <a:defRPr/>
            </a:pPr>
            <a:r>
              <a:rPr kumimoji="0" lang="en-US" b="1" i="0" u="none" strike="noStrike" kern="1200" cap="none" spc="0" normalizeH="0" baseline="0" noProof="0" dirty="0">
                <a:ln>
                  <a:noFill/>
                </a:ln>
                <a:solidFill>
                  <a:prstClr val="black"/>
                </a:solidFill>
                <a:effectLst/>
                <a:uLnTx/>
                <a:uFillTx/>
                <a:ea typeface="+mn-ea"/>
                <a:cs typeface="+mn-cs"/>
              </a:rPr>
              <a:t>18.3% </a:t>
            </a:r>
            <a:r>
              <a:rPr kumimoji="0" lang="en-US" b="0" i="0" u="none" strike="noStrike" kern="1200" cap="none" spc="0" normalizeH="0" baseline="0" noProof="0" dirty="0">
                <a:ln>
                  <a:noFill/>
                </a:ln>
                <a:solidFill>
                  <a:prstClr val="black"/>
                </a:solidFill>
                <a:effectLst/>
                <a:uLnTx/>
                <a:uFillTx/>
                <a:ea typeface="+mn-ea"/>
                <a:cs typeface="+mn-cs"/>
              </a:rPr>
              <a:t>of the variance in Altmetric Attention Score was explained by the model.</a:t>
            </a:r>
          </a:p>
          <a:p>
            <a:pPr marL="171450" marR="0" lvl="0" indent="-171450" algn="l" defTabSz="914400" rtl="0" eaLnBrk="1" fontAlgn="auto" latinLnBrk="0" hangingPunct="1">
              <a:lnSpc>
                <a:spcPct val="100000"/>
              </a:lnSpc>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ea typeface="+mn-ea"/>
                <a:cs typeface="+mn-cs"/>
              </a:rPr>
              <a:t>With an F-statistic of 1.81 at </a:t>
            </a:r>
            <a:r>
              <a:rPr kumimoji="0" lang="en-US" b="0" i="1" u="none" strike="noStrike" kern="1200" cap="none" spc="0" normalizeH="0" baseline="0" noProof="0" dirty="0">
                <a:ln>
                  <a:noFill/>
                </a:ln>
                <a:solidFill>
                  <a:prstClr val="black"/>
                </a:solidFill>
                <a:effectLst/>
                <a:uLnTx/>
                <a:uFillTx/>
                <a:ea typeface="+mn-ea"/>
                <a:cs typeface="+mn-cs"/>
              </a:rPr>
              <a:t>P</a:t>
            </a:r>
            <a:r>
              <a:rPr kumimoji="0" lang="en-US" b="0" i="0" u="none" strike="noStrike" kern="1200" cap="none" spc="0" normalizeH="0" baseline="0" noProof="0" dirty="0">
                <a:ln>
                  <a:noFill/>
                </a:ln>
                <a:solidFill>
                  <a:prstClr val="black"/>
                </a:solidFill>
                <a:effectLst/>
                <a:uLnTx/>
                <a:uFillTx/>
                <a:ea typeface="+mn-ea"/>
                <a:cs typeface="+mn-cs"/>
              </a:rPr>
              <a:t>=0.056.</a:t>
            </a:r>
          </a:p>
          <a:p>
            <a:pPr marL="0" marR="0" lvl="0" indent="0" algn="l" defTabSz="914400" rtl="0" eaLnBrk="1" fontAlgn="auto" latinLnBrk="0" hangingPunct="1">
              <a:lnSpc>
                <a:spcPct val="100000"/>
              </a:lnSpc>
              <a:spcAft>
                <a:spcPts val="600"/>
              </a:spcAft>
              <a:buClrTx/>
              <a:buSzTx/>
              <a:buFont typeface="Arial" panose="020B0604020202020204" pitchFamily="34" charset="0"/>
              <a:buNone/>
              <a:tabLst/>
              <a:defRPr/>
            </a:pPr>
            <a:r>
              <a:rPr kumimoji="0" lang="en-US" b="0" i="0" u="none" strike="noStrike" kern="1200" cap="none" spc="0" normalizeH="0" baseline="0" noProof="0" dirty="0">
                <a:ln>
                  <a:noFill/>
                </a:ln>
                <a:solidFill>
                  <a:prstClr val="black"/>
                </a:solidFill>
                <a:effectLst/>
                <a:uLnTx/>
                <a:uFillTx/>
                <a:ea typeface="+mn-ea"/>
                <a:cs typeface="+mn-cs"/>
              </a:rPr>
              <a:t>[CLICK]</a:t>
            </a:r>
          </a:p>
          <a:p>
            <a:pPr marL="171450" marR="0" lvl="0" indent="-171450" algn="l" defTabSz="914400" rtl="0" eaLnBrk="1" fontAlgn="auto" latinLnBrk="0" hangingPunct="1">
              <a:lnSpc>
                <a:spcPct val="100000"/>
              </a:lnSpc>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ea typeface="+mn-ea"/>
                <a:cs typeface="+mn-cs"/>
              </a:rPr>
              <a:t>So, we found trends toward the narrative elements studied being collectively predictive of review article influence, although these did not quite reach the 0.05 level significance threshold.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73407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ea typeface="+mn-ea"/>
                <a:cs typeface="+mn-cs"/>
              </a:rPr>
              <a:t>To summarize our findings…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rPr>
              <a:t>Abstracts of journal articles on genetic medicines have </a:t>
            </a:r>
            <a:r>
              <a:rPr kumimoji="0" lang="en-US" b="1"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rPr>
              <a:t>low narrativity </a:t>
            </a:r>
            <a:r>
              <a:rPr kumimoji="0" lang="en-US" b="0"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rPr>
              <a:t>relative to traditional stories (eg, novels, movies), but </a:t>
            </a:r>
            <a:r>
              <a:rPr kumimoji="0" lang="en-US" b="1"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rPr>
              <a:t>review articles score higher </a:t>
            </a:r>
            <a:r>
              <a:rPr kumimoji="0" lang="en-US" b="0"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rPr>
              <a:t>than primary articles.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rPr>
              <a:t>Increased emotional tone was associated with both increased citation count and higher Altmetric Attention Score.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rPr>
              <a:t>This was a </a:t>
            </a:r>
            <a:r>
              <a:rPr kumimoji="0" lang="en-US" b="1"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rPr>
              <a:t>pilot study </a:t>
            </a:r>
            <a:r>
              <a:rPr kumimoji="0" lang="en-US" b="0"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rPr>
              <a:t>with </a:t>
            </a:r>
            <a:r>
              <a:rPr kumimoji="0" lang="en-US" b="1"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rPr>
              <a:t>several limitations</a:t>
            </a:r>
            <a:r>
              <a:rPr kumimoji="0" lang="en-US" b="0"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rPr>
              <a:t>: small sample size, inclusion of a broad range of journal titles, and the omission of journal impact factor as a variable in the analyses.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rPr>
              <a:t>Given the trends in favor of these narrative elements being collectively significant in predicting review article influence, </a:t>
            </a:r>
            <a:r>
              <a:rPr kumimoji="0" lang="en-US" b="1"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rPr>
              <a:t>authors should explore ways to incorporate a more-narrative writing style </a:t>
            </a:r>
            <a:r>
              <a:rPr kumimoji="0" lang="en-US" b="0"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rPr>
              <a:t>into their future publications.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b="0" i="0" u="none" strike="noStrike" kern="1200" cap="none" spc="0" normalizeH="0" baseline="0" noProof="0" dirty="0">
              <a:ln>
                <a:noFill/>
              </a:ln>
              <a:solidFill>
                <a:srgbClr val="000000">
                  <a:lumMod val="75000"/>
                  <a:lumOff val="25000"/>
                </a:srgbClr>
              </a:solidFill>
              <a:effectLst/>
              <a:uLnTx/>
              <a:uFillTx/>
              <a:ea typeface="+mn-ea"/>
              <a:cs typeface="Arial" panose="020B0604020202020204" pitchFamily="34" charset="0"/>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4395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89633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db4a76636b_0_2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2db4a76636b_0_2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g2db4a76636b_0_2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40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db4a76636b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g2db4a76636b_0_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David</a:t>
            </a:r>
            <a:endParaRPr/>
          </a:p>
        </p:txBody>
      </p:sp>
      <p:sp>
        <p:nvSpPr>
          <p:cNvPr id="127" name="Google Shape;127;g2db4a76636b_0_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41</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c60c92485f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g2c60c92485f_0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0" name="Google Shape;140;g2c60c92485f_0_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42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c60c92485f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c60c92485f_0_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g2c60c92485f_0_2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db4a76636b_0_2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db4a76636b_0_2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g2db4a76636b_0_25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44</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c60c92485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2c60c92485f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 name="Google Shape;120;g2c60c92485f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45</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400"/>
              <a:t>Reminder that for today’s webinar, You can submit a question at any time during the presentation by following the instructions on this slide. </a:t>
            </a:r>
          </a:p>
          <a:p>
            <a:pPr>
              <a:spcBef>
                <a:spcPct val="0"/>
              </a:spcBef>
            </a:pPr>
            <a:endParaRPr lang="en-US" altLang="en-US" sz="1400"/>
          </a:p>
          <a:p>
            <a:pPr>
              <a:spcBef>
                <a:spcPct val="0"/>
              </a:spcBef>
            </a:pPr>
            <a:r>
              <a:rPr lang="en-US" altLang="en-US" sz="1400"/>
              <a:t>To ask a question, open the Q&amp;A window, type in your question, and click send.</a:t>
            </a:r>
          </a:p>
          <a:p>
            <a:pPr>
              <a:spcBef>
                <a:spcPct val="0"/>
              </a:spcBef>
            </a:pPr>
            <a:endParaRPr lang="en-US" altLang="en-US" sz="1400"/>
          </a:p>
          <a:p>
            <a:pPr>
              <a:spcBef>
                <a:spcPct val="0"/>
              </a:spcBef>
            </a:pPr>
            <a:r>
              <a:rPr lang="en-US" altLang="en-US" sz="1400"/>
              <a:t>The faculty will answer questions at the end of all the presentations.</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499865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c33f9d2776_0_37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2c33f9d2776_0_3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c33f9d2776_0_39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g2c33f9d2776_0_3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c33f9d2776_0_4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g2c33f9d2776_0_4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c33f9d2776_0_47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g2c33f9d2776_0_4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c33f9d2776_0_4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g2c33f9d2776_0_4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c33f9d2776_0_43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g2c33f9d2776_0_4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2c33f9d2776_0_4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g2c33f9d2776_0_4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2c33f9d2776_0_5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g2c33f9d2776_0_50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2db4a76636b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g2db4a76636b_0_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db4a76636b_0_2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2db4a76636b_0_2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9" name="Google Shape;259;g2db4a76636b_0_23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55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Please take a moment to read our general disclaimer. </a:t>
            </a:r>
          </a:p>
          <a:p>
            <a:endParaRPr lang="en-US" sz="1400"/>
          </a:p>
          <a:p>
            <a:r>
              <a:rPr lang="en-US" sz="1400"/>
              <a:t>OR</a:t>
            </a:r>
          </a:p>
          <a:p>
            <a:endParaRPr lang="en-US" sz="1400"/>
          </a:p>
          <a:p>
            <a:r>
              <a:rPr lang="en-US" sz="1400"/>
              <a:t>Please know that the  Information presented by our speakers today reflect their personal knowledge and opinions and do not necessarily represent the position of their current or past employers</a:t>
            </a:r>
          </a:p>
          <a:p>
            <a:endParaRPr lang="en-US" sz="1400"/>
          </a:p>
        </p:txBody>
      </p:sp>
      <p:sp>
        <p:nvSpPr>
          <p:cNvPr id="4" name="Header Placeholder 3"/>
          <p:cNvSpPr>
            <a:spLocks noGrp="1"/>
          </p:cNvSpPr>
          <p:nvPr>
            <p:ph type="hdr" sz="quarter"/>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4"/>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418587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db4a76636b_0_2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2db4a76636b_0_26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g2db4a76636b_0_26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db4a76636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db4a76636b_0_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2db4a76636b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g2db4a76636b_0_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And now it's time to answer your questions. As a reminder, please type them into the Q&amp;A box at the bottom of your screen. </a:t>
            </a:r>
          </a:p>
          <a:p>
            <a:endParaRPr lang="en-US">
              <a:cs typeface="Calibri"/>
            </a:endParaRPr>
          </a:p>
          <a:p>
            <a:r>
              <a:rPr lang="en-US" sz="1800">
                <a:effectLst/>
                <a:latin typeface="Aptos" panose="020B0004020202020204" pitchFamily="34" charset="0"/>
                <a:ea typeface="Aptos" panose="020B0004020202020204" pitchFamily="34" charset="0"/>
                <a:cs typeface="Aptos" panose="020B0004020202020204" pitchFamily="34" charset="0"/>
              </a:rPr>
              <a:t>[ask seeding question]</a:t>
            </a:r>
            <a:endParaRPr lang="en-US">
              <a:cs typeface="Calibri"/>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59</a:t>
            </a:fld>
            <a:endParaRPr lang="en-US"/>
          </a:p>
        </p:txBody>
      </p:sp>
    </p:spTree>
    <p:extLst>
      <p:ext uri="{BB962C8B-B14F-4D97-AF65-F5344CB8AC3E}">
        <p14:creationId xmlns:p14="http://schemas.microsoft.com/office/powerpoint/2010/main" val="269428817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685800">
              <a:spcBef>
                <a:spcPct val="0"/>
              </a:spcBef>
              <a:defRPr/>
            </a:pPr>
            <a:r>
              <a:rPr lang="en-US" altLang="en-US" sz="1600">
                <a:cs typeface="Calibri"/>
              </a:rPr>
              <a:t>Also, be on the lookout for ISMPP’s next 2 ISMPP U’s…in June</a:t>
            </a:r>
            <a:endParaRPr lang="en-US" altLang="en-US" sz="1600">
              <a:ea typeface="Calibri"/>
              <a:cs typeface="Calibri"/>
            </a:endParaRP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60</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3036833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600">
                <a:solidFill>
                  <a:srgbClr val="000000"/>
                </a:solidFill>
                <a:latin typeface="Calibri"/>
                <a:ea typeface="Calibri"/>
                <a:cs typeface="Calibri"/>
              </a:rPr>
              <a:t>If you were unable to take a screenshot for credit at the beginning of the webinar, you may do so now. Again, a certificate will be mailed upon completion of the webinar.</a:t>
            </a:r>
            <a:endParaRPr lang="en-US" sz="9600" b="0" i="0">
              <a:solidFill>
                <a:srgbClr val="000000"/>
              </a:solidFill>
              <a:effectLst/>
              <a:latin typeface="Calibri" panose="020F0502020204030204" pitchFamily="34" charset="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991727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216E7ADC-8A83-4087-A107-663E48FF09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D29E4F90-3349-4C73-95A0-2A3D7FA227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en-US" sz="1400"/>
              <a:t>Thank you again for attending today’s webinar. Please take a moment to fill out the survey link that will be sent to you.</a:t>
            </a:r>
          </a:p>
          <a:p>
            <a:pPr>
              <a:spcBef>
                <a:spcPct val="0"/>
              </a:spcBef>
            </a:pPr>
            <a:endParaRPr lang="en-US" altLang="en-US" sz="1400"/>
          </a:p>
          <a:p>
            <a:pPr>
              <a:spcBef>
                <a:spcPct val="0"/>
              </a:spcBef>
            </a:pPr>
            <a:r>
              <a:rPr lang="en-US" altLang="en-US" sz="1400"/>
              <a:t>After closing out of ZOOM, please click the ‘continue’ button on your screen to take a short survey. </a:t>
            </a:r>
          </a:p>
          <a:p>
            <a:pPr>
              <a:spcBef>
                <a:spcPct val="0"/>
              </a:spcBef>
            </a:pPr>
            <a:endParaRPr lang="en-US" altLang="en-US" sz="1400"/>
          </a:p>
          <a:p>
            <a:pPr>
              <a:spcBef>
                <a:spcPct val="0"/>
              </a:spcBef>
            </a:pPr>
            <a:r>
              <a:rPr lang="en-US" altLang="en-US" sz="1400"/>
              <a:t>Thank you!</a:t>
            </a:r>
          </a:p>
        </p:txBody>
      </p:sp>
      <p:sp>
        <p:nvSpPr>
          <p:cNvPr id="115716" name="Slide Number Placeholder 3">
            <a:extLst>
              <a:ext uri="{FF2B5EF4-FFF2-40B4-BE49-F238E27FC236}">
                <a16:creationId xmlns:a16="http://schemas.microsoft.com/office/drawing/2014/main" id="{7DD3FBF6-92DD-4D6D-894B-35E6CF3D91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63379" indent="-292465">
              <a:defRPr>
                <a:solidFill>
                  <a:schemeClr val="tx1"/>
                </a:solidFill>
                <a:latin typeface="Arial" panose="020B0604020202020204" pitchFamily="34" charset="0"/>
                <a:cs typeface="Arial" panose="020B0604020202020204" pitchFamily="34" charset="0"/>
              </a:defRPr>
            </a:lvl2pPr>
            <a:lvl3pPr marL="1174810" indent="-234631">
              <a:defRPr>
                <a:solidFill>
                  <a:schemeClr val="tx1"/>
                </a:solidFill>
                <a:latin typeface="Arial" panose="020B0604020202020204" pitchFamily="34" charset="0"/>
                <a:cs typeface="Arial" panose="020B0604020202020204" pitchFamily="34" charset="0"/>
              </a:defRPr>
            </a:lvl3pPr>
            <a:lvl4pPr marL="1645725" indent="-234631">
              <a:defRPr>
                <a:solidFill>
                  <a:schemeClr val="tx1"/>
                </a:solidFill>
                <a:latin typeface="Arial" panose="020B0604020202020204" pitchFamily="34" charset="0"/>
                <a:cs typeface="Arial" panose="020B0604020202020204" pitchFamily="34" charset="0"/>
              </a:defRPr>
            </a:lvl4pPr>
            <a:lvl5pPr marL="2116642" indent="-234631">
              <a:defRPr>
                <a:solidFill>
                  <a:schemeClr val="tx1"/>
                </a:solidFill>
                <a:latin typeface="Arial" panose="020B0604020202020204" pitchFamily="34" charset="0"/>
                <a:cs typeface="Arial" panose="020B0604020202020204" pitchFamily="34" charset="0"/>
              </a:defRPr>
            </a:lvl5pPr>
            <a:lvl6pPr marL="2592515"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68387"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4260"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20131"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E824FA45-32E1-4B86-85CE-3B8753D9A46D}"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62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28217755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69196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a:t>These are the learning objectives for today’s webinar.  We want you to....</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a:t>1.	Understand how </a:t>
            </a:r>
            <a:r>
              <a:rPr lang="en-US" sz="900" err="1"/>
              <a:t>genAI</a:t>
            </a:r>
            <a:r>
              <a:rPr lang="en-US" sz="900"/>
              <a:t> can be used as an analytical tool to understand the content of text at scale.  </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a:t>2. 	Learn how artificial intelligence can assist them in the difficult task of conveying complex ideas with clarity and simplicity.</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a:t>3. 	Appreciate approaches that can be used to quantify the narrative properties of journal articles and narrative elements that might translate to effective storytelling</a:t>
            </a:r>
          </a:p>
          <a:p>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6</a:t>
            </a:fld>
            <a:endParaRPr lang="en-US"/>
          </a:p>
        </p:txBody>
      </p:sp>
    </p:spTree>
    <p:extLst>
      <p:ext uri="{BB962C8B-B14F-4D97-AF65-F5344CB8AC3E}">
        <p14:creationId xmlns:p14="http://schemas.microsoft.com/office/powerpoint/2010/main" val="3087802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1311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0908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20000"/>
              </a:lnSpc>
              <a:spcBef>
                <a:spcPts val="600"/>
              </a:spcBef>
              <a:spcAft>
                <a:spcPts val="200"/>
              </a:spcAft>
              <a:buClr>
                <a:srgbClr val="0097A8"/>
              </a:buClr>
              <a:buSzPts val="1100"/>
              <a:buFont typeface="Symbol" panose="05050102010706020507" pitchFamily="18" charset="2"/>
              <a:buChar cha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06238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4.xml"/><Relationship Id="rId4" Type="http://schemas.openxmlformats.org/officeDocument/2006/relationships/image" Target="../media/image17.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image" Target="../media/image18.jpeg"/><Relationship Id="rId1" Type="http://schemas.openxmlformats.org/officeDocument/2006/relationships/slideMaster" Target="../slideMasters/slideMaster4.xml"/><Relationship Id="rId6" Type="http://schemas.openxmlformats.org/officeDocument/2006/relationships/hyperlink" Target="https://twitter.com/SorceroCo" TargetMode="External"/><Relationship Id="rId5" Type="http://schemas.openxmlformats.org/officeDocument/2006/relationships/image" Target="../media/image20.png"/><Relationship Id="rId4" Type="http://schemas.openxmlformats.org/officeDocument/2006/relationships/hyperlink" Target="https://www.linkedin.com/company/sorcero" TargetMode="Externa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2" name="Title 1"/>
          <p:cNvSpPr>
            <a:spLocks noGrp="1"/>
          </p:cNvSpPr>
          <p:nvPr>
            <p:ph type="ctrTitle"/>
          </p:nvPr>
        </p:nvSpPr>
        <p:spPr>
          <a:xfrm>
            <a:off x="4809392" y="516457"/>
            <a:ext cx="3877408" cy="1790700"/>
          </a:xfrm>
        </p:spPr>
        <p:txBody>
          <a:bodyPr anchor="b">
            <a:normAutofit/>
          </a:bodyPr>
          <a:lstStyle>
            <a:lvl1pPr algn="ctr">
              <a:defRPr sz="4000" b="1">
                <a:solidFill>
                  <a:srgbClr val="F28C11"/>
                </a:solidFill>
              </a:defRPr>
            </a:lvl1pPr>
          </a:lstStyle>
          <a:p>
            <a:r>
              <a:rPr lang="en-US"/>
              <a:t>Click to edit Master title style</a:t>
            </a:r>
          </a:p>
        </p:txBody>
      </p:sp>
      <p:sp>
        <p:nvSpPr>
          <p:cNvPr id="3" name="Subtitle 2"/>
          <p:cNvSpPr>
            <a:spLocks noGrp="1"/>
          </p:cNvSpPr>
          <p:nvPr>
            <p:ph type="subTitle" idx="1"/>
          </p:nvPr>
        </p:nvSpPr>
        <p:spPr>
          <a:xfrm>
            <a:off x="4809392" y="2400300"/>
            <a:ext cx="3877408" cy="748630"/>
          </a:xfrm>
        </p:spPr>
        <p:txBody>
          <a:bodyPr>
            <a:noAutofit/>
          </a:bodyPr>
          <a:lstStyle>
            <a:lvl1pPr marL="0" indent="0" algn="ctr">
              <a:buNone/>
              <a:defRPr sz="2400" b="1" i="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66353" y="3549802"/>
            <a:ext cx="1763486" cy="1371600"/>
          </a:xfrm>
          <a:prstGeom prst="rect">
            <a:avLst/>
          </a:prstGeom>
        </p:spPr>
      </p:pic>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Placeholder 2 Circles">
    <p:spTree>
      <p:nvGrpSpPr>
        <p:cNvPr id="1" name=""/>
        <p:cNvGrpSpPr/>
        <p:nvPr/>
      </p:nvGrpSpPr>
      <p:grpSpPr>
        <a:xfrm>
          <a:off x="0" y="0"/>
          <a:ext cx="0" cy="0"/>
          <a:chOff x="0" y="0"/>
          <a:chExt cx="0" cy="0"/>
        </a:xfrm>
      </p:grpSpPr>
      <p:sp>
        <p:nvSpPr>
          <p:cNvPr id="11" name="Picture Placeholder 13"/>
          <p:cNvSpPr>
            <a:spLocks noGrp="1" noChangeAspect="1"/>
          </p:cNvSpPr>
          <p:nvPr>
            <p:ph type="pic" sz="quarter" idx="20"/>
          </p:nvPr>
        </p:nvSpPr>
        <p:spPr>
          <a:xfrm>
            <a:off x="844850"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3" name="Picture Placeholder 13"/>
          <p:cNvSpPr>
            <a:spLocks noGrp="1" noChangeAspect="1"/>
          </p:cNvSpPr>
          <p:nvPr>
            <p:ph type="pic" sz="quarter" idx="21"/>
          </p:nvPr>
        </p:nvSpPr>
        <p:spPr>
          <a:xfrm>
            <a:off x="2864819"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4" name="Picture Placeholder 13"/>
          <p:cNvSpPr>
            <a:spLocks noGrp="1" noChangeAspect="1"/>
          </p:cNvSpPr>
          <p:nvPr>
            <p:ph type="pic" sz="quarter" idx="22"/>
          </p:nvPr>
        </p:nvSpPr>
        <p:spPr>
          <a:xfrm>
            <a:off x="4798612"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5" name="Picture Placeholder 13"/>
          <p:cNvSpPr>
            <a:spLocks noGrp="1" noChangeAspect="1"/>
          </p:cNvSpPr>
          <p:nvPr>
            <p:ph type="pic" sz="quarter" idx="23"/>
          </p:nvPr>
        </p:nvSpPr>
        <p:spPr>
          <a:xfrm>
            <a:off x="6819296"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3265850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C9B1A9E-A5F1-7621-5CFD-3B10A374BD50}"/>
              </a:ext>
            </a:extLst>
          </p:cNvPr>
          <p:cNvSpPr>
            <a:spLocks noGrp="1"/>
          </p:cNvSpPr>
          <p:nvPr>
            <p:ph type="sldNum" sz="quarter" idx="12"/>
          </p:nvPr>
        </p:nvSpPr>
        <p:spPr>
          <a:xfrm>
            <a:off x="199852" y="4864893"/>
            <a:ext cx="395597" cy="273844"/>
          </a:xfrm>
          <a:prstGeom prst="rect">
            <a:avLst/>
          </a:prstGeom>
        </p:spPr>
        <p:txBody>
          <a:bodyPr/>
          <a:lstStyle>
            <a:lvl1pPr algn="ctr">
              <a:defRPr sz="788">
                <a:solidFill>
                  <a:schemeClr val="bg1"/>
                </a:solidFill>
              </a:defRPr>
            </a:lvl1pPr>
          </a:lstStyle>
          <a:p>
            <a:fld id="{76B51402-D8AD-3345-AF1A-7CB73C854E7F}" type="slidenum">
              <a:rPr lang="en-US" smtClean="0"/>
              <a:pPr/>
              <a:t>‹#›</a:t>
            </a:fld>
            <a:endParaRPr lang="en-US"/>
          </a:p>
        </p:txBody>
      </p:sp>
      <p:pic>
        <p:nvPicPr>
          <p:cNvPr id="4" name="Picture 3" descr="Text&#10;&#10;Description automatically generated with medium confidence">
            <a:extLst>
              <a:ext uri="{FF2B5EF4-FFF2-40B4-BE49-F238E27FC236}">
                <a16:creationId xmlns:a16="http://schemas.microsoft.com/office/drawing/2014/main" id="{5B707CCC-B3A2-EC47-9F33-6B40630B0B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51521" y="4558215"/>
            <a:ext cx="840401" cy="653645"/>
          </a:xfrm>
          <a:prstGeom prst="rect">
            <a:avLst/>
          </a:prstGeom>
        </p:spPr>
      </p:pic>
      <p:sp>
        <p:nvSpPr>
          <p:cNvPr id="2" name="Footer Placeholder 4">
            <a:extLst>
              <a:ext uri="{FF2B5EF4-FFF2-40B4-BE49-F238E27FC236}">
                <a16:creationId xmlns:a16="http://schemas.microsoft.com/office/drawing/2014/main" id="{2C36825D-67CD-E89A-234E-5DD6CFEEC076}"/>
              </a:ext>
            </a:extLst>
          </p:cNvPr>
          <p:cNvSpPr>
            <a:spLocks noGrp="1"/>
          </p:cNvSpPr>
          <p:nvPr>
            <p:ph type="ftr" sz="quarter" idx="3"/>
          </p:nvPr>
        </p:nvSpPr>
        <p:spPr>
          <a:xfrm>
            <a:off x="591537" y="4571487"/>
            <a:ext cx="7833665" cy="273844"/>
          </a:xfrm>
          <a:prstGeom prst="rect">
            <a:avLst/>
          </a:prstGeom>
        </p:spPr>
        <p:txBody>
          <a:bodyPr bIns="0" anchor="b"/>
          <a:lstStyle>
            <a:lvl1pPr algn="ctr">
              <a:defRPr sz="750"/>
            </a:lvl1pPr>
          </a:lstStyle>
          <a:p>
            <a:endParaRPr lang="en-US"/>
          </a:p>
        </p:txBody>
      </p:sp>
    </p:spTree>
    <p:extLst>
      <p:ext uri="{BB962C8B-B14F-4D97-AF65-F5344CB8AC3E}">
        <p14:creationId xmlns:p14="http://schemas.microsoft.com/office/powerpoint/2010/main" val="1415439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p:cSld name="Content">
    <p:spTree>
      <p:nvGrpSpPr>
        <p:cNvPr id="1" name="Shape 104"/>
        <p:cNvGrpSpPr/>
        <p:nvPr/>
      </p:nvGrpSpPr>
      <p:grpSpPr>
        <a:xfrm>
          <a:off x="0" y="0"/>
          <a:ext cx="0" cy="0"/>
          <a:chOff x="0" y="0"/>
          <a:chExt cx="0" cy="0"/>
        </a:xfrm>
      </p:grpSpPr>
      <p:sp>
        <p:nvSpPr>
          <p:cNvPr id="105" name="Google Shape;105;g2db4a76636b_0_123"/>
          <p:cNvSpPr txBox="1">
            <a:spLocks noGrp="1"/>
          </p:cNvSpPr>
          <p:nvPr>
            <p:ph type="title"/>
          </p:nvPr>
        </p:nvSpPr>
        <p:spPr>
          <a:xfrm>
            <a:off x="371474" y="195263"/>
            <a:ext cx="8406225" cy="5190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2"/>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06" name="Google Shape;106;g2db4a76636b_0_123"/>
          <p:cNvSpPr txBox="1">
            <a:spLocks noGrp="1"/>
          </p:cNvSpPr>
          <p:nvPr>
            <p:ph type="ftr" idx="11"/>
          </p:nvPr>
        </p:nvSpPr>
        <p:spPr>
          <a:xfrm>
            <a:off x="3571875" y="4767263"/>
            <a:ext cx="1991025" cy="273825"/>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07" name="Google Shape;107;g2db4a76636b_0_123"/>
          <p:cNvSpPr txBox="1">
            <a:spLocks noGrp="1"/>
          </p:cNvSpPr>
          <p:nvPr>
            <p:ph type="sldNum" idx="12"/>
          </p:nvPr>
        </p:nvSpPr>
        <p:spPr>
          <a:xfrm>
            <a:off x="5752869" y="4767263"/>
            <a:ext cx="3024900" cy="2738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9pPr>
          </a:lstStyle>
          <a:p>
            <a:r>
              <a:rPr lang="en-US"/>
              <a:t>© 2024 Sorcero, Inc.     </a:t>
            </a:r>
            <a:r>
              <a:rPr lang="en-US" b="1"/>
              <a:t>|</a:t>
            </a:r>
            <a:r>
              <a:rPr lang="en-US"/>
              <a:t>     sorcero.com     </a:t>
            </a:r>
            <a:r>
              <a:rPr lang="en-US" b="1"/>
              <a:t>|    </a:t>
            </a:r>
            <a:fld id="{00000000-1234-1234-1234-123412341234}" type="slidenum">
              <a:rPr lang="en-US" smtClean="0"/>
              <a:pPr/>
              <a:t>‹#›</a:t>
            </a:fld>
            <a:endParaRPr/>
          </a:p>
        </p:txBody>
      </p:sp>
      <p:sp>
        <p:nvSpPr>
          <p:cNvPr id="108" name="Google Shape;108;g2db4a76636b_0_123"/>
          <p:cNvSpPr txBox="1">
            <a:spLocks noGrp="1"/>
          </p:cNvSpPr>
          <p:nvPr>
            <p:ph type="body" idx="1"/>
          </p:nvPr>
        </p:nvSpPr>
        <p:spPr>
          <a:xfrm>
            <a:off x="371475" y="857250"/>
            <a:ext cx="8406225" cy="3829050"/>
          </a:xfrm>
          <a:prstGeom prst="rect">
            <a:avLst/>
          </a:prstGeom>
          <a:noFill/>
          <a:ln>
            <a:noFill/>
          </a:ln>
        </p:spPr>
        <p:txBody>
          <a:bodyPr spcFirstLastPara="1" wrap="square" lIns="91425" tIns="45700" rIns="91425" bIns="45700" anchor="t" anchorCtr="0">
            <a:normAutofit/>
          </a:bodyPr>
          <a:lstStyle>
            <a:lvl1pPr marL="342900" lvl="0" indent="-274320" algn="l" rtl="0">
              <a:lnSpc>
                <a:spcPct val="100000"/>
              </a:lnSpc>
              <a:spcBef>
                <a:spcPts val="750"/>
              </a:spcBef>
              <a:spcAft>
                <a:spcPts val="0"/>
              </a:spcAft>
              <a:buClr>
                <a:schemeClr val="dk1"/>
              </a:buClr>
              <a:buSzPts val="2160"/>
              <a:buFont typeface="Arial"/>
              <a:buChar char="•"/>
              <a:defRPr/>
            </a:lvl1pPr>
            <a:lvl2pPr marL="685800" lvl="1" indent="-252413" algn="l" rtl="0">
              <a:lnSpc>
                <a:spcPct val="100000"/>
              </a:lnSpc>
              <a:spcBef>
                <a:spcPts val="750"/>
              </a:spcBef>
              <a:spcAft>
                <a:spcPts val="0"/>
              </a:spcAft>
              <a:buClr>
                <a:schemeClr val="dk1"/>
              </a:buClr>
              <a:buSzPts val="1700"/>
              <a:buFont typeface="Arial"/>
              <a:buChar char="•"/>
              <a:defRPr/>
            </a:lvl2pPr>
            <a:lvl3pPr marL="1028700" lvl="2" indent="-257175" algn="l" rtl="0">
              <a:lnSpc>
                <a:spcPct val="100000"/>
              </a:lnSpc>
              <a:spcBef>
                <a:spcPts val="750"/>
              </a:spcBef>
              <a:spcAft>
                <a:spcPts val="0"/>
              </a:spcAft>
              <a:buClr>
                <a:schemeClr val="dk1"/>
              </a:buClr>
              <a:buSzPts val="1800"/>
              <a:buChar char="•"/>
              <a:defRPr/>
            </a:lvl3pPr>
            <a:lvl4pPr marL="1371600" lvl="3" indent="-247650" algn="l" rtl="0">
              <a:lnSpc>
                <a:spcPct val="100000"/>
              </a:lnSpc>
              <a:spcBef>
                <a:spcPts val="750"/>
              </a:spcBef>
              <a:spcAft>
                <a:spcPts val="0"/>
              </a:spcAft>
              <a:buClr>
                <a:schemeClr val="dk1"/>
              </a:buClr>
              <a:buSzPts val="1600"/>
              <a:buChar char="•"/>
              <a:defRPr/>
            </a:lvl4pPr>
            <a:lvl5pPr marL="1714500" lvl="4" indent="-238125" algn="l" rtl="0">
              <a:lnSpc>
                <a:spcPct val="100000"/>
              </a:lnSpc>
              <a:spcBef>
                <a:spcPts val="750"/>
              </a:spcBef>
              <a:spcAft>
                <a:spcPts val="0"/>
              </a:spcAft>
              <a:buClr>
                <a:schemeClr val="dk1"/>
              </a:buClr>
              <a:buSzPts val="1400"/>
              <a:buChar char="•"/>
              <a:defRPr/>
            </a:lvl5pPr>
            <a:lvl6pPr marL="2057400" lvl="5" indent="-257175" algn="l" rtl="0">
              <a:lnSpc>
                <a:spcPct val="90000"/>
              </a:lnSpc>
              <a:spcBef>
                <a:spcPts val="750"/>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571144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1291" cy="5143500"/>
          </a:xfrm>
          <a:prstGeom prst="rect">
            <a:avLst/>
          </a:prstGeom>
        </p:spPr>
      </p:pic>
      <p:sp>
        <p:nvSpPr>
          <p:cNvPr id="2" name="Title 1"/>
          <p:cNvSpPr>
            <a:spLocks noGrp="1"/>
          </p:cNvSpPr>
          <p:nvPr>
            <p:ph type="ctrTitle"/>
          </p:nvPr>
        </p:nvSpPr>
        <p:spPr>
          <a:xfrm>
            <a:off x="4809393" y="516457"/>
            <a:ext cx="3877408" cy="1790700"/>
          </a:xfrm>
        </p:spPr>
        <p:txBody>
          <a:bodyPr anchor="b">
            <a:normAutofit/>
          </a:bodyPr>
          <a:lstStyle>
            <a:lvl1pPr algn="ctr">
              <a:defRPr sz="4000" b="1">
                <a:solidFill>
                  <a:srgbClr val="F28C11"/>
                </a:solidFill>
              </a:defRPr>
            </a:lvl1pPr>
          </a:lstStyle>
          <a:p>
            <a:r>
              <a:rPr lang="en-US"/>
              <a:t>Click to edit Master title style</a:t>
            </a:r>
          </a:p>
        </p:txBody>
      </p:sp>
      <p:sp>
        <p:nvSpPr>
          <p:cNvPr id="3" name="Subtitle 2"/>
          <p:cNvSpPr>
            <a:spLocks noGrp="1"/>
          </p:cNvSpPr>
          <p:nvPr>
            <p:ph type="subTitle" idx="1"/>
          </p:nvPr>
        </p:nvSpPr>
        <p:spPr>
          <a:xfrm>
            <a:off x="4809393" y="2400300"/>
            <a:ext cx="3877408" cy="748630"/>
          </a:xfrm>
        </p:spPr>
        <p:txBody>
          <a:bodyPr>
            <a:noAutofit/>
          </a:bodyPr>
          <a:lstStyle>
            <a:lvl1pPr marL="0" indent="0" algn="ctr">
              <a:buNone/>
              <a:defRPr sz="2400" b="1" i="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66354" y="3549802"/>
            <a:ext cx="1763486" cy="1371600"/>
          </a:xfrm>
          <a:prstGeom prst="rect">
            <a:avLst/>
          </a:prstGeom>
        </p:spPr>
      </p:pic>
    </p:spTree>
    <p:extLst>
      <p:ext uri="{BB962C8B-B14F-4D97-AF65-F5344CB8AC3E}">
        <p14:creationId xmlns:p14="http://schemas.microsoft.com/office/powerpoint/2010/main" val="38099199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2400"/>
            </a:lvl1pPr>
            <a:lvl2pPr marL="584186" indent="-228594">
              <a:tabLst/>
              <a:defRPr sz="2200"/>
            </a:lvl2pPr>
            <a:lvl3pPr marL="927077" indent="-228594">
              <a:tabLst/>
              <a:defRPr sz="2000"/>
            </a:lvl3pPr>
            <a:lvl4pPr marL="1155671" indent="-157159">
              <a:tabLst/>
              <a:defRPr sz="1800"/>
            </a:lvl4pPr>
            <a:lvl5pPr marL="1496975" indent="-200020">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8530690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5" y="557215"/>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6"/>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9109133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9144000" cy="5143499"/>
          </a:xfrm>
          <a:prstGeom prst="rect">
            <a:avLst/>
          </a:prstGeom>
        </p:spPr>
      </p:pic>
      <p:sp>
        <p:nvSpPr>
          <p:cNvPr id="2" name="Title 1"/>
          <p:cNvSpPr>
            <a:spLocks noGrp="1"/>
          </p:cNvSpPr>
          <p:nvPr>
            <p:ph type="title"/>
          </p:nvPr>
        </p:nvSpPr>
        <p:spPr>
          <a:xfrm>
            <a:off x="3000375" y="557215"/>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6"/>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4280961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9143999" cy="5143499"/>
          </a:xfrm>
          <a:prstGeom prst="rect">
            <a:avLst/>
          </a:prstGeom>
        </p:spPr>
      </p:pic>
      <p:sp>
        <p:nvSpPr>
          <p:cNvPr id="2" name="Title 1"/>
          <p:cNvSpPr>
            <a:spLocks noGrp="1"/>
          </p:cNvSpPr>
          <p:nvPr>
            <p:ph type="title"/>
          </p:nvPr>
        </p:nvSpPr>
        <p:spPr>
          <a:xfrm>
            <a:off x="3000375" y="557215"/>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6"/>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7798067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57251"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1"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0656396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8071728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a:t>Click to edit Master title style</a:t>
            </a:r>
          </a:p>
        </p:txBody>
      </p:sp>
      <p:sp>
        <p:nvSpPr>
          <p:cNvPr id="3" name="Content Placeholder 2"/>
          <p:cNvSpPr>
            <a:spLocks noGrp="1"/>
          </p:cNvSpPr>
          <p:nvPr>
            <p:ph idx="1"/>
          </p:nvPr>
        </p:nvSpPr>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p:txBody>
          <a:bodyPr/>
          <a:lstStyle>
            <a:lvl1pPr>
              <a:defRPr/>
            </a:lvl1pPr>
          </a:lstStyle>
          <a:p>
            <a:r>
              <a:rPr lang="en-US"/>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354A3FF4-8D50-4114-A5A4-C538BCC81F7B}"/>
              </a:ext>
            </a:extLst>
          </p:cNvPr>
          <p:cNvPicPr>
            <a:picLocks noChangeAspect="1"/>
          </p:cNvPicPr>
          <p:nvPr userDrawn="1"/>
        </p:nvPicPr>
        <p:blipFill>
          <a:blip r:embed="rId2"/>
          <a:stretch>
            <a:fillRect/>
          </a:stretch>
        </p:blipFill>
        <p:spPr>
          <a:xfrm>
            <a:off x="7427161" y="-90526"/>
            <a:ext cx="1536325" cy="1536325"/>
          </a:xfrm>
          <a:prstGeom prst="rect">
            <a:avLst/>
          </a:prstGeom>
        </p:spPr>
      </p:pic>
      <p:sp>
        <p:nvSpPr>
          <p:cNvPr id="5" name="Content Placeholder 2">
            <a:extLst>
              <a:ext uri="{FF2B5EF4-FFF2-40B4-BE49-F238E27FC236}">
                <a16:creationId xmlns:a16="http://schemas.microsoft.com/office/drawing/2014/main" id="{C73AEBA3-CC04-4431-B370-F5063F70C419}"/>
              </a:ext>
            </a:extLst>
          </p:cNvPr>
          <p:cNvSpPr>
            <a:spLocks noGrp="1"/>
          </p:cNvSpPr>
          <p:nvPr>
            <p:ph idx="1"/>
          </p:nvPr>
        </p:nvSpPr>
        <p:spPr>
          <a:xfrm>
            <a:off x="857251" y="1215385"/>
            <a:ext cx="7462661" cy="3675929"/>
          </a:xfrm>
        </p:spPr>
        <p:txBody>
          <a:bodyPr>
            <a:normAutofit/>
          </a:bodyPr>
          <a:lstStyle>
            <a:lvl1pPr>
              <a:defRPr sz="2400"/>
            </a:lvl1pPr>
            <a:lvl2pPr marL="584186" indent="-228594">
              <a:tabLst/>
              <a:defRPr sz="2200"/>
            </a:lvl2pPr>
            <a:lvl3pPr marL="927077" indent="-228594">
              <a:tabLst/>
              <a:defRPr sz="2000"/>
            </a:lvl3pPr>
            <a:lvl4pPr marL="1155671" indent="-157159">
              <a:tabLst/>
              <a:defRPr sz="1800"/>
            </a:lvl4pPr>
            <a:lvl5pPr marL="1496975" indent="-200020">
              <a:tabLst/>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67958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9053C-6312-4C62-B942-BBDCF5A8DB9E}"/>
              </a:ext>
            </a:extLst>
          </p:cNvPr>
          <p:cNvSpPr>
            <a:spLocks noGrp="1"/>
          </p:cNvSpPr>
          <p:nvPr>
            <p:ph type="body" sz="quarter" idx="11"/>
          </p:nvPr>
        </p:nvSpPr>
        <p:spPr>
          <a:xfrm>
            <a:off x="857252" y="1215386"/>
            <a:ext cx="7462661" cy="3675929"/>
          </a:xfrm>
        </p:spPr>
        <p:txBody>
          <a:bodyPr/>
          <a:lstStyle>
            <a:lvl2pPr>
              <a:defRPr sz="1600"/>
            </a:lvl2pPr>
            <a:lvl3pPr>
              <a:defRPr sz="1400"/>
            </a:lvl3pPr>
            <a:lvl4pPr>
              <a:defRPr sz="12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noAutofit/>
          </a:bodyPr>
          <a:lstStyle/>
          <a:p>
            <a:r>
              <a:rPr lang="en-US"/>
              <a:t>Click to edit Master title style</a:t>
            </a:r>
          </a:p>
        </p:txBody>
      </p:sp>
      <p:sp>
        <p:nvSpPr>
          <p:cNvPr id="7" name="Slide Number Placeholder 6"/>
          <p:cNvSpPr>
            <a:spLocks noGrp="1"/>
          </p:cNvSpPr>
          <p:nvPr>
            <p:ph type="sldNum" sz="quarter" idx="10"/>
          </p:nvPr>
        </p:nvSpPr>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5813510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Placeholder 2 Circles">
    <p:spTree>
      <p:nvGrpSpPr>
        <p:cNvPr id="1" name=""/>
        <p:cNvGrpSpPr/>
        <p:nvPr/>
      </p:nvGrpSpPr>
      <p:grpSpPr>
        <a:xfrm>
          <a:off x="0" y="0"/>
          <a:ext cx="0" cy="0"/>
          <a:chOff x="0" y="0"/>
          <a:chExt cx="0" cy="0"/>
        </a:xfrm>
      </p:grpSpPr>
      <p:sp>
        <p:nvSpPr>
          <p:cNvPr id="11" name="Picture Placeholder 13"/>
          <p:cNvSpPr>
            <a:spLocks noGrp="1" noChangeAspect="1"/>
          </p:cNvSpPr>
          <p:nvPr>
            <p:ph type="pic" sz="quarter" idx="20"/>
          </p:nvPr>
        </p:nvSpPr>
        <p:spPr>
          <a:xfrm>
            <a:off x="844850"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3" name="Picture Placeholder 13"/>
          <p:cNvSpPr>
            <a:spLocks noGrp="1" noChangeAspect="1"/>
          </p:cNvSpPr>
          <p:nvPr>
            <p:ph type="pic" sz="quarter" idx="21"/>
          </p:nvPr>
        </p:nvSpPr>
        <p:spPr>
          <a:xfrm>
            <a:off x="2864819"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4" name="Picture Placeholder 13"/>
          <p:cNvSpPr>
            <a:spLocks noGrp="1" noChangeAspect="1"/>
          </p:cNvSpPr>
          <p:nvPr>
            <p:ph type="pic" sz="quarter" idx="22"/>
          </p:nvPr>
        </p:nvSpPr>
        <p:spPr>
          <a:xfrm>
            <a:off x="4798613"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5" name="Picture Placeholder 13"/>
          <p:cNvSpPr>
            <a:spLocks noGrp="1" noChangeAspect="1"/>
          </p:cNvSpPr>
          <p:nvPr>
            <p:ph type="pic" sz="quarter" idx="23"/>
          </p:nvPr>
        </p:nvSpPr>
        <p:spPr>
          <a:xfrm>
            <a:off x="6819296"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6321572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5B273FC-C68F-4D8C-8ED0-8B8494CAAD55}" type="datetime4">
              <a:rPr lang="en-US" smtClean="0"/>
              <a:t>May 29, 2024</a:t>
            </a:fld>
            <a:endParaRPr lang="en-US"/>
          </a:p>
        </p:txBody>
      </p:sp>
      <p:sp>
        <p:nvSpPr>
          <p:cNvPr id="4" name="Footer Placeholder 3"/>
          <p:cNvSpPr>
            <a:spLocks noGrp="1"/>
          </p:cNvSpPr>
          <p:nvPr>
            <p:ph type="ftr" sz="quarter" idx="11"/>
          </p:nvPr>
        </p:nvSpPr>
        <p:spPr/>
        <p:txBody>
          <a:bodyPr/>
          <a:lstStyle/>
          <a:p>
            <a:r>
              <a:rPr lang="en-US"/>
              <a:t>©2019 The Lockwood Group LLC - Confidential</a:t>
            </a:r>
          </a:p>
        </p:txBody>
      </p:sp>
      <p:sp>
        <p:nvSpPr>
          <p:cNvPr id="5" name="Slide Number Placeholder 4"/>
          <p:cNvSpPr>
            <a:spLocks noGrp="1"/>
          </p:cNvSpPr>
          <p:nvPr>
            <p:ph type="sldNum" sz="quarter" idx="12"/>
          </p:nvPr>
        </p:nvSpPr>
        <p:spPr/>
        <p:txBody>
          <a:bodyPr/>
          <a:lstStyle/>
          <a:p>
            <a:fld id="{E69FF5E8-91F5-4020-92E6-845EFE0329CC}" type="slidenum">
              <a:rPr lang="en-US" smtClean="0"/>
              <a:t>‹#›</a:t>
            </a:fld>
            <a:endParaRPr lang="en-US"/>
          </a:p>
        </p:txBody>
      </p:sp>
      <p:sp>
        <p:nvSpPr>
          <p:cNvPr id="6" name="Text Placeholder 7"/>
          <p:cNvSpPr>
            <a:spLocks noGrp="1"/>
          </p:cNvSpPr>
          <p:nvPr>
            <p:ph type="body" sz="quarter" idx="13" hasCustomPrompt="1"/>
          </p:nvPr>
        </p:nvSpPr>
        <p:spPr>
          <a:xfrm>
            <a:off x="459486" y="4556570"/>
            <a:ext cx="8227314" cy="129731"/>
          </a:xfrm>
        </p:spPr>
        <p:txBody>
          <a:bodyPr>
            <a:normAutofit/>
          </a:bodyPr>
          <a:lstStyle>
            <a:lvl1pPr marL="0" indent="0">
              <a:lnSpc>
                <a:spcPct val="100000"/>
              </a:lnSpc>
              <a:spcBef>
                <a:spcPts val="0"/>
              </a:spcBef>
              <a:buFontTx/>
              <a:buNone/>
              <a:defRPr sz="600">
                <a:solidFill>
                  <a:schemeClr val="tx2"/>
                </a:solidFill>
              </a:defRPr>
            </a:lvl1pPr>
          </a:lstStyle>
          <a:p>
            <a:pPr lvl="0"/>
            <a:r>
              <a:rPr lang="en-US"/>
              <a:t>*Click to create footnote</a:t>
            </a:r>
          </a:p>
        </p:txBody>
      </p:sp>
      <p:sp>
        <p:nvSpPr>
          <p:cNvPr id="7" name="Title 6">
            <a:extLst>
              <a:ext uri="{FF2B5EF4-FFF2-40B4-BE49-F238E27FC236}">
                <a16:creationId xmlns:a16="http://schemas.microsoft.com/office/drawing/2014/main" id="{DE1EDD71-3166-43FC-BD30-3355E879FEA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863676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4423"/>
            <a:ext cx="8229600" cy="3634740"/>
          </a:xfrm>
        </p:spPr>
        <p:txBody>
          <a:bodyPr/>
          <a:lstStyle>
            <a:lvl1pPr>
              <a:defRPr spc="-15" baseline="0"/>
            </a:lvl1pPr>
            <a:lvl2pPr>
              <a:defRPr spc="-15" baseline="0"/>
            </a:lvl2pPr>
            <a:lvl3pPr>
              <a:defRPr spc="-15" baseline="0"/>
            </a:lvl3pPr>
            <a:lvl4pPr>
              <a:defRPr spc="-15" baseline="0"/>
            </a:lvl4pPr>
            <a:lvl5pPr>
              <a:defRPr spc="-15"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5261E9-CAFF-4254-A3DB-A117F76201F5}" type="datetime4">
              <a:rPr lang="en-US" smtClean="0"/>
              <a:t>May 29, 2024</a:t>
            </a:fld>
            <a:endParaRPr lang="en-US"/>
          </a:p>
        </p:txBody>
      </p:sp>
      <p:sp>
        <p:nvSpPr>
          <p:cNvPr id="5" name="Footer Placeholder 4"/>
          <p:cNvSpPr>
            <a:spLocks noGrp="1"/>
          </p:cNvSpPr>
          <p:nvPr>
            <p:ph type="ftr" sz="quarter" idx="11"/>
          </p:nvPr>
        </p:nvSpPr>
        <p:spPr/>
        <p:txBody>
          <a:bodyPr/>
          <a:lstStyle/>
          <a:p>
            <a:r>
              <a:rPr lang="en-US"/>
              <a:t>©2019 The Lockwood Group LLC - Confidential</a:t>
            </a:r>
          </a:p>
        </p:txBody>
      </p:sp>
      <p:sp>
        <p:nvSpPr>
          <p:cNvPr id="6" name="Slide Number Placeholder 5"/>
          <p:cNvSpPr>
            <a:spLocks noGrp="1"/>
          </p:cNvSpPr>
          <p:nvPr>
            <p:ph type="sldNum" sz="quarter" idx="12"/>
          </p:nvPr>
        </p:nvSpPr>
        <p:spPr/>
        <p:txBody>
          <a:bodyPr/>
          <a:lstStyle/>
          <a:p>
            <a:fld id="{E69FF5E8-91F5-4020-92E6-845EFE0329CC}" type="slidenum">
              <a:rPr lang="en-US" smtClean="0"/>
              <a:t>‹#›</a:t>
            </a:fld>
            <a:endParaRPr lang="en-US"/>
          </a:p>
        </p:txBody>
      </p:sp>
      <p:sp>
        <p:nvSpPr>
          <p:cNvPr id="8" name="Text Placeholder 7"/>
          <p:cNvSpPr>
            <a:spLocks noGrp="1"/>
          </p:cNvSpPr>
          <p:nvPr>
            <p:ph type="body" sz="quarter" idx="13" hasCustomPrompt="1"/>
          </p:nvPr>
        </p:nvSpPr>
        <p:spPr>
          <a:xfrm>
            <a:off x="459486" y="4556570"/>
            <a:ext cx="8227314" cy="129731"/>
          </a:xfrm>
        </p:spPr>
        <p:txBody>
          <a:bodyPr>
            <a:normAutofit/>
          </a:bodyPr>
          <a:lstStyle>
            <a:lvl1pPr marL="0" indent="0">
              <a:lnSpc>
                <a:spcPct val="100000"/>
              </a:lnSpc>
              <a:spcBef>
                <a:spcPts val="0"/>
              </a:spcBef>
              <a:buFontTx/>
              <a:buNone/>
              <a:defRPr sz="600">
                <a:solidFill>
                  <a:schemeClr val="tx2"/>
                </a:solidFill>
              </a:defRPr>
            </a:lvl1pPr>
          </a:lstStyle>
          <a:p>
            <a:pPr lvl="0"/>
            <a:r>
              <a:rPr lang="en-US"/>
              <a:t>*Click to create footnote</a:t>
            </a:r>
          </a:p>
        </p:txBody>
      </p:sp>
      <p:sp>
        <p:nvSpPr>
          <p:cNvPr id="7" name="Title 6">
            <a:extLst>
              <a:ext uri="{FF2B5EF4-FFF2-40B4-BE49-F238E27FC236}">
                <a16:creationId xmlns:a16="http://schemas.microsoft.com/office/drawing/2014/main" id="{5F94BAD2-0664-4EB8-A671-80F8A4B61309}"/>
              </a:ext>
            </a:extLst>
          </p:cNvPr>
          <p:cNvSpPr>
            <a:spLocks noGrp="1"/>
          </p:cNvSpPr>
          <p:nvPr>
            <p:ph type="title"/>
          </p:nvPr>
        </p:nvSpPr>
        <p:spPr/>
        <p:txBody>
          <a:bodyPr/>
          <a:lstStyle>
            <a:lvl1pPr>
              <a:defRPr>
                <a:solidFill>
                  <a:srgbClr val="F28C11"/>
                </a:solidFill>
              </a:defRPr>
            </a:lvl1pPr>
          </a:lstStyle>
          <a:p>
            <a:r>
              <a:rPr lang="en-US"/>
              <a:t>Click to edit Master title style</a:t>
            </a:r>
          </a:p>
        </p:txBody>
      </p:sp>
    </p:spTree>
    <p:extLst>
      <p:ext uri="{BB962C8B-B14F-4D97-AF65-F5344CB8AC3E}">
        <p14:creationId xmlns:p14="http://schemas.microsoft.com/office/powerpoint/2010/main" val="506384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1291" cy="5143500"/>
          </a:xfrm>
          <a:prstGeom prst="rect">
            <a:avLst/>
          </a:prstGeom>
        </p:spPr>
      </p:pic>
      <p:sp>
        <p:nvSpPr>
          <p:cNvPr id="2" name="Title 1"/>
          <p:cNvSpPr>
            <a:spLocks noGrp="1"/>
          </p:cNvSpPr>
          <p:nvPr>
            <p:ph type="ctrTitle"/>
          </p:nvPr>
        </p:nvSpPr>
        <p:spPr>
          <a:xfrm>
            <a:off x="4809393" y="516457"/>
            <a:ext cx="3877408" cy="1790700"/>
          </a:xfrm>
        </p:spPr>
        <p:txBody>
          <a:bodyPr anchor="b">
            <a:normAutofit/>
          </a:bodyPr>
          <a:lstStyle>
            <a:lvl1pPr algn="ctr">
              <a:defRPr sz="4000" b="1">
                <a:solidFill>
                  <a:srgbClr val="F28C11"/>
                </a:solidFill>
              </a:defRPr>
            </a:lvl1pPr>
          </a:lstStyle>
          <a:p>
            <a:r>
              <a:rPr lang="en-US"/>
              <a:t>Click to edit Master title style</a:t>
            </a:r>
          </a:p>
        </p:txBody>
      </p:sp>
      <p:sp>
        <p:nvSpPr>
          <p:cNvPr id="3" name="Subtitle 2"/>
          <p:cNvSpPr>
            <a:spLocks noGrp="1"/>
          </p:cNvSpPr>
          <p:nvPr>
            <p:ph type="subTitle" idx="1"/>
          </p:nvPr>
        </p:nvSpPr>
        <p:spPr>
          <a:xfrm>
            <a:off x="4809393" y="2400300"/>
            <a:ext cx="3877408" cy="748630"/>
          </a:xfrm>
        </p:spPr>
        <p:txBody>
          <a:bodyPr>
            <a:noAutofit/>
          </a:bodyPr>
          <a:lstStyle>
            <a:lvl1pPr marL="0" indent="0" algn="ctr">
              <a:buNone/>
              <a:defRPr sz="2400" b="1" i="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66354" y="3549802"/>
            <a:ext cx="1763486" cy="1371600"/>
          </a:xfrm>
          <a:prstGeom prst="rect">
            <a:avLst/>
          </a:prstGeom>
        </p:spPr>
      </p:pic>
    </p:spTree>
    <p:extLst>
      <p:ext uri="{BB962C8B-B14F-4D97-AF65-F5344CB8AC3E}">
        <p14:creationId xmlns:p14="http://schemas.microsoft.com/office/powerpoint/2010/main" val="3120992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2400"/>
            </a:lvl1pPr>
            <a:lvl2pPr marL="584186" indent="-228594">
              <a:tabLst/>
              <a:defRPr sz="2200"/>
            </a:lvl2pPr>
            <a:lvl3pPr marL="927077" indent="-228594">
              <a:tabLst/>
              <a:defRPr sz="2000"/>
            </a:lvl3pPr>
            <a:lvl4pPr marL="1155671" indent="-157159">
              <a:tabLst/>
              <a:defRPr sz="1800"/>
            </a:lvl4pPr>
            <a:lvl5pPr marL="1496975" indent="-200020">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375799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5" y="557215"/>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6"/>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5913380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9144000" cy="5143499"/>
          </a:xfrm>
          <a:prstGeom prst="rect">
            <a:avLst/>
          </a:prstGeom>
        </p:spPr>
      </p:pic>
      <p:sp>
        <p:nvSpPr>
          <p:cNvPr id="2" name="Title 1"/>
          <p:cNvSpPr>
            <a:spLocks noGrp="1"/>
          </p:cNvSpPr>
          <p:nvPr>
            <p:ph type="title"/>
          </p:nvPr>
        </p:nvSpPr>
        <p:spPr>
          <a:xfrm>
            <a:off x="3000375" y="557215"/>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6"/>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2823466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9143999" cy="5143499"/>
          </a:xfrm>
          <a:prstGeom prst="rect">
            <a:avLst/>
          </a:prstGeom>
        </p:spPr>
      </p:pic>
      <p:sp>
        <p:nvSpPr>
          <p:cNvPr id="2" name="Title 1"/>
          <p:cNvSpPr>
            <a:spLocks noGrp="1"/>
          </p:cNvSpPr>
          <p:nvPr>
            <p:ph type="title"/>
          </p:nvPr>
        </p:nvSpPr>
        <p:spPr>
          <a:xfrm>
            <a:off x="3000375" y="557215"/>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6"/>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889867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57251"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1"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6973370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4905100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p:txBody>
          <a:bodyPr/>
          <a:lstStyle>
            <a:lvl1pPr>
              <a:defRPr/>
            </a:lvl1pPr>
          </a:lstStyle>
          <a:p>
            <a:r>
              <a:rPr lang="en-US"/>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354A3FF4-8D50-4114-A5A4-C538BCC81F7B}"/>
              </a:ext>
            </a:extLst>
          </p:cNvPr>
          <p:cNvPicPr>
            <a:picLocks noChangeAspect="1"/>
          </p:cNvPicPr>
          <p:nvPr userDrawn="1"/>
        </p:nvPicPr>
        <p:blipFill>
          <a:blip r:embed="rId2"/>
          <a:stretch>
            <a:fillRect/>
          </a:stretch>
        </p:blipFill>
        <p:spPr>
          <a:xfrm>
            <a:off x="7427161" y="-90526"/>
            <a:ext cx="1536325" cy="1536325"/>
          </a:xfrm>
          <a:prstGeom prst="rect">
            <a:avLst/>
          </a:prstGeom>
        </p:spPr>
      </p:pic>
      <p:sp>
        <p:nvSpPr>
          <p:cNvPr id="5" name="Content Placeholder 2">
            <a:extLst>
              <a:ext uri="{FF2B5EF4-FFF2-40B4-BE49-F238E27FC236}">
                <a16:creationId xmlns:a16="http://schemas.microsoft.com/office/drawing/2014/main" id="{C73AEBA3-CC04-4431-B370-F5063F70C419}"/>
              </a:ext>
            </a:extLst>
          </p:cNvPr>
          <p:cNvSpPr>
            <a:spLocks noGrp="1"/>
          </p:cNvSpPr>
          <p:nvPr>
            <p:ph idx="1"/>
          </p:nvPr>
        </p:nvSpPr>
        <p:spPr>
          <a:xfrm>
            <a:off x="857251" y="1215385"/>
            <a:ext cx="7462661" cy="3675929"/>
          </a:xfrm>
        </p:spPr>
        <p:txBody>
          <a:bodyPr>
            <a:normAutofit/>
          </a:bodyPr>
          <a:lstStyle>
            <a:lvl1pPr>
              <a:defRPr sz="2400"/>
            </a:lvl1pPr>
            <a:lvl2pPr marL="584186" indent="-228594">
              <a:tabLst/>
              <a:defRPr sz="2200"/>
            </a:lvl2pPr>
            <a:lvl3pPr marL="927077" indent="-228594">
              <a:tabLst/>
              <a:defRPr sz="2000"/>
            </a:lvl3pPr>
            <a:lvl4pPr marL="1155671" indent="-157159">
              <a:tabLst/>
              <a:defRPr sz="1800"/>
            </a:lvl4pPr>
            <a:lvl5pPr marL="1496975" indent="-200020">
              <a:tabLst/>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48674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18"/>
        <p:cNvGrpSpPr/>
        <p:nvPr/>
      </p:nvGrpSpPr>
      <p:grpSpPr>
        <a:xfrm>
          <a:off x="0" y="0"/>
          <a:ext cx="0" cy="0"/>
          <a:chOff x="0" y="0"/>
          <a:chExt cx="0" cy="0"/>
        </a:xfrm>
      </p:grpSpPr>
      <p:sp>
        <p:nvSpPr>
          <p:cNvPr id="19" name="Google Shape;19;p12"/>
          <p:cNvSpPr/>
          <p:nvPr/>
        </p:nvSpPr>
        <p:spPr>
          <a:xfrm>
            <a:off x="0" y="-233041"/>
            <a:ext cx="9144000" cy="5376541"/>
          </a:xfrm>
          <a:prstGeom prst="rect">
            <a:avLst/>
          </a:prstGeom>
          <a:solidFill>
            <a:schemeClr val="lt1"/>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Arial"/>
              <a:ea typeface="Arial"/>
              <a:cs typeface="Arial"/>
              <a:sym typeface="Arial"/>
            </a:endParaRPr>
          </a:p>
        </p:txBody>
      </p:sp>
      <p:pic>
        <p:nvPicPr>
          <p:cNvPr id="20" name="Google Shape;20;p12" descr="A blue green and black background&#10;&#10;Description automatically generated"/>
          <p:cNvPicPr preferRelativeResize="0"/>
          <p:nvPr/>
        </p:nvPicPr>
        <p:blipFill rotWithShape="1">
          <a:blip r:embed="rId2">
            <a:alphaModFix/>
          </a:blip>
          <a:srcRect l="713" t="246" r="4521" b="2644"/>
          <a:stretch/>
        </p:blipFill>
        <p:spPr>
          <a:xfrm>
            <a:off x="-1" y="-233041"/>
            <a:ext cx="9144001" cy="5376541"/>
          </a:xfrm>
          <a:prstGeom prst="rect">
            <a:avLst/>
          </a:prstGeom>
          <a:noFill/>
          <a:ln>
            <a:noFill/>
          </a:ln>
        </p:spPr>
      </p:pic>
      <p:pic>
        <p:nvPicPr>
          <p:cNvPr id="21" name="Google Shape;21;p12" descr="A white text on a black background&#10;&#10;Description automatically generated"/>
          <p:cNvPicPr preferRelativeResize="0"/>
          <p:nvPr/>
        </p:nvPicPr>
        <p:blipFill rotWithShape="1">
          <a:blip r:embed="rId3">
            <a:alphaModFix/>
          </a:blip>
          <a:srcRect/>
          <a:stretch/>
        </p:blipFill>
        <p:spPr>
          <a:xfrm>
            <a:off x="1541287" y="46158"/>
            <a:ext cx="1006883" cy="951711"/>
          </a:xfrm>
          <a:prstGeom prst="rect">
            <a:avLst/>
          </a:prstGeom>
          <a:noFill/>
          <a:ln>
            <a:noFill/>
          </a:ln>
        </p:spPr>
      </p:pic>
      <p:sp>
        <p:nvSpPr>
          <p:cNvPr id="22" name="Google Shape;22;p12"/>
          <p:cNvSpPr txBox="1">
            <a:spLocks noGrp="1"/>
          </p:cNvSpPr>
          <p:nvPr>
            <p:ph type="body" idx="1"/>
          </p:nvPr>
        </p:nvSpPr>
        <p:spPr>
          <a:xfrm>
            <a:off x="2820735" y="3028042"/>
            <a:ext cx="5974645" cy="518831"/>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SzPts val="2400"/>
              <a:buNone/>
              <a:defRPr sz="1800">
                <a:solidFill>
                  <a:schemeClr val="lt2"/>
                </a:solidFill>
              </a:defRPr>
            </a:lvl1pPr>
            <a:lvl2pPr marL="685800" lvl="1" indent="-171450" algn="l">
              <a:lnSpc>
                <a:spcPct val="90000"/>
              </a:lnSpc>
              <a:spcBef>
                <a:spcPts val="375"/>
              </a:spcBef>
              <a:spcAft>
                <a:spcPts val="0"/>
              </a:spcAft>
              <a:buSzPts val="2000"/>
              <a:buNone/>
              <a:defRPr sz="1500">
                <a:solidFill>
                  <a:srgbClr val="888888"/>
                </a:solidFill>
              </a:defRPr>
            </a:lvl2pPr>
            <a:lvl3pPr marL="1028700" lvl="2" indent="-171450" algn="l">
              <a:lnSpc>
                <a:spcPct val="90000"/>
              </a:lnSpc>
              <a:spcBef>
                <a:spcPts val="375"/>
              </a:spcBef>
              <a:spcAft>
                <a:spcPts val="0"/>
              </a:spcAft>
              <a:buSzPts val="1800"/>
              <a:buNone/>
              <a:defRPr sz="1350">
                <a:solidFill>
                  <a:srgbClr val="888888"/>
                </a:solidFill>
              </a:defRPr>
            </a:lvl3pPr>
            <a:lvl4pPr marL="1371600" lvl="3" indent="-171450" algn="l">
              <a:lnSpc>
                <a:spcPct val="90000"/>
              </a:lnSpc>
              <a:spcBef>
                <a:spcPts val="375"/>
              </a:spcBef>
              <a:spcAft>
                <a:spcPts val="0"/>
              </a:spcAft>
              <a:buSzPts val="1600"/>
              <a:buNone/>
              <a:defRPr sz="1200">
                <a:solidFill>
                  <a:srgbClr val="888888"/>
                </a:solidFill>
              </a:defRPr>
            </a:lvl4pPr>
            <a:lvl5pPr marL="1714500" lvl="4" indent="-171450" algn="l">
              <a:lnSpc>
                <a:spcPct val="90000"/>
              </a:lnSpc>
              <a:spcBef>
                <a:spcPts val="375"/>
              </a:spcBef>
              <a:spcAft>
                <a:spcPts val="0"/>
              </a:spcAft>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23" name="Google Shape;23;p12"/>
          <p:cNvSpPr txBox="1">
            <a:spLocks noGrp="1"/>
          </p:cNvSpPr>
          <p:nvPr>
            <p:ph type="title"/>
          </p:nvPr>
        </p:nvSpPr>
        <p:spPr>
          <a:xfrm>
            <a:off x="1014318" y="1296846"/>
            <a:ext cx="7552462" cy="146436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000"/>
              <a:buFont typeface="Arial"/>
              <a:buNone/>
              <a:defRPr sz="300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5677803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24"/>
        <p:cNvGrpSpPr/>
        <p:nvPr/>
      </p:nvGrpSpPr>
      <p:grpSpPr>
        <a:xfrm>
          <a:off x="0" y="0"/>
          <a:ext cx="0" cy="0"/>
          <a:chOff x="0" y="0"/>
          <a:chExt cx="0" cy="0"/>
        </a:xfrm>
      </p:grpSpPr>
      <p:sp>
        <p:nvSpPr>
          <p:cNvPr id="25" name="Google Shape;25;p13"/>
          <p:cNvSpPr/>
          <p:nvPr/>
        </p:nvSpPr>
        <p:spPr>
          <a:xfrm>
            <a:off x="0" y="-8681"/>
            <a:ext cx="9144000" cy="5152181"/>
          </a:xfrm>
          <a:prstGeom prst="rect">
            <a:avLst/>
          </a:prstGeom>
          <a:solidFill>
            <a:schemeClr val="lt2"/>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Arial"/>
              <a:ea typeface="Arial"/>
              <a:cs typeface="Arial"/>
              <a:sym typeface="Arial"/>
            </a:endParaRPr>
          </a:p>
        </p:txBody>
      </p:sp>
      <p:pic>
        <p:nvPicPr>
          <p:cNvPr id="26" name="Google Shape;26;p13"/>
          <p:cNvPicPr preferRelativeResize="0"/>
          <p:nvPr/>
        </p:nvPicPr>
        <p:blipFill rotWithShape="1">
          <a:blip r:embed="rId2">
            <a:alphaModFix/>
          </a:blip>
          <a:srcRect r="45028" b="56950"/>
          <a:stretch/>
        </p:blipFill>
        <p:spPr>
          <a:xfrm flipH="1">
            <a:off x="3853554" y="0"/>
            <a:ext cx="5285413" cy="3566160"/>
          </a:xfrm>
          <a:prstGeom prst="rect">
            <a:avLst/>
          </a:prstGeom>
          <a:noFill/>
          <a:ln>
            <a:noFill/>
          </a:ln>
        </p:spPr>
      </p:pic>
      <p:pic>
        <p:nvPicPr>
          <p:cNvPr id="27" name="Google Shape;27;p13" descr="A white text on a black background&#10;&#10;Description automatically generated"/>
          <p:cNvPicPr preferRelativeResize="0"/>
          <p:nvPr/>
        </p:nvPicPr>
        <p:blipFill rotWithShape="1">
          <a:blip r:embed="rId3">
            <a:alphaModFix/>
          </a:blip>
          <a:srcRect/>
          <a:stretch/>
        </p:blipFill>
        <p:spPr>
          <a:xfrm>
            <a:off x="7788497" y="3958748"/>
            <a:ext cx="1006883" cy="951711"/>
          </a:xfrm>
          <a:prstGeom prst="rect">
            <a:avLst/>
          </a:prstGeom>
          <a:noFill/>
          <a:ln>
            <a:noFill/>
          </a:ln>
        </p:spPr>
      </p:pic>
      <p:pic>
        <p:nvPicPr>
          <p:cNvPr id="28" name="Google Shape;28;p13"/>
          <p:cNvPicPr preferRelativeResize="0"/>
          <p:nvPr/>
        </p:nvPicPr>
        <p:blipFill rotWithShape="1">
          <a:blip r:embed="rId2">
            <a:alphaModFix/>
          </a:blip>
          <a:srcRect r="45028" b="56950"/>
          <a:stretch/>
        </p:blipFill>
        <p:spPr>
          <a:xfrm rot="10800000" flipH="1">
            <a:off x="-5034" y="2312364"/>
            <a:ext cx="4196034" cy="2831137"/>
          </a:xfrm>
          <a:prstGeom prst="rect">
            <a:avLst/>
          </a:prstGeom>
          <a:noFill/>
          <a:ln>
            <a:noFill/>
          </a:ln>
        </p:spPr>
      </p:pic>
      <p:sp>
        <p:nvSpPr>
          <p:cNvPr id="29" name="Google Shape;29;p13"/>
          <p:cNvSpPr txBox="1">
            <a:spLocks noGrp="1"/>
          </p:cNvSpPr>
          <p:nvPr>
            <p:ph type="title"/>
          </p:nvPr>
        </p:nvSpPr>
        <p:spPr>
          <a:xfrm>
            <a:off x="800101" y="728833"/>
            <a:ext cx="7543799" cy="158353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000"/>
              <a:buFont typeface="Arial"/>
              <a:buNone/>
              <a:defRPr sz="300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3"/>
          <p:cNvSpPr txBox="1">
            <a:spLocks noGrp="1"/>
          </p:cNvSpPr>
          <p:nvPr>
            <p:ph type="body" idx="1"/>
          </p:nvPr>
        </p:nvSpPr>
        <p:spPr>
          <a:xfrm>
            <a:off x="800101" y="2452008"/>
            <a:ext cx="7543799" cy="1007948"/>
          </a:xfrm>
          <a:prstGeom prst="rect">
            <a:avLst/>
          </a:prstGeom>
          <a:noFill/>
          <a:ln>
            <a:noFill/>
          </a:ln>
        </p:spPr>
        <p:txBody>
          <a:bodyPr spcFirstLastPara="1" wrap="square" lIns="91425" tIns="45700" rIns="91425" bIns="45700" anchor="t" anchorCtr="0">
            <a:normAutofit/>
          </a:bodyPr>
          <a:lstStyle>
            <a:lvl1pPr marL="342900" lvl="0" indent="-171450" algn="ctr">
              <a:lnSpc>
                <a:spcPct val="90000"/>
              </a:lnSpc>
              <a:spcBef>
                <a:spcPts val="750"/>
              </a:spcBef>
              <a:spcAft>
                <a:spcPts val="0"/>
              </a:spcAft>
              <a:buSzPts val="2400"/>
              <a:buNone/>
              <a:defRPr sz="1800">
                <a:solidFill>
                  <a:schemeClr val="lt1"/>
                </a:solidFill>
              </a:defRPr>
            </a:lvl1pPr>
            <a:lvl2pPr marL="685800" lvl="1" indent="-171450" algn="l">
              <a:lnSpc>
                <a:spcPct val="90000"/>
              </a:lnSpc>
              <a:spcBef>
                <a:spcPts val="375"/>
              </a:spcBef>
              <a:spcAft>
                <a:spcPts val="0"/>
              </a:spcAft>
              <a:buSzPts val="2000"/>
              <a:buNone/>
              <a:defRPr sz="1500">
                <a:solidFill>
                  <a:srgbClr val="888888"/>
                </a:solidFill>
              </a:defRPr>
            </a:lvl2pPr>
            <a:lvl3pPr marL="1028700" lvl="2" indent="-171450" algn="l">
              <a:lnSpc>
                <a:spcPct val="90000"/>
              </a:lnSpc>
              <a:spcBef>
                <a:spcPts val="375"/>
              </a:spcBef>
              <a:spcAft>
                <a:spcPts val="0"/>
              </a:spcAft>
              <a:buSzPts val="1800"/>
              <a:buNone/>
              <a:defRPr sz="1350">
                <a:solidFill>
                  <a:srgbClr val="888888"/>
                </a:solidFill>
              </a:defRPr>
            </a:lvl3pPr>
            <a:lvl4pPr marL="1371600" lvl="3" indent="-171450" algn="l">
              <a:lnSpc>
                <a:spcPct val="90000"/>
              </a:lnSpc>
              <a:spcBef>
                <a:spcPts val="375"/>
              </a:spcBef>
              <a:spcAft>
                <a:spcPts val="0"/>
              </a:spcAft>
              <a:buSzPts val="1600"/>
              <a:buNone/>
              <a:defRPr sz="1200">
                <a:solidFill>
                  <a:srgbClr val="888888"/>
                </a:solidFill>
              </a:defRPr>
            </a:lvl4pPr>
            <a:lvl5pPr marL="1714500" lvl="4" indent="-171450" algn="l">
              <a:lnSpc>
                <a:spcPct val="90000"/>
              </a:lnSpc>
              <a:spcBef>
                <a:spcPts val="375"/>
              </a:spcBef>
              <a:spcAft>
                <a:spcPts val="0"/>
              </a:spcAft>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pic>
        <p:nvPicPr>
          <p:cNvPr id="31" name="Google Shape;31;p13"/>
          <p:cNvPicPr preferRelativeResize="0"/>
          <p:nvPr/>
        </p:nvPicPr>
        <p:blipFill rotWithShape="1">
          <a:blip r:embed="rId2">
            <a:alphaModFix/>
          </a:blip>
          <a:srcRect r="45028" b="56950"/>
          <a:stretch/>
        </p:blipFill>
        <p:spPr>
          <a:xfrm rot="-5400000" flipH="1">
            <a:off x="-264500" y="255819"/>
            <a:ext cx="1626283" cy="1097282"/>
          </a:xfrm>
          <a:prstGeom prst="rect">
            <a:avLst/>
          </a:prstGeom>
          <a:noFill/>
          <a:ln>
            <a:noFill/>
          </a:ln>
        </p:spPr>
      </p:pic>
    </p:spTree>
    <p:extLst>
      <p:ext uri="{BB962C8B-B14F-4D97-AF65-F5344CB8AC3E}">
        <p14:creationId xmlns:p14="http://schemas.microsoft.com/office/powerpoint/2010/main" val="22338838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2"/>
        <p:cNvGrpSpPr/>
        <p:nvPr/>
      </p:nvGrpSpPr>
      <p:grpSpPr>
        <a:xfrm>
          <a:off x="0" y="0"/>
          <a:ext cx="0" cy="0"/>
          <a:chOff x="0" y="0"/>
          <a:chExt cx="0" cy="0"/>
        </a:xfrm>
      </p:grpSpPr>
      <p:sp>
        <p:nvSpPr>
          <p:cNvPr id="33" name="Google Shape;33;p10"/>
          <p:cNvSpPr txBox="1">
            <a:spLocks noGrp="1"/>
          </p:cNvSpPr>
          <p:nvPr>
            <p:ph type="title"/>
          </p:nvPr>
        </p:nvSpPr>
        <p:spPr>
          <a:xfrm>
            <a:off x="304800" y="144780"/>
            <a:ext cx="6766560" cy="7319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0"/>
          <p:cNvSpPr txBox="1">
            <a:spLocks noGrp="1"/>
          </p:cNvSpPr>
          <p:nvPr>
            <p:ph type="body" idx="1"/>
          </p:nvPr>
        </p:nvSpPr>
        <p:spPr>
          <a:xfrm>
            <a:off x="304800" y="1104525"/>
            <a:ext cx="8343900" cy="3360182"/>
          </a:xfrm>
          <a:prstGeom prst="rect">
            <a:avLst/>
          </a:prstGeom>
          <a:noFill/>
          <a:ln>
            <a:noFill/>
          </a:ln>
        </p:spPr>
        <p:txBody>
          <a:bodyPr spcFirstLastPara="1" wrap="square" lIns="91425" tIns="45700" rIns="91425" bIns="45700" anchor="t" anchorCtr="0">
            <a:normAutofit/>
          </a:bodyPr>
          <a:lstStyle>
            <a:lvl1pPr marL="342900" lvl="0" indent="-276225" algn="l">
              <a:lnSpc>
                <a:spcPct val="90000"/>
              </a:lnSpc>
              <a:spcBef>
                <a:spcPts val="750"/>
              </a:spcBef>
              <a:spcAft>
                <a:spcPts val="0"/>
              </a:spcAft>
              <a:buClr>
                <a:schemeClr val="accent3"/>
              </a:buClr>
              <a:buSzPts val="2200"/>
              <a:buChar char="•"/>
              <a:defRPr/>
            </a:lvl1pPr>
            <a:lvl2pPr marL="685800" lvl="1" indent="-266700" algn="l">
              <a:lnSpc>
                <a:spcPct val="90000"/>
              </a:lnSpc>
              <a:spcBef>
                <a:spcPts val="375"/>
              </a:spcBef>
              <a:spcAft>
                <a:spcPts val="0"/>
              </a:spcAft>
              <a:buClr>
                <a:schemeClr val="accent3"/>
              </a:buClr>
              <a:buSzPts val="2000"/>
              <a:buChar char="-"/>
              <a:defRPr/>
            </a:lvl2pPr>
            <a:lvl3pPr marL="1028700" lvl="2" indent="-257175" algn="l">
              <a:lnSpc>
                <a:spcPct val="90000"/>
              </a:lnSpc>
              <a:spcBef>
                <a:spcPts val="375"/>
              </a:spcBef>
              <a:spcAft>
                <a:spcPts val="0"/>
              </a:spcAft>
              <a:buClr>
                <a:schemeClr val="accent3"/>
              </a:buClr>
              <a:buSzPts val="1800"/>
              <a:buChar char="•"/>
              <a:defRPr/>
            </a:lvl3pPr>
            <a:lvl4pPr marL="1371600" lvl="3" indent="-247650" algn="l">
              <a:lnSpc>
                <a:spcPct val="90000"/>
              </a:lnSpc>
              <a:spcBef>
                <a:spcPts val="375"/>
              </a:spcBef>
              <a:spcAft>
                <a:spcPts val="0"/>
              </a:spcAft>
              <a:buClr>
                <a:schemeClr val="accent3"/>
              </a:buClr>
              <a:buSzPts val="1600"/>
              <a:buChar char="-"/>
              <a:defRPr/>
            </a:lvl4pPr>
            <a:lvl5pPr marL="1714500" lvl="4" indent="-247650" algn="l">
              <a:lnSpc>
                <a:spcPct val="90000"/>
              </a:lnSpc>
              <a:spcBef>
                <a:spcPts val="375"/>
              </a:spcBef>
              <a:spcAft>
                <a:spcPts val="0"/>
              </a:spcAft>
              <a:buClr>
                <a:schemeClr val="accent3"/>
              </a:buClr>
              <a:buSzPts val="16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35" name="Google Shape;35;p10"/>
          <p:cNvSpPr txBox="1">
            <a:spLocks noGrp="1"/>
          </p:cNvSpPr>
          <p:nvPr>
            <p:ph type="sldNum" idx="12"/>
          </p:nvPr>
        </p:nvSpPr>
        <p:spPr>
          <a:xfrm>
            <a:off x="199852" y="4864893"/>
            <a:ext cx="395597" cy="273844"/>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9pPr>
          </a:lstStyle>
          <a:p>
            <a:fld id="{00000000-1234-1234-1234-123412341234}" type="slidenum">
              <a:rPr lang="en-US" smtClean="0"/>
              <a:pPr/>
              <a:t>‹#›</a:t>
            </a:fld>
            <a:endParaRPr lang="en-US"/>
          </a:p>
        </p:txBody>
      </p:sp>
      <p:sp>
        <p:nvSpPr>
          <p:cNvPr id="36" name="Google Shape;36;p10"/>
          <p:cNvSpPr txBox="1">
            <a:spLocks noGrp="1"/>
          </p:cNvSpPr>
          <p:nvPr>
            <p:ph type="ftr" idx="11"/>
          </p:nvPr>
        </p:nvSpPr>
        <p:spPr>
          <a:xfrm>
            <a:off x="263484" y="4864893"/>
            <a:ext cx="8617032" cy="273844"/>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7" name="Google Shape;37;p10" descr="Text&#10;&#10;Description automatically generated with medium confidence"/>
          <p:cNvPicPr preferRelativeResize="0"/>
          <p:nvPr/>
        </p:nvPicPr>
        <p:blipFill rotWithShape="1">
          <a:blip r:embed="rId2">
            <a:alphaModFix/>
          </a:blip>
          <a:srcRect/>
          <a:stretch/>
        </p:blipFill>
        <p:spPr>
          <a:xfrm>
            <a:off x="8351521" y="4558215"/>
            <a:ext cx="840401" cy="653645"/>
          </a:xfrm>
          <a:prstGeom prst="rect">
            <a:avLst/>
          </a:prstGeom>
          <a:noFill/>
          <a:ln>
            <a:noFill/>
          </a:ln>
        </p:spPr>
      </p:pic>
    </p:spTree>
    <p:extLst>
      <p:ext uri="{BB962C8B-B14F-4D97-AF65-F5344CB8AC3E}">
        <p14:creationId xmlns:p14="http://schemas.microsoft.com/office/powerpoint/2010/main" val="20020520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8"/>
        <p:cNvGrpSpPr/>
        <p:nvPr/>
      </p:nvGrpSpPr>
      <p:grpSpPr>
        <a:xfrm>
          <a:off x="0" y="0"/>
          <a:ext cx="0" cy="0"/>
          <a:chOff x="0" y="0"/>
          <a:chExt cx="0" cy="0"/>
        </a:xfrm>
      </p:grpSpPr>
      <p:sp>
        <p:nvSpPr>
          <p:cNvPr id="39" name="Google Shape;39;p9"/>
          <p:cNvSpPr txBox="1">
            <a:spLocks noGrp="1"/>
          </p:cNvSpPr>
          <p:nvPr>
            <p:ph type="ctrTitle"/>
          </p:nvPr>
        </p:nvSpPr>
        <p:spPr>
          <a:xfrm>
            <a:off x="1021080" y="3677430"/>
            <a:ext cx="7048500" cy="711674"/>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2"/>
              </a:buClr>
              <a:buSzPts val="3400"/>
              <a:buFont typeface="Arial"/>
              <a:buNone/>
              <a:defRPr sz="255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9"/>
          <p:cNvSpPr txBox="1">
            <a:spLocks noGrp="1"/>
          </p:cNvSpPr>
          <p:nvPr>
            <p:ph type="subTitle" idx="1"/>
          </p:nvPr>
        </p:nvSpPr>
        <p:spPr>
          <a:xfrm>
            <a:off x="1021080" y="4498046"/>
            <a:ext cx="7048500" cy="35551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SzPts val="2000"/>
              <a:buNone/>
              <a:defRPr sz="1500">
                <a:solidFill>
                  <a:schemeClr val="lt2"/>
                </a:solidFill>
              </a:defRPr>
            </a:lvl1pPr>
            <a:lvl2pPr lvl="1" algn="ctr">
              <a:lnSpc>
                <a:spcPct val="90000"/>
              </a:lnSpc>
              <a:spcBef>
                <a:spcPts val="375"/>
              </a:spcBef>
              <a:spcAft>
                <a:spcPts val="0"/>
              </a:spcAft>
              <a:buSzPts val="2000"/>
              <a:buNone/>
              <a:defRPr sz="1500"/>
            </a:lvl2pPr>
            <a:lvl3pPr lvl="2" algn="ctr">
              <a:lnSpc>
                <a:spcPct val="90000"/>
              </a:lnSpc>
              <a:spcBef>
                <a:spcPts val="375"/>
              </a:spcBef>
              <a:spcAft>
                <a:spcPts val="0"/>
              </a:spcAft>
              <a:buSzPts val="1800"/>
              <a:buNone/>
              <a:defRPr sz="1350"/>
            </a:lvl3pPr>
            <a:lvl4pPr lvl="3" algn="ctr">
              <a:lnSpc>
                <a:spcPct val="90000"/>
              </a:lnSpc>
              <a:spcBef>
                <a:spcPts val="375"/>
              </a:spcBef>
              <a:spcAft>
                <a:spcPts val="0"/>
              </a:spcAft>
              <a:buSzPts val="1600"/>
              <a:buNone/>
              <a:defRPr sz="1200"/>
            </a:lvl4pPr>
            <a:lvl5pPr lvl="4" algn="ctr">
              <a:lnSpc>
                <a:spcPct val="90000"/>
              </a:lnSpc>
              <a:spcBef>
                <a:spcPts val="375"/>
              </a:spcBef>
              <a:spcAft>
                <a:spcPts val="0"/>
              </a:spcAft>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41" name="Google Shape;41;p9"/>
          <p:cNvSpPr/>
          <p:nvPr/>
        </p:nvSpPr>
        <p:spPr>
          <a:xfrm>
            <a:off x="-36740" y="0"/>
            <a:ext cx="9180740" cy="5144432"/>
          </a:xfrm>
          <a:prstGeom prst="rect">
            <a:avLst/>
          </a:prstGeom>
          <a:solidFill>
            <a:schemeClr val="lt1"/>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Arial"/>
              <a:ea typeface="Arial"/>
              <a:cs typeface="Arial"/>
              <a:sym typeface="Arial"/>
            </a:endParaRPr>
          </a:p>
        </p:txBody>
      </p:sp>
      <p:pic>
        <p:nvPicPr>
          <p:cNvPr id="42" name="Google Shape;42;p9"/>
          <p:cNvPicPr preferRelativeResize="0"/>
          <p:nvPr/>
        </p:nvPicPr>
        <p:blipFill rotWithShape="1">
          <a:blip r:embed="rId2">
            <a:alphaModFix/>
          </a:blip>
          <a:srcRect t="682" b="682"/>
          <a:stretch/>
        </p:blipFill>
        <p:spPr>
          <a:xfrm>
            <a:off x="-37420" y="0"/>
            <a:ext cx="9180740" cy="5143500"/>
          </a:xfrm>
          <a:prstGeom prst="rect">
            <a:avLst/>
          </a:prstGeom>
          <a:noFill/>
          <a:ln>
            <a:noFill/>
          </a:ln>
        </p:spPr>
      </p:pic>
    </p:spTree>
    <p:extLst>
      <p:ext uri="{BB962C8B-B14F-4D97-AF65-F5344CB8AC3E}">
        <p14:creationId xmlns:p14="http://schemas.microsoft.com/office/powerpoint/2010/main" val="26080320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43"/>
        <p:cNvGrpSpPr/>
        <p:nvPr/>
      </p:nvGrpSpPr>
      <p:grpSpPr>
        <a:xfrm>
          <a:off x="0" y="0"/>
          <a:ext cx="0" cy="0"/>
          <a:chOff x="0" y="0"/>
          <a:chExt cx="0" cy="0"/>
        </a:xfrm>
      </p:grpSpPr>
      <p:sp>
        <p:nvSpPr>
          <p:cNvPr id="44" name="Google Shape;44;p11"/>
          <p:cNvSpPr/>
          <p:nvPr/>
        </p:nvSpPr>
        <p:spPr>
          <a:xfrm>
            <a:off x="5034" y="1"/>
            <a:ext cx="9144000" cy="5143499"/>
          </a:xfrm>
          <a:prstGeom prst="rect">
            <a:avLst/>
          </a:prstGeom>
          <a:solidFill>
            <a:schemeClr val="accent2"/>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Arial"/>
              <a:ea typeface="Arial"/>
              <a:cs typeface="Arial"/>
              <a:sym typeface="Arial"/>
            </a:endParaRPr>
          </a:p>
        </p:txBody>
      </p:sp>
      <p:pic>
        <p:nvPicPr>
          <p:cNvPr id="45" name="Google Shape;45;p11"/>
          <p:cNvPicPr preferRelativeResize="0"/>
          <p:nvPr/>
        </p:nvPicPr>
        <p:blipFill rotWithShape="1">
          <a:blip r:embed="rId2">
            <a:alphaModFix/>
          </a:blip>
          <a:srcRect r="45028" b="56950"/>
          <a:stretch/>
        </p:blipFill>
        <p:spPr>
          <a:xfrm flipH="1">
            <a:off x="3861174" y="0"/>
            <a:ext cx="5285413" cy="3566160"/>
          </a:xfrm>
          <a:prstGeom prst="rect">
            <a:avLst/>
          </a:prstGeom>
          <a:noFill/>
          <a:ln>
            <a:noFill/>
          </a:ln>
        </p:spPr>
      </p:pic>
      <p:pic>
        <p:nvPicPr>
          <p:cNvPr id="46" name="Google Shape;46;p11"/>
          <p:cNvPicPr preferRelativeResize="0"/>
          <p:nvPr/>
        </p:nvPicPr>
        <p:blipFill rotWithShape="1">
          <a:blip r:embed="rId3">
            <a:alphaModFix/>
          </a:blip>
          <a:srcRect l="66214" t="74162" r="-3727" b="-3015"/>
          <a:stretch/>
        </p:blipFill>
        <p:spPr>
          <a:xfrm rot="5400000">
            <a:off x="-631178" y="3178371"/>
            <a:ext cx="2681011" cy="1776573"/>
          </a:xfrm>
          <a:prstGeom prst="rect">
            <a:avLst/>
          </a:prstGeom>
          <a:noFill/>
          <a:ln>
            <a:noFill/>
          </a:ln>
        </p:spPr>
      </p:pic>
      <p:pic>
        <p:nvPicPr>
          <p:cNvPr id="47" name="Google Shape;47;p11" descr="A white text on a black background&#10;&#10;Description automatically generated"/>
          <p:cNvPicPr preferRelativeResize="0"/>
          <p:nvPr/>
        </p:nvPicPr>
        <p:blipFill rotWithShape="1">
          <a:blip r:embed="rId4">
            <a:alphaModFix/>
          </a:blip>
          <a:srcRect/>
          <a:stretch/>
        </p:blipFill>
        <p:spPr>
          <a:xfrm>
            <a:off x="7788497" y="3958748"/>
            <a:ext cx="1006883" cy="951711"/>
          </a:xfrm>
          <a:prstGeom prst="rect">
            <a:avLst/>
          </a:prstGeom>
          <a:noFill/>
          <a:ln>
            <a:noFill/>
          </a:ln>
        </p:spPr>
      </p:pic>
      <p:sp>
        <p:nvSpPr>
          <p:cNvPr id="48" name="Google Shape;48;p11"/>
          <p:cNvSpPr txBox="1">
            <a:spLocks noGrp="1"/>
          </p:cNvSpPr>
          <p:nvPr>
            <p:ph type="title"/>
          </p:nvPr>
        </p:nvSpPr>
        <p:spPr>
          <a:xfrm>
            <a:off x="510472" y="988219"/>
            <a:ext cx="4568597" cy="158353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800"/>
              <a:buFont typeface="Arial"/>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1"/>
          <p:cNvSpPr txBox="1">
            <a:spLocks noGrp="1"/>
          </p:cNvSpPr>
          <p:nvPr>
            <p:ph type="body" idx="1"/>
          </p:nvPr>
        </p:nvSpPr>
        <p:spPr>
          <a:xfrm>
            <a:off x="510473" y="2711395"/>
            <a:ext cx="4568597" cy="467271"/>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SzPts val="2400"/>
              <a:buNone/>
              <a:defRPr sz="1800">
                <a:solidFill>
                  <a:schemeClr val="lt1"/>
                </a:solidFill>
              </a:defRPr>
            </a:lvl1pPr>
            <a:lvl2pPr marL="685800" lvl="1" indent="-171450" algn="l">
              <a:lnSpc>
                <a:spcPct val="90000"/>
              </a:lnSpc>
              <a:spcBef>
                <a:spcPts val="375"/>
              </a:spcBef>
              <a:spcAft>
                <a:spcPts val="0"/>
              </a:spcAft>
              <a:buSzPts val="2000"/>
              <a:buNone/>
              <a:defRPr sz="1500">
                <a:solidFill>
                  <a:srgbClr val="888888"/>
                </a:solidFill>
              </a:defRPr>
            </a:lvl2pPr>
            <a:lvl3pPr marL="1028700" lvl="2" indent="-171450" algn="l">
              <a:lnSpc>
                <a:spcPct val="90000"/>
              </a:lnSpc>
              <a:spcBef>
                <a:spcPts val="375"/>
              </a:spcBef>
              <a:spcAft>
                <a:spcPts val="0"/>
              </a:spcAft>
              <a:buSzPts val="1800"/>
              <a:buNone/>
              <a:defRPr sz="1350">
                <a:solidFill>
                  <a:srgbClr val="888888"/>
                </a:solidFill>
              </a:defRPr>
            </a:lvl3pPr>
            <a:lvl4pPr marL="1371600" lvl="3" indent="-171450" algn="l">
              <a:lnSpc>
                <a:spcPct val="90000"/>
              </a:lnSpc>
              <a:spcBef>
                <a:spcPts val="375"/>
              </a:spcBef>
              <a:spcAft>
                <a:spcPts val="0"/>
              </a:spcAft>
              <a:buSzPts val="1600"/>
              <a:buNone/>
              <a:defRPr sz="1200">
                <a:solidFill>
                  <a:srgbClr val="888888"/>
                </a:solidFill>
              </a:defRPr>
            </a:lvl4pPr>
            <a:lvl5pPr marL="1714500" lvl="4" indent="-171450" algn="l">
              <a:lnSpc>
                <a:spcPct val="90000"/>
              </a:lnSpc>
              <a:spcBef>
                <a:spcPts val="375"/>
              </a:spcBef>
              <a:spcAft>
                <a:spcPts val="0"/>
              </a:spcAft>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Tree>
    <p:extLst>
      <p:ext uri="{BB962C8B-B14F-4D97-AF65-F5344CB8AC3E}">
        <p14:creationId xmlns:p14="http://schemas.microsoft.com/office/powerpoint/2010/main" val="6715437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50"/>
        <p:cNvGrpSpPr/>
        <p:nvPr/>
      </p:nvGrpSpPr>
      <p:grpSpPr>
        <a:xfrm>
          <a:off x="0" y="0"/>
          <a:ext cx="0" cy="0"/>
          <a:chOff x="0" y="0"/>
          <a:chExt cx="0" cy="0"/>
        </a:xfrm>
      </p:grpSpPr>
      <p:sp>
        <p:nvSpPr>
          <p:cNvPr id="51" name="Google Shape;51;p14"/>
          <p:cNvSpPr txBox="1">
            <a:spLocks noGrp="1"/>
          </p:cNvSpPr>
          <p:nvPr>
            <p:ph type="title"/>
          </p:nvPr>
        </p:nvSpPr>
        <p:spPr>
          <a:xfrm>
            <a:off x="304800" y="144780"/>
            <a:ext cx="6766560" cy="7319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4"/>
          <p:cNvSpPr txBox="1">
            <a:spLocks noGrp="1"/>
          </p:cNvSpPr>
          <p:nvPr>
            <p:ph type="body" idx="1"/>
          </p:nvPr>
        </p:nvSpPr>
        <p:spPr>
          <a:xfrm>
            <a:off x="304800" y="1441473"/>
            <a:ext cx="8343900" cy="3142092"/>
          </a:xfrm>
          <a:prstGeom prst="rect">
            <a:avLst/>
          </a:prstGeom>
          <a:noFill/>
          <a:ln>
            <a:noFill/>
          </a:ln>
        </p:spPr>
        <p:txBody>
          <a:bodyPr spcFirstLastPara="1" wrap="square" lIns="91425" tIns="45700" rIns="91425" bIns="45700" anchor="t" anchorCtr="0">
            <a:normAutofit/>
          </a:bodyPr>
          <a:lstStyle>
            <a:lvl1pPr marL="342900" lvl="0" indent="-276225" algn="l">
              <a:lnSpc>
                <a:spcPct val="90000"/>
              </a:lnSpc>
              <a:spcBef>
                <a:spcPts val="750"/>
              </a:spcBef>
              <a:spcAft>
                <a:spcPts val="0"/>
              </a:spcAft>
              <a:buClr>
                <a:schemeClr val="accent3"/>
              </a:buClr>
              <a:buSzPts val="2200"/>
              <a:buChar char="•"/>
              <a:defRPr/>
            </a:lvl1pPr>
            <a:lvl2pPr marL="685800" lvl="1" indent="-266700" algn="l">
              <a:lnSpc>
                <a:spcPct val="90000"/>
              </a:lnSpc>
              <a:spcBef>
                <a:spcPts val="375"/>
              </a:spcBef>
              <a:spcAft>
                <a:spcPts val="0"/>
              </a:spcAft>
              <a:buClr>
                <a:schemeClr val="accent3"/>
              </a:buClr>
              <a:buSzPts val="2000"/>
              <a:buChar char="-"/>
              <a:defRPr/>
            </a:lvl2pPr>
            <a:lvl3pPr marL="1028700" lvl="2" indent="-257175" algn="l">
              <a:lnSpc>
                <a:spcPct val="90000"/>
              </a:lnSpc>
              <a:spcBef>
                <a:spcPts val="375"/>
              </a:spcBef>
              <a:spcAft>
                <a:spcPts val="0"/>
              </a:spcAft>
              <a:buClr>
                <a:schemeClr val="accent3"/>
              </a:buClr>
              <a:buSzPts val="1800"/>
              <a:buChar char="•"/>
              <a:defRPr/>
            </a:lvl3pPr>
            <a:lvl4pPr marL="1371600" lvl="3" indent="-247650" algn="l">
              <a:lnSpc>
                <a:spcPct val="90000"/>
              </a:lnSpc>
              <a:spcBef>
                <a:spcPts val="375"/>
              </a:spcBef>
              <a:spcAft>
                <a:spcPts val="0"/>
              </a:spcAft>
              <a:buClr>
                <a:schemeClr val="accent3"/>
              </a:buClr>
              <a:buSzPts val="1600"/>
              <a:buChar char="-"/>
              <a:defRPr/>
            </a:lvl4pPr>
            <a:lvl5pPr marL="1714500" lvl="4" indent="-247650" algn="l">
              <a:lnSpc>
                <a:spcPct val="90000"/>
              </a:lnSpc>
              <a:spcBef>
                <a:spcPts val="375"/>
              </a:spcBef>
              <a:spcAft>
                <a:spcPts val="0"/>
              </a:spcAft>
              <a:buClr>
                <a:schemeClr val="accent3"/>
              </a:buClr>
              <a:buSzPts val="16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53" name="Google Shape;53;p14"/>
          <p:cNvSpPr txBox="1">
            <a:spLocks noGrp="1"/>
          </p:cNvSpPr>
          <p:nvPr>
            <p:ph type="body" idx="2"/>
          </p:nvPr>
        </p:nvSpPr>
        <p:spPr>
          <a:xfrm>
            <a:off x="263129" y="1082759"/>
            <a:ext cx="8554640" cy="248841"/>
          </a:xfrm>
          <a:prstGeom prst="rect">
            <a:avLst/>
          </a:prstGeom>
          <a:noFill/>
          <a:ln>
            <a:noFill/>
          </a:ln>
        </p:spPr>
        <p:txBody>
          <a:bodyPr spcFirstLastPara="1" wrap="square" lIns="91425" tIns="45700" rIns="91425" bIns="45700" anchor="t" anchorCtr="0">
            <a:noAutofit/>
          </a:bodyPr>
          <a:lstStyle>
            <a:lvl1pPr marL="342900" lvl="0" indent="-171450" algn="l">
              <a:lnSpc>
                <a:spcPct val="90000"/>
              </a:lnSpc>
              <a:spcBef>
                <a:spcPts val="750"/>
              </a:spcBef>
              <a:spcAft>
                <a:spcPts val="0"/>
              </a:spcAft>
              <a:buSzPts val="2400"/>
              <a:buNone/>
              <a:defRPr sz="1800" b="1">
                <a:solidFill>
                  <a:schemeClr val="accent3"/>
                </a:solidFill>
              </a:defRPr>
            </a:lvl1pPr>
            <a:lvl2pPr marL="685800" lvl="1" indent="-257175" algn="l">
              <a:lnSpc>
                <a:spcPct val="90000"/>
              </a:lnSpc>
              <a:spcBef>
                <a:spcPts val="375"/>
              </a:spcBef>
              <a:spcAft>
                <a:spcPts val="0"/>
              </a:spcAft>
              <a:buSzPts val="1800"/>
              <a:buChar char="-"/>
              <a:defRPr/>
            </a:lvl2pPr>
            <a:lvl3pPr marL="1028700" lvl="2" indent="-257175" algn="l">
              <a:lnSpc>
                <a:spcPct val="90000"/>
              </a:lnSpc>
              <a:spcBef>
                <a:spcPts val="375"/>
              </a:spcBef>
              <a:spcAft>
                <a:spcPts val="0"/>
              </a:spcAft>
              <a:buSzPts val="1800"/>
              <a:buChar char="•"/>
              <a:defRPr/>
            </a:lvl3pPr>
            <a:lvl4pPr marL="1371600" lvl="3" indent="-257175" algn="l">
              <a:lnSpc>
                <a:spcPct val="90000"/>
              </a:lnSpc>
              <a:spcBef>
                <a:spcPts val="375"/>
              </a:spcBef>
              <a:spcAft>
                <a:spcPts val="0"/>
              </a:spcAft>
              <a:buSzPts val="1800"/>
              <a:buChar char="-"/>
              <a:defRPr/>
            </a:lvl4pPr>
            <a:lvl5pPr marL="1714500" lvl="4" indent="-257175" algn="l">
              <a:lnSpc>
                <a:spcPct val="90000"/>
              </a:lnSpc>
              <a:spcBef>
                <a:spcPts val="375"/>
              </a:spcBef>
              <a:spcAft>
                <a:spcPts val="0"/>
              </a:spcAft>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54" name="Google Shape;54;p14"/>
          <p:cNvSpPr txBox="1">
            <a:spLocks noGrp="1"/>
          </p:cNvSpPr>
          <p:nvPr>
            <p:ph type="sldNum" idx="12"/>
          </p:nvPr>
        </p:nvSpPr>
        <p:spPr>
          <a:xfrm>
            <a:off x="199852" y="4864893"/>
            <a:ext cx="395597" cy="273844"/>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9pPr>
          </a:lstStyle>
          <a:p>
            <a:fld id="{00000000-1234-1234-1234-123412341234}" type="slidenum">
              <a:rPr lang="en-US" smtClean="0"/>
              <a:pPr/>
              <a:t>‹#›</a:t>
            </a:fld>
            <a:endParaRPr lang="en-US"/>
          </a:p>
        </p:txBody>
      </p:sp>
      <p:sp>
        <p:nvSpPr>
          <p:cNvPr id="55" name="Google Shape;55;p14"/>
          <p:cNvSpPr txBox="1">
            <a:spLocks noGrp="1"/>
          </p:cNvSpPr>
          <p:nvPr>
            <p:ph type="ftr" idx="11"/>
          </p:nvPr>
        </p:nvSpPr>
        <p:spPr>
          <a:xfrm>
            <a:off x="263484" y="4864893"/>
            <a:ext cx="8617032" cy="273844"/>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6" name="Google Shape;56;p14" descr="Text&#10;&#10;Description automatically generated with medium confidence"/>
          <p:cNvPicPr preferRelativeResize="0"/>
          <p:nvPr/>
        </p:nvPicPr>
        <p:blipFill rotWithShape="1">
          <a:blip r:embed="rId2">
            <a:alphaModFix/>
          </a:blip>
          <a:srcRect/>
          <a:stretch/>
        </p:blipFill>
        <p:spPr>
          <a:xfrm>
            <a:off x="8351521" y="4558215"/>
            <a:ext cx="840401" cy="653645"/>
          </a:xfrm>
          <a:prstGeom prst="rect">
            <a:avLst/>
          </a:prstGeom>
          <a:noFill/>
          <a:ln>
            <a:noFill/>
          </a:ln>
        </p:spPr>
      </p:pic>
    </p:spTree>
    <p:extLst>
      <p:ext uri="{BB962C8B-B14F-4D97-AF65-F5344CB8AC3E}">
        <p14:creationId xmlns:p14="http://schemas.microsoft.com/office/powerpoint/2010/main" val="12950881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57"/>
        <p:cNvGrpSpPr/>
        <p:nvPr/>
      </p:nvGrpSpPr>
      <p:grpSpPr>
        <a:xfrm>
          <a:off x="0" y="0"/>
          <a:ext cx="0" cy="0"/>
          <a:chOff x="0" y="0"/>
          <a:chExt cx="0" cy="0"/>
        </a:xfrm>
      </p:grpSpPr>
      <p:sp>
        <p:nvSpPr>
          <p:cNvPr id="58" name="Google Shape;58;p15"/>
          <p:cNvSpPr txBox="1">
            <a:spLocks noGrp="1"/>
          </p:cNvSpPr>
          <p:nvPr>
            <p:ph type="title"/>
          </p:nvPr>
        </p:nvSpPr>
        <p:spPr>
          <a:xfrm>
            <a:off x="304800" y="144780"/>
            <a:ext cx="6766560" cy="7319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5"/>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342900" lvl="0" indent="-276225" algn="l">
              <a:lnSpc>
                <a:spcPct val="90000"/>
              </a:lnSpc>
              <a:spcBef>
                <a:spcPts val="750"/>
              </a:spcBef>
              <a:spcAft>
                <a:spcPts val="0"/>
              </a:spcAft>
              <a:buClr>
                <a:schemeClr val="accent3"/>
              </a:buClr>
              <a:buSzPts val="2200"/>
              <a:buChar char="•"/>
              <a:defRPr/>
            </a:lvl1pPr>
            <a:lvl2pPr marL="685800" lvl="1" indent="-266700" algn="l">
              <a:lnSpc>
                <a:spcPct val="90000"/>
              </a:lnSpc>
              <a:spcBef>
                <a:spcPts val="375"/>
              </a:spcBef>
              <a:spcAft>
                <a:spcPts val="0"/>
              </a:spcAft>
              <a:buClr>
                <a:schemeClr val="accent3"/>
              </a:buClr>
              <a:buSzPts val="2000"/>
              <a:buChar char="-"/>
              <a:defRPr/>
            </a:lvl2pPr>
            <a:lvl3pPr marL="1028700" lvl="2" indent="-257175" algn="l">
              <a:lnSpc>
                <a:spcPct val="90000"/>
              </a:lnSpc>
              <a:spcBef>
                <a:spcPts val="375"/>
              </a:spcBef>
              <a:spcAft>
                <a:spcPts val="0"/>
              </a:spcAft>
              <a:buClr>
                <a:schemeClr val="accent3"/>
              </a:buClr>
              <a:buSzPts val="1800"/>
              <a:buChar char="•"/>
              <a:defRPr/>
            </a:lvl3pPr>
            <a:lvl4pPr marL="1371600" lvl="3" indent="-247650" algn="l">
              <a:lnSpc>
                <a:spcPct val="90000"/>
              </a:lnSpc>
              <a:spcBef>
                <a:spcPts val="375"/>
              </a:spcBef>
              <a:spcAft>
                <a:spcPts val="0"/>
              </a:spcAft>
              <a:buClr>
                <a:schemeClr val="accent3"/>
              </a:buClr>
              <a:buSzPts val="1600"/>
              <a:buChar char="-"/>
              <a:defRPr/>
            </a:lvl4pPr>
            <a:lvl5pPr marL="1714500" lvl="4" indent="-247650" algn="l">
              <a:lnSpc>
                <a:spcPct val="90000"/>
              </a:lnSpc>
              <a:spcBef>
                <a:spcPts val="375"/>
              </a:spcBef>
              <a:spcAft>
                <a:spcPts val="0"/>
              </a:spcAft>
              <a:buClr>
                <a:schemeClr val="accent3"/>
              </a:buClr>
              <a:buSzPts val="16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60" name="Google Shape;60;p15"/>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342900" lvl="0" indent="-276225" algn="l">
              <a:lnSpc>
                <a:spcPct val="90000"/>
              </a:lnSpc>
              <a:spcBef>
                <a:spcPts val="750"/>
              </a:spcBef>
              <a:spcAft>
                <a:spcPts val="0"/>
              </a:spcAft>
              <a:buClr>
                <a:schemeClr val="accent3"/>
              </a:buClr>
              <a:buSzPts val="2200"/>
              <a:buChar char="•"/>
              <a:defRPr/>
            </a:lvl1pPr>
            <a:lvl2pPr marL="685800" lvl="1" indent="-266700" algn="l">
              <a:lnSpc>
                <a:spcPct val="90000"/>
              </a:lnSpc>
              <a:spcBef>
                <a:spcPts val="375"/>
              </a:spcBef>
              <a:spcAft>
                <a:spcPts val="0"/>
              </a:spcAft>
              <a:buClr>
                <a:schemeClr val="accent3"/>
              </a:buClr>
              <a:buSzPts val="2000"/>
              <a:buChar char="-"/>
              <a:defRPr/>
            </a:lvl2pPr>
            <a:lvl3pPr marL="1028700" lvl="2" indent="-257175" algn="l">
              <a:lnSpc>
                <a:spcPct val="90000"/>
              </a:lnSpc>
              <a:spcBef>
                <a:spcPts val="375"/>
              </a:spcBef>
              <a:spcAft>
                <a:spcPts val="0"/>
              </a:spcAft>
              <a:buClr>
                <a:schemeClr val="accent3"/>
              </a:buClr>
              <a:buSzPts val="1800"/>
              <a:buChar char="•"/>
              <a:defRPr/>
            </a:lvl3pPr>
            <a:lvl4pPr marL="1371600" lvl="3" indent="-247650" algn="l">
              <a:lnSpc>
                <a:spcPct val="90000"/>
              </a:lnSpc>
              <a:spcBef>
                <a:spcPts val="375"/>
              </a:spcBef>
              <a:spcAft>
                <a:spcPts val="0"/>
              </a:spcAft>
              <a:buClr>
                <a:schemeClr val="accent3"/>
              </a:buClr>
              <a:buSzPts val="1600"/>
              <a:buChar char="-"/>
              <a:defRPr/>
            </a:lvl4pPr>
            <a:lvl5pPr marL="1714500" lvl="4" indent="-247650" algn="l">
              <a:lnSpc>
                <a:spcPct val="90000"/>
              </a:lnSpc>
              <a:spcBef>
                <a:spcPts val="375"/>
              </a:spcBef>
              <a:spcAft>
                <a:spcPts val="0"/>
              </a:spcAft>
              <a:buClr>
                <a:schemeClr val="accent3"/>
              </a:buClr>
              <a:buSzPts val="16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61" name="Google Shape;61;p15"/>
          <p:cNvSpPr txBox="1">
            <a:spLocks noGrp="1"/>
          </p:cNvSpPr>
          <p:nvPr>
            <p:ph type="sldNum" idx="12"/>
          </p:nvPr>
        </p:nvSpPr>
        <p:spPr>
          <a:xfrm>
            <a:off x="199852" y="4864893"/>
            <a:ext cx="395597" cy="273844"/>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9pPr>
          </a:lstStyle>
          <a:p>
            <a:fld id="{00000000-1234-1234-1234-123412341234}" type="slidenum">
              <a:rPr lang="en-US" smtClean="0"/>
              <a:pPr/>
              <a:t>‹#›</a:t>
            </a:fld>
            <a:endParaRPr lang="en-US"/>
          </a:p>
        </p:txBody>
      </p:sp>
      <p:sp>
        <p:nvSpPr>
          <p:cNvPr id="62" name="Google Shape;62;p15"/>
          <p:cNvSpPr txBox="1">
            <a:spLocks noGrp="1"/>
          </p:cNvSpPr>
          <p:nvPr>
            <p:ph type="ftr" idx="11"/>
          </p:nvPr>
        </p:nvSpPr>
        <p:spPr>
          <a:xfrm>
            <a:off x="263484" y="4864893"/>
            <a:ext cx="8617032" cy="273844"/>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63" name="Google Shape;63;p15" descr="Text&#10;&#10;Description automatically generated with medium confidence"/>
          <p:cNvPicPr preferRelativeResize="0"/>
          <p:nvPr/>
        </p:nvPicPr>
        <p:blipFill rotWithShape="1">
          <a:blip r:embed="rId2">
            <a:alphaModFix/>
          </a:blip>
          <a:srcRect/>
          <a:stretch/>
        </p:blipFill>
        <p:spPr>
          <a:xfrm>
            <a:off x="8351521" y="4558215"/>
            <a:ext cx="840401" cy="653645"/>
          </a:xfrm>
          <a:prstGeom prst="rect">
            <a:avLst/>
          </a:prstGeom>
          <a:noFill/>
          <a:ln>
            <a:noFill/>
          </a:ln>
        </p:spPr>
      </p:pic>
    </p:spTree>
    <p:extLst>
      <p:ext uri="{BB962C8B-B14F-4D97-AF65-F5344CB8AC3E}">
        <p14:creationId xmlns:p14="http://schemas.microsoft.com/office/powerpoint/2010/main" val="196076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64"/>
        <p:cNvGrpSpPr/>
        <p:nvPr/>
      </p:nvGrpSpPr>
      <p:grpSpPr>
        <a:xfrm>
          <a:off x="0" y="0"/>
          <a:ext cx="0" cy="0"/>
          <a:chOff x="0" y="0"/>
          <a:chExt cx="0" cy="0"/>
        </a:xfrm>
      </p:grpSpPr>
      <p:sp>
        <p:nvSpPr>
          <p:cNvPr id="65" name="Google Shape;65;p16"/>
          <p:cNvSpPr txBox="1">
            <a:spLocks noGrp="1"/>
          </p:cNvSpPr>
          <p:nvPr>
            <p:ph type="title"/>
          </p:nvPr>
        </p:nvSpPr>
        <p:spPr>
          <a:xfrm>
            <a:off x="629841"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6"/>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SzPts val="2400"/>
              <a:buNone/>
              <a:defRPr sz="1800" b="1"/>
            </a:lvl1pPr>
            <a:lvl2pPr marL="685800" lvl="1" indent="-171450" algn="l">
              <a:lnSpc>
                <a:spcPct val="90000"/>
              </a:lnSpc>
              <a:spcBef>
                <a:spcPts val="375"/>
              </a:spcBef>
              <a:spcAft>
                <a:spcPts val="0"/>
              </a:spcAft>
              <a:buSzPts val="2000"/>
              <a:buNone/>
              <a:defRPr sz="1500" b="1"/>
            </a:lvl2pPr>
            <a:lvl3pPr marL="1028700" lvl="2" indent="-171450" algn="l">
              <a:lnSpc>
                <a:spcPct val="90000"/>
              </a:lnSpc>
              <a:spcBef>
                <a:spcPts val="375"/>
              </a:spcBef>
              <a:spcAft>
                <a:spcPts val="0"/>
              </a:spcAft>
              <a:buSzPts val="1800"/>
              <a:buNone/>
              <a:defRPr sz="1350" b="1"/>
            </a:lvl3pPr>
            <a:lvl4pPr marL="1371600" lvl="3" indent="-171450" algn="l">
              <a:lnSpc>
                <a:spcPct val="90000"/>
              </a:lnSpc>
              <a:spcBef>
                <a:spcPts val="375"/>
              </a:spcBef>
              <a:spcAft>
                <a:spcPts val="0"/>
              </a:spcAft>
              <a:buSzPts val="1600"/>
              <a:buNone/>
              <a:defRPr sz="1200" b="1"/>
            </a:lvl4pPr>
            <a:lvl5pPr marL="1714500" lvl="4" indent="-171450" algn="l">
              <a:lnSpc>
                <a:spcPct val="90000"/>
              </a:lnSpc>
              <a:spcBef>
                <a:spcPts val="375"/>
              </a:spcBef>
              <a:spcAft>
                <a:spcPts val="0"/>
              </a:spcAft>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67" name="Google Shape;67;p16"/>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342900" lvl="0" indent="-276225" algn="l">
              <a:lnSpc>
                <a:spcPct val="90000"/>
              </a:lnSpc>
              <a:spcBef>
                <a:spcPts val="750"/>
              </a:spcBef>
              <a:spcAft>
                <a:spcPts val="0"/>
              </a:spcAft>
              <a:buClr>
                <a:schemeClr val="accent3"/>
              </a:buClr>
              <a:buSzPts val="2200"/>
              <a:buChar char="•"/>
              <a:defRPr/>
            </a:lvl1pPr>
            <a:lvl2pPr marL="685800" lvl="1" indent="-266700" algn="l">
              <a:lnSpc>
                <a:spcPct val="90000"/>
              </a:lnSpc>
              <a:spcBef>
                <a:spcPts val="375"/>
              </a:spcBef>
              <a:spcAft>
                <a:spcPts val="0"/>
              </a:spcAft>
              <a:buClr>
                <a:schemeClr val="accent3"/>
              </a:buClr>
              <a:buSzPts val="2000"/>
              <a:buChar char="-"/>
              <a:defRPr/>
            </a:lvl2pPr>
            <a:lvl3pPr marL="1028700" lvl="2" indent="-257175" algn="l">
              <a:lnSpc>
                <a:spcPct val="90000"/>
              </a:lnSpc>
              <a:spcBef>
                <a:spcPts val="375"/>
              </a:spcBef>
              <a:spcAft>
                <a:spcPts val="0"/>
              </a:spcAft>
              <a:buClr>
                <a:schemeClr val="accent3"/>
              </a:buClr>
              <a:buSzPts val="1800"/>
              <a:buChar char="•"/>
              <a:defRPr/>
            </a:lvl3pPr>
            <a:lvl4pPr marL="1371600" lvl="3" indent="-247650" algn="l">
              <a:lnSpc>
                <a:spcPct val="90000"/>
              </a:lnSpc>
              <a:spcBef>
                <a:spcPts val="375"/>
              </a:spcBef>
              <a:spcAft>
                <a:spcPts val="0"/>
              </a:spcAft>
              <a:buClr>
                <a:schemeClr val="accent3"/>
              </a:buClr>
              <a:buSzPts val="1600"/>
              <a:buChar char="-"/>
              <a:defRPr/>
            </a:lvl4pPr>
            <a:lvl5pPr marL="1714500" lvl="4" indent="-247650" algn="l">
              <a:lnSpc>
                <a:spcPct val="90000"/>
              </a:lnSpc>
              <a:spcBef>
                <a:spcPts val="375"/>
              </a:spcBef>
              <a:spcAft>
                <a:spcPts val="0"/>
              </a:spcAft>
              <a:buClr>
                <a:schemeClr val="accent3"/>
              </a:buClr>
              <a:buSzPts val="16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68" name="Google Shape;68;p16"/>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SzPts val="2400"/>
              <a:buNone/>
              <a:defRPr sz="1800" b="1"/>
            </a:lvl1pPr>
            <a:lvl2pPr marL="685800" lvl="1" indent="-171450" algn="l">
              <a:lnSpc>
                <a:spcPct val="90000"/>
              </a:lnSpc>
              <a:spcBef>
                <a:spcPts val="375"/>
              </a:spcBef>
              <a:spcAft>
                <a:spcPts val="0"/>
              </a:spcAft>
              <a:buSzPts val="2000"/>
              <a:buNone/>
              <a:defRPr sz="1500" b="1"/>
            </a:lvl2pPr>
            <a:lvl3pPr marL="1028700" lvl="2" indent="-171450" algn="l">
              <a:lnSpc>
                <a:spcPct val="90000"/>
              </a:lnSpc>
              <a:spcBef>
                <a:spcPts val="375"/>
              </a:spcBef>
              <a:spcAft>
                <a:spcPts val="0"/>
              </a:spcAft>
              <a:buSzPts val="1800"/>
              <a:buNone/>
              <a:defRPr sz="1350" b="1"/>
            </a:lvl3pPr>
            <a:lvl4pPr marL="1371600" lvl="3" indent="-171450" algn="l">
              <a:lnSpc>
                <a:spcPct val="90000"/>
              </a:lnSpc>
              <a:spcBef>
                <a:spcPts val="375"/>
              </a:spcBef>
              <a:spcAft>
                <a:spcPts val="0"/>
              </a:spcAft>
              <a:buSzPts val="1600"/>
              <a:buNone/>
              <a:defRPr sz="1200" b="1"/>
            </a:lvl4pPr>
            <a:lvl5pPr marL="1714500" lvl="4" indent="-171450" algn="l">
              <a:lnSpc>
                <a:spcPct val="90000"/>
              </a:lnSpc>
              <a:spcBef>
                <a:spcPts val="375"/>
              </a:spcBef>
              <a:spcAft>
                <a:spcPts val="0"/>
              </a:spcAft>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69" name="Google Shape;69;p16"/>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342900" lvl="0" indent="-276225" algn="l">
              <a:lnSpc>
                <a:spcPct val="90000"/>
              </a:lnSpc>
              <a:spcBef>
                <a:spcPts val="750"/>
              </a:spcBef>
              <a:spcAft>
                <a:spcPts val="0"/>
              </a:spcAft>
              <a:buClr>
                <a:schemeClr val="accent3"/>
              </a:buClr>
              <a:buSzPts val="2200"/>
              <a:buChar char="•"/>
              <a:defRPr/>
            </a:lvl1pPr>
            <a:lvl2pPr marL="685800" lvl="1" indent="-266700" algn="l">
              <a:lnSpc>
                <a:spcPct val="90000"/>
              </a:lnSpc>
              <a:spcBef>
                <a:spcPts val="375"/>
              </a:spcBef>
              <a:spcAft>
                <a:spcPts val="0"/>
              </a:spcAft>
              <a:buClr>
                <a:schemeClr val="accent3"/>
              </a:buClr>
              <a:buSzPts val="2000"/>
              <a:buChar char="-"/>
              <a:defRPr/>
            </a:lvl2pPr>
            <a:lvl3pPr marL="1028700" lvl="2" indent="-257175" algn="l">
              <a:lnSpc>
                <a:spcPct val="90000"/>
              </a:lnSpc>
              <a:spcBef>
                <a:spcPts val="375"/>
              </a:spcBef>
              <a:spcAft>
                <a:spcPts val="0"/>
              </a:spcAft>
              <a:buClr>
                <a:schemeClr val="accent3"/>
              </a:buClr>
              <a:buSzPts val="1800"/>
              <a:buChar char="•"/>
              <a:defRPr/>
            </a:lvl3pPr>
            <a:lvl4pPr marL="1371600" lvl="3" indent="-247650" algn="l">
              <a:lnSpc>
                <a:spcPct val="90000"/>
              </a:lnSpc>
              <a:spcBef>
                <a:spcPts val="375"/>
              </a:spcBef>
              <a:spcAft>
                <a:spcPts val="0"/>
              </a:spcAft>
              <a:buClr>
                <a:schemeClr val="accent3"/>
              </a:buClr>
              <a:buSzPts val="1600"/>
              <a:buChar char="-"/>
              <a:defRPr/>
            </a:lvl4pPr>
            <a:lvl5pPr marL="1714500" lvl="4" indent="-247650" algn="l">
              <a:lnSpc>
                <a:spcPct val="90000"/>
              </a:lnSpc>
              <a:spcBef>
                <a:spcPts val="375"/>
              </a:spcBef>
              <a:spcAft>
                <a:spcPts val="0"/>
              </a:spcAft>
              <a:buClr>
                <a:schemeClr val="accent3"/>
              </a:buClr>
              <a:buSzPts val="16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0" name="Google Shape;70;p16"/>
          <p:cNvSpPr txBox="1">
            <a:spLocks noGrp="1"/>
          </p:cNvSpPr>
          <p:nvPr>
            <p:ph type="sldNum" idx="12"/>
          </p:nvPr>
        </p:nvSpPr>
        <p:spPr>
          <a:xfrm>
            <a:off x="199852" y="4864893"/>
            <a:ext cx="395597" cy="273844"/>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9pPr>
          </a:lstStyle>
          <a:p>
            <a:fld id="{00000000-1234-1234-1234-123412341234}" type="slidenum">
              <a:rPr lang="en-US" smtClean="0"/>
              <a:pPr/>
              <a:t>‹#›</a:t>
            </a:fld>
            <a:endParaRPr lang="en-US"/>
          </a:p>
        </p:txBody>
      </p:sp>
      <p:sp>
        <p:nvSpPr>
          <p:cNvPr id="71" name="Google Shape;71;p16"/>
          <p:cNvSpPr txBox="1">
            <a:spLocks noGrp="1"/>
          </p:cNvSpPr>
          <p:nvPr>
            <p:ph type="ftr" idx="11"/>
          </p:nvPr>
        </p:nvSpPr>
        <p:spPr>
          <a:xfrm>
            <a:off x="263484" y="4864893"/>
            <a:ext cx="8617032" cy="273844"/>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2" name="Google Shape;72;p16" descr="Text&#10;&#10;Description automatically generated with medium confidence"/>
          <p:cNvPicPr preferRelativeResize="0"/>
          <p:nvPr/>
        </p:nvPicPr>
        <p:blipFill rotWithShape="1">
          <a:blip r:embed="rId2">
            <a:alphaModFix/>
          </a:blip>
          <a:srcRect/>
          <a:stretch/>
        </p:blipFill>
        <p:spPr>
          <a:xfrm>
            <a:off x="8351521" y="4558215"/>
            <a:ext cx="840401" cy="653645"/>
          </a:xfrm>
          <a:prstGeom prst="rect">
            <a:avLst/>
          </a:prstGeom>
          <a:noFill/>
          <a:ln>
            <a:noFill/>
          </a:ln>
        </p:spPr>
      </p:pic>
    </p:spTree>
    <p:extLst>
      <p:ext uri="{BB962C8B-B14F-4D97-AF65-F5344CB8AC3E}">
        <p14:creationId xmlns:p14="http://schemas.microsoft.com/office/powerpoint/2010/main" val="38375777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3"/>
        <p:cNvGrpSpPr/>
        <p:nvPr/>
      </p:nvGrpSpPr>
      <p:grpSpPr>
        <a:xfrm>
          <a:off x="0" y="0"/>
          <a:ext cx="0" cy="0"/>
          <a:chOff x="0" y="0"/>
          <a:chExt cx="0" cy="0"/>
        </a:xfrm>
      </p:grpSpPr>
      <p:sp>
        <p:nvSpPr>
          <p:cNvPr id="74" name="Google Shape;74;p17"/>
          <p:cNvSpPr txBox="1">
            <a:spLocks noGrp="1"/>
          </p:cNvSpPr>
          <p:nvPr>
            <p:ph type="title"/>
          </p:nvPr>
        </p:nvSpPr>
        <p:spPr>
          <a:xfrm>
            <a:off x="304800" y="144780"/>
            <a:ext cx="6766560" cy="7319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17"/>
          <p:cNvSpPr txBox="1">
            <a:spLocks noGrp="1"/>
          </p:cNvSpPr>
          <p:nvPr>
            <p:ph type="sldNum" idx="12"/>
          </p:nvPr>
        </p:nvSpPr>
        <p:spPr>
          <a:xfrm>
            <a:off x="199852" y="4864893"/>
            <a:ext cx="395597" cy="273844"/>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9pPr>
          </a:lstStyle>
          <a:p>
            <a:fld id="{00000000-1234-1234-1234-123412341234}" type="slidenum">
              <a:rPr lang="en-US" smtClean="0"/>
              <a:pPr/>
              <a:t>‹#›</a:t>
            </a:fld>
            <a:endParaRPr lang="en-US"/>
          </a:p>
        </p:txBody>
      </p:sp>
      <p:sp>
        <p:nvSpPr>
          <p:cNvPr id="76" name="Google Shape;76;p17"/>
          <p:cNvSpPr txBox="1">
            <a:spLocks noGrp="1"/>
          </p:cNvSpPr>
          <p:nvPr>
            <p:ph type="ftr" idx="11"/>
          </p:nvPr>
        </p:nvSpPr>
        <p:spPr>
          <a:xfrm>
            <a:off x="263484" y="4864893"/>
            <a:ext cx="8617032" cy="273844"/>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7" name="Google Shape;77;p17" descr="Text&#10;&#10;Description automatically generated with medium confidence"/>
          <p:cNvPicPr preferRelativeResize="0"/>
          <p:nvPr/>
        </p:nvPicPr>
        <p:blipFill rotWithShape="1">
          <a:blip r:embed="rId2">
            <a:alphaModFix/>
          </a:blip>
          <a:srcRect/>
          <a:stretch/>
        </p:blipFill>
        <p:spPr>
          <a:xfrm>
            <a:off x="8351521" y="4558215"/>
            <a:ext cx="840401" cy="653645"/>
          </a:xfrm>
          <a:prstGeom prst="rect">
            <a:avLst/>
          </a:prstGeom>
          <a:noFill/>
          <a:ln>
            <a:noFill/>
          </a:ln>
        </p:spPr>
      </p:pic>
    </p:spTree>
    <p:extLst>
      <p:ext uri="{BB962C8B-B14F-4D97-AF65-F5344CB8AC3E}">
        <p14:creationId xmlns:p14="http://schemas.microsoft.com/office/powerpoint/2010/main" val="38879676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8"/>
        <p:cNvGrpSpPr/>
        <p:nvPr/>
      </p:nvGrpSpPr>
      <p:grpSpPr>
        <a:xfrm>
          <a:off x="0" y="0"/>
          <a:ext cx="0" cy="0"/>
          <a:chOff x="0" y="0"/>
          <a:chExt cx="0" cy="0"/>
        </a:xfrm>
      </p:grpSpPr>
      <p:sp>
        <p:nvSpPr>
          <p:cNvPr id="79" name="Google Shape;79;p18"/>
          <p:cNvSpPr txBox="1">
            <a:spLocks noGrp="1"/>
          </p:cNvSpPr>
          <p:nvPr>
            <p:ph type="sldNum" idx="12"/>
          </p:nvPr>
        </p:nvSpPr>
        <p:spPr>
          <a:xfrm>
            <a:off x="199852" y="4864893"/>
            <a:ext cx="395597" cy="273844"/>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50"/>
              <a:buFont typeface="Arial"/>
              <a:buNone/>
              <a:defRPr sz="788" b="0" i="0" u="none" strike="noStrike" cap="none">
                <a:solidFill>
                  <a:schemeClr val="lt2"/>
                </a:solidFill>
                <a:latin typeface="Arial"/>
                <a:ea typeface="Arial"/>
                <a:cs typeface="Arial"/>
                <a:sym typeface="Arial"/>
              </a:defRPr>
            </a:lvl9pPr>
          </a:lstStyle>
          <a:p>
            <a:fld id="{00000000-1234-1234-1234-123412341234}" type="slidenum">
              <a:rPr lang="en-US" smtClean="0"/>
              <a:pPr/>
              <a:t>‹#›</a:t>
            </a:fld>
            <a:endParaRPr lang="en-US"/>
          </a:p>
        </p:txBody>
      </p:sp>
      <p:sp>
        <p:nvSpPr>
          <p:cNvPr id="80" name="Google Shape;80;p18"/>
          <p:cNvSpPr txBox="1">
            <a:spLocks noGrp="1"/>
          </p:cNvSpPr>
          <p:nvPr>
            <p:ph type="ftr" idx="11"/>
          </p:nvPr>
        </p:nvSpPr>
        <p:spPr>
          <a:xfrm>
            <a:off x="263484" y="4864893"/>
            <a:ext cx="8617032" cy="273844"/>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81" name="Google Shape;81;p18" descr="Text&#10;&#10;Description automatically generated with medium confidence"/>
          <p:cNvPicPr preferRelativeResize="0"/>
          <p:nvPr/>
        </p:nvPicPr>
        <p:blipFill rotWithShape="1">
          <a:blip r:embed="rId2">
            <a:alphaModFix/>
          </a:blip>
          <a:srcRect/>
          <a:stretch/>
        </p:blipFill>
        <p:spPr>
          <a:xfrm>
            <a:off x="8351521" y="4558215"/>
            <a:ext cx="840401" cy="653645"/>
          </a:xfrm>
          <a:prstGeom prst="rect">
            <a:avLst/>
          </a:prstGeom>
          <a:noFill/>
          <a:ln>
            <a:noFill/>
          </a:ln>
        </p:spPr>
      </p:pic>
    </p:spTree>
    <p:extLst>
      <p:ext uri="{BB962C8B-B14F-4D97-AF65-F5344CB8AC3E}">
        <p14:creationId xmlns:p14="http://schemas.microsoft.com/office/powerpoint/2010/main" val="1404334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Default Layout">
  <p:cSld name="Default Layout">
    <p:spTree>
      <p:nvGrpSpPr>
        <p:cNvPr id="1" name="Shape 82"/>
        <p:cNvGrpSpPr/>
        <p:nvPr/>
      </p:nvGrpSpPr>
      <p:grpSpPr>
        <a:xfrm>
          <a:off x="0" y="0"/>
          <a:ext cx="0" cy="0"/>
          <a:chOff x="0" y="0"/>
          <a:chExt cx="0" cy="0"/>
        </a:xfrm>
      </p:grpSpPr>
      <p:sp>
        <p:nvSpPr>
          <p:cNvPr id="83" name="Google Shape;83;g2c33f9d2776_0_128"/>
          <p:cNvSpPr txBox="1">
            <a:spLocks noGrp="1"/>
          </p:cNvSpPr>
          <p:nvPr>
            <p:ph type="title"/>
          </p:nvPr>
        </p:nvSpPr>
        <p:spPr>
          <a:xfrm>
            <a:off x="371475" y="195263"/>
            <a:ext cx="8387100" cy="5190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4" name="Google Shape;84;g2c33f9d2776_0_128"/>
          <p:cNvSpPr txBox="1">
            <a:spLocks noGrp="1"/>
          </p:cNvSpPr>
          <p:nvPr>
            <p:ph type="sldNum" idx="12"/>
          </p:nvPr>
        </p:nvSpPr>
        <p:spPr>
          <a:xfrm>
            <a:off x="5752869" y="4767263"/>
            <a:ext cx="3024900" cy="2738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9pPr>
          </a:lstStyle>
          <a:p>
            <a:r>
              <a:rPr lang="en-US"/>
              <a:t>© 2023 Sorcero, Inc. All rights reserved     </a:t>
            </a:r>
            <a:r>
              <a:rPr lang="en-US" b="1"/>
              <a:t>|</a:t>
            </a:r>
            <a:r>
              <a:rPr lang="en-US"/>
              <a:t>     sorcero.com     </a:t>
            </a:r>
            <a:r>
              <a:rPr lang="en-US" b="1"/>
              <a:t>|    </a:t>
            </a:r>
            <a:fld id="{00000000-1234-1234-1234-123412341234}" type="slidenum">
              <a:rPr lang="en-US" smtClean="0"/>
              <a:pPr/>
              <a:t>‹#›</a:t>
            </a:fld>
            <a:endParaRPr lang="en-US"/>
          </a:p>
        </p:txBody>
      </p:sp>
      <p:sp>
        <p:nvSpPr>
          <p:cNvPr id="85" name="Google Shape;85;g2c33f9d2776_0_128"/>
          <p:cNvSpPr txBox="1">
            <a:spLocks noGrp="1"/>
          </p:cNvSpPr>
          <p:nvPr>
            <p:ph type="body" idx="1"/>
          </p:nvPr>
        </p:nvSpPr>
        <p:spPr>
          <a:xfrm>
            <a:off x="371475" y="857250"/>
            <a:ext cx="8406225" cy="3828825"/>
          </a:xfrm>
          <a:prstGeom prst="rect">
            <a:avLst/>
          </a:prstGeom>
          <a:noFill/>
          <a:ln>
            <a:noFill/>
          </a:ln>
        </p:spPr>
        <p:txBody>
          <a:bodyPr spcFirstLastPara="1" wrap="square" lIns="91425" tIns="45700" rIns="91425" bIns="45700" anchor="t" anchorCtr="0">
            <a:normAutofit/>
          </a:bodyPr>
          <a:lstStyle>
            <a:lvl1pPr marL="342900" marR="0" lvl="0" indent="-271463" algn="l">
              <a:lnSpc>
                <a:spcPct val="100000"/>
              </a:lnSpc>
              <a:spcBef>
                <a:spcPts val="825"/>
              </a:spcBef>
              <a:spcAft>
                <a:spcPts val="0"/>
              </a:spcAft>
              <a:buClr>
                <a:schemeClr val="accent1"/>
              </a:buClr>
              <a:buSzPts val="2100"/>
              <a:buFont typeface="Arial"/>
              <a:buChar char="⬥"/>
              <a:defRPr sz="1800" b="0" i="0" u="none" strike="noStrike" cap="none">
                <a:solidFill>
                  <a:schemeClr val="dk1"/>
                </a:solidFill>
                <a:latin typeface="Arial"/>
                <a:ea typeface="Arial"/>
                <a:cs typeface="Arial"/>
                <a:sym typeface="Arial"/>
              </a:defRPr>
            </a:lvl1pPr>
            <a:lvl2pPr marL="685800" marR="0" lvl="1" indent="-266700" algn="l">
              <a:lnSpc>
                <a:spcPct val="100000"/>
              </a:lnSpc>
              <a:spcBef>
                <a:spcPts val="375"/>
              </a:spcBef>
              <a:spcAft>
                <a:spcPts val="0"/>
              </a:spcAft>
              <a:buClr>
                <a:schemeClr val="accent3"/>
              </a:buClr>
              <a:buSzPts val="2000"/>
              <a:buFont typeface="Arial"/>
              <a:buChar char="⬥"/>
              <a:defRPr sz="1800" b="0" i="0" u="none" strike="noStrike" cap="none">
                <a:solidFill>
                  <a:schemeClr val="dk1"/>
                </a:solidFill>
                <a:latin typeface="Arial"/>
                <a:ea typeface="Arial"/>
                <a:cs typeface="Arial"/>
                <a:sym typeface="Arial"/>
              </a:defRPr>
            </a:lvl2pPr>
            <a:lvl3pPr marL="1028700" marR="0" lvl="2" indent="-266700" algn="l">
              <a:lnSpc>
                <a:spcPct val="100000"/>
              </a:lnSpc>
              <a:spcBef>
                <a:spcPts val="375"/>
              </a:spcBef>
              <a:spcAft>
                <a:spcPts val="0"/>
              </a:spcAft>
              <a:buClr>
                <a:schemeClr val="dk1"/>
              </a:buClr>
              <a:buSzPts val="2000"/>
              <a:buFont typeface="Arial"/>
              <a:buChar char="•"/>
              <a:defRPr sz="1500" b="0" i="0" u="none" strike="noStrike" cap="none">
                <a:solidFill>
                  <a:schemeClr val="dk1"/>
                </a:solidFill>
                <a:latin typeface="Arial"/>
                <a:ea typeface="Arial"/>
                <a:cs typeface="Arial"/>
                <a:sym typeface="Arial"/>
              </a:defRPr>
            </a:lvl3pPr>
            <a:lvl4pPr marL="1371600" marR="0" lvl="3" indent="-261938" algn="l">
              <a:lnSpc>
                <a:spcPct val="100000"/>
              </a:lnSpc>
              <a:spcBef>
                <a:spcPts val="375"/>
              </a:spcBef>
              <a:spcAft>
                <a:spcPts val="0"/>
              </a:spcAft>
              <a:buClr>
                <a:schemeClr val="dk1"/>
              </a:buClr>
              <a:buSzPts val="1900"/>
              <a:buFont typeface="Arial"/>
              <a:buChar char="•"/>
              <a:defRPr sz="1425" b="0" i="0" u="none" strike="noStrike" cap="none">
                <a:solidFill>
                  <a:schemeClr val="dk1"/>
                </a:solidFill>
                <a:latin typeface="Arial"/>
                <a:ea typeface="Arial"/>
                <a:cs typeface="Arial"/>
                <a:sym typeface="Arial"/>
              </a:defRPr>
            </a:lvl4pPr>
            <a:lvl5pPr marL="1714500" marR="0" lvl="4" indent="-247650" algn="l">
              <a:lnSpc>
                <a:spcPct val="100000"/>
              </a:lnSpc>
              <a:spcBef>
                <a:spcPts val="375"/>
              </a:spcBef>
              <a:spcAft>
                <a:spcPts val="0"/>
              </a:spcAft>
              <a:buClr>
                <a:schemeClr val="dk1"/>
              </a:buClr>
              <a:buSzPts val="1600"/>
              <a:buFont typeface="Arial"/>
              <a:buChar char="•"/>
              <a:defRPr sz="1200" b="0" i="0" u="none" strike="noStrike" cap="none">
                <a:solidFill>
                  <a:schemeClr val="dk1"/>
                </a:solidFill>
                <a:latin typeface="Arial"/>
                <a:ea typeface="Arial"/>
                <a:cs typeface="Arial"/>
                <a:sym typeface="Arial"/>
              </a:defRPr>
            </a:lvl5pPr>
            <a:lvl6pPr marL="2057400" marR="0" lvl="5" indent="-247650" algn="l">
              <a:lnSpc>
                <a:spcPct val="90000"/>
              </a:lnSpc>
              <a:spcBef>
                <a:spcPts val="375"/>
              </a:spcBef>
              <a:spcAft>
                <a:spcPts val="0"/>
              </a:spcAft>
              <a:buClr>
                <a:schemeClr val="dk1"/>
              </a:buClr>
              <a:buSzPts val="1600"/>
              <a:buFont typeface="Arial"/>
              <a:buChar char="•"/>
              <a:defRPr sz="1200" b="0" i="0" u="none" strike="noStrike" cap="none">
                <a:solidFill>
                  <a:schemeClr val="dk1"/>
                </a:solidFill>
                <a:latin typeface="Arial"/>
                <a:ea typeface="Arial"/>
                <a:cs typeface="Arial"/>
                <a:sym typeface="Arial"/>
              </a:defRPr>
            </a:lvl6pPr>
            <a:lvl7pPr marL="2400300" marR="0" lvl="6" indent="-247650" algn="l">
              <a:lnSpc>
                <a:spcPct val="90000"/>
              </a:lnSpc>
              <a:spcBef>
                <a:spcPts val="375"/>
              </a:spcBef>
              <a:spcAft>
                <a:spcPts val="0"/>
              </a:spcAft>
              <a:buClr>
                <a:schemeClr val="dk1"/>
              </a:buClr>
              <a:buSzPts val="1600"/>
              <a:buFont typeface="Arial"/>
              <a:buChar char="•"/>
              <a:defRPr sz="1200" b="0" i="0" u="none" strike="noStrike" cap="none">
                <a:solidFill>
                  <a:schemeClr val="dk1"/>
                </a:solidFill>
                <a:latin typeface="Arial"/>
                <a:ea typeface="Arial"/>
                <a:cs typeface="Arial"/>
                <a:sym typeface="Arial"/>
              </a:defRPr>
            </a:lvl7pPr>
            <a:lvl8pPr marL="2743200" marR="0" lvl="7" indent="-247650" algn="l">
              <a:lnSpc>
                <a:spcPct val="90000"/>
              </a:lnSpc>
              <a:spcBef>
                <a:spcPts val="375"/>
              </a:spcBef>
              <a:spcAft>
                <a:spcPts val="0"/>
              </a:spcAft>
              <a:buClr>
                <a:schemeClr val="dk1"/>
              </a:buClr>
              <a:buSzPts val="1600"/>
              <a:buFont typeface="Arial"/>
              <a:buChar char="•"/>
              <a:defRPr sz="1200" b="0" i="0" u="none" strike="noStrike" cap="none">
                <a:solidFill>
                  <a:schemeClr val="dk1"/>
                </a:solidFill>
                <a:latin typeface="Arial"/>
                <a:ea typeface="Arial"/>
                <a:cs typeface="Arial"/>
                <a:sym typeface="Arial"/>
              </a:defRPr>
            </a:lvl8pPr>
            <a:lvl9pPr marL="3086100" marR="0" lvl="8" indent="-247650" algn="l">
              <a:lnSpc>
                <a:spcPct val="90000"/>
              </a:lnSpc>
              <a:spcBef>
                <a:spcPts val="375"/>
              </a:spcBef>
              <a:spcAft>
                <a:spcPts val="0"/>
              </a:spcAft>
              <a:buClr>
                <a:schemeClr val="dk1"/>
              </a:buClr>
              <a:buSzPts val="1600"/>
              <a:buFont typeface="Arial"/>
              <a:buChar char="•"/>
              <a:defRPr sz="12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575041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Section Break">
  <p:cSld name="Section Break">
    <p:spTree>
      <p:nvGrpSpPr>
        <p:cNvPr id="1" name="Shape 86"/>
        <p:cNvGrpSpPr/>
        <p:nvPr/>
      </p:nvGrpSpPr>
      <p:grpSpPr>
        <a:xfrm>
          <a:off x="0" y="0"/>
          <a:ext cx="0" cy="0"/>
          <a:chOff x="0" y="0"/>
          <a:chExt cx="0" cy="0"/>
        </a:xfrm>
      </p:grpSpPr>
      <p:pic>
        <p:nvPicPr>
          <p:cNvPr id="87" name="Google Shape;87;g2c33f9d2776_0_370"/>
          <p:cNvPicPr preferRelativeResize="0"/>
          <p:nvPr/>
        </p:nvPicPr>
        <p:blipFill rotWithShape="1">
          <a:blip r:embed="rId2">
            <a:alphaModFix/>
          </a:blip>
          <a:srcRect l="377" r="208"/>
          <a:stretch/>
        </p:blipFill>
        <p:spPr>
          <a:xfrm>
            <a:off x="0" y="1"/>
            <a:ext cx="9129033" cy="5145125"/>
          </a:xfrm>
          <a:custGeom>
            <a:avLst/>
            <a:gdLst/>
            <a:ahLst/>
            <a:cxnLst/>
            <a:rect l="l" t="t" r="r" b="b"/>
            <a:pathLst>
              <a:path w="12264024" h="6860167" extrusionOk="0">
                <a:moveTo>
                  <a:pt x="-1566" y="-548"/>
                </a:moveTo>
                <a:lnTo>
                  <a:pt x="12262458" y="-548"/>
                </a:lnTo>
                <a:lnTo>
                  <a:pt x="12262458" y="6859619"/>
                </a:lnTo>
                <a:lnTo>
                  <a:pt x="-1566" y="6859619"/>
                </a:lnTo>
                <a:close/>
              </a:path>
            </a:pathLst>
          </a:custGeom>
          <a:noFill/>
          <a:ln>
            <a:noFill/>
          </a:ln>
        </p:spPr>
      </p:pic>
      <p:pic>
        <p:nvPicPr>
          <p:cNvPr id="88" name="Google Shape;88;g2c33f9d2776_0_370"/>
          <p:cNvPicPr preferRelativeResize="0"/>
          <p:nvPr/>
        </p:nvPicPr>
        <p:blipFill rotWithShape="1">
          <a:blip r:embed="rId3">
            <a:alphaModFix/>
          </a:blip>
          <a:srcRect t="64148" r="57914" b="9829"/>
          <a:stretch/>
        </p:blipFill>
        <p:spPr>
          <a:xfrm>
            <a:off x="840442" y="-1"/>
            <a:ext cx="8303560" cy="5143500"/>
          </a:xfrm>
          <a:prstGeom prst="rect">
            <a:avLst/>
          </a:prstGeom>
          <a:noFill/>
          <a:ln>
            <a:noFill/>
          </a:ln>
        </p:spPr>
      </p:pic>
      <p:sp>
        <p:nvSpPr>
          <p:cNvPr id="89" name="Google Shape;89;g2c33f9d2776_0_370"/>
          <p:cNvSpPr txBox="1">
            <a:spLocks noGrp="1"/>
          </p:cNvSpPr>
          <p:nvPr>
            <p:ph type="title"/>
          </p:nvPr>
        </p:nvSpPr>
        <p:spPr>
          <a:xfrm>
            <a:off x="371476" y="1497047"/>
            <a:ext cx="6306975" cy="213952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000"/>
              <a:buNone/>
              <a:defRPr sz="30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pic>
        <p:nvPicPr>
          <p:cNvPr id="90" name="Google Shape;90;g2c33f9d2776_0_370" descr="A white letter on a black background&#10;&#10;Description automatically generated"/>
          <p:cNvPicPr preferRelativeResize="0"/>
          <p:nvPr/>
        </p:nvPicPr>
        <p:blipFill rotWithShape="1">
          <a:blip r:embed="rId4">
            <a:alphaModFix/>
          </a:blip>
          <a:srcRect/>
          <a:stretch/>
        </p:blipFill>
        <p:spPr>
          <a:xfrm>
            <a:off x="373728" y="4742900"/>
            <a:ext cx="249200" cy="273866"/>
          </a:xfrm>
          <a:prstGeom prst="rect">
            <a:avLst/>
          </a:prstGeom>
          <a:noFill/>
          <a:ln>
            <a:noFill/>
          </a:ln>
        </p:spPr>
      </p:pic>
    </p:spTree>
    <p:extLst>
      <p:ext uri="{BB962C8B-B14F-4D97-AF65-F5344CB8AC3E}">
        <p14:creationId xmlns:p14="http://schemas.microsoft.com/office/powerpoint/2010/main" val="203734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Thank You">
  <p:cSld name="Thank You">
    <p:spTree>
      <p:nvGrpSpPr>
        <p:cNvPr id="1" name="Shape 91"/>
        <p:cNvGrpSpPr/>
        <p:nvPr/>
      </p:nvGrpSpPr>
      <p:grpSpPr>
        <a:xfrm>
          <a:off x="0" y="0"/>
          <a:ext cx="0" cy="0"/>
          <a:chOff x="0" y="0"/>
          <a:chExt cx="0" cy="0"/>
        </a:xfrm>
      </p:grpSpPr>
      <p:pic>
        <p:nvPicPr>
          <p:cNvPr id="92" name="Google Shape;92;g2c33f9d2776_0_685" descr="A purple and black background&#10;&#10;Description automatically generated"/>
          <p:cNvPicPr preferRelativeResize="0"/>
          <p:nvPr/>
        </p:nvPicPr>
        <p:blipFill rotWithShape="1">
          <a:blip r:embed="rId2">
            <a:alphaModFix/>
          </a:blip>
          <a:srcRect/>
          <a:stretch/>
        </p:blipFill>
        <p:spPr>
          <a:xfrm>
            <a:off x="-70380" y="-30144"/>
            <a:ext cx="9220448" cy="5186501"/>
          </a:xfrm>
          <a:prstGeom prst="rect">
            <a:avLst/>
          </a:prstGeom>
          <a:noFill/>
          <a:ln>
            <a:noFill/>
          </a:ln>
        </p:spPr>
      </p:pic>
      <p:sp>
        <p:nvSpPr>
          <p:cNvPr id="93" name="Google Shape;93;g2c33f9d2776_0_685"/>
          <p:cNvSpPr txBox="1"/>
          <p:nvPr/>
        </p:nvSpPr>
        <p:spPr>
          <a:xfrm>
            <a:off x="321469" y="1500188"/>
            <a:ext cx="4448700" cy="1177215"/>
          </a:xfrm>
          <a:prstGeom prst="rect">
            <a:avLst/>
          </a:prstGeom>
          <a:noFill/>
          <a:ln>
            <a:noFill/>
          </a:ln>
        </p:spPr>
        <p:txBody>
          <a:bodyPr spcFirstLastPara="1" wrap="square" lIns="68569" tIns="34275" rIns="68569" bIns="34275" anchor="t" anchorCtr="0">
            <a:spAutoFit/>
          </a:bodyPr>
          <a:lstStyle/>
          <a:p>
            <a:pPr marL="0" marR="0" lvl="0" indent="0" algn="l" rtl="0">
              <a:lnSpc>
                <a:spcPct val="100000"/>
              </a:lnSpc>
              <a:spcBef>
                <a:spcPts val="0"/>
              </a:spcBef>
              <a:spcAft>
                <a:spcPts val="0"/>
              </a:spcAft>
              <a:buClr>
                <a:srgbClr val="000000"/>
              </a:buClr>
              <a:buSzPts val="9600"/>
              <a:buFont typeface="Arial"/>
              <a:buNone/>
            </a:pPr>
            <a:r>
              <a:rPr lang="en-US" sz="7200" b="0" i="0" u="none" strike="noStrike" cap="none">
                <a:solidFill>
                  <a:schemeClr val="lt1"/>
                </a:solidFill>
                <a:latin typeface="Arial"/>
                <a:ea typeface="Arial"/>
                <a:cs typeface="Arial"/>
                <a:sym typeface="Arial"/>
              </a:rPr>
              <a:t>Thank you</a:t>
            </a:r>
            <a:endParaRPr sz="1125" b="0" i="0" u="none" strike="noStrike" cap="none">
              <a:solidFill>
                <a:srgbClr val="000000"/>
              </a:solidFill>
              <a:latin typeface="Arial"/>
              <a:ea typeface="Arial"/>
              <a:cs typeface="Arial"/>
              <a:sym typeface="Arial"/>
            </a:endParaRPr>
          </a:p>
        </p:txBody>
      </p:sp>
      <p:cxnSp>
        <p:nvCxnSpPr>
          <p:cNvPr id="94" name="Google Shape;94;g2c33f9d2776_0_685"/>
          <p:cNvCxnSpPr/>
          <p:nvPr/>
        </p:nvCxnSpPr>
        <p:spPr>
          <a:xfrm rot="10800000">
            <a:off x="386547" y="2715175"/>
            <a:ext cx="4200525" cy="0"/>
          </a:xfrm>
          <a:prstGeom prst="straightConnector1">
            <a:avLst/>
          </a:prstGeom>
          <a:noFill/>
          <a:ln w="28575" cap="flat" cmpd="sng">
            <a:solidFill>
              <a:schemeClr val="accent5"/>
            </a:solidFill>
            <a:prstDash val="solid"/>
            <a:miter lim="800000"/>
            <a:headEnd type="none" w="sm" len="sm"/>
            <a:tailEnd type="none" w="sm" len="sm"/>
          </a:ln>
        </p:spPr>
      </p:cxnSp>
      <p:pic>
        <p:nvPicPr>
          <p:cNvPr id="95" name="Google Shape;95;g2c33f9d2776_0_685" descr="A white text on a black background&#10;&#10;Description automatically generated"/>
          <p:cNvPicPr preferRelativeResize="0"/>
          <p:nvPr/>
        </p:nvPicPr>
        <p:blipFill rotWithShape="1">
          <a:blip r:embed="rId3">
            <a:alphaModFix/>
          </a:blip>
          <a:srcRect/>
          <a:stretch/>
        </p:blipFill>
        <p:spPr>
          <a:xfrm>
            <a:off x="400765" y="2898814"/>
            <a:ext cx="1837505" cy="415409"/>
          </a:xfrm>
          <a:prstGeom prst="rect">
            <a:avLst/>
          </a:prstGeom>
          <a:noFill/>
          <a:ln>
            <a:noFill/>
          </a:ln>
        </p:spPr>
      </p:pic>
      <p:pic>
        <p:nvPicPr>
          <p:cNvPr id="96" name="Google Shape;96;g2c33f9d2776_0_685">
            <a:hlinkClick r:id="rId4"/>
          </p:cNvPr>
          <p:cNvPicPr preferRelativeResize="0"/>
          <p:nvPr/>
        </p:nvPicPr>
        <p:blipFill rotWithShape="1">
          <a:blip r:embed="rId5">
            <a:alphaModFix/>
          </a:blip>
          <a:srcRect/>
          <a:stretch/>
        </p:blipFill>
        <p:spPr>
          <a:xfrm>
            <a:off x="400766" y="3643313"/>
            <a:ext cx="160754" cy="160754"/>
          </a:xfrm>
          <a:prstGeom prst="rect">
            <a:avLst/>
          </a:prstGeom>
          <a:noFill/>
          <a:ln>
            <a:noFill/>
          </a:ln>
        </p:spPr>
      </p:pic>
      <p:pic>
        <p:nvPicPr>
          <p:cNvPr id="97" name="Google Shape;97;g2c33f9d2776_0_685" descr="A white x on a black background&#10;&#10;Description automatically generated">
            <a:hlinkClick r:id="rId6"/>
          </p:cNvPr>
          <p:cNvPicPr preferRelativeResize="0"/>
          <p:nvPr/>
        </p:nvPicPr>
        <p:blipFill rotWithShape="1">
          <a:blip r:embed="rId7">
            <a:alphaModFix/>
          </a:blip>
          <a:srcRect/>
          <a:stretch/>
        </p:blipFill>
        <p:spPr>
          <a:xfrm>
            <a:off x="740332" y="3668793"/>
            <a:ext cx="141207" cy="141207"/>
          </a:xfrm>
          <a:prstGeom prst="rect">
            <a:avLst/>
          </a:prstGeom>
          <a:noFill/>
          <a:ln>
            <a:noFill/>
          </a:ln>
        </p:spPr>
      </p:pic>
      <p:sp>
        <p:nvSpPr>
          <p:cNvPr id="98" name="Google Shape;98;g2c33f9d2776_0_685"/>
          <p:cNvSpPr txBox="1"/>
          <p:nvPr/>
        </p:nvSpPr>
        <p:spPr>
          <a:xfrm>
            <a:off x="978694" y="3661271"/>
            <a:ext cx="1259775" cy="207719"/>
          </a:xfrm>
          <a:prstGeom prst="rect">
            <a:avLst/>
          </a:prstGeom>
          <a:noFill/>
          <a:ln>
            <a:noFill/>
          </a:ln>
        </p:spPr>
        <p:txBody>
          <a:bodyPr spcFirstLastPara="1" wrap="square" lIns="68569" tIns="34275" rIns="68569" bIns="34275" anchor="t" anchorCtr="0">
            <a:spAutoFit/>
          </a:bodyPr>
          <a:lstStyle/>
          <a:p>
            <a:pPr marL="0" marR="0" lvl="0" indent="0" algn="l" rtl="0">
              <a:lnSpc>
                <a:spcPct val="100000"/>
              </a:lnSpc>
              <a:spcBef>
                <a:spcPts val="0"/>
              </a:spcBef>
              <a:spcAft>
                <a:spcPts val="0"/>
              </a:spcAft>
              <a:buClr>
                <a:schemeClr val="lt1"/>
              </a:buClr>
              <a:buSzPts val="1200"/>
              <a:buFont typeface="Arial"/>
              <a:buNone/>
            </a:pPr>
            <a:r>
              <a:rPr lang="en-US" sz="900" b="1" i="0" u="none" strike="noStrike" cap="none">
                <a:solidFill>
                  <a:schemeClr val="lt1"/>
                </a:solidFill>
                <a:latin typeface="Arial"/>
                <a:ea typeface="Arial"/>
                <a:cs typeface="Arial"/>
                <a:sym typeface="Arial"/>
              </a:rPr>
              <a:t>sorcero.com</a:t>
            </a:r>
            <a:endParaRPr sz="1125"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951848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ontent 1">
  <p:cSld name="Content 1">
    <p:spTree>
      <p:nvGrpSpPr>
        <p:cNvPr id="1" name="Shape 99"/>
        <p:cNvGrpSpPr/>
        <p:nvPr/>
      </p:nvGrpSpPr>
      <p:grpSpPr>
        <a:xfrm>
          <a:off x="0" y="0"/>
          <a:ext cx="0" cy="0"/>
          <a:chOff x="0" y="0"/>
          <a:chExt cx="0" cy="0"/>
        </a:xfrm>
      </p:grpSpPr>
      <p:sp>
        <p:nvSpPr>
          <p:cNvPr id="100" name="Google Shape;100;g2c33f9d2776_0_693"/>
          <p:cNvSpPr txBox="1">
            <a:spLocks noGrp="1"/>
          </p:cNvSpPr>
          <p:nvPr>
            <p:ph type="title"/>
          </p:nvPr>
        </p:nvSpPr>
        <p:spPr>
          <a:xfrm>
            <a:off x="371474" y="195263"/>
            <a:ext cx="8406225" cy="5190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01" name="Google Shape;101;g2c33f9d2776_0_693"/>
          <p:cNvSpPr txBox="1">
            <a:spLocks noGrp="1"/>
          </p:cNvSpPr>
          <p:nvPr>
            <p:ph type="ftr" idx="11"/>
          </p:nvPr>
        </p:nvSpPr>
        <p:spPr>
          <a:xfrm>
            <a:off x="3571875" y="4767263"/>
            <a:ext cx="1991025" cy="2738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7F7F7F"/>
              </a:buClr>
              <a:buSzPts val="1500"/>
              <a:buFont typeface="Arial"/>
              <a:buNone/>
              <a:defRPr/>
            </a:lvl1pPr>
            <a:lvl2pPr lvl="1" algn="l">
              <a:lnSpc>
                <a:spcPct val="100000"/>
              </a:lnSpc>
              <a:spcBef>
                <a:spcPts val="0"/>
              </a:spcBef>
              <a:spcAft>
                <a:spcPts val="0"/>
              </a:spcAft>
              <a:buClr>
                <a:schemeClr val="dk1"/>
              </a:buClr>
              <a:buSzPts val="1500"/>
              <a:buFont typeface="Arial"/>
              <a:buNone/>
              <a:defRPr/>
            </a:lvl2pPr>
            <a:lvl3pPr lvl="2" algn="l">
              <a:lnSpc>
                <a:spcPct val="100000"/>
              </a:lnSpc>
              <a:spcBef>
                <a:spcPts val="0"/>
              </a:spcBef>
              <a:spcAft>
                <a:spcPts val="0"/>
              </a:spcAft>
              <a:buClr>
                <a:schemeClr val="dk1"/>
              </a:buClr>
              <a:buSzPts val="1500"/>
              <a:buFont typeface="Arial"/>
              <a:buNone/>
              <a:defRPr/>
            </a:lvl3pPr>
            <a:lvl4pPr lvl="3" algn="l">
              <a:lnSpc>
                <a:spcPct val="100000"/>
              </a:lnSpc>
              <a:spcBef>
                <a:spcPts val="0"/>
              </a:spcBef>
              <a:spcAft>
                <a:spcPts val="0"/>
              </a:spcAft>
              <a:buClr>
                <a:schemeClr val="dk1"/>
              </a:buClr>
              <a:buSzPts val="1500"/>
              <a:buFont typeface="Arial"/>
              <a:buNone/>
              <a:defRPr/>
            </a:lvl4pPr>
            <a:lvl5pPr lvl="4" algn="l">
              <a:lnSpc>
                <a:spcPct val="100000"/>
              </a:lnSpc>
              <a:spcBef>
                <a:spcPts val="0"/>
              </a:spcBef>
              <a:spcAft>
                <a:spcPts val="0"/>
              </a:spcAft>
              <a:buClr>
                <a:schemeClr val="dk1"/>
              </a:buClr>
              <a:buSzPts val="1500"/>
              <a:buFont typeface="Arial"/>
              <a:buNone/>
              <a:defRPr/>
            </a:lvl5pPr>
            <a:lvl6pPr lvl="5" algn="l">
              <a:lnSpc>
                <a:spcPct val="100000"/>
              </a:lnSpc>
              <a:spcBef>
                <a:spcPts val="0"/>
              </a:spcBef>
              <a:spcAft>
                <a:spcPts val="0"/>
              </a:spcAft>
              <a:buClr>
                <a:schemeClr val="dk1"/>
              </a:buClr>
              <a:buSzPts val="1500"/>
              <a:buFont typeface="Arial"/>
              <a:buNone/>
              <a:defRPr/>
            </a:lvl6pPr>
            <a:lvl7pPr lvl="6" algn="l">
              <a:lnSpc>
                <a:spcPct val="100000"/>
              </a:lnSpc>
              <a:spcBef>
                <a:spcPts val="0"/>
              </a:spcBef>
              <a:spcAft>
                <a:spcPts val="0"/>
              </a:spcAft>
              <a:buClr>
                <a:schemeClr val="dk1"/>
              </a:buClr>
              <a:buSzPts val="1500"/>
              <a:buFont typeface="Arial"/>
              <a:buNone/>
              <a:defRPr/>
            </a:lvl7pPr>
            <a:lvl8pPr lvl="7" algn="l">
              <a:lnSpc>
                <a:spcPct val="100000"/>
              </a:lnSpc>
              <a:spcBef>
                <a:spcPts val="0"/>
              </a:spcBef>
              <a:spcAft>
                <a:spcPts val="0"/>
              </a:spcAft>
              <a:buClr>
                <a:schemeClr val="dk1"/>
              </a:buClr>
              <a:buSzPts val="1500"/>
              <a:buFont typeface="Arial"/>
              <a:buNone/>
              <a:defRPr/>
            </a:lvl8pPr>
            <a:lvl9pPr lvl="8" algn="l">
              <a:lnSpc>
                <a:spcPct val="100000"/>
              </a:lnSpc>
              <a:spcBef>
                <a:spcPts val="0"/>
              </a:spcBef>
              <a:spcAft>
                <a:spcPts val="0"/>
              </a:spcAft>
              <a:buClr>
                <a:schemeClr val="dk1"/>
              </a:buClr>
              <a:buSzPts val="1500"/>
              <a:buFont typeface="Arial"/>
              <a:buNone/>
              <a:defRPr/>
            </a:lvl9pPr>
          </a:lstStyle>
          <a:p>
            <a:endParaRPr/>
          </a:p>
        </p:txBody>
      </p:sp>
      <p:sp>
        <p:nvSpPr>
          <p:cNvPr id="102" name="Google Shape;102;g2c33f9d2776_0_693"/>
          <p:cNvSpPr txBox="1">
            <a:spLocks noGrp="1"/>
          </p:cNvSpPr>
          <p:nvPr>
            <p:ph type="sldNum" idx="12"/>
          </p:nvPr>
        </p:nvSpPr>
        <p:spPr>
          <a:xfrm>
            <a:off x="5752869" y="4767263"/>
            <a:ext cx="3024900" cy="2738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7F7F7F"/>
              </a:buClr>
              <a:buSzPts val="800"/>
              <a:buFont typeface="Arial"/>
              <a:buNone/>
              <a:defRPr sz="600" b="0" i="0" u="none" strike="noStrike" cap="none">
                <a:solidFill>
                  <a:srgbClr val="7F7F7F"/>
                </a:solidFill>
                <a:latin typeface="Arial"/>
                <a:ea typeface="Arial"/>
                <a:cs typeface="Arial"/>
                <a:sym typeface="Arial"/>
              </a:defRPr>
            </a:lvl1pPr>
            <a:lvl2pPr marL="0" marR="0" lvl="1" indent="0" algn="r">
              <a:lnSpc>
                <a:spcPct val="100000"/>
              </a:lnSpc>
              <a:spcBef>
                <a:spcPts val="0"/>
              </a:spcBef>
              <a:spcAft>
                <a:spcPts val="0"/>
              </a:spcAft>
              <a:buClr>
                <a:srgbClr val="7F7F7F"/>
              </a:buClr>
              <a:buSzPts val="800"/>
              <a:buFont typeface="Arial"/>
              <a:buNone/>
              <a:defRPr sz="600" b="0" i="0" u="none" strike="noStrike" cap="none">
                <a:solidFill>
                  <a:srgbClr val="7F7F7F"/>
                </a:solidFill>
                <a:latin typeface="Arial"/>
                <a:ea typeface="Arial"/>
                <a:cs typeface="Arial"/>
                <a:sym typeface="Arial"/>
              </a:defRPr>
            </a:lvl2pPr>
            <a:lvl3pPr marL="0" marR="0" lvl="2" indent="0" algn="r">
              <a:lnSpc>
                <a:spcPct val="100000"/>
              </a:lnSpc>
              <a:spcBef>
                <a:spcPts val="0"/>
              </a:spcBef>
              <a:spcAft>
                <a:spcPts val="0"/>
              </a:spcAft>
              <a:buClr>
                <a:srgbClr val="7F7F7F"/>
              </a:buClr>
              <a:buSzPts val="800"/>
              <a:buFont typeface="Arial"/>
              <a:buNone/>
              <a:defRPr sz="600" b="0" i="0" u="none" strike="noStrike" cap="none">
                <a:solidFill>
                  <a:srgbClr val="7F7F7F"/>
                </a:solidFill>
                <a:latin typeface="Arial"/>
                <a:ea typeface="Arial"/>
                <a:cs typeface="Arial"/>
                <a:sym typeface="Arial"/>
              </a:defRPr>
            </a:lvl3pPr>
            <a:lvl4pPr marL="0" marR="0" lvl="3" indent="0" algn="r">
              <a:lnSpc>
                <a:spcPct val="100000"/>
              </a:lnSpc>
              <a:spcBef>
                <a:spcPts val="0"/>
              </a:spcBef>
              <a:spcAft>
                <a:spcPts val="0"/>
              </a:spcAft>
              <a:buClr>
                <a:srgbClr val="7F7F7F"/>
              </a:buClr>
              <a:buSzPts val="800"/>
              <a:buFont typeface="Arial"/>
              <a:buNone/>
              <a:defRPr sz="600" b="0" i="0" u="none" strike="noStrike" cap="none">
                <a:solidFill>
                  <a:srgbClr val="7F7F7F"/>
                </a:solidFill>
                <a:latin typeface="Arial"/>
                <a:ea typeface="Arial"/>
                <a:cs typeface="Arial"/>
                <a:sym typeface="Arial"/>
              </a:defRPr>
            </a:lvl4pPr>
            <a:lvl5pPr marL="0" marR="0" lvl="4" indent="0" algn="r">
              <a:lnSpc>
                <a:spcPct val="100000"/>
              </a:lnSpc>
              <a:spcBef>
                <a:spcPts val="0"/>
              </a:spcBef>
              <a:spcAft>
                <a:spcPts val="0"/>
              </a:spcAft>
              <a:buClr>
                <a:srgbClr val="7F7F7F"/>
              </a:buClr>
              <a:buSzPts val="800"/>
              <a:buFont typeface="Arial"/>
              <a:buNone/>
              <a:defRPr sz="600" b="0" i="0" u="none" strike="noStrike" cap="none">
                <a:solidFill>
                  <a:srgbClr val="7F7F7F"/>
                </a:solidFill>
                <a:latin typeface="Arial"/>
                <a:ea typeface="Arial"/>
                <a:cs typeface="Arial"/>
                <a:sym typeface="Arial"/>
              </a:defRPr>
            </a:lvl5pPr>
            <a:lvl6pPr marL="0" marR="0" lvl="5" indent="0" algn="r">
              <a:lnSpc>
                <a:spcPct val="100000"/>
              </a:lnSpc>
              <a:spcBef>
                <a:spcPts val="0"/>
              </a:spcBef>
              <a:spcAft>
                <a:spcPts val="0"/>
              </a:spcAft>
              <a:buClr>
                <a:srgbClr val="7F7F7F"/>
              </a:buClr>
              <a:buSzPts val="800"/>
              <a:buFont typeface="Arial"/>
              <a:buNone/>
              <a:defRPr sz="600" b="0" i="0" u="none" strike="noStrike" cap="none">
                <a:solidFill>
                  <a:srgbClr val="7F7F7F"/>
                </a:solidFill>
                <a:latin typeface="Arial"/>
                <a:ea typeface="Arial"/>
                <a:cs typeface="Arial"/>
                <a:sym typeface="Arial"/>
              </a:defRPr>
            </a:lvl6pPr>
            <a:lvl7pPr marL="0" marR="0" lvl="6" indent="0" algn="r">
              <a:lnSpc>
                <a:spcPct val="100000"/>
              </a:lnSpc>
              <a:spcBef>
                <a:spcPts val="0"/>
              </a:spcBef>
              <a:spcAft>
                <a:spcPts val="0"/>
              </a:spcAft>
              <a:buClr>
                <a:srgbClr val="7F7F7F"/>
              </a:buClr>
              <a:buSzPts val="800"/>
              <a:buFont typeface="Arial"/>
              <a:buNone/>
              <a:defRPr sz="600" b="0" i="0" u="none" strike="noStrike" cap="none">
                <a:solidFill>
                  <a:srgbClr val="7F7F7F"/>
                </a:solidFill>
                <a:latin typeface="Arial"/>
                <a:ea typeface="Arial"/>
                <a:cs typeface="Arial"/>
                <a:sym typeface="Arial"/>
              </a:defRPr>
            </a:lvl7pPr>
            <a:lvl8pPr marL="0" marR="0" lvl="7" indent="0" algn="r">
              <a:lnSpc>
                <a:spcPct val="100000"/>
              </a:lnSpc>
              <a:spcBef>
                <a:spcPts val="0"/>
              </a:spcBef>
              <a:spcAft>
                <a:spcPts val="0"/>
              </a:spcAft>
              <a:buClr>
                <a:srgbClr val="7F7F7F"/>
              </a:buClr>
              <a:buSzPts val="800"/>
              <a:buFont typeface="Arial"/>
              <a:buNone/>
              <a:defRPr sz="600" b="0" i="0" u="none" strike="noStrike" cap="none">
                <a:solidFill>
                  <a:srgbClr val="7F7F7F"/>
                </a:solidFill>
                <a:latin typeface="Arial"/>
                <a:ea typeface="Arial"/>
                <a:cs typeface="Arial"/>
                <a:sym typeface="Arial"/>
              </a:defRPr>
            </a:lvl8pPr>
            <a:lvl9pPr marL="0" marR="0" lvl="8" indent="0" algn="r">
              <a:lnSpc>
                <a:spcPct val="100000"/>
              </a:lnSpc>
              <a:spcBef>
                <a:spcPts val="0"/>
              </a:spcBef>
              <a:spcAft>
                <a:spcPts val="0"/>
              </a:spcAft>
              <a:buClr>
                <a:srgbClr val="7F7F7F"/>
              </a:buClr>
              <a:buSzPts val="800"/>
              <a:buFont typeface="Arial"/>
              <a:buNone/>
              <a:defRPr sz="600" b="0" i="0" u="none" strike="noStrike" cap="none">
                <a:solidFill>
                  <a:srgbClr val="7F7F7F"/>
                </a:solidFill>
                <a:latin typeface="Arial"/>
                <a:ea typeface="Arial"/>
                <a:cs typeface="Arial"/>
                <a:sym typeface="Arial"/>
              </a:defRPr>
            </a:lvl9pPr>
          </a:lstStyle>
          <a:p>
            <a:r>
              <a:rPr lang="en-US"/>
              <a:t>© 2024 Sorcero, Inc.     </a:t>
            </a:r>
            <a:r>
              <a:rPr lang="en-US" b="1"/>
              <a:t>|</a:t>
            </a:r>
            <a:r>
              <a:rPr lang="en-US"/>
              <a:t>     sorcero.com     </a:t>
            </a:r>
            <a:r>
              <a:rPr lang="en-US" b="1"/>
              <a:t>|    </a:t>
            </a:r>
            <a:fld id="{00000000-1234-1234-1234-123412341234}" type="slidenum">
              <a:rPr lang="en-US" smtClean="0"/>
              <a:pPr/>
              <a:t>‹#›</a:t>
            </a:fld>
            <a:endParaRPr/>
          </a:p>
        </p:txBody>
      </p:sp>
      <p:sp>
        <p:nvSpPr>
          <p:cNvPr id="103" name="Google Shape;103;g2c33f9d2776_0_693"/>
          <p:cNvSpPr txBox="1">
            <a:spLocks noGrp="1"/>
          </p:cNvSpPr>
          <p:nvPr>
            <p:ph type="body" idx="1"/>
          </p:nvPr>
        </p:nvSpPr>
        <p:spPr>
          <a:xfrm>
            <a:off x="371475" y="857250"/>
            <a:ext cx="8406225" cy="3828825"/>
          </a:xfrm>
          <a:prstGeom prst="rect">
            <a:avLst/>
          </a:prstGeom>
          <a:noFill/>
          <a:ln>
            <a:noFill/>
          </a:ln>
        </p:spPr>
        <p:txBody>
          <a:bodyPr spcFirstLastPara="1" wrap="square" lIns="91425" tIns="45700" rIns="91425" bIns="45700" anchor="t" anchorCtr="0">
            <a:normAutofit/>
          </a:bodyPr>
          <a:lstStyle>
            <a:lvl1pPr marL="342900" lvl="0" indent="-271463" algn="l">
              <a:lnSpc>
                <a:spcPct val="100000"/>
              </a:lnSpc>
              <a:spcBef>
                <a:spcPts val="825"/>
              </a:spcBef>
              <a:spcAft>
                <a:spcPts val="0"/>
              </a:spcAft>
              <a:buClr>
                <a:schemeClr val="dk1"/>
              </a:buClr>
              <a:buSzPts val="2100"/>
              <a:buFont typeface="Arial"/>
              <a:buChar char="•"/>
              <a:defRPr/>
            </a:lvl1pPr>
            <a:lvl2pPr marL="685800" lvl="1" indent="-252413" algn="l">
              <a:lnSpc>
                <a:spcPct val="100000"/>
              </a:lnSpc>
              <a:spcBef>
                <a:spcPts val="825"/>
              </a:spcBef>
              <a:spcAft>
                <a:spcPts val="0"/>
              </a:spcAft>
              <a:buClr>
                <a:schemeClr val="dk1"/>
              </a:buClr>
              <a:buSzPts val="1700"/>
              <a:buFont typeface="Arial"/>
              <a:buChar char="•"/>
              <a:defRPr/>
            </a:lvl2pPr>
            <a:lvl3pPr marL="1028700" lvl="2" indent="-261938" algn="l">
              <a:lnSpc>
                <a:spcPct val="100000"/>
              </a:lnSpc>
              <a:spcBef>
                <a:spcPts val="825"/>
              </a:spcBef>
              <a:spcAft>
                <a:spcPts val="0"/>
              </a:spcAft>
              <a:buClr>
                <a:schemeClr val="dk1"/>
              </a:buClr>
              <a:buSzPts val="1900"/>
              <a:buChar char="•"/>
              <a:defRPr/>
            </a:lvl3pPr>
            <a:lvl4pPr marL="1371600" lvl="3" indent="-247650" algn="l">
              <a:lnSpc>
                <a:spcPct val="100000"/>
              </a:lnSpc>
              <a:spcBef>
                <a:spcPts val="825"/>
              </a:spcBef>
              <a:spcAft>
                <a:spcPts val="0"/>
              </a:spcAft>
              <a:buClr>
                <a:schemeClr val="dk1"/>
              </a:buClr>
              <a:buSzPts val="1600"/>
              <a:buChar char="•"/>
              <a:defRPr/>
            </a:lvl4pPr>
            <a:lvl5pPr marL="1714500" lvl="4" indent="-242888" algn="l">
              <a:lnSpc>
                <a:spcPct val="100000"/>
              </a:lnSpc>
              <a:spcBef>
                <a:spcPts val="825"/>
              </a:spcBef>
              <a:spcAft>
                <a:spcPts val="0"/>
              </a:spcAft>
              <a:buClr>
                <a:schemeClr val="dk1"/>
              </a:buClr>
              <a:buSzPts val="1500"/>
              <a:buChar char="•"/>
              <a:defRPr/>
            </a:lvl5pPr>
            <a:lvl6pPr marL="2057400" lvl="5" indent="-261938" algn="l">
              <a:lnSpc>
                <a:spcPct val="90000"/>
              </a:lnSpc>
              <a:spcBef>
                <a:spcPts val="825"/>
              </a:spcBef>
              <a:spcAft>
                <a:spcPts val="0"/>
              </a:spcAft>
              <a:buClr>
                <a:schemeClr val="dk1"/>
              </a:buClr>
              <a:buSzPts val="1900"/>
              <a:buChar char="•"/>
              <a:defRPr/>
            </a:lvl6pPr>
            <a:lvl7pPr marL="2400300" lvl="6" indent="-261938" algn="l">
              <a:lnSpc>
                <a:spcPct val="90000"/>
              </a:lnSpc>
              <a:spcBef>
                <a:spcPts val="375"/>
              </a:spcBef>
              <a:spcAft>
                <a:spcPts val="0"/>
              </a:spcAft>
              <a:buClr>
                <a:schemeClr val="dk1"/>
              </a:buClr>
              <a:buSzPts val="1900"/>
              <a:buChar char="•"/>
              <a:defRPr/>
            </a:lvl7pPr>
            <a:lvl8pPr marL="2743200" lvl="7" indent="-261938" algn="l">
              <a:lnSpc>
                <a:spcPct val="90000"/>
              </a:lnSpc>
              <a:spcBef>
                <a:spcPts val="375"/>
              </a:spcBef>
              <a:spcAft>
                <a:spcPts val="0"/>
              </a:spcAft>
              <a:buClr>
                <a:schemeClr val="dk1"/>
              </a:buClr>
              <a:buSzPts val="1900"/>
              <a:buChar char="•"/>
              <a:defRPr/>
            </a:lvl8pPr>
            <a:lvl9pPr marL="3086100" lvl="8" indent="-261938" algn="l">
              <a:lnSpc>
                <a:spcPct val="90000"/>
              </a:lnSpc>
              <a:spcBef>
                <a:spcPts val="375"/>
              </a:spcBef>
              <a:spcAft>
                <a:spcPts val="0"/>
              </a:spcAft>
              <a:buClr>
                <a:schemeClr val="dk1"/>
              </a:buClr>
              <a:buSzPts val="1900"/>
              <a:buChar char="•"/>
              <a:defRPr/>
            </a:lvl9pPr>
          </a:lstStyle>
          <a:p>
            <a:endParaRPr/>
          </a:p>
        </p:txBody>
      </p:sp>
    </p:spTree>
    <p:extLst>
      <p:ext uri="{BB962C8B-B14F-4D97-AF65-F5344CB8AC3E}">
        <p14:creationId xmlns:p14="http://schemas.microsoft.com/office/powerpoint/2010/main" val="4236509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ontent">
  <p:cSld name="Content">
    <p:spTree>
      <p:nvGrpSpPr>
        <p:cNvPr id="1" name="Shape 104"/>
        <p:cNvGrpSpPr/>
        <p:nvPr/>
      </p:nvGrpSpPr>
      <p:grpSpPr>
        <a:xfrm>
          <a:off x="0" y="0"/>
          <a:ext cx="0" cy="0"/>
          <a:chOff x="0" y="0"/>
          <a:chExt cx="0" cy="0"/>
        </a:xfrm>
      </p:grpSpPr>
      <p:sp>
        <p:nvSpPr>
          <p:cNvPr id="105" name="Google Shape;105;g2db4a76636b_0_123"/>
          <p:cNvSpPr txBox="1">
            <a:spLocks noGrp="1"/>
          </p:cNvSpPr>
          <p:nvPr>
            <p:ph type="title"/>
          </p:nvPr>
        </p:nvSpPr>
        <p:spPr>
          <a:xfrm>
            <a:off x="371474" y="195263"/>
            <a:ext cx="8406225" cy="5190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2"/>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06" name="Google Shape;106;g2db4a76636b_0_123"/>
          <p:cNvSpPr txBox="1">
            <a:spLocks noGrp="1"/>
          </p:cNvSpPr>
          <p:nvPr>
            <p:ph type="ftr" idx="11"/>
          </p:nvPr>
        </p:nvSpPr>
        <p:spPr>
          <a:xfrm>
            <a:off x="3571875" y="4767263"/>
            <a:ext cx="1991025" cy="273825"/>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07" name="Google Shape;107;g2db4a76636b_0_123"/>
          <p:cNvSpPr txBox="1">
            <a:spLocks noGrp="1"/>
          </p:cNvSpPr>
          <p:nvPr>
            <p:ph type="sldNum" idx="12"/>
          </p:nvPr>
        </p:nvSpPr>
        <p:spPr>
          <a:xfrm>
            <a:off x="5752869" y="4767263"/>
            <a:ext cx="3024900" cy="2738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800"/>
              <a:buFont typeface="Arial"/>
              <a:buNone/>
              <a:defRPr sz="600" b="0" i="0" u="none" strike="noStrike" cap="none">
                <a:solidFill>
                  <a:srgbClr val="7F7F7F"/>
                </a:solidFill>
                <a:latin typeface="Arial"/>
                <a:ea typeface="Arial"/>
                <a:cs typeface="Arial"/>
                <a:sym typeface="Arial"/>
              </a:defRPr>
            </a:lvl9pPr>
          </a:lstStyle>
          <a:p>
            <a:r>
              <a:rPr lang="en-US"/>
              <a:t>© 2024 Sorcero, Inc.     </a:t>
            </a:r>
            <a:r>
              <a:rPr lang="en-US" b="1"/>
              <a:t>|</a:t>
            </a:r>
            <a:r>
              <a:rPr lang="en-US"/>
              <a:t>     sorcero.com     </a:t>
            </a:r>
            <a:r>
              <a:rPr lang="en-US" b="1"/>
              <a:t>|    </a:t>
            </a:r>
            <a:fld id="{00000000-1234-1234-1234-123412341234}" type="slidenum">
              <a:rPr lang="en-US" smtClean="0"/>
              <a:pPr/>
              <a:t>‹#›</a:t>
            </a:fld>
            <a:endParaRPr/>
          </a:p>
        </p:txBody>
      </p:sp>
      <p:sp>
        <p:nvSpPr>
          <p:cNvPr id="108" name="Google Shape;108;g2db4a76636b_0_123"/>
          <p:cNvSpPr txBox="1">
            <a:spLocks noGrp="1"/>
          </p:cNvSpPr>
          <p:nvPr>
            <p:ph type="body" idx="1"/>
          </p:nvPr>
        </p:nvSpPr>
        <p:spPr>
          <a:xfrm>
            <a:off x="371475" y="857250"/>
            <a:ext cx="8406225" cy="3829050"/>
          </a:xfrm>
          <a:prstGeom prst="rect">
            <a:avLst/>
          </a:prstGeom>
          <a:noFill/>
          <a:ln>
            <a:noFill/>
          </a:ln>
        </p:spPr>
        <p:txBody>
          <a:bodyPr spcFirstLastPara="1" wrap="square" lIns="91425" tIns="45700" rIns="91425" bIns="45700" anchor="t" anchorCtr="0">
            <a:normAutofit/>
          </a:bodyPr>
          <a:lstStyle>
            <a:lvl1pPr marL="342900" lvl="0" indent="-274320" algn="l" rtl="0">
              <a:lnSpc>
                <a:spcPct val="100000"/>
              </a:lnSpc>
              <a:spcBef>
                <a:spcPts val="750"/>
              </a:spcBef>
              <a:spcAft>
                <a:spcPts val="0"/>
              </a:spcAft>
              <a:buClr>
                <a:schemeClr val="dk1"/>
              </a:buClr>
              <a:buSzPts val="2160"/>
              <a:buFont typeface="Arial"/>
              <a:buChar char="•"/>
              <a:defRPr/>
            </a:lvl1pPr>
            <a:lvl2pPr marL="685800" lvl="1" indent="-252413" algn="l" rtl="0">
              <a:lnSpc>
                <a:spcPct val="100000"/>
              </a:lnSpc>
              <a:spcBef>
                <a:spcPts val="750"/>
              </a:spcBef>
              <a:spcAft>
                <a:spcPts val="0"/>
              </a:spcAft>
              <a:buClr>
                <a:schemeClr val="dk1"/>
              </a:buClr>
              <a:buSzPts val="1700"/>
              <a:buFont typeface="Arial"/>
              <a:buChar char="•"/>
              <a:defRPr/>
            </a:lvl2pPr>
            <a:lvl3pPr marL="1028700" lvl="2" indent="-257175" algn="l" rtl="0">
              <a:lnSpc>
                <a:spcPct val="100000"/>
              </a:lnSpc>
              <a:spcBef>
                <a:spcPts val="750"/>
              </a:spcBef>
              <a:spcAft>
                <a:spcPts val="0"/>
              </a:spcAft>
              <a:buClr>
                <a:schemeClr val="dk1"/>
              </a:buClr>
              <a:buSzPts val="1800"/>
              <a:buChar char="•"/>
              <a:defRPr/>
            </a:lvl3pPr>
            <a:lvl4pPr marL="1371600" lvl="3" indent="-247650" algn="l" rtl="0">
              <a:lnSpc>
                <a:spcPct val="100000"/>
              </a:lnSpc>
              <a:spcBef>
                <a:spcPts val="750"/>
              </a:spcBef>
              <a:spcAft>
                <a:spcPts val="0"/>
              </a:spcAft>
              <a:buClr>
                <a:schemeClr val="dk1"/>
              </a:buClr>
              <a:buSzPts val="1600"/>
              <a:buChar char="•"/>
              <a:defRPr/>
            </a:lvl4pPr>
            <a:lvl5pPr marL="1714500" lvl="4" indent="-238125" algn="l" rtl="0">
              <a:lnSpc>
                <a:spcPct val="100000"/>
              </a:lnSpc>
              <a:spcBef>
                <a:spcPts val="750"/>
              </a:spcBef>
              <a:spcAft>
                <a:spcPts val="0"/>
              </a:spcAft>
              <a:buClr>
                <a:schemeClr val="dk1"/>
              </a:buClr>
              <a:buSzPts val="1400"/>
              <a:buChar char="•"/>
              <a:defRPr/>
            </a:lvl5pPr>
            <a:lvl6pPr marL="2057400" lvl="5" indent="-257175" algn="l" rtl="0">
              <a:lnSpc>
                <a:spcPct val="90000"/>
              </a:lnSpc>
              <a:spcBef>
                <a:spcPts val="750"/>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273617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9"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572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p:txBody>
          <a:bodyPr/>
          <a:lstStyle>
            <a:lvl1pPr>
              <a:defRPr/>
            </a:lvl1pPr>
          </a:lstStyle>
          <a:p>
            <a:r>
              <a:rPr lang="en-US"/>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354A3FF4-8D50-4114-A5A4-C538BCC81F7B}"/>
              </a:ext>
            </a:extLst>
          </p:cNvPr>
          <p:cNvPicPr>
            <a:picLocks noChangeAspect="1"/>
          </p:cNvPicPr>
          <p:nvPr userDrawn="1"/>
        </p:nvPicPr>
        <p:blipFill>
          <a:blip r:embed="rId2"/>
          <a:stretch>
            <a:fillRect/>
          </a:stretch>
        </p:blipFill>
        <p:spPr>
          <a:xfrm>
            <a:off x="7427160" y="-90527"/>
            <a:ext cx="1536325" cy="1536325"/>
          </a:xfrm>
          <a:prstGeom prst="rect">
            <a:avLst/>
          </a:prstGeom>
        </p:spPr>
      </p:pic>
      <p:sp>
        <p:nvSpPr>
          <p:cNvPr id="5" name="Content Placeholder 2">
            <a:extLst>
              <a:ext uri="{FF2B5EF4-FFF2-40B4-BE49-F238E27FC236}">
                <a16:creationId xmlns:a16="http://schemas.microsoft.com/office/drawing/2014/main" id="{C73AEBA3-CC04-4431-B370-F5063F70C419}"/>
              </a:ext>
            </a:extLst>
          </p:cNvPr>
          <p:cNvSpPr>
            <a:spLocks noGrp="1"/>
          </p:cNvSpPr>
          <p:nvPr>
            <p:ph idx="1"/>
          </p:nvPr>
        </p:nvSpPr>
        <p:spPr>
          <a:xfrm>
            <a:off x="857250" y="1215384"/>
            <a:ext cx="7462661" cy="3675929"/>
          </a:xfrm>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2018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9053C-6312-4C62-B942-BBDCF5A8DB9E}"/>
              </a:ext>
            </a:extLst>
          </p:cNvPr>
          <p:cNvSpPr>
            <a:spLocks noGrp="1"/>
          </p:cNvSpPr>
          <p:nvPr>
            <p:ph type="body" sz="quarter" idx="11"/>
          </p:nvPr>
        </p:nvSpPr>
        <p:spPr>
          <a:xfrm>
            <a:off x="857251" y="1215385"/>
            <a:ext cx="7462661" cy="3675929"/>
          </a:xfrm>
        </p:spPr>
        <p:txBody>
          <a:bodyPr/>
          <a:lstStyle>
            <a:lvl2pPr>
              <a:defRPr sz="1600"/>
            </a:lvl2pPr>
            <a:lvl3pPr>
              <a:defRPr sz="1400"/>
            </a:lvl3pPr>
            <a:lvl4pPr>
              <a:defRPr sz="12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noAutofit/>
          </a:bodyPr>
          <a:lstStyle/>
          <a:p>
            <a:r>
              <a:rPr lang="en-US"/>
              <a:t>Click to edit Master title style</a:t>
            </a:r>
          </a:p>
        </p:txBody>
      </p:sp>
      <p:sp>
        <p:nvSpPr>
          <p:cNvPr id="7" name="Slide Number Placeholder 6"/>
          <p:cNvSpPr>
            <a:spLocks noGrp="1"/>
          </p:cNvSpPr>
          <p:nvPr>
            <p:ph type="sldNum" sz="quarter" idx="10"/>
          </p:nvPr>
        </p:nvSpPr>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830464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image" Target="../media/image2.png"/><Relationship Id="rId5" Type="http://schemas.openxmlformats.org/officeDocument/2006/relationships/slideLayout" Target="../slideLayouts/slideLayout29.xml"/><Relationship Id="rId10" Type="http://schemas.openxmlformats.org/officeDocument/2006/relationships/image" Target="../media/image1.png"/><Relationship Id="rId4" Type="http://schemas.openxmlformats.org/officeDocument/2006/relationships/slideLayout" Target="../slideLayouts/slideLayout28.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image" Target="../media/image8.png"/><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image" Target="../media/image9.png"/><Relationship Id="rId2" Type="http://schemas.openxmlformats.org/officeDocument/2006/relationships/slideLayout" Target="../slideLayouts/slideLayout34.xml"/><Relationship Id="rId16" Type="http://schemas.openxmlformats.org/officeDocument/2006/relationships/theme" Target="../theme/theme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0" y="59945"/>
            <a:ext cx="7462661" cy="941541"/>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57250" y="1215384"/>
            <a:ext cx="7462661" cy="367592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985487" y="59945"/>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14" name="Freeform 13"/>
          <p:cNvSpPr/>
          <p:nvPr userDrawn="1"/>
        </p:nvSpPr>
        <p:spPr>
          <a:xfrm>
            <a:off x="474944" y="647700"/>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flipV="1">
            <a:off x="474944" y="957127"/>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85304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7" r:id="rId4"/>
    <p:sldLayoutId id="2147483668" r:id="rId5"/>
    <p:sldLayoutId id="2147483664" r:id="rId6"/>
    <p:sldLayoutId id="2147483666" r:id="rId7"/>
    <p:sldLayoutId id="2147483669" r:id="rId8"/>
    <p:sldLayoutId id="2147483681" r:id="rId9"/>
    <p:sldLayoutId id="2147483682" r:id="rId10"/>
    <p:sldLayoutId id="2147483708" r:id="rId11"/>
    <p:sldLayoutId id="2147483709" r:id="rId12"/>
  </p:sldLayoutIdLst>
  <p:hf hdr="0" ftr="0" dt="0"/>
  <p:txStyles>
    <p:title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600" userDrawn="1">
          <p15:clr>
            <a:srgbClr val="F26B43"/>
          </p15:clr>
        </p15:guide>
        <p15:guide id="4" pos="5256" userDrawn="1">
          <p15:clr>
            <a:srgbClr val="F26B43"/>
          </p15:clr>
        </p15:guide>
        <p15:guide id="5" pos="120" userDrawn="1">
          <p15:clr>
            <a:srgbClr val="F26B43"/>
          </p15:clr>
        </p15:guide>
        <p15:guide id="6" pos="56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1" y="59945"/>
            <a:ext cx="7462661" cy="941541"/>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57251" y="1215385"/>
            <a:ext cx="7462661" cy="367592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985487" y="59946"/>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14" name="Freeform 13"/>
          <p:cNvSpPr/>
          <p:nvPr userDrawn="1"/>
        </p:nvSpPr>
        <p:spPr>
          <a:xfrm>
            <a:off x="474945" y="647701"/>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Freeform 14"/>
          <p:cNvSpPr/>
          <p:nvPr userDrawn="1"/>
        </p:nvSpPr>
        <p:spPr>
          <a:xfrm flipV="1">
            <a:off x="474944" y="957128"/>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619904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hf hdr="0" ftr="0" dt="0"/>
  <p:txStyles>
    <p:titleStyle>
      <a:lvl1pPr algn="l" defTabSz="685783"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46" indent="-171446" algn="l" defTabSz="685783"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37" indent="-171446" algn="l" defTabSz="685783"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31" indent="-114297" algn="l" defTabSz="685783"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26" indent="-114297" algn="l" defTabSz="685783"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69968" indent="-171446" algn="l" defTabSz="685783"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1" y="59945"/>
            <a:ext cx="7462661" cy="941541"/>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57251" y="1215385"/>
            <a:ext cx="7462661" cy="367592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985487" y="59946"/>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14" name="Freeform 13"/>
          <p:cNvSpPr/>
          <p:nvPr userDrawn="1"/>
        </p:nvSpPr>
        <p:spPr>
          <a:xfrm>
            <a:off x="474945" y="647701"/>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Freeform 14"/>
          <p:cNvSpPr/>
          <p:nvPr userDrawn="1"/>
        </p:nvSpPr>
        <p:spPr>
          <a:xfrm flipV="1">
            <a:off x="474944" y="957128"/>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38356696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Lst>
  <p:hf hdr="0" ftr="0" dt="0"/>
  <p:txStyles>
    <p:titleStyle>
      <a:lvl1pPr algn="l" defTabSz="685783"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46" indent="-171446" algn="l" defTabSz="685783"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37" indent="-171446" algn="l" defTabSz="685783"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31" indent="-114297" algn="l" defTabSz="685783"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26" indent="-114297" algn="l" defTabSz="685783"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69968" indent="-171446" algn="l" defTabSz="685783"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8"/>
          <p:cNvPicPr preferRelativeResize="0"/>
          <p:nvPr/>
        </p:nvPicPr>
        <p:blipFill rotWithShape="1">
          <a:blip r:embed="rId17">
            <a:alphaModFix/>
          </a:blip>
          <a:srcRect l="66214" t="74162" r="-3727" b="-3015"/>
          <a:stretch/>
        </p:blipFill>
        <p:spPr>
          <a:xfrm rot="5400000">
            <a:off x="-298292" y="4214606"/>
            <a:ext cx="1264920" cy="838200"/>
          </a:xfrm>
          <a:prstGeom prst="rect">
            <a:avLst/>
          </a:prstGeom>
          <a:noFill/>
          <a:ln>
            <a:noFill/>
          </a:ln>
        </p:spPr>
      </p:pic>
      <p:sp>
        <p:nvSpPr>
          <p:cNvPr id="11" name="Google Shape;11;p8"/>
          <p:cNvSpPr txBox="1">
            <a:spLocks noGrp="1"/>
          </p:cNvSpPr>
          <p:nvPr>
            <p:ph type="title"/>
          </p:nvPr>
        </p:nvSpPr>
        <p:spPr>
          <a:xfrm>
            <a:off x="304800" y="144780"/>
            <a:ext cx="6766560" cy="731996"/>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2"/>
              </a:buClr>
              <a:buSzPts val="2800"/>
              <a:buFont typeface="Arial"/>
              <a:buNone/>
              <a:defRPr sz="2800" b="1" i="0" u="none" strike="noStrike" cap="none">
                <a:solidFill>
                  <a:schemeClr val="l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8"/>
          <p:cNvSpPr txBox="1">
            <a:spLocks noGrp="1"/>
          </p:cNvSpPr>
          <p:nvPr>
            <p:ph type="body" idx="1"/>
          </p:nvPr>
        </p:nvSpPr>
        <p:spPr>
          <a:xfrm>
            <a:off x="304800" y="1104525"/>
            <a:ext cx="8343900" cy="3360182"/>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90000"/>
              </a:lnSpc>
              <a:spcBef>
                <a:spcPts val="1000"/>
              </a:spcBef>
              <a:spcAft>
                <a:spcPts val="0"/>
              </a:spcAft>
              <a:buClr>
                <a:schemeClr val="accent1"/>
              </a:buClr>
              <a:buSzPts val="2200"/>
              <a:buFont typeface="Arial"/>
              <a:buChar char="•"/>
              <a:defRPr sz="2200" b="0" i="0" u="none" strike="noStrike" cap="none">
                <a:solidFill>
                  <a:schemeClr val="dk1"/>
                </a:solidFill>
                <a:latin typeface="Arial"/>
                <a:ea typeface="Arial"/>
                <a:cs typeface="Arial"/>
                <a:sym typeface="Arial"/>
              </a:defRPr>
            </a:lvl1pPr>
            <a:lvl2pPr marL="914400" marR="0" lvl="1" indent="-355600" algn="l" rtl="0">
              <a:lnSpc>
                <a:spcPct val="90000"/>
              </a:lnSpc>
              <a:spcBef>
                <a:spcPts val="500"/>
              </a:spcBef>
              <a:spcAft>
                <a:spcPts val="0"/>
              </a:spcAft>
              <a:buClr>
                <a:schemeClr val="accent3"/>
              </a:buClr>
              <a:buSzPts val="2000"/>
              <a:buFont typeface="NTR"/>
              <a:buChar char="-"/>
              <a:defRPr sz="2000" b="0" i="0" u="none" strike="noStrike" cap="none">
                <a:solidFill>
                  <a:schemeClr val="dk1"/>
                </a:solidFill>
                <a:latin typeface="Arial"/>
                <a:ea typeface="Arial"/>
                <a:cs typeface="Arial"/>
                <a:sym typeface="Arial"/>
              </a:defRPr>
            </a:lvl2pPr>
            <a:lvl3pPr marL="1371600" marR="0" lvl="2" indent="-342900" algn="l" rtl="0">
              <a:lnSpc>
                <a:spcPct val="9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90000"/>
              </a:lnSpc>
              <a:spcBef>
                <a:spcPts val="500"/>
              </a:spcBef>
              <a:spcAft>
                <a:spcPts val="0"/>
              </a:spcAft>
              <a:buClr>
                <a:schemeClr val="accent3"/>
              </a:buClr>
              <a:buSzPts val="1600"/>
              <a:buFont typeface="NTR"/>
              <a:buChar char="-"/>
              <a:defRPr sz="1600" b="0" i="0" u="none" strike="noStrike" cap="none">
                <a:solidFill>
                  <a:schemeClr val="dk1"/>
                </a:solidFill>
                <a:latin typeface="Arial"/>
                <a:ea typeface="Arial"/>
                <a:cs typeface="Arial"/>
                <a:sym typeface="Arial"/>
              </a:defRPr>
            </a:lvl4pPr>
            <a:lvl5pPr marL="2286000" marR="0" lvl="4" indent="-330200" algn="l" rtl="0">
              <a:lnSpc>
                <a:spcPct val="90000"/>
              </a:lnSpc>
              <a:spcBef>
                <a:spcPts val="500"/>
              </a:spcBef>
              <a:spcAft>
                <a:spcPts val="0"/>
              </a:spcAft>
              <a:buClr>
                <a:schemeClr val="accent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3" name="Google Shape;13;p8"/>
          <p:cNvSpPr txBox="1">
            <a:spLocks noGrp="1"/>
          </p:cNvSpPr>
          <p:nvPr>
            <p:ph type="sldNum" idx="12"/>
          </p:nvPr>
        </p:nvSpPr>
        <p:spPr>
          <a:xfrm>
            <a:off x="199852" y="4864893"/>
            <a:ext cx="395597" cy="273844"/>
          </a:xfrm>
          <a:prstGeom prst="rect">
            <a:avLst/>
          </a:prstGeom>
          <a:noFill/>
          <a:ln>
            <a:noFill/>
          </a:ln>
        </p:spPr>
        <p:txBody>
          <a:bodyPr spcFirstLastPara="1" wrap="square" lIns="91425" tIns="45700" rIns="91425" bIns="45700" anchor="t" anchorCtr="0">
            <a:noAutofit/>
          </a:bodyPr>
          <a:lstStyle>
            <a:lvl1pPr marL="0" marR="0" lvl="0" indent="0" algn="ctr" rtl="0">
              <a:lnSpc>
                <a:spcPct val="100000"/>
              </a:lnSpc>
              <a:spcBef>
                <a:spcPts val="0"/>
              </a:spcBef>
              <a:spcAft>
                <a:spcPts val="0"/>
              </a:spcAft>
              <a:buClr>
                <a:srgbClr val="000000"/>
              </a:buClr>
              <a:buSzPts val="1050"/>
              <a:buFont typeface="Arial"/>
              <a:buNone/>
              <a:defRPr sz="788" b="0" i="0" u="none" strike="noStrike" cap="none">
                <a:solidFill>
                  <a:schemeClr val="lt1"/>
                </a:solidFill>
                <a:latin typeface="Arial"/>
                <a:ea typeface="Arial"/>
                <a:cs typeface="Arial"/>
                <a:sym typeface="Arial"/>
              </a:defRPr>
            </a:lvl1pPr>
            <a:lvl2pPr marL="0" marR="0" lvl="1" indent="0" algn="ctr" rtl="0">
              <a:lnSpc>
                <a:spcPct val="100000"/>
              </a:lnSpc>
              <a:spcBef>
                <a:spcPts val="0"/>
              </a:spcBef>
              <a:spcAft>
                <a:spcPts val="0"/>
              </a:spcAft>
              <a:buClr>
                <a:srgbClr val="000000"/>
              </a:buClr>
              <a:buSzPts val="1050"/>
              <a:buFont typeface="Arial"/>
              <a:buNone/>
              <a:defRPr sz="788" b="0" i="0" u="none" strike="noStrike" cap="none">
                <a:solidFill>
                  <a:schemeClr val="lt1"/>
                </a:solidFill>
                <a:latin typeface="Arial"/>
                <a:ea typeface="Arial"/>
                <a:cs typeface="Arial"/>
                <a:sym typeface="Arial"/>
              </a:defRPr>
            </a:lvl2pPr>
            <a:lvl3pPr marL="0" marR="0" lvl="2" indent="0" algn="ctr" rtl="0">
              <a:lnSpc>
                <a:spcPct val="100000"/>
              </a:lnSpc>
              <a:spcBef>
                <a:spcPts val="0"/>
              </a:spcBef>
              <a:spcAft>
                <a:spcPts val="0"/>
              </a:spcAft>
              <a:buClr>
                <a:srgbClr val="000000"/>
              </a:buClr>
              <a:buSzPts val="1050"/>
              <a:buFont typeface="Arial"/>
              <a:buNone/>
              <a:defRPr sz="788" b="0" i="0" u="none" strike="noStrike" cap="none">
                <a:solidFill>
                  <a:schemeClr val="lt1"/>
                </a:solidFill>
                <a:latin typeface="Arial"/>
                <a:ea typeface="Arial"/>
                <a:cs typeface="Arial"/>
                <a:sym typeface="Arial"/>
              </a:defRPr>
            </a:lvl3pPr>
            <a:lvl4pPr marL="0" marR="0" lvl="3" indent="0" algn="ctr" rtl="0">
              <a:lnSpc>
                <a:spcPct val="100000"/>
              </a:lnSpc>
              <a:spcBef>
                <a:spcPts val="0"/>
              </a:spcBef>
              <a:spcAft>
                <a:spcPts val="0"/>
              </a:spcAft>
              <a:buClr>
                <a:srgbClr val="000000"/>
              </a:buClr>
              <a:buSzPts val="1050"/>
              <a:buFont typeface="Arial"/>
              <a:buNone/>
              <a:defRPr sz="788" b="0" i="0" u="none" strike="noStrike" cap="none">
                <a:solidFill>
                  <a:schemeClr val="lt1"/>
                </a:solidFill>
                <a:latin typeface="Arial"/>
                <a:ea typeface="Arial"/>
                <a:cs typeface="Arial"/>
                <a:sym typeface="Arial"/>
              </a:defRPr>
            </a:lvl4pPr>
            <a:lvl5pPr marL="0" marR="0" lvl="4" indent="0" algn="ctr" rtl="0">
              <a:lnSpc>
                <a:spcPct val="100000"/>
              </a:lnSpc>
              <a:spcBef>
                <a:spcPts val="0"/>
              </a:spcBef>
              <a:spcAft>
                <a:spcPts val="0"/>
              </a:spcAft>
              <a:buClr>
                <a:srgbClr val="000000"/>
              </a:buClr>
              <a:buSzPts val="1050"/>
              <a:buFont typeface="Arial"/>
              <a:buNone/>
              <a:defRPr sz="788" b="0" i="0" u="none" strike="noStrike" cap="none">
                <a:solidFill>
                  <a:schemeClr val="lt1"/>
                </a:solidFill>
                <a:latin typeface="Arial"/>
                <a:ea typeface="Arial"/>
                <a:cs typeface="Arial"/>
                <a:sym typeface="Arial"/>
              </a:defRPr>
            </a:lvl5pPr>
            <a:lvl6pPr marL="0" marR="0" lvl="5" indent="0" algn="ctr" rtl="0">
              <a:lnSpc>
                <a:spcPct val="100000"/>
              </a:lnSpc>
              <a:spcBef>
                <a:spcPts val="0"/>
              </a:spcBef>
              <a:spcAft>
                <a:spcPts val="0"/>
              </a:spcAft>
              <a:buClr>
                <a:srgbClr val="000000"/>
              </a:buClr>
              <a:buSzPts val="1050"/>
              <a:buFont typeface="Arial"/>
              <a:buNone/>
              <a:defRPr sz="788" b="0" i="0" u="none" strike="noStrike" cap="none">
                <a:solidFill>
                  <a:schemeClr val="lt1"/>
                </a:solidFill>
                <a:latin typeface="Arial"/>
                <a:ea typeface="Arial"/>
                <a:cs typeface="Arial"/>
                <a:sym typeface="Arial"/>
              </a:defRPr>
            </a:lvl6pPr>
            <a:lvl7pPr marL="0" marR="0" lvl="6" indent="0" algn="ctr" rtl="0">
              <a:lnSpc>
                <a:spcPct val="100000"/>
              </a:lnSpc>
              <a:spcBef>
                <a:spcPts val="0"/>
              </a:spcBef>
              <a:spcAft>
                <a:spcPts val="0"/>
              </a:spcAft>
              <a:buClr>
                <a:srgbClr val="000000"/>
              </a:buClr>
              <a:buSzPts val="1050"/>
              <a:buFont typeface="Arial"/>
              <a:buNone/>
              <a:defRPr sz="788" b="0" i="0" u="none" strike="noStrike" cap="none">
                <a:solidFill>
                  <a:schemeClr val="lt1"/>
                </a:solidFill>
                <a:latin typeface="Arial"/>
                <a:ea typeface="Arial"/>
                <a:cs typeface="Arial"/>
                <a:sym typeface="Arial"/>
              </a:defRPr>
            </a:lvl7pPr>
            <a:lvl8pPr marL="0" marR="0" lvl="7" indent="0" algn="ctr" rtl="0">
              <a:lnSpc>
                <a:spcPct val="100000"/>
              </a:lnSpc>
              <a:spcBef>
                <a:spcPts val="0"/>
              </a:spcBef>
              <a:spcAft>
                <a:spcPts val="0"/>
              </a:spcAft>
              <a:buClr>
                <a:srgbClr val="000000"/>
              </a:buClr>
              <a:buSzPts val="1050"/>
              <a:buFont typeface="Arial"/>
              <a:buNone/>
              <a:defRPr sz="788" b="0" i="0" u="none" strike="noStrike" cap="none">
                <a:solidFill>
                  <a:schemeClr val="lt1"/>
                </a:solidFill>
                <a:latin typeface="Arial"/>
                <a:ea typeface="Arial"/>
                <a:cs typeface="Arial"/>
                <a:sym typeface="Arial"/>
              </a:defRPr>
            </a:lvl8pPr>
            <a:lvl9pPr marL="0" marR="0" lvl="8" indent="0" algn="ctr" rtl="0">
              <a:lnSpc>
                <a:spcPct val="100000"/>
              </a:lnSpc>
              <a:spcBef>
                <a:spcPts val="0"/>
              </a:spcBef>
              <a:spcAft>
                <a:spcPts val="0"/>
              </a:spcAft>
              <a:buClr>
                <a:srgbClr val="000000"/>
              </a:buClr>
              <a:buSzPts val="1050"/>
              <a:buFont typeface="Arial"/>
              <a:buNone/>
              <a:defRPr sz="788"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
        <p:nvSpPr>
          <p:cNvPr id="14" name="Google Shape;14;p8"/>
          <p:cNvSpPr txBox="1">
            <a:spLocks noGrp="1"/>
          </p:cNvSpPr>
          <p:nvPr>
            <p:ph type="ftr" idx="11"/>
          </p:nvPr>
        </p:nvSpPr>
        <p:spPr>
          <a:xfrm>
            <a:off x="263484" y="4864893"/>
            <a:ext cx="8617032" cy="273844"/>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75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9pPr>
          </a:lstStyle>
          <a:p>
            <a:endParaRPr/>
          </a:p>
        </p:txBody>
      </p:sp>
      <p:pic>
        <p:nvPicPr>
          <p:cNvPr id="15" name="Google Shape;15;p8" descr="Text&#10;&#10;Description automatically generated with medium confidence"/>
          <p:cNvPicPr preferRelativeResize="0"/>
          <p:nvPr/>
        </p:nvPicPr>
        <p:blipFill rotWithShape="1">
          <a:blip r:embed="rId18">
            <a:alphaModFix/>
          </a:blip>
          <a:srcRect/>
          <a:stretch/>
        </p:blipFill>
        <p:spPr>
          <a:xfrm>
            <a:off x="8351521" y="4558215"/>
            <a:ext cx="840401" cy="653645"/>
          </a:xfrm>
          <a:prstGeom prst="rect">
            <a:avLst/>
          </a:prstGeom>
          <a:noFill/>
          <a:ln>
            <a:noFill/>
          </a:ln>
        </p:spPr>
      </p:pic>
      <p:pic>
        <p:nvPicPr>
          <p:cNvPr id="16" name="Google Shape;16;p8"/>
          <p:cNvPicPr preferRelativeResize="0"/>
          <p:nvPr/>
        </p:nvPicPr>
        <p:blipFill rotWithShape="1">
          <a:blip r:embed="rId17">
            <a:alphaModFix/>
          </a:blip>
          <a:srcRect r="45028" b="56950"/>
          <a:stretch/>
        </p:blipFill>
        <p:spPr>
          <a:xfrm flipH="1">
            <a:off x="7595235" y="0"/>
            <a:ext cx="1548765" cy="1044979"/>
          </a:xfrm>
          <a:prstGeom prst="rect">
            <a:avLst/>
          </a:prstGeom>
          <a:noFill/>
          <a:ln>
            <a:noFill/>
          </a:ln>
        </p:spPr>
      </p:pic>
      <p:cxnSp>
        <p:nvCxnSpPr>
          <p:cNvPr id="17" name="Google Shape;17;p8"/>
          <p:cNvCxnSpPr/>
          <p:nvPr/>
        </p:nvCxnSpPr>
        <p:spPr>
          <a:xfrm>
            <a:off x="304800" y="723900"/>
            <a:ext cx="7703820" cy="0"/>
          </a:xfrm>
          <a:prstGeom prst="straightConnector1">
            <a:avLst/>
          </a:prstGeom>
          <a:noFill/>
          <a:ln w="9525" cap="flat" cmpd="sng">
            <a:solidFill>
              <a:schemeClr val="accent3"/>
            </a:solidFill>
            <a:prstDash val="solid"/>
            <a:miter lim="800000"/>
            <a:headEnd type="none" w="sm" len="sm"/>
            <a:tailEnd type="none" w="sm" len="sm"/>
          </a:ln>
        </p:spPr>
      </p:cxnSp>
    </p:spTree>
    <p:extLst>
      <p:ext uri="{BB962C8B-B14F-4D97-AF65-F5344CB8AC3E}">
        <p14:creationId xmlns:p14="http://schemas.microsoft.com/office/powerpoint/2010/main" val="686427691"/>
      </p:ext>
    </p:extLst>
  </p:cSld>
  <p:clrMap bg1="lt1" tx1="dk1" bg2="dk2" tx2="lt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23.png"/><Relationship Id="rId4" Type="http://schemas.openxmlformats.org/officeDocument/2006/relationships/image" Target="../media/image22.png"/></Relationships>
</file>

<file path=ppt/slides/_rels/slide1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11.xml"/><Relationship Id="rId1" Type="http://schemas.openxmlformats.org/officeDocument/2006/relationships/tags" Target="../tags/tag5.xml"/></Relationships>
</file>

<file path=ppt/slides/_rels/slide1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notesSlide" Target="../notesSlides/notesSlide7.xml"/><Relationship Id="rId7"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hyperlink" Target="https://scite.ai/" TargetMode="External"/><Relationship Id="rId5" Type="http://schemas.openxmlformats.org/officeDocument/2006/relationships/image" Target="../media/image53.svg"/><Relationship Id="rId4" Type="http://schemas.openxmlformats.org/officeDocument/2006/relationships/image" Target="../media/image52.png"/><Relationship Id="rId9" Type="http://schemas.openxmlformats.org/officeDocument/2006/relationships/image" Target="../media/image56.svg"/></Relationships>
</file>

<file path=ppt/slides/_rels/slide1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notesSlide" Target="../notesSlides/notesSlide8.xml"/><Relationship Id="rId7" Type="http://schemas.openxmlformats.org/officeDocument/2006/relationships/image" Target="../media/image53.svg"/><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52.png"/><Relationship Id="rId5" Type="http://schemas.openxmlformats.org/officeDocument/2006/relationships/chart" Target="../charts/chart2.xml"/><Relationship Id="rId10" Type="http://schemas.openxmlformats.org/officeDocument/2006/relationships/image" Target="../media/image56.svg"/><Relationship Id="rId4" Type="http://schemas.openxmlformats.org/officeDocument/2006/relationships/chart" Target="../charts/chart1.xml"/><Relationship Id="rId9" Type="http://schemas.openxmlformats.org/officeDocument/2006/relationships/image" Target="../media/image55.png"/></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chart" Target="../charts/chart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9.xml"/><Relationship Id="rId4" Type="http://schemas.openxmlformats.org/officeDocument/2006/relationships/chart" Target="../charts/chart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chart" Target="../charts/chart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hyperlink" Target="https://www.hcg-int.com/" TargetMode="External"/><Relationship Id="rId18" Type="http://schemas.openxmlformats.org/officeDocument/2006/relationships/image" Target="../media/image36.png"/><Relationship Id="rId26" Type="http://schemas.openxmlformats.org/officeDocument/2006/relationships/image" Target="../media/image44.png"/><Relationship Id="rId3" Type="http://schemas.openxmlformats.org/officeDocument/2006/relationships/image" Target="../media/image24.jpeg"/><Relationship Id="rId21" Type="http://schemas.openxmlformats.org/officeDocument/2006/relationships/image" Target="../media/image39.png"/><Relationship Id="rId7" Type="http://schemas.openxmlformats.org/officeDocument/2006/relationships/image" Target="../media/image28.jpeg"/><Relationship Id="rId12" Type="http://schemas.openxmlformats.org/officeDocument/2006/relationships/image" Target="../media/image32.png"/><Relationship Id="rId17" Type="http://schemas.openxmlformats.org/officeDocument/2006/relationships/image" Target="../media/image35.png"/><Relationship Id="rId25" Type="http://schemas.openxmlformats.org/officeDocument/2006/relationships/image" Target="../media/image43.png"/><Relationship Id="rId2" Type="http://schemas.openxmlformats.org/officeDocument/2006/relationships/notesSlide" Target="../notesSlides/notesSlide2.xml"/><Relationship Id="rId16" Type="http://schemas.openxmlformats.org/officeDocument/2006/relationships/image" Target="../media/image34.png"/><Relationship Id="rId20"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27.jpeg"/><Relationship Id="rId11" Type="http://schemas.openxmlformats.org/officeDocument/2006/relationships/image" Target="../media/image31.png"/><Relationship Id="rId24" Type="http://schemas.openxmlformats.org/officeDocument/2006/relationships/image" Target="../media/image42.png"/><Relationship Id="rId5" Type="http://schemas.openxmlformats.org/officeDocument/2006/relationships/image" Target="../media/image26.png"/><Relationship Id="rId15" Type="http://schemas.openxmlformats.org/officeDocument/2006/relationships/hyperlink" Target="http://www.bms.com/pages/default.aspx" TargetMode="External"/><Relationship Id="rId23" Type="http://schemas.openxmlformats.org/officeDocument/2006/relationships/image" Target="../media/image41.jpeg"/><Relationship Id="rId10" Type="http://schemas.openxmlformats.org/officeDocument/2006/relationships/hyperlink" Target="https://www.pfizer.com/" TargetMode="External"/><Relationship Id="rId19" Type="http://schemas.openxmlformats.org/officeDocument/2006/relationships/image" Target="../media/image37.jpeg"/><Relationship Id="rId4" Type="http://schemas.openxmlformats.org/officeDocument/2006/relationships/image" Target="../media/image25.jpeg"/><Relationship Id="rId9" Type="http://schemas.openxmlformats.org/officeDocument/2006/relationships/image" Target="../media/image30.png"/><Relationship Id="rId14" Type="http://schemas.openxmlformats.org/officeDocument/2006/relationships/image" Target="../media/image33.png"/><Relationship Id="rId22" Type="http://schemas.openxmlformats.org/officeDocument/2006/relationships/image" Target="../media/image40.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60.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tags" Target="../tags/tag15.xml"/></Relationships>
</file>

<file path=ppt/slides/_rels/slide23.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svg"/><Relationship Id="rId3" Type="http://schemas.openxmlformats.org/officeDocument/2006/relationships/notesSlide" Target="../notesSlides/notesSlide17.xml"/><Relationship Id="rId7" Type="http://schemas.openxmlformats.org/officeDocument/2006/relationships/image" Target="../media/image64.svg"/><Relationship Id="rId12" Type="http://schemas.openxmlformats.org/officeDocument/2006/relationships/image" Target="../media/image69.png"/><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63.png"/><Relationship Id="rId11" Type="http://schemas.openxmlformats.org/officeDocument/2006/relationships/image" Target="../media/image68.svg"/><Relationship Id="rId5" Type="http://schemas.openxmlformats.org/officeDocument/2006/relationships/image" Target="../media/image62.sv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sv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26.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svg"/><Relationship Id="rId3" Type="http://schemas.openxmlformats.org/officeDocument/2006/relationships/notesSlide" Target="../notesSlides/notesSlide20.xml"/><Relationship Id="rId7" Type="http://schemas.openxmlformats.org/officeDocument/2006/relationships/image" Target="../media/image74.png"/><Relationship Id="rId12" Type="http://schemas.openxmlformats.org/officeDocument/2006/relationships/image" Target="../media/image79.png"/><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73.png"/><Relationship Id="rId11" Type="http://schemas.openxmlformats.org/officeDocument/2006/relationships/image" Target="../media/image78.sv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8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82.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32.xml.rels><?xml version="1.0" encoding="UTF-8" standalone="yes"?>
<Relationships xmlns="http://schemas.openxmlformats.org/package/2006/relationships"><Relationship Id="rId8" Type="http://schemas.openxmlformats.org/officeDocument/2006/relationships/chart" Target="../charts/chart11.xml"/><Relationship Id="rId13" Type="http://schemas.openxmlformats.org/officeDocument/2006/relationships/chart" Target="../charts/chart15.xml"/><Relationship Id="rId3" Type="http://schemas.openxmlformats.org/officeDocument/2006/relationships/notesSlide" Target="../notesSlides/notesSlide26.xml"/><Relationship Id="rId7" Type="http://schemas.openxmlformats.org/officeDocument/2006/relationships/chart" Target="../charts/chart10.xml"/><Relationship Id="rId12" Type="http://schemas.openxmlformats.org/officeDocument/2006/relationships/chart" Target="../charts/chart14.xml"/><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chart" Target="../charts/chart9.xml"/><Relationship Id="rId11" Type="http://schemas.openxmlformats.org/officeDocument/2006/relationships/image" Target="../media/image84.png"/><Relationship Id="rId5" Type="http://schemas.openxmlformats.org/officeDocument/2006/relationships/chart" Target="../charts/chart8.xml"/><Relationship Id="rId15" Type="http://schemas.openxmlformats.org/officeDocument/2006/relationships/image" Target="../media/image86.svg"/><Relationship Id="rId10" Type="http://schemas.openxmlformats.org/officeDocument/2006/relationships/chart" Target="../charts/chart13.xml"/><Relationship Id="rId4" Type="http://schemas.openxmlformats.org/officeDocument/2006/relationships/image" Target="../media/image83.png"/><Relationship Id="rId9" Type="http://schemas.openxmlformats.org/officeDocument/2006/relationships/chart" Target="../charts/chart12.xml"/><Relationship Id="rId14" Type="http://schemas.openxmlformats.org/officeDocument/2006/relationships/image" Target="../media/image85.png"/></Relationships>
</file>

<file path=ppt/slides/_rels/slide33.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chart" Target="../charts/chart20.xml"/><Relationship Id="rId3" Type="http://schemas.openxmlformats.org/officeDocument/2006/relationships/notesSlide" Target="../notesSlides/notesSlide27.xml"/><Relationship Id="rId7" Type="http://schemas.openxmlformats.org/officeDocument/2006/relationships/image" Target="../media/image90.png"/><Relationship Id="rId12" Type="http://schemas.openxmlformats.org/officeDocument/2006/relationships/chart" Target="../charts/chart19.xml"/><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image" Target="../media/image89.png"/><Relationship Id="rId11" Type="http://schemas.openxmlformats.org/officeDocument/2006/relationships/chart" Target="../charts/chart18.xml"/><Relationship Id="rId5" Type="http://schemas.openxmlformats.org/officeDocument/2006/relationships/image" Target="../media/image88.png"/><Relationship Id="rId15" Type="http://schemas.openxmlformats.org/officeDocument/2006/relationships/image" Target="../media/image86.svg"/><Relationship Id="rId10" Type="http://schemas.openxmlformats.org/officeDocument/2006/relationships/chart" Target="../charts/chart17.xml"/><Relationship Id="rId4" Type="http://schemas.openxmlformats.org/officeDocument/2006/relationships/image" Target="../media/image87.png"/><Relationship Id="rId9" Type="http://schemas.openxmlformats.org/officeDocument/2006/relationships/chart" Target="../charts/chart16.xml"/><Relationship Id="rId14" Type="http://schemas.openxmlformats.org/officeDocument/2006/relationships/image" Target="../media/image85.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chart" Target="../charts/chart21.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86.svg"/><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image" Target="../media/image85.png"/><Relationship Id="rId5" Type="http://schemas.openxmlformats.org/officeDocument/2006/relationships/image" Target="../media/image93.png"/><Relationship Id="rId4" Type="http://schemas.openxmlformats.org/officeDocument/2006/relationships/image" Target="../media/image92.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chart" Target="../charts/chart23.xml"/><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chart" Target="../charts/chart22.xml"/><Relationship Id="rId5" Type="http://schemas.openxmlformats.org/officeDocument/2006/relationships/image" Target="../media/image86.svg"/><Relationship Id="rId4" Type="http://schemas.openxmlformats.org/officeDocument/2006/relationships/image" Target="../media/image85.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5.xml"/><Relationship Id="rId1" Type="http://schemas.openxmlformats.org/officeDocument/2006/relationships/tags" Target="../tags/tag3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5.xml"/><Relationship Id="rId1" Type="http://schemas.openxmlformats.org/officeDocument/2006/relationships/slideLayout" Target="../slideLayouts/slideLayout12.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4.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4.xml"/><Relationship Id="rId1" Type="http://schemas.openxmlformats.org/officeDocument/2006/relationships/tags" Target="../tags/tag33.xml"/></Relationships>
</file>

<file path=ppt/slides/_rels/slide4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99.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100.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101.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102.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38.xml"/><Relationship Id="rId4" Type="http://schemas.openxmlformats.org/officeDocument/2006/relationships/image" Target="../media/image10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39.xml"/><Relationship Id="rId4" Type="http://schemas.openxmlformats.org/officeDocument/2006/relationships/image" Target="../media/image104.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40.xml"/><Relationship Id="rId4" Type="http://schemas.openxmlformats.org/officeDocument/2006/relationships/image" Target="../media/image105.png"/></Relationships>
</file>

<file path=ppt/slides/_rels/slide5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4.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3.xml"/><Relationship Id="rId1" Type="http://schemas.openxmlformats.org/officeDocument/2006/relationships/tags" Target="../tags/tag41.xml"/><Relationship Id="rId5" Type="http://schemas.openxmlformats.org/officeDocument/2006/relationships/image" Target="../media/image107.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xml"/><Relationship Id="rId1" Type="http://schemas.openxmlformats.org/officeDocument/2006/relationships/tags" Target="../tags/tag42.xml"/><Relationship Id="rId5" Type="http://schemas.openxmlformats.org/officeDocument/2006/relationships/image" Target="../media/image23.png"/><Relationship Id="rId4" Type="http://schemas.openxmlformats.org/officeDocument/2006/relationships/image" Target="../media/image22.png"/></Relationships>
</file>

<file path=ppt/slides/_rels/slide62.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xml"/></Relationships>
</file>

<file path=ppt/slides/_rels/slide9.xml.rels><?xml version="1.0" encoding="UTF-8" standalone="yes"?>
<Relationships xmlns="http://schemas.openxmlformats.org/package/2006/relationships"><Relationship Id="rId3" Type="http://schemas.openxmlformats.org/officeDocument/2006/relationships/hyperlink" Target="https://www.ismpp.org/gpp-2022" TargetMode="External"/><Relationship Id="rId2" Type="http://schemas.openxmlformats.org/officeDocument/2006/relationships/slideLayout" Target="../slideLayouts/slideLayout2.xml"/><Relationship Id="rId1" Type="http://schemas.openxmlformats.org/officeDocument/2006/relationships/tags" Target="../tags/ta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1959-1619-4F96-8E97-53B7A28A6417}"/>
              </a:ext>
            </a:extLst>
          </p:cNvPr>
          <p:cNvSpPr>
            <a:spLocks noGrp="1"/>
          </p:cNvSpPr>
          <p:nvPr>
            <p:ph type="ctrTitle"/>
          </p:nvPr>
        </p:nvSpPr>
        <p:spPr>
          <a:xfrm>
            <a:off x="4638736" y="1211088"/>
            <a:ext cx="4056001" cy="664649"/>
          </a:xfrm>
        </p:spPr>
        <p:txBody>
          <a:bodyPr/>
          <a:lstStyle/>
          <a:p>
            <a:r>
              <a:rPr lang="en-US"/>
              <a:t>ISMPP University</a:t>
            </a:r>
          </a:p>
        </p:txBody>
      </p:sp>
      <p:sp>
        <p:nvSpPr>
          <p:cNvPr id="3" name="Subtitle 2">
            <a:extLst>
              <a:ext uri="{FF2B5EF4-FFF2-40B4-BE49-F238E27FC236}">
                <a16:creationId xmlns:a16="http://schemas.microsoft.com/office/drawing/2014/main" id="{F6A5669E-B61B-4FF9-8070-490009B12AEA}"/>
              </a:ext>
            </a:extLst>
          </p:cNvPr>
          <p:cNvSpPr>
            <a:spLocks noGrp="1"/>
          </p:cNvSpPr>
          <p:nvPr>
            <p:ph type="subTitle" idx="1"/>
          </p:nvPr>
        </p:nvSpPr>
        <p:spPr>
          <a:xfrm>
            <a:off x="4970836" y="1875737"/>
            <a:ext cx="3391799" cy="2166511"/>
          </a:xfrm>
        </p:spPr>
        <p:txBody>
          <a:bodyPr/>
          <a:lstStyle/>
          <a:p>
            <a:r>
              <a:rPr lang="en-US" sz="2200"/>
              <a:t>Member Research Oral Presentations from the 20</a:t>
            </a:r>
            <a:r>
              <a:rPr lang="en-US" sz="2200" baseline="30000"/>
              <a:t>th</a:t>
            </a:r>
            <a:r>
              <a:rPr lang="en-US" sz="2200"/>
              <a:t> Annual Meeting</a:t>
            </a:r>
          </a:p>
        </p:txBody>
      </p:sp>
      <p:sp>
        <p:nvSpPr>
          <p:cNvPr id="4" name="TextBox 3">
            <a:extLst>
              <a:ext uri="{FF2B5EF4-FFF2-40B4-BE49-F238E27FC236}">
                <a16:creationId xmlns:a16="http://schemas.microsoft.com/office/drawing/2014/main" id="{F0FD9C17-DA93-4646-8A02-B34096B5D343}"/>
              </a:ext>
            </a:extLst>
          </p:cNvPr>
          <p:cNvSpPr txBox="1"/>
          <p:nvPr/>
        </p:nvSpPr>
        <p:spPr>
          <a:xfrm>
            <a:off x="77352" y="3488250"/>
            <a:ext cx="1998618" cy="1004249"/>
          </a:xfrm>
          <a:prstGeom prst="rect">
            <a:avLst/>
          </a:prstGeom>
          <a:noFill/>
        </p:spPr>
        <p:txBody>
          <a:bodyPr wrap="square" lIns="68580" tIns="34290" rIns="68580" bIns="34290" rtlCol="0" anchor="t">
            <a:spAutoFit/>
          </a:bodyPr>
          <a:lstStyle/>
          <a:p>
            <a:pPr defTabSz="685783">
              <a:defRPr/>
            </a:pPr>
            <a:endParaRPr lang="en-US" sz="1013">
              <a:solidFill>
                <a:prstClr val="black"/>
              </a:solidFill>
              <a:latin typeface="Franklin Gothic Book" panose="020B0503020102020204"/>
            </a:endParaRPr>
          </a:p>
          <a:p>
            <a:pPr defTabSz="685783">
              <a:defRPr/>
            </a:pPr>
            <a:endParaRPr lang="en-US" sz="1013">
              <a:solidFill>
                <a:prstClr val="black"/>
              </a:solidFill>
              <a:latin typeface="Franklin Gothic Book" panose="020B0503020102020204"/>
            </a:endParaRPr>
          </a:p>
          <a:p>
            <a:pPr algn="l" rtl="0" fontAlgn="base"/>
            <a:r>
              <a:rPr lang="en-US" b="1">
                <a:solidFill>
                  <a:srgbClr val="000000"/>
                </a:solidFill>
                <a:latin typeface="Franklin Gothic Book"/>
              </a:rPr>
              <a:t>Webinar will begin promptly at: ​​</a:t>
            </a:r>
          </a:p>
          <a:p>
            <a:pPr algn="l" rtl="0" fontAlgn="base"/>
            <a:r>
              <a:rPr lang="en-US" b="1">
                <a:solidFill>
                  <a:srgbClr val="000000"/>
                </a:solidFill>
                <a:latin typeface="Franklin Gothic Book"/>
              </a:rPr>
              <a:t>11 AM ET / 4 PM GMT</a:t>
            </a:r>
            <a:endParaRPr lang="en-US" sz="1013" b="1">
              <a:solidFill>
                <a:srgbClr val="000000"/>
              </a:solidFill>
              <a:latin typeface="Franklin Gothic Book"/>
            </a:endParaRPr>
          </a:p>
        </p:txBody>
      </p:sp>
      <p:sp>
        <p:nvSpPr>
          <p:cNvPr id="5" name="TextBox 4">
            <a:extLst>
              <a:ext uri="{FF2B5EF4-FFF2-40B4-BE49-F238E27FC236}">
                <a16:creationId xmlns:a16="http://schemas.microsoft.com/office/drawing/2014/main" id="{B51E204F-7927-43EE-8EBD-37CA3BC7DC54}"/>
              </a:ext>
            </a:extLst>
          </p:cNvPr>
          <p:cNvSpPr txBox="1"/>
          <p:nvPr/>
        </p:nvSpPr>
        <p:spPr>
          <a:xfrm>
            <a:off x="4818341" y="2958992"/>
            <a:ext cx="3696789" cy="334707"/>
          </a:xfrm>
          <a:prstGeom prst="rect">
            <a:avLst/>
          </a:prstGeom>
          <a:noFill/>
        </p:spPr>
        <p:txBody>
          <a:bodyPr wrap="square" lIns="91440" tIns="45720" rIns="91440" bIns="45720" rtlCol="0" anchor="t">
            <a:spAutoFit/>
          </a:bodyPr>
          <a:lstStyle/>
          <a:p>
            <a:pPr algn="ctr">
              <a:defRPr/>
            </a:pPr>
            <a:r>
              <a:rPr lang="en-US" sz="1575" b="1">
                <a:latin typeface="Franklin Gothic Book" panose="020B0503020102020204"/>
              </a:rPr>
              <a:t>May 29, 2024</a:t>
            </a:r>
          </a:p>
        </p:txBody>
      </p:sp>
      <p:sp>
        <p:nvSpPr>
          <p:cNvPr id="8" name="Plus Sign 7">
            <a:extLst>
              <a:ext uri="{FF2B5EF4-FFF2-40B4-BE49-F238E27FC236}">
                <a16:creationId xmlns:a16="http://schemas.microsoft.com/office/drawing/2014/main" id="{7697EEA5-09DA-4234-BF38-6B90153E7B0F}"/>
              </a:ext>
            </a:extLst>
          </p:cNvPr>
          <p:cNvSpPr/>
          <p:nvPr/>
        </p:nvSpPr>
        <p:spPr>
          <a:xfrm>
            <a:off x="6265267" y="501824"/>
            <a:ext cx="506023" cy="4130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013">
              <a:solidFill>
                <a:prstClr val="white"/>
              </a:solidFill>
              <a:latin typeface="Franklin Gothic Book" panose="020B0503020102020204"/>
            </a:endParaRPr>
          </a:p>
        </p:txBody>
      </p:sp>
      <p:pic>
        <p:nvPicPr>
          <p:cNvPr id="9" name="Picture 8">
            <a:extLst>
              <a:ext uri="{FF2B5EF4-FFF2-40B4-BE49-F238E27FC236}">
                <a16:creationId xmlns:a16="http://schemas.microsoft.com/office/drawing/2014/main" id="{FCBFCC8E-C30E-4D8F-AA73-663C1BE95284}"/>
              </a:ext>
            </a:extLst>
          </p:cNvPr>
          <p:cNvPicPr>
            <a:picLocks noChangeAspect="1"/>
          </p:cNvPicPr>
          <p:nvPr/>
        </p:nvPicPr>
        <p:blipFill>
          <a:blip r:embed="rId4"/>
          <a:stretch>
            <a:fillRect/>
          </a:stretch>
        </p:blipFill>
        <p:spPr>
          <a:xfrm>
            <a:off x="6863227" y="354328"/>
            <a:ext cx="799153" cy="597740"/>
          </a:xfrm>
          <a:prstGeom prst="rect">
            <a:avLst/>
          </a:prstGeom>
        </p:spPr>
      </p:pic>
      <p:pic>
        <p:nvPicPr>
          <p:cNvPr id="6" name="Picture 9" descr="A picture containing text&#10;&#10;Description automatically generated">
            <a:extLst>
              <a:ext uri="{FF2B5EF4-FFF2-40B4-BE49-F238E27FC236}">
                <a16:creationId xmlns:a16="http://schemas.microsoft.com/office/drawing/2014/main" id="{F4D40816-8132-90AA-2D8A-79C3245C3477}"/>
              </a:ext>
            </a:extLst>
          </p:cNvPr>
          <p:cNvPicPr>
            <a:picLocks noChangeAspect="1"/>
          </p:cNvPicPr>
          <p:nvPr/>
        </p:nvPicPr>
        <p:blipFill>
          <a:blip r:embed="rId5"/>
          <a:stretch>
            <a:fillRect/>
          </a:stretch>
        </p:blipFill>
        <p:spPr>
          <a:xfrm>
            <a:off x="5361896" y="248333"/>
            <a:ext cx="815068" cy="816430"/>
          </a:xfrm>
          <a:prstGeom prst="rect">
            <a:avLst/>
          </a:prstGeom>
        </p:spPr>
      </p:pic>
    </p:spTree>
    <p:custDataLst>
      <p:tags r:id="rId1"/>
    </p:custDataLst>
    <p:extLst>
      <p:ext uri="{BB962C8B-B14F-4D97-AF65-F5344CB8AC3E}">
        <p14:creationId xmlns:p14="http://schemas.microsoft.com/office/powerpoint/2010/main" val="2699531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BC69231-49FB-4865-8B9D-473E6C90AC32}"/>
              </a:ext>
            </a:extLst>
          </p:cNvPr>
          <p:cNvSpPr txBox="1">
            <a:spLocks/>
          </p:cNvSpPr>
          <p:nvPr/>
        </p:nvSpPr>
        <p:spPr>
          <a:xfrm>
            <a:off x="3871210" y="1045182"/>
            <a:ext cx="5272790" cy="887156"/>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buNone/>
              <a:defRPr sz="2800" b="1" kern="1200">
                <a:solidFill>
                  <a:schemeClr val="bg2"/>
                </a:solidFill>
                <a:latin typeface="+mj-lt"/>
                <a:ea typeface="+mj-ea"/>
                <a:cs typeface="+mj-cs"/>
              </a:defRPr>
            </a:lvl1pPr>
          </a:lstStyle>
          <a:p>
            <a:pPr defTabSz="685800">
              <a:spcAft>
                <a:spcPts val="450"/>
              </a:spcAft>
              <a:defRPr/>
            </a:pPr>
            <a:r>
              <a:rPr lang="en-US" sz="2850">
                <a:solidFill>
                  <a:srgbClr val="1B75BB"/>
                </a:solidFill>
                <a:latin typeface="Arial" panose="020B0604020202020204"/>
              </a:rPr>
              <a:t>AI – A Tool for Understanding Publication Impact?</a:t>
            </a:r>
          </a:p>
        </p:txBody>
      </p:sp>
      <p:pic>
        <p:nvPicPr>
          <p:cNvPr id="1026" name="Picture 2">
            <a:extLst>
              <a:ext uri="{FF2B5EF4-FFF2-40B4-BE49-F238E27FC236}">
                <a16:creationId xmlns:a16="http://schemas.microsoft.com/office/drawing/2014/main" id="{8A9A24A8-2B8C-6724-A263-AA88BF6D1BCD}"/>
              </a:ext>
            </a:extLst>
          </p:cNvPr>
          <p:cNvPicPr>
            <a:picLocks noChangeAspect="1" noChangeArrowheads="1"/>
          </p:cNvPicPr>
          <p:nvPr/>
        </p:nvPicPr>
        <p:blipFill>
          <a:blip r:embed="rId3"/>
          <a:srcRect l="24533" r="24533"/>
          <a:stretch/>
        </p:blipFill>
        <p:spPr bwMode="auto">
          <a:xfrm>
            <a:off x="1" y="7"/>
            <a:ext cx="3493008" cy="514349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FDD124C-A5A1-F29A-D3B6-FC184ED65D3C}"/>
              </a:ext>
            </a:extLst>
          </p:cNvPr>
          <p:cNvSpPr txBox="1"/>
          <p:nvPr/>
        </p:nvSpPr>
        <p:spPr>
          <a:xfrm>
            <a:off x="3922730" y="2029968"/>
            <a:ext cx="4688333" cy="2612898"/>
          </a:xfrm>
          <a:prstGeom prst="rect">
            <a:avLst/>
          </a:prstGeom>
        </p:spPr>
        <p:txBody>
          <a:bodyPr vert="horz" lIns="68580" tIns="34290" rIns="68580" bIns="34290" rtlCol="0">
            <a:normAutofit/>
          </a:bodyPr>
          <a:lstStyle/>
          <a:p>
            <a:pPr indent="-171450">
              <a:lnSpc>
                <a:spcPct val="90000"/>
              </a:lnSpc>
              <a:spcAft>
                <a:spcPts val="450"/>
              </a:spcAft>
              <a:buFont typeface="Arial" panose="020B0604020202020204" pitchFamily="34" charset="0"/>
              <a:buChar char="•"/>
              <a:defRPr/>
            </a:pPr>
            <a:r>
              <a:rPr lang="en-US" sz="1650">
                <a:solidFill>
                  <a:srgbClr val="000000"/>
                </a:solidFill>
                <a:latin typeface="Arial" panose="020B0604020202020204"/>
              </a:rPr>
              <a:t>Generative AI can power the analysis of large volumes of unstructured text</a:t>
            </a:r>
          </a:p>
          <a:p>
            <a:pPr indent="-171450">
              <a:lnSpc>
                <a:spcPct val="90000"/>
              </a:lnSpc>
              <a:spcAft>
                <a:spcPts val="450"/>
              </a:spcAft>
              <a:buFont typeface="Arial" panose="020B0604020202020204" pitchFamily="34" charset="0"/>
              <a:buChar char="•"/>
              <a:defRPr/>
            </a:pPr>
            <a:endParaRPr lang="en-US" sz="1650">
              <a:solidFill>
                <a:srgbClr val="000000"/>
              </a:solidFill>
              <a:latin typeface="Arial" panose="020B0604020202020204"/>
            </a:endParaRPr>
          </a:p>
          <a:p>
            <a:pPr indent="-171450">
              <a:lnSpc>
                <a:spcPct val="90000"/>
              </a:lnSpc>
              <a:spcAft>
                <a:spcPts val="450"/>
              </a:spcAft>
              <a:buFont typeface="Arial" panose="020B0604020202020204" pitchFamily="34" charset="0"/>
              <a:buChar char="•"/>
              <a:defRPr/>
            </a:pPr>
            <a:r>
              <a:rPr lang="en-US" sz="1650">
                <a:solidFill>
                  <a:srgbClr val="000000"/>
                </a:solidFill>
                <a:latin typeface="Arial" panose="020B0604020202020204"/>
              </a:rPr>
              <a:t>Can it help us understand what people are saying about a clinical trial publication?</a:t>
            </a:r>
          </a:p>
        </p:txBody>
      </p:sp>
      <p:sp>
        <p:nvSpPr>
          <p:cNvPr id="2" name="Slide Number Placeholder 1">
            <a:extLst>
              <a:ext uri="{FF2B5EF4-FFF2-40B4-BE49-F238E27FC236}">
                <a16:creationId xmlns:a16="http://schemas.microsoft.com/office/drawing/2014/main" id="{EC38DB2D-7AB4-7E04-E6B0-963BE8C6852E}"/>
              </a:ext>
            </a:extLst>
          </p:cNvPr>
          <p:cNvSpPr>
            <a:spLocks noGrp="1"/>
          </p:cNvSpPr>
          <p:nvPr>
            <p:ph type="sldNum" sz="quarter" idx="12"/>
          </p:nvPr>
        </p:nvSpPr>
        <p:spPr>
          <a:xfrm>
            <a:off x="7539734" y="4767263"/>
            <a:ext cx="975616" cy="273844"/>
          </a:xfrm>
        </p:spPr>
        <p:txBody>
          <a:bodyPr vert="horz" lIns="68580" tIns="34290" rIns="68580" bIns="34290" rtlCol="0" anchor="ctr">
            <a:normAutofit/>
          </a:bodyPr>
          <a:lstStyle/>
          <a:p>
            <a:pPr algn="r">
              <a:spcAft>
                <a:spcPts val="450"/>
              </a:spcAft>
              <a:defRPr/>
            </a:pPr>
            <a:fld id="{76B51402-D8AD-3345-AF1A-7CB73C854E7F}" type="slidenum">
              <a:rPr lang="en-US" sz="900">
                <a:solidFill>
                  <a:prstClr val="black">
                    <a:tint val="75000"/>
                  </a:prstClr>
                </a:solidFill>
                <a:latin typeface="Calibri" panose="020F0502020204030204"/>
              </a:rPr>
              <a:pPr algn="r">
                <a:spcAft>
                  <a:spcPts val="450"/>
                </a:spcAft>
                <a:defRPr/>
              </a:pPr>
              <a:t>10</a:t>
            </a:fld>
            <a:endParaRPr lang="en-US" sz="900">
              <a:solidFill>
                <a:prstClr val="black">
                  <a:tint val="75000"/>
                </a:prstClr>
              </a:solidFill>
              <a:latin typeface="Calibri" panose="020F0502020204030204"/>
            </a:endParaRPr>
          </a:p>
        </p:txBody>
      </p:sp>
      <p:sp>
        <p:nvSpPr>
          <p:cNvPr id="8" name="Footer Placeholder 4">
            <a:extLst>
              <a:ext uri="{FF2B5EF4-FFF2-40B4-BE49-F238E27FC236}">
                <a16:creationId xmlns:a16="http://schemas.microsoft.com/office/drawing/2014/main" id="{CFD64B27-EB96-E9A9-6147-8164768101CF}"/>
              </a:ext>
            </a:extLst>
          </p:cNvPr>
          <p:cNvSpPr txBox="1">
            <a:spLocks/>
          </p:cNvSpPr>
          <p:nvPr/>
        </p:nvSpPr>
        <p:spPr>
          <a:xfrm>
            <a:off x="1000125" y="4864893"/>
            <a:ext cx="7880391" cy="273844"/>
          </a:xfrm>
          <a:prstGeom prst="rect">
            <a:avLst/>
          </a:prstGeom>
        </p:spPr>
        <p:txBody>
          <a:bodyP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r>
              <a:rPr lang="en-US" sz="750">
                <a:solidFill>
                  <a:srgbClr val="000000"/>
                </a:solidFill>
                <a:latin typeface="Arial" panose="020B0604020202020204"/>
              </a:rPr>
              <a:t>This information is for educational use only. Do not copy. Do not distribute.</a:t>
            </a:r>
          </a:p>
        </p:txBody>
      </p:sp>
      <p:sp>
        <p:nvSpPr>
          <p:cNvPr id="3" name="Footer Placeholder 1">
            <a:extLst>
              <a:ext uri="{FF2B5EF4-FFF2-40B4-BE49-F238E27FC236}">
                <a16:creationId xmlns:a16="http://schemas.microsoft.com/office/drawing/2014/main" id="{B84B9384-7455-AC21-2C71-581A38E4C05B}"/>
              </a:ext>
            </a:extLst>
          </p:cNvPr>
          <p:cNvSpPr txBox="1">
            <a:spLocks/>
          </p:cNvSpPr>
          <p:nvPr/>
        </p:nvSpPr>
        <p:spPr>
          <a:xfrm>
            <a:off x="591537" y="4571487"/>
            <a:ext cx="7833665" cy="273844"/>
          </a:xfrm>
          <a:prstGeom prst="rect">
            <a:avLst/>
          </a:prstGeom>
        </p:spPr>
        <p:txBody>
          <a:bodyPr bIns="0" anchor="b"/>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r>
              <a:rPr lang="en-GB" sz="750">
                <a:solidFill>
                  <a:srgbClr val="000000"/>
                </a:solidFill>
                <a:latin typeface="Arial" panose="020B0604020202020204"/>
              </a:rPr>
              <a:t>AI, artificial intelligence</a:t>
            </a:r>
          </a:p>
        </p:txBody>
      </p:sp>
    </p:spTree>
    <p:custDataLst>
      <p:tags r:id="rId1"/>
    </p:custDataLst>
    <p:extLst>
      <p:ext uri="{BB962C8B-B14F-4D97-AF65-F5344CB8AC3E}">
        <p14:creationId xmlns:p14="http://schemas.microsoft.com/office/powerpoint/2010/main" val="1466091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val 24">
            <a:extLst>
              <a:ext uri="{FF2B5EF4-FFF2-40B4-BE49-F238E27FC236}">
                <a16:creationId xmlns:a16="http://schemas.microsoft.com/office/drawing/2014/main" id="{2D7C1177-0AE0-CFBC-868B-6D4C24A3D249}"/>
              </a:ext>
            </a:extLst>
          </p:cNvPr>
          <p:cNvSpPr/>
          <p:nvPr/>
        </p:nvSpPr>
        <p:spPr>
          <a:xfrm rot="832130">
            <a:off x="671495" y="2655979"/>
            <a:ext cx="405000" cy="405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panose="020B0604020202020204"/>
            </a:endParaRPr>
          </a:p>
        </p:txBody>
      </p:sp>
      <p:sp>
        <p:nvSpPr>
          <p:cNvPr id="14" name="Oval 13">
            <a:extLst>
              <a:ext uri="{FF2B5EF4-FFF2-40B4-BE49-F238E27FC236}">
                <a16:creationId xmlns:a16="http://schemas.microsoft.com/office/drawing/2014/main" id="{7660AABB-8953-8D50-6F2C-D8AE9B2589AA}"/>
              </a:ext>
            </a:extLst>
          </p:cNvPr>
          <p:cNvSpPr/>
          <p:nvPr/>
        </p:nvSpPr>
        <p:spPr>
          <a:xfrm>
            <a:off x="674163" y="2151766"/>
            <a:ext cx="401936" cy="401936"/>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panose="020B0604020202020204"/>
            </a:endParaRPr>
          </a:p>
        </p:txBody>
      </p:sp>
      <p:pic>
        <p:nvPicPr>
          <p:cNvPr id="3" name="Graphic 2" descr="Brain outline">
            <a:extLst>
              <a:ext uri="{FF2B5EF4-FFF2-40B4-BE49-F238E27FC236}">
                <a16:creationId xmlns:a16="http://schemas.microsoft.com/office/drawing/2014/main" id="{36A3F8E1-3CF7-0291-BAEC-3D493CD6EE2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9403" y="2170928"/>
            <a:ext cx="378000" cy="378000"/>
          </a:xfrm>
          <a:prstGeom prst="rect">
            <a:avLst/>
          </a:prstGeom>
        </p:spPr>
      </p:pic>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lstStyle/>
          <a:p>
            <a:r>
              <a:rPr lang="en-US"/>
              <a:t>Methods</a:t>
            </a:r>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6B51402-D8AD-3345-AF1A-7CB73C854E7F}" type="slidenum">
              <a:rPr lang="en-US" smtClean="0"/>
              <a:pPr algn="ctr">
                <a:defRPr/>
              </a:pPr>
              <a:t>11</a:t>
            </a:fld>
            <a:endParaRPr lang="en-US" sz="788">
              <a:solidFill>
                <a:srgbClr val="FFFFFF"/>
              </a:solidFill>
              <a:latin typeface="Arial" panose="020B0604020202020204"/>
            </a:endParaRPr>
          </a:p>
        </p:txBody>
      </p:sp>
      <p:sp>
        <p:nvSpPr>
          <p:cNvPr id="2" name="Footer Placeholder 1">
            <a:extLst>
              <a:ext uri="{FF2B5EF4-FFF2-40B4-BE49-F238E27FC236}">
                <a16:creationId xmlns:a16="http://schemas.microsoft.com/office/drawing/2014/main" id="{1EB34289-E004-2DE9-FFCA-56F8E8F1E63E}"/>
              </a:ext>
            </a:extLst>
          </p:cNvPr>
          <p:cNvSpPr>
            <a:spLocks noGrp="1"/>
          </p:cNvSpPr>
          <p:nvPr>
            <p:ph type="ftr" sz="quarter" idx="4294967295"/>
          </p:nvPr>
        </p:nvSpPr>
        <p:spPr>
          <a:xfrm>
            <a:off x="788715" y="6095315"/>
            <a:ext cx="10444887" cy="365125"/>
          </a:xfrm>
          <a:prstGeom prst="rect">
            <a:avLst/>
          </a:prstGeom>
        </p:spPr>
        <p:txBody>
          <a:bodyPr bIns="0" anchor="b"/>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endParaRPr lang="en-GB" sz="750">
              <a:solidFill>
                <a:srgbClr val="000000"/>
              </a:solidFill>
              <a:latin typeface="Arial" panose="020B0604020202020204"/>
            </a:endParaRPr>
          </a:p>
        </p:txBody>
      </p:sp>
      <p:sp>
        <p:nvSpPr>
          <p:cNvPr id="4" name="Rectangle: Rounded Corners 3">
            <a:extLst>
              <a:ext uri="{FF2B5EF4-FFF2-40B4-BE49-F238E27FC236}">
                <a16:creationId xmlns:a16="http://schemas.microsoft.com/office/drawing/2014/main" id="{9B402DC2-82F6-DA8C-1A87-FD8178CF2D04}"/>
              </a:ext>
            </a:extLst>
          </p:cNvPr>
          <p:cNvSpPr>
            <a:spLocks/>
          </p:cNvSpPr>
          <p:nvPr/>
        </p:nvSpPr>
        <p:spPr>
          <a:xfrm>
            <a:off x="305796" y="1040706"/>
            <a:ext cx="2852390" cy="401936"/>
          </a:xfrm>
          <a:prstGeom prst="roundRect">
            <a:avLst>
              <a:gd name="adj" fmla="val 0"/>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90000"/>
              </a:lnSpc>
              <a:defRPr/>
            </a:pPr>
            <a:r>
              <a:rPr lang="en-GB" sz="1800" b="1">
                <a:solidFill>
                  <a:srgbClr val="000000"/>
                </a:solidFill>
                <a:latin typeface="Arial" panose="020B0604020202020204" pitchFamily="34" charset="0"/>
                <a:cs typeface="Arial" panose="020B0604020202020204" pitchFamily="34" charset="0"/>
              </a:rPr>
              <a:t>Takeda US publication portfolios</a:t>
            </a:r>
          </a:p>
        </p:txBody>
      </p:sp>
      <p:sp>
        <p:nvSpPr>
          <p:cNvPr id="33" name="Rectangle: Rounded Corners 32">
            <a:extLst>
              <a:ext uri="{FF2B5EF4-FFF2-40B4-BE49-F238E27FC236}">
                <a16:creationId xmlns:a16="http://schemas.microsoft.com/office/drawing/2014/main" id="{357625D3-9126-D3E1-214D-4884A12DD283}"/>
              </a:ext>
            </a:extLst>
          </p:cNvPr>
          <p:cNvSpPr/>
          <p:nvPr/>
        </p:nvSpPr>
        <p:spPr>
          <a:xfrm>
            <a:off x="304801" y="3220898"/>
            <a:ext cx="2439644" cy="831599"/>
          </a:xfrm>
          <a:prstGeom prst="roundRect">
            <a:avLst>
              <a:gd name="adj" fmla="val 0"/>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90000"/>
              </a:lnSpc>
              <a:spcAft>
                <a:spcPts val="450"/>
              </a:spcAft>
              <a:defRPr/>
            </a:pPr>
            <a:r>
              <a:rPr lang="en-GB" sz="1800" b="1">
                <a:solidFill>
                  <a:srgbClr val="000000"/>
                </a:solidFill>
                <a:latin typeface="Arial" panose="020B0604020202020204" pitchFamily="34" charset="0"/>
                <a:cs typeface="Arial" panose="020B0604020202020204" pitchFamily="34" charset="0"/>
              </a:rPr>
              <a:t>Articles published between</a:t>
            </a:r>
            <a:endParaRPr lang="en-GB" sz="1650" b="1">
              <a:solidFill>
                <a:srgbClr val="000000"/>
              </a:solidFill>
              <a:latin typeface="Arial" panose="020B0604020202020204" pitchFamily="34" charset="0"/>
              <a:cs typeface="Arial" panose="020B0604020202020204" pitchFamily="34" charset="0"/>
            </a:endParaRPr>
          </a:p>
          <a:p>
            <a:pPr algn="ctr">
              <a:defRPr/>
            </a:pPr>
            <a:r>
              <a:rPr lang="en-GB">
                <a:solidFill>
                  <a:srgbClr val="000000"/>
                </a:solidFill>
                <a:latin typeface="Arial" panose="020B0604020202020204" pitchFamily="34" charset="0"/>
                <a:cs typeface="Arial" panose="020B0604020202020204" pitchFamily="34" charset="0"/>
              </a:rPr>
              <a:t>January 1, 2022 and November 30, 2023</a:t>
            </a:r>
          </a:p>
        </p:txBody>
      </p:sp>
      <p:sp>
        <p:nvSpPr>
          <p:cNvPr id="51" name="Rectangle 50">
            <a:extLst>
              <a:ext uri="{FF2B5EF4-FFF2-40B4-BE49-F238E27FC236}">
                <a16:creationId xmlns:a16="http://schemas.microsoft.com/office/drawing/2014/main" id="{01E3B411-9013-6E56-89A1-D1D831EEFAC7}"/>
              </a:ext>
            </a:extLst>
          </p:cNvPr>
          <p:cNvSpPr/>
          <p:nvPr/>
        </p:nvSpPr>
        <p:spPr>
          <a:xfrm>
            <a:off x="3032608" y="1040706"/>
            <a:ext cx="3173042" cy="3360182"/>
          </a:xfrm>
          <a:prstGeom prst="rect">
            <a:avLst/>
          </a:prstGeom>
          <a:solidFill>
            <a:srgbClr val="F2F2F2">
              <a:alpha val="7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lnSpc>
                <a:spcPct val="90000"/>
              </a:lnSpc>
              <a:spcAft>
                <a:spcPts val="450"/>
              </a:spcAft>
              <a:defRPr/>
            </a:pPr>
            <a:r>
              <a:rPr lang="en-GB" sz="1800" b="1">
                <a:solidFill>
                  <a:srgbClr val="000000"/>
                </a:solidFill>
                <a:latin typeface="Arial" panose="020B0604020202020204" pitchFamily="34" charset="0"/>
                <a:cs typeface="Arial" panose="020B0604020202020204" pitchFamily="34" charset="0"/>
              </a:rPr>
              <a:t>Conventional impact </a:t>
            </a:r>
            <a:br>
              <a:rPr lang="en-GB" sz="1800" b="1">
                <a:solidFill>
                  <a:srgbClr val="000000"/>
                </a:solidFill>
                <a:latin typeface="Arial" panose="020B0604020202020204" pitchFamily="34" charset="0"/>
                <a:cs typeface="Arial" panose="020B0604020202020204" pitchFamily="34" charset="0"/>
              </a:rPr>
            </a:br>
            <a:r>
              <a:rPr lang="en-GB" sz="1800" b="1">
                <a:solidFill>
                  <a:srgbClr val="000000"/>
                </a:solidFill>
                <a:latin typeface="Arial" panose="020B0604020202020204" pitchFamily="34" charset="0"/>
                <a:cs typeface="Arial" panose="020B0604020202020204" pitchFamily="34" charset="0"/>
              </a:rPr>
              <a:t>metrics</a:t>
            </a:r>
            <a:endParaRPr lang="en-GB" sz="1800" b="1" baseline="30000">
              <a:solidFill>
                <a:srgbClr val="000000"/>
              </a:solidFill>
              <a:latin typeface="Arial" panose="020B0604020202020204" pitchFamily="34" charset="0"/>
              <a:cs typeface="Arial" panose="020B0604020202020204" pitchFamily="34" charset="0"/>
            </a:endParaRPr>
          </a:p>
          <a:p>
            <a:pPr>
              <a:defRPr/>
            </a:pPr>
            <a:r>
              <a:rPr lang="en-GB" sz="1650" b="1">
                <a:solidFill>
                  <a:srgbClr val="F7931D"/>
                </a:solidFill>
                <a:latin typeface="Arial" panose="020B0604020202020204" pitchFamily="34" charset="0"/>
                <a:cs typeface="Arial" panose="020B0604020202020204" pitchFamily="34" charset="0"/>
              </a:rPr>
              <a:t>Reach</a:t>
            </a:r>
          </a:p>
          <a:p>
            <a:pPr marL="172800" indent="-172800">
              <a:lnSpc>
                <a:spcPct val="90000"/>
              </a:lnSpc>
              <a:spcBef>
                <a:spcPts val="450"/>
              </a:spcBef>
              <a:buClr>
                <a:srgbClr val="F7931D"/>
              </a:buClr>
              <a:buFont typeface="Arial" panose="020B0604020202020204" pitchFamily="34" charset="0"/>
              <a:buChar char="•"/>
              <a:defRPr/>
            </a:pPr>
            <a:r>
              <a:rPr lang="en-GB">
                <a:solidFill>
                  <a:srgbClr val="000000"/>
                </a:solidFill>
                <a:latin typeface="Arial" panose="020B0604020202020204" pitchFamily="34" charset="0"/>
                <a:cs typeface="Arial" panose="020B0604020202020204" pitchFamily="34" charset="0"/>
              </a:rPr>
              <a:t>Scored at 30 days after publication</a:t>
            </a:r>
          </a:p>
          <a:p>
            <a:pPr marL="172800" indent="-172800">
              <a:lnSpc>
                <a:spcPct val="90000"/>
              </a:lnSpc>
              <a:spcBef>
                <a:spcPts val="450"/>
              </a:spcBef>
              <a:buClr>
                <a:srgbClr val="F7931D"/>
              </a:buClr>
              <a:buFont typeface="Arial" panose="020B0604020202020204" pitchFamily="34" charset="0"/>
              <a:buChar char="•"/>
              <a:defRPr/>
            </a:pPr>
            <a:r>
              <a:rPr lang="en-GB">
                <a:solidFill>
                  <a:srgbClr val="000000"/>
                </a:solidFill>
                <a:latin typeface="Arial" panose="020B0604020202020204" pitchFamily="34" charset="0"/>
                <a:cs typeface="Arial" panose="020B0604020202020204" pitchFamily="34" charset="0"/>
              </a:rPr>
              <a:t>Derived from number of mentions by:</a:t>
            </a:r>
          </a:p>
          <a:p>
            <a:pPr marL="622697" lvl="1" indent="-214313">
              <a:lnSpc>
                <a:spcPct val="90000"/>
              </a:lnSpc>
              <a:spcBef>
                <a:spcPts val="450"/>
              </a:spcBef>
              <a:buClr>
                <a:srgbClr val="F7931D"/>
              </a:buClr>
              <a:buFont typeface="Arial" panose="020B0604020202020204" pitchFamily="34" charset="0"/>
              <a:buChar char="-"/>
              <a:defRPr/>
            </a:pPr>
            <a:r>
              <a:rPr lang="en-GB">
                <a:solidFill>
                  <a:srgbClr val="000000"/>
                </a:solidFill>
                <a:latin typeface="Arial" panose="020B0604020202020204" pitchFamily="34" charset="0"/>
                <a:cs typeface="Arial" panose="020B0604020202020204" pitchFamily="34" charset="0"/>
              </a:rPr>
              <a:t>news outlets</a:t>
            </a:r>
          </a:p>
          <a:p>
            <a:pPr marL="622697" lvl="1" indent="-214313">
              <a:lnSpc>
                <a:spcPct val="90000"/>
              </a:lnSpc>
              <a:spcBef>
                <a:spcPts val="450"/>
              </a:spcBef>
              <a:buClr>
                <a:srgbClr val="F7931D"/>
              </a:buClr>
              <a:buFont typeface="Arial" panose="020B0604020202020204" pitchFamily="34" charset="0"/>
              <a:buChar char="-"/>
              <a:defRPr/>
            </a:pPr>
            <a:r>
              <a:rPr lang="en-GB">
                <a:solidFill>
                  <a:srgbClr val="000000"/>
                </a:solidFill>
                <a:latin typeface="Arial" panose="020B0604020202020204" pitchFamily="34" charset="0"/>
                <a:cs typeface="Arial" panose="020B0604020202020204" pitchFamily="34" charset="0"/>
              </a:rPr>
              <a:t>social media</a:t>
            </a:r>
            <a:endParaRPr lang="en-GB" sz="1650" b="1">
              <a:solidFill>
                <a:srgbClr val="000000"/>
              </a:solidFill>
              <a:latin typeface="Arial" panose="020B0604020202020204" pitchFamily="34" charset="0"/>
              <a:cs typeface="Arial" panose="020B0604020202020204" pitchFamily="34" charset="0"/>
            </a:endParaRPr>
          </a:p>
          <a:p>
            <a:pPr>
              <a:spcBef>
                <a:spcPts val="750"/>
              </a:spcBef>
              <a:defRPr/>
            </a:pPr>
            <a:r>
              <a:rPr lang="en-GB" sz="1650" b="1">
                <a:solidFill>
                  <a:srgbClr val="F7931D"/>
                </a:solidFill>
                <a:latin typeface="Arial" panose="020B0604020202020204" pitchFamily="34" charset="0"/>
                <a:cs typeface="Arial" panose="020B0604020202020204" pitchFamily="34" charset="0"/>
              </a:rPr>
              <a:t>Engagement</a:t>
            </a:r>
          </a:p>
          <a:p>
            <a:pPr marL="172800" indent="-172800">
              <a:lnSpc>
                <a:spcPct val="90000"/>
              </a:lnSpc>
              <a:spcBef>
                <a:spcPts val="450"/>
              </a:spcBef>
              <a:buClr>
                <a:srgbClr val="F7931D"/>
              </a:buClr>
              <a:buFont typeface="Arial" panose="020B0604020202020204" pitchFamily="34" charset="0"/>
              <a:buChar char="•"/>
              <a:defRPr/>
            </a:pPr>
            <a:r>
              <a:rPr lang="en-GB">
                <a:solidFill>
                  <a:srgbClr val="000000"/>
                </a:solidFill>
                <a:latin typeface="Arial" panose="020B0604020202020204" pitchFamily="34" charset="0"/>
                <a:cs typeface="Arial" panose="020B0604020202020204" pitchFamily="34" charset="0"/>
              </a:rPr>
              <a:t>Scored at 6 months after publication</a:t>
            </a:r>
          </a:p>
          <a:p>
            <a:pPr marL="172800" indent="-172800">
              <a:lnSpc>
                <a:spcPct val="90000"/>
              </a:lnSpc>
              <a:spcBef>
                <a:spcPts val="450"/>
              </a:spcBef>
              <a:buClr>
                <a:srgbClr val="F7931D"/>
              </a:buClr>
              <a:buFont typeface="Arial" panose="020B0604020202020204" pitchFamily="34" charset="0"/>
              <a:buChar char="•"/>
              <a:defRPr/>
            </a:pPr>
            <a:r>
              <a:rPr lang="en-GB">
                <a:solidFill>
                  <a:srgbClr val="000000"/>
                </a:solidFill>
                <a:latin typeface="Arial" panose="020B0604020202020204" pitchFamily="34" charset="0"/>
                <a:cs typeface="Arial" panose="020B0604020202020204" pitchFamily="34" charset="0"/>
              </a:rPr>
              <a:t>Derived from number of:</a:t>
            </a:r>
          </a:p>
          <a:p>
            <a:pPr marL="552450" lvl="1" indent="-214313">
              <a:lnSpc>
                <a:spcPct val="90000"/>
              </a:lnSpc>
              <a:spcBef>
                <a:spcPts val="450"/>
              </a:spcBef>
              <a:buClr>
                <a:srgbClr val="F7931D"/>
              </a:buClr>
              <a:buFont typeface="Arial" panose="020B0604020202020204" pitchFamily="34" charset="0"/>
              <a:buChar char="-"/>
              <a:defRPr/>
            </a:pPr>
            <a:r>
              <a:rPr lang="en-GB">
                <a:solidFill>
                  <a:srgbClr val="000000"/>
                </a:solidFill>
                <a:latin typeface="Arial" panose="020B0604020202020204" pitchFamily="34" charset="0"/>
                <a:cs typeface="Arial" panose="020B0604020202020204" pitchFamily="34" charset="0"/>
              </a:rPr>
              <a:t>article citations</a:t>
            </a:r>
          </a:p>
          <a:p>
            <a:pPr marL="552450" lvl="1" indent="-214313">
              <a:lnSpc>
                <a:spcPct val="90000"/>
              </a:lnSpc>
              <a:spcBef>
                <a:spcPts val="450"/>
              </a:spcBef>
              <a:buClr>
                <a:srgbClr val="F7931D"/>
              </a:buClr>
              <a:buFont typeface="Arial" panose="020B0604020202020204" pitchFamily="34" charset="0"/>
              <a:buChar char="-"/>
              <a:defRPr/>
            </a:pPr>
            <a:r>
              <a:rPr lang="en-GB">
                <a:solidFill>
                  <a:srgbClr val="000000"/>
                </a:solidFill>
                <a:latin typeface="Arial" panose="020B0604020202020204" pitchFamily="34" charset="0"/>
                <a:cs typeface="Arial" panose="020B0604020202020204" pitchFamily="34" charset="0"/>
              </a:rPr>
              <a:t>Mendeley saves</a:t>
            </a:r>
          </a:p>
          <a:p>
            <a:pPr>
              <a:defRPr/>
            </a:pPr>
            <a:endParaRPr lang="en-GB" sz="1800" b="1" baseline="30000">
              <a:solidFill>
                <a:srgbClr val="000000"/>
              </a:solidFill>
              <a:latin typeface="Arial" panose="020B0604020202020204" pitchFamily="34" charset="0"/>
              <a:cs typeface="Arial" panose="020B0604020202020204" pitchFamily="34" charset="0"/>
            </a:endParaRPr>
          </a:p>
          <a:p>
            <a:pPr>
              <a:defRPr/>
            </a:pPr>
            <a:endParaRPr lang="en-GB" sz="1800" b="1" baseline="30000">
              <a:solidFill>
                <a:srgbClr val="000000"/>
              </a:solidFill>
              <a:latin typeface="Arial" panose="020B0604020202020204" pitchFamily="34" charset="0"/>
              <a:cs typeface="Arial" panose="020B0604020202020204" pitchFamily="34" charset="0"/>
            </a:endParaRPr>
          </a:p>
        </p:txBody>
      </p:sp>
      <p:sp>
        <p:nvSpPr>
          <p:cNvPr id="47" name="Rectangle: Rounded Corners 46">
            <a:extLst>
              <a:ext uri="{FF2B5EF4-FFF2-40B4-BE49-F238E27FC236}">
                <a16:creationId xmlns:a16="http://schemas.microsoft.com/office/drawing/2014/main" id="{9678882E-B422-BF8F-71B1-6BB49805D4DE}"/>
              </a:ext>
            </a:extLst>
          </p:cNvPr>
          <p:cNvSpPr/>
          <p:nvPr/>
        </p:nvSpPr>
        <p:spPr>
          <a:xfrm>
            <a:off x="3158186" y="1104525"/>
            <a:ext cx="2231572" cy="401936"/>
          </a:xfrm>
          <a:prstGeom prst="roundRect">
            <a:avLst>
              <a:gd name="adj" fmla="val 0"/>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GB" sz="1800" b="1" baseline="30000">
              <a:solidFill>
                <a:srgbClr val="000000"/>
              </a:solidFill>
              <a:latin typeface="Arial" panose="020B0604020202020204" pitchFamily="34" charset="0"/>
              <a:cs typeface="Arial" panose="020B0604020202020204" pitchFamily="34" charset="0"/>
            </a:endParaRPr>
          </a:p>
        </p:txBody>
      </p:sp>
      <p:sp>
        <p:nvSpPr>
          <p:cNvPr id="48" name="Rectangle: Rounded Corners 47">
            <a:extLst>
              <a:ext uri="{FF2B5EF4-FFF2-40B4-BE49-F238E27FC236}">
                <a16:creationId xmlns:a16="http://schemas.microsoft.com/office/drawing/2014/main" id="{AEA54D68-2922-7EB1-F15D-E405DDB74234}"/>
              </a:ext>
            </a:extLst>
          </p:cNvPr>
          <p:cNvSpPr>
            <a:spLocks/>
          </p:cNvSpPr>
          <p:nvPr/>
        </p:nvSpPr>
        <p:spPr>
          <a:xfrm>
            <a:off x="6425484" y="1040706"/>
            <a:ext cx="2223216" cy="401936"/>
          </a:xfrm>
          <a:prstGeom prst="roundRect">
            <a:avLst>
              <a:gd name="adj" fmla="val 0"/>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90000"/>
              </a:lnSpc>
              <a:defRPr/>
            </a:pPr>
            <a:r>
              <a:rPr lang="en-GB" sz="1800" b="1">
                <a:solidFill>
                  <a:srgbClr val="000000"/>
                </a:solidFill>
                <a:latin typeface="Arial" panose="020B0604020202020204" pitchFamily="34" charset="0"/>
                <a:cs typeface="Arial" panose="020B0604020202020204" pitchFamily="34" charset="0"/>
              </a:rPr>
              <a:t>AI-powered content analysis</a:t>
            </a:r>
          </a:p>
          <a:p>
            <a:pPr>
              <a:spcBef>
                <a:spcPts val="450"/>
              </a:spcBef>
              <a:defRPr/>
            </a:pPr>
            <a:r>
              <a:rPr lang="en-GB" sz="1650" b="1">
                <a:solidFill>
                  <a:srgbClr val="F7931D"/>
                </a:solidFill>
                <a:latin typeface="Arial" panose="020B0604020202020204" pitchFamily="34" charset="0"/>
                <a:cs typeface="Arial" panose="020B0604020202020204" pitchFamily="34" charset="0"/>
              </a:rPr>
              <a:t>Citation statements</a:t>
            </a:r>
          </a:p>
          <a:p>
            <a:pPr marL="172800" indent="-172800">
              <a:lnSpc>
                <a:spcPct val="90000"/>
              </a:lnSpc>
              <a:spcBef>
                <a:spcPts val="450"/>
              </a:spcBef>
              <a:buClr>
                <a:srgbClr val="F7931D"/>
              </a:buClr>
              <a:buFont typeface="Arial" panose="020B0604020202020204" pitchFamily="34" charset="0"/>
              <a:buChar char="•"/>
              <a:defRPr/>
            </a:pPr>
            <a:r>
              <a:rPr lang="en-GB">
                <a:solidFill>
                  <a:srgbClr val="000000"/>
                </a:solidFill>
                <a:latin typeface="Arial" panose="020B0604020202020204" pitchFamily="34" charset="0"/>
                <a:cs typeface="Arial" panose="020B0604020202020204" pitchFamily="34" charset="0"/>
              </a:rPr>
              <a:t>Retrieved by </a:t>
            </a:r>
            <a:r>
              <a:rPr lang="en-GB" err="1">
                <a:solidFill>
                  <a:srgbClr val="F7931D"/>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scite</a:t>
            </a:r>
            <a:endParaRPr lang="en-GB" baseline="30000">
              <a:solidFill>
                <a:srgbClr val="F7931D"/>
              </a:solidFill>
              <a:latin typeface="Arial" panose="020B0604020202020204" pitchFamily="34" charset="0"/>
              <a:cs typeface="Arial" panose="020B0604020202020204" pitchFamily="34" charset="0"/>
            </a:endParaRPr>
          </a:p>
          <a:p>
            <a:pPr marL="172800" indent="-172800">
              <a:lnSpc>
                <a:spcPct val="90000"/>
              </a:lnSpc>
              <a:spcBef>
                <a:spcPts val="450"/>
              </a:spcBef>
              <a:buClr>
                <a:srgbClr val="F7931D"/>
              </a:buClr>
              <a:buFont typeface="Arial" panose="020B0604020202020204" pitchFamily="34" charset="0"/>
              <a:buChar char="•"/>
              <a:defRPr/>
            </a:pPr>
            <a:r>
              <a:rPr lang="en-GB" err="1">
                <a:solidFill>
                  <a:srgbClr val="000000"/>
                </a:solidFill>
                <a:latin typeface="Arial" panose="020B0604020202020204" pitchFamily="34" charset="0"/>
                <a:cs typeface="Arial" panose="020B0604020202020204" pitchFamily="34" charset="0"/>
              </a:rPr>
              <a:t>Analyzed</a:t>
            </a:r>
            <a:r>
              <a:rPr lang="en-GB">
                <a:solidFill>
                  <a:srgbClr val="000000"/>
                </a:solidFill>
                <a:latin typeface="Arial" panose="020B0604020202020204" pitchFamily="34" charset="0"/>
                <a:cs typeface="Arial" panose="020B0604020202020204" pitchFamily="34" charset="0"/>
              </a:rPr>
              <a:t> by a customized AI-powered tool using an LLM in a secure environment </a:t>
            </a:r>
          </a:p>
          <a:p>
            <a:pPr>
              <a:defRPr/>
            </a:pPr>
            <a:endParaRPr lang="en-GB" sz="1800" b="1">
              <a:solidFill>
                <a:srgbClr val="000000"/>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DE2DEBFF-3707-A20D-FB8E-0F2D8E71A6E4}"/>
              </a:ext>
            </a:extLst>
          </p:cNvPr>
          <p:cNvSpPr txBox="1"/>
          <p:nvPr/>
        </p:nvSpPr>
        <p:spPr>
          <a:xfrm>
            <a:off x="1103657" y="2227569"/>
            <a:ext cx="1242648" cy="300082"/>
          </a:xfrm>
          <a:prstGeom prst="rect">
            <a:avLst/>
          </a:prstGeom>
          <a:noFill/>
        </p:spPr>
        <p:txBody>
          <a:bodyPr wrap="none" rtlCol="0">
            <a:spAutoFit/>
          </a:bodyPr>
          <a:lstStyle/>
          <a:p>
            <a:pPr>
              <a:defRPr/>
            </a:pPr>
            <a:r>
              <a:rPr lang="en-GB">
                <a:solidFill>
                  <a:srgbClr val="000000"/>
                </a:solidFill>
                <a:latin typeface="Arial" panose="020B0604020202020204" pitchFamily="34" charset="0"/>
                <a:cs typeface="Arial" panose="020B0604020202020204" pitchFamily="34" charset="0"/>
              </a:rPr>
              <a:t>Neuroscience</a:t>
            </a:r>
            <a:endParaRPr lang="en-US">
              <a:solidFill>
                <a:srgbClr val="000000"/>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2AE76E72-CE2B-8606-CFE5-65972C6D2AC3}"/>
              </a:ext>
            </a:extLst>
          </p:cNvPr>
          <p:cNvSpPr txBox="1"/>
          <p:nvPr/>
        </p:nvSpPr>
        <p:spPr>
          <a:xfrm>
            <a:off x="1103657" y="1711596"/>
            <a:ext cx="1511952" cy="300082"/>
          </a:xfrm>
          <a:prstGeom prst="rect">
            <a:avLst/>
          </a:prstGeom>
          <a:noFill/>
        </p:spPr>
        <p:txBody>
          <a:bodyPr wrap="none" rtlCol="0">
            <a:spAutoFit/>
          </a:bodyPr>
          <a:lstStyle/>
          <a:p>
            <a:pPr>
              <a:defRPr/>
            </a:pPr>
            <a:r>
              <a:rPr lang="en-GB">
                <a:solidFill>
                  <a:srgbClr val="000000"/>
                </a:solidFill>
                <a:latin typeface="Arial" panose="020B0604020202020204" pitchFamily="34" charset="0"/>
                <a:cs typeface="Arial" panose="020B0604020202020204" pitchFamily="34" charset="0"/>
              </a:rPr>
              <a:t>Gastroenterology</a:t>
            </a:r>
            <a:endParaRPr lang="en-US">
              <a:solidFill>
                <a:srgbClr val="000000"/>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CB9980C9-A45D-EEAA-CF71-D8350FFDF049}"/>
              </a:ext>
            </a:extLst>
          </p:cNvPr>
          <p:cNvSpPr txBox="1"/>
          <p:nvPr/>
        </p:nvSpPr>
        <p:spPr>
          <a:xfrm>
            <a:off x="1103657" y="2726665"/>
            <a:ext cx="1204176" cy="300082"/>
          </a:xfrm>
          <a:prstGeom prst="rect">
            <a:avLst/>
          </a:prstGeom>
          <a:noFill/>
        </p:spPr>
        <p:txBody>
          <a:bodyPr wrap="none" rtlCol="0">
            <a:spAutoFit/>
          </a:bodyPr>
          <a:lstStyle/>
          <a:p>
            <a:pPr>
              <a:defRPr/>
            </a:pPr>
            <a:r>
              <a:rPr lang="en-GB">
                <a:solidFill>
                  <a:srgbClr val="000000"/>
                </a:solidFill>
                <a:latin typeface="Arial" panose="020B0604020202020204" pitchFamily="34" charset="0"/>
                <a:cs typeface="Arial" panose="020B0604020202020204" pitchFamily="34" charset="0"/>
              </a:rPr>
              <a:t>Rare disease</a:t>
            </a:r>
            <a:endParaRPr lang="en-US">
              <a:solidFill>
                <a:srgbClr val="000000"/>
              </a:solidFill>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5CB5D8B4-C018-7170-9358-43F71BCF863A}"/>
              </a:ext>
            </a:extLst>
          </p:cNvPr>
          <p:cNvSpPr/>
          <p:nvPr/>
        </p:nvSpPr>
        <p:spPr>
          <a:xfrm>
            <a:off x="674162" y="1647872"/>
            <a:ext cx="401936" cy="401936"/>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BB040"/>
              </a:solidFill>
              <a:latin typeface="Arial" panose="020B0604020202020204"/>
            </a:endParaRPr>
          </a:p>
        </p:txBody>
      </p:sp>
      <p:pic>
        <p:nvPicPr>
          <p:cNvPr id="27" name="Picture 26" descr="A white outline of a large intestine&#10;&#10;Description automatically generated">
            <a:extLst>
              <a:ext uri="{FF2B5EF4-FFF2-40B4-BE49-F238E27FC236}">
                <a16:creationId xmlns:a16="http://schemas.microsoft.com/office/drawing/2014/main" id="{DA3EBC63-9118-571C-073F-A359FAE38D76}"/>
              </a:ext>
            </a:extLst>
          </p:cNvPr>
          <p:cNvPicPr>
            <a:picLocks noChangeAspect="1"/>
          </p:cNvPicPr>
          <p:nvPr/>
        </p:nvPicPr>
        <p:blipFill>
          <a:blip r:embed="rId7"/>
          <a:stretch>
            <a:fillRect/>
          </a:stretch>
        </p:blipFill>
        <p:spPr>
          <a:xfrm>
            <a:off x="649478" y="1615504"/>
            <a:ext cx="454179" cy="454179"/>
          </a:xfrm>
          <a:prstGeom prst="rect">
            <a:avLst/>
          </a:prstGeom>
        </p:spPr>
      </p:pic>
      <p:pic>
        <p:nvPicPr>
          <p:cNvPr id="29" name="Graphic 28" descr="DNA outline">
            <a:extLst>
              <a:ext uri="{FF2B5EF4-FFF2-40B4-BE49-F238E27FC236}">
                <a16:creationId xmlns:a16="http://schemas.microsoft.com/office/drawing/2014/main" id="{B7EADFD9-9C6A-D728-9BAE-56BF4138FE9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728139">
            <a:off x="712834" y="2689879"/>
            <a:ext cx="324000" cy="324000"/>
          </a:xfrm>
          <a:prstGeom prst="rect">
            <a:avLst/>
          </a:prstGeom>
        </p:spPr>
      </p:pic>
      <p:sp>
        <p:nvSpPr>
          <p:cNvPr id="7" name="TextBox 6">
            <a:extLst>
              <a:ext uri="{FF2B5EF4-FFF2-40B4-BE49-F238E27FC236}">
                <a16:creationId xmlns:a16="http://schemas.microsoft.com/office/drawing/2014/main" id="{1155758F-1965-DE6D-DE5F-DB5F67317551}"/>
              </a:ext>
            </a:extLst>
          </p:cNvPr>
          <p:cNvSpPr txBox="1"/>
          <p:nvPr/>
        </p:nvSpPr>
        <p:spPr>
          <a:xfrm>
            <a:off x="1775530" y="4699339"/>
            <a:ext cx="5626100" cy="24622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AI, artificial intelligence; LLM, large language model</a:t>
            </a:r>
          </a:p>
        </p:txBody>
      </p:sp>
    </p:spTree>
    <p:custDataLst>
      <p:tags r:id="rId1"/>
    </p:custDataLst>
    <p:extLst>
      <p:ext uri="{BB962C8B-B14F-4D97-AF65-F5344CB8AC3E}">
        <p14:creationId xmlns:p14="http://schemas.microsoft.com/office/powerpoint/2010/main" val="3165626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par>
                                <p:cTn id="8" presetID="10" presetClass="entr" presetSubtype="0" fill="hold" nodeType="withEffect">
                                  <p:stCondLst>
                                    <p:cond delay="0"/>
                                  </p:stCondLst>
                                  <p:childTnLst>
                                    <p:set>
                                      <p:cBhvr>
                                        <p:cTn id="9" dur="1" fill="hold">
                                          <p:stCondLst>
                                            <p:cond delay="0"/>
                                          </p:stCondLst>
                                        </p:cTn>
                                        <p:tgtEl>
                                          <p:spTgt spid="51">
                                            <p:txEl>
                                              <p:pRg st="0" end="0"/>
                                            </p:txEl>
                                          </p:spTgt>
                                        </p:tgtEl>
                                        <p:attrNameLst>
                                          <p:attrName>style.visibility</p:attrName>
                                        </p:attrNameLst>
                                      </p:cBhvr>
                                      <p:to>
                                        <p:strVal val="visible"/>
                                      </p:to>
                                    </p:set>
                                    <p:animEffect transition="in" filter="fade">
                                      <p:cBhvr>
                                        <p:cTn id="10" dur="500"/>
                                        <p:tgtEl>
                                          <p:spTgt spid="51">
                                            <p:txEl>
                                              <p:pRg st="0" end="0"/>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51">
                                            <p:txEl>
                                              <p:pRg st="1" end="1"/>
                                            </p:txEl>
                                          </p:spTgt>
                                        </p:tgtEl>
                                        <p:attrNameLst>
                                          <p:attrName>style.visibility</p:attrName>
                                        </p:attrNameLst>
                                      </p:cBhvr>
                                      <p:to>
                                        <p:strVal val="visible"/>
                                      </p:to>
                                    </p:set>
                                    <p:animEffect transition="in" filter="fade">
                                      <p:cBhvr>
                                        <p:cTn id="14" dur="500"/>
                                        <p:tgtEl>
                                          <p:spTgt spid="51">
                                            <p:txEl>
                                              <p:pRg st="1" end="1"/>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51">
                                            <p:txEl>
                                              <p:pRg st="2" end="2"/>
                                            </p:txEl>
                                          </p:spTgt>
                                        </p:tgtEl>
                                        <p:attrNameLst>
                                          <p:attrName>style.visibility</p:attrName>
                                        </p:attrNameLst>
                                      </p:cBhvr>
                                      <p:to>
                                        <p:strVal val="visible"/>
                                      </p:to>
                                    </p:set>
                                    <p:animEffect transition="in" filter="fade">
                                      <p:cBhvr>
                                        <p:cTn id="17" dur="500"/>
                                        <p:tgtEl>
                                          <p:spTgt spid="51">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51">
                                            <p:txEl>
                                              <p:pRg st="3" end="3"/>
                                            </p:txEl>
                                          </p:spTgt>
                                        </p:tgtEl>
                                        <p:attrNameLst>
                                          <p:attrName>style.visibility</p:attrName>
                                        </p:attrNameLst>
                                      </p:cBhvr>
                                      <p:to>
                                        <p:strVal val="visible"/>
                                      </p:to>
                                    </p:set>
                                    <p:animEffect transition="in" filter="fade">
                                      <p:cBhvr>
                                        <p:cTn id="20" dur="500"/>
                                        <p:tgtEl>
                                          <p:spTgt spid="51">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51">
                                            <p:txEl>
                                              <p:pRg st="4" end="4"/>
                                            </p:txEl>
                                          </p:spTgt>
                                        </p:tgtEl>
                                        <p:attrNameLst>
                                          <p:attrName>style.visibility</p:attrName>
                                        </p:attrNameLst>
                                      </p:cBhvr>
                                      <p:to>
                                        <p:strVal val="visible"/>
                                      </p:to>
                                    </p:set>
                                    <p:animEffect transition="in" filter="fade">
                                      <p:cBhvr>
                                        <p:cTn id="23" dur="500"/>
                                        <p:tgtEl>
                                          <p:spTgt spid="51">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1">
                                            <p:txEl>
                                              <p:pRg st="5" end="5"/>
                                            </p:txEl>
                                          </p:spTgt>
                                        </p:tgtEl>
                                        <p:attrNameLst>
                                          <p:attrName>style.visibility</p:attrName>
                                        </p:attrNameLst>
                                      </p:cBhvr>
                                      <p:to>
                                        <p:strVal val="visible"/>
                                      </p:to>
                                    </p:set>
                                    <p:animEffect transition="in" filter="fade">
                                      <p:cBhvr>
                                        <p:cTn id="26" dur="500"/>
                                        <p:tgtEl>
                                          <p:spTgt spid="51">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1">
                                            <p:txEl>
                                              <p:pRg st="6" end="6"/>
                                            </p:txEl>
                                          </p:spTgt>
                                        </p:tgtEl>
                                        <p:attrNameLst>
                                          <p:attrName>style.visibility</p:attrName>
                                        </p:attrNameLst>
                                      </p:cBhvr>
                                      <p:to>
                                        <p:strVal val="visible"/>
                                      </p:to>
                                    </p:set>
                                    <p:animEffect transition="in" filter="fade">
                                      <p:cBhvr>
                                        <p:cTn id="31" dur="500"/>
                                        <p:tgtEl>
                                          <p:spTgt spid="51">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51">
                                            <p:txEl>
                                              <p:pRg st="7" end="7"/>
                                            </p:txEl>
                                          </p:spTgt>
                                        </p:tgtEl>
                                        <p:attrNameLst>
                                          <p:attrName>style.visibility</p:attrName>
                                        </p:attrNameLst>
                                      </p:cBhvr>
                                      <p:to>
                                        <p:strVal val="visible"/>
                                      </p:to>
                                    </p:set>
                                    <p:animEffect transition="in" filter="fade">
                                      <p:cBhvr>
                                        <p:cTn id="34" dur="500"/>
                                        <p:tgtEl>
                                          <p:spTgt spid="51">
                                            <p:txEl>
                                              <p:pRg st="7" end="7"/>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51">
                                            <p:txEl>
                                              <p:pRg st="8" end="8"/>
                                            </p:txEl>
                                          </p:spTgt>
                                        </p:tgtEl>
                                        <p:attrNameLst>
                                          <p:attrName>style.visibility</p:attrName>
                                        </p:attrNameLst>
                                      </p:cBhvr>
                                      <p:to>
                                        <p:strVal val="visible"/>
                                      </p:to>
                                    </p:set>
                                    <p:animEffect transition="in" filter="fade">
                                      <p:cBhvr>
                                        <p:cTn id="37" dur="500"/>
                                        <p:tgtEl>
                                          <p:spTgt spid="51">
                                            <p:txEl>
                                              <p:pRg st="8" end="8"/>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51">
                                            <p:txEl>
                                              <p:pRg st="9" end="9"/>
                                            </p:txEl>
                                          </p:spTgt>
                                        </p:tgtEl>
                                        <p:attrNameLst>
                                          <p:attrName>style.visibility</p:attrName>
                                        </p:attrNameLst>
                                      </p:cBhvr>
                                      <p:to>
                                        <p:strVal val="visible"/>
                                      </p:to>
                                    </p:set>
                                    <p:animEffect transition="in" filter="fade">
                                      <p:cBhvr>
                                        <p:cTn id="40" dur="500"/>
                                        <p:tgtEl>
                                          <p:spTgt spid="51">
                                            <p:txEl>
                                              <p:pRg st="9" end="9"/>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51">
                                            <p:txEl>
                                              <p:pRg st="10" end="10"/>
                                            </p:txEl>
                                          </p:spTgt>
                                        </p:tgtEl>
                                        <p:attrNameLst>
                                          <p:attrName>style.visibility</p:attrName>
                                        </p:attrNameLst>
                                      </p:cBhvr>
                                      <p:to>
                                        <p:strVal val="visible"/>
                                      </p:to>
                                    </p:set>
                                    <p:animEffect transition="in" filter="fade">
                                      <p:cBhvr>
                                        <p:cTn id="43" dur="500"/>
                                        <p:tgtEl>
                                          <p:spTgt spid="51">
                                            <p:txEl>
                                              <p:pRg st="10" end="1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8"/>
                                        </p:tgtEl>
                                        <p:attrNameLst>
                                          <p:attrName>style.visibility</p:attrName>
                                        </p:attrNameLst>
                                      </p:cBhvr>
                                      <p:to>
                                        <p:strVal val="visible"/>
                                      </p:to>
                                    </p:set>
                                    <p:animEffect transition="in" filter="fade">
                                      <p:cBhvr>
                                        <p:cTn id="48"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4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 name="Chart 41">
            <a:extLst>
              <a:ext uri="{FF2B5EF4-FFF2-40B4-BE49-F238E27FC236}">
                <a16:creationId xmlns:a16="http://schemas.microsoft.com/office/drawing/2014/main" id="{FC2B3355-F040-F408-5193-3FFBB9C8BF05}"/>
              </a:ext>
            </a:extLst>
          </p:cNvPr>
          <p:cNvGraphicFramePr>
            <a:graphicFrameLocks/>
          </p:cNvGraphicFramePr>
          <p:nvPr>
            <p:extLst>
              <p:ext uri="{D42A27DB-BD31-4B8C-83A1-F6EECF244321}">
                <p14:modId xmlns:p14="http://schemas.microsoft.com/office/powerpoint/2010/main" val="2102977010"/>
              </p:ext>
            </p:extLst>
          </p:nvPr>
        </p:nvGraphicFramePr>
        <p:xfrm>
          <a:off x="304800" y="1301678"/>
          <a:ext cx="4131000" cy="336018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7" name="Chart 26">
            <a:extLst>
              <a:ext uri="{FF2B5EF4-FFF2-40B4-BE49-F238E27FC236}">
                <a16:creationId xmlns:a16="http://schemas.microsoft.com/office/drawing/2014/main" id="{D52FCD80-734F-EC98-C655-AE01E0E9051F}"/>
              </a:ext>
            </a:extLst>
          </p:cNvPr>
          <p:cNvGraphicFramePr>
            <a:graphicFrameLocks/>
          </p:cNvGraphicFramePr>
          <p:nvPr>
            <p:extLst>
              <p:ext uri="{D42A27DB-BD31-4B8C-83A1-F6EECF244321}">
                <p14:modId xmlns:p14="http://schemas.microsoft.com/office/powerpoint/2010/main" val="1972127824"/>
              </p:ext>
            </p:extLst>
          </p:nvPr>
        </p:nvGraphicFramePr>
        <p:xfrm>
          <a:off x="4517700" y="1301678"/>
          <a:ext cx="4131000" cy="3360182"/>
        </p:xfrm>
        <a:graphic>
          <a:graphicData uri="http://schemas.openxmlformats.org/drawingml/2006/chart">
            <c:chart xmlns:c="http://schemas.openxmlformats.org/drawingml/2006/chart" xmlns:r="http://schemas.openxmlformats.org/officeDocument/2006/relationships" r:id="rId5"/>
          </a:graphicData>
        </a:graphic>
      </p:graphicFrame>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a:xfrm>
            <a:off x="706438" y="-3555"/>
            <a:ext cx="7462661" cy="941541"/>
          </a:xfrm>
        </p:spPr>
        <p:txBody>
          <a:bodyPr>
            <a:normAutofit/>
          </a:bodyPr>
          <a:lstStyle/>
          <a:p>
            <a:r>
              <a:rPr lang="en-GB" sz="2400"/>
              <a:t>Results at the cutoff date of November 30, 2023</a:t>
            </a:r>
            <a:endParaRPr lang="en-US" sz="2400"/>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6B51402-D8AD-3345-AF1A-7CB73C854E7F}" type="slidenum">
              <a:rPr lang="en-US" smtClean="0"/>
              <a:pPr algn="ctr">
                <a:defRPr/>
              </a:pPr>
              <a:t>12</a:t>
            </a:fld>
            <a:endParaRPr lang="en-US" sz="788">
              <a:solidFill>
                <a:srgbClr val="FFFFFF"/>
              </a:solidFill>
              <a:latin typeface="Arial" panose="020B0604020202020204"/>
            </a:endParaRPr>
          </a:p>
        </p:txBody>
      </p:sp>
      <p:sp>
        <p:nvSpPr>
          <p:cNvPr id="43" name="Rectangle: Rounded Corners 42">
            <a:extLst>
              <a:ext uri="{FF2B5EF4-FFF2-40B4-BE49-F238E27FC236}">
                <a16:creationId xmlns:a16="http://schemas.microsoft.com/office/drawing/2014/main" id="{78D2DDC1-BFEE-A35B-B62B-A61B04892EBA}"/>
              </a:ext>
            </a:extLst>
          </p:cNvPr>
          <p:cNvSpPr/>
          <p:nvPr/>
        </p:nvSpPr>
        <p:spPr>
          <a:xfrm>
            <a:off x="433756" y="983812"/>
            <a:ext cx="3873088" cy="401936"/>
          </a:xfrm>
          <a:prstGeom prst="roundRect">
            <a:avLst>
              <a:gd name="adj" fmla="val 0"/>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1800" b="1">
                <a:solidFill>
                  <a:srgbClr val="000000"/>
                </a:solidFill>
                <a:latin typeface="Arial" panose="020B0604020202020204" pitchFamily="34" charset="0"/>
                <a:cs typeface="Arial" panose="020B0604020202020204" pitchFamily="34" charset="0"/>
              </a:rPr>
              <a:t>Takeda US publication portfolio</a:t>
            </a:r>
          </a:p>
        </p:txBody>
      </p:sp>
      <p:sp>
        <p:nvSpPr>
          <p:cNvPr id="44" name="Rectangle: Rounded Corners 43">
            <a:extLst>
              <a:ext uri="{FF2B5EF4-FFF2-40B4-BE49-F238E27FC236}">
                <a16:creationId xmlns:a16="http://schemas.microsoft.com/office/drawing/2014/main" id="{375885BA-80C0-C744-41A3-54100A43547E}"/>
              </a:ext>
            </a:extLst>
          </p:cNvPr>
          <p:cNvSpPr/>
          <p:nvPr/>
        </p:nvSpPr>
        <p:spPr>
          <a:xfrm>
            <a:off x="5008970" y="983812"/>
            <a:ext cx="3510774" cy="401936"/>
          </a:xfrm>
          <a:prstGeom prst="roundRect">
            <a:avLst>
              <a:gd name="adj" fmla="val 0"/>
            </a:avLst>
          </a:prstGeom>
          <a:no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1800" b="1">
                <a:solidFill>
                  <a:srgbClr val="000000"/>
                </a:solidFill>
                <a:latin typeface="Arial" panose="020B0604020202020204" pitchFamily="34" charset="0"/>
                <a:cs typeface="Arial" panose="020B0604020202020204" pitchFamily="34" charset="0"/>
              </a:rPr>
              <a:t>Reach and engagement</a:t>
            </a:r>
          </a:p>
        </p:txBody>
      </p:sp>
      <p:pic>
        <p:nvPicPr>
          <p:cNvPr id="4" name="Graphic 3" descr="Brain outline">
            <a:extLst>
              <a:ext uri="{FF2B5EF4-FFF2-40B4-BE49-F238E27FC236}">
                <a16:creationId xmlns:a16="http://schemas.microsoft.com/office/drawing/2014/main" id="{3532C505-425F-1A20-F14C-49666E404C1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91766" y="1875178"/>
            <a:ext cx="378000" cy="378000"/>
          </a:xfrm>
          <a:prstGeom prst="rect">
            <a:avLst/>
          </a:prstGeom>
        </p:spPr>
      </p:pic>
      <p:pic>
        <p:nvPicPr>
          <p:cNvPr id="8" name="Picture 7" descr="A white outline of a large intestine&#10;&#10;Description automatically generated">
            <a:extLst>
              <a:ext uri="{FF2B5EF4-FFF2-40B4-BE49-F238E27FC236}">
                <a16:creationId xmlns:a16="http://schemas.microsoft.com/office/drawing/2014/main" id="{E6D84955-AFDB-AE7B-333B-BCF740CDFE7E}"/>
              </a:ext>
            </a:extLst>
          </p:cNvPr>
          <p:cNvPicPr>
            <a:picLocks noChangeAspect="1"/>
          </p:cNvPicPr>
          <p:nvPr/>
        </p:nvPicPr>
        <p:blipFill>
          <a:blip r:embed="rId8"/>
          <a:stretch>
            <a:fillRect/>
          </a:stretch>
        </p:blipFill>
        <p:spPr>
          <a:xfrm>
            <a:off x="2518208" y="2669348"/>
            <a:ext cx="454179" cy="454179"/>
          </a:xfrm>
          <a:prstGeom prst="rect">
            <a:avLst/>
          </a:prstGeom>
        </p:spPr>
      </p:pic>
      <p:pic>
        <p:nvPicPr>
          <p:cNvPr id="15" name="Graphic 14" descr="DNA outline">
            <a:extLst>
              <a:ext uri="{FF2B5EF4-FFF2-40B4-BE49-F238E27FC236}">
                <a16:creationId xmlns:a16="http://schemas.microsoft.com/office/drawing/2014/main" id="{F851CB28-4F3A-50CC-07D4-402CB976A04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728139">
            <a:off x="3627401" y="3257622"/>
            <a:ext cx="297000" cy="297000"/>
          </a:xfrm>
          <a:prstGeom prst="rect">
            <a:avLst/>
          </a:prstGeom>
        </p:spPr>
      </p:pic>
      <p:sp>
        <p:nvSpPr>
          <p:cNvPr id="3" name="TextBox 2">
            <a:extLst>
              <a:ext uri="{FF2B5EF4-FFF2-40B4-BE49-F238E27FC236}">
                <a16:creationId xmlns:a16="http://schemas.microsoft.com/office/drawing/2014/main" id="{406A325F-1D0D-2944-D54C-3EDAF91ECA2F}"/>
              </a:ext>
            </a:extLst>
          </p:cNvPr>
          <p:cNvSpPr txBox="1"/>
          <p:nvPr/>
        </p:nvSpPr>
        <p:spPr>
          <a:xfrm>
            <a:off x="2360656" y="4661860"/>
            <a:ext cx="4572000" cy="215444"/>
          </a:xfrm>
          <a:prstGeom prst="rect">
            <a:avLst/>
          </a:prstGeom>
          <a:noFill/>
        </p:spPr>
        <p:txBody>
          <a:bodyPr wrap="square">
            <a:spAutoFit/>
          </a:bodyPr>
          <a:lstStyle/>
          <a:p>
            <a:r>
              <a:rPr lang="en-US" sz="800">
                <a:solidFill>
                  <a:srgbClr val="000000"/>
                </a:solidFill>
                <a:latin typeface="Arial" panose="020B0604020202020204"/>
              </a:rPr>
              <a:t>This information is for educational use only. Do not copy. Do not distribute</a:t>
            </a:r>
            <a:endParaRPr lang="en-US"/>
          </a:p>
        </p:txBody>
      </p:sp>
    </p:spTree>
    <p:custDataLst>
      <p:tags r:id="rId1"/>
    </p:custDataLst>
    <p:extLst>
      <p:ext uri="{BB962C8B-B14F-4D97-AF65-F5344CB8AC3E}">
        <p14:creationId xmlns:p14="http://schemas.microsoft.com/office/powerpoint/2010/main" val="209652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49C84061-6B40-2ECF-62D7-99E27499A1C5}"/>
              </a:ext>
            </a:extLst>
          </p:cNvPr>
          <p:cNvGraphicFramePr/>
          <p:nvPr>
            <p:extLst>
              <p:ext uri="{D42A27DB-BD31-4B8C-83A1-F6EECF244321}">
                <p14:modId xmlns:p14="http://schemas.microsoft.com/office/powerpoint/2010/main" val="1921580028"/>
              </p:ext>
            </p:extLst>
          </p:nvPr>
        </p:nvGraphicFramePr>
        <p:xfrm>
          <a:off x="329739" y="1001486"/>
          <a:ext cx="8617032" cy="3593987"/>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vert="horz" lIns="91440" tIns="45720" rIns="91440" bIns="45720" rtlCol="0" anchor="b">
            <a:normAutofit/>
          </a:bodyPr>
          <a:lstStyle/>
          <a:p>
            <a:r>
              <a:rPr lang="en-GB" sz="2400">
                <a:solidFill>
                  <a:srgbClr val="F28C11"/>
                </a:solidFill>
              </a:rPr>
              <a:t>Reach and engagement scores</a:t>
            </a:r>
            <a:endParaRPr lang="en-US" sz="2400">
              <a:solidFill>
                <a:srgbClr val="F28C11"/>
              </a:solidFill>
            </a:endParaRPr>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0"/>
          </p:nvPr>
        </p:nvSpPr>
        <p:spPr/>
        <p:txBody>
          <a:bodyPr/>
          <a:lstStyle/>
          <a:p>
            <a:fld id="{76B51402-D8AD-3345-AF1A-7CB73C854E7F}" type="slidenum">
              <a:rPr lang="en-US">
                <a:solidFill>
                  <a:srgbClr val="FFFFFF"/>
                </a:solidFill>
                <a:latin typeface="Arial" panose="020B0604020202020204"/>
              </a:rPr>
              <a:pPr/>
              <a:t>13</a:t>
            </a:fld>
            <a:endParaRPr lang="en-US">
              <a:solidFill>
                <a:srgbClr val="FFFFFF"/>
              </a:solidFill>
              <a:latin typeface="Arial" panose="020B0604020202020204"/>
            </a:endParaRPr>
          </a:p>
        </p:txBody>
      </p:sp>
      <p:grpSp>
        <p:nvGrpSpPr>
          <p:cNvPr id="9" name="Group 8">
            <a:extLst>
              <a:ext uri="{FF2B5EF4-FFF2-40B4-BE49-F238E27FC236}">
                <a16:creationId xmlns:a16="http://schemas.microsoft.com/office/drawing/2014/main" id="{F044F90F-3FDE-B7B9-626E-3EFAB3B3D7F1}"/>
              </a:ext>
            </a:extLst>
          </p:cNvPr>
          <p:cNvGrpSpPr/>
          <p:nvPr/>
        </p:nvGrpSpPr>
        <p:grpSpPr>
          <a:xfrm>
            <a:off x="6186686" y="1417933"/>
            <a:ext cx="351000" cy="351000"/>
            <a:chOff x="898883" y="2869020"/>
            <a:chExt cx="535915" cy="535915"/>
          </a:xfrm>
          <a:solidFill>
            <a:schemeClr val="accent6"/>
          </a:solidFill>
        </p:grpSpPr>
        <p:sp>
          <p:nvSpPr>
            <p:cNvPr id="12" name="Oval 11">
              <a:extLst>
                <a:ext uri="{FF2B5EF4-FFF2-40B4-BE49-F238E27FC236}">
                  <a16:creationId xmlns:a16="http://schemas.microsoft.com/office/drawing/2014/main" id="{E7F2B32B-B052-65EC-172D-5D311AEF4626}"/>
                </a:ext>
              </a:extLst>
            </p:cNvPr>
            <p:cNvSpPr/>
            <p:nvPr/>
          </p:nvSpPr>
          <p:spPr>
            <a:xfrm>
              <a:off x="898883" y="2869020"/>
              <a:ext cx="535915" cy="535915"/>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rial" panose="020B0604020202020204"/>
              </a:endParaRPr>
            </a:p>
          </p:txBody>
        </p:sp>
        <p:pic>
          <p:nvPicPr>
            <p:cNvPr id="13" name="Picture 6">
              <a:extLst>
                <a:ext uri="{FF2B5EF4-FFF2-40B4-BE49-F238E27FC236}">
                  <a16:creationId xmlns:a16="http://schemas.microsoft.com/office/drawing/2014/main" id="{D725CB51-C7CD-A1CE-368A-161D0E1790FB}"/>
                </a:ext>
              </a:extLst>
            </p:cNvPr>
            <p:cNvPicPr>
              <a:picLocks noChangeAspect="1" noChangeArrowheads="1"/>
            </p:cNvPicPr>
            <p:nvPr/>
          </p:nvPicPr>
          <p:blipFill>
            <a:blip r:embed="rId4">
              <a:biLevel thresh="25000"/>
              <a:extLst>
                <a:ext uri="{28A0092B-C50C-407E-A947-70E740481C1C}">
                  <a14:useLocalDpi xmlns:a14="http://schemas.microsoft.com/office/drawing/2010/main" val="0"/>
                </a:ext>
              </a:extLst>
            </a:blip>
            <a:stretch>
              <a:fillRect/>
            </a:stretch>
          </p:blipFill>
          <p:spPr bwMode="auto">
            <a:xfrm>
              <a:off x="959990" y="2949777"/>
              <a:ext cx="413702" cy="374400"/>
            </a:xfrm>
            <a:prstGeom prst="rect">
              <a:avLst/>
            </a:prstGeom>
            <a:grpFill/>
          </p:spPr>
        </p:pic>
      </p:grpSp>
      <p:grpSp>
        <p:nvGrpSpPr>
          <p:cNvPr id="14" name="Group 13">
            <a:extLst>
              <a:ext uri="{FF2B5EF4-FFF2-40B4-BE49-F238E27FC236}">
                <a16:creationId xmlns:a16="http://schemas.microsoft.com/office/drawing/2014/main" id="{C5E5BC20-CF60-981D-7112-278866CB8109}"/>
              </a:ext>
            </a:extLst>
          </p:cNvPr>
          <p:cNvGrpSpPr/>
          <p:nvPr/>
        </p:nvGrpSpPr>
        <p:grpSpPr>
          <a:xfrm>
            <a:off x="6178594" y="2435466"/>
            <a:ext cx="351000" cy="351000"/>
            <a:chOff x="898883" y="2197162"/>
            <a:chExt cx="535915" cy="535915"/>
          </a:xfrm>
        </p:grpSpPr>
        <p:sp>
          <p:nvSpPr>
            <p:cNvPr id="15" name="Oval 14">
              <a:extLst>
                <a:ext uri="{FF2B5EF4-FFF2-40B4-BE49-F238E27FC236}">
                  <a16:creationId xmlns:a16="http://schemas.microsoft.com/office/drawing/2014/main" id="{87CEE153-6E1B-733F-3A29-058FF64B75BD}"/>
                </a:ext>
              </a:extLst>
            </p:cNvPr>
            <p:cNvSpPr/>
            <p:nvPr/>
          </p:nvSpPr>
          <p:spPr>
            <a:xfrm>
              <a:off x="898883" y="2197162"/>
              <a:ext cx="535915" cy="53591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BB040"/>
                </a:solidFill>
                <a:latin typeface="Arial" panose="020B0604020202020204"/>
              </a:endParaRPr>
            </a:p>
          </p:txBody>
        </p:sp>
        <p:pic>
          <p:nvPicPr>
            <p:cNvPr id="16" name="Picture 2">
              <a:extLst>
                <a:ext uri="{FF2B5EF4-FFF2-40B4-BE49-F238E27FC236}">
                  <a16:creationId xmlns:a16="http://schemas.microsoft.com/office/drawing/2014/main" id="{F430F008-0BAA-86A4-09DD-E4AA39769812}"/>
                </a:ext>
              </a:extLst>
            </p:cNvPr>
            <p:cNvPicPr>
              <a:picLocks noChangeAspect="1" noChangeArrowheads="1"/>
            </p:cNvPicPr>
            <p:nvPr/>
          </p:nvPicPr>
          <p:blipFill>
            <a:blip r:embed="rId5">
              <a:biLevel thresh="25000"/>
              <a:extLst>
                <a:ext uri="{28A0092B-C50C-407E-A947-70E740481C1C}">
                  <a14:useLocalDpi xmlns:a14="http://schemas.microsoft.com/office/drawing/2010/main" val="0"/>
                </a:ext>
              </a:extLst>
            </a:blip>
            <a:srcRect/>
            <a:stretch>
              <a:fillRect/>
            </a:stretch>
          </p:blipFill>
          <p:spPr bwMode="auto">
            <a:xfrm>
              <a:off x="979815" y="2265904"/>
              <a:ext cx="374052" cy="374052"/>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Oval 17">
            <a:extLst>
              <a:ext uri="{FF2B5EF4-FFF2-40B4-BE49-F238E27FC236}">
                <a16:creationId xmlns:a16="http://schemas.microsoft.com/office/drawing/2014/main" id="{9CFC1DF9-4F03-C958-2928-2EBB8876549C}"/>
              </a:ext>
            </a:extLst>
          </p:cNvPr>
          <p:cNvSpPr/>
          <p:nvPr/>
        </p:nvSpPr>
        <p:spPr>
          <a:xfrm>
            <a:off x="6178594" y="3444833"/>
            <a:ext cx="351000" cy="351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rial" panose="020B0604020202020204"/>
            </a:endParaRPr>
          </a:p>
        </p:txBody>
      </p:sp>
      <p:pic>
        <p:nvPicPr>
          <p:cNvPr id="19" name="Picture 4">
            <a:extLst>
              <a:ext uri="{FF2B5EF4-FFF2-40B4-BE49-F238E27FC236}">
                <a16:creationId xmlns:a16="http://schemas.microsoft.com/office/drawing/2014/main" id="{88D148DE-424D-A0A4-5D0B-F06BE55D71F6}"/>
              </a:ext>
            </a:extLst>
          </p:cNvPr>
          <p:cNvPicPr>
            <a:picLocks noChangeAspect="1" noChangeArrowheads="1"/>
          </p:cNvPicPr>
          <p:nvPr/>
        </p:nvPicPr>
        <p:blipFill>
          <a:blip r:embed="rId6">
            <a:biLevel thresh="25000"/>
            <a:extLst>
              <a:ext uri="{28A0092B-C50C-407E-A947-70E740481C1C}">
                <a14:useLocalDpi xmlns:a14="http://schemas.microsoft.com/office/drawing/2010/main" val="0"/>
              </a:ext>
            </a:extLst>
          </a:blip>
          <a:srcRect/>
          <a:stretch>
            <a:fillRect/>
          </a:stretch>
        </p:blipFill>
        <p:spPr bwMode="auto">
          <a:xfrm>
            <a:off x="6227752" y="3493991"/>
            <a:ext cx="252685" cy="252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87285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49C84061-6B40-2ECF-62D7-99E27499A1C5}"/>
              </a:ext>
            </a:extLst>
          </p:cNvPr>
          <p:cNvGraphicFramePr/>
          <p:nvPr>
            <p:extLst>
              <p:ext uri="{D42A27DB-BD31-4B8C-83A1-F6EECF244321}">
                <p14:modId xmlns:p14="http://schemas.microsoft.com/office/powerpoint/2010/main" val="2967905216"/>
              </p:ext>
            </p:extLst>
          </p:nvPr>
        </p:nvGraphicFramePr>
        <p:xfrm>
          <a:off x="304800" y="985633"/>
          <a:ext cx="8617032" cy="3593987"/>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normAutofit/>
          </a:bodyPr>
          <a:lstStyle/>
          <a:p>
            <a:r>
              <a:rPr lang="en-GB" sz="2400"/>
              <a:t>Exploring engagement: mentions of study drug</a:t>
            </a:r>
            <a:endParaRPr lang="en-US" sz="2400"/>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0"/>
          </p:nvPr>
        </p:nvSpPr>
        <p:spPr/>
        <p:txBody>
          <a:bodyPr/>
          <a:lstStyle/>
          <a:p>
            <a:fld id="{76B51402-D8AD-3345-AF1A-7CB73C854E7F}" type="slidenum">
              <a:rPr lang="en-US" smtClean="0"/>
              <a:pPr/>
              <a:t>14</a:t>
            </a:fld>
            <a:endParaRPr lang="en-US"/>
          </a:p>
        </p:txBody>
      </p:sp>
      <p:sp>
        <p:nvSpPr>
          <p:cNvPr id="2" name="TextBox 1">
            <a:extLst>
              <a:ext uri="{FF2B5EF4-FFF2-40B4-BE49-F238E27FC236}">
                <a16:creationId xmlns:a16="http://schemas.microsoft.com/office/drawing/2014/main" id="{C037ECEF-7CC7-C295-73EF-26CC4A73459A}"/>
              </a:ext>
            </a:extLst>
          </p:cNvPr>
          <p:cNvSpPr txBox="1"/>
          <p:nvPr/>
        </p:nvSpPr>
        <p:spPr>
          <a:xfrm>
            <a:off x="6498037" y="1339356"/>
            <a:ext cx="1954381" cy="738664"/>
          </a:xfrm>
          <a:prstGeom prst="rect">
            <a:avLst/>
          </a:prstGeom>
          <a:noFill/>
        </p:spPr>
        <p:txBody>
          <a:bodyPr wrap="none" rtlCol="0">
            <a:spAutoFit/>
          </a:bodyPr>
          <a:lstStyle/>
          <a:p>
            <a:r>
              <a:rPr lang="en-GB" sz="1400">
                <a:solidFill>
                  <a:schemeClr val="tx1">
                    <a:lumMod val="65000"/>
                    <a:lumOff val="35000"/>
                  </a:schemeClr>
                </a:solidFill>
              </a:rPr>
              <a:t>Neuroscience</a:t>
            </a:r>
          </a:p>
          <a:p>
            <a:r>
              <a:rPr lang="en-GB" sz="1400">
                <a:solidFill>
                  <a:schemeClr val="tx1">
                    <a:lumMod val="65000"/>
                    <a:lumOff val="35000"/>
                  </a:schemeClr>
                </a:solidFill>
              </a:rPr>
              <a:t>98 citation statements</a:t>
            </a:r>
          </a:p>
          <a:p>
            <a:r>
              <a:rPr lang="en-GB" sz="1400">
                <a:solidFill>
                  <a:schemeClr val="tx1">
                    <a:lumMod val="65000"/>
                    <a:lumOff val="35000"/>
                  </a:schemeClr>
                </a:solidFill>
              </a:rPr>
              <a:t>48 mention study drug</a:t>
            </a:r>
          </a:p>
        </p:txBody>
      </p:sp>
      <p:sp>
        <p:nvSpPr>
          <p:cNvPr id="3" name="TextBox 2">
            <a:extLst>
              <a:ext uri="{FF2B5EF4-FFF2-40B4-BE49-F238E27FC236}">
                <a16:creationId xmlns:a16="http://schemas.microsoft.com/office/drawing/2014/main" id="{5C5CE82B-9FCF-4127-CE5F-4C8C5E3E8C84}"/>
              </a:ext>
            </a:extLst>
          </p:cNvPr>
          <p:cNvSpPr txBox="1"/>
          <p:nvPr/>
        </p:nvSpPr>
        <p:spPr>
          <a:xfrm>
            <a:off x="6511022" y="2370715"/>
            <a:ext cx="1854995" cy="738664"/>
          </a:xfrm>
          <a:prstGeom prst="rect">
            <a:avLst/>
          </a:prstGeom>
          <a:noFill/>
        </p:spPr>
        <p:txBody>
          <a:bodyPr wrap="none" rtlCol="0">
            <a:spAutoFit/>
          </a:bodyPr>
          <a:lstStyle/>
          <a:p>
            <a:r>
              <a:rPr lang="en-GB" sz="1400">
                <a:solidFill>
                  <a:schemeClr val="tx1">
                    <a:lumMod val="65000"/>
                    <a:lumOff val="35000"/>
                  </a:schemeClr>
                </a:solidFill>
              </a:rPr>
              <a:t>Gastrointestinal</a:t>
            </a:r>
          </a:p>
          <a:p>
            <a:r>
              <a:rPr lang="en-GB" sz="1400">
                <a:solidFill>
                  <a:schemeClr val="tx1">
                    <a:lumMod val="65000"/>
                    <a:lumOff val="35000"/>
                  </a:schemeClr>
                </a:solidFill>
              </a:rPr>
              <a:t>6 citation statements</a:t>
            </a:r>
          </a:p>
          <a:p>
            <a:r>
              <a:rPr lang="en-GB" sz="1400">
                <a:solidFill>
                  <a:schemeClr val="tx1">
                    <a:lumMod val="65000"/>
                    <a:lumOff val="35000"/>
                  </a:schemeClr>
                </a:solidFill>
              </a:rPr>
              <a:t>2 mention study drug</a:t>
            </a:r>
          </a:p>
        </p:txBody>
      </p:sp>
      <p:sp>
        <p:nvSpPr>
          <p:cNvPr id="5" name="TextBox 4">
            <a:extLst>
              <a:ext uri="{FF2B5EF4-FFF2-40B4-BE49-F238E27FC236}">
                <a16:creationId xmlns:a16="http://schemas.microsoft.com/office/drawing/2014/main" id="{683C7E5C-2901-00FC-D14B-033CC561DAB5}"/>
              </a:ext>
            </a:extLst>
          </p:cNvPr>
          <p:cNvSpPr txBox="1"/>
          <p:nvPr/>
        </p:nvSpPr>
        <p:spPr>
          <a:xfrm>
            <a:off x="6498037" y="3350712"/>
            <a:ext cx="1854995" cy="738664"/>
          </a:xfrm>
          <a:prstGeom prst="rect">
            <a:avLst/>
          </a:prstGeom>
          <a:noFill/>
        </p:spPr>
        <p:txBody>
          <a:bodyPr wrap="none" rtlCol="0">
            <a:spAutoFit/>
          </a:bodyPr>
          <a:lstStyle/>
          <a:p>
            <a:r>
              <a:rPr lang="en-GB" sz="1400">
                <a:solidFill>
                  <a:schemeClr val="tx1">
                    <a:lumMod val="65000"/>
                    <a:lumOff val="35000"/>
                  </a:schemeClr>
                </a:solidFill>
              </a:rPr>
              <a:t>Rare disease</a:t>
            </a:r>
          </a:p>
          <a:p>
            <a:r>
              <a:rPr lang="en-GB" sz="1400">
                <a:solidFill>
                  <a:schemeClr val="tx1">
                    <a:lumMod val="65000"/>
                    <a:lumOff val="35000"/>
                  </a:schemeClr>
                </a:solidFill>
              </a:rPr>
              <a:t>1 citation statements</a:t>
            </a:r>
          </a:p>
          <a:p>
            <a:r>
              <a:rPr lang="en-GB" sz="1400">
                <a:solidFill>
                  <a:schemeClr val="tx1">
                    <a:lumMod val="65000"/>
                    <a:lumOff val="35000"/>
                  </a:schemeClr>
                </a:solidFill>
              </a:rPr>
              <a:t>0 mention study drug</a:t>
            </a:r>
          </a:p>
        </p:txBody>
      </p:sp>
      <p:grpSp>
        <p:nvGrpSpPr>
          <p:cNvPr id="25" name="Group 24">
            <a:extLst>
              <a:ext uri="{FF2B5EF4-FFF2-40B4-BE49-F238E27FC236}">
                <a16:creationId xmlns:a16="http://schemas.microsoft.com/office/drawing/2014/main" id="{FF0DCD55-7EFE-12AC-7FD2-A220B6830B12}"/>
              </a:ext>
            </a:extLst>
          </p:cNvPr>
          <p:cNvGrpSpPr/>
          <p:nvPr/>
        </p:nvGrpSpPr>
        <p:grpSpPr>
          <a:xfrm>
            <a:off x="6186686" y="1417933"/>
            <a:ext cx="351000" cy="351000"/>
            <a:chOff x="898883" y="2869020"/>
            <a:chExt cx="535915" cy="535915"/>
          </a:xfrm>
          <a:solidFill>
            <a:schemeClr val="accent6"/>
          </a:solidFill>
        </p:grpSpPr>
        <p:sp>
          <p:nvSpPr>
            <p:cNvPr id="26" name="Oval 25">
              <a:extLst>
                <a:ext uri="{FF2B5EF4-FFF2-40B4-BE49-F238E27FC236}">
                  <a16:creationId xmlns:a16="http://schemas.microsoft.com/office/drawing/2014/main" id="{C46FF3FC-A4A0-715B-06D7-99C480364C75}"/>
                </a:ext>
              </a:extLst>
            </p:cNvPr>
            <p:cNvSpPr/>
            <p:nvPr/>
          </p:nvSpPr>
          <p:spPr>
            <a:xfrm>
              <a:off x="898883" y="2869020"/>
              <a:ext cx="535915" cy="535915"/>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rial" panose="020B0604020202020204"/>
              </a:endParaRPr>
            </a:p>
          </p:txBody>
        </p:sp>
        <p:pic>
          <p:nvPicPr>
            <p:cNvPr id="27" name="Picture 6">
              <a:extLst>
                <a:ext uri="{FF2B5EF4-FFF2-40B4-BE49-F238E27FC236}">
                  <a16:creationId xmlns:a16="http://schemas.microsoft.com/office/drawing/2014/main" id="{521E7374-CFCE-1C8B-CAF4-5D07C9832250}"/>
                </a:ext>
              </a:extLst>
            </p:cNvPr>
            <p:cNvPicPr>
              <a:picLocks noChangeAspect="1" noChangeArrowheads="1"/>
            </p:cNvPicPr>
            <p:nvPr/>
          </p:nvPicPr>
          <p:blipFill>
            <a:blip r:embed="rId4">
              <a:biLevel thresh="25000"/>
              <a:extLst>
                <a:ext uri="{28A0092B-C50C-407E-A947-70E740481C1C}">
                  <a14:useLocalDpi xmlns:a14="http://schemas.microsoft.com/office/drawing/2010/main" val="0"/>
                </a:ext>
              </a:extLst>
            </a:blip>
            <a:stretch>
              <a:fillRect/>
            </a:stretch>
          </p:blipFill>
          <p:spPr bwMode="auto">
            <a:xfrm>
              <a:off x="959990" y="2949777"/>
              <a:ext cx="413702" cy="374400"/>
            </a:xfrm>
            <a:prstGeom prst="rect">
              <a:avLst/>
            </a:prstGeom>
            <a:grpFill/>
          </p:spPr>
        </p:pic>
      </p:grpSp>
      <p:grpSp>
        <p:nvGrpSpPr>
          <p:cNvPr id="28" name="Group 27">
            <a:extLst>
              <a:ext uri="{FF2B5EF4-FFF2-40B4-BE49-F238E27FC236}">
                <a16:creationId xmlns:a16="http://schemas.microsoft.com/office/drawing/2014/main" id="{43EE320A-5A01-C7DF-CA92-CF1D1D9A4AB6}"/>
              </a:ext>
            </a:extLst>
          </p:cNvPr>
          <p:cNvGrpSpPr/>
          <p:nvPr/>
        </p:nvGrpSpPr>
        <p:grpSpPr>
          <a:xfrm>
            <a:off x="6178594" y="2435466"/>
            <a:ext cx="351000" cy="351000"/>
            <a:chOff x="898883" y="2197162"/>
            <a:chExt cx="535915" cy="535915"/>
          </a:xfrm>
        </p:grpSpPr>
        <p:sp>
          <p:nvSpPr>
            <p:cNvPr id="29" name="Oval 28">
              <a:extLst>
                <a:ext uri="{FF2B5EF4-FFF2-40B4-BE49-F238E27FC236}">
                  <a16:creationId xmlns:a16="http://schemas.microsoft.com/office/drawing/2014/main" id="{A479D409-3C20-3002-AEFC-D49DEBA2448D}"/>
                </a:ext>
              </a:extLst>
            </p:cNvPr>
            <p:cNvSpPr/>
            <p:nvPr/>
          </p:nvSpPr>
          <p:spPr>
            <a:xfrm>
              <a:off x="898883" y="2197162"/>
              <a:ext cx="535915" cy="53591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BB040"/>
                </a:solidFill>
                <a:latin typeface="Arial" panose="020B0604020202020204"/>
              </a:endParaRPr>
            </a:p>
          </p:txBody>
        </p:sp>
        <p:pic>
          <p:nvPicPr>
            <p:cNvPr id="30" name="Picture 2">
              <a:extLst>
                <a:ext uri="{FF2B5EF4-FFF2-40B4-BE49-F238E27FC236}">
                  <a16:creationId xmlns:a16="http://schemas.microsoft.com/office/drawing/2014/main" id="{561B2CF5-9514-1796-FC7D-B5D0E4FB6176}"/>
                </a:ext>
              </a:extLst>
            </p:cNvPr>
            <p:cNvPicPr>
              <a:picLocks noChangeAspect="1" noChangeArrowheads="1"/>
            </p:cNvPicPr>
            <p:nvPr/>
          </p:nvPicPr>
          <p:blipFill>
            <a:blip r:embed="rId5">
              <a:biLevel thresh="25000"/>
              <a:extLst>
                <a:ext uri="{28A0092B-C50C-407E-A947-70E740481C1C}">
                  <a14:useLocalDpi xmlns:a14="http://schemas.microsoft.com/office/drawing/2010/main" val="0"/>
                </a:ext>
              </a:extLst>
            </a:blip>
            <a:srcRect/>
            <a:stretch>
              <a:fillRect/>
            </a:stretch>
          </p:blipFill>
          <p:spPr bwMode="auto">
            <a:xfrm>
              <a:off x="979815" y="2265904"/>
              <a:ext cx="374052" cy="374052"/>
            </a:xfrm>
            <a:prstGeom prst="rect">
              <a:avLst/>
            </a:prstGeom>
            <a:noFill/>
            <a:extLst>
              <a:ext uri="{909E8E84-426E-40DD-AFC4-6F175D3DCCD1}">
                <a14:hiddenFill xmlns:a14="http://schemas.microsoft.com/office/drawing/2010/main">
                  <a:solidFill>
                    <a:srgbClr val="FFFFFF"/>
                  </a:solidFill>
                </a14:hiddenFill>
              </a:ext>
            </a:extLst>
          </p:spPr>
        </p:pic>
      </p:grpSp>
      <p:sp>
        <p:nvSpPr>
          <p:cNvPr id="31" name="Oval 30">
            <a:extLst>
              <a:ext uri="{FF2B5EF4-FFF2-40B4-BE49-F238E27FC236}">
                <a16:creationId xmlns:a16="http://schemas.microsoft.com/office/drawing/2014/main" id="{B48CC996-29DB-7D66-402B-EE1CE49A543A}"/>
              </a:ext>
            </a:extLst>
          </p:cNvPr>
          <p:cNvSpPr/>
          <p:nvPr/>
        </p:nvSpPr>
        <p:spPr>
          <a:xfrm>
            <a:off x="6178594" y="3444833"/>
            <a:ext cx="351000" cy="351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Arial" panose="020B0604020202020204"/>
            </a:endParaRPr>
          </a:p>
        </p:txBody>
      </p:sp>
      <p:pic>
        <p:nvPicPr>
          <p:cNvPr id="32" name="Picture 4">
            <a:extLst>
              <a:ext uri="{FF2B5EF4-FFF2-40B4-BE49-F238E27FC236}">
                <a16:creationId xmlns:a16="http://schemas.microsoft.com/office/drawing/2014/main" id="{4CE55CC2-B9C0-C9E5-86F9-45EE726AAF66}"/>
              </a:ext>
            </a:extLst>
          </p:cNvPr>
          <p:cNvPicPr>
            <a:picLocks noChangeAspect="1" noChangeArrowheads="1"/>
          </p:cNvPicPr>
          <p:nvPr/>
        </p:nvPicPr>
        <p:blipFill>
          <a:blip r:embed="rId6">
            <a:biLevel thresh="25000"/>
            <a:extLst>
              <a:ext uri="{28A0092B-C50C-407E-A947-70E740481C1C}">
                <a14:useLocalDpi xmlns:a14="http://schemas.microsoft.com/office/drawing/2010/main" val="0"/>
              </a:ext>
            </a:extLst>
          </a:blip>
          <a:srcRect/>
          <a:stretch>
            <a:fillRect/>
          </a:stretch>
        </p:blipFill>
        <p:spPr bwMode="auto">
          <a:xfrm>
            <a:off x="6227752" y="3493991"/>
            <a:ext cx="252685" cy="252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121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noAutofit/>
          </a:bodyPr>
          <a:lstStyle/>
          <a:p>
            <a:r>
              <a:rPr lang="en-GB" sz="2400"/>
              <a:t>An LLM classified the sentiment of citation statements towards the study drug</a:t>
            </a:r>
            <a:endParaRPr lang="en-US" sz="2400"/>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0"/>
          </p:nvPr>
        </p:nvSpPr>
        <p:spPr>
          <a:prstGeom prst="rect">
            <a:avLst/>
          </a:prstGeom>
        </p:spPr>
        <p:txBody>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6B51402-D8AD-3345-AF1A-7CB73C854E7F}" type="slidenum">
              <a:rPr lang="en-US" smtClean="0"/>
              <a:pPr algn="ctr">
                <a:defRPr/>
              </a:pPr>
              <a:t>15</a:t>
            </a:fld>
            <a:endParaRPr lang="en-US" sz="788">
              <a:solidFill>
                <a:srgbClr val="FFFFFF"/>
              </a:solidFill>
              <a:latin typeface="Arial" panose="020B0604020202020204"/>
            </a:endParaRPr>
          </a:p>
        </p:txBody>
      </p:sp>
      <p:grpSp>
        <p:nvGrpSpPr>
          <p:cNvPr id="3" name="Group 2">
            <a:extLst>
              <a:ext uri="{FF2B5EF4-FFF2-40B4-BE49-F238E27FC236}">
                <a16:creationId xmlns:a16="http://schemas.microsoft.com/office/drawing/2014/main" id="{50A2A4F9-93E7-E3E7-B7A0-D6EDB3B7158D}"/>
              </a:ext>
            </a:extLst>
          </p:cNvPr>
          <p:cNvGrpSpPr/>
          <p:nvPr/>
        </p:nvGrpSpPr>
        <p:grpSpPr>
          <a:xfrm>
            <a:off x="266470" y="954447"/>
            <a:ext cx="8598130" cy="3941749"/>
            <a:chOff x="1989568" y="774125"/>
            <a:chExt cx="9007168" cy="5418667"/>
          </a:xfrm>
        </p:grpSpPr>
        <p:graphicFrame>
          <p:nvGraphicFramePr>
            <p:cNvPr id="4" name="Chart 3">
              <a:extLst>
                <a:ext uri="{FF2B5EF4-FFF2-40B4-BE49-F238E27FC236}">
                  <a16:creationId xmlns:a16="http://schemas.microsoft.com/office/drawing/2014/main" id="{D24900C3-C9F2-B99D-1E7E-25CBAAEFB3B5}"/>
                </a:ext>
              </a:extLst>
            </p:cNvPr>
            <p:cNvGraphicFramePr/>
            <p:nvPr>
              <p:extLst>
                <p:ext uri="{D42A27DB-BD31-4B8C-83A1-F6EECF244321}">
                  <p14:modId xmlns:p14="http://schemas.microsoft.com/office/powerpoint/2010/main" val="98218799"/>
                </p:ext>
              </p:extLst>
            </p:nvPr>
          </p:nvGraphicFramePr>
          <p:xfrm>
            <a:off x="1989568" y="774125"/>
            <a:ext cx="9007168" cy="5418667"/>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BA557AD9-ED81-28DA-8FA1-A0ECE69251CD}"/>
                </a:ext>
              </a:extLst>
            </p:cNvPr>
            <p:cNvSpPr txBox="1"/>
            <p:nvPr/>
          </p:nvSpPr>
          <p:spPr>
            <a:xfrm>
              <a:off x="9474700" y="4277957"/>
              <a:ext cx="185159" cy="242627"/>
            </a:xfrm>
            <a:prstGeom prst="rect">
              <a:avLst/>
            </a:prstGeom>
            <a:noFill/>
          </p:spPr>
          <p:txBody>
            <a:bodyPr wrap="none" lIns="91440" tIns="45720" rIns="91440" bIns="45720" rtlCol="0" anchor="t">
              <a:spAutoFit/>
            </a:bodyPr>
            <a:lstStyle/>
            <a:p>
              <a:pPr>
                <a:defRPr/>
              </a:pPr>
              <a:endParaRPr lang="en-GB" sz="750">
                <a:solidFill>
                  <a:srgbClr val="000000"/>
                </a:solidFill>
                <a:latin typeface="Arial" panose="020B0604020202020204" pitchFamily="34" charset="0"/>
                <a:cs typeface="Arial" panose="020B0604020202020204" pitchFamily="34" charset="0"/>
              </a:endParaRPr>
            </a:p>
          </p:txBody>
        </p:sp>
      </p:grpSp>
    </p:spTree>
    <p:custDataLst>
      <p:tags r:id="rId1"/>
    </p:custDataLst>
    <p:extLst>
      <p:ext uri="{BB962C8B-B14F-4D97-AF65-F5344CB8AC3E}">
        <p14:creationId xmlns:p14="http://schemas.microsoft.com/office/powerpoint/2010/main" val="1924220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noAutofit/>
          </a:bodyPr>
          <a:lstStyle/>
          <a:p>
            <a:r>
              <a:rPr lang="en-GB" sz="2400"/>
              <a:t>Comparison of drug sentiment with Scite classification </a:t>
            </a:r>
            <a:endParaRPr lang="en-US" sz="2400"/>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0"/>
          </p:nvPr>
        </p:nvSpPr>
        <p:spPr>
          <a:prstGeom prst="rect">
            <a:avLst/>
          </a:prstGeom>
        </p:spPr>
        <p:txBody>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6B51402-D8AD-3345-AF1A-7CB73C854E7F}" type="slidenum">
              <a:rPr lang="en-US" smtClean="0"/>
              <a:pPr algn="ctr">
                <a:defRPr/>
              </a:pPr>
              <a:t>16</a:t>
            </a:fld>
            <a:endParaRPr lang="en-US" sz="788">
              <a:solidFill>
                <a:srgbClr val="FFFFFF"/>
              </a:solidFill>
              <a:latin typeface="Arial" panose="020B0604020202020204"/>
            </a:endParaRPr>
          </a:p>
        </p:txBody>
      </p:sp>
      <p:grpSp>
        <p:nvGrpSpPr>
          <p:cNvPr id="3" name="Group 2">
            <a:extLst>
              <a:ext uri="{FF2B5EF4-FFF2-40B4-BE49-F238E27FC236}">
                <a16:creationId xmlns:a16="http://schemas.microsoft.com/office/drawing/2014/main" id="{50A2A4F9-93E7-E3E7-B7A0-D6EDB3B7158D}"/>
              </a:ext>
            </a:extLst>
          </p:cNvPr>
          <p:cNvGrpSpPr/>
          <p:nvPr/>
        </p:nvGrpSpPr>
        <p:grpSpPr>
          <a:xfrm>
            <a:off x="266470" y="1019855"/>
            <a:ext cx="8598130" cy="3876341"/>
            <a:chOff x="1989568" y="774125"/>
            <a:chExt cx="9007168" cy="5418667"/>
          </a:xfrm>
        </p:grpSpPr>
        <p:graphicFrame>
          <p:nvGraphicFramePr>
            <p:cNvPr id="4" name="Chart 3">
              <a:extLst>
                <a:ext uri="{FF2B5EF4-FFF2-40B4-BE49-F238E27FC236}">
                  <a16:creationId xmlns:a16="http://schemas.microsoft.com/office/drawing/2014/main" id="{D24900C3-C9F2-B99D-1E7E-25CBAAEFB3B5}"/>
                </a:ext>
              </a:extLst>
            </p:cNvPr>
            <p:cNvGraphicFramePr/>
            <p:nvPr>
              <p:extLst>
                <p:ext uri="{D42A27DB-BD31-4B8C-83A1-F6EECF244321}">
                  <p14:modId xmlns:p14="http://schemas.microsoft.com/office/powerpoint/2010/main" val="2854936245"/>
                </p:ext>
              </p:extLst>
            </p:nvPr>
          </p:nvGraphicFramePr>
          <p:xfrm>
            <a:off x="1989568" y="774125"/>
            <a:ext cx="9007168" cy="5418667"/>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BA557AD9-ED81-28DA-8FA1-A0ECE69251CD}"/>
                </a:ext>
              </a:extLst>
            </p:cNvPr>
            <p:cNvSpPr txBox="1"/>
            <p:nvPr/>
          </p:nvSpPr>
          <p:spPr>
            <a:xfrm>
              <a:off x="9474700" y="4277957"/>
              <a:ext cx="185159" cy="242627"/>
            </a:xfrm>
            <a:prstGeom prst="rect">
              <a:avLst/>
            </a:prstGeom>
            <a:noFill/>
          </p:spPr>
          <p:txBody>
            <a:bodyPr wrap="none" lIns="91440" tIns="45720" rIns="91440" bIns="45720" rtlCol="0" anchor="t">
              <a:spAutoFit/>
            </a:bodyPr>
            <a:lstStyle/>
            <a:p>
              <a:pPr>
                <a:defRPr/>
              </a:pPr>
              <a:endParaRPr lang="en-GB" sz="750">
                <a:solidFill>
                  <a:srgbClr val="000000"/>
                </a:solidFill>
                <a:latin typeface="Arial" panose="020B0604020202020204" pitchFamily="34" charset="0"/>
                <a:cs typeface="Arial" panose="020B0604020202020204" pitchFamily="34" charset="0"/>
              </a:endParaRPr>
            </a:p>
          </p:txBody>
        </p:sp>
      </p:grpSp>
      <p:sp>
        <p:nvSpPr>
          <p:cNvPr id="16" name="TextBox 15">
            <a:extLst>
              <a:ext uri="{FF2B5EF4-FFF2-40B4-BE49-F238E27FC236}">
                <a16:creationId xmlns:a16="http://schemas.microsoft.com/office/drawing/2014/main" id="{4691AC2D-DCFE-DCCE-9D83-1A7519E32E1E}"/>
              </a:ext>
            </a:extLst>
          </p:cNvPr>
          <p:cNvSpPr txBox="1"/>
          <p:nvPr/>
        </p:nvSpPr>
        <p:spPr>
          <a:xfrm>
            <a:off x="6422533" y="2119231"/>
            <a:ext cx="1591654" cy="307777"/>
          </a:xfrm>
          <a:prstGeom prst="rect">
            <a:avLst/>
          </a:prstGeom>
          <a:noFill/>
        </p:spPr>
        <p:txBody>
          <a:bodyPr wrap="none" rtlCol="0">
            <a:spAutoFit/>
          </a:bodyPr>
          <a:lstStyle/>
          <a:p>
            <a:r>
              <a:rPr lang="en-GB" sz="1400">
                <a:solidFill>
                  <a:schemeClr val="tx1">
                    <a:lumMod val="65000"/>
                    <a:lumOff val="35000"/>
                  </a:schemeClr>
                </a:solidFill>
              </a:rPr>
              <a:t>Scite classification</a:t>
            </a:r>
          </a:p>
        </p:txBody>
      </p:sp>
    </p:spTree>
    <p:custDataLst>
      <p:tags r:id="rId1"/>
    </p:custDataLst>
    <p:extLst>
      <p:ext uri="{BB962C8B-B14F-4D97-AF65-F5344CB8AC3E}">
        <p14:creationId xmlns:p14="http://schemas.microsoft.com/office/powerpoint/2010/main" val="463909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noAutofit/>
          </a:bodyPr>
          <a:lstStyle/>
          <a:p>
            <a:r>
              <a:rPr lang="en-GB" sz="2400"/>
              <a:t>In-paper location of citation statements towards the study drug</a:t>
            </a:r>
            <a:endParaRPr lang="en-US" sz="2400"/>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0"/>
          </p:nvPr>
        </p:nvSpPr>
        <p:spPr>
          <a:prstGeom prst="rect">
            <a:avLst/>
          </a:prstGeom>
        </p:spPr>
        <p:txBody>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6B51402-D8AD-3345-AF1A-7CB73C854E7F}" type="slidenum">
              <a:rPr lang="en-US" smtClean="0"/>
              <a:pPr algn="ctr">
                <a:defRPr/>
              </a:pPr>
              <a:t>17</a:t>
            </a:fld>
            <a:endParaRPr lang="en-US" sz="788">
              <a:solidFill>
                <a:srgbClr val="FFFFFF"/>
              </a:solidFill>
              <a:latin typeface="Arial" panose="020B0604020202020204"/>
            </a:endParaRPr>
          </a:p>
        </p:txBody>
      </p:sp>
      <p:grpSp>
        <p:nvGrpSpPr>
          <p:cNvPr id="3" name="Group 2">
            <a:extLst>
              <a:ext uri="{FF2B5EF4-FFF2-40B4-BE49-F238E27FC236}">
                <a16:creationId xmlns:a16="http://schemas.microsoft.com/office/drawing/2014/main" id="{50A2A4F9-93E7-E3E7-B7A0-D6EDB3B7158D}"/>
              </a:ext>
            </a:extLst>
          </p:cNvPr>
          <p:cNvGrpSpPr/>
          <p:nvPr/>
        </p:nvGrpSpPr>
        <p:grpSpPr>
          <a:xfrm>
            <a:off x="477672" y="982639"/>
            <a:ext cx="8386928" cy="3875964"/>
            <a:chOff x="1989568" y="774125"/>
            <a:chExt cx="9007168" cy="5418667"/>
          </a:xfrm>
        </p:grpSpPr>
        <p:graphicFrame>
          <p:nvGraphicFramePr>
            <p:cNvPr id="4" name="Chart 3">
              <a:extLst>
                <a:ext uri="{FF2B5EF4-FFF2-40B4-BE49-F238E27FC236}">
                  <a16:creationId xmlns:a16="http://schemas.microsoft.com/office/drawing/2014/main" id="{D24900C3-C9F2-B99D-1E7E-25CBAAEFB3B5}"/>
                </a:ext>
              </a:extLst>
            </p:cNvPr>
            <p:cNvGraphicFramePr/>
            <p:nvPr>
              <p:extLst>
                <p:ext uri="{D42A27DB-BD31-4B8C-83A1-F6EECF244321}">
                  <p14:modId xmlns:p14="http://schemas.microsoft.com/office/powerpoint/2010/main" val="514140523"/>
                </p:ext>
              </p:extLst>
            </p:nvPr>
          </p:nvGraphicFramePr>
          <p:xfrm>
            <a:off x="1989568" y="774125"/>
            <a:ext cx="9007168" cy="5418667"/>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BA557AD9-ED81-28DA-8FA1-A0ECE69251CD}"/>
                </a:ext>
              </a:extLst>
            </p:cNvPr>
            <p:cNvSpPr txBox="1"/>
            <p:nvPr/>
          </p:nvSpPr>
          <p:spPr>
            <a:xfrm>
              <a:off x="9474699" y="4277957"/>
              <a:ext cx="185159" cy="242627"/>
            </a:xfrm>
            <a:prstGeom prst="rect">
              <a:avLst/>
            </a:prstGeom>
            <a:noFill/>
          </p:spPr>
          <p:txBody>
            <a:bodyPr wrap="none" lIns="91440" tIns="45720" rIns="91440" bIns="45720" rtlCol="0" anchor="t">
              <a:spAutoFit/>
            </a:bodyPr>
            <a:lstStyle/>
            <a:p>
              <a:pPr>
                <a:defRPr/>
              </a:pPr>
              <a:endParaRPr lang="en-GB" sz="750">
                <a:solidFill>
                  <a:srgbClr val="000000"/>
                </a:solidFill>
                <a:latin typeface="Arial" panose="020B0604020202020204" pitchFamily="34" charset="0"/>
                <a:cs typeface="Arial" panose="020B0604020202020204" pitchFamily="34" charset="0"/>
              </a:endParaRPr>
            </a:p>
          </p:txBody>
        </p:sp>
      </p:grpSp>
    </p:spTree>
    <p:custDataLst>
      <p:tags r:id="rId1"/>
    </p:custDataLst>
    <p:extLst>
      <p:ext uri="{BB962C8B-B14F-4D97-AF65-F5344CB8AC3E}">
        <p14:creationId xmlns:p14="http://schemas.microsoft.com/office/powerpoint/2010/main" val="2000751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a:xfrm>
            <a:off x="729600" y="108459"/>
            <a:ext cx="7109710" cy="731996"/>
          </a:xfrm>
        </p:spPr>
        <p:txBody>
          <a:bodyPr anchor="t">
            <a:noAutofit/>
          </a:bodyPr>
          <a:lstStyle/>
          <a:p>
            <a:r>
              <a:rPr lang="en-GB" sz="2800"/>
              <a:t>Here’s why the LLM classified statements as positive</a:t>
            </a:r>
            <a:endParaRPr lang="en-US" sz="2800"/>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6B51402-D8AD-3345-AF1A-7CB73C854E7F}" type="slidenum">
              <a:rPr lang="en-US" smtClean="0"/>
              <a:pPr algn="ctr">
                <a:defRPr/>
              </a:pPr>
              <a:t>18</a:t>
            </a:fld>
            <a:endParaRPr lang="en-US" sz="788">
              <a:solidFill>
                <a:srgbClr val="FFFFFF"/>
              </a:solidFill>
              <a:latin typeface="Arial" panose="020B0604020202020204"/>
            </a:endParaRPr>
          </a:p>
        </p:txBody>
      </p:sp>
      <p:sp>
        <p:nvSpPr>
          <p:cNvPr id="2" name="Footer Placeholder 1">
            <a:extLst>
              <a:ext uri="{FF2B5EF4-FFF2-40B4-BE49-F238E27FC236}">
                <a16:creationId xmlns:a16="http://schemas.microsoft.com/office/drawing/2014/main" id="{810D4459-A389-5AD1-144B-098A50C598EE}"/>
              </a:ext>
            </a:extLst>
          </p:cNvPr>
          <p:cNvSpPr>
            <a:spLocks noGrp="1"/>
          </p:cNvSpPr>
          <p:nvPr>
            <p:ph type="ftr" sz="quarter" idx="3"/>
          </p:nvPr>
        </p:nvSpPr>
        <p:spPr>
          <a:xfrm>
            <a:off x="788715" y="6095315"/>
            <a:ext cx="10444887" cy="365125"/>
          </a:xfrm>
          <a:prstGeom prst="rect">
            <a:avLst/>
          </a:prstGeom>
        </p:spPr>
        <p:txBody>
          <a:bodyPr bIns="0" anchor="b"/>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endParaRPr lang="en-US" sz="750">
              <a:solidFill>
                <a:srgbClr val="000000"/>
              </a:solidFill>
              <a:latin typeface="Arial" panose="020B0604020202020204"/>
            </a:endParaRPr>
          </a:p>
        </p:txBody>
      </p:sp>
      <p:sp>
        <p:nvSpPr>
          <p:cNvPr id="7" name="Speech Bubble: Rectangle 6">
            <a:extLst>
              <a:ext uri="{FF2B5EF4-FFF2-40B4-BE49-F238E27FC236}">
                <a16:creationId xmlns:a16="http://schemas.microsoft.com/office/drawing/2014/main" id="{D9A95367-B004-BD16-BE89-C5402F3E460D}"/>
              </a:ext>
            </a:extLst>
          </p:cNvPr>
          <p:cNvSpPr/>
          <p:nvPr/>
        </p:nvSpPr>
        <p:spPr>
          <a:xfrm>
            <a:off x="431039" y="1122543"/>
            <a:ext cx="3645000" cy="1067421"/>
          </a:xfrm>
          <a:prstGeom prst="wedgeRectCallout">
            <a:avLst>
              <a:gd name="adj1" fmla="val -16108"/>
              <a:gd name="adj2" fmla="val 80119"/>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defRPr/>
            </a:pPr>
            <a:r>
              <a:rPr lang="en-GB" sz="1050" b="1">
                <a:solidFill>
                  <a:srgbClr val="61BA46">
                    <a:lumMod val="50000"/>
                  </a:srgbClr>
                </a:solidFill>
                <a:latin typeface="Arial" panose="020B0604020202020204" pitchFamily="34" charset="0"/>
                <a:cs typeface="Arial" panose="020B0604020202020204" pitchFamily="34" charset="0"/>
              </a:rPr>
              <a:t>LLM: “</a:t>
            </a:r>
            <a:r>
              <a:rPr lang="en-GB" sz="1050">
                <a:solidFill>
                  <a:srgbClr val="61BA46">
                    <a:lumMod val="50000"/>
                  </a:srgbClr>
                </a:solidFill>
                <a:latin typeface="Arial" panose="020B0604020202020204" pitchFamily="34" charset="0"/>
                <a:cs typeface="Arial" panose="020B0604020202020204" pitchFamily="34" charset="0"/>
              </a:rPr>
              <a:t>The text describes significant and sustained improvements in patient functioning, depressive and cognitive symptoms, sexual function, and </a:t>
            </a:r>
            <a:r>
              <a:rPr lang="en-GB" sz="1050" err="1">
                <a:solidFill>
                  <a:srgbClr val="61BA46">
                    <a:lumMod val="50000"/>
                  </a:srgbClr>
                </a:solidFill>
                <a:latin typeface="Arial" panose="020B0604020202020204" pitchFamily="34" charset="0"/>
                <a:cs typeface="Arial" panose="020B0604020202020204" pitchFamily="34" charset="0"/>
              </a:rPr>
              <a:t>HRQoL</a:t>
            </a:r>
            <a:r>
              <a:rPr lang="en-GB" sz="1050">
                <a:solidFill>
                  <a:srgbClr val="61BA46">
                    <a:lumMod val="50000"/>
                  </a:srgbClr>
                </a:solidFill>
                <a:latin typeface="Arial" panose="020B0604020202020204" pitchFamily="34" charset="0"/>
                <a:cs typeface="Arial" panose="020B0604020202020204" pitchFamily="34" charset="0"/>
              </a:rPr>
              <a:t> during a 6-month period of vortioxetine treatment, indicating a positive sentiment towards the drug.</a:t>
            </a:r>
            <a:r>
              <a:rPr lang="en-GB" sz="1050" b="1">
                <a:solidFill>
                  <a:srgbClr val="61BA46">
                    <a:lumMod val="50000"/>
                  </a:srgbClr>
                </a:solidFill>
                <a:latin typeface="Arial" panose="020B0604020202020204" pitchFamily="34" charset="0"/>
                <a:cs typeface="Arial" panose="020B0604020202020204" pitchFamily="34" charset="0"/>
              </a:rPr>
              <a:t>”</a:t>
            </a:r>
          </a:p>
        </p:txBody>
      </p:sp>
      <p:sp>
        <p:nvSpPr>
          <p:cNvPr id="9" name="Speech Bubble: Rectangle 8">
            <a:extLst>
              <a:ext uri="{FF2B5EF4-FFF2-40B4-BE49-F238E27FC236}">
                <a16:creationId xmlns:a16="http://schemas.microsoft.com/office/drawing/2014/main" id="{F13DEBDA-EF98-C8EC-582A-C4266B7A65DC}"/>
              </a:ext>
            </a:extLst>
          </p:cNvPr>
          <p:cNvSpPr/>
          <p:nvPr/>
        </p:nvSpPr>
        <p:spPr>
          <a:xfrm>
            <a:off x="4452666" y="1122543"/>
            <a:ext cx="3636509" cy="1067421"/>
          </a:xfrm>
          <a:prstGeom prst="wedgeRectCallout">
            <a:avLst>
              <a:gd name="adj1" fmla="val -15589"/>
              <a:gd name="adj2" fmla="val 80595"/>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defRPr/>
            </a:pPr>
            <a:r>
              <a:rPr lang="en-GB" sz="1050" b="1">
                <a:solidFill>
                  <a:srgbClr val="61BA46">
                    <a:lumMod val="50000"/>
                  </a:srgbClr>
                </a:solidFill>
                <a:latin typeface="Arial" panose="020B0604020202020204" pitchFamily="34" charset="0"/>
                <a:cs typeface="Arial" panose="020B0604020202020204" pitchFamily="34" charset="0"/>
              </a:rPr>
              <a:t>LLM: </a:t>
            </a:r>
            <a:r>
              <a:rPr lang="en-GB" sz="1050">
                <a:solidFill>
                  <a:srgbClr val="61BA46">
                    <a:lumMod val="50000"/>
                  </a:srgbClr>
                </a:solidFill>
                <a:latin typeface="Arial" panose="020B0604020202020204" pitchFamily="34" charset="0"/>
                <a:cs typeface="Arial" panose="020B0604020202020204" pitchFamily="34" charset="0"/>
              </a:rPr>
              <a:t>“The text describes observed improvements in DSST score with vortioxetine treatment, indicating a clinically meaningful increase, and consistency with previous studies, which suggests a positive sentiment towards the drug's effects.”</a:t>
            </a:r>
          </a:p>
        </p:txBody>
      </p:sp>
      <p:sp>
        <p:nvSpPr>
          <p:cNvPr id="4" name="Rectangle 3">
            <a:extLst>
              <a:ext uri="{FF2B5EF4-FFF2-40B4-BE49-F238E27FC236}">
                <a16:creationId xmlns:a16="http://schemas.microsoft.com/office/drawing/2014/main" id="{CAF9B145-9EDE-16A5-07DE-98D4B5876201}"/>
              </a:ext>
            </a:extLst>
          </p:cNvPr>
          <p:cNvSpPr/>
          <p:nvPr/>
        </p:nvSpPr>
        <p:spPr>
          <a:xfrm>
            <a:off x="431039" y="2545236"/>
            <a:ext cx="3645000" cy="1475722"/>
          </a:xfrm>
          <a:prstGeom prst="rect">
            <a:avLst/>
          </a:prstGeom>
          <a:solidFill>
            <a:schemeClr val="bg2">
              <a:lumMod val="20000"/>
              <a:lumOff val="80000"/>
            </a:schemeClr>
          </a:solidFill>
          <a:ln>
            <a:solidFill>
              <a:srgbClr val="2F58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defRPr/>
            </a:pPr>
            <a:r>
              <a:rPr lang="en-GB" sz="1050" b="1">
                <a:solidFill>
                  <a:srgbClr val="1B75BB">
                    <a:lumMod val="50000"/>
                  </a:srgbClr>
                </a:solidFill>
                <a:latin typeface="Arial" panose="020B0604020202020204"/>
              </a:rPr>
              <a:t>Citation statement: </a:t>
            </a:r>
            <a:r>
              <a:rPr lang="en-GB" sz="750" b="1">
                <a:solidFill>
                  <a:srgbClr val="1B75BB">
                    <a:lumMod val="50000"/>
                  </a:srgbClr>
                </a:solidFill>
                <a:latin typeface="Arial" panose="020B0604020202020204"/>
              </a:rPr>
              <a:t>“</a:t>
            </a:r>
            <a:r>
              <a:rPr lang="en-GB" sz="750">
                <a:solidFill>
                  <a:srgbClr val="1B75BB">
                    <a:lumMod val="50000"/>
                  </a:srgbClr>
                </a:solidFill>
                <a:latin typeface="Arial" panose="020B0604020202020204"/>
              </a:rPr>
              <a:t>Integral to its real-world design, RELIEVE had no exclusion criteria for concomitant anxiety disorders, and thus included a significant proportion of patients with diagnoses of both MDD and GAD. Findings in the overall study population of patients with MDD in RELIEVE revealed significant and sustained improvements in patient functioning, as well as in measures of depressive and cognitive symptoms, sexual function and </a:t>
            </a:r>
            <a:r>
              <a:rPr lang="en-GB" sz="750" err="1">
                <a:solidFill>
                  <a:srgbClr val="1B75BB">
                    <a:lumMod val="50000"/>
                  </a:srgbClr>
                </a:solidFill>
                <a:latin typeface="Arial" panose="020B0604020202020204"/>
              </a:rPr>
              <a:t>HRQoL</a:t>
            </a:r>
            <a:r>
              <a:rPr lang="en-GB" sz="750">
                <a:solidFill>
                  <a:srgbClr val="1B75BB">
                    <a:lumMod val="50000"/>
                  </a:srgbClr>
                </a:solidFill>
                <a:latin typeface="Arial" panose="020B0604020202020204"/>
              </a:rPr>
              <a:t>, across a period of 6 months of vortioxetine treatment ( &lt;cite data-</a:t>
            </a:r>
            <a:r>
              <a:rPr lang="en-GB" sz="750" err="1">
                <a:solidFill>
                  <a:srgbClr val="1B75BB">
                    <a:lumMod val="50000"/>
                  </a:srgbClr>
                </a:solidFill>
                <a:latin typeface="Arial" panose="020B0604020202020204"/>
              </a:rPr>
              <a:t>doi</a:t>
            </a:r>
            <a:r>
              <a:rPr lang="en-GB" sz="750">
                <a:solidFill>
                  <a:srgbClr val="1B75BB">
                    <a:lumMod val="50000"/>
                  </a:srgbClr>
                </a:solidFill>
                <a:latin typeface="Arial" panose="020B0604020202020204"/>
              </a:rPr>
              <a:t>="10.3389/fpsyt.2022.824831"&gt; Mattingly et al, 2022 &lt;/cite&gt; ). In this subgroup analysis of data from the RELIEVE study, the effectiveness and safety of vortioxetine in patients with MDD and co-morbid GAD was assessed through measures of self-reported patient functioning, depression, cognition, sexual function, </a:t>
            </a:r>
            <a:r>
              <a:rPr lang="en-GB" sz="750" err="1">
                <a:solidFill>
                  <a:srgbClr val="1B75BB">
                    <a:lumMod val="50000"/>
                  </a:srgbClr>
                </a:solidFill>
                <a:latin typeface="Arial" panose="020B0604020202020204"/>
              </a:rPr>
              <a:t>HRQoL</a:t>
            </a:r>
            <a:r>
              <a:rPr lang="en-GB" sz="750">
                <a:solidFill>
                  <a:srgbClr val="1B75BB">
                    <a:lumMod val="50000"/>
                  </a:srgbClr>
                </a:solidFill>
                <a:latin typeface="Arial" panose="020B0604020202020204"/>
              </a:rPr>
              <a:t> and adverse events (AEs).</a:t>
            </a:r>
            <a:r>
              <a:rPr lang="en-GB" sz="750" b="1">
                <a:solidFill>
                  <a:srgbClr val="1B75BB">
                    <a:lumMod val="50000"/>
                  </a:srgbClr>
                </a:solidFill>
                <a:latin typeface="Arial" panose="020B0604020202020204"/>
              </a:rPr>
              <a:t>”</a:t>
            </a:r>
          </a:p>
        </p:txBody>
      </p:sp>
      <p:sp>
        <p:nvSpPr>
          <p:cNvPr id="8" name="Rectangle 7">
            <a:extLst>
              <a:ext uri="{FF2B5EF4-FFF2-40B4-BE49-F238E27FC236}">
                <a16:creationId xmlns:a16="http://schemas.microsoft.com/office/drawing/2014/main" id="{16F6C8DE-F573-0392-E859-C89B3899FC20}"/>
              </a:ext>
            </a:extLst>
          </p:cNvPr>
          <p:cNvSpPr/>
          <p:nvPr/>
        </p:nvSpPr>
        <p:spPr>
          <a:xfrm>
            <a:off x="4452666" y="2545236"/>
            <a:ext cx="3636509" cy="1845298"/>
          </a:xfrm>
          <a:prstGeom prst="rect">
            <a:avLst/>
          </a:prstGeom>
          <a:solidFill>
            <a:schemeClr val="bg2">
              <a:lumMod val="20000"/>
              <a:lumOff val="80000"/>
            </a:schemeClr>
          </a:solidFill>
          <a:ln>
            <a:solidFill>
              <a:srgbClr val="0E3B5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defRPr/>
            </a:pPr>
            <a:r>
              <a:rPr lang="en-GB" sz="1050" b="1">
                <a:solidFill>
                  <a:srgbClr val="1B75BB">
                    <a:lumMod val="50000"/>
                  </a:srgbClr>
                </a:solidFill>
                <a:latin typeface="Arial" panose="020B0604020202020204"/>
              </a:rPr>
              <a:t>Citation statement: </a:t>
            </a:r>
            <a:r>
              <a:rPr lang="en-GB" sz="750" b="1">
                <a:solidFill>
                  <a:srgbClr val="1B75BB">
                    <a:lumMod val="50000"/>
                  </a:srgbClr>
                </a:solidFill>
                <a:latin typeface="Arial" panose="020B0604020202020204"/>
              </a:rPr>
              <a:t>“</a:t>
            </a:r>
            <a:r>
              <a:rPr lang="en-GB" sz="750">
                <a:solidFill>
                  <a:srgbClr val="1B75BB">
                    <a:lumMod val="50000"/>
                  </a:srgbClr>
                </a:solidFill>
                <a:latin typeface="Arial" panose="020B0604020202020204"/>
              </a:rPr>
              <a:t>The observed improvements in DSST score seen in our study appear clinically meaningful in a community setting, with an increase in the mean DSST score of approximately 4 points observed over the 24 weeks of vortioxetine treatment. While this change from baseline did not reach statistical significance, it is in line with the results of previous studies in more homogeneous patient groups ( &lt;cite data-</a:t>
            </a:r>
            <a:r>
              <a:rPr lang="en-GB" sz="750" err="1">
                <a:solidFill>
                  <a:srgbClr val="1B75BB">
                    <a:lumMod val="50000"/>
                  </a:srgbClr>
                </a:solidFill>
                <a:latin typeface="Arial" panose="020B0604020202020204"/>
              </a:rPr>
              <a:t>doi</a:t>
            </a:r>
            <a:r>
              <a:rPr lang="en-GB" sz="750">
                <a:solidFill>
                  <a:srgbClr val="1B75BB">
                    <a:lumMod val="50000"/>
                  </a:srgbClr>
                </a:solidFill>
                <a:latin typeface="Arial" panose="020B0604020202020204"/>
              </a:rPr>
              <a:t>="10.1097/yic.0b013e3283542457"&gt; Katona et al, 2012 &lt;/cite&gt; ; &lt;cite data-</a:t>
            </a:r>
            <a:r>
              <a:rPr lang="en-GB" sz="750" err="1">
                <a:solidFill>
                  <a:srgbClr val="1B75BB">
                    <a:lumMod val="50000"/>
                  </a:srgbClr>
                </a:solidFill>
                <a:latin typeface="Arial" panose="020B0604020202020204"/>
              </a:rPr>
              <a:t>doi</a:t>
            </a:r>
            <a:r>
              <a:rPr lang="en-GB" sz="750">
                <a:solidFill>
                  <a:srgbClr val="1B75BB">
                    <a:lumMod val="50000"/>
                  </a:srgbClr>
                </a:solidFill>
                <a:latin typeface="Arial" panose="020B0604020202020204"/>
              </a:rPr>
              <a:t>="10.1017/s1461145714000546"&gt; McIntyre et al, 2014 &lt;/cite&gt; ; &lt;cite data-</a:t>
            </a:r>
            <a:r>
              <a:rPr lang="en-GB" sz="750" err="1">
                <a:solidFill>
                  <a:srgbClr val="1B75BB">
                    <a:lumMod val="50000"/>
                  </a:srgbClr>
                </a:solidFill>
                <a:latin typeface="Arial" panose="020B0604020202020204"/>
              </a:rPr>
              <a:t>doi</a:t>
            </a:r>
            <a:r>
              <a:rPr lang="en-GB" sz="750">
                <a:solidFill>
                  <a:srgbClr val="1B75BB">
                    <a:lumMod val="50000"/>
                  </a:srgbClr>
                </a:solidFill>
                <a:latin typeface="Arial" panose="020B0604020202020204"/>
              </a:rPr>
              <a:t>="10.1038/npp.2015.52"&gt; </a:t>
            </a:r>
            <a:r>
              <a:rPr lang="en-GB" sz="750" err="1">
                <a:solidFill>
                  <a:srgbClr val="1B75BB">
                    <a:lumMod val="50000"/>
                  </a:srgbClr>
                </a:solidFill>
                <a:latin typeface="Arial" panose="020B0604020202020204"/>
              </a:rPr>
              <a:t>Mahableshwarkar</a:t>
            </a:r>
            <a:r>
              <a:rPr lang="en-GB" sz="750">
                <a:solidFill>
                  <a:srgbClr val="1B75BB">
                    <a:lumMod val="50000"/>
                  </a:srgbClr>
                </a:solidFill>
                <a:latin typeface="Arial" panose="020B0604020202020204"/>
              </a:rPr>
              <a:t> et al, 2015 &lt;/cite&gt; ; &lt;cite data-</a:t>
            </a:r>
            <a:r>
              <a:rPr lang="en-GB" sz="750" err="1">
                <a:solidFill>
                  <a:srgbClr val="1B75BB">
                    <a:lumMod val="50000"/>
                  </a:srgbClr>
                </a:solidFill>
                <a:latin typeface="Arial" panose="020B0604020202020204"/>
              </a:rPr>
              <a:t>doi</a:t>
            </a:r>
            <a:r>
              <a:rPr lang="en-GB" sz="750">
                <a:solidFill>
                  <a:srgbClr val="1B75BB">
                    <a:lumMod val="50000"/>
                  </a:srgbClr>
                </a:solidFill>
                <a:latin typeface="Arial" panose="020B0604020202020204"/>
              </a:rPr>
              <a:t>="10.3389/fpsyt.2022.824831"&gt; Mattingly et al, 2022 &lt;/cite&gt; ). In a randomized controlled trial in elderly patients with MDD without a diagnosis of dementia, mean change in DSST score after 8 weeks of vortioxetine treatment was approximately 3 points ( &lt;cite data-</a:t>
            </a:r>
            <a:r>
              <a:rPr lang="en-GB" sz="750" err="1">
                <a:solidFill>
                  <a:srgbClr val="1B75BB">
                    <a:lumMod val="50000"/>
                  </a:srgbClr>
                </a:solidFill>
                <a:latin typeface="Arial" panose="020B0604020202020204"/>
              </a:rPr>
              <a:t>doi</a:t>
            </a:r>
            <a:r>
              <a:rPr lang="en-GB" sz="750">
                <a:solidFill>
                  <a:srgbClr val="1B75BB">
                    <a:lumMod val="50000"/>
                  </a:srgbClr>
                </a:solidFill>
                <a:latin typeface="Arial" panose="020B0604020202020204"/>
              </a:rPr>
              <a:t>="10.1097/yic.0b013e3283542457"&gt; Katona et al, 2012 &lt;/cite&gt; ); this is consistent with the mean change from baseline of approximately 2 points after 8 weeks of vortioxetine treatment in the present study.</a:t>
            </a:r>
            <a:r>
              <a:rPr lang="en-GB" sz="750" b="1">
                <a:solidFill>
                  <a:srgbClr val="1B75BB">
                    <a:lumMod val="50000"/>
                  </a:srgbClr>
                </a:solidFill>
                <a:latin typeface="Arial" panose="020B0604020202020204"/>
              </a:rPr>
              <a:t>”</a:t>
            </a:r>
          </a:p>
        </p:txBody>
      </p:sp>
      <p:sp>
        <p:nvSpPr>
          <p:cNvPr id="13" name="Speech Bubble: Rectangle 12">
            <a:extLst>
              <a:ext uri="{FF2B5EF4-FFF2-40B4-BE49-F238E27FC236}">
                <a16:creationId xmlns:a16="http://schemas.microsoft.com/office/drawing/2014/main" id="{4A2404A7-6D9F-1870-79FF-56E40F7F74BE}"/>
              </a:ext>
            </a:extLst>
          </p:cNvPr>
          <p:cNvSpPr/>
          <p:nvPr/>
        </p:nvSpPr>
        <p:spPr>
          <a:xfrm>
            <a:off x="4452666" y="1122543"/>
            <a:ext cx="3636509" cy="1067421"/>
          </a:xfrm>
          <a:prstGeom prst="wedgeRectCallout">
            <a:avLst>
              <a:gd name="adj1" fmla="val -15589"/>
              <a:gd name="adj2" fmla="val 80595"/>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defRPr/>
            </a:pPr>
            <a:r>
              <a:rPr lang="en-GB" sz="1050" b="1">
                <a:solidFill>
                  <a:srgbClr val="61BA46">
                    <a:lumMod val="50000"/>
                  </a:srgbClr>
                </a:solidFill>
                <a:latin typeface="Arial" panose="020B0604020202020204" pitchFamily="34" charset="0"/>
                <a:cs typeface="Arial" panose="020B0604020202020204" pitchFamily="34" charset="0"/>
              </a:rPr>
              <a:t>LLM: </a:t>
            </a:r>
            <a:r>
              <a:rPr lang="en-GB" sz="1050">
                <a:solidFill>
                  <a:srgbClr val="61BA46">
                    <a:lumMod val="50000"/>
                  </a:srgbClr>
                </a:solidFill>
                <a:latin typeface="Arial" panose="020B0604020202020204" pitchFamily="34" charset="0"/>
                <a:cs typeface="Arial" panose="020B0604020202020204" pitchFamily="34" charset="0"/>
              </a:rPr>
              <a:t>“The text describes </a:t>
            </a:r>
            <a:r>
              <a:rPr lang="en-GB" sz="1050">
                <a:solidFill>
                  <a:srgbClr val="F7931D"/>
                </a:solidFill>
                <a:latin typeface="Arial" panose="020B0604020202020204" pitchFamily="34" charset="0"/>
                <a:cs typeface="Arial" panose="020B0604020202020204" pitchFamily="34" charset="0"/>
              </a:rPr>
              <a:t>observed improvements in DSST score with vortioxetine treatment, indicating a clinically meaningful increase</a:t>
            </a:r>
            <a:r>
              <a:rPr lang="en-GB" sz="1050">
                <a:solidFill>
                  <a:srgbClr val="61BA46">
                    <a:lumMod val="50000"/>
                  </a:srgbClr>
                </a:solidFill>
                <a:latin typeface="Arial" panose="020B0604020202020204" pitchFamily="34" charset="0"/>
                <a:cs typeface="Arial" panose="020B0604020202020204" pitchFamily="34" charset="0"/>
              </a:rPr>
              <a:t>, and consistency with previous studies, which suggests a positive sentiment towards the drug's effects.”</a:t>
            </a:r>
          </a:p>
        </p:txBody>
      </p:sp>
      <p:sp>
        <p:nvSpPr>
          <p:cNvPr id="14" name="Speech Bubble: Rectangle 13">
            <a:extLst>
              <a:ext uri="{FF2B5EF4-FFF2-40B4-BE49-F238E27FC236}">
                <a16:creationId xmlns:a16="http://schemas.microsoft.com/office/drawing/2014/main" id="{7C383F3A-01E7-0D0A-5CF6-1AAA511FA552}"/>
              </a:ext>
            </a:extLst>
          </p:cNvPr>
          <p:cNvSpPr/>
          <p:nvPr/>
        </p:nvSpPr>
        <p:spPr>
          <a:xfrm>
            <a:off x="4452666" y="1122543"/>
            <a:ext cx="3645000" cy="1067421"/>
          </a:xfrm>
          <a:prstGeom prst="wedgeRectCallout">
            <a:avLst>
              <a:gd name="adj1" fmla="val -15589"/>
              <a:gd name="adj2" fmla="val 80595"/>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defRPr/>
            </a:pPr>
            <a:r>
              <a:rPr lang="en-GB" sz="1050" b="1">
                <a:solidFill>
                  <a:srgbClr val="61BA46">
                    <a:lumMod val="50000"/>
                  </a:srgbClr>
                </a:solidFill>
                <a:latin typeface="Arial" panose="020B0604020202020204" pitchFamily="34" charset="0"/>
                <a:cs typeface="Arial" panose="020B0604020202020204" pitchFamily="34" charset="0"/>
              </a:rPr>
              <a:t>LLM: </a:t>
            </a:r>
            <a:r>
              <a:rPr lang="en-GB" sz="1050">
                <a:solidFill>
                  <a:srgbClr val="61BA46">
                    <a:lumMod val="50000"/>
                  </a:srgbClr>
                </a:solidFill>
                <a:latin typeface="Arial" panose="020B0604020202020204" pitchFamily="34" charset="0"/>
                <a:cs typeface="Arial" panose="020B0604020202020204" pitchFamily="34" charset="0"/>
              </a:rPr>
              <a:t>“The text describes observed improvements in DSST score with vortioxetine treatment, indicating a clinically meaningful increase, and </a:t>
            </a:r>
            <a:r>
              <a:rPr lang="en-GB" sz="1050">
                <a:solidFill>
                  <a:srgbClr val="F7931D"/>
                </a:solidFill>
                <a:latin typeface="Arial" panose="020B0604020202020204" pitchFamily="34" charset="0"/>
                <a:cs typeface="Arial" panose="020B0604020202020204" pitchFamily="34" charset="0"/>
              </a:rPr>
              <a:t>consistency with previous studies</a:t>
            </a:r>
            <a:r>
              <a:rPr lang="en-GB" sz="1050">
                <a:solidFill>
                  <a:srgbClr val="305D23"/>
                </a:solidFill>
                <a:latin typeface="Arial" panose="020B0604020202020204" pitchFamily="34" charset="0"/>
                <a:cs typeface="Arial" panose="020B0604020202020204" pitchFamily="34" charset="0"/>
              </a:rPr>
              <a:t>,</a:t>
            </a:r>
            <a:r>
              <a:rPr lang="en-GB" sz="1050">
                <a:solidFill>
                  <a:srgbClr val="F7931D"/>
                </a:solidFill>
                <a:latin typeface="Arial" panose="020B0604020202020204" pitchFamily="34" charset="0"/>
                <a:cs typeface="Arial" panose="020B0604020202020204" pitchFamily="34" charset="0"/>
              </a:rPr>
              <a:t> </a:t>
            </a:r>
            <a:r>
              <a:rPr lang="en-GB" sz="1050">
                <a:solidFill>
                  <a:srgbClr val="61BA46">
                    <a:lumMod val="50000"/>
                  </a:srgbClr>
                </a:solidFill>
                <a:latin typeface="Arial" panose="020B0604020202020204" pitchFamily="34" charset="0"/>
                <a:cs typeface="Arial" panose="020B0604020202020204" pitchFamily="34" charset="0"/>
              </a:rPr>
              <a:t>which suggests a positive sentiment towards the drug's effects.</a:t>
            </a:r>
            <a:r>
              <a:rPr lang="en-GB" sz="1050" b="1">
                <a:solidFill>
                  <a:srgbClr val="61BA46">
                    <a:lumMod val="50000"/>
                  </a:srgbClr>
                </a:solidFill>
                <a:latin typeface="Arial" panose="020B0604020202020204" pitchFamily="34" charset="0"/>
                <a:cs typeface="Arial" panose="020B0604020202020204" pitchFamily="34" charset="0"/>
              </a:rPr>
              <a:t>”</a:t>
            </a:r>
          </a:p>
        </p:txBody>
      </p:sp>
      <p:sp>
        <p:nvSpPr>
          <p:cNvPr id="5" name="TextBox 4">
            <a:extLst>
              <a:ext uri="{FF2B5EF4-FFF2-40B4-BE49-F238E27FC236}">
                <a16:creationId xmlns:a16="http://schemas.microsoft.com/office/drawing/2014/main" id="{9BF063E6-E0AB-3F04-03BD-90E7F9064B09}"/>
              </a:ext>
            </a:extLst>
          </p:cNvPr>
          <p:cNvSpPr txBox="1"/>
          <p:nvPr/>
        </p:nvSpPr>
        <p:spPr>
          <a:xfrm>
            <a:off x="0" y="4414604"/>
            <a:ext cx="9150350"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DSST, digit symbol substitution test; </a:t>
            </a:r>
            <a:r>
              <a:rPr kumimoji="0" lang="en-GB" sz="1000" b="0" i="0" u="none" strike="noStrike" kern="1200" cap="none" spc="0" normalizeH="0" baseline="0" noProof="0" err="1">
                <a:ln>
                  <a:noFill/>
                </a:ln>
                <a:solidFill>
                  <a:srgbClr val="000000"/>
                </a:solidFill>
                <a:effectLst/>
                <a:uLnTx/>
                <a:uFillTx/>
                <a:latin typeface="Arial" panose="020B0604020202020204"/>
                <a:ea typeface="+mn-ea"/>
                <a:cs typeface="+mn-cs"/>
              </a:rPr>
              <a:t>HRQoL</a:t>
            </a: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 health-related quality of life; LLM, large language model; </a:t>
            </a:r>
            <a:b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b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MDD, major depressive disorder; RELIEVE, Real-Life Effectiveness of Vortioxetine in Depression</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custDataLst>
      <p:tags r:id="rId1"/>
    </p:custDataLst>
    <p:extLst>
      <p:ext uri="{BB962C8B-B14F-4D97-AF65-F5344CB8AC3E}">
        <p14:creationId xmlns:p14="http://schemas.microsoft.com/office/powerpoint/2010/main" val="2930748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4" grpId="0" animBg="1"/>
      <p:bldP spid="8" grpId="0" animBg="1"/>
      <p:bldP spid="13" grpId="0" animBg="1"/>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5A8700E-48C9-A87C-D8DB-1940F898A076}"/>
              </a:ext>
            </a:extLst>
          </p:cNvPr>
          <p:cNvSpPr>
            <a:spLocks noGrp="1"/>
          </p:cNvSpPr>
          <p:nvPr>
            <p:ph type="title"/>
          </p:nvPr>
        </p:nvSpPr>
        <p:spPr>
          <a:xfrm>
            <a:off x="647231" y="-19454"/>
            <a:ext cx="7462661" cy="941541"/>
          </a:xfrm>
        </p:spPr>
        <p:txBody>
          <a:bodyPr>
            <a:normAutofit fontScale="90000"/>
          </a:bodyPr>
          <a:lstStyle/>
          <a:p>
            <a:r>
              <a:rPr lang="en-GB"/>
              <a:t>A summary of the citations of a single paper</a:t>
            </a:r>
          </a:p>
        </p:txBody>
      </p:sp>
      <p:sp>
        <p:nvSpPr>
          <p:cNvPr id="2" name="Slide Number Placeholder 1">
            <a:extLst>
              <a:ext uri="{FF2B5EF4-FFF2-40B4-BE49-F238E27FC236}">
                <a16:creationId xmlns:a16="http://schemas.microsoft.com/office/drawing/2014/main" id="{D9BE5FA9-328A-E968-83FE-ED21C8B53904}"/>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6B51402-D8AD-3345-AF1A-7CB73C854E7F}" type="slidenum">
              <a:rPr lang="en-US" smtClean="0"/>
              <a:pPr algn="ctr">
                <a:defRPr/>
              </a:pPr>
              <a:t>19</a:t>
            </a:fld>
            <a:endParaRPr lang="en-US" sz="788">
              <a:solidFill>
                <a:srgbClr val="FFFFFF"/>
              </a:solidFill>
              <a:latin typeface="Arial" panose="020B0604020202020204"/>
            </a:endParaRPr>
          </a:p>
        </p:txBody>
      </p:sp>
      <p:sp>
        <p:nvSpPr>
          <p:cNvPr id="3" name="Footer Placeholder 2">
            <a:extLst>
              <a:ext uri="{FF2B5EF4-FFF2-40B4-BE49-F238E27FC236}">
                <a16:creationId xmlns:a16="http://schemas.microsoft.com/office/drawing/2014/main" id="{09B82D3E-43F7-95DD-D7A9-86F0DD54CE86}"/>
              </a:ext>
            </a:extLst>
          </p:cNvPr>
          <p:cNvSpPr>
            <a:spLocks noGrp="1"/>
          </p:cNvSpPr>
          <p:nvPr>
            <p:ph type="ftr" sz="quarter" idx="4294967295"/>
          </p:nvPr>
        </p:nvSpPr>
        <p:spPr>
          <a:xfrm>
            <a:off x="788715" y="6095315"/>
            <a:ext cx="10444887" cy="365125"/>
          </a:xfrm>
          <a:prstGeom prst="rect">
            <a:avLst/>
          </a:prstGeom>
        </p:spPr>
        <p:txBody>
          <a:bodyPr bIns="0" anchor="b"/>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endParaRPr lang="en-US" sz="750">
              <a:solidFill>
                <a:srgbClr val="000000"/>
              </a:solidFill>
              <a:latin typeface="Arial" panose="020B0604020202020204"/>
            </a:endParaRPr>
          </a:p>
        </p:txBody>
      </p:sp>
      <p:sp>
        <p:nvSpPr>
          <p:cNvPr id="4" name="TextBox 3">
            <a:extLst>
              <a:ext uri="{FF2B5EF4-FFF2-40B4-BE49-F238E27FC236}">
                <a16:creationId xmlns:a16="http://schemas.microsoft.com/office/drawing/2014/main" id="{BA6C89E8-FF4A-DF0F-6715-EED33D1B7E53}"/>
              </a:ext>
            </a:extLst>
          </p:cNvPr>
          <p:cNvSpPr txBox="1"/>
          <p:nvPr/>
        </p:nvSpPr>
        <p:spPr>
          <a:xfrm>
            <a:off x="477496" y="1304408"/>
            <a:ext cx="3780000" cy="2791814"/>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defRPr sz="1400" b="1">
                <a:solidFill>
                  <a:schemeClr val="lt1"/>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defRPr/>
            </a:pPr>
            <a:r>
              <a:rPr lang="en-GB" sz="975">
                <a:solidFill>
                  <a:srgbClr val="61BA46">
                    <a:lumMod val="50000"/>
                  </a:srgbClr>
                </a:solidFill>
              </a:rPr>
              <a:t>“</a:t>
            </a:r>
            <a:r>
              <a:rPr lang="en-GB" sz="975" b="0">
                <a:solidFill>
                  <a:srgbClr val="61BA46">
                    <a:lumMod val="50000"/>
                  </a:srgbClr>
                </a:solidFill>
              </a:rPr>
              <a:t>A published clinical study on the use of vortioxetine for treating Major Depressive Disorder (MDD) has demonstrated positive outcomes. Patients experienced significant improvements in functioning, depressive and cognitive symptoms, sexual function, and health-related quality of life over a 6-month period.</a:t>
            </a:r>
          </a:p>
          <a:p>
            <a:pPr>
              <a:defRPr/>
            </a:pPr>
            <a:endParaRPr lang="en-GB" sz="975" b="0">
              <a:solidFill>
                <a:srgbClr val="61BA46">
                  <a:lumMod val="50000"/>
                </a:srgbClr>
              </a:solidFill>
            </a:endParaRPr>
          </a:p>
          <a:p>
            <a:pPr>
              <a:defRPr/>
            </a:pPr>
            <a:r>
              <a:rPr lang="en-GB" sz="975" b="0">
                <a:solidFill>
                  <a:srgbClr val="61BA46">
                    <a:lumMod val="50000"/>
                  </a:srgbClr>
                </a:solidFill>
              </a:rPr>
              <a:t>Vortioxetine treatment was associated with minimal weight change, which is considered favorable and aligns with its safety profile. These benefits were most pronounced when vortioxetine was used as first-line therapy, although clinically meaningful improvements were also observed in patients who had received prior antidepressant therapy. </a:t>
            </a:r>
          </a:p>
          <a:p>
            <a:pPr>
              <a:defRPr/>
            </a:pPr>
            <a:endParaRPr lang="en-GB" sz="975" b="0">
              <a:solidFill>
                <a:srgbClr val="61BA46">
                  <a:lumMod val="50000"/>
                </a:srgbClr>
              </a:solidFill>
            </a:endParaRPr>
          </a:p>
          <a:p>
            <a:pPr>
              <a:defRPr/>
            </a:pPr>
            <a:r>
              <a:rPr lang="en-GB" sz="975" b="0">
                <a:solidFill>
                  <a:srgbClr val="61BA46">
                    <a:lumMod val="50000"/>
                  </a:srgbClr>
                </a:solidFill>
              </a:rPr>
              <a:t>The drug was found to be well-tolerated even in specific patient subgroups, such as elderly individuals and those with comorbidities, including Alzheimer's disease, with adverse events being mostly mild to moderate in intensity.</a:t>
            </a:r>
            <a:r>
              <a:rPr lang="en-GB" sz="975">
                <a:solidFill>
                  <a:srgbClr val="61BA46">
                    <a:lumMod val="50000"/>
                  </a:srgbClr>
                </a:solidFill>
              </a:rPr>
              <a:t>”</a:t>
            </a:r>
          </a:p>
        </p:txBody>
      </p:sp>
      <p:sp>
        <p:nvSpPr>
          <p:cNvPr id="5" name="TextBox 4">
            <a:extLst>
              <a:ext uri="{FF2B5EF4-FFF2-40B4-BE49-F238E27FC236}">
                <a16:creationId xmlns:a16="http://schemas.microsoft.com/office/drawing/2014/main" id="{085AC7BA-6A11-031A-C9AF-A49E2021D7D9}"/>
              </a:ext>
            </a:extLst>
          </p:cNvPr>
          <p:cNvSpPr txBox="1"/>
          <p:nvPr/>
        </p:nvSpPr>
        <p:spPr>
          <a:xfrm>
            <a:off x="4765439" y="1307969"/>
            <a:ext cx="3780000" cy="3240000"/>
          </a:xfrm>
          <a:prstGeom prst="rect">
            <a:avLst/>
          </a:prstGeom>
          <a:solidFill>
            <a:schemeClr val="bg2">
              <a:lumMod val="20000"/>
              <a:lumOff val="80000"/>
            </a:schemeClr>
          </a:solidFill>
          <a:ln>
            <a:solidFill>
              <a:srgbClr val="0E3B5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defRPr sz="1400" b="1">
                <a:solidFill>
                  <a:schemeClr val="lt1"/>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defRPr/>
            </a:pPr>
            <a:r>
              <a:rPr lang="en-GB" sz="975">
                <a:solidFill>
                  <a:srgbClr val="1B75BB">
                    <a:lumMod val="50000"/>
                  </a:srgbClr>
                </a:solidFill>
              </a:rPr>
              <a:t>“</a:t>
            </a:r>
            <a:r>
              <a:rPr lang="en-GB" sz="975" b="0">
                <a:solidFill>
                  <a:srgbClr val="1B75BB">
                    <a:lumMod val="50000"/>
                  </a:srgbClr>
                </a:solidFill>
              </a:rPr>
              <a:t>The clinical study, known as the RELIEVE study, assessed the effectiveness and safety of vortioxetine in patients with Major Depressive Disorder (MDD).</a:t>
            </a:r>
          </a:p>
          <a:p>
            <a:pPr>
              <a:defRPr/>
            </a:pPr>
            <a:endParaRPr lang="en-GB" sz="975" b="0">
              <a:solidFill>
                <a:srgbClr val="1B75BB">
                  <a:lumMod val="50000"/>
                </a:srgbClr>
              </a:solidFill>
            </a:endParaRPr>
          </a:p>
          <a:p>
            <a:pPr>
              <a:defRPr/>
            </a:pPr>
            <a:r>
              <a:rPr lang="en-GB" sz="975" b="0">
                <a:solidFill>
                  <a:srgbClr val="1B75BB">
                    <a:lumMod val="50000"/>
                  </a:srgbClr>
                </a:solidFill>
              </a:rPr>
              <a:t>Throughout various excerpts, factual details are presented regarding the study's design, patient treatment regimes, and subgroup analyses, but no explicit results or judgments on the efficacy or safety of vortioxetine are offered, maintaining a neutral sentiment. </a:t>
            </a:r>
          </a:p>
          <a:p>
            <a:pPr>
              <a:defRPr/>
            </a:pPr>
            <a:endParaRPr lang="en-GB" sz="975" b="0">
              <a:solidFill>
                <a:srgbClr val="1B75BB">
                  <a:lumMod val="50000"/>
                </a:srgbClr>
              </a:solidFill>
            </a:endParaRPr>
          </a:p>
          <a:p>
            <a:pPr>
              <a:defRPr/>
            </a:pPr>
            <a:r>
              <a:rPr lang="en-GB" sz="975" b="0">
                <a:solidFill>
                  <a:srgbClr val="1B75BB">
                    <a:lumMod val="50000"/>
                  </a:srgbClr>
                </a:solidFill>
              </a:rPr>
              <a:t>The study also compared adverse event rates across different study settings and acknowledged the general variability of psychopharmacologic therapy effectiveness across countries. While specific outcomes of vortioxetine's use as a third-line treatment and its administration in French patients are mentioned, the texts refrain from making qualitative assessments or drawing conclusions, instead suggesting the need for further research. </a:t>
            </a:r>
          </a:p>
          <a:p>
            <a:pPr>
              <a:defRPr/>
            </a:pPr>
            <a:endParaRPr lang="en-GB" sz="975" b="0">
              <a:solidFill>
                <a:srgbClr val="1B75BB">
                  <a:lumMod val="50000"/>
                </a:srgbClr>
              </a:solidFill>
            </a:endParaRPr>
          </a:p>
          <a:p>
            <a:pPr>
              <a:defRPr/>
            </a:pPr>
            <a:r>
              <a:rPr lang="en-GB" sz="975" b="0">
                <a:solidFill>
                  <a:srgbClr val="1B75BB">
                    <a:lumMod val="50000"/>
                  </a:srgbClr>
                </a:solidFill>
              </a:rPr>
              <a:t>The tolerability profile of vortioxetine reported reflects known data, without indicating any new or unexpected safety issues.</a:t>
            </a:r>
            <a:r>
              <a:rPr lang="en-GB" sz="975">
                <a:solidFill>
                  <a:srgbClr val="1B75BB">
                    <a:lumMod val="50000"/>
                  </a:srgbClr>
                </a:solidFill>
              </a:rPr>
              <a:t>”</a:t>
            </a:r>
          </a:p>
        </p:txBody>
      </p:sp>
      <p:sp>
        <p:nvSpPr>
          <p:cNvPr id="6" name="TextBox 5">
            <a:extLst>
              <a:ext uri="{FF2B5EF4-FFF2-40B4-BE49-F238E27FC236}">
                <a16:creationId xmlns:a16="http://schemas.microsoft.com/office/drawing/2014/main" id="{F94FD089-59E1-0B7E-8C00-9DE01F24A9F8}"/>
              </a:ext>
            </a:extLst>
          </p:cNvPr>
          <p:cNvSpPr txBox="1"/>
          <p:nvPr/>
        </p:nvSpPr>
        <p:spPr>
          <a:xfrm>
            <a:off x="477496" y="1012935"/>
            <a:ext cx="2887329" cy="300082"/>
          </a:xfrm>
          <a:prstGeom prst="rect">
            <a:avLst/>
          </a:prstGeom>
          <a:noFill/>
        </p:spPr>
        <p:txBody>
          <a:bodyPr wrap="none" rtlCol="0">
            <a:spAutoFit/>
          </a:bodyPr>
          <a:lstStyle/>
          <a:p>
            <a:pPr>
              <a:defRPr/>
            </a:pPr>
            <a:r>
              <a:rPr lang="en-GB" b="1">
                <a:solidFill>
                  <a:srgbClr val="61BA46"/>
                </a:solidFill>
                <a:latin typeface="Arial" panose="020B0604020202020204"/>
              </a:rPr>
              <a:t>Summary of 13 positive citations</a:t>
            </a:r>
          </a:p>
        </p:txBody>
      </p:sp>
      <p:sp>
        <p:nvSpPr>
          <p:cNvPr id="7" name="TextBox 6">
            <a:extLst>
              <a:ext uri="{FF2B5EF4-FFF2-40B4-BE49-F238E27FC236}">
                <a16:creationId xmlns:a16="http://schemas.microsoft.com/office/drawing/2014/main" id="{684FBFC8-165A-059F-7468-A4C1DDED5B62}"/>
              </a:ext>
            </a:extLst>
          </p:cNvPr>
          <p:cNvSpPr txBox="1"/>
          <p:nvPr/>
        </p:nvSpPr>
        <p:spPr>
          <a:xfrm>
            <a:off x="4765439" y="1012690"/>
            <a:ext cx="2810385" cy="300082"/>
          </a:xfrm>
          <a:prstGeom prst="rect">
            <a:avLst/>
          </a:prstGeom>
          <a:noFill/>
        </p:spPr>
        <p:txBody>
          <a:bodyPr wrap="none" rtlCol="0">
            <a:spAutoFit/>
          </a:bodyPr>
          <a:lstStyle/>
          <a:p>
            <a:pPr>
              <a:defRPr/>
            </a:pPr>
            <a:r>
              <a:rPr lang="en-GB" b="1">
                <a:solidFill>
                  <a:srgbClr val="1B75BB"/>
                </a:solidFill>
                <a:latin typeface="Arial" panose="020B0604020202020204"/>
              </a:rPr>
              <a:t>Summary of 12 neutral citations</a:t>
            </a:r>
          </a:p>
        </p:txBody>
      </p:sp>
      <p:sp>
        <p:nvSpPr>
          <p:cNvPr id="9" name="TextBox 8">
            <a:extLst>
              <a:ext uri="{FF2B5EF4-FFF2-40B4-BE49-F238E27FC236}">
                <a16:creationId xmlns:a16="http://schemas.microsoft.com/office/drawing/2014/main" id="{0A33A50F-A6C4-A5F9-E6FA-7F4298EDF240}"/>
              </a:ext>
            </a:extLst>
          </p:cNvPr>
          <p:cNvSpPr txBox="1"/>
          <p:nvPr/>
        </p:nvSpPr>
        <p:spPr>
          <a:xfrm>
            <a:off x="477496" y="1307970"/>
            <a:ext cx="3780000" cy="2791814"/>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defRPr sz="1400" b="1">
                <a:solidFill>
                  <a:schemeClr val="lt1"/>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defRPr/>
            </a:pPr>
            <a:r>
              <a:rPr lang="en-GB" sz="975">
                <a:solidFill>
                  <a:srgbClr val="61BA46">
                    <a:lumMod val="50000"/>
                  </a:srgbClr>
                </a:solidFill>
              </a:rPr>
              <a:t>“</a:t>
            </a:r>
            <a:r>
              <a:rPr lang="en-GB" sz="975" b="0">
                <a:solidFill>
                  <a:srgbClr val="61BA46">
                    <a:lumMod val="50000"/>
                  </a:srgbClr>
                </a:solidFill>
              </a:rPr>
              <a:t>A published clinical study on the use of vortioxetine for treating Major Depressive Disorder (MDD) has demonstrated positive outcomes. Patients experienced significant improvements in functioning, depressive and cognitive symptoms, sexual function, and health-related quality of life over a 6-month period.</a:t>
            </a:r>
          </a:p>
          <a:p>
            <a:pPr>
              <a:defRPr/>
            </a:pPr>
            <a:endParaRPr lang="en-GB" sz="975" b="0">
              <a:solidFill>
                <a:srgbClr val="61BA46">
                  <a:lumMod val="50000"/>
                </a:srgbClr>
              </a:solidFill>
            </a:endParaRPr>
          </a:p>
          <a:p>
            <a:pPr>
              <a:defRPr/>
            </a:pPr>
            <a:r>
              <a:rPr lang="en-GB" sz="975" b="0">
                <a:solidFill>
                  <a:srgbClr val="61BA46">
                    <a:lumMod val="50000"/>
                  </a:srgbClr>
                </a:solidFill>
              </a:rPr>
              <a:t>Vortioxetine treatment was </a:t>
            </a:r>
            <a:r>
              <a:rPr lang="en-GB" sz="975" b="0">
                <a:solidFill>
                  <a:srgbClr val="F7931D"/>
                </a:solidFill>
              </a:rPr>
              <a:t>associated with minimal weight change, which is considered </a:t>
            </a:r>
            <a:r>
              <a:rPr lang="en-GB" sz="975" b="0" err="1">
                <a:solidFill>
                  <a:srgbClr val="F7931D"/>
                </a:solidFill>
              </a:rPr>
              <a:t>favorable</a:t>
            </a:r>
            <a:r>
              <a:rPr lang="en-GB" sz="975" b="0">
                <a:solidFill>
                  <a:srgbClr val="F7931D"/>
                </a:solidFill>
              </a:rPr>
              <a:t> and aligns with its safety profile</a:t>
            </a:r>
            <a:r>
              <a:rPr lang="en-GB" sz="975" b="0">
                <a:solidFill>
                  <a:srgbClr val="305D23"/>
                </a:solidFill>
              </a:rPr>
              <a:t>.</a:t>
            </a:r>
            <a:r>
              <a:rPr lang="en-GB" sz="975" b="0">
                <a:solidFill>
                  <a:srgbClr val="61BA46">
                    <a:lumMod val="50000"/>
                  </a:srgbClr>
                </a:solidFill>
              </a:rPr>
              <a:t> These benefits were most pronounced when vortioxetine was used as first-line therapy, although clinically meaningful improvements were also observed in patients who had received prior antidepressant therapy. </a:t>
            </a:r>
          </a:p>
          <a:p>
            <a:pPr>
              <a:defRPr/>
            </a:pPr>
            <a:endParaRPr lang="en-GB" sz="975" b="0">
              <a:solidFill>
                <a:srgbClr val="61BA46">
                  <a:lumMod val="50000"/>
                </a:srgbClr>
              </a:solidFill>
            </a:endParaRPr>
          </a:p>
          <a:p>
            <a:pPr>
              <a:defRPr/>
            </a:pPr>
            <a:r>
              <a:rPr lang="en-GB" sz="975" b="0">
                <a:solidFill>
                  <a:srgbClr val="61BA46">
                    <a:lumMod val="50000"/>
                  </a:srgbClr>
                </a:solidFill>
              </a:rPr>
              <a:t>The drug was found to be well-tolerated even in specific patient subgroups, such as elderly individuals and those with comorbidities, including Alzheimer's disease, with adverse events being mostly mild to moderate in intensity.</a:t>
            </a:r>
            <a:r>
              <a:rPr lang="en-GB" sz="975">
                <a:solidFill>
                  <a:srgbClr val="61BA46">
                    <a:lumMod val="50000"/>
                  </a:srgbClr>
                </a:solidFill>
              </a:rPr>
              <a:t>”</a:t>
            </a:r>
          </a:p>
        </p:txBody>
      </p:sp>
      <p:sp>
        <p:nvSpPr>
          <p:cNvPr id="10" name="TextBox 9">
            <a:extLst>
              <a:ext uri="{FF2B5EF4-FFF2-40B4-BE49-F238E27FC236}">
                <a16:creationId xmlns:a16="http://schemas.microsoft.com/office/drawing/2014/main" id="{885A0885-4F85-0965-7279-5A8477CC6A15}"/>
              </a:ext>
            </a:extLst>
          </p:cNvPr>
          <p:cNvSpPr txBox="1"/>
          <p:nvPr/>
        </p:nvSpPr>
        <p:spPr>
          <a:xfrm>
            <a:off x="4765439" y="1312772"/>
            <a:ext cx="3780000" cy="3240000"/>
          </a:xfrm>
          <a:prstGeom prst="rect">
            <a:avLst/>
          </a:prstGeom>
          <a:solidFill>
            <a:schemeClr val="bg2">
              <a:lumMod val="20000"/>
              <a:lumOff val="80000"/>
            </a:schemeClr>
          </a:solidFill>
          <a:ln>
            <a:solidFill>
              <a:srgbClr val="0E3B5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defRPr sz="1400" b="1">
                <a:solidFill>
                  <a:schemeClr val="lt1"/>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defRPr/>
            </a:pPr>
            <a:r>
              <a:rPr lang="en-GB" sz="975">
                <a:solidFill>
                  <a:srgbClr val="1B75BB">
                    <a:lumMod val="50000"/>
                  </a:srgbClr>
                </a:solidFill>
              </a:rPr>
              <a:t>“</a:t>
            </a:r>
            <a:r>
              <a:rPr lang="en-GB" sz="975" b="0">
                <a:solidFill>
                  <a:srgbClr val="1B75BB">
                    <a:lumMod val="50000"/>
                  </a:srgbClr>
                </a:solidFill>
              </a:rPr>
              <a:t>The clinical study, known as the RELIEVE study, assessed the effectiveness and safety of vortioxetine in patients with Major Depressive Disorder (MDD).</a:t>
            </a:r>
          </a:p>
          <a:p>
            <a:pPr>
              <a:defRPr/>
            </a:pPr>
            <a:endParaRPr lang="en-GB" sz="975" b="0">
              <a:solidFill>
                <a:srgbClr val="1B75BB">
                  <a:lumMod val="50000"/>
                </a:srgbClr>
              </a:solidFill>
            </a:endParaRPr>
          </a:p>
          <a:p>
            <a:pPr>
              <a:defRPr/>
            </a:pPr>
            <a:r>
              <a:rPr lang="en-GB" sz="975" b="0">
                <a:solidFill>
                  <a:srgbClr val="1B75BB">
                    <a:lumMod val="50000"/>
                  </a:srgbClr>
                </a:solidFill>
              </a:rPr>
              <a:t>Throughout various excerpts, </a:t>
            </a:r>
            <a:r>
              <a:rPr lang="en-GB" sz="975" b="0">
                <a:solidFill>
                  <a:srgbClr val="F7931D"/>
                </a:solidFill>
              </a:rPr>
              <a:t>factual details are presented </a:t>
            </a:r>
            <a:r>
              <a:rPr lang="en-GB" sz="975" b="0">
                <a:solidFill>
                  <a:srgbClr val="1B75BB">
                    <a:lumMod val="50000"/>
                  </a:srgbClr>
                </a:solidFill>
              </a:rPr>
              <a:t>regarding the study's design, patient treatment regimes, and subgroup analyses, </a:t>
            </a:r>
            <a:r>
              <a:rPr lang="en-GB" sz="975" b="0">
                <a:solidFill>
                  <a:srgbClr val="F7931D"/>
                </a:solidFill>
              </a:rPr>
              <a:t>but no explicit results or judgments on the efficacy or safety of vortioxetine are offered</a:t>
            </a:r>
            <a:r>
              <a:rPr lang="en-GB" sz="975" b="0">
                <a:solidFill>
                  <a:srgbClr val="1B75BB">
                    <a:lumMod val="50000"/>
                  </a:srgbClr>
                </a:solidFill>
              </a:rPr>
              <a:t>, maintaining a neutral sentiment. </a:t>
            </a:r>
          </a:p>
          <a:p>
            <a:pPr>
              <a:defRPr/>
            </a:pPr>
            <a:endParaRPr lang="en-GB" sz="975" b="0">
              <a:solidFill>
                <a:srgbClr val="1B75BB">
                  <a:lumMod val="50000"/>
                </a:srgbClr>
              </a:solidFill>
            </a:endParaRPr>
          </a:p>
          <a:p>
            <a:pPr>
              <a:defRPr/>
            </a:pPr>
            <a:r>
              <a:rPr lang="en-GB" sz="975" b="0">
                <a:solidFill>
                  <a:srgbClr val="1B75BB">
                    <a:lumMod val="50000"/>
                  </a:srgbClr>
                </a:solidFill>
              </a:rPr>
              <a:t>The study also compared adverse event rates across different study settings and acknowledged the general variability of psychopharmacologic therapy effectiveness across countries. While specific outcomes of vortioxetine's use as a third-line treatment and its administration in French patients are mentioned, the texts refrain from making qualitative assessments or drawing conclusions, instead suggesting the need for further research. </a:t>
            </a:r>
          </a:p>
          <a:p>
            <a:pPr>
              <a:defRPr/>
            </a:pPr>
            <a:endParaRPr lang="en-GB" sz="975" b="0">
              <a:solidFill>
                <a:srgbClr val="1B75BB">
                  <a:lumMod val="50000"/>
                </a:srgbClr>
              </a:solidFill>
            </a:endParaRPr>
          </a:p>
          <a:p>
            <a:pPr>
              <a:defRPr/>
            </a:pPr>
            <a:r>
              <a:rPr lang="en-GB" sz="975" b="0">
                <a:solidFill>
                  <a:srgbClr val="1B75BB">
                    <a:lumMod val="50000"/>
                  </a:srgbClr>
                </a:solidFill>
              </a:rPr>
              <a:t>The </a:t>
            </a:r>
            <a:r>
              <a:rPr lang="en-GB" sz="975" b="0">
                <a:solidFill>
                  <a:srgbClr val="F7931D"/>
                </a:solidFill>
              </a:rPr>
              <a:t>tolerability profile of vortioxetine reported reflects known data, without indicating any new or unexpected safety issues</a:t>
            </a:r>
            <a:r>
              <a:rPr lang="en-GB" sz="975" b="0">
                <a:solidFill>
                  <a:srgbClr val="1B75BB">
                    <a:lumMod val="50000"/>
                  </a:srgbClr>
                </a:solidFill>
              </a:rPr>
              <a:t>.</a:t>
            </a:r>
            <a:r>
              <a:rPr lang="en-GB" sz="975">
                <a:solidFill>
                  <a:srgbClr val="1B75BB">
                    <a:lumMod val="50000"/>
                  </a:srgbClr>
                </a:solidFill>
              </a:rPr>
              <a:t>”</a:t>
            </a:r>
          </a:p>
        </p:txBody>
      </p:sp>
      <p:sp>
        <p:nvSpPr>
          <p:cNvPr id="12" name="TextBox 11">
            <a:extLst>
              <a:ext uri="{FF2B5EF4-FFF2-40B4-BE49-F238E27FC236}">
                <a16:creationId xmlns:a16="http://schemas.microsoft.com/office/drawing/2014/main" id="{BFF957D6-249F-37C0-EFB5-F7C87EBC7037}"/>
              </a:ext>
            </a:extLst>
          </p:cNvPr>
          <p:cNvSpPr txBox="1"/>
          <p:nvPr/>
        </p:nvSpPr>
        <p:spPr>
          <a:xfrm>
            <a:off x="1758950" y="4687630"/>
            <a:ext cx="5626100" cy="24622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RELIEVE, Real-Life Effectiveness of Vortioxetine in Depression</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custDataLst>
      <p:tags r:id="rId1"/>
    </p:custDataLst>
    <p:extLst>
      <p:ext uri="{BB962C8B-B14F-4D97-AF65-F5344CB8AC3E}">
        <p14:creationId xmlns:p14="http://schemas.microsoft.com/office/powerpoint/2010/main" val="2388958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2">
            <a:extLst>
              <a:ext uri="{FF2B5EF4-FFF2-40B4-BE49-F238E27FC236}">
                <a16:creationId xmlns:a16="http://schemas.microsoft.com/office/drawing/2014/main" id="{13CB7A10-4206-4923-8BB7-E8518E49EABA}"/>
              </a:ext>
            </a:extLst>
          </p:cNvPr>
          <p:cNvSpPr txBox="1">
            <a:spLocks/>
          </p:cNvSpPr>
          <p:nvPr/>
        </p:nvSpPr>
        <p:spPr bwMode="auto">
          <a:xfrm>
            <a:off x="7444874" y="85797"/>
            <a:ext cx="16002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685800" rtl="0" eaLnBrk="1" latinLnBrk="0" hangingPunct="1">
              <a:spcBef>
                <a:spcPct val="20000"/>
              </a:spcBef>
              <a:buClr>
                <a:srgbClr val="FF6600"/>
              </a:buClr>
              <a:buSzPct val="100000"/>
              <a:buFont typeface="Arial" pitchFamily="34" charset="0"/>
              <a:buChar char="•"/>
              <a:defRPr sz="2100" kern="1200">
                <a:solidFill>
                  <a:srgbClr val="FBFBFB"/>
                </a:solidFill>
                <a:latin typeface="Arial" pitchFamily="34" charset="0"/>
                <a:ea typeface="+mn-ea"/>
                <a:cs typeface="Arial" pitchFamily="34" charset="0"/>
              </a:defRPr>
            </a:lvl1pPr>
            <a:lvl2pPr marL="557213" indent="-214313" algn="l" defTabSz="685800" rtl="0" eaLnBrk="1" latinLnBrk="0" hangingPunct="1">
              <a:spcBef>
                <a:spcPct val="20000"/>
              </a:spcBef>
              <a:buClr>
                <a:srgbClr val="FF6600"/>
              </a:buClr>
              <a:buSzPct val="110000"/>
              <a:buFont typeface="Arial" pitchFamily="34" charset="0"/>
              <a:buChar char="•"/>
              <a:defRPr sz="1800" kern="1200">
                <a:solidFill>
                  <a:srgbClr val="FBFBFB"/>
                </a:solidFill>
                <a:latin typeface="Arial" pitchFamily="34" charset="0"/>
                <a:ea typeface="+mn-ea"/>
                <a:cs typeface="Arial" pitchFamily="34" charset="0"/>
              </a:defRPr>
            </a:lvl2pPr>
            <a:lvl3pPr marL="857250" indent="-171450" algn="l" defTabSz="685800" rtl="0" eaLnBrk="1" latinLnBrk="0" hangingPunct="1">
              <a:spcBef>
                <a:spcPct val="20000"/>
              </a:spcBef>
              <a:buClr>
                <a:srgbClr val="FF6600"/>
              </a:buClr>
              <a:buSzPct val="110000"/>
              <a:buFont typeface="Arial" pitchFamily="34" charset="0"/>
              <a:buChar char="•"/>
              <a:defRPr sz="1500" kern="1200">
                <a:solidFill>
                  <a:srgbClr val="FBFBFB"/>
                </a:solidFill>
                <a:latin typeface="Arial" pitchFamily="34" charset="0"/>
                <a:ea typeface="+mn-ea"/>
                <a:cs typeface="Arial" pitchFamily="34" charset="0"/>
              </a:defRPr>
            </a:lvl3pPr>
            <a:lvl4pPr marL="12001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4pPr>
            <a:lvl5pPr marL="15430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5pPr>
            <a:lvl6pPr marL="18859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6pPr>
            <a:lvl7pPr marL="22288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7pPr>
            <a:lvl8pPr marL="25717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8pPr>
            <a:lvl9pPr marL="29146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9pPr>
          </a:lstStyle>
          <a:p>
            <a:pPr algn="r" defTabSz="685766" fontAlgn="base">
              <a:spcBef>
                <a:spcPct val="0"/>
              </a:spcBef>
              <a:spcAft>
                <a:spcPct val="0"/>
              </a:spcAft>
              <a:buClrTx/>
              <a:buSzTx/>
              <a:buNone/>
              <a:defRPr/>
            </a:pPr>
            <a:r>
              <a:rPr lang="en-US" altLang="en-US" sz="900">
                <a:solidFill>
                  <a:prstClr val="black"/>
                </a:solidFill>
                <a:latin typeface="+mn-lt"/>
              </a:rPr>
              <a:t>2</a:t>
            </a:r>
          </a:p>
        </p:txBody>
      </p:sp>
      <p:sp>
        <p:nvSpPr>
          <p:cNvPr id="8195" name="Content Placeholder 2">
            <a:extLst>
              <a:ext uri="{FF2B5EF4-FFF2-40B4-BE49-F238E27FC236}">
                <a16:creationId xmlns:a16="http://schemas.microsoft.com/office/drawing/2014/main" id="{D59FAA3D-6388-4573-9CF1-E44C113827C6}"/>
              </a:ext>
            </a:extLst>
          </p:cNvPr>
          <p:cNvSpPr txBox="1">
            <a:spLocks/>
          </p:cNvSpPr>
          <p:nvPr/>
        </p:nvSpPr>
        <p:spPr bwMode="auto">
          <a:xfrm>
            <a:off x="1097532" y="977110"/>
            <a:ext cx="6640171" cy="876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4286" rIns="0" bIns="34286" anchor="t"/>
          <a:lstStyle>
            <a:lvl1pPr eaLnBrk="0" hangingPunct="0">
              <a:spcBef>
                <a:spcPts val="600"/>
              </a:spcBef>
              <a:spcAft>
                <a:spcPts val="600"/>
              </a:spcAft>
              <a:buClr>
                <a:srgbClr val="FF6600"/>
              </a:buClr>
              <a:buSzPct val="130000"/>
              <a:buFont typeface="Arial" pitchFamily="34" charset="0"/>
              <a:buChar char="•"/>
              <a:tabLst>
                <a:tab pos="1435100" algn="l"/>
              </a:tabLst>
              <a:defRPr sz="2800">
                <a:solidFill>
                  <a:srgbClr val="142F92"/>
                </a:solidFill>
                <a:latin typeface="Arial Narrow" pitchFamily="34" charset="0"/>
                <a:cs typeface="Arial" pitchFamily="34" charset="0"/>
              </a:defRPr>
            </a:lvl1pPr>
            <a:lvl2pPr marL="742950" indent="-285750" eaLnBrk="0" hangingPunct="0">
              <a:spcBef>
                <a:spcPts val="600"/>
              </a:spcBef>
              <a:spcAft>
                <a:spcPts val="600"/>
              </a:spcAft>
              <a:buClr>
                <a:srgbClr val="FF6600"/>
              </a:buClr>
              <a:buSzPct val="130000"/>
              <a:buFont typeface="Arial Narrow" pitchFamily="34" charset="0"/>
              <a:buChar char="–"/>
              <a:tabLst>
                <a:tab pos="1435100" algn="l"/>
              </a:tabLst>
              <a:defRPr sz="2400">
                <a:solidFill>
                  <a:srgbClr val="142F92"/>
                </a:solidFill>
                <a:latin typeface="Arial Narrow" pitchFamily="34" charset="0"/>
                <a:cs typeface="Arial" pitchFamily="34" charset="0"/>
              </a:defRPr>
            </a:lvl2pPr>
            <a:lvl3pPr marL="1143000" indent="-228600" eaLnBrk="0" hangingPunct="0">
              <a:spcBef>
                <a:spcPts val="600"/>
              </a:spcBef>
              <a:spcAft>
                <a:spcPts val="600"/>
              </a:spcAft>
              <a:buClr>
                <a:srgbClr val="FF6600"/>
              </a:buClr>
              <a:buSzPct val="130000"/>
              <a:buFont typeface="Arial" pitchFamily="34" charset="0"/>
              <a:buChar char="•"/>
              <a:tabLst>
                <a:tab pos="1435100" algn="l"/>
              </a:tabLst>
              <a:defRPr sz="2000">
                <a:solidFill>
                  <a:srgbClr val="142F92"/>
                </a:solidFill>
                <a:latin typeface="Arial Narrow" pitchFamily="34" charset="0"/>
                <a:cs typeface="Arial" pitchFamily="34" charset="0"/>
              </a:defRPr>
            </a:lvl3pPr>
            <a:lvl4pPr marL="1600200" indent="-228600" eaLnBrk="0" hangingPunct="0">
              <a:spcBef>
                <a:spcPts val="600"/>
              </a:spcBef>
              <a:spcAft>
                <a:spcPts val="600"/>
              </a:spcAft>
              <a:buClr>
                <a:srgbClr val="FF6600"/>
              </a:buClr>
              <a:buSzPct val="130000"/>
              <a:buFont typeface="Arial Narrow" pitchFamily="34" charset="0"/>
              <a:buChar char="–"/>
              <a:tabLst>
                <a:tab pos="1435100" algn="l"/>
              </a:tabLst>
              <a:defRPr>
                <a:solidFill>
                  <a:srgbClr val="142F92"/>
                </a:solidFill>
                <a:latin typeface="Arial Narrow" pitchFamily="34" charset="0"/>
                <a:cs typeface="Arial" pitchFamily="34" charset="0"/>
              </a:defRPr>
            </a:lvl4pPr>
            <a:lvl5pPr marL="2057400" indent="-228600" eaLnBrk="0"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5pPr>
            <a:lvl6pPr marL="25146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6pPr>
            <a:lvl7pPr marL="29718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7pPr>
            <a:lvl8pPr marL="34290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8pPr>
            <a:lvl9pPr marL="38862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9pPr>
          </a:lstStyle>
          <a:p>
            <a:pPr defTabSz="342884" fontAlgn="base">
              <a:lnSpc>
                <a:spcPct val="110000"/>
              </a:lnSpc>
              <a:buNone/>
              <a:tabLst>
                <a:tab pos="1076271" algn="l"/>
              </a:tabLst>
              <a:defRPr/>
            </a:pPr>
            <a:r>
              <a:rPr lang="en-US" altLang="en-US" sz="2400">
                <a:latin typeface="Franklin Gothic Book" panose="020B0503020102020204"/>
                <a:ea typeface="ＭＳ Ｐゴシック"/>
                <a:cs typeface="Calibri"/>
              </a:rPr>
              <a:t>. . . </a:t>
            </a:r>
            <a:r>
              <a:rPr lang="en-US" altLang="en-US" sz="2400" spc="-23">
                <a:latin typeface="Franklin Gothic Book" panose="020B0503020102020204"/>
                <a:ea typeface="ＭＳ Ｐゴシック"/>
                <a:cs typeface="Calibri"/>
              </a:rPr>
              <a:t>the following Titanium and Platinum Corporate Sponsors for their ongoing support of the Society:</a:t>
            </a:r>
          </a:p>
          <a:p>
            <a:pPr defTabSz="342884" fontAlgn="base">
              <a:buNone/>
              <a:tabLst>
                <a:tab pos="1076271" algn="l"/>
              </a:tabLst>
              <a:defRPr/>
            </a:pPr>
            <a:endParaRPr lang="en-US" altLang="en-US" sz="2400">
              <a:solidFill>
                <a:srgbClr val="0000FF"/>
              </a:solidFill>
              <a:latin typeface="Arial Narrow"/>
              <a:ea typeface="ＭＳ Ｐゴシック" pitchFamily="34" charset="-128"/>
              <a:cs typeface="Calibri" pitchFamily="34" charset="0"/>
            </a:endParaRPr>
          </a:p>
          <a:p>
            <a:pPr defTabSz="342884" fontAlgn="base">
              <a:buNone/>
              <a:tabLst>
                <a:tab pos="1076271" algn="l"/>
              </a:tabLst>
              <a:defRPr/>
            </a:pPr>
            <a:r>
              <a:rPr lang="en-US" altLang="en-US" sz="2400">
                <a:solidFill>
                  <a:srgbClr val="0000FF"/>
                </a:solidFill>
                <a:latin typeface="Arial Narrow"/>
                <a:ea typeface="ＭＳ Ｐゴシック" pitchFamily="34" charset="-128"/>
                <a:cs typeface="Calibri" pitchFamily="34" charset="0"/>
              </a:rPr>
              <a:t>																					</a:t>
            </a:r>
          </a:p>
          <a:p>
            <a:pPr defTabSz="342884">
              <a:buNone/>
              <a:tabLst>
                <a:tab pos="1076271" algn="l"/>
              </a:tabLst>
              <a:defRPr/>
            </a:pPr>
            <a:endParaRPr lang="en-US" altLang="en-US" sz="2400">
              <a:solidFill>
                <a:srgbClr val="0000FF"/>
              </a:solidFill>
              <a:latin typeface="Arial Narrow"/>
              <a:ea typeface="ＭＳ Ｐゴシック" pitchFamily="34" charset="-128"/>
              <a:cs typeface="Calibri" pitchFamily="34" charset="0"/>
            </a:endParaRPr>
          </a:p>
          <a:p>
            <a:pPr defTabSz="342884">
              <a:buNone/>
              <a:tabLst>
                <a:tab pos="1076271" algn="l"/>
              </a:tabLst>
              <a:defRPr/>
            </a:pPr>
            <a:endParaRPr lang="en-US" altLang="en-US" sz="2400">
              <a:solidFill>
                <a:srgbClr val="0000FF"/>
              </a:solidFill>
              <a:latin typeface="Arial Narrow"/>
              <a:ea typeface="ＭＳ Ｐゴシック" pitchFamily="34" charset="-128"/>
              <a:cs typeface="Calibri" pitchFamily="34" charset="0"/>
            </a:endParaRPr>
          </a:p>
          <a:p>
            <a:pPr defTabSz="342884">
              <a:buNone/>
              <a:tabLst>
                <a:tab pos="1076271" algn="l"/>
              </a:tabLst>
              <a:defRPr/>
            </a:pPr>
            <a:endParaRPr lang="en-US" altLang="en-US" sz="2400">
              <a:solidFill>
                <a:srgbClr val="0000FF"/>
              </a:solidFill>
              <a:latin typeface="Arial Narrow"/>
              <a:ea typeface="ＭＳ Ｐゴシック" pitchFamily="34" charset="-128"/>
              <a:cs typeface="Calibri" pitchFamily="34" charset="0"/>
            </a:endParaRPr>
          </a:p>
          <a:p>
            <a:pPr defTabSz="342884">
              <a:buNone/>
              <a:tabLst>
                <a:tab pos="1076271" algn="l"/>
              </a:tabLst>
              <a:defRPr/>
            </a:pPr>
            <a:endParaRPr lang="en-US" altLang="en-US" sz="2400">
              <a:solidFill>
                <a:srgbClr val="0000FF"/>
              </a:solidFill>
              <a:latin typeface="Arial Narrow"/>
              <a:ea typeface="ＭＳ Ｐゴシック" pitchFamily="34" charset="-128"/>
              <a:cs typeface="Calibri" pitchFamily="34" charset="0"/>
            </a:endParaRPr>
          </a:p>
          <a:p>
            <a:pPr defTabSz="342884">
              <a:buNone/>
              <a:tabLst>
                <a:tab pos="1076271" algn="l"/>
              </a:tabLst>
              <a:defRPr/>
            </a:pPr>
            <a:endParaRPr lang="en-US" altLang="en-US" sz="2400">
              <a:solidFill>
                <a:srgbClr val="0000FF"/>
              </a:solidFill>
              <a:latin typeface="Arial Narrow"/>
              <a:ea typeface="ＭＳ Ｐゴシック" pitchFamily="34" charset="-128"/>
              <a:cs typeface="Calibri" pitchFamily="34" charset="0"/>
            </a:endParaRPr>
          </a:p>
        </p:txBody>
      </p:sp>
      <p:pic>
        <p:nvPicPr>
          <p:cNvPr id="16390" name="Picture 8" descr="Amgen_2_Blue_PC.jpg">
            <a:extLst>
              <a:ext uri="{FF2B5EF4-FFF2-40B4-BE49-F238E27FC236}">
                <a16:creationId xmlns:a16="http://schemas.microsoft.com/office/drawing/2014/main" id="{C22B5629-429A-43DB-BDC1-D6253FF6CA1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723415" y="1950777"/>
            <a:ext cx="1235494" cy="536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Picture 2" descr="alt">
            <a:extLst>
              <a:ext uri="{FF2B5EF4-FFF2-40B4-BE49-F238E27FC236}">
                <a16:creationId xmlns:a16="http://schemas.microsoft.com/office/drawing/2014/main" id="{1FC28537-2511-43CA-B5FD-6092ABBD897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99149" y="1781880"/>
            <a:ext cx="1722475" cy="413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0" name="Picture 3">
            <a:extLst>
              <a:ext uri="{FF2B5EF4-FFF2-40B4-BE49-F238E27FC236}">
                <a16:creationId xmlns:a16="http://schemas.microsoft.com/office/drawing/2014/main" id="{A31D5FDF-969A-499D-832B-2336C9DB19D0}"/>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7500310" y="2808616"/>
            <a:ext cx="931953" cy="482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drawing&#10;&#10;Description automatically generated">
            <a:extLst>
              <a:ext uri="{FF2B5EF4-FFF2-40B4-BE49-F238E27FC236}">
                <a16:creationId xmlns:a16="http://schemas.microsoft.com/office/drawing/2014/main" id="{700F95A9-CACB-499E-A3E1-1D6CC2D7C96D}"/>
              </a:ext>
            </a:extLst>
          </p:cNvPr>
          <p:cNvPicPr>
            <a:picLocks noChangeAspect="1"/>
          </p:cNvPicPr>
          <p:nvPr/>
        </p:nvPicPr>
        <p:blipFill rotWithShape="1">
          <a:blip r:embed="rId6">
            <a:clrChange>
              <a:clrFrom>
                <a:srgbClr val="FFFFFF"/>
              </a:clrFrom>
              <a:clrTo>
                <a:srgbClr val="FFFFFF">
                  <a:alpha val="0"/>
                </a:srgbClr>
              </a:clrTo>
            </a:clrChange>
          </a:blip>
          <a:srcRect l="6389" t="13432" r="7501" b="17790"/>
          <a:stretch/>
        </p:blipFill>
        <p:spPr>
          <a:xfrm>
            <a:off x="7944885" y="2043437"/>
            <a:ext cx="866736" cy="459204"/>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4E8E5AE2-FBA0-44A2-8D5B-51E781028FE2}"/>
              </a:ext>
            </a:extLst>
          </p:cNvPr>
          <p:cNvPicPr>
            <a:picLocks noChangeAspect="1"/>
          </p:cNvPicPr>
          <p:nvPr/>
        </p:nvPicPr>
        <p:blipFill>
          <a:blip r:embed="rId7">
            <a:clrChange>
              <a:clrFrom>
                <a:srgbClr val="FFFFF6"/>
              </a:clrFrom>
              <a:clrTo>
                <a:srgbClr val="FFFFF6">
                  <a:alpha val="0"/>
                </a:srgbClr>
              </a:clrTo>
            </a:clrChange>
            <a:extLst>
              <a:ext uri="{28A0092B-C50C-407E-A947-70E740481C1C}">
                <a14:useLocalDpi xmlns:a14="http://schemas.microsoft.com/office/drawing/2010/main" val="0"/>
              </a:ext>
            </a:extLst>
          </a:blip>
          <a:stretch>
            <a:fillRect/>
          </a:stretch>
        </p:blipFill>
        <p:spPr>
          <a:xfrm>
            <a:off x="5879618" y="2043437"/>
            <a:ext cx="685448" cy="664941"/>
          </a:xfrm>
          <a:prstGeom prst="rect">
            <a:avLst/>
          </a:prstGeom>
        </p:spPr>
      </p:pic>
      <p:pic>
        <p:nvPicPr>
          <p:cNvPr id="15" name="Picture 14" descr="Logo&#10;&#10;Description automatically generated">
            <a:extLst>
              <a:ext uri="{FF2B5EF4-FFF2-40B4-BE49-F238E27FC236}">
                <a16:creationId xmlns:a16="http://schemas.microsoft.com/office/drawing/2014/main" id="{7F11F72E-F027-4306-BD5C-6B8239205164}"/>
              </a:ext>
            </a:extLst>
          </p:cNvPr>
          <p:cNvPicPr>
            <a:picLocks noChangeAspect="1"/>
          </p:cNvPicPr>
          <p:nvPr/>
        </p:nvPicPr>
        <p:blipFill>
          <a:blip r:embed="rId8"/>
          <a:stretch>
            <a:fillRect/>
          </a:stretch>
        </p:blipFill>
        <p:spPr>
          <a:xfrm>
            <a:off x="4093137" y="3676070"/>
            <a:ext cx="1422950" cy="655320"/>
          </a:xfrm>
          <a:prstGeom prst="rect">
            <a:avLst/>
          </a:prstGeom>
        </p:spPr>
      </p:pic>
      <p:pic>
        <p:nvPicPr>
          <p:cNvPr id="27" name="Picture 26" descr="Logo, company name&#10;&#10;Description automatically generated">
            <a:extLst>
              <a:ext uri="{FF2B5EF4-FFF2-40B4-BE49-F238E27FC236}">
                <a16:creationId xmlns:a16="http://schemas.microsoft.com/office/drawing/2014/main" id="{69DDB59B-F9B7-4F33-AAC6-273D60F28623}"/>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654791" y="4037409"/>
            <a:ext cx="1824424" cy="1016625"/>
          </a:xfrm>
          <a:prstGeom prst="rect">
            <a:avLst/>
          </a:prstGeom>
          <a:noFill/>
          <a:ln>
            <a:noFill/>
          </a:ln>
        </p:spPr>
      </p:pic>
      <p:pic>
        <p:nvPicPr>
          <p:cNvPr id="1026" name="Picture 2">
            <a:hlinkClick r:id="rId10"/>
            <a:extLst>
              <a:ext uri="{FF2B5EF4-FFF2-40B4-BE49-F238E27FC236}">
                <a16:creationId xmlns:a16="http://schemas.microsoft.com/office/drawing/2014/main" id="{37CAB13B-8E08-4268-9B7B-B34D698F52C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2231" y="2601526"/>
            <a:ext cx="1196207" cy="4818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92650A6-3EBB-43B3-959B-4E73C00D5CA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03117" y="4207801"/>
            <a:ext cx="659171" cy="65917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hlinkClick r:id="rId13"/>
            <a:extLst>
              <a:ext uri="{FF2B5EF4-FFF2-40B4-BE49-F238E27FC236}">
                <a16:creationId xmlns:a16="http://schemas.microsoft.com/office/drawing/2014/main" id="{968E2833-1B28-42C9-865C-8B2BDE673DA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14029" y="2803482"/>
            <a:ext cx="2278003" cy="48869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hlinkClick r:id="rId15"/>
            <a:extLst>
              <a:ext uri="{FF2B5EF4-FFF2-40B4-BE49-F238E27FC236}">
                <a16:creationId xmlns:a16="http://schemas.microsoft.com/office/drawing/2014/main" id="{0131A963-1A32-41AF-9EEC-67B63DBC2BD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711917" y="2030118"/>
            <a:ext cx="2068481" cy="30512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Logo&#10;&#10;Description automatically generated">
            <a:extLst>
              <a:ext uri="{FF2B5EF4-FFF2-40B4-BE49-F238E27FC236}">
                <a16:creationId xmlns:a16="http://schemas.microsoft.com/office/drawing/2014/main" id="{4A3E85D4-F676-4798-AAC5-4BB03138EE43}"/>
              </a:ext>
            </a:extLst>
          </p:cNvPr>
          <p:cNvPicPr>
            <a:picLocks noChangeAspect="1"/>
          </p:cNvPicPr>
          <p:nvPr/>
        </p:nvPicPr>
        <p:blipFill>
          <a:blip r:embed="rId17"/>
          <a:stretch>
            <a:fillRect/>
          </a:stretch>
        </p:blipFill>
        <p:spPr>
          <a:xfrm>
            <a:off x="428170" y="4534507"/>
            <a:ext cx="1281050" cy="319563"/>
          </a:xfrm>
          <a:prstGeom prst="rect">
            <a:avLst/>
          </a:prstGeom>
        </p:spPr>
      </p:pic>
      <p:pic>
        <p:nvPicPr>
          <p:cNvPr id="4" name="Picture 5" descr="Logo&#10;&#10;Description automatically generated">
            <a:extLst>
              <a:ext uri="{FF2B5EF4-FFF2-40B4-BE49-F238E27FC236}">
                <a16:creationId xmlns:a16="http://schemas.microsoft.com/office/drawing/2014/main" id="{6C9A291A-0E5B-4E0F-8622-93A6FDD11E30}"/>
              </a:ext>
            </a:extLst>
          </p:cNvPr>
          <p:cNvPicPr>
            <a:picLocks noChangeAspect="1"/>
          </p:cNvPicPr>
          <p:nvPr/>
        </p:nvPicPr>
        <p:blipFill>
          <a:blip r:embed="rId18"/>
          <a:stretch>
            <a:fillRect/>
          </a:stretch>
        </p:blipFill>
        <p:spPr>
          <a:xfrm>
            <a:off x="2460387" y="3810977"/>
            <a:ext cx="1311008" cy="329947"/>
          </a:xfrm>
          <a:prstGeom prst="rect">
            <a:avLst/>
          </a:prstGeom>
        </p:spPr>
      </p:pic>
      <p:pic>
        <p:nvPicPr>
          <p:cNvPr id="24" name="Picture 23" descr="Logo, company name&#10;&#10;Description automatically generated">
            <a:extLst>
              <a:ext uri="{FF2B5EF4-FFF2-40B4-BE49-F238E27FC236}">
                <a16:creationId xmlns:a16="http://schemas.microsoft.com/office/drawing/2014/main" id="{471F43E0-BB48-43EF-8A56-61DD3C44A076}"/>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5246205" y="4232701"/>
            <a:ext cx="1266825" cy="583565"/>
          </a:xfrm>
          <a:prstGeom prst="rect">
            <a:avLst/>
          </a:prstGeom>
          <a:noFill/>
          <a:ln>
            <a:noFill/>
          </a:ln>
        </p:spPr>
      </p:pic>
      <p:pic>
        <p:nvPicPr>
          <p:cNvPr id="6" name="Picture 5" descr="A picture containing text, clock, gauge&#10;&#10;Description automatically generated">
            <a:extLst>
              <a:ext uri="{FF2B5EF4-FFF2-40B4-BE49-F238E27FC236}">
                <a16:creationId xmlns:a16="http://schemas.microsoft.com/office/drawing/2014/main" id="{426C93CF-4034-D6EE-96EE-F25B2F94560F}"/>
              </a:ext>
            </a:extLst>
          </p:cNvPr>
          <p:cNvPicPr>
            <a:picLocks noChangeAspect="1"/>
          </p:cNvPicPr>
          <p:nvPr/>
        </p:nvPicPr>
        <p:blipFill>
          <a:blip r:embed="rId20"/>
          <a:stretch>
            <a:fillRect/>
          </a:stretch>
        </p:blipFill>
        <p:spPr>
          <a:xfrm>
            <a:off x="176281" y="1988865"/>
            <a:ext cx="855907" cy="312201"/>
          </a:xfrm>
          <a:prstGeom prst="rect">
            <a:avLst/>
          </a:prstGeom>
        </p:spPr>
      </p:pic>
      <p:pic>
        <p:nvPicPr>
          <p:cNvPr id="10" name="Picture 9" descr="Text, logo&#10;&#10;Description automatically generated">
            <a:extLst>
              <a:ext uri="{FF2B5EF4-FFF2-40B4-BE49-F238E27FC236}">
                <a16:creationId xmlns:a16="http://schemas.microsoft.com/office/drawing/2014/main" id="{2935C7A6-3F5A-4250-50A6-E37ABC495ED8}"/>
              </a:ext>
            </a:extLst>
          </p:cNvPr>
          <p:cNvPicPr>
            <a:picLocks noChangeAspect="1"/>
          </p:cNvPicPr>
          <p:nvPr/>
        </p:nvPicPr>
        <p:blipFill>
          <a:blip r:embed="rId21"/>
          <a:stretch>
            <a:fillRect/>
          </a:stretch>
        </p:blipFill>
        <p:spPr>
          <a:xfrm>
            <a:off x="1548794" y="2286952"/>
            <a:ext cx="2278003" cy="754061"/>
          </a:xfrm>
          <a:prstGeom prst="rect">
            <a:avLst/>
          </a:prstGeom>
        </p:spPr>
      </p:pic>
      <p:pic>
        <p:nvPicPr>
          <p:cNvPr id="7" name="Picture 6" descr="Text&#10;&#10;Description automatically generated">
            <a:extLst>
              <a:ext uri="{FF2B5EF4-FFF2-40B4-BE49-F238E27FC236}">
                <a16:creationId xmlns:a16="http://schemas.microsoft.com/office/drawing/2014/main" id="{B218BC9F-9DF6-4102-2C9F-8C11F3FFE73E}"/>
              </a:ext>
            </a:extLst>
          </p:cNvPr>
          <p:cNvPicPr>
            <a:picLocks noChangeAspect="1"/>
          </p:cNvPicPr>
          <p:nvPr/>
        </p:nvPicPr>
        <p:blipFill>
          <a:blip r:embed="rId22"/>
          <a:stretch>
            <a:fillRect/>
          </a:stretch>
        </p:blipFill>
        <p:spPr>
          <a:xfrm>
            <a:off x="3406370" y="4372885"/>
            <a:ext cx="1536919" cy="481185"/>
          </a:xfrm>
          <a:prstGeom prst="rect">
            <a:avLst/>
          </a:prstGeom>
        </p:spPr>
      </p:pic>
      <p:pic>
        <p:nvPicPr>
          <p:cNvPr id="3" name="Picture 2" descr="Blue letters on a white background&#10;&#10;Description automatically generated">
            <a:extLst>
              <a:ext uri="{FF2B5EF4-FFF2-40B4-BE49-F238E27FC236}">
                <a16:creationId xmlns:a16="http://schemas.microsoft.com/office/drawing/2014/main" id="{B7C5B775-8043-5139-D23C-B33C31D5DF74}"/>
              </a:ext>
            </a:extLst>
          </p:cNvPr>
          <p:cNvPicPr>
            <a:picLocks noChangeAspect="1"/>
          </p:cNvPicPr>
          <p:nvPr/>
        </p:nvPicPr>
        <p:blipFill>
          <a:blip r:embed="rId23"/>
          <a:stretch>
            <a:fillRect/>
          </a:stretch>
        </p:blipFill>
        <p:spPr>
          <a:xfrm>
            <a:off x="1203786" y="2973068"/>
            <a:ext cx="2355696" cy="402667"/>
          </a:xfrm>
          <a:prstGeom prst="rect">
            <a:avLst/>
          </a:prstGeom>
        </p:spPr>
      </p:pic>
      <p:pic>
        <p:nvPicPr>
          <p:cNvPr id="12" name="Picture 14">
            <a:extLst>
              <a:ext uri="{FF2B5EF4-FFF2-40B4-BE49-F238E27FC236}">
                <a16:creationId xmlns:a16="http://schemas.microsoft.com/office/drawing/2014/main" id="{7FF0C113-5E06-BF0A-03DC-B24009DD8D52}"/>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849838" y="2631994"/>
            <a:ext cx="954584" cy="9550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red and black sign&#10;&#10;Description automatically generated">
            <a:extLst>
              <a:ext uri="{FF2B5EF4-FFF2-40B4-BE49-F238E27FC236}">
                <a16:creationId xmlns:a16="http://schemas.microsoft.com/office/drawing/2014/main" id="{E8522397-C43A-010A-F9A3-90B1E7DC0AD2}"/>
              </a:ext>
            </a:extLst>
          </p:cNvPr>
          <p:cNvPicPr>
            <a:picLocks noChangeAspect="1"/>
          </p:cNvPicPr>
          <p:nvPr/>
        </p:nvPicPr>
        <p:blipFill>
          <a:blip r:embed="rId25"/>
          <a:stretch>
            <a:fillRect/>
          </a:stretch>
        </p:blipFill>
        <p:spPr>
          <a:xfrm>
            <a:off x="25938" y="3695573"/>
            <a:ext cx="2355696" cy="434701"/>
          </a:xfrm>
          <a:prstGeom prst="rect">
            <a:avLst/>
          </a:prstGeom>
        </p:spPr>
      </p:pic>
      <p:pic>
        <p:nvPicPr>
          <p:cNvPr id="16" name="Picture 15">
            <a:extLst>
              <a:ext uri="{FF2B5EF4-FFF2-40B4-BE49-F238E27FC236}">
                <a16:creationId xmlns:a16="http://schemas.microsoft.com/office/drawing/2014/main" id="{EDA6D931-968D-7D31-FF4F-90C255EEC499}"/>
              </a:ext>
            </a:extLst>
          </p:cNvPr>
          <p:cNvPicPr>
            <a:picLocks noChangeAspect="1"/>
          </p:cNvPicPr>
          <p:nvPr/>
        </p:nvPicPr>
        <p:blipFill>
          <a:blip r:embed="rId26"/>
          <a:stretch>
            <a:fillRect/>
          </a:stretch>
        </p:blipFill>
        <p:spPr>
          <a:xfrm>
            <a:off x="5780398" y="3593011"/>
            <a:ext cx="2752958" cy="718451"/>
          </a:xfrm>
          <a:prstGeom prst="rect">
            <a:avLst/>
          </a:prstGeom>
        </p:spPr>
      </p:pic>
      <p:sp>
        <p:nvSpPr>
          <p:cNvPr id="8" name="Title 2">
            <a:extLst>
              <a:ext uri="{FF2B5EF4-FFF2-40B4-BE49-F238E27FC236}">
                <a16:creationId xmlns:a16="http://schemas.microsoft.com/office/drawing/2014/main" id="{F1BD7ACC-D08F-2023-06C3-7E549EC6C827}"/>
              </a:ext>
            </a:extLst>
          </p:cNvPr>
          <p:cNvSpPr txBox="1">
            <a:spLocks/>
          </p:cNvSpPr>
          <p:nvPr/>
        </p:nvSpPr>
        <p:spPr>
          <a:xfrm>
            <a:off x="857250" y="59945"/>
            <a:ext cx="7462661" cy="941541"/>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200" b="1" kern="1200">
                <a:solidFill>
                  <a:srgbClr val="F28C11"/>
                </a:solidFill>
                <a:latin typeface="+mj-lt"/>
                <a:ea typeface="+mj-ea"/>
                <a:cs typeface="+mj-cs"/>
              </a:defRPr>
            </a:lvl1pPr>
          </a:lstStyle>
          <a:p>
            <a:r>
              <a:rPr lang="en-US"/>
              <a:t>ISMPP Would Like to Thank…</a:t>
            </a:r>
          </a:p>
        </p:txBody>
      </p:sp>
    </p:spTree>
    <p:extLst>
      <p:ext uri="{BB962C8B-B14F-4D97-AF65-F5344CB8AC3E}">
        <p14:creationId xmlns:p14="http://schemas.microsoft.com/office/powerpoint/2010/main" val="3628352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382938-4A34-3C44-FF92-F1D8C17760A9}"/>
              </a:ext>
            </a:extLst>
          </p:cNvPr>
          <p:cNvSpPr>
            <a:spLocks noGrp="1"/>
          </p:cNvSpPr>
          <p:nvPr>
            <p:ph type="title"/>
          </p:nvPr>
        </p:nvSpPr>
        <p:spPr>
          <a:xfrm>
            <a:off x="788715" y="284803"/>
            <a:ext cx="7462661" cy="619886"/>
          </a:xfrm>
        </p:spPr>
        <p:txBody>
          <a:bodyPr/>
          <a:lstStyle/>
          <a:p>
            <a:r>
              <a:rPr lang="en-GB"/>
              <a:t>The really simple summary</a:t>
            </a:r>
          </a:p>
        </p:txBody>
      </p:sp>
      <p:sp>
        <p:nvSpPr>
          <p:cNvPr id="2" name="Slide Number Placeholder 1">
            <a:extLst>
              <a:ext uri="{FF2B5EF4-FFF2-40B4-BE49-F238E27FC236}">
                <a16:creationId xmlns:a16="http://schemas.microsoft.com/office/drawing/2014/main" id="{1C667186-F571-D536-744F-ED5E38811FEC}"/>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6B51402-D8AD-3345-AF1A-7CB73C854E7F}" type="slidenum">
              <a:rPr lang="en-US" smtClean="0"/>
              <a:pPr algn="ctr">
                <a:defRPr/>
              </a:pPr>
              <a:t>20</a:t>
            </a:fld>
            <a:endParaRPr lang="en-US" sz="788">
              <a:solidFill>
                <a:srgbClr val="FFFFFF"/>
              </a:solidFill>
              <a:latin typeface="Arial" panose="020B0604020202020204"/>
            </a:endParaRPr>
          </a:p>
        </p:txBody>
      </p:sp>
      <p:sp>
        <p:nvSpPr>
          <p:cNvPr id="4" name="TextBox 3">
            <a:extLst>
              <a:ext uri="{FF2B5EF4-FFF2-40B4-BE49-F238E27FC236}">
                <a16:creationId xmlns:a16="http://schemas.microsoft.com/office/drawing/2014/main" id="{E4B2ABF2-0075-4E5C-9650-35DF97ECD068}"/>
              </a:ext>
            </a:extLst>
          </p:cNvPr>
          <p:cNvSpPr txBox="1"/>
          <p:nvPr/>
        </p:nvSpPr>
        <p:spPr>
          <a:xfrm>
            <a:off x="3967274" y="1127297"/>
            <a:ext cx="4057294" cy="3377741"/>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defRPr sz="1300" b="0">
                <a:solidFill>
                  <a:schemeClr val="accent1">
                    <a:lumMod val="50000"/>
                  </a:schemeClr>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257175" indent="-257175">
              <a:buFont typeface="+mj-lt"/>
              <a:buAutoNum type="arabicPeriod"/>
              <a:defRPr/>
            </a:pPr>
            <a:r>
              <a:rPr lang="en-GB" sz="1050" b="1">
                <a:solidFill>
                  <a:srgbClr val="61BA46">
                    <a:lumMod val="50000"/>
                  </a:srgbClr>
                </a:solidFill>
              </a:rPr>
              <a:t>Improvements </a:t>
            </a:r>
          </a:p>
          <a:p>
            <a:pPr marL="557213" lvl="1" indent="-214313">
              <a:buFont typeface="Arial" panose="020B0604020202020204" pitchFamily="34" charset="0"/>
              <a:buChar char="•"/>
              <a:defRPr/>
            </a:pPr>
            <a:r>
              <a:rPr lang="en-GB" sz="1050">
                <a:solidFill>
                  <a:srgbClr val="61BA46">
                    <a:lumMod val="50000"/>
                  </a:srgbClr>
                </a:solidFill>
                <a:latin typeface="Arial" panose="020B0604020202020204"/>
              </a:rPr>
              <a:t>in patient functioning, depressive and cognitive symptoms, sexual function, Health-Related Quality of Life - </a:t>
            </a:r>
            <a:r>
              <a:rPr lang="en-GB" sz="1050" err="1">
                <a:solidFill>
                  <a:srgbClr val="61BA46">
                    <a:lumMod val="50000"/>
                  </a:srgbClr>
                </a:solidFill>
                <a:latin typeface="Arial" panose="020B0604020202020204"/>
              </a:rPr>
              <a:t>HRQoL</a:t>
            </a:r>
            <a:endParaRPr lang="en-GB" sz="1050">
              <a:solidFill>
                <a:srgbClr val="61BA46">
                  <a:lumMod val="50000"/>
                </a:srgbClr>
              </a:solidFill>
              <a:latin typeface="Arial" panose="020B0604020202020204"/>
            </a:endParaRPr>
          </a:p>
          <a:p>
            <a:pPr marL="557213" lvl="1" indent="-214313">
              <a:buFont typeface="Arial" panose="020B0604020202020204" pitchFamily="34" charset="0"/>
              <a:buChar char="•"/>
              <a:defRPr/>
            </a:pPr>
            <a:endParaRPr lang="en-GB" sz="1050">
              <a:solidFill>
                <a:srgbClr val="61BA46">
                  <a:lumMod val="50000"/>
                </a:srgbClr>
              </a:solidFill>
              <a:latin typeface="Arial" panose="020B0604020202020204"/>
            </a:endParaRPr>
          </a:p>
          <a:p>
            <a:pPr marL="257175" indent="-257175">
              <a:buFont typeface="+mj-lt"/>
              <a:buAutoNum type="arabicPeriod"/>
              <a:defRPr/>
            </a:pPr>
            <a:r>
              <a:rPr lang="en-GB" sz="1050" b="1">
                <a:solidFill>
                  <a:srgbClr val="61BA46">
                    <a:lumMod val="50000"/>
                  </a:srgbClr>
                </a:solidFill>
              </a:rPr>
              <a:t>Tolerability</a:t>
            </a:r>
          </a:p>
          <a:p>
            <a:pPr marL="557213" lvl="1" indent="-214313">
              <a:buFont typeface="Arial" panose="020B0604020202020204" pitchFamily="34" charset="0"/>
              <a:buChar char="•"/>
              <a:defRPr/>
            </a:pPr>
            <a:r>
              <a:rPr lang="en-GB" sz="1050">
                <a:solidFill>
                  <a:srgbClr val="61BA46">
                    <a:lumMod val="50000"/>
                  </a:srgbClr>
                </a:solidFill>
                <a:latin typeface="Arial" panose="020B0604020202020204"/>
              </a:rPr>
              <a:t>minimal mean weight change, well tolerated in elderly patients with Alzheimer’s</a:t>
            </a:r>
          </a:p>
          <a:p>
            <a:pPr marL="257175" indent="-257175">
              <a:buFont typeface="+mj-lt"/>
              <a:buAutoNum type="arabicPeriod"/>
              <a:defRPr/>
            </a:pPr>
            <a:endParaRPr lang="en-GB" sz="1050">
              <a:solidFill>
                <a:srgbClr val="61BA46">
                  <a:lumMod val="50000"/>
                </a:srgbClr>
              </a:solidFill>
            </a:endParaRPr>
          </a:p>
          <a:p>
            <a:pPr marL="257175" indent="-257175">
              <a:buFont typeface="+mj-lt"/>
              <a:buAutoNum type="arabicPeriod"/>
              <a:defRPr/>
            </a:pPr>
            <a:r>
              <a:rPr lang="en-GB" sz="1050" b="1">
                <a:solidFill>
                  <a:srgbClr val="61BA46">
                    <a:lumMod val="50000"/>
                  </a:srgbClr>
                </a:solidFill>
              </a:rPr>
              <a:t>Efficacy </a:t>
            </a:r>
          </a:p>
          <a:p>
            <a:pPr marL="557213" lvl="1" indent="-214313">
              <a:buFont typeface="Arial" panose="020B0604020202020204" pitchFamily="34" charset="0"/>
              <a:buChar char="•"/>
              <a:defRPr/>
            </a:pPr>
            <a:r>
              <a:rPr lang="en-GB" sz="1050">
                <a:solidFill>
                  <a:srgbClr val="61BA46">
                    <a:lumMod val="50000"/>
                  </a:srgbClr>
                </a:solidFill>
                <a:latin typeface="Arial" panose="020B0604020202020204"/>
              </a:rPr>
              <a:t>reduction in SDS score, first-line treatment benefits, effective in specific patient subgroups</a:t>
            </a:r>
          </a:p>
          <a:p>
            <a:pPr marL="257175" indent="-257175">
              <a:buFont typeface="+mj-lt"/>
              <a:buAutoNum type="arabicPeriod"/>
              <a:defRPr/>
            </a:pPr>
            <a:endParaRPr lang="en-GB" sz="1050">
              <a:solidFill>
                <a:srgbClr val="61BA46">
                  <a:lumMod val="50000"/>
                </a:srgbClr>
              </a:solidFill>
            </a:endParaRPr>
          </a:p>
          <a:p>
            <a:pPr marL="257175" indent="-257175">
              <a:buFont typeface="+mj-lt"/>
              <a:buAutoNum type="arabicPeriod"/>
              <a:defRPr/>
            </a:pPr>
            <a:r>
              <a:rPr lang="en-GB" sz="1050" b="1">
                <a:solidFill>
                  <a:srgbClr val="61BA46">
                    <a:lumMod val="50000"/>
                  </a:srgbClr>
                </a:solidFill>
              </a:rPr>
              <a:t>Cognitive Function </a:t>
            </a:r>
          </a:p>
          <a:p>
            <a:pPr marL="557213" lvl="1" indent="-214313">
              <a:buFont typeface="Arial" panose="020B0604020202020204" pitchFamily="34" charset="0"/>
              <a:buChar char="•"/>
              <a:defRPr/>
            </a:pPr>
            <a:r>
              <a:rPr lang="en-GB" sz="1050">
                <a:solidFill>
                  <a:srgbClr val="61BA46">
                    <a:lumMod val="50000"/>
                  </a:srgbClr>
                </a:solidFill>
                <a:latin typeface="Arial" panose="020B0604020202020204"/>
              </a:rPr>
              <a:t>improvements in DSST score, cognitive symptoms and performance</a:t>
            </a:r>
          </a:p>
          <a:p>
            <a:pPr marL="257175" indent="-257175">
              <a:buFont typeface="+mj-lt"/>
              <a:buAutoNum type="arabicPeriod"/>
              <a:defRPr/>
            </a:pPr>
            <a:endParaRPr lang="en-GB" sz="1050">
              <a:solidFill>
                <a:srgbClr val="61BA46">
                  <a:lumMod val="50000"/>
                </a:srgbClr>
              </a:solidFill>
            </a:endParaRPr>
          </a:p>
          <a:p>
            <a:pPr marL="257175" indent="-257175">
              <a:buFont typeface="+mj-lt"/>
              <a:buAutoNum type="arabicPeriod"/>
              <a:defRPr/>
            </a:pPr>
            <a:r>
              <a:rPr lang="en-GB" sz="1050" b="1">
                <a:solidFill>
                  <a:srgbClr val="61BA46">
                    <a:lumMod val="50000"/>
                  </a:srgbClr>
                </a:solidFill>
              </a:rPr>
              <a:t>Safety</a:t>
            </a:r>
          </a:p>
          <a:p>
            <a:pPr marL="557213" lvl="1" indent="-214313">
              <a:buFont typeface="Arial" panose="020B0604020202020204" pitchFamily="34" charset="0"/>
              <a:buChar char="•"/>
              <a:defRPr/>
            </a:pPr>
            <a:r>
              <a:rPr lang="en-GB" sz="1050">
                <a:solidFill>
                  <a:srgbClr val="61BA46">
                    <a:lumMod val="50000"/>
                  </a:srgbClr>
                </a:solidFill>
                <a:latin typeface="Arial" panose="020B0604020202020204"/>
              </a:rPr>
              <a:t>consistent safety profile, mild to moderate adverse events, no significant weight changes</a:t>
            </a:r>
          </a:p>
        </p:txBody>
      </p:sp>
      <p:sp>
        <p:nvSpPr>
          <p:cNvPr id="7" name="TextBox 6">
            <a:extLst>
              <a:ext uri="{FF2B5EF4-FFF2-40B4-BE49-F238E27FC236}">
                <a16:creationId xmlns:a16="http://schemas.microsoft.com/office/drawing/2014/main" id="{27A82AE0-E20C-FB99-73BB-1D25CC8D41AE}"/>
              </a:ext>
            </a:extLst>
          </p:cNvPr>
          <p:cNvSpPr txBox="1"/>
          <p:nvPr/>
        </p:nvSpPr>
        <p:spPr>
          <a:xfrm>
            <a:off x="595450" y="2022883"/>
            <a:ext cx="2338643" cy="1216157"/>
          </a:xfrm>
          <a:prstGeom prst="rect">
            <a:avLst/>
          </a:prstGeom>
          <a:solidFill>
            <a:schemeClr val="bg2">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defRPr sz="1300" b="0">
                <a:solidFill>
                  <a:schemeClr val="bg2">
                    <a:lumMod val="50000"/>
                  </a:schemeClr>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defRPr/>
            </a:pPr>
            <a:r>
              <a:rPr lang="en-GB" sz="1050" b="1">
                <a:solidFill>
                  <a:srgbClr val="1B75BB">
                    <a:lumMod val="50000"/>
                  </a:srgbClr>
                </a:solidFill>
              </a:rPr>
              <a:t>Prompt: </a:t>
            </a:r>
            <a:r>
              <a:rPr lang="en-GB" sz="1050">
                <a:solidFill>
                  <a:srgbClr val="1B75BB">
                    <a:lumMod val="50000"/>
                  </a:srgbClr>
                </a:solidFill>
              </a:rPr>
              <a:t>Here is a list of statements about a published clinical study. Choose four or five key words that summarise the observations relating to vortioxetine (do not report vortioxetine as a key word).</a:t>
            </a:r>
          </a:p>
        </p:txBody>
      </p:sp>
      <p:sp>
        <p:nvSpPr>
          <p:cNvPr id="8" name="Arrow: Right 7">
            <a:extLst>
              <a:ext uri="{FF2B5EF4-FFF2-40B4-BE49-F238E27FC236}">
                <a16:creationId xmlns:a16="http://schemas.microsoft.com/office/drawing/2014/main" id="{D98AE8BE-F44E-0F62-7D03-180493F3EBCB}"/>
              </a:ext>
            </a:extLst>
          </p:cNvPr>
          <p:cNvSpPr/>
          <p:nvPr/>
        </p:nvSpPr>
        <p:spPr>
          <a:xfrm>
            <a:off x="3068898" y="2347165"/>
            <a:ext cx="763571" cy="567596"/>
          </a:xfrm>
          <a:prstGeom prst="rightArrow">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GB">
              <a:solidFill>
                <a:srgbClr val="FFFFFF"/>
              </a:solidFill>
              <a:latin typeface="Arial" panose="020B0604020202020204"/>
            </a:endParaRPr>
          </a:p>
        </p:txBody>
      </p:sp>
      <p:sp>
        <p:nvSpPr>
          <p:cNvPr id="3" name="Footer Placeholder 1">
            <a:extLst>
              <a:ext uri="{FF2B5EF4-FFF2-40B4-BE49-F238E27FC236}">
                <a16:creationId xmlns:a16="http://schemas.microsoft.com/office/drawing/2014/main" id="{AF119341-43E1-A93C-5D1F-C92BB75E6FD9}"/>
              </a:ext>
            </a:extLst>
          </p:cNvPr>
          <p:cNvSpPr>
            <a:spLocks noGrp="1"/>
          </p:cNvSpPr>
          <p:nvPr>
            <p:ph type="ftr" sz="quarter" idx="4294967295"/>
          </p:nvPr>
        </p:nvSpPr>
        <p:spPr>
          <a:xfrm>
            <a:off x="788715" y="6095315"/>
            <a:ext cx="10444887" cy="365125"/>
          </a:xfrm>
          <a:prstGeom prst="rect">
            <a:avLst/>
          </a:prstGeom>
        </p:spPr>
        <p:txBody>
          <a:bodyPr bIns="0" anchor="b"/>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endParaRPr lang="en-US" sz="750">
              <a:solidFill>
                <a:srgbClr val="000000"/>
              </a:solidFill>
              <a:latin typeface="Arial" panose="020B0604020202020204"/>
            </a:endParaRPr>
          </a:p>
        </p:txBody>
      </p:sp>
      <p:sp>
        <p:nvSpPr>
          <p:cNvPr id="9" name="TextBox 8">
            <a:extLst>
              <a:ext uri="{FF2B5EF4-FFF2-40B4-BE49-F238E27FC236}">
                <a16:creationId xmlns:a16="http://schemas.microsoft.com/office/drawing/2014/main" id="{3C03740B-826F-1034-C099-2E6B39D8A8CB}"/>
              </a:ext>
            </a:extLst>
          </p:cNvPr>
          <p:cNvSpPr txBox="1"/>
          <p:nvPr/>
        </p:nvSpPr>
        <p:spPr>
          <a:xfrm>
            <a:off x="1706995" y="4681516"/>
            <a:ext cx="5626100" cy="24622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DSST, digit symbol substitution test; SDS, Sheehan Disability Scale</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4D0669AB-6121-0B22-25A4-C283EE760985}"/>
              </a:ext>
            </a:extLst>
          </p:cNvPr>
          <p:cNvSpPr txBox="1"/>
          <p:nvPr/>
        </p:nvSpPr>
        <p:spPr>
          <a:xfrm>
            <a:off x="2804583" y="4829317"/>
            <a:ext cx="5626100" cy="215444"/>
          </a:xfrm>
          <a:prstGeom prst="rect">
            <a:avLst/>
          </a:prstGeom>
          <a:noFill/>
        </p:spPr>
        <p:txBody>
          <a:bodyPr wrap="square">
            <a:spAutoFit/>
          </a:bodyPr>
          <a:lstStyle/>
          <a:p>
            <a:r>
              <a:rPr lang="en-US" sz="800">
                <a:solidFill>
                  <a:srgbClr val="000000"/>
                </a:solidFill>
                <a:latin typeface="Arial" panose="020B0604020202020204"/>
              </a:rPr>
              <a:t>This information is for educational use only. Do not copy. Do not distribute</a:t>
            </a:r>
            <a:endParaRPr lang="en-US"/>
          </a:p>
        </p:txBody>
      </p:sp>
    </p:spTree>
    <p:custDataLst>
      <p:tags r:id="rId1"/>
    </p:custDataLst>
    <p:extLst>
      <p:ext uri="{BB962C8B-B14F-4D97-AF65-F5344CB8AC3E}">
        <p14:creationId xmlns:p14="http://schemas.microsoft.com/office/powerpoint/2010/main" val="18777667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a:xfrm>
            <a:off x="3973322" y="588689"/>
            <a:ext cx="4688333" cy="1337310"/>
          </a:xfrm>
        </p:spPr>
        <p:txBody>
          <a:bodyPr anchor="b">
            <a:normAutofit/>
          </a:bodyPr>
          <a:lstStyle/>
          <a:p>
            <a:r>
              <a:rPr lang="en-GB" sz="4050" dirty="0"/>
              <a:t>Conclusions</a:t>
            </a:r>
            <a:endParaRPr lang="en-US" sz="4050" dirty="0"/>
          </a:p>
        </p:txBody>
      </p:sp>
      <p:pic>
        <p:nvPicPr>
          <p:cNvPr id="5" name="Picture 2">
            <a:extLst>
              <a:ext uri="{FF2B5EF4-FFF2-40B4-BE49-F238E27FC236}">
                <a16:creationId xmlns:a16="http://schemas.microsoft.com/office/drawing/2014/main" id="{4CC53FDB-3C74-7AC4-E660-CD2D16ACB164}"/>
              </a:ext>
            </a:extLst>
          </p:cNvPr>
          <p:cNvPicPr>
            <a:picLocks noChangeAspect="1" noChangeArrowheads="1"/>
          </p:cNvPicPr>
          <p:nvPr/>
        </p:nvPicPr>
        <p:blipFill>
          <a:blip r:embed="rId4"/>
          <a:srcRect l="32092" r="32092"/>
          <a:stretch/>
        </p:blipFill>
        <p:spPr bwMode="auto">
          <a:xfrm>
            <a:off x="2" y="7"/>
            <a:ext cx="3493008" cy="514349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44" name="Content Placeholder 6">
            <a:extLst>
              <a:ext uri="{FF2B5EF4-FFF2-40B4-BE49-F238E27FC236}">
                <a16:creationId xmlns:a16="http://schemas.microsoft.com/office/drawing/2014/main" id="{4E59E479-E8F5-798F-D2A4-4BF396266D7D}"/>
              </a:ext>
            </a:extLst>
          </p:cNvPr>
          <p:cNvSpPr>
            <a:spLocks noGrp="1"/>
          </p:cNvSpPr>
          <p:nvPr>
            <p:ph idx="1"/>
          </p:nvPr>
        </p:nvSpPr>
        <p:spPr>
          <a:xfrm>
            <a:off x="3973322" y="2115164"/>
            <a:ext cx="4542028" cy="1891909"/>
          </a:xfrm>
        </p:spPr>
        <p:txBody>
          <a:bodyPr>
            <a:normAutofit/>
          </a:bodyPr>
          <a:lstStyle/>
          <a:p>
            <a:pPr marL="342900" indent="-342900">
              <a:buFont typeface="+mj-lt"/>
              <a:buAutoNum type="arabicPeriod"/>
            </a:pPr>
            <a:r>
              <a:rPr lang="en-GB" sz="1500"/>
              <a:t>We combined conventional impact metrics with a custom generative AI solution to identify and to characterize citation statements that discuss a target drug entity </a:t>
            </a:r>
          </a:p>
          <a:p>
            <a:pPr marL="342900" indent="-342900">
              <a:buFont typeface="+mj-lt"/>
              <a:buAutoNum type="arabicPeriod"/>
            </a:pPr>
            <a:r>
              <a:rPr lang="en-GB" sz="1500"/>
              <a:t>Similar approaches could be used to support insight analysis relating to a wide variety of questions and content sources (e.g. news articles)</a:t>
            </a:r>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2"/>
          </p:nvPr>
        </p:nvSpPr>
        <p:spPr>
          <a:xfrm>
            <a:off x="266470" y="6486524"/>
            <a:ext cx="527462" cy="365125"/>
          </a:xfrm>
          <a:prstGeom prst="rect">
            <a:avLst/>
          </a:prstGeom>
        </p:spPr>
        <p:txBody>
          <a:bodyPr>
            <a:normAutofit/>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450"/>
              </a:spcAft>
              <a:defRPr/>
            </a:pPr>
            <a:fld id="{76B51402-D8AD-3345-AF1A-7CB73C854E7F}" type="slidenum">
              <a:rPr lang="en-US" smtClean="0"/>
              <a:pPr algn="ctr">
                <a:spcAft>
                  <a:spcPts val="450"/>
                </a:spcAft>
                <a:defRPr/>
              </a:pPr>
              <a:t>21</a:t>
            </a:fld>
            <a:endParaRPr lang="en-US" sz="788">
              <a:solidFill>
                <a:srgbClr val="FFFFFF"/>
              </a:solidFill>
              <a:latin typeface="Arial" panose="020B0604020202020204"/>
            </a:endParaRPr>
          </a:p>
        </p:txBody>
      </p:sp>
      <p:sp>
        <p:nvSpPr>
          <p:cNvPr id="4" name="Footer Placeholder 4">
            <a:extLst>
              <a:ext uri="{FF2B5EF4-FFF2-40B4-BE49-F238E27FC236}">
                <a16:creationId xmlns:a16="http://schemas.microsoft.com/office/drawing/2014/main" id="{E2CFE176-E0B4-0F0A-FAE8-F5C94CEB163F}"/>
              </a:ext>
            </a:extLst>
          </p:cNvPr>
          <p:cNvSpPr txBox="1">
            <a:spLocks/>
          </p:cNvSpPr>
          <p:nvPr/>
        </p:nvSpPr>
        <p:spPr>
          <a:xfrm>
            <a:off x="1000125" y="4864893"/>
            <a:ext cx="7880391" cy="273844"/>
          </a:xfrm>
          <a:prstGeom prst="rect">
            <a:avLst/>
          </a:prstGeom>
        </p:spPr>
        <p:txBody>
          <a:bodyP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r>
              <a:rPr lang="en-US" sz="750">
                <a:solidFill>
                  <a:srgbClr val="000000"/>
                </a:solidFill>
                <a:latin typeface="Arial" panose="020B0604020202020204"/>
              </a:rPr>
              <a:t>This information is for educational use only. Do not copy. Do not distribute.</a:t>
            </a:r>
          </a:p>
        </p:txBody>
      </p:sp>
      <p:sp>
        <p:nvSpPr>
          <p:cNvPr id="7" name="Footer Placeholder 1">
            <a:extLst>
              <a:ext uri="{FF2B5EF4-FFF2-40B4-BE49-F238E27FC236}">
                <a16:creationId xmlns:a16="http://schemas.microsoft.com/office/drawing/2014/main" id="{236CC944-106B-A4DD-7A56-E910692ECE55}"/>
              </a:ext>
            </a:extLst>
          </p:cNvPr>
          <p:cNvSpPr txBox="1">
            <a:spLocks/>
          </p:cNvSpPr>
          <p:nvPr/>
        </p:nvSpPr>
        <p:spPr>
          <a:xfrm>
            <a:off x="591537" y="4571487"/>
            <a:ext cx="7833665" cy="273844"/>
          </a:xfrm>
          <a:prstGeom prst="rect">
            <a:avLst/>
          </a:prstGeom>
        </p:spPr>
        <p:txBody>
          <a:bodyPr bIns="0" anchor="b"/>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r>
              <a:rPr lang="en-GB" sz="750">
                <a:solidFill>
                  <a:srgbClr val="000000"/>
                </a:solidFill>
                <a:latin typeface="Arial" panose="020B0604020202020204"/>
              </a:rPr>
              <a:t>AI, artificial intelligence</a:t>
            </a:r>
          </a:p>
        </p:txBody>
      </p:sp>
    </p:spTree>
    <p:custDataLst>
      <p:tags r:id="rId1"/>
    </p:custDataLst>
    <p:extLst>
      <p:ext uri="{BB962C8B-B14F-4D97-AF65-F5344CB8AC3E}">
        <p14:creationId xmlns:p14="http://schemas.microsoft.com/office/powerpoint/2010/main" val="1991948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C30EDBF-1C28-CB42-BDA3-AA37539287A6}"/>
              </a:ext>
            </a:extLst>
          </p:cNvPr>
          <p:cNvSpPr>
            <a:spLocks noGrp="1"/>
          </p:cNvSpPr>
          <p:nvPr>
            <p:ph type="body" idx="1"/>
          </p:nvPr>
        </p:nvSpPr>
        <p:spPr/>
        <p:txBody>
          <a:bodyPr>
            <a:noAutofit/>
          </a:bodyPr>
          <a:lstStyle/>
          <a:p>
            <a:r>
              <a:rPr lang="en-US" sz="2000" b="1" dirty="0">
                <a:solidFill>
                  <a:schemeClr val="tx1">
                    <a:lumMod val="75000"/>
                    <a:lumOff val="25000"/>
                  </a:schemeClr>
                </a:solidFill>
              </a:rPr>
              <a:t>Stephen K. Towers, Zeynep Turan, Kelly Spataro </a:t>
            </a:r>
          </a:p>
          <a:p>
            <a:r>
              <a:rPr lang="en-US" sz="1800" b="0" dirty="0">
                <a:solidFill>
                  <a:schemeClr val="tx1">
                    <a:lumMod val="75000"/>
                    <a:lumOff val="25000"/>
                  </a:schemeClr>
                </a:solidFill>
              </a:rPr>
              <a:t>Healthcare Consultancy Group, New York, NY, USA</a:t>
            </a:r>
          </a:p>
        </p:txBody>
      </p:sp>
      <p:sp>
        <p:nvSpPr>
          <p:cNvPr id="2" name="Title 1">
            <a:extLst>
              <a:ext uri="{FF2B5EF4-FFF2-40B4-BE49-F238E27FC236}">
                <a16:creationId xmlns:a16="http://schemas.microsoft.com/office/drawing/2014/main" id="{BC673E59-A083-D848-A286-43465535E1D8}"/>
              </a:ext>
            </a:extLst>
          </p:cNvPr>
          <p:cNvSpPr>
            <a:spLocks noGrp="1"/>
          </p:cNvSpPr>
          <p:nvPr>
            <p:ph type="title"/>
          </p:nvPr>
        </p:nvSpPr>
        <p:spPr>
          <a:xfrm>
            <a:off x="3000374" y="938048"/>
            <a:ext cx="5566406" cy="1880314"/>
          </a:xfrm>
        </p:spPr>
        <p:txBody>
          <a:bodyPr>
            <a:noAutofit/>
          </a:bodyPr>
          <a:lstStyle/>
          <a:p>
            <a:r>
              <a:rPr lang="en-US" sz="2800" dirty="0"/>
              <a:t>Using Storytelling to Communicate Complex Science: a Quantitative and Qualitative Assessment of the Narrative Properties of Journal Articles on Genetic Medicines</a:t>
            </a:r>
          </a:p>
        </p:txBody>
      </p:sp>
    </p:spTree>
    <p:custDataLst>
      <p:tags r:id="rId1"/>
    </p:custDataLst>
    <p:extLst>
      <p:ext uri="{BB962C8B-B14F-4D97-AF65-F5344CB8AC3E}">
        <p14:creationId xmlns:p14="http://schemas.microsoft.com/office/powerpoint/2010/main" val="1881916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905A0-6616-35FE-9B06-7CF79FE420F0}"/>
              </a:ext>
            </a:extLst>
          </p:cNvPr>
          <p:cNvSpPr>
            <a:spLocks noGrp="1"/>
          </p:cNvSpPr>
          <p:nvPr>
            <p:ph type="title"/>
          </p:nvPr>
        </p:nvSpPr>
        <p:spPr>
          <a:xfrm>
            <a:off x="841775" y="219133"/>
            <a:ext cx="7489426" cy="731996"/>
          </a:xfrm>
        </p:spPr>
        <p:txBody>
          <a:bodyPr>
            <a:noAutofit/>
          </a:bodyPr>
          <a:lstStyle/>
          <a:p>
            <a:r>
              <a:rPr lang="en-US" sz="2800" dirty="0"/>
              <a:t>Use of a narrative style to communicate complex science</a:t>
            </a:r>
          </a:p>
        </p:txBody>
      </p:sp>
      <p:grpSp>
        <p:nvGrpSpPr>
          <p:cNvPr id="5" name="Group 4">
            <a:extLst>
              <a:ext uri="{FF2B5EF4-FFF2-40B4-BE49-F238E27FC236}">
                <a16:creationId xmlns:a16="http://schemas.microsoft.com/office/drawing/2014/main" id="{6190BEEF-408A-5D7C-C1FC-8E36153D120D}"/>
              </a:ext>
            </a:extLst>
          </p:cNvPr>
          <p:cNvGrpSpPr/>
          <p:nvPr/>
        </p:nvGrpSpPr>
        <p:grpSpPr>
          <a:xfrm>
            <a:off x="233056" y="1103039"/>
            <a:ext cx="2814027" cy="3148632"/>
            <a:chOff x="310741" y="1470719"/>
            <a:chExt cx="3752036" cy="4198176"/>
          </a:xfrm>
        </p:grpSpPr>
        <p:sp>
          <p:nvSpPr>
            <p:cNvPr id="36" name="Rectangle 35">
              <a:extLst>
                <a:ext uri="{FF2B5EF4-FFF2-40B4-BE49-F238E27FC236}">
                  <a16:creationId xmlns:a16="http://schemas.microsoft.com/office/drawing/2014/main" id="{694C23D6-8B3F-5FA7-316E-FF788DE9F299}"/>
                </a:ext>
              </a:extLst>
            </p:cNvPr>
            <p:cNvSpPr/>
            <p:nvPr/>
          </p:nvSpPr>
          <p:spPr>
            <a:xfrm>
              <a:off x="313737" y="1470719"/>
              <a:ext cx="3749040" cy="4198176"/>
            </a:xfrm>
            <a:prstGeom prst="rect">
              <a:avLst/>
            </a:prstGeom>
            <a:solidFill>
              <a:srgbClr val="F6EFE8"/>
            </a:solidFill>
            <a:ln w="19050" cap="flat" cmpd="sng" algn="ctr">
              <a:noFill/>
              <a:prstDash val="solid"/>
              <a:miter lim="800000"/>
            </a:ln>
            <a:effectLst/>
          </p:spPr>
          <p:txBody>
            <a:bodyPr lIns="189000" tIns="34290" rIns="189000" bIns="34290" rtlCol="0" anchor="ctr"/>
            <a:lstStyle/>
            <a:p>
              <a:pPr algn="ctr">
                <a:defRPr/>
              </a:pPr>
              <a:endParaRPr lang="en-GB" kern="0" dirty="0">
                <a:solidFill>
                  <a:srgbClr val="FFFFFF"/>
                </a:solidFill>
                <a:latin typeface="Aptos"/>
              </a:endParaRPr>
            </a:p>
            <a:p>
              <a:pPr algn="ctr">
                <a:defRPr/>
              </a:pPr>
              <a:endParaRPr lang="en-GB" kern="0" dirty="0">
                <a:solidFill>
                  <a:srgbClr val="FFFFFF"/>
                </a:solidFill>
                <a:latin typeface="Aptos"/>
              </a:endParaRPr>
            </a:p>
            <a:p>
              <a:pPr algn="ctr">
                <a:defRPr/>
              </a:pPr>
              <a:br>
                <a:rPr lang="en-GB" kern="0" dirty="0">
                  <a:solidFill>
                    <a:srgbClr val="FFFFFF"/>
                  </a:solidFill>
                  <a:latin typeface="Aptos"/>
                </a:rPr>
              </a:br>
              <a:r>
                <a:rPr lang="en-GB" kern="0" dirty="0">
                  <a:solidFill>
                    <a:srgbClr val="FFFFFF"/>
                  </a:solidFill>
                  <a:latin typeface="Aptos"/>
                </a:rPr>
                <a:t> </a:t>
              </a:r>
            </a:p>
          </p:txBody>
        </p:sp>
        <p:sp>
          <p:nvSpPr>
            <p:cNvPr id="37" name="Rectangle 36">
              <a:extLst>
                <a:ext uri="{FF2B5EF4-FFF2-40B4-BE49-F238E27FC236}">
                  <a16:creationId xmlns:a16="http://schemas.microsoft.com/office/drawing/2014/main" id="{493C87D6-CD6E-C9E7-556C-B36E3BE7E57F}"/>
                </a:ext>
              </a:extLst>
            </p:cNvPr>
            <p:cNvSpPr/>
            <p:nvPr/>
          </p:nvSpPr>
          <p:spPr>
            <a:xfrm>
              <a:off x="310741" y="1489243"/>
              <a:ext cx="3749040" cy="1513295"/>
            </a:xfrm>
            <a:prstGeom prst="rect">
              <a:avLst/>
            </a:prstGeom>
            <a:solidFill>
              <a:srgbClr val="FF5C17"/>
            </a:solidFill>
            <a:ln w="19050" cap="flat" cmpd="sng" algn="ctr">
              <a:solidFill>
                <a:srgbClr val="FF5C17"/>
              </a:solidFill>
              <a:prstDash val="solid"/>
              <a:miter lim="800000"/>
            </a:ln>
            <a:effectLst/>
          </p:spPr>
          <p:txBody>
            <a:bodyPr rtlCol="0" anchor="ctr"/>
            <a:lstStyle/>
            <a:p>
              <a:pPr algn="ctr">
                <a:defRPr/>
              </a:pPr>
              <a:endParaRPr lang="en-GB" kern="0">
                <a:solidFill>
                  <a:srgbClr val="FFFFFF"/>
                </a:solidFill>
                <a:latin typeface="Aptos"/>
              </a:endParaRPr>
            </a:p>
          </p:txBody>
        </p:sp>
        <p:sp>
          <p:nvSpPr>
            <p:cNvPr id="39" name="TextBox 38">
              <a:extLst>
                <a:ext uri="{FF2B5EF4-FFF2-40B4-BE49-F238E27FC236}">
                  <a16:creationId xmlns:a16="http://schemas.microsoft.com/office/drawing/2014/main" id="{85D99515-F500-EF43-812F-18C2BDBF5DA6}"/>
                </a:ext>
              </a:extLst>
            </p:cNvPr>
            <p:cNvSpPr txBox="1"/>
            <p:nvPr/>
          </p:nvSpPr>
          <p:spPr>
            <a:xfrm>
              <a:off x="621430" y="3211551"/>
              <a:ext cx="3108960" cy="1969771"/>
            </a:xfrm>
            <a:prstGeom prst="rect">
              <a:avLst/>
            </a:prstGeom>
            <a:noFill/>
          </p:spPr>
          <p:txBody>
            <a:bodyPr wrap="square">
              <a:spAutoFit/>
            </a:bodyPr>
            <a:lstStyle/>
            <a:p>
              <a:pPr>
                <a:spcAft>
                  <a:spcPts val="450"/>
                </a:spcAft>
                <a:defRPr/>
              </a:pPr>
              <a:r>
                <a:rPr lang="en-US" sz="1500" b="1" dirty="0">
                  <a:solidFill>
                    <a:srgbClr val="000000">
                      <a:lumMod val="75000"/>
                      <a:lumOff val="25000"/>
                    </a:srgbClr>
                  </a:solidFill>
                  <a:latin typeface="Arial" panose="020B0604020202020204"/>
                </a:rPr>
                <a:t>Storytelling has several advantages over a more expository writing style for communicating science</a:t>
              </a:r>
              <a:r>
                <a:rPr lang="en-US" sz="1500" b="1" baseline="30000" dirty="0">
                  <a:solidFill>
                    <a:srgbClr val="000000">
                      <a:lumMod val="75000"/>
                      <a:lumOff val="25000"/>
                    </a:srgbClr>
                  </a:solidFill>
                  <a:latin typeface="Arial" panose="020B0604020202020204"/>
                </a:rPr>
                <a:t>1,2</a:t>
              </a:r>
            </a:p>
          </p:txBody>
        </p:sp>
        <p:pic>
          <p:nvPicPr>
            <p:cNvPr id="50" name="Graphic 49" descr="Storytelling outline">
              <a:extLst>
                <a:ext uri="{FF2B5EF4-FFF2-40B4-BE49-F238E27FC236}">
                  <a16:creationId xmlns:a16="http://schemas.microsoft.com/office/drawing/2014/main" id="{F377B32C-E3E8-BA38-F32E-9CC6C80FCA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31372" y="1634169"/>
              <a:ext cx="1147297" cy="1147297"/>
            </a:xfrm>
            <a:prstGeom prst="rect">
              <a:avLst/>
            </a:prstGeom>
          </p:spPr>
        </p:pic>
        <p:pic>
          <p:nvPicPr>
            <p:cNvPr id="52" name="Graphic 51" descr="Clock outline">
              <a:extLst>
                <a:ext uri="{FF2B5EF4-FFF2-40B4-BE49-F238E27FC236}">
                  <a16:creationId xmlns:a16="http://schemas.microsoft.com/office/drawing/2014/main" id="{3DD34E39-9C0F-D2F3-DA8D-34BE7FCA774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66303" y="1899210"/>
              <a:ext cx="914400" cy="914400"/>
            </a:xfrm>
            <a:prstGeom prst="rect">
              <a:avLst/>
            </a:prstGeom>
          </p:spPr>
        </p:pic>
      </p:grpSp>
      <p:grpSp>
        <p:nvGrpSpPr>
          <p:cNvPr id="7" name="Group 6">
            <a:extLst>
              <a:ext uri="{FF2B5EF4-FFF2-40B4-BE49-F238E27FC236}">
                <a16:creationId xmlns:a16="http://schemas.microsoft.com/office/drawing/2014/main" id="{9EEABD9B-CE43-0070-570F-77AB10BC1C74}"/>
              </a:ext>
            </a:extLst>
          </p:cNvPr>
          <p:cNvGrpSpPr/>
          <p:nvPr/>
        </p:nvGrpSpPr>
        <p:grpSpPr>
          <a:xfrm>
            <a:off x="6102509" y="1110323"/>
            <a:ext cx="2815332" cy="3148632"/>
            <a:chOff x="8136678" y="1480431"/>
            <a:chExt cx="3753776" cy="4198176"/>
          </a:xfrm>
        </p:grpSpPr>
        <p:sp>
          <p:nvSpPr>
            <p:cNvPr id="55" name="Rectangle 54">
              <a:extLst>
                <a:ext uri="{FF2B5EF4-FFF2-40B4-BE49-F238E27FC236}">
                  <a16:creationId xmlns:a16="http://schemas.microsoft.com/office/drawing/2014/main" id="{96C391F3-D22E-3964-0F78-07B524F1BFF2}"/>
                </a:ext>
              </a:extLst>
            </p:cNvPr>
            <p:cNvSpPr/>
            <p:nvPr/>
          </p:nvSpPr>
          <p:spPr>
            <a:xfrm>
              <a:off x="8141414" y="1480431"/>
              <a:ext cx="3749040" cy="4198176"/>
            </a:xfrm>
            <a:prstGeom prst="rect">
              <a:avLst/>
            </a:prstGeom>
            <a:solidFill>
              <a:srgbClr val="F6EFE8"/>
            </a:solidFill>
            <a:ln w="19050" cap="flat" cmpd="sng" algn="ctr">
              <a:noFill/>
              <a:prstDash val="solid"/>
              <a:miter lim="800000"/>
            </a:ln>
            <a:effectLst/>
          </p:spPr>
          <p:txBody>
            <a:bodyPr lIns="189000" tIns="34290" rIns="189000" bIns="34290" rtlCol="0" anchor="ctr"/>
            <a:lstStyle/>
            <a:p>
              <a:pPr algn="ctr">
                <a:defRPr/>
              </a:pPr>
              <a:endParaRPr lang="en-GB" kern="0" dirty="0">
                <a:solidFill>
                  <a:srgbClr val="FFFFFF"/>
                </a:solidFill>
                <a:latin typeface="Aptos"/>
              </a:endParaRPr>
            </a:p>
            <a:p>
              <a:pPr algn="ctr">
                <a:defRPr/>
              </a:pPr>
              <a:endParaRPr lang="en-GB" kern="0" dirty="0">
                <a:solidFill>
                  <a:srgbClr val="FFFFFF"/>
                </a:solidFill>
                <a:latin typeface="Aptos"/>
              </a:endParaRPr>
            </a:p>
            <a:p>
              <a:pPr algn="ctr">
                <a:defRPr/>
              </a:pPr>
              <a:br>
                <a:rPr lang="en-GB" kern="0" dirty="0">
                  <a:solidFill>
                    <a:srgbClr val="FFFFFF"/>
                  </a:solidFill>
                  <a:latin typeface="Aptos"/>
                </a:rPr>
              </a:br>
              <a:r>
                <a:rPr lang="en-GB" kern="0" dirty="0">
                  <a:solidFill>
                    <a:srgbClr val="FFFFFF"/>
                  </a:solidFill>
                  <a:latin typeface="Aptos"/>
                </a:rPr>
                <a:t> </a:t>
              </a:r>
            </a:p>
          </p:txBody>
        </p:sp>
        <p:sp>
          <p:nvSpPr>
            <p:cNvPr id="56" name="Rectangle 55">
              <a:extLst>
                <a:ext uri="{FF2B5EF4-FFF2-40B4-BE49-F238E27FC236}">
                  <a16:creationId xmlns:a16="http://schemas.microsoft.com/office/drawing/2014/main" id="{7083F27A-D522-D96C-DC18-48F48E2F5EB0}"/>
                </a:ext>
              </a:extLst>
            </p:cNvPr>
            <p:cNvSpPr/>
            <p:nvPr/>
          </p:nvSpPr>
          <p:spPr>
            <a:xfrm>
              <a:off x="8136678" y="1491267"/>
              <a:ext cx="3749040" cy="1513295"/>
            </a:xfrm>
            <a:prstGeom prst="rect">
              <a:avLst/>
            </a:prstGeom>
            <a:solidFill>
              <a:srgbClr val="FF5C17"/>
            </a:solidFill>
            <a:ln w="19050" cap="flat" cmpd="sng" algn="ctr">
              <a:solidFill>
                <a:srgbClr val="FF5C17"/>
              </a:solidFill>
              <a:prstDash val="solid"/>
              <a:miter lim="800000"/>
            </a:ln>
            <a:effectLst/>
          </p:spPr>
          <p:txBody>
            <a:bodyPr rtlCol="0" anchor="ctr"/>
            <a:lstStyle/>
            <a:p>
              <a:pPr algn="ctr">
                <a:defRPr/>
              </a:pPr>
              <a:endParaRPr lang="en-GB" kern="0">
                <a:solidFill>
                  <a:srgbClr val="FFFFFF"/>
                </a:solidFill>
                <a:latin typeface="Aptos"/>
              </a:endParaRPr>
            </a:p>
          </p:txBody>
        </p:sp>
        <p:sp>
          <p:nvSpPr>
            <p:cNvPr id="57" name="TextBox 56">
              <a:extLst>
                <a:ext uri="{FF2B5EF4-FFF2-40B4-BE49-F238E27FC236}">
                  <a16:creationId xmlns:a16="http://schemas.microsoft.com/office/drawing/2014/main" id="{3B275DC1-9587-C5E8-D0D2-9CBC9F021B51}"/>
                </a:ext>
              </a:extLst>
            </p:cNvPr>
            <p:cNvSpPr txBox="1"/>
            <p:nvPr/>
          </p:nvSpPr>
          <p:spPr>
            <a:xfrm>
              <a:off x="8422697" y="3211551"/>
              <a:ext cx="3200400" cy="2277547"/>
            </a:xfrm>
            <a:prstGeom prst="rect">
              <a:avLst/>
            </a:prstGeom>
            <a:noFill/>
          </p:spPr>
          <p:txBody>
            <a:bodyPr wrap="square">
              <a:spAutoFit/>
            </a:bodyPr>
            <a:lstStyle/>
            <a:p>
              <a:pPr>
                <a:spcAft>
                  <a:spcPts val="450"/>
                </a:spcAft>
                <a:defRPr/>
              </a:pPr>
              <a:r>
                <a:rPr lang="en-US" sz="1500" b="1" dirty="0">
                  <a:solidFill>
                    <a:srgbClr val="000000">
                      <a:lumMod val="75000"/>
                      <a:lumOff val="25000"/>
                    </a:srgbClr>
                  </a:solidFill>
                  <a:latin typeface="Arial" panose="020B0604020202020204"/>
                </a:rPr>
                <a:t>We wanted to understand the extent to which a narrative style is being used in industry–supported journal articles on genetic medicines</a:t>
              </a:r>
            </a:p>
          </p:txBody>
        </p:sp>
        <p:pic>
          <p:nvPicPr>
            <p:cNvPr id="62" name="Graphic 61" descr="DNA with solid fill">
              <a:extLst>
                <a:ext uri="{FF2B5EF4-FFF2-40B4-BE49-F238E27FC236}">
                  <a16:creationId xmlns:a16="http://schemas.microsoft.com/office/drawing/2014/main" id="{3827BE4D-40C5-29E7-CC99-4C6C24190F1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649928">
              <a:off x="9274822" y="1798942"/>
              <a:ext cx="914400" cy="914400"/>
            </a:xfrm>
            <a:prstGeom prst="rect">
              <a:avLst/>
            </a:prstGeom>
          </p:spPr>
        </p:pic>
        <p:pic>
          <p:nvPicPr>
            <p:cNvPr id="68" name="Graphic 67" descr="Magnifying glass with solid fill">
              <a:extLst>
                <a:ext uri="{FF2B5EF4-FFF2-40B4-BE49-F238E27FC236}">
                  <a16:creationId xmlns:a16="http://schemas.microsoft.com/office/drawing/2014/main" id="{3CF3ABD0-6038-B0BB-FAA7-8540795FF80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871461" y="2011875"/>
              <a:ext cx="806451" cy="806451"/>
            </a:xfrm>
            <a:prstGeom prst="rect">
              <a:avLst/>
            </a:prstGeom>
          </p:spPr>
        </p:pic>
      </p:grpSp>
      <p:grpSp>
        <p:nvGrpSpPr>
          <p:cNvPr id="6" name="Group 5">
            <a:extLst>
              <a:ext uri="{FF2B5EF4-FFF2-40B4-BE49-F238E27FC236}">
                <a16:creationId xmlns:a16="http://schemas.microsoft.com/office/drawing/2014/main" id="{B7503B46-5DD0-5ECD-F48B-5300398FF4F9}"/>
              </a:ext>
            </a:extLst>
          </p:cNvPr>
          <p:cNvGrpSpPr/>
          <p:nvPr/>
        </p:nvGrpSpPr>
        <p:grpSpPr>
          <a:xfrm>
            <a:off x="3169659" y="1110323"/>
            <a:ext cx="2812287" cy="3148632"/>
            <a:chOff x="4226212" y="1480431"/>
            <a:chExt cx="3749716" cy="4198176"/>
          </a:xfrm>
        </p:grpSpPr>
        <p:sp>
          <p:nvSpPr>
            <p:cNvPr id="43" name="Rectangle 42">
              <a:extLst>
                <a:ext uri="{FF2B5EF4-FFF2-40B4-BE49-F238E27FC236}">
                  <a16:creationId xmlns:a16="http://schemas.microsoft.com/office/drawing/2014/main" id="{318C6B2A-9A5A-6649-84B0-612108ED2B13}"/>
                </a:ext>
              </a:extLst>
            </p:cNvPr>
            <p:cNvSpPr/>
            <p:nvPr/>
          </p:nvSpPr>
          <p:spPr>
            <a:xfrm>
              <a:off x="4226888" y="1480431"/>
              <a:ext cx="3749040" cy="4198176"/>
            </a:xfrm>
            <a:prstGeom prst="rect">
              <a:avLst/>
            </a:prstGeom>
            <a:solidFill>
              <a:srgbClr val="F6EFE8"/>
            </a:solidFill>
            <a:ln w="19050" cap="flat" cmpd="sng" algn="ctr">
              <a:noFill/>
              <a:prstDash val="solid"/>
              <a:miter lim="800000"/>
            </a:ln>
            <a:effectLst/>
          </p:spPr>
          <p:txBody>
            <a:bodyPr lIns="189000" tIns="34290" rIns="189000" bIns="34290" rtlCol="0" anchor="ctr"/>
            <a:lstStyle/>
            <a:p>
              <a:pPr algn="ctr">
                <a:defRPr/>
              </a:pPr>
              <a:endParaRPr lang="en-GB" kern="0" dirty="0">
                <a:solidFill>
                  <a:srgbClr val="FFFFFF"/>
                </a:solidFill>
                <a:latin typeface="Aptos"/>
              </a:endParaRPr>
            </a:p>
            <a:p>
              <a:pPr algn="ctr">
                <a:defRPr/>
              </a:pPr>
              <a:endParaRPr lang="en-GB" kern="0" dirty="0">
                <a:solidFill>
                  <a:srgbClr val="FFFFFF"/>
                </a:solidFill>
                <a:latin typeface="Aptos"/>
              </a:endParaRPr>
            </a:p>
            <a:p>
              <a:pPr algn="ctr">
                <a:defRPr/>
              </a:pPr>
              <a:br>
                <a:rPr lang="en-GB" kern="0" dirty="0">
                  <a:solidFill>
                    <a:srgbClr val="FFFFFF"/>
                  </a:solidFill>
                  <a:latin typeface="Aptos"/>
                </a:rPr>
              </a:br>
              <a:r>
                <a:rPr lang="en-GB" kern="0" dirty="0">
                  <a:solidFill>
                    <a:srgbClr val="FFFFFF"/>
                  </a:solidFill>
                  <a:latin typeface="Aptos"/>
                </a:rPr>
                <a:t> </a:t>
              </a:r>
            </a:p>
          </p:txBody>
        </p:sp>
        <p:sp>
          <p:nvSpPr>
            <p:cNvPr id="44" name="Rectangle 43">
              <a:extLst>
                <a:ext uri="{FF2B5EF4-FFF2-40B4-BE49-F238E27FC236}">
                  <a16:creationId xmlns:a16="http://schemas.microsoft.com/office/drawing/2014/main" id="{029A4C7F-6033-99C4-B692-472F5C264A26}"/>
                </a:ext>
              </a:extLst>
            </p:cNvPr>
            <p:cNvSpPr/>
            <p:nvPr/>
          </p:nvSpPr>
          <p:spPr>
            <a:xfrm>
              <a:off x="4226212" y="1480431"/>
              <a:ext cx="3749040" cy="1513295"/>
            </a:xfrm>
            <a:prstGeom prst="rect">
              <a:avLst/>
            </a:prstGeom>
            <a:solidFill>
              <a:srgbClr val="FF5C17"/>
            </a:solidFill>
            <a:ln w="19050" cap="flat" cmpd="sng" algn="ctr">
              <a:solidFill>
                <a:srgbClr val="FF5C17"/>
              </a:solidFill>
              <a:prstDash val="solid"/>
              <a:miter lim="800000"/>
            </a:ln>
            <a:effectLst/>
          </p:spPr>
          <p:txBody>
            <a:bodyPr rtlCol="0" anchor="ctr"/>
            <a:lstStyle/>
            <a:p>
              <a:pPr algn="ctr">
                <a:defRPr/>
              </a:pPr>
              <a:endParaRPr lang="en-GB" kern="0">
                <a:solidFill>
                  <a:srgbClr val="FFFFFF"/>
                </a:solidFill>
                <a:latin typeface="Aptos"/>
              </a:endParaRPr>
            </a:p>
          </p:txBody>
        </p:sp>
        <p:sp>
          <p:nvSpPr>
            <p:cNvPr id="45" name="TextBox 44">
              <a:extLst>
                <a:ext uri="{FF2B5EF4-FFF2-40B4-BE49-F238E27FC236}">
                  <a16:creationId xmlns:a16="http://schemas.microsoft.com/office/drawing/2014/main" id="{30513757-AB39-81B9-FBAF-8638EDC1931B}"/>
                </a:ext>
              </a:extLst>
            </p:cNvPr>
            <p:cNvSpPr txBox="1"/>
            <p:nvPr/>
          </p:nvSpPr>
          <p:spPr>
            <a:xfrm>
              <a:off x="4507655" y="3210486"/>
              <a:ext cx="3200400" cy="2277547"/>
            </a:xfrm>
            <a:prstGeom prst="rect">
              <a:avLst/>
            </a:prstGeom>
            <a:noFill/>
          </p:spPr>
          <p:txBody>
            <a:bodyPr wrap="square">
              <a:spAutoFit/>
            </a:bodyPr>
            <a:lstStyle/>
            <a:p>
              <a:pPr>
                <a:spcAft>
                  <a:spcPts val="450"/>
                </a:spcAft>
                <a:defRPr/>
              </a:pPr>
              <a:r>
                <a:rPr lang="en-US" sz="1500" b="1" dirty="0">
                  <a:solidFill>
                    <a:srgbClr val="000000">
                      <a:lumMod val="75000"/>
                      <a:lumOff val="25000"/>
                    </a:srgbClr>
                  </a:solidFill>
                  <a:latin typeface="Arial" panose="020B0604020202020204"/>
                </a:rPr>
                <a:t>In the complex and rapidly advancing field of genetic medicines, education gaps are widespread among clinicians and nonexperts alike</a:t>
              </a:r>
              <a:r>
                <a:rPr lang="en-US" sz="1500" b="1" baseline="30000" dirty="0">
                  <a:solidFill>
                    <a:srgbClr val="000000">
                      <a:lumMod val="75000"/>
                      <a:lumOff val="25000"/>
                    </a:srgbClr>
                  </a:solidFill>
                  <a:latin typeface="Arial" panose="020B0604020202020204"/>
                </a:rPr>
                <a:t>3-5</a:t>
              </a:r>
            </a:p>
          </p:txBody>
        </p:sp>
        <p:pic>
          <p:nvPicPr>
            <p:cNvPr id="40" name="Graphic 39" descr="Maze outline">
              <a:extLst>
                <a:ext uri="{FF2B5EF4-FFF2-40B4-BE49-F238E27FC236}">
                  <a16:creationId xmlns:a16="http://schemas.microsoft.com/office/drawing/2014/main" id="{60B275FB-5F77-83EA-FDE9-862E461DAF79}"/>
                </a:ext>
              </a:extLst>
            </p:cNvPr>
            <p:cNvPicPr>
              <a:picLocks noChangeAspect="1"/>
            </p:cNvPicPr>
            <p:nvPr/>
          </p:nvPicPr>
          <p:blipFill rotWithShape="1">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10815" t="12037" r="15197" b="12001"/>
            <a:stretch/>
          </p:blipFill>
          <p:spPr>
            <a:xfrm>
              <a:off x="5552319" y="1654936"/>
              <a:ext cx="1097280" cy="1126530"/>
            </a:xfrm>
            <a:prstGeom prst="rect">
              <a:avLst/>
            </a:prstGeom>
          </p:spPr>
        </p:pic>
      </p:grpSp>
      <p:sp>
        <p:nvSpPr>
          <p:cNvPr id="10" name="Footer Placeholder 2">
            <a:extLst>
              <a:ext uri="{FF2B5EF4-FFF2-40B4-BE49-F238E27FC236}">
                <a16:creationId xmlns:a16="http://schemas.microsoft.com/office/drawing/2014/main" id="{4D72AACE-7C77-4113-2129-20D78B11FC20}"/>
              </a:ext>
            </a:extLst>
          </p:cNvPr>
          <p:cNvSpPr txBox="1">
            <a:spLocks/>
          </p:cNvSpPr>
          <p:nvPr/>
        </p:nvSpPr>
        <p:spPr>
          <a:xfrm>
            <a:off x="233057" y="4422118"/>
            <a:ext cx="787555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400">
              <a:defRPr/>
            </a:pPr>
            <a:r>
              <a:rPr lang="en-US" sz="800" dirty="0">
                <a:latin typeface="Arial" panose="020B0604020202020204"/>
              </a:rPr>
              <a:t>1. </a:t>
            </a:r>
            <a:r>
              <a:rPr lang="en-US" sz="800" dirty="0" err="1">
                <a:latin typeface="Arial" panose="020B0604020202020204"/>
              </a:rPr>
              <a:t>Zabrucky</a:t>
            </a:r>
            <a:r>
              <a:rPr lang="en-US" sz="800" dirty="0">
                <a:latin typeface="Arial" panose="020B0604020202020204"/>
              </a:rPr>
              <a:t> KM, Moore D. </a:t>
            </a:r>
            <a:r>
              <a:rPr lang="en-US" sz="800" i="1" dirty="0">
                <a:latin typeface="Arial" panose="020B0604020202020204"/>
              </a:rPr>
              <a:t>Educ </a:t>
            </a:r>
            <a:r>
              <a:rPr lang="en-US" sz="800" i="1" dirty="0" err="1">
                <a:latin typeface="Arial" panose="020B0604020202020204"/>
              </a:rPr>
              <a:t>Gerontol</a:t>
            </a:r>
            <a:r>
              <a:rPr lang="en-US" sz="800" dirty="0">
                <a:latin typeface="Arial" panose="020B0604020202020204"/>
              </a:rPr>
              <a:t>. 1999;25(8):691-710. 2. Dahlstrom MF. </a:t>
            </a:r>
            <a:r>
              <a:rPr lang="en-US" sz="800" i="1" dirty="0">
                <a:latin typeface="Arial" panose="020B0604020202020204"/>
              </a:rPr>
              <a:t>Proc Natl Acad Sci U S A</a:t>
            </a:r>
            <a:r>
              <a:rPr lang="en-US" sz="800" dirty="0">
                <a:latin typeface="Arial" panose="020B0604020202020204"/>
              </a:rPr>
              <a:t>. 2014;111 Suppl 4(Suppl 4):13614-13620. 3. </a:t>
            </a:r>
            <a:r>
              <a:rPr lang="da-DK" sz="800" dirty="0">
                <a:latin typeface="Arial" panose="020B0604020202020204"/>
              </a:rPr>
              <a:t>Hansen J, et al. </a:t>
            </a:r>
            <a:r>
              <a:rPr lang="da-DK" sz="800" i="1" dirty="0">
                <a:latin typeface="Arial" panose="020B0604020202020204"/>
              </a:rPr>
              <a:t>Clin Ther</a:t>
            </a:r>
            <a:r>
              <a:rPr lang="da-DK" sz="800" dirty="0">
                <a:latin typeface="Arial" panose="020B0604020202020204"/>
              </a:rPr>
              <a:t>. 2022;44(8):1045-1056. 4. Hermans C, et al. </a:t>
            </a:r>
            <a:r>
              <a:rPr lang="da-DK" sz="800" i="1" dirty="0">
                <a:latin typeface="Arial" panose="020B0604020202020204"/>
              </a:rPr>
              <a:t>Ther Adv Hematol</a:t>
            </a:r>
            <a:r>
              <a:rPr lang="da-DK" sz="800" dirty="0">
                <a:latin typeface="Arial" panose="020B0604020202020204"/>
              </a:rPr>
              <a:t>. 2023;14:1–14. 5. Peyvandi F, et al. </a:t>
            </a:r>
            <a:r>
              <a:rPr lang="da-DK" sz="800" i="1" dirty="0">
                <a:latin typeface="Arial" panose="020B0604020202020204"/>
              </a:rPr>
              <a:t>Res Pract Thromb Haemost</a:t>
            </a:r>
            <a:r>
              <a:rPr lang="da-DK" sz="800" dirty="0">
                <a:latin typeface="Arial" panose="020B0604020202020204"/>
              </a:rPr>
              <a:t>. 2020;4(4):644–651. </a:t>
            </a:r>
          </a:p>
        </p:txBody>
      </p:sp>
    </p:spTree>
    <p:custDataLst>
      <p:tags r:id="rId1"/>
    </p:custDataLst>
    <p:extLst>
      <p:ext uri="{BB962C8B-B14F-4D97-AF65-F5344CB8AC3E}">
        <p14:creationId xmlns:p14="http://schemas.microsoft.com/office/powerpoint/2010/main" val="21201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6D3BA-A707-F91B-78C8-6FE4DC67F18A}"/>
              </a:ext>
            </a:extLst>
          </p:cNvPr>
          <p:cNvSpPr>
            <a:spLocks noGrp="1"/>
          </p:cNvSpPr>
          <p:nvPr>
            <p:ph type="title"/>
          </p:nvPr>
        </p:nvSpPr>
        <p:spPr>
          <a:xfrm>
            <a:off x="715200" y="137707"/>
            <a:ext cx="6766560" cy="731996"/>
          </a:xfrm>
        </p:spPr>
        <p:txBody>
          <a:bodyPr>
            <a:normAutofit/>
          </a:bodyPr>
          <a:lstStyle/>
          <a:p>
            <a:r>
              <a:rPr lang="en-US" sz="2800" dirty="0"/>
              <a:t>The 3 objectives of our pilot study</a:t>
            </a:r>
          </a:p>
        </p:txBody>
      </p:sp>
      <p:sp>
        <p:nvSpPr>
          <p:cNvPr id="6" name="Subtitle 15">
            <a:extLst>
              <a:ext uri="{FF2B5EF4-FFF2-40B4-BE49-F238E27FC236}">
                <a16:creationId xmlns:a16="http://schemas.microsoft.com/office/drawing/2014/main" id="{88406BA7-72B7-35D6-AA69-CCC59725B0D2}"/>
              </a:ext>
            </a:extLst>
          </p:cNvPr>
          <p:cNvSpPr txBox="1">
            <a:spLocks/>
          </p:cNvSpPr>
          <p:nvPr/>
        </p:nvSpPr>
        <p:spPr>
          <a:xfrm>
            <a:off x="595450" y="1276564"/>
            <a:ext cx="8068823" cy="891540"/>
          </a:xfrm>
          <a:prstGeom prst="rect">
            <a:avLst/>
          </a:prstGeom>
          <a:solidFill>
            <a:srgbClr val="F6EFE8"/>
          </a:solidFill>
          <a:effectLst>
            <a:outerShdw dist="25400" dir="10800000" algn="r" rotWithShape="0">
              <a:srgbClr val="FF5C17"/>
            </a:outerShdw>
          </a:effectLst>
        </p:spPr>
        <p:txBody>
          <a:bodyPr vert="horz" wrap="square" lIns="205740" tIns="81000" rIns="137160" bIns="81000" rtlCol="0" anchor="ctr">
            <a:noAutofit/>
          </a:bodyPr>
          <a:lstStyle>
            <a:lvl1pPr marL="0" indent="0" algn="l" defTabSz="914400" rtl="0" eaLnBrk="1" latinLnBrk="0" hangingPunct="1">
              <a:lnSpc>
                <a:spcPct val="100000"/>
              </a:lnSpc>
              <a:spcBef>
                <a:spcPts val="1200"/>
              </a:spcBef>
              <a:buClr>
                <a:schemeClr val="accent1"/>
              </a:buClr>
              <a:buFont typeface="Arial" panose="020B0604020202020204" pitchFamily="34" charset="0"/>
              <a:buNone/>
              <a:defRPr lang="en-US" sz="2400" kern="1200" noProof="0" dirty="0">
                <a:solidFill>
                  <a:schemeClr val="tx1"/>
                </a:solidFill>
                <a:latin typeface="Aptos" panose="020B0004020202020204" pitchFamily="34" charset="0"/>
                <a:ea typeface="+mn-ea"/>
                <a:cs typeface="+mn-cs"/>
              </a:defRPr>
            </a:lvl1pPr>
            <a:lvl2pPr marL="576000" indent="-270000" algn="l" defTabSz="914400" rtl="0" eaLnBrk="1" latinLnBrk="0" hangingPunct="1">
              <a:lnSpc>
                <a:spcPct val="100000"/>
              </a:lnSpc>
              <a:spcBef>
                <a:spcPts val="400"/>
              </a:spcBef>
              <a:buClr>
                <a:schemeClr val="accent1"/>
              </a:buClr>
              <a:buFont typeface="System Font Regular"/>
              <a:buChar char="–"/>
              <a:defRPr sz="1600" kern="1200">
                <a:solidFill>
                  <a:schemeClr val="tx1"/>
                </a:solidFill>
                <a:latin typeface="Aptos" panose="020B0004020202020204" pitchFamily="34" charset="0"/>
                <a:ea typeface="+mn-ea"/>
                <a:cs typeface="+mn-cs"/>
              </a:defRPr>
            </a:lvl2pPr>
            <a:lvl3pPr marL="792000" indent="-216000" algn="l" defTabSz="914400" rtl="0" eaLnBrk="1" latinLnBrk="0" hangingPunct="1">
              <a:lnSpc>
                <a:spcPct val="100000"/>
              </a:lnSpc>
              <a:spcBef>
                <a:spcPts val="400"/>
              </a:spcBef>
              <a:buClr>
                <a:schemeClr val="accent5"/>
              </a:buClr>
              <a:buFont typeface="Arial" panose="020B0604020202020204" pitchFamily="34" charset="0"/>
              <a:buChar char="•"/>
              <a:defRPr sz="1400" kern="1200">
                <a:solidFill>
                  <a:schemeClr val="tx1"/>
                </a:solidFill>
                <a:latin typeface="Aptos" panose="020B0004020202020204" pitchFamily="34" charset="0"/>
                <a:ea typeface="+mn-ea"/>
                <a:cs typeface="+mn-cs"/>
              </a:defRPr>
            </a:lvl3pPr>
            <a:lvl4pPr marL="990000" indent="-180000" algn="l" defTabSz="914400" rtl="0" eaLnBrk="1" latinLnBrk="0" hangingPunct="1">
              <a:lnSpc>
                <a:spcPct val="100000"/>
              </a:lnSpc>
              <a:spcBef>
                <a:spcPts val="400"/>
              </a:spcBef>
              <a:buClr>
                <a:schemeClr val="accent4"/>
              </a:buClr>
              <a:buFont typeface="System Font Regular"/>
              <a:buChar char="–"/>
              <a:defRPr sz="1400" kern="1200">
                <a:solidFill>
                  <a:schemeClr val="tx1"/>
                </a:solidFill>
                <a:latin typeface="Aptos" panose="020B0004020202020204" pitchFamily="34" charset="0"/>
                <a:ea typeface="+mn-ea"/>
                <a:cs typeface="+mn-cs"/>
              </a:defRPr>
            </a:lvl4pPr>
            <a:lvl5pPr marL="1152000" indent="-144000" algn="l" defTabSz="914400" rtl="0" eaLnBrk="1" latinLnBrk="0" hangingPunct="1">
              <a:lnSpc>
                <a:spcPct val="100000"/>
              </a:lnSpc>
              <a:spcBef>
                <a:spcPts val="400"/>
              </a:spcBef>
              <a:buClr>
                <a:schemeClr val="tx1">
                  <a:lumMod val="50000"/>
                  <a:lumOff val="50000"/>
                </a:schemeClr>
              </a:buClr>
              <a:buFont typeface="Arial" panose="020B0604020202020204" pitchFamily="34" charset="0"/>
              <a:buChar char="•"/>
              <a:defRPr sz="1400" kern="1200">
                <a:solidFill>
                  <a:schemeClr val="tx1"/>
                </a:solidFill>
                <a:latin typeface="Aptos" panose="020B0004020202020204" pitchFamily="34" charset="0"/>
                <a:ea typeface="+mn-ea"/>
                <a:cs typeface="+mn-cs"/>
              </a:defRPr>
            </a:lvl5pPr>
            <a:lvl6pPr marL="1332000" indent="-162000" algn="l" defTabSz="914400" rtl="0" eaLnBrk="1" latinLnBrk="0" hangingPunct="1">
              <a:lnSpc>
                <a:spcPct val="100000"/>
              </a:lnSpc>
              <a:spcBef>
                <a:spcPts val="400"/>
              </a:spcBef>
              <a:buFont typeface="System Font Regular"/>
              <a:buChar char="–"/>
              <a:defRPr sz="1400" kern="1200">
                <a:solidFill>
                  <a:schemeClr val="tx1"/>
                </a:solidFill>
                <a:latin typeface="Aptos" panose="020B0004020202020204" pitchFamily="34" charset="0"/>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spcBef>
                <a:spcPts val="900"/>
              </a:spcBef>
              <a:buClr>
                <a:srgbClr val="FF5C17"/>
              </a:buClr>
              <a:defRPr/>
            </a:pPr>
            <a:r>
              <a:rPr lang="en-US" sz="1500" dirty="0">
                <a:solidFill>
                  <a:srgbClr val="000000">
                    <a:lumMod val="75000"/>
                    <a:lumOff val="25000"/>
                  </a:srgbClr>
                </a:solidFill>
                <a:latin typeface="Arial" panose="020B0604020202020204" pitchFamily="34" charset="0"/>
                <a:cs typeface="Arial" panose="020B0604020202020204" pitchFamily="34" charset="0"/>
              </a:rPr>
              <a:t>Characterize the </a:t>
            </a:r>
            <a:r>
              <a:rPr lang="en-US" sz="1500" b="1" dirty="0">
                <a:solidFill>
                  <a:srgbClr val="000000">
                    <a:lumMod val="75000"/>
                    <a:lumOff val="25000"/>
                  </a:srgbClr>
                </a:solidFill>
                <a:latin typeface="Arial" panose="020B0604020202020204" pitchFamily="34" charset="0"/>
                <a:cs typeface="Arial" panose="020B0604020202020204" pitchFamily="34" charset="0"/>
              </a:rPr>
              <a:t>narrative structure </a:t>
            </a:r>
            <a:r>
              <a:rPr lang="en-US" sz="1500" dirty="0">
                <a:solidFill>
                  <a:srgbClr val="000000">
                    <a:lumMod val="75000"/>
                    <a:lumOff val="25000"/>
                  </a:srgbClr>
                </a:solidFill>
                <a:latin typeface="Arial" panose="020B0604020202020204" pitchFamily="34" charset="0"/>
                <a:cs typeface="Arial" panose="020B0604020202020204" pitchFamily="34" charset="0"/>
              </a:rPr>
              <a:t>of industry-supported </a:t>
            </a:r>
            <a:r>
              <a:rPr lang="en-US" sz="1500" b="1" dirty="0">
                <a:solidFill>
                  <a:srgbClr val="000000">
                    <a:lumMod val="75000"/>
                    <a:lumOff val="25000"/>
                  </a:srgbClr>
                </a:solidFill>
                <a:latin typeface="Arial" panose="020B0604020202020204" pitchFamily="34" charset="0"/>
                <a:cs typeface="Arial" panose="020B0604020202020204" pitchFamily="34" charset="0"/>
              </a:rPr>
              <a:t>journal articles </a:t>
            </a:r>
            <a:r>
              <a:rPr lang="en-US" sz="1500" dirty="0">
                <a:solidFill>
                  <a:srgbClr val="000000">
                    <a:lumMod val="75000"/>
                    <a:lumOff val="25000"/>
                  </a:srgbClr>
                </a:solidFill>
                <a:latin typeface="Arial" panose="020B0604020202020204" pitchFamily="34" charset="0"/>
                <a:cs typeface="Arial" panose="020B0604020202020204" pitchFamily="34" charset="0"/>
              </a:rPr>
              <a:t>on </a:t>
            </a:r>
            <a:r>
              <a:rPr lang="en-US" sz="1500" b="1" dirty="0">
                <a:solidFill>
                  <a:srgbClr val="000000">
                    <a:lumMod val="75000"/>
                    <a:lumOff val="25000"/>
                  </a:srgbClr>
                </a:solidFill>
                <a:latin typeface="Arial" panose="020B0604020202020204" pitchFamily="34" charset="0"/>
                <a:cs typeface="Arial" panose="020B0604020202020204" pitchFamily="34" charset="0"/>
              </a:rPr>
              <a:t>genetic medicines</a:t>
            </a:r>
            <a:r>
              <a:rPr lang="en-US" sz="1500" dirty="0">
                <a:solidFill>
                  <a:srgbClr val="000000">
                    <a:lumMod val="75000"/>
                    <a:lumOff val="25000"/>
                  </a:srgbClr>
                </a:solidFill>
                <a:latin typeface="Arial" panose="020B0604020202020204" pitchFamily="34" charset="0"/>
                <a:cs typeface="Arial" panose="020B0604020202020204" pitchFamily="34" charset="0"/>
              </a:rPr>
              <a:t>, using </a:t>
            </a:r>
            <a:r>
              <a:rPr lang="en-US" sz="1500" b="1" dirty="0">
                <a:solidFill>
                  <a:srgbClr val="000000">
                    <a:lumMod val="75000"/>
                    <a:lumOff val="25000"/>
                  </a:srgbClr>
                </a:solidFill>
                <a:latin typeface="Arial" panose="020B0604020202020204" pitchFamily="34" charset="0"/>
                <a:cs typeface="Arial" panose="020B0604020202020204" pitchFamily="34" charset="0"/>
              </a:rPr>
              <a:t>abstracts</a:t>
            </a:r>
            <a:r>
              <a:rPr lang="en-US" sz="1500" dirty="0">
                <a:solidFill>
                  <a:srgbClr val="000000">
                    <a:lumMod val="75000"/>
                    <a:lumOff val="25000"/>
                  </a:srgbClr>
                </a:solidFill>
                <a:latin typeface="Arial" panose="020B0604020202020204" pitchFamily="34" charset="0"/>
                <a:cs typeface="Arial" panose="020B0604020202020204" pitchFamily="34" charset="0"/>
              </a:rPr>
              <a:t> as a surrogate for the full texts</a:t>
            </a:r>
          </a:p>
        </p:txBody>
      </p:sp>
      <p:sp>
        <p:nvSpPr>
          <p:cNvPr id="7" name="Subtitle 15">
            <a:extLst>
              <a:ext uri="{FF2B5EF4-FFF2-40B4-BE49-F238E27FC236}">
                <a16:creationId xmlns:a16="http://schemas.microsoft.com/office/drawing/2014/main" id="{4B3E8E7B-47BE-4500-81A0-5A37ED94292E}"/>
              </a:ext>
            </a:extLst>
          </p:cNvPr>
          <p:cNvSpPr txBox="1">
            <a:spLocks/>
          </p:cNvSpPr>
          <p:nvPr/>
        </p:nvSpPr>
        <p:spPr>
          <a:xfrm>
            <a:off x="595448" y="3382257"/>
            <a:ext cx="8068824" cy="891540"/>
          </a:xfrm>
          <a:prstGeom prst="rect">
            <a:avLst/>
          </a:prstGeom>
          <a:solidFill>
            <a:srgbClr val="F6EFE8"/>
          </a:solidFill>
          <a:effectLst>
            <a:outerShdw dist="25400" dir="10800000" algn="r" rotWithShape="0">
              <a:srgbClr val="FF5C17"/>
            </a:outerShdw>
          </a:effectLst>
        </p:spPr>
        <p:txBody>
          <a:bodyPr vert="horz" wrap="square" lIns="205740" tIns="81000" rIns="137160" bIns="81000" rtlCol="0" anchor="ctr">
            <a:noAutofit/>
          </a:bodyPr>
          <a:lstStyle>
            <a:lvl1pPr marL="0" indent="0" algn="l" defTabSz="914400" rtl="0" eaLnBrk="1" latinLnBrk="0" hangingPunct="1">
              <a:lnSpc>
                <a:spcPct val="100000"/>
              </a:lnSpc>
              <a:spcBef>
                <a:spcPts val="1200"/>
              </a:spcBef>
              <a:buClr>
                <a:schemeClr val="accent1"/>
              </a:buClr>
              <a:buFont typeface="Arial" panose="020B0604020202020204" pitchFamily="34" charset="0"/>
              <a:buNone/>
              <a:defRPr lang="en-US" sz="2400" kern="1200" noProof="0" dirty="0">
                <a:solidFill>
                  <a:schemeClr val="tx1"/>
                </a:solidFill>
                <a:latin typeface="Aptos" panose="020B0004020202020204" pitchFamily="34" charset="0"/>
                <a:ea typeface="+mn-ea"/>
                <a:cs typeface="+mn-cs"/>
              </a:defRPr>
            </a:lvl1pPr>
            <a:lvl2pPr marL="576000" indent="-270000" algn="l" defTabSz="914400" rtl="0" eaLnBrk="1" latinLnBrk="0" hangingPunct="1">
              <a:lnSpc>
                <a:spcPct val="100000"/>
              </a:lnSpc>
              <a:spcBef>
                <a:spcPts val="400"/>
              </a:spcBef>
              <a:buClr>
                <a:schemeClr val="accent1"/>
              </a:buClr>
              <a:buFont typeface="System Font Regular"/>
              <a:buChar char="–"/>
              <a:defRPr sz="1600" kern="1200">
                <a:solidFill>
                  <a:schemeClr val="tx1"/>
                </a:solidFill>
                <a:latin typeface="Aptos" panose="020B0004020202020204" pitchFamily="34" charset="0"/>
                <a:ea typeface="+mn-ea"/>
                <a:cs typeface="+mn-cs"/>
              </a:defRPr>
            </a:lvl2pPr>
            <a:lvl3pPr marL="792000" indent="-216000" algn="l" defTabSz="914400" rtl="0" eaLnBrk="1" latinLnBrk="0" hangingPunct="1">
              <a:lnSpc>
                <a:spcPct val="100000"/>
              </a:lnSpc>
              <a:spcBef>
                <a:spcPts val="400"/>
              </a:spcBef>
              <a:buClr>
                <a:schemeClr val="accent5"/>
              </a:buClr>
              <a:buFont typeface="Arial" panose="020B0604020202020204" pitchFamily="34" charset="0"/>
              <a:buChar char="•"/>
              <a:defRPr sz="1400" kern="1200">
                <a:solidFill>
                  <a:schemeClr val="tx1"/>
                </a:solidFill>
                <a:latin typeface="Aptos" panose="020B0004020202020204" pitchFamily="34" charset="0"/>
                <a:ea typeface="+mn-ea"/>
                <a:cs typeface="+mn-cs"/>
              </a:defRPr>
            </a:lvl3pPr>
            <a:lvl4pPr marL="990000" indent="-180000" algn="l" defTabSz="914400" rtl="0" eaLnBrk="1" latinLnBrk="0" hangingPunct="1">
              <a:lnSpc>
                <a:spcPct val="100000"/>
              </a:lnSpc>
              <a:spcBef>
                <a:spcPts val="400"/>
              </a:spcBef>
              <a:buClr>
                <a:schemeClr val="accent4"/>
              </a:buClr>
              <a:buFont typeface="System Font Regular"/>
              <a:buChar char="–"/>
              <a:defRPr sz="1400" kern="1200">
                <a:solidFill>
                  <a:schemeClr val="tx1"/>
                </a:solidFill>
                <a:latin typeface="Aptos" panose="020B0004020202020204" pitchFamily="34" charset="0"/>
                <a:ea typeface="+mn-ea"/>
                <a:cs typeface="+mn-cs"/>
              </a:defRPr>
            </a:lvl4pPr>
            <a:lvl5pPr marL="1152000" indent="-144000" algn="l" defTabSz="914400" rtl="0" eaLnBrk="1" latinLnBrk="0" hangingPunct="1">
              <a:lnSpc>
                <a:spcPct val="100000"/>
              </a:lnSpc>
              <a:spcBef>
                <a:spcPts val="400"/>
              </a:spcBef>
              <a:buClr>
                <a:schemeClr val="tx1">
                  <a:lumMod val="50000"/>
                  <a:lumOff val="50000"/>
                </a:schemeClr>
              </a:buClr>
              <a:buFont typeface="Arial" panose="020B0604020202020204" pitchFamily="34" charset="0"/>
              <a:buChar char="•"/>
              <a:defRPr sz="1400" kern="1200">
                <a:solidFill>
                  <a:schemeClr val="tx1"/>
                </a:solidFill>
                <a:latin typeface="Aptos" panose="020B0004020202020204" pitchFamily="34" charset="0"/>
                <a:ea typeface="+mn-ea"/>
                <a:cs typeface="+mn-cs"/>
              </a:defRPr>
            </a:lvl5pPr>
            <a:lvl6pPr marL="1332000" indent="-162000" algn="l" defTabSz="914400" rtl="0" eaLnBrk="1" latinLnBrk="0" hangingPunct="1">
              <a:lnSpc>
                <a:spcPct val="100000"/>
              </a:lnSpc>
              <a:spcBef>
                <a:spcPts val="400"/>
              </a:spcBef>
              <a:buFont typeface="System Font Regular"/>
              <a:buChar char="–"/>
              <a:defRPr sz="1400" kern="1200">
                <a:solidFill>
                  <a:schemeClr val="tx1"/>
                </a:solidFill>
                <a:latin typeface="Aptos" panose="020B0004020202020204" pitchFamily="34" charset="0"/>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spcBef>
                <a:spcPts val="900"/>
              </a:spcBef>
              <a:buClr>
                <a:srgbClr val="FF5C17"/>
              </a:buClr>
              <a:defRPr/>
            </a:pPr>
            <a:r>
              <a:rPr lang="en-US" sz="1500" dirty="0">
                <a:solidFill>
                  <a:srgbClr val="000000">
                    <a:lumMod val="75000"/>
                    <a:lumOff val="25000"/>
                  </a:srgbClr>
                </a:solidFill>
                <a:latin typeface="Arial" panose="020B0604020202020204" pitchFamily="34" charset="0"/>
                <a:cs typeface="Arial" panose="020B0604020202020204" pitchFamily="34" charset="0"/>
              </a:rPr>
              <a:t>Determine whether a more-narrative style of abstract might increase the </a:t>
            </a:r>
            <a:r>
              <a:rPr lang="en-US" sz="1500" b="1" dirty="0">
                <a:solidFill>
                  <a:srgbClr val="000000">
                    <a:lumMod val="75000"/>
                    <a:lumOff val="25000"/>
                  </a:srgbClr>
                </a:solidFill>
                <a:latin typeface="Arial" panose="020B0604020202020204" pitchFamily="34" charset="0"/>
                <a:cs typeface="Arial" panose="020B0604020202020204" pitchFamily="34" charset="0"/>
              </a:rPr>
              <a:t>influence of the articles</a:t>
            </a:r>
            <a:endParaRPr lang="en-US" sz="1350" dirty="0">
              <a:solidFill>
                <a:srgbClr val="000000">
                  <a:lumMod val="75000"/>
                  <a:lumOff val="25000"/>
                </a:srgbClr>
              </a:solidFill>
              <a:latin typeface="Arial" panose="020B0604020202020204" pitchFamily="34" charset="0"/>
              <a:cs typeface="Arial" panose="020B0604020202020204" pitchFamily="34" charset="0"/>
            </a:endParaRPr>
          </a:p>
        </p:txBody>
      </p:sp>
      <p:sp>
        <p:nvSpPr>
          <p:cNvPr id="8" name="Subtitle 15">
            <a:extLst>
              <a:ext uri="{FF2B5EF4-FFF2-40B4-BE49-F238E27FC236}">
                <a16:creationId xmlns:a16="http://schemas.microsoft.com/office/drawing/2014/main" id="{17C8A8CD-155B-7F84-81EE-8792D853F21E}"/>
              </a:ext>
            </a:extLst>
          </p:cNvPr>
          <p:cNvSpPr txBox="1">
            <a:spLocks/>
          </p:cNvSpPr>
          <p:nvPr/>
        </p:nvSpPr>
        <p:spPr>
          <a:xfrm>
            <a:off x="595450" y="2342981"/>
            <a:ext cx="8068823" cy="891540"/>
          </a:xfrm>
          <a:prstGeom prst="rect">
            <a:avLst/>
          </a:prstGeom>
          <a:solidFill>
            <a:srgbClr val="F6EFE8"/>
          </a:solidFill>
          <a:effectLst>
            <a:outerShdw dist="25400" dir="10800000" algn="r" rotWithShape="0">
              <a:srgbClr val="FF5C17"/>
            </a:outerShdw>
          </a:effectLst>
        </p:spPr>
        <p:txBody>
          <a:bodyPr vert="horz" wrap="square" lIns="205740" tIns="81000" rIns="137160" bIns="81000" rtlCol="0" anchor="ctr">
            <a:noAutofit/>
          </a:bodyPr>
          <a:lstStyle>
            <a:lvl1pPr marL="0" indent="0" algn="l" defTabSz="914400" rtl="0" eaLnBrk="1" latinLnBrk="0" hangingPunct="1">
              <a:lnSpc>
                <a:spcPct val="100000"/>
              </a:lnSpc>
              <a:spcBef>
                <a:spcPts val="1200"/>
              </a:spcBef>
              <a:buClr>
                <a:schemeClr val="accent1"/>
              </a:buClr>
              <a:buFont typeface="Arial" panose="020B0604020202020204" pitchFamily="34" charset="0"/>
              <a:buNone/>
              <a:defRPr lang="en-US" sz="2400" kern="1200" noProof="0" dirty="0">
                <a:solidFill>
                  <a:schemeClr val="tx1"/>
                </a:solidFill>
                <a:latin typeface="Aptos" panose="020B0004020202020204" pitchFamily="34" charset="0"/>
                <a:ea typeface="+mn-ea"/>
                <a:cs typeface="+mn-cs"/>
              </a:defRPr>
            </a:lvl1pPr>
            <a:lvl2pPr marL="576000" indent="-270000" algn="l" defTabSz="914400" rtl="0" eaLnBrk="1" latinLnBrk="0" hangingPunct="1">
              <a:lnSpc>
                <a:spcPct val="100000"/>
              </a:lnSpc>
              <a:spcBef>
                <a:spcPts val="400"/>
              </a:spcBef>
              <a:buClr>
                <a:schemeClr val="accent1"/>
              </a:buClr>
              <a:buFont typeface="System Font Regular"/>
              <a:buChar char="–"/>
              <a:defRPr sz="1600" kern="1200">
                <a:solidFill>
                  <a:schemeClr val="tx1"/>
                </a:solidFill>
                <a:latin typeface="Aptos" panose="020B0004020202020204" pitchFamily="34" charset="0"/>
                <a:ea typeface="+mn-ea"/>
                <a:cs typeface="+mn-cs"/>
              </a:defRPr>
            </a:lvl2pPr>
            <a:lvl3pPr marL="792000" indent="-216000" algn="l" defTabSz="914400" rtl="0" eaLnBrk="1" latinLnBrk="0" hangingPunct="1">
              <a:lnSpc>
                <a:spcPct val="100000"/>
              </a:lnSpc>
              <a:spcBef>
                <a:spcPts val="400"/>
              </a:spcBef>
              <a:buClr>
                <a:schemeClr val="accent5"/>
              </a:buClr>
              <a:buFont typeface="Arial" panose="020B0604020202020204" pitchFamily="34" charset="0"/>
              <a:buChar char="•"/>
              <a:defRPr sz="1400" kern="1200">
                <a:solidFill>
                  <a:schemeClr val="tx1"/>
                </a:solidFill>
                <a:latin typeface="Aptos" panose="020B0004020202020204" pitchFamily="34" charset="0"/>
                <a:ea typeface="+mn-ea"/>
                <a:cs typeface="+mn-cs"/>
              </a:defRPr>
            </a:lvl3pPr>
            <a:lvl4pPr marL="990000" indent="-180000" algn="l" defTabSz="914400" rtl="0" eaLnBrk="1" latinLnBrk="0" hangingPunct="1">
              <a:lnSpc>
                <a:spcPct val="100000"/>
              </a:lnSpc>
              <a:spcBef>
                <a:spcPts val="400"/>
              </a:spcBef>
              <a:buClr>
                <a:schemeClr val="accent4"/>
              </a:buClr>
              <a:buFont typeface="System Font Regular"/>
              <a:buChar char="–"/>
              <a:defRPr sz="1400" kern="1200">
                <a:solidFill>
                  <a:schemeClr val="tx1"/>
                </a:solidFill>
                <a:latin typeface="Aptos" panose="020B0004020202020204" pitchFamily="34" charset="0"/>
                <a:ea typeface="+mn-ea"/>
                <a:cs typeface="+mn-cs"/>
              </a:defRPr>
            </a:lvl4pPr>
            <a:lvl5pPr marL="1152000" indent="-144000" algn="l" defTabSz="914400" rtl="0" eaLnBrk="1" latinLnBrk="0" hangingPunct="1">
              <a:lnSpc>
                <a:spcPct val="100000"/>
              </a:lnSpc>
              <a:spcBef>
                <a:spcPts val="400"/>
              </a:spcBef>
              <a:buClr>
                <a:schemeClr val="tx1">
                  <a:lumMod val="50000"/>
                  <a:lumOff val="50000"/>
                </a:schemeClr>
              </a:buClr>
              <a:buFont typeface="Arial" panose="020B0604020202020204" pitchFamily="34" charset="0"/>
              <a:buChar char="•"/>
              <a:defRPr sz="1400" kern="1200">
                <a:solidFill>
                  <a:schemeClr val="tx1"/>
                </a:solidFill>
                <a:latin typeface="Aptos" panose="020B0004020202020204" pitchFamily="34" charset="0"/>
                <a:ea typeface="+mn-ea"/>
                <a:cs typeface="+mn-cs"/>
              </a:defRPr>
            </a:lvl5pPr>
            <a:lvl6pPr marL="1332000" indent="-162000" algn="l" defTabSz="914400" rtl="0" eaLnBrk="1" latinLnBrk="0" hangingPunct="1">
              <a:lnSpc>
                <a:spcPct val="100000"/>
              </a:lnSpc>
              <a:spcBef>
                <a:spcPts val="400"/>
              </a:spcBef>
              <a:buFont typeface="System Font Regular"/>
              <a:buChar char="–"/>
              <a:defRPr sz="1400" kern="1200">
                <a:solidFill>
                  <a:schemeClr val="tx1"/>
                </a:solidFill>
                <a:latin typeface="Aptos" panose="020B0004020202020204" pitchFamily="34" charset="0"/>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spcBef>
                <a:spcPts val="900"/>
              </a:spcBef>
              <a:buClr>
                <a:srgbClr val="FF5C17"/>
              </a:buClr>
              <a:defRPr/>
            </a:pPr>
            <a:r>
              <a:rPr lang="en-US" sz="1500" dirty="0">
                <a:solidFill>
                  <a:srgbClr val="000000">
                    <a:lumMod val="75000"/>
                    <a:lumOff val="25000"/>
                  </a:srgbClr>
                </a:solidFill>
                <a:latin typeface="Arial" panose="020B0604020202020204" pitchFamily="34" charset="0"/>
                <a:cs typeface="Arial" panose="020B0604020202020204" pitchFamily="34" charset="0"/>
              </a:rPr>
              <a:t>Evaluate the </a:t>
            </a:r>
            <a:r>
              <a:rPr lang="en-US" sz="1500" b="1" dirty="0">
                <a:solidFill>
                  <a:srgbClr val="000000">
                    <a:lumMod val="75000"/>
                    <a:lumOff val="25000"/>
                  </a:srgbClr>
                </a:solidFill>
                <a:latin typeface="Arial" panose="020B0604020202020204" pitchFamily="34" charset="0"/>
                <a:cs typeface="Arial" panose="020B0604020202020204" pitchFamily="34" charset="0"/>
              </a:rPr>
              <a:t>degree of narrativity </a:t>
            </a:r>
            <a:r>
              <a:rPr lang="en-US" sz="1500" dirty="0">
                <a:solidFill>
                  <a:srgbClr val="000000">
                    <a:lumMod val="75000"/>
                    <a:lumOff val="25000"/>
                  </a:srgbClr>
                </a:solidFill>
                <a:latin typeface="Arial" panose="020B0604020202020204" pitchFamily="34" charset="0"/>
                <a:cs typeface="Arial" panose="020B0604020202020204" pitchFamily="34" charset="0"/>
              </a:rPr>
              <a:t>of article abstracts by assessing them for an additional</a:t>
            </a:r>
            <a:r>
              <a:rPr lang="en-US" sz="1500" b="1" dirty="0">
                <a:solidFill>
                  <a:srgbClr val="000000">
                    <a:lumMod val="75000"/>
                    <a:lumOff val="25000"/>
                  </a:srgbClr>
                </a:solidFill>
                <a:latin typeface="Arial" panose="020B0604020202020204" pitchFamily="34" charset="0"/>
                <a:cs typeface="Arial" panose="020B0604020202020204" pitchFamily="34" charset="0"/>
              </a:rPr>
              <a:t> 11 narrative elements</a:t>
            </a:r>
            <a:r>
              <a:rPr lang="en-US" sz="1500" dirty="0">
                <a:solidFill>
                  <a:srgbClr val="000000">
                    <a:lumMod val="75000"/>
                    <a:lumOff val="25000"/>
                  </a:srgbClr>
                </a:solidFill>
                <a:latin typeface="Arial" panose="020B0604020202020204" pitchFamily="34" charset="0"/>
                <a:cs typeface="Arial" panose="020B0604020202020204" pitchFamily="34" charset="0"/>
              </a:rPr>
              <a:t> thought to underlie effective storytelling</a:t>
            </a:r>
            <a:endParaRPr lang="en-US" sz="1500" b="1" dirty="0">
              <a:solidFill>
                <a:srgbClr val="000000">
                  <a:lumMod val="75000"/>
                  <a:lumOff val="25000"/>
                </a:srgb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565839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142E2-9379-05D0-3448-5DAFCE96F96C}"/>
              </a:ext>
            </a:extLst>
          </p:cNvPr>
          <p:cNvSpPr>
            <a:spLocks noGrp="1"/>
          </p:cNvSpPr>
          <p:nvPr>
            <p:ph type="title"/>
          </p:nvPr>
        </p:nvSpPr>
        <p:spPr/>
        <p:txBody>
          <a:bodyPr/>
          <a:lstStyle/>
          <a:p>
            <a:r>
              <a:rPr lang="en-US" dirty="0"/>
              <a:t>Methods</a:t>
            </a:r>
          </a:p>
        </p:txBody>
      </p:sp>
      <p:sp>
        <p:nvSpPr>
          <p:cNvPr id="3" name="Text Placeholder 2">
            <a:extLst>
              <a:ext uri="{FF2B5EF4-FFF2-40B4-BE49-F238E27FC236}">
                <a16:creationId xmlns:a16="http://schemas.microsoft.com/office/drawing/2014/main" id="{861C5983-1095-C899-2A7F-DE6F766DCF14}"/>
              </a:ext>
            </a:extLst>
          </p:cNvPr>
          <p:cNvSpPr>
            <a:spLocks noGrp="1"/>
          </p:cNvSpPr>
          <p:nvPr>
            <p:ph type="body" idx="1"/>
          </p:nvPr>
        </p:nvSpPr>
        <p:spPr/>
        <p:txBody>
          <a:bodyPr/>
          <a:lstStyle/>
          <a:p>
            <a:endParaRPr lang="en-US"/>
          </a:p>
        </p:txBody>
      </p:sp>
    </p:spTree>
    <p:custDataLst>
      <p:tags r:id="rId1"/>
    </p:custDataLst>
    <p:extLst>
      <p:ext uri="{BB962C8B-B14F-4D97-AF65-F5344CB8AC3E}">
        <p14:creationId xmlns:p14="http://schemas.microsoft.com/office/powerpoint/2010/main" val="2448848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F07B6-016E-B8C1-7BF2-AD6915433DA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E452BF8-83C0-222E-DF88-2B2E9BE27417}"/>
              </a:ext>
            </a:extLst>
          </p:cNvPr>
          <p:cNvSpPr>
            <a:spLocks noGrp="1"/>
          </p:cNvSpPr>
          <p:nvPr>
            <p:ph type="title"/>
          </p:nvPr>
        </p:nvSpPr>
        <p:spPr>
          <a:xfrm>
            <a:off x="625291" y="209056"/>
            <a:ext cx="6766560" cy="731996"/>
          </a:xfrm>
        </p:spPr>
        <p:txBody>
          <a:bodyPr>
            <a:normAutofit/>
          </a:bodyPr>
          <a:lstStyle/>
          <a:p>
            <a:r>
              <a:rPr lang="en-US" sz="2800" dirty="0"/>
              <a:t>Selection of journal articles</a:t>
            </a:r>
          </a:p>
        </p:txBody>
      </p:sp>
      <p:sp>
        <p:nvSpPr>
          <p:cNvPr id="9" name="TextBox 8">
            <a:extLst>
              <a:ext uri="{FF2B5EF4-FFF2-40B4-BE49-F238E27FC236}">
                <a16:creationId xmlns:a16="http://schemas.microsoft.com/office/drawing/2014/main" id="{5AD3D2EF-DA5D-38FE-DA82-CB4B13A17725}"/>
              </a:ext>
            </a:extLst>
          </p:cNvPr>
          <p:cNvSpPr txBox="1"/>
          <p:nvPr/>
        </p:nvSpPr>
        <p:spPr>
          <a:xfrm>
            <a:off x="-1111" y="996208"/>
            <a:ext cx="9145111" cy="342900"/>
          </a:xfrm>
          <a:prstGeom prst="rect">
            <a:avLst/>
          </a:prstGeom>
          <a:solidFill>
            <a:srgbClr val="F6EFE8"/>
          </a:solidFill>
          <a:effectLst/>
        </p:spPr>
        <p:txBody>
          <a:bodyPr wrap="square" lIns="137160" rtlCol="0" anchor="ctr">
            <a:normAutofit/>
          </a:bodyPr>
          <a:lstStyle/>
          <a:p>
            <a:pPr algn="ctr">
              <a:defRPr/>
            </a:pPr>
            <a:r>
              <a:rPr lang="en-US" sz="1500" b="1" dirty="0">
                <a:solidFill>
                  <a:srgbClr val="000000">
                    <a:lumMod val="75000"/>
                    <a:lumOff val="25000"/>
                  </a:srgbClr>
                </a:solidFill>
                <a:latin typeface="Arial" panose="020B0604020202020204" pitchFamily="34" charset="0"/>
                <a:cs typeface="Arial" panose="020B0604020202020204" pitchFamily="34" charset="0"/>
              </a:rPr>
              <a:t>Embase </a:t>
            </a:r>
            <a:r>
              <a:rPr lang="en-US" sz="1500" dirty="0">
                <a:solidFill>
                  <a:srgbClr val="000000">
                    <a:lumMod val="75000"/>
                    <a:lumOff val="25000"/>
                  </a:srgbClr>
                </a:solidFill>
                <a:latin typeface="Arial" panose="020B0604020202020204" pitchFamily="34" charset="0"/>
                <a:cs typeface="Arial" panose="020B0604020202020204" pitchFamily="34" charset="0"/>
              </a:rPr>
              <a:t>was used to search for </a:t>
            </a:r>
            <a:r>
              <a:rPr lang="en-US" sz="1500" b="1" dirty="0">
                <a:solidFill>
                  <a:srgbClr val="000000">
                    <a:lumMod val="75000"/>
                    <a:lumOff val="25000"/>
                  </a:srgbClr>
                </a:solidFill>
                <a:latin typeface="Arial" panose="020B0604020202020204" pitchFamily="34" charset="0"/>
                <a:cs typeface="Arial" panose="020B0604020202020204" pitchFamily="34" charset="0"/>
              </a:rPr>
              <a:t>primary articles </a:t>
            </a:r>
            <a:r>
              <a:rPr lang="en-US" sz="1500" dirty="0">
                <a:solidFill>
                  <a:srgbClr val="000000">
                    <a:lumMod val="75000"/>
                    <a:lumOff val="25000"/>
                  </a:srgbClr>
                </a:solidFill>
                <a:latin typeface="Arial" panose="020B0604020202020204" pitchFamily="34" charset="0"/>
                <a:cs typeface="Arial" panose="020B0604020202020204" pitchFamily="34" charset="0"/>
              </a:rPr>
              <a:t>and</a:t>
            </a:r>
            <a:r>
              <a:rPr lang="en-US" sz="1500" b="1" dirty="0">
                <a:solidFill>
                  <a:srgbClr val="000000">
                    <a:lumMod val="75000"/>
                    <a:lumOff val="25000"/>
                  </a:srgbClr>
                </a:solidFill>
                <a:latin typeface="Arial" panose="020B0604020202020204" pitchFamily="34" charset="0"/>
                <a:cs typeface="Arial" panose="020B0604020202020204" pitchFamily="34" charset="0"/>
              </a:rPr>
              <a:t> review articles</a:t>
            </a:r>
          </a:p>
        </p:txBody>
      </p:sp>
      <p:grpSp>
        <p:nvGrpSpPr>
          <p:cNvPr id="3" name="Group 2">
            <a:extLst>
              <a:ext uri="{FF2B5EF4-FFF2-40B4-BE49-F238E27FC236}">
                <a16:creationId xmlns:a16="http://schemas.microsoft.com/office/drawing/2014/main" id="{B5532AEF-9955-08E8-93C4-16E3F30F0997}"/>
              </a:ext>
            </a:extLst>
          </p:cNvPr>
          <p:cNvGrpSpPr/>
          <p:nvPr/>
        </p:nvGrpSpPr>
        <p:grpSpPr>
          <a:xfrm>
            <a:off x="539876" y="1479450"/>
            <a:ext cx="2606041" cy="2888679"/>
            <a:chOff x="749018" y="1958086"/>
            <a:chExt cx="3474721" cy="3851570"/>
          </a:xfrm>
        </p:grpSpPr>
        <p:sp>
          <p:nvSpPr>
            <p:cNvPr id="29" name="Rectangle 28">
              <a:extLst>
                <a:ext uri="{FF2B5EF4-FFF2-40B4-BE49-F238E27FC236}">
                  <a16:creationId xmlns:a16="http://schemas.microsoft.com/office/drawing/2014/main" id="{E9D2C0EB-0596-D76A-7674-7CF006E26B21}"/>
                </a:ext>
              </a:extLst>
            </p:cNvPr>
            <p:cNvSpPr/>
            <p:nvPr/>
          </p:nvSpPr>
          <p:spPr>
            <a:xfrm>
              <a:off x="749018" y="2414233"/>
              <a:ext cx="3474720" cy="3373715"/>
            </a:xfrm>
            <a:prstGeom prst="rect">
              <a:avLst/>
            </a:prstGeom>
            <a:solidFill>
              <a:srgbClr val="EED7C5"/>
            </a:solidFill>
            <a:ln w="19050">
              <a:noFill/>
            </a:ln>
          </p:spPr>
          <p:txBody>
            <a:bodyPr wrap="square" lIns="137160" tIns="137160" rIns="137160" bIns="68580" anchor="t">
              <a:noAutofit/>
            </a:bodyPr>
            <a:lstStyle/>
            <a:p>
              <a:pPr>
                <a:spcBef>
                  <a:spcPts val="450"/>
                </a:spcBef>
                <a:defRPr/>
              </a:pPr>
              <a:endParaRPr lang="en-GB" sz="1200" b="1">
                <a:solidFill>
                  <a:srgbClr val="000000"/>
                </a:solidFill>
                <a:latin typeface="Aptos"/>
              </a:endParaRPr>
            </a:p>
            <a:p>
              <a:pPr>
                <a:spcBef>
                  <a:spcPts val="450"/>
                </a:spcBef>
                <a:defRPr/>
              </a:pPr>
              <a:endParaRPr lang="en-GB" sz="1200" b="1">
                <a:solidFill>
                  <a:srgbClr val="000000"/>
                </a:solidFill>
                <a:latin typeface="Aptos"/>
              </a:endParaRPr>
            </a:p>
          </p:txBody>
        </p:sp>
        <p:pic>
          <p:nvPicPr>
            <p:cNvPr id="10" name="Picture 9" descr="A diagram of a tube&#10;&#10;Description automatically generated with medium confidence">
              <a:extLst>
                <a:ext uri="{FF2B5EF4-FFF2-40B4-BE49-F238E27FC236}">
                  <a16:creationId xmlns:a16="http://schemas.microsoft.com/office/drawing/2014/main" id="{AFA8CDD6-EB68-FD55-95EE-A2C9DECA30FA}"/>
                </a:ext>
              </a:extLst>
            </p:cNvPr>
            <p:cNvPicPr>
              <a:picLocks noChangeAspect="1"/>
            </p:cNvPicPr>
            <p:nvPr/>
          </p:nvPicPr>
          <p:blipFill rotWithShape="1">
            <a:blip r:embed="rId4">
              <a:duotone>
                <a:prstClr val="black"/>
                <a:schemeClr val="accent5">
                  <a:tint val="45000"/>
                  <a:satMod val="400000"/>
                </a:schemeClr>
              </a:duotone>
            </a:blip>
            <a:srcRect l="5280" t="12923" b="13729"/>
            <a:stretch/>
          </p:blipFill>
          <p:spPr>
            <a:xfrm>
              <a:off x="2441590" y="3584398"/>
              <a:ext cx="1455763" cy="819861"/>
            </a:xfrm>
            <a:prstGeom prst="rect">
              <a:avLst/>
            </a:prstGeom>
          </p:spPr>
        </p:pic>
        <p:pic>
          <p:nvPicPr>
            <p:cNvPr id="12" name="Picture 11" descr="A diagram of a diagram&#10;&#10;Description automatically generated with medium confidence">
              <a:extLst>
                <a:ext uri="{FF2B5EF4-FFF2-40B4-BE49-F238E27FC236}">
                  <a16:creationId xmlns:a16="http://schemas.microsoft.com/office/drawing/2014/main" id="{659FD0CE-A250-BE75-1D84-9EB679C4CE5D}"/>
                </a:ext>
              </a:extLst>
            </p:cNvPr>
            <p:cNvPicPr>
              <a:picLocks noChangeAspect="1"/>
            </p:cNvPicPr>
            <p:nvPr/>
          </p:nvPicPr>
          <p:blipFill rotWithShape="1">
            <a:blip r:embed="rId5">
              <a:duotone>
                <a:prstClr val="black"/>
                <a:schemeClr val="accent5">
                  <a:tint val="45000"/>
                  <a:satMod val="400000"/>
                </a:schemeClr>
              </a:duotone>
            </a:blip>
            <a:srcRect l="27416" t="79672" r="65213" b="9417"/>
            <a:stretch/>
          </p:blipFill>
          <p:spPr>
            <a:xfrm>
              <a:off x="1129758" y="3604637"/>
              <a:ext cx="824080" cy="959717"/>
            </a:xfrm>
            <a:prstGeom prst="rect">
              <a:avLst/>
            </a:prstGeom>
          </p:spPr>
        </p:pic>
        <p:pic>
          <p:nvPicPr>
            <p:cNvPr id="14" name="Picture 13" descr="A video game screen with a black background&#10;&#10;Description automatically generated">
              <a:extLst>
                <a:ext uri="{FF2B5EF4-FFF2-40B4-BE49-F238E27FC236}">
                  <a16:creationId xmlns:a16="http://schemas.microsoft.com/office/drawing/2014/main" id="{E0461D97-F4D6-7E02-779E-0D8691F5CAD5}"/>
                </a:ext>
              </a:extLst>
            </p:cNvPr>
            <p:cNvPicPr>
              <a:picLocks noChangeAspect="1"/>
            </p:cNvPicPr>
            <p:nvPr/>
          </p:nvPicPr>
          <p:blipFill rotWithShape="1">
            <a:blip r:embed="rId6">
              <a:duotone>
                <a:prstClr val="black"/>
                <a:schemeClr val="accent5">
                  <a:tint val="45000"/>
                  <a:satMod val="400000"/>
                </a:schemeClr>
              </a:duotone>
            </a:blip>
            <a:srcRect l="72281" t="52381" r="16887" b="32845"/>
            <a:stretch/>
          </p:blipFill>
          <p:spPr>
            <a:xfrm rot="5400000">
              <a:off x="1124913" y="4694271"/>
              <a:ext cx="1027329" cy="1203441"/>
            </a:xfrm>
            <a:prstGeom prst="rect">
              <a:avLst/>
            </a:prstGeom>
          </p:spPr>
        </p:pic>
        <p:sp>
          <p:nvSpPr>
            <p:cNvPr id="15" name="Rectangle 14">
              <a:extLst>
                <a:ext uri="{FF2B5EF4-FFF2-40B4-BE49-F238E27FC236}">
                  <a16:creationId xmlns:a16="http://schemas.microsoft.com/office/drawing/2014/main" id="{A0712B99-BE2F-3644-7290-DAD8849F6BAA}"/>
                </a:ext>
              </a:extLst>
            </p:cNvPr>
            <p:cNvSpPr/>
            <p:nvPr/>
          </p:nvSpPr>
          <p:spPr>
            <a:xfrm>
              <a:off x="749019" y="1958086"/>
              <a:ext cx="3474720" cy="548640"/>
            </a:xfrm>
            <a:prstGeom prst="rect">
              <a:avLst/>
            </a:prstGeom>
            <a:solidFill>
              <a:srgbClr val="FF5C17"/>
            </a:solidFill>
            <a:ln w="19050" cap="flat" cmpd="sng" algn="ctr">
              <a:noFill/>
              <a:prstDash val="solid"/>
              <a:miter lim="800000"/>
            </a:ln>
            <a:effectLst/>
          </p:spPr>
          <p:txBody>
            <a:bodyPr lIns="135000" tIns="27000" rIns="137160" rtlCol="0" anchor="ctr"/>
            <a:lstStyle/>
            <a:p>
              <a:pPr algn="ctr">
                <a:defRPr/>
              </a:pPr>
              <a:r>
                <a:rPr lang="en-US" b="1" kern="0" dirty="0">
                  <a:solidFill>
                    <a:srgbClr val="FFFFFF"/>
                  </a:solidFill>
                  <a:latin typeface="Arial" panose="020B0604020202020204" pitchFamily="34" charset="0"/>
                  <a:cs typeface="Arial" panose="020B0604020202020204" pitchFamily="34" charset="0"/>
                </a:rPr>
                <a:t>Topics of articles</a:t>
              </a:r>
              <a:endParaRPr lang="en-GB" b="1" kern="0" dirty="0">
                <a:solidFill>
                  <a:srgbClr val="FFFFFF"/>
                </a:solidFill>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849AEFBD-87EE-2F8D-1425-FFFDE0710558}"/>
                </a:ext>
              </a:extLst>
            </p:cNvPr>
            <p:cNvSpPr txBox="1"/>
            <p:nvPr/>
          </p:nvSpPr>
          <p:spPr>
            <a:xfrm>
              <a:off x="870063" y="2697625"/>
              <a:ext cx="3226854" cy="369332"/>
            </a:xfrm>
            <a:prstGeom prst="rect">
              <a:avLst/>
            </a:prstGeom>
            <a:noFill/>
          </p:spPr>
          <p:txBody>
            <a:bodyPr wrap="square">
              <a:spAutoFit/>
            </a:bodyPr>
            <a:lstStyle/>
            <a:p>
              <a:pPr algn="ctr">
                <a:spcAft>
                  <a:spcPts val="450"/>
                </a:spcAft>
                <a:defRPr/>
              </a:pPr>
              <a:r>
                <a:rPr lang="en-US" sz="1200" b="1" dirty="0">
                  <a:solidFill>
                    <a:srgbClr val="000000">
                      <a:lumMod val="75000"/>
                      <a:lumOff val="25000"/>
                    </a:srgbClr>
                  </a:solidFill>
                  <a:latin typeface="Arial" panose="020B0604020202020204"/>
                </a:rPr>
                <a:t>‘Title or abstract’ field </a:t>
              </a:r>
            </a:p>
          </p:txBody>
        </p:sp>
        <p:pic>
          <p:nvPicPr>
            <p:cNvPr id="1030" name="Picture 6" descr="Antisense Oligonucleotides: An Emerging Area in Drug Discovery and  Development">
              <a:extLst>
                <a:ext uri="{FF2B5EF4-FFF2-40B4-BE49-F238E27FC236}">
                  <a16:creationId xmlns:a16="http://schemas.microsoft.com/office/drawing/2014/main" id="{5F0BC8DA-CA82-889C-D124-5E3020412D4A}"/>
                </a:ext>
              </a:extLst>
            </p:cNvPr>
            <p:cNvPicPr>
              <a:picLocks noChangeAspect="1" noChangeArrowheads="1"/>
            </p:cNvPicPr>
            <p:nvPr/>
          </p:nvPicPr>
          <p:blipFill>
            <a:blip r:embed="rId7">
              <a:clrChange>
                <a:clrFrom>
                  <a:srgbClr val="FFFFFF"/>
                </a:clrFrom>
                <a:clrTo>
                  <a:srgbClr val="FFFFFF">
                    <a:alpha val="0"/>
                  </a:srgbClr>
                </a:clrTo>
              </a:clrChange>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2585543" y="5161291"/>
              <a:ext cx="1188720" cy="38123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AB072C5F-8834-7191-AAAD-82FD6FDEB4F9}"/>
                </a:ext>
              </a:extLst>
            </p:cNvPr>
            <p:cNvSpPr txBox="1"/>
            <p:nvPr/>
          </p:nvSpPr>
          <p:spPr>
            <a:xfrm>
              <a:off x="1016545" y="3164673"/>
              <a:ext cx="1121605" cy="455509"/>
            </a:xfrm>
            <a:prstGeom prst="rect">
              <a:avLst/>
            </a:prstGeom>
            <a:noFill/>
          </p:spPr>
          <p:txBody>
            <a:bodyPr wrap="square" rtlCol="0">
              <a:spAutoFit/>
            </a:bodyPr>
            <a:lstStyle/>
            <a:p>
              <a:pPr algn="ctr">
                <a:lnSpc>
                  <a:spcPct val="90000"/>
                </a:lnSpc>
                <a:defRPr/>
              </a:pPr>
              <a:r>
                <a:rPr lang="en-US" sz="900" dirty="0">
                  <a:solidFill>
                    <a:srgbClr val="000000">
                      <a:lumMod val="75000"/>
                      <a:lumOff val="25000"/>
                    </a:srgbClr>
                  </a:solidFill>
                  <a:latin typeface="Arial" panose="020B0604020202020204"/>
                </a:rPr>
                <a:t>Gene therapies</a:t>
              </a:r>
            </a:p>
          </p:txBody>
        </p:sp>
        <p:sp>
          <p:nvSpPr>
            <p:cNvPr id="13" name="TextBox 12">
              <a:extLst>
                <a:ext uri="{FF2B5EF4-FFF2-40B4-BE49-F238E27FC236}">
                  <a16:creationId xmlns:a16="http://schemas.microsoft.com/office/drawing/2014/main" id="{46EB08C8-E44E-3995-2502-BB1760D40702}"/>
                </a:ext>
              </a:extLst>
            </p:cNvPr>
            <p:cNvSpPr txBox="1"/>
            <p:nvPr/>
          </p:nvSpPr>
          <p:spPr>
            <a:xfrm>
              <a:off x="2641128" y="3165295"/>
              <a:ext cx="1121605" cy="455509"/>
            </a:xfrm>
            <a:prstGeom prst="rect">
              <a:avLst/>
            </a:prstGeom>
            <a:noFill/>
          </p:spPr>
          <p:txBody>
            <a:bodyPr wrap="square" rtlCol="0">
              <a:spAutoFit/>
            </a:bodyPr>
            <a:lstStyle/>
            <a:p>
              <a:pPr algn="ctr">
                <a:lnSpc>
                  <a:spcPct val="90000"/>
                </a:lnSpc>
                <a:defRPr/>
              </a:pPr>
              <a:r>
                <a:rPr lang="en-US" sz="900" dirty="0">
                  <a:solidFill>
                    <a:srgbClr val="000000">
                      <a:lumMod val="75000"/>
                      <a:lumOff val="25000"/>
                    </a:srgbClr>
                  </a:solidFill>
                  <a:latin typeface="Arial" panose="020B0604020202020204"/>
                </a:rPr>
                <a:t>Gene-editing therapies</a:t>
              </a:r>
            </a:p>
          </p:txBody>
        </p:sp>
        <p:sp>
          <p:nvSpPr>
            <p:cNvPr id="18" name="TextBox 17">
              <a:extLst>
                <a:ext uri="{FF2B5EF4-FFF2-40B4-BE49-F238E27FC236}">
                  <a16:creationId xmlns:a16="http://schemas.microsoft.com/office/drawing/2014/main" id="{4AFD4F87-0F34-2D37-3BBB-EFCBB9FB7796}"/>
                </a:ext>
              </a:extLst>
            </p:cNvPr>
            <p:cNvSpPr txBox="1"/>
            <p:nvPr/>
          </p:nvSpPr>
          <p:spPr>
            <a:xfrm>
              <a:off x="2399157" y="4468911"/>
              <a:ext cx="1578687" cy="455509"/>
            </a:xfrm>
            <a:prstGeom prst="rect">
              <a:avLst/>
            </a:prstGeom>
            <a:noFill/>
          </p:spPr>
          <p:txBody>
            <a:bodyPr wrap="square" rtlCol="0">
              <a:spAutoFit/>
            </a:bodyPr>
            <a:lstStyle/>
            <a:p>
              <a:pPr algn="ctr">
                <a:lnSpc>
                  <a:spcPct val="90000"/>
                </a:lnSpc>
                <a:defRPr/>
              </a:pPr>
              <a:r>
                <a:rPr lang="en-US" sz="900" dirty="0">
                  <a:solidFill>
                    <a:srgbClr val="000000">
                      <a:lumMod val="75000"/>
                      <a:lumOff val="25000"/>
                    </a:srgbClr>
                  </a:solidFill>
                  <a:latin typeface="Arial" panose="020B0604020202020204"/>
                </a:rPr>
                <a:t>Antisense oligonucleotides</a:t>
              </a:r>
            </a:p>
          </p:txBody>
        </p:sp>
        <p:sp>
          <p:nvSpPr>
            <p:cNvPr id="19" name="TextBox 18">
              <a:extLst>
                <a:ext uri="{FF2B5EF4-FFF2-40B4-BE49-F238E27FC236}">
                  <a16:creationId xmlns:a16="http://schemas.microsoft.com/office/drawing/2014/main" id="{6ABF77E5-C160-9250-4977-5C34E0ACAD00}"/>
                </a:ext>
              </a:extLst>
            </p:cNvPr>
            <p:cNvSpPr txBox="1"/>
            <p:nvPr/>
          </p:nvSpPr>
          <p:spPr>
            <a:xfrm>
              <a:off x="862905" y="4467424"/>
              <a:ext cx="1578687" cy="455509"/>
            </a:xfrm>
            <a:prstGeom prst="rect">
              <a:avLst/>
            </a:prstGeom>
            <a:noFill/>
          </p:spPr>
          <p:txBody>
            <a:bodyPr wrap="square" rtlCol="0">
              <a:spAutoFit/>
            </a:bodyPr>
            <a:lstStyle/>
            <a:p>
              <a:pPr algn="ctr">
                <a:lnSpc>
                  <a:spcPct val="90000"/>
                </a:lnSpc>
                <a:defRPr/>
              </a:pPr>
              <a:r>
                <a:rPr lang="en-US" sz="900" dirty="0">
                  <a:solidFill>
                    <a:srgbClr val="000000">
                      <a:lumMod val="75000"/>
                      <a:lumOff val="25000"/>
                    </a:srgbClr>
                  </a:solidFill>
                  <a:latin typeface="Arial" panose="020B0604020202020204"/>
                </a:rPr>
                <a:t>RNA interference therapies</a:t>
              </a:r>
            </a:p>
          </p:txBody>
        </p:sp>
      </p:grpSp>
      <p:grpSp>
        <p:nvGrpSpPr>
          <p:cNvPr id="21" name="Group 20">
            <a:extLst>
              <a:ext uri="{FF2B5EF4-FFF2-40B4-BE49-F238E27FC236}">
                <a16:creationId xmlns:a16="http://schemas.microsoft.com/office/drawing/2014/main" id="{F67BAB28-48DC-2A41-A793-85965FF8A551}"/>
              </a:ext>
            </a:extLst>
          </p:cNvPr>
          <p:cNvGrpSpPr/>
          <p:nvPr/>
        </p:nvGrpSpPr>
        <p:grpSpPr>
          <a:xfrm>
            <a:off x="3266569" y="1473953"/>
            <a:ext cx="2609107" cy="2877894"/>
            <a:chOff x="4355425" y="1965271"/>
            <a:chExt cx="3478809" cy="3837192"/>
          </a:xfrm>
        </p:grpSpPr>
        <p:sp>
          <p:nvSpPr>
            <p:cNvPr id="2" name="Rectangle 1">
              <a:extLst>
                <a:ext uri="{FF2B5EF4-FFF2-40B4-BE49-F238E27FC236}">
                  <a16:creationId xmlns:a16="http://schemas.microsoft.com/office/drawing/2014/main" id="{7F149A55-04C8-1F24-4367-BA76FE9E3E7C}"/>
                </a:ext>
              </a:extLst>
            </p:cNvPr>
            <p:cNvSpPr/>
            <p:nvPr/>
          </p:nvSpPr>
          <p:spPr>
            <a:xfrm>
              <a:off x="4359514" y="2427703"/>
              <a:ext cx="3474720" cy="3374760"/>
            </a:xfrm>
            <a:prstGeom prst="rect">
              <a:avLst/>
            </a:prstGeom>
            <a:solidFill>
              <a:srgbClr val="EED7C5"/>
            </a:solidFill>
            <a:ln w="19050">
              <a:noFill/>
            </a:ln>
          </p:spPr>
          <p:txBody>
            <a:bodyPr wrap="square" lIns="137160" tIns="137160" rIns="137160" bIns="68580" anchor="t">
              <a:noAutofit/>
            </a:bodyPr>
            <a:lstStyle/>
            <a:p>
              <a:pPr>
                <a:spcBef>
                  <a:spcPts val="450"/>
                </a:spcBef>
                <a:defRPr/>
              </a:pPr>
              <a:endParaRPr lang="en-GB" sz="1200" b="1" dirty="0">
                <a:solidFill>
                  <a:srgbClr val="000000"/>
                </a:solidFill>
                <a:latin typeface="Aptos"/>
              </a:endParaRPr>
            </a:p>
            <a:p>
              <a:pPr>
                <a:spcBef>
                  <a:spcPts val="450"/>
                </a:spcBef>
                <a:defRPr/>
              </a:pPr>
              <a:endParaRPr lang="en-GB" sz="1200" b="1" dirty="0">
                <a:solidFill>
                  <a:srgbClr val="000000"/>
                </a:solidFill>
                <a:latin typeface="Aptos"/>
              </a:endParaRPr>
            </a:p>
          </p:txBody>
        </p:sp>
        <p:sp>
          <p:nvSpPr>
            <p:cNvPr id="16" name="Rectangle 15">
              <a:extLst>
                <a:ext uri="{FF2B5EF4-FFF2-40B4-BE49-F238E27FC236}">
                  <a16:creationId xmlns:a16="http://schemas.microsoft.com/office/drawing/2014/main" id="{8C084C72-29F5-51FD-8994-7987CBD48675}"/>
                </a:ext>
              </a:extLst>
            </p:cNvPr>
            <p:cNvSpPr/>
            <p:nvPr/>
          </p:nvSpPr>
          <p:spPr>
            <a:xfrm>
              <a:off x="4355425" y="1965271"/>
              <a:ext cx="3474720" cy="548640"/>
            </a:xfrm>
            <a:prstGeom prst="rect">
              <a:avLst/>
            </a:prstGeom>
            <a:solidFill>
              <a:srgbClr val="FF5C17"/>
            </a:solidFill>
            <a:ln w="19050" cap="flat" cmpd="sng" algn="ctr">
              <a:noFill/>
              <a:prstDash val="solid"/>
              <a:miter lim="800000"/>
            </a:ln>
            <a:effectLst/>
          </p:spPr>
          <p:txBody>
            <a:bodyPr lIns="135000" tIns="27000" rIns="137160" rtlCol="0" anchor="ctr"/>
            <a:lstStyle/>
            <a:p>
              <a:pPr algn="ctr">
                <a:defRPr/>
              </a:pPr>
              <a:r>
                <a:rPr lang="en-GB" b="1" kern="0" dirty="0">
                  <a:solidFill>
                    <a:srgbClr val="FFFFFF"/>
                  </a:solidFill>
                  <a:latin typeface="Arial" panose="020B0604020202020204" pitchFamily="34" charset="0"/>
                  <a:cs typeface="Arial" panose="020B0604020202020204" pitchFamily="34" charset="0"/>
                </a:rPr>
                <a:t>Authorship</a:t>
              </a:r>
            </a:p>
          </p:txBody>
        </p:sp>
        <p:pic>
          <p:nvPicPr>
            <p:cNvPr id="41" name="Picture 40">
              <a:extLst>
                <a:ext uri="{FF2B5EF4-FFF2-40B4-BE49-F238E27FC236}">
                  <a16:creationId xmlns:a16="http://schemas.microsoft.com/office/drawing/2014/main" id="{6881D146-2E11-8443-2CBD-C8B550138EFC}"/>
                </a:ext>
              </a:extLst>
            </p:cNvPr>
            <p:cNvPicPr>
              <a:picLocks noChangeAspect="1"/>
            </p:cNvPicPr>
            <p:nvPr/>
          </p:nvPicPr>
          <p:blipFill rotWithShape="1">
            <a:blip r:embed="rId8"/>
            <a:srcRect b="14120"/>
            <a:stretch/>
          </p:blipFill>
          <p:spPr>
            <a:xfrm>
              <a:off x="4749120" y="3442489"/>
              <a:ext cx="881900" cy="757372"/>
            </a:xfrm>
            <a:prstGeom prst="rect">
              <a:avLst/>
            </a:prstGeom>
          </p:spPr>
        </p:pic>
        <p:pic>
          <p:nvPicPr>
            <p:cNvPr id="43" name="Picture 42">
              <a:extLst>
                <a:ext uri="{FF2B5EF4-FFF2-40B4-BE49-F238E27FC236}">
                  <a16:creationId xmlns:a16="http://schemas.microsoft.com/office/drawing/2014/main" id="{9A4A7DC6-CB4C-6BAA-F5C7-E97D0E85088F}"/>
                </a:ext>
              </a:extLst>
            </p:cNvPr>
            <p:cNvPicPr>
              <a:picLocks noChangeAspect="1"/>
            </p:cNvPicPr>
            <p:nvPr/>
          </p:nvPicPr>
          <p:blipFill rotWithShape="1">
            <a:blip r:embed="rId9"/>
            <a:srcRect l="10638" t="14159" r="13635" b="27389"/>
            <a:stretch/>
          </p:blipFill>
          <p:spPr>
            <a:xfrm>
              <a:off x="4775778" y="4819584"/>
              <a:ext cx="829509" cy="640275"/>
            </a:xfrm>
            <a:prstGeom prst="rect">
              <a:avLst/>
            </a:prstGeom>
          </p:spPr>
        </p:pic>
        <p:sp>
          <p:nvSpPr>
            <p:cNvPr id="45" name="TextBox 44">
              <a:extLst>
                <a:ext uri="{FF2B5EF4-FFF2-40B4-BE49-F238E27FC236}">
                  <a16:creationId xmlns:a16="http://schemas.microsoft.com/office/drawing/2014/main" id="{1FF7DFC0-AAAE-508D-D549-D6BB0C6B6ED1}"/>
                </a:ext>
              </a:extLst>
            </p:cNvPr>
            <p:cNvSpPr txBox="1"/>
            <p:nvPr/>
          </p:nvSpPr>
          <p:spPr>
            <a:xfrm>
              <a:off x="5800536" y="3367250"/>
              <a:ext cx="1840170" cy="2031325"/>
            </a:xfrm>
            <a:prstGeom prst="rect">
              <a:avLst/>
            </a:prstGeom>
            <a:noFill/>
          </p:spPr>
          <p:txBody>
            <a:bodyPr wrap="square">
              <a:spAutoFit/>
            </a:bodyPr>
            <a:lstStyle/>
            <a:p>
              <a:pPr>
                <a:defRPr/>
              </a:pPr>
              <a:r>
                <a:rPr lang="en-US" sz="1050" b="1" dirty="0">
                  <a:solidFill>
                    <a:srgbClr val="000000">
                      <a:lumMod val="75000"/>
                      <a:lumOff val="25000"/>
                    </a:srgbClr>
                  </a:solidFill>
                  <a:latin typeface="Arial" panose="020B0604020202020204"/>
                </a:rPr>
                <a:t>143 companies </a:t>
              </a:r>
              <a:r>
                <a:rPr lang="en-US" sz="1050" dirty="0">
                  <a:solidFill>
                    <a:srgbClr val="000000">
                      <a:lumMod val="75000"/>
                      <a:lumOff val="25000"/>
                    </a:srgbClr>
                  </a:solidFill>
                  <a:latin typeface="Arial" panose="020B0604020202020204"/>
                </a:rPr>
                <a:t>with clinical-stage genetic medicines </a:t>
              </a:r>
              <a:r>
                <a:rPr lang="en-US" sz="900" dirty="0">
                  <a:solidFill>
                    <a:srgbClr val="000000">
                      <a:lumMod val="75000"/>
                      <a:lumOff val="25000"/>
                    </a:srgbClr>
                  </a:solidFill>
                  <a:latin typeface="Arial" panose="020B0604020202020204"/>
                </a:rPr>
                <a:t>(ClinicalTrials.gov)</a:t>
              </a:r>
              <a:endParaRPr lang="en-US" sz="900" b="1" dirty="0">
                <a:solidFill>
                  <a:srgbClr val="000000">
                    <a:lumMod val="75000"/>
                    <a:lumOff val="25000"/>
                  </a:srgbClr>
                </a:solidFill>
                <a:latin typeface="Arial" panose="020B0604020202020204"/>
              </a:endParaRPr>
            </a:p>
            <a:p>
              <a:pPr>
                <a:defRPr/>
              </a:pPr>
              <a:endParaRPr lang="en-US" sz="1050" b="1" dirty="0">
                <a:solidFill>
                  <a:srgbClr val="000000">
                    <a:lumMod val="75000"/>
                    <a:lumOff val="25000"/>
                  </a:srgbClr>
                </a:solidFill>
                <a:latin typeface="Arial" panose="020B0604020202020204"/>
              </a:endParaRPr>
            </a:p>
            <a:p>
              <a:pPr>
                <a:defRPr/>
              </a:pPr>
              <a:endParaRPr lang="en-US" sz="1050" b="1" dirty="0">
                <a:solidFill>
                  <a:srgbClr val="000000">
                    <a:lumMod val="75000"/>
                    <a:lumOff val="25000"/>
                  </a:srgbClr>
                </a:solidFill>
                <a:latin typeface="Arial" panose="020B0604020202020204"/>
              </a:endParaRPr>
            </a:p>
            <a:p>
              <a:pPr>
                <a:defRPr/>
              </a:pPr>
              <a:endParaRPr lang="en-US" sz="1050" b="1" dirty="0">
                <a:solidFill>
                  <a:srgbClr val="000000">
                    <a:lumMod val="75000"/>
                    <a:lumOff val="25000"/>
                  </a:srgbClr>
                </a:solidFill>
                <a:latin typeface="Arial" panose="020B0604020202020204"/>
              </a:endParaRPr>
            </a:p>
            <a:p>
              <a:pPr>
                <a:defRPr/>
              </a:pPr>
              <a:r>
                <a:rPr lang="en-US" sz="1050" b="1" dirty="0">
                  <a:solidFill>
                    <a:srgbClr val="000000">
                      <a:lumMod val="75000"/>
                      <a:lumOff val="25000"/>
                    </a:srgbClr>
                  </a:solidFill>
                  <a:latin typeface="Arial" panose="020B0604020202020204"/>
                </a:rPr>
                <a:t>≥1 industry-affiliated author</a:t>
              </a:r>
            </a:p>
          </p:txBody>
        </p:sp>
        <p:sp>
          <p:nvSpPr>
            <p:cNvPr id="20" name="TextBox 19">
              <a:extLst>
                <a:ext uri="{FF2B5EF4-FFF2-40B4-BE49-F238E27FC236}">
                  <a16:creationId xmlns:a16="http://schemas.microsoft.com/office/drawing/2014/main" id="{F332EFE0-5F3D-4F32-F3BC-A52A0B358C4D}"/>
                </a:ext>
              </a:extLst>
            </p:cNvPr>
            <p:cNvSpPr txBox="1"/>
            <p:nvPr/>
          </p:nvSpPr>
          <p:spPr>
            <a:xfrm>
              <a:off x="4491748" y="2714898"/>
              <a:ext cx="3226854" cy="369332"/>
            </a:xfrm>
            <a:prstGeom prst="rect">
              <a:avLst/>
            </a:prstGeom>
            <a:noFill/>
          </p:spPr>
          <p:txBody>
            <a:bodyPr wrap="square">
              <a:spAutoFit/>
            </a:bodyPr>
            <a:lstStyle/>
            <a:p>
              <a:pPr algn="ctr">
                <a:defRPr/>
              </a:pPr>
              <a:r>
                <a:rPr lang="en-US" sz="1200" b="1" dirty="0">
                  <a:solidFill>
                    <a:srgbClr val="000000">
                      <a:lumMod val="75000"/>
                      <a:lumOff val="25000"/>
                    </a:srgbClr>
                  </a:solidFill>
                  <a:latin typeface="Arial" panose="020B0604020202020204"/>
                </a:rPr>
                <a:t>‘Affiliation’ field</a:t>
              </a:r>
            </a:p>
          </p:txBody>
        </p:sp>
      </p:grpSp>
      <p:grpSp>
        <p:nvGrpSpPr>
          <p:cNvPr id="22" name="Group 21">
            <a:extLst>
              <a:ext uri="{FF2B5EF4-FFF2-40B4-BE49-F238E27FC236}">
                <a16:creationId xmlns:a16="http://schemas.microsoft.com/office/drawing/2014/main" id="{AC4D202F-E47B-52B2-92EE-A1DB95C20E07}"/>
              </a:ext>
            </a:extLst>
          </p:cNvPr>
          <p:cNvGrpSpPr/>
          <p:nvPr/>
        </p:nvGrpSpPr>
        <p:grpSpPr>
          <a:xfrm>
            <a:off x="5997257" y="1472631"/>
            <a:ext cx="2606040" cy="2883685"/>
            <a:chOff x="7996343" y="1963508"/>
            <a:chExt cx="3474720" cy="3844913"/>
          </a:xfrm>
        </p:grpSpPr>
        <p:sp>
          <p:nvSpPr>
            <p:cNvPr id="8" name="Rectangle 7">
              <a:extLst>
                <a:ext uri="{FF2B5EF4-FFF2-40B4-BE49-F238E27FC236}">
                  <a16:creationId xmlns:a16="http://schemas.microsoft.com/office/drawing/2014/main" id="{5E47B52E-C351-0C63-4BF6-A4528CA3F870}"/>
                </a:ext>
              </a:extLst>
            </p:cNvPr>
            <p:cNvSpPr/>
            <p:nvPr/>
          </p:nvSpPr>
          <p:spPr>
            <a:xfrm>
              <a:off x="7996343" y="2433661"/>
              <a:ext cx="3474720" cy="3374760"/>
            </a:xfrm>
            <a:prstGeom prst="rect">
              <a:avLst/>
            </a:prstGeom>
            <a:solidFill>
              <a:srgbClr val="EED7C5"/>
            </a:solidFill>
            <a:ln w="19050">
              <a:noFill/>
            </a:ln>
          </p:spPr>
          <p:txBody>
            <a:bodyPr wrap="square" lIns="137160" tIns="137160" rIns="137160" bIns="68580" anchor="t">
              <a:noAutofit/>
            </a:bodyPr>
            <a:lstStyle/>
            <a:p>
              <a:pPr>
                <a:spcBef>
                  <a:spcPts val="450"/>
                </a:spcBef>
                <a:defRPr/>
              </a:pPr>
              <a:endParaRPr lang="en-GB" sz="1200" b="1">
                <a:solidFill>
                  <a:srgbClr val="000000"/>
                </a:solidFill>
                <a:latin typeface="Aptos"/>
              </a:endParaRPr>
            </a:p>
            <a:p>
              <a:pPr>
                <a:spcBef>
                  <a:spcPts val="450"/>
                </a:spcBef>
                <a:defRPr/>
              </a:pPr>
              <a:endParaRPr lang="en-GB" sz="1200" b="1">
                <a:solidFill>
                  <a:srgbClr val="000000"/>
                </a:solidFill>
                <a:latin typeface="Aptos"/>
              </a:endParaRPr>
            </a:p>
          </p:txBody>
        </p:sp>
        <p:sp>
          <p:nvSpPr>
            <p:cNvPr id="17" name="Rectangle 16">
              <a:extLst>
                <a:ext uri="{FF2B5EF4-FFF2-40B4-BE49-F238E27FC236}">
                  <a16:creationId xmlns:a16="http://schemas.microsoft.com/office/drawing/2014/main" id="{5C9C3B39-9E2B-C838-2909-41BD78ECCBB2}"/>
                </a:ext>
              </a:extLst>
            </p:cNvPr>
            <p:cNvSpPr/>
            <p:nvPr/>
          </p:nvSpPr>
          <p:spPr>
            <a:xfrm>
              <a:off x="7996343" y="1963508"/>
              <a:ext cx="3474720" cy="548640"/>
            </a:xfrm>
            <a:prstGeom prst="rect">
              <a:avLst/>
            </a:prstGeom>
            <a:solidFill>
              <a:srgbClr val="FF5C17"/>
            </a:solidFill>
            <a:ln w="19050" cap="flat" cmpd="sng" algn="ctr">
              <a:noFill/>
              <a:prstDash val="solid"/>
              <a:miter lim="800000"/>
            </a:ln>
            <a:effectLst/>
          </p:spPr>
          <p:txBody>
            <a:bodyPr lIns="135000" tIns="27000" rIns="243000" bIns="34290" rtlCol="0" anchor="ctr"/>
            <a:lstStyle/>
            <a:p>
              <a:pPr algn="ctr">
                <a:defRPr/>
              </a:pPr>
              <a:r>
                <a:rPr lang="en-GB" b="1" kern="0" dirty="0">
                  <a:solidFill>
                    <a:srgbClr val="FFFFFF"/>
                  </a:solidFill>
                  <a:latin typeface="Arial" panose="020B0604020202020204" pitchFamily="34" charset="0"/>
                  <a:ea typeface="+mn-lt"/>
                  <a:cs typeface="Arial" panose="020B0604020202020204" pitchFamily="34" charset="0"/>
                </a:rPr>
                <a:t>Time frame</a:t>
              </a:r>
              <a:endParaRPr lang="en-US" b="1" kern="0" dirty="0">
                <a:solidFill>
                  <a:srgbClr val="FFFFFF"/>
                </a:solidFill>
                <a:latin typeface="Arial" panose="020B0604020202020204" pitchFamily="34" charset="0"/>
                <a:ea typeface="+mn-lt"/>
                <a:cs typeface="Arial" panose="020B0604020202020204" pitchFamily="34" charset="0"/>
              </a:endParaRPr>
            </a:p>
          </p:txBody>
        </p:sp>
        <p:pic>
          <p:nvPicPr>
            <p:cNvPr id="32" name="Graphic 31" descr="Daily calendar outline">
              <a:extLst>
                <a:ext uri="{FF2B5EF4-FFF2-40B4-BE49-F238E27FC236}">
                  <a16:creationId xmlns:a16="http://schemas.microsoft.com/office/drawing/2014/main" id="{8E6F46B3-057D-B7DB-4364-BD3E92E2691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62890" y="3156757"/>
              <a:ext cx="914400" cy="914400"/>
            </a:xfrm>
            <a:prstGeom prst="rect">
              <a:avLst/>
            </a:prstGeom>
          </p:spPr>
        </p:pic>
        <p:sp>
          <p:nvSpPr>
            <p:cNvPr id="34" name="TextBox 33">
              <a:extLst>
                <a:ext uri="{FF2B5EF4-FFF2-40B4-BE49-F238E27FC236}">
                  <a16:creationId xmlns:a16="http://schemas.microsoft.com/office/drawing/2014/main" id="{A458CF8D-70FD-5E93-C1CB-2754D3EC740E}"/>
                </a:ext>
              </a:extLst>
            </p:cNvPr>
            <p:cNvSpPr txBox="1"/>
            <p:nvPr/>
          </p:nvSpPr>
          <p:spPr>
            <a:xfrm>
              <a:off x="9600056" y="3357136"/>
              <a:ext cx="1606507" cy="2062103"/>
            </a:xfrm>
            <a:prstGeom prst="rect">
              <a:avLst/>
            </a:prstGeom>
            <a:noFill/>
          </p:spPr>
          <p:txBody>
            <a:bodyPr wrap="square">
              <a:spAutoFit/>
            </a:bodyPr>
            <a:lstStyle/>
            <a:p>
              <a:pPr>
                <a:defRPr/>
              </a:pPr>
              <a:r>
                <a:rPr lang="en-US" sz="1050" b="1" dirty="0">
                  <a:solidFill>
                    <a:srgbClr val="000000">
                      <a:lumMod val="75000"/>
                      <a:lumOff val="25000"/>
                    </a:srgbClr>
                  </a:solidFill>
                  <a:latin typeface="Arial" panose="020B0604020202020204"/>
                </a:rPr>
                <a:t>5-year period </a:t>
              </a:r>
              <a:r>
                <a:rPr lang="en-US" sz="1050" dirty="0">
                  <a:solidFill>
                    <a:srgbClr val="000000">
                      <a:lumMod val="75000"/>
                      <a:lumOff val="25000"/>
                    </a:srgbClr>
                  </a:solidFill>
                  <a:latin typeface="Arial" panose="020B0604020202020204"/>
                </a:rPr>
                <a:t>(2018-2022) </a:t>
              </a:r>
            </a:p>
            <a:p>
              <a:pPr>
                <a:defRPr/>
              </a:pPr>
              <a:endParaRPr lang="en-US" sz="1050" dirty="0">
                <a:solidFill>
                  <a:srgbClr val="000000">
                    <a:lumMod val="75000"/>
                    <a:lumOff val="25000"/>
                  </a:srgbClr>
                </a:solidFill>
                <a:latin typeface="Arial" panose="020B0604020202020204"/>
              </a:endParaRPr>
            </a:p>
            <a:p>
              <a:pPr>
                <a:defRPr/>
              </a:pPr>
              <a:endParaRPr lang="en-US" sz="1050" dirty="0">
                <a:solidFill>
                  <a:srgbClr val="000000">
                    <a:lumMod val="75000"/>
                    <a:lumOff val="25000"/>
                  </a:srgbClr>
                </a:solidFill>
                <a:latin typeface="Arial" panose="020B0604020202020204"/>
              </a:endParaRPr>
            </a:p>
            <a:p>
              <a:pPr>
                <a:defRPr/>
              </a:pPr>
              <a:endParaRPr lang="en-US" sz="1050" dirty="0">
                <a:solidFill>
                  <a:srgbClr val="000000">
                    <a:lumMod val="75000"/>
                    <a:lumOff val="25000"/>
                  </a:srgbClr>
                </a:solidFill>
                <a:latin typeface="Arial" panose="020B0604020202020204"/>
              </a:endParaRPr>
            </a:p>
            <a:p>
              <a:pPr>
                <a:defRPr/>
              </a:pPr>
              <a:r>
                <a:rPr lang="en-US" sz="1050" b="1" dirty="0">
                  <a:solidFill>
                    <a:srgbClr val="000000">
                      <a:lumMod val="75000"/>
                      <a:lumOff val="25000"/>
                    </a:srgbClr>
                  </a:solidFill>
                  <a:latin typeface="Arial" panose="020B0604020202020204"/>
                </a:rPr>
                <a:t>Data collected </a:t>
              </a:r>
              <a:r>
                <a:rPr lang="en-US" sz="1050" dirty="0">
                  <a:solidFill>
                    <a:srgbClr val="000000">
                      <a:lumMod val="75000"/>
                      <a:lumOff val="25000"/>
                    </a:srgbClr>
                  </a:solidFill>
                  <a:latin typeface="Arial" panose="020B0604020202020204"/>
                </a:rPr>
                <a:t>January 17, 2024</a:t>
              </a:r>
            </a:p>
            <a:p>
              <a:pPr>
                <a:defRPr/>
              </a:pPr>
              <a:endParaRPr lang="en-US" sz="1050" dirty="0">
                <a:solidFill>
                  <a:srgbClr val="000000">
                    <a:lumMod val="75000"/>
                    <a:lumOff val="25000"/>
                  </a:srgbClr>
                </a:solidFill>
                <a:latin typeface="Arial" panose="020B0604020202020204"/>
              </a:endParaRPr>
            </a:p>
          </p:txBody>
        </p:sp>
        <p:pic>
          <p:nvPicPr>
            <p:cNvPr id="31" name="Graphic 30" descr="Flip calendar outline">
              <a:extLst>
                <a:ext uri="{FF2B5EF4-FFF2-40B4-BE49-F238E27FC236}">
                  <a16:creationId xmlns:a16="http://schemas.microsoft.com/office/drawing/2014/main" id="{D4CED210-C88E-F771-AF20-F592252BE9D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493712" y="4251878"/>
              <a:ext cx="914400" cy="914400"/>
            </a:xfrm>
            <a:prstGeom prst="rect">
              <a:avLst/>
            </a:prstGeom>
          </p:spPr>
        </p:pic>
        <p:sp>
          <p:nvSpPr>
            <p:cNvPr id="33" name="TextBox 32">
              <a:extLst>
                <a:ext uri="{FF2B5EF4-FFF2-40B4-BE49-F238E27FC236}">
                  <a16:creationId xmlns:a16="http://schemas.microsoft.com/office/drawing/2014/main" id="{D6E53AC9-4402-E44B-1021-0D41B698F53F}"/>
                </a:ext>
              </a:extLst>
            </p:cNvPr>
            <p:cNvSpPr txBox="1"/>
            <p:nvPr/>
          </p:nvSpPr>
          <p:spPr>
            <a:xfrm>
              <a:off x="8674880" y="4592869"/>
              <a:ext cx="552063" cy="474063"/>
            </a:xfrm>
            <a:prstGeom prst="rect">
              <a:avLst/>
            </a:prstGeom>
            <a:noFill/>
          </p:spPr>
          <p:txBody>
            <a:bodyPr wrap="square">
              <a:spAutoFit/>
            </a:bodyPr>
            <a:lstStyle/>
            <a:p>
              <a:pPr algn="ctr">
                <a:lnSpc>
                  <a:spcPct val="80000"/>
                </a:lnSpc>
                <a:defRPr/>
              </a:pPr>
              <a:r>
                <a:rPr lang="en-US" sz="788" b="1" dirty="0">
                  <a:solidFill>
                    <a:srgbClr val="000000">
                      <a:lumMod val="75000"/>
                      <a:lumOff val="25000"/>
                    </a:srgbClr>
                  </a:solidFill>
                  <a:latin typeface="Arial" panose="020B0604020202020204"/>
                </a:rPr>
                <a:t>JAN</a:t>
              </a:r>
            </a:p>
            <a:p>
              <a:pPr algn="ctr">
                <a:lnSpc>
                  <a:spcPct val="80000"/>
                </a:lnSpc>
                <a:defRPr/>
              </a:pPr>
              <a:r>
                <a:rPr lang="en-US" b="1" dirty="0">
                  <a:solidFill>
                    <a:srgbClr val="000000">
                      <a:lumMod val="75000"/>
                      <a:lumOff val="25000"/>
                    </a:srgbClr>
                  </a:solidFill>
                  <a:latin typeface="Arial" panose="020B0604020202020204"/>
                </a:rPr>
                <a:t>17</a:t>
              </a:r>
              <a:endParaRPr lang="en-US" sz="1500" dirty="0">
                <a:solidFill>
                  <a:srgbClr val="000000">
                    <a:lumMod val="75000"/>
                    <a:lumOff val="25000"/>
                  </a:srgbClr>
                </a:solidFill>
                <a:latin typeface="Arial" panose="020B0604020202020204"/>
              </a:endParaRPr>
            </a:p>
          </p:txBody>
        </p:sp>
      </p:grpSp>
    </p:spTree>
    <p:custDataLst>
      <p:tags r:id="rId1"/>
    </p:custDataLst>
    <p:extLst>
      <p:ext uri="{BB962C8B-B14F-4D97-AF65-F5344CB8AC3E}">
        <p14:creationId xmlns:p14="http://schemas.microsoft.com/office/powerpoint/2010/main" val="69696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BBB0C-8D64-CBEA-0AF4-872B2F7C83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CEBC4B-735F-5557-0838-727C14B4756D}"/>
              </a:ext>
            </a:extLst>
          </p:cNvPr>
          <p:cNvSpPr>
            <a:spLocks noGrp="1"/>
          </p:cNvSpPr>
          <p:nvPr>
            <p:ph type="title"/>
          </p:nvPr>
        </p:nvSpPr>
        <p:spPr>
          <a:xfrm>
            <a:off x="679198" y="220974"/>
            <a:ext cx="8464801" cy="731996"/>
          </a:xfrm>
        </p:spPr>
        <p:txBody>
          <a:bodyPr>
            <a:noAutofit/>
          </a:bodyPr>
          <a:lstStyle/>
          <a:p>
            <a:pPr>
              <a:lnSpc>
                <a:spcPct val="80000"/>
              </a:lnSpc>
            </a:pPr>
            <a:r>
              <a:rPr lang="en-US" sz="2800" dirty="0"/>
              <a:t>Freytag’s dramatic arc: a traditional story structure</a:t>
            </a:r>
            <a:r>
              <a:rPr lang="en-US" sz="2800" baseline="30000" dirty="0"/>
              <a:t>1,2</a:t>
            </a:r>
          </a:p>
        </p:txBody>
      </p:sp>
      <p:sp>
        <p:nvSpPr>
          <p:cNvPr id="3" name="Footer Placeholder 2">
            <a:extLst>
              <a:ext uri="{FF2B5EF4-FFF2-40B4-BE49-F238E27FC236}">
                <a16:creationId xmlns:a16="http://schemas.microsoft.com/office/drawing/2014/main" id="{38036230-C701-B026-ED72-850BFE110767}"/>
              </a:ext>
            </a:extLst>
          </p:cNvPr>
          <p:cNvSpPr txBox="1">
            <a:spLocks/>
          </p:cNvSpPr>
          <p:nvPr/>
        </p:nvSpPr>
        <p:spPr>
          <a:xfrm>
            <a:off x="233056" y="4598850"/>
            <a:ext cx="8058015" cy="365125"/>
          </a:xfrm>
          <a:prstGeom prst="rect">
            <a:avLst/>
          </a:prstGeom>
        </p:spPr>
        <p:txBody>
          <a:bodyPr anchor="b"/>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solidFill>
                  <a:prstClr val="black"/>
                </a:solidFill>
                <a:latin typeface="Arial" panose="020B0604020202020204"/>
              </a:rPr>
              <a:t>1</a:t>
            </a: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 Freytag G. 1900. Freytag’s technique of the drama: an exposition of dramatic composition and art. 3rd ed. Chicago (IL): Scott, Foresman and Company. 2. Boyd, RL, et al. </a:t>
            </a:r>
            <a:r>
              <a:rPr kumimoji="0" lang="en-US" sz="800" b="0" i="1" u="none" strike="noStrike" kern="1200" cap="none" spc="0" normalizeH="0" baseline="0" noProof="0" dirty="0">
                <a:ln>
                  <a:noFill/>
                </a:ln>
                <a:solidFill>
                  <a:prstClr val="black"/>
                </a:solidFill>
                <a:effectLst/>
                <a:uLnTx/>
                <a:uFillTx/>
                <a:latin typeface="Arial" panose="020B0604020202020204"/>
                <a:ea typeface="+mn-ea"/>
                <a:cs typeface="+mn-cs"/>
              </a:rPr>
              <a:t>Sci Adv</a:t>
            </a: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 2020;6(32):eaba2196.</a:t>
            </a:r>
          </a:p>
        </p:txBody>
      </p:sp>
      <p:pic>
        <p:nvPicPr>
          <p:cNvPr id="122" name="Picture 121">
            <a:extLst>
              <a:ext uri="{FF2B5EF4-FFF2-40B4-BE49-F238E27FC236}">
                <a16:creationId xmlns:a16="http://schemas.microsoft.com/office/drawing/2014/main" id="{A55D24F6-8EC4-AD32-E02E-B82FCD0D3815}"/>
              </a:ext>
            </a:extLst>
          </p:cNvPr>
          <p:cNvPicPr>
            <a:picLocks noChangeAspect="1"/>
          </p:cNvPicPr>
          <p:nvPr/>
        </p:nvPicPr>
        <p:blipFill>
          <a:blip r:embed="rId4"/>
          <a:stretch>
            <a:fillRect/>
          </a:stretch>
        </p:blipFill>
        <p:spPr>
          <a:xfrm>
            <a:off x="852929" y="1094549"/>
            <a:ext cx="7223760" cy="3504063"/>
          </a:xfrm>
          <a:prstGeom prst="rect">
            <a:avLst/>
          </a:prstGeom>
        </p:spPr>
      </p:pic>
    </p:spTree>
    <p:custDataLst>
      <p:tags r:id="rId1"/>
    </p:custDataLst>
    <p:extLst>
      <p:ext uri="{BB962C8B-B14F-4D97-AF65-F5344CB8AC3E}">
        <p14:creationId xmlns:p14="http://schemas.microsoft.com/office/powerpoint/2010/main" val="3241788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animEffect transition="in" filter="wipe(left)">
                                      <p:cBhvr>
                                        <p:cTn id="7" dur="5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BBB0C-8D64-CBEA-0AF4-872B2F7C83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CEBC4B-735F-5557-0838-727C14B4756D}"/>
              </a:ext>
            </a:extLst>
          </p:cNvPr>
          <p:cNvSpPr>
            <a:spLocks noGrp="1"/>
          </p:cNvSpPr>
          <p:nvPr>
            <p:ph type="title"/>
          </p:nvPr>
        </p:nvSpPr>
        <p:spPr>
          <a:xfrm>
            <a:off x="679200" y="220974"/>
            <a:ext cx="7302796" cy="731996"/>
          </a:xfrm>
        </p:spPr>
        <p:txBody>
          <a:bodyPr>
            <a:noAutofit/>
          </a:bodyPr>
          <a:lstStyle/>
          <a:p>
            <a:pPr>
              <a:lnSpc>
                <a:spcPct val="80000"/>
              </a:lnSpc>
            </a:pPr>
            <a:r>
              <a:rPr lang="en-US" sz="2400" dirty="0"/>
              <a:t>First, we characterized the narrative structure of the abstracts using LIWC-22 text analysis software</a:t>
            </a:r>
            <a:r>
              <a:rPr lang="en-US" sz="2400" baseline="30000" dirty="0"/>
              <a:t>1,2</a:t>
            </a:r>
          </a:p>
        </p:txBody>
      </p:sp>
      <p:pic>
        <p:nvPicPr>
          <p:cNvPr id="9" name="Picture 8">
            <a:extLst>
              <a:ext uri="{FF2B5EF4-FFF2-40B4-BE49-F238E27FC236}">
                <a16:creationId xmlns:a16="http://schemas.microsoft.com/office/drawing/2014/main" id="{24715F1A-5EA3-F0BF-A2AF-56E9253B9D1A}"/>
              </a:ext>
            </a:extLst>
          </p:cNvPr>
          <p:cNvPicPr>
            <a:picLocks noChangeAspect="1"/>
          </p:cNvPicPr>
          <p:nvPr/>
        </p:nvPicPr>
        <p:blipFill rotWithShape="1">
          <a:blip r:embed="rId4"/>
          <a:srcRect l="690" t="886" r="812" b="590"/>
          <a:stretch/>
        </p:blipFill>
        <p:spPr>
          <a:xfrm>
            <a:off x="5397425" y="1381050"/>
            <a:ext cx="3536868" cy="2890838"/>
          </a:xfrm>
          <a:prstGeom prst="rect">
            <a:avLst/>
          </a:prstGeom>
        </p:spPr>
      </p:pic>
      <p:graphicFrame>
        <p:nvGraphicFramePr>
          <p:cNvPr id="10" name="Table 9">
            <a:extLst>
              <a:ext uri="{FF2B5EF4-FFF2-40B4-BE49-F238E27FC236}">
                <a16:creationId xmlns:a16="http://schemas.microsoft.com/office/drawing/2014/main" id="{90189D09-B506-8672-B571-6B5B9B284B66}"/>
              </a:ext>
            </a:extLst>
          </p:cNvPr>
          <p:cNvGraphicFramePr>
            <a:graphicFrameLocks noGrp="1"/>
          </p:cNvGraphicFramePr>
          <p:nvPr/>
        </p:nvGraphicFramePr>
        <p:xfrm>
          <a:off x="746371" y="2200964"/>
          <a:ext cx="4377541" cy="2346571"/>
        </p:xfrm>
        <a:graphic>
          <a:graphicData uri="http://schemas.openxmlformats.org/drawingml/2006/table">
            <a:tbl>
              <a:tblPr firstRow="1" bandRow="1">
                <a:tableStyleId>{5C22544A-7EE6-4342-B048-85BDC9FD1C3A}</a:tableStyleId>
              </a:tblPr>
              <a:tblGrid>
                <a:gridCol w="1382680">
                  <a:extLst>
                    <a:ext uri="{9D8B030D-6E8A-4147-A177-3AD203B41FA5}">
                      <a16:colId xmlns:a16="http://schemas.microsoft.com/office/drawing/2014/main" val="1221853985"/>
                    </a:ext>
                  </a:extLst>
                </a:gridCol>
                <a:gridCol w="1581551">
                  <a:extLst>
                    <a:ext uri="{9D8B030D-6E8A-4147-A177-3AD203B41FA5}">
                      <a16:colId xmlns:a16="http://schemas.microsoft.com/office/drawing/2014/main" val="1146727395"/>
                    </a:ext>
                  </a:extLst>
                </a:gridCol>
                <a:gridCol w="1413310">
                  <a:extLst>
                    <a:ext uri="{9D8B030D-6E8A-4147-A177-3AD203B41FA5}">
                      <a16:colId xmlns:a16="http://schemas.microsoft.com/office/drawing/2014/main" val="2933799363"/>
                    </a:ext>
                  </a:extLst>
                </a:gridCol>
              </a:tblGrid>
              <a:tr h="542925">
                <a:tc>
                  <a:txBody>
                    <a:bodyPr/>
                    <a:lstStyle/>
                    <a:p>
                      <a:pPr algn="l"/>
                      <a:r>
                        <a:rPr lang="en-US" sz="1200" b="1" dirty="0">
                          <a:solidFill>
                            <a:schemeClr val="bg1"/>
                          </a:solidFill>
                        </a:rPr>
                        <a:t>Staging</a:t>
                      </a:r>
                    </a:p>
                  </a:txBody>
                  <a:tcPr marL="68580" marR="68580" marT="34290" marB="34290" anchor="ctr">
                    <a:lnR w="12700"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D9FDA"/>
                    </a:solidFill>
                  </a:tcPr>
                </a:tc>
                <a:tc>
                  <a:txBody>
                    <a:bodyPr/>
                    <a:lstStyle/>
                    <a:p>
                      <a:pPr algn="l"/>
                      <a:r>
                        <a:rPr lang="en-US" sz="1100" b="0" dirty="0">
                          <a:solidFill>
                            <a:schemeClr val="tx1">
                              <a:lumMod val="75000"/>
                              <a:lumOff val="25000"/>
                            </a:schemeClr>
                          </a:solidFill>
                        </a:rPr>
                        <a:t>Exposition and establishing context</a:t>
                      </a:r>
                    </a:p>
                  </a:txBody>
                  <a:tcPr marL="68580" marR="68580" marT="34290" marB="34290" anchor="ctr">
                    <a:lnL w="12700" cap="flat" cmpd="sng" algn="ctr">
                      <a:noFill/>
                      <a:prstDash val="solid"/>
                      <a:round/>
                      <a:headEnd type="none" w="med" len="med"/>
                      <a:tailEnd type="none" w="med" len="med"/>
                    </a:lnL>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a:spcAft>
                          <a:spcPts val="300"/>
                        </a:spcAft>
                      </a:pPr>
                      <a:r>
                        <a:rPr lang="en-US" sz="1000" b="1" dirty="0">
                          <a:solidFill>
                            <a:srgbClr val="1D9FDA"/>
                          </a:solidFill>
                        </a:rPr>
                        <a:t>articles</a:t>
                      </a:r>
                      <a:r>
                        <a:rPr lang="en-US" sz="1000" b="0" dirty="0">
                          <a:solidFill>
                            <a:schemeClr val="tx1">
                              <a:lumMod val="75000"/>
                              <a:lumOff val="25000"/>
                            </a:schemeClr>
                          </a:solidFill>
                        </a:rPr>
                        <a:t>: </a:t>
                      </a:r>
                      <a:r>
                        <a:rPr lang="en-US" sz="1000" b="0" i="1" dirty="0">
                          <a:solidFill>
                            <a:schemeClr val="tx1">
                              <a:lumMod val="75000"/>
                              <a:lumOff val="25000"/>
                            </a:schemeClr>
                          </a:solidFill>
                        </a:rPr>
                        <a:t>a</a:t>
                      </a:r>
                      <a:r>
                        <a:rPr lang="en-US" sz="1000" b="0" dirty="0">
                          <a:solidFill>
                            <a:schemeClr val="tx1">
                              <a:lumMod val="75000"/>
                              <a:lumOff val="25000"/>
                            </a:schemeClr>
                          </a:solidFill>
                        </a:rPr>
                        <a:t>, </a:t>
                      </a:r>
                      <a:r>
                        <a:rPr lang="en-US" sz="1000" b="0" i="1" dirty="0">
                          <a:solidFill>
                            <a:schemeClr val="tx1">
                              <a:lumMod val="75000"/>
                              <a:lumOff val="25000"/>
                            </a:schemeClr>
                          </a:solidFill>
                        </a:rPr>
                        <a:t>an</a:t>
                      </a:r>
                      <a:r>
                        <a:rPr lang="en-US" sz="1000" b="0" dirty="0">
                          <a:solidFill>
                            <a:schemeClr val="tx1">
                              <a:lumMod val="75000"/>
                              <a:lumOff val="25000"/>
                            </a:schemeClr>
                          </a:solidFill>
                        </a:rPr>
                        <a:t>, </a:t>
                      </a:r>
                      <a:r>
                        <a:rPr lang="en-US" sz="1000" b="0" i="1" dirty="0">
                          <a:solidFill>
                            <a:schemeClr val="tx1">
                              <a:lumMod val="75000"/>
                              <a:lumOff val="25000"/>
                            </a:schemeClr>
                          </a:solidFill>
                        </a:rPr>
                        <a:t>the</a:t>
                      </a:r>
                    </a:p>
                    <a:p>
                      <a:pPr algn="l"/>
                      <a:r>
                        <a:rPr lang="en-US" sz="1000" b="1" dirty="0">
                          <a:solidFill>
                            <a:srgbClr val="1D9FDA"/>
                          </a:solidFill>
                        </a:rPr>
                        <a:t>prepositions</a:t>
                      </a:r>
                      <a:r>
                        <a:rPr lang="en-US" sz="1000" b="0" dirty="0">
                          <a:solidFill>
                            <a:schemeClr val="tx1">
                              <a:lumMod val="75000"/>
                              <a:lumOff val="25000"/>
                            </a:schemeClr>
                          </a:solidFill>
                        </a:rPr>
                        <a:t>: </a:t>
                      </a:r>
                      <a:r>
                        <a:rPr lang="en-US" sz="1000" b="0" i="1" dirty="0">
                          <a:solidFill>
                            <a:schemeClr val="tx1">
                              <a:lumMod val="75000"/>
                              <a:lumOff val="25000"/>
                            </a:schemeClr>
                          </a:solidFill>
                        </a:rPr>
                        <a:t>to</a:t>
                      </a:r>
                      <a:r>
                        <a:rPr lang="en-US" sz="1000" b="0" dirty="0">
                          <a:solidFill>
                            <a:schemeClr val="tx1">
                              <a:lumMod val="75000"/>
                              <a:lumOff val="25000"/>
                            </a:schemeClr>
                          </a:solidFill>
                        </a:rPr>
                        <a:t>, </a:t>
                      </a:r>
                      <a:r>
                        <a:rPr lang="en-US" sz="1000" b="0" i="1" dirty="0">
                          <a:solidFill>
                            <a:schemeClr val="tx1">
                              <a:lumMod val="75000"/>
                              <a:lumOff val="25000"/>
                            </a:schemeClr>
                          </a:solidFill>
                        </a:rPr>
                        <a:t>of</a:t>
                      </a:r>
                      <a:r>
                        <a:rPr lang="en-US" sz="1000" b="0" dirty="0">
                          <a:solidFill>
                            <a:schemeClr val="tx1">
                              <a:lumMod val="75000"/>
                              <a:lumOff val="25000"/>
                            </a:schemeClr>
                          </a:solidFill>
                        </a:rPr>
                        <a:t>, </a:t>
                      </a:r>
                      <a:r>
                        <a:rPr lang="en-US" sz="1000" b="0" i="1" dirty="0">
                          <a:solidFill>
                            <a:schemeClr val="tx1">
                              <a:lumMod val="75000"/>
                              <a:lumOff val="25000"/>
                            </a:schemeClr>
                          </a:solidFill>
                        </a:rPr>
                        <a:t>in</a:t>
                      </a:r>
                    </a:p>
                  </a:txBody>
                  <a:tcPr marL="68580" marR="68580" marT="34290" marB="34290" anchor="ct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28459732"/>
                  </a:ext>
                </a:extLst>
              </a:tr>
              <a:tr h="542925">
                <a:tc>
                  <a:txBody>
                    <a:bodyPr/>
                    <a:lstStyle/>
                    <a:p>
                      <a:pPr algn="l"/>
                      <a:r>
                        <a:rPr lang="en-US" sz="1200" b="1" dirty="0">
                          <a:solidFill>
                            <a:schemeClr val="bg1"/>
                          </a:solidFill>
                        </a:rPr>
                        <a:t>Plot Progression</a:t>
                      </a:r>
                    </a:p>
                  </a:txBody>
                  <a:tcPr marL="68580" marR="68580" marT="34290" marB="34290" anchor="ct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D33E"/>
                    </a:solidFill>
                  </a:tcPr>
                </a:tc>
                <a:tc>
                  <a:txBody>
                    <a:bodyPr/>
                    <a:lstStyle/>
                    <a:p>
                      <a:r>
                        <a:rPr lang="en-US" sz="1100" dirty="0">
                          <a:solidFill>
                            <a:schemeClr val="tx1">
                              <a:lumMod val="75000"/>
                              <a:lumOff val="25000"/>
                            </a:schemeClr>
                          </a:solidFill>
                        </a:rPr>
                        <a:t>Actions that drive the story forward</a:t>
                      </a:r>
                    </a:p>
                  </a:txBody>
                  <a:tcPr marL="68580" marR="68580" marT="34290" marB="34290" anchor="ctr">
                    <a:lnL w="12700" cap="flat" cmpd="sng" algn="ctr">
                      <a:noFill/>
                      <a:prstDash val="solid"/>
                      <a:round/>
                      <a:headEnd type="none" w="med" len="med"/>
                      <a:tailEnd type="none" w="med" len="med"/>
                    </a:lnL>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spcAft>
                          <a:spcPts val="300"/>
                        </a:spcAft>
                      </a:pPr>
                      <a:r>
                        <a:rPr lang="en-US" sz="1000" b="1" dirty="0">
                          <a:solidFill>
                            <a:srgbClr val="B4D33E"/>
                          </a:solidFill>
                        </a:rPr>
                        <a:t>pronouns</a:t>
                      </a:r>
                      <a:r>
                        <a:rPr lang="en-US" sz="1000" dirty="0">
                          <a:solidFill>
                            <a:schemeClr val="tx1">
                              <a:lumMod val="75000"/>
                              <a:lumOff val="25000"/>
                            </a:schemeClr>
                          </a:solidFill>
                        </a:rPr>
                        <a:t>: </a:t>
                      </a:r>
                      <a:r>
                        <a:rPr lang="en-US" sz="1000" i="1" dirty="0">
                          <a:solidFill>
                            <a:schemeClr val="tx1">
                              <a:lumMod val="75000"/>
                              <a:lumOff val="25000"/>
                            </a:schemeClr>
                          </a:solidFill>
                        </a:rPr>
                        <a:t>I</a:t>
                      </a:r>
                      <a:r>
                        <a:rPr lang="en-US" sz="1000" dirty="0">
                          <a:solidFill>
                            <a:schemeClr val="tx1">
                              <a:lumMod val="75000"/>
                              <a:lumOff val="25000"/>
                            </a:schemeClr>
                          </a:solidFill>
                        </a:rPr>
                        <a:t>, </a:t>
                      </a:r>
                      <a:r>
                        <a:rPr lang="en-US" sz="1000" i="1" dirty="0">
                          <a:solidFill>
                            <a:schemeClr val="tx1">
                              <a:lumMod val="75000"/>
                              <a:lumOff val="25000"/>
                            </a:schemeClr>
                          </a:solidFill>
                        </a:rPr>
                        <a:t>you</a:t>
                      </a:r>
                      <a:endParaRPr lang="en-US" sz="1000" dirty="0">
                        <a:solidFill>
                          <a:schemeClr val="tx1">
                            <a:lumMod val="75000"/>
                            <a:lumOff val="25000"/>
                          </a:schemeClr>
                        </a:solidFill>
                      </a:endParaRPr>
                    </a:p>
                    <a:p>
                      <a:r>
                        <a:rPr lang="en-US" sz="1000" b="1" dirty="0">
                          <a:solidFill>
                            <a:srgbClr val="B4D33E"/>
                          </a:solidFill>
                        </a:rPr>
                        <a:t>auxiliary verbs</a:t>
                      </a:r>
                      <a:r>
                        <a:rPr lang="en-US" sz="1000" dirty="0">
                          <a:solidFill>
                            <a:schemeClr val="tx1">
                              <a:lumMod val="75000"/>
                              <a:lumOff val="25000"/>
                            </a:schemeClr>
                          </a:solidFill>
                        </a:rPr>
                        <a:t>: </a:t>
                      </a:r>
                      <a:r>
                        <a:rPr lang="en-US" sz="1000" i="1" dirty="0">
                          <a:solidFill>
                            <a:schemeClr val="tx1">
                              <a:lumMod val="75000"/>
                              <a:lumOff val="25000"/>
                            </a:schemeClr>
                          </a:solidFill>
                        </a:rPr>
                        <a:t>is</a:t>
                      </a:r>
                      <a:r>
                        <a:rPr lang="en-US" sz="1000" dirty="0">
                          <a:solidFill>
                            <a:schemeClr val="tx1">
                              <a:lumMod val="75000"/>
                              <a:lumOff val="25000"/>
                            </a:schemeClr>
                          </a:solidFill>
                        </a:rPr>
                        <a:t>, </a:t>
                      </a:r>
                      <a:r>
                        <a:rPr lang="en-US" sz="1000" i="1" dirty="0">
                          <a:solidFill>
                            <a:schemeClr val="tx1">
                              <a:lumMod val="75000"/>
                              <a:lumOff val="25000"/>
                            </a:schemeClr>
                          </a:solidFill>
                        </a:rPr>
                        <a:t>was</a:t>
                      </a:r>
                      <a:endParaRPr lang="en-US" sz="1000" dirty="0">
                        <a:solidFill>
                          <a:schemeClr val="tx1">
                            <a:lumMod val="75000"/>
                            <a:lumOff val="25000"/>
                          </a:schemeClr>
                        </a:solidFill>
                      </a:endParaRPr>
                    </a:p>
                  </a:txBody>
                  <a:tcPr marL="68580" marR="68580" marT="34290" marB="34290" anchor="ct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82646268"/>
                  </a:ext>
                </a:extLst>
              </a:tr>
              <a:tr h="542925">
                <a:tc>
                  <a:txBody>
                    <a:bodyPr/>
                    <a:lstStyle/>
                    <a:p>
                      <a:pPr algn="l"/>
                      <a:r>
                        <a:rPr lang="en-US" sz="1200" b="1" dirty="0">
                          <a:solidFill>
                            <a:schemeClr val="bg1"/>
                          </a:solidFill>
                        </a:rPr>
                        <a:t>Cognitive Tension</a:t>
                      </a:r>
                    </a:p>
                  </a:txBody>
                  <a:tcPr marL="68580" marR="68580" marT="34290" marB="34290" anchor="ct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solidFill>
                      <a:srgbClr val="F15B27"/>
                    </a:solidFill>
                  </a:tcPr>
                </a:tc>
                <a:tc>
                  <a:txBody>
                    <a:bodyPr/>
                    <a:lstStyle/>
                    <a:p>
                      <a:r>
                        <a:rPr lang="en-US" sz="1100" b="0" dirty="0">
                          <a:solidFill>
                            <a:schemeClr val="tx1">
                              <a:lumMod val="75000"/>
                              <a:lumOff val="25000"/>
                            </a:schemeClr>
                          </a:solidFill>
                        </a:rPr>
                        <a:t>Cognitive processes, conflict, or uncertainty</a:t>
                      </a:r>
                    </a:p>
                  </a:txBody>
                  <a:tcPr marL="68580" marR="68580" marT="34290" marB="34290" anchor="ctr">
                    <a:lnL w="12700" cap="flat" cmpd="sng" algn="ctr">
                      <a:noFill/>
                      <a:prstDash val="solid"/>
                      <a:round/>
                      <a:headEnd type="none" w="med" len="med"/>
                      <a:tailEnd type="none" w="med" len="med"/>
                    </a:lnL>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r>
                        <a:rPr lang="en-US" sz="1000" b="1" dirty="0">
                          <a:solidFill>
                            <a:srgbClr val="F15B27"/>
                          </a:solidFill>
                        </a:rPr>
                        <a:t>cognitive process</a:t>
                      </a:r>
                      <a:r>
                        <a:rPr lang="en-US" sz="1000" dirty="0">
                          <a:solidFill>
                            <a:schemeClr val="tx1">
                              <a:lumMod val="75000"/>
                              <a:lumOff val="25000"/>
                            </a:schemeClr>
                          </a:solidFill>
                        </a:rPr>
                        <a:t>: </a:t>
                      </a:r>
                      <a:r>
                        <a:rPr lang="en-US" sz="1000" i="1" dirty="0">
                          <a:solidFill>
                            <a:schemeClr val="tx1">
                              <a:lumMod val="75000"/>
                              <a:lumOff val="25000"/>
                            </a:schemeClr>
                          </a:solidFill>
                        </a:rPr>
                        <a:t>think</a:t>
                      </a:r>
                      <a:r>
                        <a:rPr lang="en-US" sz="1000" dirty="0">
                          <a:solidFill>
                            <a:schemeClr val="tx1">
                              <a:lumMod val="75000"/>
                              <a:lumOff val="25000"/>
                            </a:schemeClr>
                          </a:solidFill>
                        </a:rPr>
                        <a:t>, </a:t>
                      </a:r>
                      <a:r>
                        <a:rPr lang="en-US" sz="1000" i="1" dirty="0">
                          <a:solidFill>
                            <a:schemeClr val="tx1">
                              <a:lumMod val="75000"/>
                              <a:lumOff val="25000"/>
                            </a:schemeClr>
                          </a:solidFill>
                        </a:rPr>
                        <a:t>believe</a:t>
                      </a:r>
                      <a:r>
                        <a:rPr lang="en-US" sz="1000" dirty="0">
                          <a:solidFill>
                            <a:schemeClr val="tx1">
                              <a:lumMod val="75000"/>
                              <a:lumOff val="25000"/>
                            </a:schemeClr>
                          </a:solidFill>
                        </a:rPr>
                        <a:t>, </a:t>
                      </a:r>
                      <a:r>
                        <a:rPr lang="en-US" sz="1000" i="1" dirty="0">
                          <a:solidFill>
                            <a:schemeClr val="tx1">
                              <a:lumMod val="75000"/>
                              <a:lumOff val="25000"/>
                            </a:schemeClr>
                          </a:solidFill>
                        </a:rPr>
                        <a:t>understand</a:t>
                      </a:r>
                    </a:p>
                  </a:txBody>
                  <a:tcPr marL="68580" marR="68580" marT="34290" marB="34290" anchor="ct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30621316"/>
                  </a:ext>
                </a:extLst>
              </a:tr>
              <a:tr h="146296">
                <a:tc>
                  <a:txBody>
                    <a:bodyPr/>
                    <a:lstStyle/>
                    <a:p>
                      <a:pPr algn="l"/>
                      <a:endParaRPr lang="en-US" sz="200" b="1" dirty="0">
                        <a:solidFill>
                          <a:schemeClr val="bg1"/>
                        </a:solidFill>
                      </a:endParaRPr>
                    </a:p>
                  </a:txBody>
                  <a:tcPr marL="68580" marR="68580" marT="34290" marB="34290" anchor="ctr">
                    <a:lnR w="12700"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endParaRPr lang="en-US" sz="200" b="0" dirty="0">
                        <a:solidFill>
                          <a:schemeClr val="tx1">
                            <a:lumMod val="75000"/>
                            <a:lumOff val="25000"/>
                          </a:schemeClr>
                        </a:solidFill>
                      </a:endParaRPr>
                    </a:p>
                  </a:txBody>
                  <a:tcPr marL="68580" marR="68580" marT="34290" marB="34290" anchor="ctr">
                    <a:lnL w="12700" cap="flat" cmpd="sng" algn="ctr">
                      <a:noFill/>
                      <a:prstDash val="solid"/>
                      <a:round/>
                      <a:headEnd type="none" w="med" len="med"/>
                      <a:tailEnd type="none" w="med" len="med"/>
                    </a:lnL>
                    <a:lnT w="9525" cap="flat" cmpd="sng" algn="ctr">
                      <a:solidFill>
                        <a:schemeClr val="tx1">
                          <a:lumMod val="50000"/>
                          <a:lumOff val="50000"/>
                        </a:schemeClr>
                      </a:solidFill>
                      <a:prstDash val="solid"/>
                      <a:round/>
                      <a:headEnd type="none" w="med" len="med"/>
                      <a:tailEnd type="none" w="med" len="med"/>
                    </a:lnT>
                    <a:solidFill>
                      <a:schemeClr val="bg1"/>
                    </a:solidFill>
                  </a:tcPr>
                </a:tc>
                <a:tc>
                  <a:txBody>
                    <a:bodyPr/>
                    <a:lstStyle/>
                    <a:p>
                      <a:endParaRPr lang="en-US" sz="200" i="1" dirty="0">
                        <a:solidFill>
                          <a:schemeClr val="tx1"/>
                        </a:solidFill>
                      </a:endParaRPr>
                    </a:p>
                  </a:txBody>
                  <a:tcPr marL="68580" marR="68580" marT="34290" marB="34290" anchor="ctr">
                    <a:lnT w="9525" cap="flat" cmpd="sng" algn="ctr">
                      <a:solidFill>
                        <a:schemeClr val="tx1">
                          <a:lumMod val="50000"/>
                          <a:lumOff val="50000"/>
                        </a:schemeClr>
                      </a:solidFill>
                      <a:prstDash val="solid"/>
                      <a:round/>
                      <a:headEnd type="none" w="med" len="med"/>
                      <a:tailEnd type="none" w="med" len="med"/>
                    </a:lnT>
                    <a:solidFill>
                      <a:schemeClr val="bg1"/>
                    </a:solidFill>
                  </a:tcPr>
                </a:tc>
                <a:extLst>
                  <a:ext uri="{0D108BD9-81ED-4DB2-BD59-A6C34878D82A}">
                    <a16:rowId xmlns:a16="http://schemas.microsoft.com/office/drawing/2014/main" val="2946188728"/>
                  </a:ext>
                </a:extLst>
              </a:tr>
              <a:tr h="548640">
                <a:tc>
                  <a:txBody>
                    <a:bodyPr/>
                    <a:lstStyle/>
                    <a:p>
                      <a:pPr algn="l"/>
                      <a:r>
                        <a:rPr lang="en-US" sz="1200" b="1" dirty="0">
                          <a:solidFill>
                            <a:schemeClr val="bg1"/>
                          </a:solidFill>
                        </a:rPr>
                        <a:t>Overall Narrativity score</a:t>
                      </a:r>
                    </a:p>
                  </a:txBody>
                  <a:tcPr marL="68580" marR="68580" marT="34290" marB="34290" anchor="ct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008148"/>
                    </a:solidFill>
                  </a:tcPr>
                </a:tc>
                <a:tc>
                  <a:txBody>
                    <a:bodyPr/>
                    <a:lstStyle/>
                    <a:p>
                      <a:r>
                        <a:rPr lang="en-US" sz="1100" b="0" dirty="0">
                          <a:solidFill>
                            <a:schemeClr val="tx1">
                              <a:lumMod val="75000"/>
                              <a:lumOff val="25000"/>
                            </a:schemeClr>
                          </a:solidFill>
                        </a:rPr>
                        <a:t>Extent to which the text resembles a normative narrative arc</a:t>
                      </a:r>
                    </a:p>
                  </a:txBody>
                  <a:tcPr marL="68580" marR="68580" marT="34290" marB="34290" anchor="ctr">
                    <a:lnL w="12700" cap="flat" cmpd="sng" algn="ctr">
                      <a:noFill/>
                      <a:prstDash val="solid"/>
                      <a:round/>
                      <a:headEnd type="none" w="med" len="med"/>
                      <a:tailEnd type="none" w="med" len="med"/>
                    </a:lnL>
                    <a:solidFill>
                      <a:schemeClr val="bg1"/>
                    </a:solidFill>
                  </a:tcPr>
                </a:tc>
                <a:tc>
                  <a:txBody>
                    <a:bodyPr/>
                    <a:lstStyle/>
                    <a:p>
                      <a:r>
                        <a:rPr lang="en-US" sz="1000" i="0" dirty="0">
                          <a:solidFill>
                            <a:schemeClr val="tx1">
                              <a:lumMod val="75000"/>
                              <a:lumOff val="25000"/>
                            </a:schemeClr>
                          </a:solidFill>
                        </a:rPr>
                        <a:t>Average of the 3 process scores</a:t>
                      </a:r>
                    </a:p>
                    <a:p>
                      <a:r>
                        <a:rPr lang="en-US" sz="1000" i="0" dirty="0">
                          <a:solidFill>
                            <a:schemeClr val="tx1">
                              <a:lumMod val="75000"/>
                              <a:lumOff val="25000"/>
                            </a:schemeClr>
                          </a:solidFill>
                        </a:rPr>
                        <a:t>Range: </a:t>
                      </a:r>
                      <a:r>
                        <a:rPr lang="en-US" sz="1000" b="1" i="0" dirty="0">
                          <a:solidFill>
                            <a:schemeClr val="tx1">
                              <a:lumMod val="75000"/>
                              <a:lumOff val="25000"/>
                            </a:schemeClr>
                          </a:solidFill>
                        </a:rPr>
                        <a:t>-100 </a:t>
                      </a:r>
                      <a:r>
                        <a:rPr lang="en-US" sz="1000" i="0" dirty="0">
                          <a:solidFill>
                            <a:schemeClr val="tx1">
                              <a:lumMod val="75000"/>
                              <a:lumOff val="25000"/>
                            </a:schemeClr>
                          </a:solidFill>
                        </a:rPr>
                        <a:t>to </a:t>
                      </a:r>
                      <a:r>
                        <a:rPr lang="en-US" sz="1000" b="1" i="0" dirty="0">
                          <a:solidFill>
                            <a:schemeClr val="tx1">
                              <a:lumMod val="75000"/>
                              <a:lumOff val="25000"/>
                            </a:schemeClr>
                          </a:solidFill>
                        </a:rPr>
                        <a:t>+100 </a:t>
                      </a:r>
                    </a:p>
                  </a:txBody>
                  <a:tcPr marL="68580" marR="68580" marT="34290" marB="34290" anchor="ctr">
                    <a:solidFill>
                      <a:schemeClr val="bg1"/>
                    </a:solidFill>
                  </a:tcPr>
                </a:tc>
                <a:extLst>
                  <a:ext uri="{0D108BD9-81ED-4DB2-BD59-A6C34878D82A}">
                    <a16:rowId xmlns:a16="http://schemas.microsoft.com/office/drawing/2014/main" val="3749483655"/>
                  </a:ext>
                </a:extLst>
              </a:tr>
            </a:tbl>
          </a:graphicData>
        </a:graphic>
      </p:graphicFrame>
      <p:sp>
        <p:nvSpPr>
          <p:cNvPr id="11" name="TextBox 10">
            <a:extLst>
              <a:ext uri="{FF2B5EF4-FFF2-40B4-BE49-F238E27FC236}">
                <a16:creationId xmlns:a16="http://schemas.microsoft.com/office/drawing/2014/main" id="{C1EB391E-B986-DC40-A2E2-5C017B54CCDD}"/>
              </a:ext>
            </a:extLst>
          </p:cNvPr>
          <p:cNvSpPr txBox="1"/>
          <p:nvPr/>
        </p:nvSpPr>
        <p:spPr>
          <a:xfrm>
            <a:off x="5719169" y="1083304"/>
            <a:ext cx="3075762" cy="300082"/>
          </a:xfrm>
          <a:prstGeom prst="rect">
            <a:avLst/>
          </a:prstGeom>
          <a:noFill/>
        </p:spPr>
        <p:txBody>
          <a:bodyPr wrap="square" rtlCol="0">
            <a:spAutoFit/>
          </a:bodyPr>
          <a:lstStyle/>
          <a:p>
            <a:pPr algn="ctr">
              <a:defRPr/>
            </a:pPr>
            <a:r>
              <a:rPr lang="en-US" b="1" dirty="0">
                <a:solidFill>
                  <a:srgbClr val="000000">
                    <a:lumMod val="75000"/>
                    <a:lumOff val="25000"/>
                  </a:srgbClr>
                </a:solidFill>
                <a:latin typeface="Arial" panose="020B0604020202020204"/>
              </a:rPr>
              <a:t>Traditional story structure</a:t>
            </a:r>
          </a:p>
        </p:txBody>
      </p:sp>
      <p:sp>
        <p:nvSpPr>
          <p:cNvPr id="12" name="TextBox 11">
            <a:extLst>
              <a:ext uri="{FF2B5EF4-FFF2-40B4-BE49-F238E27FC236}">
                <a16:creationId xmlns:a16="http://schemas.microsoft.com/office/drawing/2014/main" id="{1442EBCD-D8CF-5F34-E1A1-2D95FEE12FCC}"/>
              </a:ext>
            </a:extLst>
          </p:cNvPr>
          <p:cNvSpPr txBox="1"/>
          <p:nvPr/>
        </p:nvSpPr>
        <p:spPr>
          <a:xfrm>
            <a:off x="530201" y="1085159"/>
            <a:ext cx="4774843" cy="1107996"/>
          </a:xfrm>
          <a:prstGeom prst="rect">
            <a:avLst/>
          </a:prstGeom>
          <a:noFill/>
        </p:spPr>
        <p:txBody>
          <a:bodyPr wrap="square">
            <a:spAutoFit/>
          </a:bodyPr>
          <a:lstStyle/>
          <a:p>
            <a:pPr>
              <a:defRPr/>
            </a:pPr>
            <a:r>
              <a:rPr lang="en-US" sz="1200" dirty="0">
                <a:solidFill>
                  <a:srgbClr val="000000">
                    <a:lumMod val="75000"/>
                    <a:lumOff val="25000"/>
                  </a:srgbClr>
                </a:solidFill>
                <a:latin typeface="Arial" panose="020B0604020202020204"/>
              </a:rPr>
              <a:t>Abstracts were divided into </a:t>
            </a:r>
            <a:r>
              <a:rPr lang="en-US" sz="1200" b="1" dirty="0">
                <a:solidFill>
                  <a:srgbClr val="000000">
                    <a:lumMod val="75000"/>
                    <a:lumOff val="25000"/>
                  </a:srgbClr>
                </a:solidFill>
                <a:latin typeface="Arial" panose="020B0604020202020204"/>
              </a:rPr>
              <a:t>5 equal-sized segments</a:t>
            </a:r>
          </a:p>
          <a:p>
            <a:pPr>
              <a:defRPr/>
            </a:pPr>
            <a:endParaRPr lang="en-US" sz="600" dirty="0">
              <a:solidFill>
                <a:srgbClr val="000000">
                  <a:lumMod val="75000"/>
                  <a:lumOff val="25000"/>
                </a:srgbClr>
              </a:solidFill>
              <a:latin typeface="Arial" panose="020B0604020202020204"/>
            </a:endParaRPr>
          </a:p>
          <a:p>
            <a:pPr>
              <a:defRPr/>
            </a:pPr>
            <a:r>
              <a:rPr lang="en-US" sz="1200" b="1" dirty="0">
                <a:solidFill>
                  <a:srgbClr val="000000">
                    <a:lumMod val="75000"/>
                    <a:lumOff val="25000"/>
                  </a:srgbClr>
                </a:solidFill>
                <a:latin typeface="Arial" panose="020B0604020202020204"/>
              </a:rPr>
              <a:t>3 narrative processes </a:t>
            </a:r>
            <a:r>
              <a:rPr lang="en-US" sz="1200" dirty="0">
                <a:solidFill>
                  <a:srgbClr val="000000">
                    <a:lumMod val="75000"/>
                    <a:lumOff val="25000"/>
                  </a:srgbClr>
                </a:solidFill>
                <a:latin typeface="Arial" panose="020B0604020202020204"/>
              </a:rPr>
              <a:t>that unfold throughout a story were measured by calculating the </a:t>
            </a:r>
            <a:r>
              <a:rPr lang="en-US" sz="1200" b="1" dirty="0">
                <a:solidFill>
                  <a:srgbClr val="000000">
                    <a:lumMod val="75000"/>
                    <a:lumOff val="25000"/>
                  </a:srgbClr>
                </a:solidFill>
                <a:latin typeface="Arial" panose="020B0604020202020204"/>
              </a:rPr>
              <a:t>% of words </a:t>
            </a:r>
            <a:r>
              <a:rPr lang="en-US" sz="1200" dirty="0">
                <a:solidFill>
                  <a:srgbClr val="000000">
                    <a:lumMod val="75000"/>
                    <a:lumOff val="25000"/>
                  </a:srgbClr>
                </a:solidFill>
                <a:latin typeface="Arial" panose="020B0604020202020204"/>
              </a:rPr>
              <a:t>that fall within certain </a:t>
            </a:r>
            <a:r>
              <a:rPr lang="en-US" sz="1200" b="1" dirty="0">
                <a:solidFill>
                  <a:srgbClr val="000000">
                    <a:lumMod val="75000"/>
                    <a:lumOff val="25000"/>
                  </a:srgbClr>
                </a:solidFill>
                <a:latin typeface="Arial" panose="020B0604020202020204"/>
              </a:rPr>
              <a:t>linguistic categories</a:t>
            </a:r>
            <a:r>
              <a:rPr lang="en-US" sz="1200" dirty="0">
                <a:solidFill>
                  <a:srgbClr val="000000">
                    <a:lumMod val="75000"/>
                    <a:lumOff val="25000"/>
                  </a:srgbClr>
                </a:solidFill>
                <a:latin typeface="Arial" panose="020B0604020202020204"/>
              </a:rPr>
              <a:t> and comparing them to the normative story structure:</a:t>
            </a:r>
            <a:endParaRPr lang="en-US" sz="1200" baseline="30000" dirty="0">
              <a:solidFill>
                <a:srgbClr val="000000">
                  <a:lumMod val="75000"/>
                  <a:lumOff val="25000"/>
                </a:srgbClr>
              </a:solidFill>
              <a:latin typeface="Arial" panose="020B0604020202020204"/>
            </a:endParaRPr>
          </a:p>
        </p:txBody>
      </p:sp>
      <p:sp>
        <p:nvSpPr>
          <p:cNvPr id="5" name="Trapezoid 4">
            <a:extLst>
              <a:ext uri="{FF2B5EF4-FFF2-40B4-BE49-F238E27FC236}">
                <a16:creationId xmlns:a16="http://schemas.microsoft.com/office/drawing/2014/main" id="{54C53245-A8B9-61A8-95CC-E06F075C2DB2}"/>
              </a:ext>
            </a:extLst>
          </p:cNvPr>
          <p:cNvSpPr/>
          <p:nvPr/>
        </p:nvSpPr>
        <p:spPr>
          <a:xfrm rot="16200000">
            <a:off x="3816308" y="2682517"/>
            <a:ext cx="2890838" cy="268937"/>
          </a:xfrm>
          <a:custGeom>
            <a:avLst/>
            <a:gdLst>
              <a:gd name="connsiteX0" fmla="*/ 0 w 2616201"/>
              <a:gd name="connsiteY0" fmla="*/ 828482 h 828482"/>
              <a:gd name="connsiteX1" fmla="*/ 207121 w 2616201"/>
              <a:gd name="connsiteY1" fmla="*/ 0 h 828482"/>
              <a:gd name="connsiteX2" fmla="*/ 2409081 w 2616201"/>
              <a:gd name="connsiteY2" fmla="*/ 0 h 828482"/>
              <a:gd name="connsiteX3" fmla="*/ 2616201 w 2616201"/>
              <a:gd name="connsiteY3" fmla="*/ 828482 h 828482"/>
              <a:gd name="connsiteX4" fmla="*/ 0 w 2616201"/>
              <a:gd name="connsiteY4" fmla="*/ 828482 h 828482"/>
              <a:gd name="connsiteX0" fmla="*/ 0 w 3492500"/>
              <a:gd name="connsiteY0" fmla="*/ 828482 h 828482"/>
              <a:gd name="connsiteX1" fmla="*/ 207121 w 3492500"/>
              <a:gd name="connsiteY1" fmla="*/ 0 h 828482"/>
              <a:gd name="connsiteX2" fmla="*/ 2409081 w 3492500"/>
              <a:gd name="connsiteY2" fmla="*/ 0 h 828482"/>
              <a:gd name="connsiteX3" fmla="*/ 3492500 w 3492500"/>
              <a:gd name="connsiteY3" fmla="*/ 358582 h 828482"/>
              <a:gd name="connsiteX4" fmla="*/ 0 w 3492500"/>
              <a:gd name="connsiteY4" fmla="*/ 828482 h 828482"/>
              <a:gd name="connsiteX0" fmla="*/ 0 w 3854450"/>
              <a:gd name="connsiteY0" fmla="*/ 352232 h 358582"/>
              <a:gd name="connsiteX1" fmla="*/ 569071 w 3854450"/>
              <a:gd name="connsiteY1" fmla="*/ 0 h 358582"/>
              <a:gd name="connsiteX2" fmla="*/ 2771031 w 3854450"/>
              <a:gd name="connsiteY2" fmla="*/ 0 h 358582"/>
              <a:gd name="connsiteX3" fmla="*/ 3854450 w 3854450"/>
              <a:gd name="connsiteY3" fmla="*/ 358582 h 358582"/>
              <a:gd name="connsiteX4" fmla="*/ 0 w 3854450"/>
              <a:gd name="connsiteY4" fmla="*/ 352232 h 358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4450" h="358582">
                <a:moveTo>
                  <a:pt x="0" y="352232"/>
                </a:moveTo>
                <a:lnTo>
                  <a:pt x="569071" y="0"/>
                </a:lnTo>
                <a:lnTo>
                  <a:pt x="2771031" y="0"/>
                </a:lnTo>
                <a:lnTo>
                  <a:pt x="3854450" y="358582"/>
                </a:lnTo>
                <a:lnTo>
                  <a:pt x="0" y="352232"/>
                </a:lnTo>
                <a:close/>
              </a:path>
            </a:pathLst>
          </a:custGeom>
          <a:solidFill>
            <a:schemeClr val="tx1">
              <a:lumMod val="65000"/>
              <a:lumOff val="35000"/>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panose="020B0604020202020204"/>
            </a:endParaRPr>
          </a:p>
        </p:txBody>
      </p:sp>
      <p:sp>
        <p:nvSpPr>
          <p:cNvPr id="3" name="Footer Placeholder 2">
            <a:extLst>
              <a:ext uri="{FF2B5EF4-FFF2-40B4-BE49-F238E27FC236}">
                <a16:creationId xmlns:a16="http://schemas.microsoft.com/office/drawing/2014/main" id="{38036230-C701-B026-ED72-850BFE110767}"/>
              </a:ext>
            </a:extLst>
          </p:cNvPr>
          <p:cNvSpPr txBox="1">
            <a:spLocks/>
          </p:cNvSpPr>
          <p:nvPr/>
        </p:nvSpPr>
        <p:spPr>
          <a:xfrm>
            <a:off x="233056" y="4598850"/>
            <a:ext cx="8058015"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400">
              <a:defRPr/>
            </a:pPr>
            <a:r>
              <a:rPr lang="en-US" sz="800" dirty="0">
                <a:latin typeface="Arial" panose="020B0604020202020204"/>
              </a:rPr>
              <a:t>LIWC, Linguistic Inquiry and Word Count. </a:t>
            </a:r>
          </a:p>
          <a:p>
            <a:pPr defTabSz="914400">
              <a:defRPr/>
            </a:pPr>
            <a:r>
              <a:rPr lang="en-US" sz="800" dirty="0">
                <a:latin typeface="Arial" panose="020B0604020202020204"/>
              </a:rPr>
              <a:t>1. Pennebaker JW et al. Linguistic Inquiry and Word Count: LIWC-22. Pennebaker Conglomerates; 2022. 2. Boyd, RL, et al. </a:t>
            </a:r>
            <a:r>
              <a:rPr lang="en-US" sz="800" i="1" dirty="0">
                <a:latin typeface="Arial" panose="020B0604020202020204"/>
              </a:rPr>
              <a:t>Sci Adv</a:t>
            </a:r>
            <a:r>
              <a:rPr lang="en-US" sz="800" dirty="0">
                <a:latin typeface="Arial" panose="020B0604020202020204"/>
              </a:rPr>
              <a:t>. 2020;6(32):eaba2196.</a:t>
            </a:r>
          </a:p>
        </p:txBody>
      </p:sp>
    </p:spTree>
    <p:custDataLst>
      <p:tags r:id="rId1"/>
    </p:custDataLst>
    <p:extLst>
      <p:ext uri="{BB962C8B-B14F-4D97-AF65-F5344CB8AC3E}">
        <p14:creationId xmlns:p14="http://schemas.microsoft.com/office/powerpoint/2010/main" val="4239022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3310B-DD93-0124-86B3-5DAD55FE282B}"/>
              </a:ext>
            </a:extLst>
          </p:cNvPr>
          <p:cNvSpPr>
            <a:spLocks noGrp="1"/>
          </p:cNvSpPr>
          <p:nvPr>
            <p:ph type="title"/>
          </p:nvPr>
        </p:nvSpPr>
        <p:spPr>
          <a:xfrm>
            <a:off x="647999" y="294791"/>
            <a:ext cx="7955280" cy="595130"/>
          </a:xfrm>
        </p:spPr>
        <p:txBody>
          <a:bodyPr>
            <a:noAutofit/>
          </a:bodyPr>
          <a:lstStyle/>
          <a:p>
            <a:r>
              <a:rPr lang="en-US" sz="2400" dirty="0"/>
              <a:t>To evaluate the degree of narrativity of article abstracts, we assessed them for an additional 11 narrative elements</a:t>
            </a:r>
          </a:p>
        </p:txBody>
      </p:sp>
      <p:sp>
        <p:nvSpPr>
          <p:cNvPr id="22" name="Shape 383">
            <a:extLst>
              <a:ext uri="{FF2B5EF4-FFF2-40B4-BE49-F238E27FC236}">
                <a16:creationId xmlns:a16="http://schemas.microsoft.com/office/drawing/2014/main" id="{DACB0AC9-FA23-03AC-AA72-F25447DBAEC1}"/>
              </a:ext>
            </a:extLst>
          </p:cNvPr>
          <p:cNvSpPr/>
          <p:nvPr/>
        </p:nvSpPr>
        <p:spPr>
          <a:xfrm>
            <a:off x="185222" y="1447003"/>
            <a:ext cx="1234440" cy="1234440"/>
          </a:xfrm>
          <a:prstGeom prst="ellipse">
            <a:avLst/>
          </a:prstGeom>
          <a:solidFill>
            <a:srgbClr val="1B75BB"/>
          </a:solidFill>
          <a:ln w="3175">
            <a:solidFill>
              <a:srgbClr val="FFFFFF"/>
            </a:solidFill>
            <a:miter lim="400000"/>
          </a:ln>
          <a:scene3d>
            <a:camera prst="orthographicFront"/>
            <a:lightRig rig="threePt" dir="t"/>
          </a:scene3d>
          <a:sp3d>
            <a:bevelT/>
          </a:sp3d>
        </p:spPr>
        <p:txBody>
          <a:bodyPr wrap="none" lIns="0" tIns="54000" rIns="0" bIns="108000" anchor="t" anchorCtr="0">
            <a:normAutofit/>
          </a:bodyPr>
          <a:lstStyle/>
          <a:p>
            <a:pPr algn="ctr" defTabSz="308072">
              <a:lnSpc>
                <a:spcPct val="90000"/>
              </a:lnSpc>
              <a:defRPr sz="1800">
                <a:solidFill>
                  <a:srgbClr val="FFFFFF"/>
                </a:solidFill>
                <a:latin typeface="+mn-lt"/>
                <a:ea typeface="+mn-ea"/>
                <a:cs typeface="+mn-cs"/>
                <a:sym typeface="Avenir Next Medium"/>
              </a:defRPr>
            </a:pPr>
            <a:endParaRPr sz="788" b="1" kern="0" dirty="0">
              <a:solidFill>
                <a:srgbClr val="FFFFFF"/>
              </a:solidFill>
              <a:latin typeface="Arial" panose="020B0604020202020204" pitchFamily="34" charset="0"/>
              <a:cs typeface="Arial" panose="020B0604020202020204" pitchFamily="34" charset="0"/>
              <a:sym typeface="Avenir Next Medium"/>
            </a:endParaRPr>
          </a:p>
        </p:txBody>
      </p:sp>
      <p:sp>
        <p:nvSpPr>
          <p:cNvPr id="26" name="TextBox 25">
            <a:extLst>
              <a:ext uri="{FF2B5EF4-FFF2-40B4-BE49-F238E27FC236}">
                <a16:creationId xmlns:a16="http://schemas.microsoft.com/office/drawing/2014/main" id="{20AB05C0-E292-9536-8BE4-5DA332DC2577}"/>
              </a:ext>
            </a:extLst>
          </p:cNvPr>
          <p:cNvSpPr txBox="1"/>
          <p:nvPr/>
        </p:nvSpPr>
        <p:spPr>
          <a:xfrm>
            <a:off x="6682" y="984662"/>
            <a:ext cx="9137318" cy="308610"/>
          </a:xfrm>
          <a:prstGeom prst="rect">
            <a:avLst/>
          </a:prstGeom>
          <a:solidFill>
            <a:srgbClr val="F6EFE8"/>
          </a:solidFill>
          <a:effectLst/>
        </p:spPr>
        <p:txBody>
          <a:bodyPr wrap="square" lIns="137160" rtlCol="0" anchor="ctr">
            <a:normAutofit/>
          </a:bodyPr>
          <a:lstStyle/>
          <a:p>
            <a:pPr algn="ctr">
              <a:defRPr/>
            </a:pPr>
            <a:r>
              <a:rPr lang="en-US" b="1" dirty="0">
                <a:solidFill>
                  <a:srgbClr val="000000">
                    <a:lumMod val="75000"/>
                    <a:lumOff val="25000"/>
                  </a:srgbClr>
                </a:solidFill>
                <a:latin typeface="Arial" panose="020B0604020202020204" pitchFamily="34" charset="0"/>
                <a:cs typeface="Arial" panose="020B0604020202020204" pitchFamily="34" charset="0"/>
              </a:rPr>
              <a:t>Narrative elements </a:t>
            </a:r>
            <a:r>
              <a:rPr lang="en-US" dirty="0">
                <a:solidFill>
                  <a:srgbClr val="000000">
                    <a:lumMod val="75000"/>
                    <a:lumOff val="25000"/>
                  </a:srgbClr>
                </a:solidFill>
                <a:latin typeface="Arial" panose="020B0604020202020204" pitchFamily="34" charset="0"/>
                <a:cs typeface="Arial" panose="020B0604020202020204" pitchFamily="34" charset="0"/>
              </a:rPr>
              <a:t>were derived from literature in the fields of </a:t>
            </a:r>
            <a:r>
              <a:rPr lang="en-US" b="1" dirty="0">
                <a:solidFill>
                  <a:srgbClr val="000000">
                    <a:lumMod val="75000"/>
                    <a:lumOff val="25000"/>
                  </a:srgbClr>
                </a:solidFill>
                <a:latin typeface="Arial" panose="020B0604020202020204" pitchFamily="34" charset="0"/>
                <a:cs typeface="Arial" panose="020B0604020202020204" pitchFamily="34" charset="0"/>
              </a:rPr>
              <a:t>narrative theory</a:t>
            </a:r>
            <a:r>
              <a:rPr lang="en-US" dirty="0">
                <a:solidFill>
                  <a:srgbClr val="000000">
                    <a:lumMod val="75000"/>
                    <a:lumOff val="25000"/>
                  </a:srgbClr>
                </a:solidFill>
                <a:latin typeface="Arial" panose="020B0604020202020204" pitchFamily="34" charset="0"/>
                <a:cs typeface="Arial" panose="020B0604020202020204" pitchFamily="34" charset="0"/>
              </a:rPr>
              <a:t>,</a:t>
            </a:r>
            <a:r>
              <a:rPr lang="en-US" b="1" dirty="0">
                <a:solidFill>
                  <a:srgbClr val="000000">
                    <a:lumMod val="75000"/>
                    <a:lumOff val="25000"/>
                  </a:srgbClr>
                </a:solidFill>
                <a:latin typeface="Arial" panose="020B0604020202020204" pitchFamily="34" charset="0"/>
                <a:cs typeface="Arial" panose="020B0604020202020204" pitchFamily="34" charset="0"/>
              </a:rPr>
              <a:t> psychology</a:t>
            </a:r>
            <a:r>
              <a:rPr lang="en-US" dirty="0">
                <a:solidFill>
                  <a:srgbClr val="000000">
                    <a:lumMod val="75000"/>
                    <a:lumOff val="25000"/>
                  </a:srgbClr>
                </a:solidFill>
                <a:latin typeface="Arial" panose="020B0604020202020204" pitchFamily="34" charset="0"/>
                <a:cs typeface="Arial" panose="020B0604020202020204" pitchFamily="34" charset="0"/>
              </a:rPr>
              <a:t>,</a:t>
            </a:r>
            <a:r>
              <a:rPr lang="en-US" b="1" dirty="0">
                <a:solidFill>
                  <a:srgbClr val="000000">
                    <a:lumMod val="75000"/>
                    <a:lumOff val="25000"/>
                  </a:srgbClr>
                </a:solidFill>
                <a:latin typeface="Arial" panose="020B0604020202020204" pitchFamily="34" charset="0"/>
                <a:cs typeface="Arial" panose="020B0604020202020204" pitchFamily="34" charset="0"/>
              </a:rPr>
              <a:t> </a:t>
            </a:r>
            <a:r>
              <a:rPr lang="en-US" dirty="0">
                <a:solidFill>
                  <a:srgbClr val="000000">
                    <a:lumMod val="75000"/>
                    <a:lumOff val="25000"/>
                  </a:srgbClr>
                </a:solidFill>
                <a:latin typeface="Arial" panose="020B0604020202020204" pitchFamily="34" charset="0"/>
                <a:cs typeface="Arial" panose="020B0604020202020204" pitchFamily="34" charset="0"/>
              </a:rPr>
              <a:t>and</a:t>
            </a:r>
            <a:r>
              <a:rPr lang="en-US" b="1" dirty="0">
                <a:solidFill>
                  <a:srgbClr val="000000">
                    <a:lumMod val="75000"/>
                    <a:lumOff val="25000"/>
                  </a:srgbClr>
                </a:solidFill>
                <a:latin typeface="Arial" panose="020B0604020202020204" pitchFamily="34" charset="0"/>
                <a:cs typeface="Arial" panose="020B0604020202020204" pitchFamily="34" charset="0"/>
              </a:rPr>
              <a:t> linguistics</a:t>
            </a:r>
            <a:r>
              <a:rPr lang="en-US" baseline="30000" dirty="0">
                <a:solidFill>
                  <a:srgbClr val="000000">
                    <a:lumMod val="75000"/>
                    <a:lumOff val="25000"/>
                  </a:srgbClr>
                </a:solidFill>
                <a:latin typeface="Arial" panose="020B0604020202020204" pitchFamily="34" charset="0"/>
                <a:cs typeface="Arial" panose="020B0604020202020204" pitchFamily="34" charset="0"/>
              </a:rPr>
              <a:t>1-7</a:t>
            </a:r>
          </a:p>
        </p:txBody>
      </p:sp>
      <p:sp>
        <p:nvSpPr>
          <p:cNvPr id="21" name="Shape 372">
            <a:extLst>
              <a:ext uri="{FF2B5EF4-FFF2-40B4-BE49-F238E27FC236}">
                <a16:creationId xmlns:a16="http://schemas.microsoft.com/office/drawing/2014/main" id="{C58EB333-5509-7EC7-79CB-3505DB9C5715}"/>
              </a:ext>
            </a:extLst>
          </p:cNvPr>
          <p:cNvSpPr/>
          <p:nvPr/>
        </p:nvSpPr>
        <p:spPr>
          <a:xfrm>
            <a:off x="1443644" y="1447003"/>
            <a:ext cx="1234440" cy="1234440"/>
          </a:xfrm>
          <a:prstGeom prst="ellipse">
            <a:avLst/>
          </a:prstGeom>
          <a:solidFill>
            <a:srgbClr val="1B75BB"/>
          </a:solidFill>
          <a:ln w="3175">
            <a:solidFill>
              <a:srgbClr val="FFFFFF"/>
            </a:solidFill>
            <a:miter lim="400000"/>
          </a:ln>
          <a:scene3d>
            <a:camera prst="orthographicFront"/>
            <a:lightRig rig="threePt" dir="t"/>
          </a:scene3d>
          <a:sp3d>
            <a:bevelT/>
          </a:sp3d>
        </p:spPr>
        <p:txBody>
          <a:bodyPr wrap="none" lIns="26787" tIns="54000" rIns="26787" bIns="108000" anchor="t" anchorCtr="0">
            <a:normAutofit/>
          </a:bodyPr>
          <a:lstStyle/>
          <a:p>
            <a:pPr algn="ctr" defTabSz="308072">
              <a:defRPr sz="1800">
                <a:solidFill>
                  <a:srgbClr val="FFFFFF"/>
                </a:solidFill>
                <a:latin typeface="+mn-lt"/>
                <a:ea typeface="+mn-ea"/>
                <a:cs typeface="+mn-cs"/>
                <a:sym typeface="Avenir Next Medium"/>
              </a:defRPr>
            </a:pPr>
            <a:endParaRPr lang="en-GB" sz="1050" b="1" kern="0" dirty="0">
              <a:solidFill>
                <a:srgbClr val="FFFFFF"/>
              </a:solidFill>
              <a:latin typeface="Arial" panose="020B0604020202020204" pitchFamily="34" charset="0"/>
              <a:cs typeface="Arial" panose="020B0604020202020204" pitchFamily="34" charset="0"/>
              <a:sym typeface="Avenir Next Medium"/>
            </a:endParaRPr>
          </a:p>
        </p:txBody>
      </p:sp>
      <p:sp>
        <p:nvSpPr>
          <p:cNvPr id="19" name="Shape 383">
            <a:extLst>
              <a:ext uri="{FF2B5EF4-FFF2-40B4-BE49-F238E27FC236}">
                <a16:creationId xmlns:a16="http://schemas.microsoft.com/office/drawing/2014/main" id="{68C85598-5269-49CA-BE35-3F82F8D64744}"/>
              </a:ext>
            </a:extLst>
          </p:cNvPr>
          <p:cNvSpPr/>
          <p:nvPr/>
        </p:nvSpPr>
        <p:spPr>
          <a:xfrm>
            <a:off x="2703838" y="1447003"/>
            <a:ext cx="1234440" cy="1234440"/>
          </a:xfrm>
          <a:prstGeom prst="ellipse">
            <a:avLst/>
          </a:prstGeom>
          <a:solidFill>
            <a:srgbClr val="1B75BB"/>
          </a:solidFill>
          <a:ln w="3175">
            <a:solidFill>
              <a:srgbClr val="FFFFFF"/>
            </a:solidFill>
            <a:miter lim="400000"/>
          </a:ln>
          <a:scene3d>
            <a:camera prst="orthographicFront"/>
            <a:lightRig rig="threePt" dir="t"/>
          </a:scene3d>
          <a:sp3d>
            <a:bevelT/>
          </a:sp3d>
        </p:spPr>
        <p:txBody>
          <a:bodyPr wrap="none" lIns="26787" tIns="54000" rIns="26787" bIns="108000" anchor="t" anchorCtr="0">
            <a:normAutofit/>
          </a:bodyPr>
          <a:lstStyle/>
          <a:p>
            <a:pPr algn="ctr" defTabSz="308072">
              <a:defRPr sz="1800">
                <a:solidFill>
                  <a:srgbClr val="FFFFFF"/>
                </a:solidFill>
                <a:latin typeface="+mn-lt"/>
                <a:ea typeface="+mn-ea"/>
                <a:cs typeface="+mn-cs"/>
                <a:sym typeface="Avenir Next Medium"/>
              </a:defRPr>
            </a:pPr>
            <a:endParaRPr sz="1050" b="1" kern="0" dirty="0">
              <a:solidFill>
                <a:srgbClr val="FFFFFF"/>
              </a:solidFill>
              <a:latin typeface="Arial" panose="020B0604020202020204" pitchFamily="34" charset="0"/>
              <a:cs typeface="Arial" panose="020B0604020202020204" pitchFamily="34" charset="0"/>
              <a:sym typeface="Avenir Next Medium"/>
            </a:endParaRPr>
          </a:p>
        </p:txBody>
      </p:sp>
      <p:sp>
        <p:nvSpPr>
          <p:cNvPr id="20" name="Shape 372">
            <a:extLst>
              <a:ext uri="{FF2B5EF4-FFF2-40B4-BE49-F238E27FC236}">
                <a16:creationId xmlns:a16="http://schemas.microsoft.com/office/drawing/2014/main" id="{D632DCDD-7ED3-E560-B730-5595EA7AB0DF}"/>
              </a:ext>
            </a:extLst>
          </p:cNvPr>
          <p:cNvSpPr/>
          <p:nvPr/>
        </p:nvSpPr>
        <p:spPr>
          <a:xfrm>
            <a:off x="3961061" y="1447003"/>
            <a:ext cx="1234440" cy="1234440"/>
          </a:xfrm>
          <a:prstGeom prst="ellipse">
            <a:avLst/>
          </a:prstGeom>
          <a:solidFill>
            <a:srgbClr val="1B75BB"/>
          </a:solidFill>
          <a:ln w="3175">
            <a:solidFill>
              <a:srgbClr val="FFFFFF"/>
            </a:solidFill>
            <a:miter lim="400000"/>
          </a:ln>
          <a:scene3d>
            <a:camera prst="orthographicFront"/>
            <a:lightRig rig="threePt" dir="t"/>
          </a:scene3d>
          <a:sp3d>
            <a:bevelT/>
          </a:sp3d>
        </p:spPr>
        <p:txBody>
          <a:bodyPr wrap="none" lIns="26787" tIns="54000" rIns="26787" bIns="108000" anchor="t" anchorCtr="0">
            <a:normAutofit/>
          </a:bodyPr>
          <a:lstStyle/>
          <a:p>
            <a:pPr algn="ctr" defTabSz="308072">
              <a:lnSpc>
                <a:spcPct val="90000"/>
              </a:lnSpc>
              <a:defRPr sz="1800">
                <a:solidFill>
                  <a:srgbClr val="FFFFFF"/>
                </a:solidFill>
                <a:latin typeface="+mn-lt"/>
                <a:ea typeface="+mn-ea"/>
                <a:cs typeface="+mn-cs"/>
                <a:sym typeface="Avenir Next Medium"/>
              </a:defRPr>
            </a:pPr>
            <a:endParaRPr sz="1050" b="1" kern="0" dirty="0">
              <a:solidFill>
                <a:srgbClr val="FFFFFF"/>
              </a:solidFill>
              <a:latin typeface="Arial" panose="020B0604020202020204" pitchFamily="34" charset="0"/>
              <a:cs typeface="Arial" panose="020B0604020202020204" pitchFamily="34" charset="0"/>
              <a:sym typeface="Avenir Next Medium"/>
            </a:endParaRPr>
          </a:p>
        </p:txBody>
      </p:sp>
      <p:sp>
        <p:nvSpPr>
          <p:cNvPr id="18" name="Shape 384">
            <a:extLst>
              <a:ext uri="{FF2B5EF4-FFF2-40B4-BE49-F238E27FC236}">
                <a16:creationId xmlns:a16="http://schemas.microsoft.com/office/drawing/2014/main" id="{ECE65FD2-0442-0510-A51D-0C97A9099F1F}"/>
              </a:ext>
            </a:extLst>
          </p:cNvPr>
          <p:cNvSpPr/>
          <p:nvPr/>
        </p:nvSpPr>
        <p:spPr>
          <a:xfrm>
            <a:off x="5219426" y="1447003"/>
            <a:ext cx="1234440" cy="1234440"/>
          </a:xfrm>
          <a:prstGeom prst="ellipse">
            <a:avLst/>
          </a:prstGeom>
          <a:solidFill>
            <a:srgbClr val="1B75BB"/>
          </a:solidFill>
          <a:ln w="3175">
            <a:solidFill>
              <a:srgbClr val="FFFFFF"/>
            </a:solidFill>
            <a:miter lim="400000"/>
          </a:ln>
          <a:scene3d>
            <a:camera prst="orthographicFront"/>
            <a:lightRig rig="threePt" dir="t"/>
          </a:scene3d>
          <a:sp3d>
            <a:bevelT/>
          </a:sp3d>
        </p:spPr>
        <p:txBody>
          <a:bodyPr wrap="none" lIns="0" tIns="54000" rIns="0" bIns="108000" anchor="t" anchorCtr="0">
            <a:normAutofit/>
          </a:bodyPr>
          <a:lstStyle/>
          <a:p>
            <a:pPr algn="ctr" defTabSz="308072">
              <a:lnSpc>
                <a:spcPct val="90000"/>
              </a:lnSpc>
              <a:defRPr sz="1800">
                <a:solidFill>
                  <a:srgbClr val="FFFFFF"/>
                </a:solidFill>
                <a:latin typeface="+mn-lt"/>
                <a:ea typeface="+mn-ea"/>
                <a:cs typeface="+mn-cs"/>
                <a:sym typeface="Avenir Next Medium"/>
              </a:defRPr>
            </a:pPr>
            <a:endParaRPr sz="1050" b="1" kern="0" dirty="0">
              <a:solidFill>
                <a:srgbClr val="FFFFFF"/>
              </a:solidFill>
              <a:latin typeface="Arial" panose="020B0604020202020204" pitchFamily="34" charset="0"/>
              <a:cs typeface="Arial" panose="020B0604020202020204" pitchFamily="34" charset="0"/>
              <a:sym typeface="Avenir Next Medium"/>
            </a:endParaRPr>
          </a:p>
        </p:txBody>
      </p:sp>
      <p:sp>
        <p:nvSpPr>
          <p:cNvPr id="37" name="Shape 372">
            <a:extLst>
              <a:ext uri="{FF2B5EF4-FFF2-40B4-BE49-F238E27FC236}">
                <a16:creationId xmlns:a16="http://schemas.microsoft.com/office/drawing/2014/main" id="{454DA252-0535-29D6-1EFE-9ED1CE408941}"/>
              </a:ext>
            </a:extLst>
          </p:cNvPr>
          <p:cNvSpPr/>
          <p:nvPr/>
        </p:nvSpPr>
        <p:spPr>
          <a:xfrm>
            <a:off x="7755086" y="1448060"/>
            <a:ext cx="1234440" cy="1234440"/>
          </a:xfrm>
          <a:prstGeom prst="ellipse">
            <a:avLst/>
          </a:prstGeom>
          <a:solidFill>
            <a:srgbClr val="1B75BB"/>
          </a:solidFill>
          <a:ln w="3175">
            <a:solidFill>
              <a:srgbClr val="FFFFFF"/>
            </a:solidFill>
            <a:miter lim="400000"/>
          </a:ln>
          <a:scene3d>
            <a:camera prst="orthographicFront"/>
            <a:lightRig rig="threePt" dir="t"/>
          </a:scene3d>
          <a:sp3d>
            <a:bevelT/>
          </a:sp3d>
        </p:spPr>
        <p:txBody>
          <a:bodyPr wrap="none" lIns="26787" tIns="54000" rIns="26787" bIns="108000" anchor="t" anchorCtr="0">
            <a:noAutofit/>
          </a:bodyPr>
          <a:lstStyle/>
          <a:p>
            <a:pPr algn="ctr" defTabSz="308072">
              <a:lnSpc>
                <a:spcPct val="90000"/>
              </a:lnSpc>
              <a:defRPr sz="1800">
                <a:solidFill>
                  <a:srgbClr val="FFFFFF"/>
                </a:solidFill>
                <a:latin typeface="+mn-lt"/>
                <a:ea typeface="+mn-ea"/>
                <a:cs typeface="+mn-cs"/>
                <a:sym typeface="Avenir Next Medium"/>
              </a:defRPr>
            </a:pPr>
            <a:endParaRPr sz="1050" b="1" kern="0" dirty="0">
              <a:solidFill>
                <a:srgbClr val="FFFFFF"/>
              </a:solidFill>
              <a:latin typeface="Arial" panose="020B0604020202020204" pitchFamily="34" charset="0"/>
              <a:cs typeface="Arial" panose="020B0604020202020204" pitchFamily="34" charset="0"/>
              <a:sym typeface="Avenir Next Medium"/>
            </a:endParaRPr>
          </a:p>
        </p:txBody>
      </p:sp>
      <p:sp>
        <p:nvSpPr>
          <p:cNvPr id="23" name="Shape 372">
            <a:extLst>
              <a:ext uri="{FF2B5EF4-FFF2-40B4-BE49-F238E27FC236}">
                <a16:creationId xmlns:a16="http://schemas.microsoft.com/office/drawing/2014/main" id="{A41C1A6D-C356-5843-D8F6-A785D611F843}"/>
              </a:ext>
            </a:extLst>
          </p:cNvPr>
          <p:cNvSpPr/>
          <p:nvPr/>
        </p:nvSpPr>
        <p:spPr>
          <a:xfrm>
            <a:off x="6490677" y="1444072"/>
            <a:ext cx="1234440" cy="1234440"/>
          </a:xfrm>
          <a:prstGeom prst="ellipse">
            <a:avLst/>
          </a:prstGeom>
          <a:solidFill>
            <a:srgbClr val="1B75BB"/>
          </a:solidFill>
          <a:ln w="3175">
            <a:solidFill>
              <a:srgbClr val="FFFFFF"/>
            </a:solidFill>
            <a:miter lim="400000"/>
          </a:ln>
          <a:scene3d>
            <a:camera prst="orthographicFront"/>
            <a:lightRig rig="threePt" dir="t"/>
          </a:scene3d>
          <a:sp3d>
            <a:bevelT/>
          </a:sp3d>
        </p:spPr>
        <p:txBody>
          <a:bodyPr wrap="none" lIns="26787" tIns="54000" rIns="26787" bIns="108000" anchor="t" anchorCtr="0">
            <a:noAutofit/>
          </a:bodyPr>
          <a:lstStyle/>
          <a:p>
            <a:pPr algn="ctr" defTabSz="308072">
              <a:lnSpc>
                <a:spcPct val="90000"/>
              </a:lnSpc>
              <a:defRPr sz="1800">
                <a:solidFill>
                  <a:srgbClr val="FFFFFF"/>
                </a:solidFill>
                <a:latin typeface="+mn-lt"/>
                <a:ea typeface="+mn-ea"/>
                <a:cs typeface="+mn-cs"/>
                <a:sym typeface="Avenir Next Medium"/>
              </a:defRPr>
            </a:pPr>
            <a:endParaRPr sz="1050" b="1" kern="0" dirty="0">
              <a:solidFill>
                <a:srgbClr val="FFFFFF"/>
              </a:solidFill>
              <a:latin typeface="Arial" panose="020B0604020202020204" pitchFamily="34" charset="0"/>
              <a:cs typeface="Arial" panose="020B0604020202020204" pitchFamily="34" charset="0"/>
              <a:sym typeface="Avenir Next Medium"/>
            </a:endParaRPr>
          </a:p>
        </p:txBody>
      </p:sp>
      <p:sp>
        <p:nvSpPr>
          <p:cNvPr id="29" name="TextBox 28">
            <a:extLst>
              <a:ext uri="{FF2B5EF4-FFF2-40B4-BE49-F238E27FC236}">
                <a16:creationId xmlns:a16="http://schemas.microsoft.com/office/drawing/2014/main" id="{D6EDEDB3-C8FD-D9AF-D907-D91DD3CB4C6F}"/>
              </a:ext>
            </a:extLst>
          </p:cNvPr>
          <p:cNvSpPr txBox="1"/>
          <p:nvPr/>
        </p:nvSpPr>
        <p:spPr>
          <a:xfrm>
            <a:off x="3072588" y="3840029"/>
            <a:ext cx="3133057" cy="781496"/>
          </a:xfrm>
          <a:prstGeom prst="rect">
            <a:avLst/>
          </a:prstGeom>
          <a:noFill/>
        </p:spPr>
        <p:txBody>
          <a:bodyPr wrap="square" rtlCol="0">
            <a:spAutoFit/>
          </a:bodyPr>
          <a:lstStyle/>
          <a:p>
            <a:pPr>
              <a:lnSpc>
                <a:spcPct val="90000"/>
              </a:lnSpc>
              <a:spcAft>
                <a:spcPts val="450"/>
              </a:spcAft>
              <a:defRPr/>
            </a:pPr>
            <a:r>
              <a:rPr lang="en-US" sz="675" b="1" dirty="0">
                <a:solidFill>
                  <a:srgbClr val="000000">
                    <a:lumMod val="75000"/>
                    <a:lumOff val="25000"/>
                  </a:srgbClr>
                </a:solidFill>
                <a:latin typeface="Arial" panose="020B0604020202020204"/>
              </a:rPr>
              <a:t>LIWC-22</a:t>
            </a:r>
            <a:r>
              <a:rPr lang="en-US" sz="675" dirty="0">
                <a:solidFill>
                  <a:srgbClr val="000000">
                    <a:lumMod val="75000"/>
                    <a:lumOff val="25000"/>
                  </a:srgbClr>
                </a:solidFill>
                <a:latin typeface="Arial" panose="020B0604020202020204"/>
              </a:rPr>
              <a:t>: dictionary-based text analysis software with &gt;12,000 words, word stems, and phrases</a:t>
            </a:r>
            <a:r>
              <a:rPr lang="en-US" sz="675" baseline="30000" dirty="0">
                <a:solidFill>
                  <a:srgbClr val="000000">
                    <a:lumMod val="75000"/>
                    <a:lumOff val="25000"/>
                  </a:srgbClr>
                </a:solidFill>
                <a:latin typeface="Arial" panose="020B0604020202020204"/>
              </a:rPr>
              <a:t>8</a:t>
            </a:r>
          </a:p>
          <a:p>
            <a:pPr>
              <a:lnSpc>
                <a:spcPct val="90000"/>
              </a:lnSpc>
              <a:spcAft>
                <a:spcPts val="450"/>
              </a:spcAft>
              <a:defRPr/>
            </a:pPr>
            <a:r>
              <a:rPr lang="en-US" sz="675" b="1" dirty="0">
                <a:solidFill>
                  <a:srgbClr val="000000">
                    <a:lumMod val="75000"/>
                    <a:lumOff val="25000"/>
                  </a:srgbClr>
                </a:solidFill>
                <a:latin typeface="Arial" panose="020B0604020202020204"/>
              </a:rPr>
              <a:t>Coh-Metrix 3.0</a:t>
            </a:r>
            <a:r>
              <a:rPr lang="en-US" sz="675" dirty="0">
                <a:solidFill>
                  <a:srgbClr val="000000">
                    <a:lumMod val="75000"/>
                    <a:lumOff val="25000"/>
                  </a:srgbClr>
                </a:solidFill>
                <a:latin typeface="Arial" panose="020B0604020202020204"/>
              </a:rPr>
              <a:t>: computational tool that analyzes text for cohesion, language, and readability</a:t>
            </a:r>
            <a:r>
              <a:rPr lang="en-US" sz="675" baseline="30000" dirty="0">
                <a:solidFill>
                  <a:srgbClr val="000000">
                    <a:lumMod val="75000"/>
                    <a:lumOff val="25000"/>
                  </a:srgbClr>
                </a:solidFill>
                <a:latin typeface="Arial" panose="020B0604020202020204"/>
              </a:rPr>
              <a:t>4</a:t>
            </a:r>
          </a:p>
          <a:p>
            <a:pPr>
              <a:lnSpc>
                <a:spcPct val="90000"/>
              </a:lnSpc>
              <a:spcAft>
                <a:spcPts val="450"/>
              </a:spcAft>
              <a:defRPr/>
            </a:pPr>
            <a:r>
              <a:rPr lang="en-US" sz="675" b="1" dirty="0">
                <a:solidFill>
                  <a:srgbClr val="000000">
                    <a:lumMod val="75000"/>
                    <a:lumOff val="25000"/>
                  </a:srgbClr>
                </a:solidFill>
                <a:latin typeface="Arial" panose="020B0604020202020204"/>
              </a:rPr>
              <a:t>Manual assessment</a:t>
            </a:r>
            <a:r>
              <a:rPr lang="en-US" sz="675" dirty="0">
                <a:solidFill>
                  <a:srgbClr val="000000">
                    <a:lumMod val="75000"/>
                    <a:lumOff val="25000"/>
                  </a:srgbClr>
                </a:solidFill>
                <a:latin typeface="Arial" panose="020B0604020202020204"/>
              </a:rPr>
              <a:t>: 12 medical communications professionals (mean 10.5 years’ industry experience)</a:t>
            </a:r>
          </a:p>
        </p:txBody>
      </p:sp>
      <p:sp>
        <p:nvSpPr>
          <p:cNvPr id="31" name="Rectangle 30">
            <a:extLst>
              <a:ext uri="{FF2B5EF4-FFF2-40B4-BE49-F238E27FC236}">
                <a16:creationId xmlns:a16="http://schemas.microsoft.com/office/drawing/2014/main" id="{E0872989-8F33-F02C-1820-2D61A0D0AF30}"/>
              </a:ext>
            </a:extLst>
          </p:cNvPr>
          <p:cNvSpPr/>
          <p:nvPr/>
        </p:nvSpPr>
        <p:spPr>
          <a:xfrm>
            <a:off x="2974428" y="3859856"/>
            <a:ext cx="89154" cy="205740"/>
          </a:xfrm>
          <a:prstGeom prst="rect">
            <a:avLst/>
          </a:prstGeom>
          <a:solidFill>
            <a:srgbClr val="3537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panose="020B0604020202020204"/>
            </a:endParaRPr>
          </a:p>
        </p:txBody>
      </p:sp>
      <p:sp>
        <p:nvSpPr>
          <p:cNvPr id="32" name="Rectangle 31">
            <a:extLst>
              <a:ext uri="{FF2B5EF4-FFF2-40B4-BE49-F238E27FC236}">
                <a16:creationId xmlns:a16="http://schemas.microsoft.com/office/drawing/2014/main" id="{DFFF007A-0D4F-9384-285E-E9B867C65104}"/>
              </a:ext>
            </a:extLst>
          </p:cNvPr>
          <p:cNvSpPr/>
          <p:nvPr/>
        </p:nvSpPr>
        <p:spPr>
          <a:xfrm>
            <a:off x="2974427" y="4106480"/>
            <a:ext cx="89154" cy="205740"/>
          </a:xfrm>
          <a:prstGeom prst="rect">
            <a:avLst/>
          </a:prstGeom>
          <a:solidFill>
            <a:srgbClr val="0081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panose="020B0604020202020204"/>
            </a:endParaRPr>
          </a:p>
        </p:txBody>
      </p:sp>
      <p:sp>
        <p:nvSpPr>
          <p:cNvPr id="55" name="TextBox 54">
            <a:extLst>
              <a:ext uri="{FF2B5EF4-FFF2-40B4-BE49-F238E27FC236}">
                <a16:creationId xmlns:a16="http://schemas.microsoft.com/office/drawing/2014/main" id="{E9B4396F-6DA3-324B-6AAF-CB0935FEE0F3}"/>
              </a:ext>
            </a:extLst>
          </p:cNvPr>
          <p:cNvSpPr txBox="1"/>
          <p:nvPr/>
        </p:nvSpPr>
        <p:spPr>
          <a:xfrm>
            <a:off x="2976130" y="3599878"/>
            <a:ext cx="3187388" cy="219291"/>
          </a:xfrm>
          <a:prstGeom prst="rect">
            <a:avLst/>
          </a:prstGeom>
          <a:solidFill>
            <a:schemeClr val="tx1">
              <a:lumMod val="75000"/>
              <a:lumOff val="25000"/>
            </a:schemeClr>
          </a:solidFill>
          <a:ln>
            <a:noFill/>
          </a:ln>
        </p:spPr>
        <p:txBody>
          <a:bodyPr wrap="square">
            <a:spAutoFit/>
          </a:bodyPr>
          <a:lstStyle/>
          <a:p>
            <a:pPr algn="ctr">
              <a:defRPr/>
            </a:pPr>
            <a:r>
              <a:rPr lang="en-US" sz="825" dirty="0">
                <a:solidFill>
                  <a:srgbClr val="FFFFFF"/>
                </a:solidFill>
                <a:latin typeface="Arial" panose="020B0604020202020204"/>
              </a:rPr>
              <a:t>Several approaches were used to collect the data</a:t>
            </a:r>
          </a:p>
        </p:txBody>
      </p:sp>
      <p:grpSp>
        <p:nvGrpSpPr>
          <p:cNvPr id="107" name="Group 106">
            <a:extLst>
              <a:ext uri="{FF2B5EF4-FFF2-40B4-BE49-F238E27FC236}">
                <a16:creationId xmlns:a16="http://schemas.microsoft.com/office/drawing/2014/main" id="{FDD998B0-774C-3188-CA76-994D5C38C314}"/>
              </a:ext>
            </a:extLst>
          </p:cNvPr>
          <p:cNvGrpSpPr/>
          <p:nvPr/>
        </p:nvGrpSpPr>
        <p:grpSpPr>
          <a:xfrm>
            <a:off x="7792277" y="3807536"/>
            <a:ext cx="1165860" cy="276074"/>
            <a:chOff x="1890651" y="4303351"/>
            <a:chExt cx="1554480" cy="368099"/>
          </a:xfrm>
        </p:grpSpPr>
        <p:sp>
          <p:nvSpPr>
            <p:cNvPr id="108" name="Arrow: Pentagon 13">
              <a:extLst>
                <a:ext uri="{FF2B5EF4-FFF2-40B4-BE49-F238E27FC236}">
                  <a16:creationId xmlns:a16="http://schemas.microsoft.com/office/drawing/2014/main" id="{CBB602F1-A3E9-CFAD-5D67-E7B5F115EB24}"/>
                </a:ext>
              </a:extLst>
            </p:cNvPr>
            <p:cNvSpPr/>
            <p:nvPr/>
          </p:nvSpPr>
          <p:spPr>
            <a:xfrm>
              <a:off x="1890651" y="4303351"/>
              <a:ext cx="1554480" cy="365760"/>
            </a:xfrm>
            <a:prstGeom prst="rect">
              <a:avLst/>
            </a:prstGeom>
            <a:solidFill>
              <a:schemeClr val="bg1">
                <a:lumMod val="95000"/>
              </a:schemeClr>
            </a:solidFill>
            <a:ln w="19050" cap="flat" cmpd="sng" algn="ctr">
              <a:noFill/>
              <a:prstDash val="solid"/>
              <a:miter lim="800000"/>
            </a:ln>
            <a:effectLst/>
          </p:spPr>
          <p:txBody>
            <a:bodyPr lIns="68580" tIns="68580" rIns="68580" bIns="68580" rtlCol="0" anchor="ctr"/>
            <a:lstStyle/>
            <a:p>
              <a:pPr marL="86916">
                <a:lnSpc>
                  <a:spcPct val="90000"/>
                </a:lnSpc>
                <a:defRPr/>
              </a:pPr>
              <a:r>
                <a:rPr lang="en-GB" sz="825" b="1" kern="0" dirty="0">
                  <a:solidFill>
                    <a:srgbClr val="000000"/>
                  </a:solidFill>
                  <a:latin typeface="Arial" panose="020B0604020202020204" pitchFamily="34" charset="0"/>
                  <a:cs typeface="Arial" panose="020B0604020202020204" pitchFamily="34" charset="0"/>
                </a:rPr>
                <a:t>Supporting resources</a:t>
              </a:r>
              <a:endParaRPr lang="en-GB" sz="825" kern="0" dirty="0">
                <a:solidFill>
                  <a:srgbClr val="000000"/>
                </a:solidFill>
                <a:latin typeface="Arial" panose="020B0604020202020204" pitchFamily="34" charset="0"/>
                <a:cs typeface="Arial" panose="020B0604020202020204" pitchFamily="34" charset="0"/>
              </a:endParaRPr>
            </a:p>
          </p:txBody>
        </p:sp>
        <p:sp>
          <p:nvSpPr>
            <p:cNvPr id="109" name="Arrow: Pentagon 13">
              <a:extLst>
                <a:ext uri="{FF2B5EF4-FFF2-40B4-BE49-F238E27FC236}">
                  <a16:creationId xmlns:a16="http://schemas.microsoft.com/office/drawing/2014/main" id="{CEB0F244-7B83-3534-3BE5-268CF6564CE4}"/>
                </a:ext>
              </a:extLst>
            </p:cNvPr>
            <p:cNvSpPr/>
            <p:nvPr/>
          </p:nvSpPr>
          <p:spPr>
            <a:xfrm>
              <a:off x="1892111" y="4305690"/>
              <a:ext cx="114110" cy="365760"/>
            </a:xfrm>
            <a:prstGeom prst="rect">
              <a:avLst/>
            </a:prstGeom>
            <a:solidFill>
              <a:srgbClr val="C00000"/>
            </a:solidFill>
            <a:ln w="19050" cap="flat" cmpd="sng" algn="ctr">
              <a:noFill/>
              <a:prstDash val="solid"/>
              <a:miter lim="800000"/>
            </a:ln>
            <a:effectLst/>
          </p:spPr>
          <p:txBody>
            <a:bodyPr lIns="68580" tIns="68580" rIns="68580" bIns="68580" rtlCol="0" anchor="ctr"/>
            <a:lstStyle/>
            <a:p>
              <a:pPr marL="86916">
                <a:defRPr/>
              </a:pPr>
              <a:endParaRPr lang="en-GB" sz="900" kern="0" dirty="0">
                <a:solidFill>
                  <a:srgbClr val="FFFFFF"/>
                </a:solidFill>
                <a:latin typeface="Arial" panose="020B0604020202020204" pitchFamily="34" charset="0"/>
                <a:cs typeface="Arial" panose="020B0604020202020204" pitchFamily="34" charset="0"/>
              </a:endParaRPr>
            </a:p>
          </p:txBody>
        </p:sp>
      </p:grpSp>
      <p:grpSp>
        <p:nvGrpSpPr>
          <p:cNvPr id="110" name="Group 109">
            <a:extLst>
              <a:ext uri="{FF2B5EF4-FFF2-40B4-BE49-F238E27FC236}">
                <a16:creationId xmlns:a16="http://schemas.microsoft.com/office/drawing/2014/main" id="{D2D386C1-DFD8-F39B-CD2D-E62539B651E1}"/>
              </a:ext>
            </a:extLst>
          </p:cNvPr>
          <p:cNvGrpSpPr/>
          <p:nvPr/>
        </p:nvGrpSpPr>
        <p:grpSpPr>
          <a:xfrm>
            <a:off x="7791182" y="3122380"/>
            <a:ext cx="1165860" cy="276074"/>
            <a:chOff x="1890651" y="4303351"/>
            <a:chExt cx="1554480" cy="368099"/>
          </a:xfrm>
        </p:grpSpPr>
        <p:sp>
          <p:nvSpPr>
            <p:cNvPr id="111" name="Arrow: Pentagon 13">
              <a:extLst>
                <a:ext uri="{FF2B5EF4-FFF2-40B4-BE49-F238E27FC236}">
                  <a16:creationId xmlns:a16="http://schemas.microsoft.com/office/drawing/2014/main" id="{D230573D-20AA-D58E-A6DE-B88ABA046860}"/>
                </a:ext>
              </a:extLst>
            </p:cNvPr>
            <p:cNvSpPr/>
            <p:nvPr/>
          </p:nvSpPr>
          <p:spPr>
            <a:xfrm>
              <a:off x="1890651" y="4303351"/>
              <a:ext cx="1554480" cy="365760"/>
            </a:xfrm>
            <a:prstGeom prst="rect">
              <a:avLst/>
            </a:prstGeom>
            <a:solidFill>
              <a:schemeClr val="bg1">
                <a:lumMod val="95000"/>
              </a:schemeClr>
            </a:solidFill>
            <a:ln w="19050" cap="flat" cmpd="sng" algn="ctr">
              <a:noFill/>
              <a:prstDash val="solid"/>
              <a:miter lim="800000"/>
            </a:ln>
            <a:effectLst/>
          </p:spPr>
          <p:txBody>
            <a:bodyPr wrap="square" lIns="68580" tIns="0" rIns="0" bIns="0" rtlCol="0" anchor="ctr"/>
            <a:lstStyle/>
            <a:p>
              <a:pPr marL="86916">
                <a:defRPr/>
              </a:pPr>
              <a:r>
                <a:rPr lang="en-GB" sz="825" b="1" kern="0" dirty="0">
                  <a:solidFill>
                    <a:srgbClr val="000000"/>
                  </a:solidFill>
                  <a:latin typeface="Arial" panose="020B0604020202020204" pitchFamily="34" charset="0"/>
                  <a:cs typeface="Arial" panose="020B0604020202020204" pitchFamily="34" charset="0"/>
                </a:rPr>
                <a:t>Connectives</a:t>
              </a:r>
            </a:p>
            <a:p>
              <a:pPr marL="86916">
                <a:defRPr/>
              </a:pPr>
              <a:r>
                <a:rPr lang="en-GB" sz="675" kern="0" dirty="0">
                  <a:solidFill>
                    <a:srgbClr val="000000"/>
                  </a:solidFill>
                  <a:latin typeface="Arial" panose="020B0604020202020204" pitchFamily="34" charset="0"/>
                  <a:cs typeface="Arial" panose="020B0604020202020204" pitchFamily="34" charset="0"/>
                </a:rPr>
                <a:t>(words that link ideas)</a:t>
              </a:r>
            </a:p>
          </p:txBody>
        </p:sp>
        <p:sp>
          <p:nvSpPr>
            <p:cNvPr id="112" name="Arrow: Pentagon 13">
              <a:extLst>
                <a:ext uri="{FF2B5EF4-FFF2-40B4-BE49-F238E27FC236}">
                  <a16:creationId xmlns:a16="http://schemas.microsoft.com/office/drawing/2014/main" id="{546BA1C8-DE7E-3343-9677-2F76D5D9C716}"/>
                </a:ext>
              </a:extLst>
            </p:cNvPr>
            <p:cNvSpPr/>
            <p:nvPr/>
          </p:nvSpPr>
          <p:spPr>
            <a:xfrm>
              <a:off x="1892111" y="4305690"/>
              <a:ext cx="114110" cy="365760"/>
            </a:xfrm>
            <a:prstGeom prst="rect">
              <a:avLst/>
            </a:prstGeom>
            <a:solidFill>
              <a:srgbClr val="008148"/>
            </a:solidFill>
            <a:ln w="19050" cap="flat" cmpd="sng" algn="ctr">
              <a:noFill/>
              <a:prstDash val="solid"/>
              <a:miter lim="800000"/>
            </a:ln>
            <a:effectLst/>
          </p:spPr>
          <p:txBody>
            <a:bodyPr lIns="68580" tIns="68580" rIns="68580" bIns="68580" rtlCol="0" anchor="ctr"/>
            <a:lstStyle/>
            <a:p>
              <a:pPr marL="86916">
                <a:defRPr/>
              </a:pPr>
              <a:endParaRPr lang="en-GB" sz="900" kern="0" dirty="0">
                <a:solidFill>
                  <a:srgbClr val="FFFFFF"/>
                </a:solidFill>
                <a:latin typeface="Arial" panose="020B0604020202020204" pitchFamily="34" charset="0"/>
                <a:cs typeface="Arial" panose="020B0604020202020204" pitchFamily="34" charset="0"/>
              </a:endParaRPr>
            </a:p>
          </p:txBody>
        </p:sp>
      </p:grpSp>
      <p:grpSp>
        <p:nvGrpSpPr>
          <p:cNvPr id="119" name="Group 118">
            <a:extLst>
              <a:ext uri="{FF2B5EF4-FFF2-40B4-BE49-F238E27FC236}">
                <a16:creationId xmlns:a16="http://schemas.microsoft.com/office/drawing/2014/main" id="{C997F51E-E3B8-3EFD-89BB-F55FA70F28DB}"/>
              </a:ext>
            </a:extLst>
          </p:cNvPr>
          <p:cNvGrpSpPr/>
          <p:nvPr/>
        </p:nvGrpSpPr>
        <p:grpSpPr>
          <a:xfrm>
            <a:off x="6540255" y="2778103"/>
            <a:ext cx="1165860" cy="276074"/>
            <a:chOff x="1890651" y="4303351"/>
            <a:chExt cx="1554480" cy="368099"/>
          </a:xfrm>
        </p:grpSpPr>
        <p:sp>
          <p:nvSpPr>
            <p:cNvPr id="120" name="Arrow: Pentagon 13">
              <a:extLst>
                <a:ext uri="{FF2B5EF4-FFF2-40B4-BE49-F238E27FC236}">
                  <a16:creationId xmlns:a16="http://schemas.microsoft.com/office/drawing/2014/main" id="{C9894CB8-EF2E-9968-2F07-D65EE95E2E83}"/>
                </a:ext>
              </a:extLst>
            </p:cNvPr>
            <p:cNvSpPr/>
            <p:nvPr/>
          </p:nvSpPr>
          <p:spPr>
            <a:xfrm>
              <a:off x="1890651" y="4303351"/>
              <a:ext cx="1554480" cy="365760"/>
            </a:xfrm>
            <a:prstGeom prst="rect">
              <a:avLst/>
            </a:prstGeom>
            <a:solidFill>
              <a:schemeClr val="bg1">
                <a:lumMod val="95000"/>
              </a:schemeClr>
            </a:solidFill>
            <a:ln w="19050" cap="flat" cmpd="sng" algn="ctr">
              <a:noFill/>
              <a:prstDash val="solid"/>
              <a:miter lim="800000"/>
            </a:ln>
            <a:effectLst/>
          </p:spPr>
          <p:txBody>
            <a:bodyPr wrap="square" lIns="68580" tIns="0" rIns="0" bIns="0" rtlCol="0" anchor="ctr"/>
            <a:lstStyle/>
            <a:p>
              <a:pPr marL="86916">
                <a:defRPr/>
              </a:pPr>
              <a:r>
                <a:rPr lang="en-GB" sz="825" b="1" kern="0" dirty="0">
                  <a:solidFill>
                    <a:srgbClr val="000000"/>
                  </a:solidFill>
                  <a:latin typeface="Arial" panose="020B0604020202020204" pitchFamily="34" charset="0"/>
                  <a:cs typeface="Arial" panose="020B0604020202020204" pitchFamily="34" charset="0"/>
                </a:rPr>
                <a:t>Emotional tone</a:t>
              </a:r>
            </a:p>
          </p:txBody>
        </p:sp>
        <p:sp>
          <p:nvSpPr>
            <p:cNvPr id="121" name="Arrow: Pentagon 13">
              <a:extLst>
                <a:ext uri="{FF2B5EF4-FFF2-40B4-BE49-F238E27FC236}">
                  <a16:creationId xmlns:a16="http://schemas.microsoft.com/office/drawing/2014/main" id="{039CF803-1645-03E0-1545-07B994234581}"/>
                </a:ext>
              </a:extLst>
            </p:cNvPr>
            <p:cNvSpPr/>
            <p:nvPr/>
          </p:nvSpPr>
          <p:spPr>
            <a:xfrm>
              <a:off x="1892111" y="4305690"/>
              <a:ext cx="114110" cy="365760"/>
            </a:xfrm>
            <a:prstGeom prst="rect">
              <a:avLst/>
            </a:prstGeom>
            <a:solidFill>
              <a:srgbClr val="35379D"/>
            </a:solidFill>
            <a:ln w="19050" cap="flat" cmpd="sng" algn="ctr">
              <a:noFill/>
              <a:prstDash val="solid"/>
              <a:miter lim="800000"/>
            </a:ln>
            <a:effectLst/>
          </p:spPr>
          <p:txBody>
            <a:bodyPr lIns="68580" tIns="68580" rIns="68580" bIns="68580" rtlCol="0" anchor="ctr"/>
            <a:lstStyle/>
            <a:p>
              <a:pPr marL="86916">
                <a:defRPr/>
              </a:pPr>
              <a:endParaRPr lang="en-GB" sz="900" kern="0" dirty="0">
                <a:solidFill>
                  <a:srgbClr val="FFFFFF"/>
                </a:solidFill>
                <a:latin typeface="Arial" panose="020B0604020202020204" pitchFamily="34" charset="0"/>
                <a:cs typeface="Arial" panose="020B0604020202020204" pitchFamily="34" charset="0"/>
              </a:endParaRPr>
            </a:p>
          </p:txBody>
        </p:sp>
      </p:grpSp>
      <p:grpSp>
        <p:nvGrpSpPr>
          <p:cNvPr id="122" name="Group 121">
            <a:extLst>
              <a:ext uri="{FF2B5EF4-FFF2-40B4-BE49-F238E27FC236}">
                <a16:creationId xmlns:a16="http://schemas.microsoft.com/office/drawing/2014/main" id="{D935C863-3033-3643-D89A-223E0B4C0B22}"/>
              </a:ext>
            </a:extLst>
          </p:cNvPr>
          <p:cNvGrpSpPr/>
          <p:nvPr/>
        </p:nvGrpSpPr>
        <p:grpSpPr>
          <a:xfrm>
            <a:off x="5250512" y="2781511"/>
            <a:ext cx="1165860" cy="276074"/>
            <a:chOff x="1890651" y="4303351"/>
            <a:chExt cx="1554480" cy="368099"/>
          </a:xfrm>
        </p:grpSpPr>
        <p:sp>
          <p:nvSpPr>
            <p:cNvPr id="123" name="Arrow: Pentagon 13">
              <a:extLst>
                <a:ext uri="{FF2B5EF4-FFF2-40B4-BE49-F238E27FC236}">
                  <a16:creationId xmlns:a16="http://schemas.microsoft.com/office/drawing/2014/main" id="{25BEEF30-2284-A0CF-8BF7-FCDD37A7DBC8}"/>
                </a:ext>
              </a:extLst>
            </p:cNvPr>
            <p:cNvSpPr/>
            <p:nvPr/>
          </p:nvSpPr>
          <p:spPr>
            <a:xfrm>
              <a:off x="1890651" y="4303351"/>
              <a:ext cx="1554480" cy="365760"/>
            </a:xfrm>
            <a:prstGeom prst="rect">
              <a:avLst/>
            </a:prstGeom>
            <a:solidFill>
              <a:schemeClr val="bg1">
                <a:lumMod val="95000"/>
              </a:schemeClr>
            </a:solidFill>
            <a:ln w="19050" cap="flat" cmpd="sng" algn="ctr">
              <a:noFill/>
              <a:prstDash val="solid"/>
              <a:miter lim="800000"/>
            </a:ln>
            <a:effectLst/>
          </p:spPr>
          <p:txBody>
            <a:bodyPr lIns="68580" tIns="68580" rIns="0" bIns="68580" rtlCol="0" anchor="ctr"/>
            <a:lstStyle/>
            <a:p>
              <a:pPr marL="86916">
                <a:lnSpc>
                  <a:spcPct val="90000"/>
                </a:lnSpc>
                <a:defRPr/>
              </a:pPr>
              <a:r>
                <a:rPr lang="en-GB" sz="825" b="1" kern="0" dirty="0">
                  <a:solidFill>
                    <a:srgbClr val="000000"/>
                  </a:solidFill>
                  <a:latin typeface="Arial" panose="020B0604020202020204" pitchFamily="34" charset="0"/>
                  <a:cs typeface="Arial" panose="020B0604020202020204" pitchFamily="34" charset="0"/>
                </a:rPr>
                <a:t>First-person narration</a:t>
              </a:r>
              <a:r>
                <a:rPr lang="en-GB" sz="825" kern="0" dirty="0">
                  <a:solidFill>
                    <a:srgbClr val="000000"/>
                  </a:solidFill>
                  <a:latin typeface="Arial" panose="020B0604020202020204" pitchFamily="34" charset="0"/>
                  <a:cs typeface="Arial" panose="020B0604020202020204" pitchFamily="34" charset="0"/>
                </a:rPr>
                <a:t> </a:t>
              </a:r>
              <a:r>
                <a:rPr lang="en-GB" sz="675" kern="0" dirty="0">
                  <a:solidFill>
                    <a:srgbClr val="000000"/>
                  </a:solidFill>
                  <a:latin typeface="Arial" panose="020B0604020202020204" pitchFamily="34" charset="0"/>
                  <a:cs typeface="Arial" panose="020B0604020202020204" pitchFamily="34" charset="0"/>
                </a:rPr>
                <a:t>(eg, </a:t>
              </a:r>
              <a:r>
                <a:rPr lang="en-GB" sz="675" i="1" kern="0" dirty="0">
                  <a:solidFill>
                    <a:srgbClr val="000000"/>
                  </a:solidFill>
                  <a:latin typeface="Arial" panose="020B0604020202020204" pitchFamily="34" charset="0"/>
                  <a:cs typeface="Arial" panose="020B0604020202020204" pitchFamily="34" charset="0"/>
                </a:rPr>
                <a:t>we</a:t>
              </a:r>
              <a:r>
                <a:rPr lang="en-GB" sz="675" kern="0" dirty="0">
                  <a:solidFill>
                    <a:srgbClr val="000000"/>
                  </a:solidFill>
                  <a:latin typeface="Arial" panose="020B0604020202020204" pitchFamily="34" charset="0"/>
                  <a:cs typeface="Arial" panose="020B0604020202020204" pitchFamily="34" charset="0"/>
                </a:rPr>
                <a:t>, </a:t>
              </a:r>
              <a:r>
                <a:rPr lang="en-GB" sz="675" i="1" kern="0" dirty="0">
                  <a:solidFill>
                    <a:srgbClr val="000000"/>
                  </a:solidFill>
                  <a:latin typeface="Arial" panose="020B0604020202020204" pitchFamily="34" charset="0"/>
                  <a:cs typeface="Arial" panose="020B0604020202020204" pitchFamily="34" charset="0"/>
                </a:rPr>
                <a:t>our</a:t>
              </a:r>
              <a:r>
                <a:rPr lang="en-GB" sz="675" kern="0" dirty="0">
                  <a:solidFill>
                    <a:srgbClr val="000000"/>
                  </a:solidFill>
                  <a:latin typeface="Arial" panose="020B0604020202020204" pitchFamily="34" charset="0"/>
                  <a:cs typeface="Arial" panose="020B0604020202020204" pitchFamily="34" charset="0"/>
                </a:rPr>
                <a:t>)</a:t>
              </a:r>
              <a:endParaRPr lang="en-GB" sz="825" b="1" kern="0" dirty="0">
                <a:solidFill>
                  <a:srgbClr val="000000"/>
                </a:solidFill>
                <a:latin typeface="Arial" panose="020B0604020202020204" pitchFamily="34" charset="0"/>
                <a:cs typeface="Arial" panose="020B0604020202020204" pitchFamily="34" charset="0"/>
              </a:endParaRPr>
            </a:p>
          </p:txBody>
        </p:sp>
        <p:sp>
          <p:nvSpPr>
            <p:cNvPr id="124" name="Arrow: Pentagon 13">
              <a:extLst>
                <a:ext uri="{FF2B5EF4-FFF2-40B4-BE49-F238E27FC236}">
                  <a16:creationId xmlns:a16="http://schemas.microsoft.com/office/drawing/2014/main" id="{758C0DE8-151C-5CF3-86BE-4E4C0DB93F8D}"/>
                </a:ext>
              </a:extLst>
            </p:cNvPr>
            <p:cNvSpPr/>
            <p:nvPr/>
          </p:nvSpPr>
          <p:spPr>
            <a:xfrm>
              <a:off x="1892111" y="4305690"/>
              <a:ext cx="114110" cy="365760"/>
            </a:xfrm>
            <a:prstGeom prst="rect">
              <a:avLst/>
            </a:prstGeom>
            <a:solidFill>
              <a:srgbClr val="35379D"/>
            </a:solidFill>
            <a:ln w="19050" cap="flat" cmpd="sng" algn="ctr">
              <a:noFill/>
              <a:prstDash val="solid"/>
              <a:miter lim="800000"/>
            </a:ln>
            <a:effectLst/>
          </p:spPr>
          <p:txBody>
            <a:bodyPr lIns="68580" tIns="68580" rIns="68580" bIns="68580" rtlCol="0" anchor="ctr"/>
            <a:lstStyle/>
            <a:p>
              <a:pPr marL="86916">
                <a:defRPr/>
              </a:pPr>
              <a:endParaRPr lang="en-GB" sz="900" kern="0" dirty="0">
                <a:solidFill>
                  <a:srgbClr val="FFFFFF"/>
                </a:solidFill>
                <a:latin typeface="Arial" panose="020B0604020202020204" pitchFamily="34" charset="0"/>
                <a:cs typeface="Arial" panose="020B0604020202020204" pitchFamily="34" charset="0"/>
              </a:endParaRPr>
            </a:p>
          </p:txBody>
        </p:sp>
      </p:grpSp>
      <p:grpSp>
        <p:nvGrpSpPr>
          <p:cNvPr id="125" name="Group 124">
            <a:extLst>
              <a:ext uri="{FF2B5EF4-FFF2-40B4-BE49-F238E27FC236}">
                <a16:creationId xmlns:a16="http://schemas.microsoft.com/office/drawing/2014/main" id="{7F95F3A5-0E59-9ADA-6C20-224FFE3F5701}"/>
              </a:ext>
            </a:extLst>
          </p:cNvPr>
          <p:cNvGrpSpPr/>
          <p:nvPr/>
        </p:nvGrpSpPr>
        <p:grpSpPr>
          <a:xfrm>
            <a:off x="7790087" y="2778760"/>
            <a:ext cx="1165860" cy="276074"/>
            <a:chOff x="1890651" y="4303351"/>
            <a:chExt cx="1554480" cy="368099"/>
          </a:xfrm>
        </p:grpSpPr>
        <p:sp>
          <p:nvSpPr>
            <p:cNvPr id="126" name="Arrow: Pentagon 13">
              <a:extLst>
                <a:ext uri="{FF2B5EF4-FFF2-40B4-BE49-F238E27FC236}">
                  <a16:creationId xmlns:a16="http://schemas.microsoft.com/office/drawing/2014/main" id="{E3C0E655-B50A-4FE9-09A0-9EBE116113A4}"/>
                </a:ext>
              </a:extLst>
            </p:cNvPr>
            <p:cNvSpPr/>
            <p:nvPr/>
          </p:nvSpPr>
          <p:spPr>
            <a:xfrm>
              <a:off x="1890651" y="4303351"/>
              <a:ext cx="1554480" cy="365760"/>
            </a:xfrm>
            <a:prstGeom prst="rect">
              <a:avLst/>
            </a:prstGeom>
            <a:solidFill>
              <a:schemeClr val="bg1">
                <a:lumMod val="95000"/>
              </a:schemeClr>
            </a:solidFill>
            <a:ln w="19050" cap="flat" cmpd="sng" algn="ctr">
              <a:noFill/>
              <a:prstDash val="solid"/>
              <a:miter lim="800000"/>
            </a:ln>
            <a:effectLst/>
          </p:spPr>
          <p:txBody>
            <a:bodyPr lIns="68580" tIns="68580" rIns="68580" bIns="68580" rtlCol="0" anchor="ctr"/>
            <a:lstStyle/>
            <a:p>
              <a:pPr marL="86916">
                <a:lnSpc>
                  <a:spcPct val="90000"/>
                </a:lnSpc>
                <a:defRPr/>
              </a:pPr>
              <a:r>
                <a:rPr lang="en-GB" sz="825" b="1" kern="0" dirty="0">
                  <a:solidFill>
                    <a:srgbClr val="000000"/>
                  </a:solidFill>
                  <a:latin typeface="Arial" panose="020B0604020202020204" pitchFamily="34" charset="0"/>
                  <a:cs typeface="Arial" panose="020B0604020202020204" pitchFamily="34" charset="0"/>
                </a:rPr>
                <a:t>Words per sentence</a:t>
              </a:r>
            </a:p>
          </p:txBody>
        </p:sp>
        <p:sp>
          <p:nvSpPr>
            <p:cNvPr id="127" name="Arrow: Pentagon 13">
              <a:extLst>
                <a:ext uri="{FF2B5EF4-FFF2-40B4-BE49-F238E27FC236}">
                  <a16:creationId xmlns:a16="http://schemas.microsoft.com/office/drawing/2014/main" id="{6837A9D1-6923-CF34-F5C4-1D9F57CBFB2B}"/>
                </a:ext>
              </a:extLst>
            </p:cNvPr>
            <p:cNvSpPr/>
            <p:nvPr/>
          </p:nvSpPr>
          <p:spPr>
            <a:xfrm>
              <a:off x="1892111" y="4305690"/>
              <a:ext cx="114110" cy="365760"/>
            </a:xfrm>
            <a:prstGeom prst="rect">
              <a:avLst/>
            </a:prstGeom>
            <a:solidFill>
              <a:srgbClr val="35379D"/>
            </a:solidFill>
            <a:ln w="19050" cap="flat" cmpd="sng" algn="ctr">
              <a:noFill/>
              <a:prstDash val="solid"/>
              <a:miter lim="800000"/>
            </a:ln>
            <a:effectLst/>
          </p:spPr>
          <p:txBody>
            <a:bodyPr lIns="68580" tIns="68580" rIns="68580" bIns="68580" rtlCol="0" anchor="ctr"/>
            <a:lstStyle/>
            <a:p>
              <a:pPr marL="86916">
                <a:defRPr/>
              </a:pPr>
              <a:endParaRPr lang="en-GB" sz="900" kern="0" dirty="0">
                <a:solidFill>
                  <a:srgbClr val="FFFFFF"/>
                </a:solidFill>
                <a:latin typeface="Arial" panose="020B0604020202020204" pitchFamily="34" charset="0"/>
                <a:cs typeface="Arial" panose="020B0604020202020204" pitchFamily="34" charset="0"/>
              </a:endParaRPr>
            </a:p>
          </p:txBody>
        </p:sp>
      </p:grpSp>
      <p:grpSp>
        <p:nvGrpSpPr>
          <p:cNvPr id="128" name="Group 127">
            <a:extLst>
              <a:ext uri="{FF2B5EF4-FFF2-40B4-BE49-F238E27FC236}">
                <a16:creationId xmlns:a16="http://schemas.microsoft.com/office/drawing/2014/main" id="{7781F621-F2E8-CFEA-5FE7-9427A3B0B7CD}"/>
              </a:ext>
            </a:extLst>
          </p:cNvPr>
          <p:cNvGrpSpPr/>
          <p:nvPr/>
        </p:nvGrpSpPr>
        <p:grpSpPr>
          <a:xfrm>
            <a:off x="7790087" y="3464578"/>
            <a:ext cx="1165860" cy="276074"/>
            <a:chOff x="1890651" y="4303351"/>
            <a:chExt cx="1554480" cy="368099"/>
          </a:xfrm>
        </p:grpSpPr>
        <p:sp>
          <p:nvSpPr>
            <p:cNvPr id="129" name="Arrow: Pentagon 13">
              <a:extLst>
                <a:ext uri="{FF2B5EF4-FFF2-40B4-BE49-F238E27FC236}">
                  <a16:creationId xmlns:a16="http://schemas.microsoft.com/office/drawing/2014/main" id="{8294433D-3181-31E1-6C2E-75A0AA74B7D5}"/>
                </a:ext>
              </a:extLst>
            </p:cNvPr>
            <p:cNvSpPr/>
            <p:nvPr/>
          </p:nvSpPr>
          <p:spPr>
            <a:xfrm>
              <a:off x="1890651" y="4303351"/>
              <a:ext cx="1554480" cy="365760"/>
            </a:xfrm>
            <a:prstGeom prst="rect">
              <a:avLst/>
            </a:prstGeom>
            <a:solidFill>
              <a:schemeClr val="bg1">
                <a:lumMod val="95000"/>
              </a:schemeClr>
            </a:solidFill>
            <a:ln w="19050" cap="flat" cmpd="sng" algn="ctr">
              <a:noFill/>
              <a:prstDash val="solid"/>
              <a:miter lim="800000"/>
            </a:ln>
            <a:effectLst/>
          </p:spPr>
          <p:txBody>
            <a:bodyPr lIns="68580" tIns="68580" rIns="68580" bIns="68580" rtlCol="0" anchor="ctr"/>
            <a:lstStyle/>
            <a:p>
              <a:pPr marL="86916">
                <a:lnSpc>
                  <a:spcPct val="90000"/>
                </a:lnSpc>
                <a:defRPr/>
              </a:pPr>
              <a:r>
                <a:rPr lang="en-GB" sz="825" b="1" kern="0" dirty="0">
                  <a:solidFill>
                    <a:srgbClr val="000000"/>
                  </a:solidFill>
                  <a:latin typeface="Arial" panose="020B0604020202020204" pitchFamily="34" charset="0"/>
                  <a:cs typeface="Arial" panose="020B0604020202020204" pitchFamily="34" charset="0"/>
                </a:rPr>
                <a:t>Concreteness </a:t>
              </a:r>
            </a:p>
            <a:p>
              <a:pPr marL="86916">
                <a:lnSpc>
                  <a:spcPct val="90000"/>
                </a:lnSpc>
                <a:defRPr/>
              </a:pPr>
              <a:r>
                <a:rPr lang="en-GB" sz="675" kern="0" dirty="0">
                  <a:solidFill>
                    <a:srgbClr val="000000"/>
                  </a:solidFill>
                  <a:latin typeface="Arial" panose="020B0604020202020204" pitchFamily="34" charset="0"/>
                  <a:cs typeface="Arial" panose="020B0604020202020204" pitchFamily="34" charset="0"/>
                </a:rPr>
                <a:t>of content words</a:t>
              </a:r>
              <a:endParaRPr lang="en-GB" sz="788" kern="0" dirty="0">
                <a:solidFill>
                  <a:srgbClr val="000000"/>
                </a:solidFill>
                <a:latin typeface="Arial" panose="020B0604020202020204" pitchFamily="34" charset="0"/>
                <a:cs typeface="Arial" panose="020B0604020202020204" pitchFamily="34" charset="0"/>
              </a:endParaRPr>
            </a:p>
          </p:txBody>
        </p:sp>
        <p:sp>
          <p:nvSpPr>
            <p:cNvPr id="130" name="Arrow: Pentagon 13">
              <a:extLst>
                <a:ext uri="{FF2B5EF4-FFF2-40B4-BE49-F238E27FC236}">
                  <a16:creationId xmlns:a16="http://schemas.microsoft.com/office/drawing/2014/main" id="{21E2F67E-5073-129C-7AA7-AEC7C40B5995}"/>
                </a:ext>
              </a:extLst>
            </p:cNvPr>
            <p:cNvSpPr/>
            <p:nvPr/>
          </p:nvSpPr>
          <p:spPr>
            <a:xfrm>
              <a:off x="1892111" y="4305690"/>
              <a:ext cx="114110" cy="365760"/>
            </a:xfrm>
            <a:prstGeom prst="rect">
              <a:avLst/>
            </a:prstGeom>
            <a:solidFill>
              <a:srgbClr val="008148"/>
            </a:solidFill>
            <a:ln w="19050" cap="flat" cmpd="sng" algn="ctr">
              <a:noFill/>
              <a:prstDash val="solid"/>
              <a:miter lim="800000"/>
            </a:ln>
            <a:effectLst/>
          </p:spPr>
          <p:txBody>
            <a:bodyPr lIns="68580" tIns="68580" rIns="68580" bIns="68580" rtlCol="0" anchor="ctr"/>
            <a:lstStyle/>
            <a:p>
              <a:pPr marL="86916">
                <a:defRPr/>
              </a:pPr>
              <a:endParaRPr lang="en-GB" sz="900" kern="0" dirty="0">
                <a:solidFill>
                  <a:srgbClr val="FFFFFF"/>
                </a:solidFill>
                <a:latin typeface="Arial" panose="020B0604020202020204" pitchFamily="34" charset="0"/>
                <a:cs typeface="Arial" panose="020B0604020202020204" pitchFamily="34" charset="0"/>
              </a:endParaRPr>
            </a:p>
          </p:txBody>
        </p:sp>
      </p:grpSp>
      <p:grpSp>
        <p:nvGrpSpPr>
          <p:cNvPr id="131" name="Group 130">
            <a:extLst>
              <a:ext uri="{FF2B5EF4-FFF2-40B4-BE49-F238E27FC236}">
                <a16:creationId xmlns:a16="http://schemas.microsoft.com/office/drawing/2014/main" id="{BCCAE92D-75C8-C321-77CE-2731E08A96F8}"/>
              </a:ext>
            </a:extLst>
          </p:cNvPr>
          <p:cNvGrpSpPr/>
          <p:nvPr/>
        </p:nvGrpSpPr>
        <p:grpSpPr>
          <a:xfrm>
            <a:off x="5254849" y="3124918"/>
            <a:ext cx="1165860" cy="276074"/>
            <a:chOff x="1890651" y="4303351"/>
            <a:chExt cx="1554480" cy="368099"/>
          </a:xfrm>
        </p:grpSpPr>
        <p:sp>
          <p:nvSpPr>
            <p:cNvPr id="132" name="Arrow: Pentagon 13">
              <a:extLst>
                <a:ext uri="{FF2B5EF4-FFF2-40B4-BE49-F238E27FC236}">
                  <a16:creationId xmlns:a16="http://schemas.microsoft.com/office/drawing/2014/main" id="{620AEBDD-2597-2B6F-9267-EC565AC1BAB2}"/>
                </a:ext>
              </a:extLst>
            </p:cNvPr>
            <p:cNvSpPr/>
            <p:nvPr/>
          </p:nvSpPr>
          <p:spPr>
            <a:xfrm>
              <a:off x="1890651" y="4303351"/>
              <a:ext cx="1554480" cy="365760"/>
            </a:xfrm>
            <a:prstGeom prst="rect">
              <a:avLst/>
            </a:prstGeom>
            <a:solidFill>
              <a:schemeClr val="bg1">
                <a:lumMod val="95000"/>
              </a:schemeClr>
            </a:solidFill>
            <a:ln w="19050" cap="flat" cmpd="sng" algn="ctr">
              <a:noFill/>
              <a:prstDash val="solid"/>
              <a:miter lim="800000"/>
            </a:ln>
            <a:effectLst/>
          </p:spPr>
          <p:txBody>
            <a:bodyPr lIns="68580" tIns="68580" rIns="0" bIns="68580" rtlCol="0" anchor="ctr"/>
            <a:lstStyle/>
            <a:p>
              <a:pPr marL="86916">
                <a:lnSpc>
                  <a:spcPct val="90000"/>
                </a:lnSpc>
                <a:defRPr/>
              </a:pPr>
              <a:r>
                <a:rPr lang="en-GB" sz="825" b="1" kern="0" dirty="0">
                  <a:solidFill>
                    <a:srgbClr val="000000"/>
                  </a:solidFill>
                  <a:latin typeface="Arial" panose="020B0604020202020204" pitchFamily="34" charset="0"/>
                  <a:cs typeface="Arial" panose="020B0604020202020204" pitchFamily="34" charset="0"/>
                </a:rPr>
                <a:t>Frequency of articles</a:t>
              </a:r>
              <a:r>
                <a:rPr lang="en-GB" sz="675" kern="0" dirty="0">
                  <a:solidFill>
                    <a:srgbClr val="000000"/>
                  </a:solidFill>
                  <a:latin typeface="Arial" panose="020B0604020202020204" pitchFamily="34" charset="0"/>
                  <a:cs typeface="Arial" panose="020B0604020202020204" pitchFamily="34" charset="0"/>
                </a:rPr>
                <a:t> (eg, </a:t>
              </a:r>
              <a:r>
                <a:rPr lang="en-GB" sz="675" i="1" kern="0" dirty="0">
                  <a:solidFill>
                    <a:srgbClr val="000000"/>
                  </a:solidFill>
                  <a:latin typeface="Arial" panose="020B0604020202020204" pitchFamily="34" charset="0"/>
                  <a:cs typeface="Arial" panose="020B0604020202020204" pitchFamily="34" charset="0"/>
                </a:rPr>
                <a:t>a</a:t>
              </a:r>
              <a:r>
                <a:rPr lang="en-GB" sz="675" kern="0" dirty="0">
                  <a:solidFill>
                    <a:srgbClr val="000000"/>
                  </a:solidFill>
                  <a:latin typeface="Arial" panose="020B0604020202020204" pitchFamily="34" charset="0"/>
                  <a:cs typeface="Arial" panose="020B0604020202020204" pitchFamily="34" charset="0"/>
                </a:rPr>
                <a:t>, </a:t>
              </a:r>
              <a:r>
                <a:rPr lang="en-GB" sz="675" i="1" kern="0" dirty="0">
                  <a:solidFill>
                    <a:srgbClr val="000000"/>
                  </a:solidFill>
                  <a:latin typeface="Arial" panose="020B0604020202020204" pitchFamily="34" charset="0"/>
                  <a:cs typeface="Arial" panose="020B0604020202020204" pitchFamily="34" charset="0"/>
                </a:rPr>
                <a:t>an, the</a:t>
              </a:r>
              <a:r>
                <a:rPr lang="en-GB" sz="675" kern="0" dirty="0">
                  <a:solidFill>
                    <a:srgbClr val="000000"/>
                  </a:solidFill>
                  <a:latin typeface="Arial" panose="020B0604020202020204" pitchFamily="34" charset="0"/>
                  <a:cs typeface="Arial" panose="020B0604020202020204" pitchFamily="34" charset="0"/>
                </a:rPr>
                <a:t>)</a:t>
              </a:r>
              <a:endParaRPr lang="en-GB" sz="825" b="1" kern="0" dirty="0">
                <a:solidFill>
                  <a:srgbClr val="000000"/>
                </a:solidFill>
                <a:latin typeface="Arial" panose="020B0604020202020204" pitchFamily="34" charset="0"/>
                <a:cs typeface="Arial" panose="020B0604020202020204" pitchFamily="34" charset="0"/>
              </a:endParaRPr>
            </a:p>
          </p:txBody>
        </p:sp>
        <p:sp>
          <p:nvSpPr>
            <p:cNvPr id="133" name="Arrow: Pentagon 13">
              <a:extLst>
                <a:ext uri="{FF2B5EF4-FFF2-40B4-BE49-F238E27FC236}">
                  <a16:creationId xmlns:a16="http://schemas.microsoft.com/office/drawing/2014/main" id="{4F79B6E1-76F1-C384-BCBF-51785C109674}"/>
                </a:ext>
              </a:extLst>
            </p:cNvPr>
            <p:cNvSpPr/>
            <p:nvPr/>
          </p:nvSpPr>
          <p:spPr>
            <a:xfrm>
              <a:off x="1892111" y="4305690"/>
              <a:ext cx="114110" cy="365760"/>
            </a:xfrm>
            <a:prstGeom prst="rect">
              <a:avLst/>
            </a:prstGeom>
            <a:solidFill>
              <a:srgbClr val="35379D"/>
            </a:solidFill>
            <a:ln w="19050" cap="flat" cmpd="sng" algn="ctr">
              <a:noFill/>
              <a:prstDash val="solid"/>
              <a:miter lim="800000"/>
            </a:ln>
            <a:effectLst/>
          </p:spPr>
          <p:txBody>
            <a:bodyPr lIns="68580" tIns="68580" rIns="68580" bIns="68580" rtlCol="0" anchor="ctr"/>
            <a:lstStyle/>
            <a:p>
              <a:pPr marL="86916">
                <a:defRPr/>
              </a:pPr>
              <a:endParaRPr lang="en-GB" sz="900" kern="0" dirty="0">
                <a:solidFill>
                  <a:srgbClr val="FFFFFF"/>
                </a:solidFill>
                <a:latin typeface="Arial" panose="020B0604020202020204" pitchFamily="34" charset="0"/>
                <a:cs typeface="Arial" panose="020B0604020202020204" pitchFamily="34" charset="0"/>
              </a:endParaRPr>
            </a:p>
          </p:txBody>
        </p:sp>
      </p:grpSp>
      <p:grpSp>
        <p:nvGrpSpPr>
          <p:cNvPr id="137" name="Group 136">
            <a:extLst>
              <a:ext uri="{FF2B5EF4-FFF2-40B4-BE49-F238E27FC236}">
                <a16:creationId xmlns:a16="http://schemas.microsoft.com/office/drawing/2014/main" id="{1C4A4FC1-7435-98C6-B121-EDD7CF32DA26}"/>
              </a:ext>
            </a:extLst>
          </p:cNvPr>
          <p:cNvGrpSpPr/>
          <p:nvPr/>
        </p:nvGrpSpPr>
        <p:grpSpPr>
          <a:xfrm>
            <a:off x="3996040" y="2781448"/>
            <a:ext cx="1165860" cy="276074"/>
            <a:chOff x="1890651" y="4303351"/>
            <a:chExt cx="1554480" cy="368099"/>
          </a:xfrm>
        </p:grpSpPr>
        <p:sp>
          <p:nvSpPr>
            <p:cNvPr id="138" name="Arrow: Pentagon 13">
              <a:extLst>
                <a:ext uri="{FF2B5EF4-FFF2-40B4-BE49-F238E27FC236}">
                  <a16:creationId xmlns:a16="http://schemas.microsoft.com/office/drawing/2014/main" id="{AB4A9CF9-3CC4-6B44-1EAA-0CDB0DB93AEB}"/>
                </a:ext>
              </a:extLst>
            </p:cNvPr>
            <p:cNvSpPr/>
            <p:nvPr/>
          </p:nvSpPr>
          <p:spPr>
            <a:xfrm>
              <a:off x="1890651" y="4303351"/>
              <a:ext cx="1554480" cy="365760"/>
            </a:xfrm>
            <a:prstGeom prst="rect">
              <a:avLst/>
            </a:prstGeom>
            <a:solidFill>
              <a:schemeClr val="bg1">
                <a:lumMod val="95000"/>
              </a:schemeClr>
            </a:solidFill>
            <a:ln w="19050" cap="flat" cmpd="sng" algn="ctr">
              <a:noFill/>
              <a:prstDash val="solid"/>
              <a:miter lim="800000"/>
            </a:ln>
            <a:effectLst/>
          </p:spPr>
          <p:txBody>
            <a:bodyPr lIns="68580" tIns="68580" rIns="0" bIns="68580" rtlCol="0" anchor="ctr"/>
            <a:lstStyle/>
            <a:p>
              <a:pPr marL="86916">
                <a:lnSpc>
                  <a:spcPct val="90000"/>
                </a:lnSpc>
                <a:defRPr/>
              </a:pPr>
              <a:r>
                <a:rPr lang="en-GB" sz="825" b="1" kern="0" dirty="0">
                  <a:solidFill>
                    <a:srgbClr val="000000"/>
                  </a:solidFill>
                  <a:latin typeface="Arial" panose="020B0604020202020204" pitchFamily="34" charset="0"/>
                  <a:cs typeface="Arial" panose="020B0604020202020204" pitchFamily="34" charset="0"/>
                </a:rPr>
                <a:t>Recommendation </a:t>
              </a:r>
              <a:r>
                <a:rPr lang="en-GB" sz="675" kern="0" dirty="0">
                  <a:solidFill>
                    <a:srgbClr val="000000"/>
                  </a:solidFill>
                  <a:latin typeface="Arial" panose="020B0604020202020204" pitchFamily="34" charset="0"/>
                  <a:cs typeface="Arial" panose="020B0604020202020204" pitchFamily="34" charset="0"/>
                </a:rPr>
                <a:t>from the authors included</a:t>
              </a:r>
              <a:endParaRPr lang="en-GB" sz="825" b="1" kern="0" dirty="0">
                <a:solidFill>
                  <a:srgbClr val="000000"/>
                </a:solidFill>
                <a:latin typeface="Arial" panose="020B0604020202020204" pitchFamily="34" charset="0"/>
                <a:cs typeface="Arial" panose="020B0604020202020204" pitchFamily="34" charset="0"/>
              </a:endParaRPr>
            </a:p>
          </p:txBody>
        </p:sp>
        <p:sp>
          <p:nvSpPr>
            <p:cNvPr id="139" name="Arrow: Pentagon 13">
              <a:extLst>
                <a:ext uri="{FF2B5EF4-FFF2-40B4-BE49-F238E27FC236}">
                  <a16:creationId xmlns:a16="http://schemas.microsoft.com/office/drawing/2014/main" id="{544A64C1-7D57-D3C0-6D74-B62512CDF57E}"/>
                </a:ext>
              </a:extLst>
            </p:cNvPr>
            <p:cNvSpPr/>
            <p:nvPr/>
          </p:nvSpPr>
          <p:spPr>
            <a:xfrm>
              <a:off x="1892111" y="4305690"/>
              <a:ext cx="114110" cy="365760"/>
            </a:xfrm>
            <a:prstGeom prst="rect">
              <a:avLst/>
            </a:prstGeom>
            <a:solidFill>
              <a:srgbClr val="C00000"/>
            </a:solidFill>
            <a:ln w="19050" cap="flat" cmpd="sng" algn="ctr">
              <a:noFill/>
              <a:prstDash val="solid"/>
              <a:miter lim="800000"/>
            </a:ln>
            <a:effectLst/>
          </p:spPr>
          <p:txBody>
            <a:bodyPr lIns="68580" tIns="68580" rIns="68580" bIns="68580" rtlCol="0" anchor="ctr"/>
            <a:lstStyle/>
            <a:p>
              <a:pPr marL="86916">
                <a:defRPr/>
              </a:pPr>
              <a:endParaRPr lang="en-GB" sz="900" kern="0" dirty="0">
                <a:solidFill>
                  <a:srgbClr val="FFFFFF"/>
                </a:solidFill>
                <a:latin typeface="Arial" panose="020B0604020202020204" pitchFamily="34" charset="0"/>
                <a:cs typeface="Arial" panose="020B0604020202020204" pitchFamily="34" charset="0"/>
              </a:endParaRPr>
            </a:p>
          </p:txBody>
        </p:sp>
      </p:grpSp>
      <p:grpSp>
        <p:nvGrpSpPr>
          <p:cNvPr id="140" name="Group 139">
            <a:extLst>
              <a:ext uri="{FF2B5EF4-FFF2-40B4-BE49-F238E27FC236}">
                <a16:creationId xmlns:a16="http://schemas.microsoft.com/office/drawing/2014/main" id="{4F9C4531-AA8F-8AEB-1809-1D25811BB013}"/>
              </a:ext>
            </a:extLst>
          </p:cNvPr>
          <p:cNvGrpSpPr/>
          <p:nvPr/>
        </p:nvGrpSpPr>
        <p:grpSpPr>
          <a:xfrm>
            <a:off x="2732306" y="2779757"/>
            <a:ext cx="1165860" cy="276074"/>
            <a:chOff x="1890651" y="4303351"/>
            <a:chExt cx="1554480" cy="368099"/>
          </a:xfrm>
        </p:grpSpPr>
        <p:sp>
          <p:nvSpPr>
            <p:cNvPr id="141" name="Arrow: Pentagon 13">
              <a:extLst>
                <a:ext uri="{FF2B5EF4-FFF2-40B4-BE49-F238E27FC236}">
                  <a16:creationId xmlns:a16="http://schemas.microsoft.com/office/drawing/2014/main" id="{A7AE8FB1-3078-F1A6-F464-021D3DB63108}"/>
                </a:ext>
              </a:extLst>
            </p:cNvPr>
            <p:cNvSpPr/>
            <p:nvPr/>
          </p:nvSpPr>
          <p:spPr>
            <a:xfrm>
              <a:off x="1890651" y="4303351"/>
              <a:ext cx="1554480" cy="365760"/>
            </a:xfrm>
            <a:prstGeom prst="rect">
              <a:avLst/>
            </a:prstGeom>
            <a:solidFill>
              <a:schemeClr val="bg1">
                <a:lumMod val="95000"/>
              </a:schemeClr>
            </a:solidFill>
            <a:ln w="19050" cap="flat" cmpd="sng" algn="ctr">
              <a:noFill/>
              <a:prstDash val="solid"/>
              <a:miter lim="800000"/>
            </a:ln>
            <a:effectLst/>
          </p:spPr>
          <p:txBody>
            <a:bodyPr wrap="square" lIns="68580" tIns="0" rIns="0" bIns="0" rtlCol="0" anchor="ctr"/>
            <a:lstStyle/>
            <a:p>
              <a:pPr marL="86916">
                <a:defRPr/>
              </a:pPr>
              <a:r>
                <a:rPr lang="en-GB" sz="825" b="1" kern="0" dirty="0">
                  <a:solidFill>
                    <a:srgbClr val="000000"/>
                  </a:solidFill>
                  <a:latin typeface="Arial" panose="020B0604020202020204" pitchFamily="34" charset="0"/>
                  <a:cs typeface="Arial" panose="020B0604020202020204" pitchFamily="34" charset="0"/>
                </a:rPr>
                <a:t>Lexical diversity</a:t>
              </a:r>
            </a:p>
          </p:txBody>
        </p:sp>
        <p:sp>
          <p:nvSpPr>
            <p:cNvPr id="142" name="Arrow: Pentagon 13">
              <a:extLst>
                <a:ext uri="{FF2B5EF4-FFF2-40B4-BE49-F238E27FC236}">
                  <a16:creationId xmlns:a16="http://schemas.microsoft.com/office/drawing/2014/main" id="{CE2819E3-7E93-DB36-DAB8-8F5DA196DCBD}"/>
                </a:ext>
              </a:extLst>
            </p:cNvPr>
            <p:cNvSpPr/>
            <p:nvPr/>
          </p:nvSpPr>
          <p:spPr>
            <a:xfrm>
              <a:off x="1892111" y="4305690"/>
              <a:ext cx="114110" cy="365760"/>
            </a:xfrm>
            <a:prstGeom prst="rect">
              <a:avLst/>
            </a:prstGeom>
            <a:solidFill>
              <a:srgbClr val="008148"/>
            </a:solidFill>
            <a:ln w="19050" cap="flat" cmpd="sng" algn="ctr">
              <a:noFill/>
              <a:prstDash val="solid"/>
              <a:miter lim="800000"/>
            </a:ln>
            <a:effectLst/>
          </p:spPr>
          <p:txBody>
            <a:bodyPr lIns="68580" tIns="68580" rIns="68580" bIns="68580" rtlCol="0" anchor="ctr"/>
            <a:lstStyle/>
            <a:p>
              <a:pPr marL="86916">
                <a:defRPr/>
              </a:pPr>
              <a:endParaRPr lang="en-GB" sz="900" kern="0" dirty="0">
                <a:solidFill>
                  <a:srgbClr val="FFFFFF"/>
                </a:solidFill>
                <a:latin typeface="Arial" panose="020B0604020202020204" pitchFamily="34" charset="0"/>
                <a:cs typeface="Arial" panose="020B0604020202020204" pitchFamily="34" charset="0"/>
              </a:endParaRPr>
            </a:p>
          </p:txBody>
        </p:sp>
      </p:grpSp>
      <p:grpSp>
        <p:nvGrpSpPr>
          <p:cNvPr id="143" name="Group 142">
            <a:extLst>
              <a:ext uri="{FF2B5EF4-FFF2-40B4-BE49-F238E27FC236}">
                <a16:creationId xmlns:a16="http://schemas.microsoft.com/office/drawing/2014/main" id="{EAAEAED0-EBD8-83CF-06EB-890091718E9D}"/>
              </a:ext>
            </a:extLst>
          </p:cNvPr>
          <p:cNvGrpSpPr/>
          <p:nvPr/>
        </p:nvGrpSpPr>
        <p:grpSpPr>
          <a:xfrm>
            <a:off x="2732306" y="3123682"/>
            <a:ext cx="1165860" cy="276074"/>
            <a:chOff x="1890651" y="4303351"/>
            <a:chExt cx="1554480" cy="368099"/>
          </a:xfrm>
        </p:grpSpPr>
        <p:sp>
          <p:nvSpPr>
            <p:cNvPr id="144" name="Arrow: Pentagon 13">
              <a:extLst>
                <a:ext uri="{FF2B5EF4-FFF2-40B4-BE49-F238E27FC236}">
                  <a16:creationId xmlns:a16="http://schemas.microsoft.com/office/drawing/2014/main" id="{CBAC3ADF-0A08-87D1-A6CD-65EBDDE8FCD2}"/>
                </a:ext>
              </a:extLst>
            </p:cNvPr>
            <p:cNvSpPr/>
            <p:nvPr/>
          </p:nvSpPr>
          <p:spPr>
            <a:xfrm>
              <a:off x="1890651" y="4303351"/>
              <a:ext cx="1554480" cy="365760"/>
            </a:xfrm>
            <a:prstGeom prst="rect">
              <a:avLst/>
            </a:prstGeom>
            <a:solidFill>
              <a:schemeClr val="bg1">
                <a:lumMod val="95000"/>
              </a:schemeClr>
            </a:solidFill>
            <a:ln w="19050" cap="flat" cmpd="sng" algn="ctr">
              <a:noFill/>
              <a:prstDash val="solid"/>
              <a:miter lim="800000"/>
            </a:ln>
            <a:effectLst/>
          </p:spPr>
          <p:txBody>
            <a:bodyPr lIns="68580" tIns="68580" rIns="0" bIns="68580" rtlCol="0" anchor="ctr"/>
            <a:lstStyle/>
            <a:p>
              <a:pPr marL="86916">
                <a:lnSpc>
                  <a:spcPct val="90000"/>
                </a:lnSpc>
                <a:defRPr/>
              </a:pPr>
              <a:r>
                <a:rPr lang="en-GB" sz="825" b="1" kern="0" dirty="0">
                  <a:solidFill>
                    <a:srgbClr val="000000"/>
                  </a:solidFill>
                  <a:latin typeface="Arial" panose="020B0604020202020204" pitchFamily="34" charset="0"/>
                  <a:cs typeface="Arial" panose="020B0604020202020204" pitchFamily="34" charset="0"/>
                </a:rPr>
                <a:t>Hook </a:t>
              </a:r>
              <a:r>
                <a:rPr lang="en-GB" sz="675" kern="0" dirty="0">
                  <a:solidFill>
                    <a:srgbClr val="000000"/>
                  </a:solidFill>
                  <a:latin typeface="Arial" panose="020B0604020202020204" pitchFamily="34" charset="0"/>
                  <a:cs typeface="Arial" panose="020B0604020202020204" pitchFamily="34" charset="0"/>
                </a:rPr>
                <a:t>(to grab attention in title or first 3 sentences)</a:t>
              </a:r>
            </a:p>
          </p:txBody>
        </p:sp>
        <p:sp>
          <p:nvSpPr>
            <p:cNvPr id="145" name="Arrow: Pentagon 13">
              <a:extLst>
                <a:ext uri="{FF2B5EF4-FFF2-40B4-BE49-F238E27FC236}">
                  <a16:creationId xmlns:a16="http://schemas.microsoft.com/office/drawing/2014/main" id="{D6703040-7BCB-8B81-81F1-F95459597DE2}"/>
                </a:ext>
              </a:extLst>
            </p:cNvPr>
            <p:cNvSpPr/>
            <p:nvPr/>
          </p:nvSpPr>
          <p:spPr>
            <a:xfrm>
              <a:off x="1892111" y="4305690"/>
              <a:ext cx="114110" cy="365760"/>
            </a:xfrm>
            <a:prstGeom prst="rect">
              <a:avLst/>
            </a:prstGeom>
            <a:solidFill>
              <a:srgbClr val="C00000"/>
            </a:solidFill>
            <a:ln w="19050" cap="flat" cmpd="sng" algn="ctr">
              <a:noFill/>
              <a:prstDash val="solid"/>
              <a:miter lim="800000"/>
            </a:ln>
            <a:effectLst/>
          </p:spPr>
          <p:txBody>
            <a:bodyPr lIns="68580" tIns="68580" rIns="68580" bIns="68580" rtlCol="0" anchor="ctr"/>
            <a:lstStyle/>
            <a:p>
              <a:pPr marL="86916">
                <a:defRPr/>
              </a:pPr>
              <a:endParaRPr lang="en-GB" sz="900" kern="0" dirty="0">
                <a:solidFill>
                  <a:srgbClr val="FFFFFF"/>
                </a:solidFill>
                <a:latin typeface="Arial" panose="020B0604020202020204" pitchFamily="34" charset="0"/>
                <a:cs typeface="Arial" panose="020B0604020202020204" pitchFamily="34" charset="0"/>
              </a:endParaRPr>
            </a:p>
          </p:txBody>
        </p:sp>
      </p:grpSp>
      <p:grpSp>
        <p:nvGrpSpPr>
          <p:cNvPr id="148" name="Group 147">
            <a:extLst>
              <a:ext uri="{FF2B5EF4-FFF2-40B4-BE49-F238E27FC236}">
                <a16:creationId xmlns:a16="http://schemas.microsoft.com/office/drawing/2014/main" id="{DDCE194A-20C3-6D7A-BCFB-B1CE91D66EC5}"/>
              </a:ext>
            </a:extLst>
          </p:cNvPr>
          <p:cNvGrpSpPr/>
          <p:nvPr/>
        </p:nvGrpSpPr>
        <p:grpSpPr>
          <a:xfrm>
            <a:off x="1482971" y="2779992"/>
            <a:ext cx="1165860" cy="276074"/>
            <a:chOff x="1890651" y="4303351"/>
            <a:chExt cx="1554480" cy="368099"/>
          </a:xfrm>
        </p:grpSpPr>
        <p:sp>
          <p:nvSpPr>
            <p:cNvPr id="149" name="Arrow: Pentagon 13">
              <a:extLst>
                <a:ext uri="{FF2B5EF4-FFF2-40B4-BE49-F238E27FC236}">
                  <a16:creationId xmlns:a16="http://schemas.microsoft.com/office/drawing/2014/main" id="{3040308B-A0F7-B92B-1C1C-A7F8D2B37DCA}"/>
                </a:ext>
              </a:extLst>
            </p:cNvPr>
            <p:cNvSpPr/>
            <p:nvPr/>
          </p:nvSpPr>
          <p:spPr>
            <a:xfrm>
              <a:off x="1890651" y="4303351"/>
              <a:ext cx="1554480" cy="365760"/>
            </a:xfrm>
            <a:prstGeom prst="rect">
              <a:avLst/>
            </a:prstGeom>
            <a:solidFill>
              <a:schemeClr val="bg1">
                <a:lumMod val="95000"/>
              </a:schemeClr>
            </a:solidFill>
            <a:ln w="19050" cap="flat" cmpd="sng" algn="ctr">
              <a:noFill/>
              <a:prstDash val="solid"/>
              <a:miter lim="800000"/>
            </a:ln>
            <a:effectLst/>
          </p:spPr>
          <p:txBody>
            <a:bodyPr lIns="68580" tIns="68580" rIns="0" bIns="68580" rtlCol="0" anchor="ctr"/>
            <a:lstStyle/>
            <a:p>
              <a:pPr marL="86916">
                <a:lnSpc>
                  <a:spcPct val="90000"/>
                </a:lnSpc>
                <a:defRPr/>
              </a:pPr>
              <a:r>
                <a:rPr lang="en-GB" sz="825" b="1" kern="0" dirty="0">
                  <a:solidFill>
                    <a:srgbClr val="000000"/>
                  </a:solidFill>
                  <a:latin typeface="Arial" panose="020B0604020202020204" pitchFamily="34" charset="0"/>
                  <a:cs typeface="Arial" panose="020B0604020202020204" pitchFamily="34" charset="0"/>
                </a:rPr>
                <a:t>Setting </a:t>
              </a:r>
            </a:p>
            <a:p>
              <a:pPr marL="86916">
                <a:lnSpc>
                  <a:spcPct val="90000"/>
                </a:lnSpc>
                <a:defRPr/>
              </a:pPr>
              <a:r>
                <a:rPr lang="en-GB" sz="675" kern="0" dirty="0">
                  <a:solidFill>
                    <a:srgbClr val="000000"/>
                  </a:solidFill>
                  <a:latin typeface="Arial" panose="020B0604020202020204" pitchFamily="34" charset="0"/>
                  <a:cs typeface="Arial" panose="020B0604020202020204" pitchFamily="34" charset="0"/>
                </a:rPr>
                <a:t>(time or location) included</a:t>
              </a:r>
            </a:p>
          </p:txBody>
        </p:sp>
        <p:sp>
          <p:nvSpPr>
            <p:cNvPr id="150" name="Arrow: Pentagon 13">
              <a:extLst>
                <a:ext uri="{FF2B5EF4-FFF2-40B4-BE49-F238E27FC236}">
                  <a16:creationId xmlns:a16="http://schemas.microsoft.com/office/drawing/2014/main" id="{9F8DDD15-8044-395B-BC2D-1505A92143B5}"/>
                </a:ext>
              </a:extLst>
            </p:cNvPr>
            <p:cNvSpPr/>
            <p:nvPr/>
          </p:nvSpPr>
          <p:spPr>
            <a:xfrm>
              <a:off x="1892111" y="4305690"/>
              <a:ext cx="114110" cy="365760"/>
            </a:xfrm>
            <a:prstGeom prst="rect">
              <a:avLst/>
            </a:prstGeom>
            <a:solidFill>
              <a:srgbClr val="C00000"/>
            </a:solidFill>
            <a:ln w="19050" cap="flat" cmpd="sng" algn="ctr">
              <a:noFill/>
              <a:prstDash val="solid"/>
              <a:miter lim="800000"/>
            </a:ln>
            <a:effectLst/>
          </p:spPr>
          <p:txBody>
            <a:bodyPr lIns="68580" tIns="68580" rIns="68580" bIns="68580" rtlCol="0" anchor="ctr"/>
            <a:lstStyle/>
            <a:p>
              <a:pPr marL="86916">
                <a:defRPr/>
              </a:pPr>
              <a:endParaRPr lang="en-GB" sz="900" kern="0" dirty="0">
                <a:solidFill>
                  <a:srgbClr val="FFFFFF"/>
                </a:solidFill>
                <a:latin typeface="Arial" panose="020B0604020202020204" pitchFamily="34" charset="0"/>
                <a:cs typeface="Arial" panose="020B0604020202020204" pitchFamily="34" charset="0"/>
              </a:endParaRPr>
            </a:p>
          </p:txBody>
        </p:sp>
      </p:grpSp>
      <p:grpSp>
        <p:nvGrpSpPr>
          <p:cNvPr id="151" name="Group 150">
            <a:extLst>
              <a:ext uri="{FF2B5EF4-FFF2-40B4-BE49-F238E27FC236}">
                <a16:creationId xmlns:a16="http://schemas.microsoft.com/office/drawing/2014/main" id="{4CB65195-8DB6-7681-7563-B1D6F6856742}"/>
              </a:ext>
            </a:extLst>
          </p:cNvPr>
          <p:cNvGrpSpPr/>
          <p:nvPr/>
        </p:nvGrpSpPr>
        <p:grpSpPr>
          <a:xfrm>
            <a:off x="217740" y="3806887"/>
            <a:ext cx="1165860" cy="276074"/>
            <a:chOff x="1890651" y="4303351"/>
            <a:chExt cx="1554480" cy="368099"/>
          </a:xfrm>
        </p:grpSpPr>
        <p:sp>
          <p:nvSpPr>
            <p:cNvPr id="152" name="Arrow: Pentagon 13">
              <a:extLst>
                <a:ext uri="{FF2B5EF4-FFF2-40B4-BE49-F238E27FC236}">
                  <a16:creationId xmlns:a16="http://schemas.microsoft.com/office/drawing/2014/main" id="{6F7855E7-0E0A-F016-2DBF-512863B28F06}"/>
                </a:ext>
              </a:extLst>
            </p:cNvPr>
            <p:cNvSpPr/>
            <p:nvPr/>
          </p:nvSpPr>
          <p:spPr>
            <a:xfrm>
              <a:off x="1890651" y="4303351"/>
              <a:ext cx="1554480" cy="365760"/>
            </a:xfrm>
            <a:prstGeom prst="rect">
              <a:avLst/>
            </a:prstGeom>
            <a:solidFill>
              <a:schemeClr val="bg1">
                <a:lumMod val="95000"/>
              </a:schemeClr>
            </a:solidFill>
            <a:ln w="19050" cap="flat" cmpd="sng" algn="ctr">
              <a:noFill/>
              <a:prstDash val="solid"/>
              <a:miter lim="800000"/>
            </a:ln>
            <a:effectLst/>
          </p:spPr>
          <p:txBody>
            <a:bodyPr lIns="68580" tIns="68580" rIns="68580" bIns="68580" rtlCol="0" anchor="ctr"/>
            <a:lstStyle/>
            <a:p>
              <a:pPr marL="86916">
                <a:lnSpc>
                  <a:spcPct val="90000"/>
                </a:lnSpc>
                <a:defRPr/>
              </a:pPr>
              <a:r>
                <a:rPr lang="en-GB" sz="825" b="1" kern="0" dirty="0">
                  <a:solidFill>
                    <a:srgbClr val="000000"/>
                  </a:solidFill>
                  <a:latin typeface="Arial" panose="020B0604020202020204" pitchFamily="34" charset="0"/>
                  <a:cs typeface="Arial" panose="020B0604020202020204" pitchFamily="34" charset="0"/>
                </a:rPr>
                <a:t>Overall Narrativity</a:t>
              </a:r>
            </a:p>
          </p:txBody>
        </p:sp>
        <p:sp>
          <p:nvSpPr>
            <p:cNvPr id="153" name="Arrow: Pentagon 13">
              <a:extLst>
                <a:ext uri="{FF2B5EF4-FFF2-40B4-BE49-F238E27FC236}">
                  <a16:creationId xmlns:a16="http://schemas.microsoft.com/office/drawing/2014/main" id="{4313D4A0-DBB2-8430-1575-64EBA76D724D}"/>
                </a:ext>
              </a:extLst>
            </p:cNvPr>
            <p:cNvSpPr/>
            <p:nvPr/>
          </p:nvSpPr>
          <p:spPr>
            <a:xfrm>
              <a:off x="1892111" y="4305690"/>
              <a:ext cx="114110" cy="365760"/>
            </a:xfrm>
            <a:prstGeom prst="rect">
              <a:avLst/>
            </a:prstGeom>
            <a:solidFill>
              <a:srgbClr val="35379D"/>
            </a:solidFill>
            <a:ln w="19050" cap="flat" cmpd="sng" algn="ctr">
              <a:noFill/>
              <a:prstDash val="solid"/>
              <a:miter lim="800000"/>
            </a:ln>
            <a:effectLst/>
          </p:spPr>
          <p:txBody>
            <a:bodyPr lIns="68580" tIns="68580" rIns="68580" bIns="68580" rtlCol="0" anchor="ctr"/>
            <a:lstStyle/>
            <a:p>
              <a:pPr marL="86916">
                <a:defRPr/>
              </a:pPr>
              <a:endParaRPr lang="en-GB" sz="900" kern="0" dirty="0">
                <a:solidFill>
                  <a:srgbClr val="FFFFFF"/>
                </a:solidFill>
                <a:latin typeface="Arial" panose="020B0604020202020204" pitchFamily="34" charset="0"/>
                <a:cs typeface="Arial" panose="020B0604020202020204" pitchFamily="34" charset="0"/>
              </a:endParaRPr>
            </a:p>
          </p:txBody>
        </p:sp>
      </p:grpSp>
      <p:grpSp>
        <p:nvGrpSpPr>
          <p:cNvPr id="154" name="Group 153">
            <a:extLst>
              <a:ext uri="{FF2B5EF4-FFF2-40B4-BE49-F238E27FC236}">
                <a16:creationId xmlns:a16="http://schemas.microsoft.com/office/drawing/2014/main" id="{1DCA1754-7B6C-D29C-8E4A-0BC311F2E662}"/>
              </a:ext>
            </a:extLst>
          </p:cNvPr>
          <p:cNvGrpSpPr/>
          <p:nvPr/>
        </p:nvGrpSpPr>
        <p:grpSpPr>
          <a:xfrm>
            <a:off x="221077" y="3463922"/>
            <a:ext cx="1165860" cy="276074"/>
            <a:chOff x="1890651" y="4303351"/>
            <a:chExt cx="1554480" cy="368099"/>
          </a:xfrm>
        </p:grpSpPr>
        <p:sp>
          <p:nvSpPr>
            <p:cNvPr id="155" name="Arrow: Pentagon 13">
              <a:extLst>
                <a:ext uri="{FF2B5EF4-FFF2-40B4-BE49-F238E27FC236}">
                  <a16:creationId xmlns:a16="http://schemas.microsoft.com/office/drawing/2014/main" id="{F4B9AC6D-290F-1962-3CC3-36CF37A11F3D}"/>
                </a:ext>
              </a:extLst>
            </p:cNvPr>
            <p:cNvSpPr/>
            <p:nvPr/>
          </p:nvSpPr>
          <p:spPr>
            <a:xfrm>
              <a:off x="1890651" y="4303351"/>
              <a:ext cx="1554480" cy="365760"/>
            </a:xfrm>
            <a:prstGeom prst="rect">
              <a:avLst/>
            </a:prstGeom>
            <a:solidFill>
              <a:schemeClr val="bg1">
                <a:lumMod val="95000"/>
              </a:schemeClr>
            </a:solidFill>
            <a:ln w="19050" cap="flat" cmpd="sng" algn="ctr">
              <a:noFill/>
              <a:prstDash val="solid"/>
              <a:miter lim="800000"/>
            </a:ln>
            <a:effectLst/>
          </p:spPr>
          <p:txBody>
            <a:bodyPr lIns="68580" tIns="68580" rIns="68580" bIns="68580" rtlCol="0" anchor="ctr"/>
            <a:lstStyle/>
            <a:p>
              <a:pPr marL="86916">
                <a:lnSpc>
                  <a:spcPct val="90000"/>
                </a:lnSpc>
                <a:defRPr/>
              </a:pPr>
              <a:r>
                <a:rPr lang="en-GB" sz="825" b="1" kern="0" dirty="0">
                  <a:solidFill>
                    <a:srgbClr val="000000"/>
                  </a:solidFill>
                  <a:latin typeface="Arial" panose="020B0604020202020204" pitchFamily="34" charset="0"/>
                  <a:cs typeface="Arial" panose="020B0604020202020204" pitchFamily="34" charset="0"/>
                </a:rPr>
                <a:t>Cognitive Tension</a:t>
              </a:r>
            </a:p>
          </p:txBody>
        </p:sp>
        <p:sp>
          <p:nvSpPr>
            <p:cNvPr id="156" name="Arrow: Pentagon 13">
              <a:extLst>
                <a:ext uri="{FF2B5EF4-FFF2-40B4-BE49-F238E27FC236}">
                  <a16:creationId xmlns:a16="http://schemas.microsoft.com/office/drawing/2014/main" id="{B997DA97-62EC-B98C-4ABF-6860AE7D879A}"/>
                </a:ext>
              </a:extLst>
            </p:cNvPr>
            <p:cNvSpPr/>
            <p:nvPr/>
          </p:nvSpPr>
          <p:spPr>
            <a:xfrm>
              <a:off x="1892111" y="4305690"/>
              <a:ext cx="114110" cy="365760"/>
            </a:xfrm>
            <a:prstGeom prst="rect">
              <a:avLst/>
            </a:prstGeom>
            <a:solidFill>
              <a:srgbClr val="35379D"/>
            </a:solidFill>
            <a:ln w="19050" cap="flat" cmpd="sng" algn="ctr">
              <a:noFill/>
              <a:prstDash val="solid"/>
              <a:miter lim="800000"/>
            </a:ln>
            <a:effectLst/>
          </p:spPr>
          <p:txBody>
            <a:bodyPr lIns="68580" tIns="68580" rIns="68580" bIns="68580" rtlCol="0" anchor="ctr"/>
            <a:lstStyle/>
            <a:p>
              <a:pPr marL="86916">
                <a:defRPr/>
              </a:pPr>
              <a:endParaRPr lang="en-GB" sz="900" kern="0" dirty="0">
                <a:solidFill>
                  <a:srgbClr val="FFFFFF"/>
                </a:solidFill>
                <a:latin typeface="Arial" panose="020B0604020202020204" pitchFamily="34" charset="0"/>
                <a:cs typeface="Arial" panose="020B0604020202020204" pitchFamily="34" charset="0"/>
              </a:endParaRPr>
            </a:p>
          </p:txBody>
        </p:sp>
      </p:grpSp>
      <p:grpSp>
        <p:nvGrpSpPr>
          <p:cNvPr id="157" name="Group 156">
            <a:extLst>
              <a:ext uri="{FF2B5EF4-FFF2-40B4-BE49-F238E27FC236}">
                <a16:creationId xmlns:a16="http://schemas.microsoft.com/office/drawing/2014/main" id="{A7B87E3B-6598-F0CE-F28F-5779DCEF3962}"/>
              </a:ext>
            </a:extLst>
          </p:cNvPr>
          <p:cNvGrpSpPr/>
          <p:nvPr/>
        </p:nvGrpSpPr>
        <p:grpSpPr>
          <a:xfrm>
            <a:off x="218243" y="3121134"/>
            <a:ext cx="1165860" cy="276074"/>
            <a:chOff x="1890651" y="4303351"/>
            <a:chExt cx="1554480" cy="368099"/>
          </a:xfrm>
        </p:grpSpPr>
        <p:sp>
          <p:nvSpPr>
            <p:cNvPr id="158" name="Arrow: Pentagon 13">
              <a:extLst>
                <a:ext uri="{FF2B5EF4-FFF2-40B4-BE49-F238E27FC236}">
                  <a16:creationId xmlns:a16="http://schemas.microsoft.com/office/drawing/2014/main" id="{4A45A7B7-7EDF-910C-11E3-9EDE8CEBB4E0}"/>
                </a:ext>
              </a:extLst>
            </p:cNvPr>
            <p:cNvSpPr/>
            <p:nvPr/>
          </p:nvSpPr>
          <p:spPr>
            <a:xfrm>
              <a:off x="1890651" y="4303351"/>
              <a:ext cx="1554480" cy="365760"/>
            </a:xfrm>
            <a:prstGeom prst="rect">
              <a:avLst/>
            </a:prstGeom>
            <a:solidFill>
              <a:schemeClr val="bg1">
                <a:lumMod val="95000"/>
              </a:schemeClr>
            </a:solidFill>
            <a:ln w="19050" cap="flat" cmpd="sng" algn="ctr">
              <a:noFill/>
              <a:prstDash val="solid"/>
              <a:miter lim="800000"/>
            </a:ln>
            <a:effectLst/>
          </p:spPr>
          <p:txBody>
            <a:bodyPr lIns="68580" tIns="68580" rIns="68580" bIns="68580" rtlCol="0" anchor="ctr"/>
            <a:lstStyle/>
            <a:p>
              <a:pPr marL="86916">
                <a:lnSpc>
                  <a:spcPct val="90000"/>
                </a:lnSpc>
                <a:defRPr/>
              </a:pPr>
              <a:r>
                <a:rPr lang="en-GB" sz="825" b="1" kern="0" dirty="0">
                  <a:solidFill>
                    <a:srgbClr val="000000"/>
                  </a:solidFill>
                  <a:latin typeface="Arial" panose="020B0604020202020204" pitchFamily="34" charset="0"/>
                  <a:cs typeface="Arial" panose="020B0604020202020204" pitchFamily="34" charset="0"/>
                </a:rPr>
                <a:t>Plot Progression</a:t>
              </a:r>
            </a:p>
          </p:txBody>
        </p:sp>
        <p:sp>
          <p:nvSpPr>
            <p:cNvPr id="159" name="Arrow: Pentagon 13">
              <a:extLst>
                <a:ext uri="{FF2B5EF4-FFF2-40B4-BE49-F238E27FC236}">
                  <a16:creationId xmlns:a16="http://schemas.microsoft.com/office/drawing/2014/main" id="{A91577AB-197A-5FA0-B6FE-08BA4DB2A271}"/>
                </a:ext>
              </a:extLst>
            </p:cNvPr>
            <p:cNvSpPr/>
            <p:nvPr/>
          </p:nvSpPr>
          <p:spPr>
            <a:xfrm>
              <a:off x="1892111" y="4305690"/>
              <a:ext cx="114110" cy="365760"/>
            </a:xfrm>
            <a:prstGeom prst="rect">
              <a:avLst/>
            </a:prstGeom>
            <a:solidFill>
              <a:srgbClr val="35379D"/>
            </a:solidFill>
            <a:ln w="19050" cap="flat" cmpd="sng" algn="ctr">
              <a:noFill/>
              <a:prstDash val="solid"/>
              <a:miter lim="800000"/>
            </a:ln>
            <a:effectLst/>
          </p:spPr>
          <p:txBody>
            <a:bodyPr lIns="68580" tIns="68580" rIns="68580" bIns="68580" rtlCol="0" anchor="ctr"/>
            <a:lstStyle/>
            <a:p>
              <a:pPr marL="86916">
                <a:defRPr/>
              </a:pPr>
              <a:endParaRPr lang="en-GB" sz="900" kern="0" dirty="0">
                <a:solidFill>
                  <a:srgbClr val="FFFFFF"/>
                </a:solidFill>
                <a:latin typeface="Arial" panose="020B0604020202020204" pitchFamily="34" charset="0"/>
                <a:cs typeface="Arial" panose="020B0604020202020204" pitchFamily="34" charset="0"/>
              </a:endParaRPr>
            </a:p>
          </p:txBody>
        </p:sp>
      </p:grpSp>
      <p:grpSp>
        <p:nvGrpSpPr>
          <p:cNvPr id="160" name="Group 159">
            <a:extLst>
              <a:ext uri="{FF2B5EF4-FFF2-40B4-BE49-F238E27FC236}">
                <a16:creationId xmlns:a16="http://schemas.microsoft.com/office/drawing/2014/main" id="{01F9D5A1-BA80-519E-5862-682D3F2C09B5}"/>
              </a:ext>
            </a:extLst>
          </p:cNvPr>
          <p:cNvGrpSpPr/>
          <p:nvPr/>
        </p:nvGrpSpPr>
        <p:grpSpPr>
          <a:xfrm>
            <a:off x="218243" y="2781822"/>
            <a:ext cx="1165860" cy="276074"/>
            <a:chOff x="1890651" y="4303351"/>
            <a:chExt cx="1554480" cy="368099"/>
          </a:xfrm>
        </p:grpSpPr>
        <p:sp>
          <p:nvSpPr>
            <p:cNvPr id="161" name="Arrow: Pentagon 13">
              <a:extLst>
                <a:ext uri="{FF2B5EF4-FFF2-40B4-BE49-F238E27FC236}">
                  <a16:creationId xmlns:a16="http://schemas.microsoft.com/office/drawing/2014/main" id="{2A31367B-3DEF-F6E8-15DC-BE35DF8DF914}"/>
                </a:ext>
              </a:extLst>
            </p:cNvPr>
            <p:cNvSpPr/>
            <p:nvPr/>
          </p:nvSpPr>
          <p:spPr>
            <a:xfrm>
              <a:off x="1890651" y="4303351"/>
              <a:ext cx="1554480" cy="365760"/>
            </a:xfrm>
            <a:prstGeom prst="rect">
              <a:avLst/>
            </a:prstGeom>
            <a:solidFill>
              <a:schemeClr val="bg1">
                <a:lumMod val="95000"/>
              </a:schemeClr>
            </a:solidFill>
            <a:ln w="19050" cap="flat" cmpd="sng" algn="ctr">
              <a:noFill/>
              <a:prstDash val="solid"/>
              <a:miter lim="800000"/>
            </a:ln>
            <a:effectLst/>
          </p:spPr>
          <p:txBody>
            <a:bodyPr lIns="68580" tIns="68580" rIns="68580" bIns="68580" rtlCol="0" anchor="ctr"/>
            <a:lstStyle/>
            <a:p>
              <a:pPr marL="86916">
                <a:lnSpc>
                  <a:spcPct val="90000"/>
                </a:lnSpc>
                <a:defRPr/>
              </a:pPr>
              <a:r>
                <a:rPr lang="en-GB" sz="825" b="1" kern="0" dirty="0">
                  <a:solidFill>
                    <a:srgbClr val="000000"/>
                  </a:solidFill>
                  <a:latin typeface="Arial" panose="020B0604020202020204" pitchFamily="34" charset="0"/>
                  <a:cs typeface="Arial" panose="020B0604020202020204" pitchFamily="34" charset="0"/>
                </a:rPr>
                <a:t>Staging</a:t>
              </a:r>
            </a:p>
          </p:txBody>
        </p:sp>
        <p:sp>
          <p:nvSpPr>
            <p:cNvPr id="162" name="Arrow: Pentagon 13">
              <a:extLst>
                <a:ext uri="{FF2B5EF4-FFF2-40B4-BE49-F238E27FC236}">
                  <a16:creationId xmlns:a16="http://schemas.microsoft.com/office/drawing/2014/main" id="{2DF53278-6AF5-596F-8395-CA3875CC49BF}"/>
                </a:ext>
              </a:extLst>
            </p:cNvPr>
            <p:cNvSpPr/>
            <p:nvPr/>
          </p:nvSpPr>
          <p:spPr>
            <a:xfrm>
              <a:off x="1892111" y="4305690"/>
              <a:ext cx="114110" cy="365760"/>
            </a:xfrm>
            <a:prstGeom prst="rect">
              <a:avLst/>
            </a:prstGeom>
            <a:solidFill>
              <a:srgbClr val="35379D"/>
            </a:solidFill>
            <a:ln w="19050" cap="flat" cmpd="sng" algn="ctr">
              <a:noFill/>
              <a:prstDash val="solid"/>
              <a:miter lim="800000"/>
            </a:ln>
            <a:effectLst/>
          </p:spPr>
          <p:txBody>
            <a:bodyPr lIns="68580" tIns="68580" rIns="68580" bIns="68580" rtlCol="0" anchor="ctr"/>
            <a:lstStyle/>
            <a:p>
              <a:pPr marL="86916">
                <a:defRPr/>
              </a:pPr>
              <a:endParaRPr lang="en-GB" sz="900" kern="0" dirty="0">
                <a:solidFill>
                  <a:srgbClr val="FFFFFF"/>
                </a:solidFill>
                <a:latin typeface="Arial" panose="020B0604020202020204" pitchFamily="34" charset="0"/>
                <a:cs typeface="Arial" panose="020B0604020202020204" pitchFamily="34" charset="0"/>
              </a:endParaRPr>
            </a:p>
          </p:txBody>
        </p:sp>
      </p:grpSp>
      <p:sp>
        <p:nvSpPr>
          <p:cNvPr id="164" name="TextBox 163">
            <a:extLst>
              <a:ext uri="{FF2B5EF4-FFF2-40B4-BE49-F238E27FC236}">
                <a16:creationId xmlns:a16="http://schemas.microsoft.com/office/drawing/2014/main" id="{C6D0DF23-9CE3-3777-37EB-E58693627D2A}"/>
              </a:ext>
            </a:extLst>
          </p:cNvPr>
          <p:cNvSpPr txBox="1"/>
          <p:nvPr/>
        </p:nvSpPr>
        <p:spPr>
          <a:xfrm>
            <a:off x="286277" y="1737187"/>
            <a:ext cx="1029793" cy="601318"/>
          </a:xfrm>
          <a:prstGeom prst="rect">
            <a:avLst/>
          </a:prstGeom>
          <a:noFill/>
        </p:spPr>
        <p:txBody>
          <a:bodyPr wrap="square">
            <a:spAutoFit/>
          </a:bodyPr>
          <a:lstStyle/>
          <a:p>
            <a:pPr algn="ctr" defTabSz="308072">
              <a:lnSpc>
                <a:spcPct val="90000"/>
              </a:lnSpc>
              <a:defRPr sz="1800">
                <a:solidFill>
                  <a:srgbClr val="FFFFFF"/>
                </a:solidFill>
                <a:latin typeface="+mn-lt"/>
                <a:ea typeface="+mn-ea"/>
                <a:cs typeface="+mn-cs"/>
                <a:sym typeface="Avenir Next Medium"/>
              </a:defRPr>
            </a:pPr>
            <a:r>
              <a:rPr lang="en-GB" sz="2625" b="1" kern="0" dirty="0">
                <a:solidFill>
                  <a:srgbClr val="FFFFFF"/>
                </a:solidFill>
                <a:latin typeface="Arial" panose="020B0604020202020204" pitchFamily="34" charset="0"/>
                <a:cs typeface="Arial" panose="020B0604020202020204" pitchFamily="34" charset="0"/>
                <a:sym typeface="Avenir Next Medium"/>
              </a:rPr>
              <a:t>S</a:t>
            </a:r>
            <a:endParaRPr lang="en-GB" sz="975" b="1" kern="0" dirty="0">
              <a:solidFill>
                <a:srgbClr val="FFFFFF"/>
              </a:solidFill>
              <a:latin typeface="Arial" panose="020B0604020202020204" pitchFamily="34" charset="0"/>
              <a:cs typeface="Arial" panose="020B0604020202020204" pitchFamily="34" charset="0"/>
              <a:sym typeface="Avenir Next Medium"/>
            </a:endParaRPr>
          </a:p>
          <a:p>
            <a:pPr algn="ctr" defTabSz="308072">
              <a:lnSpc>
                <a:spcPct val="90000"/>
              </a:lnSpc>
              <a:defRPr sz="1800">
                <a:solidFill>
                  <a:srgbClr val="FFFFFF"/>
                </a:solidFill>
                <a:latin typeface="+mn-lt"/>
                <a:ea typeface="+mn-ea"/>
                <a:cs typeface="+mn-cs"/>
                <a:sym typeface="Avenir Next Medium"/>
              </a:defRPr>
            </a:pPr>
            <a:r>
              <a:rPr lang="en-GB" sz="1050" u="sng" kern="0" dirty="0">
                <a:solidFill>
                  <a:srgbClr val="FFFFFF"/>
                </a:solidFill>
                <a:latin typeface="Arial" panose="020B0604020202020204" pitchFamily="34" charset="0"/>
                <a:cs typeface="Arial" panose="020B0604020202020204" pitchFamily="34" charset="0"/>
                <a:sym typeface="Avenir Next Medium"/>
              </a:rPr>
              <a:t>S</a:t>
            </a:r>
            <a:r>
              <a:rPr lang="en-GB" sz="1050" kern="0" dirty="0">
                <a:solidFill>
                  <a:srgbClr val="FFFFFF"/>
                </a:solidFill>
                <a:latin typeface="Arial" panose="020B0604020202020204" pitchFamily="34" charset="0"/>
                <a:cs typeface="Arial" panose="020B0604020202020204" pitchFamily="34" charset="0"/>
                <a:sym typeface="Avenir Next Medium"/>
              </a:rPr>
              <a:t>TRUCTURE</a:t>
            </a:r>
            <a:endParaRPr lang="en-GB" sz="788" kern="0" dirty="0">
              <a:solidFill>
                <a:srgbClr val="FFFFFF"/>
              </a:solidFill>
              <a:latin typeface="Arial" panose="020B0604020202020204" pitchFamily="34" charset="0"/>
              <a:cs typeface="Arial" panose="020B0604020202020204" pitchFamily="34" charset="0"/>
              <a:sym typeface="Avenir Next Medium"/>
            </a:endParaRPr>
          </a:p>
        </p:txBody>
      </p:sp>
      <p:sp>
        <p:nvSpPr>
          <p:cNvPr id="165" name="TextBox 164">
            <a:extLst>
              <a:ext uri="{FF2B5EF4-FFF2-40B4-BE49-F238E27FC236}">
                <a16:creationId xmlns:a16="http://schemas.microsoft.com/office/drawing/2014/main" id="{A5D3EDA0-8448-4CB1-4C6A-3F08CC6AE4C6}"/>
              </a:ext>
            </a:extLst>
          </p:cNvPr>
          <p:cNvSpPr txBox="1"/>
          <p:nvPr/>
        </p:nvSpPr>
        <p:spPr>
          <a:xfrm>
            <a:off x="1597268" y="1730830"/>
            <a:ext cx="924201" cy="746743"/>
          </a:xfrm>
          <a:prstGeom prst="rect">
            <a:avLst/>
          </a:prstGeom>
          <a:noFill/>
        </p:spPr>
        <p:txBody>
          <a:bodyPr wrap="square">
            <a:spAutoFit/>
          </a:bodyPr>
          <a:lstStyle/>
          <a:p>
            <a:pPr algn="ctr" defTabSz="308072">
              <a:lnSpc>
                <a:spcPct val="90000"/>
              </a:lnSpc>
              <a:defRPr sz="1800">
                <a:solidFill>
                  <a:srgbClr val="FFFFFF"/>
                </a:solidFill>
                <a:latin typeface="+mn-lt"/>
                <a:ea typeface="+mn-ea"/>
                <a:cs typeface="+mn-cs"/>
                <a:sym typeface="Avenir Next Medium"/>
              </a:defRPr>
            </a:pPr>
            <a:r>
              <a:rPr lang="en-GB" sz="2625" b="1" kern="0" dirty="0">
                <a:solidFill>
                  <a:srgbClr val="FFFFFF"/>
                </a:solidFill>
                <a:latin typeface="Arial" panose="020B0604020202020204" pitchFamily="34" charset="0"/>
                <a:cs typeface="Arial" panose="020B0604020202020204" pitchFamily="34" charset="0"/>
                <a:sym typeface="Avenir Next Medium"/>
              </a:rPr>
              <a:t>T</a:t>
            </a:r>
            <a:endParaRPr lang="en-GB" sz="975" b="1" kern="0" dirty="0">
              <a:solidFill>
                <a:srgbClr val="FFFFFF"/>
              </a:solidFill>
              <a:latin typeface="Arial" panose="020B0604020202020204" pitchFamily="34" charset="0"/>
              <a:cs typeface="Arial" panose="020B0604020202020204" pitchFamily="34" charset="0"/>
              <a:sym typeface="Avenir Next Medium"/>
            </a:endParaRPr>
          </a:p>
          <a:p>
            <a:pPr algn="ctr" defTabSz="308072">
              <a:lnSpc>
                <a:spcPct val="90000"/>
              </a:lnSpc>
              <a:defRPr sz="1800">
                <a:solidFill>
                  <a:srgbClr val="FFFFFF"/>
                </a:solidFill>
                <a:latin typeface="+mn-lt"/>
                <a:ea typeface="+mn-ea"/>
                <a:cs typeface="+mn-cs"/>
                <a:sym typeface="Avenir Next Medium"/>
              </a:defRPr>
            </a:pPr>
            <a:r>
              <a:rPr lang="en-GB" sz="1050" u="sng" kern="0" dirty="0">
                <a:solidFill>
                  <a:srgbClr val="FFFFFF"/>
                </a:solidFill>
                <a:latin typeface="Arial" panose="020B0604020202020204" pitchFamily="34" charset="0"/>
                <a:cs typeface="Arial" panose="020B0604020202020204" pitchFamily="34" charset="0"/>
                <a:sym typeface="Avenir Next Medium"/>
              </a:rPr>
              <a:t>T</a:t>
            </a:r>
            <a:r>
              <a:rPr lang="en-GB" sz="1050" kern="0" dirty="0">
                <a:solidFill>
                  <a:srgbClr val="FFFFFF"/>
                </a:solidFill>
                <a:latin typeface="Arial" panose="020B0604020202020204" pitchFamily="34" charset="0"/>
                <a:cs typeface="Arial" panose="020B0604020202020204" pitchFamily="34" charset="0"/>
                <a:sym typeface="Avenir Next Medium"/>
              </a:rPr>
              <a:t>IME </a:t>
            </a:r>
            <a:r>
              <a:rPr lang="en-GB" sz="1050" i="1" kern="0" dirty="0">
                <a:solidFill>
                  <a:srgbClr val="FFFFFF"/>
                </a:solidFill>
                <a:latin typeface="Arial" panose="020B0604020202020204" pitchFamily="34" charset="0"/>
                <a:cs typeface="Arial" panose="020B0604020202020204" pitchFamily="34" charset="0"/>
                <a:sym typeface="Avenir Next Medium"/>
              </a:rPr>
              <a:t>or</a:t>
            </a:r>
            <a:r>
              <a:rPr lang="en-GB" sz="1050" kern="0" dirty="0">
                <a:solidFill>
                  <a:srgbClr val="FFFFFF"/>
                </a:solidFill>
                <a:latin typeface="Arial" panose="020B0604020202020204" pitchFamily="34" charset="0"/>
                <a:cs typeface="Arial" panose="020B0604020202020204" pitchFamily="34" charset="0"/>
                <a:sym typeface="Avenir Next Medium"/>
              </a:rPr>
              <a:t> LOCATION</a:t>
            </a:r>
            <a:endParaRPr lang="en-GB" sz="788" kern="0" dirty="0">
              <a:solidFill>
                <a:srgbClr val="FFFFFF"/>
              </a:solidFill>
              <a:latin typeface="Arial" panose="020B0604020202020204" pitchFamily="34" charset="0"/>
              <a:cs typeface="Arial" panose="020B0604020202020204" pitchFamily="34" charset="0"/>
              <a:sym typeface="Avenir Next Medium"/>
            </a:endParaRPr>
          </a:p>
        </p:txBody>
      </p:sp>
      <p:sp>
        <p:nvSpPr>
          <p:cNvPr id="166" name="TextBox 165">
            <a:extLst>
              <a:ext uri="{FF2B5EF4-FFF2-40B4-BE49-F238E27FC236}">
                <a16:creationId xmlns:a16="http://schemas.microsoft.com/office/drawing/2014/main" id="{098A01C9-9EAB-7833-E6AE-7B76BB9E422A}"/>
              </a:ext>
            </a:extLst>
          </p:cNvPr>
          <p:cNvSpPr txBox="1"/>
          <p:nvPr/>
        </p:nvSpPr>
        <p:spPr>
          <a:xfrm>
            <a:off x="2745845" y="1736269"/>
            <a:ext cx="1151199" cy="746743"/>
          </a:xfrm>
          <a:prstGeom prst="rect">
            <a:avLst/>
          </a:prstGeom>
          <a:noFill/>
        </p:spPr>
        <p:txBody>
          <a:bodyPr wrap="square">
            <a:spAutoFit/>
          </a:bodyPr>
          <a:lstStyle/>
          <a:p>
            <a:pPr algn="ctr" defTabSz="308072">
              <a:lnSpc>
                <a:spcPct val="90000"/>
              </a:lnSpc>
              <a:defRPr sz="1800">
                <a:solidFill>
                  <a:srgbClr val="FFFFFF"/>
                </a:solidFill>
                <a:latin typeface="+mn-lt"/>
                <a:ea typeface="+mn-ea"/>
                <a:cs typeface="+mn-cs"/>
                <a:sym typeface="Avenir Next Medium"/>
              </a:defRPr>
            </a:pPr>
            <a:r>
              <a:rPr lang="en-GB" sz="2625" b="1" kern="0" dirty="0">
                <a:solidFill>
                  <a:srgbClr val="FFFFFF"/>
                </a:solidFill>
                <a:latin typeface="Arial" panose="020B0604020202020204" pitchFamily="34" charset="0"/>
                <a:cs typeface="Arial" panose="020B0604020202020204" pitchFamily="34" charset="0"/>
                <a:sym typeface="Avenir Next Medium"/>
              </a:rPr>
              <a:t>O</a:t>
            </a:r>
            <a:endParaRPr lang="en-GB" sz="975" b="1" kern="0" dirty="0">
              <a:solidFill>
                <a:srgbClr val="FFFFFF"/>
              </a:solidFill>
              <a:latin typeface="Arial" panose="020B0604020202020204" pitchFamily="34" charset="0"/>
              <a:cs typeface="Arial" panose="020B0604020202020204" pitchFamily="34" charset="0"/>
              <a:sym typeface="Avenir Next Medium"/>
            </a:endParaRPr>
          </a:p>
          <a:p>
            <a:pPr algn="ctr" defTabSz="308072">
              <a:lnSpc>
                <a:spcPct val="90000"/>
              </a:lnSpc>
              <a:defRPr sz="1800">
                <a:solidFill>
                  <a:srgbClr val="FFFFFF"/>
                </a:solidFill>
                <a:latin typeface="+mn-lt"/>
                <a:ea typeface="+mn-ea"/>
                <a:cs typeface="+mn-cs"/>
                <a:sym typeface="Avenir Next Medium"/>
              </a:defRPr>
            </a:pPr>
            <a:r>
              <a:rPr lang="en-GB" sz="1050" u="sng" kern="0" dirty="0">
                <a:solidFill>
                  <a:srgbClr val="FFFFFF"/>
                </a:solidFill>
                <a:latin typeface="Arial" panose="020B0604020202020204" pitchFamily="34" charset="0"/>
                <a:cs typeface="Arial" panose="020B0604020202020204" pitchFamily="34" charset="0"/>
                <a:sym typeface="Avenir Next Medium"/>
              </a:rPr>
              <a:t>O</a:t>
            </a:r>
            <a:r>
              <a:rPr lang="en-GB" sz="1050" kern="0" dirty="0">
                <a:solidFill>
                  <a:srgbClr val="FFFFFF"/>
                </a:solidFill>
                <a:latin typeface="Arial" panose="020B0604020202020204" pitchFamily="34" charset="0"/>
                <a:cs typeface="Arial" panose="020B0604020202020204" pitchFamily="34" charset="0"/>
                <a:sym typeface="Avenir Next Medium"/>
              </a:rPr>
              <a:t>RIGINALITY </a:t>
            </a:r>
          </a:p>
          <a:p>
            <a:pPr algn="ctr" defTabSz="308072">
              <a:lnSpc>
                <a:spcPct val="90000"/>
              </a:lnSpc>
              <a:defRPr sz="1800">
                <a:solidFill>
                  <a:srgbClr val="FFFFFF"/>
                </a:solidFill>
                <a:latin typeface="+mn-lt"/>
                <a:ea typeface="+mn-ea"/>
                <a:cs typeface="+mn-cs"/>
                <a:sym typeface="Avenir Next Medium"/>
              </a:defRPr>
            </a:pPr>
            <a:r>
              <a:rPr lang="en-GB" sz="1050" i="1" kern="0" dirty="0">
                <a:solidFill>
                  <a:srgbClr val="FFFFFF"/>
                </a:solidFill>
                <a:latin typeface="Arial" panose="020B0604020202020204" pitchFamily="34" charset="0"/>
                <a:cs typeface="Arial" panose="020B0604020202020204" pitchFamily="34" charset="0"/>
                <a:sym typeface="Avenir Next Medium"/>
              </a:rPr>
              <a:t>or</a:t>
            </a:r>
            <a:r>
              <a:rPr lang="en-GB" sz="1050" kern="0" dirty="0">
                <a:solidFill>
                  <a:srgbClr val="FFFFFF"/>
                </a:solidFill>
                <a:latin typeface="Arial" panose="020B0604020202020204" pitchFamily="34" charset="0"/>
                <a:cs typeface="Arial" panose="020B0604020202020204" pitchFamily="34" charset="0"/>
                <a:sym typeface="Avenir Next Medium"/>
              </a:rPr>
              <a:t> CREATIVITY</a:t>
            </a:r>
            <a:endParaRPr lang="en-GB" sz="788" kern="0" dirty="0">
              <a:solidFill>
                <a:srgbClr val="FFFFFF"/>
              </a:solidFill>
              <a:latin typeface="Arial" panose="020B0604020202020204" pitchFamily="34" charset="0"/>
              <a:cs typeface="Arial" panose="020B0604020202020204" pitchFamily="34" charset="0"/>
              <a:sym typeface="Avenir Next Medium"/>
            </a:endParaRPr>
          </a:p>
        </p:txBody>
      </p:sp>
      <p:sp>
        <p:nvSpPr>
          <p:cNvPr id="167" name="TextBox 166">
            <a:extLst>
              <a:ext uri="{FF2B5EF4-FFF2-40B4-BE49-F238E27FC236}">
                <a16:creationId xmlns:a16="http://schemas.microsoft.com/office/drawing/2014/main" id="{795C5EC8-0235-F289-C90B-5DB643E25C72}"/>
              </a:ext>
            </a:extLst>
          </p:cNvPr>
          <p:cNvSpPr txBox="1"/>
          <p:nvPr/>
        </p:nvSpPr>
        <p:spPr>
          <a:xfrm>
            <a:off x="4047588" y="1735446"/>
            <a:ext cx="1114311" cy="746743"/>
          </a:xfrm>
          <a:prstGeom prst="rect">
            <a:avLst/>
          </a:prstGeom>
          <a:noFill/>
        </p:spPr>
        <p:txBody>
          <a:bodyPr wrap="square">
            <a:spAutoFit/>
          </a:bodyPr>
          <a:lstStyle/>
          <a:p>
            <a:pPr algn="ctr" defTabSz="308072">
              <a:lnSpc>
                <a:spcPct val="90000"/>
              </a:lnSpc>
              <a:defRPr sz="1800">
                <a:solidFill>
                  <a:srgbClr val="FFFFFF"/>
                </a:solidFill>
                <a:latin typeface="+mn-lt"/>
                <a:ea typeface="+mn-ea"/>
                <a:cs typeface="+mn-cs"/>
                <a:sym typeface="Avenir Next Medium"/>
              </a:defRPr>
            </a:pPr>
            <a:r>
              <a:rPr lang="en-GB" sz="2625" b="1" kern="0" dirty="0">
                <a:solidFill>
                  <a:srgbClr val="FFFFFF"/>
                </a:solidFill>
                <a:latin typeface="Arial" panose="020B0604020202020204" pitchFamily="34" charset="0"/>
                <a:cs typeface="Arial" panose="020B0604020202020204" pitchFamily="34" charset="0"/>
                <a:sym typeface="Avenir Next Medium"/>
              </a:rPr>
              <a:t>R</a:t>
            </a:r>
            <a:endParaRPr lang="en-GB" sz="975" b="1" kern="0" dirty="0">
              <a:solidFill>
                <a:srgbClr val="FFFFFF"/>
              </a:solidFill>
              <a:latin typeface="Arial" panose="020B0604020202020204" pitchFamily="34" charset="0"/>
              <a:cs typeface="Arial" panose="020B0604020202020204" pitchFamily="34" charset="0"/>
              <a:sym typeface="Avenir Next Medium"/>
            </a:endParaRPr>
          </a:p>
          <a:p>
            <a:pPr algn="ctr" defTabSz="308072">
              <a:lnSpc>
                <a:spcPct val="90000"/>
              </a:lnSpc>
              <a:defRPr sz="1800">
                <a:solidFill>
                  <a:srgbClr val="FFFFFF"/>
                </a:solidFill>
                <a:latin typeface="+mn-lt"/>
                <a:ea typeface="+mn-ea"/>
                <a:cs typeface="+mn-cs"/>
                <a:sym typeface="Avenir Next Medium"/>
              </a:defRPr>
            </a:pPr>
            <a:r>
              <a:rPr lang="en-GB" sz="1050" u="sng" kern="0" dirty="0">
                <a:solidFill>
                  <a:srgbClr val="FFFFFF"/>
                </a:solidFill>
                <a:latin typeface="Arial" panose="020B0604020202020204" pitchFamily="34" charset="0"/>
                <a:cs typeface="Arial" panose="020B0604020202020204" pitchFamily="34" charset="0"/>
                <a:sym typeface="Avenir Next Medium"/>
              </a:rPr>
              <a:t>R</a:t>
            </a:r>
            <a:r>
              <a:rPr lang="en-GB" sz="1050" kern="0" dirty="0">
                <a:solidFill>
                  <a:srgbClr val="FFFFFF"/>
                </a:solidFill>
                <a:latin typeface="Arial" panose="020B0604020202020204" pitchFamily="34" charset="0"/>
                <a:cs typeface="Arial" panose="020B0604020202020204" pitchFamily="34" charset="0"/>
                <a:sym typeface="Avenir Next Medium"/>
              </a:rPr>
              <a:t>ECOMMEND-ATIONS</a:t>
            </a:r>
          </a:p>
        </p:txBody>
      </p:sp>
      <p:sp>
        <p:nvSpPr>
          <p:cNvPr id="168" name="TextBox 167">
            <a:extLst>
              <a:ext uri="{FF2B5EF4-FFF2-40B4-BE49-F238E27FC236}">
                <a16:creationId xmlns:a16="http://schemas.microsoft.com/office/drawing/2014/main" id="{98EF76D8-DE00-7272-A991-E617F172A0E3}"/>
              </a:ext>
            </a:extLst>
          </p:cNvPr>
          <p:cNvSpPr txBox="1"/>
          <p:nvPr/>
        </p:nvSpPr>
        <p:spPr>
          <a:xfrm>
            <a:off x="5322882" y="1730832"/>
            <a:ext cx="1029793" cy="601318"/>
          </a:xfrm>
          <a:prstGeom prst="rect">
            <a:avLst/>
          </a:prstGeom>
          <a:noFill/>
        </p:spPr>
        <p:txBody>
          <a:bodyPr wrap="square">
            <a:spAutoFit/>
          </a:bodyPr>
          <a:lstStyle/>
          <a:p>
            <a:pPr algn="ctr" defTabSz="308072">
              <a:lnSpc>
                <a:spcPct val="90000"/>
              </a:lnSpc>
              <a:defRPr sz="1800">
                <a:solidFill>
                  <a:srgbClr val="FFFFFF"/>
                </a:solidFill>
                <a:latin typeface="+mn-lt"/>
                <a:ea typeface="+mn-ea"/>
                <a:cs typeface="+mn-cs"/>
                <a:sym typeface="Avenir Next Medium"/>
              </a:defRPr>
            </a:pPr>
            <a:r>
              <a:rPr lang="en-GB" sz="2625" b="1" kern="0" dirty="0">
                <a:solidFill>
                  <a:srgbClr val="FFFFFF"/>
                </a:solidFill>
                <a:latin typeface="Arial" panose="020B0604020202020204" pitchFamily="34" charset="0"/>
                <a:cs typeface="Arial" panose="020B0604020202020204" pitchFamily="34" charset="0"/>
                <a:sym typeface="Avenir Next Medium"/>
              </a:rPr>
              <a:t>I</a:t>
            </a:r>
            <a:endParaRPr lang="en-GB" sz="975" b="1" kern="0" dirty="0">
              <a:solidFill>
                <a:srgbClr val="FFFFFF"/>
              </a:solidFill>
              <a:latin typeface="Arial" panose="020B0604020202020204" pitchFamily="34" charset="0"/>
              <a:cs typeface="Arial" panose="020B0604020202020204" pitchFamily="34" charset="0"/>
              <a:sym typeface="Avenir Next Medium"/>
            </a:endParaRPr>
          </a:p>
          <a:p>
            <a:pPr algn="ctr" defTabSz="308072">
              <a:lnSpc>
                <a:spcPct val="90000"/>
              </a:lnSpc>
              <a:defRPr sz="1800">
                <a:solidFill>
                  <a:srgbClr val="FFFFFF"/>
                </a:solidFill>
                <a:latin typeface="+mn-lt"/>
                <a:ea typeface="+mn-ea"/>
                <a:cs typeface="+mn-cs"/>
                <a:sym typeface="Avenir Next Medium"/>
              </a:defRPr>
            </a:pPr>
            <a:r>
              <a:rPr lang="en-GB" sz="1050" u="sng" kern="0" dirty="0">
                <a:solidFill>
                  <a:srgbClr val="FFFFFF"/>
                </a:solidFill>
                <a:latin typeface="Arial" panose="020B0604020202020204" pitchFamily="34" charset="0"/>
                <a:cs typeface="Arial" panose="020B0604020202020204" pitchFamily="34" charset="0"/>
                <a:sym typeface="Avenir Next Medium"/>
              </a:rPr>
              <a:t>I</a:t>
            </a:r>
            <a:r>
              <a:rPr lang="en-GB" sz="1050" kern="0" dirty="0">
                <a:solidFill>
                  <a:srgbClr val="FFFFFF"/>
                </a:solidFill>
                <a:latin typeface="Arial" panose="020B0604020202020204" pitchFamily="34" charset="0"/>
                <a:cs typeface="Arial" panose="020B0604020202020204" pitchFamily="34" charset="0"/>
                <a:sym typeface="Avenir Next Medium"/>
              </a:rPr>
              <a:t>MMEDIACY</a:t>
            </a:r>
            <a:endParaRPr lang="en-GB" sz="788" kern="0" dirty="0">
              <a:solidFill>
                <a:srgbClr val="FFFFFF"/>
              </a:solidFill>
              <a:latin typeface="Arial" panose="020B0604020202020204" pitchFamily="34" charset="0"/>
              <a:cs typeface="Arial" panose="020B0604020202020204" pitchFamily="34" charset="0"/>
              <a:sym typeface="Avenir Next Medium"/>
            </a:endParaRPr>
          </a:p>
        </p:txBody>
      </p:sp>
      <p:sp>
        <p:nvSpPr>
          <p:cNvPr id="169" name="TextBox 168">
            <a:extLst>
              <a:ext uri="{FF2B5EF4-FFF2-40B4-BE49-F238E27FC236}">
                <a16:creationId xmlns:a16="http://schemas.microsoft.com/office/drawing/2014/main" id="{96EB6C64-09CD-1C4A-4CF7-8560F8CCF5C0}"/>
              </a:ext>
            </a:extLst>
          </p:cNvPr>
          <p:cNvSpPr txBox="1"/>
          <p:nvPr/>
        </p:nvSpPr>
        <p:spPr>
          <a:xfrm>
            <a:off x="6606954" y="1735183"/>
            <a:ext cx="1029793" cy="601318"/>
          </a:xfrm>
          <a:prstGeom prst="rect">
            <a:avLst/>
          </a:prstGeom>
          <a:noFill/>
        </p:spPr>
        <p:txBody>
          <a:bodyPr wrap="square">
            <a:spAutoFit/>
          </a:bodyPr>
          <a:lstStyle/>
          <a:p>
            <a:pPr algn="ctr" defTabSz="308072">
              <a:lnSpc>
                <a:spcPct val="90000"/>
              </a:lnSpc>
              <a:defRPr sz="1800">
                <a:solidFill>
                  <a:srgbClr val="FFFFFF"/>
                </a:solidFill>
                <a:latin typeface="+mn-lt"/>
                <a:ea typeface="+mn-ea"/>
                <a:cs typeface="+mn-cs"/>
                <a:sym typeface="Avenir Next Medium"/>
              </a:defRPr>
            </a:pPr>
            <a:r>
              <a:rPr lang="en-GB" sz="2625" b="1" kern="0" dirty="0">
                <a:solidFill>
                  <a:srgbClr val="FFFFFF"/>
                </a:solidFill>
                <a:latin typeface="Arial" panose="020B0604020202020204" pitchFamily="34" charset="0"/>
                <a:cs typeface="Arial" panose="020B0604020202020204" pitchFamily="34" charset="0"/>
                <a:sym typeface="Avenir Next Medium"/>
              </a:rPr>
              <a:t>E</a:t>
            </a:r>
            <a:endParaRPr lang="en-GB" sz="975" b="1" kern="0" dirty="0">
              <a:solidFill>
                <a:srgbClr val="FFFFFF"/>
              </a:solidFill>
              <a:latin typeface="Arial" panose="020B0604020202020204" pitchFamily="34" charset="0"/>
              <a:cs typeface="Arial" panose="020B0604020202020204" pitchFamily="34" charset="0"/>
              <a:sym typeface="Avenir Next Medium"/>
            </a:endParaRPr>
          </a:p>
          <a:p>
            <a:pPr algn="ctr" defTabSz="308072">
              <a:lnSpc>
                <a:spcPct val="90000"/>
              </a:lnSpc>
              <a:defRPr sz="1800">
                <a:solidFill>
                  <a:srgbClr val="FFFFFF"/>
                </a:solidFill>
                <a:latin typeface="+mn-lt"/>
                <a:ea typeface="+mn-ea"/>
                <a:cs typeface="+mn-cs"/>
                <a:sym typeface="Avenir Next Medium"/>
              </a:defRPr>
            </a:pPr>
            <a:r>
              <a:rPr lang="en-GB" sz="1050" u="sng" kern="0" dirty="0">
                <a:solidFill>
                  <a:srgbClr val="FFFFFF"/>
                </a:solidFill>
                <a:latin typeface="Arial" panose="020B0604020202020204" pitchFamily="34" charset="0"/>
                <a:cs typeface="Arial" panose="020B0604020202020204" pitchFamily="34" charset="0"/>
                <a:sym typeface="Avenir Next Medium"/>
              </a:rPr>
              <a:t>E</a:t>
            </a:r>
            <a:r>
              <a:rPr lang="en-GB" sz="1050" kern="0" dirty="0">
                <a:solidFill>
                  <a:srgbClr val="FFFFFF"/>
                </a:solidFill>
                <a:latin typeface="Arial" panose="020B0604020202020204" pitchFamily="34" charset="0"/>
                <a:cs typeface="Arial" panose="020B0604020202020204" pitchFamily="34" charset="0"/>
                <a:sym typeface="Avenir Next Medium"/>
              </a:rPr>
              <a:t>MOTION</a:t>
            </a:r>
            <a:endParaRPr lang="en-GB" sz="788" kern="0" dirty="0">
              <a:solidFill>
                <a:srgbClr val="FFFFFF"/>
              </a:solidFill>
              <a:latin typeface="Arial" panose="020B0604020202020204" pitchFamily="34" charset="0"/>
              <a:cs typeface="Arial" panose="020B0604020202020204" pitchFamily="34" charset="0"/>
              <a:sym typeface="Avenir Next Medium"/>
            </a:endParaRPr>
          </a:p>
        </p:txBody>
      </p:sp>
      <p:sp>
        <p:nvSpPr>
          <p:cNvPr id="170" name="TextBox 169">
            <a:extLst>
              <a:ext uri="{FF2B5EF4-FFF2-40B4-BE49-F238E27FC236}">
                <a16:creationId xmlns:a16="http://schemas.microsoft.com/office/drawing/2014/main" id="{727E633D-15CC-6B68-E15A-E383AE3C48F0}"/>
              </a:ext>
            </a:extLst>
          </p:cNvPr>
          <p:cNvSpPr txBox="1"/>
          <p:nvPr/>
        </p:nvSpPr>
        <p:spPr>
          <a:xfrm>
            <a:off x="7858120" y="1735850"/>
            <a:ext cx="1029793" cy="746743"/>
          </a:xfrm>
          <a:prstGeom prst="rect">
            <a:avLst/>
          </a:prstGeom>
          <a:noFill/>
        </p:spPr>
        <p:txBody>
          <a:bodyPr wrap="square">
            <a:spAutoFit/>
          </a:bodyPr>
          <a:lstStyle/>
          <a:p>
            <a:pPr algn="ctr" defTabSz="308072">
              <a:lnSpc>
                <a:spcPct val="90000"/>
              </a:lnSpc>
              <a:defRPr sz="1800">
                <a:solidFill>
                  <a:srgbClr val="FFFFFF"/>
                </a:solidFill>
                <a:latin typeface="+mn-lt"/>
                <a:ea typeface="+mn-ea"/>
                <a:cs typeface="+mn-cs"/>
                <a:sym typeface="Avenir Next Medium"/>
              </a:defRPr>
            </a:pPr>
            <a:r>
              <a:rPr lang="en-GB" sz="2625" b="1" kern="0" dirty="0">
                <a:solidFill>
                  <a:srgbClr val="FFFFFF"/>
                </a:solidFill>
                <a:latin typeface="Arial" panose="020B0604020202020204" pitchFamily="34" charset="0"/>
                <a:cs typeface="Arial" panose="020B0604020202020204" pitchFamily="34" charset="0"/>
                <a:sym typeface="Avenir Next Medium"/>
              </a:rPr>
              <a:t>S</a:t>
            </a:r>
            <a:endParaRPr lang="en-GB" sz="975" b="1" kern="0" dirty="0">
              <a:solidFill>
                <a:srgbClr val="FFFFFF"/>
              </a:solidFill>
              <a:latin typeface="Arial" panose="020B0604020202020204" pitchFamily="34" charset="0"/>
              <a:cs typeface="Arial" panose="020B0604020202020204" pitchFamily="34" charset="0"/>
              <a:sym typeface="Avenir Next Medium"/>
            </a:endParaRPr>
          </a:p>
          <a:p>
            <a:pPr algn="ctr" defTabSz="308072">
              <a:lnSpc>
                <a:spcPct val="90000"/>
              </a:lnSpc>
              <a:defRPr sz="1800">
                <a:solidFill>
                  <a:srgbClr val="FFFFFF"/>
                </a:solidFill>
                <a:latin typeface="+mn-lt"/>
                <a:ea typeface="+mn-ea"/>
                <a:cs typeface="+mn-cs"/>
                <a:sym typeface="Avenir Next Medium"/>
              </a:defRPr>
            </a:pPr>
            <a:r>
              <a:rPr lang="en-GB" sz="1050" u="sng" kern="0" dirty="0">
                <a:solidFill>
                  <a:srgbClr val="FFFFFF"/>
                </a:solidFill>
                <a:latin typeface="Arial" panose="020B0604020202020204" pitchFamily="34" charset="0"/>
                <a:cs typeface="Arial" panose="020B0604020202020204" pitchFamily="34" charset="0"/>
                <a:sym typeface="Avenir Next Medium"/>
              </a:rPr>
              <a:t>S</a:t>
            </a:r>
            <a:r>
              <a:rPr lang="en-GB" sz="1050" kern="0" dirty="0">
                <a:solidFill>
                  <a:srgbClr val="FFFFFF"/>
                </a:solidFill>
                <a:latin typeface="Arial" panose="020B0604020202020204" pitchFamily="34" charset="0"/>
                <a:cs typeface="Arial" panose="020B0604020202020204" pitchFamily="34" charset="0"/>
                <a:sym typeface="Avenir Next Medium"/>
              </a:rPr>
              <a:t>IMPLICITY </a:t>
            </a:r>
            <a:r>
              <a:rPr lang="en-GB" sz="1050" i="1" kern="0" dirty="0">
                <a:solidFill>
                  <a:srgbClr val="FFFFFF"/>
                </a:solidFill>
                <a:latin typeface="Arial" panose="020B0604020202020204" pitchFamily="34" charset="0"/>
                <a:cs typeface="Arial" panose="020B0604020202020204" pitchFamily="34" charset="0"/>
                <a:sym typeface="Avenir Next Medium"/>
              </a:rPr>
              <a:t>and</a:t>
            </a:r>
            <a:r>
              <a:rPr lang="en-GB" sz="1050" kern="0" dirty="0">
                <a:solidFill>
                  <a:srgbClr val="FFFFFF"/>
                </a:solidFill>
                <a:latin typeface="Arial" panose="020B0604020202020204" pitchFamily="34" charset="0"/>
                <a:cs typeface="Arial" panose="020B0604020202020204" pitchFamily="34" charset="0"/>
                <a:sym typeface="Avenir Next Medium"/>
              </a:rPr>
              <a:t> CLARITY</a:t>
            </a:r>
            <a:endParaRPr lang="en-GB" sz="788" kern="0" dirty="0">
              <a:solidFill>
                <a:srgbClr val="FFFFFF"/>
              </a:solidFill>
              <a:latin typeface="Arial" panose="020B0604020202020204" pitchFamily="34" charset="0"/>
              <a:cs typeface="Arial" panose="020B0604020202020204" pitchFamily="34" charset="0"/>
              <a:sym typeface="Avenir Next Medium"/>
            </a:endParaRPr>
          </a:p>
        </p:txBody>
      </p:sp>
      <p:sp>
        <p:nvSpPr>
          <p:cNvPr id="172" name="Rectangle 171">
            <a:extLst>
              <a:ext uri="{FF2B5EF4-FFF2-40B4-BE49-F238E27FC236}">
                <a16:creationId xmlns:a16="http://schemas.microsoft.com/office/drawing/2014/main" id="{7A36FACB-550C-35DD-6297-5870672F681A}"/>
              </a:ext>
            </a:extLst>
          </p:cNvPr>
          <p:cNvSpPr/>
          <p:nvPr/>
        </p:nvSpPr>
        <p:spPr>
          <a:xfrm>
            <a:off x="2974144" y="4346330"/>
            <a:ext cx="89154" cy="20574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panose="020B0604020202020204"/>
            </a:endParaRPr>
          </a:p>
        </p:txBody>
      </p:sp>
      <p:sp>
        <p:nvSpPr>
          <p:cNvPr id="5" name="TextBox 4">
            <a:extLst>
              <a:ext uri="{FF2B5EF4-FFF2-40B4-BE49-F238E27FC236}">
                <a16:creationId xmlns:a16="http://schemas.microsoft.com/office/drawing/2014/main" id="{BE6DD7F6-91FE-ABD3-1C38-604CBA3EB372}"/>
              </a:ext>
            </a:extLst>
          </p:cNvPr>
          <p:cNvSpPr txBox="1"/>
          <p:nvPr/>
        </p:nvSpPr>
        <p:spPr>
          <a:xfrm>
            <a:off x="135965" y="4646928"/>
            <a:ext cx="8011056" cy="369332"/>
          </a:xfrm>
          <a:prstGeom prst="rect">
            <a:avLst/>
          </a:prstGeom>
          <a:noFill/>
        </p:spPr>
        <p:txBody>
          <a:bodyPr wrap="square">
            <a:spAutoFit/>
          </a:bodyPr>
          <a:lstStyle/>
          <a:p>
            <a:r>
              <a:rPr kumimoji="0" lang="en-US" sz="600" b="0" i="0" u="none" strike="noStrike" kern="1200" cap="none" spc="0" normalizeH="0" baseline="0" noProof="0" dirty="0">
                <a:ln>
                  <a:noFill/>
                </a:ln>
                <a:solidFill>
                  <a:srgbClr val="000000"/>
                </a:solidFill>
                <a:effectLst/>
                <a:uLnTx/>
                <a:uFillTx/>
                <a:latin typeface="Arial" panose="020B0604020202020204"/>
                <a:ea typeface="+mn-ea"/>
                <a:cs typeface="+mn-cs"/>
              </a:rPr>
              <a:t>1. Hillier A, et al. </a:t>
            </a:r>
            <a:r>
              <a:rPr kumimoji="0" lang="en-US" sz="600" b="0" i="1" u="none" strike="noStrike" kern="1200" cap="none" spc="0" normalizeH="0" baseline="0" noProof="0" dirty="0" err="1">
                <a:ln>
                  <a:noFill/>
                </a:ln>
                <a:solidFill>
                  <a:srgbClr val="000000"/>
                </a:solidFill>
                <a:effectLst/>
                <a:uLnTx/>
                <a:uFillTx/>
                <a:latin typeface="Arial" panose="020B0604020202020204"/>
                <a:ea typeface="+mn-ea"/>
                <a:cs typeface="+mn-cs"/>
              </a:rPr>
              <a:t>PLoS</a:t>
            </a:r>
            <a:r>
              <a:rPr kumimoji="0" lang="en-US" sz="600" b="0" i="1" u="none" strike="noStrike" kern="1200" cap="none" spc="0" normalizeH="0" baseline="0" noProof="0" dirty="0">
                <a:ln>
                  <a:noFill/>
                </a:ln>
                <a:solidFill>
                  <a:srgbClr val="000000"/>
                </a:solidFill>
                <a:effectLst/>
                <a:uLnTx/>
                <a:uFillTx/>
                <a:latin typeface="Arial" panose="020B0604020202020204"/>
                <a:ea typeface="+mn-ea"/>
                <a:cs typeface="+mn-cs"/>
              </a:rPr>
              <a:t> One</a:t>
            </a:r>
            <a:r>
              <a:rPr kumimoji="0" lang="en-US" sz="600" b="0" i="0" u="none" strike="noStrike" kern="1200" cap="none" spc="0" normalizeH="0" baseline="0" noProof="0" dirty="0">
                <a:ln>
                  <a:noFill/>
                </a:ln>
                <a:solidFill>
                  <a:srgbClr val="000000"/>
                </a:solidFill>
                <a:effectLst/>
                <a:uLnTx/>
                <a:uFillTx/>
                <a:latin typeface="Arial" panose="020B0604020202020204"/>
                <a:ea typeface="+mn-ea"/>
                <a:cs typeface="+mn-cs"/>
              </a:rPr>
              <a:t>. 2016;11(12):e0167983. 2. </a:t>
            </a:r>
            <a:r>
              <a:rPr kumimoji="0" lang="en-US" sz="600" b="0" i="0" u="none" strike="noStrike" kern="1200" cap="none" spc="0" normalizeH="0" baseline="0" noProof="0" dirty="0" err="1">
                <a:ln>
                  <a:noFill/>
                </a:ln>
                <a:solidFill>
                  <a:srgbClr val="000000"/>
                </a:solidFill>
                <a:effectLst/>
                <a:uLnTx/>
                <a:uFillTx/>
                <a:latin typeface="Arial" panose="020B0604020202020204"/>
                <a:ea typeface="+mn-ea"/>
                <a:cs typeface="+mn-cs"/>
              </a:rPr>
              <a:t>Graesser</a:t>
            </a:r>
            <a:r>
              <a:rPr kumimoji="0" lang="en-US" sz="600" b="0" i="0" u="none" strike="noStrike" kern="1200" cap="none" spc="0" normalizeH="0" baseline="0" noProof="0" dirty="0">
                <a:ln>
                  <a:noFill/>
                </a:ln>
                <a:solidFill>
                  <a:srgbClr val="000000"/>
                </a:solidFill>
                <a:effectLst/>
                <a:uLnTx/>
                <a:uFillTx/>
                <a:latin typeface="Arial" panose="020B0604020202020204"/>
                <a:ea typeface="+mn-ea"/>
                <a:cs typeface="+mn-cs"/>
              </a:rPr>
              <a:t> AC, et al. </a:t>
            </a:r>
            <a:r>
              <a:rPr kumimoji="0" lang="en-US" sz="600" b="0" i="1" u="none" strike="noStrike" kern="1200" cap="none" spc="0" normalizeH="0" baseline="0" noProof="0" dirty="0">
                <a:ln>
                  <a:noFill/>
                </a:ln>
                <a:solidFill>
                  <a:srgbClr val="000000"/>
                </a:solidFill>
                <a:effectLst/>
                <a:uLnTx/>
                <a:uFillTx/>
                <a:latin typeface="Arial" panose="020B0604020202020204"/>
                <a:ea typeface="+mn-ea"/>
                <a:cs typeface="+mn-cs"/>
              </a:rPr>
              <a:t>The Elementary School Journal</a:t>
            </a:r>
            <a:r>
              <a:rPr kumimoji="0" lang="en-US" sz="600" b="0" i="0" u="none" strike="noStrike" kern="1200" cap="none" spc="0" normalizeH="0" baseline="0" noProof="0" dirty="0">
                <a:ln>
                  <a:noFill/>
                </a:ln>
                <a:solidFill>
                  <a:srgbClr val="000000"/>
                </a:solidFill>
                <a:effectLst/>
                <a:uLnTx/>
                <a:uFillTx/>
                <a:latin typeface="Arial" panose="020B0604020202020204"/>
                <a:ea typeface="+mn-ea"/>
                <a:cs typeface="+mn-cs"/>
              </a:rPr>
              <a:t>. 2014;115(2):210-229. 3. Petty RE, DeSteno D, Rucker DD. The Role of Affect in Attitude Change. In JP </a:t>
            </a:r>
            <a:r>
              <a:rPr kumimoji="0" lang="en-US" sz="600" b="0" i="0" u="none" strike="noStrike" kern="1200" cap="none" spc="0" normalizeH="0" baseline="0" noProof="0" dirty="0" err="1">
                <a:ln>
                  <a:noFill/>
                </a:ln>
                <a:solidFill>
                  <a:srgbClr val="000000"/>
                </a:solidFill>
                <a:effectLst/>
                <a:uLnTx/>
                <a:uFillTx/>
                <a:latin typeface="Arial" panose="020B0604020202020204"/>
                <a:ea typeface="+mn-ea"/>
                <a:cs typeface="+mn-cs"/>
              </a:rPr>
              <a:t>Forgas</a:t>
            </a:r>
            <a:r>
              <a:rPr kumimoji="0" lang="en-US" sz="600" b="0" i="0" u="none" strike="noStrike" kern="1200" cap="none" spc="0" normalizeH="0" baseline="0" noProof="0" dirty="0">
                <a:ln>
                  <a:noFill/>
                </a:ln>
                <a:solidFill>
                  <a:srgbClr val="000000"/>
                </a:solidFill>
                <a:effectLst/>
                <a:uLnTx/>
                <a:uFillTx/>
                <a:latin typeface="Arial" panose="020B0604020202020204"/>
                <a:ea typeface="+mn-ea"/>
                <a:cs typeface="+mn-cs"/>
              </a:rPr>
              <a:t> (Ed.), Handbook of Affect and Social Cognition Lawrence Erlbaum Associates. 2001. 4. </a:t>
            </a:r>
            <a:r>
              <a:rPr kumimoji="0" lang="en-US" sz="600" b="0" i="0" u="none" strike="noStrike" kern="1200" cap="none" spc="0" normalizeH="0" baseline="0" noProof="0" dirty="0" err="1">
                <a:ln>
                  <a:noFill/>
                </a:ln>
                <a:solidFill>
                  <a:srgbClr val="000000"/>
                </a:solidFill>
                <a:effectLst/>
                <a:uLnTx/>
                <a:uFillTx/>
                <a:latin typeface="Arial" panose="020B0604020202020204"/>
                <a:ea typeface="+mn-ea"/>
                <a:cs typeface="+mn-cs"/>
              </a:rPr>
              <a:t>Graesser</a:t>
            </a:r>
            <a:r>
              <a:rPr kumimoji="0" lang="en-US" sz="600" b="0" i="0" u="none" strike="noStrike" kern="1200" cap="none" spc="0" normalizeH="0" baseline="0" noProof="0" dirty="0">
                <a:ln>
                  <a:noFill/>
                </a:ln>
                <a:solidFill>
                  <a:srgbClr val="000000"/>
                </a:solidFill>
                <a:effectLst/>
                <a:uLnTx/>
                <a:uFillTx/>
                <a:latin typeface="Arial" panose="020B0604020202020204"/>
                <a:ea typeface="+mn-ea"/>
                <a:cs typeface="+mn-cs"/>
              </a:rPr>
              <a:t> AC, et al. </a:t>
            </a:r>
            <a:r>
              <a:rPr kumimoji="0" lang="en-US" sz="600" b="0" i="1" u="none" strike="noStrike" kern="1200" cap="none" spc="0" normalizeH="0" baseline="0" noProof="0" dirty="0">
                <a:ln>
                  <a:noFill/>
                </a:ln>
                <a:solidFill>
                  <a:srgbClr val="000000"/>
                </a:solidFill>
                <a:effectLst/>
                <a:uLnTx/>
                <a:uFillTx/>
                <a:latin typeface="Arial" panose="020B0604020202020204"/>
                <a:ea typeface="+mn-ea"/>
                <a:cs typeface="+mn-cs"/>
              </a:rPr>
              <a:t>Educ Res</a:t>
            </a:r>
            <a:r>
              <a:rPr kumimoji="0" lang="en-US" sz="600" b="0" i="0" u="none" strike="noStrike" kern="1200" cap="none" spc="0" normalizeH="0" baseline="0" noProof="0" dirty="0">
                <a:ln>
                  <a:noFill/>
                </a:ln>
                <a:solidFill>
                  <a:srgbClr val="000000"/>
                </a:solidFill>
                <a:effectLst/>
                <a:uLnTx/>
                <a:uFillTx/>
                <a:latin typeface="Arial" panose="020B0604020202020204"/>
                <a:ea typeface="+mn-ea"/>
                <a:cs typeface="+mn-cs"/>
              </a:rPr>
              <a:t>. 2011;40(5):223-234. 5. Pennebaker JW et al. Linguistic Inquiry and Word Count: LIWC-22. Pennebaker Conglomerates; 2022. </a:t>
            </a:r>
            <a:r>
              <a:rPr kumimoji="0" lang="pt-BR" sz="600" b="0" i="0" u="none" strike="noStrike" kern="1200" cap="none" spc="0" normalizeH="0" baseline="0" noProof="0" dirty="0">
                <a:ln>
                  <a:noFill/>
                </a:ln>
                <a:solidFill>
                  <a:srgbClr val="000000"/>
                </a:solidFill>
                <a:effectLst/>
                <a:uLnTx/>
                <a:uFillTx/>
                <a:latin typeface="Arial" panose="020B0604020202020204"/>
                <a:ea typeface="+mn-ea"/>
                <a:cs typeface="+mn-cs"/>
              </a:rPr>
              <a:t>6. Matthews N, Folivi F. </a:t>
            </a:r>
            <a:r>
              <a:rPr kumimoji="0" lang="pt-BR" sz="600" b="0" i="1" u="none" strike="noStrike" kern="1200" cap="none" spc="0" normalizeH="0" baseline="0" noProof="0" dirty="0">
                <a:ln>
                  <a:noFill/>
                </a:ln>
                <a:solidFill>
                  <a:srgbClr val="000000"/>
                </a:solidFill>
                <a:effectLst/>
                <a:uLnTx/>
                <a:uFillTx/>
                <a:latin typeface="Arial" panose="020B0604020202020204"/>
                <a:ea typeface="+mn-ea"/>
                <a:cs typeface="+mn-cs"/>
              </a:rPr>
              <a:t>PLoS One</a:t>
            </a:r>
            <a:r>
              <a:rPr kumimoji="0" lang="pt-BR" sz="600" b="0" i="0" u="none" strike="noStrike" kern="1200" cap="none" spc="0" normalizeH="0" baseline="0" noProof="0" dirty="0">
                <a:ln>
                  <a:noFill/>
                </a:ln>
                <a:solidFill>
                  <a:srgbClr val="000000"/>
                </a:solidFill>
                <a:effectLst/>
                <a:uLnTx/>
                <a:uFillTx/>
                <a:latin typeface="Arial" panose="020B0604020202020204"/>
                <a:ea typeface="+mn-ea"/>
                <a:cs typeface="+mn-cs"/>
              </a:rPr>
              <a:t>. 2023;18(2):e0282146. 7. Pal A, et al. </a:t>
            </a:r>
            <a:r>
              <a:rPr kumimoji="0" lang="pt-BR" sz="600" b="0" i="1" u="none" strike="noStrike" kern="1200" cap="none" spc="0" normalizeH="0" baseline="0" noProof="0" dirty="0">
                <a:ln>
                  <a:noFill/>
                </a:ln>
                <a:solidFill>
                  <a:srgbClr val="000000"/>
                </a:solidFill>
                <a:effectLst/>
                <a:uLnTx/>
                <a:uFillTx/>
                <a:latin typeface="Arial" panose="020B0604020202020204"/>
                <a:ea typeface="+mn-ea"/>
                <a:cs typeface="+mn-cs"/>
              </a:rPr>
              <a:t>Curr Med Res Opin</a:t>
            </a:r>
            <a:r>
              <a:rPr kumimoji="0" lang="pt-BR" sz="600" b="0" i="0" u="none" strike="noStrike" kern="1200" cap="none" spc="0" normalizeH="0" baseline="0" noProof="0" dirty="0">
                <a:ln>
                  <a:noFill/>
                </a:ln>
                <a:solidFill>
                  <a:srgbClr val="000000"/>
                </a:solidFill>
                <a:effectLst/>
                <a:uLnTx/>
                <a:uFillTx/>
                <a:latin typeface="Arial" panose="020B0604020202020204"/>
                <a:ea typeface="+mn-ea"/>
                <a:cs typeface="+mn-cs"/>
              </a:rPr>
              <a:t>. 2024;40(4):677-687. 8. </a:t>
            </a:r>
            <a:r>
              <a:rPr kumimoji="0" lang="en-US" sz="600" b="0" i="0" u="none" strike="noStrike" kern="1200" cap="none" spc="0" normalizeH="0" baseline="0" noProof="0" dirty="0">
                <a:ln>
                  <a:noFill/>
                </a:ln>
                <a:solidFill>
                  <a:srgbClr val="000000"/>
                </a:solidFill>
                <a:effectLst/>
                <a:uLnTx/>
                <a:uFillTx/>
                <a:latin typeface="Arial" panose="020B0604020202020204"/>
                <a:ea typeface="+mn-ea"/>
                <a:cs typeface="+mn-cs"/>
              </a:rPr>
              <a:t>Pennebaker JW et al. Linguistic Inquiry and Word Count: LIWC-22</a:t>
            </a:r>
            <a:endParaRPr lang="en-US" sz="600" dirty="0"/>
          </a:p>
        </p:txBody>
      </p:sp>
    </p:spTree>
    <p:custDataLst>
      <p:tags r:id="rId1"/>
    </p:custDataLst>
    <p:extLst>
      <p:ext uri="{BB962C8B-B14F-4D97-AF65-F5344CB8AC3E}">
        <p14:creationId xmlns:p14="http://schemas.microsoft.com/office/powerpoint/2010/main" val="2008478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64296-4F47-4B80-BE8E-709BBE7771E2}"/>
              </a:ext>
            </a:extLst>
          </p:cNvPr>
          <p:cNvSpPr>
            <a:spLocks noGrp="1"/>
          </p:cNvSpPr>
          <p:nvPr>
            <p:ph type="title"/>
          </p:nvPr>
        </p:nvSpPr>
        <p:spPr/>
        <p:txBody>
          <a:bodyPr>
            <a:normAutofit/>
          </a:bodyPr>
          <a:lstStyle/>
          <a:p>
            <a:r>
              <a:rPr lang="en-US"/>
              <a:t>ISMPP Announcements</a:t>
            </a:r>
          </a:p>
        </p:txBody>
      </p:sp>
      <p:sp>
        <p:nvSpPr>
          <p:cNvPr id="8" name="Rectangle 7">
            <a:extLst>
              <a:ext uri="{FF2B5EF4-FFF2-40B4-BE49-F238E27FC236}">
                <a16:creationId xmlns:a16="http://schemas.microsoft.com/office/drawing/2014/main" id="{554B3AC2-C027-437C-9915-938F4F4B87B9}"/>
              </a:ext>
            </a:extLst>
          </p:cNvPr>
          <p:cNvSpPr/>
          <p:nvPr/>
        </p:nvSpPr>
        <p:spPr>
          <a:xfrm>
            <a:off x="428332" y="1071145"/>
            <a:ext cx="7594439" cy="1554272"/>
          </a:xfrm>
          <a:prstGeom prst="rect">
            <a:avLst/>
          </a:prstGeom>
        </p:spPr>
        <p:txBody>
          <a:bodyPr wrap="square" lIns="91440" tIns="45720" rIns="91440" bIns="45720" anchor="t">
            <a:spAutoFit/>
          </a:bodyPr>
          <a:lstStyle/>
          <a:p>
            <a:pPr algn="ctr">
              <a:spcBef>
                <a:spcPts val="600"/>
              </a:spcBef>
              <a:defRPr/>
            </a:pPr>
            <a:r>
              <a:rPr lang="en-US" sz="2000" b="1" spc="-23">
                <a:solidFill>
                  <a:srgbClr val="0070C0"/>
                </a:solidFill>
                <a:ea typeface="ＭＳ Ｐゴシック"/>
                <a:cs typeface="Calibri"/>
              </a:rPr>
              <a:t>Application deadline for the September CMPP </a:t>
            </a:r>
          </a:p>
          <a:p>
            <a:pPr algn="ctr">
              <a:spcBef>
                <a:spcPts val="600"/>
              </a:spcBef>
              <a:defRPr/>
            </a:pPr>
            <a:r>
              <a:rPr lang="en-US" sz="2000" b="1" spc="-23">
                <a:solidFill>
                  <a:srgbClr val="0070C0"/>
                </a:solidFill>
                <a:ea typeface="ＭＳ Ｐゴシック"/>
                <a:cs typeface="Calibri"/>
              </a:rPr>
              <a:t>exam is August 1</a:t>
            </a:r>
            <a:endParaRPr lang="en-US" sz="2000" b="1" spc="-23">
              <a:solidFill>
                <a:srgbClr val="0070C0"/>
              </a:solidFill>
            </a:endParaRPr>
          </a:p>
          <a:p>
            <a:pPr marL="285115" indent="-285115">
              <a:spcBef>
                <a:spcPts val="600"/>
              </a:spcBef>
              <a:buFont typeface="Arial" panose="020B0604020202020204" pitchFamily="34" charset="0"/>
              <a:buChar char="•"/>
              <a:defRPr/>
            </a:pPr>
            <a:endParaRPr lang="en-US" sz="2000" spc="-23">
              <a:latin typeface="Franklin Gothic Book"/>
              <a:ea typeface="ＭＳ Ｐゴシック" pitchFamily="34" charset="-128"/>
              <a:cs typeface="Calibri" pitchFamily="34" charset="0"/>
            </a:endParaRPr>
          </a:p>
          <a:p>
            <a:pPr>
              <a:spcBef>
                <a:spcPts val="600"/>
              </a:spcBef>
              <a:defRPr/>
            </a:pPr>
            <a:endParaRPr lang="en-US" sz="2000" spc="-23">
              <a:latin typeface="Franklin Gothic Book"/>
              <a:ea typeface="ＭＳ Ｐゴシック" pitchFamily="34" charset="-128"/>
              <a:cs typeface="Calibri" pitchFamily="34" charset="0"/>
            </a:endParaRPr>
          </a:p>
        </p:txBody>
      </p:sp>
      <p:sp>
        <p:nvSpPr>
          <p:cNvPr id="2" name="Slide Number Placeholder 1">
            <a:extLst>
              <a:ext uri="{FF2B5EF4-FFF2-40B4-BE49-F238E27FC236}">
                <a16:creationId xmlns:a16="http://schemas.microsoft.com/office/drawing/2014/main" id="{53AFCC83-E0F3-1F6F-F07C-2E602DD33DC5}"/>
              </a:ext>
            </a:extLst>
          </p:cNvPr>
          <p:cNvSpPr>
            <a:spLocks noGrp="1"/>
          </p:cNvSpPr>
          <p:nvPr>
            <p:ph type="sldNum" sz="quarter" idx="10"/>
          </p:nvPr>
        </p:nvSpPr>
        <p:spPr/>
        <p:txBody>
          <a:bodyPr/>
          <a:lstStyle/>
          <a:p>
            <a:fld id="{42AD0A0E-4515-A647-B2E3-7F1B29FB990E}" type="slidenum">
              <a:rPr lang="en-US" smtClean="0"/>
              <a:pPr/>
              <a:t>3</a:t>
            </a:fld>
            <a:endParaRPr lang="en-US"/>
          </a:p>
        </p:txBody>
      </p:sp>
      <p:pic>
        <p:nvPicPr>
          <p:cNvPr id="5" name="Picture 4" descr="A picture containing text, font, logo, graphics&#10;&#10;Description automatically generated">
            <a:extLst>
              <a:ext uri="{FF2B5EF4-FFF2-40B4-BE49-F238E27FC236}">
                <a16:creationId xmlns:a16="http://schemas.microsoft.com/office/drawing/2014/main" id="{2786F9BF-E262-ED15-A75D-9CC8A9FF4C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6459" y="2184400"/>
            <a:ext cx="2097583" cy="2108200"/>
          </a:xfrm>
          <a:prstGeom prst="rect">
            <a:avLst/>
          </a:prstGeom>
        </p:spPr>
      </p:pic>
    </p:spTree>
    <p:extLst>
      <p:ext uri="{BB962C8B-B14F-4D97-AF65-F5344CB8AC3E}">
        <p14:creationId xmlns:p14="http://schemas.microsoft.com/office/powerpoint/2010/main" val="28932054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51247-86B2-A606-9AC0-ED6084DEB9DD}"/>
              </a:ext>
            </a:extLst>
          </p:cNvPr>
          <p:cNvSpPr>
            <a:spLocks noGrp="1"/>
          </p:cNvSpPr>
          <p:nvPr>
            <p:ph type="title"/>
          </p:nvPr>
        </p:nvSpPr>
        <p:spPr>
          <a:xfrm>
            <a:off x="729600" y="232728"/>
            <a:ext cx="7529945" cy="731996"/>
          </a:xfrm>
        </p:spPr>
        <p:txBody>
          <a:bodyPr>
            <a:noAutofit/>
          </a:bodyPr>
          <a:lstStyle/>
          <a:p>
            <a:r>
              <a:rPr lang="en-US" sz="2400" dirty="0"/>
              <a:t>Finally, we tested whether a more-narrative style of abstract might increase the influence of review articles</a:t>
            </a:r>
          </a:p>
        </p:txBody>
      </p:sp>
      <p:sp>
        <p:nvSpPr>
          <p:cNvPr id="4" name="Slide Number Placeholder 3">
            <a:extLst>
              <a:ext uri="{FF2B5EF4-FFF2-40B4-BE49-F238E27FC236}">
                <a16:creationId xmlns:a16="http://schemas.microsoft.com/office/drawing/2014/main" id="{CAF92EB0-BFBF-CB0C-73F2-C67E35D064FC}"/>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6B51402-D8AD-3345-AF1A-7CB73C854E7F}" type="slidenum">
              <a:rPr lang="en-US" smtClean="0"/>
              <a:pPr algn="ctr">
                <a:defRPr/>
              </a:pPr>
              <a:t>30</a:t>
            </a:fld>
            <a:endParaRPr lang="en-US" sz="788" dirty="0">
              <a:solidFill>
                <a:srgbClr val="FFFFFF"/>
              </a:solidFill>
              <a:latin typeface="Arial" panose="020B0604020202020204"/>
            </a:endParaRPr>
          </a:p>
        </p:txBody>
      </p:sp>
      <p:grpSp>
        <p:nvGrpSpPr>
          <p:cNvPr id="3" name="Group 2">
            <a:extLst>
              <a:ext uri="{FF2B5EF4-FFF2-40B4-BE49-F238E27FC236}">
                <a16:creationId xmlns:a16="http://schemas.microsoft.com/office/drawing/2014/main" id="{9D9F2C68-89B6-06C8-8DBD-47B7051BCE4A}"/>
              </a:ext>
            </a:extLst>
          </p:cNvPr>
          <p:cNvGrpSpPr/>
          <p:nvPr/>
        </p:nvGrpSpPr>
        <p:grpSpPr>
          <a:xfrm>
            <a:off x="459819" y="1081026"/>
            <a:ext cx="2606041" cy="3350290"/>
            <a:chOff x="613091" y="1441368"/>
            <a:chExt cx="3474721" cy="4467053"/>
          </a:xfrm>
        </p:grpSpPr>
        <p:sp>
          <p:nvSpPr>
            <p:cNvPr id="8" name="Rectangle 7">
              <a:extLst>
                <a:ext uri="{FF2B5EF4-FFF2-40B4-BE49-F238E27FC236}">
                  <a16:creationId xmlns:a16="http://schemas.microsoft.com/office/drawing/2014/main" id="{CF3DBCA1-7F2E-A027-8BB4-1BE3526644F8}"/>
                </a:ext>
              </a:extLst>
            </p:cNvPr>
            <p:cNvSpPr/>
            <p:nvPr/>
          </p:nvSpPr>
          <p:spPr>
            <a:xfrm>
              <a:off x="613091" y="2250821"/>
              <a:ext cx="3474720" cy="3657600"/>
            </a:xfrm>
            <a:prstGeom prst="rect">
              <a:avLst/>
            </a:prstGeom>
            <a:solidFill>
              <a:srgbClr val="EED7C5"/>
            </a:solidFill>
            <a:ln w="19050">
              <a:noFill/>
            </a:ln>
          </p:spPr>
          <p:txBody>
            <a:bodyPr wrap="square" lIns="137160" tIns="137160" rIns="137160" bIns="68580" anchor="t">
              <a:noAutofit/>
            </a:bodyPr>
            <a:lstStyle/>
            <a:p>
              <a:pPr>
                <a:spcBef>
                  <a:spcPts val="450"/>
                </a:spcBef>
                <a:defRPr/>
              </a:pPr>
              <a:endParaRPr lang="en-GB" sz="1200" b="1">
                <a:solidFill>
                  <a:srgbClr val="000000"/>
                </a:solidFill>
                <a:latin typeface="Aptos"/>
              </a:endParaRPr>
            </a:p>
            <a:p>
              <a:pPr>
                <a:spcBef>
                  <a:spcPts val="450"/>
                </a:spcBef>
                <a:defRPr/>
              </a:pPr>
              <a:endParaRPr lang="en-GB" sz="1200" b="1">
                <a:solidFill>
                  <a:srgbClr val="000000"/>
                </a:solidFill>
                <a:latin typeface="Aptos"/>
              </a:endParaRPr>
            </a:p>
          </p:txBody>
        </p:sp>
        <p:sp>
          <p:nvSpPr>
            <p:cNvPr id="12" name="Rectangle 11">
              <a:extLst>
                <a:ext uri="{FF2B5EF4-FFF2-40B4-BE49-F238E27FC236}">
                  <a16:creationId xmlns:a16="http://schemas.microsoft.com/office/drawing/2014/main" id="{F7E88A5E-8E7C-041D-645F-4E7A827CB9C1}"/>
                </a:ext>
              </a:extLst>
            </p:cNvPr>
            <p:cNvSpPr/>
            <p:nvPr/>
          </p:nvSpPr>
          <p:spPr>
            <a:xfrm>
              <a:off x="613092" y="1441368"/>
              <a:ext cx="3474720" cy="815448"/>
            </a:xfrm>
            <a:prstGeom prst="rect">
              <a:avLst/>
            </a:prstGeom>
            <a:solidFill>
              <a:srgbClr val="FF5C17"/>
            </a:solidFill>
            <a:ln w="19050" cap="flat" cmpd="sng" algn="ctr">
              <a:noFill/>
              <a:prstDash val="solid"/>
              <a:miter lim="800000"/>
            </a:ln>
            <a:effectLst/>
          </p:spPr>
          <p:txBody>
            <a:bodyPr lIns="135000" tIns="27000" rIns="137160" rtlCol="0" anchor="ctr"/>
            <a:lstStyle/>
            <a:p>
              <a:pPr algn="ctr">
                <a:defRPr/>
              </a:pPr>
              <a:r>
                <a:rPr lang="en-US" b="1" kern="0" dirty="0">
                  <a:solidFill>
                    <a:srgbClr val="FFFFFF"/>
                  </a:solidFill>
                  <a:latin typeface="Arial" panose="020B0604020202020204" pitchFamily="34" charset="0"/>
                  <a:cs typeface="Arial" panose="020B0604020202020204" pitchFamily="34" charset="0"/>
                </a:rPr>
                <a:t>Two measures of review article influence</a:t>
              </a:r>
              <a:endParaRPr lang="en-GB" b="1" kern="0" dirty="0">
                <a:solidFill>
                  <a:srgbClr val="FFFFFF"/>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5219B3F4-D4F2-F0BD-4AE1-1763DE72999F}"/>
                </a:ext>
              </a:extLst>
            </p:cNvPr>
            <p:cNvSpPr txBox="1"/>
            <p:nvPr/>
          </p:nvSpPr>
          <p:spPr>
            <a:xfrm>
              <a:off x="890692" y="2523608"/>
              <a:ext cx="2878754" cy="3077765"/>
            </a:xfrm>
            <a:prstGeom prst="rect">
              <a:avLst/>
            </a:prstGeom>
            <a:noFill/>
          </p:spPr>
          <p:txBody>
            <a:bodyPr wrap="square">
              <a:spAutoFit/>
            </a:bodyPr>
            <a:lstStyle/>
            <a:p>
              <a:pPr algn="ctr">
                <a:defRPr/>
              </a:pPr>
              <a:r>
                <a:rPr lang="en-US" sz="1500" b="1" dirty="0">
                  <a:solidFill>
                    <a:srgbClr val="000000">
                      <a:lumMod val="75000"/>
                      <a:lumOff val="25000"/>
                    </a:srgbClr>
                  </a:solidFill>
                  <a:latin typeface="Arial" panose="020B0604020202020204"/>
                </a:rPr>
                <a:t>Citation count </a:t>
              </a:r>
            </a:p>
            <a:p>
              <a:pPr algn="ctr">
                <a:defRPr/>
              </a:pPr>
              <a:r>
                <a:rPr lang="en-US" dirty="0">
                  <a:solidFill>
                    <a:srgbClr val="000000">
                      <a:lumMod val="75000"/>
                      <a:lumOff val="25000"/>
                    </a:srgbClr>
                  </a:solidFill>
                  <a:latin typeface="Arial" panose="020B0604020202020204"/>
                </a:rPr>
                <a:t>(Web of Science)</a:t>
              </a:r>
            </a:p>
            <a:p>
              <a:pPr algn="ctr">
                <a:defRPr/>
              </a:pPr>
              <a:endParaRPr lang="en-US" sz="1500" b="1" dirty="0">
                <a:solidFill>
                  <a:srgbClr val="000000">
                    <a:lumMod val="75000"/>
                    <a:lumOff val="25000"/>
                  </a:srgbClr>
                </a:solidFill>
                <a:latin typeface="Arial" panose="020B0604020202020204"/>
              </a:endParaRPr>
            </a:p>
            <a:p>
              <a:pPr algn="ctr">
                <a:defRPr/>
              </a:pPr>
              <a:endParaRPr lang="en-US" sz="1500" b="1" dirty="0">
                <a:solidFill>
                  <a:srgbClr val="000000">
                    <a:lumMod val="75000"/>
                    <a:lumOff val="25000"/>
                  </a:srgbClr>
                </a:solidFill>
                <a:latin typeface="Arial" panose="020B0604020202020204"/>
              </a:endParaRPr>
            </a:p>
            <a:p>
              <a:pPr algn="ctr">
                <a:defRPr/>
              </a:pPr>
              <a:r>
                <a:rPr lang="en-US" sz="1500" b="1" dirty="0">
                  <a:solidFill>
                    <a:srgbClr val="000000">
                      <a:lumMod val="75000"/>
                      <a:lumOff val="25000"/>
                    </a:srgbClr>
                  </a:solidFill>
                  <a:latin typeface="Arial" panose="020B0604020202020204"/>
                </a:rPr>
                <a:t>Altmetric Attention Score</a:t>
              </a:r>
            </a:p>
            <a:p>
              <a:pPr algn="ctr">
                <a:defRPr/>
              </a:pPr>
              <a:endParaRPr lang="en-US" sz="1200" b="1" dirty="0">
                <a:solidFill>
                  <a:srgbClr val="000000">
                    <a:lumMod val="75000"/>
                    <a:lumOff val="25000"/>
                  </a:srgbClr>
                </a:solidFill>
                <a:latin typeface="Arial" panose="020B0604020202020204"/>
              </a:endParaRPr>
            </a:p>
            <a:p>
              <a:pPr algn="ctr">
                <a:defRPr/>
              </a:pPr>
              <a:endParaRPr lang="en-US" sz="1200" b="1" dirty="0">
                <a:solidFill>
                  <a:srgbClr val="000000">
                    <a:lumMod val="75000"/>
                    <a:lumOff val="25000"/>
                  </a:srgbClr>
                </a:solidFill>
                <a:latin typeface="Arial" panose="020B0604020202020204"/>
              </a:endParaRPr>
            </a:p>
            <a:p>
              <a:pPr algn="ctr">
                <a:defRPr/>
              </a:pPr>
              <a:r>
                <a:rPr lang="en-US" sz="1050" b="1" dirty="0">
                  <a:solidFill>
                    <a:srgbClr val="000000">
                      <a:lumMod val="75000"/>
                      <a:lumOff val="25000"/>
                    </a:srgbClr>
                  </a:solidFill>
                  <a:latin typeface="Arial" panose="020B0604020202020204"/>
                </a:rPr>
                <a:t>These variables were log‑transformed to mitigate their skewed distributions</a:t>
              </a:r>
            </a:p>
          </p:txBody>
        </p:sp>
      </p:grpSp>
      <p:grpSp>
        <p:nvGrpSpPr>
          <p:cNvPr id="5" name="Group 4">
            <a:extLst>
              <a:ext uri="{FF2B5EF4-FFF2-40B4-BE49-F238E27FC236}">
                <a16:creationId xmlns:a16="http://schemas.microsoft.com/office/drawing/2014/main" id="{36510CCE-FB02-573B-8936-E17E9D4B8896}"/>
              </a:ext>
            </a:extLst>
          </p:cNvPr>
          <p:cNvGrpSpPr/>
          <p:nvPr/>
        </p:nvGrpSpPr>
        <p:grpSpPr>
          <a:xfrm>
            <a:off x="3266568" y="1084104"/>
            <a:ext cx="2606040" cy="3344503"/>
            <a:chOff x="4355424" y="1445472"/>
            <a:chExt cx="3474720" cy="4459337"/>
          </a:xfrm>
        </p:grpSpPr>
        <p:sp>
          <p:nvSpPr>
            <p:cNvPr id="7" name="Rectangle 6">
              <a:extLst>
                <a:ext uri="{FF2B5EF4-FFF2-40B4-BE49-F238E27FC236}">
                  <a16:creationId xmlns:a16="http://schemas.microsoft.com/office/drawing/2014/main" id="{6D5A6EFA-AE5B-F556-1B8E-69178CCC9A69}"/>
                </a:ext>
              </a:extLst>
            </p:cNvPr>
            <p:cNvSpPr/>
            <p:nvPr/>
          </p:nvSpPr>
          <p:spPr>
            <a:xfrm>
              <a:off x="4355424" y="2247209"/>
              <a:ext cx="3474720" cy="3657600"/>
            </a:xfrm>
            <a:prstGeom prst="rect">
              <a:avLst/>
            </a:prstGeom>
            <a:solidFill>
              <a:srgbClr val="EED7C5"/>
            </a:solidFill>
            <a:ln w="19050">
              <a:noFill/>
            </a:ln>
          </p:spPr>
          <p:txBody>
            <a:bodyPr wrap="square" lIns="137160" tIns="137160" rIns="137160" bIns="68580" anchor="t">
              <a:noAutofit/>
            </a:bodyPr>
            <a:lstStyle/>
            <a:p>
              <a:pPr>
                <a:spcBef>
                  <a:spcPts val="450"/>
                </a:spcBef>
                <a:defRPr/>
              </a:pPr>
              <a:endParaRPr lang="en-GB" sz="1200" b="1">
                <a:solidFill>
                  <a:srgbClr val="000000"/>
                </a:solidFill>
                <a:latin typeface="Aptos"/>
              </a:endParaRPr>
            </a:p>
            <a:p>
              <a:pPr>
                <a:spcBef>
                  <a:spcPts val="450"/>
                </a:spcBef>
                <a:defRPr/>
              </a:pPr>
              <a:endParaRPr lang="en-GB" sz="1200" b="1">
                <a:solidFill>
                  <a:srgbClr val="000000"/>
                </a:solidFill>
                <a:latin typeface="Aptos"/>
              </a:endParaRPr>
            </a:p>
          </p:txBody>
        </p:sp>
        <p:sp>
          <p:nvSpPr>
            <p:cNvPr id="13" name="Rectangle 12">
              <a:extLst>
                <a:ext uri="{FF2B5EF4-FFF2-40B4-BE49-F238E27FC236}">
                  <a16:creationId xmlns:a16="http://schemas.microsoft.com/office/drawing/2014/main" id="{D2AE4053-324A-F935-5270-0F231F6710BF}"/>
                </a:ext>
              </a:extLst>
            </p:cNvPr>
            <p:cNvSpPr/>
            <p:nvPr/>
          </p:nvSpPr>
          <p:spPr>
            <a:xfrm>
              <a:off x="4355424" y="1445472"/>
              <a:ext cx="3474720" cy="815448"/>
            </a:xfrm>
            <a:prstGeom prst="rect">
              <a:avLst/>
            </a:prstGeom>
            <a:solidFill>
              <a:srgbClr val="FF5C17"/>
            </a:solidFill>
            <a:ln w="19050" cap="flat" cmpd="sng" algn="ctr">
              <a:noFill/>
              <a:prstDash val="solid"/>
              <a:miter lim="800000"/>
            </a:ln>
            <a:effectLst/>
          </p:spPr>
          <p:txBody>
            <a:bodyPr lIns="68580" tIns="27000" rIns="68580" rtlCol="0" anchor="ctr"/>
            <a:lstStyle/>
            <a:p>
              <a:pPr algn="ctr">
                <a:defRPr/>
              </a:pPr>
              <a:r>
                <a:rPr lang="en-US" b="1" kern="0" dirty="0">
                  <a:solidFill>
                    <a:srgbClr val="FFFFFF"/>
                  </a:solidFill>
                  <a:latin typeface="Arial" panose="020B0604020202020204" pitchFamily="34" charset="0"/>
                  <a:cs typeface="Arial" panose="020B0604020202020204" pitchFamily="34" charset="0"/>
                </a:rPr>
                <a:t>I</a:t>
              </a:r>
              <a:r>
                <a:rPr lang="en-US" b="1" kern="0" dirty="0" err="1">
                  <a:solidFill>
                    <a:srgbClr val="FFFFFF"/>
                  </a:solidFill>
                  <a:latin typeface="Arial" panose="020B0604020202020204" pitchFamily="34" charset="0"/>
                  <a:cs typeface="Arial" panose="020B0604020202020204" pitchFamily="34" charset="0"/>
                </a:rPr>
                <a:t>ndividual</a:t>
              </a:r>
              <a:r>
                <a:rPr lang="en-US" b="1" kern="0" dirty="0">
                  <a:solidFill>
                    <a:srgbClr val="FFFFFF"/>
                  </a:solidFill>
                  <a:latin typeface="Arial" panose="020B0604020202020204" pitchFamily="34" charset="0"/>
                  <a:cs typeface="Arial" panose="020B0604020202020204" pitchFamily="34" charset="0"/>
                </a:rPr>
                <a:t> narrative elements and article influence</a:t>
              </a:r>
              <a:endParaRPr lang="en-GB" b="1" kern="0" dirty="0">
                <a:solidFill>
                  <a:srgbClr val="FFFFFF"/>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FBE8A32F-1054-357A-3989-1FB2965EDF59}"/>
                </a:ext>
              </a:extLst>
            </p:cNvPr>
            <p:cNvSpPr txBox="1"/>
            <p:nvPr/>
          </p:nvSpPr>
          <p:spPr>
            <a:xfrm>
              <a:off x="4546991" y="2518335"/>
              <a:ext cx="3110175" cy="2602421"/>
            </a:xfrm>
            <a:prstGeom prst="rect">
              <a:avLst/>
            </a:prstGeom>
            <a:noFill/>
          </p:spPr>
          <p:txBody>
            <a:bodyPr wrap="square">
              <a:spAutoFit/>
            </a:bodyPr>
            <a:lstStyle/>
            <a:p>
              <a:pPr algn="ctr">
                <a:spcAft>
                  <a:spcPts val="450"/>
                </a:spcAft>
                <a:defRPr/>
              </a:pPr>
              <a:r>
                <a:rPr lang="en-US" sz="1500" b="1" dirty="0">
                  <a:solidFill>
                    <a:srgbClr val="000000">
                      <a:lumMod val="75000"/>
                      <a:lumOff val="25000"/>
                    </a:srgbClr>
                  </a:solidFill>
                  <a:latin typeface="Arial" panose="020B0604020202020204"/>
                </a:rPr>
                <a:t>Wilcoxon rank-sum test </a:t>
              </a:r>
              <a:r>
                <a:rPr lang="en-US" dirty="0">
                  <a:solidFill>
                    <a:srgbClr val="000000">
                      <a:lumMod val="75000"/>
                      <a:lumOff val="25000"/>
                    </a:srgbClr>
                  </a:solidFill>
                  <a:latin typeface="Arial" panose="020B0604020202020204"/>
                </a:rPr>
                <a:t>(binary variables)</a:t>
              </a:r>
            </a:p>
            <a:p>
              <a:pPr algn="ctr">
                <a:spcAft>
                  <a:spcPts val="450"/>
                </a:spcAft>
                <a:defRPr/>
              </a:pPr>
              <a:endParaRPr lang="en-US" dirty="0">
                <a:solidFill>
                  <a:srgbClr val="000000">
                    <a:lumMod val="75000"/>
                    <a:lumOff val="25000"/>
                  </a:srgbClr>
                </a:solidFill>
                <a:latin typeface="Arial" panose="020B0604020202020204"/>
              </a:endParaRPr>
            </a:p>
            <a:p>
              <a:pPr algn="ctr">
                <a:spcAft>
                  <a:spcPts val="450"/>
                </a:spcAft>
                <a:defRPr/>
              </a:pPr>
              <a:r>
                <a:rPr lang="en-US" sz="1500" b="1" dirty="0">
                  <a:solidFill>
                    <a:srgbClr val="000000">
                      <a:lumMod val="75000"/>
                      <a:lumOff val="25000"/>
                    </a:srgbClr>
                  </a:solidFill>
                  <a:latin typeface="Arial" panose="020B0604020202020204"/>
                </a:rPr>
                <a:t>Pearson or Spearman’s correlation coefficients </a:t>
              </a:r>
              <a:r>
                <a:rPr lang="en-US" dirty="0">
                  <a:solidFill>
                    <a:srgbClr val="000000">
                      <a:lumMod val="75000"/>
                      <a:lumOff val="25000"/>
                    </a:srgbClr>
                  </a:solidFill>
                  <a:latin typeface="Arial" panose="020B0604020202020204"/>
                </a:rPr>
                <a:t>(continuous variables with normal and non‑normal distributions, respectively)</a:t>
              </a:r>
              <a:endParaRPr lang="en-US" sz="1200" dirty="0">
                <a:solidFill>
                  <a:srgbClr val="000000">
                    <a:lumMod val="75000"/>
                    <a:lumOff val="25000"/>
                  </a:srgbClr>
                </a:solidFill>
                <a:latin typeface="Arial" panose="020B0604020202020204"/>
              </a:endParaRPr>
            </a:p>
          </p:txBody>
        </p:sp>
      </p:grpSp>
      <p:grpSp>
        <p:nvGrpSpPr>
          <p:cNvPr id="9" name="Group 8">
            <a:extLst>
              <a:ext uri="{FF2B5EF4-FFF2-40B4-BE49-F238E27FC236}">
                <a16:creationId xmlns:a16="http://schemas.microsoft.com/office/drawing/2014/main" id="{A5667D54-D265-DE0C-A8C3-4FDF82FDF883}"/>
              </a:ext>
            </a:extLst>
          </p:cNvPr>
          <p:cNvGrpSpPr/>
          <p:nvPr/>
        </p:nvGrpSpPr>
        <p:grpSpPr>
          <a:xfrm>
            <a:off x="6080666" y="1082782"/>
            <a:ext cx="2606040" cy="3343289"/>
            <a:chOff x="8107554" y="1443709"/>
            <a:chExt cx="3474720" cy="4457719"/>
          </a:xfrm>
        </p:grpSpPr>
        <p:sp>
          <p:nvSpPr>
            <p:cNvPr id="6" name="Rectangle 5">
              <a:extLst>
                <a:ext uri="{FF2B5EF4-FFF2-40B4-BE49-F238E27FC236}">
                  <a16:creationId xmlns:a16="http://schemas.microsoft.com/office/drawing/2014/main" id="{E07809B6-E44C-13D3-9EB4-B04D901A728F}"/>
                </a:ext>
              </a:extLst>
            </p:cNvPr>
            <p:cNvSpPr/>
            <p:nvPr/>
          </p:nvSpPr>
          <p:spPr>
            <a:xfrm>
              <a:off x="8107554" y="2243828"/>
              <a:ext cx="3474720" cy="3657600"/>
            </a:xfrm>
            <a:prstGeom prst="rect">
              <a:avLst/>
            </a:prstGeom>
            <a:solidFill>
              <a:srgbClr val="EED7C5"/>
            </a:solidFill>
            <a:ln w="19050">
              <a:noFill/>
            </a:ln>
          </p:spPr>
          <p:txBody>
            <a:bodyPr wrap="square" lIns="137160" tIns="137160" rIns="137160" bIns="68580" anchor="t">
              <a:noAutofit/>
            </a:bodyPr>
            <a:lstStyle/>
            <a:p>
              <a:pPr>
                <a:spcBef>
                  <a:spcPts val="450"/>
                </a:spcBef>
                <a:defRPr/>
              </a:pPr>
              <a:endParaRPr lang="en-GB" sz="1200" b="1">
                <a:solidFill>
                  <a:srgbClr val="000000"/>
                </a:solidFill>
                <a:latin typeface="Aptos"/>
              </a:endParaRPr>
            </a:p>
            <a:p>
              <a:pPr>
                <a:spcBef>
                  <a:spcPts val="450"/>
                </a:spcBef>
                <a:defRPr/>
              </a:pPr>
              <a:endParaRPr lang="en-GB" sz="1200" b="1">
                <a:solidFill>
                  <a:srgbClr val="000000"/>
                </a:solidFill>
                <a:latin typeface="Aptos"/>
              </a:endParaRPr>
            </a:p>
          </p:txBody>
        </p:sp>
        <p:sp>
          <p:nvSpPr>
            <p:cNvPr id="14" name="Rectangle 13">
              <a:extLst>
                <a:ext uri="{FF2B5EF4-FFF2-40B4-BE49-F238E27FC236}">
                  <a16:creationId xmlns:a16="http://schemas.microsoft.com/office/drawing/2014/main" id="{CB6037F1-105D-7E90-4B3F-33E616910BA9}"/>
                </a:ext>
              </a:extLst>
            </p:cNvPr>
            <p:cNvSpPr/>
            <p:nvPr/>
          </p:nvSpPr>
          <p:spPr>
            <a:xfrm>
              <a:off x="8107554" y="1443709"/>
              <a:ext cx="3474720" cy="815448"/>
            </a:xfrm>
            <a:prstGeom prst="rect">
              <a:avLst/>
            </a:prstGeom>
            <a:solidFill>
              <a:srgbClr val="FF5C17"/>
            </a:solidFill>
            <a:ln w="19050" cap="flat" cmpd="sng" algn="ctr">
              <a:noFill/>
              <a:prstDash val="solid"/>
              <a:miter lim="800000"/>
            </a:ln>
            <a:effectLst/>
          </p:spPr>
          <p:txBody>
            <a:bodyPr wrap="square" lIns="135000" tIns="27000" rIns="137160" bIns="27432" rtlCol="0" anchor="ctr"/>
            <a:lstStyle/>
            <a:p>
              <a:pPr algn="ctr">
                <a:defRPr/>
              </a:pPr>
              <a:r>
                <a:rPr lang="en-GB" b="1" kern="0" dirty="0">
                  <a:solidFill>
                    <a:srgbClr val="FFFFFF"/>
                  </a:solidFill>
                  <a:latin typeface="Arial" panose="020B0604020202020204" pitchFamily="34" charset="0"/>
                  <a:ea typeface="+mn-lt"/>
                  <a:cs typeface="Arial" panose="020B0604020202020204" pitchFamily="34" charset="0"/>
                </a:rPr>
                <a:t>Multiple linear regression models</a:t>
              </a:r>
              <a:endParaRPr lang="en-US" b="1" kern="0" dirty="0">
                <a:solidFill>
                  <a:srgbClr val="FFFFFF"/>
                </a:solidFill>
                <a:latin typeface="Arial" panose="020B0604020202020204" pitchFamily="34" charset="0"/>
                <a:ea typeface="+mn-lt"/>
                <a:cs typeface="Arial" panose="020B0604020202020204" pitchFamily="34" charset="0"/>
              </a:endParaRPr>
            </a:p>
          </p:txBody>
        </p:sp>
        <p:sp>
          <p:nvSpPr>
            <p:cNvPr id="28" name="TextBox 27">
              <a:extLst>
                <a:ext uri="{FF2B5EF4-FFF2-40B4-BE49-F238E27FC236}">
                  <a16:creationId xmlns:a16="http://schemas.microsoft.com/office/drawing/2014/main" id="{D3A1B50A-5866-A172-200B-C0398C66174F}"/>
                </a:ext>
              </a:extLst>
            </p:cNvPr>
            <p:cNvSpPr txBox="1"/>
            <p:nvPr/>
          </p:nvSpPr>
          <p:spPr>
            <a:xfrm>
              <a:off x="8328930" y="2519401"/>
              <a:ext cx="3053968" cy="1661993"/>
            </a:xfrm>
            <a:prstGeom prst="rect">
              <a:avLst/>
            </a:prstGeom>
            <a:noFill/>
          </p:spPr>
          <p:txBody>
            <a:bodyPr wrap="square">
              <a:spAutoFit/>
            </a:bodyPr>
            <a:lstStyle/>
            <a:p>
              <a:pPr algn="ctr">
                <a:spcAft>
                  <a:spcPts val="450"/>
                </a:spcAft>
                <a:defRPr/>
              </a:pPr>
              <a:r>
                <a:rPr lang="en-US" sz="1500" b="1" dirty="0">
                  <a:solidFill>
                    <a:srgbClr val="000000">
                      <a:lumMod val="75000"/>
                      <a:lumOff val="25000"/>
                    </a:srgbClr>
                  </a:solidFill>
                  <a:latin typeface="Arial" panose="020B0604020202020204"/>
                </a:rPr>
                <a:t>To identify narrative elements predictive of citation count or Altmetric Attention Score</a:t>
              </a:r>
            </a:p>
          </p:txBody>
        </p:sp>
      </p:grpSp>
    </p:spTree>
    <p:custDataLst>
      <p:tags r:id="rId1"/>
    </p:custDataLst>
    <p:extLst>
      <p:ext uri="{BB962C8B-B14F-4D97-AF65-F5344CB8AC3E}">
        <p14:creationId xmlns:p14="http://schemas.microsoft.com/office/powerpoint/2010/main" val="6379824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050E9-6AAD-F544-93D0-54B4A153ACA7}"/>
              </a:ext>
            </a:extLst>
          </p:cNvPr>
          <p:cNvSpPr>
            <a:spLocks noGrp="1"/>
          </p:cNvSpPr>
          <p:nvPr>
            <p:ph type="title"/>
          </p:nvPr>
        </p:nvSpPr>
        <p:spPr/>
        <p:txBody>
          <a:bodyPr/>
          <a:lstStyle/>
          <a:p>
            <a:r>
              <a:rPr lang="en-US" dirty="0"/>
              <a:t>Results</a:t>
            </a:r>
          </a:p>
        </p:txBody>
      </p:sp>
      <p:sp>
        <p:nvSpPr>
          <p:cNvPr id="3" name="Text Placeholder 2">
            <a:extLst>
              <a:ext uri="{FF2B5EF4-FFF2-40B4-BE49-F238E27FC236}">
                <a16:creationId xmlns:a16="http://schemas.microsoft.com/office/drawing/2014/main" id="{3ECBA79E-E285-C826-F35C-15D75BB094C7}"/>
              </a:ext>
            </a:extLst>
          </p:cNvPr>
          <p:cNvSpPr>
            <a:spLocks noGrp="1"/>
          </p:cNvSpPr>
          <p:nvPr>
            <p:ph type="body" idx="1"/>
          </p:nvPr>
        </p:nvSpPr>
        <p:spPr/>
        <p:txBody>
          <a:bodyPr/>
          <a:lstStyle/>
          <a:p>
            <a:endParaRPr lang="en-US"/>
          </a:p>
        </p:txBody>
      </p:sp>
    </p:spTree>
    <p:custDataLst>
      <p:tags r:id="rId1"/>
    </p:custDataLst>
    <p:extLst>
      <p:ext uri="{BB962C8B-B14F-4D97-AF65-F5344CB8AC3E}">
        <p14:creationId xmlns:p14="http://schemas.microsoft.com/office/powerpoint/2010/main" val="39922829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68A5-4DAC-6275-D998-042CADF55D08}"/>
              </a:ext>
            </a:extLst>
          </p:cNvPr>
          <p:cNvSpPr>
            <a:spLocks noGrp="1"/>
          </p:cNvSpPr>
          <p:nvPr>
            <p:ph type="title"/>
          </p:nvPr>
        </p:nvSpPr>
        <p:spPr>
          <a:xfrm>
            <a:off x="793932" y="75310"/>
            <a:ext cx="8046721" cy="731996"/>
          </a:xfrm>
        </p:spPr>
        <p:txBody>
          <a:bodyPr>
            <a:noAutofit/>
          </a:bodyPr>
          <a:lstStyle/>
          <a:p>
            <a:r>
              <a:rPr lang="en-US" sz="2400" dirty="0"/>
              <a:t>How does the narrative structure of abstracts from </a:t>
            </a:r>
            <a:br>
              <a:rPr lang="en-US" sz="2400" dirty="0"/>
            </a:br>
            <a:r>
              <a:rPr lang="en-US" sz="2400" dirty="0"/>
              <a:t>genetic medicine articles compare to traditional stories?</a:t>
            </a:r>
          </a:p>
        </p:txBody>
      </p:sp>
      <p:sp>
        <p:nvSpPr>
          <p:cNvPr id="4" name="Slide Number Placeholder 3">
            <a:extLst>
              <a:ext uri="{FF2B5EF4-FFF2-40B4-BE49-F238E27FC236}">
                <a16:creationId xmlns:a16="http://schemas.microsoft.com/office/drawing/2014/main" id="{687ADC3F-7364-FFE7-9C64-1109D74C6617}"/>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6B51402-D8AD-3345-AF1A-7CB73C854E7F}" type="slidenum">
              <a:rPr lang="en-US" smtClean="0"/>
              <a:pPr algn="ctr">
                <a:defRPr/>
              </a:pPr>
              <a:t>32</a:t>
            </a:fld>
            <a:endParaRPr lang="en-US" sz="788" dirty="0">
              <a:solidFill>
                <a:srgbClr val="FFFFFF"/>
              </a:solidFill>
              <a:latin typeface="Arial" panose="020B0604020202020204"/>
            </a:endParaRPr>
          </a:p>
        </p:txBody>
      </p:sp>
      <p:grpSp>
        <p:nvGrpSpPr>
          <p:cNvPr id="13" name="Group 12">
            <a:extLst>
              <a:ext uri="{FF2B5EF4-FFF2-40B4-BE49-F238E27FC236}">
                <a16:creationId xmlns:a16="http://schemas.microsoft.com/office/drawing/2014/main" id="{8127E0E5-EDCE-2C1B-17D6-FBB5BD18550B}"/>
              </a:ext>
            </a:extLst>
          </p:cNvPr>
          <p:cNvGrpSpPr/>
          <p:nvPr/>
        </p:nvGrpSpPr>
        <p:grpSpPr>
          <a:xfrm>
            <a:off x="179809" y="1147335"/>
            <a:ext cx="3579584" cy="3907970"/>
            <a:chOff x="650881" y="1529780"/>
            <a:chExt cx="4772778" cy="5210626"/>
          </a:xfrm>
        </p:grpSpPr>
        <p:sp>
          <p:nvSpPr>
            <p:cNvPr id="15" name="TextBox 14">
              <a:extLst>
                <a:ext uri="{FF2B5EF4-FFF2-40B4-BE49-F238E27FC236}">
                  <a16:creationId xmlns:a16="http://schemas.microsoft.com/office/drawing/2014/main" id="{836399B7-B17B-CDC0-34AB-369F1B272D52}"/>
                </a:ext>
              </a:extLst>
            </p:cNvPr>
            <p:cNvSpPr txBox="1"/>
            <p:nvPr/>
          </p:nvSpPr>
          <p:spPr>
            <a:xfrm>
              <a:off x="1507729" y="1861116"/>
              <a:ext cx="961971" cy="292388"/>
            </a:xfrm>
            <a:prstGeom prst="rect">
              <a:avLst/>
            </a:prstGeom>
            <a:noFill/>
          </p:spPr>
          <p:txBody>
            <a:bodyPr wrap="square">
              <a:spAutoFit/>
            </a:bodyPr>
            <a:lstStyle/>
            <a:p>
              <a:pPr algn="ctr">
                <a:defRPr/>
              </a:pPr>
              <a:r>
                <a:rPr lang="en-US" sz="825" b="1" dirty="0">
                  <a:solidFill>
                    <a:srgbClr val="444444"/>
                  </a:solidFill>
                  <a:latin typeface="Arial" panose="020B0604020202020204"/>
                </a:rPr>
                <a:t>Staging</a:t>
              </a:r>
              <a:endParaRPr lang="en-US" sz="1050" b="1" dirty="0">
                <a:solidFill>
                  <a:srgbClr val="444444"/>
                </a:solidFill>
                <a:latin typeface="Arial" panose="020B0604020202020204"/>
              </a:endParaRPr>
            </a:p>
          </p:txBody>
        </p:sp>
        <p:sp>
          <p:nvSpPr>
            <p:cNvPr id="19" name="TextBox 18">
              <a:extLst>
                <a:ext uri="{FF2B5EF4-FFF2-40B4-BE49-F238E27FC236}">
                  <a16:creationId xmlns:a16="http://schemas.microsoft.com/office/drawing/2014/main" id="{7AA5F6F1-ED6D-CE5C-2F8B-4B832064820D}"/>
                </a:ext>
              </a:extLst>
            </p:cNvPr>
            <p:cNvSpPr txBox="1"/>
            <p:nvPr/>
          </p:nvSpPr>
          <p:spPr>
            <a:xfrm>
              <a:off x="3981025" y="1859563"/>
              <a:ext cx="961971" cy="292388"/>
            </a:xfrm>
            <a:prstGeom prst="rect">
              <a:avLst/>
            </a:prstGeom>
            <a:noFill/>
          </p:spPr>
          <p:txBody>
            <a:bodyPr wrap="square">
              <a:spAutoFit/>
            </a:bodyPr>
            <a:lstStyle/>
            <a:p>
              <a:pPr algn="ctr">
                <a:defRPr/>
              </a:pPr>
              <a:r>
                <a:rPr lang="en-US" sz="825" b="1" dirty="0">
                  <a:solidFill>
                    <a:srgbClr val="444444"/>
                  </a:solidFill>
                  <a:latin typeface="Arial" panose="020B0604020202020204"/>
                </a:rPr>
                <a:t>Staging</a:t>
              </a:r>
              <a:endParaRPr lang="en-US" sz="1050" b="1" dirty="0">
                <a:solidFill>
                  <a:srgbClr val="444444"/>
                </a:solidFill>
                <a:latin typeface="Arial" panose="020B0604020202020204"/>
              </a:endParaRPr>
            </a:p>
          </p:txBody>
        </p:sp>
        <p:pic>
          <p:nvPicPr>
            <p:cNvPr id="43" name="Picture 42">
              <a:extLst>
                <a:ext uri="{FF2B5EF4-FFF2-40B4-BE49-F238E27FC236}">
                  <a16:creationId xmlns:a16="http://schemas.microsoft.com/office/drawing/2014/main" id="{5095D985-85EC-6E90-C0E6-F7CD5E41EB1E}"/>
                </a:ext>
              </a:extLst>
            </p:cNvPr>
            <p:cNvPicPr>
              <a:picLocks noChangeAspect="1"/>
            </p:cNvPicPr>
            <p:nvPr/>
          </p:nvPicPr>
          <p:blipFill>
            <a:blip r:embed="rId4"/>
            <a:stretch>
              <a:fillRect/>
            </a:stretch>
          </p:blipFill>
          <p:spPr>
            <a:xfrm>
              <a:off x="943099" y="1529780"/>
              <a:ext cx="4480560" cy="358230"/>
            </a:xfrm>
            <a:prstGeom prst="rect">
              <a:avLst/>
            </a:prstGeom>
          </p:spPr>
        </p:pic>
        <p:graphicFrame>
          <p:nvGraphicFramePr>
            <p:cNvPr id="46" name="Chart 45">
              <a:extLst>
                <a:ext uri="{FF2B5EF4-FFF2-40B4-BE49-F238E27FC236}">
                  <a16:creationId xmlns:a16="http://schemas.microsoft.com/office/drawing/2014/main" id="{7F46C04E-2874-AF6A-D682-72C6AB98476B}"/>
                </a:ext>
              </a:extLst>
            </p:cNvPr>
            <p:cNvGraphicFramePr>
              <a:graphicFrameLocks/>
            </p:cNvGraphicFramePr>
            <p:nvPr/>
          </p:nvGraphicFramePr>
          <p:xfrm>
            <a:off x="3137659" y="2021580"/>
            <a:ext cx="2286000" cy="155448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7" name="Chart 46">
              <a:extLst>
                <a:ext uri="{FF2B5EF4-FFF2-40B4-BE49-F238E27FC236}">
                  <a16:creationId xmlns:a16="http://schemas.microsoft.com/office/drawing/2014/main" id="{BAE26D14-684E-5346-1A37-122E17270B6F}"/>
                </a:ext>
              </a:extLst>
            </p:cNvPr>
            <p:cNvGraphicFramePr>
              <a:graphicFrameLocks/>
            </p:cNvGraphicFramePr>
            <p:nvPr/>
          </p:nvGraphicFramePr>
          <p:xfrm>
            <a:off x="3129061" y="3632126"/>
            <a:ext cx="2286000" cy="155448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8" name="Chart 47">
              <a:extLst>
                <a:ext uri="{FF2B5EF4-FFF2-40B4-BE49-F238E27FC236}">
                  <a16:creationId xmlns:a16="http://schemas.microsoft.com/office/drawing/2014/main" id="{40C54AA7-F7EB-13AF-ADBB-8DA8794BCBCE}"/>
                </a:ext>
              </a:extLst>
            </p:cNvPr>
            <p:cNvGraphicFramePr>
              <a:graphicFrameLocks/>
            </p:cNvGraphicFramePr>
            <p:nvPr/>
          </p:nvGraphicFramePr>
          <p:xfrm>
            <a:off x="3135281" y="5182029"/>
            <a:ext cx="2286000" cy="155448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9" name="Chart 48">
              <a:extLst>
                <a:ext uri="{FF2B5EF4-FFF2-40B4-BE49-F238E27FC236}">
                  <a16:creationId xmlns:a16="http://schemas.microsoft.com/office/drawing/2014/main" id="{3CB7094B-13AE-B4D0-5533-98E19BFF63AD}"/>
                </a:ext>
              </a:extLst>
            </p:cNvPr>
            <p:cNvGraphicFramePr>
              <a:graphicFrameLocks/>
            </p:cNvGraphicFramePr>
            <p:nvPr/>
          </p:nvGraphicFramePr>
          <p:xfrm>
            <a:off x="656435" y="2023385"/>
            <a:ext cx="2286000" cy="155448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50" name="Chart 49">
              <a:extLst>
                <a:ext uri="{FF2B5EF4-FFF2-40B4-BE49-F238E27FC236}">
                  <a16:creationId xmlns:a16="http://schemas.microsoft.com/office/drawing/2014/main" id="{1F6FC9F2-CCDC-8942-CE28-803FCD14B7CF}"/>
                </a:ext>
              </a:extLst>
            </p:cNvPr>
            <p:cNvGraphicFramePr>
              <a:graphicFrameLocks/>
            </p:cNvGraphicFramePr>
            <p:nvPr/>
          </p:nvGraphicFramePr>
          <p:xfrm>
            <a:off x="655041" y="3631788"/>
            <a:ext cx="2286000" cy="155448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51" name="Chart 50">
              <a:extLst>
                <a:ext uri="{FF2B5EF4-FFF2-40B4-BE49-F238E27FC236}">
                  <a16:creationId xmlns:a16="http://schemas.microsoft.com/office/drawing/2014/main" id="{3FDC5EFB-8EFE-0B4A-0079-1FE95ED1536F}"/>
                </a:ext>
              </a:extLst>
            </p:cNvPr>
            <p:cNvGraphicFramePr>
              <a:graphicFrameLocks/>
            </p:cNvGraphicFramePr>
            <p:nvPr/>
          </p:nvGraphicFramePr>
          <p:xfrm>
            <a:off x="650881" y="5185926"/>
            <a:ext cx="2286000" cy="1554480"/>
          </p:xfrm>
          <a:graphic>
            <a:graphicData uri="http://schemas.openxmlformats.org/drawingml/2006/chart">
              <c:chart xmlns:c="http://schemas.openxmlformats.org/drawingml/2006/chart" xmlns:r="http://schemas.openxmlformats.org/officeDocument/2006/relationships" r:id="rId10"/>
            </a:graphicData>
          </a:graphic>
        </p:graphicFrame>
        <p:sp>
          <p:nvSpPr>
            <p:cNvPr id="14" name="TextBox 13">
              <a:extLst>
                <a:ext uri="{FF2B5EF4-FFF2-40B4-BE49-F238E27FC236}">
                  <a16:creationId xmlns:a16="http://schemas.microsoft.com/office/drawing/2014/main" id="{73B925D5-DD38-B11D-BD4A-BA0B5F5C6DAE}"/>
                </a:ext>
              </a:extLst>
            </p:cNvPr>
            <p:cNvSpPr txBox="1"/>
            <p:nvPr/>
          </p:nvSpPr>
          <p:spPr>
            <a:xfrm>
              <a:off x="1304357" y="3518444"/>
              <a:ext cx="1371600" cy="275460"/>
            </a:xfrm>
            <a:prstGeom prst="rect">
              <a:avLst/>
            </a:prstGeom>
            <a:noFill/>
          </p:spPr>
          <p:txBody>
            <a:bodyPr wrap="square">
              <a:spAutoFit/>
            </a:bodyPr>
            <a:lstStyle/>
            <a:p>
              <a:pPr algn="ctr">
                <a:lnSpc>
                  <a:spcPct val="90000"/>
                </a:lnSpc>
                <a:defRPr/>
              </a:pPr>
              <a:r>
                <a:rPr lang="en-US" sz="825" b="1" dirty="0">
                  <a:solidFill>
                    <a:srgbClr val="444444"/>
                  </a:solidFill>
                  <a:latin typeface="Arial" panose="020B0604020202020204"/>
                </a:rPr>
                <a:t>Plot Progression</a:t>
              </a:r>
            </a:p>
          </p:txBody>
        </p:sp>
        <p:sp>
          <p:nvSpPr>
            <p:cNvPr id="20" name="TextBox 19">
              <a:extLst>
                <a:ext uri="{FF2B5EF4-FFF2-40B4-BE49-F238E27FC236}">
                  <a16:creationId xmlns:a16="http://schemas.microsoft.com/office/drawing/2014/main" id="{853FCD82-6864-5E12-70F9-5C8D28F20185}"/>
                </a:ext>
              </a:extLst>
            </p:cNvPr>
            <p:cNvSpPr txBox="1"/>
            <p:nvPr/>
          </p:nvSpPr>
          <p:spPr>
            <a:xfrm>
              <a:off x="3774769" y="3517713"/>
              <a:ext cx="1371600" cy="275460"/>
            </a:xfrm>
            <a:prstGeom prst="rect">
              <a:avLst/>
            </a:prstGeom>
            <a:noFill/>
          </p:spPr>
          <p:txBody>
            <a:bodyPr wrap="square">
              <a:spAutoFit/>
            </a:bodyPr>
            <a:lstStyle/>
            <a:p>
              <a:pPr algn="ctr">
                <a:lnSpc>
                  <a:spcPct val="90000"/>
                </a:lnSpc>
                <a:defRPr/>
              </a:pPr>
              <a:r>
                <a:rPr lang="en-US" sz="825" b="1" dirty="0">
                  <a:solidFill>
                    <a:srgbClr val="444444"/>
                  </a:solidFill>
                  <a:latin typeface="Arial" panose="020B0604020202020204"/>
                </a:rPr>
                <a:t>Plot Progression</a:t>
              </a:r>
            </a:p>
          </p:txBody>
        </p:sp>
        <p:sp>
          <p:nvSpPr>
            <p:cNvPr id="16" name="TextBox 15">
              <a:extLst>
                <a:ext uri="{FF2B5EF4-FFF2-40B4-BE49-F238E27FC236}">
                  <a16:creationId xmlns:a16="http://schemas.microsoft.com/office/drawing/2014/main" id="{348D9DA8-10B0-9FDB-320C-D3653760D3BF}"/>
                </a:ext>
              </a:extLst>
            </p:cNvPr>
            <p:cNvSpPr txBox="1"/>
            <p:nvPr/>
          </p:nvSpPr>
          <p:spPr>
            <a:xfrm>
              <a:off x="1254790" y="5076126"/>
              <a:ext cx="1463040" cy="275460"/>
            </a:xfrm>
            <a:prstGeom prst="rect">
              <a:avLst/>
            </a:prstGeom>
            <a:noFill/>
          </p:spPr>
          <p:txBody>
            <a:bodyPr wrap="square">
              <a:spAutoFit/>
            </a:bodyPr>
            <a:lstStyle/>
            <a:p>
              <a:pPr algn="ctr">
                <a:lnSpc>
                  <a:spcPct val="90000"/>
                </a:lnSpc>
                <a:defRPr/>
              </a:pPr>
              <a:r>
                <a:rPr lang="en-US" sz="825" b="1" dirty="0">
                  <a:solidFill>
                    <a:srgbClr val="444444"/>
                  </a:solidFill>
                  <a:latin typeface="Arial" panose="020B0604020202020204"/>
                </a:rPr>
                <a:t>Cognitive Tension</a:t>
              </a:r>
            </a:p>
          </p:txBody>
        </p:sp>
        <p:sp>
          <p:nvSpPr>
            <p:cNvPr id="21" name="TextBox 20">
              <a:extLst>
                <a:ext uri="{FF2B5EF4-FFF2-40B4-BE49-F238E27FC236}">
                  <a16:creationId xmlns:a16="http://schemas.microsoft.com/office/drawing/2014/main" id="{8A3EC8A6-E329-4835-0DAD-5A1C6CCD177C}"/>
                </a:ext>
              </a:extLst>
            </p:cNvPr>
            <p:cNvSpPr txBox="1"/>
            <p:nvPr/>
          </p:nvSpPr>
          <p:spPr>
            <a:xfrm>
              <a:off x="3608441" y="5088360"/>
              <a:ext cx="1707356" cy="275460"/>
            </a:xfrm>
            <a:prstGeom prst="rect">
              <a:avLst/>
            </a:prstGeom>
            <a:noFill/>
          </p:spPr>
          <p:txBody>
            <a:bodyPr wrap="square">
              <a:spAutoFit/>
            </a:bodyPr>
            <a:lstStyle/>
            <a:p>
              <a:pPr algn="ctr">
                <a:lnSpc>
                  <a:spcPct val="90000"/>
                </a:lnSpc>
                <a:defRPr/>
              </a:pPr>
              <a:r>
                <a:rPr lang="en-US" sz="825" b="1" dirty="0">
                  <a:solidFill>
                    <a:srgbClr val="444444"/>
                  </a:solidFill>
                  <a:latin typeface="Arial" panose="020B0604020202020204"/>
                </a:rPr>
                <a:t>Cognitive Tension</a:t>
              </a:r>
            </a:p>
          </p:txBody>
        </p:sp>
      </p:grpSp>
      <p:sp>
        <p:nvSpPr>
          <p:cNvPr id="6" name="TextBox 5">
            <a:extLst>
              <a:ext uri="{FF2B5EF4-FFF2-40B4-BE49-F238E27FC236}">
                <a16:creationId xmlns:a16="http://schemas.microsoft.com/office/drawing/2014/main" id="{164269D7-6FC4-6F27-A00F-9077B1AD55EE}"/>
              </a:ext>
            </a:extLst>
          </p:cNvPr>
          <p:cNvSpPr txBox="1"/>
          <p:nvPr/>
        </p:nvSpPr>
        <p:spPr>
          <a:xfrm>
            <a:off x="322452" y="901098"/>
            <a:ext cx="1234440" cy="253916"/>
          </a:xfrm>
          <a:prstGeom prst="rect">
            <a:avLst/>
          </a:prstGeom>
          <a:solidFill>
            <a:srgbClr val="1B75BB"/>
          </a:solidFill>
        </p:spPr>
        <p:txBody>
          <a:bodyPr wrap="square" anchor="ctr">
            <a:spAutoFit/>
          </a:bodyPr>
          <a:lstStyle/>
          <a:p>
            <a:pPr algn="ctr">
              <a:defRPr/>
            </a:pPr>
            <a:r>
              <a:rPr lang="en-US" sz="1050" u="sng" dirty="0">
                <a:solidFill>
                  <a:srgbClr val="FFFFFF"/>
                </a:solidFill>
                <a:latin typeface="Arial" panose="020B0604020202020204"/>
                <a:ea typeface="Calibri" panose="020F0502020204030204" pitchFamily="34" charset="0"/>
                <a:cs typeface="Arial" panose="020B0604020202020204" pitchFamily="34" charset="0"/>
              </a:rPr>
              <a:t>S</a:t>
            </a:r>
            <a:r>
              <a:rPr lang="en-US" sz="1050" dirty="0">
                <a:solidFill>
                  <a:srgbClr val="FFFFFF"/>
                </a:solidFill>
                <a:latin typeface="Arial" panose="020B0604020202020204"/>
                <a:ea typeface="Calibri" panose="020F0502020204030204" pitchFamily="34" charset="0"/>
                <a:cs typeface="Arial" panose="020B0604020202020204" pitchFamily="34" charset="0"/>
              </a:rPr>
              <a:t>TRUCTURE</a:t>
            </a:r>
          </a:p>
        </p:txBody>
      </p:sp>
      <p:grpSp>
        <p:nvGrpSpPr>
          <p:cNvPr id="12" name="Group 11">
            <a:extLst>
              <a:ext uri="{FF2B5EF4-FFF2-40B4-BE49-F238E27FC236}">
                <a16:creationId xmlns:a16="http://schemas.microsoft.com/office/drawing/2014/main" id="{4B816AEC-5E6A-E1BC-A719-4F8B7E2D0388}"/>
              </a:ext>
            </a:extLst>
          </p:cNvPr>
          <p:cNvGrpSpPr/>
          <p:nvPr/>
        </p:nvGrpSpPr>
        <p:grpSpPr>
          <a:xfrm>
            <a:off x="4614643" y="1085994"/>
            <a:ext cx="3836389" cy="3406232"/>
            <a:chOff x="6280064" y="1460200"/>
            <a:chExt cx="5115185" cy="4541641"/>
          </a:xfrm>
        </p:grpSpPr>
        <p:pic>
          <p:nvPicPr>
            <p:cNvPr id="9" name="Picture 8">
              <a:extLst>
                <a:ext uri="{FF2B5EF4-FFF2-40B4-BE49-F238E27FC236}">
                  <a16:creationId xmlns:a16="http://schemas.microsoft.com/office/drawing/2014/main" id="{DDDFF668-C98F-DCE5-BFA7-C073A7B86740}"/>
                </a:ext>
              </a:extLst>
            </p:cNvPr>
            <p:cNvPicPr>
              <a:picLocks noChangeAspect="1"/>
            </p:cNvPicPr>
            <p:nvPr/>
          </p:nvPicPr>
          <p:blipFill>
            <a:blip r:embed="rId11"/>
            <a:stretch>
              <a:fillRect/>
            </a:stretch>
          </p:blipFill>
          <p:spPr>
            <a:xfrm>
              <a:off x="6280064" y="1808366"/>
              <a:ext cx="5115185" cy="4193475"/>
            </a:xfrm>
            <a:prstGeom prst="rect">
              <a:avLst/>
            </a:prstGeom>
          </p:spPr>
        </p:pic>
        <p:sp>
          <p:nvSpPr>
            <p:cNvPr id="11" name="TextBox 10">
              <a:extLst>
                <a:ext uri="{FF2B5EF4-FFF2-40B4-BE49-F238E27FC236}">
                  <a16:creationId xmlns:a16="http://schemas.microsoft.com/office/drawing/2014/main" id="{2DF14D1F-FB60-669D-4052-088A6F63F1F3}"/>
                </a:ext>
              </a:extLst>
            </p:cNvPr>
            <p:cNvSpPr txBox="1"/>
            <p:nvPr/>
          </p:nvSpPr>
          <p:spPr>
            <a:xfrm>
              <a:off x="6536699" y="1460200"/>
              <a:ext cx="4619300" cy="400109"/>
            </a:xfrm>
            <a:prstGeom prst="rect">
              <a:avLst/>
            </a:prstGeom>
            <a:solidFill>
              <a:schemeClr val="bg1"/>
            </a:solidFill>
          </p:spPr>
          <p:txBody>
            <a:bodyPr wrap="none" rtlCol="0">
              <a:spAutoFit/>
            </a:bodyPr>
            <a:lstStyle/>
            <a:p>
              <a:pPr algn="ctr">
                <a:defRPr/>
              </a:pPr>
              <a:r>
                <a:rPr lang="en-US" b="1" dirty="0">
                  <a:solidFill>
                    <a:srgbClr val="000000"/>
                  </a:solidFill>
                  <a:latin typeface="Arial" panose="020B0604020202020204"/>
                </a:rPr>
                <a:t>Traditional narrative structure of stories</a:t>
              </a:r>
            </a:p>
          </p:txBody>
        </p:sp>
      </p:grpSp>
      <p:grpSp>
        <p:nvGrpSpPr>
          <p:cNvPr id="8" name="Group 7">
            <a:extLst>
              <a:ext uri="{FF2B5EF4-FFF2-40B4-BE49-F238E27FC236}">
                <a16:creationId xmlns:a16="http://schemas.microsoft.com/office/drawing/2014/main" id="{F95A6CC4-2322-827A-D645-7DBB8E26DAFF}"/>
              </a:ext>
            </a:extLst>
          </p:cNvPr>
          <p:cNvGrpSpPr/>
          <p:nvPr/>
        </p:nvGrpSpPr>
        <p:grpSpPr>
          <a:xfrm>
            <a:off x="3907159" y="1048011"/>
            <a:ext cx="5461500" cy="4011715"/>
            <a:chOff x="4382905" y="2017007"/>
            <a:chExt cx="5461500" cy="4011715"/>
          </a:xfrm>
        </p:grpSpPr>
        <p:grpSp>
          <p:nvGrpSpPr>
            <p:cNvPr id="5" name="Group 4">
              <a:extLst>
                <a:ext uri="{FF2B5EF4-FFF2-40B4-BE49-F238E27FC236}">
                  <a16:creationId xmlns:a16="http://schemas.microsoft.com/office/drawing/2014/main" id="{F1BA1879-355C-5276-7421-83CDC3B8D2CF}"/>
                </a:ext>
              </a:extLst>
            </p:cNvPr>
            <p:cNvGrpSpPr/>
            <p:nvPr/>
          </p:nvGrpSpPr>
          <p:grpSpPr>
            <a:xfrm>
              <a:off x="4382905" y="2017007"/>
              <a:ext cx="5292735" cy="3935550"/>
              <a:chOff x="4382905" y="2017007"/>
              <a:chExt cx="5292735" cy="3935550"/>
            </a:xfrm>
          </p:grpSpPr>
          <p:sp>
            <p:nvSpPr>
              <p:cNvPr id="18" name="Rectangle 17">
                <a:extLst>
                  <a:ext uri="{FF2B5EF4-FFF2-40B4-BE49-F238E27FC236}">
                    <a16:creationId xmlns:a16="http://schemas.microsoft.com/office/drawing/2014/main" id="{9280D340-A982-2D3E-4FC4-8AFF1609E8C2}"/>
                  </a:ext>
                </a:extLst>
              </p:cNvPr>
              <p:cNvSpPr/>
              <p:nvPr/>
            </p:nvSpPr>
            <p:spPr>
              <a:xfrm>
                <a:off x="4382905" y="2017007"/>
                <a:ext cx="5180714" cy="3935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panose="020B0604020202020204"/>
                </a:endParaRPr>
              </a:p>
            </p:txBody>
          </p:sp>
          <p:grpSp>
            <p:nvGrpSpPr>
              <p:cNvPr id="3" name="Group 2">
                <a:extLst>
                  <a:ext uri="{FF2B5EF4-FFF2-40B4-BE49-F238E27FC236}">
                    <a16:creationId xmlns:a16="http://schemas.microsoft.com/office/drawing/2014/main" id="{CAC8E369-BA28-7137-A1D9-4A276BE96D60}"/>
                  </a:ext>
                </a:extLst>
              </p:cNvPr>
              <p:cNvGrpSpPr/>
              <p:nvPr/>
            </p:nvGrpSpPr>
            <p:grpSpPr>
              <a:xfrm>
                <a:off x="4422780" y="2461865"/>
                <a:ext cx="5252860" cy="1855198"/>
                <a:chOff x="5806323" y="1628001"/>
                <a:chExt cx="6377331" cy="2560320"/>
              </a:xfrm>
            </p:grpSpPr>
            <p:graphicFrame>
              <p:nvGraphicFramePr>
                <p:cNvPr id="45" name="Chart 44">
                  <a:extLst>
                    <a:ext uri="{FF2B5EF4-FFF2-40B4-BE49-F238E27FC236}">
                      <a16:creationId xmlns:a16="http://schemas.microsoft.com/office/drawing/2014/main" id="{62404B86-02CD-E180-A40B-CE66DDD05EBB}"/>
                    </a:ext>
                  </a:extLst>
                </p:cNvPr>
                <p:cNvGraphicFramePr/>
                <p:nvPr/>
              </p:nvGraphicFramePr>
              <p:xfrm>
                <a:off x="6105525" y="1628001"/>
                <a:ext cx="6078129" cy="2560320"/>
              </p:xfrm>
              <a:graphic>
                <a:graphicData uri="http://schemas.openxmlformats.org/drawingml/2006/chart">
                  <c:chart xmlns:c="http://schemas.openxmlformats.org/drawingml/2006/chart" xmlns:r="http://schemas.openxmlformats.org/officeDocument/2006/relationships" r:id="rId12"/>
                </a:graphicData>
              </a:graphic>
            </p:graphicFrame>
            <p:sp>
              <p:nvSpPr>
                <p:cNvPr id="24" name="TextBox 23">
                  <a:extLst>
                    <a:ext uri="{FF2B5EF4-FFF2-40B4-BE49-F238E27FC236}">
                      <a16:creationId xmlns:a16="http://schemas.microsoft.com/office/drawing/2014/main" id="{CE15B004-92E1-4D67-77B0-4FAC988C3A0F}"/>
                    </a:ext>
                  </a:extLst>
                </p:cNvPr>
                <p:cNvSpPr txBox="1"/>
                <p:nvPr/>
              </p:nvSpPr>
              <p:spPr>
                <a:xfrm>
                  <a:off x="8164180" y="1636994"/>
                  <a:ext cx="1693545" cy="552183"/>
                </a:xfrm>
                <a:prstGeom prst="rect">
                  <a:avLst/>
                </a:prstGeom>
                <a:noFill/>
              </p:spPr>
              <p:txBody>
                <a:bodyPr wrap="none" rtlCol="0">
                  <a:spAutoFit/>
                </a:bodyPr>
                <a:lstStyle/>
                <a:p>
                  <a:pPr algn="ctr">
                    <a:defRPr/>
                  </a:pPr>
                  <a:r>
                    <a:rPr lang="en-US" sz="1100" b="1" dirty="0">
                      <a:solidFill>
                        <a:srgbClr val="444444"/>
                      </a:solidFill>
                      <a:latin typeface="Arial" panose="020B0604020202020204"/>
                    </a:rPr>
                    <a:t>Overall Narrativity</a:t>
                  </a:r>
                </a:p>
                <a:p>
                  <a:pPr algn="ctr">
                    <a:defRPr/>
                  </a:pPr>
                  <a:r>
                    <a:rPr lang="en-US" sz="900" dirty="0">
                      <a:solidFill>
                        <a:srgbClr val="444444"/>
                      </a:solidFill>
                      <a:latin typeface="Arial" panose="020B0604020202020204"/>
                    </a:rPr>
                    <a:t>(range: -100 to +100) </a:t>
                  </a:r>
                </a:p>
              </p:txBody>
            </p:sp>
            <p:sp>
              <p:nvSpPr>
                <p:cNvPr id="28" name="TextBox 27">
                  <a:extLst>
                    <a:ext uri="{FF2B5EF4-FFF2-40B4-BE49-F238E27FC236}">
                      <a16:creationId xmlns:a16="http://schemas.microsoft.com/office/drawing/2014/main" id="{5487AFB4-8649-A7B6-8A3B-D4EDC6AC1E62}"/>
                    </a:ext>
                  </a:extLst>
                </p:cNvPr>
                <p:cNvSpPr txBox="1"/>
                <p:nvPr/>
              </p:nvSpPr>
              <p:spPr>
                <a:xfrm>
                  <a:off x="9982726" y="2461687"/>
                  <a:ext cx="908796" cy="318566"/>
                </a:xfrm>
                <a:prstGeom prst="rect">
                  <a:avLst/>
                </a:prstGeom>
                <a:noFill/>
              </p:spPr>
              <p:txBody>
                <a:bodyPr wrap="none" rtlCol="0">
                  <a:spAutoFit/>
                </a:bodyPr>
                <a:lstStyle/>
                <a:p>
                  <a:pPr>
                    <a:defRPr/>
                  </a:pPr>
                  <a:r>
                    <a:rPr lang="en-US" sz="900" b="1" i="1" dirty="0">
                      <a:solidFill>
                        <a:srgbClr val="000000">
                          <a:lumMod val="65000"/>
                          <a:lumOff val="35000"/>
                        </a:srgbClr>
                      </a:solidFill>
                      <a:latin typeface="Arial" panose="020B0604020202020204"/>
                    </a:rPr>
                    <a:t>P</a:t>
                  </a:r>
                  <a:r>
                    <a:rPr lang="en-US" sz="900" b="1" dirty="0">
                      <a:solidFill>
                        <a:srgbClr val="000000">
                          <a:lumMod val="65000"/>
                          <a:lumOff val="35000"/>
                        </a:srgbClr>
                      </a:solidFill>
                      <a:latin typeface="Arial" panose="020B0604020202020204"/>
                    </a:rPr>
                    <a:t>&lt;0.0001</a:t>
                  </a:r>
                </a:p>
              </p:txBody>
            </p:sp>
            <p:sp>
              <p:nvSpPr>
                <p:cNvPr id="38" name="TextBox 37">
                  <a:extLst>
                    <a:ext uri="{FF2B5EF4-FFF2-40B4-BE49-F238E27FC236}">
                      <a16:creationId xmlns:a16="http://schemas.microsoft.com/office/drawing/2014/main" id="{9A490619-F0A6-C18C-4370-1BFE5D591F97}"/>
                    </a:ext>
                  </a:extLst>
                </p:cNvPr>
                <p:cNvSpPr txBox="1"/>
                <p:nvPr/>
              </p:nvSpPr>
              <p:spPr>
                <a:xfrm rot="16200000">
                  <a:off x="5368209" y="2827669"/>
                  <a:ext cx="1175158" cy="298929"/>
                </a:xfrm>
                <a:prstGeom prst="rect">
                  <a:avLst/>
                </a:prstGeom>
                <a:noFill/>
              </p:spPr>
              <p:txBody>
                <a:bodyPr wrap="none" rtlCol="0">
                  <a:spAutoFit/>
                </a:bodyPr>
                <a:lstStyle/>
                <a:p>
                  <a:pPr>
                    <a:defRPr/>
                  </a:pPr>
                  <a:r>
                    <a:rPr lang="en-US" sz="1000" dirty="0">
                      <a:solidFill>
                        <a:srgbClr val="444444"/>
                      </a:solidFill>
                      <a:latin typeface="Arial" panose="020B0604020202020204"/>
                    </a:rPr>
                    <a:t>Mean score</a:t>
                  </a:r>
                </a:p>
              </p:txBody>
            </p:sp>
          </p:grpSp>
          <p:pic>
            <p:nvPicPr>
              <p:cNvPr id="7" name="Picture 6">
                <a:extLst>
                  <a:ext uri="{FF2B5EF4-FFF2-40B4-BE49-F238E27FC236}">
                    <a16:creationId xmlns:a16="http://schemas.microsoft.com/office/drawing/2014/main" id="{D92E7F6D-9399-6376-CEE1-14C45CB8D439}"/>
                  </a:ext>
                </a:extLst>
              </p:cNvPr>
              <p:cNvPicPr>
                <a:picLocks/>
              </p:cNvPicPr>
              <p:nvPr/>
            </p:nvPicPr>
            <p:blipFill>
              <a:blip r:embed="rId4"/>
              <a:stretch>
                <a:fillRect/>
              </a:stretch>
            </p:blipFill>
            <p:spPr>
              <a:xfrm>
                <a:off x="5169797" y="2180338"/>
                <a:ext cx="3690534" cy="274320"/>
              </a:xfrm>
              <a:prstGeom prst="rect">
                <a:avLst/>
              </a:prstGeom>
            </p:spPr>
          </p:pic>
          <p:sp>
            <p:nvSpPr>
              <p:cNvPr id="25" name="TextBox 24">
                <a:extLst>
                  <a:ext uri="{FF2B5EF4-FFF2-40B4-BE49-F238E27FC236}">
                    <a16:creationId xmlns:a16="http://schemas.microsoft.com/office/drawing/2014/main" id="{3D086ACB-24B0-0838-2013-E6EE4104E5D2}"/>
                  </a:ext>
                </a:extLst>
              </p:cNvPr>
              <p:cNvSpPr txBox="1"/>
              <p:nvPr/>
            </p:nvSpPr>
            <p:spPr>
              <a:xfrm>
                <a:off x="7290932" y="4380660"/>
                <a:ext cx="627082" cy="219291"/>
              </a:xfrm>
              <a:prstGeom prst="rect">
                <a:avLst/>
              </a:prstGeom>
              <a:noFill/>
            </p:spPr>
            <p:txBody>
              <a:bodyPr wrap="none" rtlCol="0">
                <a:spAutoFit/>
              </a:bodyPr>
              <a:lstStyle/>
              <a:p>
                <a:pPr>
                  <a:defRPr/>
                </a:pPr>
                <a:r>
                  <a:rPr lang="en-US" sz="825" b="1">
                    <a:solidFill>
                      <a:srgbClr val="444444"/>
                    </a:solidFill>
                    <a:latin typeface="Arial" panose="020B0604020202020204"/>
                  </a:rPr>
                  <a:t>Staging</a:t>
                </a:r>
                <a:endParaRPr lang="en-US" sz="1050" b="1">
                  <a:solidFill>
                    <a:srgbClr val="444444"/>
                  </a:solidFill>
                  <a:latin typeface="Arial" panose="020B0604020202020204"/>
                </a:endParaRPr>
              </a:p>
            </p:txBody>
          </p:sp>
          <p:sp>
            <p:nvSpPr>
              <p:cNvPr id="26" name="TextBox 25">
                <a:extLst>
                  <a:ext uri="{FF2B5EF4-FFF2-40B4-BE49-F238E27FC236}">
                    <a16:creationId xmlns:a16="http://schemas.microsoft.com/office/drawing/2014/main" id="{56D7AC4D-9E1B-61D2-4992-932EE6D5FA80}"/>
                  </a:ext>
                </a:extLst>
              </p:cNvPr>
              <p:cNvSpPr txBox="1"/>
              <p:nvPr/>
            </p:nvSpPr>
            <p:spPr>
              <a:xfrm>
                <a:off x="7756640" y="4281387"/>
                <a:ext cx="828487" cy="435119"/>
              </a:xfrm>
              <a:prstGeom prst="rect">
                <a:avLst/>
              </a:prstGeom>
              <a:noFill/>
            </p:spPr>
            <p:txBody>
              <a:bodyPr wrap="square" rtlCol="0">
                <a:spAutoFit/>
              </a:bodyPr>
              <a:lstStyle/>
              <a:p>
                <a:pPr algn="ctr">
                  <a:lnSpc>
                    <a:spcPct val="90000"/>
                  </a:lnSpc>
                  <a:defRPr/>
                </a:pPr>
                <a:r>
                  <a:rPr lang="en-US" sz="825" b="1" dirty="0">
                    <a:solidFill>
                      <a:srgbClr val="444444"/>
                    </a:solidFill>
                    <a:latin typeface="Arial" panose="020B0604020202020204"/>
                  </a:rPr>
                  <a:t>Plot Progression</a:t>
                </a:r>
              </a:p>
            </p:txBody>
          </p:sp>
          <p:sp>
            <p:nvSpPr>
              <p:cNvPr id="27" name="TextBox 26">
                <a:extLst>
                  <a:ext uri="{FF2B5EF4-FFF2-40B4-BE49-F238E27FC236}">
                    <a16:creationId xmlns:a16="http://schemas.microsoft.com/office/drawing/2014/main" id="{37D2C675-2F33-AF35-6918-DF81099D0D2C}"/>
                  </a:ext>
                </a:extLst>
              </p:cNvPr>
              <p:cNvSpPr txBox="1"/>
              <p:nvPr/>
            </p:nvSpPr>
            <p:spPr>
              <a:xfrm>
                <a:off x="8464095" y="4280206"/>
                <a:ext cx="692132" cy="435119"/>
              </a:xfrm>
              <a:prstGeom prst="rect">
                <a:avLst/>
              </a:prstGeom>
              <a:noFill/>
            </p:spPr>
            <p:txBody>
              <a:bodyPr wrap="square" rtlCol="0">
                <a:spAutoFit/>
              </a:bodyPr>
              <a:lstStyle/>
              <a:p>
                <a:pPr algn="ctr">
                  <a:lnSpc>
                    <a:spcPct val="90000"/>
                  </a:lnSpc>
                  <a:defRPr/>
                </a:pPr>
                <a:r>
                  <a:rPr lang="en-US" sz="825" b="1">
                    <a:solidFill>
                      <a:srgbClr val="444444"/>
                    </a:solidFill>
                    <a:latin typeface="Arial" panose="020B0604020202020204"/>
                  </a:rPr>
                  <a:t>Cognitive Tension</a:t>
                </a:r>
              </a:p>
            </p:txBody>
          </p:sp>
          <p:sp>
            <p:nvSpPr>
              <p:cNvPr id="29" name="TextBox 28">
                <a:extLst>
                  <a:ext uri="{FF2B5EF4-FFF2-40B4-BE49-F238E27FC236}">
                    <a16:creationId xmlns:a16="http://schemas.microsoft.com/office/drawing/2014/main" id="{E7960793-305A-9D76-5CB4-CE43F61A5E49}"/>
                  </a:ext>
                </a:extLst>
              </p:cNvPr>
              <p:cNvSpPr txBox="1"/>
              <p:nvPr/>
            </p:nvSpPr>
            <p:spPr>
              <a:xfrm>
                <a:off x="7951241" y="4969490"/>
                <a:ext cx="681656" cy="213585"/>
              </a:xfrm>
              <a:prstGeom prst="rect">
                <a:avLst/>
              </a:prstGeom>
              <a:noFill/>
            </p:spPr>
            <p:txBody>
              <a:bodyPr wrap="none" rtlCol="0">
                <a:spAutoFit/>
              </a:bodyPr>
              <a:lstStyle/>
              <a:p>
                <a:pPr>
                  <a:defRPr/>
                </a:pPr>
                <a:r>
                  <a:rPr lang="en-US" sz="788" b="1" i="1" dirty="0">
                    <a:solidFill>
                      <a:srgbClr val="000000">
                        <a:lumMod val="65000"/>
                        <a:lumOff val="35000"/>
                      </a:srgbClr>
                    </a:solidFill>
                    <a:latin typeface="Arial" panose="020B0604020202020204"/>
                  </a:rPr>
                  <a:t>P</a:t>
                </a:r>
                <a:r>
                  <a:rPr lang="en-US" sz="788" b="1" dirty="0">
                    <a:solidFill>
                      <a:srgbClr val="000000">
                        <a:lumMod val="65000"/>
                        <a:lumOff val="35000"/>
                      </a:srgbClr>
                    </a:solidFill>
                    <a:latin typeface="Arial" panose="020B0604020202020204"/>
                  </a:rPr>
                  <a:t>=0.0003</a:t>
                </a:r>
              </a:p>
            </p:txBody>
          </p:sp>
          <p:sp>
            <p:nvSpPr>
              <p:cNvPr id="30" name="TextBox 29">
                <a:extLst>
                  <a:ext uri="{FF2B5EF4-FFF2-40B4-BE49-F238E27FC236}">
                    <a16:creationId xmlns:a16="http://schemas.microsoft.com/office/drawing/2014/main" id="{62421C46-C92A-CE36-5A39-780A89369939}"/>
                  </a:ext>
                </a:extLst>
              </p:cNvPr>
              <p:cNvSpPr txBox="1"/>
              <p:nvPr/>
            </p:nvSpPr>
            <p:spPr>
              <a:xfrm>
                <a:off x="8557050" y="5040440"/>
                <a:ext cx="681656" cy="213585"/>
              </a:xfrm>
              <a:prstGeom prst="rect">
                <a:avLst/>
              </a:prstGeom>
              <a:noFill/>
            </p:spPr>
            <p:txBody>
              <a:bodyPr wrap="none" rtlCol="0">
                <a:spAutoFit/>
              </a:bodyPr>
              <a:lstStyle/>
              <a:p>
                <a:pPr>
                  <a:defRPr/>
                </a:pPr>
                <a:r>
                  <a:rPr lang="en-US" sz="788" b="1" i="1" dirty="0">
                    <a:solidFill>
                      <a:srgbClr val="000000">
                        <a:lumMod val="65000"/>
                        <a:lumOff val="35000"/>
                      </a:srgbClr>
                    </a:solidFill>
                    <a:latin typeface="Arial" panose="020B0604020202020204"/>
                  </a:rPr>
                  <a:t>P</a:t>
                </a:r>
                <a:r>
                  <a:rPr lang="en-US" sz="788" b="1" dirty="0">
                    <a:solidFill>
                      <a:srgbClr val="000000">
                        <a:lumMod val="65000"/>
                        <a:lumOff val="35000"/>
                      </a:srgbClr>
                    </a:solidFill>
                    <a:latin typeface="Arial" panose="020B0604020202020204"/>
                  </a:rPr>
                  <a:t>&lt;0.0001</a:t>
                </a:r>
              </a:p>
            </p:txBody>
          </p:sp>
          <p:sp>
            <p:nvSpPr>
              <p:cNvPr id="32" name="TextBox 31">
                <a:extLst>
                  <a:ext uri="{FF2B5EF4-FFF2-40B4-BE49-F238E27FC236}">
                    <a16:creationId xmlns:a16="http://schemas.microsoft.com/office/drawing/2014/main" id="{8D9EE71F-200B-76E1-E2C4-DF316E23526F}"/>
                  </a:ext>
                </a:extLst>
              </p:cNvPr>
              <p:cNvSpPr txBox="1"/>
              <p:nvPr/>
            </p:nvSpPr>
            <p:spPr>
              <a:xfrm>
                <a:off x="7422180" y="4596653"/>
                <a:ext cx="496807" cy="213585"/>
              </a:xfrm>
              <a:prstGeom prst="rect">
                <a:avLst/>
              </a:prstGeom>
              <a:noFill/>
            </p:spPr>
            <p:txBody>
              <a:bodyPr wrap="none" rtlCol="0">
                <a:spAutoFit/>
              </a:bodyPr>
              <a:lstStyle/>
              <a:p>
                <a:pPr>
                  <a:defRPr/>
                </a:pPr>
                <a:r>
                  <a:rPr lang="en-US" sz="788" b="1" i="1" dirty="0">
                    <a:solidFill>
                      <a:srgbClr val="000000">
                        <a:lumMod val="65000"/>
                        <a:lumOff val="35000"/>
                      </a:srgbClr>
                    </a:solidFill>
                    <a:latin typeface="Arial" panose="020B0604020202020204"/>
                  </a:rPr>
                  <a:t>P</a:t>
                </a:r>
                <a:r>
                  <a:rPr lang="en-US" sz="788" b="1" dirty="0">
                    <a:solidFill>
                      <a:srgbClr val="000000">
                        <a:lumMod val="65000"/>
                        <a:lumOff val="35000"/>
                      </a:srgbClr>
                    </a:solidFill>
                    <a:latin typeface="Arial" panose="020B0604020202020204"/>
                  </a:rPr>
                  <a:t>=NS</a:t>
                </a:r>
              </a:p>
            </p:txBody>
          </p:sp>
          <p:sp>
            <p:nvSpPr>
              <p:cNvPr id="33" name="TextBox 32">
                <a:extLst>
                  <a:ext uri="{FF2B5EF4-FFF2-40B4-BE49-F238E27FC236}">
                    <a16:creationId xmlns:a16="http://schemas.microsoft.com/office/drawing/2014/main" id="{15FC2682-414E-3B90-D4C6-22F43FBCB890}"/>
                  </a:ext>
                </a:extLst>
              </p:cNvPr>
              <p:cNvSpPr txBox="1"/>
              <p:nvPr/>
            </p:nvSpPr>
            <p:spPr>
              <a:xfrm>
                <a:off x="5100107" y="4380792"/>
                <a:ext cx="627082" cy="219291"/>
              </a:xfrm>
              <a:prstGeom prst="rect">
                <a:avLst/>
              </a:prstGeom>
              <a:noFill/>
            </p:spPr>
            <p:txBody>
              <a:bodyPr wrap="none" rtlCol="0">
                <a:spAutoFit/>
              </a:bodyPr>
              <a:lstStyle/>
              <a:p>
                <a:pPr>
                  <a:defRPr/>
                </a:pPr>
                <a:r>
                  <a:rPr lang="en-US" sz="825" b="1" dirty="0">
                    <a:solidFill>
                      <a:srgbClr val="444444"/>
                    </a:solidFill>
                    <a:latin typeface="Arial" panose="020B0604020202020204"/>
                  </a:rPr>
                  <a:t>Staging</a:t>
                </a:r>
                <a:endParaRPr lang="en-US" sz="1050" b="1" dirty="0">
                  <a:solidFill>
                    <a:srgbClr val="444444"/>
                  </a:solidFill>
                  <a:latin typeface="Arial" panose="020B0604020202020204"/>
                </a:endParaRPr>
              </a:p>
            </p:txBody>
          </p:sp>
          <p:sp>
            <p:nvSpPr>
              <p:cNvPr id="34" name="TextBox 33">
                <a:extLst>
                  <a:ext uri="{FF2B5EF4-FFF2-40B4-BE49-F238E27FC236}">
                    <a16:creationId xmlns:a16="http://schemas.microsoft.com/office/drawing/2014/main" id="{84214401-1756-77CE-BCB2-BB0BBC3FF066}"/>
                  </a:ext>
                </a:extLst>
              </p:cNvPr>
              <p:cNvSpPr txBox="1"/>
              <p:nvPr/>
            </p:nvSpPr>
            <p:spPr>
              <a:xfrm>
                <a:off x="5615477" y="4281519"/>
                <a:ext cx="828487" cy="435119"/>
              </a:xfrm>
              <a:prstGeom prst="rect">
                <a:avLst/>
              </a:prstGeom>
              <a:noFill/>
            </p:spPr>
            <p:txBody>
              <a:bodyPr wrap="square" rtlCol="0">
                <a:spAutoFit/>
              </a:bodyPr>
              <a:lstStyle/>
              <a:p>
                <a:pPr algn="ctr">
                  <a:lnSpc>
                    <a:spcPct val="90000"/>
                  </a:lnSpc>
                  <a:defRPr/>
                </a:pPr>
                <a:r>
                  <a:rPr lang="en-US" sz="825" b="1" dirty="0">
                    <a:solidFill>
                      <a:srgbClr val="444444"/>
                    </a:solidFill>
                    <a:latin typeface="Arial" panose="020B0604020202020204"/>
                  </a:rPr>
                  <a:t>Plot Progression</a:t>
                </a:r>
              </a:p>
            </p:txBody>
          </p:sp>
          <p:sp>
            <p:nvSpPr>
              <p:cNvPr id="35" name="TextBox 34">
                <a:extLst>
                  <a:ext uri="{FF2B5EF4-FFF2-40B4-BE49-F238E27FC236}">
                    <a16:creationId xmlns:a16="http://schemas.microsoft.com/office/drawing/2014/main" id="{687D4BE4-037E-C998-566B-7FD04860A931}"/>
                  </a:ext>
                </a:extLst>
              </p:cNvPr>
              <p:cNvSpPr txBox="1"/>
              <p:nvPr/>
            </p:nvSpPr>
            <p:spPr>
              <a:xfrm>
                <a:off x="6322932" y="4280338"/>
                <a:ext cx="692132" cy="435119"/>
              </a:xfrm>
              <a:prstGeom prst="rect">
                <a:avLst/>
              </a:prstGeom>
              <a:noFill/>
            </p:spPr>
            <p:txBody>
              <a:bodyPr wrap="square" rtlCol="0">
                <a:spAutoFit/>
              </a:bodyPr>
              <a:lstStyle/>
              <a:p>
                <a:pPr algn="ctr">
                  <a:lnSpc>
                    <a:spcPct val="90000"/>
                  </a:lnSpc>
                  <a:defRPr/>
                </a:pPr>
                <a:r>
                  <a:rPr lang="en-US" sz="825" b="1">
                    <a:solidFill>
                      <a:srgbClr val="444444"/>
                    </a:solidFill>
                    <a:latin typeface="Arial" panose="020B0604020202020204"/>
                  </a:rPr>
                  <a:t>Cognitive Tension</a:t>
                </a:r>
              </a:p>
            </p:txBody>
          </p:sp>
          <p:sp>
            <p:nvSpPr>
              <p:cNvPr id="40" name="TextBox 39">
                <a:extLst>
                  <a:ext uri="{FF2B5EF4-FFF2-40B4-BE49-F238E27FC236}">
                    <a16:creationId xmlns:a16="http://schemas.microsoft.com/office/drawing/2014/main" id="{D8CB0C6F-022B-604A-CA63-B03F12F03ECC}"/>
                  </a:ext>
                </a:extLst>
              </p:cNvPr>
              <p:cNvSpPr txBox="1"/>
              <p:nvPr/>
            </p:nvSpPr>
            <p:spPr>
              <a:xfrm rot="16200000">
                <a:off x="4124009" y="5010197"/>
                <a:ext cx="851515" cy="246221"/>
              </a:xfrm>
              <a:prstGeom prst="rect">
                <a:avLst/>
              </a:prstGeom>
              <a:noFill/>
            </p:spPr>
            <p:txBody>
              <a:bodyPr wrap="none" rtlCol="0">
                <a:spAutoFit/>
              </a:bodyPr>
              <a:lstStyle/>
              <a:p>
                <a:pPr>
                  <a:defRPr/>
                </a:pPr>
                <a:r>
                  <a:rPr lang="en-US" sz="1000" dirty="0">
                    <a:solidFill>
                      <a:srgbClr val="444444"/>
                    </a:solidFill>
                    <a:latin typeface="Arial" panose="020B0604020202020204"/>
                  </a:rPr>
                  <a:t>Mean score</a:t>
                </a:r>
              </a:p>
            </p:txBody>
          </p:sp>
        </p:grpSp>
        <p:graphicFrame>
          <p:nvGraphicFramePr>
            <p:cNvPr id="44" name="Chart 43">
              <a:extLst>
                <a:ext uri="{FF2B5EF4-FFF2-40B4-BE49-F238E27FC236}">
                  <a16:creationId xmlns:a16="http://schemas.microsoft.com/office/drawing/2014/main" id="{0CB4F3A9-4D5B-A6F4-239F-F6CE1EA2637D}"/>
                </a:ext>
              </a:extLst>
            </p:cNvPr>
            <p:cNvGraphicFramePr/>
            <p:nvPr/>
          </p:nvGraphicFramePr>
          <p:xfrm>
            <a:off x="4663690" y="4314222"/>
            <a:ext cx="5180715" cy="1714500"/>
          </p:xfrm>
          <a:graphic>
            <a:graphicData uri="http://schemas.openxmlformats.org/drawingml/2006/chart">
              <c:chart xmlns:c="http://schemas.openxmlformats.org/drawingml/2006/chart" xmlns:r="http://schemas.openxmlformats.org/officeDocument/2006/relationships" r:id="rId13"/>
            </a:graphicData>
          </a:graphic>
        </p:graphicFrame>
      </p:grpSp>
      <p:grpSp>
        <p:nvGrpSpPr>
          <p:cNvPr id="53" name="Group 52">
            <a:extLst>
              <a:ext uri="{FF2B5EF4-FFF2-40B4-BE49-F238E27FC236}">
                <a16:creationId xmlns:a16="http://schemas.microsoft.com/office/drawing/2014/main" id="{AA00212D-EA7C-DB07-6409-D7C947EB40A5}"/>
              </a:ext>
            </a:extLst>
          </p:cNvPr>
          <p:cNvGrpSpPr/>
          <p:nvPr/>
        </p:nvGrpSpPr>
        <p:grpSpPr>
          <a:xfrm>
            <a:off x="28546" y="1177166"/>
            <a:ext cx="3941819" cy="3782541"/>
            <a:chOff x="20882" y="1510374"/>
            <a:chExt cx="5577505" cy="5029488"/>
          </a:xfrm>
        </p:grpSpPr>
        <p:sp>
          <p:nvSpPr>
            <p:cNvPr id="41" name="Rectangle 40">
              <a:extLst>
                <a:ext uri="{FF2B5EF4-FFF2-40B4-BE49-F238E27FC236}">
                  <a16:creationId xmlns:a16="http://schemas.microsoft.com/office/drawing/2014/main" id="{02221A38-609D-AA31-2FCF-144A7BA0F7F7}"/>
                </a:ext>
              </a:extLst>
            </p:cNvPr>
            <p:cNvSpPr/>
            <p:nvPr/>
          </p:nvSpPr>
          <p:spPr>
            <a:xfrm>
              <a:off x="20882" y="1510374"/>
              <a:ext cx="5577505" cy="50294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panose="020B0604020202020204"/>
              </a:endParaRPr>
            </a:p>
          </p:txBody>
        </p:sp>
        <p:grpSp>
          <p:nvGrpSpPr>
            <p:cNvPr id="52" name="Group 51">
              <a:extLst>
                <a:ext uri="{FF2B5EF4-FFF2-40B4-BE49-F238E27FC236}">
                  <a16:creationId xmlns:a16="http://schemas.microsoft.com/office/drawing/2014/main" id="{9B4AC27E-8580-03E0-6B28-EF4EB24BEDA5}"/>
                </a:ext>
              </a:extLst>
            </p:cNvPr>
            <p:cNvGrpSpPr/>
            <p:nvPr/>
          </p:nvGrpSpPr>
          <p:grpSpPr>
            <a:xfrm>
              <a:off x="437166" y="1754178"/>
              <a:ext cx="4865656" cy="4577404"/>
              <a:chOff x="-2294773" y="1219371"/>
              <a:chExt cx="4865656" cy="4577404"/>
            </a:xfrm>
          </p:grpSpPr>
          <p:sp>
            <p:nvSpPr>
              <p:cNvPr id="17" name="Rectangle 16">
                <a:extLst>
                  <a:ext uri="{FF2B5EF4-FFF2-40B4-BE49-F238E27FC236}">
                    <a16:creationId xmlns:a16="http://schemas.microsoft.com/office/drawing/2014/main" id="{C225D5FA-327B-5860-7365-D8559D3460DC}"/>
                  </a:ext>
                </a:extLst>
              </p:cNvPr>
              <p:cNvSpPr/>
              <p:nvPr/>
            </p:nvSpPr>
            <p:spPr>
              <a:xfrm rot="16200000">
                <a:off x="-2145192" y="1069790"/>
                <a:ext cx="4566493" cy="4865656"/>
              </a:xfrm>
              <a:prstGeom prst="rect">
                <a:avLst/>
              </a:prstGeom>
              <a:solidFill>
                <a:srgbClr val="EED7C5"/>
              </a:solidFill>
              <a:ln w="19050">
                <a:noFill/>
              </a:ln>
            </p:spPr>
            <p:txBody>
              <a:bodyPr wrap="square" lIns="137160" tIns="137160" rIns="137160" bIns="68580" anchor="t">
                <a:noAutofit/>
              </a:bodyPr>
              <a:lstStyle/>
              <a:p>
                <a:pPr>
                  <a:spcBef>
                    <a:spcPts val="450"/>
                  </a:spcBef>
                  <a:defRPr/>
                </a:pPr>
                <a:endParaRPr lang="en-GB" sz="1200" b="1" dirty="0">
                  <a:solidFill>
                    <a:srgbClr val="000000"/>
                  </a:solidFill>
                  <a:latin typeface="Aptos"/>
                </a:endParaRPr>
              </a:p>
              <a:p>
                <a:pPr>
                  <a:spcBef>
                    <a:spcPts val="450"/>
                  </a:spcBef>
                  <a:defRPr/>
                </a:pPr>
                <a:endParaRPr lang="en-GB" sz="1200" b="1" dirty="0">
                  <a:solidFill>
                    <a:srgbClr val="000000"/>
                  </a:solidFill>
                  <a:latin typeface="Aptos"/>
                </a:endParaRPr>
              </a:p>
            </p:txBody>
          </p:sp>
          <p:sp>
            <p:nvSpPr>
              <p:cNvPr id="22" name="Rectangle 21">
                <a:extLst>
                  <a:ext uri="{FF2B5EF4-FFF2-40B4-BE49-F238E27FC236}">
                    <a16:creationId xmlns:a16="http://schemas.microsoft.com/office/drawing/2014/main" id="{354842E8-B2CE-7456-4E9C-B5478AE9E261}"/>
                  </a:ext>
                </a:extLst>
              </p:cNvPr>
              <p:cNvSpPr/>
              <p:nvPr/>
            </p:nvSpPr>
            <p:spPr>
              <a:xfrm rot="16200000">
                <a:off x="-4089107" y="3026991"/>
                <a:ext cx="4565144" cy="974424"/>
              </a:xfrm>
              <a:prstGeom prst="rect">
                <a:avLst/>
              </a:prstGeom>
              <a:solidFill>
                <a:srgbClr val="1B75BB"/>
              </a:solidFill>
              <a:ln w="19050" cap="flat" cmpd="sng" algn="ctr">
                <a:noFill/>
                <a:prstDash val="solid"/>
                <a:miter lim="800000"/>
              </a:ln>
              <a:effectLst/>
            </p:spPr>
            <p:txBody>
              <a:bodyPr wrap="square" lIns="135000" tIns="27000" rIns="137160" bIns="27432" rtlCol="0" anchor="ctr"/>
              <a:lstStyle/>
              <a:p>
                <a:pPr algn="ctr">
                  <a:lnSpc>
                    <a:spcPct val="90000"/>
                  </a:lnSpc>
                  <a:defRPr/>
                </a:pPr>
                <a:endParaRPr lang="en-US" b="1" kern="0" dirty="0">
                  <a:solidFill>
                    <a:srgbClr val="FFFFFF"/>
                  </a:solidFill>
                  <a:latin typeface="Arial" panose="020B0604020202020204" pitchFamily="34" charset="0"/>
                  <a:ea typeface="+mn-lt"/>
                  <a:cs typeface="Arial" panose="020B0604020202020204" pitchFamily="34" charset="0"/>
                </a:endParaRPr>
              </a:p>
            </p:txBody>
          </p:sp>
          <p:sp>
            <p:nvSpPr>
              <p:cNvPr id="37" name="TextBox 36">
                <a:extLst>
                  <a:ext uri="{FF2B5EF4-FFF2-40B4-BE49-F238E27FC236}">
                    <a16:creationId xmlns:a16="http://schemas.microsoft.com/office/drawing/2014/main" id="{ED82993A-075A-B02F-B70B-077CB664029B}"/>
                  </a:ext>
                </a:extLst>
              </p:cNvPr>
              <p:cNvSpPr txBox="1"/>
              <p:nvPr/>
            </p:nvSpPr>
            <p:spPr>
              <a:xfrm>
                <a:off x="-1149580" y="1821843"/>
                <a:ext cx="3585057" cy="3503610"/>
              </a:xfrm>
              <a:prstGeom prst="rect">
                <a:avLst/>
              </a:prstGeom>
              <a:noFill/>
            </p:spPr>
            <p:txBody>
              <a:bodyPr wrap="square">
                <a:spAutoFit/>
              </a:bodyPr>
              <a:lstStyle/>
              <a:p>
                <a:pPr>
                  <a:lnSpc>
                    <a:spcPct val="110000"/>
                  </a:lnSpc>
                  <a:spcAft>
                    <a:spcPts val="450"/>
                  </a:spcAft>
                  <a:defRPr/>
                </a:pPr>
                <a:r>
                  <a:rPr lang="en-US" b="1" dirty="0">
                    <a:solidFill>
                      <a:srgbClr val="000000">
                        <a:lumMod val="75000"/>
                        <a:lumOff val="25000"/>
                      </a:srgbClr>
                    </a:solidFill>
                    <a:latin typeface="Arial" panose="020B0604020202020204"/>
                  </a:rPr>
                  <a:t>Higher narrativity scores do not necessarily imply a "better" story. Instead, they suggest the text conforms to well-established methods for structuring narratives</a:t>
                </a:r>
              </a:p>
              <a:p>
                <a:pPr>
                  <a:lnSpc>
                    <a:spcPct val="110000"/>
                  </a:lnSpc>
                  <a:spcAft>
                    <a:spcPts val="450"/>
                  </a:spcAft>
                  <a:defRPr/>
                </a:pPr>
                <a:endParaRPr lang="en-US" sz="825" b="1" dirty="0">
                  <a:solidFill>
                    <a:srgbClr val="000000">
                      <a:lumMod val="75000"/>
                      <a:lumOff val="25000"/>
                    </a:srgbClr>
                  </a:solidFill>
                  <a:latin typeface="Arial" panose="020B0604020202020204"/>
                </a:endParaRPr>
              </a:p>
              <a:p>
                <a:pPr>
                  <a:lnSpc>
                    <a:spcPct val="110000"/>
                  </a:lnSpc>
                  <a:spcAft>
                    <a:spcPts val="450"/>
                  </a:spcAft>
                  <a:defRPr/>
                </a:pPr>
                <a:r>
                  <a:rPr lang="en-US" b="1" dirty="0">
                    <a:solidFill>
                      <a:srgbClr val="000000">
                        <a:lumMod val="75000"/>
                        <a:lumOff val="25000"/>
                      </a:srgbClr>
                    </a:solidFill>
                    <a:latin typeface="Arial" panose="020B0604020202020204"/>
                  </a:rPr>
                  <a:t>The qualities that make a "good" story are complicated and the subject of much ongoing research</a:t>
                </a:r>
              </a:p>
            </p:txBody>
          </p:sp>
          <p:pic>
            <p:nvPicPr>
              <p:cNvPr id="39" name="Graphic 38" descr="Lightbulb outline">
                <a:extLst>
                  <a:ext uri="{FF2B5EF4-FFF2-40B4-BE49-F238E27FC236}">
                    <a16:creationId xmlns:a16="http://schemas.microsoft.com/office/drawing/2014/main" id="{6CBB598E-71FD-1105-9A32-8A02528F475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222347" y="3047927"/>
                <a:ext cx="731520" cy="731520"/>
              </a:xfrm>
              <a:prstGeom prst="rect">
                <a:avLst/>
              </a:prstGeom>
            </p:spPr>
          </p:pic>
        </p:grpSp>
      </p:grpSp>
    </p:spTree>
    <p:custDataLst>
      <p:tags r:id="rId1"/>
    </p:custDataLst>
    <p:extLst>
      <p:ext uri="{BB962C8B-B14F-4D97-AF65-F5344CB8AC3E}">
        <p14:creationId xmlns:p14="http://schemas.microsoft.com/office/powerpoint/2010/main" val="199156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53"/>
                                        </p:tgtEl>
                                        <p:attrNameLst>
                                          <p:attrName>style.visibility</p:attrName>
                                        </p:attrNameLst>
                                      </p:cBhvr>
                                      <p:to>
                                        <p:strVal val="visible"/>
                                      </p:to>
                                    </p:set>
                                    <p:animEffect transition="in" filter="wipe(up)">
                                      <p:cBhvr>
                                        <p:cTn id="21"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CBE32-E1A7-C192-7695-1F793D7E15D2}"/>
              </a:ext>
            </a:extLst>
          </p:cNvPr>
          <p:cNvSpPr>
            <a:spLocks noGrp="1"/>
          </p:cNvSpPr>
          <p:nvPr>
            <p:ph type="title"/>
          </p:nvPr>
        </p:nvSpPr>
        <p:spPr>
          <a:xfrm>
            <a:off x="793932" y="96138"/>
            <a:ext cx="7510193" cy="731996"/>
          </a:xfrm>
        </p:spPr>
        <p:txBody>
          <a:bodyPr>
            <a:noAutofit/>
          </a:bodyPr>
          <a:lstStyle/>
          <a:p>
            <a:r>
              <a:rPr lang="en-US" sz="2400" dirty="0"/>
              <a:t>Degree of narrativity of review article abstracts: </a:t>
            </a:r>
            <a:br>
              <a:rPr lang="en-US" sz="2400" dirty="0"/>
            </a:br>
            <a:r>
              <a:rPr lang="en-US" sz="2400" dirty="0"/>
              <a:t>11 narrative elements</a:t>
            </a:r>
          </a:p>
        </p:txBody>
      </p:sp>
      <p:sp>
        <p:nvSpPr>
          <p:cNvPr id="4" name="Slide Number Placeholder 3">
            <a:extLst>
              <a:ext uri="{FF2B5EF4-FFF2-40B4-BE49-F238E27FC236}">
                <a16:creationId xmlns:a16="http://schemas.microsoft.com/office/drawing/2014/main" id="{94BA6D80-E201-4E95-8102-3D36D93928EC}"/>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6B51402-D8AD-3345-AF1A-7CB73C854E7F}" type="slidenum">
              <a:rPr lang="en-US" smtClean="0"/>
              <a:pPr algn="ctr">
                <a:defRPr/>
              </a:pPr>
              <a:t>33</a:t>
            </a:fld>
            <a:endParaRPr lang="en-US" sz="788" dirty="0">
              <a:solidFill>
                <a:srgbClr val="FFFFFF"/>
              </a:solidFill>
              <a:latin typeface="Arial" panose="020B0604020202020204"/>
            </a:endParaRPr>
          </a:p>
        </p:txBody>
      </p:sp>
      <p:grpSp>
        <p:nvGrpSpPr>
          <p:cNvPr id="61" name="Group 60">
            <a:extLst>
              <a:ext uri="{FF2B5EF4-FFF2-40B4-BE49-F238E27FC236}">
                <a16:creationId xmlns:a16="http://schemas.microsoft.com/office/drawing/2014/main" id="{E5234EF9-5C13-35E3-815B-BFE0A0782A45}"/>
              </a:ext>
            </a:extLst>
          </p:cNvPr>
          <p:cNvGrpSpPr/>
          <p:nvPr/>
        </p:nvGrpSpPr>
        <p:grpSpPr>
          <a:xfrm>
            <a:off x="417984" y="2632258"/>
            <a:ext cx="7931721" cy="2246123"/>
            <a:chOff x="557312" y="3598577"/>
            <a:chExt cx="10575628" cy="2994831"/>
          </a:xfrm>
        </p:grpSpPr>
        <p:grpSp>
          <p:nvGrpSpPr>
            <p:cNvPr id="29" name="Group 28">
              <a:extLst>
                <a:ext uri="{FF2B5EF4-FFF2-40B4-BE49-F238E27FC236}">
                  <a16:creationId xmlns:a16="http://schemas.microsoft.com/office/drawing/2014/main" id="{9EF318D5-B8A6-3BEE-5395-E5F4B4754467}"/>
                </a:ext>
              </a:extLst>
            </p:cNvPr>
            <p:cNvGrpSpPr/>
            <p:nvPr/>
          </p:nvGrpSpPr>
          <p:grpSpPr>
            <a:xfrm>
              <a:off x="1827055" y="5071345"/>
              <a:ext cx="7371708" cy="1522063"/>
              <a:chOff x="-7977410" y="-464988"/>
              <a:chExt cx="7371708" cy="1522063"/>
            </a:xfrm>
          </p:grpSpPr>
          <p:pic>
            <p:nvPicPr>
              <p:cNvPr id="26" name="Picture 25" descr="A white rectangular object with black background&#10;&#10;Description automatically generated">
                <a:extLst>
                  <a:ext uri="{FF2B5EF4-FFF2-40B4-BE49-F238E27FC236}">
                    <a16:creationId xmlns:a16="http://schemas.microsoft.com/office/drawing/2014/main" id="{30F7079A-F229-0791-B0B7-485DB830278A}"/>
                  </a:ext>
                </a:extLst>
              </p:cNvPr>
              <p:cNvPicPr>
                <a:picLocks noChangeAspect="1"/>
              </p:cNvPicPr>
              <p:nvPr/>
            </p:nvPicPr>
            <p:blipFill rotWithShape="1">
              <a:blip r:embed="rId4">
                <a:extLst>
                  <a:ext uri="{28A0092B-C50C-407E-A947-70E740481C1C}">
                    <a14:useLocalDpi xmlns:a14="http://schemas.microsoft.com/office/drawing/2010/main" val="0"/>
                  </a:ext>
                </a:extLst>
              </a:blip>
              <a:srcRect l="3720" t="67238" r="78872" b="2721"/>
              <a:stretch/>
            </p:blipFill>
            <p:spPr>
              <a:xfrm>
                <a:off x="-7977410" y="-464988"/>
                <a:ext cx="7371708" cy="1522063"/>
              </a:xfrm>
              <a:prstGeom prst="rect">
                <a:avLst/>
              </a:prstGeom>
            </p:spPr>
          </p:pic>
          <p:pic>
            <p:nvPicPr>
              <p:cNvPr id="9" name="Picture 8">
                <a:extLst>
                  <a:ext uri="{FF2B5EF4-FFF2-40B4-BE49-F238E27FC236}">
                    <a16:creationId xmlns:a16="http://schemas.microsoft.com/office/drawing/2014/main" id="{AB666EA1-F8CD-7C71-AC8E-6D8703D5AFA3}"/>
                  </a:ext>
                </a:extLst>
              </p:cNvPr>
              <p:cNvPicPr>
                <a:picLocks noChangeAspect="1"/>
              </p:cNvPicPr>
              <p:nvPr/>
            </p:nvPicPr>
            <p:blipFill rotWithShape="1">
              <a:blip r:embed="rId5">
                <a:clrChange>
                  <a:clrFrom>
                    <a:srgbClr val="FFFFFF"/>
                  </a:clrFrom>
                  <a:clrTo>
                    <a:srgbClr val="FFFFFF">
                      <a:alpha val="0"/>
                    </a:srgbClr>
                  </a:clrTo>
                </a:clrChange>
              </a:blip>
              <a:srcRect t="44379" r="31196"/>
              <a:stretch/>
            </p:blipFill>
            <p:spPr>
              <a:xfrm>
                <a:off x="-6852471" y="-308108"/>
                <a:ext cx="5303520" cy="1066431"/>
              </a:xfrm>
              <a:prstGeom prst="rect">
                <a:avLst/>
              </a:prstGeom>
            </p:spPr>
          </p:pic>
        </p:grpSp>
        <p:grpSp>
          <p:nvGrpSpPr>
            <p:cNvPr id="28" name="Group 27">
              <a:extLst>
                <a:ext uri="{FF2B5EF4-FFF2-40B4-BE49-F238E27FC236}">
                  <a16:creationId xmlns:a16="http://schemas.microsoft.com/office/drawing/2014/main" id="{D7373E08-7A6F-019B-CE86-C3A1AF044AE8}"/>
                </a:ext>
              </a:extLst>
            </p:cNvPr>
            <p:cNvGrpSpPr/>
            <p:nvPr/>
          </p:nvGrpSpPr>
          <p:grpSpPr>
            <a:xfrm>
              <a:off x="6930900" y="3707151"/>
              <a:ext cx="4202040" cy="1971924"/>
              <a:chOff x="-8300965" y="4383582"/>
              <a:chExt cx="4202040" cy="1971924"/>
            </a:xfrm>
          </p:grpSpPr>
          <p:pic>
            <p:nvPicPr>
              <p:cNvPr id="27" name="Picture 26" descr="A white rectangular object with black background&#10;&#10;Description automatically generated">
                <a:extLst>
                  <a:ext uri="{FF2B5EF4-FFF2-40B4-BE49-F238E27FC236}">
                    <a16:creationId xmlns:a16="http://schemas.microsoft.com/office/drawing/2014/main" id="{D88B3130-6E53-01EE-9063-75543C32CA51}"/>
                  </a:ext>
                </a:extLst>
              </p:cNvPr>
              <p:cNvPicPr>
                <a:picLocks noChangeAspect="1"/>
              </p:cNvPicPr>
              <p:nvPr/>
            </p:nvPicPr>
            <p:blipFill rotWithShape="1">
              <a:blip r:embed="rId6">
                <a:extLst>
                  <a:ext uri="{28A0092B-C50C-407E-A947-70E740481C1C}">
                    <a14:useLocalDpi xmlns:a14="http://schemas.microsoft.com/office/drawing/2010/main" val="0"/>
                  </a:ext>
                </a:extLst>
              </a:blip>
              <a:srcRect l="50832" t="34428" r="3500" b="30478"/>
              <a:stretch/>
            </p:blipFill>
            <p:spPr>
              <a:xfrm>
                <a:off x="-8300965" y="4383582"/>
                <a:ext cx="4202040" cy="1971924"/>
              </a:xfrm>
              <a:prstGeom prst="rect">
                <a:avLst/>
              </a:prstGeom>
            </p:spPr>
          </p:pic>
          <p:pic>
            <p:nvPicPr>
              <p:cNvPr id="24" name="Picture 23">
                <a:extLst>
                  <a:ext uri="{FF2B5EF4-FFF2-40B4-BE49-F238E27FC236}">
                    <a16:creationId xmlns:a16="http://schemas.microsoft.com/office/drawing/2014/main" id="{F61AE4C1-45D1-E482-8972-25AFC75AB6B9}"/>
                  </a:ext>
                </a:extLst>
              </p:cNvPr>
              <p:cNvPicPr>
                <a:picLocks noChangeAspect="1"/>
              </p:cNvPicPr>
              <p:nvPr/>
            </p:nvPicPr>
            <p:blipFill rotWithShape="1">
              <a:blip r:embed="rId7">
                <a:clrChange>
                  <a:clrFrom>
                    <a:srgbClr val="FFFFFF"/>
                  </a:clrFrom>
                  <a:clrTo>
                    <a:srgbClr val="FFFFFF">
                      <a:alpha val="0"/>
                    </a:srgbClr>
                  </a:clrTo>
                </a:clrChange>
              </a:blip>
              <a:srcRect l="33702" t="2574" r="16998" b="5360"/>
              <a:stretch/>
            </p:blipFill>
            <p:spPr>
              <a:xfrm>
                <a:off x="-7619483" y="4741345"/>
                <a:ext cx="3174479" cy="1280085"/>
              </a:xfrm>
              <a:prstGeom prst="rect">
                <a:avLst/>
              </a:prstGeom>
            </p:spPr>
          </p:pic>
        </p:grpSp>
        <p:grpSp>
          <p:nvGrpSpPr>
            <p:cNvPr id="30" name="Group 29">
              <a:extLst>
                <a:ext uri="{FF2B5EF4-FFF2-40B4-BE49-F238E27FC236}">
                  <a16:creationId xmlns:a16="http://schemas.microsoft.com/office/drawing/2014/main" id="{7ABA521A-7C55-BF60-98FF-4A90A489EE20}"/>
                </a:ext>
              </a:extLst>
            </p:cNvPr>
            <p:cNvGrpSpPr/>
            <p:nvPr/>
          </p:nvGrpSpPr>
          <p:grpSpPr>
            <a:xfrm>
              <a:off x="557312" y="3598577"/>
              <a:ext cx="6926888" cy="1493879"/>
              <a:chOff x="16169399" y="3767583"/>
              <a:chExt cx="6926888" cy="1493879"/>
            </a:xfrm>
          </p:grpSpPr>
          <p:pic>
            <p:nvPicPr>
              <p:cNvPr id="25" name="Picture 24" descr="A white rectangular object with black background&#10;&#10;Description automatically generated">
                <a:extLst>
                  <a:ext uri="{FF2B5EF4-FFF2-40B4-BE49-F238E27FC236}">
                    <a16:creationId xmlns:a16="http://schemas.microsoft.com/office/drawing/2014/main" id="{36871960-8381-6FD4-7878-82235D9F66F1}"/>
                  </a:ext>
                </a:extLst>
              </p:cNvPr>
              <p:cNvPicPr>
                <a:picLocks noChangeAspect="1"/>
              </p:cNvPicPr>
              <p:nvPr/>
            </p:nvPicPr>
            <p:blipFill rotWithShape="1">
              <a:blip r:embed="rId6">
                <a:extLst>
                  <a:ext uri="{28A0092B-C50C-407E-A947-70E740481C1C}">
                    <a14:useLocalDpi xmlns:a14="http://schemas.microsoft.com/office/drawing/2010/main" val="0"/>
                  </a:ext>
                </a:extLst>
              </a:blip>
              <a:srcRect l="2619" t="35075" r="51732" b="32030"/>
              <a:stretch/>
            </p:blipFill>
            <p:spPr>
              <a:xfrm>
                <a:off x="16169399" y="3767583"/>
                <a:ext cx="6926888" cy="1493879"/>
              </a:xfrm>
              <a:prstGeom prst="rect">
                <a:avLst/>
              </a:prstGeom>
            </p:spPr>
          </p:pic>
          <p:pic>
            <p:nvPicPr>
              <p:cNvPr id="15" name="Picture 14">
                <a:extLst>
                  <a:ext uri="{FF2B5EF4-FFF2-40B4-BE49-F238E27FC236}">
                    <a16:creationId xmlns:a16="http://schemas.microsoft.com/office/drawing/2014/main" id="{9340A4BA-985B-7400-0B25-4906850F1C97}"/>
                  </a:ext>
                </a:extLst>
              </p:cNvPr>
              <p:cNvPicPr>
                <a:picLocks noChangeAspect="1"/>
              </p:cNvPicPr>
              <p:nvPr/>
            </p:nvPicPr>
            <p:blipFill rotWithShape="1">
              <a:blip r:embed="rId8">
                <a:clrChange>
                  <a:clrFrom>
                    <a:srgbClr val="FFFFFF"/>
                  </a:clrFrom>
                  <a:clrTo>
                    <a:srgbClr val="FFFFFF">
                      <a:alpha val="0"/>
                    </a:srgbClr>
                  </a:clrTo>
                </a:clrChange>
              </a:blip>
              <a:srcRect l="2206" r="15944"/>
              <a:stretch/>
            </p:blipFill>
            <p:spPr>
              <a:xfrm>
                <a:off x="17171991" y="4043630"/>
                <a:ext cx="4880919" cy="1041779"/>
              </a:xfrm>
              <a:prstGeom prst="rect">
                <a:avLst/>
              </a:prstGeom>
            </p:spPr>
          </p:pic>
        </p:grpSp>
      </p:grpSp>
      <p:grpSp>
        <p:nvGrpSpPr>
          <p:cNvPr id="12" name="Group 11">
            <a:extLst>
              <a:ext uri="{FF2B5EF4-FFF2-40B4-BE49-F238E27FC236}">
                <a16:creationId xmlns:a16="http://schemas.microsoft.com/office/drawing/2014/main" id="{19554646-4435-DBEA-4187-9766ACC34F47}"/>
              </a:ext>
            </a:extLst>
          </p:cNvPr>
          <p:cNvGrpSpPr/>
          <p:nvPr/>
        </p:nvGrpSpPr>
        <p:grpSpPr>
          <a:xfrm>
            <a:off x="948786" y="890469"/>
            <a:ext cx="2057400" cy="1977201"/>
            <a:chOff x="1265048" y="1187291"/>
            <a:chExt cx="2743200" cy="2636268"/>
          </a:xfrm>
        </p:grpSpPr>
        <p:grpSp>
          <p:nvGrpSpPr>
            <p:cNvPr id="68" name="Group 67">
              <a:extLst>
                <a:ext uri="{FF2B5EF4-FFF2-40B4-BE49-F238E27FC236}">
                  <a16:creationId xmlns:a16="http://schemas.microsoft.com/office/drawing/2014/main" id="{27C34821-A7DD-7392-F660-81B878F34A7B}"/>
                </a:ext>
              </a:extLst>
            </p:cNvPr>
            <p:cNvGrpSpPr/>
            <p:nvPr/>
          </p:nvGrpSpPr>
          <p:grpSpPr>
            <a:xfrm>
              <a:off x="1265048" y="1187291"/>
              <a:ext cx="2743200" cy="2636268"/>
              <a:chOff x="939223" y="1192029"/>
              <a:chExt cx="2743200" cy="2636268"/>
            </a:xfrm>
          </p:grpSpPr>
          <p:graphicFrame>
            <p:nvGraphicFramePr>
              <p:cNvPr id="3" name="Chart 2">
                <a:extLst>
                  <a:ext uri="{FF2B5EF4-FFF2-40B4-BE49-F238E27FC236}">
                    <a16:creationId xmlns:a16="http://schemas.microsoft.com/office/drawing/2014/main" id="{2F898DCF-AEF9-9F66-6151-ACA9E4F0718A}"/>
                  </a:ext>
                </a:extLst>
              </p:cNvPr>
              <p:cNvGraphicFramePr>
                <a:graphicFrameLocks noChangeAspect="1"/>
              </p:cNvGraphicFramePr>
              <p:nvPr/>
            </p:nvGraphicFramePr>
            <p:xfrm>
              <a:off x="1225570" y="1725177"/>
              <a:ext cx="2103120" cy="2103120"/>
            </p:xfrm>
            <a:graphic>
              <a:graphicData uri="http://schemas.openxmlformats.org/drawingml/2006/chart">
                <c:chart xmlns:c="http://schemas.openxmlformats.org/drawingml/2006/chart" xmlns:r="http://schemas.openxmlformats.org/officeDocument/2006/relationships" r:id="rId9"/>
              </a:graphicData>
            </a:graphic>
          </p:graphicFrame>
          <p:sp>
            <p:nvSpPr>
              <p:cNvPr id="18" name="TextBox 17">
                <a:extLst>
                  <a:ext uri="{FF2B5EF4-FFF2-40B4-BE49-F238E27FC236}">
                    <a16:creationId xmlns:a16="http://schemas.microsoft.com/office/drawing/2014/main" id="{0DC0883C-FB4F-4406-51CC-E6089C4C7FBC}"/>
                  </a:ext>
                </a:extLst>
              </p:cNvPr>
              <p:cNvSpPr txBox="1"/>
              <p:nvPr/>
            </p:nvSpPr>
            <p:spPr>
              <a:xfrm>
                <a:off x="969408" y="1518584"/>
                <a:ext cx="2707011" cy="512961"/>
              </a:xfrm>
              <a:prstGeom prst="rect">
                <a:avLst/>
              </a:prstGeom>
              <a:noFill/>
            </p:spPr>
            <p:txBody>
              <a:bodyPr wrap="square">
                <a:spAutoFit/>
              </a:bodyPr>
              <a:lstStyle/>
              <a:p>
                <a:pPr algn="ctr">
                  <a:defRPr/>
                </a:pPr>
                <a:r>
                  <a:rPr lang="en-US" sz="1000" b="1" dirty="0">
                    <a:solidFill>
                      <a:srgbClr val="000000">
                        <a:lumMod val="75000"/>
                        <a:lumOff val="25000"/>
                      </a:srgbClr>
                    </a:solidFill>
                    <a:latin typeface="Arial" panose="020B0604020202020204"/>
                    <a:cs typeface="Arial" panose="020B0604020202020204" pitchFamily="34" charset="0"/>
                  </a:rPr>
                  <a:t>Setting </a:t>
                </a:r>
              </a:p>
              <a:p>
                <a:pPr algn="ctr">
                  <a:defRPr/>
                </a:pPr>
                <a:r>
                  <a:rPr lang="en-US" sz="900" dirty="0">
                    <a:solidFill>
                      <a:srgbClr val="000000">
                        <a:lumMod val="75000"/>
                        <a:lumOff val="25000"/>
                      </a:srgbClr>
                    </a:solidFill>
                    <a:latin typeface="Arial" panose="020B0604020202020204"/>
                    <a:cs typeface="Arial" panose="020B0604020202020204" pitchFamily="34" charset="0"/>
                  </a:rPr>
                  <a:t>(time or location) included</a:t>
                </a:r>
                <a:endParaRPr lang="en-US" sz="1000" dirty="0">
                  <a:solidFill>
                    <a:srgbClr val="000000">
                      <a:lumMod val="75000"/>
                      <a:lumOff val="25000"/>
                    </a:srgbClr>
                  </a:solidFill>
                  <a:latin typeface="Arial" panose="020B0604020202020204"/>
                  <a:cs typeface="Arial" panose="020B0604020202020204" pitchFamily="34" charset="0"/>
                </a:endParaRPr>
              </a:p>
            </p:txBody>
          </p:sp>
          <p:sp>
            <p:nvSpPr>
              <p:cNvPr id="64" name="TextBox 63">
                <a:extLst>
                  <a:ext uri="{FF2B5EF4-FFF2-40B4-BE49-F238E27FC236}">
                    <a16:creationId xmlns:a16="http://schemas.microsoft.com/office/drawing/2014/main" id="{C86CB76D-0DB7-531E-4B30-D6FB1839C5D0}"/>
                  </a:ext>
                </a:extLst>
              </p:cNvPr>
              <p:cNvSpPr txBox="1"/>
              <p:nvPr/>
            </p:nvSpPr>
            <p:spPr>
              <a:xfrm>
                <a:off x="939223" y="1192029"/>
                <a:ext cx="2743200" cy="338555"/>
              </a:xfrm>
              <a:prstGeom prst="rect">
                <a:avLst/>
              </a:prstGeom>
              <a:solidFill>
                <a:srgbClr val="1B75BB"/>
              </a:solidFill>
            </p:spPr>
            <p:txBody>
              <a:bodyPr wrap="square" anchor="ctr">
                <a:spAutoFit/>
              </a:bodyPr>
              <a:lstStyle/>
              <a:p>
                <a:pPr algn="ctr">
                  <a:defRPr/>
                </a:pPr>
                <a:r>
                  <a:rPr lang="en-US" sz="1050" u="sng" dirty="0">
                    <a:solidFill>
                      <a:srgbClr val="FFFFFF"/>
                    </a:solidFill>
                    <a:latin typeface="Arial" panose="020B0604020202020204"/>
                    <a:ea typeface="Calibri" panose="020F0502020204030204" pitchFamily="34" charset="0"/>
                    <a:cs typeface="Arial" panose="020B0604020202020204" pitchFamily="34" charset="0"/>
                  </a:rPr>
                  <a:t>T</a:t>
                </a:r>
                <a:r>
                  <a:rPr lang="en-US" sz="1050" dirty="0">
                    <a:solidFill>
                      <a:srgbClr val="FFFFFF"/>
                    </a:solidFill>
                    <a:latin typeface="Arial" panose="020B0604020202020204"/>
                    <a:ea typeface="Calibri" panose="020F0502020204030204" pitchFamily="34" charset="0"/>
                    <a:cs typeface="Arial" panose="020B0604020202020204" pitchFamily="34" charset="0"/>
                  </a:rPr>
                  <a:t>IME </a:t>
                </a:r>
                <a:r>
                  <a:rPr lang="en-US" sz="1050" i="1" dirty="0">
                    <a:solidFill>
                      <a:srgbClr val="FFFFFF"/>
                    </a:solidFill>
                    <a:latin typeface="Arial" panose="020B0604020202020204"/>
                    <a:ea typeface="Calibri" panose="020F0502020204030204" pitchFamily="34" charset="0"/>
                    <a:cs typeface="Arial" panose="020B0604020202020204" pitchFamily="34" charset="0"/>
                  </a:rPr>
                  <a:t>or</a:t>
                </a:r>
                <a:r>
                  <a:rPr lang="en-US" sz="1050" dirty="0">
                    <a:solidFill>
                      <a:srgbClr val="FFFFFF"/>
                    </a:solidFill>
                    <a:latin typeface="Arial" panose="020B0604020202020204"/>
                    <a:ea typeface="Calibri" panose="020F0502020204030204" pitchFamily="34" charset="0"/>
                    <a:cs typeface="Arial" panose="020B0604020202020204" pitchFamily="34" charset="0"/>
                  </a:rPr>
                  <a:t> LOCATION</a:t>
                </a:r>
              </a:p>
            </p:txBody>
          </p:sp>
        </p:grpSp>
        <p:sp>
          <p:nvSpPr>
            <p:cNvPr id="6" name="TextBox 5">
              <a:extLst>
                <a:ext uri="{FF2B5EF4-FFF2-40B4-BE49-F238E27FC236}">
                  <a16:creationId xmlns:a16="http://schemas.microsoft.com/office/drawing/2014/main" id="{B0785D53-C0F4-829E-4F97-94CF33ADCE5D}"/>
                </a:ext>
              </a:extLst>
            </p:cNvPr>
            <p:cNvSpPr txBox="1"/>
            <p:nvPr/>
          </p:nvSpPr>
          <p:spPr>
            <a:xfrm rot="16200000">
              <a:off x="672403" y="2603028"/>
              <a:ext cx="1563276" cy="307776"/>
            </a:xfrm>
            <a:prstGeom prst="rect">
              <a:avLst/>
            </a:prstGeom>
            <a:noFill/>
          </p:spPr>
          <p:txBody>
            <a:bodyPr wrap="square" rtlCol="0">
              <a:spAutoFit/>
            </a:bodyPr>
            <a:lstStyle/>
            <a:p>
              <a:pPr algn="ctr">
                <a:defRPr/>
              </a:pPr>
              <a:r>
                <a:rPr lang="en-US" sz="900" dirty="0">
                  <a:solidFill>
                    <a:srgbClr val="000000">
                      <a:lumMod val="75000"/>
                      <a:lumOff val="25000"/>
                    </a:srgbClr>
                  </a:solidFill>
                  <a:latin typeface="Arial" panose="020B0604020202020204"/>
                </a:rPr>
                <a:t>Review articles, %</a:t>
              </a:r>
            </a:p>
          </p:txBody>
        </p:sp>
      </p:grpSp>
      <p:grpSp>
        <p:nvGrpSpPr>
          <p:cNvPr id="13" name="Group 12">
            <a:extLst>
              <a:ext uri="{FF2B5EF4-FFF2-40B4-BE49-F238E27FC236}">
                <a16:creationId xmlns:a16="http://schemas.microsoft.com/office/drawing/2014/main" id="{B766627F-9AF6-6362-E0F6-890EAAD0A235}"/>
              </a:ext>
            </a:extLst>
          </p:cNvPr>
          <p:cNvGrpSpPr/>
          <p:nvPr/>
        </p:nvGrpSpPr>
        <p:grpSpPr>
          <a:xfrm>
            <a:off x="3437914" y="894125"/>
            <a:ext cx="2670621" cy="1975949"/>
            <a:chOff x="4583884" y="1192166"/>
            <a:chExt cx="3560828" cy="2634599"/>
          </a:xfrm>
        </p:grpSpPr>
        <p:grpSp>
          <p:nvGrpSpPr>
            <p:cNvPr id="69" name="Group 68">
              <a:extLst>
                <a:ext uri="{FF2B5EF4-FFF2-40B4-BE49-F238E27FC236}">
                  <a16:creationId xmlns:a16="http://schemas.microsoft.com/office/drawing/2014/main" id="{1E292C46-EAC7-08B1-123E-A96AE9A53041}"/>
                </a:ext>
              </a:extLst>
            </p:cNvPr>
            <p:cNvGrpSpPr/>
            <p:nvPr/>
          </p:nvGrpSpPr>
          <p:grpSpPr>
            <a:xfrm>
              <a:off x="4583884" y="1192166"/>
              <a:ext cx="3189956" cy="2634599"/>
              <a:chOff x="4553769" y="1192166"/>
              <a:chExt cx="3189956" cy="2634599"/>
            </a:xfrm>
          </p:grpSpPr>
          <p:graphicFrame>
            <p:nvGraphicFramePr>
              <p:cNvPr id="7" name="Chart 6">
                <a:extLst>
                  <a:ext uri="{FF2B5EF4-FFF2-40B4-BE49-F238E27FC236}">
                    <a16:creationId xmlns:a16="http://schemas.microsoft.com/office/drawing/2014/main" id="{89223B70-7366-05EC-E900-C373514BFB88}"/>
                  </a:ext>
                </a:extLst>
              </p:cNvPr>
              <p:cNvGraphicFramePr>
                <a:graphicFrameLocks/>
              </p:cNvGraphicFramePr>
              <p:nvPr/>
            </p:nvGraphicFramePr>
            <p:xfrm>
              <a:off x="5033163" y="1723645"/>
              <a:ext cx="2103120" cy="2103120"/>
            </p:xfrm>
            <a:graphic>
              <a:graphicData uri="http://schemas.openxmlformats.org/drawingml/2006/chart">
                <c:chart xmlns:c="http://schemas.openxmlformats.org/drawingml/2006/chart" xmlns:r="http://schemas.openxmlformats.org/officeDocument/2006/relationships" r:id="rId10"/>
              </a:graphicData>
            </a:graphic>
          </p:graphicFrame>
          <p:sp>
            <p:nvSpPr>
              <p:cNvPr id="17" name="TextBox 16">
                <a:extLst>
                  <a:ext uri="{FF2B5EF4-FFF2-40B4-BE49-F238E27FC236}">
                    <a16:creationId xmlns:a16="http://schemas.microsoft.com/office/drawing/2014/main" id="{FEB35D4A-4DA5-399E-6959-F98A5B04E785}"/>
                  </a:ext>
                </a:extLst>
              </p:cNvPr>
              <p:cNvSpPr txBox="1"/>
              <p:nvPr/>
            </p:nvSpPr>
            <p:spPr>
              <a:xfrm>
                <a:off x="4553769" y="1511715"/>
                <a:ext cx="3189956" cy="512961"/>
              </a:xfrm>
              <a:prstGeom prst="rect">
                <a:avLst/>
              </a:prstGeom>
              <a:noFill/>
            </p:spPr>
            <p:txBody>
              <a:bodyPr wrap="square">
                <a:spAutoFit/>
              </a:bodyPr>
              <a:lstStyle/>
              <a:p>
                <a:pPr algn="ctr">
                  <a:defRPr/>
                </a:pPr>
                <a:r>
                  <a:rPr lang="en-US" sz="1000" b="1" dirty="0">
                    <a:solidFill>
                      <a:srgbClr val="000000">
                        <a:lumMod val="75000"/>
                        <a:lumOff val="25000"/>
                      </a:srgbClr>
                    </a:solidFill>
                    <a:latin typeface="Arial" panose="020B0604020202020204"/>
                    <a:cs typeface="Arial" panose="020B0604020202020204" pitchFamily="34" charset="0"/>
                  </a:rPr>
                  <a:t>Hook</a:t>
                </a:r>
                <a:r>
                  <a:rPr lang="en-US" sz="975" b="1" dirty="0">
                    <a:solidFill>
                      <a:srgbClr val="000000">
                        <a:lumMod val="75000"/>
                        <a:lumOff val="25000"/>
                      </a:srgbClr>
                    </a:solidFill>
                    <a:latin typeface="Arial" panose="020B0604020202020204"/>
                    <a:cs typeface="Arial" panose="020B0604020202020204" pitchFamily="34" charset="0"/>
                  </a:rPr>
                  <a:t> </a:t>
                </a:r>
              </a:p>
              <a:p>
                <a:pPr algn="ctr">
                  <a:defRPr/>
                </a:pPr>
                <a:r>
                  <a:rPr lang="en-US" sz="900" dirty="0">
                    <a:solidFill>
                      <a:srgbClr val="000000">
                        <a:lumMod val="75000"/>
                        <a:lumOff val="25000"/>
                      </a:srgbClr>
                    </a:solidFill>
                    <a:latin typeface="Arial" panose="020B0604020202020204"/>
                    <a:cs typeface="Arial" panose="020B0604020202020204" pitchFamily="34" charset="0"/>
                  </a:rPr>
                  <a:t>to grab attention in title or first 3 sentences</a:t>
                </a:r>
                <a:endParaRPr lang="en-US" sz="1000" i="1" dirty="0">
                  <a:solidFill>
                    <a:srgbClr val="000000">
                      <a:lumMod val="75000"/>
                      <a:lumOff val="25000"/>
                    </a:srgbClr>
                  </a:solidFill>
                  <a:latin typeface="Arial" panose="020B0604020202020204"/>
                  <a:cs typeface="Arial" panose="020B0604020202020204" pitchFamily="34" charset="0"/>
                </a:endParaRPr>
              </a:p>
            </p:txBody>
          </p:sp>
          <p:sp>
            <p:nvSpPr>
              <p:cNvPr id="63" name="TextBox 62">
                <a:extLst>
                  <a:ext uri="{FF2B5EF4-FFF2-40B4-BE49-F238E27FC236}">
                    <a16:creationId xmlns:a16="http://schemas.microsoft.com/office/drawing/2014/main" id="{680BAE3E-969A-07D6-9955-D8B6A5BC8264}"/>
                  </a:ext>
                </a:extLst>
              </p:cNvPr>
              <p:cNvSpPr txBox="1"/>
              <p:nvPr/>
            </p:nvSpPr>
            <p:spPr>
              <a:xfrm>
                <a:off x="4714911" y="1192166"/>
                <a:ext cx="2743200" cy="338555"/>
              </a:xfrm>
              <a:prstGeom prst="rect">
                <a:avLst/>
              </a:prstGeom>
              <a:solidFill>
                <a:srgbClr val="1B75BB"/>
              </a:solidFill>
            </p:spPr>
            <p:txBody>
              <a:bodyPr wrap="square" anchor="ctr">
                <a:spAutoFit/>
              </a:bodyPr>
              <a:lstStyle/>
              <a:p>
                <a:pPr>
                  <a:defRPr/>
                </a:pPr>
                <a:r>
                  <a:rPr lang="en-US" sz="1050" u="sng" dirty="0">
                    <a:solidFill>
                      <a:srgbClr val="FFFFFF"/>
                    </a:solidFill>
                    <a:latin typeface="Arial" panose="020B0604020202020204"/>
                    <a:ea typeface="Calibri" panose="020F0502020204030204" pitchFamily="34" charset="0"/>
                    <a:cs typeface="Arial" panose="020B0604020202020204" pitchFamily="34" charset="0"/>
                  </a:rPr>
                  <a:t>O</a:t>
                </a:r>
                <a:r>
                  <a:rPr lang="en-US" sz="1050" dirty="0">
                    <a:solidFill>
                      <a:srgbClr val="FFFFFF"/>
                    </a:solidFill>
                    <a:latin typeface="Arial" panose="020B0604020202020204"/>
                    <a:ea typeface="Calibri" panose="020F0502020204030204" pitchFamily="34" charset="0"/>
                    <a:cs typeface="Arial" panose="020B0604020202020204" pitchFamily="34" charset="0"/>
                  </a:rPr>
                  <a:t>RIGINALITY </a:t>
                </a:r>
                <a:r>
                  <a:rPr lang="en-US" sz="1050" i="1" dirty="0">
                    <a:solidFill>
                      <a:srgbClr val="FFFFFF"/>
                    </a:solidFill>
                    <a:latin typeface="Arial" panose="020B0604020202020204"/>
                    <a:ea typeface="Calibri" panose="020F0502020204030204" pitchFamily="34" charset="0"/>
                    <a:cs typeface="Arial" panose="020B0604020202020204" pitchFamily="34" charset="0"/>
                  </a:rPr>
                  <a:t>or </a:t>
                </a:r>
                <a:r>
                  <a:rPr lang="en-US" sz="1050" dirty="0">
                    <a:solidFill>
                      <a:srgbClr val="FFFFFF"/>
                    </a:solidFill>
                    <a:latin typeface="Arial" panose="020B0604020202020204"/>
                    <a:ea typeface="Calibri" panose="020F0502020204030204" pitchFamily="34" charset="0"/>
                    <a:cs typeface="Arial" panose="020B0604020202020204" pitchFamily="34" charset="0"/>
                  </a:rPr>
                  <a:t>CREATIVITY</a:t>
                </a:r>
              </a:p>
            </p:txBody>
          </p:sp>
        </p:grpSp>
        <p:sp>
          <p:nvSpPr>
            <p:cNvPr id="32" name="TextBox 31">
              <a:extLst>
                <a:ext uri="{FF2B5EF4-FFF2-40B4-BE49-F238E27FC236}">
                  <a16:creationId xmlns:a16="http://schemas.microsoft.com/office/drawing/2014/main" id="{A936A595-80D0-0078-8F2D-48972A64F98F}"/>
                </a:ext>
              </a:extLst>
            </p:cNvPr>
            <p:cNvSpPr txBox="1"/>
            <p:nvPr/>
          </p:nvSpPr>
          <p:spPr>
            <a:xfrm>
              <a:off x="6932664" y="2212126"/>
              <a:ext cx="1212048" cy="1127488"/>
            </a:xfrm>
            <a:prstGeom prst="rect">
              <a:avLst/>
            </a:prstGeom>
            <a:noFill/>
          </p:spPr>
          <p:txBody>
            <a:bodyPr wrap="square">
              <a:spAutoFit/>
            </a:bodyPr>
            <a:lstStyle/>
            <a:p>
              <a:pPr>
                <a:lnSpc>
                  <a:spcPct val="90000"/>
                </a:lnSpc>
                <a:spcAft>
                  <a:spcPts val="450"/>
                </a:spcAft>
                <a:defRPr/>
              </a:pPr>
              <a:r>
                <a:rPr lang="en-US" sz="675" b="1" dirty="0">
                  <a:solidFill>
                    <a:srgbClr val="1B75BB"/>
                  </a:solidFill>
                  <a:latin typeface="Arial" panose="020B0604020202020204"/>
                  <a:cs typeface="Arial" panose="020B0604020202020204" pitchFamily="34" charset="0"/>
                </a:rPr>
                <a:t>figurative language</a:t>
              </a:r>
            </a:p>
            <a:p>
              <a:pPr>
                <a:lnSpc>
                  <a:spcPct val="90000"/>
                </a:lnSpc>
                <a:spcAft>
                  <a:spcPts val="450"/>
                </a:spcAft>
                <a:defRPr/>
              </a:pPr>
              <a:r>
                <a:rPr lang="en-US" sz="675" b="1" dirty="0">
                  <a:solidFill>
                    <a:srgbClr val="1B75BB"/>
                  </a:solidFill>
                  <a:latin typeface="Arial" panose="020B0604020202020204"/>
                  <a:cs typeface="Arial" panose="020B0604020202020204" pitchFamily="34" charset="0"/>
                </a:rPr>
                <a:t>unanswered question</a:t>
              </a:r>
            </a:p>
            <a:p>
              <a:pPr>
                <a:lnSpc>
                  <a:spcPct val="90000"/>
                </a:lnSpc>
                <a:spcAft>
                  <a:spcPts val="450"/>
                </a:spcAft>
                <a:defRPr/>
              </a:pPr>
              <a:r>
                <a:rPr lang="en-US" sz="675" b="1" dirty="0">
                  <a:solidFill>
                    <a:srgbClr val="1B75BB"/>
                  </a:solidFill>
                  <a:latin typeface="Arial" panose="020B0604020202020204"/>
                  <a:cs typeface="Arial" panose="020B0604020202020204" pitchFamily="34" charset="0"/>
                </a:rPr>
                <a:t>declarative title</a:t>
              </a:r>
            </a:p>
            <a:p>
              <a:pPr>
                <a:lnSpc>
                  <a:spcPct val="90000"/>
                </a:lnSpc>
                <a:spcAft>
                  <a:spcPts val="450"/>
                </a:spcAft>
                <a:defRPr/>
              </a:pPr>
              <a:r>
                <a:rPr lang="en-US" sz="675" b="1" dirty="0">
                  <a:solidFill>
                    <a:srgbClr val="1B75BB"/>
                  </a:solidFill>
                  <a:latin typeface="Arial" panose="020B0604020202020204"/>
                  <a:cs typeface="Arial" panose="020B0604020202020204" pitchFamily="34" charset="0"/>
                </a:rPr>
                <a:t>quotation</a:t>
              </a:r>
              <a:endParaRPr lang="en-US" sz="1200" b="1" dirty="0">
                <a:solidFill>
                  <a:srgbClr val="1B75BB"/>
                </a:solidFill>
                <a:latin typeface="Arial" panose="020B0604020202020204"/>
              </a:endParaRPr>
            </a:p>
          </p:txBody>
        </p:sp>
        <p:sp>
          <p:nvSpPr>
            <p:cNvPr id="33" name="TextBox 32">
              <a:extLst>
                <a:ext uri="{FF2B5EF4-FFF2-40B4-BE49-F238E27FC236}">
                  <a16:creationId xmlns:a16="http://schemas.microsoft.com/office/drawing/2014/main" id="{9618215B-D9EA-74C8-2A27-EB9D32A26AC6}"/>
                </a:ext>
              </a:extLst>
            </p:cNvPr>
            <p:cNvSpPr txBox="1"/>
            <p:nvPr/>
          </p:nvSpPr>
          <p:spPr>
            <a:xfrm rot="16200000">
              <a:off x="4234093" y="2609860"/>
              <a:ext cx="1560503" cy="307776"/>
            </a:xfrm>
            <a:prstGeom prst="rect">
              <a:avLst/>
            </a:prstGeom>
            <a:noFill/>
          </p:spPr>
          <p:txBody>
            <a:bodyPr wrap="square" rtlCol="0">
              <a:spAutoFit/>
            </a:bodyPr>
            <a:lstStyle/>
            <a:p>
              <a:pPr algn="ctr">
                <a:defRPr/>
              </a:pPr>
              <a:r>
                <a:rPr lang="en-US" sz="900" dirty="0">
                  <a:solidFill>
                    <a:srgbClr val="000000">
                      <a:lumMod val="75000"/>
                      <a:lumOff val="25000"/>
                    </a:srgbClr>
                  </a:solidFill>
                  <a:latin typeface="Arial" panose="020B0604020202020204"/>
                </a:rPr>
                <a:t>Review articles, %</a:t>
              </a:r>
            </a:p>
          </p:txBody>
        </p:sp>
      </p:grpSp>
      <p:grpSp>
        <p:nvGrpSpPr>
          <p:cNvPr id="35" name="Group 34">
            <a:extLst>
              <a:ext uri="{FF2B5EF4-FFF2-40B4-BE49-F238E27FC236}">
                <a16:creationId xmlns:a16="http://schemas.microsoft.com/office/drawing/2014/main" id="{48E68FD6-8159-D57D-2323-1D86BBBC68A4}"/>
              </a:ext>
            </a:extLst>
          </p:cNvPr>
          <p:cNvGrpSpPr/>
          <p:nvPr/>
        </p:nvGrpSpPr>
        <p:grpSpPr>
          <a:xfrm>
            <a:off x="632889" y="896759"/>
            <a:ext cx="7951729" cy="3935742"/>
            <a:chOff x="12413960" y="-2540176"/>
            <a:chExt cx="10602305" cy="5247656"/>
          </a:xfrm>
        </p:grpSpPr>
        <p:sp>
          <p:nvSpPr>
            <p:cNvPr id="5" name="Rectangle 4">
              <a:extLst>
                <a:ext uri="{FF2B5EF4-FFF2-40B4-BE49-F238E27FC236}">
                  <a16:creationId xmlns:a16="http://schemas.microsoft.com/office/drawing/2014/main" id="{8BA9EDEF-1727-64F6-135F-8BC543C54E2E}"/>
                </a:ext>
              </a:extLst>
            </p:cNvPr>
            <p:cNvSpPr/>
            <p:nvPr/>
          </p:nvSpPr>
          <p:spPr>
            <a:xfrm>
              <a:off x="12413960" y="-118292"/>
              <a:ext cx="10275901" cy="28257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panose="020B0604020202020204"/>
              </a:endParaRPr>
            </a:p>
          </p:txBody>
        </p:sp>
        <p:grpSp>
          <p:nvGrpSpPr>
            <p:cNvPr id="70" name="Group 69">
              <a:extLst>
                <a:ext uri="{FF2B5EF4-FFF2-40B4-BE49-F238E27FC236}">
                  <a16:creationId xmlns:a16="http://schemas.microsoft.com/office/drawing/2014/main" id="{410EFF36-59D3-460B-10BE-8191347B8EAE}"/>
                </a:ext>
              </a:extLst>
            </p:cNvPr>
            <p:cNvGrpSpPr/>
            <p:nvPr/>
          </p:nvGrpSpPr>
          <p:grpSpPr>
            <a:xfrm>
              <a:off x="19724425" y="-2540176"/>
              <a:ext cx="3291840" cy="2634489"/>
              <a:chOff x="8581617" y="1239753"/>
              <a:chExt cx="3291840" cy="2634489"/>
            </a:xfrm>
          </p:grpSpPr>
          <p:graphicFrame>
            <p:nvGraphicFramePr>
              <p:cNvPr id="10" name="Chart 9">
                <a:extLst>
                  <a:ext uri="{FF2B5EF4-FFF2-40B4-BE49-F238E27FC236}">
                    <a16:creationId xmlns:a16="http://schemas.microsoft.com/office/drawing/2014/main" id="{66E59A6B-D7F7-F224-B143-36434B702DD4}"/>
                  </a:ext>
                </a:extLst>
              </p:cNvPr>
              <p:cNvGraphicFramePr>
                <a:graphicFrameLocks/>
              </p:cNvGraphicFramePr>
              <p:nvPr/>
            </p:nvGraphicFramePr>
            <p:xfrm>
              <a:off x="9192689" y="1771122"/>
              <a:ext cx="2103120" cy="2103120"/>
            </p:xfrm>
            <a:graphic>
              <a:graphicData uri="http://schemas.openxmlformats.org/drawingml/2006/chart">
                <c:chart xmlns:c="http://schemas.openxmlformats.org/drawingml/2006/chart" xmlns:r="http://schemas.openxmlformats.org/officeDocument/2006/relationships" r:id="rId11"/>
              </a:graphicData>
            </a:graphic>
          </p:graphicFrame>
          <p:sp>
            <p:nvSpPr>
              <p:cNvPr id="11" name="TextBox 10">
                <a:extLst>
                  <a:ext uri="{FF2B5EF4-FFF2-40B4-BE49-F238E27FC236}">
                    <a16:creationId xmlns:a16="http://schemas.microsoft.com/office/drawing/2014/main" id="{45D67C28-9B6F-B344-0F30-0B79069294E6}"/>
                  </a:ext>
                </a:extLst>
              </p:cNvPr>
              <p:cNvSpPr txBox="1"/>
              <p:nvPr/>
            </p:nvSpPr>
            <p:spPr>
              <a:xfrm>
                <a:off x="8834837" y="1239753"/>
                <a:ext cx="2743200" cy="338555"/>
              </a:xfrm>
              <a:prstGeom prst="rect">
                <a:avLst/>
              </a:prstGeom>
              <a:solidFill>
                <a:srgbClr val="1B75BB"/>
              </a:solidFill>
            </p:spPr>
            <p:txBody>
              <a:bodyPr wrap="square" anchor="ctr">
                <a:spAutoFit/>
              </a:bodyPr>
              <a:lstStyle/>
              <a:p>
                <a:pPr algn="ctr">
                  <a:defRPr/>
                </a:pPr>
                <a:r>
                  <a:rPr lang="en-US" sz="1050" u="sng" dirty="0">
                    <a:solidFill>
                      <a:srgbClr val="FFFFFF"/>
                    </a:solidFill>
                    <a:latin typeface="Arial" panose="020B0604020202020204"/>
                    <a:ea typeface="Calibri" panose="020F0502020204030204" pitchFamily="34" charset="0"/>
                    <a:cs typeface="Arial" panose="020B0604020202020204" pitchFamily="34" charset="0"/>
                  </a:rPr>
                  <a:t>R</a:t>
                </a:r>
                <a:r>
                  <a:rPr lang="en-US" sz="1050" dirty="0">
                    <a:solidFill>
                      <a:srgbClr val="FFFFFF"/>
                    </a:solidFill>
                    <a:latin typeface="Arial" panose="020B0604020202020204"/>
                    <a:ea typeface="Calibri" panose="020F0502020204030204" pitchFamily="34" charset="0"/>
                    <a:cs typeface="Arial" panose="020B0604020202020204" pitchFamily="34" charset="0"/>
                  </a:rPr>
                  <a:t>ECOMMENDATIONS</a:t>
                </a:r>
              </a:p>
            </p:txBody>
          </p:sp>
          <p:sp>
            <p:nvSpPr>
              <p:cNvPr id="19" name="TextBox 18">
                <a:extLst>
                  <a:ext uri="{FF2B5EF4-FFF2-40B4-BE49-F238E27FC236}">
                    <a16:creationId xmlns:a16="http://schemas.microsoft.com/office/drawing/2014/main" id="{861FC677-A8F5-971C-2C15-F2124815ED5B}"/>
                  </a:ext>
                </a:extLst>
              </p:cNvPr>
              <p:cNvSpPr txBox="1"/>
              <p:nvPr/>
            </p:nvSpPr>
            <p:spPr>
              <a:xfrm>
                <a:off x="8581617" y="1564881"/>
                <a:ext cx="3291840" cy="512961"/>
              </a:xfrm>
              <a:prstGeom prst="rect">
                <a:avLst/>
              </a:prstGeom>
              <a:noFill/>
            </p:spPr>
            <p:txBody>
              <a:bodyPr wrap="square">
                <a:spAutoFit/>
              </a:bodyPr>
              <a:lstStyle/>
              <a:p>
                <a:pPr algn="ctr">
                  <a:defRPr/>
                </a:pPr>
                <a:r>
                  <a:rPr lang="en-US" sz="1000" b="1" dirty="0">
                    <a:solidFill>
                      <a:srgbClr val="000000">
                        <a:lumMod val="75000"/>
                        <a:lumOff val="25000"/>
                      </a:srgbClr>
                    </a:solidFill>
                    <a:latin typeface="Arial" panose="020B0604020202020204"/>
                    <a:cs typeface="Arial" panose="020B0604020202020204" pitchFamily="34" charset="0"/>
                  </a:rPr>
                  <a:t>Recommendation</a:t>
                </a:r>
                <a:r>
                  <a:rPr lang="en-US" sz="975" b="1" dirty="0">
                    <a:solidFill>
                      <a:srgbClr val="000000">
                        <a:lumMod val="75000"/>
                        <a:lumOff val="25000"/>
                      </a:srgbClr>
                    </a:solidFill>
                    <a:latin typeface="Arial" panose="020B0604020202020204"/>
                    <a:cs typeface="Arial" panose="020B0604020202020204" pitchFamily="34" charset="0"/>
                  </a:rPr>
                  <a:t> </a:t>
                </a:r>
              </a:p>
              <a:p>
                <a:pPr algn="ctr">
                  <a:defRPr/>
                </a:pPr>
                <a:r>
                  <a:rPr lang="en-US" sz="900" dirty="0">
                    <a:solidFill>
                      <a:srgbClr val="000000">
                        <a:lumMod val="75000"/>
                        <a:lumOff val="25000"/>
                      </a:srgbClr>
                    </a:solidFill>
                    <a:latin typeface="Arial" panose="020B0604020202020204"/>
                    <a:cs typeface="Arial" panose="020B0604020202020204" pitchFamily="34" charset="0"/>
                  </a:rPr>
                  <a:t>from the authors included</a:t>
                </a:r>
                <a:endParaRPr lang="en-US" sz="1000" dirty="0">
                  <a:solidFill>
                    <a:srgbClr val="000000">
                      <a:lumMod val="75000"/>
                      <a:lumOff val="25000"/>
                    </a:srgbClr>
                  </a:solidFill>
                  <a:latin typeface="Arial" panose="020B0604020202020204"/>
                  <a:cs typeface="Arial" panose="020B0604020202020204" pitchFamily="34" charset="0"/>
                </a:endParaRPr>
              </a:p>
            </p:txBody>
          </p:sp>
        </p:grpSp>
        <p:sp>
          <p:nvSpPr>
            <p:cNvPr id="34" name="TextBox 33">
              <a:extLst>
                <a:ext uri="{FF2B5EF4-FFF2-40B4-BE49-F238E27FC236}">
                  <a16:creationId xmlns:a16="http://schemas.microsoft.com/office/drawing/2014/main" id="{10441226-89B9-D244-B5F8-CF65A33B13E7}"/>
                </a:ext>
              </a:extLst>
            </p:cNvPr>
            <p:cNvSpPr txBox="1"/>
            <p:nvPr/>
          </p:nvSpPr>
          <p:spPr>
            <a:xfrm rot="16200000">
              <a:off x="19479442" y="-1171493"/>
              <a:ext cx="1561613" cy="307776"/>
            </a:xfrm>
            <a:prstGeom prst="rect">
              <a:avLst/>
            </a:prstGeom>
            <a:noFill/>
          </p:spPr>
          <p:txBody>
            <a:bodyPr wrap="square" rtlCol="0">
              <a:spAutoFit/>
            </a:bodyPr>
            <a:lstStyle/>
            <a:p>
              <a:pPr algn="ctr">
                <a:defRPr/>
              </a:pPr>
              <a:r>
                <a:rPr lang="en-US" sz="900" dirty="0">
                  <a:solidFill>
                    <a:srgbClr val="000000">
                      <a:lumMod val="75000"/>
                      <a:lumOff val="25000"/>
                    </a:srgbClr>
                  </a:solidFill>
                  <a:latin typeface="Arial" panose="020B0604020202020204"/>
                </a:rPr>
                <a:t>Review articles, %</a:t>
              </a:r>
            </a:p>
          </p:txBody>
        </p:sp>
      </p:grpSp>
      <p:grpSp>
        <p:nvGrpSpPr>
          <p:cNvPr id="71" name="Group 70">
            <a:extLst>
              <a:ext uri="{FF2B5EF4-FFF2-40B4-BE49-F238E27FC236}">
                <a16:creationId xmlns:a16="http://schemas.microsoft.com/office/drawing/2014/main" id="{0741CC91-A5A1-1584-8BD4-F6359667C4FB}"/>
              </a:ext>
            </a:extLst>
          </p:cNvPr>
          <p:cNvGrpSpPr/>
          <p:nvPr/>
        </p:nvGrpSpPr>
        <p:grpSpPr>
          <a:xfrm>
            <a:off x="657945" y="2823647"/>
            <a:ext cx="2527660" cy="2096102"/>
            <a:chOff x="665551" y="3693161"/>
            <a:chExt cx="3370212" cy="2794803"/>
          </a:xfrm>
        </p:grpSpPr>
        <p:graphicFrame>
          <p:nvGraphicFramePr>
            <p:cNvPr id="39" name="Chart 38">
              <a:extLst>
                <a:ext uri="{FF2B5EF4-FFF2-40B4-BE49-F238E27FC236}">
                  <a16:creationId xmlns:a16="http://schemas.microsoft.com/office/drawing/2014/main" id="{505B53EA-3B7E-7EA1-2321-AD1074050E0D}"/>
                </a:ext>
              </a:extLst>
            </p:cNvPr>
            <p:cNvGraphicFramePr/>
            <p:nvPr/>
          </p:nvGraphicFramePr>
          <p:xfrm>
            <a:off x="1109683" y="4040171"/>
            <a:ext cx="2926080" cy="2286000"/>
          </p:xfrm>
          <a:graphic>
            <a:graphicData uri="http://schemas.openxmlformats.org/drawingml/2006/chart">
              <c:chart xmlns:c="http://schemas.openxmlformats.org/drawingml/2006/chart" xmlns:r="http://schemas.openxmlformats.org/officeDocument/2006/relationships" r:id="rId12"/>
            </a:graphicData>
          </a:graphic>
        </p:graphicFrame>
        <p:sp>
          <p:nvSpPr>
            <p:cNvPr id="40" name="TextBox 39">
              <a:extLst>
                <a:ext uri="{FF2B5EF4-FFF2-40B4-BE49-F238E27FC236}">
                  <a16:creationId xmlns:a16="http://schemas.microsoft.com/office/drawing/2014/main" id="{AA2E2C66-699D-5B04-28D7-23D9CCB7F610}"/>
                </a:ext>
              </a:extLst>
            </p:cNvPr>
            <p:cNvSpPr txBox="1"/>
            <p:nvPr/>
          </p:nvSpPr>
          <p:spPr>
            <a:xfrm rot="16200000">
              <a:off x="-76158" y="4963353"/>
              <a:ext cx="1938927" cy="455509"/>
            </a:xfrm>
            <a:prstGeom prst="rect">
              <a:avLst/>
            </a:prstGeom>
            <a:noFill/>
          </p:spPr>
          <p:txBody>
            <a:bodyPr wrap="square" rtlCol="0">
              <a:spAutoFit/>
            </a:bodyPr>
            <a:lstStyle/>
            <a:p>
              <a:pPr algn="ctr">
                <a:lnSpc>
                  <a:spcPct val="90000"/>
                </a:lnSpc>
                <a:defRPr/>
              </a:pPr>
              <a:r>
                <a:rPr lang="en-US" sz="900" dirty="0">
                  <a:solidFill>
                    <a:srgbClr val="000000">
                      <a:lumMod val="75000"/>
                      <a:lumOff val="25000"/>
                    </a:srgbClr>
                  </a:solidFill>
                  <a:latin typeface="Arial" panose="020B0604020202020204"/>
                  <a:cs typeface="Arial" panose="020B0604020202020204" pitchFamily="34" charset="0"/>
                </a:rPr>
                <a:t>Frequency of first-person plural pronouns </a:t>
              </a:r>
            </a:p>
          </p:txBody>
        </p:sp>
        <p:sp>
          <p:nvSpPr>
            <p:cNvPr id="41" name="TextBox 40">
              <a:extLst>
                <a:ext uri="{FF2B5EF4-FFF2-40B4-BE49-F238E27FC236}">
                  <a16:creationId xmlns:a16="http://schemas.microsoft.com/office/drawing/2014/main" id="{3F0F4135-A0E1-A63B-CA02-9D3469493F80}"/>
                </a:ext>
              </a:extLst>
            </p:cNvPr>
            <p:cNvSpPr txBox="1"/>
            <p:nvPr/>
          </p:nvSpPr>
          <p:spPr>
            <a:xfrm>
              <a:off x="2230914" y="4312408"/>
              <a:ext cx="857500" cy="292388"/>
            </a:xfrm>
            <a:prstGeom prst="rect">
              <a:avLst/>
            </a:prstGeom>
            <a:noFill/>
          </p:spPr>
          <p:txBody>
            <a:bodyPr wrap="none" rtlCol="0">
              <a:spAutoFit/>
            </a:bodyPr>
            <a:lstStyle/>
            <a:p>
              <a:pPr>
                <a:defRPr/>
              </a:pPr>
              <a:r>
                <a:rPr lang="en-US" sz="825" b="1" i="1" dirty="0">
                  <a:solidFill>
                    <a:srgbClr val="444444"/>
                  </a:solidFill>
                  <a:latin typeface="Arial" panose="020B0604020202020204"/>
                  <a:cs typeface="Arial" panose="020B0604020202020204" pitchFamily="34" charset="0"/>
                </a:rPr>
                <a:t>P</a:t>
              </a:r>
              <a:r>
                <a:rPr lang="en-US" sz="825" b="1" dirty="0">
                  <a:solidFill>
                    <a:srgbClr val="444444"/>
                  </a:solidFill>
                  <a:latin typeface="Arial" panose="020B0604020202020204"/>
                  <a:cs typeface="Arial" panose="020B0604020202020204" pitchFamily="34" charset="0"/>
                </a:rPr>
                <a:t>&lt;0.0001</a:t>
              </a:r>
            </a:p>
          </p:txBody>
        </p:sp>
        <p:sp>
          <p:nvSpPr>
            <p:cNvPr id="43" name="TextBox 42">
              <a:extLst>
                <a:ext uri="{FF2B5EF4-FFF2-40B4-BE49-F238E27FC236}">
                  <a16:creationId xmlns:a16="http://schemas.microsoft.com/office/drawing/2014/main" id="{40F4BD79-7F63-A164-05AE-DD602B61E06D}"/>
                </a:ext>
              </a:extLst>
            </p:cNvPr>
            <p:cNvSpPr txBox="1"/>
            <p:nvPr/>
          </p:nvSpPr>
          <p:spPr>
            <a:xfrm>
              <a:off x="1586859" y="6030019"/>
              <a:ext cx="942798" cy="455509"/>
            </a:xfrm>
            <a:prstGeom prst="rect">
              <a:avLst/>
            </a:prstGeom>
            <a:noFill/>
          </p:spPr>
          <p:txBody>
            <a:bodyPr wrap="square" rtlCol="0">
              <a:spAutoFit/>
            </a:bodyPr>
            <a:lstStyle/>
            <a:p>
              <a:pPr algn="ctr">
                <a:lnSpc>
                  <a:spcPct val="90000"/>
                </a:lnSpc>
                <a:defRPr/>
              </a:pPr>
              <a:r>
                <a:rPr lang="en-US" sz="900" b="1" dirty="0">
                  <a:solidFill>
                    <a:srgbClr val="000000">
                      <a:lumMod val="75000"/>
                      <a:lumOff val="25000"/>
                    </a:srgbClr>
                  </a:solidFill>
                  <a:latin typeface="Arial" panose="020B0604020202020204"/>
                  <a:cs typeface="Arial" panose="020B0604020202020204" pitchFamily="34" charset="0"/>
                </a:rPr>
                <a:t>Review articles</a:t>
              </a:r>
            </a:p>
          </p:txBody>
        </p:sp>
        <p:sp>
          <p:nvSpPr>
            <p:cNvPr id="46" name="TextBox 45">
              <a:extLst>
                <a:ext uri="{FF2B5EF4-FFF2-40B4-BE49-F238E27FC236}">
                  <a16:creationId xmlns:a16="http://schemas.microsoft.com/office/drawing/2014/main" id="{86227408-C5F5-B161-F836-E652C70EB941}"/>
                </a:ext>
              </a:extLst>
            </p:cNvPr>
            <p:cNvSpPr txBox="1"/>
            <p:nvPr/>
          </p:nvSpPr>
          <p:spPr>
            <a:xfrm>
              <a:off x="1333128" y="4057880"/>
              <a:ext cx="2560319" cy="328295"/>
            </a:xfrm>
            <a:prstGeom prst="rect">
              <a:avLst/>
            </a:prstGeom>
            <a:noFill/>
          </p:spPr>
          <p:txBody>
            <a:bodyPr wrap="square">
              <a:spAutoFit/>
            </a:bodyPr>
            <a:lstStyle/>
            <a:p>
              <a:pPr algn="ctr">
                <a:defRPr/>
              </a:pPr>
              <a:r>
                <a:rPr lang="en-US" sz="1000" b="1" dirty="0">
                  <a:solidFill>
                    <a:srgbClr val="444444"/>
                  </a:solidFill>
                  <a:latin typeface="Arial" panose="020B0604020202020204"/>
                  <a:cs typeface="Arial" panose="020B0604020202020204" pitchFamily="34" charset="0"/>
                </a:rPr>
                <a:t>First-person narration</a:t>
              </a:r>
            </a:p>
          </p:txBody>
        </p:sp>
        <p:sp>
          <p:nvSpPr>
            <p:cNvPr id="54" name="TextBox 53">
              <a:extLst>
                <a:ext uri="{FF2B5EF4-FFF2-40B4-BE49-F238E27FC236}">
                  <a16:creationId xmlns:a16="http://schemas.microsoft.com/office/drawing/2014/main" id="{F366CDDA-B427-05DE-7FB5-C5EC5E1A3AB5}"/>
                </a:ext>
              </a:extLst>
            </p:cNvPr>
            <p:cNvSpPr txBox="1"/>
            <p:nvPr/>
          </p:nvSpPr>
          <p:spPr>
            <a:xfrm>
              <a:off x="2829458" y="6032455"/>
              <a:ext cx="942798" cy="455509"/>
            </a:xfrm>
            <a:prstGeom prst="rect">
              <a:avLst/>
            </a:prstGeom>
            <a:noFill/>
          </p:spPr>
          <p:txBody>
            <a:bodyPr wrap="square" rtlCol="0">
              <a:spAutoFit/>
            </a:bodyPr>
            <a:lstStyle/>
            <a:p>
              <a:pPr algn="ctr">
                <a:lnSpc>
                  <a:spcPct val="90000"/>
                </a:lnSpc>
                <a:defRPr/>
              </a:pPr>
              <a:r>
                <a:rPr lang="en-US" sz="900" b="1" dirty="0">
                  <a:solidFill>
                    <a:srgbClr val="000000">
                      <a:lumMod val="75000"/>
                      <a:lumOff val="25000"/>
                    </a:srgbClr>
                  </a:solidFill>
                  <a:latin typeface="Arial" panose="020B0604020202020204"/>
                  <a:cs typeface="Arial" panose="020B0604020202020204" pitchFamily="34" charset="0"/>
                </a:rPr>
                <a:t>Primary articles</a:t>
              </a:r>
            </a:p>
          </p:txBody>
        </p:sp>
        <p:sp>
          <p:nvSpPr>
            <p:cNvPr id="65" name="TextBox 64">
              <a:extLst>
                <a:ext uri="{FF2B5EF4-FFF2-40B4-BE49-F238E27FC236}">
                  <a16:creationId xmlns:a16="http://schemas.microsoft.com/office/drawing/2014/main" id="{2374EC76-3807-F59B-C75E-2886CD8C9381}"/>
                </a:ext>
              </a:extLst>
            </p:cNvPr>
            <p:cNvSpPr txBox="1"/>
            <p:nvPr/>
          </p:nvSpPr>
          <p:spPr>
            <a:xfrm>
              <a:off x="1054605" y="3693161"/>
              <a:ext cx="2743199" cy="338555"/>
            </a:xfrm>
            <a:prstGeom prst="rect">
              <a:avLst/>
            </a:prstGeom>
            <a:solidFill>
              <a:srgbClr val="1B75BB"/>
            </a:solidFill>
          </p:spPr>
          <p:txBody>
            <a:bodyPr wrap="square" anchor="ctr">
              <a:spAutoFit/>
            </a:bodyPr>
            <a:lstStyle/>
            <a:p>
              <a:pPr algn="ctr">
                <a:defRPr/>
              </a:pPr>
              <a:r>
                <a:rPr lang="en-US" sz="1050" u="sng" dirty="0">
                  <a:solidFill>
                    <a:srgbClr val="FFFFFF"/>
                  </a:solidFill>
                  <a:latin typeface="Arial" panose="020B0604020202020204"/>
                  <a:ea typeface="Calibri" panose="020F0502020204030204" pitchFamily="34" charset="0"/>
                  <a:cs typeface="Arial" panose="020B0604020202020204" pitchFamily="34" charset="0"/>
                </a:rPr>
                <a:t>I</a:t>
              </a:r>
              <a:r>
                <a:rPr lang="en-US" sz="1050" dirty="0">
                  <a:solidFill>
                    <a:srgbClr val="FFFFFF"/>
                  </a:solidFill>
                  <a:latin typeface="Arial" panose="020B0604020202020204"/>
                  <a:ea typeface="Calibri" panose="020F0502020204030204" pitchFamily="34" charset="0"/>
                  <a:cs typeface="Arial" panose="020B0604020202020204" pitchFamily="34" charset="0"/>
                </a:rPr>
                <a:t>MMEDIACY</a:t>
              </a:r>
            </a:p>
          </p:txBody>
        </p:sp>
      </p:grpSp>
      <p:grpSp>
        <p:nvGrpSpPr>
          <p:cNvPr id="62" name="Group 61">
            <a:extLst>
              <a:ext uri="{FF2B5EF4-FFF2-40B4-BE49-F238E27FC236}">
                <a16:creationId xmlns:a16="http://schemas.microsoft.com/office/drawing/2014/main" id="{9CFA1DE0-D615-2A3F-65E8-801A353E0DE6}"/>
              </a:ext>
            </a:extLst>
          </p:cNvPr>
          <p:cNvGrpSpPr/>
          <p:nvPr/>
        </p:nvGrpSpPr>
        <p:grpSpPr>
          <a:xfrm>
            <a:off x="3398865" y="2792778"/>
            <a:ext cx="2431516" cy="2121905"/>
            <a:chOff x="4531819" y="3926902"/>
            <a:chExt cx="3242021" cy="2829205"/>
          </a:xfrm>
        </p:grpSpPr>
        <p:graphicFrame>
          <p:nvGraphicFramePr>
            <p:cNvPr id="49" name="Chart 48">
              <a:extLst>
                <a:ext uri="{FF2B5EF4-FFF2-40B4-BE49-F238E27FC236}">
                  <a16:creationId xmlns:a16="http://schemas.microsoft.com/office/drawing/2014/main" id="{E447A407-6424-12AF-877B-3D3B8B787158}"/>
                </a:ext>
              </a:extLst>
            </p:cNvPr>
            <p:cNvGraphicFramePr/>
            <p:nvPr/>
          </p:nvGraphicFramePr>
          <p:xfrm>
            <a:off x="4847760" y="4309407"/>
            <a:ext cx="2926080" cy="2286000"/>
          </p:xfrm>
          <a:graphic>
            <a:graphicData uri="http://schemas.openxmlformats.org/drawingml/2006/chart">
              <c:chart xmlns:c="http://schemas.openxmlformats.org/drawingml/2006/chart" xmlns:r="http://schemas.openxmlformats.org/officeDocument/2006/relationships" r:id="rId13"/>
            </a:graphicData>
          </a:graphic>
        </p:graphicFrame>
        <p:sp>
          <p:nvSpPr>
            <p:cNvPr id="50" name="TextBox 49">
              <a:extLst>
                <a:ext uri="{FF2B5EF4-FFF2-40B4-BE49-F238E27FC236}">
                  <a16:creationId xmlns:a16="http://schemas.microsoft.com/office/drawing/2014/main" id="{4C315953-1F8D-DBF8-5D9A-8828634FB3B6}"/>
                </a:ext>
              </a:extLst>
            </p:cNvPr>
            <p:cNvSpPr txBox="1"/>
            <p:nvPr/>
          </p:nvSpPr>
          <p:spPr>
            <a:xfrm rot="16200000">
              <a:off x="3814529" y="5330425"/>
              <a:ext cx="1742356" cy="307776"/>
            </a:xfrm>
            <a:prstGeom prst="rect">
              <a:avLst/>
            </a:prstGeom>
            <a:noFill/>
          </p:spPr>
          <p:txBody>
            <a:bodyPr wrap="none" rtlCol="0">
              <a:spAutoFit/>
            </a:bodyPr>
            <a:lstStyle/>
            <a:p>
              <a:pPr>
                <a:defRPr/>
              </a:pPr>
              <a:r>
                <a:rPr lang="en-US" sz="900" dirty="0">
                  <a:solidFill>
                    <a:srgbClr val="000000">
                      <a:lumMod val="75000"/>
                      <a:lumOff val="25000"/>
                    </a:srgbClr>
                  </a:solidFill>
                  <a:latin typeface="Arial" panose="020B0604020202020204"/>
                  <a:cs typeface="Arial" panose="020B0604020202020204" pitchFamily="34" charset="0"/>
                </a:rPr>
                <a:t>Emotional tone, mean</a:t>
              </a:r>
            </a:p>
          </p:txBody>
        </p:sp>
        <p:sp>
          <p:nvSpPr>
            <p:cNvPr id="51" name="TextBox 50">
              <a:extLst>
                <a:ext uri="{FF2B5EF4-FFF2-40B4-BE49-F238E27FC236}">
                  <a16:creationId xmlns:a16="http://schemas.microsoft.com/office/drawing/2014/main" id="{D45DCA84-052F-D693-8A75-8EFFBD701360}"/>
                </a:ext>
              </a:extLst>
            </p:cNvPr>
            <p:cNvSpPr txBox="1"/>
            <p:nvPr/>
          </p:nvSpPr>
          <p:spPr>
            <a:xfrm>
              <a:off x="5952544" y="4605657"/>
              <a:ext cx="857500" cy="292388"/>
            </a:xfrm>
            <a:prstGeom prst="rect">
              <a:avLst/>
            </a:prstGeom>
            <a:noFill/>
          </p:spPr>
          <p:txBody>
            <a:bodyPr wrap="none" rtlCol="0">
              <a:spAutoFit/>
            </a:bodyPr>
            <a:lstStyle/>
            <a:p>
              <a:pPr>
                <a:defRPr/>
              </a:pPr>
              <a:r>
                <a:rPr lang="en-US" sz="825" b="1" i="1" dirty="0">
                  <a:solidFill>
                    <a:srgbClr val="444444"/>
                  </a:solidFill>
                  <a:latin typeface="Arial" panose="020B0604020202020204"/>
                  <a:cs typeface="Arial" panose="020B0604020202020204" pitchFamily="34" charset="0"/>
                </a:rPr>
                <a:t>P</a:t>
              </a:r>
              <a:r>
                <a:rPr lang="en-US" sz="825" b="1" dirty="0">
                  <a:solidFill>
                    <a:srgbClr val="444444"/>
                  </a:solidFill>
                  <a:latin typeface="Arial" panose="020B0604020202020204"/>
                  <a:cs typeface="Arial" panose="020B0604020202020204" pitchFamily="34" charset="0"/>
                </a:rPr>
                <a:t>&lt;0.0001</a:t>
              </a:r>
            </a:p>
          </p:txBody>
        </p:sp>
        <p:sp>
          <p:nvSpPr>
            <p:cNvPr id="52" name="TextBox 51">
              <a:extLst>
                <a:ext uri="{FF2B5EF4-FFF2-40B4-BE49-F238E27FC236}">
                  <a16:creationId xmlns:a16="http://schemas.microsoft.com/office/drawing/2014/main" id="{C4D2B78C-8156-1977-66EC-C254FF2BA3D1}"/>
                </a:ext>
              </a:extLst>
            </p:cNvPr>
            <p:cNvSpPr txBox="1"/>
            <p:nvPr/>
          </p:nvSpPr>
          <p:spPr>
            <a:xfrm>
              <a:off x="5323638" y="4326566"/>
              <a:ext cx="1920240" cy="328294"/>
            </a:xfrm>
            <a:prstGeom prst="rect">
              <a:avLst/>
            </a:prstGeom>
            <a:noFill/>
          </p:spPr>
          <p:txBody>
            <a:bodyPr wrap="square">
              <a:spAutoFit/>
            </a:bodyPr>
            <a:lstStyle/>
            <a:p>
              <a:pPr algn="ctr">
                <a:defRPr/>
              </a:pPr>
              <a:r>
                <a:rPr lang="en-US" sz="1000" b="1" dirty="0">
                  <a:solidFill>
                    <a:srgbClr val="444444"/>
                  </a:solidFill>
                  <a:latin typeface="Arial" panose="020B0604020202020204"/>
                  <a:cs typeface="Arial" panose="020B0604020202020204" pitchFamily="34" charset="0"/>
                </a:rPr>
                <a:t>Emotional tone</a:t>
              </a:r>
            </a:p>
          </p:txBody>
        </p:sp>
        <p:sp>
          <p:nvSpPr>
            <p:cNvPr id="57" name="TextBox 56">
              <a:extLst>
                <a:ext uri="{FF2B5EF4-FFF2-40B4-BE49-F238E27FC236}">
                  <a16:creationId xmlns:a16="http://schemas.microsoft.com/office/drawing/2014/main" id="{8B2D080E-5C7A-8A56-F938-E55EE64521C5}"/>
                </a:ext>
              </a:extLst>
            </p:cNvPr>
            <p:cNvSpPr txBox="1"/>
            <p:nvPr/>
          </p:nvSpPr>
          <p:spPr>
            <a:xfrm>
              <a:off x="5302869" y="6297896"/>
              <a:ext cx="942798" cy="455509"/>
            </a:xfrm>
            <a:prstGeom prst="rect">
              <a:avLst/>
            </a:prstGeom>
            <a:noFill/>
          </p:spPr>
          <p:txBody>
            <a:bodyPr wrap="square" rtlCol="0">
              <a:spAutoFit/>
            </a:bodyPr>
            <a:lstStyle/>
            <a:p>
              <a:pPr algn="ctr">
                <a:lnSpc>
                  <a:spcPct val="90000"/>
                </a:lnSpc>
                <a:defRPr/>
              </a:pPr>
              <a:r>
                <a:rPr lang="en-US" sz="900" b="1" dirty="0">
                  <a:solidFill>
                    <a:srgbClr val="000000">
                      <a:lumMod val="75000"/>
                      <a:lumOff val="25000"/>
                    </a:srgbClr>
                  </a:solidFill>
                  <a:latin typeface="Arial" panose="020B0604020202020204"/>
                  <a:cs typeface="Arial" panose="020B0604020202020204" pitchFamily="34" charset="0"/>
                </a:rPr>
                <a:t>Review articles</a:t>
              </a:r>
            </a:p>
          </p:txBody>
        </p:sp>
        <p:sp>
          <p:nvSpPr>
            <p:cNvPr id="58" name="TextBox 57">
              <a:extLst>
                <a:ext uri="{FF2B5EF4-FFF2-40B4-BE49-F238E27FC236}">
                  <a16:creationId xmlns:a16="http://schemas.microsoft.com/office/drawing/2014/main" id="{1336955F-34BD-6CF7-1FBD-DB1B28D73301}"/>
                </a:ext>
              </a:extLst>
            </p:cNvPr>
            <p:cNvSpPr txBox="1"/>
            <p:nvPr/>
          </p:nvSpPr>
          <p:spPr>
            <a:xfrm>
              <a:off x="6555440" y="6300598"/>
              <a:ext cx="942798" cy="455509"/>
            </a:xfrm>
            <a:prstGeom prst="rect">
              <a:avLst/>
            </a:prstGeom>
            <a:noFill/>
          </p:spPr>
          <p:txBody>
            <a:bodyPr wrap="square" rtlCol="0">
              <a:spAutoFit/>
            </a:bodyPr>
            <a:lstStyle/>
            <a:p>
              <a:pPr algn="ctr">
                <a:lnSpc>
                  <a:spcPct val="90000"/>
                </a:lnSpc>
                <a:defRPr/>
              </a:pPr>
              <a:r>
                <a:rPr lang="en-US" sz="900" b="1" dirty="0">
                  <a:solidFill>
                    <a:srgbClr val="000000">
                      <a:lumMod val="75000"/>
                      <a:lumOff val="25000"/>
                    </a:srgbClr>
                  </a:solidFill>
                  <a:latin typeface="Arial" panose="020B0604020202020204"/>
                  <a:cs typeface="Arial" panose="020B0604020202020204" pitchFamily="34" charset="0"/>
                </a:rPr>
                <a:t>Primary articles</a:t>
              </a:r>
            </a:p>
          </p:txBody>
        </p:sp>
        <p:sp>
          <p:nvSpPr>
            <p:cNvPr id="66" name="TextBox 65">
              <a:extLst>
                <a:ext uri="{FF2B5EF4-FFF2-40B4-BE49-F238E27FC236}">
                  <a16:creationId xmlns:a16="http://schemas.microsoft.com/office/drawing/2014/main" id="{0C523259-37FD-F458-F3C3-E12B49EA6C2C}"/>
                </a:ext>
              </a:extLst>
            </p:cNvPr>
            <p:cNvSpPr txBox="1"/>
            <p:nvPr/>
          </p:nvSpPr>
          <p:spPr>
            <a:xfrm>
              <a:off x="4764487" y="3926902"/>
              <a:ext cx="2743199" cy="338555"/>
            </a:xfrm>
            <a:prstGeom prst="rect">
              <a:avLst/>
            </a:prstGeom>
            <a:solidFill>
              <a:srgbClr val="1B75BB"/>
            </a:solidFill>
          </p:spPr>
          <p:txBody>
            <a:bodyPr wrap="square" anchor="ctr">
              <a:spAutoFit/>
            </a:bodyPr>
            <a:lstStyle/>
            <a:p>
              <a:pPr algn="ctr">
                <a:defRPr/>
              </a:pPr>
              <a:r>
                <a:rPr lang="en-US" sz="1050" u="sng" dirty="0">
                  <a:solidFill>
                    <a:srgbClr val="FFFFFF"/>
                  </a:solidFill>
                  <a:latin typeface="Arial" panose="020B0604020202020204"/>
                  <a:ea typeface="Calibri" panose="020F0502020204030204" pitchFamily="34" charset="0"/>
                  <a:cs typeface="Arial" panose="020B0604020202020204" pitchFamily="34" charset="0"/>
                </a:rPr>
                <a:t>E</a:t>
              </a:r>
              <a:r>
                <a:rPr lang="en-US" sz="1050" dirty="0">
                  <a:solidFill>
                    <a:srgbClr val="FFFFFF"/>
                  </a:solidFill>
                  <a:latin typeface="Arial" panose="020B0604020202020204"/>
                  <a:ea typeface="Calibri" panose="020F0502020204030204" pitchFamily="34" charset="0"/>
                  <a:cs typeface="Arial" panose="020B0604020202020204" pitchFamily="34" charset="0"/>
                </a:rPr>
                <a:t>MOTION</a:t>
              </a:r>
            </a:p>
          </p:txBody>
        </p:sp>
      </p:grpSp>
      <p:grpSp>
        <p:nvGrpSpPr>
          <p:cNvPr id="37" name="Group 36">
            <a:extLst>
              <a:ext uri="{FF2B5EF4-FFF2-40B4-BE49-F238E27FC236}">
                <a16:creationId xmlns:a16="http://schemas.microsoft.com/office/drawing/2014/main" id="{E08F2DE8-13AF-20A4-7A14-9916DC89F8DB}"/>
              </a:ext>
            </a:extLst>
          </p:cNvPr>
          <p:cNvGrpSpPr/>
          <p:nvPr/>
        </p:nvGrpSpPr>
        <p:grpSpPr>
          <a:xfrm>
            <a:off x="6028442" y="2874849"/>
            <a:ext cx="2285066" cy="1714499"/>
            <a:chOff x="8089751" y="3892919"/>
            <a:chExt cx="3046755" cy="2285999"/>
          </a:xfrm>
        </p:grpSpPr>
        <p:sp>
          <p:nvSpPr>
            <p:cNvPr id="20" name="Rectangle 19">
              <a:extLst>
                <a:ext uri="{FF2B5EF4-FFF2-40B4-BE49-F238E27FC236}">
                  <a16:creationId xmlns:a16="http://schemas.microsoft.com/office/drawing/2014/main" id="{FC01B630-6E89-AFCE-93D1-F7B916E5661A}"/>
                </a:ext>
              </a:extLst>
            </p:cNvPr>
            <p:cNvSpPr/>
            <p:nvPr/>
          </p:nvSpPr>
          <p:spPr>
            <a:xfrm rot="16200000">
              <a:off x="8470129" y="3512541"/>
              <a:ext cx="2285999" cy="3046755"/>
            </a:xfrm>
            <a:prstGeom prst="rect">
              <a:avLst/>
            </a:prstGeom>
            <a:solidFill>
              <a:srgbClr val="EED7C5"/>
            </a:solidFill>
            <a:ln w="19050">
              <a:noFill/>
            </a:ln>
          </p:spPr>
          <p:txBody>
            <a:bodyPr wrap="square" lIns="137160" tIns="137160" rIns="137160" bIns="68580" anchor="t">
              <a:noAutofit/>
            </a:bodyPr>
            <a:lstStyle/>
            <a:p>
              <a:pPr>
                <a:spcBef>
                  <a:spcPts val="450"/>
                </a:spcBef>
                <a:defRPr/>
              </a:pPr>
              <a:endParaRPr lang="en-GB" sz="1200" b="1" dirty="0">
                <a:solidFill>
                  <a:srgbClr val="000000"/>
                </a:solidFill>
                <a:latin typeface="Aptos"/>
              </a:endParaRPr>
            </a:p>
            <a:p>
              <a:pPr>
                <a:spcBef>
                  <a:spcPts val="450"/>
                </a:spcBef>
                <a:defRPr/>
              </a:pPr>
              <a:endParaRPr lang="en-GB" sz="1200" b="1" dirty="0">
                <a:solidFill>
                  <a:srgbClr val="000000"/>
                </a:solidFill>
                <a:latin typeface="Aptos"/>
              </a:endParaRPr>
            </a:p>
          </p:txBody>
        </p:sp>
        <p:sp>
          <p:nvSpPr>
            <p:cNvPr id="21" name="Rectangle 20">
              <a:extLst>
                <a:ext uri="{FF2B5EF4-FFF2-40B4-BE49-F238E27FC236}">
                  <a16:creationId xmlns:a16="http://schemas.microsoft.com/office/drawing/2014/main" id="{2BBBBDA9-A3AD-234E-A4DD-6D4ABE6B2868}"/>
                </a:ext>
              </a:extLst>
            </p:cNvPr>
            <p:cNvSpPr/>
            <p:nvPr/>
          </p:nvSpPr>
          <p:spPr>
            <a:xfrm rot="16200000">
              <a:off x="7357044" y="4632247"/>
              <a:ext cx="2272652" cy="807238"/>
            </a:xfrm>
            <a:prstGeom prst="rect">
              <a:avLst/>
            </a:prstGeom>
            <a:solidFill>
              <a:srgbClr val="FF5C17"/>
            </a:solidFill>
            <a:ln w="19050" cap="flat" cmpd="sng" algn="ctr">
              <a:noFill/>
              <a:prstDash val="solid"/>
              <a:miter lim="800000"/>
            </a:ln>
            <a:effectLst/>
          </p:spPr>
          <p:txBody>
            <a:bodyPr wrap="square" lIns="135000" tIns="27000" rIns="137160" bIns="27432" rtlCol="0" anchor="ctr"/>
            <a:lstStyle/>
            <a:p>
              <a:pPr algn="ctr">
                <a:lnSpc>
                  <a:spcPct val="90000"/>
                </a:lnSpc>
                <a:defRPr/>
              </a:pPr>
              <a:endParaRPr lang="en-US" b="1" kern="0" dirty="0">
                <a:solidFill>
                  <a:srgbClr val="FFFFFF"/>
                </a:solidFill>
                <a:latin typeface="Arial" panose="020B0604020202020204" pitchFamily="34" charset="0"/>
                <a:ea typeface="+mn-lt"/>
                <a:cs typeface="Arial" panose="020B0604020202020204" pitchFamily="34" charset="0"/>
              </a:endParaRPr>
            </a:p>
          </p:txBody>
        </p:sp>
        <p:pic>
          <p:nvPicPr>
            <p:cNvPr id="23" name="Graphic 22" descr="Lightbulb outline">
              <a:extLst>
                <a:ext uri="{FF2B5EF4-FFF2-40B4-BE49-F238E27FC236}">
                  <a16:creationId xmlns:a16="http://schemas.microsoft.com/office/drawing/2014/main" id="{BC4AA0CA-59DA-700C-665A-8086552F4B1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122229" y="4616560"/>
              <a:ext cx="731520" cy="731520"/>
            </a:xfrm>
            <a:prstGeom prst="rect">
              <a:avLst/>
            </a:prstGeom>
          </p:spPr>
        </p:pic>
        <p:sp>
          <p:nvSpPr>
            <p:cNvPr id="22" name="TextBox 21">
              <a:extLst>
                <a:ext uri="{FF2B5EF4-FFF2-40B4-BE49-F238E27FC236}">
                  <a16:creationId xmlns:a16="http://schemas.microsoft.com/office/drawing/2014/main" id="{CE81391E-1C76-7546-3E5C-4E74A3747922}"/>
                </a:ext>
              </a:extLst>
            </p:cNvPr>
            <p:cNvSpPr txBox="1"/>
            <p:nvPr/>
          </p:nvSpPr>
          <p:spPr>
            <a:xfrm>
              <a:off x="9061983" y="4280028"/>
              <a:ext cx="2014536" cy="1600439"/>
            </a:xfrm>
            <a:prstGeom prst="rect">
              <a:avLst/>
            </a:prstGeom>
            <a:noFill/>
          </p:spPr>
          <p:txBody>
            <a:bodyPr wrap="square">
              <a:spAutoFit/>
            </a:bodyPr>
            <a:lstStyle/>
            <a:p>
              <a:pPr>
                <a:spcAft>
                  <a:spcPts val="450"/>
                </a:spcAft>
                <a:defRPr/>
              </a:pPr>
              <a:r>
                <a:rPr lang="en-US" sz="1200" b="1" dirty="0">
                  <a:solidFill>
                    <a:srgbClr val="000000">
                      <a:lumMod val="75000"/>
                      <a:lumOff val="25000"/>
                    </a:srgbClr>
                  </a:solidFill>
                  <a:latin typeface="Arial" panose="020B0604020202020204"/>
                </a:rPr>
                <a:t>Review articles had a significantly higher emotional tone vs primary articles</a:t>
              </a:r>
              <a:endParaRPr lang="en-US" sz="1200" dirty="0">
                <a:solidFill>
                  <a:srgbClr val="000000">
                    <a:lumMod val="75000"/>
                    <a:lumOff val="25000"/>
                  </a:srgbClr>
                </a:solidFill>
                <a:latin typeface="Arial" panose="020B0604020202020204"/>
              </a:endParaRPr>
            </a:p>
          </p:txBody>
        </p:sp>
      </p:grpSp>
    </p:spTree>
    <p:custDataLst>
      <p:tags r:id="rId1"/>
    </p:custDataLst>
    <p:extLst>
      <p:ext uri="{BB962C8B-B14F-4D97-AF65-F5344CB8AC3E}">
        <p14:creationId xmlns:p14="http://schemas.microsoft.com/office/powerpoint/2010/main" val="3564606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1"/>
                                        </p:tgtEl>
                                        <p:attrNameLst>
                                          <p:attrName>style.visibility</p:attrName>
                                        </p:attrNameLst>
                                      </p:cBhvr>
                                      <p:to>
                                        <p:strVal val="visible"/>
                                      </p:to>
                                    </p:set>
                                    <p:animEffect transition="in" filter="wipe(up)">
                                      <p:cBhvr>
                                        <p:cTn id="17" dur="500"/>
                                        <p:tgtEl>
                                          <p:spTgt spid="6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left)">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wipe(left)">
                                      <p:cBhvr>
                                        <p:cTn id="27" dur="500"/>
                                        <p:tgtEl>
                                          <p:spTgt spid="7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wipe(left)">
                                      <p:cBhvr>
                                        <p:cTn id="32" dur="500"/>
                                        <p:tgtEl>
                                          <p:spTgt spid="6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up)">
                                      <p:cBhvr>
                                        <p:cTn id="3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CBE32-E1A7-C192-7695-1F793D7E15D2}"/>
              </a:ext>
            </a:extLst>
          </p:cNvPr>
          <p:cNvSpPr>
            <a:spLocks noGrp="1"/>
          </p:cNvSpPr>
          <p:nvPr>
            <p:ph type="title"/>
          </p:nvPr>
        </p:nvSpPr>
        <p:spPr>
          <a:xfrm>
            <a:off x="785935" y="173942"/>
            <a:ext cx="7516813" cy="731996"/>
          </a:xfrm>
        </p:spPr>
        <p:txBody>
          <a:bodyPr>
            <a:noAutofit/>
          </a:bodyPr>
          <a:lstStyle/>
          <a:p>
            <a:r>
              <a:rPr lang="en-US" sz="2400" dirty="0"/>
              <a:t>Degree of narrativity of review article abstracts: </a:t>
            </a:r>
            <a:br>
              <a:rPr lang="en-US" sz="2400" dirty="0"/>
            </a:br>
            <a:r>
              <a:rPr lang="en-US" sz="2400" dirty="0"/>
              <a:t>11 narrative elements</a:t>
            </a:r>
          </a:p>
        </p:txBody>
      </p:sp>
      <p:sp>
        <p:nvSpPr>
          <p:cNvPr id="4" name="Slide Number Placeholder 3">
            <a:extLst>
              <a:ext uri="{FF2B5EF4-FFF2-40B4-BE49-F238E27FC236}">
                <a16:creationId xmlns:a16="http://schemas.microsoft.com/office/drawing/2014/main" id="{94BA6D80-E201-4E95-8102-3D36D93928EC}"/>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6B51402-D8AD-3345-AF1A-7CB73C854E7F}" type="slidenum">
              <a:rPr lang="en-US" smtClean="0"/>
              <a:pPr algn="ctr">
                <a:defRPr/>
              </a:pPr>
              <a:t>34</a:t>
            </a:fld>
            <a:endParaRPr lang="en-US" sz="788" dirty="0">
              <a:solidFill>
                <a:srgbClr val="FFFFFF"/>
              </a:solidFill>
              <a:latin typeface="Arial" panose="020B0604020202020204"/>
            </a:endParaRPr>
          </a:p>
        </p:txBody>
      </p:sp>
      <p:sp>
        <p:nvSpPr>
          <p:cNvPr id="64" name="TextBox 63">
            <a:extLst>
              <a:ext uri="{FF2B5EF4-FFF2-40B4-BE49-F238E27FC236}">
                <a16:creationId xmlns:a16="http://schemas.microsoft.com/office/drawing/2014/main" id="{C86CB76D-0DB7-531E-4B30-D6FB1839C5D0}"/>
              </a:ext>
            </a:extLst>
          </p:cNvPr>
          <p:cNvSpPr txBox="1"/>
          <p:nvPr/>
        </p:nvSpPr>
        <p:spPr>
          <a:xfrm>
            <a:off x="487889" y="1242109"/>
            <a:ext cx="2057400" cy="253916"/>
          </a:xfrm>
          <a:prstGeom prst="rect">
            <a:avLst/>
          </a:prstGeom>
          <a:solidFill>
            <a:srgbClr val="1B75BB"/>
          </a:solidFill>
        </p:spPr>
        <p:txBody>
          <a:bodyPr wrap="square" anchor="ctr">
            <a:spAutoFit/>
          </a:bodyPr>
          <a:lstStyle/>
          <a:p>
            <a:pPr algn="ctr">
              <a:defRPr/>
            </a:pPr>
            <a:r>
              <a:rPr lang="en-US" sz="1050" u="sng" dirty="0">
                <a:solidFill>
                  <a:srgbClr val="FFFFFF"/>
                </a:solidFill>
                <a:latin typeface="Arial" panose="020B0604020202020204"/>
                <a:ea typeface="Calibri" panose="020F0502020204030204" pitchFamily="34" charset="0"/>
                <a:cs typeface="Arial" panose="020B0604020202020204" pitchFamily="34" charset="0"/>
              </a:rPr>
              <a:t>S</a:t>
            </a:r>
            <a:r>
              <a:rPr lang="en-US" sz="1050" dirty="0">
                <a:solidFill>
                  <a:srgbClr val="FFFFFF"/>
                </a:solidFill>
                <a:latin typeface="Arial" panose="020B0604020202020204"/>
                <a:ea typeface="Calibri" panose="020F0502020204030204" pitchFamily="34" charset="0"/>
                <a:cs typeface="Arial" panose="020B0604020202020204" pitchFamily="34" charset="0"/>
              </a:rPr>
              <a:t>IMPLICITY </a:t>
            </a:r>
            <a:r>
              <a:rPr lang="en-US" sz="1050" i="1" dirty="0">
                <a:solidFill>
                  <a:srgbClr val="FFFFFF"/>
                </a:solidFill>
                <a:latin typeface="Arial" panose="020B0604020202020204"/>
                <a:ea typeface="Calibri" panose="020F0502020204030204" pitchFamily="34" charset="0"/>
                <a:cs typeface="Arial" panose="020B0604020202020204" pitchFamily="34" charset="0"/>
              </a:rPr>
              <a:t>and</a:t>
            </a:r>
            <a:r>
              <a:rPr lang="en-US" sz="1050" dirty="0">
                <a:solidFill>
                  <a:srgbClr val="FFFFFF"/>
                </a:solidFill>
                <a:latin typeface="Arial" panose="020B0604020202020204"/>
                <a:ea typeface="Calibri" panose="020F0502020204030204" pitchFamily="34" charset="0"/>
                <a:cs typeface="Arial" panose="020B0604020202020204" pitchFamily="34" charset="0"/>
              </a:rPr>
              <a:t> CLARITY</a:t>
            </a:r>
          </a:p>
        </p:txBody>
      </p:sp>
      <p:graphicFrame>
        <p:nvGraphicFramePr>
          <p:cNvPr id="26" name="Table 25">
            <a:extLst>
              <a:ext uri="{FF2B5EF4-FFF2-40B4-BE49-F238E27FC236}">
                <a16:creationId xmlns:a16="http://schemas.microsoft.com/office/drawing/2014/main" id="{334D609F-5F51-4C1B-EFB1-D10A9A6C00B1}"/>
              </a:ext>
            </a:extLst>
          </p:cNvPr>
          <p:cNvGraphicFramePr>
            <a:graphicFrameLocks noGrp="1"/>
          </p:cNvGraphicFramePr>
          <p:nvPr/>
        </p:nvGraphicFramePr>
        <p:xfrm>
          <a:off x="487889" y="1666517"/>
          <a:ext cx="2785518" cy="2761584"/>
        </p:xfrm>
        <a:graphic>
          <a:graphicData uri="http://schemas.openxmlformats.org/drawingml/2006/table">
            <a:tbl>
              <a:tblPr firstRow="1" firstCol="1" bandRow="1"/>
              <a:tblGrid>
                <a:gridCol w="2018620">
                  <a:extLst>
                    <a:ext uri="{9D8B030D-6E8A-4147-A177-3AD203B41FA5}">
                      <a16:colId xmlns:a16="http://schemas.microsoft.com/office/drawing/2014/main" val="2540100818"/>
                    </a:ext>
                  </a:extLst>
                </a:gridCol>
                <a:gridCol w="766898">
                  <a:extLst>
                    <a:ext uri="{9D8B030D-6E8A-4147-A177-3AD203B41FA5}">
                      <a16:colId xmlns:a16="http://schemas.microsoft.com/office/drawing/2014/main" val="1136513454"/>
                    </a:ext>
                  </a:extLst>
                </a:gridCol>
              </a:tblGrid>
              <a:tr h="885492">
                <a:tc>
                  <a:txBody>
                    <a:bodyPr/>
                    <a:lstStyle>
                      <a:lvl1pPr marL="0" algn="l" defTabSz="914400" rtl="0" eaLnBrk="1" latinLnBrk="0" hangingPunct="1">
                        <a:defRPr sz="1800" b="1" kern="1200">
                          <a:solidFill>
                            <a:schemeClr val="lt1"/>
                          </a:solidFill>
                          <a:latin typeface="Century Gothic" panose="020F0302020204030204"/>
                        </a:defRPr>
                      </a:lvl1pPr>
                      <a:lvl2pPr marL="457200" algn="l" defTabSz="914400" rtl="0" eaLnBrk="1" latinLnBrk="0" hangingPunct="1">
                        <a:defRPr sz="1800" b="1" kern="1200">
                          <a:solidFill>
                            <a:schemeClr val="lt1"/>
                          </a:solidFill>
                          <a:latin typeface="Century Gothic" panose="020F0302020204030204"/>
                        </a:defRPr>
                      </a:lvl2pPr>
                      <a:lvl3pPr marL="914400" algn="l" defTabSz="914400" rtl="0" eaLnBrk="1" latinLnBrk="0" hangingPunct="1">
                        <a:defRPr sz="1800" b="1" kern="1200">
                          <a:solidFill>
                            <a:schemeClr val="lt1"/>
                          </a:solidFill>
                          <a:latin typeface="Century Gothic" panose="020F0302020204030204"/>
                        </a:defRPr>
                      </a:lvl3pPr>
                      <a:lvl4pPr marL="1371600" algn="l" defTabSz="914400" rtl="0" eaLnBrk="1" latinLnBrk="0" hangingPunct="1">
                        <a:defRPr sz="1800" b="1" kern="1200">
                          <a:solidFill>
                            <a:schemeClr val="lt1"/>
                          </a:solidFill>
                          <a:latin typeface="Century Gothic" panose="020F0302020204030204"/>
                        </a:defRPr>
                      </a:lvl4pPr>
                      <a:lvl5pPr marL="1828800" algn="l" defTabSz="914400" rtl="0" eaLnBrk="1" latinLnBrk="0" hangingPunct="1">
                        <a:defRPr sz="1800" b="1" kern="1200">
                          <a:solidFill>
                            <a:schemeClr val="lt1"/>
                          </a:solidFill>
                          <a:latin typeface="Century Gothic" panose="020F0302020204030204"/>
                        </a:defRPr>
                      </a:lvl5pPr>
                      <a:lvl6pPr marL="2286000" algn="l" defTabSz="914400" rtl="0" eaLnBrk="1" latinLnBrk="0" hangingPunct="1">
                        <a:defRPr sz="1800" b="1" kern="1200">
                          <a:solidFill>
                            <a:schemeClr val="lt1"/>
                          </a:solidFill>
                          <a:latin typeface="Century Gothic" panose="020F0302020204030204"/>
                        </a:defRPr>
                      </a:lvl6pPr>
                      <a:lvl7pPr marL="2743200" algn="l" defTabSz="914400" rtl="0" eaLnBrk="1" latinLnBrk="0" hangingPunct="1">
                        <a:defRPr sz="1800" b="1" kern="1200">
                          <a:solidFill>
                            <a:schemeClr val="lt1"/>
                          </a:solidFill>
                          <a:latin typeface="Century Gothic" panose="020F0302020204030204"/>
                        </a:defRPr>
                      </a:lvl7pPr>
                      <a:lvl8pPr marL="3200400" algn="l" defTabSz="914400" rtl="0" eaLnBrk="1" latinLnBrk="0" hangingPunct="1">
                        <a:defRPr sz="1800" b="1" kern="1200">
                          <a:solidFill>
                            <a:schemeClr val="lt1"/>
                          </a:solidFill>
                          <a:latin typeface="Century Gothic" panose="020F0302020204030204"/>
                        </a:defRPr>
                      </a:lvl8pPr>
                      <a:lvl9pPr marL="3657600" algn="l" defTabSz="914400" rtl="0" eaLnBrk="1" latinLnBrk="0" hangingPunct="1">
                        <a:defRPr sz="1800" b="1" kern="1200">
                          <a:solidFill>
                            <a:schemeClr val="lt1"/>
                          </a:solidFill>
                          <a:latin typeface="Century Gothic" panose="020F0302020204030204"/>
                        </a:defRPr>
                      </a:lvl9pPr>
                    </a:lstStyle>
                    <a:p>
                      <a:pPr marL="0" marR="0" indent="0">
                        <a:spcBef>
                          <a:spcPts val="0"/>
                        </a:spcBef>
                        <a:spcAft>
                          <a:spcPts val="0"/>
                        </a:spcAft>
                      </a:pPr>
                      <a:r>
                        <a:rPr lang="en-US" sz="1400" b="1" dirty="0">
                          <a:solidFill>
                            <a:schemeClr val="tx1">
                              <a:lumMod val="75000"/>
                              <a:lumOff val="25000"/>
                            </a:schemeClr>
                          </a:solidFill>
                          <a:effectLst/>
                          <a:latin typeface="Arial" panose="020B0604020202020204" pitchFamily="34" charset="0"/>
                          <a:cs typeface="Arial" panose="020B0604020202020204" pitchFamily="34" charset="0"/>
                        </a:rPr>
                        <a:t>Words per sentence</a:t>
                      </a:r>
                      <a:r>
                        <a:rPr lang="en-US" sz="1400" b="0" dirty="0">
                          <a:solidFill>
                            <a:schemeClr val="tx1">
                              <a:lumMod val="75000"/>
                              <a:lumOff val="25000"/>
                            </a:schemeClr>
                          </a:solidFill>
                          <a:effectLst/>
                          <a:latin typeface="Arial" panose="020B0604020202020204" pitchFamily="34" charset="0"/>
                          <a:cs typeface="Arial" panose="020B0604020202020204" pitchFamily="34" charset="0"/>
                        </a:rPr>
                        <a:t>, mean</a:t>
                      </a:r>
                    </a:p>
                  </a:txBody>
                  <a:tcPr marL="137160" marR="137160" marT="68580" marB="68580"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EE3B8"/>
                    </a:solidFill>
                  </a:tcPr>
                </a:tc>
                <a:tc>
                  <a:txBody>
                    <a:bodyPr/>
                    <a:lstStyle>
                      <a:lvl1pPr marL="0" algn="l" defTabSz="914400" rtl="0" eaLnBrk="1" latinLnBrk="0" hangingPunct="1">
                        <a:defRPr sz="1800" kern="1200">
                          <a:solidFill>
                            <a:schemeClr val="dk1"/>
                          </a:solidFill>
                          <a:latin typeface="Century Gothic" panose="020F0302020204030204"/>
                        </a:defRPr>
                      </a:lvl1pPr>
                      <a:lvl2pPr marL="457200" algn="l" defTabSz="914400" rtl="0" eaLnBrk="1" latinLnBrk="0" hangingPunct="1">
                        <a:defRPr sz="1800" kern="1200">
                          <a:solidFill>
                            <a:schemeClr val="dk1"/>
                          </a:solidFill>
                          <a:latin typeface="Century Gothic" panose="020F0302020204030204"/>
                        </a:defRPr>
                      </a:lvl2pPr>
                      <a:lvl3pPr marL="914400" algn="l" defTabSz="914400" rtl="0" eaLnBrk="1" latinLnBrk="0" hangingPunct="1">
                        <a:defRPr sz="1800" kern="1200">
                          <a:solidFill>
                            <a:schemeClr val="dk1"/>
                          </a:solidFill>
                          <a:latin typeface="Century Gothic" panose="020F0302020204030204"/>
                        </a:defRPr>
                      </a:lvl3pPr>
                      <a:lvl4pPr marL="1371600" algn="l" defTabSz="914400" rtl="0" eaLnBrk="1" latinLnBrk="0" hangingPunct="1">
                        <a:defRPr sz="1800" kern="1200">
                          <a:solidFill>
                            <a:schemeClr val="dk1"/>
                          </a:solidFill>
                          <a:latin typeface="Century Gothic" panose="020F0302020204030204"/>
                        </a:defRPr>
                      </a:lvl4pPr>
                      <a:lvl5pPr marL="1828800" algn="l" defTabSz="914400" rtl="0" eaLnBrk="1" latinLnBrk="0" hangingPunct="1">
                        <a:defRPr sz="1800" kern="1200">
                          <a:solidFill>
                            <a:schemeClr val="dk1"/>
                          </a:solidFill>
                          <a:latin typeface="Century Gothic" panose="020F0302020204030204"/>
                        </a:defRPr>
                      </a:lvl5pPr>
                      <a:lvl6pPr marL="2286000" algn="l" defTabSz="914400" rtl="0" eaLnBrk="1" latinLnBrk="0" hangingPunct="1">
                        <a:defRPr sz="1800" kern="1200">
                          <a:solidFill>
                            <a:schemeClr val="dk1"/>
                          </a:solidFill>
                          <a:latin typeface="Century Gothic" panose="020F0302020204030204"/>
                        </a:defRPr>
                      </a:lvl6pPr>
                      <a:lvl7pPr marL="2743200" algn="l" defTabSz="914400" rtl="0" eaLnBrk="1" latinLnBrk="0" hangingPunct="1">
                        <a:defRPr sz="1800" kern="1200">
                          <a:solidFill>
                            <a:schemeClr val="dk1"/>
                          </a:solidFill>
                          <a:latin typeface="Century Gothic" panose="020F0302020204030204"/>
                        </a:defRPr>
                      </a:lvl7pPr>
                      <a:lvl8pPr marL="3200400" algn="l" defTabSz="914400" rtl="0" eaLnBrk="1" latinLnBrk="0" hangingPunct="1">
                        <a:defRPr sz="1800" kern="1200">
                          <a:solidFill>
                            <a:schemeClr val="dk1"/>
                          </a:solidFill>
                          <a:latin typeface="Century Gothic" panose="020F0302020204030204"/>
                        </a:defRPr>
                      </a:lvl8pPr>
                      <a:lvl9pPr marL="3657600" algn="l" defTabSz="914400" rtl="0" eaLnBrk="1" latinLnBrk="0" hangingPunct="1">
                        <a:defRPr sz="1800" kern="1200">
                          <a:solidFill>
                            <a:schemeClr val="dk1"/>
                          </a:solidFill>
                          <a:latin typeface="Century Gothic" panose="020F0302020204030204"/>
                        </a:defRPr>
                      </a:lvl9pPr>
                    </a:lstStyle>
                    <a:p>
                      <a:pPr marL="0" marR="0" algn="ctr">
                        <a:spcBef>
                          <a:spcPts val="0"/>
                        </a:spcBef>
                        <a:spcAft>
                          <a:spcPts val="0"/>
                        </a:spcAft>
                      </a:pPr>
                      <a:r>
                        <a:rPr lang="en-US" sz="18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26</a:t>
                      </a:r>
                    </a:p>
                  </a:txBody>
                  <a:tcPr marL="137160" marR="137160" marT="68580" marB="68580" anchor="ctr">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D1B"/>
                    </a:solidFill>
                  </a:tcPr>
                </a:tc>
                <a:extLst>
                  <a:ext uri="{0D108BD9-81ED-4DB2-BD59-A6C34878D82A}">
                    <a16:rowId xmlns:a16="http://schemas.microsoft.com/office/drawing/2014/main" val="2920056317"/>
                  </a:ext>
                </a:extLst>
              </a:tr>
              <a:tr h="885492">
                <a:tc>
                  <a:txBody>
                    <a:bodyPr/>
                    <a:lstStyle>
                      <a:lvl1pPr marL="0" algn="l" defTabSz="914400" rtl="0" eaLnBrk="1" latinLnBrk="0" hangingPunct="1">
                        <a:defRPr sz="1800" b="1" kern="1200">
                          <a:solidFill>
                            <a:schemeClr val="lt1"/>
                          </a:solidFill>
                          <a:latin typeface="Century Gothic" panose="020F0302020204030204"/>
                        </a:defRPr>
                      </a:lvl1pPr>
                      <a:lvl2pPr marL="457200" algn="l" defTabSz="914400" rtl="0" eaLnBrk="1" latinLnBrk="0" hangingPunct="1">
                        <a:defRPr sz="1800" b="1" kern="1200">
                          <a:solidFill>
                            <a:schemeClr val="lt1"/>
                          </a:solidFill>
                          <a:latin typeface="Century Gothic" panose="020F0302020204030204"/>
                        </a:defRPr>
                      </a:lvl2pPr>
                      <a:lvl3pPr marL="914400" algn="l" defTabSz="914400" rtl="0" eaLnBrk="1" latinLnBrk="0" hangingPunct="1">
                        <a:defRPr sz="1800" b="1" kern="1200">
                          <a:solidFill>
                            <a:schemeClr val="lt1"/>
                          </a:solidFill>
                          <a:latin typeface="Century Gothic" panose="020F0302020204030204"/>
                        </a:defRPr>
                      </a:lvl3pPr>
                      <a:lvl4pPr marL="1371600" algn="l" defTabSz="914400" rtl="0" eaLnBrk="1" latinLnBrk="0" hangingPunct="1">
                        <a:defRPr sz="1800" b="1" kern="1200">
                          <a:solidFill>
                            <a:schemeClr val="lt1"/>
                          </a:solidFill>
                          <a:latin typeface="Century Gothic" panose="020F0302020204030204"/>
                        </a:defRPr>
                      </a:lvl4pPr>
                      <a:lvl5pPr marL="1828800" algn="l" defTabSz="914400" rtl="0" eaLnBrk="1" latinLnBrk="0" hangingPunct="1">
                        <a:defRPr sz="1800" b="1" kern="1200">
                          <a:solidFill>
                            <a:schemeClr val="lt1"/>
                          </a:solidFill>
                          <a:latin typeface="Century Gothic" panose="020F0302020204030204"/>
                        </a:defRPr>
                      </a:lvl5pPr>
                      <a:lvl6pPr marL="2286000" algn="l" defTabSz="914400" rtl="0" eaLnBrk="1" latinLnBrk="0" hangingPunct="1">
                        <a:defRPr sz="1800" b="1" kern="1200">
                          <a:solidFill>
                            <a:schemeClr val="lt1"/>
                          </a:solidFill>
                          <a:latin typeface="Century Gothic" panose="020F0302020204030204"/>
                        </a:defRPr>
                      </a:lvl6pPr>
                      <a:lvl7pPr marL="2743200" algn="l" defTabSz="914400" rtl="0" eaLnBrk="1" latinLnBrk="0" hangingPunct="1">
                        <a:defRPr sz="1800" b="1" kern="1200">
                          <a:solidFill>
                            <a:schemeClr val="lt1"/>
                          </a:solidFill>
                          <a:latin typeface="Century Gothic" panose="020F0302020204030204"/>
                        </a:defRPr>
                      </a:lvl7pPr>
                      <a:lvl8pPr marL="3200400" algn="l" defTabSz="914400" rtl="0" eaLnBrk="1" latinLnBrk="0" hangingPunct="1">
                        <a:defRPr sz="1800" b="1" kern="1200">
                          <a:solidFill>
                            <a:schemeClr val="lt1"/>
                          </a:solidFill>
                          <a:latin typeface="Century Gothic" panose="020F0302020204030204"/>
                        </a:defRPr>
                      </a:lvl8pPr>
                      <a:lvl9pPr marL="3657600" algn="l" defTabSz="914400" rtl="0" eaLnBrk="1" latinLnBrk="0" hangingPunct="1">
                        <a:defRPr sz="1800" b="1" kern="1200">
                          <a:solidFill>
                            <a:schemeClr val="lt1"/>
                          </a:solidFill>
                          <a:latin typeface="Century Gothic" panose="020F0302020204030204"/>
                        </a:defRPr>
                      </a:lvl9pPr>
                    </a:lstStyle>
                    <a:p>
                      <a:pPr marL="0" marR="0" indent="0">
                        <a:spcBef>
                          <a:spcPts val="0"/>
                        </a:spcBef>
                        <a:spcAft>
                          <a:spcPts val="0"/>
                        </a:spcAft>
                      </a:pPr>
                      <a:r>
                        <a:rPr lang="en-US" sz="1400" b="1" dirty="0">
                          <a:solidFill>
                            <a:schemeClr val="tx1">
                              <a:lumMod val="75000"/>
                              <a:lumOff val="25000"/>
                            </a:schemeClr>
                          </a:solidFill>
                          <a:effectLst/>
                          <a:latin typeface="Arial" panose="020B0604020202020204" pitchFamily="34" charset="0"/>
                          <a:cs typeface="Arial" panose="020B0604020202020204" pitchFamily="34" charset="0"/>
                        </a:rPr>
                        <a:t>Concreteness of content words</a:t>
                      </a:r>
                      <a:r>
                        <a:rPr lang="en-US" sz="1400" b="0" dirty="0">
                          <a:solidFill>
                            <a:schemeClr val="tx1">
                              <a:lumMod val="75000"/>
                              <a:lumOff val="25000"/>
                            </a:schemeClr>
                          </a:solidFill>
                          <a:effectLst/>
                          <a:latin typeface="Arial" panose="020B0604020202020204" pitchFamily="34" charset="0"/>
                          <a:cs typeface="Arial" panose="020B0604020202020204" pitchFamily="34" charset="0"/>
                        </a:rPr>
                        <a:t>,</a:t>
                      </a:r>
                      <a:r>
                        <a:rPr lang="en-US" sz="1400" b="1" dirty="0">
                          <a:solidFill>
                            <a:schemeClr val="tx1">
                              <a:lumMod val="75000"/>
                              <a:lumOff val="25000"/>
                            </a:schemeClr>
                          </a:solidFill>
                          <a:effectLst/>
                          <a:latin typeface="Arial" panose="020B0604020202020204" pitchFamily="34" charset="0"/>
                          <a:cs typeface="Arial" panose="020B0604020202020204" pitchFamily="34" charset="0"/>
                        </a:rPr>
                        <a:t> </a:t>
                      </a:r>
                    </a:p>
                    <a:p>
                      <a:pPr marL="0" marR="0" indent="0">
                        <a:spcBef>
                          <a:spcPts val="0"/>
                        </a:spcBef>
                        <a:spcAft>
                          <a:spcPts val="0"/>
                        </a:spcAft>
                      </a:pPr>
                      <a:r>
                        <a:rPr lang="en-US" sz="1400" b="0" dirty="0">
                          <a:solidFill>
                            <a:schemeClr val="tx1">
                              <a:lumMod val="75000"/>
                              <a:lumOff val="25000"/>
                            </a:schemeClr>
                          </a:solidFill>
                          <a:effectLst/>
                          <a:latin typeface="Arial" panose="020B0604020202020204" pitchFamily="34" charset="0"/>
                          <a:cs typeface="Arial" panose="020B0604020202020204" pitchFamily="34" charset="0"/>
                        </a:rPr>
                        <a:t>mean</a:t>
                      </a:r>
                      <a:endParaRPr lang="en-US" sz="1400" b="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137160" marR="137160" marT="68580" marB="6858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EE3B8"/>
                    </a:solidFill>
                  </a:tcPr>
                </a:tc>
                <a:tc>
                  <a:txBody>
                    <a:bodyPr/>
                    <a:lstStyle>
                      <a:lvl1pPr marL="0" algn="l" defTabSz="914400" rtl="0" eaLnBrk="1" latinLnBrk="0" hangingPunct="1">
                        <a:defRPr sz="1800" kern="1200">
                          <a:solidFill>
                            <a:schemeClr val="dk1"/>
                          </a:solidFill>
                          <a:latin typeface="Century Gothic" panose="020F0302020204030204"/>
                        </a:defRPr>
                      </a:lvl1pPr>
                      <a:lvl2pPr marL="457200" algn="l" defTabSz="914400" rtl="0" eaLnBrk="1" latinLnBrk="0" hangingPunct="1">
                        <a:defRPr sz="1800" kern="1200">
                          <a:solidFill>
                            <a:schemeClr val="dk1"/>
                          </a:solidFill>
                          <a:latin typeface="Century Gothic" panose="020F0302020204030204"/>
                        </a:defRPr>
                      </a:lvl2pPr>
                      <a:lvl3pPr marL="914400" algn="l" defTabSz="914400" rtl="0" eaLnBrk="1" latinLnBrk="0" hangingPunct="1">
                        <a:defRPr sz="1800" kern="1200">
                          <a:solidFill>
                            <a:schemeClr val="dk1"/>
                          </a:solidFill>
                          <a:latin typeface="Century Gothic" panose="020F0302020204030204"/>
                        </a:defRPr>
                      </a:lvl3pPr>
                      <a:lvl4pPr marL="1371600" algn="l" defTabSz="914400" rtl="0" eaLnBrk="1" latinLnBrk="0" hangingPunct="1">
                        <a:defRPr sz="1800" kern="1200">
                          <a:solidFill>
                            <a:schemeClr val="dk1"/>
                          </a:solidFill>
                          <a:latin typeface="Century Gothic" panose="020F0302020204030204"/>
                        </a:defRPr>
                      </a:lvl4pPr>
                      <a:lvl5pPr marL="1828800" algn="l" defTabSz="914400" rtl="0" eaLnBrk="1" latinLnBrk="0" hangingPunct="1">
                        <a:defRPr sz="1800" kern="1200">
                          <a:solidFill>
                            <a:schemeClr val="dk1"/>
                          </a:solidFill>
                          <a:latin typeface="Century Gothic" panose="020F0302020204030204"/>
                        </a:defRPr>
                      </a:lvl5pPr>
                      <a:lvl6pPr marL="2286000" algn="l" defTabSz="914400" rtl="0" eaLnBrk="1" latinLnBrk="0" hangingPunct="1">
                        <a:defRPr sz="1800" kern="1200">
                          <a:solidFill>
                            <a:schemeClr val="dk1"/>
                          </a:solidFill>
                          <a:latin typeface="Century Gothic" panose="020F0302020204030204"/>
                        </a:defRPr>
                      </a:lvl6pPr>
                      <a:lvl7pPr marL="2743200" algn="l" defTabSz="914400" rtl="0" eaLnBrk="1" latinLnBrk="0" hangingPunct="1">
                        <a:defRPr sz="1800" kern="1200">
                          <a:solidFill>
                            <a:schemeClr val="dk1"/>
                          </a:solidFill>
                          <a:latin typeface="Century Gothic" panose="020F0302020204030204"/>
                        </a:defRPr>
                      </a:lvl7pPr>
                      <a:lvl8pPr marL="3200400" algn="l" defTabSz="914400" rtl="0" eaLnBrk="1" latinLnBrk="0" hangingPunct="1">
                        <a:defRPr sz="1800" kern="1200">
                          <a:solidFill>
                            <a:schemeClr val="dk1"/>
                          </a:solidFill>
                          <a:latin typeface="Century Gothic" panose="020F0302020204030204"/>
                        </a:defRPr>
                      </a:lvl8pPr>
                      <a:lvl9pPr marL="3657600" algn="l" defTabSz="914400" rtl="0" eaLnBrk="1" latinLnBrk="0" hangingPunct="1">
                        <a:defRPr sz="1800" kern="1200">
                          <a:solidFill>
                            <a:schemeClr val="dk1"/>
                          </a:solidFill>
                          <a:latin typeface="Century Gothic" panose="020F0302020204030204"/>
                        </a:defRPr>
                      </a:lvl9pPr>
                    </a:lstStyle>
                    <a:p>
                      <a:pPr marL="0" marR="0" algn="ctr">
                        <a:spcBef>
                          <a:spcPts val="0"/>
                        </a:spcBef>
                        <a:spcAft>
                          <a:spcPts val="0"/>
                        </a:spcAft>
                      </a:pPr>
                      <a:r>
                        <a:rPr lang="en-US" sz="18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368</a:t>
                      </a:r>
                      <a:endParaRPr lang="en-US" sz="1800" b="1" strike="sngStrike" dirty="0">
                        <a:solidFill>
                          <a:schemeClr val="bg1"/>
                        </a:solidFill>
                        <a:effectLst/>
                        <a:highlight>
                          <a:srgbClr val="FF0000"/>
                        </a:highlight>
                        <a:latin typeface="Arial" panose="020B0604020202020204" pitchFamily="34" charset="0"/>
                        <a:ea typeface="Calibri" panose="020F0502020204030204" pitchFamily="34" charset="0"/>
                        <a:cs typeface="Arial" panose="020B0604020202020204" pitchFamily="34" charset="0"/>
                      </a:endParaRPr>
                    </a:p>
                  </a:txBody>
                  <a:tcPr marL="137160" marR="137160" marT="68580" marB="68580" anchor="ctr">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AAD1B"/>
                    </a:solidFill>
                  </a:tcPr>
                </a:tc>
                <a:extLst>
                  <a:ext uri="{0D108BD9-81ED-4DB2-BD59-A6C34878D82A}">
                    <a16:rowId xmlns:a16="http://schemas.microsoft.com/office/drawing/2014/main" val="1859785682"/>
                  </a:ext>
                </a:extLst>
              </a:tr>
              <a:tr h="885492">
                <a:tc>
                  <a:txBody>
                    <a:bodyPr/>
                    <a:lstStyle>
                      <a:lvl1pPr marL="0" algn="l" defTabSz="914400" rtl="0" eaLnBrk="1" latinLnBrk="0" hangingPunct="1">
                        <a:defRPr sz="1800" b="1" kern="1200">
                          <a:solidFill>
                            <a:schemeClr val="lt1"/>
                          </a:solidFill>
                          <a:latin typeface="Century Gothic" panose="020F0302020204030204"/>
                        </a:defRPr>
                      </a:lvl1pPr>
                      <a:lvl2pPr marL="457200" algn="l" defTabSz="914400" rtl="0" eaLnBrk="1" latinLnBrk="0" hangingPunct="1">
                        <a:defRPr sz="1800" b="1" kern="1200">
                          <a:solidFill>
                            <a:schemeClr val="lt1"/>
                          </a:solidFill>
                          <a:latin typeface="Century Gothic" panose="020F0302020204030204"/>
                        </a:defRPr>
                      </a:lvl2pPr>
                      <a:lvl3pPr marL="914400" algn="l" defTabSz="914400" rtl="0" eaLnBrk="1" latinLnBrk="0" hangingPunct="1">
                        <a:defRPr sz="1800" b="1" kern="1200">
                          <a:solidFill>
                            <a:schemeClr val="lt1"/>
                          </a:solidFill>
                          <a:latin typeface="Century Gothic" panose="020F0302020204030204"/>
                        </a:defRPr>
                      </a:lvl3pPr>
                      <a:lvl4pPr marL="1371600" algn="l" defTabSz="914400" rtl="0" eaLnBrk="1" latinLnBrk="0" hangingPunct="1">
                        <a:defRPr sz="1800" b="1" kern="1200">
                          <a:solidFill>
                            <a:schemeClr val="lt1"/>
                          </a:solidFill>
                          <a:latin typeface="Century Gothic" panose="020F0302020204030204"/>
                        </a:defRPr>
                      </a:lvl4pPr>
                      <a:lvl5pPr marL="1828800" algn="l" defTabSz="914400" rtl="0" eaLnBrk="1" latinLnBrk="0" hangingPunct="1">
                        <a:defRPr sz="1800" b="1" kern="1200">
                          <a:solidFill>
                            <a:schemeClr val="lt1"/>
                          </a:solidFill>
                          <a:latin typeface="Century Gothic" panose="020F0302020204030204"/>
                        </a:defRPr>
                      </a:lvl5pPr>
                      <a:lvl6pPr marL="2286000" algn="l" defTabSz="914400" rtl="0" eaLnBrk="1" latinLnBrk="0" hangingPunct="1">
                        <a:defRPr sz="1800" b="1" kern="1200">
                          <a:solidFill>
                            <a:schemeClr val="lt1"/>
                          </a:solidFill>
                          <a:latin typeface="Century Gothic" panose="020F0302020204030204"/>
                        </a:defRPr>
                      </a:lvl6pPr>
                      <a:lvl7pPr marL="2743200" algn="l" defTabSz="914400" rtl="0" eaLnBrk="1" latinLnBrk="0" hangingPunct="1">
                        <a:defRPr sz="1800" b="1" kern="1200">
                          <a:solidFill>
                            <a:schemeClr val="lt1"/>
                          </a:solidFill>
                          <a:latin typeface="Century Gothic" panose="020F0302020204030204"/>
                        </a:defRPr>
                      </a:lvl7pPr>
                      <a:lvl8pPr marL="3200400" algn="l" defTabSz="914400" rtl="0" eaLnBrk="1" latinLnBrk="0" hangingPunct="1">
                        <a:defRPr sz="1800" b="1" kern="1200">
                          <a:solidFill>
                            <a:schemeClr val="lt1"/>
                          </a:solidFill>
                          <a:latin typeface="Century Gothic" panose="020F0302020204030204"/>
                        </a:defRPr>
                      </a:lvl8pPr>
                      <a:lvl9pPr marL="3657600" algn="l" defTabSz="914400" rtl="0" eaLnBrk="1" latinLnBrk="0" hangingPunct="1">
                        <a:defRPr sz="1800" b="1" kern="1200">
                          <a:solidFill>
                            <a:schemeClr val="lt1"/>
                          </a:solidFill>
                          <a:latin typeface="Century Gothic" panose="020F0302020204030204"/>
                        </a:defRPr>
                      </a:lvl9pPr>
                    </a:lstStyle>
                    <a:p>
                      <a:pPr marL="0" marR="0" indent="0">
                        <a:spcBef>
                          <a:spcPts val="0"/>
                        </a:spcBef>
                        <a:spcAft>
                          <a:spcPts val="0"/>
                        </a:spcAft>
                      </a:pPr>
                      <a:r>
                        <a:rPr lang="en-US" sz="1400" b="1"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Connectives</a:t>
                      </a:r>
                      <a:r>
                        <a:rPr lang="en-US" sz="1400" b="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 </a:t>
                      </a:r>
                    </a:p>
                    <a:p>
                      <a:pPr marL="0" marR="0" indent="0">
                        <a:spcBef>
                          <a:spcPts val="0"/>
                        </a:spcBef>
                        <a:spcAft>
                          <a:spcPts val="0"/>
                        </a:spcAft>
                      </a:pPr>
                      <a:r>
                        <a:rPr lang="en-US" sz="1400" b="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(words that link ideas),</a:t>
                      </a:r>
                      <a:r>
                        <a:rPr lang="en-US" sz="1400" b="1"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 </a:t>
                      </a:r>
                      <a:r>
                        <a:rPr lang="en-US" sz="1400" b="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incidence, mean</a:t>
                      </a:r>
                    </a:p>
                  </a:txBody>
                  <a:tcPr marL="137160" marR="137160" marT="68580" marB="68580"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EE3B8"/>
                    </a:solidFill>
                  </a:tcPr>
                </a:tc>
                <a:tc>
                  <a:txBody>
                    <a:bodyPr/>
                    <a:lstStyle>
                      <a:lvl1pPr marL="0" algn="l" defTabSz="914400" rtl="0" eaLnBrk="1" latinLnBrk="0" hangingPunct="1">
                        <a:defRPr sz="1800" kern="1200">
                          <a:solidFill>
                            <a:schemeClr val="dk1"/>
                          </a:solidFill>
                          <a:latin typeface="Century Gothic" panose="020F0302020204030204"/>
                        </a:defRPr>
                      </a:lvl1pPr>
                      <a:lvl2pPr marL="457200" algn="l" defTabSz="914400" rtl="0" eaLnBrk="1" latinLnBrk="0" hangingPunct="1">
                        <a:defRPr sz="1800" kern="1200">
                          <a:solidFill>
                            <a:schemeClr val="dk1"/>
                          </a:solidFill>
                          <a:latin typeface="Century Gothic" panose="020F0302020204030204"/>
                        </a:defRPr>
                      </a:lvl2pPr>
                      <a:lvl3pPr marL="914400" algn="l" defTabSz="914400" rtl="0" eaLnBrk="1" latinLnBrk="0" hangingPunct="1">
                        <a:defRPr sz="1800" kern="1200">
                          <a:solidFill>
                            <a:schemeClr val="dk1"/>
                          </a:solidFill>
                          <a:latin typeface="Century Gothic" panose="020F0302020204030204"/>
                        </a:defRPr>
                      </a:lvl3pPr>
                      <a:lvl4pPr marL="1371600" algn="l" defTabSz="914400" rtl="0" eaLnBrk="1" latinLnBrk="0" hangingPunct="1">
                        <a:defRPr sz="1800" kern="1200">
                          <a:solidFill>
                            <a:schemeClr val="dk1"/>
                          </a:solidFill>
                          <a:latin typeface="Century Gothic" panose="020F0302020204030204"/>
                        </a:defRPr>
                      </a:lvl4pPr>
                      <a:lvl5pPr marL="1828800" algn="l" defTabSz="914400" rtl="0" eaLnBrk="1" latinLnBrk="0" hangingPunct="1">
                        <a:defRPr sz="1800" kern="1200">
                          <a:solidFill>
                            <a:schemeClr val="dk1"/>
                          </a:solidFill>
                          <a:latin typeface="Century Gothic" panose="020F0302020204030204"/>
                        </a:defRPr>
                      </a:lvl5pPr>
                      <a:lvl6pPr marL="2286000" algn="l" defTabSz="914400" rtl="0" eaLnBrk="1" latinLnBrk="0" hangingPunct="1">
                        <a:defRPr sz="1800" kern="1200">
                          <a:solidFill>
                            <a:schemeClr val="dk1"/>
                          </a:solidFill>
                          <a:latin typeface="Century Gothic" panose="020F0302020204030204"/>
                        </a:defRPr>
                      </a:lvl6pPr>
                      <a:lvl7pPr marL="2743200" algn="l" defTabSz="914400" rtl="0" eaLnBrk="1" latinLnBrk="0" hangingPunct="1">
                        <a:defRPr sz="1800" kern="1200">
                          <a:solidFill>
                            <a:schemeClr val="dk1"/>
                          </a:solidFill>
                          <a:latin typeface="Century Gothic" panose="020F0302020204030204"/>
                        </a:defRPr>
                      </a:lvl7pPr>
                      <a:lvl8pPr marL="3200400" algn="l" defTabSz="914400" rtl="0" eaLnBrk="1" latinLnBrk="0" hangingPunct="1">
                        <a:defRPr sz="1800" kern="1200">
                          <a:solidFill>
                            <a:schemeClr val="dk1"/>
                          </a:solidFill>
                          <a:latin typeface="Century Gothic" panose="020F0302020204030204"/>
                        </a:defRPr>
                      </a:lvl8pPr>
                      <a:lvl9pPr marL="3657600" algn="l" defTabSz="914400" rtl="0" eaLnBrk="1" latinLnBrk="0" hangingPunct="1">
                        <a:defRPr sz="1800" kern="1200">
                          <a:solidFill>
                            <a:schemeClr val="dk1"/>
                          </a:solidFill>
                          <a:latin typeface="Century Gothic" panose="020F0302020204030204"/>
                        </a:defRPr>
                      </a:lvl9pPr>
                    </a:lstStyle>
                    <a:p>
                      <a:pPr marL="0" marR="0" indent="0" algn="ctr">
                        <a:spcBef>
                          <a:spcPts val="0"/>
                        </a:spcBef>
                        <a:spcAft>
                          <a:spcPts val="0"/>
                        </a:spcAft>
                      </a:pPr>
                      <a:r>
                        <a:rPr lang="en-US" sz="18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106</a:t>
                      </a:r>
                      <a:endParaRPr lang="en-US" sz="1800" b="1" strike="sngStrike" dirty="0">
                        <a:solidFill>
                          <a:schemeClr val="bg1"/>
                        </a:solidFill>
                        <a:effectLst/>
                        <a:highlight>
                          <a:srgbClr val="FF0000"/>
                        </a:highlight>
                        <a:latin typeface="Arial" panose="020B0604020202020204" pitchFamily="34" charset="0"/>
                        <a:ea typeface="Calibri" panose="020F0502020204030204" pitchFamily="34" charset="0"/>
                        <a:cs typeface="Arial" panose="020B0604020202020204" pitchFamily="34" charset="0"/>
                      </a:endParaRPr>
                    </a:p>
                  </a:txBody>
                  <a:tcPr marL="137160" marR="137160" marT="68580" marB="68580" anchor="ctr">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AAD1B"/>
                    </a:solidFill>
                  </a:tcPr>
                </a:tc>
                <a:extLst>
                  <a:ext uri="{0D108BD9-81ED-4DB2-BD59-A6C34878D82A}">
                    <a16:rowId xmlns:a16="http://schemas.microsoft.com/office/drawing/2014/main" val="3558395591"/>
                  </a:ext>
                </a:extLst>
              </a:tr>
            </a:tbl>
          </a:graphicData>
        </a:graphic>
      </p:graphicFrame>
      <p:grpSp>
        <p:nvGrpSpPr>
          <p:cNvPr id="8" name="Group 7">
            <a:extLst>
              <a:ext uri="{FF2B5EF4-FFF2-40B4-BE49-F238E27FC236}">
                <a16:creationId xmlns:a16="http://schemas.microsoft.com/office/drawing/2014/main" id="{80DE0374-00C9-BB09-7786-3DD23CAF8C56}"/>
              </a:ext>
            </a:extLst>
          </p:cNvPr>
          <p:cNvGrpSpPr/>
          <p:nvPr/>
        </p:nvGrpSpPr>
        <p:grpSpPr>
          <a:xfrm>
            <a:off x="3717855" y="1575630"/>
            <a:ext cx="5295746" cy="3134114"/>
            <a:chOff x="4957139" y="2100839"/>
            <a:chExt cx="7060995" cy="4178819"/>
          </a:xfrm>
        </p:grpSpPr>
        <p:graphicFrame>
          <p:nvGraphicFramePr>
            <p:cNvPr id="15" name="Chart 14">
              <a:extLst>
                <a:ext uri="{FF2B5EF4-FFF2-40B4-BE49-F238E27FC236}">
                  <a16:creationId xmlns:a16="http://schemas.microsoft.com/office/drawing/2014/main" id="{EF88A0D6-A771-EE52-6960-65C9D75FF738}"/>
                </a:ext>
              </a:extLst>
            </p:cNvPr>
            <p:cNvGraphicFramePr/>
            <p:nvPr/>
          </p:nvGraphicFramePr>
          <p:xfrm>
            <a:off x="5282140" y="2100839"/>
            <a:ext cx="5085034" cy="4178819"/>
          </p:xfrm>
          <a:graphic>
            <a:graphicData uri="http://schemas.openxmlformats.org/drawingml/2006/chart">
              <c:chart xmlns:c="http://schemas.openxmlformats.org/drawingml/2006/chart" xmlns:r="http://schemas.openxmlformats.org/officeDocument/2006/relationships" r:id="rId4"/>
            </a:graphicData>
          </a:graphic>
        </p:graphicFrame>
        <p:sp>
          <p:nvSpPr>
            <p:cNvPr id="16" name="TextBox 15">
              <a:extLst>
                <a:ext uri="{FF2B5EF4-FFF2-40B4-BE49-F238E27FC236}">
                  <a16:creationId xmlns:a16="http://schemas.microsoft.com/office/drawing/2014/main" id="{576477F5-8695-1993-F826-A7829D205E2A}"/>
                </a:ext>
              </a:extLst>
            </p:cNvPr>
            <p:cNvSpPr txBox="1"/>
            <p:nvPr/>
          </p:nvSpPr>
          <p:spPr>
            <a:xfrm>
              <a:off x="7200543" y="3959415"/>
              <a:ext cx="1045515" cy="492443"/>
            </a:xfrm>
            <a:prstGeom prst="rect">
              <a:avLst/>
            </a:prstGeom>
            <a:noFill/>
          </p:spPr>
          <p:txBody>
            <a:bodyPr wrap="square" rtlCol="0">
              <a:spAutoFit/>
            </a:bodyPr>
            <a:lstStyle/>
            <a:p>
              <a:pPr>
                <a:defRPr/>
              </a:pPr>
              <a:r>
                <a:rPr lang="en-US" sz="1800" b="1" dirty="0">
                  <a:solidFill>
                    <a:srgbClr val="FFFFFF"/>
                  </a:solidFill>
                  <a:latin typeface="Arial" panose="020B0604020202020204"/>
                </a:rPr>
                <a:t> 30%</a:t>
              </a:r>
            </a:p>
          </p:txBody>
        </p:sp>
        <p:sp>
          <p:nvSpPr>
            <p:cNvPr id="20" name="TextBox 19">
              <a:extLst>
                <a:ext uri="{FF2B5EF4-FFF2-40B4-BE49-F238E27FC236}">
                  <a16:creationId xmlns:a16="http://schemas.microsoft.com/office/drawing/2014/main" id="{0EC5DD78-198F-8DE3-56A2-9B1300EFC232}"/>
                </a:ext>
              </a:extLst>
            </p:cNvPr>
            <p:cNvSpPr txBox="1"/>
            <p:nvPr/>
          </p:nvSpPr>
          <p:spPr>
            <a:xfrm>
              <a:off x="9163657" y="3327926"/>
              <a:ext cx="1195425" cy="704808"/>
            </a:xfrm>
            <a:prstGeom prst="rect">
              <a:avLst/>
            </a:prstGeom>
            <a:noFill/>
          </p:spPr>
          <p:txBody>
            <a:bodyPr wrap="square" rtlCol="0">
              <a:spAutoFit/>
            </a:bodyPr>
            <a:lstStyle/>
            <a:p>
              <a:pPr>
                <a:lnSpc>
                  <a:spcPct val="90000"/>
                </a:lnSpc>
                <a:defRPr/>
              </a:pPr>
              <a:r>
                <a:rPr lang="en-US" sz="1050" b="1" dirty="0">
                  <a:solidFill>
                    <a:srgbClr val="FFFFFF"/>
                  </a:solidFill>
                  <a:latin typeface="Arial" panose="020B0604020202020204"/>
                </a:rPr>
                <a:t>Graphical abstract,</a:t>
              </a:r>
            </a:p>
            <a:p>
              <a:pPr>
                <a:lnSpc>
                  <a:spcPct val="90000"/>
                </a:lnSpc>
                <a:defRPr/>
              </a:pPr>
              <a:r>
                <a:rPr lang="en-US" sz="1050" b="1" dirty="0">
                  <a:solidFill>
                    <a:srgbClr val="FFFFFF"/>
                  </a:solidFill>
                  <a:latin typeface="Arial" panose="020B0604020202020204"/>
                </a:rPr>
                <a:t>19%</a:t>
              </a:r>
            </a:p>
          </p:txBody>
        </p:sp>
        <p:sp>
          <p:nvSpPr>
            <p:cNvPr id="21" name="TextBox 20">
              <a:extLst>
                <a:ext uri="{FF2B5EF4-FFF2-40B4-BE49-F238E27FC236}">
                  <a16:creationId xmlns:a16="http://schemas.microsoft.com/office/drawing/2014/main" id="{45E8CE64-860F-6431-846E-44F4F8A9D368}"/>
                </a:ext>
              </a:extLst>
            </p:cNvPr>
            <p:cNvSpPr txBox="1"/>
            <p:nvPr/>
          </p:nvSpPr>
          <p:spPr>
            <a:xfrm>
              <a:off x="5186996" y="2222022"/>
              <a:ext cx="3236813" cy="410369"/>
            </a:xfrm>
            <a:prstGeom prst="rect">
              <a:avLst/>
            </a:prstGeom>
            <a:noFill/>
          </p:spPr>
          <p:txBody>
            <a:bodyPr wrap="square">
              <a:spAutoFit/>
            </a:bodyPr>
            <a:lstStyle/>
            <a:p>
              <a:pPr algn="ctr">
                <a:defRPr/>
              </a:pPr>
              <a:r>
                <a:rPr lang="en-US" sz="1400" b="1" dirty="0">
                  <a:solidFill>
                    <a:srgbClr val="000000">
                      <a:lumMod val="75000"/>
                      <a:lumOff val="25000"/>
                    </a:srgbClr>
                  </a:solidFill>
                  <a:latin typeface="Arial" panose="020B0604020202020204"/>
                  <a:cs typeface="Arial" panose="020B0604020202020204" pitchFamily="34" charset="0"/>
                </a:rPr>
                <a:t>Supporting resources</a:t>
              </a:r>
            </a:p>
          </p:txBody>
        </p:sp>
        <p:sp>
          <p:nvSpPr>
            <p:cNvPr id="22" name="TextBox 21">
              <a:extLst>
                <a:ext uri="{FF2B5EF4-FFF2-40B4-BE49-F238E27FC236}">
                  <a16:creationId xmlns:a16="http://schemas.microsoft.com/office/drawing/2014/main" id="{FF19072C-0CC9-6D41-E377-983FEE315C87}"/>
                </a:ext>
              </a:extLst>
            </p:cNvPr>
            <p:cNvSpPr txBox="1"/>
            <p:nvPr/>
          </p:nvSpPr>
          <p:spPr>
            <a:xfrm>
              <a:off x="9163657" y="4361763"/>
              <a:ext cx="1195425" cy="704808"/>
            </a:xfrm>
            <a:prstGeom prst="rect">
              <a:avLst/>
            </a:prstGeom>
            <a:noFill/>
          </p:spPr>
          <p:txBody>
            <a:bodyPr wrap="square" rtlCol="0">
              <a:spAutoFit/>
            </a:bodyPr>
            <a:lstStyle/>
            <a:p>
              <a:pPr>
                <a:lnSpc>
                  <a:spcPct val="90000"/>
                </a:lnSpc>
                <a:defRPr/>
              </a:pPr>
              <a:r>
                <a:rPr lang="en-US" sz="1050" b="1" dirty="0">
                  <a:solidFill>
                    <a:srgbClr val="FFFFFF"/>
                  </a:solidFill>
                  <a:latin typeface="Arial" panose="020B0604020202020204"/>
                </a:rPr>
                <a:t>Bulleted takeaway,</a:t>
              </a:r>
            </a:p>
            <a:p>
              <a:pPr>
                <a:lnSpc>
                  <a:spcPct val="90000"/>
                </a:lnSpc>
                <a:defRPr/>
              </a:pPr>
              <a:r>
                <a:rPr lang="en-US" sz="1050" b="1" dirty="0">
                  <a:solidFill>
                    <a:srgbClr val="FFFFFF"/>
                  </a:solidFill>
                  <a:latin typeface="Arial" panose="020B0604020202020204"/>
                </a:rPr>
                <a:t>10%</a:t>
              </a:r>
            </a:p>
          </p:txBody>
        </p:sp>
        <p:sp>
          <p:nvSpPr>
            <p:cNvPr id="23" name="TextBox 22">
              <a:extLst>
                <a:ext uri="{FF2B5EF4-FFF2-40B4-BE49-F238E27FC236}">
                  <a16:creationId xmlns:a16="http://schemas.microsoft.com/office/drawing/2014/main" id="{55479EF1-34A4-7F50-B371-DC63DF90673B}"/>
                </a:ext>
              </a:extLst>
            </p:cNvPr>
            <p:cNvSpPr txBox="1"/>
            <p:nvPr/>
          </p:nvSpPr>
          <p:spPr>
            <a:xfrm>
              <a:off x="10553531" y="4629515"/>
              <a:ext cx="1464603" cy="1285139"/>
            </a:xfrm>
            <a:prstGeom prst="rect">
              <a:avLst/>
            </a:prstGeom>
            <a:noFill/>
          </p:spPr>
          <p:txBody>
            <a:bodyPr wrap="square" rtlCol="0">
              <a:spAutoFit/>
            </a:bodyPr>
            <a:lstStyle/>
            <a:p>
              <a:pPr>
                <a:spcAft>
                  <a:spcPts val="450"/>
                </a:spcAft>
                <a:defRPr/>
              </a:pPr>
              <a:r>
                <a:rPr lang="en-US" sz="1050" b="1" dirty="0">
                  <a:solidFill>
                    <a:srgbClr val="000000">
                      <a:lumMod val="75000"/>
                      <a:lumOff val="25000"/>
                    </a:srgbClr>
                  </a:solidFill>
                  <a:latin typeface="Arial" panose="020B0604020202020204"/>
                </a:rPr>
                <a:t>Glossary, 2%</a:t>
              </a:r>
            </a:p>
            <a:p>
              <a:pPr>
                <a:lnSpc>
                  <a:spcPct val="90000"/>
                </a:lnSpc>
                <a:spcAft>
                  <a:spcPts val="450"/>
                </a:spcAft>
                <a:defRPr/>
              </a:pPr>
              <a:r>
                <a:rPr lang="en-US" sz="1050" b="1" dirty="0">
                  <a:solidFill>
                    <a:srgbClr val="000000">
                      <a:lumMod val="75000"/>
                      <a:lumOff val="25000"/>
                    </a:srgbClr>
                  </a:solidFill>
                  <a:latin typeface="Arial" panose="020B0604020202020204"/>
                </a:rPr>
                <a:t>Plain-language summary, 2%</a:t>
              </a:r>
            </a:p>
            <a:p>
              <a:pPr>
                <a:lnSpc>
                  <a:spcPct val="90000"/>
                </a:lnSpc>
                <a:spcAft>
                  <a:spcPts val="450"/>
                </a:spcAft>
                <a:defRPr/>
              </a:pPr>
              <a:r>
                <a:rPr lang="en-US" sz="1050" b="1" dirty="0">
                  <a:solidFill>
                    <a:srgbClr val="000000">
                      <a:lumMod val="75000"/>
                      <a:lumOff val="25000"/>
                    </a:srgbClr>
                  </a:solidFill>
                  <a:latin typeface="Arial" panose="020B0604020202020204"/>
                </a:rPr>
                <a:t>Video, 1%</a:t>
              </a:r>
            </a:p>
          </p:txBody>
        </p:sp>
        <p:cxnSp>
          <p:nvCxnSpPr>
            <p:cNvPr id="28" name="Straight Connector 27">
              <a:extLst>
                <a:ext uri="{FF2B5EF4-FFF2-40B4-BE49-F238E27FC236}">
                  <a16:creationId xmlns:a16="http://schemas.microsoft.com/office/drawing/2014/main" id="{B7CF819F-BC93-3E9A-917E-EFD7794B77C3}"/>
                </a:ext>
              </a:extLst>
            </p:cNvPr>
            <p:cNvCxnSpPr>
              <a:cxnSpLocks/>
            </p:cNvCxnSpPr>
            <p:nvPr/>
          </p:nvCxnSpPr>
          <p:spPr>
            <a:xfrm flipV="1">
              <a:off x="10209362" y="4929191"/>
              <a:ext cx="384536" cy="1359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B3B216A-C930-F64F-CFA8-E5121860895D}"/>
                </a:ext>
              </a:extLst>
            </p:cNvPr>
            <p:cNvCxnSpPr>
              <a:cxnSpLocks/>
            </p:cNvCxnSpPr>
            <p:nvPr/>
          </p:nvCxnSpPr>
          <p:spPr>
            <a:xfrm>
              <a:off x="10214433" y="5182671"/>
              <a:ext cx="339099" cy="57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4C67EE8-F5BF-A90D-34C9-6E7A41A23EE0}"/>
                </a:ext>
              </a:extLst>
            </p:cNvPr>
            <p:cNvCxnSpPr>
              <a:cxnSpLocks/>
            </p:cNvCxnSpPr>
            <p:nvPr/>
          </p:nvCxnSpPr>
          <p:spPr>
            <a:xfrm>
              <a:off x="10219359" y="5272084"/>
              <a:ext cx="374539" cy="3311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F7EEF04-08C4-3E80-B4AD-60CA3351B45F}"/>
                </a:ext>
              </a:extLst>
            </p:cNvPr>
            <p:cNvSpPr txBox="1"/>
            <p:nvPr/>
          </p:nvSpPr>
          <p:spPr>
            <a:xfrm rot="16200000">
              <a:off x="4244451" y="4141687"/>
              <a:ext cx="1753672" cy="328295"/>
            </a:xfrm>
            <a:prstGeom prst="rect">
              <a:avLst/>
            </a:prstGeom>
            <a:noFill/>
          </p:spPr>
          <p:txBody>
            <a:bodyPr wrap="square" rtlCol="0">
              <a:spAutoFit/>
            </a:bodyPr>
            <a:lstStyle/>
            <a:p>
              <a:pPr algn="ctr">
                <a:defRPr/>
              </a:pPr>
              <a:r>
                <a:rPr lang="en-US" sz="1000" dirty="0">
                  <a:solidFill>
                    <a:srgbClr val="000000">
                      <a:lumMod val="75000"/>
                      <a:lumOff val="25000"/>
                    </a:srgbClr>
                  </a:solidFill>
                  <a:latin typeface="Arial" panose="020B0604020202020204"/>
                </a:rPr>
                <a:t>Review articles, %</a:t>
              </a:r>
            </a:p>
          </p:txBody>
        </p:sp>
      </p:grpSp>
    </p:spTree>
    <p:custDataLst>
      <p:tags r:id="rId1"/>
    </p:custDataLst>
    <p:extLst>
      <p:ext uri="{BB962C8B-B14F-4D97-AF65-F5344CB8AC3E}">
        <p14:creationId xmlns:p14="http://schemas.microsoft.com/office/powerpoint/2010/main" val="234140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8783E-3765-EFB7-BDCA-E2A05F7DE5D0}"/>
              </a:ext>
            </a:extLst>
          </p:cNvPr>
          <p:cNvSpPr>
            <a:spLocks noGrp="1"/>
          </p:cNvSpPr>
          <p:nvPr>
            <p:ph type="title"/>
          </p:nvPr>
        </p:nvSpPr>
        <p:spPr>
          <a:xfrm>
            <a:off x="836052" y="202751"/>
            <a:ext cx="7173239" cy="731996"/>
          </a:xfrm>
        </p:spPr>
        <p:txBody>
          <a:bodyPr>
            <a:noAutofit/>
          </a:bodyPr>
          <a:lstStyle/>
          <a:p>
            <a:r>
              <a:rPr lang="en-US" sz="2400" dirty="0"/>
              <a:t>Do individual narrative elements predict the influence of review articles?</a:t>
            </a:r>
          </a:p>
        </p:txBody>
      </p:sp>
      <p:sp>
        <p:nvSpPr>
          <p:cNvPr id="4" name="Slide Number Placeholder 3">
            <a:extLst>
              <a:ext uri="{FF2B5EF4-FFF2-40B4-BE49-F238E27FC236}">
                <a16:creationId xmlns:a16="http://schemas.microsoft.com/office/drawing/2014/main" id="{E799C697-1F2A-6B1A-D124-32C821E222F7}"/>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6B51402-D8AD-3345-AF1A-7CB73C854E7F}" type="slidenum">
              <a:rPr lang="en-US" smtClean="0"/>
              <a:pPr algn="ctr">
                <a:defRPr/>
              </a:pPr>
              <a:t>35</a:t>
            </a:fld>
            <a:endParaRPr lang="en-US" sz="788" dirty="0">
              <a:solidFill>
                <a:srgbClr val="FFFFFF"/>
              </a:solidFill>
              <a:latin typeface="Arial" panose="020B0604020202020204"/>
            </a:endParaRPr>
          </a:p>
        </p:txBody>
      </p:sp>
      <p:pic>
        <p:nvPicPr>
          <p:cNvPr id="18" name="Picture 17">
            <a:extLst>
              <a:ext uri="{FF2B5EF4-FFF2-40B4-BE49-F238E27FC236}">
                <a16:creationId xmlns:a16="http://schemas.microsoft.com/office/drawing/2014/main" id="{C6F65674-876E-B56E-6906-D7F751D874B8}"/>
              </a:ext>
            </a:extLst>
          </p:cNvPr>
          <p:cNvPicPr>
            <a:picLocks noChangeAspect="1"/>
          </p:cNvPicPr>
          <p:nvPr/>
        </p:nvPicPr>
        <p:blipFill rotWithShape="1">
          <a:blip r:embed="rId4"/>
          <a:srcRect l="1378" t="16584" r="1052" b="5173"/>
          <a:stretch/>
        </p:blipFill>
        <p:spPr>
          <a:xfrm>
            <a:off x="4586530" y="1845094"/>
            <a:ext cx="4389120" cy="1802546"/>
          </a:xfrm>
          <a:prstGeom prst="rect">
            <a:avLst/>
          </a:prstGeom>
        </p:spPr>
      </p:pic>
      <p:pic>
        <p:nvPicPr>
          <p:cNvPr id="35" name="Picture 34">
            <a:extLst>
              <a:ext uri="{FF2B5EF4-FFF2-40B4-BE49-F238E27FC236}">
                <a16:creationId xmlns:a16="http://schemas.microsoft.com/office/drawing/2014/main" id="{0986FED2-40D7-9A17-1EB6-DC4B8228A93F}"/>
              </a:ext>
            </a:extLst>
          </p:cNvPr>
          <p:cNvPicPr>
            <a:picLocks noChangeAspect="1"/>
          </p:cNvPicPr>
          <p:nvPr/>
        </p:nvPicPr>
        <p:blipFill rotWithShape="1">
          <a:blip r:embed="rId5"/>
          <a:srcRect l="768" t="16865" r="1458" b="1389"/>
          <a:stretch/>
        </p:blipFill>
        <p:spPr>
          <a:xfrm>
            <a:off x="119167" y="1845094"/>
            <a:ext cx="4389120" cy="1928282"/>
          </a:xfrm>
          <a:prstGeom prst="rect">
            <a:avLst/>
          </a:prstGeom>
        </p:spPr>
      </p:pic>
      <p:grpSp>
        <p:nvGrpSpPr>
          <p:cNvPr id="36" name="Group 35">
            <a:extLst>
              <a:ext uri="{FF2B5EF4-FFF2-40B4-BE49-F238E27FC236}">
                <a16:creationId xmlns:a16="http://schemas.microsoft.com/office/drawing/2014/main" id="{50486A51-FB74-0B29-044B-8E2E83808332}"/>
              </a:ext>
            </a:extLst>
          </p:cNvPr>
          <p:cNvGrpSpPr/>
          <p:nvPr/>
        </p:nvGrpSpPr>
        <p:grpSpPr>
          <a:xfrm>
            <a:off x="1192602" y="4034567"/>
            <a:ext cx="6778168" cy="686847"/>
            <a:chOff x="1617431" y="5357356"/>
            <a:chExt cx="9037557" cy="915796"/>
          </a:xfrm>
        </p:grpSpPr>
        <p:sp>
          <p:nvSpPr>
            <p:cNvPr id="27" name="Rectangle 26">
              <a:extLst>
                <a:ext uri="{FF2B5EF4-FFF2-40B4-BE49-F238E27FC236}">
                  <a16:creationId xmlns:a16="http://schemas.microsoft.com/office/drawing/2014/main" id="{D5B19D45-3A5F-F8CA-7272-10F958384129}"/>
                </a:ext>
              </a:extLst>
            </p:cNvPr>
            <p:cNvSpPr/>
            <p:nvPr/>
          </p:nvSpPr>
          <p:spPr>
            <a:xfrm rot="16200000">
              <a:off x="6082987" y="1701152"/>
              <a:ext cx="914401" cy="8229600"/>
            </a:xfrm>
            <a:prstGeom prst="rect">
              <a:avLst/>
            </a:prstGeom>
            <a:solidFill>
              <a:srgbClr val="EED7C5"/>
            </a:solidFill>
            <a:ln w="19050">
              <a:noFill/>
            </a:ln>
          </p:spPr>
          <p:txBody>
            <a:bodyPr wrap="square" lIns="137160" tIns="137160" rIns="137160" bIns="68580" anchor="t">
              <a:noAutofit/>
            </a:bodyPr>
            <a:lstStyle/>
            <a:p>
              <a:pPr>
                <a:spcBef>
                  <a:spcPts val="450"/>
                </a:spcBef>
                <a:defRPr/>
              </a:pPr>
              <a:endParaRPr lang="en-GB" sz="1200" b="1">
                <a:solidFill>
                  <a:srgbClr val="000000"/>
                </a:solidFill>
                <a:latin typeface="Aptos"/>
              </a:endParaRPr>
            </a:p>
            <a:p>
              <a:pPr>
                <a:spcBef>
                  <a:spcPts val="450"/>
                </a:spcBef>
                <a:defRPr/>
              </a:pPr>
              <a:endParaRPr lang="en-GB" sz="1200" b="1">
                <a:solidFill>
                  <a:srgbClr val="000000"/>
                </a:solidFill>
                <a:latin typeface="Aptos"/>
              </a:endParaRPr>
            </a:p>
          </p:txBody>
        </p:sp>
        <p:sp>
          <p:nvSpPr>
            <p:cNvPr id="28" name="Rectangle 27">
              <a:extLst>
                <a:ext uri="{FF2B5EF4-FFF2-40B4-BE49-F238E27FC236}">
                  <a16:creationId xmlns:a16="http://schemas.microsoft.com/office/drawing/2014/main" id="{B77ED36E-2806-4E42-288E-B200F3F69C5B}"/>
                </a:ext>
              </a:extLst>
            </p:cNvPr>
            <p:cNvSpPr/>
            <p:nvPr/>
          </p:nvSpPr>
          <p:spPr>
            <a:xfrm rot="16200000">
              <a:off x="1648228" y="5326559"/>
              <a:ext cx="914400" cy="975994"/>
            </a:xfrm>
            <a:prstGeom prst="rect">
              <a:avLst/>
            </a:prstGeom>
            <a:solidFill>
              <a:srgbClr val="1B75BB"/>
            </a:solidFill>
            <a:ln w="19050" cap="flat" cmpd="sng" algn="ctr">
              <a:noFill/>
              <a:prstDash val="solid"/>
              <a:miter lim="800000"/>
            </a:ln>
            <a:effectLst/>
          </p:spPr>
          <p:txBody>
            <a:bodyPr wrap="square" lIns="135000" tIns="27000" rIns="137160" bIns="27432" rtlCol="0" anchor="ctr"/>
            <a:lstStyle/>
            <a:p>
              <a:pPr algn="ctr">
                <a:lnSpc>
                  <a:spcPct val="90000"/>
                </a:lnSpc>
                <a:defRPr/>
              </a:pPr>
              <a:endParaRPr lang="en-US" b="1" kern="0" dirty="0">
                <a:solidFill>
                  <a:srgbClr val="FFFFFF"/>
                </a:solidFill>
                <a:latin typeface="Arial" panose="020B0604020202020204" pitchFamily="34" charset="0"/>
                <a:ea typeface="+mn-lt"/>
                <a:cs typeface="Arial" panose="020B0604020202020204" pitchFamily="34" charset="0"/>
              </a:endParaRPr>
            </a:p>
          </p:txBody>
        </p:sp>
        <p:sp>
          <p:nvSpPr>
            <p:cNvPr id="29" name="TextBox 28">
              <a:extLst>
                <a:ext uri="{FF2B5EF4-FFF2-40B4-BE49-F238E27FC236}">
                  <a16:creationId xmlns:a16="http://schemas.microsoft.com/office/drawing/2014/main" id="{9E38FFDA-D4EA-1493-FCF2-F901794D5828}"/>
                </a:ext>
              </a:extLst>
            </p:cNvPr>
            <p:cNvSpPr txBox="1"/>
            <p:nvPr/>
          </p:nvSpPr>
          <p:spPr>
            <a:xfrm>
              <a:off x="2777802" y="5488789"/>
              <a:ext cx="7675753" cy="677108"/>
            </a:xfrm>
            <a:prstGeom prst="rect">
              <a:avLst/>
            </a:prstGeom>
            <a:noFill/>
          </p:spPr>
          <p:txBody>
            <a:bodyPr wrap="square">
              <a:spAutoFit/>
            </a:bodyPr>
            <a:lstStyle/>
            <a:p>
              <a:pPr>
                <a:spcAft>
                  <a:spcPts val="450"/>
                </a:spcAft>
                <a:defRPr/>
              </a:pPr>
              <a:r>
                <a:rPr lang="en-US" b="1" dirty="0">
                  <a:solidFill>
                    <a:srgbClr val="000000">
                      <a:lumMod val="75000"/>
                      <a:lumOff val="25000"/>
                    </a:srgbClr>
                  </a:solidFill>
                  <a:latin typeface="Arial" panose="020B0604020202020204"/>
                </a:rPr>
                <a:t>Emotional tone </a:t>
              </a:r>
              <a:r>
                <a:rPr lang="en-US" dirty="0">
                  <a:solidFill>
                    <a:srgbClr val="000000">
                      <a:lumMod val="75000"/>
                      <a:lumOff val="25000"/>
                    </a:srgbClr>
                  </a:solidFill>
                  <a:latin typeface="Arial" panose="020B0604020202020204"/>
                </a:rPr>
                <a:t>was positively associated with both measures of influence – </a:t>
              </a:r>
              <a:r>
                <a:rPr lang="en-US" b="1" dirty="0">
                  <a:solidFill>
                    <a:srgbClr val="000000">
                      <a:lumMod val="75000"/>
                      <a:lumOff val="25000"/>
                    </a:srgbClr>
                  </a:solidFill>
                  <a:latin typeface="Arial" panose="020B0604020202020204"/>
                </a:rPr>
                <a:t>citation count </a:t>
              </a:r>
              <a:r>
                <a:rPr lang="en-US" dirty="0">
                  <a:solidFill>
                    <a:srgbClr val="000000">
                      <a:lumMod val="75000"/>
                      <a:lumOff val="25000"/>
                    </a:srgbClr>
                  </a:solidFill>
                  <a:latin typeface="Arial" panose="020B0604020202020204"/>
                </a:rPr>
                <a:t>and </a:t>
              </a:r>
              <a:r>
                <a:rPr lang="en-US" b="1" dirty="0">
                  <a:solidFill>
                    <a:srgbClr val="000000">
                      <a:lumMod val="75000"/>
                      <a:lumOff val="25000"/>
                    </a:srgbClr>
                  </a:solidFill>
                  <a:latin typeface="Arial" panose="020B0604020202020204"/>
                </a:rPr>
                <a:t>Altmetric Attention Score</a:t>
              </a:r>
            </a:p>
          </p:txBody>
        </p:sp>
        <p:pic>
          <p:nvPicPr>
            <p:cNvPr id="31" name="Graphic 30" descr="Lightbulb outline">
              <a:extLst>
                <a:ext uri="{FF2B5EF4-FFF2-40B4-BE49-F238E27FC236}">
                  <a16:creationId xmlns:a16="http://schemas.microsoft.com/office/drawing/2014/main" id="{DA8B6C7A-0CE6-7193-EE98-A0A1798F516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45935" y="5460067"/>
              <a:ext cx="731520" cy="731520"/>
            </a:xfrm>
            <a:prstGeom prst="rect">
              <a:avLst/>
            </a:prstGeom>
          </p:spPr>
        </p:pic>
      </p:grpSp>
      <p:sp>
        <p:nvSpPr>
          <p:cNvPr id="38" name="Rectangle 37">
            <a:extLst>
              <a:ext uri="{FF2B5EF4-FFF2-40B4-BE49-F238E27FC236}">
                <a16:creationId xmlns:a16="http://schemas.microsoft.com/office/drawing/2014/main" id="{BBBCBB45-F7D2-F4B9-45F6-422DA27FA14A}"/>
              </a:ext>
            </a:extLst>
          </p:cNvPr>
          <p:cNvSpPr/>
          <p:nvPr/>
        </p:nvSpPr>
        <p:spPr>
          <a:xfrm>
            <a:off x="376452" y="1161569"/>
            <a:ext cx="4046220" cy="274320"/>
          </a:xfrm>
          <a:prstGeom prst="rect">
            <a:avLst/>
          </a:prstGeom>
          <a:solidFill>
            <a:srgbClr val="FF5C17"/>
          </a:solidFill>
          <a:ln w="19050" cap="flat" cmpd="sng" algn="ctr">
            <a:solidFill>
              <a:srgbClr val="FF5C17"/>
            </a:solidFill>
            <a:prstDash val="solid"/>
            <a:miter lim="800000"/>
          </a:ln>
          <a:effectLst/>
        </p:spPr>
        <p:txBody>
          <a:bodyPr rtlCol="0" anchor="ctr"/>
          <a:lstStyle/>
          <a:p>
            <a:pPr algn="ctr">
              <a:defRPr/>
            </a:pPr>
            <a:r>
              <a:rPr lang="en-GB" b="1" kern="0" dirty="0">
                <a:solidFill>
                  <a:srgbClr val="FFFFFF"/>
                </a:solidFill>
                <a:latin typeface="Arial" panose="020B0604020202020204"/>
              </a:rPr>
              <a:t>Citation count</a:t>
            </a:r>
          </a:p>
        </p:txBody>
      </p:sp>
      <p:sp>
        <p:nvSpPr>
          <p:cNvPr id="39" name="Rectangle 38">
            <a:extLst>
              <a:ext uri="{FF2B5EF4-FFF2-40B4-BE49-F238E27FC236}">
                <a16:creationId xmlns:a16="http://schemas.microsoft.com/office/drawing/2014/main" id="{E9126326-2782-9727-A06F-74DA41F28FD9}"/>
              </a:ext>
            </a:extLst>
          </p:cNvPr>
          <p:cNvSpPr/>
          <p:nvPr/>
        </p:nvSpPr>
        <p:spPr>
          <a:xfrm>
            <a:off x="4740842" y="1158234"/>
            <a:ext cx="4046220" cy="274320"/>
          </a:xfrm>
          <a:prstGeom prst="rect">
            <a:avLst/>
          </a:prstGeom>
          <a:solidFill>
            <a:srgbClr val="FF5C17"/>
          </a:solidFill>
          <a:ln w="19050" cap="flat" cmpd="sng" algn="ctr">
            <a:solidFill>
              <a:srgbClr val="FF5C17"/>
            </a:solidFill>
            <a:prstDash val="solid"/>
            <a:miter lim="800000"/>
          </a:ln>
          <a:effectLst/>
        </p:spPr>
        <p:txBody>
          <a:bodyPr rtlCol="0" anchor="ctr"/>
          <a:lstStyle/>
          <a:p>
            <a:pPr algn="ctr">
              <a:defRPr/>
            </a:pPr>
            <a:r>
              <a:rPr lang="en-GB" b="1" kern="0" dirty="0">
                <a:solidFill>
                  <a:srgbClr val="FFFFFF"/>
                </a:solidFill>
                <a:latin typeface="Arial" panose="020B0604020202020204"/>
              </a:rPr>
              <a:t>Altmetric Attention Score</a:t>
            </a:r>
          </a:p>
        </p:txBody>
      </p:sp>
      <p:sp>
        <p:nvSpPr>
          <p:cNvPr id="7" name="TextBox 6">
            <a:extLst>
              <a:ext uri="{FF2B5EF4-FFF2-40B4-BE49-F238E27FC236}">
                <a16:creationId xmlns:a16="http://schemas.microsoft.com/office/drawing/2014/main" id="{9AE15990-23B3-5A56-FB63-C0A748F14982}"/>
              </a:ext>
            </a:extLst>
          </p:cNvPr>
          <p:cNvSpPr txBox="1"/>
          <p:nvPr/>
        </p:nvSpPr>
        <p:spPr>
          <a:xfrm>
            <a:off x="2708146" y="1488019"/>
            <a:ext cx="1672715" cy="392415"/>
          </a:xfrm>
          <a:prstGeom prst="rect">
            <a:avLst/>
          </a:prstGeom>
          <a:noFill/>
        </p:spPr>
        <p:txBody>
          <a:bodyPr wrap="square">
            <a:spAutoFit/>
          </a:bodyPr>
          <a:lstStyle/>
          <a:p>
            <a:pPr algn="ctr">
              <a:defRPr/>
            </a:pPr>
            <a:r>
              <a:rPr lang="en-US" sz="1050" b="1" dirty="0">
                <a:solidFill>
                  <a:srgbClr val="000000">
                    <a:lumMod val="75000"/>
                    <a:lumOff val="25000"/>
                  </a:srgbClr>
                </a:solidFill>
                <a:latin typeface="Arial" panose="020B0604020202020204"/>
              </a:rPr>
              <a:t>Frequency of articles</a:t>
            </a:r>
          </a:p>
          <a:p>
            <a:pPr algn="ctr">
              <a:defRPr/>
            </a:pPr>
            <a:r>
              <a:rPr lang="en-US" sz="900" dirty="0">
                <a:solidFill>
                  <a:srgbClr val="000000">
                    <a:lumMod val="75000"/>
                    <a:lumOff val="25000"/>
                  </a:srgbClr>
                </a:solidFill>
                <a:latin typeface="Arial" panose="020B0604020202020204"/>
              </a:rPr>
              <a:t>(ie, </a:t>
            </a:r>
            <a:r>
              <a:rPr lang="en-US" sz="900" i="1" dirty="0">
                <a:solidFill>
                  <a:srgbClr val="000000">
                    <a:lumMod val="75000"/>
                    <a:lumOff val="25000"/>
                  </a:srgbClr>
                </a:solidFill>
                <a:latin typeface="Arial" panose="020B0604020202020204"/>
              </a:rPr>
              <a:t>a</a:t>
            </a:r>
            <a:r>
              <a:rPr lang="en-US" sz="900" dirty="0">
                <a:solidFill>
                  <a:srgbClr val="000000">
                    <a:lumMod val="75000"/>
                    <a:lumOff val="25000"/>
                  </a:srgbClr>
                </a:solidFill>
                <a:latin typeface="Arial" panose="020B0604020202020204"/>
              </a:rPr>
              <a:t>, </a:t>
            </a:r>
            <a:r>
              <a:rPr lang="en-US" sz="900" i="1" dirty="0">
                <a:solidFill>
                  <a:srgbClr val="000000">
                    <a:lumMod val="75000"/>
                    <a:lumOff val="25000"/>
                  </a:srgbClr>
                </a:solidFill>
                <a:latin typeface="Arial" panose="020B0604020202020204"/>
              </a:rPr>
              <a:t>an</a:t>
            </a:r>
            <a:r>
              <a:rPr lang="en-US" sz="900" dirty="0">
                <a:solidFill>
                  <a:srgbClr val="000000">
                    <a:lumMod val="75000"/>
                    <a:lumOff val="25000"/>
                  </a:srgbClr>
                </a:solidFill>
                <a:latin typeface="Arial" panose="020B0604020202020204"/>
              </a:rPr>
              <a:t>, </a:t>
            </a:r>
            <a:r>
              <a:rPr lang="en-US" sz="900" i="1" dirty="0">
                <a:solidFill>
                  <a:srgbClr val="000000">
                    <a:lumMod val="75000"/>
                    <a:lumOff val="25000"/>
                  </a:srgbClr>
                </a:solidFill>
                <a:latin typeface="Arial" panose="020B0604020202020204"/>
              </a:rPr>
              <a:t>the</a:t>
            </a:r>
            <a:r>
              <a:rPr lang="en-US" sz="900" dirty="0">
                <a:solidFill>
                  <a:srgbClr val="000000">
                    <a:lumMod val="75000"/>
                    <a:lumOff val="25000"/>
                  </a:srgbClr>
                </a:solidFill>
                <a:latin typeface="Arial" panose="020B0604020202020204"/>
              </a:rPr>
              <a:t>)</a:t>
            </a:r>
          </a:p>
        </p:txBody>
      </p:sp>
      <p:sp>
        <p:nvSpPr>
          <p:cNvPr id="8" name="TextBox 7">
            <a:extLst>
              <a:ext uri="{FF2B5EF4-FFF2-40B4-BE49-F238E27FC236}">
                <a16:creationId xmlns:a16="http://schemas.microsoft.com/office/drawing/2014/main" id="{1010AE9D-89BB-3B08-8C64-476BDE7E3DF2}"/>
              </a:ext>
            </a:extLst>
          </p:cNvPr>
          <p:cNvSpPr txBox="1"/>
          <p:nvPr/>
        </p:nvSpPr>
        <p:spPr>
          <a:xfrm>
            <a:off x="517110" y="1494731"/>
            <a:ext cx="1672715" cy="253916"/>
          </a:xfrm>
          <a:prstGeom prst="rect">
            <a:avLst/>
          </a:prstGeom>
          <a:noFill/>
        </p:spPr>
        <p:txBody>
          <a:bodyPr wrap="square">
            <a:spAutoFit/>
          </a:bodyPr>
          <a:lstStyle/>
          <a:p>
            <a:pPr algn="ctr">
              <a:defRPr/>
            </a:pPr>
            <a:r>
              <a:rPr lang="en-US" sz="1050" b="1" dirty="0">
                <a:solidFill>
                  <a:srgbClr val="000000">
                    <a:lumMod val="75000"/>
                    <a:lumOff val="25000"/>
                  </a:srgbClr>
                </a:solidFill>
                <a:latin typeface="Arial" panose="020B0604020202020204"/>
              </a:rPr>
              <a:t>Emotional tone</a:t>
            </a:r>
          </a:p>
        </p:txBody>
      </p:sp>
      <p:sp>
        <p:nvSpPr>
          <p:cNvPr id="9" name="TextBox 8">
            <a:extLst>
              <a:ext uri="{FF2B5EF4-FFF2-40B4-BE49-F238E27FC236}">
                <a16:creationId xmlns:a16="http://schemas.microsoft.com/office/drawing/2014/main" id="{D04C367B-C6B7-09D9-98A9-255F9F4097C0}"/>
              </a:ext>
            </a:extLst>
          </p:cNvPr>
          <p:cNvSpPr txBox="1"/>
          <p:nvPr/>
        </p:nvSpPr>
        <p:spPr>
          <a:xfrm>
            <a:off x="5039802" y="1488019"/>
            <a:ext cx="1672715" cy="253916"/>
          </a:xfrm>
          <a:prstGeom prst="rect">
            <a:avLst/>
          </a:prstGeom>
          <a:noFill/>
        </p:spPr>
        <p:txBody>
          <a:bodyPr wrap="square">
            <a:spAutoFit/>
          </a:bodyPr>
          <a:lstStyle/>
          <a:p>
            <a:pPr algn="ctr">
              <a:defRPr/>
            </a:pPr>
            <a:r>
              <a:rPr lang="en-US" sz="1050" b="1" dirty="0">
                <a:solidFill>
                  <a:srgbClr val="000000">
                    <a:lumMod val="75000"/>
                    <a:lumOff val="25000"/>
                  </a:srgbClr>
                </a:solidFill>
                <a:latin typeface="Arial" panose="020B0604020202020204"/>
              </a:rPr>
              <a:t>Recommendations</a:t>
            </a:r>
          </a:p>
        </p:txBody>
      </p:sp>
      <p:sp>
        <p:nvSpPr>
          <p:cNvPr id="10" name="TextBox 9">
            <a:extLst>
              <a:ext uri="{FF2B5EF4-FFF2-40B4-BE49-F238E27FC236}">
                <a16:creationId xmlns:a16="http://schemas.microsoft.com/office/drawing/2014/main" id="{47FC3C83-D1AC-3DB6-3104-CEFD6FC823A2}"/>
              </a:ext>
            </a:extLst>
          </p:cNvPr>
          <p:cNvSpPr txBox="1"/>
          <p:nvPr/>
        </p:nvSpPr>
        <p:spPr>
          <a:xfrm>
            <a:off x="7097202" y="1495793"/>
            <a:ext cx="1672715" cy="253916"/>
          </a:xfrm>
          <a:prstGeom prst="rect">
            <a:avLst/>
          </a:prstGeom>
          <a:noFill/>
        </p:spPr>
        <p:txBody>
          <a:bodyPr wrap="square">
            <a:spAutoFit/>
          </a:bodyPr>
          <a:lstStyle/>
          <a:p>
            <a:pPr algn="ctr">
              <a:defRPr/>
            </a:pPr>
            <a:r>
              <a:rPr lang="en-US" sz="1050" b="1" dirty="0">
                <a:solidFill>
                  <a:srgbClr val="000000">
                    <a:lumMod val="75000"/>
                    <a:lumOff val="25000"/>
                  </a:srgbClr>
                </a:solidFill>
                <a:latin typeface="Arial" panose="020B0604020202020204"/>
              </a:rPr>
              <a:t>Emotional tone</a:t>
            </a:r>
          </a:p>
        </p:txBody>
      </p:sp>
    </p:spTree>
    <p:custDataLst>
      <p:tags r:id="rId1"/>
    </p:custDataLst>
    <p:extLst>
      <p:ext uri="{BB962C8B-B14F-4D97-AF65-F5344CB8AC3E}">
        <p14:creationId xmlns:p14="http://schemas.microsoft.com/office/powerpoint/2010/main" val="4228274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up)">
                                      <p:cBhvr>
                                        <p:cTn id="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50380-FAEA-63EA-5197-7F1F73E890B8}"/>
              </a:ext>
            </a:extLst>
          </p:cNvPr>
          <p:cNvSpPr>
            <a:spLocks noGrp="1"/>
          </p:cNvSpPr>
          <p:nvPr>
            <p:ph type="title"/>
          </p:nvPr>
        </p:nvSpPr>
        <p:spPr>
          <a:xfrm>
            <a:off x="747080" y="194762"/>
            <a:ext cx="7641153" cy="731996"/>
          </a:xfrm>
        </p:spPr>
        <p:txBody>
          <a:bodyPr>
            <a:noAutofit/>
          </a:bodyPr>
          <a:lstStyle/>
          <a:p>
            <a:r>
              <a:rPr lang="en-US" sz="2400" dirty="0"/>
              <a:t>Multiple linear regression analyses: Does the degree of narrativity of the abstracts predict review article impact?</a:t>
            </a:r>
          </a:p>
        </p:txBody>
      </p:sp>
      <p:grpSp>
        <p:nvGrpSpPr>
          <p:cNvPr id="29" name="Group 28">
            <a:extLst>
              <a:ext uri="{FF2B5EF4-FFF2-40B4-BE49-F238E27FC236}">
                <a16:creationId xmlns:a16="http://schemas.microsoft.com/office/drawing/2014/main" id="{375AD141-D702-D1BD-54B7-C223E341CB2B}"/>
              </a:ext>
            </a:extLst>
          </p:cNvPr>
          <p:cNvGrpSpPr/>
          <p:nvPr/>
        </p:nvGrpSpPr>
        <p:grpSpPr>
          <a:xfrm>
            <a:off x="1515191" y="4207763"/>
            <a:ext cx="6113618" cy="757711"/>
            <a:chOff x="1091426" y="5403793"/>
            <a:chExt cx="8151490" cy="1010281"/>
          </a:xfrm>
        </p:grpSpPr>
        <p:sp>
          <p:nvSpPr>
            <p:cNvPr id="23" name="Rectangle 22">
              <a:extLst>
                <a:ext uri="{FF2B5EF4-FFF2-40B4-BE49-F238E27FC236}">
                  <a16:creationId xmlns:a16="http://schemas.microsoft.com/office/drawing/2014/main" id="{41F0601C-014F-1EED-830A-32F4ACE0A94D}"/>
                </a:ext>
              </a:extLst>
            </p:cNvPr>
            <p:cNvSpPr/>
            <p:nvPr/>
          </p:nvSpPr>
          <p:spPr>
            <a:xfrm rot="16200000">
              <a:off x="5065096" y="2231812"/>
              <a:ext cx="1005840" cy="7349801"/>
            </a:xfrm>
            <a:prstGeom prst="rect">
              <a:avLst/>
            </a:prstGeom>
            <a:solidFill>
              <a:srgbClr val="EED7C5"/>
            </a:solidFill>
            <a:ln w="19050">
              <a:noFill/>
            </a:ln>
          </p:spPr>
          <p:txBody>
            <a:bodyPr wrap="square" lIns="137160" tIns="137160" rIns="137160" bIns="68580" anchor="t">
              <a:noAutofit/>
            </a:bodyPr>
            <a:lstStyle/>
            <a:p>
              <a:pPr>
                <a:spcBef>
                  <a:spcPts val="450"/>
                </a:spcBef>
                <a:defRPr/>
              </a:pPr>
              <a:endParaRPr lang="en-GB" sz="1200" b="1">
                <a:solidFill>
                  <a:srgbClr val="000000"/>
                </a:solidFill>
                <a:latin typeface="Aptos"/>
              </a:endParaRPr>
            </a:p>
            <a:p>
              <a:pPr>
                <a:spcBef>
                  <a:spcPts val="450"/>
                </a:spcBef>
                <a:defRPr/>
              </a:pPr>
              <a:endParaRPr lang="en-GB" sz="1200" b="1">
                <a:solidFill>
                  <a:srgbClr val="000000"/>
                </a:solidFill>
                <a:latin typeface="Aptos"/>
              </a:endParaRPr>
            </a:p>
          </p:txBody>
        </p:sp>
        <p:sp>
          <p:nvSpPr>
            <p:cNvPr id="24" name="Rectangle 23">
              <a:extLst>
                <a:ext uri="{FF2B5EF4-FFF2-40B4-BE49-F238E27FC236}">
                  <a16:creationId xmlns:a16="http://schemas.microsoft.com/office/drawing/2014/main" id="{AE7BE061-4234-0873-B4A3-612387F2D418}"/>
                </a:ext>
              </a:extLst>
            </p:cNvPr>
            <p:cNvSpPr/>
            <p:nvPr/>
          </p:nvSpPr>
          <p:spPr>
            <a:xfrm rot="16200000">
              <a:off x="1076503" y="5423157"/>
              <a:ext cx="1005840" cy="975994"/>
            </a:xfrm>
            <a:prstGeom prst="rect">
              <a:avLst/>
            </a:prstGeom>
            <a:solidFill>
              <a:srgbClr val="1B75BB"/>
            </a:solidFill>
            <a:ln w="19050" cap="flat" cmpd="sng" algn="ctr">
              <a:noFill/>
              <a:prstDash val="solid"/>
              <a:miter lim="800000"/>
            </a:ln>
            <a:effectLst/>
          </p:spPr>
          <p:txBody>
            <a:bodyPr wrap="square" lIns="135000" tIns="27000" rIns="137160" bIns="27432" rtlCol="0" anchor="ctr"/>
            <a:lstStyle/>
            <a:p>
              <a:pPr algn="ctr">
                <a:lnSpc>
                  <a:spcPct val="90000"/>
                </a:lnSpc>
                <a:defRPr/>
              </a:pPr>
              <a:endParaRPr lang="en-US" b="1" kern="0" dirty="0">
                <a:solidFill>
                  <a:srgbClr val="FFFFFF"/>
                </a:solidFill>
                <a:latin typeface="Arial" panose="020B0604020202020204" pitchFamily="34" charset="0"/>
                <a:ea typeface="+mn-lt"/>
                <a:cs typeface="Arial" panose="020B0604020202020204" pitchFamily="34" charset="0"/>
              </a:endParaRPr>
            </a:p>
          </p:txBody>
        </p:sp>
        <p:sp>
          <p:nvSpPr>
            <p:cNvPr id="25" name="TextBox 24">
              <a:extLst>
                <a:ext uri="{FF2B5EF4-FFF2-40B4-BE49-F238E27FC236}">
                  <a16:creationId xmlns:a16="http://schemas.microsoft.com/office/drawing/2014/main" id="{D54660E8-8389-C6CD-D4DB-3B83D1B4BAA8}"/>
                </a:ext>
              </a:extLst>
            </p:cNvPr>
            <p:cNvSpPr txBox="1"/>
            <p:nvPr/>
          </p:nvSpPr>
          <p:spPr>
            <a:xfrm>
              <a:off x="2245530" y="5448332"/>
              <a:ext cx="6851730" cy="923329"/>
            </a:xfrm>
            <a:prstGeom prst="rect">
              <a:avLst/>
            </a:prstGeom>
            <a:noFill/>
          </p:spPr>
          <p:txBody>
            <a:bodyPr wrap="square">
              <a:spAutoFit/>
            </a:bodyPr>
            <a:lstStyle/>
            <a:p>
              <a:pPr>
                <a:spcAft>
                  <a:spcPts val="450"/>
                </a:spcAft>
                <a:defRPr/>
              </a:pPr>
              <a:r>
                <a:rPr lang="en-US" sz="1300" dirty="0">
                  <a:solidFill>
                    <a:srgbClr val="000000">
                      <a:lumMod val="75000"/>
                      <a:lumOff val="25000"/>
                    </a:srgbClr>
                  </a:solidFill>
                  <a:latin typeface="Arial" panose="020B0604020202020204"/>
                </a:rPr>
                <a:t>We found </a:t>
              </a:r>
              <a:r>
                <a:rPr lang="en-US" sz="1300" b="1" dirty="0">
                  <a:solidFill>
                    <a:srgbClr val="000000">
                      <a:lumMod val="75000"/>
                      <a:lumOff val="25000"/>
                    </a:srgbClr>
                  </a:solidFill>
                  <a:latin typeface="Arial" panose="020B0604020202020204"/>
                </a:rPr>
                <a:t>trends toward the narrative elements </a:t>
              </a:r>
              <a:r>
                <a:rPr lang="en-US" sz="1300" dirty="0">
                  <a:solidFill>
                    <a:srgbClr val="000000">
                      <a:lumMod val="75000"/>
                      <a:lumOff val="25000"/>
                    </a:srgbClr>
                  </a:solidFill>
                  <a:latin typeface="Arial" panose="020B0604020202020204"/>
                </a:rPr>
                <a:t>studied being </a:t>
              </a:r>
              <a:r>
                <a:rPr lang="en-US" sz="1300" b="1" dirty="0">
                  <a:solidFill>
                    <a:srgbClr val="000000">
                      <a:lumMod val="75000"/>
                      <a:lumOff val="25000"/>
                    </a:srgbClr>
                  </a:solidFill>
                  <a:latin typeface="Arial" panose="020B0604020202020204"/>
                </a:rPr>
                <a:t>collectively predictive </a:t>
              </a:r>
              <a:r>
                <a:rPr lang="en-US" sz="1300" dirty="0">
                  <a:solidFill>
                    <a:srgbClr val="000000">
                      <a:lumMod val="75000"/>
                      <a:lumOff val="25000"/>
                    </a:srgbClr>
                  </a:solidFill>
                  <a:latin typeface="Arial" panose="020B0604020202020204"/>
                </a:rPr>
                <a:t>of</a:t>
              </a:r>
              <a:r>
                <a:rPr lang="en-US" sz="1300" b="1" dirty="0">
                  <a:solidFill>
                    <a:srgbClr val="000000">
                      <a:lumMod val="75000"/>
                      <a:lumOff val="25000"/>
                    </a:srgbClr>
                  </a:solidFill>
                  <a:latin typeface="Arial" panose="020B0604020202020204"/>
                </a:rPr>
                <a:t> review article influence</a:t>
              </a:r>
              <a:r>
                <a:rPr lang="en-US" sz="1300" dirty="0">
                  <a:solidFill>
                    <a:srgbClr val="000000">
                      <a:lumMod val="75000"/>
                      <a:lumOff val="25000"/>
                    </a:srgbClr>
                  </a:solidFill>
                  <a:latin typeface="Arial" panose="020B0604020202020204"/>
                </a:rPr>
                <a:t>, though this did not reach the 0.05 level significance threshold</a:t>
              </a:r>
            </a:p>
          </p:txBody>
        </p:sp>
        <p:pic>
          <p:nvPicPr>
            <p:cNvPr id="26" name="Graphic 25" descr="Lightbulb outline">
              <a:extLst>
                <a:ext uri="{FF2B5EF4-FFF2-40B4-BE49-F238E27FC236}">
                  <a16:creationId xmlns:a16="http://schemas.microsoft.com/office/drawing/2014/main" id="{18F1DB3F-C45C-EC3D-8947-11A1BB75998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13663" y="5539697"/>
              <a:ext cx="731520" cy="731520"/>
            </a:xfrm>
            <a:prstGeom prst="rect">
              <a:avLst/>
            </a:prstGeom>
          </p:spPr>
        </p:pic>
      </p:grpSp>
      <p:grpSp>
        <p:nvGrpSpPr>
          <p:cNvPr id="41" name="Group 40">
            <a:extLst>
              <a:ext uri="{FF2B5EF4-FFF2-40B4-BE49-F238E27FC236}">
                <a16:creationId xmlns:a16="http://schemas.microsoft.com/office/drawing/2014/main" id="{27F39257-8F49-8D80-52E0-C47351E819A4}"/>
              </a:ext>
            </a:extLst>
          </p:cNvPr>
          <p:cNvGrpSpPr/>
          <p:nvPr/>
        </p:nvGrpSpPr>
        <p:grpSpPr>
          <a:xfrm>
            <a:off x="4939860" y="1088334"/>
            <a:ext cx="3448373" cy="3042487"/>
            <a:chOff x="10913453" y="1727730"/>
            <a:chExt cx="4597830" cy="4056650"/>
          </a:xfrm>
        </p:grpSpPr>
        <p:grpSp>
          <p:nvGrpSpPr>
            <p:cNvPr id="35" name="Group 34">
              <a:extLst>
                <a:ext uri="{FF2B5EF4-FFF2-40B4-BE49-F238E27FC236}">
                  <a16:creationId xmlns:a16="http://schemas.microsoft.com/office/drawing/2014/main" id="{E89FB66B-61F7-7E20-9148-BC5F7356D116}"/>
                </a:ext>
              </a:extLst>
            </p:cNvPr>
            <p:cNvGrpSpPr/>
            <p:nvPr/>
          </p:nvGrpSpPr>
          <p:grpSpPr>
            <a:xfrm>
              <a:off x="10913453" y="1727730"/>
              <a:ext cx="4597830" cy="4056650"/>
              <a:chOff x="383187" y="1584780"/>
              <a:chExt cx="3749040" cy="4056650"/>
            </a:xfrm>
          </p:grpSpPr>
          <p:sp>
            <p:nvSpPr>
              <p:cNvPr id="36" name="Rectangle 35">
                <a:extLst>
                  <a:ext uri="{FF2B5EF4-FFF2-40B4-BE49-F238E27FC236}">
                    <a16:creationId xmlns:a16="http://schemas.microsoft.com/office/drawing/2014/main" id="{2233F1CF-461A-295F-5049-99A0C6ECCD65}"/>
                  </a:ext>
                </a:extLst>
              </p:cNvPr>
              <p:cNvSpPr/>
              <p:nvPr/>
            </p:nvSpPr>
            <p:spPr>
              <a:xfrm>
                <a:off x="383187" y="1589051"/>
                <a:ext cx="3749040" cy="4052379"/>
              </a:xfrm>
              <a:prstGeom prst="rect">
                <a:avLst/>
              </a:prstGeom>
              <a:solidFill>
                <a:srgbClr val="F6EFE8"/>
              </a:solidFill>
              <a:ln w="19050" cap="flat" cmpd="sng" algn="ctr">
                <a:noFill/>
                <a:prstDash val="solid"/>
                <a:miter lim="800000"/>
              </a:ln>
              <a:effectLst/>
            </p:spPr>
            <p:txBody>
              <a:bodyPr lIns="189000" tIns="34290" rIns="189000" bIns="34290" rtlCol="0" anchor="ctr"/>
              <a:lstStyle/>
              <a:p>
                <a:pPr algn="ctr">
                  <a:defRPr/>
                </a:pPr>
                <a:endParaRPr lang="en-GB" kern="0" dirty="0">
                  <a:solidFill>
                    <a:srgbClr val="FFFFFF"/>
                  </a:solidFill>
                  <a:latin typeface="Aptos"/>
                </a:endParaRPr>
              </a:p>
              <a:p>
                <a:pPr algn="ctr">
                  <a:defRPr/>
                </a:pPr>
                <a:endParaRPr lang="en-GB" kern="0" dirty="0">
                  <a:solidFill>
                    <a:srgbClr val="FFFFFF"/>
                  </a:solidFill>
                  <a:latin typeface="Aptos"/>
                </a:endParaRPr>
              </a:p>
              <a:p>
                <a:pPr algn="ctr">
                  <a:defRPr/>
                </a:pPr>
                <a:br>
                  <a:rPr lang="en-GB" kern="0" dirty="0">
                    <a:solidFill>
                      <a:srgbClr val="FFFFFF"/>
                    </a:solidFill>
                    <a:latin typeface="Aptos"/>
                  </a:rPr>
                </a:br>
                <a:r>
                  <a:rPr lang="en-GB" kern="0" dirty="0">
                    <a:solidFill>
                      <a:srgbClr val="FFFFFF"/>
                    </a:solidFill>
                    <a:latin typeface="Aptos"/>
                  </a:rPr>
                  <a:t> </a:t>
                </a:r>
              </a:p>
            </p:txBody>
          </p:sp>
          <p:sp>
            <p:nvSpPr>
              <p:cNvPr id="37" name="Rectangle 36">
                <a:extLst>
                  <a:ext uri="{FF2B5EF4-FFF2-40B4-BE49-F238E27FC236}">
                    <a16:creationId xmlns:a16="http://schemas.microsoft.com/office/drawing/2014/main" id="{8006CB3B-B774-1353-3201-B4D846F4FA04}"/>
                  </a:ext>
                </a:extLst>
              </p:cNvPr>
              <p:cNvSpPr/>
              <p:nvPr/>
            </p:nvSpPr>
            <p:spPr>
              <a:xfrm>
                <a:off x="383187" y="1584780"/>
                <a:ext cx="3749040" cy="457200"/>
              </a:xfrm>
              <a:prstGeom prst="rect">
                <a:avLst/>
              </a:prstGeom>
              <a:solidFill>
                <a:srgbClr val="FF5C17"/>
              </a:solidFill>
              <a:ln w="19050" cap="flat" cmpd="sng" algn="ctr">
                <a:solidFill>
                  <a:srgbClr val="FF5C17"/>
                </a:solidFill>
                <a:prstDash val="solid"/>
                <a:miter lim="800000"/>
              </a:ln>
              <a:effectLst/>
            </p:spPr>
            <p:txBody>
              <a:bodyPr rtlCol="0" anchor="ctr"/>
              <a:lstStyle/>
              <a:p>
                <a:pPr algn="ctr">
                  <a:defRPr/>
                </a:pPr>
                <a:r>
                  <a:rPr lang="en-GB" sz="1500" b="1" kern="0" dirty="0">
                    <a:solidFill>
                      <a:srgbClr val="FFFFFF"/>
                    </a:solidFill>
                    <a:latin typeface="Arial" panose="020B0604020202020204"/>
                  </a:rPr>
                  <a:t>Altmetric Attention Score</a:t>
                </a:r>
              </a:p>
            </p:txBody>
          </p:sp>
          <p:sp>
            <p:nvSpPr>
              <p:cNvPr id="38" name="TextBox 37">
                <a:extLst>
                  <a:ext uri="{FF2B5EF4-FFF2-40B4-BE49-F238E27FC236}">
                    <a16:creationId xmlns:a16="http://schemas.microsoft.com/office/drawing/2014/main" id="{0270BA41-8109-2992-01FE-44EABD42F5AF}"/>
                  </a:ext>
                </a:extLst>
              </p:cNvPr>
              <p:cNvSpPr txBox="1"/>
              <p:nvPr/>
            </p:nvSpPr>
            <p:spPr>
              <a:xfrm>
                <a:off x="557836" y="2202697"/>
                <a:ext cx="3474720" cy="2145544"/>
              </a:xfrm>
              <a:prstGeom prst="rect">
                <a:avLst/>
              </a:prstGeom>
              <a:noFill/>
            </p:spPr>
            <p:txBody>
              <a:bodyPr wrap="square">
                <a:spAutoFit/>
              </a:bodyPr>
              <a:lstStyle/>
              <a:p>
                <a:pPr>
                  <a:spcAft>
                    <a:spcPts val="450"/>
                  </a:spcAft>
                  <a:defRPr/>
                </a:pPr>
                <a:r>
                  <a:rPr lang="en-US" dirty="0">
                    <a:solidFill>
                      <a:srgbClr val="000000">
                        <a:lumMod val="75000"/>
                        <a:lumOff val="25000"/>
                      </a:srgbClr>
                    </a:solidFill>
                    <a:latin typeface="Arial" panose="020B0604020202020204"/>
                  </a:rPr>
                  <a:t>Positive association with:</a:t>
                </a:r>
              </a:p>
              <a:p>
                <a:pPr marL="171450" indent="-171450">
                  <a:lnSpc>
                    <a:spcPct val="90000"/>
                  </a:lnSpc>
                  <a:spcBef>
                    <a:spcPts val="750"/>
                  </a:spcBef>
                  <a:buClr>
                    <a:srgbClr val="F7931D"/>
                  </a:buClr>
                  <a:buFont typeface="Arial" panose="020B0604020202020204" pitchFamily="34" charset="0"/>
                  <a:buChar char="•"/>
                  <a:defRPr/>
                </a:pPr>
                <a:r>
                  <a:rPr lang="en-US" sz="1275" b="1" dirty="0">
                    <a:solidFill>
                      <a:srgbClr val="000000">
                        <a:lumMod val="75000"/>
                        <a:lumOff val="25000"/>
                      </a:srgbClr>
                    </a:solidFill>
                    <a:latin typeface="Arial" panose="020B0604020202020204"/>
                  </a:rPr>
                  <a:t>Emotional tone </a:t>
                </a:r>
                <a:r>
                  <a:rPr lang="en-US" sz="1275" dirty="0">
                    <a:solidFill>
                      <a:srgbClr val="000000">
                        <a:lumMod val="75000"/>
                        <a:lumOff val="25000"/>
                      </a:srgbClr>
                    </a:solidFill>
                    <a:latin typeface="Arial" panose="020B0604020202020204"/>
                  </a:rPr>
                  <a:t>(</a:t>
                </a:r>
                <a:r>
                  <a:rPr lang="en-US" sz="1275" i="1" dirty="0">
                    <a:solidFill>
                      <a:srgbClr val="000000">
                        <a:lumMod val="75000"/>
                        <a:lumOff val="25000"/>
                      </a:srgbClr>
                    </a:solidFill>
                    <a:latin typeface="Arial" panose="020B0604020202020204"/>
                  </a:rPr>
                  <a:t>P</a:t>
                </a:r>
                <a:r>
                  <a:rPr lang="en-US" sz="1275" dirty="0">
                    <a:solidFill>
                      <a:srgbClr val="000000">
                        <a:lumMod val="75000"/>
                        <a:lumOff val="25000"/>
                      </a:srgbClr>
                    </a:solidFill>
                    <a:latin typeface="Arial" panose="020B0604020202020204"/>
                  </a:rPr>
                  <a:t>=0.017)</a:t>
                </a:r>
              </a:p>
              <a:p>
                <a:pPr>
                  <a:lnSpc>
                    <a:spcPct val="90000"/>
                  </a:lnSpc>
                  <a:spcBef>
                    <a:spcPts val="1800"/>
                  </a:spcBef>
                  <a:buClr>
                    <a:srgbClr val="F7931D"/>
                  </a:buClr>
                  <a:defRPr/>
                </a:pPr>
                <a:r>
                  <a:rPr lang="en-US" sz="1275" dirty="0">
                    <a:solidFill>
                      <a:srgbClr val="000000">
                        <a:lumMod val="75000"/>
                        <a:lumOff val="25000"/>
                      </a:srgbClr>
                    </a:solidFill>
                    <a:latin typeface="Arial" panose="020B0604020202020204"/>
                  </a:rPr>
                  <a:t>Negative association with:</a:t>
                </a:r>
              </a:p>
              <a:p>
                <a:pPr marL="171450" indent="-171450">
                  <a:lnSpc>
                    <a:spcPct val="90000"/>
                  </a:lnSpc>
                  <a:spcBef>
                    <a:spcPts val="750"/>
                  </a:spcBef>
                  <a:buClr>
                    <a:srgbClr val="F7931D"/>
                  </a:buClr>
                  <a:buFont typeface="Arial" panose="020B0604020202020204" pitchFamily="34" charset="0"/>
                  <a:buChar char="•"/>
                  <a:defRPr/>
                </a:pPr>
                <a:r>
                  <a:rPr lang="en-US" sz="1275" b="1" dirty="0">
                    <a:solidFill>
                      <a:srgbClr val="000000">
                        <a:lumMod val="75000"/>
                        <a:lumOff val="25000"/>
                      </a:srgbClr>
                    </a:solidFill>
                    <a:latin typeface="Arial" panose="020B0604020202020204"/>
                  </a:rPr>
                  <a:t>Recommendations</a:t>
                </a:r>
                <a:r>
                  <a:rPr lang="en-US" sz="1275" dirty="0">
                    <a:solidFill>
                      <a:srgbClr val="000000">
                        <a:lumMod val="75000"/>
                        <a:lumOff val="25000"/>
                      </a:srgbClr>
                    </a:solidFill>
                    <a:latin typeface="Arial" panose="020B0604020202020204"/>
                  </a:rPr>
                  <a:t> (</a:t>
                </a:r>
                <a:r>
                  <a:rPr lang="en-US" sz="1275" i="1" dirty="0">
                    <a:solidFill>
                      <a:srgbClr val="000000">
                        <a:lumMod val="75000"/>
                        <a:lumOff val="25000"/>
                      </a:srgbClr>
                    </a:solidFill>
                    <a:latin typeface="Arial" panose="020B0604020202020204"/>
                  </a:rPr>
                  <a:t>P</a:t>
                </a:r>
                <a:r>
                  <a:rPr lang="en-US" sz="1275" dirty="0">
                    <a:solidFill>
                      <a:srgbClr val="000000">
                        <a:lumMod val="75000"/>
                        <a:lumOff val="25000"/>
                      </a:srgbClr>
                    </a:solidFill>
                    <a:latin typeface="Arial" panose="020B0604020202020204"/>
                  </a:rPr>
                  <a:t>=0.004)</a:t>
                </a:r>
              </a:p>
              <a:p>
                <a:pPr marL="171450" indent="-171450">
                  <a:lnSpc>
                    <a:spcPct val="90000"/>
                  </a:lnSpc>
                  <a:spcBef>
                    <a:spcPts val="750"/>
                  </a:spcBef>
                  <a:buClr>
                    <a:srgbClr val="F7931D"/>
                  </a:buClr>
                  <a:buFont typeface="Arial" panose="020B0604020202020204" pitchFamily="34" charset="0"/>
                  <a:buChar char="•"/>
                  <a:defRPr/>
                </a:pPr>
                <a:endParaRPr lang="en-US" sz="1275" dirty="0">
                  <a:solidFill>
                    <a:srgbClr val="000000">
                      <a:lumMod val="75000"/>
                      <a:lumOff val="25000"/>
                    </a:srgbClr>
                  </a:solidFill>
                  <a:latin typeface="Arial" panose="020B0604020202020204"/>
                </a:endParaRPr>
              </a:p>
            </p:txBody>
          </p:sp>
        </p:grpSp>
        <p:graphicFrame>
          <p:nvGraphicFramePr>
            <p:cNvPr id="39" name="Chart 38">
              <a:extLst>
                <a:ext uri="{FF2B5EF4-FFF2-40B4-BE49-F238E27FC236}">
                  <a16:creationId xmlns:a16="http://schemas.microsoft.com/office/drawing/2014/main" id="{B985FE20-82BA-FC0A-5F6D-CD611726C88C}"/>
                </a:ext>
              </a:extLst>
            </p:cNvPr>
            <p:cNvGraphicFramePr/>
            <p:nvPr/>
          </p:nvGraphicFramePr>
          <p:xfrm>
            <a:off x="11106568" y="4203722"/>
            <a:ext cx="1005840" cy="980635"/>
          </p:xfrm>
          <a:graphic>
            <a:graphicData uri="http://schemas.openxmlformats.org/drawingml/2006/chart">
              <c:chart xmlns:c="http://schemas.openxmlformats.org/drawingml/2006/chart" xmlns:r="http://schemas.openxmlformats.org/officeDocument/2006/relationships" r:id="rId6"/>
            </a:graphicData>
          </a:graphic>
        </p:graphicFrame>
        <p:sp>
          <p:nvSpPr>
            <p:cNvPr id="40" name="TextBox 39">
              <a:extLst>
                <a:ext uri="{FF2B5EF4-FFF2-40B4-BE49-F238E27FC236}">
                  <a16:creationId xmlns:a16="http://schemas.microsoft.com/office/drawing/2014/main" id="{CF3AEC18-67B9-68A7-6287-8FF8EC6B062C}"/>
                </a:ext>
              </a:extLst>
            </p:cNvPr>
            <p:cNvSpPr txBox="1"/>
            <p:nvPr/>
          </p:nvSpPr>
          <p:spPr>
            <a:xfrm>
              <a:off x="12037664" y="4278396"/>
              <a:ext cx="3351382" cy="1381745"/>
            </a:xfrm>
            <a:prstGeom prst="rect">
              <a:avLst/>
            </a:prstGeom>
            <a:noFill/>
          </p:spPr>
          <p:txBody>
            <a:bodyPr wrap="square">
              <a:spAutoFit/>
            </a:bodyPr>
            <a:lstStyle/>
            <a:p>
              <a:pPr marL="0" lvl="2">
                <a:lnSpc>
                  <a:spcPct val="90000"/>
                </a:lnSpc>
                <a:buClr>
                  <a:srgbClr val="F7931D"/>
                </a:buClr>
                <a:defRPr/>
              </a:pPr>
              <a:r>
                <a:rPr lang="en-US" b="1" dirty="0">
                  <a:solidFill>
                    <a:srgbClr val="000000">
                      <a:lumMod val="75000"/>
                      <a:lumOff val="25000"/>
                    </a:srgbClr>
                  </a:solidFill>
                  <a:latin typeface="Arial" panose="020B0604020202020204"/>
                </a:rPr>
                <a:t>18.3% </a:t>
              </a:r>
              <a:r>
                <a:rPr lang="en-US" dirty="0">
                  <a:solidFill>
                    <a:srgbClr val="000000">
                      <a:lumMod val="75000"/>
                      <a:lumOff val="25000"/>
                    </a:srgbClr>
                  </a:solidFill>
                  <a:latin typeface="Arial" panose="020B0604020202020204"/>
                </a:rPr>
                <a:t>of variance in </a:t>
              </a:r>
            </a:p>
            <a:p>
              <a:pPr marL="0" lvl="2">
                <a:lnSpc>
                  <a:spcPct val="90000"/>
                </a:lnSpc>
                <a:buClr>
                  <a:srgbClr val="F7931D"/>
                </a:buClr>
                <a:defRPr/>
              </a:pPr>
              <a:r>
                <a:rPr lang="en-US" dirty="0">
                  <a:solidFill>
                    <a:srgbClr val="000000">
                      <a:lumMod val="75000"/>
                      <a:lumOff val="25000"/>
                    </a:srgbClr>
                  </a:solidFill>
                  <a:latin typeface="Arial" panose="020B0604020202020204"/>
                </a:rPr>
                <a:t>Altmetric Attention Score explained by the model</a:t>
              </a:r>
            </a:p>
            <a:p>
              <a:pPr marL="0" lvl="2">
                <a:lnSpc>
                  <a:spcPct val="90000"/>
                </a:lnSpc>
                <a:spcBef>
                  <a:spcPts val="375"/>
                </a:spcBef>
                <a:buClr>
                  <a:srgbClr val="F7931D"/>
                </a:buClr>
                <a:defRPr/>
              </a:pPr>
              <a:endParaRPr lang="en-US" sz="675" dirty="0">
                <a:solidFill>
                  <a:srgbClr val="000000">
                    <a:lumMod val="75000"/>
                    <a:lumOff val="25000"/>
                  </a:srgbClr>
                </a:solidFill>
                <a:latin typeface="Arial" panose="020B0604020202020204"/>
              </a:endParaRPr>
            </a:p>
            <a:p>
              <a:pPr marL="0" lvl="2">
                <a:lnSpc>
                  <a:spcPct val="90000"/>
                </a:lnSpc>
                <a:spcBef>
                  <a:spcPts val="375"/>
                </a:spcBef>
                <a:buClr>
                  <a:srgbClr val="F7931D"/>
                </a:buClr>
                <a:defRPr/>
              </a:pPr>
              <a:r>
                <a:rPr lang="en-US" b="1" dirty="0">
                  <a:solidFill>
                    <a:srgbClr val="000000">
                      <a:lumMod val="75000"/>
                      <a:lumOff val="25000"/>
                    </a:srgbClr>
                  </a:solidFill>
                  <a:latin typeface="Arial" panose="020B0604020202020204"/>
                </a:rPr>
                <a:t>F-statistic</a:t>
              </a:r>
              <a:r>
                <a:rPr lang="en-US" dirty="0">
                  <a:solidFill>
                    <a:srgbClr val="000000">
                      <a:lumMod val="75000"/>
                      <a:lumOff val="25000"/>
                    </a:srgbClr>
                  </a:solidFill>
                  <a:latin typeface="Arial" panose="020B0604020202020204"/>
                </a:rPr>
                <a:t> of </a:t>
              </a:r>
              <a:r>
                <a:rPr lang="en-US" b="1" dirty="0">
                  <a:solidFill>
                    <a:srgbClr val="000000">
                      <a:lumMod val="75000"/>
                      <a:lumOff val="25000"/>
                    </a:srgbClr>
                  </a:solidFill>
                  <a:latin typeface="Arial" panose="020B0604020202020204"/>
                </a:rPr>
                <a:t>1.81</a:t>
              </a:r>
              <a:r>
                <a:rPr lang="en-US" dirty="0">
                  <a:solidFill>
                    <a:srgbClr val="000000">
                      <a:lumMod val="75000"/>
                      <a:lumOff val="25000"/>
                    </a:srgbClr>
                  </a:solidFill>
                  <a:latin typeface="Arial" panose="020B0604020202020204"/>
                </a:rPr>
                <a:t> (</a:t>
              </a:r>
              <a:r>
                <a:rPr lang="en-US" i="1" dirty="0">
                  <a:solidFill>
                    <a:srgbClr val="000000">
                      <a:lumMod val="75000"/>
                      <a:lumOff val="25000"/>
                    </a:srgbClr>
                  </a:solidFill>
                  <a:latin typeface="Arial" panose="020B0604020202020204"/>
                </a:rPr>
                <a:t>P</a:t>
              </a:r>
              <a:r>
                <a:rPr lang="en-US" dirty="0">
                  <a:solidFill>
                    <a:srgbClr val="000000">
                      <a:lumMod val="75000"/>
                      <a:lumOff val="25000"/>
                    </a:srgbClr>
                  </a:solidFill>
                  <a:latin typeface="Arial" panose="020B0604020202020204"/>
                </a:rPr>
                <a:t>=0.056) </a:t>
              </a:r>
            </a:p>
          </p:txBody>
        </p:sp>
      </p:grpSp>
      <p:grpSp>
        <p:nvGrpSpPr>
          <p:cNvPr id="51" name="Group 50">
            <a:extLst>
              <a:ext uri="{FF2B5EF4-FFF2-40B4-BE49-F238E27FC236}">
                <a16:creationId xmlns:a16="http://schemas.microsoft.com/office/drawing/2014/main" id="{6B4E5038-B6BF-9A42-0FCC-349EFE476567}"/>
              </a:ext>
            </a:extLst>
          </p:cNvPr>
          <p:cNvGrpSpPr/>
          <p:nvPr/>
        </p:nvGrpSpPr>
        <p:grpSpPr>
          <a:xfrm>
            <a:off x="752571" y="1091537"/>
            <a:ext cx="3474046" cy="3042487"/>
            <a:chOff x="1507404" y="1346806"/>
            <a:chExt cx="4632061" cy="4056650"/>
          </a:xfrm>
        </p:grpSpPr>
        <p:sp>
          <p:nvSpPr>
            <p:cNvPr id="10" name="TextBox 9">
              <a:extLst>
                <a:ext uri="{FF2B5EF4-FFF2-40B4-BE49-F238E27FC236}">
                  <a16:creationId xmlns:a16="http://schemas.microsoft.com/office/drawing/2014/main" id="{201842E2-6B9B-CA11-CE52-7C8FAABB8554}"/>
                </a:ext>
              </a:extLst>
            </p:cNvPr>
            <p:cNvSpPr txBox="1"/>
            <p:nvPr/>
          </p:nvSpPr>
          <p:spPr>
            <a:xfrm>
              <a:off x="1507404" y="1427677"/>
              <a:ext cx="2401640" cy="430887"/>
            </a:xfrm>
            <a:prstGeom prst="rect">
              <a:avLst/>
            </a:prstGeom>
            <a:noFill/>
          </p:spPr>
          <p:txBody>
            <a:bodyPr wrap="square">
              <a:spAutoFit/>
            </a:bodyPr>
            <a:lstStyle/>
            <a:p>
              <a:pPr algn="ctr">
                <a:spcAft>
                  <a:spcPts val="450"/>
                </a:spcAft>
                <a:defRPr/>
              </a:pPr>
              <a:r>
                <a:rPr lang="en-US" sz="1500" b="1" dirty="0">
                  <a:solidFill>
                    <a:srgbClr val="444444"/>
                  </a:solidFill>
                  <a:latin typeface="Arial" panose="020B0604020202020204"/>
                  <a:cs typeface="Arial" panose="020B0604020202020204" pitchFamily="34" charset="0"/>
                </a:rPr>
                <a:t>Citation count</a:t>
              </a:r>
            </a:p>
          </p:txBody>
        </p:sp>
        <p:grpSp>
          <p:nvGrpSpPr>
            <p:cNvPr id="43" name="Group 42">
              <a:extLst>
                <a:ext uri="{FF2B5EF4-FFF2-40B4-BE49-F238E27FC236}">
                  <a16:creationId xmlns:a16="http://schemas.microsoft.com/office/drawing/2014/main" id="{4573ADD3-E9C1-8F9C-1CE9-DFFE500A6318}"/>
                </a:ext>
              </a:extLst>
            </p:cNvPr>
            <p:cNvGrpSpPr/>
            <p:nvPr/>
          </p:nvGrpSpPr>
          <p:grpSpPr>
            <a:xfrm>
              <a:off x="1541635" y="1346806"/>
              <a:ext cx="4597830" cy="4056650"/>
              <a:chOff x="383187" y="1584780"/>
              <a:chExt cx="3749040" cy="4056650"/>
            </a:xfrm>
          </p:grpSpPr>
          <p:sp>
            <p:nvSpPr>
              <p:cNvPr id="46" name="Rectangle 45">
                <a:extLst>
                  <a:ext uri="{FF2B5EF4-FFF2-40B4-BE49-F238E27FC236}">
                    <a16:creationId xmlns:a16="http://schemas.microsoft.com/office/drawing/2014/main" id="{6694FF0D-4630-8CF7-1656-59705C6B382A}"/>
                  </a:ext>
                </a:extLst>
              </p:cNvPr>
              <p:cNvSpPr/>
              <p:nvPr/>
            </p:nvSpPr>
            <p:spPr>
              <a:xfrm>
                <a:off x="383187" y="1589051"/>
                <a:ext cx="3749040" cy="4052379"/>
              </a:xfrm>
              <a:prstGeom prst="rect">
                <a:avLst/>
              </a:prstGeom>
              <a:solidFill>
                <a:srgbClr val="F6EFE8"/>
              </a:solidFill>
              <a:ln w="19050" cap="flat" cmpd="sng" algn="ctr">
                <a:noFill/>
                <a:prstDash val="solid"/>
                <a:miter lim="800000"/>
              </a:ln>
              <a:effectLst/>
            </p:spPr>
            <p:txBody>
              <a:bodyPr lIns="189000" tIns="34290" rIns="189000" bIns="34290" rtlCol="0" anchor="ctr"/>
              <a:lstStyle/>
              <a:p>
                <a:pPr algn="ctr">
                  <a:defRPr/>
                </a:pPr>
                <a:endParaRPr lang="en-GB" kern="0" dirty="0">
                  <a:solidFill>
                    <a:srgbClr val="FFFFFF"/>
                  </a:solidFill>
                  <a:latin typeface="Aptos"/>
                </a:endParaRPr>
              </a:p>
              <a:p>
                <a:pPr algn="ctr">
                  <a:defRPr/>
                </a:pPr>
                <a:endParaRPr lang="en-GB" kern="0" dirty="0">
                  <a:solidFill>
                    <a:srgbClr val="FFFFFF"/>
                  </a:solidFill>
                  <a:latin typeface="Aptos"/>
                </a:endParaRPr>
              </a:p>
              <a:p>
                <a:pPr algn="ctr">
                  <a:defRPr/>
                </a:pPr>
                <a:br>
                  <a:rPr lang="en-GB" kern="0" dirty="0">
                    <a:solidFill>
                      <a:srgbClr val="FFFFFF"/>
                    </a:solidFill>
                    <a:latin typeface="Aptos"/>
                  </a:rPr>
                </a:br>
                <a:r>
                  <a:rPr lang="en-GB" kern="0" dirty="0">
                    <a:solidFill>
                      <a:srgbClr val="FFFFFF"/>
                    </a:solidFill>
                    <a:latin typeface="Aptos"/>
                  </a:rPr>
                  <a:t> </a:t>
                </a:r>
              </a:p>
            </p:txBody>
          </p:sp>
          <p:sp>
            <p:nvSpPr>
              <p:cNvPr id="47" name="Rectangle 46">
                <a:extLst>
                  <a:ext uri="{FF2B5EF4-FFF2-40B4-BE49-F238E27FC236}">
                    <a16:creationId xmlns:a16="http://schemas.microsoft.com/office/drawing/2014/main" id="{CA5E8F61-EB62-C24E-CD1C-030708A6CBAE}"/>
                  </a:ext>
                </a:extLst>
              </p:cNvPr>
              <p:cNvSpPr/>
              <p:nvPr/>
            </p:nvSpPr>
            <p:spPr>
              <a:xfrm>
                <a:off x="383187" y="1584780"/>
                <a:ext cx="3749040" cy="457200"/>
              </a:xfrm>
              <a:prstGeom prst="rect">
                <a:avLst/>
              </a:prstGeom>
              <a:solidFill>
                <a:srgbClr val="FF5C17"/>
              </a:solidFill>
              <a:ln w="19050" cap="flat" cmpd="sng" algn="ctr">
                <a:solidFill>
                  <a:srgbClr val="FF5C17"/>
                </a:solidFill>
                <a:prstDash val="solid"/>
                <a:miter lim="800000"/>
              </a:ln>
              <a:effectLst/>
            </p:spPr>
            <p:txBody>
              <a:bodyPr rtlCol="0" anchor="ctr"/>
              <a:lstStyle/>
              <a:p>
                <a:pPr algn="ctr">
                  <a:defRPr/>
                </a:pPr>
                <a:r>
                  <a:rPr lang="en-GB" sz="1500" b="1" kern="0" dirty="0">
                    <a:solidFill>
                      <a:srgbClr val="FFFFFF"/>
                    </a:solidFill>
                    <a:latin typeface="Arial" panose="020B0604020202020204"/>
                  </a:rPr>
                  <a:t>Citation count</a:t>
                </a:r>
              </a:p>
            </p:txBody>
          </p:sp>
          <p:sp>
            <p:nvSpPr>
              <p:cNvPr id="48" name="TextBox 47">
                <a:extLst>
                  <a:ext uri="{FF2B5EF4-FFF2-40B4-BE49-F238E27FC236}">
                    <a16:creationId xmlns:a16="http://schemas.microsoft.com/office/drawing/2014/main" id="{27A0A2F7-D213-0525-C90D-118537A762A3}"/>
                  </a:ext>
                </a:extLst>
              </p:cNvPr>
              <p:cNvSpPr txBox="1"/>
              <p:nvPr/>
            </p:nvSpPr>
            <p:spPr>
              <a:xfrm>
                <a:off x="557836" y="2202697"/>
                <a:ext cx="3474720" cy="1230080"/>
              </a:xfrm>
              <a:prstGeom prst="rect">
                <a:avLst/>
              </a:prstGeom>
              <a:noFill/>
            </p:spPr>
            <p:txBody>
              <a:bodyPr wrap="square">
                <a:spAutoFit/>
              </a:bodyPr>
              <a:lstStyle/>
              <a:p>
                <a:pPr>
                  <a:spcAft>
                    <a:spcPts val="450"/>
                  </a:spcAft>
                  <a:defRPr/>
                </a:pPr>
                <a:r>
                  <a:rPr lang="en-US" dirty="0">
                    <a:solidFill>
                      <a:srgbClr val="000000">
                        <a:lumMod val="75000"/>
                        <a:lumOff val="25000"/>
                      </a:srgbClr>
                    </a:solidFill>
                    <a:latin typeface="Arial" panose="020B0604020202020204"/>
                  </a:rPr>
                  <a:t>Positive association with:</a:t>
                </a:r>
              </a:p>
              <a:p>
                <a:pPr marL="171450" indent="-171450">
                  <a:lnSpc>
                    <a:spcPct val="90000"/>
                  </a:lnSpc>
                  <a:spcBef>
                    <a:spcPts val="750"/>
                  </a:spcBef>
                  <a:buClr>
                    <a:srgbClr val="F7931D"/>
                  </a:buClr>
                  <a:buFont typeface="Arial" panose="020B0604020202020204" pitchFamily="34" charset="0"/>
                  <a:buChar char="•"/>
                  <a:defRPr/>
                </a:pPr>
                <a:r>
                  <a:rPr lang="en-US" sz="1275" b="1" dirty="0">
                    <a:solidFill>
                      <a:srgbClr val="000000">
                        <a:lumMod val="75000"/>
                        <a:lumOff val="25000"/>
                      </a:srgbClr>
                    </a:solidFill>
                    <a:latin typeface="Arial" panose="020B0604020202020204"/>
                  </a:rPr>
                  <a:t>Frequency of articles </a:t>
                </a:r>
                <a:r>
                  <a:rPr lang="en-US" sz="1275" dirty="0">
                    <a:solidFill>
                      <a:srgbClr val="000000">
                        <a:lumMod val="75000"/>
                        <a:lumOff val="25000"/>
                      </a:srgbClr>
                    </a:solidFill>
                    <a:latin typeface="Arial" panose="020B0604020202020204"/>
                  </a:rPr>
                  <a:t>(</a:t>
                </a:r>
                <a:r>
                  <a:rPr lang="en-US" sz="1275" i="1" dirty="0">
                    <a:solidFill>
                      <a:srgbClr val="000000">
                        <a:lumMod val="75000"/>
                        <a:lumOff val="25000"/>
                      </a:srgbClr>
                    </a:solidFill>
                    <a:latin typeface="Arial" panose="020B0604020202020204"/>
                  </a:rPr>
                  <a:t>P</a:t>
                </a:r>
                <a:r>
                  <a:rPr lang="en-US" sz="1275" dirty="0">
                    <a:solidFill>
                      <a:srgbClr val="000000">
                        <a:lumMod val="75000"/>
                        <a:lumOff val="25000"/>
                      </a:srgbClr>
                    </a:solidFill>
                    <a:latin typeface="Arial" panose="020B0604020202020204"/>
                  </a:rPr>
                  <a:t>=0.013) </a:t>
                </a:r>
              </a:p>
              <a:p>
                <a:pPr marL="171450" indent="-171450">
                  <a:lnSpc>
                    <a:spcPct val="90000"/>
                  </a:lnSpc>
                  <a:spcBef>
                    <a:spcPts val="750"/>
                  </a:spcBef>
                  <a:buClr>
                    <a:srgbClr val="F7931D"/>
                  </a:buClr>
                  <a:buFont typeface="Arial" panose="020B0604020202020204" pitchFamily="34" charset="0"/>
                  <a:buChar char="•"/>
                  <a:defRPr/>
                </a:pPr>
                <a:r>
                  <a:rPr lang="en-US" sz="1275" b="1" dirty="0">
                    <a:solidFill>
                      <a:srgbClr val="000000">
                        <a:lumMod val="75000"/>
                        <a:lumOff val="25000"/>
                      </a:srgbClr>
                    </a:solidFill>
                    <a:latin typeface="Arial" panose="020B0604020202020204"/>
                  </a:rPr>
                  <a:t>Emotional tone </a:t>
                </a:r>
                <a:r>
                  <a:rPr lang="en-US" sz="1275" dirty="0">
                    <a:solidFill>
                      <a:srgbClr val="000000">
                        <a:lumMod val="75000"/>
                        <a:lumOff val="25000"/>
                      </a:srgbClr>
                    </a:solidFill>
                    <a:latin typeface="Arial" panose="020B0604020202020204"/>
                  </a:rPr>
                  <a:t>(</a:t>
                </a:r>
                <a:r>
                  <a:rPr lang="en-US" sz="1275" i="1" dirty="0">
                    <a:solidFill>
                      <a:srgbClr val="000000">
                        <a:lumMod val="75000"/>
                        <a:lumOff val="25000"/>
                      </a:srgbClr>
                    </a:solidFill>
                    <a:latin typeface="Arial" panose="020B0604020202020204"/>
                  </a:rPr>
                  <a:t>P</a:t>
                </a:r>
                <a:r>
                  <a:rPr lang="en-US" sz="1275" dirty="0">
                    <a:solidFill>
                      <a:srgbClr val="000000">
                        <a:lumMod val="75000"/>
                        <a:lumOff val="25000"/>
                      </a:srgbClr>
                    </a:solidFill>
                    <a:latin typeface="Arial" panose="020B0604020202020204"/>
                  </a:rPr>
                  <a:t>=0.004)</a:t>
                </a:r>
              </a:p>
            </p:txBody>
          </p:sp>
        </p:grpSp>
        <p:sp>
          <p:nvSpPr>
            <p:cNvPr id="45" name="TextBox 44">
              <a:extLst>
                <a:ext uri="{FF2B5EF4-FFF2-40B4-BE49-F238E27FC236}">
                  <a16:creationId xmlns:a16="http://schemas.microsoft.com/office/drawing/2014/main" id="{611F2898-0B52-E232-0677-2FC916E94CD0}"/>
                </a:ext>
              </a:extLst>
            </p:cNvPr>
            <p:cNvSpPr txBox="1"/>
            <p:nvPr/>
          </p:nvSpPr>
          <p:spPr>
            <a:xfrm>
              <a:off x="2665847" y="3897472"/>
              <a:ext cx="3351382" cy="1381745"/>
            </a:xfrm>
            <a:prstGeom prst="rect">
              <a:avLst/>
            </a:prstGeom>
            <a:noFill/>
          </p:spPr>
          <p:txBody>
            <a:bodyPr wrap="square">
              <a:spAutoFit/>
            </a:bodyPr>
            <a:lstStyle/>
            <a:p>
              <a:pPr marL="0" lvl="2">
                <a:lnSpc>
                  <a:spcPct val="90000"/>
                </a:lnSpc>
                <a:buClr>
                  <a:srgbClr val="F7931D"/>
                </a:buClr>
                <a:defRPr/>
              </a:pPr>
              <a:r>
                <a:rPr lang="en-US" b="1" dirty="0">
                  <a:solidFill>
                    <a:srgbClr val="000000">
                      <a:lumMod val="75000"/>
                      <a:lumOff val="25000"/>
                    </a:srgbClr>
                  </a:solidFill>
                  <a:latin typeface="Arial" panose="020B0604020202020204"/>
                </a:rPr>
                <a:t>15.3% </a:t>
              </a:r>
              <a:r>
                <a:rPr lang="en-US" dirty="0">
                  <a:solidFill>
                    <a:srgbClr val="000000">
                      <a:lumMod val="75000"/>
                      <a:lumOff val="25000"/>
                    </a:srgbClr>
                  </a:solidFill>
                  <a:latin typeface="Arial" panose="020B0604020202020204"/>
                </a:rPr>
                <a:t>of variance in </a:t>
              </a:r>
            </a:p>
            <a:p>
              <a:pPr marL="0" lvl="2">
                <a:lnSpc>
                  <a:spcPct val="90000"/>
                </a:lnSpc>
                <a:buClr>
                  <a:srgbClr val="F7931D"/>
                </a:buClr>
                <a:defRPr/>
              </a:pPr>
              <a:r>
                <a:rPr lang="en-US" dirty="0">
                  <a:solidFill>
                    <a:srgbClr val="000000">
                      <a:lumMod val="75000"/>
                      <a:lumOff val="25000"/>
                    </a:srgbClr>
                  </a:solidFill>
                  <a:latin typeface="Arial" panose="020B0604020202020204"/>
                </a:rPr>
                <a:t>c</a:t>
              </a:r>
              <a:r>
                <a:rPr lang="en-US" dirty="0" err="1">
                  <a:solidFill>
                    <a:srgbClr val="000000">
                      <a:lumMod val="75000"/>
                      <a:lumOff val="25000"/>
                    </a:srgbClr>
                  </a:solidFill>
                  <a:latin typeface="Arial" panose="020B0604020202020204"/>
                </a:rPr>
                <a:t>itation</a:t>
              </a:r>
              <a:r>
                <a:rPr lang="en-US" dirty="0">
                  <a:solidFill>
                    <a:srgbClr val="000000">
                      <a:lumMod val="75000"/>
                      <a:lumOff val="25000"/>
                    </a:srgbClr>
                  </a:solidFill>
                  <a:latin typeface="Arial" panose="020B0604020202020204"/>
                </a:rPr>
                <a:t> count explained by the model</a:t>
              </a:r>
            </a:p>
            <a:p>
              <a:pPr marL="0" lvl="2">
                <a:lnSpc>
                  <a:spcPct val="90000"/>
                </a:lnSpc>
                <a:spcBef>
                  <a:spcPts val="375"/>
                </a:spcBef>
                <a:buClr>
                  <a:srgbClr val="F7931D"/>
                </a:buClr>
                <a:defRPr/>
              </a:pPr>
              <a:endParaRPr lang="en-US" sz="675" dirty="0">
                <a:solidFill>
                  <a:srgbClr val="000000">
                    <a:lumMod val="75000"/>
                    <a:lumOff val="25000"/>
                  </a:srgbClr>
                </a:solidFill>
                <a:latin typeface="Arial" panose="020B0604020202020204"/>
              </a:endParaRPr>
            </a:p>
            <a:p>
              <a:pPr marL="0" lvl="2">
                <a:lnSpc>
                  <a:spcPct val="90000"/>
                </a:lnSpc>
                <a:spcBef>
                  <a:spcPts val="375"/>
                </a:spcBef>
                <a:buClr>
                  <a:srgbClr val="F7931D"/>
                </a:buClr>
                <a:defRPr/>
              </a:pPr>
              <a:r>
                <a:rPr lang="en-US" b="1" dirty="0">
                  <a:solidFill>
                    <a:srgbClr val="000000">
                      <a:lumMod val="75000"/>
                      <a:lumOff val="25000"/>
                    </a:srgbClr>
                  </a:solidFill>
                  <a:latin typeface="Arial" panose="020B0604020202020204"/>
                </a:rPr>
                <a:t>F-statistic</a:t>
              </a:r>
              <a:r>
                <a:rPr lang="en-US" dirty="0">
                  <a:solidFill>
                    <a:srgbClr val="000000">
                      <a:lumMod val="75000"/>
                      <a:lumOff val="25000"/>
                    </a:srgbClr>
                  </a:solidFill>
                  <a:latin typeface="Arial" panose="020B0604020202020204"/>
                </a:rPr>
                <a:t> of </a:t>
              </a:r>
              <a:r>
                <a:rPr lang="en-US" b="1" dirty="0">
                  <a:solidFill>
                    <a:srgbClr val="000000">
                      <a:lumMod val="75000"/>
                      <a:lumOff val="25000"/>
                    </a:srgbClr>
                  </a:solidFill>
                  <a:latin typeface="Arial" panose="020B0604020202020204"/>
                </a:rPr>
                <a:t>1.71</a:t>
              </a:r>
              <a:r>
                <a:rPr lang="en-US" dirty="0">
                  <a:solidFill>
                    <a:srgbClr val="000000">
                      <a:lumMod val="75000"/>
                      <a:lumOff val="25000"/>
                    </a:srgbClr>
                  </a:solidFill>
                  <a:latin typeface="Arial" panose="020B0604020202020204"/>
                </a:rPr>
                <a:t> (</a:t>
              </a:r>
              <a:r>
                <a:rPr lang="en-US" i="1" dirty="0">
                  <a:solidFill>
                    <a:srgbClr val="000000">
                      <a:lumMod val="75000"/>
                      <a:lumOff val="25000"/>
                    </a:srgbClr>
                  </a:solidFill>
                  <a:latin typeface="Arial" panose="020B0604020202020204"/>
                </a:rPr>
                <a:t>P</a:t>
              </a:r>
              <a:r>
                <a:rPr lang="en-US" dirty="0">
                  <a:solidFill>
                    <a:srgbClr val="000000">
                      <a:lumMod val="75000"/>
                      <a:lumOff val="25000"/>
                    </a:srgbClr>
                  </a:solidFill>
                  <a:latin typeface="Arial" panose="020B0604020202020204"/>
                </a:rPr>
                <a:t>=0.073) </a:t>
              </a:r>
            </a:p>
          </p:txBody>
        </p:sp>
        <p:graphicFrame>
          <p:nvGraphicFramePr>
            <p:cNvPr id="8" name="Chart 7">
              <a:extLst>
                <a:ext uri="{FF2B5EF4-FFF2-40B4-BE49-F238E27FC236}">
                  <a16:creationId xmlns:a16="http://schemas.microsoft.com/office/drawing/2014/main" id="{90F4AC2C-D795-3B22-056C-1C90BFB2012D}"/>
                </a:ext>
              </a:extLst>
            </p:cNvPr>
            <p:cNvGraphicFramePr/>
            <p:nvPr/>
          </p:nvGraphicFramePr>
          <p:xfrm>
            <a:off x="1662867" y="3842673"/>
            <a:ext cx="1005840" cy="980635"/>
          </p:xfrm>
          <a:graphic>
            <a:graphicData uri="http://schemas.openxmlformats.org/drawingml/2006/chart">
              <c:chart xmlns:c="http://schemas.openxmlformats.org/drawingml/2006/chart" xmlns:r="http://schemas.openxmlformats.org/officeDocument/2006/relationships" r:id="rId7"/>
            </a:graphicData>
          </a:graphic>
        </p:graphicFrame>
      </p:grpSp>
    </p:spTree>
    <p:custDataLst>
      <p:tags r:id="rId1"/>
    </p:custDataLst>
    <p:extLst>
      <p:ext uri="{BB962C8B-B14F-4D97-AF65-F5344CB8AC3E}">
        <p14:creationId xmlns:p14="http://schemas.microsoft.com/office/powerpoint/2010/main" val="1981518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wipe(left)">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up)">
                                      <p:cBhvr>
                                        <p:cTn id="1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CD776-C871-2C12-398D-078465D9FA24}"/>
              </a:ext>
            </a:extLst>
          </p:cNvPr>
          <p:cNvSpPr>
            <a:spLocks noGrp="1"/>
          </p:cNvSpPr>
          <p:nvPr>
            <p:ph type="title"/>
          </p:nvPr>
        </p:nvSpPr>
        <p:spPr>
          <a:xfrm>
            <a:off x="793932" y="144433"/>
            <a:ext cx="6766560" cy="731996"/>
          </a:xfrm>
        </p:spPr>
        <p:txBody>
          <a:bodyPr/>
          <a:lstStyle/>
          <a:p>
            <a:r>
              <a:rPr lang="en-US" sz="2800" dirty="0"/>
              <a:t>Conclusions</a:t>
            </a:r>
            <a:endParaRPr lang="en-US" dirty="0"/>
          </a:p>
        </p:txBody>
      </p:sp>
      <p:sp>
        <p:nvSpPr>
          <p:cNvPr id="6" name="Subtitle 15">
            <a:extLst>
              <a:ext uri="{FF2B5EF4-FFF2-40B4-BE49-F238E27FC236}">
                <a16:creationId xmlns:a16="http://schemas.microsoft.com/office/drawing/2014/main" id="{8A001F28-F9FF-48C9-4937-471FEA66C7B4}"/>
              </a:ext>
            </a:extLst>
          </p:cNvPr>
          <p:cNvSpPr txBox="1">
            <a:spLocks/>
          </p:cNvSpPr>
          <p:nvPr/>
        </p:nvSpPr>
        <p:spPr>
          <a:xfrm>
            <a:off x="595450" y="1131091"/>
            <a:ext cx="8068823" cy="625247"/>
          </a:xfrm>
          <a:prstGeom prst="rect">
            <a:avLst/>
          </a:prstGeom>
          <a:solidFill>
            <a:srgbClr val="F6EFE8"/>
          </a:solidFill>
          <a:effectLst>
            <a:outerShdw dist="25400" dir="10800000" algn="r" rotWithShape="0">
              <a:srgbClr val="FF5C17"/>
            </a:outerShdw>
          </a:effectLst>
        </p:spPr>
        <p:txBody>
          <a:bodyPr vert="horz" wrap="square" lIns="205740" tIns="81000" rIns="137160" bIns="81000" rtlCol="0" anchor="t">
            <a:spAutoFit/>
          </a:bodyPr>
          <a:lstStyle>
            <a:lvl1pPr marL="0" indent="0" algn="l" defTabSz="914400" rtl="0" eaLnBrk="1" latinLnBrk="0" hangingPunct="1">
              <a:lnSpc>
                <a:spcPct val="100000"/>
              </a:lnSpc>
              <a:spcBef>
                <a:spcPts val="1200"/>
              </a:spcBef>
              <a:buClr>
                <a:schemeClr val="accent1"/>
              </a:buClr>
              <a:buFont typeface="Arial" panose="020B0604020202020204" pitchFamily="34" charset="0"/>
              <a:buNone/>
              <a:defRPr lang="en-US" sz="2400" kern="1200" noProof="0" dirty="0">
                <a:solidFill>
                  <a:schemeClr val="tx1"/>
                </a:solidFill>
                <a:latin typeface="Aptos" panose="020B0004020202020204" pitchFamily="34" charset="0"/>
                <a:ea typeface="+mn-ea"/>
                <a:cs typeface="+mn-cs"/>
              </a:defRPr>
            </a:lvl1pPr>
            <a:lvl2pPr marL="576000" indent="-270000" algn="l" defTabSz="914400" rtl="0" eaLnBrk="1" latinLnBrk="0" hangingPunct="1">
              <a:lnSpc>
                <a:spcPct val="100000"/>
              </a:lnSpc>
              <a:spcBef>
                <a:spcPts val="400"/>
              </a:spcBef>
              <a:buClr>
                <a:schemeClr val="accent1"/>
              </a:buClr>
              <a:buFont typeface="System Font Regular"/>
              <a:buChar char="–"/>
              <a:defRPr sz="1600" kern="1200">
                <a:solidFill>
                  <a:schemeClr val="tx1"/>
                </a:solidFill>
                <a:latin typeface="Aptos" panose="020B0004020202020204" pitchFamily="34" charset="0"/>
                <a:ea typeface="+mn-ea"/>
                <a:cs typeface="+mn-cs"/>
              </a:defRPr>
            </a:lvl2pPr>
            <a:lvl3pPr marL="792000" indent="-216000" algn="l" defTabSz="914400" rtl="0" eaLnBrk="1" latinLnBrk="0" hangingPunct="1">
              <a:lnSpc>
                <a:spcPct val="100000"/>
              </a:lnSpc>
              <a:spcBef>
                <a:spcPts val="400"/>
              </a:spcBef>
              <a:buClr>
                <a:schemeClr val="accent5"/>
              </a:buClr>
              <a:buFont typeface="Arial" panose="020B0604020202020204" pitchFamily="34" charset="0"/>
              <a:buChar char="•"/>
              <a:defRPr sz="1400" kern="1200">
                <a:solidFill>
                  <a:schemeClr val="tx1"/>
                </a:solidFill>
                <a:latin typeface="Aptos" panose="020B0004020202020204" pitchFamily="34" charset="0"/>
                <a:ea typeface="+mn-ea"/>
                <a:cs typeface="+mn-cs"/>
              </a:defRPr>
            </a:lvl3pPr>
            <a:lvl4pPr marL="990000" indent="-180000" algn="l" defTabSz="914400" rtl="0" eaLnBrk="1" latinLnBrk="0" hangingPunct="1">
              <a:lnSpc>
                <a:spcPct val="100000"/>
              </a:lnSpc>
              <a:spcBef>
                <a:spcPts val="400"/>
              </a:spcBef>
              <a:buClr>
                <a:schemeClr val="accent4"/>
              </a:buClr>
              <a:buFont typeface="System Font Regular"/>
              <a:buChar char="–"/>
              <a:defRPr sz="1400" kern="1200">
                <a:solidFill>
                  <a:schemeClr val="tx1"/>
                </a:solidFill>
                <a:latin typeface="Aptos" panose="020B0004020202020204" pitchFamily="34" charset="0"/>
                <a:ea typeface="+mn-ea"/>
                <a:cs typeface="+mn-cs"/>
              </a:defRPr>
            </a:lvl4pPr>
            <a:lvl5pPr marL="1152000" indent="-144000" algn="l" defTabSz="914400" rtl="0" eaLnBrk="1" latinLnBrk="0" hangingPunct="1">
              <a:lnSpc>
                <a:spcPct val="100000"/>
              </a:lnSpc>
              <a:spcBef>
                <a:spcPts val="400"/>
              </a:spcBef>
              <a:buClr>
                <a:schemeClr val="tx1">
                  <a:lumMod val="50000"/>
                  <a:lumOff val="50000"/>
                </a:schemeClr>
              </a:buClr>
              <a:buFont typeface="Arial" panose="020B0604020202020204" pitchFamily="34" charset="0"/>
              <a:buChar char="•"/>
              <a:defRPr sz="1400" kern="1200">
                <a:solidFill>
                  <a:schemeClr val="tx1"/>
                </a:solidFill>
                <a:latin typeface="Aptos" panose="020B0004020202020204" pitchFamily="34" charset="0"/>
                <a:ea typeface="+mn-ea"/>
                <a:cs typeface="+mn-cs"/>
              </a:defRPr>
            </a:lvl5pPr>
            <a:lvl6pPr marL="1332000" indent="-162000" algn="l" defTabSz="914400" rtl="0" eaLnBrk="1" latinLnBrk="0" hangingPunct="1">
              <a:lnSpc>
                <a:spcPct val="100000"/>
              </a:lnSpc>
              <a:spcBef>
                <a:spcPts val="400"/>
              </a:spcBef>
              <a:buFont typeface="System Font Regular"/>
              <a:buChar char="–"/>
              <a:defRPr sz="1400" kern="1200">
                <a:solidFill>
                  <a:schemeClr val="tx1"/>
                </a:solidFill>
                <a:latin typeface="Aptos" panose="020B0004020202020204" pitchFamily="34" charset="0"/>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spcBef>
                <a:spcPts val="900"/>
              </a:spcBef>
              <a:buClr>
                <a:srgbClr val="FF5C17"/>
              </a:buClr>
              <a:defRPr/>
            </a:pPr>
            <a:r>
              <a:rPr lang="en-US" sz="1500" dirty="0">
                <a:solidFill>
                  <a:srgbClr val="000000">
                    <a:lumMod val="75000"/>
                    <a:lumOff val="25000"/>
                  </a:srgbClr>
                </a:solidFill>
                <a:latin typeface="Arial" panose="020B0604020202020204" pitchFamily="34" charset="0"/>
                <a:cs typeface="Arial" panose="020B0604020202020204" pitchFamily="34" charset="0"/>
              </a:rPr>
              <a:t>Abstracts of journal articles on genetic medicines have </a:t>
            </a:r>
            <a:r>
              <a:rPr lang="en-US" sz="1500" b="1" dirty="0">
                <a:solidFill>
                  <a:srgbClr val="000000">
                    <a:lumMod val="75000"/>
                    <a:lumOff val="25000"/>
                  </a:srgbClr>
                </a:solidFill>
                <a:latin typeface="Arial" panose="020B0604020202020204" pitchFamily="34" charset="0"/>
                <a:cs typeface="Arial" panose="020B0604020202020204" pitchFamily="34" charset="0"/>
              </a:rPr>
              <a:t>low narrativity </a:t>
            </a:r>
            <a:r>
              <a:rPr lang="en-US" sz="1500" dirty="0">
                <a:solidFill>
                  <a:srgbClr val="000000">
                    <a:lumMod val="75000"/>
                    <a:lumOff val="25000"/>
                  </a:srgbClr>
                </a:solidFill>
                <a:latin typeface="Arial" panose="020B0604020202020204" pitchFamily="34" charset="0"/>
                <a:cs typeface="Arial" panose="020B0604020202020204" pitchFamily="34" charset="0"/>
              </a:rPr>
              <a:t>relative to traditional stories (eg, novels, movies), but </a:t>
            </a:r>
            <a:r>
              <a:rPr lang="en-US" sz="1500" b="1" dirty="0">
                <a:solidFill>
                  <a:srgbClr val="000000">
                    <a:lumMod val="75000"/>
                    <a:lumOff val="25000"/>
                  </a:srgbClr>
                </a:solidFill>
                <a:latin typeface="Arial" panose="020B0604020202020204" pitchFamily="34" charset="0"/>
                <a:cs typeface="Arial" panose="020B0604020202020204" pitchFamily="34" charset="0"/>
              </a:rPr>
              <a:t>review articles score higher </a:t>
            </a:r>
            <a:r>
              <a:rPr lang="en-US" sz="1500" dirty="0">
                <a:solidFill>
                  <a:srgbClr val="000000">
                    <a:lumMod val="75000"/>
                    <a:lumOff val="25000"/>
                  </a:srgbClr>
                </a:solidFill>
                <a:latin typeface="Arial" panose="020B0604020202020204" pitchFamily="34" charset="0"/>
                <a:cs typeface="Arial" panose="020B0604020202020204" pitchFamily="34" charset="0"/>
              </a:rPr>
              <a:t>than primary articles</a:t>
            </a:r>
          </a:p>
        </p:txBody>
      </p:sp>
      <p:sp>
        <p:nvSpPr>
          <p:cNvPr id="7" name="Subtitle 15">
            <a:extLst>
              <a:ext uri="{FF2B5EF4-FFF2-40B4-BE49-F238E27FC236}">
                <a16:creationId xmlns:a16="http://schemas.microsoft.com/office/drawing/2014/main" id="{BCAB0B8E-876C-94C9-23C4-5781C29A0B2F}"/>
              </a:ext>
            </a:extLst>
          </p:cNvPr>
          <p:cNvSpPr txBox="1">
            <a:spLocks/>
          </p:cNvSpPr>
          <p:nvPr/>
        </p:nvSpPr>
        <p:spPr>
          <a:xfrm>
            <a:off x="595448" y="3474199"/>
            <a:ext cx="8068824" cy="856079"/>
          </a:xfrm>
          <a:prstGeom prst="rect">
            <a:avLst/>
          </a:prstGeom>
          <a:solidFill>
            <a:srgbClr val="F6EFE8"/>
          </a:solidFill>
          <a:effectLst>
            <a:outerShdw dist="25400" dir="10800000" algn="r" rotWithShape="0">
              <a:srgbClr val="FF5C17"/>
            </a:outerShdw>
          </a:effectLst>
        </p:spPr>
        <p:txBody>
          <a:bodyPr vert="horz" wrap="square" lIns="205740" tIns="81000" rIns="68580" bIns="81000" rtlCol="0" anchor="t">
            <a:spAutoFit/>
          </a:bodyPr>
          <a:lstStyle>
            <a:lvl1pPr marL="0" indent="0" algn="l" defTabSz="914400" rtl="0" eaLnBrk="1" latinLnBrk="0" hangingPunct="1">
              <a:lnSpc>
                <a:spcPct val="100000"/>
              </a:lnSpc>
              <a:spcBef>
                <a:spcPts val="1200"/>
              </a:spcBef>
              <a:buClr>
                <a:schemeClr val="accent1"/>
              </a:buClr>
              <a:buFont typeface="Arial" panose="020B0604020202020204" pitchFamily="34" charset="0"/>
              <a:buNone/>
              <a:defRPr lang="en-US" sz="2400" kern="1200" noProof="0" dirty="0">
                <a:solidFill>
                  <a:schemeClr val="tx1"/>
                </a:solidFill>
                <a:latin typeface="Aptos" panose="020B0004020202020204" pitchFamily="34" charset="0"/>
                <a:ea typeface="+mn-ea"/>
                <a:cs typeface="+mn-cs"/>
              </a:defRPr>
            </a:lvl1pPr>
            <a:lvl2pPr marL="576000" indent="-270000" algn="l" defTabSz="914400" rtl="0" eaLnBrk="1" latinLnBrk="0" hangingPunct="1">
              <a:lnSpc>
                <a:spcPct val="100000"/>
              </a:lnSpc>
              <a:spcBef>
                <a:spcPts val="400"/>
              </a:spcBef>
              <a:buClr>
                <a:schemeClr val="accent1"/>
              </a:buClr>
              <a:buFont typeface="System Font Regular"/>
              <a:buChar char="–"/>
              <a:defRPr sz="1600" kern="1200">
                <a:solidFill>
                  <a:schemeClr val="tx1"/>
                </a:solidFill>
                <a:latin typeface="Aptos" panose="020B0004020202020204" pitchFamily="34" charset="0"/>
                <a:ea typeface="+mn-ea"/>
                <a:cs typeface="+mn-cs"/>
              </a:defRPr>
            </a:lvl2pPr>
            <a:lvl3pPr marL="792000" indent="-216000" algn="l" defTabSz="914400" rtl="0" eaLnBrk="1" latinLnBrk="0" hangingPunct="1">
              <a:lnSpc>
                <a:spcPct val="100000"/>
              </a:lnSpc>
              <a:spcBef>
                <a:spcPts val="400"/>
              </a:spcBef>
              <a:buClr>
                <a:schemeClr val="accent5"/>
              </a:buClr>
              <a:buFont typeface="Arial" panose="020B0604020202020204" pitchFamily="34" charset="0"/>
              <a:buChar char="•"/>
              <a:defRPr sz="1400" kern="1200">
                <a:solidFill>
                  <a:schemeClr val="tx1"/>
                </a:solidFill>
                <a:latin typeface="Aptos" panose="020B0004020202020204" pitchFamily="34" charset="0"/>
                <a:ea typeface="+mn-ea"/>
                <a:cs typeface="+mn-cs"/>
              </a:defRPr>
            </a:lvl3pPr>
            <a:lvl4pPr marL="990000" indent="-180000" algn="l" defTabSz="914400" rtl="0" eaLnBrk="1" latinLnBrk="0" hangingPunct="1">
              <a:lnSpc>
                <a:spcPct val="100000"/>
              </a:lnSpc>
              <a:spcBef>
                <a:spcPts val="400"/>
              </a:spcBef>
              <a:buClr>
                <a:schemeClr val="accent4"/>
              </a:buClr>
              <a:buFont typeface="System Font Regular"/>
              <a:buChar char="–"/>
              <a:defRPr sz="1400" kern="1200">
                <a:solidFill>
                  <a:schemeClr val="tx1"/>
                </a:solidFill>
                <a:latin typeface="Aptos" panose="020B0004020202020204" pitchFamily="34" charset="0"/>
                <a:ea typeface="+mn-ea"/>
                <a:cs typeface="+mn-cs"/>
              </a:defRPr>
            </a:lvl4pPr>
            <a:lvl5pPr marL="1152000" indent="-144000" algn="l" defTabSz="914400" rtl="0" eaLnBrk="1" latinLnBrk="0" hangingPunct="1">
              <a:lnSpc>
                <a:spcPct val="100000"/>
              </a:lnSpc>
              <a:spcBef>
                <a:spcPts val="400"/>
              </a:spcBef>
              <a:buClr>
                <a:schemeClr val="tx1">
                  <a:lumMod val="50000"/>
                  <a:lumOff val="50000"/>
                </a:schemeClr>
              </a:buClr>
              <a:buFont typeface="Arial" panose="020B0604020202020204" pitchFamily="34" charset="0"/>
              <a:buChar char="•"/>
              <a:defRPr sz="1400" kern="1200">
                <a:solidFill>
                  <a:schemeClr val="tx1"/>
                </a:solidFill>
                <a:latin typeface="Aptos" panose="020B0004020202020204" pitchFamily="34" charset="0"/>
                <a:ea typeface="+mn-ea"/>
                <a:cs typeface="+mn-cs"/>
              </a:defRPr>
            </a:lvl5pPr>
            <a:lvl6pPr marL="1332000" indent="-162000" algn="l" defTabSz="914400" rtl="0" eaLnBrk="1" latinLnBrk="0" hangingPunct="1">
              <a:lnSpc>
                <a:spcPct val="100000"/>
              </a:lnSpc>
              <a:spcBef>
                <a:spcPts val="400"/>
              </a:spcBef>
              <a:buFont typeface="System Font Regular"/>
              <a:buChar char="–"/>
              <a:defRPr sz="1400" kern="1200">
                <a:solidFill>
                  <a:schemeClr val="tx1"/>
                </a:solidFill>
                <a:latin typeface="Aptos" panose="020B0004020202020204" pitchFamily="34" charset="0"/>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spcBef>
                <a:spcPts val="900"/>
              </a:spcBef>
              <a:buClr>
                <a:srgbClr val="FF5C17"/>
              </a:buClr>
              <a:defRPr/>
            </a:pPr>
            <a:r>
              <a:rPr lang="en-US" sz="1500" dirty="0">
                <a:solidFill>
                  <a:srgbClr val="000000">
                    <a:lumMod val="75000"/>
                    <a:lumOff val="25000"/>
                  </a:srgbClr>
                </a:solidFill>
                <a:latin typeface="Arial" panose="020B0604020202020204" pitchFamily="34" charset="0"/>
                <a:cs typeface="Arial" panose="020B0604020202020204" pitchFamily="34" charset="0"/>
              </a:rPr>
              <a:t>Given the trends in favor of these narrative elements being collectively significant in predicting review article influence, </a:t>
            </a:r>
            <a:r>
              <a:rPr lang="en-US" sz="1500" b="1" dirty="0">
                <a:solidFill>
                  <a:srgbClr val="000000">
                    <a:lumMod val="75000"/>
                    <a:lumOff val="25000"/>
                  </a:srgbClr>
                </a:solidFill>
                <a:latin typeface="Arial" panose="020B0604020202020204" pitchFamily="34" charset="0"/>
                <a:cs typeface="Arial" panose="020B0604020202020204" pitchFamily="34" charset="0"/>
              </a:rPr>
              <a:t>authors should explore ways to incorporate a </a:t>
            </a:r>
          </a:p>
          <a:p>
            <a:pPr defTabSz="685800">
              <a:spcBef>
                <a:spcPts val="0"/>
              </a:spcBef>
              <a:buClr>
                <a:srgbClr val="FF5C17"/>
              </a:buClr>
              <a:defRPr/>
            </a:pPr>
            <a:r>
              <a:rPr lang="en-US" sz="1500" b="1" dirty="0">
                <a:solidFill>
                  <a:srgbClr val="000000">
                    <a:lumMod val="75000"/>
                    <a:lumOff val="25000"/>
                  </a:srgbClr>
                </a:solidFill>
                <a:latin typeface="Arial" panose="020B0604020202020204" pitchFamily="34" charset="0"/>
                <a:cs typeface="Arial" panose="020B0604020202020204" pitchFamily="34" charset="0"/>
              </a:rPr>
              <a:t>more-narrative writing style</a:t>
            </a:r>
            <a:r>
              <a:rPr lang="en-US" sz="1500" dirty="0">
                <a:solidFill>
                  <a:srgbClr val="000000">
                    <a:lumMod val="75000"/>
                    <a:lumOff val="25000"/>
                  </a:srgbClr>
                </a:solidFill>
                <a:latin typeface="Arial" panose="020B0604020202020204" pitchFamily="34" charset="0"/>
                <a:cs typeface="Arial" panose="020B0604020202020204" pitchFamily="34" charset="0"/>
              </a:rPr>
              <a:t> in their future publications</a:t>
            </a:r>
          </a:p>
        </p:txBody>
      </p:sp>
      <p:sp>
        <p:nvSpPr>
          <p:cNvPr id="8" name="Subtitle 15">
            <a:extLst>
              <a:ext uri="{FF2B5EF4-FFF2-40B4-BE49-F238E27FC236}">
                <a16:creationId xmlns:a16="http://schemas.microsoft.com/office/drawing/2014/main" id="{01EAC323-2ACC-80A3-1F20-D5F4BF981667}"/>
              </a:ext>
            </a:extLst>
          </p:cNvPr>
          <p:cNvSpPr txBox="1">
            <a:spLocks/>
          </p:cNvSpPr>
          <p:nvPr/>
        </p:nvSpPr>
        <p:spPr>
          <a:xfrm>
            <a:off x="595449" y="2699872"/>
            <a:ext cx="8068824" cy="625247"/>
          </a:xfrm>
          <a:prstGeom prst="rect">
            <a:avLst/>
          </a:prstGeom>
          <a:solidFill>
            <a:srgbClr val="F6EFE8"/>
          </a:solidFill>
          <a:effectLst>
            <a:outerShdw dist="25400" dir="10800000" algn="r" rotWithShape="0">
              <a:srgbClr val="FF5C17"/>
            </a:outerShdw>
          </a:effectLst>
        </p:spPr>
        <p:txBody>
          <a:bodyPr vert="horz" wrap="square" lIns="205740" tIns="81000" rIns="0" bIns="81000" rtlCol="0" anchor="t">
            <a:spAutoFit/>
          </a:bodyPr>
          <a:lstStyle>
            <a:lvl1pPr marL="0" indent="0" algn="l" defTabSz="914400" rtl="0" eaLnBrk="1" latinLnBrk="0" hangingPunct="1">
              <a:lnSpc>
                <a:spcPct val="100000"/>
              </a:lnSpc>
              <a:spcBef>
                <a:spcPts val="1200"/>
              </a:spcBef>
              <a:buClr>
                <a:schemeClr val="accent1"/>
              </a:buClr>
              <a:buFont typeface="Arial" panose="020B0604020202020204" pitchFamily="34" charset="0"/>
              <a:buNone/>
              <a:defRPr lang="en-US" sz="2400" kern="1200" noProof="0" dirty="0">
                <a:solidFill>
                  <a:schemeClr val="tx1"/>
                </a:solidFill>
                <a:latin typeface="Aptos" panose="020B0004020202020204" pitchFamily="34" charset="0"/>
                <a:ea typeface="+mn-ea"/>
                <a:cs typeface="+mn-cs"/>
              </a:defRPr>
            </a:lvl1pPr>
            <a:lvl2pPr marL="576000" indent="-270000" algn="l" defTabSz="914400" rtl="0" eaLnBrk="1" latinLnBrk="0" hangingPunct="1">
              <a:lnSpc>
                <a:spcPct val="100000"/>
              </a:lnSpc>
              <a:spcBef>
                <a:spcPts val="400"/>
              </a:spcBef>
              <a:buClr>
                <a:schemeClr val="accent1"/>
              </a:buClr>
              <a:buFont typeface="System Font Regular"/>
              <a:buChar char="–"/>
              <a:defRPr sz="1600" kern="1200">
                <a:solidFill>
                  <a:schemeClr val="tx1"/>
                </a:solidFill>
                <a:latin typeface="Aptos" panose="020B0004020202020204" pitchFamily="34" charset="0"/>
                <a:ea typeface="+mn-ea"/>
                <a:cs typeface="+mn-cs"/>
              </a:defRPr>
            </a:lvl2pPr>
            <a:lvl3pPr marL="792000" indent="-216000" algn="l" defTabSz="914400" rtl="0" eaLnBrk="1" latinLnBrk="0" hangingPunct="1">
              <a:lnSpc>
                <a:spcPct val="100000"/>
              </a:lnSpc>
              <a:spcBef>
                <a:spcPts val="400"/>
              </a:spcBef>
              <a:buClr>
                <a:schemeClr val="accent5"/>
              </a:buClr>
              <a:buFont typeface="Arial" panose="020B0604020202020204" pitchFamily="34" charset="0"/>
              <a:buChar char="•"/>
              <a:defRPr sz="1400" kern="1200">
                <a:solidFill>
                  <a:schemeClr val="tx1"/>
                </a:solidFill>
                <a:latin typeface="Aptos" panose="020B0004020202020204" pitchFamily="34" charset="0"/>
                <a:ea typeface="+mn-ea"/>
                <a:cs typeface="+mn-cs"/>
              </a:defRPr>
            </a:lvl3pPr>
            <a:lvl4pPr marL="990000" indent="-180000" algn="l" defTabSz="914400" rtl="0" eaLnBrk="1" latinLnBrk="0" hangingPunct="1">
              <a:lnSpc>
                <a:spcPct val="100000"/>
              </a:lnSpc>
              <a:spcBef>
                <a:spcPts val="400"/>
              </a:spcBef>
              <a:buClr>
                <a:schemeClr val="accent4"/>
              </a:buClr>
              <a:buFont typeface="System Font Regular"/>
              <a:buChar char="–"/>
              <a:defRPr sz="1400" kern="1200">
                <a:solidFill>
                  <a:schemeClr val="tx1"/>
                </a:solidFill>
                <a:latin typeface="Aptos" panose="020B0004020202020204" pitchFamily="34" charset="0"/>
                <a:ea typeface="+mn-ea"/>
                <a:cs typeface="+mn-cs"/>
              </a:defRPr>
            </a:lvl4pPr>
            <a:lvl5pPr marL="1152000" indent="-144000" algn="l" defTabSz="914400" rtl="0" eaLnBrk="1" latinLnBrk="0" hangingPunct="1">
              <a:lnSpc>
                <a:spcPct val="100000"/>
              </a:lnSpc>
              <a:spcBef>
                <a:spcPts val="400"/>
              </a:spcBef>
              <a:buClr>
                <a:schemeClr val="tx1">
                  <a:lumMod val="50000"/>
                  <a:lumOff val="50000"/>
                </a:schemeClr>
              </a:buClr>
              <a:buFont typeface="Arial" panose="020B0604020202020204" pitchFamily="34" charset="0"/>
              <a:buChar char="•"/>
              <a:defRPr sz="1400" kern="1200">
                <a:solidFill>
                  <a:schemeClr val="tx1"/>
                </a:solidFill>
                <a:latin typeface="Aptos" panose="020B0004020202020204" pitchFamily="34" charset="0"/>
                <a:ea typeface="+mn-ea"/>
                <a:cs typeface="+mn-cs"/>
              </a:defRPr>
            </a:lvl5pPr>
            <a:lvl6pPr marL="1332000" indent="-162000" algn="l" defTabSz="914400" rtl="0" eaLnBrk="1" latinLnBrk="0" hangingPunct="1">
              <a:lnSpc>
                <a:spcPct val="100000"/>
              </a:lnSpc>
              <a:spcBef>
                <a:spcPts val="400"/>
              </a:spcBef>
              <a:buFont typeface="System Font Regular"/>
              <a:buChar char="–"/>
              <a:defRPr sz="1400" kern="1200">
                <a:solidFill>
                  <a:schemeClr val="tx1"/>
                </a:solidFill>
                <a:latin typeface="Aptos" panose="020B0004020202020204" pitchFamily="34" charset="0"/>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spcBef>
                <a:spcPts val="900"/>
              </a:spcBef>
              <a:buClr>
                <a:srgbClr val="FF5C17"/>
              </a:buClr>
              <a:defRPr/>
            </a:pPr>
            <a:r>
              <a:rPr lang="en-US" sz="1500" b="1" dirty="0">
                <a:solidFill>
                  <a:srgbClr val="000000">
                    <a:lumMod val="75000"/>
                    <a:lumOff val="25000"/>
                  </a:srgbClr>
                </a:solidFill>
                <a:latin typeface="Arial" panose="020B0604020202020204" pitchFamily="34" charset="0"/>
                <a:cs typeface="Arial" panose="020B0604020202020204" pitchFamily="34" charset="0"/>
              </a:rPr>
              <a:t>Our pilot study </a:t>
            </a:r>
            <a:r>
              <a:rPr lang="en-US" sz="1500" dirty="0">
                <a:solidFill>
                  <a:srgbClr val="000000">
                    <a:lumMod val="75000"/>
                    <a:lumOff val="25000"/>
                  </a:srgbClr>
                </a:solidFill>
                <a:latin typeface="Arial" panose="020B0604020202020204" pitchFamily="34" charset="0"/>
                <a:cs typeface="Arial" panose="020B0604020202020204" pitchFamily="34" charset="0"/>
              </a:rPr>
              <a:t>had several</a:t>
            </a:r>
            <a:r>
              <a:rPr lang="en-US" sz="1500" b="1" dirty="0">
                <a:solidFill>
                  <a:srgbClr val="000000">
                    <a:lumMod val="75000"/>
                    <a:lumOff val="25000"/>
                  </a:srgbClr>
                </a:solidFill>
                <a:latin typeface="Arial" panose="020B0604020202020204" pitchFamily="34" charset="0"/>
                <a:cs typeface="Arial" panose="020B0604020202020204" pitchFamily="34" charset="0"/>
              </a:rPr>
              <a:t> limitations</a:t>
            </a:r>
            <a:r>
              <a:rPr lang="en-US" sz="1500" dirty="0">
                <a:solidFill>
                  <a:srgbClr val="000000">
                    <a:lumMod val="75000"/>
                    <a:lumOff val="25000"/>
                  </a:srgbClr>
                </a:solidFill>
                <a:latin typeface="Arial" panose="020B0604020202020204" pitchFamily="34" charset="0"/>
                <a:cs typeface="Arial" panose="020B0604020202020204" pitchFamily="34" charset="0"/>
              </a:rPr>
              <a:t>: small sample size, inclusion of a broad range of journal titles, and the omission of journal impact factor as a variable in the analyses </a:t>
            </a:r>
          </a:p>
        </p:txBody>
      </p:sp>
      <p:sp>
        <p:nvSpPr>
          <p:cNvPr id="11" name="Subtitle 15">
            <a:extLst>
              <a:ext uri="{FF2B5EF4-FFF2-40B4-BE49-F238E27FC236}">
                <a16:creationId xmlns:a16="http://schemas.microsoft.com/office/drawing/2014/main" id="{71D7B0F0-B56F-6823-35E0-4182E9DFF717}"/>
              </a:ext>
            </a:extLst>
          </p:cNvPr>
          <p:cNvSpPr txBox="1">
            <a:spLocks/>
          </p:cNvSpPr>
          <p:nvPr/>
        </p:nvSpPr>
        <p:spPr>
          <a:xfrm>
            <a:off x="595450" y="1916404"/>
            <a:ext cx="8068823" cy="625247"/>
          </a:xfrm>
          <a:prstGeom prst="rect">
            <a:avLst/>
          </a:prstGeom>
          <a:solidFill>
            <a:srgbClr val="F6EFE8"/>
          </a:solidFill>
          <a:effectLst>
            <a:outerShdw dist="25400" dir="10800000" algn="r" rotWithShape="0">
              <a:srgbClr val="FF5C17"/>
            </a:outerShdw>
          </a:effectLst>
        </p:spPr>
        <p:txBody>
          <a:bodyPr vert="horz" wrap="square" lIns="205740" tIns="81000" rIns="0" bIns="81000" rtlCol="0" anchor="t">
            <a:spAutoFit/>
          </a:bodyPr>
          <a:lstStyle>
            <a:lvl1pPr marL="0" indent="0" algn="l" defTabSz="914400" rtl="0" eaLnBrk="1" latinLnBrk="0" hangingPunct="1">
              <a:lnSpc>
                <a:spcPct val="100000"/>
              </a:lnSpc>
              <a:spcBef>
                <a:spcPts val="1200"/>
              </a:spcBef>
              <a:buClr>
                <a:schemeClr val="accent1"/>
              </a:buClr>
              <a:buFont typeface="Arial" panose="020B0604020202020204" pitchFamily="34" charset="0"/>
              <a:buNone/>
              <a:defRPr lang="en-US" sz="2400" kern="1200" noProof="0" dirty="0">
                <a:solidFill>
                  <a:schemeClr val="tx1"/>
                </a:solidFill>
                <a:latin typeface="Aptos" panose="020B0004020202020204" pitchFamily="34" charset="0"/>
                <a:ea typeface="+mn-ea"/>
                <a:cs typeface="+mn-cs"/>
              </a:defRPr>
            </a:lvl1pPr>
            <a:lvl2pPr marL="576000" indent="-270000" algn="l" defTabSz="914400" rtl="0" eaLnBrk="1" latinLnBrk="0" hangingPunct="1">
              <a:lnSpc>
                <a:spcPct val="100000"/>
              </a:lnSpc>
              <a:spcBef>
                <a:spcPts val="400"/>
              </a:spcBef>
              <a:buClr>
                <a:schemeClr val="accent1"/>
              </a:buClr>
              <a:buFont typeface="System Font Regular"/>
              <a:buChar char="–"/>
              <a:defRPr sz="1600" kern="1200">
                <a:solidFill>
                  <a:schemeClr val="tx1"/>
                </a:solidFill>
                <a:latin typeface="Aptos" panose="020B0004020202020204" pitchFamily="34" charset="0"/>
                <a:ea typeface="+mn-ea"/>
                <a:cs typeface="+mn-cs"/>
              </a:defRPr>
            </a:lvl2pPr>
            <a:lvl3pPr marL="792000" indent="-216000" algn="l" defTabSz="914400" rtl="0" eaLnBrk="1" latinLnBrk="0" hangingPunct="1">
              <a:lnSpc>
                <a:spcPct val="100000"/>
              </a:lnSpc>
              <a:spcBef>
                <a:spcPts val="400"/>
              </a:spcBef>
              <a:buClr>
                <a:schemeClr val="accent5"/>
              </a:buClr>
              <a:buFont typeface="Arial" panose="020B0604020202020204" pitchFamily="34" charset="0"/>
              <a:buChar char="•"/>
              <a:defRPr sz="1400" kern="1200">
                <a:solidFill>
                  <a:schemeClr val="tx1"/>
                </a:solidFill>
                <a:latin typeface="Aptos" panose="020B0004020202020204" pitchFamily="34" charset="0"/>
                <a:ea typeface="+mn-ea"/>
                <a:cs typeface="+mn-cs"/>
              </a:defRPr>
            </a:lvl3pPr>
            <a:lvl4pPr marL="990000" indent="-180000" algn="l" defTabSz="914400" rtl="0" eaLnBrk="1" latinLnBrk="0" hangingPunct="1">
              <a:lnSpc>
                <a:spcPct val="100000"/>
              </a:lnSpc>
              <a:spcBef>
                <a:spcPts val="400"/>
              </a:spcBef>
              <a:buClr>
                <a:schemeClr val="accent4"/>
              </a:buClr>
              <a:buFont typeface="System Font Regular"/>
              <a:buChar char="–"/>
              <a:defRPr sz="1400" kern="1200">
                <a:solidFill>
                  <a:schemeClr val="tx1"/>
                </a:solidFill>
                <a:latin typeface="Aptos" panose="020B0004020202020204" pitchFamily="34" charset="0"/>
                <a:ea typeface="+mn-ea"/>
                <a:cs typeface="+mn-cs"/>
              </a:defRPr>
            </a:lvl4pPr>
            <a:lvl5pPr marL="1152000" indent="-144000" algn="l" defTabSz="914400" rtl="0" eaLnBrk="1" latinLnBrk="0" hangingPunct="1">
              <a:lnSpc>
                <a:spcPct val="100000"/>
              </a:lnSpc>
              <a:spcBef>
                <a:spcPts val="400"/>
              </a:spcBef>
              <a:buClr>
                <a:schemeClr val="tx1">
                  <a:lumMod val="50000"/>
                  <a:lumOff val="50000"/>
                </a:schemeClr>
              </a:buClr>
              <a:buFont typeface="Arial" panose="020B0604020202020204" pitchFamily="34" charset="0"/>
              <a:buChar char="•"/>
              <a:defRPr sz="1400" kern="1200">
                <a:solidFill>
                  <a:schemeClr val="tx1"/>
                </a:solidFill>
                <a:latin typeface="Aptos" panose="020B0004020202020204" pitchFamily="34" charset="0"/>
                <a:ea typeface="+mn-ea"/>
                <a:cs typeface="+mn-cs"/>
              </a:defRPr>
            </a:lvl5pPr>
            <a:lvl6pPr marL="1332000" indent="-162000" algn="l" defTabSz="914400" rtl="0" eaLnBrk="1" latinLnBrk="0" hangingPunct="1">
              <a:lnSpc>
                <a:spcPct val="100000"/>
              </a:lnSpc>
              <a:spcBef>
                <a:spcPts val="400"/>
              </a:spcBef>
              <a:buFont typeface="System Font Regular"/>
              <a:buChar char="–"/>
              <a:defRPr sz="1400" kern="1200">
                <a:solidFill>
                  <a:schemeClr val="tx1"/>
                </a:solidFill>
                <a:latin typeface="Aptos" panose="020B0004020202020204" pitchFamily="34" charset="0"/>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spcBef>
                <a:spcPts val="900"/>
              </a:spcBef>
              <a:buClr>
                <a:srgbClr val="FF5C17"/>
              </a:buClr>
              <a:defRPr/>
            </a:pPr>
            <a:r>
              <a:rPr lang="en-US" sz="1500" b="1" dirty="0">
                <a:solidFill>
                  <a:srgbClr val="000000">
                    <a:lumMod val="75000"/>
                    <a:lumOff val="25000"/>
                  </a:srgbClr>
                </a:solidFill>
                <a:latin typeface="Arial" panose="020B0604020202020204" pitchFamily="34" charset="0"/>
                <a:cs typeface="Arial" panose="020B0604020202020204" pitchFamily="34" charset="0"/>
              </a:rPr>
              <a:t>Increased emotional tone </a:t>
            </a:r>
            <a:r>
              <a:rPr lang="en-US" sz="1500" dirty="0">
                <a:solidFill>
                  <a:srgbClr val="000000">
                    <a:lumMod val="75000"/>
                    <a:lumOff val="25000"/>
                  </a:srgbClr>
                </a:solidFill>
                <a:latin typeface="Arial" panose="020B0604020202020204" pitchFamily="34" charset="0"/>
                <a:cs typeface="Arial" panose="020B0604020202020204" pitchFamily="34" charset="0"/>
              </a:rPr>
              <a:t>was associated with both </a:t>
            </a:r>
            <a:r>
              <a:rPr lang="en-US" sz="1500" b="1" dirty="0">
                <a:solidFill>
                  <a:srgbClr val="000000">
                    <a:lumMod val="75000"/>
                    <a:lumOff val="25000"/>
                  </a:srgbClr>
                </a:solidFill>
                <a:latin typeface="Arial" panose="020B0604020202020204" pitchFamily="34" charset="0"/>
                <a:cs typeface="Arial" panose="020B0604020202020204" pitchFamily="34" charset="0"/>
              </a:rPr>
              <a:t>increased citation count </a:t>
            </a:r>
            <a:r>
              <a:rPr lang="en-US" sz="1500" dirty="0">
                <a:solidFill>
                  <a:srgbClr val="000000">
                    <a:lumMod val="75000"/>
                    <a:lumOff val="25000"/>
                  </a:srgbClr>
                </a:solidFill>
                <a:latin typeface="Arial" panose="020B0604020202020204" pitchFamily="34" charset="0"/>
                <a:cs typeface="Arial" panose="020B0604020202020204" pitchFamily="34" charset="0"/>
              </a:rPr>
              <a:t>and </a:t>
            </a:r>
            <a:r>
              <a:rPr lang="en-US" sz="1500" b="1" dirty="0">
                <a:solidFill>
                  <a:srgbClr val="000000">
                    <a:lumMod val="75000"/>
                    <a:lumOff val="25000"/>
                  </a:srgbClr>
                </a:solidFill>
                <a:latin typeface="Arial" panose="020B0604020202020204" pitchFamily="34" charset="0"/>
                <a:cs typeface="Arial" panose="020B0604020202020204" pitchFamily="34" charset="0"/>
              </a:rPr>
              <a:t>higher Altmetric Attention Score</a:t>
            </a:r>
          </a:p>
        </p:txBody>
      </p:sp>
    </p:spTree>
    <p:custDataLst>
      <p:tags r:id="rId1"/>
    </p:custDataLst>
    <p:extLst>
      <p:ext uri="{BB962C8B-B14F-4D97-AF65-F5344CB8AC3E}">
        <p14:creationId xmlns:p14="http://schemas.microsoft.com/office/powerpoint/2010/main" val="3944993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CD776-C871-2C12-398D-078465D9FA24}"/>
              </a:ext>
            </a:extLst>
          </p:cNvPr>
          <p:cNvSpPr>
            <a:spLocks noGrp="1"/>
          </p:cNvSpPr>
          <p:nvPr>
            <p:ph type="title"/>
          </p:nvPr>
        </p:nvSpPr>
        <p:spPr>
          <a:xfrm>
            <a:off x="793932" y="76014"/>
            <a:ext cx="6766560" cy="731996"/>
          </a:xfrm>
        </p:spPr>
        <p:txBody>
          <a:bodyPr/>
          <a:lstStyle/>
          <a:p>
            <a:r>
              <a:rPr lang="en-US" sz="2800" dirty="0"/>
              <a:t>Acknowledgements</a:t>
            </a:r>
            <a:endParaRPr lang="en-US" dirty="0"/>
          </a:p>
        </p:txBody>
      </p:sp>
      <p:sp>
        <p:nvSpPr>
          <p:cNvPr id="6" name="Subtitle 15">
            <a:extLst>
              <a:ext uri="{FF2B5EF4-FFF2-40B4-BE49-F238E27FC236}">
                <a16:creationId xmlns:a16="http://schemas.microsoft.com/office/drawing/2014/main" id="{8A001F28-F9FF-48C9-4937-471FEA66C7B4}"/>
              </a:ext>
            </a:extLst>
          </p:cNvPr>
          <p:cNvSpPr txBox="1">
            <a:spLocks/>
          </p:cNvSpPr>
          <p:nvPr/>
        </p:nvSpPr>
        <p:spPr>
          <a:xfrm>
            <a:off x="595450" y="1036496"/>
            <a:ext cx="8068823" cy="3131061"/>
          </a:xfrm>
          <a:prstGeom prst="rect">
            <a:avLst/>
          </a:prstGeom>
          <a:solidFill>
            <a:srgbClr val="F6EFE8"/>
          </a:solidFill>
          <a:effectLst>
            <a:outerShdw dist="25400" dir="10800000" algn="r" rotWithShape="0">
              <a:srgbClr val="FF5C17"/>
            </a:outerShdw>
          </a:effectLst>
        </p:spPr>
        <p:txBody>
          <a:bodyPr vert="horz" wrap="square" lIns="205740" tIns="81000" rIns="137160" bIns="81000" rtlCol="0" anchor="t">
            <a:spAutoFit/>
          </a:bodyPr>
          <a:lstStyle>
            <a:lvl1pPr marL="0" indent="0" algn="l" defTabSz="914400" rtl="0" eaLnBrk="1" latinLnBrk="0" hangingPunct="1">
              <a:lnSpc>
                <a:spcPct val="100000"/>
              </a:lnSpc>
              <a:spcBef>
                <a:spcPts val="1200"/>
              </a:spcBef>
              <a:buClr>
                <a:schemeClr val="accent1"/>
              </a:buClr>
              <a:buFont typeface="Arial" panose="020B0604020202020204" pitchFamily="34" charset="0"/>
              <a:buNone/>
              <a:defRPr lang="en-US" sz="2400" kern="1200" noProof="0" dirty="0">
                <a:solidFill>
                  <a:schemeClr val="tx1"/>
                </a:solidFill>
                <a:latin typeface="Aptos" panose="020B0004020202020204" pitchFamily="34" charset="0"/>
                <a:ea typeface="+mn-ea"/>
                <a:cs typeface="+mn-cs"/>
              </a:defRPr>
            </a:lvl1pPr>
            <a:lvl2pPr marL="576000" indent="-270000" algn="l" defTabSz="914400" rtl="0" eaLnBrk="1" latinLnBrk="0" hangingPunct="1">
              <a:lnSpc>
                <a:spcPct val="100000"/>
              </a:lnSpc>
              <a:spcBef>
                <a:spcPts val="400"/>
              </a:spcBef>
              <a:buClr>
                <a:schemeClr val="accent1"/>
              </a:buClr>
              <a:buFont typeface="System Font Regular"/>
              <a:buChar char="–"/>
              <a:defRPr sz="1600" kern="1200">
                <a:solidFill>
                  <a:schemeClr val="tx1"/>
                </a:solidFill>
                <a:latin typeface="Aptos" panose="020B0004020202020204" pitchFamily="34" charset="0"/>
                <a:ea typeface="+mn-ea"/>
                <a:cs typeface="+mn-cs"/>
              </a:defRPr>
            </a:lvl2pPr>
            <a:lvl3pPr marL="792000" indent="-216000" algn="l" defTabSz="914400" rtl="0" eaLnBrk="1" latinLnBrk="0" hangingPunct="1">
              <a:lnSpc>
                <a:spcPct val="100000"/>
              </a:lnSpc>
              <a:spcBef>
                <a:spcPts val="400"/>
              </a:spcBef>
              <a:buClr>
                <a:schemeClr val="accent5"/>
              </a:buClr>
              <a:buFont typeface="Arial" panose="020B0604020202020204" pitchFamily="34" charset="0"/>
              <a:buChar char="•"/>
              <a:defRPr sz="1400" kern="1200">
                <a:solidFill>
                  <a:schemeClr val="tx1"/>
                </a:solidFill>
                <a:latin typeface="Aptos" panose="020B0004020202020204" pitchFamily="34" charset="0"/>
                <a:ea typeface="+mn-ea"/>
                <a:cs typeface="+mn-cs"/>
              </a:defRPr>
            </a:lvl3pPr>
            <a:lvl4pPr marL="990000" indent="-180000" algn="l" defTabSz="914400" rtl="0" eaLnBrk="1" latinLnBrk="0" hangingPunct="1">
              <a:lnSpc>
                <a:spcPct val="100000"/>
              </a:lnSpc>
              <a:spcBef>
                <a:spcPts val="400"/>
              </a:spcBef>
              <a:buClr>
                <a:schemeClr val="accent4"/>
              </a:buClr>
              <a:buFont typeface="System Font Regular"/>
              <a:buChar char="–"/>
              <a:defRPr sz="1400" kern="1200">
                <a:solidFill>
                  <a:schemeClr val="tx1"/>
                </a:solidFill>
                <a:latin typeface="Aptos" panose="020B0004020202020204" pitchFamily="34" charset="0"/>
                <a:ea typeface="+mn-ea"/>
                <a:cs typeface="+mn-cs"/>
              </a:defRPr>
            </a:lvl4pPr>
            <a:lvl5pPr marL="1152000" indent="-144000" algn="l" defTabSz="914400" rtl="0" eaLnBrk="1" latinLnBrk="0" hangingPunct="1">
              <a:lnSpc>
                <a:spcPct val="100000"/>
              </a:lnSpc>
              <a:spcBef>
                <a:spcPts val="400"/>
              </a:spcBef>
              <a:buClr>
                <a:schemeClr val="tx1">
                  <a:lumMod val="50000"/>
                  <a:lumOff val="50000"/>
                </a:schemeClr>
              </a:buClr>
              <a:buFont typeface="Arial" panose="020B0604020202020204" pitchFamily="34" charset="0"/>
              <a:buChar char="•"/>
              <a:defRPr sz="1400" kern="1200">
                <a:solidFill>
                  <a:schemeClr val="tx1"/>
                </a:solidFill>
                <a:latin typeface="Aptos" panose="020B0004020202020204" pitchFamily="34" charset="0"/>
                <a:ea typeface="+mn-ea"/>
                <a:cs typeface="+mn-cs"/>
              </a:defRPr>
            </a:lvl5pPr>
            <a:lvl6pPr marL="1332000" indent="-162000" algn="l" defTabSz="914400" rtl="0" eaLnBrk="1" latinLnBrk="0" hangingPunct="1">
              <a:lnSpc>
                <a:spcPct val="100000"/>
              </a:lnSpc>
              <a:spcBef>
                <a:spcPts val="400"/>
              </a:spcBef>
              <a:buFont typeface="System Font Regular"/>
              <a:buChar char="–"/>
              <a:defRPr sz="1400" kern="1200">
                <a:solidFill>
                  <a:schemeClr val="tx1"/>
                </a:solidFill>
                <a:latin typeface="Aptos" panose="020B0004020202020204" pitchFamily="34" charset="0"/>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spcBef>
                <a:spcPts val="900"/>
              </a:spcBef>
              <a:buClr>
                <a:srgbClr val="FF5C17"/>
              </a:buClr>
              <a:defRPr/>
            </a:pPr>
            <a:r>
              <a:rPr lang="en-US" sz="1500" dirty="0">
                <a:solidFill>
                  <a:srgbClr val="000000">
                    <a:lumMod val="75000"/>
                    <a:lumOff val="25000"/>
                  </a:srgbClr>
                </a:solidFill>
                <a:latin typeface="Arial" panose="020B0604020202020204" pitchFamily="34" charset="0"/>
                <a:cs typeface="Arial" panose="020B0604020202020204" pitchFamily="34" charset="0"/>
              </a:rPr>
              <a:t>We would like to thank the following volunteers for assisting with reviews of the abstracts: </a:t>
            </a:r>
          </a:p>
          <a:p>
            <a:pPr marL="257175" indent="-257175" defTabSz="685800">
              <a:spcBef>
                <a:spcPts val="450"/>
              </a:spcBef>
              <a:buClr>
                <a:srgbClr val="FF5C17"/>
              </a:buClr>
              <a:buFont typeface="Arial" panose="020B0604020202020204" pitchFamily="34" charset="0"/>
              <a:buChar char="‒"/>
              <a:defRPr/>
            </a:pPr>
            <a:r>
              <a:rPr lang="en-US" sz="1200" dirty="0">
                <a:solidFill>
                  <a:srgbClr val="000000">
                    <a:lumMod val="75000"/>
                    <a:lumOff val="25000"/>
                  </a:srgbClr>
                </a:solidFill>
                <a:latin typeface="Arial" panose="020B0604020202020204" pitchFamily="34" charset="0"/>
                <a:cs typeface="Arial" panose="020B0604020202020204" pitchFamily="34" charset="0"/>
              </a:rPr>
              <a:t>Kristen Andersen, PhD</a:t>
            </a:r>
          </a:p>
          <a:p>
            <a:pPr marL="257175" indent="-257175" defTabSz="685800">
              <a:spcBef>
                <a:spcPts val="450"/>
              </a:spcBef>
              <a:buClr>
                <a:srgbClr val="FF5C17"/>
              </a:buClr>
              <a:buFont typeface="Arial" panose="020B0604020202020204" pitchFamily="34" charset="0"/>
              <a:buChar char="‒"/>
              <a:defRPr/>
            </a:pPr>
            <a:r>
              <a:rPr lang="en-US" sz="1200" dirty="0">
                <a:solidFill>
                  <a:srgbClr val="000000">
                    <a:lumMod val="75000"/>
                    <a:lumOff val="25000"/>
                  </a:srgbClr>
                </a:solidFill>
                <a:latin typeface="Arial" panose="020B0604020202020204" pitchFamily="34" charset="0"/>
                <a:cs typeface="Arial" panose="020B0604020202020204" pitchFamily="34" charset="0"/>
              </a:rPr>
              <a:t>Kristin French, PhD</a:t>
            </a:r>
          </a:p>
          <a:p>
            <a:pPr marL="257175" indent="-257175" defTabSz="685800">
              <a:spcBef>
                <a:spcPts val="450"/>
              </a:spcBef>
              <a:buClr>
                <a:srgbClr val="FF5C17"/>
              </a:buClr>
              <a:buFont typeface="Arial" panose="020B0604020202020204" pitchFamily="34" charset="0"/>
              <a:buChar char="‒"/>
              <a:defRPr/>
            </a:pPr>
            <a:r>
              <a:rPr lang="en-US" sz="1200" dirty="0">
                <a:solidFill>
                  <a:srgbClr val="000000">
                    <a:lumMod val="75000"/>
                    <a:lumOff val="25000"/>
                  </a:srgbClr>
                </a:solidFill>
                <a:latin typeface="Arial" panose="020B0604020202020204" pitchFamily="34" charset="0"/>
                <a:cs typeface="Arial" panose="020B0604020202020204" pitchFamily="34" charset="0"/>
              </a:rPr>
              <a:t>Jeff Hannah, PhD</a:t>
            </a:r>
          </a:p>
          <a:p>
            <a:pPr marL="257175" indent="-257175" defTabSz="685800">
              <a:spcBef>
                <a:spcPts val="450"/>
              </a:spcBef>
              <a:buClr>
                <a:srgbClr val="FF5C17"/>
              </a:buClr>
              <a:buFont typeface="Arial" panose="020B0604020202020204" pitchFamily="34" charset="0"/>
              <a:buChar char="‒"/>
              <a:defRPr/>
            </a:pPr>
            <a:r>
              <a:rPr lang="en-US" sz="1200" dirty="0">
                <a:solidFill>
                  <a:srgbClr val="000000">
                    <a:lumMod val="75000"/>
                    <a:lumOff val="25000"/>
                  </a:srgbClr>
                </a:solidFill>
                <a:latin typeface="Arial" panose="020B0604020202020204" pitchFamily="34" charset="0"/>
                <a:cs typeface="Arial" panose="020B0604020202020204" pitchFamily="34" charset="0"/>
              </a:rPr>
              <a:t>Brianna Hoang, PharmD</a:t>
            </a:r>
          </a:p>
          <a:p>
            <a:pPr marL="257175" indent="-257175" defTabSz="685800">
              <a:spcBef>
                <a:spcPts val="450"/>
              </a:spcBef>
              <a:buClr>
                <a:srgbClr val="FF5C17"/>
              </a:buClr>
              <a:buFont typeface="Arial" panose="020B0604020202020204" pitchFamily="34" charset="0"/>
              <a:buChar char="‒"/>
              <a:defRPr/>
            </a:pPr>
            <a:r>
              <a:rPr lang="en-US" sz="1200" dirty="0">
                <a:solidFill>
                  <a:srgbClr val="000000">
                    <a:lumMod val="75000"/>
                    <a:lumOff val="25000"/>
                  </a:srgbClr>
                </a:solidFill>
                <a:latin typeface="Arial" panose="020B0604020202020204" pitchFamily="34" charset="0"/>
                <a:cs typeface="Arial" panose="020B0604020202020204" pitchFamily="34" charset="0"/>
              </a:rPr>
              <a:t>Mike Hobert, PhD</a:t>
            </a:r>
          </a:p>
          <a:p>
            <a:pPr marL="257175" indent="-257175" defTabSz="685800">
              <a:spcBef>
                <a:spcPts val="450"/>
              </a:spcBef>
              <a:buClr>
                <a:srgbClr val="FF5C17"/>
              </a:buClr>
              <a:buFont typeface="Arial" panose="020B0604020202020204" pitchFamily="34" charset="0"/>
              <a:buChar char="‒"/>
              <a:defRPr/>
            </a:pPr>
            <a:r>
              <a:rPr lang="en-US" sz="1200" dirty="0">
                <a:solidFill>
                  <a:srgbClr val="000000">
                    <a:lumMod val="75000"/>
                    <a:lumOff val="25000"/>
                  </a:srgbClr>
                </a:solidFill>
                <a:latin typeface="Arial" panose="020B0604020202020204" pitchFamily="34" charset="0"/>
                <a:cs typeface="Arial" panose="020B0604020202020204" pitchFamily="34" charset="0"/>
              </a:rPr>
              <a:t>Sarah Hutchinson, PhD</a:t>
            </a:r>
          </a:p>
          <a:p>
            <a:pPr marL="257175" indent="-257175" defTabSz="685800">
              <a:spcBef>
                <a:spcPts val="450"/>
              </a:spcBef>
              <a:buClr>
                <a:srgbClr val="FF5C17"/>
              </a:buClr>
              <a:buFont typeface="Arial" panose="020B0604020202020204" pitchFamily="34" charset="0"/>
              <a:buChar char="‒"/>
              <a:defRPr/>
            </a:pPr>
            <a:r>
              <a:rPr lang="en-US" sz="1200" dirty="0">
                <a:solidFill>
                  <a:srgbClr val="000000">
                    <a:lumMod val="75000"/>
                    <a:lumOff val="25000"/>
                  </a:srgbClr>
                </a:solidFill>
                <a:latin typeface="Arial" panose="020B0604020202020204" pitchFamily="34" charset="0"/>
                <a:cs typeface="Arial" panose="020B0604020202020204" pitchFamily="34" charset="0"/>
              </a:rPr>
              <a:t>Dan Hutta, PhD</a:t>
            </a:r>
          </a:p>
          <a:p>
            <a:pPr marL="257175" indent="-257175" defTabSz="685800">
              <a:spcBef>
                <a:spcPts val="450"/>
              </a:spcBef>
              <a:buClr>
                <a:srgbClr val="FF5C17"/>
              </a:buClr>
              <a:buFont typeface="Arial" panose="020B0604020202020204" pitchFamily="34" charset="0"/>
              <a:buChar char="‒"/>
              <a:defRPr/>
            </a:pPr>
            <a:r>
              <a:rPr lang="en-US" sz="1200" dirty="0">
                <a:solidFill>
                  <a:srgbClr val="000000">
                    <a:lumMod val="75000"/>
                    <a:lumOff val="25000"/>
                  </a:srgbClr>
                </a:solidFill>
                <a:latin typeface="Arial" panose="020B0604020202020204" pitchFamily="34" charset="0"/>
                <a:cs typeface="Arial" panose="020B0604020202020204" pitchFamily="34" charset="0"/>
              </a:rPr>
              <a:t>Dina Marenstein, PhD</a:t>
            </a:r>
          </a:p>
          <a:p>
            <a:pPr marL="257175" indent="-257175" defTabSz="685800">
              <a:spcBef>
                <a:spcPts val="450"/>
              </a:spcBef>
              <a:buClr>
                <a:srgbClr val="FF5C17"/>
              </a:buClr>
              <a:buFont typeface="Arial" panose="020B0604020202020204" pitchFamily="34" charset="0"/>
              <a:buChar char="‒"/>
              <a:defRPr/>
            </a:pPr>
            <a:r>
              <a:rPr lang="en-US" sz="1200" dirty="0">
                <a:solidFill>
                  <a:srgbClr val="000000">
                    <a:lumMod val="75000"/>
                    <a:lumOff val="25000"/>
                  </a:srgbClr>
                </a:solidFill>
                <a:latin typeface="Arial" panose="020B0604020202020204" pitchFamily="34" charset="0"/>
                <a:cs typeface="Arial" panose="020B0604020202020204" pitchFamily="34" charset="0"/>
              </a:rPr>
              <a:t>Meghan Mooring, PhD</a:t>
            </a:r>
          </a:p>
          <a:p>
            <a:pPr marL="257175" indent="-257175" defTabSz="685800">
              <a:spcBef>
                <a:spcPts val="450"/>
              </a:spcBef>
              <a:buClr>
                <a:srgbClr val="FF5C17"/>
              </a:buClr>
              <a:buFont typeface="Arial" panose="020B0604020202020204" pitchFamily="34" charset="0"/>
              <a:buChar char="‒"/>
              <a:defRPr/>
            </a:pPr>
            <a:r>
              <a:rPr lang="en-US" sz="1200" dirty="0">
                <a:solidFill>
                  <a:srgbClr val="000000">
                    <a:lumMod val="75000"/>
                    <a:lumOff val="25000"/>
                  </a:srgbClr>
                </a:solidFill>
                <a:latin typeface="Arial" panose="020B0604020202020204" pitchFamily="34" charset="0"/>
                <a:cs typeface="Arial" panose="020B0604020202020204" pitchFamily="34" charset="0"/>
              </a:rPr>
              <a:t>Justin Potuzak, PhD</a:t>
            </a:r>
          </a:p>
          <a:p>
            <a:pPr marL="257175" indent="-257175" defTabSz="685800">
              <a:spcBef>
                <a:spcPts val="450"/>
              </a:spcBef>
              <a:buClr>
                <a:srgbClr val="FF5C17"/>
              </a:buClr>
              <a:buFont typeface="Arial" panose="020B0604020202020204" pitchFamily="34" charset="0"/>
              <a:buChar char="‒"/>
              <a:defRPr/>
            </a:pPr>
            <a:r>
              <a:rPr lang="en-US" sz="1200" dirty="0">
                <a:solidFill>
                  <a:srgbClr val="000000">
                    <a:lumMod val="75000"/>
                    <a:lumOff val="25000"/>
                  </a:srgbClr>
                </a:solidFill>
                <a:latin typeface="Arial" panose="020B0604020202020204" pitchFamily="34" charset="0"/>
                <a:cs typeface="Arial" panose="020B0604020202020204" pitchFamily="34" charset="0"/>
              </a:rPr>
              <a:t>Levy Reyes, PhD</a:t>
            </a:r>
            <a:endParaRPr lang="en-US" sz="1350" dirty="0">
              <a:solidFill>
                <a:srgbClr val="000000">
                  <a:lumMod val="75000"/>
                  <a:lumOff val="25000"/>
                </a:srgb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4743835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9" name="Google Shape;109;p1"/>
          <p:cNvSpPr txBox="1">
            <a:spLocks noGrp="1"/>
          </p:cNvSpPr>
          <p:nvPr>
            <p:ph type="body" idx="1"/>
          </p:nvPr>
        </p:nvSpPr>
        <p:spPr>
          <a:xfrm>
            <a:off x="2989994" y="3109493"/>
            <a:ext cx="7129006" cy="518831"/>
          </a:xfrm>
          <a:prstGeom prst="rect">
            <a:avLst/>
          </a:prstGeom>
          <a:noFill/>
          <a:ln>
            <a:noFill/>
          </a:ln>
        </p:spPr>
        <p:txBody>
          <a:bodyPr spcFirstLastPara="1" vert="horz" wrap="square" lIns="68569" tIns="34275" rIns="68569" bIns="34275" rtlCol="0" anchor="t" anchorCtr="0">
            <a:noAutofit/>
          </a:bodyPr>
          <a:lstStyle/>
          <a:p>
            <a:pPr>
              <a:spcBef>
                <a:spcPts val="0"/>
              </a:spcBef>
              <a:buSzPts val="2000"/>
            </a:pPr>
            <a:r>
              <a:rPr lang="en-US"/>
              <a:t>W </a:t>
            </a:r>
            <a:r>
              <a:rPr lang="en-US" err="1"/>
              <a:t>Bender</a:t>
            </a:r>
            <a:r>
              <a:rPr lang="en-US" baseline="30000" err="1"/>
              <a:t>a</a:t>
            </a:r>
            <a:r>
              <a:rPr lang="en-US"/>
              <a:t>, T </a:t>
            </a:r>
            <a:r>
              <a:rPr lang="en-US" err="1"/>
              <a:t>Grant</a:t>
            </a:r>
            <a:r>
              <a:rPr lang="en-US" baseline="30000" err="1"/>
              <a:t>b</a:t>
            </a:r>
            <a:r>
              <a:rPr lang="en-US"/>
              <a:t>, V </a:t>
            </a:r>
            <a:r>
              <a:rPr lang="en-US" err="1"/>
              <a:t>Porkess</a:t>
            </a:r>
            <a:r>
              <a:rPr lang="en-US" baseline="30000" err="1"/>
              <a:t>b</a:t>
            </a:r>
            <a:r>
              <a:rPr lang="en-US"/>
              <a:t>, M </a:t>
            </a:r>
            <a:r>
              <a:rPr lang="en-US" err="1"/>
              <a:t>Lens</a:t>
            </a:r>
            <a:r>
              <a:rPr lang="en-US" baseline="30000" err="1"/>
              <a:t>b</a:t>
            </a:r>
            <a:r>
              <a:rPr lang="en-US"/>
              <a:t>, </a:t>
            </a:r>
          </a:p>
          <a:p>
            <a:pPr>
              <a:spcBef>
                <a:spcPts val="0"/>
              </a:spcBef>
              <a:buSzPts val="2000"/>
            </a:pPr>
            <a:r>
              <a:rPr lang="en-US"/>
              <a:t>C </a:t>
            </a:r>
            <a:r>
              <a:rPr lang="en-US" err="1"/>
              <a:t>Rapier</a:t>
            </a:r>
            <a:r>
              <a:rPr lang="en-US" baseline="30000" err="1"/>
              <a:t>b</a:t>
            </a:r>
            <a:r>
              <a:rPr lang="en-US"/>
              <a:t>, D </a:t>
            </a:r>
            <a:r>
              <a:rPr lang="en-US" err="1"/>
              <a:t>McMinn</a:t>
            </a:r>
            <a:r>
              <a:rPr lang="en-US" baseline="30000" err="1"/>
              <a:t>a</a:t>
            </a:r>
            <a:endParaRPr lang="en-US" baseline="30000"/>
          </a:p>
          <a:p>
            <a:pPr>
              <a:spcBef>
                <a:spcPts val="0"/>
              </a:spcBef>
              <a:buSzPts val="2000"/>
            </a:pPr>
            <a:endParaRPr baseline="30000"/>
          </a:p>
        </p:txBody>
      </p:sp>
      <p:sp>
        <p:nvSpPr>
          <p:cNvPr id="108" name="Google Shape;108;p1"/>
          <p:cNvSpPr txBox="1">
            <a:spLocks noGrp="1"/>
          </p:cNvSpPr>
          <p:nvPr>
            <p:ph type="title"/>
          </p:nvPr>
        </p:nvSpPr>
        <p:spPr>
          <a:xfrm>
            <a:off x="2876768" y="758283"/>
            <a:ext cx="4604096" cy="1916986"/>
          </a:xfrm>
          <a:prstGeom prst="rect">
            <a:avLst/>
          </a:prstGeom>
          <a:noFill/>
          <a:ln>
            <a:noFill/>
          </a:ln>
        </p:spPr>
        <p:txBody>
          <a:bodyPr spcFirstLastPara="1" vert="horz" wrap="square" lIns="68569" tIns="34275" rIns="68569" bIns="34275" rtlCol="0" anchor="b" anchorCtr="0">
            <a:noAutofit/>
          </a:bodyPr>
          <a:lstStyle/>
          <a:p>
            <a:pPr>
              <a:spcBef>
                <a:spcPts val="0"/>
              </a:spcBef>
              <a:buClr>
                <a:schemeClr val="dk1"/>
              </a:buClr>
              <a:buSzPts val="1100"/>
            </a:pPr>
            <a:r>
              <a:rPr lang="en-US" sz="2400"/>
              <a:t>Examining the Time- and Effort-saving Utility of Tailored AI-tooling for Abstract Plain Language Summary Development</a:t>
            </a:r>
            <a:endParaRPr sz="2400"/>
          </a:p>
        </p:txBody>
      </p:sp>
      <p:sp>
        <p:nvSpPr>
          <p:cNvPr id="110" name="Google Shape;110;p1"/>
          <p:cNvSpPr txBox="1"/>
          <p:nvPr/>
        </p:nvSpPr>
        <p:spPr>
          <a:xfrm>
            <a:off x="2610853" y="4741417"/>
            <a:ext cx="4870010" cy="330838"/>
          </a:xfrm>
          <a:prstGeom prst="rect">
            <a:avLst/>
          </a:prstGeom>
          <a:noFill/>
          <a:ln>
            <a:noFill/>
          </a:ln>
        </p:spPr>
        <p:txBody>
          <a:bodyPr spcFirstLastPara="1" wrap="square" lIns="68569" tIns="68569" rIns="68569" bIns="68569" anchor="t" anchorCtr="0">
            <a:spAutoFit/>
          </a:bodyPr>
          <a:lstStyle/>
          <a:p>
            <a:endParaRPr lang="en-US" sz="750" baseline="30000">
              <a:solidFill>
                <a:schemeClr val="lt2"/>
              </a:solidFill>
            </a:endParaRPr>
          </a:p>
          <a:p>
            <a:r>
              <a:rPr lang="en-US" sz="750" baseline="30000">
                <a:solidFill>
                  <a:schemeClr val="lt2"/>
                </a:solidFill>
              </a:rPr>
              <a:t> a</a:t>
            </a:r>
            <a:r>
              <a:rPr lang="en-US" sz="525" baseline="30000">
                <a:solidFill>
                  <a:schemeClr val="lt2"/>
                </a:solidFill>
              </a:rPr>
              <a:t> </a:t>
            </a:r>
            <a:r>
              <a:rPr lang="en-US" sz="750">
                <a:solidFill>
                  <a:schemeClr val="lt2"/>
                </a:solidFill>
              </a:rPr>
              <a:t>Employee of </a:t>
            </a:r>
            <a:r>
              <a:rPr lang="en-US" sz="750" err="1">
                <a:solidFill>
                  <a:schemeClr val="lt2"/>
                </a:solidFill>
              </a:rPr>
              <a:t>Sorcero</a:t>
            </a:r>
            <a:r>
              <a:rPr lang="en-US" sz="750">
                <a:solidFill>
                  <a:schemeClr val="lt2"/>
                </a:solidFill>
              </a:rPr>
              <a:t> with ownership interest; </a:t>
            </a:r>
            <a:r>
              <a:rPr lang="en-US" sz="750" baseline="30000">
                <a:solidFill>
                  <a:schemeClr val="lt2"/>
                </a:solidFill>
              </a:rPr>
              <a:t>b </a:t>
            </a:r>
            <a:r>
              <a:rPr lang="en-US" sz="750">
                <a:solidFill>
                  <a:schemeClr val="lt2"/>
                </a:solidFill>
              </a:rPr>
              <a:t>employee and shareholder of UCB, </a:t>
            </a:r>
            <a:r>
              <a:rPr lang="en-US" sz="750" baseline="30000">
                <a:solidFill>
                  <a:schemeClr val="lt2"/>
                </a:solidFill>
              </a:rPr>
              <a:t>c</a:t>
            </a:r>
            <a:r>
              <a:rPr lang="en-US" sz="750">
                <a:solidFill>
                  <a:schemeClr val="lt2"/>
                </a:solidFill>
              </a:rPr>
              <a:t> employee of </a:t>
            </a:r>
            <a:r>
              <a:rPr lang="en-US" sz="750" err="1">
                <a:solidFill>
                  <a:schemeClr val="lt2"/>
                </a:solidFill>
              </a:rPr>
              <a:t>Sorcero</a:t>
            </a:r>
            <a:r>
              <a:rPr lang="en-US" sz="750">
                <a:solidFill>
                  <a:schemeClr val="lt2"/>
                </a:solidFill>
              </a:rPr>
              <a:t>.</a:t>
            </a:r>
          </a:p>
        </p:txBody>
      </p:sp>
      <p:sp>
        <p:nvSpPr>
          <p:cNvPr id="2" name="TextBox 1">
            <a:extLst>
              <a:ext uri="{FF2B5EF4-FFF2-40B4-BE49-F238E27FC236}">
                <a16:creationId xmlns:a16="http://schemas.microsoft.com/office/drawing/2014/main" id="{2B4F8DF0-AB31-68D1-BE31-CE32A6D0F189}"/>
              </a:ext>
            </a:extLst>
          </p:cNvPr>
          <p:cNvSpPr txBox="1"/>
          <p:nvPr/>
        </p:nvSpPr>
        <p:spPr>
          <a:xfrm>
            <a:off x="2045858" y="4216209"/>
            <a:ext cx="6112042" cy="525208"/>
          </a:xfrm>
          <a:prstGeom prst="rect">
            <a:avLst/>
          </a:prstGeom>
          <a:noFill/>
        </p:spPr>
        <p:txBody>
          <a:bodyPr wrap="square" rtlCol="0">
            <a:spAutoFit/>
          </a:bodyPr>
          <a:lstStyle/>
          <a:p>
            <a:endParaRPr lang="en-US" sz="1800">
              <a:solidFill>
                <a:schemeClr val="bg2"/>
              </a:solidFill>
              <a:latin typeface="Arial" panose="020B0604020202020204" pitchFamily="34" charset="0"/>
              <a:ea typeface="Arial" panose="020B0604020202020204" pitchFamily="34" charset="0"/>
            </a:endParaRPr>
          </a:p>
          <a:p>
            <a:endParaRPr lang="en-US" sz="1013"/>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A3FD4A1C-9821-443E-9CA3-AE73D3D581DE}"/>
              </a:ext>
            </a:extLst>
          </p:cNvPr>
          <p:cNvSpPr/>
          <p:nvPr/>
        </p:nvSpPr>
        <p:spPr>
          <a:xfrm>
            <a:off x="3595925" y="1279669"/>
            <a:ext cx="1985310" cy="3257942"/>
          </a:xfrm>
          <a:custGeom>
            <a:avLst/>
            <a:gdLst>
              <a:gd name="connsiteX0" fmla="*/ 2074820 w 4149640"/>
              <a:gd name="connsiteY0" fmla="*/ 5213650 h 6809667"/>
              <a:gd name="connsiteX1" fmla="*/ 2872829 w 4149640"/>
              <a:gd name="connsiteY1" fmla="*/ 6011659 h 6809667"/>
              <a:gd name="connsiteX2" fmla="*/ 2074820 w 4149640"/>
              <a:gd name="connsiteY2" fmla="*/ 6809667 h 6809667"/>
              <a:gd name="connsiteX3" fmla="*/ 1276812 w 4149640"/>
              <a:gd name="connsiteY3" fmla="*/ 6011659 h 6809667"/>
              <a:gd name="connsiteX4" fmla="*/ 2074820 w 4149640"/>
              <a:gd name="connsiteY4" fmla="*/ 5213650 h 6809667"/>
              <a:gd name="connsiteX5" fmla="*/ 2074820 w 4149640"/>
              <a:gd name="connsiteY5" fmla="*/ 0 h 6809667"/>
              <a:gd name="connsiteX6" fmla="*/ 4149640 w 4149640"/>
              <a:gd name="connsiteY6" fmla="*/ 2074820 h 6809667"/>
              <a:gd name="connsiteX7" fmla="*/ 3418133 w 4149640"/>
              <a:gd name="connsiteY7" fmla="*/ 3656207 h 6809667"/>
              <a:gd name="connsiteX8" fmla="*/ 2872828 w 4149640"/>
              <a:gd name="connsiteY8" fmla="*/ 4119051 h 6809667"/>
              <a:gd name="connsiteX9" fmla="*/ 2872828 w 4149640"/>
              <a:gd name="connsiteY9" fmla="*/ 4814648 h 6809667"/>
              <a:gd name="connsiteX10" fmla="*/ 1276812 w 4149640"/>
              <a:gd name="connsiteY10" fmla="*/ 4814648 h 6809667"/>
              <a:gd name="connsiteX11" fmla="*/ 1276812 w 4149640"/>
              <a:gd name="connsiteY11" fmla="*/ 3382224 h 6809667"/>
              <a:gd name="connsiteX12" fmla="*/ 2074820 w 4149640"/>
              <a:gd name="connsiteY12" fmla="*/ 2703916 h 6809667"/>
              <a:gd name="connsiteX13" fmla="*/ 2384713 w 4149640"/>
              <a:gd name="connsiteY13" fmla="*/ 2440574 h 6809667"/>
              <a:gd name="connsiteX14" fmla="*/ 2553625 w 4149640"/>
              <a:gd name="connsiteY14" fmla="*/ 2074820 h 6809667"/>
              <a:gd name="connsiteX15" fmla="*/ 2074820 w 4149640"/>
              <a:gd name="connsiteY15" fmla="*/ 1596016 h 6809667"/>
              <a:gd name="connsiteX16" fmla="*/ 1596016 w 4149640"/>
              <a:gd name="connsiteY16" fmla="*/ 2074820 h 6809667"/>
              <a:gd name="connsiteX17" fmla="*/ 1596016 w 4149640"/>
              <a:gd name="connsiteY17" fmla="*/ 2274322 h 6809667"/>
              <a:gd name="connsiteX18" fmla="*/ 0 w 4149640"/>
              <a:gd name="connsiteY18" fmla="*/ 2274322 h 6809667"/>
              <a:gd name="connsiteX19" fmla="*/ 0 w 4149640"/>
              <a:gd name="connsiteY19" fmla="*/ 2074820 h 6809667"/>
              <a:gd name="connsiteX20" fmla="*/ 2074820 w 4149640"/>
              <a:gd name="connsiteY20" fmla="*/ 0 h 68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49640" h="6809667">
                <a:moveTo>
                  <a:pt x="2074820" y="5213650"/>
                </a:moveTo>
                <a:cubicBezTo>
                  <a:pt x="2515548" y="5213650"/>
                  <a:pt x="2872829" y="5570930"/>
                  <a:pt x="2872829" y="6011659"/>
                </a:cubicBezTo>
                <a:cubicBezTo>
                  <a:pt x="2872829" y="6452386"/>
                  <a:pt x="2515548" y="6809667"/>
                  <a:pt x="2074820" y="6809667"/>
                </a:cubicBezTo>
                <a:cubicBezTo>
                  <a:pt x="1634092" y="6809667"/>
                  <a:pt x="1276812" y="6452386"/>
                  <a:pt x="1276812" y="6011659"/>
                </a:cubicBezTo>
                <a:cubicBezTo>
                  <a:pt x="1276812" y="5570930"/>
                  <a:pt x="1634092" y="5213650"/>
                  <a:pt x="2074820" y="5213650"/>
                </a:cubicBezTo>
                <a:close/>
                <a:moveTo>
                  <a:pt x="2074820" y="0"/>
                </a:moveTo>
                <a:cubicBezTo>
                  <a:pt x="3218631" y="0"/>
                  <a:pt x="4149640" y="931009"/>
                  <a:pt x="4149640" y="2074820"/>
                </a:cubicBezTo>
                <a:cubicBezTo>
                  <a:pt x="4149640" y="2683966"/>
                  <a:pt x="3882308" y="3261193"/>
                  <a:pt x="3418133" y="3656207"/>
                </a:cubicBezTo>
                <a:lnTo>
                  <a:pt x="2872828" y="4119051"/>
                </a:lnTo>
                <a:lnTo>
                  <a:pt x="2872828" y="4814648"/>
                </a:lnTo>
                <a:lnTo>
                  <a:pt x="1276812" y="4814648"/>
                </a:lnTo>
                <a:lnTo>
                  <a:pt x="1276812" y="3382224"/>
                </a:lnTo>
                <a:lnTo>
                  <a:pt x="2074820" y="2703916"/>
                </a:lnTo>
                <a:lnTo>
                  <a:pt x="2384713" y="2440574"/>
                </a:lnTo>
                <a:cubicBezTo>
                  <a:pt x="2492444" y="2348803"/>
                  <a:pt x="2553625" y="2215802"/>
                  <a:pt x="2553625" y="2074820"/>
                </a:cubicBezTo>
                <a:cubicBezTo>
                  <a:pt x="2553625" y="1811478"/>
                  <a:pt x="2338163" y="1596016"/>
                  <a:pt x="2074820" y="1596016"/>
                </a:cubicBezTo>
                <a:cubicBezTo>
                  <a:pt x="1811478" y="1596016"/>
                  <a:pt x="1596016" y="1811478"/>
                  <a:pt x="1596016" y="2074820"/>
                </a:cubicBezTo>
                <a:lnTo>
                  <a:pt x="1596016" y="2274322"/>
                </a:lnTo>
                <a:lnTo>
                  <a:pt x="0" y="2274322"/>
                </a:lnTo>
                <a:lnTo>
                  <a:pt x="0" y="2074820"/>
                </a:lnTo>
                <a:cubicBezTo>
                  <a:pt x="0" y="931009"/>
                  <a:pt x="931009" y="0"/>
                  <a:pt x="2074820" y="0"/>
                </a:cubicBezTo>
                <a:close/>
              </a:path>
            </a:pathLst>
          </a:custGeom>
          <a:solidFill>
            <a:schemeClr val="accent2">
              <a:lumMod val="20000"/>
              <a:lumOff val="80000"/>
            </a:schemeClr>
          </a:solidFill>
          <a:ln w="9525" cap="flat">
            <a:noFill/>
            <a:prstDash val="solid"/>
            <a:miter/>
          </a:ln>
        </p:spPr>
        <p:txBody>
          <a:bodyPr rtlCol="0" anchor="ctr"/>
          <a:lstStyle/>
          <a:p>
            <a:pPr defTabSz="685783">
              <a:defRPr/>
            </a:pPr>
            <a:endParaRPr lang="en-GB" sz="506">
              <a:solidFill>
                <a:prstClr val="black"/>
              </a:solidFill>
              <a:latin typeface="Franklin Gothic Book" panose="020B0503020102020204"/>
            </a:endParaRPr>
          </a:p>
        </p:txBody>
      </p:sp>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200"/>
              <a:t>How to Ask Questions</a:t>
            </a: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66" fontAlgn="base">
              <a:spcBef>
                <a:spcPct val="0"/>
              </a:spcBef>
              <a:spcAft>
                <a:spcPct val="0"/>
              </a:spcAft>
              <a:defRPr/>
            </a:pPr>
            <a:endParaRPr lang="en-US" sz="1013">
              <a:solidFill>
                <a:prstClr val="white"/>
              </a:solidFill>
              <a:latin typeface="Calibri"/>
            </a:endParaRPr>
          </a:p>
        </p:txBody>
      </p:sp>
      <p:grpSp>
        <p:nvGrpSpPr>
          <p:cNvPr id="11" name="Group 10">
            <a:extLst>
              <a:ext uri="{FF2B5EF4-FFF2-40B4-BE49-F238E27FC236}">
                <a16:creationId xmlns:a16="http://schemas.microsoft.com/office/drawing/2014/main" id="{9F6AFA23-FBDC-4468-A59A-D56F421CFE00}"/>
              </a:ext>
            </a:extLst>
          </p:cNvPr>
          <p:cNvGrpSpPr>
            <a:grpSpLocks/>
          </p:cNvGrpSpPr>
          <p:nvPr/>
        </p:nvGrpSpPr>
        <p:grpSpPr>
          <a:xfrm>
            <a:off x="971551" y="1333152"/>
            <a:ext cx="7348361" cy="720000"/>
            <a:chOff x="395288" y="6318314"/>
            <a:chExt cx="15749901" cy="1008000"/>
          </a:xfrm>
        </p:grpSpPr>
        <p:sp>
          <p:nvSpPr>
            <p:cNvPr id="12" name="Rectangle: Rounded Corners 11">
              <a:extLst>
                <a:ext uri="{FF2B5EF4-FFF2-40B4-BE49-F238E27FC236}">
                  <a16:creationId xmlns:a16="http://schemas.microsoft.com/office/drawing/2014/main" id="{51C084D7-F551-4315-A7A0-4001CAB0044E}"/>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13" name="Rectangle 12">
              <a:extLst>
                <a:ext uri="{FF2B5EF4-FFF2-40B4-BE49-F238E27FC236}">
                  <a16:creationId xmlns:a16="http://schemas.microsoft.com/office/drawing/2014/main" id="{7ACDE58D-D053-4AF3-9A84-474269278395}"/>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a:solidFill>
                    <a:prstClr val="black"/>
                  </a:solidFill>
                  <a:latin typeface="Franklin Gothic Book" panose="020B0503020102020204"/>
                </a:rPr>
                <a:t>Feel free to ask a question at any time; however, all questions will be held until the end of the presentation.</a:t>
              </a:r>
            </a:p>
          </p:txBody>
        </p:sp>
      </p:grpSp>
      <p:grpSp>
        <p:nvGrpSpPr>
          <p:cNvPr id="16" name="Group 15">
            <a:extLst>
              <a:ext uri="{FF2B5EF4-FFF2-40B4-BE49-F238E27FC236}">
                <a16:creationId xmlns:a16="http://schemas.microsoft.com/office/drawing/2014/main" id="{67318545-FB83-4C4A-BF86-55A940293317}"/>
              </a:ext>
            </a:extLst>
          </p:cNvPr>
          <p:cNvGrpSpPr>
            <a:grpSpLocks/>
          </p:cNvGrpSpPr>
          <p:nvPr/>
        </p:nvGrpSpPr>
        <p:grpSpPr>
          <a:xfrm>
            <a:off x="971551" y="2215949"/>
            <a:ext cx="7348361" cy="720000"/>
            <a:chOff x="395288" y="6318314"/>
            <a:chExt cx="15749901" cy="1008000"/>
          </a:xfrm>
        </p:grpSpPr>
        <p:sp>
          <p:nvSpPr>
            <p:cNvPr id="17" name="Rectangle: Rounded Corners 16">
              <a:extLst>
                <a:ext uri="{FF2B5EF4-FFF2-40B4-BE49-F238E27FC236}">
                  <a16:creationId xmlns:a16="http://schemas.microsoft.com/office/drawing/2014/main" id="{74D4A3A2-4CC3-4CE0-BCD1-93B258769DE2}"/>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18" name="Rectangle 17">
              <a:extLst>
                <a:ext uri="{FF2B5EF4-FFF2-40B4-BE49-F238E27FC236}">
                  <a16:creationId xmlns:a16="http://schemas.microsoft.com/office/drawing/2014/main" id="{44ECB822-9122-4C41-A74E-9F82C798F7A4}"/>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b="1">
                  <a:solidFill>
                    <a:srgbClr val="4472C4"/>
                  </a:solidFill>
                  <a:latin typeface="Franklin Gothic Book" panose="020B0503020102020204"/>
                </a:rPr>
                <a:t>To ask a question</a:t>
              </a:r>
              <a:r>
                <a:rPr lang="en-GB" sz="1800">
                  <a:solidFill>
                    <a:prstClr val="black"/>
                  </a:solidFill>
                  <a:latin typeface="Franklin Gothic Book" panose="020B0503020102020204"/>
                </a:rPr>
                <a:t>, open the Q&amp;A window and type your question into the </a:t>
              </a:r>
              <a:br>
                <a:rPr lang="en-GB" sz="1800">
                  <a:solidFill>
                    <a:prstClr val="black"/>
                  </a:solidFill>
                  <a:latin typeface="Franklin Gothic Book" panose="020B0503020102020204"/>
                </a:rPr>
              </a:br>
              <a:r>
                <a:rPr lang="en-GB" sz="1800">
                  <a:solidFill>
                    <a:prstClr val="black"/>
                  </a:solidFill>
                  <a:latin typeface="Franklin Gothic Book" panose="020B0503020102020204"/>
                </a:rPr>
                <a:t>Q&amp;A box. </a:t>
              </a:r>
              <a:r>
                <a:rPr lang="en-GB" sz="1800" b="1">
                  <a:solidFill>
                    <a:srgbClr val="4472C4"/>
                  </a:solidFill>
                  <a:latin typeface="Franklin Gothic Book" panose="020B0503020102020204"/>
                </a:rPr>
                <a:t>Click Send</a:t>
              </a:r>
              <a:r>
                <a:rPr lang="en-GB" sz="1800" b="1">
                  <a:latin typeface="Franklin Gothic Book" panose="020B0503020102020204"/>
                </a:rPr>
                <a:t>.</a:t>
              </a:r>
            </a:p>
          </p:txBody>
        </p:sp>
      </p:grpSp>
      <p:grpSp>
        <p:nvGrpSpPr>
          <p:cNvPr id="19" name="Group 18">
            <a:extLst>
              <a:ext uri="{FF2B5EF4-FFF2-40B4-BE49-F238E27FC236}">
                <a16:creationId xmlns:a16="http://schemas.microsoft.com/office/drawing/2014/main" id="{55F0C549-3585-4D16-B408-9F8B69CD1A04}"/>
              </a:ext>
            </a:extLst>
          </p:cNvPr>
          <p:cNvGrpSpPr>
            <a:grpSpLocks/>
          </p:cNvGrpSpPr>
          <p:nvPr/>
        </p:nvGrpSpPr>
        <p:grpSpPr>
          <a:xfrm>
            <a:off x="971551" y="3098746"/>
            <a:ext cx="7348361" cy="720000"/>
            <a:chOff x="395288" y="6318314"/>
            <a:chExt cx="15749901" cy="1008000"/>
          </a:xfrm>
        </p:grpSpPr>
        <p:sp>
          <p:nvSpPr>
            <p:cNvPr id="20" name="Rectangle: Rounded Corners 19">
              <a:extLst>
                <a:ext uri="{FF2B5EF4-FFF2-40B4-BE49-F238E27FC236}">
                  <a16:creationId xmlns:a16="http://schemas.microsoft.com/office/drawing/2014/main" id="{A3BF8ABD-6693-48DE-B0B0-29A3F4815509}"/>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21" name="Rectangle 20">
              <a:extLst>
                <a:ext uri="{FF2B5EF4-FFF2-40B4-BE49-F238E27FC236}">
                  <a16:creationId xmlns:a16="http://schemas.microsoft.com/office/drawing/2014/main" id="{6D04F53B-1A0F-4202-8274-305B1E5DBD41}"/>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b="1">
                  <a:solidFill>
                    <a:srgbClr val="4472C4"/>
                  </a:solidFill>
                  <a:latin typeface="Franklin Gothic Book" panose="020B0503020102020204"/>
                </a:rPr>
                <a:t>Note: </a:t>
              </a:r>
              <a:r>
                <a:rPr lang="en-GB" sz="1800">
                  <a:solidFill>
                    <a:prstClr val="black"/>
                  </a:solidFill>
                  <a:latin typeface="Franklin Gothic Book" panose="020B0503020102020204"/>
                </a:rPr>
                <a:t>Check </a:t>
              </a:r>
              <a:r>
                <a:rPr lang="en-GB" sz="1800" b="1">
                  <a:solidFill>
                    <a:srgbClr val="4472C4"/>
                  </a:solidFill>
                  <a:latin typeface="Franklin Gothic Book" panose="020B0503020102020204"/>
                </a:rPr>
                <a:t>Send Anonymously </a:t>
              </a:r>
              <a:r>
                <a:rPr lang="en-GB" sz="1800">
                  <a:solidFill>
                    <a:prstClr val="black"/>
                  </a:solidFill>
                  <a:latin typeface="Franklin Gothic Book" panose="020B0503020102020204"/>
                </a:rPr>
                <a:t>if you do not want your name attached </a:t>
              </a:r>
              <a:br>
                <a:rPr lang="en-GB" sz="1800">
                  <a:solidFill>
                    <a:prstClr val="black"/>
                  </a:solidFill>
                  <a:latin typeface="Franklin Gothic Book" panose="020B0503020102020204"/>
                </a:rPr>
              </a:br>
              <a:r>
                <a:rPr lang="en-GB" sz="1800">
                  <a:solidFill>
                    <a:prstClr val="black"/>
                  </a:solidFill>
                  <a:latin typeface="Franklin Gothic Book" panose="020B0503020102020204"/>
                </a:rPr>
                <a:t>to your question in the Q&amp;A.</a:t>
              </a:r>
            </a:p>
          </p:txBody>
        </p:sp>
      </p:grpSp>
      <p:grpSp>
        <p:nvGrpSpPr>
          <p:cNvPr id="22" name="Group 21">
            <a:extLst>
              <a:ext uri="{FF2B5EF4-FFF2-40B4-BE49-F238E27FC236}">
                <a16:creationId xmlns:a16="http://schemas.microsoft.com/office/drawing/2014/main" id="{06AEAA9D-1FC2-4907-B59F-1AAFBFB44AB9}"/>
              </a:ext>
            </a:extLst>
          </p:cNvPr>
          <p:cNvGrpSpPr>
            <a:grpSpLocks/>
          </p:cNvGrpSpPr>
          <p:nvPr/>
        </p:nvGrpSpPr>
        <p:grpSpPr>
          <a:xfrm>
            <a:off x="971551" y="3981543"/>
            <a:ext cx="7348361" cy="432000"/>
            <a:chOff x="395288" y="6318314"/>
            <a:chExt cx="15749901" cy="1008000"/>
          </a:xfrm>
        </p:grpSpPr>
        <p:sp>
          <p:nvSpPr>
            <p:cNvPr id="23" name="Rectangle: Rounded Corners 22">
              <a:extLst>
                <a:ext uri="{FF2B5EF4-FFF2-40B4-BE49-F238E27FC236}">
                  <a16:creationId xmlns:a16="http://schemas.microsoft.com/office/drawing/2014/main" id="{272B71CD-A552-450C-AF69-E10699086A30}"/>
                </a:ext>
              </a:extLst>
            </p:cNvPr>
            <p:cNvSpPr>
              <a:spLocks/>
            </p:cNvSpPr>
            <p:nvPr/>
          </p:nvSpPr>
          <p:spPr>
            <a:xfrm>
              <a:off x="395288" y="6318314"/>
              <a:ext cx="15749901" cy="1008000"/>
            </a:xfrm>
            <a:prstGeom prst="roundRect">
              <a:avLst>
                <a:gd name="adj" fmla="val 16620"/>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24" name="Rectangle 23">
              <a:extLst>
                <a:ext uri="{FF2B5EF4-FFF2-40B4-BE49-F238E27FC236}">
                  <a16:creationId xmlns:a16="http://schemas.microsoft.com/office/drawing/2014/main" id="{D17A5F58-2D98-4A01-B36B-2207B1F5A0E6}"/>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a:solidFill>
                    <a:prstClr val="black"/>
                  </a:solidFill>
                  <a:latin typeface="Franklin Gothic Book" panose="020B0503020102020204"/>
                </a:rPr>
                <a:t>We will make every effort to respond to all questions live (out loud).</a:t>
              </a:r>
            </a:p>
          </p:txBody>
        </p:sp>
      </p:grpSp>
      <p:sp>
        <p:nvSpPr>
          <p:cNvPr id="2" name="Slide Number Placeholder 11">
            <a:extLst>
              <a:ext uri="{FF2B5EF4-FFF2-40B4-BE49-F238E27FC236}">
                <a16:creationId xmlns:a16="http://schemas.microsoft.com/office/drawing/2014/main" id="{49C5CC40-0EA5-FE26-2CCE-A0A05BC3D8D1}"/>
              </a:ext>
            </a:extLst>
          </p:cNvPr>
          <p:cNvSpPr txBox="1">
            <a:spLocks/>
          </p:cNvSpPr>
          <p:nvPr/>
        </p:nvSpPr>
        <p:spPr>
          <a:xfrm>
            <a:off x="6985487" y="59945"/>
            <a:ext cx="2057400" cy="273844"/>
          </a:xfrm>
          <a:prstGeom prst="rect">
            <a:avLst/>
          </a:prstGeom>
        </p:spPr>
        <p:txBody>
          <a:bodyPr vert="horz" lIns="91440" tIns="45720" rIns="91440" bIns="45720" rtlCol="0" anchor="ctr"/>
          <a:lstStyle>
            <a:defPPr>
              <a:defRPr lang="en-US"/>
            </a:defPPr>
            <a:lvl1pPr marL="0" algn="r"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42AD0A0E-4515-A647-B2E3-7F1B29FB990E}" type="slidenum">
              <a:rPr lang="en-US" smtClean="0"/>
              <a:pPr/>
              <a:t>4</a:t>
            </a:fld>
            <a:endParaRPr lang="en-US"/>
          </a:p>
        </p:txBody>
      </p:sp>
    </p:spTree>
    <p:extLst>
      <p:ext uri="{BB962C8B-B14F-4D97-AF65-F5344CB8AC3E}">
        <p14:creationId xmlns:p14="http://schemas.microsoft.com/office/powerpoint/2010/main" val="39194398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g2db4a76636b_0_248"/>
          <p:cNvSpPr txBox="1">
            <a:spLocks noGrp="1"/>
          </p:cNvSpPr>
          <p:nvPr>
            <p:ph type="title"/>
          </p:nvPr>
        </p:nvSpPr>
        <p:spPr>
          <a:xfrm>
            <a:off x="543038" y="1128881"/>
            <a:ext cx="8063550" cy="1583550"/>
          </a:xfrm>
          <a:prstGeom prst="rect">
            <a:avLst/>
          </a:prstGeom>
        </p:spPr>
        <p:txBody>
          <a:bodyPr spcFirstLastPara="1" wrap="square" lIns="68569" tIns="34275" rIns="68569" bIns="34275" anchor="b" anchorCtr="0">
            <a:normAutofit fontScale="90000"/>
          </a:bodyPr>
          <a:lstStyle/>
          <a:p>
            <a:pPr algn="l">
              <a:buClr>
                <a:schemeClr val="dk1"/>
              </a:buClr>
              <a:buSzPct val="27500"/>
            </a:pPr>
            <a:r>
              <a:rPr lang="en-US"/>
              <a:t>Studies</a:t>
            </a:r>
            <a:r>
              <a:rPr lang="en-US" baseline="30000"/>
              <a:t>1-3</a:t>
            </a:r>
            <a:r>
              <a:rPr lang="en-US"/>
              <a:t> have shown that accessible scientific communication has the potential to:</a:t>
            </a:r>
            <a:endParaRPr/>
          </a:p>
          <a:p>
            <a:pPr marL="342900" indent="-342900" algn="l">
              <a:buSzPct val="100000"/>
              <a:buChar char="➔"/>
            </a:pPr>
            <a:r>
              <a:rPr lang="en-US"/>
              <a:t>enhance patient adherence;</a:t>
            </a:r>
            <a:endParaRPr/>
          </a:p>
          <a:p>
            <a:pPr marL="342900" indent="-342900" algn="l">
              <a:buSzPct val="100000"/>
              <a:buChar char="➔"/>
            </a:pPr>
            <a:r>
              <a:rPr lang="en-US"/>
              <a:t>empower informed decision-making; and</a:t>
            </a:r>
            <a:endParaRPr/>
          </a:p>
          <a:p>
            <a:pPr marL="342900" indent="-342900" algn="l">
              <a:buSzPct val="100000"/>
              <a:buChar char="➔"/>
            </a:pPr>
            <a:r>
              <a:rPr lang="en-US"/>
              <a:t>promote health equity.</a:t>
            </a:r>
            <a:endParaRPr/>
          </a:p>
        </p:txBody>
      </p:sp>
      <p:sp>
        <p:nvSpPr>
          <p:cNvPr id="122" name="Google Shape;122;g2db4a76636b_0_248"/>
          <p:cNvSpPr txBox="1">
            <a:spLocks noGrp="1"/>
          </p:cNvSpPr>
          <p:nvPr>
            <p:ph type="body" idx="1"/>
          </p:nvPr>
        </p:nvSpPr>
        <p:spPr>
          <a:xfrm>
            <a:off x="800100" y="2852057"/>
            <a:ext cx="7543800" cy="1008000"/>
          </a:xfrm>
          <a:prstGeom prst="rect">
            <a:avLst/>
          </a:prstGeom>
        </p:spPr>
        <p:txBody>
          <a:bodyPr spcFirstLastPara="1" wrap="square" lIns="68569" tIns="34275" rIns="68569" bIns="34275" anchor="t" anchorCtr="0">
            <a:normAutofit/>
          </a:bodyPr>
          <a:lstStyle/>
          <a:p>
            <a:pPr marL="0" indent="0" algn="l"/>
            <a:r>
              <a:rPr lang="en-US"/>
              <a:t>Recognizing this, regulators and medical organizations have established guidelines recommending a </a:t>
            </a:r>
            <a:r>
              <a:rPr lang="en-US" b="1"/>
              <a:t>6-8th grade reading level </a:t>
            </a:r>
            <a:r>
              <a:rPr lang="en-US"/>
              <a:t>for patient communication</a:t>
            </a:r>
            <a:r>
              <a:rPr lang="en-US" baseline="30000"/>
              <a:t>4,5</a:t>
            </a:r>
            <a:r>
              <a:rPr lang="en-US"/>
              <a:t>.</a:t>
            </a:r>
            <a:endParaRPr/>
          </a:p>
        </p:txBody>
      </p:sp>
      <p:sp>
        <p:nvSpPr>
          <p:cNvPr id="123" name="Google Shape;123;g2db4a76636b_0_248"/>
          <p:cNvSpPr txBox="1"/>
          <p:nvPr/>
        </p:nvSpPr>
        <p:spPr>
          <a:xfrm>
            <a:off x="763988" y="4205925"/>
            <a:ext cx="6876000" cy="692475"/>
          </a:xfrm>
          <a:prstGeom prst="rect">
            <a:avLst/>
          </a:prstGeom>
          <a:noFill/>
          <a:ln>
            <a:noFill/>
          </a:ln>
        </p:spPr>
        <p:txBody>
          <a:bodyPr spcFirstLastPara="1" wrap="square" lIns="68569" tIns="68569" rIns="68569" bIns="68569" anchor="t" anchorCtr="0">
            <a:spAutoFit/>
          </a:bodyPr>
          <a:lstStyle/>
          <a:p>
            <a:pPr marL="342900" indent="-209550">
              <a:buClr>
                <a:srgbClr val="FFFFFF"/>
              </a:buClr>
              <a:buSzPts val="800"/>
              <a:buFont typeface="Arial"/>
              <a:buAutoNum type="arabicPeriod"/>
            </a:pPr>
            <a:r>
              <a:rPr lang="en-US" sz="600" kern="0">
                <a:solidFill>
                  <a:srgbClr val="FFFFFF"/>
                </a:solidFill>
                <a:latin typeface="Arial"/>
                <a:cs typeface="Arial"/>
                <a:sym typeface="Arial"/>
              </a:rPr>
              <a:t>Wolf MS, et al. Health literacy and functional health status among older adults. Arch Intern Med. 2005.</a:t>
            </a:r>
            <a:endParaRPr sz="600" kern="0">
              <a:solidFill>
                <a:srgbClr val="FFFFFF"/>
              </a:solidFill>
              <a:latin typeface="Arial"/>
              <a:cs typeface="Arial"/>
              <a:sym typeface="Arial"/>
            </a:endParaRPr>
          </a:p>
          <a:p>
            <a:pPr marL="342900" indent="-209550">
              <a:buClr>
                <a:srgbClr val="FFFFFF"/>
              </a:buClr>
              <a:buSzPts val="800"/>
              <a:buFont typeface="Arial"/>
              <a:buAutoNum type="arabicPeriod"/>
            </a:pPr>
            <a:r>
              <a:rPr lang="en-US" sz="600" kern="0">
                <a:solidFill>
                  <a:srgbClr val="FFFFFF"/>
                </a:solidFill>
                <a:latin typeface="Arial"/>
                <a:cs typeface="Arial"/>
                <a:sym typeface="Arial"/>
              </a:rPr>
              <a:t>DeWalt, DA, et al. Literacy and health outcomes. J GEN INTERN MED 2004.</a:t>
            </a:r>
            <a:endParaRPr sz="600" kern="0">
              <a:solidFill>
                <a:srgbClr val="FFFFFF"/>
              </a:solidFill>
              <a:latin typeface="Arial"/>
              <a:cs typeface="Arial"/>
              <a:sym typeface="Arial"/>
            </a:endParaRPr>
          </a:p>
          <a:p>
            <a:pPr marL="342900" indent="-209550">
              <a:buClr>
                <a:srgbClr val="FFFFFF"/>
              </a:buClr>
              <a:buSzPts val="800"/>
              <a:buFont typeface="Arial"/>
              <a:buAutoNum type="arabicPeriod"/>
            </a:pPr>
            <a:r>
              <a:rPr lang="en-US" sz="600" kern="0">
                <a:solidFill>
                  <a:srgbClr val="FFFFFF"/>
                </a:solidFill>
                <a:latin typeface="Arial"/>
                <a:cs typeface="Arial"/>
                <a:sym typeface="Arial"/>
              </a:rPr>
              <a:t>Papadakos WF et al. Plain language communication as a priority competency for medical professionals in a globalized world. Can Med Educ J. 2018.</a:t>
            </a:r>
            <a:endParaRPr sz="600" kern="0">
              <a:solidFill>
                <a:srgbClr val="FFFFFF"/>
              </a:solidFill>
              <a:latin typeface="Arial"/>
              <a:cs typeface="Arial"/>
              <a:sym typeface="Arial"/>
            </a:endParaRPr>
          </a:p>
          <a:p>
            <a:pPr marL="342900" indent="-209550">
              <a:buClr>
                <a:srgbClr val="FFFFFF"/>
              </a:buClr>
              <a:buSzPts val="800"/>
              <a:buFont typeface="Arial"/>
              <a:buAutoNum type="arabicPeriod"/>
            </a:pPr>
            <a:r>
              <a:rPr lang="en-US" sz="600" kern="0">
                <a:solidFill>
                  <a:srgbClr val="FFFFFF"/>
                </a:solidFill>
                <a:latin typeface="Arial"/>
                <a:cs typeface="Arial"/>
                <a:sym typeface="Arial"/>
              </a:rPr>
              <a:t>Good Lay Summary Practice. Regulation (EU) No. 536/2014 of the European Parliament and of the Council of 16 April 2014.</a:t>
            </a:r>
            <a:endParaRPr sz="600" kern="0">
              <a:solidFill>
                <a:srgbClr val="FFFFFF"/>
              </a:solidFill>
              <a:latin typeface="Arial"/>
              <a:cs typeface="Arial"/>
              <a:sym typeface="Arial"/>
            </a:endParaRPr>
          </a:p>
          <a:p>
            <a:pPr marL="342900" indent="-209550">
              <a:buClr>
                <a:srgbClr val="FFFFFF"/>
              </a:buClr>
              <a:buSzPts val="800"/>
              <a:buFont typeface="Arial"/>
              <a:buAutoNum type="arabicPeriod"/>
            </a:pPr>
            <a:r>
              <a:rPr lang="en-US" sz="600" kern="0">
                <a:solidFill>
                  <a:srgbClr val="FFFFFF"/>
                </a:solidFill>
                <a:latin typeface="Arial"/>
                <a:cs typeface="Arial"/>
                <a:sym typeface="Arial"/>
              </a:rPr>
              <a:t>Plain Language Act of 2010. Public Law 111-274. An act to enhance citizen access to Government information and services by establishing that Government documents issued to the public must be written clearly, and for other purposes.</a:t>
            </a:r>
            <a:endParaRPr sz="600" kern="0">
              <a:solidFill>
                <a:srgbClr val="FFFFFF"/>
              </a:solidFill>
              <a:latin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2db4a76636b_0_23"/>
          <p:cNvSpPr txBox="1">
            <a:spLocks noGrp="1"/>
          </p:cNvSpPr>
          <p:nvPr>
            <p:ph type="title"/>
          </p:nvPr>
        </p:nvSpPr>
        <p:spPr>
          <a:xfrm>
            <a:off x="850918" y="194218"/>
            <a:ext cx="8406225" cy="519075"/>
          </a:xfrm>
          <a:prstGeom prst="rect">
            <a:avLst/>
          </a:prstGeom>
          <a:noFill/>
          <a:ln>
            <a:noFill/>
          </a:ln>
        </p:spPr>
        <p:txBody>
          <a:bodyPr spcFirstLastPara="1" vert="horz" wrap="square" lIns="68569" tIns="34275" rIns="68569" bIns="34275" rtlCol="0" anchor="ctr" anchorCtr="0">
            <a:normAutofit/>
          </a:bodyPr>
          <a:lstStyle/>
          <a:p>
            <a:r>
              <a:rPr lang="en-US" sz="2800"/>
              <a:t>But current PLSAs are not fit for purpose.</a:t>
            </a:r>
            <a:r>
              <a:rPr lang="en-US" sz="2800" baseline="30000"/>
              <a:t>1</a:t>
            </a:r>
            <a:endParaRPr sz="2800" baseline="30000"/>
          </a:p>
        </p:txBody>
      </p:sp>
      <p:pic>
        <p:nvPicPr>
          <p:cNvPr id="130" name="Google Shape;130;g2db4a76636b_0_23"/>
          <p:cNvPicPr preferRelativeResize="0"/>
          <p:nvPr/>
        </p:nvPicPr>
        <p:blipFill rotWithShape="1">
          <a:blip r:embed="rId3">
            <a:alphaModFix/>
          </a:blip>
          <a:srcRect l="27890" t="11497" r="31770" b="8045"/>
          <a:stretch/>
        </p:blipFill>
        <p:spPr>
          <a:xfrm>
            <a:off x="6195650" y="1054190"/>
            <a:ext cx="1857829" cy="2470516"/>
          </a:xfrm>
          <a:prstGeom prst="rect">
            <a:avLst/>
          </a:prstGeom>
          <a:noFill/>
          <a:ln w="57150" cap="flat" cmpd="sng">
            <a:solidFill>
              <a:srgbClr val="F2F2F2"/>
            </a:solidFill>
            <a:prstDash val="solid"/>
            <a:round/>
            <a:headEnd type="none" w="sm" len="sm"/>
            <a:tailEnd type="none" w="sm" len="sm"/>
          </a:ln>
          <a:effectLst>
            <a:outerShdw blurRad="190500" dist="152400" dir="2820000" algn="tr" rotWithShape="0">
              <a:srgbClr val="000000">
                <a:alpha val="17650"/>
              </a:srgbClr>
            </a:outerShdw>
          </a:effectLst>
        </p:spPr>
      </p:pic>
      <p:pic>
        <p:nvPicPr>
          <p:cNvPr id="131" name="Google Shape;131;g2db4a76636b_0_23"/>
          <p:cNvPicPr preferRelativeResize="0"/>
          <p:nvPr/>
        </p:nvPicPr>
        <p:blipFill rotWithShape="1">
          <a:blip r:embed="rId4">
            <a:alphaModFix/>
          </a:blip>
          <a:srcRect l="27460" t="8462" r="29076" b="5189"/>
          <a:stretch/>
        </p:blipFill>
        <p:spPr>
          <a:xfrm>
            <a:off x="1735624" y="1054190"/>
            <a:ext cx="1866202" cy="2471599"/>
          </a:xfrm>
          <a:prstGeom prst="rect">
            <a:avLst/>
          </a:prstGeom>
          <a:noFill/>
          <a:ln w="57150" cap="flat" cmpd="sng">
            <a:solidFill>
              <a:srgbClr val="F2F2F2"/>
            </a:solidFill>
            <a:prstDash val="solid"/>
            <a:round/>
            <a:headEnd type="none" w="sm" len="sm"/>
            <a:tailEnd type="none" w="sm" len="sm"/>
          </a:ln>
          <a:effectLst>
            <a:outerShdw blurRad="190500" dist="152400" dir="2820000" algn="tr" rotWithShape="0">
              <a:srgbClr val="000000">
                <a:alpha val="17650"/>
              </a:srgbClr>
            </a:outerShdw>
          </a:effectLst>
        </p:spPr>
      </p:pic>
      <p:pic>
        <p:nvPicPr>
          <p:cNvPr id="132" name="Google Shape;132;g2db4a76636b_0_23"/>
          <p:cNvPicPr preferRelativeResize="0"/>
          <p:nvPr/>
        </p:nvPicPr>
        <p:blipFill rotWithShape="1">
          <a:blip r:embed="rId5">
            <a:alphaModFix/>
          </a:blip>
          <a:srcRect l="27462" t="8185" r="29133" b="5098"/>
          <a:stretch/>
        </p:blipFill>
        <p:spPr>
          <a:xfrm>
            <a:off x="853318" y="874613"/>
            <a:ext cx="1866197" cy="2485629"/>
          </a:xfrm>
          <a:prstGeom prst="rect">
            <a:avLst/>
          </a:prstGeom>
          <a:noFill/>
          <a:ln w="57150" cap="flat" cmpd="sng">
            <a:solidFill>
              <a:srgbClr val="F2F2F2"/>
            </a:solidFill>
            <a:prstDash val="solid"/>
            <a:round/>
            <a:headEnd type="none" w="sm" len="sm"/>
            <a:tailEnd type="none" w="sm" len="sm"/>
          </a:ln>
          <a:effectLst>
            <a:outerShdw blurRad="190500" dist="152400" dir="2820000" algn="tr" rotWithShape="0">
              <a:srgbClr val="000000">
                <a:alpha val="17650"/>
              </a:srgbClr>
            </a:outerShdw>
          </a:effectLst>
        </p:spPr>
      </p:pic>
      <p:sp>
        <p:nvSpPr>
          <p:cNvPr id="133" name="Google Shape;133;g2db4a76636b_0_23"/>
          <p:cNvSpPr txBox="1"/>
          <p:nvPr/>
        </p:nvSpPr>
        <p:spPr>
          <a:xfrm>
            <a:off x="371475" y="3672282"/>
            <a:ext cx="4045725" cy="867877"/>
          </a:xfrm>
          <a:prstGeom prst="rect">
            <a:avLst/>
          </a:prstGeom>
          <a:solidFill>
            <a:srgbClr val="F3F3F3"/>
          </a:solidFill>
          <a:ln>
            <a:noFill/>
          </a:ln>
        </p:spPr>
        <p:txBody>
          <a:bodyPr spcFirstLastPara="1" wrap="square" lIns="91425" tIns="45694" rIns="91425" bIns="45694" anchor="t" anchorCtr="0">
            <a:spAutoFit/>
          </a:bodyPr>
          <a:lstStyle/>
          <a:p>
            <a:pPr>
              <a:lnSpc>
                <a:spcPct val="120000"/>
              </a:lnSpc>
              <a:buClr>
                <a:schemeClr val="dk1"/>
              </a:buClr>
              <a:buSzPts val="1400"/>
            </a:pPr>
            <a:r>
              <a:rPr lang="en-US" sz="1050">
                <a:solidFill>
                  <a:schemeClr val="dk1"/>
                </a:solidFill>
                <a:latin typeface="Arial"/>
                <a:ea typeface="Arial"/>
                <a:cs typeface="Arial"/>
                <a:sym typeface="Arial"/>
              </a:rPr>
              <a:t>“Analysis of readability indicated that they </a:t>
            </a:r>
            <a:r>
              <a:rPr lang="en-US" sz="1050" b="1">
                <a:solidFill>
                  <a:schemeClr val="dk1"/>
                </a:solidFill>
                <a:latin typeface="Arial"/>
                <a:ea typeface="Arial"/>
                <a:cs typeface="Arial"/>
                <a:sym typeface="Arial"/>
              </a:rPr>
              <a:t>may be </a:t>
            </a:r>
            <a:br>
              <a:rPr lang="en-US" sz="1050" b="1">
                <a:solidFill>
                  <a:schemeClr val="dk1"/>
                </a:solidFill>
                <a:latin typeface="Arial"/>
                <a:ea typeface="Arial"/>
                <a:cs typeface="Arial"/>
                <a:sym typeface="Arial"/>
              </a:rPr>
            </a:br>
            <a:r>
              <a:rPr lang="en-US" sz="1050" b="1">
                <a:solidFill>
                  <a:schemeClr val="dk1"/>
                </a:solidFill>
                <a:latin typeface="Arial"/>
                <a:ea typeface="Arial"/>
                <a:cs typeface="Arial"/>
                <a:sym typeface="Arial"/>
              </a:rPr>
              <a:t>difficult to read for the lay population without medical education</a:t>
            </a:r>
            <a:r>
              <a:rPr lang="en-US" sz="1050">
                <a:solidFill>
                  <a:schemeClr val="dk1"/>
                </a:solidFill>
                <a:latin typeface="Arial"/>
                <a:ea typeface="Arial"/>
                <a:cs typeface="Arial"/>
                <a:sym typeface="Arial"/>
              </a:rPr>
              <a:t>. Our results indicate that </a:t>
            </a:r>
            <a:r>
              <a:rPr lang="en-US" sz="1050" b="1">
                <a:solidFill>
                  <a:schemeClr val="dk1"/>
                </a:solidFill>
                <a:latin typeface="Arial"/>
                <a:ea typeface="Arial"/>
                <a:cs typeface="Arial"/>
                <a:sym typeface="Arial"/>
              </a:rPr>
              <a:t>PLSs may not be so plain</a:t>
            </a:r>
            <a:r>
              <a:rPr lang="en-US" sz="1050">
                <a:solidFill>
                  <a:schemeClr val="dk1"/>
                </a:solidFill>
                <a:latin typeface="Arial"/>
                <a:ea typeface="Arial"/>
                <a:cs typeface="Arial"/>
                <a:sym typeface="Arial"/>
              </a:rPr>
              <a:t>, and that the writing of Cochrane PLSs requires more effort.”</a:t>
            </a:r>
            <a:r>
              <a:rPr lang="en-US" sz="1013" baseline="30000">
                <a:solidFill>
                  <a:schemeClr val="dk1"/>
                </a:solidFill>
              </a:rPr>
              <a:t>2</a:t>
            </a:r>
            <a:endParaRPr sz="1050" baseline="30000">
              <a:solidFill>
                <a:schemeClr val="dk1"/>
              </a:solidFill>
              <a:latin typeface="Arial"/>
              <a:ea typeface="Arial"/>
              <a:cs typeface="Arial"/>
              <a:sym typeface="Arial"/>
            </a:endParaRPr>
          </a:p>
        </p:txBody>
      </p:sp>
      <p:sp>
        <p:nvSpPr>
          <p:cNvPr id="134" name="Google Shape;134;g2db4a76636b_0_23"/>
          <p:cNvSpPr txBox="1"/>
          <p:nvPr/>
        </p:nvSpPr>
        <p:spPr>
          <a:xfrm>
            <a:off x="639413" y="4540106"/>
            <a:ext cx="7545150" cy="525732"/>
          </a:xfrm>
          <a:prstGeom prst="rect">
            <a:avLst/>
          </a:prstGeom>
          <a:noFill/>
          <a:ln>
            <a:noFill/>
          </a:ln>
        </p:spPr>
        <p:txBody>
          <a:bodyPr spcFirstLastPara="1" wrap="square" lIns="91425" tIns="45694" rIns="91425" bIns="45694" anchor="t" anchorCtr="0">
            <a:spAutoFit/>
          </a:bodyPr>
          <a:lstStyle/>
          <a:p>
            <a:pPr>
              <a:buClr>
                <a:srgbClr val="7F7F7F"/>
              </a:buClr>
              <a:buSzPts val="800"/>
            </a:pPr>
            <a:r>
              <a:rPr lang="en-US" sz="600">
                <a:solidFill>
                  <a:schemeClr val="dk1"/>
                </a:solidFill>
                <a:latin typeface="Arial"/>
                <a:ea typeface="Arial"/>
                <a:cs typeface="Arial"/>
                <a:sym typeface="Arial"/>
              </a:rPr>
              <a:t>PLS, plain language summary.</a:t>
            </a:r>
            <a:endParaRPr sz="600">
              <a:solidFill>
                <a:srgbClr val="000000"/>
              </a:solidFill>
              <a:latin typeface="Arial"/>
              <a:ea typeface="Arial"/>
              <a:cs typeface="Arial"/>
              <a:sym typeface="Arial"/>
            </a:endParaRPr>
          </a:p>
          <a:p>
            <a:pPr marL="342900" indent="-209550">
              <a:spcBef>
                <a:spcPts val="450"/>
              </a:spcBef>
              <a:buClr>
                <a:schemeClr val="dk1"/>
              </a:buClr>
              <a:buSzPts val="800"/>
              <a:buAutoNum type="arabicPeriod"/>
            </a:pPr>
            <a:r>
              <a:rPr lang="en-US" sz="600">
                <a:solidFill>
                  <a:schemeClr val="dk1"/>
                </a:solidFill>
                <a:latin typeface="Arial"/>
                <a:ea typeface="Arial"/>
                <a:cs typeface="Arial"/>
                <a:sym typeface="Arial"/>
              </a:rPr>
              <a:t> </a:t>
            </a:r>
            <a:r>
              <a:rPr lang="en-US" sz="600" err="1">
                <a:solidFill>
                  <a:schemeClr val="dk1"/>
                </a:solidFill>
              </a:rPr>
              <a:t>Agbonbhase</a:t>
            </a:r>
            <a:r>
              <a:rPr lang="en-US" sz="600">
                <a:solidFill>
                  <a:schemeClr val="dk1"/>
                </a:solidFill>
              </a:rPr>
              <a:t> A, et al.  Readability of plain language summaries (PLS): are they getting better? International Society of Medical Publication Professionals (ISMPP) 20th Annual Meeting</a:t>
            </a:r>
            <a:endParaRPr sz="600">
              <a:solidFill>
                <a:schemeClr val="dk1"/>
              </a:solidFill>
            </a:endParaRPr>
          </a:p>
          <a:p>
            <a:pPr marL="342900" indent="-209550">
              <a:buClr>
                <a:schemeClr val="dk1"/>
              </a:buClr>
              <a:buSzPts val="800"/>
              <a:buAutoNum type="arabicPeriod"/>
            </a:pPr>
            <a:r>
              <a:rPr lang="en-US" sz="600">
                <a:solidFill>
                  <a:schemeClr val="dk1"/>
                </a:solidFill>
              </a:rPr>
              <a:t> </a:t>
            </a:r>
            <a:r>
              <a:rPr lang="en-US" sz="600" err="1">
                <a:solidFill>
                  <a:schemeClr val="dk1"/>
                </a:solidFill>
                <a:latin typeface="Arial"/>
                <a:ea typeface="Arial"/>
                <a:cs typeface="Arial"/>
                <a:sym typeface="Arial"/>
              </a:rPr>
              <a:t>Banic</a:t>
            </a:r>
            <a:r>
              <a:rPr lang="en-US" sz="600">
                <a:solidFill>
                  <a:schemeClr val="dk1"/>
                </a:solidFill>
                <a:latin typeface="Arial"/>
                <a:ea typeface="Arial"/>
                <a:cs typeface="Arial"/>
                <a:sym typeface="Arial"/>
              </a:rPr>
              <a:t> A, et al. BMC Medical Research Methodology 2022;22:240.</a:t>
            </a:r>
            <a:endParaRPr sz="600">
              <a:solidFill>
                <a:schemeClr val="dk1"/>
              </a:solidFill>
              <a:latin typeface="Arial"/>
              <a:ea typeface="Arial"/>
              <a:cs typeface="Arial"/>
              <a:sym typeface="Arial"/>
            </a:endParaRPr>
          </a:p>
          <a:p>
            <a:pPr marL="342900" indent="-209550">
              <a:buClr>
                <a:schemeClr val="dk1"/>
              </a:buClr>
              <a:buSzPts val="800"/>
              <a:buFont typeface="Arial"/>
              <a:buAutoNum type="arabicPeriod"/>
            </a:pPr>
            <a:r>
              <a:rPr lang="en-US" sz="600">
                <a:solidFill>
                  <a:schemeClr val="dk1"/>
                </a:solidFill>
                <a:latin typeface="Arial"/>
                <a:ea typeface="Arial"/>
                <a:cs typeface="Arial"/>
                <a:sym typeface="Arial"/>
              </a:rPr>
              <a:t> </a:t>
            </a:r>
            <a:r>
              <a:rPr lang="en-US" sz="600" err="1">
                <a:solidFill>
                  <a:schemeClr val="dk1"/>
                </a:solidFill>
                <a:latin typeface="Arial"/>
                <a:ea typeface="Arial"/>
                <a:cs typeface="Arial"/>
                <a:sym typeface="Arial"/>
              </a:rPr>
              <a:t>Shiely</a:t>
            </a:r>
            <a:r>
              <a:rPr lang="en-US" sz="600">
                <a:solidFill>
                  <a:schemeClr val="dk1"/>
                </a:solidFill>
                <a:latin typeface="Arial"/>
                <a:ea typeface="Arial"/>
                <a:cs typeface="Arial"/>
                <a:sym typeface="Arial"/>
              </a:rPr>
              <a:t> F &amp; Daly A. Journal of Clinical Epidemiology 2023;156:105-112.</a:t>
            </a:r>
            <a:endParaRPr sz="600">
              <a:solidFill>
                <a:schemeClr val="dk1"/>
              </a:solidFill>
            </a:endParaRPr>
          </a:p>
        </p:txBody>
      </p:sp>
      <p:pic>
        <p:nvPicPr>
          <p:cNvPr id="135" name="Google Shape;135;g2db4a76636b_0_23"/>
          <p:cNvPicPr preferRelativeResize="0"/>
          <p:nvPr/>
        </p:nvPicPr>
        <p:blipFill rotWithShape="1">
          <a:blip r:embed="rId6">
            <a:alphaModFix/>
          </a:blip>
          <a:srcRect l="28015" t="11400" r="31830" b="8142"/>
          <a:stretch/>
        </p:blipFill>
        <p:spPr>
          <a:xfrm>
            <a:off x="5159891" y="860868"/>
            <a:ext cx="1860674" cy="2485629"/>
          </a:xfrm>
          <a:prstGeom prst="rect">
            <a:avLst/>
          </a:prstGeom>
          <a:noFill/>
          <a:ln w="57150" cap="flat" cmpd="sng">
            <a:solidFill>
              <a:srgbClr val="F2F2F2"/>
            </a:solidFill>
            <a:prstDash val="solid"/>
            <a:round/>
            <a:headEnd type="none" w="sm" len="sm"/>
            <a:tailEnd type="none" w="sm" len="sm"/>
          </a:ln>
          <a:effectLst>
            <a:outerShdw blurRad="190500" dist="152400" dir="2820000" algn="tr" rotWithShape="0">
              <a:srgbClr val="000000">
                <a:alpha val="17650"/>
              </a:srgbClr>
            </a:outerShdw>
          </a:effectLst>
        </p:spPr>
      </p:pic>
      <p:sp>
        <p:nvSpPr>
          <p:cNvPr id="136" name="Google Shape;136;g2db4a76636b_0_23"/>
          <p:cNvSpPr txBox="1"/>
          <p:nvPr/>
        </p:nvSpPr>
        <p:spPr>
          <a:xfrm>
            <a:off x="4732013" y="3672281"/>
            <a:ext cx="4110975" cy="867825"/>
          </a:xfrm>
          <a:prstGeom prst="rect">
            <a:avLst/>
          </a:prstGeom>
          <a:solidFill>
            <a:srgbClr val="F3F3F3"/>
          </a:solidFill>
          <a:ln>
            <a:noFill/>
          </a:ln>
        </p:spPr>
        <p:txBody>
          <a:bodyPr spcFirstLastPara="1" wrap="square" lIns="91425" tIns="45694" rIns="91425" bIns="45694" anchor="t" anchorCtr="0">
            <a:noAutofit/>
          </a:bodyPr>
          <a:lstStyle/>
          <a:p>
            <a:pPr>
              <a:lnSpc>
                <a:spcPct val="120000"/>
              </a:lnSpc>
              <a:buClr>
                <a:schemeClr val="dk1"/>
              </a:buClr>
              <a:buSzPts val="1400"/>
            </a:pPr>
            <a:r>
              <a:rPr lang="en-US" sz="1050">
                <a:solidFill>
                  <a:schemeClr val="dk1"/>
                </a:solidFill>
                <a:latin typeface="Arial"/>
                <a:ea typeface="Arial"/>
                <a:cs typeface="Arial"/>
                <a:sym typeface="Arial"/>
              </a:rPr>
              <a:t>“</a:t>
            </a:r>
            <a:r>
              <a:rPr lang="en-US" sz="1050" b="1">
                <a:solidFill>
                  <a:schemeClr val="dk1"/>
                </a:solidFill>
                <a:latin typeface="Arial"/>
                <a:ea typeface="Arial"/>
                <a:cs typeface="Arial"/>
                <a:sym typeface="Arial"/>
              </a:rPr>
              <a:t>No lay summary met the recommended reading age for health care information</a:t>
            </a:r>
            <a:r>
              <a:rPr lang="en-US" sz="1050">
                <a:solidFill>
                  <a:schemeClr val="dk1"/>
                </a:solidFill>
                <a:latin typeface="Arial"/>
                <a:ea typeface="Arial"/>
                <a:cs typeface="Arial"/>
                <a:sym typeface="Arial"/>
              </a:rPr>
              <a:t>... None of them were considered ‘‘easy’’ to read, in fact </a:t>
            </a:r>
            <a:r>
              <a:rPr lang="en-US" sz="1050" b="1">
                <a:solidFill>
                  <a:schemeClr val="dk1"/>
                </a:solidFill>
                <a:latin typeface="Arial"/>
                <a:ea typeface="Arial"/>
                <a:cs typeface="Arial"/>
                <a:sym typeface="Arial"/>
              </a:rPr>
              <a:t>over 85% were considered ‘‘difficult’’ to read</a:t>
            </a:r>
            <a:r>
              <a:rPr lang="en-US" sz="1050">
                <a:solidFill>
                  <a:schemeClr val="dk1"/>
                </a:solidFill>
                <a:latin typeface="Arial"/>
                <a:ea typeface="Arial"/>
                <a:cs typeface="Arial"/>
                <a:sym typeface="Arial"/>
              </a:rPr>
              <a:t>.”</a:t>
            </a:r>
            <a:r>
              <a:rPr lang="en-US" sz="1013" baseline="30000">
                <a:solidFill>
                  <a:schemeClr val="dk1"/>
                </a:solidFill>
              </a:rPr>
              <a:t>3</a:t>
            </a:r>
            <a:endParaRPr sz="1050" baseline="30000">
              <a:solidFill>
                <a:schemeClr val="dk1"/>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g2c60c92485f_0_22"/>
          <p:cNvSpPr txBox="1">
            <a:spLocks noGrp="1"/>
          </p:cNvSpPr>
          <p:nvPr>
            <p:ph type="title"/>
          </p:nvPr>
        </p:nvSpPr>
        <p:spPr>
          <a:xfrm>
            <a:off x="800100" y="728832"/>
            <a:ext cx="7543800" cy="1583550"/>
          </a:xfrm>
          <a:prstGeom prst="rect">
            <a:avLst/>
          </a:prstGeom>
          <a:noFill/>
          <a:ln>
            <a:noFill/>
          </a:ln>
        </p:spPr>
        <p:txBody>
          <a:bodyPr spcFirstLastPara="1" wrap="square" lIns="68569" tIns="34275" rIns="68569" bIns="34275" anchor="b" anchorCtr="0">
            <a:noAutofit/>
          </a:bodyPr>
          <a:lstStyle/>
          <a:p>
            <a:pPr algn="l">
              <a:buSzPts val="1100"/>
            </a:pPr>
            <a:r>
              <a:rPr lang="en-US" sz="2700"/>
              <a:t>It is difficult to convey complex ideas with clarity and simplicity.</a:t>
            </a:r>
            <a:endParaRPr sz="27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g2c60c92485f_0_22"/>
          <p:cNvSpPr txBox="1">
            <a:spLocks noGrp="1"/>
          </p:cNvSpPr>
          <p:nvPr>
            <p:ph type="title"/>
          </p:nvPr>
        </p:nvSpPr>
        <p:spPr>
          <a:xfrm>
            <a:off x="2942167" y="988200"/>
            <a:ext cx="5024966" cy="1583550"/>
          </a:xfrm>
          <a:prstGeom prst="rect">
            <a:avLst/>
          </a:prstGeom>
        </p:spPr>
        <p:txBody>
          <a:bodyPr spcFirstLastPara="1" vert="horz" wrap="square" lIns="68569" tIns="34275" rIns="68569" bIns="34275" rtlCol="0" anchor="b" anchorCtr="0">
            <a:noAutofit/>
          </a:bodyPr>
          <a:lstStyle/>
          <a:p>
            <a:pPr>
              <a:spcBef>
                <a:spcPts val="0"/>
              </a:spcBef>
            </a:pPr>
            <a:r>
              <a:rPr lang="en-US" sz="2400"/>
              <a:t>Can Generative Artificial Intelligence (AI) Be of Assistance to Medical Writers in the Plain Language Summary (PLS) Abstract Creation Process?</a:t>
            </a:r>
            <a:endParaRPr sz="2400"/>
          </a:p>
        </p:txBody>
      </p:sp>
    </p:spTree>
    <p:custDataLst>
      <p:tags r:id="rId1"/>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2db4a76636b_0_258"/>
          <p:cNvSpPr txBox="1">
            <a:spLocks noGrp="1"/>
          </p:cNvSpPr>
          <p:nvPr>
            <p:ph type="title"/>
          </p:nvPr>
        </p:nvSpPr>
        <p:spPr>
          <a:xfrm>
            <a:off x="793932" y="127854"/>
            <a:ext cx="7379775" cy="731925"/>
          </a:xfrm>
          <a:prstGeom prst="rect">
            <a:avLst/>
          </a:prstGeom>
        </p:spPr>
        <p:txBody>
          <a:bodyPr spcFirstLastPara="1" vert="horz" wrap="square" lIns="68569" tIns="34275" rIns="68569" bIns="34275" rtlCol="0" anchor="ctr" anchorCtr="0">
            <a:noAutofit/>
          </a:bodyPr>
          <a:lstStyle/>
          <a:p>
            <a:pPr>
              <a:spcBef>
                <a:spcPts val="0"/>
              </a:spcBef>
            </a:pPr>
            <a:r>
              <a:rPr lang="en-US" sz="2800"/>
              <a:t>Non-bespoke AI (NBAI) and Bespoke AI (BAI) processes</a:t>
            </a:r>
            <a:endParaRPr sz="2800"/>
          </a:p>
        </p:txBody>
      </p:sp>
      <p:sp>
        <p:nvSpPr>
          <p:cNvPr id="155" name="Google Shape;155;g2db4a76636b_0_258"/>
          <p:cNvSpPr txBox="1">
            <a:spLocks noGrp="1"/>
          </p:cNvSpPr>
          <p:nvPr>
            <p:ph type="sldNum" idx="12"/>
          </p:nvPr>
        </p:nvSpPr>
        <p:spPr>
          <a:xfrm>
            <a:off x="266470" y="6486524"/>
            <a:ext cx="527462" cy="36512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SzPts val="1050"/>
              <a:buFont typeface="Arial"/>
              <a:buNone/>
              <a:defRPr sz="1050" b="0" i="0" u="none" strike="noStrike" cap="none">
                <a:solidFill>
                  <a:schemeClr val="lt2"/>
                </a:solidFill>
                <a:latin typeface="Arial"/>
                <a:ea typeface="Arial"/>
                <a:cs typeface="Arial"/>
                <a:sym typeface="Arial"/>
              </a:defRPr>
            </a:lvl1pPr>
            <a:lvl2pPr marL="0" marR="0" lvl="1" indent="0" algn="ctr" rtl="0">
              <a:lnSpc>
                <a:spcPct val="100000"/>
              </a:lnSpc>
              <a:spcBef>
                <a:spcPts val="0"/>
              </a:spcBef>
              <a:spcAft>
                <a:spcPts val="0"/>
              </a:spcAft>
              <a:buClr>
                <a:srgbClr val="000000"/>
              </a:buClr>
              <a:buSzPts val="1050"/>
              <a:buFont typeface="Arial"/>
              <a:buNone/>
              <a:defRPr sz="1050" b="0" i="0" u="none" strike="noStrike" cap="none">
                <a:solidFill>
                  <a:schemeClr val="lt2"/>
                </a:solidFill>
                <a:latin typeface="Arial"/>
                <a:ea typeface="Arial"/>
                <a:cs typeface="Arial"/>
                <a:sym typeface="Arial"/>
              </a:defRPr>
            </a:lvl2pPr>
            <a:lvl3pPr marL="0" marR="0" lvl="2" indent="0" algn="ctr" rtl="0">
              <a:lnSpc>
                <a:spcPct val="100000"/>
              </a:lnSpc>
              <a:spcBef>
                <a:spcPts val="0"/>
              </a:spcBef>
              <a:spcAft>
                <a:spcPts val="0"/>
              </a:spcAft>
              <a:buClr>
                <a:srgbClr val="000000"/>
              </a:buClr>
              <a:buSzPts val="1050"/>
              <a:buFont typeface="Arial"/>
              <a:buNone/>
              <a:defRPr sz="1050" b="0" i="0" u="none" strike="noStrike" cap="none">
                <a:solidFill>
                  <a:schemeClr val="lt2"/>
                </a:solidFill>
                <a:latin typeface="Arial"/>
                <a:ea typeface="Arial"/>
                <a:cs typeface="Arial"/>
                <a:sym typeface="Arial"/>
              </a:defRPr>
            </a:lvl3pPr>
            <a:lvl4pPr marL="0" marR="0" lvl="3" indent="0" algn="ctr" rtl="0">
              <a:lnSpc>
                <a:spcPct val="100000"/>
              </a:lnSpc>
              <a:spcBef>
                <a:spcPts val="0"/>
              </a:spcBef>
              <a:spcAft>
                <a:spcPts val="0"/>
              </a:spcAft>
              <a:buClr>
                <a:srgbClr val="000000"/>
              </a:buClr>
              <a:buSzPts val="1050"/>
              <a:buFont typeface="Arial"/>
              <a:buNone/>
              <a:defRPr sz="1050" b="0" i="0" u="none" strike="noStrike" cap="none">
                <a:solidFill>
                  <a:schemeClr val="lt2"/>
                </a:solidFill>
                <a:latin typeface="Arial"/>
                <a:ea typeface="Arial"/>
                <a:cs typeface="Arial"/>
                <a:sym typeface="Arial"/>
              </a:defRPr>
            </a:lvl4pPr>
            <a:lvl5pPr marL="0" marR="0" lvl="4" indent="0" algn="ctr" rtl="0">
              <a:lnSpc>
                <a:spcPct val="100000"/>
              </a:lnSpc>
              <a:spcBef>
                <a:spcPts val="0"/>
              </a:spcBef>
              <a:spcAft>
                <a:spcPts val="0"/>
              </a:spcAft>
              <a:buClr>
                <a:srgbClr val="000000"/>
              </a:buClr>
              <a:buSzPts val="1050"/>
              <a:buFont typeface="Arial"/>
              <a:buNone/>
              <a:defRPr sz="1050" b="0" i="0" u="none" strike="noStrike" cap="none">
                <a:solidFill>
                  <a:schemeClr val="lt2"/>
                </a:solidFill>
                <a:latin typeface="Arial"/>
                <a:ea typeface="Arial"/>
                <a:cs typeface="Arial"/>
                <a:sym typeface="Arial"/>
              </a:defRPr>
            </a:lvl5pPr>
            <a:lvl6pPr marL="0" marR="0" lvl="5" indent="0" algn="ctr" rtl="0">
              <a:lnSpc>
                <a:spcPct val="100000"/>
              </a:lnSpc>
              <a:spcBef>
                <a:spcPts val="0"/>
              </a:spcBef>
              <a:spcAft>
                <a:spcPts val="0"/>
              </a:spcAft>
              <a:buClr>
                <a:srgbClr val="000000"/>
              </a:buClr>
              <a:buSzPts val="1050"/>
              <a:buFont typeface="Arial"/>
              <a:buNone/>
              <a:defRPr sz="1050" b="0" i="0" u="none" strike="noStrike" cap="none">
                <a:solidFill>
                  <a:schemeClr val="lt2"/>
                </a:solidFill>
                <a:latin typeface="Arial"/>
                <a:ea typeface="Arial"/>
                <a:cs typeface="Arial"/>
                <a:sym typeface="Arial"/>
              </a:defRPr>
            </a:lvl6pPr>
            <a:lvl7pPr marL="0" marR="0" lvl="6" indent="0" algn="ctr" rtl="0">
              <a:lnSpc>
                <a:spcPct val="100000"/>
              </a:lnSpc>
              <a:spcBef>
                <a:spcPts val="0"/>
              </a:spcBef>
              <a:spcAft>
                <a:spcPts val="0"/>
              </a:spcAft>
              <a:buClr>
                <a:srgbClr val="000000"/>
              </a:buClr>
              <a:buSzPts val="1050"/>
              <a:buFont typeface="Arial"/>
              <a:buNone/>
              <a:defRPr sz="1050" b="0" i="0" u="none" strike="noStrike" cap="none">
                <a:solidFill>
                  <a:schemeClr val="lt2"/>
                </a:solidFill>
                <a:latin typeface="Arial"/>
                <a:ea typeface="Arial"/>
                <a:cs typeface="Arial"/>
                <a:sym typeface="Arial"/>
              </a:defRPr>
            </a:lvl7pPr>
            <a:lvl8pPr marL="0" marR="0" lvl="7" indent="0" algn="ctr" rtl="0">
              <a:lnSpc>
                <a:spcPct val="100000"/>
              </a:lnSpc>
              <a:spcBef>
                <a:spcPts val="0"/>
              </a:spcBef>
              <a:spcAft>
                <a:spcPts val="0"/>
              </a:spcAft>
              <a:buClr>
                <a:srgbClr val="000000"/>
              </a:buClr>
              <a:buSzPts val="1050"/>
              <a:buFont typeface="Arial"/>
              <a:buNone/>
              <a:defRPr sz="1050" b="0" i="0" u="none" strike="noStrike" cap="none">
                <a:solidFill>
                  <a:schemeClr val="lt2"/>
                </a:solidFill>
                <a:latin typeface="Arial"/>
                <a:ea typeface="Arial"/>
                <a:cs typeface="Arial"/>
                <a:sym typeface="Arial"/>
              </a:defRPr>
            </a:lvl8pPr>
            <a:lvl9pPr marL="0" marR="0" lvl="8" indent="0" algn="ctr" rtl="0">
              <a:lnSpc>
                <a:spcPct val="100000"/>
              </a:lnSpc>
              <a:spcBef>
                <a:spcPts val="0"/>
              </a:spcBef>
              <a:spcAft>
                <a:spcPts val="0"/>
              </a:spcAft>
              <a:buClr>
                <a:srgbClr val="000000"/>
              </a:buClr>
              <a:buSzPts val="1050"/>
              <a:buFont typeface="Arial"/>
              <a:buNone/>
              <a:defRPr sz="1050" b="0" i="0" u="none" strike="noStrike" cap="none">
                <a:solidFill>
                  <a:schemeClr val="lt2"/>
                </a:solidFill>
                <a:latin typeface="Arial"/>
                <a:ea typeface="Arial"/>
                <a:cs typeface="Arial"/>
                <a:sym typeface="Arial"/>
              </a:defRPr>
            </a:lvl9pPr>
          </a:lstStyle>
          <a:p>
            <a:pPr algn="ctr">
              <a:buClr>
                <a:srgbClr val="000000"/>
              </a:buClr>
              <a:buSzPts val="1050"/>
            </a:pPr>
            <a:fld id="{00000000-1234-1234-1234-123412341234}" type="slidenum">
              <a:rPr lang="en-US" smtClean="0"/>
              <a:pPr algn="ctr">
                <a:buClr>
                  <a:srgbClr val="000000"/>
                </a:buClr>
                <a:buSzPts val="1050"/>
              </a:pPr>
              <a:t>44</a:t>
            </a:fld>
            <a:endParaRPr/>
          </a:p>
        </p:txBody>
      </p:sp>
      <p:pic>
        <p:nvPicPr>
          <p:cNvPr id="156" name="Google Shape;156;g2db4a76636b_0_258"/>
          <p:cNvPicPr preferRelativeResize="0"/>
          <p:nvPr/>
        </p:nvPicPr>
        <p:blipFill rotWithShape="1">
          <a:blip r:embed="rId3">
            <a:alphaModFix/>
          </a:blip>
          <a:srcRect l="327" r="327"/>
          <a:stretch/>
        </p:blipFill>
        <p:spPr>
          <a:xfrm>
            <a:off x="457201" y="1019940"/>
            <a:ext cx="8229599" cy="2811780"/>
          </a:xfrm>
          <a:prstGeom prst="rect">
            <a:avLst/>
          </a:prstGeom>
          <a:noFill/>
          <a:ln>
            <a:noFill/>
          </a:ln>
        </p:spPr>
      </p:pic>
      <p:sp>
        <p:nvSpPr>
          <p:cNvPr id="157" name="Google Shape;157;g2db4a76636b_0_258"/>
          <p:cNvSpPr txBox="1"/>
          <p:nvPr/>
        </p:nvSpPr>
        <p:spPr>
          <a:xfrm>
            <a:off x="838800" y="4616513"/>
            <a:ext cx="7466400" cy="257934"/>
          </a:xfrm>
          <a:prstGeom prst="rect">
            <a:avLst/>
          </a:prstGeom>
          <a:noFill/>
          <a:ln>
            <a:noFill/>
          </a:ln>
        </p:spPr>
        <p:txBody>
          <a:bodyPr spcFirstLastPara="1" wrap="square" lIns="68569" tIns="68569" rIns="68569" bIns="68569" anchor="t" anchorCtr="0">
            <a:spAutoFit/>
          </a:bodyPr>
          <a:lstStyle/>
          <a:p>
            <a:pPr marL="342900">
              <a:lnSpc>
                <a:spcPct val="115000"/>
              </a:lnSpc>
              <a:buClr>
                <a:schemeClr val="dk1"/>
              </a:buClr>
              <a:buSzPts val="1100"/>
            </a:pPr>
            <a:r>
              <a:rPr lang="en-US" sz="675">
                <a:solidFill>
                  <a:schemeClr val="dk1"/>
                </a:solidFill>
                <a:latin typeface="Arial"/>
                <a:ea typeface="Arial"/>
                <a:cs typeface="Arial"/>
                <a:sym typeface="Arial"/>
              </a:rPr>
              <a:t>AI, artificial intelligence; BAI PLS: Bespoke-AI plain language summary abstract; NBAI PLS: Non-bespoke-AI plain language summary abstract; OS abstract: Original Scientific abstract; </a:t>
            </a:r>
            <a:endParaRPr sz="675">
              <a:solidFill>
                <a:schemeClr val="dk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2" name="Google Shape;122;g2c60c92485f_0_0"/>
          <p:cNvPicPr preferRelativeResize="0"/>
          <p:nvPr/>
        </p:nvPicPr>
        <p:blipFill>
          <a:blip r:embed="rId4">
            <a:alphaModFix/>
          </a:blip>
          <a:stretch>
            <a:fillRect/>
          </a:stretch>
        </p:blipFill>
        <p:spPr>
          <a:xfrm>
            <a:off x="1636313" y="419513"/>
            <a:ext cx="5871374" cy="4188464"/>
          </a:xfrm>
          <a:prstGeom prst="rect">
            <a:avLst/>
          </a:prstGeom>
          <a:noFill/>
          <a:ln>
            <a:noFill/>
          </a:ln>
        </p:spPr>
      </p:pic>
      <p:sp>
        <p:nvSpPr>
          <p:cNvPr id="123" name="Google Shape;123;g2c60c92485f_0_0"/>
          <p:cNvSpPr txBox="1">
            <a:spLocks noGrp="1"/>
          </p:cNvSpPr>
          <p:nvPr>
            <p:ph type="sldNum" idx="12"/>
          </p:nvPr>
        </p:nvSpPr>
        <p:spPr>
          <a:xfrm>
            <a:off x="266470" y="6486524"/>
            <a:ext cx="527462" cy="365125"/>
          </a:xfrm>
          <a:prstGeom prst="rect">
            <a:avLst/>
          </a:prstGeom>
        </p:spPr>
        <p:txBody>
          <a:bodyPr spcFirstLastPara="1" wrap="square" lIns="68569" tIns="34275" rIns="68569" bIns="34275" anchor="t" anchorCtr="0">
            <a:noAutofit/>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000000"/>
              </a:buClr>
            </a:pPr>
            <a:fld id="{76B51402-D8AD-3345-AF1A-7CB73C854E7F}" type="slidenum">
              <a:rPr lang="en-US" smtClean="0"/>
              <a:pPr algn="ctr">
                <a:buClr>
                  <a:srgbClr val="000000"/>
                </a:buClr>
              </a:pPr>
              <a:t>45</a:t>
            </a:fld>
            <a:endParaRPr/>
          </a:p>
        </p:txBody>
      </p:sp>
      <p:sp>
        <p:nvSpPr>
          <p:cNvPr id="124" name="Google Shape;124;g2c60c92485f_0_0"/>
          <p:cNvSpPr/>
          <p:nvPr/>
        </p:nvSpPr>
        <p:spPr>
          <a:xfrm>
            <a:off x="990675" y="362025"/>
            <a:ext cx="6766650" cy="33975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lgn="ctr"/>
            <a:endParaRPr sz="1013"/>
          </a:p>
        </p:txBody>
      </p:sp>
      <p:sp>
        <p:nvSpPr>
          <p:cNvPr id="125" name="Google Shape;125;g2c60c92485f_0_0"/>
          <p:cNvSpPr txBox="1"/>
          <p:nvPr/>
        </p:nvSpPr>
        <p:spPr>
          <a:xfrm>
            <a:off x="-168734" y="4607977"/>
            <a:ext cx="7466400" cy="457026"/>
          </a:xfrm>
          <a:prstGeom prst="rect">
            <a:avLst/>
          </a:prstGeom>
          <a:noFill/>
          <a:ln>
            <a:noFill/>
          </a:ln>
        </p:spPr>
        <p:txBody>
          <a:bodyPr spcFirstLastPara="1" wrap="square" lIns="68569" tIns="68569" rIns="68569" bIns="68569" anchor="t" anchorCtr="0">
            <a:spAutoFit/>
          </a:bodyPr>
          <a:lstStyle/>
          <a:p>
            <a:pPr marL="342900">
              <a:lnSpc>
                <a:spcPct val="115000"/>
              </a:lnSpc>
              <a:buClr>
                <a:schemeClr val="dk1"/>
              </a:buClr>
              <a:buSzPts val="1100"/>
            </a:pPr>
            <a:r>
              <a:rPr lang="en-US" sz="600">
                <a:solidFill>
                  <a:schemeClr val="dk1"/>
                </a:solidFill>
              </a:rPr>
              <a:t>AI, artificial intelligence; BAI PLS: Bespoke-AI plain language summary abstract; NBAI PLS: Non-bespoke-AI plain language summary abstract; OECD: </a:t>
            </a:r>
            <a:r>
              <a:rPr lang="en-US" sz="600" err="1">
                <a:solidFill>
                  <a:schemeClr val="dk1"/>
                </a:solidFill>
              </a:rPr>
              <a:t>Organisation</a:t>
            </a:r>
            <a:r>
              <a:rPr lang="en-US" sz="600">
                <a:solidFill>
                  <a:schemeClr val="dk1"/>
                </a:solidFill>
              </a:rPr>
              <a:t> for Economic Co-operation and Development; OS abstract: Original Scientific abstract; PCP: primary-care physician; PIAAC: </a:t>
            </a:r>
            <a:r>
              <a:rPr lang="en-US" sz="600" err="1">
                <a:solidFill>
                  <a:schemeClr val="dk1"/>
                </a:solidFill>
              </a:rPr>
              <a:t>Programme</a:t>
            </a:r>
            <a:r>
              <a:rPr lang="en-US" sz="600">
                <a:solidFill>
                  <a:schemeClr val="dk1"/>
                </a:solidFill>
              </a:rPr>
              <a:t> for the International Assessment of Adult Competencies; PMW: professional medical writer; PMW PLS: professional medical writer plain language summary abstract; SME: subject-matter expert</a:t>
            </a:r>
            <a:endParaRPr sz="600">
              <a:solidFill>
                <a:schemeClr val="dk1"/>
              </a:solidFill>
            </a:endParaRPr>
          </a:p>
        </p:txBody>
      </p:sp>
      <p:cxnSp>
        <p:nvCxnSpPr>
          <p:cNvPr id="126" name="Google Shape;126;g2c60c92485f_0_0"/>
          <p:cNvCxnSpPr/>
          <p:nvPr/>
        </p:nvCxnSpPr>
        <p:spPr>
          <a:xfrm>
            <a:off x="297131" y="730875"/>
            <a:ext cx="7725600" cy="0"/>
          </a:xfrm>
          <a:prstGeom prst="straightConnector1">
            <a:avLst/>
          </a:prstGeom>
          <a:noFill/>
          <a:ln w="19050" cap="flat" cmpd="sng">
            <a:solidFill>
              <a:schemeClr val="accent2"/>
            </a:solidFill>
            <a:prstDash val="solid"/>
            <a:round/>
            <a:headEnd type="none" w="med" len="med"/>
            <a:tailEnd type="none" w="med" len="med"/>
          </a:ln>
        </p:spPr>
      </p:cxnSp>
      <p:sp>
        <p:nvSpPr>
          <p:cNvPr id="127" name="Google Shape;127;g2c60c92485f_0_0"/>
          <p:cNvSpPr txBox="1">
            <a:spLocks noGrp="1"/>
          </p:cNvSpPr>
          <p:nvPr>
            <p:ph type="title"/>
          </p:nvPr>
        </p:nvSpPr>
        <p:spPr>
          <a:xfrm>
            <a:off x="838800" y="24807"/>
            <a:ext cx="7389900" cy="731925"/>
          </a:xfrm>
          <a:prstGeom prst="rect">
            <a:avLst/>
          </a:prstGeom>
        </p:spPr>
        <p:txBody>
          <a:bodyPr spcFirstLastPara="1" vert="horz" wrap="square" lIns="68569" tIns="34275" rIns="68569" bIns="34275" rtlCol="0" anchor="ctr" anchorCtr="0">
            <a:normAutofit/>
          </a:bodyPr>
          <a:lstStyle/>
          <a:p>
            <a:pPr>
              <a:spcBef>
                <a:spcPts val="0"/>
              </a:spcBef>
            </a:pPr>
            <a:r>
              <a:rPr lang="en-US" sz="2000"/>
              <a:t>Study: PLS Abstract Generation Time, Effort, and Quality</a:t>
            </a:r>
            <a:endParaRPr sz="2000"/>
          </a:p>
        </p:txBody>
      </p:sp>
    </p:spTree>
    <p:custDataLst>
      <p:tags r:id="rId1"/>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g2c33f9d2776_0_379"/>
          <p:cNvSpPr txBox="1">
            <a:spLocks noGrp="1"/>
          </p:cNvSpPr>
          <p:nvPr>
            <p:ph type="body" idx="1"/>
          </p:nvPr>
        </p:nvSpPr>
        <p:spPr>
          <a:xfrm>
            <a:off x="304800" y="1104524"/>
            <a:ext cx="8343900" cy="3360150"/>
          </a:xfrm>
          <a:prstGeom prst="rect">
            <a:avLst/>
          </a:prstGeom>
        </p:spPr>
        <p:txBody>
          <a:bodyPr spcFirstLastPara="1" vert="horz" wrap="square" lIns="68569" tIns="34275" rIns="68569" bIns="34275" rtlCol="0" anchor="t" anchorCtr="0">
            <a:normAutofit/>
          </a:bodyPr>
          <a:lstStyle/>
          <a:p>
            <a:pPr marL="0" indent="0">
              <a:buClr>
                <a:schemeClr val="dk1"/>
              </a:buClr>
              <a:buSzPts val="1100"/>
              <a:buNone/>
            </a:pPr>
            <a:r>
              <a:rPr lang="en-US" sz="1800"/>
              <a:t>Bespoke-AI assistance significantly reduced the time to PLS abstract completion</a:t>
            </a:r>
            <a:br>
              <a:rPr lang="en-US" sz="1800"/>
            </a:br>
            <a:r>
              <a:rPr lang="en-US" sz="1800"/>
              <a:t>(by 41% vs. the traditional manual method).</a:t>
            </a:r>
            <a:endParaRPr sz="1800"/>
          </a:p>
          <a:p>
            <a:pPr marL="0" indent="0">
              <a:buNone/>
            </a:pPr>
            <a:endParaRPr/>
          </a:p>
        </p:txBody>
      </p:sp>
      <p:sp>
        <p:nvSpPr>
          <p:cNvPr id="133" name="Google Shape;133;g2c33f9d2776_0_379"/>
          <p:cNvSpPr txBox="1">
            <a:spLocks noGrp="1"/>
          </p:cNvSpPr>
          <p:nvPr>
            <p:ph type="title"/>
          </p:nvPr>
        </p:nvSpPr>
        <p:spPr>
          <a:xfrm>
            <a:off x="793932" y="219730"/>
            <a:ext cx="6766650" cy="731925"/>
          </a:xfrm>
          <a:prstGeom prst="rect">
            <a:avLst/>
          </a:prstGeom>
          <a:noFill/>
          <a:ln>
            <a:noFill/>
          </a:ln>
        </p:spPr>
        <p:txBody>
          <a:bodyPr spcFirstLastPara="1" vert="horz" wrap="square" lIns="68569" tIns="34275" rIns="68569" bIns="34275" rtlCol="0" anchor="ctr" anchorCtr="0">
            <a:noAutofit/>
          </a:bodyPr>
          <a:lstStyle/>
          <a:p>
            <a:pPr>
              <a:spcBef>
                <a:spcPts val="0"/>
              </a:spcBef>
              <a:buClr>
                <a:schemeClr val="dk2"/>
              </a:buClr>
              <a:buSzPts val="1900"/>
            </a:pPr>
            <a:r>
              <a:rPr lang="en-US" sz="2800"/>
              <a:t>Findings: Time to Complete PLS Abstract (n=60)</a:t>
            </a:r>
            <a:endParaRPr sz="2800"/>
          </a:p>
        </p:txBody>
      </p:sp>
      <p:sp>
        <p:nvSpPr>
          <p:cNvPr id="134" name="Google Shape;134;g2c33f9d2776_0_379"/>
          <p:cNvSpPr txBox="1">
            <a:spLocks noGrp="1"/>
          </p:cNvSpPr>
          <p:nvPr>
            <p:ph type="sldNum" idx="12"/>
          </p:nvPr>
        </p:nvSpPr>
        <p:spPr>
          <a:xfrm>
            <a:off x="266470" y="6486524"/>
            <a:ext cx="527462" cy="365125"/>
          </a:xfrm>
          <a:prstGeom prst="rect">
            <a:avLst/>
          </a:prstGeom>
          <a:noFill/>
          <a:ln>
            <a:noFill/>
          </a:ln>
        </p:spPr>
        <p:txBody>
          <a:bodyPr spcFirstLastPara="1" wrap="square" lIns="68569" tIns="34275" rIns="68569" bIns="34275" anchor="ctr" anchorCtr="0">
            <a:noAutofit/>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000000"/>
              </a:buClr>
            </a:pPr>
            <a:fld id="{76B51402-D8AD-3345-AF1A-7CB73C854E7F}" type="slidenum">
              <a:rPr lang="en-US" smtClean="0"/>
              <a:pPr algn="ctr">
                <a:buClr>
                  <a:srgbClr val="000000"/>
                </a:buClr>
              </a:pPr>
              <a:t>46</a:t>
            </a:fld>
            <a:endParaRPr/>
          </a:p>
        </p:txBody>
      </p:sp>
      <p:sp>
        <p:nvSpPr>
          <p:cNvPr id="135" name="Google Shape;135;g2c33f9d2776_0_379"/>
          <p:cNvSpPr txBox="1"/>
          <p:nvPr/>
        </p:nvSpPr>
        <p:spPr>
          <a:xfrm>
            <a:off x="1161921" y="4777575"/>
            <a:ext cx="4392450" cy="276969"/>
          </a:xfrm>
          <a:prstGeom prst="rect">
            <a:avLst/>
          </a:prstGeom>
          <a:noFill/>
          <a:ln>
            <a:noFill/>
          </a:ln>
        </p:spPr>
        <p:txBody>
          <a:bodyPr spcFirstLastPara="1" wrap="square" lIns="68569" tIns="34275" rIns="68569" bIns="34275" anchor="t" anchorCtr="0">
            <a:spAutoFit/>
          </a:bodyPr>
          <a:lstStyle/>
          <a:p>
            <a:r>
              <a:rPr lang="en-US" sz="675"/>
              <a:t>AI,</a:t>
            </a:r>
            <a:r>
              <a:rPr lang="en-US" sz="675">
                <a:solidFill>
                  <a:srgbClr val="000000"/>
                </a:solidFill>
                <a:latin typeface="Arial"/>
                <a:ea typeface="Arial"/>
                <a:cs typeface="Arial"/>
                <a:sym typeface="Arial"/>
              </a:rPr>
              <a:t> artificial intelligence; PLS, plain language sum</a:t>
            </a:r>
            <a:r>
              <a:rPr lang="en-US" sz="675"/>
              <a:t>mary.</a:t>
            </a:r>
            <a:endParaRPr sz="1125"/>
          </a:p>
          <a:p>
            <a:r>
              <a:rPr lang="en-US" sz="675">
                <a:solidFill>
                  <a:srgbClr val="000000"/>
                </a:solidFill>
                <a:latin typeface="Arial"/>
                <a:ea typeface="Arial"/>
                <a:cs typeface="Arial"/>
                <a:sym typeface="Arial"/>
              </a:rPr>
              <a:t>Time to complete each task was self-reported by professional medical writers.</a:t>
            </a:r>
            <a:endParaRPr sz="1125"/>
          </a:p>
        </p:txBody>
      </p:sp>
      <p:sp>
        <p:nvSpPr>
          <p:cNvPr id="136" name="Google Shape;136;g2c33f9d2776_0_379"/>
          <p:cNvSpPr/>
          <p:nvPr/>
        </p:nvSpPr>
        <p:spPr>
          <a:xfrm>
            <a:off x="5448300" y="3496725"/>
            <a:ext cx="1193625" cy="355500"/>
          </a:xfrm>
          <a:prstGeom prst="rect">
            <a:avLst/>
          </a:prstGeom>
          <a:solidFill>
            <a:schemeClr val="lt1"/>
          </a:solidFill>
          <a:ln>
            <a:noFill/>
          </a:ln>
        </p:spPr>
        <p:txBody>
          <a:bodyPr spcFirstLastPara="1" wrap="square" lIns="91425" tIns="91425" rIns="91425" bIns="91425" anchor="ctr" anchorCtr="0">
            <a:noAutofit/>
          </a:bodyPr>
          <a:lstStyle/>
          <a:p>
            <a:pPr algn="ctr"/>
            <a:endParaRPr sz="1425"/>
          </a:p>
        </p:txBody>
      </p:sp>
      <p:pic>
        <p:nvPicPr>
          <p:cNvPr id="137" name="Google Shape;137;g2c33f9d2776_0_379"/>
          <p:cNvPicPr preferRelativeResize="0"/>
          <p:nvPr/>
        </p:nvPicPr>
        <p:blipFill rotWithShape="1">
          <a:blip r:embed="rId4">
            <a:alphaModFix/>
          </a:blip>
          <a:srcRect t="9" b="19"/>
          <a:stretch/>
        </p:blipFill>
        <p:spPr>
          <a:xfrm>
            <a:off x="1039520" y="1913543"/>
            <a:ext cx="6874459" cy="2455164"/>
          </a:xfrm>
          <a:prstGeom prst="rect">
            <a:avLst/>
          </a:prstGeom>
          <a:noFill/>
          <a:ln>
            <a:noFill/>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g2c33f9d2776_0_396"/>
          <p:cNvSpPr txBox="1">
            <a:spLocks noGrp="1"/>
          </p:cNvSpPr>
          <p:nvPr>
            <p:ph type="body" idx="1"/>
          </p:nvPr>
        </p:nvSpPr>
        <p:spPr>
          <a:xfrm>
            <a:off x="304800" y="1104524"/>
            <a:ext cx="8343900" cy="3360150"/>
          </a:xfrm>
          <a:prstGeom prst="rect">
            <a:avLst/>
          </a:prstGeom>
        </p:spPr>
        <p:txBody>
          <a:bodyPr spcFirstLastPara="1" vert="horz" wrap="square" lIns="68569" tIns="34275" rIns="68569" bIns="34275" rtlCol="0" anchor="t" anchorCtr="0">
            <a:normAutofit/>
          </a:bodyPr>
          <a:lstStyle/>
          <a:p>
            <a:pPr marL="0" indent="0">
              <a:buClr>
                <a:schemeClr val="dk1"/>
              </a:buClr>
              <a:buSzPts val="1100"/>
              <a:buNone/>
            </a:pPr>
            <a:r>
              <a:rPr lang="en-US" sz="1800"/>
              <a:t>Both the traditional manual method and non-bespoke AI approaches required relatively 16%-20% more perceived effort vs. the bespoke-AI approach.</a:t>
            </a:r>
            <a:endParaRPr sz="1800"/>
          </a:p>
          <a:p>
            <a:pPr marL="0" indent="0">
              <a:buClr>
                <a:schemeClr val="dk1"/>
              </a:buClr>
              <a:buSzPts val="1100"/>
              <a:buNone/>
            </a:pPr>
            <a:endParaRPr/>
          </a:p>
          <a:p>
            <a:pPr marL="0" indent="0">
              <a:buNone/>
            </a:pPr>
            <a:endParaRPr/>
          </a:p>
        </p:txBody>
      </p:sp>
      <p:sp>
        <p:nvSpPr>
          <p:cNvPr id="143" name="Google Shape;143;g2c33f9d2776_0_396"/>
          <p:cNvSpPr txBox="1">
            <a:spLocks noGrp="1"/>
          </p:cNvSpPr>
          <p:nvPr>
            <p:ph type="title"/>
          </p:nvPr>
        </p:nvSpPr>
        <p:spPr>
          <a:xfrm>
            <a:off x="793932" y="257791"/>
            <a:ext cx="6766650" cy="731925"/>
          </a:xfrm>
          <a:prstGeom prst="rect">
            <a:avLst/>
          </a:prstGeom>
          <a:noFill/>
          <a:ln>
            <a:noFill/>
          </a:ln>
        </p:spPr>
        <p:txBody>
          <a:bodyPr spcFirstLastPara="1" vert="horz" wrap="square" lIns="68569" tIns="34275" rIns="68569" bIns="34275" rtlCol="0" anchor="ctr" anchorCtr="0">
            <a:noAutofit/>
          </a:bodyPr>
          <a:lstStyle/>
          <a:p>
            <a:pPr>
              <a:spcBef>
                <a:spcPts val="0"/>
              </a:spcBef>
              <a:buClr>
                <a:schemeClr val="dk2"/>
              </a:buClr>
              <a:buSzPts val="1900"/>
            </a:pPr>
            <a:r>
              <a:rPr lang="en-US" sz="2800"/>
              <a:t>Findings: Effort to Complete PLS Abstract (n=60)</a:t>
            </a:r>
            <a:endParaRPr sz="2800"/>
          </a:p>
        </p:txBody>
      </p:sp>
      <p:sp>
        <p:nvSpPr>
          <p:cNvPr id="144" name="Google Shape;144;g2c33f9d2776_0_396"/>
          <p:cNvSpPr txBox="1">
            <a:spLocks noGrp="1"/>
          </p:cNvSpPr>
          <p:nvPr>
            <p:ph type="sldNum" idx="12"/>
          </p:nvPr>
        </p:nvSpPr>
        <p:spPr>
          <a:xfrm>
            <a:off x="266470" y="6486524"/>
            <a:ext cx="527462" cy="365125"/>
          </a:xfrm>
          <a:prstGeom prst="rect">
            <a:avLst/>
          </a:prstGeom>
          <a:noFill/>
          <a:ln>
            <a:noFill/>
          </a:ln>
        </p:spPr>
        <p:txBody>
          <a:bodyPr spcFirstLastPara="1" wrap="square" lIns="68569" tIns="34275" rIns="68569" bIns="34275" anchor="ctr" anchorCtr="0">
            <a:noAutofit/>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000000"/>
              </a:buClr>
            </a:pPr>
            <a:fld id="{76B51402-D8AD-3345-AF1A-7CB73C854E7F}" type="slidenum">
              <a:rPr lang="en-US" smtClean="0"/>
              <a:pPr algn="ctr">
                <a:buClr>
                  <a:srgbClr val="000000"/>
                </a:buClr>
              </a:pPr>
              <a:t>47</a:t>
            </a:fld>
            <a:endParaRPr/>
          </a:p>
        </p:txBody>
      </p:sp>
      <p:sp>
        <p:nvSpPr>
          <p:cNvPr id="145" name="Google Shape;145;g2c33f9d2776_0_396"/>
          <p:cNvSpPr txBox="1"/>
          <p:nvPr/>
        </p:nvSpPr>
        <p:spPr>
          <a:xfrm>
            <a:off x="1161922" y="4777575"/>
            <a:ext cx="4478625" cy="276969"/>
          </a:xfrm>
          <a:prstGeom prst="rect">
            <a:avLst/>
          </a:prstGeom>
          <a:noFill/>
          <a:ln>
            <a:noFill/>
          </a:ln>
        </p:spPr>
        <p:txBody>
          <a:bodyPr spcFirstLastPara="1" wrap="square" lIns="68569" tIns="34275" rIns="68569" bIns="34275" anchor="t" anchorCtr="0">
            <a:spAutoFit/>
          </a:bodyPr>
          <a:lstStyle/>
          <a:p>
            <a:r>
              <a:rPr lang="en-US" sz="675">
                <a:solidFill>
                  <a:srgbClr val="000000"/>
                </a:solidFill>
                <a:latin typeface="Arial"/>
                <a:ea typeface="Arial"/>
                <a:cs typeface="Arial"/>
                <a:sym typeface="Arial"/>
              </a:rPr>
              <a:t>BAI, bespoke artificial intelligence; NBAI, non-bespoke artificial intelligence; PLS, plain language </a:t>
            </a:r>
            <a:r>
              <a:rPr lang="en-US" sz="675"/>
              <a:t>summary.</a:t>
            </a:r>
            <a:endParaRPr sz="675"/>
          </a:p>
          <a:p>
            <a:r>
              <a:rPr lang="en-US" sz="675"/>
              <a:t>Effort required to complete task as reported by professional medical writers.</a:t>
            </a:r>
            <a:endParaRPr sz="675"/>
          </a:p>
        </p:txBody>
      </p:sp>
      <p:sp>
        <p:nvSpPr>
          <p:cNvPr id="146" name="Google Shape;146;g2c33f9d2776_0_396"/>
          <p:cNvSpPr/>
          <p:nvPr/>
        </p:nvSpPr>
        <p:spPr>
          <a:xfrm>
            <a:off x="5372100" y="3496725"/>
            <a:ext cx="1193625" cy="355500"/>
          </a:xfrm>
          <a:prstGeom prst="rect">
            <a:avLst/>
          </a:prstGeom>
          <a:solidFill>
            <a:schemeClr val="lt1"/>
          </a:solidFill>
          <a:ln>
            <a:noFill/>
          </a:ln>
        </p:spPr>
        <p:txBody>
          <a:bodyPr spcFirstLastPara="1" wrap="square" lIns="91425" tIns="91425" rIns="91425" bIns="91425" anchor="ctr" anchorCtr="0">
            <a:noAutofit/>
          </a:bodyPr>
          <a:lstStyle/>
          <a:p>
            <a:pPr algn="ctr"/>
            <a:endParaRPr sz="1425"/>
          </a:p>
        </p:txBody>
      </p:sp>
      <p:pic>
        <p:nvPicPr>
          <p:cNvPr id="147" name="Google Shape;147;g2c33f9d2776_0_396"/>
          <p:cNvPicPr preferRelativeResize="0"/>
          <p:nvPr/>
        </p:nvPicPr>
        <p:blipFill>
          <a:blip r:embed="rId4">
            <a:alphaModFix/>
          </a:blip>
          <a:stretch>
            <a:fillRect/>
          </a:stretch>
        </p:blipFill>
        <p:spPr>
          <a:xfrm>
            <a:off x="892761" y="1896581"/>
            <a:ext cx="7358477" cy="2455164"/>
          </a:xfrm>
          <a:prstGeom prst="rect">
            <a:avLst/>
          </a:prstGeom>
          <a:noFill/>
          <a:ln>
            <a:noFill/>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2c33f9d2776_0_464"/>
          <p:cNvSpPr txBox="1">
            <a:spLocks noGrp="1"/>
          </p:cNvSpPr>
          <p:nvPr>
            <p:ph type="body" idx="1"/>
          </p:nvPr>
        </p:nvSpPr>
        <p:spPr>
          <a:xfrm>
            <a:off x="304800" y="1104524"/>
            <a:ext cx="8343900" cy="3360150"/>
          </a:xfrm>
          <a:prstGeom prst="rect">
            <a:avLst/>
          </a:prstGeom>
        </p:spPr>
        <p:txBody>
          <a:bodyPr spcFirstLastPara="1" vert="horz" wrap="square" lIns="68569" tIns="34275" rIns="68569" bIns="34275" rtlCol="0" anchor="t" anchorCtr="0">
            <a:normAutofit/>
          </a:bodyPr>
          <a:lstStyle/>
          <a:p>
            <a:pPr marL="0" indent="0">
              <a:buNone/>
            </a:pPr>
            <a:r>
              <a:rPr lang="en-US" sz="1800"/>
              <a:t>AI-assisted PLS abstracts more accurately reflected the original scientific abstract than did the manually written PLSAs.</a:t>
            </a:r>
            <a:endParaRPr sz="1800"/>
          </a:p>
        </p:txBody>
      </p:sp>
      <p:sp>
        <p:nvSpPr>
          <p:cNvPr id="153" name="Google Shape;153;g2c33f9d2776_0_464"/>
          <p:cNvSpPr txBox="1">
            <a:spLocks noGrp="1"/>
          </p:cNvSpPr>
          <p:nvPr>
            <p:ph type="title"/>
          </p:nvPr>
        </p:nvSpPr>
        <p:spPr>
          <a:xfrm>
            <a:off x="628125" y="317615"/>
            <a:ext cx="7697250" cy="731925"/>
          </a:xfrm>
          <a:prstGeom prst="rect">
            <a:avLst/>
          </a:prstGeom>
          <a:noFill/>
          <a:ln>
            <a:noFill/>
          </a:ln>
        </p:spPr>
        <p:txBody>
          <a:bodyPr spcFirstLastPara="1" vert="horz" wrap="square" lIns="68569" tIns="34275" rIns="68569" bIns="34275" rtlCol="0" anchor="ctr" anchorCtr="0">
            <a:normAutofit/>
          </a:bodyPr>
          <a:lstStyle/>
          <a:p>
            <a:pPr>
              <a:spcBef>
                <a:spcPts val="0"/>
              </a:spcBef>
              <a:buClr>
                <a:schemeClr val="dk2"/>
              </a:buClr>
              <a:buSzPts val="1900"/>
            </a:pPr>
            <a:r>
              <a:rPr lang="en-US" sz="2800"/>
              <a:t>Findings: Subject-matter Expert review (n=72)</a:t>
            </a:r>
            <a:endParaRPr sz="2800"/>
          </a:p>
        </p:txBody>
      </p:sp>
      <p:sp>
        <p:nvSpPr>
          <p:cNvPr id="154" name="Google Shape;154;g2c33f9d2776_0_464"/>
          <p:cNvSpPr txBox="1"/>
          <p:nvPr/>
        </p:nvSpPr>
        <p:spPr>
          <a:xfrm>
            <a:off x="1085711" y="4777582"/>
            <a:ext cx="3248100" cy="276969"/>
          </a:xfrm>
          <a:prstGeom prst="rect">
            <a:avLst/>
          </a:prstGeom>
          <a:noFill/>
          <a:ln>
            <a:noFill/>
          </a:ln>
        </p:spPr>
        <p:txBody>
          <a:bodyPr spcFirstLastPara="1" wrap="square" lIns="68569" tIns="34275" rIns="68569" bIns="34275" anchor="t" anchorCtr="0">
            <a:spAutoFit/>
          </a:bodyPr>
          <a:lstStyle/>
          <a:p>
            <a:r>
              <a:rPr lang="en-US" sz="675">
                <a:solidFill>
                  <a:schemeClr val="dk1"/>
                </a:solidFill>
              </a:rPr>
              <a:t>AI, artificial intelligence; BAI, Bespoke artificial intelligence; NBAI, Non-bespoke artificial intelligence; PLS, plain language summary.</a:t>
            </a:r>
          </a:p>
        </p:txBody>
      </p:sp>
      <p:sp>
        <p:nvSpPr>
          <p:cNvPr id="155" name="Google Shape;155;g2c33f9d2776_0_464"/>
          <p:cNvSpPr txBox="1">
            <a:spLocks noGrp="1"/>
          </p:cNvSpPr>
          <p:nvPr>
            <p:ph type="sldNum" idx="12"/>
          </p:nvPr>
        </p:nvSpPr>
        <p:spPr>
          <a:xfrm>
            <a:off x="266470" y="6486524"/>
            <a:ext cx="527462" cy="365125"/>
          </a:xfrm>
          <a:prstGeom prst="rect">
            <a:avLst/>
          </a:prstGeom>
        </p:spPr>
        <p:txBody>
          <a:bodyPr spcFirstLastPara="1" wrap="square" lIns="68569" tIns="34275" rIns="68569" bIns="34275" anchor="t" anchorCtr="0">
            <a:noAutofit/>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000000"/>
              </a:buClr>
            </a:pPr>
            <a:fld id="{76B51402-D8AD-3345-AF1A-7CB73C854E7F}" type="slidenum">
              <a:rPr lang="en-US" smtClean="0"/>
              <a:pPr algn="ctr">
                <a:buClr>
                  <a:srgbClr val="000000"/>
                </a:buClr>
              </a:pPr>
              <a:t>48</a:t>
            </a:fld>
            <a:endParaRPr/>
          </a:p>
        </p:txBody>
      </p:sp>
      <p:pic>
        <p:nvPicPr>
          <p:cNvPr id="156" name="Google Shape;156;g2c33f9d2776_0_464"/>
          <p:cNvPicPr preferRelativeResize="0"/>
          <p:nvPr/>
        </p:nvPicPr>
        <p:blipFill rotWithShape="1">
          <a:blip r:embed="rId4">
            <a:alphaModFix/>
          </a:blip>
          <a:srcRect l="219" r="209"/>
          <a:stretch/>
        </p:blipFill>
        <p:spPr>
          <a:xfrm>
            <a:off x="654572" y="1843808"/>
            <a:ext cx="7358477" cy="2455163"/>
          </a:xfrm>
          <a:prstGeom prst="rect">
            <a:avLst/>
          </a:prstGeom>
          <a:noFill/>
          <a:ln>
            <a:noFill/>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2c33f9d2776_0_479"/>
          <p:cNvSpPr txBox="1">
            <a:spLocks noGrp="1"/>
          </p:cNvSpPr>
          <p:nvPr>
            <p:ph type="body" idx="1"/>
          </p:nvPr>
        </p:nvSpPr>
        <p:spPr>
          <a:xfrm>
            <a:off x="304800" y="1104524"/>
            <a:ext cx="8343900" cy="3360150"/>
          </a:xfrm>
          <a:prstGeom prst="rect">
            <a:avLst/>
          </a:prstGeom>
        </p:spPr>
        <p:txBody>
          <a:bodyPr spcFirstLastPara="1" vert="horz" wrap="square" lIns="68569" tIns="34275" rIns="68569" bIns="34275" rtlCol="0" anchor="t" anchorCtr="0">
            <a:normAutofit/>
          </a:bodyPr>
          <a:lstStyle/>
          <a:p>
            <a:pPr marL="0" indent="0">
              <a:buNone/>
            </a:pPr>
            <a:r>
              <a:rPr lang="en-US" sz="1800"/>
              <a:t>The AI-assisted PLS abstract development process resulted in PLSAs that were most suited to explaining the research findings to patients.</a:t>
            </a:r>
            <a:endParaRPr sz="1800"/>
          </a:p>
        </p:txBody>
      </p:sp>
      <p:sp>
        <p:nvSpPr>
          <p:cNvPr id="162" name="Google Shape;162;g2c33f9d2776_0_479"/>
          <p:cNvSpPr txBox="1">
            <a:spLocks noGrp="1"/>
          </p:cNvSpPr>
          <p:nvPr>
            <p:ph type="title"/>
          </p:nvPr>
        </p:nvSpPr>
        <p:spPr>
          <a:xfrm>
            <a:off x="793932" y="249325"/>
            <a:ext cx="6766650" cy="731925"/>
          </a:xfrm>
          <a:prstGeom prst="rect">
            <a:avLst/>
          </a:prstGeom>
          <a:noFill/>
          <a:ln>
            <a:noFill/>
          </a:ln>
        </p:spPr>
        <p:txBody>
          <a:bodyPr spcFirstLastPara="1" vert="horz" wrap="square" lIns="68569" tIns="34275" rIns="68569" bIns="34275" rtlCol="0" anchor="ctr" anchorCtr="0">
            <a:noAutofit/>
          </a:bodyPr>
          <a:lstStyle/>
          <a:p>
            <a:pPr>
              <a:spcBef>
                <a:spcPts val="0"/>
              </a:spcBef>
              <a:buClr>
                <a:schemeClr val="dk2"/>
              </a:buClr>
              <a:buSzPts val="1900"/>
            </a:pPr>
            <a:r>
              <a:rPr lang="en-US" sz="2800"/>
              <a:t>Findings:</a:t>
            </a:r>
            <a:r>
              <a:rPr lang="en-US" sz="2800" b="0"/>
              <a:t> </a:t>
            </a:r>
            <a:r>
              <a:rPr lang="en-US" sz="2800"/>
              <a:t>Primary Care Physician Review (n=72)</a:t>
            </a:r>
            <a:endParaRPr sz="2800"/>
          </a:p>
        </p:txBody>
      </p:sp>
      <p:sp>
        <p:nvSpPr>
          <p:cNvPr id="163" name="Google Shape;163;g2c33f9d2776_0_479"/>
          <p:cNvSpPr txBox="1"/>
          <p:nvPr/>
        </p:nvSpPr>
        <p:spPr>
          <a:xfrm>
            <a:off x="1077254" y="4587948"/>
            <a:ext cx="3910725" cy="276969"/>
          </a:xfrm>
          <a:prstGeom prst="rect">
            <a:avLst/>
          </a:prstGeom>
          <a:noFill/>
          <a:ln>
            <a:noFill/>
          </a:ln>
        </p:spPr>
        <p:txBody>
          <a:bodyPr spcFirstLastPara="1" wrap="square" lIns="68569" tIns="34275" rIns="68569" bIns="34275" anchor="t" anchorCtr="0">
            <a:spAutoFit/>
          </a:bodyPr>
          <a:lstStyle/>
          <a:p>
            <a:r>
              <a:rPr lang="en-US" sz="675">
                <a:solidFill>
                  <a:schemeClr val="dk1"/>
                </a:solidFill>
              </a:rPr>
              <a:t>AI, artificial intelligence; BAI, Bespoke artificial intelligence; NBAI, Non-bespoke artificial intelligence; PLS, plain language summary.</a:t>
            </a:r>
          </a:p>
        </p:txBody>
      </p:sp>
      <p:sp>
        <p:nvSpPr>
          <p:cNvPr id="164" name="Google Shape;164;g2c33f9d2776_0_479"/>
          <p:cNvSpPr txBox="1">
            <a:spLocks noGrp="1"/>
          </p:cNvSpPr>
          <p:nvPr>
            <p:ph type="sldNum" idx="12"/>
          </p:nvPr>
        </p:nvSpPr>
        <p:spPr>
          <a:xfrm>
            <a:off x="266470" y="6486524"/>
            <a:ext cx="527462" cy="365125"/>
          </a:xfrm>
          <a:prstGeom prst="rect">
            <a:avLst/>
          </a:prstGeom>
        </p:spPr>
        <p:txBody>
          <a:bodyPr spcFirstLastPara="1" wrap="square" lIns="68569" tIns="34275" rIns="68569" bIns="34275" anchor="t" anchorCtr="0">
            <a:noAutofit/>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000000"/>
              </a:buClr>
            </a:pPr>
            <a:fld id="{76B51402-D8AD-3345-AF1A-7CB73C854E7F}" type="slidenum">
              <a:rPr lang="en-US" smtClean="0"/>
              <a:pPr algn="ctr">
                <a:buClr>
                  <a:srgbClr val="000000"/>
                </a:buClr>
              </a:pPr>
              <a:t>49</a:t>
            </a:fld>
            <a:endParaRPr/>
          </a:p>
        </p:txBody>
      </p:sp>
      <p:pic>
        <p:nvPicPr>
          <p:cNvPr id="165" name="Google Shape;165;g2c33f9d2776_0_479"/>
          <p:cNvPicPr preferRelativeResize="0"/>
          <p:nvPr/>
        </p:nvPicPr>
        <p:blipFill>
          <a:blip r:embed="rId4">
            <a:alphaModFix/>
          </a:blip>
          <a:stretch>
            <a:fillRect/>
          </a:stretch>
        </p:blipFill>
        <p:spPr>
          <a:xfrm>
            <a:off x="885746" y="1916013"/>
            <a:ext cx="7372508" cy="2455163"/>
          </a:xfrm>
          <a:prstGeom prst="rect">
            <a:avLst/>
          </a:prstGeom>
          <a:noFill/>
          <a:ln>
            <a:noFill/>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134F-F5D1-4656-8CC1-0FD5B197DD29}"/>
              </a:ext>
            </a:extLst>
          </p:cNvPr>
          <p:cNvSpPr>
            <a:spLocks noGrp="1"/>
          </p:cNvSpPr>
          <p:nvPr>
            <p:ph type="title"/>
          </p:nvPr>
        </p:nvSpPr>
        <p:spPr/>
        <p:txBody>
          <a:bodyPr>
            <a:normAutofit/>
          </a:bodyPr>
          <a:lstStyle/>
          <a:p>
            <a:r>
              <a:rPr lang="en-US"/>
              <a:t>Disclaimer</a:t>
            </a:r>
          </a:p>
        </p:txBody>
      </p:sp>
      <p:sp>
        <p:nvSpPr>
          <p:cNvPr id="4" name="Content Placeholder 3">
            <a:extLst>
              <a:ext uri="{FF2B5EF4-FFF2-40B4-BE49-F238E27FC236}">
                <a16:creationId xmlns:a16="http://schemas.microsoft.com/office/drawing/2014/main" id="{79C78045-050D-4096-BEE3-B6607DCF8DE0}"/>
              </a:ext>
            </a:extLst>
          </p:cNvPr>
          <p:cNvSpPr>
            <a:spLocks noGrp="1"/>
          </p:cNvSpPr>
          <p:nvPr>
            <p:ph idx="1"/>
          </p:nvPr>
        </p:nvSpPr>
        <p:spPr/>
        <p:txBody>
          <a:bodyPr/>
          <a:lstStyle/>
          <a:p>
            <a:r>
              <a:rPr lang="en-US"/>
              <a:t>Information presented reflects the personal knowledge and opinions of the faculty and does not necessarily represent the position of their current or past employers</a:t>
            </a:r>
          </a:p>
          <a:p>
            <a:endParaRPr lang="en-US"/>
          </a:p>
        </p:txBody>
      </p:sp>
      <p:sp>
        <p:nvSpPr>
          <p:cNvPr id="3" name="Slide Number Placeholder 2">
            <a:extLst>
              <a:ext uri="{FF2B5EF4-FFF2-40B4-BE49-F238E27FC236}">
                <a16:creationId xmlns:a16="http://schemas.microsoft.com/office/drawing/2014/main" id="{7B8DA75C-44EC-42C6-9220-762929D91FA8}"/>
              </a:ext>
            </a:extLst>
          </p:cNvPr>
          <p:cNvSpPr>
            <a:spLocks noGrp="1"/>
          </p:cNvSpPr>
          <p:nvPr>
            <p:ph type="sldNum" sz="quarter" idx="10"/>
          </p:nvPr>
        </p:nvSpPr>
        <p:spPr/>
        <p:txBody>
          <a:bodyPr/>
          <a:lstStyle/>
          <a:p>
            <a:pPr defTabSz="685783">
              <a:defRPr/>
            </a:pPr>
            <a:fld id="{42AD0A0E-4515-A647-B2E3-7F1B29FB990E}" type="slidenum">
              <a:rPr lang="en-US">
                <a:solidFill>
                  <a:prstClr val="black"/>
                </a:solidFill>
                <a:latin typeface="Franklin Gothic Book"/>
              </a:rPr>
              <a:pPr defTabSz="685783">
                <a:defRPr/>
              </a:pPr>
              <a:t>5</a:t>
            </a:fld>
            <a:endParaRPr lang="en-US">
              <a:solidFill>
                <a:prstClr val="black"/>
              </a:solidFill>
              <a:latin typeface="Franklin Gothic Book"/>
            </a:endParaRPr>
          </a:p>
        </p:txBody>
      </p:sp>
    </p:spTree>
    <p:extLst>
      <p:ext uri="{BB962C8B-B14F-4D97-AF65-F5344CB8AC3E}">
        <p14:creationId xmlns:p14="http://schemas.microsoft.com/office/powerpoint/2010/main" val="9129703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2c33f9d2776_0_419"/>
          <p:cNvSpPr txBox="1">
            <a:spLocks noGrp="1"/>
          </p:cNvSpPr>
          <p:nvPr>
            <p:ph type="body" idx="1"/>
          </p:nvPr>
        </p:nvSpPr>
        <p:spPr>
          <a:xfrm>
            <a:off x="304800" y="1104524"/>
            <a:ext cx="8343900" cy="3360150"/>
          </a:xfrm>
          <a:prstGeom prst="rect">
            <a:avLst/>
          </a:prstGeom>
        </p:spPr>
        <p:txBody>
          <a:bodyPr spcFirstLastPara="1" vert="horz" wrap="square" lIns="68569" tIns="34275" rIns="68569" bIns="34275" rtlCol="0" anchor="t" anchorCtr="0">
            <a:normAutofit/>
          </a:bodyPr>
          <a:lstStyle/>
          <a:p>
            <a:pPr marL="0" indent="0">
              <a:buNone/>
            </a:pPr>
            <a:r>
              <a:rPr lang="en-US" sz="1800"/>
              <a:t>AI-assisted PLS abstracts are easier to read than PLSAs written manually. Unrevised PLS abstracts generated using the bespoke-AI process were easiest to read.</a:t>
            </a:r>
            <a:endParaRPr sz="1800"/>
          </a:p>
        </p:txBody>
      </p:sp>
      <p:sp>
        <p:nvSpPr>
          <p:cNvPr id="171" name="Google Shape;171;g2c33f9d2776_0_419"/>
          <p:cNvSpPr txBox="1">
            <a:spLocks noGrp="1"/>
          </p:cNvSpPr>
          <p:nvPr>
            <p:ph type="title"/>
          </p:nvPr>
        </p:nvSpPr>
        <p:spPr>
          <a:xfrm>
            <a:off x="800100" y="216145"/>
            <a:ext cx="8343900" cy="731925"/>
          </a:xfrm>
          <a:prstGeom prst="rect">
            <a:avLst/>
          </a:prstGeom>
          <a:noFill/>
          <a:ln>
            <a:noFill/>
          </a:ln>
        </p:spPr>
        <p:txBody>
          <a:bodyPr spcFirstLastPara="1" vert="horz" wrap="square" lIns="68569" tIns="34275" rIns="68569" bIns="34275" rtlCol="0" anchor="ctr" anchorCtr="0">
            <a:noAutofit/>
          </a:bodyPr>
          <a:lstStyle/>
          <a:p>
            <a:pPr>
              <a:spcBef>
                <a:spcPts val="0"/>
              </a:spcBef>
              <a:buClr>
                <a:schemeClr val="dk1"/>
              </a:buClr>
              <a:buSzPts val="1100"/>
            </a:pPr>
            <a:r>
              <a:rPr lang="en-US" sz="2800"/>
              <a:t>Findings: Readability (Flesch-Kincaid Grade Level) (n=78)</a:t>
            </a:r>
            <a:endParaRPr sz="2800"/>
          </a:p>
        </p:txBody>
      </p:sp>
      <p:sp>
        <p:nvSpPr>
          <p:cNvPr id="172" name="Google Shape;172;g2c33f9d2776_0_419"/>
          <p:cNvSpPr txBox="1"/>
          <p:nvPr/>
        </p:nvSpPr>
        <p:spPr>
          <a:xfrm>
            <a:off x="1077244" y="4557449"/>
            <a:ext cx="3248100" cy="484718"/>
          </a:xfrm>
          <a:prstGeom prst="rect">
            <a:avLst/>
          </a:prstGeom>
          <a:noFill/>
          <a:ln>
            <a:noFill/>
          </a:ln>
        </p:spPr>
        <p:txBody>
          <a:bodyPr spcFirstLastPara="1" wrap="square" lIns="68569" tIns="34275" rIns="68569" bIns="34275" anchor="t" anchorCtr="0">
            <a:spAutoFit/>
          </a:bodyPr>
          <a:lstStyle/>
          <a:p>
            <a:r>
              <a:rPr lang="en-US" sz="675">
                <a:solidFill>
                  <a:srgbClr val="000000"/>
                </a:solidFill>
                <a:latin typeface="Arial"/>
                <a:ea typeface="Arial"/>
                <a:cs typeface="Arial"/>
                <a:sym typeface="Arial"/>
              </a:rPr>
              <a:t>AI,</a:t>
            </a:r>
            <a:r>
              <a:rPr lang="en-US" sz="675"/>
              <a:t> </a:t>
            </a:r>
            <a:r>
              <a:rPr lang="en-US" sz="675">
                <a:solidFill>
                  <a:srgbClr val="000000"/>
                </a:solidFill>
                <a:latin typeface="Arial"/>
                <a:ea typeface="Arial"/>
                <a:cs typeface="Arial"/>
                <a:sym typeface="Arial"/>
              </a:rPr>
              <a:t>artificial intelligence; </a:t>
            </a:r>
            <a:r>
              <a:rPr lang="en-US" sz="675"/>
              <a:t>BA,</a:t>
            </a:r>
            <a:r>
              <a:rPr lang="en-US" sz="675">
                <a:solidFill>
                  <a:srgbClr val="000000"/>
                </a:solidFill>
                <a:latin typeface="Arial"/>
                <a:ea typeface="Arial"/>
                <a:cs typeface="Arial"/>
                <a:sym typeface="Arial"/>
              </a:rPr>
              <a:t> Bespoke artificial intelli</a:t>
            </a:r>
            <a:r>
              <a:rPr lang="en-US" sz="675"/>
              <a:t>gence; </a:t>
            </a:r>
            <a:r>
              <a:rPr lang="en-US" sz="675">
                <a:solidFill>
                  <a:schemeClr val="dk1"/>
                </a:solidFill>
              </a:rPr>
              <a:t>NBAI, Non-bespoke artificial intelligence; </a:t>
            </a:r>
            <a:r>
              <a:rPr lang="en-US" sz="675"/>
              <a:t>PLS, plain language summary</a:t>
            </a:r>
            <a:r>
              <a:rPr lang="en-US" sz="675">
                <a:solidFill>
                  <a:srgbClr val="000000"/>
                </a:solidFill>
                <a:latin typeface="Arial"/>
                <a:ea typeface="Arial"/>
                <a:cs typeface="Arial"/>
                <a:sym typeface="Arial"/>
              </a:rPr>
              <a:t>.</a:t>
            </a:r>
            <a:endParaRPr sz="1125"/>
          </a:p>
          <a:p>
            <a:r>
              <a:rPr lang="en-US" sz="675">
                <a:solidFill>
                  <a:srgbClr val="000000"/>
                </a:solidFill>
                <a:latin typeface="Arial"/>
                <a:ea typeface="Arial"/>
                <a:cs typeface="Arial"/>
                <a:sym typeface="Arial"/>
              </a:rPr>
              <a:t>Flesch-Kincaid Grade Level scores were derived using MS Word.</a:t>
            </a:r>
            <a:endParaRPr sz="675">
              <a:solidFill>
                <a:srgbClr val="000000"/>
              </a:solidFill>
              <a:latin typeface="Arial"/>
              <a:ea typeface="Arial"/>
              <a:cs typeface="Arial"/>
              <a:sym typeface="Arial"/>
            </a:endParaRPr>
          </a:p>
          <a:p>
            <a:endParaRPr sz="675"/>
          </a:p>
        </p:txBody>
      </p:sp>
      <p:sp>
        <p:nvSpPr>
          <p:cNvPr id="173" name="Google Shape;173;g2c33f9d2776_0_419"/>
          <p:cNvSpPr txBox="1">
            <a:spLocks noGrp="1"/>
          </p:cNvSpPr>
          <p:nvPr>
            <p:ph type="sldNum" idx="12"/>
          </p:nvPr>
        </p:nvSpPr>
        <p:spPr>
          <a:xfrm>
            <a:off x="266470" y="6486524"/>
            <a:ext cx="527462" cy="365125"/>
          </a:xfrm>
          <a:prstGeom prst="rect">
            <a:avLst/>
          </a:prstGeom>
        </p:spPr>
        <p:txBody>
          <a:bodyPr spcFirstLastPara="1" wrap="square" lIns="68569" tIns="34275" rIns="68569" bIns="34275" anchor="t" anchorCtr="0">
            <a:noAutofit/>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000000"/>
              </a:buClr>
            </a:pPr>
            <a:fld id="{76B51402-D8AD-3345-AF1A-7CB73C854E7F}" type="slidenum">
              <a:rPr lang="en-US" smtClean="0"/>
              <a:pPr algn="ctr">
                <a:buClr>
                  <a:srgbClr val="000000"/>
                </a:buClr>
              </a:pPr>
              <a:t>50</a:t>
            </a:fld>
            <a:endParaRPr/>
          </a:p>
        </p:txBody>
      </p:sp>
      <p:pic>
        <p:nvPicPr>
          <p:cNvPr id="174" name="Google Shape;174;g2c33f9d2776_0_419"/>
          <p:cNvPicPr preferRelativeResize="0"/>
          <p:nvPr/>
        </p:nvPicPr>
        <p:blipFill rotWithShape="1">
          <a:blip r:embed="rId4">
            <a:alphaModFix/>
          </a:blip>
          <a:srcRect l="59" r="49"/>
          <a:stretch/>
        </p:blipFill>
        <p:spPr>
          <a:xfrm>
            <a:off x="861195" y="1949884"/>
            <a:ext cx="7421610" cy="2455164"/>
          </a:xfrm>
          <a:prstGeom prst="rect">
            <a:avLst/>
          </a:prstGeom>
          <a:noFill/>
          <a:ln>
            <a:noFill/>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g2c33f9d2776_0_435"/>
          <p:cNvSpPr txBox="1">
            <a:spLocks noGrp="1"/>
          </p:cNvSpPr>
          <p:nvPr>
            <p:ph type="body" idx="1"/>
          </p:nvPr>
        </p:nvSpPr>
        <p:spPr>
          <a:xfrm>
            <a:off x="304800" y="1104524"/>
            <a:ext cx="8343900" cy="3360150"/>
          </a:xfrm>
          <a:prstGeom prst="rect">
            <a:avLst/>
          </a:prstGeom>
        </p:spPr>
        <p:txBody>
          <a:bodyPr spcFirstLastPara="1" vert="horz" wrap="square" lIns="68569" tIns="34275" rIns="68569" bIns="34275" rtlCol="0" anchor="t" anchorCtr="0">
            <a:normAutofit/>
          </a:bodyPr>
          <a:lstStyle/>
          <a:p>
            <a:pPr marL="0" indent="0">
              <a:buNone/>
            </a:pPr>
            <a:r>
              <a:rPr lang="en-US"/>
              <a:t>AI-assisted PLS abstracts are understandable to a larger percentage of the population than the original scientific abstract and the PLS abstracts written manually.</a:t>
            </a:r>
            <a:endParaRPr/>
          </a:p>
        </p:txBody>
      </p:sp>
      <p:sp>
        <p:nvSpPr>
          <p:cNvPr id="180" name="Google Shape;180;g2c33f9d2776_0_435"/>
          <p:cNvSpPr txBox="1">
            <a:spLocks noGrp="1"/>
          </p:cNvSpPr>
          <p:nvPr>
            <p:ph type="title"/>
          </p:nvPr>
        </p:nvSpPr>
        <p:spPr>
          <a:xfrm>
            <a:off x="682312" y="372599"/>
            <a:ext cx="7779375" cy="731925"/>
          </a:xfrm>
          <a:prstGeom prst="rect">
            <a:avLst/>
          </a:prstGeom>
          <a:noFill/>
          <a:ln>
            <a:noFill/>
          </a:ln>
        </p:spPr>
        <p:txBody>
          <a:bodyPr spcFirstLastPara="1" vert="horz" wrap="square" lIns="68569" tIns="34275" rIns="68569" bIns="34275" rtlCol="0" anchor="ctr" anchorCtr="0">
            <a:normAutofit/>
          </a:bodyPr>
          <a:lstStyle/>
          <a:p>
            <a:pPr>
              <a:spcBef>
                <a:spcPts val="0"/>
              </a:spcBef>
              <a:buClr>
                <a:schemeClr val="dk2"/>
              </a:buClr>
              <a:buSzPts val="1900"/>
            </a:pPr>
            <a:r>
              <a:rPr lang="en-US" sz="2400"/>
              <a:t>Findings: Population-level Accessibility (n=78)</a:t>
            </a:r>
            <a:endParaRPr sz="2400"/>
          </a:p>
        </p:txBody>
      </p:sp>
      <p:sp>
        <p:nvSpPr>
          <p:cNvPr id="181" name="Google Shape;181;g2c33f9d2776_0_435"/>
          <p:cNvSpPr txBox="1"/>
          <p:nvPr/>
        </p:nvSpPr>
        <p:spPr>
          <a:xfrm>
            <a:off x="1085711" y="4777582"/>
            <a:ext cx="3185325" cy="276969"/>
          </a:xfrm>
          <a:prstGeom prst="rect">
            <a:avLst/>
          </a:prstGeom>
          <a:noFill/>
          <a:ln>
            <a:noFill/>
          </a:ln>
        </p:spPr>
        <p:txBody>
          <a:bodyPr spcFirstLastPara="1" wrap="square" lIns="68569" tIns="34275" rIns="68569" bIns="34275" anchor="t" anchorCtr="0">
            <a:spAutoFit/>
          </a:bodyPr>
          <a:lstStyle/>
          <a:p>
            <a:r>
              <a:rPr lang="en-US" sz="675">
                <a:solidFill>
                  <a:schemeClr val="dk1"/>
                </a:solidFill>
              </a:rPr>
              <a:t>AI, artificial intelligence; BAI, Bespoke artificial intelligence; NBAI, Non-bespoke artificial intelligence; PLS, plain language summary.</a:t>
            </a:r>
          </a:p>
        </p:txBody>
      </p:sp>
      <p:sp>
        <p:nvSpPr>
          <p:cNvPr id="182" name="Google Shape;182;g2c33f9d2776_0_435"/>
          <p:cNvSpPr txBox="1">
            <a:spLocks noGrp="1"/>
          </p:cNvSpPr>
          <p:nvPr>
            <p:ph type="sldNum" idx="12"/>
          </p:nvPr>
        </p:nvSpPr>
        <p:spPr>
          <a:xfrm>
            <a:off x="266470" y="6486524"/>
            <a:ext cx="527462" cy="365125"/>
          </a:xfrm>
          <a:prstGeom prst="rect">
            <a:avLst/>
          </a:prstGeom>
        </p:spPr>
        <p:txBody>
          <a:bodyPr spcFirstLastPara="1" wrap="square" lIns="68569" tIns="34275" rIns="68569" bIns="34275" anchor="t" anchorCtr="0">
            <a:noAutofit/>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000000"/>
              </a:buClr>
            </a:pPr>
            <a:fld id="{76B51402-D8AD-3345-AF1A-7CB73C854E7F}" type="slidenum">
              <a:rPr lang="en-US" smtClean="0"/>
              <a:pPr algn="ctr">
                <a:buClr>
                  <a:srgbClr val="000000"/>
                </a:buClr>
              </a:pPr>
              <a:t>51</a:t>
            </a:fld>
            <a:endParaRPr/>
          </a:p>
        </p:txBody>
      </p:sp>
      <p:pic>
        <p:nvPicPr>
          <p:cNvPr id="183" name="Google Shape;183;g2c33f9d2776_0_435"/>
          <p:cNvPicPr preferRelativeResize="0"/>
          <p:nvPr/>
        </p:nvPicPr>
        <p:blipFill rotWithShape="1">
          <a:blip r:embed="rId4">
            <a:alphaModFix/>
          </a:blip>
          <a:srcRect l="59" r="49"/>
          <a:stretch/>
        </p:blipFill>
        <p:spPr>
          <a:xfrm>
            <a:off x="861194" y="2315737"/>
            <a:ext cx="7421610" cy="2455164"/>
          </a:xfrm>
          <a:prstGeom prst="rect">
            <a:avLst/>
          </a:prstGeom>
          <a:noFill/>
          <a:ln>
            <a:noFill/>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g2c33f9d2776_0_435"/>
          <p:cNvSpPr txBox="1">
            <a:spLocks noGrp="1"/>
          </p:cNvSpPr>
          <p:nvPr>
            <p:ph type="body" idx="1"/>
          </p:nvPr>
        </p:nvSpPr>
        <p:spPr>
          <a:xfrm>
            <a:off x="186265" y="956733"/>
            <a:ext cx="8771467" cy="4851400"/>
          </a:xfrm>
          <a:prstGeom prst="rect">
            <a:avLst/>
          </a:prstGeom>
          <a:noFill/>
          <a:ln>
            <a:noFill/>
          </a:ln>
        </p:spPr>
        <p:txBody>
          <a:bodyPr spcFirstLastPara="1" vert="horz" wrap="square" lIns="68569" tIns="34275" rIns="68569" bIns="34275" rtlCol="0" anchor="t" anchorCtr="0">
            <a:normAutofit/>
          </a:bodyPr>
          <a:lstStyle/>
          <a:p>
            <a:pPr marL="0" indent="0">
              <a:buSzPts val="2200"/>
              <a:buNone/>
            </a:pPr>
            <a:r>
              <a:rPr lang="en-US" sz="1800"/>
              <a:t>AI-assisted PLSAs are understandable to a larger percentage of the population than the original scientific abstract and the manually written PLSAs.</a:t>
            </a:r>
            <a:endParaRPr sz="1800"/>
          </a:p>
        </p:txBody>
      </p:sp>
      <p:sp>
        <p:nvSpPr>
          <p:cNvPr id="236" name="Google Shape;236;g2c33f9d2776_0_435"/>
          <p:cNvSpPr txBox="1">
            <a:spLocks noGrp="1"/>
          </p:cNvSpPr>
          <p:nvPr>
            <p:ph type="title"/>
          </p:nvPr>
        </p:nvSpPr>
        <p:spPr>
          <a:xfrm>
            <a:off x="682312" y="297152"/>
            <a:ext cx="7779375" cy="579561"/>
          </a:xfrm>
          <a:prstGeom prst="rect">
            <a:avLst/>
          </a:prstGeom>
          <a:noFill/>
          <a:ln>
            <a:noFill/>
          </a:ln>
        </p:spPr>
        <p:txBody>
          <a:bodyPr spcFirstLastPara="1" vert="horz" wrap="square" lIns="68569" tIns="34275" rIns="68569" bIns="34275" rtlCol="0" anchor="ctr" anchorCtr="0">
            <a:normAutofit fontScale="90000"/>
          </a:bodyPr>
          <a:lstStyle/>
          <a:p>
            <a:pPr>
              <a:spcBef>
                <a:spcPts val="0"/>
              </a:spcBef>
              <a:buClr>
                <a:schemeClr val="dk2"/>
              </a:buClr>
              <a:buSzPts val="1900"/>
            </a:pPr>
            <a:r>
              <a:rPr lang="en-US" b="0"/>
              <a:t>Findings:</a:t>
            </a:r>
            <a:r>
              <a:rPr lang="en-US"/>
              <a:t> Population-level accessibility (n=78)</a:t>
            </a:r>
            <a:endParaRPr/>
          </a:p>
        </p:txBody>
      </p:sp>
      <p:sp>
        <p:nvSpPr>
          <p:cNvPr id="237" name="Google Shape;237;g2c33f9d2776_0_435"/>
          <p:cNvSpPr txBox="1"/>
          <p:nvPr/>
        </p:nvSpPr>
        <p:spPr>
          <a:xfrm>
            <a:off x="1085728" y="4719289"/>
            <a:ext cx="6858000" cy="173094"/>
          </a:xfrm>
          <a:prstGeom prst="rect">
            <a:avLst/>
          </a:prstGeom>
          <a:noFill/>
          <a:ln>
            <a:noFill/>
          </a:ln>
        </p:spPr>
        <p:txBody>
          <a:bodyPr spcFirstLastPara="1" wrap="square" lIns="68569" tIns="34275" rIns="68569" bIns="34275" anchor="t" anchorCtr="0">
            <a:spAutoFit/>
          </a:bodyPr>
          <a:lstStyle/>
          <a:p>
            <a:pPr>
              <a:buClr>
                <a:srgbClr val="000000"/>
              </a:buClr>
              <a:buSzPts val="900"/>
            </a:pPr>
            <a:r>
              <a:rPr lang="en-US" sz="675">
                <a:solidFill>
                  <a:schemeClr val="dk1"/>
                </a:solidFill>
                <a:latin typeface="Arial"/>
                <a:ea typeface="Arial"/>
                <a:cs typeface="Arial"/>
                <a:sym typeface="Arial"/>
              </a:rPr>
              <a:t>AI, artificial intelligence; BAI: Bespoke artificial intelligence; NBAI: Non-bespoke artificial intelligence; PLS, plain language summary.</a:t>
            </a:r>
            <a:endParaRPr sz="675">
              <a:solidFill>
                <a:srgbClr val="000000"/>
              </a:solidFill>
              <a:latin typeface="Arial"/>
              <a:ea typeface="Arial"/>
              <a:cs typeface="Arial"/>
              <a:sym typeface="Arial"/>
            </a:endParaRPr>
          </a:p>
        </p:txBody>
      </p:sp>
      <p:sp>
        <p:nvSpPr>
          <p:cNvPr id="238" name="Google Shape;238;g2c33f9d2776_0_435"/>
          <p:cNvSpPr txBox="1">
            <a:spLocks noGrp="1"/>
          </p:cNvSpPr>
          <p:nvPr>
            <p:ph type="sldNum" idx="12"/>
          </p:nvPr>
        </p:nvSpPr>
        <p:spPr>
          <a:xfrm>
            <a:off x="266470" y="6486524"/>
            <a:ext cx="527462" cy="36512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SzPts val="1050"/>
              <a:buFont typeface="Arial"/>
              <a:buNone/>
              <a:defRPr sz="1050" b="0" i="0" u="none" strike="noStrike" cap="none">
                <a:solidFill>
                  <a:schemeClr val="lt2"/>
                </a:solidFill>
                <a:latin typeface="Arial"/>
                <a:ea typeface="Arial"/>
                <a:cs typeface="Arial"/>
                <a:sym typeface="Arial"/>
              </a:defRPr>
            </a:lvl1pPr>
            <a:lvl2pPr marL="0" marR="0" lvl="1" indent="0" algn="ctr" rtl="0">
              <a:lnSpc>
                <a:spcPct val="100000"/>
              </a:lnSpc>
              <a:spcBef>
                <a:spcPts val="0"/>
              </a:spcBef>
              <a:spcAft>
                <a:spcPts val="0"/>
              </a:spcAft>
              <a:buClr>
                <a:srgbClr val="000000"/>
              </a:buClr>
              <a:buSzPts val="1050"/>
              <a:buFont typeface="Arial"/>
              <a:buNone/>
              <a:defRPr sz="1050" b="0" i="0" u="none" strike="noStrike" cap="none">
                <a:solidFill>
                  <a:schemeClr val="lt2"/>
                </a:solidFill>
                <a:latin typeface="Arial"/>
                <a:ea typeface="Arial"/>
                <a:cs typeface="Arial"/>
                <a:sym typeface="Arial"/>
              </a:defRPr>
            </a:lvl2pPr>
            <a:lvl3pPr marL="0" marR="0" lvl="2" indent="0" algn="ctr" rtl="0">
              <a:lnSpc>
                <a:spcPct val="100000"/>
              </a:lnSpc>
              <a:spcBef>
                <a:spcPts val="0"/>
              </a:spcBef>
              <a:spcAft>
                <a:spcPts val="0"/>
              </a:spcAft>
              <a:buClr>
                <a:srgbClr val="000000"/>
              </a:buClr>
              <a:buSzPts val="1050"/>
              <a:buFont typeface="Arial"/>
              <a:buNone/>
              <a:defRPr sz="1050" b="0" i="0" u="none" strike="noStrike" cap="none">
                <a:solidFill>
                  <a:schemeClr val="lt2"/>
                </a:solidFill>
                <a:latin typeface="Arial"/>
                <a:ea typeface="Arial"/>
                <a:cs typeface="Arial"/>
                <a:sym typeface="Arial"/>
              </a:defRPr>
            </a:lvl3pPr>
            <a:lvl4pPr marL="0" marR="0" lvl="3" indent="0" algn="ctr" rtl="0">
              <a:lnSpc>
                <a:spcPct val="100000"/>
              </a:lnSpc>
              <a:spcBef>
                <a:spcPts val="0"/>
              </a:spcBef>
              <a:spcAft>
                <a:spcPts val="0"/>
              </a:spcAft>
              <a:buClr>
                <a:srgbClr val="000000"/>
              </a:buClr>
              <a:buSzPts val="1050"/>
              <a:buFont typeface="Arial"/>
              <a:buNone/>
              <a:defRPr sz="1050" b="0" i="0" u="none" strike="noStrike" cap="none">
                <a:solidFill>
                  <a:schemeClr val="lt2"/>
                </a:solidFill>
                <a:latin typeface="Arial"/>
                <a:ea typeface="Arial"/>
                <a:cs typeface="Arial"/>
                <a:sym typeface="Arial"/>
              </a:defRPr>
            </a:lvl4pPr>
            <a:lvl5pPr marL="0" marR="0" lvl="4" indent="0" algn="ctr" rtl="0">
              <a:lnSpc>
                <a:spcPct val="100000"/>
              </a:lnSpc>
              <a:spcBef>
                <a:spcPts val="0"/>
              </a:spcBef>
              <a:spcAft>
                <a:spcPts val="0"/>
              </a:spcAft>
              <a:buClr>
                <a:srgbClr val="000000"/>
              </a:buClr>
              <a:buSzPts val="1050"/>
              <a:buFont typeface="Arial"/>
              <a:buNone/>
              <a:defRPr sz="1050" b="0" i="0" u="none" strike="noStrike" cap="none">
                <a:solidFill>
                  <a:schemeClr val="lt2"/>
                </a:solidFill>
                <a:latin typeface="Arial"/>
                <a:ea typeface="Arial"/>
                <a:cs typeface="Arial"/>
                <a:sym typeface="Arial"/>
              </a:defRPr>
            </a:lvl5pPr>
            <a:lvl6pPr marL="0" marR="0" lvl="5" indent="0" algn="ctr" rtl="0">
              <a:lnSpc>
                <a:spcPct val="100000"/>
              </a:lnSpc>
              <a:spcBef>
                <a:spcPts val="0"/>
              </a:spcBef>
              <a:spcAft>
                <a:spcPts val="0"/>
              </a:spcAft>
              <a:buClr>
                <a:srgbClr val="000000"/>
              </a:buClr>
              <a:buSzPts val="1050"/>
              <a:buFont typeface="Arial"/>
              <a:buNone/>
              <a:defRPr sz="1050" b="0" i="0" u="none" strike="noStrike" cap="none">
                <a:solidFill>
                  <a:schemeClr val="lt2"/>
                </a:solidFill>
                <a:latin typeface="Arial"/>
                <a:ea typeface="Arial"/>
                <a:cs typeface="Arial"/>
                <a:sym typeface="Arial"/>
              </a:defRPr>
            </a:lvl6pPr>
            <a:lvl7pPr marL="0" marR="0" lvl="6" indent="0" algn="ctr" rtl="0">
              <a:lnSpc>
                <a:spcPct val="100000"/>
              </a:lnSpc>
              <a:spcBef>
                <a:spcPts val="0"/>
              </a:spcBef>
              <a:spcAft>
                <a:spcPts val="0"/>
              </a:spcAft>
              <a:buClr>
                <a:srgbClr val="000000"/>
              </a:buClr>
              <a:buSzPts val="1050"/>
              <a:buFont typeface="Arial"/>
              <a:buNone/>
              <a:defRPr sz="1050" b="0" i="0" u="none" strike="noStrike" cap="none">
                <a:solidFill>
                  <a:schemeClr val="lt2"/>
                </a:solidFill>
                <a:latin typeface="Arial"/>
                <a:ea typeface="Arial"/>
                <a:cs typeface="Arial"/>
                <a:sym typeface="Arial"/>
              </a:defRPr>
            </a:lvl7pPr>
            <a:lvl8pPr marL="0" marR="0" lvl="7" indent="0" algn="ctr" rtl="0">
              <a:lnSpc>
                <a:spcPct val="100000"/>
              </a:lnSpc>
              <a:spcBef>
                <a:spcPts val="0"/>
              </a:spcBef>
              <a:spcAft>
                <a:spcPts val="0"/>
              </a:spcAft>
              <a:buClr>
                <a:srgbClr val="000000"/>
              </a:buClr>
              <a:buSzPts val="1050"/>
              <a:buFont typeface="Arial"/>
              <a:buNone/>
              <a:defRPr sz="1050" b="0" i="0" u="none" strike="noStrike" cap="none">
                <a:solidFill>
                  <a:schemeClr val="lt2"/>
                </a:solidFill>
                <a:latin typeface="Arial"/>
                <a:ea typeface="Arial"/>
                <a:cs typeface="Arial"/>
                <a:sym typeface="Arial"/>
              </a:defRPr>
            </a:lvl8pPr>
            <a:lvl9pPr marL="0" marR="0" lvl="8" indent="0" algn="ctr" rtl="0">
              <a:lnSpc>
                <a:spcPct val="100000"/>
              </a:lnSpc>
              <a:spcBef>
                <a:spcPts val="0"/>
              </a:spcBef>
              <a:spcAft>
                <a:spcPts val="0"/>
              </a:spcAft>
              <a:buClr>
                <a:srgbClr val="000000"/>
              </a:buClr>
              <a:buSzPts val="1050"/>
              <a:buFont typeface="Arial"/>
              <a:buNone/>
              <a:defRPr sz="1050" b="0" i="0" u="none" strike="noStrike" cap="none">
                <a:solidFill>
                  <a:schemeClr val="lt2"/>
                </a:solidFill>
                <a:latin typeface="Arial"/>
                <a:ea typeface="Arial"/>
                <a:cs typeface="Arial"/>
                <a:sym typeface="Arial"/>
              </a:defRPr>
            </a:lvl9pPr>
          </a:lstStyle>
          <a:p>
            <a:pPr algn="ctr">
              <a:buClr>
                <a:srgbClr val="000000"/>
              </a:buClr>
              <a:buSzPts val="1000"/>
            </a:pPr>
            <a:fld id="{00000000-1234-1234-1234-123412341234}" type="slidenum">
              <a:rPr lang="en-US" smtClean="0"/>
              <a:pPr algn="ctr">
                <a:buClr>
                  <a:srgbClr val="000000"/>
                </a:buClr>
                <a:buSzPts val="1000"/>
              </a:pPr>
              <a:t>52</a:t>
            </a:fld>
            <a:endParaRPr/>
          </a:p>
        </p:txBody>
      </p:sp>
      <p:pic>
        <p:nvPicPr>
          <p:cNvPr id="239" name="Google Shape;239;g2c33f9d2776_0_435"/>
          <p:cNvPicPr preferRelativeResize="0"/>
          <p:nvPr/>
        </p:nvPicPr>
        <p:blipFill>
          <a:blip r:embed="rId3">
            <a:alphaModFix/>
          </a:blip>
          <a:stretch>
            <a:fillRect/>
          </a:stretch>
        </p:blipFill>
        <p:spPr>
          <a:xfrm>
            <a:off x="1085728" y="1825274"/>
            <a:ext cx="6553199" cy="2794633"/>
          </a:xfrm>
          <a:prstGeom prst="rect">
            <a:avLst/>
          </a:prstGeom>
          <a:noFill/>
          <a:ln>
            <a:noFill/>
          </a:ln>
        </p:spPr>
      </p:pic>
      <p:sp>
        <p:nvSpPr>
          <p:cNvPr id="240" name="Google Shape;240;g2c33f9d2776_0_435"/>
          <p:cNvSpPr txBox="1"/>
          <p:nvPr/>
        </p:nvSpPr>
        <p:spPr>
          <a:xfrm>
            <a:off x="5729389" y="2026188"/>
            <a:ext cx="1444725" cy="294354"/>
          </a:xfrm>
          <a:prstGeom prst="rect">
            <a:avLst/>
          </a:prstGeom>
          <a:noFill/>
          <a:ln>
            <a:noFill/>
          </a:ln>
        </p:spPr>
        <p:txBody>
          <a:bodyPr spcFirstLastPara="1" wrap="square" lIns="68569" tIns="68569" rIns="68569" bIns="68569" anchor="t" anchorCtr="0">
            <a:spAutoFit/>
          </a:bodyPr>
          <a:lstStyle/>
          <a:p>
            <a:pPr algn="ctr"/>
            <a:r>
              <a:rPr lang="en-US" sz="1013">
                <a:solidFill>
                  <a:schemeClr val="dk1"/>
                </a:solidFill>
              </a:rPr>
              <a:t>Condition 2</a:t>
            </a:r>
            <a:endParaRPr sz="1013">
              <a:solidFill>
                <a:schemeClr val="dk1"/>
              </a:solidFill>
            </a:endParaRPr>
          </a:p>
        </p:txBody>
      </p:sp>
      <p:sp>
        <p:nvSpPr>
          <p:cNvPr id="241" name="Google Shape;241;g2c33f9d2776_0_435"/>
          <p:cNvSpPr txBox="1"/>
          <p:nvPr/>
        </p:nvSpPr>
        <p:spPr>
          <a:xfrm>
            <a:off x="5165433" y="1766157"/>
            <a:ext cx="1444725" cy="294354"/>
          </a:xfrm>
          <a:prstGeom prst="rect">
            <a:avLst/>
          </a:prstGeom>
          <a:noFill/>
          <a:ln>
            <a:noFill/>
          </a:ln>
        </p:spPr>
        <p:txBody>
          <a:bodyPr spcFirstLastPara="1" wrap="square" lIns="68569" tIns="68569" rIns="68569" bIns="68569" anchor="t" anchorCtr="0">
            <a:spAutoFit/>
          </a:bodyPr>
          <a:lstStyle/>
          <a:p>
            <a:pPr algn="ctr"/>
            <a:r>
              <a:rPr lang="en-US" sz="1013">
                <a:solidFill>
                  <a:schemeClr val="dk1"/>
                </a:solidFill>
              </a:rPr>
              <a:t>Condition 3</a:t>
            </a:r>
            <a:endParaRPr sz="1013">
              <a:solidFill>
                <a:schemeClr val="dk1"/>
              </a:solidFill>
            </a:endParaRPr>
          </a:p>
        </p:txBody>
      </p:sp>
      <p:sp>
        <p:nvSpPr>
          <p:cNvPr id="242" name="Google Shape;242;g2c33f9d2776_0_435"/>
          <p:cNvSpPr txBox="1"/>
          <p:nvPr/>
        </p:nvSpPr>
        <p:spPr>
          <a:xfrm>
            <a:off x="6190509" y="2314730"/>
            <a:ext cx="1444725" cy="294354"/>
          </a:xfrm>
          <a:prstGeom prst="rect">
            <a:avLst/>
          </a:prstGeom>
          <a:noFill/>
          <a:ln>
            <a:noFill/>
          </a:ln>
        </p:spPr>
        <p:txBody>
          <a:bodyPr spcFirstLastPara="1" wrap="square" lIns="68569" tIns="68569" rIns="68569" bIns="68569" anchor="t" anchorCtr="0">
            <a:spAutoFit/>
          </a:bodyPr>
          <a:lstStyle/>
          <a:p>
            <a:pPr algn="ctr"/>
            <a:r>
              <a:rPr lang="en-US" sz="1013">
                <a:solidFill>
                  <a:schemeClr val="dk1"/>
                </a:solidFill>
              </a:rPr>
              <a:t>Condition 1</a:t>
            </a:r>
            <a:endParaRPr sz="1013">
              <a:solidFill>
                <a:schemeClr val="dk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2c33f9d2776_0_506"/>
          <p:cNvSpPr txBox="1">
            <a:spLocks noGrp="1"/>
          </p:cNvSpPr>
          <p:nvPr>
            <p:ph type="title"/>
          </p:nvPr>
        </p:nvSpPr>
        <p:spPr>
          <a:xfrm>
            <a:off x="800100" y="1300332"/>
            <a:ext cx="7543800" cy="1583550"/>
          </a:xfrm>
          <a:prstGeom prst="rect">
            <a:avLst/>
          </a:prstGeom>
          <a:noFill/>
          <a:ln>
            <a:noFill/>
          </a:ln>
        </p:spPr>
        <p:txBody>
          <a:bodyPr spcFirstLastPara="1" wrap="square" lIns="68569" tIns="34275" rIns="68569" bIns="34275" anchor="b" anchorCtr="0">
            <a:normAutofit fontScale="90000"/>
          </a:bodyPr>
          <a:lstStyle/>
          <a:p>
            <a:pPr algn="l">
              <a:buClr>
                <a:schemeClr val="dk1"/>
              </a:buClr>
              <a:buSzPct val="30555"/>
            </a:pPr>
            <a:r>
              <a:rPr lang="en-US" sz="2700"/>
              <a:t>Limitations:</a:t>
            </a:r>
            <a:endParaRPr sz="2700"/>
          </a:p>
          <a:p>
            <a:pPr marL="342900" indent="-325755" algn="l">
              <a:buSzPct val="100000"/>
              <a:buChar char="➔"/>
            </a:pPr>
            <a:r>
              <a:rPr lang="en-US" sz="2700"/>
              <a:t>Small sample size for NBAI (Condition 2);</a:t>
            </a:r>
            <a:endParaRPr sz="2700"/>
          </a:p>
          <a:p>
            <a:pPr marL="342900" indent="-325755" algn="l">
              <a:buSzPct val="100000"/>
              <a:buChar char="➔"/>
            </a:pPr>
            <a:r>
              <a:rPr lang="en-US" sz="2700"/>
              <a:t>No target grade level provided to medical    writers;</a:t>
            </a:r>
            <a:endParaRPr sz="2700"/>
          </a:p>
          <a:p>
            <a:pPr marL="342900" indent="-325755" algn="l">
              <a:buSzPct val="100000"/>
              <a:buChar char="➔"/>
            </a:pPr>
            <a:r>
              <a:rPr lang="en-US" sz="2700"/>
              <a:t>Readability metrics have limited utility.</a:t>
            </a:r>
            <a:endParaRPr sz="2700"/>
          </a:p>
        </p:txBody>
      </p:sp>
      <p:sp>
        <p:nvSpPr>
          <p:cNvPr id="248" name="Google Shape;248;g2c33f9d2776_0_506"/>
          <p:cNvSpPr txBox="1"/>
          <p:nvPr/>
        </p:nvSpPr>
        <p:spPr>
          <a:xfrm>
            <a:off x="338119" y="3825188"/>
            <a:ext cx="7233750" cy="952875"/>
          </a:xfrm>
          <a:prstGeom prst="rect">
            <a:avLst/>
          </a:prstGeom>
          <a:noFill/>
          <a:ln>
            <a:noFill/>
          </a:ln>
        </p:spPr>
        <p:txBody>
          <a:bodyPr spcFirstLastPara="1" wrap="square" lIns="68569" tIns="68569" rIns="68569" bIns="68569" anchor="t" anchorCtr="0">
            <a:noAutofit/>
          </a:bodyPr>
          <a:lstStyle/>
          <a:p>
            <a:pPr>
              <a:buClr>
                <a:srgbClr val="000000"/>
              </a:buClr>
              <a:buSzPts val="1800"/>
            </a:pPr>
            <a:endParaRPr kern="0">
              <a:solidFill>
                <a:srgbClr val="FFFFFF"/>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g2db4a76636b_0_18"/>
          <p:cNvSpPr txBox="1">
            <a:spLocks noGrp="1"/>
          </p:cNvSpPr>
          <p:nvPr>
            <p:ph type="title"/>
          </p:nvPr>
        </p:nvSpPr>
        <p:spPr>
          <a:xfrm>
            <a:off x="800100" y="220133"/>
            <a:ext cx="7543800" cy="3605148"/>
          </a:xfrm>
          <a:prstGeom prst="rect">
            <a:avLst/>
          </a:prstGeom>
          <a:noFill/>
          <a:ln>
            <a:noFill/>
          </a:ln>
        </p:spPr>
        <p:txBody>
          <a:bodyPr spcFirstLastPara="1" wrap="square" lIns="68569" tIns="34275" rIns="68569" bIns="34275" anchor="b" anchorCtr="0">
            <a:normAutofit/>
          </a:bodyPr>
          <a:lstStyle/>
          <a:p>
            <a:pPr algn="l">
              <a:buSzPts val="1100"/>
            </a:pPr>
            <a:r>
              <a:rPr lang="en-US" sz="2700"/>
              <a:t>Follow-on study</a:t>
            </a:r>
            <a:r>
              <a:rPr lang="en-US" sz="2700" baseline="30000"/>
              <a:t>*</a:t>
            </a:r>
            <a:r>
              <a:rPr lang="en-US" sz="2700"/>
              <a:t> using 11 qualitative metrics: </a:t>
            </a:r>
          </a:p>
          <a:p>
            <a:pPr marL="342900" indent="-342900" algn="l">
              <a:buSzPts val="3600"/>
              <a:buChar char="➔"/>
            </a:pPr>
            <a:r>
              <a:rPr lang="en-US" sz="2700"/>
              <a:t>BAI PLSAs were of higher quality according to medical writer</a:t>
            </a:r>
            <a:r>
              <a:rPr lang="en-US" sz="27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s</a:t>
            </a:r>
            <a:r>
              <a:rPr lang="en-US" sz="2700"/>
              <a:t>;</a:t>
            </a:r>
          </a:p>
          <a:p>
            <a:pPr marL="342900" indent="-342900" algn="l">
              <a:buSzPts val="3600"/>
              <a:buChar char="➔"/>
            </a:pPr>
            <a:r>
              <a:rPr lang="en-US" sz="2700"/>
              <a:t>BAI PLSAs were of higher quality according to patients/patients advocates.</a:t>
            </a:r>
          </a:p>
          <a:p>
            <a:pPr algn="l"/>
            <a:endParaRPr lang="en-US" sz="2400"/>
          </a:p>
          <a:p>
            <a:pPr algn="l"/>
            <a:r>
              <a:rPr lang="en-US" sz="1350"/>
              <a:t>(readability, comprehensibility, jargon use, clarity and flow, inclusion of key data, accuracy of content, summarization of the overall message, relevancy clearly described, proper grammar, actionability, and empathy and understanding)</a:t>
            </a:r>
          </a:p>
        </p:txBody>
      </p:sp>
      <p:sp>
        <p:nvSpPr>
          <p:cNvPr id="254" name="Google Shape;254;g2db4a76636b_0_18"/>
          <p:cNvSpPr txBox="1"/>
          <p:nvPr/>
        </p:nvSpPr>
        <p:spPr>
          <a:xfrm>
            <a:off x="338119" y="3825188"/>
            <a:ext cx="7233750" cy="952875"/>
          </a:xfrm>
          <a:prstGeom prst="rect">
            <a:avLst/>
          </a:prstGeom>
          <a:noFill/>
          <a:ln>
            <a:noFill/>
          </a:ln>
        </p:spPr>
        <p:txBody>
          <a:bodyPr spcFirstLastPara="1" wrap="square" lIns="68569" tIns="68569" rIns="68569" bIns="68569" anchor="t" anchorCtr="0">
            <a:noAutofit/>
          </a:bodyPr>
          <a:lstStyle/>
          <a:p>
            <a:pPr>
              <a:buClr>
                <a:srgbClr val="000000"/>
              </a:buClr>
              <a:buSzPts val="1800"/>
            </a:pPr>
            <a:endParaRPr kern="0">
              <a:solidFill>
                <a:srgbClr val="FFFFFF"/>
              </a:solidFill>
              <a:latin typeface="Arial"/>
              <a:ea typeface="Arial"/>
              <a:cs typeface="Arial"/>
              <a:sym typeface="Arial"/>
            </a:endParaRPr>
          </a:p>
        </p:txBody>
      </p:sp>
      <p:sp>
        <p:nvSpPr>
          <p:cNvPr id="255" name="Google Shape;255;g2db4a76636b_0_18"/>
          <p:cNvSpPr txBox="1"/>
          <p:nvPr/>
        </p:nvSpPr>
        <p:spPr>
          <a:xfrm>
            <a:off x="840169" y="4388768"/>
            <a:ext cx="5901750" cy="346226"/>
          </a:xfrm>
          <a:prstGeom prst="rect">
            <a:avLst/>
          </a:prstGeom>
          <a:noFill/>
          <a:ln>
            <a:noFill/>
          </a:ln>
        </p:spPr>
        <p:txBody>
          <a:bodyPr spcFirstLastPara="1" wrap="square" lIns="68569" tIns="68569" rIns="68569" bIns="68569" anchor="b" anchorCtr="0">
            <a:spAutoFit/>
          </a:bodyPr>
          <a:lstStyle/>
          <a:p>
            <a:pPr>
              <a:buClr>
                <a:srgbClr val="000000"/>
              </a:buClr>
            </a:pPr>
            <a:r>
              <a:rPr lang="en-US" sz="675" kern="0">
                <a:solidFill>
                  <a:srgbClr val="FFFFFF"/>
                </a:solidFill>
                <a:latin typeface="Arial"/>
                <a:cs typeface="Arial"/>
                <a:sym typeface="Arial"/>
              </a:rPr>
              <a:t>* Watts L, McMinn D,  Bender W,  Joe W, and Becker T. Comparative analysis of plain language summary abstracts: generative artificial intelligence versus human medical writers. International Society of Medical Publication Professionals (ISMPP) 20th Annual Meeting</a:t>
            </a:r>
            <a:endParaRPr sz="675" kern="0">
              <a:solidFill>
                <a:srgbClr val="FFFFFF"/>
              </a:solidFill>
              <a:latin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g2db4a76636b_0_237"/>
          <p:cNvSpPr txBox="1">
            <a:spLocks noGrp="1"/>
          </p:cNvSpPr>
          <p:nvPr>
            <p:ph type="title"/>
          </p:nvPr>
        </p:nvSpPr>
        <p:spPr>
          <a:xfrm>
            <a:off x="800100" y="728832"/>
            <a:ext cx="7543800" cy="1583550"/>
          </a:xfrm>
          <a:prstGeom prst="rect">
            <a:avLst/>
          </a:prstGeom>
        </p:spPr>
        <p:txBody>
          <a:bodyPr spcFirstLastPara="1" wrap="square" lIns="68569" tIns="34275" rIns="68569" bIns="34275" anchor="b" anchorCtr="0">
            <a:normAutofit/>
          </a:bodyPr>
          <a:lstStyle/>
          <a:p>
            <a:pPr>
              <a:buSzPts val="990"/>
            </a:pPr>
            <a:r>
              <a:rPr lang="en-US" sz="2700"/>
              <a:t>Gen-AI is “always certain, sometimes right”, hence, the importance of </a:t>
            </a:r>
            <a:r>
              <a:rPr lang="en-US" sz="2700" u="sng"/>
              <a:t>maintaining human oversight</a:t>
            </a:r>
            <a:r>
              <a:rPr lang="en-US" sz="2700"/>
              <a:t> when utilizing Gen-AI for medical communication.</a:t>
            </a:r>
            <a:endParaRPr sz="270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2db4a76636b_0_266"/>
          <p:cNvSpPr txBox="1">
            <a:spLocks noGrp="1"/>
          </p:cNvSpPr>
          <p:nvPr>
            <p:ph type="title"/>
          </p:nvPr>
        </p:nvSpPr>
        <p:spPr>
          <a:xfrm>
            <a:off x="800100" y="728832"/>
            <a:ext cx="7543800" cy="1583550"/>
          </a:xfrm>
          <a:prstGeom prst="rect">
            <a:avLst/>
          </a:prstGeom>
        </p:spPr>
        <p:txBody>
          <a:bodyPr spcFirstLastPara="1" wrap="square" lIns="68569" tIns="34275" rIns="68569" bIns="34275" anchor="b" anchorCtr="0">
            <a:normAutofit/>
          </a:bodyPr>
          <a:lstStyle/>
          <a:p>
            <a:r>
              <a:rPr lang="en-US"/>
              <a:t>Gen-AI is a “thing to think with”.</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g2db4a76636b_0_6"/>
          <p:cNvSpPr txBox="1">
            <a:spLocks noGrp="1"/>
          </p:cNvSpPr>
          <p:nvPr>
            <p:ph type="title"/>
          </p:nvPr>
        </p:nvSpPr>
        <p:spPr>
          <a:xfrm>
            <a:off x="800100" y="728832"/>
            <a:ext cx="7543800" cy="1583550"/>
          </a:xfrm>
          <a:prstGeom prst="rect">
            <a:avLst/>
          </a:prstGeom>
          <a:noFill/>
          <a:ln>
            <a:noFill/>
          </a:ln>
        </p:spPr>
        <p:txBody>
          <a:bodyPr spcFirstLastPara="1" wrap="square" lIns="68569" tIns="34275" rIns="68569" bIns="34275" anchor="b" anchorCtr="0">
            <a:normAutofit fontScale="90000"/>
          </a:bodyPr>
          <a:lstStyle/>
          <a:p>
            <a:pPr>
              <a:buSzPct val="111111"/>
            </a:pPr>
            <a:r>
              <a:rPr lang="en-US" sz="27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Bespoke AI technology saves medical writers time and effort in developing plain language summary abstracts and helps them to be understood by a broader audience without any degradation of accuracy.</a:t>
            </a:r>
            <a:endParaRPr lang="en-US" sz="270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g2db4a76636b_0_13"/>
          <p:cNvSpPr txBox="1">
            <a:spLocks noGrp="1"/>
          </p:cNvSpPr>
          <p:nvPr>
            <p:ph type="title"/>
          </p:nvPr>
        </p:nvSpPr>
        <p:spPr>
          <a:xfrm>
            <a:off x="800100" y="728832"/>
            <a:ext cx="7543800" cy="1583550"/>
          </a:xfrm>
          <a:prstGeom prst="rect">
            <a:avLst/>
          </a:prstGeom>
          <a:noFill/>
          <a:ln>
            <a:noFill/>
          </a:ln>
        </p:spPr>
        <p:txBody>
          <a:bodyPr spcFirstLastPara="1" wrap="square" lIns="68569" tIns="34275" rIns="68569" bIns="34275" anchor="b" anchorCtr="0">
            <a:normAutofit fontScale="90000"/>
          </a:bodyPr>
          <a:lstStyle/>
          <a:p>
            <a:pPr>
              <a:buSzPct val="111111"/>
            </a:pPr>
            <a:r>
              <a:rPr lang="en-US" sz="2700"/>
              <a:t>What is next?</a:t>
            </a:r>
            <a:endParaRPr sz="2700"/>
          </a:p>
          <a:p>
            <a:pPr marL="342900" indent="-325755">
              <a:buSzPct val="100000"/>
              <a:buChar char="➔"/>
            </a:pPr>
            <a:r>
              <a:rPr lang="en-US" sz="2700"/>
              <a:t>Reaching new audiences</a:t>
            </a:r>
            <a:endParaRPr sz="2700"/>
          </a:p>
          <a:p>
            <a:pPr marL="342900" indent="-325755">
              <a:buSzPct val="100000"/>
              <a:buChar char="➔"/>
            </a:pPr>
            <a:r>
              <a:rPr lang="en-US" sz="2700"/>
              <a:t>Building more trust</a:t>
            </a:r>
            <a:endParaRPr sz="2700"/>
          </a:p>
          <a:p>
            <a:pPr marL="342900" indent="-325755">
              <a:buSzPct val="100000"/>
              <a:buChar char="➔"/>
            </a:pPr>
            <a:r>
              <a:rPr lang="en-US" sz="2700"/>
              <a:t>Defining better metrics</a:t>
            </a:r>
            <a:endParaRPr sz="2700"/>
          </a:p>
          <a:p>
            <a:pPr marL="342900" indent="-325755">
              <a:buSzPct val="100000"/>
              <a:buChar char="➔"/>
            </a:pPr>
            <a:r>
              <a:rPr lang="en-US" sz="2700"/>
              <a:t>Defining better guidelines</a:t>
            </a:r>
            <a:endParaRPr sz="2700"/>
          </a:p>
        </p:txBody>
      </p:sp>
      <p:sp>
        <p:nvSpPr>
          <p:cNvPr id="278" name="Google Shape;278;g2db4a76636b_0_13"/>
          <p:cNvSpPr txBox="1">
            <a:spLocks noGrp="1"/>
          </p:cNvSpPr>
          <p:nvPr>
            <p:ph type="body" idx="1"/>
          </p:nvPr>
        </p:nvSpPr>
        <p:spPr>
          <a:xfrm>
            <a:off x="800100" y="2452007"/>
            <a:ext cx="7543800" cy="1008000"/>
          </a:xfrm>
          <a:prstGeom prst="rect">
            <a:avLst/>
          </a:prstGeom>
          <a:noFill/>
          <a:ln>
            <a:noFill/>
          </a:ln>
        </p:spPr>
        <p:txBody>
          <a:bodyPr spcFirstLastPara="1" wrap="square" lIns="68569" tIns="34275" rIns="68569" bIns="34275" anchor="ctr" anchorCtr="0">
            <a:normAutofit/>
          </a:bodyPr>
          <a:lstStyle/>
          <a:p>
            <a:pPr marL="0" indent="0"/>
            <a:r>
              <a:rPr lang="en-US" b="1">
                <a:solidFill>
                  <a:schemeClr val="accent2"/>
                </a:solidFill>
              </a:rPr>
              <a:t>Thank you. Questions?</a:t>
            </a:r>
            <a:endParaRPr b="1">
              <a:solidFill>
                <a:schemeClr val="accent2"/>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6C0F6E1-CF8B-4BCF-8E73-237513D9EAF9}"/>
              </a:ext>
            </a:extLst>
          </p:cNvPr>
          <p:cNvGraphicFramePr>
            <a:graphicFrameLocks noChangeAspect="1"/>
          </p:cNvGraphicFramePr>
          <p:nvPr>
            <p:custDataLst>
              <p:tags r:id="rId1"/>
            </p:custData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a:extLst>
                          <a:ext uri="{FF2B5EF4-FFF2-40B4-BE49-F238E27FC236}">
                            <a16:creationId xmlns:a16="http://schemas.microsoft.com/office/drawing/2014/main" id="{56C0F6E1-CF8B-4BCF-8E73-237513D9EAF9}"/>
                          </a:ext>
                        </a:extLst>
                      </p:cNvPr>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C5B36683-8DFF-4DF9-8CF4-0FE412B2B489}"/>
              </a:ext>
            </a:extLst>
          </p:cNvPr>
          <p:cNvSpPr>
            <a:spLocks noGrp="1"/>
          </p:cNvSpPr>
          <p:nvPr>
            <p:ph type="title"/>
          </p:nvPr>
        </p:nvSpPr>
        <p:spPr/>
        <p:txBody>
          <a:bodyPr/>
          <a:lstStyle/>
          <a:p>
            <a:r>
              <a:rPr lang="en-US"/>
              <a:t>Audience Q&amp;A</a:t>
            </a:r>
          </a:p>
        </p:txBody>
      </p:sp>
      <p:sp>
        <p:nvSpPr>
          <p:cNvPr id="12" name="Text Placeholder 7">
            <a:extLst>
              <a:ext uri="{FF2B5EF4-FFF2-40B4-BE49-F238E27FC236}">
                <a16:creationId xmlns:a16="http://schemas.microsoft.com/office/drawing/2014/main" id="{DFE67A4E-1222-4DAC-B542-A206577A15CD}"/>
              </a:ext>
            </a:extLst>
          </p:cNvPr>
          <p:cNvSpPr txBox="1">
            <a:spLocks/>
          </p:cNvSpPr>
          <p:nvPr/>
        </p:nvSpPr>
        <p:spPr>
          <a:xfrm>
            <a:off x="3000377" y="3343275"/>
            <a:ext cx="5438774" cy="809276"/>
          </a:xfrm>
          <a:prstGeom prst="roundRect">
            <a:avLst/>
          </a:prstGeom>
          <a:noFill/>
          <a:ln w="12700" cap="flat" cmpd="sng" algn="ctr">
            <a:solidFill>
              <a:schemeClr val="accent6"/>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0" indent="0" algn="l" defTabSz="685800" rtl="0" eaLnBrk="1" latinLnBrk="0" hangingPunct="1">
              <a:lnSpc>
                <a:spcPct val="90000"/>
              </a:lnSpc>
              <a:spcBef>
                <a:spcPts val="750"/>
              </a:spcBef>
              <a:buClr>
                <a:srgbClr val="F28C11"/>
              </a:buClr>
              <a:buFont typeface="Arial" panose="020B0604020202020204" pitchFamily="34" charset="0"/>
              <a:buNone/>
              <a:defRPr sz="2400" b="1" i="0" kern="1200">
                <a:solidFill>
                  <a:schemeClr val="tx1"/>
                </a:solidFill>
                <a:latin typeface="+mn-lt"/>
                <a:ea typeface="+mn-ea"/>
                <a:cs typeface="+mn-cs"/>
              </a:defRPr>
            </a:lvl1pPr>
            <a:lvl2pPr marL="342900" indent="0" algn="l" defTabSz="685800" rtl="0" eaLnBrk="1" latinLnBrk="0" hangingPunct="1">
              <a:lnSpc>
                <a:spcPct val="90000"/>
              </a:lnSpc>
              <a:spcBef>
                <a:spcPts val="375"/>
              </a:spcBef>
              <a:buClr>
                <a:srgbClr val="F28C11"/>
              </a:buClr>
              <a:buFont typeface=".AppleSystemUIFont" charset="-120"/>
              <a:buNone/>
              <a:tabLst/>
              <a:defRPr sz="1500" kern="1200">
                <a:solidFill>
                  <a:schemeClr val="tx1">
                    <a:tint val="75000"/>
                  </a:schemeClr>
                </a:solidFill>
                <a:latin typeface="+mn-lt"/>
                <a:ea typeface="+mn-ea"/>
                <a:cs typeface="+mn-cs"/>
              </a:defRPr>
            </a:lvl2pPr>
            <a:lvl3pPr marL="685800" indent="0" algn="l" defTabSz="685800" rtl="0" eaLnBrk="1" latinLnBrk="0" hangingPunct="1">
              <a:lnSpc>
                <a:spcPct val="90000"/>
              </a:lnSpc>
              <a:spcBef>
                <a:spcPts val="375"/>
              </a:spcBef>
              <a:buClr>
                <a:srgbClr val="F28C11"/>
              </a:buClr>
              <a:buFont typeface="Wingdings" charset="2"/>
              <a:buNone/>
              <a:tabLst/>
              <a:defRPr sz="1350" kern="1200">
                <a:solidFill>
                  <a:schemeClr val="tx1">
                    <a:tint val="75000"/>
                  </a:schemeClr>
                </a:solidFill>
                <a:latin typeface="+mn-lt"/>
                <a:ea typeface="+mn-ea"/>
                <a:cs typeface="+mn-cs"/>
              </a:defRPr>
            </a:lvl3pPr>
            <a:lvl4pPr marL="1028700" indent="0" algn="l" defTabSz="685800" rtl="0" eaLnBrk="1" latinLnBrk="0" hangingPunct="1">
              <a:lnSpc>
                <a:spcPct val="90000"/>
              </a:lnSpc>
              <a:spcBef>
                <a:spcPts val="375"/>
              </a:spcBef>
              <a:buClr>
                <a:srgbClr val="F28C11"/>
              </a:buClr>
              <a:buFont typeface="Arial" panose="020B0604020202020204" pitchFamily="34" charset="0"/>
              <a:buNone/>
              <a:tabLst/>
              <a:defRPr sz="1200" kern="1200">
                <a:solidFill>
                  <a:schemeClr val="tx1">
                    <a:tint val="75000"/>
                  </a:schemeClr>
                </a:solidFill>
                <a:latin typeface="+mn-lt"/>
                <a:ea typeface="+mn-ea"/>
                <a:cs typeface="+mn-cs"/>
              </a:defRPr>
            </a:lvl4pPr>
            <a:lvl5pPr marL="1371600" indent="0" algn="l" defTabSz="685800" rtl="0" eaLnBrk="1" latinLnBrk="0" hangingPunct="1">
              <a:lnSpc>
                <a:spcPct val="90000"/>
              </a:lnSpc>
              <a:spcBef>
                <a:spcPts val="375"/>
              </a:spcBef>
              <a:buClr>
                <a:srgbClr val="F28C11"/>
              </a:buClr>
              <a:buFont typeface="Courier New" charset="0"/>
              <a:buNone/>
              <a:tabLst/>
              <a:defRPr sz="1200" kern="1200">
                <a:solidFill>
                  <a:schemeClr val="tx1">
                    <a:tint val="75000"/>
                  </a:schemeClr>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r>
              <a:rPr lang="en-US" sz="1800" b="0">
                <a:solidFill>
                  <a:schemeClr val="accent1"/>
                </a:solidFill>
                <a:cs typeface="Arial" panose="020B0604020202020204" pitchFamily="34" charset="0"/>
              </a:rPr>
              <a:t>To ask a question</a:t>
            </a:r>
            <a:r>
              <a:rPr lang="en-US" sz="1800" b="0">
                <a:cs typeface="Arial" panose="020B0604020202020204" pitchFamily="34" charset="0"/>
              </a:rPr>
              <a:t>, open the Q&amp;A window and type your question into the Q&amp;A box. </a:t>
            </a:r>
            <a:r>
              <a:rPr lang="en-US" sz="1800" b="0">
                <a:solidFill>
                  <a:schemeClr val="accent1"/>
                </a:solidFill>
                <a:cs typeface="Arial" panose="020B0604020202020204" pitchFamily="34" charset="0"/>
              </a:rPr>
              <a:t>Click Send</a:t>
            </a:r>
            <a:r>
              <a:rPr lang="en-US" sz="1800" b="0">
                <a:cs typeface="Arial" panose="020B0604020202020204" pitchFamily="34" charset="0"/>
              </a:rPr>
              <a:t>. </a:t>
            </a:r>
            <a:endParaRPr lang="en-US" sz="1000" b="0">
              <a:cs typeface="Arial" panose="020B0604020202020204" pitchFamily="34" charset="0"/>
            </a:endParaRPr>
          </a:p>
        </p:txBody>
      </p:sp>
      <p:sp>
        <p:nvSpPr>
          <p:cNvPr id="2" name="Slide Number Placeholder 3">
            <a:extLst>
              <a:ext uri="{FF2B5EF4-FFF2-40B4-BE49-F238E27FC236}">
                <a16:creationId xmlns:a16="http://schemas.microsoft.com/office/drawing/2014/main" id="{6C57CDA5-25C1-2CD5-0F5A-E938A6D81231}"/>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59</a:t>
            </a:fld>
            <a:endParaRPr lang="en-US"/>
          </a:p>
        </p:txBody>
      </p:sp>
    </p:spTree>
    <p:extLst>
      <p:ext uri="{BB962C8B-B14F-4D97-AF65-F5344CB8AC3E}">
        <p14:creationId xmlns:p14="http://schemas.microsoft.com/office/powerpoint/2010/main" val="1441863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EED01F-0241-4731-9D06-1766EB0F8A8E}"/>
              </a:ext>
            </a:extLst>
          </p:cNvPr>
          <p:cNvSpPr>
            <a:spLocks noGrp="1"/>
          </p:cNvSpPr>
          <p:nvPr>
            <p:ph type="title"/>
          </p:nvPr>
        </p:nvSpPr>
        <p:spPr/>
        <p:txBody>
          <a:bodyPr>
            <a:normAutofit/>
          </a:bodyPr>
          <a:lstStyle/>
          <a:p>
            <a:r>
              <a:rPr lang="en-US"/>
              <a:t>Objectives</a:t>
            </a:r>
          </a:p>
        </p:txBody>
      </p:sp>
      <p:sp>
        <p:nvSpPr>
          <p:cNvPr id="2" name="Content Placeholder 1">
            <a:extLst>
              <a:ext uri="{FF2B5EF4-FFF2-40B4-BE49-F238E27FC236}">
                <a16:creationId xmlns:a16="http://schemas.microsoft.com/office/drawing/2014/main" id="{E6AA64DD-CC7E-3B1E-7E70-16B7CCE363B5}"/>
              </a:ext>
            </a:extLst>
          </p:cNvPr>
          <p:cNvSpPr>
            <a:spLocks noGrp="1"/>
          </p:cNvSpPr>
          <p:nvPr>
            <p:ph idx="1"/>
          </p:nvPr>
        </p:nvSpPr>
        <p:spPr>
          <a:xfrm>
            <a:off x="857250" y="1344925"/>
            <a:ext cx="7462661" cy="3105156"/>
          </a:xfrm>
        </p:spPr>
        <p:txBody>
          <a:bodyPr>
            <a:normAutofit/>
          </a:bodyPr>
          <a:lstStyle/>
          <a:p>
            <a:pPr>
              <a:lnSpc>
                <a:spcPct val="100000"/>
              </a:lnSpc>
              <a:spcBef>
                <a:spcPts val="0"/>
              </a:spcBef>
              <a:spcAft>
                <a:spcPts val="1200"/>
              </a:spcAft>
            </a:pPr>
            <a:r>
              <a:rPr lang="en-US" sz="2000"/>
              <a:t>Understand how </a:t>
            </a:r>
            <a:r>
              <a:rPr lang="en-US" sz="2000" err="1"/>
              <a:t>genAI</a:t>
            </a:r>
            <a:r>
              <a:rPr lang="en-US" sz="2000"/>
              <a:t> can be used as an analytical tool to understand the content of text at scale.  </a:t>
            </a:r>
          </a:p>
          <a:p>
            <a:pPr>
              <a:lnSpc>
                <a:spcPct val="100000"/>
              </a:lnSpc>
              <a:spcBef>
                <a:spcPts val="0"/>
              </a:spcBef>
              <a:spcAft>
                <a:spcPts val="1200"/>
              </a:spcAft>
            </a:pPr>
            <a:r>
              <a:rPr lang="en-US" sz="2000"/>
              <a:t>Learn how artificial intelligence can assist them in the difficult task of conveying complex ideas with clarity and simplicity.</a:t>
            </a:r>
          </a:p>
          <a:p>
            <a:pPr>
              <a:lnSpc>
                <a:spcPct val="100000"/>
              </a:lnSpc>
              <a:spcBef>
                <a:spcPts val="0"/>
              </a:spcBef>
              <a:spcAft>
                <a:spcPts val="1200"/>
              </a:spcAft>
            </a:pPr>
            <a:r>
              <a:rPr lang="en-US" sz="2000"/>
              <a:t>Appreciate approaches that can be used to quantify the narrative properties of journal articles and narrative elements that might translate to effective storytelling</a:t>
            </a:r>
          </a:p>
        </p:txBody>
      </p:sp>
      <p:sp>
        <p:nvSpPr>
          <p:cNvPr id="4" name="Slide Number Placeholder 3">
            <a:extLst>
              <a:ext uri="{FF2B5EF4-FFF2-40B4-BE49-F238E27FC236}">
                <a16:creationId xmlns:a16="http://schemas.microsoft.com/office/drawing/2014/main" id="{135D1250-C2E1-4439-8986-C4BDF9F2368A}"/>
              </a:ext>
            </a:extLst>
          </p:cNvPr>
          <p:cNvSpPr>
            <a:spLocks noGrp="1"/>
          </p:cNvSpPr>
          <p:nvPr>
            <p:ph type="sldNum" sz="quarter" idx="10"/>
          </p:nvPr>
        </p:nvSpPr>
        <p:spPr/>
        <p:txBody>
          <a:bodyPr/>
          <a:lstStyle/>
          <a:p>
            <a:fld id="{42AD0A0E-4515-A647-B2E3-7F1B29FB990E}" type="slidenum">
              <a:rPr lang="en-US" smtClean="0"/>
              <a:pPr/>
              <a:t>6</a:t>
            </a:fld>
            <a:endParaRPr lang="en-US"/>
          </a:p>
        </p:txBody>
      </p:sp>
    </p:spTree>
    <p:extLst>
      <p:ext uri="{BB962C8B-B14F-4D97-AF65-F5344CB8AC3E}">
        <p14:creationId xmlns:p14="http://schemas.microsoft.com/office/powerpoint/2010/main" val="23857448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200"/>
              <a:t>Upcoming ISMPP University Webinars</a:t>
            </a: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66" fontAlgn="base">
              <a:spcBef>
                <a:spcPct val="0"/>
              </a:spcBef>
              <a:spcAft>
                <a:spcPct val="0"/>
              </a:spcAft>
              <a:defRPr/>
            </a:pPr>
            <a:endParaRPr lang="en-US" sz="1013">
              <a:solidFill>
                <a:prstClr val="white"/>
              </a:solidFill>
              <a:latin typeface="Calibri"/>
            </a:endParaRPr>
          </a:p>
        </p:txBody>
      </p:sp>
      <p:sp>
        <p:nvSpPr>
          <p:cNvPr id="3" name="Rectangle 2">
            <a:extLst>
              <a:ext uri="{FF2B5EF4-FFF2-40B4-BE49-F238E27FC236}">
                <a16:creationId xmlns:a16="http://schemas.microsoft.com/office/drawing/2014/main" id="{C1855C36-2916-4845-55BE-09E40B1E9FB6}"/>
              </a:ext>
            </a:extLst>
          </p:cNvPr>
          <p:cNvSpPr/>
          <p:nvPr/>
        </p:nvSpPr>
        <p:spPr>
          <a:xfrm>
            <a:off x="1332113" y="1473060"/>
            <a:ext cx="27000" cy="621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2421E8C1-9762-54A1-56CD-63DF31F4CCD4}"/>
              </a:ext>
            </a:extLst>
          </p:cNvPr>
          <p:cNvSpPr/>
          <p:nvPr/>
        </p:nvSpPr>
        <p:spPr>
          <a:xfrm>
            <a:off x="1332113" y="2493967"/>
            <a:ext cx="27000" cy="6237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7" name="Rectangle 16">
            <a:extLst>
              <a:ext uri="{FF2B5EF4-FFF2-40B4-BE49-F238E27FC236}">
                <a16:creationId xmlns:a16="http://schemas.microsoft.com/office/drawing/2014/main" id="{A5BABF21-E537-C7CC-6857-679CAECD715F}"/>
              </a:ext>
            </a:extLst>
          </p:cNvPr>
          <p:cNvSpPr>
            <a:spLocks/>
          </p:cNvSpPr>
          <p:nvPr/>
        </p:nvSpPr>
        <p:spPr>
          <a:xfrm>
            <a:off x="1510622" y="1612600"/>
            <a:ext cx="5203662" cy="377513"/>
          </a:xfrm>
          <a:prstGeom prst="rect">
            <a:avLst/>
          </a:prstGeom>
        </p:spPr>
        <p:txBody>
          <a:bodyPr lIns="0" tIns="13500" rIns="0" bIns="13500" anchor="ctr">
            <a:noAutofit/>
          </a:bodyPr>
          <a:lstStyle/>
          <a:p>
            <a:pPr>
              <a:spcAft>
                <a:spcPts val="1125"/>
              </a:spcAft>
              <a:tabLst>
                <a:tab pos="2088304" algn="l"/>
              </a:tabLst>
              <a:defRPr/>
            </a:pPr>
            <a:r>
              <a:rPr lang="en-US" sz="1800" b="1" dirty="0">
                <a:solidFill>
                  <a:srgbClr val="0070C0"/>
                </a:solidFill>
                <a:cs typeface="Calibri" panose="020F0502020204030204" pitchFamily="34" charset="0"/>
              </a:rPr>
              <a:t>AI in the development of PLS</a:t>
            </a:r>
          </a:p>
        </p:txBody>
      </p:sp>
      <p:sp>
        <p:nvSpPr>
          <p:cNvPr id="18" name="Rectangle 17">
            <a:extLst>
              <a:ext uri="{FF2B5EF4-FFF2-40B4-BE49-F238E27FC236}">
                <a16:creationId xmlns:a16="http://schemas.microsoft.com/office/drawing/2014/main" id="{D3E4BA4F-EB97-E2A8-4CE1-E9D2195CE7F8}"/>
              </a:ext>
            </a:extLst>
          </p:cNvPr>
          <p:cNvSpPr>
            <a:spLocks/>
          </p:cNvSpPr>
          <p:nvPr/>
        </p:nvSpPr>
        <p:spPr>
          <a:xfrm>
            <a:off x="1510622" y="2639947"/>
            <a:ext cx="6006774" cy="377513"/>
          </a:xfrm>
          <a:prstGeom prst="rect">
            <a:avLst/>
          </a:prstGeom>
        </p:spPr>
        <p:txBody>
          <a:bodyPr lIns="0" tIns="13500" rIns="0" bIns="13500" anchor="ctr">
            <a:noAutofit/>
          </a:bodyPr>
          <a:lstStyle/>
          <a:p>
            <a:pPr>
              <a:spcAft>
                <a:spcPts val="1125"/>
              </a:spcAft>
              <a:tabLst>
                <a:tab pos="2088304" algn="l"/>
              </a:tabLst>
              <a:defRPr/>
            </a:pPr>
            <a:r>
              <a:rPr lang="en-US" sz="1800" b="1">
                <a:solidFill>
                  <a:srgbClr val="0070C0"/>
                </a:solidFill>
                <a:cs typeface="Calibri" panose="020F0502020204030204" pitchFamily="34" charset="0"/>
              </a:rPr>
              <a:t>Incorporating AI in Medical Storytelling</a:t>
            </a:r>
          </a:p>
        </p:txBody>
      </p:sp>
      <p:sp>
        <p:nvSpPr>
          <p:cNvPr id="20" name="TextBox 19">
            <a:extLst>
              <a:ext uri="{FF2B5EF4-FFF2-40B4-BE49-F238E27FC236}">
                <a16:creationId xmlns:a16="http://schemas.microsoft.com/office/drawing/2014/main" id="{57B3DCCF-39E2-5EDF-8D57-7DCD77D53108}"/>
              </a:ext>
            </a:extLst>
          </p:cNvPr>
          <p:cNvSpPr txBox="1"/>
          <p:nvPr/>
        </p:nvSpPr>
        <p:spPr>
          <a:xfrm>
            <a:off x="474243" y="1535478"/>
            <a:ext cx="753513" cy="507831"/>
          </a:xfrm>
          <a:prstGeom prst="rect">
            <a:avLst/>
          </a:prstGeom>
          <a:noFill/>
        </p:spPr>
        <p:txBody>
          <a:bodyPr wrap="square">
            <a:spAutoFit/>
          </a:bodyPr>
          <a:lstStyle/>
          <a:p>
            <a:pPr algn="r"/>
            <a:r>
              <a:rPr lang="en-US" b="1">
                <a:solidFill>
                  <a:srgbClr val="F28C11"/>
                </a:solidFill>
                <a:cs typeface="Calibri" panose="020F0502020204030204" pitchFamily="34" charset="0"/>
              </a:rPr>
              <a:t>June 2024</a:t>
            </a:r>
            <a:endParaRPr lang="en-US">
              <a:solidFill>
                <a:srgbClr val="F28C11"/>
              </a:solidFill>
            </a:endParaRPr>
          </a:p>
        </p:txBody>
      </p:sp>
      <p:sp>
        <p:nvSpPr>
          <p:cNvPr id="21" name="TextBox 20">
            <a:extLst>
              <a:ext uri="{FF2B5EF4-FFF2-40B4-BE49-F238E27FC236}">
                <a16:creationId xmlns:a16="http://schemas.microsoft.com/office/drawing/2014/main" id="{CCACAC33-AE9D-74D8-F8E7-7D195AB112BF}"/>
              </a:ext>
            </a:extLst>
          </p:cNvPr>
          <p:cNvSpPr txBox="1"/>
          <p:nvPr/>
        </p:nvSpPr>
        <p:spPr>
          <a:xfrm>
            <a:off x="319483" y="2564899"/>
            <a:ext cx="908273" cy="507831"/>
          </a:xfrm>
          <a:prstGeom prst="rect">
            <a:avLst/>
          </a:prstGeom>
          <a:noFill/>
        </p:spPr>
        <p:txBody>
          <a:bodyPr wrap="square">
            <a:spAutoFit/>
          </a:bodyPr>
          <a:lstStyle/>
          <a:p>
            <a:pPr algn="r"/>
            <a:r>
              <a:rPr lang="en-US" b="1">
                <a:solidFill>
                  <a:srgbClr val="F28C11"/>
                </a:solidFill>
                <a:cs typeface="Calibri" panose="020F0502020204030204" pitchFamily="34" charset="0"/>
              </a:rPr>
              <a:t>June </a:t>
            </a:r>
            <a:br>
              <a:rPr lang="en-US" b="1">
                <a:solidFill>
                  <a:srgbClr val="F28C11"/>
                </a:solidFill>
                <a:cs typeface="Calibri" panose="020F0502020204030204" pitchFamily="34" charset="0"/>
              </a:rPr>
            </a:br>
            <a:r>
              <a:rPr lang="en-US" b="1">
                <a:solidFill>
                  <a:srgbClr val="F28C11"/>
                </a:solidFill>
                <a:cs typeface="Calibri" panose="020F0502020204030204" pitchFamily="34" charset="0"/>
              </a:rPr>
              <a:t>2024</a:t>
            </a:r>
            <a:endParaRPr lang="en-US" sz="1013">
              <a:solidFill>
                <a:srgbClr val="F28C11"/>
              </a:solidFill>
            </a:endParaRPr>
          </a:p>
        </p:txBody>
      </p:sp>
      <p:sp>
        <p:nvSpPr>
          <p:cNvPr id="2" name="Slide Number Placeholder 3">
            <a:extLst>
              <a:ext uri="{FF2B5EF4-FFF2-40B4-BE49-F238E27FC236}">
                <a16:creationId xmlns:a16="http://schemas.microsoft.com/office/drawing/2014/main" id="{747B119D-A301-6B37-C899-4285B1C937DE}"/>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60</a:t>
            </a:fld>
            <a:endParaRPr lang="en-US"/>
          </a:p>
        </p:txBody>
      </p:sp>
    </p:spTree>
    <p:extLst>
      <p:ext uri="{BB962C8B-B14F-4D97-AF65-F5344CB8AC3E}">
        <p14:creationId xmlns:p14="http://schemas.microsoft.com/office/powerpoint/2010/main" val="5427418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1959-1619-4F96-8E97-53B7A28A6417}"/>
              </a:ext>
            </a:extLst>
          </p:cNvPr>
          <p:cNvSpPr>
            <a:spLocks noGrp="1"/>
          </p:cNvSpPr>
          <p:nvPr>
            <p:ph type="ctrTitle"/>
          </p:nvPr>
        </p:nvSpPr>
        <p:spPr>
          <a:xfrm>
            <a:off x="4638736" y="1211088"/>
            <a:ext cx="4056001" cy="664649"/>
          </a:xfrm>
        </p:spPr>
        <p:txBody>
          <a:bodyPr/>
          <a:lstStyle/>
          <a:p>
            <a:r>
              <a:rPr lang="en-US"/>
              <a:t>ISMPP University</a:t>
            </a:r>
          </a:p>
        </p:txBody>
      </p:sp>
      <p:sp>
        <p:nvSpPr>
          <p:cNvPr id="3" name="Subtitle 2">
            <a:extLst>
              <a:ext uri="{FF2B5EF4-FFF2-40B4-BE49-F238E27FC236}">
                <a16:creationId xmlns:a16="http://schemas.microsoft.com/office/drawing/2014/main" id="{F6A5669E-B61B-4FF9-8070-490009B12AEA}"/>
              </a:ext>
            </a:extLst>
          </p:cNvPr>
          <p:cNvSpPr>
            <a:spLocks noGrp="1"/>
          </p:cNvSpPr>
          <p:nvPr>
            <p:ph type="subTitle" idx="1"/>
          </p:nvPr>
        </p:nvSpPr>
        <p:spPr>
          <a:xfrm>
            <a:off x="4970836" y="1875737"/>
            <a:ext cx="3391799" cy="2166511"/>
          </a:xfrm>
        </p:spPr>
        <p:txBody>
          <a:bodyPr/>
          <a:lstStyle/>
          <a:p>
            <a:r>
              <a:rPr lang="en-US" sz="2200"/>
              <a:t>Member Research Oral Presentations from the 20</a:t>
            </a:r>
            <a:r>
              <a:rPr lang="en-US" sz="2200" baseline="30000"/>
              <a:t>th</a:t>
            </a:r>
            <a:r>
              <a:rPr lang="en-US" sz="2200"/>
              <a:t> Annual Meeting</a:t>
            </a:r>
          </a:p>
        </p:txBody>
      </p:sp>
      <p:sp>
        <p:nvSpPr>
          <p:cNvPr id="4" name="TextBox 3">
            <a:extLst>
              <a:ext uri="{FF2B5EF4-FFF2-40B4-BE49-F238E27FC236}">
                <a16:creationId xmlns:a16="http://schemas.microsoft.com/office/drawing/2014/main" id="{F0FD9C17-DA93-4646-8A02-B34096B5D343}"/>
              </a:ext>
            </a:extLst>
          </p:cNvPr>
          <p:cNvSpPr txBox="1"/>
          <p:nvPr/>
        </p:nvSpPr>
        <p:spPr>
          <a:xfrm>
            <a:off x="77352" y="3488250"/>
            <a:ext cx="1998618" cy="1004249"/>
          </a:xfrm>
          <a:prstGeom prst="rect">
            <a:avLst/>
          </a:prstGeom>
          <a:noFill/>
        </p:spPr>
        <p:txBody>
          <a:bodyPr wrap="square" lIns="68580" tIns="34290" rIns="68580" bIns="34290" rtlCol="0" anchor="t">
            <a:spAutoFit/>
          </a:bodyPr>
          <a:lstStyle/>
          <a:p>
            <a:pPr defTabSz="685783">
              <a:defRPr/>
            </a:pPr>
            <a:endParaRPr lang="en-US" sz="1013">
              <a:solidFill>
                <a:prstClr val="black"/>
              </a:solidFill>
              <a:latin typeface="Franklin Gothic Book" panose="020B0503020102020204"/>
            </a:endParaRPr>
          </a:p>
          <a:p>
            <a:pPr defTabSz="685783">
              <a:defRPr/>
            </a:pPr>
            <a:endParaRPr lang="en-US" sz="1013">
              <a:solidFill>
                <a:prstClr val="black"/>
              </a:solidFill>
              <a:latin typeface="Franklin Gothic Book" panose="020B0503020102020204"/>
            </a:endParaRPr>
          </a:p>
          <a:p>
            <a:pPr algn="l" rtl="0" fontAlgn="base"/>
            <a:r>
              <a:rPr lang="en-US" b="1">
                <a:solidFill>
                  <a:srgbClr val="000000"/>
                </a:solidFill>
                <a:latin typeface="Franklin Gothic Book"/>
              </a:rPr>
              <a:t>Webinar will begin promptly at: ​​</a:t>
            </a:r>
          </a:p>
          <a:p>
            <a:pPr algn="l" rtl="0" fontAlgn="base"/>
            <a:r>
              <a:rPr lang="en-US" b="1">
                <a:solidFill>
                  <a:srgbClr val="000000"/>
                </a:solidFill>
                <a:latin typeface="Franklin Gothic Book"/>
              </a:rPr>
              <a:t>11 AM ET / 4 PM GMT</a:t>
            </a:r>
            <a:endParaRPr lang="en-US" sz="1013" b="1">
              <a:solidFill>
                <a:srgbClr val="000000"/>
              </a:solidFill>
              <a:latin typeface="Franklin Gothic Book"/>
            </a:endParaRPr>
          </a:p>
        </p:txBody>
      </p:sp>
      <p:sp>
        <p:nvSpPr>
          <p:cNvPr id="5" name="TextBox 4">
            <a:extLst>
              <a:ext uri="{FF2B5EF4-FFF2-40B4-BE49-F238E27FC236}">
                <a16:creationId xmlns:a16="http://schemas.microsoft.com/office/drawing/2014/main" id="{B51E204F-7927-43EE-8EBD-37CA3BC7DC54}"/>
              </a:ext>
            </a:extLst>
          </p:cNvPr>
          <p:cNvSpPr txBox="1"/>
          <p:nvPr/>
        </p:nvSpPr>
        <p:spPr>
          <a:xfrm>
            <a:off x="4818341" y="2958992"/>
            <a:ext cx="3696789" cy="334707"/>
          </a:xfrm>
          <a:prstGeom prst="rect">
            <a:avLst/>
          </a:prstGeom>
          <a:noFill/>
        </p:spPr>
        <p:txBody>
          <a:bodyPr wrap="square" lIns="91440" tIns="45720" rIns="91440" bIns="45720" rtlCol="0" anchor="t">
            <a:spAutoFit/>
          </a:bodyPr>
          <a:lstStyle/>
          <a:p>
            <a:pPr algn="ctr">
              <a:defRPr/>
            </a:pPr>
            <a:r>
              <a:rPr lang="en-US" sz="1575" b="1">
                <a:latin typeface="Franklin Gothic Book" panose="020B0503020102020204"/>
              </a:rPr>
              <a:t>May 29, 2024</a:t>
            </a:r>
          </a:p>
        </p:txBody>
      </p:sp>
      <p:sp>
        <p:nvSpPr>
          <p:cNvPr id="8" name="Plus Sign 7">
            <a:extLst>
              <a:ext uri="{FF2B5EF4-FFF2-40B4-BE49-F238E27FC236}">
                <a16:creationId xmlns:a16="http://schemas.microsoft.com/office/drawing/2014/main" id="{7697EEA5-09DA-4234-BF38-6B90153E7B0F}"/>
              </a:ext>
            </a:extLst>
          </p:cNvPr>
          <p:cNvSpPr/>
          <p:nvPr/>
        </p:nvSpPr>
        <p:spPr>
          <a:xfrm>
            <a:off x="6265267" y="501824"/>
            <a:ext cx="506023" cy="4130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013">
              <a:solidFill>
                <a:prstClr val="white"/>
              </a:solidFill>
              <a:latin typeface="Franklin Gothic Book" panose="020B0503020102020204"/>
            </a:endParaRPr>
          </a:p>
        </p:txBody>
      </p:sp>
      <p:pic>
        <p:nvPicPr>
          <p:cNvPr id="9" name="Picture 8">
            <a:extLst>
              <a:ext uri="{FF2B5EF4-FFF2-40B4-BE49-F238E27FC236}">
                <a16:creationId xmlns:a16="http://schemas.microsoft.com/office/drawing/2014/main" id="{FCBFCC8E-C30E-4D8F-AA73-663C1BE95284}"/>
              </a:ext>
            </a:extLst>
          </p:cNvPr>
          <p:cNvPicPr>
            <a:picLocks noChangeAspect="1"/>
          </p:cNvPicPr>
          <p:nvPr/>
        </p:nvPicPr>
        <p:blipFill>
          <a:blip r:embed="rId4"/>
          <a:stretch>
            <a:fillRect/>
          </a:stretch>
        </p:blipFill>
        <p:spPr>
          <a:xfrm>
            <a:off x="6863227" y="354328"/>
            <a:ext cx="799153" cy="597740"/>
          </a:xfrm>
          <a:prstGeom prst="rect">
            <a:avLst/>
          </a:prstGeom>
        </p:spPr>
      </p:pic>
      <p:pic>
        <p:nvPicPr>
          <p:cNvPr id="6" name="Picture 9" descr="A picture containing text&#10;&#10;Description automatically generated">
            <a:extLst>
              <a:ext uri="{FF2B5EF4-FFF2-40B4-BE49-F238E27FC236}">
                <a16:creationId xmlns:a16="http://schemas.microsoft.com/office/drawing/2014/main" id="{F4D40816-8132-90AA-2D8A-79C3245C3477}"/>
              </a:ext>
            </a:extLst>
          </p:cNvPr>
          <p:cNvPicPr>
            <a:picLocks noChangeAspect="1"/>
          </p:cNvPicPr>
          <p:nvPr/>
        </p:nvPicPr>
        <p:blipFill>
          <a:blip r:embed="rId5"/>
          <a:stretch>
            <a:fillRect/>
          </a:stretch>
        </p:blipFill>
        <p:spPr>
          <a:xfrm>
            <a:off x="5361896" y="248333"/>
            <a:ext cx="815068" cy="816430"/>
          </a:xfrm>
          <a:prstGeom prst="rect">
            <a:avLst/>
          </a:prstGeom>
        </p:spPr>
      </p:pic>
    </p:spTree>
    <p:custDataLst>
      <p:tags r:id="rId1"/>
    </p:custDataLst>
    <p:extLst>
      <p:ext uri="{BB962C8B-B14F-4D97-AF65-F5344CB8AC3E}">
        <p14:creationId xmlns:p14="http://schemas.microsoft.com/office/powerpoint/2010/main" val="41744056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a:extLst>
              <a:ext uri="{FF2B5EF4-FFF2-40B4-BE49-F238E27FC236}">
                <a16:creationId xmlns:a16="http://schemas.microsoft.com/office/drawing/2014/main" id="{FD0FE247-FC3A-41CD-A62B-1C1848015115}"/>
              </a:ext>
            </a:extLst>
          </p:cNvPr>
          <p:cNvSpPr>
            <a:spLocks noGrp="1"/>
          </p:cNvSpPr>
          <p:nvPr>
            <p:ph idx="11"/>
          </p:nvPr>
        </p:nvSpPr>
        <p:spPr/>
        <p:txBody>
          <a:bodyPr>
            <a:normAutofit/>
          </a:bodyPr>
          <a:lstStyle/>
          <a:p>
            <a:pPr marL="0" indent="0">
              <a:spcAft>
                <a:spcPts val="1200"/>
              </a:spcAft>
              <a:buNone/>
            </a:pPr>
            <a:r>
              <a:rPr lang="en-GB" altLang="en-US"/>
              <a:t>We hope you enjoyed today'</a:t>
            </a:r>
            <a:r>
              <a:rPr lang="en-GB" altLang="ja-JP"/>
              <a:t>s presentation. </a:t>
            </a:r>
          </a:p>
          <a:p>
            <a:pPr marL="0" indent="0">
              <a:spcAft>
                <a:spcPts val="1200"/>
              </a:spcAft>
              <a:buNone/>
            </a:pPr>
            <a:r>
              <a:rPr lang="en-GB" altLang="ja-JP" b="1">
                <a:solidFill>
                  <a:schemeClr val="accent2"/>
                </a:solidFill>
              </a:rPr>
              <a:t>After closing out of Zoom, please click the CONTINUE button </a:t>
            </a:r>
            <a:br>
              <a:rPr lang="en-GB" altLang="ja-JP" b="1">
                <a:solidFill>
                  <a:schemeClr val="accent2"/>
                </a:solidFill>
              </a:rPr>
            </a:br>
            <a:r>
              <a:rPr lang="en-GB" altLang="ja-JP" b="1">
                <a:solidFill>
                  <a:schemeClr val="accent2"/>
                </a:solidFill>
              </a:rPr>
              <a:t>on your screen to take our short survey. Thank you!</a:t>
            </a:r>
            <a:endParaRPr lang="en-GB" altLang="en-US" b="1">
              <a:solidFill>
                <a:schemeClr val="accent2"/>
              </a:solidFill>
            </a:endParaRPr>
          </a:p>
        </p:txBody>
      </p:sp>
      <p:sp>
        <p:nvSpPr>
          <p:cNvPr id="3" name="Title 2">
            <a:extLst>
              <a:ext uri="{FF2B5EF4-FFF2-40B4-BE49-F238E27FC236}">
                <a16:creationId xmlns:a16="http://schemas.microsoft.com/office/drawing/2014/main" id="{4F114EF1-A5FF-4254-A531-1B2C555157F1}"/>
              </a:ext>
            </a:extLst>
          </p:cNvPr>
          <p:cNvSpPr>
            <a:spLocks noGrp="1"/>
          </p:cNvSpPr>
          <p:nvPr>
            <p:ph type="title"/>
          </p:nvPr>
        </p:nvSpPr>
        <p:spPr/>
        <p:txBody>
          <a:bodyPr/>
          <a:lstStyle/>
          <a:p>
            <a:r>
              <a:rPr lang="en-US" sz="3200"/>
              <a:t>Thank You for Attending!</a:t>
            </a:r>
          </a:p>
        </p:txBody>
      </p:sp>
      <p:pic>
        <p:nvPicPr>
          <p:cNvPr id="9" name="Picture 8" descr="Graphical user interface, text, application, chat or text message&#10;&#10;Description automatically generated">
            <a:extLst>
              <a:ext uri="{FF2B5EF4-FFF2-40B4-BE49-F238E27FC236}">
                <a16:creationId xmlns:a16="http://schemas.microsoft.com/office/drawing/2014/main" id="{D33EB056-BE07-4485-81AD-724D6E777C6A}"/>
              </a:ext>
            </a:extLst>
          </p:cNvPr>
          <p:cNvPicPr>
            <a:picLocks noChangeAspect="1"/>
          </p:cNvPicPr>
          <p:nvPr/>
        </p:nvPicPr>
        <p:blipFill>
          <a:blip r:embed="rId3"/>
          <a:stretch>
            <a:fillRect/>
          </a:stretch>
        </p:blipFill>
        <p:spPr>
          <a:xfrm>
            <a:off x="2068986" y="2397419"/>
            <a:ext cx="5326380" cy="2407920"/>
          </a:xfrm>
          <a:prstGeom prst="rect">
            <a:avLst/>
          </a:prstGeom>
        </p:spPr>
      </p:pic>
      <p:sp>
        <p:nvSpPr>
          <p:cNvPr id="14" name="Rectangle: Rounded Corners 13">
            <a:extLst>
              <a:ext uri="{FF2B5EF4-FFF2-40B4-BE49-F238E27FC236}">
                <a16:creationId xmlns:a16="http://schemas.microsoft.com/office/drawing/2014/main" id="{FB41DBDD-7315-4825-BA74-4932B3FADCAC}"/>
              </a:ext>
            </a:extLst>
          </p:cNvPr>
          <p:cNvSpPr/>
          <p:nvPr/>
        </p:nvSpPr>
        <p:spPr>
          <a:xfrm>
            <a:off x="3548991" y="4337184"/>
            <a:ext cx="1047754" cy="400903"/>
          </a:xfrm>
          <a:prstGeom prst="roundRect">
            <a:avLst>
              <a:gd name="adj" fmla="val 1666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013">
              <a:solidFill>
                <a:prstClr val="white"/>
              </a:solidFill>
              <a:latin typeface="Franklin Gothic Book" panose="020B0503020102020204"/>
            </a:endParaRPr>
          </a:p>
        </p:txBody>
      </p:sp>
      <p:sp>
        <p:nvSpPr>
          <p:cNvPr id="6" name="Slide Number Placeholder 2">
            <a:extLst>
              <a:ext uri="{FF2B5EF4-FFF2-40B4-BE49-F238E27FC236}">
                <a16:creationId xmlns:a16="http://schemas.microsoft.com/office/drawing/2014/main" id="{F1BF8C6C-81B4-41D4-B2DF-45EA49D3F5E0}"/>
              </a:ext>
            </a:extLst>
          </p:cNvPr>
          <p:cNvSpPr>
            <a:spLocks noGrp="1"/>
          </p:cNvSpPr>
          <p:nvPr>
            <p:ph type="sldNum" sz="quarter" idx="10"/>
          </p:nvPr>
        </p:nvSpPr>
        <p:spPr>
          <a:xfrm>
            <a:off x="6985487" y="59946"/>
            <a:ext cx="2057400" cy="273844"/>
          </a:xfrm>
        </p:spPr>
        <p:txBody>
          <a:bodyPr/>
          <a:lstStyle/>
          <a:p>
            <a:pPr defTabSz="685783">
              <a:defRPr/>
            </a:pPr>
            <a:fld id="{42AD0A0E-4515-A647-B2E3-7F1B29FB990E}" type="slidenum">
              <a:rPr lang="en-US">
                <a:solidFill>
                  <a:prstClr val="black"/>
                </a:solidFill>
                <a:latin typeface="Franklin Gothic Book" panose="020B0503020102020204"/>
              </a:rPr>
              <a:pPr defTabSz="685783">
                <a:defRPr/>
              </a:pPr>
              <a:t>62</a:t>
            </a:fld>
            <a:endParaRPr lang="en-US">
              <a:solidFill>
                <a:prstClr val="black"/>
              </a:solidFill>
              <a:latin typeface="Franklin Gothic Book" panose="020B0503020102020204"/>
            </a:endParaRPr>
          </a:p>
        </p:txBody>
      </p:sp>
    </p:spTree>
    <p:extLst>
      <p:ext uri="{BB962C8B-B14F-4D97-AF65-F5344CB8AC3E}">
        <p14:creationId xmlns:p14="http://schemas.microsoft.com/office/powerpoint/2010/main" val="20670111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a:xfrm>
            <a:off x="3000375" y="557215"/>
            <a:ext cx="5814017" cy="2308622"/>
          </a:xfrm>
        </p:spPr>
        <p:txBody>
          <a:bodyPr/>
          <a:lstStyle/>
          <a:p>
            <a:r>
              <a:rPr lang="en-US"/>
              <a:t>Faculty Bios</a:t>
            </a:r>
          </a:p>
        </p:txBody>
      </p:sp>
    </p:spTree>
    <p:extLst>
      <p:ext uri="{BB962C8B-B14F-4D97-AF65-F5344CB8AC3E}">
        <p14:creationId xmlns:p14="http://schemas.microsoft.com/office/powerpoint/2010/main" val="27894311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721100" y="1507594"/>
            <a:ext cx="4622800" cy="2923877"/>
          </a:xfrm>
          <a:prstGeom prst="rect">
            <a:avLst/>
          </a:prstGeom>
          <a:noFill/>
        </p:spPr>
        <p:txBody>
          <a:bodyPr wrap="square" lIns="91440" tIns="45720" rIns="91440" bIns="45720" anchor="t">
            <a:spAutoFit/>
          </a:bodyPr>
          <a:lstStyle/>
          <a:p>
            <a:pPr marL="114300" marR="0" lvl="0" indent="-114300" algn="l" defTabSz="9144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en-US" sz="1400" b="0" i="0" u="none" strike="noStrike" kern="0" cap="none" spc="0" normalizeH="0" baseline="0" noProof="0">
                <a:ln w="13500">
                  <a:noFill/>
                  <a:prstDash val="solid"/>
                </a:ln>
                <a:uLnTx/>
                <a:uFillTx/>
                <a:ea typeface="+mn-ea"/>
                <a:cs typeface="Arial"/>
              </a:rPr>
              <a:t>Tomas has a longstanding interest in the transformation of scientific publications in the digital environment, including strategic planning, increasing reach and engagement across broad stakeholder audiences, and assessing the effectiveness and impact of publication plans.</a:t>
            </a:r>
          </a:p>
          <a:p>
            <a:pPr marL="114300" marR="0" lvl="0" indent="-114300" algn="l" defTabSz="9144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en-US" sz="1400" b="0" i="0" u="none" strike="noStrike" kern="0" cap="none" spc="0" normalizeH="0" baseline="0" noProof="0">
                <a:ln w="13500">
                  <a:noFill/>
                  <a:prstDash val="solid"/>
                </a:ln>
                <a:uLnTx/>
                <a:uFillTx/>
                <a:ea typeface="+mn-ea"/>
                <a:cs typeface="Arial"/>
              </a:rPr>
              <a:t>He currently leads the development of strategic communication plans and scientific platforms and supports the testing and implementation of innovative solutions.</a:t>
            </a:r>
          </a:p>
          <a:p>
            <a:pPr marL="114300" marR="0" lvl="0" indent="-114300" algn="l" defTabSz="9144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en-US" sz="1400" b="0" i="0" u="none" strike="noStrike" kern="0" cap="none" spc="0" normalizeH="0" baseline="0" noProof="0">
                <a:ln w="13500">
                  <a:noFill/>
                  <a:prstDash val="solid"/>
                </a:ln>
                <a:uLnTx/>
                <a:uFillTx/>
                <a:ea typeface="+mn-ea"/>
                <a:cs typeface="Arial"/>
              </a:rPr>
              <a:t>He is co-chair of the ISMPP Social Media and Web-based metrics committee.</a:t>
            </a:r>
            <a:endParaRPr lang="en-US" sz="1400"/>
          </a:p>
        </p:txBody>
      </p:sp>
      <p:pic>
        <p:nvPicPr>
          <p:cNvPr id="5" name="Picture 4">
            <a:extLst>
              <a:ext uri="{FF2B5EF4-FFF2-40B4-BE49-F238E27FC236}">
                <a16:creationId xmlns:a16="http://schemas.microsoft.com/office/drawing/2014/main" id="{8FE5D730-7FCA-777B-ACEF-091F0C52BF48}"/>
              </a:ext>
            </a:extLst>
          </p:cNvPr>
          <p:cNvPicPr>
            <a:picLocks noChangeAspect="1"/>
          </p:cNvPicPr>
          <p:nvPr/>
        </p:nvPicPr>
        <p:blipFill>
          <a:blip r:embed="rId2"/>
          <a:srcRect/>
          <a:stretch/>
        </p:blipFill>
        <p:spPr>
          <a:xfrm>
            <a:off x="969972" y="1623467"/>
            <a:ext cx="2388471" cy="2388471"/>
          </a:xfrm>
          <a:prstGeom prst="roundRect">
            <a:avLst>
              <a:gd name="adj" fmla="val 7778"/>
            </a:avLst>
          </a:prstGeom>
          <a:ln w="22225">
            <a:solidFill>
              <a:schemeClr val="accent3"/>
            </a:solidFill>
          </a:ln>
        </p:spPr>
      </p:pic>
      <p:sp>
        <p:nvSpPr>
          <p:cNvPr id="17" name="Title 16">
            <a:extLst>
              <a:ext uri="{FF2B5EF4-FFF2-40B4-BE49-F238E27FC236}">
                <a16:creationId xmlns:a16="http://schemas.microsoft.com/office/drawing/2014/main" id="{25634D79-B65E-89FF-7A0D-C33007291B71}"/>
              </a:ext>
            </a:extLst>
          </p:cNvPr>
          <p:cNvSpPr>
            <a:spLocks noGrp="1"/>
          </p:cNvSpPr>
          <p:nvPr>
            <p:ph type="title"/>
          </p:nvPr>
        </p:nvSpPr>
        <p:spPr/>
        <p:txBody>
          <a:bodyPr>
            <a:normAutofit/>
          </a:bodyPr>
          <a:lstStyle/>
          <a:p>
            <a:r>
              <a:rPr lang="en-US"/>
              <a:t>Tomas Rees</a:t>
            </a:r>
          </a:p>
        </p:txBody>
      </p:sp>
    </p:spTree>
    <p:extLst>
      <p:ext uri="{BB962C8B-B14F-4D97-AF65-F5344CB8AC3E}">
        <p14:creationId xmlns:p14="http://schemas.microsoft.com/office/powerpoint/2010/main" val="17758572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545587" y="1124931"/>
            <a:ext cx="4622800" cy="3385542"/>
          </a:xfrm>
          <a:prstGeom prst="rect">
            <a:avLst/>
          </a:prstGeom>
          <a:noFill/>
        </p:spPr>
        <p:txBody>
          <a:bodyPr wrap="square" lIns="91440" tIns="45720" rIns="91440" bIns="45720" anchor="t">
            <a:spAutoFit/>
          </a:bodyPr>
          <a:lstStyle/>
          <a:p>
            <a:pPr marL="114300" marR="0" lvl="0" indent="-114300" algn="l" defTabSz="9144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en-US" sz="1200" b="0" i="0" u="none" strike="noStrike" kern="0" cap="none" spc="0" normalizeH="0" baseline="0" noProof="0">
                <a:ln w="13500">
                  <a:noFill/>
                  <a:prstDash val="solid"/>
                </a:ln>
                <a:uLnTx/>
                <a:uFillTx/>
                <a:ea typeface="+mn-ea"/>
                <a:cs typeface="Arial"/>
              </a:rPr>
              <a:t>Stephen is a passionate believer in the power of storytelling to… bridge the gap between groundbreaking new technologies (</a:t>
            </a:r>
            <a:r>
              <a:rPr kumimoji="0" lang="en-US" sz="1200" b="0" i="0" u="none" strike="noStrike" kern="0" cap="none" spc="0" normalizeH="0" baseline="0" noProof="0" err="1">
                <a:ln w="13500">
                  <a:noFill/>
                  <a:prstDash val="solid"/>
                </a:ln>
                <a:uLnTx/>
                <a:uFillTx/>
                <a:ea typeface="+mn-ea"/>
                <a:cs typeface="Arial"/>
              </a:rPr>
              <a:t>eg</a:t>
            </a:r>
            <a:r>
              <a:rPr kumimoji="0" lang="en-US" sz="1200" b="0" i="0" u="none" strike="noStrike" kern="0" cap="none" spc="0" normalizeH="0" baseline="0" noProof="0">
                <a:ln w="13500">
                  <a:noFill/>
                  <a:prstDash val="solid"/>
                </a:ln>
                <a:uLnTx/>
                <a:uFillTx/>
                <a:ea typeface="+mn-ea"/>
                <a:cs typeface="Arial"/>
              </a:rPr>
              <a:t>, genetic medicines) and clinicians’ and patients’ *understanding* of those technologies, humanize scientific research, enhance health literacy, center patients in clinical development, ensure diverse voices are heard, and combat misinformation and disinformation.</a:t>
            </a:r>
          </a:p>
          <a:p>
            <a:pPr marL="114300" marR="0" lvl="0" indent="-114300" algn="l" defTabSz="9144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en-US" sz="1200" b="0" i="0" u="none" strike="noStrike" kern="0" cap="none" spc="0" normalizeH="0" baseline="0" noProof="0">
                <a:ln w="13500">
                  <a:noFill/>
                  <a:prstDash val="solid"/>
                </a:ln>
                <a:uLnTx/>
                <a:uFillTx/>
                <a:ea typeface="+mn-ea"/>
                <a:cs typeface="Arial"/>
              </a:rPr>
              <a:t>He is excited by the immense potential for improvements in storytelling across the pharmaceutical and healthcare communications industries. At HCG, he designs and leads narrative skills training sessions for Medical Affairs clients and internal agency teams and explores how novel technologies and channels might facilitate storytelling.</a:t>
            </a:r>
          </a:p>
          <a:p>
            <a:pPr marL="114300" marR="0" lvl="0" indent="-114300" algn="l" defTabSz="9144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en-US" sz="1200" b="0" i="0" u="none" strike="noStrike" kern="0" cap="none" spc="0" normalizeH="0" baseline="0" noProof="0">
                <a:ln w="13500">
                  <a:noFill/>
                  <a:prstDash val="solid"/>
                </a:ln>
                <a:uLnTx/>
                <a:uFillTx/>
                <a:ea typeface="+mn-ea"/>
                <a:cs typeface="Arial"/>
              </a:rPr>
              <a:t>Stephen has broad medical communications agency experience, but his current focus is Medical Affairs. Prior to medical communications, he obtained his PhD in neuroscience and spent several years in postdoctoral research at Stanford.</a:t>
            </a:r>
            <a:endParaRPr lang="en-US" sz="1200"/>
          </a:p>
        </p:txBody>
      </p:sp>
      <p:pic>
        <p:nvPicPr>
          <p:cNvPr id="5" name="Picture 4">
            <a:extLst>
              <a:ext uri="{FF2B5EF4-FFF2-40B4-BE49-F238E27FC236}">
                <a16:creationId xmlns:a16="http://schemas.microsoft.com/office/drawing/2014/main" id="{8FE5D730-7FCA-777B-ACEF-091F0C52BF48}"/>
              </a:ext>
            </a:extLst>
          </p:cNvPr>
          <p:cNvPicPr>
            <a:picLocks noChangeAspect="1"/>
          </p:cNvPicPr>
          <p:nvPr/>
        </p:nvPicPr>
        <p:blipFill>
          <a:blip r:embed="rId2"/>
          <a:srcRect/>
          <a:stretch/>
        </p:blipFill>
        <p:spPr>
          <a:xfrm>
            <a:off x="969972" y="1623467"/>
            <a:ext cx="2388471" cy="2388471"/>
          </a:xfrm>
          <a:prstGeom prst="roundRect">
            <a:avLst>
              <a:gd name="adj" fmla="val 7778"/>
            </a:avLst>
          </a:prstGeom>
          <a:ln w="22225">
            <a:solidFill>
              <a:schemeClr val="accent3"/>
            </a:solidFill>
          </a:ln>
        </p:spPr>
      </p:pic>
      <p:sp>
        <p:nvSpPr>
          <p:cNvPr id="17" name="Title 16">
            <a:extLst>
              <a:ext uri="{FF2B5EF4-FFF2-40B4-BE49-F238E27FC236}">
                <a16:creationId xmlns:a16="http://schemas.microsoft.com/office/drawing/2014/main" id="{25634D79-B65E-89FF-7A0D-C33007291B71}"/>
              </a:ext>
            </a:extLst>
          </p:cNvPr>
          <p:cNvSpPr>
            <a:spLocks noGrp="1"/>
          </p:cNvSpPr>
          <p:nvPr>
            <p:ph type="title"/>
          </p:nvPr>
        </p:nvSpPr>
        <p:spPr/>
        <p:txBody>
          <a:bodyPr>
            <a:normAutofit/>
          </a:bodyPr>
          <a:lstStyle/>
          <a:p>
            <a:r>
              <a:rPr lang="en-US"/>
              <a:t>Stephen Towers</a:t>
            </a:r>
          </a:p>
        </p:txBody>
      </p:sp>
    </p:spTree>
    <p:extLst>
      <p:ext uri="{BB962C8B-B14F-4D97-AF65-F5344CB8AC3E}">
        <p14:creationId xmlns:p14="http://schemas.microsoft.com/office/powerpoint/2010/main" val="34067571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474159" y="1417318"/>
            <a:ext cx="4622800" cy="2800767"/>
          </a:xfrm>
          <a:prstGeom prst="rect">
            <a:avLst/>
          </a:prstGeom>
          <a:noFill/>
        </p:spPr>
        <p:txBody>
          <a:bodyPr wrap="square" lIns="91440" tIns="45720" rIns="91440" bIns="45720" anchor="t">
            <a:spAutoFit/>
          </a:bodyPr>
          <a:lstStyle/>
          <a:p>
            <a:pPr marL="152396" indent="-152396" defTabSz="1219170">
              <a:spcAft>
                <a:spcPts val="800"/>
              </a:spcAft>
              <a:buClr>
                <a:prstClr val="black"/>
              </a:buClr>
              <a:buFont typeface="Arial" panose="020B0604020202020204" pitchFamily="34" charset="0"/>
              <a:buChar char="•"/>
              <a:defRPr/>
            </a:pPr>
            <a:r>
              <a:rPr lang="en-US" sz="1200" kern="0">
                <a:ln w="13500">
                  <a:noFill/>
                  <a:prstDash val="solid"/>
                </a:ln>
                <a:solidFill>
                  <a:prstClr val="black"/>
                </a:solidFill>
                <a:latin typeface="Franklin Gothic Book" panose="020B0503020102020204"/>
                <a:cs typeface="Arial"/>
              </a:rPr>
              <a:t>With a keen interest in discovering new methodologies and tools,  Zeynep is dedicated to making the latest research and clinical data accessible to a wide range of audiences, including healthcare professionals, patients, and caregivers. </a:t>
            </a:r>
          </a:p>
          <a:p>
            <a:pPr marL="152396" indent="-152396" defTabSz="1219170">
              <a:spcAft>
                <a:spcPts val="800"/>
              </a:spcAft>
              <a:buClr>
                <a:prstClr val="black"/>
              </a:buClr>
              <a:buFont typeface="Arial" panose="020B0604020202020204" pitchFamily="34" charset="0"/>
              <a:buChar char="•"/>
              <a:defRPr/>
            </a:pPr>
            <a:r>
              <a:rPr lang="en-US" sz="1200" kern="0">
                <a:ln w="13500">
                  <a:noFill/>
                  <a:prstDash val="solid"/>
                </a:ln>
                <a:solidFill>
                  <a:prstClr val="black"/>
                </a:solidFill>
                <a:latin typeface="Franklin Gothic Book" panose="020B0503020102020204"/>
                <a:cs typeface="Arial"/>
              </a:rPr>
              <a:t>From interactive dashboards to engaging infographics, her work is focused on simplifying complex information for better understanding. </a:t>
            </a:r>
          </a:p>
          <a:p>
            <a:pPr marL="152396" indent="-152396" defTabSz="1219170">
              <a:spcAft>
                <a:spcPts val="800"/>
              </a:spcAft>
              <a:buClr>
                <a:prstClr val="black"/>
              </a:buClr>
              <a:buFont typeface="Arial" panose="020B0604020202020204" pitchFamily="34" charset="0"/>
              <a:buChar char="•"/>
              <a:defRPr/>
            </a:pPr>
            <a:r>
              <a:rPr lang="en-US" sz="1200" kern="0">
                <a:ln w="13500">
                  <a:noFill/>
                  <a:prstDash val="solid"/>
                </a:ln>
                <a:solidFill>
                  <a:prstClr val="black"/>
                </a:solidFill>
                <a:latin typeface="Franklin Gothic Book" panose="020B0503020102020204"/>
                <a:cs typeface="Arial"/>
              </a:rPr>
              <a:t>Beyond just making data comprehensible, she is passionate about bringing the excitement of scientific discovery and medical advancements to everyone, regardless of their background.  </a:t>
            </a:r>
          </a:p>
          <a:p>
            <a:pPr marL="152396" indent="-152396" defTabSz="1219170">
              <a:spcAft>
                <a:spcPts val="800"/>
              </a:spcAft>
              <a:buClr>
                <a:prstClr val="black"/>
              </a:buClr>
              <a:buFont typeface="Arial" panose="020B0604020202020204" pitchFamily="34" charset="0"/>
              <a:buChar char="•"/>
              <a:defRPr/>
            </a:pPr>
            <a:r>
              <a:rPr lang="en-US" sz="1200" kern="0">
                <a:ln w="13500">
                  <a:noFill/>
                  <a:prstDash val="solid"/>
                </a:ln>
                <a:solidFill>
                  <a:prstClr val="black"/>
                </a:solidFill>
                <a:latin typeface="Franklin Gothic Book" panose="020B0503020102020204"/>
                <a:cs typeface="Arial"/>
              </a:rPr>
              <a:t>Zeynep obtained her PhD in neurobiology (Caltech), MS in epidemiology (Columbia), and BS in biochemistry &amp; cell biology (Bucknell).  </a:t>
            </a:r>
          </a:p>
        </p:txBody>
      </p:sp>
      <p:pic>
        <p:nvPicPr>
          <p:cNvPr id="5" name="Picture 4" descr="A person with curly hair wearing a black shirt&#10;&#10;Description automatically generated">
            <a:extLst>
              <a:ext uri="{FF2B5EF4-FFF2-40B4-BE49-F238E27FC236}">
                <a16:creationId xmlns:a16="http://schemas.microsoft.com/office/drawing/2014/main" id="{8FE5D730-7FCA-777B-ACEF-091F0C52BF48}"/>
              </a:ext>
            </a:extLst>
          </p:cNvPr>
          <p:cNvPicPr>
            <a:picLocks noChangeAspect="1"/>
          </p:cNvPicPr>
          <p:nvPr/>
        </p:nvPicPr>
        <p:blipFill>
          <a:blip r:embed="rId2"/>
          <a:srcRect/>
          <a:stretch/>
        </p:blipFill>
        <p:spPr>
          <a:xfrm>
            <a:off x="969972" y="1623467"/>
            <a:ext cx="2388471" cy="2388471"/>
          </a:xfrm>
          <a:prstGeom prst="roundRect">
            <a:avLst>
              <a:gd name="adj" fmla="val 7778"/>
            </a:avLst>
          </a:prstGeom>
          <a:ln w="22225">
            <a:solidFill>
              <a:schemeClr val="accent3"/>
            </a:solidFill>
          </a:ln>
        </p:spPr>
      </p:pic>
      <p:sp>
        <p:nvSpPr>
          <p:cNvPr id="17" name="Title 16">
            <a:extLst>
              <a:ext uri="{FF2B5EF4-FFF2-40B4-BE49-F238E27FC236}">
                <a16:creationId xmlns:a16="http://schemas.microsoft.com/office/drawing/2014/main" id="{25634D79-B65E-89FF-7A0D-C33007291B71}"/>
              </a:ext>
            </a:extLst>
          </p:cNvPr>
          <p:cNvSpPr>
            <a:spLocks noGrp="1"/>
          </p:cNvSpPr>
          <p:nvPr>
            <p:ph type="title"/>
          </p:nvPr>
        </p:nvSpPr>
        <p:spPr/>
        <p:txBody>
          <a:bodyPr>
            <a:normAutofit/>
          </a:bodyPr>
          <a:lstStyle/>
          <a:p>
            <a:r>
              <a:rPr lang="en-US"/>
              <a:t>Zeynep Turan</a:t>
            </a:r>
          </a:p>
        </p:txBody>
      </p:sp>
    </p:spTree>
    <p:extLst>
      <p:ext uri="{BB962C8B-B14F-4D97-AF65-F5344CB8AC3E}">
        <p14:creationId xmlns:p14="http://schemas.microsoft.com/office/powerpoint/2010/main" val="21000361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545587" y="1124931"/>
            <a:ext cx="4622800" cy="2539157"/>
          </a:xfrm>
          <a:prstGeom prst="rect">
            <a:avLst/>
          </a:prstGeom>
          <a:noFill/>
        </p:spPr>
        <p:txBody>
          <a:bodyPr wrap="square" lIns="91440" tIns="45720" rIns="91440" bIns="45720" anchor="t">
            <a:spAutoFit/>
          </a:bodyPr>
          <a:lstStyle/>
          <a:p>
            <a:pPr marL="114300" marR="0" lvl="0" indent="-114300" algn="l" defTabSz="9144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en-US" sz="1200" b="0" i="0" u="none" strike="noStrike" kern="0" cap="none" spc="0" normalizeH="0" baseline="0" noProof="0">
                <a:ln w="13500">
                  <a:noFill/>
                  <a:prstDash val="solid"/>
                </a:ln>
                <a:uLnTx/>
                <a:uFillTx/>
                <a:ea typeface="+mn-ea"/>
                <a:cs typeface="Arial"/>
              </a:rPr>
              <a:t>Walter Bender is the Chief Scientific Officer at </a:t>
            </a:r>
            <a:r>
              <a:rPr kumimoji="0" lang="en-US" sz="1200" b="0" i="0" u="none" strike="noStrike" kern="0" cap="none" spc="0" normalizeH="0" baseline="0" noProof="0" err="1">
                <a:ln w="13500">
                  <a:noFill/>
                  <a:prstDash val="solid"/>
                </a:ln>
                <a:uLnTx/>
                <a:uFillTx/>
                <a:ea typeface="+mn-ea"/>
                <a:cs typeface="Arial"/>
              </a:rPr>
              <a:t>Sorcero</a:t>
            </a:r>
            <a:r>
              <a:rPr kumimoji="0" lang="en-US" sz="1200" b="0" i="0" u="none" strike="noStrike" kern="0" cap="none" spc="0" normalizeH="0" baseline="0" noProof="0">
                <a:ln w="13500">
                  <a:noFill/>
                  <a:prstDash val="solid"/>
                </a:ln>
                <a:uLnTx/>
                <a:uFillTx/>
                <a:ea typeface="+mn-ea"/>
                <a:cs typeface="Arial"/>
              </a:rPr>
              <a:t>, a venture-backed startup whose AI Platform revolutionizes how Life Sciences companies ask – and answer – their most critical medical strategy questions.</a:t>
            </a:r>
          </a:p>
          <a:p>
            <a:pPr marL="114300" marR="0" lvl="0" indent="-114300" algn="l" defTabSz="9144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en-US" sz="1200" b="0" i="0" u="none" strike="noStrike" kern="0" cap="none" spc="0" normalizeH="0" baseline="0" noProof="0">
                <a:ln w="13500">
                  <a:noFill/>
                  <a:prstDash val="solid"/>
                </a:ln>
                <a:uLnTx/>
                <a:uFillTx/>
                <a:ea typeface="+mn-ea"/>
                <a:cs typeface="Arial"/>
              </a:rPr>
              <a:t>He is the former Executive Director of the MIT Media Lab, where he led the Electronic Publishing Group.</a:t>
            </a:r>
          </a:p>
          <a:p>
            <a:pPr marL="114300" marR="0" lvl="0" indent="-114300" algn="l" defTabSz="9144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en-US" sz="1200" b="0" i="0" u="none" strike="noStrike" kern="0" cap="none" spc="0" normalizeH="0" baseline="0" noProof="0">
                <a:ln w="13500">
                  <a:noFill/>
                  <a:prstDash val="solid"/>
                </a:ln>
                <a:uLnTx/>
                <a:uFillTx/>
                <a:ea typeface="+mn-ea"/>
                <a:cs typeface="Arial"/>
              </a:rPr>
              <a:t>He is the founder of Sugar Labs, which develops and maintains educational software.</a:t>
            </a:r>
          </a:p>
          <a:p>
            <a:pPr marL="114300" marR="0" lvl="0" indent="-114300" algn="l" defTabSz="9144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en-US" sz="1200" b="0" i="0" u="none" strike="noStrike" kern="0" cap="none" spc="0" normalizeH="0" baseline="0" noProof="0">
                <a:ln w="13500">
                  <a:noFill/>
                  <a:prstDash val="solid"/>
                </a:ln>
                <a:uLnTx/>
                <a:uFillTx/>
                <a:ea typeface="+mn-ea"/>
                <a:cs typeface="Arial"/>
              </a:rPr>
              <a:t>In 2006, Walter co-founded One Laptop per Child, with Nicholas Negroponte and Seymour </a:t>
            </a:r>
            <a:r>
              <a:rPr kumimoji="0" lang="en-US" sz="1200" b="0" i="0" u="none" strike="noStrike" kern="0" cap="none" spc="0" normalizeH="0" baseline="0" noProof="0" err="1">
                <a:ln w="13500">
                  <a:noFill/>
                  <a:prstDash val="solid"/>
                </a:ln>
                <a:uLnTx/>
                <a:uFillTx/>
                <a:ea typeface="+mn-ea"/>
                <a:cs typeface="Arial"/>
              </a:rPr>
              <a:t>Papert</a:t>
            </a:r>
            <a:r>
              <a:rPr kumimoji="0" lang="en-US" sz="1200" b="0" i="0" u="none" strike="noStrike" kern="0" cap="none" spc="0" normalizeH="0" baseline="0" noProof="0">
                <a:ln w="13500">
                  <a:noFill/>
                  <a:prstDash val="solid"/>
                </a:ln>
                <a:uLnTx/>
                <a:uFillTx/>
                <a:ea typeface="+mn-ea"/>
                <a:cs typeface="Arial"/>
              </a:rPr>
              <a:t>. Bender received his undergraduate degree from Harvard University in 1977 and a master’s degree from MIT in 1980.</a:t>
            </a:r>
            <a:endParaRPr lang="en-US" sz="1200"/>
          </a:p>
        </p:txBody>
      </p:sp>
      <p:pic>
        <p:nvPicPr>
          <p:cNvPr id="5" name="Picture 4">
            <a:extLst>
              <a:ext uri="{FF2B5EF4-FFF2-40B4-BE49-F238E27FC236}">
                <a16:creationId xmlns:a16="http://schemas.microsoft.com/office/drawing/2014/main" id="{8FE5D730-7FCA-777B-ACEF-091F0C52BF48}"/>
              </a:ext>
            </a:extLst>
          </p:cNvPr>
          <p:cNvPicPr>
            <a:picLocks noChangeAspect="1"/>
          </p:cNvPicPr>
          <p:nvPr/>
        </p:nvPicPr>
        <p:blipFill>
          <a:blip r:embed="rId2"/>
          <a:srcRect/>
          <a:stretch/>
        </p:blipFill>
        <p:spPr>
          <a:xfrm>
            <a:off x="969972" y="1623467"/>
            <a:ext cx="2388471" cy="2388471"/>
          </a:xfrm>
          <a:prstGeom prst="roundRect">
            <a:avLst>
              <a:gd name="adj" fmla="val 7778"/>
            </a:avLst>
          </a:prstGeom>
          <a:ln w="22225">
            <a:solidFill>
              <a:schemeClr val="accent3"/>
            </a:solidFill>
          </a:ln>
        </p:spPr>
      </p:pic>
      <p:sp>
        <p:nvSpPr>
          <p:cNvPr id="17" name="Title 16">
            <a:extLst>
              <a:ext uri="{FF2B5EF4-FFF2-40B4-BE49-F238E27FC236}">
                <a16:creationId xmlns:a16="http://schemas.microsoft.com/office/drawing/2014/main" id="{25634D79-B65E-89FF-7A0D-C33007291B71}"/>
              </a:ext>
            </a:extLst>
          </p:cNvPr>
          <p:cNvSpPr>
            <a:spLocks noGrp="1"/>
          </p:cNvSpPr>
          <p:nvPr>
            <p:ph type="title"/>
          </p:nvPr>
        </p:nvSpPr>
        <p:spPr/>
        <p:txBody>
          <a:bodyPr>
            <a:normAutofit/>
          </a:bodyPr>
          <a:lstStyle/>
          <a:p>
            <a:r>
              <a:rPr lang="en-US"/>
              <a:t>Walter Bender</a:t>
            </a:r>
          </a:p>
        </p:txBody>
      </p:sp>
    </p:spTree>
    <p:extLst>
      <p:ext uri="{BB962C8B-B14F-4D97-AF65-F5344CB8AC3E}">
        <p14:creationId xmlns:p14="http://schemas.microsoft.com/office/powerpoint/2010/main" val="15289195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545587" y="1124931"/>
            <a:ext cx="4622800" cy="3385542"/>
          </a:xfrm>
          <a:prstGeom prst="rect">
            <a:avLst/>
          </a:prstGeom>
          <a:noFill/>
        </p:spPr>
        <p:txBody>
          <a:bodyPr wrap="square" lIns="91440" tIns="45720" rIns="91440" bIns="45720" anchor="t">
            <a:spAutoFit/>
          </a:bodyPr>
          <a:lstStyle/>
          <a:p>
            <a:pPr marL="114300" marR="0" lvl="0" indent="-114300" algn="l" defTabSz="9144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en-US" sz="1200" b="0" i="0" u="none" strike="noStrike" kern="0" cap="none" spc="0" normalizeH="0" baseline="0" noProof="0">
                <a:ln w="13500">
                  <a:noFill/>
                  <a:prstDash val="solid"/>
                </a:ln>
                <a:uLnTx/>
                <a:uFillTx/>
                <a:ea typeface="+mn-ea"/>
                <a:cs typeface="Arial"/>
              </a:rPr>
              <a:t>Gary has almost 20 years of medical communications and scientific publishing experience. Prior to his career in medical communications</a:t>
            </a:r>
            <a:r>
              <a:rPr lang="en-US" sz="1200" kern="0">
                <a:ln w="13500">
                  <a:noFill/>
                  <a:prstDash val="solid"/>
                </a:ln>
                <a:cs typeface="Arial"/>
              </a:rPr>
              <a:t>,</a:t>
            </a:r>
            <a:r>
              <a:rPr kumimoji="0" lang="en-US" sz="1200" b="0" i="0" u="none" strike="noStrike" kern="0" cap="none" spc="0" normalizeH="0" baseline="0" noProof="0">
                <a:ln w="13500">
                  <a:noFill/>
                  <a:prstDash val="solid"/>
                </a:ln>
                <a:uLnTx/>
                <a:uFillTx/>
                <a:ea typeface="+mn-ea"/>
                <a:cs typeface="Arial"/>
              </a:rPr>
              <a:t> he gained valuable editorial experience in journal publishing with Portland Press.</a:t>
            </a:r>
            <a:endParaRPr lang="en-US" sz="1200" b="0" i="0" u="none" strike="noStrike" kern="0" cap="none" spc="0" normalizeH="0" baseline="0" noProof="0">
              <a:ln w="13500">
                <a:noFill/>
                <a:prstDash val="solid"/>
              </a:ln>
              <a:uLnTx/>
              <a:uFillTx/>
              <a:cs typeface="Arial"/>
            </a:endParaRPr>
          </a:p>
          <a:p>
            <a:pPr marL="114300" marR="0" lvl="0" indent="-114300" algn="l" defTabSz="9144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kumimoji="0" lang="en-US" sz="1200" b="0" i="0" u="none" strike="noStrike" kern="0" cap="none" spc="0" normalizeH="0" baseline="0" noProof="0">
                <a:ln w="13500">
                  <a:noFill/>
                  <a:prstDash val="solid"/>
                </a:ln>
                <a:uLnTx/>
                <a:uFillTx/>
                <a:ea typeface="+mn-ea"/>
                <a:cs typeface="Arial"/>
              </a:rPr>
              <a:t>Gary has been involved in medical communication planning and publication planning in several therapy areas, including solid </a:t>
            </a:r>
            <a:r>
              <a:rPr kumimoji="0" lang="en-US" sz="1200" b="0" i="0" u="none" strike="noStrike" kern="0" cap="none" spc="0" normalizeH="0" baseline="0" noProof="0" err="1">
                <a:ln w="13500">
                  <a:noFill/>
                  <a:prstDash val="solid"/>
                </a:ln>
                <a:uLnTx/>
                <a:uFillTx/>
                <a:ea typeface="+mn-ea"/>
                <a:cs typeface="Arial"/>
              </a:rPr>
              <a:t>tumour</a:t>
            </a:r>
            <a:r>
              <a:rPr kumimoji="0" lang="en-US" sz="1200" b="0" i="0" u="none" strike="noStrike" kern="0" cap="none" spc="0" normalizeH="0" baseline="0" noProof="0">
                <a:ln w="13500">
                  <a:noFill/>
                  <a:prstDash val="solid"/>
                </a:ln>
                <a:uLnTx/>
                <a:uFillTx/>
                <a:ea typeface="+mn-ea"/>
                <a:cs typeface="Arial"/>
              </a:rPr>
              <a:t> and </a:t>
            </a:r>
            <a:r>
              <a:rPr kumimoji="0" lang="en-US" sz="1200" b="0" i="0" u="none" strike="noStrike" kern="0" cap="none" spc="0" normalizeH="0" baseline="0" noProof="0" err="1">
                <a:ln w="13500">
                  <a:noFill/>
                  <a:prstDash val="solid"/>
                </a:ln>
                <a:uLnTx/>
                <a:uFillTx/>
                <a:ea typeface="+mn-ea"/>
                <a:cs typeface="Arial"/>
              </a:rPr>
              <a:t>haematological</a:t>
            </a:r>
            <a:r>
              <a:rPr kumimoji="0" lang="en-US" sz="1200" b="0" i="0" u="none" strike="noStrike" kern="0" cap="none" spc="0" normalizeH="0" baseline="0" noProof="0">
                <a:ln w="13500">
                  <a:noFill/>
                  <a:prstDash val="solid"/>
                </a:ln>
                <a:uLnTx/>
                <a:uFillTx/>
                <a:ea typeface="+mn-ea"/>
                <a:cs typeface="Arial"/>
              </a:rPr>
              <a:t> oncology, multiple sclerosis, diabetes, transplantation, rheumatology, dermatology and respiratory disease. He has developed and managed a wide variety of communication outputs, including manuscripts, monographs, abstracts, posters, competitive intelligence reports, advisory boards, symposia and standalone meetings.</a:t>
            </a:r>
          </a:p>
          <a:p>
            <a:pPr marL="114300" indent="-114300" defTabSz="914400">
              <a:spcAft>
                <a:spcPts val="600"/>
              </a:spcAft>
              <a:buClr>
                <a:schemeClr val="tx1"/>
              </a:buClr>
              <a:buFont typeface="Arial" panose="020B0604020202020204" pitchFamily="34" charset="0"/>
              <a:buChar char="•"/>
              <a:defRPr/>
            </a:pPr>
            <a:r>
              <a:rPr kumimoji="0" lang="en-US" sz="1200" b="0" i="0" u="none" strike="noStrike" kern="0" cap="none" spc="0" normalizeH="0" baseline="0" noProof="0">
                <a:ln w="13500">
                  <a:noFill/>
                  <a:prstDash val="solid"/>
                </a:ln>
                <a:uLnTx/>
                <a:uFillTx/>
                <a:ea typeface="+mn-ea"/>
                <a:cs typeface="Arial"/>
              </a:rPr>
              <a:t>Gary completed his PhD at the Kennedy Institute of Rheumatology, University of London in 1998, studying a biologic monoclonal antibody therapy for systemic lupus erythematosus. He graduated from St Catherine’s College, University of Oxford with a BA in Biochemistry, with supplementary working as a medical writer,</a:t>
            </a:r>
            <a:r>
              <a:rPr lang="en-US" sz="1200" kern="0">
                <a:ln w="13500">
                  <a:noFill/>
                  <a:prstDash val="solid"/>
                </a:ln>
                <a:cs typeface="Arial"/>
              </a:rPr>
              <a:t> </a:t>
            </a:r>
            <a:endParaRPr lang="en-US" sz="1200"/>
          </a:p>
        </p:txBody>
      </p:sp>
      <p:pic>
        <p:nvPicPr>
          <p:cNvPr id="5" name="Picture 4">
            <a:extLst>
              <a:ext uri="{FF2B5EF4-FFF2-40B4-BE49-F238E27FC236}">
                <a16:creationId xmlns:a16="http://schemas.microsoft.com/office/drawing/2014/main" id="{8FE5D730-7FCA-777B-ACEF-091F0C52BF48}"/>
              </a:ext>
            </a:extLst>
          </p:cNvPr>
          <p:cNvPicPr>
            <a:picLocks noChangeAspect="1"/>
          </p:cNvPicPr>
          <p:nvPr/>
        </p:nvPicPr>
        <p:blipFill>
          <a:blip r:embed="rId2"/>
          <a:srcRect/>
          <a:stretch/>
        </p:blipFill>
        <p:spPr>
          <a:xfrm>
            <a:off x="969972" y="1623467"/>
            <a:ext cx="2388471" cy="2388471"/>
          </a:xfrm>
          <a:prstGeom prst="roundRect">
            <a:avLst>
              <a:gd name="adj" fmla="val 7778"/>
            </a:avLst>
          </a:prstGeom>
          <a:ln w="22225">
            <a:solidFill>
              <a:schemeClr val="accent3"/>
            </a:solidFill>
          </a:ln>
        </p:spPr>
      </p:pic>
      <p:sp>
        <p:nvSpPr>
          <p:cNvPr id="17" name="Title 16">
            <a:extLst>
              <a:ext uri="{FF2B5EF4-FFF2-40B4-BE49-F238E27FC236}">
                <a16:creationId xmlns:a16="http://schemas.microsoft.com/office/drawing/2014/main" id="{25634D79-B65E-89FF-7A0D-C33007291B71}"/>
              </a:ext>
            </a:extLst>
          </p:cNvPr>
          <p:cNvSpPr>
            <a:spLocks noGrp="1"/>
          </p:cNvSpPr>
          <p:nvPr>
            <p:ph type="title"/>
          </p:nvPr>
        </p:nvSpPr>
        <p:spPr/>
        <p:txBody>
          <a:bodyPr>
            <a:normAutofit/>
          </a:bodyPr>
          <a:lstStyle/>
          <a:p>
            <a:r>
              <a:rPr lang="en-US"/>
              <a:t>Moderator: Gary Burd</a:t>
            </a:r>
          </a:p>
        </p:txBody>
      </p:sp>
    </p:spTree>
    <p:extLst>
      <p:ext uri="{BB962C8B-B14F-4D97-AF65-F5344CB8AC3E}">
        <p14:creationId xmlns:p14="http://schemas.microsoft.com/office/powerpoint/2010/main" val="2096599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173B4-1F87-6CC4-378C-457E877B99BB}"/>
              </a:ext>
            </a:extLst>
          </p:cNvPr>
          <p:cNvSpPr>
            <a:spLocks noGrp="1"/>
          </p:cNvSpPr>
          <p:nvPr>
            <p:ph type="title"/>
          </p:nvPr>
        </p:nvSpPr>
        <p:spPr/>
        <p:txBody>
          <a:bodyPr/>
          <a:lstStyle/>
          <a:p>
            <a:r>
              <a:rPr lang="en-US"/>
              <a:t>Today’s Presenters</a:t>
            </a:r>
          </a:p>
        </p:txBody>
      </p:sp>
      <p:sp>
        <p:nvSpPr>
          <p:cNvPr id="3" name="Slide Number Placeholder 2">
            <a:extLst>
              <a:ext uri="{FF2B5EF4-FFF2-40B4-BE49-F238E27FC236}">
                <a16:creationId xmlns:a16="http://schemas.microsoft.com/office/drawing/2014/main" id="{149D9EA4-CB10-D30A-CC97-A0F20D40CCC8}"/>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B51402-D8AD-3345-AF1A-7CB73C854E7F}" type="slidenum">
              <a:rPr lang="en-US" smtClean="0"/>
              <a:pPr/>
              <a:t>7</a:t>
            </a:fld>
            <a:endParaRPr lang="en-US"/>
          </a:p>
        </p:txBody>
      </p:sp>
      <p:sp>
        <p:nvSpPr>
          <p:cNvPr id="4" name="Footer Placeholder 3">
            <a:extLst>
              <a:ext uri="{FF2B5EF4-FFF2-40B4-BE49-F238E27FC236}">
                <a16:creationId xmlns:a16="http://schemas.microsoft.com/office/drawing/2014/main" id="{B8549CE4-52D3-540A-C337-FD1C3C5BF061}"/>
              </a:ext>
            </a:extLst>
          </p:cNvPr>
          <p:cNvSpPr>
            <a:spLocks noGrp="1"/>
          </p:cNvSpPr>
          <p:nvPr>
            <p:ph type="ftr" sz="quarter" idx="11"/>
          </p:nvPr>
        </p:nvSpPr>
        <p:spPr>
          <a:xfrm>
            <a:off x="351312" y="6486524"/>
            <a:ext cx="11489376" cy="365125"/>
          </a:xfrm>
          <a:prstGeom prst="rect">
            <a:avLst/>
          </a:prstGeom>
        </p:spPr>
        <p:txBody>
          <a:bodyP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This information is for educational use only. Do not copy. Do not distribute.</a:t>
            </a:r>
          </a:p>
        </p:txBody>
      </p:sp>
      <p:pic>
        <p:nvPicPr>
          <p:cNvPr id="1026" name="Picture 2">
            <a:extLst>
              <a:ext uri="{FF2B5EF4-FFF2-40B4-BE49-F238E27FC236}">
                <a16:creationId xmlns:a16="http://schemas.microsoft.com/office/drawing/2014/main" id="{7BE57BA4-EDD0-854A-A117-94FC7130A0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447" y="1293764"/>
            <a:ext cx="1386640" cy="13866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D166D87-F6CD-DCCD-C27B-51FA1A32759A}"/>
              </a:ext>
            </a:extLst>
          </p:cNvPr>
          <p:cNvSpPr txBox="1"/>
          <p:nvPr/>
        </p:nvSpPr>
        <p:spPr>
          <a:xfrm>
            <a:off x="399448" y="2662261"/>
            <a:ext cx="1337378" cy="1177245"/>
          </a:xfrm>
          <a:prstGeom prst="rect">
            <a:avLst/>
          </a:prstGeom>
          <a:noFill/>
        </p:spPr>
        <p:txBody>
          <a:bodyPr wrap="square" lIns="68580" tIns="34290" rIns="68580" bIns="34290" rtlCol="0" anchor="t">
            <a:spAutoFit/>
          </a:bodyPr>
          <a:lstStyle/>
          <a:p>
            <a:r>
              <a:rPr lang="en-US" sz="1200" b="1">
                <a:latin typeface="Arial" panose="020B0604020202020204" pitchFamily="34" charset="0"/>
                <a:cs typeface="Arial" panose="020B0604020202020204" pitchFamily="34" charset="0"/>
              </a:rPr>
              <a:t>Moderator: Gary Burd</a:t>
            </a:r>
          </a:p>
          <a:p>
            <a:r>
              <a:rPr lang="en-US" sz="1200">
                <a:solidFill>
                  <a:srgbClr val="212529"/>
                </a:solidFill>
                <a:highlight>
                  <a:srgbClr val="FFFFFF"/>
                </a:highlight>
                <a:latin typeface="Arial" panose="020B0604020202020204" pitchFamily="34" charset="0"/>
                <a:cs typeface="Arial" panose="020B0604020202020204" pitchFamily="34" charset="0"/>
              </a:rPr>
              <a:t>EVP, Head of Medical Services</a:t>
            </a:r>
          </a:p>
          <a:p>
            <a:r>
              <a:rPr lang="en-US" sz="1200">
                <a:solidFill>
                  <a:srgbClr val="212529"/>
                </a:solidFill>
                <a:highlight>
                  <a:srgbClr val="FFFFFF"/>
                </a:highlight>
                <a:latin typeface="Arial" panose="020B0604020202020204" pitchFamily="34" charset="0"/>
                <a:cs typeface="Arial" panose="020B0604020202020204" pitchFamily="34" charset="0"/>
              </a:rPr>
              <a:t>Caudex, an IPG Health company</a:t>
            </a:r>
            <a:endParaRPr lang="en-US" sz="1200">
              <a:latin typeface="Arial" panose="020B0604020202020204" pitchFamily="34" charset="0"/>
              <a:cs typeface="Arial" panose="020B0604020202020204" pitchFamily="34" charset="0"/>
            </a:endParaRPr>
          </a:p>
        </p:txBody>
      </p:sp>
      <p:pic>
        <p:nvPicPr>
          <p:cNvPr id="1028" name="Picture 4">
            <a:extLst>
              <a:ext uri="{FF2B5EF4-FFF2-40B4-BE49-F238E27FC236}">
                <a16:creationId xmlns:a16="http://schemas.microsoft.com/office/drawing/2014/main" id="{D751CE4C-982C-4754-8F67-66F09FA544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8249" y="1293764"/>
            <a:ext cx="1371600" cy="1371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60652AD-691E-F71A-B9AA-FB53886E7661}"/>
              </a:ext>
            </a:extLst>
          </p:cNvPr>
          <p:cNvSpPr txBox="1"/>
          <p:nvPr/>
        </p:nvSpPr>
        <p:spPr>
          <a:xfrm>
            <a:off x="3708232" y="2642011"/>
            <a:ext cx="1701087" cy="992579"/>
          </a:xfrm>
          <a:prstGeom prst="rect">
            <a:avLst/>
          </a:prstGeom>
          <a:noFill/>
        </p:spPr>
        <p:txBody>
          <a:bodyPr wrap="square" lIns="68580" tIns="34290" rIns="68580" bIns="34290" rtlCol="0" anchor="t">
            <a:spAutoFit/>
          </a:bodyPr>
          <a:lstStyle/>
          <a:p>
            <a:r>
              <a:rPr lang="en-US" sz="1200" b="1">
                <a:solidFill>
                  <a:srgbClr val="212529"/>
                </a:solidFill>
                <a:highlight>
                  <a:srgbClr val="FFFFFF"/>
                </a:highlight>
                <a:latin typeface="Arial"/>
                <a:cs typeface="Arial"/>
              </a:rPr>
              <a:t>Stephen Towers</a:t>
            </a:r>
          </a:p>
          <a:p>
            <a:r>
              <a:rPr lang="en-US" sz="1200">
                <a:solidFill>
                  <a:srgbClr val="212529"/>
                </a:solidFill>
                <a:highlight>
                  <a:srgbClr val="FFFFFF"/>
                </a:highlight>
                <a:latin typeface="Arial"/>
                <a:cs typeface="Arial"/>
              </a:rPr>
              <a:t>Senior Vice President, </a:t>
            </a:r>
          </a:p>
          <a:p>
            <a:r>
              <a:rPr lang="en-US" sz="1200">
                <a:solidFill>
                  <a:srgbClr val="212529"/>
                </a:solidFill>
                <a:highlight>
                  <a:srgbClr val="FFFFFF"/>
                </a:highlight>
                <a:latin typeface="Arial"/>
                <a:cs typeface="Arial"/>
              </a:rPr>
              <a:t>Strategy &amp; Innovation</a:t>
            </a:r>
          </a:p>
          <a:p>
            <a:r>
              <a:rPr lang="en-US" sz="1200">
                <a:solidFill>
                  <a:srgbClr val="212529"/>
                </a:solidFill>
                <a:highlight>
                  <a:srgbClr val="FFFFFF"/>
                </a:highlight>
                <a:latin typeface="Arial"/>
                <a:cs typeface="Arial"/>
              </a:rPr>
              <a:t>Healthcare Consultancy Group</a:t>
            </a:r>
            <a:endParaRPr lang="en-US" sz="1200">
              <a:latin typeface="Arial"/>
              <a:cs typeface="Arial"/>
            </a:endParaRPr>
          </a:p>
        </p:txBody>
      </p:sp>
      <p:pic>
        <p:nvPicPr>
          <p:cNvPr id="1030" name="Picture 6">
            <a:extLst>
              <a:ext uri="{FF2B5EF4-FFF2-40B4-BE49-F238E27FC236}">
                <a16:creationId xmlns:a16="http://schemas.microsoft.com/office/drawing/2014/main" id="{2E78F18D-3A7F-E2D6-FF97-882011730C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6295" y="1318725"/>
            <a:ext cx="1393300" cy="13933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96E4B03-4068-BB2A-33D7-08A364BB3C41}"/>
              </a:ext>
            </a:extLst>
          </p:cNvPr>
          <p:cNvSpPr txBox="1"/>
          <p:nvPr/>
        </p:nvSpPr>
        <p:spPr>
          <a:xfrm>
            <a:off x="2049605" y="2662261"/>
            <a:ext cx="1409157" cy="992579"/>
          </a:xfrm>
          <a:prstGeom prst="rect">
            <a:avLst/>
          </a:prstGeom>
          <a:noFill/>
        </p:spPr>
        <p:txBody>
          <a:bodyPr wrap="square" lIns="68580" tIns="34290" rIns="68580" bIns="34290" anchor="t">
            <a:spAutoFit/>
          </a:bodyPr>
          <a:lstStyle/>
          <a:p>
            <a:r>
              <a:rPr lang="en-US" sz="1200" b="1">
                <a:solidFill>
                  <a:srgbClr val="212529"/>
                </a:solidFill>
                <a:highlight>
                  <a:srgbClr val="FFFFFF"/>
                </a:highlight>
                <a:latin typeface="Arial"/>
                <a:cs typeface="Arial"/>
              </a:rPr>
              <a:t>Tomas Rees</a:t>
            </a:r>
          </a:p>
          <a:p>
            <a:r>
              <a:rPr lang="en-US" sz="1200">
                <a:solidFill>
                  <a:srgbClr val="212529"/>
                </a:solidFill>
                <a:highlight>
                  <a:srgbClr val="FFFFFF"/>
                </a:highlight>
                <a:latin typeface="Arial"/>
                <a:cs typeface="Arial"/>
              </a:rPr>
              <a:t>Director of Innovation</a:t>
            </a:r>
          </a:p>
          <a:p>
            <a:r>
              <a:rPr lang="en-US" sz="1200">
                <a:solidFill>
                  <a:srgbClr val="212529"/>
                </a:solidFill>
                <a:highlight>
                  <a:srgbClr val="FFFFFF"/>
                </a:highlight>
                <a:latin typeface="Arial"/>
                <a:cs typeface="Arial"/>
              </a:rPr>
              <a:t>Oxford PharmaGenesis</a:t>
            </a:r>
            <a:endParaRPr lang="en-US" sz="1200">
              <a:latin typeface="Arial"/>
              <a:cs typeface="Arial"/>
            </a:endParaRPr>
          </a:p>
        </p:txBody>
      </p:sp>
      <p:pic>
        <p:nvPicPr>
          <p:cNvPr id="1032" name="Picture 8">
            <a:extLst>
              <a:ext uri="{FF2B5EF4-FFF2-40B4-BE49-F238E27FC236}">
                <a16:creationId xmlns:a16="http://schemas.microsoft.com/office/drawing/2014/main" id="{C5A6B1EB-84B0-88EB-4458-FAB7EF016C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57705" y="1293764"/>
            <a:ext cx="1371600" cy="1371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6894CCBD-247B-30CB-EA3C-B07BD9AE1700}"/>
              </a:ext>
            </a:extLst>
          </p:cNvPr>
          <p:cNvSpPr txBox="1"/>
          <p:nvPr/>
        </p:nvSpPr>
        <p:spPr>
          <a:xfrm>
            <a:off x="7188723" y="2680404"/>
            <a:ext cx="1802087" cy="807913"/>
          </a:xfrm>
          <a:prstGeom prst="rect">
            <a:avLst/>
          </a:prstGeom>
          <a:noFill/>
        </p:spPr>
        <p:txBody>
          <a:bodyPr wrap="square" lIns="68580" tIns="34290" rIns="68580" bIns="34290" anchor="t">
            <a:spAutoFit/>
          </a:bodyPr>
          <a:lstStyle/>
          <a:p>
            <a:r>
              <a:rPr lang="en-US" sz="1200" b="1">
                <a:solidFill>
                  <a:srgbClr val="212529"/>
                </a:solidFill>
                <a:highlight>
                  <a:srgbClr val="FFFFFF"/>
                </a:highlight>
                <a:latin typeface="Arial"/>
                <a:cs typeface="Arial"/>
              </a:rPr>
              <a:t>Walter Bender</a:t>
            </a:r>
          </a:p>
          <a:p>
            <a:r>
              <a:rPr lang="en-US" sz="1200">
                <a:solidFill>
                  <a:srgbClr val="212529"/>
                </a:solidFill>
                <a:highlight>
                  <a:srgbClr val="FFFFFF"/>
                </a:highlight>
                <a:latin typeface="Arial"/>
                <a:cs typeface="Arial"/>
              </a:rPr>
              <a:t>Chief Scientific Officer &amp; Co-founder, </a:t>
            </a:r>
            <a:r>
              <a:rPr lang="en-US" sz="1200" err="1">
                <a:solidFill>
                  <a:srgbClr val="212529"/>
                </a:solidFill>
                <a:highlight>
                  <a:srgbClr val="FFFFFF"/>
                </a:highlight>
                <a:latin typeface="Arial"/>
                <a:cs typeface="Arial"/>
              </a:rPr>
              <a:t>Sorcero</a:t>
            </a:r>
            <a:r>
              <a:rPr lang="en-US" sz="1200">
                <a:solidFill>
                  <a:srgbClr val="212529"/>
                </a:solidFill>
                <a:highlight>
                  <a:srgbClr val="FFFFFF"/>
                </a:highlight>
                <a:latin typeface="Arial"/>
                <a:cs typeface="Arial"/>
              </a:rPr>
              <a:t>, Inc.</a:t>
            </a:r>
            <a:endParaRPr lang="en-US" sz="1200">
              <a:latin typeface="Arial"/>
              <a:cs typeface="Arial"/>
            </a:endParaRPr>
          </a:p>
        </p:txBody>
      </p:sp>
      <p:pic>
        <p:nvPicPr>
          <p:cNvPr id="7" name="Picture 4">
            <a:extLst>
              <a:ext uri="{FF2B5EF4-FFF2-40B4-BE49-F238E27FC236}">
                <a16:creationId xmlns:a16="http://schemas.microsoft.com/office/drawing/2014/main" id="{6C68D223-4EEA-4F21-FB05-A8E06D03A562}"/>
              </a:ext>
            </a:extLst>
          </p:cNvPr>
          <p:cNvPicPr>
            <a:picLocks noChangeAspect="1" noChangeArrowheads="1"/>
          </p:cNvPicPr>
          <p:nvPr/>
        </p:nvPicPr>
        <p:blipFill>
          <a:blip r:embed="rId7"/>
          <a:srcRect/>
          <a:stretch/>
        </p:blipFill>
        <p:spPr bwMode="auto">
          <a:xfrm>
            <a:off x="5488486" y="1355456"/>
            <a:ext cx="1371600" cy="1371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AA769520-9D42-C9B7-482C-E60333D61040}"/>
              </a:ext>
            </a:extLst>
          </p:cNvPr>
          <p:cNvSpPr txBox="1"/>
          <p:nvPr/>
        </p:nvSpPr>
        <p:spPr>
          <a:xfrm>
            <a:off x="5520687" y="2654052"/>
            <a:ext cx="1637018" cy="1200329"/>
          </a:xfrm>
          <a:prstGeom prst="rect">
            <a:avLst/>
          </a:prstGeom>
          <a:noFill/>
        </p:spPr>
        <p:txBody>
          <a:bodyPr wrap="square">
            <a:spAutoFit/>
          </a:bodyPr>
          <a:lstStyle/>
          <a:p>
            <a:r>
              <a:rPr lang="en-US" sz="1200" b="1">
                <a:solidFill>
                  <a:srgbClr val="212529"/>
                </a:solidFill>
                <a:highlight>
                  <a:srgbClr val="FFFFFF"/>
                </a:highlight>
                <a:latin typeface="Arial"/>
                <a:cs typeface="Arial"/>
              </a:rPr>
              <a:t>Zeynep Turan</a:t>
            </a:r>
          </a:p>
          <a:p>
            <a:r>
              <a:rPr lang="en-US" sz="1200">
                <a:solidFill>
                  <a:srgbClr val="212529"/>
                </a:solidFill>
                <a:highlight>
                  <a:srgbClr val="FFFFFF"/>
                </a:highlight>
                <a:latin typeface="Arial"/>
                <a:cs typeface="Arial"/>
              </a:rPr>
              <a:t>Associate Scientific Director, </a:t>
            </a:r>
          </a:p>
          <a:p>
            <a:r>
              <a:rPr lang="en-US" sz="1200">
                <a:solidFill>
                  <a:srgbClr val="212529"/>
                </a:solidFill>
                <a:highlight>
                  <a:srgbClr val="FFFFFF"/>
                </a:highlight>
                <a:latin typeface="Arial"/>
                <a:cs typeface="Arial"/>
              </a:rPr>
              <a:t>Healthcare Consultancy </a:t>
            </a:r>
          </a:p>
          <a:p>
            <a:r>
              <a:rPr lang="en-US" sz="1200">
                <a:solidFill>
                  <a:srgbClr val="212529"/>
                </a:solidFill>
                <a:highlight>
                  <a:srgbClr val="FFFFFF"/>
                </a:highlight>
                <a:latin typeface="Arial"/>
                <a:cs typeface="Arial"/>
              </a:rPr>
              <a:t>Group</a:t>
            </a:r>
            <a:endParaRPr lang="en-US" sz="1200">
              <a:latin typeface="Arial"/>
              <a:cs typeface="Arial"/>
            </a:endParaRPr>
          </a:p>
        </p:txBody>
      </p:sp>
    </p:spTree>
    <p:custDataLst>
      <p:tags r:id="rId1"/>
    </p:custDataLst>
    <p:extLst>
      <p:ext uri="{BB962C8B-B14F-4D97-AF65-F5344CB8AC3E}">
        <p14:creationId xmlns:p14="http://schemas.microsoft.com/office/powerpoint/2010/main" val="3238157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DF7626-3C19-CA15-E85E-0FB42C17EA42}"/>
              </a:ext>
            </a:extLst>
          </p:cNvPr>
          <p:cNvSpPr>
            <a:spLocks noGrp="1"/>
          </p:cNvSpPr>
          <p:nvPr>
            <p:ph type="body" idx="1"/>
          </p:nvPr>
        </p:nvSpPr>
        <p:spPr>
          <a:xfrm>
            <a:off x="3648714" y="3011315"/>
            <a:ext cx="5383775" cy="1381278"/>
          </a:xfrm>
        </p:spPr>
        <p:txBody>
          <a:bodyPr vert="horz" lIns="91440" tIns="45720" rIns="91440" bIns="45720" rtlCol="0" anchor="t">
            <a:normAutofit fontScale="92500"/>
          </a:bodyPr>
          <a:lstStyle/>
          <a:p>
            <a:r>
              <a:rPr lang="en-US" sz="2100"/>
              <a:t>David Lickorish,</a:t>
            </a:r>
            <a:r>
              <a:rPr lang="en-US" sz="2100" baseline="30000"/>
              <a:t>1</a:t>
            </a:r>
            <a:r>
              <a:rPr lang="en-US" sz="2100"/>
              <a:t> </a:t>
            </a:r>
            <a:r>
              <a:rPr lang="en-US" sz="2100" b="1"/>
              <a:t>Tomas Rees</a:t>
            </a:r>
            <a:r>
              <a:rPr lang="en-US" sz="2100"/>
              <a:t>,</a:t>
            </a:r>
            <a:r>
              <a:rPr lang="en-US" sz="2100" b="1" baseline="30000"/>
              <a:t>2,a</a:t>
            </a:r>
            <a:r>
              <a:rPr lang="en-US" sz="2100"/>
              <a:t> Hollie Rawlings,</a:t>
            </a:r>
            <a:r>
              <a:rPr lang="en-US" sz="2100" baseline="30000"/>
              <a:t>2</a:t>
            </a:r>
            <a:r>
              <a:rPr lang="en-US" sz="2100"/>
              <a:t> Eileen Burkart-Hartman,</a:t>
            </a:r>
            <a:r>
              <a:rPr lang="en-US" sz="2100" baseline="30000"/>
              <a:t>1</a:t>
            </a:r>
            <a:r>
              <a:rPr lang="en-US" sz="2100"/>
              <a:t> Shailesh Desai</a:t>
            </a:r>
            <a:r>
              <a:rPr lang="en-US" sz="2100" baseline="30000"/>
              <a:t>1</a:t>
            </a:r>
            <a:endParaRPr lang="en-US" sz="2100"/>
          </a:p>
          <a:p>
            <a:r>
              <a:rPr lang="en-GB" sz="950" baseline="30000">
                <a:latin typeface="Arial"/>
                <a:cs typeface="Arial"/>
              </a:rPr>
              <a:t>1</a:t>
            </a:r>
            <a:r>
              <a:rPr lang="en-GB" sz="950">
                <a:latin typeface="Arial"/>
                <a:cs typeface="Arial"/>
              </a:rPr>
              <a:t>Takeda Pharmaceuticals U.S.A., Inc., Lexington, MA, USA</a:t>
            </a:r>
          </a:p>
          <a:p>
            <a:r>
              <a:rPr lang="en-GB" sz="950" baseline="30000">
                <a:latin typeface="Arial"/>
                <a:cs typeface="Arial"/>
              </a:rPr>
              <a:t>2</a:t>
            </a:r>
            <a:r>
              <a:rPr lang="en-GB" sz="950">
                <a:latin typeface="Arial"/>
                <a:cs typeface="Arial"/>
              </a:rPr>
              <a:t>Oxford </a:t>
            </a:r>
            <a:r>
              <a:rPr lang="en-GB" sz="950" err="1">
                <a:latin typeface="Arial"/>
                <a:cs typeface="Arial"/>
              </a:rPr>
              <a:t>PharmaGenesis</a:t>
            </a:r>
            <a:r>
              <a:rPr lang="en-GB" sz="950">
                <a:latin typeface="Arial"/>
                <a:cs typeface="Arial"/>
              </a:rPr>
              <a:t>, Oxford, UK</a:t>
            </a:r>
          </a:p>
          <a:p>
            <a:r>
              <a:rPr lang="en-GB" sz="1200" baseline="30000" err="1">
                <a:latin typeface="Arial"/>
                <a:cs typeface="Arial"/>
              </a:rPr>
              <a:t>a</a:t>
            </a:r>
            <a:r>
              <a:rPr lang="en-GB" sz="1200" err="1">
                <a:latin typeface="Arial"/>
                <a:cs typeface="Arial"/>
              </a:rPr>
              <a:t>Presenting</a:t>
            </a:r>
            <a:r>
              <a:rPr lang="en-GB" sz="1200">
                <a:latin typeface="Arial"/>
                <a:cs typeface="Arial"/>
              </a:rPr>
              <a:t> author</a:t>
            </a:r>
          </a:p>
          <a:p>
            <a:endParaRPr lang="en-US"/>
          </a:p>
          <a:p>
            <a:endParaRPr lang="en-US"/>
          </a:p>
        </p:txBody>
      </p:sp>
      <p:sp>
        <p:nvSpPr>
          <p:cNvPr id="3" name="Title 2">
            <a:extLst>
              <a:ext uri="{FF2B5EF4-FFF2-40B4-BE49-F238E27FC236}">
                <a16:creationId xmlns:a16="http://schemas.microsoft.com/office/drawing/2014/main" id="{20E7E6A3-11CC-F4C0-DB1F-E885F65D6018}"/>
              </a:ext>
            </a:extLst>
          </p:cNvPr>
          <p:cNvSpPr>
            <a:spLocks noGrp="1"/>
          </p:cNvSpPr>
          <p:nvPr>
            <p:ph type="title"/>
          </p:nvPr>
        </p:nvSpPr>
        <p:spPr/>
        <p:txBody>
          <a:bodyPr/>
          <a:lstStyle/>
          <a:p>
            <a:r>
              <a:rPr lang="en-GB"/>
              <a:t>An artificial intelligence (AI) approach to </a:t>
            </a:r>
            <a:r>
              <a:rPr lang="en-GB" err="1"/>
              <a:t>analyze</a:t>
            </a:r>
            <a:r>
              <a:rPr lang="en-GB"/>
              <a:t> the context of publication citations </a:t>
            </a:r>
            <a:endParaRPr lang="en-US"/>
          </a:p>
        </p:txBody>
      </p:sp>
    </p:spTree>
    <p:custDataLst>
      <p:tags r:id="rId1"/>
    </p:custDataLst>
    <p:extLst>
      <p:ext uri="{BB962C8B-B14F-4D97-AF65-F5344CB8AC3E}">
        <p14:creationId xmlns:p14="http://schemas.microsoft.com/office/powerpoint/2010/main" val="748254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lstStyle/>
          <a:p>
            <a:r>
              <a:rPr lang="en-US"/>
              <a:t>Acknowledgements</a:t>
            </a:r>
          </a:p>
        </p:txBody>
      </p:sp>
      <p:sp>
        <p:nvSpPr>
          <p:cNvPr id="7" name="Content Placeholder 6">
            <a:extLst>
              <a:ext uri="{FF2B5EF4-FFF2-40B4-BE49-F238E27FC236}">
                <a16:creationId xmlns:a16="http://schemas.microsoft.com/office/drawing/2014/main" id="{ED43CAC7-2881-41F6-03BE-DB2EAAE03D57}"/>
              </a:ext>
            </a:extLst>
          </p:cNvPr>
          <p:cNvSpPr>
            <a:spLocks noGrp="1"/>
          </p:cNvSpPr>
          <p:nvPr>
            <p:ph idx="1"/>
          </p:nvPr>
        </p:nvSpPr>
        <p:spPr/>
        <p:txBody>
          <a:bodyPr>
            <a:normAutofit fontScale="92500"/>
          </a:bodyPr>
          <a:lstStyle/>
          <a:p>
            <a:r>
              <a:rPr lang="en-US"/>
              <a:t>DL, EB-H and SD are employees of Takeda Pharmaceuticals U.S.A., Inc., and hold stock and/or stock options in Takeda Pharmaceutical Company Limited. TR and HR are employees of Oxford PharmaGenesis, which was contracted by Takeda Pharmaceuticals U.S.A., Inc. to conduct the study</a:t>
            </a:r>
          </a:p>
          <a:p>
            <a:r>
              <a:rPr lang="en-GB"/>
              <a:t>This study was funded by Takeda Pharmaceuticals U.S.A., Inc. Medical writing support was provided by Michael Lee of Oxford PharmaGenesis, Oxford, UK, and funded by Takeda Pharmaceuticals U.S.A., Inc., in accordance with Good Publication Practice (GPP 2022) guidelines (</a:t>
            </a:r>
            <a:r>
              <a:rPr lang="en-GB">
                <a:hlinkClick r:id="rId3"/>
              </a:rPr>
              <a:t>https://www.ismpp.org/gpp-2022</a:t>
            </a:r>
            <a:r>
              <a:rPr lang="en-GB"/>
              <a:t>)</a:t>
            </a:r>
            <a:endParaRPr lang="en-US"/>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6B51402-D8AD-3345-AF1A-7CB73C854E7F}" type="slidenum">
              <a:rPr lang="en-US" smtClean="0"/>
              <a:pPr algn="ctr">
                <a:defRPr/>
              </a:pPr>
              <a:t>9</a:t>
            </a:fld>
            <a:endParaRPr lang="en-US" sz="788">
              <a:solidFill>
                <a:srgbClr val="FFFFFF"/>
              </a:solidFill>
              <a:latin typeface="Arial" panose="020B0604020202020204"/>
            </a:endParaRPr>
          </a:p>
        </p:txBody>
      </p:sp>
    </p:spTree>
    <p:custDataLst>
      <p:tags r:id="rId1"/>
    </p:custDataLst>
    <p:extLst>
      <p:ext uri="{BB962C8B-B14F-4D97-AF65-F5344CB8AC3E}">
        <p14:creationId xmlns:p14="http://schemas.microsoft.com/office/powerpoint/2010/main" val="2022498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ISMPP 2OTH Annual Meeting 2024">
      <a:dk1>
        <a:srgbClr val="000000"/>
      </a:dk1>
      <a:lt1>
        <a:srgbClr val="FFFFFF"/>
      </a:lt1>
      <a:dk2>
        <a:srgbClr val="2E3092"/>
      </a:dk2>
      <a:lt2>
        <a:srgbClr val="1B75BB"/>
      </a:lt2>
      <a:accent1>
        <a:srgbClr val="61BA46"/>
      </a:accent1>
      <a:accent2>
        <a:srgbClr val="FBB040"/>
      </a:accent2>
      <a:accent3>
        <a:srgbClr val="F7931D"/>
      </a:accent3>
      <a:accent4>
        <a:srgbClr val="2E3091"/>
      </a:accent4>
      <a:accent5>
        <a:srgbClr val="1A74BA"/>
      </a:accent5>
      <a:accent6>
        <a:srgbClr val="62B945"/>
      </a:accent6>
      <a:hlink>
        <a:srgbClr val="FBAF40"/>
      </a:hlink>
      <a:folHlink>
        <a:srgbClr val="F7941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HCG Palette 2020">
    <a:dk1>
      <a:srgbClr val="000000"/>
    </a:dk1>
    <a:lt1>
      <a:srgbClr val="FFFFFF"/>
    </a:lt1>
    <a:dk2>
      <a:srgbClr val="444444"/>
    </a:dk2>
    <a:lt2>
      <a:srgbClr val="E9E9E9"/>
    </a:lt2>
    <a:accent1>
      <a:srgbClr val="00D2FF"/>
    </a:accent1>
    <a:accent2>
      <a:srgbClr val="10E6C5"/>
    </a:accent2>
    <a:accent3>
      <a:srgbClr val="B2DF19"/>
    </a:accent3>
    <a:accent4>
      <a:srgbClr val="FED100"/>
    </a:accent4>
    <a:accent5>
      <a:srgbClr val="FFA200"/>
    </a:accent5>
    <a:accent6>
      <a:srgbClr val="FB5012"/>
    </a:accent6>
    <a:hlink>
      <a:srgbClr val="2C00FC"/>
    </a:hlink>
    <a:folHlink>
      <a:srgbClr val="A100F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HCG Palette 2020">
    <a:dk1>
      <a:srgbClr val="000000"/>
    </a:dk1>
    <a:lt1>
      <a:srgbClr val="FFFFFF"/>
    </a:lt1>
    <a:dk2>
      <a:srgbClr val="444444"/>
    </a:dk2>
    <a:lt2>
      <a:srgbClr val="E9E9E9"/>
    </a:lt2>
    <a:accent1>
      <a:srgbClr val="00D2FF"/>
    </a:accent1>
    <a:accent2>
      <a:srgbClr val="10E6C5"/>
    </a:accent2>
    <a:accent3>
      <a:srgbClr val="B2DF19"/>
    </a:accent3>
    <a:accent4>
      <a:srgbClr val="FED100"/>
    </a:accent4>
    <a:accent5>
      <a:srgbClr val="FFA200"/>
    </a:accent5>
    <a:accent6>
      <a:srgbClr val="FB5012"/>
    </a:accent6>
    <a:hlink>
      <a:srgbClr val="2C00FC"/>
    </a:hlink>
    <a:folHlink>
      <a:srgbClr val="A100F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HCG Palette 2020">
    <a:dk1>
      <a:srgbClr val="000000"/>
    </a:dk1>
    <a:lt1>
      <a:srgbClr val="FFFFFF"/>
    </a:lt1>
    <a:dk2>
      <a:srgbClr val="444444"/>
    </a:dk2>
    <a:lt2>
      <a:srgbClr val="E9E9E9"/>
    </a:lt2>
    <a:accent1>
      <a:srgbClr val="00D2FF"/>
    </a:accent1>
    <a:accent2>
      <a:srgbClr val="10E6C5"/>
    </a:accent2>
    <a:accent3>
      <a:srgbClr val="B2DF19"/>
    </a:accent3>
    <a:accent4>
      <a:srgbClr val="FED100"/>
    </a:accent4>
    <a:accent5>
      <a:srgbClr val="FFA200"/>
    </a:accent5>
    <a:accent6>
      <a:srgbClr val="FB5012"/>
    </a:accent6>
    <a:hlink>
      <a:srgbClr val="2C00FC"/>
    </a:hlink>
    <a:folHlink>
      <a:srgbClr val="A100F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HCG Palette 2020">
    <a:dk1>
      <a:srgbClr val="000000"/>
    </a:dk1>
    <a:lt1>
      <a:srgbClr val="FFFFFF"/>
    </a:lt1>
    <a:dk2>
      <a:srgbClr val="444444"/>
    </a:dk2>
    <a:lt2>
      <a:srgbClr val="E9E9E9"/>
    </a:lt2>
    <a:accent1>
      <a:srgbClr val="00D2FF"/>
    </a:accent1>
    <a:accent2>
      <a:srgbClr val="10E6C5"/>
    </a:accent2>
    <a:accent3>
      <a:srgbClr val="B2DF19"/>
    </a:accent3>
    <a:accent4>
      <a:srgbClr val="FED100"/>
    </a:accent4>
    <a:accent5>
      <a:srgbClr val="FFA200"/>
    </a:accent5>
    <a:accent6>
      <a:srgbClr val="FB5012"/>
    </a:accent6>
    <a:hlink>
      <a:srgbClr val="2C00FC"/>
    </a:hlink>
    <a:folHlink>
      <a:srgbClr val="A100F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HCG Palette 2020">
    <a:dk1>
      <a:srgbClr val="000000"/>
    </a:dk1>
    <a:lt1>
      <a:srgbClr val="FFFFFF"/>
    </a:lt1>
    <a:dk2>
      <a:srgbClr val="444444"/>
    </a:dk2>
    <a:lt2>
      <a:srgbClr val="E9E9E9"/>
    </a:lt2>
    <a:accent1>
      <a:srgbClr val="00D2FF"/>
    </a:accent1>
    <a:accent2>
      <a:srgbClr val="10E6C5"/>
    </a:accent2>
    <a:accent3>
      <a:srgbClr val="B2DF19"/>
    </a:accent3>
    <a:accent4>
      <a:srgbClr val="FED100"/>
    </a:accent4>
    <a:accent5>
      <a:srgbClr val="FFA200"/>
    </a:accent5>
    <a:accent6>
      <a:srgbClr val="FB5012"/>
    </a:accent6>
    <a:hlink>
      <a:srgbClr val="2C00FC"/>
    </a:hlink>
    <a:folHlink>
      <a:srgbClr val="A100F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HCG Palette 2020">
    <a:dk1>
      <a:srgbClr val="000000"/>
    </a:dk1>
    <a:lt1>
      <a:srgbClr val="FFFFFF"/>
    </a:lt1>
    <a:dk2>
      <a:srgbClr val="444444"/>
    </a:dk2>
    <a:lt2>
      <a:srgbClr val="E9E9E9"/>
    </a:lt2>
    <a:accent1>
      <a:srgbClr val="00D2FF"/>
    </a:accent1>
    <a:accent2>
      <a:srgbClr val="10E6C5"/>
    </a:accent2>
    <a:accent3>
      <a:srgbClr val="B2DF19"/>
    </a:accent3>
    <a:accent4>
      <a:srgbClr val="FED100"/>
    </a:accent4>
    <a:accent5>
      <a:srgbClr val="FFA200"/>
    </a:accent5>
    <a:accent6>
      <a:srgbClr val="FB5012"/>
    </a:accent6>
    <a:hlink>
      <a:srgbClr val="2C00FC"/>
    </a:hlink>
    <a:folHlink>
      <a:srgbClr val="A100F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HCG Palette 2020">
    <a:dk1>
      <a:srgbClr val="000000"/>
    </a:dk1>
    <a:lt1>
      <a:srgbClr val="FFFFFF"/>
    </a:lt1>
    <a:dk2>
      <a:srgbClr val="444444"/>
    </a:dk2>
    <a:lt2>
      <a:srgbClr val="E9E9E9"/>
    </a:lt2>
    <a:accent1>
      <a:srgbClr val="00D2FF"/>
    </a:accent1>
    <a:accent2>
      <a:srgbClr val="10E6C5"/>
    </a:accent2>
    <a:accent3>
      <a:srgbClr val="B2DF19"/>
    </a:accent3>
    <a:accent4>
      <a:srgbClr val="FED100"/>
    </a:accent4>
    <a:accent5>
      <a:srgbClr val="FFA200"/>
    </a:accent5>
    <a:accent6>
      <a:srgbClr val="FB5012"/>
    </a:accent6>
    <a:hlink>
      <a:srgbClr val="2C00FC"/>
    </a:hlink>
    <a:folHlink>
      <a:srgbClr val="A100F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HCG Palette 2020">
    <a:dk1>
      <a:srgbClr val="000000"/>
    </a:dk1>
    <a:lt1>
      <a:srgbClr val="FFFFFF"/>
    </a:lt1>
    <a:dk2>
      <a:srgbClr val="444444"/>
    </a:dk2>
    <a:lt2>
      <a:srgbClr val="E9E9E9"/>
    </a:lt2>
    <a:accent1>
      <a:srgbClr val="00D2FF"/>
    </a:accent1>
    <a:accent2>
      <a:srgbClr val="10E6C5"/>
    </a:accent2>
    <a:accent3>
      <a:srgbClr val="B2DF19"/>
    </a:accent3>
    <a:accent4>
      <a:srgbClr val="FED100"/>
    </a:accent4>
    <a:accent5>
      <a:srgbClr val="FFA200"/>
    </a:accent5>
    <a:accent6>
      <a:srgbClr val="FB5012"/>
    </a:accent6>
    <a:hlink>
      <a:srgbClr val="2C00FC"/>
    </a:hlink>
    <a:folHlink>
      <a:srgbClr val="A100F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HCG Palette 2020">
    <a:dk1>
      <a:srgbClr val="000000"/>
    </a:dk1>
    <a:lt1>
      <a:srgbClr val="FFFFFF"/>
    </a:lt1>
    <a:dk2>
      <a:srgbClr val="444444"/>
    </a:dk2>
    <a:lt2>
      <a:srgbClr val="E9E9E9"/>
    </a:lt2>
    <a:accent1>
      <a:srgbClr val="00D2FF"/>
    </a:accent1>
    <a:accent2>
      <a:srgbClr val="10E6C5"/>
    </a:accent2>
    <a:accent3>
      <a:srgbClr val="B2DF19"/>
    </a:accent3>
    <a:accent4>
      <a:srgbClr val="FED100"/>
    </a:accent4>
    <a:accent5>
      <a:srgbClr val="FFA200"/>
    </a:accent5>
    <a:accent6>
      <a:srgbClr val="FB5012"/>
    </a:accent6>
    <a:hlink>
      <a:srgbClr val="2C00FC"/>
    </a:hlink>
    <a:folHlink>
      <a:srgbClr val="A100F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HCG Palette 2020">
    <a:dk1>
      <a:srgbClr val="000000"/>
    </a:dk1>
    <a:lt1>
      <a:srgbClr val="FFFFFF"/>
    </a:lt1>
    <a:dk2>
      <a:srgbClr val="444444"/>
    </a:dk2>
    <a:lt2>
      <a:srgbClr val="E9E9E9"/>
    </a:lt2>
    <a:accent1>
      <a:srgbClr val="00D2FF"/>
    </a:accent1>
    <a:accent2>
      <a:srgbClr val="10E6C5"/>
    </a:accent2>
    <a:accent3>
      <a:srgbClr val="B2DF19"/>
    </a:accent3>
    <a:accent4>
      <a:srgbClr val="FED100"/>
    </a:accent4>
    <a:accent5>
      <a:srgbClr val="FFA200"/>
    </a:accent5>
    <a:accent6>
      <a:srgbClr val="FB5012"/>
    </a:accent6>
    <a:hlink>
      <a:srgbClr val="2C00FC"/>
    </a:hlink>
    <a:folHlink>
      <a:srgbClr val="A100F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HCG Palette 2020">
    <a:dk1>
      <a:srgbClr val="000000"/>
    </a:dk1>
    <a:lt1>
      <a:srgbClr val="FFFFFF"/>
    </a:lt1>
    <a:dk2>
      <a:srgbClr val="444444"/>
    </a:dk2>
    <a:lt2>
      <a:srgbClr val="E9E9E9"/>
    </a:lt2>
    <a:accent1>
      <a:srgbClr val="00D2FF"/>
    </a:accent1>
    <a:accent2>
      <a:srgbClr val="10E6C5"/>
    </a:accent2>
    <a:accent3>
      <a:srgbClr val="B2DF19"/>
    </a:accent3>
    <a:accent4>
      <a:srgbClr val="FED100"/>
    </a:accent4>
    <a:accent5>
      <a:srgbClr val="FFA200"/>
    </a:accent5>
    <a:accent6>
      <a:srgbClr val="FB5012"/>
    </a:accent6>
    <a:hlink>
      <a:srgbClr val="2C00FC"/>
    </a:hlink>
    <a:folHlink>
      <a:srgbClr val="A100F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HCG Palette 2020">
    <a:dk1>
      <a:srgbClr val="000000"/>
    </a:dk1>
    <a:lt1>
      <a:srgbClr val="FFFFFF"/>
    </a:lt1>
    <a:dk2>
      <a:srgbClr val="444444"/>
    </a:dk2>
    <a:lt2>
      <a:srgbClr val="E9E9E9"/>
    </a:lt2>
    <a:accent1>
      <a:srgbClr val="00D2FF"/>
    </a:accent1>
    <a:accent2>
      <a:srgbClr val="10E6C5"/>
    </a:accent2>
    <a:accent3>
      <a:srgbClr val="B2DF19"/>
    </a:accent3>
    <a:accent4>
      <a:srgbClr val="FED100"/>
    </a:accent4>
    <a:accent5>
      <a:srgbClr val="FFA200"/>
    </a:accent5>
    <a:accent6>
      <a:srgbClr val="FB5012"/>
    </a:accent6>
    <a:hlink>
      <a:srgbClr val="2C00FC"/>
    </a:hlink>
    <a:folHlink>
      <a:srgbClr val="A100F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HCG Palette 2020">
    <a:dk1>
      <a:srgbClr val="000000"/>
    </a:dk1>
    <a:lt1>
      <a:srgbClr val="FFFFFF"/>
    </a:lt1>
    <a:dk2>
      <a:srgbClr val="444444"/>
    </a:dk2>
    <a:lt2>
      <a:srgbClr val="E9E9E9"/>
    </a:lt2>
    <a:accent1>
      <a:srgbClr val="00D2FF"/>
    </a:accent1>
    <a:accent2>
      <a:srgbClr val="10E6C5"/>
    </a:accent2>
    <a:accent3>
      <a:srgbClr val="B2DF19"/>
    </a:accent3>
    <a:accent4>
      <a:srgbClr val="FED100"/>
    </a:accent4>
    <a:accent5>
      <a:srgbClr val="FFA200"/>
    </a:accent5>
    <a:accent6>
      <a:srgbClr val="FB5012"/>
    </a:accent6>
    <a:hlink>
      <a:srgbClr val="2C00FC"/>
    </a:hlink>
    <a:folHlink>
      <a:srgbClr val="A100F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5222ec3-ce27-4deb-9c60-9a43bcd569ff">
      <Terms xmlns="http://schemas.microsoft.com/office/infopath/2007/PartnerControls"/>
    </lcf76f155ced4ddcb4097134ff3c332f>
    <TaxCatchAll xmlns="88bb9aa8-0f58-4ce7-b670-0c58ce47f445" xsi:nil="true"/>
    <SharedWithUsers xmlns="8b536f62-3d7d-4d8d-91b2-3529adf13c3e">
      <UserInfo>
        <DisplayName>Kevin Lewis</DisplayName>
        <AccountId>3518</AccountId>
        <AccountType/>
      </UserInfo>
      <UserInfo>
        <DisplayName>Sharon Willis</DisplayName>
        <AccountId>72</AccountId>
        <AccountType/>
      </UserInfo>
      <UserInfo>
        <DisplayName>Cassie Cobb</DisplayName>
        <AccountId>3495</AccountId>
        <AccountType/>
      </UserInfo>
      <UserInfo>
        <DisplayName>Wendy Hazard</DisplayName>
        <AccountId>1147</AccountId>
        <AccountType/>
      </UserInfo>
      <UserInfo>
        <DisplayName>Suzanne Fraga</DisplayName>
        <AccountId>105</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394B8DAAE217E45AC0F6E97E6F6B542" ma:contentTypeVersion="" ma:contentTypeDescription="Create a new document." ma:contentTypeScope="" ma:versionID="07ff29fa62f0862a150b9607454f3c62">
  <xsd:schema xmlns:xsd="http://www.w3.org/2001/XMLSchema" xmlns:xs="http://www.w3.org/2001/XMLSchema" xmlns:p="http://schemas.microsoft.com/office/2006/metadata/properties" xmlns:ns2="8b536f62-3d7d-4d8d-91b2-3529adf13c3e" xmlns:ns3="35222ec3-ce27-4deb-9c60-9a43bcd569ff" xmlns:ns4="88bb9aa8-0f58-4ce7-b670-0c58ce47f445" targetNamespace="http://schemas.microsoft.com/office/2006/metadata/properties" ma:root="true" ma:fieldsID="806e1dc11e3ff16ba1c0df4f6b6918c7" ns2:_="" ns3:_="" ns4:_="">
    <xsd:import namespace="8b536f62-3d7d-4d8d-91b2-3529adf13c3e"/>
    <xsd:import namespace="35222ec3-ce27-4deb-9c60-9a43bcd569ff"/>
    <xsd:import namespace="88bb9aa8-0f58-4ce7-b670-0c58ce47f445"/>
    <xsd:element name="properties">
      <xsd:complexType>
        <xsd:sequence>
          <xsd:element name="documentManagement">
            <xsd:complexType>
              <xsd:all>
                <xsd:element ref="ns2:SharedWithUsers" minOccurs="0"/>
                <xsd:element ref="ns2:SharingHintHash"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4:TaxCatchAll"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536f62-3d7d-4d8d-91b2-3529adf13c3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222ec3-ce27-4deb-9c60-9a43bcd569ff"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e5fe488b-0749-4c90-bfbe-6f6e50d701c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bb9aa8-0f58-4ce7-b670-0c58ce47f445"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0bbf978-bfc1-408e-a50f-91a91c925a8e}" ma:internalName="TaxCatchAll" ma:showField="CatchAllData" ma:web="88bb9aa8-0f58-4ce7-b670-0c58ce47f4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63F7158-0F05-4BCF-BB1D-4BCE57BA3740}">
  <ds:schemaRefs>
    <ds:schemaRef ds:uri="http://schemas.microsoft.com/office/2006/metadata/properties"/>
    <ds:schemaRef ds:uri="http://purl.org/dc/dcmitype/"/>
    <ds:schemaRef ds:uri="http://schemas.microsoft.com/office/2006/documentManagement/types"/>
    <ds:schemaRef ds:uri="8b536f62-3d7d-4d8d-91b2-3529adf13c3e"/>
    <ds:schemaRef ds:uri="http://www.w3.org/XML/1998/namespace"/>
    <ds:schemaRef ds:uri="http://schemas.openxmlformats.org/package/2006/metadata/core-properties"/>
    <ds:schemaRef ds:uri="http://purl.org/dc/elements/1.1/"/>
    <ds:schemaRef ds:uri="http://purl.org/dc/terms/"/>
    <ds:schemaRef ds:uri="http://schemas.microsoft.com/office/infopath/2007/PartnerControls"/>
    <ds:schemaRef ds:uri="88bb9aa8-0f58-4ce7-b670-0c58ce47f445"/>
    <ds:schemaRef ds:uri="35222ec3-ce27-4deb-9c60-9a43bcd569ff"/>
  </ds:schemaRefs>
</ds:datastoreItem>
</file>

<file path=customXml/itemProps2.xml><?xml version="1.0" encoding="utf-8"?>
<ds:datastoreItem xmlns:ds="http://schemas.openxmlformats.org/officeDocument/2006/customXml" ds:itemID="{BF48C326-AA85-4750-9F1A-2E50D33AACAD}">
  <ds:schemaRefs>
    <ds:schemaRef ds:uri="35222ec3-ce27-4deb-9c60-9a43bcd569ff"/>
    <ds:schemaRef ds:uri="88bb9aa8-0f58-4ce7-b670-0c58ce47f445"/>
    <ds:schemaRef ds:uri="8b536f62-3d7d-4d8d-91b2-3529adf13c3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8E25EAB-BC17-457D-A9EB-753DADFABF3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1449</TotalTime>
  <Words>8023</Words>
  <Application>Microsoft Office PowerPoint</Application>
  <PresentationFormat>On-screen Show (16:9)</PresentationFormat>
  <Paragraphs>772</Paragraphs>
  <Slides>68</Slides>
  <Notes>57</Notes>
  <HiddenSlides>0</HiddenSlides>
  <MMClips>0</MMClips>
  <ScaleCrop>false</ScaleCrop>
  <HeadingPairs>
    <vt:vector size="8" baseType="variant">
      <vt:variant>
        <vt:lpstr>Fonts Used</vt:lpstr>
      </vt:variant>
      <vt:variant>
        <vt:i4>11</vt:i4>
      </vt:variant>
      <vt:variant>
        <vt:lpstr>Theme</vt:lpstr>
      </vt:variant>
      <vt:variant>
        <vt:i4>4</vt:i4>
      </vt:variant>
      <vt:variant>
        <vt:lpstr>Embedded OLE Servers</vt:lpstr>
      </vt:variant>
      <vt:variant>
        <vt:i4>1</vt:i4>
      </vt:variant>
      <vt:variant>
        <vt:lpstr>Slide Titles</vt:lpstr>
      </vt:variant>
      <vt:variant>
        <vt:i4>68</vt:i4>
      </vt:variant>
    </vt:vector>
  </HeadingPairs>
  <TitlesOfParts>
    <vt:vector size="84" baseType="lpstr">
      <vt:lpstr>MS PGothic</vt:lpstr>
      <vt:lpstr>.AppleSystemUIFont</vt:lpstr>
      <vt:lpstr>Aptos</vt:lpstr>
      <vt:lpstr>Arial</vt:lpstr>
      <vt:lpstr>Arial Narrow</vt:lpstr>
      <vt:lpstr>Calibri</vt:lpstr>
      <vt:lpstr>Courier New</vt:lpstr>
      <vt:lpstr>Franklin Gothic Book</vt:lpstr>
      <vt:lpstr>Franklin Gothic Medium</vt:lpstr>
      <vt:lpstr>Symbol</vt:lpstr>
      <vt:lpstr>Wingdings</vt:lpstr>
      <vt:lpstr>Office Theme</vt:lpstr>
      <vt:lpstr>2_Office Theme</vt:lpstr>
      <vt:lpstr>3_Office Theme</vt:lpstr>
      <vt:lpstr>1_Office Theme</vt:lpstr>
      <vt:lpstr>think-cell Slide</vt:lpstr>
      <vt:lpstr>ISMPP University</vt:lpstr>
      <vt:lpstr>PowerPoint Presentation</vt:lpstr>
      <vt:lpstr>ISMPP Announcements</vt:lpstr>
      <vt:lpstr>How to Ask Questions</vt:lpstr>
      <vt:lpstr>Disclaimer</vt:lpstr>
      <vt:lpstr>Objectives</vt:lpstr>
      <vt:lpstr>Today’s Presenters</vt:lpstr>
      <vt:lpstr>An artificial intelligence (AI) approach to analyze the context of publication citations </vt:lpstr>
      <vt:lpstr>Acknowledgements</vt:lpstr>
      <vt:lpstr>PowerPoint Presentation</vt:lpstr>
      <vt:lpstr>Methods</vt:lpstr>
      <vt:lpstr>Results at the cutoff date of November 30, 2023</vt:lpstr>
      <vt:lpstr>Reach and engagement scores</vt:lpstr>
      <vt:lpstr>Exploring engagement: mentions of study drug</vt:lpstr>
      <vt:lpstr>An LLM classified the sentiment of citation statements towards the study drug</vt:lpstr>
      <vt:lpstr>Comparison of drug sentiment with Scite classification </vt:lpstr>
      <vt:lpstr>In-paper location of citation statements towards the study drug</vt:lpstr>
      <vt:lpstr>Here’s why the LLM classified statements as positive</vt:lpstr>
      <vt:lpstr>A summary of the citations of a single paper</vt:lpstr>
      <vt:lpstr>The really simple summary</vt:lpstr>
      <vt:lpstr>Conclusions</vt:lpstr>
      <vt:lpstr>Using Storytelling to Communicate Complex Science: a Quantitative and Qualitative Assessment of the Narrative Properties of Journal Articles on Genetic Medicines</vt:lpstr>
      <vt:lpstr>Use of a narrative style to communicate complex science</vt:lpstr>
      <vt:lpstr>The 3 objectives of our pilot study</vt:lpstr>
      <vt:lpstr>Methods</vt:lpstr>
      <vt:lpstr>Selection of journal articles</vt:lpstr>
      <vt:lpstr>Freytag’s dramatic arc: a traditional story structure1,2</vt:lpstr>
      <vt:lpstr>First, we characterized the narrative structure of the abstracts using LIWC-22 text analysis software1,2</vt:lpstr>
      <vt:lpstr>To evaluate the degree of narrativity of article abstracts, we assessed them for an additional 11 narrative elements</vt:lpstr>
      <vt:lpstr>Finally, we tested whether a more-narrative style of abstract might increase the influence of review articles</vt:lpstr>
      <vt:lpstr>Results</vt:lpstr>
      <vt:lpstr>How does the narrative structure of abstracts from  genetic medicine articles compare to traditional stories?</vt:lpstr>
      <vt:lpstr>Degree of narrativity of review article abstracts:  11 narrative elements</vt:lpstr>
      <vt:lpstr>Degree of narrativity of review article abstracts:  11 narrative elements</vt:lpstr>
      <vt:lpstr>Do individual narrative elements predict the influence of review articles?</vt:lpstr>
      <vt:lpstr>Multiple linear regression analyses: Does the degree of narrativity of the abstracts predict review article impact?</vt:lpstr>
      <vt:lpstr>Conclusions</vt:lpstr>
      <vt:lpstr>Acknowledgements</vt:lpstr>
      <vt:lpstr>Examining the Time- and Effort-saving Utility of Tailored AI-tooling for Abstract Plain Language Summary Development</vt:lpstr>
      <vt:lpstr>Studies1-3 have shown that accessible scientific communication has the potential to: enhance patient adherence; empower informed decision-making; and promote health equity.</vt:lpstr>
      <vt:lpstr>But current PLSAs are not fit for purpose.1</vt:lpstr>
      <vt:lpstr>It is difficult to convey complex ideas with clarity and simplicity.</vt:lpstr>
      <vt:lpstr>Can Generative Artificial Intelligence (AI) Be of Assistance to Medical Writers in the Plain Language Summary (PLS) Abstract Creation Process?</vt:lpstr>
      <vt:lpstr>Non-bespoke AI (NBAI) and Bespoke AI (BAI) processes</vt:lpstr>
      <vt:lpstr>Study: PLS Abstract Generation Time, Effort, and Quality</vt:lpstr>
      <vt:lpstr>Findings: Time to Complete PLS Abstract (n=60)</vt:lpstr>
      <vt:lpstr>Findings: Effort to Complete PLS Abstract (n=60)</vt:lpstr>
      <vt:lpstr>Findings: Subject-matter Expert review (n=72)</vt:lpstr>
      <vt:lpstr>Findings: Primary Care Physician Review (n=72)</vt:lpstr>
      <vt:lpstr>Findings: Readability (Flesch-Kincaid Grade Level) (n=78)</vt:lpstr>
      <vt:lpstr>Findings: Population-level Accessibility (n=78)</vt:lpstr>
      <vt:lpstr>Findings: Population-level accessibility (n=78)</vt:lpstr>
      <vt:lpstr>Limitations: Small sample size for NBAI (Condition 2); No target grade level provided to medical    writers; Readability metrics have limited utility.</vt:lpstr>
      <vt:lpstr>Follow-on study* using 11 qualitative metrics:  BAI PLSAs were of higher quality according to medical writers; BAI PLSAs were of higher quality according to patients/patients advocates.  (readability, comprehensibility, jargon use, clarity and flow, inclusion of key data, accuracy of content, summarization of the overall message, relevancy clearly described, proper grammar, actionability, and empathy and understanding)</vt:lpstr>
      <vt:lpstr>Gen-AI is “always certain, sometimes right”, hence, the importance of maintaining human oversight when utilizing Gen-AI for medical communication.</vt:lpstr>
      <vt:lpstr>Gen-AI is a “thing to think with”.</vt:lpstr>
      <vt:lpstr>Bespoke AI technology saves medical writers time and effort in developing plain language summary abstracts and helps them to be understood by a broader audience without any degradation of accuracy.</vt:lpstr>
      <vt:lpstr>What is next? Reaching new audiences Building more trust Defining better metrics Defining better guidelines</vt:lpstr>
      <vt:lpstr>Audience Q&amp;A</vt:lpstr>
      <vt:lpstr>Upcoming ISMPP University Webinars</vt:lpstr>
      <vt:lpstr>ISMPP University</vt:lpstr>
      <vt:lpstr>Thank You for Attending!</vt:lpstr>
      <vt:lpstr>Faculty Bios</vt:lpstr>
      <vt:lpstr>Tomas Rees</vt:lpstr>
      <vt:lpstr>Stephen Towers</vt:lpstr>
      <vt:lpstr>Zeynep Turan</vt:lpstr>
      <vt:lpstr>Walter Bender</vt:lpstr>
      <vt:lpstr>Moderator: Gary Burd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Kevin Lewis</cp:lastModifiedBy>
  <cp:revision>2</cp:revision>
  <dcterms:created xsi:type="dcterms:W3CDTF">2017-08-02T13:46:59Z</dcterms:created>
  <dcterms:modified xsi:type="dcterms:W3CDTF">2024-05-30T12:15:16Z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0x0101007394B8DAAE217E45AC0F6E97E6F6B542</vt:lpwstr>
  </property>
  <property fmtid="{D5CDD505-2E9C-101B-9397-08002B2CF9AE}" pid="3" name="MediaServiceImageTags">
    <vt:lpwstr/>
  </property>
</Properties>
</file>