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5" r:id="rId4"/>
    <p:sldId id="264" r:id="rId5"/>
    <p:sldId id="273" r:id="rId6"/>
    <p:sldId id="266" r:id="rId7"/>
    <p:sldId id="274" r:id="rId8"/>
    <p:sldId id="267" r:id="rId9"/>
    <p:sldId id="275" r:id="rId10"/>
    <p:sldId id="268" r:id="rId11"/>
    <p:sldId id="269" r:id="rId12"/>
    <p:sldId id="276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4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6"/>
    <p:restoredTop sz="94663"/>
  </p:normalViewPr>
  <p:slideViewPr>
    <p:cSldViewPr snapToGrid="0" snapToObjects="1">
      <p:cViewPr varScale="1">
        <p:scale>
          <a:sx n="92" d="100"/>
          <a:sy n="92" d="100"/>
        </p:scale>
        <p:origin x="20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30888-C05A-AC4B-9F4A-D54CA0985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500" b="0" i="0">
                <a:latin typeface="Barlow Condense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B04519-0D30-004E-8529-DF64BEF20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0E2FF-A298-7F43-997D-728C47B3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C30F-7CAF-DF41-BB7B-FF36FB977FCE}" type="datetimeFigureOut">
              <a:rPr lang="en-US" smtClean="0"/>
              <a:t>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5FE57-EAD2-164A-99C8-33E6953D3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145FC-B7CD-0147-B7B5-3AFC8F74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6D66-86EF-DA4D-BB75-B22A8EEA0B8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49E0A42-41D6-D24F-B726-C334E2EC4D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02935"/>
            <a:ext cx="2839142" cy="743585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89C8C20-E1FC-7140-90D0-5DCB281CEF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81702" y="5771515"/>
            <a:ext cx="1110298" cy="10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41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5644A7-B072-2F46-994F-BFCD3A6CE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C30F-7CAF-DF41-BB7B-FF36FB977FCE}" type="datetimeFigureOut">
              <a:rPr lang="en-US" smtClean="0"/>
              <a:t>2/27/22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2B80AA-5EBA-A940-AEB0-6D07F3E45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6027E-CDBD-A94E-9FE5-EA001EEDD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6D66-86EF-DA4D-BB75-B22A8EEA0B8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753C9AA-BB7B-C244-AC79-677510279E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02935"/>
            <a:ext cx="2839142" cy="74358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C0577AC-FD3A-5743-AD28-14ED429386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81702" y="5771515"/>
            <a:ext cx="1110298" cy="10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76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A807-93F0-D34F-9342-436358AB9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66D67-7630-6446-9183-60C44D996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9D84A-3116-E749-A1ED-2575B203F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FD5D4-BE85-AF4F-9311-156A85314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C30F-7CAF-DF41-BB7B-FF36FB977FCE}" type="datetimeFigureOut">
              <a:rPr lang="en-US" smtClean="0"/>
              <a:t>2/27/22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00385-C992-FB46-8A69-1F90E739E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CDAC6-B050-4E47-9EF2-85BE7A55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6D66-86EF-DA4D-BB75-B22A8EEA0B8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31685253-001F-0642-87AE-D975A4AF9F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02935"/>
            <a:ext cx="2839142" cy="743585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0013B020-7A4E-0243-963F-1CEAED729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5855335"/>
            <a:ext cx="2839142" cy="743585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478C0C9-83A5-8545-AD85-2DE05E73E5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81702" y="5771515"/>
            <a:ext cx="1110298" cy="10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56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23E4A-FD7A-304A-BDC7-84B0B0DE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4A99E4-DB62-8C4C-8E92-730D620A52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F9AD9-AEE6-A849-83B7-91626AD0E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E213C-6313-4940-A032-98D9093E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C30F-7CAF-DF41-BB7B-FF36FB977FCE}" type="datetimeFigureOut">
              <a:rPr lang="en-US" smtClean="0"/>
              <a:t>2/27/22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DEB26-7296-FC48-801C-91CFAECE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332A0-8781-4B46-9F7E-960E39F62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6D66-86EF-DA4D-BB75-B22A8EEA0B8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E6BA73F-7B5D-FE43-B5A8-1D517E7E82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02935"/>
            <a:ext cx="2839142" cy="743585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BF09BAB-2A48-C94E-A11A-8E981B6DF2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81702" y="5771515"/>
            <a:ext cx="1110298" cy="10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74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294C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30888-C05A-AC4B-9F4A-D54CA0985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B04519-0D30-004E-8529-DF64BEF20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0E2FF-A298-7F43-997D-728C47B3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C30F-7CAF-DF41-BB7B-FF36FB977FCE}" type="datetimeFigureOut">
              <a:rPr lang="en-US" smtClean="0"/>
              <a:t>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5FE57-EAD2-164A-99C8-33E6953D3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145FC-B7CD-0147-B7B5-3AFC8F74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6D66-86EF-DA4D-BB75-B22A8EEA0B8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49E0A42-41D6-D24F-B726-C334E2EC4D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02935"/>
            <a:ext cx="2839142" cy="743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9C8C20-E1FC-7140-90D0-5DCB281CEF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81702" y="5771515"/>
            <a:ext cx="1110297" cy="10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15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E525-88BA-FB44-A6C6-BC84C6E55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DCD50-2B18-DB47-A2DB-C65582B35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B6AD9-DB02-0B41-9AE5-AE72AC06E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C30F-7CAF-DF41-BB7B-FF36FB977FCE}" type="datetimeFigureOut">
              <a:rPr lang="en-US" smtClean="0"/>
              <a:t>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02C9C-CE6E-5042-AE56-AD181FC4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A1A58-745A-E84D-B530-B0AD3447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6D66-86EF-DA4D-BB75-B22A8EEA0B8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D193EE9-CC9A-2648-AD93-014C26EFD7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02935"/>
            <a:ext cx="2839142" cy="743585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5A1BFD4-8596-8345-A8D4-33D1DE781F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81702" y="5771515"/>
            <a:ext cx="1110298" cy="10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57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A52D7-7D42-E34B-9006-5C70ABCF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E2CF0-88A7-9E49-9218-B8A544BC4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60121-8FAF-E549-A53F-E01CDA047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C30F-7CAF-DF41-BB7B-FF36FB977FCE}" type="datetimeFigureOut">
              <a:rPr lang="en-US" smtClean="0"/>
              <a:t>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7B258-78B4-F841-8C07-BC0304A8A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21F85-5198-394F-B6A4-65DBB627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6D66-86EF-DA4D-BB75-B22A8EEA0B8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C132B95-8EAD-3C4E-A115-BC6A9B3ED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02935"/>
            <a:ext cx="2839142" cy="743585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A1E171A-DBBA-B94B-A344-F5B3B8E91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81702" y="5771515"/>
            <a:ext cx="1110298" cy="10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3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01BF-DDAC-7B47-8981-65DF86A0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9A6A8-E4B4-2847-BA82-1E1DC34BE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7C4B1-553D-C345-9182-39BDF492B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C7B7F-7722-D249-897E-38464FCA3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C30F-7CAF-DF41-BB7B-FF36FB977FCE}" type="datetimeFigureOut">
              <a:rPr lang="en-US" smtClean="0"/>
              <a:t>2/27/22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35F58-D8B9-9D47-AA5B-872F962AF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67089-A242-4E43-BE1C-D9D67EEC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6D66-86EF-DA4D-BB75-B22A8EEA0B8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7C556EC-C213-E242-AC6C-B22DBF6183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02935"/>
            <a:ext cx="2839142" cy="743585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23AEB29-AC7B-D540-B434-93E442F125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81702" y="5771515"/>
            <a:ext cx="1110298" cy="10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3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6B84D4-CB0A-B54F-A81C-01BF3DAF7241}"/>
              </a:ext>
            </a:extLst>
          </p:cNvPr>
          <p:cNvSpPr/>
          <p:nvPr userDrawn="1"/>
        </p:nvSpPr>
        <p:spPr>
          <a:xfrm>
            <a:off x="5997576" y="-283029"/>
            <a:ext cx="6379482" cy="7456715"/>
          </a:xfrm>
          <a:prstGeom prst="rect">
            <a:avLst/>
          </a:prstGeom>
          <a:solidFill>
            <a:srgbClr val="294C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35BB3-BFCF-B94C-8300-C2C47E14CF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81702" y="5771515"/>
            <a:ext cx="1110297" cy="1024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F101BF-DDAC-7B47-8981-65DF86A0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9A6A8-E4B4-2847-BA82-1E1DC34BE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7C4B1-553D-C345-9182-39BDF492B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C7B7F-7722-D249-897E-38464FCA3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C30F-7CAF-DF41-BB7B-FF36FB977FCE}" type="datetimeFigureOut">
              <a:rPr lang="en-US" smtClean="0"/>
              <a:t>2/27/22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35F58-D8B9-9D47-AA5B-872F962AF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67089-A242-4E43-BE1C-D9D67EEC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6D66-86EF-DA4D-BB75-B22A8EEA0B8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7C556EC-C213-E242-AC6C-B22DBF6183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02935"/>
            <a:ext cx="2839142" cy="74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6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EA95C-7505-1C44-BDA9-89CAAFEE5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3A2AE-8DF0-684D-A114-CA39D80ED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63734-2C29-E040-8E34-134EFA7DC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4A8595-A804-9247-B617-63B2DBF1C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8A4D2-75AC-C74D-B464-12C5ACA6E5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5C4385-9A25-AE41-9D06-A897E8F6C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C30F-7CAF-DF41-BB7B-FF36FB977FCE}" type="datetimeFigureOut">
              <a:rPr lang="en-US" smtClean="0"/>
              <a:t>2/27/22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32C73E-21E5-BC46-A2F9-7880F038C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659E94-9CFB-F041-8A86-C6CC4D46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6D66-86EF-DA4D-BB75-B22A8EEA0B8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CB87ED1-1FD1-784D-9827-4ECDE80D7D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02935"/>
            <a:ext cx="2839142" cy="743585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038EED65-591A-754F-9EFA-7802D2976F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81702" y="5771515"/>
            <a:ext cx="1110298" cy="10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55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2483088-6075-0A4B-9285-C2B8EB77E007}"/>
              </a:ext>
            </a:extLst>
          </p:cNvPr>
          <p:cNvSpPr/>
          <p:nvPr userDrawn="1"/>
        </p:nvSpPr>
        <p:spPr>
          <a:xfrm>
            <a:off x="5997576" y="-283029"/>
            <a:ext cx="6379482" cy="7456715"/>
          </a:xfrm>
          <a:prstGeom prst="rect">
            <a:avLst/>
          </a:prstGeom>
          <a:solidFill>
            <a:srgbClr val="294C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EA95C-7505-1C44-BDA9-89CAAFEE5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3A2AE-8DF0-684D-A114-CA39D80ED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63734-2C29-E040-8E34-134EFA7DC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4A8595-A804-9247-B617-63B2DBF1C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8A4D2-75AC-C74D-B464-12C5ACA6E5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5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5C4385-9A25-AE41-9D06-A897E8F6C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C30F-7CAF-DF41-BB7B-FF36FB977FCE}" type="datetimeFigureOut">
              <a:rPr lang="en-US" smtClean="0"/>
              <a:t>2/27/22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32C73E-21E5-BC46-A2F9-7880F038C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659E94-9CFB-F041-8A86-C6CC4D46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6D66-86EF-DA4D-BB75-B22A8EEA0B8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CB87ED1-1FD1-784D-9827-4ECDE80D7D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02935"/>
            <a:ext cx="2839142" cy="743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8EED65-591A-754F-9EFA-7802D2976F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81702" y="5771515"/>
            <a:ext cx="1110297" cy="10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3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D14A-F219-9F4D-8278-AD9FBEAEB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AAF8D7-CE39-7942-AD61-4D98DA71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C30F-7CAF-DF41-BB7B-FF36FB977FCE}" type="datetimeFigureOut">
              <a:rPr lang="en-US" smtClean="0"/>
              <a:t>2/27/22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071A15-2F83-5A4D-987B-0AC66FD69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DDB53-FEBB-7C47-BA5A-214A27C2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46D66-86EF-DA4D-BB75-B22A8EEA0B8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44CE00B-0388-384F-A7CB-7102C464C0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02935"/>
            <a:ext cx="2839142" cy="74358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D911381-0A5A-DD47-B99E-3CE1C44A84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81702" y="5771515"/>
            <a:ext cx="1110298" cy="10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D92BFB-50AA-7C4B-ADA9-E1388D672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65B89-936D-AD4C-A60A-85E7928D7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D78D8-2742-0744-8AC1-8A05F1DEBA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EC30F-7CAF-DF41-BB7B-FF36FB977FCE}" type="datetimeFigureOut">
              <a:rPr lang="en-US" smtClean="0"/>
              <a:t>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3397E-68E8-184D-A803-6132E0DF9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002DB-4756-C642-B07D-1A9925E0B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46D66-86EF-DA4D-BB75-B22A8EEA0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2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61" r:id="rId6"/>
    <p:sldLayoutId id="2147483653" r:id="rId7"/>
    <p:sldLayoutId id="2147483662" r:id="rId8"/>
    <p:sldLayoutId id="2147483654" r:id="rId9"/>
    <p:sldLayoutId id="2147483655" r:id="rId10"/>
    <p:sldLayoutId id="2147483656" r:id="rId11"/>
    <p:sldLayoutId id="21474836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b="0" i="0" kern="1200">
          <a:solidFill>
            <a:schemeClr val="tx1"/>
          </a:solidFill>
          <a:latin typeface="Barlow Condense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699E9-DE33-EC45-879D-34CD8BE181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Implications of electronic and mobile health technologies for chronic pain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F0E80D-73FE-4D45-B342-740BD01CBF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Rajat </a:t>
            </a:r>
            <a:r>
              <a:rPr lang="en-US" dirty="0" err="1"/>
              <a:t>Moman</a:t>
            </a:r>
            <a:r>
              <a:rPr lang="en-US" dirty="0"/>
              <a:t>, MD, MA</a:t>
            </a:r>
          </a:p>
          <a:p>
            <a:r>
              <a:rPr lang="en-US" dirty="0"/>
              <a:t>3/20/22</a:t>
            </a:r>
          </a:p>
        </p:txBody>
      </p:sp>
    </p:spTree>
    <p:extLst>
      <p:ext uri="{BB962C8B-B14F-4D97-AF65-F5344CB8AC3E}">
        <p14:creationId xmlns:p14="http://schemas.microsoft.com/office/powerpoint/2010/main" val="2583308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6FE7-3B20-9948-810E-865E1857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Scores and Depression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711327-B33C-C842-8D0B-FF24EFD07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2036" y="1565564"/>
            <a:ext cx="6077186" cy="3920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D2CFCB-AB88-BD46-85B4-E498681EE3CB}"/>
              </a:ext>
            </a:extLst>
          </p:cNvPr>
          <p:cNvSpPr txBox="1"/>
          <p:nvPr/>
        </p:nvSpPr>
        <p:spPr>
          <a:xfrm>
            <a:off x="838200" y="1565564"/>
            <a:ext cx="5063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arlow" pitchFamily="2" charset="77"/>
              </a:rPr>
              <a:t>No difference in functional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arlow" pitchFamily="2" charset="77"/>
              </a:rPr>
              <a:t>Significant improvement in depression scores at short-term (3 months or less) and intermediate-term (4 to 6 months) follow-up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arlow" pitchFamily="2" charset="77"/>
              </a:rPr>
              <a:t>No difference in anxiety scales</a:t>
            </a:r>
          </a:p>
        </p:txBody>
      </p:sp>
    </p:spTree>
    <p:extLst>
      <p:ext uri="{BB962C8B-B14F-4D97-AF65-F5344CB8AC3E}">
        <p14:creationId xmlns:p14="http://schemas.microsoft.com/office/powerpoint/2010/main" val="3958437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6FE7-3B20-9948-810E-865E1857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Catastrophizing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7AB76-073E-B84D-A9C5-A475283D2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43400" cy="4351338"/>
          </a:xfrm>
        </p:spPr>
        <p:txBody>
          <a:bodyPr/>
          <a:lstStyle/>
          <a:p>
            <a:r>
              <a:rPr lang="en-US" dirty="0"/>
              <a:t>Significant improvement in PCS at short-term follow-up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286BB-71FC-E547-95AE-4B2159983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300" y="1825625"/>
            <a:ext cx="68707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80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A2B9-7E9C-D64D-85F1-96DF6949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241EA-2944-144A-BAA0-8615FF659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3FA6F-A3DB-BC4B-9FAA-0812C77BD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649" y="1027906"/>
            <a:ext cx="9338702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16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6FE7-3B20-9948-810E-865E1857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 to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7AB76-073E-B84D-A9C5-A475283D2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Applications available to patients for download are not the same as those used in research</a:t>
            </a:r>
          </a:p>
          <a:p>
            <a:r>
              <a:rPr lang="en-US" dirty="0"/>
              <a:t>Nine of 20 (45%) applications included in our systematic review were available for download or use online</a:t>
            </a:r>
          </a:p>
        </p:txBody>
      </p:sp>
    </p:spTree>
    <p:extLst>
      <p:ext uri="{BB962C8B-B14F-4D97-AF65-F5344CB8AC3E}">
        <p14:creationId xmlns:p14="http://schemas.microsoft.com/office/powerpoint/2010/main" val="2642837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6FE7-3B20-9948-810E-865E1857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7AB76-073E-B84D-A9C5-A475283D2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focus on underrepresented patients</a:t>
            </a:r>
          </a:p>
          <a:p>
            <a:pPr lvl="1"/>
            <a:r>
              <a:rPr lang="en-US" dirty="0"/>
              <a:t>Challenge to get patient with Medicaid into a pain psychologist without comorbid psychiatric condition</a:t>
            </a:r>
          </a:p>
          <a:p>
            <a:r>
              <a:rPr lang="en-US" dirty="0"/>
              <a:t>Studies do not incorporate e and mHealth into multimodal regimen to treat chronic pain</a:t>
            </a:r>
          </a:p>
          <a:p>
            <a:pPr lvl="1"/>
            <a:r>
              <a:rPr lang="en-US" dirty="0"/>
              <a:t>What is the effect when accompanied with non-opioid medication use and targeted interventions to treat chronic pain</a:t>
            </a:r>
          </a:p>
          <a:p>
            <a:r>
              <a:rPr lang="en-US" dirty="0"/>
              <a:t>How to incorporate these technologies into a practice and medical record</a:t>
            </a:r>
          </a:p>
        </p:txBody>
      </p:sp>
    </p:spTree>
    <p:extLst>
      <p:ext uri="{BB962C8B-B14F-4D97-AF65-F5344CB8AC3E}">
        <p14:creationId xmlns:p14="http://schemas.microsoft.com/office/powerpoint/2010/main" val="327860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0A3119-6FFD-074F-BE2A-B4D87A1E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400"/>
              <a:t>Implications of electronic and mobile health technologies for chronic pain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AA79BE-56D7-5B4C-BEA8-E39CE1B2D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No disclosures</a:t>
            </a:r>
          </a:p>
          <a:p>
            <a:r>
              <a:rPr lang="en-US" sz="2200"/>
              <a:t>No  presentation of off-label and/or investigational uses of drugs or products</a:t>
            </a:r>
          </a:p>
        </p:txBody>
      </p:sp>
      <p:pic>
        <p:nvPicPr>
          <p:cNvPr id="3" name="Picture 2" descr="Close-up of woman's hands typing and using a trackpad on a laptop with mug">
            <a:extLst>
              <a:ext uri="{FF2B5EF4-FFF2-40B4-BE49-F238E27FC236}">
                <a16:creationId xmlns:a16="http://schemas.microsoft.com/office/drawing/2014/main" id="{50E735FC-EBBA-F44F-843D-C1CB756D5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01" r="3667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0248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DC9BA-D6E6-1548-B486-37361304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CA063-A26E-9F48-B141-7A336A87A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43902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What are electronic and mobile health applications</a:t>
            </a:r>
          </a:p>
          <a:p>
            <a:r>
              <a:rPr lang="en-US" sz="2400" dirty="0"/>
              <a:t>How can they help patients</a:t>
            </a:r>
          </a:p>
          <a:p>
            <a:r>
              <a:rPr lang="en-US" sz="2400" dirty="0"/>
              <a:t>Barriers to use</a:t>
            </a:r>
          </a:p>
          <a:p>
            <a:r>
              <a:rPr lang="en-US" sz="2400" dirty="0"/>
              <a:t>Future directions</a:t>
            </a:r>
          </a:p>
          <a:p>
            <a:r>
              <a:rPr lang="en-US" sz="2400" dirty="0"/>
              <a:t>References:</a:t>
            </a:r>
          </a:p>
          <a:p>
            <a:r>
              <a:rPr lang="en-US" sz="2400" dirty="0" err="1"/>
              <a:t>Moman</a:t>
            </a:r>
            <a:r>
              <a:rPr lang="en-US" sz="2400" dirty="0"/>
              <a:t> RN, </a:t>
            </a:r>
            <a:r>
              <a:rPr lang="en-US" sz="2400" dirty="0" err="1"/>
              <a:t>Dvorkin</a:t>
            </a:r>
            <a:r>
              <a:rPr lang="en-US" sz="2400" dirty="0"/>
              <a:t> J, Pollard EM, Wanderman R, Murad MH, Warner DO, Hooten WM. A Systematic Review and Meta-analysis of Unguided Electronic and Mobile Health Technologies for Chronic Pain-Is It Time to Start Prescribing Electronic Health Applications? Pain Med. 2019 Nov 1;20(11):2238-2255. </a:t>
            </a:r>
            <a:r>
              <a:rPr lang="en-US" sz="2400" dirty="0" err="1"/>
              <a:t>doi</a:t>
            </a:r>
            <a:r>
              <a:rPr lang="en-US" sz="2400" dirty="0"/>
              <a:t>: 10.1093/pm/pnz164. PMID: 31386151.</a:t>
            </a:r>
          </a:p>
          <a:p>
            <a:r>
              <a:rPr lang="en-US" sz="2400" dirty="0" err="1"/>
              <a:t>Moman</a:t>
            </a:r>
            <a:r>
              <a:rPr lang="en-US" sz="2400" dirty="0"/>
              <a:t> RN, Hooten WM. The Major Barrier Facing Patients and Clinicians Who Are Interested in Utilization of Electronic and Mobile Health Technologies. Pain Med. 2020 Feb 1;21(2):e243-e246. </a:t>
            </a:r>
            <a:r>
              <a:rPr lang="en-US" sz="2400" dirty="0" err="1"/>
              <a:t>doi</a:t>
            </a:r>
            <a:r>
              <a:rPr lang="en-US" sz="2400" dirty="0"/>
              <a:t>: 10.1093/pm/pnz273. PMID: 31633783.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4787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6FE7-3B20-9948-810E-865E1857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Electronic and Mobile Health Applications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7AB76-073E-B84D-A9C5-A475283D2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69727" cy="4351338"/>
          </a:xfrm>
        </p:spPr>
        <p:txBody>
          <a:bodyPr/>
          <a:lstStyle/>
          <a:p>
            <a:r>
              <a:rPr lang="en-US" dirty="0"/>
              <a:t>Electronic or communication-based therapies to aid or provide healthcare in some form</a:t>
            </a:r>
          </a:p>
          <a:p>
            <a:r>
              <a:rPr lang="en-US" dirty="0"/>
              <a:t>Broadly grouped into:</a:t>
            </a:r>
          </a:p>
          <a:p>
            <a:pPr lvl="1"/>
            <a:r>
              <a:rPr lang="en-US" dirty="0"/>
              <a:t>1) education</a:t>
            </a:r>
          </a:p>
          <a:p>
            <a:pPr lvl="1"/>
            <a:r>
              <a:rPr lang="en-US" dirty="0"/>
              <a:t>2) pain measurement</a:t>
            </a:r>
          </a:p>
          <a:p>
            <a:pPr lvl="1"/>
            <a:r>
              <a:rPr lang="en-US" dirty="0"/>
              <a:t>3) </a:t>
            </a:r>
            <a:r>
              <a:rPr lang="en-US" b="1" dirty="0"/>
              <a:t>pain therapy</a:t>
            </a:r>
          </a:p>
          <a:p>
            <a:pPr lvl="1"/>
            <a:r>
              <a:rPr lang="en-US" dirty="0"/>
              <a:t>4) some applications fall into more than one category</a:t>
            </a:r>
          </a:p>
          <a:p>
            <a:endParaRPr lang="en-US" dirty="0"/>
          </a:p>
        </p:txBody>
      </p:sp>
      <p:pic>
        <p:nvPicPr>
          <p:cNvPr id="5" name="Picture 4" descr="3D Hologram from iPad">
            <a:extLst>
              <a:ext uri="{FF2B5EF4-FFF2-40B4-BE49-F238E27FC236}">
                <a16:creationId xmlns:a16="http://schemas.microsoft.com/office/drawing/2014/main" id="{4D03FEBD-98CF-B842-98F4-CDA235CBE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228" y="2275609"/>
            <a:ext cx="3461070" cy="230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63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D24B2-5DC0-C64C-848B-625BC5CD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376FF-58E1-E04D-BAEE-5119347C4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318" y="1027906"/>
            <a:ext cx="8835364" cy="345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2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6FE7-3B20-9948-810E-865E1857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7AB76-073E-B84D-A9C5-A475283D2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Search from Jan 1 2000 to Jan 31 2018. </a:t>
            </a:r>
          </a:p>
          <a:p>
            <a:r>
              <a:rPr lang="en-US" sz="2400" dirty="0"/>
              <a:t>MEDLINE </a:t>
            </a:r>
            <a:r>
              <a:rPr lang="en-US" sz="2400" dirty="0" err="1"/>
              <a:t>Epub</a:t>
            </a:r>
            <a:r>
              <a:rPr lang="en-US" sz="2400" dirty="0"/>
              <a:t> Ahead of Print, Medline In-Process and Other Non-Indexed Citations, MEDLINE, EMBASE, Cochrane Central Register of Controlled Trials, and Scopus</a:t>
            </a:r>
          </a:p>
          <a:p>
            <a:r>
              <a:rPr lang="en-US" sz="2400" dirty="0"/>
              <a:t>Inclusion criteria: 1) RCTs; 2) adults with chronic pain; 3) outpatient setting; 4) used only an eHealth or mHealth application; and 5) English</a:t>
            </a:r>
          </a:p>
          <a:p>
            <a:r>
              <a:rPr lang="en-US" sz="2400" dirty="0"/>
              <a:t>Exclusion criteria: 1) non-pain indications (e.g., restless leg syndrome, diabetes mellitus, weight loss); 2) required clinician response or action as part of the intervention; 3) studies that included patients with progressive/recurrent disease processes (e.g., hemophilia, sickle cell disease, rheumatoid arthritis, systemic lupus erythematosus)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4888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9501D-2E11-F547-B152-6CD858C07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0F485-AEBE-BF40-AC5B-74415960C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Outcomes fell into three domains:</a:t>
            </a:r>
          </a:p>
          <a:p>
            <a:pPr lvl="1"/>
            <a:r>
              <a:rPr lang="en-US" dirty="0"/>
              <a:t>Pain intensity (NRS, VAS, Brief Pain Inventory [BPI] Pain Subscale, Fibromyalgia Impact Questionnaire Pain Subscale)</a:t>
            </a:r>
          </a:p>
          <a:p>
            <a:pPr lvl="1"/>
            <a:r>
              <a:rPr lang="en-US" dirty="0"/>
              <a:t>Functional (BPI Interference Subscale, Short Form [SF] 12 and 36)</a:t>
            </a:r>
          </a:p>
          <a:p>
            <a:pPr lvl="1"/>
            <a:r>
              <a:rPr lang="en-US" dirty="0"/>
              <a:t>Mental health-related (Center for Epidemiologic Studies – Depression Scale, Depression Anxiety Stress Scale, PHQ9, Hospital Anxiety and Depression Scale, Pain Catastrophizing Scale)</a:t>
            </a:r>
          </a:p>
        </p:txBody>
      </p:sp>
    </p:spTree>
    <p:extLst>
      <p:ext uri="{BB962C8B-B14F-4D97-AF65-F5344CB8AC3E}">
        <p14:creationId xmlns:p14="http://schemas.microsoft.com/office/powerpoint/2010/main" val="45517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6FE7-3B20-9948-810E-865E1857B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10113A-35D0-3E48-A685-0BC6CBB49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 studies included in qualitative analysis and 17 included in quantitative analysis.</a:t>
            </a:r>
          </a:p>
          <a:p>
            <a:r>
              <a:rPr lang="en-US" dirty="0"/>
              <a:t>All RCTs</a:t>
            </a:r>
          </a:p>
          <a:p>
            <a:r>
              <a:rPr lang="en-US" dirty="0"/>
              <a:t>Descriptions of interventions included: CBT, mindfulness, exposure therapy, exercise, self-management, coping skills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5" name="Picture 1" descr="page3image1588656">
            <a:extLst>
              <a:ext uri="{FF2B5EF4-FFF2-40B4-BE49-F238E27FC236}">
                <a16:creationId xmlns:a16="http://schemas.microsoft.com/office/drawing/2014/main" id="{BA9BDA43-58A7-2044-80DC-1D85B3BC2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59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3image1578800">
            <a:extLst>
              <a:ext uri="{FF2B5EF4-FFF2-40B4-BE49-F238E27FC236}">
                <a16:creationId xmlns:a16="http://schemas.microsoft.com/office/drawing/2014/main" id="{B9883D93-639F-1140-AFBE-B20D76EDF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94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3image1584960">
            <a:extLst>
              <a:ext uri="{FF2B5EF4-FFF2-40B4-BE49-F238E27FC236}">
                <a16:creationId xmlns:a16="http://schemas.microsoft.com/office/drawing/2014/main" id="{81C7FBF1-F6A8-5B4C-A067-8149B5C0B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59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3image29510272">
            <a:extLst>
              <a:ext uri="{FF2B5EF4-FFF2-40B4-BE49-F238E27FC236}">
                <a16:creationId xmlns:a16="http://schemas.microsoft.com/office/drawing/2014/main" id="{823BB108-38E7-7148-B21C-124ABC07F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372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E5AB-721F-EA4E-9A5E-C7D327AF6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Barlow" pitchFamily="2" charset="77"/>
              </a:rPr>
              <a:t>Pain Intensity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A32D2-A3F2-AF4A-A26A-8117CDE5F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35725"/>
            <a:ext cx="10515599" cy="98448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400" kern="1200" dirty="0">
                <a:solidFill>
                  <a:schemeClr val="tx1"/>
                </a:solidFill>
              </a:rPr>
              <a:t>Significant decrease in pain intensity in short-term (outcomes reported 3 months or less)</a:t>
            </a:r>
          </a:p>
          <a:p>
            <a:r>
              <a:rPr lang="en-US" sz="2400" kern="1200" dirty="0">
                <a:solidFill>
                  <a:schemeClr val="tx1"/>
                </a:solidFill>
              </a:rPr>
              <a:t>Not seen at immediate or long-term follow-up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B4B6E-57B0-0E4E-95B6-24C2974FE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791" y="2320213"/>
            <a:ext cx="9580417" cy="344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4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627</Words>
  <Application>Microsoft Macintosh PowerPoint</Application>
  <PresentationFormat>Widescreen</PresentationFormat>
  <Paragraphs>52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Barlow</vt:lpstr>
      <vt:lpstr>Barlow Condensed</vt:lpstr>
      <vt:lpstr>Calibri</vt:lpstr>
      <vt:lpstr>Office Theme</vt:lpstr>
      <vt:lpstr>Implications of electronic and mobile health technologies for chronic pain</vt:lpstr>
      <vt:lpstr>Implications of electronic and mobile health technologies for chronic pain</vt:lpstr>
      <vt:lpstr>PowerPoint Presentation</vt:lpstr>
      <vt:lpstr>Electronic and Mobile Health Applications</vt:lpstr>
      <vt:lpstr>PowerPoint Presentation</vt:lpstr>
      <vt:lpstr>Methods</vt:lpstr>
      <vt:lpstr>Methods</vt:lpstr>
      <vt:lpstr>Results</vt:lpstr>
      <vt:lpstr>Pain Intensity</vt:lpstr>
      <vt:lpstr>Functional Scores and Depression</vt:lpstr>
      <vt:lpstr>Pain Catastrophizing Scale</vt:lpstr>
      <vt:lpstr>PowerPoint Presentation</vt:lpstr>
      <vt:lpstr>Barrier to Use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OOC Training</dc:creator>
  <cp:lastModifiedBy>Moman, Rajat</cp:lastModifiedBy>
  <cp:revision>13</cp:revision>
  <dcterms:created xsi:type="dcterms:W3CDTF">2022-01-13T19:38:40Z</dcterms:created>
  <dcterms:modified xsi:type="dcterms:W3CDTF">2022-02-28T02:43:29Z</dcterms:modified>
</cp:coreProperties>
</file>