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6" r:id="rId2"/>
    <p:sldId id="257" r:id="rId3"/>
    <p:sldId id="269" r:id="rId4"/>
    <p:sldId id="270" r:id="rId5"/>
    <p:sldId id="271" r:id="rId6"/>
    <p:sldId id="258" r:id="rId7"/>
    <p:sldId id="273" r:id="rId8"/>
    <p:sldId id="274" r:id="rId9"/>
    <p:sldId id="275" r:id="rId10"/>
    <p:sldId id="276" r:id="rId11"/>
    <p:sldId id="277" r:id="rId12"/>
    <p:sldId id="278" r:id="rId13"/>
    <p:sldId id="279" r:id="rId14"/>
    <p:sldId id="281" r:id="rId15"/>
    <p:sldId id="283" r:id="rId16"/>
    <p:sldId id="284" r:id="rId17"/>
    <p:sldId id="282" r:id="rId18"/>
    <p:sldId id="266" r:id="rId19"/>
    <p:sldId id="280" r:id="rId20"/>
    <p:sldId id="287" r:id="rId21"/>
    <p:sldId id="264" r:id="rId22"/>
    <p:sldId id="289" r:id="rId23"/>
    <p:sldId id="290" r:id="rId24"/>
    <p:sldId id="291" r:id="rId25"/>
    <p:sldId id="292" r:id="rId26"/>
    <p:sldId id="301" r:id="rId27"/>
    <p:sldId id="300" r:id="rId28"/>
    <p:sldId id="286" r:id="rId29"/>
    <p:sldId id="299" r:id="rId30"/>
    <p:sldId id="302" r:id="rId31"/>
    <p:sldId id="303" r:id="rId32"/>
    <p:sldId id="304" r:id="rId33"/>
    <p:sldId id="305" r:id="rId34"/>
    <p:sldId id="306" r:id="rId35"/>
    <p:sldId id="307" r:id="rId36"/>
    <p:sldId id="310" r:id="rId37"/>
    <p:sldId id="311" r:id="rId38"/>
    <p:sldId id="312" r:id="rId39"/>
    <p:sldId id="313" r:id="rId40"/>
    <p:sldId id="314" r:id="rId41"/>
    <p:sldId id="315" r:id="rId42"/>
    <p:sldId id="316" r:id="rId43"/>
    <p:sldId id="317" r:id="rId44"/>
    <p:sldId id="318" r:id="rId45"/>
    <p:sldId id="319" r:id="rId46"/>
    <p:sldId id="321" r:id="rId47"/>
    <p:sldId id="309" r:id="rId48"/>
    <p:sldId id="322" r:id="rId49"/>
    <p:sldId id="323" r:id="rId50"/>
    <p:sldId id="324" r:id="rId51"/>
    <p:sldId id="325" r:id="rId52"/>
    <p:sldId id="326" r:id="rId53"/>
    <p:sldId id="327" r:id="rId54"/>
    <p:sldId id="328" r:id="rId55"/>
    <p:sldId id="329" r:id="rId56"/>
    <p:sldId id="330" r:id="rId57"/>
    <p:sldId id="331" r:id="rId58"/>
    <p:sldId id="332" r:id="rId59"/>
    <p:sldId id="308" r:id="rId60"/>
    <p:sldId id="336" r:id="rId61"/>
    <p:sldId id="337" r:id="rId62"/>
    <p:sldId id="338" r:id="rId63"/>
    <p:sldId id="339" r:id="rId64"/>
    <p:sldId id="340" r:id="rId65"/>
    <p:sldId id="341" r:id="rId66"/>
    <p:sldId id="342" r:id="rId67"/>
    <p:sldId id="343" r:id="rId68"/>
    <p:sldId id="335" r:id="rId69"/>
    <p:sldId id="344" r:id="rId70"/>
    <p:sldId id="345" r:id="rId71"/>
    <p:sldId id="346" r:id="rId72"/>
    <p:sldId id="347" r:id="rId73"/>
    <p:sldId id="348" r:id="rId74"/>
    <p:sldId id="349" r:id="rId75"/>
    <p:sldId id="293" r:id="rId76"/>
    <p:sldId id="294" r:id="rId77"/>
    <p:sldId id="263"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213DFB-7F09-40B0-A293-C28B1573965F}" v="45" dt="2026-05-27T17:10:10.2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4" autoAdjust="0"/>
    <p:restoredTop sz="85198" autoAdjust="0"/>
  </p:normalViewPr>
  <p:slideViewPr>
    <p:cSldViewPr snapToGrid="0">
      <p:cViewPr varScale="1">
        <p:scale>
          <a:sx n="65" d="100"/>
          <a:sy n="65" d="100"/>
        </p:scale>
        <p:origin x="684" y="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6F8314-2FF8-4BD1-B22B-D8D09E25EF89}" type="datetimeFigureOut">
              <a:rPr lang="en-US" smtClean="0"/>
              <a:t>5/27/2026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A04B6-F1E7-431E-A27F-354B6BB221C2}" type="slidenum">
              <a:rPr lang="en-US" smtClean="0"/>
              <a:t>‹#›</a:t>
            </a:fld>
            <a:endParaRPr lang="en-US"/>
          </a:p>
        </p:txBody>
      </p:sp>
    </p:spTree>
    <p:extLst>
      <p:ext uri="{BB962C8B-B14F-4D97-AF65-F5344CB8AC3E}">
        <p14:creationId xmlns:p14="http://schemas.microsoft.com/office/powerpoint/2010/main" val="505098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Children with significant disabilities may also have reduced incidental learning due to their physical limitations and general lack of experience- cooking example, they are not even in the room sometimes</a:t>
            </a:r>
          </a:p>
          <a:p>
            <a:pPr marL="0" lvl="0" indent="0" algn="l" rtl="0">
              <a:spcBef>
                <a:spcPts val="0"/>
              </a:spcBef>
              <a:spcAft>
                <a:spcPts val="0"/>
              </a:spcAft>
              <a:buNone/>
            </a:pPr>
            <a:r>
              <a:rPr lang="en-US" dirty="0"/>
              <a:t>Book boxes</a:t>
            </a: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65</a:t>
            </a:fld>
            <a:endParaRPr lang="en-US"/>
          </a:p>
        </p:txBody>
      </p:sp>
    </p:spTree>
    <p:extLst>
      <p:ext uri="{BB962C8B-B14F-4D97-AF65-F5344CB8AC3E}">
        <p14:creationId xmlns:p14="http://schemas.microsoft.com/office/powerpoint/2010/main" val="1811309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Physical positioning- what is alerting, but not a lot of physical work (ideal for learning)</a:t>
            </a:r>
          </a:p>
          <a:p>
            <a:pPr marL="0" lvl="0" indent="0" algn="l" rtl="0">
              <a:spcBef>
                <a:spcPts val="0"/>
              </a:spcBef>
              <a:spcAft>
                <a:spcPts val="0"/>
              </a:spcAft>
              <a:buNone/>
            </a:pPr>
            <a:r>
              <a:rPr lang="en-US" dirty="0"/>
              <a:t>When in positions what require a lot of work, communication system should be easier to use</a:t>
            </a: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66</a:t>
            </a:fld>
            <a:endParaRPr lang="en-US"/>
          </a:p>
        </p:txBody>
      </p:sp>
    </p:spTree>
    <p:extLst>
      <p:ext uri="{BB962C8B-B14F-4D97-AF65-F5344CB8AC3E}">
        <p14:creationId xmlns:p14="http://schemas.microsoft.com/office/powerpoint/2010/main" val="2304778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Physical positioning- what is alerting, but not a lot of physical work (ideal for learning)</a:t>
            </a:r>
          </a:p>
          <a:p>
            <a:pPr marL="0" lvl="0" indent="0" algn="l" rtl="0">
              <a:spcBef>
                <a:spcPts val="0"/>
              </a:spcBef>
              <a:spcAft>
                <a:spcPts val="0"/>
              </a:spcAft>
              <a:buNone/>
            </a:pPr>
            <a:r>
              <a:rPr lang="en-US" dirty="0"/>
              <a:t>When in positions what require a lot of work, communication system should be easier to use</a:t>
            </a: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67</a:t>
            </a:fld>
            <a:endParaRPr lang="en-US"/>
          </a:p>
        </p:txBody>
      </p:sp>
    </p:spTree>
    <p:extLst>
      <p:ext uri="{BB962C8B-B14F-4D97-AF65-F5344CB8AC3E}">
        <p14:creationId xmlns:p14="http://schemas.microsoft.com/office/powerpoint/2010/main" val="87725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Physical positioning- what is alerting, but not a lot of physical work (ideal for learning)</a:t>
            </a:r>
          </a:p>
          <a:p>
            <a:pPr marL="0" lvl="0" indent="0" algn="l" rtl="0">
              <a:spcBef>
                <a:spcPts val="0"/>
              </a:spcBef>
              <a:spcAft>
                <a:spcPts val="0"/>
              </a:spcAft>
              <a:buNone/>
            </a:pPr>
            <a:r>
              <a:rPr lang="en-US" dirty="0"/>
              <a:t>When in positions what require a lot of work, communication system should be easier to use</a:t>
            </a: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70</a:t>
            </a:fld>
            <a:endParaRPr lang="en-US"/>
          </a:p>
        </p:txBody>
      </p:sp>
    </p:spTree>
    <p:extLst>
      <p:ext uri="{BB962C8B-B14F-4D97-AF65-F5344CB8AC3E}">
        <p14:creationId xmlns:p14="http://schemas.microsoft.com/office/powerpoint/2010/main" val="3570154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Physical positioning- what is alerting, but not a lot of physical work (ideal for learning)</a:t>
            </a:r>
          </a:p>
          <a:p>
            <a:pPr marL="0" lvl="0" indent="0" algn="l" rtl="0">
              <a:spcBef>
                <a:spcPts val="0"/>
              </a:spcBef>
              <a:spcAft>
                <a:spcPts val="0"/>
              </a:spcAft>
              <a:buNone/>
            </a:pPr>
            <a:r>
              <a:rPr lang="en-US" dirty="0"/>
              <a:t>When in positions what require a lot of work, communication system should be easier to use</a:t>
            </a: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72</a:t>
            </a:fld>
            <a:endParaRPr lang="en-US"/>
          </a:p>
        </p:txBody>
      </p:sp>
    </p:spTree>
    <p:extLst>
      <p:ext uri="{BB962C8B-B14F-4D97-AF65-F5344CB8AC3E}">
        <p14:creationId xmlns:p14="http://schemas.microsoft.com/office/powerpoint/2010/main" val="484380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solidFill>
                  <a:schemeClr val="dk1"/>
                </a:solidFill>
                <a:latin typeface="Roboto"/>
                <a:ea typeface="Roboto"/>
                <a:cs typeface="Roboto"/>
                <a:sym typeface="Roboto"/>
              </a:rPr>
              <a:t>Family priorities and routines-based goals: embedded in routines so that they are practiced consistently in context</a:t>
            </a:r>
          </a:p>
          <a:p>
            <a:pPr marL="0" lvl="0" indent="0" algn="l" rtl="0">
              <a:spcBef>
                <a:spcPts val="0"/>
              </a:spcBef>
              <a:spcAft>
                <a:spcPts val="0"/>
              </a:spcAft>
              <a:buNone/>
            </a:pPr>
            <a:endParaRPr lang="en-US" sz="1200" dirty="0">
              <a:solidFill>
                <a:schemeClr val="dk1"/>
              </a:solidFill>
              <a:latin typeface="Roboto"/>
              <a:ea typeface="Roboto"/>
              <a:cs typeface="Roboto"/>
              <a:sym typeface="Roboto"/>
            </a:endParaRP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73</a:t>
            </a:fld>
            <a:endParaRPr lang="en-US"/>
          </a:p>
        </p:txBody>
      </p:sp>
    </p:spTree>
    <p:extLst>
      <p:ext uri="{BB962C8B-B14F-4D97-AF65-F5344CB8AC3E}">
        <p14:creationId xmlns:p14="http://schemas.microsoft.com/office/powerpoint/2010/main" val="3700812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solidFill>
                  <a:schemeClr val="dk1"/>
                </a:solidFill>
                <a:latin typeface="Roboto"/>
                <a:ea typeface="Roboto"/>
                <a:cs typeface="Roboto"/>
                <a:sym typeface="Roboto"/>
              </a:rPr>
              <a:t>Family priorities and routines-based goals: embedded in routines so that they are practiced consistently in context</a:t>
            </a:r>
          </a:p>
          <a:p>
            <a:pPr marL="0" lvl="0" indent="0" algn="l" rtl="0">
              <a:spcBef>
                <a:spcPts val="0"/>
              </a:spcBef>
              <a:spcAft>
                <a:spcPts val="0"/>
              </a:spcAft>
              <a:buNone/>
            </a:pPr>
            <a:endParaRPr lang="en-US" sz="1200" dirty="0">
              <a:solidFill>
                <a:schemeClr val="dk1"/>
              </a:solidFill>
              <a:latin typeface="Roboto"/>
              <a:ea typeface="Roboto"/>
              <a:cs typeface="Roboto"/>
              <a:sym typeface="Roboto"/>
            </a:endParaRPr>
          </a:p>
          <a:p>
            <a:endParaRPr lang="en-US" dirty="0"/>
          </a:p>
        </p:txBody>
      </p:sp>
      <p:sp>
        <p:nvSpPr>
          <p:cNvPr id="4" name="Slide Number Placeholder 3"/>
          <p:cNvSpPr>
            <a:spLocks noGrp="1"/>
          </p:cNvSpPr>
          <p:nvPr>
            <p:ph type="sldNum" sz="quarter" idx="5"/>
          </p:nvPr>
        </p:nvSpPr>
        <p:spPr/>
        <p:txBody>
          <a:bodyPr/>
          <a:lstStyle/>
          <a:p>
            <a:fld id="{C4DA04B6-F1E7-431E-A27F-354B6BB221C2}" type="slidenum">
              <a:rPr lang="en-US" smtClean="0"/>
              <a:t>74</a:t>
            </a:fld>
            <a:endParaRPr lang="en-US"/>
          </a:p>
        </p:txBody>
      </p:sp>
    </p:spTree>
    <p:extLst>
      <p:ext uri="{BB962C8B-B14F-4D97-AF65-F5344CB8AC3E}">
        <p14:creationId xmlns:p14="http://schemas.microsoft.com/office/powerpoint/2010/main" val="1467218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0A8C-CDD3-240F-073C-91014435D2FD}"/>
              </a:ext>
            </a:extLst>
          </p:cNvPr>
          <p:cNvSpPr>
            <a:spLocks noGrp="1"/>
          </p:cNvSpPr>
          <p:nvPr>
            <p:ph type="ctrTitle" hasCustomPrompt="1"/>
          </p:nvPr>
        </p:nvSpPr>
        <p:spPr>
          <a:xfrm>
            <a:off x="838200" y="3093058"/>
            <a:ext cx="10515600" cy="2575690"/>
          </a:xfrm>
        </p:spPr>
        <p:txBody>
          <a:bodyPr anchor="ctr"/>
          <a:lstStyle>
            <a:lvl1pPr algn="ctr">
              <a:defRPr sz="6000" b="1">
                <a:solidFill>
                  <a:schemeClr val="bg1"/>
                </a:solidFill>
                <a:latin typeface="Arial" panose="020B0604020202020204" pitchFamily="34" charset="0"/>
                <a:cs typeface="Arial" panose="020B0604020202020204" pitchFamily="34" charset="0"/>
              </a:defRPr>
            </a:lvl1pPr>
          </a:lstStyle>
          <a:p>
            <a:r>
              <a:rPr lang="en-US" dirty="0"/>
              <a:t>PLACE TITLE HERE</a:t>
            </a:r>
          </a:p>
        </p:txBody>
      </p:sp>
      <p:sp>
        <p:nvSpPr>
          <p:cNvPr id="8" name="Subtitle 2">
            <a:extLst>
              <a:ext uri="{FF2B5EF4-FFF2-40B4-BE49-F238E27FC236}">
                <a16:creationId xmlns:a16="http://schemas.microsoft.com/office/drawing/2014/main" id="{82577FFB-9C0D-7547-2FF4-BA2876926315}"/>
              </a:ext>
            </a:extLst>
          </p:cNvPr>
          <p:cNvSpPr txBox="1">
            <a:spLocks noGrp="1" noRot="1" noMove="1" noResize="1" noEditPoints="1" noAdjustHandles="1" noChangeArrowheads="1" noChangeShapeType="1"/>
          </p:cNvSpPr>
          <p:nvPr userDrawn="1"/>
        </p:nvSpPr>
        <p:spPr>
          <a:xfrm>
            <a:off x="1524000" y="6207377"/>
            <a:ext cx="9144000" cy="4630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Sharing our Stories. Impacting the Future.</a:t>
            </a:r>
          </a:p>
        </p:txBody>
      </p:sp>
      <p:sp>
        <p:nvSpPr>
          <p:cNvPr id="4" name="Subtitle 2">
            <a:extLst>
              <a:ext uri="{FF2B5EF4-FFF2-40B4-BE49-F238E27FC236}">
                <a16:creationId xmlns:a16="http://schemas.microsoft.com/office/drawing/2014/main" id="{39328294-EB2B-03A5-C737-7C43F9D72E0F}"/>
              </a:ext>
            </a:extLst>
          </p:cNvPr>
          <p:cNvSpPr txBox="1">
            <a:spLocks noGrp="1" noRot="1" noMove="1" noResize="1" noEditPoints="1" noAdjustHandles="1" noChangeArrowheads="1" noChangeShapeType="1"/>
          </p:cNvSpPr>
          <p:nvPr userDrawn="1"/>
        </p:nvSpPr>
        <p:spPr>
          <a:xfrm>
            <a:off x="1524000" y="5829634"/>
            <a:ext cx="9144000" cy="4630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dirty="0">
                <a:latin typeface="Arial" panose="020B0604020202020204" pitchFamily="34" charset="0"/>
                <a:cs typeface="Arial" panose="020B0604020202020204" pitchFamily="34" charset="0"/>
              </a:rPr>
              <a:t>AER INTERNATIONAL CONFERENCE 2026</a:t>
            </a:r>
          </a:p>
        </p:txBody>
      </p:sp>
      <p:pic>
        <p:nvPicPr>
          <p:cNvPr id="5" name="Picture 4" descr="The AER logo features a half circle and curved arrow combined to create an eye shape next to lowercase AER letters. Smaller text centered below on two lines reads Association for Education &amp; Rehabilitation of the Blind &amp; Visually Impaired ">
            <a:extLst>
              <a:ext uri="{FF2B5EF4-FFF2-40B4-BE49-F238E27FC236}">
                <a16:creationId xmlns:a16="http://schemas.microsoft.com/office/drawing/2014/main" id="{5E2712C8-3878-D6B9-2FF7-7E16844BC6E5}"/>
              </a:ext>
            </a:extLst>
          </p:cNvPr>
          <p:cNvPicPr/>
          <p:nvPr userDrawn="1"/>
        </p:nvPicPr>
        <p:blipFill>
          <a:blip r:embed="rId3">
            <a:extLst>
              <a:ext uri="{28A0092B-C50C-407E-A947-70E740481C1C}">
                <a14:useLocalDpi xmlns:a14="http://schemas.microsoft.com/office/drawing/2010/main" val="0"/>
              </a:ext>
            </a:extLst>
          </a:blip>
          <a:stretch>
            <a:fillRect/>
          </a:stretch>
        </p:blipFill>
        <p:spPr>
          <a:xfrm>
            <a:off x="8284166" y="1755965"/>
            <a:ext cx="3555812" cy="1447626"/>
          </a:xfrm>
          <a:prstGeom prst="rect">
            <a:avLst/>
          </a:prstGeom>
        </p:spPr>
      </p:pic>
    </p:spTree>
    <p:extLst>
      <p:ext uri="{BB962C8B-B14F-4D97-AF65-F5344CB8AC3E}">
        <p14:creationId xmlns:p14="http://schemas.microsoft.com/office/powerpoint/2010/main" val="224256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4AFA-8EC5-4414-25BE-1A91C98322CD}"/>
              </a:ext>
            </a:extLst>
          </p:cNvPr>
          <p:cNvSpPr>
            <a:spLocks noGrp="1"/>
          </p:cNvSpPr>
          <p:nvPr>
            <p:ph type="title" hasCustomPrompt="1"/>
          </p:nvPr>
        </p:nvSpPr>
        <p:spPr>
          <a:xfrm>
            <a:off x="831850" y="1547781"/>
            <a:ext cx="10515600" cy="1209675"/>
          </a:xfrm>
        </p:spPr>
        <p:txBody>
          <a:bodyPr anchor="b"/>
          <a:lstStyle>
            <a:lvl1pPr>
              <a:defRPr sz="5400" b="1">
                <a:solidFill>
                  <a:schemeClr val="bg1"/>
                </a:solidFill>
              </a:defRPr>
            </a:lvl1pPr>
          </a:lstStyle>
          <a:p>
            <a:r>
              <a:rPr lang="en-US" dirty="0"/>
              <a:t>TRANSITION SLIDE TITLE</a:t>
            </a:r>
          </a:p>
        </p:txBody>
      </p:sp>
      <p:sp>
        <p:nvSpPr>
          <p:cNvPr id="3" name="Text Placeholder 2">
            <a:extLst>
              <a:ext uri="{FF2B5EF4-FFF2-40B4-BE49-F238E27FC236}">
                <a16:creationId xmlns:a16="http://schemas.microsoft.com/office/drawing/2014/main" id="{8CDE51E8-6158-C94A-0CAD-845FEEB96C33}"/>
              </a:ext>
            </a:extLst>
          </p:cNvPr>
          <p:cNvSpPr>
            <a:spLocks noGrp="1"/>
          </p:cNvSpPr>
          <p:nvPr>
            <p:ph type="body" idx="1" hasCustomPrompt="1"/>
          </p:nvPr>
        </p:nvSpPr>
        <p:spPr>
          <a:xfrm>
            <a:off x="831850" y="2784444"/>
            <a:ext cx="10515600" cy="1500187"/>
          </a:xfrm>
        </p:spPr>
        <p:txBody>
          <a:bodyPr/>
          <a:lstStyle>
            <a:lvl1pPr marL="0" indent="0">
              <a:buNone/>
              <a:defRPr sz="3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dirty="0"/>
              <a:t>Optional subtitle on transition slide 36 pt</a:t>
            </a:r>
          </a:p>
        </p:txBody>
      </p:sp>
      <p:pic>
        <p:nvPicPr>
          <p:cNvPr id="10" name="Picture 9"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C81015B5-D14F-373C-C6E3-6359C27A1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5" name="Subtitle 2">
            <a:extLst>
              <a:ext uri="{FF2B5EF4-FFF2-40B4-BE49-F238E27FC236}">
                <a16:creationId xmlns:a16="http://schemas.microsoft.com/office/drawing/2014/main" id="{A3B08731-AFE9-BFFA-1F49-87E34A225B70}"/>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1"/>
                </a:solidFill>
              </a:rPr>
              <a:t>AER INTERNATIONAL CONFERENCE 2026  |  Sharing our Stories. Impacting the Future.</a:t>
            </a:r>
          </a:p>
        </p:txBody>
      </p:sp>
    </p:spTree>
    <p:extLst>
      <p:ext uri="{BB962C8B-B14F-4D97-AF65-F5344CB8AC3E}">
        <p14:creationId xmlns:p14="http://schemas.microsoft.com/office/powerpoint/2010/main" val="3265721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8E4FA480-00E2-8BEB-3A75-B4C9F4B9BC2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5958414A-B488-ED84-893F-1394C87A9D88}"/>
              </a:ext>
            </a:extLst>
          </p:cNvPr>
          <p:cNvSpPr>
            <a:spLocks noGrp="1"/>
          </p:cNvSpPr>
          <p:nvPr>
            <p:ph type="title" hasCustomPrompt="1"/>
          </p:nvPr>
        </p:nvSpPr>
        <p:spPr/>
        <p:txBody>
          <a:bodyPr/>
          <a:lstStyle/>
          <a:p>
            <a:r>
              <a:rPr lang="en-US" dirty="0"/>
              <a:t>Title: Arial bold 44 pt</a:t>
            </a:r>
          </a:p>
        </p:txBody>
      </p:sp>
      <p:sp>
        <p:nvSpPr>
          <p:cNvPr id="3" name="Subtitle 2">
            <a:extLst>
              <a:ext uri="{FF2B5EF4-FFF2-40B4-BE49-F238E27FC236}">
                <a16:creationId xmlns:a16="http://schemas.microsoft.com/office/drawing/2014/main" id="{F37C8377-5F3A-3B74-A397-4C7CD01235F6}"/>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
        <p:nvSpPr>
          <p:cNvPr id="4" name="Text Placeholder 2">
            <a:extLst>
              <a:ext uri="{FF2B5EF4-FFF2-40B4-BE49-F238E27FC236}">
                <a16:creationId xmlns:a16="http://schemas.microsoft.com/office/drawing/2014/main" id="{F16E642D-1EB4-8DE0-D952-1C64C23D0F26}"/>
              </a:ext>
            </a:extLst>
          </p:cNvPr>
          <p:cNvSpPr>
            <a:spLocks noGrp="1"/>
          </p:cNvSpPr>
          <p:nvPr>
            <p:ph type="body" idx="1"/>
          </p:nvPr>
        </p:nvSpPr>
        <p:spPr>
          <a:xfrm>
            <a:off x="839788" y="1681163"/>
            <a:ext cx="105124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Content Placeholder 3">
            <a:extLst>
              <a:ext uri="{FF2B5EF4-FFF2-40B4-BE49-F238E27FC236}">
                <a16:creationId xmlns:a16="http://schemas.microsoft.com/office/drawing/2014/main" id="{E1181C64-816C-9C9D-FC40-A79CEA0A4FF8}"/>
              </a:ext>
            </a:extLst>
          </p:cNvPr>
          <p:cNvSpPr>
            <a:spLocks noGrp="1"/>
          </p:cNvSpPr>
          <p:nvPr>
            <p:ph sz="half" idx="2"/>
          </p:nvPr>
        </p:nvSpPr>
        <p:spPr>
          <a:xfrm>
            <a:off x="839788" y="2505075"/>
            <a:ext cx="10512424"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2120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397D0CCD-4E26-6877-EA36-B74A60466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6EB076E6-B8BA-8099-AE19-A68516EFB688}"/>
              </a:ext>
            </a:extLst>
          </p:cNvPr>
          <p:cNvSpPr>
            <a:spLocks noGrp="1"/>
          </p:cNvSpPr>
          <p:nvPr>
            <p:ph type="title" hasCustomPrompt="1"/>
          </p:nvPr>
        </p:nvSpPr>
        <p:spPr>
          <a:xfrm>
            <a:off x="839788" y="36512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Title: Arial bold 44 pt</a:t>
            </a:r>
          </a:p>
        </p:txBody>
      </p:sp>
      <p:sp>
        <p:nvSpPr>
          <p:cNvPr id="3" name="Text Placeholder 2">
            <a:extLst>
              <a:ext uri="{FF2B5EF4-FFF2-40B4-BE49-F238E27FC236}">
                <a16:creationId xmlns:a16="http://schemas.microsoft.com/office/drawing/2014/main" id="{F276D892-EDCC-673F-6A50-F21F19021385}"/>
              </a:ext>
            </a:extLst>
          </p:cNvPr>
          <p:cNvSpPr>
            <a:spLocks noGrp="1"/>
          </p:cNvSpPr>
          <p:nvPr>
            <p:ph type="body" idx="1"/>
          </p:nvPr>
        </p:nvSpPr>
        <p:spPr>
          <a:xfrm>
            <a:off x="839788" y="1681163"/>
            <a:ext cx="50291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77960C9-CA4F-13C3-441B-B04658D434C4}"/>
              </a:ext>
            </a:extLst>
          </p:cNvPr>
          <p:cNvSpPr>
            <a:spLocks noGrp="1"/>
          </p:cNvSpPr>
          <p:nvPr>
            <p:ph sz="half" idx="2"/>
          </p:nvPr>
        </p:nvSpPr>
        <p:spPr>
          <a:xfrm>
            <a:off x="839788" y="2505075"/>
            <a:ext cx="5029193"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a:extLst>
              <a:ext uri="{FF2B5EF4-FFF2-40B4-BE49-F238E27FC236}">
                <a16:creationId xmlns:a16="http://schemas.microsoft.com/office/drawing/2014/main" id="{0983FF43-6A12-4658-132A-A6B2D7C7161D}"/>
              </a:ext>
            </a:extLst>
          </p:cNvPr>
          <p:cNvSpPr>
            <a:spLocks noGrp="1"/>
          </p:cNvSpPr>
          <p:nvPr>
            <p:ph type="body" idx="10"/>
          </p:nvPr>
        </p:nvSpPr>
        <p:spPr>
          <a:xfrm>
            <a:off x="6323021" y="1681163"/>
            <a:ext cx="50291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Content Placeholder 3">
            <a:extLst>
              <a:ext uri="{FF2B5EF4-FFF2-40B4-BE49-F238E27FC236}">
                <a16:creationId xmlns:a16="http://schemas.microsoft.com/office/drawing/2014/main" id="{DD1C11EA-E1A1-641B-0234-F93C14867E24}"/>
              </a:ext>
            </a:extLst>
          </p:cNvPr>
          <p:cNvSpPr>
            <a:spLocks noGrp="1"/>
          </p:cNvSpPr>
          <p:nvPr>
            <p:ph sz="half" idx="11"/>
          </p:nvPr>
        </p:nvSpPr>
        <p:spPr>
          <a:xfrm>
            <a:off x="6323021" y="2505075"/>
            <a:ext cx="5029193"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a:extLst>
              <a:ext uri="{FF2B5EF4-FFF2-40B4-BE49-F238E27FC236}">
                <a16:creationId xmlns:a16="http://schemas.microsoft.com/office/drawing/2014/main" id="{0FBE7327-3240-4468-F2A0-783ECC2249B9}"/>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37235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397D0CCD-4E26-6877-EA36-B74A60466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6EB076E6-B8BA-8099-AE19-A68516EFB688}"/>
              </a:ext>
            </a:extLst>
          </p:cNvPr>
          <p:cNvSpPr>
            <a:spLocks noGrp="1"/>
          </p:cNvSpPr>
          <p:nvPr>
            <p:ph type="title" hasCustomPrompt="1"/>
          </p:nvPr>
        </p:nvSpPr>
        <p:spPr>
          <a:xfrm>
            <a:off x="839788" y="36512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Title: Arial bold 44 pt</a:t>
            </a:r>
          </a:p>
        </p:txBody>
      </p:sp>
      <p:sp>
        <p:nvSpPr>
          <p:cNvPr id="3" name="Text Placeholder 2">
            <a:extLst>
              <a:ext uri="{FF2B5EF4-FFF2-40B4-BE49-F238E27FC236}">
                <a16:creationId xmlns:a16="http://schemas.microsoft.com/office/drawing/2014/main" id="{F276D892-EDCC-673F-6A50-F21F19021385}"/>
              </a:ext>
            </a:extLst>
          </p:cNvPr>
          <p:cNvSpPr>
            <a:spLocks noGrp="1"/>
          </p:cNvSpPr>
          <p:nvPr>
            <p:ph type="body" idx="1" hasCustomPrompt="1"/>
          </p:nvPr>
        </p:nvSpPr>
        <p:spPr>
          <a:xfrm>
            <a:off x="839789"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4" name="Content Placeholder 3">
            <a:extLst>
              <a:ext uri="{FF2B5EF4-FFF2-40B4-BE49-F238E27FC236}">
                <a16:creationId xmlns:a16="http://schemas.microsoft.com/office/drawing/2014/main" id="{477960C9-CA4F-13C3-441B-B04658D434C4}"/>
              </a:ext>
            </a:extLst>
          </p:cNvPr>
          <p:cNvSpPr>
            <a:spLocks noGrp="1"/>
          </p:cNvSpPr>
          <p:nvPr>
            <p:ph sz="half" idx="2"/>
          </p:nvPr>
        </p:nvSpPr>
        <p:spPr>
          <a:xfrm>
            <a:off x="839789"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7F38760-8C0D-076C-0401-AFB48C1ED6A9}"/>
              </a:ext>
            </a:extLst>
          </p:cNvPr>
          <p:cNvSpPr>
            <a:spLocks noGrp="1"/>
          </p:cNvSpPr>
          <p:nvPr>
            <p:ph type="body" sz="quarter" idx="3" hasCustomPrompt="1"/>
          </p:nvPr>
        </p:nvSpPr>
        <p:spPr>
          <a:xfrm>
            <a:off x="4298606"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6" name="Content Placeholder 5">
            <a:extLst>
              <a:ext uri="{FF2B5EF4-FFF2-40B4-BE49-F238E27FC236}">
                <a16:creationId xmlns:a16="http://schemas.microsoft.com/office/drawing/2014/main" id="{9235CBCC-C00D-F76B-3DCC-2CEBBF329D31}"/>
              </a:ext>
            </a:extLst>
          </p:cNvPr>
          <p:cNvSpPr>
            <a:spLocks noGrp="1"/>
          </p:cNvSpPr>
          <p:nvPr>
            <p:ph sz="quarter" idx="4"/>
          </p:nvPr>
        </p:nvSpPr>
        <p:spPr>
          <a:xfrm>
            <a:off x="4298606"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4">
            <a:extLst>
              <a:ext uri="{FF2B5EF4-FFF2-40B4-BE49-F238E27FC236}">
                <a16:creationId xmlns:a16="http://schemas.microsoft.com/office/drawing/2014/main" id="{D45B8982-5635-BEC0-30CD-300CAD6E60F6}"/>
              </a:ext>
            </a:extLst>
          </p:cNvPr>
          <p:cNvSpPr>
            <a:spLocks noGrp="1"/>
          </p:cNvSpPr>
          <p:nvPr>
            <p:ph type="body" sz="quarter" idx="10" hasCustomPrompt="1"/>
          </p:nvPr>
        </p:nvSpPr>
        <p:spPr>
          <a:xfrm>
            <a:off x="7757423"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9" name="Content Placeholder 5">
            <a:extLst>
              <a:ext uri="{FF2B5EF4-FFF2-40B4-BE49-F238E27FC236}">
                <a16:creationId xmlns:a16="http://schemas.microsoft.com/office/drawing/2014/main" id="{32F883BD-D349-14A8-C8A4-B6EC6B79EFE9}"/>
              </a:ext>
            </a:extLst>
          </p:cNvPr>
          <p:cNvSpPr>
            <a:spLocks noGrp="1"/>
          </p:cNvSpPr>
          <p:nvPr>
            <p:ph sz="quarter" idx="11"/>
          </p:nvPr>
        </p:nvSpPr>
        <p:spPr>
          <a:xfrm>
            <a:off x="7757423"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a:extLst>
              <a:ext uri="{FF2B5EF4-FFF2-40B4-BE49-F238E27FC236}">
                <a16:creationId xmlns:a16="http://schemas.microsoft.com/office/drawing/2014/main" id="{325A474E-8CBD-7F29-1C73-B6846F015D02}"/>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099549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ight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71047415-6FF6-60E6-4706-4129ABCA3A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32579AAD-0B64-F536-D1D3-0D31A653FF92}"/>
              </a:ext>
            </a:extLst>
          </p:cNvPr>
          <p:cNvSpPr>
            <a:spLocks noGrp="1"/>
          </p:cNvSpPr>
          <p:nvPr>
            <p:ph type="title" hasCustomPrompt="1"/>
          </p:nvPr>
        </p:nvSpPr>
        <p:spPr>
          <a:xfrm>
            <a:off x="839788" y="457200"/>
            <a:ext cx="3932237" cy="1600200"/>
          </a:xfrm>
        </p:spPr>
        <p:txBody>
          <a:bodyPr anchor="ctr"/>
          <a:lstStyle>
            <a:lvl1pPr>
              <a:defRPr sz="3600"/>
            </a:lvl1pPr>
          </a:lstStyle>
          <a:p>
            <a:r>
              <a:rPr lang="en-US" dirty="0"/>
              <a:t>Title: Arial 36</a:t>
            </a:r>
          </a:p>
        </p:txBody>
      </p:sp>
      <p:sp>
        <p:nvSpPr>
          <p:cNvPr id="3" name="Picture Placeholder 2">
            <a:extLst>
              <a:ext uri="{FF2B5EF4-FFF2-40B4-BE49-F238E27FC236}">
                <a16:creationId xmlns:a16="http://schemas.microsoft.com/office/drawing/2014/main" id="{74C7B565-AA4A-0817-5D33-AC608DC9CEB2}"/>
              </a:ext>
            </a:extLst>
          </p:cNvPr>
          <p:cNvSpPr>
            <a:spLocks noGrp="1"/>
          </p:cNvSpPr>
          <p:nvPr>
            <p:ph type="pic" idx="1"/>
          </p:nvPr>
        </p:nvSpPr>
        <p:spPr>
          <a:xfrm>
            <a:off x="5183189" y="457199"/>
            <a:ext cx="6169024" cy="48105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ADF8CA-ABB4-30CB-F389-997C51C108C4}"/>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3">
            <a:extLst>
              <a:ext uri="{FF2B5EF4-FFF2-40B4-BE49-F238E27FC236}">
                <a16:creationId xmlns:a16="http://schemas.microsoft.com/office/drawing/2014/main" id="{3A076818-6CB8-133D-A716-C841D81D49F7}"/>
              </a:ext>
            </a:extLst>
          </p:cNvPr>
          <p:cNvSpPr>
            <a:spLocks noGrp="1"/>
          </p:cNvSpPr>
          <p:nvPr>
            <p:ph type="body" sz="half" idx="10" hasCustomPrompt="1"/>
          </p:nvPr>
        </p:nvSpPr>
        <p:spPr>
          <a:xfrm>
            <a:off x="5183189" y="5413133"/>
            <a:ext cx="6169023" cy="455347"/>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IMAGE CAPTION: Arial 12 pt.</a:t>
            </a:r>
          </a:p>
        </p:txBody>
      </p:sp>
      <p:sp>
        <p:nvSpPr>
          <p:cNvPr id="7" name="Subtitle 2">
            <a:extLst>
              <a:ext uri="{FF2B5EF4-FFF2-40B4-BE49-F238E27FC236}">
                <a16:creationId xmlns:a16="http://schemas.microsoft.com/office/drawing/2014/main" id="{7F5C3582-9B5D-19F8-26E2-091FE9ECC05D}"/>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68427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Right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71047415-6FF6-60E6-4706-4129ABCA3A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32579AAD-0B64-F536-D1D3-0D31A653FF92}"/>
              </a:ext>
            </a:extLst>
          </p:cNvPr>
          <p:cNvSpPr>
            <a:spLocks noGrp="1"/>
          </p:cNvSpPr>
          <p:nvPr>
            <p:ph type="title" hasCustomPrompt="1"/>
          </p:nvPr>
        </p:nvSpPr>
        <p:spPr>
          <a:xfrm>
            <a:off x="7419975" y="457200"/>
            <a:ext cx="3932237" cy="1600200"/>
          </a:xfrm>
        </p:spPr>
        <p:txBody>
          <a:bodyPr anchor="ctr"/>
          <a:lstStyle>
            <a:lvl1pPr>
              <a:defRPr sz="3600"/>
            </a:lvl1pPr>
          </a:lstStyle>
          <a:p>
            <a:r>
              <a:rPr lang="en-US" dirty="0"/>
              <a:t>Title: Arial 36</a:t>
            </a:r>
          </a:p>
        </p:txBody>
      </p:sp>
      <p:sp>
        <p:nvSpPr>
          <p:cNvPr id="3" name="Picture Placeholder 2">
            <a:extLst>
              <a:ext uri="{FF2B5EF4-FFF2-40B4-BE49-F238E27FC236}">
                <a16:creationId xmlns:a16="http://schemas.microsoft.com/office/drawing/2014/main" id="{74C7B565-AA4A-0817-5D33-AC608DC9CEB2}"/>
              </a:ext>
            </a:extLst>
          </p:cNvPr>
          <p:cNvSpPr>
            <a:spLocks noGrp="1"/>
          </p:cNvSpPr>
          <p:nvPr>
            <p:ph type="pic" idx="1"/>
          </p:nvPr>
        </p:nvSpPr>
        <p:spPr>
          <a:xfrm>
            <a:off x="839788" y="457199"/>
            <a:ext cx="6169024" cy="47798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ADF8CA-ABB4-30CB-F389-997C51C108C4}"/>
              </a:ext>
            </a:extLst>
          </p:cNvPr>
          <p:cNvSpPr>
            <a:spLocks noGrp="1"/>
          </p:cNvSpPr>
          <p:nvPr>
            <p:ph type="body" sz="half" idx="2"/>
          </p:nvPr>
        </p:nvSpPr>
        <p:spPr>
          <a:xfrm>
            <a:off x="7419974"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3">
            <a:extLst>
              <a:ext uri="{FF2B5EF4-FFF2-40B4-BE49-F238E27FC236}">
                <a16:creationId xmlns:a16="http://schemas.microsoft.com/office/drawing/2014/main" id="{3A076818-6CB8-133D-A716-C841D81D49F7}"/>
              </a:ext>
            </a:extLst>
          </p:cNvPr>
          <p:cNvSpPr>
            <a:spLocks noGrp="1"/>
          </p:cNvSpPr>
          <p:nvPr>
            <p:ph type="body" sz="half" idx="10" hasCustomPrompt="1"/>
          </p:nvPr>
        </p:nvSpPr>
        <p:spPr>
          <a:xfrm>
            <a:off x="839788" y="5413641"/>
            <a:ext cx="6169023" cy="455347"/>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IMAGE CAPTION: Arial 12 pt.</a:t>
            </a:r>
          </a:p>
        </p:txBody>
      </p:sp>
      <p:sp>
        <p:nvSpPr>
          <p:cNvPr id="7" name="Subtitle 2">
            <a:extLst>
              <a:ext uri="{FF2B5EF4-FFF2-40B4-BE49-F238E27FC236}">
                <a16:creationId xmlns:a16="http://schemas.microsoft.com/office/drawing/2014/main" id="{2AF1E48D-051D-BE8E-CE6F-8A79097ECDE3}"/>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32932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073D4A15-CDE4-8C58-3C84-4F0BAE52E80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153009" y="6013872"/>
            <a:ext cx="1721355" cy="684956"/>
          </a:xfrm>
          <a:prstGeom prst="rect">
            <a:avLst/>
          </a:prstGeom>
        </p:spPr>
      </p:pic>
      <p:sp>
        <p:nvSpPr>
          <p:cNvPr id="3" name="Subtitle 2">
            <a:extLst>
              <a:ext uri="{FF2B5EF4-FFF2-40B4-BE49-F238E27FC236}">
                <a16:creationId xmlns:a16="http://schemas.microsoft.com/office/drawing/2014/main" id="{3334373B-77AB-2810-4013-259F4CF66C27}"/>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448207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073D4A15-CDE4-8C58-3C84-4F0BAE52E80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7554157" y="5123995"/>
            <a:ext cx="3555812" cy="1414917"/>
          </a:xfrm>
          <a:prstGeom prst="rect">
            <a:avLst/>
          </a:prstGeom>
        </p:spPr>
      </p:pic>
      <p:sp>
        <p:nvSpPr>
          <p:cNvPr id="8" name="Title 1">
            <a:extLst>
              <a:ext uri="{FF2B5EF4-FFF2-40B4-BE49-F238E27FC236}">
                <a16:creationId xmlns:a16="http://schemas.microsoft.com/office/drawing/2014/main" id="{5E2FF890-E116-3FC9-771D-4D7E51C02010}"/>
              </a:ext>
            </a:extLst>
          </p:cNvPr>
          <p:cNvSpPr>
            <a:spLocks noGrp="1"/>
          </p:cNvSpPr>
          <p:nvPr>
            <p:ph type="title" hasCustomPrompt="1"/>
          </p:nvPr>
        </p:nvSpPr>
        <p:spPr>
          <a:xfrm>
            <a:off x="831850" y="466403"/>
            <a:ext cx="10515600" cy="1209675"/>
          </a:xfrm>
        </p:spPr>
        <p:txBody>
          <a:bodyPr anchor="b"/>
          <a:lstStyle>
            <a:lvl1pPr>
              <a:defRPr sz="5400" b="1">
                <a:solidFill>
                  <a:schemeClr val="bg1"/>
                </a:solidFill>
              </a:defRPr>
            </a:lvl1pPr>
          </a:lstStyle>
          <a:p>
            <a:r>
              <a:rPr lang="en-US" dirty="0"/>
              <a:t>THANK YOU</a:t>
            </a:r>
          </a:p>
        </p:txBody>
      </p:sp>
      <p:sp>
        <p:nvSpPr>
          <p:cNvPr id="9" name="Text Placeholder 2">
            <a:extLst>
              <a:ext uri="{FF2B5EF4-FFF2-40B4-BE49-F238E27FC236}">
                <a16:creationId xmlns:a16="http://schemas.microsoft.com/office/drawing/2014/main" id="{C1DDB129-66C3-7778-EF86-3E47E98E409B}"/>
              </a:ext>
            </a:extLst>
          </p:cNvPr>
          <p:cNvSpPr>
            <a:spLocks noGrp="1"/>
          </p:cNvSpPr>
          <p:nvPr>
            <p:ph type="body" idx="1" hasCustomPrompt="1"/>
          </p:nvPr>
        </p:nvSpPr>
        <p:spPr>
          <a:xfrm>
            <a:off x="831850" y="1703066"/>
            <a:ext cx="10515600" cy="1500187"/>
          </a:xfrm>
        </p:spPr>
        <p:txBody>
          <a:bodyPr/>
          <a:lstStyle>
            <a:lvl1pPr marL="0" indent="0">
              <a:buNone/>
              <a:defRPr sz="3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dirty="0"/>
              <a:t>Optional subtitle on transition slide 36 pt</a:t>
            </a:r>
          </a:p>
        </p:txBody>
      </p:sp>
    </p:spTree>
    <p:extLst>
      <p:ext uri="{BB962C8B-B14F-4D97-AF65-F5344CB8AC3E}">
        <p14:creationId xmlns:p14="http://schemas.microsoft.com/office/powerpoint/2010/main" val="260591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5A8700-D541-7608-89F3-D4EB073EC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243181C-571A-5308-D0C3-7D94ADD93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EFE2EF4-C8FC-FC60-813F-24D36DB72145}"/>
              </a:ext>
            </a:extLst>
          </p:cNvPr>
          <p:cNvSpPr>
            <a:spLocks noGrp="1"/>
          </p:cNvSpPr>
          <p:nvPr>
            <p:ph type="sldNum" sz="quarter" idx="4"/>
          </p:nvPr>
        </p:nvSpPr>
        <p:spPr>
          <a:xfrm>
            <a:off x="838200" y="6356350"/>
            <a:ext cx="968756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pPr algn="l"/>
            <a:r>
              <a:rPr lang="en-US" dirty="0"/>
              <a:t>AER INTERNATIONAL CONFERENCE 2026</a:t>
            </a:r>
          </a:p>
          <a:p>
            <a:pPr algn="l"/>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040134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3" r:id="rId4"/>
    <p:sldLayoutId id="2147483659" r:id="rId5"/>
    <p:sldLayoutId id="2147483657" r:id="rId6"/>
    <p:sldLayoutId id="2147483660" r:id="rId7"/>
    <p:sldLayoutId id="2147483655" r:id="rId8"/>
    <p:sldLayoutId id="2147483658"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ykBT55HTVrs?feature=oembed" TargetMode="External"/><Relationship Id="rId1" Type="http://schemas.openxmlformats.org/officeDocument/2006/relationships/video" Target="https://www.youtube.com/embed/8w20kS6kTqg?feature=oembed"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6.xml"/><Relationship Id="rId1" Type="http://schemas.openxmlformats.org/officeDocument/2006/relationships/video" Target="https://www.youtube.com/embed/_TexXhgstmM?feature=oembed"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jp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E90CD9-E9EC-0CC4-BA8F-51F7DE395BF2}"/>
              </a:ext>
            </a:extLst>
          </p:cNvPr>
          <p:cNvSpPr>
            <a:spLocks noGrp="1"/>
          </p:cNvSpPr>
          <p:nvPr>
            <p:ph type="ctrTitle"/>
          </p:nvPr>
        </p:nvSpPr>
        <p:spPr/>
        <p:txBody>
          <a:bodyPr>
            <a:normAutofit/>
          </a:bodyPr>
          <a:lstStyle/>
          <a:p>
            <a:r>
              <a:rPr lang="en-US" sz="3600" b="0" i="0" u="none" strike="noStrike" dirty="0">
                <a:solidFill>
                  <a:srgbClr val="FFFFFF"/>
                </a:solidFill>
                <a:effectLst/>
                <a:latin typeface="Arial" panose="020B0604020202020204" pitchFamily="34" charset="0"/>
              </a:rPr>
              <a:t>Encouraging Communication and Routine Participation in Children with Significant Disabilities, Including Visual Impairment and </a:t>
            </a:r>
            <a:r>
              <a:rPr lang="en-US" sz="3600" b="0" i="0" u="none" strike="noStrike" dirty="0" err="1">
                <a:solidFill>
                  <a:srgbClr val="FFFFFF"/>
                </a:solidFill>
                <a:effectLst/>
                <a:latin typeface="Arial" panose="020B0604020202020204" pitchFamily="34" charset="0"/>
              </a:rPr>
              <a:t>Deafblindness</a:t>
            </a:r>
            <a:endParaRPr lang="en-US" sz="9600" dirty="0"/>
          </a:p>
        </p:txBody>
      </p:sp>
    </p:spTree>
    <p:extLst>
      <p:ext uri="{BB962C8B-B14F-4D97-AF65-F5344CB8AC3E}">
        <p14:creationId xmlns:p14="http://schemas.microsoft.com/office/powerpoint/2010/main" val="1100784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US" b="0" dirty="0"/>
              <a:t>Introduction: My Background</a:t>
            </a:r>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690688"/>
            <a:ext cx="10512424" cy="4498975"/>
          </a:xfrm>
        </p:spPr>
        <p:txBody>
          <a:bodyPr>
            <a:normAutofit/>
          </a:bodyPr>
          <a:lstStyle/>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Special Education: Severe Interventions</a:t>
            </a:r>
          </a:p>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Teacher for Students with Visual Impairments</a:t>
            </a:r>
          </a:p>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Certified Orientation and Mobility Specialist</a:t>
            </a:r>
          </a:p>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Cerebral/Cortical Visual Impairment Certificate</a:t>
            </a:r>
          </a:p>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595959"/>
                </a:solidFill>
                <a:effectLst/>
                <a:latin typeface="Arial" panose="020B0604020202020204" pitchFamily="34" charset="0"/>
              </a:rPr>
              <a:t>17 </a:t>
            </a:r>
            <a:r>
              <a:rPr lang="en-US" sz="2400" b="0" i="0" u="none" strike="noStrike" dirty="0">
                <a:solidFill>
                  <a:srgbClr val="000000"/>
                </a:solidFill>
                <a:effectLst/>
                <a:latin typeface="Arial" panose="020B0604020202020204" pitchFamily="34" charset="0"/>
              </a:rPr>
              <a:t>Years of experience as a TVI/COMS in classrooms for kids with multiple impairments</a:t>
            </a:r>
          </a:p>
          <a:p>
            <a:pPr marR="1428750" rtl="0" fontAlgn="base">
              <a:lnSpc>
                <a:spcPct val="100000"/>
              </a:lnSpc>
              <a:spcBef>
                <a:spcPts val="1200"/>
              </a:spcBef>
              <a:spcAft>
                <a:spcPts val="0"/>
              </a:spcAft>
              <a:buFont typeface="Arial" panose="020B0604020202020204" pitchFamily="34" charset="0"/>
              <a:buChar char="•"/>
            </a:pPr>
            <a:r>
              <a:rPr lang="en-US" sz="2400" b="0" i="0" u="none" strike="noStrike" dirty="0">
                <a:solidFill>
                  <a:srgbClr val="595959"/>
                </a:solidFill>
                <a:effectLst/>
                <a:latin typeface="Arial" panose="020B0604020202020204" pitchFamily="34" charset="0"/>
              </a:rPr>
              <a:t>14 </a:t>
            </a:r>
            <a:r>
              <a:rPr lang="en-US" sz="2400" b="0" i="0" u="none" strike="noStrike" dirty="0">
                <a:solidFill>
                  <a:srgbClr val="000000"/>
                </a:solidFill>
                <a:effectLst/>
                <a:latin typeface="Arial" panose="020B0604020202020204" pitchFamily="34" charset="0"/>
              </a:rPr>
              <a:t>Years of experience as an Early Intervention home visitor</a:t>
            </a:r>
            <a:endParaRPr lang="en-US" sz="2400" dirty="0"/>
          </a:p>
        </p:txBody>
      </p:sp>
    </p:spTree>
    <p:extLst>
      <p:ext uri="{BB962C8B-B14F-4D97-AF65-F5344CB8AC3E}">
        <p14:creationId xmlns:p14="http://schemas.microsoft.com/office/powerpoint/2010/main" val="4061074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Why Was This Book Created?</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690688"/>
            <a:ext cx="10512424" cy="4498975"/>
          </a:xfrm>
        </p:spPr>
        <p:txBody>
          <a:bodyPr>
            <a:noAutofit/>
          </a:bodyPr>
          <a:lstStyle/>
          <a:p>
            <a:pPr marL="457200" rtl="0" fontAlgn="base">
              <a:lnSpc>
                <a:spcPct val="150000"/>
              </a:lnSpc>
              <a:spcBef>
                <a:spcPts val="0"/>
              </a:spcBef>
              <a:spcAft>
                <a:spcPts val="0"/>
              </a:spcAft>
              <a:buFont typeface="Arial" panose="020B0604020202020204" pitchFamily="34" charset="0"/>
              <a:buChar char="•"/>
            </a:pPr>
            <a:r>
              <a:rPr lang="en-US" sz="2400" dirty="0"/>
              <a:t>Meshing strategies from the VI and SXI worlds</a:t>
            </a:r>
          </a:p>
          <a:p>
            <a:pPr marL="457200" rtl="0" fontAlgn="base">
              <a:lnSpc>
                <a:spcPct val="150000"/>
              </a:lnSpc>
              <a:spcBef>
                <a:spcPts val="0"/>
              </a:spcBef>
              <a:spcAft>
                <a:spcPts val="0"/>
              </a:spcAft>
              <a:buFont typeface="Arial" panose="020B0604020202020204" pitchFamily="34" charset="0"/>
              <a:buChar char="•"/>
            </a:pPr>
            <a:r>
              <a:rPr lang="en-US" sz="2400" dirty="0"/>
              <a:t>Sharing the success of other families and service providers</a:t>
            </a:r>
          </a:p>
          <a:p>
            <a:pPr marL="457200" rtl="0" fontAlgn="base">
              <a:lnSpc>
                <a:spcPct val="150000"/>
              </a:lnSpc>
              <a:spcBef>
                <a:spcPts val="0"/>
              </a:spcBef>
              <a:spcAft>
                <a:spcPts val="0"/>
              </a:spcAft>
              <a:buFont typeface="Arial" panose="020B0604020202020204" pitchFamily="34" charset="0"/>
              <a:buChar char="•"/>
            </a:pPr>
            <a:r>
              <a:rPr lang="en-US" sz="2400" dirty="0"/>
              <a:t>An organized way to:</a:t>
            </a:r>
          </a:p>
          <a:p>
            <a:pPr marL="742950" lvl="1" indent="-285750" rtl="0" fontAlgn="base">
              <a:lnSpc>
                <a:spcPct val="150000"/>
              </a:lnSpc>
              <a:spcBef>
                <a:spcPts val="0"/>
              </a:spcBef>
              <a:spcAft>
                <a:spcPts val="0"/>
              </a:spcAft>
              <a:buFont typeface="Arial" panose="020B0604020202020204" pitchFamily="34" charset="0"/>
              <a:buChar char="•"/>
            </a:pPr>
            <a:r>
              <a:rPr lang="en-US" sz="2400" dirty="0"/>
              <a:t>Learn how to read a child’s cues</a:t>
            </a:r>
          </a:p>
          <a:p>
            <a:pPr marL="742950" lvl="1" indent="-285750" rtl="0" fontAlgn="base">
              <a:lnSpc>
                <a:spcPct val="150000"/>
              </a:lnSpc>
              <a:spcBef>
                <a:spcPts val="0"/>
              </a:spcBef>
              <a:spcAft>
                <a:spcPts val="0"/>
              </a:spcAft>
              <a:buFont typeface="Arial" panose="020B0604020202020204" pitchFamily="34" charset="0"/>
              <a:buChar char="•"/>
            </a:pPr>
            <a:r>
              <a:rPr lang="en-US" sz="2400" dirty="0"/>
              <a:t>Find motivating ways to encourage communication</a:t>
            </a:r>
          </a:p>
          <a:p>
            <a:pPr marL="742950" lvl="1" indent="-285750" rtl="0" fontAlgn="base">
              <a:lnSpc>
                <a:spcPct val="150000"/>
              </a:lnSpc>
              <a:spcBef>
                <a:spcPts val="0"/>
              </a:spcBef>
              <a:spcAft>
                <a:spcPts val="1200"/>
              </a:spcAft>
              <a:buFont typeface="Arial" panose="020B0604020202020204" pitchFamily="34" charset="0"/>
              <a:buChar char="•"/>
            </a:pPr>
            <a:r>
              <a:rPr lang="en-US" sz="2400" dirty="0"/>
              <a:t>Provides ways to more fully engage in their world</a:t>
            </a:r>
          </a:p>
          <a:p>
            <a:pPr marL="457200" rtl="0" fontAlgn="base">
              <a:lnSpc>
                <a:spcPct val="150000"/>
              </a:lnSpc>
              <a:spcBef>
                <a:spcPts val="0"/>
              </a:spcBef>
              <a:spcAft>
                <a:spcPts val="0"/>
              </a:spcAft>
              <a:buFont typeface="Arial" panose="020B0604020202020204" pitchFamily="34" charset="0"/>
              <a:buChar char="•"/>
            </a:pPr>
            <a:r>
              <a:rPr lang="en-US" sz="2400" dirty="0"/>
              <a:t>Done in a positive way, focusing on what they can do</a:t>
            </a:r>
          </a:p>
        </p:txBody>
      </p:sp>
    </p:spTree>
    <p:extLst>
      <p:ext uri="{BB962C8B-B14F-4D97-AF65-F5344CB8AC3E}">
        <p14:creationId xmlns:p14="http://schemas.microsoft.com/office/powerpoint/2010/main" val="3091563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Terminology</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690688"/>
            <a:ext cx="10512424" cy="4498975"/>
          </a:xfrm>
        </p:spPr>
        <p:txBody>
          <a:bodyPr>
            <a:noAutofit/>
          </a:bodyPr>
          <a:lstStyle/>
          <a:p>
            <a:pPr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Children with significant disabilities includes:</a:t>
            </a:r>
          </a:p>
          <a:p>
            <a:pPr marL="742950" lvl="1" indent="-285750"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Children with multiple areas of need</a:t>
            </a:r>
          </a:p>
          <a:p>
            <a:pPr marL="742950" lvl="1" indent="-285750"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Needing the support of several professionals </a:t>
            </a:r>
          </a:p>
          <a:p>
            <a:pPr marL="742950" lvl="1" indent="-285750"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Most often includes significant motor delays</a:t>
            </a:r>
          </a:p>
          <a:p>
            <a:pPr marL="742950" lvl="1" indent="-285750" rtl="0" fontAlgn="base">
              <a:lnSpc>
                <a:spcPct val="150000"/>
              </a:lnSpc>
              <a:spcBef>
                <a:spcPts val="0"/>
              </a:spcBef>
              <a:spcAft>
                <a:spcPts val="120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Often also includes vision and/or hearing differences</a:t>
            </a:r>
          </a:p>
          <a:p>
            <a:pPr rtl="0" fontAlgn="base">
              <a:lnSpc>
                <a:spcPct val="150000"/>
              </a:lnSpc>
              <a:spcBef>
                <a:spcPts val="0"/>
              </a:spcBef>
              <a:spcAft>
                <a:spcPts val="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These principals may also apply to a wide range of children with speech and/or motor delays</a:t>
            </a:r>
          </a:p>
        </p:txBody>
      </p:sp>
    </p:spTree>
    <p:extLst>
      <p:ext uri="{BB962C8B-B14F-4D97-AF65-F5344CB8AC3E}">
        <p14:creationId xmlns:p14="http://schemas.microsoft.com/office/powerpoint/2010/main" val="306342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Steps in the Process</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690688"/>
            <a:ext cx="10512424" cy="4498975"/>
          </a:xfrm>
        </p:spPr>
        <p:txBody>
          <a:bodyPr>
            <a:noAutofit/>
          </a:bodyPr>
          <a:lstStyle/>
          <a:p>
            <a:pPr rtl="0">
              <a:spcBef>
                <a:spcPts val="1200"/>
              </a:spcBef>
              <a:spcAft>
                <a:spcPts val="1200"/>
              </a:spcAft>
            </a:pPr>
            <a:r>
              <a:rPr lang="en-US" sz="2400" i="0" u="none" strike="noStrike" dirty="0">
                <a:effectLst/>
                <a:latin typeface="Arial" panose="020B0604020202020204" pitchFamily="34" charset="0"/>
              </a:rPr>
              <a:t>Step 1: Building a Good Foundation</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Step 2: Reading Cues</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Step 3: Discovering Sensory Preferences and Interests</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Step 4: Adding Cues to Signal an Upcoming Activity or Event</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Step 5: Shaping Cues into Communication</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Step 6: Encouraging Participation in Daily Routines</a:t>
            </a:r>
            <a:endParaRPr lang="en-US" sz="2400" dirty="0">
              <a:effectLst/>
            </a:endParaRPr>
          </a:p>
          <a:p>
            <a:pPr rtl="0">
              <a:spcBef>
                <a:spcPts val="1200"/>
              </a:spcBef>
              <a:spcAft>
                <a:spcPts val="1200"/>
              </a:spcAft>
            </a:pPr>
            <a:r>
              <a:rPr lang="en-US" sz="2400" i="0" u="none" strike="noStrike" dirty="0">
                <a:effectLst/>
                <a:latin typeface="Arial" panose="020B0604020202020204" pitchFamily="34" charset="0"/>
              </a:rPr>
              <a:t>Summary and Next Steps</a:t>
            </a:r>
            <a:br>
              <a:rPr lang="en-US" sz="2400" dirty="0"/>
            </a:b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047878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a:xfrm>
            <a:off x="831850" y="1547781"/>
            <a:ext cx="10515600" cy="1209675"/>
          </a:xfrm>
        </p:spPr>
        <p:txBody>
          <a:bodyPr>
            <a:normAutofit/>
          </a:bodyPr>
          <a:lstStyle/>
          <a:p>
            <a:r>
              <a:rPr lang="en-US" sz="4400" b="0" i="0" u="none" strike="noStrike" dirty="0">
                <a:effectLst/>
                <a:latin typeface="Arial" panose="020B0604020202020204" pitchFamily="34" charset="0"/>
              </a:rPr>
              <a:t>Step 1: Building a Good Foundation</a:t>
            </a:r>
            <a:endParaRPr lang="en-US" sz="4400" dirty="0"/>
          </a:p>
        </p:txBody>
      </p:sp>
    </p:spTree>
    <p:extLst>
      <p:ext uri="{BB962C8B-B14F-4D97-AF65-F5344CB8AC3E}">
        <p14:creationId xmlns:p14="http://schemas.microsoft.com/office/powerpoint/2010/main" val="3380963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 1: Team Approach</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690688"/>
            <a:ext cx="10512424" cy="4498975"/>
          </a:xfrm>
        </p:spPr>
        <p:txBody>
          <a:bodyPr>
            <a:noAutofit/>
          </a:bodyPr>
          <a:lstStyle/>
          <a:p>
            <a:pPr marL="0" indent="0" rtl="0">
              <a:lnSpc>
                <a:spcPct val="150000"/>
              </a:lnSpc>
              <a:spcBef>
                <a:spcPts val="0"/>
              </a:spcBef>
              <a:spcAft>
                <a:spcPts val="1200"/>
              </a:spcAft>
              <a:buNone/>
            </a:pPr>
            <a:r>
              <a:rPr lang="en-US" sz="2400" b="0" i="0" u="none" strike="noStrike" dirty="0">
                <a:effectLst/>
                <a:latin typeface="Arial" panose="020B0604020202020204" pitchFamily="34" charset="0"/>
              </a:rPr>
              <a:t>A team approach is needed: </a:t>
            </a:r>
            <a:endParaRPr lang="en-US" b="0" dirty="0">
              <a:effectLst/>
            </a:endParaRPr>
          </a:p>
          <a:p>
            <a:pPr rtl="0" fontAlgn="base">
              <a:lnSpc>
                <a:spcPct val="1500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Parents and caregivers</a:t>
            </a:r>
          </a:p>
          <a:p>
            <a:pPr rtl="0" fontAlgn="base">
              <a:lnSpc>
                <a:spcPct val="1500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Teachers, teaching assistants</a:t>
            </a:r>
          </a:p>
          <a:p>
            <a:pPr rtl="0" fontAlgn="base">
              <a:lnSpc>
                <a:spcPct val="1500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Ancillary staff: </a:t>
            </a:r>
          </a:p>
          <a:p>
            <a:pPr marL="742950" lvl="1" indent="-285750" rtl="0" fontAlgn="base">
              <a:lnSpc>
                <a:spcPct val="1500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OT, PT, SLP, SW, AT, DHH, TVI, COMS</a:t>
            </a:r>
          </a:p>
          <a:p>
            <a:pPr rtl="0" fontAlgn="base">
              <a:lnSpc>
                <a:spcPct val="150000"/>
              </a:lnSpc>
              <a:spcBef>
                <a:spcPts val="0"/>
              </a:spcBef>
              <a:spcAft>
                <a:spcPts val="1200"/>
              </a:spcAft>
              <a:buFont typeface="Arial" panose="020B0604020202020204" pitchFamily="34" charset="0"/>
              <a:buChar char="•"/>
            </a:pPr>
            <a:r>
              <a:rPr lang="en-US" sz="2400" b="0" i="0" u="none" strike="noStrike" dirty="0">
                <a:effectLst/>
                <a:latin typeface="Arial" panose="020B0604020202020204" pitchFamily="34" charset="0"/>
              </a:rPr>
              <a:t>Doctors, outpatient therapists, and home medical staff</a:t>
            </a:r>
          </a:p>
        </p:txBody>
      </p:sp>
    </p:spTree>
    <p:extLst>
      <p:ext uri="{BB962C8B-B14F-4D97-AF65-F5344CB8AC3E}">
        <p14:creationId xmlns:p14="http://schemas.microsoft.com/office/powerpoint/2010/main" val="3724880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 1: Review of Medical History</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Medical condition and how it may affect development</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Effects of seizures and seizure medication</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Motor ability and positioning needs</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Results of developmental assessments</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Vision and hearing </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Current goals and interventions being tried</a:t>
            </a:r>
          </a:p>
          <a:p>
            <a:pPr rtl="0" fontAlgn="base">
              <a:lnSpc>
                <a:spcPts val="38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Priorities and concerns of the family</a:t>
            </a:r>
          </a:p>
          <a:p>
            <a:pPr rtl="0" fontAlgn="base">
              <a:lnSpc>
                <a:spcPts val="3800"/>
              </a:lnSpc>
              <a:spcBef>
                <a:spcPts val="0"/>
              </a:spcBef>
              <a:spcAft>
                <a:spcPts val="1200"/>
              </a:spcAft>
              <a:buFont typeface="Arial" panose="020B0604020202020204" pitchFamily="34" charset="0"/>
              <a:buChar char="•"/>
            </a:pPr>
            <a:r>
              <a:rPr lang="en-US" sz="2400" b="0" i="0" u="none" strike="noStrike" dirty="0">
                <a:effectLst/>
                <a:latin typeface="Arial" panose="020B0604020202020204" pitchFamily="34" charset="0"/>
              </a:rPr>
              <a:t>Any cultural or religious practices to be mindful of through this process?</a:t>
            </a:r>
          </a:p>
        </p:txBody>
      </p:sp>
    </p:spTree>
    <p:extLst>
      <p:ext uri="{BB962C8B-B14F-4D97-AF65-F5344CB8AC3E}">
        <p14:creationId xmlns:p14="http://schemas.microsoft.com/office/powerpoint/2010/main" val="426351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 1: </a:t>
            </a:r>
            <a:r>
              <a:rPr lang="en-US" b="0" i="0" u="none" strike="noStrike" dirty="0">
                <a:solidFill>
                  <a:srgbClr val="000000"/>
                </a:solidFill>
                <a:effectLst/>
                <a:latin typeface="Roboto" panose="02000000000000000000" pitchFamily="2" charset="0"/>
              </a:rPr>
              <a:t>Visual Impairment</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Ocular forms of visual impairment</a:t>
            </a:r>
          </a:p>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Cerebral/Cortical Visual Impairment (CVI)- vision loss caused by injury to the visual processing centers of the brain or to the brain’s visual pathways</a:t>
            </a:r>
          </a:p>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CVI Stats:</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It is estimated that only about 20% of CVI cases currently have a diagnosis </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20% of diagnosed CVI cases also have ASD </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60-70% of diagnosed CVI cases also have CP </a:t>
            </a:r>
          </a:p>
          <a:p>
            <a:pPr marL="742950" lvl="1" indent="-285750" rtl="0" fontAlgn="base">
              <a:lnSpc>
                <a:spcPts val="3600"/>
              </a:lnSpc>
              <a:spcBef>
                <a:spcPts val="0"/>
              </a:spcBef>
              <a:spcAft>
                <a:spcPts val="1200"/>
              </a:spcAft>
              <a:buFont typeface="Arial" panose="020B0604020202020204" pitchFamily="34" charset="0"/>
              <a:buChar char="•"/>
            </a:pPr>
            <a:r>
              <a:rPr lang="en-US" sz="2400" b="0" i="0" u="none" strike="noStrike" dirty="0">
                <a:effectLst/>
                <a:latin typeface="Arial" panose="020B0604020202020204" pitchFamily="34" charset="0"/>
              </a:rPr>
              <a:t>64% of diagnosed CVI cases also have epilepsy </a:t>
            </a:r>
          </a:p>
        </p:txBody>
      </p:sp>
    </p:spTree>
    <p:extLst>
      <p:ext uri="{BB962C8B-B14F-4D97-AF65-F5344CB8AC3E}">
        <p14:creationId xmlns:p14="http://schemas.microsoft.com/office/powerpoint/2010/main" val="1499072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 1: </a:t>
            </a:r>
            <a:r>
              <a:rPr lang="en-US" b="0" i="0" u="none" strike="noStrike" dirty="0">
                <a:solidFill>
                  <a:srgbClr val="000000"/>
                </a:solidFill>
                <a:effectLst/>
                <a:latin typeface="Roboto" panose="02000000000000000000" pitchFamily="2" charset="0"/>
              </a:rPr>
              <a:t>CVI Visual Behaviors</a:t>
            </a:r>
            <a:endParaRPr lang="en-US"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Ocular forms of visual impairment</a:t>
            </a:r>
          </a:p>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Cerebral/Cortical Visual Impairment (CVI)- vision loss caused by injury to the visual processing centers of the brain or to the brain’s visual pathways</a:t>
            </a:r>
          </a:p>
          <a:p>
            <a:pPr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CVI Stats:</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It is estimated that only about 20% of CVI cases currently have a diagnosis </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20% of diagnosed CVI cases also have ASD </a:t>
            </a:r>
          </a:p>
          <a:p>
            <a:pPr marL="742950" lvl="1" indent="-285750" rtl="0" fontAlgn="base">
              <a:lnSpc>
                <a:spcPts val="3600"/>
              </a:lnSpc>
              <a:spcBef>
                <a:spcPts val="0"/>
              </a:spcBef>
              <a:spcAft>
                <a:spcPts val="0"/>
              </a:spcAft>
              <a:buFont typeface="Arial" panose="020B0604020202020204" pitchFamily="34" charset="0"/>
              <a:buChar char="•"/>
            </a:pPr>
            <a:r>
              <a:rPr lang="en-US" sz="2400" b="0" i="0" u="none" strike="noStrike" dirty="0">
                <a:effectLst/>
                <a:latin typeface="Arial" panose="020B0604020202020204" pitchFamily="34" charset="0"/>
              </a:rPr>
              <a:t>60-70% of diagnosed CVI cases also have CP </a:t>
            </a:r>
          </a:p>
          <a:p>
            <a:pPr marL="742950" lvl="1" indent="-285750" rtl="0" fontAlgn="base">
              <a:lnSpc>
                <a:spcPts val="3600"/>
              </a:lnSpc>
              <a:spcBef>
                <a:spcPts val="0"/>
              </a:spcBef>
              <a:spcAft>
                <a:spcPts val="1200"/>
              </a:spcAft>
              <a:buFont typeface="Arial" panose="020B0604020202020204" pitchFamily="34" charset="0"/>
              <a:buChar char="•"/>
            </a:pPr>
            <a:r>
              <a:rPr lang="en-US" sz="2400" b="0" i="0" u="none" strike="noStrike" dirty="0">
                <a:effectLst/>
                <a:latin typeface="Arial" panose="020B0604020202020204" pitchFamily="34" charset="0"/>
              </a:rPr>
              <a:t>64% of diagnosed CVI cases also have epilepsy </a:t>
            </a:r>
          </a:p>
        </p:txBody>
      </p:sp>
    </p:spTree>
    <p:extLst>
      <p:ext uri="{BB962C8B-B14F-4D97-AF65-F5344CB8AC3E}">
        <p14:creationId xmlns:p14="http://schemas.microsoft.com/office/powerpoint/2010/main" val="1049937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r>
              <a:rPr lang="en-US" b="0" i="0" u="none" strike="noStrike" dirty="0">
                <a:solidFill>
                  <a:srgbClr val="000000"/>
                </a:solidFill>
                <a:effectLst/>
                <a:latin typeface="Arial" panose="020B0604020202020204" pitchFamily="34" charset="0"/>
              </a:rPr>
              <a:t>Step 1: </a:t>
            </a:r>
            <a:r>
              <a:rPr lang="en" b="0" dirty="0"/>
              <a:t>Hearing</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marL="457200" lvl="0" indent="-381000" algn="l" rtl="0">
              <a:lnSpc>
                <a:spcPct val="150000"/>
              </a:lnSpc>
              <a:spcBef>
                <a:spcPts val="1200"/>
              </a:spcBef>
              <a:spcAft>
                <a:spcPts val="0"/>
              </a:spcAft>
              <a:buSzPts val="2400"/>
              <a:buChar char="●"/>
            </a:pPr>
            <a:r>
              <a:rPr lang="en-US" sz="2400" dirty="0"/>
              <a:t>Deaf and Hard of Hearing</a:t>
            </a:r>
          </a:p>
          <a:p>
            <a:pPr marL="457200" lvl="0" indent="-381000" algn="l" rtl="0">
              <a:lnSpc>
                <a:spcPct val="150000"/>
              </a:lnSpc>
              <a:spcBef>
                <a:spcPts val="1200"/>
              </a:spcBef>
              <a:spcAft>
                <a:spcPts val="0"/>
              </a:spcAft>
              <a:buSzPts val="2400"/>
              <a:buChar char="●"/>
            </a:pPr>
            <a:r>
              <a:rPr lang="en-US" sz="2400" dirty="0"/>
              <a:t>Deafblind- dual sensory loss</a:t>
            </a:r>
          </a:p>
          <a:p>
            <a:pPr marL="457200" lvl="0" indent="-381000" algn="l" rtl="0">
              <a:lnSpc>
                <a:spcPct val="150000"/>
              </a:lnSpc>
              <a:spcBef>
                <a:spcPts val="1200"/>
              </a:spcBef>
              <a:spcAft>
                <a:spcPts val="1200"/>
              </a:spcAft>
              <a:buSzPts val="2400"/>
              <a:buChar char="●"/>
            </a:pPr>
            <a:r>
              <a:rPr lang="en-US" sz="2400" dirty="0"/>
              <a:t>Central Auditory Processing Disorder-CAPD is a hearing difference caused by damage to the areas in the brain responsible for processing sounds and noise</a:t>
            </a:r>
          </a:p>
        </p:txBody>
      </p:sp>
    </p:spTree>
    <p:extLst>
      <p:ext uri="{BB962C8B-B14F-4D97-AF65-F5344CB8AC3E}">
        <p14:creationId xmlns:p14="http://schemas.microsoft.com/office/powerpoint/2010/main" val="483869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199" y="365125"/>
            <a:ext cx="10783529" cy="1325563"/>
          </a:xfrm>
        </p:spPr>
        <p:txBody>
          <a:bodyPr>
            <a:normAutofit/>
          </a:bodyPr>
          <a:lstStyle/>
          <a:p>
            <a:r>
              <a:rPr lang="en-US" b="0" i="0" u="none" strike="noStrike" dirty="0">
                <a:solidFill>
                  <a:srgbClr val="000000"/>
                </a:solidFill>
                <a:effectLst/>
                <a:latin typeface="Arial" panose="020B0604020202020204" pitchFamily="34" charset="0"/>
              </a:rPr>
              <a:t>Step 1: </a:t>
            </a:r>
            <a:r>
              <a:rPr lang="en" b="0" dirty="0"/>
              <a:t>Vision and Hearing Considerations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marL="457200" lvl="0" indent="-381000" algn="l" rtl="0">
              <a:lnSpc>
                <a:spcPct val="150000"/>
              </a:lnSpc>
              <a:spcBef>
                <a:spcPts val="1200"/>
              </a:spcBef>
              <a:spcAft>
                <a:spcPts val="0"/>
              </a:spcAft>
              <a:buSzPts val="2400"/>
              <a:buChar char="●"/>
            </a:pPr>
            <a:r>
              <a:rPr lang="en-US" sz="2400" dirty="0"/>
              <a:t>Level and extent of sensory loss</a:t>
            </a:r>
          </a:p>
          <a:p>
            <a:pPr marL="457200" lvl="0" indent="-381000" algn="l" rtl="0">
              <a:lnSpc>
                <a:spcPct val="150000"/>
              </a:lnSpc>
              <a:spcBef>
                <a:spcPts val="1200"/>
              </a:spcBef>
              <a:spcAft>
                <a:spcPts val="0"/>
              </a:spcAft>
              <a:buSzPts val="2400"/>
              <a:buChar char="●"/>
            </a:pPr>
            <a:r>
              <a:rPr lang="en-US" sz="2400" dirty="0"/>
              <a:t>Receiving services?</a:t>
            </a:r>
          </a:p>
          <a:p>
            <a:pPr marL="457200" lvl="0" indent="-381000" algn="l" rtl="0">
              <a:lnSpc>
                <a:spcPct val="150000"/>
              </a:lnSpc>
              <a:spcBef>
                <a:spcPts val="1200"/>
              </a:spcBef>
              <a:spcAft>
                <a:spcPts val="0"/>
              </a:spcAft>
              <a:buSzPts val="2400"/>
              <a:buChar char="●"/>
            </a:pPr>
            <a:r>
              <a:rPr lang="en-US" sz="2400" dirty="0"/>
              <a:t>Needed accommodations</a:t>
            </a:r>
          </a:p>
          <a:p>
            <a:pPr marL="457200" lvl="0" indent="-381000" algn="l" rtl="0">
              <a:lnSpc>
                <a:spcPct val="150000"/>
              </a:lnSpc>
              <a:spcBef>
                <a:spcPts val="1200"/>
              </a:spcBef>
              <a:spcAft>
                <a:spcPts val="0"/>
              </a:spcAft>
              <a:buSzPts val="2400"/>
              <a:buChar char="●"/>
            </a:pPr>
            <a:r>
              <a:rPr lang="en-US" sz="2400" dirty="0"/>
              <a:t>Do they have a processing delay</a:t>
            </a:r>
          </a:p>
          <a:p>
            <a:pPr marL="457200" lvl="0" indent="-381000" algn="l" rtl="0">
              <a:lnSpc>
                <a:spcPct val="150000"/>
              </a:lnSpc>
              <a:spcBef>
                <a:spcPts val="1200"/>
              </a:spcBef>
              <a:spcAft>
                <a:spcPts val="0"/>
              </a:spcAft>
              <a:buSzPts val="2400"/>
              <a:buChar char="●"/>
            </a:pPr>
            <a:r>
              <a:rPr lang="en-US" sz="2400" dirty="0"/>
              <a:t>How are they using their vision and hearing?</a:t>
            </a:r>
          </a:p>
          <a:p>
            <a:pPr marL="457200" lvl="0" indent="-381000" algn="l" rtl="0">
              <a:lnSpc>
                <a:spcPct val="150000"/>
              </a:lnSpc>
              <a:spcBef>
                <a:spcPts val="1200"/>
              </a:spcBef>
              <a:spcAft>
                <a:spcPts val="1200"/>
              </a:spcAft>
              <a:buSzPts val="2400"/>
              <a:buChar char="●"/>
            </a:pPr>
            <a:r>
              <a:rPr lang="en-US" sz="2400" dirty="0"/>
              <a:t>What do they understand by hearing and seeing?</a:t>
            </a:r>
          </a:p>
        </p:txBody>
      </p:sp>
    </p:spTree>
    <p:extLst>
      <p:ext uri="{BB962C8B-B14F-4D97-AF65-F5344CB8AC3E}">
        <p14:creationId xmlns:p14="http://schemas.microsoft.com/office/powerpoint/2010/main" val="2346726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199" y="365125"/>
            <a:ext cx="10783529" cy="1325563"/>
          </a:xfrm>
        </p:spPr>
        <p:txBody>
          <a:bodyPr>
            <a:normAutofit/>
          </a:bodyPr>
          <a:lstStyle/>
          <a:p>
            <a:r>
              <a:rPr lang="en" b="0" dirty="0"/>
              <a:t>Step 1: Additional Assessment</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marL="87630" lvl="0" indent="0" algn="l" rtl="0">
              <a:spcBef>
                <a:spcPts val="1200"/>
              </a:spcBef>
              <a:spcAft>
                <a:spcPts val="0"/>
              </a:spcAft>
              <a:buClr>
                <a:schemeClr val="dk1"/>
              </a:buClr>
              <a:buSzPct val="100000"/>
              <a:buNone/>
            </a:pPr>
            <a:r>
              <a:rPr lang="en-US" sz="2400" dirty="0"/>
              <a:t>Considering the “inch-stones” in between developmental assessment age ranges</a:t>
            </a:r>
          </a:p>
          <a:p>
            <a:pPr marL="0" lvl="0" indent="457200" algn="l" rtl="0">
              <a:spcBef>
                <a:spcPts val="1200"/>
              </a:spcBef>
              <a:spcAft>
                <a:spcPts val="0"/>
              </a:spcAft>
              <a:buNone/>
            </a:pPr>
            <a:r>
              <a:rPr lang="en-US" sz="2400" dirty="0"/>
              <a:t>Examples: </a:t>
            </a:r>
          </a:p>
          <a:p>
            <a:pPr marL="887730" lvl="1" indent="-342900">
              <a:spcBef>
                <a:spcPts val="1200"/>
              </a:spcBef>
              <a:buSzPct val="100000"/>
            </a:pPr>
            <a:r>
              <a:rPr lang="en-US" sz="2400" dirty="0"/>
              <a:t>Attending to the caregiver and the environment</a:t>
            </a:r>
          </a:p>
          <a:p>
            <a:pPr marL="887730" lvl="1" indent="-342900">
              <a:spcBef>
                <a:spcPts val="0"/>
              </a:spcBef>
              <a:buSzPct val="100000"/>
            </a:pPr>
            <a:r>
              <a:rPr lang="en-US" sz="2400" dirty="0"/>
              <a:t>Types and levels of voluntary movement</a:t>
            </a:r>
          </a:p>
          <a:p>
            <a:pPr marL="887730" lvl="1" indent="-342900">
              <a:spcBef>
                <a:spcPts val="0"/>
              </a:spcBef>
              <a:buSzPct val="100000"/>
            </a:pPr>
            <a:r>
              <a:rPr lang="en-US" sz="2400" dirty="0"/>
              <a:t>Are they making choices and how are they doing this?</a:t>
            </a:r>
          </a:p>
          <a:p>
            <a:pPr marL="1344930" lvl="2" indent="-342900">
              <a:spcBef>
                <a:spcPts val="0"/>
              </a:spcBef>
              <a:buSzPct val="100000"/>
              <a:buFont typeface="Courier New" panose="02070309020205020404" pitchFamily="49" charset="0"/>
              <a:buChar char="o"/>
            </a:pPr>
            <a:r>
              <a:rPr lang="en-US" sz="2400" dirty="0"/>
              <a:t>Pointing/direct select</a:t>
            </a:r>
          </a:p>
          <a:p>
            <a:pPr marL="1344930" lvl="2" indent="-342900">
              <a:spcBef>
                <a:spcPts val="0"/>
              </a:spcBef>
              <a:buSzPct val="100000"/>
              <a:buFont typeface="Courier New" panose="02070309020205020404" pitchFamily="49" charset="0"/>
              <a:buChar char="o"/>
            </a:pPr>
            <a:r>
              <a:rPr lang="en-US" sz="2400" dirty="0"/>
              <a:t>Eye gaze</a:t>
            </a:r>
          </a:p>
          <a:p>
            <a:pPr marL="1344930" lvl="2" indent="-342900">
              <a:spcBef>
                <a:spcPts val="0"/>
              </a:spcBef>
              <a:buSzPct val="100000"/>
              <a:buFont typeface="Courier New" panose="02070309020205020404" pitchFamily="49" charset="0"/>
              <a:buChar char="o"/>
            </a:pPr>
            <a:r>
              <a:rPr lang="en-US" sz="2400" dirty="0"/>
              <a:t>Vocalizations</a:t>
            </a:r>
          </a:p>
        </p:txBody>
      </p:sp>
    </p:spTree>
    <p:extLst>
      <p:ext uri="{BB962C8B-B14F-4D97-AF65-F5344CB8AC3E}">
        <p14:creationId xmlns:p14="http://schemas.microsoft.com/office/powerpoint/2010/main" val="190216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a:xfrm>
            <a:off x="831850" y="1547781"/>
            <a:ext cx="10515600" cy="1209675"/>
          </a:xfrm>
        </p:spPr>
        <p:txBody>
          <a:bodyPr>
            <a:normAutofit/>
          </a:bodyPr>
          <a:lstStyle/>
          <a:p>
            <a:r>
              <a:rPr lang="en" sz="4400" b="1" dirty="0">
                <a:latin typeface="Arial"/>
                <a:ea typeface="Arial"/>
                <a:cs typeface="Arial"/>
                <a:sym typeface="Arial"/>
              </a:rPr>
              <a:t>Step 2: Reading Cues</a:t>
            </a:r>
            <a:endParaRPr lang="en-US" sz="4400" dirty="0"/>
          </a:p>
        </p:txBody>
      </p:sp>
    </p:spTree>
    <p:extLst>
      <p:ext uri="{BB962C8B-B14F-4D97-AF65-F5344CB8AC3E}">
        <p14:creationId xmlns:p14="http://schemas.microsoft.com/office/powerpoint/2010/main" val="2785757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54DA24-4CE8-F01F-1B2B-9E7006B3D68E}"/>
              </a:ext>
            </a:extLst>
          </p:cNvPr>
          <p:cNvSpPr>
            <a:spLocks noGrp="1"/>
          </p:cNvSpPr>
          <p:nvPr>
            <p:ph type="title"/>
          </p:nvPr>
        </p:nvSpPr>
        <p:spPr/>
        <p:txBody>
          <a:bodyPr/>
          <a:lstStyle/>
          <a:p>
            <a:r>
              <a:rPr lang="en" b="0" dirty="0"/>
              <a:t>Step 2: Importance of Reading Cues</a:t>
            </a:r>
            <a:endParaRPr lang="en-US" b="0" dirty="0"/>
          </a:p>
        </p:txBody>
      </p:sp>
      <p:sp>
        <p:nvSpPr>
          <p:cNvPr id="7" name="Content Placeholder 6">
            <a:extLst>
              <a:ext uri="{FF2B5EF4-FFF2-40B4-BE49-F238E27FC236}">
                <a16:creationId xmlns:a16="http://schemas.microsoft.com/office/drawing/2014/main" id="{6F35408F-DB89-A0CD-8115-483245563001}"/>
              </a:ext>
            </a:extLst>
          </p:cNvPr>
          <p:cNvSpPr>
            <a:spLocks noGrp="1"/>
          </p:cNvSpPr>
          <p:nvPr>
            <p:ph sz="half" idx="2"/>
          </p:nvPr>
        </p:nvSpPr>
        <p:spPr>
          <a:xfrm>
            <a:off x="839786" y="2505075"/>
            <a:ext cx="5029193" cy="3684588"/>
          </a:xfrm>
        </p:spPr>
        <p:txBody>
          <a:bodyPr/>
          <a:lstStyle/>
          <a:p>
            <a:pPr marL="0" lvl="0" indent="0" algn="l" rtl="0">
              <a:spcBef>
                <a:spcPts val="0"/>
              </a:spcBef>
              <a:spcAft>
                <a:spcPts val="0"/>
              </a:spcAft>
              <a:buNone/>
            </a:pPr>
            <a:r>
              <a:rPr lang="en-US" sz="2400" dirty="0">
                <a:solidFill>
                  <a:schemeClr val="tx1"/>
                </a:solidFill>
              </a:rPr>
              <a:t>Highlighting the importance of caregiver responsiveness and the caregiver-child relationship *</a:t>
            </a:r>
          </a:p>
          <a:p>
            <a:pPr marL="0" lvl="0" indent="0" algn="l" rtl="0">
              <a:spcBef>
                <a:spcPts val="1200"/>
              </a:spcBef>
              <a:spcAft>
                <a:spcPts val="0"/>
              </a:spcAft>
              <a:buNone/>
            </a:pPr>
            <a:r>
              <a:rPr lang="en-US" sz="2400" dirty="0">
                <a:solidFill>
                  <a:schemeClr val="tx1"/>
                </a:solidFill>
              </a:rPr>
              <a:t>Learning to Observe the child’s current cues</a:t>
            </a:r>
          </a:p>
          <a:p>
            <a:pPr marL="0" lvl="0" indent="0" algn="l" rtl="0">
              <a:spcBef>
                <a:spcPts val="1200"/>
              </a:spcBef>
              <a:spcAft>
                <a:spcPts val="0"/>
              </a:spcAft>
              <a:buNone/>
            </a:pPr>
            <a:r>
              <a:rPr lang="en-US" sz="2400" dirty="0">
                <a:solidFill>
                  <a:schemeClr val="tx1"/>
                </a:solidFill>
              </a:rPr>
              <a:t>Cues in children with complex health needs may look different or be subtle </a:t>
            </a:r>
          </a:p>
          <a:p>
            <a:endParaRPr lang="en-US" dirty="0"/>
          </a:p>
        </p:txBody>
      </p:sp>
      <p:sp>
        <p:nvSpPr>
          <p:cNvPr id="8" name="Text Placeholder 7">
            <a:extLst>
              <a:ext uri="{FF2B5EF4-FFF2-40B4-BE49-F238E27FC236}">
                <a16:creationId xmlns:a16="http://schemas.microsoft.com/office/drawing/2014/main" id="{EF21E646-3DA6-664A-EC7D-3C8BCB3AD11B}"/>
              </a:ext>
            </a:extLst>
          </p:cNvPr>
          <p:cNvSpPr>
            <a:spLocks noGrp="1"/>
          </p:cNvSpPr>
          <p:nvPr>
            <p:ph type="body" idx="10"/>
          </p:nvPr>
        </p:nvSpPr>
        <p:spPr/>
        <p:txBody>
          <a:bodyPr/>
          <a:lstStyle/>
          <a:p>
            <a:r>
              <a:rPr lang="en-US" dirty="0">
                <a:solidFill>
                  <a:schemeClr val="tx1"/>
                </a:solidFill>
              </a:rPr>
              <a:t>Examples:</a:t>
            </a:r>
          </a:p>
        </p:txBody>
      </p:sp>
      <p:sp>
        <p:nvSpPr>
          <p:cNvPr id="9" name="Content Placeholder 8">
            <a:extLst>
              <a:ext uri="{FF2B5EF4-FFF2-40B4-BE49-F238E27FC236}">
                <a16:creationId xmlns:a16="http://schemas.microsoft.com/office/drawing/2014/main" id="{40A9C45B-71B4-4069-0842-4807970AE0BF}"/>
              </a:ext>
            </a:extLst>
          </p:cNvPr>
          <p:cNvSpPr>
            <a:spLocks noGrp="1"/>
          </p:cNvSpPr>
          <p:nvPr>
            <p:ph sz="half" idx="11"/>
          </p:nvPr>
        </p:nvSpPr>
        <p:spPr/>
        <p:txBody>
          <a:bodyPr/>
          <a:lstStyle/>
          <a:p>
            <a:pPr marL="457200" lvl="0" indent="-342900" algn="l" rtl="0">
              <a:spcBef>
                <a:spcPts val="1200"/>
              </a:spcBef>
              <a:spcAft>
                <a:spcPts val="0"/>
              </a:spcAft>
              <a:buClr>
                <a:schemeClr val="dk1"/>
              </a:buClr>
              <a:buSzPts val="1800"/>
              <a:buChar char="●"/>
            </a:pPr>
            <a:r>
              <a:rPr lang="en-US" dirty="0">
                <a:solidFill>
                  <a:schemeClr val="tx1"/>
                </a:solidFill>
              </a:rPr>
              <a:t>Startle response</a:t>
            </a:r>
          </a:p>
          <a:p>
            <a:pPr marL="457200" lvl="0" indent="-342900" algn="l" rtl="0">
              <a:spcBef>
                <a:spcPts val="0"/>
              </a:spcBef>
              <a:spcAft>
                <a:spcPts val="0"/>
              </a:spcAft>
              <a:buClr>
                <a:schemeClr val="dk1"/>
              </a:buClr>
              <a:buSzPts val="1800"/>
              <a:buChar char="●"/>
            </a:pPr>
            <a:r>
              <a:rPr lang="en-US" dirty="0">
                <a:solidFill>
                  <a:schemeClr val="tx1"/>
                </a:solidFill>
              </a:rPr>
              <a:t>Quiets or becomes still</a:t>
            </a:r>
          </a:p>
          <a:p>
            <a:pPr marL="457200" lvl="0" indent="-342900" algn="l" rtl="0">
              <a:spcBef>
                <a:spcPts val="0"/>
              </a:spcBef>
              <a:spcAft>
                <a:spcPts val="0"/>
              </a:spcAft>
              <a:buClr>
                <a:schemeClr val="dk1"/>
              </a:buClr>
              <a:buSzPts val="1800"/>
              <a:buChar char="●"/>
            </a:pPr>
            <a:r>
              <a:rPr lang="en-US" dirty="0">
                <a:solidFill>
                  <a:schemeClr val="tx1"/>
                </a:solidFill>
              </a:rPr>
              <a:t>Body movement- may be subtle</a:t>
            </a:r>
          </a:p>
          <a:p>
            <a:pPr marL="457200" lvl="0" indent="-342900" algn="l" rtl="0">
              <a:spcBef>
                <a:spcPts val="0"/>
              </a:spcBef>
              <a:spcAft>
                <a:spcPts val="0"/>
              </a:spcAft>
              <a:buClr>
                <a:schemeClr val="dk1"/>
              </a:buClr>
              <a:buSzPts val="1800"/>
              <a:buChar char="●"/>
            </a:pPr>
            <a:r>
              <a:rPr lang="en-US" dirty="0">
                <a:solidFill>
                  <a:schemeClr val="tx1"/>
                </a:solidFill>
              </a:rPr>
              <a:t>Slowing or accelerating respiration</a:t>
            </a:r>
          </a:p>
          <a:p>
            <a:pPr marL="457200" lvl="0" indent="-342900" algn="just" rtl="0">
              <a:spcBef>
                <a:spcPts val="0"/>
              </a:spcBef>
              <a:spcAft>
                <a:spcPts val="0"/>
              </a:spcAft>
              <a:buClr>
                <a:schemeClr val="dk1"/>
              </a:buClr>
              <a:buSzPts val="1800"/>
              <a:buChar char="●"/>
            </a:pPr>
            <a:r>
              <a:rPr lang="en-US" dirty="0">
                <a:solidFill>
                  <a:schemeClr val="tx1"/>
                </a:solidFill>
              </a:rPr>
              <a:t>Slowing or accelerating heart rate</a:t>
            </a:r>
          </a:p>
          <a:p>
            <a:pPr marL="457200" lvl="0" indent="-342900" algn="l" rtl="0">
              <a:spcBef>
                <a:spcPts val="0"/>
              </a:spcBef>
              <a:spcAft>
                <a:spcPts val="0"/>
              </a:spcAft>
              <a:buClr>
                <a:schemeClr val="dk1"/>
              </a:buClr>
              <a:buSzPts val="1800"/>
              <a:buChar char="●"/>
            </a:pPr>
            <a:r>
              <a:rPr lang="en-US" dirty="0">
                <a:solidFill>
                  <a:schemeClr val="tx1"/>
                </a:solidFill>
              </a:rPr>
              <a:t>Changes in body tone (tensing/releasing)</a:t>
            </a:r>
          </a:p>
          <a:p>
            <a:pPr marL="457200" lvl="0" indent="-342900" algn="just" rtl="0">
              <a:lnSpc>
                <a:spcPct val="115000"/>
              </a:lnSpc>
              <a:spcBef>
                <a:spcPts val="100"/>
              </a:spcBef>
              <a:spcAft>
                <a:spcPts val="0"/>
              </a:spcAft>
              <a:buClr>
                <a:schemeClr val="dk1"/>
              </a:buClr>
              <a:buSzPts val="1800"/>
              <a:buChar char="●"/>
            </a:pPr>
            <a:r>
              <a:rPr lang="en-US" sz="1800" dirty="0">
                <a:solidFill>
                  <a:schemeClr val="dk1"/>
                </a:solidFill>
              </a:rPr>
              <a:t>Vocalizing or crying</a:t>
            </a:r>
          </a:p>
          <a:p>
            <a:pPr marL="457200" lvl="0" indent="-342900" algn="just" rtl="0">
              <a:lnSpc>
                <a:spcPct val="115000"/>
              </a:lnSpc>
              <a:spcBef>
                <a:spcPts val="0"/>
              </a:spcBef>
              <a:spcAft>
                <a:spcPts val="0"/>
              </a:spcAft>
              <a:buClr>
                <a:schemeClr val="dk1"/>
              </a:buClr>
              <a:buSzPts val="1800"/>
              <a:buChar char="●"/>
            </a:pPr>
            <a:r>
              <a:rPr lang="en-US" sz="1800" dirty="0">
                <a:solidFill>
                  <a:schemeClr val="dk1"/>
                </a:solidFill>
              </a:rPr>
              <a:t>Movement of the eyes, blinking</a:t>
            </a: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Turning the head</a:t>
            </a: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Smiling, laughing, or frowning</a:t>
            </a:r>
          </a:p>
          <a:p>
            <a:pPr marL="457200" lvl="0" indent="-342900" algn="l" rtl="0">
              <a:lnSpc>
                <a:spcPct val="115000"/>
              </a:lnSpc>
              <a:spcBef>
                <a:spcPts val="0"/>
              </a:spcBef>
              <a:spcAft>
                <a:spcPts val="0"/>
              </a:spcAft>
              <a:buClr>
                <a:schemeClr val="dk1"/>
              </a:buClr>
              <a:buSzPts val="1800"/>
              <a:buChar char="●"/>
            </a:pPr>
            <a:r>
              <a:rPr lang="en-US" sz="1800" dirty="0">
                <a:solidFill>
                  <a:schemeClr val="dk1"/>
                </a:solidFill>
              </a:rPr>
              <a:t>Fussing or cooing</a:t>
            </a:r>
          </a:p>
          <a:p>
            <a:pPr marL="457200" lvl="0" indent="-342900" algn="l" rtl="0">
              <a:spcBef>
                <a:spcPts val="0"/>
              </a:spcBef>
              <a:spcAft>
                <a:spcPts val="0"/>
              </a:spcAft>
              <a:buClr>
                <a:schemeClr val="dk1"/>
              </a:buClr>
              <a:buSzPts val="1800"/>
              <a:buChar char="●"/>
            </a:pPr>
            <a:r>
              <a:rPr lang="en-US" sz="1800" dirty="0">
                <a:solidFill>
                  <a:schemeClr val="dk1"/>
                </a:solidFill>
              </a:rPr>
              <a:t>Moving toward or away</a:t>
            </a:r>
            <a:endParaRPr lang="en-US" dirty="0">
              <a:solidFill>
                <a:schemeClr val="tx1"/>
              </a:solidFill>
            </a:endParaRPr>
          </a:p>
          <a:p>
            <a:endParaRPr lang="en-US" dirty="0"/>
          </a:p>
        </p:txBody>
      </p:sp>
    </p:spTree>
    <p:extLst>
      <p:ext uri="{BB962C8B-B14F-4D97-AF65-F5344CB8AC3E}">
        <p14:creationId xmlns:p14="http://schemas.microsoft.com/office/powerpoint/2010/main" val="359913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377687" y="457200"/>
            <a:ext cx="6194805" cy="1600200"/>
          </a:xfrm>
        </p:spPr>
        <p:txBody>
          <a:bodyPr/>
          <a:lstStyle/>
          <a:p>
            <a:r>
              <a:rPr lang="en" b="0" dirty="0"/>
              <a:t>Step 2: Reading Cues, cont.</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377687" y="2057400"/>
            <a:ext cx="4571999" cy="3811588"/>
          </a:xfrm>
        </p:spPr>
        <p:txBody>
          <a:bodyPr>
            <a:noAutofit/>
          </a:bodyPr>
          <a:lstStyle/>
          <a:p>
            <a:pPr marL="0" lvl="0" indent="0" algn="l" rtl="0">
              <a:spcBef>
                <a:spcPts val="0"/>
              </a:spcBef>
              <a:spcAft>
                <a:spcPts val="0"/>
              </a:spcAft>
              <a:buNone/>
            </a:pPr>
            <a:r>
              <a:rPr lang="en-US" sz="1600" dirty="0">
                <a:solidFill>
                  <a:schemeClr val="dk1"/>
                </a:solidFill>
              </a:rPr>
              <a:t>Work towards enhancing the caregiver’s ability to: </a:t>
            </a:r>
          </a:p>
          <a:p>
            <a:pPr marL="457200" lvl="0" indent="-342900" algn="l" rtl="0">
              <a:spcBef>
                <a:spcPts val="1200"/>
              </a:spcBef>
              <a:spcAft>
                <a:spcPts val="0"/>
              </a:spcAft>
              <a:buClr>
                <a:schemeClr val="dk1"/>
              </a:buClr>
              <a:buSzPts val="1800"/>
              <a:buChar char="●"/>
            </a:pPr>
            <a:r>
              <a:rPr lang="en-US" sz="1600" dirty="0">
                <a:solidFill>
                  <a:schemeClr val="dk1"/>
                </a:solidFill>
              </a:rPr>
              <a:t>Recognize</a:t>
            </a:r>
          </a:p>
          <a:p>
            <a:pPr marL="457200" lvl="0" indent="-342900" algn="l" rtl="0">
              <a:spcBef>
                <a:spcPts val="0"/>
              </a:spcBef>
              <a:spcAft>
                <a:spcPts val="0"/>
              </a:spcAft>
              <a:buClr>
                <a:schemeClr val="dk1"/>
              </a:buClr>
              <a:buSzPts val="1800"/>
              <a:buChar char="●"/>
            </a:pPr>
            <a:r>
              <a:rPr lang="en-US" sz="1600" dirty="0">
                <a:solidFill>
                  <a:schemeClr val="dk1"/>
                </a:solidFill>
              </a:rPr>
              <a:t>Interpret</a:t>
            </a:r>
          </a:p>
          <a:p>
            <a:pPr marL="457200" lvl="0" indent="-342900" algn="l" rtl="0">
              <a:spcBef>
                <a:spcPts val="0"/>
              </a:spcBef>
              <a:spcAft>
                <a:spcPts val="0"/>
              </a:spcAft>
              <a:buClr>
                <a:schemeClr val="dk1"/>
              </a:buClr>
              <a:buSzPts val="1800"/>
              <a:buChar char="●"/>
            </a:pPr>
            <a:r>
              <a:rPr lang="en-US" sz="1600" dirty="0">
                <a:solidFill>
                  <a:schemeClr val="dk1"/>
                </a:solidFill>
              </a:rPr>
              <a:t>Respond to the child’s behaviors</a:t>
            </a:r>
          </a:p>
          <a:p>
            <a:pPr marL="457200" lvl="0" indent="-342900" algn="l" rtl="0">
              <a:spcBef>
                <a:spcPts val="0"/>
              </a:spcBef>
              <a:spcAft>
                <a:spcPts val="0"/>
              </a:spcAft>
              <a:buClr>
                <a:schemeClr val="dk1"/>
              </a:buClr>
              <a:buSzPts val="1800"/>
              <a:buChar char="●"/>
            </a:pPr>
            <a:r>
              <a:rPr lang="en-US" sz="1600" dirty="0">
                <a:solidFill>
                  <a:schemeClr val="dk1"/>
                </a:solidFill>
              </a:rPr>
              <a:t>Honoring their efforts to communicate</a:t>
            </a:r>
          </a:p>
          <a:p>
            <a:pPr marL="0" lvl="0" indent="0" algn="l" rtl="0">
              <a:spcBef>
                <a:spcPts val="1200"/>
              </a:spcBef>
              <a:spcAft>
                <a:spcPts val="0"/>
              </a:spcAft>
              <a:buNone/>
            </a:pPr>
            <a:r>
              <a:rPr lang="en-US" sz="1600" dirty="0">
                <a:solidFill>
                  <a:schemeClr val="dk1"/>
                </a:solidFill>
              </a:rPr>
              <a:t>Doing this by:</a:t>
            </a:r>
          </a:p>
          <a:p>
            <a:pPr marL="457200" lvl="0" indent="-342900" algn="l" rtl="0">
              <a:spcBef>
                <a:spcPts val="1200"/>
              </a:spcBef>
              <a:spcAft>
                <a:spcPts val="0"/>
              </a:spcAft>
              <a:buClr>
                <a:schemeClr val="dk1"/>
              </a:buClr>
              <a:buSzPts val="1800"/>
              <a:buChar char="●"/>
            </a:pPr>
            <a:r>
              <a:rPr lang="en-US" sz="1600" dirty="0">
                <a:solidFill>
                  <a:schemeClr val="dk1"/>
                </a:solidFill>
              </a:rPr>
              <a:t>Observing cues in daily routines</a:t>
            </a:r>
          </a:p>
          <a:p>
            <a:pPr marL="457200" lvl="0" indent="-342900" algn="l" rtl="0">
              <a:spcBef>
                <a:spcPts val="0"/>
              </a:spcBef>
              <a:spcAft>
                <a:spcPts val="0"/>
              </a:spcAft>
              <a:buClr>
                <a:schemeClr val="dk1"/>
              </a:buClr>
              <a:buSzPts val="1800"/>
              <a:buChar char="●"/>
            </a:pPr>
            <a:r>
              <a:rPr lang="en-US" sz="1600" dirty="0">
                <a:solidFill>
                  <a:schemeClr val="dk1"/>
                </a:solidFill>
              </a:rPr>
              <a:t>Noting the child’s internal state (hunger, pain, etc.) and how you know</a:t>
            </a:r>
          </a:p>
          <a:p>
            <a:pPr marL="457200" lvl="0" indent="-342900" algn="l" rtl="0">
              <a:spcBef>
                <a:spcPts val="0"/>
              </a:spcBef>
              <a:spcAft>
                <a:spcPts val="0"/>
              </a:spcAft>
              <a:buClr>
                <a:schemeClr val="dk1"/>
              </a:buClr>
              <a:buSzPts val="1800"/>
              <a:buChar char="●"/>
            </a:pPr>
            <a:r>
              <a:rPr lang="en-US" sz="1600" dirty="0">
                <a:solidFill>
                  <a:schemeClr val="dk1"/>
                </a:solidFill>
              </a:rPr>
              <a:t>What does it look like when they are in each of the behavioral states (</a:t>
            </a:r>
            <a:r>
              <a:rPr lang="en-US" sz="1600" dirty="0"/>
              <a:t>ex. Quiet alert, fussy, sleepy, etc.)</a:t>
            </a:r>
            <a:endParaRPr lang="en-US" sz="1600" dirty="0">
              <a:solidFill>
                <a:schemeClr val="dk1"/>
              </a:solidFill>
            </a:endParaRPr>
          </a:p>
          <a:p>
            <a:pPr marL="457200" lvl="0" indent="-342900" algn="l" rtl="0">
              <a:spcBef>
                <a:spcPts val="0"/>
              </a:spcBef>
              <a:spcAft>
                <a:spcPts val="0"/>
              </a:spcAft>
              <a:buClr>
                <a:schemeClr val="dk1"/>
              </a:buClr>
              <a:buSzPts val="1800"/>
              <a:buChar char="●"/>
            </a:pPr>
            <a:r>
              <a:rPr lang="en-US" sz="1600" dirty="0">
                <a:solidFill>
                  <a:schemeClr val="dk1"/>
                </a:solidFill>
              </a:rPr>
              <a:t>Considering their individual temperament </a:t>
            </a:r>
            <a:r>
              <a:rPr lang="en-US" sz="1600" dirty="0"/>
              <a:t>(ex. Adaptability, regularity, etc.)</a:t>
            </a:r>
            <a:endParaRPr lang="en-US" sz="1600" dirty="0">
              <a:solidFill>
                <a:schemeClr val="dk1"/>
              </a:solidFill>
            </a:endParaRPr>
          </a:p>
        </p:txBody>
      </p:sp>
      <p:pic>
        <p:nvPicPr>
          <p:cNvPr id="4" name="Picture Placeholder 3" descr="Mother holding and gazing at baby who is looking back at her.">
            <a:extLst>
              <a:ext uri="{FF2B5EF4-FFF2-40B4-BE49-F238E27FC236}">
                <a16:creationId xmlns:a16="http://schemas.microsoft.com/office/drawing/2014/main" id="{2FF7A87D-B624-2304-7623-2F7DBF85E7A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862" b="8862"/>
          <a:stretch>
            <a:fillRect/>
          </a:stretch>
        </p:blipFill>
        <p:spPr>
          <a:xfrm>
            <a:off x="6572493" y="1540565"/>
            <a:ext cx="4779719" cy="3727176"/>
          </a:xfrm>
        </p:spPr>
      </p:pic>
    </p:spTree>
    <p:extLst>
      <p:ext uri="{BB962C8B-B14F-4D97-AF65-F5344CB8AC3E}">
        <p14:creationId xmlns:p14="http://schemas.microsoft.com/office/powerpoint/2010/main" val="171736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a:xfrm>
            <a:off x="831850" y="1547781"/>
            <a:ext cx="10515600" cy="1209675"/>
          </a:xfrm>
        </p:spPr>
        <p:txBody>
          <a:bodyPr>
            <a:noAutofit/>
          </a:bodyPr>
          <a:lstStyle/>
          <a:p>
            <a:r>
              <a:rPr lang="en" sz="4400" b="1" dirty="0">
                <a:latin typeface="Arial"/>
                <a:ea typeface="Arial"/>
                <a:cs typeface="Arial"/>
                <a:sym typeface="Arial"/>
              </a:rPr>
              <a:t>Step 3: Discovering Sensory Preferences and Interests</a:t>
            </a:r>
            <a:endParaRPr lang="en-US" sz="4400" dirty="0"/>
          </a:p>
        </p:txBody>
      </p:sp>
    </p:spTree>
    <p:extLst>
      <p:ext uri="{BB962C8B-B14F-4D97-AF65-F5344CB8AC3E}">
        <p14:creationId xmlns:p14="http://schemas.microsoft.com/office/powerpoint/2010/main" val="1724705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8078181" cy="1600200"/>
          </a:xfrm>
        </p:spPr>
        <p:txBody>
          <a:bodyPr>
            <a:normAutofit/>
          </a:bodyPr>
          <a:lstStyle/>
          <a:p>
            <a:pPr marL="0" lvl="0" indent="0" rtl="0">
              <a:spcBef>
                <a:spcPts val="0"/>
              </a:spcBef>
              <a:spcAft>
                <a:spcPts val="0"/>
              </a:spcAft>
            </a:pPr>
            <a:r>
              <a:rPr lang="en-US" sz="2800" b="0" dirty="0"/>
              <a:t>Step 3: Sensory Preferences and Interests</a:t>
            </a:r>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376021" cy="3811588"/>
          </a:xfrm>
        </p:spPr>
        <p:txBody>
          <a:bodyPr>
            <a:noAutofit/>
          </a:bodyPr>
          <a:lstStyle/>
          <a:p>
            <a:pPr marL="0" lvl="0" indent="0" algn="l" rtl="0">
              <a:lnSpc>
                <a:spcPct val="115000"/>
              </a:lnSpc>
              <a:spcBef>
                <a:spcPts val="0"/>
              </a:spcBef>
              <a:spcAft>
                <a:spcPts val="0"/>
              </a:spcAft>
              <a:buNone/>
            </a:pPr>
            <a:r>
              <a:rPr lang="en-US" sz="1400" dirty="0">
                <a:solidFill>
                  <a:schemeClr val="dk1"/>
                </a:solidFill>
              </a:rPr>
              <a:t>Making lists of what we already know they like or dislike:</a:t>
            </a:r>
          </a:p>
          <a:p>
            <a:pPr marL="457200" lvl="0" indent="-342900" algn="l" rtl="0">
              <a:lnSpc>
                <a:spcPct val="115000"/>
              </a:lnSpc>
              <a:spcBef>
                <a:spcPts val="1200"/>
              </a:spcBef>
              <a:spcAft>
                <a:spcPts val="0"/>
              </a:spcAft>
              <a:buClr>
                <a:schemeClr val="dk1"/>
              </a:buClr>
              <a:buSzPts val="1800"/>
              <a:buChar char="●"/>
            </a:pPr>
            <a:r>
              <a:rPr lang="en-US" sz="1400" dirty="0">
                <a:solidFill>
                  <a:schemeClr val="dk1"/>
                </a:solidFill>
              </a:rPr>
              <a:t>Who the child enjoys working with and why?</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Who may the child have a hard time working with and why that might be?</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Preferred/non-preferred toys/objects</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Preferred/non-preferred activities and routines</a:t>
            </a:r>
          </a:p>
          <a:p>
            <a:pPr marL="0" lvl="0" indent="0" algn="l" rtl="0">
              <a:lnSpc>
                <a:spcPct val="115000"/>
              </a:lnSpc>
              <a:spcBef>
                <a:spcPts val="1200"/>
              </a:spcBef>
              <a:spcAft>
                <a:spcPts val="0"/>
              </a:spcAft>
              <a:buNone/>
            </a:pPr>
            <a:r>
              <a:rPr lang="en-US" sz="1400" dirty="0">
                <a:solidFill>
                  <a:schemeClr val="dk1"/>
                </a:solidFill>
              </a:rPr>
              <a:t>Discovering Sensory Preferences:</a:t>
            </a:r>
          </a:p>
          <a:p>
            <a:pPr marL="457200" lvl="0" indent="-342900" algn="l" rtl="0">
              <a:lnSpc>
                <a:spcPct val="115000"/>
              </a:lnSpc>
              <a:spcBef>
                <a:spcPts val="1200"/>
              </a:spcBef>
              <a:spcAft>
                <a:spcPts val="0"/>
              </a:spcAft>
              <a:buClr>
                <a:schemeClr val="dk1"/>
              </a:buClr>
              <a:buSzPts val="1800"/>
              <a:buChar char="●"/>
            </a:pPr>
            <a:r>
              <a:rPr lang="en-US" sz="1400" dirty="0">
                <a:solidFill>
                  <a:schemeClr val="dk1"/>
                </a:solidFill>
              </a:rPr>
              <a:t>Vestibular</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Proprioceptive </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Tactile</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Visual</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Auditory</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Olfactory (smell)</a:t>
            </a:r>
          </a:p>
          <a:p>
            <a:pPr marL="457200" lvl="0" indent="-342900" algn="l" rtl="0">
              <a:lnSpc>
                <a:spcPct val="115000"/>
              </a:lnSpc>
              <a:spcBef>
                <a:spcPts val="0"/>
              </a:spcBef>
              <a:spcAft>
                <a:spcPts val="0"/>
              </a:spcAft>
              <a:buClr>
                <a:schemeClr val="dk1"/>
              </a:buClr>
              <a:buSzPts val="1800"/>
              <a:buChar char="●"/>
            </a:pPr>
            <a:r>
              <a:rPr lang="en-US" sz="1400" dirty="0">
                <a:solidFill>
                  <a:schemeClr val="dk1"/>
                </a:solidFill>
              </a:rPr>
              <a:t>Gustatory (taste)</a:t>
            </a:r>
          </a:p>
        </p:txBody>
      </p:sp>
      <p:pic>
        <p:nvPicPr>
          <p:cNvPr id="3" name="Picture Placeholder 2" descr="Little girl smiling in a baby swing.">
            <a:extLst>
              <a:ext uri="{FF2B5EF4-FFF2-40B4-BE49-F238E27FC236}">
                <a16:creationId xmlns:a16="http://schemas.microsoft.com/office/drawing/2014/main" id="{E24A1C69-0A1E-FEE5-8401-13CF1F01DF6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5" r="815"/>
          <a:stretch>
            <a:fillRect/>
          </a:stretch>
        </p:blipFill>
        <p:spPr>
          <a:xfrm>
            <a:off x="7368006" y="1716985"/>
            <a:ext cx="4322135" cy="3424029"/>
          </a:xfrm>
        </p:spPr>
      </p:pic>
    </p:spTree>
    <p:extLst>
      <p:ext uri="{BB962C8B-B14F-4D97-AF65-F5344CB8AC3E}">
        <p14:creationId xmlns:p14="http://schemas.microsoft.com/office/powerpoint/2010/main" val="1483956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199" y="365125"/>
            <a:ext cx="10783529" cy="1325563"/>
          </a:xfrm>
        </p:spPr>
        <p:txBody>
          <a:bodyPr>
            <a:normAutofit/>
          </a:bodyPr>
          <a:lstStyle/>
          <a:p>
            <a:r>
              <a:rPr lang="en" b="0" dirty="0"/>
              <a:t>Step 3: A Few Words of Caution</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marL="457200" lvl="0" indent="-381000" algn="l" rtl="0">
              <a:lnSpc>
                <a:spcPct val="115000"/>
              </a:lnSpc>
              <a:spcBef>
                <a:spcPts val="200"/>
              </a:spcBef>
              <a:spcAft>
                <a:spcPts val="0"/>
              </a:spcAft>
              <a:buSzPts val="2400"/>
              <a:buChar char="●"/>
            </a:pPr>
            <a:r>
              <a:rPr lang="en-US" sz="2400" dirty="0"/>
              <a:t>Do nothing medically contraindicated *</a:t>
            </a:r>
          </a:p>
          <a:p>
            <a:pPr marL="457200" lvl="0" indent="-381000" algn="l" rtl="0">
              <a:lnSpc>
                <a:spcPct val="115000"/>
              </a:lnSpc>
              <a:spcBef>
                <a:spcPts val="0"/>
              </a:spcBef>
              <a:spcAft>
                <a:spcPts val="0"/>
              </a:spcAft>
              <a:buSzPts val="2400"/>
              <a:buChar char="●"/>
            </a:pPr>
            <a:r>
              <a:rPr lang="en-US" sz="2400" dirty="0"/>
              <a:t>Be aware of any allergies to materials used</a:t>
            </a:r>
          </a:p>
          <a:p>
            <a:pPr marL="457200" lvl="0" indent="-381000" algn="l" rtl="0">
              <a:lnSpc>
                <a:spcPct val="115000"/>
              </a:lnSpc>
              <a:spcBef>
                <a:spcPts val="0"/>
              </a:spcBef>
              <a:spcAft>
                <a:spcPts val="0"/>
              </a:spcAft>
              <a:buSzPts val="2400"/>
              <a:buChar char="●"/>
            </a:pPr>
            <a:r>
              <a:rPr lang="en-US" sz="2400" dirty="0"/>
              <a:t>Be considerate of the child’s behavioral and internal states (Not when ill, tired, or post seizure) **</a:t>
            </a:r>
          </a:p>
          <a:p>
            <a:pPr marL="457200" lvl="0" indent="-381000" algn="l" rtl="0">
              <a:lnSpc>
                <a:spcPct val="115000"/>
              </a:lnSpc>
              <a:spcBef>
                <a:spcPts val="0"/>
              </a:spcBef>
              <a:spcAft>
                <a:spcPts val="0"/>
              </a:spcAft>
              <a:buSzPts val="2400"/>
              <a:buChar char="●"/>
            </a:pPr>
            <a:r>
              <a:rPr lang="en-US" sz="2400" dirty="0"/>
              <a:t>Be mindful of the environment by reducing any extraneous sensory information</a:t>
            </a:r>
          </a:p>
          <a:p>
            <a:pPr marL="457200" lvl="0" indent="-381000" algn="l" rtl="0">
              <a:lnSpc>
                <a:spcPct val="115000"/>
              </a:lnSpc>
              <a:spcBef>
                <a:spcPts val="0"/>
              </a:spcBef>
              <a:spcAft>
                <a:spcPts val="0"/>
              </a:spcAft>
              <a:buSzPts val="2400"/>
              <a:buChar char="●"/>
            </a:pPr>
            <a:r>
              <a:rPr lang="en-US" sz="2400" dirty="0"/>
              <a:t>Tell the child what you will be doing before you do it. Name any items that are to be used.</a:t>
            </a:r>
            <a:endParaRPr lang="en-US" sz="2600" dirty="0"/>
          </a:p>
        </p:txBody>
      </p:sp>
    </p:spTree>
    <p:extLst>
      <p:ext uri="{BB962C8B-B14F-4D97-AF65-F5344CB8AC3E}">
        <p14:creationId xmlns:p14="http://schemas.microsoft.com/office/powerpoint/2010/main" val="1215981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199" y="365125"/>
            <a:ext cx="10783529" cy="1325563"/>
          </a:xfrm>
        </p:spPr>
        <p:txBody>
          <a:bodyPr>
            <a:normAutofit/>
          </a:bodyPr>
          <a:lstStyle/>
          <a:p>
            <a:r>
              <a:rPr lang="en" b="0" dirty="0"/>
              <a:t>Step 3: A Few More Words of Caution</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9788" y="1528460"/>
            <a:ext cx="10512424" cy="4498975"/>
          </a:xfrm>
        </p:spPr>
        <p:txBody>
          <a:bodyPr>
            <a:noAutofit/>
          </a:bodyPr>
          <a:lstStyle/>
          <a:p>
            <a:pPr marL="457200" lvl="0" indent="-381000" algn="l" rtl="0">
              <a:lnSpc>
                <a:spcPct val="150000"/>
              </a:lnSpc>
              <a:spcBef>
                <a:spcPts val="200"/>
              </a:spcBef>
              <a:spcAft>
                <a:spcPts val="0"/>
              </a:spcAft>
              <a:buSzPts val="2400"/>
              <a:buChar char="●"/>
            </a:pPr>
            <a:r>
              <a:rPr lang="en-US" sz="2400" dirty="0"/>
              <a:t>Be quiet! Only communicate what is needed </a:t>
            </a:r>
          </a:p>
          <a:p>
            <a:pPr marL="457200" lvl="0" indent="-381000" algn="l" rtl="0">
              <a:lnSpc>
                <a:spcPct val="150000"/>
              </a:lnSpc>
              <a:spcBef>
                <a:spcPts val="0"/>
              </a:spcBef>
              <a:spcAft>
                <a:spcPts val="0"/>
              </a:spcAft>
              <a:buSzPts val="2400"/>
              <a:buChar char="●"/>
            </a:pPr>
            <a:r>
              <a:rPr lang="en-US" sz="2400" dirty="0"/>
              <a:t>Give breaks and space activities out</a:t>
            </a:r>
          </a:p>
          <a:p>
            <a:pPr marL="457200" lvl="0" indent="-381000" algn="l" rtl="0">
              <a:lnSpc>
                <a:spcPct val="150000"/>
              </a:lnSpc>
              <a:spcBef>
                <a:spcPts val="0"/>
              </a:spcBef>
              <a:spcAft>
                <a:spcPts val="0"/>
              </a:spcAft>
              <a:buSzPts val="2400"/>
              <a:buChar char="●"/>
            </a:pPr>
            <a:r>
              <a:rPr lang="en-US" sz="2400" dirty="0"/>
              <a:t>Discontinue with any signs of distress: pale skin, heightened changes to breathing and/or heart rate, sweating, gagging, seizure activity, crying, or any other indication that the child is in distress.</a:t>
            </a:r>
          </a:p>
          <a:p>
            <a:pPr marL="457200" lvl="0" indent="-381000" algn="l" rtl="0">
              <a:lnSpc>
                <a:spcPct val="150000"/>
              </a:lnSpc>
              <a:spcBef>
                <a:spcPts val="0"/>
              </a:spcBef>
              <a:spcAft>
                <a:spcPts val="0"/>
              </a:spcAft>
              <a:buSzPts val="2400"/>
              <a:buChar char="●"/>
            </a:pPr>
            <a:r>
              <a:rPr lang="en-US" sz="2400" dirty="0"/>
              <a:t>Utilize hand-under-hand support rather than hand-over-hand support</a:t>
            </a:r>
            <a:endParaRPr lang="en-US" sz="2400" baseline="30000" dirty="0"/>
          </a:p>
          <a:p>
            <a:pPr marL="457200" lvl="0" indent="-381000" algn="l" rtl="0">
              <a:lnSpc>
                <a:spcPct val="150000"/>
              </a:lnSpc>
              <a:spcBef>
                <a:spcPts val="0"/>
              </a:spcBef>
              <a:spcAft>
                <a:spcPts val="0"/>
              </a:spcAft>
              <a:buSzPts val="2400"/>
              <a:buChar char="●"/>
            </a:pPr>
            <a:r>
              <a:rPr lang="en-US" sz="2400" dirty="0"/>
              <a:t>Always allow a child to pull their hands back and never force an interaction.</a:t>
            </a:r>
          </a:p>
          <a:p>
            <a:pPr marL="0" lvl="0" indent="0" algn="l" rtl="0">
              <a:spcBef>
                <a:spcPts val="1200"/>
              </a:spcBef>
              <a:spcAft>
                <a:spcPts val="0"/>
              </a:spcAft>
              <a:buNone/>
            </a:pPr>
            <a:endParaRPr lang="en-US" sz="2400" dirty="0"/>
          </a:p>
          <a:p>
            <a:pPr marL="0" lvl="0" indent="0" algn="l" rtl="0">
              <a:spcBef>
                <a:spcPts val="1200"/>
              </a:spcBef>
              <a:spcAft>
                <a:spcPts val="1200"/>
              </a:spcAft>
              <a:buNone/>
            </a:pPr>
            <a:r>
              <a:rPr lang="en-US" sz="2400" dirty="0"/>
              <a:t> </a:t>
            </a:r>
          </a:p>
        </p:txBody>
      </p:sp>
    </p:spTree>
    <p:extLst>
      <p:ext uri="{BB962C8B-B14F-4D97-AF65-F5344CB8AC3E}">
        <p14:creationId xmlns:p14="http://schemas.microsoft.com/office/powerpoint/2010/main" val="206813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54DA24-4CE8-F01F-1B2B-9E7006B3D68E}"/>
              </a:ext>
            </a:extLst>
          </p:cNvPr>
          <p:cNvSpPr>
            <a:spLocks noGrp="1"/>
          </p:cNvSpPr>
          <p:nvPr>
            <p:ph type="title"/>
          </p:nvPr>
        </p:nvSpPr>
        <p:spPr/>
        <p:txBody>
          <a:bodyPr>
            <a:normAutofit/>
          </a:bodyPr>
          <a:lstStyle/>
          <a:p>
            <a:r>
              <a:rPr lang="en" sz="4000" b="0" dirty="0"/>
              <a:t>Hand-Under-Hand Vs. Hand-Over-Hand</a:t>
            </a:r>
            <a:endParaRPr lang="en-US" sz="4000" b="0" dirty="0"/>
          </a:p>
        </p:txBody>
      </p:sp>
      <p:sp>
        <p:nvSpPr>
          <p:cNvPr id="6" name="Text Placeholder 5">
            <a:extLst>
              <a:ext uri="{FF2B5EF4-FFF2-40B4-BE49-F238E27FC236}">
                <a16:creationId xmlns:a16="http://schemas.microsoft.com/office/drawing/2014/main" id="{AECACA60-7C49-3BD4-5720-F5DF020D1AA3}"/>
              </a:ext>
            </a:extLst>
          </p:cNvPr>
          <p:cNvSpPr>
            <a:spLocks noGrp="1"/>
          </p:cNvSpPr>
          <p:nvPr>
            <p:ph type="body" idx="1"/>
          </p:nvPr>
        </p:nvSpPr>
        <p:spPr/>
        <p:txBody>
          <a:bodyPr/>
          <a:lstStyle/>
          <a:p>
            <a:r>
              <a:rPr lang="en-US" dirty="0"/>
              <a:t>Hand-Under-Hand Technique</a:t>
            </a:r>
          </a:p>
        </p:txBody>
      </p:sp>
      <p:pic>
        <p:nvPicPr>
          <p:cNvPr id="2" name="Online Media 1" title="Hand-Under-Hand Technique">
            <a:hlinkClick r:id="" action="ppaction://media"/>
            <a:extLst>
              <a:ext uri="{FF2B5EF4-FFF2-40B4-BE49-F238E27FC236}">
                <a16:creationId xmlns:a16="http://schemas.microsoft.com/office/drawing/2014/main" id="{39B448DB-9201-4738-91BC-0DB264BE3345}"/>
              </a:ext>
            </a:extLst>
          </p:cNvPr>
          <p:cNvPicPr>
            <a:picLocks noGrp="1" noRot="1" noChangeAspect="1"/>
          </p:cNvPicPr>
          <p:nvPr>
            <p:ph sz="half" idx="2"/>
            <a:videoFile r:link="rId1"/>
          </p:nvPr>
        </p:nvPicPr>
        <p:blipFill>
          <a:blip r:embed="rId4"/>
          <a:stretch>
            <a:fillRect/>
          </a:stretch>
        </p:blipFill>
        <p:spPr>
          <a:xfrm>
            <a:off x="839788" y="2925763"/>
            <a:ext cx="5029200" cy="2841625"/>
          </a:xfrm>
          <a:prstGeom prst="rect">
            <a:avLst/>
          </a:prstGeom>
        </p:spPr>
      </p:pic>
      <p:sp>
        <p:nvSpPr>
          <p:cNvPr id="8" name="Text Placeholder 7">
            <a:extLst>
              <a:ext uri="{FF2B5EF4-FFF2-40B4-BE49-F238E27FC236}">
                <a16:creationId xmlns:a16="http://schemas.microsoft.com/office/drawing/2014/main" id="{EF21E646-3DA6-664A-EC7D-3C8BCB3AD11B}"/>
              </a:ext>
            </a:extLst>
          </p:cNvPr>
          <p:cNvSpPr>
            <a:spLocks noGrp="1"/>
          </p:cNvSpPr>
          <p:nvPr>
            <p:ph type="body" idx="10"/>
          </p:nvPr>
        </p:nvSpPr>
        <p:spPr/>
        <p:txBody>
          <a:bodyPr/>
          <a:lstStyle/>
          <a:p>
            <a:r>
              <a:rPr lang="en-US" dirty="0"/>
              <a:t>Hand-Over-Hand Technique</a:t>
            </a:r>
          </a:p>
        </p:txBody>
      </p:sp>
      <p:pic>
        <p:nvPicPr>
          <p:cNvPr id="3" name="Online Media 2" descr="Hand-Over-Hand Technique&#10;&#10;Hand-over-hand prompting shows a learner the steps of a new skill or activity by manipulating their hands. In this technique, the teacher places their hands over the learner’s hands to help them complete a movement.&#10;&#10;This is an example of the Hand-Over-Hand Technique performed by members of the Louisiana DeafBlind Project for Children and Youth. To learn more about LADBP, visit our website: https://www.hdc.lsuhsc.edu/ladbp/">
            <a:hlinkClick r:id="" action="ppaction://media"/>
            <a:extLst>
              <a:ext uri="{FF2B5EF4-FFF2-40B4-BE49-F238E27FC236}">
                <a16:creationId xmlns:a16="http://schemas.microsoft.com/office/drawing/2014/main" id="{43832142-6F82-139A-6AA8-625D1C3ED4D5}"/>
              </a:ext>
            </a:extLst>
          </p:cNvPr>
          <p:cNvPicPr>
            <a:picLocks noGrp="1" noRot="1" noChangeAspect="1"/>
          </p:cNvPicPr>
          <p:nvPr>
            <p:ph sz="half" idx="11"/>
            <a:videoFile r:link="rId2"/>
          </p:nvPr>
        </p:nvPicPr>
        <p:blipFill>
          <a:blip r:embed="rId5"/>
          <a:stretch>
            <a:fillRect/>
          </a:stretch>
        </p:blipFill>
        <p:spPr>
          <a:xfrm>
            <a:off x="6323013" y="2925763"/>
            <a:ext cx="5029200" cy="2841625"/>
          </a:xfrm>
          <a:prstGeom prst="rect">
            <a:avLst/>
          </a:prstGeom>
        </p:spPr>
      </p:pic>
    </p:spTree>
    <p:extLst>
      <p:ext uri="{BB962C8B-B14F-4D97-AF65-F5344CB8AC3E}">
        <p14:creationId xmlns:p14="http://schemas.microsoft.com/office/powerpoint/2010/main" val="64739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199" y="365125"/>
            <a:ext cx="10783529" cy="1325563"/>
          </a:xfrm>
        </p:spPr>
        <p:txBody>
          <a:bodyPr>
            <a:normAutofit/>
          </a:bodyPr>
          <a:lstStyle/>
          <a:p>
            <a:r>
              <a:rPr lang="en" b="0" dirty="0"/>
              <a:t>Step 3: Recording </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570272" y="1448947"/>
            <a:ext cx="10512424" cy="4498975"/>
          </a:xfrm>
        </p:spPr>
        <p:txBody>
          <a:bodyPr>
            <a:noAutofit/>
          </a:bodyPr>
          <a:lstStyle/>
          <a:p>
            <a:pPr marL="457200" lvl="0" indent="-342900" algn="l" rtl="0">
              <a:lnSpc>
                <a:spcPct val="150000"/>
              </a:lnSpc>
              <a:spcBef>
                <a:spcPts val="0"/>
              </a:spcBef>
              <a:spcAft>
                <a:spcPts val="0"/>
              </a:spcAft>
              <a:buSzPts val="1800"/>
              <a:buChar char="●"/>
            </a:pPr>
            <a:r>
              <a:rPr lang="en-US" sz="2000" dirty="0"/>
              <a:t>Name the experience</a:t>
            </a:r>
          </a:p>
          <a:p>
            <a:pPr marL="457200" lvl="0" indent="-342900" algn="l" rtl="0">
              <a:lnSpc>
                <a:spcPct val="150000"/>
              </a:lnSpc>
              <a:spcBef>
                <a:spcPts val="0"/>
              </a:spcBef>
              <a:spcAft>
                <a:spcPts val="0"/>
              </a:spcAft>
              <a:buSzPts val="1800"/>
              <a:buChar char="●"/>
            </a:pPr>
            <a:r>
              <a:rPr lang="en-US" sz="2000" dirty="0"/>
              <a:t>What positioning is being used for the activity</a:t>
            </a:r>
          </a:p>
          <a:p>
            <a:pPr marL="457200" lvl="0" indent="-342900" algn="l" rtl="0">
              <a:lnSpc>
                <a:spcPct val="150000"/>
              </a:lnSpc>
              <a:spcBef>
                <a:spcPts val="0"/>
              </a:spcBef>
              <a:spcAft>
                <a:spcPts val="0"/>
              </a:spcAft>
              <a:buSzPts val="1800"/>
              <a:buChar char="●"/>
            </a:pPr>
            <a:r>
              <a:rPr lang="en-US" sz="2000" dirty="0"/>
              <a:t>For each attempt, what was the child’s response (no response, startle, purposeful response</a:t>
            </a:r>
          </a:p>
          <a:p>
            <a:pPr marL="457200" lvl="0" indent="-342900" algn="l" rtl="0">
              <a:lnSpc>
                <a:spcPct val="150000"/>
              </a:lnSpc>
              <a:spcBef>
                <a:spcPts val="0"/>
              </a:spcBef>
              <a:spcAft>
                <a:spcPts val="0"/>
              </a:spcAft>
              <a:buSzPts val="1800"/>
              <a:buChar char="●"/>
            </a:pPr>
            <a:r>
              <a:rPr lang="en-US" sz="2000" dirty="0"/>
              <a:t>Any observations of the child’s reaction</a:t>
            </a:r>
          </a:p>
          <a:p>
            <a:pPr marL="457200" lvl="0" indent="-342900" algn="l" rtl="0">
              <a:lnSpc>
                <a:spcPct val="150000"/>
              </a:lnSpc>
              <a:spcBef>
                <a:spcPts val="0"/>
              </a:spcBef>
              <a:spcAft>
                <a:spcPts val="0"/>
              </a:spcAft>
              <a:buSzPts val="1800"/>
              <a:buChar char="●"/>
            </a:pPr>
            <a:r>
              <a:rPr lang="en-US" sz="2000" dirty="0"/>
              <a:t>Reflect on the experience, did the child like it, dislike, or it is unclear</a:t>
            </a:r>
          </a:p>
          <a:p>
            <a:pPr marL="457200" lvl="0" indent="-342900" algn="l" rtl="0">
              <a:lnSpc>
                <a:spcPct val="150000"/>
              </a:lnSpc>
              <a:spcBef>
                <a:spcPts val="0"/>
              </a:spcBef>
              <a:spcAft>
                <a:spcPts val="0"/>
              </a:spcAft>
              <a:buSzPts val="1800"/>
              <a:buChar char="●"/>
            </a:pPr>
            <a:r>
              <a:rPr lang="en-US" sz="2000" dirty="0"/>
              <a:t>Some activities may have to be tried a few times</a:t>
            </a:r>
          </a:p>
          <a:p>
            <a:pPr marL="457200" lvl="0" indent="-342900" algn="l" rtl="0">
              <a:lnSpc>
                <a:spcPct val="150000"/>
              </a:lnSpc>
              <a:spcBef>
                <a:spcPts val="0"/>
              </a:spcBef>
              <a:spcAft>
                <a:spcPts val="0"/>
              </a:spcAft>
              <a:buSzPts val="1800"/>
              <a:buChar char="●"/>
            </a:pPr>
            <a:r>
              <a:rPr lang="en-US" sz="2000" dirty="0"/>
              <a:t>Stop any activity the child is clearly not enjoying</a:t>
            </a:r>
          </a:p>
          <a:p>
            <a:pPr marL="457200" lvl="0" indent="-342900" algn="l" rtl="0">
              <a:lnSpc>
                <a:spcPct val="150000"/>
              </a:lnSpc>
              <a:spcBef>
                <a:spcPts val="0"/>
              </a:spcBef>
              <a:spcAft>
                <a:spcPts val="0"/>
              </a:spcAft>
              <a:buSzPts val="1800"/>
              <a:buChar char="●"/>
            </a:pPr>
            <a:r>
              <a:rPr lang="en-US" sz="2000" dirty="0"/>
              <a:t>The purpose is to find a few activities that can later be used to encourage communication</a:t>
            </a:r>
          </a:p>
          <a:p>
            <a:pPr marL="0" lvl="0" indent="0" algn="l" rtl="0">
              <a:lnSpc>
                <a:spcPct val="150000"/>
              </a:lnSpc>
              <a:spcBef>
                <a:spcPts val="1200"/>
              </a:spcBef>
              <a:spcAft>
                <a:spcPts val="1200"/>
              </a:spcAft>
              <a:buNone/>
            </a:pPr>
            <a:endParaRPr lang="en-US" sz="2000" dirty="0"/>
          </a:p>
        </p:txBody>
      </p:sp>
    </p:spTree>
    <p:extLst>
      <p:ext uri="{BB962C8B-B14F-4D97-AF65-F5344CB8AC3E}">
        <p14:creationId xmlns:p14="http://schemas.microsoft.com/office/powerpoint/2010/main" val="1618642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a:xfrm>
            <a:off x="831850" y="1547781"/>
            <a:ext cx="10515600" cy="1209675"/>
          </a:xfrm>
        </p:spPr>
        <p:txBody>
          <a:bodyPr>
            <a:noAutofit/>
          </a:bodyPr>
          <a:lstStyle/>
          <a:p>
            <a:r>
              <a:rPr lang="en" sz="4400" b="1" dirty="0">
                <a:latin typeface="Arial"/>
                <a:ea typeface="Arial"/>
                <a:cs typeface="Arial"/>
                <a:sym typeface="Arial"/>
              </a:rPr>
              <a:t>Step 4: Adding Cues to Signal an Upcoming Activity or Event</a:t>
            </a:r>
            <a:endParaRPr lang="en-US" sz="4400" dirty="0"/>
          </a:p>
        </p:txBody>
      </p:sp>
    </p:spTree>
    <p:extLst>
      <p:ext uri="{BB962C8B-B14F-4D97-AF65-F5344CB8AC3E}">
        <p14:creationId xmlns:p14="http://schemas.microsoft.com/office/powerpoint/2010/main" val="144941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704235" y="247296"/>
            <a:ext cx="10783529" cy="1325563"/>
          </a:xfrm>
        </p:spPr>
        <p:txBody>
          <a:bodyPr>
            <a:normAutofit/>
          </a:bodyPr>
          <a:lstStyle/>
          <a:p>
            <a:pPr marL="0" lvl="0" indent="0" rtl="0">
              <a:spcBef>
                <a:spcPts val="0"/>
              </a:spcBef>
              <a:spcAft>
                <a:spcPts val="0"/>
              </a:spcAft>
              <a:buNone/>
            </a:pPr>
            <a:r>
              <a:rPr lang="en-US" sz="3600" b="0" dirty="0"/>
              <a:t>Step 4: Signaling an Upcoming Activity or Event</a:t>
            </a:r>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540455" y="1657669"/>
            <a:ext cx="10512424" cy="4498975"/>
          </a:xfrm>
        </p:spPr>
        <p:txBody>
          <a:bodyPr>
            <a:noAutofit/>
          </a:bodyPr>
          <a:lstStyle/>
          <a:p>
            <a:pPr marL="0" lvl="0" indent="0" algn="l" rtl="0">
              <a:spcBef>
                <a:spcPts val="0"/>
              </a:spcBef>
              <a:spcAft>
                <a:spcPts val="0"/>
              </a:spcAft>
              <a:buNone/>
            </a:pPr>
            <a:r>
              <a:rPr lang="en-US" sz="2400" dirty="0"/>
              <a:t>What can we add to a </a:t>
            </a:r>
            <a:r>
              <a:rPr lang="en-US" sz="2400" dirty="0">
                <a:solidFill>
                  <a:schemeClr val="dk1"/>
                </a:solidFill>
              </a:rPr>
              <a:t>child’s daily routine to give them more information about what is happening around them</a:t>
            </a:r>
          </a:p>
          <a:p>
            <a:pPr marL="0" lvl="0" indent="0" algn="l" rtl="0">
              <a:spcBef>
                <a:spcPts val="1200"/>
              </a:spcBef>
              <a:spcAft>
                <a:spcPts val="0"/>
              </a:spcAft>
              <a:buNone/>
            </a:pPr>
            <a:r>
              <a:rPr lang="en-US" sz="2400" dirty="0">
                <a:solidFill>
                  <a:schemeClr val="dk1"/>
                </a:solidFill>
              </a:rPr>
              <a:t>The hope is to add cues to help:</a:t>
            </a:r>
          </a:p>
          <a:p>
            <a:pPr marL="457200" lvl="0" indent="-342900" algn="l" rtl="0">
              <a:spcBef>
                <a:spcPts val="1200"/>
              </a:spcBef>
              <a:spcAft>
                <a:spcPts val="0"/>
              </a:spcAft>
              <a:buClr>
                <a:schemeClr val="dk1"/>
              </a:buClr>
              <a:buSzPts val="1800"/>
              <a:buChar char="●"/>
            </a:pPr>
            <a:r>
              <a:rPr lang="en-US" sz="2400" dirty="0">
                <a:solidFill>
                  <a:schemeClr val="dk1"/>
                </a:solidFill>
              </a:rPr>
              <a:t>Reduce the child’s startle reflex</a:t>
            </a:r>
          </a:p>
          <a:p>
            <a:pPr marL="457200" lvl="0" indent="-342900" algn="l" rtl="0">
              <a:spcBef>
                <a:spcPts val="0"/>
              </a:spcBef>
              <a:spcAft>
                <a:spcPts val="0"/>
              </a:spcAft>
              <a:buClr>
                <a:schemeClr val="dk1"/>
              </a:buClr>
              <a:buSzPts val="1800"/>
              <a:buChar char="●"/>
            </a:pPr>
            <a:r>
              <a:rPr lang="en-US" sz="2400" dirty="0">
                <a:solidFill>
                  <a:schemeClr val="dk1"/>
                </a:solidFill>
              </a:rPr>
              <a:t>Encourage anticipation and </a:t>
            </a:r>
            <a:r>
              <a:rPr lang="en-US" sz="2400" dirty="0"/>
              <a:t>with that participation</a:t>
            </a:r>
            <a:endParaRPr lang="en-US" sz="2400" dirty="0">
              <a:solidFill>
                <a:schemeClr val="dk1"/>
              </a:solidFill>
            </a:endParaRPr>
          </a:p>
          <a:p>
            <a:pPr marL="457200" lvl="0" indent="-342900" algn="l" rtl="0">
              <a:spcBef>
                <a:spcPts val="0"/>
              </a:spcBef>
              <a:spcAft>
                <a:spcPts val="0"/>
              </a:spcAft>
              <a:buClr>
                <a:schemeClr val="dk1"/>
              </a:buClr>
              <a:buSzPts val="1800"/>
              <a:buChar char="●"/>
            </a:pPr>
            <a:r>
              <a:rPr lang="en-US" sz="2400" dirty="0">
                <a:solidFill>
                  <a:schemeClr val="dk1"/>
                </a:solidFill>
              </a:rPr>
              <a:t>Understanding</a:t>
            </a:r>
            <a:r>
              <a:rPr lang="en-US" sz="2400" dirty="0"/>
              <a:t> someone</a:t>
            </a:r>
            <a:r>
              <a:rPr lang="en-US" sz="2400" dirty="0">
                <a:solidFill>
                  <a:schemeClr val="dk1"/>
                </a:solidFill>
              </a:rPr>
              <a:t> is communicating with them</a:t>
            </a:r>
          </a:p>
          <a:p>
            <a:pPr marL="0" lvl="0" indent="0" algn="l" rtl="0">
              <a:spcBef>
                <a:spcPts val="1200"/>
              </a:spcBef>
              <a:spcAft>
                <a:spcPts val="0"/>
              </a:spcAft>
              <a:buNone/>
            </a:pPr>
            <a:endParaRPr lang="en-US" sz="2400" dirty="0"/>
          </a:p>
          <a:p>
            <a:pPr marL="0" lvl="0" indent="0" algn="l" rtl="0">
              <a:spcBef>
                <a:spcPts val="1200"/>
              </a:spcBef>
              <a:spcAft>
                <a:spcPts val="0"/>
              </a:spcAft>
              <a:buNone/>
            </a:pPr>
            <a:r>
              <a:rPr lang="en-US" sz="2400" dirty="0"/>
              <a:t>You cannot communicate well if:</a:t>
            </a:r>
          </a:p>
          <a:p>
            <a:pPr marL="457200" lvl="0" indent="-342900" algn="l" rtl="0">
              <a:spcBef>
                <a:spcPts val="1200"/>
              </a:spcBef>
              <a:spcAft>
                <a:spcPts val="0"/>
              </a:spcAft>
              <a:buSzPts val="1800"/>
              <a:buChar char="●"/>
            </a:pPr>
            <a:r>
              <a:rPr lang="en-US" sz="2400" dirty="0"/>
              <a:t>You are in a constant state of startle and uncertainty</a:t>
            </a:r>
          </a:p>
          <a:p>
            <a:pPr marL="457200" lvl="0" indent="-342900" algn="l" rtl="0">
              <a:spcBef>
                <a:spcPts val="0"/>
              </a:spcBef>
              <a:spcAft>
                <a:spcPts val="0"/>
              </a:spcAft>
              <a:buSzPts val="1800"/>
              <a:buChar char="●"/>
            </a:pPr>
            <a:r>
              <a:rPr lang="en-US" sz="2400" dirty="0"/>
              <a:t>You don’t know what is going on</a:t>
            </a:r>
          </a:p>
          <a:p>
            <a:pPr marL="0" lvl="0" indent="0" algn="l" rtl="0">
              <a:spcBef>
                <a:spcPts val="1200"/>
              </a:spcBef>
              <a:spcAft>
                <a:spcPts val="0"/>
              </a:spcAft>
              <a:buNone/>
            </a:pPr>
            <a:endParaRPr lang="en-US" sz="2000" dirty="0"/>
          </a:p>
          <a:p>
            <a:pPr marL="0" lvl="0" indent="0" algn="l" rtl="0">
              <a:spcBef>
                <a:spcPts val="1200"/>
              </a:spcBef>
              <a:spcAft>
                <a:spcPts val="1200"/>
              </a:spcAft>
              <a:buNone/>
            </a:pPr>
            <a:endParaRPr lang="en-US" sz="2000" dirty="0"/>
          </a:p>
        </p:txBody>
      </p:sp>
    </p:spTree>
    <p:extLst>
      <p:ext uri="{BB962C8B-B14F-4D97-AF65-F5344CB8AC3E}">
        <p14:creationId xmlns:p14="http://schemas.microsoft.com/office/powerpoint/2010/main" val="1273980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9788" y="457200"/>
            <a:ext cx="9277606" cy="1600200"/>
          </a:xfrm>
        </p:spPr>
        <p:txBody>
          <a:bodyPr>
            <a:normAutofit/>
          </a:bodyPr>
          <a:lstStyle/>
          <a:p>
            <a:r>
              <a:rPr lang="en" b="0" dirty="0"/>
              <a:t>Step 4: Auditory/Sign Language Cues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type="body" sz="half" idx="2"/>
          </p:nvPr>
        </p:nvSpPr>
        <p:spPr>
          <a:xfrm>
            <a:off x="839788" y="2057400"/>
            <a:ext cx="5869125" cy="3811588"/>
          </a:xfrm>
        </p:spPr>
        <p:txBody>
          <a:bodyPr>
            <a:noAutofit/>
          </a:bodyPr>
          <a:lstStyle/>
          <a:p>
            <a:pPr marL="457200" lvl="0" indent="-342900" algn="l" rtl="0">
              <a:spcBef>
                <a:spcPts val="0"/>
              </a:spcBef>
              <a:spcAft>
                <a:spcPts val="0"/>
              </a:spcAft>
              <a:buClr>
                <a:schemeClr val="dk1"/>
              </a:buClr>
              <a:buSzPts val="1800"/>
              <a:buChar char="●"/>
            </a:pPr>
            <a:r>
              <a:rPr lang="en-US" sz="2000" dirty="0"/>
              <a:t>Consists of: </a:t>
            </a:r>
            <a:endParaRPr lang="en-US" sz="2000" dirty="0">
              <a:solidFill>
                <a:schemeClr val="dk1"/>
              </a:solidFill>
            </a:endParaRPr>
          </a:p>
          <a:p>
            <a:pPr marL="914400" lvl="1" indent="-342900" algn="l" rtl="0">
              <a:spcBef>
                <a:spcPts val="0"/>
              </a:spcBef>
              <a:spcAft>
                <a:spcPts val="0"/>
              </a:spcAft>
              <a:buClr>
                <a:schemeClr val="dk1"/>
              </a:buClr>
              <a:buSzPts val="1800"/>
              <a:buChar char="○"/>
            </a:pPr>
            <a:r>
              <a:rPr lang="en-US" sz="2000" dirty="0">
                <a:solidFill>
                  <a:schemeClr val="dk1"/>
                </a:solidFill>
              </a:rPr>
              <a:t>Spoken words</a:t>
            </a:r>
          </a:p>
          <a:p>
            <a:pPr marL="914400" lvl="1" indent="-342900" algn="l" rtl="0">
              <a:spcBef>
                <a:spcPts val="0"/>
              </a:spcBef>
              <a:spcAft>
                <a:spcPts val="0"/>
              </a:spcAft>
              <a:buClr>
                <a:schemeClr val="dk1"/>
              </a:buClr>
              <a:buSzPts val="1800"/>
              <a:buChar char="○"/>
            </a:pPr>
            <a:r>
              <a:rPr lang="en-US" sz="2000" dirty="0">
                <a:solidFill>
                  <a:schemeClr val="dk1"/>
                </a:solidFill>
              </a:rPr>
              <a:t>Sign language</a:t>
            </a:r>
          </a:p>
          <a:p>
            <a:pPr marL="914400" lvl="1" indent="-342900" algn="l" rtl="0">
              <a:spcBef>
                <a:spcPts val="0"/>
              </a:spcBef>
              <a:spcAft>
                <a:spcPts val="0"/>
              </a:spcAft>
              <a:buClr>
                <a:schemeClr val="dk1"/>
              </a:buClr>
              <a:buSzPts val="1800"/>
              <a:buChar char="○"/>
            </a:pPr>
            <a:r>
              <a:rPr lang="en-US" sz="2000" dirty="0">
                <a:solidFill>
                  <a:schemeClr val="dk1"/>
                </a:solidFill>
              </a:rPr>
              <a:t>Noting environmental sounds (ex. </a:t>
            </a:r>
            <a:r>
              <a:rPr lang="en-US" sz="2000" dirty="0"/>
              <a:t>C</a:t>
            </a:r>
            <a:r>
              <a:rPr lang="en-US" sz="2000" dirty="0">
                <a:solidFill>
                  <a:schemeClr val="dk1"/>
                </a:solidFill>
              </a:rPr>
              <a:t>lick of a seatbelt, water running for bath, etc.)</a:t>
            </a:r>
          </a:p>
          <a:p>
            <a:pPr marL="914400" lvl="1" indent="-342900" algn="l" rtl="0">
              <a:spcBef>
                <a:spcPts val="0"/>
              </a:spcBef>
              <a:spcAft>
                <a:spcPts val="0"/>
              </a:spcAft>
              <a:buSzPts val="1800"/>
              <a:buChar char="○"/>
            </a:pPr>
            <a:r>
              <a:rPr lang="en-US" sz="2000" dirty="0"/>
              <a:t>Adding or emphasizing environmental sounds</a:t>
            </a:r>
          </a:p>
          <a:p>
            <a:pPr marL="457200" lvl="0" indent="-342900" algn="l" rtl="0">
              <a:spcBef>
                <a:spcPts val="0"/>
              </a:spcBef>
              <a:spcAft>
                <a:spcPts val="0"/>
              </a:spcAft>
              <a:buSzPts val="1800"/>
              <a:buChar char="●"/>
            </a:pPr>
            <a:r>
              <a:rPr lang="en-US" sz="2000" dirty="0"/>
              <a:t>Reduce background noise</a:t>
            </a:r>
          </a:p>
          <a:p>
            <a:pPr marL="457200" lvl="0" indent="-342900" algn="l" rtl="0">
              <a:spcBef>
                <a:spcPts val="0"/>
              </a:spcBef>
              <a:spcAft>
                <a:spcPts val="0"/>
              </a:spcAft>
              <a:buSzPts val="1800"/>
              <a:buChar char="●"/>
            </a:pPr>
            <a:r>
              <a:rPr lang="en-US" sz="2000" dirty="0"/>
              <a:t>Increase verbal description due to lack of incidental learning</a:t>
            </a:r>
          </a:p>
          <a:p>
            <a:pPr marL="914400" lvl="1" indent="-342900" algn="l" rtl="0">
              <a:spcBef>
                <a:spcPts val="0"/>
              </a:spcBef>
              <a:spcAft>
                <a:spcPts val="0"/>
              </a:spcAft>
              <a:buSzPts val="1800"/>
              <a:buChar char="○"/>
            </a:pPr>
            <a:r>
              <a:rPr lang="en-US" sz="2000" dirty="0"/>
              <a:t>Increases understanding</a:t>
            </a:r>
          </a:p>
          <a:p>
            <a:pPr marL="914400" lvl="1" indent="-342900" algn="l" rtl="0">
              <a:spcBef>
                <a:spcPts val="0"/>
              </a:spcBef>
              <a:spcAft>
                <a:spcPts val="0"/>
              </a:spcAft>
              <a:buSzPts val="1800"/>
              <a:buChar char="○"/>
            </a:pPr>
            <a:r>
              <a:rPr lang="en-US" sz="2000" dirty="0"/>
              <a:t>Decreases anxiety and a startle reflex</a:t>
            </a:r>
          </a:p>
        </p:txBody>
      </p:sp>
      <p:pic>
        <p:nvPicPr>
          <p:cNvPr id="5" name="Picture Placeholder 4" descr="Cartoon person showing how to sign the symbol for &quot;bath.&quot; Sign bath by making a fist out of your two hands with your thumbs sticking out, then moving the fists vertically up and down your chest. ">
            <a:extLst>
              <a:ext uri="{FF2B5EF4-FFF2-40B4-BE49-F238E27FC236}">
                <a16:creationId xmlns:a16="http://schemas.microsoft.com/office/drawing/2014/main" id="{146CD777-08D7-CCAE-DD23-FAFA97AB790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547" b="547"/>
          <a:stretch>
            <a:fillRect/>
          </a:stretch>
        </p:blipFill>
        <p:spPr>
          <a:xfrm>
            <a:off x="7096539" y="1647618"/>
            <a:ext cx="3964751" cy="3091672"/>
          </a:xfrm>
        </p:spPr>
      </p:pic>
      <p:sp>
        <p:nvSpPr>
          <p:cNvPr id="3" name="Text Placeholder 2">
            <a:extLst>
              <a:ext uri="{FF2B5EF4-FFF2-40B4-BE49-F238E27FC236}">
                <a16:creationId xmlns:a16="http://schemas.microsoft.com/office/drawing/2014/main" id="{EC7698B9-3F64-3B90-D114-C14D31DE4BD8}"/>
              </a:ext>
            </a:extLst>
          </p:cNvPr>
          <p:cNvSpPr>
            <a:spLocks noGrp="1"/>
          </p:cNvSpPr>
          <p:nvPr>
            <p:ph type="body" sz="half" idx="10"/>
          </p:nvPr>
        </p:nvSpPr>
        <p:spPr>
          <a:xfrm>
            <a:off x="7096539" y="4838268"/>
            <a:ext cx="4374943" cy="455347"/>
          </a:xfrm>
        </p:spPr>
        <p:txBody>
          <a:bodyPr>
            <a:noAutofit/>
          </a:bodyPr>
          <a:lstStyle/>
          <a:p>
            <a:r>
              <a:rPr lang="en-US" dirty="0"/>
              <a:t>Cartoon person showing how to sign the symbol for "bath." Sign bath by making a fist out of your two hands with your thumbs sticking out, then moving the fists vertically up and down your chest. </a:t>
            </a:r>
            <a:r>
              <a:rPr lang="en" dirty="0">
                <a:solidFill>
                  <a:schemeClr val="dk1"/>
                </a:solidFill>
                <a:latin typeface="Roboto"/>
                <a:ea typeface="Roboto"/>
                <a:cs typeface="Roboto"/>
                <a:sym typeface="Roboto"/>
              </a:rPr>
              <a:t>from: https://babysignlanguage.com/dictionary</a:t>
            </a:r>
            <a:endParaRPr lang="en-US" dirty="0"/>
          </a:p>
        </p:txBody>
      </p:sp>
    </p:spTree>
    <p:extLst>
      <p:ext uri="{BB962C8B-B14F-4D97-AF65-F5344CB8AC3E}">
        <p14:creationId xmlns:p14="http://schemas.microsoft.com/office/powerpoint/2010/main" val="4231355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5143569" cy="1600200"/>
          </a:xfrm>
        </p:spPr>
        <p:txBody>
          <a:bodyPr/>
          <a:lstStyle/>
          <a:p>
            <a:r>
              <a:rPr lang="en" b="0" dirty="0"/>
              <a:t>Step 4: Object Cues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7608473" cy="3811588"/>
          </a:xfrm>
        </p:spPr>
        <p:txBody>
          <a:bodyPr>
            <a:normAutofit lnSpcReduction="10000"/>
          </a:bodyPr>
          <a:lstStyle/>
          <a:p>
            <a:pPr marL="457200" indent="-342900">
              <a:lnSpc>
                <a:spcPct val="100000"/>
              </a:lnSpc>
              <a:spcBef>
                <a:spcPts val="0"/>
              </a:spcBef>
              <a:buClr>
                <a:schemeClr val="dk1"/>
              </a:buClr>
              <a:buSzPts val="1800"/>
              <a:buFont typeface="Arial" panose="020B0604020202020204" pitchFamily="34" charset="0"/>
              <a:buChar char="●"/>
            </a:pPr>
            <a:r>
              <a:rPr lang="en-US" sz="2400" b="0" dirty="0">
                <a:solidFill>
                  <a:schemeClr val="dk1"/>
                </a:solidFill>
              </a:rPr>
              <a:t>Using an object from a routine to represent the routine (Ex. Diaper, wash cloth, spoon)</a:t>
            </a:r>
          </a:p>
          <a:p>
            <a:pPr marL="457200" indent="-342900">
              <a:lnSpc>
                <a:spcPct val="100000"/>
              </a:lnSpc>
              <a:spcBef>
                <a:spcPts val="0"/>
              </a:spcBef>
              <a:buClr>
                <a:schemeClr val="dk1"/>
              </a:buClr>
              <a:buSzPts val="1800"/>
              <a:buFont typeface="Arial" panose="020B0604020202020204" pitchFamily="34" charset="0"/>
              <a:buChar char="●"/>
            </a:pPr>
            <a:r>
              <a:rPr lang="en-US" sz="2400" b="0" dirty="0">
                <a:solidFill>
                  <a:schemeClr val="dk1"/>
                </a:solidFill>
              </a:rPr>
              <a:t>Choose objects the child will touch or interact with directly</a:t>
            </a:r>
          </a:p>
          <a:p>
            <a:pPr marL="457200" indent="-342900">
              <a:lnSpc>
                <a:spcPct val="100000"/>
              </a:lnSpc>
              <a:spcBef>
                <a:spcPts val="0"/>
              </a:spcBef>
              <a:buClr>
                <a:schemeClr val="dk1"/>
              </a:buClr>
              <a:buSzPts val="1800"/>
              <a:buFont typeface="Arial" panose="020B0604020202020204" pitchFamily="34" charset="0"/>
              <a:buChar char="●"/>
            </a:pPr>
            <a:r>
              <a:rPr lang="en-US" sz="2400" b="0" dirty="0">
                <a:solidFill>
                  <a:schemeClr val="dk1"/>
                </a:solidFill>
              </a:rPr>
              <a:t>Avoid using miniatures for now (ex. Toy car for a car ride, instead use a buckle)</a:t>
            </a:r>
          </a:p>
          <a:p>
            <a:pPr marL="457200" indent="-342900">
              <a:lnSpc>
                <a:spcPct val="100000"/>
              </a:lnSpc>
              <a:spcBef>
                <a:spcPts val="0"/>
              </a:spcBef>
              <a:buSzPts val="1800"/>
              <a:buFont typeface="Arial" panose="020B0604020202020204" pitchFamily="34" charset="0"/>
              <a:buChar char="●"/>
            </a:pPr>
            <a:r>
              <a:rPr lang="en-US" sz="2400" b="0" dirty="0"/>
              <a:t>Interaction with the objects can be tactile and/or visual</a:t>
            </a:r>
          </a:p>
          <a:p>
            <a:pPr marL="457200" indent="-342900">
              <a:lnSpc>
                <a:spcPct val="100000"/>
              </a:lnSpc>
              <a:spcBef>
                <a:spcPts val="0"/>
              </a:spcBef>
              <a:buSzPts val="1800"/>
              <a:buFont typeface="Arial" panose="020B0604020202020204" pitchFamily="34" charset="0"/>
              <a:buChar char="●"/>
            </a:pPr>
            <a:r>
              <a:rPr lang="en-US" sz="2400" b="0" dirty="0"/>
              <a:t>Make sure to provide any visual accommodations (high contrast, light, etc.)</a:t>
            </a:r>
          </a:p>
          <a:p>
            <a:pPr marL="457200" indent="-342900">
              <a:lnSpc>
                <a:spcPct val="100000"/>
              </a:lnSpc>
              <a:spcBef>
                <a:spcPts val="0"/>
              </a:spcBef>
              <a:buSzPts val="1800"/>
              <a:buFont typeface="Arial" panose="020B0604020202020204" pitchFamily="34" charset="0"/>
              <a:buChar char="●"/>
            </a:pPr>
            <a:r>
              <a:rPr lang="en-US" sz="2400" b="0" dirty="0"/>
              <a:t>Can be set up in a calendar system</a:t>
            </a:r>
          </a:p>
          <a:p>
            <a:endParaRPr lang="en-US" sz="2400" dirty="0"/>
          </a:p>
        </p:txBody>
      </p:sp>
      <p:pic>
        <p:nvPicPr>
          <p:cNvPr id="5" name="Content Placeholder 2" descr="Photo of folded wash cloths.">
            <a:extLst>
              <a:ext uri="{FF2B5EF4-FFF2-40B4-BE49-F238E27FC236}">
                <a16:creationId xmlns:a16="http://schemas.microsoft.com/office/drawing/2014/main" id="{C3C76D8C-DE03-025C-EF4A-07EDBBC63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2052" y="1168690"/>
            <a:ext cx="2514951" cy="1457528"/>
          </a:xfrm>
          <a:prstGeom prst="rect">
            <a:avLst/>
          </a:prstGeom>
        </p:spPr>
      </p:pic>
      <p:pic>
        <p:nvPicPr>
          <p:cNvPr id="10" name="Content Placeholder 9" descr="Photo of a yellow rubber ducky&#10;">
            <a:extLst>
              <a:ext uri="{FF2B5EF4-FFF2-40B4-BE49-F238E27FC236}">
                <a16:creationId xmlns:a16="http://schemas.microsoft.com/office/drawing/2014/main" id="{F1FDF6E5-2A72-4369-BE9A-DC54729EC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7795" y="3429000"/>
            <a:ext cx="1943371" cy="1648055"/>
          </a:xfrm>
          <a:prstGeom prst="rect">
            <a:avLst/>
          </a:prstGeom>
        </p:spPr>
      </p:pic>
    </p:spTree>
    <p:extLst>
      <p:ext uri="{BB962C8B-B14F-4D97-AF65-F5344CB8AC3E}">
        <p14:creationId xmlns:p14="http://schemas.microsoft.com/office/powerpoint/2010/main" val="2462582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365125"/>
            <a:ext cx="10515600" cy="1325563"/>
          </a:xfrm>
        </p:spPr>
        <p:txBody>
          <a:bodyPr anchor="ctr">
            <a:normAutofit/>
          </a:bodyPr>
          <a:lstStyle/>
          <a:p>
            <a:r>
              <a:rPr lang="en" b="0" dirty="0"/>
              <a:t>Step 4: Picture Cues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sz="half" idx="2"/>
          </p:nvPr>
        </p:nvSpPr>
        <p:spPr>
          <a:xfrm>
            <a:off x="839786" y="1690688"/>
            <a:ext cx="5029193" cy="3684588"/>
          </a:xfrm>
        </p:spPr>
        <p:txBody>
          <a:bodyPr>
            <a:normAutofit/>
          </a:bodyPr>
          <a:lstStyle/>
          <a:p>
            <a:pPr marL="457200" lvl="0" indent="-342900" rtl="0">
              <a:spcBef>
                <a:spcPts val="0"/>
              </a:spcBef>
              <a:spcAft>
                <a:spcPts val="0"/>
              </a:spcAft>
              <a:buSzPts val="1800"/>
              <a:buChar char="●"/>
            </a:pPr>
            <a:r>
              <a:rPr lang="en-US" sz="2800" b="0" dirty="0"/>
              <a:t>Pictures used to represent an event, activity, or person</a:t>
            </a:r>
          </a:p>
          <a:p>
            <a:pPr marL="457200" lvl="0" indent="-342900" rtl="0">
              <a:spcBef>
                <a:spcPts val="0"/>
              </a:spcBef>
              <a:spcAft>
                <a:spcPts val="0"/>
              </a:spcAft>
              <a:buSzPts val="1800"/>
              <a:buChar char="●"/>
            </a:pPr>
            <a:r>
              <a:rPr lang="en-US" sz="2800" b="0" dirty="0"/>
              <a:t>More portable than object cues, but also more abstract</a:t>
            </a:r>
          </a:p>
          <a:p>
            <a:pPr marL="457200" lvl="0" indent="-342900" rtl="0">
              <a:spcBef>
                <a:spcPts val="0"/>
              </a:spcBef>
              <a:spcAft>
                <a:spcPts val="0"/>
              </a:spcAft>
              <a:buSzPts val="1800"/>
              <a:buChar char="●"/>
            </a:pPr>
            <a:r>
              <a:rPr lang="en-US" sz="2800" b="0" dirty="0"/>
              <a:t>Ensure that the child can see and interpret images</a:t>
            </a:r>
          </a:p>
          <a:p>
            <a:endParaRPr lang="en-US" sz="2800" dirty="0"/>
          </a:p>
        </p:txBody>
      </p:sp>
      <p:pic>
        <p:nvPicPr>
          <p:cNvPr id="2" name="Content Placeholder 2" descr="Two different icons for &quot;bath&quot;. On the left is a realistic cartoon drawing man with a beard and a shower cap submerged in a bathtub with bubbles on a white background. On the right is a high contrast symbol for bath on a black background. The image is a yellow cartoon person sitting in blue water in an orange bathtub.">
            <a:extLst>
              <a:ext uri="{FF2B5EF4-FFF2-40B4-BE49-F238E27FC236}">
                <a16:creationId xmlns:a16="http://schemas.microsoft.com/office/drawing/2014/main" id="{5DC4377C-708B-847A-58D3-28418FBDC0AA}"/>
              </a:ext>
            </a:extLst>
          </p:cNvPr>
          <p:cNvPicPr>
            <a:picLocks noGrp="1" noChangeAspect="1"/>
          </p:cNvPicPr>
          <p:nvPr>
            <p:ph sz="half" idx="11"/>
          </p:nvPr>
        </p:nvPicPr>
        <p:blipFill>
          <a:blip r:embed="rId2">
            <a:extLst>
              <a:ext uri="{28A0092B-C50C-407E-A947-70E740481C1C}">
                <a14:useLocalDpi xmlns:a14="http://schemas.microsoft.com/office/drawing/2010/main" val="0"/>
              </a:ext>
            </a:extLst>
          </a:blip>
          <a:stretch>
            <a:fillRect/>
          </a:stretch>
        </p:blipFill>
        <p:spPr>
          <a:xfrm>
            <a:off x="6323021" y="2292828"/>
            <a:ext cx="5029193" cy="1823082"/>
          </a:xfrm>
          <a:noFill/>
          <a:ln>
            <a:solidFill>
              <a:schemeClr val="tx1"/>
            </a:solidFill>
          </a:ln>
        </p:spPr>
      </p:pic>
    </p:spTree>
    <p:extLst>
      <p:ext uri="{BB962C8B-B14F-4D97-AF65-F5344CB8AC3E}">
        <p14:creationId xmlns:p14="http://schemas.microsoft.com/office/powerpoint/2010/main" val="3834980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5481499" cy="1600200"/>
          </a:xfrm>
        </p:spPr>
        <p:txBody>
          <a:bodyPr/>
          <a:lstStyle/>
          <a:p>
            <a:r>
              <a:rPr lang="en" b="0" dirty="0"/>
              <a:t>Step 4: People Cues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580189" cy="3811588"/>
          </a:xfrm>
        </p:spPr>
        <p:txBody>
          <a:bodyPr>
            <a:normAutofit lnSpcReduction="10000"/>
          </a:bodyPr>
          <a:lstStyle/>
          <a:p>
            <a:pPr marL="457200" lvl="0" indent="-342900" algn="l" rtl="0">
              <a:spcBef>
                <a:spcPts val="0"/>
              </a:spcBef>
              <a:spcAft>
                <a:spcPts val="0"/>
              </a:spcAft>
              <a:buSzPts val="1800"/>
              <a:buChar char="●"/>
            </a:pPr>
            <a:r>
              <a:rPr lang="en-US" sz="2400" dirty="0"/>
              <a:t>Using a touch to the communication partner, to the child, or an object that represents a person </a:t>
            </a:r>
          </a:p>
          <a:p>
            <a:pPr marL="914400" lvl="1" indent="-342900" algn="l" rtl="0">
              <a:spcBef>
                <a:spcPts val="0"/>
              </a:spcBef>
              <a:spcAft>
                <a:spcPts val="0"/>
              </a:spcAft>
              <a:buSzPts val="1800"/>
              <a:buChar char="○"/>
            </a:pPr>
            <a:r>
              <a:rPr lang="en-US" sz="2400" dirty="0"/>
              <a:t>Based on that person and the child’s relationship with them (Ex. feeling dad’s beard or mom’s glasses)</a:t>
            </a:r>
          </a:p>
          <a:p>
            <a:pPr marL="914400" lvl="1" indent="-342900" algn="l" rtl="0">
              <a:spcBef>
                <a:spcPts val="0"/>
              </a:spcBef>
              <a:spcAft>
                <a:spcPts val="0"/>
              </a:spcAft>
              <a:buSzPts val="1800"/>
              <a:buChar char="○"/>
            </a:pPr>
            <a:r>
              <a:rPr lang="en-US" sz="2400" dirty="0"/>
              <a:t>Professional’s cues could be more periphery (Ex. touching a badge or a watch)</a:t>
            </a:r>
          </a:p>
          <a:p>
            <a:pPr marL="914400" lvl="1" indent="-342900" algn="l" rtl="0">
              <a:spcBef>
                <a:spcPts val="0"/>
              </a:spcBef>
              <a:spcAft>
                <a:spcPts val="0"/>
              </a:spcAft>
              <a:buSzPts val="1800"/>
              <a:buChar char="○"/>
            </a:pPr>
            <a:r>
              <a:rPr lang="en-US" sz="2400" dirty="0"/>
              <a:t>Representative objects can be used to signal the person and the activity done with them (Ex. a ball for PT)</a:t>
            </a:r>
          </a:p>
          <a:p>
            <a:endParaRPr lang="en-US" sz="2400" dirty="0"/>
          </a:p>
        </p:txBody>
      </p:sp>
      <p:sp>
        <p:nvSpPr>
          <p:cNvPr id="9" name="Text Placeholder 8">
            <a:extLst>
              <a:ext uri="{FF2B5EF4-FFF2-40B4-BE49-F238E27FC236}">
                <a16:creationId xmlns:a16="http://schemas.microsoft.com/office/drawing/2014/main" id="{2E87DC7C-A576-43F0-5569-D16E0E01D7FC}"/>
              </a:ext>
            </a:extLst>
          </p:cNvPr>
          <p:cNvSpPr>
            <a:spLocks noGrp="1"/>
          </p:cNvSpPr>
          <p:nvPr>
            <p:ph type="body" sz="half" idx="10"/>
          </p:nvPr>
        </p:nvSpPr>
        <p:spPr>
          <a:xfrm>
            <a:off x="7911049" y="4270133"/>
            <a:ext cx="3620068" cy="455347"/>
          </a:xfrm>
        </p:spPr>
        <p:txBody>
          <a:bodyPr/>
          <a:lstStyle/>
          <a:p>
            <a:r>
              <a:rPr lang="en-US" sz="1200" dirty="0">
                <a:solidFill>
                  <a:schemeClr val="dk1"/>
                </a:solidFill>
                <a:latin typeface="Roboto"/>
                <a:ea typeface="Roboto"/>
                <a:cs typeface="Roboto"/>
                <a:sym typeface="Roboto"/>
              </a:rPr>
              <a:t>Sign for “nurse” from: https://babysignlanguage.com/dictionary</a:t>
            </a:r>
            <a:endParaRPr lang="en-US" sz="1200" dirty="0"/>
          </a:p>
          <a:p>
            <a:endParaRPr lang="en-US" dirty="0"/>
          </a:p>
        </p:txBody>
      </p:sp>
      <p:pic>
        <p:nvPicPr>
          <p:cNvPr id="2" name="Content Placeholder 2" descr="Cartoon person showing how to sign the symbol for &quot;nurse.&quot; Sign nurse by taking your pulse with your index and middle fingers forming the ASL letter 'N' on your dominant hand, and holding your non-dominant hand with wrist up as your dominant hand taps against the wrist.">
            <a:extLst>
              <a:ext uri="{FF2B5EF4-FFF2-40B4-BE49-F238E27FC236}">
                <a16:creationId xmlns:a16="http://schemas.microsoft.com/office/drawing/2014/main" id="{72E79A3E-E9FF-1798-4124-46967722093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451" r="3451"/>
          <a:stretch>
            <a:fillRect/>
          </a:stretch>
        </p:blipFill>
        <p:spPr>
          <a:xfrm>
            <a:off x="7911049" y="1361661"/>
            <a:ext cx="3441163" cy="2683151"/>
          </a:xfrm>
        </p:spPr>
      </p:pic>
    </p:spTree>
    <p:extLst>
      <p:ext uri="{BB962C8B-B14F-4D97-AF65-F5344CB8AC3E}">
        <p14:creationId xmlns:p14="http://schemas.microsoft.com/office/powerpoint/2010/main" val="1060151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5511851" cy="1600200"/>
          </a:xfrm>
        </p:spPr>
        <p:txBody>
          <a:bodyPr/>
          <a:lstStyle/>
          <a:p>
            <a:r>
              <a:rPr lang="en" b="0" dirty="0"/>
              <a:t>Step 4: Olfactory Cues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7041942" cy="3811588"/>
          </a:xfrm>
        </p:spPr>
        <p:txBody>
          <a:bodyPr>
            <a:normAutofit fontScale="92500"/>
          </a:bodyPr>
          <a:lstStyle/>
          <a:p>
            <a:pPr marL="457200" lvl="0" indent="-342900" algn="l" rtl="0">
              <a:spcBef>
                <a:spcPts val="0"/>
              </a:spcBef>
              <a:spcAft>
                <a:spcPts val="0"/>
              </a:spcAft>
              <a:buSzPts val="1800"/>
              <a:buChar char="●"/>
            </a:pPr>
            <a:r>
              <a:rPr lang="en-US" sz="2400" dirty="0"/>
              <a:t>Noting smells in the environment tied to routines</a:t>
            </a:r>
          </a:p>
          <a:p>
            <a:pPr marL="914400" lvl="1" indent="-342900" algn="l" rtl="0">
              <a:spcBef>
                <a:spcPts val="0"/>
              </a:spcBef>
              <a:spcAft>
                <a:spcPts val="0"/>
              </a:spcAft>
              <a:buSzPts val="1800"/>
              <a:buChar char="○"/>
            </a:pPr>
            <a:r>
              <a:rPr lang="en-US" sz="2400" dirty="0"/>
              <a:t>Smelling the shampoo or soap before washing</a:t>
            </a:r>
          </a:p>
          <a:p>
            <a:pPr marL="914400" lvl="1" indent="-342900" algn="l" rtl="0">
              <a:lnSpc>
                <a:spcPct val="150000"/>
              </a:lnSpc>
              <a:spcBef>
                <a:spcPts val="0"/>
              </a:spcBef>
              <a:spcAft>
                <a:spcPts val="0"/>
              </a:spcAft>
              <a:buSzPts val="1800"/>
              <a:buChar char="○"/>
            </a:pPr>
            <a:r>
              <a:rPr lang="en-US" sz="2400" dirty="0"/>
              <a:t>Smelling food before the first bite</a:t>
            </a:r>
          </a:p>
          <a:p>
            <a:pPr marL="914400" lvl="1" indent="-342900" algn="l" rtl="0">
              <a:lnSpc>
                <a:spcPct val="150000"/>
              </a:lnSpc>
              <a:spcBef>
                <a:spcPts val="0"/>
              </a:spcBef>
              <a:spcAft>
                <a:spcPts val="0"/>
              </a:spcAft>
              <a:buSzPts val="1800"/>
              <a:buChar char="○"/>
            </a:pPr>
            <a:r>
              <a:rPr lang="en-US" sz="2400" dirty="0"/>
              <a:t>Noting a specific perfume or cologne that a familiar person uses</a:t>
            </a:r>
          </a:p>
          <a:p>
            <a:pPr marL="457200" lvl="0" indent="-342900" algn="l" rtl="0">
              <a:lnSpc>
                <a:spcPct val="150000"/>
              </a:lnSpc>
              <a:spcBef>
                <a:spcPts val="0"/>
              </a:spcBef>
              <a:spcAft>
                <a:spcPts val="0"/>
              </a:spcAft>
              <a:buSzPts val="1800"/>
              <a:buChar char="●"/>
            </a:pPr>
            <a:r>
              <a:rPr lang="en-US" sz="2400" dirty="0"/>
              <a:t>Be mindful of strong smells and sensitivity to smell</a:t>
            </a:r>
          </a:p>
          <a:p>
            <a:pPr marL="457200" lvl="0" indent="-342900" algn="l" rtl="0">
              <a:lnSpc>
                <a:spcPct val="150000"/>
              </a:lnSpc>
              <a:spcBef>
                <a:spcPts val="0"/>
              </a:spcBef>
              <a:spcAft>
                <a:spcPts val="0"/>
              </a:spcAft>
              <a:buSzPts val="1800"/>
              <a:buChar char="●"/>
            </a:pPr>
            <a:r>
              <a:rPr lang="en-US" sz="2400" dirty="0"/>
              <a:t>Natural smells are safer than oils, essential oils should not go on their skin</a:t>
            </a:r>
          </a:p>
        </p:txBody>
      </p:sp>
      <p:pic>
        <p:nvPicPr>
          <p:cNvPr id="4" name="Google Shape;262;p41" descr="Photo of a bottle of kids soap with a lavender scent. ">
            <a:extLst>
              <a:ext uri="{FF2B5EF4-FFF2-40B4-BE49-F238E27FC236}">
                <a16:creationId xmlns:a16="http://schemas.microsoft.com/office/drawing/2014/main" id="{E738C859-7A77-49C5-5EC4-67D28BE93F7D}"/>
              </a:ext>
            </a:extLst>
          </p:cNvPr>
          <p:cNvPicPr preferRelativeResize="0"/>
          <p:nvPr/>
        </p:nvPicPr>
        <p:blipFill>
          <a:blip r:embed="rId2">
            <a:alphaModFix/>
          </a:blip>
          <a:stretch>
            <a:fillRect/>
          </a:stretch>
        </p:blipFill>
        <p:spPr>
          <a:xfrm>
            <a:off x="9217012" y="2895594"/>
            <a:ext cx="2135200" cy="2135200"/>
          </a:xfrm>
          <a:prstGeom prst="rect">
            <a:avLst/>
          </a:prstGeom>
          <a:noFill/>
          <a:ln>
            <a:noFill/>
          </a:ln>
        </p:spPr>
      </p:pic>
      <p:pic>
        <p:nvPicPr>
          <p:cNvPr id="5" name="Google Shape;263;p41" descr="Photo of a bar of soap">
            <a:extLst>
              <a:ext uri="{FF2B5EF4-FFF2-40B4-BE49-F238E27FC236}">
                <a16:creationId xmlns:a16="http://schemas.microsoft.com/office/drawing/2014/main" id="{9702FFE6-40BE-5B4B-7CEE-712360D95EBD}"/>
              </a:ext>
            </a:extLst>
          </p:cNvPr>
          <p:cNvPicPr preferRelativeResize="0"/>
          <p:nvPr/>
        </p:nvPicPr>
        <p:blipFill>
          <a:blip r:embed="rId3">
            <a:alphaModFix/>
          </a:blip>
          <a:stretch>
            <a:fillRect/>
          </a:stretch>
        </p:blipFill>
        <p:spPr>
          <a:xfrm>
            <a:off x="9002465" y="688877"/>
            <a:ext cx="2714200" cy="1662050"/>
          </a:xfrm>
          <a:prstGeom prst="rect">
            <a:avLst/>
          </a:prstGeom>
          <a:noFill/>
          <a:ln>
            <a:noFill/>
          </a:ln>
        </p:spPr>
      </p:pic>
    </p:spTree>
    <p:extLst>
      <p:ext uri="{BB962C8B-B14F-4D97-AF65-F5344CB8AC3E}">
        <p14:creationId xmlns:p14="http://schemas.microsoft.com/office/powerpoint/2010/main" val="1713427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 b="0" dirty="0"/>
              <a:t>Step 4: Tactile Touch Cues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90869"/>
            <a:ext cx="10512424" cy="4589463"/>
          </a:xfrm>
        </p:spPr>
        <p:txBody>
          <a:bodyPr>
            <a:noAutofit/>
          </a:bodyPr>
          <a:lstStyle/>
          <a:p>
            <a:pPr marL="457200" lvl="0" indent="-342900" algn="l" rtl="0">
              <a:lnSpc>
                <a:spcPct val="100000"/>
              </a:lnSpc>
              <a:spcBef>
                <a:spcPts val="0"/>
              </a:spcBef>
              <a:spcAft>
                <a:spcPts val="0"/>
              </a:spcAft>
              <a:buSzPts val="1800"/>
              <a:buChar char="●"/>
            </a:pPr>
            <a:r>
              <a:rPr lang="en-US" sz="2000" dirty="0"/>
              <a:t>A set of touches done to specific locations on the child’s body </a:t>
            </a:r>
          </a:p>
          <a:p>
            <a:pPr marL="457200" lvl="0" indent="-342900" algn="l" rtl="0">
              <a:lnSpc>
                <a:spcPct val="100000"/>
              </a:lnSpc>
              <a:spcBef>
                <a:spcPts val="0"/>
              </a:spcBef>
              <a:spcAft>
                <a:spcPts val="0"/>
              </a:spcAft>
              <a:buSzPts val="1800"/>
              <a:buChar char="●"/>
            </a:pPr>
            <a:r>
              <a:rPr lang="en-US" sz="2000" dirty="0"/>
              <a:t>Need to be specific and consistent</a:t>
            </a:r>
          </a:p>
          <a:p>
            <a:pPr marL="457200" lvl="0" indent="-342900" algn="l" rtl="0">
              <a:lnSpc>
                <a:spcPct val="100000"/>
              </a:lnSpc>
              <a:spcBef>
                <a:spcPts val="0"/>
              </a:spcBef>
              <a:spcAft>
                <a:spcPts val="0"/>
              </a:spcAft>
              <a:buSzPts val="1800"/>
              <a:buChar char="●"/>
            </a:pPr>
            <a:r>
              <a:rPr lang="en-US" sz="2000" dirty="0"/>
              <a:t>Touch should be just right- not too light nor too hard</a:t>
            </a:r>
          </a:p>
          <a:p>
            <a:pPr marL="457200" lvl="0" indent="-342900" algn="l" rtl="0">
              <a:lnSpc>
                <a:spcPct val="100000"/>
              </a:lnSpc>
              <a:spcBef>
                <a:spcPts val="0"/>
              </a:spcBef>
              <a:spcAft>
                <a:spcPts val="0"/>
              </a:spcAft>
              <a:buSzPts val="1800"/>
              <a:buChar char="●"/>
            </a:pPr>
            <a:r>
              <a:rPr lang="en-US" sz="2000" dirty="0"/>
              <a:t>Provide one touch at a time to allow them to process</a:t>
            </a:r>
          </a:p>
          <a:p>
            <a:pPr marL="457200" lvl="0" indent="-342900" algn="l" rtl="0">
              <a:lnSpc>
                <a:spcPct val="100000"/>
              </a:lnSpc>
              <a:spcBef>
                <a:spcPts val="0"/>
              </a:spcBef>
              <a:spcAft>
                <a:spcPts val="0"/>
              </a:spcAft>
              <a:buSzPts val="1800"/>
              <a:buChar char="●"/>
            </a:pPr>
            <a:r>
              <a:rPr lang="en-US" sz="2000" dirty="0"/>
              <a:t>Alter touches to reduce startle response if needed (ex. Touching elbows instead of the hands) *</a:t>
            </a:r>
          </a:p>
          <a:p>
            <a:pPr marL="457200" lvl="0" indent="-342900" algn="l" rtl="0">
              <a:lnSpc>
                <a:spcPct val="100000"/>
              </a:lnSpc>
              <a:spcBef>
                <a:spcPts val="0"/>
              </a:spcBef>
              <a:spcAft>
                <a:spcPts val="0"/>
              </a:spcAft>
              <a:buSzPts val="1800"/>
              <a:buChar char="●"/>
            </a:pPr>
            <a:r>
              <a:rPr lang="en-US" sz="2000" dirty="0"/>
              <a:t>Examples: </a:t>
            </a:r>
          </a:p>
          <a:p>
            <a:pPr marL="914400" lvl="1" indent="-342900" algn="l" rtl="0">
              <a:lnSpc>
                <a:spcPct val="100000"/>
              </a:lnSpc>
              <a:spcBef>
                <a:spcPts val="0"/>
              </a:spcBef>
              <a:spcAft>
                <a:spcPts val="0"/>
              </a:spcAft>
              <a:buSzPts val="1800"/>
              <a:buChar char="○"/>
            </a:pPr>
            <a:r>
              <a:rPr lang="en-US" sz="2000" dirty="0"/>
              <a:t>Diaper changing- Touch to location of diaper tabs</a:t>
            </a:r>
          </a:p>
          <a:p>
            <a:pPr marL="914400" lvl="1" indent="-342900" algn="l" rtl="0">
              <a:lnSpc>
                <a:spcPct val="100000"/>
              </a:lnSpc>
              <a:spcBef>
                <a:spcPts val="0"/>
              </a:spcBef>
              <a:spcAft>
                <a:spcPts val="0"/>
              </a:spcAft>
              <a:buSzPts val="1800"/>
              <a:buChar char="○"/>
            </a:pPr>
            <a:r>
              <a:rPr lang="en-US" sz="2000" dirty="0"/>
              <a:t>Suctioning- Touch near cheek for suctioning mouth/nose, near trach when suctioning there</a:t>
            </a:r>
          </a:p>
          <a:p>
            <a:pPr marL="914400" lvl="1" indent="-342900" algn="l" rtl="0">
              <a:lnSpc>
                <a:spcPct val="100000"/>
              </a:lnSpc>
              <a:spcBef>
                <a:spcPts val="0"/>
              </a:spcBef>
              <a:spcAft>
                <a:spcPts val="0"/>
              </a:spcAft>
              <a:buSzPts val="1800"/>
              <a:buChar char="○"/>
            </a:pPr>
            <a:r>
              <a:rPr lang="en-US" sz="2000" dirty="0"/>
              <a:t>Connecting g-tube- Touch next to the g-tube site</a:t>
            </a:r>
          </a:p>
          <a:p>
            <a:pPr marL="914400" lvl="1" indent="-342900" algn="l" rtl="0">
              <a:lnSpc>
                <a:spcPct val="100000"/>
              </a:lnSpc>
              <a:spcBef>
                <a:spcPts val="0"/>
              </a:spcBef>
              <a:spcAft>
                <a:spcPts val="0"/>
              </a:spcAft>
              <a:buSzPts val="1800"/>
              <a:buChar char="○"/>
            </a:pPr>
            <a:r>
              <a:rPr lang="en-US" sz="2000" dirty="0"/>
              <a:t>Tooth brushing- Touch to the side of the mouth</a:t>
            </a:r>
          </a:p>
          <a:p>
            <a:pPr marL="914400" lvl="1" indent="-342900" algn="l" rtl="0">
              <a:lnSpc>
                <a:spcPct val="100000"/>
              </a:lnSpc>
              <a:spcBef>
                <a:spcPts val="0"/>
              </a:spcBef>
              <a:spcAft>
                <a:spcPts val="0"/>
              </a:spcAft>
              <a:buSzPts val="1800"/>
              <a:buChar char="○"/>
            </a:pPr>
            <a:r>
              <a:rPr lang="en-US" sz="2000" dirty="0"/>
              <a:t>Feeding- Touch center of the lips before providing a spoonful of food or a bottle</a:t>
            </a:r>
          </a:p>
        </p:txBody>
      </p:sp>
    </p:spTree>
    <p:extLst>
      <p:ext uri="{BB962C8B-B14F-4D97-AF65-F5344CB8AC3E}">
        <p14:creationId xmlns:p14="http://schemas.microsoft.com/office/powerpoint/2010/main" val="209986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 b="0" dirty="0"/>
              <a:t>Step 4: Kinesthetic Cues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90869"/>
            <a:ext cx="10512424" cy="4589463"/>
          </a:xfrm>
        </p:spPr>
        <p:txBody>
          <a:bodyPr>
            <a:noAutofit/>
          </a:bodyPr>
          <a:lstStyle/>
          <a:p>
            <a:pPr marL="457200" lvl="0" indent="-342900" algn="l" rtl="0">
              <a:spcBef>
                <a:spcPts val="0"/>
              </a:spcBef>
              <a:spcAft>
                <a:spcPts val="0"/>
              </a:spcAft>
              <a:buSzPts val="1800"/>
              <a:buChar char="●"/>
            </a:pPr>
            <a:r>
              <a:rPr lang="en-US" sz="2000" dirty="0"/>
              <a:t>Similar to Touch cues, but using movement</a:t>
            </a:r>
          </a:p>
          <a:p>
            <a:pPr marL="457200" lvl="0" indent="-342900" algn="l" rtl="0">
              <a:spcBef>
                <a:spcPts val="0"/>
              </a:spcBef>
              <a:spcAft>
                <a:spcPts val="0"/>
              </a:spcAft>
              <a:buSzPts val="1800"/>
              <a:buChar char="●"/>
            </a:pPr>
            <a:r>
              <a:rPr lang="en-US" sz="2000" dirty="0"/>
              <a:t>Used to signal a position change or movement activity</a:t>
            </a:r>
          </a:p>
          <a:p>
            <a:pPr marL="457200" lvl="0" indent="-342900" algn="l" rtl="0">
              <a:spcBef>
                <a:spcPts val="0"/>
              </a:spcBef>
              <a:spcAft>
                <a:spcPts val="0"/>
              </a:spcAft>
              <a:buSzPts val="1800"/>
              <a:buChar char="●"/>
            </a:pPr>
            <a:r>
              <a:rPr lang="en-US" sz="2000" dirty="0"/>
              <a:t>Provide a pause in between the cue and the event- processing time</a:t>
            </a:r>
          </a:p>
          <a:p>
            <a:pPr marL="457200" lvl="0" indent="-342900" algn="l" rtl="0">
              <a:spcBef>
                <a:spcPts val="0"/>
              </a:spcBef>
              <a:spcAft>
                <a:spcPts val="0"/>
              </a:spcAft>
              <a:buSzPts val="1800"/>
              <a:buChar char="●"/>
            </a:pPr>
            <a:r>
              <a:rPr lang="en-US" sz="2000" dirty="0"/>
              <a:t>Examples: </a:t>
            </a:r>
          </a:p>
          <a:p>
            <a:pPr marL="914400" lvl="1" indent="-342900" algn="l" rtl="0">
              <a:lnSpc>
                <a:spcPct val="150000"/>
              </a:lnSpc>
              <a:spcBef>
                <a:spcPts val="0"/>
              </a:spcBef>
              <a:spcAft>
                <a:spcPts val="0"/>
              </a:spcAft>
              <a:buSzPts val="1800"/>
              <a:buChar char="○"/>
            </a:pPr>
            <a:r>
              <a:rPr lang="en-US" sz="2000" dirty="0"/>
              <a:t>Rocking- Doing a slight rocking motion before sitting down with them in a rocking chair</a:t>
            </a:r>
          </a:p>
          <a:p>
            <a:pPr marL="914400" lvl="1" indent="-342900" algn="l" rtl="0">
              <a:lnSpc>
                <a:spcPct val="150000"/>
              </a:lnSpc>
              <a:spcBef>
                <a:spcPts val="0"/>
              </a:spcBef>
              <a:spcAft>
                <a:spcPts val="0"/>
              </a:spcAft>
              <a:buSzPts val="1800"/>
              <a:buChar char="○"/>
            </a:pPr>
            <a:r>
              <a:rPr lang="en-US" sz="2000" dirty="0"/>
              <a:t>Swing- Doing a slight swinging motion before putting them in a swing</a:t>
            </a:r>
          </a:p>
          <a:p>
            <a:pPr marL="914400" lvl="1" indent="-342900" algn="l" rtl="0">
              <a:lnSpc>
                <a:spcPct val="150000"/>
              </a:lnSpc>
              <a:spcBef>
                <a:spcPts val="0"/>
              </a:spcBef>
              <a:spcAft>
                <a:spcPts val="0"/>
              </a:spcAft>
              <a:buSzPts val="1800"/>
              <a:buChar char="○"/>
            </a:pPr>
            <a:r>
              <a:rPr lang="en-US" sz="2000" dirty="0"/>
              <a:t>Picking up from a chair- Putting pressure upwards under the armpit</a:t>
            </a:r>
          </a:p>
          <a:p>
            <a:pPr marL="914400" lvl="1" indent="-342900" algn="l" rtl="0">
              <a:lnSpc>
                <a:spcPct val="150000"/>
              </a:lnSpc>
              <a:spcBef>
                <a:spcPts val="0"/>
              </a:spcBef>
              <a:spcAft>
                <a:spcPts val="0"/>
              </a:spcAft>
              <a:buSzPts val="1800"/>
              <a:buChar char="○"/>
            </a:pPr>
            <a:r>
              <a:rPr lang="en-US" sz="2000" dirty="0"/>
              <a:t>Picking up from laying down- Putting pressure beneath the head and legs in an upward direction</a:t>
            </a:r>
          </a:p>
          <a:p>
            <a:pPr marL="914400" lvl="1" indent="-342900" algn="l" rtl="0">
              <a:lnSpc>
                <a:spcPct val="150000"/>
              </a:lnSpc>
              <a:spcBef>
                <a:spcPts val="0"/>
              </a:spcBef>
              <a:spcAft>
                <a:spcPts val="0"/>
              </a:spcAft>
              <a:buSzPts val="1800"/>
              <a:buChar char="○"/>
            </a:pPr>
            <a:r>
              <a:rPr lang="en-US" sz="2000" dirty="0"/>
              <a:t>Taking off their shirt- Lifting arms up (little movements) before taking off their shirt</a:t>
            </a:r>
          </a:p>
        </p:txBody>
      </p:sp>
    </p:spTree>
    <p:extLst>
      <p:ext uri="{BB962C8B-B14F-4D97-AF65-F5344CB8AC3E}">
        <p14:creationId xmlns:p14="http://schemas.microsoft.com/office/powerpoint/2010/main" val="1650222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 b="0" dirty="0"/>
              <a:t>Step 4: Putting it all Together</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90869"/>
            <a:ext cx="10512424" cy="4589463"/>
          </a:xfrm>
        </p:spPr>
        <p:txBody>
          <a:bodyPr>
            <a:noAutofit/>
          </a:bodyPr>
          <a:lstStyle/>
          <a:p>
            <a:pPr marL="0" lvl="0" indent="0" algn="l" rtl="0">
              <a:lnSpc>
                <a:spcPct val="100000"/>
              </a:lnSpc>
              <a:spcBef>
                <a:spcPts val="0"/>
              </a:spcBef>
              <a:spcAft>
                <a:spcPts val="0"/>
              </a:spcAft>
              <a:buNone/>
            </a:pPr>
            <a:r>
              <a:rPr lang="en-US" sz="2400" dirty="0"/>
              <a:t>What routines can you add cues to?</a:t>
            </a:r>
          </a:p>
          <a:p>
            <a:pPr marL="457200" lvl="0" indent="-342900" algn="l" rtl="0">
              <a:lnSpc>
                <a:spcPct val="100000"/>
              </a:lnSpc>
              <a:spcBef>
                <a:spcPts val="1200"/>
              </a:spcBef>
              <a:spcAft>
                <a:spcPts val="0"/>
              </a:spcAft>
              <a:buClr>
                <a:schemeClr val="dk1"/>
              </a:buClr>
              <a:buSzPts val="1800"/>
              <a:buChar char="●"/>
            </a:pPr>
            <a:r>
              <a:rPr lang="en-US" sz="2400" dirty="0">
                <a:solidFill>
                  <a:schemeClr val="dk1"/>
                </a:solidFill>
              </a:rPr>
              <a:t>Multiple types of cues can be used in a single routine</a:t>
            </a:r>
          </a:p>
          <a:p>
            <a:pPr marL="457200" lvl="0" indent="-342900" algn="l" rtl="0">
              <a:lnSpc>
                <a:spcPct val="100000"/>
              </a:lnSpc>
              <a:spcBef>
                <a:spcPts val="0"/>
              </a:spcBef>
              <a:spcAft>
                <a:spcPts val="0"/>
              </a:spcAft>
              <a:buClr>
                <a:schemeClr val="dk1"/>
              </a:buClr>
              <a:buSzPts val="1800"/>
              <a:buChar char="●"/>
            </a:pPr>
            <a:r>
              <a:rPr lang="en-US" sz="2400" dirty="0">
                <a:solidFill>
                  <a:schemeClr val="dk1"/>
                </a:solidFill>
              </a:rPr>
              <a:t>Add verbal/sign cues </a:t>
            </a:r>
            <a:r>
              <a:rPr lang="en-US" sz="2400" dirty="0"/>
              <a:t>to </a:t>
            </a:r>
            <a:r>
              <a:rPr lang="en-US" sz="2400" dirty="0">
                <a:solidFill>
                  <a:schemeClr val="dk1"/>
                </a:solidFill>
              </a:rPr>
              <a:t>provide more information </a:t>
            </a:r>
          </a:p>
          <a:p>
            <a:pPr marL="457200" lvl="0" indent="-342900" algn="l" rtl="0">
              <a:lnSpc>
                <a:spcPct val="100000"/>
              </a:lnSpc>
              <a:spcBef>
                <a:spcPts val="0"/>
              </a:spcBef>
              <a:spcAft>
                <a:spcPts val="0"/>
              </a:spcAft>
              <a:buClr>
                <a:schemeClr val="dk1"/>
              </a:buClr>
              <a:buSzPts val="1800"/>
              <a:buChar char="●"/>
            </a:pPr>
            <a:r>
              <a:rPr lang="en-US" sz="2400" dirty="0"/>
              <a:t>Sequentially or simultaneously- </a:t>
            </a:r>
            <a:r>
              <a:rPr lang="en-US" sz="2400" dirty="0">
                <a:solidFill>
                  <a:schemeClr val="dk1"/>
                </a:solidFill>
              </a:rPr>
              <a:t>Consider the child’s sensory and processing needs </a:t>
            </a:r>
          </a:p>
          <a:p>
            <a:pPr marL="457200" lvl="0" indent="-342900" algn="l" rtl="0">
              <a:lnSpc>
                <a:spcPct val="100000"/>
              </a:lnSpc>
              <a:spcBef>
                <a:spcPts val="0"/>
              </a:spcBef>
              <a:spcAft>
                <a:spcPts val="0"/>
              </a:spcAft>
              <a:buClr>
                <a:schemeClr val="dk1"/>
              </a:buClr>
              <a:buSzPts val="1800"/>
              <a:buChar char="●"/>
            </a:pPr>
            <a:r>
              <a:rPr lang="en-US" sz="2400" dirty="0">
                <a:solidFill>
                  <a:schemeClr val="dk1"/>
                </a:solidFill>
              </a:rPr>
              <a:t>State the child’s name when talking to them</a:t>
            </a:r>
          </a:p>
          <a:p>
            <a:pPr marL="457200" lvl="0" indent="-342900" algn="l" rtl="0">
              <a:lnSpc>
                <a:spcPct val="100000"/>
              </a:lnSpc>
              <a:spcBef>
                <a:spcPts val="0"/>
              </a:spcBef>
              <a:spcAft>
                <a:spcPts val="0"/>
              </a:spcAft>
              <a:buClr>
                <a:schemeClr val="dk1"/>
              </a:buClr>
              <a:buSzPts val="1800"/>
              <a:buChar char="●"/>
            </a:pPr>
            <a:r>
              <a:rPr lang="en-US" sz="2400" dirty="0">
                <a:solidFill>
                  <a:schemeClr val="dk1"/>
                </a:solidFill>
              </a:rPr>
              <a:t>Do not use cues when providing emergency care (seizure care, rescue breathing), instead debrief the child after the event has passed</a:t>
            </a:r>
            <a:endParaRPr lang="en-US" sz="2400" dirty="0"/>
          </a:p>
        </p:txBody>
      </p:sp>
    </p:spTree>
    <p:extLst>
      <p:ext uri="{BB962C8B-B14F-4D97-AF65-F5344CB8AC3E}">
        <p14:creationId xmlns:p14="http://schemas.microsoft.com/office/powerpoint/2010/main" val="3137979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spcBef>
                <a:spcPts val="0"/>
              </a:spcBef>
              <a:spcAft>
                <a:spcPts val="0"/>
              </a:spcAft>
              <a:buNone/>
            </a:pPr>
            <a:r>
              <a:rPr lang="en-US" sz="4000" b="0" dirty="0"/>
              <a:t>Step 4: Example Routine- Mealtime</a:t>
            </a:r>
          </a:p>
        </p:txBody>
      </p:sp>
      <p:graphicFrame>
        <p:nvGraphicFramePr>
          <p:cNvPr id="4" name="Google Shape;290;p45">
            <a:extLst>
              <a:ext uri="{FF2B5EF4-FFF2-40B4-BE49-F238E27FC236}">
                <a16:creationId xmlns:a16="http://schemas.microsoft.com/office/drawing/2014/main" id="{7A718F14-1DD9-F782-DB09-CF33233D5CDD}"/>
              </a:ext>
            </a:extLst>
          </p:cNvPr>
          <p:cNvGraphicFramePr/>
          <p:nvPr>
            <p:extLst>
              <p:ext uri="{D42A27DB-BD31-4B8C-83A1-F6EECF244321}">
                <p14:modId xmlns:p14="http://schemas.microsoft.com/office/powerpoint/2010/main" val="1868851492"/>
              </p:ext>
            </p:extLst>
          </p:nvPr>
        </p:nvGraphicFramePr>
        <p:xfrm>
          <a:off x="1491299" y="1505007"/>
          <a:ext cx="9004423" cy="4471490"/>
        </p:xfrm>
        <a:graphic>
          <a:graphicData uri="http://schemas.openxmlformats.org/drawingml/2006/table">
            <a:tbl>
              <a:tblPr firstRow="1">
                <a:noFill/>
              </a:tblPr>
              <a:tblGrid>
                <a:gridCol w="3167969">
                  <a:extLst>
                    <a:ext uri="{9D8B030D-6E8A-4147-A177-3AD203B41FA5}">
                      <a16:colId xmlns:a16="http://schemas.microsoft.com/office/drawing/2014/main" val="20000"/>
                    </a:ext>
                  </a:extLst>
                </a:gridCol>
                <a:gridCol w="5836454">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dirty="0">
                          <a:solidFill>
                            <a:schemeClr val="dk1"/>
                          </a:solidFill>
                        </a:rPr>
                        <a:t>Routine Steps</a:t>
                      </a:r>
                      <a:endParaRPr b="1" dirty="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b="1" dirty="0">
                          <a:solidFill>
                            <a:schemeClr val="dk1"/>
                          </a:solidFill>
                        </a:rPr>
                        <a:t>Potential Cues</a:t>
                      </a:r>
                      <a:endParaRPr b="1" dirty="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lnSpc>
                          <a:spcPct val="125000"/>
                        </a:lnSpc>
                        <a:spcBef>
                          <a:spcPts val="200"/>
                        </a:spcBef>
                        <a:spcAft>
                          <a:spcPts val="200"/>
                        </a:spcAft>
                        <a:buNone/>
                      </a:pPr>
                      <a:r>
                        <a:rPr lang="en" sz="1200" dirty="0">
                          <a:solidFill>
                            <a:schemeClr val="dk1"/>
                          </a:solidFill>
                        </a:rPr>
                        <a:t>Signaling the start of the routine</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Saying and/or signing that it is time to eat</a:t>
                      </a:r>
                      <a:endParaRPr sz="1200" dirty="0">
                        <a:solidFill>
                          <a:schemeClr val="dk1"/>
                        </a:solidFill>
                      </a:endParaRPr>
                    </a:p>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Showing the child their spoon</a:t>
                      </a:r>
                      <a:endParaRPr sz="1200" dirty="0">
                        <a:solidFill>
                          <a:schemeClr val="dk1"/>
                        </a:solidFill>
                      </a:endParaRPr>
                    </a:p>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Letting the child feel and hold their spoon</a:t>
                      </a:r>
                      <a:endParaRPr sz="1200" dirty="0">
                        <a:solidFill>
                          <a:schemeClr val="dk1"/>
                        </a:solidFill>
                      </a:endParaRPr>
                    </a:p>
                    <a:p>
                      <a:pPr marL="0" lvl="0" indent="0" algn="l" rtl="0">
                        <a:lnSpc>
                          <a:spcPct val="125000"/>
                        </a:lnSpc>
                        <a:spcBef>
                          <a:spcPts val="200"/>
                        </a:spcBef>
                        <a:spcAft>
                          <a:spcPts val="200"/>
                        </a:spcAft>
                        <a:buNone/>
                      </a:pPr>
                      <a:r>
                        <a:rPr lang="en" sz="1200" dirty="0">
                          <a:solidFill>
                            <a:schemeClr val="dk1"/>
                          </a:solidFill>
                        </a:rPr>
                        <a:t>●</a:t>
                      </a:r>
                      <a:r>
                        <a:rPr lang="en" sz="700" dirty="0">
                          <a:solidFill>
                            <a:schemeClr val="dk1"/>
                          </a:solidFill>
                        </a:rPr>
                        <a:t> </a:t>
                      </a:r>
                      <a:r>
                        <a:rPr lang="en" sz="1200" dirty="0">
                          <a:solidFill>
                            <a:schemeClr val="dk1"/>
                          </a:solidFill>
                        </a:rPr>
                        <a:t>Touch cue for eat, tap next to child’s mouth</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25000"/>
                        </a:lnSpc>
                        <a:spcBef>
                          <a:spcPts val="200"/>
                        </a:spcBef>
                        <a:spcAft>
                          <a:spcPts val="200"/>
                        </a:spcAft>
                        <a:buNone/>
                      </a:pPr>
                      <a:r>
                        <a:rPr lang="en" sz="1200">
                          <a:solidFill>
                            <a:schemeClr val="dk1"/>
                          </a:solidFill>
                        </a:rPr>
                        <a:t>Putting the child in their highchair</a:t>
                      </a:r>
                      <a:endParaRPr sz="120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Saying they will pick the child up and/or signing “up”</a:t>
                      </a:r>
                      <a:endParaRPr sz="1200" dirty="0">
                        <a:solidFill>
                          <a:schemeClr val="dk1"/>
                        </a:solidFill>
                      </a:endParaRPr>
                    </a:p>
                    <a:p>
                      <a:pPr marL="0" lvl="0" indent="0" algn="l" rtl="0">
                        <a:lnSpc>
                          <a:spcPct val="125000"/>
                        </a:lnSpc>
                        <a:spcBef>
                          <a:spcPts val="200"/>
                        </a:spcBef>
                        <a:spcAft>
                          <a:spcPts val="200"/>
                        </a:spcAft>
                        <a:buNone/>
                      </a:pPr>
                      <a:r>
                        <a:rPr lang="en" sz="1200" dirty="0">
                          <a:solidFill>
                            <a:schemeClr val="dk1"/>
                          </a:solidFill>
                        </a:rPr>
                        <a:t>●</a:t>
                      </a:r>
                      <a:r>
                        <a:rPr lang="en" sz="700" dirty="0">
                          <a:solidFill>
                            <a:schemeClr val="dk1"/>
                          </a:solidFill>
                        </a:rPr>
                        <a:t> </a:t>
                      </a:r>
                      <a:r>
                        <a:rPr lang="en" sz="1200" dirty="0">
                          <a:solidFill>
                            <a:schemeClr val="dk1"/>
                          </a:solidFill>
                        </a:rPr>
                        <a:t>Kinesthetic cue, putting pressure upward under the armpit</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25000"/>
                        </a:lnSpc>
                        <a:spcBef>
                          <a:spcPts val="200"/>
                        </a:spcBef>
                        <a:spcAft>
                          <a:spcPts val="200"/>
                        </a:spcAft>
                        <a:buNone/>
                      </a:pPr>
                      <a:r>
                        <a:rPr lang="en" sz="1200" dirty="0">
                          <a:solidFill>
                            <a:schemeClr val="dk1"/>
                          </a:solidFill>
                        </a:rPr>
                        <a:t>Putting on the child’s bib</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Saying they will put on the bib and/or signing “bib”</a:t>
                      </a:r>
                      <a:endParaRPr sz="1200" dirty="0">
                        <a:solidFill>
                          <a:schemeClr val="dk1"/>
                        </a:solidFill>
                      </a:endParaRPr>
                    </a:p>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Showing the child the bib and/or letting them feel it</a:t>
                      </a:r>
                      <a:endParaRPr sz="1200" dirty="0">
                        <a:solidFill>
                          <a:schemeClr val="dk1"/>
                        </a:solidFill>
                      </a:endParaRPr>
                    </a:p>
                    <a:p>
                      <a:pPr marL="0" lvl="0" indent="0" algn="l" rtl="0">
                        <a:lnSpc>
                          <a:spcPct val="125000"/>
                        </a:lnSpc>
                        <a:spcBef>
                          <a:spcPts val="200"/>
                        </a:spcBef>
                        <a:spcAft>
                          <a:spcPts val="200"/>
                        </a:spcAft>
                        <a:buNone/>
                      </a:pPr>
                      <a:r>
                        <a:rPr lang="en" sz="1200" dirty="0">
                          <a:solidFill>
                            <a:schemeClr val="dk1"/>
                          </a:solidFill>
                        </a:rPr>
                        <a:t>●</a:t>
                      </a:r>
                      <a:r>
                        <a:rPr lang="en" sz="700" dirty="0">
                          <a:solidFill>
                            <a:schemeClr val="dk1"/>
                          </a:solidFill>
                        </a:rPr>
                        <a:t> </a:t>
                      </a:r>
                      <a:r>
                        <a:rPr lang="en" sz="1200" dirty="0">
                          <a:solidFill>
                            <a:schemeClr val="dk1"/>
                          </a:solidFill>
                        </a:rPr>
                        <a:t>Touch cue to the chest where the bib will go </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25000"/>
                        </a:lnSpc>
                        <a:spcBef>
                          <a:spcPts val="200"/>
                        </a:spcBef>
                        <a:spcAft>
                          <a:spcPts val="200"/>
                        </a:spcAft>
                        <a:buNone/>
                      </a:pPr>
                      <a:r>
                        <a:rPr lang="en" sz="1200">
                          <a:solidFill>
                            <a:schemeClr val="dk1"/>
                          </a:solidFill>
                        </a:rPr>
                        <a:t>Giving the child a bite</a:t>
                      </a:r>
                      <a:endParaRPr sz="120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Say and/or signing that you will give them a bite</a:t>
                      </a:r>
                      <a:endParaRPr sz="1200" dirty="0">
                        <a:solidFill>
                          <a:schemeClr val="dk1"/>
                        </a:solidFill>
                      </a:endParaRPr>
                    </a:p>
                    <a:p>
                      <a:pPr marL="0" lvl="0" indent="0" algn="l" rtl="0">
                        <a:lnSpc>
                          <a:spcPct val="125000"/>
                        </a:lnSpc>
                        <a:spcBef>
                          <a:spcPts val="200"/>
                        </a:spcBef>
                        <a:spcAft>
                          <a:spcPts val="0"/>
                        </a:spcAft>
                        <a:buNone/>
                      </a:pPr>
                      <a:r>
                        <a:rPr lang="en" sz="1200" dirty="0">
                          <a:solidFill>
                            <a:schemeClr val="dk1"/>
                          </a:solidFill>
                        </a:rPr>
                        <a:t>●</a:t>
                      </a:r>
                      <a:r>
                        <a:rPr lang="en" sz="700" dirty="0">
                          <a:solidFill>
                            <a:schemeClr val="dk1"/>
                          </a:solidFill>
                        </a:rPr>
                        <a:t> </a:t>
                      </a:r>
                      <a:r>
                        <a:rPr lang="en" sz="1200" dirty="0">
                          <a:solidFill>
                            <a:schemeClr val="dk1"/>
                          </a:solidFill>
                        </a:rPr>
                        <a:t>Show the spoon</a:t>
                      </a:r>
                      <a:endParaRPr sz="1200" dirty="0">
                        <a:solidFill>
                          <a:schemeClr val="dk1"/>
                        </a:solidFill>
                      </a:endParaRPr>
                    </a:p>
                    <a:p>
                      <a:pPr marL="0" lvl="0" indent="0" algn="l" rtl="0">
                        <a:lnSpc>
                          <a:spcPct val="125000"/>
                        </a:lnSpc>
                        <a:spcBef>
                          <a:spcPts val="200"/>
                        </a:spcBef>
                        <a:spcAft>
                          <a:spcPts val="200"/>
                        </a:spcAft>
                        <a:buNone/>
                      </a:pPr>
                      <a:r>
                        <a:rPr lang="en" sz="1200" dirty="0">
                          <a:solidFill>
                            <a:schemeClr val="dk1"/>
                          </a:solidFill>
                        </a:rPr>
                        <a:t>●</a:t>
                      </a:r>
                      <a:r>
                        <a:rPr lang="en" sz="700" dirty="0">
                          <a:solidFill>
                            <a:schemeClr val="dk1"/>
                          </a:solidFill>
                        </a:rPr>
                        <a:t> </a:t>
                      </a:r>
                      <a:r>
                        <a:rPr lang="en" sz="1200" dirty="0">
                          <a:solidFill>
                            <a:schemeClr val="dk1"/>
                          </a:solidFill>
                        </a:rPr>
                        <a:t>Tactile cue, tape next to the mouth to signal the coming bite</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lnSpc>
                          <a:spcPct val="125000"/>
                        </a:lnSpc>
                        <a:spcBef>
                          <a:spcPts val="200"/>
                        </a:spcBef>
                        <a:spcAft>
                          <a:spcPts val="200"/>
                        </a:spcAft>
                        <a:buNone/>
                      </a:pPr>
                      <a:r>
                        <a:rPr lang="en" sz="1200">
                          <a:solidFill>
                            <a:schemeClr val="dk1"/>
                          </a:solidFill>
                        </a:rPr>
                        <a:t>Food is gone or child appears done</a:t>
                      </a:r>
                      <a:endParaRPr sz="120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25000"/>
                        </a:lnSpc>
                        <a:spcBef>
                          <a:spcPts val="200"/>
                        </a:spcBef>
                        <a:spcAft>
                          <a:spcPts val="200"/>
                        </a:spcAft>
                        <a:buNone/>
                      </a:pPr>
                      <a:r>
                        <a:rPr lang="en" sz="1200" dirty="0">
                          <a:solidFill>
                            <a:schemeClr val="dk1"/>
                          </a:solidFill>
                        </a:rPr>
                        <a:t>●</a:t>
                      </a:r>
                      <a:r>
                        <a:rPr lang="en" sz="700" dirty="0">
                          <a:solidFill>
                            <a:schemeClr val="dk1"/>
                          </a:solidFill>
                        </a:rPr>
                        <a:t> </a:t>
                      </a:r>
                      <a:r>
                        <a:rPr lang="en" sz="1200" dirty="0">
                          <a:solidFill>
                            <a:schemeClr val="dk1"/>
                          </a:solidFill>
                        </a:rPr>
                        <a:t>Say and/or sign that the routine is “all done”</a:t>
                      </a:r>
                      <a:endParaRPr sz="1200" dirty="0">
                        <a:solidFill>
                          <a:schemeClr val="dk1"/>
                        </a:solidFill>
                      </a:endParaRPr>
                    </a:p>
                  </a:txBody>
                  <a:tcPr marL="63500" marR="63500"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63874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spcBef>
                <a:spcPts val="0"/>
              </a:spcBef>
              <a:spcAft>
                <a:spcPts val="0"/>
              </a:spcAft>
              <a:buNone/>
            </a:pPr>
            <a:r>
              <a:rPr lang="en-US" sz="4000" b="0" dirty="0"/>
              <a:t>Step 4: Example Routine-Physical Transfers</a:t>
            </a:r>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0" lvl="0" indent="0" algn="l" rtl="0">
              <a:spcBef>
                <a:spcPts val="0"/>
              </a:spcBef>
              <a:spcAft>
                <a:spcPts val="0"/>
              </a:spcAft>
              <a:buNone/>
            </a:pPr>
            <a:r>
              <a:rPr lang="en-US" sz="2400" dirty="0"/>
              <a:t>Verbal Cue: </a:t>
            </a:r>
          </a:p>
          <a:p>
            <a:pPr marL="457200" lvl="0" indent="-342900" algn="l" rtl="0">
              <a:spcBef>
                <a:spcPts val="1200"/>
              </a:spcBef>
              <a:spcAft>
                <a:spcPts val="0"/>
              </a:spcAft>
              <a:buSzPts val="1800"/>
              <a:buChar char="●"/>
            </a:pPr>
            <a:r>
              <a:rPr lang="en-US" sz="2400" dirty="0"/>
              <a:t>Say his name when talking to him </a:t>
            </a:r>
          </a:p>
          <a:p>
            <a:pPr marL="457200" lvl="0" indent="-342900" algn="l" rtl="0">
              <a:spcBef>
                <a:spcPts val="0"/>
              </a:spcBef>
              <a:spcAft>
                <a:spcPts val="0"/>
              </a:spcAft>
              <a:buSzPts val="1800"/>
              <a:buChar char="●"/>
            </a:pPr>
            <a:r>
              <a:rPr lang="en-US" sz="2400" dirty="0"/>
              <a:t>Tell him what you are going to do before you do it </a:t>
            </a:r>
          </a:p>
          <a:p>
            <a:pPr marL="457200" lvl="0" indent="-342900" algn="l" rtl="0">
              <a:spcBef>
                <a:spcPts val="0"/>
              </a:spcBef>
              <a:spcAft>
                <a:spcPts val="0"/>
              </a:spcAft>
              <a:buSzPts val="1800"/>
              <a:buChar char="●"/>
            </a:pPr>
            <a:r>
              <a:rPr lang="en-US" sz="2400" dirty="0"/>
              <a:t>Tell him why you are moving him </a:t>
            </a:r>
          </a:p>
          <a:p>
            <a:pPr marL="0" lvl="0" indent="0" algn="l" rtl="0">
              <a:spcBef>
                <a:spcPts val="1200"/>
              </a:spcBef>
              <a:spcAft>
                <a:spcPts val="0"/>
              </a:spcAft>
              <a:buNone/>
            </a:pPr>
            <a:r>
              <a:rPr lang="en-US" sz="2400" dirty="0"/>
              <a:t>Kinesthetic/Touch Cue: </a:t>
            </a:r>
          </a:p>
          <a:p>
            <a:pPr marL="457200" lvl="0" indent="-342900" algn="l" rtl="0">
              <a:spcBef>
                <a:spcPts val="1200"/>
              </a:spcBef>
              <a:spcAft>
                <a:spcPts val="0"/>
              </a:spcAft>
              <a:buSzPts val="1800"/>
              <a:buChar char="●"/>
            </a:pPr>
            <a:r>
              <a:rPr lang="en-US" sz="2400" dirty="0"/>
              <a:t>Touch and give upward pressure where you will lift him </a:t>
            </a:r>
          </a:p>
          <a:p>
            <a:pPr marL="457200" lvl="0" indent="-342900" algn="l" rtl="0">
              <a:spcBef>
                <a:spcPts val="0"/>
              </a:spcBef>
              <a:spcAft>
                <a:spcPts val="0"/>
              </a:spcAft>
              <a:buSzPts val="1800"/>
              <a:buChar char="●"/>
            </a:pPr>
            <a:r>
              <a:rPr lang="en-US" sz="2400" dirty="0"/>
              <a:t>Pause, then complete the lift </a:t>
            </a:r>
          </a:p>
          <a:p>
            <a:pPr marL="0" lvl="0" indent="0" algn="l" rtl="0">
              <a:spcBef>
                <a:spcPts val="1200"/>
              </a:spcBef>
              <a:spcAft>
                <a:spcPts val="0"/>
              </a:spcAft>
              <a:buNone/>
            </a:pPr>
            <a:r>
              <a:rPr lang="en-US" sz="2400" dirty="0"/>
              <a:t>Cues for the Car Seat/</a:t>
            </a:r>
            <a:r>
              <a:rPr lang="en-US" sz="2400" dirty="0" err="1"/>
              <a:t>Rifton</a:t>
            </a:r>
            <a:r>
              <a:rPr lang="en-US" sz="2400" dirty="0"/>
              <a:t>/Stroller: </a:t>
            </a:r>
          </a:p>
          <a:p>
            <a:pPr marL="457200" lvl="0" indent="-342900" algn="l" rtl="0">
              <a:spcBef>
                <a:spcPts val="1200"/>
              </a:spcBef>
              <a:spcAft>
                <a:spcPts val="0"/>
              </a:spcAft>
              <a:buSzPts val="1800"/>
              <a:buChar char="●"/>
            </a:pPr>
            <a:r>
              <a:rPr lang="en-US" sz="2400" dirty="0"/>
              <a:t>Auditory Cue: Click of the buckle before he gets in </a:t>
            </a:r>
          </a:p>
          <a:p>
            <a:pPr marL="457200" lvl="0" indent="-342900" algn="l" rtl="0">
              <a:spcBef>
                <a:spcPts val="0"/>
              </a:spcBef>
              <a:spcAft>
                <a:spcPts val="0"/>
              </a:spcAft>
              <a:buSzPts val="1800"/>
              <a:buChar char="●"/>
            </a:pPr>
            <a:r>
              <a:rPr lang="en-US" sz="2400" dirty="0"/>
              <a:t>Touch Cue: Firm pressure where his chest buckle will go </a:t>
            </a:r>
          </a:p>
        </p:txBody>
      </p:sp>
    </p:spTree>
    <p:extLst>
      <p:ext uri="{BB962C8B-B14F-4D97-AF65-F5344CB8AC3E}">
        <p14:creationId xmlns:p14="http://schemas.microsoft.com/office/powerpoint/2010/main" val="1307010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p:txBody>
          <a:bodyPr>
            <a:noAutofit/>
          </a:bodyPr>
          <a:lstStyle/>
          <a:p>
            <a:r>
              <a:rPr lang="en" sz="4400" b="1" dirty="0">
                <a:latin typeface="Arial"/>
                <a:ea typeface="Arial"/>
                <a:cs typeface="Arial"/>
                <a:sym typeface="Arial"/>
              </a:rPr>
              <a:t>Step 5: Shaping Cues into Communication</a:t>
            </a:r>
            <a:endParaRPr lang="en-US" sz="4400" dirty="0"/>
          </a:p>
        </p:txBody>
      </p:sp>
      <p:sp>
        <p:nvSpPr>
          <p:cNvPr id="2" name="Text Placeholder 1">
            <a:extLst>
              <a:ext uri="{FF2B5EF4-FFF2-40B4-BE49-F238E27FC236}">
                <a16:creationId xmlns:a16="http://schemas.microsoft.com/office/drawing/2014/main" id="{847F6719-D27F-06FA-4E74-2BDCDBE330D1}"/>
              </a:ext>
            </a:extLst>
          </p:cNvPr>
          <p:cNvSpPr>
            <a:spLocks noGrp="1"/>
          </p:cNvSpPr>
          <p:nvPr>
            <p:ph type="body" idx="1"/>
          </p:nvPr>
        </p:nvSpPr>
        <p:spPr/>
        <p:txBody>
          <a:bodyPr/>
          <a:lstStyle/>
          <a:p>
            <a:r>
              <a:rPr lang="en-US" dirty="0"/>
              <a:t>Communicative Methods</a:t>
            </a:r>
          </a:p>
        </p:txBody>
      </p:sp>
    </p:spTree>
    <p:extLst>
      <p:ext uri="{BB962C8B-B14F-4D97-AF65-F5344CB8AC3E}">
        <p14:creationId xmlns:p14="http://schemas.microsoft.com/office/powerpoint/2010/main" val="621755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Body Movements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15000"/>
              </a:lnSpc>
              <a:spcBef>
                <a:spcPts val="200"/>
              </a:spcBef>
              <a:spcAft>
                <a:spcPts val="0"/>
              </a:spcAft>
              <a:buClr>
                <a:schemeClr val="dk1"/>
              </a:buClr>
              <a:buSzPts val="1800"/>
              <a:buChar char="●"/>
            </a:pPr>
            <a:r>
              <a:rPr lang="en-US" sz="2400" dirty="0">
                <a:solidFill>
                  <a:schemeClr val="dk1"/>
                </a:solidFill>
              </a:rPr>
              <a:t>Receptive form: touch and kinesthetic (movement) cues</a:t>
            </a:r>
          </a:p>
          <a:p>
            <a:pPr marL="457200" lvl="0" indent="-342900" algn="l" rtl="0">
              <a:lnSpc>
                <a:spcPct val="115000"/>
              </a:lnSpc>
              <a:spcBef>
                <a:spcPts val="0"/>
              </a:spcBef>
              <a:spcAft>
                <a:spcPts val="0"/>
              </a:spcAft>
              <a:buClr>
                <a:schemeClr val="dk1"/>
              </a:buClr>
              <a:buSzPts val="1800"/>
              <a:buChar char="●"/>
            </a:pPr>
            <a:r>
              <a:rPr lang="en-US" sz="2400" dirty="0">
                <a:solidFill>
                  <a:schemeClr val="dk1"/>
                </a:solidFill>
              </a:rPr>
              <a:t>Expressive form: cues we were observing in steps 2 and 3</a:t>
            </a:r>
            <a:r>
              <a:rPr lang="en-US" sz="2400" dirty="0"/>
              <a:t>, including facial expressions</a:t>
            </a:r>
          </a:p>
          <a:p>
            <a:pPr marL="914400" lvl="1" indent="-342900" algn="l" rtl="0">
              <a:spcBef>
                <a:spcPts val="0"/>
              </a:spcBef>
              <a:spcAft>
                <a:spcPts val="0"/>
              </a:spcAft>
              <a:buSzPts val="1800"/>
              <a:buChar char="○"/>
            </a:pPr>
            <a:r>
              <a:rPr lang="en-US" sz="2400" dirty="0"/>
              <a:t>Also includes gestures that signal an activity (ex. hopping to do a jumping activity, rocking back and forth to get in a swing)</a:t>
            </a:r>
          </a:p>
          <a:p>
            <a:pPr marL="457200" lvl="0" indent="-342900" algn="l" rtl="0">
              <a:lnSpc>
                <a:spcPct val="115000"/>
              </a:lnSpc>
              <a:spcBef>
                <a:spcPts val="0"/>
              </a:spcBef>
              <a:spcAft>
                <a:spcPts val="0"/>
              </a:spcAft>
              <a:buSzPts val="1800"/>
              <a:buChar char="●"/>
            </a:pPr>
            <a:r>
              <a:rPr lang="en-US" sz="2400" dirty="0"/>
              <a:t>Acknowledging and honoring body movements as communication </a:t>
            </a:r>
          </a:p>
          <a:p>
            <a:pPr marL="457200" lvl="0" indent="-342900" algn="l" rtl="0">
              <a:lnSpc>
                <a:spcPct val="115000"/>
              </a:lnSpc>
              <a:spcBef>
                <a:spcPts val="0"/>
              </a:spcBef>
              <a:spcAft>
                <a:spcPts val="0"/>
              </a:spcAft>
              <a:buSzPts val="1800"/>
              <a:buChar char="●"/>
            </a:pPr>
            <a:r>
              <a:rPr lang="en-US" sz="2400" dirty="0"/>
              <a:t>Telling the child what their movement indicated by their movement</a:t>
            </a:r>
          </a:p>
          <a:p>
            <a:pPr marL="457200" lvl="0" indent="-342900" algn="l" rtl="0">
              <a:lnSpc>
                <a:spcPct val="115000"/>
              </a:lnSpc>
              <a:spcBef>
                <a:spcPts val="0"/>
              </a:spcBef>
              <a:spcAft>
                <a:spcPts val="0"/>
              </a:spcAft>
              <a:buSzPts val="1800"/>
              <a:buChar char="●"/>
            </a:pPr>
            <a:r>
              <a:rPr lang="en-US" sz="2400" dirty="0"/>
              <a:t>Work towards shaping this pre-intentional communication into intentional use of movement as communication</a:t>
            </a:r>
          </a:p>
        </p:txBody>
      </p:sp>
    </p:spTree>
    <p:extLst>
      <p:ext uri="{BB962C8B-B14F-4D97-AF65-F5344CB8AC3E}">
        <p14:creationId xmlns:p14="http://schemas.microsoft.com/office/powerpoint/2010/main" val="3511431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Gestures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00000"/>
              </a:lnSpc>
              <a:spcBef>
                <a:spcPts val="200"/>
              </a:spcBef>
              <a:spcAft>
                <a:spcPts val="0"/>
              </a:spcAft>
              <a:buSzPts val="1800"/>
              <a:buChar char="●"/>
            </a:pPr>
            <a:r>
              <a:rPr lang="en-US" sz="2400" dirty="0"/>
              <a:t>Non vocalized forms of communication (ex. Waving, thumbs up, shaking the head yes/no</a:t>
            </a:r>
            <a:r>
              <a:rPr lang="en-US" sz="2400" dirty="0">
                <a:solidFill>
                  <a:schemeClr val="dk1"/>
                </a:solidFill>
              </a:rPr>
              <a:t>             </a:t>
            </a:r>
          </a:p>
          <a:p>
            <a:pPr marL="914400" lvl="1" indent="-342900" algn="l" rtl="0">
              <a:lnSpc>
                <a:spcPct val="100000"/>
              </a:lnSpc>
              <a:spcBef>
                <a:spcPts val="0"/>
              </a:spcBef>
              <a:spcAft>
                <a:spcPts val="0"/>
              </a:spcAft>
              <a:buSzPts val="1800"/>
              <a:buChar char="○"/>
            </a:pPr>
            <a:r>
              <a:rPr lang="en-US" sz="2400" dirty="0"/>
              <a:t>These may not be seen or interpreted by children with vision concerns *</a:t>
            </a:r>
          </a:p>
          <a:p>
            <a:pPr marL="914400" lvl="1" indent="-342900" algn="l" rtl="0">
              <a:lnSpc>
                <a:spcPct val="100000"/>
              </a:lnSpc>
              <a:spcBef>
                <a:spcPts val="0"/>
              </a:spcBef>
              <a:spcAft>
                <a:spcPts val="0"/>
              </a:spcAft>
              <a:buSzPts val="1800"/>
              <a:buChar char="○"/>
            </a:pPr>
            <a:r>
              <a:rPr lang="en-US" sz="2400" dirty="0"/>
              <a:t>These may look different for a child with a physical impairment</a:t>
            </a:r>
          </a:p>
          <a:p>
            <a:pPr marL="457200" lvl="0" indent="-342900" algn="l" rtl="0">
              <a:lnSpc>
                <a:spcPct val="100000"/>
              </a:lnSpc>
              <a:spcBef>
                <a:spcPts val="0"/>
              </a:spcBef>
              <a:spcAft>
                <a:spcPts val="0"/>
              </a:spcAft>
              <a:buSzPts val="1800"/>
              <a:buChar char="●"/>
            </a:pPr>
            <a:r>
              <a:rPr lang="en-US" sz="2400" dirty="0"/>
              <a:t>Pointing towards something, either an area, object, or person</a:t>
            </a:r>
          </a:p>
          <a:p>
            <a:pPr marL="457200" lvl="0" indent="-342900" algn="l" rtl="0">
              <a:lnSpc>
                <a:spcPct val="100000"/>
              </a:lnSpc>
              <a:spcBef>
                <a:spcPts val="0"/>
              </a:spcBef>
              <a:spcAft>
                <a:spcPts val="0"/>
              </a:spcAft>
              <a:buSzPts val="1800"/>
              <a:buChar char="●"/>
            </a:pPr>
            <a:r>
              <a:rPr lang="en-US" sz="2400" dirty="0"/>
              <a:t>Alternative forms of “yes” or “that’s the one I want” to be used with auditory scanning   </a:t>
            </a:r>
            <a:r>
              <a:rPr lang="en-US" sz="2400" dirty="0">
                <a:solidFill>
                  <a:schemeClr val="dk1"/>
                </a:solidFill>
              </a:rPr>
              <a:t>  </a:t>
            </a:r>
          </a:p>
          <a:p>
            <a:pPr marL="457200" lvl="0" indent="-342900" algn="l" rtl="0">
              <a:lnSpc>
                <a:spcPct val="100000"/>
              </a:lnSpc>
              <a:spcBef>
                <a:spcPts val="0"/>
              </a:spcBef>
              <a:spcAft>
                <a:spcPts val="0"/>
              </a:spcAft>
              <a:buSzPts val="1800"/>
              <a:buChar char="●"/>
            </a:pPr>
            <a:r>
              <a:rPr lang="en-US" sz="2400" dirty="0"/>
              <a:t>Less clear gestures could be shaped into more conventional signs</a:t>
            </a:r>
          </a:p>
        </p:txBody>
      </p:sp>
    </p:spTree>
    <p:extLst>
      <p:ext uri="{BB962C8B-B14F-4D97-AF65-F5344CB8AC3E}">
        <p14:creationId xmlns:p14="http://schemas.microsoft.com/office/powerpoint/2010/main" val="275152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6157360" cy="1600200"/>
          </a:xfrm>
        </p:spPr>
        <p:txBody>
          <a:bodyPr/>
          <a:lstStyle/>
          <a:p>
            <a:r>
              <a:rPr lang="en" b="0" dirty="0"/>
              <a:t>Step 5: Selecting Objects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18212" cy="3811588"/>
          </a:xfrm>
        </p:spPr>
        <p:txBody>
          <a:bodyPr>
            <a:normAutofit/>
          </a:bodyPr>
          <a:lstStyle/>
          <a:p>
            <a:pPr marL="457200" lvl="0" indent="-355600" algn="l" rtl="0">
              <a:lnSpc>
                <a:spcPct val="100000"/>
              </a:lnSpc>
              <a:spcBef>
                <a:spcPts val="200"/>
              </a:spcBef>
              <a:spcAft>
                <a:spcPts val="0"/>
              </a:spcAft>
              <a:buSzPts val="2000"/>
              <a:buChar char="●"/>
            </a:pPr>
            <a:r>
              <a:rPr lang="en-US" sz="2400" dirty="0"/>
              <a:t>Receptive form: understanding that an object represents an event or person</a:t>
            </a:r>
          </a:p>
          <a:p>
            <a:pPr marL="457200" lvl="0" indent="-355600" algn="l" rtl="0">
              <a:lnSpc>
                <a:spcPct val="100000"/>
              </a:lnSpc>
              <a:spcBef>
                <a:spcPts val="0"/>
              </a:spcBef>
              <a:spcAft>
                <a:spcPts val="0"/>
              </a:spcAft>
              <a:buSzPts val="2000"/>
              <a:buChar char="●"/>
            </a:pPr>
            <a:r>
              <a:rPr lang="en-US" sz="2400" dirty="0"/>
              <a:t>Expressive form: A child may select an object to represent the desire to do something associated with that object  </a:t>
            </a:r>
          </a:p>
          <a:p>
            <a:pPr marL="457200" lvl="0" indent="-355600" algn="l" rtl="0">
              <a:lnSpc>
                <a:spcPct val="100000"/>
              </a:lnSpc>
              <a:spcBef>
                <a:spcPts val="0"/>
              </a:spcBef>
              <a:spcAft>
                <a:spcPts val="0"/>
              </a:spcAft>
              <a:buSzPts val="2000"/>
              <a:buChar char="●"/>
            </a:pPr>
            <a:r>
              <a:rPr lang="en-US" sz="2400" dirty="0"/>
              <a:t>Objects can be selected by reaching towards, pointing, directing their eye gaze, or by auditory scanning</a:t>
            </a:r>
          </a:p>
          <a:p>
            <a:pPr marL="914400" lvl="0" indent="0" algn="l" rtl="0">
              <a:spcBef>
                <a:spcPts val="200"/>
              </a:spcBef>
              <a:spcAft>
                <a:spcPts val="0"/>
              </a:spcAft>
              <a:buNone/>
            </a:pPr>
            <a:endParaRPr lang="en-US" sz="2400" dirty="0"/>
          </a:p>
          <a:p>
            <a:pPr marL="0" lvl="0" indent="0" algn="l" rtl="0">
              <a:lnSpc>
                <a:spcPct val="115000"/>
              </a:lnSpc>
              <a:spcBef>
                <a:spcPts val="200"/>
              </a:spcBef>
              <a:spcAft>
                <a:spcPts val="200"/>
              </a:spcAft>
              <a:buNone/>
            </a:pPr>
            <a:endParaRPr lang="en-US" sz="2400" dirty="0">
              <a:solidFill>
                <a:schemeClr val="dk1"/>
              </a:solidFill>
            </a:endParaRPr>
          </a:p>
          <a:p>
            <a:endParaRPr lang="en-US" sz="2400" dirty="0"/>
          </a:p>
        </p:txBody>
      </p:sp>
      <p:pic>
        <p:nvPicPr>
          <p:cNvPr id="2" name="Google Shape;341;p52" descr="Three items, a yellow rubber duck, red ball, and blue spoon are presented horizontally side by side with about 4 inches of space between each item. They are all presented on a black background.">
            <a:extLst>
              <a:ext uri="{FF2B5EF4-FFF2-40B4-BE49-F238E27FC236}">
                <a16:creationId xmlns:a16="http://schemas.microsoft.com/office/drawing/2014/main" id="{2BCC199F-00C3-0955-E506-1C4A775F3FC4}"/>
              </a:ext>
            </a:extLst>
          </p:cNvPr>
          <p:cNvPicPr preferRelativeResize="0"/>
          <p:nvPr/>
        </p:nvPicPr>
        <p:blipFill>
          <a:blip r:embed="rId2">
            <a:alphaModFix/>
          </a:blip>
          <a:stretch>
            <a:fillRect/>
          </a:stretch>
        </p:blipFill>
        <p:spPr>
          <a:xfrm>
            <a:off x="7129669" y="1485901"/>
            <a:ext cx="4131365" cy="3349486"/>
          </a:xfrm>
          <a:prstGeom prst="rect">
            <a:avLst/>
          </a:prstGeom>
          <a:noFill/>
          <a:ln>
            <a:noFill/>
          </a:ln>
        </p:spPr>
      </p:pic>
    </p:spTree>
    <p:extLst>
      <p:ext uri="{BB962C8B-B14F-4D97-AF65-F5344CB8AC3E}">
        <p14:creationId xmlns:p14="http://schemas.microsoft.com/office/powerpoint/2010/main" val="312937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7301322" cy="1600200"/>
          </a:xfrm>
        </p:spPr>
        <p:txBody>
          <a:bodyPr/>
          <a:lstStyle/>
          <a:p>
            <a:r>
              <a:rPr lang="en" b="0" dirty="0"/>
              <a:t>Step 5: Selecting Tactile Symbols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18212" cy="3811588"/>
          </a:xfrm>
        </p:spPr>
        <p:txBody>
          <a:bodyPr>
            <a:normAutofit/>
          </a:bodyPr>
          <a:lstStyle/>
          <a:p>
            <a:pPr marL="457200" lvl="0" indent="-355600" algn="l" rtl="0">
              <a:spcBef>
                <a:spcPts val="200"/>
              </a:spcBef>
              <a:spcAft>
                <a:spcPts val="0"/>
              </a:spcAft>
              <a:buSzPts val="2000"/>
              <a:buChar char="●"/>
            </a:pPr>
            <a:r>
              <a:rPr lang="en-US" sz="2400" dirty="0"/>
              <a:t>More abstract version of object cues using pieces of objects or textures </a:t>
            </a:r>
          </a:p>
          <a:p>
            <a:pPr marL="457200" lvl="0" indent="-355600" algn="l" rtl="0">
              <a:spcBef>
                <a:spcPts val="0"/>
              </a:spcBef>
              <a:spcAft>
                <a:spcPts val="0"/>
              </a:spcAft>
              <a:buSzPts val="2000"/>
              <a:buChar char="●"/>
            </a:pPr>
            <a:r>
              <a:rPr lang="en-US" sz="2400" dirty="0"/>
              <a:t>Leading towards more symbolic communication</a:t>
            </a:r>
          </a:p>
          <a:p>
            <a:pPr marL="457200" lvl="0" indent="-355600" algn="l" rtl="0">
              <a:lnSpc>
                <a:spcPct val="115000"/>
              </a:lnSpc>
              <a:spcBef>
                <a:spcPts val="0"/>
              </a:spcBef>
              <a:spcAft>
                <a:spcPts val="0"/>
              </a:spcAft>
              <a:buClr>
                <a:schemeClr val="dk1"/>
              </a:buClr>
              <a:buSzPts val="2000"/>
              <a:buChar char="●"/>
            </a:pPr>
            <a:r>
              <a:rPr lang="en-US" sz="2400" dirty="0"/>
              <a:t>Often used when a child cannot see or interpret pictures </a:t>
            </a:r>
          </a:p>
          <a:p>
            <a:pPr marL="457200" lvl="0" indent="-355600" algn="l" rtl="0">
              <a:lnSpc>
                <a:spcPct val="115000"/>
              </a:lnSpc>
              <a:spcBef>
                <a:spcPts val="0"/>
              </a:spcBef>
              <a:spcAft>
                <a:spcPts val="0"/>
              </a:spcAft>
              <a:buSzPts val="2000"/>
              <a:buChar char="●"/>
            </a:pPr>
            <a:r>
              <a:rPr lang="en-US" sz="2400" dirty="0"/>
              <a:t>Examples: Standardized Tactile Augmentative Communication Symbols Kit (STACS, from APH) </a:t>
            </a:r>
          </a:p>
        </p:txBody>
      </p:sp>
      <p:pic>
        <p:nvPicPr>
          <p:cNvPr id="4" name="Google Shape;349;p53" descr="A raised red X mounted onto a thick white square cardboard with the word “no” labeled at the bottom of the symbol with a clear braille symbol over top">
            <a:extLst>
              <a:ext uri="{FF2B5EF4-FFF2-40B4-BE49-F238E27FC236}">
                <a16:creationId xmlns:a16="http://schemas.microsoft.com/office/drawing/2014/main" id="{4AE82234-5518-62DC-84CF-4964717F8894}"/>
              </a:ext>
            </a:extLst>
          </p:cNvPr>
          <p:cNvPicPr preferRelativeResize="0"/>
          <p:nvPr/>
        </p:nvPicPr>
        <p:blipFill rotWithShape="1">
          <a:blip r:embed="rId2">
            <a:alphaModFix/>
          </a:blip>
          <a:srcRect l="30128" t="14318" r="29649" b="12817"/>
          <a:stretch/>
        </p:blipFill>
        <p:spPr>
          <a:xfrm>
            <a:off x="6987468" y="1838132"/>
            <a:ext cx="2180366" cy="2647296"/>
          </a:xfrm>
          <a:prstGeom prst="rect">
            <a:avLst/>
          </a:prstGeom>
          <a:noFill/>
          <a:ln>
            <a:noFill/>
          </a:ln>
        </p:spPr>
      </p:pic>
      <p:pic>
        <p:nvPicPr>
          <p:cNvPr id="3" name="Google Shape;348;p53" descr="A half of a bowl cut vertically and mounted on a thick white square of cardboard. The word “food” is labeled at the bottom of the symbol with a clear braille label over it.">
            <a:extLst>
              <a:ext uri="{FF2B5EF4-FFF2-40B4-BE49-F238E27FC236}">
                <a16:creationId xmlns:a16="http://schemas.microsoft.com/office/drawing/2014/main" id="{EED3E3E1-A2D9-E9BC-47C3-6BE93EC81DAB}"/>
              </a:ext>
            </a:extLst>
          </p:cNvPr>
          <p:cNvPicPr preferRelativeResize="0"/>
          <p:nvPr/>
        </p:nvPicPr>
        <p:blipFill rotWithShape="1">
          <a:blip r:embed="rId3">
            <a:alphaModFix/>
          </a:blip>
          <a:srcRect l="31729" t="16746" r="31252" b="15319"/>
          <a:stretch/>
        </p:blipFill>
        <p:spPr>
          <a:xfrm>
            <a:off x="9466008" y="1838132"/>
            <a:ext cx="2180366" cy="2682509"/>
          </a:xfrm>
          <a:prstGeom prst="rect">
            <a:avLst/>
          </a:prstGeom>
          <a:noFill/>
          <a:ln>
            <a:noFill/>
          </a:ln>
        </p:spPr>
      </p:pic>
    </p:spTree>
    <p:extLst>
      <p:ext uri="{BB962C8B-B14F-4D97-AF65-F5344CB8AC3E}">
        <p14:creationId xmlns:p14="http://schemas.microsoft.com/office/powerpoint/2010/main" val="3778479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Selecting Pictures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55600" algn="l" rtl="0">
              <a:lnSpc>
                <a:spcPct val="105000"/>
              </a:lnSpc>
              <a:spcBef>
                <a:spcPts val="200"/>
              </a:spcBef>
              <a:spcAft>
                <a:spcPts val="0"/>
              </a:spcAft>
              <a:buSzPts val="2000"/>
              <a:buChar char="●"/>
            </a:pPr>
            <a:r>
              <a:rPr lang="en-US" sz="2400" dirty="0"/>
              <a:t>Pointing to or handing a picture to communicate a message</a:t>
            </a:r>
          </a:p>
          <a:p>
            <a:pPr marL="457200" lvl="0" indent="-355600" algn="l" rtl="0">
              <a:lnSpc>
                <a:spcPct val="105000"/>
              </a:lnSpc>
              <a:spcBef>
                <a:spcPts val="0"/>
              </a:spcBef>
              <a:spcAft>
                <a:spcPts val="0"/>
              </a:spcAft>
              <a:buSzPts val="2000"/>
              <a:buChar char="●"/>
            </a:pPr>
            <a:r>
              <a:rPr lang="en-US" sz="2400" dirty="0"/>
              <a:t>Can be part of an AAC system presented on paper and/or electronically </a:t>
            </a:r>
          </a:p>
          <a:p>
            <a:pPr marL="457200" lvl="0" indent="-355600" algn="l" rtl="0">
              <a:lnSpc>
                <a:spcPct val="105000"/>
              </a:lnSpc>
              <a:spcBef>
                <a:spcPts val="0"/>
              </a:spcBef>
              <a:spcAft>
                <a:spcPts val="0"/>
              </a:spcAft>
              <a:buSzPts val="2000"/>
              <a:buChar char="●"/>
            </a:pPr>
            <a:r>
              <a:rPr lang="en-US" sz="2400" dirty="0"/>
              <a:t>More abstract than objects or tactile symbols</a:t>
            </a:r>
          </a:p>
          <a:p>
            <a:pPr marL="457200" lvl="0" indent="-355600" algn="l" rtl="0">
              <a:lnSpc>
                <a:spcPct val="105000"/>
              </a:lnSpc>
              <a:spcBef>
                <a:spcPts val="0"/>
              </a:spcBef>
              <a:spcAft>
                <a:spcPts val="0"/>
              </a:spcAft>
              <a:buSzPts val="2000"/>
              <a:buChar char="●"/>
            </a:pPr>
            <a:r>
              <a:rPr lang="en-US" sz="2400" dirty="0"/>
              <a:t>Careful assessment is needed to ensure that vision accommodations are provided if needed </a:t>
            </a:r>
          </a:p>
          <a:p>
            <a:pPr marL="914400" lvl="1" indent="-355600" algn="l" rtl="0">
              <a:lnSpc>
                <a:spcPct val="105000"/>
              </a:lnSpc>
              <a:spcBef>
                <a:spcPts val="0"/>
              </a:spcBef>
              <a:spcAft>
                <a:spcPts val="0"/>
              </a:spcAft>
              <a:buSzPts val="2000"/>
              <a:buChar char="○"/>
            </a:pPr>
            <a:r>
              <a:rPr lang="en-US" sz="2400" dirty="0"/>
              <a:t>Type of picture used</a:t>
            </a:r>
          </a:p>
          <a:p>
            <a:pPr marL="914400" lvl="1" indent="-355600" algn="l" rtl="0">
              <a:lnSpc>
                <a:spcPct val="105000"/>
              </a:lnSpc>
              <a:spcBef>
                <a:spcPts val="0"/>
              </a:spcBef>
              <a:spcAft>
                <a:spcPts val="0"/>
              </a:spcAft>
              <a:buSzPts val="2000"/>
              <a:buChar char="○"/>
            </a:pPr>
            <a:r>
              <a:rPr lang="en-US" sz="2400" dirty="0"/>
              <a:t>How many are presented at once</a:t>
            </a:r>
          </a:p>
          <a:p>
            <a:pPr marL="914400" lvl="1" indent="-355600" algn="l" rtl="0">
              <a:lnSpc>
                <a:spcPct val="105000"/>
              </a:lnSpc>
              <a:spcBef>
                <a:spcPts val="0"/>
              </a:spcBef>
              <a:spcAft>
                <a:spcPts val="0"/>
              </a:spcAft>
              <a:buSzPts val="2000"/>
              <a:buChar char="○"/>
            </a:pPr>
            <a:r>
              <a:rPr lang="en-US" sz="2400" dirty="0"/>
              <a:t>How close they are</a:t>
            </a:r>
            <a:r>
              <a:rPr lang="en-US" sz="2400" dirty="0">
                <a:solidFill>
                  <a:schemeClr val="dk1"/>
                </a:solidFill>
              </a:rPr>
              <a:t> </a:t>
            </a:r>
            <a:r>
              <a:rPr lang="en-US" sz="2400" dirty="0"/>
              <a:t>presented</a:t>
            </a:r>
          </a:p>
          <a:p>
            <a:pPr marL="914400" lvl="1" indent="-355600" algn="l" rtl="0">
              <a:lnSpc>
                <a:spcPct val="105000"/>
              </a:lnSpc>
              <a:spcBef>
                <a:spcPts val="0"/>
              </a:spcBef>
              <a:spcAft>
                <a:spcPts val="0"/>
              </a:spcAft>
              <a:buSzPts val="2000"/>
              <a:buChar char="○"/>
            </a:pPr>
            <a:r>
              <a:rPr lang="en-US" sz="2400" dirty="0"/>
              <a:t>Background color</a:t>
            </a:r>
          </a:p>
          <a:p>
            <a:pPr marL="0" lvl="0" indent="0" algn="l" rtl="0">
              <a:lnSpc>
                <a:spcPct val="105000"/>
              </a:lnSpc>
              <a:spcBef>
                <a:spcPts val="200"/>
              </a:spcBef>
              <a:spcAft>
                <a:spcPts val="200"/>
              </a:spcAft>
              <a:buNone/>
            </a:pPr>
            <a:endParaRPr lang="en-US" sz="2000" dirty="0"/>
          </a:p>
        </p:txBody>
      </p:sp>
    </p:spTree>
    <p:extLst>
      <p:ext uri="{BB962C8B-B14F-4D97-AF65-F5344CB8AC3E}">
        <p14:creationId xmlns:p14="http://schemas.microsoft.com/office/powerpoint/2010/main" val="1804985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7409477" cy="1600200"/>
          </a:xfrm>
        </p:spPr>
        <p:txBody>
          <a:bodyPr/>
          <a:lstStyle/>
          <a:p>
            <a:r>
              <a:rPr lang="en" b="0" dirty="0"/>
              <a:t>Step 5: Video Scene Display (VSD)</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18212" cy="3811588"/>
          </a:xfrm>
        </p:spPr>
        <p:txBody>
          <a:bodyPr>
            <a:normAutofit/>
          </a:bodyPr>
          <a:lstStyle/>
          <a:p>
            <a:pPr marL="457200" lvl="0" indent="-342900" algn="l" rtl="0">
              <a:lnSpc>
                <a:spcPct val="100000"/>
              </a:lnSpc>
              <a:spcBef>
                <a:spcPts val="0"/>
              </a:spcBef>
              <a:spcAft>
                <a:spcPts val="0"/>
              </a:spcAft>
              <a:buSzPts val="1800"/>
              <a:buChar char="●"/>
            </a:pPr>
            <a:r>
              <a:rPr lang="en-US" sz="2400" dirty="0"/>
              <a:t>Evidence based practice in AAC</a:t>
            </a:r>
          </a:p>
          <a:p>
            <a:pPr marL="457200" lvl="0" indent="-342900" algn="l" rtl="0">
              <a:lnSpc>
                <a:spcPct val="100000"/>
              </a:lnSpc>
              <a:spcBef>
                <a:spcPts val="0"/>
              </a:spcBef>
              <a:spcAft>
                <a:spcPts val="0"/>
              </a:spcAft>
              <a:buSzPts val="1800"/>
              <a:buChar char="●"/>
            </a:pPr>
            <a:r>
              <a:rPr lang="en-US" sz="2400" dirty="0"/>
              <a:t>Images with hotspots embedded with words and phrases </a:t>
            </a:r>
          </a:p>
          <a:p>
            <a:pPr marL="457200" lvl="0" indent="-342900" algn="l" rtl="0">
              <a:lnSpc>
                <a:spcPct val="100000"/>
              </a:lnSpc>
              <a:spcBef>
                <a:spcPts val="0"/>
              </a:spcBef>
              <a:spcAft>
                <a:spcPts val="0"/>
              </a:spcAft>
              <a:buSzPts val="1800"/>
              <a:buChar char="●"/>
            </a:pPr>
            <a:r>
              <a:rPr lang="en-US" sz="2400" dirty="0"/>
              <a:t>Can also be used with videos that pause at specific spots to offer communication options</a:t>
            </a:r>
          </a:p>
          <a:p>
            <a:pPr marL="457200" lvl="0" indent="-342900" algn="l" rtl="0">
              <a:lnSpc>
                <a:spcPct val="100000"/>
              </a:lnSpc>
              <a:spcBef>
                <a:spcPts val="0"/>
              </a:spcBef>
              <a:spcAft>
                <a:spcPts val="0"/>
              </a:spcAft>
              <a:buSzPts val="1800"/>
              <a:buChar char="●"/>
            </a:pPr>
            <a:r>
              <a:rPr lang="en-US" sz="2400" dirty="0"/>
              <a:t>Can be made on the spot during the activity</a:t>
            </a:r>
          </a:p>
        </p:txBody>
      </p:sp>
      <p:pic>
        <p:nvPicPr>
          <p:cNvPr id="2" name="Google Shape;373;p56" descr="Another picture of the same large image of a little girl at a table with a puzzle in front of her. In this image the word puzzle is in the middle of the image with white letters on a black background&#10;&#10;From: Patenaude, D., McNaughton, D., &amp; Liang, Z. (2024). Using Visual Scene Displays with Young Children: An Evidence-Based Practice Synthesis. Journal of Special Education Technology. 40(1): doi:10.1177/01626434241263061.">
            <a:extLst>
              <a:ext uri="{FF2B5EF4-FFF2-40B4-BE49-F238E27FC236}">
                <a16:creationId xmlns:a16="http://schemas.microsoft.com/office/drawing/2014/main" id="{B9A2CEA9-B5DE-A7B5-8E0E-4F8F6259BD86}"/>
              </a:ext>
            </a:extLst>
          </p:cNvPr>
          <p:cNvPicPr preferRelativeResize="0"/>
          <p:nvPr/>
        </p:nvPicPr>
        <p:blipFill rotWithShape="1">
          <a:blip r:embed="rId2">
            <a:alphaModFix/>
          </a:blip>
          <a:srcRect r="50753" b="11363"/>
          <a:stretch/>
        </p:blipFill>
        <p:spPr>
          <a:xfrm>
            <a:off x="6584434" y="1810978"/>
            <a:ext cx="2936575" cy="2893825"/>
          </a:xfrm>
          <a:prstGeom prst="rect">
            <a:avLst/>
          </a:prstGeom>
          <a:noFill/>
          <a:ln>
            <a:noFill/>
          </a:ln>
        </p:spPr>
      </p:pic>
      <p:pic>
        <p:nvPicPr>
          <p:cNvPr id="5" name="Google Shape;374;p56" descr="Example of a VSD. The left image has small thumbnails along the left side of different images. &#10;&#10;From: Patenaude, D., McNaughton, D., &amp; Liang, Z. (2024). Using Visual Scene Displays with Young Children: An Evidence-Based Practice Synthesis. Journal of Special Education Technology. 40(1): doi:10.1177/01626434241263061.">
            <a:extLst>
              <a:ext uri="{FF2B5EF4-FFF2-40B4-BE49-F238E27FC236}">
                <a16:creationId xmlns:a16="http://schemas.microsoft.com/office/drawing/2014/main" id="{34376998-B68D-CB62-04F1-B9C2E7D44CDC}"/>
              </a:ext>
            </a:extLst>
          </p:cNvPr>
          <p:cNvPicPr preferRelativeResize="0"/>
          <p:nvPr/>
        </p:nvPicPr>
        <p:blipFill rotWithShape="1">
          <a:blip r:embed="rId2">
            <a:alphaModFix/>
          </a:blip>
          <a:srcRect l="71065" b="11363"/>
          <a:stretch/>
        </p:blipFill>
        <p:spPr>
          <a:xfrm>
            <a:off x="10039193" y="1810977"/>
            <a:ext cx="1725400" cy="2893825"/>
          </a:xfrm>
          <a:prstGeom prst="rect">
            <a:avLst/>
          </a:prstGeom>
          <a:noFill/>
          <a:ln>
            <a:noFill/>
          </a:ln>
        </p:spPr>
      </p:pic>
    </p:spTree>
    <p:extLst>
      <p:ext uri="{BB962C8B-B14F-4D97-AF65-F5344CB8AC3E}">
        <p14:creationId xmlns:p14="http://schemas.microsoft.com/office/powerpoint/2010/main" val="3986953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Auditory Scanning</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55600" algn="l" rtl="0">
              <a:lnSpc>
                <a:spcPct val="105000"/>
              </a:lnSpc>
              <a:spcBef>
                <a:spcPts val="200"/>
              </a:spcBef>
              <a:spcAft>
                <a:spcPts val="0"/>
              </a:spcAft>
              <a:buSzPts val="2000"/>
              <a:buChar char="●"/>
            </a:pPr>
            <a:r>
              <a:rPr lang="en-US" sz="2400" dirty="0"/>
              <a:t>Providing choices verbally </a:t>
            </a:r>
          </a:p>
          <a:p>
            <a:pPr marL="457200" lvl="0" indent="-355600" algn="l" rtl="0">
              <a:lnSpc>
                <a:spcPct val="105000"/>
              </a:lnSpc>
              <a:spcBef>
                <a:spcPts val="0"/>
              </a:spcBef>
              <a:spcAft>
                <a:spcPts val="0"/>
              </a:spcAft>
              <a:buSzPts val="2000"/>
              <a:buChar char="●"/>
            </a:pPr>
            <a:r>
              <a:rPr lang="en-US" sz="2400" dirty="0"/>
              <a:t>Can be paired with images, objects, or a touch cue</a:t>
            </a:r>
          </a:p>
          <a:p>
            <a:pPr marL="457200" lvl="0" indent="-355600" algn="l" rtl="0">
              <a:lnSpc>
                <a:spcPct val="105000"/>
              </a:lnSpc>
              <a:spcBef>
                <a:spcPts val="0"/>
              </a:spcBef>
              <a:spcAft>
                <a:spcPts val="0"/>
              </a:spcAft>
              <a:buSzPts val="2000"/>
              <a:buChar char="●"/>
            </a:pPr>
            <a:r>
              <a:rPr lang="en-US" sz="2400" dirty="0"/>
              <a:t>Can be done with a communication partner or an AAC device with switch access</a:t>
            </a:r>
          </a:p>
          <a:p>
            <a:pPr marL="457200" lvl="0" indent="-355600" algn="l" rtl="0">
              <a:lnSpc>
                <a:spcPct val="105000"/>
              </a:lnSpc>
              <a:spcBef>
                <a:spcPts val="0"/>
              </a:spcBef>
              <a:spcAft>
                <a:spcPts val="0"/>
              </a:spcAft>
              <a:buSzPts val="2000"/>
              <a:buChar char="●"/>
            </a:pPr>
            <a:r>
              <a:rPr lang="en-US" sz="2400" dirty="0"/>
              <a:t>Communication Partner- constructs meaning out of what the child communicates</a:t>
            </a:r>
          </a:p>
          <a:p>
            <a:pPr marL="457200" lvl="0" indent="-355600" algn="l" rtl="0">
              <a:lnSpc>
                <a:spcPct val="105000"/>
              </a:lnSpc>
              <a:spcBef>
                <a:spcPts val="0"/>
              </a:spcBef>
              <a:spcAft>
                <a:spcPts val="0"/>
              </a:spcAft>
              <a:buSzPts val="2000"/>
              <a:buChar char="●"/>
            </a:pPr>
            <a:r>
              <a:rPr lang="en-US" sz="2400" dirty="0"/>
              <a:t>Start with scanning through 2-3 options in context</a:t>
            </a:r>
          </a:p>
          <a:p>
            <a:pPr marL="457200" lvl="0" indent="-355600" algn="l" rtl="0">
              <a:lnSpc>
                <a:spcPct val="105000"/>
              </a:lnSpc>
              <a:spcBef>
                <a:spcPts val="0"/>
              </a:spcBef>
              <a:spcAft>
                <a:spcPts val="0"/>
              </a:spcAft>
              <a:buSzPts val="2000"/>
              <a:buChar char="●"/>
            </a:pPr>
            <a:r>
              <a:rPr lang="en-US" sz="2400" dirty="0"/>
              <a:t>Build to scanning systems for more robust communication</a:t>
            </a:r>
          </a:p>
          <a:p>
            <a:pPr marL="457200" lvl="0" indent="-355600" algn="l" rtl="0">
              <a:lnSpc>
                <a:spcPct val="105000"/>
              </a:lnSpc>
              <a:spcBef>
                <a:spcPts val="0"/>
              </a:spcBef>
              <a:spcAft>
                <a:spcPts val="0"/>
              </a:spcAft>
              <a:buSzPts val="2000"/>
              <a:buChar char="●"/>
            </a:pPr>
            <a:r>
              <a:rPr lang="en-US" sz="2400" dirty="0"/>
              <a:t>Can use a premade scanning set modified to fit the child’s favorite activities, people, and daily routines</a:t>
            </a:r>
          </a:p>
        </p:txBody>
      </p:sp>
    </p:spTree>
    <p:extLst>
      <p:ext uri="{BB962C8B-B14F-4D97-AF65-F5344CB8AC3E}">
        <p14:creationId xmlns:p14="http://schemas.microsoft.com/office/powerpoint/2010/main" val="3583641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6147680" cy="1600200"/>
          </a:xfrm>
        </p:spPr>
        <p:txBody>
          <a:bodyPr>
            <a:normAutofit/>
          </a:bodyPr>
          <a:lstStyle/>
          <a:p>
            <a:r>
              <a:rPr lang="en" b="0" dirty="0"/>
              <a:t>Step 5: Video</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4010508" cy="3811588"/>
          </a:xfrm>
        </p:spPr>
        <p:txBody>
          <a:bodyPr>
            <a:normAutofit/>
          </a:bodyPr>
          <a:lstStyle/>
          <a:p>
            <a:pPr marL="0" lvl="0" indent="0" algn="l" rtl="0">
              <a:spcBef>
                <a:spcPts val="0"/>
              </a:spcBef>
              <a:spcAft>
                <a:spcPts val="1200"/>
              </a:spcAft>
              <a:buNone/>
            </a:pPr>
            <a:r>
              <a:rPr lang="en-US" sz="2400" dirty="0"/>
              <a:t>The little one by mom is using picture selection, while the little one across the table is using auditory scanning.</a:t>
            </a:r>
          </a:p>
        </p:txBody>
      </p:sp>
      <p:pic>
        <p:nvPicPr>
          <p:cNvPr id="4" name="Online Media 3" title="Using PODD with Harper and Angela">
            <a:hlinkClick r:id="" action="ppaction://media"/>
            <a:extLst>
              <a:ext uri="{FF2B5EF4-FFF2-40B4-BE49-F238E27FC236}">
                <a16:creationId xmlns:a16="http://schemas.microsoft.com/office/drawing/2014/main" id="{6872AB01-BF1A-521F-9597-12136A8AF4AC}"/>
              </a:ext>
            </a:extLst>
          </p:cNvPr>
          <p:cNvPicPr>
            <a:picLocks noRot="1" noChangeAspect="1"/>
          </p:cNvPicPr>
          <p:nvPr>
            <a:videoFile r:link="rId1"/>
          </p:nvPr>
        </p:nvPicPr>
        <p:blipFill>
          <a:blip r:embed="rId3"/>
          <a:stretch>
            <a:fillRect/>
          </a:stretch>
        </p:blipFill>
        <p:spPr>
          <a:xfrm>
            <a:off x="5061956" y="1697660"/>
            <a:ext cx="6512230" cy="3679410"/>
          </a:xfrm>
          <a:prstGeom prst="rect">
            <a:avLst/>
          </a:prstGeom>
        </p:spPr>
      </p:pic>
    </p:spTree>
    <p:extLst>
      <p:ext uri="{BB962C8B-B14F-4D97-AF65-F5344CB8AC3E}">
        <p14:creationId xmlns:p14="http://schemas.microsoft.com/office/powerpoint/2010/main" val="64981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Signs Language</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05000"/>
              </a:lnSpc>
              <a:spcBef>
                <a:spcPts val="200"/>
              </a:spcBef>
              <a:spcAft>
                <a:spcPts val="0"/>
              </a:spcAft>
              <a:buClr>
                <a:schemeClr val="dk1"/>
              </a:buClr>
              <a:buSzPts val="1800"/>
              <a:buChar char="●"/>
            </a:pPr>
            <a:r>
              <a:rPr lang="en-US" sz="2400" dirty="0"/>
              <a:t>Requires at least some </a:t>
            </a:r>
            <a:r>
              <a:rPr lang="en-US" sz="2400" dirty="0">
                <a:solidFill>
                  <a:schemeClr val="dk1"/>
                </a:solidFill>
              </a:rPr>
              <a:t>level of motor ability in the arms</a:t>
            </a:r>
          </a:p>
          <a:p>
            <a:pPr marL="457200" lvl="0" indent="-342900" algn="l" rtl="0">
              <a:lnSpc>
                <a:spcPct val="105000"/>
              </a:lnSpc>
              <a:spcBef>
                <a:spcPts val="0"/>
              </a:spcBef>
              <a:spcAft>
                <a:spcPts val="0"/>
              </a:spcAft>
              <a:buClr>
                <a:schemeClr val="dk1"/>
              </a:buClr>
              <a:buSzPts val="1800"/>
              <a:buChar char="●"/>
            </a:pPr>
            <a:r>
              <a:rPr lang="en-US" sz="2400" dirty="0"/>
              <a:t>S</a:t>
            </a:r>
            <a:r>
              <a:rPr lang="en-US" sz="2400" dirty="0">
                <a:solidFill>
                  <a:schemeClr val="dk1"/>
                </a:solidFill>
              </a:rPr>
              <a:t>ign approximations</a:t>
            </a:r>
          </a:p>
          <a:p>
            <a:pPr marL="457200" lvl="0" indent="-342900" algn="l" rtl="0">
              <a:lnSpc>
                <a:spcPct val="105000"/>
              </a:lnSpc>
              <a:spcBef>
                <a:spcPts val="0"/>
              </a:spcBef>
              <a:spcAft>
                <a:spcPts val="0"/>
              </a:spcAft>
              <a:buClr>
                <a:schemeClr val="dk1"/>
              </a:buClr>
              <a:buSzPts val="1800"/>
              <a:buChar char="●"/>
            </a:pPr>
            <a:r>
              <a:rPr lang="en-US" sz="2400" dirty="0">
                <a:solidFill>
                  <a:schemeClr val="dk1"/>
                </a:solidFill>
              </a:rPr>
              <a:t>Children who are blind or have low vision can use signs with support</a:t>
            </a:r>
          </a:p>
          <a:p>
            <a:pPr marL="914400" lvl="1" indent="-342900" algn="l" rtl="0">
              <a:lnSpc>
                <a:spcPct val="105000"/>
              </a:lnSpc>
              <a:spcBef>
                <a:spcPts val="0"/>
              </a:spcBef>
              <a:spcAft>
                <a:spcPts val="0"/>
              </a:spcAft>
              <a:buClr>
                <a:schemeClr val="dk1"/>
              </a:buClr>
              <a:buSzPts val="1800"/>
              <a:buChar char="○"/>
            </a:pPr>
            <a:r>
              <a:rPr lang="en-US" sz="2400" dirty="0"/>
              <a:t>S</a:t>
            </a:r>
            <a:r>
              <a:rPr lang="en-US" sz="2400" dirty="0">
                <a:solidFill>
                  <a:schemeClr val="dk1"/>
                </a:solidFill>
              </a:rPr>
              <a:t>ign in their near space</a:t>
            </a:r>
          </a:p>
          <a:p>
            <a:pPr marL="914400" lvl="1" indent="-342900" algn="l" rtl="0">
              <a:lnSpc>
                <a:spcPct val="105000"/>
              </a:lnSpc>
              <a:spcBef>
                <a:spcPts val="0"/>
              </a:spcBef>
              <a:spcAft>
                <a:spcPts val="0"/>
              </a:spcAft>
              <a:buClr>
                <a:schemeClr val="dk1"/>
              </a:buClr>
              <a:buSzPts val="1800"/>
              <a:buChar char="○"/>
            </a:pPr>
            <a:r>
              <a:rPr lang="en-US" sz="2400" dirty="0"/>
              <a:t>Sign on </a:t>
            </a:r>
            <a:r>
              <a:rPr lang="en-US" sz="2400" dirty="0">
                <a:solidFill>
                  <a:schemeClr val="dk1"/>
                </a:solidFill>
              </a:rPr>
              <a:t>their body in the </a:t>
            </a:r>
            <a:r>
              <a:rPr lang="en-US" sz="2400" dirty="0"/>
              <a:t>location</a:t>
            </a:r>
            <a:r>
              <a:rPr lang="en-US" sz="2400" dirty="0">
                <a:solidFill>
                  <a:schemeClr val="dk1"/>
                </a:solidFill>
              </a:rPr>
              <a:t> of the sign (ex. </a:t>
            </a:r>
            <a:r>
              <a:rPr lang="en-US" sz="2400" dirty="0"/>
              <a:t>E</a:t>
            </a:r>
            <a:r>
              <a:rPr lang="en-US" sz="2400" dirty="0">
                <a:solidFill>
                  <a:schemeClr val="dk1"/>
                </a:solidFill>
              </a:rPr>
              <a:t>at</a:t>
            </a:r>
            <a:r>
              <a:rPr lang="en-US" sz="2400" dirty="0"/>
              <a:t> by their mouth)</a:t>
            </a:r>
          </a:p>
          <a:p>
            <a:pPr marL="914400" lvl="1" indent="-342900" algn="l" rtl="0">
              <a:lnSpc>
                <a:spcPct val="105000"/>
              </a:lnSpc>
              <a:spcBef>
                <a:spcPts val="0"/>
              </a:spcBef>
              <a:spcAft>
                <a:spcPts val="0"/>
              </a:spcAft>
              <a:buSzPts val="1800"/>
              <a:buChar char="○"/>
            </a:pPr>
            <a:r>
              <a:rPr lang="en-US" sz="2400" dirty="0"/>
              <a:t>Sign under their hands</a:t>
            </a:r>
          </a:p>
          <a:p>
            <a:pPr marL="914400" lvl="1" indent="-342900" algn="l" rtl="0">
              <a:lnSpc>
                <a:spcPct val="105000"/>
              </a:lnSpc>
              <a:spcBef>
                <a:spcPts val="0"/>
              </a:spcBef>
              <a:spcAft>
                <a:spcPts val="0"/>
              </a:spcAft>
              <a:buSzPts val="1800"/>
              <a:buChar char="○"/>
            </a:pPr>
            <a:r>
              <a:rPr lang="en-US" sz="2400" dirty="0"/>
              <a:t>Pro-tactile and other techniques for communication with children who are Deafblind</a:t>
            </a:r>
          </a:p>
          <a:p>
            <a:pPr marL="914400" lvl="1" indent="-342900" algn="l" rtl="0">
              <a:lnSpc>
                <a:spcPct val="105000"/>
              </a:lnSpc>
              <a:spcBef>
                <a:spcPts val="0"/>
              </a:spcBef>
              <a:spcAft>
                <a:spcPts val="0"/>
              </a:spcAft>
              <a:buSzPts val="1800"/>
              <a:buChar char="○"/>
            </a:pPr>
            <a:r>
              <a:rPr lang="en-US" sz="2400" dirty="0"/>
              <a:t>Use of an interpreter or intervener  </a:t>
            </a:r>
          </a:p>
          <a:p>
            <a:pPr marL="914400" lvl="1" indent="-342900" algn="l" rtl="0">
              <a:lnSpc>
                <a:spcPct val="105000"/>
              </a:lnSpc>
              <a:spcBef>
                <a:spcPts val="0"/>
              </a:spcBef>
              <a:spcAft>
                <a:spcPts val="0"/>
              </a:spcAft>
              <a:buClr>
                <a:schemeClr val="dk1"/>
              </a:buClr>
              <a:buSzPts val="1800"/>
              <a:buChar char="○"/>
            </a:pPr>
            <a:r>
              <a:rPr lang="en-US" sz="2400" dirty="0"/>
              <a:t>Contact your state Deafblind Central for more supports </a:t>
            </a:r>
            <a:endParaRPr lang="en-US" sz="2400" dirty="0">
              <a:solidFill>
                <a:schemeClr val="dk1"/>
              </a:solidFill>
            </a:endParaRPr>
          </a:p>
        </p:txBody>
      </p:sp>
    </p:spTree>
    <p:extLst>
      <p:ext uri="{BB962C8B-B14F-4D97-AF65-F5344CB8AC3E}">
        <p14:creationId xmlns:p14="http://schemas.microsoft.com/office/powerpoint/2010/main" val="569235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pPr marL="0" lvl="0" indent="0" rtl="0">
              <a:spcBef>
                <a:spcPts val="0"/>
              </a:spcBef>
              <a:spcAft>
                <a:spcPts val="0"/>
              </a:spcAft>
              <a:buNone/>
            </a:pPr>
            <a:r>
              <a:rPr lang="en" b="0" dirty="0"/>
              <a:t>Step 5: Vocalizations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An audible noise (ex. Fussing, crying, laughing, grunting) indicating a need or want</a:t>
            </a:r>
          </a:p>
          <a:p>
            <a:pPr marL="457200" lvl="0" indent="-325755" algn="l" rtl="0">
              <a:lnSpc>
                <a:spcPct val="150000"/>
              </a:lnSpc>
              <a:spcBef>
                <a:spcPts val="0"/>
              </a:spcBef>
              <a:spcAft>
                <a:spcPts val="0"/>
              </a:spcAft>
              <a:buSzPts val="1530"/>
              <a:buChar char="●"/>
            </a:pPr>
            <a:r>
              <a:rPr lang="en-US" sz="2400" dirty="0"/>
              <a:t>Some will have specific sounds they use to represent specific requests</a:t>
            </a:r>
          </a:p>
          <a:p>
            <a:pPr marL="457200" lvl="0" indent="-325755" algn="l" rtl="0">
              <a:lnSpc>
                <a:spcPct val="150000"/>
              </a:lnSpc>
              <a:spcBef>
                <a:spcPts val="0"/>
              </a:spcBef>
              <a:spcAft>
                <a:spcPts val="0"/>
              </a:spcAft>
              <a:buSzPts val="1530"/>
              <a:buChar char="●"/>
            </a:pPr>
            <a:r>
              <a:rPr lang="en-US" sz="2400" dirty="0"/>
              <a:t>Children with </a:t>
            </a:r>
            <a:r>
              <a:rPr lang="en-US" sz="2400" dirty="0" err="1"/>
              <a:t>trachs</a:t>
            </a:r>
            <a:r>
              <a:rPr lang="en-US" sz="2400" dirty="0"/>
              <a:t> may be able to vocalize some, but the sound may be different than expected</a:t>
            </a:r>
          </a:p>
          <a:p>
            <a:pPr marL="457200" lvl="0" indent="-325755" algn="l" rtl="0">
              <a:lnSpc>
                <a:spcPct val="150000"/>
              </a:lnSpc>
              <a:spcBef>
                <a:spcPts val="0"/>
              </a:spcBef>
              <a:spcAft>
                <a:spcPts val="0"/>
              </a:spcAft>
              <a:buSzPts val="1530"/>
              <a:buChar char="●"/>
            </a:pPr>
            <a:r>
              <a:rPr lang="en-US" sz="2400" dirty="0"/>
              <a:t>Highlights the importance of the family being part of the process</a:t>
            </a:r>
          </a:p>
        </p:txBody>
      </p:sp>
    </p:spTree>
    <p:extLst>
      <p:ext uri="{BB962C8B-B14F-4D97-AF65-F5344CB8AC3E}">
        <p14:creationId xmlns:p14="http://schemas.microsoft.com/office/powerpoint/2010/main" val="33654681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6147680" cy="1600200"/>
          </a:xfrm>
        </p:spPr>
        <p:txBody>
          <a:bodyPr/>
          <a:lstStyle/>
          <a:p>
            <a:r>
              <a:rPr lang="en" b="0" dirty="0"/>
              <a:t>Step 5: Speech</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18212" cy="3811588"/>
          </a:xfrm>
        </p:spPr>
        <p:txBody>
          <a:bodyPr>
            <a:normAutofit/>
          </a:bodyPr>
          <a:lstStyle/>
          <a:p>
            <a:pPr marL="457200" lvl="0" indent="-342900" algn="l" rtl="0">
              <a:lnSpc>
                <a:spcPct val="105000"/>
              </a:lnSpc>
              <a:spcBef>
                <a:spcPts val="200"/>
              </a:spcBef>
              <a:spcAft>
                <a:spcPts val="0"/>
              </a:spcAft>
              <a:buClr>
                <a:schemeClr val="dk1"/>
              </a:buClr>
              <a:buSzPts val="1800"/>
              <a:buChar char="●"/>
            </a:pPr>
            <a:r>
              <a:rPr lang="en-US" dirty="0">
                <a:solidFill>
                  <a:schemeClr val="dk1"/>
                </a:solidFill>
              </a:rPr>
              <a:t>Some children will be able to use some speech and supplement with some of the methods previously mentioned</a:t>
            </a:r>
          </a:p>
          <a:p>
            <a:pPr marL="457200" lvl="0" indent="-342900" algn="l" rtl="0">
              <a:lnSpc>
                <a:spcPct val="105000"/>
              </a:lnSpc>
              <a:spcBef>
                <a:spcPts val="0"/>
              </a:spcBef>
              <a:spcAft>
                <a:spcPts val="0"/>
              </a:spcAft>
              <a:buSzPts val="1800"/>
              <a:buChar char="●"/>
            </a:pPr>
            <a:r>
              <a:rPr lang="en-US" dirty="0"/>
              <a:t>Some children may use single switch buttons with verbal messages recorded</a:t>
            </a:r>
          </a:p>
          <a:p>
            <a:pPr marL="914400" lvl="1" indent="-342900" algn="l" rtl="0">
              <a:lnSpc>
                <a:spcPct val="105000"/>
              </a:lnSpc>
              <a:spcBef>
                <a:spcPts val="0"/>
              </a:spcBef>
              <a:spcAft>
                <a:spcPts val="0"/>
              </a:spcAft>
              <a:buSzPts val="1800"/>
              <a:buChar char="○"/>
            </a:pPr>
            <a:r>
              <a:rPr lang="en-US" sz="1800" dirty="0"/>
              <a:t>Can be a consistent message</a:t>
            </a:r>
          </a:p>
          <a:p>
            <a:pPr marL="914400" lvl="1" indent="-342900" algn="l" rtl="0">
              <a:lnSpc>
                <a:spcPct val="105000"/>
              </a:lnSpc>
              <a:spcBef>
                <a:spcPts val="0"/>
              </a:spcBef>
              <a:spcAft>
                <a:spcPts val="0"/>
              </a:spcAft>
              <a:buSzPts val="1800"/>
              <a:buChar char="○"/>
            </a:pPr>
            <a:r>
              <a:rPr lang="en-US" sz="1800" dirty="0"/>
              <a:t>Could be changed based on the activity (repeating phrase in a story)</a:t>
            </a:r>
          </a:p>
          <a:p>
            <a:pPr marL="457200" lvl="0" indent="-342900" algn="l" rtl="0">
              <a:lnSpc>
                <a:spcPct val="105000"/>
              </a:lnSpc>
              <a:spcBef>
                <a:spcPts val="0"/>
              </a:spcBef>
              <a:spcAft>
                <a:spcPts val="0"/>
              </a:spcAft>
              <a:buSzPts val="1800"/>
              <a:buChar char="●"/>
            </a:pPr>
            <a:r>
              <a:rPr lang="en-US" dirty="0"/>
              <a:t>It is important that communication partners provided pauses for the child to take their turn with all types of communication</a:t>
            </a:r>
          </a:p>
        </p:txBody>
      </p:sp>
      <p:pic>
        <p:nvPicPr>
          <p:cNvPr id="3" name="Google Shape;419;p62" descr="Photo of a Big Mack switch button &#10;&#10;https://www.ablenetinc.com/bigmack/&#10;">
            <a:extLst>
              <a:ext uri="{FF2B5EF4-FFF2-40B4-BE49-F238E27FC236}">
                <a16:creationId xmlns:a16="http://schemas.microsoft.com/office/drawing/2014/main" id="{5FC5BB26-3BED-9243-CD37-F5356A6BD65C}"/>
              </a:ext>
            </a:extLst>
          </p:cNvPr>
          <p:cNvPicPr preferRelativeResize="0"/>
          <p:nvPr/>
        </p:nvPicPr>
        <p:blipFill>
          <a:blip r:embed="rId2">
            <a:alphaModFix/>
          </a:blip>
          <a:stretch>
            <a:fillRect/>
          </a:stretch>
        </p:blipFill>
        <p:spPr>
          <a:xfrm>
            <a:off x="8032442" y="1739348"/>
            <a:ext cx="3319769" cy="2522189"/>
          </a:xfrm>
          <a:prstGeom prst="rect">
            <a:avLst/>
          </a:prstGeom>
          <a:noFill/>
          <a:ln>
            <a:noFill/>
          </a:ln>
        </p:spPr>
      </p:pic>
    </p:spTree>
    <p:extLst>
      <p:ext uri="{BB962C8B-B14F-4D97-AF65-F5344CB8AC3E}">
        <p14:creationId xmlns:p14="http://schemas.microsoft.com/office/powerpoint/2010/main" val="3332923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p:txBody>
          <a:bodyPr>
            <a:noAutofit/>
          </a:bodyPr>
          <a:lstStyle/>
          <a:p>
            <a:r>
              <a:rPr lang="en" sz="4400" b="1" dirty="0">
                <a:latin typeface="Arial"/>
                <a:ea typeface="Arial"/>
                <a:cs typeface="Arial"/>
                <a:sym typeface="Arial"/>
              </a:rPr>
              <a:t>Step 5: Shaping Cues into Communication</a:t>
            </a:r>
            <a:endParaRPr lang="en-US" sz="4400" dirty="0"/>
          </a:p>
        </p:txBody>
      </p:sp>
      <p:sp>
        <p:nvSpPr>
          <p:cNvPr id="2" name="Text Placeholder 1">
            <a:extLst>
              <a:ext uri="{FF2B5EF4-FFF2-40B4-BE49-F238E27FC236}">
                <a16:creationId xmlns:a16="http://schemas.microsoft.com/office/drawing/2014/main" id="{847F6719-D27F-06FA-4E74-2BDCDBE330D1}"/>
              </a:ext>
            </a:extLst>
          </p:cNvPr>
          <p:cNvSpPr>
            <a:spLocks noGrp="1"/>
          </p:cNvSpPr>
          <p:nvPr>
            <p:ph type="body" idx="1"/>
          </p:nvPr>
        </p:nvSpPr>
        <p:spPr/>
        <p:txBody>
          <a:bodyPr/>
          <a:lstStyle/>
          <a:p>
            <a:r>
              <a:rPr lang="en-US" dirty="0"/>
              <a:t>Communicative Functions</a:t>
            </a:r>
          </a:p>
        </p:txBody>
      </p:sp>
    </p:spTree>
    <p:extLst>
      <p:ext uri="{BB962C8B-B14F-4D97-AF65-F5344CB8AC3E}">
        <p14:creationId xmlns:p14="http://schemas.microsoft.com/office/powerpoint/2010/main" val="1461970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US" b="0" dirty="0"/>
              <a:t>Step 5: Protesting, Refusing, Rejecting</a:t>
            </a:r>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50000"/>
              </a:lnSpc>
              <a:spcBef>
                <a:spcPts val="200"/>
              </a:spcBef>
              <a:spcAft>
                <a:spcPts val="0"/>
              </a:spcAft>
              <a:buClr>
                <a:schemeClr val="dk1"/>
              </a:buClr>
              <a:buSzPts val="1800"/>
              <a:buChar char="●"/>
            </a:pPr>
            <a:r>
              <a:rPr lang="en-US" sz="2400" dirty="0"/>
              <a:t>Examples: pushing/moving away, hitting, biting, crying/fussing, increased heart rate, shaking their head, saying “no”</a:t>
            </a:r>
          </a:p>
          <a:p>
            <a:pPr marL="457200" lvl="0" indent="-342900" algn="l" rtl="0">
              <a:lnSpc>
                <a:spcPct val="150000"/>
              </a:lnSpc>
              <a:spcBef>
                <a:spcPts val="0"/>
              </a:spcBef>
              <a:spcAft>
                <a:spcPts val="0"/>
              </a:spcAft>
              <a:buClr>
                <a:schemeClr val="dk1"/>
              </a:buClr>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Clr>
                <a:schemeClr val="dk1"/>
              </a:buClr>
              <a:buSzPts val="1800"/>
              <a:buChar char="●"/>
            </a:pPr>
            <a:r>
              <a:rPr lang="en-US" sz="2400" dirty="0"/>
              <a:t>Acknowledge and h</a:t>
            </a:r>
            <a:r>
              <a:rPr lang="en-US" sz="2400" dirty="0">
                <a:solidFill>
                  <a:schemeClr val="dk1"/>
                </a:solidFill>
              </a:rPr>
              <a:t>onor their communication when able </a:t>
            </a:r>
          </a:p>
          <a:p>
            <a:pPr marL="457200" lvl="0" indent="-342900" algn="l" rtl="0">
              <a:lnSpc>
                <a:spcPct val="150000"/>
              </a:lnSpc>
              <a:spcBef>
                <a:spcPts val="0"/>
              </a:spcBef>
              <a:spcAft>
                <a:spcPts val="0"/>
              </a:spcAft>
              <a:buClr>
                <a:schemeClr val="dk1"/>
              </a:buClr>
              <a:buSzPts val="1800"/>
              <a:buChar char="●"/>
            </a:pPr>
            <a:r>
              <a:rPr lang="en-US" sz="2400" dirty="0">
                <a:solidFill>
                  <a:schemeClr val="dk1"/>
                </a:solidFill>
              </a:rPr>
              <a:t>Acknowledge when you cannot and share that the routine must be completed (medical treatment or hygiene routines)</a:t>
            </a:r>
          </a:p>
          <a:p>
            <a:pPr marL="457200" lvl="0" indent="-342900" algn="l" rtl="0">
              <a:lnSpc>
                <a:spcPct val="150000"/>
              </a:lnSpc>
              <a:spcBef>
                <a:spcPts val="0"/>
              </a:spcBef>
              <a:spcAft>
                <a:spcPts val="0"/>
              </a:spcAft>
              <a:buClr>
                <a:schemeClr val="dk1"/>
              </a:buClr>
              <a:buSzPts val="1800"/>
              <a:buChar char="●"/>
            </a:pPr>
            <a:r>
              <a:rPr lang="en-US" sz="2400" dirty="0"/>
              <a:t>Modeling more efficient and appropriate ways</a:t>
            </a:r>
            <a:r>
              <a:rPr lang="en-US" sz="2400" dirty="0">
                <a:solidFill>
                  <a:schemeClr val="dk1"/>
                </a:solidFill>
              </a:rPr>
              <a:t> to protest, refuse or reject</a:t>
            </a:r>
          </a:p>
          <a:p>
            <a:pPr marL="457200" lvl="0" indent="0" algn="l" rtl="0">
              <a:lnSpc>
                <a:spcPct val="150000"/>
              </a:lnSpc>
              <a:spcBef>
                <a:spcPts val="200"/>
              </a:spcBef>
              <a:spcAft>
                <a:spcPts val="0"/>
              </a:spcAft>
              <a:buNone/>
            </a:pPr>
            <a:endParaRPr lang="en-US" sz="2400" dirty="0"/>
          </a:p>
          <a:p>
            <a:pPr marL="0" lvl="0" indent="0" algn="l" rtl="0">
              <a:lnSpc>
                <a:spcPct val="150000"/>
              </a:lnSpc>
              <a:spcBef>
                <a:spcPts val="200"/>
              </a:spcBef>
              <a:spcAft>
                <a:spcPts val="200"/>
              </a:spcAft>
              <a:buNone/>
            </a:pPr>
            <a:endParaRPr lang="en-US" sz="2400" dirty="0"/>
          </a:p>
        </p:txBody>
      </p:sp>
    </p:spTree>
    <p:extLst>
      <p:ext uri="{BB962C8B-B14F-4D97-AF65-F5344CB8AC3E}">
        <p14:creationId xmlns:p14="http://schemas.microsoft.com/office/powerpoint/2010/main" val="1102342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Greeting/Leave Taking</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SzPts val="1800"/>
              <a:buChar char="●"/>
            </a:pPr>
            <a:r>
              <a:rPr lang="en-US" sz="2400" dirty="0"/>
              <a:t>State their name and yours- Makes sure the child is aware when you are initiating communication</a:t>
            </a:r>
          </a:p>
          <a:p>
            <a:pPr marL="457200" lvl="0" indent="-342900" algn="l" rtl="0">
              <a:lnSpc>
                <a:spcPct val="150000"/>
              </a:lnSpc>
              <a:spcBef>
                <a:spcPts val="0"/>
              </a:spcBef>
              <a:spcAft>
                <a:spcPts val="0"/>
              </a:spcAft>
              <a:buSzPts val="1800"/>
              <a:buChar char="●"/>
            </a:pPr>
            <a:r>
              <a:rPr lang="en-US" sz="2400" dirty="0"/>
              <a:t>Announce the end of the exchange or if you will temporarily leave them</a:t>
            </a:r>
          </a:p>
          <a:p>
            <a:pPr marL="457200" lvl="0" indent="-342900" algn="l" rtl="0">
              <a:lnSpc>
                <a:spcPct val="150000"/>
              </a:lnSpc>
              <a:spcBef>
                <a:spcPts val="0"/>
              </a:spcBef>
              <a:spcAft>
                <a:spcPts val="0"/>
              </a:spcAft>
              <a:buSzPts val="1800"/>
              <a:buChar char="●"/>
            </a:pPr>
            <a:r>
              <a:rPr lang="en-US" sz="2400" dirty="0"/>
              <a:t>Consider using people cues or object cues as part of the greeting/leave taking</a:t>
            </a:r>
          </a:p>
          <a:p>
            <a:pPr marL="457200" lvl="0" indent="-342900" algn="l" rtl="0">
              <a:lnSpc>
                <a:spcPct val="150000"/>
              </a:lnSpc>
              <a:spcBef>
                <a:spcPts val="0"/>
              </a:spcBef>
              <a:spcAft>
                <a:spcPts val="0"/>
              </a:spcAft>
              <a:buSzPts val="1800"/>
              <a:buChar char="●"/>
            </a:pPr>
            <a:r>
              <a:rPr lang="en-US" sz="2400" dirty="0"/>
              <a:t>Consider cultural and religious norms</a:t>
            </a:r>
          </a:p>
        </p:txBody>
      </p:sp>
    </p:spTree>
    <p:extLst>
      <p:ext uri="{BB962C8B-B14F-4D97-AF65-F5344CB8AC3E}">
        <p14:creationId xmlns:p14="http://schemas.microsoft.com/office/powerpoint/2010/main" val="30214380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Requesting More</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639954"/>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SzPts val="1800"/>
              <a:buChar char="●"/>
            </a:pPr>
            <a:r>
              <a:rPr lang="en-US" sz="2400" dirty="0"/>
              <a:t>Play pause and wait games with favorite activities from Step 3</a:t>
            </a:r>
          </a:p>
          <a:p>
            <a:pPr marL="457200" lvl="0" indent="-342900" algn="l" rtl="0">
              <a:lnSpc>
                <a:spcPct val="150000"/>
              </a:lnSpc>
              <a:spcBef>
                <a:spcPts val="0"/>
              </a:spcBef>
              <a:spcAft>
                <a:spcPts val="0"/>
              </a:spcAft>
              <a:buSzPts val="1800"/>
              <a:buChar char="●"/>
            </a:pPr>
            <a:r>
              <a:rPr lang="en-US" sz="2400" dirty="0"/>
              <a:t>Model signing “more” or use their known “yes” gesture to continue activity</a:t>
            </a:r>
          </a:p>
          <a:p>
            <a:pPr marL="457200" lvl="0" indent="-342900" algn="l" rtl="0">
              <a:lnSpc>
                <a:spcPct val="150000"/>
              </a:lnSpc>
              <a:spcBef>
                <a:spcPts val="0"/>
              </a:spcBef>
              <a:spcAft>
                <a:spcPts val="0"/>
              </a:spcAft>
              <a:buSzPts val="1800"/>
              <a:buChar char="●"/>
            </a:pPr>
            <a:r>
              <a:rPr lang="en-US" sz="2400" dirty="0"/>
              <a:t>When they no longer participate, model “all done”</a:t>
            </a:r>
          </a:p>
        </p:txBody>
      </p:sp>
    </p:spTree>
    <p:extLst>
      <p:ext uri="{BB962C8B-B14F-4D97-AF65-F5344CB8AC3E}">
        <p14:creationId xmlns:p14="http://schemas.microsoft.com/office/powerpoint/2010/main" val="14678858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Attention Seeking</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84678"/>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AAC considerations-can they access it independently? </a:t>
            </a:r>
          </a:p>
          <a:p>
            <a:pPr marL="457200" lvl="0" indent="-342900" algn="l" rtl="0">
              <a:lnSpc>
                <a:spcPct val="150000"/>
              </a:lnSpc>
              <a:spcBef>
                <a:spcPts val="0"/>
              </a:spcBef>
              <a:spcAft>
                <a:spcPts val="0"/>
              </a:spcAft>
              <a:buSzPts val="1800"/>
              <a:buChar char="●"/>
            </a:pPr>
            <a:r>
              <a:rPr lang="en-US" sz="2400" dirty="0"/>
              <a:t>Is a communication partner or equipment required?</a:t>
            </a:r>
          </a:p>
          <a:p>
            <a:pPr marL="457200" lvl="0" indent="-342900" algn="l" rtl="0">
              <a:lnSpc>
                <a:spcPct val="150000"/>
              </a:lnSpc>
              <a:spcBef>
                <a:spcPts val="0"/>
              </a:spcBef>
              <a:spcAft>
                <a:spcPts val="0"/>
              </a:spcAft>
              <a:buSzPts val="1800"/>
              <a:buChar char="●"/>
            </a:pPr>
            <a:r>
              <a:rPr lang="en-US" sz="2400" dirty="0"/>
              <a:t>Requires attention and observation from the communication partner</a:t>
            </a:r>
          </a:p>
          <a:p>
            <a:pPr marL="457200" lvl="0" indent="-342900" algn="l" rtl="0">
              <a:lnSpc>
                <a:spcPct val="150000"/>
              </a:lnSpc>
              <a:spcBef>
                <a:spcPts val="0"/>
              </a:spcBef>
              <a:spcAft>
                <a:spcPts val="0"/>
              </a:spcAft>
              <a:buSzPts val="1800"/>
              <a:buChar char="●"/>
            </a:pPr>
            <a:r>
              <a:rPr lang="en-US" sz="2400" dirty="0"/>
              <a:t>Model intentional ways to seek attention for those still using </a:t>
            </a:r>
            <a:r>
              <a:rPr lang="en-US" sz="2400" dirty="0" err="1"/>
              <a:t>preintential</a:t>
            </a:r>
            <a:r>
              <a:rPr lang="en-US" sz="2400" dirty="0"/>
              <a:t> methods (ex. crying/fussing)</a:t>
            </a:r>
          </a:p>
          <a:p>
            <a:pPr marL="457200" lvl="0" indent="-342900" algn="l" rtl="0">
              <a:lnSpc>
                <a:spcPct val="150000"/>
              </a:lnSpc>
              <a:spcBef>
                <a:spcPts val="0"/>
              </a:spcBef>
              <a:spcAft>
                <a:spcPts val="0"/>
              </a:spcAft>
              <a:buSzPts val="1800"/>
              <a:buChar char="●"/>
            </a:pPr>
            <a:r>
              <a:rPr lang="en-US" sz="2400" dirty="0"/>
              <a:t>Speech button for calling someone over to initiate a conversation</a:t>
            </a:r>
          </a:p>
          <a:p>
            <a:pPr marL="457200" lvl="0" indent="-342900" algn="l" rtl="0">
              <a:lnSpc>
                <a:spcPct val="150000"/>
              </a:lnSpc>
              <a:spcBef>
                <a:spcPts val="0"/>
              </a:spcBef>
              <a:spcAft>
                <a:spcPts val="0"/>
              </a:spcAft>
              <a:buSzPts val="1800"/>
              <a:buChar char="●"/>
            </a:pPr>
            <a:r>
              <a:rPr lang="en-US" sz="2400" dirty="0"/>
              <a:t>AAC with names of specific people to call over</a:t>
            </a:r>
          </a:p>
          <a:p>
            <a:pPr marL="457200" lvl="0" indent="-342900" algn="l" rtl="0">
              <a:lnSpc>
                <a:spcPct val="150000"/>
              </a:lnSpc>
              <a:spcBef>
                <a:spcPts val="0"/>
              </a:spcBef>
              <a:spcAft>
                <a:spcPts val="0"/>
              </a:spcAft>
              <a:buSzPts val="1800"/>
              <a:buChar char="●"/>
            </a:pPr>
            <a:r>
              <a:rPr lang="en-US" sz="2400" dirty="0"/>
              <a:t>Encourage initiation of communication with delay of start activities</a:t>
            </a:r>
            <a:endParaRPr lang="en-US" sz="2800" dirty="0"/>
          </a:p>
        </p:txBody>
      </p:sp>
    </p:spTree>
    <p:extLst>
      <p:ext uri="{BB962C8B-B14F-4D97-AF65-F5344CB8AC3E}">
        <p14:creationId xmlns:p14="http://schemas.microsoft.com/office/powerpoint/2010/main" val="1802612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Making a Choice</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41376" y="1260391"/>
            <a:ext cx="10512424" cy="4589463"/>
          </a:xfrm>
        </p:spPr>
        <p:txBody>
          <a:bodyPr>
            <a:noAutofit/>
          </a:bodyPr>
          <a:lstStyle/>
          <a:p>
            <a:pPr marL="457200" lvl="0" indent="-342900" algn="l" rtl="0">
              <a:lnSpc>
                <a:spcPct val="150000"/>
              </a:lnSpc>
              <a:spcBef>
                <a:spcPts val="200"/>
              </a:spcBef>
              <a:spcAft>
                <a:spcPts val="0"/>
              </a:spcAft>
              <a:buSzPts val="1800"/>
              <a:buChar char="●"/>
            </a:pPr>
            <a:r>
              <a:rPr lang="en-US" sz="2000" dirty="0"/>
              <a:t>Present two preferred items at the start</a:t>
            </a:r>
          </a:p>
          <a:p>
            <a:pPr marL="457200" lvl="0" indent="-342900" algn="l" rtl="0">
              <a:lnSpc>
                <a:spcPct val="150000"/>
              </a:lnSpc>
              <a:spcBef>
                <a:spcPts val="0"/>
              </a:spcBef>
              <a:spcAft>
                <a:spcPts val="0"/>
              </a:spcAft>
              <a:buSzPts val="1800"/>
              <a:buChar char="●"/>
            </a:pPr>
            <a:r>
              <a:rPr lang="en-US" sz="2000" dirty="0"/>
              <a:t>Gradually move to presenting a non preferred item with a preferred item</a:t>
            </a:r>
          </a:p>
          <a:p>
            <a:pPr marL="457200" lvl="0" indent="-342900" algn="l" rtl="0">
              <a:lnSpc>
                <a:spcPct val="150000"/>
              </a:lnSpc>
              <a:spcBef>
                <a:spcPts val="0"/>
              </a:spcBef>
              <a:spcAft>
                <a:spcPts val="0"/>
              </a:spcAft>
              <a:buSzPts val="1800"/>
              <a:buChar char="●"/>
            </a:pPr>
            <a:r>
              <a:rPr lang="en-US" sz="2000" dirty="0"/>
              <a:t>May work towards adding more items, leading toward scanning</a:t>
            </a:r>
          </a:p>
          <a:p>
            <a:pPr marL="457200" lvl="0" indent="-342900" algn="l" rtl="0">
              <a:lnSpc>
                <a:spcPct val="150000"/>
              </a:lnSpc>
              <a:spcBef>
                <a:spcPts val="0"/>
              </a:spcBef>
              <a:spcAft>
                <a:spcPts val="0"/>
              </a:spcAft>
              <a:buSzPts val="1800"/>
              <a:buChar char="●"/>
            </a:pPr>
            <a:r>
              <a:rPr lang="en-US" sz="2000" dirty="0"/>
              <a:t>Visual cues could be added in the form of objects or images to represent choices</a:t>
            </a:r>
          </a:p>
          <a:p>
            <a:pPr marL="457200" lvl="0" indent="-342900" algn="l" rtl="0">
              <a:lnSpc>
                <a:spcPct val="150000"/>
              </a:lnSpc>
              <a:spcBef>
                <a:spcPts val="0"/>
              </a:spcBef>
              <a:spcAft>
                <a:spcPts val="0"/>
              </a:spcAft>
              <a:buSzPts val="1800"/>
              <a:buChar char="●"/>
            </a:pPr>
            <a:r>
              <a:rPr lang="en-US" sz="2000" dirty="0"/>
              <a:t>Touch cue supports could be added with options being associated with, for example, each arm to raise the choice they want </a:t>
            </a:r>
          </a:p>
          <a:p>
            <a:pPr marL="457200" lvl="0" indent="-342900" algn="l" rtl="0">
              <a:lnSpc>
                <a:spcPct val="150000"/>
              </a:lnSpc>
              <a:spcBef>
                <a:spcPts val="0"/>
              </a:spcBef>
              <a:spcAft>
                <a:spcPts val="0"/>
              </a:spcAft>
              <a:buSzPts val="1800"/>
              <a:buChar char="●"/>
            </a:pPr>
            <a:r>
              <a:rPr lang="en-US" sz="2000" dirty="0"/>
              <a:t>Give what they choose, even if you feel they chose incorrectly- gives them a chance to practice refusing and rejecting an item</a:t>
            </a:r>
          </a:p>
          <a:p>
            <a:pPr marL="457200" lvl="0" indent="-342900" algn="l" rtl="0">
              <a:lnSpc>
                <a:spcPct val="150000"/>
              </a:lnSpc>
              <a:spcBef>
                <a:spcPts val="0"/>
              </a:spcBef>
              <a:spcAft>
                <a:spcPts val="0"/>
              </a:spcAft>
              <a:buSzPts val="1800"/>
              <a:buChar char="●"/>
            </a:pPr>
            <a:r>
              <a:rPr lang="en-US" sz="2000" dirty="0"/>
              <a:t>Offer “something different” when providing choices, so the child is able to choose outside of what is offered</a:t>
            </a:r>
          </a:p>
        </p:txBody>
      </p:sp>
    </p:spTree>
    <p:extLst>
      <p:ext uri="{BB962C8B-B14F-4D97-AF65-F5344CB8AC3E}">
        <p14:creationId xmlns:p14="http://schemas.microsoft.com/office/powerpoint/2010/main" val="1728187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Expressing Needs/Wants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41376" y="1484678"/>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Starts with making a choice, then with adding more options turns into expressing their needs and wants</a:t>
            </a:r>
          </a:p>
          <a:p>
            <a:pPr marL="457200" lvl="0" indent="-342900" algn="l" rtl="0">
              <a:lnSpc>
                <a:spcPct val="150000"/>
              </a:lnSpc>
              <a:spcBef>
                <a:spcPts val="0"/>
              </a:spcBef>
              <a:spcAft>
                <a:spcPts val="0"/>
              </a:spcAft>
              <a:buSzPts val="1800"/>
              <a:buChar char="●"/>
            </a:pPr>
            <a:r>
              <a:rPr lang="en-US" sz="2400" dirty="0"/>
              <a:t>Having a larger set of options allows for greater autonomy</a:t>
            </a:r>
          </a:p>
          <a:p>
            <a:pPr marL="457200" lvl="0" indent="-342900" algn="l" rtl="0">
              <a:lnSpc>
                <a:spcPct val="150000"/>
              </a:lnSpc>
              <a:spcBef>
                <a:spcPts val="0"/>
              </a:spcBef>
              <a:spcAft>
                <a:spcPts val="0"/>
              </a:spcAft>
              <a:buSzPts val="1800"/>
              <a:buChar char="●"/>
            </a:pPr>
            <a:r>
              <a:rPr lang="en-US" sz="2400" dirty="0"/>
              <a:t>Less reliance on the communication partner to select what they may want</a:t>
            </a:r>
          </a:p>
          <a:p>
            <a:pPr marL="457200" lvl="0" indent="-342900" algn="l" rtl="0">
              <a:lnSpc>
                <a:spcPct val="150000"/>
              </a:lnSpc>
              <a:spcBef>
                <a:spcPts val="0"/>
              </a:spcBef>
              <a:spcAft>
                <a:spcPts val="0"/>
              </a:spcAft>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SzPts val="1800"/>
              <a:buChar char="●"/>
            </a:pPr>
            <a:r>
              <a:rPr lang="en-US" sz="2400" dirty="0"/>
              <a:t>Let’s try it….think about what you would like for a snack.</a:t>
            </a:r>
          </a:p>
        </p:txBody>
      </p:sp>
    </p:spTree>
    <p:extLst>
      <p:ext uri="{BB962C8B-B14F-4D97-AF65-F5344CB8AC3E}">
        <p14:creationId xmlns:p14="http://schemas.microsoft.com/office/powerpoint/2010/main" val="3059607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8048573" cy="1600200"/>
          </a:xfrm>
        </p:spPr>
        <p:txBody>
          <a:bodyPr/>
          <a:lstStyle/>
          <a:p>
            <a:r>
              <a:rPr lang="en" b="0" dirty="0"/>
              <a:t>Step 5: Making Choices Example</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18212" cy="3811588"/>
          </a:xfrm>
        </p:spPr>
        <p:txBody>
          <a:bodyPr>
            <a:normAutofit/>
          </a:bodyPr>
          <a:lstStyle/>
          <a:p>
            <a:pPr marL="457200" lvl="0" indent="-342900" algn="l" rtl="0">
              <a:lnSpc>
                <a:spcPct val="150000"/>
              </a:lnSpc>
              <a:spcBef>
                <a:spcPts val="200"/>
              </a:spcBef>
              <a:spcAft>
                <a:spcPts val="0"/>
              </a:spcAft>
              <a:buSzPts val="1800"/>
              <a:buChar char="●"/>
            </a:pPr>
            <a:r>
              <a:rPr lang="en-US" dirty="0"/>
              <a:t>Did I pick what snack you would like?</a:t>
            </a:r>
          </a:p>
        </p:txBody>
      </p:sp>
      <p:pic>
        <p:nvPicPr>
          <p:cNvPr id="4" name="Google Shape;470;p69" descr="Photo of a Banana">
            <a:extLst>
              <a:ext uri="{FF2B5EF4-FFF2-40B4-BE49-F238E27FC236}">
                <a16:creationId xmlns:a16="http://schemas.microsoft.com/office/drawing/2014/main" id="{2475A2A8-62B8-75BC-2BAB-7B7C3D0CF43A}"/>
              </a:ext>
            </a:extLst>
          </p:cNvPr>
          <p:cNvPicPr preferRelativeResize="0"/>
          <p:nvPr/>
        </p:nvPicPr>
        <p:blipFill>
          <a:blip r:embed="rId2">
            <a:alphaModFix/>
          </a:blip>
          <a:stretch>
            <a:fillRect/>
          </a:stretch>
        </p:blipFill>
        <p:spPr>
          <a:xfrm>
            <a:off x="372426" y="3246118"/>
            <a:ext cx="1684950" cy="2246625"/>
          </a:xfrm>
          <a:prstGeom prst="rect">
            <a:avLst/>
          </a:prstGeom>
          <a:noFill/>
          <a:ln>
            <a:noFill/>
          </a:ln>
        </p:spPr>
      </p:pic>
      <p:pic>
        <p:nvPicPr>
          <p:cNvPr id="5" name="Google Shape;471;p69" descr="Photo of a red apple">
            <a:extLst>
              <a:ext uri="{FF2B5EF4-FFF2-40B4-BE49-F238E27FC236}">
                <a16:creationId xmlns:a16="http://schemas.microsoft.com/office/drawing/2014/main" id="{CD43707A-A969-B155-4AD4-EC6572EEF1E2}"/>
              </a:ext>
            </a:extLst>
          </p:cNvPr>
          <p:cNvPicPr preferRelativeResize="0"/>
          <p:nvPr/>
        </p:nvPicPr>
        <p:blipFill>
          <a:blip r:embed="rId3">
            <a:alphaModFix/>
          </a:blip>
          <a:stretch>
            <a:fillRect/>
          </a:stretch>
        </p:blipFill>
        <p:spPr>
          <a:xfrm>
            <a:off x="3214951" y="3429000"/>
            <a:ext cx="2888699" cy="1921101"/>
          </a:xfrm>
          <a:prstGeom prst="rect">
            <a:avLst/>
          </a:prstGeom>
          <a:noFill/>
          <a:ln>
            <a:noFill/>
          </a:ln>
        </p:spPr>
      </p:pic>
      <p:pic>
        <p:nvPicPr>
          <p:cNvPr id="7" name="Google Shape;472;p69" descr="Icon from TD Snap, there is a yellow oval on the left and a red diamond on the right. The caption reads &quot;sometime different&quot;">
            <a:extLst>
              <a:ext uri="{FF2B5EF4-FFF2-40B4-BE49-F238E27FC236}">
                <a16:creationId xmlns:a16="http://schemas.microsoft.com/office/drawing/2014/main" id="{99947BCA-1786-D5DE-8C6B-5173AE186ECE}"/>
              </a:ext>
            </a:extLst>
          </p:cNvPr>
          <p:cNvPicPr preferRelativeResize="0"/>
          <p:nvPr/>
        </p:nvPicPr>
        <p:blipFill rotWithShape="1">
          <a:blip r:embed="rId4">
            <a:alphaModFix/>
          </a:blip>
          <a:srcRect l="33502" t="6822" r="33406" b="63007"/>
          <a:stretch/>
        </p:blipFill>
        <p:spPr>
          <a:xfrm>
            <a:off x="7261225" y="3429000"/>
            <a:ext cx="3025901" cy="2069226"/>
          </a:xfrm>
          <a:prstGeom prst="rect">
            <a:avLst/>
          </a:prstGeom>
          <a:noFill/>
          <a:ln>
            <a:noFill/>
          </a:ln>
        </p:spPr>
      </p:pic>
    </p:spTree>
    <p:extLst>
      <p:ext uri="{BB962C8B-B14F-4D97-AF65-F5344CB8AC3E}">
        <p14:creationId xmlns:p14="http://schemas.microsoft.com/office/powerpoint/2010/main" val="321099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5511851" cy="1600200"/>
          </a:xfrm>
        </p:spPr>
        <p:txBody>
          <a:bodyPr/>
          <a:lstStyle/>
          <a:p>
            <a:r>
              <a:rPr lang="en" b="0" dirty="0"/>
              <a:t>Step 5: Social Interactions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4823130" cy="3811588"/>
          </a:xfrm>
        </p:spPr>
        <p:txBody>
          <a:bodyPr>
            <a:normAutofit fontScale="92500" lnSpcReduction="20000"/>
          </a:bodyPr>
          <a:lstStyle/>
          <a:p>
            <a:pPr marL="457200" lvl="0" indent="-342900" algn="l" rtl="0">
              <a:lnSpc>
                <a:spcPct val="150000"/>
              </a:lnSpc>
              <a:spcBef>
                <a:spcPts val="200"/>
              </a:spcBef>
              <a:spcAft>
                <a:spcPts val="0"/>
              </a:spcAft>
              <a:buSzPts val="1800"/>
              <a:buChar char="●"/>
            </a:pPr>
            <a:r>
              <a:rPr lang="en-US" dirty="0"/>
              <a:t>Make sure their communication system has the vocabulary for this</a:t>
            </a:r>
          </a:p>
          <a:p>
            <a:pPr marL="457200" lvl="0" indent="-342900" algn="l" rtl="0">
              <a:lnSpc>
                <a:spcPct val="150000"/>
              </a:lnSpc>
              <a:spcBef>
                <a:spcPts val="0"/>
              </a:spcBef>
              <a:spcAft>
                <a:spcPts val="0"/>
              </a:spcAft>
              <a:buSzPts val="1800"/>
              <a:buChar char="●"/>
            </a:pPr>
            <a:r>
              <a:rPr lang="en-US" dirty="0"/>
              <a:t>Play turn taking games with modeling sounds, movements, or vocalizations </a:t>
            </a:r>
          </a:p>
          <a:p>
            <a:pPr marL="457200" lvl="0" indent="-342900" algn="l" rtl="0">
              <a:lnSpc>
                <a:spcPct val="150000"/>
              </a:lnSpc>
              <a:spcBef>
                <a:spcPts val="0"/>
              </a:spcBef>
              <a:spcAft>
                <a:spcPts val="0"/>
              </a:spcAft>
              <a:buSzPts val="1800"/>
              <a:buChar char="●"/>
            </a:pPr>
            <a:r>
              <a:rPr lang="en-US" dirty="0"/>
              <a:t>Joint attention activities- both attuned to the same activity and sharing communication about the experience </a:t>
            </a:r>
          </a:p>
          <a:p>
            <a:pPr marL="457200" lvl="0" indent="-342900" algn="l" rtl="0">
              <a:lnSpc>
                <a:spcPct val="150000"/>
              </a:lnSpc>
              <a:spcBef>
                <a:spcPts val="0"/>
              </a:spcBef>
              <a:spcAft>
                <a:spcPts val="0"/>
              </a:spcAft>
              <a:buSzPts val="1800"/>
              <a:buChar char="●"/>
            </a:pPr>
            <a:r>
              <a:rPr lang="en-US" dirty="0"/>
              <a:t>How to include them in the play of their peers and siblings</a:t>
            </a:r>
          </a:p>
          <a:p>
            <a:pPr marL="457200" lvl="0" indent="-342900" algn="l" rtl="0">
              <a:lnSpc>
                <a:spcPct val="150000"/>
              </a:lnSpc>
              <a:spcBef>
                <a:spcPts val="0"/>
              </a:spcBef>
              <a:spcAft>
                <a:spcPts val="0"/>
              </a:spcAft>
              <a:buSzPts val="1800"/>
              <a:buChar char="●"/>
            </a:pPr>
            <a:r>
              <a:rPr lang="en-US" dirty="0"/>
              <a:t>Training peers and siblings on their AAC usage</a:t>
            </a:r>
          </a:p>
          <a:p>
            <a:pPr marL="0" lvl="0" indent="0" algn="l" rtl="0">
              <a:lnSpc>
                <a:spcPct val="150000"/>
              </a:lnSpc>
              <a:spcBef>
                <a:spcPts val="200"/>
              </a:spcBef>
              <a:spcAft>
                <a:spcPts val="200"/>
              </a:spcAft>
              <a:buNone/>
            </a:pPr>
            <a:endParaRPr lang="en-US" dirty="0"/>
          </a:p>
          <a:p>
            <a:endParaRPr lang="en-US" dirty="0"/>
          </a:p>
        </p:txBody>
      </p:sp>
      <p:sp>
        <p:nvSpPr>
          <p:cNvPr id="9" name="Text Placeholder 8">
            <a:extLst>
              <a:ext uri="{FF2B5EF4-FFF2-40B4-BE49-F238E27FC236}">
                <a16:creationId xmlns:a16="http://schemas.microsoft.com/office/drawing/2014/main" id="{2E87DC7C-A576-43F0-5569-D16E0E01D7FC}"/>
              </a:ext>
            </a:extLst>
          </p:cNvPr>
          <p:cNvSpPr>
            <a:spLocks noGrp="1"/>
          </p:cNvSpPr>
          <p:nvPr>
            <p:ph type="body" sz="half" idx="10"/>
          </p:nvPr>
        </p:nvSpPr>
        <p:spPr>
          <a:xfrm>
            <a:off x="6022977" y="5413641"/>
            <a:ext cx="6169023" cy="455347"/>
          </a:xfrm>
        </p:spPr>
        <p:txBody>
          <a:bodyPr>
            <a:normAutofit fontScale="92500"/>
          </a:bodyPr>
          <a:lstStyle/>
          <a:p>
            <a:pPr marL="0" lvl="0" indent="0" algn="l" rtl="0">
              <a:lnSpc>
                <a:spcPct val="150000"/>
              </a:lnSpc>
              <a:spcBef>
                <a:spcPts val="200"/>
              </a:spcBef>
              <a:spcAft>
                <a:spcPts val="0"/>
              </a:spcAft>
              <a:buNone/>
            </a:pPr>
            <a:r>
              <a:rPr lang="en-US" dirty="0">
                <a:solidFill>
                  <a:schemeClr val="dk1"/>
                </a:solidFill>
                <a:latin typeface="Roboto"/>
                <a:ea typeface="Roboto"/>
                <a:cs typeface="Roboto"/>
                <a:sym typeface="Roboto"/>
              </a:rPr>
              <a:t>Image from: https://www.nationaldb.org/info-center/educational-practices/hand-under-hand/</a:t>
            </a:r>
          </a:p>
          <a:p>
            <a:pPr marL="0" lvl="0" indent="0" algn="l" rtl="0">
              <a:lnSpc>
                <a:spcPct val="150000"/>
              </a:lnSpc>
              <a:spcBef>
                <a:spcPts val="200"/>
              </a:spcBef>
              <a:spcAft>
                <a:spcPts val="200"/>
              </a:spcAft>
              <a:buNone/>
            </a:pPr>
            <a:endParaRPr lang="en-US" dirty="0">
              <a:solidFill>
                <a:schemeClr val="dk1"/>
              </a:solidFill>
              <a:latin typeface="Roboto"/>
              <a:ea typeface="Roboto"/>
              <a:cs typeface="Roboto"/>
              <a:sym typeface="Roboto"/>
            </a:endParaRPr>
          </a:p>
        </p:txBody>
      </p:sp>
      <p:pic>
        <p:nvPicPr>
          <p:cNvPr id="2" name="Google Shape;480;p70" descr="Hand drawn image of parent and child with both of their hands on a teddy bear. The hands of the child and parent are overlapping with the parents hands slightly under the child's">
            <a:extLst>
              <a:ext uri="{FF2B5EF4-FFF2-40B4-BE49-F238E27FC236}">
                <a16:creationId xmlns:a16="http://schemas.microsoft.com/office/drawing/2014/main" id="{D29DE9C3-6B3E-5505-8DB9-0B04A883C311}"/>
              </a:ext>
            </a:extLst>
          </p:cNvPr>
          <p:cNvPicPr preferRelativeResize="0"/>
          <p:nvPr/>
        </p:nvPicPr>
        <p:blipFill>
          <a:blip r:embed="rId2">
            <a:alphaModFix/>
          </a:blip>
          <a:stretch>
            <a:fillRect/>
          </a:stretch>
        </p:blipFill>
        <p:spPr>
          <a:xfrm>
            <a:off x="6596089" y="1647757"/>
            <a:ext cx="4823130" cy="3562485"/>
          </a:xfrm>
          <a:prstGeom prst="rect">
            <a:avLst/>
          </a:prstGeom>
          <a:noFill/>
          <a:ln>
            <a:noFill/>
          </a:ln>
        </p:spPr>
      </p:pic>
    </p:spTree>
    <p:extLst>
      <p:ext uri="{BB962C8B-B14F-4D97-AF65-F5344CB8AC3E}">
        <p14:creationId xmlns:p14="http://schemas.microsoft.com/office/powerpoint/2010/main" val="32038832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Commenting</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41376" y="1484678"/>
            <a:ext cx="10512424" cy="4589463"/>
          </a:xfrm>
        </p:spPr>
        <p:txBody>
          <a:bodyPr>
            <a:noAutofit/>
          </a:bodyPr>
          <a:lstStyle/>
          <a:p>
            <a:pPr marL="457200" lvl="0" indent="-342900" algn="l" rtl="0">
              <a:lnSpc>
                <a:spcPct val="100000"/>
              </a:lnSpc>
              <a:spcBef>
                <a:spcPts val="200"/>
              </a:spcBef>
              <a:spcAft>
                <a:spcPts val="0"/>
              </a:spcAft>
              <a:buSzPts val="1800"/>
              <a:buChar char="●"/>
            </a:pPr>
            <a:r>
              <a:rPr lang="en-US" sz="2400" dirty="0"/>
              <a:t>Make sure their communication system has the vocabulary for this</a:t>
            </a:r>
          </a:p>
          <a:p>
            <a:pPr marL="457200" lvl="0" indent="-342900" algn="l" rtl="0">
              <a:lnSpc>
                <a:spcPct val="100000"/>
              </a:lnSpc>
              <a:spcBef>
                <a:spcPts val="0"/>
              </a:spcBef>
              <a:spcAft>
                <a:spcPts val="0"/>
              </a:spcAft>
              <a:buSzPts val="1800"/>
              <a:buChar char="●"/>
            </a:pPr>
            <a:r>
              <a:rPr lang="en-US" sz="2400" dirty="0"/>
              <a:t>Model commenting with attribute words for an object or experience</a:t>
            </a:r>
          </a:p>
          <a:p>
            <a:pPr marL="457200" lvl="0" indent="-342900" algn="l" rtl="0">
              <a:lnSpc>
                <a:spcPct val="100000"/>
              </a:lnSpc>
              <a:spcBef>
                <a:spcPts val="0"/>
              </a:spcBef>
              <a:spcAft>
                <a:spcPts val="0"/>
              </a:spcAft>
              <a:buSzPts val="1800"/>
              <a:buChar char="●"/>
            </a:pPr>
            <a:r>
              <a:rPr lang="en-US" sz="2400" dirty="0"/>
              <a:t>Responses at first will be inferred by their facial expressions and body language, acknowledge this to give them the vocabulary for what they are communicating</a:t>
            </a:r>
          </a:p>
          <a:p>
            <a:pPr marL="457200" lvl="0" indent="-342900" algn="l" rtl="0">
              <a:lnSpc>
                <a:spcPct val="100000"/>
              </a:lnSpc>
              <a:spcBef>
                <a:spcPts val="0"/>
              </a:spcBef>
              <a:spcAft>
                <a:spcPts val="0"/>
              </a:spcAft>
              <a:buSzPts val="1800"/>
              <a:buChar char="●"/>
            </a:pPr>
            <a:r>
              <a:rPr lang="en-US" sz="2400" dirty="0"/>
              <a:t>When a child comments, respond and add a comment of your own to further expand the child’s vocabulary </a:t>
            </a:r>
          </a:p>
          <a:p>
            <a:pPr marL="457200" lvl="0" indent="-342900" algn="l" rtl="0">
              <a:lnSpc>
                <a:spcPct val="100000"/>
              </a:lnSpc>
              <a:spcBef>
                <a:spcPts val="0"/>
              </a:spcBef>
              <a:spcAft>
                <a:spcPts val="0"/>
              </a:spcAft>
              <a:buSzPts val="1800"/>
              <a:buChar char="●"/>
            </a:pPr>
            <a:r>
              <a:rPr lang="en-US" sz="2400" dirty="0"/>
              <a:t>Be sure to comment about activities currently happening and those that happened in the past</a:t>
            </a:r>
          </a:p>
        </p:txBody>
      </p:sp>
    </p:spTree>
    <p:extLst>
      <p:ext uri="{BB962C8B-B14F-4D97-AF65-F5344CB8AC3E}">
        <p14:creationId xmlns:p14="http://schemas.microsoft.com/office/powerpoint/2010/main" val="1009375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Autofit/>
          </a:bodyPr>
          <a:lstStyle/>
          <a:p>
            <a:pPr marL="0" lvl="0" indent="0" rtl="0">
              <a:lnSpc>
                <a:spcPct val="150000"/>
              </a:lnSpc>
              <a:spcBef>
                <a:spcPts val="200"/>
              </a:spcBef>
              <a:spcAft>
                <a:spcPts val="0"/>
              </a:spcAft>
              <a:buClr>
                <a:schemeClr val="dk1"/>
              </a:buClr>
              <a:buSzPct val="39286"/>
              <a:buFont typeface="Arial"/>
              <a:buNone/>
            </a:pPr>
            <a:r>
              <a:rPr lang="en-US" sz="3600" b="0" dirty="0"/>
              <a:t>Step 5: Requesting Information/Asking Questions</a:t>
            </a:r>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933252"/>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SzPts val="1800"/>
              <a:buChar char="●"/>
            </a:pPr>
            <a:r>
              <a:rPr lang="en-US" sz="2400" dirty="0"/>
              <a:t>Observe the child looking around or feeling around for something. Model questions for them to match the situation</a:t>
            </a:r>
          </a:p>
          <a:p>
            <a:pPr marL="457200" lvl="0" indent="-342900" algn="l" rtl="0">
              <a:lnSpc>
                <a:spcPct val="150000"/>
              </a:lnSpc>
              <a:spcBef>
                <a:spcPts val="0"/>
              </a:spcBef>
              <a:spcAft>
                <a:spcPts val="0"/>
              </a:spcAft>
              <a:buSzPts val="1800"/>
              <a:buChar char="●"/>
            </a:pPr>
            <a:r>
              <a:rPr lang="en-US" sz="2400" dirty="0"/>
              <a:t>Observe their facial expressions and body movements and phrase them as questions.</a:t>
            </a:r>
          </a:p>
          <a:p>
            <a:pPr marL="457200" lvl="0" indent="-342900" algn="l" rtl="0">
              <a:lnSpc>
                <a:spcPct val="150000"/>
              </a:lnSpc>
              <a:spcBef>
                <a:spcPts val="0"/>
              </a:spcBef>
              <a:spcAft>
                <a:spcPts val="0"/>
              </a:spcAft>
              <a:buSzPts val="1800"/>
              <a:buChar char="●"/>
            </a:pPr>
            <a:r>
              <a:rPr lang="en-US" sz="2400" dirty="0"/>
              <a:t>Model questions during social interactions and while commenting</a:t>
            </a:r>
          </a:p>
        </p:txBody>
      </p:sp>
    </p:spTree>
    <p:extLst>
      <p:ext uri="{BB962C8B-B14F-4D97-AF65-F5344CB8AC3E}">
        <p14:creationId xmlns:p14="http://schemas.microsoft.com/office/powerpoint/2010/main" val="12086564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5: Learning and Access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933252"/>
            <a:ext cx="10512424" cy="4589463"/>
          </a:xfrm>
        </p:spPr>
        <p:txBody>
          <a:bodyPr>
            <a:noAutofit/>
          </a:bodyPr>
          <a:lstStyle/>
          <a:p>
            <a:pPr marL="457200" lvl="0" indent="-342900" algn="l" rtl="0">
              <a:lnSpc>
                <a:spcPct val="150000"/>
              </a:lnSpc>
              <a:spcBef>
                <a:spcPts val="200"/>
              </a:spcBef>
              <a:spcAft>
                <a:spcPts val="0"/>
              </a:spcAft>
              <a:buSzPts val="1800"/>
              <a:buChar char="●"/>
            </a:pPr>
            <a:r>
              <a:rPr lang="en-US" sz="2400" dirty="0"/>
              <a:t>Make sure their communication system has the vocabulary for this</a:t>
            </a:r>
          </a:p>
          <a:p>
            <a:pPr marL="457200" lvl="0" indent="-342900" algn="l" rtl="0">
              <a:lnSpc>
                <a:spcPct val="150000"/>
              </a:lnSpc>
              <a:spcBef>
                <a:spcPts val="0"/>
              </a:spcBef>
              <a:spcAft>
                <a:spcPts val="0"/>
              </a:spcAft>
              <a:buSzPts val="1800"/>
              <a:buChar char="●"/>
            </a:pPr>
            <a:r>
              <a:rPr lang="en-US" sz="2400" dirty="0"/>
              <a:t>Using VSDs and Video VSDs and academic content within AAC</a:t>
            </a:r>
          </a:p>
          <a:p>
            <a:pPr marL="457200" lvl="0" indent="-342900" algn="l" rtl="0">
              <a:lnSpc>
                <a:spcPct val="150000"/>
              </a:lnSpc>
              <a:spcBef>
                <a:spcPts val="0"/>
              </a:spcBef>
              <a:spcAft>
                <a:spcPts val="0"/>
              </a:spcAft>
              <a:buSzPts val="1800"/>
              <a:buChar char="●"/>
            </a:pPr>
            <a:r>
              <a:rPr lang="en-US" sz="2400" dirty="0"/>
              <a:t>Incorporating literacy in AAC</a:t>
            </a:r>
          </a:p>
          <a:p>
            <a:pPr marL="457200" lvl="0" indent="-342900" algn="l" rtl="0">
              <a:lnSpc>
                <a:spcPct val="150000"/>
              </a:lnSpc>
              <a:spcBef>
                <a:spcPts val="0"/>
              </a:spcBef>
              <a:spcAft>
                <a:spcPts val="0"/>
              </a:spcAft>
              <a:buSzPts val="1800"/>
              <a:buChar char="●"/>
            </a:pPr>
            <a:r>
              <a:rPr lang="en-US" sz="2400" dirty="0"/>
              <a:t>Environmental access and control with AAC</a:t>
            </a:r>
          </a:p>
        </p:txBody>
      </p:sp>
    </p:spTree>
    <p:extLst>
      <p:ext uri="{BB962C8B-B14F-4D97-AF65-F5344CB8AC3E}">
        <p14:creationId xmlns:p14="http://schemas.microsoft.com/office/powerpoint/2010/main" val="2201477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p:txBody>
          <a:bodyPr>
            <a:noAutofit/>
          </a:bodyPr>
          <a:lstStyle/>
          <a:p>
            <a:r>
              <a:rPr lang="en" sz="4400" b="1" dirty="0">
                <a:latin typeface="Arial"/>
                <a:ea typeface="Arial"/>
                <a:cs typeface="Arial"/>
                <a:sym typeface="Arial"/>
              </a:rPr>
              <a:t>Step 6: Encouraging Participation in Daily Routines</a:t>
            </a:r>
            <a:endParaRPr lang="en-US" sz="4400" dirty="0"/>
          </a:p>
        </p:txBody>
      </p:sp>
      <p:sp>
        <p:nvSpPr>
          <p:cNvPr id="2" name="Text Placeholder 1">
            <a:extLst>
              <a:ext uri="{FF2B5EF4-FFF2-40B4-BE49-F238E27FC236}">
                <a16:creationId xmlns:a16="http://schemas.microsoft.com/office/drawing/2014/main" id="{32BF540B-4179-3938-96EB-6285648714ED}"/>
              </a:ext>
            </a:extLst>
          </p:cNvPr>
          <p:cNvSpPr>
            <a:spLocks noGrp="1"/>
          </p:cNvSpPr>
          <p:nvPr>
            <p:ph type="body" idx="1"/>
          </p:nvPr>
        </p:nvSpPr>
        <p:spPr/>
        <p:txBody>
          <a:bodyPr/>
          <a:lstStyle/>
          <a:p>
            <a:r>
              <a:rPr lang="en-US" dirty="0"/>
              <a:t>Making Accommodations</a:t>
            </a:r>
          </a:p>
        </p:txBody>
      </p:sp>
    </p:spTree>
    <p:extLst>
      <p:ext uri="{BB962C8B-B14F-4D97-AF65-F5344CB8AC3E}">
        <p14:creationId xmlns:p14="http://schemas.microsoft.com/office/powerpoint/2010/main" val="17167311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7665115" cy="1600200"/>
          </a:xfrm>
        </p:spPr>
        <p:txBody>
          <a:bodyPr/>
          <a:lstStyle/>
          <a:p>
            <a:r>
              <a:rPr lang="en" sz="3600" b="0" dirty="0"/>
              <a:t>Step 6: Modifying the Environment </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527170" cy="3811588"/>
          </a:xfrm>
        </p:spPr>
        <p:txBody>
          <a:bodyPr>
            <a:noAutofit/>
          </a:bodyPr>
          <a:lstStyle/>
          <a:p>
            <a:pPr marL="0" lvl="0" indent="0" algn="l" rtl="0">
              <a:lnSpc>
                <a:spcPct val="95000"/>
              </a:lnSpc>
              <a:spcBef>
                <a:spcPts val="0"/>
              </a:spcBef>
              <a:spcAft>
                <a:spcPts val="0"/>
              </a:spcAft>
              <a:buSzPts val="935"/>
              <a:buNone/>
            </a:pPr>
            <a:r>
              <a:rPr lang="en-US" dirty="0"/>
              <a:t>Reducing clutter</a:t>
            </a:r>
          </a:p>
          <a:p>
            <a:pPr marL="457200" lvl="0" indent="-342900" algn="l" rtl="0">
              <a:lnSpc>
                <a:spcPct val="95000"/>
              </a:lnSpc>
              <a:spcBef>
                <a:spcPts val="1200"/>
              </a:spcBef>
              <a:spcAft>
                <a:spcPts val="0"/>
              </a:spcAft>
              <a:buSzPts val="1800"/>
              <a:buChar char="●"/>
            </a:pPr>
            <a:r>
              <a:rPr lang="en-US" dirty="0"/>
              <a:t>Solid colored curtains, walls and bedspreads at home</a:t>
            </a:r>
          </a:p>
          <a:p>
            <a:pPr marL="457200" lvl="0" indent="-342900" algn="l" rtl="0">
              <a:lnSpc>
                <a:spcPct val="95000"/>
              </a:lnSpc>
              <a:spcBef>
                <a:spcPts val="0"/>
              </a:spcBef>
              <a:spcAft>
                <a:spcPts val="0"/>
              </a:spcAft>
              <a:buSzPts val="1800"/>
              <a:buChar char="●"/>
            </a:pPr>
            <a:r>
              <a:rPr lang="en-US" dirty="0"/>
              <a:t>Organizing, putting away materials, and covering shelves </a:t>
            </a:r>
          </a:p>
          <a:p>
            <a:pPr marL="457200" lvl="0" indent="-342900" algn="l" rtl="0">
              <a:lnSpc>
                <a:spcPct val="95000"/>
              </a:lnSpc>
              <a:spcBef>
                <a:spcPts val="0"/>
              </a:spcBef>
              <a:spcAft>
                <a:spcPts val="0"/>
              </a:spcAft>
              <a:buSzPts val="1800"/>
              <a:buChar char="●"/>
            </a:pPr>
            <a:r>
              <a:rPr lang="en-US" dirty="0"/>
              <a:t>Use of a calm clutter-free corner in the classroom</a:t>
            </a:r>
          </a:p>
          <a:p>
            <a:pPr marL="457200" lvl="0" indent="-342900" algn="l" rtl="0">
              <a:lnSpc>
                <a:spcPct val="95000"/>
              </a:lnSpc>
              <a:spcBef>
                <a:spcPts val="0"/>
              </a:spcBef>
              <a:spcAft>
                <a:spcPts val="0"/>
              </a:spcAft>
              <a:buSzPts val="1800"/>
              <a:buChar char="●"/>
            </a:pPr>
            <a:r>
              <a:rPr lang="en-US" dirty="0"/>
              <a:t>Use of a tent in the home</a:t>
            </a:r>
          </a:p>
          <a:p>
            <a:pPr marL="0" lvl="0" indent="0" algn="l" rtl="0">
              <a:lnSpc>
                <a:spcPct val="95000"/>
              </a:lnSpc>
              <a:spcBef>
                <a:spcPts val="1200"/>
              </a:spcBef>
              <a:spcAft>
                <a:spcPts val="0"/>
              </a:spcAft>
              <a:buSzPts val="935"/>
              <a:buNone/>
            </a:pPr>
            <a:r>
              <a:rPr lang="en-US" dirty="0"/>
              <a:t>Adjusting lighting</a:t>
            </a:r>
          </a:p>
          <a:p>
            <a:pPr marL="457200" lvl="0" indent="-342900" algn="l" rtl="0">
              <a:lnSpc>
                <a:spcPct val="95000"/>
              </a:lnSpc>
              <a:spcBef>
                <a:spcPts val="1200"/>
              </a:spcBef>
              <a:spcAft>
                <a:spcPts val="0"/>
              </a:spcAft>
              <a:buSzPts val="1800"/>
              <a:buChar char="●"/>
            </a:pPr>
            <a:r>
              <a:rPr lang="en-US" dirty="0"/>
              <a:t>Turned away from glare and outdoor windows</a:t>
            </a:r>
          </a:p>
          <a:p>
            <a:pPr marL="457200" lvl="0" indent="-342900" algn="l" rtl="0">
              <a:lnSpc>
                <a:spcPct val="95000"/>
              </a:lnSpc>
              <a:spcBef>
                <a:spcPts val="0"/>
              </a:spcBef>
              <a:spcAft>
                <a:spcPts val="0"/>
              </a:spcAft>
              <a:buSzPts val="1800"/>
              <a:buChar char="●"/>
            </a:pPr>
            <a:r>
              <a:rPr lang="en-US" dirty="0"/>
              <a:t>Covering fluorescent lights </a:t>
            </a:r>
          </a:p>
          <a:p>
            <a:pPr marL="457200" lvl="0" indent="-342900" algn="l" rtl="0">
              <a:lnSpc>
                <a:spcPct val="95000"/>
              </a:lnSpc>
              <a:spcBef>
                <a:spcPts val="0"/>
              </a:spcBef>
              <a:spcAft>
                <a:spcPts val="0"/>
              </a:spcAft>
              <a:buSzPts val="1800"/>
              <a:buChar char="●"/>
            </a:pPr>
            <a:r>
              <a:rPr lang="en-US" dirty="0"/>
              <a:t>Adjusting light for preference (color and position)</a:t>
            </a:r>
          </a:p>
          <a:p>
            <a:pPr marL="0" lvl="0" indent="0" algn="l" rtl="0">
              <a:lnSpc>
                <a:spcPct val="95000"/>
              </a:lnSpc>
              <a:spcBef>
                <a:spcPts val="1200"/>
              </a:spcBef>
              <a:spcAft>
                <a:spcPts val="0"/>
              </a:spcAft>
              <a:buSzPts val="935"/>
              <a:buNone/>
            </a:pPr>
            <a:r>
              <a:rPr lang="en-US" dirty="0"/>
              <a:t>Reducing/Amplifying sound</a:t>
            </a:r>
          </a:p>
        </p:txBody>
      </p:sp>
      <p:pic>
        <p:nvPicPr>
          <p:cNvPr id="2" name="Google Shape;522;p76" descr="Photo of a shelf in a children's classroom that is covered with a black cloth to reduce visual complexity">
            <a:extLst>
              <a:ext uri="{FF2B5EF4-FFF2-40B4-BE49-F238E27FC236}">
                <a16:creationId xmlns:a16="http://schemas.microsoft.com/office/drawing/2014/main" id="{62A945F0-C4A5-7273-29FA-8726E5948C43}"/>
              </a:ext>
            </a:extLst>
          </p:cNvPr>
          <p:cNvPicPr preferRelativeResize="0"/>
          <p:nvPr/>
        </p:nvPicPr>
        <p:blipFill>
          <a:blip r:embed="rId2">
            <a:alphaModFix/>
          </a:blip>
          <a:stretch>
            <a:fillRect/>
          </a:stretch>
        </p:blipFill>
        <p:spPr>
          <a:xfrm>
            <a:off x="8137928" y="646981"/>
            <a:ext cx="2866000" cy="2186725"/>
          </a:xfrm>
          <a:prstGeom prst="rect">
            <a:avLst/>
          </a:prstGeom>
          <a:noFill/>
          <a:ln>
            <a:noFill/>
          </a:ln>
        </p:spPr>
      </p:pic>
      <p:pic>
        <p:nvPicPr>
          <p:cNvPr id="3" name="Google Shape;523;p76" descr="Photo of a small black pop-up tent with toys inside" title="Screenshot 2025-03-30 at 12.40.00 PM.png">
            <a:extLst>
              <a:ext uri="{FF2B5EF4-FFF2-40B4-BE49-F238E27FC236}">
                <a16:creationId xmlns:a16="http://schemas.microsoft.com/office/drawing/2014/main" id="{1A8CCE13-B159-39C8-F9E7-FBDFE4108B3F}"/>
              </a:ext>
            </a:extLst>
          </p:cNvPr>
          <p:cNvPicPr preferRelativeResize="0"/>
          <p:nvPr/>
        </p:nvPicPr>
        <p:blipFill>
          <a:blip r:embed="rId3">
            <a:alphaModFix/>
          </a:blip>
          <a:stretch>
            <a:fillRect/>
          </a:stretch>
        </p:blipFill>
        <p:spPr>
          <a:xfrm>
            <a:off x="8137928" y="2997752"/>
            <a:ext cx="2866000" cy="2432647"/>
          </a:xfrm>
          <a:prstGeom prst="rect">
            <a:avLst/>
          </a:prstGeom>
          <a:noFill/>
          <a:ln>
            <a:noFill/>
          </a:ln>
        </p:spPr>
      </p:pic>
    </p:spTree>
    <p:extLst>
      <p:ext uri="{BB962C8B-B14F-4D97-AF65-F5344CB8AC3E}">
        <p14:creationId xmlns:p14="http://schemas.microsoft.com/office/powerpoint/2010/main" val="41858499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sz="4400" b="0" dirty="0"/>
              <a:t>Step 6: Materials Adaptations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933252"/>
            <a:ext cx="10512424" cy="4589463"/>
          </a:xfrm>
        </p:spPr>
        <p:txBody>
          <a:bodyPr>
            <a:noAutofit/>
          </a:bodyPr>
          <a:lstStyle/>
          <a:p>
            <a:pPr marL="457200" lvl="0" indent="-342900" algn="l" rtl="0">
              <a:lnSpc>
                <a:spcPct val="100000"/>
              </a:lnSpc>
              <a:spcBef>
                <a:spcPts val="0"/>
              </a:spcBef>
              <a:spcAft>
                <a:spcPts val="0"/>
              </a:spcAft>
              <a:buSzPts val="1800"/>
              <a:buChar char="●"/>
            </a:pPr>
            <a:r>
              <a:rPr lang="en-US" sz="2400" dirty="0"/>
              <a:t>Individualized and based on assessment </a:t>
            </a:r>
          </a:p>
          <a:p>
            <a:pPr marL="457200" lvl="0" indent="-342900" algn="l" rtl="0">
              <a:lnSpc>
                <a:spcPct val="100000"/>
              </a:lnSpc>
              <a:spcBef>
                <a:spcPts val="0"/>
              </a:spcBef>
              <a:spcAft>
                <a:spcPts val="0"/>
              </a:spcAft>
              <a:buSzPts val="1800"/>
              <a:buChar char="●"/>
            </a:pPr>
            <a:r>
              <a:rPr lang="en-US" sz="2400" dirty="0"/>
              <a:t>Functional Vision Assessment, Cerebral/Cortical Visual Impairment Assessment</a:t>
            </a:r>
          </a:p>
          <a:p>
            <a:pPr marL="457200" lvl="0" indent="-342900" algn="l" rtl="0">
              <a:lnSpc>
                <a:spcPct val="100000"/>
              </a:lnSpc>
              <a:spcBef>
                <a:spcPts val="0"/>
              </a:spcBef>
              <a:spcAft>
                <a:spcPts val="0"/>
              </a:spcAft>
              <a:buSzPts val="1800"/>
              <a:buChar char="●"/>
            </a:pPr>
            <a:r>
              <a:rPr lang="en-US" sz="2400" dirty="0"/>
              <a:t>Learning Media Assessment:</a:t>
            </a:r>
          </a:p>
          <a:p>
            <a:pPr marL="914400" lvl="1" indent="-342900" algn="l" rtl="0">
              <a:lnSpc>
                <a:spcPct val="100000"/>
              </a:lnSpc>
              <a:spcBef>
                <a:spcPts val="0"/>
              </a:spcBef>
              <a:spcAft>
                <a:spcPts val="0"/>
              </a:spcAft>
              <a:buSzPts val="1800"/>
              <a:buChar char="○"/>
            </a:pPr>
            <a:r>
              <a:rPr lang="en-US" sz="2400" dirty="0"/>
              <a:t>How does the child currently access their environment?</a:t>
            </a:r>
          </a:p>
          <a:p>
            <a:pPr marL="914400" lvl="1" indent="-342900" algn="l" rtl="0">
              <a:lnSpc>
                <a:spcPct val="100000"/>
              </a:lnSpc>
              <a:spcBef>
                <a:spcPts val="0"/>
              </a:spcBef>
              <a:spcAft>
                <a:spcPts val="0"/>
              </a:spcAft>
              <a:buSzPts val="1800"/>
              <a:buChar char="○"/>
            </a:pPr>
            <a:r>
              <a:rPr lang="en-US" sz="2400" dirty="0"/>
              <a:t>What media best fits their needs- visually and physically</a:t>
            </a:r>
          </a:p>
          <a:p>
            <a:pPr marL="457200" lvl="0" indent="-342900" algn="l" rtl="0">
              <a:lnSpc>
                <a:spcPct val="100000"/>
              </a:lnSpc>
              <a:spcBef>
                <a:spcPts val="0"/>
              </a:spcBef>
              <a:spcAft>
                <a:spcPts val="0"/>
              </a:spcAft>
              <a:buSzPts val="1800"/>
              <a:buChar char="●"/>
            </a:pPr>
            <a:r>
              <a:rPr lang="en-US" sz="2400" dirty="0"/>
              <a:t>Reevaluations should happen often to ensure appropriate adaptations </a:t>
            </a:r>
          </a:p>
          <a:p>
            <a:pPr marL="457200" indent="-342900">
              <a:lnSpc>
                <a:spcPct val="100000"/>
              </a:lnSpc>
              <a:spcBef>
                <a:spcPts val="0"/>
              </a:spcBef>
              <a:buSzPts val="1800"/>
              <a:buChar char="○"/>
            </a:pPr>
            <a:endParaRPr lang="en-US" sz="2400" dirty="0"/>
          </a:p>
          <a:p>
            <a:pPr marL="914400" lvl="1" indent="-342900" algn="l" rtl="0">
              <a:lnSpc>
                <a:spcPct val="100000"/>
              </a:lnSpc>
              <a:spcBef>
                <a:spcPts val="0"/>
              </a:spcBef>
              <a:spcAft>
                <a:spcPts val="0"/>
              </a:spcAft>
              <a:buSzPts val="1800"/>
              <a:buChar char="○"/>
            </a:pPr>
            <a:endParaRPr lang="en-US" sz="2400" dirty="0"/>
          </a:p>
        </p:txBody>
      </p:sp>
    </p:spTree>
    <p:extLst>
      <p:ext uri="{BB962C8B-B14F-4D97-AF65-F5344CB8AC3E}">
        <p14:creationId xmlns:p14="http://schemas.microsoft.com/office/powerpoint/2010/main" val="2377222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6: Early Intervention LMA Questions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41376" y="1484678"/>
            <a:ext cx="10512424" cy="4589463"/>
          </a:xfrm>
        </p:spPr>
        <p:txBody>
          <a:bodyPr>
            <a:noAutofit/>
          </a:bodyPr>
          <a:lstStyle/>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Finds toys by: ☐ Visually ☐ Tactile Searching ☐ No attempt to find items</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Explores toys using ☐ Vision ☐ Touch ☐ Hearing ☐ Other: </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How does the child find their shoes (or other item): ☐ Vision ☐ Touch ☐ Other: </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Identifies Items by: ☐ Vision ☐ Touch ☐ Hearing ☐ Other: </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When reading a book, the child show interest in: ☐ Pictures ☐ Textures ☐ Braille </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Does the child scribble, write, and draw using ☐ Vision ☐ Touch</a:t>
            </a:r>
          </a:p>
          <a:p>
            <a:pPr marL="457200" lvl="0" indent="-342900" algn="l" rtl="0">
              <a:lnSpc>
                <a:spcPct val="103750"/>
              </a:lnSpc>
              <a:spcBef>
                <a:spcPts val="0"/>
              </a:spcBef>
              <a:spcAft>
                <a:spcPts val="0"/>
              </a:spcAft>
              <a:buSzPts val="1800"/>
              <a:buFont typeface="Calibri"/>
              <a:buChar char="●"/>
            </a:pPr>
            <a:r>
              <a:rPr lang="en-US" sz="2200" dirty="0">
                <a:latin typeface="Calibri"/>
                <a:ea typeface="Calibri"/>
                <a:cs typeface="Calibri"/>
                <a:sym typeface="Calibri"/>
              </a:rPr>
              <a:t>Observed visual fatigue: </a:t>
            </a:r>
            <a:endParaRPr lang="en-US" sz="2200" b="1" dirty="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Primary sense used for access: ☐ Vision ☐ Tactile ☐ Mouthing ☐ Sound ☐ Smell  </a:t>
            </a:r>
          </a:p>
          <a:p>
            <a:pPr marL="457200" lvl="0" indent="-342900" algn="l" rtl="0">
              <a:lnSpc>
                <a:spcPct val="115000"/>
              </a:lnSpc>
              <a:spcBef>
                <a:spcPts val="0"/>
              </a:spcBef>
              <a:spcAft>
                <a:spcPts val="0"/>
              </a:spcAft>
              <a:buSzPts val="1800"/>
              <a:buFont typeface="Calibri"/>
              <a:buChar char="●"/>
            </a:pPr>
            <a:r>
              <a:rPr lang="en-US" sz="2200" dirty="0">
                <a:latin typeface="Calibri"/>
                <a:ea typeface="Calibri"/>
                <a:cs typeface="Calibri"/>
                <a:sym typeface="Calibri"/>
              </a:rPr>
              <a:t>Secondary senses observed: ☐ Vision ☐ Tactile ☐ Mouthing ☐ Sound ☐ Smell</a:t>
            </a:r>
            <a:endParaRPr lang="en-US" sz="2200" dirty="0"/>
          </a:p>
        </p:txBody>
      </p:sp>
    </p:spTree>
    <p:extLst>
      <p:ext uri="{BB962C8B-B14F-4D97-AF65-F5344CB8AC3E}">
        <p14:creationId xmlns:p14="http://schemas.microsoft.com/office/powerpoint/2010/main" val="180543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9877373" cy="1600200"/>
          </a:xfrm>
        </p:spPr>
        <p:txBody>
          <a:bodyPr/>
          <a:lstStyle/>
          <a:p>
            <a:r>
              <a:rPr lang="en" sz="3600" b="0" dirty="0"/>
              <a:t>Step 6: Adaptations to Images and Objects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7" y="2057400"/>
            <a:ext cx="4528277" cy="3811588"/>
          </a:xfrm>
        </p:spPr>
        <p:txBody>
          <a:bodyPr>
            <a:noAutofit/>
          </a:bodyPr>
          <a:lstStyle/>
          <a:p>
            <a:pPr marL="457200" lvl="0" indent="-342900" algn="l" rtl="0">
              <a:spcBef>
                <a:spcPts val="0"/>
              </a:spcBef>
              <a:spcAft>
                <a:spcPts val="0"/>
              </a:spcAft>
              <a:buSzPts val="1800"/>
              <a:buChar char="●"/>
            </a:pPr>
            <a:r>
              <a:rPr lang="en-US" sz="2400" dirty="0"/>
              <a:t>What types of images to use</a:t>
            </a:r>
          </a:p>
          <a:p>
            <a:pPr marL="457200" lvl="0" indent="-342900" algn="l" rtl="0">
              <a:spcBef>
                <a:spcPts val="0"/>
              </a:spcBef>
              <a:spcAft>
                <a:spcPts val="0"/>
              </a:spcAft>
              <a:buSzPts val="1800"/>
              <a:buChar char="●"/>
            </a:pPr>
            <a:r>
              <a:rPr lang="en-US" sz="2400" dirty="0"/>
              <a:t>High Contrast</a:t>
            </a:r>
          </a:p>
          <a:p>
            <a:pPr marL="457200" lvl="0" indent="-342900" algn="l" rtl="0">
              <a:spcBef>
                <a:spcPts val="0"/>
              </a:spcBef>
              <a:spcAft>
                <a:spcPts val="0"/>
              </a:spcAft>
              <a:buSzPts val="1800"/>
              <a:buChar char="●"/>
            </a:pPr>
            <a:r>
              <a:rPr lang="en-US" sz="2400" dirty="0"/>
              <a:t>Color Highlighting</a:t>
            </a:r>
          </a:p>
          <a:p>
            <a:pPr marL="457200" lvl="0" indent="-342900" algn="l" rtl="0">
              <a:spcBef>
                <a:spcPts val="0"/>
              </a:spcBef>
              <a:spcAft>
                <a:spcPts val="0"/>
              </a:spcAft>
              <a:buSzPts val="1800"/>
              <a:buChar char="●"/>
            </a:pPr>
            <a:r>
              <a:rPr lang="en-US" sz="2400" dirty="0"/>
              <a:t>Adding Light</a:t>
            </a:r>
          </a:p>
          <a:p>
            <a:pPr marL="457200" lvl="0" indent="-342900" algn="l" rtl="0">
              <a:spcBef>
                <a:spcPts val="0"/>
              </a:spcBef>
              <a:spcAft>
                <a:spcPts val="0"/>
              </a:spcAft>
              <a:buSzPts val="1800"/>
              <a:buChar char="●"/>
            </a:pPr>
            <a:r>
              <a:rPr lang="en-US" sz="2400" dirty="0"/>
              <a:t>Interest and Familiarity</a:t>
            </a:r>
          </a:p>
          <a:p>
            <a:pPr marL="457200" lvl="0" indent="-342900" algn="l" rtl="0">
              <a:spcBef>
                <a:spcPts val="0"/>
              </a:spcBef>
              <a:spcAft>
                <a:spcPts val="0"/>
              </a:spcAft>
              <a:buSzPts val="1800"/>
              <a:buChar char="●"/>
            </a:pPr>
            <a:r>
              <a:rPr lang="en-US" sz="2400" dirty="0"/>
              <a:t>Reduced array (AAC device)</a:t>
            </a:r>
          </a:p>
          <a:p>
            <a:pPr marL="457200" lvl="0" indent="-342900" algn="l" rtl="0">
              <a:spcBef>
                <a:spcPts val="0"/>
              </a:spcBef>
              <a:spcAft>
                <a:spcPts val="0"/>
              </a:spcAft>
              <a:buSzPts val="1800"/>
              <a:buChar char="●"/>
            </a:pPr>
            <a:r>
              <a:rPr lang="en-US" sz="2400" dirty="0"/>
              <a:t>Needing to add light and/or movement to support attention</a:t>
            </a:r>
          </a:p>
        </p:txBody>
      </p:sp>
      <p:pic>
        <p:nvPicPr>
          <p:cNvPr id="4" name="Google Shape;538;p78" descr="Image of a red spoon on a red checkered background, the spoon is difficult to visually spot">
            <a:extLst>
              <a:ext uri="{FF2B5EF4-FFF2-40B4-BE49-F238E27FC236}">
                <a16:creationId xmlns:a16="http://schemas.microsoft.com/office/drawing/2014/main" id="{A8815BC1-D8F4-A036-6065-A095D167D9D9}"/>
              </a:ext>
            </a:extLst>
          </p:cNvPr>
          <p:cNvPicPr preferRelativeResize="0"/>
          <p:nvPr/>
        </p:nvPicPr>
        <p:blipFill rotWithShape="1">
          <a:blip r:embed="rId2">
            <a:alphaModFix/>
          </a:blip>
          <a:srcRect l="4151" t="7669" r="59755" b="7021"/>
          <a:stretch/>
        </p:blipFill>
        <p:spPr>
          <a:xfrm>
            <a:off x="5929432" y="1798156"/>
            <a:ext cx="2558097" cy="1400775"/>
          </a:xfrm>
          <a:prstGeom prst="rect">
            <a:avLst/>
          </a:prstGeom>
          <a:noFill/>
          <a:ln>
            <a:noFill/>
          </a:ln>
        </p:spPr>
      </p:pic>
      <p:pic>
        <p:nvPicPr>
          <p:cNvPr id="5" name="Google Shape;539;p78" descr="Image of a red spoon on a black background, the spoon is easy to visually spot now">
            <a:extLst>
              <a:ext uri="{FF2B5EF4-FFF2-40B4-BE49-F238E27FC236}">
                <a16:creationId xmlns:a16="http://schemas.microsoft.com/office/drawing/2014/main" id="{4250E072-CCD3-A731-1DBA-1F20567868E3}"/>
              </a:ext>
            </a:extLst>
          </p:cNvPr>
          <p:cNvPicPr preferRelativeResize="0"/>
          <p:nvPr/>
        </p:nvPicPr>
        <p:blipFill rotWithShape="1">
          <a:blip r:embed="rId2">
            <a:alphaModFix/>
          </a:blip>
          <a:srcRect l="57666" t="7669" r="4023" b="7021"/>
          <a:stretch/>
        </p:blipFill>
        <p:spPr>
          <a:xfrm>
            <a:off x="9221425" y="1763812"/>
            <a:ext cx="2593750" cy="1435119"/>
          </a:xfrm>
          <a:prstGeom prst="rect">
            <a:avLst/>
          </a:prstGeom>
          <a:noFill/>
          <a:ln>
            <a:noFill/>
          </a:ln>
        </p:spPr>
      </p:pic>
      <p:pic>
        <p:nvPicPr>
          <p:cNvPr id="7" name="Google Shape;540;p78" descr="Photo of a dinner place setting with an orange cup, a red spoon, and a yellow plate on a black place mat">
            <a:extLst>
              <a:ext uri="{FF2B5EF4-FFF2-40B4-BE49-F238E27FC236}">
                <a16:creationId xmlns:a16="http://schemas.microsoft.com/office/drawing/2014/main" id="{C964E8D9-748D-7525-2739-FA251E3B54EB}"/>
              </a:ext>
            </a:extLst>
          </p:cNvPr>
          <p:cNvPicPr preferRelativeResize="0"/>
          <p:nvPr/>
        </p:nvPicPr>
        <p:blipFill>
          <a:blip r:embed="rId3">
            <a:alphaModFix/>
          </a:blip>
          <a:stretch>
            <a:fillRect/>
          </a:stretch>
        </p:blipFill>
        <p:spPr>
          <a:xfrm>
            <a:off x="5551643" y="3733799"/>
            <a:ext cx="3313677" cy="1971949"/>
          </a:xfrm>
          <a:prstGeom prst="rect">
            <a:avLst/>
          </a:prstGeom>
          <a:noFill/>
          <a:ln>
            <a:noFill/>
          </a:ln>
        </p:spPr>
      </p:pic>
      <p:pic>
        <p:nvPicPr>
          <p:cNvPr id="9" name="Google Shape;542;p78" descr="Picture of a baby in a crib with the lights off. A flashlight is spotlighting an elmo doll in the crib for visual attention">
            <a:extLst>
              <a:ext uri="{FF2B5EF4-FFF2-40B4-BE49-F238E27FC236}">
                <a16:creationId xmlns:a16="http://schemas.microsoft.com/office/drawing/2014/main" id="{8625BF03-210D-F520-70E1-2568108DD45B}"/>
              </a:ext>
            </a:extLst>
          </p:cNvPr>
          <p:cNvPicPr preferRelativeResize="0"/>
          <p:nvPr/>
        </p:nvPicPr>
        <p:blipFill>
          <a:blip r:embed="rId4">
            <a:alphaModFix/>
          </a:blip>
          <a:stretch>
            <a:fillRect/>
          </a:stretch>
        </p:blipFill>
        <p:spPr>
          <a:xfrm>
            <a:off x="9221425" y="3665112"/>
            <a:ext cx="2593750" cy="2040636"/>
          </a:xfrm>
          <a:prstGeom prst="rect">
            <a:avLst/>
          </a:prstGeom>
          <a:noFill/>
          <a:ln>
            <a:noFill/>
          </a:ln>
        </p:spPr>
      </p:pic>
    </p:spTree>
    <p:extLst>
      <p:ext uri="{BB962C8B-B14F-4D97-AF65-F5344CB8AC3E}">
        <p14:creationId xmlns:p14="http://schemas.microsoft.com/office/powerpoint/2010/main" val="26310800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10005193" cy="1600200"/>
          </a:xfrm>
        </p:spPr>
        <p:txBody>
          <a:bodyPr>
            <a:normAutofit/>
          </a:bodyPr>
          <a:lstStyle/>
          <a:p>
            <a:r>
              <a:rPr lang="en" sz="3600" b="0" dirty="0"/>
              <a:t>Step 6: Image and Array Assessment</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4010508" cy="3811588"/>
          </a:xfrm>
        </p:spPr>
        <p:txBody>
          <a:bodyPr>
            <a:normAutofit/>
          </a:bodyPr>
          <a:lstStyle/>
          <a:p>
            <a:pPr lvl="0" algn="l" rtl="0">
              <a:spcBef>
                <a:spcPts val="0"/>
              </a:spcBef>
              <a:spcAft>
                <a:spcPts val="0"/>
              </a:spcAft>
            </a:pPr>
            <a:r>
              <a:rPr lang="en-US" sz="2000" dirty="0"/>
              <a:t>Example array assessment created in TD Snap- </a:t>
            </a:r>
          </a:p>
          <a:p>
            <a:pPr marL="285750" lvl="0" indent="-285750" algn="l" rtl="0">
              <a:spcBef>
                <a:spcPts val="0"/>
              </a:spcBef>
              <a:spcAft>
                <a:spcPts val="0"/>
              </a:spcAft>
              <a:buFont typeface="Arial" panose="020B0604020202020204" pitchFamily="34" charset="0"/>
              <a:buChar char="•"/>
            </a:pPr>
            <a:r>
              <a:rPr lang="en-US" sz="2000" dirty="0"/>
              <a:t>Find the yellow ball in an increasingly complex page set. </a:t>
            </a:r>
          </a:p>
          <a:p>
            <a:pPr marL="285750" lvl="0" indent="-285750" algn="l" rtl="0">
              <a:spcBef>
                <a:spcPts val="0"/>
              </a:spcBef>
              <a:spcAft>
                <a:spcPts val="0"/>
              </a:spcAft>
              <a:buFont typeface="Arial" panose="020B0604020202020204" pitchFamily="34" charset="0"/>
              <a:buChar char="•"/>
            </a:pPr>
            <a:r>
              <a:rPr lang="en-US" sz="2000" dirty="0"/>
              <a:t>The icon moves around on the board</a:t>
            </a:r>
          </a:p>
          <a:p>
            <a:pPr marL="285750" lvl="0" indent="-285750" algn="l" rtl="0">
              <a:spcBef>
                <a:spcPts val="0"/>
              </a:spcBef>
              <a:spcAft>
                <a:spcPts val="0"/>
              </a:spcAft>
              <a:buFont typeface="Arial" panose="020B0604020202020204" pitchFamily="34" charset="0"/>
              <a:buChar char="•"/>
            </a:pPr>
            <a:r>
              <a:rPr lang="en-US" sz="2000" dirty="0"/>
              <a:t>Some pages have same colored distractors</a:t>
            </a:r>
          </a:p>
        </p:txBody>
      </p:sp>
      <p:pic>
        <p:nvPicPr>
          <p:cNvPr id="3" name="Google Shape;556;p80" descr="Screen shot of TD Snap (communication app), showing two icons: a yellow ball on the left and a red back pack on the right.">
            <a:extLst>
              <a:ext uri="{FF2B5EF4-FFF2-40B4-BE49-F238E27FC236}">
                <a16:creationId xmlns:a16="http://schemas.microsoft.com/office/drawing/2014/main" id="{03F9113A-14D1-1FB9-184D-8ECBB7A5D852}"/>
              </a:ext>
            </a:extLst>
          </p:cNvPr>
          <p:cNvPicPr preferRelativeResize="0"/>
          <p:nvPr/>
        </p:nvPicPr>
        <p:blipFill>
          <a:blip r:embed="rId2">
            <a:alphaModFix/>
          </a:blip>
          <a:stretch>
            <a:fillRect/>
          </a:stretch>
        </p:blipFill>
        <p:spPr>
          <a:xfrm>
            <a:off x="4850296" y="2461429"/>
            <a:ext cx="2937232" cy="2073681"/>
          </a:xfrm>
          <a:prstGeom prst="rect">
            <a:avLst/>
          </a:prstGeom>
          <a:noFill/>
          <a:ln>
            <a:noFill/>
          </a:ln>
        </p:spPr>
      </p:pic>
      <p:pic>
        <p:nvPicPr>
          <p:cNvPr id="2" name="Google Shape;555;p80" descr="Screen shot of TD Snap (communication app), showing 16 icons of various common objects. The yellow ball is one of the icons.">
            <a:extLst>
              <a:ext uri="{FF2B5EF4-FFF2-40B4-BE49-F238E27FC236}">
                <a16:creationId xmlns:a16="http://schemas.microsoft.com/office/drawing/2014/main" id="{3E4570DE-1F21-A522-D60B-CF5186D2348F}"/>
              </a:ext>
            </a:extLst>
          </p:cNvPr>
          <p:cNvPicPr preferRelativeResize="0"/>
          <p:nvPr/>
        </p:nvPicPr>
        <p:blipFill>
          <a:blip r:embed="rId3">
            <a:alphaModFix/>
          </a:blip>
          <a:stretch>
            <a:fillRect/>
          </a:stretch>
        </p:blipFill>
        <p:spPr>
          <a:xfrm>
            <a:off x="8074898" y="2097235"/>
            <a:ext cx="3936075" cy="2955100"/>
          </a:xfrm>
          <a:prstGeom prst="rect">
            <a:avLst/>
          </a:prstGeom>
          <a:noFill/>
          <a:ln>
            <a:noFill/>
          </a:ln>
        </p:spPr>
      </p:pic>
    </p:spTree>
    <p:extLst>
      <p:ext uri="{BB962C8B-B14F-4D97-AF65-F5344CB8AC3E}">
        <p14:creationId xmlns:p14="http://schemas.microsoft.com/office/powerpoint/2010/main" val="3381276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7" y="457200"/>
            <a:ext cx="8658173" cy="1600200"/>
          </a:xfrm>
        </p:spPr>
        <p:txBody>
          <a:bodyPr>
            <a:normAutofit/>
          </a:bodyPr>
          <a:lstStyle/>
          <a:p>
            <a:r>
              <a:rPr lang="en" sz="3600" b="0" dirty="0"/>
              <a:t>Step 6: Alternative Access Methods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4010508" cy="3811588"/>
          </a:xfrm>
        </p:spPr>
        <p:txBody>
          <a:bodyPr>
            <a:normAutofit/>
          </a:bodyPr>
          <a:lstStyle/>
          <a:p>
            <a:pPr marL="0" lvl="0" indent="0" algn="l" rtl="0">
              <a:spcBef>
                <a:spcPts val="0"/>
              </a:spcBef>
              <a:spcAft>
                <a:spcPts val="0"/>
              </a:spcAft>
              <a:buNone/>
            </a:pPr>
            <a:r>
              <a:rPr lang="en-US" sz="2000" dirty="0"/>
              <a:t>Alternative Access methods</a:t>
            </a:r>
          </a:p>
          <a:p>
            <a:pPr marL="457200" lvl="0" indent="-342900" algn="l" rtl="0">
              <a:spcBef>
                <a:spcPts val="1200"/>
              </a:spcBef>
              <a:spcAft>
                <a:spcPts val="0"/>
              </a:spcAft>
              <a:buSzPts val="1800"/>
              <a:buChar char="●"/>
            </a:pPr>
            <a:r>
              <a:rPr lang="en-US" sz="2000" dirty="0"/>
              <a:t>Incidental learning </a:t>
            </a:r>
          </a:p>
          <a:p>
            <a:pPr marL="457200" lvl="0" indent="-342900" algn="l" rtl="0">
              <a:spcBef>
                <a:spcPts val="0"/>
              </a:spcBef>
              <a:spcAft>
                <a:spcPts val="0"/>
              </a:spcAft>
              <a:buSzPts val="1800"/>
              <a:buChar char="●"/>
            </a:pPr>
            <a:r>
              <a:rPr lang="en-US" sz="2000" dirty="0"/>
              <a:t>Increased verbal description</a:t>
            </a:r>
          </a:p>
          <a:p>
            <a:pPr marL="457200" lvl="0" indent="-342900" algn="l" rtl="0">
              <a:spcBef>
                <a:spcPts val="0"/>
              </a:spcBef>
              <a:spcAft>
                <a:spcPts val="0"/>
              </a:spcAft>
              <a:buSzPts val="1800"/>
              <a:buChar char="●"/>
            </a:pPr>
            <a:r>
              <a:rPr lang="en-US" sz="2000" dirty="0"/>
              <a:t>Multi-sensory approach-Book Bags/boxes</a:t>
            </a:r>
          </a:p>
          <a:p>
            <a:pPr marL="457200" lvl="0" indent="-342900" algn="l" rtl="0">
              <a:spcBef>
                <a:spcPts val="0"/>
              </a:spcBef>
              <a:spcAft>
                <a:spcPts val="0"/>
              </a:spcAft>
              <a:buSzPts val="1800"/>
              <a:buChar char="●"/>
            </a:pPr>
            <a:r>
              <a:rPr lang="en-US" sz="2000" dirty="0"/>
              <a:t>Pauses and quiet wait time- time for processing and for responding</a:t>
            </a:r>
          </a:p>
        </p:txBody>
      </p:sp>
      <p:pic>
        <p:nvPicPr>
          <p:cNvPr id="4" name="Google Shape;564;p81" descr="A summer themed book box example with three high contrast books on the left and on the right are different objects associated with the books. this includes a pinwheel, shovel, toy bird, tactile bees and butterfly, a plastic sun shape and a blown up beach ball. ">
            <a:extLst>
              <a:ext uri="{FF2B5EF4-FFF2-40B4-BE49-F238E27FC236}">
                <a16:creationId xmlns:a16="http://schemas.microsoft.com/office/drawing/2014/main" id="{708C8409-1613-F4DE-C1FA-81F5BA188C65}"/>
              </a:ext>
            </a:extLst>
          </p:cNvPr>
          <p:cNvPicPr preferRelativeResize="0"/>
          <p:nvPr/>
        </p:nvPicPr>
        <p:blipFill>
          <a:blip r:embed="rId3">
            <a:alphaModFix/>
          </a:blip>
          <a:stretch>
            <a:fillRect/>
          </a:stretch>
        </p:blipFill>
        <p:spPr>
          <a:xfrm>
            <a:off x="6096000" y="1889488"/>
            <a:ext cx="4714333" cy="3079024"/>
          </a:xfrm>
          <a:prstGeom prst="rect">
            <a:avLst/>
          </a:prstGeom>
          <a:noFill/>
          <a:ln>
            <a:noFill/>
          </a:ln>
        </p:spPr>
      </p:pic>
    </p:spTree>
    <p:extLst>
      <p:ext uri="{BB962C8B-B14F-4D97-AF65-F5344CB8AC3E}">
        <p14:creationId xmlns:p14="http://schemas.microsoft.com/office/powerpoint/2010/main" val="40495762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839788" y="457200"/>
            <a:ext cx="6147680" cy="1600200"/>
          </a:xfrm>
        </p:spPr>
        <p:txBody>
          <a:bodyPr>
            <a:normAutofit/>
          </a:bodyPr>
          <a:lstStyle/>
          <a:p>
            <a:r>
              <a:rPr lang="en" sz="3600" b="0" dirty="0"/>
              <a:t>Step 6: Positioning Equipment and Supports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26838" cy="3811588"/>
          </a:xfrm>
        </p:spPr>
        <p:txBody>
          <a:bodyPr>
            <a:normAutofit/>
          </a:bodyPr>
          <a:lstStyle/>
          <a:p>
            <a:pPr marL="457200" lvl="0" indent="-342900" algn="l" rtl="0">
              <a:spcBef>
                <a:spcPts val="0"/>
              </a:spcBef>
              <a:spcAft>
                <a:spcPts val="0"/>
              </a:spcAft>
              <a:buSzPts val="1800"/>
              <a:buChar char="●"/>
            </a:pPr>
            <a:r>
              <a:rPr lang="en-US" sz="2000" dirty="0"/>
              <a:t>Adaptive switch toys</a:t>
            </a:r>
          </a:p>
          <a:p>
            <a:pPr marL="457200" lvl="0" indent="-342900" algn="l" rtl="0">
              <a:spcBef>
                <a:spcPts val="0"/>
              </a:spcBef>
              <a:spcAft>
                <a:spcPts val="0"/>
              </a:spcAft>
              <a:buSzPts val="1800"/>
              <a:buChar char="●"/>
            </a:pPr>
            <a:r>
              <a:rPr lang="en-US" sz="2000" dirty="0"/>
              <a:t>Adaptive switch devices (Power Select)</a:t>
            </a:r>
          </a:p>
          <a:p>
            <a:pPr marL="457200" lvl="0" indent="-342900" algn="l" rtl="0">
              <a:spcBef>
                <a:spcPts val="0"/>
              </a:spcBef>
              <a:spcAft>
                <a:spcPts val="0"/>
              </a:spcAft>
              <a:buSzPts val="1800"/>
              <a:buChar char="●"/>
            </a:pPr>
            <a:r>
              <a:rPr lang="en-US" sz="2000" dirty="0"/>
              <a:t>Positioning equipment (Firefly seat)</a:t>
            </a:r>
          </a:p>
          <a:p>
            <a:pPr marL="457200" lvl="0" indent="-342900" algn="l" rtl="0">
              <a:spcBef>
                <a:spcPts val="0"/>
              </a:spcBef>
              <a:spcAft>
                <a:spcPts val="0"/>
              </a:spcAft>
              <a:buSzPts val="1800"/>
              <a:buChar char="●"/>
            </a:pPr>
            <a:r>
              <a:rPr lang="en-US" sz="2000" dirty="0"/>
              <a:t>Supports for holding items (</a:t>
            </a:r>
            <a:r>
              <a:rPr lang="en-US" sz="2000" dirty="0" err="1"/>
              <a:t>Eazy</a:t>
            </a:r>
            <a:r>
              <a:rPr lang="en-US" sz="2000" dirty="0"/>
              <a:t> Hold)</a:t>
            </a:r>
          </a:p>
        </p:txBody>
      </p:sp>
      <p:pic>
        <p:nvPicPr>
          <p:cNvPr id="7" name="Google Shape;576;p82" descr="Photo of a young man pressing a big red switch to activate a turning cup to pour liquid into a bowl. In the top right corner of the image is another type of measuring cup switch. https://enablingdevices.com/product-category/switches/">
            <a:extLst>
              <a:ext uri="{FF2B5EF4-FFF2-40B4-BE49-F238E27FC236}">
                <a16:creationId xmlns:a16="http://schemas.microsoft.com/office/drawing/2014/main" id="{9F1B0127-1D2C-6561-BAA7-0601873FFE50}"/>
              </a:ext>
            </a:extLst>
          </p:cNvPr>
          <p:cNvPicPr preferRelativeResize="0"/>
          <p:nvPr/>
        </p:nvPicPr>
        <p:blipFill rotWithShape="1">
          <a:blip r:embed="rId3">
            <a:alphaModFix/>
          </a:blip>
          <a:srcRect l="6088" t="9392" r="16054" b="2835"/>
          <a:stretch/>
        </p:blipFill>
        <p:spPr>
          <a:xfrm>
            <a:off x="1472349" y="3429000"/>
            <a:ext cx="2351393" cy="2870026"/>
          </a:xfrm>
          <a:prstGeom prst="rect">
            <a:avLst/>
          </a:prstGeom>
          <a:noFill/>
          <a:ln>
            <a:noFill/>
          </a:ln>
        </p:spPr>
      </p:pic>
      <p:pic>
        <p:nvPicPr>
          <p:cNvPr id="3" name="Google Shape;574;p82" descr="Photo of APH's Power Select. It has two sets of outlets on either side and dials in between for control.&#10;https://www.aph.org/product/slk-power-select/">
            <a:extLst>
              <a:ext uri="{FF2B5EF4-FFF2-40B4-BE49-F238E27FC236}">
                <a16:creationId xmlns:a16="http://schemas.microsoft.com/office/drawing/2014/main" id="{7873068C-224C-4AE9-8DD5-7924231E750B}"/>
              </a:ext>
            </a:extLst>
          </p:cNvPr>
          <p:cNvPicPr preferRelativeResize="0"/>
          <p:nvPr/>
        </p:nvPicPr>
        <p:blipFill rotWithShape="1">
          <a:blip r:embed="rId4">
            <a:alphaModFix/>
          </a:blip>
          <a:srcRect l="10017" t="15579" r="1885" b="2768"/>
          <a:stretch/>
        </p:blipFill>
        <p:spPr>
          <a:xfrm>
            <a:off x="4563883" y="3815279"/>
            <a:ext cx="2668749" cy="1970643"/>
          </a:xfrm>
          <a:prstGeom prst="rect">
            <a:avLst/>
          </a:prstGeom>
          <a:noFill/>
          <a:ln>
            <a:noFill/>
          </a:ln>
        </p:spPr>
      </p:pic>
      <p:pic>
        <p:nvPicPr>
          <p:cNvPr id="5" name="Google Shape;575;p82" descr="Picture of a small child sitting in a Firefly seat. This is a physically supportive seat similar to a carseat, but with the ability to adjust the level of recline as needed for the child's head control.&#10;https://firefly.sunrisemedical.com/us/en/our-products/goto/">
            <a:extLst>
              <a:ext uri="{FF2B5EF4-FFF2-40B4-BE49-F238E27FC236}">
                <a16:creationId xmlns:a16="http://schemas.microsoft.com/office/drawing/2014/main" id="{8E12F4D8-4A16-F7EF-CB4B-597C52106E06}"/>
              </a:ext>
            </a:extLst>
          </p:cNvPr>
          <p:cNvPicPr preferRelativeResize="0"/>
          <p:nvPr/>
        </p:nvPicPr>
        <p:blipFill rotWithShape="1">
          <a:blip r:embed="rId5">
            <a:alphaModFix/>
          </a:blip>
          <a:srcRect l="6853" t="8070" r="13826" b="6628"/>
          <a:stretch/>
        </p:blipFill>
        <p:spPr>
          <a:xfrm>
            <a:off x="7972774" y="3124047"/>
            <a:ext cx="2668750" cy="2870028"/>
          </a:xfrm>
          <a:prstGeom prst="rect">
            <a:avLst/>
          </a:prstGeom>
          <a:noFill/>
          <a:ln>
            <a:noFill/>
          </a:ln>
        </p:spPr>
      </p:pic>
      <p:pic>
        <p:nvPicPr>
          <p:cNvPr id="2" name="Google Shape;573;p82" descr="Photo of various items with an Eazy Hold silicone sleeve on each to make them easier to maintain grasp. Examples include a marker, action figure, paint brush, toothbrush, and spoon. https://eazyhold.com/collections/frontpage?srsltid=AfmBOooNNAFbsqfvysgHL93fDtIa_wm8dYnvc4aiZ64Vj6p02BIL40p_">
            <a:extLst>
              <a:ext uri="{FF2B5EF4-FFF2-40B4-BE49-F238E27FC236}">
                <a16:creationId xmlns:a16="http://schemas.microsoft.com/office/drawing/2014/main" id="{65F84DF5-EB7A-7443-A9EC-2E9CAEFD746E}"/>
              </a:ext>
            </a:extLst>
          </p:cNvPr>
          <p:cNvPicPr preferRelativeResize="0"/>
          <p:nvPr/>
        </p:nvPicPr>
        <p:blipFill>
          <a:blip r:embed="rId6">
            <a:alphaModFix/>
          </a:blip>
          <a:stretch>
            <a:fillRect/>
          </a:stretch>
        </p:blipFill>
        <p:spPr>
          <a:xfrm>
            <a:off x="8102299" y="457200"/>
            <a:ext cx="2539225" cy="2095600"/>
          </a:xfrm>
          <a:prstGeom prst="rect">
            <a:avLst/>
          </a:prstGeom>
          <a:noFill/>
          <a:ln w="12700" cap="flat" cmpd="sng">
            <a:solidFill>
              <a:srgbClr val="000000"/>
            </a:solidFill>
            <a:prstDash val="solid"/>
            <a:miter lim="8000"/>
            <a:headEnd type="none" w="sm" len="sm"/>
            <a:tailEnd type="none" w="sm" len="sm"/>
          </a:ln>
        </p:spPr>
      </p:pic>
    </p:spTree>
    <p:extLst>
      <p:ext uri="{BB962C8B-B14F-4D97-AF65-F5344CB8AC3E}">
        <p14:creationId xmlns:p14="http://schemas.microsoft.com/office/powerpoint/2010/main" val="28579073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960557" y="457200"/>
            <a:ext cx="7453459" cy="1600200"/>
          </a:xfrm>
        </p:spPr>
        <p:txBody>
          <a:bodyPr>
            <a:normAutofit/>
          </a:bodyPr>
          <a:lstStyle/>
          <a:p>
            <a:r>
              <a:rPr lang="en" b="0" dirty="0"/>
              <a:t>Step 6: Switch types and Mounts</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26838" cy="3811588"/>
          </a:xfrm>
        </p:spPr>
        <p:txBody>
          <a:bodyPr>
            <a:normAutofit/>
          </a:bodyPr>
          <a:lstStyle/>
          <a:p>
            <a:pPr marL="457200" lvl="0" indent="-342900" algn="l" rtl="0">
              <a:spcBef>
                <a:spcPts val="0"/>
              </a:spcBef>
              <a:spcAft>
                <a:spcPts val="0"/>
              </a:spcAft>
              <a:buSzPts val="1800"/>
              <a:buChar char="●"/>
            </a:pPr>
            <a:r>
              <a:rPr lang="en-US" sz="2000" dirty="0"/>
              <a:t>A variety of switch types</a:t>
            </a:r>
          </a:p>
          <a:p>
            <a:pPr marL="457200" lvl="0" indent="-342900" algn="l" rtl="0">
              <a:spcBef>
                <a:spcPts val="0"/>
              </a:spcBef>
              <a:spcAft>
                <a:spcPts val="0"/>
              </a:spcAft>
              <a:buSzPts val="1800"/>
              <a:buChar char="●"/>
            </a:pPr>
            <a:r>
              <a:rPr lang="en-US" sz="2000" dirty="0"/>
              <a:t>Switch and </a:t>
            </a:r>
            <a:r>
              <a:rPr lang="en-US" sz="2000" dirty="0" err="1"/>
              <a:t>ipad</a:t>
            </a:r>
            <a:r>
              <a:rPr lang="en-US" sz="2000" dirty="0"/>
              <a:t>/AAC mounting supports</a:t>
            </a:r>
          </a:p>
        </p:txBody>
      </p:sp>
      <p:pic>
        <p:nvPicPr>
          <p:cNvPr id="9" name="Google Shape;586;p83" descr="Pillow switch mounted on a flexible mount:&#10;https://enablingdevices.com/product/pillow-switch-on-easy-flex-mount/" title="Screenshot 2026-01-30 at 10.34.08 AM.png">
            <a:extLst>
              <a:ext uri="{FF2B5EF4-FFF2-40B4-BE49-F238E27FC236}">
                <a16:creationId xmlns:a16="http://schemas.microsoft.com/office/drawing/2014/main" id="{4FA90473-EC48-FA47-CE95-E1EBD5904248}"/>
              </a:ext>
            </a:extLst>
          </p:cNvPr>
          <p:cNvPicPr preferRelativeResize="0"/>
          <p:nvPr/>
        </p:nvPicPr>
        <p:blipFill>
          <a:blip r:embed="rId3">
            <a:alphaModFix/>
          </a:blip>
          <a:stretch>
            <a:fillRect/>
          </a:stretch>
        </p:blipFill>
        <p:spPr>
          <a:xfrm>
            <a:off x="839788" y="3197787"/>
            <a:ext cx="1867854" cy="2671201"/>
          </a:xfrm>
          <a:prstGeom prst="rect">
            <a:avLst/>
          </a:prstGeom>
          <a:noFill/>
          <a:ln>
            <a:noFill/>
          </a:ln>
        </p:spPr>
      </p:pic>
      <p:pic>
        <p:nvPicPr>
          <p:cNvPr id="4" name="Google Shape;584;p83" descr="Photo of a grip switch&#10;https://enablingdevices.com/product-category/switches/&#10;">
            <a:extLst>
              <a:ext uri="{FF2B5EF4-FFF2-40B4-BE49-F238E27FC236}">
                <a16:creationId xmlns:a16="http://schemas.microsoft.com/office/drawing/2014/main" id="{325823B7-EEDD-360F-E07C-52E9FAD91850}"/>
              </a:ext>
            </a:extLst>
          </p:cNvPr>
          <p:cNvPicPr preferRelativeResize="0"/>
          <p:nvPr/>
        </p:nvPicPr>
        <p:blipFill rotWithShape="1">
          <a:blip r:embed="rId4">
            <a:alphaModFix/>
          </a:blip>
          <a:srcRect l="19008" t="9976" r="16600" b="19917"/>
          <a:stretch/>
        </p:blipFill>
        <p:spPr>
          <a:xfrm>
            <a:off x="4802551" y="3429000"/>
            <a:ext cx="2056575" cy="2239225"/>
          </a:xfrm>
          <a:prstGeom prst="rect">
            <a:avLst/>
          </a:prstGeom>
          <a:noFill/>
          <a:ln>
            <a:noFill/>
          </a:ln>
        </p:spPr>
      </p:pic>
      <p:pic>
        <p:nvPicPr>
          <p:cNvPr id="11" name="Google Shape;588;p83" descr="Photo of a small candy corn proximity switch. The switch looks somewhat like candy corn as it is orange on the outside and white in the middle and in the shape of a triangle&#10;https://editmicro.co.za/product/candy-corn-proximity-sensor-switch/">
            <a:extLst>
              <a:ext uri="{FF2B5EF4-FFF2-40B4-BE49-F238E27FC236}">
                <a16:creationId xmlns:a16="http://schemas.microsoft.com/office/drawing/2014/main" id="{28442BEC-C0C2-0164-F813-1C88BC46CB4B}"/>
              </a:ext>
            </a:extLst>
          </p:cNvPr>
          <p:cNvPicPr preferRelativeResize="0"/>
          <p:nvPr/>
        </p:nvPicPr>
        <p:blipFill rotWithShape="1">
          <a:blip r:embed="rId5">
            <a:alphaModFix/>
          </a:blip>
          <a:srcRect r="18434"/>
          <a:stretch/>
        </p:blipFill>
        <p:spPr>
          <a:xfrm>
            <a:off x="9021537" y="3415225"/>
            <a:ext cx="2330675" cy="1838325"/>
          </a:xfrm>
          <a:prstGeom prst="rect">
            <a:avLst/>
          </a:prstGeom>
          <a:noFill/>
          <a:ln>
            <a:noFill/>
          </a:ln>
        </p:spPr>
      </p:pic>
      <p:pic>
        <p:nvPicPr>
          <p:cNvPr id="10" name="Google Shape;587;p83" descr="Photo of a child's feet. The child is sitting in a wheelchair with a switch button under each foot.&#10; https://www.occupationaltherapy.com/articles/switch-assessment-determining-optimal-type-5625">
            <a:extLst>
              <a:ext uri="{FF2B5EF4-FFF2-40B4-BE49-F238E27FC236}">
                <a16:creationId xmlns:a16="http://schemas.microsoft.com/office/drawing/2014/main" id="{6489D3C8-FA81-625F-F4E2-1222A3A11FB4}"/>
              </a:ext>
            </a:extLst>
          </p:cNvPr>
          <p:cNvPicPr preferRelativeResize="0"/>
          <p:nvPr/>
        </p:nvPicPr>
        <p:blipFill>
          <a:blip r:embed="rId6">
            <a:alphaModFix/>
          </a:blip>
          <a:stretch>
            <a:fillRect/>
          </a:stretch>
        </p:blipFill>
        <p:spPr>
          <a:xfrm>
            <a:off x="8414017" y="875318"/>
            <a:ext cx="2817425" cy="1806450"/>
          </a:xfrm>
          <a:prstGeom prst="rect">
            <a:avLst/>
          </a:prstGeom>
          <a:noFill/>
          <a:ln>
            <a:noFill/>
          </a:ln>
        </p:spPr>
      </p:pic>
    </p:spTree>
    <p:extLst>
      <p:ext uri="{BB962C8B-B14F-4D97-AF65-F5344CB8AC3E}">
        <p14:creationId xmlns:p14="http://schemas.microsoft.com/office/powerpoint/2010/main" val="14751352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p:txBody>
          <a:bodyPr>
            <a:noAutofit/>
          </a:bodyPr>
          <a:lstStyle/>
          <a:p>
            <a:r>
              <a:rPr lang="en" sz="4400" b="1" dirty="0">
                <a:latin typeface="Arial"/>
                <a:ea typeface="Arial"/>
                <a:cs typeface="Arial"/>
                <a:sym typeface="Arial"/>
              </a:rPr>
              <a:t>Step 6: Encouraging Participation in Daily Routines</a:t>
            </a:r>
            <a:endParaRPr lang="en-US" sz="4400" dirty="0"/>
          </a:p>
        </p:txBody>
      </p:sp>
      <p:sp>
        <p:nvSpPr>
          <p:cNvPr id="2" name="Text Placeholder 1">
            <a:extLst>
              <a:ext uri="{FF2B5EF4-FFF2-40B4-BE49-F238E27FC236}">
                <a16:creationId xmlns:a16="http://schemas.microsoft.com/office/drawing/2014/main" id="{32BF540B-4179-3938-96EB-6285648714ED}"/>
              </a:ext>
            </a:extLst>
          </p:cNvPr>
          <p:cNvSpPr>
            <a:spLocks noGrp="1"/>
          </p:cNvSpPr>
          <p:nvPr>
            <p:ph type="body" idx="1"/>
          </p:nvPr>
        </p:nvSpPr>
        <p:spPr/>
        <p:txBody>
          <a:bodyPr/>
          <a:lstStyle/>
          <a:p>
            <a:r>
              <a:rPr lang="en-US" dirty="0"/>
              <a:t>Alternative Strategies</a:t>
            </a:r>
          </a:p>
        </p:txBody>
      </p:sp>
    </p:spTree>
    <p:extLst>
      <p:ext uri="{BB962C8B-B14F-4D97-AF65-F5344CB8AC3E}">
        <p14:creationId xmlns:p14="http://schemas.microsoft.com/office/powerpoint/2010/main" val="12998421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sz="4400" b="0" dirty="0"/>
              <a:t>Step 6: Expanded Core Curriculum</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933252"/>
            <a:ext cx="10512424" cy="4589463"/>
          </a:xfrm>
        </p:spPr>
        <p:txBody>
          <a:bodyPr>
            <a:noAutofit/>
          </a:bodyPr>
          <a:lstStyle/>
          <a:p>
            <a:pPr marL="457200" lvl="0" indent="-342900" algn="l" rtl="0">
              <a:lnSpc>
                <a:spcPct val="100000"/>
              </a:lnSpc>
              <a:spcBef>
                <a:spcPts val="0"/>
              </a:spcBef>
              <a:spcAft>
                <a:spcPts val="0"/>
              </a:spcAft>
              <a:buSzPts val="1800"/>
              <a:buChar char="●"/>
            </a:pPr>
            <a:r>
              <a:rPr lang="en-US" sz="2400" dirty="0">
                <a:latin typeface="Georgia"/>
                <a:ea typeface="Georgia"/>
                <a:cs typeface="Georgia"/>
                <a:sym typeface="Georgia"/>
              </a:rPr>
              <a:t>Assistive Technology- AAC and switch toys</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Career Education- Future needs</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Compensatory Skills- Use of other methods of interaction</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Independent Living Skills (ILS)- How can they contribute and participate?</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Orientation and Mobility (O&amp;M)-Self-directed travel</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Recreation and Leisure- Ways to engage with the community</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Self-Determination-Advocating</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Sensory Efficiency-Using their modalities to the best of their ability</a:t>
            </a:r>
          </a:p>
          <a:p>
            <a:pPr marL="457200" lvl="0" indent="-342900" algn="l" rtl="0">
              <a:lnSpc>
                <a:spcPct val="100000"/>
              </a:lnSpc>
              <a:spcBef>
                <a:spcPts val="0"/>
              </a:spcBef>
              <a:spcAft>
                <a:spcPts val="0"/>
              </a:spcAft>
              <a:buSzPts val="1800"/>
              <a:buFont typeface="Georgia"/>
              <a:buChar char="●"/>
            </a:pPr>
            <a:r>
              <a:rPr lang="en-US" sz="2400" dirty="0">
                <a:latin typeface="Georgia"/>
                <a:ea typeface="Georgia"/>
                <a:cs typeface="Georgia"/>
                <a:sym typeface="Georgia"/>
              </a:rPr>
              <a:t>Social Interaction Skills-Specific practice in social skills/AAC instruction</a:t>
            </a:r>
          </a:p>
        </p:txBody>
      </p:sp>
    </p:spTree>
    <p:extLst>
      <p:ext uri="{BB962C8B-B14F-4D97-AF65-F5344CB8AC3E}">
        <p14:creationId xmlns:p14="http://schemas.microsoft.com/office/powerpoint/2010/main" val="2956755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960558" y="457200"/>
            <a:ext cx="6147680" cy="1600200"/>
          </a:xfrm>
        </p:spPr>
        <p:txBody>
          <a:bodyPr>
            <a:normAutofit/>
          </a:bodyPr>
          <a:lstStyle/>
          <a:p>
            <a:r>
              <a:rPr lang="en" sz="3600" b="0" dirty="0"/>
              <a:t>Step 6: Expanded Core Curriculum-O&amp;M</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26838" cy="3811588"/>
          </a:xfrm>
        </p:spPr>
        <p:txBody>
          <a:bodyPr>
            <a:normAutofit/>
          </a:bodyPr>
          <a:lstStyle/>
          <a:p>
            <a:pPr marL="114300" lvl="0" algn="l" rtl="0">
              <a:spcBef>
                <a:spcPts val="0"/>
              </a:spcBef>
              <a:spcAft>
                <a:spcPts val="0"/>
              </a:spcAft>
              <a:buSzPts val="1800"/>
            </a:pPr>
            <a:r>
              <a:rPr lang="en-US" sz="2000" dirty="0"/>
              <a:t>Example AAC board to use during travel, </a:t>
            </a:r>
          </a:p>
          <a:p>
            <a:pPr marL="114300" lvl="0" algn="l" rtl="0">
              <a:spcBef>
                <a:spcPts val="0"/>
              </a:spcBef>
              <a:spcAft>
                <a:spcPts val="0"/>
              </a:spcAft>
              <a:buSzPts val="1800"/>
            </a:pPr>
            <a:endParaRPr lang="en-US" sz="2000" dirty="0"/>
          </a:p>
          <a:p>
            <a:pPr marL="114300" lvl="0" algn="l" rtl="0">
              <a:spcBef>
                <a:spcPts val="0"/>
              </a:spcBef>
              <a:spcAft>
                <a:spcPts val="0"/>
              </a:spcAft>
              <a:buSzPts val="1800"/>
            </a:pPr>
            <a:r>
              <a:rPr lang="en-US" sz="2000" dirty="0"/>
              <a:t>Can be used with wheelchair users who are pushed to give them agency in where they go</a:t>
            </a:r>
          </a:p>
        </p:txBody>
      </p:sp>
      <p:pic>
        <p:nvPicPr>
          <p:cNvPr id="2" name="Google Shape;601;p85" descr="Screen shot of a travel communication board. Icon include: go, stop, turn left, turn right, slow down, and go faster.">
            <a:extLst>
              <a:ext uri="{FF2B5EF4-FFF2-40B4-BE49-F238E27FC236}">
                <a16:creationId xmlns:a16="http://schemas.microsoft.com/office/drawing/2014/main" id="{7266B3EE-B391-E291-6AC9-9C229461B6D3}"/>
              </a:ext>
            </a:extLst>
          </p:cNvPr>
          <p:cNvPicPr preferRelativeResize="0"/>
          <p:nvPr/>
        </p:nvPicPr>
        <p:blipFill>
          <a:blip r:embed="rId3">
            <a:alphaModFix/>
          </a:blip>
          <a:stretch>
            <a:fillRect/>
          </a:stretch>
        </p:blipFill>
        <p:spPr>
          <a:xfrm>
            <a:off x="7229008" y="538507"/>
            <a:ext cx="4175475" cy="4771950"/>
          </a:xfrm>
          <a:prstGeom prst="rect">
            <a:avLst/>
          </a:prstGeom>
          <a:noFill/>
          <a:ln>
            <a:noFill/>
          </a:ln>
        </p:spPr>
      </p:pic>
    </p:spTree>
    <p:extLst>
      <p:ext uri="{BB962C8B-B14F-4D97-AF65-F5344CB8AC3E}">
        <p14:creationId xmlns:p14="http://schemas.microsoft.com/office/powerpoint/2010/main" val="8505311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159115"/>
            <a:ext cx="10515600" cy="1325563"/>
          </a:xfrm>
        </p:spPr>
        <p:txBody>
          <a:bodyPr>
            <a:normAutofit/>
          </a:bodyPr>
          <a:lstStyle/>
          <a:p>
            <a:pPr marL="0" lvl="0" indent="0" rtl="0">
              <a:lnSpc>
                <a:spcPct val="150000"/>
              </a:lnSpc>
              <a:spcBef>
                <a:spcPts val="200"/>
              </a:spcBef>
              <a:spcAft>
                <a:spcPts val="0"/>
              </a:spcAft>
              <a:buClr>
                <a:schemeClr val="dk1"/>
              </a:buClr>
              <a:buSzPct val="39286"/>
              <a:buFont typeface="Arial"/>
              <a:buNone/>
            </a:pPr>
            <a:r>
              <a:rPr lang="en" b="0" dirty="0"/>
              <a:t>Step 6: Strategies</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933252"/>
            <a:ext cx="10512424" cy="4589463"/>
          </a:xfrm>
        </p:spPr>
        <p:txBody>
          <a:bodyPr>
            <a:noAutofit/>
          </a:bodyPr>
          <a:lstStyle/>
          <a:p>
            <a:pPr marL="457200" lvl="0" indent="-342900" algn="l" rtl="0">
              <a:spcBef>
                <a:spcPts val="0"/>
              </a:spcBef>
              <a:spcAft>
                <a:spcPts val="0"/>
              </a:spcAft>
              <a:buSzPts val="1800"/>
              <a:buChar char="●"/>
            </a:pPr>
            <a:r>
              <a:rPr lang="en-US" sz="2000" dirty="0"/>
              <a:t>Timing of the instruction:</a:t>
            </a:r>
          </a:p>
          <a:p>
            <a:pPr marL="914400" lvl="1" indent="-342900" algn="l" rtl="0">
              <a:spcBef>
                <a:spcPts val="0"/>
              </a:spcBef>
              <a:spcAft>
                <a:spcPts val="0"/>
              </a:spcAft>
              <a:buSzPts val="1800"/>
              <a:buChar char="○"/>
            </a:pPr>
            <a:r>
              <a:rPr lang="en-US" sz="2000" dirty="0"/>
              <a:t>Fluctuating alert times- having activities ready </a:t>
            </a:r>
          </a:p>
          <a:p>
            <a:pPr marL="914400" lvl="1" indent="-342900" algn="l" rtl="0">
              <a:spcBef>
                <a:spcPts val="0"/>
              </a:spcBef>
              <a:spcAft>
                <a:spcPts val="0"/>
              </a:spcAft>
              <a:buSzPts val="1800"/>
              <a:buChar char="○"/>
            </a:pPr>
            <a:r>
              <a:rPr lang="en-US" sz="2000" dirty="0"/>
              <a:t>Breaks in between challenging activities</a:t>
            </a:r>
          </a:p>
          <a:p>
            <a:pPr marL="914400" lvl="1" indent="-342900" algn="l" rtl="0">
              <a:spcBef>
                <a:spcPts val="0"/>
              </a:spcBef>
              <a:spcAft>
                <a:spcPts val="0"/>
              </a:spcAft>
              <a:buSzPts val="1800"/>
              <a:buChar char="○"/>
            </a:pPr>
            <a:r>
              <a:rPr lang="en-US" sz="2000" dirty="0"/>
              <a:t>Allowing pauses and wait time</a:t>
            </a:r>
          </a:p>
          <a:p>
            <a:pPr marL="914400" lvl="1" indent="-342900" algn="l" rtl="0">
              <a:spcBef>
                <a:spcPts val="0"/>
              </a:spcBef>
              <a:spcAft>
                <a:spcPts val="0"/>
              </a:spcAft>
              <a:buSzPts val="1800"/>
              <a:buChar char="○"/>
            </a:pPr>
            <a:r>
              <a:rPr lang="en-US" sz="2000" dirty="0"/>
              <a:t>Know and recognize signs of fatigue</a:t>
            </a:r>
          </a:p>
          <a:p>
            <a:pPr marL="457200" lvl="0" indent="-342900" algn="l" rtl="0">
              <a:spcBef>
                <a:spcPts val="0"/>
              </a:spcBef>
              <a:spcAft>
                <a:spcPts val="0"/>
              </a:spcAft>
              <a:buSzPts val="1800"/>
              <a:buChar char="●"/>
            </a:pPr>
            <a:r>
              <a:rPr lang="en-US" sz="2000" dirty="0"/>
              <a:t>Partial participation</a:t>
            </a:r>
          </a:p>
          <a:p>
            <a:pPr marL="914400" lvl="1" indent="-342900" algn="l" rtl="0">
              <a:spcBef>
                <a:spcPts val="0"/>
              </a:spcBef>
              <a:spcAft>
                <a:spcPts val="0"/>
              </a:spcAft>
              <a:buSzPts val="1800"/>
              <a:buChar char="○"/>
            </a:pPr>
            <a:r>
              <a:rPr lang="en-US" sz="2000" dirty="0"/>
              <a:t>Completing part of the routine</a:t>
            </a:r>
          </a:p>
          <a:p>
            <a:pPr marL="914400" lvl="1" indent="-342900" algn="l" rtl="0">
              <a:spcBef>
                <a:spcPts val="0"/>
              </a:spcBef>
              <a:spcAft>
                <a:spcPts val="0"/>
              </a:spcAft>
              <a:buSzPts val="1800"/>
              <a:buChar char="○"/>
            </a:pPr>
            <a:r>
              <a:rPr lang="en-US" sz="2000" dirty="0"/>
              <a:t>Utilizing a switch device to participate</a:t>
            </a:r>
          </a:p>
          <a:p>
            <a:pPr marL="914400" lvl="1" indent="-342900" algn="l" rtl="0">
              <a:spcBef>
                <a:spcPts val="0"/>
              </a:spcBef>
              <a:spcAft>
                <a:spcPts val="0"/>
              </a:spcAft>
              <a:buSzPts val="1800"/>
              <a:buChar char="○"/>
            </a:pPr>
            <a:r>
              <a:rPr lang="en-US" sz="2000" dirty="0"/>
              <a:t>Task analysis</a:t>
            </a:r>
          </a:p>
          <a:p>
            <a:pPr marL="457200" lvl="0" indent="-342900" algn="l" rtl="0">
              <a:spcBef>
                <a:spcPts val="0"/>
              </a:spcBef>
              <a:spcAft>
                <a:spcPts val="0"/>
              </a:spcAft>
              <a:buSzPts val="1800"/>
              <a:buChar char="●"/>
            </a:pPr>
            <a:r>
              <a:rPr lang="en-US" sz="2000" dirty="0"/>
              <a:t>Make it fun</a:t>
            </a:r>
          </a:p>
          <a:p>
            <a:pPr marL="914400" lvl="1" indent="-342900" algn="l" rtl="0">
              <a:spcBef>
                <a:spcPts val="0"/>
              </a:spcBef>
              <a:spcAft>
                <a:spcPts val="0"/>
              </a:spcAft>
              <a:buSzPts val="1800"/>
              <a:buChar char="○"/>
            </a:pPr>
            <a:r>
              <a:rPr lang="en-US" sz="2000" dirty="0"/>
              <a:t>Make it playful</a:t>
            </a:r>
          </a:p>
          <a:p>
            <a:pPr marL="914400" lvl="1" indent="-342900" algn="l" rtl="0">
              <a:spcBef>
                <a:spcPts val="0"/>
              </a:spcBef>
              <a:spcAft>
                <a:spcPts val="0"/>
              </a:spcAft>
              <a:buSzPts val="1800"/>
              <a:buChar char="○"/>
            </a:pPr>
            <a:r>
              <a:rPr lang="en-US" sz="2000" dirty="0"/>
              <a:t>Motivating activities</a:t>
            </a:r>
          </a:p>
          <a:p>
            <a:pPr marL="914400" lvl="1" indent="-342900" algn="l" rtl="0">
              <a:spcBef>
                <a:spcPts val="0"/>
              </a:spcBef>
              <a:spcAft>
                <a:spcPts val="0"/>
              </a:spcAft>
              <a:buSzPts val="1800"/>
              <a:buChar char="○"/>
            </a:pPr>
            <a:r>
              <a:rPr lang="en-US" sz="2000" dirty="0"/>
              <a:t>Familiar routines</a:t>
            </a:r>
          </a:p>
          <a:p>
            <a:pPr marL="914400" lvl="1" indent="-342900" algn="l" rtl="0">
              <a:spcBef>
                <a:spcPts val="0"/>
              </a:spcBef>
              <a:spcAft>
                <a:spcPts val="0"/>
              </a:spcAft>
              <a:buSzPts val="1800"/>
              <a:buChar char="○"/>
            </a:pPr>
            <a:r>
              <a:rPr lang="en-US" sz="2000" dirty="0"/>
              <a:t>Playtime/hobbies</a:t>
            </a:r>
          </a:p>
        </p:txBody>
      </p:sp>
    </p:spTree>
    <p:extLst>
      <p:ext uri="{BB962C8B-B14F-4D97-AF65-F5344CB8AC3E}">
        <p14:creationId xmlns:p14="http://schemas.microsoft.com/office/powerpoint/2010/main" val="26150878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AC6BBE-3033-4750-D5A6-302F04FE347D}"/>
              </a:ext>
            </a:extLst>
          </p:cNvPr>
          <p:cNvSpPr>
            <a:spLocks noGrp="1"/>
          </p:cNvSpPr>
          <p:nvPr>
            <p:ph type="title"/>
          </p:nvPr>
        </p:nvSpPr>
        <p:spPr>
          <a:xfrm>
            <a:off x="960558" y="457200"/>
            <a:ext cx="6147680" cy="1600200"/>
          </a:xfrm>
        </p:spPr>
        <p:txBody>
          <a:bodyPr>
            <a:normAutofit/>
          </a:bodyPr>
          <a:lstStyle/>
          <a:p>
            <a:r>
              <a:rPr lang="en" b="0" dirty="0"/>
              <a:t>Step 6: Active Learning Approach</a:t>
            </a:r>
            <a:endParaRPr lang="en-US" b="0" dirty="0"/>
          </a:p>
        </p:txBody>
      </p:sp>
      <p:sp>
        <p:nvSpPr>
          <p:cNvPr id="8" name="Text Placeholder 7">
            <a:extLst>
              <a:ext uri="{FF2B5EF4-FFF2-40B4-BE49-F238E27FC236}">
                <a16:creationId xmlns:a16="http://schemas.microsoft.com/office/drawing/2014/main" id="{087D347F-9624-1DDD-DAA2-419A7FD652EA}"/>
              </a:ext>
            </a:extLst>
          </p:cNvPr>
          <p:cNvSpPr>
            <a:spLocks noGrp="1"/>
          </p:cNvSpPr>
          <p:nvPr>
            <p:ph type="body" sz="half" idx="2"/>
          </p:nvPr>
        </p:nvSpPr>
        <p:spPr>
          <a:xfrm>
            <a:off x="839788" y="2057400"/>
            <a:ext cx="6026838" cy="3811588"/>
          </a:xfrm>
        </p:spPr>
        <p:txBody>
          <a:bodyPr>
            <a:normAutofit/>
          </a:bodyPr>
          <a:lstStyle/>
          <a:p>
            <a:pPr marL="114300" lvl="0" algn="l" rtl="0">
              <a:spcBef>
                <a:spcPts val="0"/>
              </a:spcBef>
              <a:spcAft>
                <a:spcPts val="0"/>
              </a:spcAft>
              <a:buSzPts val="1800"/>
            </a:pPr>
            <a:r>
              <a:rPr lang="en-US" sz="2000" dirty="0"/>
              <a:t>An assessment and curriculum that encourages children with very little motor movement to gradually increase their involvement with their surroundings by using various play set-ups</a:t>
            </a:r>
          </a:p>
          <a:p>
            <a:pPr marL="0" lvl="0" indent="0" algn="l" rtl="0">
              <a:spcBef>
                <a:spcPts val="1200"/>
              </a:spcBef>
              <a:spcAft>
                <a:spcPts val="0"/>
              </a:spcAft>
              <a:buNone/>
            </a:pPr>
            <a:endParaRPr lang="en-US" sz="2000" dirty="0"/>
          </a:p>
          <a:p>
            <a:pPr marL="0" lvl="0" indent="0" algn="l" rtl="0">
              <a:spcBef>
                <a:spcPts val="1200"/>
              </a:spcBef>
              <a:spcAft>
                <a:spcPts val="0"/>
              </a:spcAft>
              <a:buNone/>
            </a:pPr>
            <a:endParaRPr lang="en-US" sz="2000" dirty="0"/>
          </a:p>
          <a:p>
            <a:pPr marL="0" lvl="0" indent="0" algn="l" rtl="0">
              <a:spcBef>
                <a:spcPts val="1200"/>
              </a:spcBef>
              <a:spcAft>
                <a:spcPts val="1200"/>
              </a:spcAft>
              <a:buNone/>
            </a:pPr>
            <a:endParaRPr lang="en-US" sz="2000" dirty="0"/>
          </a:p>
        </p:txBody>
      </p:sp>
      <p:pic>
        <p:nvPicPr>
          <p:cNvPr id="4" name="Google Shape;618;p87" descr="A white PVC pipe stand with toys dangling near the floor. One toy is a rattle, one is a bell bracelet, one is a noise making toy and the last is a slinky. " title="Screenshot 2026-02-26 at 3.06.31 PM.png">
            <a:extLst>
              <a:ext uri="{FF2B5EF4-FFF2-40B4-BE49-F238E27FC236}">
                <a16:creationId xmlns:a16="http://schemas.microsoft.com/office/drawing/2014/main" id="{6F0DFC17-E1A4-DD0D-AF90-60E2F6861909}"/>
              </a:ext>
            </a:extLst>
          </p:cNvPr>
          <p:cNvPicPr preferRelativeResize="0"/>
          <p:nvPr/>
        </p:nvPicPr>
        <p:blipFill>
          <a:blip r:embed="rId3">
            <a:alphaModFix/>
          </a:blip>
          <a:stretch>
            <a:fillRect/>
          </a:stretch>
        </p:blipFill>
        <p:spPr>
          <a:xfrm>
            <a:off x="2145650" y="3429000"/>
            <a:ext cx="3120898" cy="2322050"/>
          </a:xfrm>
          <a:prstGeom prst="rect">
            <a:avLst/>
          </a:prstGeom>
          <a:noFill/>
          <a:ln>
            <a:noFill/>
          </a:ln>
        </p:spPr>
      </p:pic>
      <p:pic>
        <p:nvPicPr>
          <p:cNvPr id="3" name="Google Shape;617;p87" descr="Photo of a child in a Hopsa dress which is a support carrier that is suspended from the ceiling. The child has trays of balls and other toys at his feet and toys in a bowl on a bench in front of him. Behind him is a wall with various textured and noise making toys suspended from elastic string.&#10;&#10;https://activelearningspace.org/equipment/things-you-can-buy/hopsa-dress/">
            <a:extLst>
              <a:ext uri="{FF2B5EF4-FFF2-40B4-BE49-F238E27FC236}">
                <a16:creationId xmlns:a16="http://schemas.microsoft.com/office/drawing/2014/main" id="{7D953035-1348-77F0-A3E1-28A9DAAE255B}"/>
              </a:ext>
            </a:extLst>
          </p:cNvPr>
          <p:cNvPicPr preferRelativeResize="0"/>
          <p:nvPr/>
        </p:nvPicPr>
        <p:blipFill>
          <a:blip r:embed="rId4">
            <a:alphaModFix/>
          </a:blip>
          <a:stretch>
            <a:fillRect/>
          </a:stretch>
        </p:blipFill>
        <p:spPr>
          <a:xfrm>
            <a:off x="7815533" y="683650"/>
            <a:ext cx="3536680" cy="4854508"/>
          </a:xfrm>
          <a:prstGeom prst="rect">
            <a:avLst/>
          </a:prstGeom>
          <a:noFill/>
          <a:ln>
            <a:noFill/>
          </a:ln>
        </p:spPr>
      </p:pic>
    </p:spTree>
    <p:extLst>
      <p:ext uri="{BB962C8B-B14F-4D97-AF65-F5344CB8AC3E}">
        <p14:creationId xmlns:p14="http://schemas.microsoft.com/office/powerpoint/2010/main" val="31419596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spcBef>
                <a:spcPts val="0"/>
              </a:spcBef>
              <a:spcAft>
                <a:spcPts val="0"/>
              </a:spcAft>
              <a:buNone/>
            </a:pPr>
            <a:r>
              <a:rPr lang="en" sz="3600" b="0" dirty="0"/>
              <a:t>Step 6: Goals Matrix</a:t>
            </a:r>
            <a:endParaRPr lang="en-US" sz="3600" b="0" dirty="0"/>
          </a:p>
        </p:txBody>
      </p:sp>
      <p:graphicFrame>
        <p:nvGraphicFramePr>
          <p:cNvPr id="5" name="Google Shape;624;p88">
            <a:extLst>
              <a:ext uri="{FF2B5EF4-FFF2-40B4-BE49-F238E27FC236}">
                <a16:creationId xmlns:a16="http://schemas.microsoft.com/office/drawing/2014/main" id="{BCBCB7B0-276A-2D69-F80F-57BBB514C535}"/>
              </a:ext>
            </a:extLst>
          </p:cNvPr>
          <p:cNvGraphicFramePr/>
          <p:nvPr>
            <p:extLst>
              <p:ext uri="{D42A27DB-BD31-4B8C-83A1-F6EECF244321}">
                <p14:modId xmlns:p14="http://schemas.microsoft.com/office/powerpoint/2010/main" val="2596007482"/>
              </p:ext>
            </p:extLst>
          </p:nvPr>
        </p:nvGraphicFramePr>
        <p:xfrm>
          <a:off x="838199" y="1690688"/>
          <a:ext cx="10117346" cy="3536743"/>
        </p:xfrm>
        <a:graphic>
          <a:graphicData uri="http://schemas.openxmlformats.org/drawingml/2006/table">
            <a:tbl>
              <a:tblPr firstRow="1">
                <a:noFill/>
              </a:tblPr>
              <a:tblGrid>
                <a:gridCol w="2415114">
                  <a:extLst>
                    <a:ext uri="{9D8B030D-6E8A-4147-A177-3AD203B41FA5}">
                      <a16:colId xmlns:a16="http://schemas.microsoft.com/office/drawing/2014/main" val="20000"/>
                    </a:ext>
                  </a:extLst>
                </a:gridCol>
                <a:gridCol w="1974516">
                  <a:extLst>
                    <a:ext uri="{9D8B030D-6E8A-4147-A177-3AD203B41FA5}">
                      <a16:colId xmlns:a16="http://schemas.microsoft.com/office/drawing/2014/main" val="20001"/>
                    </a:ext>
                  </a:extLst>
                </a:gridCol>
                <a:gridCol w="1941872">
                  <a:extLst>
                    <a:ext uri="{9D8B030D-6E8A-4147-A177-3AD203B41FA5}">
                      <a16:colId xmlns:a16="http://schemas.microsoft.com/office/drawing/2014/main" val="20002"/>
                    </a:ext>
                  </a:extLst>
                </a:gridCol>
                <a:gridCol w="1664462">
                  <a:extLst>
                    <a:ext uri="{9D8B030D-6E8A-4147-A177-3AD203B41FA5}">
                      <a16:colId xmlns:a16="http://schemas.microsoft.com/office/drawing/2014/main" val="20003"/>
                    </a:ext>
                  </a:extLst>
                </a:gridCol>
                <a:gridCol w="2121382">
                  <a:extLst>
                    <a:ext uri="{9D8B030D-6E8A-4147-A177-3AD203B41FA5}">
                      <a16:colId xmlns:a16="http://schemas.microsoft.com/office/drawing/2014/main" val="20004"/>
                    </a:ext>
                  </a:extLst>
                </a:gridCol>
              </a:tblGrid>
              <a:tr h="405529">
                <a:tc>
                  <a:txBody>
                    <a:bodyPr/>
                    <a:lstStyle/>
                    <a:p>
                      <a:r>
                        <a:rPr lang="en-US" dirty="0"/>
                        <a:t>Goals</a:t>
                      </a:r>
                    </a:p>
                  </a:txBody>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Mealtime</a:t>
                      </a:r>
                      <a:endParaRPr sz="1200" dirty="0">
                        <a:solidFill>
                          <a:schemeClr val="dk1"/>
                        </a:solidFill>
                        <a:latin typeface="Georgia"/>
                        <a:ea typeface="Georgia"/>
                        <a:cs typeface="Georgia"/>
                        <a:sym typeface="Georgia"/>
                      </a:endParaRPr>
                    </a:p>
                  </a:txBody>
                  <a:tcPr marL="63500" marR="63500" marT="63500" marB="63500">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Diaper change</a:t>
                      </a:r>
                      <a:endParaRPr sz="1200" dirty="0">
                        <a:solidFill>
                          <a:schemeClr val="dk1"/>
                        </a:solidFill>
                        <a:latin typeface="Georgia"/>
                        <a:ea typeface="Georgia"/>
                        <a:cs typeface="Georgia"/>
                        <a:sym typeface="Georgia"/>
                      </a:endParaRPr>
                    </a:p>
                  </a:txBody>
                  <a:tcPr marL="63500" marR="63500" marT="63500" marB="63500">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Bath time</a:t>
                      </a:r>
                      <a:endParaRPr sz="1200" dirty="0">
                        <a:solidFill>
                          <a:schemeClr val="dk1"/>
                        </a:solidFill>
                        <a:latin typeface="Georgia"/>
                        <a:ea typeface="Georgia"/>
                        <a:cs typeface="Georgia"/>
                        <a:sym typeface="Georgia"/>
                      </a:endParaRPr>
                    </a:p>
                  </a:txBody>
                  <a:tcPr marL="63500" marR="63500" marT="63500" marB="63500">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Playtime</a:t>
                      </a:r>
                      <a:endParaRPr sz="1200" dirty="0">
                        <a:solidFill>
                          <a:schemeClr val="dk1"/>
                        </a:solidFill>
                        <a:latin typeface="Georgia"/>
                        <a:ea typeface="Georgia"/>
                        <a:cs typeface="Georgia"/>
                        <a:sym typeface="Georgia"/>
                      </a:endParaRPr>
                    </a:p>
                  </a:txBody>
                  <a:tcPr marL="63500" marR="63500" marT="63500" marB="63500">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123514">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Cameron will reach out and touch and explore a variety of toys, objects, and family faces in his environment. </a:t>
                      </a:r>
                      <a:endParaRPr sz="1200"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Show him his bright colored or lighted spoon to reach for or other tray toys</a:t>
                      </a:r>
                      <a:endParaRPr sz="1200"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Have items to play with dangling above the diaper change area</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Provide bath toys that are bright colored to look for and reach  </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Place items around him and dangling above him during play time</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123514">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Cameron will maintain head control while supported in a seated position. </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Join the family at the table in a high chair with supportive shoulder straps</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Provide him a preferred toy or lighted target to look for while seated in a supportive play chair or while being held</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884186">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Cameron will move in some way to indicate that he wants an activity to continue.</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Pause to wait after giving him tastes of a keto sugar-free sucker</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Pause to wait while playing a tummy tickle game</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1"/>
                          </a:solidFill>
                          <a:latin typeface="Georgia"/>
                          <a:ea typeface="Georgia"/>
                          <a:cs typeface="Georgia"/>
                          <a:sym typeface="Georgia"/>
                        </a:rPr>
                        <a:t>Pause to wait after making water splashes or blowing bubbles</a:t>
                      </a:r>
                      <a:endParaRPr sz="12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200" dirty="0">
                          <a:solidFill>
                            <a:schemeClr val="dk1"/>
                          </a:solidFill>
                          <a:latin typeface="Georgia"/>
                          <a:ea typeface="Georgia"/>
                          <a:cs typeface="Georgia"/>
                          <a:sym typeface="Georgia"/>
                        </a:rPr>
                        <a:t>Pause after a few bounces on a therapy ball</a:t>
                      </a:r>
                      <a:endParaRPr sz="1200"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62188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normAutofit/>
          </a:bodyPr>
          <a:lstStyle/>
          <a:p>
            <a:pPr marL="0" lvl="0" indent="0" rtl="0">
              <a:spcBef>
                <a:spcPts val="0"/>
              </a:spcBef>
              <a:spcAft>
                <a:spcPts val="0"/>
              </a:spcAft>
              <a:buNone/>
            </a:pPr>
            <a:r>
              <a:rPr lang="en" sz="3600" b="0" dirty="0"/>
              <a:t>Step 6: Task Analysis: Getting Dressed</a:t>
            </a:r>
            <a:endParaRPr lang="en-US" sz="3600" b="0" dirty="0"/>
          </a:p>
        </p:txBody>
      </p:sp>
      <p:graphicFrame>
        <p:nvGraphicFramePr>
          <p:cNvPr id="2" name="Google Shape;632;p89">
            <a:extLst>
              <a:ext uri="{FF2B5EF4-FFF2-40B4-BE49-F238E27FC236}">
                <a16:creationId xmlns:a16="http://schemas.microsoft.com/office/drawing/2014/main" id="{DE00F9C3-661B-6FBD-2D61-596D058FE44C}"/>
              </a:ext>
            </a:extLst>
          </p:cNvPr>
          <p:cNvGraphicFramePr/>
          <p:nvPr>
            <p:extLst>
              <p:ext uri="{D42A27DB-BD31-4B8C-83A1-F6EECF244321}">
                <p14:modId xmlns:p14="http://schemas.microsoft.com/office/powerpoint/2010/main" val="1952279463"/>
              </p:ext>
            </p:extLst>
          </p:nvPr>
        </p:nvGraphicFramePr>
        <p:xfrm>
          <a:off x="564863" y="1690688"/>
          <a:ext cx="10670950" cy="3859888"/>
        </p:xfrm>
        <a:graphic>
          <a:graphicData uri="http://schemas.openxmlformats.org/drawingml/2006/table">
            <a:tbl>
              <a:tblPr firstRow="1">
                <a:noFill/>
              </a:tblPr>
              <a:tblGrid>
                <a:gridCol w="3098460">
                  <a:extLst>
                    <a:ext uri="{9D8B030D-6E8A-4147-A177-3AD203B41FA5}">
                      <a16:colId xmlns:a16="http://schemas.microsoft.com/office/drawing/2014/main" val="20000"/>
                    </a:ext>
                  </a:extLst>
                </a:gridCol>
                <a:gridCol w="7572490">
                  <a:extLst>
                    <a:ext uri="{9D8B030D-6E8A-4147-A177-3AD203B41FA5}">
                      <a16:colId xmlns:a16="http://schemas.microsoft.com/office/drawing/2014/main" val="20001"/>
                    </a:ext>
                  </a:extLst>
                </a:gridCol>
              </a:tblGrid>
              <a:tr h="418903">
                <a:tc>
                  <a:txBody>
                    <a:bodyPr/>
                    <a:lstStyle/>
                    <a:p>
                      <a:pPr marL="0" lvl="0" indent="0" algn="l" rtl="0">
                        <a:spcBef>
                          <a:spcPts val="0"/>
                        </a:spcBef>
                        <a:spcAft>
                          <a:spcPts val="0"/>
                        </a:spcAft>
                        <a:buNone/>
                      </a:pPr>
                      <a:r>
                        <a:rPr lang="en" sz="1500" b="1" dirty="0">
                          <a:solidFill>
                            <a:schemeClr val="dk1"/>
                          </a:solidFill>
                          <a:latin typeface="Georgia"/>
                          <a:ea typeface="Georgia"/>
                          <a:cs typeface="Georgia"/>
                          <a:sym typeface="Georgia"/>
                        </a:rPr>
                        <a:t>Steps</a:t>
                      </a:r>
                      <a:endParaRPr sz="1500" b="1"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b="1" dirty="0">
                          <a:solidFill>
                            <a:schemeClr val="dk1"/>
                          </a:solidFill>
                          <a:latin typeface="Georgia"/>
                          <a:ea typeface="Georgia"/>
                          <a:cs typeface="Georgia"/>
                          <a:sym typeface="Georgia"/>
                        </a:rPr>
                        <a:t>How could the child participate?</a:t>
                      </a:r>
                      <a:endParaRPr sz="1500" b="1" dirty="0">
                        <a:solidFill>
                          <a:schemeClr val="dk1"/>
                        </a:solidFill>
                        <a:latin typeface="Georgia"/>
                        <a:ea typeface="Georgia"/>
                        <a:cs typeface="Georgia"/>
                        <a:sym typeface="Georgia"/>
                      </a:endParaRPr>
                    </a:p>
                  </a:txBody>
                  <a:tcPr marL="63500" marR="63500" marT="63500" marB="63500">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88197">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Go to the closet</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dirty="0">
                          <a:solidFill>
                            <a:schemeClr val="dk1"/>
                          </a:solidFill>
                          <a:latin typeface="Georgia"/>
                          <a:ea typeface="Georgia"/>
                          <a:cs typeface="Georgia"/>
                          <a:sym typeface="Georgia"/>
                        </a:rPr>
                        <a:t>Depending on their level of independent mobility, the child could take steps in their gait trainer, roll or crawl towards the closet. </a:t>
                      </a:r>
                      <a:endParaRPr sz="1500"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18903">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Open the door</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The child could sign to the caregiver “open”.</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957491">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Choose a shirt</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The child could be provided two shirts to point to or gaze towards their choice.</a:t>
                      </a:r>
                      <a:endParaRPr sz="1500">
                        <a:solidFill>
                          <a:schemeClr val="dk1"/>
                        </a:solidFill>
                        <a:latin typeface="Georgia"/>
                        <a:ea typeface="Georgia"/>
                        <a:cs typeface="Georgia"/>
                        <a:sym typeface="Georgia"/>
                      </a:endParaRPr>
                    </a:p>
                    <a:p>
                      <a:pPr marL="0" lvl="0" indent="0" algn="l" rtl="0">
                        <a:spcBef>
                          <a:spcPts val="0"/>
                        </a:spcBef>
                        <a:spcAft>
                          <a:spcPts val="0"/>
                        </a:spcAft>
                        <a:buNone/>
                      </a:pPr>
                      <a:r>
                        <a:rPr lang="en" sz="1500">
                          <a:solidFill>
                            <a:schemeClr val="dk1"/>
                          </a:solidFill>
                          <a:latin typeface="Georgia"/>
                          <a:ea typeface="Georgia"/>
                          <a:cs typeface="Georgia"/>
                          <a:sym typeface="Georgia"/>
                        </a:rPr>
                        <a:t>The child could choose what color shirt with a choice board of colors using auditory scanning or with a color selected from their AAC device.</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688197">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Put the shirt over your head</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The child could briefly work on head control to steady themselves, then be provided support in holding their head as the shirt is pulled over.</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688197">
                <a:tc>
                  <a:txBody>
                    <a:bodyPr/>
                    <a:lstStyle/>
                    <a:p>
                      <a:pPr marL="0" lvl="0" indent="0" algn="l" rtl="0">
                        <a:spcBef>
                          <a:spcPts val="0"/>
                        </a:spcBef>
                        <a:spcAft>
                          <a:spcPts val="0"/>
                        </a:spcAft>
                        <a:buNone/>
                      </a:pPr>
                      <a:r>
                        <a:rPr lang="en" sz="1500">
                          <a:solidFill>
                            <a:schemeClr val="dk1"/>
                          </a:solidFill>
                          <a:latin typeface="Georgia"/>
                          <a:ea typeface="Georgia"/>
                          <a:cs typeface="Georgia"/>
                          <a:sym typeface="Georgia"/>
                        </a:rPr>
                        <a:t>Put each of your arms in</a:t>
                      </a:r>
                      <a:endParaRPr sz="150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1500" dirty="0">
                          <a:solidFill>
                            <a:schemeClr val="dk1"/>
                          </a:solidFill>
                          <a:latin typeface="Georgia"/>
                          <a:ea typeface="Georgia"/>
                          <a:cs typeface="Georgia"/>
                          <a:sym typeface="Georgia"/>
                        </a:rPr>
                        <a:t>The child could be provided some support at the elbow to lift their arms as they move as much as they can into the sleeves.</a:t>
                      </a:r>
                      <a:endParaRPr sz="1500" dirty="0">
                        <a:solidFill>
                          <a:schemeClr val="dk1"/>
                        </a:solidFill>
                        <a:latin typeface="Georgia"/>
                        <a:ea typeface="Georgia"/>
                        <a:cs typeface="Georgia"/>
                        <a:sym typeface="Georgia"/>
                      </a:endParaRPr>
                    </a:p>
                  </a:txBody>
                  <a:tcPr marL="63500" marR="63500" marT="63500" marB="63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712094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 b="0" dirty="0"/>
              <a:t>Summary</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90869"/>
            <a:ext cx="10512424" cy="4589463"/>
          </a:xfrm>
        </p:spPr>
        <p:txBody>
          <a:bodyPr>
            <a:noAutofit/>
          </a:bodyPr>
          <a:lstStyle/>
          <a:p>
            <a:pPr marL="0" lvl="0" indent="0" algn="l" rtl="0">
              <a:lnSpc>
                <a:spcPct val="150000"/>
              </a:lnSpc>
              <a:spcBef>
                <a:spcPts val="0"/>
              </a:spcBef>
              <a:spcAft>
                <a:spcPts val="0"/>
              </a:spcAft>
              <a:buNone/>
            </a:pPr>
            <a:r>
              <a:rPr lang="en-US" sz="2000" dirty="0"/>
              <a:t>Once all this work is done, it provides a clear picture of the child to use for:</a:t>
            </a:r>
          </a:p>
          <a:p>
            <a:pPr marL="457200" lvl="0" indent="-342900" algn="l" rtl="0">
              <a:lnSpc>
                <a:spcPct val="150000"/>
              </a:lnSpc>
              <a:spcBef>
                <a:spcPts val="1200"/>
              </a:spcBef>
              <a:spcAft>
                <a:spcPts val="0"/>
              </a:spcAft>
              <a:buSzPts val="1800"/>
              <a:buChar char="●"/>
            </a:pPr>
            <a:r>
              <a:rPr lang="en-US" sz="2000" dirty="0"/>
              <a:t>Guidelines for building an AAC system</a:t>
            </a:r>
          </a:p>
          <a:p>
            <a:pPr marL="457200" lvl="0" indent="-342900" algn="l" rtl="0">
              <a:lnSpc>
                <a:spcPct val="150000"/>
              </a:lnSpc>
              <a:spcBef>
                <a:spcPts val="0"/>
              </a:spcBef>
              <a:spcAft>
                <a:spcPts val="0"/>
              </a:spcAft>
              <a:buSzPts val="1800"/>
              <a:buChar char="●"/>
            </a:pPr>
            <a:r>
              <a:rPr lang="en-US" sz="2000" dirty="0"/>
              <a:t>Goals for IFSPs and IEPs</a:t>
            </a:r>
          </a:p>
          <a:p>
            <a:pPr marL="457200" lvl="0" indent="-342900" algn="l" rtl="0">
              <a:lnSpc>
                <a:spcPct val="150000"/>
              </a:lnSpc>
              <a:spcBef>
                <a:spcPts val="0"/>
              </a:spcBef>
              <a:spcAft>
                <a:spcPts val="0"/>
              </a:spcAft>
              <a:buSzPts val="1800"/>
              <a:buChar char="●"/>
            </a:pPr>
            <a:r>
              <a:rPr lang="en-US" sz="2000" dirty="0"/>
              <a:t>Accommodations to make in the home or classroom</a:t>
            </a:r>
          </a:p>
          <a:p>
            <a:pPr marL="457200" lvl="0" indent="-342900" algn="l" rtl="0">
              <a:lnSpc>
                <a:spcPct val="150000"/>
              </a:lnSpc>
              <a:spcBef>
                <a:spcPts val="0"/>
              </a:spcBef>
              <a:spcAft>
                <a:spcPts val="0"/>
              </a:spcAft>
              <a:buSzPts val="1800"/>
              <a:buChar char="●"/>
            </a:pPr>
            <a:r>
              <a:rPr lang="en-US" sz="2000" dirty="0"/>
              <a:t>Supports to providing instruction</a:t>
            </a:r>
          </a:p>
          <a:p>
            <a:pPr marL="457200" lvl="0" indent="-342900" algn="l" rtl="0">
              <a:lnSpc>
                <a:spcPct val="150000"/>
              </a:lnSpc>
              <a:spcBef>
                <a:spcPts val="0"/>
              </a:spcBef>
              <a:spcAft>
                <a:spcPts val="0"/>
              </a:spcAft>
              <a:buSzPts val="1800"/>
              <a:buChar char="●"/>
            </a:pPr>
            <a:r>
              <a:rPr lang="en-US" sz="2000" dirty="0"/>
              <a:t>Sharing information at transitions</a:t>
            </a:r>
          </a:p>
          <a:p>
            <a:pPr marL="457200" lvl="0" indent="-342900" algn="l" rtl="0">
              <a:lnSpc>
                <a:spcPct val="150000"/>
              </a:lnSpc>
              <a:spcBef>
                <a:spcPts val="0"/>
              </a:spcBef>
              <a:spcAft>
                <a:spcPts val="0"/>
              </a:spcAft>
              <a:buSzPts val="1800"/>
              <a:buChar char="●"/>
            </a:pPr>
            <a:r>
              <a:rPr lang="en-US" sz="2000" dirty="0"/>
              <a:t>Increasing the child’s access to their world </a:t>
            </a:r>
          </a:p>
          <a:p>
            <a:pPr marL="457200" lvl="0" indent="-342900" algn="l" rtl="0">
              <a:lnSpc>
                <a:spcPct val="150000"/>
              </a:lnSpc>
              <a:spcBef>
                <a:spcPts val="0"/>
              </a:spcBef>
              <a:spcAft>
                <a:spcPts val="0"/>
              </a:spcAft>
              <a:buSzPts val="1800"/>
              <a:buChar char="●"/>
            </a:pPr>
            <a:r>
              <a:rPr lang="en-US" sz="2000" dirty="0"/>
              <a:t>Improving their quality of life</a:t>
            </a:r>
          </a:p>
        </p:txBody>
      </p:sp>
    </p:spTree>
    <p:extLst>
      <p:ext uri="{BB962C8B-B14F-4D97-AF65-F5344CB8AC3E}">
        <p14:creationId xmlns:p14="http://schemas.microsoft.com/office/powerpoint/2010/main" val="10922340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220EA5D-0C2C-EAC1-21FB-79F78464B94A}"/>
              </a:ext>
            </a:extLst>
          </p:cNvPr>
          <p:cNvSpPr>
            <a:spLocks noGrp="1"/>
          </p:cNvSpPr>
          <p:nvPr>
            <p:ph type="title"/>
          </p:nvPr>
        </p:nvSpPr>
        <p:spPr>
          <a:xfrm>
            <a:off x="838200" y="365125"/>
            <a:ext cx="10515600" cy="1325563"/>
          </a:xfrm>
        </p:spPr>
        <p:txBody>
          <a:bodyPr/>
          <a:lstStyle/>
          <a:p>
            <a:r>
              <a:rPr lang="en" b="0" dirty="0"/>
              <a:t>Reading List</a:t>
            </a:r>
            <a:endParaRPr lang="en-US" b="0" dirty="0"/>
          </a:p>
        </p:txBody>
      </p:sp>
      <p:sp>
        <p:nvSpPr>
          <p:cNvPr id="15" name="Content Placeholder 3">
            <a:extLst>
              <a:ext uri="{FF2B5EF4-FFF2-40B4-BE49-F238E27FC236}">
                <a16:creationId xmlns:a16="http://schemas.microsoft.com/office/drawing/2014/main" id="{5285E05C-88F6-7C89-A125-C66387830C42}"/>
              </a:ext>
            </a:extLst>
          </p:cNvPr>
          <p:cNvSpPr>
            <a:spLocks noGrp="1"/>
          </p:cNvSpPr>
          <p:nvPr>
            <p:ph sz="half" idx="2"/>
          </p:nvPr>
        </p:nvSpPr>
        <p:spPr>
          <a:xfrm>
            <a:off x="838200" y="1490869"/>
            <a:ext cx="10512424" cy="4589463"/>
          </a:xfrm>
        </p:spPr>
        <p:txBody>
          <a:bodyPr>
            <a:normAutofit lnSpcReduction="10000"/>
          </a:bodyPr>
          <a:lstStyle/>
          <a:p>
            <a:pPr marL="457200" lvl="0" indent="-311150" algn="l" rtl="0">
              <a:lnSpc>
                <a:spcPct val="200000"/>
              </a:lnSpc>
              <a:spcBef>
                <a:spcPts val="0"/>
              </a:spcBef>
              <a:spcAft>
                <a:spcPts val="0"/>
              </a:spcAft>
              <a:buClr>
                <a:schemeClr val="dk1"/>
              </a:buClr>
              <a:buSzPts val="1300"/>
              <a:buAutoNum type="arabicPeriod"/>
            </a:pPr>
            <a:r>
              <a:rPr lang="en-US" sz="1400" dirty="0" err="1">
                <a:latin typeface="Georgia"/>
                <a:ea typeface="Georgia"/>
                <a:cs typeface="Georgia"/>
                <a:sym typeface="Georgia"/>
              </a:rPr>
              <a:t>Beukelman</a:t>
            </a:r>
            <a:r>
              <a:rPr lang="en-US" sz="1400" dirty="0">
                <a:latin typeface="Georgia"/>
                <a:ea typeface="Georgia"/>
                <a:cs typeface="Georgia"/>
                <a:sym typeface="Georgia"/>
              </a:rPr>
              <a:t>, D. R., &amp; Light, J. C. (2020). </a:t>
            </a:r>
            <a:r>
              <a:rPr lang="en-US" sz="1400" i="1" dirty="0">
                <a:latin typeface="Georgia"/>
                <a:ea typeface="Georgia"/>
                <a:cs typeface="Georgia"/>
                <a:sym typeface="Georgia"/>
              </a:rPr>
              <a:t>Augmentative &amp; Alternative Communication: Supporting Children and Adults with Complex Communication Needs</a:t>
            </a:r>
            <a:r>
              <a:rPr lang="en-US" sz="1400" dirty="0">
                <a:latin typeface="Georgia"/>
                <a:ea typeface="Georgia"/>
                <a:cs typeface="Georgia"/>
                <a:sym typeface="Georgia"/>
              </a:rPr>
              <a:t> </a:t>
            </a:r>
          </a:p>
          <a:p>
            <a:pPr marL="457200" lvl="0" indent="-311150" algn="l" rtl="0">
              <a:lnSpc>
                <a:spcPct val="200000"/>
              </a:lnSpc>
              <a:spcBef>
                <a:spcPts val="0"/>
              </a:spcBef>
              <a:spcAft>
                <a:spcPts val="0"/>
              </a:spcAft>
              <a:buClr>
                <a:schemeClr val="dk1"/>
              </a:buClr>
              <a:buSzPts val="1300"/>
              <a:buAutoNum type="arabicPeriod"/>
            </a:pPr>
            <a:r>
              <a:rPr lang="en-US" sz="1400" dirty="0"/>
              <a:t>Chen, D. (2014). </a:t>
            </a:r>
            <a:r>
              <a:rPr lang="en-US" sz="1400" i="1" dirty="0"/>
              <a:t>Essential Elements in Early Intervention: Visual Impairment and Multiple Disabilities</a:t>
            </a:r>
            <a:r>
              <a:rPr lang="en-US" sz="1400" dirty="0"/>
              <a:t> </a:t>
            </a:r>
          </a:p>
          <a:p>
            <a:pPr marL="457200" lvl="0" indent="-311150" algn="l" rtl="0">
              <a:lnSpc>
                <a:spcPct val="200000"/>
              </a:lnSpc>
              <a:spcBef>
                <a:spcPts val="0"/>
              </a:spcBef>
              <a:spcAft>
                <a:spcPts val="0"/>
              </a:spcAft>
              <a:buClr>
                <a:schemeClr val="dk1"/>
              </a:buClr>
              <a:buSzPts val="1300"/>
              <a:buAutoNum type="arabicPeriod"/>
            </a:pPr>
            <a:r>
              <a:rPr lang="en-US" sz="1400" dirty="0"/>
              <a:t>Klein, M. D., Chen, D., &amp; Haney, C. M. (2000). </a:t>
            </a:r>
            <a:r>
              <a:rPr lang="en-US" sz="1400" i="1" dirty="0"/>
              <a:t>Promoting Learning Through Active Interaction: A Guide to Early Communication with Young Children who Have Multiple Disabilities</a:t>
            </a:r>
            <a:r>
              <a:rPr lang="en-US" sz="1400" dirty="0"/>
              <a:t>. </a:t>
            </a:r>
          </a:p>
          <a:p>
            <a:pPr marL="457200" lvl="0" indent="-311150" algn="l" rtl="0">
              <a:lnSpc>
                <a:spcPct val="200000"/>
              </a:lnSpc>
              <a:spcBef>
                <a:spcPts val="0"/>
              </a:spcBef>
              <a:spcAft>
                <a:spcPts val="0"/>
              </a:spcAft>
              <a:buClr>
                <a:schemeClr val="dk1"/>
              </a:buClr>
              <a:buSzPts val="1300"/>
              <a:buAutoNum type="arabicPeriod"/>
            </a:pPr>
            <a:r>
              <a:rPr lang="en-US" sz="1400" dirty="0"/>
              <a:t>Korsten, J. E., Foss, T. V., &amp; Berry, L. M. (2007). </a:t>
            </a:r>
            <a:r>
              <a:rPr lang="en-US" sz="1400" i="1" dirty="0"/>
              <a:t>Every Move Counts Clicks and Chats: Sensory-based Strategies for Communication and Assistive Technology</a:t>
            </a:r>
            <a:r>
              <a:rPr lang="en-US" sz="1400" dirty="0"/>
              <a:t>. </a:t>
            </a:r>
          </a:p>
          <a:p>
            <a:pPr marL="457200" lvl="0" indent="-311150" algn="l" rtl="0">
              <a:lnSpc>
                <a:spcPct val="200000"/>
              </a:lnSpc>
              <a:spcBef>
                <a:spcPts val="0"/>
              </a:spcBef>
              <a:spcAft>
                <a:spcPts val="0"/>
              </a:spcAft>
              <a:buClr>
                <a:schemeClr val="dk1"/>
              </a:buClr>
              <a:buSzPts val="1300"/>
              <a:buAutoNum type="arabicPeriod"/>
            </a:pPr>
            <a:r>
              <a:rPr lang="en-US" sz="1400" dirty="0"/>
              <a:t>Nielsen, L. (n.d.). </a:t>
            </a:r>
            <a:r>
              <a:rPr lang="en-US" sz="1400" i="1" dirty="0"/>
              <a:t>Functional Scheme: Functional Skills Assessment and Learning Reassessment</a:t>
            </a:r>
            <a:r>
              <a:rPr lang="en-US" sz="1400" dirty="0"/>
              <a:t>. </a:t>
            </a:r>
          </a:p>
          <a:p>
            <a:pPr marL="457200" lvl="0" indent="-311150" algn="l" rtl="0">
              <a:lnSpc>
                <a:spcPct val="200000"/>
              </a:lnSpc>
              <a:spcBef>
                <a:spcPts val="0"/>
              </a:spcBef>
              <a:spcAft>
                <a:spcPts val="0"/>
              </a:spcAft>
              <a:buClr>
                <a:schemeClr val="dk1"/>
              </a:buClr>
              <a:buSzPts val="1300"/>
              <a:buFont typeface="Georgia"/>
              <a:buAutoNum type="arabicPeriod"/>
            </a:pPr>
            <a:r>
              <a:rPr lang="en-US" sz="1400" dirty="0">
                <a:latin typeface="Georgia"/>
                <a:ea typeface="Georgia"/>
                <a:cs typeface="Georgia"/>
                <a:sym typeface="Georgia"/>
              </a:rPr>
              <a:t>Sacks, S., &amp; Silberman, R. K. (Eds.). (1998). </a:t>
            </a:r>
            <a:r>
              <a:rPr lang="en-US" sz="1400" i="1" dirty="0">
                <a:latin typeface="Georgia"/>
                <a:ea typeface="Georgia"/>
                <a:cs typeface="Georgia"/>
                <a:sym typeface="Georgia"/>
              </a:rPr>
              <a:t>Educating Students who Have Visual Impairments with Other Disabilities</a:t>
            </a:r>
            <a:r>
              <a:rPr lang="en-US" sz="1400" dirty="0">
                <a:latin typeface="Georgia"/>
                <a:ea typeface="Georgia"/>
                <a:cs typeface="Georgia"/>
                <a:sym typeface="Georgia"/>
              </a:rPr>
              <a:t>. </a:t>
            </a:r>
          </a:p>
          <a:p>
            <a:pPr marL="457200" lvl="0" indent="-311150" algn="l" rtl="0">
              <a:lnSpc>
                <a:spcPct val="200000"/>
              </a:lnSpc>
              <a:spcBef>
                <a:spcPts val="0"/>
              </a:spcBef>
              <a:spcAft>
                <a:spcPts val="0"/>
              </a:spcAft>
              <a:buClr>
                <a:schemeClr val="dk1"/>
              </a:buClr>
              <a:buSzPts val="1300"/>
              <a:buFont typeface="Georgia"/>
              <a:buAutoNum type="arabicPeriod"/>
            </a:pPr>
            <a:r>
              <a:rPr lang="en-US" sz="1400" dirty="0">
                <a:latin typeface="Georgia"/>
                <a:ea typeface="Georgia"/>
                <a:cs typeface="Georgia"/>
                <a:sym typeface="Georgia"/>
              </a:rPr>
              <a:t>Sacks, S., &amp; </a:t>
            </a:r>
            <a:r>
              <a:rPr lang="en-US" sz="1400" dirty="0" err="1">
                <a:latin typeface="Georgia"/>
                <a:ea typeface="Georgia"/>
                <a:cs typeface="Georgia"/>
                <a:sym typeface="Georgia"/>
              </a:rPr>
              <a:t>Zatta</a:t>
            </a:r>
            <a:r>
              <a:rPr lang="en-US" sz="1400" dirty="0">
                <a:latin typeface="Georgia"/>
                <a:ea typeface="Georgia"/>
                <a:cs typeface="Georgia"/>
                <a:sym typeface="Georgia"/>
              </a:rPr>
              <a:t>, M. C. (Eds.). (2016). </a:t>
            </a:r>
            <a:r>
              <a:rPr lang="en-US" sz="1400" i="1" dirty="0">
                <a:latin typeface="Georgia"/>
                <a:ea typeface="Georgia"/>
                <a:cs typeface="Georgia"/>
                <a:sym typeface="Georgia"/>
              </a:rPr>
              <a:t>Keys to Educational Success: Teaching Students with Visual Impairments and Multiple Disabilities</a:t>
            </a:r>
            <a:r>
              <a:rPr lang="en-US" sz="1400" dirty="0">
                <a:latin typeface="Georgia"/>
                <a:ea typeface="Georgia"/>
                <a:cs typeface="Georgia"/>
                <a:sym typeface="Georgia"/>
              </a:rPr>
              <a:t>. </a:t>
            </a:r>
            <a:endParaRPr lang="en-US" sz="1400" dirty="0"/>
          </a:p>
        </p:txBody>
      </p:sp>
    </p:spTree>
    <p:extLst>
      <p:ext uri="{BB962C8B-B14F-4D97-AF65-F5344CB8AC3E}">
        <p14:creationId xmlns:p14="http://schemas.microsoft.com/office/powerpoint/2010/main" val="15079015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2379E-86E1-3AD0-795A-57168449DCD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39511-4480-4BA1-6BE5-06B2AB3AEF13}"/>
              </a:ext>
            </a:extLst>
          </p:cNvPr>
          <p:cNvSpPr>
            <a:spLocks noGrp="1"/>
          </p:cNvSpPr>
          <p:nvPr>
            <p:ph type="title"/>
          </p:nvPr>
        </p:nvSpPr>
        <p:spPr/>
        <p:txBody>
          <a:bodyPr/>
          <a:lstStyle/>
          <a:p>
            <a:r>
              <a:rPr lang="en-US" dirty="0"/>
              <a:t>Thank You</a:t>
            </a:r>
          </a:p>
        </p:txBody>
      </p:sp>
      <p:sp>
        <p:nvSpPr>
          <p:cNvPr id="7" name="Text Placeholder 6">
            <a:extLst>
              <a:ext uri="{FF2B5EF4-FFF2-40B4-BE49-F238E27FC236}">
                <a16:creationId xmlns:a16="http://schemas.microsoft.com/office/drawing/2014/main" id="{D8B08C5B-8E22-AE24-BC2D-5EFF7613EFDC}"/>
              </a:ext>
            </a:extLst>
          </p:cNvPr>
          <p:cNvSpPr>
            <a:spLocks noGrp="1"/>
          </p:cNvSpPr>
          <p:nvPr>
            <p:ph type="body" idx="1"/>
          </p:nvPr>
        </p:nvSpPr>
        <p:spPr/>
        <p:txBody>
          <a:bodyPr/>
          <a:lstStyle/>
          <a:p>
            <a:r>
              <a:rPr lang="en-US" dirty="0"/>
              <a:t>Jessicia Klenk</a:t>
            </a:r>
          </a:p>
          <a:p>
            <a:r>
              <a:rPr lang="en-US" dirty="0"/>
              <a:t>jklenk@washtenawisd.org</a:t>
            </a:r>
          </a:p>
        </p:txBody>
      </p:sp>
    </p:spTree>
    <p:extLst>
      <p:ext uri="{BB962C8B-B14F-4D97-AF65-F5344CB8AC3E}">
        <p14:creationId xmlns:p14="http://schemas.microsoft.com/office/powerpoint/2010/main" val="3865726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32489BAEBC5642B993278FFD478A0F" ma:contentTypeVersion="18" ma:contentTypeDescription="Create a new document." ma:contentTypeScope="" ma:versionID="377bd97c09f95a48480cad47c1ea7b19">
  <xsd:schema xmlns:xsd="http://www.w3.org/2001/XMLSchema" xmlns:xs="http://www.w3.org/2001/XMLSchema" xmlns:p="http://schemas.microsoft.com/office/2006/metadata/properties" xmlns:ns2="0fb20522-acc7-4313-a0e4-14b76f90e47e" xmlns:ns3="e5c48a6e-afa7-4473-b15e-72ec32fe59dd" targetNamespace="http://schemas.microsoft.com/office/2006/metadata/properties" ma:root="true" ma:fieldsID="194911e7d9cbd55d2902a1239f2aeb11" ns2:_="" ns3:_="">
    <xsd:import namespace="0fb20522-acc7-4313-a0e4-14b76f90e47e"/>
    <xsd:import namespace="e5c48a6e-afa7-4473-b15e-72ec32fe59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20522-acc7-4313-a0e4-14b76f90e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bbe92d8-00c7-45d7-9697-009f32f327f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48a6e-afa7-4473-b15e-72ec32fe59d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e10847-99df-4386-92d9-bf4d7412d001}" ma:internalName="TaxCatchAll" ma:showField="CatchAllData" ma:web="e5c48a6e-afa7-4473-b15e-72ec32fe59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c48a6e-afa7-4473-b15e-72ec32fe59dd" xsi:nil="true"/>
    <lcf76f155ced4ddcb4097134ff3c332f xmlns="0fb20522-acc7-4313-a0e4-14b76f90e47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AC2BA2-6CB2-4E44-A563-FF1ECD122C49}"/>
</file>

<file path=customXml/itemProps2.xml><?xml version="1.0" encoding="utf-8"?>
<ds:datastoreItem xmlns:ds="http://schemas.openxmlformats.org/officeDocument/2006/customXml" ds:itemID="{AB6D10E5-748D-4FA4-BAB8-A5C3851DF8B0}"/>
</file>

<file path=customXml/itemProps3.xml><?xml version="1.0" encoding="utf-8"?>
<ds:datastoreItem xmlns:ds="http://schemas.openxmlformats.org/officeDocument/2006/customXml" ds:itemID="{6A7587D7-CEB1-47AB-B35A-5996693064D3}"/>
</file>

<file path=docProps/app.xml><?xml version="1.0" encoding="utf-8"?>
<Properties xmlns="http://schemas.openxmlformats.org/officeDocument/2006/extended-properties" xmlns:vt="http://schemas.openxmlformats.org/officeDocument/2006/docPropsVTypes">
  <TotalTime>14932</TotalTime>
  <Words>5163</Words>
  <Application>Microsoft Office PowerPoint</Application>
  <PresentationFormat>Widescreen</PresentationFormat>
  <Paragraphs>561</Paragraphs>
  <Slides>77</Slides>
  <Notes>7</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Aptos</vt:lpstr>
      <vt:lpstr>Arial</vt:lpstr>
      <vt:lpstr>Calibri</vt:lpstr>
      <vt:lpstr>Courier New</vt:lpstr>
      <vt:lpstr>Georgia</vt:lpstr>
      <vt:lpstr>Roboto</vt:lpstr>
      <vt:lpstr>Office Theme</vt:lpstr>
      <vt:lpstr>Encouraging Communication and Routine Participation in Children with Significant Disabilities, Including Visual Impairment and Deafblindness</vt:lpstr>
      <vt:lpstr>Introduction: My Background</vt:lpstr>
      <vt:lpstr>Why Was This Book Created?</vt:lpstr>
      <vt:lpstr>Terminology</vt:lpstr>
      <vt:lpstr>Steps in the Process</vt:lpstr>
      <vt:lpstr>Step 1: Building a Good Foundation</vt:lpstr>
      <vt:lpstr>Step 1: Team Approach</vt:lpstr>
      <vt:lpstr>Step 1: Review of Medical History</vt:lpstr>
      <vt:lpstr>Step 1: Visual Impairment</vt:lpstr>
      <vt:lpstr>Step 1: CVI Visual Behaviors</vt:lpstr>
      <vt:lpstr>Step 1: Hearing</vt:lpstr>
      <vt:lpstr>Step 1: Vision and Hearing Considerations</vt:lpstr>
      <vt:lpstr>Step 1: Additional Assessment</vt:lpstr>
      <vt:lpstr>Step 2: Reading Cues</vt:lpstr>
      <vt:lpstr>Step 2: Importance of Reading Cues</vt:lpstr>
      <vt:lpstr>Step 2: Reading Cues, cont.</vt:lpstr>
      <vt:lpstr>Step 3: Discovering Sensory Preferences and Interests</vt:lpstr>
      <vt:lpstr>Step 3: Sensory Preferences and Interests</vt:lpstr>
      <vt:lpstr>Step 3: A Few Words of Caution</vt:lpstr>
      <vt:lpstr>Step 3: A Few More Words of Caution</vt:lpstr>
      <vt:lpstr>Hand-Under-Hand Vs. Hand-Over-Hand</vt:lpstr>
      <vt:lpstr>Step 3: Recording </vt:lpstr>
      <vt:lpstr>Step 4: Adding Cues to Signal an Upcoming Activity or Event</vt:lpstr>
      <vt:lpstr>Step 4: Signaling an Upcoming Activity or Event</vt:lpstr>
      <vt:lpstr>Step 4: Auditory/Sign Language Cues</vt:lpstr>
      <vt:lpstr>Step 4: Object Cues</vt:lpstr>
      <vt:lpstr>Step 4: Picture Cues</vt:lpstr>
      <vt:lpstr>Step 4: People Cues</vt:lpstr>
      <vt:lpstr>Step 4: Olfactory Cues</vt:lpstr>
      <vt:lpstr>Step 4: Tactile Touch Cues</vt:lpstr>
      <vt:lpstr>Step 4: Kinesthetic Cues</vt:lpstr>
      <vt:lpstr>Step 4: Putting it all Together</vt:lpstr>
      <vt:lpstr>Step 4: Example Routine- Mealtime</vt:lpstr>
      <vt:lpstr>Step 4: Example Routine-Physical Transfers</vt:lpstr>
      <vt:lpstr>Step 5: Shaping Cues into Communication</vt:lpstr>
      <vt:lpstr>Step 5: Body Movements</vt:lpstr>
      <vt:lpstr>Step 5: Gestures</vt:lpstr>
      <vt:lpstr>Step 5: Selecting Objects</vt:lpstr>
      <vt:lpstr>Step 5: Selecting Tactile Symbols</vt:lpstr>
      <vt:lpstr>Step 5: Selecting Pictures</vt:lpstr>
      <vt:lpstr>Step 5: Video Scene Display (VSD)</vt:lpstr>
      <vt:lpstr>Step 5: Auditory Scanning</vt:lpstr>
      <vt:lpstr>Step 5: Video</vt:lpstr>
      <vt:lpstr>Step 5: Signs Language</vt:lpstr>
      <vt:lpstr>Step 5: Vocalizations</vt:lpstr>
      <vt:lpstr>Step 5: Speech</vt:lpstr>
      <vt:lpstr>Step 5: Shaping Cues into Communication</vt:lpstr>
      <vt:lpstr>Step 5: Protesting, Refusing, Rejecting</vt:lpstr>
      <vt:lpstr>Step 5: Greeting/Leave Taking</vt:lpstr>
      <vt:lpstr>Step 5: Requesting More</vt:lpstr>
      <vt:lpstr>Step 5: Attention Seeking</vt:lpstr>
      <vt:lpstr>Step 5: Making a Choice</vt:lpstr>
      <vt:lpstr>Step 5: Expressing Needs/Wants</vt:lpstr>
      <vt:lpstr>Step 5: Making Choices Example</vt:lpstr>
      <vt:lpstr>Step 5: Social Interactions</vt:lpstr>
      <vt:lpstr>Step 5: Commenting</vt:lpstr>
      <vt:lpstr>Step 5: Requesting Information/Asking Questions</vt:lpstr>
      <vt:lpstr>Step 5: Learning and Access</vt:lpstr>
      <vt:lpstr>Step 6: Encouraging Participation in Daily Routines</vt:lpstr>
      <vt:lpstr>Step 6: Modifying the Environment </vt:lpstr>
      <vt:lpstr>Step 6: Materials Adaptations</vt:lpstr>
      <vt:lpstr>Step 6: Early Intervention LMA Questions</vt:lpstr>
      <vt:lpstr>Step 6: Adaptations to Images and Objects</vt:lpstr>
      <vt:lpstr>Step 6: Image and Array Assessment</vt:lpstr>
      <vt:lpstr>Step 6: Alternative Access Methods</vt:lpstr>
      <vt:lpstr>Step 6: Positioning Equipment and Supports</vt:lpstr>
      <vt:lpstr>Step 6: Switch types and Mounts</vt:lpstr>
      <vt:lpstr>Step 6: Encouraging Participation in Daily Routines</vt:lpstr>
      <vt:lpstr>Step 6: Expanded Core Curriculum</vt:lpstr>
      <vt:lpstr>Step 6: Expanded Core Curriculum-O&amp;M</vt:lpstr>
      <vt:lpstr>Step 6: Strategies</vt:lpstr>
      <vt:lpstr>Step 6: Active Learning Approach</vt:lpstr>
      <vt:lpstr>Step 6: Goals Matrix</vt:lpstr>
      <vt:lpstr>Step 6: Task Analysis: Getting Dressed</vt:lpstr>
      <vt:lpstr>Summary</vt:lpstr>
      <vt:lpstr>Reading List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Matthews</dc:creator>
  <cp:lastModifiedBy>Jessicia Klenk</cp:lastModifiedBy>
  <cp:revision>15</cp:revision>
  <dcterms:created xsi:type="dcterms:W3CDTF">2026-03-24T16:01:01Z</dcterms:created>
  <dcterms:modified xsi:type="dcterms:W3CDTF">2026-05-27T17:20:25Z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0x010100D232489BAEBC5642B993278FFD478A0F</vt:lpwstr>
  </property>
</Properties>
</file>