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sldIdLst>
    <p:sldId id="297" r:id="rId2"/>
    <p:sldId id="302" r:id="rId3"/>
    <p:sldId id="362" r:id="rId4"/>
    <p:sldId id="355" r:id="rId5"/>
    <p:sldId id="356" r:id="rId6"/>
    <p:sldId id="306" r:id="rId7"/>
    <p:sldId id="361" r:id="rId8"/>
    <p:sldId id="332" r:id="rId9"/>
    <p:sldId id="333" r:id="rId10"/>
    <p:sldId id="334" r:id="rId11"/>
    <p:sldId id="330" r:id="rId12"/>
    <p:sldId id="358" r:id="rId13"/>
    <p:sldId id="357" r:id="rId14"/>
    <p:sldId id="371" r:id="rId15"/>
    <p:sldId id="373" r:id="rId16"/>
    <p:sldId id="375" r:id="rId17"/>
    <p:sldId id="369" r:id="rId18"/>
    <p:sldId id="374" r:id="rId19"/>
    <p:sldId id="313" r:id="rId20"/>
    <p:sldId id="364" r:id="rId21"/>
    <p:sldId id="368" r:id="rId22"/>
    <p:sldId id="376" r:id="rId23"/>
    <p:sldId id="363" r:id="rId24"/>
    <p:sldId id="3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1" autoAdjust="0"/>
  </p:normalViewPr>
  <p:slideViewPr>
    <p:cSldViewPr snapToGrid="0">
      <p:cViewPr varScale="1">
        <p:scale>
          <a:sx n="59" d="100"/>
          <a:sy n="59" d="100"/>
        </p:scale>
        <p:origin x="90" y="606"/>
      </p:cViewPr>
      <p:guideLst/>
    </p:cSldViewPr>
  </p:slideViewPr>
  <p:notesTextViewPr>
    <p:cViewPr>
      <p:scale>
        <a:sx n="1" d="1"/>
        <a:sy n="1" d="1"/>
      </p:scale>
      <p:origin x="0" y="0"/>
    </p:cViewPr>
  </p:notesTextViewPr>
  <p:sorterViewPr>
    <p:cViewPr>
      <p:scale>
        <a:sx n="85" d="100"/>
        <a:sy n="8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1EAE9-795C-470B-B92A-86159753441C}" type="datetimeFigureOut">
              <a:rPr lang="en-US" smtClean="0"/>
              <a:t>4/30/2018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B1C517-429B-41C2-BCF4-7660437C9D0D}" type="slidenum">
              <a:rPr lang="en-US" smtClean="0"/>
              <a:t>‹#›</a:t>
            </a:fld>
            <a:endParaRPr lang="en-US"/>
          </a:p>
        </p:txBody>
      </p:sp>
    </p:spTree>
    <p:extLst>
      <p:ext uri="{BB962C8B-B14F-4D97-AF65-F5344CB8AC3E}">
        <p14:creationId xmlns:p14="http://schemas.microsoft.com/office/powerpoint/2010/main" val="966067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8E49C3-4F06-453F-9960-16B5B19309F0}" type="slidenum">
              <a:rPr lang="en-US" smtClean="0"/>
              <a:t>1</a:t>
            </a:fld>
            <a:endParaRPr lang="en-US"/>
          </a:p>
        </p:txBody>
      </p:sp>
    </p:spTree>
    <p:extLst>
      <p:ext uri="{BB962C8B-B14F-4D97-AF65-F5344CB8AC3E}">
        <p14:creationId xmlns:p14="http://schemas.microsoft.com/office/powerpoint/2010/main" val="3318354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B1C517-429B-41C2-BCF4-7660437C9D0D}" type="slidenum">
              <a:rPr lang="en-US" smtClean="0"/>
              <a:t>7</a:t>
            </a:fld>
            <a:endParaRPr lang="en-US"/>
          </a:p>
        </p:txBody>
      </p:sp>
    </p:spTree>
    <p:extLst>
      <p:ext uri="{BB962C8B-B14F-4D97-AF65-F5344CB8AC3E}">
        <p14:creationId xmlns:p14="http://schemas.microsoft.com/office/powerpoint/2010/main" val="2237348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from the Ozone Monitoring Instrument (OMI), which flies on a NASA satellite.  OMI measures O3, NO2, formaldehyde, and a few other parameters from a polar orbit, so it is not geostationary, and obtains daily but not continuously.</a:t>
            </a:r>
          </a:p>
        </p:txBody>
      </p:sp>
      <p:sp>
        <p:nvSpPr>
          <p:cNvPr id="4" name="Slide Number Placeholder 3"/>
          <p:cNvSpPr>
            <a:spLocks noGrp="1"/>
          </p:cNvSpPr>
          <p:nvPr>
            <p:ph type="sldNum" sz="quarter" idx="10"/>
          </p:nvPr>
        </p:nvSpPr>
        <p:spPr/>
        <p:txBody>
          <a:bodyPr/>
          <a:lstStyle/>
          <a:p>
            <a:fld id="{ACB1C517-429B-41C2-BCF4-7660437C9D0D}" type="slidenum">
              <a:rPr lang="en-US" smtClean="0"/>
              <a:t>9</a:t>
            </a:fld>
            <a:endParaRPr lang="en-US"/>
          </a:p>
        </p:txBody>
      </p:sp>
    </p:spTree>
    <p:extLst>
      <p:ext uri="{BB962C8B-B14F-4D97-AF65-F5344CB8AC3E}">
        <p14:creationId xmlns:p14="http://schemas.microsoft.com/office/powerpoint/2010/main" val="1354262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 data from left figures shows emissions peaking about 2012.  Note that OMI is on a NASA satellite.</a:t>
            </a:r>
          </a:p>
        </p:txBody>
      </p:sp>
      <p:sp>
        <p:nvSpPr>
          <p:cNvPr id="4" name="Slide Number Placeholder 3"/>
          <p:cNvSpPr>
            <a:spLocks noGrp="1"/>
          </p:cNvSpPr>
          <p:nvPr>
            <p:ph type="sldNum" sz="quarter" idx="10"/>
          </p:nvPr>
        </p:nvSpPr>
        <p:spPr/>
        <p:txBody>
          <a:bodyPr/>
          <a:lstStyle/>
          <a:p>
            <a:fld id="{ACB1C517-429B-41C2-BCF4-7660437C9D0D}" type="slidenum">
              <a:rPr lang="en-US" smtClean="0"/>
              <a:t>10</a:t>
            </a:fld>
            <a:endParaRPr lang="en-US"/>
          </a:p>
        </p:txBody>
      </p:sp>
    </p:spTree>
    <p:extLst>
      <p:ext uri="{BB962C8B-B14F-4D97-AF65-F5344CB8AC3E}">
        <p14:creationId xmlns:p14="http://schemas.microsoft.com/office/powerpoint/2010/main" val="3194827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Nationwide, oil and gas development has been booming, with large increases in production and activity in many parts of the US.  Tight gas and shale plays in the Permian, Barnett, Haynesville, and Eagle Ford in Texas were studied by NOAA in 2015 in an independent study.  Parrish based some of his findings upon this study, as well as many others.</a:t>
            </a:r>
          </a:p>
        </p:txBody>
      </p:sp>
      <p:sp>
        <p:nvSpPr>
          <p:cNvPr id="4" name="Slide Number Placeholder 3"/>
          <p:cNvSpPr>
            <a:spLocks noGrp="1"/>
          </p:cNvSpPr>
          <p:nvPr>
            <p:ph type="sldNum" sz="quarter" idx="10"/>
          </p:nvPr>
        </p:nvSpPr>
        <p:spPr/>
        <p:txBody>
          <a:bodyPr/>
          <a:lstStyle/>
          <a:p>
            <a:fld id="{ACB1C517-429B-41C2-BCF4-7660437C9D0D}" type="slidenum">
              <a:rPr lang="en-US" smtClean="0"/>
              <a:t>20</a:t>
            </a:fld>
            <a:endParaRPr lang="en-US"/>
          </a:p>
        </p:txBody>
      </p:sp>
    </p:spTree>
    <p:extLst>
      <p:ext uri="{BB962C8B-B14F-4D97-AF65-F5344CB8AC3E}">
        <p14:creationId xmlns:p14="http://schemas.microsoft.com/office/powerpoint/2010/main" val="357142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Suomi satellite image shows nighttime lights in the oil and gas development areas.  OMI satellite NO2 measurements show that there is an upward trend in NOx emissions in the Eagle Ford and Permian, in the same locations as the nighttime lights.  However, city NOx emissions in DFW, HGB, San Antonio, Austin, and El Paso are decreasing.</a:t>
            </a:r>
          </a:p>
        </p:txBody>
      </p:sp>
      <p:sp>
        <p:nvSpPr>
          <p:cNvPr id="4" name="Slide Number Placeholder 3"/>
          <p:cNvSpPr>
            <a:spLocks noGrp="1"/>
          </p:cNvSpPr>
          <p:nvPr>
            <p:ph type="sldNum" sz="quarter" idx="10"/>
          </p:nvPr>
        </p:nvSpPr>
        <p:spPr/>
        <p:txBody>
          <a:bodyPr/>
          <a:lstStyle/>
          <a:p>
            <a:fld id="{ACB1C517-429B-41C2-BCF4-7660437C9D0D}" type="slidenum">
              <a:rPr lang="en-US" smtClean="0"/>
              <a:t>21</a:t>
            </a:fld>
            <a:endParaRPr lang="en-US"/>
          </a:p>
        </p:txBody>
      </p:sp>
    </p:spTree>
    <p:extLst>
      <p:ext uri="{BB962C8B-B14F-4D97-AF65-F5344CB8AC3E}">
        <p14:creationId xmlns:p14="http://schemas.microsoft.com/office/powerpoint/2010/main" val="1726983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Drill rig count increases from ~30 to &gt;250, oil production increases from ~50,000 </a:t>
            </a:r>
            <a:r>
              <a:rPr lang="en-US" dirty="0" err="1"/>
              <a:t>bbl</a:t>
            </a:r>
            <a:r>
              <a:rPr lang="en-US" dirty="0"/>
              <a:t>/day to 1.7 million </a:t>
            </a:r>
            <a:r>
              <a:rPr lang="en-US" dirty="0" err="1"/>
              <a:t>bbl</a:t>
            </a:r>
            <a:r>
              <a:rPr lang="en-US" dirty="0"/>
              <a:t>/day, but ozone barely changes, and some of those changes are due to meteorological conditions.  Poor correlation between O&amp;G activity and ozone.</a:t>
            </a:r>
          </a:p>
        </p:txBody>
      </p:sp>
      <p:sp>
        <p:nvSpPr>
          <p:cNvPr id="4" name="Slide Number Placeholder 3"/>
          <p:cNvSpPr>
            <a:spLocks noGrp="1"/>
          </p:cNvSpPr>
          <p:nvPr>
            <p:ph type="sldNum" sz="quarter" idx="10"/>
          </p:nvPr>
        </p:nvSpPr>
        <p:spPr/>
        <p:txBody>
          <a:bodyPr/>
          <a:lstStyle/>
          <a:p>
            <a:fld id="{ACB1C517-429B-41C2-BCF4-7660437C9D0D}" type="slidenum">
              <a:rPr lang="en-US" smtClean="0"/>
              <a:t>22</a:t>
            </a:fld>
            <a:endParaRPr lang="en-US"/>
          </a:p>
        </p:txBody>
      </p:sp>
    </p:spTree>
    <p:extLst>
      <p:ext uri="{BB962C8B-B14F-4D97-AF65-F5344CB8AC3E}">
        <p14:creationId xmlns:p14="http://schemas.microsoft.com/office/powerpoint/2010/main" val="272025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EB9C33-F5DE-460B-8811-4D533809EC62}" type="datetime1">
              <a:rPr lang="en-US" smtClean="0"/>
              <a:t>4/30/2018</a:t>
            </a:fld>
            <a:endParaRPr lang="en-US"/>
          </a:p>
        </p:txBody>
      </p:sp>
      <p:sp>
        <p:nvSpPr>
          <p:cNvPr id="5" name="Footer Placeholder 4"/>
          <p:cNvSpPr>
            <a:spLocks noGrp="1"/>
          </p:cNvSpPr>
          <p:nvPr>
            <p:ph type="ftr" sz="quarter" idx="11"/>
          </p:nvPr>
        </p:nvSpPr>
        <p:spPr/>
        <p:txBody>
          <a:bodyPr/>
          <a:lstStyle/>
          <a:p>
            <a:r>
              <a:rPr lang="en-US"/>
              <a:t>Estes, Air Quality Science, TCEQ Environmental Trade Fair 2018</a:t>
            </a:r>
          </a:p>
        </p:txBody>
      </p:sp>
      <p:sp>
        <p:nvSpPr>
          <p:cNvPr id="6" name="Slide Number Placeholder 5"/>
          <p:cNvSpPr>
            <a:spLocks noGrp="1"/>
          </p:cNvSpPr>
          <p:nvPr>
            <p:ph type="sldNum" sz="quarter" idx="12"/>
          </p:nvPr>
        </p:nvSpPr>
        <p:spPr/>
        <p:txBody>
          <a:bodyPr/>
          <a:lstStyle/>
          <a:p>
            <a:fld id="{575F2246-A660-4596-8D86-7A0747974858}" type="slidenum">
              <a:rPr lang="en-US" smtClean="0"/>
              <a:t>‹#›</a:t>
            </a:fld>
            <a:endParaRPr lang="en-US"/>
          </a:p>
        </p:txBody>
      </p:sp>
    </p:spTree>
    <p:extLst>
      <p:ext uri="{BB962C8B-B14F-4D97-AF65-F5344CB8AC3E}">
        <p14:creationId xmlns:p14="http://schemas.microsoft.com/office/powerpoint/2010/main" val="3760928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33EACD-5E74-42FA-B941-3897D41CBD77}" type="datetime1">
              <a:rPr lang="en-US" smtClean="0"/>
              <a:t>4/30/2018</a:t>
            </a:fld>
            <a:endParaRPr lang="en-US"/>
          </a:p>
        </p:txBody>
      </p:sp>
      <p:sp>
        <p:nvSpPr>
          <p:cNvPr id="5" name="Footer Placeholder 4"/>
          <p:cNvSpPr>
            <a:spLocks noGrp="1"/>
          </p:cNvSpPr>
          <p:nvPr>
            <p:ph type="ftr" sz="quarter" idx="11"/>
          </p:nvPr>
        </p:nvSpPr>
        <p:spPr/>
        <p:txBody>
          <a:bodyPr/>
          <a:lstStyle/>
          <a:p>
            <a:r>
              <a:rPr lang="en-US"/>
              <a:t>Estes, Air Quality Science, TCEQ Environmental Trade Fair 2018</a:t>
            </a:r>
          </a:p>
        </p:txBody>
      </p:sp>
      <p:sp>
        <p:nvSpPr>
          <p:cNvPr id="6" name="Slide Number Placeholder 5"/>
          <p:cNvSpPr>
            <a:spLocks noGrp="1"/>
          </p:cNvSpPr>
          <p:nvPr>
            <p:ph type="sldNum" sz="quarter" idx="12"/>
          </p:nvPr>
        </p:nvSpPr>
        <p:spPr/>
        <p:txBody>
          <a:bodyPr/>
          <a:lstStyle/>
          <a:p>
            <a:fld id="{575F2246-A660-4596-8D86-7A0747974858}" type="slidenum">
              <a:rPr lang="en-US" smtClean="0"/>
              <a:t>‹#›</a:t>
            </a:fld>
            <a:endParaRPr lang="en-US"/>
          </a:p>
        </p:txBody>
      </p:sp>
    </p:spTree>
    <p:extLst>
      <p:ext uri="{BB962C8B-B14F-4D97-AF65-F5344CB8AC3E}">
        <p14:creationId xmlns:p14="http://schemas.microsoft.com/office/powerpoint/2010/main" val="2583401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32F9B6-EF1D-4A6B-8AF7-90C5AE8FD61D}" type="datetime1">
              <a:rPr lang="en-US" smtClean="0"/>
              <a:t>4/30/2018</a:t>
            </a:fld>
            <a:endParaRPr lang="en-US"/>
          </a:p>
        </p:txBody>
      </p:sp>
      <p:sp>
        <p:nvSpPr>
          <p:cNvPr id="5" name="Footer Placeholder 4"/>
          <p:cNvSpPr>
            <a:spLocks noGrp="1"/>
          </p:cNvSpPr>
          <p:nvPr>
            <p:ph type="ftr" sz="quarter" idx="11"/>
          </p:nvPr>
        </p:nvSpPr>
        <p:spPr/>
        <p:txBody>
          <a:bodyPr/>
          <a:lstStyle/>
          <a:p>
            <a:r>
              <a:rPr lang="en-US"/>
              <a:t>Estes, Air Quality Science, TCEQ Environmental Trade Fair 2018</a:t>
            </a:r>
          </a:p>
        </p:txBody>
      </p:sp>
      <p:sp>
        <p:nvSpPr>
          <p:cNvPr id="6" name="Slide Number Placeholder 5"/>
          <p:cNvSpPr>
            <a:spLocks noGrp="1"/>
          </p:cNvSpPr>
          <p:nvPr>
            <p:ph type="sldNum" sz="quarter" idx="12"/>
          </p:nvPr>
        </p:nvSpPr>
        <p:spPr/>
        <p:txBody>
          <a:bodyPr/>
          <a:lstStyle/>
          <a:p>
            <a:fld id="{575F2246-A660-4596-8D86-7A0747974858}" type="slidenum">
              <a:rPr lang="en-US" smtClean="0"/>
              <a:t>‹#›</a:t>
            </a:fld>
            <a:endParaRPr lang="en-US"/>
          </a:p>
        </p:txBody>
      </p:sp>
    </p:spTree>
    <p:extLst>
      <p:ext uri="{BB962C8B-B14F-4D97-AF65-F5344CB8AC3E}">
        <p14:creationId xmlns:p14="http://schemas.microsoft.com/office/powerpoint/2010/main" val="2504690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76FFBD-8D78-4B0E-9977-5AF9B35E262F}" type="datetime1">
              <a:rPr lang="en-US" smtClean="0"/>
              <a:t>4/30/2018</a:t>
            </a:fld>
            <a:endParaRPr lang="en-US"/>
          </a:p>
        </p:txBody>
      </p:sp>
      <p:sp>
        <p:nvSpPr>
          <p:cNvPr id="5" name="Footer Placeholder 4"/>
          <p:cNvSpPr>
            <a:spLocks noGrp="1"/>
          </p:cNvSpPr>
          <p:nvPr>
            <p:ph type="ftr" sz="quarter" idx="11"/>
          </p:nvPr>
        </p:nvSpPr>
        <p:spPr>
          <a:xfrm>
            <a:off x="4038600" y="6512872"/>
            <a:ext cx="4114800" cy="365125"/>
          </a:xfrm>
        </p:spPr>
        <p:txBody>
          <a:bodyPr/>
          <a:lstStyle/>
          <a:p>
            <a:r>
              <a:rPr lang="en-US"/>
              <a:t>Estes, Air Quality Science, TCEQ Environmental Trade Fair 2018</a:t>
            </a:r>
          </a:p>
        </p:txBody>
      </p:sp>
      <p:sp>
        <p:nvSpPr>
          <p:cNvPr id="6" name="Slide Number Placeholder 5"/>
          <p:cNvSpPr>
            <a:spLocks noGrp="1"/>
          </p:cNvSpPr>
          <p:nvPr>
            <p:ph type="sldNum" sz="quarter" idx="12"/>
          </p:nvPr>
        </p:nvSpPr>
        <p:spPr/>
        <p:txBody>
          <a:bodyPr/>
          <a:lstStyle/>
          <a:p>
            <a:fld id="{575F2246-A660-4596-8D86-7A0747974858}" type="slidenum">
              <a:rPr lang="en-US" smtClean="0"/>
              <a:t>‹#›</a:t>
            </a:fld>
            <a:endParaRPr lang="en-US"/>
          </a:p>
        </p:txBody>
      </p:sp>
    </p:spTree>
    <p:extLst>
      <p:ext uri="{BB962C8B-B14F-4D97-AF65-F5344CB8AC3E}">
        <p14:creationId xmlns:p14="http://schemas.microsoft.com/office/powerpoint/2010/main" val="1004994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2CA85E-9440-4002-849A-60AE3617B797}" type="datetime1">
              <a:rPr lang="en-US" smtClean="0"/>
              <a:t>4/30/2018</a:t>
            </a:fld>
            <a:endParaRPr lang="en-US"/>
          </a:p>
        </p:txBody>
      </p:sp>
      <p:sp>
        <p:nvSpPr>
          <p:cNvPr id="5" name="Footer Placeholder 4"/>
          <p:cNvSpPr>
            <a:spLocks noGrp="1"/>
          </p:cNvSpPr>
          <p:nvPr>
            <p:ph type="ftr" sz="quarter" idx="11"/>
          </p:nvPr>
        </p:nvSpPr>
        <p:spPr/>
        <p:txBody>
          <a:bodyPr/>
          <a:lstStyle/>
          <a:p>
            <a:r>
              <a:rPr lang="en-US"/>
              <a:t>Estes, Air Quality Science, TCEQ Environmental Trade Fair 2018</a:t>
            </a:r>
          </a:p>
        </p:txBody>
      </p:sp>
      <p:sp>
        <p:nvSpPr>
          <p:cNvPr id="6" name="Slide Number Placeholder 5"/>
          <p:cNvSpPr>
            <a:spLocks noGrp="1"/>
          </p:cNvSpPr>
          <p:nvPr>
            <p:ph type="sldNum" sz="quarter" idx="12"/>
          </p:nvPr>
        </p:nvSpPr>
        <p:spPr/>
        <p:txBody>
          <a:bodyPr/>
          <a:lstStyle/>
          <a:p>
            <a:fld id="{575F2246-A660-4596-8D86-7A0747974858}" type="slidenum">
              <a:rPr lang="en-US" smtClean="0"/>
              <a:t>‹#›</a:t>
            </a:fld>
            <a:endParaRPr lang="en-US"/>
          </a:p>
        </p:txBody>
      </p:sp>
    </p:spTree>
    <p:extLst>
      <p:ext uri="{BB962C8B-B14F-4D97-AF65-F5344CB8AC3E}">
        <p14:creationId xmlns:p14="http://schemas.microsoft.com/office/powerpoint/2010/main" val="1808890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7510FE-10A4-4BF8-A9D0-1744C2439CD7}" type="datetime1">
              <a:rPr lang="en-US" smtClean="0"/>
              <a:t>4/30/2018</a:t>
            </a:fld>
            <a:endParaRPr lang="en-US"/>
          </a:p>
        </p:txBody>
      </p:sp>
      <p:sp>
        <p:nvSpPr>
          <p:cNvPr id="6" name="Footer Placeholder 5"/>
          <p:cNvSpPr>
            <a:spLocks noGrp="1"/>
          </p:cNvSpPr>
          <p:nvPr>
            <p:ph type="ftr" sz="quarter" idx="11"/>
          </p:nvPr>
        </p:nvSpPr>
        <p:spPr/>
        <p:txBody>
          <a:bodyPr/>
          <a:lstStyle/>
          <a:p>
            <a:r>
              <a:rPr lang="en-US"/>
              <a:t>Estes, Air Quality Science, TCEQ Environmental Trade Fair 2018</a:t>
            </a:r>
          </a:p>
        </p:txBody>
      </p:sp>
      <p:sp>
        <p:nvSpPr>
          <p:cNvPr id="7" name="Slide Number Placeholder 6"/>
          <p:cNvSpPr>
            <a:spLocks noGrp="1"/>
          </p:cNvSpPr>
          <p:nvPr>
            <p:ph type="sldNum" sz="quarter" idx="12"/>
          </p:nvPr>
        </p:nvSpPr>
        <p:spPr/>
        <p:txBody>
          <a:bodyPr/>
          <a:lstStyle/>
          <a:p>
            <a:fld id="{575F2246-A660-4596-8D86-7A0747974858}" type="slidenum">
              <a:rPr lang="en-US" smtClean="0"/>
              <a:t>‹#›</a:t>
            </a:fld>
            <a:endParaRPr lang="en-US"/>
          </a:p>
        </p:txBody>
      </p:sp>
    </p:spTree>
    <p:extLst>
      <p:ext uri="{BB962C8B-B14F-4D97-AF65-F5344CB8AC3E}">
        <p14:creationId xmlns:p14="http://schemas.microsoft.com/office/powerpoint/2010/main" val="1302601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889EBF-3C57-4105-873A-29172F0CBE36}" type="datetime1">
              <a:rPr lang="en-US" smtClean="0"/>
              <a:t>4/30/2018</a:t>
            </a:fld>
            <a:endParaRPr lang="en-US"/>
          </a:p>
        </p:txBody>
      </p:sp>
      <p:sp>
        <p:nvSpPr>
          <p:cNvPr id="8" name="Footer Placeholder 7"/>
          <p:cNvSpPr>
            <a:spLocks noGrp="1"/>
          </p:cNvSpPr>
          <p:nvPr>
            <p:ph type="ftr" sz="quarter" idx="11"/>
          </p:nvPr>
        </p:nvSpPr>
        <p:spPr/>
        <p:txBody>
          <a:bodyPr/>
          <a:lstStyle/>
          <a:p>
            <a:r>
              <a:rPr lang="en-US"/>
              <a:t>Estes, Air Quality Science, TCEQ Environmental Trade Fair 2018</a:t>
            </a:r>
          </a:p>
        </p:txBody>
      </p:sp>
      <p:sp>
        <p:nvSpPr>
          <p:cNvPr id="9" name="Slide Number Placeholder 8"/>
          <p:cNvSpPr>
            <a:spLocks noGrp="1"/>
          </p:cNvSpPr>
          <p:nvPr>
            <p:ph type="sldNum" sz="quarter" idx="12"/>
          </p:nvPr>
        </p:nvSpPr>
        <p:spPr/>
        <p:txBody>
          <a:bodyPr/>
          <a:lstStyle/>
          <a:p>
            <a:fld id="{575F2246-A660-4596-8D86-7A0747974858}" type="slidenum">
              <a:rPr lang="en-US" smtClean="0"/>
              <a:t>‹#›</a:t>
            </a:fld>
            <a:endParaRPr lang="en-US"/>
          </a:p>
        </p:txBody>
      </p:sp>
    </p:spTree>
    <p:extLst>
      <p:ext uri="{BB962C8B-B14F-4D97-AF65-F5344CB8AC3E}">
        <p14:creationId xmlns:p14="http://schemas.microsoft.com/office/powerpoint/2010/main" val="2244488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50E7F9-184F-4AD0-8F54-9B1B1C6AB99C}" type="datetime1">
              <a:rPr lang="en-US" smtClean="0"/>
              <a:t>4/30/2018</a:t>
            </a:fld>
            <a:endParaRPr lang="en-US"/>
          </a:p>
        </p:txBody>
      </p:sp>
      <p:sp>
        <p:nvSpPr>
          <p:cNvPr id="4" name="Footer Placeholder 3"/>
          <p:cNvSpPr>
            <a:spLocks noGrp="1"/>
          </p:cNvSpPr>
          <p:nvPr>
            <p:ph type="ftr" sz="quarter" idx="11"/>
          </p:nvPr>
        </p:nvSpPr>
        <p:spPr/>
        <p:txBody>
          <a:bodyPr/>
          <a:lstStyle/>
          <a:p>
            <a:r>
              <a:rPr lang="en-US"/>
              <a:t>Estes, Air Quality Science, TCEQ Environmental Trade Fair 2018</a:t>
            </a:r>
          </a:p>
        </p:txBody>
      </p:sp>
      <p:sp>
        <p:nvSpPr>
          <p:cNvPr id="5" name="Slide Number Placeholder 4"/>
          <p:cNvSpPr>
            <a:spLocks noGrp="1"/>
          </p:cNvSpPr>
          <p:nvPr>
            <p:ph type="sldNum" sz="quarter" idx="12"/>
          </p:nvPr>
        </p:nvSpPr>
        <p:spPr/>
        <p:txBody>
          <a:bodyPr/>
          <a:lstStyle/>
          <a:p>
            <a:fld id="{575F2246-A660-4596-8D86-7A0747974858}" type="slidenum">
              <a:rPr lang="en-US" smtClean="0"/>
              <a:t>‹#›</a:t>
            </a:fld>
            <a:endParaRPr lang="en-US"/>
          </a:p>
        </p:txBody>
      </p:sp>
    </p:spTree>
    <p:extLst>
      <p:ext uri="{BB962C8B-B14F-4D97-AF65-F5344CB8AC3E}">
        <p14:creationId xmlns:p14="http://schemas.microsoft.com/office/powerpoint/2010/main" val="4265246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896899-9430-49D1-BD86-D51B8DF65C0A}" type="datetime1">
              <a:rPr lang="en-US" smtClean="0"/>
              <a:t>4/30/2018</a:t>
            </a:fld>
            <a:endParaRPr lang="en-US"/>
          </a:p>
        </p:txBody>
      </p:sp>
      <p:sp>
        <p:nvSpPr>
          <p:cNvPr id="3" name="Footer Placeholder 2"/>
          <p:cNvSpPr>
            <a:spLocks noGrp="1"/>
          </p:cNvSpPr>
          <p:nvPr>
            <p:ph type="ftr" sz="quarter" idx="11"/>
          </p:nvPr>
        </p:nvSpPr>
        <p:spPr>
          <a:xfrm>
            <a:off x="4038600" y="6504634"/>
            <a:ext cx="4114800" cy="365125"/>
          </a:xfrm>
        </p:spPr>
        <p:txBody>
          <a:bodyPr/>
          <a:lstStyle/>
          <a:p>
            <a:r>
              <a:rPr lang="en-US" dirty="0"/>
              <a:t>Estes, Air Quality Science, TCEQ Environmental Trade Fair 2018</a:t>
            </a:r>
          </a:p>
        </p:txBody>
      </p:sp>
      <p:sp>
        <p:nvSpPr>
          <p:cNvPr id="4" name="Slide Number Placeholder 3"/>
          <p:cNvSpPr>
            <a:spLocks noGrp="1"/>
          </p:cNvSpPr>
          <p:nvPr>
            <p:ph type="sldNum" sz="quarter" idx="12"/>
          </p:nvPr>
        </p:nvSpPr>
        <p:spPr/>
        <p:txBody>
          <a:bodyPr/>
          <a:lstStyle/>
          <a:p>
            <a:fld id="{575F2246-A660-4596-8D86-7A0747974858}" type="slidenum">
              <a:rPr lang="en-US" smtClean="0"/>
              <a:t>‹#›</a:t>
            </a:fld>
            <a:endParaRPr lang="en-US"/>
          </a:p>
        </p:txBody>
      </p:sp>
    </p:spTree>
    <p:extLst>
      <p:ext uri="{BB962C8B-B14F-4D97-AF65-F5344CB8AC3E}">
        <p14:creationId xmlns:p14="http://schemas.microsoft.com/office/powerpoint/2010/main" val="1523519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7B22A8-680E-4C9E-888B-C2EE24DFB96A}" type="datetime1">
              <a:rPr lang="en-US" smtClean="0"/>
              <a:t>4/30/2018</a:t>
            </a:fld>
            <a:endParaRPr lang="en-US"/>
          </a:p>
        </p:txBody>
      </p:sp>
      <p:sp>
        <p:nvSpPr>
          <p:cNvPr id="6" name="Footer Placeholder 5"/>
          <p:cNvSpPr>
            <a:spLocks noGrp="1"/>
          </p:cNvSpPr>
          <p:nvPr>
            <p:ph type="ftr" sz="quarter" idx="11"/>
          </p:nvPr>
        </p:nvSpPr>
        <p:spPr/>
        <p:txBody>
          <a:bodyPr/>
          <a:lstStyle/>
          <a:p>
            <a:r>
              <a:rPr lang="en-US"/>
              <a:t>Estes, Air Quality Science, TCEQ Environmental Trade Fair 2018</a:t>
            </a:r>
          </a:p>
        </p:txBody>
      </p:sp>
      <p:sp>
        <p:nvSpPr>
          <p:cNvPr id="7" name="Slide Number Placeholder 6"/>
          <p:cNvSpPr>
            <a:spLocks noGrp="1"/>
          </p:cNvSpPr>
          <p:nvPr>
            <p:ph type="sldNum" sz="quarter" idx="12"/>
          </p:nvPr>
        </p:nvSpPr>
        <p:spPr/>
        <p:txBody>
          <a:bodyPr/>
          <a:lstStyle/>
          <a:p>
            <a:fld id="{575F2246-A660-4596-8D86-7A0747974858}" type="slidenum">
              <a:rPr lang="en-US" smtClean="0"/>
              <a:t>‹#›</a:t>
            </a:fld>
            <a:endParaRPr lang="en-US"/>
          </a:p>
        </p:txBody>
      </p:sp>
    </p:spTree>
    <p:extLst>
      <p:ext uri="{BB962C8B-B14F-4D97-AF65-F5344CB8AC3E}">
        <p14:creationId xmlns:p14="http://schemas.microsoft.com/office/powerpoint/2010/main" val="2202367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F98A7E-6D95-4A49-8521-250832FA54C7}" type="datetime1">
              <a:rPr lang="en-US" smtClean="0"/>
              <a:t>4/30/2018</a:t>
            </a:fld>
            <a:endParaRPr lang="en-US"/>
          </a:p>
        </p:txBody>
      </p:sp>
      <p:sp>
        <p:nvSpPr>
          <p:cNvPr id="6" name="Footer Placeholder 5"/>
          <p:cNvSpPr>
            <a:spLocks noGrp="1"/>
          </p:cNvSpPr>
          <p:nvPr>
            <p:ph type="ftr" sz="quarter" idx="11"/>
          </p:nvPr>
        </p:nvSpPr>
        <p:spPr/>
        <p:txBody>
          <a:bodyPr/>
          <a:lstStyle/>
          <a:p>
            <a:r>
              <a:rPr lang="en-US"/>
              <a:t>Estes, Air Quality Science, TCEQ Environmental Trade Fair 2018</a:t>
            </a:r>
          </a:p>
        </p:txBody>
      </p:sp>
      <p:sp>
        <p:nvSpPr>
          <p:cNvPr id="7" name="Slide Number Placeholder 6"/>
          <p:cNvSpPr>
            <a:spLocks noGrp="1"/>
          </p:cNvSpPr>
          <p:nvPr>
            <p:ph type="sldNum" sz="quarter" idx="12"/>
          </p:nvPr>
        </p:nvSpPr>
        <p:spPr/>
        <p:txBody>
          <a:bodyPr/>
          <a:lstStyle/>
          <a:p>
            <a:fld id="{575F2246-A660-4596-8D86-7A0747974858}" type="slidenum">
              <a:rPr lang="en-US" smtClean="0"/>
              <a:t>‹#›</a:t>
            </a:fld>
            <a:endParaRPr lang="en-US"/>
          </a:p>
        </p:txBody>
      </p:sp>
    </p:spTree>
    <p:extLst>
      <p:ext uri="{BB962C8B-B14F-4D97-AF65-F5344CB8AC3E}">
        <p14:creationId xmlns:p14="http://schemas.microsoft.com/office/powerpoint/2010/main" val="3981554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420160-9395-44D5-A5CD-B97285619F35}" type="datetime1">
              <a:rPr lang="en-US" smtClean="0"/>
              <a:t>4/30/2018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Estes, Air Quality Science, TCEQ Environmental Trade Fair 2018</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5F2246-A660-4596-8D86-7A0747974858}" type="slidenum">
              <a:rPr lang="en-US" smtClean="0"/>
              <a:t>‹#›</a:t>
            </a:fld>
            <a:endParaRPr lang="en-US"/>
          </a:p>
        </p:txBody>
      </p:sp>
    </p:spTree>
    <p:extLst>
      <p:ext uri="{BB962C8B-B14F-4D97-AF65-F5344CB8AC3E}">
        <p14:creationId xmlns:p14="http://schemas.microsoft.com/office/powerpoint/2010/main" val="592757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k.Estes@tceq.texas.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tiff"/><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hyperlink" Target="https://www.esrl.noaa.gov/csd/projects/songnex/"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tceq.texas.gov/assets/public/implementation/air/am/contracts/reports/oth/582166321516-20170629-environ-oilgas_impact_aq_synthesis.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hyperlink" Target="http://www.atmos-chem-phys.net/15/13299/2015/doi:10.5194/acp-15-13299-2015" TargetMode="External"/><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6899" y="1439067"/>
            <a:ext cx="8668251" cy="1643214"/>
          </a:xfrm>
        </p:spPr>
        <p:txBody>
          <a:bodyPr>
            <a:normAutofit fontScale="90000"/>
          </a:bodyPr>
          <a:lstStyle/>
          <a:p>
            <a:r>
              <a:rPr lang="en-US" dirty="0"/>
              <a:t>Topics in </a:t>
            </a:r>
            <a:br>
              <a:rPr lang="en-US" dirty="0"/>
            </a:br>
            <a:r>
              <a:rPr lang="en-US" dirty="0"/>
              <a:t>Texas Air Quality Science</a:t>
            </a:r>
          </a:p>
        </p:txBody>
      </p:sp>
      <p:sp>
        <p:nvSpPr>
          <p:cNvPr id="3" name="Subtitle 2"/>
          <p:cNvSpPr>
            <a:spLocks noGrp="1"/>
          </p:cNvSpPr>
          <p:nvPr>
            <p:ph type="subTitle" idx="1"/>
          </p:nvPr>
        </p:nvSpPr>
        <p:spPr>
          <a:xfrm>
            <a:off x="1018673" y="3605364"/>
            <a:ext cx="9833811" cy="2991853"/>
          </a:xfrm>
        </p:spPr>
        <p:txBody>
          <a:bodyPr>
            <a:noAutofit/>
          </a:bodyPr>
          <a:lstStyle/>
          <a:p>
            <a:r>
              <a:rPr lang="en-US" dirty="0"/>
              <a:t>Mark J. Estes</a:t>
            </a:r>
          </a:p>
          <a:p>
            <a:r>
              <a:rPr lang="en-US" dirty="0"/>
              <a:t>Senior Air Quality Scientist, Texas Commission on Environmental Quality</a:t>
            </a:r>
          </a:p>
          <a:p>
            <a:r>
              <a:rPr lang="en-US" dirty="0">
                <a:hlinkClick r:id="rId3"/>
              </a:rPr>
              <a:t>Mark.Estes@tceq.texas.gov</a:t>
            </a:r>
            <a:r>
              <a:rPr lang="en-US" dirty="0"/>
              <a:t> </a:t>
            </a:r>
          </a:p>
        </p:txBody>
      </p:sp>
      <p:pic>
        <p:nvPicPr>
          <p:cNvPr id="4" name="Picture 3" descr="3C-TCEQ-small.png"/>
          <p:cNvPicPr>
            <a:picLocks noChangeAspect="1"/>
          </p:cNvPicPr>
          <p:nvPr/>
        </p:nvPicPr>
        <p:blipFill>
          <a:blip r:embed="rId4" cstate="print"/>
          <a:stretch>
            <a:fillRect/>
          </a:stretch>
        </p:blipFill>
        <p:spPr>
          <a:xfrm>
            <a:off x="457200" y="228600"/>
            <a:ext cx="936702" cy="1629046"/>
          </a:xfrm>
          <a:prstGeom prst="rect">
            <a:avLst/>
          </a:prstGeom>
        </p:spPr>
      </p:pic>
      <p:pic>
        <p:nvPicPr>
          <p:cNvPr id="5" name="Picture 8" descr="tceq_name_short"/>
          <p:cNvPicPr>
            <a:picLocks noChangeAspect="1" noChangeArrowheads="1"/>
          </p:cNvPicPr>
          <p:nvPr/>
        </p:nvPicPr>
        <p:blipFill>
          <a:blip r:embed="rId5" cstate="print"/>
          <a:srcRect r="18868" b="-1408"/>
          <a:stretch>
            <a:fillRect/>
          </a:stretch>
        </p:blipFill>
        <p:spPr bwMode="auto">
          <a:xfrm>
            <a:off x="4839645" y="0"/>
            <a:ext cx="7352355" cy="512956"/>
          </a:xfrm>
          <a:prstGeom prst="rect">
            <a:avLst/>
          </a:prstGeom>
          <a:noFill/>
          <a:ln w="9525">
            <a:noFill/>
            <a:miter lim="800000"/>
            <a:headEnd/>
            <a:tailEnd/>
          </a:ln>
        </p:spPr>
      </p:pic>
      <p:pic>
        <p:nvPicPr>
          <p:cNvPr id="7" name="Picture 6">
            <a:extLst>
              <a:ext uri="{FF2B5EF4-FFF2-40B4-BE49-F238E27FC236}">
                <a16:creationId xmlns:a16="http://schemas.microsoft.com/office/drawing/2014/main" id="{5E670BBC-3FAD-49AE-9204-C690087BE6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3661" y="5101290"/>
            <a:ext cx="2343833" cy="1432494"/>
          </a:xfrm>
          <a:prstGeom prst="rect">
            <a:avLst/>
          </a:prstGeom>
        </p:spPr>
      </p:pic>
    </p:spTree>
    <p:extLst>
      <p:ext uri="{BB962C8B-B14F-4D97-AF65-F5344CB8AC3E}">
        <p14:creationId xmlns:p14="http://schemas.microsoft.com/office/powerpoint/2010/main" val="562623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BB48BCC-701D-4F74-9DDB-3978369D9EDB}"/>
              </a:ext>
            </a:extLst>
          </p:cNvPr>
          <p:cNvSpPr>
            <a:spLocks noGrp="1"/>
          </p:cNvSpPr>
          <p:nvPr>
            <p:ph type="ftr" sz="quarter" idx="11"/>
          </p:nvPr>
        </p:nvSpPr>
        <p:spPr/>
        <p:txBody>
          <a:bodyPr/>
          <a:lstStyle/>
          <a:p>
            <a:r>
              <a:rPr lang="en-US"/>
              <a:t>Estes, Air Quality Science, TCEQ Environmental Trade Fair 2018</a:t>
            </a:r>
          </a:p>
        </p:txBody>
      </p:sp>
      <p:pic>
        <p:nvPicPr>
          <p:cNvPr id="3" name="Picture 2">
            <a:extLst>
              <a:ext uri="{FF2B5EF4-FFF2-40B4-BE49-F238E27FC236}">
                <a16:creationId xmlns:a16="http://schemas.microsoft.com/office/drawing/2014/main" id="{585FDFFB-89CD-44D1-8BED-C616462AF16B}"/>
              </a:ext>
            </a:extLst>
          </p:cNvPr>
          <p:cNvPicPr>
            <a:picLocks noChangeAspect="1"/>
          </p:cNvPicPr>
          <p:nvPr/>
        </p:nvPicPr>
        <p:blipFill>
          <a:blip r:embed="rId3"/>
          <a:stretch>
            <a:fillRect/>
          </a:stretch>
        </p:blipFill>
        <p:spPr>
          <a:xfrm>
            <a:off x="754869" y="0"/>
            <a:ext cx="6601520" cy="6564834"/>
          </a:xfrm>
          <a:prstGeom prst="rect">
            <a:avLst/>
          </a:prstGeom>
        </p:spPr>
      </p:pic>
      <p:sp>
        <p:nvSpPr>
          <p:cNvPr id="4" name="TextBox 3">
            <a:extLst>
              <a:ext uri="{FF2B5EF4-FFF2-40B4-BE49-F238E27FC236}">
                <a16:creationId xmlns:a16="http://schemas.microsoft.com/office/drawing/2014/main" id="{AF794C9B-0EA7-4E71-A098-7D2D61F8F619}"/>
              </a:ext>
            </a:extLst>
          </p:cNvPr>
          <p:cNvSpPr txBox="1"/>
          <p:nvPr/>
        </p:nvSpPr>
        <p:spPr>
          <a:xfrm>
            <a:off x="7791450" y="264695"/>
            <a:ext cx="4238625" cy="5724644"/>
          </a:xfrm>
          <a:prstGeom prst="rect">
            <a:avLst/>
          </a:prstGeom>
          <a:noFill/>
        </p:spPr>
        <p:txBody>
          <a:bodyPr wrap="square" rtlCol="0">
            <a:spAutoFit/>
          </a:bodyPr>
          <a:lstStyle/>
          <a:p>
            <a:r>
              <a:rPr lang="en-US" sz="2400" b="1" dirty="0"/>
              <a:t>Trends are reversing in OMI satellite NO</a:t>
            </a:r>
            <a:r>
              <a:rPr lang="en-US" sz="2400" b="1" baseline="-25000" dirty="0"/>
              <a:t>2</a:t>
            </a:r>
            <a:r>
              <a:rPr lang="en-US" sz="2400" b="1" dirty="0"/>
              <a:t> observations and </a:t>
            </a:r>
            <a:r>
              <a:rPr lang="en-US" sz="2400" b="1" dirty="0">
                <a:latin typeface="Whitney-Bold"/>
              </a:rPr>
              <a:t>NO</a:t>
            </a:r>
            <a:r>
              <a:rPr lang="en-US" sz="2400" b="1" baseline="-25000" dirty="0">
                <a:latin typeface="Whitney-Bold"/>
              </a:rPr>
              <a:t>x</a:t>
            </a:r>
            <a:r>
              <a:rPr lang="en-US" sz="2400" b="1" dirty="0"/>
              <a:t> emissions inventories</a:t>
            </a:r>
          </a:p>
          <a:p>
            <a:endParaRPr lang="en-US" sz="1400" dirty="0"/>
          </a:p>
          <a:p>
            <a:r>
              <a:rPr lang="en-US" sz="1400" dirty="0"/>
              <a:t>The box plots show the relative changes in (a) the average OMI tropospheric NO2 column densities for provinces in China; (b) the anthropogenic </a:t>
            </a:r>
            <a:r>
              <a:rPr lang="en-US" sz="1400" dirty="0">
                <a:latin typeface="Whitney-Bold"/>
              </a:rPr>
              <a:t>NO</a:t>
            </a:r>
            <a:r>
              <a:rPr lang="en-US" sz="1400" baseline="-25000" dirty="0">
                <a:latin typeface="Whitney-Bold"/>
              </a:rPr>
              <a:t>x</a:t>
            </a:r>
            <a:r>
              <a:rPr lang="en-US" sz="1400" dirty="0"/>
              <a:t> emissions for provinces in China; (c) the fitted </a:t>
            </a:r>
            <a:r>
              <a:rPr lang="en-US" sz="1400" dirty="0">
                <a:latin typeface="Whitney-Bold"/>
              </a:rPr>
              <a:t>NO</a:t>
            </a:r>
            <a:r>
              <a:rPr lang="en-US" sz="1400" baseline="-25000" dirty="0">
                <a:latin typeface="Whitney-Bold"/>
              </a:rPr>
              <a:t>x</a:t>
            </a:r>
            <a:r>
              <a:rPr lang="en-US" sz="1400" dirty="0">
                <a:latin typeface="Whitney-Bold"/>
              </a:rPr>
              <a:t> </a:t>
            </a:r>
            <a:r>
              <a:rPr lang="en-US" sz="1400" dirty="0"/>
              <a:t>emissions for cities investigated in this study; and (d) the anthropogenic </a:t>
            </a:r>
            <a:r>
              <a:rPr lang="en-US" sz="1400" dirty="0">
                <a:latin typeface="Whitney-Bold"/>
              </a:rPr>
              <a:t>NO</a:t>
            </a:r>
            <a:r>
              <a:rPr lang="en-US" sz="1400" baseline="-25000" dirty="0">
                <a:latin typeface="Whitney-Bold"/>
              </a:rPr>
              <a:t>x</a:t>
            </a:r>
            <a:r>
              <a:rPr lang="en-US" sz="1400" dirty="0"/>
              <a:t> emissions for the corresponding cities. </a:t>
            </a:r>
          </a:p>
          <a:p>
            <a:endParaRPr lang="en-US" sz="1400" dirty="0"/>
          </a:p>
          <a:p>
            <a:r>
              <a:rPr lang="en-US" sz="1400" dirty="0"/>
              <a:t>The blue horizontal line is the median of the relative differences; the red horizontal line is the mean of the relative differences; the box denotes the 25 and 75% percentiles; and the whiskers denote the 10 and 90% percentiles. The bottom-up emission data are derived from the MEIC model.</a:t>
            </a:r>
          </a:p>
          <a:p>
            <a:endParaRPr lang="en-US" sz="1400" dirty="0"/>
          </a:p>
          <a:p>
            <a:pPr>
              <a:tabLst>
                <a:tab pos="457200" algn="l"/>
                <a:tab pos="457200" algn="l"/>
              </a:tabLst>
            </a:pPr>
            <a:r>
              <a:rPr lang="en-US" sz="1400" dirty="0">
                <a:latin typeface="NimbusRomNo9L-Regu"/>
                <a:ea typeface="Calibri" panose="020F0502020204030204" pitchFamily="34" charset="0"/>
                <a:cs typeface="NimbusRomNo9L-Regu"/>
              </a:rPr>
              <a:t>Liu, Fei et al. (2017), </a:t>
            </a:r>
            <a:r>
              <a:rPr lang="en-US" sz="1400" dirty="0">
                <a:latin typeface="Whitney-Bold"/>
              </a:rPr>
              <a:t>NO</a:t>
            </a:r>
            <a:r>
              <a:rPr lang="en-US" sz="1400" baseline="-25000" dirty="0">
                <a:latin typeface="Whitney-Bold"/>
              </a:rPr>
              <a:t>x</a:t>
            </a:r>
            <a:r>
              <a:rPr lang="en-US" sz="1400" dirty="0">
                <a:latin typeface="NimbusRomNo9L-Regu"/>
                <a:ea typeface="Calibri" panose="020F0502020204030204" pitchFamily="34" charset="0"/>
                <a:cs typeface="NimbusRomNo9L-Regu"/>
              </a:rPr>
              <a:t> emission trends over Chinese cities estimated from OMI observations during 2005 to 2015, Atmos. Chem. Phys., 17, 9261–9275, doi: 10.5194/acp-17-9261-2017.</a:t>
            </a:r>
            <a:endParaRPr lang="en-US" sz="2000" dirty="0">
              <a:latin typeface="Georgia" panose="02040502050405020303" pitchFamily="18" charset="0"/>
              <a:ea typeface="Calibri" panose="020F0502020204030204" pitchFamily="34" charset="0"/>
              <a:cs typeface="Times New Roman" panose="02020603050405020304" pitchFamily="18" charset="0"/>
            </a:endParaRPr>
          </a:p>
          <a:p>
            <a:endParaRPr lang="en-US" sz="1400" dirty="0"/>
          </a:p>
        </p:txBody>
      </p:sp>
      <p:sp>
        <p:nvSpPr>
          <p:cNvPr id="5" name="TextBox 4">
            <a:extLst>
              <a:ext uri="{FF2B5EF4-FFF2-40B4-BE49-F238E27FC236}">
                <a16:creationId xmlns:a16="http://schemas.microsoft.com/office/drawing/2014/main" id="{D02DA6C8-052E-4F23-9E67-5C439BFF8B42}"/>
              </a:ext>
            </a:extLst>
          </p:cNvPr>
          <p:cNvSpPr txBox="1"/>
          <p:nvPr/>
        </p:nvSpPr>
        <p:spPr>
          <a:xfrm>
            <a:off x="4882314" y="381000"/>
            <a:ext cx="1933074" cy="646331"/>
          </a:xfrm>
          <a:prstGeom prst="rect">
            <a:avLst/>
          </a:prstGeom>
          <a:noFill/>
        </p:spPr>
        <p:txBody>
          <a:bodyPr wrap="square" rtlCol="0">
            <a:spAutoFit/>
          </a:bodyPr>
          <a:lstStyle/>
          <a:p>
            <a:r>
              <a:rPr lang="en-US" dirty="0"/>
              <a:t>Bottom-up </a:t>
            </a:r>
            <a:r>
              <a:rPr lang="en-US" dirty="0">
                <a:latin typeface="Whitney-Bold"/>
              </a:rPr>
              <a:t>NO</a:t>
            </a:r>
            <a:r>
              <a:rPr lang="en-US" baseline="-25000" dirty="0">
                <a:latin typeface="Whitney-Bold"/>
              </a:rPr>
              <a:t>x</a:t>
            </a:r>
            <a:r>
              <a:rPr lang="en-US" dirty="0"/>
              <a:t> EI, Chinese provinces</a:t>
            </a:r>
          </a:p>
        </p:txBody>
      </p:sp>
      <p:sp>
        <p:nvSpPr>
          <p:cNvPr id="6" name="TextBox 5">
            <a:extLst>
              <a:ext uri="{FF2B5EF4-FFF2-40B4-BE49-F238E27FC236}">
                <a16:creationId xmlns:a16="http://schemas.microsoft.com/office/drawing/2014/main" id="{82509CC2-B9AB-4929-843F-9471DDEB5E2C}"/>
              </a:ext>
            </a:extLst>
          </p:cNvPr>
          <p:cNvSpPr txBox="1"/>
          <p:nvPr/>
        </p:nvSpPr>
        <p:spPr>
          <a:xfrm>
            <a:off x="1327984" y="312320"/>
            <a:ext cx="2237874" cy="646331"/>
          </a:xfrm>
          <a:prstGeom prst="rect">
            <a:avLst/>
          </a:prstGeom>
          <a:noFill/>
        </p:spPr>
        <p:txBody>
          <a:bodyPr wrap="square" rtlCol="0">
            <a:spAutoFit/>
          </a:bodyPr>
          <a:lstStyle/>
          <a:p>
            <a:r>
              <a:rPr lang="en-US" b="1" dirty="0"/>
              <a:t>Satellite NO2, Chinese provinces</a:t>
            </a:r>
          </a:p>
        </p:txBody>
      </p:sp>
      <p:sp>
        <p:nvSpPr>
          <p:cNvPr id="7" name="TextBox 6">
            <a:extLst>
              <a:ext uri="{FF2B5EF4-FFF2-40B4-BE49-F238E27FC236}">
                <a16:creationId xmlns:a16="http://schemas.microsoft.com/office/drawing/2014/main" id="{D63C0308-3D45-4334-8E82-52E0B24611CA}"/>
              </a:ext>
            </a:extLst>
          </p:cNvPr>
          <p:cNvSpPr txBox="1"/>
          <p:nvPr/>
        </p:nvSpPr>
        <p:spPr>
          <a:xfrm>
            <a:off x="1327984" y="3521031"/>
            <a:ext cx="2237874" cy="646331"/>
          </a:xfrm>
          <a:prstGeom prst="rect">
            <a:avLst/>
          </a:prstGeom>
          <a:noFill/>
        </p:spPr>
        <p:txBody>
          <a:bodyPr wrap="square" rtlCol="0">
            <a:spAutoFit/>
          </a:bodyPr>
          <a:lstStyle/>
          <a:p>
            <a:r>
              <a:rPr lang="en-US" b="1" dirty="0"/>
              <a:t>Satellite NO2,</a:t>
            </a:r>
          </a:p>
          <a:p>
            <a:r>
              <a:rPr lang="en-US" b="1" dirty="0"/>
              <a:t>Chinese cities</a:t>
            </a:r>
          </a:p>
        </p:txBody>
      </p:sp>
      <p:sp>
        <p:nvSpPr>
          <p:cNvPr id="8" name="TextBox 7">
            <a:extLst>
              <a:ext uri="{FF2B5EF4-FFF2-40B4-BE49-F238E27FC236}">
                <a16:creationId xmlns:a16="http://schemas.microsoft.com/office/drawing/2014/main" id="{CB20E6CB-EAEF-4EAF-A50A-F8E870C7EE7E}"/>
              </a:ext>
            </a:extLst>
          </p:cNvPr>
          <p:cNvSpPr txBox="1"/>
          <p:nvPr/>
        </p:nvSpPr>
        <p:spPr>
          <a:xfrm>
            <a:off x="4882314" y="3715754"/>
            <a:ext cx="1933074" cy="646331"/>
          </a:xfrm>
          <a:prstGeom prst="rect">
            <a:avLst/>
          </a:prstGeom>
          <a:noFill/>
        </p:spPr>
        <p:txBody>
          <a:bodyPr wrap="square" rtlCol="0">
            <a:spAutoFit/>
          </a:bodyPr>
          <a:lstStyle/>
          <a:p>
            <a:r>
              <a:rPr lang="en-US" dirty="0"/>
              <a:t>Bottom-up </a:t>
            </a:r>
            <a:r>
              <a:rPr lang="en-US" dirty="0">
                <a:latin typeface="Whitney-Bold"/>
              </a:rPr>
              <a:t>NO</a:t>
            </a:r>
            <a:r>
              <a:rPr lang="en-US" baseline="-25000" dirty="0">
                <a:latin typeface="Whitney-Bold"/>
              </a:rPr>
              <a:t>x</a:t>
            </a:r>
            <a:r>
              <a:rPr lang="en-US" dirty="0"/>
              <a:t> EI, Chinese cities</a:t>
            </a:r>
          </a:p>
        </p:txBody>
      </p:sp>
    </p:spTree>
    <p:extLst>
      <p:ext uri="{BB962C8B-B14F-4D97-AF65-F5344CB8AC3E}">
        <p14:creationId xmlns:p14="http://schemas.microsoft.com/office/powerpoint/2010/main" val="1712167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2FB554-BA54-4EEC-8CF9-E56DC5F29A19}"/>
              </a:ext>
            </a:extLst>
          </p:cNvPr>
          <p:cNvSpPr>
            <a:spLocks noGrp="1"/>
          </p:cNvSpPr>
          <p:nvPr>
            <p:ph type="ftr" sz="quarter" idx="11"/>
          </p:nvPr>
        </p:nvSpPr>
        <p:spPr/>
        <p:txBody>
          <a:bodyPr/>
          <a:lstStyle/>
          <a:p>
            <a:r>
              <a:rPr lang="en-US"/>
              <a:t>Estes, Air Quality Science, TCEQ Environmental Trade Fair 2018</a:t>
            </a:r>
          </a:p>
        </p:txBody>
      </p:sp>
      <p:sp>
        <p:nvSpPr>
          <p:cNvPr id="4" name="Rectangle 3">
            <a:extLst>
              <a:ext uri="{FF2B5EF4-FFF2-40B4-BE49-F238E27FC236}">
                <a16:creationId xmlns:a16="http://schemas.microsoft.com/office/drawing/2014/main" id="{B5734554-38A3-4416-B396-C64DA76C69B6}"/>
              </a:ext>
            </a:extLst>
          </p:cNvPr>
          <p:cNvSpPr/>
          <p:nvPr/>
        </p:nvSpPr>
        <p:spPr>
          <a:xfrm>
            <a:off x="168441" y="388692"/>
            <a:ext cx="6938211" cy="5401479"/>
          </a:xfrm>
          <a:prstGeom prst="rect">
            <a:avLst/>
          </a:prstGeom>
        </p:spPr>
        <p:txBody>
          <a:bodyPr wrap="square">
            <a:spAutoFit/>
          </a:bodyPr>
          <a:lstStyle/>
          <a:p>
            <a:r>
              <a:rPr lang="en-US" sz="2000" b="1" dirty="0">
                <a:solidFill>
                  <a:srgbClr val="0A3A69"/>
                </a:solidFill>
                <a:latin typeface="AdvTT99c4c969"/>
              </a:rPr>
              <a:t>Reversal of Long-Term Trend in Baseline Ozone Concentrations</a:t>
            </a:r>
          </a:p>
          <a:p>
            <a:r>
              <a:rPr lang="en-US" sz="2000" b="1" dirty="0">
                <a:solidFill>
                  <a:srgbClr val="0A3A69"/>
                </a:solidFill>
                <a:latin typeface="AdvTT99c4c969"/>
              </a:rPr>
              <a:t>at the North American West Coast</a:t>
            </a:r>
          </a:p>
          <a:p>
            <a:r>
              <a:rPr lang="en-US" sz="900" dirty="0">
                <a:solidFill>
                  <a:srgbClr val="000000"/>
                </a:solidFill>
                <a:latin typeface="AdvTTaf7f9f4f.B"/>
              </a:rPr>
              <a:t>D. D. Parrish</a:t>
            </a:r>
            <a:r>
              <a:rPr lang="en-US" sz="600" dirty="0">
                <a:solidFill>
                  <a:srgbClr val="000000"/>
                </a:solidFill>
                <a:latin typeface="AdvTTaf7f9f4f.B"/>
              </a:rPr>
              <a:t>1,2 </a:t>
            </a:r>
            <a:r>
              <a:rPr lang="en-US" sz="900" dirty="0">
                <a:solidFill>
                  <a:srgbClr val="000000"/>
                </a:solidFill>
                <a:latin typeface="AdvTTaf7f9f4f.B"/>
              </a:rPr>
              <a:t>, I. Petropavlovskikh</a:t>
            </a:r>
            <a:r>
              <a:rPr lang="en-US" sz="600" dirty="0">
                <a:solidFill>
                  <a:srgbClr val="000000"/>
                </a:solidFill>
                <a:latin typeface="AdvTTaf7f9f4f.B"/>
              </a:rPr>
              <a:t>1,3 </a:t>
            </a:r>
            <a:r>
              <a:rPr lang="en-US" sz="900" dirty="0">
                <a:solidFill>
                  <a:srgbClr val="000000"/>
                </a:solidFill>
                <a:latin typeface="AdvTTaf7f9f4f.B"/>
              </a:rPr>
              <a:t>, and S. J. Oltmans</a:t>
            </a:r>
            <a:r>
              <a:rPr lang="en-US" sz="600" dirty="0">
                <a:solidFill>
                  <a:srgbClr val="000000"/>
                </a:solidFill>
                <a:latin typeface="AdvTTaf7f9f4f.B"/>
              </a:rPr>
              <a:t>1,3</a:t>
            </a:r>
          </a:p>
          <a:p>
            <a:r>
              <a:rPr lang="en-US" sz="500" dirty="0">
                <a:solidFill>
                  <a:srgbClr val="464646"/>
                </a:solidFill>
                <a:latin typeface="AdvTTe45e47d2"/>
              </a:rPr>
              <a:t>1</a:t>
            </a:r>
            <a:r>
              <a:rPr lang="en-US" sz="800" dirty="0">
                <a:solidFill>
                  <a:srgbClr val="464646"/>
                </a:solidFill>
                <a:latin typeface="AdvTTe45e47d2"/>
              </a:rPr>
              <a:t>Cooperative Institute for Research in Environmental Sciences, University of Colorado Boulder, Boulder, CO, USA, </a:t>
            </a:r>
            <a:r>
              <a:rPr lang="en-US" sz="500" dirty="0">
                <a:solidFill>
                  <a:srgbClr val="464646"/>
                </a:solidFill>
                <a:latin typeface="AdvTTe45e47d2"/>
              </a:rPr>
              <a:t>2</a:t>
            </a:r>
            <a:r>
              <a:rPr lang="en-US" sz="800" dirty="0">
                <a:solidFill>
                  <a:srgbClr val="464646"/>
                </a:solidFill>
                <a:latin typeface="AdvTTe45e47d2"/>
              </a:rPr>
              <a:t>NOAA</a:t>
            </a:r>
          </a:p>
          <a:p>
            <a:r>
              <a:rPr lang="en-US" sz="800" dirty="0">
                <a:solidFill>
                  <a:srgbClr val="464646"/>
                </a:solidFill>
                <a:latin typeface="AdvTTe45e47d2"/>
              </a:rPr>
              <a:t>ESRL Chemical Sciences Division, Boulder, CO, USA, </a:t>
            </a:r>
            <a:r>
              <a:rPr lang="en-US" sz="500" dirty="0">
                <a:solidFill>
                  <a:srgbClr val="464646"/>
                </a:solidFill>
                <a:latin typeface="AdvTTe45e47d2"/>
              </a:rPr>
              <a:t>3</a:t>
            </a:r>
            <a:r>
              <a:rPr lang="en-US" sz="800" dirty="0">
                <a:solidFill>
                  <a:srgbClr val="464646"/>
                </a:solidFill>
                <a:latin typeface="AdvTTe45e47d2"/>
              </a:rPr>
              <a:t>NOAA ESRL Global Monitoring Division, Boulder, CO, USA</a:t>
            </a:r>
          </a:p>
          <a:p>
            <a:endParaRPr lang="en-US" sz="1600" dirty="0">
              <a:solidFill>
                <a:srgbClr val="0A3A69"/>
              </a:solidFill>
              <a:latin typeface="AdvTTaf7f9f4f.B"/>
            </a:endParaRPr>
          </a:p>
          <a:p>
            <a:r>
              <a:rPr lang="en-US" sz="1600" dirty="0">
                <a:solidFill>
                  <a:srgbClr val="0A3A69"/>
                </a:solidFill>
                <a:latin typeface="AdvTTaf7f9f4f.B"/>
              </a:rPr>
              <a:t>Plain Language Summary </a:t>
            </a:r>
            <a:r>
              <a:rPr lang="en-US" sz="1600" b="1" dirty="0">
                <a:solidFill>
                  <a:srgbClr val="000000"/>
                </a:solidFill>
                <a:latin typeface="AdvTTe45e47d2"/>
              </a:rPr>
              <a:t>In U.S. urban and rural areas, ozone transported into the country from the Paci</a:t>
            </a:r>
            <a:r>
              <a:rPr lang="en-US" sz="1600" b="1" dirty="0">
                <a:solidFill>
                  <a:srgbClr val="000000"/>
                </a:solidFill>
                <a:latin typeface="AdvTTe45e47d2+fb"/>
              </a:rPr>
              <a:t>fi</a:t>
            </a:r>
            <a:r>
              <a:rPr lang="en-US" sz="1600" b="1" dirty="0">
                <a:solidFill>
                  <a:srgbClr val="000000"/>
                </a:solidFill>
                <a:latin typeface="AdvTTe45e47d2"/>
              </a:rPr>
              <a:t>c (i.e., baseline ozone) makes substantial contributions to exceedances of the ozone National Ambient Air Quality Standard. </a:t>
            </a:r>
            <a:r>
              <a:rPr lang="en-US" sz="1600" dirty="0">
                <a:solidFill>
                  <a:srgbClr val="000000"/>
                </a:solidFill>
                <a:latin typeface="AdvTTe45e47d2"/>
              </a:rPr>
              <a:t>Over past decades, baseline ozone concentrations increased, which made achievement of ozone air quality goals increasingly dif</a:t>
            </a:r>
            <a:r>
              <a:rPr lang="en-US" sz="1600" dirty="0">
                <a:solidFill>
                  <a:srgbClr val="000000"/>
                </a:solidFill>
                <a:latin typeface="AdvTTe45e47d2+fb"/>
              </a:rPr>
              <a:t>fi</a:t>
            </a:r>
            <a:r>
              <a:rPr lang="en-US" sz="1600" dirty="0">
                <a:solidFill>
                  <a:srgbClr val="000000"/>
                </a:solidFill>
                <a:latin typeface="AdvTTe45e47d2"/>
              </a:rPr>
              <a:t>cult. </a:t>
            </a:r>
            <a:r>
              <a:rPr lang="en-US" sz="1600" b="1" dirty="0">
                <a:solidFill>
                  <a:srgbClr val="000000"/>
                </a:solidFill>
                <a:latin typeface="AdvTTe45e47d2"/>
              </a:rPr>
              <a:t>However, that increase ended in the early to mid-2000s, and the baseline concentrations have begun to decrease, thus easing this particular dif</a:t>
            </a:r>
            <a:r>
              <a:rPr lang="en-US" sz="1600" b="1" dirty="0">
                <a:solidFill>
                  <a:srgbClr val="000000"/>
                </a:solidFill>
                <a:latin typeface="AdvTTe45e47d2+fb"/>
              </a:rPr>
              <a:t>fi</a:t>
            </a:r>
            <a:r>
              <a:rPr lang="en-US" sz="1600" b="1" dirty="0">
                <a:solidFill>
                  <a:srgbClr val="000000"/>
                </a:solidFill>
                <a:latin typeface="AdvTTe45e47d2"/>
              </a:rPr>
              <a:t>culty. </a:t>
            </a:r>
            <a:r>
              <a:rPr lang="en-US" sz="1600" dirty="0">
                <a:solidFill>
                  <a:srgbClr val="000000"/>
                </a:solidFill>
                <a:latin typeface="AdvTTe45e47d2"/>
              </a:rPr>
              <a:t>Global modes are relied upon to quantify the in</a:t>
            </a:r>
            <a:r>
              <a:rPr lang="en-US" sz="1600" dirty="0">
                <a:solidFill>
                  <a:srgbClr val="000000"/>
                </a:solidFill>
                <a:latin typeface="AdvTTe45e47d2+fb"/>
              </a:rPr>
              <a:t>fl</a:t>
            </a:r>
            <a:r>
              <a:rPr lang="en-US" sz="1600" dirty="0">
                <a:solidFill>
                  <a:srgbClr val="000000"/>
                </a:solidFill>
                <a:latin typeface="AdvTTe45e47d2"/>
              </a:rPr>
              <a:t>uence of this ozone transport, but they poorly reproduce</a:t>
            </a:r>
          </a:p>
          <a:p>
            <a:r>
              <a:rPr lang="en-US" sz="1600" dirty="0">
                <a:solidFill>
                  <a:srgbClr val="000000"/>
                </a:solidFill>
                <a:latin typeface="AdvTTe45e47d2"/>
              </a:rPr>
              <a:t>observed baseline ozone concentrations.</a:t>
            </a:r>
          </a:p>
          <a:p>
            <a:endParaRPr lang="en-US" sz="1600" dirty="0">
              <a:solidFill>
                <a:srgbClr val="000000"/>
              </a:solidFill>
              <a:latin typeface="AdvTTe45e47d2"/>
            </a:endParaRPr>
          </a:p>
          <a:p>
            <a:endParaRPr lang="en-US" sz="1600" dirty="0">
              <a:solidFill>
                <a:srgbClr val="000000"/>
              </a:solidFill>
              <a:latin typeface="AdvTTe45e47d2"/>
            </a:endParaRPr>
          </a:p>
          <a:p>
            <a:endParaRPr lang="en-US" sz="1600" dirty="0">
              <a:solidFill>
                <a:srgbClr val="000000"/>
              </a:solidFill>
              <a:latin typeface="AdvTTe45e47d2"/>
            </a:endParaRPr>
          </a:p>
          <a:p>
            <a:r>
              <a:rPr lang="it-IT" dirty="0"/>
              <a:t>Parrish, D. D., Petropavlovskikh, I., &amp; </a:t>
            </a:r>
            <a:r>
              <a:rPr lang="en-US" dirty="0"/>
              <a:t>Oltmans, S. J. (2017). Reversal of long-term trend in baseline ozone concentrations at the North American West Coast</a:t>
            </a:r>
            <a:r>
              <a:rPr lang="en-US" i="1" dirty="0"/>
              <a:t>. Geophysical Research Letters</a:t>
            </a:r>
            <a:r>
              <a:rPr lang="en-US" dirty="0"/>
              <a:t>, 44.</a:t>
            </a:r>
          </a:p>
          <a:p>
            <a:r>
              <a:rPr lang="en-US" dirty="0"/>
              <a:t>https://doi.org/10.1002/2017GL074960</a:t>
            </a:r>
            <a:endParaRPr lang="en-US" sz="1600" dirty="0"/>
          </a:p>
        </p:txBody>
      </p:sp>
      <p:pic>
        <p:nvPicPr>
          <p:cNvPr id="6" name="Picture 5">
            <a:extLst>
              <a:ext uri="{FF2B5EF4-FFF2-40B4-BE49-F238E27FC236}">
                <a16:creationId xmlns:a16="http://schemas.microsoft.com/office/drawing/2014/main" id="{565BC5BD-339C-414C-8FE9-FDCA1B5E8161}"/>
              </a:ext>
            </a:extLst>
          </p:cNvPr>
          <p:cNvPicPr>
            <a:picLocks noChangeAspect="1"/>
          </p:cNvPicPr>
          <p:nvPr/>
        </p:nvPicPr>
        <p:blipFill>
          <a:blip r:embed="rId2"/>
          <a:stretch>
            <a:fillRect/>
          </a:stretch>
        </p:blipFill>
        <p:spPr>
          <a:xfrm>
            <a:off x="7843921" y="0"/>
            <a:ext cx="4217790" cy="6504634"/>
          </a:xfrm>
          <a:prstGeom prst="rect">
            <a:avLst/>
          </a:prstGeom>
        </p:spPr>
      </p:pic>
    </p:spTree>
    <p:extLst>
      <p:ext uri="{BB962C8B-B14F-4D97-AF65-F5344CB8AC3E}">
        <p14:creationId xmlns:p14="http://schemas.microsoft.com/office/powerpoint/2010/main" val="2021749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3E01ED-92FD-46CA-84D6-F98B36A0B22C}"/>
              </a:ext>
            </a:extLst>
          </p:cNvPr>
          <p:cNvSpPr>
            <a:spLocks noGrp="1"/>
          </p:cNvSpPr>
          <p:nvPr>
            <p:ph type="title"/>
          </p:nvPr>
        </p:nvSpPr>
        <p:spPr/>
        <p:txBody>
          <a:bodyPr>
            <a:normAutofit fontScale="90000"/>
          </a:bodyPr>
          <a:lstStyle/>
          <a:p>
            <a:r>
              <a:rPr lang="en-US" b="1" dirty="0">
                <a:latin typeface="+mn-lt"/>
              </a:rPr>
              <a:t>Non-controllable O</a:t>
            </a:r>
            <a:r>
              <a:rPr lang="en-US" b="1" baseline="-25000" dirty="0">
                <a:latin typeface="+mn-lt"/>
              </a:rPr>
              <a:t>3</a:t>
            </a:r>
            <a:r>
              <a:rPr lang="en-US" b="1" dirty="0">
                <a:latin typeface="+mn-lt"/>
              </a:rPr>
              <a:t> Sources (NCOS) </a:t>
            </a:r>
            <a:br>
              <a:rPr lang="en-US" b="1" dirty="0">
                <a:latin typeface="+mn-lt"/>
              </a:rPr>
            </a:br>
            <a:r>
              <a:rPr lang="en-US" b="1" dirty="0">
                <a:latin typeface="+mn-lt"/>
              </a:rPr>
              <a:t>(Jaffe AMS 2018)</a:t>
            </a:r>
            <a:br>
              <a:rPr lang="en-US" dirty="0"/>
            </a:br>
            <a:endParaRPr lang="en-US" dirty="0"/>
          </a:p>
        </p:txBody>
      </p:sp>
      <p:sp>
        <p:nvSpPr>
          <p:cNvPr id="4" name="Content Placeholder 3">
            <a:extLst>
              <a:ext uri="{FF2B5EF4-FFF2-40B4-BE49-F238E27FC236}">
                <a16:creationId xmlns:a16="http://schemas.microsoft.com/office/drawing/2014/main" id="{2C33E9E7-D791-44EC-8276-F571D6C857FA}"/>
              </a:ext>
            </a:extLst>
          </p:cNvPr>
          <p:cNvSpPr>
            <a:spLocks noGrp="1"/>
          </p:cNvSpPr>
          <p:nvPr>
            <p:ph idx="1"/>
          </p:nvPr>
        </p:nvSpPr>
        <p:spPr>
          <a:xfrm>
            <a:off x="838200" y="1459832"/>
            <a:ext cx="10515600" cy="4717131"/>
          </a:xfrm>
        </p:spPr>
        <p:txBody>
          <a:bodyPr>
            <a:normAutofit/>
          </a:bodyPr>
          <a:lstStyle/>
          <a:p>
            <a:r>
              <a:rPr lang="en-US" b="1" dirty="0"/>
              <a:t>Stratospheric transport, wildfires, lightning, biogenic emissions and international sources all contribute to USB O</a:t>
            </a:r>
            <a:r>
              <a:rPr lang="en-US" b="1" baseline="-25000" dirty="0"/>
              <a:t>3</a:t>
            </a:r>
            <a:r>
              <a:rPr lang="en-US" b="1" dirty="0"/>
              <a:t>.</a:t>
            </a:r>
            <a:endParaRPr lang="en-US" dirty="0"/>
          </a:p>
          <a:p>
            <a:r>
              <a:rPr lang="en-US" b="1" dirty="0"/>
              <a:t>Daily variations in stratospheric transport and wildfires can be large and on some days make significant contributions to O</a:t>
            </a:r>
            <a:r>
              <a:rPr lang="en-US" b="1" baseline="-25000" dirty="0"/>
              <a:t>3</a:t>
            </a:r>
            <a:r>
              <a:rPr lang="en-US" b="1" dirty="0"/>
              <a:t> MDA8s above 70 ppb.</a:t>
            </a:r>
            <a:endParaRPr lang="en-US" dirty="0"/>
          </a:p>
          <a:p>
            <a:r>
              <a:rPr lang="en-US" b="1" dirty="0"/>
              <a:t>At present, the tools to identify and quantify these contributions to O</a:t>
            </a:r>
            <a:r>
              <a:rPr lang="en-US" b="1" baseline="-25000" dirty="0"/>
              <a:t>3</a:t>
            </a:r>
            <a:r>
              <a:rPr lang="en-US" b="1" dirty="0"/>
              <a:t> are limited. </a:t>
            </a:r>
            <a:endParaRPr lang="en-US" dirty="0"/>
          </a:p>
          <a:p>
            <a:r>
              <a:rPr lang="en-US" b="1" dirty="0"/>
              <a:t>Numerous research campaigns have successfully quantified these contributions, but doing so often depends on advanced tools, not available in routine monitoring networks.  </a:t>
            </a:r>
            <a:r>
              <a:rPr lang="en-US" b="1" i="1" dirty="0"/>
              <a:t>Identifying an NCOS is easier for a large </a:t>
            </a:r>
            <a:r>
              <a:rPr lang="en-US" b="1" dirty="0"/>
              <a:t>O</a:t>
            </a:r>
            <a:r>
              <a:rPr lang="en-US" b="1" baseline="-25000" dirty="0"/>
              <a:t>3</a:t>
            </a:r>
            <a:r>
              <a:rPr lang="en-US" b="1" i="1" dirty="0"/>
              <a:t> contribution, harder for smaller contributions. </a:t>
            </a:r>
            <a:endParaRPr lang="en-US" i="1" dirty="0"/>
          </a:p>
          <a:p>
            <a:endParaRPr lang="en-US" dirty="0"/>
          </a:p>
        </p:txBody>
      </p:sp>
      <p:sp>
        <p:nvSpPr>
          <p:cNvPr id="2" name="Footer Placeholder 1">
            <a:extLst>
              <a:ext uri="{FF2B5EF4-FFF2-40B4-BE49-F238E27FC236}">
                <a16:creationId xmlns:a16="http://schemas.microsoft.com/office/drawing/2014/main" id="{0BDE14C0-6EFC-4809-8C0D-C748BD7BEB28}"/>
              </a:ext>
            </a:extLst>
          </p:cNvPr>
          <p:cNvSpPr>
            <a:spLocks noGrp="1"/>
          </p:cNvSpPr>
          <p:nvPr>
            <p:ph type="ftr" sz="quarter" idx="11"/>
          </p:nvPr>
        </p:nvSpPr>
        <p:spPr/>
        <p:txBody>
          <a:bodyPr/>
          <a:lstStyle/>
          <a:p>
            <a:r>
              <a:rPr lang="en-US"/>
              <a:t>Estes, Air Quality Science, TCEQ Environmental Trade Fair 2018</a:t>
            </a:r>
          </a:p>
        </p:txBody>
      </p:sp>
    </p:spTree>
    <p:extLst>
      <p:ext uri="{BB962C8B-B14F-4D97-AF65-F5344CB8AC3E}">
        <p14:creationId xmlns:p14="http://schemas.microsoft.com/office/powerpoint/2010/main" val="3988021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4EB5BF-8236-42A2-B1B4-FF495FD34137}"/>
              </a:ext>
            </a:extLst>
          </p:cNvPr>
          <p:cNvSpPr>
            <a:spLocks noGrp="1"/>
          </p:cNvSpPr>
          <p:nvPr>
            <p:ph type="title"/>
          </p:nvPr>
        </p:nvSpPr>
        <p:spPr>
          <a:xfrm>
            <a:off x="160421" y="365125"/>
            <a:ext cx="11903241" cy="1325563"/>
          </a:xfrm>
        </p:spPr>
        <p:txBody>
          <a:bodyPr>
            <a:noAutofit/>
          </a:bodyPr>
          <a:lstStyle/>
          <a:p>
            <a:r>
              <a:rPr lang="en-US" sz="3600" b="1" dirty="0"/>
              <a:t>What are consistent and robust patterns in modeled US background O</a:t>
            </a:r>
            <a:r>
              <a:rPr lang="en-US" sz="3600" b="1" baseline="-25000" dirty="0"/>
              <a:t>3</a:t>
            </a:r>
            <a:r>
              <a:rPr lang="en-US" sz="3600" b="1" dirty="0"/>
              <a:t> or North American background O</a:t>
            </a:r>
            <a:r>
              <a:rPr lang="en-US" sz="3600" b="1" baseline="-25000" dirty="0"/>
              <a:t>3</a:t>
            </a:r>
            <a:r>
              <a:rPr lang="en-US" sz="3600" b="1" dirty="0"/>
              <a:t>? </a:t>
            </a:r>
            <a:r>
              <a:rPr lang="en-US" sz="2800" b="1" dirty="0"/>
              <a:t>(Jaffe AMS 2018)</a:t>
            </a:r>
            <a:br>
              <a:rPr lang="en-US" sz="3600" b="1" dirty="0"/>
            </a:br>
            <a:endParaRPr lang="en-US" sz="3600" b="1" dirty="0"/>
          </a:p>
        </p:txBody>
      </p:sp>
      <p:sp>
        <p:nvSpPr>
          <p:cNvPr id="4" name="Content Placeholder 3">
            <a:extLst>
              <a:ext uri="{FF2B5EF4-FFF2-40B4-BE49-F238E27FC236}">
                <a16:creationId xmlns:a16="http://schemas.microsoft.com/office/drawing/2014/main" id="{A20C3263-70F6-4BF6-94EF-D14E902B2712}"/>
              </a:ext>
            </a:extLst>
          </p:cNvPr>
          <p:cNvSpPr>
            <a:spLocks noGrp="1"/>
          </p:cNvSpPr>
          <p:nvPr>
            <p:ph idx="1"/>
          </p:nvPr>
        </p:nvSpPr>
        <p:spPr>
          <a:xfrm>
            <a:off x="838200" y="1536866"/>
            <a:ext cx="10515600" cy="4819483"/>
          </a:xfrm>
        </p:spPr>
        <p:txBody>
          <a:bodyPr>
            <a:normAutofit fontScale="85000" lnSpcReduction="10000"/>
          </a:bodyPr>
          <a:lstStyle/>
          <a:p>
            <a:r>
              <a:rPr lang="en-US" dirty="0"/>
              <a:t>Models consistently show that highest seasonal mean USB O</a:t>
            </a:r>
            <a:r>
              <a:rPr lang="en-US" baseline="-25000" dirty="0"/>
              <a:t>3</a:t>
            </a:r>
            <a:r>
              <a:rPr lang="en-US" dirty="0"/>
              <a:t> is in the spring in intermountain west and at highest elevations.</a:t>
            </a:r>
          </a:p>
          <a:p>
            <a:r>
              <a:rPr lang="en-US" dirty="0"/>
              <a:t>Models estimate the seasonal mean USB O</a:t>
            </a:r>
            <a:r>
              <a:rPr lang="en-US" baseline="-25000" dirty="0"/>
              <a:t>3</a:t>
            </a:r>
            <a:r>
              <a:rPr lang="en-US" dirty="0"/>
              <a:t> at 20-40 ppb for low elevation sites (e.g. east and west coast of U.S.) and over 50 ppb at some high elevation sites.</a:t>
            </a:r>
          </a:p>
          <a:p>
            <a:r>
              <a:rPr lang="en-US" dirty="0"/>
              <a:t>Significant model differences due to boundary conditions, resolution, treatment of stratosphere, wildfires, etc.</a:t>
            </a:r>
          </a:p>
          <a:p>
            <a:r>
              <a:rPr lang="en-US" dirty="0"/>
              <a:t>Difficult to compare across studies due to different reported metrics, years, definitions, etc.</a:t>
            </a:r>
          </a:p>
          <a:p>
            <a:r>
              <a:rPr lang="en-US" b="1" i="1" dirty="0"/>
              <a:t>How well do we really know USB and NAB O</a:t>
            </a:r>
            <a:r>
              <a:rPr lang="en-US" b="1" i="1" baseline="-25000" dirty="0"/>
              <a:t>3</a:t>
            </a:r>
            <a:r>
              <a:rPr lang="en-US" b="1" i="1" dirty="0"/>
              <a:t> ? How well do different models agree on USB/NAB? How accurate are the models compared to observations?</a:t>
            </a:r>
            <a:endParaRPr lang="en-US" i="1" dirty="0"/>
          </a:p>
          <a:p>
            <a:r>
              <a:rPr lang="en-US" sz="3500" b="1" dirty="0">
                <a:solidFill>
                  <a:srgbClr val="C00000"/>
                </a:solidFill>
              </a:rPr>
              <a:t>Key conclusion:  Our best estimate of </a:t>
            </a:r>
            <a:r>
              <a:rPr lang="en-US" sz="3500" b="1" i="1" dirty="0">
                <a:solidFill>
                  <a:srgbClr val="C00000"/>
                </a:solidFill>
              </a:rPr>
              <a:t>uncertainty</a:t>
            </a:r>
            <a:r>
              <a:rPr lang="en-US" sz="3500" b="1" dirty="0">
                <a:solidFill>
                  <a:srgbClr val="C00000"/>
                </a:solidFill>
              </a:rPr>
              <a:t> in </a:t>
            </a:r>
            <a:r>
              <a:rPr lang="en-US" sz="3500" b="1" i="1" dirty="0">
                <a:solidFill>
                  <a:srgbClr val="C00000"/>
                </a:solidFill>
              </a:rPr>
              <a:t>seasonal mean US background </a:t>
            </a:r>
            <a:r>
              <a:rPr lang="en-US" sz="3600" b="1" i="1" dirty="0">
                <a:solidFill>
                  <a:srgbClr val="C00000"/>
                </a:solidFill>
              </a:rPr>
              <a:t>O</a:t>
            </a:r>
            <a:r>
              <a:rPr lang="en-US" sz="3600" b="1" i="1" baseline="-25000" dirty="0">
                <a:solidFill>
                  <a:srgbClr val="C00000"/>
                </a:solidFill>
              </a:rPr>
              <a:t>3</a:t>
            </a:r>
            <a:r>
              <a:rPr lang="en-US" sz="3500" b="1" dirty="0">
                <a:solidFill>
                  <a:srgbClr val="C00000"/>
                </a:solidFill>
              </a:rPr>
              <a:t> is ± 10 ppb. Uncertainty is even larger for individual days, or time periods shorter than 3 months.</a:t>
            </a:r>
          </a:p>
          <a:p>
            <a:endParaRPr lang="en-US" sz="3500" dirty="0">
              <a:solidFill>
                <a:srgbClr val="C00000"/>
              </a:solidFill>
            </a:endParaRPr>
          </a:p>
          <a:p>
            <a:endParaRPr lang="en-US" dirty="0"/>
          </a:p>
        </p:txBody>
      </p:sp>
      <p:sp>
        <p:nvSpPr>
          <p:cNvPr id="2" name="Footer Placeholder 1">
            <a:extLst>
              <a:ext uri="{FF2B5EF4-FFF2-40B4-BE49-F238E27FC236}">
                <a16:creationId xmlns:a16="http://schemas.microsoft.com/office/drawing/2014/main" id="{0ED79D3A-D5B9-4F40-82D0-13090690F787}"/>
              </a:ext>
            </a:extLst>
          </p:cNvPr>
          <p:cNvSpPr>
            <a:spLocks noGrp="1"/>
          </p:cNvSpPr>
          <p:nvPr>
            <p:ph type="ftr" sz="quarter" idx="11"/>
          </p:nvPr>
        </p:nvSpPr>
        <p:spPr/>
        <p:txBody>
          <a:bodyPr/>
          <a:lstStyle/>
          <a:p>
            <a:r>
              <a:rPr lang="en-US"/>
              <a:t>Estes, Air Quality Science, TCEQ Environmental Trade Fair 2018</a:t>
            </a:r>
          </a:p>
        </p:txBody>
      </p:sp>
    </p:spTree>
    <p:extLst>
      <p:ext uri="{BB962C8B-B14F-4D97-AF65-F5344CB8AC3E}">
        <p14:creationId xmlns:p14="http://schemas.microsoft.com/office/powerpoint/2010/main" val="3311471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C900C77-E567-41D7-B7E4-3682CC51E410}"/>
              </a:ext>
            </a:extLst>
          </p:cNvPr>
          <p:cNvSpPr>
            <a:spLocks noGrp="1"/>
          </p:cNvSpPr>
          <p:nvPr>
            <p:ph type="ftr" sz="quarter" idx="11"/>
          </p:nvPr>
        </p:nvSpPr>
        <p:spPr/>
        <p:txBody>
          <a:bodyPr/>
          <a:lstStyle/>
          <a:p>
            <a:r>
              <a:rPr lang="en-US"/>
              <a:t>Estes, Air Quality Science, TCEQ Environmental Trade Fair 2018</a:t>
            </a:r>
          </a:p>
        </p:txBody>
      </p:sp>
      <p:pic>
        <p:nvPicPr>
          <p:cNvPr id="3" name="Picture 2">
            <a:extLst>
              <a:ext uri="{FF2B5EF4-FFF2-40B4-BE49-F238E27FC236}">
                <a16:creationId xmlns:a16="http://schemas.microsoft.com/office/drawing/2014/main" id="{D47734E3-EF9C-4335-87BC-C506F1BBA00A}"/>
              </a:ext>
            </a:extLst>
          </p:cNvPr>
          <p:cNvPicPr>
            <a:picLocks noChangeAspect="1"/>
          </p:cNvPicPr>
          <p:nvPr/>
        </p:nvPicPr>
        <p:blipFill>
          <a:blip r:embed="rId2"/>
          <a:stretch>
            <a:fillRect/>
          </a:stretch>
        </p:blipFill>
        <p:spPr>
          <a:xfrm>
            <a:off x="1433871" y="0"/>
            <a:ext cx="9324258" cy="5530724"/>
          </a:xfrm>
          <a:prstGeom prst="rect">
            <a:avLst/>
          </a:prstGeom>
        </p:spPr>
      </p:pic>
      <p:sp>
        <p:nvSpPr>
          <p:cNvPr id="4" name="TextBox 3">
            <a:extLst>
              <a:ext uri="{FF2B5EF4-FFF2-40B4-BE49-F238E27FC236}">
                <a16:creationId xmlns:a16="http://schemas.microsoft.com/office/drawing/2014/main" id="{998794A2-AF9D-43C6-A4B4-C660D321BFAD}"/>
              </a:ext>
            </a:extLst>
          </p:cNvPr>
          <p:cNvSpPr txBox="1"/>
          <p:nvPr/>
        </p:nvSpPr>
        <p:spPr>
          <a:xfrm>
            <a:off x="1414104" y="5615582"/>
            <a:ext cx="9344025" cy="923330"/>
          </a:xfrm>
          <a:prstGeom prst="rect">
            <a:avLst/>
          </a:prstGeom>
          <a:noFill/>
        </p:spPr>
        <p:txBody>
          <a:bodyPr wrap="square" rtlCol="0">
            <a:spAutoFit/>
          </a:bodyPr>
          <a:lstStyle/>
          <a:p>
            <a:r>
              <a:rPr lang="en-US" dirty="0"/>
              <a:t>From Fiore et al. 2014:  Modeled estimates of 2006 North American background (NAB) ozone from two different global models, AM3 and GEOS-Chem.  Models give NAB values differing by 10 ppb or more in many locations.  North American anthropogenic emissions are set to zero in both models.</a:t>
            </a:r>
          </a:p>
        </p:txBody>
      </p:sp>
    </p:spTree>
    <p:extLst>
      <p:ext uri="{BB962C8B-B14F-4D97-AF65-F5344CB8AC3E}">
        <p14:creationId xmlns:p14="http://schemas.microsoft.com/office/powerpoint/2010/main" val="751692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651FFD-54D9-4F28-A563-6BAEA98450E6}"/>
              </a:ext>
            </a:extLst>
          </p:cNvPr>
          <p:cNvSpPr>
            <a:spLocks noGrp="1"/>
          </p:cNvSpPr>
          <p:nvPr>
            <p:ph type="title"/>
          </p:nvPr>
        </p:nvSpPr>
        <p:spPr/>
        <p:txBody>
          <a:bodyPr>
            <a:normAutofit fontScale="90000"/>
          </a:bodyPr>
          <a:lstStyle/>
          <a:p>
            <a:r>
              <a:rPr lang="en-US" b="1" dirty="0"/>
              <a:t>TCEQ measures to improve estimates of background ozone and international contributions</a:t>
            </a:r>
          </a:p>
        </p:txBody>
      </p:sp>
      <p:sp>
        <p:nvSpPr>
          <p:cNvPr id="4" name="Content Placeholder 3">
            <a:extLst>
              <a:ext uri="{FF2B5EF4-FFF2-40B4-BE49-F238E27FC236}">
                <a16:creationId xmlns:a16="http://schemas.microsoft.com/office/drawing/2014/main" id="{AC5AB952-F19F-46BA-B951-A64D6C8EEDA1}"/>
              </a:ext>
            </a:extLst>
          </p:cNvPr>
          <p:cNvSpPr>
            <a:spLocks noGrp="1"/>
          </p:cNvSpPr>
          <p:nvPr>
            <p:ph idx="1"/>
          </p:nvPr>
        </p:nvSpPr>
        <p:spPr/>
        <p:txBody>
          <a:bodyPr>
            <a:normAutofit fontScale="85000" lnSpcReduction="20000"/>
          </a:bodyPr>
          <a:lstStyle/>
          <a:p>
            <a:r>
              <a:rPr lang="en-US" dirty="0"/>
              <a:t>Expand the modeling domain.  </a:t>
            </a:r>
            <a:r>
              <a:rPr lang="en-US" dirty="0" err="1"/>
              <a:t>CAMx</a:t>
            </a:r>
            <a:r>
              <a:rPr lang="en-US" dirty="0"/>
              <a:t> model is used to simulate ozone at high resolution within the US and state of Texas; GEOS-</a:t>
            </a:r>
            <a:r>
              <a:rPr lang="en-US" dirty="0" err="1"/>
              <a:t>Chem</a:t>
            </a:r>
            <a:r>
              <a:rPr lang="en-US" dirty="0"/>
              <a:t> global model is used to simulate ozone outside the </a:t>
            </a:r>
            <a:r>
              <a:rPr lang="en-US" dirty="0" err="1"/>
              <a:t>CAMx</a:t>
            </a:r>
            <a:r>
              <a:rPr lang="en-US" dirty="0"/>
              <a:t> modeling domain, that is, to set the boundary conditions.  By expanding the domain, we can include Canadian and Mexican emissions within the higher-resolution domain, and improve our estimates of their contributions to Texas background ozone.  Also, a larger domain pushes the boundaries further from the cities of interest.</a:t>
            </a:r>
          </a:p>
          <a:p>
            <a:r>
              <a:rPr lang="en-US" dirty="0"/>
              <a:t>Run GEOS-</a:t>
            </a:r>
            <a:r>
              <a:rPr lang="en-US" dirty="0" err="1"/>
              <a:t>Chem</a:t>
            </a:r>
            <a:r>
              <a:rPr lang="en-US" dirty="0"/>
              <a:t> at TCEQ.  By running the global model in-house, we can run it for the exact times that we are interested in simulating, rather than having to rely upon someone else’s runs, or upon monthly averages.</a:t>
            </a:r>
          </a:p>
          <a:p>
            <a:r>
              <a:rPr lang="en-US" dirty="0"/>
              <a:t>Improve our understanding of the weather patterns that transport  background air into Texas during ozone season:  Bermuda High, Great Plains low-level jet, frontal passages, El Niño/Southern Oscillation.  Better knowledge of transport patterns helps us understand when international transport is likely (or unlikely), helps us interpret our modeling results, and can identify exceptional events.</a:t>
            </a:r>
          </a:p>
          <a:p>
            <a:endParaRPr lang="en-US" dirty="0"/>
          </a:p>
          <a:p>
            <a:endParaRPr lang="en-US" dirty="0"/>
          </a:p>
        </p:txBody>
      </p:sp>
      <p:sp>
        <p:nvSpPr>
          <p:cNvPr id="2" name="Footer Placeholder 1">
            <a:extLst>
              <a:ext uri="{FF2B5EF4-FFF2-40B4-BE49-F238E27FC236}">
                <a16:creationId xmlns:a16="http://schemas.microsoft.com/office/drawing/2014/main" id="{E8645D3C-DE6E-4650-8EA7-5C5CFED68C14}"/>
              </a:ext>
            </a:extLst>
          </p:cNvPr>
          <p:cNvSpPr>
            <a:spLocks noGrp="1"/>
          </p:cNvSpPr>
          <p:nvPr>
            <p:ph type="ftr" sz="quarter" idx="11"/>
          </p:nvPr>
        </p:nvSpPr>
        <p:spPr/>
        <p:txBody>
          <a:bodyPr/>
          <a:lstStyle/>
          <a:p>
            <a:r>
              <a:rPr lang="en-US"/>
              <a:t>Estes, Air Quality Science, TCEQ Environmental Trade Fair 2018</a:t>
            </a:r>
          </a:p>
        </p:txBody>
      </p:sp>
    </p:spTree>
    <p:extLst>
      <p:ext uri="{BB962C8B-B14F-4D97-AF65-F5344CB8AC3E}">
        <p14:creationId xmlns:p14="http://schemas.microsoft.com/office/powerpoint/2010/main" val="1843905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D3B4E6-7C63-433A-AC2D-6B1A48B83D55}"/>
              </a:ext>
            </a:extLst>
          </p:cNvPr>
          <p:cNvSpPr>
            <a:spLocks noGrp="1"/>
          </p:cNvSpPr>
          <p:nvPr>
            <p:ph type="ftr" sz="quarter" idx="11"/>
          </p:nvPr>
        </p:nvSpPr>
        <p:spPr/>
        <p:txBody>
          <a:bodyPr/>
          <a:lstStyle/>
          <a:p>
            <a:r>
              <a:rPr lang="en-US"/>
              <a:t>Estes, Air Quality Science, TCEQ Environmental Trade Fair 2018</a:t>
            </a:r>
          </a:p>
        </p:txBody>
      </p:sp>
      <p:pic>
        <p:nvPicPr>
          <p:cNvPr id="4" name="Picture 3">
            <a:extLst>
              <a:ext uri="{FF2B5EF4-FFF2-40B4-BE49-F238E27FC236}">
                <a16:creationId xmlns:a16="http://schemas.microsoft.com/office/drawing/2014/main" id="{DF233652-BFD3-4EAE-82BF-7713EEF70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526" y="14141"/>
            <a:ext cx="8609350" cy="6443809"/>
          </a:xfrm>
          <a:prstGeom prst="rect">
            <a:avLst/>
          </a:prstGeom>
        </p:spPr>
      </p:pic>
      <p:pic>
        <p:nvPicPr>
          <p:cNvPr id="5" name="Picture 4">
            <a:extLst>
              <a:ext uri="{FF2B5EF4-FFF2-40B4-BE49-F238E27FC236}">
                <a16:creationId xmlns:a16="http://schemas.microsoft.com/office/drawing/2014/main" id="{E570C397-D1FD-4DA9-99CB-45ED704522E3}"/>
              </a:ext>
            </a:extLst>
          </p:cNvPr>
          <p:cNvPicPr>
            <a:picLocks noChangeAspect="1"/>
          </p:cNvPicPr>
          <p:nvPr/>
        </p:nvPicPr>
        <p:blipFill>
          <a:blip r:embed="rId3"/>
          <a:stretch>
            <a:fillRect/>
          </a:stretch>
        </p:blipFill>
        <p:spPr>
          <a:xfrm>
            <a:off x="4486562" y="892268"/>
            <a:ext cx="2152075" cy="768163"/>
          </a:xfrm>
          <a:prstGeom prst="rect">
            <a:avLst/>
          </a:prstGeom>
        </p:spPr>
      </p:pic>
      <p:pic>
        <p:nvPicPr>
          <p:cNvPr id="6" name="Picture 5">
            <a:extLst>
              <a:ext uri="{FF2B5EF4-FFF2-40B4-BE49-F238E27FC236}">
                <a16:creationId xmlns:a16="http://schemas.microsoft.com/office/drawing/2014/main" id="{CE9F3D81-1F09-4D83-AB9D-B2DB757A2FCB}"/>
              </a:ext>
            </a:extLst>
          </p:cNvPr>
          <p:cNvPicPr>
            <a:picLocks noChangeAspect="1"/>
          </p:cNvPicPr>
          <p:nvPr/>
        </p:nvPicPr>
        <p:blipFill>
          <a:blip r:embed="rId4"/>
          <a:stretch>
            <a:fillRect/>
          </a:stretch>
        </p:blipFill>
        <p:spPr>
          <a:xfrm>
            <a:off x="3276599" y="3776808"/>
            <a:ext cx="2145978" cy="768163"/>
          </a:xfrm>
          <a:prstGeom prst="rect">
            <a:avLst/>
          </a:prstGeom>
        </p:spPr>
      </p:pic>
    </p:spTree>
    <p:extLst>
      <p:ext uri="{BB962C8B-B14F-4D97-AF65-F5344CB8AC3E}">
        <p14:creationId xmlns:p14="http://schemas.microsoft.com/office/powerpoint/2010/main" val="4233879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284C31C-4C0E-44E4-8521-6D38DC963D19}"/>
              </a:ext>
            </a:extLst>
          </p:cNvPr>
          <p:cNvSpPr>
            <a:spLocks noGrp="1"/>
          </p:cNvSpPr>
          <p:nvPr>
            <p:ph type="ftr" sz="quarter" idx="11"/>
          </p:nvPr>
        </p:nvSpPr>
        <p:spPr/>
        <p:txBody>
          <a:bodyPr/>
          <a:lstStyle/>
          <a:p>
            <a:r>
              <a:rPr lang="en-US"/>
              <a:t>Estes, Air Quality Science, TCEQ Environmental Trade Fair 2018</a:t>
            </a:r>
          </a:p>
        </p:txBody>
      </p:sp>
      <p:pic>
        <p:nvPicPr>
          <p:cNvPr id="6" name="Picture 5">
            <a:extLst>
              <a:ext uri="{FF2B5EF4-FFF2-40B4-BE49-F238E27FC236}">
                <a16:creationId xmlns:a16="http://schemas.microsoft.com/office/drawing/2014/main" id="{CC3AE6CC-4536-4097-B7BA-6F2167314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573" y="12970"/>
            <a:ext cx="9242854" cy="6453112"/>
          </a:xfrm>
          <a:prstGeom prst="rect">
            <a:avLst/>
          </a:prstGeom>
        </p:spPr>
      </p:pic>
      <p:sp>
        <p:nvSpPr>
          <p:cNvPr id="2" name="TextBox 1">
            <a:extLst>
              <a:ext uri="{FF2B5EF4-FFF2-40B4-BE49-F238E27FC236}">
                <a16:creationId xmlns:a16="http://schemas.microsoft.com/office/drawing/2014/main" id="{0D234A45-6333-45E6-B9FD-056006499F05}"/>
              </a:ext>
            </a:extLst>
          </p:cNvPr>
          <p:cNvSpPr txBox="1"/>
          <p:nvPr/>
        </p:nvSpPr>
        <p:spPr>
          <a:xfrm>
            <a:off x="4524375" y="363319"/>
            <a:ext cx="2095500" cy="646331"/>
          </a:xfrm>
          <a:prstGeom prst="rect">
            <a:avLst/>
          </a:prstGeom>
          <a:noFill/>
        </p:spPr>
        <p:txBody>
          <a:bodyPr wrap="square" rtlCol="0">
            <a:spAutoFit/>
          </a:bodyPr>
          <a:lstStyle/>
          <a:p>
            <a:r>
              <a:rPr lang="en-US" b="1" dirty="0"/>
              <a:t>Domain for 36 km x 36 km grid cells</a:t>
            </a:r>
          </a:p>
        </p:txBody>
      </p:sp>
      <p:sp>
        <p:nvSpPr>
          <p:cNvPr id="5" name="TextBox 4">
            <a:extLst>
              <a:ext uri="{FF2B5EF4-FFF2-40B4-BE49-F238E27FC236}">
                <a16:creationId xmlns:a16="http://schemas.microsoft.com/office/drawing/2014/main" id="{5AB6FC34-BDEA-4FAB-8DFF-6BF5D1CA4B65}"/>
              </a:ext>
            </a:extLst>
          </p:cNvPr>
          <p:cNvSpPr txBox="1"/>
          <p:nvPr/>
        </p:nvSpPr>
        <p:spPr>
          <a:xfrm>
            <a:off x="4524375" y="2019300"/>
            <a:ext cx="2095500" cy="646331"/>
          </a:xfrm>
          <a:prstGeom prst="rect">
            <a:avLst/>
          </a:prstGeom>
          <a:noFill/>
        </p:spPr>
        <p:txBody>
          <a:bodyPr wrap="square" rtlCol="0">
            <a:spAutoFit/>
          </a:bodyPr>
          <a:lstStyle/>
          <a:p>
            <a:r>
              <a:rPr lang="en-US" b="1" dirty="0"/>
              <a:t>Domain for 12 km x 12 km grid cells</a:t>
            </a:r>
          </a:p>
        </p:txBody>
      </p:sp>
    </p:spTree>
    <p:extLst>
      <p:ext uri="{BB962C8B-B14F-4D97-AF65-F5344CB8AC3E}">
        <p14:creationId xmlns:p14="http://schemas.microsoft.com/office/powerpoint/2010/main" val="1770737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D1C8512-5A80-4A65-A005-63A7DA648B49}"/>
              </a:ext>
            </a:extLst>
          </p:cNvPr>
          <p:cNvSpPr>
            <a:spLocks noGrp="1"/>
          </p:cNvSpPr>
          <p:nvPr>
            <p:ph type="ftr" sz="quarter" idx="11"/>
          </p:nvPr>
        </p:nvSpPr>
        <p:spPr/>
        <p:txBody>
          <a:bodyPr/>
          <a:lstStyle/>
          <a:p>
            <a:r>
              <a:rPr lang="en-US"/>
              <a:t>Estes, Air Quality Science, TCEQ Environmental Trade Fair 2018</a:t>
            </a:r>
          </a:p>
        </p:txBody>
      </p:sp>
      <p:pic>
        <p:nvPicPr>
          <p:cNvPr id="5" name="Picture 4">
            <a:extLst>
              <a:ext uri="{FF2B5EF4-FFF2-40B4-BE49-F238E27FC236}">
                <a16:creationId xmlns:a16="http://schemas.microsoft.com/office/drawing/2014/main" id="{30A114E0-6A9A-47FE-AC0E-29D461F85635}"/>
              </a:ext>
            </a:extLst>
          </p:cNvPr>
          <p:cNvPicPr>
            <a:picLocks noChangeAspect="1"/>
          </p:cNvPicPr>
          <p:nvPr/>
        </p:nvPicPr>
        <p:blipFill>
          <a:blip r:embed="rId2"/>
          <a:stretch>
            <a:fillRect/>
          </a:stretch>
        </p:blipFill>
        <p:spPr>
          <a:xfrm>
            <a:off x="6410324" y="3544751"/>
            <a:ext cx="5781676" cy="2288580"/>
          </a:xfrm>
          <a:prstGeom prst="rect">
            <a:avLst/>
          </a:prstGeom>
        </p:spPr>
      </p:pic>
      <p:pic>
        <p:nvPicPr>
          <p:cNvPr id="6" name="Picture 5">
            <a:extLst>
              <a:ext uri="{FF2B5EF4-FFF2-40B4-BE49-F238E27FC236}">
                <a16:creationId xmlns:a16="http://schemas.microsoft.com/office/drawing/2014/main" id="{66DE58FF-0588-4DCF-B139-BBE2F66661D4}"/>
              </a:ext>
            </a:extLst>
          </p:cNvPr>
          <p:cNvPicPr>
            <a:picLocks noChangeAspect="1"/>
          </p:cNvPicPr>
          <p:nvPr/>
        </p:nvPicPr>
        <p:blipFill>
          <a:blip r:embed="rId3"/>
          <a:stretch>
            <a:fillRect/>
          </a:stretch>
        </p:blipFill>
        <p:spPr>
          <a:xfrm>
            <a:off x="111402" y="214800"/>
            <a:ext cx="5632174" cy="2908040"/>
          </a:xfrm>
          <a:prstGeom prst="rect">
            <a:avLst/>
          </a:prstGeom>
        </p:spPr>
      </p:pic>
      <p:pic>
        <p:nvPicPr>
          <p:cNvPr id="7" name="Picture 6">
            <a:extLst>
              <a:ext uri="{FF2B5EF4-FFF2-40B4-BE49-F238E27FC236}">
                <a16:creationId xmlns:a16="http://schemas.microsoft.com/office/drawing/2014/main" id="{245D0A54-DED0-432B-9162-B7F39F498E88}"/>
              </a:ext>
            </a:extLst>
          </p:cNvPr>
          <p:cNvPicPr>
            <a:picLocks noChangeAspect="1"/>
          </p:cNvPicPr>
          <p:nvPr/>
        </p:nvPicPr>
        <p:blipFill>
          <a:blip r:embed="rId4"/>
          <a:stretch>
            <a:fillRect/>
          </a:stretch>
        </p:blipFill>
        <p:spPr>
          <a:xfrm>
            <a:off x="90074" y="3406605"/>
            <a:ext cx="6320250" cy="2416071"/>
          </a:xfrm>
          <a:prstGeom prst="rect">
            <a:avLst/>
          </a:prstGeom>
        </p:spPr>
      </p:pic>
      <p:pic>
        <p:nvPicPr>
          <p:cNvPr id="8" name="Picture 7">
            <a:extLst>
              <a:ext uri="{FF2B5EF4-FFF2-40B4-BE49-F238E27FC236}">
                <a16:creationId xmlns:a16="http://schemas.microsoft.com/office/drawing/2014/main" id="{D7F64467-0CEA-4142-869E-5E5A34A13908}"/>
              </a:ext>
            </a:extLst>
          </p:cNvPr>
          <p:cNvPicPr>
            <a:picLocks noChangeAspect="1"/>
          </p:cNvPicPr>
          <p:nvPr/>
        </p:nvPicPr>
        <p:blipFill>
          <a:blip r:embed="rId5"/>
          <a:stretch>
            <a:fillRect/>
          </a:stretch>
        </p:blipFill>
        <p:spPr>
          <a:xfrm>
            <a:off x="5884535" y="677422"/>
            <a:ext cx="6155477" cy="2344310"/>
          </a:xfrm>
          <a:prstGeom prst="rect">
            <a:avLst/>
          </a:prstGeom>
        </p:spPr>
      </p:pic>
    </p:spTree>
    <p:extLst>
      <p:ext uri="{BB962C8B-B14F-4D97-AF65-F5344CB8AC3E}">
        <p14:creationId xmlns:p14="http://schemas.microsoft.com/office/powerpoint/2010/main" val="2883772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E1FA2-84C9-41E7-9782-F03BA2334239}"/>
              </a:ext>
            </a:extLst>
          </p:cNvPr>
          <p:cNvSpPr>
            <a:spLocks noGrp="1"/>
          </p:cNvSpPr>
          <p:nvPr>
            <p:ph type="title"/>
          </p:nvPr>
        </p:nvSpPr>
        <p:spPr/>
        <p:txBody>
          <a:bodyPr/>
          <a:lstStyle/>
          <a:p>
            <a:r>
              <a:rPr lang="en-US" b="1" dirty="0"/>
              <a:t>Effects of oil and gas development on ozone</a:t>
            </a:r>
          </a:p>
        </p:txBody>
      </p:sp>
      <p:sp>
        <p:nvSpPr>
          <p:cNvPr id="3" name="Content Placeholder 2">
            <a:extLst>
              <a:ext uri="{FF2B5EF4-FFF2-40B4-BE49-F238E27FC236}">
                <a16:creationId xmlns:a16="http://schemas.microsoft.com/office/drawing/2014/main" id="{4ADEDE44-0EA1-4AEE-8CFD-3379D064220F}"/>
              </a:ext>
            </a:extLst>
          </p:cNvPr>
          <p:cNvSpPr>
            <a:spLocks noGrp="1"/>
          </p:cNvSpPr>
          <p:nvPr>
            <p:ph idx="1"/>
          </p:nvPr>
        </p:nvSpPr>
        <p:spPr>
          <a:xfrm>
            <a:off x="1323975" y="2518424"/>
            <a:ext cx="5810250" cy="2148825"/>
          </a:xfrm>
        </p:spPr>
        <p:txBody>
          <a:bodyPr>
            <a:normAutofit/>
          </a:bodyPr>
          <a:lstStyle/>
          <a:p>
            <a:pPr lvl="0"/>
            <a:r>
              <a:rPr lang="en-US" dirty="0"/>
              <a:t>The TCEQ commissioned a review and synthesis study of recent research that examined how oil and gas emissions affect air quality.</a:t>
            </a:r>
          </a:p>
          <a:p>
            <a:endParaRPr lang="en-US" dirty="0"/>
          </a:p>
        </p:txBody>
      </p:sp>
      <p:sp>
        <p:nvSpPr>
          <p:cNvPr id="4" name="Footer Placeholder 3">
            <a:extLst>
              <a:ext uri="{FF2B5EF4-FFF2-40B4-BE49-F238E27FC236}">
                <a16:creationId xmlns:a16="http://schemas.microsoft.com/office/drawing/2014/main" id="{F5938A05-7CED-464E-9C62-E7B29750E222}"/>
              </a:ext>
            </a:extLst>
          </p:cNvPr>
          <p:cNvSpPr>
            <a:spLocks noGrp="1"/>
          </p:cNvSpPr>
          <p:nvPr>
            <p:ph type="ftr" sz="quarter" idx="11"/>
          </p:nvPr>
        </p:nvSpPr>
        <p:spPr/>
        <p:txBody>
          <a:bodyPr/>
          <a:lstStyle/>
          <a:p>
            <a:r>
              <a:rPr lang="en-US"/>
              <a:t>Estes, Air Quality Science, TCEQ Environmental Trade Fair 2018</a:t>
            </a:r>
          </a:p>
        </p:txBody>
      </p:sp>
      <p:pic>
        <p:nvPicPr>
          <p:cNvPr id="5" name="Picture 4">
            <a:extLst>
              <a:ext uri="{FF2B5EF4-FFF2-40B4-BE49-F238E27FC236}">
                <a16:creationId xmlns:a16="http://schemas.microsoft.com/office/drawing/2014/main" id="{055F420A-207F-4897-9216-10A21729D968}"/>
              </a:ext>
            </a:extLst>
          </p:cNvPr>
          <p:cNvPicPr>
            <a:picLocks noChangeAspect="1"/>
          </p:cNvPicPr>
          <p:nvPr/>
        </p:nvPicPr>
        <p:blipFill>
          <a:blip r:embed="rId2"/>
          <a:stretch>
            <a:fillRect/>
          </a:stretch>
        </p:blipFill>
        <p:spPr>
          <a:xfrm>
            <a:off x="7063868" y="1466849"/>
            <a:ext cx="3708907" cy="4974939"/>
          </a:xfrm>
          <a:prstGeom prst="rect">
            <a:avLst/>
          </a:prstGeom>
        </p:spPr>
      </p:pic>
    </p:spTree>
    <p:extLst>
      <p:ext uri="{BB962C8B-B14F-4D97-AF65-F5344CB8AC3E}">
        <p14:creationId xmlns:p14="http://schemas.microsoft.com/office/powerpoint/2010/main" val="2669211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AB900-4A8C-465A-8941-DF319F960BFA}"/>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57802397-EF9B-47E2-947D-FBEDE19BFDE4}"/>
              </a:ext>
            </a:extLst>
          </p:cNvPr>
          <p:cNvSpPr>
            <a:spLocks noGrp="1"/>
          </p:cNvSpPr>
          <p:nvPr>
            <p:ph idx="1"/>
          </p:nvPr>
        </p:nvSpPr>
        <p:spPr>
          <a:xfrm>
            <a:off x="838200" y="1476375"/>
            <a:ext cx="10515600" cy="4700588"/>
          </a:xfrm>
        </p:spPr>
        <p:txBody>
          <a:bodyPr/>
          <a:lstStyle/>
          <a:p>
            <a:r>
              <a:rPr lang="en-US" dirty="0"/>
              <a:t>Background ozone and international emissions, and their effects upon ozone in Texas.  Discussion of the upcoming review article by panel of experts.</a:t>
            </a:r>
          </a:p>
          <a:p>
            <a:r>
              <a:rPr lang="en-US" dirty="0"/>
              <a:t>Effects of the emissions from oil and gas development on ozone in Texas</a:t>
            </a:r>
          </a:p>
        </p:txBody>
      </p:sp>
      <p:sp>
        <p:nvSpPr>
          <p:cNvPr id="4" name="Footer Placeholder 3">
            <a:extLst>
              <a:ext uri="{FF2B5EF4-FFF2-40B4-BE49-F238E27FC236}">
                <a16:creationId xmlns:a16="http://schemas.microsoft.com/office/drawing/2014/main" id="{C3BC98BC-C9BD-41AF-B754-8A71FABCF697}"/>
              </a:ext>
            </a:extLst>
          </p:cNvPr>
          <p:cNvSpPr>
            <a:spLocks noGrp="1"/>
          </p:cNvSpPr>
          <p:nvPr>
            <p:ph type="ftr" sz="quarter" idx="11"/>
          </p:nvPr>
        </p:nvSpPr>
        <p:spPr/>
        <p:txBody>
          <a:bodyPr/>
          <a:lstStyle/>
          <a:p>
            <a:r>
              <a:rPr lang="en-US"/>
              <a:t>Estes, Air Quality Science, TCEQ Environmental Trade Fair 2018</a:t>
            </a:r>
          </a:p>
        </p:txBody>
      </p:sp>
    </p:spTree>
    <p:extLst>
      <p:ext uri="{BB962C8B-B14F-4D97-AF65-F5344CB8AC3E}">
        <p14:creationId xmlns:p14="http://schemas.microsoft.com/office/powerpoint/2010/main" val="3074326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D2D2A3-A4B2-448E-AE6A-3A52B4807170}"/>
              </a:ext>
            </a:extLst>
          </p:cNvPr>
          <p:cNvSpPr>
            <a:spLocks noGrp="1"/>
          </p:cNvSpPr>
          <p:nvPr>
            <p:ph type="ftr" sz="quarter" idx="11"/>
          </p:nvPr>
        </p:nvSpPr>
        <p:spPr/>
        <p:txBody>
          <a:bodyPr/>
          <a:lstStyle/>
          <a:p>
            <a:r>
              <a:rPr lang="en-US"/>
              <a:t>Estes, Air Quality Science, TCEQ Environmental Trade Fair 2018</a:t>
            </a:r>
          </a:p>
        </p:txBody>
      </p:sp>
      <p:pic>
        <p:nvPicPr>
          <p:cNvPr id="3" name="Picture 2">
            <a:extLst>
              <a:ext uri="{FF2B5EF4-FFF2-40B4-BE49-F238E27FC236}">
                <a16:creationId xmlns:a16="http://schemas.microsoft.com/office/drawing/2014/main" id="{34F2A1B0-CF1D-4266-8F7C-D1C5630BC5A7}"/>
              </a:ext>
            </a:extLst>
          </p:cNvPr>
          <p:cNvPicPr>
            <a:picLocks noChangeAspect="1"/>
          </p:cNvPicPr>
          <p:nvPr/>
        </p:nvPicPr>
        <p:blipFill>
          <a:blip r:embed="rId3"/>
          <a:stretch>
            <a:fillRect/>
          </a:stretch>
        </p:blipFill>
        <p:spPr>
          <a:xfrm>
            <a:off x="113142" y="181294"/>
            <a:ext cx="8741251" cy="6415201"/>
          </a:xfrm>
          <a:prstGeom prst="rect">
            <a:avLst/>
          </a:prstGeom>
        </p:spPr>
      </p:pic>
      <p:sp>
        <p:nvSpPr>
          <p:cNvPr id="4" name="TextBox 3">
            <a:extLst>
              <a:ext uri="{FF2B5EF4-FFF2-40B4-BE49-F238E27FC236}">
                <a16:creationId xmlns:a16="http://schemas.microsoft.com/office/drawing/2014/main" id="{F01E4D7A-1E0B-4FF6-B065-F767B5F27ECF}"/>
              </a:ext>
            </a:extLst>
          </p:cNvPr>
          <p:cNvSpPr txBox="1"/>
          <p:nvPr/>
        </p:nvSpPr>
        <p:spPr>
          <a:xfrm>
            <a:off x="9432757" y="181294"/>
            <a:ext cx="2687053" cy="7017306"/>
          </a:xfrm>
          <a:prstGeom prst="rect">
            <a:avLst/>
          </a:prstGeom>
          <a:noFill/>
        </p:spPr>
        <p:txBody>
          <a:bodyPr wrap="square" rtlCol="0">
            <a:spAutoFit/>
          </a:bodyPr>
          <a:lstStyle/>
          <a:p>
            <a:r>
              <a:rPr lang="en-US" sz="2400" b="1" dirty="0"/>
              <a:t>Study of oil and gas emissions by airborne sampling</a:t>
            </a:r>
          </a:p>
          <a:p>
            <a:endParaRPr lang="en-US" dirty="0"/>
          </a:p>
          <a:p>
            <a:r>
              <a:rPr lang="en-US" dirty="0"/>
              <a:t>SONGNEX study took place in 2015 </a:t>
            </a:r>
            <a:r>
              <a:rPr lang="en-US" dirty="0">
                <a:hlinkClick r:id="rId4"/>
              </a:rPr>
              <a:t>https://www.esrl.noaa.gov/csd/projects/songnex/</a:t>
            </a:r>
            <a:r>
              <a:rPr lang="en-US" dirty="0"/>
              <a:t> </a:t>
            </a:r>
          </a:p>
          <a:p>
            <a:pPr lvl="0"/>
            <a:endParaRPr lang="en-US" dirty="0"/>
          </a:p>
          <a:p>
            <a:pPr lvl="0"/>
            <a:endParaRPr lang="en-US" dirty="0"/>
          </a:p>
          <a:p>
            <a:pPr lvl="0"/>
            <a:r>
              <a:rPr lang="en-US" dirty="0"/>
              <a:t>Koss, A. et al. (2017) Observations of VOC emissions and photochemical products over US oil- and gas-producing regions using high-resolution H3O+ CIMS (PTR-</a:t>
            </a:r>
            <a:r>
              <a:rPr lang="en-US" dirty="0" err="1"/>
              <a:t>ToF</a:t>
            </a:r>
            <a:r>
              <a:rPr lang="en-US" dirty="0"/>
              <a:t>-MS), </a:t>
            </a:r>
            <a:r>
              <a:rPr lang="en-US" i="1" dirty="0"/>
              <a:t>Atmos. Meas. Tech.</a:t>
            </a:r>
            <a:r>
              <a:rPr lang="en-US" dirty="0"/>
              <a:t>, doi:10.5194/amt-10-2941-2017.</a:t>
            </a:r>
          </a:p>
          <a:p>
            <a:pPr lvl="0"/>
            <a:endParaRPr lang="en-US" dirty="0"/>
          </a:p>
          <a:p>
            <a:pPr lvl="0"/>
            <a:endParaRPr lang="en-US" dirty="0"/>
          </a:p>
          <a:p>
            <a:pPr lvl="0"/>
            <a:endParaRPr lang="en-US" dirty="0"/>
          </a:p>
        </p:txBody>
      </p:sp>
      <p:pic>
        <p:nvPicPr>
          <p:cNvPr id="5" name="Picture 4">
            <a:extLst>
              <a:ext uri="{FF2B5EF4-FFF2-40B4-BE49-F238E27FC236}">
                <a16:creationId xmlns:a16="http://schemas.microsoft.com/office/drawing/2014/main" id="{B3E12F13-F752-4034-B366-CBD126A425DD}"/>
              </a:ext>
            </a:extLst>
          </p:cNvPr>
          <p:cNvPicPr>
            <a:picLocks noChangeAspect="1"/>
          </p:cNvPicPr>
          <p:nvPr/>
        </p:nvPicPr>
        <p:blipFill>
          <a:blip r:embed="rId5"/>
          <a:stretch>
            <a:fillRect/>
          </a:stretch>
        </p:blipFill>
        <p:spPr>
          <a:xfrm>
            <a:off x="6521116" y="1634289"/>
            <a:ext cx="2911641" cy="2183731"/>
          </a:xfrm>
          <a:prstGeom prst="rect">
            <a:avLst/>
          </a:prstGeom>
        </p:spPr>
      </p:pic>
    </p:spTree>
    <p:extLst>
      <p:ext uri="{BB962C8B-B14F-4D97-AF65-F5344CB8AC3E}">
        <p14:creationId xmlns:p14="http://schemas.microsoft.com/office/powerpoint/2010/main" val="1131922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E997BD9-E2BE-49D8-AAE1-9C32363F0E92}"/>
              </a:ext>
            </a:extLst>
          </p:cNvPr>
          <p:cNvSpPr>
            <a:spLocks noGrp="1"/>
          </p:cNvSpPr>
          <p:nvPr>
            <p:ph type="ftr" sz="quarter" idx="11"/>
          </p:nvPr>
        </p:nvSpPr>
        <p:spPr/>
        <p:txBody>
          <a:bodyPr/>
          <a:lstStyle/>
          <a:p>
            <a:r>
              <a:rPr lang="en-US"/>
              <a:t>Estes, Air Quality Science, TCEQ Environmental Trade Fair 2018</a:t>
            </a:r>
          </a:p>
        </p:txBody>
      </p:sp>
      <p:pic>
        <p:nvPicPr>
          <p:cNvPr id="4" name="Picture 3">
            <a:extLst>
              <a:ext uri="{FF2B5EF4-FFF2-40B4-BE49-F238E27FC236}">
                <a16:creationId xmlns:a16="http://schemas.microsoft.com/office/drawing/2014/main" id="{B66F94C2-3D3D-4011-B293-A8940D66E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78" y="0"/>
            <a:ext cx="11656325" cy="6556683"/>
          </a:xfrm>
          <a:prstGeom prst="rect">
            <a:avLst/>
          </a:prstGeom>
        </p:spPr>
      </p:pic>
      <p:pic>
        <p:nvPicPr>
          <p:cNvPr id="6" name="Picture 5">
            <a:extLst>
              <a:ext uri="{FF2B5EF4-FFF2-40B4-BE49-F238E27FC236}">
                <a16:creationId xmlns:a16="http://schemas.microsoft.com/office/drawing/2014/main" id="{7ECB6F36-27E4-47F3-B649-7ACD0EC6B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4126" y="214682"/>
            <a:ext cx="6520544" cy="1358447"/>
          </a:xfrm>
          <a:prstGeom prst="rect">
            <a:avLst/>
          </a:prstGeom>
        </p:spPr>
      </p:pic>
      <p:pic>
        <p:nvPicPr>
          <p:cNvPr id="8" name="Picture 7">
            <a:extLst>
              <a:ext uri="{FF2B5EF4-FFF2-40B4-BE49-F238E27FC236}">
                <a16:creationId xmlns:a16="http://schemas.microsoft.com/office/drawing/2014/main" id="{D2AB14FA-3772-4749-B3B3-EA244D8430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221" y="3002524"/>
            <a:ext cx="2613611" cy="3536387"/>
          </a:xfrm>
          <a:prstGeom prst="rect">
            <a:avLst/>
          </a:prstGeom>
        </p:spPr>
      </p:pic>
    </p:spTree>
    <p:extLst>
      <p:ext uri="{BB962C8B-B14F-4D97-AF65-F5344CB8AC3E}">
        <p14:creationId xmlns:p14="http://schemas.microsoft.com/office/powerpoint/2010/main" val="4073037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139DF1D-10BF-4FFC-9DF4-40DDEECBE3CE}"/>
              </a:ext>
            </a:extLst>
          </p:cNvPr>
          <p:cNvSpPr>
            <a:spLocks noGrp="1"/>
          </p:cNvSpPr>
          <p:nvPr>
            <p:ph type="ftr" sz="quarter" idx="11"/>
          </p:nvPr>
        </p:nvSpPr>
        <p:spPr/>
        <p:txBody>
          <a:bodyPr/>
          <a:lstStyle/>
          <a:p>
            <a:r>
              <a:rPr lang="en-US"/>
              <a:t>Estes, Air Quality Science, TCEQ Environmental Trade Fair 2018</a:t>
            </a:r>
          </a:p>
        </p:txBody>
      </p:sp>
      <p:pic>
        <p:nvPicPr>
          <p:cNvPr id="5" name="Picture 4">
            <a:extLst>
              <a:ext uri="{FF2B5EF4-FFF2-40B4-BE49-F238E27FC236}">
                <a16:creationId xmlns:a16="http://schemas.microsoft.com/office/drawing/2014/main" id="{9394F202-7E6B-4638-9968-DD94C709D4A4}"/>
              </a:ext>
            </a:extLst>
          </p:cNvPr>
          <p:cNvPicPr>
            <a:picLocks noChangeAspect="1"/>
          </p:cNvPicPr>
          <p:nvPr/>
        </p:nvPicPr>
        <p:blipFill rotWithShape="1">
          <a:blip r:embed="rId3">
            <a:extLst>
              <a:ext uri="{28A0092B-C50C-407E-A947-70E740481C1C}">
                <a14:useLocalDpi xmlns:a14="http://schemas.microsoft.com/office/drawing/2010/main" val="0"/>
              </a:ext>
            </a:extLst>
          </a:blip>
          <a:srcRect l="5609" t="22430" r="8966" b="28872"/>
          <a:stretch/>
        </p:blipFill>
        <p:spPr bwMode="auto">
          <a:xfrm>
            <a:off x="192710" y="1352696"/>
            <a:ext cx="11895461" cy="5084801"/>
          </a:xfrm>
          <a:prstGeom prst="rect">
            <a:avLst/>
          </a:prstGeom>
          <a:ln>
            <a:noFill/>
          </a:ln>
          <a:extLst>
            <a:ext uri="{53640926-AAD7-44d8-BBD7-CCE9431645EC}">
              <a14:shadowObscured xmlns:a14="http://schemas.microsoft.com/office/drawing/2010/main" xmlns=""/>
            </a:ext>
          </a:extLst>
        </p:spPr>
      </p:pic>
      <p:sp>
        <p:nvSpPr>
          <p:cNvPr id="6" name="Text Box 2">
            <a:extLst>
              <a:ext uri="{FF2B5EF4-FFF2-40B4-BE49-F238E27FC236}">
                <a16:creationId xmlns:a16="http://schemas.microsoft.com/office/drawing/2014/main" id="{4B4C926D-4199-42BD-8082-6E90464217DF}"/>
              </a:ext>
            </a:extLst>
          </p:cNvPr>
          <p:cNvSpPr txBox="1">
            <a:spLocks noChangeArrowheads="1"/>
          </p:cNvSpPr>
          <p:nvPr/>
        </p:nvSpPr>
        <p:spPr bwMode="auto">
          <a:xfrm>
            <a:off x="838551" y="268913"/>
            <a:ext cx="10603780" cy="825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8437" tIns="39219" rIns="78437" bIns="39219"/>
          <a:lstStyle>
            <a:lvl1pPr>
              <a:tabLst>
                <a:tab pos="655638" algn="l"/>
                <a:tab pos="1312863" algn="l"/>
                <a:tab pos="1968500" algn="l"/>
              </a:tabLst>
              <a:defRPr sz="2400" b="1">
                <a:solidFill>
                  <a:schemeClr val="tx1"/>
                </a:solidFill>
                <a:latin typeface="Times New Roman" charset="0"/>
                <a:ea typeface="ＭＳ Ｐゴシック" charset="0"/>
                <a:cs typeface="ＭＳ Ｐゴシック" charset="0"/>
              </a:defRPr>
            </a:lvl1pPr>
            <a:lvl2pPr marL="37931725" indent="-37474525">
              <a:tabLst>
                <a:tab pos="655638" algn="l"/>
                <a:tab pos="1312863" algn="l"/>
                <a:tab pos="1968500" algn="l"/>
              </a:tabLst>
              <a:defRPr sz="2400" b="1">
                <a:solidFill>
                  <a:schemeClr val="tx1"/>
                </a:solidFill>
                <a:latin typeface="Times New Roman" charset="0"/>
                <a:ea typeface="ＭＳ Ｐゴシック" charset="0"/>
              </a:defRPr>
            </a:lvl2pPr>
            <a:lvl3pPr>
              <a:tabLst>
                <a:tab pos="655638" algn="l"/>
                <a:tab pos="1312863" algn="l"/>
                <a:tab pos="1968500" algn="l"/>
              </a:tabLst>
              <a:defRPr sz="2400" b="1">
                <a:solidFill>
                  <a:schemeClr val="tx1"/>
                </a:solidFill>
                <a:latin typeface="Times New Roman" charset="0"/>
                <a:ea typeface="ＭＳ Ｐゴシック" charset="0"/>
              </a:defRPr>
            </a:lvl3pPr>
            <a:lvl4pPr>
              <a:tabLst>
                <a:tab pos="655638" algn="l"/>
                <a:tab pos="1312863" algn="l"/>
                <a:tab pos="1968500" algn="l"/>
              </a:tabLst>
              <a:defRPr sz="2400" b="1">
                <a:solidFill>
                  <a:schemeClr val="tx1"/>
                </a:solidFill>
                <a:latin typeface="Times New Roman" charset="0"/>
                <a:ea typeface="ＭＳ Ｐゴシック" charset="0"/>
              </a:defRPr>
            </a:lvl4pPr>
            <a:lvl5pPr>
              <a:tabLst>
                <a:tab pos="655638" algn="l"/>
                <a:tab pos="1312863" algn="l"/>
                <a:tab pos="1968500" algn="l"/>
              </a:tabLst>
              <a:defRPr sz="2400" b="1">
                <a:solidFill>
                  <a:schemeClr val="tx1"/>
                </a:solidFill>
                <a:latin typeface="Times New Roman" charset="0"/>
                <a:ea typeface="ＭＳ Ｐゴシック" charset="0"/>
              </a:defRPr>
            </a:lvl5pPr>
            <a:lvl6pPr marL="457200" eaLnBrk="0" fontAlgn="base" hangingPunct="0">
              <a:spcBef>
                <a:spcPct val="0"/>
              </a:spcBef>
              <a:spcAft>
                <a:spcPct val="0"/>
              </a:spcAft>
              <a:tabLst>
                <a:tab pos="655638" algn="l"/>
                <a:tab pos="1312863" algn="l"/>
                <a:tab pos="1968500" algn="l"/>
              </a:tabLst>
              <a:defRPr sz="2400" b="1">
                <a:solidFill>
                  <a:schemeClr val="tx1"/>
                </a:solidFill>
                <a:latin typeface="Times New Roman" charset="0"/>
                <a:ea typeface="ＭＳ Ｐゴシック" charset="0"/>
              </a:defRPr>
            </a:lvl6pPr>
            <a:lvl7pPr marL="914400" eaLnBrk="0" fontAlgn="base" hangingPunct="0">
              <a:spcBef>
                <a:spcPct val="0"/>
              </a:spcBef>
              <a:spcAft>
                <a:spcPct val="0"/>
              </a:spcAft>
              <a:tabLst>
                <a:tab pos="655638" algn="l"/>
                <a:tab pos="1312863" algn="l"/>
                <a:tab pos="1968500" algn="l"/>
              </a:tabLst>
              <a:defRPr sz="2400" b="1">
                <a:solidFill>
                  <a:schemeClr val="tx1"/>
                </a:solidFill>
                <a:latin typeface="Times New Roman" charset="0"/>
                <a:ea typeface="ＭＳ Ｐゴシック" charset="0"/>
              </a:defRPr>
            </a:lvl7pPr>
            <a:lvl8pPr marL="1371600" eaLnBrk="0" fontAlgn="base" hangingPunct="0">
              <a:spcBef>
                <a:spcPct val="0"/>
              </a:spcBef>
              <a:spcAft>
                <a:spcPct val="0"/>
              </a:spcAft>
              <a:tabLst>
                <a:tab pos="655638" algn="l"/>
                <a:tab pos="1312863" algn="l"/>
                <a:tab pos="1968500" algn="l"/>
              </a:tabLst>
              <a:defRPr sz="2400" b="1">
                <a:solidFill>
                  <a:schemeClr val="tx1"/>
                </a:solidFill>
                <a:latin typeface="Times New Roman" charset="0"/>
                <a:ea typeface="ＭＳ Ｐゴシック" charset="0"/>
              </a:defRPr>
            </a:lvl8pPr>
            <a:lvl9pPr marL="1828800" eaLnBrk="0" fontAlgn="base" hangingPunct="0">
              <a:spcBef>
                <a:spcPct val="0"/>
              </a:spcBef>
              <a:spcAft>
                <a:spcPct val="0"/>
              </a:spcAft>
              <a:tabLst>
                <a:tab pos="655638" algn="l"/>
                <a:tab pos="1312863" algn="l"/>
                <a:tab pos="1968500" algn="l"/>
              </a:tabLst>
              <a:defRPr sz="2400" b="1">
                <a:solidFill>
                  <a:schemeClr val="tx1"/>
                </a:solidFill>
                <a:latin typeface="Times New Roman" charset="0"/>
                <a:ea typeface="ＭＳ Ｐゴシック" charset="0"/>
              </a:defRPr>
            </a:lvl9pPr>
          </a:lstStyle>
          <a:p>
            <a:pPr defTabSz="767910">
              <a:spcAft>
                <a:spcPts val="1200"/>
              </a:spcAft>
              <a:defRPr/>
            </a:pPr>
            <a:r>
              <a:rPr lang="en-GB" sz="2000" kern="0" dirty="0">
                <a:solidFill>
                  <a:srgbClr val="000000"/>
                </a:solidFill>
                <a:latin typeface="Verdana"/>
                <a:cs typeface="Arial"/>
              </a:rPr>
              <a:t>What are the </a:t>
            </a:r>
            <a:r>
              <a:rPr lang="en-GB" sz="2000" kern="0" dirty="0">
                <a:solidFill>
                  <a:srgbClr val="009DE0"/>
                </a:solidFill>
                <a:latin typeface="Verdana"/>
                <a:cs typeface="Arial"/>
              </a:rPr>
              <a:t>contributions</a:t>
            </a:r>
            <a:r>
              <a:rPr lang="en-GB" sz="2000" kern="0" dirty="0">
                <a:solidFill>
                  <a:srgbClr val="000000"/>
                </a:solidFill>
                <a:latin typeface="Verdana"/>
                <a:cs typeface="Arial"/>
              </a:rPr>
              <a:t> of emissions from oil and gas development </a:t>
            </a:r>
            <a:r>
              <a:rPr lang="en-GB" sz="2000" kern="0" dirty="0">
                <a:latin typeface="Verdana"/>
                <a:cs typeface="Arial"/>
              </a:rPr>
              <a:t>to</a:t>
            </a:r>
            <a:r>
              <a:rPr lang="en-GB" sz="2000" kern="0" dirty="0">
                <a:solidFill>
                  <a:srgbClr val="009DE0"/>
                </a:solidFill>
                <a:latin typeface="Verdana"/>
                <a:cs typeface="Arial"/>
              </a:rPr>
              <a:t> ambient O</a:t>
            </a:r>
            <a:r>
              <a:rPr lang="en-GB" sz="2000" kern="0" baseline="-25000" dirty="0">
                <a:solidFill>
                  <a:srgbClr val="009DE0"/>
                </a:solidFill>
                <a:latin typeface="Verdana"/>
                <a:cs typeface="Arial"/>
              </a:rPr>
              <a:t>3</a:t>
            </a:r>
            <a:r>
              <a:rPr lang="en-GB" sz="2000" kern="0" dirty="0">
                <a:solidFill>
                  <a:srgbClr val="009DE0"/>
                </a:solidFill>
                <a:latin typeface="Verdana"/>
                <a:cs typeface="Arial"/>
              </a:rPr>
              <a:t> concentrations</a:t>
            </a:r>
            <a:r>
              <a:rPr lang="en-GB" sz="2000" kern="0" dirty="0">
                <a:solidFill>
                  <a:srgbClr val="000000"/>
                </a:solidFill>
                <a:latin typeface="Verdana"/>
                <a:cs typeface="Arial"/>
              </a:rPr>
              <a:t> at regulatory monitors in Texas? </a:t>
            </a:r>
            <a:endParaRPr lang="en-US" sz="2000" kern="0" dirty="0">
              <a:solidFill>
                <a:schemeClr val="accent1">
                  <a:lumMod val="75000"/>
                </a:schemeClr>
              </a:solidFill>
              <a:latin typeface="+mj-lt"/>
              <a:cs typeface="Arial"/>
            </a:endParaRPr>
          </a:p>
        </p:txBody>
      </p:sp>
      <p:sp>
        <p:nvSpPr>
          <p:cNvPr id="7" name="TextBox 6">
            <a:extLst>
              <a:ext uri="{FF2B5EF4-FFF2-40B4-BE49-F238E27FC236}">
                <a16:creationId xmlns:a16="http://schemas.microsoft.com/office/drawing/2014/main" id="{B49A705E-4239-4734-9C5D-D875B1F09DC8}"/>
              </a:ext>
            </a:extLst>
          </p:cNvPr>
          <p:cNvSpPr txBox="1"/>
          <p:nvPr/>
        </p:nvSpPr>
        <p:spPr>
          <a:xfrm>
            <a:off x="838551" y="1033825"/>
            <a:ext cx="10366752" cy="400017"/>
          </a:xfrm>
          <a:prstGeom prst="rect">
            <a:avLst/>
          </a:prstGeom>
          <a:solidFill>
            <a:srgbClr val="FFC000"/>
          </a:solidFill>
        </p:spPr>
        <p:txBody>
          <a:bodyPr wrap="square" rtlCol="0">
            <a:spAutoFit/>
          </a:bodyPr>
          <a:lstStyle/>
          <a:p>
            <a:pPr marL="230142" indent="-230142" defTabSz="914217">
              <a:defRPr/>
            </a:pPr>
            <a:r>
              <a:rPr lang="en-US" sz="2000" kern="0" dirty="0">
                <a:solidFill>
                  <a:sysClr val="windowText" lastClr="000000"/>
                </a:solidFill>
                <a:latin typeface="Arial"/>
                <a:cs typeface="Arial"/>
              </a:rPr>
              <a:t>Emerging Hypothesis:  O&amp;G impacts on summertime O</a:t>
            </a:r>
            <a:r>
              <a:rPr lang="en-US" sz="2000" kern="0" baseline="-25000" dirty="0">
                <a:solidFill>
                  <a:sysClr val="windowText" lastClr="000000"/>
                </a:solidFill>
                <a:latin typeface="Arial"/>
                <a:cs typeface="Arial"/>
              </a:rPr>
              <a:t>3</a:t>
            </a:r>
            <a:r>
              <a:rPr lang="en-US" sz="2000" kern="0" dirty="0">
                <a:solidFill>
                  <a:sysClr val="windowText" lastClr="000000"/>
                </a:solidFill>
                <a:latin typeface="Arial"/>
                <a:cs typeface="Arial"/>
              </a:rPr>
              <a:t> concentrations in Texas are small</a:t>
            </a:r>
          </a:p>
        </p:txBody>
      </p:sp>
    </p:spTree>
    <p:extLst>
      <p:ext uri="{BB962C8B-B14F-4D97-AF65-F5344CB8AC3E}">
        <p14:creationId xmlns:p14="http://schemas.microsoft.com/office/powerpoint/2010/main" val="2985133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B757E-8B0F-44FC-A3EB-A0AEEA96CD53}"/>
              </a:ext>
            </a:extLst>
          </p:cNvPr>
          <p:cNvSpPr>
            <a:spLocks noGrp="1"/>
          </p:cNvSpPr>
          <p:nvPr>
            <p:ph type="title"/>
          </p:nvPr>
        </p:nvSpPr>
        <p:spPr/>
        <p:txBody>
          <a:bodyPr>
            <a:normAutofit fontScale="90000"/>
          </a:bodyPr>
          <a:lstStyle/>
          <a:p>
            <a:r>
              <a:rPr lang="en-US" b="1" dirty="0"/>
              <a:t>Ozone concentrations are not very sensitive to immense increases in oil and gas activity or emissions</a:t>
            </a:r>
          </a:p>
        </p:txBody>
      </p:sp>
      <p:sp>
        <p:nvSpPr>
          <p:cNvPr id="3" name="Content Placeholder 2">
            <a:extLst>
              <a:ext uri="{FF2B5EF4-FFF2-40B4-BE49-F238E27FC236}">
                <a16:creationId xmlns:a16="http://schemas.microsoft.com/office/drawing/2014/main" id="{84DDB111-7189-4C9D-B6AE-80CF5E85CA31}"/>
              </a:ext>
            </a:extLst>
          </p:cNvPr>
          <p:cNvSpPr>
            <a:spLocks noGrp="1"/>
          </p:cNvSpPr>
          <p:nvPr>
            <p:ph idx="1"/>
          </p:nvPr>
        </p:nvSpPr>
        <p:spPr/>
        <p:txBody>
          <a:bodyPr>
            <a:normAutofit/>
          </a:bodyPr>
          <a:lstStyle/>
          <a:p>
            <a:r>
              <a:rPr lang="en-US" dirty="0"/>
              <a:t>From Parrish 2017:  “</a:t>
            </a:r>
            <a:r>
              <a:rPr lang="en-US" b="1" dirty="0"/>
              <a:t>What are the contributions of emissions from O&amp;G development to ambient ozone concentrations at regulatory monitors in Texas? </a:t>
            </a:r>
            <a:endParaRPr lang="en-US" dirty="0"/>
          </a:p>
          <a:p>
            <a:r>
              <a:rPr lang="en-US" dirty="0"/>
              <a:t>An observationally based analysis could discern no impact of O&amp;G activity on ozone concentrations within or near Texas O&amp;G basins. The smallest discernable impact is estimated as &lt; 5 ppb, but could not be more quantitatively defined.” </a:t>
            </a:r>
          </a:p>
        </p:txBody>
      </p:sp>
      <p:sp>
        <p:nvSpPr>
          <p:cNvPr id="4" name="Footer Placeholder 3">
            <a:extLst>
              <a:ext uri="{FF2B5EF4-FFF2-40B4-BE49-F238E27FC236}">
                <a16:creationId xmlns:a16="http://schemas.microsoft.com/office/drawing/2014/main" id="{51E5714E-137C-4A04-ACCD-FAD47B25F5DA}"/>
              </a:ext>
            </a:extLst>
          </p:cNvPr>
          <p:cNvSpPr>
            <a:spLocks noGrp="1"/>
          </p:cNvSpPr>
          <p:nvPr>
            <p:ph type="ftr" sz="quarter" idx="11"/>
          </p:nvPr>
        </p:nvSpPr>
        <p:spPr/>
        <p:txBody>
          <a:bodyPr/>
          <a:lstStyle/>
          <a:p>
            <a:r>
              <a:rPr lang="en-US"/>
              <a:t>Estes, Air Quality Science, TCEQ Environmental Trade Fair 2018</a:t>
            </a:r>
          </a:p>
        </p:txBody>
      </p:sp>
    </p:spTree>
    <p:extLst>
      <p:ext uri="{BB962C8B-B14F-4D97-AF65-F5344CB8AC3E}">
        <p14:creationId xmlns:p14="http://schemas.microsoft.com/office/powerpoint/2010/main" val="3523647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6FBC3-774C-4D8F-A250-231F1C1DB163}"/>
              </a:ext>
            </a:extLst>
          </p:cNvPr>
          <p:cNvSpPr>
            <a:spLocks noGrp="1"/>
          </p:cNvSpPr>
          <p:nvPr>
            <p:ph type="title"/>
          </p:nvPr>
        </p:nvSpPr>
        <p:spPr/>
        <p:txBody>
          <a:bodyPr/>
          <a:lstStyle/>
          <a:p>
            <a:r>
              <a:rPr lang="en-US" dirty="0"/>
              <a:t>For further information</a:t>
            </a:r>
          </a:p>
        </p:txBody>
      </p:sp>
      <p:sp>
        <p:nvSpPr>
          <p:cNvPr id="3" name="Content Placeholder 2">
            <a:extLst>
              <a:ext uri="{FF2B5EF4-FFF2-40B4-BE49-F238E27FC236}">
                <a16:creationId xmlns:a16="http://schemas.microsoft.com/office/drawing/2014/main" id="{A688E6B3-7826-44C5-AB2F-C324C3F4D7CE}"/>
              </a:ext>
            </a:extLst>
          </p:cNvPr>
          <p:cNvSpPr>
            <a:spLocks noGrp="1"/>
          </p:cNvSpPr>
          <p:nvPr>
            <p:ph idx="1"/>
          </p:nvPr>
        </p:nvSpPr>
        <p:spPr/>
        <p:txBody>
          <a:bodyPr/>
          <a:lstStyle/>
          <a:p>
            <a:r>
              <a:rPr lang="en-US" dirty="0"/>
              <a:t>Parrish et al., 2017.  Report to TCEQ, completed in 2017. </a:t>
            </a:r>
            <a:r>
              <a:rPr lang="en-US" u="sng" dirty="0">
                <a:hlinkClick r:id="rId2"/>
              </a:rPr>
              <a:t>https://www.tceq.texas.gov/assets/public/implementation/air/am/contracts/reports/oth/582166321516-20170629-environ-oilgas_impact_aq_synthesis.pdf</a:t>
            </a:r>
            <a:r>
              <a:rPr lang="en-US" dirty="0"/>
              <a:t> </a:t>
            </a:r>
          </a:p>
          <a:p>
            <a:endParaRPr lang="en-US" dirty="0"/>
          </a:p>
        </p:txBody>
      </p:sp>
      <p:sp>
        <p:nvSpPr>
          <p:cNvPr id="4" name="Footer Placeholder 3">
            <a:extLst>
              <a:ext uri="{FF2B5EF4-FFF2-40B4-BE49-F238E27FC236}">
                <a16:creationId xmlns:a16="http://schemas.microsoft.com/office/drawing/2014/main" id="{CFD1DE76-C149-40A9-B319-28A8DB96FE17}"/>
              </a:ext>
            </a:extLst>
          </p:cNvPr>
          <p:cNvSpPr>
            <a:spLocks noGrp="1"/>
          </p:cNvSpPr>
          <p:nvPr>
            <p:ph type="ftr" sz="quarter" idx="11"/>
          </p:nvPr>
        </p:nvSpPr>
        <p:spPr/>
        <p:txBody>
          <a:bodyPr/>
          <a:lstStyle/>
          <a:p>
            <a:r>
              <a:rPr lang="en-US"/>
              <a:t>Estes, Air Quality Science, TCEQ Environmental Trade Fair 2018</a:t>
            </a:r>
          </a:p>
        </p:txBody>
      </p:sp>
    </p:spTree>
    <p:extLst>
      <p:ext uri="{BB962C8B-B14F-4D97-AF65-F5344CB8AC3E}">
        <p14:creationId xmlns:p14="http://schemas.microsoft.com/office/powerpoint/2010/main" val="1453141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FF02CC-7C39-4B9B-941A-E6138F419ECE}"/>
              </a:ext>
            </a:extLst>
          </p:cNvPr>
          <p:cNvSpPr>
            <a:spLocks noGrp="1"/>
          </p:cNvSpPr>
          <p:nvPr>
            <p:ph type="ftr" sz="quarter" idx="11"/>
          </p:nvPr>
        </p:nvSpPr>
        <p:spPr/>
        <p:txBody>
          <a:bodyPr/>
          <a:lstStyle/>
          <a:p>
            <a:r>
              <a:rPr lang="en-US"/>
              <a:t>Estes, Air Quality Science, TCEQ Environmental Trade Fair 2018</a:t>
            </a:r>
          </a:p>
        </p:txBody>
      </p:sp>
      <p:pic>
        <p:nvPicPr>
          <p:cNvPr id="5" name="Picture 4">
            <a:extLst>
              <a:ext uri="{FF2B5EF4-FFF2-40B4-BE49-F238E27FC236}">
                <a16:creationId xmlns:a16="http://schemas.microsoft.com/office/drawing/2014/main" id="{A7E1DCC0-0350-441A-835C-28B4AF796933}"/>
              </a:ext>
            </a:extLst>
          </p:cNvPr>
          <p:cNvPicPr>
            <a:picLocks noChangeAspect="1"/>
          </p:cNvPicPr>
          <p:nvPr/>
        </p:nvPicPr>
        <p:blipFill>
          <a:blip r:embed="rId2"/>
          <a:stretch>
            <a:fillRect/>
          </a:stretch>
        </p:blipFill>
        <p:spPr>
          <a:xfrm>
            <a:off x="1045659" y="0"/>
            <a:ext cx="10309230" cy="6450127"/>
          </a:xfrm>
          <a:prstGeom prst="rect">
            <a:avLst/>
          </a:prstGeom>
        </p:spPr>
      </p:pic>
      <p:sp>
        <p:nvSpPr>
          <p:cNvPr id="2" name="TextBox 1">
            <a:extLst>
              <a:ext uri="{FF2B5EF4-FFF2-40B4-BE49-F238E27FC236}">
                <a16:creationId xmlns:a16="http://schemas.microsoft.com/office/drawing/2014/main" id="{B3F96FE9-9B33-41CC-A1A1-4EEB389772DD}"/>
              </a:ext>
            </a:extLst>
          </p:cNvPr>
          <p:cNvSpPr txBox="1"/>
          <p:nvPr/>
        </p:nvSpPr>
        <p:spPr>
          <a:xfrm>
            <a:off x="8531478" y="0"/>
            <a:ext cx="2823411" cy="1754326"/>
          </a:xfrm>
          <a:prstGeom prst="rect">
            <a:avLst/>
          </a:prstGeom>
          <a:noFill/>
        </p:spPr>
        <p:txBody>
          <a:bodyPr wrap="square" rtlCol="0">
            <a:spAutoFit/>
          </a:bodyPr>
          <a:lstStyle/>
          <a:p>
            <a:r>
              <a:rPr lang="en-US" b="1" dirty="0"/>
              <a:t>As ozone levels decrease, background ozone plays a larger role.  By quantifying background, we can determine the magnitude of local contributions.</a:t>
            </a:r>
          </a:p>
        </p:txBody>
      </p:sp>
    </p:spTree>
    <p:extLst>
      <p:ext uri="{BB962C8B-B14F-4D97-AF65-F5344CB8AC3E}">
        <p14:creationId xmlns:p14="http://schemas.microsoft.com/office/powerpoint/2010/main" val="3284269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4E1C6-5EF9-479E-BD44-E32737A2C76D}"/>
              </a:ext>
            </a:extLst>
          </p:cNvPr>
          <p:cNvSpPr>
            <a:spLocks noGrp="1"/>
          </p:cNvSpPr>
          <p:nvPr>
            <p:ph type="title"/>
          </p:nvPr>
        </p:nvSpPr>
        <p:spPr/>
        <p:txBody>
          <a:bodyPr>
            <a:normAutofit fontScale="90000"/>
          </a:bodyPr>
          <a:lstStyle/>
          <a:p>
            <a:r>
              <a:rPr lang="en-US" b="1" dirty="0"/>
              <a:t>Upcoming review article by experts on background ozone and international contributions  </a:t>
            </a:r>
            <a:br>
              <a:rPr lang="en-US" b="1" dirty="0"/>
            </a:br>
            <a:r>
              <a:rPr lang="en-US" sz="2700" dirty="0"/>
              <a:t>D. Jaffe’s American Meteorological Society background ozone presentation:  Definitions</a:t>
            </a:r>
          </a:p>
        </p:txBody>
      </p:sp>
      <p:sp>
        <p:nvSpPr>
          <p:cNvPr id="3" name="Content Placeholder 2">
            <a:extLst>
              <a:ext uri="{FF2B5EF4-FFF2-40B4-BE49-F238E27FC236}">
                <a16:creationId xmlns:a16="http://schemas.microsoft.com/office/drawing/2014/main" id="{9EF9830A-0F04-43CE-B0A4-2FD4672D9E1D}"/>
              </a:ext>
            </a:extLst>
          </p:cNvPr>
          <p:cNvSpPr>
            <a:spLocks noGrp="1"/>
          </p:cNvSpPr>
          <p:nvPr>
            <p:ph idx="1"/>
          </p:nvPr>
        </p:nvSpPr>
        <p:spPr/>
        <p:txBody>
          <a:bodyPr>
            <a:normAutofit fontScale="92500" lnSpcReduction="20000"/>
          </a:bodyPr>
          <a:lstStyle/>
          <a:p>
            <a:endParaRPr lang="en-US" dirty="0"/>
          </a:p>
          <a:p>
            <a:r>
              <a:rPr lang="en-US" dirty="0"/>
              <a:t>U.S. background (USB) O</a:t>
            </a:r>
            <a:r>
              <a:rPr lang="en-US" baseline="-25000" dirty="0"/>
              <a:t>3</a:t>
            </a:r>
            <a:r>
              <a:rPr lang="en-US" dirty="0"/>
              <a:t> or North American background (NAB) O</a:t>
            </a:r>
            <a:r>
              <a:rPr lang="en-US" baseline="-25000" dirty="0"/>
              <a:t>3 </a:t>
            </a:r>
            <a:r>
              <a:rPr lang="en-US" dirty="0"/>
              <a:t>: O</a:t>
            </a:r>
            <a:r>
              <a:rPr lang="en-US" baseline="-25000" dirty="0"/>
              <a:t>3</a:t>
            </a:r>
            <a:r>
              <a:rPr lang="en-US" dirty="0"/>
              <a:t> formed from all natural sources plus anthropogenic sources in countries outside the U.S. (N.A.), plus methane.</a:t>
            </a:r>
          </a:p>
          <a:p>
            <a:r>
              <a:rPr lang="en-US" b="1" i="1" dirty="0"/>
              <a:t>USB and NAB must be determined using chemical transport models or statistical models that yield source apportionment. Both of these methods have notable uncertainties.</a:t>
            </a:r>
          </a:p>
          <a:p>
            <a:r>
              <a:rPr lang="en-US" dirty="0"/>
              <a:t>Baseline O</a:t>
            </a:r>
            <a:r>
              <a:rPr lang="en-US" baseline="-25000" dirty="0"/>
              <a:t>3 </a:t>
            </a:r>
            <a:r>
              <a:rPr lang="en-US" dirty="0"/>
              <a:t>: O</a:t>
            </a:r>
            <a:r>
              <a:rPr lang="en-US" baseline="-25000" dirty="0"/>
              <a:t>3</a:t>
            </a:r>
            <a:r>
              <a:rPr lang="en-US" dirty="0"/>
              <a:t> measured at relatively remote sites that have little or no recent influence from US domestic emissions.   </a:t>
            </a:r>
          </a:p>
          <a:p>
            <a:r>
              <a:rPr lang="en-US" dirty="0"/>
              <a:t>Non-Controllable O</a:t>
            </a:r>
            <a:r>
              <a:rPr lang="en-US" baseline="-25000" dirty="0"/>
              <a:t>3</a:t>
            </a:r>
            <a:r>
              <a:rPr lang="en-US" dirty="0"/>
              <a:t> sources (NCOS):  These are sources of O</a:t>
            </a:r>
            <a:r>
              <a:rPr lang="en-US" baseline="-25000" dirty="0"/>
              <a:t>3</a:t>
            </a:r>
            <a:r>
              <a:rPr lang="en-US" dirty="0"/>
              <a:t>, or its precursors, that could not be reasonably controlled by domestic legislation, e.g., stratospheric intrusions or wildfire contributions.</a:t>
            </a:r>
          </a:p>
          <a:p>
            <a:endParaRPr lang="en-US" dirty="0"/>
          </a:p>
        </p:txBody>
      </p:sp>
      <p:sp>
        <p:nvSpPr>
          <p:cNvPr id="4" name="Footer Placeholder 3">
            <a:extLst>
              <a:ext uri="{FF2B5EF4-FFF2-40B4-BE49-F238E27FC236}">
                <a16:creationId xmlns:a16="http://schemas.microsoft.com/office/drawing/2014/main" id="{27A1E696-A827-4A31-90CB-20B457202F28}"/>
              </a:ext>
            </a:extLst>
          </p:cNvPr>
          <p:cNvSpPr>
            <a:spLocks noGrp="1"/>
          </p:cNvSpPr>
          <p:nvPr>
            <p:ph type="ftr" sz="quarter" idx="11"/>
          </p:nvPr>
        </p:nvSpPr>
        <p:spPr/>
        <p:txBody>
          <a:bodyPr/>
          <a:lstStyle/>
          <a:p>
            <a:r>
              <a:rPr lang="en-US"/>
              <a:t>Estes, Air Quality Science, TCEQ Environmental Trade Fair 2018</a:t>
            </a:r>
          </a:p>
        </p:txBody>
      </p:sp>
    </p:spTree>
    <p:extLst>
      <p:ext uri="{BB962C8B-B14F-4D97-AF65-F5344CB8AC3E}">
        <p14:creationId xmlns:p14="http://schemas.microsoft.com/office/powerpoint/2010/main" val="1466706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5E5082-9E75-45BC-B3C1-E12AB4B8BEE9}"/>
              </a:ext>
            </a:extLst>
          </p:cNvPr>
          <p:cNvSpPr>
            <a:spLocks noGrp="1"/>
          </p:cNvSpPr>
          <p:nvPr>
            <p:ph type="title"/>
          </p:nvPr>
        </p:nvSpPr>
        <p:spPr/>
        <p:txBody>
          <a:bodyPr/>
          <a:lstStyle/>
          <a:p>
            <a:r>
              <a:rPr lang="en-US" b="1" dirty="0"/>
              <a:t>What are consistent patterns for observed O</a:t>
            </a:r>
            <a:r>
              <a:rPr lang="en-US" b="1" baseline="-25000" dirty="0"/>
              <a:t>3</a:t>
            </a:r>
            <a:r>
              <a:rPr lang="en-US" b="1" dirty="0"/>
              <a:t>?</a:t>
            </a:r>
            <a:br>
              <a:rPr lang="en-US" dirty="0"/>
            </a:br>
            <a:r>
              <a:rPr lang="en-US" dirty="0"/>
              <a:t>(Jaffe AMS 2018)</a:t>
            </a:r>
          </a:p>
        </p:txBody>
      </p:sp>
      <p:sp>
        <p:nvSpPr>
          <p:cNvPr id="4" name="Content Placeholder 3">
            <a:extLst>
              <a:ext uri="{FF2B5EF4-FFF2-40B4-BE49-F238E27FC236}">
                <a16:creationId xmlns:a16="http://schemas.microsoft.com/office/drawing/2014/main" id="{D5C40488-CE01-44C4-9266-814E7F0C547C}"/>
              </a:ext>
            </a:extLst>
          </p:cNvPr>
          <p:cNvSpPr>
            <a:spLocks noGrp="1"/>
          </p:cNvSpPr>
          <p:nvPr>
            <p:ph idx="1"/>
          </p:nvPr>
        </p:nvSpPr>
        <p:spPr/>
        <p:txBody>
          <a:bodyPr>
            <a:normAutofit fontScale="92500" lnSpcReduction="10000"/>
          </a:bodyPr>
          <a:lstStyle/>
          <a:p>
            <a:r>
              <a:rPr lang="en-US" dirty="0"/>
              <a:t>Highest Maximum Daily eight-hour Average (MDA8) values are seen in urban areas of the U.S.  </a:t>
            </a:r>
            <a:r>
              <a:rPr lang="en-US" b="1" dirty="0"/>
              <a:t>Most of these areas show significant downward trends in the 4</a:t>
            </a:r>
            <a:r>
              <a:rPr lang="en-US" b="1" baseline="30000" dirty="0"/>
              <a:t>th</a:t>
            </a:r>
            <a:r>
              <a:rPr lang="en-US" b="1" dirty="0"/>
              <a:t> highest MDA8 values</a:t>
            </a:r>
            <a:r>
              <a:rPr lang="en-US" dirty="0"/>
              <a:t>.</a:t>
            </a:r>
          </a:p>
          <a:p>
            <a:r>
              <a:rPr lang="en-US" b="1" dirty="0"/>
              <a:t>At high elevation sites in the western U.S., the 4</a:t>
            </a:r>
            <a:r>
              <a:rPr lang="en-US" b="1" baseline="30000" dirty="0"/>
              <a:t>th</a:t>
            </a:r>
            <a:r>
              <a:rPr lang="en-US" b="1" dirty="0"/>
              <a:t> highest MDA8 values are close to 70 ppb.   </a:t>
            </a:r>
          </a:p>
          <a:p>
            <a:r>
              <a:rPr lang="en-US" dirty="0"/>
              <a:t>Inter-annual variations can be very important in calculating design values. These variations occur due to El Niño/Southern Oscillation (ENSO) and other large-scale weather oscillations, wildfire influence, and/or temperature influence. </a:t>
            </a:r>
          </a:p>
          <a:p>
            <a:r>
              <a:rPr lang="en-US" dirty="0"/>
              <a:t>Trends at high elevation sites are more flat or increasing (e.g., Mt. Bachelor in Washington state).  Some urban sites in the west are not showing significant reductions in the 4</a:t>
            </a:r>
            <a:r>
              <a:rPr lang="en-US" baseline="30000" dirty="0"/>
              <a:t>th </a:t>
            </a:r>
            <a:r>
              <a:rPr lang="en-US" dirty="0"/>
              <a:t>highest MDA8.</a:t>
            </a:r>
          </a:p>
          <a:p>
            <a:endParaRPr lang="en-US" dirty="0"/>
          </a:p>
        </p:txBody>
      </p:sp>
      <p:sp>
        <p:nvSpPr>
          <p:cNvPr id="2" name="Footer Placeholder 1">
            <a:extLst>
              <a:ext uri="{FF2B5EF4-FFF2-40B4-BE49-F238E27FC236}">
                <a16:creationId xmlns:a16="http://schemas.microsoft.com/office/drawing/2014/main" id="{26F64B0D-8AF0-43A2-A6B0-CB5EFA8BB6BE}"/>
              </a:ext>
            </a:extLst>
          </p:cNvPr>
          <p:cNvSpPr>
            <a:spLocks noGrp="1"/>
          </p:cNvSpPr>
          <p:nvPr>
            <p:ph type="ftr" sz="quarter" idx="11"/>
          </p:nvPr>
        </p:nvSpPr>
        <p:spPr/>
        <p:txBody>
          <a:bodyPr/>
          <a:lstStyle/>
          <a:p>
            <a:r>
              <a:rPr lang="en-US"/>
              <a:t>Estes, Air Quality Science, TCEQ Environmental Trade Fair 2018</a:t>
            </a:r>
          </a:p>
        </p:txBody>
      </p:sp>
    </p:spTree>
    <p:extLst>
      <p:ext uri="{BB962C8B-B14F-4D97-AF65-F5344CB8AC3E}">
        <p14:creationId xmlns:p14="http://schemas.microsoft.com/office/powerpoint/2010/main" val="1272151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8586EF-E96F-4EB3-8F20-65F4111A4BF3}"/>
              </a:ext>
            </a:extLst>
          </p:cNvPr>
          <p:cNvSpPr>
            <a:spLocks noGrp="1"/>
          </p:cNvSpPr>
          <p:nvPr>
            <p:ph type="ftr" sz="quarter" idx="11"/>
          </p:nvPr>
        </p:nvSpPr>
        <p:spPr/>
        <p:txBody>
          <a:bodyPr/>
          <a:lstStyle/>
          <a:p>
            <a:r>
              <a:rPr lang="en-US"/>
              <a:t>Estes, Air Quality Science, TCEQ Environmental Trade Fair 2018</a:t>
            </a:r>
          </a:p>
        </p:txBody>
      </p:sp>
      <p:pic>
        <p:nvPicPr>
          <p:cNvPr id="3" name="Picture 2">
            <a:extLst>
              <a:ext uri="{FF2B5EF4-FFF2-40B4-BE49-F238E27FC236}">
                <a16:creationId xmlns:a16="http://schemas.microsoft.com/office/drawing/2014/main" id="{8251162C-8C57-4BFA-BCB6-BB84243FC96D}"/>
              </a:ext>
            </a:extLst>
          </p:cNvPr>
          <p:cNvPicPr>
            <a:picLocks noChangeAspect="1"/>
          </p:cNvPicPr>
          <p:nvPr/>
        </p:nvPicPr>
        <p:blipFill>
          <a:blip r:embed="rId2"/>
          <a:stretch>
            <a:fillRect/>
          </a:stretch>
        </p:blipFill>
        <p:spPr>
          <a:xfrm>
            <a:off x="207454" y="1505425"/>
            <a:ext cx="7945946" cy="4013374"/>
          </a:xfrm>
          <a:prstGeom prst="rect">
            <a:avLst/>
          </a:prstGeom>
        </p:spPr>
      </p:pic>
      <p:pic>
        <p:nvPicPr>
          <p:cNvPr id="5" name="Picture 4">
            <a:extLst>
              <a:ext uri="{FF2B5EF4-FFF2-40B4-BE49-F238E27FC236}">
                <a16:creationId xmlns:a16="http://schemas.microsoft.com/office/drawing/2014/main" id="{6224DF63-8772-4B74-8E12-00C8FDD2306C}"/>
              </a:ext>
            </a:extLst>
          </p:cNvPr>
          <p:cNvPicPr>
            <a:picLocks noChangeAspect="1"/>
          </p:cNvPicPr>
          <p:nvPr/>
        </p:nvPicPr>
        <p:blipFill>
          <a:blip r:embed="rId3"/>
          <a:stretch>
            <a:fillRect/>
          </a:stretch>
        </p:blipFill>
        <p:spPr>
          <a:xfrm>
            <a:off x="8570976" y="0"/>
            <a:ext cx="3621024" cy="6858000"/>
          </a:xfrm>
          <a:prstGeom prst="rect">
            <a:avLst/>
          </a:prstGeom>
        </p:spPr>
      </p:pic>
      <p:sp>
        <p:nvSpPr>
          <p:cNvPr id="4" name="TextBox 3">
            <a:extLst>
              <a:ext uri="{FF2B5EF4-FFF2-40B4-BE49-F238E27FC236}">
                <a16:creationId xmlns:a16="http://schemas.microsoft.com/office/drawing/2014/main" id="{D25107D0-2C49-480F-9E50-55B64E0FBD3C}"/>
              </a:ext>
            </a:extLst>
          </p:cNvPr>
          <p:cNvSpPr txBox="1"/>
          <p:nvPr/>
        </p:nvSpPr>
        <p:spPr>
          <a:xfrm>
            <a:off x="507572" y="5514879"/>
            <a:ext cx="7645828" cy="923330"/>
          </a:xfrm>
          <a:prstGeom prst="rect">
            <a:avLst/>
          </a:prstGeom>
          <a:noFill/>
        </p:spPr>
        <p:txBody>
          <a:bodyPr wrap="square" rtlCol="0">
            <a:spAutoFit/>
          </a:bodyPr>
          <a:lstStyle/>
          <a:p>
            <a:r>
              <a:rPr lang="en-US" dirty="0"/>
              <a:t>Fleming, ZL, et al. (2018), Tropospheric Ozone Assessment Report: Present-day ozone distribution and trends relevant to human health. </a:t>
            </a:r>
            <a:r>
              <a:rPr lang="en-US" i="1" dirty="0"/>
              <a:t>Elem Sci </a:t>
            </a:r>
            <a:r>
              <a:rPr lang="en-US" i="1" dirty="0" err="1"/>
              <a:t>Anth</a:t>
            </a:r>
            <a:r>
              <a:rPr lang="en-US" dirty="0"/>
              <a:t>, doi: 10.1525/elementa.273. </a:t>
            </a:r>
          </a:p>
        </p:txBody>
      </p:sp>
      <p:sp>
        <p:nvSpPr>
          <p:cNvPr id="6" name="TextBox 5">
            <a:extLst>
              <a:ext uri="{FF2B5EF4-FFF2-40B4-BE49-F238E27FC236}">
                <a16:creationId xmlns:a16="http://schemas.microsoft.com/office/drawing/2014/main" id="{C0D53011-C486-45FE-BE84-E5FEC9BB4D99}"/>
              </a:ext>
            </a:extLst>
          </p:cNvPr>
          <p:cNvSpPr txBox="1"/>
          <p:nvPr/>
        </p:nvSpPr>
        <p:spPr>
          <a:xfrm>
            <a:off x="118981" y="138871"/>
            <a:ext cx="7515727" cy="1754326"/>
          </a:xfrm>
          <a:prstGeom prst="rect">
            <a:avLst/>
          </a:prstGeom>
          <a:noFill/>
        </p:spPr>
        <p:txBody>
          <a:bodyPr wrap="square" rtlCol="0">
            <a:spAutoFit/>
          </a:bodyPr>
          <a:lstStyle/>
          <a:p>
            <a:r>
              <a:rPr lang="en-US" sz="3600" b="1" dirty="0"/>
              <a:t>Nationwide ozone trends, 4</a:t>
            </a:r>
            <a:r>
              <a:rPr lang="en-US" sz="3600" b="1" baseline="30000" dirty="0"/>
              <a:t>th</a:t>
            </a:r>
            <a:r>
              <a:rPr lang="en-US" sz="3600" b="1" dirty="0"/>
              <a:t> highest annual daily maximum eight-hour ozone</a:t>
            </a:r>
          </a:p>
        </p:txBody>
      </p:sp>
    </p:spTree>
    <p:extLst>
      <p:ext uri="{BB962C8B-B14F-4D97-AF65-F5344CB8AC3E}">
        <p14:creationId xmlns:p14="http://schemas.microsoft.com/office/powerpoint/2010/main" val="599394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2BA2F68-B6A4-4B05-8E3A-70815B7C389C}"/>
              </a:ext>
            </a:extLst>
          </p:cNvPr>
          <p:cNvSpPr>
            <a:spLocks noGrp="1"/>
          </p:cNvSpPr>
          <p:nvPr>
            <p:ph type="ftr" sz="quarter" idx="11"/>
          </p:nvPr>
        </p:nvSpPr>
        <p:spPr/>
        <p:txBody>
          <a:bodyPr/>
          <a:lstStyle/>
          <a:p>
            <a:r>
              <a:rPr lang="en-US"/>
              <a:t>Estes, Air Quality Science, TCEQ Environmental Trade Fair 2018</a:t>
            </a:r>
          </a:p>
        </p:txBody>
      </p:sp>
      <p:pic>
        <p:nvPicPr>
          <p:cNvPr id="6" name="Picture 5">
            <a:extLst>
              <a:ext uri="{FF2B5EF4-FFF2-40B4-BE49-F238E27FC236}">
                <a16:creationId xmlns:a16="http://schemas.microsoft.com/office/drawing/2014/main" id="{645AA011-0466-4FC5-89C2-CF7F4B0A245C}"/>
              </a:ext>
            </a:extLst>
          </p:cNvPr>
          <p:cNvPicPr>
            <a:picLocks noChangeAspect="1"/>
          </p:cNvPicPr>
          <p:nvPr/>
        </p:nvPicPr>
        <p:blipFill>
          <a:blip r:embed="rId3"/>
          <a:stretch>
            <a:fillRect/>
          </a:stretch>
        </p:blipFill>
        <p:spPr>
          <a:xfrm>
            <a:off x="7828547" y="0"/>
            <a:ext cx="4363453" cy="6585168"/>
          </a:xfrm>
          <a:prstGeom prst="rect">
            <a:avLst/>
          </a:prstGeom>
        </p:spPr>
      </p:pic>
      <p:sp>
        <p:nvSpPr>
          <p:cNvPr id="7" name="TextBox 6">
            <a:extLst>
              <a:ext uri="{FF2B5EF4-FFF2-40B4-BE49-F238E27FC236}">
                <a16:creationId xmlns:a16="http://schemas.microsoft.com/office/drawing/2014/main" id="{C7E8E05D-C0D8-4231-87D6-2D3E57DFAF31}"/>
              </a:ext>
            </a:extLst>
          </p:cNvPr>
          <p:cNvSpPr txBox="1"/>
          <p:nvPr/>
        </p:nvSpPr>
        <p:spPr>
          <a:xfrm>
            <a:off x="5336965" y="0"/>
            <a:ext cx="2491582" cy="6555641"/>
          </a:xfrm>
          <a:prstGeom prst="rect">
            <a:avLst/>
          </a:prstGeom>
          <a:solidFill>
            <a:schemeClr val="bg1"/>
          </a:solidFill>
        </p:spPr>
        <p:txBody>
          <a:bodyPr wrap="square" rtlCol="0">
            <a:spAutoFit/>
          </a:bodyPr>
          <a:lstStyle/>
          <a:p>
            <a:r>
              <a:rPr lang="en-US" sz="2000" b="1" dirty="0"/>
              <a:t>Examples of international contributions</a:t>
            </a:r>
          </a:p>
          <a:p>
            <a:r>
              <a:rPr lang="en-US" dirty="0"/>
              <a:t>Right: Trans-Pacific Asian pollution event in May 2010 as seen from AIRS satellite retrievals</a:t>
            </a:r>
          </a:p>
          <a:p>
            <a:r>
              <a:rPr lang="en-US" dirty="0"/>
              <a:t>of CO total columns (10</a:t>
            </a:r>
            <a:r>
              <a:rPr lang="en-US" baseline="30000" dirty="0"/>
              <a:t>18</a:t>
            </a:r>
            <a:r>
              <a:rPr lang="en-US" dirty="0"/>
              <a:t> molecules per cm</a:t>
            </a:r>
            <a:r>
              <a:rPr lang="en-US" baseline="30000" dirty="0"/>
              <a:t>2</a:t>
            </a:r>
            <a:r>
              <a:rPr lang="en-US" dirty="0"/>
              <a:t>) Transport from mid-Pacific takes 5 days. Figure from Lin et al. 2012.</a:t>
            </a:r>
          </a:p>
          <a:p>
            <a:endParaRPr lang="en-US" dirty="0"/>
          </a:p>
          <a:p>
            <a:r>
              <a:rPr lang="en-US" dirty="0"/>
              <a:t>Left: Smoke from fires in Mexico and Central America, observed by the MODIS satellite-based spectrometer on May 9, 2003. </a:t>
            </a:r>
          </a:p>
          <a:p>
            <a:r>
              <a:rPr lang="en-US" dirty="0"/>
              <a:t>Note: Transported smoke may or may not contain ozone.</a:t>
            </a:r>
          </a:p>
        </p:txBody>
      </p:sp>
      <p:pic>
        <p:nvPicPr>
          <p:cNvPr id="9" name="Picture 8">
            <a:extLst>
              <a:ext uri="{FF2B5EF4-FFF2-40B4-BE49-F238E27FC236}">
                <a16:creationId xmlns:a16="http://schemas.microsoft.com/office/drawing/2014/main" id="{E8F4A873-7DAE-4943-8857-E8DD21252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5073042" cy="6518859"/>
          </a:xfrm>
          <a:prstGeom prst="rect">
            <a:avLst/>
          </a:prstGeom>
        </p:spPr>
      </p:pic>
      <p:sp>
        <p:nvSpPr>
          <p:cNvPr id="10" name="Oval 9">
            <a:extLst>
              <a:ext uri="{FF2B5EF4-FFF2-40B4-BE49-F238E27FC236}">
                <a16:creationId xmlns:a16="http://schemas.microsoft.com/office/drawing/2014/main" id="{F0650298-9D9D-4FF7-BC3A-99E88A2D1D02}"/>
              </a:ext>
            </a:extLst>
          </p:cNvPr>
          <p:cNvSpPr/>
          <p:nvPr/>
        </p:nvSpPr>
        <p:spPr>
          <a:xfrm>
            <a:off x="9440778" y="946484"/>
            <a:ext cx="721895" cy="633663"/>
          </a:xfrm>
          <a:prstGeom prst="ellipse">
            <a:avLst/>
          </a:prstGeom>
          <a:noFill/>
          <a:ln w="349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5320D9-19E7-4403-B9BB-130CC44CC3AF}"/>
              </a:ext>
            </a:extLst>
          </p:cNvPr>
          <p:cNvSpPr/>
          <p:nvPr/>
        </p:nvSpPr>
        <p:spPr>
          <a:xfrm>
            <a:off x="9919881" y="2209799"/>
            <a:ext cx="721895" cy="633663"/>
          </a:xfrm>
          <a:prstGeom prst="ellipse">
            <a:avLst/>
          </a:prstGeom>
          <a:noFill/>
          <a:ln w="349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F4B0037-7A53-4BC7-8F8B-2D5205722AEA}"/>
              </a:ext>
            </a:extLst>
          </p:cNvPr>
          <p:cNvSpPr/>
          <p:nvPr/>
        </p:nvSpPr>
        <p:spPr>
          <a:xfrm>
            <a:off x="10379475" y="3321969"/>
            <a:ext cx="721895" cy="633663"/>
          </a:xfrm>
          <a:prstGeom prst="ellipse">
            <a:avLst/>
          </a:prstGeom>
          <a:noFill/>
          <a:ln w="349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E244D4D-D647-4B10-95D2-800187FA79F1}"/>
              </a:ext>
            </a:extLst>
          </p:cNvPr>
          <p:cNvSpPr/>
          <p:nvPr/>
        </p:nvSpPr>
        <p:spPr>
          <a:xfrm>
            <a:off x="10736178" y="4594559"/>
            <a:ext cx="721895" cy="633663"/>
          </a:xfrm>
          <a:prstGeom prst="ellipse">
            <a:avLst/>
          </a:prstGeom>
          <a:noFill/>
          <a:ln w="349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268F299-5F84-4F9E-B8FE-878B92D6274B}"/>
              </a:ext>
            </a:extLst>
          </p:cNvPr>
          <p:cNvSpPr/>
          <p:nvPr/>
        </p:nvSpPr>
        <p:spPr>
          <a:xfrm>
            <a:off x="11298153" y="5885196"/>
            <a:ext cx="721895" cy="633663"/>
          </a:xfrm>
          <a:prstGeom prst="ellipse">
            <a:avLst/>
          </a:prstGeom>
          <a:noFill/>
          <a:ln w="349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124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C0C0CA-99CC-4CB9-AFD4-A3A74513240F}"/>
              </a:ext>
            </a:extLst>
          </p:cNvPr>
          <p:cNvSpPr>
            <a:spLocks noGrp="1"/>
          </p:cNvSpPr>
          <p:nvPr>
            <p:ph type="ftr" sz="quarter" idx="11"/>
          </p:nvPr>
        </p:nvSpPr>
        <p:spPr/>
        <p:txBody>
          <a:bodyPr/>
          <a:lstStyle/>
          <a:p>
            <a:r>
              <a:rPr lang="en-US"/>
              <a:t>Estes, Air Quality Science, TCEQ Environmental Trade Fair 2018</a:t>
            </a:r>
          </a:p>
        </p:txBody>
      </p:sp>
      <p:pic>
        <p:nvPicPr>
          <p:cNvPr id="3" name="Picture 2">
            <a:extLst>
              <a:ext uri="{FF2B5EF4-FFF2-40B4-BE49-F238E27FC236}">
                <a16:creationId xmlns:a16="http://schemas.microsoft.com/office/drawing/2014/main" id="{E7DC4BA0-6C67-40B7-9B42-7A13AE6391B9}"/>
              </a:ext>
            </a:extLst>
          </p:cNvPr>
          <p:cNvPicPr>
            <a:picLocks noChangeAspect="1"/>
          </p:cNvPicPr>
          <p:nvPr/>
        </p:nvPicPr>
        <p:blipFill>
          <a:blip r:embed="rId2"/>
          <a:stretch>
            <a:fillRect/>
          </a:stretch>
        </p:blipFill>
        <p:spPr>
          <a:xfrm>
            <a:off x="231544" y="288758"/>
            <a:ext cx="8821820" cy="5229726"/>
          </a:xfrm>
          <a:prstGeom prst="rect">
            <a:avLst/>
          </a:prstGeom>
        </p:spPr>
      </p:pic>
      <p:sp>
        <p:nvSpPr>
          <p:cNvPr id="4" name="TextBox 3">
            <a:extLst>
              <a:ext uri="{FF2B5EF4-FFF2-40B4-BE49-F238E27FC236}">
                <a16:creationId xmlns:a16="http://schemas.microsoft.com/office/drawing/2014/main" id="{EC900E54-DDB2-4A5D-9E76-AB656D24EADF}"/>
              </a:ext>
            </a:extLst>
          </p:cNvPr>
          <p:cNvSpPr txBox="1"/>
          <p:nvPr/>
        </p:nvSpPr>
        <p:spPr>
          <a:xfrm>
            <a:off x="569495" y="5568085"/>
            <a:ext cx="11622505" cy="738664"/>
          </a:xfrm>
          <a:prstGeom prst="rect">
            <a:avLst/>
          </a:prstGeom>
          <a:noFill/>
        </p:spPr>
        <p:txBody>
          <a:bodyPr wrap="square" rtlCol="0">
            <a:spAutoFit/>
          </a:bodyPr>
          <a:lstStyle/>
          <a:p>
            <a:r>
              <a:rPr lang="en-US" b="1" dirty="0"/>
              <a:t>Spatial distribution of </a:t>
            </a:r>
            <a:r>
              <a:rPr lang="en-US" b="1" dirty="0">
                <a:latin typeface="Whitney-Bold"/>
              </a:rPr>
              <a:t>NO</a:t>
            </a:r>
            <a:r>
              <a:rPr lang="en-US" b="1" baseline="-25000" dirty="0">
                <a:latin typeface="Whitney-Bold"/>
              </a:rPr>
              <a:t>x</a:t>
            </a:r>
            <a:r>
              <a:rPr lang="en-US" b="1" dirty="0"/>
              <a:t> emissions from China’s coal-fired power plants in 1990, 2000, 2005, and 2010. </a:t>
            </a:r>
          </a:p>
          <a:p>
            <a:r>
              <a:rPr lang="en-US" sz="1200" dirty="0"/>
              <a:t>From Atmos. Chem. Phys., 15, 13299–13317, </a:t>
            </a:r>
            <a:r>
              <a:rPr lang="en-US" sz="1200" dirty="0">
                <a:hlinkClick r:id="rId3"/>
              </a:rPr>
              <a:t>www.atmos-chem-phys.net/15/13299/2015/doi:10.5194/acp-15-13299-2015</a:t>
            </a:r>
            <a:r>
              <a:rPr lang="en-US" sz="1200" dirty="0"/>
              <a:t>. High-resolution inventory </a:t>
            </a:r>
          </a:p>
          <a:p>
            <a:r>
              <a:rPr lang="en-US" sz="1200" dirty="0"/>
              <a:t>of technologies, activities, and emissions of coal-fired power plants in China from 1990 to 2010. F. Liu, Q. Zhang, D. Tong, B. Zheng, M. Li, H. </a:t>
            </a:r>
            <a:r>
              <a:rPr lang="en-US" sz="1200" dirty="0" err="1"/>
              <a:t>Huo</a:t>
            </a:r>
            <a:r>
              <a:rPr lang="en-US" sz="1200" dirty="0"/>
              <a:t>, and K. B. He</a:t>
            </a:r>
          </a:p>
        </p:txBody>
      </p:sp>
      <p:sp>
        <p:nvSpPr>
          <p:cNvPr id="5" name="TextBox 4">
            <a:extLst>
              <a:ext uri="{FF2B5EF4-FFF2-40B4-BE49-F238E27FC236}">
                <a16:creationId xmlns:a16="http://schemas.microsoft.com/office/drawing/2014/main" id="{0D6C15E2-62A5-4B61-BC6C-E2843C958BFF}"/>
              </a:ext>
            </a:extLst>
          </p:cNvPr>
          <p:cNvSpPr txBox="1"/>
          <p:nvPr/>
        </p:nvSpPr>
        <p:spPr>
          <a:xfrm>
            <a:off x="9201150" y="467727"/>
            <a:ext cx="2990850" cy="4124206"/>
          </a:xfrm>
          <a:prstGeom prst="rect">
            <a:avLst/>
          </a:prstGeom>
          <a:noFill/>
        </p:spPr>
        <p:txBody>
          <a:bodyPr wrap="square" rtlCol="0">
            <a:spAutoFit/>
          </a:bodyPr>
          <a:lstStyle/>
          <a:p>
            <a:r>
              <a:rPr lang="en-US" sz="2000" b="1" dirty="0">
                <a:latin typeface="Whitney-Bold"/>
              </a:rPr>
              <a:t>Emissions of ozone precursors in Asia are linked to higher baseline ozone on the US West Coast</a:t>
            </a:r>
          </a:p>
          <a:p>
            <a:endParaRPr lang="en-US" dirty="0">
              <a:latin typeface="Whitney-Bold"/>
            </a:endParaRPr>
          </a:p>
          <a:p>
            <a:r>
              <a:rPr lang="en-US" dirty="0">
                <a:latin typeface="Whitney-Bold"/>
              </a:rPr>
              <a:t>Economic development occurring in China since 1990 has spurred the construction of power plants, especially in NE China and the eastern coastal areas.  Consequently, NO</a:t>
            </a:r>
            <a:r>
              <a:rPr lang="en-US" baseline="-25000" dirty="0">
                <a:latin typeface="Whitney-Bold"/>
              </a:rPr>
              <a:t>x</a:t>
            </a:r>
            <a:r>
              <a:rPr lang="en-US" dirty="0">
                <a:latin typeface="Whitney-Bold"/>
              </a:rPr>
              <a:t> emissions have greatly increased from 1990 to 2010.</a:t>
            </a:r>
          </a:p>
        </p:txBody>
      </p:sp>
    </p:spTree>
    <p:extLst>
      <p:ext uri="{BB962C8B-B14F-4D97-AF65-F5344CB8AC3E}">
        <p14:creationId xmlns:p14="http://schemas.microsoft.com/office/powerpoint/2010/main" val="1591488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48AB6B-C84B-446F-AD6C-AF43A019B068}"/>
              </a:ext>
            </a:extLst>
          </p:cNvPr>
          <p:cNvSpPr>
            <a:spLocks noGrp="1"/>
          </p:cNvSpPr>
          <p:nvPr>
            <p:ph type="ftr" sz="quarter" idx="11"/>
          </p:nvPr>
        </p:nvSpPr>
        <p:spPr/>
        <p:txBody>
          <a:bodyPr/>
          <a:lstStyle/>
          <a:p>
            <a:r>
              <a:rPr lang="en-US"/>
              <a:t>Estes, Air Quality Science, TCEQ Environmental Trade Fair 2018</a:t>
            </a:r>
          </a:p>
        </p:txBody>
      </p:sp>
      <p:pic>
        <p:nvPicPr>
          <p:cNvPr id="3" name="Picture 2">
            <a:extLst>
              <a:ext uri="{FF2B5EF4-FFF2-40B4-BE49-F238E27FC236}">
                <a16:creationId xmlns:a16="http://schemas.microsoft.com/office/drawing/2014/main" id="{5099FC59-D215-4AA8-9A88-4836FE4193FC}"/>
              </a:ext>
            </a:extLst>
          </p:cNvPr>
          <p:cNvPicPr>
            <a:picLocks noChangeAspect="1"/>
          </p:cNvPicPr>
          <p:nvPr/>
        </p:nvPicPr>
        <p:blipFill>
          <a:blip r:embed="rId3"/>
          <a:stretch>
            <a:fillRect/>
          </a:stretch>
        </p:blipFill>
        <p:spPr>
          <a:xfrm>
            <a:off x="0" y="650766"/>
            <a:ext cx="12192000" cy="3333601"/>
          </a:xfrm>
          <a:prstGeom prst="rect">
            <a:avLst/>
          </a:prstGeom>
        </p:spPr>
      </p:pic>
      <p:sp>
        <p:nvSpPr>
          <p:cNvPr id="4" name="TextBox 3">
            <a:extLst>
              <a:ext uri="{FF2B5EF4-FFF2-40B4-BE49-F238E27FC236}">
                <a16:creationId xmlns:a16="http://schemas.microsoft.com/office/drawing/2014/main" id="{F32E9285-7CAA-4790-8A37-4B04DEE80C75}"/>
              </a:ext>
            </a:extLst>
          </p:cNvPr>
          <p:cNvSpPr txBox="1"/>
          <p:nvPr/>
        </p:nvSpPr>
        <p:spPr>
          <a:xfrm>
            <a:off x="236621" y="3984367"/>
            <a:ext cx="11718758" cy="2554545"/>
          </a:xfrm>
          <a:prstGeom prst="rect">
            <a:avLst/>
          </a:prstGeom>
          <a:noFill/>
        </p:spPr>
        <p:txBody>
          <a:bodyPr wrap="square" rtlCol="0">
            <a:spAutoFit/>
          </a:bodyPr>
          <a:lstStyle/>
          <a:p>
            <a:r>
              <a:rPr lang="en-US" sz="1600" dirty="0"/>
              <a:t>From Souri et al. JGR 2017.</a:t>
            </a:r>
          </a:p>
          <a:p>
            <a:r>
              <a:rPr lang="en-US" b="1" i="1" dirty="0"/>
              <a:t>Left:  </a:t>
            </a:r>
            <a:r>
              <a:rPr lang="en-US" dirty="0"/>
              <a:t>Satellite-observed NO2 trends in China are upward from 2005-2014, indicating large increases in </a:t>
            </a:r>
            <a:r>
              <a:rPr lang="en-US" dirty="0">
                <a:latin typeface="Whitney-Bold"/>
              </a:rPr>
              <a:t>NO</a:t>
            </a:r>
            <a:r>
              <a:rPr lang="en-US" baseline="-25000" dirty="0">
                <a:latin typeface="Whitney-Bold"/>
              </a:rPr>
              <a:t>x</a:t>
            </a:r>
            <a:r>
              <a:rPr lang="en-US" dirty="0"/>
              <a:t> emissions.  Increases are largest in NE China.</a:t>
            </a:r>
          </a:p>
          <a:p>
            <a:r>
              <a:rPr lang="en-US" b="1" i="1" dirty="0"/>
              <a:t>Center:  </a:t>
            </a:r>
            <a:r>
              <a:rPr lang="en-US" dirty="0"/>
              <a:t>Most of the NO2 increases, however, occurred between 2005-2010.  The Pearl River Delta and cities in Japan had substantial decreases in </a:t>
            </a:r>
            <a:r>
              <a:rPr lang="en-US" dirty="0">
                <a:latin typeface="Whitney-Bold"/>
              </a:rPr>
              <a:t>NO</a:t>
            </a:r>
            <a:r>
              <a:rPr lang="en-US" baseline="-25000" dirty="0">
                <a:latin typeface="Whitney-Bold"/>
              </a:rPr>
              <a:t>x</a:t>
            </a:r>
            <a:r>
              <a:rPr lang="en-US" dirty="0"/>
              <a:t> during the same period.</a:t>
            </a:r>
          </a:p>
          <a:p>
            <a:r>
              <a:rPr lang="en-US" b="1" i="1" dirty="0"/>
              <a:t>Right:  </a:t>
            </a:r>
            <a:r>
              <a:rPr lang="en-US" dirty="0"/>
              <a:t>From 2010-2014, the trend has reversed in NE China, so that large decreases in </a:t>
            </a:r>
            <a:r>
              <a:rPr lang="en-US" dirty="0">
                <a:latin typeface="Whitney-Bold"/>
              </a:rPr>
              <a:t>NO</a:t>
            </a:r>
            <a:r>
              <a:rPr lang="en-US" baseline="-25000" dirty="0">
                <a:latin typeface="Whitney-Bold"/>
              </a:rPr>
              <a:t>x</a:t>
            </a:r>
            <a:r>
              <a:rPr lang="en-US" dirty="0"/>
              <a:t> emissions have occurred.  Although emissions are still higher than they were in 2005, control measures by China have proven effective in reducing </a:t>
            </a:r>
            <a:r>
              <a:rPr lang="en-US" dirty="0">
                <a:latin typeface="Whitney-Bold"/>
              </a:rPr>
              <a:t>NO</a:t>
            </a:r>
            <a:r>
              <a:rPr lang="en-US" baseline="-25000" dirty="0">
                <a:latin typeface="Whitney-Bold"/>
              </a:rPr>
              <a:t>x</a:t>
            </a:r>
            <a:r>
              <a:rPr lang="en-US" dirty="0">
                <a:latin typeface="Whitney-Bold"/>
              </a:rPr>
              <a:t> </a:t>
            </a:r>
            <a:r>
              <a:rPr lang="en-US" dirty="0"/>
              <a:t>.  The increase of NO2 in western China (i.e., Shaanxi province) is probably due to efforts to increase economic development in the western provinces.</a:t>
            </a:r>
          </a:p>
        </p:txBody>
      </p:sp>
      <p:sp>
        <p:nvSpPr>
          <p:cNvPr id="5" name="TextBox 4">
            <a:extLst>
              <a:ext uri="{FF2B5EF4-FFF2-40B4-BE49-F238E27FC236}">
                <a16:creationId xmlns:a16="http://schemas.microsoft.com/office/drawing/2014/main" id="{788467E0-AE60-4FDA-ABC0-651D67E35690}"/>
              </a:ext>
            </a:extLst>
          </p:cNvPr>
          <p:cNvSpPr txBox="1"/>
          <p:nvPr/>
        </p:nvSpPr>
        <p:spPr>
          <a:xfrm>
            <a:off x="529389" y="128337"/>
            <a:ext cx="11141243" cy="461665"/>
          </a:xfrm>
          <a:prstGeom prst="rect">
            <a:avLst/>
          </a:prstGeom>
          <a:noFill/>
        </p:spPr>
        <p:txBody>
          <a:bodyPr wrap="square" rtlCol="0">
            <a:spAutoFit/>
          </a:bodyPr>
          <a:lstStyle/>
          <a:p>
            <a:r>
              <a:rPr lang="en-US" sz="2400" b="1" dirty="0"/>
              <a:t>Since 2010, however, Chinese </a:t>
            </a:r>
            <a:r>
              <a:rPr lang="en-US" sz="2400" b="1" dirty="0">
                <a:latin typeface="Whitney-Bold"/>
              </a:rPr>
              <a:t>NO</a:t>
            </a:r>
            <a:r>
              <a:rPr lang="en-US" sz="2400" b="1" baseline="-25000" dirty="0">
                <a:latin typeface="Whitney-Bold"/>
              </a:rPr>
              <a:t>x</a:t>
            </a:r>
            <a:r>
              <a:rPr lang="en-US" sz="2400" b="1" dirty="0"/>
              <a:t> emissions have been decreasing</a:t>
            </a:r>
          </a:p>
        </p:txBody>
      </p:sp>
    </p:spTree>
    <p:extLst>
      <p:ext uri="{BB962C8B-B14F-4D97-AF65-F5344CB8AC3E}">
        <p14:creationId xmlns:p14="http://schemas.microsoft.com/office/powerpoint/2010/main" val="18248781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9395</TotalTime>
  <Words>2577</Words>
  <Application>Microsoft Office PowerPoint</Application>
  <PresentationFormat>Widescreen</PresentationFormat>
  <Paragraphs>133</Paragraphs>
  <Slides>24</Slides>
  <Notes>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ＭＳ Ｐゴシック</vt:lpstr>
      <vt:lpstr>AdvTT99c4c969</vt:lpstr>
      <vt:lpstr>AdvTTaf7f9f4f.B</vt:lpstr>
      <vt:lpstr>AdvTTe45e47d2</vt:lpstr>
      <vt:lpstr>AdvTTe45e47d2+fb</vt:lpstr>
      <vt:lpstr>Arial</vt:lpstr>
      <vt:lpstr>Calibri</vt:lpstr>
      <vt:lpstr>Calibri Light</vt:lpstr>
      <vt:lpstr>Georgia</vt:lpstr>
      <vt:lpstr>NimbusRomNo9L-Regu</vt:lpstr>
      <vt:lpstr>Times New Roman</vt:lpstr>
      <vt:lpstr>Verdana</vt:lpstr>
      <vt:lpstr>Whitney-Bold</vt:lpstr>
      <vt:lpstr>Office Theme</vt:lpstr>
      <vt:lpstr>Topics in  Texas Air Quality Science</vt:lpstr>
      <vt:lpstr>Outline</vt:lpstr>
      <vt:lpstr>PowerPoint Presentation</vt:lpstr>
      <vt:lpstr>Upcoming review article by experts on background ozone and international contributions   D. Jaffe’s American Meteorological Society background ozone presentation:  Definitions</vt:lpstr>
      <vt:lpstr>What are consistent patterns for observed O3? (Jaffe AMS 2018)</vt:lpstr>
      <vt:lpstr>PowerPoint Presentation</vt:lpstr>
      <vt:lpstr>PowerPoint Presentation</vt:lpstr>
      <vt:lpstr>PowerPoint Presentation</vt:lpstr>
      <vt:lpstr>PowerPoint Presentation</vt:lpstr>
      <vt:lpstr>PowerPoint Presentation</vt:lpstr>
      <vt:lpstr>PowerPoint Presentation</vt:lpstr>
      <vt:lpstr>Non-controllable O3 Sources (NCOS)  (Jaffe AMS 2018) </vt:lpstr>
      <vt:lpstr>What are consistent and robust patterns in modeled US background O3 or North American background O3? (Jaffe AMS 2018) </vt:lpstr>
      <vt:lpstr>PowerPoint Presentation</vt:lpstr>
      <vt:lpstr>TCEQ measures to improve estimates of background ozone and international contributions</vt:lpstr>
      <vt:lpstr>PowerPoint Presentation</vt:lpstr>
      <vt:lpstr>PowerPoint Presentation</vt:lpstr>
      <vt:lpstr>PowerPoint Presentation</vt:lpstr>
      <vt:lpstr>Effects of oil and gas development on ozone</vt:lpstr>
      <vt:lpstr>PowerPoint Presentation</vt:lpstr>
      <vt:lpstr>PowerPoint Presentation</vt:lpstr>
      <vt:lpstr>PowerPoint Presentation</vt:lpstr>
      <vt:lpstr>Ozone concentrations are not very sensitive to immense increases in oil and gas activity or emissions</vt:lpstr>
      <vt:lpstr>For further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VOC sampling in San Antonio</dc:title>
  <dc:creator>Mark Estes</dc:creator>
  <cp:lastModifiedBy>Stephen Davis</cp:lastModifiedBy>
  <cp:revision>266</cp:revision>
  <dcterms:created xsi:type="dcterms:W3CDTF">2016-12-02T19:47:33Z</dcterms:created>
  <dcterms:modified xsi:type="dcterms:W3CDTF">2018-04-30T19:11:57Z</dcterms:modified>
</cp:coreProperties>
</file>