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  <p:sldMasterId id="2147483696" r:id="rId4"/>
    <p:sldMasterId id="2147483700" r:id="rId5"/>
    <p:sldMasterId id="2147483706" r:id="rId6"/>
    <p:sldMasterId id="2147483718" r:id="rId7"/>
  </p:sldMasterIdLst>
  <p:notesMasterIdLst>
    <p:notesMasterId r:id="rId40"/>
  </p:notesMasterIdLst>
  <p:handoutMasterIdLst>
    <p:handoutMasterId r:id="rId41"/>
  </p:handoutMasterIdLst>
  <p:sldIdLst>
    <p:sldId id="570" r:id="rId8"/>
    <p:sldId id="576" r:id="rId9"/>
    <p:sldId id="577" r:id="rId10"/>
    <p:sldId id="547" r:id="rId11"/>
    <p:sldId id="430" r:id="rId12"/>
    <p:sldId id="583" r:id="rId13"/>
    <p:sldId id="556" r:id="rId14"/>
    <p:sldId id="582" r:id="rId15"/>
    <p:sldId id="579" r:id="rId16"/>
    <p:sldId id="584" r:id="rId17"/>
    <p:sldId id="585" r:id="rId18"/>
    <p:sldId id="432" r:id="rId19"/>
    <p:sldId id="507" r:id="rId20"/>
    <p:sldId id="492" r:id="rId21"/>
    <p:sldId id="527" r:id="rId22"/>
    <p:sldId id="581" r:id="rId23"/>
    <p:sldId id="506" r:id="rId24"/>
    <p:sldId id="505" r:id="rId25"/>
    <p:sldId id="526" r:id="rId26"/>
    <p:sldId id="528" r:id="rId27"/>
    <p:sldId id="580" r:id="rId28"/>
    <p:sldId id="511" r:id="rId29"/>
    <p:sldId id="529" r:id="rId30"/>
    <p:sldId id="550" r:id="rId31"/>
    <p:sldId id="472" r:id="rId32"/>
    <p:sldId id="569" r:id="rId33"/>
    <p:sldId id="586" r:id="rId34"/>
    <p:sldId id="565" r:id="rId35"/>
    <p:sldId id="540" r:id="rId36"/>
    <p:sldId id="490" r:id="rId37"/>
    <p:sldId id="554" r:id="rId38"/>
    <p:sldId id="553" r:id="rId3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0327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48"/>
  </p:normalViewPr>
  <p:slideViewPr>
    <p:cSldViewPr snapToGrid="0" snapToObjects="1">
      <p:cViewPr varScale="1">
        <p:scale>
          <a:sx n="137" d="100"/>
          <a:sy n="137" d="100"/>
        </p:scale>
        <p:origin x="92" y="3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0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E332A3-6536-4F80-939E-F4B69FD9C79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541EA4-BEB2-40E6-B75D-3E487EA1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C0D745-92D1-4FD7-A6BC-0C8B52E0248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971A58-AEAB-4950-990B-8A8C8E47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65" y="4744564"/>
            <a:ext cx="5852160" cy="3918989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1A58-AEAB-4950-990B-8A8C8E479CD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06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26C5-FD3D-415E-A2CD-00835E1058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3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9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1A58-AEAB-4950-990B-8A8C8E479CD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2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71A58-AEAB-4950-990B-8A8C8E479C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748" y="610920"/>
            <a:ext cx="5018451" cy="11017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9748" y="1918138"/>
            <a:ext cx="5089066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F727-4404-6649-95C2-5175A8FE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A000A-7586-3D43-A9C2-6C35FB63E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9E3D7-A7EE-3048-95CC-00C5F587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F32B-E797-4346-B868-D49706E7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EBD4A-CBC5-0D47-BD7F-54C4D673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23B0-16A7-1145-9F05-1B43E2A4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05B-8AE0-0D4A-AFA5-837CADBA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9BA3B-8AB1-C648-B0B8-C37A8E2E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41BE-C27A-9540-98CE-84FA89CB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9EE66-E61C-AF45-8130-9B5A8FD1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75E-0E03-2B45-AD69-747549A5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64E1-7CAA-4648-AFCB-84BE7172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5CF6-A668-694C-B1A3-46AE825C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83E0-A364-3648-A2E0-33212CFE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3B81-CAFA-C54B-A387-4D228C4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8D30-2DA9-E644-866A-51450496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93D2-DEF0-2342-BAC9-1BF2D93D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24DCB-251D-8449-B32B-601332F6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FFAD5-CCCA-3D4C-8F03-1AEE0795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585F0-F842-BC4C-98D1-91D386D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C615E-50EB-3645-8445-BB6A4096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7FD5-3406-754E-B1A6-5912A6D7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BA85D-1A18-4341-AB28-6B5B42E8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A20F-11AA-D24C-B374-0BA305535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9534C-87FF-6544-BED0-64D25E4FF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72B6-2216-304D-9C41-18F89AC7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32F0B-D3BB-8C44-82A8-90CAABFA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1BEC3-3F0D-A448-8C94-CD3F5307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5CE17-740F-6045-94B3-D071519E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3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034-0155-944D-98B4-59F74728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60F90-1A36-9E46-9479-E5361246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C8EFD-2376-B247-9F61-D6E9B3F8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4EDB1-B1FE-504D-9BA5-B8143880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3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A6EE-34F7-9845-8F97-56FE1E4E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63587-951E-4645-A143-0EB6553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5E58-26E5-BB4F-AA82-1059CF6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BBBD-E369-4641-ABDF-C76ACE2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6DB9-C8AB-2E44-9873-F1DEA955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59313-F1D9-5645-AAB8-B074469C8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89C9-7078-4442-98BF-4C648DF7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293B-2802-FE4C-B9CB-DF11FAE1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3FFA-CABE-204D-9A57-4645B134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0BF6-186A-7F47-BF63-41C92C29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A61FE-C700-6647-B5BC-1A0C865A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C1732-6A08-FD43-9550-C7AF1495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C01D-7B67-6B4E-9EC9-3D9BAEF2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FE4EB-CA4A-FF4B-8435-66B6A409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9197-8557-7F4C-A5B1-66458F5A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7685-39A1-2545-9D9A-C56585F1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57597-426F-B64E-8585-B36A13FAC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3E57-0EA9-A04E-A24F-CF6F2D9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0D6E-67A0-4944-AAF4-28FCB0D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3BDA-B81B-F84E-966D-1A53A494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50FB-49C0-3647-BAE9-FD65268E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627F2-835F-A747-A8C6-7ED2358F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3720-59FB-6A4E-8F04-FFFB9E81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A830-8CE3-8C4A-BED0-CD5F1221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0E2F0-8A65-0245-8CC4-F17D9665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1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1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1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CC81B09-AC15-3144-AFDE-D35286AF729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A196516-2400-C646-AF1B-50053C75A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80D9AE27-DE03-4CE5-8726-675A45DC82F7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6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CBC187D-4D1B-4C4E-9F89-5D6783A4093A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4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E92E1EA6-6D8F-49B6-90E3-6BCDE4B9336C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77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C7D67AA-A7DE-48BF-8DB6-F4DB2C55E050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5B565E2E-DE91-45F1-AA1D-5C60ED4BC14C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99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763FED9F-FB81-44B9-8BC2-80335B7C72F7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3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9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9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4D9034F9-780D-43F2-865F-D03DCFBD9794}" type="datetime1">
              <a:rPr lang="en-US" sz="1350" smtClean="0">
                <a:solidFill>
                  <a:prstClr val="black"/>
                </a:solidFill>
              </a:rPr>
              <a:pPr defTabSz="342900"/>
              <a:t>3/25/2022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/>
            <a:fld id="{1AEA754F-6914-4EC4-9208-CBD88C748664}" type="slidenum">
              <a:rPr lang="en-US" sz="1350" smtClean="0">
                <a:solidFill>
                  <a:prstClr val="black"/>
                </a:solidFill>
              </a:rPr>
              <a:pPr defTabSz="342900"/>
              <a:t>‹#›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E75857B-D3E5-4231-A989-730E9314487D}" type="datetimeFigureOut">
              <a:rPr lang="en-US" sz="1350" smtClean="0">
                <a:solidFill>
                  <a:prstClr val="black"/>
                </a:solidFill>
              </a:rPr>
              <a:pPr defTabSz="342900">
                <a:defRPr/>
              </a:pPr>
              <a:t>3/25/2022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79D9595-2536-4A14-8780-1B48EDC06C74}" type="slidenum">
              <a:rPr lang="en-US" sz="1350" smtClean="0">
                <a:solidFill>
                  <a:prstClr val="black"/>
                </a:solidFill>
              </a:rPr>
              <a:pPr defTabSz="342900">
                <a:defRPr/>
              </a:pPr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89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748" y="610920"/>
            <a:ext cx="5018451" cy="11017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9748" y="1918138"/>
            <a:ext cx="5089066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5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6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8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8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6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6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2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3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F727-4404-6649-95C2-5175A8FE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A000A-7586-3D43-A9C2-6C35FB63E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9E3D7-A7EE-3048-95CC-00C5F587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F32B-E797-4346-B868-D49706E7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EBD4A-CBC5-0D47-BD7F-54C4D673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3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23B0-16A7-1145-9F05-1B43E2A4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05B-8AE0-0D4A-AFA5-837CADBA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9BA3B-8AB1-C648-B0B8-C37A8E2E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41BE-C27A-9540-98CE-84FA89CB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9EE66-E61C-AF45-8130-9B5A8FD1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0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575E-0E03-2B45-AD69-747549A5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64E1-7CAA-4648-AFCB-84BE7172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5CF6-A668-694C-B1A3-46AE825C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83E0-A364-3648-A2E0-33212CFE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3B81-CAFA-C54B-A387-4D228C4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8D30-2DA9-E644-866A-51450496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93D2-DEF0-2342-BAC9-1BF2D93D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24DCB-251D-8449-B32B-601332F60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FFAD5-CCCA-3D4C-8F03-1AEE0795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585F0-F842-BC4C-98D1-91D386D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C615E-50EB-3645-8445-BB6A4096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4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7FD5-3406-754E-B1A6-5912A6D7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BA85D-1A18-4341-AB28-6B5B42E8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A20F-11AA-D24C-B374-0BA305535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9534C-87FF-6544-BED0-64D25E4FF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72B6-2216-304D-9C41-18F89AC7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32F0B-D3BB-8C44-82A8-90CAABFA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1BEC3-3F0D-A448-8C94-CD3F5307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5CE17-740F-6045-94B3-D071519E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24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034-0155-944D-98B4-59F74728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60F90-1A36-9E46-9479-E5361246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C8EFD-2376-B247-9F61-D6E9B3F8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4EDB1-B1FE-504D-9BA5-B8143880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55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A6EE-34F7-9845-8F97-56FE1E4E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63587-951E-4645-A143-0EB6553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35E58-26E5-BB4F-AA82-1059CF6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4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BBBD-E369-4641-ABDF-C76ACE2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6DB9-C8AB-2E44-9873-F1DEA955E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59313-F1D9-5645-AAB8-B074469C8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89C9-7078-4442-98BF-4C648DF7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293B-2802-FE4C-B9CB-DF11FAE1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3FFA-CABE-204D-9A57-4645B134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51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0BF6-186A-7F47-BF63-41C92C29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A61FE-C700-6647-B5BC-1A0C865A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C1732-6A08-FD43-9550-C7AF14954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C01D-7B67-6B4E-9EC9-3D9BAEF2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FE4EB-CA4A-FF4B-8435-66B6A409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9197-8557-7F4C-A5B1-66458F5A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0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7685-39A1-2545-9D9A-C56585F1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57597-426F-B64E-8585-B36A13FAC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13E57-0EA9-A04E-A24F-CF6F2D9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0D6E-67A0-4944-AAF4-28FCB0D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3BDA-B81B-F84E-966D-1A53A494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3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50FB-49C0-3647-BAE9-FD65268E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627F2-835F-A747-A8C6-7ED2358F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3720-59FB-6A4E-8F04-FFFB9E81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A0693-7B2F-AE4B-8F4C-7EDAFD64972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8A830-8CE3-8C4A-BED0-CD5F1221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0E2F0-8A65-0245-8CC4-F17D9665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5ACB66-2CA1-9E46-B8A0-77D9521B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A7CDE5F-59EB-9B4E-9304-B6DF1B5837C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714DED2-B1EC-6147-B456-F9ACDB7A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FBAF9-D7B4-904F-BC7D-281B4E12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6" y="887702"/>
            <a:ext cx="396413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9B02-8724-394F-95B0-B656A10C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2421082"/>
            <a:ext cx="4358986" cy="220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9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95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FBAF9-D7B4-904F-BC7D-281B4E12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6" y="887702"/>
            <a:ext cx="396413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9B02-8724-394F-95B0-B656A10C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1836" y="2421082"/>
            <a:ext cx="4358986" cy="2200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2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ingworld.org/practice-policy/scope-of-practice/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csbn.org/npa" TargetMode="Externa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csbn.org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change.org/" TargetMode="External"/><Relationship Id="rId4" Type="http://schemas.openxmlformats.org/officeDocument/2006/relationships/hyperlink" Target="http://www.nursecompac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bn.org/13615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hyperlink" Target="mailto:nursecompact@ncsbn.org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0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BDEC94-2190-4682-A510-9BA79A72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Autofit/>
          </a:bodyPr>
          <a:lstStyle/>
          <a:p>
            <a:r>
              <a:rPr lang="en-US" sz="2400" b="1" dirty="0"/>
              <a:t>How Does it Work?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28B40-440E-4EBC-9454-69B9273F4CC1}"/>
              </a:ext>
            </a:extLst>
          </p:cNvPr>
          <p:cNvSpPr/>
          <p:nvPr/>
        </p:nvSpPr>
        <p:spPr>
          <a:xfrm>
            <a:off x="2621152" y="1213004"/>
            <a:ext cx="640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resident of a compact state is issued a multistate license that is valid for practice (physically or telephonically) in all Compact states. </a:t>
            </a:r>
            <a:endParaRPr lang="pl-PL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780E2-F4E8-4898-8A46-7F2021F72A9F}"/>
              </a:ext>
            </a:extLst>
          </p:cNvPr>
          <p:cNvSpPr/>
          <p:nvPr/>
        </p:nvSpPr>
        <p:spPr>
          <a:xfrm>
            <a:off x="2636841" y="2262881"/>
            <a:ext cx="6168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order to be eligible for a multistate license a nurse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be a legal resident of a compact state.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E2388-385B-4726-BC7A-711B4DEBDA7B}"/>
              </a:ext>
            </a:extLst>
          </p:cNvPr>
          <p:cNvSpPr/>
          <p:nvPr/>
        </p:nvSpPr>
        <p:spPr>
          <a:xfrm>
            <a:off x="2636841" y="3202680"/>
            <a:ext cx="5739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nurse needs to meet the Uniform Licensure Requirements for a compact license.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Network">
            <a:extLst>
              <a:ext uri="{FF2B5EF4-FFF2-40B4-BE49-F238E27FC236}">
                <a16:creationId xmlns:a16="http://schemas.microsoft.com/office/drawing/2014/main" id="{AAC1C70A-D962-42DC-9069-718B6195F7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6159" y="1299292"/>
            <a:ext cx="417600" cy="370833"/>
            <a:chOff x="2763" y="1205"/>
            <a:chExt cx="2152" cy="1911"/>
          </a:xfrm>
          <a:solidFill>
            <a:schemeClr val="tx2">
              <a:lumMod val="75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DE95146-6B76-46F5-A6C7-23DDB8D1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205"/>
              <a:ext cx="734" cy="784"/>
            </a:xfrm>
            <a:custGeom>
              <a:avLst/>
              <a:gdLst>
                <a:gd name="T0" fmla="*/ 310 w 310"/>
                <a:gd name="T1" fmla="*/ 306 h 331"/>
                <a:gd name="T2" fmla="*/ 133 w 310"/>
                <a:gd name="T3" fmla="*/ 112 h 331"/>
                <a:gd name="T4" fmla="*/ 145 w 310"/>
                <a:gd name="T5" fmla="*/ 72 h 331"/>
                <a:gd name="T6" fmla="*/ 73 w 310"/>
                <a:gd name="T7" fmla="*/ 0 h 331"/>
                <a:gd name="T8" fmla="*/ 0 w 310"/>
                <a:gd name="T9" fmla="*/ 72 h 331"/>
                <a:gd name="T10" fmla="*/ 73 w 310"/>
                <a:gd name="T11" fmla="*/ 145 h 331"/>
                <a:gd name="T12" fmla="*/ 106 w 310"/>
                <a:gd name="T13" fmla="*/ 137 h 331"/>
                <a:gd name="T14" fmla="*/ 283 w 310"/>
                <a:gd name="T15" fmla="*/ 331 h 331"/>
                <a:gd name="T16" fmla="*/ 310 w 310"/>
                <a:gd name="T17" fmla="*/ 30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1">
                  <a:moveTo>
                    <a:pt x="310" y="306"/>
                  </a:moveTo>
                  <a:cubicBezTo>
                    <a:pt x="133" y="112"/>
                    <a:pt x="133" y="112"/>
                    <a:pt x="133" y="112"/>
                  </a:cubicBezTo>
                  <a:cubicBezTo>
                    <a:pt x="141" y="101"/>
                    <a:pt x="145" y="87"/>
                    <a:pt x="145" y="72"/>
                  </a:cubicBezTo>
                  <a:cubicBezTo>
                    <a:pt x="145" y="32"/>
                    <a:pt x="113" y="0"/>
                    <a:pt x="73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13"/>
                    <a:pt x="32" y="145"/>
                    <a:pt x="73" y="145"/>
                  </a:cubicBezTo>
                  <a:cubicBezTo>
                    <a:pt x="85" y="145"/>
                    <a:pt x="96" y="142"/>
                    <a:pt x="106" y="137"/>
                  </a:cubicBezTo>
                  <a:cubicBezTo>
                    <a:pt x="283" y="331"/>
                    <a:pt x="283" y="331"/>
                    <a:pt x="283" y="331"/>
                  </a:cubicBezTo>
                  <a:cubicBezTo>
                    <a:pt x="290" y="321"/>
                    <a:pt x="299" y="313"/>
                    <a:pt x="310" y="3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FB739FB-C604-494E-A55C-6A985F82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070"/>
              <a:ext cx="934" cy="344"/>
            </a:xfrm>
            <a:custGeom>
              <a:avLst/>
              <a:gdLst>
                <a:gd name="T0" fmla="*/ 391 w 394"/>
                <a:gd name="T1" fmla="*/ 32 h 145"/>
                <a:gd name="T2" fmla="*/ 142 w 394"/>
                <a:gd name="T3" fmla="*/ 49 h 145"/>
                <a:gd name="T4" fmla="*/ 73 w 394"/>
                <a:gd name="T5" fmla="*/ 0 h 145"/>
                <a:gd name="T6" fmla="*/ 0 w 394"/>
                <a:gd name="T7" fmla="*/ 72 h 145"/>
                <a:gd name="T8" fmla="*/ 73 w 394"/>
                <a:gd name="T9" fmla="*/ 145 h 145"/>
                <a:gd name="T10" fmla="*/ 145 w 394"/>
                <a:gd name="T11" fmla="*/ 86 h 145"/>
                <a:gd name="T12" fmla="*/ 394 w 394"/>
                <a:gd name="T13" fmla="*/ 68 h 145"/>
                <a:gd name="T14" fmla="*/ 391 w 394"/>
                <a:gd name="T15" fmla="*/ 42 h 145"/>
                <a:gd name="T16" fmla="*/ 391 w 39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145">
                  <a:moveTo>
                    <a:pt x="391" y="32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32" y="20"/>
                    <a:pt x="105" y="0"/>
                    <a:pt x="73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13"/>
                    <a:pt x="33" y="145"/>
                    <a:pt x="73" y="145"/>
                  </a:cubicBezTo>
                  <a:cubicBezTo>
                    <a:pt x="109" y="145"/>
                    <a:pt x="138" y="119"/>
                    <a:pt x="145" y="86"/>
                  </a:cubicBezTo>
                  <a:cubicBezTo>
                    <a:pt x="394" y="68"/>
                    <a:pt x="394" y="68"/>
                    <a:pt x="394" y="68"/>
                  </a:cubicBezTo>
                  <a:cubicBezTo>
                    <a:pt x="392" y="60"/>
                    <a:pt x="391" y="51"/>
                    <a:pt x="391" y="42"/>
                  </a:cubicBezTo>
                  <a:cubicBezTo>
                    <a:pt x="391" y="39"/>
                    <a:pt x="391" y="35"/>
                    <a:pt x="3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A0CBDA-4033-4FB2-8C3E-8F7B89E5F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409"/>
              <a:ext cx="464" cy="707"/>
            </a:xfrm>
            <a:custGeom>
              <a:avLst/>
              <a:gdLst>
                <a:gd name="T0" fmla="*/ 103 w 196"/>
                <a:gd name="T1" fmla="*/ 131 h 298"/>
                <a:gd name="T2" fmla="*/ 85 w 196"/>
                <a:gd name="T3" fmla="*/ 129 h 298"/>
                <a:gd name="T4" fmla="*/ 0 w 196"/>
                <a:gd name="T5" fmla="*/ 214 h 298"/>
                <a:gd name="T6" fmla="*/ 85 w 196"/>
                <a:gd name="T7" fmla="*/ 298 h 298"/>
                <a:gd name="T8" fmla="*/ 170 w 196"/>
                <a:gd name="T9" fmla="*/ 214 h 298"/>
                <a:gd name="T10" fmla="*/ 136 w 196"/>
                <a:gd name="T11" fmla="*/ 146 h 298"/>
                <a:gd name="T12" fmla="*/ 196 w 196"/>
                <a:gd name="T13" fmla="*/ 16 h 298"/>
                <a:gd name="T14" fmla="*/ 162 w 196"/>
                <a:gd name="T15" fmla="*/ 0 h 298"/>
                <a:gd name="T16" fmla="*/ 103 w 196"/>
                <a:gd name="T17" fmla="*/ 13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98">
                  <a:moveTo>
                    <a:pt x="103" y="131"/>
                  </a:moveTo>
                  <a:cubicBezTo>
                    <a:pt x="97" y="129"/>
                    <a:pt x="91" y="129"/>
                    <a:pt x="85" y="129"/>
                  </a:cubicBezTo>
                  <a:cubicBezTo>
                    <a:pt x="38" y="129"/>
                    <a:pt x="0" y="167"/>
                    <a:pt x="0" y="214"/>
                  </a:cubicBezTo>
                  <a:cubicBezTo>
                    <a:pt x="0" y="260"/>
                    <a:pt x="38" y="298"/>
                    <a:pt x="85" y="298"/>
                  </a:cubicBezTo>
                  <a:cubicBezTo>
                    <a:pt x="132" y="298"/>
                    <a:pt x="170" y="260"/>
                    <a:pt x="170" y="214"/>
                  </a:cubicBezTo>
                  <a:cubicBezTo>
                    <a:pt x="170" y="186"/>
                    <a:pt x="157" y="161"/>
                    <a:pt x="136" y="146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184" y="12"/>
                    <a:pt x="173" y="7"/>
                    <a:pt x="162" y="0"/>
                  </a:cubicBezTo>
                  <a:lnTo>
                    <a:pt x="10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C555649-0E87-4C1C-A256-7EA30DB0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1435"/>
              <a:ext cx="733" cy="604"/>
            </a:xfrm>
            <a:custGeom>
              <a:avLst/>
              <a:gdLst>
                <a:gd name="T0" fmla="*/ 145 w 309"/>
                <a:gd name="T1" fmla="*/ 167 h 255"/>
                <a:gd name="T2" fmla="*/ 212 w 309"/>
                <a:gd name="T3" fmla="*/ 194 h 255"/>
                <a:gd name="T4" fmla="*/ 309 w 309"/>
                <a:gd name="T5" fmla="*/ 97 h 255"/>
                <a:gd name="T6" fmla="*/ 212 w 309"/>
                <a:gd name="T7" fmla="*/ 0 h 255"/>
                <a:gd name="T8" fmla="*/ 115 w 309"/>
                <a:gd name="T9" fmla="*/ 97 h 255"/>
                <a:gd name="T10" fmla="*/ 124 w 309"/>
                <a:gd name="T11" fmla="*/ 137 h 255"/>
                <a:gd name="T12" fmla="*/ 0 w 309"/>
                <a:gd name="T13" fmla="*/ 226 h 255"/>
                <a:gd name="T14" fmla="*/ 21 w 309"/>
                <a:gd name="T15" fmla="*/ 255 h 255"/>
                <a:gd name="T16" fmla="*/ 145 w 309"/>
                <a:gd name="T17" fmla="*/ 16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55">
                  <a:moveTo>
                    <a:pt x="145" y="167"/>
                  </a:moveTo>
                  <a:cubicBezTo>
                    <a:pt x="162" y="183"/>
                    <a:pt x="186" y="194"/>
                    <a:pt x="212" y="194"/>
                  </a:cubicBezTo>
                  <a:cubicBezTo>
                    <a:pt x="265" y="194"/>
                    <a:pt x="309" y="150"/>
                    <a:pt x="309" y="97"/>
                  </a:cubicBezTo>
                  <a:cubicBezTo>
                    <a:pt x="309" y="43"/>
                    <a:pt x="265" y="0"/>
                    <a:pt x="212" y="0"/>
                  </a:cubicBezTo>
                  <a:cubicBezTo>
                    <a:pt x="158" y="0"/>
                    <a:pt x="115" y="43"/>
                    <a:pt x="115" y="97"/>
                  </a:cubicBezTo>
                  <a:cubicBezTo>
                    <a:pt x="115" y="111"/>
                    <a:pt x="118" y="125"/>
                    <a:pt x="124" y="137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8" y="234"/>
                    <a:pt x="15" y="244"/>
                    <a:pt x="21" y="255"/>
                  </a:cubicBezTo>
                  <a:lnTo>
                    <a:pt x="145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B2E4696-0986-4005-9B6E-18FDB32B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321"/>
              <a:ext cx="721" cy="652"/>
            </a:xfrm>
            <a:custGeom>
              <a:avLst/>
              <a:gdLst>
                <a:gd name="T0" fmla="*/ 220 w 304"/>
                <a:gd name="T1" fmla="*/ 105 h 275"/>
                <a:gd name="T2" fmla="*/ 168 w 304"/>
                <a:gd name="T3" fmla="*/ 122 h 275"/>
                <a:gd name="T4" fmla="*/ 24 w 304"/>
                <a:gd name="T5" fmla="*/ 0 h 275"/>
                <a:gd name="T6" fmla="*/ 0 w 304"/>
                <a:gd name="T7" fmla="*/ 27 h 275"/>
                <a:gd name="T8" fmla="*/ 145 w 304"/>
                <a:gd name="T9" fmla="*/ 150 h 275"/>
                <a:gd name="T10" fmla="*/ 135 w 304"/>
                <a:gd name="T11" fmla="*/ 190 h 275"/>
                <a:gd name="T12" fmla="*/ 220 w 304"/>
                <a:gd name="T13" fmla="*/ 275 h 275"/>
                <a:gd name="T14" fmla="*/ 304 w 304"/>
                <a:gd name="T15" fmla="*/ 190 h 275"/>
                <a:gd name="T16" fmla="*/ 220 w 304"/>
                <a:gd name="T17" fmla="*/ 10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275">
                  <a:moveTo>
                    <a:pt x="220" y="105"/>
                  </a:moveTo>
                  <a:cubicBezTo>
                    <a:pt x="200" y="105"/>
                    <a:pt x="183" y="112"/>
                    <a:pt x="168" y="12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10"/>
                    <a:pt x="9" y="19"/>
                    <a:pt x="0" y="2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38" y="162"/>
                    <a:pt x="135" y="176"/>
                    <a:pt x="135" y="190"/>
                  </a:cubicBezTo>
                  <a:cubicBezTo>
                    <a:pt x="135" y="237"/>
                    <a:pt x="173" y="275"/>
                    <a:pt x="220" y="275"/>
                  </a:cubicBezTo>
                  <a:cubicBezTo>
                    <a:pt x="266" y="275"/>
                    <a:pt x="304" y="237"/>
                    <a:pt x="304" y="190"/>
                  </a:cubicBezTo>
                  <a:cubicBezTo>
                    <a:pt x="304" y="143"/>
                    <a:pt x="266" y="105"/>
                    <a:pt x="220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9FB75B4-1F2C-4AEF-9090-CE19C6834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375"/>
              <a:ext cx="287" cy="522"/>
            </a:xfrm>
            <a:custGeom>
              <a:avLst/>
              <a:gdLst>
                <a:gd name="T0" fmla="*/ 68 w 121"/>
                <a:gd name="T1" fmla="*/ 121 h 220"/>
                <a:gd name="T2" fmla="*/ 121 w 121"/>
                <a:gd name="T3" fmla="*/ 61 h 220"/>
                <a:gd name="T4" fmla="*/ 60 w 121"/>
                <a:gd name="T5" fmla="*/ 0 h 220"/>
                <a:gd name="T6" fmla="*/ 0 w 121"/>
                <a:gd name="T7" fmla="*/ 61 h 220"/>
                <a:gd name="T8" fmla="*/ 32 w 121"/>
                <a:gd name="T9" fmla="*/ 114 h 220"/>
                <a:gd name="T10" fmla="*/ 14 w 121"/>
                <a:gd name="T11" fmla="*/ 214 h 220"/>
                <a:gd name="T12" fmla="*/ 50 w 121"/>
                <a:gd name="T13" fmla="*/ 220 h 220"/>
                <a:gd name="T14" fmla="*/ 68 w 121"/>
                <a:gd name="T15" fmla="*/ 12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20">
                  <a:moveTo>
                    <a:pt x="68" y="121"/>
                  </a:moveTo>
                  <a:cubicBezTo>
                    <a:pt x="98" y="117"/>
                    <a:pt x="121" y="92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84"/>
                    <a:pt x="13" y="104"/>
                    <a:pt x="32" y="1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27" y="214"/>
                    <a:pt x="39" y="217"/>
                    <a:pt x="50" y="220"/>
                  </a:cubicBezTo>
                  <a:lnTo>
                    <a:pt x="6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C342E1B-6EFE-4B7D-870C-5A2D78DB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883"/>
              <a:ext cx="573" cy="573"/>
            </a:xfrm>
            <a:custGeom>
              <a:avLst/>
              <a:gdLst>
                <a:gd name="T0" fmla="*/ 224 w 242"/>
                <a:gd name="T1" fmla="*/ 185 h 242"/>
                <a:gd name="T2" fmla="*/ 242 w 242"/>
                <a:gd name="T3" fmla="*/ 121 h 242"/>
                <a:gd name="T4" fmla="*/ 229 w 242"/>
                <a:gd name="T5" fmla="*/ 66 h 242"/>
                <a:gd name="T6" fmla="*/ 208 w 242"/>
                <a:gd name="T7" fmla="*/ 37 h 242"/>
                <a:gd name="T8" fmla="*/ 160 w 242"/>
                <a:gd name="T9" fmla="*/ 6 h 242"/>
                <a:gd name="T10" fmla="*/ 124 w 242"/>
                <a:gd name="T11" fmla="*/ 0 h 242"/>
                <a:gd name="T12" fmla="*/ 121 w 242"/>
                <a:gd name="T13" fmla="*/ 0 h 242"/>
                <a:gd name="T14" fmla="*/ 54 w 242"/>
                <a:gd name="T15" fmla="*/ 20 h 242"/>
                <a:gd name="T16" fmla="*/ 27 w 242"/>
                <a:gd name="T17" fmla="*/ 45 h 242"/>
                <a:gd name="T18" fmla="*/ 0 w 242"/>
                <a:gd name="T19" fmla="*/ 111 h 242"/>
                <a:gd name="T20" fmla="*/ 0 w 242"/>
                <a:gd name="T21" fmla="*/ 121 h 242"/>
                <a:gd name="T22" fmla="*/ 3 w 242"/>
                <a:gd name="T23" fmla="*/ 147 h 242"/>
                <a:gd name="T24" fmla="*/ 54 w 242"/>
                <a:gd name="T25" fmla="*/ 222 h 242"/>
                <a:gd name="T26" fmla="*/ 88 w 242"/>
                <a:gd name="T27" fmla="*/ 238 h 242"/>
                <a:gd name="T28" fmla="*/ 121 w 242"/>
                <a:gd name="T29" fmla="*/ 242 h 242"/>
                <a:gd name="T30" fmla="*/ 200 w 242"/>
                <a:gd name="T31" fmla="*/ 212 h 242"/>
                <a:gd name="T32" fmla="*/ 224 w 242"/>
                <a:gd name="T33" fmla="*/ 18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242">
                  <a:moveTo>
                    <a:pt x="224" y="185"/>
                  </a:moveTo>
                  <a:cubicBezTo>
                    <a:pt x="235" y="166"/>
                    <a:pt x="242" y="144"/>
                    <a:pt x="242" y="121"/>
                  </a:cubicBezTo>
                  <a:cubicBezTo>
                    <a:pt x="242" y="101"/>
                    <a:pt x="237" y="83"/>
                    <a:pt x="229" y="66"/>
                  </a:cubicBezTo>
                  <a:cubicBezTo>
                    <a:pt x="223" y="55"/>
                    <a:pt x="216" y="45"/>
                    <a:pt x="208" y="37"/>
                  </a:cubicBezTo>
                  <a:cubicBezTo>
                    <a:pt x="194" y="23"/>
                    <a:pt x="178" y="13"/>
                    <a:pt x="160" y="6"/>
                  </a:cubicBezTo>
                  <a:cubicBezTo>
                    <a:pt x="149" y="3"/>
                    <a:pt x="137" y="0"/>
                    <a:pt x="124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96" y="0"/>
                    <a:pt x="73" y="7"/>
                    <a:pt x="54" y="20"/>
                  </a:cubicBezTo>
                  <a:cubicBezTo>
                    <a:pt x="43" y="27"/>
                    <a:pt x="34" y="35"/>
                    <a:pt x="27" y="45"/>
                  </a:cubicBezTo>
                  <a:cubicBezTo>
                    <a:pt x="12" y="63"/>
                    <a:pt x="2" y="86"/>
                    <a:pt x="0" y="111"/>
                  </a:cubicBezTo>
                  <a:cubicBezTo>
                    <a:pt x="0" y="114"/>
                    <a:pt x="0" y="118"/>
                    <a:pt x="0" y="121"/>
                  </a:cubicBezTo>
                  <a:cubicBezTo>
                    <a:pt x="0" y="130"/>
                    <a:pt x="1" y="139"/>
                    <a:pt x="3" y="147"/>
                  </a:cubicBezTo>
                  <a:cubicBezTo>
                    <a:pt x="9" y="179"/>
                    <a:pt x="28" y="205"/>
                    <a:pt x="54" y="222"/>
                  </a:cubicBezTo>
                  <a:cubicBezTo>
                    <a:pt x="65" y="229"/>
                    <a:pt x="76" y="234"/>
                    <a:pt x="88" y="238"/>
                  </a:cubicBezTo>
                  <a:cubicBezTo>
                    <a:pt x="98" y="241"/>
                    <a:pt x="109" y="242"/>
                    <a:pt x="121" y="242"/>
                  </a:cubicBezTo>
                  <a:cubicBezTo>
                    <a:pt x="151" y="242"/>
                    <a:pt x="179" y="231"/>
                    <a:pt x="200" y="212"/>
                  </a:cubicBezTo>
                  <a:cubicBezTo>
                    <a:pt x="209" y="204"/>
                    <a:pt x="217" y="195"/>
                    <a:pt x="224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view">
            <a:extLst>
              <a:ext uri="{FF2B5EF4-FFF2-40B4-BE49-F238E27FC236}">
                <a16:creationId xmlns:a16="http://schemas.microsoft.com/office/drawing/2014/main" id="{B0776C3C-291F-4802-A832-155E3D292579}"/>
              </a:ext>
            </a:extLst>
          </p:cNvPr>
          <p:cNvSpPr>
            <a:spLocks noEditPoints="1"/>
          </p:cNvSpPr>
          <p:nvPr/>
        </p:nvSpPr>
        <p:spPr bwMode="auto">
          <a:xfrm>
            <a:off x="1946159" y="3202680"/>
            <a:ext cx="466074" cy="523220"/>
          </a:xfrm>
          <a:custGeom>
            <a:avLst/>
            <a:gdLst>
              <a:gd name="T0" fmla="*/ 88 w 483"/>
              <a:gd name="T1" fmla="*/ 426 h 458"/>
              <a:gd name="T2" fmla="*/ 103 w 483"/>
              <a:gd name="T3" fmla="*/ 252 h 458"/>
              <a:gd name="T4" fmla="*/ 198 w 483"/>
              <a:gd name="T5" fmla="*/ 407 h 458"/>
              <a:gd name="T6" fmla="*/ 321 w 483"/>
              <a:gd name="T7" fmla="*/ 426 h 458"/>
              <a:gd name="T8" fmla="*/ 428 w 483"/>
              <a:gd name="T9" fmla="*/ 319 h 458"/>
              <a:gd name="T10" fmla="*/ 413 w 483"/>
              <a:gd name="T11" fmla="*/ 407 h 458"/>
              <a:gd name="T12" fmla="*/ 321 w 483"/>
              <a:gd name="T13" fmla="*/ 426 h 458"/>
              <a:gd name="T14" fmla="*/ 428 w 483"/>
              <a:gd name="T15" fmla="*/ 0 h 458"/>
              <a:gd name="T16" fmla="*/ 88 w 483"/>
              <a:gd name="T17" fmla="*/ 71 h 458"/>
              <a:gd name="T18" fmla="*/ 103 w 483"/>
              <a:gd name="T19" fmla="*/ 19 h 458"/>
              <a:gd name="T20" fmla="*/ 413 w 483"/>
              <a:gd name="T21" fmla="*/ 230 h 458"/>
              <a:gd name="T22" fmla="*/ 347 w 483"/>
              <a:gd name="T23" fmla="*/ 296 h 458"/>
              <a:gd name="T24" fmla="*/ 139 w 483"/>
              <a:gd name="T25" fmla="*/ 285 h 458"/>
              <a:gd name="T26" fmla="*/ 365 w 483"/>
              <a:gd name="T27" fmla="*/ 273 h 458"/>
              <a:gd name="T28" fmla="*/ 347 w 483"/>
              <a:gd name="T29" fmla="*/ 296 h 458"/>
              <a:gd name="T30" fmla="*/ 151 w 483"/>
              <a:gd name="T31" fmla="*/ 344 h 458"/>
              <a:gd name="T32" fmla="*/ 151 w 483"/>
              <a:gd name="T33" fmla="*/ 320 h 458"/>
              <a:gd name="T34" fmla="*/ 299 w 483"/>
              <a:gd name="T35" fmla="*/ 344 h 458"/>
              <a:gd name="T36" fmla="*/ 224 w 483"/>
              <a:gd name="T37" fmla="*/ 329 h 458"/>
              <a:gd name="T38" fmla="*/ 182 w 483"/>
              <a:gd name="T39" fmla="*/ 344 h 458"/>
              <a:gd name="T40" fmla="*/ 365 w 483"/>
              <a:gd name="T41" fmla="*/ 106 h 458"/>
              <a:gd name="T42" fmla="*/ 365 w 483"/>
              <a:gd name="T43" fmla="*/ 83 h 458"/>
              <a:gd name="T44" fmla="*/ 193 w 483"/>
              <a:gd name="T45" fmla="*/ 106 h 458"/>
              <a:gd name="T46" fmla="*/ 365 w 483"/>
              <a:gd name="T47" fmla="*/ 154 h 458"/>
              <a:gd name="T48" fmla="*/ 365 w 483"/>
              <a:gd name="T49" fmla="*/ 130 h 458"/>
              <a:gd name="T50" fmla="*/ 209 w 483"/>
              <a:gd name="T51" fmla="*/ 154 h 458"/>
              <a:gd name="T52" fmla="*/ 365 w 483"/>
              <a:gd name="T53" fmla="*/ 201 h 458"/>
              <a:gd name="T54" fmla="*/ 365 w 483"/>
              <a:gd name="T55" fmla="*/ 178 h 458"/>
              <a:gd name="T56" fmla="*/ 200 w 483"/>
              <a:gd name="T57" fmla="*/ 201 h 458"/>
              <a:gd name="T58" fmla="*/ 365 w 483"/>
              <a:gd name="T59" fmla="*/ 225 h 458"/>
              <a:gd name="T60" fmla="*/ 365 w 483"/>
              <a:gd name="T61" fmla="*/ 249 h 458"/>
              <a:gd name="T62" fmla="*/ 147 w 483"/>
              <a:gd name="T63" fmla="*/ 248 h 458"/>
              <a:gd name="T64" fmla="*/ 46 w 483"/>
              <a:gd name="T65" fmla="*/ 119 h 458"/>
              <a:gd name="T66" fmla="*/ 188 w 483"/>
              <a:gd name="T67" fmla="*/ 201 h 458"/>
              <a:gd name="T68" fmla="*/ 37 w 483"/>
              <a:gd name="T69" fmla="*/ 335 h 458"/>
              <a:gd name="T70" fmla="*/ 5 w 483"/>
              <a:gd name="T71" fmla="*/ 317 h 458"/>
              <a:gd name="T72" fmla="*/ 46 w 483"/>
              <a:gd name="T73" fmla="*/ 119 h 458"/>
              <a:gd name="T74" fmla="*/ 164 w 483"/>
              <a:gd name="T75" fmla="*/ 190 h 458"/>
              <a:gd name="T76" fmla="*/ 70 w 483"/>
              <a:gd name="T77" fmla="*/ 136 h 458"/>
              <a:gd name="T78" fmla="*/ 481 w 483"/>
              <a:gd name="T79" fmla="*/ 239 h 458"/>
              <a:gd name="T80" fmla="*/ 274 w 483"/>
              <a:gd name="T81" fmla="*/ 456 h 458"/>
              <a:gd name="T82" fmla="*/ 181 w 483"/>
              <a:gd name="T83" fmla="*/ 372 h 458"/>
              <a:gd name="T84" fmla="*/ 205 w 483"/>
              <a:gd name="T85" fmla="*/ 338 h 458"/>
              <a:gd name="T86" fmla="*/ 255 w 483"/>
              <a:gd name="T87" fmla="*/ 378 h 458"/>
              <a:gd name="T88" fmla="*/ 447 w 483"/>
              <a:gd name="T89" fmla="*/ 214 h 458"/>
              <a:gd name="T90" fmla="*/ 481 w 483"/>
              <a:gd name="T91" fmla="*/ 239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3" h="458">
                <a:moveTo>
                  <a:pt x="217" y="426"/>
                </a:moveTo>
                <a:cubicBezTo>
                  <a:pt x="88" y="426"/>
                  <a:pt x="88" y="426"/>
                  <a:pt x="88" y="426"/>
                </a:cubicBezTo>
                <a:cubicBezTo>
                  <a:pt x="88" y="249"/>
                  <a:pt x="88" y="249"/>
                  <a:pt x="88" y="249"/>
                </a:cubicBezTo>
                <a:cubicBezTo>
                  <a:pt x="92" y="250"/>
                  <a:pt x="98" y="252"/>
                  <a:pt x="103" y="252"/>
                </a:cubicBezTo>
                <a:cubicBezTo>
                  <a:pt x="103" y="407"/>
                  <a:pt x="103" y="407"/>
                  <a:pt x="103" y="407"/>
                </a:cubicBezTo>
                <a:cubicBezTo>
                  <a:pt x="198" y="407"/>
                  <a:pt x="198" y="407"/>
                  <a:pt x="198" y="407"/>
                </a:cubicBezTo>
                <a:lnTo>
                  <a:pt x="217" y="426"/>
                </a:lnTo>
                <a:close/>
                <a:moveTo>
                  <a:pt x="321" y="426"/>
                </a:moveTo>
                <a:cubicBezTo>
                  <a:pt x="428" y="426"/>
                  <a:pt x="428" y="426"/>
                  <a:pt x="428" y="426"/>
                </a:cubicBezTo>
                <a:cubicBezTo>
                  <a:pt x="428" y="319"/>
                  <a:pt x="428" y="319"/>
                  <a:pt x="428" y="319"/>
                </a:cubicBezTo>
                <a:cubicBezTo>
                  <a:pt x="413" y="334"/>
                  <a:pt x="413" y="334"/>
                  <a:pt x="413" y="334"/>
                </a:cubicBezTo>
                <a:cubicBezTo>
                  <a:pt x="413" y="407"/>
                  <a:pt x="413" y="407"/>
                  <a:pt x="413" y="407"/>
                </a:cubicBezTo>
                <a:cubicBezTo>
                  <a:pt x="340" y="407"/>
                  <a:pt x="340" y="407"/>
                  <a:pt x="340" y="407"/>
                </a:cubicBezTo>
                <a:lnTo>
                  <a:pt x="321" y="426"/>
                </a:lnTo>
                <a:close/>
                <a:moveTo>
                  <a:pt x="428" y="215"/>
                </a:moveTo>
                <a:cubicBezTo>
                  <a:pt x="428" y="0"/>
                  <a:pt x="428" y="0"/>
                  <a:pt x="42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71"/>
                  <a:pt x="88" y="71"/>
                  <a:pt x="88" y="71"/>
                </a:cubicBezTo>
                <a:cubicBezTo>
                  <a:pt x="92" y="70"/>
                  <a:pt x="97" y="68"/>
                  <a:pt x="103" y="68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413" y="19"/>
                  <a:pt x="413" y="19"/>
                  <a:pt x="413" y="19"/>
                </a:cubicBezTo>
                <a:cubicBezTo>
                  <a:pt x="413" y="230"/>
                  <a:pt x="413" y="230"/>
                  <a:pt x="413" y="230"/>
                </a:cubicBezTo>
                <a:lnTo>
                  <a:pt x="428" y="215"/>
                </a:lnTo>
                <a:close/>
                <a:moveTo>
                  <a:pt x="347" y="296"/>
                </a:moveTo>
                <a:cubicBezTo>
                  <a:pt x="151" y="296"/>
                  <a:pt x="151" y="296"/>
                  <a:pt x="151" y="296"/>
                </a:cubicBezTo>
                <a:cubicBezTo>
                  <a:pt x="144" y="296"/>
                  <a:pt x="139" y="291"/>
                  <a:pt x="139" y="285"/>
                </a:cubicBezTo>
                <a:cubicBezTo>
                  <a:pt x="139" y="278"/>
                  <a:pt x="144" y="273"/>
                  <a:pt x="151" y="273"/>
                </a:cubicBezTo>
                <a:cubicBezTo>
                  <a:pt x="365" y="273"/>
                  <a:pt x="365" y="273"/>
                  <a:pt x="365" y="273"/>
                </a:cubicBezTo>
                <a:cubicBezTo>
                  <a:pt x="366" y="273"/>
                  <a:pt x="368" y="273"/>
                  <a:pt x="370" y="274"/>
                </a:cubicBezTo>
                <a:lnTo>
                  <a:pt x="347" y="296"/>
                </a:lnTo>
                <a:close/>
                <a:moveTo>
                  <a:pt x="182" y="344"/>
                </a:moveTo>
                <a:cubicBezTo>
                  <a:pt x="151" y="344"/>
                  <a:pt x="151" y="344"/>
                  <a:pt x="151" y="344"/>
                </a:cubicBezTo>
                <a:cubicBezTo>
                  <a:pt x="144" y="344"/>
                  <a:pt x="139" y="339"/>
                  <a:pt x="139" y="332"/>
                </a:cubicBezTo>
                <a:cubicBezTo>
                  <a:pt x="139" y="325"/>
                  <a:pt x="144" y="320"/>
                  <a:pt x="151" y="320"/>
                </a:cubicBezTo>
                <a:cubicBezTo>
                  <a:pt x="323" y="320"/>
                  <a:pt x="323" y="320"/>
                  <a:pt x="323" y="320"/>
                </a:cubicBezTo>
                <a:cubicBezTo>
                  <a:pt x="299" y="344"/>
                  <a:pt x="299" y="344"/>
                  <a:pt x="299" y="344"/>
                </a:cubicBezTo>
                <a:cubicBezTo>
                  <a:pt x="239" y="344"/>
                  <a:pt x="239" y="344"/>
                  <a:pt x="239" y="344"/>
                </a:cubicBezTo>
                <a:cubicBezTo>
                  <a:pt x="224" y="329"/>
                  <a:pt x="224" y="329"/>
                  <a:pt x="224" y="329"/>
                </a:cubicBezTo>
                <a:cubicBezTo>
                  <a:pt x="216" y="321"/>
                  <a:pt x="204" y="321"/>
                  <a:pt x="196" y="329"/>
                </a:cubicBezTo>
                <a:lnTo>
                  <a:pt x="182" y="344"/>
                </a:lnTo>
                <a:close/>
                <a:moveTo>
                  <a:pt x="193" y="106"/>
                </a:moveTo>
                <a:cubicBezTo>
                  <a:pt x="365" y="106"/>
                  <a:pt x="365" y="106"/>
                  <a:pt x="365" y="106"/>
                </a:cubicBezTo>
                <a:cubicBezTo>
                  <a:pt x="371" y="106"/>
                  <a:pt x="377" y="101"/>
                  <a:pt x="377" y="94"/>
                </a:cubicBezTo>
                <a:cubicBezTo>
                  <a:pt x="377" y="88"/>
                  <a:pt x="371" y="83"/>
                  <a:pt x="365" y="83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8" y="89"/>
                  <a:pt x="186" y="97"/>
                  <a:pt x="193" y="106"/>
                </a:cubicBezTo>
                <a:close/>
                <a:moveTo>
                  <a:pt x="209" y="154"/>
                </a:moveTo>
                <a:cubicBezTo>
                  <a:pt x="365" y="154"/>
                  <a:pt x="365" y="154"/>
                  <a:pt x="365" y="154"/>
                </a:cubicBezTo>
                <a:cubicBezTo>
                  <a:pt x="371" y="154"/>
                  <a:pt x="377" y="149"/>
                  <a:pt x="377" y="142"/>
                </a:cubicBezTo>
                <a:cubicBezTo>
                  <a:pt x="377" y="135"/>
                  <a:pt x="371" y="130"/>
                  <a:pt x="365" y="130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207" y="138"/>
                  <a:pt x="209" y="146"/>
                  <a:pt x="209" y="154"/>
                </a:cubicBezTo>
                <a:close/>
                <a:moveTo>
                  <a:pt x="200" y="201"/>
                </a:moveTo>
                <a:cubicBezTo>
                  <a:pt x="365" y="201"/>
                  <a:pt x="365" y="201"/>
                  <a:pt x="365" y="201"/>
                </a:cubicBezTo>
                <a:cubicBezTo>
                  <a:pt x="371" y="201"/>
                  <a:pt x="377" y="196"/>
                  <a:pt x="377" y="189"/>
                </a:cubicBezTo>
                <a:cubicBezTo>
                  <a:pt x="377" y="183"/>
                  <a:pt x="371" y="178"/>
                  <a:pt x="365" y="178"/>
                </a:cubicBezTo>
                <a:cubicBezTo>
                  <a:pt x="208" y="178"/>
                  <a:pt x="208" y="178"/>
                  <a:pt x="208" y="178"/>
                </a:cubicBezTo>
                <a:cubicBezTo>
                  <a:pt x="206" y="186"/>
                  <a:pt x="204" y="194"/>
                  <a:pt x="200" y="201"/>
                </a:cubicBezTo>
                <a:close/>
                <a:moveTo>
                  <a:pt x="183" y="225"/>
                </a:moveTo>
                <a:cubicBezTo>
                  <a:pt x="365" y="225"/>
                  <a:pt x="365" y="225"/>
                  <a:pt x="365" y="225"/>
                </a:cubicBezTo>
                <a:cubicBezTo>
                  <a:pt x="371" y="225"/>
                  <a:pt x="377" y="230"/>
                  <a:pt x="377" y="237"/>
                </a:cubicBezTo>
                <a:cubicBezTo>
                  <a:pt x="377" y="244"/>
                  <a:pt x="371" y="249"/>
                  <a:pt x="365" y="249"/>
                </a:cubicBezTo>
                <a:cubicBezTo>
                  <a:pt x="151" y="249"/>
                  <a:pt x="151" y="249"/>
                  <a:pt x="151" y="249"/>
                </a:cubicBezTo>
                <a:cubicBezTo>
                  <a:pt x="149" y="249"/>
                  <a:pt x="148" y="249"/>
                  <a:pt x="147" y="248"/>
                </a:cubicBezTo>
                <a:cubicBezTo>
                  <a:pt x="160" y="244"/>
                  <a:pt x="173" y="236"/>
                  <a:pt x="183" y="225"/>
                </a:cubicBezTo>
                <a:close/>
                <a:moveTo>
                  <a:pt x="46" y="119"/>
                </a:moveTo>
                <a:cubicBezTo>
                  <a:pt x="68" y="80"/>
                  <a:pt x="119" y="66"/>
                  <a:pt x="158" y="89"/>
                </a:cubicBezTo>
                <a:cubicBezTo>
                  <a:pt x="197" y="112"/>
                  <a:pt x="211" y="162"/>
                  <a:pt x="188" y="201"/>
                </a:cubicBezTo>
                <a:cubicBezTo>
                  <a:pt x="169" y="235"/>
                  <a:pt x="129" y="250"/>
                  <a:pt x="93" y="239"/>
                </a:cubicBezTo>
                <a:cubicBezTo>
                  <a:pt x="37" y="335"/>
                  <a:pt x="37" y="335"/>
                  <a:pt x="37" y="335"/>
                </a:cubicBezTo>
                <a:cubicBezTo>
                  <a:pt x="32" y="344"/>
                  <a:pt x="21" y="347"/>
                  <a:pt x="12" y="342"/>
                </a:cubicBezTo>
                <a:cubicBezTo>
                  <a:pt x="3" y="337"/>
                  <a:pt x="0" y="326"/>
                  <a:pt x="5" y="317"/>
                </a:cubicBezTo>
                <a:cubicBezTo>
                  <a:pt x="61" y="220"/>
                  <a:pt x="61" y="220"/>
                  <a:pt x="61" y="220"/>
                </a:cubicBezTo>
                <a:cubicBezTo>
                  <a:pt x="34" y="195"/>
                  <a:pt x="26" y="153"/>
                  <a:pt x="46" y="119"/>
                </a:cubicBezTo>
                <a:close/>
                <a:moveTo>
                  <a:pt x="90" y="210"/>
                </a:moveTo>
                <a:cubicBezTo>
                  <a:pt x="116" y="225"/>
                  <a:pt x="149" y="216"/>
                  <a:pt x="164" y="190"/>
                </a:cubicBezTo>
                <a:cubicBezTo>
                  <a:pt x="178" y="164"/>
                  <a:pt x="170" y="131"/>
                  <a:pt x="144" y="116"/>
                </a:cubicBezTo>
                <a:cubicBezTo>
                  <a:pt x="118" y="102"/>
                  <a:pt x="85" y="110"/>
                  <a:pt x="70" y="136"/>
                </a:cubicBezTo>
                <a:cubicBezTo>
                  <a:pt x="55" y="162"/>
                  <a:pt x="64" y="195"/>
                  <a:pt x="90" y="210"/>
                </a:cubicBezTo>
                <a:close/>
                <a:moveTo>
                  <a:pt x="481" y="239"/>
                </a:moveTo>
                <a:cubicBezTo>
                  <a:pt x="483" y="242"/>
                  <a:pt x="483" y="246"/>
                  <a:pt x="481" y="249"/>
                </a:cubicBezTo>
                <a:cubicBezTo>
                  <a:pt x="274" y="456"/>
                  <a:pt x="274" y="456"/>
                  <a:pt x="274" y="456"/>
                </a:cubicBezTo>
                <a:cubicBezTo>
                  <a:pt x="271" y="458"/>
                  <a:pt x="267" y="458"/>
                  <a:pt x="264" y="456"/>
                </a:cubicBezTo>
                <a:cubicBezTo>
                  <a:pt x="181" y="372"/>
                  <a:pt x="181" y="372"/>
                  <a:pt x="181" y="372"/>
                </a:cubicBezTo>
                <a:cubicBezTo>
                  <a:pt x="178" y="370"/>
                  <a:pt x="178" y="365"/>
                  <a:pt x="181" y="363"/>
                </a:cubicBezTo>
                <a:cubicBezTo>
                  <a:pt x="205" y="338"/>
                  <a:pt x="205" y="338"/>
                  <a:pt x="205" y="338"/>
                </a:cubicBezTo>
                <a:cubicBezTo>
                  <a:pt x="208" y="335"/>
                  <a:pt x="212" y="335"/>
                  <a:pt x="215" y="338"/>
                </a:cubicBezTo>
                <a:cubicBezTo>
                  <a:pt x="255" y="378"/>
                  <a:pt x="255" y="378"/>
                  <a:pt x="255" y="378"/>
                </a:cubicBezTo>
                <a:cubicBezTo>
                  <a:pt x="263" y="386"/>
                  <a:pt x="275" y="386"/>
                  <a:pt x="283" y="378"/>
                </a:cubicBezTo>
                <a:cubicBezTo>
                  <a:pt x="447" y="214"/>
                  <a:pt x="447" y="214"/>
                  <a:pt x="447" y="214"/>
                </a:cubicBezTo>
                <a:cubicBezTo>
                  <a:pt x="449" y="212"/>
                  <a:pt x="453" y="212"/>
                  <a:pt x="456" y="214"/>
                </a:cubicBezTo>
                <a:lnTo>
                  <a:pt x="481" y="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Graphic 23" descr="Home with solid fill">
            <a:extLst>
              <a:ext uri="{FF2B5EF4-FFF2-40B4-BE49-F238E27FC236}">
                <a16:creationId xmlns:a16="http://schemas.microsoft.com/office/drawing/2014/main" id="{06CE238B-93AC-49CA-A8C0-73F7208B3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634" y="2136284"/>
            <a:ext cx="645547" cy="64554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A19740-8BC5-48BB-80FC-0FCAA64FEB6D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4A4F0-757A-4E3C-B0E6-3073A568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13" y="825152"/>
            <a:ext cx="3993028" cy="33940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BDEC94-2190-4682-A510-9BA79A72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Primary Concepts of a Multistate License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7D6EDC-739C-4487-BA57-8E879A90D025}"/>
              </a:ext>
            </a:extLst>
          </p:cNvPr>
          <p:cNvSpPr/>
          <p:nvPr/>
        </p:nvSpPr>
        <p:spPr>
          <a:xfrm>
            <a:off x="719296" y="1349281"/>
            <a:ext cx="5188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nurse can only hold one multistate license issued by the home state.</a:t>
            </a:r>
            <a:endParaRPr lang="pl-PL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ED79E9-1AF4-44B6-8149-6F01FE26D494}"/>
              </a:ext>
            </a:extLst>
          </p:cNvPr>
          <p:cNvSpPr/>
          <p:nvPr/>
        </p:nvSpPr>
        <p:spPr>
          <a:xfrm>
            <a:off x="682163" y="2158158"/>
            <a:ext cx="518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multistate license is NOT a national license, it is a state- based license.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0CECB-56B6-46D3-9C38-6F40DDCB3587}"/>
              </a:ext>
            </a:extLst>
          </p:cNvPr>
          <p:cNvSpPr/>
          <p:nvPr/>
        </p:nvSpPr>
        <p:spPr>
          <a:xfrm>
            <a:off x="682163" y="2899322"/>
            <a:ext cx="5389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nurse has multistate licensure privilege to practice in other compact states (remote states)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7DA70E-A553-47EA-97C0-A7551E306A9B}"/>
              </a:ext>
            </a:extLst>
          </p:cNvPr>
          <p:cNvSpPr/>
          <p:nvPr/>
        </p:nvSpPr>
        <p:spPr>
          <a:xfrm>
            <a:off x="534901" y="1442164"/>
            <a:ext cx="74110" cy="92832"/>
          </a:xfrm>
          <a:prstGeom prst="ellipse">
            <a:avLst/>
          </a:prstGeom>
          <a:solidFill>
            <a:srgbClr val="0000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B43E8C-E5A3-429B-B17F-A176E7E09557}"/>
              </a:ext>
            </a:extLst>
          </p:cNvPr>
          <p:cNvSpPr/>
          <p:nvPr/>
        </p:nvSpPr>
        <p:spPr>
          <a:xfrm>
            <a:off x="533709" y="2213514"/>
            <a:ext cx="74110" cy="92832"/>
          </a:xfrm>
          <a:prstGeom prst="ellipse">
            <a:avLst/>
          </a:prstGeom>
          <a:solidFill>
            <a:srgbClr val="0000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275E40-A42F-4240-A054-E0E87CB13EA1}"/>
              </a:ext>
            </a:extLst>
          </p:cNvPr>
          <p:cNvSpPr/>
          <p:nvPr/>
        </p:nvSpPr>
        <p:spPr>
          <a:xfrm>
            <a:off x="538613" y="2984864"/>
            <a:ext cx="74110" cy="92832"/>
          </a:xfrm>
          <a:prstGeom prst="ellipse">
            <a:avLst/>
          </a:prstGeom>
          <a:solidFill>
            <a:srgbClr val="0000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0BB6C9-A8CA-42C3-8C53-351272724652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4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6">
            <a:extLst>
              <a:ext uri="{FF2B5EF4-FFF2-40B4-BE49-F238E27FC236}">
                <a16:creationId xmlns:a16="http://schemas.microsoft.com/office/drawing/2014/main" id="{C3937EEB-2835-4CA1-ADAA-A56103FE49F0}"/>
              </a:ext>
            </a:extLst>
          </p:cNvPr>
          <p:cNvSpPr/>
          <p:nvPr/>
        </p:nvSpPr>
        <p:spPr>
          <a:xfrm>
            <a:off x="-6348637" y="5378462"/>
            <a:ext cx="45719" cy="45719"/>
          </a:xfrm>
          <a:prstGeom prst="ellipse">
            <a:avLst/>
          </a:prstGeom>
          <a:gradFill>
            <a:gsLst>
              <a:gs pos="0">
                <a:srgbClr val="14538F"/>
              </a:gs>
              <a:gs pos="100000">
                <a:srgbClr val="013183"/>
              </a:gs>
            </a:gsLst>
            <a:lin ang="108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01" y="2036545"/>
            <a:ext cx="4022089" cy="2215921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990225" y="1085566"/>
            <a:ext cx="37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NLC was originally developed based on the Driver’s License Compact (DLC).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aphic 64">
            <a:extLst>
              <a:ext uri="{FF2B5EF4-FFF2-40B4-BE49-F238E27FC236}">
                <a16:creationId xmlns:a16="http://schemas.microsoft.com/office/drawing/2014/main" id="{DD45FE20-4E69-4F7E-A2DF-1DA3F569D1DE}"/>
              </a:ext>
            </a:extLst>
          </p:cNvPr>
          <p:cNvGrpSpPr/>
          <p:nvPr/>
        </p:nvGrpSpPr>
        <p:grpSpPr>
          <a:xfrm>
            <a:off x="301145" y="1365609"/>
            <a:ext cx="338954" cy="392473"/>
            <a:chOff x="5734050" y="3009900"/>
            <a:chExt cx="723900" cy="838200"/>
          </a:xfrm>
          <a:solidFill>
            <a:schemeClr val="bg1"/>
          </a:solidFill>
        </p:grpSpPr>
        <p:sp>
          <p:nvSpPr>
            <p:cNvPr id="33" name="Freeform: Shape 66">
              <a:extLst>
                <a:ext uri="{FF2B5EF4-FFF2-40B4-BE49-F238E27FC236}">
                  <a16:creationId xmlns:a16="http://schemas.microsoft.com/office/drawing/2014/main" id="{7963641F-14AC-4673-94AB-651149D89C23}"/>
                </a:ext>
              </a:extLst>
            </p:cNvPr>
            <p:cNvSpPr/>
            <p:nvPr/>
          </p:nvSpPr>
          <p:spPr>
            <a:xfrm>
              <a:off x="5839111" y="3120580"/>
              <a:ext cx="504825" cy="619125"/>
            </a:xfrm>
            <a:custGeom>
              <a:avLst/>
              <a:gdLst>
                <a:gd name="connsiteX0" fmla="*/ 65151 w 504825"/>
                <a:gd name="connsiteY0" fmla="*/ 521399 h 619125"/>
                <a:gd name="connsiteX1" fmla="*/ 65151 w 504825"/>
                <a:gd name="connsiteY1" fmla="*/ 0 h 619125"/>
                <a:gd name="connsiteX2" fmla="*/ 35338 w 504825"/>
                <a:gd name="connsiteY2" fmla="*/ 0 h 619125"/>
                <a:gd name="connsiteX3" fmla="*/ 0 w 504825"/>
                <a:gd name="connsiteY3" fmla="*/ 35338 h 619125"/>
                <a:gd name="connsiteX4" fmla="*/ 0 w 504825"/>
                <a:gd name="connsiteY4" fmla="*/ 588645 h 619125"/>
                <a:gd name="connsiteX5" fmla="*/ 35338 w 504825"/>
                <a:gd name="connsiteY5" fmla="*/ 623983 h 619125"/>
                <a:gd name="connsiteX6" fmla="*/ 472821 w 504825"/>
                <a:gd name="connsiteY6" fmla="*/ 623983 h 619125"/>
                <a:gd name="connsiteX7" fmla="*/ 508159 w 504825"/>
                <a:gd name="connsiteY7" fmla="*/ 588645 h 619125"/>
                <a:gd name="connsiteX8" fmla="*/ 508159 w 504825"/>
                <a:gd name="connsiteY8" fmla="*/ 556736 h 619125"/>
                <a:gd name="connsiteX9" fmla="*/ 100489 w 504825"/>
                <a:gd name="connsiteY9" fmla="*/ 556736 h 619125"/>
                <a:gd name="connsiteX10" fmla="*/ 65151 w 504825"/>
                <a:gd name="connsiteY10" fmla="*/ 521399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25" h="619125">
                  <a:moveTo>
                    <a:pt x="65151" y="521399"/>
                  </a:moveTo>
                  <a:lnTo>
                    <a:pt x="65151" y="0"/>
                  </a:lnTo>
                  <a:lnTo>
                    <a:pt x="35338" y="0"/>
                  </a:lnTo>
                  <a:cubicBezTo>
                    <a:pt x="15907" y="0"/>
                    <a:pt x="0" y="15907"/>
                    <a:pt x="0" y="35338"/>
                  </a:cubicBezTo>
                  <a:lnTo>
                    <a:pt x="0" y="588645"/>
                  </a:lnTo>
                  <a:cubicBezTo>
                    <a:pt x="0" y="608076"/>
                    <a:pt x="15907" y="623983"/>
                    <a:pt x="35338" y="623983"/>
                  </a:cubicBezTo>
                  <a:lnTo>
                    <a:pt x="472821" y="623983"/>
                  </a:lnTo>
                  <a:cubicBezTo>
                    <a:pt x="492252" y="623983"/>
                    <a:pt x="508159" y="608076"/>
                    <a:pt x="508159" y="588645"/>
                  </a:cubicBezTo>
                  <a:lnTo>
                    <a:pt x="508159" y="556736"/>
                  </a:lnTo>
                  <a:lnTo>
                    <a:pt x="100489" y="556736"/>
                  </a:lnTo>
                  <a:cubicBezTo>
                    <a:pt x="81153" y="556736"/>
                    <a:pt x="65151" y="540830"/>
                    <a:pt x="65151" y="52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7">
              <a:extLst>
                <a:ext uri="{FF2B5EF4-FFF2-40B4-BE49-F238E27FC236}">
                  <a16:creationId xmlns:a16="http://schemas.microsoft.com/office/drawing/2014/main" id="{83AAEABA-A626-4FE0-8350-BCB9A4891228}"/>
                </a:ext>
              </a:extLst>
            </p:cNvPr>
            <p:cNvSpPr/>
            <p:nvPr/>
          </p:nvSpPr>
          <p:spPr>
            <a:xfrm>
              <a:off x="5734050" y="3225641"/>
              <a:ext cx="504825" cy="619125"/>
            </a:xfrm>
            <a:custGeom>
              <a:avLst/>
              <a:gdLst>
                <a:gd name="connsiteX0" fmla="*/ 65151 w 504825"/>
                <a:gd name="connsiteY0" fmla="*/ 521399 h 619125"/>
                <a:gd name="connsiteX1" fmla="*/ 65151 w 504825"/>
                <a:gd name="connsiteY1" fmla="*/ 0 h 619125"/>
                <a:gd name="connsiteX2" fmla="*/ 35338 w 504825"/>
                <a:gd name="connsiteY2" fmla="*/ 0 h 619125"/>
                <a:gd name="connsiteX3" fmla="*/ 0 w 504825"/>
                <a:gd name="connsiteY3" fmla="*/ 35433 h 619125"/>
                <a:gd name="connsiteX4" fmla="*/ 0 w 504825"/>
                <a:gd name="connsiteY4" fmla="*/ 588740 h 619125"/>
                <a:gd name="connsiteX5" fmla="*/ 35338 w 504825"/>
                <a:gd name="connsiteY5" fmla="*/ 624078 h 619125"/>
                <a:gd name="connsiteX6" fmla="*/ 472821 w 504825"/>
                <a:gd name="connsiteY6" fmla="*/ 624078 h 619125"/>
                <a:gd name="connsiteX7" fmla="*/ 508159 w 504825"/>
                <a:gd name="connsiteY7" fmla="*/ 588740 h 619125"/>
                <a:gd name="connsiteX8" fmla="*/ 508159 w 504825"/>
                <a:gd name="connsiteY8" fmla="*/ 556832 h 619125"/>
                <a:gd name="connsiteX9" fmla="*/ 100489 w 504825"/>
                <a:gd name="connsiteY9" fmla="*/ 556832 h 619125"/>
                <a:gd name="connsiteX10" fmla="*/ 65151 w 504825"/>
                <a:gd name="connsiteY10" fmla="*/ 521399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825" h="619125">
                  <a:moveTo>
                    <a:pt x="65151" y="521399"/>
                  </a:moveTo>
                  <a:lnTo>
                    <a:pt x="65151" y="0"/>
                  </a:lnTo>
                  <a:lnTo>
                    <a:pt x="35338" y="0"/>
                  </a:lnTo>
                  <a:cubicBezTo>
                    <a:pt x="15907" y="0"/>
                    <a:pt x="0" y="15907"/>
                    <a:pt x="0" y="35433"/>
                  </a:cubicBezTo>
                  <a:lnTo>
                    <a:pt x="0" y="588740"/>
                  </a:lnTo>
                  <a:cubicBezTo>
                    <a:pt x="0" y="608171"/>
                    <a:pt x="15907" y="624078"/>
                    <a:pt x="35338" y="624078"/>
                  </a:cubicBezTo>
                  <a:lnTo>
                    <a:pt x="472821" y="624078"/>
                  </a:lnTo>
                  <a:cubicBezTo>
                    <a:pt x="492252" y="624078"/>
                    <a:pt x="508159" y="608171"/>
                    <a:pt x="508159" y="588740"/>
                  </a:cubicBezTo>
                  <a:lnTo>
                    <a:pt x="508159" y="556832"/>
                  </a:lnTo>
                  <a:lnTo>
                    <a:pt x="100489" y="556832"/>
                  </a:lnTo>
                  <a:cubicBezTo>
                    <a:pt x="81058" y="556832"/>
                    <a:pt x="65151" y="540925"/>
                    <a:pt x="65151" y="521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8">
              <a:extLst>
                <a:ext uri="{FF2B5EF4-FFF2-40B4-BE49-F238E27FC236}">
                  <a16:creationId xmlns:a16="http://schemas.microsoft.com/office/drawing/2014/main" id="{55A9ED80-81BF-4CC5-B4FC-49316E8FE394}"/>
                </a:ext>
              </a:extLst>
            </p:cNvPr>
            <p:cNvSpPr/>
            <p:nvPr/>
          </p:nvSpPr>
          <p:spPr>
            <a:xfrm>
              <a:off x="5949696" y="3009900"/>
              <a:ext cx="504825" cy="619125"/>
            </a:xfrm>
            <a:custGeom>
              <a:avLst/>
              <a:gdLst>
                <a:gd name="connsiteX0" fmla="*/ 378333 w 504825"/>
                <a:gd name="connsiteY0" fmla="*/ 84392 h 619125"/>
                <a:gd name="connsiteX1" fmla="*/ 378333 w 504825"/>
                <a:gd name="connsiteY1" fmla="*/ 0 h 619125"/>
                <a:gd name="connsiteX2" fmla="*/ 35338 w 504825"/>
                <a:gd name="connsiteY2" fmla="*/ 0 h 619125"/>
                <a:gd name="connsiteX3" fmla="*/ 0 w 504825"/>
                <a:gd name="connsiteY3" fmla="*/ 35338 h 619125"/>
                <a:gd name="connsiteX4" fmla="*/ 0 w 504825"/>
                <a:gd name="connsiteY4" fmla="*/ 588645 h 619125"/>
                <a:gd name="connsiteX5" fmla="*/ 35338 w 504825"/>
                <a:gd name="connsiteY5" fmla="*/ 623983 h 619125"/>
                <a:gd name="connsiteX6" fmla="*/ 472821 w 504825"/>
                <a:gd name="connsiteY6" fmla="*/ 623983 h 619125"/>
                <a:gd name="connsiteX7" fmla="*/ 508159 w 504825"/>
                <a:gd name="connsiteY7" fmla="*/ 588645 h 619125"/>
                <a:gd name="connsiteX8" fmla="*/ 508159 w 504825"/>
                <a:gd name="connsiteY8" fmla="*/ 129826 h 619125"/>
                <a:gd name="connsiteX9" fmla="*/ 423767 w 504825"/>
                <a:gd name="connsiteY9" fmla="*/ 129826 h 619125"/>
                <a:gd name="connsiteX10" fmla="*/ 378333 w 504825"/>
                <a:gd name="connsiteY10" fmla="*/ 84392 h 619125"/>
                <a:gd name="connsiteX11" fmla="*/ 174498 w 504825"/>
                <a:gd name="connsiteY11" fmla="*/ 514064 h 619125"/>
                <a:gd name="connsiteX12" fmla="*/ 132493 w 504825"/>
                <a:gd name="connsiteY12" fmla="*/ 514064 h 619125"/>
                <a:gd name="connsiteX13" fmla="*/ 116300 w 504825"/>
                <a:gd name="connsiteY13" fmla="*/ 514064 h 619125"/>
                <a:gd name="connsiteX14" fmla="*/ 101632 w 504825"/>
                <a:gd name="connsiteY14" fmla="*/ 499396 h 619125"/>
                <a:gd name="connsiteX15" fmla="*/ 116300 w 504825"/>
                <a:gd name="connsiteY15" fmla="*/ 484727 h 619125"/>
                <a:gd name="connsiteX16" fmla="*/ 132493 w 504825"/>
                <a:gd name="connsiteY16" fmla="*/ 484727 h 619125"/>
                <a:gd name="connsiteX17" fmla="*/ 174498 w 504825"/>
                <a:gd name="connsiteY17" fmla="*/ 484727 h 619125"/>
                <a:gd name="connsiteX18" fmla="*/ 189167 w 504825"/>
                <a:gd name="connsiteY18" fmla="*/ 499396 h 619125"/>
                <a:gd name="connsiteX19" fmla="*/ 174498 w 504825"/>
                <a:gd name="connsiteY19" fmla="*/ 514064 h 619125"/>
                <a:gd name="connsiteX20" fmla="*/ 355949 w 504825"/>
                <a:gd name="connsiteY20" fmla="*/ 430244 h 619125"/>
                <a:gd name="connsiteX21" fmla="*/ 116300 w 504825"/>
                <a:gd name="connsiteY21" fmla="*/ 430244 h 619125"/>
                <a:gd name="connsiteX22" fmla="*/ 101632 w 504825"/>
                <a:gd name="connsiteY22" fmla="*/ 415576 h 619125"/>
                <a:gd name="connsiteX23" fmla="*/ 116300 w 504825"/>
                <a:gd name="connsiteY23" fmla="*/ 400907 h 619125"/>
                <a:gd name="connsiteX24" fmla="*/ 355949 w 504825"/>
                <a:gd name="connsiteY24" fmla="*/ 400907 h 619125"/>
                <a:gd name="connsiteX25" fmla="*/ 370618 w 504825"/>
                <a:gd name="connsiteY25" fmla="*/ 415576 h 619125"/>
                <a:gd name="connsiteX26" fmla="*/ 355949 w 504825"/>
                <a:gd name="connsiteY26" fmla="*/ 430244 h 619125"/>
                <a:gd name="connsiteX27" fmla="*/ 355949 w 504825"/>
                <a:gd name="connsiteY27" fmla="*/ 346329 h 619125"/>
                <a:gd name="connsiteX28" fmla="*/ 116300 w 504825"/>
                <a:gd name="connsiteY28" fmla="*/ 346329 h 619125"/>
                <a:gd name="connsiteX29" fmla="*/ 101632 w 504825"/>
                <a:gd name="connsiteY29" fmla="*/ 331661 h 619125"/>
                <a:gd name="connsiteX30" fmla="*/ 116300 w 504825"/>
                <a:gd name="connsiteY30" fmla="*/ 316992 h 619125"/>
                <a:gd name="connsiteX31" fmla="*/ 355949 w 504825"/>
                <a:gd name="connsiteY31" fmla="*/ 316992 h 619125"/>
                <a:gd name="connsiteX32" fmla="*/ 370618 w 504825"/>
                <a:gd name="connsiteY32" fmla="*/ 331661 h 619125"/>
                <a:gd name="connsiteX33" fmla="*/ 355949 w 504825"/>
                <a:gd name="connsiteY33" fmla="*/ 346329 h 619125"/>
                <a:gd name="connsiteX34" fmla="*/ 355949 w 504825"/>
                <a:gd name="connsiteY34" fmla="*/ 262414 h 619125"/>
                <a:gd name="connsiteX35" fmla="*/ 116300 w 504825"/>
                <a:gd name="connsiteY35" fmla="*/ 262414 h 619125"/>
                <a:gd name="connsiteX36" fmla="*/ 101632 w 504825"/>
                <a:gd name="connsiteY36" fmla="*/ 247745 h 619125"/>
                <a:gd name="connsiteX37" fmla="*/ 116300 w 504825"/>
                <a:gd name="connsiteY37" fmla="*/ 233077 h 619125"/>
                <a:gd name="connsiteX38" fmla="*/ 355949 w 504825"/>
                <a:gd name="connsiteY38" fmla="*/ 233077 h 619125"/>
                <a:gd name="connsiteX39" fmla="*/ 370618 w 504825"/>
                <a:gd name="connsiteY39" fmla="*/ 247745 h 619125"/>
                <a:gd name="connsiteX40" fmla="*/ 355949 w 504825"/>
                <a:gd name="connsiteY40" fmla="*/ 262414 h 619125"/>
                <a:gd name="connsiteX41" fmla="*/ 355949 w 504825"/>
                <a:gd name="connsiteY41" fmla="*/ 178499 h 619125"/>
                <a:gd name="connsiteX42" fmla="*/ 281464 w 504825"/>
                <a:gd name="connsiteY42" fmla="*/ 178499 h 619125"/>
                <a:gd name="connsiteX43" fmla="*/ 206978 w 504825"/>
                <a:gd name="connsiteY43" fmla="*/ 178499 h 619125"/>
                <a:gd name="connsiteX44" fmla="*/ 116205 w 504825"/>
                <a:gd name="connsiteY44" fmla="*/ 178499 h 619125"/>
                <a:gd name="connsiteX45" fmla="*/ 101632 w 504825"/>
                <a:gd name="connsiteY45" fmla="*/ 163830 h 619125"/>
                <a:gd name="connsiteX46" fmla="*/ 116205 w 504825"/>
                <a:gd name="connsiteY46" fmla="*/ 149162 h 619125"/>
                <a:gd name="connsiteX47" fmla="*/ 206978 w 504825"/>
                <a:gd name="connsiteY47" fmla="*/ 149162 h 619125"/>
                <a:gd name="connsiteX48" fmla="*/ 281464 w 504825"/>
                <a:gd name="connsiteY48" fmla="*/ 149162 h 619125"/>
                <a:gd name="connsiteX49" fmla="*/ 355949 w 504825"/>
                <a:gd name="connsiteY49" fmla="*/ 149162 h 619125"/>
                <a:gd name="connsiteX50" fmla="*/ 370618 w 504825"/>
                <a:gd name="connsiteY50" fmla="*/ 163830 h 619125"/>
                <a:gd name="connsiteX51" fmla="*/ 355949 w 504825"/>
                <a:gd name="connsiteY51" fmla="*/ 178499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4825" h="619125">
                  <a:moveTo>
                    <a:pt x="378333" y="84392"/>
                  </a:moveTo>
                  <a:lnTo>
                    <a:pt x="378333" y="0"/>
                  </a:lnTo>
                  <a:lnTo>
                    <a:pt x="35338" y="0"/>
                  </a:lnTo>
                  <a:cubicBezTo>
                    <a:pt x="15907" y="0"/>
                    <a:pt x="0" y="15907"/>
                    <a:pt x="0" y="35338"/>
                  </a:cubicBezTo>
                  <a:lnTo>
                    <a:pt x="0" y="588645"/>
                  </a:lnTo>
                  <a:cubicBezTo>
                    <a:pt x="0" y="608076"/>
                    <a:pt x="15907" y="623983"/>
                    <a:pt x="35338" y="623983"/>
                  </a:cubicBezTo>
                  <a:lnTo>
                    <a:pt x="472821" y="623983"/>
                  </a:lnTo>
                  <a:cubicBezTo>
                    <a:pt x="492252" y="623983"/>
                    <a:pt x="508159" y="608076"/>
                    <a:pt x="508159" y="588645"/>
                  </a:cubicBezTo>
                  <a:lnTo>
                    <a:pt x="508159" y="129826"/>
                  </a:lnTo>
                  <a:lnTo>
                    <a:pt x="423767" y="129826"/>
                  </a:lnTo>
                  <a:cubicBezTo>
                    <a:pt x="398812" y="129826"/>
                    <a:pt x="378333" y="109252"/>
                    <a:pt x="378333" y="84392"/>
                  </a:cubicBezTo>
                  <a:close/>
                  <a:moveTo>
                    <a:pt x="174498" y="514064"/>
                  </a:moveTo>
                  <a:lnTo>
                    <a:pt x="132493" y="514064"/>
                  </a:lnTo>
                  <a:lnTo>
                    <a:pt x="116300" y="514064"/>
                  </a:lnTo>
                  <a:cubicBezTo>
                    <a:pt x="108204" y="514064"/>
                    <a:pt x="101632" y="507492"/>
                    <a:pt x="101632" y="499396"/>
                  </a:cubicBezTo>
                  <a:cubicBezTo>
                    <a:pt x="101632" y="491300"/>
                    <a:pt x="108204" y="484727"/>
                    <a:pt x="116300" y="484727"/>
                  </a:cubicBezTo>
                  <a:lnTo>
                    <a:pt x="132493" y="484727"/>
                  </a:lnTo>
                  <a:lnTo>
                    <a:pt x="174498" y="484727"/>
                  </a:lnTo>
                  <a:cubicBezTo>
                    <a:pt x="182594" y="484727"/>
                    <a:pt x="189167" y="491300"/>
                    <a:pt x="189167" y="499396"/>
                  </a:cubicBezTo>
                  <a:cubicBezTo>
                    <a:pt x="189167" y="507492"/>
                    <a:pt x="182594" y="514064"/>
                    <a:pt x="174498" y="514064"/>
                  </a:cubicBezTo>
                  <a:close/>
                  <a:moveTo>
                    <a:pt x="355949" y="430244"/>
                  </a:moveTo>
                  <a:lnTo>
                    <a:pt x="116300" y="430244"/>
                  </a:lnTo>
                  <a:cubicBezTo>
                    <a:pt x="108204" y="430244"/>
                    <a:pt x="101632" y="423672"/>
                    <a:pt x="101632" y="415576"/>
                  </a:cubicBezTo>
                  <a:cubicBezTo>
                    <a:pt x="101632" y="407480"/>
                    <a:pt x="108204" y="400907"/>
                    <a:pt x="116300" y="400907"/>
                  </a:cubicBezTo>
                  <a:lnTo>
                    <a:pt x="355949" y="400907"/>
                  </a:lnTo>
                  <a:cubicBezTo>
                    <a:pt x="364141" y="400907"/>
                    <a:pt x="370618" y="407480"/>
                    <a:pt x="370618" y="415576"/>
                  </a:cubicBezTo>
                  <a:cubicBezTo>
                    <a:pt x="370713" y="423672"/>
                    <a:pt x="364141" y="430244"/>
                    <a:pt x="355949" y="430244"/>
                  </a:cubicBezTo>
                  <a:close/>
                  <a:moveTo>
                    <a:pt x="355949" y="346329"/>
                  </a:moveTo>
                  <a:lnTo>
                    <a:pt x="116300" y="346329"/>
                  </a:lnTo>
                  <a:cubicBezTo>
                    <a:pt x="108204" y="346329"/>
                    <a:pt x="101632" y="339757"/>
                    <a:pt x="101632" y="331661"/>
                  </a:cubicBezTo>
                  <a:cubicBezTo>
                    <a:pt x="101632" y="323564"/>
                    <a:pt x="108204" y="316992"/>
                    <a:pt x="116300" y="316992"/>
                  </a:cubicBezTo>
                  <a:lnTo>
                    <a:pt x="355949" y="316992"/>
                  </a:lnTo>
                  <a:cubicBezTo>
                    <a:pt x="364141" y="316992"/>
                    <a:pt x="370618" y="323564"/>
                    <a:pt x="370618" y="331661"/>
                  </a:cubicBezTo>
                  <a:cubicBezTo>
                    <a:pt x="370713" y="339757"/>
                    <a:pt x="364141" y="346329"/>
                    <a:pt x="355949" y="346329"/>
                  </a:cubicBezTo>
                  <a:close/>
                  <a:moveTo>
                    <a:pt x="355949" y="262414"/>
                  </a:moveTo>
                  <a:lnTo>
                    <a:pt x="116300" y="262414"/>
                  </a:lnTo>
                  <a:cubicBezTo>
                    <a:pt x="108204" y="262414"/>
                    <a:pt x="101632" y="255842"/>
                    <a:pt x="101632" y="247745"/>
                  </a:cubicBezTo>
                  <a:cubicBezTo>
                    <a:pt x="101632" y="239649"/>
                    <a:pt x="108204" y="233077"/>
                    <a:pt x="116300" y="233077"/>
                  </a:cubicBezTo>
                  <a:lnTo>
                    <a:pt x="355949" y="233077"/>
                  </a:lnTo>
                  <a:cubicBezTo>
                    <a:pt x="364141" y="233077"/>
                    <a:pt x="370618" y="239649"/>
                    <a:pt x="370618" y="247745"/>
                  </a:cubicBezTo>
                  <a:cubicBezTo>
                    <a:pt x="370713" y="255842"/>
                    <a:pt x="364141" y="262414"/>
                    <a:pt x="355949" y="262414"/>
                  </a:cubicBezTo>
                  <a:close/>
                  <a:moveTo>
                    <a:pt x="355949" y="178499"/>
                  </a:moveTo>
                  <a:lnTo>
                    <a:pt x="281464" y="178499"/>
                  </a:lnTo>
                  <a:lnTo>
                    <a:pt x="206978" y="178499"/>
                  </a:lnTo>
                  <a:lnTo>
                    <a:pt x="116205" y="178499"/>
                  </a:lnTo>
                  <a:cubicBezTo>
                    <a:pt x="108109" y="178499"/>
                    <a:pt x="101632" y="171926"/>
                    <a:pt x="101632" y="163830"/>
                  </a:cubicBezTo>
                  <a:cubicBezTo>
                    <a:pt x="101632" y="155734"/>
                    <a:pt x="108204" y="149162"/>
                    <a:pt x="116205" y="149162"/>
                  </a:cubicBezTo>
                  <a:lnTo>
                    <a:pt x="206978" y="149162"/>
                  </a:lnTo>
                  <a:lnTo>
                    <a:pt x="281464" y="149162"/>
                  </a:lnTo>
                  <a:lnTo>
                    <a:pt x="355949" y="149162"/>
                  </a:lnTo>
                  <a:cubicBezTo>
                    <a:pt x="364141" y="149162"/>
                    <a:pt x="370618" y="155734"/>
                    <a:pt x="370618" y="163830"/>
                  </a:cubicBezTo>
                  <a:cubicBezTo>
                    <a:pt x="370713" y="171926"/>
                    <a:pt x="364141" y="178499"/>
                    <a:pt x="355949" y="1784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69">
              <a:extLst>
                <a:ext uri="{FF2B5EF4-FFF2-40B4-BE49-F238E27FC236}">
                  <a16:creationId xmlns:a16="http://schemas.microsoft.com/office/drawing/2014/main" id="{14098224-8BD6-4A8D-83DA-BDBD10CE2350}"/>
                </a:ext>
              </a:extLst>
            </p:cNvPr>
            <p:cNvSpPr/>
            <p:nvPr/>
          </p:nvSpPr>
          <p:spPr>
            <a:xfrm>
              <a:off x="6354508" y="3009900"/>
              <a:ext cx="95250" cy="95250"/>
            </a:xfrm>
            <a:custGeom>
              <a:avLst/>
              <a:gdLst>
                <a:gd name="connsiteX0" fmla="*/ 28480 w 95250"/>
                <a:gd name="connsiteY0" fmla="*/ 103346 h 95250"/>
                <a:gd name="connsiteX1" fmla="*/ 103251 w 95250"/>
                <a:gd name="connsiteY1" fmla="*/ 103346 h 95250"/>
                <a:gd name="connsiteX2" fmla="*/ 0 w 95250"/>
                <a:gd name="connsiteY2" fmla="*/ 0 h 95250"/>
                <a:gd name="connsiteX3" fmla="*/ 0 w 95250"/>
                <a:gd name="connsiteY3" fmla="*/ 74867 h 95250"/>
                <a:gd name="connsiteX4" fmla="*/ 28480 w 95250"/>
                <a:gd name="connsiteY4" fmla="*/ 1033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28480" y="103346"/>
                  </a:moveTo>
                  <a:lnTo>
                    <a:pt x="103251" y="103346"/>
                  </a:lnTo>
                  <a:lnTo>
                    <a:pt x="0" y="0"/>
                  </a:lnTo>
                  <a:lnTo>
                    <a:pt x="0" y="74867"/>
                  </a:lnTo>
                  <a:cubicBezTo>
                    <a:pt x="0" y="90583"/>
                    <a:pt x="12764" y="103346"/>
                    <a:pt x="28480" y="103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29736" y="1867094"/>
            <a:ext cx="3935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 shares the same concept of one multistate license issued in the Primary State of Residence (PSOR) and accepted in all member states.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can drive across state lines with one license because other states are members of the driver’s license compact. They accept the license of your PSOR. 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mw, Car, Roadster, Sports Car, Automob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184">
            <a:off x="7086364" y="3681364"/>
            <a:ext cx="2096187" cy="14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90440" y="967780"/>
            <a:ext cx="3453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LICENSURE MODEL</a:t>
            </a:r>
          </a:p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MUTUAL RECOGNITION…</a:t>
            </a:r>
            <a:endParaRPr lang="en-U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1A614-63E7-411F-879B-2417D861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33" y="50683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The NLC is Similar to the DLC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7B1F7B-C283-4707-9B65-962B7AF25850}"/>
              </a:ext>
            </a:extLst>
          </p:cNvPr>
          <p:cNvCxnSpPr/>
          <p:nvPr/>
        </p:nvCxnSpPr>
        <p:spPr>
          <a:xfrm>
            <a:off x="575733" y="829734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76718 0.01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68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6">
            <a:extLst>
              <a:ext uri="{FF2B5EF4-FFF2-40B4-BE49-F238E27FC236}">
                <a16:creationId xmlns:a16="http://schemas.microsoft.com/office/drawing/2014/main" id="{C3937EEB-2835-4CA1-ADAA-A56103FE49F0}"/>
              </a:ext>
            </a:extLst>
          </p:cNvPr>
          <p:cNvSpPr/>
          <p:nvPr/>
        </p:nvSpPr>
        <p:spPr>
          <a:xfrm>
            <a:off x="-6348637" y="5378462"/>
            <a:ext cx="45719" cy="45719"/>
          </a:xfrm>
          <a:prstGeom prst="ellipse">
            <a:avLst/>
          </a:prstGeom>
          <a:gradFill>
            <a:gsLst>
              <a:gs pos="0">
                <a:srgbClr val="14538F"/>
              </a:gs>
              <a:gs pos="100000">
                <a:srgbClr val="013183"/>
              </a:gs>
            </a:gsLst>
            <a:lin ang="108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6007" y="20155"/>
            <a:ext cx="9204455" cy="71159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       </a:t>
            </a:r>
            <a:r>
              <a:rPr lang="en-US" sz="2400" b="1" dirty="0"/>
              <a:t>Why Need More than One License?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877" y="743335"/>
            <a:ext cx="602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need more than one license because practice requires licensure.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53178" y="1051112"/>
            <a:ext cx="740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Practice takes place in the state where the patient/consumer is located at the time nursing service is provided.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39" y="1635149"/>
            <a:ext cx="5454820" cy="30195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78903" y="1635149"/>
            <a:ext cx="41130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MSL Enhances Mobility and Portability</a:t>
            </a:r>
          </a:p>
        </p:txBody>
      </p:sp>
      <p:sp>
        <p:nvSpPr>
          <p:cNvPr id="3" name="Hexagon 2"/>
          <p:cNvSpPr/>
          <p:nvPr/>
        </p:nvSpPr>
        <p:spPr>
          <a:xfrm>
            <a:off x="1182012" y="2213064"/>
            <a:ext cx="2033759" cy="1605111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1953C1-C772-4561-80FB-E5E4AC13DCD4}"/>
              </a:ext>
            </a:extLst>
          </p:cNvPr>
          <p:cNvCxnSpPr/>
          <p:nvPr/>
        </p:nvCxnSpPr>
        <p:spPr>
          <a:xfrm>
            <a:off x="504326" y="682977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7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1B74CD-301F-4350-A0A6-B17B487927C4}"/>
              </a:ext>
            </a:extLst>
          </p:cNvPr>
          <p:cNvSpPr/>
          <p:nvPr/>
        </p:nvSpPr>
        <p:spPr>
          <a:xfrm>
            <a:off x="789108" y="328575"/>
            <a:ext cx="8008322" cy="461664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Does Practice Take Place?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556B3F-0E23-40AC-9BAE-B06368200944}"/>
              </a:ext>
            </a:extLst>
          </p:cNvPr>
          <p:cNvSpPr/>
          <p:nvPr/>
        </p:nvSpPr>
        <p:spPr>
          <a:xfrm>
            <a:off x="3551994" y="2901054"/>
            <a:ext cx="20027" cy="237514"/>
          </a:xfrm>
          <a:custGeom>
            <a:avLst/>
            <a:gdLst>
              <a:gd name="connsiteX0" fmla="*/ 484632 w 476250"/>
              <a:gd name="connsiteY0" fmla="*/ 5652349 h 5648325"/>
              <a:gd name="connsiteX1" fmla="*/ 4953 w 476250"/>
              <a:gd name="connsiteY1" fmla="*/ 5652349 h 5648325"/>
              <a:gd name="connsiteX2" fmla="*/ 1524 w 476250"/>
              <a:gd name="connsiteY2" fmla="*/ 5587579 h 5648325"/>
              <a:gd name="connsiteX3" fmla="*/ 0 w 476250"/>
              <a:gd name="connsiteY3" fmla="*/ 277868 h 5648325"/>
              <a:gd name="connsiteX4" fmla="*/ 106776 w 476250"/>
              <a:gd name="connsiteY4" fmla="*/ 44505 h 5648325"/>
              <a:gd name="connsiteX5" fmla="*/ 449866 w 476250"/>
              <a:gd name="connsiteY5" fmla="*/ 118705 h 5648325"/>
              <a:gd name="connsiteX6" fmla="*/ 485490 w 476250"/>
              <a:gd name="connsiteY6" fmla="*/ 276820 h 5648325"/>
              <a:gd name="connsiteX7" fmla="*/ 484632 w 476250"/>
              <a:gd name="connsiteY7" fmla="*/ 5581674 h 5648325"/>
              <a:gd name="connsiteX8" fmla="*/ 484632 w 476250"/>
              <a:gd name="connsiteY8" fmla="*/ 5652349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" h="5648325">
                <a:moveTo>
                  <a:pt x="484632" y="5652349"/>
                </a:moveTo>
                <a:cubicBezTo>
                  <a:pt x="320993" y="5652349"/>
                  <a:pt x="165926" y="5652349"/>
                  <a:pt x="4953" y="5652349"/>
                </a:cubicBezTo>
                <a:cubicBezTo>
                  <a:pt x="3715" y="5630061"/>
                  <a:pt x="1524" y="5608820"/>
                  <a:pt x="1524" y="5587579"/>
                </a:cubicBezTo>
                <a:cubicBezTo>
                  <a:pt x="1429" y="3817644"/>
                  <a:pt x="1905" y="2047804"/>
                  <a:pt x="0" y="277868"/>
                </a:cubicBezTo>
                <a:cubicBezTo>
                  <a:pt x="-95" y="179284"/>
                  <a:pt x="26861" y="101465"/>
                  <a:pt x="106776" y="44505"/>
                </a:cubicBezTo>
                <a:cubicBezTo>
                  <a:pt x="221647" y="-37410"/>
                  <a:pt x="377286" y="-2548"/>
                  <a:pt x="449866" y="118705"/>
                </a:cubicBezTo>
                <a:cubicBezTo>
                  <a:pt x="479394" y="168045"/>
                  <a:pt x="485490" y="220051"/>
                  <a:pt x="485490" y="276820"/>
                </a:cubicBezTo>
                <a:cubicBezTo>
                  <a:pt x="484442" y="2045137"/>
                  <a:pt x="484632" y="3813453"/>
                  <a:pt x="484632" y="5581674"/>
                </a:cubicBezTo>
                <a:cubicBezTo>
                  <a:pt x="484632" y="5603677"/>
                  <a:pt x="484632" y="5625679"/>
                  <a:pt x="484632" y="56523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B7BC39-C453-44D5-8C43-F97A34E0E28F}"/>
              </a:ext>
            </a:extLst>
          </p:cNvPr>
          <p:cNvSpPr/>
          <p:nvPr/>
        </p:nvSpPr>
        <p:spPr>
          <a:xfrm>
            <a:off x="1377416" y="1187826"/>
            <a:ext cx="67082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nurse must have the authority to practice (PTP) in the state where the patient/consumer is located at the time nursing service is provided.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23707A-5BBC-439C-B9AF-473D9A3CCA03}"/>
              </a:ext>
            </a:extLst>
          </p:cNvPr>
          <p:cNvSpPr/>
          <p:nvPr/>
        </p:nvSpPr>
        <p:spPr>
          <a:xfrm>
            <a:off x="1618676" y="1890668"/>
            <a:ext cx="4944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“As the organizations representing…state…licensing boards…that regulate the practice of medicine, pharmacy and nursing, … (we) affirm that in a consumer protection model, health care practice occurs where the recipient of healthcare services is located.”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The Tri-Regulator Collaborative Position Statement on Practice Location for Consumer Protection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216F49-8141-4698-B43C-D6A9ED0C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2992">
            <a:off x="6705021" y="2084538"/>
            <a:ext cx="1991194" cy="13665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40B4B9-102A-4425-BDBF-2D50CF334620}"/>
              </a:ext>
            </a:extLst>
          </p:cNvPr>
          <p:cNvCxnSpPr/>
          <p:nvPr/>
        </p:nvCxnSpPr>
        <p:spPr>
          <a:xfrm>
            <a:off x="575733" y="852311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 Definition of Nursing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581"/>
            <a:ext cx="8229600" cy="3001646"/>
          </a:xfrm>
        </p:spPr>
        <p:txBody>
          <a:bodyPr/>
          <a:lstStyle/>
          <a:p>
            <a:r>
              <a:rPr lang="en-US" sz="2000" dirty="0"/>
              <a:t>Most states will define practice as when a nurse utilizes her or his:</a:t>
            </a:r>
          </a:p>
          <a:p>
            <a:pPr lvl="1"/>
            <a:r>
              <a:rPr lang="en-US" sz="2000" dirty="0"/>
              <a:t>Education / knowledge / training</a:t>
            </a:r>
          </a:p>
          <a:p>
            <a:pPr lvl="1"/>
            <a:r>
              <a:rPr lang="en-US" sz="2000" dirty="0"/>
              <a:t>Judgment</a:t>
            </a:r>
          </a:p>
          <a:p>
            <a:pPr lvl="1"/>
            <a:r>
              <a:rPr lang="en-US" sz="2000" dirty="0"/>
              <a:t>Decision-making skills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EDEC0C-D921-4287-88F1-2A2AABA66980}"/>
              </a:ext>
            </a:extLst>
          </p:cNvPr>
          <p:cNvCxnSpPr/>
          <p:nvPr/>
        </p:nvCxnSpPr>
        <p:spPr>
          <a:xfrm>
            <a:off x="575733" y="965200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2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69F-C74D-4143-A583-751411C7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5F2A-3049-4123-8C25-F6695E1E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459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When a nurse and the </a:t>
            </a:r>
            <a:r>
              <a:rPr lang="en-US" sz="2000" dirty="0" err="1"/>
              <a:t>pt</a:t>
            </a:r>
            <a:r>
              <a:rPr lang="en-US" sz="2000" dirty="0"/>
              <a:t> are in two different states, where does nursing practice take place?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In state where the </a:t>
            </a:r>
            <a:r>
              <a:rPr lang="en-US" sz="2000" dirty="0" err="1"/>
              <a:t>pt</a:t>
            </a:r>
            <a:r>
              <a:rPr lang="en-US" sz="2000" dirty="0"/>
              <a:t> is located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In the state where the nurse is located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Any state the  nurse is licensed in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0F160D-13BB-489E-A801-75566731A0E5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Question Mark, A Notice, Duplicate">
            <a:extLst>
              <a:ext uri="{FF2B5EF4-FFF2-40B4-BE49-F238E27FC236}">
                <a16:creationId xmlns:a16="http://schemas.microsoft.com/office/drawing/2014/main" id="{6D70D5D0-EE02-4441-95ED-22486BAA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63" y="2173111"/>
            <a:ext cx="2544234" cy="16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What is Scope Of Practice (SOP)?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160"/>
            <a:ext cx="8229600" cy="31692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arenR"/>
            </a:pPr>
            <a:r>
              <a:rPr lang="en-US" sz="2000" dirty="0"/>
              <a:t>The Scope of Nursing Practice describes the “who,” “what,” “where,” “when,” and “why” of nursing practice.</a:t>
            </a:r>
          </a:p>
          <a:p>
            <a:pPr marL="385763" indent="-385763">
              <a:buFont typeface="+mj-lt"/>
              <a:buAutoNum type="arabicParenR"/>
            </a:pPr>
            <a:r>
              <a:rPr lang="en-US" sz="2000" dirty="0"/>
              <a:t>Scope of practice describes the services that a qualified health professional is deemed competent to perform, and permitted to undertake – in keeping with the terms of their professional license.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1500" dirty="0"/>
              <a:t>Source: ANA, </a:t>
            </a:r>
            <a:r>
              <a:rPr lang="en-US" sz="1500" dirty="0">
                <a:hlinkClick r:id="rId2"/>
              </a:rPr>
              <a:t>https://www.nursingworld.org/practice-policy/scope-of-practice/</a:t>
            </a:r>
            <a:r>
              <a:rPr lang="en-US" sz="15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8A3C7-8569-41DF-A982-1DEE2C041A76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5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583" y="0"/>
            <a:ext cx="5558834" cy="436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3770" y="4490265"/>
            <a:ext cx="5341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David </a:t>
            </a:r>
            <a:r>
              <a:rPr lang="en-US" sz="1350" dirty="0" err="1"/>
              <a:t>Swankin</a:t>
            </a:r>
            <a:r>
              <a:rPr lang="en-US" sz="1350" dirty="0"/>
              <a:t>, CEO, Citizen Advocacy Center, 2011</a:t>
            </a:r>
          </a:p>
        </p:txBody>
      </p:sp>
    </p:spTree>
    <p:extLst>
      <p:ext uri="{BB962C8B-B14F-4D97-AF65-F5344CB8AC3E}">
        <p14:creationId xmlns:p14="http://schemas.microsoft.com/office/powerpoint/2010/main" val="156238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NLC Does Not Address SOP or Delegation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764" y="1455228"/>
            <a:ext cx="8229600" cy="3394075"/>
          </a:xfrm>
        </p:spPr>
        <p:txBody>
          <a:bodyPr>
            <a:normAutofit/>
          </a:bodyPr>
          <a:lstStyle/>
          <a:p>
            <a:r>
              <a:rPr lang="en-US" sz="2000" dirty="0"/>
              <a:t>You will find these in the state nurse practice act (NPA)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974913-9AE1-4DE9-8D4C-07A4083ED4BA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agnifying Glass, Looking For, Find, Look At, Enlarge">
            <a:extLst>
              <a:ext uri="{FF2B5EF4-FFF2-40B4-BE49-F238E27FC236}">
                <a16:creationId xmlns:a16="http://schemas.microsoft.com/office/drawing/2014/main" id="{755FC039-0512-4EE8-ABCE-B4060068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9" y="2466622"/>
            <a:ext cx="2264833" cy="22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BEEA-AA03-44E8-A031-F7BD2562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5241" y="1167539"/>
            <a:ext cx="5310752" cy="1749338"/>
          </a:xfrm>
        </p:spPr>
        <p:txBody>
          <a:bodyPr>
            <a:noAutofit/>
          </a:bodyPr>
          <a:lstStyle/>
          <a:p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Nurse Licensure Compact (NLC): What Is It and Is Your 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</a:rPr>
              <a:t>State a Member?</a:t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2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National TB Nurse Coalition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March 31, 2022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621BC-A310-4CFC-8D09-6A5AF9208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0217" y="3917737"/>
            <a:ext cx="6400800" cy="1101725"/>
          </a:xfrm>
        </p:spPr>
        <p:txBody>
          <a:bodyPr>
            <a:normAutofit/>
          </a:bodyPr>
          <a:lstStyle/>
          <a:p>
            <a:r>
              <a:rPr lang="en-US" sz="1800" dirty="0"/>
              <a:t>Jim Puente, Director, NLC</a:t>
            </a:r>
          </a:p>
        </p:txBody>
      </p:sp>
    </p:spTree>
    <p:extLst>
      <p:ext uri="{BB962C8B-B14F-4D97-AF65-F5344CB8AC3E}">
        <p14:creationId xmlns:p14="http://schemas.microsoft.com/office/powerpoint/2010/main" val="77295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588"/>
            <a:ext cx="8229600" cy="857250"/>
          </a:xfrm>
        </p:spPr>
        <p:txBody>
          <a:bodyPr anchor="ctr">
            <a:normAutofit fontScale="90000"/>
          </a:bodyPr>
          <a:lstStyle/>
          <a:p>
            <a:r>
              <a:rPr lang="en-US" sz="2400" b="1" dirty="0"/>
              <a:t>How to Locate the NPA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200" dirty="0">
                <a:hlinkClick r:id="rId2"/>
              </a:rPr>
              <a:t>www.ncsbn.org/npa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479A9-DCEF-41F5-BF28-970EF915C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5" b="-111"/>
          <a:stretch/>
        </p:blipFill>
        <p:spPr>
          <a:xfrm>
            <a:off x="2222350" y="1489543"/>
            <a:ext cx="4792133" cy="3178369"/>
          </a:xfrm>
          <a:prstGeom prst="rect">
            <a:avLst/>
          </a:prstGeom>
          <a:noFill/>
        </p:spPr>
      </p:pic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AEA754F-6914-4EC4-9208-CBD88C74866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702B0-1164-4066-BE41-F8EAA45F2A94}"/>
              </a:ext>
            </a:extLst>
          </p:cNvPr>
          <p:cNvCxnSpPr/>
          <p:nvPr/>
        </p:nvCxnSpPr>
        <p:spPr>
          <a:xfrm>
            <a:off x="530577" y="750711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3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69F-C74D-4143-A583-751411C7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5F2A-3049-4123-8C25-F6695E1E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286"/>
            <a:ext cx="5554133" cy="33940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Scope of Practice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Is found in the Nurse Licensure Compact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Is state-specific and can be found in the state nurse practice act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Is the same across the nation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461822-66C8-470F-B3BA-528EA2E065A2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Question Mark, A Notice, Duplicate">
            <a:extLst>
              <a:ext uri="{FF2B5EF4-FFF2-40B4-BE49-F238E27FC236}">
                <a16:creationId xmlns:a16="http://schemas.microsoft.com/office/drawing/2014/main" id="{9848C92B-2184-4E22-94B7-3325620D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32" y="2032001"/>
            <a:ext cx="2544234" cy="16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b="1" dirty="0"/>
              <a:t>Exemptions / Exceptions to Licensure </a:t>
            </a:r>
            <a:br>
              <a:rPr lang="en-US" sz="2700" b="1" dirty="0"/>
            </a:br>
            <a:r>
              <a:rPr lang="en-US" sz="2700" b="1" dirty="0"/>
              <a:t>in a State Nurse Practice Act (NPA)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90" y="874712"/>
            <a:ext cx="7984210" cy="339407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If a state offers an exemption to licensure, it may be very limited, but will generally require that the nurse holds a license in some state.</a:t>
            </a:r>
          </a:p>
          <a:p>
            <a:r>
              <a:rPr lang="en-US" sz="1900" dirty="0"/>
              <a:t>Examples:</a:t>
            </a:r>
          </a:p>
          <a:p>
            <a:pPr lvl="1"/>
            <a:r>
              <a:rPr lang="en-US" sz="1900" dirty="0"/>
              <a:t>When traveling through a state with a </a:t>
            </a:r>
            <a:r>
              <a:rPr lang="en-US" sz="1900" dirty="0" err="1"/>
              <a:t>pt</a:t>
            </a:r>
            <a:endParaRPr lang="en-US" sz="1900" dirty="0"/>
          </a:p>
          <a:p>
            <a:pPr lvl="1"/>
            <a:r>
              <a:rPr lang="en-US" sz="1900" dirty="0"/>
              <a:t>A short trip as a school nurse on a field trip / church group trip.</a:t>
            </a:r>
          </a:p>
          <a:p>
            <a:pPr lvl="1"/>
            <a:r>
              <a:rPr lang="en-US" sz="1900" dirty="0"/>
              <a:t>A one-time situation (good </a:t>
            </a:r>
            <a:r>
              <a:rPr lang="en-US" sz="1900" dirty="0" err="1"/>
              <a:t>samaritan</a:t>
            </a:r>
            <a:r>
              <a:rPr lang="en-US" sz="1900" dirty="0"/>
              <a:t>) or declared emergency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C251DE-6466-479D-9E57-0EC741901F69}"/>
              </a:ext>
            </a:extLst>
          </p:cNvPr>
          <p:cNvCxnSpPr/>
          <p:nvPr/>
        </p:nvCxnSpPr>
        <p:spPr>
          <a:xfrm>
            <a:off x="575733" y="1111955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98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24" y="278316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2700" b="1" dirty="0"/>
              <a:t>Contact your State BON with Questions </a:t>
            </a:r>
            <a:br>
              <a:rPr lang="en-US" sz="2700" b="1" dirty="0"/>
            </a:br>
            <a:r>
              <a:rPr lang="en-US" sz="2700" b="1" dirty="0"/>
              <a:t>About the NPA or SOP</a:t>
            </a:r>
            <a:br>
              <a:rPr lang="en-US" b="1" dirty="0"/>
            </a:br>
            <a:br>
              <a:rPr lang="en-US" dirty="0"/>
            </a:br>
            <a:r>
              <a:rPr lang="en-US" sz="2200" dirty="0">
                <a:hlinkClick r:id="rId2"/>
              </a:rPr>
              <a:t>www.ncsbn.org</a:t>
            </a:r>
            <a:r>
              <a:rPr lang="en-US" sz="2200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5E9ECE-C67A-422D-BE5B-C251754BB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25187"/>
            <a:ext cx="5119647" cy="893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54510-A75F-4B9B-A38F-83742A947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790" y="2164327"/>
            <a:ext cx="3369734" cy="22412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4DD85-8680-48C1-AFE9-12C750BC6A03}"/>
              </a:ext>
            </a:extLst>
          </p:cNvPr>
          <p:cNvCxnSpPr/>
          <p:nvPr/>
        </p:nvCxnSpPr>
        <p:spPr>
          <a:xfrm>
            <a:off x="492924" y="1101699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84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556B3F-0E23-40AC-9BAE-B06368200944}"/>
              </a:ext>
            </a:extLst>
          </p:cNvPr>
          <p:cNvSpPr/>
          <p:nvPr/>
        </p:nvSpPr>
        <p:spPr>
          <a:xfrm>
            <a:off x="3551994" y="2901054"/>
            <a:ext cx="20027" cy="237514"/>
          </a:xfrm>
          <a:custGeom>
            <a:avLst/>
            <a:gdLst>
              <a:gd name="connsiteX0" fmla="*/ 484632 w 476250"/>
              <a:gd name="connsiteY0" fmla="*/ 5652349 h 5648325"/>
              <a:gd name="connsiteX1" fmla="*/ 4953 w 476250"/>
              <a:gd name="connsiteY1" fmla="*/ 5652349 h 5648325"/>
              <a:gd name="connsiteX2" fmla="*/ 1524 w 476250"/>
              <a:gd name="connsiteY2" fmla="*/ 5587579 h 5648325"/>
              <a:gd name="connsiteX3" fmla="*/ 0 w 476250"/>
              <a:gd name="connsiteY3" fmla="*/ 277868 h 5648325"/>
              <a:gd name="connsiteX4" fmla="*/ 106776 w 476250"/>
              <a:gd name="connsiteY4" fmla="*/ 44505 h 5648325"/>
              <a:gd name="connsiteX5" fmla="*/ 449866 w 476250"/>
              <a:gd name="connsiteY5" fmla="*/ 118705 h 5648325"/>
              <a:gd name="connsiteX6" fmla="*/ 485490 w 476250"/>
              <a:gd name="connsiteY6" fmla="*/ 276820 h 5648325"/>
              <a:gd name="connsiteX7" fmla="*/ 484632 w 476250"/>
              <a:gd name="connsiteY7" fmla="*/ 5581674 h 5648325"/>
              <a:gd name="connsiteX8" fmla="*/ 484632 w 476250"/>
              <a:gd name="connsiteY8" fmla="*/ 5652349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" h="5648325">
                <a:moveTo>
                  <a:pt x="484632" y="5652349"/>
                </a:moveTo>
                <a:cubicBezTo>
                  <a:pt x="320993" y="5652349"/>
                  <a:pt x="165926" y="5652349"/>
                  <a:pt x="4953" y="5652349"/>
                </a:cubicBezTo>
                <a:cubicBezTo>
                  <a:pt x="3715" y="5630061"/>
                  <a:pt x="1524" y="5608820"/>
                  <a:pt x="1524" y="5587579"/>
                </a:cubicBezTo>
                <a:cubicBezTo>
                  <a:pt x="1429" y="3817644"/>
                  <a:pt x="1905" y="2047804"/>
                  <a:pt x="0" y="277868"/>
                </a:cubicBezTo>
                <a:cubicBezTo>
                  <a:pt x="-95" y="179284"/>
                  <a:pt x="26861" y="101465"/>
                  <a:pt x="106776" y="44505"/>
                </a:cubicBezTo>
                <a:cubicBezTo>
                  <a:pt x="221647" y="-37410"/>
                  <a:pt x="377286" y="-2548"/>
                  <a:pt x="449866" y="118705"/>
                </a:cubicBezTo>
                <a:cubicBezTo>
                  <a:pt x="479394" y="168045"/>
                  <a:pt x="485490" y="220051"/>
                  <a:pt x="485490" y="276820"/>
                </a:cubicBezTo>
                <a:cubicBezTo>
                  <a:pt x="484442" y="2045137"/>
                  <a:pt x="484632" y="3813453"/>
                  <a:pt x="484632" y="5581674"/>
                </a:cubicBezTo>
                <a:cubicBezTo>
                  <a:pt x="484632" y="5603677"/>
                  <a:pt x="484632" y="5625679"/>
                  <a:pt x="484632" y="56523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5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B74CD-301F-4350-A0A6-B17B487927C4}"/>
              </a:ext>
            </a:extLst>
          </p:cNvPr>
          <p:cNvSpPr/>
          <p:nvPr/>
        </p:nvSpPr>
        <p:spPr>
          <a:xfrm>
            <a:off x="559944" y="164350"/>
            <a:ext cx="8008322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State Joined the NLC, How do I Obtain a Multistate License?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310A93-6EDA-4D27-8145-1A9CD4592E5E}"/>
              </a:ext>
            </a:extLst>
          </p:cNvPr>
          <p:cNvSpPr txBox="1"/>
          <p:nvPr/>
        </p:nvSpPr>
        <p:spPr>
          <a:xfrm>
            <a:off x="462844" y="1311558"/>
            <a:ext cx="8594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you are a legal resident of a NLC state that joined the NLC after 1/19/2018 (GA, FL, OK, WY, WV, KS, AL, LA, NJ, VT) and hold a single state license in that state…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 to the board of nursing website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the upgrade or conversion application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F06C0-7033-480F-8849-5DA7C7FC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492" y="2350496"/>
            <a:ext cx="3017664" cy="1787023"/>
          </a:xfrm>
          <a:prstGeom prst="rect">
            <a:avLst/>
          </a:prstGeom>
          <a:effectLst>
            <a:outerShdw blurRad="647700" dist="50800" dir="5400000" algn="ctr" rotWithShape="0">
              <a:srgbClr val="000000">
                <a:alpha val="43137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39700" h="139700" prst="divot"/>
            <a:bevelB w="165100" prst="coolSlant"/>
          </a:sp3d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FA4705-3183-4138-8EB0-3AB03A819AA9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68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4786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Nursys.com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4" y="587451"/>
            <a:ext cx="9078452" cy="1962237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355" y="2549688"/>
            <a:ext cx="4362246" cy="22071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B44001-81EC-414D-8B6C-045D7085E1A5}"/>
              </a:ext>
            </a:extLst>
          </p:cNvPr>
          <p:cNvCxnSpPr/>
          <p:nvPr/>
        </p:nvCxnSpPr>
        <p:spPr>
          <a:xfrm>
            <a:off x="508000" y="598740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3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009"/>
            <a:ext cx="8229600" cy="294786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Nursys.com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C5192-EA74-4A11-AD22-0711EC31F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51" y="1139407"/>
            <a:ext cx="6801905" cy="29664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D3E1EE-5381-40E3-9927-6F358DE805EE}"/>
              </a:ext>
            </a:extLst>
          </p:cNvPr>
          <p:cNvCxnSpPr/>
          <p:nvPr/>
        </p:nvCxnSpPr>
        <p:spPr>
          <a:xfrm>
            <a:off x="575733" y="886177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17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44"/>
            <a:ext cx="8229600" cy="294786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Nursys.com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5921FE44-04EB-431A-9510-337D63F490DB}"/>
              </a:ext>
            </a:extLst>
          </p:cNvPr>
          <p:cNvSpPr/>
          <p:nvPr/>
        </p:nvSpPr>
        <p:spPr>
          <a:xfrm>
            <a:off x="2434972" y="763659"/>
            <a:ext cx="4118228" cy="391893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0B49EF-431C-4CC8-907B-4558120F1DCA}"/>
              </a:ext>
            </a:extLst>
          </p:cNvPr>
          <p:cNvCxnSpPr/>
          <p:nvPr/>
        </p:nvCxnSpPr>
        <p:spPr>
          <a:xfrm>
            <a:off x="575733" y="620889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63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3660"/>
            <a:ext cx="8229600" cy="294786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Nursys.com</a:t>
            </a:r>
            <a:br>
              <a:rPr lang="en-US" sz="2700" b="1" dirty="0"/>
            </a:br>
            <a:r>
              <a:rPr lang="en-US" sz="2700" b="1" dirty="0"/>
              <a:t>E-notify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B166F-3162-4EC3-AF01-07B93E4F475B}"/>
              </a:ext>
            </a:extLst>
          </p:cNvPr>
          <p:cNvSpPr txBox="1"/>
          <p:nvPr/>
        </p:nvSpPr>
        <p:spPr>
          <a:xfrm>
            <a:off x="3256844" y="1347883"/>
            <a:ext cx="55965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Free license status notification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 nurses may enroll by creating their secure e-profile access to the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Employers may enroll their nursing workforce by creating a credentialed secure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Receive real-time notifications related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Expired licenses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Upcoming renewal reminder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Any changes in license status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Disciplinary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62BCC091-2170-4318-8213-ECB05A56E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38" y="1604520"/>
            <a:ext cx="2829071" cy="1657435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2893BF-A684-450F-8BB2-C6B044971DCB}"/>
              </a:ext>
            </a:extLst>
          </p:cNvPr>
          <p:cNvCxnSpPr/>
          <p:nvPr/>
        </p:nvCxnSpPr>
        <p:spPr>
          <a:xfrm>
            <a:off x="548964" y="1128888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04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754F-6914-4EC4-9208-CBD88C748664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947240" cy="40924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AADE238-AE4D-4D59-BC5F-438CA9FC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2A3B-D7EC-4DD0-A383-B57C7CA3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Goals/Objectives: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EF87-B4A2-44C3-B742-50616B2E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1119011"/>
            <a:ext cx="8794044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	Discuss what it means to be part of the Nurse Licensure Compact (NLC) state and how it affects your nursing practice.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2.	Discuss reasons why states may choose not to enact the Nursing Licensure Compact.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	Define the scope of practice for nurses to provide telenursing including </a:t>
            </a:r>
            <a:r>
              <a:rPr lang="en-US" sz="2000" dirty="0" err="1"/>
              <a:t>eDOT</a:t>
            </a:r>
            <a:r>
              <a:rPr lang="en-US" sz="2000" dirty="0"/>
              <a:t> outside of the state you are licensed.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37672-AB9F-4505-84E4-2D56C33F49C5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1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up, Therapy, Counseling, Health, People, Help">
            <a:extLst>
              <a:ext uri="{FF2B5EF4-FFF2-40B4-BE49-F238E27FC236}">
                <a16:creationId xmlns:a16="http://schemas.microsoft.com/office/drawing/2014/main" id="{80A0C401-AA5F-43A4-BCBF-5885F3CD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50" y="2007515"/>
            <a:ext cx="2774638" cy="27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3938" y="195276"/>
            <a:ext cx="9291876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            </a:t>
            </a:r>
            <a:r>
              <a:rPr lang="en-US" sz="2400" b="1" dirty="0"/>
              <a:t>How Can Nurses Become Involved in Supporting Legislation?</a:t>
            </a:r>
          </a:p>
        </p:txBody>
      </p:sp>
      <p:grpSp>
        <p:nvGrpSpPr>
          <p:cNvPr id="27" name="Graphic 30">
            <a:extLst>
              <a:ext uri="{FF2B5EF4-FFF2-40B4-BE49-F238E27FC236}">
                <a16:creationId xmlns:a16="http://schemas.microsoft.com/office/drawing/2014/main" id="{0DF7478C-5B9B-422E-883C-857A688907D4}"/>
              </a:ext>
            </a:extLst>
          </p:cNvPr>
          <p:cNvGrpSpPr/>
          <p:nvPr/>
        </p:nvGrpSpPr>
        <p:grpSpPr>
          <a:xfrm>
            <a:off x="3444199" y="2138857"/>
            <a:ext cx="379030" cy="121443"/>
            <a:chOff x="276226" y="1497261"/>
            <a:chExt cx="932979" cy="298928"/>
          </a:xfrm>
          <a:solidFill>
            <a:schemeClr val="bg1"/>
          </a:solidFill>
        </p:grpSpPr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2DDE0557-0DDD-448C-A647-F3376CBDADE3}"/>
                </a:ext>
              </a:extLst>
            </p:cNvPr>
            <p:cNvSpPr/>
            <p:nvPr/>
          </p:nvSpPr>
          <p:spPr>
            <a:xfrm>
              <a:off x="1009180" y="1510439"/>
              <a:ext cx="200025" cy="285750"/>
            </a:xfrm>
            <a:custGeom>
              <a:avLst/>
              <a:gdLst>
                <a:gd name="connsiteX0" fmla="*/ 198971 w 200025"/>
                <a:gd name="connsiteY0" fmla="*/ 242027 h 285750"/>
                <a:gd name="connsiteX1" fmla="*/ 72745 w 200025"/>
                <a:gd name="connsiteY1" fmla="*/ 6722 h 285750"/>
                <a:gd name="connsiteX2" fmla="*/ 55515 w 200025"/>
                <a:gd name="connsiteY2" fmla="*/ 1511 h 285750"/>
                <a:gd name="connsiteX3" fmla="*/ 6709 w 200025"/>
                <a:gd name="connsiteY3" fmla="*/ 27277 h 285750"/>
                <a:gd name="connsiteX4" fmla="*/ 1508 w 200025"/>
                <a:gd name="connsiteY4" fmla="*/ 44507 h 285750"/>
                <a:gd name="connsiteX5" fmla="*/ 127771 w 200025"/>
                <a:gd name="connsiteY5" fmla="*/ 279822 h 285750"/>
                <a:gd name="connsiteX6" fmla="*/ 145002 w 200025"/>
                <a:gd name="connsiteY6" fmla="*/ 285052 h 285750"/>
                <a:gd name="connsiteX7" fmla="*/ 193789 w 200025"/>
                <a:gd name="connsiteY7" fmla="*/ 259277 h 285750"/>
                <a:gd name="connsiteX8" fmla="*/ 198971 w 200025"/>
                <a:gd name="connsiteY8" fmla="*/ 24202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85750">
                  <a:moveTo>
                    <a:pt x="198971" y="242027"/>
                  </a:moveTo>
                  <a:lnTo>
                    <a:pt x="72745" y="6722"/>
                  </a:lnTo>
                  <a:cubicBezTo>
                    <a:pt x="69402" y="511"/>
                    <a:pt x="61706" y="-1803"/>
                    <a:pt x="55515" y="1511"/>
                  </a:cubicBezTo>
                  <a:lnTo>
                    <a:pt x="6709" y="27277"/>
                  </a:lnTo>
                  <a:cubicBezTo>
                    <a:pt x="527" y="30601"/>
                    <a:pt x="-1807" y="38326"/>
                    <a:pt x="1508" y="44507"/>
                  </a:cubicBezTo>
                  <a:lnTo>
                    <a:pt x="127771" y="279822"/>
                  </a:lnTo>
                  <a:cubicBezTo>
                    <a:pt x="131096" y="286042"/>
                    <a:pt x="138801" y="288347"/>
                    <a:pt x="145002" y="285052"/>
                  </a:cubicBezTo>
                  <a:lnTo>
                    <a:pt x="193789" y="259277"/>
                  </a:lnTo>
                  <a:cubicBezTo>
                    <a:pt x="199971" y="255934"/>
                    <a:pt x="202304" y="248228"/>
                    <a:pt x="198971" y="242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">
              <a:extLst>
                <a:ext uri="{FF2B5EF4-FFF2-40B4-BE49-F238E27FC236}">
                  <a16:creationId xmlns:a16="http://schemas.microsoft.com/office/drawing/2014/main" id="{C2C5994E-0C2D-47CB-8A6F-2CFF366C4F3E}"/>
                </a:ext>
              </a:extLst>
            </p:cNvPr>
            <p:cNvSpPr/>
            <p:nvPr/>
          </p:nvSpPr>
          <p:spPr>
            <a:xfrm>
              <a:off x="276226" y="1497261"/>
              <a:ext cx="190500" cy="285750"/>
            </a:xfrm>
            <a:custGeom>
              <a:avLst/>
              <a:gdLst>
                <a:gd name="connsiteX0" fmla="*/ 191880 w 190500"/>
                <a:gd name="connsiteY0" fmla="*/ 27538 h 285750"/>
                <a:gd name="connsiteX1" fmla="*/ 143236 w 190500"/>
                <a:gd name="connsiteY1" fmla="*/ 1459 h 285750"/>
                <a:gd name="connsiteX2" fmla="*/ 126043 w 190500"/>
                <a:gd name="connsiteY2" fmla="*/ 6783 h 285750"/>
                <a:gd name="connsiteX3" fmla="*/ 1475 w 190500"/>
                <a:gd name="connsiteY3" fmla="*/ 243003 h 285750"/>
                <a:gd name="connsiteX4" fmla="*/ 6781 w 190500"/>
                <a:gd name="connsiteY4" fmla="*/ 260205 h 285750"/>
                <a:gd name="connsiteX5" fmla="*/ 55425 w 190500"/>
                <a:gd name="connsiteY5" fmla="*/ 286266 h 285750"/>
                <a:gd name="connsiteX6" fmla="*/ 72608 w 190500"/>
                <a:gd name="connsiteY6" fmla="*/ 280913 h 285750"/>
                <a:gd name="connsiteX7" fmla="*/ 197186 w 190500"/>
                <a:gd name="connsiteY7" fmla="*/ 44740 h 285750"/>
                <a:gd name="connsiteX8" fmla="*/ 191880 w 190500"/>
                <a:gd name="connsiteY8" fmla="*/ 2753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85750">
                  <a:moveTo>
                    <a:pt x="191880" y="27538"/>
                  </a:moveTo>
                  <a:lnTo>
                    <a:pt x="143236" y="1459"/>
                  </a:lnTo>
                  <a:cubicBezTo>
                    <a:pt x="137026" y="-1799"/>
                    <a:pt x="129320" y="582"/>
                    <a:pt x="126043" y="6783"/>
                  </a:cubicBezTo>
                  <a:lnTo>
                    <a:pt x="1475" y="243003"/>
                  </a:lnTo>
                  <a:cubicBezTo>
                    <a:pt x="-1811" y="249223"/>
                    <a:pt x="580" y="256900"/>
                    <a:pt x="6781" y="260205"/>
                  </a:cubicBezTo>
                  <a:lnTo>
                    <a:pt x="55425" y="286266"/>
                  </a:lnTo>
                  <a:cubicBezTo>
                    <a:pt x="61645" y="289533"/>
                    <a:pt x="69332" y="287142"/>
                    <a:pt x="72608" y="280913"/>
                  </a:cubicBezTo>
                  <a:lnTo>
                    <a:pt x="197186" y="44740"/>
                  </a:lnTo>
                  <a:cubicBezTo>
                    <a:pt x="200472" y="38501"/>
                    <a:pt x="198091" y="30824"/>
                    <a:pt x="191880" y="2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7BC654A-4ABD-4B0D-AAD2-C19427E81864}"/>
              </a:ext>
            </a:extLst>
          </p:cNvPr>
          <p:cNvSpPr/>
          <p:nvPr/>
        </p:nvSpPr>
        <p:spPr>
          <a:xfrm>
            <a:off x="312495" y="1181793"/>
            <a:ext cx="6511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Educate stakeholders about the NLC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a letter to legislator and governor via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www.nursecompact.com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Contact or meet with these elected officials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a petition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www.change.org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send to your legislator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Volunteer to testify when a bill is heard before a legislative committee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 the catalyst to get your national organization/employer to formally endorse the NLC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C3937EEB-2835-4CA1-ADAA-A56103FE49F0}"/>
              </a:ext>
            </a:extLst>
          </p:cNvPr>
          <p:cNvSpPr/>
          <p:nvPr/>
        </p:nvSpPr>
        <p:spPr>
          <a:xfrm>
            <a:off x="-6348637" y="5378462"/>
            <a:ext cx="45719" cy="45719"/>
          </a:xfrm>
          <a:prstGeom prst="ellipse">
            <a:avLst/>
          </a:prstGeom>
          <a:gradFill>
            <a:gsLst>
              <a:gs pos="0">
                <a:srgbClr val="14538F"/>
              </a:gs>
              <a:gs pos="100000">
                <a:srgbClr val="013183"/>
              </a:gs>
            </a:gsLst>
            <a:lin ang="108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77B025-DD9C-4393-B774-3AF153A0897A}"/>
              </a:ext>
            </a:extLst>
          </p:cNvPr>
          <p:cNvCxnSpPr/>
          <p:nvPr/>
        </p:nvCxnSpPr>
        <p:spPr>
          <a:xfrm>
            <a:off x="654755" y="1052526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56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556B3F-0E23-40AC-9BAE-B06368200944}"/>
              </a:ext>
            </a:extLst>
          </p:cNvPr>
          <p:cNvSpPr/>
          <p:nvPr/>
        </p:nvSpPr>
        <p:spPr>
          <a:xfrm>
            <a:off x="3551950" y="2901055"/>
            <a:ext cx="20027" cy="237514"/>
          </a:xfrm>
          <a:custGeom>
            <a:avLst/>
            <a:gdLst>
              <a:gd name="connsiteX0" fmla="*/ 484632 w 476250"/>
              <a:gd name="connsiteY0" fmla="*/ 5652349 h 5648325"/>
              <a:gd name="connsiteX1" fmla="*/ 4953 w 476250"/>
              <a:gd name="connsiteY1" fmla="*/ 5652349 h 5648325"/>
              <a:gd name="connsiteX2" fmla="*/ 1524 w 476250"/>
              <a:gd name="connsiteY2" fmla="*/ 5587579 h 5648325"/>
              <a:gd name="connsiteX3" fmla="*/ 0 w 476250"/>
              <a:gd name="connsiteY3" fmla="*/ 277868 h 5648325"/>
              <a:gd name="connsiteX4" fmla="*/ 106776 w 476250"/>
              <a:gd name="connsiteY4" fmla="*/ 44505 h 5648325"/>
              <a:gd name="connsiteX5" fmla="*/ 449866 w 476250"/>
              <a:gd name="connsiteY5" fmla="*/ 118705 h 5648325"/>
              <a:gd name="connsiteX6" fmla="*/ 485490 w 476250"/>
              <a:gd name="connsiteY6" fmla="*/ 276820 h 5648325"/>
              <a:gd name="connsiteX7" fmla="*/ 484632 w 476250"/>
              <a:gd name="connsiteY7" fmla="*/ 5581674 h 5648325"/>
              <a:gd name="connsiteX8" fmla="*/ 484632 w 476250"/>
              <a:gd name="connsiteY8" fmla="*/ 5652349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" h="5648325">
                <a:moveTo>
                  <a:pt x="484632" y="5652349"/>
                </a:moveTo>
                <a:cubicBezTo>
                  <a:pt x="320993" y="5652349"/>
                  <a:pt x="165926" y="5652349"/>
                  <a:pt x="4953" y="5652349"/>
                </a:cubicBezTo>
                <a:cubicBezTo>
                  <a:pt x="3715" y="5630061"/>
                  <a:pt x="1524" y="5608820"/>
                  <a:pt x="1524" y="5587579"/>
                </a:cubicBezTo>
                <a:cubicBezTo>
                  <a:pt x="1429" y="3817644"/>
                  <a:pt x="1905" y="2047804"/>
                  <a:pt x="0" y="277868"/>
                </a:cubicBezTo>
                <a:cubicBezTo>
                  <a:pt x="-95" y="179284"/>
                  <a:pt x="26861" y="101465"/>
                  <a:pt x="106776" y="44505"/>
                </a:cubicBezTo>
                <a:cubicBezTo>
                  <a:pt x="221647" y="-37410"/>
                  <a:pt x="377286" y="-2548"/>
                  <a:pt x="449866" y="118705"/>
                </a:cubicBezTo>
                <a:cubicBezTo>
                  <a:pt x="479394" y="168045"/>
                  <a:pt x="485490" y="220051"/>
                  <a:pt x="485490" y="276820"/>
                </a:cubicBezTo>
                <a:cubicBezTo>
                  <a:pt x="484442" y="2045137"/>
                  <a:pt x="484632" y="3813453"/>
                  <a:pt x="484632" y="5581674"/>
                </a:cubicBezTo>
                <a:cubicBezTo>
                  <a:pt x="484632" y="5603677"/>
                  <a:pt x="484632" y="5625679"/>
                  <a:pt x="484632" y="565234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1977" y="256823"/>
            <a:ext cx="175721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Subscribe </a:t>
            </a:r>
            <a:endParaRPr kumimoji="0" lang="pl-PL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F0E03-8294-4245-993B-4F87B236D1C0}"/>
              </a:ext>
            </a:extLst>
          </p:cNvPr>
          <p:cNvSpPr/>
          <p:nvPr/>
        </p:nvSpPr>
        <p:spPr>
          <a:xfrm>
            <a:off x="236314" y="1292122"/>
            <a:ext cx="496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NLC Tip of the Week (Every Wednesday)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https://www.ncsbn.org/13615.htm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7A41A1-5EBB-4C77-9962-3D3D15D22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21" y="1027489"/>
            <a:ext cx="3541645" cy="35887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176A63-D700-40AE-B86D-C649CE4325EB}"/>
              </a:ext>
            </a:extLst>
          </p:cNvPr>
          <p:cNvCxnSpPr/>
          <p:nvPr/>
        </p:nvCxnSpPr>
        <p:spPr>
          <a:xfrm>
            <a:off x="652233" y="769288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35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911"/>
            <a:ext cx="9144000" cy="857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1654" y="1436810"/>
            <a:ext cx="5871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86" y="1156544"/>
            <a:ext cx="4388427" cy="357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9" y="3788132"/>
            <a:ext cx="1244938" cy="124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7453" y="1716790"/>
            <a:ext cx="382385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Email: </a:t>
            </a:r>
            <a:endParaRPr lang="en-US" dirty="0"/>
          </a:p>
          <a:p>
            <a:pPr algn="ctr"/>
            <a:r>
              <a:rPr lang="en-US" b="1" u="sng" dirty="0">
                <a:solidFill>
                  <a:srgbClr val="003183"/>
                </a:solidFill>
                <a:hlinkClick r:id="rId5"/>
              </a:rPr>
              <a:t>nursecompact@ncsbn.org</a:t>
            </a:r>
            <a:br>
              <a:rPr lang="en-US" b="1" u="sng" dirty="0">
                <a:solidFill>
                  <a:srgbClr val="003183"/>
                </a:solidFill>
              </a:rPr>
            </a:br>
            <a:br>
              <a:rPr lang="en-US" b="1" u="sng" dirty="0">
                <a:solidFill>
                  <a:srgbClr val="003183"/>
                </a:solidFill>
              </a:rPr>
            </a:br>
            <a:r>
              <a:rPr lang="en-US" b="1" u="sng" dirty="0">
                <a:solidFill>
                  <a:srgbClr val="003183"/>
                </a:solidFill>
              </a:rPr>
              <a:t>Website:</a:t>
            </a:r>
            <a:endParaRPr lang="en-US" b="1" dirty="0">
              <a:solidFill>
                <a:srgbClr val="003183"/>
              </a:solidFill>
            </a:endParaRPr>
          </a:p>
          <a:p>
            <a:pPr algn="ctr"/>
            <a:r>
              <a:rPr lang="en-US" b="1" u="sng" dirty="0">
                <a:solidFill>
                  <a:srgbClr val="003183"/>
                </a:solidFill>
              </a:rPr>
              <a:t>Nlc.gov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FF2EE-C329-452E-93FB-60D96EB4C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53" y="982003"/>
            <a:ext cx="8090093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56" y="1067195"/>
            <a:ext cx="7550944" cy="3679431"/>
          </a:xfrm>
        </p:spPr>
        <p:txBody>
          <a:bodyPr>
            <a:normAutofit/>
          </a:bodyPr>
          <a:lstStyle/>
          <a:p>
            <a:r>
              <a:rPr lang="en-US" sz="2000" b="1" dirty="0"/>
              <a:t>Multistate License or Compact License: </a:t>
            </a:r>
            <a:r>
              <a:rPr lang="en-US" sz="2000" dirty="0"/>
              <a:t>one license issued in the home state valid for practice in all NLC states.</a:t>
            </a:r>
          </a:p>
          <a:p>
            <a:r>
              <a:rPr lang="en-US" sz="2000" b="1" dirty="0"/>
              <a:t>Single State License: </a:t>
            </a:r>
            <a:r>
              <a:rPr lang="en-US" sz="2000" dirty="0"/>
              <a:t>valid only in state of issuance.</a:t>
            </a:r>
          </a:p>
          <a:p>
            <a:r>
              <a:rPr lang="en-US" sz="2000" b="1" dirty="0"/>
              <a:t>Home State: </a:t>
            </a:r>
            <a:r>
              <a:rPr lang="en-US" sz="2000" dirty="0"/>
              <a:t>the primary state of residence</a:t>
            </a:r>
          </a:p>
          <a:p>
            <a:r>
              <a:rPr lang="en-US" sz="2000" b="1" dirty="0"/>
              <a:t>Remote States: </a:t>
            </a:r>
            <a:r>
              <a:rPr lang="en-US" sz="2000" dirty="0"/>
              <a:t>NLC states other than the home state </a:t>
            </a:r>
          </a:p>
          <a:p>
            <a:r>
              <a:rPr lang="en-US" sz="2000" b="1" dirty="0"/>
              <a:t>PSOR: </a:t>
            </a:r>
            <a:r>
              <a:rPr lang="en-US" sz="2000" dirty="0"/>
              <a:t>Primary State of Residence</a:t>
            </a:r>
          </a:p>
          <a:p>
            <a:r>
              <a:rPr lang="en-US" sz="2000" b="1" dirty="0"/>
              <a:t>PTP: </a:t>
            </a:r>
            <a:r>
              <a:rPr lang="en-US" sz="2000" dirty="0"/>
              <a:t>Privilege to Practice. The authority for a multistate license holder to practice in other NLC states.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E9717-8AD5-4588-9974-98C2E91029F4}"/>
              </a:ext>
            </a:extLst>
          </p:cNvPr>
          <p:cNvSpPr/>
          <p:nvPr/>
        </p:nvSpPr>
        <p:spPr>
          <a:xfrm>
            <a:off x="963127" y="223936"/>
            <a:ext cx="7509361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D41685-98D1-44E0-8F01-025F075BA76C}"/>
              </a:ext>
            </a:extLst>
          </p:cNvPr>
          <p:cNvCxnSpPr/>
          <p:nvPr/>
        </p:nvCxnSpPr>
        <p:spPr>
          <a:xfrm>
            <a:off x="575733" y="761999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0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aphic 30">
            <a:extLst>
              <a:ext uri="{FF2B5EF4-FFF2-40B4-BE49-F238E27FC236}">
                <a16:creationId xmlns:a16="http://schemas.microsoft.com/office/drawing/2014/main" id="{0DF7478C-5B9B-422E-883C-857A688907D4}"/>
              </a:ext>
            </a:extLst>
          </p:cNvPr>
          <p:cNvGrpSpPr/>
          <p:nvPr/>
        </p:nvGrpSpPr>
        <p:grpSpPr>
          <a:xfrm>
            <a:off x="3444199" y="2138857"/>
            <a:ext cx="379030" cy="121443"/>
            <a:chOff x="276226" y="1497261"/>
            <a:chExt cx="932979" cy="298928"/>
          </a:xfrm>
          <a:solidFill>
            <a:schemeClr val="bg1"/>
          </a:solidFill>
        </p:grpSpPr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2DDE0557-0DDD-448C-A647-F3376CBDADE3}"/>
                </a:ext>
              </a:extLst>
            </p:cNvPr>
            <p:cNvSpPr/>
            <p:nvPr/>
          </p:nvSpPr>
          <p:spPr>
            <a:xfrm>
              <a:off x="1009180" y="1510439"/>
              <a:ext cx="200025" cy="285750"/>
            </a:xfrm>
            <a:custGeom>
              <a:avLst/>
              <a:gdLst>
                <a:gd name="connsiteX0" fmla="*/ 198971 w 200025"/>
                <a:gd name="connsiteY0" fmla="*/ 242027 h 285750"/>
                <a:gd name="connsiteX1" fmla="*/ 72745 w 200025"/>
                <a:gd name="connsiteY1" fmla="*/ 6722 h 285750"/>
                <a:gd name="connsiteX2" fmla="*/ 55515 w 200025"/>
                <a:gd name="connsiteY2" fmla="*/ 1511 h 285750"/>
                <a:gd name="connsiteX3" fmla="*/ 6709 w 200025"/>
                <a:gd name="connsiteY3" fmla="*/ 27277 h 285750"/>
                <a:gd name="connsiteX4" fmla="*/ 1508 w 200025"/>
                <a:gd name="connsiteY4" fmla="*/ 44507 h 285750"/>
                <a:gd name="connsiteX5" fmla="*/ 127771 w 200025"/>
                <a:gd name="connsiteY5" fmla="*/ 279822 h 285750"/>
                <a:gd name="connsiteX6" fmla="*/ 145002 w 200025"/>
                <a:gd name="connsiteY6" fmla="*/ 285052 h 285750"/>
                <a:gd name="connsiteX7" fmla="*/ 193789 w 200025"/>
                <a:gd name="connsiteY7" fmla="*/ 259277 h 285750"/>
                <a:gd name="connsiteX8" fmla="*/ 198971 w 200025"/>
                <a:gd name="connsiteY8" fmla="*/ 24202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85750">
                  <a:moveTo>
                    <a:pt x="198971" y="242027"/>
                  </a:moveTo>
                  <a:lnTo>
                    <a:pt x="72745" y="6722"/>
                  </a:lnTo>
                  <a:cubicBezTo>
                    <a:pt x="69402" y="511"/>
                    <a:pt x="61706" y="-1803"/>
                    <a:pt x="55515" y="1511"/>
                  </a:cubicBezTo>
                  <a:lnTo>
                    <a:pt x="6709" y="27277"/>
                  </a:lnTo>
                  <a:cubicBezTo>
                    <a:pt x="527" y="30601"/>
                    <a:pt x="-1807" y="38326"/>
                    <a:pt x="1508" y="44507"/>
                  </a:cubicBezTo>
                  <a:lnTo>
                    <a:pt x="127771" y="279822"/>
                  </a:lnTo>
                  <a:cubicBezTo>
                    <a:pt x="131096" y="286042"/>
                    <a:pt x="138801" y="288347"/>
                    <a:pt x="145002" y="285052"/>
                  </a:cubicBezTo>
                  <a:lnTo>
                    <a:pt x="193789" y="259277"/>
                  </a:lnTo>
                  <a:cubicBezTo>
                    <a:pt x="199971" y="255934"/>
                    <a:pt x="202304" y="248228"/>
                    <a:pt x="198971" y="242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">
              <a:extLst>
                <a:ext uri="{FF2B5EF4-FFF2-40B4-BE49-F238E27FC236}">
                  <a16:creationId xmlns:a16="http://schemas.microsoft.com/office/drawing/2014/main" id="{C2C5994E-0C2D-47CB-8A6F-2CFF366C4F3E}"/>
                </a:ext>
              </a:extLst>
            </p:cNvPr>
            <p:cNvSpPr/>
            <p:nvPr/>
          </p:nvSpPr>
          <p:spPr>
            <a:xfrm>
              <a:off x="276226" y="1497261"/>
              <a:ext cx="190500" cy="285750"/>
            </a:xfrm>
            <a:custGeom>
              <a:avLst/>
              <a:gdLst>
                <a:gd name="connsiteX0" fmla="*/ 191880 w 190500"/>
                <a:gd name="connsiteY0" fmla="*/ 27538 h 285750"/>
                <a:gd name="connsiteX1" fmla="*/ 143236 w 190500"/>
                <a:gd name="connsiteY1" fmla="*/ 1459 h 285750"/>
                <a:gd name="connsiteX2" fmla="*/ 126043 w 190500"/>
                <a:gd name="connsiteY2" fmla="*/ 6783 h 285750"/>
                <a:gd name="connsiteX3" fmla="*/ 1475 w 190500"/>
                <a:gd name="connsiteY3" fmla="*/ 243003 h 285750"/>
                <a:gd name="connsiteX4" fmla="*/ 6781 w 190500"/>
                <a:gd name="connsiteY4" fmla="*/ 260205 h 285750"/>
                <a:gd name="connsiteX5" fmla="*/ 55425 w 190500"/>
                <a:gd name="connsiteY5" fmla="*/ 286266 h 285750"/>
                <a:gd name="connsiteX6" fmla="*/ 72608 w 190500"/>
                <a:gd name="connsiteY6" fmla="*/ 280913 h 285750"/>
                <a:gd name="connsiteX7" fmla="*/ 197186 w 190500"/>
                <a:gd name="connsiteY7" fmla="*/ 44740 h 285750"/>
                <a:gd name="connsiteX8" fmla="*/ 191880 w 190500"/>
                <a:gd name="connsiteY8" fmla="*/ 2753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85750">
                  <a:moveTo>
                    <a:pt x="191880" y="27538"/>
                  </a:moveTo>
                  <a:lnTo>
                    <a:pt x="143236" y="1459"/>
                  </a:lnTo>
                  <a:cubicBezTo>
                    <a:pt x="137026" y="-1799"/>
                    <a:pt x="129320" y="582"/>
                    <a:pt x="126043" y="6783"/>
                  </a:cubicBezTo>
                  <a:lnTo>
                    <a:pt x="1475" y="243003"/>
                  </a:lnTo>
                  <a:cubicBezTo>
                    <a:pt x="-1811" y="249223"/>
                    <a:pt x="580" y="256900"/>
                    <a:pt x="6781" y="260205"/>
                  </a:cubicBezTo>
                  <a:lnTo>
                    <a:pt x="55425" y="286266"/>
                  </a:lnTo>
                  <a:cubicBezTo>
                    <a:pt x="61645" y="289533"/>
                    <a:pt x="69332" y="287142"/>
                    <a:pt x="72608" y="280913"/>
                  </a:cubicBezTo>
                  <a:lnTo>
                    <a:pt x="197186" y="44740"/>
                  </a:lnTo>
                  <a:cubicBezTo>
                    <a:pt x="200472" y="38501"/>
                    <a:pt x="198091" y="30824"/>
                    <a:pt x="191880" y="2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7BC654A-4ABD-4B0D-AAD2-C19427E81864}"/>
              </a:ext>
            </a:extLst>
          </p:cNvPr>
          <p:cNvSpPr/>
          <p:nvPr/>
        </p:nvSpPr>
        <p:spPr>
          <a:xfrm>
            <a:off x="2590333" y="1308122"/>
            <a:ext cx="599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statutory agreement between two or more states established for the purpose of remedying a particular problem of multistate concern.</a:t>
            </a:r>
          </a:p>
        </p:txBody>
      </p:sp>
      <p:pic>
        <p:nvPicPr>
          <p:cNvPr id="34" name="Picture 2" descr="Contract, Consultation, Pen, Signature, Paper, Ar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36" y="1342624"/>
            <a:ext cx="450932" cy="4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7BC654A-4ABD-4B0D-AAD2-C19427E81864}"/>
              </a:ext>
            </a:extLst>
          </p:cNvPr>
          <p:cNvSpPr/>
          <p:nvPr/>
        </p:nvSpPr>
        <p:spPr>
          <a:xfrm>
            <a:off x="2588237" y="2233278"/>
            <a:ext cx="599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Each party state is a signatory to the same contract. For that reason there is a need for “substantive sameness.” </a:t>
            </a: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C3937EEB-2835-4CA1-ADAA-A56103FE49F0}"/>
              </a:ext>
            </a:extLst>
          </p:cNvPr>
          <p:cNvSpPr/>
          <p:nvPr/>
        </p:nvSpPr>
        <p:spPr>
          <a:xfrm>
            <a:off x="-6348637" y="5378462"/>
            <a:ext cx="45719" cy="45719"/>
          </a:xfrm>
          <a:prstGeom prst="ellipse">
            <a:avLst/>
          </a:prstGeom>
          <a:gradFill>
            <a:gsLst>
              <a:gs pos="0">
                <a:srgbClr val="14538F"/>
              </a:gs>
              <a:gs pos="100000">
                <a:srgbClr val="013183"/>
              </a:gs>
            </a:gsLst>
            <a:lin ang="108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BC654A-4ABD-4B0D-AAD2-C19427E81864}"/>
              </a:ext>
            </a:extLst>
          </p:cNvPr>
          <p:cNvSpPr/>
          <p:nvPr/>
        </p:nvSpPr>
        <p:spPr>
          <a:xfrm>
            <a:off x="2575193" y="3133249"/>
            <a:ext cx="6111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NLC allows for a nurse to have one multistate license (issued from his/her primary state of residency).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BC654A-4ABD-4B0D-AAD2-C19427E81864}"/>
              </a:ext>
            </a:extLst>
          </p:cNvPr>
          <p:cNvSpPr/>
          <p:nvPr/>
        </p:nvSpPr>
        <p:spPr>
          <a:xfrm>
            <a:off x="2533551" y="4022445"/>
            <a:ext cx="6194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NLC permits the nurse to practice in other compact states (physically or via telehealth) subject to each states laws.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3345FE-FA77-46FE-99B7-C96C9650CE16}"/>
              </a:ext>
            </a:extLst>
          </p:cNvPr>
          <p:cNvGrpSpPr/>
          <p:nvPr/>
        </p:nvGrpSpPr>
        <p:grpSpPr>
          <a:xfrm>
            <a:off x="2045092" y="4073842"/>
            <a:ext cx="324054" cy="275519"/>
            <a:chOff x="418782" y="2765424"/>
            <a:chExt cx="338678" cy="2724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0" name="Freeform: Shape 37">
              <a:extLst>
                <a:ext uri="{FF2B5EF4-FFF2-40B4-BE49-F238E27FC236}">
                  <a16:creationId xmlns:a16="http://schemas.microsoft.com/office/drawing/2014/main" id="{4513B2FD-2B07-4D3B-8D9E-849F7EB7F0ED}"/>
                </a:ext>
              </a:extLst>
            </p:cNvPr>
            <p:cNvSpPr/>
            <p:nvPr/>
          </p:nvSpPr>
          <p:spPr>
            <a:xfrm>
              <a:off x="418782" y="2765424"/>
              <a:ext cx="338678" cy="272415"/>
            </a:xfrm>
            <a:custGeom>
              <a:avLst/>
              <a:gdLst>
                <a:gd name="connsiteX0" fmla="*/ 781336 w 876300"/>
                <a:gd name="connsiteY0" fmla="*/ 506349 h 704850"/>
                <a:gd name="connsiteX1" fmla="*/ 737426 w 876300"/>
                <a:gd name="connsiteY1" fmla="*/ 516350 h 704850"/>
                <a:gd name="connsiteX2" fmla="*/ 657701 w 876300"/>
                <a:gd name="connsiteY2" fmla="*/ 408718 h 704850"/>
                <a:gd name="connsiteX3" fmla="*/ 668846 w 876300"/>
                <a:gd name="connsiteY3" fmla="*/ 410337 h 704850"/>
                <a:gd name="connsiteX4" fmla="*/ 690467 w 876300"/>
                <a:gd name="connsiteY4" fmla="*/ 394335 h 704850"/>
                <a:gd name="connsiteX5" fmla="*/ 674465 w 876300"/>
                <a:gd name="connsiteY5" fmla="*/ 372713 h 704850"/>
                <a:gd name="connsiteX6" fmla="*/ 625697 w 876300"/>
                <a:gd name="connsiteY6" fmla="*/ 365379 h 704850"/>
                <a:gd name="connsiteX7" fmla="*/ 537972 w 876300"/>
                <a:gd name="connsiteY7" fmla="*/ 246698 h 704850"/>
                <a:gd name="connsiteX8" fmla="*/ 583502 w 876300"/>
                <a:gd name="connsiteY8" fmla="*/ 142399 h 704850"/>
                <a:gd name="connsiteX9" fmla="*/ 441008 w 876300"/>
                <a:gd name="connsiteY9" fmla="*/ 0 h 704850"/>
                <a:gd name="connsiteX10" fmla="*/ 298514 w 876300"/>
                <a:gd name="connsiteY10" fmla="*/ 142399 h 704850"/>
                <a:gd name="connsiteX11" fmla="*/ 341948 w 876300"/>
                <a:gd name="connsiteY11" fmla="*/ 244697 h 704850"/>
                <a:gd name="connsiteX12" fmla="*/ 252698 w 876300"/>
                <a:gd name="connsiteY12" fmla="*/ 365379 h 704850"/>
                <a:gd name="connsiteX13" fmla="*/ 203930 w 876300"/>
                <a:gd name="connsiteY13" fmla="*/ 372713 h 704850"/>
                <a:gd name="connsiteX14" fmla="*/ 187833 w 876300"/>
                <a:gd name="connsiteY14" fmla="*/ 394335 h 704850"/>
                <a:gd name="connsiteX15" fmla="*/ 209550 w 876300"/>
                <a:gd name="connsiteY15" fmla="*/ 410337 h 704850"/>
                <a:gd name="connsiteX16" fmla="*/ 220694 w 876300"/>
                <a:gd name="connsiteY16" fmla="*/ 408718 h 704850"/>
                <a:gd name="connsiteX17" fmla="*/ 141923 w 876300"/>
                <a:gd name="connsiteY17" fmla="*/ 515207 h 704850"/>
                <a:gd name="connsiteX18" fmla="*/ 100679 w 876300"/>
                <a:gd name="connsiteY18" fmla="*/ 506349 h 704850"/>
                <a:gd name="connsiteX19" fmla="*/ 0 w 876300"/>
                <a:gd name="connsiteY19" fmla="*/ 607124 h 704850"/>
                <a:gd name="connsiteX20" fmla="*/ 100679 w 876300"/>
                <a:gd name="connsiteY20" fmla="*/ 707803 h 704850"/>
                <a:gd name="connsiteX21" fmla="*/ 201454 w 876300"/>
                <a:gd name="connsiteY21" fmla="*/ 607124 h 704850"/>
                <a:gd name="connsiteX22" fmla="*/ 173069 w 876300"/>
                <a:gd name="connsiteY22" fmla="*/ 537020 h 704850"/>
                <a:gd name="connsiteX23" fmla="*/ 251174 w 876300"/>
                <a:gd name="connsiteY23" fmla="*/ 431387 h 704850"/>
                <a:gd name="connsiteX24" fmla="*/ 252889 w 876300"/>
                <a:gd name="connsiteY24" fmla="*/ 442436 h 704850"/>
                <a:gd name="connsiteX25" fmla="*/ 271653 w 876300"/>
                <a:gd name="connsiteY25" fmla="*/ 458629 h 704850"/>
                <a:gd name="connsiteX26" fmla="*/ 274511 w 876300"/>
                <a:gd name="connsiteY26" fmla="*/ 458438 h 704850"/>
                <a:gd name="connsiteX27" fmla="*/ 290513 w 876300"/>
                <a:gd name="connsiteY27" fmla="*/ 436817 h 704850"/>
                <a:gd name="connsiteX28" fmla="*/ 283178 w 876300"/>
                <a:gd name="connsiteY28" fmla="*/ 388144 h 704850"/>
                <a:gd name="connsiteX29" fmla="*/ 372523 w 876300"/>
                <a:gd name="connsiteY29" fmla="*/ 267272 h 704850"/>
                <a:gd name="connsiteX30" fmla="*/ 421958 w 876300"/>
                <a:gd name="connsiteY30" fmla="*/ 283559 h 704850"/>
                <a:gd name="connsiteX31" fmla="*/ 421958 w 876300"/>
                <a:gd name="connsiteY31" fmla="*/ 384620 h 704850"/>
                <a:gd name="connsiteX32" fmla="*/ 385572 w 876300"/>
                <a:gd name="connsiteY32" fmla="*/ 421005 h 704850"/>
                <a:gd name="connsiteX33" fmla="*/ 385572 w 876300"/>
                <a:gd name="connsiteY33" fmla="*/ 447961 h 704850"/>
                <a:gd name="connsiteX34" fmla="*/ 412528 w 876300"/>
                <a:gd name="connsiteY34" fmla="*/ 447961 h 704850"/>
                <a:gd name="connsiteX35" fmla="*/ 421958 w 876300"/>
                <a:gd name="connsiteY35" fmla="*/ 438531 h 704850"/>
                <a:gd name="connsiteX36" fmla="*/ 421958 w 876300"/>
                <a:gd name="connsiteY36" fmla="*/ 508159 h 704850"/>
                <a:gd name="connsiteX37" fmla="*/ 340233 w 876300"/>
                <a:gd name="connsiteY37" fmla="*/ 607124 h 704850"/>
                <a:gd name="connsiteX38" fmla="*/ 441008 w 876300"/>
                <a:gd name="connsiteY38" fmla="*/ 707803 h 704850"/>
                <a:gd name="connsiteX39" fmla="*/ 541782 w 876300"/>
                <a:gd name="connsiteY39" fmla="*/ 607124 h 704850"/>
                <a:gd name="connsiteX40" fmla="*/ 460058 w 876300"/>
                <a:gd name="connsiteY40" fmla="*/ 508159 h 704850"/>
                <a:gd name="connsiteX41" fmla="*/ 460058 w 876300"/>
                <a:gd name="connsiteY41" fmla="*/ 438531 h 704850"/>
                <a:gd name="connsiteX42" fmla="*/ 469487 w 876300"/>
                <a:gd name="connsiteY42" fmla="*/ 447961 h 704850"/>
                <a:gd name="connsiteX43" fmla="*/ 482918 w 876300"/>
                <a:gd name="connsiteY43" fmla="*/ 453581 h 704850"/>
                <a:gd name="connsiteX44" fmla="*/ 496443 w 876300"/>
                <a:gd name="connsiteY44" fmla="*/ 447961 h 704850"/>
                <a:gd name="connsiteX45" fmla="*/ 496443 w 876300"/>
                <a:gd name="connsiteY45" fmla="*/ 421005 h 704850"/>
                <a:gd name="connsiteX46" fmla="*/ 460058 w 876300"/>
                <a:gd name="connsiteY46" fmla="*/ 384715 h 704850"/>
                <a:gd name="connsiteX47" fmla="*/ 460058 w 876300"/>
                <a:gd name="connsiteY47" fmla="*/ 283559 h 704850"/>
                <a:gd name="connsiteX48" fmla="*/ 506825 w 876300"/>
                <a:gd name="connsiteY48" fmla="*/ 268700 h 704850"/>
                <a:gd name="connsiteX49" fmla="*/ 595217 w 876300"/>
                <a:gd name="connsiteY49" fmla="*/ 388144 h 704850"/>
                <a:gd name="connsiteX50" fmla="*/ 587883 w 876300"/>
                <a:gd name="connsiteY50" fmla="*/ 436817 h 704850"/>
                <a:gd name="connsiteX51" fmla="*/ 603885 w 876300"/>
                <a:gd name="connsiteY51" fmla="*/ 458438 h 704850"/>
                <a:gd name="connsiteX52" fmla="*/ 606743 w 876300"/>
                <a:gd name="connsiteY52" fmla="*/ 458629 h 704850"/>
                <a:gd name="connsiteX53" fmla="*/ 625507 w 876300"/>
                <a:gd name="connsiteY53" fmla="*/ 442436 h 704850"/>
                <a:gd name="connsiteX54" fmla="*/ 627126 w 876300"/>
                <a:gd name="connsiteY54" fmla="*/ 431387 h 704850"/>
                <a:gd name="connsiteX55" fmla="*/ 706946 w 876300"/>
                <a:gd name="connsiteY55" fmla="*/ 539210 h 704850"/>
                <a:gd name="connsiteX56" fmla="*/ 680561 w 876300"/>
                <a:gd name="connsiteY56" fmla="*/ 607124 h 704850"/>
                <a:gd name="connsiteX57" fmla="*/ 781336 w 876300"/>
                <a:gd name="connsiteY57" fmla="*/ 707803 h 704850"/>
                <a:gd name="connsiteX58" fmla="*/ 882015 w 876300"/>
                <a:gd name="connsiteY58" fmla="*/ 607124 h 704850"/>
                <a:gd name="connsiteX59" fmla="*/ 781336 w 876300"/>
                <a:gd name="connsiteY59" fmla="*/ 506349 h 704850"/>
                <a:gd name="connsiteX60" fmla="*/ 100679 w 876300"/>
                <a:gd name="connsiteY60" fmla="*/ 660178 h 704850"/>
                <a:gd name="connsiteX61" fmla="*/ 47625 w 876300"/>
                <a:gd name="connsiteY61" fmla="*/ 607124 h 704850"/>
                <a:gd name="connsiteX62" fmla="*/ 100679 w 876300"/>
                <a:gd name="connsiteY62" fmla="*/ 553974 h 704850"/>
                <a:gd name="connsiteX63" fmla="*/ 130207 w 876300"/>
                <a:gd name="connsiteY63" fmla="*/ 562832 h 704850"/>
                <a:gd name="connsiteX64" fmla="*/ 130397 w 876300"/>
                <a:gd name="connsiteY64" fmla="*/ 563023 h 704850"/>
                <a:gd name="connsiteX65" fmla="*/ 153829 w 876300"/>
                <a:gd name="connsiteY65" fmla="*/ 607124 h 704850"/>
                <a:gd name="connsiteX66" fmla="*/ 100679 w 876300"/>
                <a:gd name="connsiteY66" fmla="*/ 660178 h 704850"/>
                <a:gd name="connsiteX67" fmla="*/ 494157 w 876300"/>
                <a:gd name="connsiteY67" fmla="*/ 607124 h 704850"/>
                <a:gd name="connsiteX68" fmla="*/ 441008 w 876300"/>
                <a:gd name="connsiteY68" fmla="*/ 660178 h 704850"/>
                <a:gd name="connsiteX69" fmla="*/ 387858 w 876300"/>
                <a:gd name="connsiteY69" fmla="*/ 607124 h 704850"/>
                <a:gd name="connsiteX70" fmla="*/ 441008 w 876300"/>
                <a:gd name="connsiteY70" fmla="*/ 553974 h 704850"/>
                <a:gd name="connsiteX71" fmla="*/ 494157 w 876300"/>
                <a:gd name="connsiteY71" fmla="*/ 607124 h 704850"/>
                <a:gd name="connsiteX72" fmla="*/ 441008 w 876300"/>
                <a:gd name="connsiteY72" fmla="*/ 237268 h 704850"/>
                <a:gd name="connsiteX73" fmla="*/ 346139 w 876300"/>
                <a:gd name="connsiteY73" fmla="*/ 142399 h 704850"/>
                <a:gd name="connsiteX74" fmla="*/ 441008 w 876300"/>
                <a:gd name="connsiteY74" fmla="*/ 47625 h 704850"/>
                <a:gd name="connsiteX75" fmla="*/ 535877 w 876300"/>
                <a:gd name="connsiteY75" fmla="*/ 142399 h 704850"/>
                <a:gd name="connsiteX76" fmla="*/ 441008 w 876300"/>
                <a:gd name="connsiteY76" fmla="*/ 237268 h 704850"/>
                <a:gd name="connsiteX77" fmla="*/ 781336 w 876300"/>
                <a:gd name="connsiteY77" fmla="*/ 660178 h 704850"/>
                <a:gd name="connsiteX78" fmla="*/ 728186 w 876300"/>
                <a:gd name="connsiteY78" fmla="*/ 607124 h 704850"/>
                <a:gd name="connsiteX79" fmla="*/ 781336 w 876300"/>
                <a:gd name="connsiteY79" fmla="*/ 553974 h 704850"/>
                <a:gd name="connsiteX80" fmla="*/ 834390 w 876300"/>
                <a:gd name="connsiteY80" fmla="*/ 607124 h 704850"/>
                <a:gd name="connsiteX81" fmla="*/ 781336 w 876300"/>
                <a:gd name="connsiteY81" fmla="*/ 66017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76300" h="704850">
                  <a:moveTo>
                    <a:pt x="781336" y="506349"/>
                  </a:moveTo>
                  <a:cubicBezTo>
                    <a:pt x="765620" y="506349"/>
                    <a:pt x="750761" y="509969"/>
                    <a:pt x="737426" y="516350"/>
                  </a:cubicBezTo>
                  <a:lnTo>
                    <a:pt x="657701" y="408718"/>
                  </a:lnTo>
                  <a:lnTo>
                    <a:pt x="668846" y="410337"/>
                  </a:lnTo>
                  <a:cubicBezTo>
                    <a:pt x="679228" y="411956"/>
                    <a:pt x="688943" y="404813"/>
                    <a:pt x="690467" y="394335"/>
                  </a:cubicBezTo>
                  <a:cubicBezTo>
                    <a:pt x="692087" y="383953"/>
                    <a:pt x="684943" y="374237"/>
                    <a:pt x="674465" y="372713"/>
                  </a:cubicBezTo>
                  <a:lnTo>
                    <a:pt x="625697" y="365379"/>
                  </a:lnTo>
                  <a:lnTo>
                    <a:pt x="537972" y="246698"/>
                  </a:lnTo>
                  <a:cubicBezTo>
                    <a:pt x="565976" y="220599"/>
                    <a:pt x="583502" y="183547"/>
                    <a:pt x="583502" y="142399"/>
                  </a:cubicBezTo>
                  <a:cubicBezTo>
                    <a:pt x="583502" y="63913"/>
                    <a:pt x="519589" y="0"/>
                    <a:pt x="441008" y="0"/>
                  </a:cubicBezTo>
                  <a:cubicBezTo>
                    <a:pt x="362426" y="0"/>
                    <a:pt x="298514" y="63913"/>
                    <a:pt x="298514" y="142399"/>
                  </a:cubicBezTo>
                  <a:cubicBezTo>
                    <a:pt x="298514" y="182499"/>
                    <a:pt x="315182" y="218789"/>
                    <a:pt x="341948" y="244697"/>
                  </a:cubicBezTo>
                  <a:lnTo>
                    <a:pt x="252698" y="365379"/>
                  </a:lnTo>
                  <a:lnTo>
                    <a:pt x="203930" y="372713"/>
                  </a:lnTo>
                  <a:cubicBezTo>
                    <a:pt x="193453" y="374237"/>
                    <a:pt x="186309" y="383953"/>
                    <a:pt x="187833" y="394335"/>
                  </a:cubicBezTo>
                  <a:cubicBezTo>
                    <a:pt x="189452" y="404813"/>
                    <a:pt x="199168" y="412051"/>
                    <a:pt x="209550" y="410337"/>
                  </a:cubicBezTo>
                  <a:lnTo>
                    <a:pt x="220694" y="408718"/>
                  </a:lnTo>
                  <a:lnTo>
                    <a:pt x="141923" y="515207"/>
                  </a:lnTo>
                  <a:cubicBezTo>
                    <a:pt x="129350" y="509492"/>
                    <a:pt x="115348" y="506349"/>
                    <a:pt x="100679" y="506349"/>
                  </a:cubicBezTo>
                  <a:cubicBezTo>
                    <a:pt x="45148" y="506349"/>
                    <a:pt x="0" y="551498"/>
                    <a:pt x="0" y="607124"/>
                  </a:cubicBezTo>
                  <a:cubicBezTo>
                    <a:pt x="0" y="662654"/>
                    <a:pt x="45148" y="707803"/>
                    <a:pt x="100679" y="707803"/>
                  </a:cubicBezTo>
                  <a:cubicBezTo>
                    <a:pt x="156210" y="707803"/>
                    <a:pt x="201454" y="662654"/>
                    <a:pt x="201454" y="607124"/>
                  </a:cubicBezTo>
                  <a:cubicBezTo>
                    <a:pt x="201454" y="579882"/>
                    <a:pt x="190595" y="555212"/>
                    <a:pt x="173069" y="537020"/>
                  </a:cubicBezTo>
                  <a:lnTo>
                    <a:pt x="251174" y="431387"/>
                  </a:lnTo>
                  <a:lnTo>
                    <a:pt x="252889" y="442436"/>
                  </a:lnTo>
                  <a:cubicBezTo>
                    <a:pt x="254222" y="451866"/>
                    <a:pt x="262414" y="458629"/>
                    <a:pt x="271653" y="458629"/>
                  </a:cubicBezTo>
                  <a:cubicBezTo>
                    <a:pt x="272606" y="458629"/>
                    <a:pt x="273558" y="458629"/>
                    <a:pt x="274511" y="458438"/>
                  </a:cubicBezTo>
                  <a:cubicBezTo>
                    <a:pt x="284893" y="456914"/>
                    <a:pt x="292132" y="447199"/>
                    <a:pt x="290513" y="436817"/>
                  </a:cubicBezTo>
                  <a:lnTo>
                    <a:pt x="283178" y="388144"/>
                  </a:lnTo>
                  <a:lnTo>
                    <a:pt x="372523" y="267272"/>
                  </a:lnTo>
                  <a:cubicBezTo>
                    <a:pt x="387572" y="275558"/>
                    <a:pt x="404241" y="281273"/>
                    <a:pt x="421958" y="283559"/>
                  </a:cubicBezTo>
                  <a:lnTo>
                    <a:pt x="421958" y="384620"/>
                  </a:lnTo>
                  <a:lnTo>
                    <a:pt x="385572" y="421005"/>
                  </a:lnTo>
                  <a:cubicBezTo>
                    <a:pt x="378143" y="428530"/>
                    <a:pt x="378143" y="440531"/>
                    <a:pt x="385572" y="447961"/>
                  </a:cubicBezTo>
                  <a:cubicBezTo>
                    <a:pt x="393001" y="455390"/>
                    <a:pt x="405098" y="455390"/>
                    <a:pt x="412528" y="447961"/>
                  </a:cubicBezTo>
                  <a:lnTo>
                    <a:pt x="421958" y="438531"/>
                  </a:lnTo>
                  <a:lnTo>
                    <a:pt x="421958" y="508159"/>
                  </a:lnTo>
                  <a:cubicBezTo>
                    <a:pt x="375475" y="517112"/>
                    <a:pt x="340233" y="557975"/>
                    <a:pt x="340233" y="607124"/>
                  </a:cubicBezTo>
                  <a:cubicBezTo>
                    <a:pt x="340233" y="662654"/>
                    <a:pt x="385477" y="707803"/>
                    <a:pt x="441008" y="707803"/>
                  </a:cubicBezTo>
                  <a:cubicBezTo>
                    <a:pt x="496538" y="707803"/>
                    <a:pt x="541782" y="662654"/>
                    <a:pt x="541782" y="607124"/>
                  </a:cubicBezTo>
                  <a:cubicBezTo>
                    <a:pt x="541782" y="557975"/>
                    <a:pt x="506540" y="517112"/>
                    <a:pt x="460058" y="508159"/>
                  </a:cubicBezTo>
                  <a:lnTo>
                    <a:pt x="460058" y="438531"/>
                  </a:lnTo>
                  <a:lnTo>
                    <a:pt x="469487" y="447961"/>
                  </a:lnTo>
                  <a:cubicBezTo>
                    <a:pt x="473202" y="451675"/>
                    <a:pt x="478060" y="453581"/>
                    <a:pt x="482918" y="453581"/>
                  </a:cubicBezTo>
                  <a:cubicBezTo>
                    <a:pt x="487871" y="453581"/>
                    <a:pt x="492728" y="451675"/>
                    <a:pt x="496443" y="447961"/>
                  </a:cubicBezTo>
                  <a:cubicBezTo>
                    <a:pt x="503873" y="440531"/>
                    <a:pt x="503873" y="428530"/>
                    <a:pt x="496443" y="421005"/>
                  </a:cubicBezTo>
                  <a:lnTo>
                    <a:pt x="460058" y="384715"/>
                  </a:lnTo>
                  <a:lnTo>
                    <a:pt x="460058" y="283559"/>
                  </a:lnTo>
                  <a:cubicBezTo>
                    <a:pt x="476726" y="281369"/>
                    <a:pt x="492538" y="276225"/>
                    <a:pt x="506825" y="268700"/>
                  </a:cubicBezTo>
                  <a:lnTo>
                    <a:pt x="595217" y="388144"/>
                  </a:lnTo>
                  <a:lnTo>
                    <a:pt x="587883" y="436817"/>
                  </a:lnTo>
                  <a:cubicBezTo>
                    <a:pt x="586264" y="447199"/>
                    <a:pt x="593503" y="456914"/>
                    <a:pt x="603885" y="458438"/>
                  </a:cubicBezTo>
                  <a:cubicBezTo>
                    <a:pt x="604838" y="458629"/>
                    <a:pt x="605790" y="458629"/>
                    <a:pt x="606743" y="458629"/>
                  </a:cubicBezTo>
                  <a:cubicBezTo>
                    <a:pt x="615982" y="458629"/>
                    <a:pt x="624078" y="451866"/>
                    <a:pt x="625507" y="442436"/>
                  </a:cubicBezTo>
                  <a:lnTo>
                    <a:pt x="627126" y="431387"/>
                  </a:lnTo>
                  <a:lnTo>
                    <a:pt x="706946" y="539210"/>
                  </a:lnTo>
                  <a:cubicBezTo>
                    <a:pt x="690563" y="557117"/>
                    <a:pt x="680561" y="580930"/>
                    <a:pt x="680561" y="607124"/>
                  </a:cubicBezTo>
                  <a:cubicBezTo>
                    <a:pt x="680561" y="662654"/>
                    <a:pt x="725710" y="707803"/>
                    <a:pt x="781336" y="707803"/>
                  </a:cubicBezTo>
                  <a:cubicBezTo>
                    <a:pt x="836867" y="707803"/>
                    <a:pt x="882015" y="662654"/>
                    <a:pt x="882015" y="607124"/>
                  </a:cubicBezTo>
                  <a:cubicBezTo>
                    <a:pt x="882015" y="551498"/>
                    <a:pt x="836867" y="506349"/>
                    <a:pt x="781336" y="506349"/>
                  </a:cubicBezTo>
                  <a:close/>
                  <a:moveTo>
                    <a:pt x="100679" y="660178"/>
                  </a:moveTo>
                  <a:cubicBezTo>
                    <a:pt x="71438" y="660178"/>
                    <a:pt x="47625" y="636365"/>
                    <a:pt x="47625" y="607124"/>
                  </a:cubicBezTo>
                  <a:cubicBezTo>
                    <a:pt x="47625" y="577787"/>
                    <a:pt x="71438" y="553974"/>
                    <a:pt x="100679" y="553974"/>
                  </a:cubicBezTo>
                  <a:cubicBezTo>
                    <a:pt x="111633" y="553974"/>
                    <a:pt x="121730" y="557213"/>
                    <a:pt x="130207" y="562832"/>
                  </a:cubicBezTo>
                  <a:cubicBezTo>
                    <a:pt x="130302" y="562832"/>
                    <a:pt x="130302" y="562928"/>
                    <a:pt x="130397" y="563023"/>
                  </a:cubicBezTo>
                  <a:cubicBezTo>
                    <a:pt x="144494" y="572643"/>
                    <a:pt x="153829" y="588836"/>
                    <a:pt x="153829" y="607124"/>
                  </a:cubicBezTo>
                  <a:cubicBezTo>
                    <a:pt x="153829" y="636365"/>
                    <a:pt x="130016" y="660178"/>
                    <a:pt x="100679" y="660178"/>
                  </a:cubicBezTo>
                  <a:close/>
                  <a:moveTo>
                    <a:pt x="494157" y="607124"/>
                  </a:moveTo>
                  <a:cubicBezTo>
                    <a:pt x="494157" y="636365"/>
                    <a:pt x="470345" y="660178"/>
                    <a:pt x="441008" y="660178"/>
                  </a:cubicBezTo>
                  <a:cubicBezTo>
                    <a:pt x="411671" y="660178"/>
                    <a:pt x="387858" y="636365"/>
                    <a:pt x="387858" y="607124"/>
                  </a:cubicBezTo>
                  <a:cubicBezTo>
                    <a:pt x="387858" y="577787"/>
                    <a:pt x="411671" y="553974"/>
                    <a:pt x="441008" y="553974"/>
                  </a:cubicBezTo>
                  <a:cubicBezTo>
                    <a:pt x="470345" y="553974"/>
                    <a:pt x="494157" y="577787"/>
                    <a:pt x="494157" y="607124"/>
                  </a:cubicBezTo>
                  <a:close/>
                  <a:moveTo>
                    <a:pt x="441008" y="237268"/>
                  </a:moveTo>
                  <a:cubicBezTo>
                    <a:pt x="388715" y="237268"/>
                    <a:pt x="346139" y="194691"/>
                    <a:pt x="346139" y="142399"/>
                  </a:cubicBezTo>
                  <a:cubicBezTo>
                    <a:pt x="346139" y="90202"/>
                    <a:pt x="388715" y="47625"/>
                    <a:pt x="441008" y="47625"/>
                  </a:cubicBezTo>
                  <a:cubicBezTo>
                    <a:pt x="493300" y="47625"/>
                    <a:pt x="535877" y="90202"/>
                    <a:pt x="535877" y="142399"/>
                  </a:cubicBezTo>
                  <a:cubicBezTo>
                    <a:pt x="535877" y="194691"/>
                    <a:pt x="493300" y="237268"/>
                    <a:pt x="441008" y="237268"/>
                  </a:cubicBezTo>
                  <a:close/>
                  <a:moveTo>
                    <a:pt x="781336" y="660178"/>
                  </a:moveTo>
                  <a:cubicBezTo>
                    <a:pt x="751999" y="660178"/>
                    <a:pt x="728186" y="636365"/>
                    <a:pt x="728186" y="607124"/>
                  </a:cubicBezTo>
                  <a:cubicBezTo>
                    <a:pt x="728186" y="577787"/>
                    <a:pt x="751999" y="553974"/>
                    <a:pt x="781336" y="553974"/>
                  </a:cubicBezTo>
                  <a:cubicBezTo>
                    <a:pt x="810578" y="553974"/>
                    <a:pt x="834390" y="577787"/>
                    <a:pt x="834390" y="607124"/>
                  </a:cubicBezTo>
                  <a:cubicBezTo>
                    <a:pt x="834390" y="636365"/>
                    <a:pt x="810578" y="660178"/>
                    <a:pt x="781336" y="660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">
              <a:extLst>
                <a:ext uri="{FF2B5EF4-FFF2-40B4-BE49-F238E27FC236}">
                  <a16:creationId xmlns:a16="http://schemas.microsoft.com/office/drawing/2014/main" id="{0C5BDC38-A932-48E0-93A4-A775C3A201A8}"/>
                </a:ext>
              </a:extLst>
            </p:cNvPr>
            <p:cNvSpPr/>
            <p:nvPr/>
          </p:nvSpPr>
          <p:spPr>
            <a:xfrm>
              <a:off x="545381" y="2776615"/>
              <a:ext cx="84669" cy="84670"/>
            </a:xfrm>
            <a:custGeom>
              <a:avLst/>
              <a:gdLst>
                <a:gd name="connsiteX0" fmla="*/ 226885 w 219075"/>
                <a:gd name="connsiteY0" fmla="*/ 113443 h 219075"/>
                <a:gd name="connsiteX1" fmla="*/ 113443 w 219075"/>
                <a:gd name="connsiteY1" fmla="*/ 226886 h 219075"/>
                <a:gd name="connsiteX2" fmla="*/ 0 w 219075"/>
                <a:gd name="connsiteY2" fmla="*/ 113443 h 219075"/>
                <a:gd name="connsiteX3" fmla="*/ 113443 w 219075"/>
                <a:gd name="connsiteY3" fmla="*/ 0 h 219075"/>
                <a:gd name="connsiteX4" fmla="*/ 226885 w 219075"/>
                <a:gd name="connsiteY4" fmla="*/ 11344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26885" y="113443"/>
                  </a:moveTo>
                  <a:cubicBezTo>
                    <a:pt x="226885" y="176095"/>
                    <a:pt x="176095" y="226886"/>
                    <a:pt x="113443" y="226886"/>
                  </a:cubicBezTo>
                  <a:cubicBezTo>
                    <a:pt x="50790" y="226886"/>
                    <a:pt x="0" y="176095"/>
                    <a:pt x="0" y="113443"/>
                  </a:cubicBezTo>
                  <a:cubicBezTo>
                    <a:pt x="0" y="50790"/>
                    <a:pt x="50790" y="0"/>
                    <a:pt x="113443" y="0"/>
                  </a:cubicBezTo>
                  <a:cubicBezTo>
                    <a:pt x="176095" y="0"/>
                    <a:pt x="226885" y="50790"/>
                    <a:pt x="226885" y="113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">
              <a:extLst>
                <a:ext uri="{FF2B5EF4-FFF2-40B4-BE49-F238E27FC236}">
                  <a16:creationId xmlns:a16="http://schemas.microsoft.com/office/drawing/2014/main" id="{139103F7-DA74-4F13-9CA0-CC9B2F6DEA46}"/>
                </a:ext>
              </a:extLst>
            </p:cNvPr>
            <p:cNvSpPr/>
            <p:nvPr/>
          </p:nvSpPr>
          <p:spPr>
            <a:xfrm>
              <a:off x="430930" y="2973269"/>
              <a:ext cx="51538" cy="51538"/>
            </a:xfrm>
            <a:custGeom>
              <a:avLst/>
              <a:gdLst>
                <a:gd name="connsiteX0" fmla="*/ 138684 w 133350"/>
                <a:gd name="connsiteY0" fmla="*/ 69342 h 133350"/>
                <a:gd name="connsiteX1" fmla="*/ 69342 w 133350"/>
                <a:gd name="connsiteY1" fmla="*/ 138684 h 133350"/>
                <a:gd name="connsiteX2" fmla="*/ 0 w 133350"/>
                <a:gd name="connsiteY2" fmla="*/ 69342 h 133350"/>
                <a:gd name="connsiteX3" fmla="*/ 69342 w 133350"/>
                <a:gd name="connsiteY3" fmla="*/ 0 h 133350"/>
                <a:gd name="connsiteX4" fmla="*/ 138684 w 133350"/>
                <a:gd name="connsiteY4" fmla="*/ 6934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8684" y="69342"/>
                  </a:moveTo>
                  <a:cubicBezTo>
                    <a:pt x="138684" y="107639"/>
                    <a:pt x="107639" y="138684"/>
                    <a:pt x="69342" y="138684"/>
                  </a:cubicBezTo>
                  <a:cubicBezTo>
                    <a:pt x="31045" y="138684"/>
                    <a:pt x="0" y="107639"/>
                    <a:pt x="0" y="69342"/>
                  </a:cubicBezTo>
                  <a:cubicBezTo>
                    <a:pt x="0" y="31046"/>
                    <a:pt x="31045" y="0"/>
                    <a:pt x="69342" y="0"/>
                  </a:cubicBezTo>
                  <a:cubicBezTo>
                    <a:pt x="107639" y="0"/>
                    <a:pt x="138684" y="31046"/>
                    <a:pt x="138684" y="69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id="{4F6CBA30-1AEC-4660-AEEE-9737A96282A4}"/>
                </a:ext>
              </a:extLst>
            </p:cNvPr>
            <p:cNvSpPr/>
            <p:nvPr/>
          </p:nvSpPr>
          <p:spPr>
            <a:xfrm>
              <a:off x="564745" y="2979527"/>
              <a:ext cx="47857" cy="47857"/>
            </a:xfrm>
            <a:custGeom>
              <a:avLst/>
              <a:gdLst>
                <a:gd name="connsiteX0" fmla="*/ 126683 w 123825"/>
                <a:gd name="connsiteY0" fmla="*/ 63341 h 123825"/>
                <a:gd name="connsiteX1" fmla="*/ 63341 w 123825"/>
                <a:gd name="connsiteY1" fmla="*/ 126682 h 123825"/>
                <a:gd name="connsiteX2" fmla="*/ 0 w 123825"/>
                <a:gd name="connsiteY2" fmla="*/ 63341 h 123825"/>
                <a:gd name="connsiteX3" fmla="*/ 63341 w 123825"/>
                <a:gd name="connsiteY3" fmla="*/ 0 h 123825"/>
                <a:gd name="connsiteX4" fmla="*/ 126683 w 123825"/>
                <a:gd name="connsiteY4" fmla="*/ 6334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6683" y="63341"/>
                  </a:moveTo>
                  <a:cubicBezTo>
                    <a:pt x="126683" y="98324"/>
                    <a:pt x="98324" y="126682"/>
                    <a:pt x="63341" y="126682"/>
                  </a:cubicBezTo>
                  <a:cubicBezTo>
                    <a:pt x="28359" y="126682"/>
                    <a:pt x="0" y="98324"/>
                    <a:pt x="0" y="63341"/>
                  </a:cubicBezTo>
                  <a:cubicBezTo>
                    <a:pt x="0" y="28359"/>
                    <a:pt x="28359" y="0"/>
                    <a:pt x="63341" y="0"/>
                  </a:cubicBezTo>
                  <a:cubicBezTo>
                    <a:pt x="98324" y="0"/>
                    <a:pt x="126683" y="28359"/>
                    <a:pt x="126683" y="633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1">
              <a:extLst>
                <a:ext uri="{FF2B5EF4-FFF2-40B4-BE49-F238E27FC236}">
                  <a16:creationId xmlns:a16="http://schemas.microsoft.com/office/drawing/2014/main" id="{90F30B96-72D3-47EE-8DB3-1D4371BB57BE}"/>
                </a:ext>
              </a:extLst>
            </p:cNvPr>
            <p:cNvSpPr/>
            <p:nvPr/>
          </p:nvSpPr>
          <p:spPr>
            <a:xfrm>
              <a:off x="695614" y="2973269"/>
              <a:ext cx="47857" cy="47857"/>
            </a:xfrm>
            <a:custGeom>
              <a:avLst/>
              <a:gdLst>
                <a:gd name="connsiteX0" fmla="*/ 129921 w 123825"/>
                <a:gd name="connsiteY0" fmla="*/ 64960 h 123825"/>
                <a:gd name="connsiteX1" fmla="*/ 64960 w 123825"/>
                <a:gd name="connsiteY1" fmla="*/ 129921 h 123825"/>
                <a:gd name="connsiteX2" fmla="*/ 0 w 123825"/>
                <a:gd name="connsiteY2" fmla="*/ 64960 h 123825"/>
                <a:gd name="connsiteX3" fmla="*/ 64960 w 123825"/>
                <a:gd name="connsiteY3" fmla="*/ 0 h 123825"/>
                <a:gd name="connsiteX4" fmla="*/ 129921 w 123825"/>
                <a:gd name="connsiteY4" fmla="*/ 6496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9921" y="64960"/>
                  </a:moveTo>
                  <a:cubicBezTo>
                    <a:pt x="129921" y="100837"/>
                    <a:pt x="100837" y="129921"/>
                    <a:pt x="64960" y="129921"/>
                  </a:cubicBezTo>
                  <a:cubicBezTo>
                    <a:pt x="29084" y="129921"/>
                    <a:pt x="0" y="100837"/>
                    <a:pt x="0" y="64960"/>
                  </a:cubicBezTo>
                  <a:cubicBezTo>
                    <a:pt x="0" y="29084"/>
                    <a:pt x="29084" y="0"/>
                    <a:pt x="64960" y="0"/>
                  </a:cubicBezTo>
                  <a:cubicBezTo>
                    <a:pt x="100837" y="0"/>
                    <a:pt x="129921" y="29084"/>
                    <a:pt x="129921" y="6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4" name="Picture 6" descr="License, Identity, 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529">
            <a:off x="1978215" y="3305600"/>
            <a:ext cx="445636" cy="2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n, Ballpoint, Red, Isolated, Write, Sign,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74" y="2281819"/>
            <a:ext cx="349394" cy="3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E3359BB-28C2-449D-A3EC-9D0DDD68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73" y="249904"/>
            <a:ext cx="7291493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What is the NLC?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D5DD1D-BFC8-4F03-939E-7A2A2C4BC4D5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9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759385-016D-4481-A919-81188E5EF2A8}"/>
              </a:ext>
            </a:extLst>
          </p:cNvPr>
          <p:cNvSpPr/>
          <p:nvPr/>
        </p:nvSpPr>
        <p:spPr>
          <a:xfrm>
            <a:off x="1654951" y="217189"/>
            <a:ext cx="6569181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NLC States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091D5-0113-4E89-BA7C-9E794D43CC40}"/>
              </a:ext>
            </a:extLst>
          </p:cNvPr>
          <p:cNvSpPr/>
          <p:nvPr/>
        </p:nvSpPr>
        <p:spPr>
          <a:xfrm>
            <a:off x="2783840" y="671051"/>
            <a:ext cx="1144693" cy="737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1D6B891-E408-4913-AAD5-777C07AE3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6" t="15307"/>
          <a:stretch/>
        </p:blipFill>
        <p:spPr>
          <a:xfrm>
            <a:off x="1654950" y="928437"/>
            <a:ext cx="6569181" cy="38433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C0638-E04E-41E4-8882-B7C618FF2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71" y="553501"/>
            <a:ext cx="1152244" cy="749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FB0B2C-0F0E-46FD-AAAD-1DCDF899935A}"/>
              </a:ext>
            </a:extLst>
          </p:cNvPr>
          <p:cNvCxnSpPr/>
          <p:nvPr/>
        </p:nvCxnSpPr>
        <p:spPr>
          <a:xfrm>
            <a:off x="626533" y="728133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6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D1097-A79B-461C-9D3C-07319C84D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9"/>
          <a:stretch/>
        </p:blipFill>
        <p:spPr>
          <a:xfrm>
            <a:off x="2086187" y="419947"/>
            <a:ext cx="5746705" cy="41399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2523D7-B109-42EA-B8E3-908C583BB7F1}"/>
              </a:ext>
            </a:extLst>
          </p:cNvPr>
          <p:cNvSpPr/>
          <p:nvPr/>
        </p:nvSpPr>
        <p:spPr>
          <a:xfrm>
            <a:off x="817319" y="189114"/>
            <a:ext cx="7509361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39 Jurisdictions and Status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F913A8-997D-4852-943F-0BF543FE00FF}"/>
              </a:ext>
            </a:extLst>
          </p:cNvPr>
          <p:cNvCxnSpPr/>
          <p:nvPr/>
        </p:nvCxnSpPr>
        <p:spPr>
          <a:xfrm>
            <a:off x="575733" y="722489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7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69F-C74D-4143-A583-751411C7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5F2A-3049-4123-8C25-F6695E1E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240714"/>
            <a:ext cx="5909733" cy="3235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nurse who resides in a compact state and who holds a multistate license is authorized to practice: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In all compact states when practice is in-person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In all compact states, both in-person and telephonically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dirty="0"/>
              <a:t>In all compact states and in non-compact states, prn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28E94C-04EA-4312-828E-225DC3FBFE51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uestion Mark, A Notice, Duplicate">
            <a:extLst>
              <a:ext uri="{FF2B5EF4-FFF2-40B4-BE49-F238E27FC236}">
                <a16:creationId xmlns:a16="http://schemas.microsoft.com/office/drawing/2014/main" id="{6F4AF835-E222-4108-8690-6977E4B1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20" y="1944159"/>
            <a:ext cx="2582864" cy="172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9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0597-DB11-4C7C-BE45-B7A0459D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Why Aren’t All States a Member of the NLC?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3CA6E-4BF0-4F67-9D45-27C041C8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34"/>
            <a:ext cx="8229600" cy="3075391"/>
          </a:xfrm>
        </p:spPr>
        <p:txBody>
          <a:bodyPr>
            <a:normAutofit/>
          </a:bodyPr>
          <a:lstStyle/>
          <a:p>
            <a:r>
              <a:rPr lang="en-US" sz="2000" dirty="0"/>
              <a:t>A compact nation is the goal.</a:t>
            </a:r>
          </a:p>
          <a:p>
            <a:r>
              <a:rPr lang="en-US" sz="2000" dirty="0"/>
              <a:t>Each state must enter the NLC through the legislative process.</a:t>
            </a:r>
          </a:p>
          <a:p>
            <a:r>
              <a:rPr lang="en-US" sz="2000" dirty="0"/>
              <a:t>Some states have an opposition to the NLC which causes an impediment to successful passage.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E8BDC8-A78D-441B-BDCD-8AA87FBE319E}"/>
              </a:ext>
            </a:extLst>
          </p:cNvPr>
          <p:cNvCxnSpPr/>
          <p:nvPr/>
        </p:nvCxnSpPr>
        <p:spPr>
          <a:xfrm>
            <a:off x="575733" y="993422"/>
            <a:ext cx="79925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48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1342</Words>
  <Application>Microsoft Office PowerPoint</Application>
  <PresentationFormat>On-screen Show (16:9)</PresentationFormat>
  <Paragraphs>141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6_Custom Design</vt:lpstr>
      <vt:lpstr>PowerPoint Presentation</vt:lpstr>
      <vt:lpstr>              Nurse Licensure Compact (NLC): What Is It and Is Your  State a Member?   National TB Nurse Coalition  March 31, 2022</vt:lpstr>
      <vt:lpstr>Goals/Objectives: </vt:lpstr>
      <vt:lpstr>PowerPoint Presentation</vt:lpstr>
      <vt:lpstr>What is the NLC? </vt:lpstr>
      <vt:lpstr>PowerPoint Presentation</vt:lpstr>
      <vt:lpstr>PowerPoint Presentation</vt:lpstr>
      <vt:lpstr>Poll Question</vt:lpstr>
      <vt:lpstr>Why Aren’t All States a Member of the NLC?  </vt:lpstr>
      <vt:lpstr>How Does it Work? </vt:lpstr>
      <vt:lpstr>Primary Concepts of a Multistate License</vt:lpstr>
      <vt:lpstr>The NLC is Similar to the DLC</vt:lpstr>
      <vt:lpstr>         Why Need More than One License?</vt:lpstr>
      <vt:lpstr>PowerPoint Presentation</vt:lpstr>
      <vt:lpstr>A Definition of Nursing Practice</vt:lpstr>
      <vt:lpstr>Poll Question</vt:lpstr>
      <vt:lpstr>What is Scope Of Practice (SOP)?</vt:lpstr>
      <vt:lpstr>PowerPoint Presentation</vt:lpstr>
      <vt:lpstr>NLC Does Not Address SOP or Delegation</vt:lpstr>
      <vt:lpstr>How to Locate the NPA  www.ncsbn.org/npa </vt:lpstr>
      <vt:lpstr>Poll Question</vt:lpstr>
      <vt:lpstr> Exemptions / Exceptions to Licensure  in a State Nurse Practice Act (NPA) </vt:lpstr>
      <vt:lpstr> Contact your State BON with Questions  About the NPA or SOP  www.ncsbn.org </vt:lpstr>
      <vt:lpstr>PowerPoint Presentation</vt:lpstr>
      <vt:lpstr>Nursys.com</vt:lpstr>
      <vt:lpstr>Nursys.com</vt:lpstr>
      <vt:lpstr>Nursys.com</vt:lpstr>
      <vt:lpstr>Nursys.com E-notify</vt:lpstr>
      <vt:lpstr>PowerPoint Presentation</vt:lpstr>
      <vt:lpstr>            How Can Nurses Become Involved in Supporting Legislation?</vt:lpstr>
      <vt:lpstr>PowerPoint Presentation</vt:lpstr>
      <vt:lpstr>THANK YOU!</vt:lpstr>
    </vt:vector>
  </TitlesOfParts>
  <Company>NCSBN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Kalona Owens</dc:creator>
  <cp:lastModifiedBy>Maggie Bieniek</cp:lastModifiedBy>
  <cp:revision>245</cp:revision>
  <cp:lastPrinted>2019-03-11T16:18:46Z</cp:lastPrinted>
  <dcterms:created xsi:type="dcterms:W3CDTF">2016-02-29T21:15:18Z</dcterms:created>
  <dcterms:modified xsi:type="dcterms:W3CDTF">2022-03-25T18:36:56Z</dcterms:modified>
</cp:coreProperties>
</file>