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67" r:id="rId4"/>
    <p:sldId id="269" r:id="rId5"/>
    <p:sldId id="270" r:id="rId6"/>
    <p:sldId id="271" r:id="rId7"/>
    <p:sldId id="272" r:id="rId8"/>
    <p:sldId id="273" r:id="rId9"/>
    <p:sldId id="274" r:id="rId10"/>
    <p:sldId id="275" r:id="rId11"/>
    <p:sldId id="276" r:id="rId12"/>
    <p:sldId id="277" r:id="rId13"/>
    <p:sldId id="278"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 d="100"/>
          <a:sy n="24" d="100"/>
        </p:scale>
        <p:origin x="96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19" name="Shape 1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xfrm>
            <a:off x="381000" y="685800"/>
            <a:ext cx="6096000" cy="3429000"/>
          </a:xfrm>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p>
            <a:pPr defTabSz="914400">
              <a:defRPr sz="1200"/>
            </a:pPr>
            <a:r>
              <a:t>Can quickly find practice guidance in one place, provide better quality care, change practice!</a:t>
            </a:r>
          </a:p>
          <a:p>
            <a:pPr defTabSz="914400">
              <a:defRPr sz="1200"/>
            </a:pPr>
            <a:r>
              <a:t>Resume/CV builder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2247965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3858829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382728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3462"/>
        </a:solidFill>
        <a:effectLst/>
      </p:bgPr>
    </p:bg>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sz="3600" b="1">
                <a:solidFill>
                  <a:srgbClr val="FFFFFF"/>
                </a:solidFill>
              </a:defRPr>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solidFill>
                  <a:srgbClr val="FFFFFF"/>
                </a:solidFill>
              </a:defRPr>
            </a:lvl1pPr>
          </a:lstStyle>
          <a:p>
            <a:r>
              <a:t>Presentation Title</a:t>
            </a:r>
          </a:p>
        </p:txBody>
      </p:sp>
      <p:sp>
        <p:nvSpPr>
          <p:cNvPr id="13" name="Body Level One…"/>
          <p:cNvSpPr txBox="1">
            <a:spLocks noGrp="1"/>
          </p:cNvSpPr>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sz="5500" b="1">
                <a:solidFill>
                  <a:schemeClr val="accent1"/>
                </a:solidFill>
              </a:defRPr>
            </a:lvl1pPr>
            <a:lvl2pPr marL="0" indent="457200" defTabSz="825500">
              <a:lnSpc>
                <a:spcPct val="100000"/>
              </a:lnSpc>
              <a:spcBef>
                <a:spcPts val="0"/>
              </a:spcBef>
              <a:buSzTx/>
              <a:buNone/>
              <a:defRPr sz="5500" b="1">
                <a:solidFill>
                  <a:schemeClr val="accent1"/>
                </a:solidFill>
              </a:defRPr>
            </a:lvl2pPr>
            <a:lvl3pPr marL="0" indent="914400" defTabSz="825500">
              <a:lnSpc>
                <a:spcPct val="100000"/>
              </a:lnSpc>
              <a:spcBef>
                <a:spcPts val="0"/>
              </a:spcBef>
              <a:buSzTx/>
              <a:buNone/>
              <a:defRPr sz="5500" b="1">
                <a:solidFill>
                  <a:schemeClr val="accent1"/>
                </a:solidFill>
              </a:defRPr>
            </a:lvl3pPr>
            <a:lvl4pPr marL="0" indent="1371600" defTabSz="825500">
              <a:lnSpc>
                <a:spcPct val="100000"/>
              </a:lnSpc>
              <a:spcBef>
                <a:spcPts val="0"/>
              </a:spcBef>
              <a:buSzTx/>
              <a:buNone/>
              <a:defRPr sz="5500" b="1">
                <a:solidFill>
                  <a:schemeClr val="accent1"/>
                </a:solidFill>
              </a:defRPr>
            </a:lvl4pPr>
            <a:lvl5pPr marL="0" indent="1828800" defTabSz="825500">
              <a:lnSpc>
                <a:spcPct val="100000"/>
              </a:lnSpc>
              <a:spcBef>
                <a:spcPts val="0"/>
              </a:spcBef>
              <a:buSzTx/>
              <a:buNone/>
              <a:defRPr sz="5500" b="1">
                <a:solidFill>
                  <a:schemeClr val="accent1"/>
                </a:solidFill>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5/23/2022</a:t>
            </a:fld>
            <a:endParaRPr lang="en-US"/>
          </a:p>
        </p:txBody>
      </p:sp>
      <p:sp>
        <p:nvSpPr>
          <p:cNvPr id="6" name="Slide Number Placeholder 5"/>
          <p:cNvSpPr>
            <a:spLocks noGrp="1"/>
          </p:cNvSpPr>
          <p:nvPr>
            <p:ph type="sldNum" sz="quarter" idx="12"/>
          </p:nvPr>
        </p:nvSpPr>
        <p:spPr>
          <a:xfrm>
            <a:off x="11993391" y="13076008"/>
            <a:ext cx="384721" cy="379591"/>
          </a:xfrm>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158499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2" y="0"/>
            <a:ext cx="24384004" cy="13716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2590800" y="5083146"/>
            <a:ext cx="19202400" cy="5486400"/>
          </a:xfrm>
        </p:spPr>
        <p:txBody>
          <a:bodyPr anchor="b">
            <a:normAutofit/>
          </a:bodyPr>
          <a:lstStyle>
            <a:lvl1pPr>
              <a:lnSpc>
                <a:spcPct val="85000"/>
              </a:lnSpc>
              <a:defRPr sz="12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10863072"/>
            <a:ext cx="19202400" cy="914400"/>
          </a:xfrm>
        </p:spPr>
        <p:txBody>
          <a:bodyPr>
            <a:normAutofit/>
          </a:bodyPr>
          <a:lstStyle>
            <a:lvl1pPr marL="0" indent="0">
              <a:spcBef>
                <a:spcPts val="0"/>
              </a:spcBef>
              <a:buNone/>
              <a:defRPr sz="4000" b="0">
                <a:solidFill>
                  <a:schemeClr val="tx1"/>
                </a:solidFill>
              </a:defRPr>
            </a:lvl1pPr>
            <a:lvl2pPr marL="914400" indent="0">
              <a:buNone/>
              <a:defRPr sz="4000"/>
            </a:lvl2pPr>
            <a:lvl3pPr marL="1828800" indent="0">
              <a:buNone/>
              <a:defRPr sz="36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pPr lvl="0"/>
            <a:r>
              <a:rPr lang="en-US" smtClean="0"/>
              <a:t>Edit Master text styles</a:t>
            </a:r>
          </a:p>
        </p:txBody>
      </p:sp>
      <p:cxnSp>
        <p:nvCxnSpPr>
          <p:cNvPr id="58" name="Straight Connector 57"/>
          <p:cNvCxnSpPr/>
          <p:nvPr userDrawn="1"/>
        </p:nvCxnSpPr>
        <p:spPr>
          <a:xfrm>
            <a:off x="2590800" y="10588350"/>
            <a:ext cx="1920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4817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90800" y="3962399"/>
            <a:ext cx="9144000" cy="7620002"/>
          </a:xfrm>
        </p:spPr>
        <p:txBody>
          <a:bodyPr>
            <a:normAutofit/>
          </a:bodyPr>
          <a:lstStyle>
            <a:lvl1pPr>
              <a:defRPr sz="4000"/>
            </a:lvl1pPr>
            <a:lvl2pPr>
              <a:defRPr sz="3600"/>
            </a:lvl2pPr>
            <a:lvl3pPr>
              <a:defRPr sz="3200"/>
            </a:lvl3pPr>
            <a:lvl4pPr>
              <a:defRPr sz="2800"/>
            </a:lvl4pPr>
            <a:lvl5pPr>
              <a:defRPr sz="2800"/>
            </a:lvl5pPr>
            <a:lvl6pPr>
              <a:defRPr sz="3600"/>
            </a:lvl6pPr>
            <a:lvl7pPr>
              <a:defRPr sz="3600"/>
            </a:lvl7pPr>
            <a:lvl8pPr>
              <a:defRPr sz="3600"/>
            </a:lvl8pPr>
            <a:lvl9pPr>
              <a:defRPr sz="3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2649200" y="3962399"/>
            <a:ext cx="9144000" cy="7620002"/>
          </a:xfrm>
        </p:spPr>
        <p:txBody>
          <a:bodyPr>
            <a:normAutofit/>
          </a:bodyPr>
          <a:lstStyle>
            <a:lvl1pPr>
              <a:defRPr sz="4000"/>
            </a:lvl1pPr>
            <a:lvl2pPr>
              <a:defRPr sz="3600"/>
            </a:lvl2pPr>
            <a:lvl3pPr>
              <a:defRPr sz="3200"/>
            </a:lvl3pPr>
            <a:lvl4pPr>
              <a:defRPr sz="2800"/>
            </a:lvl4pPr>
            <a:lvl5pPr>
              <a:defRPr sz="2800"/>
            </a:lvl5pPr>
            <a:lvl6pPr>
              <a:defRPr sz="3600"/>
            </a:lvl6pPr>
            <a:lvl7pPr>
              <a:defRPr sz="3600"/>
            </a:lvl7pPr>
            <a:lvl8pPr>
              <a:defRPr sz="3600"/>
            </a:lvl8pPr>
            <a:lvl9pPr>
              <a:defRPr sz="3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5/23/2022</a:t>
            </a:fld>
            <a:endParaRPr lang="en-US"/>
          </a:p>
        </p:txBody>
      </p:sp>
      <p:sp>
        <p:nvSpPr>
          <p:cNvPr id="7" name="Slide Number Placeholder 6"/>
          <p:cNvSpPr>
            <a:spLocks noGrp="1"/>
          </p:cNvSpPr>
          <p:nvPr>
            <p:ph type="sldNum" sz="quarter" idx="12"/>
          </p:nvPr>
        </p:nvSpPr>
        <p:spPr>
          <a:xfrm>
            <a:off x="11993391" y="13076008"/>
            <a:ext cx="384721" cy="379591"/>
          </a:xfrm>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865555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Close-up of the top of a hot-air balloon viewed from above"/>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solidFill>
                  <a:srgbClr val="FFFFFF"/>
                </a:solidFill>
              </a:defRPr>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solidFill>
                  <a:srgbClr val="FFFFFF"/>
                </a:solidFill>
              </a:defRPr>
            </a:lvl1pPr>
            <a:lvl2pPr marL="0" indent="457200" defTabSz="825500">
              <a:lnSpc>
                <a:spcPct val="100000"/>
              </a:lnSpc>
              <a:spcBef>
                <a:spcPts val="0"/>
              </a:spcBef>
              <a:buSzTx/>
              <a:buNone/>
              <a:defRPr sz="5500" b="1">
                <a:solidFill>
                  <a:srgbClr val="FFFFFF"/>
                </a:solidFill>
              </a:defRPr>
            </a:lvl2pPr>
            <a:lvl3pPr marL="0" indent="914400" defTabSz="825500">
              <a:lnSpc>
                <a:spcPct val="100000"/>
              </a:lnSpc>
              <a:spcBef>
                <a:spcPts val="0"/>
              </a:spcBef>
              <a:buSzTx/>
              <a:buNone/>
              <a:defRPr sz="5500" b="1">
                <a:solidFill>
                  <a:srgbClr val="FFFFFF"/>
                </a:solidFill>
              </a:defRPr>
            </a:lvl3pPr>
            <a:lvl4pPr marL="0" indent="1371600" defTabSz="825500">
              <a:lnSpc>
                <a:spcPct val="100000"/>
              </a:lnSpc>
              <a:spcBef>
                <a:spcPts val="0"/>
              </a:spcBef>
              <a:buSzTx/>
              <a:buNone/>
              <a:defRPr sz="5500" b="1">
                <a:solidFill>
                  <a:srgbClr val="FFFFFF"/>
                </a:solidFill>
              </a:defRPr>
            </a:lvl4pPr>
            <a:lvl5pPr marL="0" indent="1828800" defTabSz="825500">
              <a:lnSpc>
                <a:spcPct val="100000"/>
              </a:lnSpc>
              <a:spcBef>
                <a:spcPts val="0"/>
              </a:spcBef>
              <a:buSzTx/>
              <a:buNone/>
              <a:defRPr sz="5500" b="1">
                <a:solidFill>
                  <a:srgbClr val="FFFFFF"/>
                </a:solidFill>
              </a:defRPr>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Close-up of a hot-air balloon viewed from below"/>
          <p:cNvSpPr>
            <a:spLocks noGrp="1"/>
          </p:cNvSpPr>
          <p:nvPr>
            <p:ph type="pic" idx="21"/>
          </p:nvPr>
        </p:nvSpPr>
        <p:spPr>
          <a:xfrm>
            <a:off x="9226574" y="1270000"/>
            <a:ext cx="16840152" cy="11184435"/>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1"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p:bg>
      <p:bgPr>
        <a:solidFill>
          <a:srgbClr val="003462"/>
        </a:solidFill>
        <a:effectLst/>
      </p:bgPr>
    </p:bg>
    <p:spTree>
      <p:nvGrpSpPr>
        <p:cNvPr id="1" name=""/>
        <p:cNvGrpSpPr/>
        <p:nvPr/>
      </p:nvGrpSpPr>
      <p:grpSpPr>
        <a:xfrm>
          <a:off x="0" y="0"/>
          <a:ext cx="0" cy="0"/>
          <a:chOff x="0" y="0"/>
          <a:chExt cx="0" cy="0"/>
        </a:xfrm>
      </p:grpSpPr>
      <p:sp>
        <p:nvSpPr>
          <p:cNvPr id="69"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solidFill>
                  <a:srgbClr val="FFFFFF"/>
                </a:solidFill>
                <a:latin typeface="Helvetica Neue Medium"/>
                <a:ea typeface="Helvetica Neue Medium"/>
                <a:cs typeface="Helvetica Neue Medium"/>
                <a:sym typeface="Helvetica Neue Medium"/>
              </a:defRPr>
            </a:lvl1pPr>
          </a:lstStyle>
          <a:p>
            <a:r>
              <a:t>Section Title</a:t>
            </a:r>
          </a:p>
        </p:txBody>
      </p:sp>
      <p:sp>
        <p:nvSpPr>
          <p:cNvPr id="70" name="Slide Number"/>
          <p:cNvSpPr txBox="1">
            <a:spLocks noGrp="1"/>
          </p:cNvSpPr>
          <p:nvPr>
            <p:ph type="sldNum" sz="quarter" idx="2"/>
          </p:nvPr>
        </p:nvSpPr>
        <p:spPr>
          <a:xfrm>
            <a:off x="12001499" y="13085233"/>
            <a:ext cx="368505" cy="374600"/>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7" name="Slide Title"/>
          <p:cNvSpPr txBox="1">
            <a:spLocks noGrp="1"/>
          </p:cNvSpPr>
          <p:nvPr>
            <p:ph type="title" hasCustomPrompt="1"/>
          </p:nvPr>
        </p:nvSpPr>
        <p:spPr>
          <a:xfrm>
            <a:off x="1206500" y="952500"/>
            <a:ext cx="21971000" cy="1434949"/>
          </a:xfrm>
          <a:prstGeom prst="rect">
            <a:avLst/>
          </a:prstGeom>
        </p:spPr>
        <p:txBody>
          <a:bodyPr/>
          <a:lstStyle/>
          <a:p>
            <a:r>
              <a:t>Slide Title</a:t>
            </a:r>
          </a:p>
        </p:txBody>
      </p:sp>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85"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solidFill>
                  <a:schemeClr val="accent1">
                    <a:hueOff val="114395"/>
                    <a:lumOff val="-24975"/>
                  </a:schemeClr>
                </a:solidFill>
              </a:defRPr>
            </a:lvl1pPr>
            <a:lvl2pPr marL="0" indent="457200" algn="ctr">
              <a:lnSpc>
                <a:spcPct val="80000"/>
              </a:lnSpc>
              <a:spcBef>
                <a:spcPts val="0"/>
              </a:spcBef>
              <a:buSzTx/>
              <a:buNone/>
              <a:defRPr sz="25000" b="1" spc="-250">
                <a:solidFill>
                  <a:schemeClr val="accent1">
                    <a:hueOff val="114395"/>
                    <a:lumOff val="-24975"/>
                  </a:schemeClr>
                </a:solidFill>
              </a:defRPr>
            </a:lvl2pPr>
            <a:lvl3pPr marL="0" indent="914400" algn="ctr">
              <a:lnSpc>
                <a:spcPct val="80000"/>
              </a:lnSpc>
              <a:spcBef>
                <a:spcPts val="0"/>
              </a:spcBef>
              <a:buSzTx/>
              <a:buNone/>
              <a:defRPr sz="25000" b="1" spc="-250">
                <a:solidFill>
                  <a:schemeClr val="accent1">
                    <a:hueOff val="114395"/>
                    <a:lumOff val="-24975"/>
                  </a:schemeClr>
                </a:solidFill>
              </a:defRPr>
            </a:lvl3pPr>
            <a:lvl4pPr marL="0" indent="1371600" algn="ctr">
              <a:lnSpc>
                <a:spcPct val="80000"/>
              </a:lnSpc>
              <a:spcBef>
                <a:spcPts val="0"/>
              </a:spcBef>
              <a:buSzTx/>
              <a:buNone/>
              <a:defRPr sz="25000" b="1" spc="-250">
                <a:solidFill>
                  <a:schemeClr val="accent1">
                    <a:hueOff val="114395"/>
                    <a:lumOff val="-24975"/>
                  </a:schemeClr>
                </a:solidFill>
              </a:defRPr>
            </a:lvl4pPr>
            <a:lvl5pPr marL="0" indent="1828800" algn="ctr">
              <a:lnSpc>
                <a:spcPct val="80000"/>
              </a:lnSpc>
              <a:spcBef>
                <a:spcPts val="0"/>
              </a:spcBef>
              <a:buSzTx/>
              <a:buNone/>
              <a:defRPr sz="25000" b="1" spc="-250">
                <a:solidFill>
                  <a:schemeClr val="accent1">
                    <a:hueOff val="114395"/>
                    <a:lumOff val="-24975"/>
                  </a:schemeClr>
                </a:solidFill>
              </a:defRPr>
            </a:lvl5pPr>
          </a:lstStyle>
          <a:p>
            <a:r>
              <a:t>100%</a:t>
            </a:r>
          </a:p>
          <a:p>
            <a:pPr lvl="1"/>
            <a:endParaRPr/>
          </a:p>
          <a:p>
            <a:pPr lvl="2"/>
            <a:endParaRPr/>
          </a:p>
          <a:p>
            <a:pPr lvl="3"/>
            <a:endParaRPr/>
          </a:p>
          <a:p>
            <a:pPr lvl="4"/>
            <a:endParaRPr/>
          </a:p>
        </p:txBody>
      </p:sp>
      <p:sp>
        <p:nvSpPr>
          <p:cNvPr id="86"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8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4" name="Hot-air balloons viewed from below against a blue sky"/>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10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9" r:id="rId9"/>
    <p:sldLayoutId id="2147483660" r:id="rId10"/>
    <p:sldLayoutId id="2147483661" r:id="rId11"/>
    <p:sldLayoutId id="2147483662" r:id="rId12"/>
    <p:sldLayoutId id="2147483663" r:id="rId13"/>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sportspt.org/Members/Research/Legacy/Members/Legacy.aspx%20/" TargetMode="External"/><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hyperlink" Target="mailto:mark.paterno@cchmc.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ASPT Practice Committee…"/>
          <p:cNvSpPr txBox="1">
            <a:spLocks noGrp="1"/>
          </p:cNvSpPr>
          <p:nvPr>
            <p:ph type="body" idx="21"/>
          </p:nvPr>
        </p:nvSpPr>
        <p:spPr>
          <a:xfrm>
            <a:off x="3818539" y="10956594"/>
            <a:ext cx="6953590" cy="13508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US" dirty="0"/>
              <a:t>AASPT Research </a:t>
            </a:r>
            <a:r>
              <a:rPr dirty="0"/>
              <a:t>Committee</a:t>
            </a:r>
          </a:p>
          <a:p>
            <a:r>
              <a:rPr lang="en-US"/>
              <a:t>June 2022</a:t>
            </a:r>
            <a:endParaRPr dirty="0"/>
          </a:p>
        </p:txBody>
      </p:sp>
      <p:sp>
        <p:nvSpPr>
          <p:cNvPr id="122" name="Rectangle 11"/>
          <p:cNvSpPr/>
          <p:nvPr/>
        </p:nvSpPr>
        <p:spPr>
          <a:xfrm>
            <a:off x="6095" y="4118023"/>
            <a:ext cx="24377906" cy="3657601"/>
          </a:xfrm>
          <a:prstGeom prst="rect">
            <a:avLst/>
          </a:prstGeom>
          <a:solidFill>
            <a:srgbClr val="0000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23" name="Title 1"/>
          <p:cNvSpPr txBox="1">
            <a:spLocks noGrp="1"/>
          </p:cNvSpPr>
          <p:nvPr>
            <p:ph type="ctrTitle"/>
          </p:nvPr>
        </p:nvSpPr>
        <p:spPr>
          <a:xfrm>
            <a:off x="1206496" y="2772241"/>
            <a:ext cx="21971004" cy="4648201"/>
          </a:xfrm>
          <a:prstGeom prst="rect">
            <a:avLst/>
          </a:prstGeom>
        </p:spPr>
        <p:txBody>
          <a:bodyPr/>
          <a:lstStyle/>
          <a:p>
            <a:r>
              <a:rPr lang="en-US" dirty="0"/>
              <a:t>Legacy </a:t>
            </a:r>
            <a:r>
              <a:rPr lang="en-US" dirty="0" smtClean="0"/>
              <a:t>Fund: AASPT’s New Investigator Research Grant</a:t>
            </a:r>
            <a:endParaRPr dirty="0"/>
          </a:p>
        </p:txBody>
      </p:sp>
      <p:sp>
        <p:nvSpPr>
          <p:cNvPr id="124" name="Subtitle 2"/>
          <p:cNvSpPr txBox="1">
            <a:spLocks noGrp="1"/>
          </p:cNvSpPr>
          <p:nvPr>
            <p:ph type="subTitle" sz="quarter" idx="1"/>
          </p:nvPr>
        </p:nvSpPr>
        <p:spPr>
          <a:xfrm>
            <a:off x="1206500" y="7987876"/>
            <a:ext cx="21971000" cy="1905001"/>
          </a:xfrm>
          <a:prstGeom prst="rect">
            <a:avLst/>
          </a:prstGeom>
        </p:spPr>
        <p:txBody>
          <a:bodyPr/>
          <a:lstStyle/>
          <a:p>
            <a:r>
              <a:rPr dirty="0"/>
              <a:t>AASPT </a:t>
            </a:r>
            <a:r>
              <a:rPr lang="en-US" dirty="0"/>
              <a:t>Research</a:t>
            </a:r>
            <a:r>
              <a:rPr dirty="0"/>
              <a:t> Committee Co-Chairs:</a:t>
            </a:r>
          </a:p>
          <a:p>
            <a:r>
              <a:rPr lang="en-US" dirty="0"/>
              <a:t>Steph Di Stasi</a:t>
            </a:r>
            <a:r>
              <a:rPr dirty="0"/>
              <a:t> &amp; </a:t>
            </a:r>
            <a:r>
              <a:rPr lang="en-US" dirty="0"/>
              <a:t>Mark Paterno</a:t>
            </a:r>
            <a:endParaRPr dirty="0"/>
          </a:p>
        </p:txBody>
      </p:sp>
      <p:pic>
        <p:nvPicPr>
          <p:cNvPr id="125" name="AASPT2021_SecondaryLogo_Round@4x.png" descr="AASPT2021_SecondaryLogo_Round@4x.png"/>
          <p:cNvPicPr>
            <a:picLocks noChangeAspect="1"/>
          </p:cNvPicPr>
          <p:nvPr/>
        </p:nvPicPr>
        <p:blipFill>
          <a:blip r:embed="rId2"/>
          <a:stretch>
            <a:fillRect/>
          </a:stretch>
        </p:blipFill>
        <p:spPr>
          <a:xfrm>
            <a:off x="1310183" y="10460311"/>
            <a:ext cx="2343465" cy="234346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206500" y="3962399"/>
            <a:ext cx="21663125" cy="7620002"/>
          </a:xfrm>
        </p:spPr>
        <p:txBody>
          <a:bodyPr>
            <a:normAutofit/>
          </a:bodyPr>
          <a:lstStyle/>
          <a:p>
            <a:r>
              <a:rPr lang="en-US" sz="4800" dirty="0"/>
              <a:t>How big is the clinical problem?</a:t>
            </a:r>
          </a:p>
          <a:p>
            <a:r>
              <a:rPr lang="en-US" sz="4800" dirty="0"/>
              <a:t>What’s the gap in our current knowledge? If you fill that gap, how will that help the population of interest?</a:t>
            </a:r>
          </a:p>
          <a:p>
            <a:r>
              <a:rPr lang="en-US" sz="4800" dirty="0"/>
              <a:t>How will this study fill that gap to positively impact the field of sports physical therapy, or be a significant step in the right direction?</a:t>
            </a:r>
          </a:p>
        </p:txBody>
      </p:sp>
      <p:sp>
        <p:nvSpPr>
          <p:cNvPr id="4" name="Title 1"/>
          <p:cNvSpPr txBox="1">
            <a:spLocks/>
          </p:cNvSpPr>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Autofit/>
          </a:bodyPr>
          <a:lst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9pPr>
          </a:lstStyle>
          <a:p>
            <a:pPr hangingPunct="1"/>
            <a:r>
              <a:rPr lang="en-US" dirty="0"/>
              <a:t>Make clear how your work ‘moves the needle</a:t>
            </a:r>
          </a:p>
        </p:txBody>
      </p:sp>
    </p:spTree>
    <p:extLst>
      <p:ext uri="{BB962C8B-B14F-4D97-AF65-F5344CB8AC3E}">
        <p14:creationId xmlns:p14="http://schemas.microsoft.com/office/powerpoint/2010/main" val="2870810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Innovation is not novelty</a:t>
            </a:r>
            <a:endParaRPr lang="en-US" dirty="0"/>
          </a:p>
        </p:txBody>
      </p:sp>
      <p:sp>
        <p:nvSpPr>
          <p:cNvPr id="3" name="Content Placeholder 2"/>
          <p:cNvSpPr>
            <a:spLocks noGrp="1"/>
          </p:cNvSpPr>
          <p:nvPr>
            <p:ph sz="half" idx="1"/>
          </p:nvPr>
        </p:nvSpPr>
        <p:spPr>
          <a:xfrm>
            <a:off x="1206500" y="3127511"/>
            <a:ext cx="21663125" cy="8338688"/>
          </a:xfrm>
        </p:spPr>
        <p:txBody>
          <a:bodyPr>
            <a:noAutofit/>
          </a:bodyPr>
          <a:lstStyle/>
          <a:p>
            <a:r>
              <a:rPr lang="en-US" sz="4400" dirty="0"/>
              <a:t>Innovation is about challenging the ‘norm’ </a:t>
            </a:r>
            <a:r>
              <a:rPr lang="en-US" sz="4400" dirty="0" smtClean="0"/>
              <a:t>– how are YOU doing this?</a:t>
            </a:r>
            <a:endParaRPr lang="en-US" sz="4400" dirty="0"/>
          </a:p>
          <a:p>
            <a:pPr marL="1365250" lvl="1" indent="-365126"/>
            <a:r>
              <a:rPr lang="en-US" sz="4400" dirty="0"/>
              <a:t>Theoretical/Conceptual</a:t>
            </a:r>
          </a:p>
          <a:p>
            <a:pPr marL="1365250" lvl="1" indent="-365126"/>
            <a:r>
              <a:rPr lang="en-US" sz="4400" dirty="0"/>
              <a:t>Methodological</a:t>
            </a:r>
          </a:p>
          <a:p>
            <a:pPr marL="2752726" lvl="2"/>
            <a:r>
              <a:rPr lang="en-US" sz="3800" i="1" dirty="0"/>
              <a:t>Intervention</a:t>
            </a:r>
          </a:p>
          <a:p>
            <a:pPr marL="2752726" lvl="2"/>
            <a:r>
              <a:rPr lang="en-US" sz="3800" i="1" dirty="0"/>
              <a:t>Tool/instrumentation</a:t>
            </a:r>
          </a:p>
          <a:p>
            <a:pPr marL="2752726" lvl="2"/>
            <a:r>
              <a:rPr lang="en-US" sz="3800" i="1" dirty="0"/>
              <a:t>Analytics </a:t>
            </a:r>
          </a:p>
          <a:p>
            <a:pPr>
              <a:lnSpc>
                <a:spcPct val="120000"/>
              </a:lnSpc>
            </a:pPr>
            <a:r>
              <a:rPr lang="en-US" sz="4400" dirty="0"/>
              <a:t>The reviewer should </a:t>
            </a:r>
            <a:r>
              <a:rPr lang="en-US" sz="4400" dirty="0" smtClean="0"/>
              <a:t>think, </a:t>
            </a:r>
            <a:r>
              <a:rPr lang="en-US" sz="4400" b="1" i="1" dirty="0" smtClean="0"/>
              <a:t>‘Wow</a:t>
            </a:r>
            <a:r>
              <a:rPr lang="en-US" sz="4400" b="1" i="1" dirty="0"/>
              <a:t>, this is a really different look at a problem that a lot of people are talking </a:t>
            </a:r>
            <a:r>
              <a:rPr lang="en-US" sz="4400" b="1" i="1" dirty="0" smtClean="0"/>
              <a:t>about!’</a:t>
            </a:r>
            <a:endParaRPr lang="en-US" sz="4400" b="1" i="1" dirty="0"/>
          </a:p>
          <a:p>
            <a:r>
              <a:rPr lang="en-US" sz="4400" dirty="0"/>
              <a:t>Significance and innovation should be </a:t>
            </a:r>
            <a:r>
              <a:rPr lang="en-US" sz="4400" dirty="0" smtClean="0"/>
              <a:t>well-connected </a:t>
            </a:r>
            <a:r>
              <a:rPr lang="en-US" sz="4400" dirty="0"/>
              <a:t>in the application. </a:t>
            </a:r>
          </a:p>
        </p:txBody>
      </p:sp>
    </p:spTree>
    <p:extLst>
      <p:ext uri="{BB962C8B-B14F-4D97-AF65-F5344CB8AC3E}">
        <p14:creationId xmlns:p14="http://schemas.microsoft.com/office/powerpoint/2010/main" val="71531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sz="half" idx="1"/>
          </p:nvPr>
        </p:nvSpPr>
        <p:spPr>
          <a:xfrm>
            <a:off x="1206500" y="3167268"/>
            <a:ext cx="21663125" cy="8338688"/>
          </a:xfrm>
        </p:spPr>
        <p:txBody>
          <a:bodyPr>
            <a:normAutofit/>
          </a:bodyPr>
          <a:lstStyle/>
          <a:p>
            <a:r>
              <a:rPr lang="en-US" sz="4800" b="1" dirty="0"/>
              <a:t>Carefully consider your research question and hypotheses</a:t>
            </a:r>
            <a:r>
              <a:rPr lang="en-US" sz="4800" dirty="0"/>
              <a:t>: is this truly significant and relevant to sports physical therapy?</a:t>
            </a:r>
          </a:p>
          <a:p>
            <a:r>
              <a:rPr lang="en-US" sz="4800" b="1" dirty="0"/>
              <a:t>Gather a great team</a:t>
            </a:r>
            <a:r>
              <a:rPr lang="en-US" sz="4800" dirty="0"/>
              <a:t> and design </a:t>
            </a:r>
            <a:r>
              <a:rPr lang="en-US" sz="4800" dirty="0" smtClean="0"/>
              <a:t>an experiment </a:t>
            </a:r>
            <a:r>
              <a:rPr lang="en-US" sz="4800" dirty="0"/>
              <a:t>that can actually be done in 1 year</a:t>
            </a:r>
          </a:p>
          <a:p>
            <a:r>
              <a:rPr lang="en-US" sz="4800" b="1" dirty="0"/>
              <a:t>Write clearly </a:t>
            </a:r>
            <a:r>
              <a:rPr lang="en-US" sz="4800" dirty="0"/>
              <a:t>– if we can’t figure out what you are doing and why, you will not get the request to submit a full application.</a:t>
            </a:r>
          </a:p>
          <a:p>
            <a:r>
              <a:rPr lang="en-US" sz="4800" b="1" dirty="0" smtClean="0"/>
              <a:t>Make the next steps in your work clear. </a:t>
            </a:r>
            <a:r>
              <a:rPr lang="en-US" sz="4800" dirty="0" smtClean="0"/>
              <a:t>Detail </a:t>
            </a:r>
            <a:r>
              <a:rPr lang="en-US" sz="4800" dirty="0"/>
              <a:t>how this work springboards the next steps in this line of research. Remember, it’s a new investigator grant</a:t>
            </a:r>
            <a:r>
              <a:rPr lang="en-US" sz="4800" dirty="0" smtClean="0"/>
              <a:t>.</a:t>
            </a:r>
            <a:endParaRPr lang="en-US" sz="4800" dirty="0"/>
          </a:p>
        </p:txBody>
      </p:sp>
    </p:spTree>
    <p:extLst>
      <p:ext uri="{BB962C8B-B14F-4D97-AF65-F5344CB8AC3E}">
        <p14:creationId xmlns:p14="http://schemas.microsoft.com/office/powerpoint/2010/main" val="203828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Tree>
    <p:extLst>
      <p:ext uri="{BB962C8B-B14F-4D97-AF65-F5344CB8AC3E}">
        <p14:creationId xmlns:p14="http://schemas.microsoft.com/office/powerpoint/2010/main" val="340481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title"/>
          </p:nvPr>
        </p:nvSpPr>
        <p:spPr>
          <a:prstGeom prst="rect">
            <a:avLst/>
          </a:prstGeom>
        </p:spPr>
        <p:txBody>
          <a:bodyPr/>
          <a:lstStyle/>
          <a:p>
            <a:r>
              <a:rPr lang="en-US" dirty="0" smtClean="0"/>
              <a:t>Objectives</a:t>
            </a:r>
            <a:endParaRPr dirty="0"/>
          </a:p>
        </p:txBody>
      </p:sp>
      <p:sp>
        <p:nvSpPr>
          <p:cNvPr id="128" name="Content Placeholder 2"/>
          <p:cNvSpPr txBox="1">
            <a:spLocks noGrp="1"/>
          </p:cNvSpPr>
          <p:nvPr>
            <p:ph type="body" idx="1"/>
          </p:nvPr>
        </p:nvSpPr>
        <p:spPr>
          <a:xfrm>
            <a:off x="1206500" y="3373861"/>
            <a:ext cx="21971000" cy="8256012"/>
          </a:xfrm>
          <a:prstGeom prst="rect">
            <a:avLst/>
          </a:prstGeom>
        </p:spPr>
        <p:txBody>
          <a:bodyPr>
            <a:normAutofit/>
          </a:bodyPr>
          <a:lstStyle/>
          <a:p>
            <a:r>
              <a:rPr lang="en-US" sz="5200" dirty="0" smtClean="0"/>
              <a:t>Review the submission timeline</a:t>
            </a:r>
          </a:p>
          <a:p>
            <a:r>
              <a:rPr lang="en-US" sz="5200" dirty="0" smtClean="0"/>
              <a:t>Provide an </a:t>
            </a:r>
            <a:r>
              <a:rPr lang="en-US" sz="5200" dirty="0"/>
              <a:t>overview of the request for </a:t>
            </a:r>
            <a:r>
              <a:rPr lang="en-US" sz="5200" dirty="0" smtClean="0"/>
              <a:t>pre-proposals</a:t>
            </a:r>
            <a:endParaRPr lang="en-US" sz="5200" dirty="0"/>
          </a:p>
          <a:p>
            <a:r>
              <a:rPr lang="en-US" sz="5200" dirty="0" smtClean="0"/>
              <a:t>Offer tips for developing a strong pre-proposal</a:t>
            </a:r>
            <a:endParaRPr lang="en-US" sz="5200" dirty="0"/>
          </a:p>
          <a:p>
            <a:r>
              <a:rPr lang="en-US" sz="5200" dirty="0"/>
              <a:t>Q&amp;A</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206500" y="3220550"/>
            <a:ext cx="14696109" cy="8256012"/>
          </a:xfrm>
        </p:spPr>
        <p:txBody>
          <a:bodyPr/>
          <a:lstStyle/>
          <a:p>
            <a:r>
              <a:rPr lang="en-US" sz="5200" b="1" dirty="0"/>
              <a:t>Steph Di Stasi, PT, PhD</a:t>
            </a:r>
          </a:p>
          <a:p>
            <a:pPr lvl="1"/>
            <a:r>
              <a:rPr lang="en-US" sz="5200" dirty="0" smtClean="0"/>
              <a:t>Division of Physical Therapy, The Ohio State University</a:t>
            </a:r>
          </a:p>
          <a:p>
            <a:pPr lvl="1"/>
            <a:r>
              <a:rPr lang="en-US" sz="5200" dirty="0" smtClean="0"/>
              <a:t>Co-Chair, AASPT Research Committee</a:t>
            </a:r>
          </a:p>
          <a:p>
            <a:pPr lvl="1"/>
            <a:r>
              <a:rPr lang="en-US" sz="5200" dirty="0" smtClean="0"/>
              <a:t>Former Legacy Fund awardee! </a:t>
            </a:r>
          </a:p>
          <a:p>
            <a:pPr lvl="1"/>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93443" y="3220550"/>
            <a:ext cx="6016592" cy="7219910"/>
          </a:xfrm>
          <a:prstGeom prst="rect">
            <a:avLst/>
          </a:prstGeom>
        </p:spPr>
      </p:pic>
    </p:spTree>
    <p:extLst>
      <p:ext uri="{BB962C8B-B14F-4D97-AF65-F5344CB8AC3E}">
        <p14:creationId xmlns:p14="http://schemas.microsoft.com/office/powerpoint/2010/main" val="419633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a:xfrm>
            <a:off x="1206500" y="3307742"/>
            <a:ext cx="21470620" cy="8277726"/>
          </a:xfrm>
        </p:spPr>
        <p:txBody>
          <a:bodyPr>
            <a:noAutofit/>
          </a:bodyPr>
          <a:lstStyle/>
          <a:p>
            <a:pPr>
              <a:spcBef>
                <a:spcPts val="0"/>
              </a:spcBef>
              <a:spcAft>
                <a:spcPts val="1600"/>
              </a:spcAft>
            </a:pPr>
            <a:r>
              <a:rPr lang="en-US" sz="4200" dirty="0"/>
              <a:t>SUBMISSION AND REVIEW TIMELINE </a:t>
            </a:r>
          </a:p>
          <a:p>
            <a:pPr marL="0" indent="0">
              <a:spcBef>
                <a:spcPts val="0"/>
              </a:spcBef>
              <a:spcAft>
                <a:spcPts val="1600"/>
              </a:spcAft>
              <a:buNone/>
            </a:pPr>
            <a:r>
              <a:rPr lang="en-US" sz="4200" dirty="0"/>
              <a:t>	</a:t>
            </a:r>
            <a:r>
              <a:rPr lang="en-US" sz="4200" dirty="0" smtClean="0"/>
              <a:t> July 1, 2022 </a:t>
            </a:r>
            <a:r>
              <a:rPr lang="en-US" sz="4200" dirty="0"/>
              <a:t>Pre-proposals due </a:t>
            </a:r>
            <a:endParaRPr lang="en-US" sz="4200" dirty="0" smtClean="0"/>
          </a:p>
          <a:p>
            <a:pPr marL="0" indent="0">
              <a:spcBef>
                <a:spcPts val="0"/>
              </a:spcBef>
              <a:spcAft>
                <a:spcPts val="1600"/>
              </a:spcAft>
              <a:buNone/>
            </a:pPr>
            <a:r>
              <a:rPr lang="en-US" sz="4200" dirty="0"/>
              <a:t>	</a:t>
            </a:r>
            <a:r>
              <a:rPr lang="en-US" sz="4200" dirty="0" smtClean="0"/>
              <a:t> August 1, 2022 </a:t>
            </a:r>
            <a:r>
              <a:rPr lang="en-US" sz="4200" dirty="0"/>
              <a:t>Selected applicants </a:t>
            </a:r>
            <a:r>
              <a:rPr lang="en-US" sz="4200" dirty="0" smtClean="0"/>
              <a:t>notified </a:t>
            </a:r>
            <a:r>
              <a:rPr lang="en-US" sz="4200" dirty="0"/>
              <a:t>to submit a full proposal </a:t>
            </a:r>
            <a:endParaRPr lang="en-US" sz="4200" dirty="0" smtClean="0"/>
          </a:p>
          <a:p>
            <a:pPr marL="0" indent="0">
              <a:spcBef>
                <a:spcPts val="0"/>
              </a:spcBef>
              <a:spcAft>
                <a:spcPts val="1600"/>
              </a:spcAft>
              <a:buNone/>
            </a:pPr>
            <a:r>
              <a:rPr lang="en-US" sz="4200" dirty="0"/>
              <a:t>	</a:t>
            </a:r>
            <a:r>
              <a:rPr lang="en-US" sz="4200" dirty="0" smtClean="0"/>
              <a:t> October 15, 2022 Submission </a:t>
            </a:r>
            <a:r>
              <a:rPr lang="en-US" sz="4200" dirty="0"/>
              <a:t>deadline for full proposals </a:t>
            </a:r>
            <a:endParaRPr lang="en-US" sz="4200" dirty="0" smtClean="0"/>
          </a:p>
          <a:p>
            <a:pPr marL="0" indent="0">
              <a:spcBef>
                <a:spcPts val="0"/>
              </a:spcBef>
              <a:spcAft>
                <a:spcPts val="1600"/>
              </a:spcAft>
              <a:buNone/>
            </a:pPr>
            <a:r>
              <a:rPr lang="en-US" sz="4200" dirty="0"/>
              <a:t>	</a:t>
            </a:r>
            <a:r>
              <a:rPr lang="en-US" sz="4200" dirty="0" smtClean="0"/>
              <a:t> December 1, 2022 </a:t>
            </a:r>
            <a:r>
              <a:rPr lang="en-US" sz="4200" dirty="0"/>
              <a:t>Notice of </a:t>
            </a:r>
            <a:r>
              <a:rPr lang="en-US" sz="4200" dirty="0" smtClean="0"/>
              <a:t>award</a:t>
            </a:r>
          </a:p>
          <a:p>
            <a:r>
              <a:rPr lang="en-US" sz="4200" dirty="0" smtClean="0"/>
              <a:t>Submit your applications to: </a:t>
            </a:r>
            <a:r>
              <a:rPr lang="en-US" sz="4200" dirty="0" smtClean="0">
                <a:hlinkClick r:id="rId3"/>
              </a:rPr>
              <a:t>https</a:t>
            </a:r>
            <a:r>
              <a:rPr lang="en-US" sz="4200" dirty="0">
                <a:hlinkClick r:id="rId3"/>
              </a:rPr>
              <a:t>://sportspt.org/Members/Research/Legacy/Members/Legacy.aspx </a:t>
            </a:r>
            <a:r>
              <a:rPr lang="en-US" sz="4200" dirty="0" smtClean="0">
                <a:hlinkClick r:id="rId3"/>
              </a:rPr>
              <a:t>\</a:t>
            </a:r>
            <a:endParaRPr lang="en-US" sz="4200" dirty="0" smtClean="0"/>
          </a:p>
          <a:p>
            <a:r>
              <a:rPr lang="en-US" sz="4200" dirty="0" smtClean="0"/>
              <a:t>Other questions after </a:t>
            </a:r>
            <a:r>
              <a:rPr lang="en-US" sz="4200" smtClean="0"/>
              <a:t>today’s session? </a:t>
            </a:r>
            <a:endParaRPr lang="en-US" sz="4200" dirty="0"/>
          </a:p>
          <a:p>
            <a:pPr lvl="2"/>
            <a:r>
              <a:rPr lang="en-US" sz="4200" dirty="0" smtClean="0"/>
              <a:t>Mark </a:t>
            </a:r>
            <a:r>
              <a:rPr lang="en-US" sz="4200" dirty="0"/>
              <a:t>Paterno, PT, PhD, MBA, SCS, </a:t>
            </a:r>
            <a:r>
              <a:rPr lang="en-US" sz="4200" dirty="0" smtClean="0"/>
              <a:t>ATC (</a:t>
            </a:r>
            <a:r>
              <a:rPr lang="en-US" sz="4200" dirty="0" smtClean="0">
                <a:hlinkClick r:id="rId4"/>
              </a:rPr>
              <a:t>mark.paterno@cchmc.org</a:t>
            </a:r>
            <a:r>
              <a:rPr lang="en-US" sz="4200" dirty="0" smtClean="0"/>
              <a:t>), Co-Chair, AASPT </a:t>
            </a:r>
            <a:r>
              <a:rPr lang="en-US" sz="4200" dirty="0"/>
              <a:t>Research Committee</a:t>
            </a:r>
          </a:p>
        </p:txBody>
      </p:sp>
    </p:spTree>
    <p:extLst>
      <p:ext uri="{BB962C8B-B14F-4D97-AF65-F5344CB8AC3E}">
        <p14:creationId xmlns:p14="http://schemas.microsoft.com/office/powerpoint/2010/main" val="3361641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p:txBody>
          <a:bodyPr/>
          <a:lstStyle/>
          <a:p>
            <a:r>
              <a:rPr lang="en-US" dirty="0"/>
              <a:t>The purpose of the New Investigator Research Grant is to support clinical research projects of AASPT members who are early in their professional careers</a:t>
            </a:r>
            <a:r>
              <a:rPr lang="en-US" dirty="0" smtClean="0"/>
              <a:t>.</a:t>
            </a:r>
          </a:p>
          <a:p>
            <a:r>
              <a:rPr lang="en-US" dirty="0" smtClean="0"/>
              <a:t>Principal </a:t>
            </a:r>
            <a:r>
              <a:rPr lang="en-US" dirty="0"/>
              <a:t>investigator (PI) must be an AASPT member </a:t>
            </a:r>
            <a:endParaRPr lang="en-US" dirty="0" smtClean="0"/>
          </a:p>
          <a:p>
            <a:r>
              <a:rPr lang="en-US" dirty="0"/>
              <a:t>Principal investigator (PI) must be </a:t>
            </a:r>
            <a:r>
              <a:rPr lang="en-US" dirty="0" smtClean="0"/>
              <a:t>no </a:t>
            </a:r>
            <a:r>
              <a:rPr lang="en-US" dirty="0"/>
              <a:t>more </a:t>
            </a:r>
            <a:r>
              <a:rPr lang="en-US" dirty="0" smtClean="0"/>
              <a:t>5 years </a:t>
            </a:r>
            <a:r>
              <a:rPr lang="en-US" dirty="0"/>
              <a:t>from clinical residency or research doctoral/post-doctoral training at the time of </a:t>
            </a:r>
            <a:r>
              <a:rPr lang="en-US" dirty="0" smtClean="0"/>
              <a:t>application</a:t>
            </a:r>
          </a:p>
          <a:p>
            <a:r>
              <a:rPr lang="en-US" dirty="0" smtClean="0"/>
              <a:t>$10,000 budget x 1 year</a:t>
            </a:r>
            <a:endParaRPr lang="en-US" dirty="0"/>
          </a:p>
        </p:txBody>
      </p:sp>
    </p:spTree>
    <p:extLst>
      <p:ext uri="{BB962C8B-B14F-4D97-AF65-F5344CB8AC3E}">
        <p14:creationId xmlns:p14="http://schemas.microsoft.com/office/powerpoint/2010/main" val="273108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process will focus on 4 main areas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Significance </a:t>
            </a:r>
            <a:r>
              <a:rPr lang="en-US" b="1" dirty="0"/>
              <a:t>&amp; </a:t>
            </a:r>
            <a:r>
              <a:rPr lang="en-US" b="1" dirty="0" smtClean="0"/>
              <a:t>Relevance</a:t>
            </a:r>
            <a:r>
              <a:rPr lang="en-US" dirty="0" smtClean="0"/>
              <a:t>: The potential for the proposal to make significant and timely contributions to the field of sports physical therapy. </a:t>
            </a:r>
          </a:p>
          <a:p>
            <a:r>
              <a:rPr lang="en-US" b="1" dirty="0" smtClean="0"/>
              <a:t>Innovation</a:t>
            </a:r>
            <a:r>
              <a:rPr lang="en-US" dirty="0" smtClean="0"/>
              <a:t>: The novelty of the concepts, analytical techniques, and interventions, or the potential to challenge current clinical and scientific paradigms within sports physical therapy. </a:t>
            </a:r>
          </a:p>
          <a:p>
            <a:r>
              <a:rPr lang="en-US" b="1" dirty="0" smtClean="0"/>
              <a:t>Approach</a:t>
            </a:r>
            <a:r>
              <a:rPr lang="en-US" dirty="0" smtClean="0"/>
              <a:t>: The extent to which the concept, research design, statistical methods and analyses are adequately described and appropriate for the proposed investigation. </a:t>
            </a:r>
          </a:p>
          <a:p>
            <a:r>
              <a:rPr lang="en-US" b="1" dirty="0" smtClean="0"/>
              <a:t>Investigators </a:t>
            </a:r>
            <a:r>
              <a:rPr lang="en-US" b="1" dirty="0"/>
              <a:t>&amp; Environment</a:t>
            </a:r>
            <a:r>
              <a:rPr lang="en-US" dirty="0"/>
              <a:t>: The ability of the PI and the research team to successfully complete the proposed investigation, including clear evidence of protected effort. Consideration is also given to the quality of the facilities and resources available to the research team.</a:t>
            </a:r>
          </a:p>
        </p:txBody>
      </p:sp>
    </p:spTree>
    <p:extLst>
      <p:ext uri="{BB962C8B-B14F-4D97-AF65-F5344CB8AC3E}">
        <p14:creationId xmlns:p14="http://schemas.microsoft.com/office/powerpoint/2010/main" val="351391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 Sheet”</a:t>
            </a:r>
            <a:endParaRPr lang="en-US" dirty="0"/>
          </a:p>
        </p:txBody>
      </p:sp>
    </p:spTree>
    <p:extLst>
      <p:ext uri="{BB962C8B-B14F-4D97-AF65-F5344CB8AC3E}">
        <p14:creationId xmlns:p14="http://schemas.microsoft.com/office/powerpoint/2010/main" val="1456425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 a co-investigator with research experience</a:t>
            </a:r>
            <a:endParaRPr lang="en-US" dirty="0"/>
          </a:p>
        </p:txBody>
      </p:sp>
      <p:sp>
        <p:nvSpPr>
          <p:cNvPr id="3" name="Content Placeholder 2"/>
          <p:cNvSpPr>
            <a:spLocks noGrp="1"/>
          </p:cNvSpPr>
          <p:nvPr>
            <p:ph sz="half" idx="1"/>
          </p:nvPr>
        </p:nvSpPr>
        <p:spPr>
          <a:xfrm>
            <a:off x="1206500" y="3962399"/>
            <a:ext cx="21375204" cy="7620002"/>
          </a:xfrm>
        </p:spPr>
        <p:txBody>
          <a:bodyPr/>
          <a:lstStyle/>
          <a:p>
            <a:r>
              <a:rPr lang="en-US" sz="4800" dirty="0"/>
              <a:t>Strength of the application is in part based on strength of the team</a:t>
            </a:r>
          </a:p>
          <a:p>
            <a:r>
              <a:rPr lang="en-US" sz="4800" dirty="0"/>
              <a:t>Experienced researcher can help with:</a:t>
            </a:r>
          </a:p>
          <a:p>
            <a:pPr lvl="1"/>
            <a:r>
              <a:rPr lang="en-US" sz="4000" dirty="0"/>
              <a:t>Research team connections, clinical partnerships, ‘in-kind’ services, </a:t>
            </a:r>
            <a:r>
              <a:rPr lang="en-US" sz="4000" dirty="0" err="1"/>
              <a:t>etc</a:t>
            </a:r>
            <a:endParaRPr lang="en-US" sz="4000" dirty="0"/>
          </a:p>
          <a:p>
            <a:pPr lvl="1"/>
            <a:r>
              <a:rPr lang="en-US" sz="4000" dirty="0"/>
              <a:t>Study design and appropriate analytics</a:t>
            </a:r>
          </a:p>
          <a:p>
            <a:pPr lvl="1"/>
            <a:r>
              <a:rPr lang="en-US" sz="4000" dirty="0"/>
              <a:t>Perspective on feasibility</a:t>
            </a:r>
          </a:p>
          <a:p>
            <a:pPr lvl="1"/>
            <a:r>
              <a:rPr lang="en-US" sz="4000" dirty="0"/>
              <a:t>Grant writing</a:t>
            </a:r>
          </a:p>
          <a:p>
            <a:pPr lvl="1"/>
            <a:r>
              <a:rPr lang="en-US" sz="4000" dirty="0"/>
              <a:t>Grant oversight</a:t>
            </a:r>
            <a:endParaRPr lang="en-US" sz="4400" dirty="0"/>
          </a:p>
          <a:p>
            <a:pPr marL="548640" lvl="1" indent="0">
              <a:buNone/>
            </a:pPr>
            <a:endParaRPr lang="en-US" dirty="0"/>
          </a:p>
        </p:txBody>
      </p:sp>
    </p:spTree>
    <p:extLst>
      <p:ext uri="{BB962C8B-B14F-4D97-AF65-F5344CB8AC3E}">
        <p14:creationId xmlns:p14="http://schemas.microsoft.com/office/powerpoint/2010/main" val="178306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it feasible – it’s only 1 year</a:t>
            </a:r>
            <a:endParaRPr lang="en-US" dirty="0"/>
          </a:p>
        </p:txBody>
      </p:sp>
      <p:sp>
        <p:nvSpPr>
          <p:cNvPr id="3" name="Content Placeholder 2"/>
          <p:cNvSpPr>
            <a:spLocks noGrp="1"/>
          </p:cNvSpPr>
          <p:nvPr>
            <p:ph sz="half" idx="1"/>
          </p:nvPr>
        </p:nvSpPr>
        <p:spPr>
          <a:xfrm>
            <a:off x="1206500" y="3962399"/>
            <a:ext cx="21817129" cy="7620002"/>
          </a:xfrm>
        </p:spPr>
        <p:txBody>
          <a:bodyPr/>
          <a:lstStyle/>
          <a:p>
            <a:r>
              <a:rPr lang="en-US" sz="4800" dirty="0"/>
              <a:t>What can you truly do in a year? Don’t bite off more than you can chew </a:t>
            </a:r>
          </a:p>
          <a:p>
            <a:r>
              <a:rPr lang="en-US" sz="4800" dirty="0"/>
              <a:t>Consider the $10k budget, the time you can (actually) dedicate to overseeing the implementation, etc.</a:t>
            </a:r>
          </a:p>
          <a:p>
            <a:r>
              <a:rPr lang="en-US" sz="4800" dirty="0"/>
              <a:t>Think about your ‘start-up’ time, regulatory timelines, research team training, recruitment rates (and provide evidence for it!)….</a:t>
            </a:r>
            <a:r>
              <a:rPr lang="en-US" sz="4800" dirty="0" err="1"/>
              <a:t>etc</a:t>
            </a:r>
            <a:r>
              <a:rPr lang="en-US" sz="4800" dirty="0"/>
              <a:t>…</a:t>
            </a:r>
            <a:r>
              <a:rPr lang="en-US" sz="4800" dirty="0" err="1"/>
              <a:t>etc</a:t>
            </a:r>
            <a:endParaRPr lang="en-US" sz="4800" dirty="0"/>
          </a:p>
          <a:p>
            <a:endParaRPr lang="en-US" dirty="0"/>
          </a:p>
        </p:txBody>
      </p:sp>
    </p:spTree>
    <p:extLst>
      <p:ext uri="{BB962C8B-B14F-4D97-AF65-F5344CB8AC3E}">
        <p14:creationId xmlns:p14="http://schemas.microsoft.com/office/powerpoint/2010/main" val="379825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TotalTime>
  <Words>723</Words>
  <Application>Microsoft Office PowerPoint</Application>
  <PresentationFormat>Custom</PresentationFormat>
  <Paragraphs>71</Paragraphs>
  <Slides>13</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Helvetica Neue</vt:lpstr>
      <vt:lpstr>Helvetica Neue Medium</vt:lpstr>
      <vt:lpstr>30_BasicColor</vt:lpstr>
      <vt:lpstr>Legacy Fund: AASPT’s New Investigator Research Grant</vt:lpstr>
      <vt:lpstr>Objectives</vt:lpstr>
      <vt:lpstr>Introduction</vt:lpstr>
      <vt:lpstr>General Information</vt:lpstr>
      <vt:lpstr>General Information</vt:lpstr>
      <vt:lpstr>Review process will focus on 4 main areas</vt:lpstr>
      <vt:lpstr>“Tip Sheet”</vt:lpstr>
      <vt:lpstr>Find a co-investigator with research experience</vt:lpstr>
      <vt:lpstr>Keep it feasible – it’s only 1 year</vt:lpstr>
      <vt:lpstr>PowerPoint Presentation</vt:lpstr>
      <vt:lpstr>Remember: Innovation is not novelty</vt:lpstr>
      <vt:lpstr>Bottom Line</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Legacy Fund</dc:title>
  <dc:creator>Di Stasi, Stephanie</dc:creator>
  <cp:lastModifiedBy>Di Stasi, Stephanie</cp:lastModifiedBy>
  <cp:revision>6</cp:revision>
  <dcterms:modified xsi:type="dcterms:W3CDTF">2022-05-23T19:52:59Z</dcterms:modified>
</cp:coreProperties>
</file>