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271" r:id="rId3"/>
    <p:sldId id="285" r:id="rId4"/>
    <p:sldId id="289" r:id="rId5"/>
    <p:sldId id="299" r:id="rId6"/>
    <p:sldId id="316" r:id="rId7"/>
    <p:sldId id="311" r:id="rId8"/>
    <p:sldId id="708" r:id="rId9"/>
    <p:sldId id="767" r:id="rId10"/>
    <p:sldId id="730" r:id="rId11"/>
    <p:sldId id="753" r:id="rId12"/>
    <p:sldId id="754" r:id="rId13"/>
    <p:sldId id="762" r:id="rId14"/>
    <p:sldId id="707" r:id="rId15"/>
    <p:sldId id="761" r:id="rId16"/>
    <p:sldId id="763" r:id="rId17"/>
    <p:sldId id="755" r:id="rId18"/>
    <p:sldId id="768" r:id="rId19"/>
    <p:sldId id="742" r:id="rId20"/>
    <p:sldId id="744" r:id="rId21"/>
    <p:sldId id="745" r:id="rId22"/>
    <p:sldId id="743" r:id="rId23"/>
    <p:sldId id="750" r:id="rId24"/>
    <p:sldId id="733" r:id="rId25"/>
    <p:sldId id="748" r:id="rId26"/>
    <p:sldId id="749" r:id="rId27"/>
    <p:sldId id="769" r:id="rId28"/>
    <p:sldId id="770" r:id="rId29"/>
    <p:sldId id="771" r:id="rId30"/>
    <p:sldId id="772" r:id="rId31"/>
    <p:sldId id="773" r:id="rId32"/>
    <p:sldId id="774" r:id="rId33"/>
  </p:sldIdLst>
  <p:sldSz cx="9144000" cy="6858000" type="screen4x3"/>
  <p:notesSz cx="9236075" cy="6950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78144" autoAdjust="0"/>
  </p:normalViewPr>
  <p:slideViewPr>
    <p:cSldViewPr>
      <p:cViewPr varScale="1">
        <p:scale>
          <a:sx n="88" d="100"/>
          <a:sy n="88" d="100"/>
        </p:scale>
        <p:origin x="6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244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40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38FE269-8FD8-4064-B3A1-5491B03D689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40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9F60F11-089A-4CB2-86C6-BF3F99128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94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299" cy="3475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0" y="0"/>
            <a:ext cx="4002299" cy="3475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9F6AC6A-30C3-482C-A5DA-DB5DB61AA01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79725" y="520700"/>
            <a:ext cx="3476625" cy="2606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01286"/>
            <a:ext cx="7388860" cy="31275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01365"/>
            <a:ext cx="4002299" cy="3475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0" y="6601365"/>
            <a:ext cx="4002299" cy="3475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4777708-1457-48E0-94D1-876C5E96E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73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77708-1457-48E0-94D1-876C5E96E7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49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198DC6-BD97-47C1-B0D2-DE6F1B7CBB7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69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198DC6-BD97-47C1-B0D2-DE6F1B7CBB7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35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198DC6-BD97-47C1-B0D2-DE6F1B7CBB7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9289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198DC6-BD97-47C1-B0D2-DE6F1B7CBB7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26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77708-1457-48E0-94D1-876C5E96E7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92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77708-1457-48E0-94D1-876C5E96E7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1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Such conditions may include, but are not limited to</a:t>
            </a:r>
          </a:p>
          <a:p>
            <a:r>
              <a:rPr lang="en-US" dirty="0"/>
              <a:t>	complex geology</a:t>
            </a:r>
          </a:p>
          <a:p>
            <a:r>
              <a:rPr lang="en-US" dirty="0"/>
              <a:t>	proximity of the basement rock to the injection interval</a:t>
            </a:r>
          </a:p>
          <a:p>
            <a:r>
              <a:rPr lang="en-US" dirty="0"/>
              <a:t>	</a:t>
            </a:r>
            <a:r>
              <a:rPr lang="en-US" dirty="0" err="1"/>
              <a:t>transmissive</a:t>
            </a:r>
            <a:r>
              <a:rPr lang="en-US" dirty="0"/>
              <a:t> faults, and/or </a:t>
            </a:r>
          </a:p>
          <a:p>
            <a:r>
              <a:rPr lang="en-US" dirty="0"/>
              <a:t>	a history of seismic events in the area as demonstrated by information available from the USGS.</a:t>
            </a:r>
          </a:p>
          <a:p>
            <a:endParaRPr lang="en-US" dirty="0"/>
          </a:p>
          <a:p>
            <a:r>
              <a:rPr lang="en-US" dirty="0"/>
              <a:t>Refinery explosion 2/18/2008, 40 miles NE of Midland, magnitude 2.1.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77708-1457-48E0-94D1-876C5E96E7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69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CISR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77708-1457-48E0-94D1-876C5E96E7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Move quickly through these,</a:t>
            </a:r>
          </a:p>
          <a:p>
            <a:r>
              <a:rPr lang="en-US" dirty="0"/>
              <a:t>Reference the online manual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198DC6-BD97-47C1-B0D2-DE6F1B7CBB7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72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Move quickly through these,</a:t>
            </a:r>
          </a:p>
          <a:p>
            <a:r>
              <a:rPr lang="en-US" dirty="0"/>
              <a:t>Reference the online manual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198DC6-BD97-47C1-B0D2-DE6F1B7CBB7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76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Move quickly through these,</a:t>
            </a:r>
          </a:p>
          <a:p>
            <a:r>
              <a:rPr lang="en-US" dirty="0"/>
              <a:t>Reference the online manual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198DC6-BD97-47C1-B0D2-DE6F1B7CBB7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37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198DC6-BD97-47C1-B0D2-DE6F1B7CBB7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9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3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6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1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"/>
            <a:ext cx="5715000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558925" y="2616200"/>
            <a:ext cx="59848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rgbClr val="003399"/>
                </a:solidFill>
              </a:rPr>
              <a:t>RAILROAD COMMISSION OF TEXAS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33267-74BF-4043-A005-5EAE2DF5D5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AA61D-E7AF-41F8-8695-D0593E5223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8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B5350-86DC-4727-B654-D825E28A32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28389-D676-43FB-B6D7-082EEFE3C0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34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6EC6D-36D7-4B09-8A8C-946A1A3BD0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D4199-69CD-40D6-B75C-0F58C417A4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8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20D96-B268-4489-9F49-FFB27AABDCC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86A4A-8A17-4302-A385-60C6B68AAF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9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C4BB-7E1B-44F6-A953-28F642022B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6564F-7D8E-402A-8A38-9E197A022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95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B8476-B102-40E5-A51A-2A6FB071E4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17A23-6B74-46FB-BCD2-92BCAC9C74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13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6BB0-DE8F-4E1E-8173-AD421EE321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60AFD-F19E-4C7F-A9E9-3738B547C9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05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13CD2-2E39-4ACF-B98B-3B2105651D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A3894-0976-439B-86A7-376B8FA002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6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29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E6B0-BD24-4E72-BC46-682008B276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27CE5-06C8-4814-8C9E-016134C1C9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320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EDEB9-95BA-43DA-B3E5-354B967A01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EDFA8-5D66-4962-BFDB-BF67D7F91E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7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90E1D-EA75-444B-B308-83E7C35054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3EE09-3A87-4FE8-872C-F4995A2F2D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5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9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1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4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0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C014A-51B2-44DB-A21E-32A282775F3A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2318-7179-480A-AF73-9860EF72EE9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76200" y="6512604"/>
            <a:ext cx="678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Myriad Pro" panose="020B0503030403020204" pitchFamily="34" charset="0"/>
              </a:rPr>
              <a:t>Railroad Commission of Texas |</a:t>
            </a:r>
            <a:r>
              <a:rPr lang="en-US" sz="1200" b="1" baseline="0" dirty="0">
                <a:solidFill>
                  <a:schemeClr val="tx1"/>
                </a:solidFill>
                <a:latin typeface="Myriad Pro" panose="020B0503030403020204" pitchFamily="34" charset="0"/>
              </a:rPr>
              <a:t> June 27, 2016 (Change Date In First Master Slide)</a:t>
            </a:r>
            <a:endParaRPr lang="en-US" sz="1200" b="1" dirty="0">
              <a:solidFill>
                <a:schemeClr val="tx1"/>
              </a:solidFill>
              <a:latin typeface="Myriad Pro" panose="020B0503030403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6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8211CD3-A4A4-4DEA-BDE3-67C9866997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4/23/2019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7C8F180-C8D1-43C4-AC99-1C8EC5FB7A61}" type="slidenum">
              <a:rPr 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9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rc.texas.gov/oil-gas/applications-and-permits/injection-permit-types-and-information/oil-and-gas-waste-disposa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 descr="Deborah Davis Production Manager" title="Production Department">
            <a:extLst>
              <a:ext uri="{FF2B5EF4-FFF2-40B4-BE49-F238E27FC236}">
                <a16:creationId xmlns:a16="http://schemas.microsoft.com/office/drawing/2014/main" id="{9A31A857-83BD-4962-BB7F-D9467470A7D6}"/>
              </a:ext>
            </a:extLst>
          </p:cNvPr>
          <p:cNvSpPr txBox="1"/>
          <p:nvPr/>
        </p:nvSpPr>
        <p:spPr>
          <a:xfrm>
            <a:off x="1066800" y="2133600"/>
            <a:ext cx="4876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Myriad Pro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Texas Disposal Wells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Myriad Pro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Seismicity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altLang="en-US" sz="2400" b="1" dirty="0">
              <a:solidFill>
                <a:schemeClr val="bg1"/>
              </a:solidFill>
              <a:latin typeface="Myriad Pro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Myriad Pro" pitchFamily="34" charset="0"/>
              </a:rPr>
              <a:t>Paul Dubois, P.E.</a:t>
            </a:r>
            <a:endParaRPr lang="en-US" altLang="en-US" sz="2400" dirty="0">
              <a:solidFill>
                <a:schemeClr val="bg1"/>
              </a:solidFill>
              <a:latin typeface="Myriad Pro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en-US" sz="2000" dirty="0">
                <a:solidFill>
                  <a:prstClr val="white"/>
                </a:solidFill>
                <a:latin typeface="Calibri" panose="020F0502020204030204" pitchFamily="34" charset="0"/>
              </a:rPr>
              <a:t>May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1766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Development began early 2018</a:t>
            </a:r>
          </a:p>
          <a:p>
            <a:r>
              <a:rPr lang="en-US" dirty="0"/>
              <a:t>Development accelerated Summer 2018</a:t>
            </a:r>
          </a:p>
          <a:p>
            <a:r>
              <a:rPr lang="en-US" dirty="0"/>
              <a:t>Aides briefings in September 2018</a:t>
            </a:r>
          </a:p>
          <a:p>
            <a:r>
              <a:rPr lang="en-US" dirty="0"/>
              <a:t>Limited external peer review Fall 2018</a:t>
            </a:r>
          </a:p>
          <a:p>
            <a:r>
              <a:rPr lang="en-US" dirty="0"/>
              <a:t>Continued peer review January 2019</a:t>
            </a:r>
          </a:p>
          <a:p>
            <a:r>
              <a:rPr lang="en-US" dirty="0"/>
              <a:t>Green light to pilot February 2019</a:t>
            </a:r>
          </a:p>
          <a:p>
            <a:r>
              <a:rPr lang="en-US" dirty="0"/>
              <a:t>Anticipate full implementation Summer 2019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11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96428-261E-4932-AFE5-2FE81321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UIC High-Level Processes</a:t>
            </a:r>
          </a:p>
        </p:txBody>
      </p:sp>
      <p:pic>
        <p:nvPicPr>
          <p:cNvPr id="27" name="Picture 26" descr="A flow chart of the UIC application process flow diagram, including administrative, technical, seismic, and manager review processes.">
            <a:extLst>
              <a:ext uri="{FF2B5EF4-FFF2-40B4-BE49-F238E27FC236}">
                <a16:creationId xmlns:a16="http://schemas.microsoft.com/office/drawing/2014/main" id="{CE21D825-BD45-4304-8503-55E5C754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99287"/>
            <a:ext cx="8001000" cy="541369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DC4DD-D154-4478-AE8C-708BFA83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18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5FA1862-A9AA-441A-AFAA-E6728AD1DD91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</a:rPr>
              <a:t>UIC Review Elements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72F990C-A5E6-4C42-BAE4-0EA7D2DA5F7C}"/>
              </a:ext>
            </a:extLst>
          </p:cNvPr>
          <p:cNvSpPr txBox="1">
            <a:spLocks/>
          </p:cNvSpPr>
          <p:nvPr/>
        </p:nvSpPr>
        <p:spPr>
          <a:xfrm>
            <a:off x="609600" y="1219200"/>
            <a:ext cx="8229600" cy="5486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1" dirty="0"/>
              <a:t>Administrative</a:t>
            </a:r>
            <a:r>
              <a:rPr lang="en-US" dirty="0"/>
              <a:t>:  Are the required elements of the application present and complete?</a:t>
            </a:r>
          </a:p>
          <a:p>
            <a:pPr fontAlgn="auto">
              <a:spcAft>
                <a:spcPts val="0"/>
              </a:spcAft>
            </a:pPr>
            <a:r>
              <a:rPr lang="en-US" b="1" dirty="0"/>
              <a:t>Technical</a:t>
            </a:r>
            <a:r>
              <a:rPr lang="en-US" dirty="0"/>
              <a:t>:  Do the elements of the application meet the requirements of Rule &amp; Statute?</a:t>
            </a:r>
          </a:p>
          <a:p>
            <a:pPr fontAlgn="auto">
              <a:spcAft>
                <a:spcPts val="0"/>
              </a:spcAft>
            </a:pPr>
            <a:r>
              <a:rPr lang="en-US" b="1" dirty="0"/>
              <a:t>Seismic</a:t>
            </a:r>
            <a:r>
              <a:rPr lang="en-US" dirty="0"/>
              <a:t>:  Based on an assessment of potential seismic hazard, what is appropriate seismic mitigation? </a:t>
            </a:r>
          </a:p>
          <a:p>
            <a:pPr fontAlgn="auto">
              <a:spcAft>
                <a:spcPts val="0"/>
              </a:spcAft>
            </a:pPr>
            <a:r>
              <a:rPr lang="en-US" b="1" dirty="0"/>
              <a:t>Manager</a:t>
            </a:r>
            <a:r>
              <a:rPr lang="en-US" dirty="0"/>
              <a:t>:  Final decision.</a:t>
            </a:r>
          </a:p>
          <a:p>
            <a:pPr fontAlgn="auto">
              <a:spcAft>
                <a:spcPts val="0"/>
              </a:spcAft>
            </a:pPr>
            <a:r>
              <a:rPr lang="en-US" b="1" dirty="0"/>
              <a:t>Permit Disposition</a:t>
            </a:r>
            <a:r>
              <a:rPr lang="en-US" dirty="0"/>
              <a:t>:  Approve, deny, or refer to hearing.</a:t>
            </a:r>
          </a:p>
          <a:p>
            <a:pPr fontAlgn="auto">
              <a:spcAft>
                <a:spcPts val="0"/>
              </a:spcAft>
            </a:pPr>
            <a:endParaRPr lang="en-US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28D04A-10F8-44B4-B73E-60584D95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33443-6D0D-4EB6-8A71-69940CBB57F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84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5FA1862-A9AA-441A-AFAA-E6728AD1DD91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</a:rPr>
              <a:t>Disposal Well Application Elements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E4CDEF-C8E6-47AA-A81C-E6F3170C565B}"/>
              </a:ext>
            </a:extLst>
          </p:cNvPr>
          <p:cNvSpPr txBox="1">
            <a:spLocks/>
          </p:cNvSpPr>
          <p:nvPr/>
        </p:nvSpPr>
        <p:spPr>
          <a:xfrm>
            <a:off x="609600" y="1219200"/>
            <a:ext cx="8229600" cy="5486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/>
              <a:t>Rule 9 disposal well (non-productive zone)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Rule 46 disposal well (productive zone)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Notice and publication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Well Log (preferably annotated)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Groundwater Depth Letter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No Harm Letter (W-14 applications only)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Area of Review (“AOR”) Analysis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Map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Table of Wells</a:t>
            </a:r>
          </a:p>
          <a:p>
            <a:pPr fontAlgn="auto">
              <a:spcAft>
                <a:spcPts val="0"/>
              </a:spcAft>
            </a:pPr>
            <a:endParaRPr lang="en-US" dirty="0"/>
          </a:p>
          <a:p>
            <a:pPr fontAlgn="auto">
              <a:spcAft>
                <a:spcPts val="0"/>
              </a:spcAft>
            </a:pPr>
            <a:endParaRPr lang="en-US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28D04A-10F8-44B4-B73E-60584D95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33443-6D0D-4EB6-8A71-69940CBB57F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9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5FA1862-A9AA-441A-AFAA-E6728AD1DD91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</a:rPr>
              <a:t>Disposal Well Application Elements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E4CDEF-C8E6-47AA-A81C-E6F3170C565B}"/>
              </a:ext>
            </a:extLst>
          </p:cNvPr>
          <p:cNvSpPr txBox="1">
            <a:spLocks/>
          </p:cNvSpPr>
          <p:nvPr/>
        </p:nvSpPr>
        <p:spPr>
          <a:xfrm>
            <a:off x="609600" y="1219200"/>
            <a:ext cx="8229600" cy="5486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/>
              <a:t>Seismicity screen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See Statewide Rules 9(3)(B) &amp; 46(b)(1)(C):</a:t>
            </a:r>
          </a:p>
          <a:p>
            <a:pPr lvl="1"/>
            <a:r>
              <a:rPr lang="en-US" dirty="0"/>
              <a:t>Historical USGS seismic events within a circular area of 100 square miles (5.64 mi or 9.08 km).</a:t>
            </a:r>
          </a:p>
          <a:p>
            <a:pPr lvl="0"/>
            <a:r>
              <a:rPr lang="en-US" b="1" i="1" dirty="0"/>
              <a:t>An earthquake event of 2.0 M or greater within the 5.64 km area of interest (“AOI”) will trigger the seismic review</a:t>
            </a:r>
          </a:p>
          <a:p>
            <a:pPr lvl="1"/>
            <a:r>
              <a:rPr lang="en-US" dirty="0"/>
              <a:t>RRC Staff will consider both USGS and TexNet catalogs in assessing the seismic trigger.</a:t>
            </a:r>
          </a:p>
          <a:p>
            <a:endParaRPr lang="en-US" dirty="0"/>
          </a:p>
          <a:p>
            <a:pPr fontAlgn="auto">
              <a:spcAft>
                <a:spcPts val="0"/>
              </a:spcAft>
            </a:pPr>
            <a:endParaRPr lang="en-US" dirty="0"/>
          </a:p>
          <a:p>
            <a:pPr fontAlgn="auto">
              <a:spcAft>
                <a:spcPts val="0"/>
              </a:spcAft>
            </a:pPr>
            <a:endParaRPr lang="en-US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28D04A-10F8-44B4-B73E-60584D95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33443-6D0D-4EB6-8A71-69940CBB57F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9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5FA1862-A9AA-441A-AFAA-E6728AD1DD91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</a:rPr>
              <a:t>Elements of a Disposal Well Application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E4CDEF-C8E6-47AA-A81C-E6F3170C565B}"/>
              </a:ext>
            </a:extLst>
          </p:cNvPr>
          <p:cNvSpPr txBox="1">
            <a:spLocks/>
          </p:cNvSpPr>
          <p:nvPr/>
        </p:nvSpPr>
        <p:spPr>
          <a:xfrm>
            <a:off x="609600" y="1219200"/>
            <a:ext cx="8229600" cy="5486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dirty="0"/>
              <a:t>If seismicity screen is positive, supplemental information is required to assess the state of the disposal zone and adjacent strata:</a:t>
            </a:r>
          </a:p>
          <a:p>
            <a:r>
              <a:rPr lang="en-US" dirty="0"/>
              <a:t>Structure map(s)</a:t>
            </a:r>
          </a:p>
          <a:p>
            <a:r>
              <a:rPr lang="en-US" dirty="0"/>
              <a:t>Isopach map(s)</a:t>
            </a:r>
          </a:p>
          <a:p>
            <a:r>
              <a:rPr lang="en-US" dirty="0"/>
              <a:t>Cross-section(s) </a:t>
            </a:r>
          </a:p>
          <a:p>
            <a:r>
              <a:rPr lang="en-US" dirty="0"/>
              <a:t>Other relevant information </a:t>
            </a:r>
          </a:p>
          <a:p>
            <a:r>
              <a:rPr lang="en-US" dirty="0"/>
              <a:t>Fault stress analysis (may be required)</a:t>
            </a:r>
          </a:p>
          <a:p>
            <a:endParaRPr lang="en-US" dirty="0"/>
          </a:p>
          <a:p>
            <a:pPr fontAlgn="auto">
              <a:spcAft>
                <a:spcPts val="0"/>
              </a:spcAft>
            </a:pPr>
            <a:endParaRPr lang="en-US" dirty="0"/>
          </a:p>
          <a:p>
            <a:pPr fontAlgn="auto">
              <a:spcAft>
                <a:spcPts val="0"/>
              </a:spcAft>
            </a:pPr>
            <a:endParaRPr lang="en-US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28D04A-10F8-44B4-B73E-60584D95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33443-6D0D-4EB6-8A71-69940CBB57F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9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5FA1862-A9AA-441A-AFAA-E6728AD1DD91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</a:rPr>
              <a:t>Seismic Review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72F990C-A5E6-4C42-BAE4-0EA7D2DA5F7C}"/>
              </a:ext>
            </a:extLst>
          </p:cNvPr>
          <p:cNvSpPr txBox="1">
            <a:spLocks/>
          </p:cNvSpPr>
          <p:nvPr/>
        </p:nvSpPr>
        <p:spPr>
          <a:xfrm>
            <a:off x="609600" y="1219200"/>
            <a:ext cx="8229600" cy="5486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1" dirty="0"/>
              <a:t>The purpose of the supplemental information is to enable staff to conduct the seismic review.</a:t>
            </a:r>
          </a:p>
          <a:p>
            <a:r>
              <a:rPr lang="en-US" dirty="0"/>
              <a:t>The seismic review is a scoring system that considers:</a:t>
            </a:r>
          </a:p>
          <a:p>
            <a:pPr lvl="1"/>
            <a:r>
              <a:rPr lang="en-US" dirty="0"/>
              <a:t>8 Faulting and Seismicity Factors</a:t>
            </a:r>
          </a:p>
          <a:p>
            <a:pPr lvl="1"/>
            <a:r>
              <a:rPr lang="en-US" dirty="0"/>
              <a:t>2 Operational Factors</a:t>
            </a:r>
          </a:p>
          <a:p>
            <a:pPr lvl="1"/>
            <a:r>
              <a:rPr lang="en-US" dirty="0"/>
              <a:t>3 Reservoir Factors</a:t>
            </a:r>
          </a:p>
          <a:p>
            <a:pPr fontAlgn="auto">
              <a:spcAft>
                <a:spcPts val="0"/>
              </a:spcAft>
            </a:pPr>
            <a:endParaRPr lang="en-US" dirty="0"/>
          </a:p>
          <a:p>
            <a:pPr fontAlgn="auto">
              <a:spcAft>
                <a:spcPts val="0"/>
              </a:spcAft>
            </a:pPr>
            <a:endParaRPr lang="en-US" dirty="0"/>
          </a:p>
          <a:p>
            <a:pPr fontAlgn="auto">
              <a:spcAft>
                <a:spcPts val="0"/>
              </a:spcAft>
            </a:pPr>
            <a:endParaRPr lang="en-US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28D04A-10F8-44B4-B73E-60584D95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33443-6D0D-4EB6-8A71-69940CBB57F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71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5FA1862-A9AA-441A-AFAA-E6728AD1DD91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</a:rPr>
              <a:t>Seismicity and Faulting Factors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72F990C-A5E6-4C42-BAE4-0EA7D2DA5F7C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382000" cy="5486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/>
              <a:t>Number of mapped faults in AOI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Horizontal distance to nearest mapped fault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Distance to basement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Number of earthquakes in AOI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Horizontal distance to nearest earthquake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Maximum seismic event magnitude in AOI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Years since last seismic event in AOI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Data confidence</a:t>
            </a:r>
          </a:p>
          <a:p>
            <a:pPr fontAlgn="auto">
              <a:spcAft>
                <a:spcPts val="0"/>
              </a:spcAft>
            </a:pPr>
            <a:endParaRPr lang="en-US" dirty="0"/>
          </a:p>
          <a:p>
            <a:pPr fontAlgn="auto">
              <a:spcAft>
                <a:spcPts val="0"/>
              </a:spcAft>
            </a:pPr>
            <a:endParaRPr lang="en-US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28D04A-10F8-44B4-B73E-60584D95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33443-6D0D-4EB6-8A71-69940CBB57F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72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Seismicity and Faulting Factors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86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b="1" dirty="0"/>
              <a:t>Seismicity &amp; Faulting Data Confidence</a:t>
            </a:r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b="1" dirty="0"/>
              <a:t>A:  High </a:t>
            </a:r>
          </a:p>
          <a:p>
            <a:pPr marL="0" lvl="0" indent="0">
              <a:buNone/>
            </a:pPr>
            <a:r>
              <a:rPr lang="en-US" i="1" dirty="0"/>
              <a:t>Site specific, high resolution, compelling, and filed.</a:t>
            </a:r>
          </a:p>
          <a:p>
            <a:pPr marL="0" lvl="0" indent="0">
              <a:buNone/>
            </a:pPr>
            <a:r>
              <a:rPr lang="en-US" i="1" dirty="0"/>
              <a:t>	</a:t>
            </a:r>
            <a:r>
              <a:rPr lang="en-US" b="1" dirty="0"/>
              <a:t>B:  Medium</a:t>
            </a:r>
          </a:p>
          <a:p>
            <a:pPr marL="0" lvl="0" indent="0">
              <a:buNone/>
            </a:pPr>
            <a:r>
              <a:rPr lang="en-US" i="1" dirty="0"/>
              <a:t>Intermediate resolution, interpreted derivatives from high quality data.</a:t>
            </a:r>
          </a:p>
          <a:p>
            <a:pPr marL="0" lvl="0" indent="0">
              <a:buNone/>
            </a:pPr>
            <a:r>
              <a:rPr lang="en-US" b="1" dirty="0"/>
              <a:t> 	C:  Low</a:t>
            </a:r>
          </a:p>
          <a:p>
            <a:pPr marL="0" lvl="0" indent="0">
              <a:buNone/>
            </a:pPr>
            <a:r>
              <a:rPr lang="en-US" i="1" dirty="0"/>
              <a:t>Publicly available regional data with no new insights.</a:t>
            </a:r>
          </a:p>
          <a:p>
            <a:pPr marL="0" indent="0">
              <a:buNone/>
            </a:pPr>
            <a:endParaRPr lang="en-US" i="1" dirty="0"/>
          </a:p>
          <a:p>
            <a:pPr marL="0" lvl="0" indent="0">
              <a:buNone/>
            </a:pPr>
            <a:r>
              <a:rPr lang="en-US" dirty="0"/>
              <a:t>		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1BDAB-6BE3-4176-946A-E8A73296F39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4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Operational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86400"/>
          </a:xfrm>
        </p:spPr>
        <p:txBody>
          <a:bodyPr>
            <a:noAutofit/>
          </a:bodyPr>
          <a:lstStyle/>
          <a:p>
            <a:r>
              <a:rPr lang="en-US" dirty="0"/>
              <a:t>Combined Permitted Injection Rate within      2.8 mi</a:t>
            </a:r>
          </a:p>
          <a:p>
            <a:r>
              <a:rPr lang="en-US" dirty="0"/>
              <a:t>Distance to Nearest Injection Well in Same Interval(s)</a:t>
            </a:r>
          </a:p>
          <a:p>
            <a:pPr marL="0" lvl="0" indent="0">
              <a:buNone/>
            </a:pPr>
            <a:r>
              <a:rPr lang="en-US" b="1" dirty="0"/>
              <a:t>	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1BDAB-6BE3-4176-946A-E8A73296F39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Railroad Commission of Texas Jurisdiction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Permitting, monitoring &amp; testing of injection wells</a:t>
            </a:r>
          </a:p>
          <a:p>
            <a:r>
              <a:rPr lang="en-US" dirty="0"/>
              <a:t>Class II</a:t>
            </a:r>
          </a:p>
          <a:p>
            <a:pPr lvl="1"/>
            <a:r>
              <a:rPr lang="en-US" dirty="0"/>
              <a:t>Enhanced recovery</a:t>
            </a:r>
          </a:p>
          <a:p>
            <a:pPr lvl="1"/>
            <a:r>
              <a:rPr lang="en-US" dirty="0"/>
              <a:t>Disposal of oil and gas wastes</a:t>
            </a:r>
          </a:p>
          <a:p>
            <a:r>
              <a:rPr lang="en-US" dirty="0"/>
              <a:t>Class III – Brine mining</a:t>
            </a:r>
          </a:p>
          <a:p>
            <a:r>
              <a:rPr lang="en-US" dirty="0"/>
              <a:t>Class V – Geothermal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75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Reservoir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86400"/>
          </a:xfrm>
        </p:spPr>
        <p:txBody>
          <a:bodyPr>
            <a:noAutofit/>
          </a:bodyPr>
          <a:lstStyle/>
          <a:p>
            <a:r>
              <a:rPr lang="it-IT" dirty="0"/>
              <a:t>Disposal Zone Static Permeability</a:t>
            </a:r>
          </a:p>
          <a:p>
            <a:r>
              <a:rPr lang="en-US" dirty="0"/>
              <a:t>Disposal Zone Cumulative Thickness</a:t>
            </a:r>
          </a:p>
          <a:p>
            <a:r>
              <a:rPr lang="it-IT" dirty="0"/>
              <a:t>Disposal Zone Lithology</a:t>
            </a:r>
          </a:p>
          <a:p>
            <a:pPr marL="0" lvl="0" indent="0">
              <a:buNone/>
            </a:pPr>
            <a:endParaRPr lang="en-US" b="1" dirty="0"/>
          </a:p>
          <a:p>
            <a:pPr marL="0" lvl="0" indent="0">
              <a:buNone/>
            </a:pPr>
            <a:r>
              <a:rPr lang="en-US" b="1" dirty="0"/>
              <a:t>	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1BDAB-6BE3-4176-946A-E8A73296F39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9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Factor Category Scores  (A, B or C)</a:t>
            </a:r>
          </a:p>
          <a:p>
            <a:pPr marL="0" lvl="0" indent="0">
              <a:buNone/>
            </a:pPr>
            <a:r>
              <a:rPr lang="en-US" i="1" dirty="0"/>
              <a:t>The non-numerical center of distribution of factor scores in each category.</a:t>
            </a:r>
          </a:p>
          <a:p>
            <a:pPr marL="0" lv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/>
              <a:t>Overall Score (A, B or C)</a:t>
            </a:r>
          </a:p>
          <a:p>
            <a:pPr marL="0" lvl="0" indent="0">
              <a:buNone/>
            </a:pPr>
            <a:r>
              <a:rPr lang="en-US" i="1" dirty="0"/>
              <a:t>The non-numerical center of distribution of factor category scores, in which the seismicity and faulting factor category is weighted twice.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1BDAB-6BE3-4176-946A-E8A73296F39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6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Fault Stress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b="1" i="1" dirty="0"/>
              <a:t>Is a known fault oriented to slip?</a:t>
            </a:r>
          </a:p>
          <a:p>
            <a:pPr marL="0" lvl="0" indent="0" algn="ctr">
              <a:buNone/>
            </a:pPr>
            <a:endParaRPr lang="en-US" b="1" i="1" dirty="0"/>
          </a:p>
          <a:p>
            <a:pPr marL="0" lvl="0" indent="0">
              <a:buNone/>
            </a:pPr>
            <a:r>
              <a:rPr lang="en-US" b="1" dirty="0"/>
              <a:t>For “B” Applications</a:t>
            </a:r>
          </a:p>
          <a:p>
            <a:pPr marL="0" lvl="0" indent="0">
              <a:buNone/>
            </a:pPr>
            <a:r>
              <a:rPr lang="en-US" dirty="0"/>
              <a:t>Fault stress analysis (for example, Fault Slip Potential) may be required if evidence of faulting (mapped faults or seismic event clustering) is within 2.8 mi.</a:t>
            </a:r>
          </a:p>
          <a:p>
            <a:pPr marL="0" lvl="0" indent="0">
              <a:buNone/>
            </a:pPr>
            <a:r>
              <a:rPr lang="en-US" b="1" dirty="0"/>
              <a:t>For “C” Applications</a:t>
            </a:r>
          </a:p>
          <a:p>
            <a:pPr marL="0" lvl="0" indent="0">
              <a:buNone/>
            </a:pPr>
            <a:r>
              <a:rPr lang="en-US" dirty="0"/>
              <a:t>Fault stress analysis is required if evidence of faulting is within the AOI.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1BDAB-6BE3-4176-946A-E8A73296F39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Permit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92" y="990600"/>
            <a:ext cx="8229600" cy="559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Score A</a:t>
            </a:r>
            <a:r>
              <a:rPr lang="en-US" dirty="0"/>
              <a:t>:</a:t>
            </a:r>
          </a:p>
          <a:p>
            <a:r>
              <a:rPr lang="en-US" dirty="0"/>
              <a:t>30,000 bpd max</a:t>
            </a:r>
          </a:p>
          <a:p>
            <a:r>
              <a:rPr lang="en-US" dirty="0"/>
              <a:t>Daily Records (volume, max pressure)</a:t>
            </a:r>
          </a:p>
          <a:p>
            <a:r>
              <a:rPr lang="en-US" dirty="0"/>
              <a:t>Initial Static Bottom-hole Pressure Test</a:t>
            </a:r>
          </a:p>
          <a:p>
            <a:r>
              <a:rPr lang="en-US" dirty="0"/>
              <a:t>Step Rate Test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5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Permit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92" y="990600"/>
            <a:ext cx="8229600" cy="559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Score B</a:t>
            </a:r>
            <a:r>
              <a:rPr lang="en-US" dirty="0"/>
              <a:t>:</a:t>
            </a:r>
          </a:p>
          <a:p>
            <a:r>
              <a:rPr lang="en-US" dirty="0"/>
              <a:t>20,000 bpd max</a:t>
            </a:r>
          </a:p>
          <a:p>
            <a:r>
              <a:rPr lang="en-US" dirty="0"/>
              <a:t>Daily Records (volume, max pressure)</a:t>
            </a:r>
          </a:p>
          <a:p>
            <a:r>
              <a:rPr lang="en-US" dirty="0"/>
              <a:t>Initial Static Bottom-hole Pressure Test</a:t>
            </a:r>
          </a:p>
          <a:p>
            <a:r>
              <a:rPr lang="en-US" dirty="0"/>
              <a:t>Step Rate Test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279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Permit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92" y="990600"/>
            <a:ext cx="8229600" cy="559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Score C</a:t>
            </a:r>
            <a:r>
              <a:rPr lang="en-US" dirty="0"/>
              <a:t>:</a:t>
            </a:r>
          </a:p>
          <a:p>
            <a:r>
              <a:rPr lang="en-US" dirty="0"/>
              <a:t>10,000 bpd max</a:t>
            </a:r>
          </a:p>
          <a:p>
            <a:r>
              <a:rPr lang="en-US" dirty="0"/>
              <a:t>Daily Records (volume, max pressure)</a:t>
            </a:r>
          </a:p>
          <a:p>
            <a:r>
              <a:rPr lang="en-US" dirty="0"/>
              <a:t>Initial Static Bottom-hole Pressure Test</a:t>
            </a:r>
          </a:p>
          <a:p>
            <a:r>
              <a:rPr lang="en-US" dirty="0"/>
              <a:t>Step Rate Test</a:t>
            </a:r>
          </a:p>
          <a:p>
            <a:r>
              <a:rPr lang="en-US" dirty="0"/>
              <a:t>Seismologist Review and Approval with Additional Conditions as Necessary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673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Disposal wells scored as “B” or “C” may be authorized to inject an </a:t>
            </a:r>
            <a:r>
              <a:rPr lang="en-US" b="1" dirty="0"/>
              <a:t>additional 10,000 bpd</a:t>
            </a:r>
            <a:r>
              <a:rPr lang="en-US" dirty="0"/>
              <a:t>, provided:</a:t>
            </a:r>
          </a:p>
          <a:p>
            <a:r>
              <a:rPr lang="en-US" dirty="0"/>
              <a:t>Operator actively implementing a </a:t>
            </a:r>
            <a:r>
              <a:rPr lang="en-US" b="1" dirty="0"/>
              <a:t>seismic monitoring plan</a:t>
            </a:r>
            <a:r>
              <a:rPr lang="en-US" dirty="0"/>
              <a:t> that augments the open public data network</a:t>
            </a:r>
          </a:p>
          <a:p>
            <a:r>
              <a:rPr lang="en-US" dirty="0"/>
              <a:t>Operator develops and implements a </a:t>
            </a:r>
            <a:r>
              <a:rPr lang="en-US" b="1" dirty="0"/>
              <a:t>seismic event response plan</a:t>
            </a:r>
            <a:r>
              <a:rPr lang="en-US" dirty="0"/>
              <a:t> (submitted to RRC)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799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Seismic Monitoring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Implement a seismic monitoring plan that provides for the </a:t>
            </a:r>
            <a:r>
              <a:rPr lang="en-US" b="1" dirty="0"/>
              <a:t>contribution of data to an existing public seismic network </a:t>
            </a:r>
            <a:r>
              <a:rPr lang="en-US" dirty="0"/>
              <a:t>(e.g., TexNet).</a:t>
            </a:r>
          </a:p>
          <a:p>
            <a:pPr lvl="0"/>
            <a:r>
              <a:rPr lang="en-US" dirty="0"/>
              <a:t>Monitoring to </a:t>
            </a:r>
            <a:r>
              <a:rPr lang="en-US" b="1" dirty="0"/>
              <a:t>contribute to the body of public knowledge</a:t>
            </a:r>
            <a:r>
              <a:rPr lang="en-US" dirty="0"/>
              <a:t> available to better resolve earthquake locations, especially depth.  </a:t>
            </a:r>
          </a:p>
          <a:p>
            <a:pPr lvl="0"/>
            <a:r>
              <a:rPr lang="en-US" dirty="0"/>
              <a:t>Include method of monitoring, type of instrumentation, reporting of data analysis, and an archive of the data in a public seismic database.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59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Seismic Monitoring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The minimal sensor and datalogger requirements for instrumentation are as follows.</a:t>
            </a:r>
          </a:p>
          <a:p>
            <a:pPr lvl="1"/>
            <a:r>
              <a:rPr lang="en-US" dirty="0"/>
              <a:t>Sensor: </a:t>
            </a:r>
          </a:p>
          <a:p>
            <a:pPr lvl="2"/>
            <a:r>
              <a:rPr lang="en-US" dirty="0"/>
              <a:t>3 Component orthogonal axis</a:t>
            </a:r>
          </a:p>
          <a:p>
            <a:pPr lvl="2"/>
            <a:r>
              <a:rPr lang="en-US" dirty="0"/>
              <a:t>Response: 1Hz to 100Hz </a:t>
            </a:r>
          </a:p>
          <a:p>
            <a:pPr lvl="1"/>
            <a:r>
              <a:rPr lang="en-US" dirty="0"/>
              <a:t>Datalogger:</a:t>
            </a:r>
          </a:p>
          <a:p>
            <a:pPr lvl="2"/>
            <a:r>
              <a:rPr lang="en-US" dirty="0"/>
              <a:t>24 bit digitizer</a:t>
            </a:r>
          </a:p>
          <a:p>
            <a:pPr lvl="2"/>
            <a:r>
              <a:rPr lang="en-US" dirty="0"/>
              <a:t>Sampling rate at least up to 200 </a:t>
            </a:r>
            <a:r>
              <a:rPr lang="en-US" dirty="0" err="1"/>
              <a:t>sps</a:t>
            </a:r>
            <a:endParaRPr lang="en-US" dirty="0"/>
          </a:p>
          <a:p>
            <a:pPr lvl="2"/>
            <a:r>
              <a:rPr lang="en-US" dirty="0"/>
              <a:t>Integrated </a:t>
            </a:r>
            <a:r>
              <a:rPr lang="en-US" dirty="0" err="1"/>
              <a:t>seedlink</a:t>
            </a:r>
            <a:r>
              <a:rPr lang="en-US" dirty="0"/>
              <a:t> server</a:t>
            </a:r>
          </a:p>
          <a:p>
            <a:pPr lvl="2"/>
            <a:r>
              <a:rPr lang="en-US" dirty="0"/>
              <a:t>Timing using Global Positioning System (GPS).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787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Earthquake Response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Implement an earthquake response plan. </a:t>
            </a:r>
          </a:p>
          <a:p>
            <a:pPr lvl="0"/>
            <a:r>
              <a:rPr lang="en-US" dirty="0"/>
              <a:t>Identify the actions that will be taken to inspect for damage, mitigate and/or manage risk by modifying operations, and establish thresholds for suspension of injection activity.</a:t>
            </a:r>
          </a:p>
          <a:p>
            <a:pPr lvl="0"/>
            <a:r>
              <a:rPr lang="en-US" dirty="0"/>
              <a:t>Specific elements of the earthquake response plan should include:</a:t>
            </a:r>
          </a:p>
          <a:p>
            <a:pPr lvl="1"/>
            <a:r>
              <a:rPr lang="en-US" dirty="0"/>
              <a:t>Monitoring plan will be filed with the Commission before disposal activities begin.</a:t>
            </a:r>
          </a:p>
          <a:p>
            <a:pPr lvl="1"/>
            <a:r>
              <a:rPr lang="en-US" dirty="0"/>
              <a:t>Operator will monitor TexNet and USGS catalogs.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39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Underground Injection Control (UIC)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Program Goals:</a:t>
            </a:r>
          </a:p>
          <a:p>
            <a:r>
              <a:rPr lang="en-US" dirty="0"/>
              <a:t>Confine fluids to the permitted strata</a:t>
            </a:r>
          </a:p>
          <a:p>
            <a:r>
              <a:rPr lang="en-US" dirty="0"/>
              <a:t>Protect groundwater (USDWs)</a:t>
            </a:r>
          </a:p>
          <a:p>
            <a:r>
              <a:rPr lang="en-US" dirty="0"/>
              <a:t>Protect surface water</a:t>
            </a:r>
          </a:p>
          <a:p>
            <a:r>
              <a:rPr lang="en-US" dirty="0"/>
              <a:t>Protect strata productive of hydrocarbons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360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Earthquake Response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9276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Elements of the response plan (continued):</a:t>
            </a:r>
          </a:p>
          <a:p>
            <a:pPr lvl="1"/>
            <a:r>
              <a:rPr lang="en-US" sz="3000" dirty="0"/>
              <a:t>Response plan triggered when a 3.5 M event is detected with a reported hypocenter location within the 9.08 km AOI.</a:t>
            </a:r>
          </a:p>
          <a:p>
            <a:pPr lvl="1"/>
            <a:r>
              <a:rPr lang="en-US" sz="3000" dirty="0"/>
              <a:t>Response plan will identify the actions the well operator will take when a 3.5 M event is detected with a reported hypocenter location within the 9.08 km AOI.</a:t>
            </a:r>
          </a:p>
          <a:p>
            <a:pPr lvl="1"/>
            <a:r>
              <a:rPr lang="en-US" sz="3000" dirty="0"/>
              <a:t>Operator will notify the Commission within 24 hours of a seismic event posting on an earthquake catalog that triggers the response plan.</a:t>
            </a:r>
          </a:p>
          <a:p>
            <a:pPr lvl="1"/>
            <a:r>
              <a:rPr lang="en-US" sz="3000" dirty="0"/>
              <a:t>Within 30 days of an earthquake trigger, the operator will file a report with the Commission documenting the event.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80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6D12-900A-4813-BF6A-144C173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– 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77AE-5A1C-4AE7-9CE3-F4ED3CF2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Anticipate full guidelines implementation Summer 2019 </a:t>
            </a:r>
          </a:p>
          <a:p>
            <a:r>
              <a:rPr lang="en-US"/>
              <a:t>RRC </a:t>
            </a:r>
            <a:r>
              <a:rPr lang="en-US" dirty="0"/>
              <a:t>Response Plan design began March 2019</a:t>
            </a:r>
          </a:p>
          <a:p>
            <a:r>
              <a:rPr lang="en-US" dirty="0"/>
              <a:t>For General UIC Guidance: </a:t>
            </a:r>
            <a:r>
              <a:rPr lang="en-US" dirty="0">
                <a:hlinkClick r:id="rId2"/>
              </a:rPr>
              <a:t>https://www.rrc.texas.gov/oil-gas/applications-and-permits/injection-permit-types-and-information/oil-and-gas-waste-disposal/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87F7-3C38-473A-8DC1-2D2A944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0A8D5-36A8-4320-90F2-252DA26F9CB7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86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Disposal Well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Seismologist on staff since 2014</a:t>
            </a:r>
          </a:p>
          <a:p>
            <a:r>
              <a:rPr lang="en-US" dirty="0"/>
              <a:t>Amended disposal well rules November 2014 in 16 Tex. Admin. Code §§ 3.9 and 3.46</a:t>
            </a:r>
          </a:p>
          <a:p>
            <a:pPr lvl="1"/>
            <a:r>
              <a:rPr lang="en-US" dirty="0"/>
              <a:t>Required seismicity screen for all disposal well applications in Texas</a:t>
            </a:r>
          </a:p>
          <a:p>
            <a:pPr lvl="1"/>
            <a:r>
              <a:rPr lang="en-US" dirty="0"/>
              <a:t>Historical USGS seismic events within a circular area of 100 square miles (5.64 mi or 9.08 km).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42017-F397-4DFA-9247-4AD19B59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7508E-0B0C-4BFC-986A-FCB6897E8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House Bill 2, 84th Texas Legislature (2016–17), Section 16 provides funding for </a:t>
            </a:r>
            <a:r>
              <a:rPr lang="en-US" dirty="0" err="1"/>
              <a:t>TexNet</a:t>
            </a:r>
            <a:r>
              <a:rPr lang="en-US" dirty="0"/>
              <a:t>:</a:t>
            </a:r>
          </a:p>
          <a:p>
            <a:pPr marL="400050" lvl="1" indent="0">
              <a:buNone/>
            </a:pPr>
            <a:endParaRPr lang="en-US" sz="3200" i="1" dirty="0"/>
          </a:p>
          <a:p>
            <a:pPr marL="400050" lvl="1" indent="0">
              <a:buNone/>
            </a:pPr>
            <a:r>
              <a:rPr lang="en-US" sz="3200" i="1" dirty="0"/>
              <a:t>“…for the purchase and deployment of seismic equipment, maintenance of seismic networks, modeling of reservoir behavior for systems of wells in the vicinity of faults, …” </a:t>
            </a:r>
          </a:p>
          <a:p>
            <a:pPr marL="457200" indent="-457200"/>
            <a:endParaRPr lang="en-US" sz="3600" dirty="0"/>
          </a:p>
          <a:p>
            <a:pPr marL="457200" indent="-457200"/>
            <a:r>
              <a:rPr lang="en-US" dirty="0"/>
              <a:t>Developed and operated by Bureau of Economic Geology (BEG), UT Austin</a:t>
            </a:r>
          </a:p>
          <a:p>
            <a:pPr marL="400050" lvl="1" indent="0">
              <a:buNone/>
            </a:pP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847319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TexNet</a:t>
            </a:r>
            <a:r>
              <a:rPr lang="en-US" dirty="0"/>
              <a:t> Seismic Monitoring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Denser seismic monitoring array will result in:</a:t>
            </a:r>
          </a:p>
          <a:p>
            <a:pPr lvl="1"/>
            <a:r>
              <a:rPr lang="en-US" dirty="0"/>
              <a:t>Increased detection of smaller events</a:t>
            </a:r>
          </a:p>
          <a:p>
            <a:pPr lvl="1"/>
            <a:r>
              <a:rPr lang="en-US" dirty="0"/>
              <a:t>More accurate location of suitably oriented, critically stressed faults</a:t>
            </a:r>
          </a:p>
          <a:p>
            <a:pPr lvl="1"/>
            <a:r>
              <a:rPr lang="en-US" dirty="0"/>
              <a:t>More accurate location of epicenter/hypocenter </a:t>
            </a:r>
          </a:p>
          <a:p>
            <a:pPr lvl="1"/>
            <a:r>
              <a:rPr lang="en-US" dirty="0"/>
              <a:t>Better definition of suitably oriented, critically stressed faults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142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5FA1862-A9AA-441A-AFAA-E6728AD1DD91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</a:rPr>
              <a:t>Science and Application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CFAA38-CD7B-4574-87A3-94A8D2F917CF}"/>
              </a:ext>
            </a:extLst>
          </p:cNvPr>
          <p:cNvSpPr txBox="1">
            <a:spLocks/>
          </p:cNvSpPr>
          <p:nvPr/>
        </p:nvSpPr>
        <p:spPr>
          <a:xfrm>
            <a:off x="457200" y="1066800"/>
            <a:ext cx="8229600" cy="5486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1" dirty="0"/>
              <a:t>BEG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Operates </a:t>
            </a:r>
            <a:r>
              <a:rPr lang="en-US" dirty="0" err="1"/>
              <a:t>TexNet</a:t>
            </a:r>
            <a:endParaRPr lang="en-US" dirty="0"/>
          </a:p>
          <a:p>
            <a:pPr lvl="1" fontAlgn="auto">
              <a:spcAft>
                <a:spcPts val="0"/>
              </a:spcAft>
            </a:pPr>
            <a:r>
              <a:rPr lang="en-US" dirty="0"/>
              <a:t>Conducts Basic Seismicity Research</a:t>
            </a:r>
          </a:p>
          <a:p>
            <a:pPr fontAlgn="auto">
              <a:spcAft>
                <a:spcPts val="0"/>
              </a:spcAft>
            </a:pPr>
            <a:r>
              <a:rPr lang="en-US" b="1" dirty="0"/>
              <a:t>BEG, Academia, Industry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Conducts Seismicity Research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Conducts Related Studies</a:t>
            </a:r>
          </a:p>
          <a:p>
            <a:pPr fontAlgn="auto">
              <a:spcAft>
                <a:spcPts val="0"/>
              </a:spcAft>
            </a:pPr>
            <a:r>
              <a:rPr lang="en-US" b="1" dirty="0"/>
              <a:t>RRC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Regulates Industry Activity</a:t>
            </a:r>
          </a:p>
          <a:p>
            <a:pPr lvl="1" fontAlgn="auto">
              <a:spcAft>
                <a:spcPts val="0"/>
              </a:spcAft>
            </a:pPr>
            <a:r>
              <a:rPr lang="en-US" dirty="0"/>
              <a:t>Permits Disposal Wells</a:t>
            </a:r>
          </a:p>
          <a:p>
            <a:pPr lvl="1" fontAlgn="auto">
              <a:spcAft>
                <a:spcPts val="0"/>
              </a:spcAft>
            </a:pPr>
            <a:endParaRPr lang="en-US" dirty="0"/>
          </a:p>
          <a:p>
            <a:pPr lvl="1" fontAlgn="auto">
              <a:spcAft>
                <a:spcPts val="0"/>
              </a:spcAft>
            </a:pPr>
            <a:endParaRPr lang="en-US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122D1B-DCE1-4C5F-AC00-DD5568941932}"/>
              </a:ext>
            </a:extLst>
          </p:cNvPr>
          <p:cNvSpPr/>
          <p:nvPr/>
        </p:nvSpPr>
        <p:spPr>
          <a:xfrm>
            <a:off x="457200" y="1066800"/>
            <a:ext cx="8229600" cy="3200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600" b="1" i="1" dirty="0">
              <a:solidFill>
                <a:srgbClr val="003399"/>
              </a:solidFill>
            </a:endParaRPr>
          </a:p>
          <a:p>
            <a:pPr algn="r"/>
            <a:r>
              <a:rPr lang="en-US" sz="3600" b="1" i="1" dirty="0">
                <a:solidFill>
                  <a:srgbClr val="003399"/>
                </a:solidFill>
              </a:rPr>
              <a:t>The Long Run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3C4CD7-EC1F-42AF-8162-FC81FE026AB3}"/>
              </a:ext>
            </a:extLst>
          </p:cNvPr>
          <p:cNvSpPr/>
          <p:nvPr/>
        </p:nvSpPr>
        <p:spPr>
          <a:xfrm>
            <a:off x="457200" y="4343400"/>
            <a:ext cx="8229600" cy="160020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i="1" dirty="0">
                <a:ln w="0"/>
                <a:solidFill>
                  <a:srgbClr val="00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Immediate Need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28D04A-10F8-44B4-B73E-60584D95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33443-6D0D-4EB6-8A71-69940CBB57F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4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0D30F-094D-4599-A269-FAA4EC41FD15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Reeves County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E80BCF6-3635-47B3-BE4A-B4ACFD8C1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471081"/>
              </p:ext>
            </p:extLst>
          </p:nvPr>
        </p:nvGraphicFramePr>
        <p:xfrm>
          <a:off x="304800" y="1026757"/>
          <a:ext cx="8534400" cy="5556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609246622"/>
                    </a:ext>
                  </a:extLst>
                </a:gridCol>
                <a:gridCol w="3937000">
                  <a:extLst>
                    <a:ext uri="{9D8B030D-6E8A-4147-A177-3AD203B41FA5}">
                      <a16:colId xmlns:a16="http://schemas.microsoft.com/office/drawing/2014/main" val="788756775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3257707911"/>
                    </a:ext>
                  </a:extLst>
                </a:gridCol>
              </a:tblGrid>
              <a:tr h="670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Drilling Permits (injection wells)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USGS Earthquakes &gt;3.0 M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000111"/>
                  </a:ext>
                </a:extLst>
              </a:tr>
              <a:tr h="670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      (27)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4808915"/>
                  </a:ext>
                </a:extLst>
              </a:tr>
              <a:tr h="670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      (27)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1612147"/>
                  </a:ext>
                </a:extLst>
              </a:tr>
              <a:tr h="670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       (56)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9269384"/>
                  </a:ext>
                </a:extLst>
              </a:tr>
              <a:tr h="670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      (30)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4595151"/>
                  </a:ext>
                </a:extLst>
              </a:tr>
              <a:tr h="670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       (42)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7774793"/>
                  </a:ext>
                </a:extLst>
              </a:tr>
              <a:tr h="670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1082     (125)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488081"/>
                  </a:ext>
                </a:extLst>
              </a:tr>
              <a:tr h="670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1211     (101)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3140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405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0748ADD-4EC7-488F-B6C6-50D497901D03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</a:rPr>
              <a:t>We Need Guidelines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4875A4-A75C-4A93-9A1F-FEBC6442EED4}"/>
              </a:ext>
            </a:extLst>
          </p:cNvPr>
          <p:cNvSpPr/>
          <p:nvPr/>
        </p:nvSpPr>
        <p:spPr>
          <a:xfrm>
            <a:off x="478971" y="1196724"/>
            <a:ext cx="7848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Internal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guidelines to assist RRC staff with administrative processing and permitting of disposal well applications in areas of the Permian Basin that are experiencing seismic activity.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written to be guidance or instruction for industry applicants.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642990-B014-4BA4-AF3A-E74A2AD46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33443-6D0D-4EB6-8A71-69940CBB57F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75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RCTemplate-Jan2017 [Read-Only]" id="{77C824C8-FA77-40D8-AA06-02673AD81860}" vid="{87CE9C9F-6EF6-4253-BB72-42C07B319AC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RCTemplate-Jan2017 [Read-Only]" id="{77C824C8-FA77-40D8-AA06-02673AD81860}" vid="{CA7CC570-10C4-4F7D-8CEE-9B68A241846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2017-05-TOPCORP-seismicity</Template>
  <TotalTime>812</TotalTime>
  <Words>1449</Words>
  <Application>Microsoft Office PowerPoint</Application>
  <PresentationFormat>On-screen Show (4:3)</PresentationFormat>
  <Paragraphs>272</Paragraphs>
  <Slides>31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Myriad Pro</vt:lpstr>
      <vt:lpstr>Office Theme</vt:lpstr>
      <vt:lpstr>Custom Design</vt:lpstr>
      <vt:lpstr>PowerPoint Presentation</vt:lpstr>
      <vt:lpstr>Railroad Commission of Texas Jurisdiction</vt:lpstr>
      <vt:lpstr>Underground Injection Control (UIC)</vt:lpstr>
      <vt:lpstr>Texas Disposal Well Rules</vt:lpstr>
      <vt:lpstr>TexNet</vt:lpstr>
      <vt:lpstr>TexNet Seismic Monitoring System</vt:lpstr>
      <vt:lpstr>PowerPoint Presentation</vt:lpstr>
      <vt:lpstr>PowerPoint Presentation</vt:lpstr>
      <vt:lpstr>PowerPoint Presentation</vt:lpstr>
      <vt:lpstr>Guidelines Status</vt:lpstr>
      <vt:lpstr>UIC High-Level Processes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Seismicity and Faulting Factors (cont.)</vt:lpstr>
      <vt:lpstr>Operational Factors</vt:lpstr>
      <vt:lpstr>Reservoir Factors</vt:lpstr>
      <vt:lpstr>Scoring</vt:lpstr>
      <vt:lpstr>Fault Stress Modeling</vt:lpstr>
      <vt:lpstr>Permit Conditions</vt:lpstr>
      <vt:lpstr>Permit Conditions</vt:lpstr>
      <vt:lpstr>Permit Conditions</vt:lpstr>
      <vt:lpstr>Mitigation Opportunities</vt:lpstr>
      <vt:lpstr>Seismic Monitoring Plan</vt:lpstr>
      <vt:lpstr>Seismic Monitoring Plan</vt:lpstr>
      <vt:lpstr>Earthquake Response Plan</vt:lpstr>
      <vt:lpstr>Earthquake Response Plan</vt:lpstr>
      <vt:lpstr>Guidelines – Going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Savage</dc:creator>
  <cp:lastModifiedBy>Paul Dubois</cp:lastModifiedBy>
  <cp:revision>37</cp:revision>
  <cp:lastPrinted>2018-04-16T17:00:51Z</cp:lastPrinted>
  <dcterms:created xsi:type="dcterms:W3CDTF">2017-05-23T17:26:18Z</dcterms:created>
  <dcterms:modified xsi:type="dcterms:W3CDTF">2019-04-23T16:12:14Z</dcterms:modified>
</cp:coreProperties>
</file>