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58" r:id="rId4"/>
    <p:sldId id="257" r:id="rId5"/>
    <p:sldId id="260" r:id="rId6"/>
    <p:sldId id="262" r:id="rId7"/>
    <p:sldId id="261" r:id="rId8"/>
    <p:sldId id="284" r:id="rId9"/>
    <p:sldId id="285" r:id="rId10"/>
    <p:sldId id="263" r:id="rId11"/>
    <p:sldId id="267" r:id="rId12"/>
    <p:sldId id="268" r:id="rId13"/>
    <p:sldId id="269" r:id="rId14"/>
    <p:sldId id="286" r:id="rId15"/>
    <p:sldId id="272" r:id="rId16"/>
    <p:sldId id="273" r:id="rId17"/>
    <p:sldId id="287" r:id="rId18"/>
    <p:sldId id="274" r:id="rId19"/>
    <p:sldId id="280" r:id="rId20"/>
    <p:sldId id="290" r:id="rId21"/>
    <p:sldId id="281" r:id="rId22"/>
    <p:sldId id="275" r:id="rId23"/>
    <p:sldId id="288" r:id="rId24"/>
    <p:sldId id="277" r:id="rId25"/>
    <p:sldId id="289" r:id="rId26"/>
    <p:sldId id="279" r:id="rId27"/>
    <p:sldId id="291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20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3E59"/>
    <a:srgbClr val="F6903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1"/>
    <p:restoredTop sz="94682"/>
  </p:normalViewPr>
  <p:slideViewPr>
    <p:cSldViewPr snapToGrid="0" snapToObjects="1" showGuides="1">
      <p:cViewPr>
        <p:scale>
          <a:sx n="60" d="100"/>
          <a:sy n="60" d="100"/>
        </p:scale>
        <p:origin x="-1118" y="-173"/>
      </p:cViewPr>
      <p:guideLst>
        <p:guide orient="horz" pos="4320"/>
        <p:guide pos="3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1B3D0F-C1D8-4741-8778-38A7BB6F163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C82556E-74A8-450D-A87E-628A968320CD}">
      <dgm:prSet phldrT="[Text]"/>
      <dgm:spPr/>
      <dgm:t>
        <a:bodyPr/>
        <a:lstStyle/>
        <a:p>
          <a:r>
            <a:rPr lang="en-GB" dirty="0" smtClean="0"/>
            <a:t>Avoid</a:t>
          </a:r>
          <a:endParaRPr lang="en-GB" dirty="0"/>
        </a:p>
      </dgm:t>
    </dgm:pt>
    <dgm:pt modelId="{3890AA2D-9AD0-4CF7-830A-E157E7CF6AF5}" type="parTrans" cxnId="{B553CA57-650D-4481-A068-0779934A89AD}">
      <dgm:prSet/>
      <dgm:spPr/>
      <dgm:t>
        <a:bodyPr/>
        <a:lstStyle/>
        <a:p>
          <a:endParaRPr lang="en-GB"/>
        </a:p>
      </dgm:t>
    </dgm:pt>
    <dgm:pt modelId="{B550404D-04D1-4809-B5DA-C0FC8F8E4F48}" type="sibTrans" cxnId="{B553CA57-650D-4481-A068-0779934A89AD}">
      <dgm:prSet/>
      <dgm:spPr/>
      <dgm:t>
        <a:bodyPr/>
        <a:lstStyle/>
        <a:p>
          <a:endParaRPr lang="en-GB"/>
        </a:p>
      </dgm:t>
    </dgm:pt>
    <dgm:pt modelId="{C00DC8E8-316E-4604-9781-870C40EEFF17}">
      <dgm:prSet phldrT="[Text]"/>
      <dgm:spPr/>
      <dgm:t>
        <a:bodyPr/>
        <a:lstStyle/>
        <a:p>
          <a:r>
            <a:rPr lang="en-GB" dirty="0" smtClean="0"/>
            <a:t>Change the reality of deterioration and hence the need for maintenance activity</a:t>
          </a:r>
          <a:endParaRPr lang="en-GB" dirty="0"/>
        </a:p>
      </dgm:t>
    </dgm:pt>
    <dgm:pt modelId="{A933768C-0A06-449F-9DEC-AE338A2E0BBF}" type="parTrans" cxnId="{CCBDC18D-8D70-420E-9031-8614B5D98C40}">
      <dgm:prSet/>
      <dgm:spPr/>
      <dgm:t>
        <a:bodyPr/>
        <a:lstStyle/>
        <a:p>
          <a:endParaRPr lang="en-GB"/>
        </a:p>
      </dgm:t>
    </dgm:pt>
    <dgm:pt modelId="{6DBD86CA-E1D1-4B66-8BC7-FE45BC8EDD62}" type="sibTrans" cxnId="{CCBDC18D-8D70-420E-9031-8614B5D98C40}">
      <dgm:prSet/>
      <dgm:spPr/>
      <dgm:t>
        <a:bodyPr/>
        <a:lstStyle/>
        <a:p>
          <a:endParaRPr lang="en-GB"/>
        </a:p>
      </dgm:t>
    </dgm:pt>
    <dgm:pt modelId="{74E8699E-ABD4-4FEE-B105-29C06DB8758A}">
      <dgm:prSet phldrT="[Text]"/>
      <dgm:spPr/>
      <dgm:t>
        <a:bodyPr/>
        <a:lstStyle/>
        <a:p>
          <a:r>
            <a:rPr lang="en-GB" dirty="0" smtClean="0"/>
            <a:t>Contain</a:t>
          </a:r>
          <a:endParaRPr lang="en-GB" dirty="0"/>
        </a:p>
      </dgm:t>
    </dgm:pt>
    <dgm:pt modelId="{96B299D7-2DEF-416C-AAF2-77058804FB42}" type="parTrans" cxnId="{9AAD3778-7773-446F-9846-030ED304144B}">
      <dgm:prSet/>
      <dgm:spPr/>
      <dgm:t>
        <a:bodyPr/>
        <a:lstStyle/>
        <a:p>
          <a:endParaRPr lang="en-GB"/>
        </a:p>
      </dgm:t>
    </dgm:pt>
    <dgm:pt modelId="{7EF72DEC-909B-4E00-9107-A58D08340D55}" type="sibTrans" cxnId="{9AAD3778-7773-446F-9846-030ED304144B}">
      <dgm:prSet/>
      <dgm:spPr/>
      <dgm:t>
        <a:bodyPr/>
        <a:lstStyle/>
        <a:p>
          <a:endParaRPr lang="en-GB"/>
        </a:p>
      </dgm:t>
    </dgm:pt>
    <dgm:pt modelId="{18F4AD8C-6754-46CE-8AC3-EF7991ADE546}">
      <dgm:prSet phldrT="[Text]"/>
      <dgm:spPr/>
      <dgm:t>
        <a:bodyPr/>
        <a:lstStyle/>
        <a:p>
          <a:r>
            <a:rPr lang="en-GB" dirty="0" smtClean="0"/>
            <a:t>Minimise the incremental cost of  ‘disruption’ to customer operations</a:t>
          </a:r>
          <a:endParaRPr lang="en-GB" dirty="0"/>
        </a:p>
      </dgm:t>
    </dgm:pt>
    <dgm:pt modelId="{19EA3736-679A-4C6C-A87B-A84232551700}" type="parTrans" cxnId="{8981E8B1-DD03-49CE-B3E4-9AC6BB7D125F}">
      <dgm:prSet/>
      <dgm:spPr/>
      <dgm:t>
        <a:bodyPr/>
        <a:lstStyle/>
        <a:p>
          <a:endParaRPr lang="en-GB"/>
        </a:p>
      </dgm:t>
    </dgm:pt>
    <dgm:pt modelId="{42EB3335-2A36-4346-A161-61E2FEB9FF24}" type="sibTrans" cxnId="{8981E8B1-DD03-49CE-B3E4-9AC6BB7D125F}">
      <dgm:prSet/>
      <dgm:spPr/>
      <dgm:t>
        <a:bodyPr/>
        <a:lstStyle/>
        <a:p>
          <a:endParaRPr lang="en-GB"/>
        </a:p>
      </dgm:t>
    </dgm:pt>
    <dgm:pt modelId="{565EC9A9-ABA4-4AA9-8000-9D3D70BB2A85}">
      <dgm:prSet phldrT="[Text]"/>
      <dgm:spPr/>
      <dgm:t>
        <a:bodyPr/>
        <a:lstStyle/>
        <a:p>
          <a:r>
            <a:rPr lang="en-GB" dirty="0" smtClean="0"/>
            <a:t>Recover</a:t>
          </a:r>
          <a:endParaRPr lang="en-GB" dirty="0"/>
        </a:p>
      </dgm:t>
    </dgm:pt>
    <dgm:pt modelId="{D8FCF2D2-495B-479D-8D3C-055FED2F32E1}" type="parTrans" cxnId="{CBB8ADFB-B477-47D9-8C02-963E219BA0D0}">
      <dgm:prSet/>
      <dgm:spPr/>
      <dgm:t>
        <a:bodyPr/>
        <a:lstStyle/>
        <a:p>
          <a:endParaRPr lang="en-GB"/>
        </a:p>
      </dgm:t>
    </dgm:pt>
    <dgm:pt modelId="{3659F850-E8A6-4274-B53F-6300926329E9}" type="sibTrans" cxnId="{CBB8ADFB-B477-47D9-8C02-963E219BA0D0}">
      <dgm:prSet/>
      <dgm:spPr/>
      <dgm:t>
        <a:bodyPr/>
        <a:lstStyle/>
        <a:p>
          <a:endParaRPr lang="en-GB"/>
        </a:p>
      </dgm:t>
    </dgm:pt>
    <dgm:pt modelId="{21220A44-A881-44F0-92B2-864ED47C702C}">
      <dgm:prSet phldrT="[Text]"/>
      <dgm:spPr/>
      <dgm:t>
        <a:bodyPr/>
        <a:lstStyle/>
        <a:p>
          <a:r>
            <a:rPr lang="en-GB" dirty="0" smtClean="0"/>
            <a:t>Execute physical maintenance activity at the optimum cost for the life recovered</a:t>
          </a:r>
          <a:endParaRPr lang="en-GB" dirty="0"/>
        </a:p>
      </dgm:t>
    </dgm:pt>
    <dgm:pt modelId="{6794655C-A15F-4835-A099-BC1E7AB9606F}" type="parTrans" cxnId="{6F9BAA19-EA3E-43D7-880D-48C1C6D8574C}">
      <dgm:prSet/>
      <dgm:spPr/>
      <dgm:t>
        <a:bodyPr/>
        <a:lstStyle/>
        <a:p>
          <a:endParaRPr lang="en-GB"/>
        </a:p>
      </dgm:t>
    </dgm:pt>
    <dgm:pt modelId="{268CB262-03D8-4A15-8793-644C033B6DD2}" type="sibTrans" cxnId="{6F9BAA19-EA3E-43D7-880D-48C1C6D8574C}">
      <dgm:prSet/>
      <dgm:spPr/>
      <dgm:t>
        <a:bodyPr/>
        <a:lstStyle/>
        <a:p>
          <a:endParaRPr lang="en-GB"/>
        </a:p>
      </dgm:t>
    </dgm:pt>
    <dgm:pt modelId="{99A1C75A-DD4F-4206-A1B4-49D8617BAEA8}" type="pres">
      <dgm:prSet presAssocID="{4B1B3D0F-C1D8-4741-8778-38A7BB6F163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5687A98-5256-49D3-B61C-BA504B3B90D7}" type="pres">
      <dgm:prSet presAssocID="{3C82556E-74A8-450D-A87E-628A968320CD}" presName="linNode" presStyleCnt="0"/>
      <dgm:spPr/>
    </dgm:pt>
    <dgm:pt modelId="{5ACE4711-95A8-4A71-B447-3307ECD3F809}" type="pres">
      <dgm:prSet presAssocID="{3C82556E-74A8-450D-A87E-628A968320CD}" presName="parentText" presStyleLbl="node1" presStyleIdx="0" presStyleCnt="3" custScaleX="7664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92574D-BF95-47E3-83AD-98CBB116500B}" type="pres">
      <dgm:prSet presAssocID="{3C82556E-74A8-450D-A87E-628A968320CD}" presName="descendantText" presStyleLbl="alignAccFollowNode1" presStyleIdx="0" presStyleCnt="3" custScaleX="13269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7FEF991-DB51-4F3F-B94F-3DF333DD11BC}" type="pres">
      <dgm:prSet presAssocID="{B550404D-04D1-4809-B5DA-C0FC8F8E4F48}" presName="sp" presStyleCnt="0"/>
      <dgm:spPr/>
    </dgm:pt>
    <dgm:pt modelId="{57C53D61-2E64-441D-B881-B9E43974C641}" type="pres">
      <dgm:prSet presAssocID="{74E8699E-ABD4-4FEE-B105-29C06DB8758A}" presName="linNode" presStyleCnt="0"/>
      <dgm:spPr/>
    </dgm:pt>
    <dgm:pt modelId="{1085155F-B1A4-4BA6-94CC-780F27D35AAB}" type="pres">
      <dgm:prSet presAssocID="{74E8699E-ABD4-4FEE-B105-29C06DB8758A}" presName="parentText" presStyleLbl="node1" presStyleIdx="1" presStyleCnt="3" custScaleX="7664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B9EBF19-7920-4162-AC9D-6A0FAB598C46}" type="pres">
      <dgm:prSet presAssocID="{74E8699E-ABD4-4FEE-B105-29C06DB8758A}" presName="descendantText" presStyleLbl="alignAccFollowNode1" presStyleIdx="1" presStyleCnt="3" custScaleX="13269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E61D662-C58C-443C-BA24-A9407E1D7770}" type="pres">
      <dgm:prSet presAssocID="{7EF72DEC-909B-4E00-9107-A58D08340D55}" presName="sp" presStyleCnt="0"/>
      <dgm:spPr/>
    </dgm:pt>
    <dgm:pt modelId="{2371707F-639C-4577-AA10-56E5B7FD992D}" type="pres">
      <dgm:prSet presAssocID="{565EC9A9-ABA4-4AA9-8000-9D3D70BB2A85}" presName="linNode" presStyleCnt="0"/>
      <dgm:spPr/>
    </dgm:pt>
    <dgm:pt modelId="{0A71F36E-5818-4F5D-847D-52FF280FF176}" type="pres">
      <dgm:prSet presAssocID="{565EC9A9-ABA4-4AA9-8000-9D3D70BB2A85}" presName="parentText" presStyleLbl="node1" presStyleIdx="2" presStyleCnt="3" custScaleX="7664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9F53514-0D96-40A0-BE26-A76381FAD899}" type="pres">
      <dgm:prSet presAssocID="{565EC9A9-ABA4-4AA9-8000-9D3D70BB2A85}" presName="descendantText" presStyleLbl="alignAccFollowNode1" presStyleIdx="2" presStyleCnt="3" custScaleX="13250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F76FD90-0F05-4A7F-AEC9-5EDB58C71CF7}" type="presOf" srcId="{74E8699E-ABD4-4FEE-B105-29C06DB8758A}" destId="{1085155F-B1A4-4BA6-94CC-780F27D35AAB}" srcOrd="0" destOrd="0" presId="urn:microsoft.com/office/officeart/2005/8/layout/vList5"/>
    <dgm:cxn modelId="{CBB8ADFB-B477-47D9-8C02-963E219BA0D0}" srcId="{4B1B3D0F-C1D8-4741-8778-38A7BB6F1633}" destId="{565EC9A9-ABA4-4AA9-8000-9D3D70BB2A85}" srcOrd="2" destOrd="0" parTransId="{D8FCF2D2-495B-479D-8D3C-055FED2F32E1}" sibTransId="{3659F850-E8A6-4274-B53F-6300926329E9}"/>
    <dgm:cxn modelId="{8B38C184-2D22-49D2-AD3F-62A4E2DE659D}" type="presOf" srcId="{18F4AD8C-6754-46CE-8AC3-EF7991ADE546}" destId="{5B9EBF19-7920-4162-AC9D-6A0FAB598C46}" srcOrd="0" destOrd="0" presId="urn:microsoft.com/office/officeart/2005/8/layout/vList5"/>
    <dgm:cxn modelId="{6F9BAA19-EA3E-43D7-880D-48C1C6D8574C}" srcId="{565EC9A9-ABA4-4AA9-8000-9D3D70BB2A85}" destId="{21220A44-A881-44F0-92B2-864ED47C702C}" srcOrd="0" destOrd="0" parTransId="{6794655C-A15F-4835-A099-BC1E7AB9606F}" sibTransId="{268CB262-03D8-4A15-8793-644C033B6DD2}"/>
    <dgm:cxn modelId="{49BBC045-C2D6-4BDB-8009-7B9F83342C15}" type="presOf" srcId="{3C82556E-74A8-450D-A87E-628A968320CD}" destId="{5ACE4711-95A8-4A71-B447-3307ECD3F809}" srcOrd="0" destOrd="0" presId="urn:microsoft.com/office/officeart/2005/8/layout/vList5"/>
    <dgm:cxn modelId="{F25131BB-5DC5-4FA4-A88D-57930BB59BB1}" type="presOf" srcId="{565EC9A9-ABA4-4AA9-8000-9D3D70BB2A85}" destId="{0A71F36E-5818-4F5D-847D-52FF280FF176}" srcOrd="0" destOrd="0" presId="urn:microsoft.com/office/officeart/2005/8/layout/vList5"/>
    <dgm:cxn modelId="{2086333E-386A-490D-8473-E1923D43886D}" type="presOf" srcId="{4B1B3D0F-C1D8-4741-8778-38A7BB6F1633}" destId="{99A1C75A-DD4F-4206-A1B4-49D8617BAEA8}" srcOrd="0" destOrd="0" presId="urn:microsoft.com/office/officeart/2005/8/layout/vList5"/>
    <dgm:cxn modelId="{9AAD3778-7773-446F-9846-030ED304144B}" srcId="{4B1B3D0F-C1D8-4741-8778-38A7BB6F1633}" destId="{74E8699E-ABD4-4FEE-B105-29C06DB8758A}" srcOrd="1" destOrd="0" parTransId="{96B299D7-2DEF-416C-AAF2-77058804FB42}" sibTransId="{7EF72DEC-909B-4E00-9107-A58D08340D55}"/>
    <dgm:cxn modelId="{B553CA57-650D-4481-A068-0779934A89AD}" srcId="{4B1B3D0F-C1D8-4741-8778-38A7BB6F1633}" destId="{3C82556E-74A8-450D-A87E-628A968320CD}" srcOrd="0" destOrd="0" parTransId="{3890AA2D-9AD0-4CF7-830A-E157E7CF6AF5}" sibTransId="{B550404D-04D1-4809-B5DA-C0FC8F8E4F48}"/>
    <dgm:cxn modelId="{1E7F202B-60AC-4A09-81DB-3E136EC18196}" type="presOf" srcId="{C00DC8E8-316E-4604-9781-870C40EEFF17}" destId="{CB92574D-BF95-47E3-83AD-98CBB116500B}" srcOrd="0" destOrd="0" presId="urn:microsoft.com/office/officeart/2005/8/layout/vList5"/>
    <dgm:cxn modelId="{8981E8B1-DD03-49CE-B3E4-9AC6BB7D125F}" srcId="{74E8699E-ABD4-4FEE-B105-29C06DB8758A}" destId="{18F4AD8C-6754-46CE-8AC3-EF7991ADE546}" srcOrd="0" destOrd="0" parTransId="{19EA3736-679A-4C6C-A87B-A84232551700}" sibTransId="{42EB3335-2A36-4346-A161-61E2FEB9FF24}"/>
    <dgm:cxn modelId="{CD1E6C0B-F4AA-48C0-BEAD-FD2CF3394BAF}" type="presOf" srcId="{21220A44-A881-44F0-92B2-864ED47C702C}" destId="{69F53514-0D96-40A0-BE26-A76381FAD899}" srcOrd="0" destOrd="0" presId="urn:microsoft.com/office/officeart/2005/8/layout/vList5"/>
    <dgm:cxn modelId="{CCBDC18D-8D70-420E-9031-8614B5D98C40}" srcId="{3C82556E-74A8-450D-A87E-628A968320CD}" destId="{C00DC8E8-316E-4604-9781-870C40EEFF17}" srcOrd="0" destOrd="0" parTransId="{A933768C-0A06-449F-9DEC-AE338A2E0BBF}" sibTransId="{6DBD86CA-E1D1-4B66-8BC7-FE45BC8EDD62}"/>
    <dgm:cxn modelId="{9AE797E4-592A-4198-B611-4F05AF889D96}" type="presParOf" srcId="{99A1C75A-DD4F-4206-A1B4-49D8617BAEA8}" destId="{05687A98-5256-49D3-B61C-BA504B3B90D7}" srcOrd="0" destOrd="0" presId="urn:microsoft.com/office/officeart/2005/8/layout/vList5"/>
    <dgm:cxn modelId="{5D679736-9B1F-4671-AB00-58FDC017A9AA}" type="presParOf" srcId="{05687A98-5256-49D3-B61C-BA504B3B90D7}" destId="{5ACE4711-95A8-4A71-B447-3307ECD3F809}" srcOrd="0" destOrd="0" presId="urn:microsoft.com/office/officeart/2005/8/layout/vList5"/>
    <dgm:cxn modelId="{DB82403B-FC55-46F4-897D-07E0269DD9E6}" type="presParOf" srcId="{05687A98-5256-49D3-B61C-BA504B3B90D7}" destId="{CB92574D-BF95-47E3-83AD-98CBB116500B}" srcOrd="1" destOrd="0" presId="urn:microsoft.com/office/officeart/2005/8/layout/vList5"/>
    <dgm:cxn modelId="{5A0CC30D-A6D5-4D65-A249-6C21A782F6FF}" type="presParOf" srcId="{99A1C75A-DD4F-4206-A1B4-49D8617BAEA8}" destId="{47FEF991-DB51-4F3F-B94F-3DF333DD11BC}" srcOrd="1" destOrd="0" presId="urn:microsoft.com/office/officeart/2005/8/layout/vList5"/>
    <dgm:cxn modelId="{8512BD0D-A489-44F6-8B4A-7307AC991BAD}" type="presParOf" srcId="{99A1C75A-DD4F-4206-A1B4-49D8617BAEA8}" destId="{57C53D61-2E64-441D-B881-B9E43974C641}" srcOrd="2" destOrd="0" presId="urn:microsoft.com/office/officeart/2005/8/layout/vList5"/>
    <dgm:cxn modelId="{FC286D75-5BF2-49BB-8C44-A319219DFDB6}" type="presParOf" srcId="{57C53D61-2E64-441D-B881-B9E43974C641}" destId="{1085155F-B1A4-4BA6-94CC-780F27D35AAB}" srcOrd="0" destOrd="0" presId="urn:microsoft.com/office/officeart/2005/8/layout/vList5"/>
    <dgm:cxn modelId="{11F28061-7130-4D79-A15D-888878C55E76}" type="presParOf" srcId="{57C53D61-2E64-441D-B881-B9E43974C641}" destId="{5B9EBF19-7920-4162-AC9D-6A0FAB598C46}" srcOrd="1" destOrd="0" presId="urn:microsoft.com/office/officeart/2005/8/layout/vList5"/>
    <dgm:cxn modelId="{B2B09771-4FE3-44CE-B08A-FF60F5997F20}" type="presParOf" srcId="{99A1C75A-DD4F-4206-A1B4-49D8617BAEA8}" destId="{EE61D662-C58C-443C-BA24-A9407E1D7770}" srcOrd="3" destOrd="0" presId="urn:microsoft.com/office/officeart/2005/8/layout/vList5"/>
    <dgm:cxn modelId="{903C4EBB-A54C-4A08-A836-9C5F7CBCE47B}" type="presParOf" srcId="{99A1C75A-DD4F-4206-A1B4-49D8617BAEA8}" destId="{2371707F-639C-4577-AA10-56E5B7FD992D}" srcOrd="4" destOrd="0" presId="urn:microsoft.com/office/officeart/2005/8/layout/vList5"/>
    <dgm:cxn modelId="{F4EE24D2-0B8C-4F17-AD25-5CA803BB1630}" type="presParOf" srcId="{2371707F-639C-4577-AA10-56E5B7FD992D}" destId="{0A71F36E-5818-4F5D-847D-52FF280FF176}" srcOrd="0" destOrd="0" presId="urn:microsoft.com/office/officeart/2005/8/layout/vList5"/>
    <dgm:cxn modelId="{43C21409-21EF-46EA-A6BC-E211A9A8093E}" type="presParOf" srcId="{2371707F-639C-4577-AA10-56E5B7FD992D}" destId="{69F53514-0D96-40A0-BE26-A76381FAD89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2574D-BF95-47E3-83AD-98CBB116500B}">
      <dsp:nvSpPr>
        <dsp:cNvPr id="0" name=""/>
        <dsp:cNvSpPr/>
      </dsp:nvSpPr>
      <dsp:spPr>
        <a:xfrm rot="5400000">
          <a:off x="3491667" y="-1770924"/>
          <a:ext cx="1066389" cy="48788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 smtClean="0"/>
            <a:t>Change the reality of deterioration and hence the need for maintenance activity</a:t>
          </a:r>
          <a:endParaRPr lang="en-GB" sz="2100" kern="1200" dirty="0"/>
        </a:p>
      </dsp:txBody>
      <dsp:txXfrm rot="-5400000">
        <a:off x="1585425" y="187375"/>
        <a:ext cx="4826818" cy="962275"/>
      </dsp:txXfrm>
    </dsp:sp>
    <dsp:sp modelId="{5ACE4711-95A8-4A71-B447-3307ECD3F809}">
      <dsp:nvSpPr>
        <dsp:cNvPr id="0" name=""/>
        <dsp:cNvSpPr/>
      </dsp:nvSpPr>
      <dsp:spPr>
        <a:xfrm>
          <a:off x="245" y="2019"/>
          <a:ext cx="1585178" cy="13329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Avoid</a:t>
          </a:r>
          <a:endParaRPr lang="en-GB" sz="2900" kern="1200" dirty="0"/>
        </a:p>
      </dsp:txBody>
      <dsp:txXfrm>
        <a:off x="65316" y="67090"/>
        <a:ext cx="1455036" cy="1202845"/>
      </dsp:txXfrm>
    </dsp:sp>
    <dsp:sp modelId="{5B9EBF19-7920-4162-AC9D-6A0FAB598C46}">
      <dsp:nvSpPr>
        <dsp:cNvPr id="0" name=""/>
        <dsp:cNvSpPr/>
      </dsp:nvSpPr>
      <dsp:spPr>
        <a:xfrm rot="5400000">
          <a:off x="3491667" y="-371287"/>
          <a:ext cx="1066389" cy="48788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 smtClean="0"/>
            <a:t>Minimise the incremental cost of  ‘disruption’ to customer operations</a:t>
          </a:r>
          <a:endParaRPr lang="en-GB" sz="2100" kern="1200" dirty="0"/>
        </a:p>
      </dsp:txBody>
      <dsp:txXfrm rot="-5400000">
        <a:off x="1585425" y="1587012"/>
        <a:ext cx="4826818" cy="962275"/>
      </dsp:txXfrm>
    </dsp:sp>
    <dsp:sp modelId="{1085155F-B1A4-4BA6-94CC-780F27D35AAB}">
      <dsp:nvSpPr>
        <dsp:cNvPr id="0" name=""/>
        <dsp:cNvSpPr/>
      </dsp:nvSpPr>
      <dsp:spPr>
        <a:xfrm>
          <a:off x="245" y="1401656"/>
          <a:ext cx="1585178" cy="13329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Contain</a:t>
          </a:r>
          <a:endParaRPr lang="en-GB" sz="2900" kern="1200" dirty="0"/>
        </a:p>
      </dsp:txBody>
      <dsp:txXfrm>
        <a:off x="65316" y="1466727"/>
        <a:ext cx="1455036" cy="1202845"/>
      </dsp:txXfrm>
    </dsp:sp>
    <dsp:sp modelId="{69F53514-0D96-40A0-BE26-A76381FAD899}">
      <dsp:nvSpPr>
        <dsp:cNvPr id="0" name=""/>
        <dsp:cNvSpPr/>
      </dsp:nvSpPr>
      <dsp:spPr>
        <a:xfrm rot="5400000">
          <a:off x="3492629" y="1029128"/>
          <a:ext cx="1066389" cy="48773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 smtClean="0"/>
            <a:t>Execute physical maintenance activity at the optimum cost for the life recovered</a:t>
          </a:r>
          <a:endParaRPr lang="en-GB" sz="2100" kern="1200" dirty="0"/>
        </a:p>
      </dsp:txBody>
      <dsp:txXfrm rot="-5400000">
        <a:off x="1587166" y="2986649"/>
        <a:ext cx="4825260" cy="962275"/>
      </dsp:txXfrm>
    </dsp:sp>
    <dsp:sp modelId="{0A71F36E-5818-4F5D-847D-52FF280FF176}">
      <dsp:nvSpPr>
        <dsp:cNvPr id="0" name=""/>
        <dsp:cNvSpPr/>
      </dsp:nvSpPr>
      <dsp:spPr>
        <a:xfrm>
          <a:off x="245" y="2801293"/>
          <a:ext cx="1586920" cy="13329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Recover</a:t>
          </a:r>
          <a:endParaRPr lang="en-GB" sz="2900" kern="1200" dirty="0"/>
        </a:p>
      </dsp:txBody>
      <dsp:txXfrm>
        <a:off x="65316" y="2866364"/>
        <a:ext cx="1456778" cy="1202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CBB3F-97E5-6B4E-B768-D9F03FBA96A0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8C40D-2285-F040-B89D-7F4F9BD5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69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DFCD15-5B38-468D-9C61-9992A072438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03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DFCD15-5B38-468D-9C61-9992A072438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03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DFCD15-5B38-468D-9C61-9992A072438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03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DFCD15-5B38-468D-9C61-9992A072438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03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DFCD15-5B38-468D-9C61-9992A072438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03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DFCD15-5B38-468D-9C61-9992A072438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03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DFCD15-5B38-468D-9C61-9992A072438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03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B11A097-9E79-8E44-9940-3A0642961DF1}"/>
              </a:ext>
            </a:extLst>
          </p:cNvPr>
          <p:cNvSpPr/>
          <p:nvPr userDrawn="1"/>
        </p:nvSpPr>
        <p:spPr>
          <a:xfrm rot="4731796">
            <a:off x="1950850" y="-1673695"/>
            <a:ext cx="14057117" cy="1004079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2B6A34-22EB-CC4F-A178-78FE163A5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3A17E7B-29AA-5A4E-8C53-F8A1A07A6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862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07AA2E8-5623-2C45-AA07-E8638A33A2BA}"/>
              </a:ext>
            </a:extLst>
          </p:cNvPr>
          <p:cNvSpPr/>
          <p:nvPr userDrawn="1"/>
        </p:nvSpPr>
        <p:spPr>
          <a:xfrm rot="4731796">
            <a:off x="3779650" y="-1189064"/>
            <a:ext cx="14057117" cy="1004079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0A12D54-0412-594F-8387-3A9291D80DEE}"/>
              </a:ext>
            </a:extLst>
          </p:cNvPr>
          <p:cNvSpPr/>
          <p:nvPr userDrawn="1"/>
        </p:nvSpPr>
        <p:spPr>
          <a:xfrm>
            <a:off x="0" y="1353312"/>
            <a:ext cx="12192000" cy="5504688"/>
          </a:xfrm>
          <a:prstGeom prst="rect">
            <a:avLst/>
          </a:prstGeom>
          <a:solidFill>
            <a:srgbClr val="5F3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A77A93-EB31-EA47-A456-3B52BE0A3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04" y="69053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F3E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="" xmlns:a16="http://schemas.microsoft.com/office/drawing/2014/main" id="{B39E3A8B-F38D-5E4A-B5EA-BEF981D2A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7304" y="63197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AB24E2-C3C2-2047-987C-14E9AFDE371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72478A-D3D7-BD43-96E4-F6AC5826BA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87485" y="6049755"/>
            <a:ext cx="631609" cy="41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0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5A79941-17FD-5249-9D1E-E1F17F815C11}"/>
              </a:ext>
            </a:extLst>
          </p:cNvPr>
          <p:cNvSpPr/>
          <p:nvPr userDrawn="1"/>
        </p:nvSpPr>
        <p:spPr>
          <a:xfrm rot="2725156">
            <a:off x="4328290" y="-3932947"/>
            <a:ext cx="14057117" cy="1004079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1DD464A-CBBB-9342-BB59-4BFE25A13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7304" y="63197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5F3E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AB24E2-C3C2-2047-987C-14E9AFDE37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F16525A-77A6-E649-B83A-5C97A57B32E5}"/>
              </a:ext>
            </a:extLst>
          </p:cNvPr>
          <p:cNvSpPr/>
          <p:nvPr userDrawn="1"/>
        </p:nvSpPr>
        <p:spPr>
          <a:xfrm>
            <a:off x="0" y="0"/>
            <a:ext cx="12192000" cy="1353312"/>
          </a:xfrm>
          <a:prstGeom prst="rect">
            <a:avLst/>
          </a:prstGeom>
          <a:solidFill>
            <a:srgbClr val="5F3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327A35DC-1872-6E44-AA84-425670FF29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6029" y="796291"/>
            <a:ext cx="5568950" cy="410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rgbClr val="5F3E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rgbClr val="5F3E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solidFill>
                  <a:srgbClr val="5F3E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solidFill>
                  <a:srgbClr val="5F3E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A3BA99C-7653-684D-B87F-05307DC2A4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87485" y="6049755"/>
            <a:ext cx="631609" cy="41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2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3621" y="376242"/>
            <a:ext cx="10449983" cy="7699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900" b="1" i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571499" y="1174752"/>
            <a:ext cx="11034184" cy="4683125"/>
          </a:xfrm>
          <a:prstGeom prst="rect">
            <a:avLst/>
          </a:prstGeom>
        </p:spPr>
        <p:txBody>
          <a:bodyPr/>
          <a:lstStyle>
            <a:lvl1pPr>
              <a:lnSpc>
                <a:spcPts val="2933"/>
              </a:lnSpc>
              <a:defRPr/>
            </a:lvl1pPr>
            <a:lvl2pPr marL="355600" indent="-355600">
              <a:lnSpc>
                <a:spcPts val="2581"/>
              </a:lnSpc>
              <a:defRPr/>
            </a:lvl2pPr>
            <a:lvl3pPr marL="342900" indent="-342900">
              <a:lnSpc>
                <a:spcPts val="2581"/>
              </a:lnSpc>
              <a:buFont typeface="Arial" panose="020B0604020202020204" pitchFamily="34" charset="0"/>
              <a:buChar char="•"/>
              <a:defRPr sz="2300">
                <a:solidFill>
                  <a:schemeClr val="tx2"/>
                </a:solidFill>
              </a:defRPr>
            </a:lvl3pPr>
            <a:lvl4pPr marL="622300" indent="-266700">
              <a:lnSpc>
                <a:spcPts val="2581"/>
              </a:lnSpc>
              <a:defRPr sz="2000">
                <a:solidFill>
                  <a:schemeClr val="tx2"/>
                </a:solidFill>
              </a:defRPr>
            </a:lvl4pPr>
            <a:lvl5pPr marL="903288" indent="-274638">
              <a:lnSpc>
                <a:spcPts val="2581"/>
              </a:lnSpc>
              <a:buFont typeface="Courier New" panose="02070309020205020404" pitchFamily="49" charset="0"/>
              <a:buChar char="o"/>
              <a:tabLst/>
              <a:defRPr sz="1800">
                <a:solidFill>
                  <a:schemeClr val="tx2"/>
                </a:solidFill>
              </a:defRPr>
            </a:lvl5pPr>
            <a:lvl6pPr marL="1258888" indent="-355600">
              <a:buFont typeface="Wingdings" panose="05000000000000000000" pitchFamily="2" charset="2"/>
              <a:buChar char="Ø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73619" y="6430963"/>
            <a:ext cx="3589867" cy="177800"/>
          </a:xfrm>
          <a:prstGeom prst="rect">
            <a:avLst/>
          </a:prstGeom>
        </p:spPr>
        <p:txBody>
          <a:bodyPr rIns="0">
            <a:normAutofit/>
          </a:bodyPr>
          <a:lstStyle>
            <a:lvl1pPr marL="0" indent="0">
              <a:buNone/>
              <a:defRPr sz="900" b="0">
                <a:solidFill>
                  <a:srgbClr val="00499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1023601" y="411164"/>
            <a:ext cx="58208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CF1F4-14C7-4385-B081-FDC0E52BF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50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8" y="371475"/>
            <a:ext cx="10460567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152525"/>
            <a:ext cx="11034184" cy="46942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dt" sz="half" idx="10"/>
          </p:nvPr>
        </p:nvSpPr>
        <p:spPr>
          <a:xfrm>
            <a:off x="812800" y="6324600"/>
            <a:ext cx="38608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ftr" sz="quarter" idx="11"/>
          </p:nvPr>
        </p:nvSpPr>
        <p:spPr>
          <a:xfrm>
            <a:off x="812800" y="6559550"/>
            <a:ext cx="38608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Rolls-Royce proprietary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358042254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="" xmlns:a16="http://schemas.microsoft.com/office/drawing/2014/main" id="{9D50DD5E-D2BC-BC46-A044-782A36F54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416" y="63197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5F3E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AB24E2-C3C2-2047-987C-14E9AFDE3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36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9221FE-BCB0-7F44-A534-7BBAB7E5E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608" y="1783079"/>
            <a:ext cx="5422392" cy="1827467"/>
          </a:xfrm>
        </p:spPr>
        <p:txBody>
          <a:bodyPr/>
          <a:lstStyle/>
          <a:p>
            <a:pPr algn="l"/>
            <a:r>
              <a:rPr lang="en-GB" sz="4800" dirty="0"/>
              <a:t/>
            </a:r>
            <a:br>
              <a:rPr lang="en-GB" sz="4800" dirty="0"/>
            </a:br>
            <a:r>
              <a:rPr lang="en-GB" sz="4800" b="1" dirty="0" smtClean="0"/>
              <a:t>Design </a:t>
            </a:r>
            <a:r>
              <a:rPr lang="en-GB" sz="4800" b="1" dirty="0"/>
              <a:t>for Service: </a:t>
            </a:r>
            <a:r>
              <a:rPr lang="en-GB" sz="4800" dirty="0"/>
              <a:t>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1A9133B-73D5-6C41-9D0B-489384BC5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608" y="3675190"/>
            <a:ext cx="5422392" cy="787082"/>
          </a:xfrm>
        </p:spPr>
        <p:txBody>
          <a:bodyPr/>
          <a:lstStyle/>
          <a:p>
            <a:pPr algn="l"/>
            <a:r>
              <a:rPr lang="en-GB" sz="2800" b="1" dirty="0"/>
              <a:t>The </a:t>
            </a:r>
            <a:r>
              <a:rPr lang="en-GB" sz="2800" b="1" dirty="0" smtClean="0"/>
              <a:t>Rolls-Royce Advanced </a:t>
            </a:r>
            <a:r>
              <a:rPr lang="en-GB" sz="2800" b="1" dirty="0"/>
              <a:t>Services Transformation </a:t>
            </a:r>
            <a:r>
              <a:rPr lang="en-GB" sz="2800" b="1" dirty="0" smtClean="0"/>
              <a:t>Roadmap</a:t>
            </a:r>
          </a:p>
          <a:p>
            <a:pPr algn="l"/>
            <a:r>
              <a:rPr lang="en-GB" sz="1800" b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Andrew Harrison</a:t>
            </a:r>
          </a:p>
          <a:p>
            <a:pPr algn="l"/>
            <a:r>
              <a:rPr lang="en-GB" sz="1800" b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Associate Fellow – Rolls-Royce plc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99A25FE-CFCC-C747-9994-3FAFC8FF1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68" y="5625338"/>
            <a:ext cx="28194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0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47115" y="1936572"/>
            <a:ext cx="6610058" cy="1182210"/>
            <a:chOff x="1290405" y="961380"/>
            <a:chExt cx="4957544" cy="1182210"/>
          </a:xfrm>
        </p:grpSpPr>
        <p:sp>
          <p:nvSpPr>
            <p:cNvPr id="15" name="TextBox 14"/>
            <p:cNvSpPr txBox="1"/>
            <p:nvPr/>
          </p:nvSpPr>
          <p:spPr>
            <a:xfrm rot="21027198">
              <a:off x="4299434" y="961380"/>
              <a:ext cx="194851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Competitive benchmark</a:t>
              </a:r>
            </a:p>
            <a:p>
              <a:endParaRPr lang="en-GB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290405" y="1154239"/>
              <a:ext cx="4601981" cy="989351"/>
            </a:xfrm>
            <a:custGeom>
              <a:avLst/>
              <a:gdLst>
                <a:gd name="connsiteX0" fmla="*/ 0 w 4601981"/>
                <a:gd name="connsiteY0" fmla="*/ 989351 h 989351"/>
                <a:gd name="connsiteX1" fmla="*/ 1828800 w 4601981"/>
                <a:gd name="connsiteY1" fmla="*/ 689548 h 989351"/>
                <a:gd name="connsiteX2" fmla="*/ 4601981 w 4601981"/>
                <a:gd name="connsiteY2" fmla="*/ 0 h 989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01981" h="989351">
                  <a:moveTo>
                    <a:pt x="0" y="989351"/>
                  </a:moveTo>
                  <a:cubicBezTo>
                    <a:pt x="530901" y="921895"/>
                    <a:pt x="1061803" y="854440"/>
                    <a:pt x="1828800" y="689548"/>
                  </a:cubicBezTo>
                  <a:cubicBezTo>
                    <a:pt x="2595797" y="524656"/>
                    <a:pt x="3598889" y="262328"/>
                    <a:pt x="4601981" y="0"/>
                  </a:cubicBezTo>
                </a:path>
              </a:pathLst>
            </a:custGeom>
            <a:ln>
              <a:prstDash val="lg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566407" y="2639094"/>
            <a:ext cx="6310820" cy="3222887"/>
            <a:chOff x="1566407" y="2639094"/>
            <a:chExt cx="6310820" cy="3222887"/>
          </a:xfrm>
        </p:grpSpPr>
        <p:sp>
          <p:nvSpPr>
            <p:cNvPr id="39" name="Freeform 38"/>
            <p:cNvSpPr/>
            <p:nvPr/>
          </p:nvSpPr>
          <p:spPr>
            <a:xfrm>
              <a:off x="6503148" y="2639094"/>
              <a:ext cx="1374079" cy="3221017"/>
            </a:xfrm>
            <a:custGeom>
              <a:avLst/>
              <a:gdLst>
                <a:gd name="connsiteX0" fmla="*/ 0 w 1478943"/>
                <a:gd name="connsiteY0" fmla="*/ 2743200 h 2751151"/>
                <a:gd name="connsiteX1" fmla="*/ 0 w 1478943"/>
                <a:gd name="connsiteY1" fmla="*/ 0 h 2751151"/>
                <a:gd name="connsiteX2" fmla="*/ 1478943 w 1478943"/>
                <a:gd name="connsiteY2" fmla="*/ 151075 h 2751151"/>
                <a:gd name="connsiteX3" fmla="*/ 1478943 w 1478943"/>
                <a:gd name="connsiteY3" fmla="*/ 2751151 h 2751151"/>
                <a:gd name="connsiteX4" fmla="*/ 0 w 1478943"/>
                <a:gd name="connsiteY4" fmla="*/ 2743200 h 275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943" h="2751151">
                  <a:moveTo>
                    <a:pt x="0" y="2743200"/>
                  </a:moveTo>
                  <a:lnTo>
                    <a:pt x="0" y="0"/>
                  </a:lnTo>
                  <a:lnTo>
                    <a:pt x="1478943" y="151075"/>
                  </a:lnTo>
                  <a:lnTo>
                    <a:pt x="1478943" y="2751151"/>
                  </a:lnTo>
                  <a:lnTo>
                    <a:pt x="0" y="2743200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1566407" y="2800350"/>
              <a:ext cx="4679217" cy="3061631"/>
              <a:chOff x="1566407" y="2800350"/>
              <a:chExt cx="4679217" cy="3061631"/>
            </a:xfrm>
          </p:grpSpPr>
          <p:sp>
            <p:nvSpPr>
              <p:cNvPr id="27" name="Freeform 26"/>
              <p:cNvSpPr/>
              <p:nvPr/>
            </p:nvSpPr>
            <p:spPr>
              <a:xfrm>
                <a:off x="3320969" y="3028840"/>
                <a:ext cx="1294133" cy="2831272"/>
              </a:xfrm>
              <a:custGeom>
                <a:avLst/>
                <a:gdLst>
                  <a:gd name="connsiteX0" fmla="*/ 0 w 1478943"/>
                  <a:gd name="connsiteY0" fmla="*/ 2743200 h 2751151"/>
                  <a:gd name="connsiteX1" fmla="*/ 0 w 1478943"/>
                  <a:gd name="connsiteY1" fmla="*/ 0 h 2751151"/>
                  <a:gd name="connsiteX2" fmla="*/ 1478943 w 1478943"/>
                  <a:gd name="connsiteY2" fmla="*/ 151075 h 2751151"/>
                  <a:gd name="connsiteX3" fmla="*/ 1478943 w 1478943"/>
                  <a:gd name="connsiteY3" fmla="*/ 2751151 h 2751151"/>
                  <a:gd name="connsiteX4" fmla="*/ 0 w 1478943"/>
                  <a:gd name="connsiteY4" fmla="*/ 2743200 h 275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8943" h="2751151">
                    <a:moveTo>
                      <a:pt x="0" y="2743200"/>
                    </a:moveTo>
                    <a:lnTo>
                      <a:pt x="0" y="0"/>
                    </a:lnTo>
                    <a:lnTo>
                      <a:pt x="1478943" y="151075"/>
                    </a:lnTo>
                    <a:lnTo>
                      <a:pt x="1478943" y="2751151"/>
                    </a:lnTo>
                    <a:lnTo>
                      <a:pt x="0" y="2743200"/>
                    </a:lnTo>
                    <a:close/>
                  </a:path>
                </a:pathLst>
              </a:cu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4871545" y="2800350"/>
                <a:ext cx="1374079" cy="3061631"/>
              </a:xfrm>
              <a:custGeom>
                <a:avLst/>
                <a:gdLst>
                  <a:gd name="connsiteX0" fmla="*/ 0 w 1478943"/>
                  <a:gd name="connsiteY0" fmla="*/ 2743200 h 2751151"/>
                  <a:gd name="connsiteX1" fmla="*/ 0 w 1478943"/>
                  <a:gd name="connsiteY1" fmla="*/ 0 h 2751151"/>
                  <a:gd name="connsiteX2" fmla="*/ 1478943 w 1478943"/>
                  <a:gd name="connsiteY2" fmla="*/ 151075 h 2751151"/>
                  <a:gd name="connsiteX3" fmla="*/ 1478943 w 1478943"/>
                  <a:gd name="connsiteY3" fmla="*/ 2751151 h 2751151"/>
                  <a:gd name="connsiteX4" fmla="*/ 0 w 1478943"/>
                  <a:gd name="connsiteY4" fmla="*/ 2743200 h 275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8943" h="2751151">
                    <a:moveTo>
                      <a:pt x="0" y="2743200"/>
                    </a:moveTo>
                    <a:lnTo>
                      <a:pt x="0" y="0"/>
                    </a:lnTo>
                    <a:lnTo>
                      <a:pt x="1478943" y="151075"/>
                    </a:lnTo>
                    <a:lnTo>
                      <a:pt x="1478943" y="2751151"/>
                    </a:lnTo>
                    <a:lnTo>
                      <a:pt x="0" y="2743200"/>
                    </a:lnTo>
                    <a:close/>
                  </a:path>
                </a:pathLst>
              </a:cu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1566407" y="3108960"/>
                <a:ext cx="1478943" cy="2751151"/>
              </a:xfrm>
              <a:custGeom>
                <a:avLst/>
                <a:gdLst>
                  <a:gd name="connsiteX0" fmla="*/ 0 w 1478943"/>
                  <a:gd name="connsiteY0" fmla="*/ 2743200 h 2751151"/>
                  <a:gd name="connsiteX1" fmla="*/ 0 w 1478943"/>
                  <a:gd name="connsiteY1" fmla="*/ 0 h 2751151"/>
                  <a:gd name="connsiteX2" fmla="*/ 1478943 w 1478943"/>
                  <a:gd name="connsiteY2" fmla="*/ 151075 h 2751151"/>
                  <a:gd name="connsiteX3" fmla="*/ 1478943 w 1478943"/>
                  <a:gd name="connsiteY3" fmla="*/ 2751151 h 2751151"/>
                  <a:gd name="connsiteX4" fmla="*/ 0 w 1478943"/>
                  <a:gd name="connsiteY4" fmla="*/ 2743200 h 275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8943" h="2751151">
                    <a:moveTo>
                      <a:pt x="0" y="2743200"/>
                    </a:moveTo>
                    <a:lnTo>
                      <a:pt x="0" y="0"/>
                    </a:lnTo>
                    <a:lnTo>
                      <a:pt x="1478943" y="151075"/>
                    </a:lnTo>
                    <a:lnTo>
                      <a:pt x="1478943" y="2751151"/>
                    </a:lnTo>
                    <a:lnTo>
                      <a:pt x="0" y="2743200"/>
                    </a:lnTo>
                    <a:close/>
                  </a:path>
                </a:pathLst>
              </a:cu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Design for Service – Service Vision</a:t>
            </a:r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567102" y="2639094"/>
            <a:ext cx="0" cy="322288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567103" y="5861978"/>
            <a:ext cx="6255895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76045" y="5861978"/>
            <a:ext cx="3038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Years of operation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267716" y="3902579"/>
            <a:ext cx="2393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Passenger / Cargo </a:t>
            </a:r>
            <a:br>
              <a:rPr lang="en-GB" dirty="0" smtClean="0"/>
            </a:br>
            <a:r>
              <a:rPr lang="en-GB" dirty="0" smtClean="0"/>
              <a:t>Tonne Miles per $</a:t>
            </a:r>
            <a:endParaRPr lang="en-GB" dirty="0"/>
          </a:p>
        </p:txBody>
      </p:sp>
      <p:sp>
        <p:nvSpPr>
          <p:cNvPr id="10" name="Freeform 9"/>
          <p:cNvSpPr/>
          <p:nvPr/>
        </p:nvSpPr>
        <p:spPr>
          <a:xfrm>
            <a:off x="1567101" y="3103791"/>
            <a:ext cx="4197247" cy="2758190"/>
          </a:xfrm>
          <a:custGeom>
            <a:avLst/>
            <a:gdLst>
              <a:gd name="connsiteX0" fmla="*/ 0 w 3147935"/>
              <a:gd name="connsiteY0" fmla="*/ 2743200 h 2758190"/>
              <a:gd name="connsiteX1" fmla="*/ 0 w 3147935"/>
              <a:gd name="connsiteY1" fmla="*/ 0 h 2758190"/>
              <a:gd name="connsiteX2" fmla="*/ 914400 w 3147935"/>
              <a:gd name="connsiteY2" fmla="*/ 254833 h 2758190"/>
              <a:gd name="connsiteX3" fmla="*/ 914400 w 3147935"/>
              <a:gd name="connsiteY3" fmla="*/ 2758190 h 2758190"/>
              <a:gd name="connsiteX4" fmla="*/ 1319135 w 3147935"/>
              <a:gd name="connsiteY4" fmla="*/ 2758190 h 2758190"/>
              <a:gd name="connsiteX5" fmla="*/ 1334125 w 3147935"/>
              <a:gd name="connsiteY5" fmla="*/ 194872 h 2758190"/>
              <a:gd name="connsiteX6" fmla="*/ 2038663 w 3147935"/>
              <a:gd name="connsiteY6" fmla="*/ 434715 h 2758190"/>
              <a:gd name="connsiteX7" fmla="*/ 2038663 w 3147935"/>
              <a:gd name="connsiteY7" fmla="*/ 2743200 h 2758190"/>
              <a:gd name="connsiteX8" fmla="*/ 2488368 w 3147935"/>
              <a:gd name="connsiteY8" fmla="*/ 2743200 h 2758190"/>
              <a:gd name="connsiteX9" fmla="*/ 2503358 w 3147935"/>
              <a:gd name="connsiteY9" fmla="*/ 344774 h 2758190"/>
              <a:gd name="connsiteX10" fmla="*/ 3147935 w 3147935"/>
              <a:gd name="connsiteY10" fmla="*/ 569626 h 2758190"/>
              <a:gd name="connsiteX11" fmla="*/ 3147935 w 3147935"/>
              <a:gd name="connsiteY11" fmla="*/ 2758190 h 2758190"/>
              <a:gd name="connsiteX12" fmla="*/ 0 w 3147935"/>
              <a:gd name="connsiteY12" fmla="*/ 2743200 h 2758190"/>
              <a:gd name="connsiteX0" fmla="*/ 0 w 3147935"/>
              <a:gd name="connsiteY0" fmla="*/ 2743200 h 2758190"/>
              <a:gd name="connsiteX1" fmla="*/ 0 w 3147935"/>
              <a:gd name="connsiteY1" fmla="*/ 0 h 2758190"/>
              <a:gd name="connsiteX2" fmla="*/ 914400 w 3147935"/>
              <a:gd name="connsiteY2" fmla="*/ 344774 h 2758190"/>
              <a:gd name="connsiteX3" fmla="*/ 914400 w 3147935"/>
              <a:gd name="connsiteY3" fmla="*/ 2758190 h 2758190"/>
              <a:gd name="connsiteX4" fmla="*/ 1319135 w 3147935"/>
              <a:gd name="connsiteY4" fmla="*/ 2758190 h 2758190"/>
              <a:gd name="connsiteX5" fmla="*/ 1334125 w 3147935"/>
              <a:gd name="connsiteY5" fmla="*/ 194872 h 2758190"/>
              <a:gd name="connsiteX6" fmla="*/ 2038663 w 3147935"/>
              <a:gd name="connsiteY6" fmla="*/ 434715 h 2758190"/>
              <a:gd name="connsiteX7" fmla="*/ 2038663 w 3147935"/>
              <a:gd name="connsiteY7" fmla="*/ 2743200 h 2758190"/>
              <a:gd name="connsiteX8" fmla="*/ 2488368 w 3147935"/>
              <a:gd name="connsiteY8" fmla="*/ 2743200 h 2758190"/>
              <a:gd name="connsiteX9" fmla="*/ 2503358 w 3147935"/>
              <a:gd name="connsiteY9" fmla="*/ 344774 h 2758190"/>
              <a:gd name="connsiteX10" fmla="*/ 3147935 w 3147935"/>
              <a:gd name="connsiteY10" fmla="*/ 569626 h 2758190"/>
              <a:gd name="connsiteX11" fmla="*/ 3147935 w 3147935"/>
              <a:gd name="connsiteY11" fmla="*/ 2758190 h 2758190"/>
              <a:gd name="connsiteX12" fmla="*/ 0 w 3147935"/>
              <a:gd name="connsiteY12" fmla="*/ 2743200 h 2758190"/>
              <a:gd name="connsiteX0" fmla="*/ 0 w 3147935"/>
              <a:gd name="connsiteY0" fmla="*/ 2743200 h 2758190"/>
              <a:gd name="connsiteX1" fmla="*/ 0 w 3147935"/>
              <a:gd name="connsiteY1" fmla="*/ 0 h 2758190"/>
              <a:gd name="connsiteX2" fmla="*/ 914400 w 3147935"/>
              <a:gd name="connsiteY2" fmla="*/ 344774 h 2758190"/>
              <a:gd name="connsiteX3" fmla="*/ 914400 w 3147935"/>
              <a:gd name="connsiteY3" fmla="*/ 2758190 h 2758190"/>
              <a:gd name="connsiteX4" fmla="*/ 1319135 w 3147935"/>
              <a:gd name="connsiteY4" fmla="*/ 2758190 h 2758190"/>
              <a:gd name="connsiteX5" fmla="*/ 1334125 w 3147935"/>
              <a:gd name="connsiteY5" fmla="*/ 194872 h 2758190"/>
              <a:gd name="connsiteX6" fmla="*/ 2038663 w 3147935"/>
              <a:gd name="connsiteY6" fmla="*/ 509666 h 2758190"/>
              <a:gd name="connsiteX7" fmla="*/ 2038663 w 3147935"/>
              <a:gd name="connsiteY7" fmla="*/ 2743200 h 2758190"/>
              <a:gd name="connsiteX8" fmla="*/ 2488368 w 3147935"/>
              <a:gd name="connsiteY8" fmla="*/ 2743200 h 2758190"/>
              <a:gd name="connsiteX9" fmla="*/ 2503358 w 3147935"/>
              <a:gd name="connsiteY9" fmla="*/ 344774 h 2758190"/>
              <a:gd name="connsiteX10" fmla="*/ 3147935 w 3147935"/>
              <a:gd name="connsiteY10" fmla="*/ 569626 h 2758190"/>
              <a:gd name="connsiteX11" fmla="*/ 3147935 w 3147935"/>
              <a:gd name="connsiteY11" fmla="*/ 2758190 h 2758190"/>
              <a:gd name="connsiteX12" fmla="*/ 0 w 3147935"/>
              <a:gd name="connsiteY12" fmla="*/ 2743200 h 2758190"/>
              <a:gd name="connsiteX0" fmla="*/ 0 w 3147935"/>
              <a:gd name="connsiteY0" fmla="*/ 2743200 h 2758190"/>
              <a:gd name="connsiteX1" fmla="*/ 0 w 3147935"/>
              <a:gd name="connsiteY1" fmla="*/ 0 h 2758190"/>
              <a:gd name="connsiteX2" fmla="*/ 914400 w 3147935"/>
              <a:gd name="connsiteY2" fmla="*/ 344774 h 2758190"/>
              <a:gd name="connsiteX3" fmla="*/ 914400 w 3147935"/>
              <a:gd name="connsiteY3" fmla="*/ 2758190 h 2758190"/>
              <a:gd name="connsiteX4" fmla="*/ 1319135 w 3147935"/>
              <a:gd name="connsiteY4" fmla="*/ 2758190 h 2758190"/>
              <a:gd name="connsiteX5" fmla="*/ 1334125 w 3147935"/>
              <a:gd name="connsiteY5" fmla="*/ 194872 h 2758190"/>
              <a:gd name="connsiteX6" fmla="*/ 2038663 w 3147935"/>
              <a:gd name="connsiteY6" fmla="*/ 509666 h 2758190"/>
              <a:gd name="connsiteX7" fmla="*/ 2038663 w 3147935"/>
              <a:gd name="connsiteY7" fmla="*/ 2743200 h 2758190"/>
              <a:gd name="connsiteX8" fmla="*/ 2488368 w 3147935"/>
              <a:gd name="connsiteY8" fmla="*/ 2743200 h 2758190"/>
              <a:gd name="connsiteX9" fmla="*/ 2503358 w 3147935"/>
              <a:gd name="connsiteY9" fmla="*/ 344774 h 2758190"/>
              <a:gd name="connsiteX10" fmla="*/ 3147935 w 3147935"/>
              <a:gd name="connsiteY10" fmla="*/ 674558 h 2758190"/>
              <a:gd name="connsiteX11" fmla="*/ 3147935 w 3147935"/>
              <a:gd name="connsiteY11" fmla="*/ 2758190 h 2758190"/>
              <a:gd name="connsiteX12" fmla="*/ 0 w 3147935"/>
              <a:gd name="connsiteY12" fmla="*/ 2743200 h 2758190"/>
              <a:gd name="connsiteX0" fmla="*/ 0 w 3147935"/>
              <a:gd name="connsiteY0" fmla="*/ 2743200 h 2758190"/>
              <a:gd name="connsiteX1" fmla="*/ 0 w 3147935"/>
              <a:gd name="connsiteY1" fmla="*/ 0 h 2758190"/>
              <a:gd name="connsiteX2" fmla="*/ 914400 w 3147935"/>
              <a:gd name="connsiteY2" fmla="*/ 344774 h 2758190"/>
              <a:gd name="connsiteX3" fmla="*/ 914400 w 3147935"/>
              <a:gd name="connsiteY3" fmla="*/ 2758190 h 2758190"/>
              <a:gd name="connsiteX4" fmla="*/ 1319135 w 3147935"/>
              <a:gd name="connsiteY4" fmla="*/ 2758190 h 2758190"/>
              <a:gd name="connsiteX5" fmla="*/ 1334125 w 3147935"/>
              <a:gd name="connsiteY5" fmla="*/ 104931 h 2758190"/>
              <a:gd name="connsiteX6" fmla="*/ 2038663 w 3147935"/>
              <a:gd name="connsiteY6" fmla="*/ 509666 h 2758190"/>
              <a:gd name="connsiteX7" fmla="*/ 2038663 w 3147935"/>
              <a:gd name="connsiteY7" fmla="*/ 2743200 h 2758190"/>
              <a:gd name="connsiteX8" fmla="*/ 2488368 w 3147935"/>
              <a:gd name="connsiteY8" fmla="*/ 2743200 h 2758190"/>
              <a:gd name="connsiteX9" fmla="*/ 2503358 w 3147935"/>
              <a:gd name="connsiteY9" fmla="*/ 344774 h 2758190"/>
              <a:gd name="connsiteX10" fmla="*/ 3147935 w 3147935"/>
              <a:gd name="connsiteY10" fmla="*/ 674558 h 2758190"/>
              <a:gd name="connsiteX11" fmla="*/ 3147935 w 3147935"/>
              <a:gd name="connsiteY11" fmla="*/ 2758190 h 2758190"/>
              <a:gd name="connsiteX12" fmla="*/ 0 w 3147935"/>
              <a:gd name="connsiteY12" fmla="*/ 2743200 h 2758190"/>
              <a:gd name="connsiteX0" fmla="*/ 0 w 3147935"/>
              <a:gd name="connsiteY0" fmla="*/ 2743200 h 2758190"/>
              <a:gd name="connsiteX1" fmla="*/ 0 w 3147935"/>
              <a:gd name="connsiteY1" fmla="*/ 0 h 2758190"/>
              <a:gd name="connsiteX2" fmla="*/ 914400 w 3147935"/>
              <a:gd name="connsiteY2" fmla="*/ 344774 h 2758190"/>
              <a:gd name="connsiteX3" fmla="*/ 914400 w 3147935"/>
              <a:gd name="connsiteY3" fmla="*/ 2758190 h 2758190"/>
              <a:gd name="connsiteX4" fmla="*/ 1319135 w 3147935"/>
              <a:gd name="connsiteY4" fmla="*/ 2758190 h 2758190"/>
              <a:gd name="connsiteX5" fmla="*/ 1334125 w 3147935"/>
              <a:gd name="connsiteY5" fmla="*/ 104931 h 2758190"/>
              <a:gd name="connsiteX6" fmla="*/ 2023672 w 3147935"/>
              <a:gd name="connsiteY6" fmla="*/ 449705 h 2758190"/>
              <a:gd name="connsiteX7" fmla="*/ 2038663 w 3147935"/>
              <a:gd name="connsiteY7" fmla="*/ 2743200 h 2758190"/>
              <a:gd name="connsiteX8" fmla="*/ 2488368 w 3147935"/>
              <a:gd name="connsiteY8" fmla="*/ 2743200 h 2758190"/>
              <a:gd name="connsiteX9" fmla="*/ 2503358 w 3147935"/>
              <a:gd name="connsiteY9" fmla="*/ 344774 h 2758190"/>
              <a:gd name="connsiteX10" fmla="*/ 3147935 w 3147935"/>
              <a:gd name="connsiteY10" fmla="*/ 674558 h 2758190"/>
              <a:gd name="connsiteX11" fmla="*/ 3147935 w 3147935"/>
              <a:gd name="connsiteY11" fmla="*/ 2758190 h 2758190"/>
              <a:gd name="connsiteX12" fmla="*/ 0 w 3147935"/>
              <a:gd name="connsiteY12" fmla="*/ 2743200 h 2758190"/>
              <a:gd name="connsiteX0" fmla="*/ 0 w 3147935"/>
              <a:gd name="connsiteY0" fmla="*/ 2743200 h 2758190"/>
              <a:gd name="connsiteX1" fmla="*/ 0 w 3147935"/>
              <a:gd name="connsiteY1" fmla="*/ 0 h 2758190"/>
              <a:gd name="connsiteX2" fmla="*/ 914400 w 3147935"/>
              <a:gd name="connsiteY2" fmla="*/ 344774 h 2758190"/>
              <a:gd name="connsiteX3" fmla="*/ 914400 w 3147935"/>
              <a:gd name="connsiteY3" fmla="*/ 2758190 h 2758190"/>
              <a:gd name="connsiteX4" fmla="*/ 1319135 w 3147935"/>
              <a:gd name="connsiteY4" fmla="*/ 2758190 h 2758190"/>
              <a:gd name="connsiteX5" fmla="*/ 1334125 w 3147935"/>
              <a:gd name="connsiteY5" fmla="*/ 104931 h 2758190"/>
              <a:gd name="connsiteX6" fmla="*/ 2023672 w 3147935"/>
              <a:gd name="connsiteY6" fmla="*/ 449705 h 2758190"/>
              <a:gd name="connsiteX7" fmla="*/ 2038663 w 3147935"/>
              <a:gd name="connsiteY7" fmla="*/ 2743200 h 2758190"/>
              <a:gd name="connsiteX8" fmla="*/ 2488368 w 3147935"/>
              <a:gd name="connsiteY8" fmla="*/ 2743200 h 2758190"/>
              <a:gd name="connsiteX9" fmla="*/ 2503358 w 3147935"/>
              <a:gd name="connsiteY9" fmla="*/ 119922 h 2758190"/>
              <a:gd name="connsiteX10" fmla="*/ 3147935 w 3147935"/>
              <a:gd name="connsiteY10" fmla="*/ 674558 h 2758190"/>
              <a:gd name="connsiteX11" fmla="*/ 3147935 w 3147935"/>
              <a:gd name="connsiteY11" fmla="*/ 2758190 h 2758190"/>
              <a:gd name="connsiteX12" fmla="*/ 0 w 3147935"/>
              <a:gd name="connsiteY12" fmla="*/ 2743200 h 2758190"/>
              <a:gd name="connsiteX0" fmla="*/ 0 w 3147935"/>
              <a:gd name="connsiteY0" fmla="*/ 2743200 h 2758190"/>
              <a:gd name="connsiteX1" fmla="*/ 0 w 3147935"/>
              <a:gd name="connsiteY1" fmla="*/ 0 h 2758190"/>
              <a:gd name="connsiteX2" fmla="*/ 914400 w 3147935"/>
              <a:gd name="connsiteY2" fmla="*/ 344774 h 2758190"/>
              <a:gd name="connsiteX3" fmla="*/ 914400 w 3147935"/>
              <a:gd name="connsiteY3" fmla="*/ 2758190 h 2758190"/>
              <a:gd name="connsiteX4" fmla="*/ 1319135 w 3147935"/>
              <a:gd name="connsiteY4" fmla="*/ 2758190 h 2758190"/>
              <a:gd name="connsiteX5" fmla="*/ 1334125 w 3147935"/>
              <a:gd name="connsiteY5" fmla="*/ 104931 h 2758190"/>
              <a:gd name="connsiteX6" fmla="*/ 2023672 w 3147935"/>
              <a:gd name="connsiteY6" fmla="*/ 449705 h 2758190"/>
              <a:gd name="connsiteX7" fmla="*/ 2038663 w 3147935"/>
              <a:gd name="connsiteY7" fmla="*/ 2743200 h 2758190"/>
              <a:gd name="connsiteX8" fmla="*/ 2488368 w 3147935"/>
              <a:gd name="connsiteY8" fmla="*/ 2743200 h 2758190"/>
              <a:gd name="connsiteX9" fmla="*/ 2503358 w 3147935"/>
              <a:gd name="connsiteY9" fmla="*/ 119922 h 2758190"/>
              <a:gd name="connsiteX10" fmla="*/ 3147935 w 3147935"/>
              <a:gd name="connsiteY10" fmla="*/ 524656 h 2758190"/>
              <a:gd name="connsiteX11" fmla="*/ 3147935 w 3147935"/>
              <a:gd name="connsiteY11" fmla="*/ 2758190 h 2758190"/>
              <a:gd name="connsiteX12" fmla="*/ 0 w 3147935"/>
              <a:gd name="connsiteY12" fmla="*/ 2743200 h 275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47935" h="2758190">
                <a:moveTo>
                  <a:pt x="0" y="2743200"/>
                </a:moveTo>
                <a:lnTo>
                  <a:pt x="0" y="0"/>
                </a:lnTo>
                <a:lnTo>
                  <a:pt x="914400" y="344774"/>
                </a:lnTo>
                <a:lnTo>
                  <a:pt x="914400" y="2758190"/>
                </a:lnTo>
                <a:lnTo>
                  <a:pt x="1319135" y="2758190"/>
                </a:lnTo>
                <a:cubicBezTo>
                  <a:pt x="1324132" y="1903751"/>
                  <a:pt x="1329128" y="959370"/>
                  <a:pt x="1334125" y="104931"/>
                </a:cubicBezTo>
                <a:lnTo>
                  <a:pt x="2023672" y="449705"/>
                </a:lnTo>
                <a:lnTo>
                  <a:pt x="2038663" y="2743200"/>
                </a:lnTo>
                <a:lnTo>
                  <a:pt x="2488368" y="2743200"/>
                </a:lnTo>
                <a:cubicBezTo>
                  <a:pt x="2493365" y="1943725"/>
                  <a:pt x="2498361" y="919397"/>
                  <a:pt x="2503358" y="119922"/>
                </a:cubicBezTo>
                <a:lnTo>
                  <a:pt x="3147935" y="524656"/>
                </a:lnTo>
                <a:lnTo>
                  <a:pt x="3147935" y="2758190"/>
                </a:lnTo>
                <a:lnTo>
                  <a:pt x="0" y="27432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99545" y="1529255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Customers want output, </a:t>
            </a:r>
            <a:br>
              <a:rPr lang="en-GB" sz="2800" dirty="0" smtClean="0"/>
            </a:br>
            <a:r>
              <a:rPr lang="en-GB" sz="2800" dirty="0" smtClean="0"/>
              <a:t>not hardware</a:t>
            </a:r>
            <a:endParaRPr lang="en-GB" sz="2800" dirty="0"/>
          </a:p>
        </p:txBody>
      </p:sp>
      <p:sp>
        <p:nvSpPr>
          <p:cNvPr id="17" name="TextBox 16"/>
          <p:cNvSpPr txBox="1"/>
          <p:nvPr/>
        </p:nvSpPr>
        <p:spPr>
          <a:xfrm rot="18702091">
            <a:off x="1598791" y="4066594"/>
            <a:ext cx="141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output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8702091">
            <a:off x="3221673" y="4062863"/>
            <a:ext cx="141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output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8702091">
            <a:off x="4724119" y="4051044"/>
            <a:ext cx="141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output</a:t>
            </a:r>
            <a:endParaRPr lang="en-GB" sz="2400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192782" y="2517091"/>
            <a:ext cx="3999222" cy="3416320"/>
            <a:chOff x="7705131" y="2282188"/>
            <a:chExt cx="2622029" cy="3416320"/>
          </a:xfrm>
          <a:solidFill>
            <a:schemeClr val="bg1"/>
          </a:solidFill>
        </p:grpSpPr>
        <p:sp>
          <p:nvSpPr>
            <p:cNvPr id="14" name="TextBox 13"/>
            <p:cNvSpPr txBox="1"/>
            <p:nvPr/>
          </p:nvSpPr>
          <p:spPr>
            <a:xfrm>
              <a:off x="7705131" y="2575653"/>
              <a:ext cx="227850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GB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705131" y="2282188"/>
              <a:ext cx="2622029" cy="34163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/>
                <a:t>Engineered products slowly degrade over time </a:t>
              </a:r>
              <a:r>
                <a:rPr lang="en-GB" sz="2400" dirty="0" smtClean="0"/>
                <a:t/>
              </a:r>
              <a:br>
                <a:rPr lang="en-GB" sz="2400" dirty="0" smtClean="0"/>
              </a:br>
              <a:r>
                <a:rPr lang="en-GB" sz="2400" dirty="0" smtClean="0"/>
                <a:t>(</a:t>
              </a:r>
              <a:r>
                <a:rPr lang="en-GB" sz="2400" dirty="0"/>
                <a:t>wear and tear)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 smtClean="0"/>
                <a:t>Significant outage periods for complex maintenance activity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 smtClean="0"/>
                <a:t>Competition dictates the ‘retirement’ point for the asset</a:t>
              </a:r>
              <a:endParaRPr lang="en-GB" sz="2400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066656" y="2542534"/>
            <a:ext cx="4125346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Better competitive gap </a:t>
            </a:r>
            <a:br>
              <a:rPr lang="en-GB" sz="2400" dirty="0" smtClean="0"/>
            </a:br>
            <a:r>
              <a:rPr lang="en-GB" sz="2400" dirty="0" smtClean="0"/>
              <a:t>- Reduced deterioration  </a:t>
            </a:r>
            <a:br>
              <a:rPr lang="en-GB" sz="2400" dirty="0" smtClean="0"/>
            </a:br>
            <a:r>
              <a:rPr lang="en-GB" sz="2400" dirty="0" smtClean="0"/>
              <a:t>- Technology insertion</a:t>
            </a:r>
            <a:br>
              <a:rPr lang="en-GB" sz="2400" dirty="0" smtClean="0"/>
            </a:br>
            <a:r>
              <a:rPr lang="en-GB" sz="2400" dirty="0" smtClean="0"/>
              <a:t>- Longer service life</a:t>
            </a:r>
          </a:p>
          <a:p>
            <a:pPr lvl="1"/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Uptime increase</a:t>
            </a:r>
            <a:br>
              <a:rPr lang="en-GB" sz="2400" dirty="0" smtClean="0"/>
            </a:br>
            <a:r>
              <a:rPr lang="en-GB" sz="2400" dirty="0" smtClean="0"/>
              <a:t>- Longer </a:t>
            </a:r>
            <a:r>
              <a:rPr lang="en-GB" sz="2400" dirty="0"/>
              <a:t>operating </a:t>
            </a:r>
            <a:r>
              <a:rPr lang="en-GB" sz="2400" dirty="0" smtClean="0"/>
              <a:t>periods</a:t>
            </a:r>
            <a:br>
              <a:rPr lang="en-GB" sz="2400" dirty="0" smtClean="0"/>
            </a:br>
            <a:r>
              <a:rPr lang="en-GB" sz="2400" dirty="0" smtClean="0"/>
              <a:t>- Shorter </a:t>
            </a:r>
            <a:r>
              <a:rPr lang="en-GB" sz="2400" dirty="0"/>
              <a:t>overhaul </a:t>
            </a:r>
            <a:r>
              <a:rPr lang="en-GB" sz="2400" dirty="0" smtClean="0"/>
              <a:t>times</a:t>
            </a:r>
            <a:endParaRPr lang="en-GB" sz="2400" dirty="0"/>
          </a:p>
        </p:txBody>
      </p:sp>
      <p:sp>
        <p:nvSpPr>
          <p:cNvPr id="43" name="Text Placeholder 9"/>
          <p:cNvSpPr txBox="1">
            <a:spLocks/>
          </p:cNvSpPr>
          <p:nvPr/>
        </p:nvSpPr>
        <p:spPr>
          <a:xfrm>
            <a:off x="424209" y="6575588"/>
            <a:ext cx="3589867" cy="177800"/>
          </a:xfrm>
          <a:prstGeom prst="rect">
            <a:avLst/>
          </a:prstGeom>
        </p:spPr>
        <p:txBody>
          <a:bodyPr/>
          <a:lstStyle>
            <a:lvl1pPr marL="342900" indent="-3429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6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10668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622300" indent="-2667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588" indent="1827213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100" dirty="0" smtClean="0"/>
              <a:t>Rolls-Royce proprietary information</a:t>
            </a:r>
          </a:p>
          <a:p>
            <a:endParaRPr lang="en-GB" altLang="en-US" sz="11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85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Design for Service – Service Vision</a:t>
            </a:r>
          </a:p>
          <a:p>
            <a:endParaRPr lang="en-GB" dirty="0"/>
          </a:p>
        </p:txBody>
      </p:sp>
      <p:sp>
        <p:nvSpPr>
          <p:cNvPr id="19" name="Text Placeholder 9"/>
          <p:cNvSpPr txBox="1">
            <a:spLocks/>
          </p:cNvSpPr>
          <p:nvPr/>
        </p:nvSpPr>
        <p:spPr>
          <a:xfrm>
            <a:off x="83356" y="6557087"/>
            <a:ext cx="3589867" cy="177800"/>
          </a:xfrm>
          <a:prstGeom prst="rect">
            <a:avLst/>
          </a:prstGeom>
        </p:spPr>
        <p:txBody>
          <a:bodyPr/>
          <a:lstStyle>
            <a:lvl1pPr marL="342900" indent="-3429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6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10668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622300" indent="-2667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588" indent="1827213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100" dirty="0" smtClean="0"/>
              <a:t>Rolls-Royce proprietary information</a:t>
            </a:r>
          </a:p>
          <a:p>
            <a:endParaRPr lang="en-GB" altLang="en-US" sz="11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059" y="1638067"/>
            <a:ext cx="8434934" cy="468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55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Design for Service </a:t>
            </a:r>
            <a:r>
              <a:rPr lang="en-GB" dirty="0" smtClean="0"/>
              <a:t>– Requirements</a:t>
            </a:r>
            <a:endParaRPr lang="en-GB" dirty="0"/>
          </a:p>
        </p:txBody>
      </p:sp>
      <p:sp>
        <p:nvSpPr>
          <p:cNvPr id="111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559550"/>
            <a:ext cx="38608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z="1100" dirty="0" smtClean="0"/>
              <a:t>Rolls-Royce proprietary information</a:t>
            </a:r>
            <a:endParaRPr lang="en-GB" sz="1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2" y="1363880"/>
            <a:ext cx="10842406" cy="5164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16" name="Rectangle 115"/>
          <p:cNvSpPr/>
          <p:nvPr/>
        </p:nvSpPr>
        <p:spPr>
          <a:xfrm>
            <a:off x="1148181" y="2648607"/>
            <a:ext cx="2241405" cy="8040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38640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698501" y="6061076"/>
            <a:ext cx="8509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900" b="0">
              <a:solidFill>
                <a:schemeClr val="bg1"/>
              </a:solidFill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6733118" y="6145213"/>
            <a:ext cx="180763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900" b="0">
              <a:solidFill>
                <a:schemeClr val="bg1"/>
              </a:solidFill>
            </a:endParaRPr>
          </a:p>
        </p:txBody>
      </p:sp>
      <p:sp>
        <p:nvSpPr>
          <p:cNvPr id="25677" name="Rectangle 103"/>
          <p:cNvSpPr>
            <a:spLocks noChangeArrowheads="1"/>
          </p:cNvSpPr>
          <p:nvPr/>
        </p:nvSpPr>
        <p:spPr bwMode="auto">
          <a:xfrm>
            <a:off x="378884" y="6454775"/>
            <a:ext cx="19928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900" b="0">
                <a:solidFill>
                  <a:schemeClr val="bg1"/>
                </a:solidFill>
              </a:rPr>
              <a:t>Rolls-Royce proprietary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334613" y="1578115"/>
            <a:ext cx="5568950" cy="41071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Increase the ‘Value drivers’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Decrease the ‘Cost drivers’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ext Placeholder 9"/>
          <p:cNvSpPr txBox="1">
            <a:spLocks/>
          </p:cNvSpPr>
          <p:nvPr/>
        </p:nvSpPr>
        <p:spPr>
          <a:xfrm>
            <a:off x="573617" y="6430963"/>
            <a:ext cx="3589867" cy="177800"/>
          </a:xfrm>
          <a:prstGeom prst="rect">
            <a:avLst/>
          </a:prstGeom>
        </p:spPr>
        <p:txBody>
          <a:bodyPr/>
          <a:lstStyle>
            <a:lvl1pPr marL="342900" indent="-3429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6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10668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622300" indent="-2667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588" indent="1827213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100" smtClean="0"/>
              <a:t>Rolls-Royce proprietary information</a:t>
            </a:r>
          </a:p>
          <a:p>
            <a:endParaRPr lang="en-GB" altLang="en-US" sz="11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697" y="2923429"/>
            <a:ext cx="13132520" cy="3295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>
          <a:xfrm>
            <a:off x="6924843" y="3834312"/>
            <a:ext cx="1379620" cy="1323474"/>
          </a:xfrm>
          <a:prstGeom prst="downArrow">
            <a:avLst>
              <a:gd name="adj1" fmla="val 50000"/>
              <a:gd name="adj2" fmla="val 41661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own Arrow 10"/>
          <p:cNvSpPr/>
          <p:nvPr/>
        </p:nvSpPr>
        <p:spPr>
          <a:xfrm rot="10800000">
            <a:off x="3473674" y="2926059"/>
            <a:ext cx="1379620" cy="1323474"/>
          </a:xfrm>
          <a:prstGeom prst="downArrow">
            <a:avLst>
              <a:gd name="adj1" fmla="val 50000"/>
              <a:gd name="adj2" fmla="val 38088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486029" y="796291"/>
            <a:ext cx="7459792" cy="4107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F3E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F3E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F3E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F3E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Design for Service – Requirements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Design for Service </a:t>
            </a:r>
            <a:r>
              <a:rPr lang="en-GB" dirty="0" smtClean="0"/>
              <a:t>– Design</a:t>
            </a:r>
            <a:endParaRPr lang="en-GB" dirty="0"/>
          </a:p>
        </p:txBody>
      </p:sp>
      <p:sp>
        <p:nvSpPr>
          <p:cNvPr id="111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559550"/>
            <a:ext cx="38608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z="1100" dirty="0" smtClean="0"/>
              <a:t>Rolls-Royce proprietary information</a:t>
            </a:r>
            <a:endParaRPr lang="en-GB" sz="1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2" y="1363880"/>
            <a:ext cx="10842406" cy="5164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16" name="Rectangle 115"/>
          <p:cNvSpPr/>
          <p:nvPr/>
        </p:nvSpPr>
        <p:spPr>
          <a:xfrm>
            <a:off x="2268883" y="3294993"/>
            <a:ext cx="8609324" cy="8040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30479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9919" y="2254883"/>
            <a:ext cx="3106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Product Deterioration drives cost…</a:t>
            </a:r>
            <a:endParaRPr lang="en-GB" sz="320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Design for Service </a:t>
            </a:r>
            <a:r>
              <a:rPr lang="en-GB" dirty="0" smtClean="0"/>
              <a:t>– Design</a:t>
            </a:r>
            <a:endParaRPr lang="en-GB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290397742"/>
              </p:ext>
            </p:extLst>
          </p:nvPr>
        </p:nvGraphicFramePr>
        <p:xfrm>
          <a:off x="3436882" y="2409664"/>
          <a:ext cx="6464729" cy="413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 Placeholder 9"/>
          <p:cNvSpPr txBox="1">
            <a:spLocks/>
          </p:cNvSpPr>
          <p:nvPr/>
        </p:nvSpPr>
        <p:spPr>
          <a:xfrm>
            <a:off x="424209" y="6575588"/>
            <a:ext cx="3589867" cy="177800"/>
          </a:xfrm>
          <a:prstGeom prst="rect">
            <a:avLst/>
          </a:prstGeom>
        </p:spPr>
        <p:txBody>
          <a:bodyPr/>
          <a:lstStyle>
            <a:lvl1pPr marL="342900" indent="-3429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6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10668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622300" indent="-2667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588" indent="1827213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100" dirty="0" smtClean="0"/>
              <a:t>Rolls-Royce proprietary information</a:t>
            </a:r>
          </a:p>
          <a:p>
            <a:endParaRPr lang="en-GB" altLang="en-US" sz="11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24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559550"/>
            <a:ext cx="38608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z="1200" dirty="0" smtClean="0"/>
              <a:t>Rolls-Royce proprietary information</a:t>
            </a:r>
            <a:endParaRPr lang="en-GB" sz="1200" dirty="0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95392" y="5963973"/>
            <a:ext cx="8509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900" b="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000392" y="6013186"/>
            <a:ext cx="260773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900" b="0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6130008" y="6048110"/>
            <a:ext cx="180763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900" b="0"/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616091" y="1685660"/>
            <a:ext cx="10295467" cy="43561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900" b="0"/>
          </a:p>
        </p:txBody>
      </p:sp>
      <p:sp>
        <p:nvSpPr>
          <p:cNvPr id="41992" name="AutoShape 8"/>
          <p:cNvSpPr>
            <a:spLocks noChangeArrowheads="1"/>
          </p:cNvSpPr>
          <p:nvPr/>
        </p:nvSpPr>
        <p:spPr bwMode="auto">
          <a:xfrm>
            <a:off x="764259" y="1793610"/>
            <a:ext cx="2025649" cy="1771650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lIns="90000" tIns="43200" rIns="90000" bIns="43200" anchorCtr="1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GB" altLang="en-US" sz="900" b="0"/>
              <a:t>Overhaul Shop Visit Causes (Last 10 years)</a:t>
            </a:r>
          </a:p>
          <a:p>
            <a:pPr eaLnBrk="1" hangingPunct="1">
              <a:spcBef>
                <a:spcPct val="30000"/>
              </a:spcBef>
              <a:buClr>
                <a:schemeClr val="tx1"/>
              </a:buClr>
              <a:buFont typeface="Wingdings" pitchFamily="2" charset="2"/>
              <a:buNone/>
            </a:pPr>
            <a:endParaRPr lang="en-GB" altLang="en-US" sz="800" b="0"/>
          </a:p>
          <a:p>
            <a:pPr eaLnBrk="1" hangingPunct="1">
              <a:spcBef>
                <a:spcPct val="30000"/>
              </a:spcBef>
              <a:buClr>
                <a:schemeClr val="tx1"/>
              </a:buClr>
            </a:pPr>
            <a:r>
              <a:rPr lang="en-GB" altLang="en-US" sz="800" b="0"/>
              <a:t> HP Turbine Blade – 19%</a:t>
            </a:r>
          </a:p>
          <a:p>
            <a:pPr eaLnBrk="1" hangingPunct="1">
              <a:spcBef>
                <a:spcPct val="30000"/>
              </a:spcBef>
              <a:buClr>
                <a:schemeClr val="tx1"/>
              </a:buClr>
            </a:pPr>
            <a:r>
              <a:rPr lang="en-GB" altLang="en-US" sz="800" b="0"/>
              <a:t> IP Compressor FOD – 15%</a:t>
            </a:r>
          </a:p>
          <a:p>
            <a:pPr eaLnBrk="1" hangingPunct="1">
              <a:spcBef>
                <a:spcPct val="30000"/>
              </a:spcBef>
              <a:buClr>
                <a:schemeClr val="tx1"/>
              </a:buClr>
            </a:pPr>
            <a:r>
              <a:rPr lang="en-GB" altLang="en-US" sz="800" b="0"/>
              <a:t> Combustor Cracking – 12%</a:t>
            </a:r>
          </a:p>
          <a:p>
            <a:pPr eaLnBrk="1" hangingPunct="1">
              <a:spcBef>
                <a:spcPct val="30000"/>
              </a:spcBef>
              <a:buClr>
                <a:schemeClr val="tx1"/>
              </a:buClr>
            </a:pPr>
            <a:r>
              <a:rPr lang="en-GB" altLang="en-US" sz="800" b="0"/>
              <a:t> HP Bearing debris  – 5%</a:t>
            </a:r>
          </a:p>
          <a:p>
            <a:pPr eaLnBrk="1" hangingPunct="1">
              <a:spcBef>
                <a:spcPct val="30000"/>
              </a:spcBef>
              <a:buClr>
                <a:schemeClr val="tx1"/>
              </a:buClr>
            </a:pPr>
            <a:r>
              <a:rPr lang="en-GB" altLang="en-US" sz="800" b="0"/>
              <a:t> ……………</a:t>
            </a:r>
          </a:p>
          <a:p>
            <a:pPr eaLnBrk="1" hangingPunct="1">
              <a:spcBef>
                <a:spcPct val="30000"/>
              </a:spcBef>
              <a:buClr>
                <a:schemeClr val="tx1"/>
              </a:buClr>
            </a:pPr>
            <a:r>
              <a:rPr lang="en-GB" altLang="en-US" sz="800" b="0"/>
              <a:t> ………………</a:t>
            </a:r>
          </a:p>
          <a:p>
            <a:pPr eaLnBrk="1" hangingPunct="1">
              <a:spcBef>
                <a:spcPct val="30000"/>
              </a:spcBef>
              <a:buClr>
                <a:schemeClr val="tx1"/>
              </a:buClr>
            </a:pPr>
            <a:r>
              <a:rPr lang="en-GB" altLang="en-US" sz="800" b="0"/>
              <a:t> ………………..</a:t>
            </a:r>
          </a:p>
          <a:p>
            <a:pPr eaLnBrk="1" hangingPunct="1">
              <a:spcBef>
                <a:spcPct val="30000"/>
              </a:spcBef>
              <a:buClr>
                <a:schemeClr val="tx1"/>
              </a:buClr>
            </a:pPr>
            <a:r>
              <a:rPr lang="en-GB" altLang="en-US" sz="800" b="0"/>
              <a:t> …………………..</a:t>
            </a:r>
          </a:p>
        </p:txBody>
      </p:sp>
      <p:sp>
        <p:nvSpPr>
          <p:cNvPr id="41993" name="AutoShape 9"/>
          <p:cNvSpPr>
            <a:spLocks noChangeArrowheads="1"/>
          </p:cNvSpPr>
          <p:nvPr/>
        </p:nvSpPr>
        <p:spPr bwMode="auto">
          <a:xfrm>
            <a:off x="3052374" y="1793610"/>
            <a:ext cx="4665133" cy="2087562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lIns="0" tIns="43200" rIns="90000" bIns="43200" anchorCtr="1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GB" altLang="en-US" sz="1000" b="0"/>
              <a:t>Overhaul Shop Visit Cost Pareto (Average SV)</a:t>
            </a:r>
          </a:p>
          <a:p>
            <a:pPr eaLnBrk="1" hangingPunct="1">
              <a:spcBef>
                <a:spcPct val="30000"/>
              </a:spcBef>
              <a:buClr>
                <a:schemeClr val="tx1"/>
              </a:buClr>
              <a:buFont typeface="Wingdings" pitchFamily="2" charset="2"/>
              <a:buNone/>
            </a:pPr>
            <a:endParaRPr lang="en-GB" altLang="en-US" sz="900" b="0"/>
          </a:p>
          <a:p>
            <a:pPr eaLnBrk="1" hangingPunct="1">
              <a:spcBef>
                <a:spcPct val="30000"/>
              </a:spcBef>
              <a:buClr>
                <a:schemeClr val="tx1"/>
              </a:buClr>
              <a:buFont typeface="Wingdings" pitchFamily="2" charset="2"/>
              <a:buNone/>
            </a:pPr>
            <a:endParaRPr lang="en-GB" altLang="en-US" sz="900" b="0"/>
          </a:p>
          <a:p>
            <a:pPr eaLnBrk="1" hangingPunct="1">
              <a:spcBef>
                <a:spcPct val="30000"/>
              </a:spcBef>
              <a:buClr>
                <a:schemeClr val="tx1"/>
              </a:buClr>
              <a:buFontTx/>
              <a:buNone/>
            </a:pPr>
            <a:endParaRPr lang="en-GB" altLang="en-US" sz="900" b="0"/>
          </a:p>
          <a:p>
            <a:pPr eaLnBrk="1" hangingPunct="1">
              <a:spcBef>
                <a:spcPct val="30000"/>
              </a:spcBef>
              <a:buClr>
                <a:schemeClr val="tx1"/>
              </a:buClr>
              <a:buFontTx/>
              <a:buNone/>
            </a:pPr>
            <a:endParaRPr lang="en-GB" altLang="en-US" sz="900" b="0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6661292" y="2868348"/>
            <a:ext cx="527049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2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6661292" y="2719123"/>
            <a:ext cx="527049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6</a:t>
            </a: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6661292" y="2568310"/>
            <a:ext cx="527049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18</a:t>
            </a: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6661292" y="2417498"/>
            <a:ext cx="527049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0</a:t>
            </a: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6661291" y="2109523"/>
            <a:ext cx="660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Repair Cost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7188340" y="2868348"/>
            <a:ext cx="440267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5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6045341" y="2868348"/>
            <a:ext cx="615951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3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5499241" y="2868348"/>
            <a:ext cx="546100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15%</a:t>
            </a: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4936208" y="2868348"/>
            <a:ext cx="563033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2%</a:t>
            </a: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4373175" y="2868348"/>
            <a:ext cx="563033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3</a:t>
            </a: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7188340" y="2719123"/>
            <a:ext cx="440267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15</a:t>
            </a: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6045341" y="2719123"/>
            <a:ext cx="615951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8</a:t>
            </a: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5499241" y="2719123"/>
            <a:ext cx="546100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57%</a:t>
            </a: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4936208" y="2719123"/>
            <a:ext cx="563033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15%</a:t>
            </a: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4373175" y="2719123"/>
            <a:ext cx="563033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8</a:t>
            </a: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7188340" y="2568310"/>
            <a:ext cx="440267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21</a:t>
            </a: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6045341" y="2568310"/>
            <a:ext cx="615951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1</a:t>
            </a: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5499241" y="2568310"/>
            <a:ext cx="546100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97%</a:t>
            </a: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936208" y="2568310"/>
            <a:ext cx="563033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3%</a:t>
            </a: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4373175" y="2568310"/>
            <a:ext cx="563033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18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7188340" y="2417498"/>
            <a:ext cx="440267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102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6045341" y="2417498"/>
            <a:ext cx="615951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100</a:t>
            </a: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5499241" y="2417498"/>
            <a:ext cx="546100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0%</a:t>
            </a: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4936208" y="2417498"/>
            <a:ext cx="563033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100%</a:t>
            </a:r>
          </a:p>
        </p:txBody>
      </p:sp>
      <p:sp>
        <p:nvSpPr>
          <p:cNvPr id="42018" name="Rectangle 34"/>
          <p:cNvSpPr>
            <a:spLocks noChangeArrowheads="1"/>
          </p:cNvSpPr>
          <p:nvPr/>
        </p:nvSpPr>
        <p:spPr bwMode="auto">
          <a:xfrm>
            <a:off x="4373175" y="2417498"/>
            <a:ext cx="563033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12</a:t>
            </a: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188341" y="2109523"/>
            <a:ext cx="64135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Total</a:t>
            </a:r>
          </a:p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Cost</a:t>
            </a:r>
          </a:p>
        </p:txBody>
      </p:sp>
      <p:sp>
        <p:nvSpPr>
          <p:cNvPr id="42020" name="Rectangle 36"/>
          <p:cNvSpPr>
            <a:spLocks noChangeArrowheads="1"/>
          </p:cNvSpPr>
          <p:nvPr/>
        </p:nvSpPr>
        <p:spPr bwMode="auto">
          <a:xfrm>
            <a:off x="6045341" y="2109523"/>
            <a:ext cx="76835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Replace Cost</a:t>
            </a:r>
          </a:p>
        </p:txBody>
      </p:sp>
      <p:sp>
        <p:nvSpPr>
          <p:cNvPr id="42021" name="Rectangle 37"/>
          <p:cNvSpPr>
            <a:spLocks noChangeArrowheads="1"/>
          </p:cNvSpPr>
          <p:nvPr/>
        </p:nvSpPr>
        <p:spPr bwMode="auto">
          <a:xfrm>
            <a:off x="5499241" y="2109523"/>
            <a:ext cx="6180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Repair Rate</a:t>
            </a:r>
          </a:p>
        </p:txBody>
      </p:sp>
      <p:sp>
        <p:nvSpPr>
          <p:cNvPr id="42022" name="Rectangle 38"/>
          <p:cNvSpPr>
            <a:spLocks noChangeArrowheads="1"/>
          </p:cNvSpPr>
          <p:nvPr/>
        </p:nvSpPr>
        <p:spPr bwMode="auto">
          <a:xfrm>
            <a:off x="4883291" y="2109523"/>
            <a:ext cx="609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Scrap Rate</a:t>
            </a:r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4375291" y="1990460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5000"/>
              <a:buFont typeface="Wingdings" pitchFamily="2" charset="2"/>
              <a:buNone/>
            </a:pPr>
            <a:r>
              <a:rPr lang="en-GB" altLang="en-US" sz="800" b="0"/>
              <a:t>Strip /Build</a:t>
            </a:r>
            <a:br>
              <a:rPr lang="en-GB" altLang="en-US" sz="800" b="0"/>
            </a:br>
            <a:r>
              <a:rPr lang="en-GB" altLang="en-US" sz="800" b="0"/>
              <a:t>Hrs</a:t>
            </a:r>
          </a:p>
        </p:txBody>
      </p:sp>
      <p:sp>
        <p:nvSpPr>
          <p:cNvPr id="42024" name="Line 40"/>
          <p:cNvSpPr>
            <a:spLocks noChangeShapeType="1"/>
          </p:cNvSpPr>
          <p:nvPr/>
        </p:nvSpPr>
        <p:spPr bwMode="auto">
          <a:xfrm>
            <a:off x="4936207" y="2109522"/>
            <a:ext cx="0" cy="909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3200" rIns="90000" bIns="43200" anchor="ctr"/>
          <a:lstStyle/>
          <a:p>
            <a:endParaRPr lang="en-GB" sz="2000"/>
          </a:p>
        </p:txBody>
      </p:sp>
      <p:sp>
        <p:nvSpPr>
          <p:cNvPr id="42025" name="Line 41"/>
          <p:cNvSpPr>
            <a:spLocks noChangeShapeType="1"/>
          </p:cNvSpPr>
          <p:nvPr/>
        </p:nvSpPr>
        <p:spPr bwMode="auto">
          <a:xfrm>
            <a:off x="5499241" y="2109522"/>
            <a:ext cx="0" cy="909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3200" rIns="90000" bIns="43200" anchor="ctr"/>
          <a:lstStyle/>
          <a:p>
            <a:endParaRPr lang="en-GB" sz="2000"/>
          </a:p>
        </p:txBody>
      </p:sp>
      <p:sp>
        <p:nvSpPr>
          <p:cNvPr id="42026" name="Line 42"/>
          <p:cNvSpPr>
            <a:spLocks noChangeShapeType="1"/>
          </p:cNvSpPr>
          <p:nvPr/>
        </p:nvSpPr>
        <p:spPr bwMode="auto">
          <a:xfrm>
            <a:off x="6045341" y="2109522"/>
            <a:ext cx="0" cy="909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3200" rIns="90000" bIns="43200" anchor="ctr"/>
          <a:lstStyle/>
          <a:p>
            <a:endParaRPr lang="en-GB" sz="2000"/>
          </a:p>
        </p:txBody>
      </p:sp>
      <p:sp>
        <p:nvSpPr>
          <p:cNvPr id="42027" name="Line 43"/>
          <p:cNvSpPr>
            <a:spLocks noChangeShapeType="1"/>
          </p:cNvSpPr>
          <p:nvPr/>
        </p:nvSpPr>
        <p:spPr bwMode="auto">
          <a:xfrm>
            <a:off x="6661291" y="2109522"/>
            <a:ext cx="0" cy="909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3200" rIns="90000" bIns="43200" anchor="ctr"/>
          <a:lstStyle/>
          <a:p>
            <a:endParaRPr lang="en-GB" sz="2000"/>
          </a:p>
        </p:txBody>
      </p:sp>
      <p:sp>
        <p:nvSpPr>
          <p:cNvPr id="42028" name="Line 44"/>
          <p:cNvSpPr>
            <a:spLocks noChangeShapeType="1"/>
          </p:cNvSpPr>
          <p:nvPr/>
        </p:nvSpPr>
        <p:spPr bwMode="auto">
          <a:xfrm>
            <a:off x="7188341" y="2109522"/>
            <a:ext cx="0" cy="909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3200" rIns="90000" bIns="43200" anchor="ctr"/>
          <a:lstStyle/>
          <a:p>
            <a:endParaRPr lang="en-GB" sz="2000"/>
          </a:p>
        </p:txBody>
      </p:sp>
      <p:sp>
        <p:nvSpPr>
          <p:cNvPr id="42029" name="Line 45"/>
          <p:cNvSpPr>
            <a:spLocks noChangeShapeType="1"/>
          </p:cNvSpPr>
          <p:nvPr/>
        </p:nvSpPr>
        <p:spPr bwMode="auto">
          <a:xfrm>
            <a:off x="4373175" y="2417497"/>
            <a:ext cx="325543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3200" rIns="90000" bIns="43200" anchor="ctr"/>
          <a:lstStyle/>
          <a:p>
            <a:endParaRPr lang="en-GB" sz="2000"/>
          </a:p>
        </p:txBody>
      </p:sp>
      <p:sp>
        <p:nvSpPr>
          <p:cNvPr id="42030" name="Line 46"/>
          <p:cNvSpPr>
            <a:spLocks noChangeShapeType="1"/>
          </p:cNvSpPr>
          <p:nvPr/>
        </p:nvSpPr>
        <p:spPr bwMode="auto">
          <a:xfrm>
            <a:off x="4373175" y="2568310"/>
            <a:ext cx="325543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3200" rIns="90000" bIns="43200" anchor="ctr"/>
          <a:lstStyle/>
          <a:p>
            <a:endParaRPr lang="en-GB" sz="2000"/>
          </a:p>
        </p:txBody>
      </p:sp>
      <p:sp>
        <p:nvSpPr>
          <p:cNvPr id="42031" name="Line 47"/>
          <p:cNvSpPr>
            <a:spLocks noChangeShapeType="1"/>
          </p:cNvSpPr>
          <p:nvPr/>
        </p:nvSpPr>
        <p:spPr bwMode="auto">
          <a:xfrm>
            <a:off x="4373175" y="2719122"/>
            <a:ext cx="325543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3200" rIns="90000" bIns="43200" anchor="ctr"/>
          <a:lstStyle/>
          <a:p>
            <a:endParaRPr lang="en-GB" sz="2000"/>
          </a:p>
        </p:txBody>
      </p:sp>
      <p:sp>
        <p:nvSpPr>
          <p:cNvPr id="42032" name="Line 48"/>
          <p:cNvSpPr>
            <a:spLocks noChangeShapeType="1"/>
          </p:cNvSpPr>
          <p:nvPr/>
        </p:nvSpPr>
        <p:spPr bwMode="auto">
          <a:xfrm>
            <a:off x="4373175" y="2868347"/>
            <a:ext cx="325543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3200" rIns="90000" bIns="43200" anchor="ctr"/>
          <a:lstStyle/>
          <a:p>
            <a:endParaRPr lang="en-GB" sz="2000"/>
          </a:p>
        </p:txBody>
      </p:sp>
      <p:sp>
        <p:nvSpPr>
          <p:cNvPr id="42033" name="AutoShape 49"/>
          <p:cNvSpPr>
            <a:spLocks noChangeArrowheads="1"/>
          </p:cNvSpPr>
          <p:nvPr/>
        </p:nvSpPr>
        <p:spPr bwMode="auto">
          <a:xfrm>
            <a:off x="7979975" y="1793610"/>
            <a:ext cx="2817284" cy="1771650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lIns="90000" tIns="43200" rIns="90000" bIns="43200" anchorCtr="1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GB" altLang="en-US" sz="900" b="0" dirty="0"/>
              <a:t>Average Shop Visit Utilisation </a:t>
            </a:r>
            <a:br>
              <a:rPr lang="en-GB" altLang="en-US" sz="900" b="0" dirty="0"/>
            </a:br>
            <a:r>
              <a:rPr lang="en-GB" altLang="en-US" sz="900" b="0" dirty="0"/>
              <a:t>of Cleared Repairs</a:t>
            </a:r>
          </a:p>
          <a:p>
            <a:pPr eaLnBrk="1" hangingPunct="1">
              <a:spcBef>
                <a:spcPct val="30000"/>
              </a:spcBef>
              <a:buClr>
                <a:schemeClr val="tx1"/>
              </a:buClr>
              <a:buFont typeface="Wingdings" pitchFamily="2" charset="2"/>
              <a:buNone/>
            </a:pPr>
            <a:endParaRPr lang="en-GB" altLang="en-US" sz="800" b="0" dirty="0"/>
          </a:p>
          <a:p>
            <a:pPr eaLnBrk="1" hangingPunct="1">
              <a:spcBef>
                <a:spcPct val="30000"/>
              </a:spcBef>
              <a:buClr>
                <a:schemeClr val="tx1"/>
              </a:buClr>
            </a:pPr>
            <a:r>
              <a:rPr lang="en-GB" altLang="en-US" sz="800" b="0" dirty="0"/>
              <a:t> IP Turbine Blade </a:t>
            </a:r>
          </a:p>
          <a:p>
            <a:pPr lvl="1" eaLnBrk="1" hangingPunct="1">
              <a:spcBef>
                <a:spcPct val="30000"/>
              </a:spcBef>
              <a:buClr>
                <a:schemeClr val="tx1"/>
              </a:buClr>
              <a:buSzTx/>
              <a:buFont typeface="Wingdings" pitchFamily="2" charset="2"/>
              <a:buChar char="l"/>
            </a:pPr>
            <a:r>
              <a:rPr lang="en-GB" altLang="en-US" sz="800" b="0" dirty="0"/>
              <a:t> FRS…… Fin Tip Weld (70%)</a:t>
            </a:r>
          </a:p>
          <a:p>
            <a:pPr lvl="1" eaLnBrk="1" hangingPunct="1">
              <a:spcBef>
                <a:spcPct val="30000"/>
              </a:spcBef>
              <a:buClr>
                <a:schemeClr val="tx1"/>
              </a:buClr>
              <a:buSzTx/>
              <a:buFont typeface="Wingdings" pitchFamily="2" charset="2"/>
              <a:buChar char="l"/>
            </a:pPr>
            <a:r>
              <a:rPr lang="en-GB" altLang="en-US" sz="800" b="0" dirty="0"/>
              <a:t> FRS ……Re-Coat (70%)</a:t>
            </a:r>
          </a:p>
          <a:p>
            <a:pPr lvl="1" eaLnBrk="1" hangingPunct="1">
              <a:spcBef>
                <a:spcPct val="30000"/>
              </a:spcBef>
              <a:buClr>
                <a:schemeClr val="tx1"/>
              </a:buClr>
              <a:buSzTx/>
              <a:buFont typeface="Wingdings" pitchFamily="2" charset="2"/>
              <a:buChar char="l"/>
            </a:pPr>
            <a:r>
              <a:rPr lang="en-GB" altLang="en-US" sz="800" b="0" dirty="0"/>
              <a:t> ………………..</a:t>
            </a:r>
          </a:p>
          <a:p>
            <a:pPr lvl="1" eaLnBrk="1" hangingPunct="1">
              <a:spcBef>
                <a:spcPct val="30000"/>
              </a:spcBef>
              <a:buClr>
                <a:schemeClr val="tx1"/>
              </a:buClr>
              <a:buSzTx/>
              <a:buFont typeface="Wingdings" pitchFamily="2" charset="2"/>
              <a:buChar char="l"/>
            </a:pPr>
            <a:r>
              <a:rPr lang="en-GB" altLang="en-US" sz="800" b="0" dirty="0"/>
              <a:t> …………………..</a:t>
            </a:r>
          </a:p>
          <a:p>
            <a:pPr eaLnBrk="1" hangingPunct="1">
              <a:spcBef>
                <a:spcPct val="30000"/>
              </a:spcBef>
              <a:buClr>
                <a:schemeClr val="tx1"/>
              </a:buClr>
            </a:pPr>
            <a:r>
              <a:rPr lang="en-GB" altLang="en-US" sz="800" b="0" dirty="0"/>
              <a:t> Combustor Casing</a:t>
            </a:r>
          </a:p>
          <a:p>
            <a:pPr lvl="1" eaLnBrk="1" hangingPunct="1">
              <a:spcBef>
                <a:spcPct val="30000"/>
              </a:spcBef>
              <a:buClr>
                <a:schemeClr val="tx1"/>
              </a:buClr>
              <a:buSzTx/>
              <a:buFont typeface="Wingdings" pitchFamily="2" charset="2"/>
              <a:buChar char="l"/>
            </a:pPr>
            <a:r>
              <a:rPr lang="en-GB" altLang="en-US" sz="800" b="0" dirty="0"/>
              <a:t> FRS ……….</a:t>
            </a:r>
          </a:p>
          <a:p>
            <a:pPr lvl="1" eaLnBrk="1" hangingPunct="1">
              <a:spcBef>
                <a:spcPct val="30000"/>
              </a:spcBef>
              <a:buClr>
                <a:schemeClr val="tx1"/>
              </a:buClr>
              <a:buSzTx/>
              <a:buFont typeface="Wingdings" pitchFamily="2" charset="2"/>
              <a:buChar char="l"/>
            </a:pPr>
            <a:r>
              <a:rPr lang="en-GB" altLang="en-US" sz="800" b="0" dirty="0"/>
              <a:t> FRS………</a:t>
            </a:r>
          </a:p>
        </p:txBody>
      </p:sp>
      <p:sp>
        <p:nvSpPr>
          <p:cNvPr id="42034" name="AutoShape 50"/>
          <p:cNvSpPr>
            <a:spLocks/>
          </p:cNvSpPr>
          <p:nvPr/>
        </p:nvSpPr>
        <p:spPr bwMode="auto">
          <a:xfrm rot="-5400000">
            <a:off x="5627829" y="-667543"/>
            <a:ext cx="568325" cy="9414933"/>
          </a:xfrm>
          <a:prstGeom prst="leftBrace">
            <a:avLst>
              <a:gd name="adj1" fmla="val 103538"/>
              <a:gd name="adj2" fmla="val 50134"/>
            </a:avLst>
          </a:prstGeom>
          <a:noFill/>
          <a:ln w="635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3200" rIns="90000" bIns="43200" anchor="ctr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900" b="0"/>
          </a:p>
        </p:txBody>
      </p:sp>
      <p:pic>
        <p:nvPicPr>
          <p:cNvPr id="42035" name="Picture 51" descr="c:\Program Files\Common Files\Microsoft Shared\Clipart\cagcat50\PE01561_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42" y="4578085"/>
            <a:ext cx="2300817" cy="1098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36" name="AutoShape 52"/>
          <p:cNvSpPr>
            <a:spLocks noChangeArrowheads="1"/>
          </p:cNvSpPr>
          <p:nvPr/>
        </p:nvSpPr>
        <p:spPr bwMode="auto">
          <a:xfrm>
            <a:off x="6923758" y="4135173"/>
            <a:ext cx="2904067" cy="885825"/>
          </a:xfrm>
          <a:prstGeom prst="wedgeEllipseCallout">
            <a:avLst>
              <a:gd name="adj1" fmla="val -66181"/>
              <a:gd name="adj2" fmla="val 7347"/>
            </a:avLst>
          </a:prstGeom>
          <a:solidFill>
            <a:srgbClr val="FFFFFF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lIns="90000" tIns="43200" rIns="90000" bIns="43200" anchor="ctr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GB" altLang="en-US" sz="1000" b="0"/>
              <a:t>So we need to try and minimise the scrap and repair costs at Overhaul without becoming a cause of Shop visits!</a:t>
            </a:r>
          </a:p>
        </p:txBody>
      </p:sp>
      <p:sp>
        <p:nvSpPr>
          <p:cNvPr id="42037" name="AutoShape 53"/>
          <p:cNvSpPr>
            <a:spLocks noChangeArrowheads="1"/>
          </p:cNvSpPr>
          <p:nvPr/>
        </p:nvSpPr>
        <p:spPr bwMode="auto">
          <a:xfrm>
            <a:off x="1028841" y="4198672"/>
            <a:ext cx="2904067" cy="1392238"/>
          </a:xfrm>
          <a:prstGeom prst="wedgeEllipseCallout">
            <a:avLst>
              <a:gd name="adj1" fmla="val 88995"/>
              <a:gd name="adj2" fmla="val 5644"/>
            </a:avLst>
          </a:prstGeom>
          <a:solidFill>
            <a:srgbClr val="FFFFFF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lIns="90000" tIns="43200" rIns="90000" bIns="43200" anchor="ctr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GB" altLang="en-US" sz="1000" b="0"/>
              <a:t>I can’t recall any occasion where this part has caused a shop visit but the overhaul cost contribution is typically high on the parito list.</a:t>
            </a:r>
            <a:br>
              <a:rPr lang="en-GB" altLang="en-US" sz="1000" b="0"/>
            </a:br>
            <a:r>
              <a:rPr lang="en-GB" altLang="en-US" sz="1000" b="0"/>
              <a:t/>
            </a:r>
            <a:br>
              <a:rPr lang="en-GB" altLang="en-US" sz="1000" b="0"/>
            </a:br>
            <a:r>
              <a:rPr lang="en-GB" altLang="en-US" sz="1000" b="0"/>
              <a:t>It’s always a customer issue at conferences!</a:t>
            </a:r>
          </a:p>
        </p:txBody>
      </p:sp>
      <p:sp>
        <p:nvSpPr>
          <p:cNvPr id="42038" name="AutoShape 54"/>
          <p:cNvSpPr>
            <a:spLocks noChangeArrowheads="1"/>
          </p:cNvSpPr>
          <p:nvPr/>
        </p:nvSpPr>
        <p:spPr bwMode="auto">
          <a:xfrm>
            <a:off x="9125091" y="4641586"/>
            <a:ext cx="1925295" cy="1074737"/>
          </a:xfrm>
          <a:prstGeom prst="wedgeEllipseCallout">
            <a:avLst>
              <a:gd name="adj1" fmla="val -176204"/>
              <a:gd name="adj2" fmla="val -958"/>
            </a:avLst>
          </a:prstGeom>
          <a:solidFill>
            <a:srgbClr val="FFFFFF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lIns="90000" tIns="43200" rIns="90000" bIns="43200" anchor="ctr"/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GB" altLang="en-US" sz="1000" b="0" dirty="0"/>
              <a:t>If experience is a guide this material change is going to cause some repairability issues!</a:t>
            </a:r>
          </a:p>
        </p:txBody>
      </p:sp>
      <p:sp>
        <p:nvSpPr>
          <p:cNvPr id="42039" name="Text Box 55"/>
          <p:cNvSpPr txBox="1">
            <a:spLocks noChangeArrowheads="1"/>
          </p:cNvSpPr>
          <p:nvPr/>
        </p:nvSpPr>
        <p:spPr bwMode="auto">
          <a:xfrm>
            <a:off x="4108591" y="5654410"/>
            <a:ext cx="3520016" cy="303212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3200" rIns="90000" bIns="43200">
            <a:spAutoFit/>
          </a:bodyPr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GB" altLang="en-US" sz="1400" b="0" dirty="0" smtClean="0"/>
              <a:t>Team Knowledge </a:t>
            </a:r>
            <a:r>
              <a:rPr lang="en-GB" altLang="en-US" sz="1400" b="0" dirty="0"/>
              <a:t>Sharing</a:t>
            </a:r>
          </a:p>
        </p:txBody>
      </p:sp>
      <p:sp>
        <p:nvSpPr>
          <p:cNvPr id="42040" name="Text Box 56"/>
          <p:cNvSpPr txBox="1">
            <a:spLocks noChangeArrowheads="1"/>
          </p:cNvSpPr>
          <p:nvPr/>
        </p:nvSpPr>
        <p:spPr bwMode="auto">
          <a:xfrm>
            <a:off x="6045341" y="4387585"/>
            <a:ext cx="791633" cy="24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>
            <a:spAutoFit/>
          </a:bodyPr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GB" altLang="en-US" sz="1000" b="0"/>
              <a:t>Design</a:t>
            </a:r>
          </a:p>
        </p:txBody>
      </p:sp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6836975" y="4957497"/>
            <a:ext cx="791633" cy="24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>
            <a:spAutoFit/>
          </a:bodyPr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GB" altLang="en-US" sz="1000" b="0" dirty="0"/>
              <a:t>Repair</a:t>
            </a:r>
          </a:p>
        </p:txBody>
      </p:sp>
      <p:sp>
        <p:nvSpPr>
          <p:cNvPr id="42042" name="Text Box 58"/>
          <p:cNvSpPr txBox="1">
            <a:spLocks noChangeArrowheads="1"/>
          </p:cNvSpPr>
          <p:nvPr/>
        </p:nvSpPr>
        <p:spPr bwMode="auto">
          <a:xfrm>
            <a:off x="4989125" y="4324085"/>
            <a:ext cx="1056216" cy="39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>
            <a:spAutoFit/>
          </a:bodyPr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GB" altLang="en-US" sz="1000" b="0"/>
              <a:t>Aftermarket Business</a:t>
            </a:r>
          </a:p>
        </p:txBody>
      </p:sp>
      <p:sp>
        <p:nvSpPr>
          <p:cNvPr id="42043" name="Text Box 59"/>
          <p:cNvSpPr txBox="1">
            <a:spLocks noChangeArrowheads="1"/>
          </p:cNvSpPr>
          <p:nvPr/>
        </p:nvSpPr>
        <p:spPr bwMode="auto">
          <a:xfrm>
            <a:off x="4284275" y="4578086"/>
            <a:ext cx="1056217" cy="39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3200" rIns="90000" bIns="43200">
            <a:spAutoFit/>
          </a:bodyPr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GB" altLang="en-US" sz="1000" b="0"/>
              <a:t>Service Engineering</a:t>
            </a:r>
          </a:p>
        </p:txBody>
      </p:sp>
      <p:sp>
        <p:nvSpPr>
          <p:cNvPr id="42044" name="Rectangle 60"/>
          <p:cNvSpPr>
            <a:spLocks noChangeArrowheads="1"/>
          </p:cNvSpPr>
          <p:nvPr/>
        </p:nvSpPr>
        <p:spPr bwMode="auto">
          <a:xfrm>
            <a:off x="3103174" y="2411147"/>
            <a:ext cx="1399117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2B7C"/>
              </a:buClr>
              <a:buFont typeface="Wingdings" pitchFamily="2" charset="2"/>
              <a:buChar char="l"/>
              <a:tabLst>
                <a:tab pos="182563" algn="l"/>
              </a:tabLst>
              <a:defRPr sz="3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BB9B8"/>
              </a:buClr>
              <a:buSzPct val="70000"/>
              <a:buFont typeface="Monotype Sorts"/>
              <a:buChar char="l"/>
              <a:tabLst>
                <a:tab pos="182563" algn="l"/>
              </a:tabLst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BB9B8"/>
              </a:buClr>
              <a:buSzPct val="85000"/>
              <a:buChar char="-"/>
              <a:tabLst>
                <a:tab pos="182563" algn="l"/>
              </a:tabLst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chemeClr val="tx1"/>
              </a:buClr>
              <a:buFontTx/>
              <a:buNone/>
            </a:pPr>
            <a:r>
              <a:rPr lang="en-GB" altLang="en-US" sz="900" b="0" dirty="0"/>
              <a:t>HPT Blade </a:t>
            </a:r>
          </a:p>
          <a:p>
            <a:pPr eaLnBrk="1" hangingPunct="1">
              <a:spcBef>
                <a:spcPts val="200"/>
              </a:spcBef>
              <a:buClr>
                <a:schemeClr val="tx1"/>
              </a:buClr>
              <a:buFontTx/>
              <a:buNone/>
            </a:pPr>
            <a:r>
              <a:rPr lang="en-GB" altLang="en-US" sz="900" b="0" dirty="0"/>
              <a:t> IPC rotor 1</a:t>
            </a:r>
          </a:p>
          <a:p>
            <a:pPr eaLnBrk="1" hangingPunct="1">
              <a:spcBef>
                <a:spcPts val="200"/>
              </a:spcBef>
              <a:buClr>
                <a:schemeClr val="tx1"/>
              </a:buClr>
              <a:buFontTx/>
              <a:buNone/>
            </a:pPr>
            <a:r>
              <a:rPr lang="en-GB" altLang="en-US" sz="900" b="0" dirty="0"/>
              <a:t> HP Bearing </a:t>
            </a:r>
          </a:p>
          <a:p>
            <a:pPr eaLnBrk="1" hangingPunct="1">
              <a:spcBef>
                <a:spcPts val="200"/>
              </a:spcBef>
              <a:buClr>
                <a:schemeClr val="tx1"/>
              </a:buClr>
              <a:buFontTx/>
              <a:buNone/>
            </a:pPr>
            <a:r>
              <a:rPr lang="en-GB" altLang="en-US" sz="900" b="0" dirty="0"/>
              <a:t> Combustor</a:t>
            </a:r>
          </a:p>
        </p:txBody>
      </p:sp>
      <p:sp>
        <p:nvSpPr>
          <p:cNvPr id="62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Design for Service </a:t>
            </a:r>
            <a:r>
              <a:rPr lang="en-GB" dirty="0" smtClean="0"/>
              <a:t>– Design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770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Design for Service </a:t>
            </a:r>
            <a:r>
              <a:rPr lang="en-GB" dirty="0" smtClean="0"/>
              <a:t>– Data </a:t>
            </a:r>
            <a:r>
              <a:rPr lang="en-GB" dirty="0" smtClean="0">
                <a:sym typeface="Wingdings" panose="05000000000000000000" pitchFamily="2" charset="2"/>
              </a:rPr>
              <a:t> Decisions</a:t>
            </a:r>
            <a:endParaRPr lang="en-GB" dirty="0"/>
          </a:p>
        </p:txBody>
      </p:sp>
      <p:sp>
        <p:nvSpPr>
          <p:cNvPr id="111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559550"/>
            <a:ext cx="38608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z="1100" dirty="0" smtClean="0"/>
              <a:t>Rolls-Royce proprietary information</a:t>
            </a:r>
            <a:endParaRPr lang="en-GB" sz="1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2" y="1363880"/>
            <a:ext cx="10842406" cy="5164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16" name="Rectangle 115"/>
          <p:cNvSpPr/>
          <p:nvPr/>
        </p:nvSpPr>
        <p:spPr>
          <a:xfrm>
            <a:off x="345489" y="5470635"/>
            <a:ext cx="10595779" cy="10889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13089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312608" y="1577197"/>
            <a:ext cx="4227861" cy="4587120"/>
          </a:xfrm>
        </p:spPr>
        <p:txBody>
          <a:bodyPr/>
          <a:lstStyle/>
          <a:p>
            <a:pPr marL="0" indent="0"/>
            <a:r>
              <a:rPr lang="en-GB" sz="2400" dirty="0" smtClean="0">
                <a:solidFill>
                  <a:schemeClr val="tx1"/>
                </a:solidFill>
              </a:rPr>
              <a:t>The Digital Landscape is changing fast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b="0" dirty="0" err="1" smtClean="0">
                <a:solidFill>
                  <a:schemeClr val="tx1"/>
                </a:solidFill>
              </a:rPr>
              <a:t>IoT</a:t>
            </a:r>
            <a:r>
              <a:rPr lang="en-GB" sz="2000" b="0" dirty="0" smtClean="0">
                <a:solidFill>
                  <a:schemeClr val="tx1"/>
                </a:solidFill>
              </a:rPr>
              <a:t> – more data, faster delivery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b="0" dirty="0" smtClean="0">
                <a:solidFill>
                  <a:schemeClr val="tx1"/>
                </a:solidFill>
              </a:rPr>
              <a:t>Big Data – improving analytics, broader real time issue recognition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b="0" dirty="0" smtClean="0">
                <a:solidFill>
                  <a:schemeClr val="tx1"/>
                </a:solidFill>
              </a:rPr>
              <a:t>Information services – weather, pollutants, flight operations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b="0" dirty="0" smtClean="0">
                <a:solidFill>
                  <a:schemeClr val="tx1"/>
                </a:solidFill>
              </a:rPr>
              <a:t>Semantic Web – connecting datasets across the life cycle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b="0" dirty="0" err="1" smtClean="0">
                <a:solidFill>
                  <a:schemeClr val="tx1"/>
                </a:solidFill>
              </a:rPr>
              <a:t>Industrie</a:t>
            </a:r>
            <a:r>
              <a:rPr lang="en-GB" sz="2000" b="0" dirty="0" smtClean="0">
                <a:solidFill>
                  <a:schemeClr val="tx1"/>
                </a:solidFill>
              </a:rPr>
              <a:t> 4.0 – complete accessible manufacturing and maintenance history for every part, from birth to death</a:t>
            </a:r>
            <a:endParaRPr lang="en-GB" sz="2000" b="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188" y="1577197"/>
            <a:ext cx="5861211" cy="4899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486029" y="796291"/>
            <a:ext cx="5568950" cy="4107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F3E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F3E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F3E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F3E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Design for Service – Data </a:t>
            </a:r>
            <a:r>
              <a:rPr lang="en-GB" dirty="0">
                <a:sym typeface="Wingdings" panose="05000000000000000000" pitchFamily="2" charset="2"/>
              </a:rPr>
              <a:t> Decisions</a:t>
            </a:r>
            <a:endParaRPr lang="en-GB" dirty="0"/>
          </a:p>
        </p:txBody>
      </p:sp>
      <p:sp>
        <p:nvSpPr>
          <p:cNvPr id="6" name="Text Placeholder 9"/>
          <p:cNvSpPr txBox="1">
            <a:spLocks/>
          </p:cNvSpPr>
          <p:nvPr/>
        </p:nvSpPr>
        <p:spPr>
          <a:xfrm>
            <a:off x="424209" y="6575588"/>
            <a:ext cx="3589867" cy="177800"/>
          </a:xfrm>
          <a:prstGeom prst="rect">
            <a:avLst/>
          </a:prstGeom>
        </p:spPr>
        <p:txBody>
          <a:bodyPr/>
          <a:lstStyle>
            <a:lvl1pPr marL="342900" indent="-3429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6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10668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622300" indent="-2667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588" indent="1827213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100" dirty="0" smtClean="0"/>
              <a:t>Rolls-Royce proprietary information</a:t>
            </a:r>
          </a:p>
          <a:p>
            <a:endParaRPr lang="en-GB" altLang="en-US" sz="11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64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29" descr="c:\tem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3148" y="1798489"/>
            <a:ext cx="1920213" cy="8341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Design for Service – Data </a:t>
            </a:r>
            <a:r>
              <a:rPr lang="en-GB" dirty="0">
                <a:sym typeface="Wingdings" panose="05000000000000000000" pitchFamily="2" charset="2"/>
              </a:rPr>
              <a:t> Decisions</a:t>
            </a:r>
            <a:endParaRPr lang="en-GB" dirty="0"/>
          </a:p>
        </p:txBody>
      </p:sp>
      <p:pic>
        <p:nvPicPr>
          <p:cNvPr id="31747" name="Picture 8" descr="c:\te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97" y="3306199"/>
            <a:ext cx="42672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9" descr="c:\te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880" y="1486923"/>
            <a:ext cx="6004984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5770880" y="2096523"/>
            <a:ext cx="10160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US" sz="1800" b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 flipH="1">
            <a:off x="3027681" y="2668024"/>
            <a:ext cx="2851151" cy="16716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/>
          <a:lstStyle/>
          <a:p>
            <a:endParaRPr lang="en-GB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5527040" y="4860360"/>
            <a:ext cx="6248824" cy="107939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 smtClean="0">
                <a:solidFill>
                  <a:srgbClr val="000000"/>
                </a:solidFill>
              </a:rPr>
              <a:t>~50000 </a:t>
            </a:r>
            <a:r>
              <a:rPr lang="en-GB" sz="1600" b="0" dirty="0">
                <a:solidFill>
                  <a:srgbClr val="000000"/>
                </a:solidFill>
              </a:rPr>
              <a:t>tracked </a:t>
            </a:r>
            <a:r>
              <a:rPr lang="en-GB" sz="1600" b="0" dirty="0" smtClean="0">
                <a:solidFill>
                  <a:srgbClr val="000000"/>
                </a:solidFill>
              </a:rPr>
              <a:t>part numbers in Rolls-Royce</a:t>
            </a:r>
            <a:endParaRPr lang="en-GB" sz="1600" b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 smtClean="0">
                <a:solidFill>
                  <a:srgbClr val="000000"/>
                </a:solidFill>
              </a:rPr>
              <a:t>~6000 tracked movement </a:t>
            </a:r>
            <a:r>
              <a:rPr lang="en-GB" sz="1600" b="0" dirty="0">
                <a:solidFill>
                  <a:srgbClr val="000000"/>
                </a:solidFill>
              </a:rPr>
              <a:t>records </a:t>
            </a:r>
            <a:r>
              <a:rPr lang="en-GB" sz="1600" b="0" dirty="0" smtClean="0">
                <a:solidFill>
                  <a:srgbClr val="000000"/>
                </a:solidFill>
              </a:rPr>
              <a:t>each week</a:t>
            </a:r>
            <a:endParaRPr lang="en-GB" sz="1600" b="0" dirty="0">
              <a:solidFill>
                <a:srgbClr val="000000"/>
              </a:solidFill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1600" b="0" dirty="0" smtClean="0">
                <a:solidFill>
                  <a:srgbClr val="000000"/>
                </a:solidFill>
              </a:rPr>
              <a:t>~3000 serials recorded per engine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1600" b="0" dirty="0" smtClean="0">
                <a:solidFill>
                  <a:srgbClr val="000000"/>
                </a:solidFill>
              </a:rPr>
              <a:t>Phone-based data-scanning technology becoming available</a:t>
            </a:r>
          </a:p>
        </p:txBody>
      </p:sp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386080" y="1596460"/>
            <a:ext cx="1880941" cy="1079399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lIns="90000" tIns="46800" rIns="90000" bIns="46800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sz="1600">
                <a:solidFill>
                  <a:srgbClr val="000000"/>
                </a:solidFill>
                <a:cs typeface="Arial" pitchFamily="34" charset="0"/>
              </a:rPr>
              <a:t>Actual scan data: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sz="1600">
                <a:solidFill>
                  <a:srgbClr val="000000"/>
                </a:solidFill>
                <a:cs typeface="Arial" pitchFamily="34" charset="0"/>
              </a:rPr>
              <a:t>MFR K0680</a:t>
            </a:r>
            <a:br>
              <a:rPr lang="en-GB" sz="1600">
                <a:solidFill>
                  <a:srgbClr val="000000"/>
                </a:solidFill>
                <a:cs typeface="Arial" pitchFamily="34" charset="0"/>
              </a:rPr>
            </a:br>
            <a:r>
              <a:rPr lang="en-GB" sz="1600">
                <a:solidFill>
                  <a:srgbClr val="000000"/>
                </a:solidFill>
                <a:cs typeface="Arial" pitchFamily="34" charset="0"/>
              </a:rPr>
              <a:t>PNR FW29970</a:t>
            </a:r>
            <a:br>
              <a:rPr lang="en-GB" sz="1600">
                <a:solidFill>
                  <a:srgbClr val="000000"/>
                </a:solidFill>
                <a:cs typeface="Arial" pitchFamily="34" charset="0"/>
              </a:rPr>
            </a:br>
            <a:r>
              <a:rPr lang="en-GB" sz="1600">
                <a:solidFill>
                  <a:srgbClr val="000000"/>
                </a:solidFill>
                <a:cs typeface="Arial" pitchFamily="34" charset="0"/>
              </a:rPr>
              <a:t>SER 103261802</a:t>
            </a:r>
          </a:p>
        </p:txBody>
      </p:sp>
      <p:sp>
        <p:nvSpPr>
          <p:cNvPr id="31753" name="Line 12"/>
          <p:cNvSpPr>
            <a:spLocks noChangeShapeType="1"/>
          </p:cNvSpPr>
          <p:nvPr/>
        </p:nvSpPr>
        <p:spPr bwMode="auto">
          <a:xfrm flipH="1" flipV="1">
            <a:off x="1605280" y="2968060"/>
            <a:ext cx="3048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/>
          <a:lstStyle/>
          <a:p>
            <a:endParaRPr lang="en-GB"/>
          </a:p>
        </p:txBody>
      </p:sp>
      <p:sp>
        <p:nvSpPr>
          <p:cNvPr id="12" name="Text Placeholder 9"/>
          <p:cNvSpPr txBox="1">
            <a:spLocks/>
          </p:cNvSpPr>
          <p:nvPr/>
        </p:nvSpPr>
        <p:spPr>
          <a:xfrm>
            <a:off x="424209" y="6575588"/>
            <a:ext cx="3589867" cy="177800"/>
          </a:xfrm>
          <a:prstGeom prst="rect">
            <a:avLst/>
          </a:prstGeom>
        </p:spPr>
        <p:txBody>
          <a:bodyPr/>
          <a:lstStyle>
            <a:lvl1pPr marL="342900" indent="-3429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6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10668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622300" indent="-2667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588" indent="1827213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100" dirty="0" smtClean="0"/>
              <a:t>Rolls-Royce proprietary information</a:t>
            </a:r>
          </a:p>
          <a:p>
            <a:endParaRPr lang="en-GB" altLang="en-US" sz="11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0081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24E2-C3C2-2047-987C-14E9AFDE371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Content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33ED303-6141-1341-8360-F5326F50EB70}"/>
              </a:ext>
            </a:extLst>
          </p:cNvPr>
          <p:cNvSpPr txBox="1"/>
          <p:nvPr/>
        </p:nvSpPr>
        <p:spPr>
          <a:xfrm>
            <a:off x="412935" y="2878836"/>
            <a:ext cx="99312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Rolls-Royce Business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Advanced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Design for Service process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77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24E2-C3C2-2047-987C-14E9AFDE371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Design for Service – Data </a:t>
            </a:r>
            <a:r>
              <a:rPr lang="en-GB" dirty="0">
                <a:sym typeface="Wingdings" panose="05000000000000000000" pitchFamily="2" charset="2"/>
              </a:rPr>
              <a:t> Decisions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4" descr="https://farm5.static.flickr.com/4604/25222764317_a1a0b785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08" y="1681578"/>
            <a:ext cx="6204717" cy="418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38" y="3184286"/>
            <a:ext cx="4530437" cy="330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56437" y="2017986"/>
            <a:ext cx="3164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Data every second throughout the flight</a:t>
            </a:r>
            <a:endParaRPr lang="en-GB" sz="2400" dirty="0"/>
          </a:p>
        </p:txBody>
      </p:sp>
      <p:sp>
        <p:nvSpPr>
          <p:cNvPr id="8" name="Text Placeholder 9"/>
          <p:cNvSpPr txBox="1">
            <a:spLocks/>
          </p:cNvSpPr>
          <p:nvPr/>
        </p:nvSpPr>
        <p:spPr>
          <a:xfrm>
            <a:off x="424209" y="6575588"/>
            <a:ext cx="3589867" cy="177800"/>
          </a:xfrm>
          <a:prstGeom prst="rect">
            <a:avLst/>
          </a:prstGeom>
        </p:spPr>
        <p:txBody>
          <a:bodyPr/>
          <a:lstStyle>
            <a:lvl1pPr marL="342900" indent="-3429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6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10668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622300" indent="-2667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588" indent="1827213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100" dirty="0" smtClean="0"/>
              <a:t>Rolls-Royce proprietary information</a:t>
            </a:r>
          </a:p>
          <a:p>
            <a:endParaRPr lang="en-GB" altLang="en-US" sz="11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9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Design for Service – Data </a:t>
            </a:r>
            <a:r>
              <a:rPr lang="en-GB" dirty="0">
                <a:sym typeface="Wingdings" panose="05000000000000000000" pitchFamily="2" charset="2"/>
              </a:rPr>
              <a:t> Decisions</a:t>
            </a:r>
            <a:endParaRPr lang="en-GB" dirty="0"/>
          </a:p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9" y="1464675"/>
            <a:ext cx="4123704" cy="357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733" y="3734450"/>
            <a:ext cx="6336863" cy="261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9"/>
          <p:cNvSpPr txBox="1">
            <a:spLocks/>
          </p:cNvSpPr>
          <p:nvPr/>
        </p:nvSpPr>
        <p:spPr>
          <a:xfrm>
            <a:off x="424209" y="6575588"/>
            <a:ext cx="3589867" cy="177800"/>
          </a:xfrm>
          <a:prstGeom prst="rect">
            <a:avLst/>
          </a:prstGeom>
        </p:spPr>
        <p:txBody>
          <a:bodyPr/>
          <a:lstStyle>
            <a:lvl1pPr marL="342900" indent="-3429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6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10668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622300" indent="-2667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588" indent="1827213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100" dirty="0" smtClean="0"/>
              <a:t>Rolls-Royce proprietary information</a:t>
            </a:r>
          </a:p>
          <a:p>
            <a:endParaRPr lang="en-GB" altLang="en-US" sz="11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6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CF1F4-14C7-4385-B081-FDC0E52BF05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1077" y="1931409"/>
            <a:ext cx="5568950" cy="410718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Past - Twin of the ‘standard’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 smtClean="0">
                <a:solidFill>
                  <a:schemeClr val="tx1"/>
                </a:solidFill>
              </a:rPr>
              <a:t>Geometry, assembly, thermals, stress</a:t>
            </a:r>
          </a:p>
          <a:p>
            <a:pPr marL="0" indent="0"/>
            <a:r>
              <a:rPr lang="en-GB" dirty="0" smtClean="0">
                <a:solidFill>
                  <a:schemeClr val="tx1"/>
                </a:solidFill>
              </a:rPr>
              <a:t>Current - Twin of the ‘population’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 smtClean="0">
                <a:solidFill>
                  <a:schemeClr val="tx1"/>
                </a:solidFill>
              </a:rPr>
              <a:t>Variance analysis, distributions, probabilities</a:t>
            </a:r>
          </a:p>
          <a:p>
            <a:pPr marL="0" indent="0"/>
            <a:r>
              <a:rPr lang="en-GB" dirty="0" smtClean="0">
                <a:solidFill>
                  <a:schemeClr val="tx1"/>
                </a:solidFill>
              </a:rPr>
              <a:t>Future - Twin of the ‘individual’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 smtClean="0">
                <a:solidFill>
                  <a:schemeClr val="tx1"/>
                </a:solidFill>
              </a:rPr>
              <a:t>Individual geometry, individual history, individual health, individual prognosis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pPr marL="0" indent="0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979" y="4679344"/>
            <a:ext cx="4464361" cy="180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429" y="1931409"/>
            <a:ext cx="3333965" cy="265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486029" y="796291"/>
            <a:ext cx="5568950" cy="4107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F3E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F3E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F3E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F3E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Design for Service – Data </a:t>
            </a:r>
            <a:r>
              <a:rPr lang="en-GB" dirty="0">
                <a:sym typeface="Wingdings" panose="05000000000000000000" pitchFamily="2" charset="2"/>
              </a:rPr>
              <a:t> Decisions</a:t>
            </a:r>
            <a:endParaRPr lang="en-GB" dirty="0"/>
          </a:p>
        </p:txBody>
      </p:sp>
      <p:sp>
        <p:nvSpPr>
          <p:cNvPr id="9" name="Text Placeholder 9"/>
          <p:cNvSpPr txBox="1">
            <a:spLocks/>
          </p:cNvSpPr>
          <p:nvPr/>
        </p:nvSpPr>
        <p:spPr>
          <a:xfrm>
            <a:off x="424209" y="6575588"/>
            <a:ext cx="3589867" cy="177800"/>
          </a:xfrm>
          <a:prstGeom prst="rect">
            <a:avLst/>
          </a:prstGeom>
        </p:spPr>
        <p:txBody>
          <a:bodyPr/>
          <a:lstStyle>
            <a:lvl1pPr marL="342900" indent="-3429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6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10668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622300" indent="-2667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588" indent="1827213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100" dirty="0" smtClean="0"/>
              <a:t>Rolls-Royce proprietary information</a:t>
            </a:r>
          </a:p>
          <a:p>
            <a:endParaRPr lang="en-GB" altLang="en-US" sz="11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8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Design for Service </a:t>
            </a:r>
            <a:r>
              <a:rPr lang="en-GB" dirty="0" smtClean="0"/>
              <a:t>– Evaluate</a:t>
            </a:r>
            <a:endParaRPr lang="en-GB" dirty="0"/>
          </a:p>
        </p:txBody>
      </p:sp>
      <p:sp>
        <p:nvSpPr>
          <p:cNvPr id="111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559550"/>
            <a:ext cx="38608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z="1100" dirty="0" smtClean="0"/>
              <a:t>Rolls-Royce proprietary information</a:t>
            </a:r>
            <a:endParaRPr lang="en-GB" sz="1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2" y="1363880"/>
            <a:ext cx="10842406" cy="5164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16" name="Rectangle 115"/>
          <p:cNvSpPr/>
          <p:nvPr/>
        </p:nvSpPr>
        <p:spPr>
          <a:xfrm>
            <a:off x="3860800" y="4024780"/>
            <a:ext cx="6944201" cy="6575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2526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Design for Service – Evaluate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17" y="1989557"/>
            <a:ext cx="4867291" cy="437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3618" y="1572468"/>
            <a:ext cx="185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Virtual</a:t>
            </a:r>
            <a:endParaRPr lang="en-GB" dirty="0"/>
          </a:p>
        </p:txBody>
      </p:sp>
      <p:pic>
        <p:nvPicPr>
          <p:cNvPr id="13" name="Picture 21" descr="K:\Engineering Programmes\Trent XWB\Verification\Users\ChrisGoy\Presentations\Further Skid Pics 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799" y="2833308"/>
            <a:ext cx="2942675" cy="172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947427" y="2437427"/>
            <a:ext cx="92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Test Rig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967999" y="4670768"/>
            <a:ext cx="127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Flight</a:t>
            </a:r>
            <a:endParaRPr lang="en-GB" dirty="0"/>
          </a:p>
        </p:txBody>
      </p:sp>
      <p:sp>
        <p:nvSpPr>
          <p:cNvPr id="9" name="Text Placeholder 9"/>
          <p:cNvSpPr txBox="1">
            <a:spLocks/>
          </p:cNvSpPr>
          <p:nvPr/>
        </p:nvSpPr>
        <p:spPr>
          <a:xfrm>
            <a:off x="573617" y="6430963"/>
            <a:ext cx="3589867" cy="177800"/>
          </a:xfrm>
          <a:prstGeom prst="rect">
            <a:avLst/>
          </a:prstGeom>
        </p:spPr>
        <p:txBody>
          <a:bodyPr/>
          <a:lstStyle>
            <a:lvl1pPr marL="342900" indent="-3429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6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10668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622300" indent="-2667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588" indent="1827213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100" dirty="0" smtClean="0"/>
              <a:t>Rolls-Royce proprietary information</a:t>
            </a:r>
          </a:p>
          <a:p>
            <a:endParaRPr lang="en-GB" altLang="en-US" sz="11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2" r="13931"/>
          <a:stretch/>
        </p:blipFill>
        <p:spPr bwMode="auto">
          <a:xfrm>
            <a:off x="9373299" y="2578854"/>
            <a:ext cx="2526797" cy="229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373299" y="2209522"/>
            <a:ext cx="1529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Engine</a:t>
            </a:r>
            <a:endParaRPr lang="en-GB" dirty="0"/>
          </a:p>
        </p:txBody>
      </p:sp>
      <p:pic>
        <p:nvPicPr>
          <p:cNvPr id="8194" name="Picture 2" descr="Image result for trent flying test be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 b="16515"/>
          <a:stretch/>
        </p:blipFill>
        <p:spPr bwMode="auto">
          <a:xfrm>
            <a:off x="5967999" y="5083858"/>
            <a:ext cx="3822387" cy="152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25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Design for Service </a:t>
            </a:r>
            <a:r>
              <a:rPr lang="en-GB" dirty="0" smtClean="0"/>
              <a:t>– Manage</a:t>
            </a:r>
            <a:endParaRPr lang="en-GB" dirty="0"/>
          </a:p>
        </p:txBody>
      </p:sp>
      <p:sp>
        <p:nvSpPr>
          <p:cNvPr id="111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559550"/>
            <a:ext cx="38608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z="1100" dirty="0" smtClean="0"/>
              <a:t>Rolls-Royce proprietary information</a:t>
            </a:r>
            <a:endParaRPr lang="en-GB" sz="1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2" y="1363880"/>
            <a:ext cx="10842406" cy="5164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16" name="Rectangle 115"/>
          <p:cNvSpPr/>
          <p:nvPr/>
        </p:nvSpPr>
        <p:spPr>
          <a:xfrm>
            <a:off x="4666593" y="4650831"/>
            <a:ext cx="6415215" cy="6936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64412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CF1F4-14C7-4385-B081-FDC0E52BF05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Design for Service – Manage</a:t>
            </a:r>
          </a:p>
          <a:p>
            <a:pPr eaLnBrk="1" hangingPunct="1"/>
            <a:endParaRPr lang="en-GB" alt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75570"/>
            <a:ext cx="5689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45% reduction in customer disruption rate over the last 10 years</a:t>
            </a:r>
            <a:endParaRPr lang="en-GB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60" y="2329677"/>
            <a:ext cx="9748838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Placeholder 9"/>
          <p:cNvSpPr txBox="1">
            <a:spLocks/>
          </p:cNvSpPr>
          <p:nvPr/>
        </p:nvSpPr>
        <p:spPr>
          <a:xfrm>
            <a:off x="424209" y="6575588"/>
            <a:ext cx="3589867" cy="177800"/>
          </a:xfrm>
          <a:prstGeom prst="rect">
            <a:avLst/>
          </a:prstGeom>
        </p:spPr>
        <p:txBody>
          <a:bodyPr/>
          <a:lstStyle>
            <a:lvl1pPr marL="342900" indent="-3429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6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10668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622300" indent="-2667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588" indent="1827213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100" dirty="0" smtClean="0"/>
              <a:t>Rolls-Royce proprietary information</a:t>
            </a:r>
          </a:p>
          <a:p>
            <a:endParaRPr lang="en-GB" altLang="en-US" sz="11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94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24E2-C3C2-2047-987C-14E9AFDE371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Design for Service – Manage</a:t>
            </a:r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0134" y="5083629"/>
            <a:ext cx="1848770" cy="140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428624" y="1981645"/>
            <a:ext cx="11190562" cy="32465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06" indent="0">
              <a:buFont typeface="Arial" panose="020B0604020202020204" pitchFamily="34" charset="0"/>
              <a:buNone/>
            </a:pPr>
            <a:r>
              <a:rPr lang="en-GB" dirty="0" smtClean="0"/>
              <a:t>The Digitised Boroscope journey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Line of sight 		 	snake arm deployment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Local interpretation 	 	global expert live connection</a:t>
            </a:r>
            <a:endParaRPr lang="en-GB" dirty="0" smtClean="0"/>
          </a:p>
          <a:p>
            <a:r>
              <a:rPr lang="en-GB" dirty="0" smtClean="0"/>
              <a:t>Manual assessment 	</a:t>
            </a:r>
            <a:r>
              <a:rPr lang="en-GB" dirty="0" smtClean="0">
                <a:sym typeface="Wingdings" panose="05000000000000000000" pitchFamily="2" charset="2"/>
              </a:rPr>
              <a:t> 	automated digital visual analysis</a:t>
            </a:r>
          </a:p>
          <a:p>
            <a:r>
              <a:rPr lang="en-GB" dirty="0" smtClean="0"/>
              <a:t>Local Manual control 	</a:t>
            </a:r>
            <a:r>
              <a:rPr lang="en-GB" dirty="0" smtClean="0">
                <a:sym typeface="Wingdings" panose="05000000000000000000" pitchFamily="2" charset="2"/>
              </a:rPr>
              <a:t> 	remote robotic control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Passive inspection 	 	digitally controlled dressing</a:t>
            </a:r>
            <a:endParaRPr lang="en-GB" dirty="0">
              <a:sym typeface="Wingdings" panose="05000000000000000000" pitchFamily="2" charset="2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520" y="5093461"/>
            <a:ext cx="2524980" cy="139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172" y="5093461"/>
            <a:ext cx="2510868" cy="139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220" y="3766192"/>
            <a:ext cx="2313166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9"/>
          <p:cNvSpPr txBox="1">
            <a:spLocks/>
          </p:cNvSpPr>
          <p:nvPr/>
        </p:nvSpPr>
        <p:spPr>
          <a:xfrm>
            <a:off x="424209" y="6575588"/>
            <a:ext cx="3589867" cy="177800"/>
          </a:xfrm>
          <a:prstGeom prst="rect">
            <a:avLst/>
          </a:prstGeom>
        </p:spPr>
        <p:txBody>
          <a:bodyPr/>
          <a:lstStyle>
            <a:lvl1pPr marL="342900" indent="-3429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6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10668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622300" indent="-2667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588" indent="1827213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100" dirty="0" smtClean="0"/>
              <a:t>Rolls-Royce proprietary information</a:t>
            </a:r>
          </a:p>
          <a:p>
            <a:endParaRPr lang="en-GB" altLang="en-US" sz="11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70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CF1F4-14C7-4385-B081-FDC0E52BF05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79551" y="2575219"/>
            <a:ext cx="10382435" cy="341567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</a:rPr>
              <a:t>Services are key to Rolls-Royce profitability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Design for Service is a key underpinning capability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</a:rPr>
              <a:t>Design for Service is complex, with many degrees of freedom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A structured approach throughout the life-cycle is a huge step forward especially when fuelled by access to service experience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</a:rPr>
              <a:t>Current &amp; emerging digital technologies will drive a step change going forward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6" name="Text Placeholder 9"/>
          <p:cNvSpPr txBox="1">
            <a:spLocks/>
          </p:cNvSpPr>
          <p:nvPr/>
        </p:nvSpPr>
        <p:spPr>
          <a:xfrm>
            <a:off x="486029" y="796291"/>
            <a:ext cx="5568950" cy="4107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F3E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F3E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F3E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F3E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Design for Service – Summary</a:t>
            </a:r>
          </a:p>
          <a:p>
            <a:endParaRPr lang="en-GB" altLang="en-US" dirty="0" smtClean="0"/>
          </a:p>
        </p:txBody>
      </p:sp>
      <p:sp>
        <p:nvSpPr>
          <p:cNvPr id="7" name="Text Placeholder 9"/>
          <p:cNvSpPr txBox="1">
            <a:spLocks/>
          </p:cNvSpPr>
          <p:nvPr/>
        </p:nvSpPr>
        <p:spPr>
          <a:xfrm>
            <a:off x="424209" y="6575588"/>
            <a:ext cx="3589867" cy="177800"/>
          </a:xfrm>
          <a:prstGeom prst="rect">
            <a:avLst/>
          </a:prstGeom>
        </p:spPr>
        <p:txBody>
          <a:bodyPr/>
          <a:lstStyle>
            <a:lvl1pPr marL="342900" indent="-3429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6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10668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622300" indent="-2667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588" indent="1827213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100" dirty="0" smtClean="0"/>
              <a:t>Rolls-Royce proprietary information</a:t>
            </a:r>
          </a:p>
          <a:p>
            <a:endParaRPr lang="en-GB" altLang="en-US" sz="11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4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080 Derwent_screensaver_loop_1280HQwm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4451"/>
          <a:stretch/>
        </p:blipFill>
        <p:spPr>
          <a:xfrm>
            <a:off x="-1" y="1352551"/>
            <a:ext cx="12382499" cy="5505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93F184-3489-E34B-89BC-6CAE6432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76605"/>
            <a:ext cx="10515600" cy="594995"/>
          </a:xfrm>
        </p:spPr>
        <p:txBody>
          <a:bodyPr/>
          <a:lstStyle/>
          <a:p>
            <a:r>
              <a:rPr lang="en-US" sz="3200" dirty="0" smtClean="0">
                <a:solidFill>
                  <a:srgbClr val="5F3E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Rolls-Royce business context</a:t>
            </a:r>
            <a:endParaRPr lang="en-US" sz="3200" dirty="0">
              <a:solidFill>
                <a:srgbClr val="5F3E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63361A0-6BE3-8040-ACAE-D915E9BA2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8432" y="6319774"/>
            <a:ext cx="2743200" cy="365125"/>
          </a:xfrm>
        </p:spPr>
        <p:txBody>
          <a:bodyPr/>
          <a:lstStyle/>
          <a:p>
            <a:fld id="{46AB24E2-C3C2-2047-987C-14E9AFDE371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D25B6A9-E756-4746-9331-498344C1A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7485" y="6049755"/>
            <a:ext cx="631609" cy="413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33ED303-6141-1341-8360-F5326F50EB70}"/>
              </a:ext>
            </a:extLst>
          </p:cNvPr>
          <p:cNvSpPr txBox="1"/>
          <p:nvPr/>
        </p:nvSpPr>
        <p:spPr>
          <a:xfrm>
            <a:off x="380999" y="1786348"/>
            <a:ext cx="9931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Pioneering the power that matters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31" y="2569955"/>
            <a:ext cx="4778375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33ED303-6141-1341-8360-F5326F50EB70}"/>
              </a:ext>
            </a:extLst>
          </p:cNvPr>
          <p:cNvSpPr txBox="1"/>
          <p:nvPr/>
        </p:nvSpPr>
        <p:spPr>
          <a:xfrm>
            <a:off x="5619750" y="2569955"/>
            <a:ext cx="6572250" cy="2554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to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high safety &amp; reliability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high performance demands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life (&gt;25 years for almost all products)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Mostly sold with a long term, fixed price maintenance contract ‘Power by the hour’™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33ED303-6141-1341-8360-F5326F50EB70}"/>
              </a:ext>
            </a:extLst>
          </p:cNvPr>
          <p:cNvSpPr txBox="1"/>
          <p:nvPr/>
        </p:nvSpPr>
        <p:spPr>
          <a:xfrm>
            <a:off x="5829300" y="5124450"/>
            <a:ext cx="4838700" cy="830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we don’t make cars</a:t>
            </a:r>
            <a:endParaRPr lang="en-US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31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ACCD95B-5AF7-7844-AFBD-BCF4F71CD8EC}"/>
              </a:ext>
            </a:extLst>
          </p:cNvPr>
          <p:cNvSpPr txBox="1"/>
          <p:nvPr/>
        </p:nvSpPr>
        <p:spPr>
          <a:xfrm>
            <a:off x="393117" y="704088"/>
            <a:ext cx="7068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for Service?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D04D6F3-3349-C143-8495-3C5D1425C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485" y="6049755"/>
            <a:ext cx="631609" cy="413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33ED303-6141-1341-8360-F5326F50EB70}"/>
              </a:ext>
            </a:extLst>
          </p:cNvPr>
          <p:cNvSpPr txBox="1"/>
          <p:nvPr/>
        </p:nvSpPr>
        <p:spPr>
          <a:xfrm>
            <a:off x="412935" y="2878836"/>
            <a:ext cx="114061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would: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supercars, at the cutting edge of performance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would sell them to Taxi Cab companies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would be used for  up to 14 hours every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would  only have a major service every 3 to 5 years (every 350,000 miles)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would operate for more than 25 years before being scrapped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would guarantee the total costs of ownership for  the 2 million miles they would be expected to cover over their lifetime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a fixed price cent / hour support contract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723F2C0-32F5-4F4D-BB89-681EB822D5BA}"/>
              </a:ext>
            </a:extLst>
          </p:cNvPr>
          <p:cNvSpPr txBox="1"/>
          <p:nvPr/>
        </p:nvSpPr>
        <p:spPr>
          <a:xfrm>
            <a:off x="412935" y="2174748"/>
            <a:ext cx="7036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690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if we did……. </a:t>
            </a:r>
            <a:endParaRPr lang="en-US" sz="2800" dirty="0">
              <a:solidFill>
                <a:srgbClr val="F690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C641A3-8F3A-6D47-AFA3-AB1CB1449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8432" y="6319774"/>
            <a:ext cx="2743200" cy="365125"/>
          </a:xfrm>
        </p:spPr>
        <p:txBody>
          <a:bodyPr/>
          <a:lstStyle/>
          <a:p>
            <a:fld id="{46AB24E2-C3C2-2047-987C-14E9AFDE371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 Placeholder 9"/>
          <p:cNvSpPr txBox="1">
            <a:spLocks/>
          </p:cNvSpPr>
          <p:nvPr/>
        </p:nvSpPr>
        <p:spPr>
          <a:xfrm>
            <a:off x="424209" y="6575588"/>
            <a:ext cx="3589867" cy="177800"/>
          </a:xfrm>
          <a:prstGeom prst="rect">
            <a:avLst/>
          </a:prstGeom>
        </p:spPr>
        <p:txBody>
          <a:bodyPr/>
          <a:lstStyle>
            <a:lvl1pPr marL="342900" indent="-3429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6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10668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622300" indent="-2667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588" indent="1827213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100" dirty="0" smtClean="0"/>
              <a:t>Rolls-Royce proprietary information</a:t>
            </a:r>
          </a:p>
          <a:p>
            <a:endParaRPr lang="en-GB" altLang="en-US" sz="11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43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24E2-C3C2-2047-987C-14E9AFDE371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86028" y="796291"/>
            <a:ext cx="10486772" cy="410718"/>
          </a:xfrm>
        </p:spPr>
        <p:txBody>
          <a:bodyPr/>
          <a:lstStyle/>
          <a:p>
            <a:r>
              <a:rPr lang="en-GB" dirty="0" smtClean="0"/>
              <a:t>Gas Turbine Aircraft engine illustration – the physical product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7" b="7970"/>
          <a:stretch/>
        </p:blipFill>
        <p:spPr>
          <a:xfrm>
            <a:off x="2317561" y="2197296"/>
            <a:ext cx="5294338" cy="4408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911" y="1695170"/>
            <a:ext cx="196527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Fan blade </a:t>
            </a:r>
            <a:r>
              <a:rPr lang="en-GB" sz="1800" dirty="0" smtClean="0"/>
              <a:t>enough energy to throw a family car 50m into the air</a:t>
            </a:r>
            <a:endParaRPr lang="en-GB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8118712" y="3884827"/>
            <a:ext cx="327318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Turbine Entry Temperature</a:t>
            </a:r>
          </a:p>
          <a:p>
            <a:r>
              <a:rPr lang="en-GB" sz="1800" dirty="0" smtClean="0"/>
              <a:t>Air flow &gt;200 Degrees C hotter than the melting temperature of the metal parts that sit in it</a:t>
            </a:r>
            <a:endParaRPr lang="en-GB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34982" y="4847294"/>
            <a:ext cx="225728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Combustor</a:t>
            </a:r>
          </a:p>
          <a:p>
            <a:r>
              <a:rPr lang="en-GB" sz="1800" dirty="0" smtClean="0"/>
              <a:t>Gas temperature ~ half the temperature of the suns surface</a:t>
            </a:r>
            <a:endParaRPr lang="en-GB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8118712" y="5131322"/>
            <a:ext cx="346290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/>
              <a:t>‘Cooling’</a:t>
            </a:r>
            <a:r>
              <a:rPr lang="en-GB" b="1" dirty="0" smtClean="0"/>
              <a:t> air</a:t>
            </a:r>
          </a:p>
          <a:p>
            <a:r>
              <a:rPr lang="en-GB" sz="1800" dirty="0" smtClean="0"/>
              <a:t>Up to 900 degrees C temperature</a:t>
            </a:r>
            <a:endParaRPr lang="en-GB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486029" y="3400079"/>
            <a:ext cx="166446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Intake</a:t>
            </a:r>
          </a:p>
          <a:p>
            <a:r>
              <a:rPr lang="en-GB" sz="1800" dirty="0" smtClean="0"/>
              <a:t>~ 1.5 tonnes of air per second</a:t>
            </a:r>
            <a:endParaRPr lang="en-GB" sz="1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6253674" y="2198335"/>
            <a:ext cx="5481126" cy="1200329"/>
            <a:chOff x="6253674" y="2198335"/>
            <a:chExt cx="5481126" cy="1200329"/>
          </a:xfrm>
        </p:grpSpPr>
        <p:sp>
          <p:nvSpPr>
            <p:cNvPr id="7" name="TextBox 6"/>
            <p:cNvSpPr txBox="1"/>
            <p:nvPr/>
          </p:nvSpPr>
          <p:spPr>
            <a:xfrm>
              <a:off x="7205028" y="2198335"/>
              <a:ext cx="45297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HP Turbine Blade</a:t>
              </a:r>
            </a:p>
            <a:p>
              <a:r>
                <a:rPr lang="en-GB" dirty="0" smtClean="0"/>
                <a:t>At </a:t>
              </a:r>
              <a:r>
                <a:rPr lang="en-GB" dirty="0"/>
                <a:t>full </a:t>
              </a:r>
              <a:r>
                <a:rPr lang="en-GB" dirty="0" smtClean="0"/>
                <a:t>speed e</a:t>
              </a:r>
              <a:r>
                <a:rPr lang="en-GB" sz="1800" dirty="0" smtClean="0"/>
                <a:t>ach blade produces </a:t>
              </a:r>
            </a:p>
            <a:p>
              <a:r>
                <a:rPr lang="en-GB" sz="1800" dirty="0" smtClean="0"/>
                <a:t>more power than a Formula 1 race car </a:t>
              </a:r>
            </a:p>
            <a:p>
              <a:r>
                <a:rPr lang="en-GB" sz="1800" dirty="0" smtClean="0"/>
                <a:t>and has the equivalent weight of a London bus</a:t>
              </a:r>
              <a:endParaRPr lang="en-GB" sz="1800" dirty="0"/>
            </a:p>
          </p:txBody>
        </p:sp>
        <p:pic>
          <p:nvPicPr>
            <p:cNvPr id="11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3674" y="2217385"/>
              <a:ext cx="1046604" cy="1085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8071822" y="3784087"/>
            <a:ext cx="4090868" cy="1961321"/>
            <a:chOff x="7910632" y="3786298"/>
            <a:chExt cx="4090868" cy="1961321"/>
          </a:xfrm>
        </p:grpSpPr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7" r="40677"/>
            <a:stretch>
              <a:fillRect/>
            </a:stretch>
          </p:blipFill>
          <p:spPr>
            <a:xfrm>
              <a:off x="7910632" y="3786298"/>
              <a:ext cx="1330500" cy="1961321"/>
            </a:xfrm>
            <a:prstGeom prst="rect">
              <a:avLst/>
            </a:prstGeom>
          </p:spPr>
        </p:pic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9241132" y="3795823"/>
              <a:ext cx="2760368" cy="1951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216000" rIns="216000" anchor="ctr">
              <a:noAutofit/>
            </a:bodyPr>
            <a:lstStyle/>
            <a:p>
              <a:r>
                <a:rPr lang="en-GB" altLang="en-US" dirty="0" smtClean="0"/>
                <a:t>Equivalent to:</a:t>
              </a:r>
            </a:p>
            <a:p>
              <a:r>
                <a:rPr lang="en-GB" altLang="en-US" dirty="0" smtClean="0"/>
                <a:t>Making </a:t>
              </a:r>
              <a:r>
                <a:rPr lang="en-GB" altLang="en-US" dirty="0"/>
                <a:t>an Ice </a:t>
              </a:r>
              <a:r>
                <a:rPr lang="en-GB" altLang="en-US" dirty="0" smtClean="0"/>
                <a:t> Cube </a:t>
              </a:r>
              <a:r>
                <a:rPr lang="en-GB" altLang="en-US" dirty="0"/>
                <a:t>survive in a 200 </a:t>
              </a:r>
              <a:r>
                <a:rPr lang="en-GB" altLang="en-US" baseline="30000" dirty="0"/>
                <a:t>0</a:t>
              </a:r>
              <a:r>
                <a:rPr lang="en-GB" altLang="en-US" dirty="0"/>
                <a:t>C oven for up to 5 </a:t>
              </a:r>
              <a:r>
                <a:rPr lang="en-GB" altLang="en-US" dirty="0" smtClean="0"/>
                <a:t>years</a:t>
              </a:r>
              <a:endParaRPr lang="en-GB" altLang="en-US" dirty="0"/>
            </a:p>
          </p:txBody>
        </p:sp>
      </p:grpSp>
      <p:sp>
        <p:nvSpPr>
          <p:cNvPr id="16" name="Text Placeholder 9"/>
          <p:cNvSpPr txBox="1">
            <a:spLocks/>
          </p:cNvSpPr>
          <p:nvPr/>
        </p:nvSpPr>
        <p:spPr>
          <a:xfrm>
            <a:off x="424209" y="6575588"/>
            <a:ext cx="3589867" cy="177800"/>
          </a:xfrm>
          <a:prstGeom prst="rect">
            <a:avLst/>
          </a:prstGeom>
        </p:spPr>
        <p:txBody>
          <a:bodyPr/>
          <a:lstStyle>
            <a:lvl1pPr marL="342900" indent="-3429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6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10668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622300" indent="-2667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588" indent="1827213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100" dirty="0" smtClean="0"/>
              <a:t>Rolls-Royce proprietary information</a:t>
            </a:r>
          </a:p>
          <a:p>
            <a:endParaRPr lang="en-GB" altLang="en-US" sz="11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81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-4954256" y="6812962"/>
            <a:ext cx="2743200" cy="365125"/>
          </a:xfrm>
        </p:spPr>
        <p:txBody>
          <a:bodyPr/>
          <a:lstStyle/>
          <a:p>
            <a:fld id="{46AB24E2-C3C2-2047-987C-14E9AFDE371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86029" y="796291"/>
            <a:ext cx="10713542" cy="410718"/>
          </a:xfrm>
        </p:spPr>
        <p:txBody>
          <a:bodyPr/>
          <a:lstStyle/>
          <a:p>
            <a:r>
              <a:rPr lang="en-GB" dirty="0"/>
              <a:t>Gas Turbine Aircraft engine </a:t>
            </a:r>
            <a:r>
              <a:rPr lang="en-GB" dirty="0" smtClean="0"/>
              <a:t>illustration – the service offering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7"/>
          <a:stretch/>
        </p:blipFill>
        <p:spPr bwMode="auto">
          <a:xfrm>
            <a:off x="8814341" y="2450808"/>
            <a:ext cx="2348539" cy="14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567" y="1356738"/>
            <a:ext cx="2348539" cy="159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971" y="4689929"/>
            <a:ext cx="1833278" cy="144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602515" y="3839524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24/7 technical support – </a:t>
            </a:r>
            <a:br>
              <a:rPr lang="en-GB" b="1" dirty="0" smtClean="0"/>
            </a:br>
            <a:r>
              <a:rPr lang="en-GB" i="1" dirty="0" smtClean="0"/>
              <a:t>keep the product flying</a:t>
            </a:r>
            <a:endParaRPr lang="en-GB" sz="18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999105" y="1356738"/>
            <a:ext cx="250750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Maintenance Repair and Overhaul services</a:t>
            </a:r>
            <a:br>
              <a:rPr lang="en-GB" b="1" dirty="0" smtClean="0"/>
            </a:br>
            <a:r>
              <a:rPr lang="en-GB" i="1" dirty="0" smtClean="0"/>
              <a:t>keep the product healthy</a:t>
            </a:r>
            <a:endParaRPr lang="en-GB" sz="18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8235545" y="5798185"/>
            <a:ext cx="29376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Asset Management services</a:t>
            </a:r>
            <a:br>
              <a:rPr lang="en-GB" b="1" dirty="0" smtClean="0"/>
            </a:br>
            <a:r>
              <a:rPr lang="en-GB" i="1" dirty="0" smtClean="0"/>
              <a:t>Maximise residual value</a:t>
            </a:r>
            <a:endParaRPr lang="en-GB" sz="1800" i="1" dirty="0"/>
          </a:p>
        </p:txBody>
      </p:sp>
      <p:sp>
        <p:nvSpPr>
          <p:cNvPr id="12" name="Rectangle 11"/>
          <p:cNvSpPr/>
          <p:nvPr/>
        </p:nvSpPr>
        <p:spPr>
          <a:xfrm>
            <a:off x="693165" y="2263722"/>
            <a:ext cx="791480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/>
              <a:t/>
            </a:r>
            <a:br>
              <a:rPr lang="en-GB" sz="2000" i="1" dirty="0"/>
            </a:br>
            <a:r>
              <a:rPr lang="en-GB" sz="2000" b="1" dirty="0"/>
              <a:t>Support Services:</a:t>
            </a:r>
          </a:p>
          <a:p>
            <a:r>
              <a:rPr lang="en-GB" sz="2000" b="1" dirty="0"/>
              <a:t>Asset Capability</a:t>
            </a:r>
            <a:r>
              <a:rPr lang="en-GB" sz="2000" dirty="0"/>
              <a:t>: ‘</a:t>
            </a:r>
            <a:r>
              <a:rPr lang="en-GB" sz="2000" i="1" dirty="0"/>
              <a:t>ready for use’</a:t>
            </a:r>
            <a:endParaRPr lang="en-GB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Health monitoring, maintenance, upgrade, life extension, trouble shooting …</a:t>
            </a:r>
          </a:p>
          <a:p>
            <a:r>
              <a:rPr lang="en-GB" sz="2000" b="1" dirty="0"/>
              <a:t>Asset Availabilit</a:t>
            </a:r>
            <a:r>
              <a:rPr lang="en-GB" sz="2000" dirty="0"/>
              <a:t>y</a:t>
            </a:r>
            <a:r>
              <a:rPr lang="en-GB" sz="2000" i="1" dirty="0"/>
              <a:t>: ‘available for use’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Inspection / maintenance scheduling, logistics, spares, repairs, </a:t>
            </a:r>
            <a:r>
              <a:rPr lang="en-GB" sz="2000" dirty="0" smtClean="0"/>
              <a:t>tooling</a:t>
            </a:r>
            <a:r>
              <a:rPr lang="en-GB" sz="2000" dirty="0"/>
              <a:t>, leasing, transport, finance …</a:t>
            </a:r>
          </a:p>
          <a:p>
            <a:r>
              <a:rPr lang="en-GB" sz="2000" b="1" dirty="0"/>
              <a:t>Asset  Utilisation</a:t>
            </a:r>
            <a:r>
              <a:rPr lang="en-GB" sz="2000" dirty="0"/>
              <a:t>: ‘</a:t>
            </a:r>
            <a:r>
              <a:rPr lang="en-GB" sz="2000" i="1" dirty="0">
                <a:sym typeface="Wingdings"/>
              </a:rPr>
              <a:t>more</a:t>
            </a:r>
            <a:r>
              <a:rPr lang="en-GB" sz="2000" dirty="0">
                <a:sym typeface="Wingdings"/>
              </a:rPr>
              <a:t> </a:t>
            </a:r>
            <a:r>
              <a:rPr lang="en-GB" sz="2000" i="1" dirty="0"/>
              <a:t>value from use’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Training, operators, consumables</a:t>
            </a:r>
            <a:r>
              <a:rPr lang="en-GB" sz="2000" dirty="0" smtClean="0"/>
              <a:t>, schedule/performance optimisation </a:t>
            </a:r>
            <a:r>
              <a:rPr lang="en-GB" sz="2000" dirty="0"/>
              <a:t>…</a:t>
            </a:r>
            <a:endParaRPr lang="en-GB" sz="2000" dirty="0">
              <a:solidFill>
                <a:srgbClr val="FF0000"/>
              </a:solidFill>
            </a:endParaRPr>
          </a:p>
          <a:p>
            <a:r>
              <a:rPr lang="en-GB" sz="2000" b="1" dirty="0"/>
              <a:t>Mission Cost</a:t>
            </a:r>
            <a:r>
              <a:rPr lang="en-GB" sz="2000" dirty="0"/>
              <a:t>: ‘</a:t>
            </a:r>
            <a:r>
              <a:rPr lang="en-GB" sz="2000" i="1" dirty="0"/>
              <a:t>affordable in use</a:t>
            </a:r>
            <a:r>
              <a:rPr lang="en-GB" sz="2000" dirty="0"/>
              <a:t>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Designed for through-life </a:t>
            </a:r>
            <a:r>
              <a:rPr lang="en-GB" sz="2000" dirty="0" smtClean="0"/>
              <a:t>cost</a:t>
            </a:r>
            <a:r>
              <a:rPr lang="en-GB" sz="2000" dirty="0"/>
              <a:t>, cost control &amp; </a:t>
            </a:r>
            <a:r>
              <a:rPr lang="en-GB" sz="2000" dirty="0" smtClean="0"/>
              <a:t>optimisation</a:t>
            </a:r>
            <a:r>
              <a:rPr lang="en-GB" sz="2000" dirty="0"/>
              <a:t>, used </a:t>
            </a:r>
            <a:br>
              <a:rPr lang="en-GB" sz="2000" dirty="0"/>
            </a:br>
            <a:r>
              <a:rPr lang="en-GB" sz="2000" dirty="0"/>
              <a:t>material service, </a:t>
            </a:r>
            <a:r>
              <a:rPr lang="en-GB" sz="2000" dirty="0" smtClean="0"/>
              <a:t>residual </a:t>
            </a:r>
            <a:r>
              <a:rPr lang="en-GB" sz="2000" dirty="0"/>
              <a:t>value </a:t>
            </a:r>
            <a:r>
              <a:rPr lang="en-GB" sz="2000" dirty="0" smtClean="0"/>
              <a:t>guarantee</a:t>
            </a:r>
            <a:r>
              <a:rPr lang="en-GB" sz="2000" dirty="0"/>
              <a:t>, </a:t>
            </a:r>
            <a:r>
              <a:rPr lang="en-GB" sz="2000" dirty="0" smtClean="0"/>
              <a:t>buy </a:t>
            </a:r>
            <a:r>
              <a:rPr lang="en-GB" sz="2000" dirty="0"/>
              <a:t>back </a:t>
            </a:r>
            <a:r>
              <a:rPr lang="en-GB" sz="2000" dirty="0" smtClean="0"/>
              <a:t>… </a:t>
            </a:r>
            <a:endParaRPr lang="en-GB" sz="5400" dirty="0"/>
          </a:p>
        </p:txBody>
      </p:sp>
      <p:sp>
        <p:nvSpPr>
          <p:cNvPr id="13" name="Rectangle 12"/>
          <p:cNvSpPr/>
          <p:nvPr/>
        </p:nvSpPr>
        <p:spPr>
          <a:xfrm>
            <a:off x="693166" y="1495083"/>
            <a:ext cx="30747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Advanced Services: </a:t>
            </a:r>
            <a:br>
              <a:rPr lang="en-GB" b="1" dirty="0"/>
            </a:br>
            <a:r>
              <a:rPr lang="en-GB" i="1" dirty="0"/>
              <a:t>Contracting for </a:t>
            </a:r>
            <a:r>
              <a:rPr lang="en-GB" i="1" dirty="0" smtClean="0"/>
              <a:t>outcome.</a:t>
            </a:r>
            <a:br>
              <a:rPr lang="en-GB" i="1" dirty="0" smtClean="0"/>
            </a:br>
            <a:r>
              <a:rPr lang="en-GB" i="1" dirty="0" smtClean="0"/>
              <a:t>Pay </a:t>
            </a:r>
            <a:r>
              <a:rPr lang="en-GB" i="1" dirty="0"/>
              <a:t>per use, pay for output.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497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24E2-C3C2-2047-987C-14E9AFDE371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86028" y="796291"/>
            <a:ext cx="10155696" cy="410718"/>
          </a:xfrm>
        </p:spPr>
        <p:txBody>
          <a:bodyPr/>
          <a:lstStyle/>
          <a:p>
            <a:r>
              <a:rPr lang="en-GB" dirty="0" smtClean="0"/>
              <a:t>Gas Turbine Aircraft engine illustration – the timeline challenge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7" b="7970"/>
          <a:stretch/>
        </p:blipFill>
        <p:spPr>
          <a:xfrm>
            <a:off x="8756270" y="3010182"/>
            <a:ext cx="3294278" cy="2742917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914399" y="3810000"/>
            <a:ext cx="7551684" cy="7198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/>
              <a:t>1                   2                    3                        5                   10               15      25      50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3863149"/>
            <a:ext cx="867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Project year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262064" y="5697319"/>
            <a:ext cx="162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Architectural design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1350232" y="4818280"/>
            <a:ext cx="162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Component  design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2526998" y="5692493"/>
            <a:ext cx="1122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parts on test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3371849" y="4818280"/>
            <a:ext cx="1122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engine on test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4352925" y="5693177"/>
            <a:ext cx="138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customer delivery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36552" y="4836611"/>
            <a:ext cx="1440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planned overhaul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5947251" y="5697319"/>
            <a:ext cx="2076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Mature product overhauls</a:t>
            </a:r>
            <a:endParaRPr lang="en-GB" dirty="0"/>
          </a:p>
        </p:txBody>
      </p:sp>
      <p:cxnSp>
        <p:nvCxnSpPr>
          <p:cNvPr id="27" name="Straight Arrow Connector 26"/>
          <p:cNvCxnSpPr>
            <a:stCxn id="19" idx="0"/>
          </p:cNvCxnSpPr>
          <p:nvPr/>
        </p:nvCxnSpPr>
        <p:spPr>
          <a:xfrm flipV="1">
            <a:off x="1074007" y="4509480"/>
            <a:ext cx="0" cy="11878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0" idx="0"/>
          </p:cNvCxnSpPr>
          <p:nvPr/>
        </p:nvCxnSpPr>
        <p:spPr>
          <a:xfrm flipV="1">
            <a:off x="2162175" y="4509480"/>
            <a:ext cx="0" cy="30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1" idx="0"/>
          </p:cNvCxnSpPr>
          <p:nvPr/>
        </p:nvCxnSpPr>
        <p:spPr>
          <a:xfrm flipH="1" flipV="1">
            <a:off x="3088417" y="4509480"/>
            <a:ext cx="1" cy="11830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2" idx="0"/>
          </p:cNvCxnSpPr>
          <p:nvPr/>
        </p:nvCxnSpPr>
        <p:spPr>
          <a:xfrm flipH="1" flipV="1">
            <a:off x="3933268" y="4509480"/>
            <a:ext cx="1" cy="30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3" idx="0"/>
          </p:cNvCxnSpPr>
          <p:nvPr/>
        </p:nvCxnSpPr>
        <p:spPr>
          <a:xfrm flipH="1" flipV="1">
            <a:off x="5047138" y="4509480"/>
            <a:ext cx="1" cy="11836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4" idx="0"/>
          </p:cNvCxnSpPr>
          <p:nvPr/>
        </p:nvCxnSpPr>
        <p:spPr>
          <a:xfrm flipV="1">
            <a:off x="6156801" y="4509480"/>
            <a:ext cx="0" cy="3271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5" idx="0"/>
          </p:cNvCxnSpPr>
          <p:nvPr/>
        </p:nvCxnSpPr>
        <p:spPr>
          <a:xfrm flipV="1">
            <a:off x="6985476" y="4529899"/>
            <a:ext cx="0" cy="11674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39000" y="4836611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Final product retired</a:t>
            </a:r>
            <a:endParaRPr lang="en-GB" dirty="0"/>
          </a:p>
        </p:txBody>
      </p:sp>
      <p:cxnSp>
        <p:nvCxnSpPr>
          <p:cNvPr id="42" name="Straight Arrow Connector 41"/>
          <p:cNvCxnSpPr>
            <a:stCxn id="41" idx="0"/>
          </p:cNvCxnSpPr>
          <p:nvPr/>
        </p:nvCxnSpPr>
        <p:spPr>
          <a:xfrm flipV="1">
            <a:off x="8077200" y="4509481"/>
            <a:ext cx="0" cy="327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62064" y="1601569"/>
            <a:ext cx="162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sales campaigns begin</a:t>
            </a:r>
            <a:endParaRPr lang="en-GB" dirty="0"/>
          </a:p>
        </p:txBody>
      </p:sp>
      <p:cxnSp>
        <p:nvCxnSpPr>
          <p:cNvPr id="47" name="Straight Arrow Connector 46"/>
          <p:cNvCxnSpPr>
            <a:stCxn id="45" idx="2"/>
          </p:cNvCxnSpPr>
          <p:nvPr/>
        </p:nvCxnSpPr>
        <p:spPr>
          <a:xfrm>
            <a:off x="1074007" y="2524899"/>
            <a:ext cx="0" cy="1338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254982" y="2648634"/>
            <a:ext cx="1564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sale (product &amp; service)</a:t>
            </a:r>
            <a:endParaRPr lang="en-GB" dirty="0"/>
          </a:p>
        </p:txBody>
      </p:sp>
      <p:cxnSp>
        <p:nvCxnSpPr>
          <p:cNvPr id="50" name="Straight Arrow Connector 49"/>
          <p:cNvCxnSpPr>
            <a:stCxn id="48" idx="2"/>
          </p:cNvCxnSpPr>
          <p:nvPr/>
        </p:nvCxnSpPr>
        <p:spPr>
          <a:xfrm>
            <a:off x="2037191" y="3571964"/>
            <a:ext cx="0" cy="2911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162175" y="1649104"/>
            <a:ext cx="156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Market price established</a:t>
            </a:r>
            <a:endParaRPr lang="en-GB" dirty="0"/>
          </a:p>
        </p:txBody>
      </p:sp>
      <p:cxnSp>
        <p:nvCxnSpPr>
          <p:cNvPr id="62" name="Straight Arrow Connector 61"/>
          <p:cNvCxnSpPr>
            <a:stCxn id="58" idx="2"/>
          </p:cNvCxnSpPr>
          <p:nvPr/>
        </p:nvCxnSpPr>
        <p:spPr>
          <a:xfrm>
            <a:off x="2944384" y="2295435"/>
            <a:ext cx="0" cy="15677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228474" y="2648634"/>
            <a:ext cx="1564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Up to 1/2 of all projected sales made</a:t>
            </a:r>
            <a:endParaRPr lang="en-GB" dirty="0"/>
          </a:p>
        </p:txBody>
      </p:sp>
      <p:cxnSp>
        <p:nvCxnSpPr>
          <p:cNvPr id="30" name="Straight Arrow Connector 29"/>
          <p:cNvCxnSpPr>
            <a:stCxn id="63" idx="2"/>
          </p:cNvCxnSpPr>
          <p:nvPr/>
        </p:nvCxnSpPr>
        <p:spPr>
          <a:xfrm>
            <a:off x="5010683" y="3571964"/>
            <a:ext cx="0" cy="2911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183741" y="2627585"/>
            <a:ext cx="156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Service Costs understood</a:t>
            </a:r>
            <a:endParaRPr lang="en-GB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965950" y="3273916"/>
            <a:ext cx="0" cy="568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133191" y="2155962"/>
            <a:ext cx="1564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Last production engine made</a:t>
            </a:r>
            <a:endParaRPr lang="en-GB" dirty="0"/>
          </a:p>
        </p:txBody>
      </p:sp>
      <p:cxnSp>
        <p:nvCxnSpPr>
          <p:cNvPr id="38" name="Straight Arrow Connector 37"/>
          <p:cNvCxnSpPr>
            <a:stCxn id="36" idx="2"/>
          </p:cNvCxnSpPr>
          <p:nvPr/>
        </p:nvCxnSpPr>
        <p:spPr>
          <a:xfrm flipH="1">
            <a:off x="7535917" y="3079292"/>
            <a:ext cx="1379483" cy="783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9"/>
          <p:cNvSpPr txBox="1">
            <a:spLocks/>
          </p:cNvSpPr>
          <p:nvPr/>
        </p:nvSpPr>
        <p:spPr>
          <a:xfrm>
            <a:off x="424209" y="6575588"/>
            <a:ext cx="3589867" cy="177800"/>
          </a:xfrm>
          <a:prstGeom prst="rect">
            <a:avLst/>
          </a:prstGeom>
        </p:spPr>
        <p:txBody>
          <a:bodyPr/>
          <a:lstStyle>
            <a:lvl1pPr marL="342900" indent="-3429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6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10668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622300" indent="-266700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588" indent="1827213" algn="l" defTabSz="534988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100" dirty="0" smtClean="0"/>
              <a:t>Rolls-Royce proprietary information</a:t>
            </a:r>
          </a:p>
          <a:p>
            <a:endParaRPr lang="en-GB" altLang="en-US" sz="11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29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Design for Service </a:t>
            </a:r>
            <a:r>
              <a:rPr lang="en-GB" dirty="0" smtClean="0"/>
              <a:t>– Overview</a:t>
            </a:r>
            <a:endParaRPr lang="en-GB" dirty="0"/>
          </a:p>
        </p:txBody>
      </p:sp>
      <p:sp>
        <p:nvSpPr>
          <p:cNvPr id="111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559550"/>
            <a:ext cx="38608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z="1100" dirty="0" smtClean="0"/>
              <a:t>Rolls-Royce proprietary information</a:t>
            </a:r>
            <a:endParaRPr lang="en-GB" sz="1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2" y="1363880"/>
            <a:ext cx="10842406" cy="5164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0594016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Design for Service </a:t>
            </a:r>
            <a:r>
              <a:rPr lang="en-GB" dirty="0" smtClean="0"/>
              <a:t>– Service Vision</a:t>
            </a:r>
            <a:endParaRPr lang="en-GB" dirty="0"/>
          </a:p>
        </p:txBody>
      </p:sp>
      <p:sp>
        <p:nvSpPr>
          <p:cNvPr id="111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559550"/>
            <a:ext cx="38608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z="1100" dirty="0" smtClean="0"/>
              <a:t>Rolls-Royce proprietary information</a:t>
            </a:r>
            <a:endParaRPr lang="en-GB" sz="1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2" y="1363880"/>
            <a:ext cx="10842406" cy="5164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86029" y="2096814"/>
            <a:ext cx="1673847" cy="6779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41377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2187</TotalTime>
  <Words>1101</Words>
  <Application>Microsoft Office PowerPoint</Application>
  <PresentationFormat>Custom</PresentationFormat>
  <Paragraphs>263</Paragraphs>
  <Slides>28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 Design for Service:  </vt:lpstr>
      <vt:lpstr>PowerPoint Presentation</vt:lpstr>
      <vt:lpstr>The Rolls-Royce business context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Demo Placement Used as a Sample</dc:title>
  <dc:creator>Darryl Sebro</dc:creator>
  <cp:lastModifiedBy>Mallory C. Smith</cp:lastModifiedBy>
  <cp:revision>42</cp:revision>
  <dcterms:created xsi:type="dcterms:W3CDTF">2018-02-19T17:13:04Z</dcterms:created>
  <dcterms:modified xsi:type="dcterms:W3CDTF">2018-06-01T16:30:45Z</dcterms:modified>
</cp:coreProperties>
</file>