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7" r:id="rId4"/>
  </p:sldMasterIdLst>
  <p:notesMasterIdLst>
    <p:notesMasterId r:id="rId2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6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1266" y="60"/>
      </p:cViewPr>
      <p:guideLst>
        <p:guide orient="horz" pos="2160"/>
        <p:guide pos="6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 name="Google Shape;5;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6" name="Google Shape;6;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 name="Google Shape;5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16-25 years of age</a:t>
            </a:r>
            <a:endParaRPr/>
          </a:p>
        </p:txBody>
      </p:sp>
      <p:sp>
        <p:nvSpPr>
          <p:cNvPr id="167" name="Google Shape;167;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176" name="Google Shape;176;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sz="1800">
              <a:latin typeface="Calibri"/>
              <a:ea typeface="Calibri"/>
              <a:cs typeface="Calibri"/>
              <a:sym typeface="Calibri"/>
            </a:endParaRPr>
          </a:p>
        </p:txBody>
      </p:sp>
      <p:sp>
        <p:nvSpPr>
          <p:cNvPr id="184" name="Google Shape;184;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191" name="Google Shape;191;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209" name="Google Shape;209;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54" name="Google Shape;254;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61" name="Google Shape;261;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75" name="Google Shape;275;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84" name="Google Shape;284;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293" name="Google Shape;293;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 name="Google Shape;6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 name="Google Shape;109;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123" name="Google Shape;123;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138" name="Google Shape;138;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4b65b7d4f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4" name="Google Shape;154;g34b65b7d4f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Bullets">
  <p:cSld name="Title + Bullets">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628650" y="365127"/>
            <a:ext cx="7886700" cy="70659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
          <p:cNvSpPr txBox="1">
            <a:spLocks noGrp="1"/>
          </p:cNvSpPr>
          <p:nvPr>
            <p:ph type="body" idx="1"/>
          </p:nvPr>
        </p:nvSpPr>
        <p:spPr>
          <a:xfrm>
            <a:off x="628650" y="1150374"/>
            <a:ext cx="7886700" cy="502658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5581"/>
              </a:buClr>
              <a:buSzPts val="2800"/>
              <a:buChar char="•"/>
              <a:defRPr/>
            </a:lvl1pPr>
            <a:lvl2pPr marL="914400" lvl="1" indent="-381000" algn="l">
              <a:lnSpc>
                <a:spcPct val="90000"/>
              </a:lnSpc>
              <a:spcBef>
                <a:spcPts val="500"/>
              </a:spcBef>
              <a:spcAft>
                <a:spcPts val="0"/>
              </a:spcAft>
              <a:buClr>
                <a:srgbClr val="385E78"/>
              </a:buClr>
              <a:buSzPts val="2400"/>
              <a:buChar char="•"/>
              <a:defRPr/>
            </a:lvl2pPr>
            <a:lvl3pPr marL="1371600" lvl="2" indent="-355600" algn="l">
              <a:lnSpc>
                <a:spcPct val="90000"/>
              </a:lnSpc>
              <a:spcBef>
                <a:spcPts val="500"/>
              </a:spcBef>
              <a:spcAft>
                <a:spcPts val="0"/>
              </a:spcAft>
              <a:buClr>
                <a:srgbClr val="385E78"/>
              </a:buClr>
              <a:buSzPts val="2000"/>
              <a:buFont typeface="Courier New"/>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4" name="Google Shape;14;p2"/>
          <p:cNvSpPr txBox="1">
            <a:spLocks noGrp="1"/>
          </p:cNvSpPr>
          <p:nvPr>
            <p:ph type="body" idx="2"/>
          </p:nvPr>
        </p:nvSpPr>
        <p:spPr>
          <a:xfrm>
            <a:off x="628650" y="6345044"/>
            <a:ext cx="7886700" cy="37325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SzPts val="2800"/>
              <a:buNone/>
              <a:defRPr sz="1200" b="0" i="1">
                <a:latin typeface="Trebuchet MS"/>
                <a:ea typeface="Trebuchet MS"/>
                <a:cs typeface="Trebuchet MS"/>
                <a:sym typeface="Trebuchet MS"/>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5" name="Google Shape;15;p2"/>
          <p:cNvSpPr/>
          <p:nvPr/>
        </p:nvSpPr>
        <p:spPr>
          <a:xfrm>
            <a:off x="0" y="0"/>
            <a:ext cx="228600" cy="6858000"/>
          </a:xfrm>
          <a:prstGeom prst="rect">
            <a:avLst/>
          </a:prstGeom>
          <a:gradFill>
            <a:gsLst>
              <a:gs pos="0">
                <a:schemeClr val="lt1"/>
              </a:gs>
              <a:gs pos="45000">
                <a:srgbClr val="FFD200"/>
              </a:gs>
              <a:gs pos="100000">
                <a:srgbClr val="FF8F28"/>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 Open Canvas">
  <p:cSld name="1_Title + Open Canvas">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628650" y="365127"/>
            <a:ext cx="7886700" cy="70659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
          <p:cNvSpPr txBox="1">
            <a:spLocks noGrp="1"/>
          </p:cNvSpPr>
          <p:nvPr>
            <p:ph type="body" idx="1"/>
          </p:nvPr>
        </p:nvSpPr>
        <p:spPr>
          <a:xfrm>
            <a:off x="628650" y="6345044"/>
            <a:ext cx="7886700" cy="37325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SzPts val="2800"/>
              <a:buNone/>
              <a:defRPr sz="1200" b="0" i="1">
                <a:latin typeface="Trebuchet MS"/>
                <a:ea typeface="Trebuchet MS"/>
                <a:cs typeface="Trebuchet MS"/>
                <a:sym typeface="Trebuchet MS"/>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9" name="Google Shape;19;p3"/>
          <p:cNvSpPr/>
          <p:nvPr/>
        </p:nvSpPr>
        <p:spPr>
          <a:xfrm>
            <a:off x="0" y="0"/>
            <a:ext cx="228600" cy="6858000"/>
          </a:xfrm>
          <a:prstGeom prst="rect">
            <a:avLst/>
          </a:prstGeom>
          <a:gradFill>
            <a:gsLst>
              <a:gs pos="0">
                <a:schemeClr val="lt1"/>
              </a:gs>
              <a:gs pos="45000">
                <a:srgbClr val="FFD200"/>
              </a:gs>
              <a:gs pos="100000">
                <a:srgbClr val="FF8F28"/>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No Content Fields">
  <p:cSld name="1_No Content Fields">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628650" y="6345044"/>
            <a:ext cx="7886700" cy="37325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SzPts val="2800"/>
              <a:buNone/>
              <a:defRPr sz="1200" b="0" i="1">
                <a:latin typeface="Trebuchet MS"/>
                <a:ea typeface="Trebuchet MS"/>
                <a:cs typeface="Trebuchet MS"/>
                <a:sym typeface="Trebuchet MS"/>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2" name="Google Shape;22;p4"/>
          <p:cNvSpPr/>
          <p:nvPr/>
        </p:nvSpPr>
        <p:spPr>
          <a:xfrm>
            <a:off x="0" y="0"/>
            <a:ext cx="228600" cy="6858000"/>
          </a:xfrm>
          <a:prstGeom prst="rect">
            <a:avLst/>
          </a:prstGeom>
          <a:gradFill>
            <a:gsLst>
              <a:gs pos="0">
                <a:schemeClr val="lt1"/>
              </a:gs>
              <a:gs pos="45000">
                <a:srgbClr val="FFD200"/>
              </a:gs>
              <a:gs pos="100000">
                <a:srgbClr val="FF8F28"/>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 Bullets">
  <p:cSld name="1_Title + Bullet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628650" y="365127"/>
            <a:ext cx="7886700" cy="70659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5"/>
          <p:cNvSpPr txBox="1">
            <a:spLocks noGrp="1"/>
          </p:cNvSpPr>
          <p:nvPr>
            <p:ph type="body" idx="1"/>
          </p:nvPr>
        </p:nvSpPr>
        <p:spPr>
          <a:xfrm>
            <a:off x="628650" y="1150374"/>
            <a:ext cx="7886700" cy="502658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5581"/>
              </a:buClr>
              <a:buSzPts val="2800"/>
              <a:buChar char="•"/>
              <a:defRPr/>
            </a:lvl1pPr>
            <a:lvl2pPr marL="914400" lvl="1" indent="-381000" algn="l">
              <a:lnSpc>
                <a:spcPct val="90000"/>
              </a:lnSpc>
              <a:spcBef>
                <a:spcPts val="500"/>
              </a:spcBef>
              <a:spcAft>
                <a:spcPts val="0"/>
              </a:spcAft>
              <a:buClr>
                <a:srgbClr val="385E78"/>
              </a:buClr>
              <a:buSzPts val="2400"/>
              <a:buChar char="•"/>
              <a:defRPr/>
            </a:lvl2pPr>
            <a:lvl3pPr marL="1371600" lvl="2" indent="-355600" algn="l">
              <a:lnSpc>
                <a:spcPct val="90000"/>
              </a:lnSpc>
              <a:spcBef>
                <a:spcPts val="500"/>
              </a:spcBef>
              <a:spcAft>
                <a:spcPts val="0"/>
              </a:spcAft>
              <a:buClr>
                <a:srgbClr val="385E78"/>
              </a:buClr>
              <a:buSzPts val="2000"/>
              <a:buFont typeface="Courier New"/>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6" name="Google Shape;26;p5"/>
          <p:cNvSpPr txBox="1">
            <a:spLocks noGrp="1"/>
          </p:cNvSpPr>
          <p:nvPr>
            <p:ph type="body" idx="2"/>
          </p:nvPr>
        </p:nvSpPr>
        <p:spPr>
          <a:xfrm>
            <a:off x="628650" y="6345044"/>
            <a:ext cx="7886700" cy="37325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SzPts val="2800"/>
              <a:buNone/>
              <a:defRPr sz="1200" b="0" i="1">
                <a:latin typeface="Trebuchet MS"/>
                <a:ea typeface="Trebuchet MS"/>
                <a:cs typeface="Trebuchet MS"/>
                <a:sym typeface="Trebuchet MS"/>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7" name="Google Shape;27;p5"/>
          <p:cNvSpPr/>
          <p:nvPr/>
        </p:nvSpPr>
        <p:spPr>
          <a:xfrm>
            <a:off x="0" y="0"/>
            <a:ext cx="228600" cy="6858000"/>
          </a:xfrm>
          <a:prstGeom prst="rect">
            <a:avLst/>
          </a:prstGeom>
          <a:gradFill>
            <a:gsLst>
              <a:gs pos="0">
                <a:schemeClr val="lt1"/>
              </a:gs>
              <a:gs pos="45000">
                <a:srgbClr val="FFD200"/>
              </a:gs>
              <a:gs pos="100000">
                <a:srgbClr val="FF8F28"/>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Divider">
  <p:cSld name="Section Divider">
    <p:bg>
      <p:bgPr>
        <a:solidFill>
          <a:srgbClr val="1295D8"/>
        </a:solidFill>
        <a:effectLst/>
      </p:bgPr>
    </p:bg>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623888" y="3429000"/>
            <a:ext cx="7886700" cy="11334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Arial"/>
              <a:buNone/>
              <a:defRPr sz="3200" b="0"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30" name="Google Shape;30;p6"/>
          <p:cNvCxnSpPr/>
          <p:nvPr/>
        </p:nvCxnSpPr>
        <p:spPr>
          <a:xfrm>
            <a:off x="623888" y="4562476"/>
            <a:ext cx="8520112" cy="0"/>
          </a:xfrm>
          <a:prstGeom prst="straightConnector1">
            <a:avLst/>
          </a:prstGeom>
          <a:noFill/>
          <a:ln w="28575" cap="flat" cmpd="sng">
            <a:solidFill>
              <a:schemeClr val="lt1"/>
            </a:solidFill>
            <a:prstDash val="solid"/>
            <a:miter lim="800000"/>
            <a:headEnd type="none" w="sm" len="sm"/>
            <a:tailEnd type="none" w="sm" len="sm"/>
          </a:ln>
        </p:spPr>
      </p:cxnSp>
      <p:sp>
        <p:nvSpPr>
          <p:cNvPr id="31" name="Google Shape;31;p6"/>
          <p:cNvSpPr txBox="1">
            <a:spLocks noGrp="1"/>
          </p:cNvSpPr>
          <p:nvPr>
            <p:ph type="body" idx="1"/>
          </p:nvPr>
        </p:nvSpPr>
        <p:spPr>
          <a:xfrm>
            <a:off x="623888" y="4705350"/>
            <a:ext cx="7886700" cy="19184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sz="4000">
                <a:solidFill>
                  <a:schemeClr val="lt1"/>
                </a:solidFil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Title + Open Canvas">
  <p:cSld name="2_Title + Open Canvas">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628650" y="365127"/>
            <a:ext cx="7886700" cy="70659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
          <p:cNvSpPr txBox="1">
            <a:spLocks noGrp="1"/>
          </p:cNvSpPr>
          <p:nvPr>
            <p:ph type="body" idx="1"/>
          </p:nvPr>
        </p:nvSpPr>
        <p:spPr>
          <a:xfrm>
            <a:off x="628650" y="6345044"/>
            <a:ext cx="7886700" cy="37325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SzPts val="2800"/>
              <a:buNone/>
              <a:defRPr sz="1200" b="0" i="1">
                <a:latin typeface="Trebuchet MS"/>
                <a:ea typeface="Trebuchet MS"/>
                <a:cs typeface="Trebuchet MS"/>
                <a:sym typeface="Trebuchet MS"/>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5" name="Google Shape;35;p7"/>
          <p:cNvSpPr/>
          <p:nvPr/>
        </p:nvSpPr>
        <p:spPr>
          <a:xfrm>
            <a:off x="0" y="0"/>
            <a:ext cx="228600" cy="6858000"/>
          </a:xfrm>
          <a:prstGeom prst="rect">
            <a:avLst/>
          </a:prstGeom>
          <a:gradFill>
            <a:gsLst>
              <a:gs pos="0">
                <a:schemeClr val="lt1"/>
              </a:gs>
              <a:gs pos="45000">
                <a:srgbClr val="FFD200"/>
              </a:gs>
              <a:gs pos="100000">
                <a:srgbClr val="FF8F28"/>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628650" y="365125"/>
            <a:ext cx="7886700" cy="64071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8"/>
          <p:cNvSpPr txBox="1">
            <a:spLocks noGrp="1"/>
          </p:cNvSpPr>
          <p:nvPr>
            <p:ph type="body" idx="1"/>
          </p:nvPr>
        </p:nvSpPr>
        <p:spPr>
          <a:xfrm>
            <a:off x="628650" y="1106424"/>
            <a:ext cx="7886700" cy="507053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9" name="Google Shape;39;p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0" name="Google Shape;40;p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1" name="Google Shape;41;p8"/>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o Content Fields">
  <p:cSld name="No Title, Open Canvas">
    <p:spTree>
      <p:nvGrpSpPr>
        <p:cNvPr id="1" name="Shape 42"/>
        <p:cNvGrpSpPr/>
        <p:nvPr/>
      </p:nvGrpSpPr>
      <p:grpSpPr>
        <a:xfrm>
          <a:off x="0" y="0"/>
          <a:ext cx="0" cy="0"/>
          <a:chOff x="0" y="0"/>
          <a:chExt cx="0" cy="0"/>
        </a:xfrm>
      </p:grpSpPr>
      <p:sp>
        <p:nvSpPr>
          <p:cNvPr id="43" name="Google Shape;43;p9"/>
          <p:cNvSpPr txBox="1">
            <a:spLocks noGrp="1"/>
          </p:cNvSpPr>
          <p:nvPr>
            <p:ph type="body" idx="1"/>
          </p:nvPr>
        </p:nvSpPr>
        <p:spPr>
          <a:xfrm>
            <a:off x="628650" y="6345044"/>
            <a:ext cx="7886700" cy="37325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SzPts val="2800"/>
              <a:buNone/>
              <a:defRPr sz="1200" b="0" i="1">
                <a:latin typeface="Trebuchet MS"/>
                <a:ea typeface="Trebuchet MS"/>
                <a:cs typeface="Trebuchet MS"/>
                <a:sym typeface="Trebuchet MS"/>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4" name="Google Shape;44;p9"/>
          <p:cNvSpPr/>
          <p:nvPr/>
        </p:nvSpPr>
        <p:spPr>
          <a:xfrm>
            <a:off x="0" y="0"/>
            <a:ext cx="228600" cy="6858000"/>
          </a:xfrm>
          <a:prstGeom prst="rect">
            <a:avLst/>
          </a:prstGeom>
          <a:gradFill>
            <a:gsLst>
              <a:gs pos="0">
                <a:schemeClr val="lt1"/>
              </a:gs>
              <a:gs pos="45000">
                <a:srgbClr val="FFD200"/>
              </a:gs>
              <a:gs pos="100000">
                <a:srgbClr val="FF8F28"/>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Orange Bar">
  <p:cSld name="Title + Orange Bar">
    <p:bg>
      <p:bgPr>
        <a:solidFill>
          <a:srgbClr val="DBD5CD"/>
        </a:solidFill>
        <a:effectLst/>
      </p:bgPr>
    </p:bg>
    <p:spTree>
      <p:nvGrpSpPr>
        <p:cNvPr id="1" name="Shape 45"/>
        <p:cNvGrpSpPr/>
        <p:nvPr/>
      </p:nvGrpSpPr>
      <p:grpSpPr>
        <a:xfrm>
          <a:off x="0" y="0"/>
          <a:ext cx="0" cy="0"/>
          <a:chOff x="0" y="0"/>
          <a:chExt cx="0" cy="0"/>
        </a:xfrm>
      </p:grpSpPr>
      <p:cxnSp>
        <p:nvCxnSpPr>
          <p:cNvPr id="46" name="Google Shape;46;p10"/>
          <p:cNvCxnSpPr/>
          <p:nvPr/>
        </p:nvCxnSpPr>
        <p:spPr>
          <a:xfrm>
            <a:off x="698500" y="1334075"/>
            <a:ext cx="8445500" cy="0"/>
          </a:xfrm>
          <a:prstGeom prst="straightConnector1">
            <a:avLst/>
          </a:prstGeom>
          <a:noFill/>
          <a:ln w="19050" cap="flat" cmpd="sng">
            <a:solidFill>
              <a:schemeClr val="accent2"/>
            </a:solidFill>
            <a:prstDash val="solid"/>
            <a:miter lim="800000"/>
            <a:headEnd type="none" w="sm" len="sm"/>
            <a:tailEnd type="none" w="sm" len="sm"/>
          </a:ln>
        </p:spPr>
      </p:cxnSp>
      <p:sp>
        <p:nvSpPr>
          <p:cNvPr id="47" name="Google Shape;47;p10"/>
          <p:cNvSpPr txBox="1">
            <a:spLocks noGrp="1"/>
          </p:cNvSpPr>
          <p:nvPr>
            <p:ph type="body" idx="1"/>
          </p:nvPr>
        </p:nvSpPr>
        <p:spPr>
          <a:xfrm>
            <a:off x="855249" y="697748"/>
            <a:ext cx="7781925" cy="508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3200"/>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8" name="Google Shape;48;p10"/>
          <p:cNvSpPr/>
          <p:nvPr/>
        </p:nvSpPr>
        <p:spPr>
          <a:xfrm>
            <a:off x="0" y="0"/>
            <a:ext cx="228600" cy="6858000"/>
          </a:xfrm>
          <a:prstGeom prst="rect">
            <a:avLst/>
          </a:prstGeom>
          <a:gradFill>
            <a:gsLst>
              <a:gs pos="0">
                <a:srgbClr val="DBD5CD"/>
              </a:gs>
              <a:gs pos="45000">
                <a:srgbClr val="FFD200"/>
              </a:gs>
              <a:gs pos="100000">
                <a:srgbClr val="FF8F28"/>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
        <p:cNvGrpSpPr/>
        <p:nvPr/>
      </p:nvGrpSpPr>
      <p:grpSpPr>
        <a:xfrm>
          <a:off x="0" y="0"/>
          <a:ext cx="0" cy="0"/>
          <a:chOff x="0" y="0"/>
          <a:chExt cx="0" cy="0"/>
        </a:xfrm>
      </p:grpSpPr>
      <p:sp>
        <p:nvSpPr>
          <p:cNvPr id="8" name="Google Shape;8;p1"/>
          <p:cNvSpPr txBox="1">
            <a:spLocks noGrp="1"/>
          </p:cNvSpPr>
          <p:nvPr>
            <p:ph type="body" idx="1"/>
          </p:nvPr>
        </p:nvSpPr>
        <p:spPr>
          <a:xfrm>
            <a:off x="628650" y="1106424"/>
            <a:ext cx="7886700" cy="507053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385E78"/>
              </a:buClr>
              <a:buSzPts val="2800"/>
              <a:buFont typeface="Arial"/>
              <a:buChar char="•"/>
              <a:defRPr sz="2800" b="0" i="0" u="none" strike="noStrike" cap="none">
                <a:solidFill>
                  <a:srgbClr val="385E78"/>
                </a:solidFill>
                <a:latin typeface="Arial"/>
                <a:ea typeface="Arial"/>
                <a:cs typeface="Arial"/>
                <a:sym typeface="Arial"/>
              </a:defRPr>
            </a:lvl1pPr>
            <a:lvl2pPr marL="914400" marR="0" lvl="1" indent="-381000" algn="l" rtl="0">
              <a:lnSpc>
                <a:spcPct val="90000"/>
              </a:lnSpc>
              <a:spcBef>
                <a:spcPts val="500"/>
              </a:spcBef>
              <a:spcAft>
                <a:spcPts val="0"/>
              </a:spcAft>
              <a:buClr>
                <a:srgbClr val="385E78"/>
              </a:buClr>
              <a:buSzPts val="2400"/>
              <a:buFont typeface="Arial"/>
              <a:buChar char="•"/>
              <a:defRPr sz="2400" b="0" i="0" u="none" strike="noStrike" cap="none">
                <a:solidFill>
                  <a:srgbClr val="385E78"/>
                </a:solidFill>
                <a:latin typeface="Arial"/>
                <a:ea typeface="Arial"/>
                <a:cs typeface="Arial"/>
                <a:sym typeface="Arial"/>
              </a:defRPr>
            </a:lvl2pPr>
            <a:lvl3pPr marL="1371600" marR="0" lvl="2" indent="-355600" algn="l" rtl="0">
              <a:lnSpc>
                <a:spcPct val="90000"/>
              </a:lnSpc>
              <a:spcBef>
                <a:spcPts val="500"/>
              </a:spcBef>
              <a:spcAft>
                <a:spcPts val="0"/>
              </a:spcAft>
              <a:buClr>
                <a:srgbClr val="385E78"/>
              </a:buClr>
              <a:buSzPts val="2000"/>
              <a:buFont typeface="Arial"/>
              <a:buChar char="•"/>
              <a:defRPr sz="2000" b="0" i="0" u="none" strike="noStrike" cap="none">
                <a:solidFill>
                  <a:srgbClr val="385E78"/>
                </a:solidFill>
                <a:latin typeface="Arial"/>
                <a:ea typeface="Arial"/>
                <a:cs typeface="Arial"/>
                <a:sym typeface="Arial"/>
              </a:defRPr>
            </a:lvl3pPr>
            <a:lvl4pPr marL="1828800" marR="0" lvl="3" indent="-342900" algn="l" rtl="0">
              <a:lnSpc>
                <a:spcPct val="90000"/>
              </a:lnSpc>
              <a:spcBef>
                <a:spcPts val="500"/>
              </a:spcBef>
              <a:spcAft>
                <a:spcPts val="0"/>
              </a:spcAft>
              <a:buClr>
                <a:srgbClr val="385E78"/>
              </a:buClr>
              <a:buSzPts val="1800"/>
              <a:buFont typeface="Arial"/>
              <a:buChar char="•"/>
              <a:defRPr sz="1800" b="0" i="0" u="none" strike="noStrike" cap="none">
                <a:solidFill>
                  <a:srgbClr val="385E78"/>
                </a:solidFill>
                <a:latin typeface="Arial"/>
                <a:ea typeface="Arial"/>
                <a:cs typeface="Arial"/>
                <a:sym typeface="Arial"/>
              </a:defRPr>
            </a:lvl4pPr>
            <a:lvl5pPr marL="2286000" marR="0" lvl="4" indent="-342900" algn="l" rtl="0">
              <a:lnSpc>
                <a:spcPct val="90000"/>
              </a:lnSpc>
              <a:spcBef>
                <a:spcPts val="500"/>
              </a:spcBef>
              <a:spcAft>
                <a:spcPts val="0"/>
              </a:spcAft>
              <a:buClr>
                <a:srgbClr val="385E78"/>
              </a:buClr>
              <a:buSzPts val="1800"/>
              <a:buFont typeface="Arial"/>
              <a:buChar char="•"/>
              <a:defRPr sz="1800" b="0" i="0" u="none" strike="noStrike" cap="none">
                <a:solidFill>
                  <a:srgbClr val="385E78"/>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title"/>
          </p:nvPr>
        </p:nvSpPr>
        <p:spPr>
          <a:xfrm>
            <a:off x="628650" y="365125"/>
            <a:ext cx="7886700" cy="64071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385E78"/>
              </a:buClr>
              <a:buSzPts val="4400"/>
              <a:buFont typeface="Arial"/>
              <a:buNone/>
              <a:defRPr sz="4400" b="0" i="0" u="none" strike="noStrike" cap="none">
                <a:solidFill>
                  <a:srgbClr val="385E7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 name="Google Shape;10;p1"/>
          <p:cNvSpPr txBox="1"/>
          <p:nvPr/>
        </p:nvSpPr>
        <p:spPr>
          <a:xfrm>
            <a:off x="8742556" y="6556024"/>
            <a:ext cx="40144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5581"/>
                </a:solidFill>
                <a:latin typeface="Arial"/>
                <a:ea typeface="Arial"/>
                <a:cs typeface="Arial"/>
                <a:sym typeface="Arial"/>
              </a:rPr>
              <a:t>‹#›</a:t>
            </a:fld>
            <a:endParaRPr sz="1400" b="0" i="0" u="none" strike="noStrike" cap="none">
              <a:solidFill>
                <a:srgbClr val="00558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climateresilience.online/" TargetMode="External"/><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jpg"/><Relationship Id="rId2" Type="http://schemas.openxmlformats.org/officeDocument/2006/relationships/notesSlide" Target="../notesSlides/notesSlide14.xml"/><Relationship Id="rId16" Type="http://schemas.openxmlformats.org/officeDocument/2006/relationships/image" Target="../media/image47.jp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50.png"/><Relationship Id="rId7" Type="http://schemas.openxmlformats.org/officeDocument/2006/relationships/image" Target="../media/image54.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3.jpg"/><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1.jpg"/></Relationships>
</file>

<file path=ppt/slides/_rels/slide2.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10" Type="http://schemas.openxmlformats.org/officeDocument/2006/relationships/image" Target="../media/image13.jp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52"/>
        <p:cNvGrpSpPr/>
        <p:nvPr/>
      </p:nvGrpSpPr>
      <p:grpSpPr>
        <a:xfrm>
          <a:off x="0" y="0"/>
          <a:ext cx="0" cy="0"/>
          <a:chOff x="0" y="0"/>
          <a:chExt cx="0" cy="0"/>
        </a:xfrm>
      </p:grpSpPr>
      <p:sp>
        <p:nvSpPr>
          <p:cNvPr id="53" name="Google Shape;53;p11"/>
          <p:cNvSpPr txBox="1"/>
          <p:nvPr/>
        </p:nvSpPr>
        <p:spPr>
          <a:xfrm>
            <a:off x="115849" y="4150741"/>
            <a:ext cx="6311458" cy="827296"/>
          </a:xfrm>
          <a:prstGeom prst="rect">
            <a:avLst/>
          </a:prstGeom>
          <a:noFill/>
          <a:ln>
            <a:noFill/>
          </a:ln>
        </p:spPr>
        <p:txBody>
          <a:bodyPr spcFirstLastPara="1" wrap="square" lIns="91425" tIns="45700" rIns="91425" bIns="45700" anchor="t" anchorCtr="0">
            <a:noAutofit/>
          </a:bodyPr>
          <a:lstStyle/>
          <a:p>
            <a:pPr marL="12700" marR="0" lvl="0" indent="0" algn="ctr" rtl="0">
              <a:lnSpc>
                <a:spcPct val="100000"/>
              </a:lnSpc>
              <a:spcBef>
                <a:spcPts val="0"/>
              </a:spcBef>
              <a:spcAft>
                <a:spcPts val="0"/>
              </a:spcAft>
              <a:buClr>
                <a:srgbClr val="385E78"/>
              </a:buClr>
              <a:buSzPts val="4800"/>
              <a:buFont typeface="Arial"/>
              <a:buNone/>
            </a:pPr>
            <a:r>
              <a:rPr lang="en-US" sz="2000" b="0" i="1" u="none" strike="noStrike" cap="none">
                <a:solidFill>
                  <a:srgbClr val="385E78"/>
                </a:solidFill>
                <a:latin typeface="Trebuchet MS"/>
                <a:ea typeface="Trebuchet MS"/>
                <a:cs typeface="Trebuchet MS"/>
                <a:sym typeface="Trebuchet MS"/>
              </a:rPr>
              <a:t>April 11, 2025</a:t>
            </a:r>
            <a:endParaRPr sz="1200" b="0" i="1" u="none" strike="noStrike" cap="none">
              <a:solidFill>
                <a:srgbClr val="385E78"/>
              </a:solidFill>
              <a:latin typeface="Trebuchet MS"/>
              <a:ea typeface="Trebuchet MS"/>
              <a:cs typeface="Trebuchet MS"/>
              <a:sym typeface="Trebuchet MS"/>
            </a:endParaRPr>
          </a:p>
        </p:txBody>
      </p:sp>
      <p:sp>
        <p:nvSpPr>
          <p:cNvPr id="54" name="Google Shape;54;p11"/>
          <p:cNvSpPr txBox="1"/>
          <p:nvPr/>
        </p:nvSpPr>
        <p:spPr>
          <a:xfrm>
            <a:off x="124042" y="1661047"/>
            <a:ext cx="6013306" cy="1957071"/>
          </a:xfrm>
          <a:prstGeom prst="rect">
            <a:avLst/>
          </a:prstGeom>
          <a:solidFill>
            <a:schemeClr val="lt1"/>
          </a:solidFill>
          <a:ln>
            <a:noFill/>
          </a:ln>
        </p:spPr>
        <p:txBody>
          <a:bodyPr spcFirstLastPara="1" wrap="square" lIns="91425" tIns="45700" rIns="91425" bIns="45700" anchor="t" anchorCtr="0">
            <a:noAutofit/>
          </a:bodyPr>
          <a:lstStyle/>
          <a:p>
            <a:pPr marL="12700" marR="0" lvl="0" indent="0" algn="ctr" rtl="0">
              <a:lnSpc>
                <a:spcPct val="150000"/>
              </a:lnSpc>
              <a:spcBef>
                <a:spcPts val="0"/>
              </a:spcBef>
              <a:spcAft>
                <a:spcPts val="0"/>
              </a:spcAft>
              <a:buClr>
                <a:srgbClr val="385E78"/>
              </a:buClr>
              <a:buSzPts val="4800"/>
              <a:buFont typeface="Arial"/>
              <a:buNone/>
            </a:pPr>
            <a:r>
              <a:rPr lang="en-US" sz="4000" b="1" i="0" u="none" strike="noStrike" cap="none">
                <a:solidFill>
                  <a:srgbClr val="385E78"/>
                </a:solidFill>
                <a:latin typeface="Arial"/>
                <a:ea typeface="Arial"/>
                <a:cs typeface="Arial"/>
                <a:sym typeface="Arial"/>
              </a:rPr>
              <a:t>Climate Mental Health Trauma &amp; Resilience</a:t>
            </a:r>
            <a:endParaRPr sz="4000" b="0" i="0" u="none" strike="noStrike" cap="none">
              <a:solidFill>
                <a:srgbClr val="000000"/>
              </a:solidFill>
              <a:latin typeface="Arial"/>
              <a:ea typeface="Arial"/>
              <a:cs typeface="Arial"/>
              <a:sym typeface="Arial"/>
            </a:endParaRPr>
          </a:p>
        </p:txBody>
      </p:sp>
      <p:pic>
        <p:nvPicPr>
          <p:cNvPr id="55" name="Google Shape;55;p11" descr="A green and orange tree in the shape of a head&#10;&#10;AI-generated content may be incorrect."/>
          <p:cNvPicPr preferRelativeResize="0"/>
          <p:nvPr/>
        </p:nvPicPr>
        <p:blipFill rotWithShape="1">
          <a:blip r:embed="rId3">
            <a:alphaModFix/>
          </a:blip>
          <a:srcRect/>
          <a:stretch/>
        </p:blipFill>
        <p:spPr>
          <a:xfrm>
            <a:off x="6633649" y="191452"/>
            <a:ext cx="1018571" cy="1018571"/>
          </a:xfrm>
          <a:prstGeom prst="rect">
            <a:avLst/>
          </a:prstGeom>
          <a:noFill/>
          <a:ln>
            <a:noFill/>
          </a:ln>
        </p:spPr>
      </p:pic>
      <p:grpSp>
        <p:nvGrpSpPr>
          <p:cNvPr id="56" name="Google Shape;56;p11"/>
          <p:cNvGrpSpPr/>
          <p:nvPr/>
        </p:nvGrpSpPr>
        <p:grpSpPr>
          <a:xfrm>
            <a:off x="124042" y="119762"/>
            <a:ext cx="9028152" cy="7042653"/>
            <a:chOff x="115849" y="134690"/>
            <a:chExt cx="9028152" cy="7042653"/>
          </a:xfrm>
        </p:grpSpPr>
        <p:pic>
          <p:nvPicPr>
            <p:cNvPr id="57" name="Google Shape;57;p11"/>
            <p:cNvPicPr preferRelativeResize="0"/>
            <p:nvPr/>
          </p:nvPicPr>
          <p:blipFill rotWithShape="1">
            <a:blip r:embed="rId4">
              <a:alphaModFix/>
            </a:blip>
            <a:srcRect/>
            <a:stretch/>
          </p:blipFill>
          <p:spPr>
            <a:xfrm>
              <a:off x="115849" y="375088"/>
              <a:ext cx="2622600" cy="741600"/>
            </a:xfrm>
            <a:prstGeom prst="round2DiagRect">
              <a:avLst>
                <a:gd name="adj1" fmla="val 16667"/>
                <a:gd name="adj2" fmla="val 0"/>
              </a:avLst>
            </a:prstGeom>
            <a:noFill/>
            <a:ln>
              <a:noFill/>
            </a:ln>
          </p:spPr>
        </p:pic>
        <p:pic>
          <p:nvPicPr>
            <p:cNvPr id="58" name="Google Shape;58;p11" descr="A logo with a circuit board&#10;&#10;AI-generated content may be incorrect."/>
            <p:cNvPicPr preferRelativeResize="0"/>
            <p:nvPr/>
          </p:nvPicPr>
          <p:blipFill rotWithShape="1">
            <a:blip r:embed="rId5">
              <a:alphaModFix/>
            </a:blip>
            <a:srcRect/>
            <a:stretch/>
          </p:blipFill>
          <p:spPr>
            <a:xfrm>
              <a:off x="2784996" y="287090"/>
              <a:ext cx="720769" cy="766419"/>
            </a:xfrm>
            <a:prstGeom prst="rect">
              <a:avLst/>
            </a:prstGeom>
            <a:noFill/>
            <a:ln>
              <a:noFill/>
            </a:ln>
          </p:spPr>
        </p:pic>
        <p:pic>
          <p:nvPicPr>
            <p:cNvPr id="59" name="Google Shape;59;p11" descr="A logo for a university of california&#10;&#10;Description automatically generated"/>
            <p:cNvPicPr preferRelativeResize="0"/>
            <p:nvPr/>
          </p:nvPicPr>
          <p:blipFill rotWithShape="1">
            <a:blip r:embed="rId6">
              <a:alphaModFix/>
            </a:blip>
            <a:srcRect l="11248" t="26186" r="11967" b="45290"/>
            <a:stretch/>
          </p:blipFill>
          <p:spPr>
            <a:xfrm>
              <a:off x="3685994" y="134690"/>
              <a:ext cx="3018795" cy="827297"/>
            </a:xfrm>
            <a:prstGeom prst="rect">
              <a:avLst/>
            </a:prstGeom>
            <a:noFill/>
            <a:ln>
              <a:noFill/>
            </a:ln>
          </p:spPr>
        </p:pic>
        <p:pic>
          <p:nvPicPr>
            <p:cNvPr id="60" name="Google Shape;60;p11" descr="A yellow and orange lines&#10;&#10;Description automatically generated"/>
            <p:cNvPicPr preferRelativeResize="0"/>
            <p:nvPr/>
          </p:nvPicPr>
          <p:blipFill rotWithShape="1">
            <a:blip r:embed="rId7">
              <a:alphaModFix/>
            </a:blip>
            <a:srcRect l="42154"/>
            <a:stretch/>
          </p:blipFill>
          <p:spPr>
            <a:xfrm>
              <a:off x="3865944" y="304800"/>
              <a:ext cx="5278057" cy="6872543"/>
            </a:xfrm>
            <a:prstGeom prst="rect">
              <a:avLst/>
            </a:prstGeom>
            <a:noFill/>
            <a:ln>
              <a:noFill/>
            </a:ln>
          </p:spPr>
        </p:pic>
      </p:grpSp>
      <p:sp>
        <p:nvSpPr>
          <p:cNvPr id="61" name="Google Shape;61;p11"/>
          <p:cNvSpPr txBox="1">
            <a:spLocks noGrp="1"/>
          </p:cNvSpPr>
          <p:nvPr>
            <p:ph type="body" idx="1"/>
          </p:nvPr>
        </p:nvSpPr>
        <p:spPr>
          <a:xfrm>
            <a:off x="19092" y="5057390"/>
            <a:ext cx="4757093" cy="1826675"/>
          </a:xfrm>
          <a:prstGeom prst="rect">
            <a:avLst/>
          </a:prstGeom>
          <a:noFill/>
          <a:ln>
            <a:noFill/>
          </a:ln>
        </p:spPr>
        <p:txBody>
          <a:bodyPr spcFirstLastPara="1" wrap="square" lIns="91425" tIns="45700" rIns="91425" bIns="45700" anchor="t" anchorCtr="0">
            <a:normAutofit/>
          </a:bodyPr>
          <a:lstStyle/>
          <a:p>
            <a:pPr marL="69850" lvl="0" indent="0" algn="l" rtl="0">
              <a:lnSpc>
                <a:spcPct val="90000"/>
              </a:lnSpc>
              <a:spcBef>
                <a:spcPts val="0"/>
              </a:spcBef>
              <a:spcAft>
                <a:spcPts val="0"/>
              </a:spcAft>
              <a:buSzPts val="2000"/>
              <a:buNone/>
            </a:pPr>
            <a:r>
              <a:rPr lang="en-US" sz="1600"/>
              <a:t>Jyoti Mishra, PhD MBA </a:t>
            </a:r>
            <a:endParaRPr sz="1600"/>
          </a:p>
          <a:p>
            <a:pPr marL="69850" lvl="0" indent="0" algn="l" rtl="0">
              <a:lnSpc>
                <a:spcPct val="90000"/>
              </a:lnSpc>
              <a:spcBef>
                <a:spcPts val="400"/>
              </a:spcBef>
              <a:spcAft>
                <a:spcPts val="0"/>
              </a:spcAft>
              <a:buSzPts val="2000"/>
              <a:buNone/>
            </a:pPr>
            <a:r>
              <a:rPr lang="en-US" sz="1600"/>
              <a:t>Director, NEATLabs</a:t>
            </a:r>
            <a:endParaRPr/>
          </a:p>
          <a:p>
            <a:pPr marL="69850" lvl="0" indent="0" algn="l" rtl="0">
              <a:lnSpc>
                <a:spcPct val="90000"/>
              </a:lnSpc>
              <a:spcBef>
                <a:spcPts val="400"/>
              </a:spcBef>
              <a:spcAft>
                <a:spcPts val="0"/>
              </a:spcAft>
              <a:buSzPts val="2000"/>
              <a:buNone/>
            </a:pPr>
            <a:r>
              <a:rPr lang="en-US" sz="1600"/>
              <a:t>Associate Professor, Dept. of Psychiatry</a:t>
            </a:r>
            <a:endParaRPr/>
          </a:p>
          <a:p>
            <a:pPr marL="69850" lvl="0" indent="0" algn="l" rtl="0">
              <a:lnSpc>
                <a:spcPct val="90000"/>
              </a:lnSpc>
              <a:spcBef>
                <a:spcPts val="400"/>
              </a:spcBef>
              <a:spcAft>
                <a:spcPts val="0"/>
              </a:spcAft>
              <a:buSzPts val="2000"/>
              <a:buNone/>
            </a:pPr>
            <a:r>
              <a:rPr lang="en-US" sz="1600"/>
              <a:t>School of Medicine, UC San Diego</a:t>
            </a:r>
            <a:endParaRPr sz="1600"/>
          </a:p>
          <a:p>
            <a:pPr marL="69850" lvl="0" indent="0" algn="l" rtl="0">
              <a:lnSpc>
                <a:spcPct val="90000"/>
              </a:lnSpc>
              <a:spcBef>
                <a:spcPts val="400"/>
              </a:spcBef>
              <a:spcAft>
                <a:spcPts val="0"/>
              </a:spcAft>
              <a:buSzPts val="2000"/>
              <a:buNone/>
            </a:pPr>
            <a:r>
              <a:rPr lang="en-US" sz="1600"/>
              <a:t>Co-director, UC Climate Resilience Initiative</a:t>
            </a:r>
            <a:endParaRPr/>
          </a:p>
          <a:p>
            <a:pPr marL="69850" lvl="0" indent="0" algn="l" rtl="0">
              <a:lnSpc>
                <a:spcPct val="90000"/>
              </a:lnSpc>
              <a:spcBef>
                <a:spcPts val="400"/>
              </a:spcBef>
              <a:spcAft>
                <a:spcPts val="400"/>
              </a:spcAft>
              <a:buSzPts val="2000"/>
              <a:buNone/>
            </a:pPr>
            <a:r>
              <a:rPr lang="en-US" sz="1600" u="sng">
                <a:solidFill>
                  <a:schemeClr val="hlink"/>
                </a:solidFill>
                <a:hlinkClick r:id="rId8"/>
              </a:rPr>
              <a:t>https://www.climateresilience.online/</a:t>
            </a:r>
            <a:r>
              <a:rPr lang="en-US" sz="1600"/>
              <a:t>  </a:t>
            </a:r>
            <a:endParaRPr sz="16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0"/>
          <p:cNvSpPr txBox="1">
            <a:spLocks noGrp="1"/>
          </p:cNvSpPr>
          <p:nvPr>
            <p:ph type="body" idx="1"/>
          </p:nvPr>
        </p:nvSpPr>
        <p:spPr>
          <a:xfrm>
            <a:off x="628650" y="6497444"/>
            <a:ext cx="7886700" cy="373200"/>
          </a:xfrm>
          <a:prstGeom prst="rect">
            <a:avLst/>
          </a:prstGeom>
          <a:noFill/>
          <a:ln>
            <a:noFill/>
          </a:ln>
        </p:spPr>
        <p:txBody>
          <a:bodyPr spcFirstLastPara="1" wrap="square" lIns="91425" tIns="45700" rIns="91425" bIns="45700" anchor="ctr" anchorCtr="0">
            <a:normAutofit lnSpcReduction="10000"/>
          </a:bodyPr>
          <a:lstStyle/>
          <a:p>
            <a:pPr marL="50800" lvl="0" indent="0" algn="ctr" rtl="0">
              <a:lnSpc>
                <a:spcPct val="90000"/>
              </a:lnSpc>
              <a:spcBef>
                <a:spcPts val="1000"/>
              </a:spcBef>
              <a:spcAft>
                <a:spcPts val="0"/>
              </a:spcAft>
              <a:buSzPts val="2800"/>
              <a:buNone/>
            </a:pPr>
            <a:r>
              <a:rPr lang="en-US"/>
              <a:t>Lewandowski et al., Lancet Planetary Health 2024</a:t>
            </a:r>
            <a:endParaRPr/>
          </a:p>
        </p:txBody>
      </p:sp>
      <p:sp>
        <p:nvSpPr>
          <p:cNvPr id="170" name="Google Shape;170;p20"/>
          <p:cNvSpPr txBox="1"/>
          <p:nvPr/>
        </p:nvSpPr>
        <p:spPr>
          <a:xfrm>
            <a:off x="1216314" y="346047"/>
            <a:ext cx="6711371" cy="52994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en-US" sz="2600" b="0" i="0" u="none" strike="noStrike" cap="none">
                <a:solidFill>
                  <a:srgbClr val="385E78"/>
                </a:solidFill>
                <a:latin typeface="Arial"/>
                <a:ea typeface="Arial"/>
                <a:cs typeface="Arial"/>
                <a:sym typeface="Arial"/>
              </a:rPr>
              <a:t>Widespread Climate Distress, esp. in Youth </a:t>
            </a:r>
            <a:endParaRPr sz="1400" b="0" i="0" u="none" strike="noStrike" cap="none">
              <a:solidFill>
                <a:srgbClr val="000000"/>
              </a:solidFill>
              <a:latin typeface="Arial"/>
              <a:ea typeface="Arial"/>
              <a:cs typeface="Arial"/>
              <a:sym typeface="Arial"/>
            </a:endParaRPr>
          </a:p>
        </p:txBody>
      </p:sp>
      <p:pic>
        <p:nvPicPr>
          <p:cNvPr id="171" name="Google Shape;171;p20"/>
          <p:cNvPicPr preferRelativeResize="0"/>
          <p:nvPr/>
        </p:nvPicPr>
        <p:blipFill rotWithShape="1">
          <a:blip r:embed="rId3">
            <a:alphaModFix/>
          </a:blip>
          <a:srcRect r="49091"/>
          <a:stretch/>
        </p:blipFill>
        <p:spPr>
          <a:xfrm>
            <a:off x="1073439" y="1239024"/>
            <a:ext cx="6711371" cy="4394480"/>
          </a:xfrm>
          <a:prstGeom prst="rect">
            <a:avLst/>
          </a:prstGeom>
          <a:noFill/>
          <a:ln>
            <a:noFill/>
          </a:ln>
        </p:spPr>
      </p:pic>
      <p:sp>
        <p:nvSpPr>
          <p:cNvPr id="172" name="Google Shape;172;p20"/>
          <p:cNvSpPr txBox="1"/>
          <p:nvPr/>
        </p:nvSpPr>
        <p:spPr>
          <a:xfrm>
            <a:off x="779624" y="5996525"/>
            <a:ext cx="7299000" cy="530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385E78"/>
                </a:solidFill>
                <a:latin typeface="Arial"/>
                <a:ea typeface="Arial"/>
                <a:cs typeface="Arial"/>
                <a:sym typeface="Arial"/>
              </a:rPr>
              <a:t>~85% </a:t>
            </a:r>
            <a:r>
              <a:rPr lang="en-US" sz="2000" b="0" i="0" u="none" strike="noStrike" cap="none">
                <a:solidFill>
                  <a:srgbClr val="385E78"/>
                </a:solidFill>
                <a:latin typeface="Arial"/>
                <a:ea typeface="Arial"/>
                <a:cs typeface="Arial"/>
                <a:sym typeface="Arial"/>
              </a:rPr>
              <a:t>youth were</a:t>
            </a:r>
            <a:r>
              <a:rPr lang="en-US" sz="2000" b="1" i="0" u="none" strike="noStrike" cap="none">
                <a:solidFill>
                  <a:srgbClr val="385E78"/>
                </a:solidFill>
                <a:latin typeface="Arial"/>
                <a:ea typeface="Arial"/>
                <a:cs typeface="Arial"/>
                <a:sym typeface="Arial"/>
              </a:rPr>
              <a:t> </a:t>
            </a:r>
            <a:r>
              <a:rPr lang="en-US" sz="2000" b="0" i="0" u="none" strike="noStrike" cap="none">
                <a:solidFill>
                  <a:srgbClr val="385E78"/>
                </a:solidFill>
                <a:latin typeface="Arial"/>
                <a:ea typeface="Arial"/>
                <a:cs typeface="Arial"/>
                <a:sym typeface="Arial"/>
              </a:rPr>
              <a:t>moderately or extremely distressed</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21" descr="A picture containing text, sunset&#10;&#10;Description automatically generated"/>
          <p:cNvPicPr preferRelativeResize="0">
            <a:picLocks noGrp="1"/>
          </p:cNvPicPr>
          <p:nvPr>
            <p:ph type="body" idx="1"/>
          </p:nvPr>
        </p:nvPicPr>
        <p:blipFill rotWithShape="1">
          <a:blip r:embed="rId3">
            <a:alphaModFix amt="15000"/>
          </a:blip>
          <a:srcRect t="9112"/>
          <a:stretch/>
        </p:blipFill>
        <p:spPr>
          <a:xfrm>
            <a:off x="649357" y="297433"/>
            <a:ext cx="8331257" cy="5997350"/>
          </a:xfrm>
          <a:prstGeom prst="roundRect">
            <a:avLst>
              <a:gd name="adj" fmla="val 16667"/>
            </a:avLst>
          </a:prstGeom>
          <a:noFill/>
          <a:ln>
            <a:noFill/>
          </a:ln>
        </p:spPr>
      </p:pic>
      <p:sp>
        <p:nvSpPr>
          <p:cNvPr id="179" name="Google Shape;179;p21"/>
          <p:cNvSpPr txBox="1"/>
          <p:nvPr/>
        </p:nvSpPr>
        <p:spPr>
          <a:xfrm>
            <a:off x="891694" y="3530968"/>
            <a:ext cx="7846500" cy="1631700"/>
          </a:xfrm>
          <a:prstGeom prst="rect">
            <a:avLst/>
          </a:prstGeom>
          <a:noFill/>
          <a:ln>
            <a:noFill/>
          </a:ln>
        </p:spPr>
        <p:txBody>
          <a:bodyPr spcFirstLastPara="1" wrap="square" lIns="91425" tIns="45700" rIns="91425" bIns="45700" anchor="t" anchorCtr="0">
            <a:spAutoFit/>
          </a:bodyPr>
          <a:lstStyle/>
          <a:p>
            <a:pPr marL="214313" marR="0" lvl="0" indent="-214313" algn="l" rtl="0">
              <a:lnSpc>
                <a:spcPct val="100000"/>
              </a:lnSpc>
              <a:spcBef>
                <a:spcPts val="0"/>
              </a:spcBef>
              <a:spcAft>
                <a:spcPts val="0"/>
              </a:spcAft>
              <a:buClr>
                <a:srgbClr val="000000"/>
              </a:buClr>
              <a:buSzPts val="2000"/>
              <a:buFont typeface="Noto Sans Symbols"/>
              <a:buChar char="❑"/>
            </a:pPr>
            <a:r>
              <a:rPr lang="en-US" sz="2000" b="0" i="0" u="none" strike="noStrike" cap="none">
                <a:solidFill>
                  <a:srgbClr val="005581"/>
                </a:solidFill>
                <a:latin typeface="Arial"/>
                <a:ea typeface="Arial"/>
                <a:cs typeface="Arial"/>
                <a:sym typeface="Arial"/>
              </a:rPr>
              <a:t> Climate trauma adds another layer of disadvantage for the communities that face the worst of climate change and have done the least to cause it. These are the communities that already deal with high levels of (non-climate) trauma. </a:t>
            </a:r>
            <a:r>
              <a:rPr lang="en-US" sz="2000" b="1" i="0" u="none" strike="noStrike" cap="none">
                <a:solidFill>
                  <a:srgbClr val="005581"/>
                </a:solidFill>
                <a:latin typeface="Arial"/>
                <a:ea typeface="Arial"/>
                <a:cs typeface="Arial"/>
                <a:sym typeface="Arial"/>
              </a:rPr>
              <a:t>We must address this “Climate Gap”.</a:t>
            </a:r>
            <a:endParaRPr sz="2000" b="1" i="0" u="none" strike="noStrike" cap="none">
              <a:solidFill>
                <a:srgbClr val="000000"/>
              </a:solidFill>
              <a:latin typeface="Arial"/>
              <a:ea typeface="Arial"/>
              <a:cs typeface="Arial"/>
              <a:sym typeface="Arial"/>
            </a:endParaRPr>
          </a:p>
        </p:txBody>
      </p:sp>
      <p:sp>
        <p:nvSpPr>
          <p:cNvPr id="180" name="Google Shape;180;p21"/>
          <p:cNvSpPr txBox="1"/>
          <p:nvPr/>
        </p:nvSpPr>
        <p:spPr>
          <a:xfrm>
            <a:off x="891698" y="2043252"/>
            <a:ext cx="7594200" cy="1015800"/>
          </a:xfrm>
          <a:prstGeom prst="rect">
            <a:avLst/>
          </a:prstGeom>
          <a:noFill/>
          <a:ln>
            <a:noFill/>
          </a:ln>
        </p:spPr>
        <p:txBody>
          <a:bodyPr spcFirstLastPara="1" wrap="square" lIns="91425" tIns="45700" rIns="91425" bIns="45700" anchor="t" anchorCtr="0">
            <a:spAutoFit/>
          </a:bodyPr>
          <a:lstStyle/>
          <a:p>
            <a:pPr marL="214313" marR="0" lvl="0" indent="-214313" algn="l" rtl="0">
              <a:lnSpc>
                <a:spcPct val="100000"/>
              </a:lnSpc>
              <a:spcBef>
                <a:spcPts val="0"/>
              </a:spcBef>
              <a:spcAft>
                <a:spcPts val="0"/>
              </a:spcAft>
              <a:buClr>
                <a:srgbClr val="000000"/>
              </a:buClr>
              <a:buSzPts val="2000"/>
              <a:buFont typeface="Noto Sans Symbols"/>
              <a:buChar char="❑"/>
            </a:pPr>
            <a:r>
              <a:rPr lang="en-US" sz="2000" b="0" i="0" u="none" strike="noStrike" cap="none">
                <a:solidFill>
                  <a:srgbClr val="005581"/>
                </a:solidFill>
                <a:latin typeface="Arial"/>
                <a:ea typeface="Arial"/>
                <a:cs typeface="Arial"/>
                <a:sym typeface="Arial"/>
              </a:rPr>
              <a:t> Climate Trauma exacerbates the mental health burden and is associated with poor and persistent mental health symptoms, as well as poor cognition and brain function.</a:t>
            </a:r>
            <a:endParaRPr sz="20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animEffect transition="in" filter="fade">
                                      <p:cBhvr>
                                        <p:cTn id="7" dur="500"/>
                                        <p:tgtEl>
                                          <p:spTgt spid="1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9"/>
                                        </p:tgtEl>
                                        <p:attrNameLst>
                                          <p:attrName>style.visibility</p:attrName>
                                        </p:attrNameLst>
                                      </p:cBhvr>
                                      <p:to>
                                        <p:strVal val="visible"/>
                                      </p:to>
                                    </p:set>
                                    <p:animEffect transition="in" filter="fade">
                                      <p:cBhvr>
                                        <p:cTn id="12" dur="5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5"/>
        <p:cNvGrpSpPr/>
        <p:nvPr/>
      </p:nvGrpSpPr>
      <p:grpSpPr>
        <a:xfrm>
          <a:off x="0" y="0"/>
          <a:ext cx="0" cy="0"/>
          <a:chOff x="0" y="0"/>
          <a:chExt cx="0" cy="0"/>
        </a:xfrm>
      </p:grpSpPr>
      <p:pic>
        <p:nvPicPr>
          <p:cNvPr id="186" name="Google Shape;186;p22" descr="A lake with a mountain in the background&#10;&#10;Description automatically generated"/>
          <p:cNvPicPr preferRelativeResize="0"/>
          <p:nvPr/>
        </p:nvPicPr>
        <p:blipFill rotWithShape="1">
          <a:blip r:embed="rId3">
            <a:alphaModFix amt="67000"/>
          </a:blip>
          <a:srcRect l="4474" r="-1" b="-1"/>
          <a:stretch/>
        </p:blipFill>
        <p:spPr>
          <a:xfrm>
            <a:off x="-11153" y="1"/>
            <a:ext cx="9166305" cy="6858000"/>
          </a:xfrm>
          <a:prstGeom prst="rect">
            <a:avLst/>
          </a:prstGeom>
          <a:noFill/>
          <a:ln>
            <a:noFill/>
          </a:ln>
        </p:spPr>
      </p:pic>
      <p:sp>
        <p:nvSpPr>
          <p:cNvPr id="187" name="Google Shape;187;p22"/>
          <p:cNvSpPr txBox="1">
            <a:spLocks noGrp="1"/>
          </p:cNvSpPr>
          <p:nvPr>
            <p:ph type="body" idx="1"/>
          </p:nvPr>
        </p:nvSpPr>
        <p:spPr>
          <a:xfrm>
            <a:off x="261676" y="400299"/>
            <a:ext cx="8067936" cy="3028701"/>
          </a:xfrm>
          <a:prstGeom prst="rect">
            <a:avLst/>
          </a:prstGeom>
          <a:noFill/>
          <a:ln>
            <a:noFill/>
          </a:ln>
        </p:spPr>
        <p:txBody>
          <a:bodyPr spcFirstLastPara="1" wrap="square" lIns="91425" tIns="45700" rIns="91425" bIns="45700" anchor="t" anchorCtr="0">
            <a:noAutofit/>
          </a:bodyPr>
          <a:lstStyle/>
          <a:p>
            <a:pPr marL="50800" lvl="0" indent="0" algn="l" rtl="0">
              <a:lnSpc>
                <a:spcPct val="90000"/>
              </a:lnSpc>
              <a:spcBef>
                <a:spcPts val="1000"/>
              </a:spcBef>
              <a:spcAft>
                <a:spcPts val="0"/>
              </a:spcAft>
              <a:buSzPts val="2800"/>
              <a:buNone/>
            </a:pPr>
            <a:r>
              <a:rPr lang="en-US" sz="3000" b="1">
                <a:solidFill>
                  <a:schemeClr val="dk1"/>
                </a:solidFill>
                <a:latin typeface="Calibri"/>
                <a:ea typeface="Calibri"/>
                <a:cs typeface="Calibri"/>
                <a:sym typeface="Calibri"/>
              </a:rPr>
              <a:t>Building Resilience -</a:t>
            </a:r>
            <a:endParaRPr/>
          </a:p>
          <a:p>
            <a:pPr marL="50800" lvl="0" indent="0" algn="l" rtl="0">
              <a:lnSpc>
                <a:spcPct val="90000"/>
              </a:lnSpc>
              <a:spcBef>
                <a:spcPts val="1000"/>
              </a:spcBef>
              <a:spcAft>
                <a:spcPts val="0"/>
              </a:spcAft>
              <a:buSzPts val="2800"/>
              <a:buNone/>
            </a:pPr>
            <a:r>
              <a:rPr lang="en-US" sz="3000" b="1">
                <a:solidFill>
                  <a:schemeClr val="dk1"/>
                </a:solidFill>
                <a:latin typeface="Calibri"/>
                <a:ea typeface="Calibri"/>
                <a:cs typeface="Calibri"/>
                <a:sym typeface="Calibri"/>
              </a:rPr>
              <a:t>			</a:t>
            </a:r>
            <a:endParaRPr/>
          </a:p>
          <a:p>
            <a:pPr marL="50800" lvl="0" indent="0" algn="l" rtl="0">
              <a:lnSpc>
                <a:spcPct val="90000"/>
              </a:lnSpc>
              <a:spcBef>
                <a:spcPts val="1000"/>
              </a:spcBef>
              <a:spcAft>
                <a:spcPts val="0"/>
              </a:spcAft>
              <a:buSzPts val="2800"/>
              <a:buNone/>
            </a:pPr>
            <a:r>
              <a:rPr lang="en-US" sz="3000" b="1">
                <a:solidFill>
                  <a:schemeClr val="dk1"/>
                </a:solidFill>
                <a:latin typeface="Calibri"/>
                <a:ea typeface="Calibri"/>
                <a:cs typeface="Calibri"/>
                <a:sym typeface="Calibri"/>
              </a:rPr>
              <a:t>	Addressing Climate Mental Health Trauma</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3"/>
          <p:cNvSpPr txBox="1">
            <a:spLocks noGrp="1"/>
          </p:cNvSpPr>
          <p:nvPr>
            <p:ph type="title"/>
          </p:nvPr>
        </p:nvSpPr>
        <p:spPr>
          <a:xfrm>
            <a:off x="328613" y="246325"/>
            <a:ext cx="8815387" cy="70659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400"/>
              <a:buNone/>
            </a:pPr>
            <a:r>
              <a:rPr lang="en-US" sz="2100" b="1"/>
              <a:t>FOUR</a:t>
            </a:r>
            <a:r>
              <a:rPr lang="en-US" sz="2100"/>
              <a:t> Personal Factors foster Resilience</a:t>
            </a:r>
            <a:endParaRPr/>
          </a:p>
        </p:txBody>
      </p:sp>
      <p:sp>
        <p:nvSpPr>
          <p:cNvPr id="194" name="Google Shape;194;p23"/>
          <p:cNvSpPr txBox="1"/>
          <p:nvPr/>
        </p:nvSpPr>
        <p:spPr>
          <a:xfrm>
            <a:off x="628650" y="1200618"/>
            <a:ext cx="4062300" cy="4189599"/>
          </a:xfrm>
          <a:prstGeom prst="rect">
            <a:avLst/>
          </a:prstGeom>
          <a:noFill/>
          <a:ln>
            <a:noFill/>
          </a:ln>
        </p:spPr>
        <p:txBody>
          <a:bodyPr spcFirstLastPara="1" wrap="square" lIns="91425" tIns="45700" rIns="91425" bIns="45700" anchor="t" anchorCtr="0">
            <a:noAutofit/>
          </a:bodyPr>
          <a:lstStyle/>
          <a:p>
            <a:pPr marL="393700" marR="0" lvl="0" indent="-190500" algn="l" rtl="0">
              <a:lnSpc>
                <a:spcPct val="100000"/>
              </a:lnSpc>
              <a:spcBef>
                <a:spcPts val="0"/>
              </a:spcBef>
              <a:spcAft>
                <a:spcPts val="0"/>
              </a:spcAft>
              <a:buClr>
                <a:srgbClr val="000000"/>
              </a:buClr>
              <a:buSzPts val="2400"/>
              <a:buFont typeface="Noto Sans Symbols"/>
              <a:buNone/>
            </a:pPr>
            <a:endParaRPr sz="2400" b="0" i="0" u="none" strike="noStrike" cap="none">
              <a:solidFill>
                <a:srgbClr val="005581"/>
              </a:solidFill>
              <a:latin typeface="Calibri"/>
              <a:ea typeface="Calibri"/>
              <a:cs typeface="Calibri"/>
              <a:sym typeface="Calibri"/>
            </a:endParaRPr>
          </a:p>
        </p:txBody>
      </p:sp>
      <p:sp>
        <p:nvSpPr>
          <p:cNvPr id="195" name="Google Shape;195;p23"/>
          <p:cNvSpPr txBox="1"/>
          <p:nvPr/>
        </p:nvSpPr>
        <p:spPr>
          <a:xfrm>
            <a:off x="6563508" y="3035561"/>
            <a:ext cx="1273944" cy="601677"/>
          </a:xfrm>
          <a:prstGeom prst="rect">
            <a:avLst/>
          </a:prstGeom>
          <a:noFill/>
          <a:ln>
            <a:noFill/>
          </a:ln>
        </p:spPr>
        <p:txBody>
          <a:bodyPr spcFirstLastPara="1" wrap="square" lIns="91425" tIns="45700" rIns="91425" bIns="45700" anchor="t" anchorCtr="0">
            <a:noAutofit/>
          </a:bodyPr>
          <a:lstStyle/>
          <a:p>
            <a:pPr marL="50292" marR="0" lvl="0" indent="0" algn="l" rtl="0">
              <a:lnSpc>
                <a:spcPct val="100000"/>
              </a:lnSpc>
              <a:spcBef>
                <a:spcPts val="0"/>
              </a:spcBef>
              <a:spcAft>
                <a:spcPts val="0"/>
              </a:spcAft>
              <a:buNone/>
            </a:pPr>
            <a:r>
              <a:rPr lang="en-US" sz="2000" b="0" i="0" u="none" strike="noStrike" cap="none">
                <a:solidFill>
                  <a:srgbClr val="1E4E79"/>
                </a:solidFill>
                <a:latin typeface="Arial"/>
                <a:ea typeface="Arial"/>
                <a:cs typeface="Arial"/>
                <a:sym typeface="Arial"/>
              </a:rPr>
              <a:t>Exercise</a:t>
            </a:r>
            <a:endParaRPr/>
          </a:p>
        </p:txBody>
      </p:sp>
      <p:sp>
        <p:nvSpPr>
          <p:cNvPr id="196" name="Google Shape;196;p23"/>
          <p:cNvSpPr txBox="1">
            <a:spLocks noGrp="1"/>
          </p:cNvSpPr>
          <p:nvPr>
            <p:ph type="body" idx="1"/>
          </p:nvPr>
        </p:nvSpPr>
        <p:spPr>
          <a:xfrm>
            <a:off x="961447" y="6496349"/>
            <a:ext cx="7886700" cy="373200"/>
          </a:xfrm>
          <a:prstGeom prst="rect">
            <a:avLst/>
          </a:prstGeom>
          <a:noFill/>
          <a:ln>
            <a:noFill/>
          </a:ln>
        </p:spPr>
        <p:txBody>
          <a:bodyPr spcFirstLastPara="1" wrap="square" lIns="91425" tIns="45700" rIns="91425" bIns="45700" anchor="ctr" anchorCtr="0">
            <a:noAutofit/>
          </a:bodyPr>
          <a:lstStyle/>
          <a:p>
            <a:pPr marL="50800" lvl="0" indent="0" algn="ctr" rtl="0">
              <a:lnSpc>
                <a:spcPct val="90000"/>
              </a:lnSpc>
              <a:spcBef>
                <a:spcPts val="1000"/>
              </a:spcBef>
              <a:spcAft>
                <a:spcPts val="0"/>
              </a:spcAft>
              <a:buSzPts val="2800"/>
              <a:buNone/>
            </a:pPr>
            <a:r>
              <a:rPr lang="en-US"/>
              <a:t>Silveira et al., 2021; Kornbluh et al., 2022</a:t>
            </a:r>
            <a:endParaRPr/>
          </a:p>
        </p:txBody>
      </p:sp>
      <p:pic>
        <p:nvPicPr>
          <p:cNvPr id="197" name="Google Shape;197;p23" descr="Stop Telling Employees to Be Resilient"/>
          <p:cNvPicPr preferRelativeResize="0"/>
          <p:nvPr/>
        </p:nvPicPr>
        <p:blipFill rotWithShape="1">
          <a:blip r:embed="rId3">
            <a:alphaModFix/>
          </a:blip>
          <a:srcRect/>
          <a:stretch/>
        </p:blipFill>
        <p:spPr>
          <a:xfrm>
            <a:off x="769526" y="1424503"/>
            <a:ext cx="2280020" cy="1520013"/>
          </a:xfrm>
          <a:prstGeom prst="roundRect">
            <a:avLst>
              <a:gd name="adj" fmla="val 16667"/>
            </a:avLst>
          </a:prstGeom>
          <a:noFill/>
          <a:ln>
            <a:noFill/>
          </a:ln>
        </p:spPr>
      </p:pic>
      <p:sp>
        <p:nvSpPr>
          <p:cNvPr id="198" name="Google Shape;198;p23"/>
          <p:cNvSpPr txBox="1"/>
          <p:nvPr/>
        </p:nvSpPr>
        <p:spPr>
          <a:xfrm>
            <a:off x="460602" y="3020738"/>
            <a:ext cx="3108209" cy="601677"/>
          </a:xfrm>
          <a:prstGeom prst="rect">
            <a:avLst/>
          </a:prstGeom>
          <a:noFill/>
          <a:ln>
            <a:noFill/>
          </a:ln>
        </p:spPr>
        <p:txBody>
          <a:bodyPr spcFirstLastPara="1" wrap="square" lIns="91425" tIns="45700" rIns="91425" bIns="45700" anchor="t" anchorCtr="0">
            <a:noAutofit/>
          </a:bodyPr>
          <a:lstStyle/>
          <a:p>
            <a:pPr marL="50292" marR="0" lvl="0" indent="0" algn="l" rtl="0">
              <a:lnSpc>
                <a:spcPct val="100000"/>
              </a:lnSpc>
              <a:spcBef>
                <a:spcPts val="0"/>
              </a:spcBef>
              <a:spcAft>
                <a:spcPts val="0"/>
              </a:spcAft>
              <a:buNone/>
            </a:pPr>
            <a:r>
              <a:rPr lang="en-US" sz="2000" b="0" i="0" u="none" strike="noStrike" cap="none">
                <a:solidFill>
                  <a:srgbClr val="1E4E79"/>
                </a:solidFill>
                <a:latin typeface="Arial"/>
                <a:ea typeface="Arial"/>
                <a:cs typeface="Arial"/>
                <a:sym typeface="Arial"/>
              </a:rPr>
              <a:t>Personal Resilient Belief</a:t>
            </a:r>
            <a:endParaRPr/>
          </a:p>
        </p:txBody>
      </p:sp>
      <p:pic>
        <p:nvPicPr>
          <p:cNvPr id="199" name="Google Shape;199;p23" descr="13 Mindfulness Exercises to Improve Employee Well-being"/>
          <p:cNvPicPr preferRelativeResize="0"/>
          <p:nvPr/>
        </p:nvPicPr>
        <p:blipFill rotWithShape="1">
          <a:blip r:embed="rId4">
            <a:alphaModFix/>
          </a:blip>
          <a:srcRect l="24742" r="24536"/>
          <a:stretch/>
        </p:blipFill>
        <p:spPr>
          <a:xfrm>
            <a:off x="3905034" y="1424503"/>
            <a:ext cx="1389927" cy="1537139"/>
          </a:xfrm>
          <a:prstGeom prst="roundRect">
            <a:avLst>
              <a:gd name="adj" fmla="val 16667"/>
            </a:avLst>
          </a:prstGeom>
          <a:noFill/>
          <a:ln>
            <a:noFill/>
          </a:ln>
        </p:spPr>
      </p:pic>
      <p:sp>
        <p:nvSpPr>
          <p:cNvPr id="200" name="Google Shape;200;p23"/>
          <p:cNvSpPr txBox="1"/>
          <p:nvPr/>
        </p:nvSpPr>
        <p:spPr>
          <a:xfrm>
            <a:off x="3775152" y="3039769"/>
            <a:ext cx="1649690" cy="601677"/>
          </a:xfrm>
          <a:prstGeom prst="rect">
            <a:avLst/>
          </a:prstGeom>
          <a:noFill/>
          <a:ln>
            <a:noFill/>
          </a:ln>
        </p:spPr>
        <p:txBody>
          <a:bodyPr spcFirstLastPara="1" wrap="square" lIns="91425" tIns="45700" rIns="91425" bIns="45700" anchor="t" anchorCtr="0">
            <a:noAutofit/>
          </a:bodyPr>
          <a:lstStyle/>
          <a:p>
            <a:pPr marL="50292" marR="0" lvl="0" indent="0" algn="l" rtl="0">
              <a:lnSpc>
                <a:spcPct val="100000"/>
              </a:lnSpc>
              <a:spcBef>
                <a:spcPts val="0"/>
              </a:spcBef>
              <a:spcAft>
                <a:spcPts val="0"/>
              </a:spcAft>
              <a:buNone/>
            </a:pPr>
            <a:r>
              <a:rPr lang="en-US" sz="2000" b="0" i="0" u="none" strike="noStrike" cap="none">
                <a:solidFill>
                  <a:srgbClr val="1E4E79"/>
                </a:solidFill>
                <a:latin typeface="Arial"/>
                <a:ea typeface="Arial"/>
                <a:cs typeface="Arial"/>
                <a:sym typeface="Arial"/>
              </a:rPr>
              <a:t>Mindfulness</a:t>
            </a:r>
            <a:endParaRPr/>
          </a:p>
        </p:txBody>
      </p:sp>
      <p:grpSp>
        <p:nvGrpSpPr>
          <p:cNvPr id="201" name="Google Shape;201;p23"/>
          <p:cNvGrpSpPr/>
          <p:nvPr/>
        </p:nvGrpSpPr>
        <p:grpSpPr>
          <a:xfrm>
            <a:off x="5701478" y="1348281"/>
            <a:ext cx="3056035" cy="1715566"/>
            <a:chOff x="5809617" y="1137769"/>
            <a:chExt cx="3056035" cy="1715566"/>
          </a:xfrm>
        </p:grpSpPr>
        <p:pic>
          <p:nvPicPr>
            <p:cNvPr id="202" name="Google Shape;202;p23" descr="The Strong Link Between Exercise and Sleep | Sleepopolis"/>
            <p:cNvPicPr preferRelativeResize="0"/>
            <p:nvPr/>
          </p:nvPicPr>
          <p:blipFill rotWithShape="1">
            <a:blip r:embed="rId5">
              <a:alphaModFix/>
            </a:blip>
            <a:srcRect t="25504" r="53860"/>
            <a:stretch/>
          </p:blipFill>
          <p:spPr>
            <a:xfrm>
              <a:off x="5809617" y="1137769"/>
              <a:ext cx="1649690" cy="1715566"/>
            </a:xfrm>
            <a:prstGeom prst="roundRect">
              <a:avLst>
                <a:gd name="adj" fmla="val 16667"/>
              </a:avLst>
            </a:prstGeom>
            <a:noFill/>
            <a:ln>
              <a:noFill/>
            </a:ln>
          </p:spPr>
        </p:pic>
        <p:pic>
          <p:nvPicPr>
            <p:cNvPr id="203" name="Google Shape;203;p23" descr="The Strong Link Between Exercise and Sleep | Sleepopolis"/>
            <p:cNvPicPr preferRelativeResize="0"/>
            <p:nvPr/>
          </p:nvPicPr>
          <p:blipFill rotWithShape="1">
            <a:blip r:embed="rId5">
              <a:alphaModFix/>
            </a:blip>
            <a:srcRect l="56108" b="26192"/>
            <a:stretch/>
          </p:blipFill>
          <p:spPr>
            <a:xfrm>
              <a:off x="7296346" y="1137769"/>
              <a:ext cx="1569306" cy="1699700"/>
            </a:xfrm>
            <a:prstGeom prst="roundRect">
              <a:avLst>
                <a:gd name="adj" fmla="val 16667"/>
              </a:avLst>
            </a:prstGeom>
            <a:noFill/>
            <a:ln>
              <a:noFill/>
            </a:ln>
          </p:spPr>
        </p:pic>
      </p:grpSp>
      <p:sp>
        <p:nvSpPr>
          <p:cNvPr id="204" name="Google Shape;204;p23"/>
          <p:cNvSpPr txBox="1"/>
          <p:nvPr/>
        </p:nvSpPr>
        <p:spPr>
          <a:xfrm>
            <a:off x="3238071" y="5978458"/>
            <a:ext cx="3483900" cy="601800"/>
          </a:xfrm>
          <a:prstGeom prst="rect">
            <a:avLst/>
          </a:prstGeom>
          <a:noFill/>
          <a:ln>
            <a:noFill/>
          </a:ln>
        </p:spPr>
        <p:txBody>
          <a:bodyPr spcFirstLastPara="1" wrap="square" lIns="91425" tIns="45700" rIns="91425" bIns="45700" anchor="t" anchorCtr="0">
            <a:noAutofit/>
          </a:bodyPr>
          <a:lstStyle/>
          <a:p>
            <a:pPr marL="50292" marR="0" lvl="0" indent="0" algn="l" rtl="0">
              <a:lnSpc>
                <a:spcPct val="100000"/>
              </a:lnSpc>
              <a:spcBef>
                <a:spcPts val="0"/>
              </a:spcBef>
              <a:spcAft>
                <a:spcPts val="0"/>
              </a:spcAft>
              <a:buNone/>
            </a:pPr>
            <a:r>
              <a:rPr lang="en-US" sz="2000" b="0" i="0" u="none" strike="noStrike" cap="none">
                <a:solidFill>
                  <a:srgbClr val="1E4E79"/>
                </a:solidFill>
                <a:latin typeface="Arial"/>
                <a:ea typeface="Arial"/>
                <a:cs typeface="Arial"/>
                <a:sym typeface="Arial"/>
              </a:rPr>
              <a:t>Family &amp; Community Ties</a:t>
            </a:r>
            <a:endParaRPr/>
          </a:p>
        </p:txBody>
      </p:sp>
      <p:pic>
        <p:nvPicPr>
          <p:cNvPr id="205" name="Google Shape;205;p23"/>
          <p:cNvPicPr preferRelativeResize="0"/>
          <p:nvPr/>
        </p:nvPicPr>
        <p:blipFill>
          <a:blip r:embed="rId6">
            <a:alphaModFix/>
          </a:blip>
          <a:stretch>
            <a:fillRect/>
          </a:stretch>
        </p:blipFill>
        <p:spPr>
          <a:xfrm>
            <a:off x="1953988" y="3662888"/>
            <a:ext cx="5675100" cy="2294100"/>
          </a:xfrm>
          <a:prstGeom prst="roundRect">
            <a:avLst>
              <a:gd name="adj" fmla="val 16667"/>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pSp>
        <p:nvGrpSpPr>
          <p:cNvPr id="211" name="Google Shape;211;p24"/>
          <p:cNvGrpSpPr/>
          <p:nvPr/>
        </p:nvGrpSpPr>
        <p:grpSpPr>
          <a:xfrm>
            <a:off x="550458" y="4980391"/>
            <a:ext cx="8471946" cy="1989413"/>
            <a:chOff x="493308" y="4980391"/>
            <a:chExt cx="8471946" cy="1989413"/>
          </a:xfrm>
        </p:grpSpPr>
        <p:sp>
          <p:nvSpPr>
            <p:cNvPr id="212" name="Google Shape;212;p24" descr="Umbrella outline"/>
            <p:cNvSpPr/>
            <p:nvPr/>
          </p:nvSpPr>
          <p:spPr>
            <a:xfrm>
              <a:off x="1545666" y="5028986"/>
              <a:ext cx="5806640" cy="1930799"/>
            </a:xfrm>
            <a:custGeom>
              <a:avLst/>
              <a:gdLst/>
              <a:ahLst/>
              <a:cxnLst/>
              <a:rect l="l" t="t" r="r" b="b"/>
              <a:pathLst>
                <a:path w="762016" h="776285" extrusionOk="0">
                  <a:moveTo>
                    <a:pt x="400067" y="38100"/>
                  </a:moveTo>
                  <a:lnTo>
                    <a:pt x="390542" y="38100"/>
                  </a:lnTo>
                  <a:lnTo>
                    <a:pt x="390542" y="9525"/>
                  </a:lnTo>
                  <a:cubicBezTo>
                    <a:pt x="390542" y="4265"/>
                    <a:pt x="386277" y="0"/>
                    <a:pt x="381017" y="0"/>
                  </a:cubicBezTo>
                  <a:cubicBezTo>
                    <a:pt x="375756" y="0"/>
                    <a:pt x="371492" y="4265"/>
                    <a:pt x="371492" y="9525"/>
                  </a:cubicBezTo>
                  <a:lnTo>
                    <a:pt x="371492" y="38100"/>
                  </a:lnTo>
                  <a:lnTo>
                    <a:pt x="361967" y="38100"/>
                  </a:lnTo>
                  <a:cubicBezTo>
                    <a:pt x="160037" y="47625"/>
                    <a:pt x="17" y="197168"/>
                    <a:pt x="17" y="381000"/>
                  </a:cubicBezTo>
                  <a:cubicBezTo>
                    <a:pt x="-282" y="385963"/>
                    <a:pt x="3499" y="390227"/>
                    <a:pt x="8461" y="390525"/>
                  </a:cubicBezTo>
                  <a:cubicBezTo>
                    <a:pt x="8821" y="390547"/>
                    <a:pt x="9182" y="390547"/>
                    <a:pt x="9542" y="390525"/>
                  </a:cubicBezTo>
                  <a:cubicBezTo>
                    <a:pt x="14504" y="390823"/>
                    <a:pt x="18768" y="387043"/>
                    <a:pt x="19067" y="382080"/>
                  </a:cubicBezTo>
                  <a:cubicBezTo>
                    <a:pt x="19088" y="381720"/>
                    <a:pt x="19088" y="381360"/>
                    <a:pt x="19067" y="381000"/>
                  </a:cubicBezTo>
                  <a:cubicBezTo>
                    <a:pt x="19067" y="323850"/>
                    <a:pt x="70502" y="278130"/>
                    <a:pt x="133367" y="278130"/>
                  </a:cubicBezTo>
                  <a:cubicBezTo>
                    <a:pt x="196232" y="278130"/>
                    <a:pt x="247667" y="323850"/>
                    <a:pt x="247667" y="381000"/>
                  </a:cubicBezTo>
                  <a:cubicBezTo>
                    <a:pt x="247667" y="386261"/>
                    <a:pt x="251931" y="390525"/>
                    <a:pt x="257192" y="390525"/>
                  </a:cubicBezTo>
                  <a:cubicBezTo>
                    <a:pt x="262452" y="390525"/>
                    <a:pt x="266717" y="386261"/>
                    <a:pt x="266717" y="381000"/>
                  </a:cubicBezTo>
                  <a:cubicBezTo>
                    <a:pt x="267584" y="342860"/>
                    <a:pt x="289791" y="308437"/>
                    <a:pt x="324181" y="291922"/>
                  </a:cubicBezTo>
                  <a:cubicBezTo>
                    <a:pt x="338929" y="284686"/>
                    <a:pt x="355069" y="280727"/>
                    <a:pt x="371492" y="280321"/>
                  </a:cubicBezTo>
                  <a:lnTo>
                    <a:pt x="371492" y="656168"/>
                  </a:lnTo>
                  <a:cubicBezTo>
                    <a:pt x="368468" y="658856"/>
                    <a:pt x="366736" y="662705"/>
                    <a:pt x="366729" y="666750"/>
                  </a:cubicBezTo>
                  <a:lnTo>
                    <a:pt x="366729" y="707917"/>
                  </a:lnTo>
                  <a:cubicBezTo>
                    <a:pt x="367074" y="727932"/>
                    <a:pt x="352298" y="744999"/>
                    <a:pt x="332439" y="747522"/>
                  </a:cubicBezTo>
                  <a:cubicBezTo>
                    <a:pt x="311502" y="749626"/>
                    <a:pt x="292825" y="734359"/>
                    <a:pt x="290720" y="713423"/>
                  </a:cubicBezTo>
                  <a:cubicBezTo>
                    <a:pt x="290593" y="712157"/>
                    <a:pt x="290529" y="710885"/>
                    <a:pt x="290529" y="709613"/>
                  </a:cubicBezTo>
                  <a:cubicBezTo>
                    <a:pt x="290537" y="701722"/>
                    <a:pt x="284145" y="695319"/>
                    <a:pt x="276255" y="695312"/>
                  </a:cubicBezTo>
                  <a:cubicBezTo>
                    <a:pt x="275127" y="695311"/>
                    <a:pt x="274004" y="695443"/>
                    <a:pt x="272908" y="695706"/>
                  </a:cubicBezTo>
                  <a:cubicBezTo>
                    <a:pt x="266187" y="697533"/>
                    <a:pt x="261634" y="703779"/>
                    <a:pt x="261954" y="710736"/>
                  </a:cubicBezTo>
                  <a:cubicBezTo>
                    <a:pt x="262619" y="747596"/>
                    <a:pt x="293038" y="776938"/>
                    <a:pt x="329898" y="776274"/>
                  </a:cubicBezTo>
                  <a:cubicBezTo>
                    <a:pt x="331580" y="776244"/>
                    <a:pt x="333260" y="776149"/>
                    <a:pt x="334935" y="775992"/>
                  </a:cubicBezTo>
                  <a:cubicBezTo>
                    <a:pt x="369776" y="771843"/>
                    <a:pt x="395843" y="742029"/>
                    <a:pt x="395304" y="706946"/>
                  </a:cubicBezTo>
                  <a:lnTo>
                    <a:pt x="395304" y="666750"/>
                  </a:lnTo>
                  <a:cubicBezTo>
                    <a:pt x="395297" y="662705"/>
                    <a:pt x="393565" y="658856"/>
                    <a:pt x="390542" y="656168"/>
                  </a:cubicBezTo>
                  <a:lnTo>
                    <a:pt x="390542" y="280292"/>
                  </a:lnTo>
                  <a:cubicBezTo>
                    <a:pt x="404351" y="280678"/>
                    <a:pt x="417971" y="283607"/>
                    <a:pt x="430718" y="288931"/>
                  </a:cubicBezTo>
                  <a:cubicBezTo>
                    <a:pt x="468732" y="303932"/>
                    <a:pt x="494144" y="340150"/>
                    <a:pt x="495317" y="381000"/>
                  </a:cubicBezTo>
                  <a:lnTo>
                    <a:pt x="495317" y="381000"/>
                  </a:lnTo>
                  <a:lnTo>
                    <a:pt x="495317" y="381000"/>
                  </a:lnTo>
                  <a:cubicBezTo>
                    <a:pt x="495317" y="386261"/>
                    <a:pt x="499581" y="390525"/>
                    <a:pt x="504842" y="390525"/>
                  </a:cubicBezTo>
                  <a:cubicBezTo>
                    <a:pt x="510102" y="390525"/>
                    <a:pt x="514367" y="386261"/>
                    <a:pt x="514367" y="381000"/>
                  </a:cubicBezTo>
                  <a:cubicBezTo>
                    <a:pt x="514367" y="323850"/>
                    <a:pt x="565802" y="278130"/>
                    <a:pt x="628667" y="278130"/>
                  </a:cubicBezTo>
                  <a:cubicBezTo>
                    <a:pt x="691532" y="278130"/>
                    <a:pt x="742967" y="323850"/>
                    <a:pt x="742967" y="381000"/>
                  </a:cubicBezTo>
                  <a:cubicBezTo>
                    <a:pt x="742967" y="386261"/>
                    <a:pt x="747231" y="390525"/>
                    <a:pt x="752492" y="390525"/>
                  </a:cubicBezTo>
                  <a:cubicBezTo>
                    <a:pt x="757752" y="390525"/>
                    <a:pt x="762017" y="386261"/>
                    <a:pt x="762017" y="381000"/>
                  </a:cubicBezTo>
                  <a:cubicBezTo>
                    <a:pt x="762017" y="197168"/>
                    <a:pt x="601997" y="47625"/>
                    <a:pt x="400067" y="38100"/>
                  </a:cubicBezTo>
                  <a:close/>
                  <a:moveTo>
                    <a:pt x="133367" y="259080"/>
                  </a:moveTo>
                  <a:cubicBezTo>
                    <a:pt x="93732" y="258685"/>
                    <a:pt x="55839" y="275337"/>
                    <a:pt x="29325" y="304800"/>
                  </a:cubicBezTo>
                  <a:cubicBezTo>
                    <a:pt x="29182" y="304962"/>
                    <a:pt x="29106" y="304924"/>
                    <a:pt x="29163" y="304705"/>
                  </a:cubicBezTo>
                  <a:cubicBezTo>
                    <a:pt x="63834" y="176365"/>
                    <a:pt x="183963" y="77238"/>
                    <a:pt x="334173" y="59522"/>
                  </a:cubicBezTo>
                  <a:cubicBezTo>
                    <a:pt x="289929" y="100813"/>
                    <a:pt x="257668" y="199158"/>
                    <a:pt x="249638" y="321164"/>
                  </a:cubicBezTo>
                  <a:cubicBezTo>
                    <a:pt x="249638" y="321316"/>
                    <a:pt x="249562" y="321345"/>
                    <a:pt x="249476" y="321164"/>
                  </a:cubicBezTo>
                  <a:cubicBezTo>
                    <a:pt x="224055" y="281847"/>
                    <a:pt x="180181" y="258388"/>
                    <a:pt x="133367" y="259080"/>
                  </a:cubicBezTo>
                  <a:close/>
                  <a:moveTo>
                    <a:pt x="438328" y="271463"/>
                  </a:moveTo>
                  <a:cubicBezTo>
                    <a:pt x="421273" y="264288"/>
                    <a:pt x="402917" y="260721"/>
                    <a:pt x="384417" y="260985"/>
                  </a:cubicBezTo>
                  <a:lnTo>
                    <a:pt x="377349" y="260985"/>
                  </a:lnTo>
                  <a:cubicBezTo>
                    <a:pt x="355911" y="260644"/>
                    <a:pt x="334701" y="265438"/>
                    <a:pt x="315494" y="274968"/>
                  </a:cubicBezTo>
                  <a:cubicBezTo>
                    <a:pt x="297219" y="284263"/>
                    <a:pt x="281436" y="297797"/>
                    <a:pt x="269460" y="314439"/>
                  </a:cubicBezTo>
                  <a:cubicBezTo>
                    <a:pt x="269355" y="314582"/>
                    <a:pt x="269288" y="314554"/>
                    <a:pt x="269298" y="314373"/>
                  </a:cubicBezTo>
                  <a:cubicBezTo>
                    <a:pt x="280071" y="175489"/>
                    <a:pt x="323590" y="66103"/>
                    <a:pt x="375530" y="57960"/>
                  </a:cubicBezTo>
                  <a:lnTo>
                    <a:pt x="386503" y="57960"/>
                  </a:lnTo>
                  <a:cubicBezTo>
                    <a:pt x="438481" y="66103"/>
                    <a:pt x="481982" y="175479"/>
                    <a:pt x="492735" y="314325"/>
                  </a:cubicBezTo>
                  <a:cubicBezTo>
                    <a:pt x="492735" y="314506"/>
                    <a:pt x="492669" y="314535"/>
                    <a:pt x="492564" y="314392"/>
                  </a:cubicBezTo>
                  <a:cubicBezTo>
                    <a:pt x="478663" y="295476"/>
                    <a:pt x="459930" y="280648"/>
                    <a:pt x="438328" y="271463"/>
                  </a:cubicBezTo>
                  <a:close/>
                  <a:moveTo>
                    <a:pt x="628667" y="259080"/>
                  </a:moveTo>
                  <a:cubicBezTo>
                    <a:pt x="581843" y="258398"/>
                    <a:pt x="537968" y="281876"/>
                    <a:pt x="512557" y="321212"/>
                  </a:cubicBezTo>
                  <a:cubicBezTo>
                    <a:pt x="512471" y="321345"/>
                    <a:pt x="512404" y="321326"/>
                    <a:pt x="512395" y="321212"/>
                  </a:cubicBezTo>
                  <a:cubicBezTo>
                    <a:pt x="504365" y="199196"/>
                    <a:pt x="472104" y="100851"/>
                    <a:pt x="427860" y="59560"/>
                  </a:cubicBezTo>
                  <a:cubicBezTo>
                    <a:pt x="578070" y="77238"/>
                    <a:pt x="698199" y="176365"/>
                    <a:pt x="732870" y="304724"/>
                  </a:cubicBezTo>
                  <a:cubicBezTo>
                    <a:pt x="732927" y="304943"/>
                    <a:pt x="732870" y="304981"/>
                    <a:pt x="732708" y="304819"/>
                  </a:cubicBezTo>
                  <a:cubicBezTo>
                    <a:pt x="706198" y="275349"/>
                    <a:pt x="668304" y="258689"/>
                    <a:pt x="628667" y="259080"/>
                  </a:cubicBezTo>
                  <a:close/>
                </a:path>
              </a:pathLst>
            </a:custGeom>
            <a:solidFill>
              <a:srgbClr val="000000">
                <a:alpha val="19215"/>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213" name="Google Shape;213;p24"/>
            <p:cNvSpPr/>
            <p:nvPr/>
          </p:nvSpPr>
          <p:spPr>
            <a:xfrm>
              <a:off x="493308" y="5420751"/>
              <a:ext cx="2178554" cy="723900"/>
            </a:xfrm>
            <a:prstGeom prst="ellipse">
              <a:avLst/>
            </a:prstGeom>
            <a:gradFill>
              <a:gsLst>
                <a:gs pos="0">
                  <a:srgbClr val="99B5FF"/>
                </a:gs>
                <a:gs pos="35000">
                  <a:srgbClr val="B9CBFF"/>
                </a:gs>
                <a:gs pos="100000">
                  <a:srgbClr val="E2E9FF"/>
                </a:gs>
              </a:gsLst>
              <a:lin ang="16200000" scaled="0"/>
            </a:gradFill>
            <a:ln w="9525" cap="flat" cmpd="sng">
              <a:solidFill>
                <a:srgbClr val="3E6EC2"/>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Climate Education for All</a:t>
              </a:r>
              <a:endParaRPr sz="1400" b="0" i="0" u="none" strike="noStrike" cap="none">
                <a:solidFill>
                  <a:srgbClr val="000000"/>
                </a:solidFill>
                <a:latin typeface="Arial"/>
                <a:ea typeface="Arial"/>
                <a:cs typeface="Arial"/>
                <a:sym typeface="Arial"/>
              </a:endParaRPr>
            </a:p>
          </p:txBody>
        </p:sp>
        <p:pic>
          <p:nvPicPr>
            <p:cNvPr id="214" name="Google Shape;214;p24" descr="Open book outline"/>
            <p:cNvPicPr preferRelativeResize="0"/>
            <p:nvPr/>
          </p:nvPicPr>
          <p:blipFill rotWithShape="1">
            <a:blip r:embed="rId3">
              <a:alphaModFix/>
            </a:blip>
            <a:srcRect/>
            <a:stretch/>
          </p:blipFill>
          <p:spPr>
            <a:xfrm>
              <a:off x="2556949" y="5608133"/>
              <a:ext cx="581024" cy="581024"/>
            </a:xfrm>
            <a:prstGeom prst="rect">
              <a:avLst/>
            </a:prstGeom>
            <a:noFill/>
            <a:ln>
              <a:noFill/>
            </a:ln>
          </p:spPr>
        </p:pic>
        <p:pic>
          <p:nvPicPr>
            <p:cNvPr id="215" name="Google Shape;215;p24" descr="Earth globe: Africa and Europe with solid fill"/>
            <p:cNvPicPr preferRelativeResize="0"/>
            <p:nvPr/>
          </p:nvPicPr>
          <p:blipFill rotWithShape="1">
            <a:blip r:embed="rId4">
              <a:alphaModFix/>
            </a:blip>
            <a:srcRect/>
            <a:stretch/>
          </p:blipFill>
          <p:spPr>
            <a:xfrm>
              <a:off x="2266437" y="5319661"/>
              <a:ext cx="581024" cy="581024"/>
            </a:xfrm>
            <a:prstGeom prst="rect">
              <a:avLst/>
            </a:prstGeom>
            <a:noFill/>
            <a:ln>
              <a:noFill/>
            </a:ln>
          </p:spPr>
        </p:pic>
        <p:sp>
          <p:nvSpPr>
            <p:cNvPr id="216" name="Google Shape;216;p24"/>
            <p:cNvSpPr/>
            <p:nvPr/>
          </p:nvSpPr>
          <p:spPr>
            <a:xfrm>
              <a:off x="5117059" y="5397541"/>
              <a:ext cx="1413089" cy="723900"/>
            </a:xfrm>
            <a:prstGeom prst="ellipse">
              <a:avLst/>
            </a:prstGeom>
            <a:gradFill>
              <a:gsLst>
                <a:gs pos="0">
                  <a:srgbClr val="BBF7A3"/>
                </a:gs>
                <a:gs pos="35000">
                  <a:srgbClr val="CDF8BE"/>
                </a:gs>
                <a:gs pos="100000">
                  <a:srgbClr val="ECFDE5"/>
                </a:gs>
              </a:gsLst>
              <a:lin ang="16200000" scaled="0"/>
            </a:gradFill>
            <a:ln w="9525" cap="flat" cmpd="sng">
              <a:solidFill>
                <a:srgbClr val="6CAB42"/>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Coalition building</a:t>
              </a:r>
              <a:endParaRPr sz="1400" b="0" i="0" u="none" strike="noStrike" cap="none">
                <a:solidFill>
                  <a:srgbClr val="000000"/>
                </a:solidFill>
                <a:latin typeface="Arial"/>
                <a:ea typeface="Arial"/>
                <a:cs typeface="Arial"/>
                <a:sym typeface="Arial"/>
              </a:endParaRPr>
            </a:p>
          </p:txBody>
        </p:sp>
        <p:sp>
          <p:nvSpPr>
            <p:cNvPr id="217" name="Google Shape;217;p24"/>
            <p:cNvSpPr/>
            <p:nvPr/>
          </p:nvSpPr>
          <p:spPr>
            <a:xfrm>
              <a:off x="6844496" y="5500314"/>
              <a:ext cx="1828017" cy="723900"/>
            </a:xfrm>
            <a:prstGeom prst="ellipse">
              <a:avLst/>
            </a:prstGeom>
            <a:gradFill>
              <a:gsLst>
                <a:gs pos="0">
                  <a:srgbClr val="FCC9FB"/>
                </a:gs>
                <a:gs pos="50000">
                  <a:srgbClr val="FCC6FB"/>
                </a:gs>
                <a:gs pos="100000">
                  <a:srgbClr val="FCC6FB"/>
                </a:gs>
              </a:gsLst>
              <a:lin ang="5400000" scaled="0"/>
            </a:gradFill>
            <a:ln w="9525" cap="flat" cmpd="sng">
              <a:solidFill>
                <a:srgbClr val="FF85FF"/>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Long-term Policymaking</a:t>
              </a:r>
              <a:endParaRPr sz="1400" b="0" i="0" u="none" strike="noStrike" cap="none">
                <a:solidFill>
                  <a:srgbClr val="000000"/>
                </a:solidFill>
                <a:latin typeface="Arial"/>
                <a:ea typeface="Arial"/>
                <a:cs typeface="Arial"/>
                <a:sym typeface="Arial"/>
              </a:endParaRPr>
            </a:p>
          </p:txBody>
        </p:sp>
        <p:pic>
          <p:nvPicPr>
            <p:cNvPr id="218" name="Google Shape;218;p24" descr="Vector Illustration Of Handshake Heart Shaped Logo Design Stock  Illustration - Download Image Now - iStock"/>
            <p:cNvPicPr preferRelativeResize="0"/>
            <p:nvPr/>
          </p:nvPicPr>
          <p:blipFill rotWithShape="1">
            <a:blip r:embed="rId5">
              <a:alphaModFix/>
            </a:blip>
            <a:srcRect/>
            <a:stretch/>
          </p:blipFill>
          <p:spPr>
            <a:xfrm>
              <a:off x="6110464" y="5534972"/>
              <a:ext cx="756182" cy="535011"/>
            </a:xfrm>
            <a:prstGeom prst="rect">
              <a:avLst/>
            </a:prstGeom>
            <a:noFill/>
            <a:ln>
              <a:noFill/>
            </a:ln>
          </p:spPr>
        </p:pic>
        <p:sp>
          <p:nvSpPr>
            <p:cNvPr id="219" name="Google Shape;219;p24"/>
            <p:cNvSpPr/>
            <p:nvPr/>
          </p:nvSpPr>
          <p:spPr>
            <a:xfrm>
              <a:off x="3501351" y="6013277"/>
              <a:ext cx="1258192" cy="9565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grpSp>
          <p:nvGrpSpPr>
            <p:cNvPr id="220" name="Google Shape;220;p24"/>
            <p:cNvGrpSpPr/>
            <p:nvPr/>
          </p:nvGrpSpPr>
          <p:grpSpPr>
            <a:xfrm>
              <a:off x="8155057" y="5354109"/>
              <a:ext cx="810197" cy="758631"/>
              <a:chOff x="10951028" y="1361039"/>
              <a:chExt cx="1080262" cy="1011508"/>
            </a:xfrm>
          </p:grpSpPr>
          <p:grpSp>
            <p:nvGrpSpPr>
              <p:cNvPr id="221" name="Google Shape;221;p24"/>
              <p:cNvGrpSpPr/>
              <p:nvPr/>
            </p:nvGrpSpPr>
            <p:grpSpPr>
              <a:xfrm>
                <a:off x="10951028" y="1361039"/>
                <a:ext cx="864142" cy="864142"/>
                <a:chOff x="10951028" y="1361039"/>
                <a:chExt cx="864142" cy="864142"/>
              </a:xfrm>
            </p:grpSpPr>
            <p:pic>
              <p:nvPicPr>
                <p:cNvPr id="222" name="Google Shape;222;p24" descr="World outline"/>
                <p:cNvPicPr preferRelativeResize="0"/>
                <p:nvPr/>
              </p:nvPicPr>
              <p:blipFill rotWithShape="1">
                <a:blip r:embed="rId6">
                  <a:alphaModFix/>
                </a:blip>
                <a:srcRect/>
                <a:stretch/>
              </p:blipFill>
              <p:spPr>
                <a:xfrm>
                  <a:off x="10951028" y="1361039"/>
                  <a:ext cx="864142" cy="864142"/>
                </a:xfrm>
                <a:prstGeom prst="rect">
                  <a:avLst/>
                </a:prstGeom>
                <a:noFill/>
                <a:ln>
                  <a:noFill/>
                </a:ln>
              </p:spPr>
            </p:pic>
            <p:grpSp>
              <p:nvGrpSpPr>
                <p:cNvPr id="223" name="Google Shape;223;p24"/>
                <p:cNvGrpSpPr/>
                <p:nvPr/>
              </p:nvGrpSpPr>
              <p:grpSpPr>
                <a:xfrm>
                  <a:off x="10951028" y="1361039"/>
                  <a:ext cx="425450" cy="419100"/>
                  <a:chOff x="10951028" y="1361039"/>
                  <a:chExt cx="425450" cy="419100"/>
                </a:xfrm>
              </p:grpSpPr>
              <p:sp>
                <p:nvSpPr>
                  <p:cNvPr id="224" name="Google Shape;224;p24"/>
                  <p:cNvSpPr/>
                  <p:nvPr/>
                </p:nvSpPr>
                <p:spPr>
                  <a:xfrm>
                    <a:off x="10951028" y="1361039"/>
                    <a:ext cx="425450" cy="419100"/>
                  </a:xfrm>
                  <a:prstGeom prst="ellipse">
                    <a:avLst/>
                  </a:prstGeom>
                  <a:solidFill>
                    <a:schemeClr val="lt1"/>
                  </a:solidFill>
                  <a:ln w="508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225" name="Google Shape;225;p24"/>
                  <p:cNvSpPr/>
                  <p:nvPr/>
                </p:nvSpPr>
                <p:spPr>
                  <a:xfrm>
                    <a:off x="11032847" y="1416255"/>
                    <a:ext cx="171450" cy="171450"/>
                  </a:xfrm>
                  <a:custGeom>
                    <a:avLst/>
                    <a:gdLst/>
                    <a:ahLst/>
                    <a:cxnLst/>
                    <a:rect l="l" t="t" r="r" b="b"/>
                    <a:pathLst>
                      <a:path w="171450" h="171450" extrusionOk="0">
                        <a:moveTo>
                          <a:pt x="133350" y="133350"/>
                        </a:moveTo>
                        <a:lnTo>
                          <a:pt x="0" y="133350"/>
                        </a:lnTo>
                        <a:lnTo>
                          <a:pt x="0" y="171450"/>
                        </a:lnTo>
                        <a:lnTo>
                          <a:pt x="152400" y="171450"/>
                        </a:lnTo>
                        <a:cubicBezTo>
                          <a:pt x="162877" y="171450"/>
                          <a:pt x="171450" y="162877"/>
                          <a:pt x="171450" y="152400"/>
                        </a:cubicBezTo>
                        <a:lnTo>
                          <a:pt x="171450" y="0"/>
                        </a:lnTo>
                        <a:lnTo>
                          <a:pt x="133350" y="0"/>
                        </a:lnTo>
                        <a:lnTo>
                          <a:pt x="133350" y="13335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grpSp>
          </p:grpSp>
          <p:pic>
            <p:nvPicPr>
              <p:cNvPr id="226" name="Google Shape;226;p24" descr="Shield Tick with solid fill"/>
              <p:cNvPicPr preferRelativeResize="0"/>
              <p:nvPr/>
            </p:nvPicPr>
            <p:blipFill rotWithShape="1">
              <a:blip r:embed="rId7">
                <a:alphaModFix/>
              </a:blip>
              <a:srcRect/>
              <a:stretch/>
            </p:blipFill>
            <p:spPr>
              <a:xfrm>
                <a:off x="11370159" y="1711416"/>
                <a:ext cx="661131" cy="661131"/>
              </a:xfrm>
              <a:prstGeom prst="rect">
                <a:avLst/>
              </a:prstGeom>
              <a:noFill/>
              <a:ln>
                <a:noFill/>
              </a:ln>
            </p:spPr>
          </p:pic>
        </p:grpSp>
        <p:sp>
          <p:nvSpPr>
            <p:cNvPr id="227" name="Google Shape;227;p24"/>
            <p:cNvSpPr/>
            <p:nvPr/>
          </p:nvSpPr>
          <p:spPr>
            <a:xfrm>
              <a:off x="3175937" y="5563856"/>
              <a:ext cx="1555388" cy="723900"/>
            </a:xfrm>
            <a:prstGeom prst="ellipse">
              <a:avLst/>
            </a:prstGeom>
            <a:gradFill>
              <a:gsLst>
                <a:gs pos="0">
                  <a:srgbClr val="FFED74"/>
                </a:gs>
                <a:gs pos="35000">
                  <a:srgbClr val="FFF09F"/>
                </a:gs>
                <a:gs pos="100000">
                  <a:srgbClr val="FFF9D6"/>
                </a:gs>
              </a:gsLst>
              <a:lin ang="16200000" scaled="0"/>
            </a:gradFill>
            <a:ln w="9525" cap="flat" cmpd="sng">
              <a:solidFill>
                <a:srgbClr val="FFBE00"/>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Social Cohesion</a:t>
              </a:r>
              <a:endParaRPr sz="1400" b="0" i="0" u="none" strike="noStrike" cap="none">
                <a:solidFill>
                  <a:srgbClr val="000000"/>
                </a:solidFill>
                <a:latin typeface="Arial"/>
                <a:ea typeface="Arial"/>
                <a:cs typeface="Arial"/>
                <a:sym typeface="Arial"/>
              </a:endParaRPr>
            </a:p>
          </p:txBody>
        </p:sp>
        <p:sp>
          <p:nvSpPr>
            <p:cNvPr id="228" name="Google Shape;228;p24"/>
            <p:cNvSpPr/>
            <p:nvPr/>
          </p:nvSpPr>
          <p:spPr>
            <a:xfrm>
              <a:off x="3819890" y="4980391"/>
              <a:ext cx="1258192" cy="1483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pic>
          <p:nvPicPr>
            <p:cNvPr id="229" name="Google Shape;229;p24" descr="Connections outline"/>
            <p:cNvPicPr preferRelativeResize="0"/>
            <p:nvPr/>
          </p:nvPicPr>
          <p:blipFill rotWithShape="1">
            <a:blip r:embed="rId8">
              <a:alphaModFix/>
            </a:blip>
            <a:srcRect/>
            <a:stretch/>
          </p:blipFill>
          <p:spPr>
            <a:xfrm>
              <a:off x="4385804" y="5553837"/>
              <a:ext cx="685800" cy="685800"/>
            </a:xfrm>
            <a:prstGeom prst="rect">
              <a:avLst/>
            </a:prstGeom>
            <a:noFill/>
            <a:ln>
              <a:noFill/>
            </a:ln>
          </p:spPr>
        </p:pic>
      </p:grpSp>
      <p:sp>
        <p:nvSpPr>
          <p:cNvPr id="230" name="Google Shape;230;p24"/>
          <p:cNvSpPr txBox="1"/>
          <p:nvPr/>
        </p:nvSpPr>
        <p:spPr>
          <a:xfrm>
            <a:off x="388066" y="387872"/>
            <a:ext cx="7854900" cy="8409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2400"/>
              <a:buFont typeface="Arial"/>
              <a:buNone/>
            </a:pPr>
            <a:r>
              <a:rPr lang="en-US" sz="2400">
                <a:solidFill>
                  <a:srgbClr val="385E78"/>
                </a:solidFill>
              </a:rPr>
              <a:t>Building</a:t>
            </a:r>
            <a:r>
              <a:rPr lang="en-US" sz="2400" b="0" i="0" u="none" strike="noStrike" cap="none">
                <a:solidFill>
                  <a:srgbClr val="385E78"/>
                </a:solidFill>
                <a:latin typeface="Arial"/>
                <a:ea typeface="Arial"/>
                <a:cs typeface="Arial"/>
                <a:sym typeface="Arial"/>
              </a:rPr>
              <a:t> Societal Climate Resilience</a:t>
            </a:r>
            <a:endParaRPr sz="1400" b="0" i="0" u="none" strike="noStrike" cap="none">
              <a:solidFill>
                <a:srgbClr val="000000"/>
              </a:solidFill>
              <a:latin typeface="Arial"/>
              <a:ea typeface="Arial"/>
              <a:cs typeface="Arial"/>
              <a:sym typeface="Arial"/>
            </a:endParaRPr>
          </a:p>
        </p:txBody>
      </p:sp>
      <p:grpSp>
        <p:nvGrpSpPr>
          <p:cNvPr id="231" name="Google Shape;231;p24"/>
          <p:cNvGrpSpPr/>
          <p:nvPr/>
        </p:nvGrpSpPr>
        <p:grpSpPr>
          <a:xfrm>
            <a:off x="2162136" y="1228782"/>
            <a:ext cx="4455838" cy="3972308"/>
            <a:chOff x="2104986" y="1228782"/>
            <a:chExt cx="4455838" cy="3972308"/>
          </a:xfrm>
        </p:grpSpPr>
        <p:pic>
          <p:nvPicPr>
            <p:cNvPr id="232" name="Google Shape;232;p24" descr="Greek Pillar outline"/>
            <p:cNvPicPr preferRelativeResize="0"/>
            <p:nvPr/>
          </p:nvPicPr>
          <p:blipFill rotWithShape="1">
            <a:blip r:embed="rId9">
              <a:alphaModFix/>
            </a:blip>
            <a:srcRect/>
            <a:stretch/>
          </p:blipFill>
          <p:spPr>
            <a:xfrm>
              <a:off x="2104986" y="2304127"/>
              <a:ext cx="753836" cy="753836"/>
            </a:xfrm>
            <a:prstGeom prst="rect">
              <a:avLst/>
            </a:prstGeom>
            <a:noFill/>
            <a:ln>
              <a:noFill/>
            </a:ln>
          </p:spPr>
        </p:pic>
        <p:pic>
          <p:nvPicPr>
            <p:cNvPr id="233" name="Google Shape;233;p24" descr="Greek Pillar outline"/>
            <p:cNvPicPr preferRelativeResize="0"/>
            <p:nvPr/>
          </p:nvPicPr>
          <p:blipFill rotWithShape="1">
            <a:blip r:embed="rId9">
              <a:alphaModFix/>
            </a:blip>
            <a:srcRect/>
            <a:stretch/>
          </p:blipFill>
          <p:spPr>
            <a:xfrm rot="10800000">
              <a:off x="2104986" y="4145424"/>
              <a:ext cx="753836" cy="753836"/>
            </a:xfrm>
            <a:prstGeom prst="rect">
              <a:avLst/>
            </a:prstGeom>
            <a:noFill/>
            <a:ln>
              <a:noFill/>
            </a:ln>
          </p:spPr>
        </p:pic>
        <p:pic>
          <p:nvPicPr>
            <p:cNvPr id="234" name="Google Shape;234;p24" descr="Greek Pillar outline"/>
            <p:cNvPicPr preferRelativeResize="0"/>
            <p:nvPr/>
          </p:nvPicPr>
          <p:blipFill rotWithShape="1">
            <a:blip r:embed="rId10">
              <a:alphaModFix/>
            </a:blip>
            <a:srcRect/>
            <a:stretch/>
          </p:blipFill>
          <p:spPr>
            <a:xfrm>
              <a:off x="5789802" y="2304127"/>
              <a:ext cx="753836" cy="753836"/>
            </a:xfrm>
            <a:prstGeom prst="rect">
              <a:avLst/>
            </a:prstGeom>
            <a:noFill/>
            <a:ln>
              <a:noFill/>
            </a:ln>
          </p:spPr>
        </p:pic>
        <p:sp>
          <p:nvSpPr>
            <p:cNvPr id="235" name="Google Shape;235;p24"/>
            <p:cNvSpPr txBox="1"/>
            <p:nvPr/>
          </p:nvSpPr>
          <p:spPr>
            <a:xfrm rot="-5400000">
              <a:off x="5524464" y="3426934"/>
              <a:ext cx="128451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A</a:t>
              </a:r>
              <a:r>
                <a:rPr lang="en-US" sz="1050" b="1" i="0" u="none" strike="noStrike" cap="none">
                  <a:solidFill>
                    <a:srgbClr val="000000"/>
                  </a:solidFill>
                  <a:latin typeface="Arial"/>
                  <a:ea typeface="Arial"/>
                  <a:cs typeface="Arial"/>
                  <a:sym typeface="Arial"/>
                </a:rPr>
                <a:t>DAPTATION</a:t>
              </a:r>
              <a:endParaRPr sz="1400" b="0" i="0" u="none" strike="noStrike" cap="none">
                <a:solidFill>
                  <a:srgbClr val="000000"/>
                </a:solidFill>
                <a:latin typeface="Arial"/>
                <a:ea typeface="Arial"/>
                <a:cs typeface="Arial"/>
                <a:sym typeface="Arial"/>
              </a:endParaRPr>
            </a:p>
          </p:txBody>
        </p:sp>
        <p:pic>
          <p:nvPicPr>
            <p:cNvPr id="236" name="Google Shape;236;p24" descr="Greek Pillar outline"/>
            <p:cNvPicPr preferRelativeResize="0"/>
            <p:nvPr/>
          </p:nvPicPr>
          <p:blipFill rotWithShape="1">
            <a:blip r:embed="rId10">
              <a:alphaModFix/>
            </a:blip>
            <a:srcRect/>
            <a:stretch/>
          </p:blipFill>
          <p:spPr>
            <a:xfrm rot="10800000">
              <a:off x="5789802" y="4255391"/>
              <a:ext cx="753836" cy="643869"/>
            </a:xfrm>
            <a:prstGeom prst="rect">
              <a:avLst/>
            </a:prstGeom>
            <a:noFill/>
            <a:ln>
              <a:noFill/>
            </a:ln>
          </p:spPr>
        </p:pic>
        <p:pic>
          <p:nvPicPr>
            <p:cNvPr id="237" name="Google Shape;237;p24" descr="Greek Pillar outline"/>
            <p:cNvPicPr preferRelativeResize="0"/>
            <p:nvPr/>
          </p:nvPicPr>
          <p:blipFill rotWithShape="1">
            <a:blip r:embed="rId11">
              <a:alphaModFix/>
            </a:blip>
            <a:srcRect/>
            <a:stretch/>
          </p:blipFill>
          <p:spPr>
            <a:xfrm>
              <a:off x="3845786" y="2038293"/>
              <a:ext cx="1191590" cy="753836"/>
            </a:xfrm>
            <a:prstGeom prst="rect">
              <a:avLst/>
            </a:prstGeom>
            <a:noFill/>
            <a:ln>
              <a:noFill/>
            </a:ln>
          </p:spPr>
        </p:pic>
        <p:sp>
          <p:nvSpPr>
            <p:cNvPr id="238" name="Google Shape;238;p24"/>
            <p:cNvSpPr txBox="1"/>
            <p:nvPr/>
          </p:nvSpPr>
          <p:spPr>
            <a:xfrm rot="-5400000">
              <a:off x="3447124" y="3308303"/>
              <a:ext cx="1930798"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S</a:t>
              </a:r>
              <a:r>
                <a:rPr lang="en-US" sz="1400" b="1" i="0" u="none" strike="noStrike" cap="none">
                  <a:solidFill>
                    <a:srgbClr val="000000"/>
                  </a:solidFill>
                  <a:latin typeface="Arial"/>
                  <a:ea typeface="Arial"/>
                  <a:cs typeface="Arial"/>
                  <a:sym typeface="Arial"/>
                </a:rPr>
                <a:t>OCIETAL </a:t>
              </a:r>
              <a:r>
                <a:rPr lang="en-US" sz="2000" b="1" i="0" u="none" strike="noStrike" cap="none">
                  <a:solidFill>
                    <a:srgbClr val="000000"/>
                  </a:solidFill>
                  <a:latin typeface="Arial"/>
                  <a:ea typeface="Arial"/>
                  <a:cs typeface="Arial"/>
                  <a:sym typeface="Arial"/>
                </a:rPr>
                <a:t>T</a:t>
              </a:r>
              <a:r>
                <a:rPr lang="en-US" sz="1400" b="1" i="0" u="none" strike="noStrike" cap="none">
                  <a:solidFill>
                    <a:srgbClr val="000000"/>
                  </a:solidFill>
                  <a:latin typeface="Arial"/>
                  <a:ea typeface="Arial"/>
                  <a:cs typeface="Arial"/>
                  <a:sym typeface="Arial"/>
                </a:rPr>
                <a:t>RANSFORMATION</a:t>
              </a:r>
              <a:endParaRPr sz="1400" b="0" i="0" u="none" strike="noStrike" cap="none">
                <a:solidFill>
                  <a:srgbClr val="000000"/>
                </a:solidFill>
                <a:latin typeface="Arial"/>
                <a:ea typeface="Arial"/>
                <a:cs typeface="Arial"/>
                <a:sym typeface="Arial"/>
              </a:endParaRPr>
            </a:p>
          </p:txBody>
        </p:sp>
        <p:grpSp>
          <p:nvGrpSpPr>
            <p:cNvPr id="239" name="Google Shape;239;p24"/>
            <p:cNvGrpSpPr/>
            <p:nvPr/>
          </p:nvGrpSpPr>
          <p:grpSpPr>
            <a:xfrm>
              <a:off x="2224017" y="1686363"/>
              <a:ext cx="634805" cy="617763"/>
              <a:chOff x="1147831" y="4429005"/>
              <a:chExt cx="2540000" cy="2540000"/>
            </a:xfrm>
          </p:grpSpPr>
          <p:pic>
            <p:nvPicPr>
              <p:cNvPr id="240" name="Google Shape;240;p24" descr="Risk Mitigation Icons - Free SVG &amp; PNG Risk Mitigation Images - Noun Project"/>
              <p:cNvPicPr preferRelativeResize="0"/>
              <p:nvPr/>
            </p:nvPicPr>
            <p:blipFill rotWithShape="1">
              <a:blip r:embed="rId12">
                <a:alphaModFix/>
              </a:blip>
              <a:srcRect/>
              <a:stretch/>
            </p:blipFill>
            <p:spPr>
              <a:xfrm>
                <a:off x="1147831" y="4429005"/>
                <a:ext cx="2540000" cy="2540000"/>
              </a:xfrm>
              <a:prstGeom prst="rect">
                <a:avLst/>
              </a:prstGeom>
              <a:noFill/>
              <a:ln>
                <a:noFill/>
              </a:ln>
            </p:spPr>
          </p:pic>
          <p:sp>
            <p:nvSpPr>
              <p:cNvPr id="241" name="Google Shape;241;p24"/>
              <p:cNvSpPr/>
              <p:nvPr/>
            </p:nvSpPr>
            <p:spPr>
              <a:xfrm>
                <a:off x="2535935" y="5762171"/>
                <a:ext cx="671722" cy="8128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pic>
            <p:nvPicPr>
              <p:cNvPr id="242" name="Google Shape;242;p24" descr="Earth globe: Americas with solid fill"/>
              <p:cNvPicPr preferRelativeResize="0"/>
              <p:nvPr/>
            </p:nvPicPr>
            <p:blipFill rotWithShape="1">
              <a:blip r:embed="rId13">
                <a:alphaModFix/>
              </a:blip>
              <a:srcRect/>
              <a:stretch/>
            </p:blipFill>
            <p:spPr>
              <a:xfrm>
                <a:off x="2450882" y="5699005"/>
                <a:ext cx="812800" cy="812800"/>
              </a:xfrm>
              <a:prstGeom prst="rect">
                <a:avLst/>
              </a:prstGeom>
              <a:noFill/>
              <a:ln>
                <a:noFill/>
              </a:ln>
            </p:spPr>
          </p:pic>
        </p:grpSp>
        <p:pic>
          <p:nvPicPr>
            <p:cNvPr id="243" name="Google Shape;243;p24" descr="2,700+ Adapt Icon Illustrations, Royalty-Free Vector Graphics &amp; Clip Art -  iStock | Evolve"/>
            <p:cNvPicPr preferRelativeResize="0"/>
            <p:nvPr/>
          </p:nvPicPr>
          <p:blipFill rotWithShape="1">
            <a:blip r:embed="rId14">
              <a:alphaModFix/>
            </a:blip>
            <a:srcRect l="54104" t="56931" r="7915" b="6146"/>
            <a:stretch/>
          </p:blipFill>
          <p:spPr>
            <a:xfrm>
              <a:off x="5772616" y="1577079"/>
              <a:ext cx="788208" cy="749928"/>
            </a:xfrm>
            <a:prstGeom prst="rect">
              <a:avLst/>
            </a:prstGeom>
            <a:noFill/>
            <a:ln>
              <a:noFill/>
            </a:ln>
          </p:spPr>
        </p:pic>
        <p:pic>
          <p:nvPicPr>
            <p:cNvPr id="244" name="Google Shape;244;p24" descr="Group outline"/>
            <p:cNvPicPr preferRelativeResize="0"/>
            <p:nvPr/>
          </p:nvPicPr>
          <p:blipFill rotWithShape="1">
            <a:blip r:embed="rId15">
              <a:alphaModFix/>
            </a:blip>
            <a:srcRect/>
            <a:stretch/>
          </p:blipFill>
          <p:spPr>
            <a:xfrm>
              <a:off x="3940524" y="1228782"/>
              <a:ext cx="989305" cy="989305"/>
            </a:xfrm>
            <a:prstGeom prst="rect">
              <a:avLst/>
            </a:prstGeom>
            <a:noFill/>
            <a:ln>
              <a:noFill/>
            </a:ln>
          </p:spPr>
        </p:pic>
        <p:sp>
          <p:nvSpPr>
            <p:cNvPr id="245" name="Google Shape;245;p24"/>
            <p:cNvSpPr/>
            <p:nvPr/>
          </p:nvSpPr>
          <p:spPr>
            <a:xfrm>
              <a:off x="5120054" y="3544139"/>
              <a:ext cx="581024" cy="232280"/>
            </a:xfrm>
            <a:prstGeom prst="leftRightArrow">
              <a:avLst>
                <a:gd name="adj1" fmla="val 50000"/>
                <a:gd name="adj2" fmla="val 50000"/>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246" name="Google Shape;246;p24"/>
            <p:cNvSpPr/>
            <p:nvPr/>
          </p:nvSpPr>
          <p:spPr>
            <a:xfrm>
              <a:off x="3148964" y="3544140"/>
              <a:ext cx="581024" cy="232279"/>
            </a:xfrm>
            <a:prstGeom prst="leftRightArrow">
              <a:avLst>
                <a:gd name="adj1" fmla="val 50000"/>
                <a:gd name="adj2" fmla="val 50000"/>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pic>
          <p:nvPicPr>
            <p:cNvPr id="247" name="Google Shape;247;p24" descr="Greek Pillar outline"/>
            <p:cNvPicPr preferRelativeResize="0"/>
            <p:nvPr/>
          </p:nvPicPr>
          <p:blipFill rotWithShape="1">
            <a:blip r:embed="rId11">
              <a:alphaModFix/>
            </a:blip>
            <a:srcRect/>
            <a:stretch/>
          </p:blipFill>
          <p:spPr>
            <a:xfrm rot="10800000">
              <a:off x="3847096" y="4557221"/>
              <a:ext cx="1191590" cy="643869"/>
            </a:xfrm>
            <a:prstGeom prst="rect">
              <a:avLst/>
            </a:prstGeom>
            <a:noFill/>
            <a:ln>
              <a:noFill/>
            </a:ln>
          </p:spPr>
        </p:pic>
        <p:sp>
          <p:nvSpPr>
            <p:cNvPr id="248" name="Google Shape;248;p24"/>
            <p:cNvSpPr txBox="1"/>
            <p:nvPr/>
          </p:nvSpPr>
          <p:spPr>
            <a:xfrm rot="-5400000">
              <a:off x="1927249" y="3320698"/>
              <a:ext cx="11094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M</a:t>
              </a:r>
              <a:r>
                <a:rPr lang="en-US" sz="1050" b="1" i="0" u="none" strike="noStrike" cap="none">
                  <a:solidFill>
                    <a:srgbClr val="000000"/>
                  </a:solidFill>
                  <a:latin typeface="Arial"/>
                  <a:ea typeface="Arial"/>
                  <a:cs typeface="Arial"/>
                  <a:sym typeface="Arial"/>
                </a:rPr>
                <a:t>ITIGATION</a:t>
              </a:r>
              <a:endParaRPr sz="1400" b="0" i="0" u="none" strike="noStrike" cap="none">
                <a:solidFill>
                  <a:srgbClr val="000000"/>
                </a:solidFill>
                <a:latin typeface="Arial"/>
                <a:ea typeface="Arial"/>
                <a:cs typeface="Arial"/>
                <a:sym typeface="Arial"/>
              </a:endParaRPr>
            </a:p>
          </p:txBody>
        </p:sp>
      </p:grpSp>
      <p:pic>
        <p:nvPicPr>
          <p:cNvPr id="249" name="Google Shape;249;p24" descr="Green spaces in cities can help people live longer"/>
          <p:cNvPicPr preferRelativeResize="0"/>
          <p:nvPr/>
        </p:nvPicPr>
        <p:blipFill rotWithShape="1">
          <a:blip r:embed="rId16">
            <a:alphaModFix/>
          </a:blip>
          <a:srcRect/>
          <a:stretch/>
        </p:blipFill>
        <p:spPr>
          <a:xfrm>
            <a:off x="142720" y="2843093"/>
            <a:ext cx="1983308" cy="1323238"/>
          </a:xfrm>
          <a:prstGeom prst="roundRect">
            <a:avLst>
              <a:gd name="adj" fmla="val 16667"/>
            </a:avLst>
          </a:prstGeom>
          <a:noFill/>
          <a:ln>
            <a:noFill/>
          </a:ln>
        </p:spPr>
      </p:pic>
      <p:pic>
        <p:nvPicPr>
          <p:cNvPr id="250" name="Google Shape;250;p24" descr="Help Disaster Survivors - Northern Division"/>
          <p:cNvPicPr preferRelativeResize="0"/>
          <p:nvPr/>
        </p:nvPicPr>
        <p:blipFill rotWithShape="1">
          <a:blip r:embed="rId17">
            <a:alphaModFix/>
          </a:blip>
          <a:srcRect r="12409"/>
          <a:stretch/>
        </p:blipFill>
        <p:spPr>
          <a:xfrm>
            <a:off x="6689514" y="2801482"/>
            <a:ext cx="2311766" cy="1484629"/>
          </a:xfrm>
          <a:prstGeom prst="roundRect">
            <a:avLst>
              <a:gd name="adj" fmla="val 16667"/>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animEffect transition="in" filter="fade">
                                      <p:cBhvr>
                                        <p:cTn id="7" dur="500"/>
                                        <p:tgtEl>
                                          <p:spTgt spid="2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0"/>
                                        </p:tgtEl>
                                        <p:attrNameLst>
                                          <p:attrName>style.visibility</p:attrName>
                                        </p:attrNameLst>
                                      </p:cBhvr>
                                      <p:to>
                                        <p:strVal val="visible"/>
                                      </p:to>
                                    </p:set>
                                    <p:animEffect transition="in" filter="fade">
                                      <p:cBhvr>
                                        <p:cTn id="12" dur="500"/>
                                        <p:tgtEl>
                                          <p:spTgt spid="2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1"/>
                                        </p:tgtEl>
                                        <p:attrNameLst>
                                          <p:attrName>style.visibility</p:attrName>
                                        </p:attrNameLst>
                                      </p:cBhvr>
                                      <p:to>
                                        <p:strVal val="visible"/>
                                      </p:to>
                                    </p:set>
                                    <p:animEffect transition="in" filter="fade">
                                      <p:cBhvr>
                                        <p:cTn id="17" dur="5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5"/>
          <p:cNvSpPr txBox="1"/>
          <p:nvPr/>
        </p:nvSpPr>
        <p:spPr>
          <a:xfrm>
            <a:off x="2585502" y="6388202"/>
            <a:ext cx="4268468"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600"/>
              <a:buFont typeface="Arial"/>
              <a:buNone/>
            </a:pPr>
            <a:r>
              <a:rPr lang="en-US" sz="1600" b="0" i="0" u="none" strike="noStrike" cap="none">
                <a:solidFill>
                  <a:srgbClr val="005581"/>
                </a:solidFill>
                <a:latin typeface="Arial"/>
                <a:ea typeface="Arial"/>
                <a:cs typeface="Arial"/>
                <a:sym typeface="Arial"/>
              </a:rPr>
              <a:t>https://www.climateresilience.online/</a:t>
            </a:r>
            <a:endParaRPr sz="1400" b="0" i="0" u="none" strike="noStrike" cap="none">
              <a:solidFill>
                <a:srgbClr val="000000"/>
              </a:solidFill>
              <a:latin typeface="Arial"/>
              <a:ea typeface="Arial"/>
              <a:cs typeface="Arial"/>
              <a:sym typeface="Arial"/>
            </a:endParaRPr>
          </a:p>
        </p:txBody>
      </p:sp>
      <p:pic>
        <p:nvPicPr>
          <p:cNvPr id="257" name="Google Shape;257;p25" descr="A screenshot of a website&#10;&#10;AI-generated content may be incorrect."/>
          <p:cNvPicPr preferRelativeResize="0"/>
          <p:nvPr/>
        </p:nvPicPr>
        <p:blipFill rotWithShape="1">
          <a:blip r:embed="rId3">
            <a:alphaModFix/>
          </a:blip>
          <a:srcRect/>
          <a:stretch/>
        </p:blipFill>
        <p:spPr>
          <a:xfrm>
            <a:off x="0" y="471489"/>
            <a:ext cx="9144000" cy="578069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6"/>
          <p:cNvSpPr txBox="1">
            <a:spLocks noGrp="1"/>
          </p:cNvSpPr>
          <p:nvPr>
            <p:ph type="title"/>
          </p:nvPr>
        </p:nvSpPr>
        <p:spPr>
          <a:xfrm>
            <a:off x="628648" y="705842"/>
            <a:ext cx="7886700" cy="37745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14000"/>
              </a:lnSpc>
              <a:spcBef>
                <a:spcPts val="0"/>
              </a:spcBef>
              <a:spcAft>
                <a:spcPts val="0"/>
              </a:spcAft>
              <a:buSzPct val="152777"/>
              <a:buNone/>
            </a:pPr>
            <a:r>
              <a:rPr lang="en-US"/>
              <a:t>Climate Resilience Education</a:t>
            </a:r>
            <a:endParaRPr/>
          </a:p>
        </p:txBody>
      </p:sp>
      <p:pic>
        <p:nvPicPr>
          <p:cNvPr id="264" name="Google Shape;264;p26" descr="A close-up of a logo&#10;&#10;Description automatically generated"/>
          <p:cNvPicPr preferRelativeResize="0"/>
          <p:nvPr/>
        </p:nvPicPr>
        <p:blipFill rotWithShape="1">
          <a:blip r:embed="rId3">
            <a:alphaModFix/>
          </a:blip>
          <a:srcRect/>
          <a:stretch/>
        </p:blipFill>
        <p:spPr>
          <a:xfrm>
            <a:off x="442383" y="1507729"/>
            <a:ext cx="4938117" cy="1605684"/>
          </a:xfrm>
          <a:prstGeom prst="roundRect">
            <a:avLst>
              <a:gd name="adj" fmla="val 16667"/>
            </a:avLst>
          </a:prstGeom>
          <a:noFill/>
          <a:ln>
            <a:noFill/>
          </a:ln>
        </p:spPr>
      </p:pic>
      <p:pic>
        <p:nvPicPr>
          <p:cNvPr id="265" name="Google Shape;265;p26" descr="A person and person holding a globe&#10;&#10;Description automatically generated"/>
          <p:cNvPicPr preferRelativeResize="0"/>
          <p:nvPr/>
        </p:nvPicPr>
        <p:blipFill rotWithShape="1">
          <a:blip r:embed="rId4">
            <a:alphaModFix/>
          </a:blip>
          <a:srcRect/>
          <a:stretch/>
        </p:blipFill>
        <p:spPr>
          <a:xfrm>
            <a:off x="442383" y="3015319"/>
            <a:ext cx="1771335" cy="2009130"/>
          </a:xfrm>
          <a:prstGeom prst="roundRect">
            <a:avLst>
              <a:gd name="adj" fmla="val 16667"/>
            </a:avLst>
          </a:prstGeom>
          <a:noFill/>
          <a:ln>
            <a:noFill/>
          </a:ln>
        </p:spPr>
      </p:pic>
      <p:pic>
        <p:nvPicPr>
          <p:cNvPr id="266" name="Google Shape;266;p26"/>
          <p:cNvPicPr preferRelativeResize="0"/>
          <p:nvPr/>
        </p:nvPicPr>
        <p:blipFill rotWithShape="1">
          <a:blip r:embed="rId5">
            <a:alphaModFix/>
          </a:blip>
          <a:srcRect/>
          <a:stretch/>
        </p:blipFill>
        <p:spPr>
          <a:xfrm>
            <a:off x="5570011" y="1503841"/>
            <a:ext cx="3427768" cy="1613460"/>
          </a:xfrm>
          <a:prstGeom prst="roundRect">
            <a:avLst>
              <a:gd name="adj" fmla="val 16667"/>
            </a:avLst>
          </a:prstGeom>
          <a:noFill/>
          <a:ln>
            <a:noFill/>
          </a:ln>
        </p:spPr>
      </p:pic>
      <p:pic>
        <p:nvPicPr>
          <p:cNvPr id="267" name="Google Shape;267;p26" descr="A group of people sitting on grass&#10;&#10;AI-generated content may be incorrect."/>
          <p:cNvPicPr preferRelativeResize="0"/>
          <p:nvPr/>
        </p:nvPicPr>
        <p:blipFill rotWithShape="1">
          <a:blip r:embed="rId6">
            <a:alphaModFix/>
          </a:blip>
          <a:srcRect r="3387" b="31947"/>
          <a:stretch/>
        </p:blipFill>
        <p:spPr>
          <a:xfrm>
            <a:off x="2335632" y="3182992"/>
            <a:ext cx="4472733" cy="1771877"/>
          </a:xfrm>
          <a:prstGeom prst="roundRect">
            <a:avLst>
              <a:gd name="adj" fmla="val 16667"/>
            </a:avLst>
          </a:prstGeom>
          <a:noFill/>
          <a:ln>
            <a:noFill/>
          </a:ln>
        </p:spPr>
      </p:pic>
      <p:sp>
        <p:nvSpPr>
          <p:cNvPr id="268" name="Google Shape;268;p26"/>
          <p:cNvSpPr txBox="1"/>
          <p:nvPr/>
        </p:nvSpPr>
        <p:spPr>
          <a:xfrm>
            <a:off x="-143410" y="6427922"/>
            <a:ext cx="42684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600"/>
              <a:buFont typeface="Arial"/>
              <a:buNone/>
            </a:pPr>
            <a:r>
              <a:rPr lang="en-US" sz="1600" b="0" i="0" u="none" strike="noStrike" cap="none">
                <a:solidFill>
                  <a:srgbClr val="005581"/>
                </a:solidFill>
                <a:latin typeface="Arial"/>
                <a:ea typeface="Arial"/>
                <a:cs typeface="Arial"/>
                <a:sym typeface="Arial"/>
              </a:rPr>
              <a:t>https://www.climateresilience.online/</a:t>
            </a:r>
            <a:endParaRPr sz="1400" b="0" i="0" u="none" strike="noStrike" cap="none">
              <a:solidFill>
                <a:srgbClr val="000000"/>
              </a:solidFill>
              <a:latin typeface="Arial"/>
              <a:ea typeface="Arial"/>
              <a:cs typeface="Arial"/>
              <a:sym typeface="Arial"/>
            </a:endParaRPr>
          </a:p>
        </p:txBody>
      </p:sp>
      <p:grpSp>
        <p:nvGrpSpPr>
          <p:cNvPr id="269" name="Google Shape;269;p26"/>
          <p:cNvGrpSpPr/>
          <p:nvPr/>
        </p:nvGrpSpPr>
        <p:grpSpPr>
          <a:xfrm>
            <a:off x="2742475" y="5102574"/>
            <a:ext cx="6058184" cy="1327504"/>
            <a:chOff x="2742475" y="5102574"/>
            <a:chExt cx="6058184" cy="1327504"/>
          </a:xfrm>
        </p:grpSpPr>
        <p:pic>
          <p:nvPicPr>
            <p:cNvPr id="270" name="Google Shape;270;p26" descr="A group of people standing in front of a large screen&#10;&#10;AI-generated content may be incorrect."/>
            <p:cNvPicPr preferRelativeResize="0"/>
            <p:nvPr/>
          </p:nvPicPr>
          <p:blipFill rotWithShape="1">
            <a:blip r:embed="rId7">
              <a:alphaModFix/>
            </a:blip>
            <a:srcRect t="43454" r="6284"/>
            <a:stretch/>
          </p:blipFill>
          <p:spPr>
            <a:xfrm>
              <a:off x="2742475" y="5102574"/>
              <a:ext cx="3911300" cy="1327504"/>
            </a:xfrm>
            <a:prstGeom prst="roundRect">
              <a:avLst>
                <a:gd name="adj" fmla="val 16667"/>
              </a:avLst>
            </a:prstGeom>
            <a:noFill/>
            <a:ln>
              <a:noFill/>
            </a:ln>
          </p:spPr>
        </p:pic>
        <p:pic>
          <p:nvPicPr>
            <p:cNvPr id="271" name="Google Shape;271;p26" descr="How Can Communities Lead Climate Action? - Bristol Ideas"/>
            <p:cNvPicPr preferRelativeResize="0"/>
            <p:nvPr/>
          </p:nvPicPr>
          <p:blipFill rotWithShape="1">
            <a:blip r:embed="rId8">
              <a:alphaModFix/>
            </a:blip>
            <a:srcRect/>
            <a:stretch/>
          </p:blipFill>
          <p:spPr>
            <a:xfrm>
              <a:off x="6808365" y="5102574"/>
              <a:ext cx="1992294" cy="1327504"/>
            </a:xfrm>
            <a:prstGeom prst="roundRect">
              <a:avLst>
                <a:gd name="adj" fmla="val 16667"/>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27" descr="A close-up of a logo&#10;&#10;Description automatically generated"/>
          <p:cNvPicPr preferRelativeResize="0"/>
          <p:nvPr/>
        </p:nvPicPr>
        <p:blipFill rotWithShape="1">
          <a:blip r:embed="rId3">
            <a:alphaModFix/>
          </a:blip>
          <a:srcRect/>
          <a:stretch/>
        </p:blipFill>
        <p:spPr>
          <a:xfrm>
            <a:off x="2251499" y="1505391"/>
            <a:ext cx="4268468" cy="1383036"/>
          </a:xfrm>
          <a:prstGeom prst="roundRect">
            <a:avLst>
              <a:gd name="adj" fmla="val 16667"/>
            </a:avLst>
          </a:prstGeom>
          <a:noFill/>
          <a:ln>
            <a:noFill/>
          </a:ln>
        </p:spPr>
      </p:pic>
      <p:sp>
        <p:nvSpPr>
          <p:cNvPr id="278" name="Google Shape;278;p27"/>
          <p:cNvSpPr txBox="1">
            <a:spLocks noGrp="1"/>
          </p:cNvSpPr>
          <p:nvPr>
            <p:ph type="title"/>
          </p:nvPr>
        </p:nvSpPr>
        <p:spPr>
          <a:xfrm>
            <a:off x="345398" y="240303"/>
            <a:ext cx="7887823" cy="974699"/>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14000"/>
              </a:lnSpc>
              <a:spcBef>
                <a:spcPts val="0"/>
              </a:spcBef>
              <a:spcAft>
                <a:spcPts val="0"/>
              </a:spcAft>
              <a:buSzPct val="152777"/>
              <a:buNone/>
            </a:pPr>
            <a:r>
              <a:rPr lang="en-US"/>
              <a:t>Climate Resilience Education </a:t>
            </a:r>
            <a:br>
              <a:rPr lang="en-US"/>
            </a:br>
            <a:r>
              <a:rPr lang="en-US"/>
              <a:t>benefits Mental Health</a:t>
            </a:r>
            <a:endParaRPr/>
          </a:p>
        </p:txBody>
      </p:sp>
      <p:sp>
        <p:nvSpPr>
          <p:cNvPr id="279" name="Google Shape;279;p27"/>
          <p:cNvSpPr txBox="1"/>
          <p:nvPr/>
        </p:nvSpPr>
        <p:spPr>
          <a:xfrm>
            <a:off x="2733651" y="6388100"/>
            <a:ext cx="46707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600"/>
              <a:buFont typeface="Arial"/>
              <a:buNone/>
            </a:pPr>
            <a:r>
              <a:rPr lang="en-US" sz="1200" i="1">
                <a:solidFill>
                  <a:srgbClr val="005581"/>
                </a:solidFill>
                <a:latin typeface="Trebuchet MS"/>
                <a:ea typeface="Trebuchet MS"/>
                <a:cs typeface="Trebuchet MS"/>
                <a:sym typeface="Trebuchet MS"/>
              </a:rPr>
              <a:t>Epel, Mishra et al., Sustainability 2025</a:t>
            </a:r>
            <a:endParaRPr sz="1200" i="1" u="none" strike="noStrike" cap="none">
              <a:solidFill>
                <a:srgbClr val="000000"/>
              </a:solidFill>
              <a:latin typeface="Trebuchet MS"/>
              <a:ea typeface="Trebuchet MS"/>
              <a:cs typeface="Trebuchet MS"/>
              <a:sym typeface="Trebuchet MS"/>
            </a:endParaRPr>
          </a:p>
        </p:txBody>
      </p:sp>
      <p:pic>
        <p:nvPicPr>
          <p:cNvPr id="280" name="Google Shape;280;p27"/>
          <p:cNvPicPr preferRelativeResize="0"/>
          <p:nvPr/>
        </p:nvPicPr>
        <p:blipFill rotWithShape="1">
          <a:blip r:embed="rId4">
            <a:alphaModFix/>
          </a:blip>
          <a:srcRect/>
          <a:stretch/>
        </p:blipFill>
        <p:spPr>
          <a:xfrm>
            <a:off x="529128" y="3274806"/>
            <a:ext cx="8408788" cy="251253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0"/>
                                        </p:tgtEl>
                                        <p:attrNameLst>
                                          <p:attrName>style.visibility</p:attrName>
                                        </p:attrNameLst>
                                      </p:cBhvr>
                                      <p:to>
                                        <p:strVal val="visible"/>
                                      </p:to>
                                    </p:set>
                                    <p:animEffect transition="in" filter="fade">
                                      <p:cBhvr>
                                        <p:cTn id="7" dur="500"/>
                                        <p:tgtEl>
                                          <p:spTgt spid="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28" descr="A close-up of a logo&#10;&#10;Description automatically generated"/>
          <p:cNvPicPr preferRelativeResize="0"/>
          <p:nvPr/>
        </p:nvPicPr>
        <p:blipFill rotWithShape="1">
          <a:blip r:embed="rId3">
            <a:alphaModFix/>
          </a:blip>
          <a:srcRect/>
          <a:stretch/>
        </p:blipFill>
        <p:spPr>
          <a:xfrm>
            <a:off x="2251499" y="1505391"/>
            <a:ext cx="4268468" cy="1383036"/>
          </a:xfrm>
          <a:prstGeom prst="roundRect">
            <a:avLst>
              <a:gd name="adj" fmla="val 16667"/>
            </a:avLst>
          </a:prstGeom>
          <a:noFill/>
          <a:ln>
            <a:noFill/>
          </a:ln>
        </p:spPr>
      </p:pic>
      <p:sp>
        <p:nvSpPr>
          <p:cNvPr id="287" name="Google Shape;287;p28"/>
          <p:cNvSpPr txBox="1">
            <a:spLocks noGrp="1"/>
          </p:cNvSpPr>
          <p:nvPr>
            <p:ph type="title"/>
          </p:nvPr>
        </p:nvSpPr>
        <p:spPr>
          <a:xfrm>
            <a:off x="345398" y="240303"/>
            <a:ext cx="8257313" cy="974699"/>
          </a:xfrm>
          <a:prstGeom prst="rect">
            <a:avLst/>
          </a:prstGeom>
          <a:noFill/>
          <a:ln>
            <a:noFill/>
          </a:ln>
        </p:spPr>
        <p:txBody>
          <a:bodyPr spcFirstLastPara="1" wrap="square" lIns="91425" tIns="45700" rIns="91425" bIns="45700" anchor="ctr" anchorCtr="0">
            <a:noAutofit/>
          </a:bodyPr>
          <a:lstStyle/>
          <a:p>
            <a:pPr marL="0" lvl="0" indent="0" algn="ctr" rtl="0">
              <a:lnSpc>
                <a:spcPct val="114000"/>
              </a:lnSpc>
              <a:spcBef>
                <a:spcPts val="0"/>
              </a:spcBef>
              <a:spcAft>
                <a:spcPts val="0"/>
              </a:spcAft>
              <a:buSzPts val="3972"/>
              <a:buNone/>
            </a:pPr>
            <a:r>
              <a:rPr lang="en-US" sz="2600"/>
              <a:t>Climate Resilience Education </a:t>
            </a:r>
            <a:br>
              <a:rPr lang="en-US" sz="2600"/>
            </a:br>
            <a:r>
              <a:rPr lang="en-US" sz="2600"/>
              <a:t>generates Collective Action &amp; Community Cohesion</a:t>
            </a:r>
            <a:endParaRPr sz="2600"/>
          </a:p>
        </p:txBody>
      </p:sp>
      <p:pic>
        <p:nvPicPr>
          <p:cNvPr id="288" name="Google Shape;288;p28"/>
          <p:cNvPicPr preferRelativeResize="0"/>
          <p:nvPr/>
        </p:nvPicPr>
        <p:blipFill rotWithShape="1">
          <a:blip r:embed="rId4">
            <a:alphaModFix/>
          </a:blip>
          <a:srcRect/>
          <a:stretch/>
        </p:blipFill>
        <p:spPr>
          <a:xfrm>
            <a:off x="685799" y="3286556"/>
            <a:ext cx="7931845" cy="2558659"/>
          </a:xfrm>
          <a:prstGeom prst="rect">
            <a:avLst/>
          </a:prstGeom>
          <a:noFill/>
          <a:ln>
            <a:noFill/>
          </a:ln>
        </p:spPr>
      </p:pic>
      <p:sp>
        <p:nvSpPr>
          <p:cNvPr id="289" name="Google Shape;289;p28"/>
          <p:cNvSpPr txBox="1"/>
          <p:nvPr/>
        </p:nvSpPr>
        <p:spPr>
          <a:xfrm>
            <a:off x="2733651" y="6388100"/>
            <a:ext cx="46707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600"/>
              <a:buFont typeface="Arial"/>
              <a:buNone/>
            </a:pPr>
            <a:r>
              <a:rPr lang="en-US" sz="1200" i="1">
                <a:solidFill>
                  <a:srgbClr val="005581"/>
                </a:solidFill>
                <a:latin typeface="Trebuchet MS"/>
                <a:ea typeface="Trebuchet MS"/>
                <a:cs typeface="Trebuchet MS"/>
                <a:sym typeface="Trebuchet MS"/>
              </a:rPr>
              <a:t>Epel, Mishra et al., Sustainability 2025</a:t>
            </a:r>
            <a:endParaRPr sz="1200" i="1" u="none" strike="noStrike" cap="none">
              <a:solidFill>
                <a:srgbClr val="000000"/>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8"/>
                                        </p:tgtEl>
                                        <p:attrNameLst>
                                          <p:attrName>style.visibility</p:attrName>
                                        </p:attrNameLst>
                                      </p:cBhvr>
                                      <p:to>
                                        <p:strVal val="visible"/>
                                      </p:to>
                                    </p:set>
                                    <p:animEffect transition="in" filter="fade">
                                      <p:cBhvr>
                                        <p:cTn id="7" dur="5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9"/>
          <p:cNvSpPr txBox="1"/>
          <p:nvPr/>
        </p:nvSpPr>
        <p:spPr>
          <a:xfrm>
            <a:off x="-444776" y="1193563"/>
            <a:ext cx="4062300" cy="4189599"/>
          </a:xfrm>
          <a:prstGeom prst="rect">
            <a:avLst/>
          </a:prstGeom>
          <a:noFill/>
          <a:ln>
            <a:noFill/>
          </a:ln>
        </p:spPr>
        <p:txBody>
          <a:bodyPr spcFirstLastPara="1" wrap="square" lIns="91425" tIns="45700" rIns="91425" bIns="45700" anchor="t" anchorCtr="0">
            <a:noAutofit/>
          </a:bodyPr>
          <a:lstStyle/>
          <a:p>
            <a:pPr marL="393700" marR="0" lvl="0" indent="-190500" algn="l" rtl="0">
              <a:lnSpc>
                <a:spcPct val="100000"/>
              </a:lnSpc>
              <a:spcBef>
                <a:spcPts val="0"/>
              </a:spcBef>
              <a:spcAft>
                <a:spcPts val="0"/>
              </a:spcAft>
              <a:buClr>
                <a:srgbClr val="000000"/>
              </a:buClr>
              <a:buSzPts val="2400"/>
              <a:buFont typeface="Noto Sans Symbols"/>
              <a:buNone/>
            </a:pPr>
            <a:endParaRPr sz="2400" b="0" i="0" u="none" strike="noStrike" cap="none">
              <a:solidFill>
                <a:srgbClr val="005581"/>
              </a:solidFill>
              <a:latin typeface="Calibri"/>
              <a:ea typeface="Calibri"/>
              <a:cs typeface="Calibri"/>
              <a:sym typeface="Calibri"/>
            </a:endParaRPr>
          </a:p>
        </p:txBody>
      </p:sp>
      <p:sp>
        <p:nvSpPr>
          <p:cNvPr id="296" name="Google Shape;296;p29"/>
          <p:cNvSpPr txBox="1"/>
          <p:nvPr/>
        </p:nvSpPr>
        <p:spPr>
          <a:xfrm>
            <a:off x="379986" y="146397"/>
            <a:ext cx="8384027" cy="1799167"/>
          </a:xfrm>
          <a:prstGeom prst="rect">
            <a:avLst/>
          </a:prstGeom>
          <a:noFill/>
          <a:ln>
            <a:noFill/>
          </a:ln>
        </p:spPr>
        <p:txBody>
          <a:bodyPr spcFirstLastPara="1" wrap="square" lIns="91425" tIns="45700" rIns="91425" bIns="45700" anchor="t" anchorCtr="0">
            <a:noAutofit/>
          </a:bodyPr>
          <a:lstStyle/>
          <a:p>
            <a:pPr marL="50292" marR="0" lvl="0" indent="0" algn="ctr" rtl="0">
              <a:lnSpc>
                <a:spcPct val="114000"/>
              </a:lnSpc>
              <a:spcBef>
                <a:spcPts val="0"/>
              </a:spcBef>
              <a:spcAft>
                <a:spcPts val="0"/>
              </a:spcAft>
              <a:buClr>
                <a:srgbClr val="000000"/>
              </a:buClr>
              <a:buSzPts val="3000"/>
              <a:buFont typeface="Arial"/>
              <a:buNone/>
            </a:pPr>
            <a:r>
              <a:rPr lang="en-US" sz="3000" b="0" i="0" u="none" strike="noStrike" cap="none">
                <a:solidFill>
                  <a:schemeClr val="dk2"/>
                </a:solidFill>
                <a:latin typeface="Calibri"/>
                <a:ea typeface="Calibri"/>
                <a:cs typeface="Calibri"/>
                <a:sym typeface="Calibri"/>
              </a:rPr>
              <a:t>Building Climate Resilience is a</a:t>
            </a:r>
            <a:r>
              <a:rPr lang="en-US" sz="3000">
                <a:solidFill>
                  <a:schemeClr val="dk2"/>
                </a:solidFill>
                <a:latin typeface="Calibri"/>
                <a:ea typeface="Calibri"/>
                <a:cs typeface="Calibri"/>
                <a:sym typeface="Calibri"/>
              </a:rPr>
              <a:t> necessity and an opportunity for </a:t>
            </a:r>
            <a:endParaRPr sz="3000">
              <a:solidFill>
                <a:schemeClr val="dk2"/>
              </a:solidFill>
              <a:latin typeface="Calibri"/>
              <a:ea typeface="Calibri"/>
              <a:cs typeface="Calibri"/>
              <a:sym typeface="Calibri"/>
            </a:endParaRPr>
          </a:p>
          <a:p>
            <a:pPr marL="50292" marR="0" lvl="0" indent="0" algn="ctr" rtl="0">
              <a:lnSpc>
                <a:spcPct val="114000"/>
              </a:lnSpc>
              <a:spcBef>
                <a:spcPts val="0"/>
              </a:spcBef>
              <a:spcAft>
                <a:spcPts val="0"/>
              </a:spcAft>
              <a:buClr>
                <a:srgbClr val="000000"/>
              </a:buClr>
              <a:buSzPts val="3000"/>
              <a:buFont typeface="Arial"/>
              <a:buNone/>
            </a:pPr>
            <a:r>
              <a:rPr lang="en-US" sz="3000" b="1" i="0" u="none" strike="noStrike" cap="none">
                <a:solidFill>
                  <a:schemeClr val="dk2"/>
                </a:solidFill>
                <a:latin typeface="Calibri"/>
                <a:ea typeface="Calibri"/>
                <a:cs typeface="Calibri"/>
                <a:sym typeface="Calibri"/>
              </a:rPr>
              <a:t>Inter-generational Flourishing</a:t>
            </a:r>
            <a:endParaRPr sz="1400" b="0" i="0" u="none" strike="noStrike" cap="none">
              <a:solidFill>
                <a:srgbClr val="000000"/>
              </a:solidFill>
              <a:latin typeface="Arial"/>
              <a:ea typeface="Arial"/>
              <a:cs typeface="Arial"/>
              <a:sym typeface="Arial"/>
            </a:endParaRPr>
          </a:p>
          <a:p>
            <a:pPr marL="508000" marR="0" lvl="0" indent="-266700" algn="ctr" rtl="0">
              <a:lnSpc>
                <a:spcPct val="114000"/>
              </a:lnSpc>
              <a:spcBef>
                <a:spcPts val="1000"/>
              </a:spcBef>
              <a:spcAft>
                <a:spcPts val="0"/>
              </a:spcAft>
              <a:buClr>
                <a:srgbClr val="000000"/>
              </a:buClr>
              <a:buSzPts val="3000"/>
              <a:buFont typeface="Noto Sans Symbols"/>
              <a:buNone/>
            </a:pPr>
            <a:endParaRPr sz="3000" b="0" i="0" u="none" strike="noStrike" cap="none">
              <a:solidFill>
                <a:schemeClr val="dk2"/>
              </a:solidFill>
              <a:latin typeface="Calibri"/>
              <a:ea typeface="Calibri"/>
              <a:cs typeface="Calibri"/>
              <a:sym typeface="Calibri"/>
            </a:endParaRPr>
          </a:p>
        </p:txBody>
      </p:sp>
      <p:pic>
        <p:nvPicPr>
          <p:cNvPr id="297" name="Google Shape;297;p29"/>
          <p:cNvPicPr preferRelativeResize="0"/>
          <p:nvPr/>
        </p:nvPicPr>
        <p:blipFill rotWithShape="1">
          <a:blip r:embed="rId3">
            <a:alphaModFix/>
          </a:blip>
          <a:srcRect l="6016" r="6629"/>
          <a:stretch/>
        </p:blipFill>
        <p:spPr>
          <a:xfrm>
            <a:off x="583646" y="2460643"/>
            <a:ext cx="2853316" cy="2449749"/>
          </a:xfrm>
          <a:prstGeom prst="roundRect">
            <a:avLst>
              <a:gd name="adj" fmla="val 16667"/>
            </a:avLst>
          </a:prstGeom>
          <a:noFill/>
          <a:ln>
            <a:noFill/>
          </a:ln>
        </p:spPr>
      </p:pic>
      <p:pic>
        <p:nvPicPr>
          <p:cNvPr id="298" name="Google Shape;298;p29"/>
          <p:cNvPicPr preferRelativeResize="0"/>
          <p:nvPr/>
        </p:nvPicPr>
        <p:blipFill rotWithShape="1">
          <a:blip r:embed="rId4">
            <a:alphaModFix/>
          </a:blip>
          <a:srcRect/>
          <a:stretch/>
        </p:blipFill>
        <p:spPr>
          <a:xfrm>
            <a:off x="6470483" y="2393236"/>
            <a:ext cx="1915017" cy="2553355"/>
          </a:xfrm>
          <a:prstGeom prst="roundRect">
            <a:avLst>
              <a:gd name="adj" fmla="val 16667"/>
            </a:avLst>
          </a:prstGeom>
          <a:noFill/>
          <a:ln>
            <a:noFill/>
          </a:ln>
        </p:spPr>
      </p:pic>
      <p:sp>
        <p:nvSpPr>
          <p:cNvPr id="299" name="Google Shape;299;p29"/>
          <p:cNvSpPr txBox="1"/>
          <p:nvPr/>
        </p:nvSpPr>
        <p:spPr>
          <a:xfrm>
            <a:off x="1791273" y="5628579"/>
            <a:ext cx="5953793" cy="1799167"/>
          </a:xfrm>
          <a:prstGeom prst="rect">
            <a:avLst/>
          </a:prstGeom>
          <a:noFill/>
          <a:ln>
            <a:noFill/>
          </a:ln>
        </p:spPr>
        <p:txBody>
          <a:bodyPr spcFirstLastPara="1" wrap="square" lIns="91425" tIns="45700" rIns="91425" bIns="45700" anchor="t" anchorCtr="0">
            <a:noAutofit/>
          </a:bodyPr>
          <a:lstStyle/>
          <a:p>
            <a:pPr marL="50292" marR="0" lvl="0" indent="0" algn="ctr" rtl="0">
              <a:lnSpc>
                <a:spcPct val="114000"/>
              </a:lnSpc>
              <a:spcBef>
                <a:spcPts val="0"/>
              </a:spcBef>
              <a:spcAft>
                <a:spcPts val="0"/>
              </a:spcAft>
              <a:buClr>
                <a:srgbClr val="000000"/>
              </a:buClr>
              <a:buSzPts val="3000"/>
              <a:buFont typeface="Arial"/>
              <a:buNone/>
            </a:pPr>
            <a:r>
              <a:rPr lang="en-US" sz="3000" b="1" i="0" u="none" strike="noStrike" cap="none">
                <a:solidFill>
                  <a:srgbClr val="1F3864"/>
                </a:solidFill>
                <a:latin typeface="Calibri"/>
                <a:ea typeface="Calibri"/>
                <a:cs typeface="Calibri"/>
                <a:sym typeface="Calibri"/>
              </a:rPr>
              <a:t>Thank You</a:t>
            </a:r>
            <a:endParaRPr sz="1400" b="0" i="0" u="none" strike="noStrike" cap="none">
              <a:solidFill>
                <a:srgbClr val="000000"/>
              </a:solidFill>
              <a:latin typeface="Arial"/>
              <a:ea typeface="Arial"/>
              <a:cs typeface="Arial"/>
              <a:sym typeface="Arial"/>
            </a:endParaRPr>
          </a:p>
          <a:p>
            <a:pPr marL="50292" marR="0" lvl="0" indent="0" algn="ctr" rtl="0">
              <a:lnSpc>
                <a:spcPct val="114000"/>
              </a:lnSpc>
              <a:spcBef>
                <a:spcPts val="1000"/>
              </a:spcBef>
              <a:spcAft>
                <a:spcPts val="0"/>
              </a:spcAft>
              <a:buClr>
                <a:srgbClr val="000000"/>
              </a:buClr>
              <a:buSzPts val="2000"/>
              <a:buFont typeface="Arial"/>
              <a:buNone/>
            </a:pPr>
            <a:r>
              <a:rPr lang="en-US" sz="2000" b="0" i="0" u="none" strike="noStrike" cap="none">
                <a:solidFill>
                  <a:srgbClr val="1F3864"/>
                </a:solidFill>
                <a:latin typeface="Calibri"/>
                <a:ea typeface="Calibri"/>
                <a:cs typeface="Calibri"/>
                <a:sym typeface="Calibri"/>
              </a:rPr>
              <a:t>jymishra@ucsd.edu | climateresilience@ucsd.edu</a:t>
            </a:r>
            <a:endParaRPr sz="1400" b="0" i="0" u="none" strike="noStrike" cap="none">
              <a:solidFill>
                <a:srgbClr val="000000"/>
              </a:solidFill>
              <a:latin typeface="Arial"/>
              <a:ea typeface="Arial"/>
              <a:cs typeface="Arial"/>
              <a:sym typeface="Arial"/>
            </a:endParaRPr>
          </a:p>
        </p:txBody>
      </p:sp>
      <p:pic>
        <p:nvPicPr>
          <p:cNvPr id="300" name="Google Shape;300;p29" descr="A group of people holding signs&#10;&#10;Description automatically generated"/>
          <p:cNvPicPr preferRelativeResize="0"/>
          <p:nvPr/>
        </p:nvPicPr>
        <p:blipFill rotWithShape="1">
          <a:blip r:embed="rId5">
            <a:alphaModFix/>
          </a:blip>
          <a:srcRect r="41011"/>
          <a:stretch/>
        </p:blipFill>
        <p:spPr>
          <a:xfrm>
            <a:off x="3686253" y="2408840"/>
            <a:ext cx="2534939" cy="2553355"/>
          </a:xfrm>
          <a:prstGeom prst="roundRect">
            <a:avLst>
              <a:gd name="adj" fmla="val 16667"/>
            </a:avLst>
          </a:prstGeom>
          <a:noFill/>
          <a:ln>
            <a:noFill/>
          </a:ln>
        </p:spPr>
      </p:pic>
      <p:pic>
        <p:nvPicPr>
          <p:cNvPr id="301" name="Google Shape;301;p29" descr="A green and orange tree in the shape of a head&#10;&#10;AI-generated content may be incorrect."/>
          <p:cNvPicPr preferRelativeResize="0"/>
          <p:nvPr/>
        </p:nvPicPr>
        <p:blipFill rotWithShape="1">
          <a:blip r:embed="rId6">
            <a:alphaModFix/>
          </a:blip>
          <a:srcRect/>
          <a:stretch/>
        </p:blipFill>
        <p:spPr>
          <a:xfrm>
            <a:off x="4537275" y="5029549"/>
            <a:ext cx="652114" cy="65211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2"/>
          <p:cNvSpPr txBox="1">
            <a:spLocks noGrp="1"/>
          </p:cNvSpPr>
          <p:nvPr>
            <p:ph type="title"/>
          </p:nvPr>
        </p:nvSpPr>
        <p:spPr>
          <a:xfrm>
            <a:off x="357698" y="478439"/>
            <a:ext cx="8629108" cy="706590"/>
          </a:xfrm>
          <a:prstGeom prst="rect">
            <a:avLst/>
          </a:prstGeom>
          <a:noFill/>
          <a:ln>
            <a:noFill/>
          </a:ln>
        </p:spPr>
        <p:txBody>
          <a:bodyPr spcFirstLastPara="1" wrap="square" lIns="91425" tIns="45700" rIns="91425" bIns="45700" anchor="ctr" anchorCtr="0">
            <a:normAutofit/>
          </a:bodyPr>
          <a:lstStyle/>
          <a:p>
            <a:pPr marL="0" lvl="0" indent="0" algn="l" rtl="0">
              <a:lnSpc>
                <a:spcPct val="114000"/>
              </a:lnSpc>
              <a:spcBef>
                <a:spcPts val="0"/>
              </a:spcBef>
              <a:spcAft>
                <a:spcPts val="0"/>
              </a:spcAft>
              <a:buSzPts val="4400"/>
              <a:buNone/>
            </a:pPr>
            <a:r>
              <a:rPr lang="en-US" sz="2600"/>
              <a:t>This work is inspired by my previous &amp; future generations</a:t>
            </a:r>
            <a:endParaRPr/>
          </a:p>
        </p:txBody>
      </p:sp>
      <p:pic>
        <p:nvPicPr>
          <p:cNvPr id="67" name="Google Shape;67;p12"/>
          <p:cNvPicPr preferRelativeResize="0"/>
          <p:nvPr/>
        </p:nvPicPr>
        <p:blipFill rotWithShape="1">
          <a:blip r:embed="rId3">
            <a:alphaModFix/>
          </a:blip>
          <a:srcRect/>
          <a:stretch/>
        </p:blipFill>
        <p:spPr>
          <a:xfrm rot="5400000">
            <a:off x="3409721" y="1828259"/>
            <a:ext cx="2834225" cy="2125668"/>
          </a:xfrm>
          <a:prstGeom prst="roundRect">
            <a:avLst>
              <a:gd name="adj" fmla="val 16667"/>
            </a:avLst>
          </a:prstGeom>
          <a:noFill/>
          <a:ln>
            <a:noFill/>
          </a:ln>
        </p:spPr>
      </p:pic>
      <p:pic>
        <p:nvPicPr>
          <p:cNvPr id="68" name="Google Shape;68;p12" descr="Climate Action Now (CAN) Leadership Program | Center for Ecological Living  and Learning"/>
          <p:cNvPicPr preferRelativeResize="0"/>
          <p:nvPr/>
        </p:nvPicPr>
        <p:blipFill rotWithShape="1">
          <a:blip r:embed="rId4">
            <a:alphaModFix/>
          </a:blip>
          <a:srcRect/>
          <a:stretch/>
        </p:blipFill>
        <p:spPr>
          <a:xfrm>
            <a:off x="6279914" y="5647626"/>
            <a:ext cx="1529178" cy="1210374"/>
          </a:xfrm>
          <a:prstGeom prst="rect">
            <a:avLst/>
          </a:prstGeom>
          <a:noFill/>
          <a:ln>
            <a:noFill/>
          </a:ln>
        </p:spPr>
      </p:pic>
      <p:pic>
        <p:nvPicPr>
          <p:cNvPr id="69" name="Google Shape;69;p12"/>
          <p:cNvPicPr preferRelativeResize="0"/>
          <p:nvPr/>
        </p:nvPicPr>
        <p:blipFill rotWithShape="1">
          <a:blip r:embed="rId5">
            <a:alphaModFix/>
          </a:blip>
          <a:srcRect/>
          <a:stretch/>
        </p:blipFill>
        <p:spPr>
          <a:xfrm rot="5400000">
            <a:off x="4268086" y="5852498"/>
            <a:ext cx="1149407" cy="862055"/>
          </a:xfrm>
          <a:prstGeom prst="rect">
            <a:avLst/>
          </a:prstGeom>
          <a:noFill/>
          <a:ln>
            <a:noFill/>
          </a:ln>
        </p:spPr>
      </p:pic>
      <p:pic>
        <p:nvPicPr>
          <p:cNvPr id="70" name="Google Shape;70;p12"/>
          <p:cNvPicPr preferRelativeResize="0"/>
          <p:nvPr/>
        </p:nvPicPr>
        <p:blipFill rotWithShape="1">
          <a:blip r:embed="rId6">
            <a:alphaModFix/>
          </a:blip>
          <a:srcRect/>
          <a:stretch/>
        </p:blipFill>
        <p:spPr>
          <a:xfrm rot="5400000">
            <a:off x="3189949" y="5708669"/>
            <a:ext cx="1149792" cy="1149792"/>
          </a:xfrm>
          <a:prstGeom prst="rect">
            <a:avLst/>
          </a:prstGeom>
          <a:noFill/>
          <a:ln>
            <a:noFill/>
          </a:ln>
        </p:spPr>
      </p:pic>
      <p:pic>
        <p:nvPicPr>
          <p:cNvPr id="71" name="Google Shape;71;p12"/>
          <p:cNvPicPr preferRelativeResize="0"/>
          <p:nvPr/>
        </p:nvPicPr>
        <p:blipFill rotWithShape="1">
          <a:blip r:embed="rId7">
            <a:alphaModFix/>
          </a:blip>
          <a:srcRect/>
          <a:stretch/>
        </p:blipFill>
        <p:spPr>
          <a:xfrm>
            <a:off x="1547100" y="5711117"/>
            <a:ext cx="1529178" cy="1146883"/>
          </a:xfrm>
          <a:prstGeom prst="rect">
            <a:avLst/>
          </a:prstGeom>
          <a:noFill/>
          <a:ln>
            <a:noFill/>
          </a:ln>
        </p:spPr>
      </p:pic>
      <p:pic>
        <p:nvPicPr>
          <p:cNvPr id="72" name="Google Shape;72;p12"/>
          <p:cNvPicPr preferRelativeResize="0"/>
          <p:nvPr/>
        </p:nvPicPr>
        <p:blipFill rotWithShape="1">
          <a:blip r:embed="rId8">
            <a:alphaModFix/>
          </a:blip>
          <a:srcRect/>
          <a:stretch/>
        </p:blipFill>
        <p:spPr>
          <a:xfrm>
            <a:off x="5345838" y="5708821"/>
            <a:ext cx="862056" cy="1149408"/>
          </a:xfrm>
          <a:prstGeom prst="rect">
            <a:avLst/>
          </a:prstGeom>
          <a:noFill/>
          <a:ln>
            <a:noFill/>
          </a:ln>
        </p:spPr>
      </p:pic>
      <p:pic>
        <p:nvPicPr>
          <p:cNvPr id="73" name="Google Shape;73;p12" descr="A group of people holding signs&#10;&#10;Description automatically generated"/>
          <p:cNvPicPr preferRelativeResize="0"/>
          <p:nvPr/>
        </p:nvPicPr>
        <p:blipFill rotWithShape="1">
          <a:blip r:embed="rId9">
            <a:alphaModFix/>
          </a:blip>
          <a:srcRect r="41011"/>
          <a:stretch/>
        </p:blipFill>
        <p:spPr>
          <a:xfrm>
            <a:off x="6031930" y="1473980"/>
            <a:ext cx="2815059" cy="2835510"/>
          </a:xfrm>
          <a:prstGeom prst="roundRect">
            <a:avLst>
              <a:gd name="adj" fmla="val 16667"/>
            </a:avLst>
          </a:prstGeom>
          <a:noFill/>
          <a:ln>
            <a:noFill/>
          </a:ln>
        </p:spPr>
      </p:pic>
      <p:pic>
        <p:nvPicPr>
          <p:cNvPr id="74" name="Google Shape;74;p12"/>
          <p:cNvPicPr preferRelativeResize="0"/>
          <p:nvPr/>
        </p:nvPicPr>
        <p:blipFill rotWithShape="1">
          <a:blip r:embed="rId10">
            <a:alphaModFix/>
          </a:blip>
          <a:srcRect l="7364" r="7097"/>
          <a:stretch/>
        </p:blipFill>
        <p:spPr>
          <a:xfrm>
            <a:off x="357698" y="1473980"/>
            <a:ext cx="3232410" cy="2834225"/>
          </a:xfrm>
          <a:prstGeom prst="roundRect">
            <a:avLst>
              <a:gd name="adj" fmla="val 16667"/>
            </a:avLst>
          </a:prstGeom>
          <a:noFill/>
          <a:ln>
            <a:noFill/>
          </a:ln>
        </p:spPr>
      </p:pic>
      <p:sp>
        <p:nvSpPr>
          <p:cNvPr id="75" name="Google Shape;75;p12"/>
          <p:cNvSpPr txBox="1"/>
          <p:nvPr/>
        </p:nvSpPr>
        <p:spPr>
          <a:xfrm>
            <a:off x="257446" y="4713128"/>
            <a:ext cx="8629108" cy="706590"/>
          </a:xfrm>
          <a:prstGeom prst="rect">
            <a:avLst/>
          </a:prstGeom>
          <a:noFill/>
          <a:ln>
            <a:noFill/>
          </a:ln>
        </p:spPr>
        <p:txBody>
          <a:bodyPr spcFirstLastPara="1" wrap="square" lIns="91425" tIns="45700" rIns="91425" bIns="45700" anchor="ctr" anchorCtr="0">
            <a:normAutofit/>
          </a:bodyPr>
          <a:lstStyle/>
          <a:p>
            <a:pPr marL="0" marR="0" lvl="0" indent="0" algn="ctr" rtl="0">
              <a:lnSpc>
                <a:spcPct val="114000"/>
              </a:lnSpc>
              <a:spcBef>
                <a:spcPts val="0"/>
              </a:spcBef>
              <a:spcAft>
                <a:spcPts val="0"/>
              </a:spcAft>
              <a:buClr>
                <a:srgbClr val="385E78"/>
              </a:buClr>
              <a:buSzPts val="4400"/>
              <a:buFont typeface="Arial"/>
              <a:buNone/>
            </a:pPr>
            <a:r>
              <a:rPr lang="en-US" sz="2600" b="0" i="0" u="none" strike="noStrike" cap="none">
                <a:solidFill>
                  <a:srgbClr val="385E78"/>
                </a:solidFill>
                <a:latin typeface="Arial"/>
                <a:ea typeface="Arial"/>
                <a:cs typeface="Arial"/>
                <a:sym typeface="Arial"/>
              </a:rPr>
              <a:t>Because this is the duty of ALL generations 🙏🏽</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3"/>
          <p:cNvSpPr txBox="1">
            <a:spLocks noGrp="1"/>
          </p:cNvSpPr>
          <p:nvPr>
            <p:ph type="title"/>
          </p:nvPr>
        </p:nvSpPr>
        <p:spPr>
          <a:xfrm>
            <a:off x="514892" y="485123"/>
            <a:ext cx="8629108" cy="706590"/>
          </a:xfrm>
          <a:prstGeom prst="rect">
            <a:avLst/>
          </a:prstGeom>
          <a:noFill/>
          <a:ln>
            <a:noFill/>
          </a:ln>
        </p:spPr>
        <p:txBody>
          <a:bodyPr spcFirstLastPara="1" wrap="square" lIns="91425" tIns="45700" rIns="91425" bIns="45700" anchor="ctr" anchorCtr="0">
            <a:normAutofit/>
          </a:bodyPr>
          <a:lstStyle/>
          <a:p>
            <a:pPr marL="0" lvl="0" indent="0" algn="l" rtl="0">
              <a:lnSpc>
                <a:spcPct val="114000"/>
              </a:lnSpc>
              <a:spcBef>
                <a:spcPts val="0"/>
              </a:spcBef>
              <a:spcAft>
                <a:spcPts val="0"/>
              </a:spcAft>
              <a:buSzPts val="4400"/>
              <a:buNone/>
            </a:pPr>
            <a:r>
              <a:rPr lang="en-US" sz="2600"/>
              <a:t>The societal mental health burden is already ginormous!</a:t>
            </a:r>
            <a:endParaRPr/>
          </a:p>
        </p:txBody>
      </p:sp>
      <p:pic>
        <p:nvPicPr>
          <p:cNvPr id="81" name="Google Shape;81;p13"/>
          <p:cNvPicPr preferRelativeResize="0"/>
          <p:nvPr/>
        </p:nvPicPr>
        <p:blipFill rotWithShape="1">
          <a:blip r:embed="rId3">
            <a:alphaModFix/>
          </a:blip>
          <a:srcRect/>
          <a:stretch/>
        </p:blipFill>
        <p:spPr>
          <a:xfrm>
            <a:off x="906722" y="1317552"/>
            <a:ext cx="1819223" cy="1855607"/>
          </a:xfrm>
          <a:prstGeom prst="rect">
            <a:avLst/>
          </a:prstGeom>
          <a:noFill/>
          <a:ln>
            <a:noFill/>
          </a:ln>
        </p:spPr>
      </p:pic>
      <p:sp>
        <p:nvSpPr>
          <p:cNvPr id="82" name="Google Shape;82;p13"/>
          <p:cNvSpPr txBox="1"/>
          <p:nvPr/>
        </p:nvSpPr>
        <p:spPr>
          <a:xfrm>
            <a:off x="906722" y="3173159"/>
            <a:ext cx="1976591" cy="52994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385E78"/>
                </a:solidFill>
                <a:latin typeface="Arial"/>
                <a:ea typeface="Arial"/>
                <a:cs typeface="Arial"/>
                <a:sym typeface="Arial"/>
              </a:rPr>
              <a:t>Only ~10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385E78"/>
                </a:solidFill>
                <a:latin typeface="Arial"/>
                <a:ea typeface="Arial"/>
                <a:cs typeface="Arial"/>
                <a:sym typeface="Arial"/>
              </a:rPr>
              <a:t>MH workers per 100K population</a:t>
            </a:r>
            <a:endParaRPr sz="1400" b="0" i="0" u="none" strike="noStrike" cap="none">
              <a:solidFill>
                <a:srgbClr val="000000"/>
              </a:solidFill>
              <a:latin typeface="Arial"/>
              <a:ea typeface="Arial"/>
              <a:cs typeface="Arial"/>
              <a:sym typeface="Arial"/>
            </a:endParaRPr>
          </a:p>
        </p:txBody>
      </p:sp>
      <p:sp>
        <p:nvSpPr>
          <p:cNvPr id="83" name="Google Shape;83;p13"/>
          <p:cNvSpPr txBox="1"/>
          <p:nvPr/>
        </p:nvSpPr>
        <p:spPr>
          <a:xfrm>
            <a:off x="3195938" y="3094491"/>
            <a:ext cx="2513442" cy="52994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385E78"/>
                </a:solidFill>
                <a:latin typeface="Arial"/>
                <a:ea typeface="Arial"/>
                <a:cs typeface="Arial"/>
                <a:sym typeface="Arial"/>
              </a:rPr>
              <a:t>1 billion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385E78"/>
                </a:solidFill>
                <a:latin typeface="Arial"/>
                <a:ea typeface="Arial"/>
                <a:cs typeface="Arial"/>
                <a:sym typeface="Arial"/>
              </a:rPr>
              <a:t>living with MH disorders worldwide</a:t>
            </a:r>
            <a:endParaRPr sz="1400" b="0" i="0" u="none" strike="noStrike" cap="none">
              <a:solidFill>
                <a:srgbClr val="000000"/>
              </a:solidFill>
              <a:latin typeface="Arial"/>
              <a:ea typeface="Arial"/>
              <a:cs typeface="Arial"/>
              <a:sym typeface="Arial"/>
            </a:endParaRPr>
          </a:p>
        </p:txBody>
      </p:sp>
      <p:pic>
        <p:nvPicPr>
          <p:cNvPr id="84" name="Google Shape;84;p13"/>
          <p:cNvPicPr preferRelativeResize="0"/>
          <p:nvPr/>
        </p:nvPicPr>
        <p:blipFill rotWithShape="1">
          <a:blip r:embed="rId4">
            <a:alphaModFix/>
          </a:blip>
          <a:srcRect/>
          <a:stretch/>
        </p:blipFill>
        <p:spPr>
          <a:xfrm>
            <a:off x="3635060" y="1424348"/>
            <a:ext cx="1635198" cy="1476441"/>
          </a:xfrm>
          <a:prstGeom prst="rect">
            <a:avLst/>
          </a:prstGeom>
          <a:noFill/>
          <a:ln>
            <a:noFill/>
          </a:ln>
        </p:spPr>
      </p:pic>
      <p:pic>
        <p:nvPicPr>
          <p:cNvPr id="85" name="Google Shape;85;p13"/>
          <p:cNvPicPr preferRelativeResize="0"/>
          <p:nvPr/>
        </p:nvPicPr>
        <p:blipFill rotWithShape="1">
          <a:blip r:embed="rId5">
            <a:alphaModFix/>
          </a:blip>
          <a:srcRect/>
          <a:stretch/>
        </p:blipFill>
        <p:spPr>
          <a:xfrm>
            <a:off x="6262041" y="1583316"/>
            <a:ext cx="1975237" cy="1476440"/>
          </a:xfrm>
          <a:prstGeom prst="rect">
            <a:avLst/>
          </a:prstGeom>
          <a:noFill/>
          <a:ln>
            <a:noFill/>
          </a:ln>
        </p:spPr>
      </p:pic>
      <p:sp>
        <p:nvSpPr>
          <p:cNvPr id="86" name="Google Shape;86;p13"/>
          <p:cNvSpPr txBox="1"/>
          <p:nvPr/>
        </p:nvSpPr>
        <p:spPr>
          <a:xfrm>
            <a:off x="5723836" y="3130989"/>
            <a:ext cx="2513442" cy="52994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385E78"/>
                </a:solidFill>
                <a:latin typeface="Arial"/>
                <a:ea typeface="Arial"/>
                <a:cs typeface="Arial"/>
                <a:sym typeface="Arial"/>
              </a:rPr>
              <a:t>$1 trillion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385E78"/>
                </a:solidFill>
                <a:latin typeface="Arial"/>
                <a:ea typeface="Arial"/>
                <a:cs typeface="Arial"/>
                <a:sym typeface="Arial"/>
              </a:rPr>
              <a:t>annual cost of MH disorders</a:t>
            </a:r>
            <a:endParaRPr sz="1400" b="0" i="0" u="none" strike="noStrike" cap="none">
              <a:solidFill>
                <a:srgbClr val="000000"/>
              </a:solidFill>
              <a:latin typeface="Arial"/>
              <a:ea typeface="Arial"/>
              <a:cs typeface="Arial"/>
              <a:sym typeface="Arial"/>
            </a:endParaRPr>
          </a:p>
        </p:txBody>
      </p:sp>
      <p:pic>
        <p:nvPicPr>
          <p:cNvPr id="87" name="Google Shape;87;p13"/>
          <p:cNvPicPr preferRelativeResize="0"/>
          <p:nvPr/>
        </p:nvPicPr>
        <p:blipFill rotWithShape="1">
          <a:blip r:embed="rId6">
            <a:alphaModFix/>
          </a:blip>
          <a:srcRect/>
          <a:stretch/>
        </p:blipFill>
        <p:spPr>
          <a:xfrm>
            <a:off x="4044949" y="4207864"/>
            <a:ext cx="1516401" cy="1425052"/>
          </a:xfrm>
          <a:prstGeom prst="rect">
            <a:avLst/>
          </a:prstGeom>
          <a:noFill/>
          <a:ln>
            <a:noFill/>
          </a:ln>
        </p:spPr>
      </p:pic>
      <p:sp>
        <p:nvSpPr>
          <p:cNvPr id="88" name="Google Shape;88;p13"/>
          <p:cNvSpPr txBox="1"/>
          <p:nvPr/>
        </p:nvSpPr>
        <p:spPr>
          <a:xfrm>
            <a:off x="3210394" y="5709532"/>
            <a:ext cx="2513442" cy="52994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385E78"/>
                </a:solidFill>
                <a:latin typeface="Arial"/>
                <a:ea typeface="Arial"/>
                <a:cs typeface="Arial"/>
                <a:sym typeface="Arial"/>
              </a:rPr>
              <a:t>&lt; 2%</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385E78"/>
                </a:solidFill>
                <a:latin typeface="Arial"/>
                <a:ea typeface="Arial"/>
                <a:cs typeface="Arial"/>
                <a:sym typeface="Arial"/>
              </a:rPr>
              <a:t>of govt. budgets spent on MH!</a:t>
            </a:r>
            <a:endParaRPr sz="1400" b="0" i="0" u="none" strike="noStrike" cap="none">
              <a:solidFill>
                <a:srgbClr val="000000"/>
              </a:solidFill>
              <a:latin typeface="Arial"/>
              <a:ea typeface="Arial"/>
              <a:cs typeface="Arial"/>
              <a:sym typeface="Arial"/>
            </a:endParaRPr>
          </a:p>
        </p:txBody>
      </p:sp>
      <p:sp>
        <p:nvSpPr>
          <p:cNvPr id="89" name="Google Shape;89;p13"/>
          <p:cNvSpPr txBox="1">
            <a:spLocks noGrp="1"/>
          </p:cNvSpPr>
          <p:nvPr>
            <p:ph type="body" idx="1"/>
          </p:nvPr>
        </p:nvSpPr>
        <p:spPr>
          <a:xfrm>
            <a:off x="6730896" y="6484744"/>
            <a:ext cx="2293183" cy="373256"/>
          </a:xfrm>
          <a:prstGeom prst="rect">
            <a:avLst/>
          </a:prstGeom>
          <a:noFill/>
          <a:ln>
            <a:noFill/>
          </a:ln>
        </p:spPr>
        <p:txBody>
          <a:bodyPr spcFirstLastPara="1" wrap="square" lIns="91425" tIns="45700" rIns="91425" bIns="45700" anchor="ctr" anchorCtr="0">
            <a:noAutofit/>
          </a:bodyPr>
          <a:lstStyle/>
          <a:p>
            <a:pPr marL="50800" lvl="0" indent="0" algn="l" rtl="0">
              <a:lnSpc>
                <a:spcPct val="90000"/>
              </a:lnSpc>
              <a:spcBef>
                <a:spcPts val="1000"/>
              </a:spcBef>
              <a:spcAft>
                <a:spcPts val="0"/>
              </a:spcAft>
              <a:buSzPts val="2800"/>
              <a:buNone/>
            </a:pPr>
            <a:r>
              <a:rPr lang="en-US"/>
              <a:t>World Health Organization</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4"/>
          <p:cNvSpPr txBox="1">
            <a:spLocks noGrp="1"/>
          </p:cNvSpPr>
          <p:nvPr>
            <p:ph type="title"/>
          </p:nvPr>
        </p:nvSpPr>
        <p:spPr>
          <a:xfrm>
            <a:off x="452536" y="358610"/>
            <a:ext cx="8629108" cy="706590"/>
          </a:xfrm>
          <a:prstGeom prst="rect">
            <a:avLst/>
          </a:prstGeom>
          <a:noFill/>
          <a:ln>
            <a:noFill/>
          </a:ln>
        </p:spPr>
        <p:txBody>
          <a:bodyPr spcFirstLastPara="1" wrap="square" lIns="91425" tIns="45700" rIns="91425" bIns="45700" anchor="ctr" anchorCtr="0">
            <a:normAutofit/>
          </a:bodyPr>
          <a:lstStyle/>
          <a:p>
            <a:pPr marL="0" lvl="0" indent="0" algn="ctr" rtl="0">
              <a:lnSpc>
                <a:spcPct val="114000"/>
              </a:lnSpc>
              <a:spcBef>
                <a:spcPts val="0"/>
              </a:spcBef>
              <a:spcAft>
                <a:spcPts val="0"/>
              </a:spcAft>
              <a:buSzPts val="4400"/>
              <a:buNone/>
            </a:pPr>
            <a:r>
              <a:rPr lang="en-US" sz="2600"/>
              <a:t>Climate extremes </a:t>
            </a:r>
            <a:r>
              <a:rPr lang="en-US" sz="2600" b="1"/>
              <a:t>AMPLIFY</a:t>
            </a:r>
            <a:r>
              <a:rPr lang="en-US" sz="2600"/>
              <a:t> the MH burden</a:t>
            </a:r>
            <a:endParaRPr/>
          </a:p>
        </p:txBody>
      </p:sp>
      <p:pic>
        <p:nvPicPr>
          <p:cNvPr id="95" name="Google Shape;95;p14" descr="Fire Icon PNG Images, Vectors Free Download - Pngtree"/>
          <p:cNvPicPr preferRelativeResize="0"/>
          <p:nvPr/>
        </p:nvPicPr>
        <p:blipFill rotWithShape="1">
          <a:blip r:embed="rId3">
            <a:alphaModFix/>
          </a:blip>
          <a:srcRect/>
          <a:stretch/>
        </p:blipFill>
        <p:spPr>
          <a:xfrm>
            <a:off x="-55364" y="1714009"/>
            <a:ext cx="4627364" cy="4627364"/>
          </a:xfrm>
          <a:prstGeom prst="rect">
            <a:avLst/>
          </a:prstGeom>
          <a:noFill/>
          <a:ln>
            <a:noFill/>
          </a:ln>
        </p:spPr>
      </p:pic>
      <p:pic>
        <p:nvPicPr>
          <p:cNvPr id="96" name="Google Shape;96;p14" descr="Flood - Free weather icons"/>
          <p:cNvPicPr preferRelativeResize="0"/>
          <p:nvPr/>
        </p:nvPicPr>
        <p:blipFill rotWithShape="1">
          <a:blip r:embed="rId4">
            <a:alphaModFix/>
          </a:blip>
          <a:srcRect/>
          <a:stretch/>
        </p:blipFill>
        <p:spPr>
          <a:xfrm>
            <a:off x="5256354" y="2479449"/>
            <a:ext cx="3183107" cy="3183107"/>
          </a:xfrm>
          <a:prstGeom prst="rect">
            <a:avLst/>
          </a:prstGeom>
          <a:noFill/>
          <a:ln>
            <a:noFill/>
          </a:ln>
        </p:spPr>
      </p:pic>
      <p:pic>
        <p:nvPicPr>
          <p:cNvPr id="97" name="Google Shape;97;p14"/>
          <p:cNvPicPr preferRelativeResize="0"/>
          <p:nvPr/>
        </p:nvPicPr>
        <p:blipFill rotWithShape="1">
          <a:blip r:embed="rId5">
            <a:alphaModFix amt="50000"/>
          </a:blip>
          <a:srcRect/>
          <a:stretch/>
        </p:blipFill>
        <p:spPr>
          <a:xfrm>
            <a:off x="904197" y="1349857"/>
            <a:ext cx="7772400" cy="535566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5"/>
          <p:cNvSpPr txBox="1"/>
          <p:nvPr/>
        </p:nvSpPr>
        <p:spPr>
          <a:xfrm>
            <a:off x="1183839" y="2062342"/>
            <a:ext cx="1990866" cy="719555"/>
          </a:xfrm>
          <a:prstGeom prst="rect">
            <a:avLst/>
          </a:prstGeom>
          <a:noFill/>
          <a:ln>
            <a:noFill/>
          </a:ln>
        </p:spPr>
        <p:txBody>
          <a:bodyPr spcFirstLastPara="1" wrap="square" lIns="91425" tIns="45700" rIns="91425" bIns="45700" anchor="t" anchorCtr="0">
            <a:noAutofit/>
          </a:bodyPr>
          <a:lstStyle/>
          <a:p>
            <a:pPr marL="37719"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Camp Fire, 2018</a:t>
            </a:r>
            <a:endParaRPr sz="1400" b="0" i="0" u="none" strike="noStrike" cap="none">
              <a:solidFill>
                <a:srgbClr val="000000"/>
              </a:solidFill>
              <a:latin typeface="Arial"/>
              <a:ea typeface="Arial"/>
              <a:cs typeface="Arial"/>
              <a:sym typeface="Arial"/>
            </a:endParaRPr>
          </a:p>
          <a:p>
            <a:pPr marL="37719" marR="0" lvl="0" indent="0" algn="ctr" rtl="0">
              <a:lnSpc>
                <a:spcPct val="100000"/>
              </a:lnSpc>
              <a:spcBef>
                <a:spcPts val="75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Butte County, CA</a:t>
            </a:r>
            <a:endParaRPr sz="1400" b="0" i="0" u="none" strike="noStrike" cap="none">
              <a:solidFill>
                <a:srgbClr val="000000"/>
              </a:solidFill>
              <a:latin typeface="Arial"/>
              <a:ea typeface="Arial"/>
              <a:cs typeface="Arial"/>
              <a:sym typeface="Arial"/>
            </a:endParaRPr>
          </a:p>
        </p:txBody>
      </p:sp>
      <p:sp>
        <p:nvSpPr>
          <p:cNvPr id="103" name="Google Shape;103;p15"/>
          <p:cNvSpPr txBox="1"/>
          <p:nvPr/>
        </p:nvSpPr>
        <p:spPr>
          <a:xfrm>
            <a:off x="1216314" y="446761"/>
            <a:ext cx="6711371" cy="52994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en-US" sz="2600" b="0" i="0" u="none" strike="noStrike" cap="none">
                <a:solidFill>
                  <a:srgbClr val="385E78"/>
                </a:solidFill>
                <a:latin typeface="Arial"/>
                <a:ea typeface="Arial"/>
                <a:cs typeface="Arial"/>
                <a:sym typeface="Arial"/>
              </a:rPr>
              <a:t>Mental Health impacts of California’s Deadliest Wildfire</a:t>
            </a:r>
            <a:endParaRPr sz="1400" b="0" i="0" u="none" strike="noStrike" cap="none">
              <a:solidFill>
                <a:srgbClr val="000000"/>
              </a:solidFill>
              <a:latin typeface="Arial"/>
              <a:ea typeface="Arial"/>
              <a:cs typeface="Arial"/>
              <a:sym typeface="Arial"/>
            </a:endParaRPr>
          </a:p>
        </p:txBody>
      </p:sp>
      <p:sp>
        <p:nvSpPr>
          <p:cNvPr id="104" name="Google Shape;104;p15"/>
          <p:cNvSpPr txBox="1"/>
          <p:nvPr/>
        </p:nvSpPr>
        <p:spPr>
          <a:xfrm>
            <a:off x="1034218" y="3088074"/>
            <a:ext cx="824562" cy="465140"/>
          </a:xfrm>
          <a:prstGeom prst="rect">
            <a:avLst/>
          </a:prstGeom>
          <a:noFill/>
          <a:ln>
            <a:noFill/>
          </a:ln>
        </p:spPr>
        <p:txBody>
          <a:bodyPr spcFirstLastPara="1" wrap="square" lIns="68550" tIns="34275" rIns="68550" bIns="34275" anchor="ctr" anchorCtr="0">
            <a:noAutofit/>
          </a:bodyPr>
          <a:lstStyle/>
          <a:p>
            <a:pPr marL="0" marR="0" lvl="0" indent="0" algn="l" rtl="0">
              <a:lnSpc>
                <a:spcPct val="90000"/>
              </a:lnSpc>
              <a:spcBef>
                <a:spcPts val="0"/>
              </a:spcBef>
              <a:spcAft>
                <a:spcPts val="0"/>
              </a:spcAft>
              <a:buClr>
                <a:srgbClr val="385E78"/>
              </a:buClr>
              <a:buSzPts val="4400"/>
              <a:buFont typeface="Arial"/>
              <a:buNone/>
            </a:pPr>
            <a:r>
              <a:rPr lang="en-US" sz="1200" b="0" i="1" u="none" strike="noStrike" cap="none">
                <a:solidFill>
                  <a:srgbClr val="385E78"/>
                </a:solidFill>
                <a:latin typeface="Arial"/>
                <a:ea typeface="Arial"/>
                <a:cs typeface="Arial"/>
                <a:sym typeface="Arial"/>
              </a:rPr>
              <a:t>Chico, CA</a:t>
            </a:r>
            <a:endParaRPr sz="1400" b="0" i="0" u="none" strike="noStrike" cap="none">
              <a:solidFill>
                <a:srgbClr val="000000"/>
              </a:solidFill>
              <a:latin typeface="Arial"/>
              <a:ea typeface="Arial"/>
              <a:cs typeface="Arial"/>
              <a:sym typeface="Arial"/>
            </a:endParaRPr>
          </a:p>
        </p:txBody>
      </p:sp>
      <p:sp>
        <p:nvSpPr>
          <p:cNvPr id="105" name="Google Shape;105;p15"/>
          <p:cNvSpPr txBox="1">
            <a:spLocks noGrp="1"/>
          </p:cNvSpPr>
          <p:nvPr>
            <p:ph type="body" idx="1"/>
          </p:nvPr>
        </p:nvSpPr>
        <p:spPr>
          <a:xfrm>
            <a:off x="841084" y="6411239"/>
            <a:ext cx="7886700" cy="373256"/>
          </a:xfrm>
          <a:prstGeom prst="rect">
            <a:avLst/>
          </a:prstGeom>
          <a:noFill/>
          <a:ln>
            <a:noFill/>
          </a:ln>
        </p:spPr>
        <p:txBody>
          <a:bodyPr spcFirstLastPara="1" wrap="square" lIns="91425" tIns="45700" rIns="91425" bIns="45700" anchor="ctr" anchorCtr="0">
            <a:noAutofit/>
          </a:bodyPr>
          <a:lstStyle/>
          <a:p>
            <a:pPr marL="50800" lvl="0" indent="0" algn="ctr" rtl="0">
              <a:lnSpc>
                <a:spcPct val="90000"/>
              </a:lnSpc>
              <a:spcBef>
                <a:spcPts val="1000"/>
              </a:spcBef>
              <a:spcAft>
                <a:spcPts val="0"/>
              </a:spcAft>
              <a:buSzPts val="2800"/>
              <a:buNone/>
            </a:pPr>
            <a:r>
              <a:rPr lang="en-US"/>
              <a:t>Silveira et al., Int. J. Env. Res. &amp; Public Health 2021</a:t>
            </a:r>
            <a:endParaRPr/>
          </a:p>
        </p:txBody>
      </p:sp>
      <p:pic>
        <p:nvPicPr>
          <p:cNvPr id="106" name="Google Shape;106;p15" descr="Ijerph 18 01487 g001"/>
          <p:cNvPicPr preferRelativeResize="0"/>
          <p:nvPr/>
        </p:nvPicPr>
        <p:blipFill rotWithShape="1">
          <a:blip r:embed="rId3">
            <a:alphaModFix/>
          </a:blip>
          <a:srcRect/>
          <a:stretch/>
        </p:blipFill>
        <p:spPr>
          <a:xfrm>
            <a:off x="1216332" y="1527329"/>
            <a:ext cx="6823525" cy="45959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16" descr="Ijerph 18 01487 g001"/>
          <p:cNvPicPr preferRelativeResize="0"/>
          <p:nvPr/>
        </p:nvPicPr>
        <p:blipFill rotWithShape="1">
          <a:blip r:embed="rId3">
            <a:alphaModFix/>
          </a:blip>
          <a:srcRect/>
          <a:stretch/>
        </p:blipFill>
        <p:spPr>
          <a:xfrm>
            <a:off x="841084" y="1680494"/>
            <a:ext cx="4292459" cy="2891142"/>
          </a:xfrm>
          <a:prstGeom prst="rect">
            <a:avLst/>
          </a:prstGeom>
          <a:noFill/>
          <a:ln>
            <a:noFill/>
          </a:ln>
        </p:spPr>
      </p:pic>
      <p:sp>
        <p:nvSpPr>
          <p:cNvPr id="112" name="Google Shape;112;p16"/>
          <p:cNvSpPr txBox="1"/>
          <p:nvPr/>
        </p:nvSpPr>
        <p:spPr>
          <a:xfrm>
            <a:off x="1183839" y="2062342"/>
            <a:ext cx="1990866" cy="719555"/>
          </a:xfrm>
          <a:prstGeom prst="rect">
            <a:avLst/>
          </a:prstGeom>
          <a:noFill/>
          <a:ln>
            <a:noFill/>
          </a:ln>
        </p:spPr>
        <p:txBody>
          <a:bodyPr spcFirstLastPara="1" wrap="square" lIns="91425" tIns="45700" rIns="91425" bIns="45700" anchor="t" anchorCtr="0">
            <a:noAutofit/>
          </a:bodyPr>
          <a:lstStyle/>
          <a:p>
            <a:pPr marL="37719"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Camp Fire, 2018</a:t>
            </a:r>
            <a:endParaRPr sz="1400" b="0" i="0" u="none" strike="noStrike" cap="none">
              <a:solidFill>
                <a:srgbClr val="000000"/>
              </a:solidFill>
              <a:latin typeface="Arial"/>
              <a:ea typeface="Arial"/>
              <a:cs typeface="Arial"/>
              <a:sym typeface="Arial"/>
            </a:endParaRPr>
          </a:p>
          <a:p>
            <a:pPr marL="37719" marR="0" lvl="0" indent="0" algn="ctr" rtl="0">
              <a:lnSpc>
                <a:spcPct val="100000"/>
              </a:lnSpc>
              <a:spcBef>
                <a:spcPts val="75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Butte County, CA</a:t>
            </a:r>
            <a:endParaRPr sz="1400" b="0" i="0" u="none" strike="noStrike" cap="none">
              <a:solidFill>
                <a:srgbClr val="000000"/>
              </a:solidFill>
              <a:latin typeface="Arial"/>
              <a:ea typeface="Arial"/>
              <a:cs typeface="Arial"/>
              <a:sym typeface="Arial"/>
            </a:endParaRPr>
          </a:p>
        </p:txBody>
      </p:sp>
      <p:sp>
        <p:nvSpPr>
          <p:cNvPr id="113" name="Google Shape;113;p16"/>
          <p:cNvSpPr txBox="1"/>
          <p:nvPr/>
        </p:nvSpPr>
        <p:spPr>
          <a:xfrm>
            <a:off x="1216314" y="446761"/>
            <a:ext cx="6711371" cy="52994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en-US" sz="2600">
                <a:solidFill>
                  <a:srgbClr val="385E78"/>
                </a:solidFill>
              </a:rPr>
              <a:t>Mental Health impacts were observed at the </a:t>
            </a:r>
            <a:r>
              <a:rPr lang="en-US" sz="2600" b="0" i="0" u="none" strike="noStrike" cap="none">
                <a:solidFill>
                  <a:srgbClr val="385E78"/>
                </a:solidFill>
                <a:latin typeface="Arial"/>
                <a:ea typeface="Arial"/>
                <a:cs typeface="Arial"/>
                <a:sym typeface="Arial"/>
              </a:rPr>
              <a:t>Community wide </a:t>
            </a:r>
            <a:r>
              <a:rPr lang="en-US" sz="2600">
                <a:solidFill>
                  <a:srgbClr val="385E78"/>
                </a:solidFill>
              </a:rPr>
              <a:t>level</a:t>
            </a:r>
            <a:r>
              <a:rPr lang="en-US" sz="2600" b="0" i="0" u="none" strike="noStrike" cap="none">
                <a:solidFill>
                  <a:srgbClr val="385E78"/>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14" name="Google Shape;114;p16"/>
          <p:cNvSpPr txBox="1"/>
          <p:nvPr/>
        </p:nvSpPr>
        <p:spPr>
          <a:xfrm>
            <a:off x="1034218" y="3088074"/>
            <a:ext cx="824562" cy="465140"/>
          </a:xfrm>
          <a:prstGeom prst="rect">
            <a:avLst/>
          </a:prstGeom>
          <a:noFill/>
          <a:ln>
            <a:noFill/>
          </a:ln>
        </p:spPr>
        <p:txBody>
          <a:bodyPr spcFirstLastPara="1" wrap="square" lIns="68550" tIns="34275" rIns="68550" bIns="34275" anchor="ctr" anchorCtr="0">
            <a:noAutofit/>
          </a:bodyPr>
          <a:lstStyle/>
          <a:p>
            <a:pPr marL="0" marR="0" lvl="0" indent="0" algn="l" rtl="0">
              <a:lnSpc>
                <a:spcPct val="90000"/>
              </a:lnSpc>
              <a:spcBef>
                <a:spcPts val="0"/>
              </a:spcBef>
              <a:spcAft>
                <a:spcPts val="0"/>
              </a:spcAft>
              <a:buClr>
                <a:srgbClr val="385E78"/>
              </a:buClr>
              <a:buSzPts val="4400"/>
              <a:buFont typeface="Arial"/>
              <a:buNone/>
            </a:pPr>
            <a:r>
              <a:rPr lang="en-US" sz="1200" b="0" i="1" u="none" strike="noStrike" cap="none">
                <a:solidFill>
                  <a:srgbClr val="385E78"/>
                </a:solidFill>
                <a:latin typeface="Arial"/>
                <a:ea typeface="Arial"/>
                <a:cs typeface="Arial"/>
                <a:sym typeface="Arial"/>
              </a:rPr>
              <a:t>Chico, CA</a:t>
            </a:r>
            <a:endParaRPr sz="1400" b="0" i="0" u="none" strike="noStrike" cap="none">
              <a:solidFill>
                <a:srgbClr val="000000"/>
              </a:solidFill>
              <a:latin typeface="Arial"/>
              <a:ea typeface="Arial"/>
              <a:cs typeface="Arial"/>
              <a:sym typeface="Arial"/>
            </a:endParaRPr>
          </a:p>
        </p:txBody>
      </p:sp>
      <p:sp>
        <p:nvSpPr>
          <p:cNvPr id="115" name="Google Shape;115;p16"/>
          <p:cNvSpPr txBox="1">
            <a:spLocks noGrp="1"/>
          </p:cNvSpPr>
          <p:nvPr>
            <p:ph type="body" idx="1"/>
          </p:nvPr>
        </p:nvSpPr>
        <p:spPr>
          <a:xfrm>
            <a:off x="841084" y="6411239"/>
            <a:ext cx="7886700" cy="373256"/>
          </a:xfrm>
          <a:prstGeom prst="rect">
            <a:avLst/>
          </a:prstGeom>
          <a:noFill/>
          <a:ln>
            <a:noFill/>
          </a:ln>
        </p:spPr>
        <p:txBody>
          <a:bodyPr spcFirstLastPara="1" wrap="square" lIns="91425" tIns="45700" rIns="91425" bIns="45700" anchor="ctr" anchorCtr="0">
            <a:noAutofit/>
          </a:bodyPr>
          <a:lstStyle/>
          <a:p>
            <a:pPr marL="50800" lvl="0" indent="0" algn="ctr" rtl="0">
              <a:lnSpc>
                <a:spcPct val="90000"/>
              </a:lnSpc>
              <a:spcBef>
                <a:spcPts val="1000"/>
              </a:spcBef>
              <a:spcAft>
                <a:spcPts val="0"/>
              </a:spcAft>
              <a:buSzPts val="2800"/>
              <a:buNone/>
            </a:pPr>
            <a:r>
              <a:rPr lang="en-US"/>
              <a:t>Silveira et al., Int. J. Env. Res. &amp; Public Health 2021</a:t>
            </a:r>
            <a:endParaRPr/>
          </a:p>
        </p:txBody>
      </p:sp>
      <p:pic>
        <p:nvPicPr>
          <p:cNvPr id="116" name="Google Shape;116;p16"/>
          <p:cNvPicPr preferRelativeResize="0"/>
          <p:nvPr/>
        </p:nvPicPr>
        <p:blipFill rotWithShape="1">
          <a:blip r:embed="rId4">
            <a:alphaModFix/>
          </a:blip>
          <a:srcRect/>
          <a:stretch/>
        </p:blipFill>
        <p:spPr>
          <a:xfrm>
            <a:off x="3607573" y="2384283"/>
            <a:ext cx="4876860" cy="3581802"/>
          </a:xfrm>
          <a:prstGeom prst="rect">
            <a:avLst/>
          </a:prstGeom>
          <a:noFill/>
          <a:ln>
            <a:noFill/>
          </a:ln>
        </p:spPr>
      </p:pic>
      <p:sp>
        <p:nvSpPr>
          <p:cNvPr id="117" name="Google Shape;117;p16"/>
          <p:cNvSpPr txBox="1"/>
          <p:nvPr/>
        </p:nvSpPr>
        <p:spPr>
          <a:xfrm>
            <a:off x="6939314" y="3320644"/>
            <a:ext cx="2176181" cy="1549099"/>
          </a:xfrm>
          <a:prstGeom prst="rect">
            <a:avLst/>
          </a:prstGeom>
          <a:noFill/>
          <a:ln>
            <a:noFill/>
          </a:ln>
        </p:spPr>
        <p:txBody>
          <a:bodyPr spcFirstLastPara="1" wrap="square" lIns="91425" tIns="45700" rIns="91425" bIns="45700" anchor="t" anchorCtr="0">
            <a:noAutofit/>
          </a:bodyPr>
          <a:lstStyle/>
          <a:p>
            <a:pPr marL="37719"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Arial"/>
                <a:ea typeface="Arial"/>
                <a:cs typeface="Arial"/>
                <a:sym typeface="Arial"/>
              </a:rPr>
              <a:t>~35% </a:t>
            </a:r>
            <a:r>
              <a:rPr lang="en-US" sz="1800" b="0" i="0" u="none" strike="noStrike" cap="none">
                <a:solidFill>
                  <a:schemeClr val="dk1"/>
                </a:solidFill>
                <a:latin typeface="Arial"/>
                <a:ea typeface="Arial"/>
                <a:cs typeface="Arial"/>
                <a:sym typeface="Arial"/>
              </a:rPr>
              <a:t>of community members had </a:t>
            </a:r>
            <a:r>
              <a:rPr lang="en-US" sz="1800" b="1" i="0" u="none" strike="noStrike" cap="none">
                <a:solidFill>
                  <a:schemeClr val="dk1"/>
                </a:solidFill>
                <a:latin typeface="Arial"/>
                <a:ea typeface="Arial"/>
                <a:cs typeface="Arial"/>
                <a:sym typeface="Arial"/>
              </a:rPr>
              <a:t>Climate Mental Health Trauma </a:t>
            </a:r>
            <a:endParaRPr sz="1400" b="0" i="0" u="none" strike="noStrike" cap="none">
              <a:solidFill>
                <a:srgbClr val="000000"/>
              </a:solidFill>
              <a:latin typeface="Arial"/>
              <a:ea typeface="Arial"/>
              <a:cs typeface="Arial"/>
              <a:sym typeface="Arial"/>
            </a:endParaRPr>
          </a:p>
          <a:p>
            <a:pPr marL="37719" marR="0" lvl="0" indent="0" algn="ctr" rtl="0">
              <a:lnSpc>
                <a:spcPct val="100000"/>
              </a:lnSpc>
              <a:spcBef>
                <a:spcPts val="75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 PTSD, Depression,       Anxiety</a:t>
            </a:r>
            <a:endParaRPr sz="1400" b="0" i="0" u="none" strike="noStrike" cap="none">
              <a:solidFill>
                <a:srgbClr val="000000"/>
              </a:solidFill>
              <a:latin typeface="Arial"/>
              <a:ea typeface="Arial"/>
              <a:cs typeface="Arial"/>
              <a:sym typeface="Arial"/>
            </a:endParaRPr>
          </a:p>
        </p:txBody>
      </p:sp>
      <p:pic>
        <p:nvPicPr>
          <p:cNvPr id="118" name="Google Shape;118;p16" descr="Depression Icon - Free Download Healthcare &amp; Medical Icons | IconScout"/>
          <p:cNvPicPr preferRelativeResize="0"/>
          <p:nvPr/>
        </p:nvPicPr>
        <p:blipFill rotWithShape="1">
          <a:blip r:embed="rId5">
            <a:alphaModFix/>
          </a:blip>
          <a:srcRect t="33522"/>
          <a:stretch/>
        </p:blipFill>
        <p:spPr>
          <a:xfrm>
            <a:off x="6184276" y="3661853"/>
            <a:ext cx="816131" cy="542550"/>
          </a:xfrm>
          <a:prstGeom prst="rect">
            <a:avLst/>
          </a:prstGeom>
          <a:noFill/>
          <a:ln>
            <a:noFill/>
          </a:ln>
        </p:spPr>
      </p:pic>
      <p:pic>
        <p:nvPicPr>
          <p:cNvPr id="119" name="Google Shape;119;p16" descr="Fire Icon PNG Images, Vectors Free Download - Pngtree"/>
          <p:cNvPicPr preferRelativeResize="0"/>
          <p:nvPr/>
        </p:nvPicPr>
        <p:blipFill rotWithShape="1">
          <a:blip r:embed="rId6">
            <a:alphaModFix/>
          </a:blip>
          <a:srcRect/>
          <a:stretch/>
        </p:blipFill>
        <p:spPr>
          <a:xfrm>
            <a:off x="6040620" y="2702135"/>
            <a:ext cx="1079708" cy="107970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7"/>
          <p:cNvSpPr txBox="1">
            <a:spLocks noGrp="1"/>
          </p:cNvSpPr>
          <p:nvPr>
            <p:ph type="body" idx="1"/>
          </p:nvPr>
        </p:nvSpPr>
        <p:spPr>
          <a:xfrm>
            <a:off x="628650" y="6345044"/>
            <a:ext cx="7886700" cy="373256"/>
          </a:xfrm>
          <a:prstGeom prst="rect">
            <a:avLst/>
          </a:prstGeom>
          <a:noFill/>
          <a:ln>
            <a:noFill/>
          </a:ln>
        </p:spPr>
        <p:txBody>
          <a:bodyPr spcFirstLastPara="1" wrap="square" lIns="91425" tIns="45700" rIns="91425" bIns="45700" anchor="ctr" anchorCtr="0">
            <a:normAutofit lnSpcReduction="10000"/>
          </a:bodyPr>
          <a:lstStyle/>
          <a:p>
            <a:pPr marL="50800" lvl="0" indent="0" algn="ctr" rtl="0">
              <a:lnSpc>
                <a:spcPct val="90000"/>
              </a:lnSpc>
              <a:spcBef>
                <a:spcPts val="1000"/>
              </a:spcBef>
              <a:spcAft>
                <a:spcPts val="0"/>
              </a:spcAft>
              <a:buSzPts val="2800"/>
              <a:buNone/>
            </a:pPr>
            <a:r>
              <a:rPr lang="en-US"/>
              <a:t>Grennan et al., PLOS Climate 2023; Nan et al., Nature Scientific Report 2025 in press</a:t>
            </a:r>
            <a:endParaRPr/>
          </a:p>
        </p:txBody>
      </p:sp>
      <p:grpSp>
        <p:nvGrpSpPr>
          <p:cNvPr id="126" name="Google Shape;126;p17"/>
          <p:cNvGrpSpPr/>
          <p:nvPr/>
        </p:nvGrpSpPr>
        <p:grpSpPr>
          <a:xfrm>
            <a:off x="433668" y="2039903"/>
            <a:ext cx="5267886" cy="2572436"/>
            <a:chOff x="742951" y="1394447"/>
            <a:chExt cx="5267886" cy="2572436"/>
          </a:xfrm>
        </p:grpSpPr>
        <p:pic>
          <p:nvPicPr>
            <p:cNvPr id="127" name="Google Shape;127;p17" descr="A picture containing text, ground, person, outdoor&#10;&#10;Description automatically generated"/>
            <p:cNvPicPr preferRelativeResize="0"/>
            <p:nvPr/>
          </p:nvPicPr>
          <p:blipFill rotWithShape="1">
            <a:blip r:embed="rId3">
              <a:alphaModFix/>
            </a:blip>
            <a:srcRect r="4446"/>
            <a:stretch/>
          </p:blipFill>
          <p:spPr>
            <a:xfrm>
              <a:off x="742951" y="1394447"/>
              <a:ext cx="5267886" cy="2572436"/>
            </a:xfrm>
            <a:prstGeom prst="rect">
              <a:avLst/>
            </a:prstGeom>
            <a:noFill/>
            <a:ln>
              <a:noFill/>
            </a:ln>
          </p:spPr>
        </p:pic>
        <p:cxnSp>
          <p:nvCxnSpPr>
            <p:cNvPr id="128" name="Google Shape;128;p17"/>
            <p:cNvCxnSpPr/>
            <p:nvPr/>
          </p:nvCxnSpPr>
          <p:spPr>
            <a:xfrm>
              <a:off x="2097741" y="3350839"/>
              <a:ext cx="793377" cy="0"/>
            </a:xfrm>
            <a:prstGeom prst="straightConnector1">
              <a:avLst/>
            </a:prstGeom>
            <a:noFill/>
            <a:ln w="25400" cap="flat" cmpd="sng">
              <a:solidFill>
                <a:schemeClr val="accent2"/>
              </a:solidFill>
              <a:prstDash val="solid"/>
              <a:round/>
              <a:headEnd type="none" w="sm" len="sm"/>
              <a:tailEnd type="none" w="sm" len="sm"/>
            </a:ln>
            <a:effectLst>
              <a:outerShdw blurRad="40000" dist="20000" dir="5400000" rotWithShape="0">
                <a:srgbClr val="000000">
                  <a:alpha val="37254"/>
                </a:srgbClr>
              </a:outerShdw>
            </a:effectLst>
          </p:spPr>
        </p:cxnSp>
        <p:cxnSp>
          <p:nvCxnSpPr>
            <p:cNvPr id="129" name="Google Shape;129;p17"/>
            <p:cNvCxnSpPr/>
            <p:nvPr/>
          </p:nvCxnSpPr>
          <p:spPr>
            <a:xfrm>
              <a:off x="1078566" y="3565432"/>
              <a:ext cx="561975" cy="0"/>
            </a:xfrm>
            <a:prstGeom prst="straightConnector1">
              <a:avLst/>
            </a:prstGeom>
            <a:noFill/>
            <a:ln w="25400" cap="flat" cmpd="sng">
              <a:solidFill>
                <a:schemeClr val="accent2"/>
              </a:solidFill>
              <a:prstDash val="solid"/>
              <a:round/>
              <a:headEnd type="none" w="sm" len="sm"/>
              <a:tailEnd type="none" w="sm" len="sm"/>
            </a:ln>
            <a:effectLst>
              <a:outerShdw blurRad="40000" dist="20000" dir="5400000" rotWithShape="0">
                <a:srgbClr val="000000">
                  <a:alpha val="37254"/>
                </a:srgbClr>
              </a:outerShdw>
            </a:effectLst>
          </p:spPr>
        </p:cxnSp>
      </p:grpSp>
      <p:sp>
        <p:nvSpPr>
          <p:cNvPr id="130" name="Google Shape;130;p17"/>
          <p:cNvSpPr txBox="1"/>
          <p:nvPr/>
        </p:nvSpPr>
        <p:spPr>
          <a:xfrm>
            <a:off x="1216314" y="346047"/>
            <a:ext cx="6711371" cy="52994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en-US" sz="2600">
                <a:solidFill>
                  <a:srgbClr val="385E78"/>
                </a:solidFill>
              </a:rPr>
              <a:t>Significant and persistent </a:t>
            </a:r>
            <a:r>
              <a:rPr lang="en-US" sz="2600" b="0" i="0" u="none" strike="noStrike" cap="none">
                <a:solidFill>
                  <a:srgbClr val="385E78"/>
                </a:solidFill>
                <a:latin typeface="Arial"/>
                <a:ea typeface="Arial"/>
                <a:cs typeface="Arial"/>
                <a:sym typeface="Arial"/>
              </a:rPr>
              <a:t>Cognitive impacts</a:t>
            </a:r>
            <a:r>
              <a:rPr lang="en-US" sz="2600">
                <a:solidFill>
                  <a:srgbClr val="385E78"/>
                </a:solidFill>
              </a:rPr>
              <a:t> were also observed</a:t>
            </a:r>
            <a:endParaRPr sz="1400" b="0" i="0" u="none" strike="noStrike" cap="none">
              <a:solidFill>
                <a:srgbClr val="000000"/>
              </a:solidFill>
              <a:latin typeface="Arial"/>
              <a:ea typeface="Arial"/>
              <a:cs typeface="Arial"/>
              <a:sym typeface="Arial"/>
            </a:endParaRPr>
          </a:p>
        </p:txBody>
      </p:sp>
      <p:sp>
        <p:nvSpPr>
          <p:cNvPr id="131" name="Google Shape;131;p17"/>
          <p:cNvSpPr/>
          <p:nvPr/>
        </p:nvSpPr>
        <p:spPr>
          <a:xfrm rot="10800000">
            <a:off x="6037169" y="2080245"/>
            <a:ext cx="605118" cy="968188"/>
          </a:xfrm>
          <a:prstGeom prst="downArrow">
            <a:avLst>
              <a:gd name="adj1" fmla="val 50000"/>
              <a:gd name="adj2" fmla="val 50000"/>
            </a:avLst>
          </a:prstGeom>
          <a:gradFill>
            <a:gsLst>
              <a:gs pos="0">
                <a:schemeClr val="accent2"/>
              </a:gs>
              <a:gs pos="96000">
                <a:srgbClr val="C00000"/>
              </a:gs>
              <a:gs pos="100000">
                <a:srgbClr val="B3D1EC"/>
              </a:gs>
            </a:gsLst>
            <a:lin ang="5400000" scaled="0"/>
          </a:gradFill>
          <a:ln w="25400" cap="flat" cmpd="sng">
            <a:solidFill>
              <a:srgbClr val="26415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2" name="Google Shape;132;p17"/>
          <p:cNvSpPr/>
          <p:nvPr/>
        </p:nvSpPr>
        <p:spPr>
          <a:xfrm>
            <a:off x="6037169" y="3644151"/>
            <a:ext cx="605118" cy="968188"/>
          </a:xfrm>
          <a:prstGeom prst="downArrow">
            <a:avLst>
              <a:gd name="adj1" fmla="val 50000"/>
              <a:gd name="adj2" fmla="val 50000"/>
            </a:avLst>
          </a:prstGeom>
          <a:gradFill>
            <a:gsLst>
              <a:gs pos="0">
                <a:schemeClr val="accent2"/>
              </a:gs>
              <a:gs pos="96000">
                <a:srgbClr val="C00000"/>
              </a:gs>
              <a:gs pos="100000">
                <a:srgbClr val="B3D1EC"/>
              </a:gs>
            </a:gsLst>
            <a:lin ang="5400000" scaled="0"/>
          </a:gradFill>
          <a:ln w="25400" cap="flat" cmpd="sng">
            <a:solidFill>
              <a:srgbClr val="26415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3" name="Google Shape;133;p17"/>
          <p:cNvSpPr txBox="1"/>
          <p:nvPr/>
        </p:nvSpPr>
        <p:spPr>
          <a:xfrm>
            <a:off x="6339728" y="2319837"/>
            <a:ext cx="2513442" cy="52994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385E78"/>
                </a:solidFill>
                <a:latin typeface="Arial"/>
                <a:ea typeface="Arial"/>
                <a:cs typeface="Arial"/>
                <a:sym typeface="Arial"/>
              </a:rPr>
              <a:t>HIGH</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385E78"/>
                </a:solidFill>
                <a:latin typeface="Arial"/>
                <a:ea typeface="Arial"/>
                <a:cs typeface="Arial"/>
                <a:sym typeface="Arial"/>
              </a:rPr>
              <a:t>Distractibility</a:t>
            </a:r>
            <a:endParaRPr sz="2000" b="0" i="0" u="none" strike="noStrike" cap="none">
              <a:solidFill>
                <a:srgbClr val="385E78"/>
              </a:solidFill>
              <a:latin typeface="Arial"/>
              <a:ea typeface="Arial"/>
              <a:cs typeface="Arial"/>
              <a:sym typeface="Arial"/>
            </a:endParaRPr>
          </a:p>
        </p:txBody>
      </p:sp>
      <p:sp>
        <p:nvSpPr>
          <p:cNvPr id="134" name="Google Shape;134;p17"/>
          <p:cNvSpPr txBox="1"/>
          <p:nvPr/>
        </p:nvSpPr>
        <p:spPr>
          <a:xfrm>
            <a:off x="6642274" y="3598300"/>
            <a:ext cx="2323500" cy="530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385E78"/>
                </a:solidFill>
                <a:latin typeface="Arial"/>
                <a:ea typeface="Arial"/>
                <a:cs typeface="Arial"/>
                <a:sym typeface="Arial"/>
              </a:rPr>
              <a:t>POOR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385E78"/>
                </a:solidFill>
                <a:latin typeface="Arial"/>
                <a:ea typeface="Arial"/>
                <a:cs typeface="Arial"/>
                <a:sym typeface="Arial"/>
              </a:rPr>
              <a:t>Decision-making</a:t>
            </a:r>
            <a:endParaRPr sz="2000" b="0" i="0" u="none" strike="noStrike" cap="none">
              <a:solidFill>
                <a:srgbClr val="385E78"/>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8"/>
          <p:cNvSpPr txBox="1">
            <a:spLocks noGrp="1"/>
          </p:cNvSpPr>
          <p:nvPr>
            <p:ph type="body" idx="1"/>
          </p:nvPr>
        </p:nvSpPr>
        <p:spPr>
          <a:xfrm>
            <a:off x="628650" y="6345044"/>
            <a:ext cx="7886700" cy="373256"/>
          </a:xfrm>
          <a:prstGeom prst="rect">
            <a:avLst/>
          </a:prstGeom>
          <a:noFill/>
          <a:ln>
            <a:noFill/>
          </a:ln>
        </p:spPr>
        <p:txBody>
          <a:bodyPr spcFirstLastPara="1" wrap="square" lIns="91425" tIns="45700" rIns="91425" bIns="45700" anchor="ctr" anchorCtr="0">
            <a:normAutofit lnSpcReduction="10000"/>
          </a:bodyPr>
          <a:lstStyle/>
          <a:p>
            <a:pPr marL="50800" lvl="0" indent="0" algn="ctr" rtl="0">
              <a:lnSpc>
                <a:spcPct val="90000"/>
              </a:lnSpc>
              <a:spcBef>
                <a:spcPts val="1000"/>
              </a:spcBef>
              <a:spcAft>
                <a:spcPts val="0"/>
              </a:spcAft>
              <a:buSzPts val="2800"/>
              <a:buNone/>
            </a:pPr>
            <a:r>
              <a:rPr lang="en-US"/>
              <a:t>Grennan et al., PLOS Climate 2023</a:t>
            </a:r>
            <a:endParaRPr/>
          </a:p>
        </p:txBody>
      </p:sp>
      <p:grpSp>
        <p:nvGrpSpPr>
          <p:cNvPr id="141" name="Google Shape;141;p18"/>
          <p:cNvGrpSpPr/>
          <p:nvPr/>
        </p:nvGrpSpPr>
        <p:grpSpPr>
          <a:xfrm>
            <a:off x="433668" y="2039903"/>
            <a:ext cx="5267886" cy="2572436"/>
            <a:chOff x="742951" y="1394447"/>
            <a:chExt cx="5267886" cy="2572436"/>
          </a:xfrm>
        </p:grpSpPr>
        <p:pic>
          <p:nvPicPr>
            <p:cNvPr id="142" name="Google Shape;142;p18" descr="A picture containing text, ground, person, outdoor&#10;&#10;Description automatically generated"/>
            <p:cNvPicPr preferRelativeResize="0"/>
            <p:nvPr/>
          </p:nvPicPr>
          <p:blipFill rotWithShape="1">
            <a:blip r:embed="rId3">
              <a:alphaModFix/>
            </a:blip>
            <a:srcRect r="4446"/>
            <a:stretch/>
          </p:blipFill>
          <p:spPr>
            <a:xfrm>
              <a:off x="742951" y="1394447"/>
              <a:ext cx="5267886" cy="2572436"/>
            </a:xfrm>
            <a:prstGeom prst="rect">
              <a:avLst/>
            </a:prstGeom>
            <a:noFill/>
            <a:ln>
              <a:noFill/>
            </a:ln>
          </p:spPr>
        </p:pic>
        <p:cxnSp>
          <p:nvCxnSpPr>
            <p:cNvPr id="143" name="Google Shape;143;p18"/>
            <p:cNvCxnSpPr/>
            <p:nvPr/>
          </p:nvCxnSpPr>
          <p:spPr>
            <a:xfrm>
              <a:off x="2097741" y="3350839"/>
              <a:ext cx="793377" cy="0"/>
            </a:xfrm>
            <a:prstGeom prst="straightConnector1">
              <a:avLst/>
            </a:prstGeom>
            <a:noFill/>
            <a:ln w="25400" cap="flat" cmpd="sng">
              <a:solidFill>
                <a:schemeClr val="accent2"/>
              </a:solidFill>
              <a:prstDash val="solid"/>
              <a:round/>
              <a:headEnd type="none" w="sm" len="sm"/>
              <a:tailEnd type="none" w="sm" len="sm"/>
            </a:ln>
            <a:effectLst>
              <a:outerShdw blurRad="40000" dist="20000" dir="5400000" rotWithShape="0">
                <a:srgbClr val="000000">
                  <a:alpha val="37254"/>
                </a:srgbClr>
              </a:outerShdw>
            </a:effectLst>
          </p:spPr>
        </p:cxnSp>
        <p:cxnSp>
          <p:nvCxnSpPr>
            <p:cNvPr id="144" name="Google Shape;144;p18"/>
            <p:cNvCxnSpPr/>
            <p:nvPr/>
          </p:nvCxnSpPr>
          <p:spPr>
            <a:xfrm>
              <a:off x="1078566" y="3565432"/>
              <a:ext cx="561975" cy="0"/>
            </a:xfrm>
            <a:prstGeom prst="straightConnector1">
              <a:avLst/>
            </a:prstGeom>
            <a:noFill/>
            <a:ln w="25400" cap="flat" cmpd="sng">
              <a:solidFill>
                <a:schemeClr val="accent2"/>
              </a:solidFill>
              <a:prstDash val="solid"/>
              <a:round/>
              <a:headEnd type="none" w="sm" len="sm"/>
              <a:tailEnd type="none" w="sm" len="sm"/>
            </a:ln>
            <a:effectLst>
              <a:outerShdw blurRad="40000" dist="20000" dir="5400000" rotWithShape="0">
                <a:srgbClr val="000000">
                  <a:alpha val="37254"/>
                </a:srgbClr>
              </a:outerShdw>
            </a:effectLst>
          </p:spPr>
        </p:cxnSp>
      </p:grpSp>
      <p:sp>
        <p:nvSpPr>
          <p:cNvPr id="145" name="Google Shape;145;p18"/>
          <p:cNvSpPr txBox="1"/>
          <p:nvPr/>
        </p:nvSpPr>
        <p:spPr>
          <a:xfrm>
            <a:off x="1216314" y="346047"/>
            <a:ext cx="6711371" cy="52994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en-US" sz="2600">
                <a:solidFill>
                  <a:srgbClr val="385E78"/>
                </a:solidFill>
              </a:rPr>
              <a:t>For the first time ever, b</a:t>
            </a:r>
            <a:r>
              <a:rPr lang="en-US" sz="2600" b="0" i="0" u="none" strike="noStrike" cap="none">
                <a:solidFill>
                  <a:srgbClr val="385E78"/>
                </a:solidFill>
                <a:latin typeface="Arial"/>
                <a:ea typeface="Arial"/>
                <a:cs typeface="Arial"/>
                <a:sym typeface="Arial"/>
              </a:rPr>
              <a:t>rain impacts of wildfire exposure </a:t>
            </a:r>
            <a:r>
              <a:rPr lang="en-US" sz="2600">
                <a:solidFill>
                  <a:srgbClr val="385E78"/>
                </a:solidFill>
              </a:rPr>
              <a:t>were revealed</a:t>
            </a:r>
            <a:endParaRPr sz="1400" b="0" i="0" u="none" strike="noStrike" cap="none">
              <a:solidFill>
                <a:srgbClr val="000000"/>
              </a:solidFill>
              <a:latin typeface="Arial"/>
              <a:ea typeface="Arial"/>
              <a:cs typeface="Arial"/>
              <a:sym typeface="Arial"/>
            </a:endParaRPr>
          </a:p>
        </p:txBody>
      </p:sp>
      <p:pic>
        <p:nvPicPr>
          <p:cNvPr id="146" name="Google Shape;146;p18"/>
          <p:cNvPicPr preferRelativeResize="0"/>
          <p:nvPr/>
        </p:nvPicPr>
        <p:blipFill rotWithShape="1">
          <a:blip r:embed="rId4">
            <a:alphaModFix/>
          </a:blip>
          <a:srcRect t="31797"/>
          <a:stretch/>
        </p:blipFill>
        <p:spPr>
          <a:xfrm>
            <a:off x="5875808" y="2394787"/>
            <a:ext cx="2836142" cy="1862667"/>
          </a:xfrm>
          <a:prstGeom prst="rect">
            <a:avLst/>
          </a:prstGeom>
          <a:noFill/>
          <a:ln>
            <a:noFill/>
          </a:ln>
        </p:spPr>
      </p:pic>
      <p:sp>
        <p:nvSpPr>
          <p:cNvPr id="147" name="Google Shape;147;p18"/>
          <p:cNvSpPr txBox="1"/>
          <p:nvPr/>
        </p:nvSpPr>
        <p:spPr>
          <a:xfrm>
            <a:off x="6408299" y="4347367"/>
            <a:ext cx="2079495" cy="52994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385E78"/>
                </a:solidFill>
                <a:latin typeface="Arial"/>
                <a:ea typeface="Arial"/>
                <a:cs typeface="Arial"/>
                <a:sym typeface="Arial"/>
              </a:rPr>
              <a:t>Fire-Exposed vs. Not Exposed </a:t>
            </a:r>
            <a:endParaRPr sz="1400" b="0" i="0" u="none" strike="noStrike" cap="none">
              <a:solidFill>
                <a:srgbClr val="000000"/>
              </a:solidFill>
              <a:latin typeface="Arial"/>
              <a:ea typeface="Arial"/>
              <a:cs typeface="Arial"/>
              <a:sym typeface="Arial"/>
            </a:endParaRPr>
          </a:p>
        </p:txBody>
      </p:sp>
      <p:grpSp>
        <p:nvGrpSpPr>
          <p:cNvPr id="148" name="Google Shape;148;p18"/>
          <p:cNvGrpSpPr/>
          <p:nvPr/>
        </p:nvGrpSpPr>
        <p:grpSpPr>
          <a:xfrm>
            <a:off x="6217591" y="1937926"/>
            <a:ext cx="2445928" cy="546940"/>
            <a:chOff x="6293224" y="1937926"/>
            <a:chExt cx="2445928" cy="546940"/>
          </a:xfrm>
        </p:grpSpPr>
        <p:sp>
          <p:nvSpPr>
            <p:cNvPr id="149" name="Google Shape;149;p18"/>
            <p:cNvSpPr txBox="1"/>
            <p:nvPr/>
          </p:nvSpPr>
          <p:spPr>
            <a:xfrm>
              <a:off x="6437484" y="1954923"/>
              <a:ext cx="2035511" cy="52994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C00000"/>
                  </a:solidFill>
                  <a:latin typeface="Arial"/>
                  <a:ea typeface="Arial"/>
                  <a:cs typeface="Arial"/>
                  <a:sym typeface="Arial"/>
                </a:rPr>
                <a:t>FIRE BRAIN</a:t>
              </a:r>
              <a:endParaRPr sz="2000" b="0" i="0" u="none" strike="noStrike" cap="none">
                <a:solidFill>
                  <a:srgbClr val="C00000"/>
                </a:solidFill>
                <a:latin typeface="Arial"/>
                <a:ea typeface="Arial"/>
                <a:cs typeface="Arial"/>
                <a:sym typeface="Arial"/>
              </a:endParaRPr>
            </a:p>
          </p:txBody>
        </p:sp>
        <p:sp>
          <p:nvSpPr>
            <p:cNvPr id="150" name="Google Shape;150;p18"/>
            <p:cNvSpPr txBox="1"/>
            <p:nvPr/>
          </p:nvSpPr>
          <p:spPr>
            <a:xfrm>
              <a:off x="6293224" y="1974800"/>
              <a:ext cx="102197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51" name="Google Shape;151;p18"/>
            <p:cNvSpPr txBox="1"/>
            <p:nvPr/>
          </p:nvSpPr>
          <p:spPr>
            <a:xfrm>
              <a:off x="8153050" y="1937926"/>
              <a:ext cx="58610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9"/>
          <p:cNvSpPr txBox="1"/>
          <p:nvPr/>
        </p:nvSpPr>
        <p:spPr>
          <a:xfrm>
            <a:off x="1183839" y="2062342"/>
            <a:ext cx="1990800" cy="719700"/>
          </a:xfrm>
          <a:prstGeom prst="rect">
            <a:avLst/>
          </a:prstGeom>
          <a:noFill/>
          <a:ln>
            <a:noFill/>
          </a:ln>
        </p:spPr>
        <p:txBody>
          <a:bodyPr spcFirstLastPara="1" wrap="square" lIns="91425" tIns="45700" rIns="91425" bIns="45700" anchor="t" anchorCtr="0">
            <a:noAutofit/>
          </a:bodyPr>
          <a:lstStyle/>
          <a:p>
            <a:pPr marL="37719"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Camp Fire, 2018</a:t>
            </a:r>
            <a:endParaRPr sz="1400" b="0" i="0" u="none" strike="noStrike" cap="none">
              <a:solidFill>
                <a:srgbClr val="000000"/>
              </a:solidFill>
              <a:latin typeface="Arial"/>
              <a:ea typeface="Arial"/>
              <a:cs typeface="Arial"/>
              <a:sym typeface="Arial"/>
            </a:endParaRPr>
          </a:p>
          <a:p>
            <a:pPr marL="37719" marR="0" lvl="0" indent="0" algn="ctr" rtl="0">
              <a:lnSpc>
                <a:spcPct val="100000"/>
              </a:lnSpc>
              <a:spcBef>
                <a:spcPts val="75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Butte County, CA</a:t>
            </a:r>
            <a:endParaRPr sz="1400" b="0" i="0" u="none" strike="noStrike" cap="none">
              <a:solidFill>
                <a:srgbClr val="000000"/>
              </a:solidFill>
              <a:latin typeface="Arial"/>
              <a:ea typeface="Arial"/>
              <a:cs typeface="Arial"/>
              <a:sym typeface="Arial"/>
            </a:endParaRPr>
          </a:p>
        </p:txBody>
      </p:sp>
      <p:sp>
        <p:nvSpPr>
          <p:cNvPr id="157" name="Google Shape;157;p19"/>
          <p:cNvSpPr txBox="1"/>
          <p:nvPr/>
        </p:nvSpPr>
        <p:spPr>
          <a:xfrm>
            <a:off x="1216314" y="446761"/>
            <a:ext cx="6711300" cy="529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en-US" sz="2600">
                <a:solidFill>
                  <a:srgbClr val="385E78"/>
                </a:solidFill>
              </a:rPr>
              <a:t>These</a:t>
            </a:r>
            <a:r>
              <a:rPr lang="en-US" sz="2600" b="0" i="0" u="none" strike="noStrike" cap="none">
                <a:solidFill>
                  <a:srgbClr val="385E78"/>
                </a:solidFill>
                <a:latin typeface="Arial"/>
                <a:ea typeface="Arial"/>
                <a:cs typeface="Arial"/>
                <a:sym typeface="Arial"/>
              </a:rPr>
              <a:t> climate impacts usually </a:t>
            </a:r>
            <a:r>
              <a:rPr lang="en-US" sz="2600">
                <a:solidFill>
                  <a:srgbClr val="385E78"/>
                </a:solidFill>
              </a:rPr>
              <a:t>hit already vulnerable communities</a:t>
            </a:r>
            <a:endParaRPr sz="1400" b="0" i="0" u="none" strike="noStrike" cap="none">
              <a:solidFill>
                <a:srgbClr val="000000"/>
              </a:solidFill>
              <a:latin typeface="Arial"/>
              <a:ea typeface="Arial"/>
              <a:cs typeface="Arial"/>
              <a:sym typeface="Arial"/>
            </a:endParaRPr>
          </a:p>
        </p:txBody>
      </p:sp>
      <p:sp>
        <p:nvSpPr>
          <p:cNvPr id="158" name="Google Shape;158;p19"/>
          <p:cNvSpPr txBox="1"/>
          <p:nvPr/>
        </p:nvSpPr>
        <p:spPr>
          <a:xfrm>
            <a:off x="1034218" y="3088074"/>
            <a:ext cx="824700" cy="465000"/>
          </a:xfrm>
          <a:prstGeom prst="rect">
            <a:avLst/>
          </a:prstGeom>
          <a:noFill/>
          <a:ln>
            <a:noFill/>
          </a:ln>
        </p:spPr>
        <p:txBody>
          <a:bodyPr spcFirstLastPara="1" wrap="square" lIns="68550" tIns="34275" rIns="68550" bIns="34275" anchor="ctr" anchorCtr="0">
            <a:noAutofit/>
          </a:bodyPr>
          <a:lstStyle/>
          <a:p>
            <a:pPr marL="0" marR="0" lvl="0" indent="0" algn="l" rtl="0">
              <a:lnSpc>
                <a:spcPct val="90000"/>
              </a:lnSpc>
              <a:spcBef>
                <a:spcPts val="0"/>
              </a:spcBef>
              <a:spcAft>
                <a:spcPts val="0"/>
              </a:spcAft>
              <a:buClr>
                <a:srgbClr val="385E78"/>
              </a:buClr>
              <a:buSzPts val="4400"/>
              <a:buFont typeface="Arial"/>
              <a:buNone/>
            </a:pPr>
            <a:r>
              <a:rPr lang="en-US" sz="1200" b="0" i="1" u="none" strike="noStrike" cap="none">
                <a:solidFill>
                  <a:srgbClr val="385E78"/>
                </a:solidFill>
                <a:latin typeface="Arial"/>
                <a:ea typeface="Arial"/>
                <a:cs typeface="Arial"/>
                <a:sym typeface="Arial"/>
              </a:rPr>
              <a:t>Chico, CA</a:t>
            </a:r>
            <a:endParaRPr sz="1400" b="0" i="0" u="none" strike="noStrike" cap="none">
              <a:solidFill>
                <a:srgbClr val="000000"/>
              </a:solidFill>
              <a:latin typeface="Arial"/>
              <a:ea typeface="Arial"/>
              <a:cs typeface="Arial"/>
              <a:sym typeface="Arial"/>
            </a:endParaRPr>
          </a:p>
        </p:txBody>
      </p:sp>
      <p:sp>
        <p:nvSpPr>
          <p:cNvPr id="159" name="Google Shape;159;p19"/>
          <p:cNvSpPr txBox="1">
            <a:spLocks noGrp="1"/>
          </p:cNvSpPr>
          <p:nvPr>
            <p:ph type="body" idx="1"/>
          </p:nvPr>
        </p:nvSpPr>
        <p:spPr>
          <a:xfrm>
            <a:off x="841084" y="6411239"/>
            <a:ext cx="7886700" cy="373200"/>
          </a:xfrm>
          <a:prstGeom prst="rect">
            <a:avLst/>
          </a:prstGeom>
          <a:noFill/>
          <a:ln>
            <a:noFill/>
          </a:ln>
        </p:spPr>
        <p:txBody>
          <a:bodyPr spcFirstLastPara="1" wrap="square" lIns="91425" tIns="45700" rIns="91425" bIns="45700" anchor="ctr" anchorCtr="0">
            <a:noAutofit/>
          </a:bodyPr>
          <a:lstStyle/>
          <a:p>
            <a:pPr marL="50800" lvl="0" indent="0" algn="ctr" rtl="0">
              <a:lnSpc>
                <a:spcPct val="90000"/>
              </a:lnSpc>
              <a:spcBef>
                <a:spcPts val="1000"/>
              </a:spcBef>
              <a:spcAft>
                <a:spcPts val="0"/>
              </a:spcAft>
              <a:buSzPts val="2800"/>
              <a:buNone/>
            </a:pPr>
            <a:r>
              <a:rPr lang="en-US"/>
              <a:t>Silveira et al., Int. J. Env. Res. &amp; Public Health 2021</a:t>
            </a:r>
            <a:endParaRPr/>
          </a:p>
        </p:txBody>
      </p:sp>
      <p:grpSp>
        <p:nvGrpSpPr>
          <p:cNvPr id="160" name="Google Shape;160;p19"/>
          <p:cNvGrpSpPr/>
          <p:nvPr/>
        </p:nvGrpSpPr>
        <p:grpSpPr>
          <a:xfrm>
            <a:off x="4702596" y="1978701"/>
            <a:ext cx="4292455" cy="3874366"/>
            <a:chOff x="6270172" y="2854088"/>
            <a:chExt cx="4499428" cy="3806609"/>
          </a:xfrm>
        </p:grpSpPr>
        <p:pic>
          <p:nvPicPr>
            <p:cNvPr id="161" name="Google Shape;161;p19" descr="2022 California Health Outcomes Map by CountyHealthRankings.org photo 1"/>
            <p:cNvPicPr preferRelativeResize="0"/>
            <p:nvPr/>
          </p:nvPicPr>
          <p:blipFill rotWithShape="1">
            <a:blip r:embed="rId3">
              <a:alphaModFix/>
            </a:blip>
            <a:srcRect l="4550" r="2950" b="11894"/>
            <a:stretch/>
          </p:blipFill>
          <p:spPr>
            <a:xfrm>
              <a:off x="6270172" y="2854088"/>
              <a:ext cx="4499428" cy="3806609"/>
            </a:xfrm>
            <a:prstGeom prst="rect">
              <a:avLst/>
            </a:prstGeom>
            <a:noFill/>
            <a:ln>
              <a:noFill/>
            </a:ln>
          </p:spPr>
        </p:pic>
        <p:sp>
          <p:nvSpPr>
            <p:cNvPr id="162" name="Google Shape;162;p19"/>
            <p:cNvSpPr/>
            <p:nvPr/>
          </p:nvSpPr>
          <p:spPr>
            <a:xfrm>
              <a:off x="7781024" y="3782935"/>
              <a:ext cx="387300" cy="398100"/>
            </a:xfrm>
            <a:prstGeom prst="ellipse">
              <a:avLst/>
            </a:prstGeom>
            <a:noFill/>
            <a:ln w="381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grpSp>
      <p:pic>
        <p:nvPicPr>
          <p:cNvPr id="163" name="Google Shape;163;p19" descr="Ijerph 18 01487 g001"/>
          <p:cNvPicPr preferRelativeResize="0"/>
          <p:nvPr/>
        </p:nvPicPr>
        <p:blipFill rotWithShape="1">
          <a:blip r:embed="rId4">
            <a:alphaModFix/>
          </a:blip>
          <a:srcRect/>
          <a:stretch/>
        </p:blipFill>
        <p:spPr>
          <a:xfrm>
            <a:off x="841084" y="1680494"/>
            <a:ext cx="4292456" cy="289114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0"/>
                                        </p:tgtEl>
                                        <p:attrNameLst>
                                          <p:attrName>style.visibility</p:attrName>
                                        </p:attrNameLst>
                                      </p:cBhvr>
                                      <p:to>
                                        <p:strVal val="visible"/>
                                      </p:to>
                                    </p:set>
                                    <p:animEffect transition="in" filter="fade">
                                      <p:cBhvr>
                                        <p:cTn id="7" dur="5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ending the Curve Master">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8ACB9807D48F942901E2CAE98C03F2F" ma:contentTypeVersion="19" ma:contentTypeDescription="Create a new document." ma:contentTypeScope="" ma:versionID="e8e1765720661cba432c7da592c3199d">
  <xsd:schema xmlns:xsd="http://www.w3.org/2001/XMLSchema" xmlns:xs="http://www.w3.org/2001/XMLSchema" xmlns:p="http://schemas.microsoft.com/office/2006/metadata/properties" xmlns:ns2="16fe952b-2cb9-4c7c-8a21-6b9ee45a83bd" xmlns:ns3="8398388b-5dd4-473b-b584-a67c8634dd1c" targetNamespace="http://schemas.microsoft.com/office/2006/metadata/properties" ma:root="true" ma:fieldsID="8e5a8103c294a7fc2ba786a9ddc4b76a" ns2:_="" ns3:_="">
    <xsd:import namespace="16fe952b-2cb9-4c7c-8a21-6b9ee45a83bd"/>
    <xsd:import namespace="8398388b-5dd4-473b-b584-a67c8634dd1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DueDate"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fe952b-2cb9-4c7c-8a21-6b9ee45a83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DueDate" ma:index="14" nillable="true" ma:displayName="Due Date" ma:format="DateOnly" ma:internalName="DueDate">
      <xsd:simpleType>
        <xsd:restriction base="dms:DateTim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93b1fcbc-132b-4674-883d-7c266f61c71b"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Location" ma:index="25" nillable="true" ma:displayName="Location" ma:indexed="true" ma:internalName="MediaServiceLocation"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98388b-5dd4-473b-b584-a67c8634dd1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f4f20d29-53af-449b-9e7a-7bee3323264a}" ma:internalName="TaxCatchAll" ma:showField="CatchAllData" ma:web="8398388b-5dd4-473b-b584-a67c8634dd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6fe952b-2cb9-4c7c-8a21-6b9ee45a83bd">
      <Terms xmlns="http://schemas.microsoft.com/office/infopath/2007/PartnerControls"/>
    </lcf76f155ced4ddcb4097134ff3c332f>
    <TaxCatchAll xmlns="8398388b-5dd4-473b-b584-a67c8634dd1c" xsi:nil="true"/>
    <DueDate xmlns="16fe952b-2cb9-4c7c-8a21-6b9ee45a83bd" xsi:nil="true"/>
  </documentManagement>
</p:properties>
</file>

<file path=customXml/itemProps1.xml><?xml version="1.0" encoding="utf-8"?>
<ds:datastoreItem xmlns:ds="http://schemas.openxmlformats.org/officeDocument/2006/customXml" ds:itemID="{7899B127-0E5C-48A2-8094-92A468455D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fe952b-2cb9-4c7c-8a21-6b9ee45a83bd"/>
    <ds:schemaRef ds:uri="8398388b-5dd4-473b-b584-a67c8634dd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ED6BD54-B473-49D5-83AD-054EECC00A11}">
  <ds:schemaRefs>
    <ds:schemaRef ds:uri="http://schemas.microsoft.com/sharepoint/v3/contenttype/forms"/>
  </ds:schemaRefs>
</ds:datastoreItem>
</file>

<file path=customXml/itemProps3.xml><?xml version="1.0" encoding="utf-8"?>
<ds:datastoreItem xmlns:ds="http://schemas.openxmlformats.org/officeDocument/2006/customXml" ds:itemID="{24970F3A-12A7-4EFF-AE8E-72803BA2B54D}">
  <ds:schemaRefs>
    <ds:schemaRef ds:uri="http://purl.org/dc/terms/"/>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http://schemas.openxmlformats.org/package/2006/metadata/core-properties"/>
    <ds:schemaRef ds:uri="8398388b-5dd4-473b-b584-a67c8634dd1c"/>
    <ds:schemaRef ds:uri="16fe952b-2cb9-4c7c-8a21-6b9ee45a83bd"/>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0</TotalTime>
  <Words>551</Words>
  <Application>Microsoft Office PowerPoint</Application>
  <PresentationFormat>On-screen Show (4:3)</PresentationFormat>
  <Paragraphs>96</Paragraphs>
  <Slides>19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Courier New</vt:lpstr>
      <vt:lpstr>Noto Sans Symbols</vt:lpstr>
      <vt:lpstr>Trebuchet MS</vt:lpstr>
      <vt:lpstr>Bending the Curve Master</vt:lpstr>
      <vt:lpstr>PowerPoint Presentation</vt:lpstr>
      <vt:lpstr>This work is inspired by my previous &amp; future generations</vt:lpstr>
      <vt:lpstr>The societal mental health burden is already ginormous!</vt:lpstr>
      <vt:lpstr>Climate extremes AMPLIFY the MH burden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FOUR Personal Factors foster Resilience</vt:lpstr>
      <vt:lpstr>PowerPoint Presentation</vt:lpstr>
      <vt:lpstr>PowerPoint Presentation</vt:lpstr>
      <vt:lpstr>Climate Resilience Education</vt:lpstr>
      <vt:lpstr>Climate Resilience Education  benefits Mental Health</vt:lpstr>
      <vt:lpstr>Climate Resilience Education  generates Collective Action &amp; Community Cohesion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Asyur Watson</dc:creator>
  <cp:lastModifiedBy>Asyur Watson</cp:lastModifiedBy>
  <cp:revision>2</cp:revision>
  <dcterms:modified xsi:type="dcterms:W3CDTF">2025-04-16T19:08:43Z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0x010100C8ACB9807D48F942901E2CAE98C03F2F</vt:lpwstr>
  </property>
  <property fmtid="{D5CDD505-2E9C-101B-9397-08002B2CF9AE}" pid="3" name="MediaServiceImageTags">
    <vt:lpwstr/>
  </property>
</Properties>
</file>