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76" r:id="rId3"/>
    <p:sldId id="280" r:id="rId4"/>
    <p:sldId id="273" r:id="rId5"/>
    <p:sldId id="282" r:id="rId6"/>
    <p:sldId id="283" r:id="rId7"/>
    <p:sldId id="267" r:id="rId8"/>
    <p:sldId id="281" r:id="rId9"/>
    <p:sldId id="275" r:id="rId10"/>
  </p:sldIdLst>
  <p:sldSz cx="9144000" cy="5486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34FDC6DA-558B-8B40-91A3-28B92A5CA4DF}">
          <p14:sldIdLst>
            <p14:sldId id="256"/>
            <p14:sldId id="276"/>
            <p14:sldId id="280"/>
            <p14:sldId id="273"/>
            <p14:sldId id="282"/>
            <p14:sldId id="283"/>
            <p14:sldId id="267"/>
            <p14:sldId id="281"/>
            <p14:sldId id="275"/>
          </p14:sldIdLst>
        </p14:section>
      </p14:sectionLst>
    </p:ext>
    <p:ext uri="{EFAFB233-063F-42B5-8137-9DF3F51BA10A}">
      <p15:sldGuideLst xmlns:p15="http://schemas.microsoft.com/office/powerpoint/2012/main">
        <p15:guide id="1" orient="horz" pos="1728">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A8EFF"/>
    <a:srgbClr val="04557F"/>
    <a:srgbClr val="0046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68" autoAdjust="0"/>
    <p:restoredTop sz="86454" autoAdjust="0"/>
  </p:normalViewPr>
  <p:slideViewPr>
    <p:cSldViewPr snapToGrid="0" snapToObjects="1">
      <p:cViewPr varScale="1">
        <p:scale>
          <a:sx n="122" d="100"/>
          <a:sy n="122" d="100"/>
        </p:scale>
        <p:origin x="256" y="184"/>
      </p:cViewPr>
      <p:guideLst>
        <p:guide orient="horz" pos="172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2070DD-E96A-6844-9A21-82C46138E201}" type="datetimeFigureOut">
              <a:rPr lang="en-US" smtClean="0"/>
              <a:t>12/9/21</a:t>
            </a:fld>
            <a:endParaRPr lang="en-US" dirty="0"/>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D93BC4-E361-1E46-9F71-7895CDDD4661}" type="slidenum">
              <a:rPr lang="en-US" smtClean="0"/>
              <a:t>‹#›</a:t>
            </a:fld>
            <a:endParaRPr lang="en-US" dirty="0"/>
          </a:p>
        </p:txBody>
      </p:sp>
    </p:spTree>
    <p:extLst>
      <p:ext uri="{BB962C8B-B14F-4D97-AF65-F5344CB8AC3E}">
        <p14:creationId xmlns:p14="http://schemas.microsoft.com/office/powerpoint/2010/main" val="305493616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D93BC4-E361-1E46-9F71-7895CDDD4661}" type="slidenum">
              <a:rPr lang="en-US" smtClean="0"/>
              <a:t>5</a:t>
            </a:fld>
            <a:endParaRPr lang="en-US" dirty="0"/>
          </a:p>
        </p:txBody>
      </p:sp>
    </p:spTree>
    <p:extLst>
      <p:ext uri="{BB962C8B-B14F-4D97-AF65-F5344CB8AC3E}">
        <p14:creationId xmlns:p14="http://schemas.microsoft.com/office/powerpoint/2010/main" val="1591794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D93BC4-E361-1E46-9F71-7895CDDD4661}" type="slidenum">
              <a:rPr lang="en-US" smtClean="0"/>
              <a:t>6</a:t>
            </a:fld>
            <a:endParaRPr lang="en-US" dirty="0"/>
          </a:p>
        </p:txBody>
      </p:sp>
    </p:spTree>
    <p:extLst>
      <p:ext uri="{BB962C8B-B14F-4D97-AF65-F5344CB8AC3E}">
        <p14:creationId xmlns:p14="http://schemas.microsoft.com/office/powerpoint/2010/main" val="2640507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D93BC4-E361-1E46-9F71-7895CDDD4661}" type="slidenum">
              <a:rPr lang="en-US" smtClean="0"/>
              <a:t>7</a:t>
            </a:fld>
            <a:endParaRPr lang="en-US" dirty="0"/>
          </a:p>
        </p:txBody>
      </p:sp>
    </p:spTree>
    <p:extLst>
      <p:ext uri="{BB962C8B-B14F-4D97-AF65-F5344CB8AC3E}">
        <p14:creationId xmlns:p14="http://schemas.microsoft.com/office/powerpoint/2010/main" val="3220454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D93BC4-E361-1E46-9F71-7895CDDD4661}" type="slidenum">
              <a:rPr lang="en-US" smtClean="0"/>
              <a:t>8</a:t>
            </a:fld>
            <a:endParaRPr lang="en-US" dirty="0"/>
          </a:p>
        </p:txBody>
      </p:sp>
    </p:spTree>
    <p:extLst>
      <p:ext uri="{BB962C8B-B14F-4D97-AF65-F5344CB8AC3E}">
        <p14:creationId xmlns:p14="http://schemas.microsoft.com/office/powerpoint/2010/main" val="4229714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ference Cover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E5547F7-CD47-5D46-A57C-CD2485F554A3}"/>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04800" y="0"/>
            <a:ext cx="9753600" cy="5486400"/>
          </a:xfrm>
          <a:prstGeom prst="rect">
            <a:avLst/>
          </a:prstGeom>
        </p:spPr>
      </p:pic>
    </p:spTree>
    <p:extLst>
      <p:ext uri="{BB962C8B-B14F-4D97-AF65-F5344CB8AC3E}">
        <p14:creationId xmlns:p14="http://schemas.microsoft.com/office/powerpoint/2010/main" val="3860173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Meeting Title, Date, Time">
    <p:spTree>
      <p:nvGrpSpPr>
        <p:cNvPr id="1" name=""/>
        <p:cNvGrpSpPr/>
        <p:nvPr/>
      </p:nvGrpSpPr>
      <p:grpSpPr>
        <a:xfrm>
          <a:off x="0" y="0"/>
          <a:ext cx="0" cy="0"/>
          <a:chOff x="0" y="0"/>
          <a:chExt cx="0" cy="0"/>
        </a:xfrm>
      </p:grpSpPr>
      <p:pic>
        <p:nvPicPr>
          <p:cNvPr id="8" name="Picture 7" descr="Meeting Title Template Page. First line of text is for the Meeting Title. Second line is for date and time.">
            <a:extLst>
              <a:ext uri="{FF2B5EF4-FFF2-40B4-BE49-F238E27FC236}">
                <a16:creationId xmlns:a16="http://schemas.microsoft.com/office/drawing/2014/main" id="{809D6662-193A-0B44-AE19-ABBD0230E232}"/>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04800" y="0"/>
            <a:ext cx="9753600" cy="5486400"/>
          </a:xfrm>
          <a:prstGeom prst="rect">
            <a:avLst/>
          </a:prstGeom>
        </p:spPr>
      </p:pic>
      <p:sp>
        <p:nvSpPr>
          <p:cNvPr id="2" name="Title 1"/>
          <p:cNvSpPr>
            <a:spLocks noGrp="1"/>
          </p:cNvSpPr>
          <p:nvPr>
            <p:ph type="ctrTitle" hasCustomPrompt="1"/>
          </p:nvPr>
        </p:nvSpPr>
        <p:spPr>
          <a:xfrm>
            <a:off x="1627908" y="1299817"/>
            <a:ext cx="5888183" cy="1735991"/>
          </a:xfrm>
          <a:prstGeom prst="rect">
            <a:avLst/>
          </a:prstGeom>
          <a:ln>
            <a:solidFill>
              <a:schemeClr val="bg1">
                <a:alpha val="0"/>
              </a:schemeClr>
            </a:solidFill>
          </a:ln>
        </p:spPr>
        <p:txBody>
          <a:bodyPr anchor="b"/>
          <a:lstStyle>
            <a:lvl1pPr>
              <a:defRPr sz="5400" spc="-150">
                <a:ln>
                  <a:noFill/>
                </a:ln>
                <a:gradFill>
                  <a:gsLst>
                    <a:gs pos="0">
                      <a:srgbClr val="002060"/>
                    </a:gs>
                    <a:gs pos="66000">
                      <a:srgbClr val="002060"/>
                    </a:gs>
                    <a:gs pos="36000">
                      <a:schemeClr val="accent1"/>
                    </a:gs>
                  </a:gsLst>
                  <a:lin ang="16200000" scaled="0"/>
                </a:gradFill>
                <a:effectLst>
                  <a:outerShdw blurRad="50800" dist="38100" dir="2700000" algn="tl" rotWithShape="0">
                    <a:prstClr val="black">
                      <a:alpha val="40000"/>
                    </a:prstClr>
                  </a:outerShdw>
                </a:effectLst>
                <a:latin typeface="Arial Black"/>
                <a:cs typeface="Arial Black"/>
              </a:defRPr>
            </a:lvl1pPr>
          </a:lstStyle>
          <a:p>
            <a:r>
              <a:rPr lang="en-US" dirty="0"/>
              <a:t>Meeting Title</a:t>
            </a:r>
          </a:p>
        </p:txBody>
      </p:sp>
      <p:sp>
        <p:nvSpPr>
          <p:cNvPr id="3" name="Subtitle 2"/>
          <p:cNvSpPr>
            <a:spLocks noGrp="1"/>
          </p:cNvSpPr>
          <p:nvPr>
            <p:ph type="subTitle" idx="1" hasCustomPrompt="1"/>
          </p:nvPr>
        </p:nvSpPr>
        <p:spPr>
          <a:xfrm>
            <a:off x="1627908" y="2938272"/>
            <a:ext cx="5888183" cy="2076032"/>
          </a:xfrm>
          <a:prstGeom prst="rect">
            <a:avLst/>
          </a:prstGeom>
          <a:ln w="0">
            <a:solidFill>
              <a:srgbClr val="FFFFFF">
                <a:alpha val="0"/>
              </a:srgbClr>
            </a:solidFill>
          </a:ln>
        </p:spPr>
        <p:txBody>
          <a:bodyPr/>
          <a:lstStyle>
            <a:lvl1pPr marL="0" indent="0" algn="ctr">
              <a:buNone/>
              <a:defRPr>
                <a:ln>
                  <a:noFill/>
                </a:ln>
                <a:gradFill flip="none" rotWithShape="1">
                  <a:gsLst>
                    <a:gs pos="0">
                      <a:srgbClr val="002060"/>
                    </a:gs>
                    <a:gs pos="66000">
                      <a:srgbClr val="002060"/>
                    </a:gs>
                    <a:gs pos="36000">
                      <a:schemeClr val="accent1"/>
                    </a:gs>
                  </a:gsLst>
                  <a:lin ang="16200000" scaled="0"/>
                  <a:tileRect/>
                </a:gradFill>
                <a:effectLst/>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Date, Time</a:t>
            </a:r>
          </a:p>
        </p:txBody>
      </p:sp>
    </p:spTree>
    <p:extLst>
      <p:ext uri="{BB962C8B-B14F-4D97-AF65-F5344CB8AC3E}">
        <p14:creationId xmlns:p14="http://schemas.microsoft.com/office/powerpoint/2010/main" val="3791425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Meeting Title, Date, Time">
    <p:spTree>
      <p:nvGrpSpPr>
        <p:cNvPr id="1" name=""/>
        <p:cNvGrpSpPr/>
        <p:nvPr/>
      </p:nvGrpSpPr>
      <p:grpSpPr>
        <a:xfrm>
          <a:off x="0" y="0"/>
          <a:ext cx="0" cy="0"/>
          <a:chOff x="0" y="0"/>
          <a:chExt cx="0" cy="0"/>
        </a:xfrm>
      </p:grpSpPr>
      <p:pic>
        <p:nvPicPr>
          <p:cNvPr id="5" name="Picture 4" descr="A picture containing nature, wave&#10;&#10;Description automatically generated">
            <a:extLst>
              <a:ext uri="{FF2B5EF4-FFF2-40B4-BE49-F238E27FC236}">
                <a16:creationId xmlns:a16="http://schemas.microsoft.com/office/drawing/2014/main" id="{337D20E5-C3D2-4544-8C53-EF9DA5DDB0C7}"/>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04800" y="0"/>
            <a:ext cx="9753600" cy="5486400"/>
          </a:xfrm>
          <a:prstGeom prst="rect">
            <a:avLst/>
          </a:prstGeom>
        </p:spPr>
      </p:pic>
      <p:sp>
        <p:nvSpPr>
          <p:cNvPr id="2" name="Title 1"/>
          <p:cNvSpPr>
            <a:spLocks noGrp="1"/>
          </p:cNvSpPr>
          <p:nvPr>
            <p:ph type="ctrTitle" hasCustomPrompt="1"/>
          </p:nvPr>
        </p:nvSpPr>
        <p:spPr>
          <a:xfrm>
            <a:off x="1627908" y="1299817"/>
            <a:ext cx="5888183" cy="1735991"/>
          </a:xfrm>
          <a:prstGeom prst="rect">
            <a:avLst/>
          </a:prstGeom>
          <a:ln>
            <a:solidFill>
              <a:schemeClr val="bg1">
                <a:alpha val="0"/>
              </a:schemeClr>
            </a:solidFill>
          </a:ln>
        </p:spPr>
        <p:txBody>
          <a:bodyPr anchor="b"/>
          <a:lstStyle>
            <a:lvl1pPr>
              <a:defRPr sz="5400" spc="-150">
                <a:ln>
                  <a:noFill/>
                </a:ln>
                <a:gradFill>
                  <a:gsLst>
                    <a:gs pos="26000">
                      <a:schemeClr val="tx2">
                        <a:lumMod val="20000"/>
                        <a:lumOff val="80000"/>
                      </a:schemeClr>
                    </a:gs>
                    <a:gs pos="48000">
                      <a:schemeClr val="bg1">
                        <a:lumMod val="0"/>
                        <a:lumOff val="100000"/>
                      </a:schemeClr>
                    </a:gs>
                  </a:gsLst>
                  <a:lin ang="16200000" scaled="0"/>
                </a:gradFill>
                <a:effectLst>
                  <a:outerShdw blurRad="50800" dist="38100" dir="2700000" algn="tl" rotWithShape="0">
                    <a:prstClr val="black">
                      <a:alpha val="40000"/>
                    </a:prstClr>
                  </a:outerShdw>
                </a:effectLst>
                <a:latin typeface="Arial Black"/>
                <a:cs typeface="Arial Black"/>
              </a:defRPr>
            </a:lvl1pPr>
          </a:lstStyle>
          <a:p>
            <a:r>
              <a:rPr lang="en-US" dirty="0"/>
              <a:t>Alternate Background</a:t>
            </a:r>
          </a:p>
        </p:txBody>
      </p:sp>
      <p:sp>
        <p:nvSpPr>
          <p:cNvPr id="3" name="Subtitle 2"/>
          <p:cNvSpPr>
            <a:spLocks noGrp="1"/>
          </p:cNvSpPr>
          <p:nvPr>
            <p:ph type="subTitle" idx="1" hasCustomPrompt="1"/>
          </p:nvPr>
        </p:nvSpPr>
        <p:spPr>
          <a:xfrm>
            <a:off x="1627908" y="2938272"/>
            <a:ext cx="5888183" cy="2076032"/>
          </a:xfrm>
          <a:prstGeom prst="rect">
            <a:avLst/>
          </a:prstGeom>
          <a:ln w="0">
            <a:solidFill>
              <a:srgbClr val="FFFFFF">
                <a:alpha val="0"/>
              </a:srgbClr>
            </a:solidFill>
          </a:ln>
        </p:spPr>
        <p:txBody>
          <a:bodyPr/>
          <a:lstStyle>
            <a:lvl1pPr marL="0" indent="0" algn="ctr">
              <a:buNone/>
              <a:defRPr>
                <a:ln>
                  <a:noFill/>
                </a:ln>
                <a:gradFill>
                  <a:gsLst>
                    <a:gs pos="44000">
                      <a:schemeClr val="bg1"/>
                    </a:gs>
                    <a:gs pos="27000">
                      <a:schemeClr val="accent1">
                        <a:lumMod val="50000"/>
                        <a:lumOff val="50000"/>
                      </a:schemeClr>
                    </a:gs>
                  </a:gsLst>
                  <a:lin ang="16200000" scaled="0"/>
                </a:gradFill>
                <a:effectLst/>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For Meeting Title</a:t>
            </a:r>
          </a:p>
          <a:p>
            <a:r>
              <a:rPr lang="en-US" dirty="0"/>
              <a:t>Or Divider Page</a:t>
            </a:r>
          </a:p>
        </p:txBody>
      </p:sp>
    </p:spTree>
    <p:extLst>
      <p:ext uri="{BB962C8B-B14F-4D97-AF65-F5344CB8AC3E}">
        <p14:creationId xmlns:p14="http://schemas.microsoft.com/office/powerpoint/2010/main" val="1315698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with Meeting Title">
    <p:spTree>
      <p:nvGrpSpPr>
        <p:cNvPr id="1" name=""/>
        <p:cNvGrpSpPr/>
        <p:nvPr/>
      </p:nvGrpSpPr>
      <p:grpSpPr>
        <a:xfrm>
          <a:off x="0" y="0"/>
          <a:ext cx="0" cy="0"/>
          <a:chOff x="0" y="0"/>
          <a:chExt cx="0" cy="0"/>
        </a:xfrm>
      </p:grpSpPr>
      <p:pic>
        <p:nvPicPr>
          <p:cNvPr id="4" name="Picture 3" descr="Text&#10;&#10;Description automatically generated with medium confidence">
            <a:extLst>
              <a:ext uri="{FF2B5EF4-FFF2-40B4-BE49-F238E27FC236}">
                <a16:creationId xmlns:a16="http://schemas.microsoft.com/office/drawing/2014/main" id="{DC723D6D-604E-FE47-AB24-DE915EDB9FCF}"/>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04800" y="0"/>
            <a:ext cx="9753600" cy="5486400"/>
          </a:xfrm>
          <a:prstGeom prst="rect">
            <a:avLst/>
          </a:prstGeom>
        </p:spPr>
      </p:pic>
      <p:sp>
        <p:nvSpPr>
          <p:cNvPr id="3" name="Content Placeholder 2">
            <a:extLst>
              <a:ext uri="{FF2B5EF4-FFF2-40B4-BE49-F238E27FC236}">
                <a16:creationId xmlns:a16="http://schemas.microsoft.com/office/drawing/2014/main" id="{CC9AE1D4-1FD9-DB49-ADC4-9F630B25DDB7}"/>
              </a:ext>
            </a:extLst>
          </p:cNvPr>
          <p:cNvSpPr>
            <a:spLocks noGrp="1"/>
          </p:cNvSpPr>
          <p:nvPr>
            <p:ph sz="quarter" idx="10" hasCustomPrompt="1"/>
          </p:nvPr>
        </p:nvSpPr>
        <p:spPr>
          <a:xfrm>
            <a:off x="527948" y="653638"/>
            <a:ext cx="6884788" cy="3320953"/>
          </a:xfrm>
          <a:prstGeom prst="rect">
            <a:avLst/>
          </a:prstGeom>
        </p:spPr>
        <p:txBody>
          <a:bodyPr/>
          <a:lstStyle>
            <a:lvl1pPr marL="0" indent="0">
              <a:buNone/>
              <a:defRPr sz="2400" b="1" i="0">
                <a:gradFill>
                  <a:gsLst>
                    <a:gs pos="79000">
                      <a:schemeClr val="accent1">
                        <a:lumMod val="50000"/>
                      </a:schemeClr>
                    </a:gs>
                    <a:gs pos="12000">
                      <a:srgbClr val="00B0F0"/>
                    </a:gs>
                  </a:gsLst>
                  <a:lin ang="16200000" scaled="0"/>
                </a:gradFill>
                <a:latin typeface="Arial" panose="020B0604020202020204" pitchFamily="34" charset="0"/>
                <a:cs typeface="Arial" panose="020B0604020202020204" pitchFamily="34" charset="0"/>
              </a:defRPr>
            </a:lvl1pPr>
            <a:lvl2pPr marL="457200" indent="0">
              <a:buNone/>
              <a:defRPr sz="2400">
                <a:solidFill>
                  <a:srgbClr val="04557F"/>
                </a:solidFill>
              </a:defRPr>
            </a:lvl2pPr>
            <a:lvl3pPr>
              <a:defRPr sz="2400">
                <a:solidFill>
                  <a:srgbClr val="04557F"/>
                </a:solidFill>
              </a:defRPr>
            </a:lvl3pPr>
            <a:lvl4pPr>
              <a:defRPr sz="2400">
                <a:solidFill>
                  <a:srgbClr val="04557F"/>
                </a:solidFill>
              </a:defRPr>
            </a:lvl4pPr>
            <a:lvl5pPr>
              <a:defRPr sz="2400">
                <a:solidFill>
                  <a:srgbClr val="04557F"/>
                </a:solidFill>
              </a:defRPr>
            </a:lvl5pPr>
          </a:lstStyle>
          <a:p>
            <a:r>
              <a:rPr lang="en-US" sz="2400" dirty="0">
                <a:gradFill flip="none" rotWithShape="1">
                  <a:gsLst>
                    <a:gs pos="79000">
                      <a:schemeClr val="accent1">
                        <a:lumMod val="50000"/>
                      </a:schemeClr>
                    </a:gs>
                    <a:gs pos="12000">
                      <a:srgbClr val="00B0F0"/>
                    </a:gs>
                  </a:gsLst>
                  <a:lin ang="16200000" scaled="0"/>
                  <a:tileRect/>
                </a:gradFill>
                <a:latin typeface="Arial Black"/>
                <a:cs typeface="Arial Black"/>
              </a:rPr>
              <a:t>Meeting</a:t>
            </a:r>
            <a:r>
              <a:rPr lang="en-US" sz="2400" baseline="0" dirty="0">
                <a:gradFill flip="none" rotWithShape="1">
                  <a:gsLst>
                    <a:gs pos="79000">
                      <a:schemeClr val="accent1">
                        <a:lumMod val="50000"/>
                      </a:schemeClr>
                    </a:gs>
                    <a:gs pos="12000">
                      <a:srgbClr val="00B0F0"/>
                    </a:gs>
                  </a:gsLst>
                  <a:lin ang="16200000" scaled="0"/>
                  <a:tileRect/>
                </a:gradFill>
                <a:latin typeface="Arial Black"/>
                <a:cs typeface="Arial Black"/>
              </a:rPr>
              <a:t> Presentation Title</a:t>
            </a:r>
          </a:p>
          <a:p>
            <a:endParaRPr lang="en-US" dirty="0"/>
          </a:p>
          <a:p>
            <a:pPr lvl="0"/>
            <a:r>
              <a:rPr lang="en-US" dirty="0"/>
              <a:t>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9" name="Straight Connector 8"/>
          <p:cNvCxnSpPr>
            <a:cxnSpLocks/>
          </p:cNvCxnSpPr>
          <p:nvPr userDrawn="1"/>
        </p:nvCxnSpPr>
        <p:spPr>
          <a:xfrm>
            <a:off x="621792" y="1177512"/>
            <a:ext cx="4503097" cy="0"/>
          </a:xfrm>
          <a:prstGeom prst="line">
            <a:avLst/>
          </a:prstGeom>
          <a:ln>
            <a:gradFill flip="none" rotWithShape="1">
              <a:gsLst>
                <a:gs pos="37000">
                  <a:srgbClr val="FFC000"/>
                </a:gs>
                <a:gs pos="80000">
                  <a:schemeClr val="bg1">
                    <a:alpha val="0"/>
                  </a:schemeClr>
                </a:gs>
              </a:gsLst>
              <a:lin ang="0" scaled="1"/>
              <a:tileRect/>
            </a:gra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35379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peaker Name Slide and Internal Content w Full Header">
    <p:spTree>
      <p:nvGrpSpPr>
        <p:cNvPr id="1" name=""/>
        <p:cNvGrpSpPr/>
        <p:nvPr/>
      </p:nvGrpSpPr>
      <p:grpSpPr>
        <a:xfrm>
          <a:off x="0" y="0"/>
          <a:ext cx="0" cy="0"/>
          <a:chOff x="0" y="0"/>
          <a:chExt cx="0" cy="0"/>
        </a:xfrm>
      </p:grpSpPr>
      <p:pic>
        <p:nvPicPr>
          <p:cNvPr id="8" name="Picture 7" descr="Graphical user interface, text, application&#10;&#10;Description automatically generated">
            <a:extLst>
              <a:ext uri="{FF2B5EF4-FFF2-40B4-BE49-F238E27FC236}">
                <a16:creationId xmlns:a16="http://schemas.microsoft.com/office/drawing/2014/main" id="{80A29C7B-3BB0-C54B-BE48-05C7B220685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04800" y="0"/>
            <a:ext cx="9753600" cy="5486400"/>
          </a:xfrm>
          <a:prstGeom prst="rect">
            <a:avLst/>
          </a:prstGeom>
        </p:spPr>
      </p:pic>
      <p:sp>
        <p:nvSpPr>
          <p:cNvPr id="4" name="Title 1"/>
          <p:cNvSpPr txBox="1">
            <a:spLocks/>
          </p:cNvSpPr>
          <p:nvPr userDrawn="1"/>
        </p:nvSpPr>
        <p:spPr>
          <a:xfrm>
            <a:off x="713509" y="2965581"/>
            <a:ext cx="7716982" cy="1034919"/>
          </a:xfrm>
          <a:prstGeom prst="rect">
            <a:avLst/>
          </a:prstGeom>
        </p:spPr>
        <p:txBody>
          <a:bodyPr vert="horz" anchor="t"/>
          <a:lstStyle>
            <a:lvl1pPr algn="l" defTabSz="457200" rtl="0" eaLnBrk="1" latinLnBrk="0" hangingPunct="1">
              <a:spcBef>
                <a:spcPct val="0"/>
              </a:spcBef>
              <a:buNone/>
              <a:defRPr sz="4400" kern="1200">
                <a:gradFill flip="none" rotWithShape="1">
                  <a:gsLst>
                    <a:gs pos="0">
                      <a:schemeClr val="tx2">
                        <a:lumMod val="60000"/>
                        <a:lumOff val="40000"/>
                      </a:schemeClr>
                    </a:gs>
                    <a:gs pos="100000">
                      <a:schemeClr val="tx2">
                        <a:lumMod val="50000"/>
                      </a:schemeClr>
                    </a:gs>
                  </a:gsLst>
                  <a:lin ang="16200000" scaled="0"/>
                  <a:tileRect/>
                </a:gradFill>
                <a:latin typeface="Arial Bold"/>
                <a:ea typeface="+mj-ea"/>
                <a:cs typeface="Arial Bold"/>
              </a:defRPr>
            </a:lvl1pPr>
          </a:lstStyle>
          <a:p>
            <a:endParaRPr lang="en-US" sz="2400" dirty="0">
              <a:latin typeface="Arial Black"/>
              <a:cs typeface="Arial Black"/>
            </a:endParaRPr>
          </a:p>
        </p:txBody>
      </p:sp>
      <p:sp>
        <p:nvSpPr>
          <p:cNvPr id="9" name="Content Placeholder 2">
            <a:extLst>
              <a:ext uri="{FF2B5EF4-FFF2-40B4-BE49-F238E27FC236}">
                <a16:creationId xmlns:a16="http://schemas.microsoft.com/office/drawing/2014/main" id="{59415454-3D89-B147-99E6-923BE62E54FD}"/>
              </a:ext>
            </a:extLst>
          </p:cNvPr>
          <p:cNvSpPr>
            <a:spLocks noGrp="1"/>
          </p:cNvSpPr>
          <p:nvPr>
            <p:ph sz="quarter" idx="10" hasCustomPrompt="1"/>
          </p:nvPr>
        </p:nvSpPr>
        <p:spPr>
          <a:xfrm>
            <a:off x="527948" y="653638"/>
            <a:ext cx="6884788" cy="3528217"/>
          </a:xfrm>
          <a:prstGeom prst="rect">
            <a:avLst/>
          </a:prstGeom>
        </p:spPr>
        <p:txBody>
          <a:bodyPr/>
          <a:lstStyle>
            <a:lvl1pPr marL="0" indent="0">
              <a:buNone/>
              <a:defRPr sz="2400" b="1" i="0">
                <a:gradFill>
                  <a:gsLst>
                    <a:gs pos="79000">
                      <a:schemeClr val="accent1">
                        <a:lumMod val="50000"/>
                      </a:schemeClr>
                    </a:gs>
                    <a:gs pos="12000">
                      <a:srgbClr val="00B0F0"/>
                    </a:gs>
                  </a:gsLst>
                  <a:lin ang="16200000" scaled="0"/>
                </a:gradFill>
                <a:latin typeface="Arial" panose="020B0604020202020204" pitchFamily="34" charset="0"/>
                <a:cs typeface="Arial" panose="020B0604020202020204" pitchFamily="34" charset="0"/>
              </a:defRPr>
            </a:lvl1pPr>
            <a:lvl2pPr marL="457200" indent="0">
              <a:buNone/>
              <a:defRPr sz="2400">
                <a:solidFill>
                  <a:srgbClr val="04557F"/>
                </a:solidFill>
              </a:defRPr>
            </a:lvl2pPr>
            <a:lvl3pPr>
              <a:defRPr sz="2400">
                <a:solidFill>
                  <a:srgbClr val="04557F"/>
                </a:solidFill>
              </a:defRPr>
            </a:lvl3pPr>
            <a:lvl4pPr>
              <a:defRPr sz="2400">
                <a:solidFill>
                  <a:srgbClr val="04557F"/>
                </a:solidFill>
              </a:defRPr>
            </a:lvl4pPr>
            <a:lvl5pPr>
              <a:defRPr sz="2400">
                <a:solidFill>
                  <a:srgbClr val="04557F"/>
                </a:solidFill>
              </a:defRPr>
            </a:lvl5pPr>
          </a:lstStyle>
          <a:p>
            <a:r>
              <a:rPr lang="en-US" sz="2400" dirty="0">
                <a:gradFill flip="none" rotWithShape="1">
                  <a:gsLst>
                    <a:gs pos="79000">
                      <a:schemeClr val="accent1">
                        <a:lumMod val="50000"/>
                      </a:schemeClr>
                    </a:gs>
                    <a:gs pos="12000">
                      <a:srgbClr val="00B0F0"/>
                    </a:gs>
                  </a:gsLst>
                  <a:lin ang="16200000" scaled="0"/>
                  <a:tileRect/>
                </a:gradFill>
                <a:latin typeface="Arial Black"/>
                <a:cs typeface="Arial Black"/>
              </a:rPr>
              <a:t>Meeting</a:t>
            </a:r>
            <a:r>
              <a:rPr lang="en-US" sz="2400" baseline="0" dirty="0">
                <a:gradFill flip="none" rotWithShape="1">
                  <a:gsLst>
                    <a:gs pos="79000">
                      <a:schemeClr val="accent1">
                        <a:lumMod val="50000"/>
                      </a:schemeClr>
                    </a:gs>
                    <a:gs pos="12000">
                      <a:srgbClr val="00B0F0"/>
                    </a:gs>
                  </a:gsLst>
                  <a:lin ang="16200000" scaled="0"/>
                  <a:tileRect/>
                </a:gradFill>
                <a:latin typeface="Arial Black"/>
                <a:cs typeface="Arial Black"/>
              </a:rPr>
              <a:t> Presentation Title</a:t>
            </a:r>
          </a:p>
          <a:p>
            <a:endParaRPr lang="en-US" dirty="0"/>
          </a:p>
          <a:p>
            <a:pPr lvl="0"/>
            <a:r>
              <a:rPr lang="en-US" dirty="0"/>
              <a:t>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3" name="Straight Connector 12">
            <a:extLst>
              <a:ext uri="{FF2B5EF4-FFF2-40B4-BE49-F238E27FC236}">
                <a16:creationId xmlns:a16="http://schemas.microsoft.com/office/drawing/2014/main" id="{94649DCE-B52B-A040-8EF7-980E45112698}"/>
              </a:ext>
            </a:extLst>
          </p:cNvPr>
          <p:cNvCxnSpPr>
            <a:cxnSpLocks/>
          </p:cNvCxnSpPr>
          <p:nvPr userDrawn="1"/>
        </p:nvCxnSpPr>
        <p:spPr>
          <a:xfrm>
            <a:off x="621792" y="1177512"/>
            <a:ext cx="4503097" cy="0"/>
          </a:xfrm>
          <a:prstGeom prst="line">
            <a:avLst/>
          </a:prstGeom>
          <a:ln>
            <a:gradFill flip="none" rotWithShape="1">
              <a:gsLst>
                <a:gs pos="37000">
                  <a:srgbClr val="FFC000"/>
                </a:gs>
                <a:gs pos="80000">
                  <a:schemeClr val="bg1">
                    <a:alpha val="0"/>
                  </a:schemeClr>
                </a:gs>
              </a:gsLst>
              <a:lin ang="0" scaled="1"/>
              <a:tileRect/>
            </a:gra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31348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peaker Name Slide and Internal Content w Full Header">
    <p:spTree>
      <p:nvGrpSpPr>
        <p:cNvPr id="1" name=""/>
        <p:cNvGrpSpPr/>
        <p:nvPr/>
      </p:nvGrpSpPr>
      <p:grpSpPr>
        <a:xfrm>
          <a:off x="0" y="0"/>
          <a:ext cx="0" cy="0"/>
          <a:chOff x="0" y="0"/>
          <a:chExt cx="0" cy="0"/>
        </a:xfrm>
      </p:grpSpPr>
      <p:pic>
        <p:nvPicPr>
          <p:cNvPr id="8" name="Picture 7" descr="Graphical user interface, text, application&#10;&#10;Description automatically generated">
            <a:extLst>
              <a:ext uri="{FF2B5EF4-FFF2-40B4-BE49-F238E27FC236}">
                <a16:creationId xmlns:a16="http://schemas.microsoft.com/office/drawing/2014/main" id="{80A29C7B-3BB0-C54B-BE48-05C7B220685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04800" y="0"/>
            <a:ext cx="9753600" cy="5486400"/>
          </a:xfrm>
          <a:prstGeom prst="rect">
            <a:avLst/>
          </a:prstGeom>
        </p:spPr>
      </p:pic>
      <p:sp>
        <p:nvSpPr>
          <p:cNvPr id="4" name="Title 1"/>
          <p:cNvSpPr txBox="1">
            <a:spLocks/>
          </p:cNvSpPr>
          <p:nvPr userDrawn="1"/>
        </p:nvSpPr>
        <p:spPr>
          <a:xfrm>
            <a:off x="713509" y="2965581"/>
            <a:ext cx="7716982" cy="1034919"/>
          </a:xfrm>
          <a:prstGeom prst="rect">
            <a:avLst/>
          </a:prstGeom>
        </p:spPr>
        <p:txBody>
          <a:bodyPr vert="horz" anchor="t"/>
          <a:lstStyle>
            <a:lvl1pPr algn="l" defTabSz="457200" rtl="0" eaLnBrk="1" latinLnBrk="0" hangingPunct="1">
              <a:spcBef>
                <a:spcPct val="0"/>
              </a:spcBef>
              <a:buNone/>
              <a:defRPr sz="4400" kern="1200">
                <a:gradFill flip="none" rotWithShape="1">
                  <a:gsLst>
                    <a:gs pos="0">
                      <a:schemeClr val="tx2">
                        <a:lumMod val="60000"/>
                        <a:lumOff val="40000"/>
                      </a:schemeClr>
                    </a:gs>
                    <a:gs pos="100000">
                      <a:schemeClr val="tx2">
                        <a:lumMod val="50000"/>
                      </a:schemeClr>
                    </a:gs>
                  </a:gsLst>
                  <a:lin ang="16200000" scaled="0"/>
                  <a:tileRect/>
                </a:gradFill>
                <a:latin typeface="Arial Bold"/>
                <a:ea typeface="+mj-ea"/>
                <a:cs typeface="Arial Bold"/>
              </a:defRPr>
            </a:lvl1pPr>
          </a:lstStyle>
          <a:p>
            <a:endParaRPr lang="en-US" sz="2400" dirty="0">
              <a:latin typeface="Arial Black"/>
              <a:cs typeface="Arial Black"/>
            </a:endParaRPr>
          </a:p>
        </p:txBody>
      </p:sp>
    </p:spTree>
    <p:extLst>
      <p:ext uri="{BB962C8B-B14F-4D97-AF65-F5344CB8AC3E}">
        <p14:creationId xmlns:p14="http://schemas.microsoft.com/office/powerpoint/2010/main" val="2188993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ternal Content with Header/Footer">
    <p:spTree>
      <p:nvGrpSpPr>
        <p:cNvPr id="1" name=""/>
        <p:cNvGrpSpPr/>
        <p:nvPr/>
      </p:nvGrpSpPr>
      <p:grpSpPr>
        <a:xfrm>
          <a:off x="0" y="0"/>
          <a:ext cx="0" cy="0"/>
          <a:chOff x="0" y="0"/>
          <a:chExt cx="0" cy="0"/>
        </a:xfrm>
      </p:grpSpPr>
      <p:pic>
        <p:nvPicPr>
          <p:cNvPr id="5" name="Picture 4" descr="Graphical user interface, text, application, chat or text message&#10;&#10;Description automatically generated">
            <a:extLst>
              <a:ext uri="{FF2B5EF4-FFF2-40B4-BE49-F238E27FC236}">
                <a16:creationId xmlns:a16="http://schemas.microsoft.com/office/drawing/2014/main" id="{A3765D2B-04B1-6E4D-962A-2A83C0326733}"/>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04800" y="0"/>
            <a:ext cx="9753600" cy="5486400"/>
          </a:xfrm>
          <a:prstGeom prst="rect">
            <a:avLst/>
          </a:prstGeom>
        </p:spPr>
      </p:pic>
    </p:spTree>
    <p:extLst>
      <p:ext uri="{BB962C8B-B14F-4D97-AF65-F5344CB8AC3E}">
        <p14:creationId xmlns:p14="http://schemas.microsoft.com/office/powerpoint/2010/main" val="161001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ternal Content w Footer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1019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32830"/>
      </p:ext>
    </p:extLst>
  </p:cSld>
  <p:clrMap bg1="lt1" tx1="dk1" bg2="lt2" tx2="dk2" accent1="accent1" accent2="accent2" accent3="accent3" accent4="accent4" accent5="accent5" accent6="accent6" hlink="hlink" folHlink="folHlink"/>
  <p:sldLayoutIdLst>
    <p:sldLayoutId id="2147483651" r:id="rId1"/>
    <p:sldLayoutId id="2147483649" r:id="rId2"/>
    <p:sldLayoutId id="2147483656" r:id="rId3"/>
    <p:sldLayoutId id="2147483653" r:id="rId4"/>
    <p:sldLayoutId id="2147483657" r:id="rId5"/>
    <p:sldLayoutId id="2147483652" r:id="rId6"/>
    <p:sldLayoutId id="2147483654" r:id="rId7"/>
    <p:sldLayoutId id="2147483655" r:id="rId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29A578CB-1BF4-4C0C-907A-631BE8A5F235}"/>
              </a:ext>
            </a:extLst>
          </p:cNvPr>
          <p:cNvSpPr>
            <a:spLocks noGrp="1"/>
          </p:cNvSpPr>
          <p:nvPr>
            <p:ph type="subTitle" idx="1"/>
          </p:nvPr>
        </p:nvSpPr>
        <p:spPr>
          <a:xfrm>
            <a:off x="1627906" y="3410368"/>
            <a:ext cx="5888183" cy="2076032"/>
          </a:xfrm>
        </p:spPr>
        <p:txBody>
          <a:bodyPr/>
          <a:lstStyle/>
          <a:p>
            <a:r>
              <a:rPr lang="en-US" sz="2600" dirty="0">
                <a:solidFill>
                  <a:schemeClr val="tx1">
                    <a:lumMod val="95000"/>
                    <a:lumOff val="5000"/>
                  </a:schemeClr>
                </a:solidFill>
                <a:latin typeface="+mj-lt"/>
              </a:rPr>
              <a:t>Congressional &amp; Regulatory Update</a:t>
            </a:r>
            <a:endParaRPr lang="en-US" sz="2600" dirty="0">
              <a:solidFill>
                <a:schemeClr val="tx1">
                  <a:lumMod val="50000"/>
                </a:schemeClr>
              </a:solidFill>
              <a:latin typeface="+mj-lt"/>
              <a:cs typeface="Arial" panose="020B0604020202020204" pitchFamily="34" charset="0"/>
            </a:endParaRPr>
          </a:p>
          <a:p>
            <a:r>
              <a:rPr lang="en-US" sz="2000" dirty="0">
                <a:solidFill>
                  <a:schemeClr val="tx1">
                    <a:lumMod val="95000"/>
                    <a:lumOff val="5000"/>
                  </a:schemeClr>
                </a:solidFill>
                <a:latin typeface="+mn-lt"/>
              </a:rPr>
              <a:t>Bryan Vickers, Pace, LLP</a:t>
            </a:r>
          </a:p>
          <a:p>
            <a:r>
              <a:rPr lang="en-US" sz="2000" dirty="0">
                <a:solidFill>
                  <a:schemeClr val="tx1">
                    <a:lumMod val="95000"/>
                    <a:lumOff val="5000"/>
                  </a:schemeClr>
                </a:solidFill>
                <a:latin typeface="+mn-lt"/>
              </a:rPr>
              <a:t>December 9, 2021</a:t>
            </a:r>
          </a:p>
        </p:txBody>
      </p:sp>
      <p:pic>
        <p:nvPicPr>
          <p:cNvPr id="4" name="Picture 3">
            <a:extLst>
              <a:ext uri="{FF2B5EF4-FFF2-40B4-BE49-F238E27FC236}">
                <a16:creationId xmlns:a16="http://schemas.microsoft.com/office/drawing/2014/main" id="{CB9566C3-D3BC-1240-A425-0B505A6F46A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5111397"/>
            <a:ext cx="865631" cy="375003"/>
          </a:xfrm>
          <a:prstGeom prst="rect">
            <a:avLst/>
          </a:prstGeom>
        </p:spPr>
      </p:pic>
      <p:sp>
        <p:nvSpPr>
          <p:cNvPr id="2" name="TextBox 1">
            <a:extLst>
              <a:ext uri="{FF2B5EF4-FFF2-40B4-BE49-F238E27FC236}">
                <a16:creationId xmlns:a16="http://schemas.microsoft.com/office/drawing/2014/main" id="{58BF4C1A-550F-9B42-9996-32B1A9AC71D6}"/>
              </a:ext>
            </a:extLst>
          </p:cNvPr>
          <p:cNvSpPr txBox="1"/>
          <p:nvPr/>
        </p:nvSpPr>
        <p:spPr>
          <a:xfrm>
            <a:off x="2557791" y="1629756"/>
            <a:ext cx="4610263" cy="892552"/>
          </a:xfrm>
          <a:prstGeom prst="rect">
            <a:avLst/>
          </a:prstGeom>
          <a:noFill/>
        </p:spPr>
        <p:txBody>
          <a:bodyPr wrap="square" rtlCol="0">
            <a:spAutoFit/>
          </a:bodyPr>
          <a:lstStyle/>
          <a:p>
            <a:r>
              <a:rPr lang="en-US" sz="3400" dirty="0">
                <a:solidFill>
                  <a:schemeClr val="tx1">
                    <a:lumMod val="50000"/>
                  </a:schemeClr>
                </a:solidFill>
                <a:latin typeface="+mj-lt"/>
                <a:cs typeface="Arial" panose="020B0604020202020204" pitchFamily="34" charset="0"/>
              </a:rPr>
              <a:t>IAM Mil-Gov Webinar</a:t>
            </a:r>
          </a:p>
          <a:p>
            <a:endParaRPr lang="en-US" dirty="0"/>
          </a:p>
        </p:txBody>
      </p:sp>
    </p:spTree>
    <p:extLst>
      <p:ext uri="{BB962C8B-B14F-4D97-AF65-F5344CB8AC3E}">
        <p14:creationId xmlns:p14="http://schemas.microsoft.com/office/powerpoint/2010/main" val="3744216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7D466383-6F2D-FE45-A597-95C0641E04AA}"/>
              </a:ext>
            </a:extLst>
          </p:cNvPr>
          <p:cNvSpPr txBox="1">
            <a:spLocks/>
          </p:cNvSpPr>
          <p:nvPr/>
        </p:nvSpPr>
        <p:spPr>
          <a:xfrm>
            <a:off x="865631" y="1917752"/>
            <a:ext cx="7039623" cy="1090904"/>
          </a:xfrm>
          <a:prstGeom prst="rect">
            <a:avLst/>
          </a:prstGeom>
          <a:ln>
            <a:solidFill>
              <a:schemeClr val="bg1">
                <a:alpha val="0"/>
              </a:schemeClr>
            </a:solidFill>
          </a:ln>
        </p:spPr>
        <p:txBody>
          <a:bodyPr vert="horz" anchor="b"/>
          <a:lstStyle>
            <a:lvl1pPr marL="0" marR="0" indent="0" algn="l" defTabSz="457200" rtl="0" eaLnBrk="1" fontAlgn="auto" latinLnBrk="0" hangingPunct="1">
              <a:lnSpc>
                <a:spcPct val="100000"/>
              </a:lnSpc>
              <a:spcBef>
                <a:spcPct val="0"/>
              </a:spcBef>
              <a:spcAft>
                <a:spcPts val="0"/>
              </a:spcAft>
              <a:buClrTx/>
              <a:buSzTx/>
              <a:buFontTx/>
              <a:buNone/>
              <a:tabLst/>
              <a:defRPr sz="4800" kern="1200">
                <a:gradFill flip="none" rotWithShape="1">
                  <a:gsLst>
                    <a:gs pos="0">
                      <a:schemeClr val="tx2">
                        <a:lumMod val="60000"/>
                        <a:lumOff val="40000"/>
                      </a:schemeClr>
                    </a:gs>
                    <a:gs pos="100000">
                      <a:schemeClr val="tx2">
                        <a:lumMod val="50000"/>
                      </a:schemeClr>
                    </a:gs>
                  </a:gsLst>
                  <a:lin ang="16200000" scaled="0"/>
                  <a:tileRect/>
                </a:gradFill>
                <a:latin typeface="Arial Bold"/>
                <a:ea typeface="+mj-ea"/>
                <a:cs typeface="Arial Bold"/>
              </a:defRPr>
            </a:lvl1pPr>
          </a:lstStyle>
          <a:p>
            <a:endParaRPr lang="en-US" dirty="0">
              <a:gradFill>
                <a:gsLst>
                  <a:gs pos="0">
                    <a:srgbClr val="00B0F0"/>
                  </a:gs>
                  <a:gs pos="80000">
                    <a:schemeClr val="tx2">
                      <a:lumMod val="50000"/>
                    </a:schemeClr>
                  </a:gs>
                </a:gsLst>
                <a:lin ang="16200000" scaled="0"/>
              </a:gradFill>
            </a:endParaRPr>
          </a:p>
        </p:txBody>
      </p:sp>
      <p:sp>
        <p:nvSpPr>
          <p:cNvPr id="9" name="Title 1">
            <a:extLst>
              <a:ext uri="{FF2B5EF4-FFF2-40B4-BE49-F238E27FC236}">
                <a16:creationId xmlns:a16="http://schemas.microsoft.com/office/drawing/2014/main" id="{543714A6-B8E5-9449-9B65-FF0A3C6F9411}"/>
              </a:ext>
            </a:extLst>
          </p:cNvPr>
          <p:cNvSpPr txBox="1">
            <a:spLocks/>
          </p:cNvSpPr>
          <p:nvPr/>
        </p:nvSpPr>
        <p:spPr>
          <a:xfrm>
            <a:off x="222920" y="749623"/>
            <a:ext cx="8325043" cy="3427162"/>
          </a:xfrm>
          <a:prstGeom prst="rect">
            <a:avLst/>
          </a:prstGeom>
          <a:ln>
            <a:solidFill>
              <a:schemeClr val="bg1">
                <a:alpha val="0"/>
              </a:schemeClr>
            </a:solidFill>
          </a:ln>
        </p:spPr>
        <p:txBody>
          <a:bodyPr vert="horz" anchor="t"/>
          <a:lstStyle>
            <a:lvl1pPr marL="0" marR="0" indent="0" algn="l" defTabSz="457200" rtl="0" eaLnBrk="1" fontAlgn="auto" latinLnBrk="0" hangingPunct="1">
              <a:lnSpc>
                <a:spcPct val="100000"/>
              </a:lnSpc>
              <a:spcBef>
                <a:spcPct val="0"/>
              </a:spcBef>
              <a:spcAft>
                <a:spcPts val="0"/>
              </a:spcAft>
              <a:buClrTx/>
              <a:buSzTx/>
              <a:buFontTx/>
              <a:buNone/>
              <a:tabLst/>
              <a:defRPr sz="2000" kern="1200">
                <a:gradFill flip="none" rotWithShape="1">
                  <a:gsLst>
                    <a:gs pos="0">
                      <a:schemeClr val="tx2">
                        <a:lumMod val="60000"/>
                        <a:lumOff val="40000"/>
                      </a:schemeClr>
                    </a:gs>
                    <a:gs pos="100000">
                      <a:schemeClr val="tx2">
                        <a:lumMod val="50000"/>
                      </a:schemeClr>
                    </a:gs>
                  </a:gsLst>
                  <a:lin ang="16200000" scaled="0"/>
                  <a:tileRect/>
                </a:gradFill>
                <a:latin typeface="Arial Bold"/>
                <a:ea typeface="+mj-ea"/>
                <a:cs typeface="Arial Bold"/>
              </a:defRPr>
            </a:lvl1pPr>
          </a:lstStyle>
          <a:p>
            <a:pPr marL="285750" indent="-285750">
              <a:buFont typeface="Wingdings" pitchFamily="2" charset="2"/>
              <a:buChar char="§"/>
            </a:pPr>
            <a:r>
              <a:rPr lang="en-US" sz="1800" dirty="0">
                <a:solidFill>
                  <a:schemeClr val="tx1">
                    <a:lumMod val="95000"/>
                    <a:lumOff val="5000"/>
                  </a:schemeClr>
                </a:solidFill>
                <a:latin typeface="+mn-lt"/>
                <a:cs typeface="Arial Black"/>
              </a:rPr>
              <a:t>Introduced by Reps John Garamendi (D-CA) and Dusty Johnson (R-SD)</a:t>
            </a:r>
          </a:p>
          <a:p>
            <a:endParaRPr lang="en-US" sz="1800" dirty="0">
              <a:solidFill>
                <a:schemeClr val="tx1">
                  <a:lumMod val="95000"/>
                  <a:lumOff val="5000"/>
                </a:schemeClr>
              </a:solidFill>
              <a:latin typeface="+mn-lt"/>
              <a:cs typeface="Arial Black"/>
            </a:endParaRPr>
          </a:p>
          <a:p>
            <a:pPr marL="285750" indent="-285750">
              <a:buFont typeface="Wingdings" pitchFamily="2" charset="2"/>
              <a:buChar char="§"/>
            </a:pPr>
            <a:r>
              <a:rPr lang="en-US" sz="1800" dirty="0">
                <a:solidFill>
                  <a:schemeClr val="tx1">
                    <a:lumMod val="95000"/>
                    <a:lumOff val="5000"/>
                  </a:schemeClr>
                </a:solidFill>
                <a:latin typeface="+mn-lt"/>
                <a:cs typeface="Arial Black"/>
              </a:rPr>
              <a:t>Ensures anti-retaliatory safeguards to protect those who file complaints with the U.S. Federal Maritime Commission (FMC)</a:t>
            </a:r>
          </a:p>
          <a:p>
            <a:pPr marL="285750" indent="-285750">
              <a:buFont typeface="Wingdings" pitchFamily="2" charset="2"/>
              <a:buChar char="§"/>
            </a:pPr>
            <a:endParaRPr lang="en-US" sz="1800" dirty="0">
              <a:solidFill>
                <a:schemeClr val="tx1">
                  <a:lumMod val="95000"/>
                  <a:lumOff val="5000"/>
                </a:schemeClr>
              </a:solidFill>
              <a:latin typeface="+mn-lt"/>
              <a:cs typeface="Arial Black"/>
            </a:endParaRPr>
          </a:p>
          <a:p>
            <a:pPr marL="285750" indent="-285750">
              <a:buFont typeface="Wingdings" pitchFamily="2" charset="2"/>
              <a:buChar char="§"/>
            </a:pPr>
            <a:r>
              <a:rPr lang="en-US" sz="1800" dirty="0">
                <a:solidFill>
                  <a:schemeClr val="tx1">
                    <a:lumMod val="95000"/>
                    <a:lumOff val="5000"/>
                  </a:schemeClr>
                </a:solidFill>
                <a:latin typeface="+mn-lt"/>
                <a:cs typeface="Arial Black"/>
              </a:rPr>
              <a:t>OSRA places into statute the FMC’s Final Interpretive Rule (FIR) on Detention and Demurrage</a:t>
            </a:r>
          </a:p>
          <a:p>
            <a:pPr marL="285750" indent="-285750">
              <a:buFont typeface="Wingdings" pitchFamily="2" charset="2"/>
              <a:buChar char="§"/>
            </a:pPr>
            <a:endParaRPr lang="en-US" sz="1800" dirty="0">
              <a:solidFill>
                <a:schemeClr val="tx1">
                  <a:lumMod val="95000"/>
                  <a:lumOff val="5000"/>
                </a:schemeClr>
              </a:solidFill>
              <a:latin typeface="+mn-lt"/>
              <a:cs typeface="Arial Black"/>
            </a:endParaRPr>
          </a:p>
          <a:p>
            <a:pPr marL="285750" indent="-285750">
              <a:buFont typeface="Wingdings" pitchFamily="2" charset="2"/>
              <a:buChar char="§"/>
            </a:pPr>
            <a:r>
              <a:rPr lang="en-US" sz="1800" dirty="0">
                <a:solidFill>
                  <a:schemeClr val="tx1">
                    <a:lumMod val="95000"/>
                    <a:lumOff val="5000"/>
                  </a:schemeClr>
                </a:solidFill>
                <a:latin typeface="+mn-lt"/>
                <a:cs typeface="Arial Black"/>
              </a:rPr>
              <a:t>This includes consideration of costs connected to </a:t>
            </a:r>
            <a:r>
              <a:rPr lang="en-US" sz="1800" b="1" dirty="0">
                <a:solidFill>
                  <a:schemeClr val="tx1">
                    <a:lumMod val="95000"/>
                    <a:lumOff val="5000"/>
                  </a:schemeClr>
                </a:solidFill>
                <a:latin typeface="+mn-lt"/>
                <a:cs typeface="Arial Black"/>
              </a:rPr>
              <a:t>government inspections of cargo</a:t>
            </a:r>
            <a:r>
              <a:rPr lang="en-US" sz="1800" dirty="0">
                <a:solidFill>
                  <a:schemeClr val="tx1">
                    <a:lumMod val="95000"/>
                    <a:lumOff val="5000"/>
                  </a:schemeClr>
                </a:solidFill>
                <a:latin typeface="+mn-lt"/>
                <a:cs typeface="Arial Black"/>
              </a:rPr>
              <a:t>, in addition to charges due to overall port congestion, lack of chassis, appointment times, etc. </a:t>
            </a:r>
          </a:p>
          <a:p>
            <a:pPr marL="285750" indent="-285750">
              <a:buFont typeface="Wingdings" pitchFamily="2" charset="2"/>
              <a:buChar char="§"/>
            </a:pPr>
            <a:endParaRPr lang="en-US" sz="1800" dirty="0">
              <a:solidFill>
                <a:schemeClr val="tx1">
                  <a:lumMod val="95000"/>
                  <a:lumOff val="5000"/>
                </a:schemeClr>
              </a:solidFill>
              <a:latin typeface="+mn-lt"/>
              <a:cs typeface="Arial Black"/>
            </a:endParaRPr>
          </a:p>
          <a:p>
            <a:pPr marL="285750" indent="-285750">
              <a:buFont typeface="Wingdings" pitchFamily="2" charset="2"/>
              <a:buChar char="§"/>
            </a:pPr>
            <a:r>
              <a:rPr lang="en-US" sz="1800" dirty="0">
                <a:solidFill>
                  <a:schemeClr val="tx1">
                    <a:lumMod val="95000"/>
                    <a:lumOff val="5000"/>
                  </a:schemeClr>
                </a:solidFill>
                <a:latin typeface="+mn-lt"/>
                <a:cs typeface="Arial Black"/>
              </a:rPr>
              <a:t>It prohibits retaliation from carriers (and others) that assess fees, and places the burden of proof for fee assessment onto the carrier or parties issuing charges when challenged by the shipper or other entity</a:t>
            </a:r>
          </a:p>
          <a:p>
            <a:endParaRPr lang="en-US" sz="2800" dirty="0">
              <a:gradFill>
                <a:gsLst>
                  <a:gs pos="0">
                    <a:srgbClr val="00B0F0"/>
                  </a:gs>
                  <a:gs pos="80000">
                    <a:schemeClr val="tx2">
                      <a:lumMod val="50000"/>
                    </a:schemeClr>
                  </a:gs>
                </a:gsLst>
                <a:lin ang="16200000" scaled="0"/>
              </a:gradFill>
            </a:endParaRPr>
          </a:p>
        </p:txBody>
      </p:sp>
      <p:sp>
        <p:nvSpPr>
          <p:cNvPr id="2" name="TextBox 1">
            <a:extLst>
              <a:ext uri="{FF2B5EF4-FFF2-40B4-BE49-F238E27FC236}">
                <a16:creationId xmlns:a16="http://schemas.microsoft.com/office/drawing/2014/main" id="{04F4FC32-782F-2B49-9211-260BC0B8EDD3}"/>
              </a:ext>
            </a:extLst>
          </p:cNvPr>
          <p:cNvSpPr txBox="1"/>
          <p:nvPr/>
        </p:nvSpPr>
        <p:spPr>
          <a:xfrm>
            <a:off x="13224" y="260621"/>
            <a:ext cx="7580665" cy="738664"/>
          </a:xfrm>
          <a:prstGeom prst="rect">
            <a:avLst/>
          </a:prstGeom>
          <a:noFill/>
        </p:spPr>
        <p:txBody>
          <a:bodyPr wrap="none" rtlCol="0">
            <a:spAutoFit/>
          </a:bodyPr>
          <a:lstStyle/>
          <a:p>
            <a:r>
              <a:rPr lang="en-US" sz="2400" dirty="0">
                <a:solidFill>
                  <a:schemeClr val="tx1">
                    <a:lumMod val="95000"/>
                    <a:lumOff val="5000"/>
                  </a:schemeClr>
                </a:solidFill>
                <a:latin typeface="+mj-lt"/>
                <a:cs typeface="Arial Black"/>
              </a:rPr>
              <a:t>H.R. 4996 – The Ocean Shipping Reform Act of 2021 (OSRA)</a:t>
            </a:r>
          </a:p>
          <a:p>
            <a:endParaRPr lang="en-US" dirty="0"/>
          </a:p>
        </p:txBody>
      </p:sp>
      <p:pic>
        <p:nvPicPr>
          <p:cNvPr id="5" name="Picture 4">
            <a:extLst>
              <a:ext uri="{FF2B5EF4-FFF2-40B4-BE49-F238E27FC236}">
                <a16:creationId xmlns:a16="http://schemas.microsoft.com/office/drawing/2014/main" id="{1AF5B404-3ABB-9E43-AC1A-DE6EAECB5F2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5111397"/>
            <a:ext cx="865631" cy="375003"/>
          </a:xfrm>
          <a:prstGeom prst="rect">
            <a:avLst/>
          </a:prstGeom>
        </p:spPr>
      </p:pic>
    </p:spTree>
    <p:extLst>
      <p:ext uri="{BB962C8B-B14F-4D97-AF65-F5344CB8AC3E}">
        <p14:creationId xmlns:p14="http://schemas.microsoft.com/office/powerpoint/2010/main" val="3792311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7D466383-6F2D-FE45-A597-95C0641E04AA}"/>
              </a:ext>
            </a:extLst>
          </p:cNvPr>
          <p:cNvSpPr txBox="1">
            <a:spLocks/>
          </p:cNvSpPr>
          <p:nvPr/>
        </p:nvSpPr>
        <p:spPr>
          <a:xfrm>
            <a:off x="865631" y="1917752"/>
            <a:ext cx="7039623" cy="1090904"/>
          </a:xfrm>
          <a:prstGeom prst="rect">
            <a:avLst/>
          </a:prstGeom>
          <a:ln>
            <a:solidFill>
              <a:schemeClr val="bg1">
                <a:alpha val="0"/>
              </a:schemeClr>
            </a:solidFill>
          </a:ln>
        </p:spPr>
        <p:txBody>
          <a:bodyPr vert="horz" anchor="b"/>
          <a:lstStyle>
            <a:lvl1pPr marL="0" marR="0" indent="0" algn="l" defTabSz="457200" rtl="0" eaLnBrk="1" fontAlgn="auto" latinLnBrk="0" hangingPunct="1">
              <a:lnSpc>
                <a:spcPct val="100000"/>
              </a:lnSpc>
              <a:spcBef>
                <a:spcPct val="0"/>
              </a:spcBef>
              <a:spcAft>
                <a:spcPts val="0"/>
              </a:spcAft>
              <a:buClrTx/>
              <a:buSzTx/>
              <a:buFontTx/>
              <a:buNone/>
              <a:tabLst/>
              <a:defRPr sz="4800" kern="1200">
                <a:gradFill flip="none" rotWithShape="1">
                  <a:gsLst>
                    <a:gs pos="0">
                      <a:schemeClr val="tx2">
                        <a:lumMod val="60000"/>
                        <a:lumOff val="40000"/>
                      </a:schemeClr>
                    </a:gs>
                    <a:gs pos="100000">
                      <a:schemeClr val="tx2">
                        <a:lumMod val="50000"/>
                      </a:schemeClr>
                    </a:gs>
                  </a:gsLst>
                  <a:lin ang="16200000" scaled="0"/>
                  <a:tileRect/>
                </a:gradFill>
                <a:latin typeface="Arial Bold"/>
                <a:ea typeface="+mj-ea"/>
                <a:cs typeface="Arial Bold"/>
              </a:defRPr>
            </a:lvl1pPr>
          </a:lstStyle>
          <a:p>
            <a:endParaRPr lang="en-US" dirty="0">
              <a:gradFill>
                <a:gsLst>
                  <a:gs pos="0">
                    <a:srgbClr val="00B0F0"/>
                  </a:gs>
                  <a:gs pos="80000">
                    <a:schemeClr val="tx2">
                      <a:lumMod val="50000"/>
                    </a:schemeClr>
                  </a:gs>
                </a:gsLst>
                <a:lin ang="16200000" scaled="0"/>
              </a:gradFill>
            </a:endParaRPr>
          </a:p>
        </p:txBody>
      </p:sp>
      <p:sp>
        <p:nvSpPr>
          <p:cNvPr id="9" name="Title 1">
            <a:extLst>
              <a:ext uri="{FF2B5EF4-FFF2-40B4-BE49-F238E27FC236}">
                <a16:creationId xmlns:a16="http://schemas.microsoft.com/office/drawing/2014/main" id="{543714A6-B8E5-9449-9B65-FF0A3C6F9411}"/>
              </a:ext>
            </a:extLst>
          </p:cNvPr>
          <p:cNvSpPr txBox="1">
            <a:spLocks/>
          </p:cNvSpPr>
          <p:nvPr/>
        </p:nvSpPr>
        <p:spPr>
          <a:xfrm>
            <a:off x="222920" y="871964"/>
            <a:ext cx="8325043" cy="3427162"/>
          </a:xfrm>
          <a:prstGeom prst="rect">
            <a:avLst/>
          </a:prstGeom>
          <a:ln>
            <a:solidFill>
              <a:schemeClr val="bg1">
                <a:alpha val="0"/>
              </a:schemeClr>
            </a:solidFill>
          </a:ln>
        </p:spPr>
        <p:txBody>
          <a:bodyPr vert="horz" anchor="t"/>
          <a:lstStyle>
            <a:lvl1pPr marL="0" marR="0" indent="0" algn="l" defTabSz="457200" rtl="0" eaLnBrk="1" fontAlgn="auto" latinLnBrk="0" hangingPunct="1">
              <a:lnSpc>
                <a:spcPct val="100000"/>
              </a:lnSpc>
              <a:spcBef>
                <a:spcPct val="0"/>
              </a:spcBef>
              <a:spcAft>
                <a:spcPts val="0"/>
              </a:spcAft>
              <a:buClrTx/>
              <a:buSzTx/>
              <a:buFontTx/>
              <a:buNone/>
              <a:tabLst/>
              <a:defRPr sz="2000" kern="1200">
                <a:gradFill flip="none" rotWithShape="1">
                  <a:gsLst>
                    <a:gs pos="0">
                      <a:schemeClr val="tx2">
                        <a:lumMod val="60000"/>
                        <a:lumOff val="40000"/>
                      </a:schemeClr>
                    </a:gs>
                    <a:gs pos="100000">
                      <a:schemeClr val="tx2">
                        <a:lumMod val="50000"/>
                      </a:schemeClr>
                    </a:gs>
                  </a:gsLst>
                  <a:lin ang="16200000" scaled="0"/>
                  <a:tileRect/>
                </a:gradFill>
                <a:latin typeface="Arial Bold"/>
                <a:ea typeface="+mj-ea"/>
                <a:cs typeface="Arial Bold"/>
              </a:defRPr>
            </a:lvl1pPr>
          </a:lstStyle>
          <a:p>
            <a:pPr marL="285750" indent="-285750">
              <a:buFont typeface="Wingdings" pitchFamily="2" charset="2"/>
              <a:buChar char="§"/>
            </a:pPr>
            <a:r>
              <a:rPr lang="en-US" sz="1900" dirty="0">
                <a:solidFill>
                  <a:schemeClr val="tx1">
                    <a:lumMod val="95000"/>
                    <a:lumOff val="5000"/>
                  </a:schemeClr>
                </a:solidFill>
                <a:latin typeface="+mn-lt"/>
                <a:cs typeface="Arial Black"/>
              </a:rPr>
              <a:t>IAM is supportive of the legislation and the association is working collaboratively with other shipping-focused entities gather additional Congressional support</a:t>
            </a:r>
          </a:p>
          <a:p>
            <a:pPr marL="285750" indent="-285750">
              <a:buFont typeface="Wingdings" pitchFamily="2" charset="2"/>
              <a:buChar char="§"/>
            </a:pPr>
            <a:endParaRPr lang="en-US" sz="1900" dirty="0">
              <a:solidFill>
                <a:schemeClr val="tx1">
                  <a:lumMod val="95000"/>
                  <a:lumOff val="5000"/>
                </a:schemeClr>
              </a:solidFill>
              <a:latin typeface="+mn-lt"/>
              <a:cs typeface="Arial Black"/>
            </a:endParaRPr>
          </a:p>
          <a:p>
            <a:pPr marL="285750" indent="-285750">
              <a:buFont typeface="Wingdings" pitchFamily="2" charset="2"/>
              <a:buChar char="§"/>
            </a:pPr>
            <a:r>
              <a:rPr lang="en-US" sz="1900" dirty="0">
                <a:solidFill>
                  <a:schemeClr val="tx1">
                    <a:lumMod val="95000"/>
                    <a:lumOff val="5000"/>
                  </a:schemeClr>
                </a:solidFill>
                <a:latin typeface="+mn-lt"/>
                <a:cs typeface="Arial Black"/>
              </a:rPr>
              <a:t>IAM has connected with 70 U.S. House offices, asking for their support and co-sponsorship (96 co-sponsors as of today)</a:t>
            </a:r>
          </a:p>
          <a:p>
            <a:pPr marL="285750" indent="-285750">
              <a:buFont typeface="Wingdings" pitchFamily="2" charset="2"/>
              <a:buChar char="§"/>
            </a:pPr>
            <a:endParaRPr lang="en-US" sz="1900" dirty="0">
              <a:solidFill>
                <a:schemeClr val="tx1">
                  <a:lumMod val="95000"/>
                  <a:lumOff val="5000"/>
                </a:schemeClr>
              </a:solidFill>
              <a:latin typeface="+mn-lt"/>
              <a:cs typeface="Arial Black"/>
            </a:endParaRPr>
          </a:p>
          <a:p>
            <a:pPr marL="285750" indent="-285750">
              <a:buFont typeface="Wingdings" pitchFamily="2" charset="2"/>
              <a:buChar char="§"/>
            </a:pPr>
            <a:r>
              <a:rPr lang="en-US" sz="1900" dirty="0">
                <a:solidFill>
                  <a:schemeClr val="tx1">
                    <a:lumMod val="95000"/>
                    <a:lumOff val="5000"/>
                  </a:schemeClr>
                </a:solidFill>
                <a:latin typeface="+mn-lt"/>
                <a:cs typeface="Arial Black"/>
              </a:rPr>
              <a:t>Yesterday, the House overwhelmingly passed OSRA, 364-60</a:t>
            </a:r>
          </a:p>
          <a:p>
            <a:pPr marL="285750" indent="-285750">
              <a:buFont typeface="Wingdings" pitchFamily="2" charset="2"/>
              <a:buChar char="§"/>
            </a:pPr>
            <a:endParaRPr lang="en-US" sz="1900" dirty="0">
              <a:solidFill>
                <a:schemeClr val="tx1">
                  <a:lumMod val="95000"/>
                  <a:lumOff val="5000"/>
                </a:schemeClr>
              </a:solidFill>
              <a:latin typeface="+mn-lt"/>
              <a:cs typeface="Arial Black"/>
            </a:endParaRPr>
          </a:p>
          <a:p>
            <a:pPr marL="285750" indent="-285750">
              <a:buFont typeface="Wingdings" pitchFamily="2" charset="2"/>
              <a:buChar char="§"/>
            </a:pPr>
            <a:r>
              <a:rPr lang="en-US" sz="1900" dirty="0">
                <a:solidFill>
                  <a:schemeClr val="tx1">
                    <a:lumMod val="95000"/>
                    <a:lumOff val="5000"/>
                  </a:schemeClr>
                </a:solidFill>
                <a:latin typeface="+mn-lt"/>
                <a:cs typeface="Arial Black"/>
              </a:rPr>
              <a:t>Sens. Thune (R-SD) and Klobuchar (D-MN) have stated their intent to introduce companion legislation. While it will be similar, some aspects may vary</a:t>
            </a:r>
          </a:p>
          <a:p>
            <a:endParaRPr lang="en-US" sz="1900" dirty="0">
              <a:solidFill>
                <a:schemeClr val="tx1">
                  <a:lumMod val="95000"/>
                  <a:lumOff val="5000"/>
                </a:schemeClr>
              </a:solidFill>
              <a:latin typeface="+mn-lt"/>
              <a:cs typeface="Arial Black"/>
            </a:endParaRPr>
          </a:p>
          <a:p>
            <a:pPr marL="285750" indent="-285750">
              <a:buFont typeface="Wingdings" pitchFamily="2" charset="2"/>
              <a:buChar char="§"/>
            </a:pPr>
            <a:r>
              <a:rPr lang="en-US" sz="1900" dirty="0">
                <a:solidFill>
                  <a:schemeClr val="tx1">
                    <a:lumMod val="95000"/>
                    <a:lumOff val="5000"/>
                  </a:schemeClr>
                </a:solidFill>
                <a:latin typeface="+mn-lt"/>
                <a:cs typeface="Arial Black"/>
              </a:rPr>
              <a:t>Ocean carrier pushback on the bill continues</a:t>
            </a:r>
          </a:p>
          <a:p>
            <a:endParaRPr lang="en-US" sz="2800" dirty="0">
              <a:gradFill>
                <a:gsLst>
                  <a:gs pos="0">
                    <a:srgbClr val="00B0F0"/>
                  </a:gs>
                  <a:gs pos="80000">
                    <a:schemeClr val="tx2">
                      <a:lumMod val="50000"/>
                    </a:schemeClr>
                  </a:gs>
                </a:gsLst>
                <a:lin ang="16200000" scaled="0"/>
              </a:gradFill>
            </a:endParaRPr>
          </a:p>
        </p:txBody>
      </p:sp>
      <p:sp>
        <p:nvSpPr>
          <p:cNvPr id="2" name="TextBox 1">
            <a:extLst>
              <a:ext uri="{FF2B5EF4-FFF2-40B4-BE49-F238E27FC236}">
                <a16:creationId xmlns:a16="http://schemas.microsoft.com/office/drawing/2014/main" id="{04F4FC32-782F-2B49-9211-260BC0B8EDD3}"/>
              </a:ext>
            </a:extLst>
          </p:cNvPr>
          <p:cNvSpPr txBox="1"/>
          <p:nvPr/>
        </p:nvSpPr>
        <p:spPr>
          <a:xfrm>
            <a:off x="13224" y="260621"/>
            <a:ext cx="7580665" cy="738664"/>
          </a:xfrm>
          <a:prstGeom prst="rect">
            <a:avLst/>
          </a:prstGeom>
          <a:noFill/>
        </p:spPr>
        <p:txBody>
          <a:bodyPr wrap="none" rtlCol="0">
            <a:spAutoFit/>
          </a:bodyPr>
          <a:lstStyle/>
          <a:p>
            <a:r>
              <a:rPr lang="en-US" sz="2400" dirty="0">
                <a:solidFill>
                  <a:schemeClr val="tx1">
                    <a:lumMod val="95000"/>
                    <a:lumOff val="5000"/>
                  </a:schemeClr>
                </a:solidFill>
                <a:latin typeface="+mj-lt"/>
                <a:cs typeface="Arial Black"/>
              </a:rPr>
              <a:t>H.R. 4996 – The Ocean Shipping Reform Act of 2021 (OSRA)</a:t>
            </a:r>
          </a:p>
          <a:p>
            <a:endParaRPr lang="en-US" dirty="0"/>
          </a:p>
        </p:txBody>
      </p:sp>
      <p:pic>
        <p:nvPicPr>
          <p:cNvPr id="5" name="Picture 4">
            <a:extLst>
              <a:ext uri="{FF2B5EF4-FFF2-40B4-BE49-F238E27FC236}">
                <a16:creationId xmlns:a16="http://schemas.microsoft.com/office/drawing/2014/main" id="{90490834-9C15-9541-BB8C-28B5591A2C1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5111397"/>
            <a:ext cx="865631" cy="375003"/>
          </a:xfrm>
          <a:prstGeom prst="rect">
            <a:avLst/>
          </a:prstGeom>
        </p:spPr>
      </p:pic>
    </p:spTree>
    <p:extLst>
      <p:ext uri="{BB962C8B-B14F-4D97-AF65-F5344CB8AC3E}">
        <p14:creationId xmlns:p14="http://schemas.microsoft.com/office/powerpoint/2010/main" val="215894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B313C57-0C6B-BF45-9224-B286EACDEC19}"/>
              </a:ext>
            </a:extLst>
          </p:cNvPr>
          <p:cNvSpPr txBox="1"/>
          <p:nvPr/>
        </p:nvSpPr>
        <p:spPr>
          <a:xfrm>
            <a:off x="164516" y="190973"/>
            <a:ext cx="7297829" cy="523220"/>
          </a:xfrm>
          <a:prstGeom prst="rect">
            <a:avLst/>
          </a:prstGeom>
          <a:noFill/>
        </p:spPr>
        <p:txBody>
          <a:bodyPr wrap="square" rtlCol="0">
            <a:spAutoFit/>
          </a:bodyPr>
          <a:lstStyle/>
          <a:p>
            <a:r>
              <a:rPr lang="en-US" sz="2800" dirty="0">
                <a:solidFill>
                  <a:schemeClr val="tx1">
                    <a:lumMod val="95000"/>
                    <a:lumOff val="5000"/>
                  </a:schemeClr>
                </a:solidFill>
                <a:latin typeface="+mj-lt"/>
              </a:rPr>
              <a:t>FMCSA – Anticipated Regulatory Action in 2022</a:t>
            </a:r>
          </a:p>
        </p:txBody>
      </p:sp>
      <p:sp>
        <p:nvSpPr>
          <p:cNvPr id="6" name="TextBox 5">
            <a:extLst>
              <a:ext uri="{FF2B5EF4-FFF2-40B4-BE49-F238E27FC236}">
                <a16:creationId xmlns:a16="http://schemas.microsoft.com/office/drawing/2014/main" id="{0C2C14E2-DBF2-F846-A043-5F73745BB3D1}"/>
              </a:ext>
            </a:extLst>
          </p:cNvPr>
          <p:cNvSpPr txBox="1"/>
          <p:nvPr/>
        </p:nvSpPr>
        <p:spPr>
          <a:xfrm>
            <a:off x="111964" y="845127"/>
            <a:ext cx="7760284" cy="2323713"/>
          </a:xfrm>
          <a:prstGeom prst="rect">
            <a:avLst/>
          </a:prstGeom>
          <a:noFill/>
        </p:spPr>
        <p:txBody>
          <a:bodyPr wrap="square" rtlCol="0">
            <a:spAutoFit/>
          </a:bodyPr>
          <a:lstStyle/>
          <a:p>
            <a:r>
              <a:rPr lang="en-US" sz="1900" b="1" dirty="0">
                <a:solidFill>
                  <a:schemeClr val="tx1">
                    <a:lumMod val="95000"/>
                    <a:lumOff val="5000"/>
                  </a:schemeClr>
                </a:solidFill>
              </a:rPr>
              <a:t>Household Goods Working Group – Recommendations Under Review</a:t>
            </a:r>
            <a:endParaRPr lang="en-US" sz="1900" b="1" i="1" dirty="0">
              <a:solidFill>
                <a:schemeClr val="tx1">
                  <a:lumMod val="95000"/>
                  <a:lumOff val="5000"/>
                </a:schemeClr>
              </a:solidFill>
            </a:endParaRPr>
          </a:p>
          <a:p>
            <a:pPr marL="742950" lvl="1" indent="-285750">
              <a:buFont typeface="Wingdings" pitchFamily="2" charset="2"/>
              <a:buChar char="§"/>
            </a:pPr>
            <a:r>
              <a:rPr lang="en-US" dirty="0">
                <a:solidFill>
                  <a:schemeClr val="tx1">
                    <a:lumMod val="95000"/>
                    <a:lumOff val="5000"/>
                  </a:schemeClr>
                </a:solidFill>
              </a:rPr>
              <a:t>Virtual Surveys Expanded Beyond 50 Mile Radius</a:t>
            </a:r>
          </a:p>
          <a:p>
            <a:pPr marL="742950" lvl="1" indent="-285750">
              <a:buFont typeface="Wingdings" pitchFamily="2" charset="2"/>
              <a:buChar char="§"/>
            </a:pPr>
            <a:r>
              <a:rPr lang="en-US" dirty="0">
                <a:solidFill>
                  <a:schemeClr val="tx1">
                    <a:lumMod val="95000"/>
                    <a:lumOff val="5000"/>
                  </a:schemeClr>
                </a:solidFill>
              </a:rPr>
              <a:t>New estimate required when shipper requests additional services</a:t>
            </a:r>
          </a:p>
          <a:p>
            <a:pPr marL="742950" lvl="1" indent="-285750">
              <a:buFont typeface="Wingdings" pitchFamily="2" charset="2"/>
              <a:buChar char="§"/>
            </a:pPr>
            <a:r>
              <a:rPr lang="en-US" dirty="0">
                <a:solidFill>
                  <a:schemeClr val="tx1">
                    <a:lumMod val="95000"/>
                    <a:lumOff val="5000"/>
                  </a:schemeClr>
                </a:solidFill>
              </a:rPr>
              <a:t>Order of Service Eliminated – Bill of Lading Enhanced</a:t>
            </a:r>
          </a:p>
          <a:p>
            <a:pPr marL="742950" lvl="1" indent="-285750">
              <a:buFont typeface="Wingdings" pitchFamily="2" charset="2"/>
              <a:buChar char="§"/>
            </a:pPr>
            <a:r>
              <a:rPr lang="en-US" dirty="0">
                <a:solidFill>
                  <a:schemeClr val="tx1">
                    <a:lumMod val="95000"/>
                    <a:lumOff val="5000"/>
                  </a:schemeClr>
                </a:solidFill>
              </a:rPr>
              <a:t>Freight bill replaced with an invoice requirement</a:t>
            </a:r>
          </a:p>
          <a:p>
            <a:pPr marL="742950" lvl="1" indent="-285750">
              <a:buFont typeface="Wingdings" pitchFamily="2" charset="2"/>
              <a:buChar char="§"/>
            </a:pPr>
            <a:r>
              <a:rPr lang="en-US" b="1" dirty="0">
                <a:solidFill>
                  <a:schemeClr val="tx1">
                    <a:lumMod val="95000"/>
                    <a:lumOff val="5000"/>
                  </a:schemeClr>
                </a:solidFill>
              </a:rPr>
              <a:t>Goal</a:t>
            </a:r>
            <a:r>
              <a:rPr lang="en-US" dirty="0">
                <a:solidFill>
                  <a:schemeClr val="tx1">
                    <a:lumMod val="95000"/>
                    <a:lumOff val="5000"/>
                  </a:schemeClr>
                </a:solidFill>
              </a:rPr>
              <a:t> – Increase transparency for the consumer and reduce duplicative/overlapping requirements for industry  </a:t>
            </a:r>
          </a:p>
          <a:p>
            <a:endParaRPr lang="en-US" dirty="0">
              <a:solidFill>
                <a:schemeClr val="tx1">
                  <a:lumMod val="95000"/>
                  <a:lumOff val="5000"/>
                </a:schemeClr>
              </a:solidFill>
            </a:endParaRPr>
          </a:p>
        </p:txBody>
      </p:sp>
      <p:sp>
        <p:nvSpPr>
          <p:cNvPr id="7" name="TextBox 6">
            <a:extLst>
              <a:ext uri="{FF2B5EF4-FFF2-40B4-BE49-F238E27FC236}">
                <a16:creationId xmlns:a16="http://schemas.microsoft.com/office/drawing/2014/main" id="{E903720D-C8C8-EF43-8EA1-0E15FB29A01C}"/>
              </a:ext>
            </a:extLst>
          </p:cNvPr>
          <p:cNvSpPr txBox="1"/>
          <p:nvPr/>
        </p:nvSpPr>
        <p:spPr>
          <a:xfrm>
            <a:off x="164516" y="3109497"/>
            <a:ext cx="8033553" cy="2308324"/>
          </a:xfrm>
          <a:prstGeom prst="rect">
            <a:avLst/>
          </a:prstGeom>
          <a:noFill/>
        </p:spPr>
        <p:txBody>
          <a:bodyPr wrap="square">
            <a:spAutoFit/>
          </a:bodyPr>
          <a:lstStyle/>
          <a:p>
            <a:r>
              <a:rPr lang="en-US" b="1" dirty="0"/>
              <a:t>Begin </a:t>
            </a:r>
            <a:r>
              <a:rPr lang="en-US" sz="1800" b="1" dirty="0"/>
              <a:t>rulemaking to distinguish between “brokers” and “bona fide agents” </a:t>
            </a:r>
            <a:r>
              <a:rPr lang="en-US" b="1" dirty="0"/>
              <a:t>for household goods moves</a:t>
            </a:r>
            <a:endParaRPr lang="en-US" sz="1800" b="1" dirty="0"/>
          </a:p>
          <a:p>
            <a:pPr marL="742950" lvl="1" indent="-285750">
              <a:buFont typeface="Wingdings" pitchFamily="2" charset="2"/>
              <a:buChar char="§"/>
            </a:pPr>
            <a:r>
              <a:rPr lang="en-US" dirty="0"/>
              <a:t>Goal is for the agency to establish transparency in brokering moves, and that financial responsibilities for the household goods industry are clearly defined</a:t>
            </a:r>
          </a:p>
          <a:p>
            <a:pPr marL="742950" lvl="1" indent="-285750">
              <a:buFont typeface="Wingdings" pitchFamily="2" charset="2"/>
              <a:buChar char="§"/>
            </a:pPr>
            <a:r>
              <a:rPr lang="en-US" dirty="0"/>
              <a:t>IAM is following this issue closely to ensure freight forwarders and other critical elements of the moving industry are not negatively impacted, or otherwise limited in services provided </a:t>
            </a:r>
          </a:p>
        </p:txBody>
      </p:sp>
      <p:pic>
        <p:nvPicPr>
          <p:cNvPr id="8" name="Picture 7">
            <a:extLst>
              <a:ext uri="{FF2B5EF4-FFF2-40B4-BE49-F238E27FC236}">
                <a16:creationId xmlns:a16="http://schemas.microsoft.com/office/drawing/2014/main" id="{AC7B4318-723F-5E4D-A5CB-9283EFF7809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5111397"/>
            <a:ext cx="865631" cy="375003"/>
          </a:xfrm>
          <a:prstGeom prst="rect">
            <a:avLst/>
          </a:prstGeom>
        </p:spPr>
      </p:pic>
    </p:spTree>
    <p:extLst>
      <p:ext uri="{BB962C8B-B14F-4D97-AF65-F5344CB8AC3E}">
        <p14:creationId xmlns:p14="http://schemas.microsoft.com/office/powerpoint/2010/main" val="4143287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B313C57-0C6B-BF45-9224-B286EACDEC19}"/>
              </a:ext>
            </a:extLst>
          </p:cNvPr>
          <p:cNvSpPr txBox="1"/>
          <p:nvPr/>
        </p:nvSpPr>
        <p:spPr>
          <a:xfrm>
            <a:off x="164516" y="190973"/>
            <a:ext cx="7297829" cy="523220"/>
          </a:xfrm>
          <a:prstGeom prst="rect">
            <a:avLst/>
          </a:prstGeom>
          <a:noFill/>
        </p:spPr>
        <p:txBody>
          <a:bodyPr wrap="square" rtlCol="0">
            <a:spAutoFit/>
          </a:bodyPr>
          <a:lstStyle/>
          <a:p>
            <a:r>
              <a:rPr lang="en-US" sz="2800" dirty="0">
                <a:solidFill>
                  <a:schemeClr val="tx1">
                    <a:lumMod val="95000"/>
                    <a:lumOff val="5000"/>
                  </a:schemeClr>
                </a:solidFill>
                <a:latin typeface="+mj-lt"/>
              </a:rPr>
              <a:t>FMCSA – Anticipated Regulatory Action in 2022</a:t>
            </a:r>
          </a:p>
        </p:txBody>
      </p:sp>
      <p:sp>
        <p:nvSpPr>
          <p:cNvPr id="6" name="TextBox 5">
            <a:extLst>
              <a:ext uri="{FF2B5EF4-FFF2-40B4-BE49-F238E27FC236}">
                <a16:creationId xmlns:a16="http://schemas.microsoft.com/office/drawing/2014/main" id="{0C2C14E2-DBF2-F846-A043-5F73745BB3D1}"/>
              </a:ext>
            </a:extLst>
          </p:cNvPr>
          <p:cNvSpPr txBox="1"/>
          <p:nvPr/>
        </p:nvSpPr>
        <p:spPr>
          <a:xfrm>
            <a:off x="111964" y="845127"/>
            <a:ext cx="7760284" cy="4524315"/>
          </a:xfrm>
          <a:prstGeom prst="rect">
            <a:avLst/>
          </a:prstGeom>
          <a:noFill/>
        </p:spPr>
        <p:txBody>
          <a:bodyPr wrap="square" rtlCol="0">
            <a:spAutoFit/>
          </a:bodyPr>
          <a:lstStyle/>
          <a:p>
            <a:pPr marL="0" marR="0">
              <a:spcBef>
                <a:spcPts val="0"/>
              </a:spcBef>
              <a:spcAft>
                <a:spcPts val="0"/>
              </a:spcAft>
            </a:pPr>
            <a:r>
              <a:rPr lang="en-US" sz="1800" b="1"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t>National Consumer Complaint Database</a:t>
            </a:r>
            <a:r>
              <a:rPr lang="en-US" sz="18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t> – Review the functionality and usability of the current database. Household goods moves complaints are its primary focus, and the agency will recommend ways to improve its usability, review of complaints received and issue resulting recommendations based on their findings.</a:t>
            </a: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p>
            <a:pPr marL="0" marR="0">
              <a:spcBef>
                <a:spcPts val="0"/>
              </a:spcBef>
              <a:spcAft>
                <a:spcPts val="0"/>
              </a:spcAft>
            </a:pPr>
            <a:r>
              <a:rPr lang="en-US" sz="18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t> </a:t>
            </a: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p>
            <a:pPr marL="0" marR="0">
              <a:spcBef>
                <a:spcPts val="0"/>
              </a:spcBef>
              <a:spcAft>
                <a:spcPts val="0"/>
              </a:spcAft>
            </a:pPr>
            <a:r>
              <a:rPr lang="en-US" sz="1800" b="1"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t>DRIVE-SAFE Act</a:t>
            </a:r>
            <a:r>
              <a:rPr lang="en-US" sz="18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t> – Begin a three-year pilot program to allow 3,000 drivers under 21 years of age to operate commercial trucks in interstate commerce. Drivers will need to complete 400 hours of training, along with safety-focused requirements and licensing. </a:t>
            </a: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p>
            <a:pPr marL="0" marR="0">
              <a:spcBef>
                <a:spcPts val="0"/>
              </a:spcBef>
              <a:spcAft>
                <a:spcPts val="0"/>
              </a:spcAft>
            </a:pPr>
            <a:r>
              <a:rPr lang="en-US" sz="18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t> </a:t>
            </a: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p>
            <a:pPr marL="0" marR="0">
              <a:spcBef>
                <a:spcPts val="0"/>
              </a:spcBef>
              <a:spcAft>
                <a:spcPts val="0"/>
              </a:spcAft>
            </a:pPr>
            <a:r>
              <a:rPr lang="en-US" sz="1800" b="1"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t>Driver Pay</a:t>
            </a:r>
            <a:r>
              <a:rPr lang="en-US" sz="18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t> - Conduct an "outside review" of driver pay, which are likely to include driver-detention connected issues. This issue has received renewed attention over the past year, as drivers have contended with longer delays at ports and other intermodal connected facilities.</a:t>
            </a: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p>
            <a:endParaRPr lang="en-US" dirty="0">
              <a:solidFill>
                <a:schemeClr val="tx1">
                  <a:lumMod val="95000"/>
                  <a:lumOff val="5000"/>
                </a:schemeClr>
              </a:solidFill>
            </a:endParaRPr>
          </a:p>
        </p:txBody>
      </p:sp>
      <p:pic>
        <p:nvPicPr>
          <p:cNvPr id="8" name="Picture 7">
            <a:extLst>
              <a:ext uri="{FF2B5EF4-FFF2-40B4-BE49-F238E27FC236}">
                <a16:creationId xmlns:a16="http://schemas.microsoft.com/office/drawing/2014/main" id="{51CD1D19-A25F-1145-91B8-1E64D3290AC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5111397"/>
            <a:ext cx="865631" cy="375003"/>
          </a:xfrm>
          <a:prstGeom prst="rect">
            <a:avLst/>
          </a:prstGeom>
        </p:spPr>
      </p:pic>
    </p:spTree>
    <p:extLst>
      <p:ext uri="{BB962C8B-B14F-4D97-AF65-F5344CB8AC3E}">
        <p14:creationId xmlns:p14="http://schemas.microsoft.com/office/powerpoint/2010/main" val="807618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B313C57-0C6B-BF45-9224-B286EACDEC19}"/>
              </a:ext>
            </a:extLst>
          </p:cNvPr>
          <p:cNvSpPr txBox="1"/>
          <p:nvPr/>
        </p:nvSpPr>
        <p:spPr>
          <a:xfrm>
            <a:off x="0" y="119188"/>
            <a:ext cx="7297829" cy="492443"/>
          </a:xfrm>
          <a:prstGeom prst="rect">
            <a:avLst/>
          </a:prstGeom>
          <a:noFill/>
        </p:spPr>
        <p:txBody>
          <a:bodyPr wrap="square" rtlCol="0">
            <a:spAutoFit/>
          </a:bodyPr>
          <a:lstStyle/>
          <a:p>
            <a:r>
              <a:rPr lang="en-US" sz="2600" dirty="0">
                <a:solidFill>
                  <a:schemeClr val="tx1">
                    <a:lumMod val="95000"/>
                    <a:lumOff val="5000"/>
                  </a:schemeClr>
                </a:solidFill>
                <a:latin typeface="+mj-lt"/>
              </a:rPr>
              <a:t>FMCSA – Anticipated Regulatory Action in 2022</a:t>
            </a:r>
          </a:p>
        </p:txBody>
      </p:sp>
      <p:sp>
        <p:nvSpPr>
          <p:cNvPr id="6" name="TextBox 5">
            <a:extLst>
              <a:ext uri="{FF2B5EF4-FFF2-40B4-BE49-F238E27FC236}">
                <a16:creationId xmlns:a16="http://schemas.microsoft.com/office/drawing/2014/main" id="{0C2C14E2-DBF2-F846-A043-5F73745BB3D1}"/>
              </a:ext>
            </a:extLst>
          </p:cNvPr>
          <p:cNvSpPr txBox="1"/>
          <p:nvPr/>
        </p:nvSpPr>
        <p:spPr>
          <a:xfrm>
            <a:off x="154004" y="737793"/>
            <a:ext cx="8611623" cy="4524315"/>
          </a:xfrm>
          <a:prstGeom prst="rect">
            <a:avLst/>
          </a:prstGeom>
          <a:noFill/>
        </p:spPr>
        <p:txBody>
          <a:bodyPr wrap="square" rtlCol="0">
            <a:spAutoFit/>
          </a:bodyPr>
          <a:lstStyle/>
          <a:p>
            <a:pPr marL="0" marR="0">
              <a:spcBef>
                <a:spcPts val="0"/>
              </a:spcBef>
              <a:spcAft>
                <a:spcPts val="0"/>
              </a:spcAft>
            </a:pPr>
            <a:r>
              <a:rPr lang="en-US" sz="1900" b="1"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t>Motor Carrier Safety Advisory Committee (MCSAC)</a:t>
            </a:r>
          </a:p>
          <a:p>
            <a:pPr marL="0" marR="0">
              <a:spcBef>
                <a:spcPts val="0"/>
              </a:spcBef>
              <a:spcAft>
                <a:spcPts val="0"/>
              </a:spcAft>
            </a:pPr>
            <a:endParaRPr lang="en-US" sz="1800" b="1"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p>
            <a:pPr marL="285750" marR="0" indent="-285750">
              <a:spcBef>
                <a:spcPts val="0"/>
              </a:spcBef>
              <a:spcAft>
                <a:spcPts val="0"/>
              </a:spcAft>
              <a:buFont typeface="Wingdings" pitchFamily="2" charset="2"/>
              <a:buChar char="§"/>
            </a:pPr>
            <a:r>
              <a:rPr lang="en-US" sz="1800" u="sng"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t>While no rulemaking is required</a:t>
            </a:r>
            <a:r>
              <a:rPr lang="en-US" sz="18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t>, the FMCSA-convened Committee is currently reviewing the surge in “last mile” delivery trucks, primarily used for online-ordered, package deliveries to residences</a:t>
            </a:r>
          </a:p>
          <a:p>
            <a:pPr marL="285750" marR="0" indent="-285750">
              <a:spcBef>
                <a:spcPts val="0"/>
              </a:spcBef>
              <a:spcAft>
                <a:spcPts val="0"/>
              </a:spcAft>
              <a:buFont typeface="Wingdings" pitchFamily="2" charset="2"/>
              <a:buChar char="§"/>
            </a:pPr>
            <a:endParaRPr lang="en-US" dirty="0">
              <a:solidFill>
                <a:srgbClr val="000000"/>
              </a:solidFill>
              <a:latin typeface="Calibri" panose="020F0502020204030204" pitchFamily="34" charset="0"/>
              <a:ea typeface="MS Mincho" panose="02020609040205080304" pitchFamily="49" charset="-128"/>
              <a:cs typeface="Times New Roman" panose="02020603050405020304" pitchFamily="18" charset="0"/>
            </a:endParaRPr>
          </a:p>
          <a:p>
            <a:pPr marL="285750" marR="0" indent="-285750">
              <a:spcBef>
                <a:spcPts val="0"/>
              </a:spcBef>
              <a:spcAft>
                <a:spcPts val="0"/>
              </a:spcAft>
              <a:buFont typeface="Wingdings" pitchFamily="2" charset="2"/>
              <a:buChar char="§"/>
            </a:pPr>
            <a:r>
              <a:rPr lang="en-US" sz="18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t>These delivery tru</a:t>
            </a:r>
            <a:r>
              <a:rPr lang="en-US" dirty="0">
                <a:solidFill>
                  <a:srgbClr val="000000"/>
                </a:solidFill>
                <a:latin typeface="Calibri" panose="020F0502020204030204" pitchFamily="34" charset="0"/>
                <a:ea typeface="MS Mincho" panose="02020609040205080304" pitchFamily="49" charset="-128"/>
                <a:cs typeface="Times New Roman" panose="02020603050405020304" pitchFamily="18" charset="0"/>
              </a:rPr>
              <a:t>cks and similar vehicles are typically under 10,000 lbs., in a range of 4,000 —8,000 lbs. - no CDL requirements for drivers</a:t>
            </a:r>
          </a:p>
          <a:p>
            <a:pPr marL="285750" marR="0" indent="-285750">
              <a:spcBef>
                <a:spcPts val="0"/>
              </a:spcBef>
              <a:spcAft>
                <a:spcPts val="0"/>
              </a:spcAft>
              <a:buFont typeface="Wingdings" pitchFamily="2" charset="2"/>
              <a:buChar char="§"/>
            </a:pPr>
            <a:endParaRPr lang="en-US" dirty="0">
              <a:solidFill>
                <a:srgbClr val="000000"/>
              </a:solidFill>
              <a:latin typeface="Calibri" panose="020F0502020204030204" pitchFamily="34" charset="0"/>
              <a:ea typeface="MS Mincho" panose="02020609040205080304" pitchFamily="49" charset="-128"/>
              <a:cs typeface="Times New Roman" panose="02020603050405020304" pitchFamily="18" charset="0"/>
            </a:endParaRPr>
          </a:p>
          <a:p>
            <a:pPr marL="285750" marR="0" indent="-285750">
              <a:spcBef>
                <a:spcPts val="0"/>
              </a:spcBef>
              <a:spcAft>
                <a:spcPts val="0"/>
              </a:spcAft>
              <a:buFont typeface="Wingdings" pitchFamily="2" charset="2"/>
              <a:buChar char="§"/>
            </a:pPr>
            <a:r>
              <a:rPr lang="en-US" dirty="0">
                <a:solidFill>
                  <a:srgbClr val="000000"/>
                </a:solidFill>
                <a:latin typeface="Calibri" panose="020F0502020204030204" pitchFamily="34" charset="0"/>
                <a:ea typeface="MS Mincho" panose="02020609040205080304" pitchFamily="49" charset="-128"/>
                <a:cs typeface="Times New Roman" panose="02020603050405020304" pitchFamily="18" charset="0"/>
              </a:rPr>
              <a:t>FMCSA is currently gathering available safety data, acknowledging gaps in this data currently exist</a:t>
            </a:r>
          </a:p>
          <a:p>
            <a:pPr marL="285750" marR="0" indent="-285750">
              <a:spcBef>
                <a:spcPts val="0"/>
              </a:spcBef>
              <a:spcAft>
                <a:spcPts val="0"/>
              </a:spcAft>
              <a:buFont typeface="Wingdings" pitchFamily="2" charset="2"/>
              <a:buChar char="§"/>
            </a:pPr>
            <a:endParaRPr lang="en-US" dirty="0">
              <a:solidFill>
                <a:srgbClr val="000000"/>
              </a:solidFill>
              <a:latin typeface="Calibri" panose="020F0502020204030204" pitchFamily="34" charset="0"/>
              <a:ea typeface="MS Mincho" panose="02020609040205080304" pitchFamily="49" charset="-128"/>
              <a:cs typeface="Times New Roman" panose="02020603050405020304" pitchFamily="18" charset="0"/>
            </a:endParaRPr>
          </a:p>
          <a:p>
            <a:pPr marL="285750" marR="0" indent="-285750">
              <a:spcBef>
                <a:spcPts val="0"/>
              </a:spcBef>
              <a:spcAft>
                <a:spcPts val="0"/>
              </a:spcAft>
              <a:buFont typeface="Wingdings" pitchFamily="2" charset="2"/>
              <a:buChar char="§"/>
            </a:pPr>
            <a:r>
              <a:rPr lang="en-US" dirty="0">
                <a:solidFill>
                  <a:srgbClr val="000000"/>
                </a:solidFill>
                <a:latin typeface="Calibri" panose="020F0502020204030204" pitchFamily="34" charset="0"/>
                <a:ea typeface="MS Mincho" panose="02020609040205080304" pitchFamily="49" charset="-128"/>
                <a:cs typeface="Times New Roman" panose="02020603050405020304" pitchFamily="18" charset="0"/>
              </a:rPr>
              <a:t>IAM will follow the discussions, and keep members apprised of any proposals</a:t>
            </a:r>
          </a:p>
          <a:p>
            <a:pPr marL="0" marR="0">
              <a:spcBef>
                <a:spcPts val="0"/>
              </a:spcBef>
              <a:spcAft>
                <a:spcPts val="0"/>
              </a:spcAft>
            </a:pPr>
            <a:endParaRPr lang="en-US" sz="18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spcBef>
                <a:spcPts val="0"/>
              </a:spcBef>
              <a:spcAft>
                <a:spcPts val="0"/>
              </a:spcAft>
            </a:pP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p>
            <a:pPr marL="0" marR="0">
              <a:spcBef>
                <a:spcPts val="0"/>
              </a:spcBef>
              <a:spcAft>
                <a:spcPts val="0"/>
              </a:spcAft>
            </a:pPr>
            <a:r>
              <a:rPr lang="en-US" sz="18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t> </a:t>
            </a:r>
            <a:endParaRPr lang="en-US" dirty="0">
              <a:solidFill>
                <a:schemeClr val="tx1">
                  <a:lumMod val="95000"/>
                  <a:lumOff val="5000"/>
                </a:schemeClr>
              </a:solidFill>
            </a:endParaRPr>
          </a:p>
        </p:txBody>
      </p:sp>
      <p:pic>
        <p:nvPicPr>
          <p:cNvPr id="4" name="Picture 3">
            <a:extLst>
              <a:ext uri="{FF2B5EF4-FFF2-40B4-BE49-F238E27FC236}">
                <a16:creationId xmlns:a16="http://schemas.microsoft.com/office/drawing/2014/main" id="{4F8A1581-951A-F84D-A476-17679568654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5111397"/>
            <a:ext cx="865631" cy="375003"/>
          </a:xfrm>
          <a:prstGeom prst="rect">
            <a:avLst/>
          </a:prstGeom>
        </p:spPr>
      </p:pic>
    </p:spTree>
    <p:extLst>
      <p:ext uri="{BB962C8B-B14F-4D97-AF65-F5344CB8AC3E}">
        <p14:creationId xmlns:p14="http://schemas.microsoft.com/office/powerpoint/2010/main" val="1910892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236FB80-B049-9A4E-8E20-BE0F42F05D08}"/>
              </a:ext>
            </a:extLst>
          </p:cNvPr>
          <p:cNvSpPr>
            <a:spLocks noGrp="1"/>
          </p:cNvSpPr>
          <p:nvPr>
            <p:ph sz="quarter" idx="10"/>
          </p:nvPr>
        </p:nvSpPr>
        <p:spPr>
          <a:xfrm>
            <a:off x="263527" y="238631"/>
            <a:ext cx="7919634" cy="4448983"/>
          </a:xfrm>
        </p:spPr>
        <p:txBody>
          <a:bodyPr/>
          <a:lstStyle/>
          <a:p>
            <a:endParaRPr lang="en-US" sz="1800" dirty="0">
              <a:solidFill>
                <a:schemeClr val="tx1">
                  <a:lumMod val="95000"/>
                  <a:lumOff val="5000"/>
                </a:schemeClr>
              </a:solidFill>
              <a:latin typeface="+mn-lt"/>
              <a:cs typeface="Arial Black"/>
            </a:endParaRPr>
          </a:p>
          <a:p>
            <a:endParaRPr lang="en-US" sz="1800" b="0" dirty="0">
              <a:solidFill>
                <a:schemeClr val="tx1">
                  <a:lumMod val="95000"/>
                  <a:lumOff val="5000"/>
                </a:schemeClr>
              </a:solidFill>
              <a:latin typeface="+mn-lt"/>
              <a:cs typeface="Arial Black"/>
            </a:endParaRPr>
          </a:p>
          <a:p>
            <a:endParaRPr lang="en-US" sz="1800" b="0" dirty="0">
              <a:solidFill>
                <a:schemeClr val="tx1">
                  <a:lumMod val="95000"/>
                  <a:lumOff val="5000"/>
                </a:schemeClr>
              </a:solidFill>
              <a:latin typeface="+mn-lt"/>
              <a:cs typeface="Arial Black"/>
            </a:endParaRPr>
          </a:p>
          <a:p>
            <a:r>
              <a:rPr lang="en-US" sz="1900" b="0" dirty="0">
                <a:solidFill>
                  <a:schemeClr val="tx1">
                    <a:lumMod val="95000"/>
                    <a:lumOff val="5000"/>
                  </a:schemeClr>
                </a:solidFill>
                <a:latin typeface="+mn-lt"/>
                <a:cs typeface="Arial Black"/>
              </a:rPr>
              <a:t>Commission has issued notice to ocean carriers to provide the following:</a:t>
            </a:r>
          </a:p>
          <a:p>
            <a:endParaRPr lang="en-US" sz="1900" b="0" dirty="0">
              <a:solidFill>
                <a:schemeClr val="tx1">
                  <a:lumMod val="95000"/>
                  <a:lumOff val="5000"/>
                </a:schemeClr>
              </a:solidFill>
              <a:latin typeface="+mn-lt"/>
              <a:cs typeface="Arial Black"/>
            </a:endParaRPr>
          </a:p>
          <a:p>
            <a:pPr marL="285750" indent="-285750">
              <a:buFont typeface="Wingdings" pitchFamily="2" charset="2"/>
              <a:buChar char="§"/>
            </a:pPr>
            <a:r>
              <a:rPr lang="en-US" sz="1700" b="0" dirty="0">
                <a:solidFill>
                  <a:schemeClr val="tx1">
                    <a:lumMod val="95000"/>
                    <a:lumOff val="5000"/>
                  </a:schemeClr>
                </a:solidFill>
                <a:latin typeface="+mn-lt"/>
                <a:cs typeface="Arial Black"/>
              </a:rPr>
              <a:t>Display detention and demurrage charges clearly and prominently on their webpage or customer portal</a:t>
            </a:r>
          </a:p>
          <a:p>
            <a:pPr marL="285750" indent="-285750">
              <a:buFont typeface="Wingdings" pitchFamily="2" charset="2"/>
              <a:buChar char="§"/>
            </a:pPr>
            <a:r>
              <a:rPr lang="en-US" sz="1700" b="0" dirty="0">
                <a:solidFill>
                  <a:schemeClr val="tx1">
                    <a:lumMod val="95000"/>
                    <a:lumOff val="5000"/>
                  </a:schemeClr>
                </a:solidFill>
                <a:latin typeface="+mn-lt"/>
                <a:cs typeface="Arial Black"/>
              </a:rPr>
              <a:t>Develop and document clear internal processes on all matters related to detention and demurrage</a:t>
            </a:r>
          </a:p>
          <a:p>
            <a:pPr marL="285750" indent="-285750">
              <a:buFont typeface="Wingdings" pitchFamily="2" charset="2"/>
              <a:buChar char="§"/>
            </a:pPr>
            <a:r>
              <a:rPr lang="en-US" sz="1700" b="0" dirty="0">
                <a:solidFill>
                  <a:schemeClr val="tx1">
                    <a:lumMod val="95000"/>
                    <a:lumOff val="5000"/>
                  </a:schemeClr>
                </a:solidFill>
                <a:latin typeface="+mn-lt"/>
                <a:cs typeface="Arial Black"/>
              </a:rPr>
              <a:t>Delineate dispute resolution procedures, contacts, and required documentation on invoices</a:t>
            </a:r>
          </a:p>
          <a:p>
            <a:pPr marL="285750" indent="-285750">
              <a:buFont typeface="Wingdings" pitchFamily="2" charset="2"/>
              <a:buChar char="§"/>
            </a:pPr>
            <a:r>
              <a:rPr lang="en-US" sz="1700" dirty="0">
                <a:solidFill>
                  <a:schemeClr val="tx1">
                    <a:lumMod val="95000"/>
                    <a:lumOff val="5000"/>
                  </a:schemeClr>
                </a:solidFill>
                <a:latin typeface="+mn-lt"/>
                <a:cs typeface="Arial Black"/>
              </a:rPr>
              <a:t>To Come </a:t>
            </a:r>
            <a:r>
              <a:rPr lang="en-US" sz="1700" b="0" dirty="0">
                <a:solidFill>
                  <a:schemeClr val="tx1">
                    <a:lumMod val="95000"/>
                    <a:lumOff val="5000"/>
                  </a:schemeClr>
                </a:solidFill>
                <a:latin typeface="+mn-lt"/>
                <a:cs typeface="Arial Black"/>
              </a:rPr>
              <a:t>- Advanced Notice of Proposed Rulemaking (ANOPR) regarding application of detention and demurrage practices. This follows an extensive audit/review of carrier invoices to identify billing practices</a:t>
            </a:r>
          </a:p>
          <a:p>
            <a:pPr marL="342900" indent="-342900">
              <a:buFont typeface="Wingdings" pitchFamily="2" charset="2"/>
              <a:buChar char="§"/>
            </a:pPr>
            <a:endParaRPr lang="en-US" sz="1600" b="0" dirty="0">
              <a:solidFill>
                <a:schemeClr val="tx1">
                  <a:lumMod val="95000"/>
                  <a:lumOff val="5000"/>
                </a:schemeClr>
              </a:solidFill>
              <a:latin typeface="+mn-lt"/>
              <a:cs typeface="Arial Black"/>
            </a:endParaRPr>
          </a:p>
          <a:p>
            <a:endParaRPr lang="en-US" sz="1600" b="0" dirty="0">
              <a:solidFill>
                <a:schemeClr val="tx1">
                  <a:lumMod val="95000"/>
                  <a:lumOff val="5000"/>
                </a:schemeClr>
              </a:solidFill>
              <a:latin typeface="+mn-lt"/>
              <a:cs typeface="Arial Black"/>
            </a:endParaRPr>
          </a:p>
          <a:p>
            <a:endParaRPr lang="en-US" dirty="0"/>
          </a:p>
        </p:txBody>
      </p:sp>
      <p:sp>
        <p:nvSpPr>
          <p:cNvPr id="3" name="TextBox 2">
            <a:extLst>
              <a:ext uri="{FF2B5EF4-FFF2-40B4-BE49-F238E27FC236}">
                <a16:creationId xmlns:a16="http://schemas.microsoft.com/office/drawing/2014/main" id="{BA3DF060-B067-4942-8D7F-D7303D834A36}"/>
              </a:ext>
            </a:extLst>
          </p:cNvPr>
          <p:cNvSpPr txBox="1"/>
          <p:nvPr/>
        </p:nvSpPr>
        <p:spPr>
          <a:xfrm>
            <a:off x="379141" y="468351"/>
            <a:ext cx="184731" cy="369332"/>
          </a:xfrm>
          <a:prstGeom prst="rect">
            <a:avLst/>
          </a:prstGeom>
          <a:noFill/>
        </p:spPr>
        <p:txBody>
          <a:bodyPr wrap="none" rtlCol="0">
            <a:spAutoFit/>
          </a:bodyPr>
          <a:lstStyle/>
          <a:p>
            <a:endParaRPr lang="en-US" dirty="0"/>
          </a:p>
        </p:txBody>
      </p:sp>
      <p:sp>
        <p:nvSpPr>
          <p:cNvPr id="4" name="TextBox 3">
            <a:extLst>
              <a:ext uri="{FF2B5EF4-FFF2-40B4-BE49-F238E27FC236}">
                <a16:creationId xmlns:a16="http://schemas.microsoft.com/office/drawing/2014/main" id="{9AD43FC4-DD20-F94B-9257-7292236B7C11}"/>
              </a:ext>
            </a:extLst>
          </p:cNvPr>
          <p:cNvSpPr txBox="1"/>
          <p:nvPr/>
        </p:nvSpPr>
        <p:spPr>
          <a:xfrm>
            <a:off x="579863" y="-691376"/>
            <a:ext cx="184731" cy="369332"/>
          </a:xfrm>
          <a:prstGeom prst="rect">
            <a:avLst/>
          </a:prstGeom>
          <a:noFill/>
        </p:spPr>
        <p:txBody>
          <a:bodyPr wrap="none" rtlCol="0">
            <a:spAutoFit/>
          </a:bodyPr>
          <a:lstStyle/>
          <a:p>
            <a:endParaRPr lang="en-US" dirty="0"/>
          </a:p>
        </p:txBody>
      </p:sp>
      <p:sp>
        <p:nvSpPr>
          <p:cNvPr id="5" name="TextBox 4">
            <a:extLst>
              <a:ext uri="{FF2B5EF4-FFF2-40B4-BE49-F238E27FC236}">
                <a16:creationId xmlns:a16="http://schemas.microsoft.com/office/drawing/2014/main" id="{45B02905-38AB-6C47-9FA8-E9214CE3FE73}"/>
              </a:ext>
            </a:extLst>
          </p:cNvPr>
          <p:cNvSpPr txBox="1"/>
          <p:nvPr/>
        </p:nvSpPr>
        <p:spPr>
          <a:xfrm>
            <a:off x="52270" y="286568"/>
            <a:ext cx="9039459" cy="769441"/>
          </a:xfrm>
          <a:prstGeom prst="rect">
            <a:avLst/>
          </a:prstGeom>
          <a:noFill/>
        </p:spPr>
        <p:txBody>
          <a:bodyPr wrap="square" rtlCol="0">
            <a:spAutoFit/>
          </a:bodyPr>
          <a:lstStyle/>
          <a:p>
            <a:r>
              <a:rPr lang="en-US" sz="2200" dirty="0">
                <a:solidFill>
                  <a:schemeClr val="tx1">
                    <a:lumMod val="95000"/>
                    <a:lumOff val="5000"/>
                  </a:schemeClr>
                </a:solidFill>
                <a:latin typeface="+mj-lt"/>
                <a:cs typeface="Arial Black"/>
              </a:rPr>
              <a:t>U.S. Federal Maritime Commission (FMC) – Recent Actions on Detention &amp; Demurrage Related Shipping Issues</a:t>
            </a:r>
            <a:endParaRPr lang="en-US" sz="2200" dirty="0"/>
          </a:p>
        </p:txBody>
      </p:sp>
      <p:pic>
        <p:nvPicPr>
          <p:cNvPr id="6" name="Picture 5">
            <a:extLst>
              <a:ext uri="{FF2B5EF4-FFF2-40B4-BE49-F238E27FC236}">
                <a16:creationId xmlns:a16="http://schemas.microsoft.com/office/drawing/2014/main" id="{0C3CCFE9-67DB-B845-B62A-E784A0B4AF8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5111397"/>
            <a:ext cx="865631" cy="375003"/>
          </a:xfrm>
          <a:prstGeom prst="rect">
            <a:avLst/>
          </a:prstGeom>
        </p:spPr>
      </p:pic>
    </p:spTree>
    <p:extLst>
      <p:ext uri="{BB962C8B-B14F-4D97-AF65-F5344CB8AC3E}">
        <p14:creationId xmlns:p14="http://schemas.microsoft.com/office/powerpoint/2010/main" val="2196156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7D466383-6F2D-FE45-A597-95C0641E04AA}"/>
              </a:ext>
            </a:extLst>
          </p:cNvPr>
          <p:cNvSpPr txBox="1">
            <a:spLocks/>
          </p:cNvSpPr>
          <p:nvPr/>
        </p:nvSpPr>
        <p:spPr>
          <a:xfrm>
            <a:off x="865631" y="1917752"/>
            <a:ext cx="7039623" cy="1090904"/>
          </a:xfrm>
          <a:prstGeom prst="rect">
            <a:avLst/>
          </a:prstGeom>
          <a:ln>
            <a:solidFill>
              <a:schemeClr val="bg1">
                <a:alpha val="0"/>
              </a:schemeClr>
            </a:solidFill>
          </a:ln>
        </p:spPr>
        <p:txBody>
          <a:bodyPr vert="horz" anchor="b"/>
          <a:lstStyle>
            <a:lvl1pPr marL="0" marR="0" indent="0" algn="l" defTabSz="457200" rtl="0" eaLnBrk="1" fontAlgn="auto" latinLnBrk="0" hangingPunct="1">
              <a:lnSpc>
                <a:spcPct val="100000"/>
              </a:lnSpc>
              <a:spcBef>
                <a:spcPct val="0"/>
              </a:spcBef>
              <a:spcAft>
                <a:spcPts val="0"/>
              </a:spcAft>
              <a:buClrTx/>
              <a:buSzTx/>
              <a:buFontTx/>
              <a:buNone/>
              <a:tabLst/>
              <a:defRPr sz="4800" kern="1200">
                <a:gradFill flip="none" rotWithShape="1">
                  <a:gsLst>
                    <a:gs pos="0">
                      <a:schemeClr val="tx2">
                        <a:lumMod val="60000"/>
                        <a:lumOff val="40000"/>
                      </a:schemeClr>
                    </a:gs>
                    <a:gs pos="100000">
                      <a:schemeClr val="tx2">
                        <a:lumMod val="50000"/>
                      </a:schemeClr>
                    </a:gs>
                  </a:gsLst>
                  <a:lin ang="16200000" scaled="0"/>
                  <a:tileRect/>
                </a:gradFill>
                <a:latin typeface="Arial Bold"/>
                <a:ea typeface="+mj-ea"/>
                <a:cs typeface="Arial Bold"/>
              </a:defRPr>
            </a:lvl1pPr>
          </a:lstStyle>
          <a:p>
            <a:endParaRPr lang="en-US" dirty="0">
              <a:gradFill>
                <a:gsLst>
                  <a:gs pos="0">
                    <a:srgbClr val="00B0F0"/>
                  </a:gs>
                  <a:gs pos="80000">
                    <a:schemeClr val="tx2">
                      <a:lumMod val="50000"/>
                    </a:schemeClr>
                  </a:gs>
                </a:gsLst>
                <a:lin ang="16200000" scaled="0"/>
              </a:gradFill>
            </a:endParaRPr>
          </a:p>
        </p:txBody>
      </p:sp>
      <p:sp>
        <p:nvSpPr>
          <p:cNvPr id="9" name="Title 1">
            <a:extLst>
              <a:ext uri="{FF2B5EF4-FFF2-40B4-BE49-F238E27FC236}">
                <a16:creationId xmlns:a16="http://schemas.microsoft.com/office/drawing/2014/main" id="{543714A6-B8E5-9449-9B65-FF0A3C6F9411}"/>
              </a:ext>
            </a:extLst>
          </p:cNvPr>
          <p:cNvSpPr txBox="1">
            <a:spLocks/>
          </p:cNvSpPr>
          <p:nvPr/>
        </p:nvSpPr>
        <p:spPr>
          <a:xfrm>
            <a:off x="0" y="78827"/>
            <a:ext cx="9017876" cy="5218387"/>
          </a:xfrm>
          <a:prstGeom prst="rect">
            <a:avLst/>
          </a:prstGeom>
          <a:ln>
            <a:solidFill>
              <a:schemeClr val="bg1">
                <a:alpha val="0"/>
              </a:schemeClr>
            </a:solidFill>
          </a:ln>
        </p:spPr>
        <p:txBody>
          <a:bodyPr vert="horz" anchor="t"/>
          <a:lstStyle>
            <a:lvl1pPr marL="0" marR="0" indent="0" algn="l" defTabSz="457200" rtl="0" eaLnBrk="1" fontAlgn="auto" latinLnBrk="0" hangingPunct="1">
              <a:lnSpc>
                <a:spcPct val="100000"/>
              </a:lnSpc>
              <a:spcBef>
                <a:spcPct val="0"/>
              </a:spcBef>
              <a:spcAft>
                <a:spcPts val="0"/>
              </a:spcAft>
              <a:buClrTx/>
              <a:buSzTx/>
              <a:buFontTx/>
              <a:buNone/>
              <a:tabLst/>
              <a:defRPr sz="2000" kern="1200">
                <a:gradFill flip="none" rotWithShape="1">
                  <a:gsLst>
                    <a:gs pos="0">
                      <a:schemeClr val="tx2">
                        <a:lumMod val="60000"/>
                        <a:lumOff val="40000"/>
                      </a:schemeClr>
                    </a:gs>
                    <a:gs pos="100000">
                      <a:schemeClr val="tx2">
                        <a:lumMod val="50000"/>
                      </a:schemeClr>
                    </a:gs>
                  </a:gsLst>
                  <a:lin ang="16200000" scaled="0"/>
                  <a:tileRect/>
                </a:gradFill>
                <a:latin typeface="Arial Bold"/>
                <a:ea typeface="+mj-ea"/>
                <a:cs typeface="Arial Bold"/>
              </a:defRPr>
            </a:lvl1pPr>
          </a:lstStyle>
          <a:p>
            <a:r>
              <a:rPr lang="en-US" sz="2400" b="1" dirty="0">
                <a:solidFill>
                  <a:schemeClr val="tx1">
                    <a:lumMod val="95000"/>
                    <a:lumOff val="5000"/>
                  </a:schemeClr>
                </a:solidFill>
                <a:latin typeface="+mj-lt"/>
                <a:cs typeface="Arial Black"/>
              </a:rPr>
              <a:t>Current Status of Vaccine Mandate Requirements </a:t>
            </a:r>
            <a:endParaRPr lang="en-US" sz="1800" b="1" dirty="0">
              <a:solidFill>
                <a:schemeClr val="tx1">
                  <a:lumMod val="95000"/>
                  <a:lumOff val="5000"/>
                </a:schemeClr>
              </a:solidFill>
              <a:latin typeface="+mj-lt"/>
              <a:cs typeface="Arial Black"/>
            </a:endParaRPr>
          </a:p>
          <a:p>
            <a:endParaRPr lang="en-US" sz="2400" dirty="0">
              <a:solidFill>
                <a:schemeClr val="tx1">
                  <a:lumMod val="95000"/>
                  <a:lumOff val="5000"/>
                </a:schemeClr>
              </a:solidFill>
              <a:latin typeface="+mj-lt"/>
              <a:cs typeface="Arial Black"/>
            </a:endParaRPr>
          </a:p>
          <a:p>
            <a:r>
              <a:rPr lang="en-US" sz="1800" b="1" dirty="0">
                <a:solidFill>
                  <a:schemeClr val="tx1">
                    <a:lumMod val="95000"/>
                    <a:lumOff val="5000"/>
                  </a:schemeClr>
                </a:solidFill>
                <a:latin typeface="+mj-lt"/>
                <a:cs typeface="Arial Black"/>
              </a:rPr>
              <a:t>OSHA – Emergency Temporary Standard (ETS) for Private Employers (100 + plus employee threshold)</a:t>
            </a:r>
          </a:p>
          <a:p>
            <a:r>
              <a:rPr lang="en-US" sz="1800" i="1" dirty="0">
                <a:solidFill>
                  <a:schemeClr val="tx1">
                    <a:lumMod val="95000"/>
                    <a:lumOff val="5000"/>
                  </a:schemeClr>
                </a:solidFill>
                <a:latin typeface="+mj-lt"/>
                <a:cs typeface="Arial Black"/>
              </a:rPr>
              <a:t>Nationwide injunction issued (stay of enforcement) in place – remains under judicial review</a:t>
            </a:r>
          </a:p>
          <a:p>
            <a:endParaRPr lang="en-US" sz="1800" i="1" dirty="0">
              <a:solidFill>
                <a:schemeClr val="tx1">
                  <a:lumMod val="95000"/>
                  <a:lumOff val="5000"/>
                </a:schemeClr>
              </a:solidFill>
              <a:latin typeface="+mj-lt"/>
              <a:cs typeface="Arial Black"/>
            </a:endParaRPr>
          </a:p>
          <a:p>
            <a:r>
              <a:rPr lang="en-US" sz="1800" b="1" dirty="0">
                <a:solidFill>
                  <a:schemeClr val="tx1">
                    <a:lumMod val="95000"/>
                    <a:lumOff val="5000"/>
                  </a:schemeClr>
                </a:solidFill>
                <a:latin typeface="+mj-lt"/>
                <a:cs typeface="Arial Black"/>
              </a:rPr>
              <a:t>Federal Contractor and Subcontractor Vaccine Requirements </a:t>
            </a:r>
          </a:p>
          <a:p>
            <a:r>
              <a:rPr lang="en-US" sz="1800" i="1" dirty="0">
                <a:solidFill>
                  <a:schemeClr val="tx1">
                    <a:lumMod val="95000"/>
                    <a:lumOff val="5000"/>
                  </a:schemeClr>
                </a:solidFill>
                <a:latin typeface="+mj-lt"/>
                <a:cs typeface="Arial Black"/>
              </a:rPr>
              <a:t>Nationwide injunction issued (stay of enforcement) in place – remains under judicial review</a:t>
            </a:r>
          </a:p>
          <a:p>
            <a:endParaRPr lang="en-US" sz="1800" i="1" dirty="0">
              <a:solidFill>
                <a:schemeClr val="tx1">
                  <a:lumMod val="95000"/>
                  <a:lumOff val="5000"/>
                </a:schemeClr>
              </a:solidFill>
              <a:latin typeface="+mj-lt"/>
              <a:cs typeface="Arial Black"/>
            </a:endParaRPr>
          </a:p>
          <a:p>
            <a:r>
              <a:rPr lang="en-US" sz="1800" b="1" dirty="0">
                <a:solidFill>
                  <a:schemeClr val="tx1">
                    <a:lumMod val="95000"/>
                    <a:lumOff val="5000"/>
                  </a:schemeClr>
                </a:solidFill>
                <a:latin typeface="+mj-lt"/>
                <a:cs typeface="Arial Black"/>
              </a:rPr>
              <a:t>New York City</a:t>
            </a:r>
          </a:p>
          <a:p>
            <a:r>
              <a:rPr lang="en-US" sz="1800" i="1" dirty="0">
                <a:solidFill>
                  <a:schemeClr val="tx1">
                    <a:lumMod val="95000"/>
                    <a:lumOff val="5000"/>
                  </a:schemeClr>
                </a:solidFill>
                <a:latin typeface="+mj-lt"/>
                <a:cs typeface="Arial Black"/>
              </a:rPr>
              <a:t>Hearing scheduled for Dec. 14</a:t>
            </a:r>
            <a:r>
              <a:rPr lang="en-US" sz="1800" i="1" baseline="30000" dirty="0">
                <a:solidFill>
                  <a:schemeClr val="tx1">
                    <a:lumMod val="95000"/>
                    <a:lumOff val="5000"/>
                  </a:schemeClr>
                </a:solidFill>
                <a:latin typeface="+mj-lt"/>
                <a:cs typeface="Arial Black"/>
              </a:rPr>
              <a:t>th</a:t>
            </a:r>
            <a:r>
              <a:rPr lang="en-US" sz="1800" i="1" dirty="0">
                <a:solidFill>
                  <a:schemeClr val="tx1">
                    <a:lumMod val="95000"/>
                    <a:lumOff val="5000"/>
                  </a:schemeClr>
                </a:solidFill>
                <a:latin typeface="+mj-lt"/>
                <a:cs typeface="Arial Black"/>
              </a:rPr>
              <a:t> to determine whether a temporary restraining order (halt) for municipal worker vaccine requirements will be issued. Legal challenges will also be filed against the just announced private business vaccine mandate, scheduled to go into effect Dec. 27th </a:t>
            </a:r>
          </a:p>
          <a:p>
            <a:endParaRPr lang="en-US" sz="1800" i="1" dirty="0">
              <a:solidFill>
                <a:schemeClr val="tx1">
                  <a:lumMod val="95000"/>
                  <a:lumOff val="5000"/>
                </a:schemeClr>
              </a:solidFill>
              <a:latin typeface="+mj-lt"/>
              <a:cs typeface="Arial Black"/>
            </a:endParaRPr>
          </a:p>
          <a:p>
            <a:r>
              <a:rPr lang="en-US" sz="1800" b="1" dirty="0">
                <a:solidFill>
                  <a:schemeClr val="tx1">
                    <a:lumMod val="95000"/>
                    <a:lumOff val="5000"/>
                  </a:schemeClr>
                </a:solidFill>
                <a:latin typeface="+mj-lt"/>
                <a:cs typeface="Arial Black"/>
              </a:rPr>
              <a:t>Cross-Border Truck Travel</a:t>
            </a:r>
          </a:p>
          <a:p>
            <a:r>
              <a:rPr lang="en-US" sz="1800" i="1" dirty="0">
                <a:solidFill>
                  <a:schemeClr val="tx1">
                    <a:lumMod val="95000"/>
                    <a:lumOff val="5000"/>
                  </a:schemeClr>
                </a:solidFill>
                <a:latin typeface="+mj-lt"/>
                <a:cs typeface="Arial Black"/>
              </a:rPr>
              <a:t>Canada will require proof of vaccination beginning Jan. 15</a:t>
            </a:r>
            <a:r>
              <a:rPr lang="en-US" sz="1800" i="1" baseline="30000" dirty="0">
                <a:solidFill>
                  <a:schemeClr val="tx1">
                    <a:lumMod val="95000"/>
                    <a:lumOff val="5000"/>
                  </a:schemeClr>
                </a:solidFill>
                <a:latin typeface="+mj-lt"/>
                <a:cs typeface="Arial Black"/>
              </a:rPr>
              <a:t>th</a:t>
            </a:r>
            <a:r>
              <a:rPr lang="en-US" sz="1800" i="1" dirty="0">
                <a:solidFill>
                  <a:schemeClr val="tx1">
                    <a:lumMod val="95000"/>
                    <a:lumOff val="5000"/>
                  </a:schemeClr>
                </a:solidFill>
                <a:latin typeface="+mj-lt"/>
                <a:cs typeface="Arial Black"/>
              </a:rPr>
              <a:t> for all drivers – US has indicated they will do the same beginning in Jan., but have not yet set a date for implementation</a:t>
            </a:r>
            <a:endParaRPr lang="en-US" i="1" dirty="0">
              <a:solidFill>
                <a:schemeClr val="tx1">
                  <a:lumMod val="95000"/>
                  <a:lumOff val="5000"/>
                </a:schemeClr>
              </a:solidFill>
              <a:latin typeface="+mj-lt"/>
              <a:cs typeface="Arial Black"/>
            </a:endParaRPr>
          </a:p>
          <a:p>
            <a:endParaRPr lang="en-US" i="1" dirty="0">
              <a:solidFill>
                <a:schemeClr val="tx1">
                  <a:lumMod val="95000"/>
                  <a:lumOff val="5000"/>
                </a:schemeClr>
              </a:solidFill>
              <a:latin typeface="+mj-lt"/>
              <a:cs typeface="Arial Black"/>
            </a:endParaRPr>
          </a:p>
          <a:p>
            <a:r>
              <a:rPr lang="en-US" sz="1600" i="1" dirty="0">
                <a:solidFill>
                  <a:schemeClr val="tx1">
                    <a:lumMod val="95000"/>
                    <a:lumOff val="5000"/>
                  </a:schemeClr>
                </a:solidFill>
                <a:latin typeface="+mj-lt"/>
                <a:cs typeface="Arial Black"/>
              </a:rPr>
              <a:t>Federal employee vaccine (or testing) requirements remain in place. </a:t>
            </a:r>
          </a:p>
          <a:p>
            <a:endParaRPr lang="en-US" sz="1600" dirty="0">
              <a:solidFill>
                <a:schemeClr val="tx1">
                  <a:lumMod val="95000"/>
                  <a:lumOff val="5000"/>
                </a:schemeClr>
              </a:solidFill>
              <a:latin typeface="+mj-lt"/>
              <a:cs typeface="Arial Black"/>
            </a:endParaRPr>
          </a:p>
          <a:p>
            <a:endParaRPr lang="en-US" sz="1400" dirty="0">
              <a:gradFill>
                <a:gsLst>
                  <a:gs pos="0">
                    <a:srgbClr val="00B0F0"/>
                  </a:gs>
                  <a:gs pos="80000">
                    <a:schemeClr val="tx2">
                      <a:lumMod val="50000"/>
                    </a:schemeClr>
                  </a:gs>
                </a:gsLst>
                <a:lin ang="16200000" scaled="0"/>
              </a:gradFill>
              <a:latin typeface="Arial Black"/>
              <a:cs typeface="Arial Black"/>
            </a:endParaRPr>
          </a:p>
          <a:p>
            <a:pPr marL="285750" indent="-285750">
              <a:buFont typeface="Wingdings" pitchFamily="2" charset="2"/>
              <a:buChar char="§"/>
            </a:pPr>
            <a:endParaRPr lang="en-US" dirty="0">
              <a:solidFill>
                <a:schemeClr val="tx1">
                  <a:lumMod val="95000"/>
                  <a:lumOff val="5000"/>
                </a:schemeClr>
              </a:solidFill>
              <a:latin typeface="+mn-lt"/>
              <a:cs typeface="Arial Black"/>
            </a:endParaRPr>
          </a:p>
          <a:p>
            <a:endParaRPr lang="en-US" sz="2800" dirty="0">
              <a:gradFill>
                <a:gsLst>
                  <a:gs pos="0">
                    <a:srgbClr val="00B0F0"/>
                  </a:gs>
                  <a:gs pos="80000">
                    <a:schemeClr val="tx2">
                      <a:lumMod val="50000"/>
                    </a:schemeClr>
                  </a:gs>
                </a:gsLst>
                <a:lin ang="16200000" scaled="0"/>
              </a:gradFill>
            </a:endParaRPr>
          </a:p>
        </p:txBody>
      </p:sp>
    </p:spTree>
    <p:extLst>
      <p:ext uri="{BB962C8B-B14F-4D97-AF65-F5344CB8AC3E}">
        <p14:creationId xmlns:p14="http://schemas.microsoft.com/office/powerpoint/2010/main" val="178100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7D466383-6F2D-FE45-A597-95C0641E04AA}"/>
              </a:ext>
            </a:extLst>
          </p:cNvPr>
          <p:cNvSpPr txBox="1">
            <a:spLocks/>
          </p:cNvSpPr>
          <p:nvPr/>
        </p:nvSpPr>
        <p:spPr>
          <a:xfrm>
            <a:off x="865631" y="1917752"/>
            <a:ext cx="7039623" cy="1090904"/>
          </a:xfrm>
          <a:prstGeom prst="rect">
            <a:avLst/>
          </a:prstGeom>
          <a:ln>
            <a:solidFill>
              <a:schemeClr val="bg1">
                <a:alpha val="0"/>
              </a:schemeClr>
            </a:solidFill>
          </a:ln>
        </p:spPr>
        <p:txBody>
          <a:bodyPr vert="horz" anchor="b"/>
          <a:lstStyle>
            <a:lvl1pPr marL="0" marR="0" indent="0" algn="l" defTabSz="457200" rtl="0" eaLnBrk="1" fontAlgn="auto" latinLnBrk="0" hangingPunct="1">
              <a:lnSpc>
                <a:spcPct val="100000"/>
              </a:lnSpc>
              <a:spcBef>
                <a:spcPct val="0"/>
              </a:spcBef>
              <a:spcAft>
                <a:spcPts val="0"/>
              </a:spcAft>
              <a:buClrTx/>
              <a:buSzTx/>
              <a:buFontTx/>
              <a:buNone/>
              <a:tabLst/>
              <a:defRPr sz="4800" kern="1200">
                <a:gradFill flip="none" rotWithShape="1">
                  <a:gsLst>
                    <a:gs pos="0">
                      <a:schemeClr val="tx2">
                        <a:lumMod val="60000"/>
                        <a:lumOff val="40000"/>
                      </a:schemeClr>
                    </a:gs>
                    <a:gs pos="100000">
                      <a:schemeClr val="tx2">
                        <a:lumMod val="50000"/>
                      </a:schemeClr>
                    </a:gs>
                  </a:gsLst>
                  <a:lin ang="16200000" scaled="0"/>
                  <a:tileRect/>
                </a:gradFill>
                <a:latin typeface="Arial Bold"/>
                <a:ea typeface="+mj-ea"/>
                <a:cs typeface="Arial Bold"/>
              </a:defRPr>
            </a:lvl1pPr>
          </a:lstStyle>
          <a:p>
            <a:endParaRPr lang="en-US" dirty="0">
              <a:gradFill>
                <a:gsLst>
                  <a:gs pos="0">
                    <a:srgbClr val="00B0F0"/>
                  </a:gs>
                  <a:gs pos="80000">
                    <a:schemeClr val="tx2">
                      <a:lumMod val="50000"/>
                    </a:schemeClr>
                  </a:gs>
                </a:gsLst>
                <a:lin ang="16200000" scaled="0"/>
              </a:gradFill>
            </a:endParaRPr>
          </a:p>
        </p:txBody>
      </p:sp>
      <p:sp>
        <p:nvSpPr>
          <p:cNvPr id="4" name="TextBox 3">
            <a:extLst>
              <a:ext uri="{FF2B5EF4-FFF2-40B4-BE49-F238E27FC236}">
                <a16:creationId xmlns:a16="http://schemas.microsoft.com/office/drawing/2014/main" id="{DD925AD6-0B66-154F-921A-65899FCAF6F0}"/>
              </a:ext>
            </a:extLst>
          </p:cNvPr>
          <p:cNvSpPr txBox="1"/>
          <p:nvPr/>
        </p:nvSpPr>
        <p:spPr>
          <a:xfrm>
            <a:off x="0" y="1353225"/>
            <a:ext cx="8973133" cy="2616101"/>
          </a:xfrm>
          <a:prstGeom prst="rect">
            <a:avLst/>
          </a:prstGeom>
          <a:noFill/>
        </p:spPr>
        <p:txBody>
          <a:bodyPr wrap="square" rtlCol="0">
            <a:spAutoFit/>
          </a:bodyPr>
          <a:lstStyle/>
          <a:p>
            <a:endParaRPr lang="en-US" sz="2000" dirty="0"/>
          </a:p>
          <a:p>
            <a:pPr algn="ctr"/>
            <a:r>
              <a:rPr lang="en-US" sz="2400" b="1" dirty="0">
                <a:latin typeface="Arial" panose="020B0604020202020204" pitchFamily="34" charset="0"/>
                <a:cs typeface="Arial" panose="020B0604020202020204" pitchFamily="34" charset="0"/>
              </a:rPr>
              <a:t>IAM Members are Encouraged to Reach Out At Any Time</a:t>
            </a:r>
          </a:p>
          <a:p>
            <a:pPr algn="ctr"/>
            <a:endParaRPr lang="en-US" sz="2400" dirty="0">
              <a:latin typeface="Arial" panose="020B0604020202020204" pitchFamily="34" charset="0"/>
              <a:cs typeface="Arial" panose="020B0604020202020204" pitchFamily="34" charset="0"/>
            </a:endParaRPr>
          </a:p>
          <a:p>
            <a:pPr algn="ctr"/>
            <a:r>
              <a:rPr lang="en-US" sz="2400" dirty="0">
                <a:latin typeface="Arial" panose="020B0604020202020204" pitchFamily="34" charset="0"/>
                <a:cs typeface="Arial" panose="020B0604020202020204" pitchFamily="34" charset="0"/>
              </a:rPr>
              <a:t>Bryan Vickers</a:t>
            </a:r>
          </a:p>
          <a:p>
            <a:pPr algn="ctr"/>
            <a:r>
              <a:rPr lang="en-US" sz="2400" dirty="0">
                <a:latin typeface="Arial" panose="020B0604020202020204" pitchFamily="34" charset="0"/>
                <a:cs typeface="Arial" panose="020B0604020202020204" pitchFamily="34" charset="0"/>
              </a:rPr>
              <a:t>Pace Companies</a:t>
            </a:r>
          </a:p>
          <a:p>
            <a:pPr algn="ctr"/>
            <a:r>
              <a:rPr lang="en-US" sz="2400" dirty="0">
                <a:latin typeface="Arial" panose="020B0604020202020204" pitchFamily="34" charset="0"/>
                <a:cs typeface="Arial" panose="020B0604020202020204" pitchFamily="34" charset="0"/>
              </a:rPr>
              <a:t>703-403-2882 </a:t>
            </a:r>
          </a:p>
          <a:p>
            <a:pPr algn="ctr"/>
            <a:r>
              <a:rPr lang="en-US" sz="2400" dirty="0">
                <a:latin typeface="Arial" panose="020B0604020202020204" pitchFamily="34" charset="0"/>
                <a:cs typeface="Arial" panose="020B0604020202020204" pitchFamily="34" charset="0"/>
              </a:rPr>
              <a:t>bvickers@pacellp.com</a:t>
            </a:r>
          </a:p>
        </p:txBody>
      </p:sp>
      <p:sp>
        <p:nvSpPr>
          <p:cNvPr id="5" name="Content Placeholder 1">
            <a:extLst>
              <a:ext uri="{FF2B5EF4-FFF2-40B4-BE49-F238E27FC236}">
                <a16:creationId xmlns:a16="http://schemas.microsoft.com/office/drawing/2014/main" id="{D01EE95E-94E0-8142-88A4-2A71C6A2A139}"/>
              </a:ext>
            </a:extLst>
          </p:cNvPr>
          <p:cNvSpPr txBox="1">
            <a:spLocks/>
          </p:cNvSpPr>
          <p:nvPr/>
        </p:nvSpPr>
        <p:spPr>
          <a:xfrm>
            <a:off x="94593" y="143791"/>
            <a:ext cx="8040414" cy="61811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a:solidFill>
                  <a:schemeClr val="tx1">
                    <a:lumMod val="95000"/>
                    <a:lumOff val="5000"/>
                  </a:schemeClr>
                </a:solidFill>
                <a:latin typeface="+mj-lt"/>
              </a:rPr>
              <a:t>Contact Information for Follow Up Questions</a:t>
            </a:r>
          </a:p>
        </p:txBody>
      </p:sp>
      <p:pic>
        <p:nvPicPr>
          <p:cNvPr id="6" name="Picture 5">
            <a:extLst>
              <a:ext uri="{FF2B5EF4-FFF2-40B4-BE49-F238E27FC236}">
                <a16:creationId xmlns:a16="http://schemas.microsoft.com/office/drawing/2014/main" id="{EF0433D7-37BE-D448-A6A7-8F0DB209C35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5111397"/>
            <a:ext cx="865631" cy="375003"/>
          </a:xfrm>
          <a:prstGeom prst="rect">
            <a:avLst/>
          </a:prstGeom>
        </p:spPr>
      </p:pic>
    </p:spTree>
    <p:extLst>
      <p:ext uri="{BB962C8B-B14F-4D97-AF65-F5344CB8AC3E}">
        <p14:creationId xmlns:p14="http://schemas.microsoft.com/office/powerpoint/2010/main" val="2187069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1636</TotalTime>
  <Words>936</Words>
  <Application>Microsoft Macintosh PowerPoint</Application>
  <PresentationFormat>Custom</PresentationFormat>
  <Paragraphs>93</Paragraphs>
  <Slides>9</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Arial Black</vt:lpstr>
      <vt:lpstr>Arial Bold</vt:lpstr>
      <vt:lpstr>Calibri</vt:lpstr>
      <vt:lpstr>Cambria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Field</dc:creator>
  <cp:lastModifiedBy>Bryan Vickers</cp:lastModifiedBy>
  <cp:revision>35</cp:revision>
  <dcterms:created xsi:type="dcterms:W3CDTF">2020-10-01T18:14:02Z</dcterms:created>
  <dcterms:modified xsi:type="dcterms:W3CDTF">2021-12-09T14:49:14Z</dcterms:modified>
</cp:coreProperties>
</file>