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4"/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embeddedFontLst>
    <p:embeddedFont>
      <p:font typeface="Montserrat SemiBold"/>
      <p:regular r:id="rId27"/>
      <p:bold r:id="rId28"/>
      <p:italic r:id="rId29"/>
      <p:boldItalic r:id="rId30"/>
    </p:embeddedFont>
    <p:embeddedFont>
      <p:font typeface="Montserrat"/>
      <p:regular r:id="rId31"/>
      <p:bold r:id="rId32"/>
      <p:italic r:id="rId33"/>
      <p:boldItalic r:id="rId34"/>
    </p:embeddedFont>
    <p:embeddedFont>
      <p:font typeface="Montserrat Medium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MontserratSemiBold-bold.fntdata"/><Relationship Id="rId27" Type="http://schemas.openxmlformats.org/officeDocument/2006/relationships/font" Target="fonts/MontserratSemiBold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MontserratSemiBold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-regular.fntdata"/><Relationship Id="rId30" Type="http://schemas.openxmlformats.org/officeDocument/2006/relationships/font" Target="fonts/MontserratSemiBold-boldItalic.fntdata"/><Relationship Id="rId11" Type="http://schemas.openxmlformats.org/officeDocument/2006/relationships/slide" Target="slides/slide5.xml"/><Relationship Id="rId33" Type="http://schemas.openxmlformats.org/officeDocument/2006/relationships/font" Target="fonts/Montserrat-italic.fntdata"/><Relationship Id="rId10" Type="http://schemas.openxmlformats.org/officeDocument/2006/relationships/slide" Target="slides/slide4.xml"/><Relationship Id="rId32" Type="http://schemas.openxmlformats.org/officeDocument/2006/relationships/font" Target="fonts/Montserrat-bold.fntdata"/><Relationship Id="rId13" Type="http://schemas.openxmlformats.org/officeDocument/2006/relationships/slide" Target="slides/slide7.xml"/><Relationship Id="rId35" Type="http://schemas.openxmlformats.org/officeDocument/2006/relationships/font" Target="fonts/MontserratMedium-regular.fntdata"/><Relationship Id="rId12" Type="http://schemas.openxmlformats.org/officeDocument/2006/relationships/slide" Target="slides/slide6.xml"/><Relationship Id="rId34" Type="http://schemas.openxmlformats.org/officeDocument/2006/relationships/font" Target="fonts/Montserrat-boldItalic.fntdata"/><Relationship Id="rId15" Type="http://schemas.openxmlformats.org/officeDocument/2006/relationships/slide" Target="slides/slide9.xml"/><Relationship Id="rId37" Type="http://schemas.openxmlformats.org/officeDocument/2006/relationships/font" Target="fonts/MontserratMedium-italic.fntdata"/><Relationship Id="rId14" Type="http://schemas.openxmlformats.org/officeDocument/2006/relationships/slide" Target="slides/slide8.xml"/><Relationship Id="rId36" Type="http://schemas.openxmlformats.org/officeDocument/2006/relationships/font" Target="fonts/MontserratMedium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38" Type="http://schemas.openxmlformats.org/officeDocument/2006/relationships/font" Target="fonts/MontserratMedium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648a930a56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648a930a56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09d4a074e4_1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09d4a074e4_1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09d4a074e4_1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09d4a074e4_1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0aa7b3724c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0aa7b3724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648a930a56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648a930a56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648a930a56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648a930a56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648a930a56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648a930a56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648a930a56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648a930a56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648a930a56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648a930a56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648a930a56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648a930a56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ee7a5a3ee0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ee7a5a3ee0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457a5673aa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457a5673a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ed2fef7be5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ed2fef7be5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64c04a3bfd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64c04a3bfd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a3ed6adf8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a3ed6adf8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80d438a875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80d438a875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9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Funded by a $5M grant from the Paul G. Allen Family Foundation</a:t>
            </a:r>
            <a:endParaRPr i="1" sz="1000"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i="1" sz="10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4c04a3bfd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4c04a3bf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80d438a875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80d438a875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8e7acb2e74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8e7acb2e74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09d4a074e4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09d4a074e4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ic Slide">
  <p:cSld name="Generic Slide">
    <p:bg>
      <p:bgPr>
        <a:gradFill>
          <a:gsLst>
            <a:gs pos="0">
              <a:srgbClr val="484848"/>
            </a:gs>
            <a:gs pos="100000">
              <a:srgbClr val="000000"/>
            </a:gs>
          </a:gsLst>
          <a:lin ang="5400012" scaled="0"/>
        </a:gra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2F54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logo&#10;&#10;Description automatically generated" id="52" name="Google Shape;52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764605"/>
            <a:ext cx="914400" cy="368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/>
          <p:nvPr/>
        </p:nvSpPr>
        <p:spPr>
          <a:xfrm flipH="1" rot="10800000">
            <a:off x="0" y="-1"/>
            <a:ext cx="205800" cy="5143500"/>
          </a:xfrm>
          <a:prstGeom prst="rect">
            <a:avLst/>
          </a:prstGeom>
          <a:solidFill>
            <a:srgbClr val="FCE4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1" name="Google Shape;61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2" name="Google Shape;62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5" name="Google Shape;65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8" name="Google Shape;68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9" name="Google Shape;69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3" name="Google Shape;73;p1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4" name="Google Shape;74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7" name="Google Shape;77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0" name="Google Shape;80;p2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1" name="Google Shape;81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4" name="Google Shape;8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8" name="Google Shape;88;p2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9" name="Google Shape;89;p2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0" name="Google Shape;9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3" name="Google Shape;93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6" name="Google Shape;96;p2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7" name="Google Shape;97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00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7" name="Google Shape;57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8" name="Google Shape;58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5.png"/><Relationship Id="rId4" Type="http://schemas.openxmlformats.org/officeDocument/2006/relationships/image" Target="../media/image7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38.png"/><Relationship Id="rId5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4.jpg"/><Relationship Id="rId4" Type="http://schemas.openxmlformats.org/officeDocument/2006/relationships/image" Target="../media/image3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jpg"/><Relationship Id="rId4" Type="http://schemas.openxmlformats.org/officeDocument/2006/relationships/image" Target="../media/image4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jpg"/><Relationship Id="rId4" Type="http://schemas.openxmlformats.org/officeDocument/2006/relationships/image" Target="../media/image43.jpg"/><Relationship Id="rId5" Type="http://schemas.openxmlformats.org/officeDocument/2006/relationships/image" Target="../media/image4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drive.google.com/file/d/1yKscW43D5m3hmVWGkedef4Fj8cplw40l/view" TargetMode="External"/><Relationship Id="rId4" Type="http://schemas.openxmlformats.org/officeDocument/2006/relationships/image" Target="../media/image3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32.jpg"/><Relationship Id="rId6" Type="http://schemas.openxmlformats.org/officeDocument/2006/relationships/image" Target="../media/image28.jpg"/><Relationship Id="rId7" Type="http://schemas.openxmlformats.org/officeDocument/2006/relationships/image" Target="../media/image2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Relationship Id="rId4" Type="http://schemas.openxmlformats.org/officeDocument/2006/relationships/image" Target="../media/image12.png"/><Relationship Id="rId5" Type="http://schemas.openxmlformats.org/officeDocument/2006/relationships/image" Target="../media/image22.png"/><Relationship Id="rId6" Type="http://schemas.openxmlformats.org/officeDocument/2006/relationships/hyperlink" Target="mailto:slingshot@ngs.org" TargetMode="External"/><Relationship Id="rId7" Type="http://schemas.openxmlformats.org/officeDocument/2006/relationships/image" Target="../media/image3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drive.google.com/file/d/1BKJ1pBdIgsZDNMOFYpLUglXv_HXRdzIZ/view" TargetMode="External"/><Relationship Id="rId4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24.jpg"/><Relationship Id="rId5" Type="http://schemas.openxmlformats.org/officeDocument/2006/relationships/image" Target="../media/image11.png"/><Relationship Id="rId6" Type="http://schemas.openxmlformats.org/officeDocument/2006/relationships/image" Target="../media/image4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21.png"/><Relationship Id="rId5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12.png"/><Relationship Id="rId5" Type="http://schemas.openxmlformats.org/officeDocument/2006/relationships/image" Target="../media/image22.png"/><Relationship Id="rId6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7" title="NGS2024SLINGSHOTMS_cr SuziAltman_0083 (1).JPG"/>
          <p:cNvPicPr preferRelativeResize="0"/>
          <p:nvPr/>
        </p:nvPicPr>
        <p:blipFill rotWithShape="1">
          <a:blip r:embed="rId3">
            <a:alphaModFix/>
          </a:blip>
          <a:srcRect b="0" l="0" r="0" t="30579"/>
          <a:stretch/>
        </p:blipFill>
        <p:spPr>
          <a:xfrm>
            <a:off x="0" y="0"/>
            <a:ext cx="9144003" cy="422497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7"/>
          <p:cNvSpPr/>
          <p:nvPr/>
        </p:nvSpPr>
        <p:spPr>
          <a:xfrm>
            <a:off x="0" y="4182625"/>
            <a:ext cx="9144000" cy="102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1525" y="1811625"/>
            <a:ext cx="7001426" cy="16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8600" y="4470850"/>
            <a:ext cx="1763476" cy="518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6"/>
          <p:cNvSpPr txBox="1"/>
          <p:nvPr/>
        </p:nvSpPr>
        <p:spPr>
          <a:xfrm>
            <a:off x="299250" y="309050"/>
            <a:ext cx="8441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Slingshot Challenge Resources</a:t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95" name="Google Shape;19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250" y="770750"/>
            <a:ext cx="8839199" cy="3936544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6"/>
          <p:cNvSpPr/>
          <p:nvPr/>
        </p:nvSpPr>
        <p:spPr>
          <a:xfrm>
            <a:off x="7325450" y="4133250"/>
            <a:ext cx="853500" cy="49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dk1"/>
              </a:highlight>
            </a:endParaRPr>
          </a:p>
        </p:txBody>
      </p:sp>
      <p:cxnSp>
        <p:nvCxnSpPr>
          <p:cNvPr id="197" name="Google Shape;197;p36"/>
          <p:cNvCxnSpPr/>
          <p:nvPr/>
        </p:nvCxnSpPr>
        <p:spPr>
          <a:xfrm rot="10800000">
            <a:off x="327350" y="346807"/>
            <a:ext cx="0" cy="383700"/>
          </a:xfrm>
          <a:prstGeom prst="straightConnector1">
            <a:avLst/>
          </a:prstGeom>
          <a:noFill/>
          <a:ln cap="flat" cmpd="sng" w="38100">
            <a:solidFill>
              <a:srgbClr val="FFCC00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7"/>
          <p:cNvSpPr txBox="1"/>
          <p:nvPr/>
        </p:nvSpPr>
        <p:spPr>
          <a:xfrm>
            <a:off x="299250" y="309050"/>
            <a:ext cx="8441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Slingshot Challenge Resources</a:t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03" name="Google Shape;20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23150"/>
            <a:ext cx="8839199" cy="406593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7"/>
          <p:cNvSpPr/>
          <p:nvPr/>
        </p:nvSpPr>
        <p:spPr>
          <a:xfrm>
            <a:off x="7323800" y="4356700"/>
            <a:ext cx="443700" cy="461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5" name="Google Shape;205;p37"/>
          <p:cNvCxnSpPr/>
          <p:nvPr/>
        </p:nvCxnSpPr>
        <p:spPr>
          <a:xfrm rot="10800000">
            <a:off x="327350" y="346807"/>
            <a:ext cx="0" cy="383700"/>
          </a:xfrm>
          <a:prstGeom prst="straightConnector1">
            <a:avLst/>
          </a:prstGeom>
          <a:noFill/>
          <a:ln cap="flat" cmpd="sng" w="38100">
            <a:solidFill>
              <a:srgbClr val="FFCC00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8"/>
          <p:cNvSpPr txBox="1"/>
          <p:nvPr/>
        </p:nvSpPr>
        <p:spPr>
          <a:xfrm>
            <a:off x="706400" y="353200"/>
            <a:ext cx="304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38"/>
          <p:cNvSpPr txBox="1"/>
          <p:nvPr/>
        </p:nvSpPr>
        <p:spPr>
          <a:xfrm>
            <a:off x="343400" y="309050"/>
            <a:ext cx="676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Educator</a:t>
            </a: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 Dashboard in Videos for Change</a:t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12" name="Google Shape;212;p38"/>
          <p:cNvSpPr txBox="1"/>
          <p:nvPr/>
        </p:nvSpPr>
        <p:spPr>
          <a:xfrm>
            <a:off x="1653825" y="3423188"/>
            <a:ext cx="512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38"/>
          <p:cNvSpPr txBox="1"/>
          <p:nvPr/>
        </p:nvSpPr>
        <p:spPr>
          <a:xfrm>
            <a:off x="2235100" y="1687225"/>
            <a:ext cx="279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Google Shape;21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8774" y="1601399"/>
            <a:ext cx="2681252" cy="214969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15" name="Google Shape;21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275" y="1537012"/>
            <a:ext cx="1916225" cy="21736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216" name="Google Shape;216;p38"/>
          <p:cNvCxnSpPr/>
          <p:nvPr/>
        </p:nvCxnSpPr>
        <p:spPr>
          <a:xfrm rot="10800000">
            <a:off x="1076175" y="2901925"/>
            <a:ext cx="807600" cy="135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17" name="Google Shape;21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18575" y="1429413"/>
            <a:ext cx="3628073" cy="243937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18" name="Google Shape;218;p38"/>
          <p:cNvSpPr/>
          <p:nvPr/>
        </p:nvSpPr>
        <p:spPr>
          <a:xfrm>
            <a:off x="4612725" y="1520725"/>
            <a:ext cx="444600" cy="1665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cxnSp>
        <p:nvCxnSpPr>
          <p:cNvPr id="219" name="Google Shape;219;p38"/>
          <p:cNvCxnSpPr/>
          <p:nvPr/>
        </p:nvCxnSpPr>
        <p:spPr>
          <a:xfrm rot="10800000">
            <a:off x="3245450" y="3441250"/>
            <a:ext cx="807600" cy="135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0" name="Google Shape;220;p38"/>
          <p:cNvCxnSpPr/>
          <p:nvPr/>
        </p:nvCxnSpPr>
        <p:spPr>
          <a:xfrm rot="10800000">
            <a:off x="5027800" y="1727475"/>
            <a:ext cx="426600" cy="275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1" name="Google Shape;221;p38"/>
          <p:cNvCxnSpPr/>
          <p:nvPr/>
        </p:nvCxnSpPr>
        <p:spPr>
          <a:xfrm rot="10800000">
            <a:off x="327350" y="346807"/>
            <a:ext cx="0" cy="383700"/>
          </a:xfrm>
          <a:prstGeom prst="straightConnector1">
            <a:avLst/>
          </a:prstGeom>
          <a:noFill/>
          <a:ln cap="flat" cmpd="sng" w="38100">
            <a:solidFill>
              <a:srgbClr val="FFCC00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Every passion starts somewhere.</a:t>
            </a:r>
            <a:endParaRPr b="1"/>
          </a:p>
        </p:txBody>
      </p:sp>
      <p:pic>
        <p:nvPicPr>
          <p:cNvPr id="227" name="Google Shape;22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213" y="1017725"/>
            <a:ext cx="4263578" cy="4125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28600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7082" y="0"/>
            <a:ext cx="366691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40"/>
          <p:cNvSpPr txBox="1"/>
          <p:nvPr/>
        </p:nvSpPr>
        <p:spPr>
          <a:xfrm flipH="1">
            <a:off x="3743546" y="1637697"/>
            <a:ext cx="16569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It all started with simple cleanups.</a:t>
            </a:r>
            <a:endParaRPr b="1" sz="22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1"/>
          <p:cNvSpPr txBox="1"/>
          <p:nvPr>
            <p:ph type="title"/>
          </p:nvPr>
        </p:nvSpPr>
        <p:spPr>
          <a:xfrm>
            <a:off x="311700" y="346784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/>
              <a:t>Lines of Hope</a:t>
            </a:r>
            <a:endParaRPr b="1" sz="3200"/>
          </a:p>
        </p:txBody>
      </p:sp>
      <p:pic>
        <p:nvPicPr>
          <p:cNvPr id="240" name="Google Shape;24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22525"/>
            <a:ext cx="2973235" cy="38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8260" y="1322525"/>
            <a:ext cx="2865731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41"/>
          <p:cNvSpPr txBox="1"/>
          <p:nvPr/>
        </p:nvSpPr>
        <p:spPr>
          <a:xfrm>
            <a:off x="2973225" y="2699460"/>
            <a:ext cx="3299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6 years, 5 states, and growing!</a:t>
            </a:r>
            <a:endParaRPr b="1" sz="1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/>
              <a:t>Community and Collaboration are Key!</a:t>
            </a:r>
            <a:endParaRPr b="1" sz="3200"/>
          </a:p>
        </p:txBody>
      </p:sp>
      <p:pic>
        <p:nvPicPr>
          <p:cNvPr id="248" name="Google Shape;248;p42"/>
          <p:cNvPicPr preferRelativeResize="0"/>
          <p:nvPr/>
        </p:nvPicPr>
        <p:blipFill rotWithShape="1">
          <a:blip r:embed="rId3">
            <a:alphaModFix/>
          </a:blip>
          <a:srcRect b="0" l="28420" r="22022" t="0"/>
          <a:stretch/>
        </p:blipFill>
        <p:spPr>
          <a:xfrm>
            <a:off x="311700" y="1194400"/>
            <a:ext cx="2961801" cy="39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2"/>
          <p:cNvPicPr preferRelativeResize="0"/>
          <p:nvPr/>
        </p:nvPicPr>
        <p:blipFill rotWithShape="1">
          <a:blip r:embed="rId4">
            <a:alphaModFix/>
          </a:blip>
          <a:srcRect b="0" l="0" r="0" t="4507"/>
          <a:stretch/>
        </p:blipFill>
        <p:spPr>
          <a:xfrm>
            <a:off x="6282950" y="1194390"/>
            <a:ext cx="2865699" cy="3949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2"/>
          <p:cNvPicPr preferRelativeResize="0"/>
          <p:nvPr/>
        </p:nvPicPr>
        <p:blipFill rotWithShape="1">
          <a:blip r:embed="rId5">
            <a:alphaModFix/>
          </a:blip>
          <a:srcRect b="0" l="0" r="16394" t="8020"/>
          <a:stretch/>
        </p:blipFill>
        <p:spPr>
          <a:xfrm>
            <a:off x="3406250" y="1194400"/>
            <a:ext cx="2692108" cy="3949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43" title="Lines of Hope with captions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4"/>
          <p:cNvSpPr txBox="1"/>
          <p:nvPr>
            <p:ph type="title"/>
          </p:nvPr>
        </p:nvSpPr>
        <p:spPr>
          <a:xfrm>
            <a:off x="311700" y="488305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Thank you!</a:t>
            </a:r>
            <a:endParaRPr b="1"/>
          </a:p>
        </p:txBody>
      </p:sp>
      <p:sp>
        <p:nvSpPr>
          <p:cNvPr id="261" name="Google Shape;261;p44"/>
          <p:cNvSpPr txBox="1"/>
          <p:nvPr/>
        </p:nvSpPr>
        <p:spPr>
          <a:xfrm>
            <a:off x="0" y="2036062"/>
            <a:ext cx="9144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Follow along: </a:t>
            </a:r>
            <a:endParaRPr b="1"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Instagram: Theconservationkid</a:t>
            </a:r>
            <a:endParaRPr b="1"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Facebook: Theconservationkid</a:t>
            </a:r>
            <a:endParaRPr b="1" sz="2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45"/>
          <p:cNvPicPr preferRelativeResize="0"/>
          <p:nvPr/>
        </p:nvPicPr>
        <p:blipFill rotWithShape="1">
          <a:blip r:embed="rId3">
            <a:alphaModFix/>
          </a:blip>
          <a:srcRect b="7306" l="0" r="0" t="7040"/>
          <a:stretch/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5"/>
          <p:cNvSpPr/>
          <p:nvPr/>
        </p:nvSpPr>
        <p:spPr>
          <a:xfrm>
            <a:off x="530550" y="934200"/>
            <a:ext cx="3612600" cy="1637700"/>
          </a:xfrm>
          <a:prstGeom prst="rect">
            <a:avLst/>
          </a:prstGeom>
          <a:solidFill>
            <a:srgbClr val="000000">
              <a:alpha val="2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45"/>
          <p:cNvSpPr txBox="1"/>
          <p:nvPr/>
        </p:nvSpPr>
        <p:spPr>
          <a:xfrm>
            <a:off x="748271" y="1202298"/>
            <a:ext cx="6006900" cy="77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Geo"/>
              <a:buNone/>
            </a:pPr>
            <a:r>
              <a:rPr lang="en" sz="3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QUESTIONS</a:t>
            </a:r>
            <a:r>
              <a:rPr lang="en" sz="3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3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9" name="Google Shape;269;p45"/>
          <p:cNvSpPr/>
          <p:nvPr/>
        </p:nvSpPr>
        <p:spPr>
          <a:xfrm>
            <a:off x="492458" y="934193"/>
            <a:ext cx="38100" cy="1637700"/>
          </a:xfrm>
          <a:prstGeom prst="rect">
            <a:avLst/>
          </a:prstGeom>
          <a:solidFill>
            <a:srgbClr val="FFD722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</a:pPr>
            <a:r>
              <a:t/>
            </a:r>
            <a:endParaRPr b="0" i="0" sz="7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/>
          <p:nvPr/>
        </p:nvSpPr>
        <p:spPr>
          <a:xfrm>
            <a:off x="1700700" y="1209750"/>
            <a:ext cx="5742600" cy="287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52226" y="178000"/>
            <a:ext cx="267675" cy="3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8" title="Slingshot_Logo_Stacked_WH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2525" y="559300"/>
            <a:ext cx="4410975" cy="157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8" title="Slingshot_Gulf Coast-WAMA Camp_cr Julian Rankin-09958 (1)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150" y="3170385"/>
            <a:ext cx="2503076" cy="1668313"/>
          </a:xfrm>
          <a:prstGeom prst="rect">
            <a:avLst/>
          </a:prstGeom>
          <a:noFill/>
          <a:ln cap="flat" cmpd="sng" w="9525">
            <a:solidFill>
              <a:srgbClr val="FFCC0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6" name="Google Shape;116;p28" title="Slingshot_Gulf Coast-WAMA Camp_cr Julian Rankin-09972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87650" y="3170375"/>
            <a:ext cx="2503112" cy="1668323"/>
          </a:xfrm>
          <a:prstGeom prst="rect">
            <a:avLst/>
          </a:prstGeom>
          <a:noFill/>
          <a:ln cap="flat" cmpd="sng" w="9525">
            <a:solidFill>
              <a:srgbClr val="FFCC0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7" name="Google Shape;117;p28" title="Slingshot_Jackson_cr Julian Rankin-00037 (2)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20550" y="3170400"/>
            <a:ext cx="2503055" cy="1668300"/>
          </a:xfrm>
          <a:prstGeom prst="rect">
            <a:avLst/>
          </a:prstGeom>
          <a:noFill/>
          <a:ln cap="flat" cmpd="sng" w="9525">
            <a:solidFill>
              <a:srgbClr val="FFCC0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6"/>
          <p:cNvSpPr txBox="1"/>
          <p:nvPr/>
        </p:nvSpPr>
        <p:spPr>
          <a:xfrm>
            <a:off x="451650" y="309050"/>
            <a:ext cx="8441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Reminders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5" name="Google Shape;27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175" y="1166300"/>
            <a:ext cx="865750" cy="83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175" y="3786000"/>
            <a:ext cx="865750" cy="776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338" y="2519850"/>
            <a:ext cx="760125" cy="77505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6"/>
          <p:cNvSpPr txBox="1"/>
          <p:nvPr/>
        </p:nvSpPr>
        <p:spPr>
          <a:xfrm>
            <a:off x="1083450" y="1315325"/>
            <a:ext cx="4306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 Medium"/>
                <a:ea typeface="Montserrat Medium"/>
                <a:cs typeface="Montserrat Medium"/>
                <a:sym typeface="Montserrat Medium"/>
              </a:rPr>
              <a:t>Register as an educator at slingshot.videosforchange.org</a:t>
            </a: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79" name="Google Shape;279;p46"/>
          <p:cNvSpPr txBox="1"/>
          <p:nvPr/>
        </p:nvSpPr>
        <p:spPr>
          <a:xfrm>
            <a:off x="1083450" y="2695075"/>
            <a:ext cx="5758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 Medium"/>
                <a:ea typeface="Montserrat Medium"/>
                <a:cs typeface="Montserrat Medium"/>
                <a:sym typeface="Montserrat Medium"/>
              </a:rPr>
              <a:t>Challenge closes February 6, 2026.</a:t>
            </a: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80" name="Google Shape;280;p46"/>
          <p:cNvSpPr txBox="1"/>
          <p:nvPr/>
        </p:nvSpPr>
        <p:spPr>
          <a:xfrm>
            <a:off x="1083450" y="3893125"/>
            <a:ext cx="5310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Email </a:t>
            </a:r>
            <a:r>
              <a:rPr b="1" lang="en" sz="160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slingshot@ngs.org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 support.</a:t>
            </a: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81" name="Google Shape;281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64750" y="1315324"/>
            <a:ext cx="3071874" cy="30718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2" name="Google Shape;282;p46"/>
          <p:cNvCxnSpPr/>
          <p:nvPr/>
        </p:nvCxnSpPr>
        <p:spPr>
          <a:xfrm rot="10800000">
            <a:off x="327350" y="346807"/>
            <a:ext cx="0" cy="383700"/>
          </a:xfrm>
          <a:prstGeom prst="straightConnector1">
            <a:avLst/>
          </a:prstGeom>
          <a:noFill/>
          <a:ln cap="flat" cmpd="sng" w="38100">
            <a:solidFill>
              <a:srgbClr val="FFCC00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30" title="2025-Slingshot-Challenge-Horizontal-Captions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5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1"/>
          <p:cNvPicPr preferRelativeResize="0"/>
          <p:nvPr/>
        </p:nvPicPr>
        <p:blipFill rotWithShape="1">
          <a:blip r:embed="rId3">
            <a:alphaModFix/>
          </a:blip>
          <a:srcRect b="9123" l="0" r="0" t="0"/>
          <a:stretch/>
        </p:blipFill>
        <p:spPr>
          <a:xfrm>
            <a:off x="6514800" y="3555300"/>
            <a:ext cx="2629200" cy="15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1"/>
          <p:cNvPicPr preferRelativeResize="0"/>
          <p:nvPr/>
        </p:nvPicPr>
        <p:blipFill rotWithShape="1">
          <a:blip r:embed="rId4">
            <a:alphaModFix/>
          </a:blip>
          <a:srcRect b="30111" l="21840" r="39666" t="20974"/>
          <a:stretch/>
        </p:blipFill>
        <p:spPr>
          <a:xfrm>
            <a:off x="0" y="3343525"/>
            <a:ext cx="2181228" cy="179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1"/>
          <p:cNvPicPr preferRelativeResize="0"/>
          <p:nvPr/>
        </p:nvPicPr>
        <p:blipFill rotWithShape="1">
          <a:blip r:embed="rId5">
            <a:alphaModFix/>
          </a:blip>
          <a:srcRect b="27656" l="0" r="0" t="0"/>
          <a:stretch/>
        </p:blipFill>
        <p:spPr>
          <a:xfrm>
            <a:off x="2181225" y="3714750"/>
            <a:ext cx="2551951" cy="142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" name="Google Shape;134;p31"/>
          <p:cNvGrpSpPr/>
          <p:nvPr/>
        </p:nvGrpSpPr>
        <p:grpSpPr>
          <a:xfrm>
            <a:off x="0" y="-91"/>
            <a:ext cx="9144000" cy="3714750"/>
            <a:chOff x="0" y="1852800"/>
            <a:chExt cx="9144000" cy="2286000"/>
          </a:xfrm>
        </p:grpSpPr>
        <p:sp>
          <p:nvSpPr>
            <p:cNvPr id="135" name="Google Shape;135;p31"/>
            <p:cNvSpPr/>
            <p:nvPr/>
          </p:nvSpPr>
          <p:spPr>
            <a:xfrm>
              <a:off x="0" y="1852800"/>
              <a:ext cx="9144000" cy="228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31"/>
            <p:cNvSpPr txBox="1"/>
            <p:nvPr/>
          </p:nvSpPr>
          <p:spPr>
            <a:xfrm>
              <a:off x="376600" y="2340610"/>
              <a:ext cx="8535900" cy="77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The</a:t>
              </a:r>
              <a:r>
                <a:rPr lang="en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b="1" lang="en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SLINGSHOT CHALLENGE</a:t>
              </a:r>
              <a:r>
                <a:rPr lang="en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is an global youth challenge that aims to identify and support the next generation of problem-solvers, advocates, and stewards for the planet.</a:t>
              </a:r>
              <a:endPara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Designed for youth ages 13-18 and their educators, the challenge will encourage youth to use their voice and ingenuity to tackle environmental issues such as:</a:t>
              </a:r>
              <a:endPara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37" name="Google Shape;137;p31"/>
          <p:cNvSpPr txBox="1"/>
          <p:nvPr/>
        </p:nvSpPr>
        <p:spPr>
          <a:xfrm>
            <a:off x="2806425" y="2173675"/>
            <a:ext cx="39102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Clean the air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Restore the ocean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Protect nature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Reduce waste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Address climate change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38" name="Google Shape;138;p31"/>
          <p:cNvCxnSpPr/>
          <p:nvPr/>
        </p:nvCxnSpPr>
        <p:spPr>
          <a:xfrm rot="10800000">
            <a:off x="327350" y="346807"/>
            <a:ext cx="0" cy="383700"/>
          </a:xfrm>
          <a:prstGeom prst="straightConnector1">
            <a:avLst/>
          </a:prstGeom>
          <a:noFill/>
          <a:ln cap="flat" cmpd="sng" w="38100">
            <a:solidFill>
              <a:srgbClr val="FFCC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39" name="Google Shape;139;p31"/>
          <p:cNvSpPr txBox="1"/>
          <p:nvPr/>
        </p:nvSpPr>
        <p:spPr>
          <a:xfrm>
            <a:off x="378150" y="284700"/>
            <a:ext cx="4029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Montserrat SemiBold"/>
                <a:ea typeface="Montserrat SemiBold"/>
                <a:cs typeface="Montserrat SemiBold"/>
                <a:sym typeface="Montserrat SemiBold"/>
              </a:rPr>
              <a:t>PROGRAM OVERVIEW</a:t>
            </a:r>
            <a:endParaRPr sz="2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40" name="Google Shape;140;p31"/>
          <p:cNvPicPr preferRelativeResize="0"/>
          <p:nvPr/>
        </p:nvPicPr>
        <p:blipFill rotWithShape="1">
          <a:blip r:embed="rId6">
            <a:alphaModFix/>
          </a:blip>
          <a:srcRect b="0" l="3614" r="0" t="0"/>
          <a:stretch/>
        </p:blipFill>
        <p:spPr>
          <a:xfrm>
            <a:off x="4727187" y="3714750"/>
            <a:ext cx="1870939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/>
          <p:nvPr/>
        </p:nvSpPr>
        <p:spPr>
          <a:xfrm>
            <a:off x="0" y="3675600"/>
            <a:ext cx="9144000" cy="93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33"/>
          <p:cNvSpPr/>
          <p:nvPr/>
        </p:nvSpPr>
        <p:spPr>
          <a:xfrm>
            <a:off x="25" y="2448450"/>
            <a:ext cx="9144000" cy="93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33"/>
          <p:cNvSpPr/>
          <p:nvPr/>
        </p:nvSpPr>
        <p:spPr>
          <a:xfrm>
            <a:off x="25" y="1229250"/>
            <a:ext cx="9144000" cy="93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33"/>
          <p:cNvSpPr txBox="1"/>
          <p:nvPr/>
        </p:nvSpPr>
        <p:spPr>
          <a:xfrm>
            <a:off x="706400" y="353200"/>
            <a:ext cx="304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33"/>
          <p:cNvSpPr txBox="1"/>
          <p:nvPr/>
        </p:nvSpPr>
        <p:spPr>
          <a:xfrm>
            <a:off x="343400" y="309050"/>
            <a:ext cx="337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SLINGSHOT BASICS</a:t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54" name="Google Shape;154;p33"/>
          <p:cNvPicPr preferRelativeResize="0"/>
          <p:nvPr/>
        </p:nvPicPr>
        <p:blipFill rotWithShape="1">
          <a:blip r:embed="rId3">
            <a:alphaModFix/>
          </a:blip>
          <a:srcRect b="0" l="0" r="3465" t="0"/>
          <a:stretch/>
        </p:blipFill>
        <p:spPr>
          <a:xfrm>
            <a:off x="609837" y="1326075"/>
            <a:ext cx="735500" cy="66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913" y="2553125"/>
            <a:ext cx="767350" cy="71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33"/>
          <p:cNvPicPr preferRelativeResize="0"/>
          <p:nvPr/>
        </p:nvPicPr>
        <p:blipFill rotWithShape="1">
          <a:blip r:embed="rId5">
            <a:alphaModFix/>
          </a:blip>
          <a:srcRect b="0" l="0" r="4251" t="0"/>
          <a:stretch/>
        </p:blipFill>
        <p:spPr>
          <a:xfrm>
            <a:off x="609837" y="3761600"/>
            <a:ext cx="735500" cy="7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3"/>
          <p:cNvSpPr txBox="1"/>
          <p:nvPr/>
        </p:nvSpPr>
        <p:spPr>
          <a:xfrm>
            <a:off x="1525950" y="1356875"/>
            <a:ext cx="6416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 Medium"/>
                <a:ea typeface="Montserrat Medium"/>
                <a:cs typeface="Montserrat Medium"/>
                <a:sym typeface="Montserrat Medium"/>
              </a:rPr>
              <a:t>Youth can work by themselves or in a team of up to six members.</a:t>
            </a: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8" name="Google Shape;158;p33"/>
          <p:cNvSpPr txBox="1"/>
          <p:nvPr/>
        </p:nvSpPr>
        <p:spPr>
          <a:xfrm>
            <a:off x="1525950" y="2558300"/>
            <a:ext cx="6136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 Medium"/>
                <a:ea typeface="Montserrat Medium"/>
                <a:cs typeface="Montserrat Medium"/>
                <a:sym typeface="Montserrat Medium"/>
              </a:rPr>
              <a:t>Everyone on the team must be 13-18 years old at the time of submission.</a:t>
            </a: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9" name="Google Shape;159;p33"/>
          <p:cNvSpPr txBox="1"/>
          <p:nvPr/>
        </p:nvSpPr>
        <p:spPr>
          <a:xfrm>
            <a:off x="1653825" y="3804188"/>
            <a:ext cx="512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33"/>
          <p:cNvSpPr txBox="1"/>
          <p:nvPr/>
        </p:nvSpPr>
        <p:spPr>
          <a:xfrm>
            <a:off x="1525950" y="3779125"/>
            <a:ext cx="6568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 Medium"/>
                <a:ea typeface="Montserrat Medium"/>
                <a:cs typeface="Montserrat Medium"/>
                <a:sym typeface="Montserrat Medium"/>
              </a:rPr>
              <a:t>Open globally; The video submissions must be in either English or Spanish.</a:t>
            </a: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1" name="Google Shape;161;p33"/>
          <p:cNvSpPr txBox="1"/>
          <p:nvPr/>
        </p:nvSpPr>
        <p:spPr>
          <a:xfrm>
            <a:off x="2235100" y="1687225"/>
            <a:ext cx="279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2" name="Google Shape;162;p33"/>
          <p:cNvCxnSpPr/>
          <p:nvPr/>
        </p:nvCxnSpPr>
        <p:spPr>
          <a:xfrm rot="10800000">
            <a:off x="327350" y="346807"/>
            <a:ext cx="0" cy="383700"/>
          </a:xfrm>
          <a:prstGeom prst="straightConnector1">
            <a:avLst/>
          </a:prstGeom>
          <a:noFill/>
          <a:ln cap="flat" cmpd="sng" w="38100">
            <a:solidFill>
              <a:srgbClr val="FFCC00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4"/>
          <p:cNvSpPr txBox="1"/>
          <p:nvPr/>
        </p:nvSpPr>
        <p:spPr>
          <a:xfrm>
            <a:off x="343400" y="309050"/>
            <a:ext cx="7781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Montserrat SemiBold"/>
                <a:ea typeface="Montserrat SemiBold"/>
                <a:cs typeface="Montserrat SemiBold"/>
                <a:sym typeface="Montserrat SemiBold"/>
              </a:rPr>
              <a:t>REQUIREMENTS FOR SLINGSHOT CHALLENGE VIDEO SUBMISSIONS</a:t>
            </a:r>
            <a:endParaRPr sz="17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68" name="Google Shape;168;p34"/>
          <p:cNvPicPr preferRelativeResize="0"/>
          <p:nvPr/>
        </p:nvPicPr>
        <p:blipFill rotWithShape="1">
          <a:blip r:embed="rId3">
            <a:alphaModFix/>
          </a:blip>
          <a:srcRect b="0" l="0" r="5105" t="0"/>
          <a:stretch/>
        </p:blipFill>
        <p:spPr>
          <a:xfrm>
            <a:off x="679905" y="1021250"/>
            <a:ext cx="736803" cy="791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075" y="2054213"/>
            <a:ext cx="776463" cy="8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013" y="3095000"/>
            <a:ext cx="852587" cy="791677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4"/>
          <p:cNvSpPr txBox="1"/>
          <p:nvPr/>
        </p:nvSpPr>
        <p:spPr>
          <a:xfrm>
            <a:off x="1744125" y="1021250"/>
            <a:ext cx="5906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 Medium"/>
                <a:ea typeface="Montserrat Medium"/>
                <a:cs typeface="Montserrat Medium"/>
                <a:sym typeface="Montserrat Medium"/>
              </a:rPr>
              <a:t>Videos must be no longer than one minute, must be in either English or Spanish, and files must be no larger than 200MB.</a:t>
            </a:r>
            <a:endParaRPr/>
          </a:p>
        </p:txBody>
      </p:sp>
      <p:sp>
        <p:nvSpPr>
          <p:cNvPr id="172" name="Google Shape;172;p34"/>
          <p:cNvSpPr txBox="1"/>
          <p:nvPr/>
        </p:nvSpPr>
        <p:spPr>
          <a:xfrm>
            <a:off x="1744125" y="2034400"/>
            <a:ext cx="6804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latin typeface="Montserrat Medium"/>
                <a:ea typeface="Montserrat Medium"/>
                <a:cs typeface="Montserrat Medium"/>
                <a:sym typeface="Montserrat Medium"/>
              </a:rPr>
              <a:t>Videos can be filmed on any equipment, including a cell phone,  </a:t>
            </a: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 Medium"/>
                <a:ea typeface="Montserrat Medium"/>
                <a:cs typeface="Montserrat Medium"/>
                <a:sym typeface="Montserrat Medium"/>
              </a:rPr>
              <a:t>and can be filmed in either horizontal (landscape) or </a:t>
            </a:r>
            <a:r>
              <a:rPr lang="en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vertical (portrait) format</a:t>
            </a:r>
            <a:r>
              <a:rPr lang="en" sz="1600"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/>
          </a:p>
        </p:txBody>
      </p:sp>
      <p:sp>
        <p:nvSpPr>
          <p:cNvPr id="173" name="Google Shape;173;p34"/>
          <p:cNvSpPr txBox="1"/>
          <p:nvPr/>
        </p:nvSpPr>
        <p:spPr>
          <a:xfrm>
            <a:off x="1744125" y="3255150"/>
            <a:ext cx="6073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 Medium"/>
                <a:ea typeface="Montserrat Medium"/>
                <a:cs typeface="Montserrat Medium"/>
                <a:sym typeface="Montserrat Medium"/>
              </a:rPr>
              <a:t>All content must be original or copyright-free.</a:t>
            </a: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4" name="Google Shape;174;p34"/>
          <p:cNvSpPr txBox="1"/>
          <p:nvPr/>
        </p:nvSpPr>
        <p:spPr>
          <a:xfrm>
            <a:off x="1744125" y="4170875"/>
            <a:ext cx="6804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Videos should be submitted at 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slingshot.videosforchange.org</a:t>
            </a:r>
            <a:endParaRPr b="1" sz="21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5" name="Google Shape;175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012" y="4155573"/>
            <a:ext cx="852574" cy="461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" name="Google Shape;176;p34"/>
          <p:cNvCxnSpPr/>
          <p:nvPr/>
        </p:nvCxnSpPr>
        <p:spPr>
          <a:xfrm rot="10800000">
            <a:off x="327350" y="346807"/>
            <a:ext cx="0" cy="383700"/>
          </a:xfrm>
          <a:prstGeom prst="straightConnector1">
            <a:avLst/>
          </a:prstGeom>
          <a:noFill/>
          <a:ln cap="flat" cmpd="sng" w="38100">
            <a:solidFill>
              <a:srgbClr val="FFCC00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5"/>
          <p:cNvSpPr txBox="1"/>
          <p:nvPr/>
        </p:nvSpPr>
        <p:spPr>
          <a:xfrm>
            <a:off x="451650" y="309050"/>
            <a:ext cx="8441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Get started today! Here are the steps:</a:t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82" name="Google Shape;18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175" y="1090100"/>
            <a:ext cx="865750" cy="83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175" y="3633600"/>
            <a:ext cx="865750" cy="776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338" y="2367450"/>
            <a:ext cx="760125" cy="77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5"/>
          <p:cNvSpPr txBox="1"/>
          <p:nvPr/>
        </p:nvSpPr>
        <p:spPr>
          <a:xfrm>
            <a:off x="1065925" y="1150650"/>
            <a:ext cx="3916800" cy="9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 Medium"/>
                <a:ea typeface="Montserrat Medium"/>
                <a:cs typeface="Montserrat Medium"/>
                <a:sym typeface="Montserrat Medium"/>
              </a:rPr>
              <a:t>Get registered for the challenge on </a:t>
            </a: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 Medium"/>
                <a:ea typeface="Montserrat Medium"/>
                <a:cs typeface="Montserrat Medium"/>
                <a:sym typeface="Montserrat Medium"/>
              </a:rPr>
              <a:t>Videos for Change at </a:t>
            </a:r>
            <a:r>
              <a:rPr b="1" lang="en" sz="1600">
                <a:latin typeface="Montserrat"/>
                <a:ea typeface="Montserrat"/>
                <a:cs typeface="Montserrat"/>
                <a:sym typeface="Montserrat"/>
              </a:rPr>
              <a:t>slingshot.videosforchange.org </a:t>
            </a:r>
            <a:r>
              <a:rPr lang="en" sz="160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6" name="Google Shape;186;p35"/>
          <p:cNvSpPr txBox="1"/>
          <p:nvPr/>
        </p:nvSpPr>
        <p:spPr>
          <a:xfrm>
            <a:off x="1083450" y="2443200"/>
            <a:ext cx="41706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Download the challenge toolkit packed with tips and resources.</a:t>
            </a: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7" name="Google Shape;187;p35"/>
          <p:cNvSpPr txBox="1"/>
          <p:nvPr/>
        </p:nvSpPr>
        <p:spPr>
          <a:xfrm>
            <a:off x="1150775" y="3585950"/>
            <a:ext cx="3651000" cy="12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Get Inspired! Check out past Slingshot Challenge award recipient videos to see examples of how you can make an impact. </a:t>
            </a: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188" name="Google Shape;188;p35"/>
          <p:cNvCxnSpPr/>
          <p:nvPr/>
        </p:nvCxnSpPr>
        <p:spPr>
          <a:xfrm rot="10800000">
            <a:off x="327350" y="346807"/>
            <a:ext cx="0" cy="383700"/>
          </a:xfrm>
          <a:prstGeom prst="straightConnector1">
            <a:avLst/>
          </a:prstGeom>
          <a:noFill/>
          <a:ln cap="flat" cmpd="sng" w="38100">
            <a:solidFill>
              <a:srgbClr val="FFCC00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id="189" name="Google Shape;189;p35" title="educator-front-page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40600" y="1459450"/>
            <a:ext cx="3650999" cy="282121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