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Helvetica Neue" panose="020B0604020202020204"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0" d="100"/>
          <a:sy n="10" d="100"/>
        </p:scale>
        <p:origin x="21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1gdkBt9it84?si=cLJ8cpqNylLP8Nl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1gdkBt9it84?si=cLJ8cpqNylLP8Nl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1gdkBt9it84?si=cLJ8cpqNylLP8Nl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1gdkBt9it84?si=cLJ8cpqNylLP8Nl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1gdkBt9it84?si=cLJ8cpqNylLP8Nl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1gdkBt9it84?si=cLJ8cpqNylLP8Nl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1gdkBt9it84?si=cLJ8cpqNylLP8Nl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youtu.be/1gdkBt9it84?si=cLJ8cpqNylLP8Nlv"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youtu.be/1gdkBt9it84?si=cLJ8cpqNylLP8Nlv"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solidFill>
                <a:srgbClr val="5F6368"/>
              </a:solidFill>
              <a:latin typeface="Roboto"/>
              <a:ea typeface="Roboto"/>
              <a:cs typeface="Roboto"/>
              <a:sym typeface="Roboto"/>
            </a:endParaRPr>
          </a:p>
        </p:txBody>
      </p:sp>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aa30d5e43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aa30d5e4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What are your current learning needs? </a:t>
            </a:r>
            <a:endParaRPr/>
          </a:p>
          <a:p>
            <a:pPr marL="0" lvl="0" indent="0" algn="l" rtl="0">
              <a:lnSpc>
                <a:spcPct val="100000"/>
              </a:lnSpc>
              <a:spcBef>
                <a:spcPts val="0"/>
              </a:spcBef>
              <a:spcAft>
                <a:spcPts val="0"/>
              </a:spcAft>
              <a:buSzPts val="1100"/>
              <a:buNone/>
            </a:pPr>
            <a:endParaRPr/>
          </a:p>
          <a:p>
            <a:pPr marL="0" lvl="0" indent="0" algn="l" rtl="0">
              <a:lnSpc>
                <a:spcPct val="90000"/>
              </a:lnSpc>
              <a:spcBef>
                <a:spcPts val="1000"/>
              </a:spcBef>
              <a:spcAft>
                <a:spcPts val="0"/>
              </a:spcAft>
              <a:buNone/>
            </a:pPr>
            <a:r>
              <a:rPr lang="en-US" sz="2700"/>
              <a:t>Peter</a:t>
            </a:r>
            <a:endParaRPr sz="2700"/>
          </a:p>
          <a:p>
            <a:pPr marL="0" lvl="0" indent="0" algn="l" rtl="0">
              <a:lnSpc>
                <a:spcPct val="90000"/>
              </a:lnSpc>
              <a:spcBef>
                <a:spcPts val="1000"/>
              </a:spcBef>
              <a:spcAft>
                <a:spcPts val="0"/>
              </a:spcAft>
              <a:buNone/>
            </a:pPr>
            <a:endParaRPr sz="2700"/>
          </a:p>
          <a:p>
            <a:pPr marL="0" lvl="0" indent="0" algn="l" rtl="0">
              <a:lnSpc>
                <a:spcPct val="90000"/>
              </a:lnSpc>
              <a:spcBef>
                <a:spcPts val="1000"/>
              </a:spcBef>
              <a:spcAft>
                <a:spcPts val="0"/>
              </a:spcAft>
              <a:buNone/>
            </a:pPr>
            <a:r>
              <a:rPr lang="en-US" sz="2700"/>
              <a:t>Given our learning intentions and success criteria, what are your learning needs for this session?</a:t>
            </a:r>
            <a:endParaRPr sz="2700"/>
          </a:p>
          <a:p>
            <a:pPr marL="0" lvl="0" indent="0" algn="l" rtl="0">
              <a:lnSpc>
                <a:spcPct val="90000"/>
              </a:lnSpc>
              <a:spcBef>
                <a:spcPts val="1000"/>
              </a:spcBef>
              <a:spcAft>
                <a:spcPts val="0"/>
              </a:spcAft>
              <a:buNone/>
            </a:pPr>
            <a:endParaRPr sz="2700"/>
          </a:p>
          <a:p>
            <a:pPr marL="0" lvl="0" indent="0" algn="l" rtl="0">
              <a:lnSpc>
                <a:spcPct val="90000"/>
              </a:lnSpc>
              <a:spcBef>
                <a:spcPts val="1000"/>
              </a:spcBef>
              <a:spcAft>
                <a:spcPts val="0"/>
              </a:spcAft>
              <a:buNone/>
            </a:pPr>
            <a:r>
              <a:rPr lang="en-US" sz="2700"/>
              <a:t>If June is your finish line, what would success look like?</a:t>
            </a:r>
            <a:endParaRPr sz="2700">
              <a:highlight>
                <a:srgbClr val="FFFF00"/>
              </a:highligh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aa48885ef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aa48885e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645242ef8f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M and K - Further the James Clear learning and connect it to taking action around collecting data information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Impact of Evidence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Examine the Placemat - for habit building opportunities. What would an entry point be for that habit?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u="sng">
                <a:solidFill>
                  <a:srgbClr val="1155CC"/>
                </a:solidFill>
                <a:hlinkClick r:id="rId3">
                  <a:extLst>
                    <a:ext uri="{A12FA001-AC4F-418D-AE19-62706E023703}">
                      <ahyp:hlinkClr xmlns:ahyp="http://schemas.microsoft.com/office/drawing/2018/hyperlinkcolor" val="tx"/>
                    </a:ext>
                  </a:extLst>
                </a:hlinkClick>
              </a:rPr>
              <a:t>https://youtu.be/1gdkBt9it84?si=cLJ8cpqNylLP8Nlv</a:t>
            </a:r>
            <a:r>
              <a:rPr lang="en-US">
                <a:solidFill>
                  <a:schemeClr val="dk1"/>
                </a:solidFill>
              </a:rPr>
              <a:t> 9 min. Video</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200">
                <a:solidFill>
                  <a:srgbClr val="5F6368"/>
                </a:solidFill>
                <a:latin typeface="Roboto"/>
                <a:ea typeface="Roboto"/>
                <a:cs typeface="Roboto"/>
                <a:sym typeface="Roboto"/>
              </a:rPr>
              <a:t>What’s one thing you remember from our previous sessions? - In chat</a:t>
            </a:r>
            <a:endParaRPr sz="1200">
              <a:solidFill>
                <a:srgbClr val="5F6368"/>
              </a:solidFill>
              <a:latin typeface="Roboto"/>
              <a:ea typeface="Roboto"/>
              <a:cs typeface="Roboto"/>
              <a:sym typeface="Roboto"/>
            </a:endParaRPr>
          </a:p>
        </p:txBody>
      </p:sp>
      <p:sp>
        <p:nvSpPr>
          <p:cNvPr id="170" name="Google Shape;170;g2645242ef8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6479b8c93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Further the James Clear learning and connect it to taking action around collecting data information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Impact of Evidence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Examine the Placemat - for habit building opportunities. What would an entry point be for that habit?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u="sng">
                <a:solidFill>
                  <a:srgbClr val="1155CC"/>
                </a:solidFill>
                <a:hlinkClick r:id="rId3">
                  <a:extLst>
                    <a:ext uri="{A12FA001-AC4F-418D-AE19-62706E023703}">
                      <ahyp:hlinkClr xmlns:ahyp="http://schemas.microsoft.com/office/drawing/2018/hyperlinkcolor" val="tx"/>
                    </a:ext>
                  </a:extLst>
                </a:hlinkClick>
              </a:rPr>
              <a:t>https://youtu.be/1gdkBt9it84?si=cLJ8cpqNylLP8Nlv</a:t>
            </a:r>
            <a:r>
              <a:rPr lang="en-US">
                <a:solidFill>
                  <a:schemeClr val="dk1"/>
                </a:solidFill>
              </a:rPr>
              <a:t> 9 min. Video</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rgbClr val="5F6368"/>
              </a:solidFill>
              <a:latin typeface="Roboto"/>
              <a:ea typeface="Roboto"/>
              <a:cs typeface="Roboto"/>
              <a:sym typeface="Roboto"/>
            </a:endParaRPr>
          </a:p>
        </p:txBody>
      </p:sp>
      <p:sp>
        <p:nvSpPr>
          <p:cNvPr id="181" name="Google Shape;181;g26479b8c9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645242ef8f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Further the James Clear learning and connect it to taking action around collecting data information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Impact of Evidence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Examine the Placemat - for habit building opportunities. What would an entry point be for that habit?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u="sng">
                <a:solidFill>
                  <a:srgbClr val="1155CC"/>
                </a:solidFill>
                <a:hlinkClick r:id="rId3">
                  <a:extLst>
                    <a:ext uri="{A12FA001-AC4F-418D-AE19-62706E023703}">
                      <ahyp:hlinkClr xmlns:ahyp="http://schemas.microsoft.com/office/drawing/2018/hyperlinkcolor" val="tx"/>
                    </a:ext>
                  </a:extLst>
                </a:hlinkClick>
              </a:rPr>
              <a:t>https://youtu.be/1gdkBt9it84?si=cLJ8cpqNylLP8Nlv</a:t>
            </a:r>
            <a:r>
              <a:rPr lang="en-US">
                <a:solidFill>
                  <a:schemeClr val="dk1"/>
                </a:solidFill>
              </a:rPr>
              <a:t> 9 min. Video 4:30-7:50</a:t>
            </a:r>
            <a:endParaRPr sz="1200">
              <a:solidFill>
                <a:srgbClr val="5F6368"/>
              </a:solidFill>
              <a:latin typeface="Roboto"/>
              <a:ea typeface="Roboto"/>
              <a:cs typeface="Roboto"/>
              <a:sym typeface="Roboto"/>
            </a:endParaRPr>
          </a:p>
        </p:txBody>
      </p:sp>
      <p:sp>
        <p:nvSpPr>
          <p:cNvPr id="193" name="Google Shape;193;g2645242ef8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645242ef8f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Further the James Clear learning and connect it to taking action around collecting data information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Impact of Evidence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Examine the Placemat - for habit building opportunities. What would an entry point be for that habit?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u="sng">
                <a:solidFill>
                  <a:srgbClr val="1155CC"/>
                </a:solidFill>
                <a:hlinkClick r:id="rId3">
                  <a:extLst>
                    <a:ext uri="{A12FA001-AC4F-418D-AE19-62706E023703}">
                      <ahyp:hlinkClr xmlns:ahyp="http://schemas.microsoft.com/office/drawing/2018/hyperlinkcolor" val="tx"/>
                    </a:ext>
                  </a:extLst>
                </a:hlinkClick>
              </a:rPr>
              <a:t>https://youtu.be/1gdkBt9it84?si=cLJ8cpqNylLP8Nlv</a:t>
            </a:r>
            <a:r>
              <a:rPr lang="en-US">
                <a:solidFill>
                  <a:schemeClr val="dk1"/>
                </a:solidFill>
              </a:rPr>
              <a:t> 9 min. Video</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rgbClr val="5F6368"/>
              </a:solidFill>
              <a:latin typeface="Roboto"/>
              <a:ea typeface="Roboto"/>
              <a:cs typeface="Roboto"/>
              <a:sym typeface="Roboto"/>
            </a:endParaRPr>
          </a:p>
        </p:txBody>
      </p:sp>
      <p:sp>
        <p:nvSpPr>
          <p:cNvPr id="205" name="Google Shape;205;g2645242ef8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645242ef8f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Further the James Clear learning and connect it to taking action around collecting data information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Impact of Evidence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Examine the Placemat - for habit building opportunities. What would an entry point be for that habit?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u="sng">
                <a:solidFill>
                  <a:srgbClr val="1155CC"/>
                </a:solidFill>
                <a:hlinkClick r:id="rId3">
                  <a:extLst>
                    <a:ext uri="{A12FA001-AC4F-418D-AE19-62706E023703}">
                      <ahyp:hlinkClr xmlns:ahyp="http://schemas.microsoft.com/office/drawing/2018/hyperlinkcolor" val="tx"/>
                    </a:ext>
                  </a:extLst>
                </a:hlinkClick>
              </a:rPr>
              <a:t>https://youtu.be/1gdkBt9it84?si=cLJ8cpqNylLP8Nlv</a:t>
            </a:r>
            <a:r>
              <a:rPr lang="en-US">
                <a:solidFill>
                  <a:schemeClr val="dk1"/>
                </a:solidFill>
              </a:rPr>
              <a:t> 9 min. Video</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rgbClr val="5F6368"/>
              </a:solidFill>
              <a:latin typeface="Roboto"/>
              <a:ea typeface="Roboto"/>
              <a:cs typeface="Roboto"/>
              <a:sym typeface="Roboto"/>
            </a:endParaRPr>
          </a:p>
        </p:txBody>
      </p:sp>
      <p:sp>
        <p:nvSpPr>
          <p:cNvPr id="215" name="Google Shape;215;g2645242ef8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645242ef8f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Further the James Clear learning and connect it to taking action around collecting data information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Impact of Evidence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Examine the Placemat - for habit building opportunities. What would an entry point be for that habit?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u="sng">
                <a:solidFill>
                  <a:srgbClr val="1155CC"/>
                </a:solidFill>
                <a:hlinkClick r:id="rId3">
                  <a:extLst>
                    <a:ext uri="{A12FA001-AC4F-418D-AE19-62706E023703}">
                      <ahyp:hlinkClr xmlns:ahyp="http://schemas.microsoft.com/office/drawing/2018/hyperlinkcolor" val="tx"/>
                    </a:ext>
                  </a:extLst>
                </a:hlinkClick>
              </a:rPr>
              <a:t>https://youtu.be/1gdkBt9it84?si=cLJ8cpqNylLP8Nlv</a:t>
            </a:r>
            <a:r>
              <a:rPr lang="en-US">
                <a:solidFill>
                  <a:schemeClr val="dk1"/>
                </a:solidFill>
              </a:rPr>
              <a:t> 9 min. Video</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rgbClr val="5F6368"/>
              </a:solidFill>
              <a:latin typeface="Roboto"/>
              <a:ea typeface="Roboto"/>
              <a:cs typeface="Roboto"/>
              <a:sym typeface="Roboto"/>
            </a:endParaRPr>
          </a:p>
        </p:txBody>
      </p:sp>
      <p:sp>
        <p:nvSpPr>
          <p:cNvPr id="225" name="Google Shape;225;g2645242ef8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645242ef8f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Further the James Clear learning and connect it to taking action around collecting data information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Impact of Evidence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Examine the Placemat - for habit building opportunities. What would an entry point be for that habit?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u="sng">
                <a:solidFill>
                  <a:srgbClr val="1155CC"/>
                </a:solidFill>
                <a:hlinkClick r:id="rId3">
                  <a:extLst>
                    <a:ext uri="{A12FA001-AC4F-418D-AE19-62706E023703}">
                      <ahyp:hlinkClr xmlns:ahyp="http://schemas.microsoft.com/office/drawing/2018/hyperlinkcolor" val="tx"/>
                    </a:ext>
                  </a:extLst>
                </a:hlinkClick>
              </a:rPr>
              <a:t>https://youtu.be/1gdkBt9it84?si=cLJ8cpqNylLP8Nlv</a:t>
            </a:r>
            <a:r>
              <a:rPr lang="en-US">
                <a:solidFill>
                  <a:schemeClr val="dk1"/>
                </a:solidFill>
              </a:rPr>
              <a:t> 9 min. Video</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rgbClr val="5F6368"/>
              </a:solidFill>
              <a:latin typeface="Roboto"/>
              <a:ea typeface="Roboto"/>
              <a:cs typeface="Roboto"/>
              <a:sym typeface="Roboto"/>
            </a:endParaRPr>
          </a:p>
        </p:txBody>
      </p:sp>
      <p:sp>
        <p:nvSpPr>
          <p:cNvPr id="237" name="Google Shape;237;g2645242ef8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6579f7e612_1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6579f7e612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101518"/>
              </a:buClr>
              <a:buSzPts val="1200"/>
              <a:buFont typeface="Roboto"/>
              <a:buNone/>
            </a:pPr>
            <a:r>
              <a:rPr lang="en-US" sz="1200">
                <a:solidFill>
                  <a:srgbClr val="101518"/>
                </a:solidFill>
                <a:highlight>
                  <a:srgbClr val="FFFFFF"/>
                </a:highlight>
                <a:latin typeface="Roboto"/>
                <a:ea typeface="Roboto"/>
                <a:cs typeface="Roboto"/>
                <a:sym typeface="Roboto"/>
              </a:rPr>
              <a:t>Giving students substantial time during class to pause, reflect on, and verbally process their understanding can help them consolidate their learning and generate new ideas. These practices can also help teaching teams stay abreast of how students’ thinking is changing.</a:t>
            </a:r>
            <a:endParaRPr sz="1200">
              <a:solidFill>
                <a:srgbClr val="101518"/>
              </a:solidFill>
              <a:highlight>
                <a:srgbClr val="FFFFFF"/>
              </a:highlight>
              <a:latin typeface="Roboto"/>
              <a:ea typeface="Roboto"/>
              <a:cs typeface="Roboto"/>
              <a:sym typeface="Roboto"/>
            </a:endParaRPr>
          </a:p>
          <a:p>
            <a:pPr marL="0" lvl="0" indent="0" algn="l" rtl="0">
              <a:spcBef>
                <a:spcPts val="30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Jenni? Why this - why now? </a:t>
            </a:r>
            <a:endParaRPr/>
          </a:p>
          <a:p>
            <a:pPr marL="0" lvl="0" indent="0" algn="l" rtl="0">
              <a:lnSpc>
                <a:spcPct val="100000"/>
              </a:lnSpc>
              <a:spcBef>
                <a:spcPts val="0"/>
              </a:spcBef>
              <a:spcAft>
                <a:spcPts val="0"/>
              </a:spcAft>
              <a:buClr>
                <a:schemeClr val="dk1"/>
              </a:buClr>
              <a:buSzPts val="1100"/>
              <a:buFont typeface="Arial"/>
              <a:buNone/>
            </a:pPr>
            <a:r>
              <a:rPr lang="en-US"/>
              <a:t>Get them ready to learn</a:t>
            </a:r>
            <a:endParaRPr/>
          </a:p>
        </p:txBody>
      </p:sp>
      <p:sp>
        <p:nvSpPr>
          <p:cNvPr id="250" name="Google Shape;25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6382379233_2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6382379233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Why this - why now? AWSP’s Evidence of Impact form </a:t>
            </a:r>
            <a:endParaRPr/>
          </a:p>
          <a:p>
            <a:pPr marL="0" lvl="0" indent="0" algn="l" rtl="0">
              <a:spcBef>
                <a:spcPts val="0"/>
              </a:spcBef>
              <a:spcAft>
                <a:spcPts val="0"/>
              </a:spcAft>
              <a:buNone/>
            </a:pPr>
            <a:r>
              <a:rPr lang="en-US"/>
              <a:t>Get them ready to learn.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Jenni </a:t>
            </a:r>
            <a:endParaRPr/>
          </a:p>
          <a:p>
            <a:pPr marL="0" lvl="0" indent="0" algn="l" rtl="0">
              <a:lnSpc>
                <a:spcPct val="100000"/>
              </a:lnSpc>
              <a:spcBef>
                <a:spcPts val="0"/>
              </a:spcBef>
              <a:spcAft>
                <a:spcPts val="0"/>
              </a:spcAft>
              <a:buClr>
                <a:schemeClr val="dk1"/>
              </a:buClr>
              <a:buSzPts val="1100"/>
              <a:buFont typeface="Arial"/>
              <a:buNone/>
            </a:pPr>
            <a:r>
              <a:rPr lang="en-US"/>
              <a:t>10:30 a.m.-11:00 a.m.</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Jenni </a:t>
            </a:r>
            <a:endParaRPr/>
          </a:p>
          <a:p>
            <a:pPr marL="0" lvl="0" indent="0" algn="l" rtl="0">
              <a:lnSpc>
                <a:spcPct val="100000"/>
              </a:lnSpc>
              <a:spcBef>
                <a:spcPts val="0"/>
              </a:spcBef>
              <a:spcAft>
                <a:spcPts val="0"/>
              </a:spcAft>
              <a:buClr>
                <a:schemeClr val="dk1"/>
              </a:buClr>
              <a:buSzPts val="1100"/>
              <a:buFont typeface="Arial"/>
              <a:buNone/>
            </a:pPr>
            <a:r>
              <a:rPr lang="en-US"/>
              <a:t>10:30 a.m.-11:00 a.m.</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Jenni </a:t>
            </a:r>
            <a:endParaRPr/>
          </a:p>
          <a:p>
            <a:pPr marL="0" lvl="0" indent="0" algn="l" rtl="0">
              <a:lnSpc>
                <a:spcPct val="100000"/>
              </a:lnSpc>
              <a:spcBef>
                <a:spcPts val="0"/>
              </a:spcBef>
              <a:spcAft>
                <a:spcPts val="0"/>
              </a:spcAft>
              <a:buClr>
                <a:schemeClr val="dk1"/>
              </a:buClr>
              <a:buSzPts val="1100"/>
              <a:buFont typeface="Arial"/>
              <a:buNone/>
            </a:pPr>
            <a:r>
              <a:rPr lang="en-US"/>
              <a:t>10:30 a.m.-11:00 a.m.</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Jenni </a:t>
            </a:r>
            <a:endParaRPr/>
          </a:p>
          <a:p>
            <a:pPr marL="0" lvl="0" indent="0" algn="l" rtl="0">
              <a:lnSpc>
                <a:spcPct val="100000"/>
              </a:lnSpc>
              <a:spcBef>
                <a:spcPts val="0"/>
              </a:spcBef>
              <a:spcAft>
                <a:spcPts val="0"/>
              </a:spcAft>
              <a:buClr>
                <a:schemeClr val="dk1"/>
              </a:buClr>
              <a:buSzPts val="1100"/>
              <a:buFont typeface="Arial"/>
              <a:buNone/>
            </a:pPr>
            <a:r>
              <a:rPr lang="en-US"/>
              <a:t>10:30 a.m.-11:00 a.m.</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Jenni </a:t>
            </a:r>
            <a:endParaRPr/>
          </a:p>
          <a:p>
            <a:pPr marL="0" lvl="0" indent="0" algn="l" rtl="0">
              <a:lnSpc>
                <a:spcPct val="100000"/>
              </a:lnSpc>
              <a:spcBef>
                <a:spcPts val="0"/>
              </a:spcBef>
              <a:spcAft>
                <a:spcPts val="0"/>
              </a:spcAft>
              <a:buClr>
                <a:schemeClr val="dk1"/>
              </a:buClr>
              <a:buSzPts val="1100"/>
              <a:buFont typeface="Arial"/>
              <a:buNone/>
            </a:pPr>
            <a:r>
              <a:rPr lang="en-US"/>
              <a:t>10:30 a.m.-11:00 a.m.</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Jenni </a:t>
            </a:r>
            <a:endParaRPr/>
          </a:p>
          <a:p>
            <a:pPr marL="0" lvl="0" indent="0" algn="l" rtl="0">
              <a:lnSpc>
                <a:spcPct val="100000"/>
              </a:lnSpc>
              <a:spcBef>
                <a:spcPts val="0"/>
              </a:spcBef>
              <a:spcAft>
                <a:spcPts val="0"/>
              </a:spcAft>
              <a:buClr>
                <a:schemeClr val="dk1"/>
              </a:buClr>
              <a:buSzPts val="1100"/>
              <a:buFont typeface="Arial"/>
              <a:buNone/>
            </a:pPr>
            <a:r>
              <a:rPr lang="en-US"/>
              <a:t>10:30 a.m.-11:00 a.m.</a:t>
            </a:r>
            <a:endParaRPr/>
          </a:p>
        </p:txBody>
      </p:sp>
      <p:sp>
        <p:nvSpPr>
          <p:cNvPr id="314" name="Google Shape;314;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645242ef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2645242ef8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Jenni </a:t>
            </a:r>
            <a:endParaRPr/>
          </a:p>
          <a:p>
            <a:pPr marL="0" lvl="0" indent="0" algn="l" rtl="0">
              <a:lnSpc>
                <a:spcPct val="100000"/>
              </a:lnSpc>
              <a:spcBef>
                <a:spcPts val="0"/>
              </a:spcBef>
              <a:spcAft>
                <a:spcPts val="0"/>
              </a:spcAft>
              <a:buClr>
                <a:schemeClr val="dk1"/>
              </a:buClr>
              <a:buSzPts val="1100"/>
              <a:buFont typeface="Arial"/>
              <a:buNone/>
            </a:pPr>
            <a:r>
              <a:rPr lang="en-US"/>
              <a:t>10:30 a.m.-11:00 a.m.</a:t>
            </a:r>
            <a:endParaRPr/>
          </a:p>
        </p:txBody>
      </p:sp>
      <p:sp>
        <p:nvSpPr>
          <p:cNvPr id="323" name="Google Shape;323;g2645242ef8f_0_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Jenni </a:t>
            </a:r>
            <a:endParaRPr/>
          </a:p>
          <a:p>
            <a:pPr marL="0" lvl="0" indent="0" algn="l" rtl="0">
              <a:lnSpc>
                <a:spcPct val="100000"/>
              </a:lnSpc>
              <a:spcBef>
                <a:spcPts val="0"/>
              </a:spcBef>
              <a:spcAft>
                <a:spcPts val="0"/>
              </a:spcAft>
              <a:buClr>
                <a:schemeClr val="dk1"/>
              </a:buClr>
              <a:buSzPts val="1100"/>
              <a:buFont typeface="Arial"/>
              <a:buNone/>
            </a:pPr>
            <a:r>
              <a:rPr lang="en-US"/>
              <a:t>10:30 a.m.-11:00 a.m.</a:t>
            </a:r>
            <a:endParaRPr/>
          </a:p>
        </p:txBody>
      </p:sp>
      <p:sp>
        <p:nvSpPr>
          <p:cNvPr id="333" name="Google Shape;333;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6579f7e612_1_9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6579f7e612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pause for reflection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Jenni </a:t>
            </a:r>
            <a:endParaRPr/>
          </a:p>
          <a:p>
            <a:pPr marL="0" lvl="0" indent="0" algn="l" rtl="0">
              <a:lnSpc>
                <a:spcPct val="100000"/>
              </a:lnSpc>
              <a:spcBef>
                <a:spcPts val="0"/>
              </a:spcBef>
              <a:spcAft>
                <a:spcPts val="0"/>
              </a:spcAft>
              <a:buClr>
                <a:schemeClr val="dk1"/>
              </a:buClr>
              <a:buSzPts val="1100"/>
              <a:buFont typeface="Arial"/>
              <a:buNone/>
            </a:pPr>
            <a:r>
              <a:rPr lang="en-US"/>
              <a:t>10:30 a.m.-11:00 a.m.</a:t>
            </a:r>
            <a:endParaRPr/>
          </a:p>
        </p:txBody>
      </p:sp>
      <p:sp>
        <p:nvSpPr>
          <p:cNvPr id="343" name="Google Shape;343;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Jenni </a:t>
            </a:r>
            <a:endParaRPr/>
          </a:p>
          <a:p>
            <a:pPr marL="0" lvl="0" indent="0" algn="l" rtl="0">
              <a:lnSpc>
                <a:spcPct val="100000"/>
              </a:lnSpc>
              <a:spcBef>
                <a:spcPts val="0"/>
              </a:spcBef>
              <a:spcAft>
                <a:spcPts val="0"/>
              </a:spcAft>
              <a:buClr>
                <a:schemeClr val="dk1"/>
              </a:buClr>
              <a:buSzPts val="1100"/>
              <a:buFont typeface="Arial"/>
              <a:buNone/>
            </a:pPr>
            <a:r>
              <a:rPr lang="en-US"/>
              <a:t>10:30 a.m.-11:00 a.m.</a:t>
            </a:r>
            <a:endParaRPr/>
          </a:p>
        </p:txBody>
      </p:sp>
      <p:sp>
        <p:nvSpPr>
          <p:cNvPr id="354" name="Google Shape;354;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Jenni </a:t>
            </a:r>
            <a:endParaRPr/>
          </a:p>
          <a:p>
            <a:pPr marL="0" lvl="0" indent="0" algn="l" rtl="0">
              <a:lnSpc>
                <a:spcPct val="100000"/>
              </a:lnSpc>
              <a:spcBef>
                <a:spcPts val="0"/>
              </a:spcBef>
              <a:spcAft>
                <a:spcPts val="0"/>
              </a:spcAft>
              <a:buClr>
                <a:schemeClr val="dk1"/>
              </a:buClr>
              <a:buSzPts val="1100"/>
              <a:buFont typeface="Arial"/>
              <a:buNone/>
            </a:pPr>
            <a:r>
              <a:rPr lang="en-US"/>
              <a:t>10:30 a.m.-11:00 a.m.</a:t>
            </a:r>
            <a:endParaRPr/>
          </a:p>
        </p:txBody>
      </p:sp>
      <p:sp>
        <p:nvSpPr>
          <p:cNvPr id="365" name="Google Shape;365;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t>Jenni </a:t>
            </a:r>
            <a:endParaRPr/>
          </a:p>
          <a:p>
            <a:pPr marL="0" lvl="0" indent="0" algn="l" rtl="0">
              <a:lnSpc>
                <a:spcPct val="100000"/>
              </a:lnSpc>
              <a:spcBef>
                <a:spcPts val="0"/>
              </a:spcBef>
              <a:spcAft>
                <a:spcPts val="0"/>
              </a:spcAft>
              <a:buClr>
                <a:schemeClr val="dk1"/>
              </a:buClr>
              <a:buSzPts val="1100"/>
              <a:buFont typeface="Arial"/>
              <a:buNone/>
            </a:pPr>
            <a:r>
              <a:rPr lang="en-US" sz="1200"/>
              <a:t>10:30 a.m.-11:00 a.m.</a:t>
            </a:r>
            <a:endParaRPr/>
          </a:p>
          <a:p>
            <a:pPr marL="0" lvl="0" indent="0" algn="l" rtl="0">
              <a:lnSpc>
                <a:spcPct val="100000"/>
              </a:lnSpc>
              <a:spcBef>
                <a:spcPts val="0"/>
              </a:spcBef>
              <a:spcAft>
                <a:spcPts val="0"/>
              </a:spcAft>
              <a:buClr>
                <a:schemeClr val="dk1"/>
              </a:buClr>
              <a:buSzPts val="1100"/>
              <a:buFont typeface="Arial"/>
              <a:buNone/>
            </a:pPr>
            <a:r>
              <a:rPr lang="en-US" sz="1200">
                <a:solidFill>
                  <a:srgbClr val="5F6368"/>
                </a:solidFill>
                <a:latin typeface="Roboto"/>
                <a:ea typeface="Roboto"/>
                <a:cs typeface="Roboto"/>
                <a:sym typeface="Roboto"/>
              </a:rPr>
              <a:t>Breakout </a:t>
            </a:r>
            <a:endParaRPr sz="1200">
              <a:solidFill>
                <a:srgbClr val="5F6368"/>
              </a:solidFill>
              <a:latin typeface="Roboto"/>
              <a:ea typeface="Roboto"/>
              <a:cs typeface="Roboto"/>
              <a:sym typeface="Roboto"/>
            </a:endParaRPr>
          </a:p>
        </p:txBody>
      </p:sp>
      <p:sp>
        <p:nvSpPr>
          <p:cNvPr id="373" name="Google Shape;37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t>Jenni </a:t>
            </a:r>
            <a:endParaRPr/>
          </a:p>
          <a:p>
            <a:pPr marL="0" lvl="0" indent="0" algn="l" rtl="0">
              <a:lnSpc>
                <a:spcPct val="100000"/>
              </a:lnSpc>
              <a:spcBef>
                <a:spcPts val="0"/>
              </a:spcBef>
              <a:spcAft>
                <a:spcPts val="0"/>
              </a:spcAft>
              <a:buClr>
                <a:schemeClr val="dk1"/>
              </a:buClr>
              <a:buSzPts val="1100"/>
              <a:buFont typeface="Arial"/>
              <a:buNone/>
            </a:pPr>
            <a:r>
              <a:rPr lang="en-US" sz="1200"/>
              <a:t>10:30 a.m.-11:00 a.m.</a:t>
            </a:r>
            <a:endParaRPr/>
          </a:p>
          <a:p>
            <a:pPr marL="0" lvl="0" indent="0" algn="l" rtl="0">
              <a:lnSpc>
                <a:spcPct val="100000"/>
              </a:lnSpc>
              <a:spcBef>
                <a:spcPts val="0"/>
              </a:spcBef>
              <a:spcAft>
                <a:spcPts val="0"/>
              </a:spcAft>
              <a:buClr>
                <a:schemeClr val="dk1"/>
              </a:buClr>
              <a:buSzPts val="1100"/>
              <a:buFont typeface="Arial"/>
              <a:buNone/>
            </a:pPr>
            <a:endParaRPr sz="1200">
              <a:solidFill>
                <a:srgbClr val="5F6368"/>
              </a:solidFill>
              <a:latin typeface="Roboto"/>
              <a:ea typeface="Roboto"/>
              <a:cs typeface="Roboto"/>
              <a:sym typeface="Roboto"/>
            </a:endParaRPr>
          </a:p>
        </p:txBody>
      </p:sp>
      <p:sp>
        <p:nvSpPr>
          <p:cNvPr id="385" name="Google Shape;38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t>Jenni </a:t>
            </a:r>
            <a:endParaRPr/>
          </a:p>
          <a:p>
            <a:pPr marL="0" lvl="0" indent="0" algn="l" rtl="0">
              <a:lnSpc>
                <a:spcPct val="100000"/>
              </a:lnSpc>
              <a:spcBef>
                <a:spcPts val="0"/>
              </a:spcBef>
              <a:spcAft>
                <a:spcPts val="0"/>
              </a:spcAft>
              <a:buClr>
                <a:schemeClr val="dk1"/>
              </a:buClr>
              <a:buSzPts val="1100"/>
              <a:buFont typeface="Arial"/>
              <a:buNone/>
            </a:pPr>
            <a:r>
              <a:rPr lang="en-US" sz="1200"/>
              <a:t>10:30 a.m.-11:00 a.m.</a:t>
            </a:r>
            <a:endParaRPr/>
          </a:p>
          <a:p>
            <a:pPr marL="0" lvl="0" indent="0" algn="l" rtl="0">
              <a:lnSpc>
                <a:spcPct val="100000"/>
              </a:lnSpc>
              <a:spcBef>
                <a:spcPts val="0"/>
              </a:spcBef>
              <a:spcAft>
                <a:spcPts val="0"/>
              </a:spcAft>
              <a:buClr>
                <a:schemeClr val="dk1"/>
              </a:buClr>
              <a:buSzPts val="1100"/>
              <a:buFont typeface="Arial"/>
              <a:buNone/>
            </a:pPr>
            <a:endParaRPr sz="1200">
              <a:solidFill>
                <a:srgbClr val="5F6368"/>
              </a:solidFill>
              <a:latin typeface="Roboto"/>
              <a:ea typeface="Roboto"/>
              <a:cs typeface="Roboto"/>
              <a:sym typeface="Roboto"/>
            </a:endParaRPr>
          </a:p>
        </p:txBody>
      </p:sp>
      <p:sp>
        <p:nvSpPr>
          <p:cNvPr id="394" name="Google Shape;39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solidFill>
                  <a:srgbClr val="5F6368"/>
                </a:solidFill>
                <a:latin typeface="Roboto"/>
                <a:ea typeface="Roboto"/>
                <a:cs typeface="Roboto"/>
                <a:sym typeface="Roboto"/>
              </a:rPr>
              <a:t>10:25 a.m.-11:00 a.m.</a:t>
            </a:r>
            <a:endParaRPr sz="1200">
              <a:solidFill>
                <a:srgbClr val="5F6368"/>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Jenni</a:t>
            </a:r>
            <a:endParaRPr sz="1200">
              <a:solidFill>
                <a:srgbClr val="5F6368"/>
              </a:solidFill>
              <a:latin typeface="Roboto"/>
              <a:ea typeface="Roboto"/>
              <a:cs typeface="Roboto"/>
              <a:sym typeface="Roboto"/>
            </a:endParaRPr>
          </a:p>
        </p:txBody>
      </p:sp>
      <p:sp>
        <p:nvSpPr>
          <p:cNvPr id="403" name="Google Shape;40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6382379233_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Further the James Clear learning and connect it to taking action around collecting data information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Impact of Evidence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Examine the Placemat - for habit building opportunities. What would an entry point be for that habit?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u="sng">
                <a:solidFill>
                  <a:srgbClr val="1155CC"/>
                </a:solidFill>
                <a:hlinkClick r:id="rId3">
                  <a:extLst>
                    <a:ext uri="{A12FA001-AC4F-418D-AE19-62706E023703}">
                      <ahyp:hlinkClr xmlns:ahyp="http://schemas.microsoft.com/office/drawing/2018/hyperlinkcolor" val="tx"/>
                    </a:ext>
                  </a:extLst>
                </a:hlinkClick>
              </a:rPr>
              <a:t>https://youtu.be/1gdkBt9it84?si=cLJ8cpqNylLP8Nlv</a:t>
            </a:r>
            <a:r>
              <a:rPr lang="en-US">
                <a:solidFill>
                  <a:schemeClr val="dk1"/>
                </a:solidFill>
              </a:rPr>
              <a:t> 9 min. Video</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rgbClr val="5F6368"/>
              </a:solidFill>
              <a:latin typeface="Roboto"/>
              <a:ea typeface="Roboto"/>
              <a:cs typeface="Roboto"/>
              <a:sym typeface="Roboto"/>
            </a:endParaRPr>
          </a:p>
        </p:txBody>
      </p:sp>
      <p:sp>
        <p:nvSpPr>
          <p:cNvPr id="413" name="Google Shape;413;g26382379233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6523c7598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Further the James Clear learning and connect it to taking action around collecting data information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Impact of Evidence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Examine the Placemat - for habit building opportunities. What would an entry point be for that habit?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u="sng">
                <a:solidFill>
                  <a:srgbClr val="1155CC"/>
                </a:solidFill>
                <a:hlinkClick r:id="rId3">
                  <a:extLst>
                    <a:ext uri="{A12FA001-AC4F-418D-AE19-62706E023703}">
                      <ahyp:hlinkClr xmlns:ahyp="http://schemas.microsoft.com/office/drawing/2018/hyperlinkcolor" val="tx"/>
                    </a:ext>
                  </a:extLst>
                </a:hlinkClick>
              </a:rPr>
              <a:t>https://youtu.be/1gdkBt9it84?si=cLJ8cpqNylLP8Nlv</a:t>
            </a:r>
            <a:r>
              <a:rPr lang="en-US">
                <a:solidFill>
                  <a:schemeClr val="dk1"/>
                </a:solidFill>
              </a:rPr>
              <a:t> 9 min. Video</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rgbClr val="5F6368"/>
              </a:solidFill>
              <a:latin typeface="Roboto"/>
              <a:ea typeface="Roboto"/>
              <a:cs typeface="Roboto"/>
              <a:sym typeface="Roboto"/>
            </a:endParaRPr>
          </a:p>
        </p:txBody>
      </p:sp>
      <p:sp>
        <p:nvSpPr>
          <p:cNvPr id="425" name="Google Shape;425;g26523c75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6579f7e612_1_2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37" name="Google Shape;437;g26579f7e612_1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6579f7e612_1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solidFill>
                  <a:srgbClr val="5F6368"/>
                </a:solidFill>
                <a:latin typeface="Roboto"/>
                <a:ea typeface="Roboto"/>
                <a:cs typeface="Roboto"/>
                <a:sym typeface="Roboto"/>
              </a:rPr>
              <a:t>10:00 a.m.-10:15 a.m.</a:t>
            </a:r>
            <a:endParaRPr sz="1200">
              <a:solidFill>
                <a:srgbClr val="5F6368"/>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200">
                <a:solidFill>
                  <a:srgbClr val="5F6368"/>
                </a:solidFill>
                <a:latin typeface="Roboto"/>
                <a:ea typeface="Roboto"/>
                <a:cs typeface="Roboto"/>
                <a:sym typeface="Roboto"/>
              </a:rPr>
              <a:t>Ashley </a:t>
            </a:r>
            <a:endParaRPr sz="1200">
              <a:solidFill>
                <a:srgbClr val="5F6368"/>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p>
        </p:txBody>
      </p:sp>
      <p:sp>
        <p:nvSpPr>
          <p:cNvPr id="94" name="Google Shape;94;g26579f7e612_1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6579f7e612_1_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46" name="Google Shape;446;g26579f7e612_1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Reminder about in person- secure rooms- location times…….preparation for the in person</a:t>
            </a:r>
            <a:endParaRPr>
              <a:solidFill>
                <a:schemeClr val="dk1"/>
              </a:solidFill>
            </a:endParaRPr>
          </a:p>
          <a:p>
            <a:pPr marL="0" lvl="0" indent="0" algn="l" rtl="0">
              <a:lnSpc>
                <a:spcPct val="90000"/>
              </a:lnSpc>
              <a:spcBef>
                <a:spcPts val="0"/>
              </a:spcBef>
              <a:spcAft>
                <a:spcPts val="0"/>
              </a:spcAft>
              <a:buSzPts val="1100"/>
              <a:buNone/>
            </a:pPr>
            <a:endParaRPr/>
          </a:p>
        </p:txBody>
      </p:sp>
      <p:sp>
        <p:nvSpPr>
          <p:cNvPr id="455" name="Google Shape;45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at the end we will discuss the in person</a:t>
            </a: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rgbClr val="5F6368"/>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90000"/>
              </a:lnSpc>
              <a:spcBef>
                <a:spcPts val="0"/>
              </a:spcBef>
              <a:spcAft>
                <a:spcPts val="0"/>
              </a:spcAft>
              <a:buSzPts val="1100"/>
              <a:buNone/>
            </a:pPr>
            <a:endParaRPr/>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31" name="Google Shape;1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140" name="Google Shape;14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1" name="Google Shape;71;p12"/>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a:spLocks noGrp="1"/>
          </p:cNvSpPr>
          <p:nvPr>
            <p:ph type="pic" idx="2"/>
          </p:nvPr>
        </p:nvSpPr>
        <p:spPr>
          <a:xfrm>
            <a:off x="5183188" y="987425"/>
            <a:ext cx="6172200" cy="4873625"/>
          </a:xfrm>
          <a:prstGeom prst="rect">
            <a:avLst/>
          </a:prstGeom>
          <a:noFill/>
          <a:ln>
            <a:noFill/>
          </a:ln>
        </p:spPr>
      </p:sp>
      <p:sp>
        <p:nvSpPr>
          <p:cNvPr id="52" name="Google Shape;52;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hyperlink" Target="http://www.youtube.com/watch?v=1gdkBt9it84" TargetMode="External"/><Relationship Id="rId4" Type="http://schemas.openxmlformats.org/officeDocument/2006/relationships/hyperlink" Target="https://youtu.be/1gdkBt9it84?si=cLJ8cpqNylLP8Nl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3" descr="A person with curly hair&#10;&#10;Description automatically generated with low confidence"/>
          <p:cNvPicPr preferRelativeResize="0"/>
          <p:nvPr/>
        </p:nvPicPr>
        <p:blipFill rotWithShape="1">
          <a:blip r:embed="rId3">
            <a:alphaModFix/>
          </a:blip>
          <a:srcRect/>
          <a:stretch/>
        </p:blipFill>
        <p:spPr>
          <a:xfrm>
            <a:off x="0" y="457200"/>
            <a:ext cx="12192001" cy="6400800"/>
          </a:xfrm>
          <a:prstGeom prst="rect">
            <a:avLst/>
          </a:prstGeom>
          <a:noFill/>
          <a:ln>
            <a:noFill/>
          </a:ln>
        </p:spPr>
      </p:pic>
      <p:sp>
        <p:nvSpPr>
          <p:cNvPr id="77" name="Google Shape;77;p13"/>
          <p:cNvSpPr/>
          <p:nvPr/>
        </p:nvSpPr>
        <p:spPr>
          <a:xfrm>
            <a:off x="0" y="0"/>
            <a:ext cx="12192000" cy="457200"/>
          </a:xfrm>
          <a:prstGeom prst="rect">
            <a:avLst/>
          </a:prstGeom>
          <a:solidFill>
            <a:srgbClr val="55A2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5A29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2"/>
          <p:cNvPicPr preferRelativeResize="0"/>
          <p:nvPr/>
        </p:nvPicPr>
        <p:blipFill>
          <a:blip r:embed="rId3">
            <a:alphaModFix/>
          </a:blip>
          <a:stretch>
            <a:fillRect/>
          </a:stretch>
        </p:blipFill>
        <p:spPr>
          <a:xfrm>
            <a:off x="1207475" y="152400"/>
            <a:ext cx="10229550" cy="655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838200" y="236550"/>
            <a:ext cx="10515600" cy="990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000" b="1">
                <a:solidFill>
                  <a:srgbClr val="55A29A"/>
                </a:solidFill>
                <a:latin typeface="Arial"/>
                <a:ea typeface="Arial"/>
                <a:cs typeface="Arial"/>
                <a:sym typeface="Arial"/>
              </a:rPr>
              <a:t>Cycle of Inquiry</a:t>
            </a:r>
            <a:endParaRPr sz="5800">
              <a:solidFill>
                <a:srgbClr val="C8E0E1"/>
              </a:solidFill>
              <a:latin typeface="Arial"/>
              <a:ea typeface="Arial"/>
              <a:cs typeface="Arial"/>
              <a:sym typeface="Arial"/>
            </a:endParaRPr>
          </a:p>
        </p:txBody>
      </p:sp>
      <p:sp>
        <p:nvSpPr>
          <p:cNvPr id="157" name="Google Shape;157;p23"/>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58" name="Google Shape;158;p23" descr="A black and white sign&#10;&#10;Description automatically generated with low confidence"/>
          <p:cNvPicPr preferRelativeResize="0"/>
          <p:nvPr/>
        </p:nvPicPr>
        <p:blipFill rotWithShape="1">
          <a:blip r:embed="rId3">
            <a:alphaModFix/>
          </a:blip>
          <a:srcRect/>
          <a:stretch/>
        </p:blipFill>
        <p:spPr>
          <a:xfrm>
            <a:off x="9143330" y="5893658"/>
            <a:ext cx="2589769" cy="924918"/>
          </a:xfrm>
          <a:prstGeom prst="rect">
            <a:avLst/>
          </a:prstGeom>
          <a:noFill/>
          <a:ln>
            <a:noFill/>
          </a:ln>
        </p:spPr>
      </p:pic>
      <p:pic>
        <p:nvPicPr>
          <p:cNvPr id="159" name="Google Shape;159;p23"/>
          <p:cNvPicPr preferRelativeResize="0"/>
          <p:nvPr/>
        </p:nvPicPr>
        <p:blipFill>
          <a:blip r:embed="rId4">
            <a:alphaModFix/>
          </a:blip>
          <a:stretch>
            <a:fillRect/>
          </a:stretch>
        </p:blipFill>
        <p:spPr>
          <a:xfrm>
            <a:off x="3575825" y="1069601"/>
            <a:ext cx="6448023" cy="4707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4"/>
          <p:cNvPicPr preferRelativeResize="0"/>
          <p:nvPr/>
        </p:nvPicPr>
        <p:blipFill>
          <a:blip r:embed="rId3">
            <a:alphaModFix/>
          </a:blip>
          <a:stretch>
            <a:fillRect/>
          </a:stretch>
        </p:blipFill>
        <p:spPr>
          <a:xfrm>
            <a:off x="152400" y="152400"/>
            <a:ext cx="11640028" cy="6553199"/>
          </a:xfrm>
          <a:prstGeom prst="rect">
            <a:avLst/>
          </a:prstGeom>
          <a:noFill/>
          <a:ln>
            <a:noFill/>
          </a:ln>
        </p:spPr>
      </p:pic>
      <p:sp>
        <p:nvSpPr>
          <p:cNvPr id="165" name="Google Shape;165;p24"/>
          <p:cNvSpPr txBox="1"/>
          <p:nvPr/>
        </p:nvSpPr>
        <p:spPr>
          <a:xfrm>
            <a:off x="9221375" y="4811150"/>
            <a:ext cx="2405700" cy="123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900">
                <a:solidFill>
                  <a:schemeClr val="lt1"/>
                </a:solidFill>
                <a:latin typeface="Calibri"/>
                <a:ea typeface="Calibri"/>
                <a:cs typeface="Calibri"/>
                <a:sym typeface="Calibri"/>
              </a:rPr>
              <a:t>All of the actions we take move us closer to achieving our priorities. </a:t>
            </a:r>
            <a:r>
              <a:rPr lang="en-US" sz="3000">
                <a:solidFill>
                  <a:schemeClr val="dk1"/>
                </a:solidFill>
                <a:latin typeface="Calibri"/>
                <a:ea typeface="Calibri"/>
                <a:cs typeface="Calibri"/>
                <a:sym typeface="Calibri"/>
              </a:rPr>
              <a:t> </a:t>
            </a:r>
            <a:endParaRPr sz="3000">
              <a:solidFill>
                <a:schemeClr val="dk1"/>
              </a:solidFill>
              <a:latin typeface="Calibri"/>
              <a:ea typeface="Calibri"/>
              <a:cs typeface="Calibri"/>
              <a:sym typeface="Calibri"/>
            </a:endParaRPr>
          </a:p>
        </p:txBody>
      </p:sp>
      <p:sp>
        <p:nvSpPr>
          <p:cNvPr id="166" name="Google Shape;166;p24"/>
          <p:cNvSpPr txBox="1"/>
          <p:nvPr/>
        </p:nvSpPr>
        <p:spPr>
          <a:xfrm>
            <a:off x="8730175" y="2813250"/>
            <a:ext cx="2405700" cy="123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900">
                <a:solidFill>
                  <a:schemeClr val="lt1"/>
                </a:solidFill>
                <a:latin typeface="Calibri"/>
                <a:ea typeface="Calibri"/>
                <a:cs typeface="Calibri"/>
                <a:sym typeface="Calibri"/>
              </a:rPr>
              <a:t>Our priorities are focused on having a positive impact on students. </a:t>
            </a:r>
            <a:endParaRPr sz="3000">
              <a:solidFill>
                <a:schemeClr val="dk1"/>
              </a:solidFill>
              <a:latin typeface="Calibri"/>
              <a:ea typeface="Calibri"/>
              <a:cs typeface="Calibri"/>
              <a:sym typeface="Calibri"/>
            </a:endParaRPr>
          </a:p>
        </p:txBody>
      </p:sp>
      <p:sp>
        <p:nvSpPr>
          <p:cNvPr id="167" name="Google Shape;167;p24"/>
          <p:cNvSpPr txBox="1"/>
          <p:nvPr/>
        </p:nvSpPr>
        <p:spPr>
          <a:xfrm>
            <a:off x="7721950" y="815350"/>
            <a:ext cx="3662400" cy="123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900">
                <a:solidFill>
                  <a:schemeClr val="lt1"/>
                </a:solidFill>
                <a:latin typeface="Calibri"/>
                <a:ea typeface="Calibri"/>
                <a:cs typeface="Calibri"/>
                <a:sym typeface="Calibri"/>
              </a:rPr>
              <a:t>Learning walks, walkthroughs, observations, faculty meetings, leadership team meetings somehow focus on our priorities.  </a:t>
            </a:r>
            <a:endParaRPr sz="3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73" name="Google Shape;173;p25"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174" name="Google Shape;174;p25"/>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175" name="Google Shape;175;p25"/>
          <p:cNvSpPr txBox="1"/>
          <p:nvPr/>
        </p:nvSpPr>
        <p:spPr>
          <a:xfrm>
            <a:off x="170381" y="185897"/>
            <a:ext cx="11387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5"/>
          <p:cNvSpPr txBox="1"/>
          <p:nvPr/>
        </p:nvSpPr>
        <p:spPr>
          <a:xfrm>
            <a:off x="170381" y="185897"/>
            <a:ext cx="11387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177" name="Google Shape;177;p25"/>
          <p:cNvPicPr preferRelativeResize="0"/>
          <p:nvPr/>
        </p:nvPicPr>
        <p:blipFill rotWithShape="1">
          <a:blip r:embed="rId4">
            <a:alphaModFix/>
          </a:blip>
          <a:srcRect t="26718"/>
          <a:stretch/>
        </p:blipFill>
        <p:spPr>
          <a:xfrm>
            <a:off x="1892775" y="1694291"/>
            <a:ext cx="8081377" cy="3824776"/>
          </a:xfrm>
          <a:prstGeom prst="rect">
            <a:avLst/>
          </a:prstGeom>
          <a:noFill/>
          <a:ln>
            <a:noFill/>
          </a:ln>
        </p:spPr>
      </p:pic>
      <p:sp>
        <p:nvSpPr>
          <p:cNvPr id="178" name="Google Shape;178;p25"/>
          <p:cNvSpPr txBox="1"/>
          <p:nvPr/>
        </p:nvSpPr>
        <p:spPr>
          <a:xfrm>
            <a:off x="170381" y="185897"/>
            <a:ext cx="11387100" cy="1508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US" sz="4000" b="1">
                <a:solidFill>
                  <a:srgbClr val="55A29A"/>
                </a:solidFill>
              </a:rPr>
              <a:t>James Clear’s Atomic Habits Recap</a:t>
            </a:r>
            <a:endParaRPr sz="4000" b="1">
              <a:solidFill>
                <a:srgbClr val="55A29A"/>
              </a:solidFill>
            </a:endParaRPr>
          </a:p>
          <a:p>
            <a:pPr marL="0" marR="0" lvl="0" indent="0" algn="ctr" rtl="0">
              <a:lnSpc>
                <a:spcPct val="115000"/>
              </a:lnSpc>
              <a:spcBef>
                <a:spcPts val="0"/>
              </a:spcBef>
              <a:spcAft>
                <a:spcPts val="0"/>
              </a:spcAft>
              <a:buClr>
                <a:srgbClr val="000000"/>
              </a:buClr>
              <a:buSzPts val="3300"/>
              <a:buFont typeface="Arial"/>
              <a:buNone/>
            </a:pPr>
            <a:r>
              <a:rPr lang="en-US" sz="4000" b="1">
                <a:solidFill>
                  <a:srgbClr val="55A29A"/>
                </a:solidFill>
              </a:rPr>
              <a:t>Action to Motion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84" name="Google Shape;184;p26"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185" name="Google Shape;185;p26"/>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186" name="Google Shape;186;p26"/>
          <p:cNvSpPr txBox="1"/>
          <p:nvPr/>
        </p:nvSpPr>
        <p:spPr>
          <a:xfrm>
            <a:off x="170381" y="185897"/>
            <a:ext cx="11387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6"/>
          <p:cNvSpPr txBox="1"/>
          <p:nvPr/>
        </p:nvSpPr>
        <p:spPr>
          <a:xfrm>
            <a:off x="170381" y="185897"/>
            <a:ext cx="11387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6"/>
          <p:cNvSpPr txBox="1"/>
          <p:nvPr/>
        </p:nvSpPr>
        <p:spPr>
          <a:xfrm>
            <a:off x="170381" y="185897"/>
            <a:ext cx="11387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189" name="Google Shape;189;p26"/>
          <p:cNvPicPr preferRelativeResize="0"/>
          <p:nvPr/>
        </p:nvPicPr>
        <p:blipFill>
          <a:blip r:embed="rId4">
            <a:alphaModFix/>
          </a:blip>
          <a:stretch>
            <a:fillRect/>
          </a:stretch>
        </p:blipFill>
        <p:spPr>
          <a:xfrm>
            <a:off x="4930830" y="185898"/>
            <a:ext cx="5301491" cy="5404674"/>
          </a:xfrm>
          <a:prstGeom prst="rect">
            <a:avLst/>
          </a:prstGeom>
          <a:noFill/>
          <a:ln>
            <a:noFill/>
          </a:ln>
        </p:spPr>
      </p:pic>
      <p:sp>
        <p:nvSpPr>
          <p:cNvPr id="190" name="Google Shape;190;p26"/>
          <p:cNvSpPr txBox="1"/>
          <p:nvPr/>
        </p:nvSpPr>
        <p:spPr>
          <a:xfrm rot="-606649">
            <a:off x="1631936" y="813691"/>
            <a:ext cx="2836755" cy="2756309"/>
          </a:xfrm>
          <a:prstGeom prst="rect">
            <a:avLst/>
          </a:prstGeom>
          <a:solidFill>
            <a:schemeClr val="accent4"/>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rgbClr val="1B554F"/>
                </a:solidFill>
                <a:latin typeface="Calibri"/>
                <a:ea typeface="Calibri"/>
                <a:cs typeface="Calibri"/>
                <a:sym typeface="Calibri"/>
              </a:rPr>
              <a:t>Next Level Leaders incorporate their intentions into their way of being!</a:t>
            </a:r>
            <a:endParaRPr sz="2800" b="1">
              <a:solidFill>
                <a:srgbClr val="1B554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96" name="Google Shape;196;p27"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197" name="Google Shape;197;p27"/>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r>
              <a:rPr lang="en-US" sz="1700"/>
              <a:t>4:30-7:50</a:t>
            </a:r>
            <a:endParaRPr sz="1700" b="0" i="0" u="none" strike="noStrike" cap="none">
              <a:solidFill>
                <a:srgbClr val="000000"/>
              </a:solidFill>
              <a:latin typeface="Arial"/>
              <a:ea typeface="Arial"/>
              <a:cs typeface="Arial"/>
              <a:sym typeface="Arial"/>
            </a:endParaRPr>
          </a:p>
        </p:txBody>
      </p:sp>
      <p:sp>
        <p:nvSpPr>
          <p:cNvPr id="198" name="Google Shape;198;p27"/>
          <p:cNvSpPr txBox="1"/>
          <p:nvPr/>
        </p:nvSpPr>
        <p:spPr>
          <a:xfrm>
            <a:off x="170381" y="185897"/>
            <a:ext cx="11387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7"/>
          <p:cNvSpPr txBox="1"/>
          <p:nvPr/>
        </p:nvSpPr>
        <p:spPr>
          <a:xfrm>
            <a:off x="881524" y="1365925"/>
            <a:ext cx="99648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000" b="0" i="0" u="none" strike="noStrike" cap="none">
                <a:solidFill>
                  <a:schemeClr val="dk1"/>
                </a:solidFill>
                <a:latin typeface="Helvetica Neue"/>
                <a:ea typeface="Helvetica Neue"/>
                <a:cs typeface="Helvetica Neue"/>
                <a:sym typeface="Helvetica Neue"/>
              </a:rPr>
              <a:t>Mike and Kim</a:t>
            </a:r>
            <a:endParaRPr sz="2400" b="0" i="0" u="none" strike="noStrike" cap="none">
              <a:solidFill>
                <a:srgbClr val="000000"/>
              </a:solidFill>
              <a:latin typeface="Arial"/>
              <a:ea typeface="Arial"/>
              <a:cs typeface="Arial"/>
              <a:sym typeface="Arial"/>
            </a:endParaRPr>
          </a:p>
        </p:txBody>
      </p:sp>
      <p:sp>
        <p:nvSpPr>
          <p:cNvPr id="200" name="Google Shape;200;p27"/>
          <p:cNvSpPr txBox="1"/>
          <p:nvPr/>
        </p:nvSpPr>
        <p:spPr>
          <a:xfrm>
            <a:off x="170381" y="185897"/>
            <a:ext cx="11387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7"/>
          <p:cNvSpPr txBox="1"/>
          <p:nvPr/>
        </p:nvSpPr>
        <p:spPr>
          <a:xfrm>
            <a:off x="0" y="0"/>
            <a:ext cx="30000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u="sng">
                <a:solidFill>
                  <a:srgbClr val="1155CC"/>
                </a:solidFill>
                <a:hlinkClick r:id="rId4">
                  <a:extLst>
                    <a:ext uri="{A12FA001-AC4F-418D-AE19-62706E023703}">
                      <ahyp:hlinkClr xmlns:ahyp="http://schemas.microsoft.com/office/drawing/2018/hyperlinkcolor" val="tx"/>
                    </a:ext>
                  </a:extLst>
                </a:hlinkClick>
              </a:rPr>
              <a:t>https://youtu.be/1gdkBt9it84?si=cLJ8cpqNylLP8Nlv</a:t>
            </a:r>
            <a:r>
              <a:rPr lang="en-US" sz="1100">
                <a:solidFill>
                  <a:schemeClr val="dk1"/>
                </a:solidFill>
              </a:rPr>
              <a:t> 9 min. Video</a:t>
            </a:r>
            <a:endParaRPr/>
          </a:p>
        </p:txBody>
      </p:sp>
      <p:pic>
        <p:nvPicPr>
          <p:cNvPr id="202" name="Google Shape;202;p27" descr="Go to http://www.audible.com/afterskool or text afterskool to 500 500 to get your free trial.&#10;&#10;James Clear is a writer and speaker focused on habits, decision making, and continuous improvement. He is the author of the #1 New York Times bestseller, Atomic Habits. The book has sold over 7 million copies worldwide and has been translated into more than 50 languages.&#10;&#10;Learn more about James Clear at https://jamesclear.com/&#10;&#10;Quick Techniques to Dramatically Improve Your Life. Atomic Habits - Tiny Changes, Remarkable Results. &#10;&#10;Please consider supporting After Skool on Patreon https://www.patreon.com/AfterSkool&#10;Visit our site at https://www.afterskool.net/&#10;Check out the new After Skool prints! https://after-skool.creator-spring.com/&#10;Or send us an email at afterskool100@gmail.com" title="ATOMIC HABITS - Tiny Changes that Create Remarkable Results - James Clear">
            <a:hlinkClick r:id="rId5"/>
          </p:cNvPr>
          <p:cNvPicPr preferRelativeResize="0"/>
          <p:nvPr/>
        </p:nvPicPr>
        <p:blipFill>
          <a:blip r:embed="rId6">
            <a:alphaModFix/>
          </a:blip>
          <a:stretch>
            <a:fillRect/>
          </a:stretch>
        </p:blipFill>
        <p:spPr>
          <a:xfrm>
            <a:off x="1085488" y="185900"/>
            <a:ext cx="10021025" cy="5636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08" name="Google Shape;208;p28"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209" name="Google Shape;209;p28"/>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210" name="Google Shape;210;p28"/>
          <p:cNvSpPr txBox="1"/>
          <p:nvPr/>
        </p:nvSpPr>
        <p:spPr>
          <a:xfrm>
            <a:off x="170381" y="185897"/>
            <a:ext cx="11387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8"/>
          <p:cNvSpPr txBox="1"/>
          <p:nvPr/>
        </p:nvSpPr>
        <p:spPr>
          <a:xfrm>
            <a:off x="881524" y="1365925"/>
            <a:ext cx="9964800" cy="4967700"/>
          </a:xfrm>
          <a:prstGeom prst="rect">
            <a:avLst/>
          </a:prstGeom>
          <a:noFill/>
          <a:ln>
            <a:noFill/>
          </a:ln>
        </p:spPr>
        <p:txBody>
          <a:bodyPr spcFirstLastPara="1" wrap="square" lIns="91425" tIns="91425" rIns="91425" bIns="91425" anchor="t" anchorCtr="0">
            <a:spAutoFit/>
          </a:bodyPr>
          <a:lstStyle/>
          <a:p>
            <a:pPr marL="457200" lvl="0" indent="-508000" algn="l" rtl="0">
              <a:lnSpc>
                <a:spcPct val="90000"/>
              </a:lnSpc>
              <a:spcBef>
                <a:spcPts val="0"/>
              </a:spcBef>
              <a:spcAft>
                <a:spcPts val="0"/>
              </a:spcAft>
              <a:buClr>
                <a:schemeClr val="dk1"/>
              </a:buClr>
              <a:buSzPts val="4400"/>
              <a:buFont typeface="Calibri"/>
              <a:buAutoNum type="arabicPeriod"/>
            </a:pPr>
            <a:r>
              <a:rPr lang="en-US" sz="4400">
                <a:solidFill>
                  <a:schemeClr val="dk1"/>
                </a:solidFill>
                <a:latin typeface="Calibri"/>
                <a:ea typeface="Calibri"/>
                <a:cs typeface="Calibri"/>
                <a:sym typeface="Calibri"/>
              </a:rPr>
              <a:t>Goal - What do we want to achieve? </a:t>
            </a:r>
            <a:endParaRPr sz="4400">
              <a:solidFill>
                <a:schemeClr val="dk1"/>
              </a:solidFill>
              <a:latin typeface="Calibri"/>
              <a:ea typeface="Calibri"/>
              <a:cs typeface="Calibri"/>
              <a:sym typeface="Calibri"/>
            </a:endParaRPr>
          </a:p>
          <a:p>
            <a:pPr marL="457200" lvl="0" indent="-508000" algn="l" rtl="0">
              <a:lnSpc>
                <a:spcPct val="90000"/>
              </a:lnSpc>
              <a:spcBef>
                <a:spcPts val="0"/>
              </a:spcBef>
              <a:spcAft>
                <a:spcPts val="0"/>
              </a:spcAft>
              <a:buClr>
                <a:schemeClr val="dk1"/>
              </a:buClr>
              <a:buSzPts val="4400"/>
              <a:buFont typeface="Calibri"/>
              <a:buAutoNum type="arabicPeriod"/>
            </a:pPr>
            <a:r>
              <a:rPr lang="en-US" sz="4400">
                <a:solidFill>
                  <a:schemeClr val="dk1"/>
                </a:solidFill>
                <a:latin typeface="Calibri"/>
                <a:ea typeface="Calibri"/>
                <a:cs typeface="Calibri"/>
                <a:sym typeface="Calibri"/>
              </a:rPr>
              <a:t>Pick a small doable habit to try that you can do tomorrow</a:t>
            </a:r>
            <a:r>
              <a:rPr lang="en-US" sz="2800">
                <a:solidFill>
                  <a:schemeClr val="dk1"/>
                </a:solidFill>
                <a:latin typeface="Calibri"/>
                <a:ea typeface="Calibri"/>
                <a:cs typeface="Calibri"/>
                <a:sym typeface="Calibri"/>
              </a:rPr>
              <a:t> (micro progress - 2 minutes goal)</a:t>
            </a:r>
            <a:endParaRPr sz="2800">
              <a:solidFill>
                <a:schemeClr val="dk1"/>
              </a:solidFill>
              <a:latin typeface="Calibri"/>
              <a:ea typeface="Calibri"/>
              <a:cs typeface="Calibri"/>
              <a:sym typeface="Calibri"/>
            </a:endParaRPr>
          </a:p>
          <a:p>
            <a:pPr marL="457200" lvl="0" indent="-508000" algn="l" rtl="0">
              <a:lnSpc>
                <a:spcPct val="90000"/>
              </a:lnSpc>
              <a:spcBef>
                <a:spcPts val="0"/>
              </a:spcBef>
              <a:spcAft>
                <a:spcPts val="0"/>
              </a:spcAft>
              <a:buClr>
                <a:schemeClr val="dk1"/>
              </a:buClr>
              <a:buSzPts val="4400"/>
              <a:buFont typeface="Calibri"/>
              <a:buAutoNum type="arabicPeriod"/>
            </a:pPr>
            <a:r>
              <a:rPr lang="en-US" sz="4400">
                <a:solidFill>
                  <a:schemeClr val="dk1"/>
                </a:solidFill>
                <a:latin typeface="Calibri"/>
                <a:ea typeface="Calibri"/>
                <a:cs typeface="Calibri"/>
                <a:sym typeface="Calibri"/>
              </a:rPr>
              <a:t>Implement </a:t>
            </a:r>
            <a:endParaRPr sz="4400">
              <a:solidFill>
                <a:schemeClr val="dk1"/>
              </a:solidFill>
              <a:latin typeface="Calibri"/>
              <a:ea typeface="Calibri"/>
              <a:cs typeface="Calibri"/>
              <a:sym typeface="Calibri"/>
            </a:endParaRPr>
          </a:p>
          <a:p>
            <a:pPr marL="457200" lvl="0" indent="-508000" algn="l" rtl="0">
              <a:lnSpc>
                <a:spcPct val="90000"/>
              </a:lnSpc>
              <a:spcBef>
                <a:spcPts val="0"/>
              </a:spcBef>
              <a:spcAft>
                <a:spcPts val="0"/>
              </a:spcAft>
              <a:buClr>
                <a:schemeClr val="dk1"/>
              </a:buClr>
              <a:buSzPts val="4400"/>
              <a:buFont typeface="Calibri"/>
              <a:buAutoNum type="arabicPeriod"/>
            </a:pPr>
            <a:r>
              <a:rPr lang="en-US" sz="4400">
                <a:solidFill>
                  <a:schemeClr val="dk1"/>
                </a:solidFill>
                <a:latin typeface="Calibri"/>
                <a:ea typeface="Calibri"/>
                <a:cs typeface="Calibri"/>
                <a:sym typeface="Calibri"/>
              </a:rPr>
              <a:t>Inspect - Collecting Evidence</a:t>
            </a:r>
            <a:endParaRPr sz="4400">
              <a:solidFill>
                <a:schemeClr val="dk1"/>
              </a:solidFill>
              <a:latin typeface="Calibri"/>
              <a:ea typeface="Calibri"/>
              <a:cs typeface="Calibri"/>
              <a:sym typeface="Calibri"/>
            </a:endParaRPr>
          </a:p>
          <a:p>
            <a:pPr marL="457200" lvl="0" indent="-508000" algn="l" rtl="0">
              <a:lnSpc>
                <a:spcPct val="90000"/>
              </a:lnSpc>
              <a:spcBef>
                <a:spcPts val="0"/>
              </a:spcBef>
              <a:spcAft>
                <a:spcPts val="0"/>
              </a:spcAft>
              <a:buClr>
                <a:schemeClr val="dk1"/>
              </a:buClr>
              <a:buSzPts val="4400"/>
              <a:buFont typeface="Calibri"/>
              <a:buAutoNum type="arabicPeriod"/>
            </a:pPr>
            <a:r>
              <a:rPr lang="en-US" sz="4400">
                <a:solidFill>
                  <a:schemeClr val="dk1"/>
                </a:solidFill>
                <a:latin typeface="Calibri"/>
                <a:ea typeface="Calibri"/>
                <a:cs typeface="Calibri"/>
                <a:sym typeface="Calibri"/>
              </a:rPr>
              <a:t>Scale</a:t>
            </a:r>
            <a:endParaRPr sz="4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28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4400">
              <a:solidFill>
                <a:schemeClr val="dk1"/>
              </a:solidFill>
              <a:latin typeface="Calibri"/>
              <a:ea typeface="Calibri"/>
              <a:cs typeface="Calibri"/>
              <a:sym typeface="Calibri"/>
            </a:endParaRPr>
          </a:p>
        </p:txBody>
      </p:sp>
      <p:sp>
        <p:nvSpPr>
          <p:cNvPr id="212" name="Google Shape;212;p28"/>
          <p:cNvSpPr txBox="1"/>
          <p:nvPr/>
        </p:nvSpPr>
        <p:spPr>
          <a:xfrm>
            <a:off x="170381" y="185897"/>
            <a:ext cx="113871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US" sz="4000" b="1">
                <a:solidFill>
                  <a:srgbClr val="55A29A"/>
                </a:solidFill>
              </a:rPr>
              <a:t>Habit Mapping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18" name="Google Shape;218;p29"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219" name="Google Shape;219;p29"/>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220" name="Google Shape;220;p29"/>
          <p:cNvSpPr txBox="1"/>
          <p:nvPr/>
        </p:nvSpPr>
        <p:spPr>
          <a:xfrm>
            <a:off x="170381" y="185897"/>
            <a:ext cx="11387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9"/>
          <p:cNvSpPr txBox="1"/>
          <p:nvPr/>
        </p:nvSpPr>
        <p:spPr>
          <a:xfrm>
            <a:off x="170381" y="185897"/>
            <a:ext cx="11387100" cy="1508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US" sz="4000" b="1">
                <a:solidFill>
                  <a:srgbClr val="55A29A"/>
                </a:solidFill>
              </a:rPr>
              <a:t>Application - Placemat Scavenger Hunt </a:t>
            </a:r>
            <a:endParaRPr sz="4000" b="1">
              <a:solidFill>
                <a:srgbClr val="55A29A"/>
              </a:solidFill>
            </a:endParaRPr>
          </a:p>
          <a:p>
            <a:pPr marL="0" marR="0" lvl="0" indent="0" algn="ctr" rtl="0">
              <a:lnSpc>
                <a:spcPct val="115000"/>
              </a:lnSpc>
              <a:spcBef>
                <a:spcPts val="0"/>
              </a:spcBef>
              <a:spcAft>
                <a:spcPts val="0"/>
              </a:spcAft>
              <a:buClr>
                <a:srgbClr val="000000"/>
              </a:buClr>
              <a:buSzPts val="3300"/>
              <a:buFont typeface="Arial"/>
              <a:buNone/>
            </a:pPr>
            <a:endParaRPr sz="4000" b="1">
              <a:solidFill>
                <a:srgbClr val="55A29A"/>
              </a:solidFill>
            </a:endParaRPr>
          </a:p>
        </p:txBody>
      </p:sp>
      <p:pic>
        <p:nvPicPr>
          <p:cNvPr id="222" name="Google Shape;222;p29"/>
          <p:cNvPicPr preferRelativeResize="0"/>
          <p:nvPr/>
        </p:nvPicPr>
        <p:blipFill>
          <a:blip r:embed="rId4">
            <a:alphaModFix/>
          </a:blip>
          <a:stretch>
            <a:fillRect/>
          </a:stretch>
        </p:blipFill>
        <p:spPr>
          <a:xfrm>
            <a:off x="2817929" y="1271938"/>
            <a:ext cx="6092001" cy="43141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28" name="Google Shape;228;p30"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229" name="Google Shape;229;p30"/>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230" name="Google Shape;230;p30"/>
          <p:cNvSpPr txBox="1"/>
          <p:nvPr/>
        </p:nvSpPr>
        <p:spPr>
          <a:xfrm>
            <a:off x="170381" y="185897"/>
            <a:ext cx="11387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0"/>
          <p:cNvSpPr txBox="1"/>
          <p:nvPr/>
        </p:nvSpPr>
        <p:spPr>
          <a:xfrm>
            <a:off x="170381" y="185897"/>
            <a:ext cx="113871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US" sz="4000" b="1">
                <a:solidFill>
                  <a:srgbClr val="55A29A"/>
                </a:solidFill>
              </a:rPr>
              <a:t>Placemat Scavenger Hunt </a:t>
            </a:r>
            <a:endParaRPr sz="4000" b="1">
              <a:solidFill>
                <a:srgbClr val="55A29A"/>
              </a:solidFill>
            </a:endParaRPr>
          </a:p>
        </p:txBody>
      </p:sp>
      <p:sp>
        <p:nvSpPr>
          <p:cNvPr id="232" name="Google Shape;232;p30"/>
          <p:cNvSpPr txBox="1"/>
          <p:nvPr/>
        </p:nvSpPr>
        <p:spPr>
          <a:xfrm>
            <a:off x="947675" y="1362950"/>
            <a:ext cx="766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33" name="Google Shape;233;p30"/>
          <p:cNvSpPr txBox="1"/>
          <p:nvPr/>
        </p:nvSpPr>
        <p:spPr>
          <a:xfrm>
            <a:off x="1105274" y="1898325"/>
            <a:ext cx="996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400" b="0" i="0" u="none" strike="noStrike" cap="none">
              <a:solidFill>
                <a:srgbClr val="000000"/>
              </a:solidFill>
              <a:latin typeface="Arial"/>
              <a:ea typeface="Arial"/>
              <a:cs typeface="Arial"/>
              <a:sym typeface="Arial"/>
            </a:endParaRPr>
          </a:p>
        </p:txBody>
      </p:sp>
      <p:sp>
        <p:nvSpPr>
          <p:cNvPr id="234" name="Google Shape;234;p30"/>
          <p:cNvSpPr txBox="1"/>
          <p:nvPr/>
        </p:nvSpPr>
        <p:spPr>
          <a:xfrm>
            <a:off x="881524" y="1365925"/>
            <a:ext cx="9964800" cy="5705400"/>
          </a:xfrm>
          <a:prstGeom prst="rect">
            <a:avLst/>
          </a:prstGeom>
          <a:noFill/>
          <a:ln>
            <a:noFill/>
          </a:ln>
        </p:spPr>
        <p:txBody>
          <a:bodyPr spcFirstLastPara="1" wrap="square" lIns="91425" tIns="91425" rIns="91425" bIns="91425" anchor="t" anchorCtr="0">
            <a:spAutoFit/>
          </a:bodyPr>
          <a:lstStyle/>
          <a:p>
            <a:pPr marL="457200" lvl="0" indent="-508000" algn="l" rtl="0">
              <a:lnSpc>
                <a:spcPct val="90000"/>
              </a:lnSpc>
              <a:spcBef>
                <a:spcPts val="1000"/>
              </a:spcBef>
              <a:spcAft>
                <a:spcPts val="0"/>
              </a:spcAft>
              <a:buClr>
                <a:schemeClr val="dk1"/>
              </a:buClr>
              <a:buSzPts val="4400"/>
              <a:buFont typeface="Calibri"/>
              <a:buAutoNum type="arabicPeriod"/>
            </a:pPr>
            <a:r>
              <a:rPr lang="en-US" sz="4400">
                <a:solidFill>
                  <a:schemeClr val="dk1"/>
                </a:solidFill>
                <a:latin typeface="Calibri"/>
                <a:ea typeface="Calibri"/>
                <a:cs typeface="Calibri"/>
                <a:sym typeface="Calibri"/>
              </a:rPr>
              <a:t>Search your placemat for habit building opportunities.</a:t>
            </a:r>
            <a:endParaRPr sz="4400">
              <a:solidFill>
                <a:schemeClr val="dk1"/>
              </a:solidFill>
              <a:latin typeface="Calibri"/>
              <a:ea typeface="Calibri"/>
              <a:cs typeface="Calibri"/>
              <a:sym typeface="Calibri"/>
            </a:endParaRPr>
          </a:p>
          <a:p>
            <a:pPr marL="457200" lvl="0" indent="-508000" algn="l" rtl="0">
              <a:lnSpc>
                <a:spcPct val="90000"/>
              </a:lnSpc>
              <a:spcBef>
                <a:spcPts val="0"/>
              </a:spcBef>
              <a:spcAft>
                <a:spcPts val="0"/>
              </a:spcAft>
              <a:buClr>
                <a:schemeClr val="dk1"/>
              </a:buClr>
              <a:buSzPts val="4400"/>
              <a:buFont typeface="Calibri"/>
              <a:buAutoNum type="arabicPeriod"/>
            </a:pPr>
            <a:r>
              <a:rPr lang="en-US" sz="4400">
                <a:solidFill>
                  <a:schemeClr val="dk1"/>
                </a:solidFill>
                <a:latin typeface="Calibri"/>
                <a:ea typeface="Calibri"/>
                <a:cs typeface="Calibri"/>
                <a:sym typeface="Calibri"/>
              </a:rPr>
              <a:t>What would an entry point (2 min. goal be for the habit)</a:t>
            </a:r>
            <a:endParaRPr sz="4400">
              <a:solidFill>
                <a:schemeClr val="dk1"/>
              </a:solidFill>
              <a:latin typeface="Calibri"/>
              <a:ea typeface="Calibri"/>
              <a:cs typeface="Calibri"/>
              <a:sym typeface="Calibri"/>
            </a:endParaRPr>
          </a:p>
          <a:p>
            <a:pPr marL="457200" lvl="0" indent="-508000" algn="l" rtl="0">
              <a:lnSpc>
                <a:spcPct val="90000"/>
              </a:lnSpc>
              <a:spcBef>
                <a:spcPts val="0"/>
              </a:spcBef>
              <a:spcAft>
                <a:spcPts val="0"/>
              </a:spcAft>
              <a:buClr>
                <a:schemeClr val="dk1"/>
              </a:buClr>
              <a:buSzPts val="4400"/>
              <a:buFont typeface="Calibri"/>
              <a:buAutoNum type="arabicPeriod"/>
            </a:pPr>
            <a:r>
              <a:rPr lang="en-US" sz="4400">
                <a:solidFill>
                  <a:schemeClr val="dk1"/>
                </a:solidFill>
                <a:latin typeface="Calibri"/>
                <a:ea typeface="Calibri"/>
                <a:cs typeface="Calibri"/>
                <a:sym typeface="Calibri"/>
              </a:rPr>
              <a:t>How can you collect evidence to record your progress toward your habit? </a:t>
            </a:r>
            <a:endParaRPr sz="44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4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28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4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40" name="Google Shape;240;p31"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241" name="Google Shape;241;p31"/>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242" name="Google Shape;242;p31"/>
          <p:cNvSpPr txBox="1"/>
          <p:nvPr/>
        </p:nvSpPr>
        <p:spPr>
          <a:xfrm>
            <a:off x="170381" y="185897"/>
            <a:ext cx="11387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31"/>
          <p:cNvSpPr txBox="1"/>
          <p:nvPr/>
        </p:nvSpPr>
        <p:spPr>
          <a:xfrm>
            <a:off x="170381" y="185897"/>
            <a:ext cx="11387100" cy="1508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US" sz="4000" b="1">
                <a:solidFill>
                  <a:srgbClr val="55A29A"/>
                </a:solidFill>
              </a:rPr>
              <a:t>Placemat Scavenger Hunt</a:t>
            </a:r>
            <a:endParaRPr sz="4000" b="1">
              <a:solidFill>
                <a:srgbClr val="55A29A"/>
              </a:solidFill>
            </a:endParaRPr>
          </a:p>
          <a:p>
            <a:pPr marL="0" marR="0" lvl="0" indent="0" algn="ctr" rtl="0">
              <a:lnSpc>
                <a:spcPct val="115000"/>
              </a:lnSpc>
              <a:spcBef>
                <a:spcPts val="0"/>
              </a:spcBef>
              <a:spcAft>
                <a:spcPts val="0"/>
              </a:spcAft>
              <a:buClr>
                <a:srgbClr val="000000"/>
              </a:buClr>
              <a:buSzPts val="3300"/>
              <a:buFont typeface="Arial"/>
              <a:buNone/>
            </a:pPr>
            <a:r>
              <a:rPr lang="en-US" sz="4000" b="1">
                <a:solidFill>
                  <a:srgbClr val="55A29A"/>
                </a:solidFill>
              </a:rPr>
              <a:t>Debrief </a:t>
            </a:r>
            <a:endParaRPr sz="4000" b="1">
              <a:solidFill>
                <a:srgbClr val="55A29A"/>
              </a:solidFill>
            </a:endParaRPr>
          </a:p>
        </p:txBody>
      </p:sp>
      <p:sp>
        <p:nvSpPr>
          <p:cNvPr id="244" name="Google Shape;244;p31"/>
          <p:cNvSpPr txBox="1"/>
          <p:nvPr/>
        </p:nvSpPr>
        <p:spPr>
          <a:xfrm>
            <a:off x="947675" y="1362950"/>
            <a:ext cx="766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45" name="Google Shape;245;p31"/>
          <p:cNvSpPr txBox="1"/>
          <p:nvPr/>
        </p:nvSpPr>
        <p:spPr>
          <a:xfrm>
            <a:off x="1105274" y="1898325"/>
            <a:ext cx="996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400" b="0" i="0" u="none" strike="noStrike" cap="none">
              <a:solidFill>
                <a:srgbClr val="000000"/>
              </a:solidFill>
              <a:latin typeface="Arial"/>
              <a:ea typeface="Arial"/>
              <a:cs typeface="Arial"/>
              <a:sym typeface="Arial"/>
            </a:endParaRPr>
          </a:p>
        </p:txBody>
      </p:sp>
      <p:sp>
        <p:nvSpPr>
          <p:cNvPr id="246" name="Google Shape;246;p31"/>
          <p:cNvSpPr txBox="1"/>
          <p:nvPr/>
        </p:nvSpPr>
        <p:spPr>
          <a:xfrm>
            <a:off x="881524" y="1627075"/>
            <a:ext cx="9964800" cy="5961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4400">
                <a:solidFill>
                  <a:schemeClr val="dk1"/>
                </a:solidFill>
                <a:latin typeface="Calibri"/>
                <a:ea typeface="Calibri"/>
                <a:cs typeface="Calibri"/>
                <a:sym typeface="Calibri"/>
              </a:rPr>
              <a:t>How does this enhance your current data protocols? </a:t>
            </a:r>
            <a:endParaRPr sz="44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4400">
                <a:solidFill>
                  <a:schemeClr val="dk1"/>
                </a:solidFill>
                <a:latin typeface="Calibri"/>
                <a:ea typeface="Calibri"/>
                <a:cs typeface="Calibri"/>
                <a:sym typeface="Calibri"/>
              </a:rPr>
              <a:t>How can collecting, analysing and/sharing evidence (making the data visible) become a habit?</a:t>
            </a:r>
            <a:endParaRPr sz="44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44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4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28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4400">
              <a:solidFill>
                <a:schemeClr val="dk1"/>
              </a:solidFill>
              <a:latin typeface="Calibri"/>
              <a:ea typeface="Calibri"/>
              <a:cs typeface="Calibri"/>
              <a:sym typeface="Calibri"/>
            </a:endParaRPr>
          </a:p>
        </p:txBody>
      </p:sp>
      <p:pic>
        <p:nvPicPr>
          <p:cNvPr id="247" name="Google Shape;247;p31"/>
          <p:cNvPicPr preferRelativeResize="0"/>
          <p:nvPr/>
        </p:nvPicPr>
        <p:blipFill rotWithShape="1">
          <a:blip r:embed="rId4">
            <a:alphaModFix/>
          </a:blip>
          <a:srcRect/>
          <a:stretch/>
        </p:blipFill>
        <p:spPr>
          <a:xfrm>
            <a:off x="9607650" y="350613"/>
            <a:ext cx="2085700" cy="1066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p:nvPr/>
        </p:nvSpPr>
        <p:spPr>
          <a:xfrm>
            <a:off x="747600" y="1574950"/>
            <a:ext cx="105960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500" i="1">
              <a:solidFill>
                <a:schemeClr val="dk1"/>
              </a:solidFill>
            </a:endParaRPr>
          </a:p>
          <a:p>
            <a:pPr marL="0" lvl="0" indent="0" algn="l" rtl="0">
              <a:spcBef>
                <a:spcPts val="0"/>
              </a:spcBef>
              <a:spcAft>
                <a:spcPts val="0"/>
              </a:spcAft>
              <a:buNone/>
            </a:pPr>
            <a:r>
              <a:rPr lang="en-US" sz="2500" i="1">
                <a:solidFill>
                  <a:schemeClr val="dk1"/>
                </a:solidFill>
              </a:rPr>
              <a:t>“If nothing changes…..nothing changes.” </a:t>
            </a:r>
            <a:endParaRPr sz="2500" i="1">
              <a:solidFill>
                <a:schemeClr val="dk1"/>
              </a:solidFill>
            </a:endParaRPr>
          </a:p>
          <a:p>
            <a:pPr marL="0" lvl="0" indent="0" algn="l" rtl="0">
              <a:spcBef>
                <a:spcPts val="0"/>
              </a:spcBef>
              <a:spcAft>
                <a:spcPts val="0"/>
              </a:spcAft>
              <a:buNone/>
            </a:pPr>
            <a:endParaRPr sz="2500" i="1">
              <a:solidFill>
                <a:schemeClr val="dk1"/>
              </a:solidFill>
            </a:endParaRPr>
          </a:p>
          <a:p>
            <a:pPr marL="0" lvl="0" indent="0" algn="r" rtl="0">
              <a:spcBef>
                <a:spcPts val="0"/>
              </a:spcBef>
              <a:spcAft>
                <a:spcPts val="0"/>
              </a:spcAft>
              <a:buNone/>
            </a:pPr>
            <a:r>
              <a:rPr lang="en-US" sz="2500">
                <a:solidFill>
                  <a:schemeClr val="dk1"/>
                </a:solidFill>
              </a:rPr>
              <a:t>-Courtney C. Stevens (author)</a:t>
            </a:r>
            <a:endParaRPr sz="2500">
              <a:solidFill>
                <a:schemeClr val="dk1"/>
              </a:solidFill>
            </a:endParaRPr>
          </a:p>
          <a:p>
            <a:pPr marL="0" lvl="0" indent="0" algn="l" rtl="0">
              <a:spcBef>
                <a:spcPts val="0"/>
              </a:spcBef>
              <a:spcAft>
                <a:spcPts val="0"/>
              </a:spcAft>
              <a:buNone/>
            </a:pPr>
            <a:endParaRPr sz="2500" i="1">
              <a:solidFill>
                <a:srgbClr val="4D5156"/>
              </a:solidFill>
              <a:highlight>
                <a:srgbClr val="FFFFFF"/>
              </a:highlight>
            </a:endParaRPr>
          </a:p>
          <a:p>
            <a:pPr marL="0" lvl="0" indent="0" algn="l" rtl="0">
              <a:spcBef>
                <a:spcPts val="0"/>
              </a:spcBef>
              <a:spcAft>
                <a:spcPts val="0"/>
              </a:spcAft>
              <a:buNone/>
            </a:pPr>
            <a:endParaRPr sz="2500" i="1">
              <a:solidFill>
                <a:srgbClr val="4D5156"/>
              </a:solidFill>
              <a:highlight>
                <a:srgbClr val="FFFFFF"/>
              </a:highlight>
            </a:endParaRPr>
          </a:p>
          <a:p>
            <a:pPr marL="0" lvl="0" indent="0" algn="l" rtl="0">
              <a:spcBef>
                <a:spcPts val="0"/>
              </a:spcBef>
              <a:spcAft>
                <a:spcPts val="0"/>
              </a:spcAft>
              <a:buNone/>
            </a:pPr>
            <a:r>
              <a:rPr lang="en-US" sz="2500" i="1">
                <a:solidFill>
                  <a:schemeClr val="dk1"/>
                </a:solidFill>
              </a:rPr>
              <a:t>“Who you are becoming is more important than what you are doing.”</a:t>
            </a:r>
            <a:endParaRPr sz="2500" i="1">
              <a:solidFill>
                <a:schemeClr val="dk1"/>
              </a:solidFill>
            </a:endParaRPr>
          </a:p>
          <a:p>
            <a:pPr marL="0" lvl="0" indent="0" algn="l" rtl="0">
              <a:spcBef>
                <a:spcPts val="0"/>
              </a:spcBef>
              <a:spcAft>
                <a:spcPts val="0"/>
              </a:spcAft>
              <a:buNone/>
            </a:pPr>
            <a:endParaRPr sz="2500" i="1">
              <a:solidFill>
                <a:schemeClr val="dk1"/>
              </a:solidFill>
            </a:endParaRPr>
          </a:p>
          <a:p>
            <a:pPr marL="0" lvl="0" indent="0" algn="r" rtl="0">
              <a:spcBef>
                <a:spcPts val="0"/>
              </a:spcBef>
              <a:spcAft>
                <a:spcPts val="0"/>
              </a:spcAft>
              <a:buNone/>
            </a:pPr>
            <a:r>
              <a:rPr lang="en-US" sz="2500">
                <a:solidFill>
                  <a:schemeClr val="dk1"/>
                </a:solidFill>
              </a:rPr>
              <a:t>- Michael Hyatt (speaker, author)</a:t>
            </a:r>
            <a:endParaRPr sz="2500">
              <a:solidFill>
                <a:schemeClr val="dk1"/>
              </a:solidFill>
            </a:endParaRPr>
          </a:p>
          <a:p>
            <a:pPr marL="0" lvl="0" indent="0" algn="l" rtl="0">
              <a:spcBef>
                <a:spcPts val="0"/>
              </a:spcBef>
              <a:spcAft>
                <a:spcPts val="0"/>
              </a:spcAft>
              <a:buNone/>
            </a:pPr>
            <a:endParaRPr sz="2500">
              <a:solidFill>
                <a:schemeClr val="dk1"/>
              </a:solidFill>
            </a:endParaRPr>
          </a:p>
          <a:p>
            <a:pPr marL="0" lvl="0" indent="0" algn="l" rtl="0">
              <a:spcBef>
                <a:spcPts val="0"/>
              </a:spcBef>
              <a:spcAft>
                <a:spcPts val="0"/>
              </a:spcAft>
              <a:buNone/>
            </a:pPr>
            <a:endParaRPr/>
          </a:p>
        </p:txBody>
      </p:sp>
      <p:sp>
        <p:nvSpPr>
          <p:cNvPr id="83" name="Google Shape;83;p14"/>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 name="Google Shape;84;p14"/>
          <p:cNvSpPr txBox="1">
            <a:spLocks noGrp="1"/>
          </p:cNvSpPr>
          <p:nvPr>
            <p:ph type="title" idx="4294967295"/>
          </p:nvPr>
        </p:nvSpPr>
        <p:spPr>
          <a:xfrm>
            <a:off x="801300" y="37760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300"/>
              </a:spcBef>
              <a:spcAft>
                <a:spcPts val="0"/>
              </a:spcAft>
              <a:buSzPts val="1800"/>
              <a:buNone/>
            </a:pPr>
            <a:r>
              <a:rPr lang="en-US" sz="4000" b="1">
                <a:solidFill>
                  <a:srgbClr val="55A29A"/>
                </a:solidFill>
                <a:latin typeface="Arial"/>
                <a:ea typeface="Arial"/>
                <a:cs typeface="Arial"/>
                <a:sym typeface="Arial"/>
              </a:rPr>
              <a:t>Reflect-</a:t>
            </a:r>
            <a:endParaRPr sz="4000" b="1">
              <a:solidFill>
                <a:srgbClr val="55A29A"/>
              </a:solidFill>
              <a:latin typeface="Arial"/>
              <a:ea typeface="Arial"/>
              <a:cs typeface="Arial"/>
              <a:sym typeface="Arial"/>
            </a:endParaRPr>
          </a:p>
          <a:p>
            <a:pPr marL="0" lvl="0" indent="0" algn="l" rtl="0">
              <a:lnSpc>
                <a:spcPct val="115000"/>
              </a:lnSpc>
              <a:spcBef>
                <a:spcPts val="300"/>
              </a:spcBef>
              <a:spcAft>
                <a:spcPts val="300"/>
              </a:spcAft>
              <a:buSzPts val="1800"/>
              <a:buNone/>
            </a:pPr>
            <a:endParaRPr sz="3200" b="1">
              <a:latin typeface="Arial"/>
              <a:ea typeface="Arial"/>
              <a:cs typeface="Arial"/>
              <a:sym typeface="Arial"/>
            </a:endParaRPr>
          </a:p>
        </p:txBody>
      </p:sp>
      <p:pic>
        <p:nvPicPr>
          <p:cNvPr id="85" name="Google Shape;85;p14"/>
          <p:cNvPicPr preferRelativeResize="0"/>
          <p:nvPr/>
        </p:nvPicPr>
        <p:blipFill>
          <a:blip r:embed="rId3">
            <a:alphaModFix/>
          </a:blip>
          <a:stretch>
            <a:fillRect/>
          </a:stretch>
        </p:blipFill>
        <p:spPr>
          <a:xfrm>
            <a:off x="9748725" y="254950"/>
            <a:ext cx="2160175" cy="2160175"/>
          </a:xfrm>
          <a:prstGeom prst="rect">
            <a:avLst/>
          </a:prstGeom>
          <a:noFill/>
          <a:ln>
            <a:noFill/>
          </a:ln>
        </p:spPr>
      </p:pic>
      <p:pic>
        <p:nvPicPr>
          <p:cNvPr id="86" name="Google Shape;86;p14" descr="A black and white sign&#10;&#10;Description automatically generated with low confidence"/>
          <p:cNvPicPr preferRelativeResize="0"/>
          <p:nvPr/>
        </p:nvPicPr>
        <p:blipFill rotWithShape="1">
          <a:blip r:embed="rId4">
            <a:alphaModFix/>
          </a:blip>
          <a:srcRect/>
          <a:stretch/>
        </p:blipFill>
        <p:spPr>
          <a:xfrm>
            <a:off x="9467705" y="5893671"/>
            <a:ext cx="2589769" cy="9249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53" name="Google Shape;253;p32"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pic>
        <p:nvPicPr>
          <p:cNvPr id="254" name="Google Shape;254;p32" descr="A diagram of a reflection in a circle&#10;&#10;Description automatically generated"/>
          <p:cNvPicPr preferRelativeResize="0"/>
          <p:nvPr/>
        </p:nvPicPr>
        <p:blipFill rotWithShape="1">
          <a:blip r:embed="rId4">
            <a:alphaModFix/>
          </a:blip>
          <a:srcRect/>
          <a:stretch/>
        </p:blipFill>
        <p:spPr>
          <a:xfrm>
            <a:off x="1176400" y="474550"/>
            <a:ext cx="9839200" cy="5153076"/>
          </a:xfrm>
          <a:prstGeom prst="rect">
            <a:avLst/>
          </a:prstGeom>
          <a:noFill/>
          <a:ln>
            <a:noFill/>
          </a:ln>
        </p:spPr>
      </p:pic>
      <p:sp>
        <p:nvSpPr>
          <p:cNvPr id="255" name="Google Shape;255;p32"/>
          <p:cNvSpPr txBox="1"/>
          <p:nvPr/>
        </p:nvSpPr>
        <p:spPr>
          <a:xfrm>
            <a:off x="552524" y="5971400"/>
            <a:ext cx="75813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000000"/>
                </a:solidFill>
                <a:latin typeface="Helvetica Neue"/>
                <a:ea typeface="Helvetica Neue"/>
                <a:cs typeface="Helvetica Neue"/>
                <a:sym typeface="Helvetica Neue"/>
              </a:rPr>
              <a:t>School Leader Paradigm</a:t>
            </a:r>
            <a:endParaRPr sz="1400" b="0" i="0" u="none" strike="noStrike" cap="none">
              <a:solidFill>
                <a:srgbClr val="000000"/>
              </a:solidFill>
              <a:latin typeface="Arial"/>
              <a:ea typeface="Arial"/>
              <a:cs typeface="Arial"/>
              <a:sym typeface="Arial"/>
            </a:endParaRPr>
          </a:p>
        </p:txBody>
      </p:sp>
      <p:sp>
        <p:nvSpPr>
          <p:cNvPr id="256" name="Google Shape;256;p32"/>
          <p:cNvSpPr/>
          <p:nvPr/>
        </p:nvSpPr>
        <p:spPr>
          <a:xfrm>
            <a:off x="6761652" y="857050"/>
            <a:ext cx="3193800" cy="1568700"/>
          </a:xfrm>
          <a:prstGeom prst="ellipse">
            <a:avLst/>
          </a:prstGeom>
          <a:solidFill>
            <a:srgbClr val="FFFFFF">
              <a:alpha val="0"/>
            </a:srgbClr>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2"/>
          <p:cNvSpPr/>
          <p:nvPr/>
        </p:nvSpPr>
        <p:spPr>
          <a:xfrm>
            <a:off x="6536924" y="3647900"/>
            <a:ext cx="3193800" cy="1568700"/>
          </a:xfrm>
          <a:prstGeom prst="ellipse">
            <a:avLst/>
          </a:prstGeom>
          <a:solidFill>
            <a:srgbClr val="FFFFFF">
              <a:alpha val="0"/>
            </a:srgbClr>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2"/>
          <p:cNvSpPr/>
          <p:nvPr/>
        </p:nvSpPr>
        <p:spPr>
          <a:xfrm>
            <a:off x="2060400" y="3647900"/>
            <a:ext cx="3193800" cy="1568700"/>
          </a:xfrm>
          <a:prstGeom prst="ellipse">
            <a:avLst/>
          </a:prstGeom>
          <a:solidFill>
            <a:srgbClr val="FFFFFF">
              <a:alpha val="0"/>
            </a:srgbClr>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2"/>
          <p:cNvSpPr/>
          <p:nvPr/>
        </p:nvSpPr>
        <p:spPr>
          <a:xfrm>
            <a:off x="1708525" y="737325"/>
            <a:ext cx="3193800" cy="1568700"/>
          </a:xfrm>
          <a:prstGeom prst="ellipse">
            <a:avLst/>
          </a:prstGeom>
          <a:solidFill>
            <a:srgbClr val="FFFFFF">
              <a:alpha val="0"/>
            </a:srgbClr>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will we be learning and how will we apply it?</a:t>
            </a:r>
            <a:endParaRPr/>
          </a:p>
        </p:txBody>
      </p:sp>
      <p:pic>
        <p:nvPicPr>
          <p:cNvPr id="265" name="Google Shape;265;p33"/>
          <p:cNvPicPr preferRelativeResize="0"/>
          <p:nvPr/>
        </p:nvPicPr>
        <p:blipFill>
          <a:blip r:embed="rId3">
            <a:alphaModFix/>
          </a:blip>
          <a:stretch>
            <a:fillRect/>
          </a:stretch>
        </p:blipFill>
        <p:spPr>
          <a:xfrm>
            <a:off x="6754188" y="1869175"/>
            <a:ext cx="3724275" cy="3524250"/>
          </a:xfrm>
          <a:prstGeom prst="rect">
            <a:avLst/>
          </a:prstGeom>
          <a:noFill/>
          <a:ln>
            <a:noFill/>
          </a:ln>
        </p:spPr>
      </p:pic>
      <p:pic>
        <p:nvPicPr>
          <p:cNvPr id="266" name="Google Shape;266;p33"/>
          <p:cNvPicPr preferRelativeResize="0"/>
          <p:nvPr/>
        </p:nvPicPr>
        <p:blipFill>
          <a:blip r:embed="rId4">
            <a:alphaModFix/>
          </a:blip>
          <a:stretch>
            <a:fillRect/>
          </a:stretch>
        </p:blipFill>
        <p:spPr>
          <a:xfrm>
            <a:off x="1082225" y="1869175"/>
            <a:ext cx="4832851" cy="2149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4"/>
          <p:cNvSpPr txBox="1">
            <a:spLocks noGrp="1"/>
          </p:cNvSpPr>
          <p:nvPr>
            <p:ph type="title"/>
          </p:nvPr>
        </p:nvSpPr>
        <p:spPr>
          <a:xfrm>
            <a:off x="838200" y="23655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000" b="1">
                <a:solidFill>
                  <a:srgbClr val="55A29A"/>
                </a:solidFill>
                <a:latin typeface="Arial"/>
                <a:ea typeface="Arial"/>
                <a:cs typeface="Arial"/>
                <a:sym typeface="Arial"/>
              </a:rPr>
              <a:t>Collaborative Inquiry: Assess</a:t>
            </a:r>
            <a:endParaRPr sz="5800">
              <a:solidFill>
                <a:srgbClr val="C8E0E1"/>
              </a:solidFill>
              <a:latin typeface="Arial"/>
              <a:ea typeface="Arial"/>
              <a:cs typeface="Arial"/>
              <a:sym typeface="Arial"/>
            </a:endParaRPr>
          </a:p>
        </p:txBody>
      </p:sp>
      <p:sp>
        <p:nvSpPr>
          <p:cNvPr id="272" name="Google Shape;272;p34"/>
          <p:cNvSpPr txBox="1">
            <a:spLocks noGrp="1"/>
          </p:cNvSpPr>
          <p:nvPr>
            <p:ph type="body" idx="1"/>
          </p:nvPr>
        </p:nvSpPr>
        <p:spPr>
          <a:xfrm>
            <a:off x="2997798" y="2270250"/>
            <a:ext cx="6196403" cy="4351200"/>
          </a:xfrm>
          <a:prstGeom prst="rect">
            <a:avLst/>
          </a:prstGeom>
          <a:noFill/>
          <a:ln>
            <a:noFill/>
          </a:ln>
        </p:spPr>
        <p:txBody>
          <a:bodyPr spcFirstLastPara="1" wrap="square" lIns="91425" tIns="45700" rIns="91425" bIns="45700" anchor="t" anchorCtr="0">
            <a:normAutofit/>
          </a:bodyPr>
          <a:lstStyle/>
          <a:p>
            <a:pPr marL="120650" lvl="0" indent="0" algn="ctr" rtl="0">
              <a:lnSpc>
                <a:spcPct val="90000"/>
              </a:lnSpc>
              <a:spcBef>
                <a:spcPts val="1000"/>
              </a:spcBef>
              <a:spcAft>
                <a:spcPts val="0"/>
              </a:spcAft>
              <a:buSzPts val="1700"/>
              <a:buNone/>
            </a:pPr>
            <a:r>
              <a:rPr lang="en-US" sz="2700">
                <a:latin typeface="Arial"/>
                <a:ea typeface="Arial"/>
                <a:cs typeface="Arial"/>
                <a:sym typeface="Arial"/>
              </a:rPr>
              <a:t>What makes a good learner? </a:t>
            </a:r>
            <a:endParaRPr sz="2700">
              <a:latin typeface="Arial"/>
              <a:ea typeface="Arial"/>
              <a:cs typeface="Arial"/>
              <a:sym typeface="Arial"/>
            </a:endParaRPr>
          </a:p>
        </p:txBody>
      </p:sp>
      <p:sp>
        <p:nvSpPr>
          <p:cNvPr id="273" name="Google Shape;273;p34"/>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74" name="Google Shape;274;p34" descr="A black and white sign&#10;&#10;Description automatically generated with low confidence"/>
          <p:cNvPicPr preferRelativeResize="0"/>
          <p:nvPr/>
        </p:nvPicPr>
        <p:blipFill rotWithShape="1">
          <a:blip r:embed="rId3">
            <a:alphaModFix/>
          </a:blip>
          <a:srcRect/>
          <a:stretch/>
        </p:blipFill>
        <p:spPr>
          <a:xfrm>
            <a:off x="9143330" y="5893658"/>
            <a:ext cx="2589769" cy="92491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35"/>
          <p:cNvPicPr preferRelativeResize="0"/>
          <p:nvPr/>
        </p:nvPicPr>
        <p:blipFill rotWithShape="1">
          <a:blip r:embed="rId3">
            <a:alphaModFix/>
          </a:blip>
          <a:srcRect/>
          <a:stretch/>
        </p:blipFill>
        <p:spPr>
          <a:xfrm>
            <a:off x="1161112" y="916249"/>
            <a:ext cx="9869775" cy="4835527"/>
          </a:xfrm>
          <a:prstGeom prst="rect">
            <a:avLst/>
          </a:prstGeom>
          <a:noFill/>
          <a:ln>
            <a:noFill/>
          </a:ln>
        </p:spPr>
      </p:pic>
      <p:sp>
        <p:nvSpPr>
          <p:cNvPr id="280" name="Google Shape;280;p35"/>
          <p:cNvSpPr txBox="1">
            <a:spLocks noGrp="1"/>
          </p:cNvSpPr>
          <p:nvPr>
            <p:ph type="title"/>
          </p:nvPr>
        </p:nvSpPr>
        <p:spPr>
          <a:xfrm>
            <a:off x="838200" y="23655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000" b="1">
                <a:solidFill>
                  <a:srgbClr val="55A29A"/>
                </a:solidFill>
                <a:latin typeface="Arial"/>
                <a:ea typeface="Arial"/>
                <a:cs typeface="Arial"/>
                <a:sym typeface="Arial"/>
              </a:rPr>
              <a:t>Collaborative Inquiry: Assess</a:t>
            </a:r>
            <a:endParaRPr sz="5800">
              <a:solidFill>
                <a:srgbClr val="C8E0E1"/>
              </a:solidFill>
              <a:latin typeface="Arial"/>
              <a:ea typeface="Arial"/>
              <a:cs typeface="Arial"/>
              <a:sym typeface="Arial"/>
            </a:endParaRPr>
          </a:p>
        </p:txBody>
      </p:sp>
      <p:sp>
        <p:nvSpPr>
          <p:cNvPr id="281" name="Google Shape;281;p35"/>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82" name="Google Shape;282;p35" descr="A black and white sign&#10;&#10;Description automatically generated with low confidence"/>
          <p:cNvPicPr preferRelativeResize="0"/>
          <p:nvPr/>
        </p:nvPicPr>
        <p:blipFill rotWithShape="1">
          <a:blip r:embed="rId4">
            <a:alphaModFix/>
          </a:blip>
          <a:srcRect/>
          <a:stretch/>
        </p:blipFill>
        <p:spPr>
          <a:xfrm>
            <a:off x="9143330" y="5893658"/>
            <a:ext cx="2589769" cy="924918"/>
          </a:xfrm>
          <a:prstGeom prst="rect">
            <a:avLst/>
          </a:prstGeom>
          <a:noFill/>
          <a:ln>
            <a:noFill/>
          </a:ln>
        </p:spPr>
      </p:pic>
      <p:sp>
        <p:nvSpPr>
          <p:cNvPr id="283" name="Google Shape;283;p35"/>
          <p:cNvSpPr txBox="1"/>
          <p:nvPr/>
        </p:nvSpPr>
        <p:spPr>
          <a:xfrm>
            <a:off x="628607" y="703999"/>
            <a:ext cx="135009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K-3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6" descr="A close-up of words in a cloud&#10;&#10;Description automatically generated"/>
          <p:cNvPicPr preferRelativeResize="0"/>
          <p:nvPr/>
        </p:nvPicPr>
        <p:blipFill rotWithShape="1">
          <a:blip r:embed="rId3">
            <a:alphaModFix/>
          </a:blip>
          <a:srcRect/>
          <a:stretch/>
        </p:blipFill>
        <p:spPr>
          <a:xfrm>
            <a:off x="2540000" y="743156"/>
            <a:ext cx="7112000" cy="5041900"/>
          </a:xfrm>
          <a:prstGeom prst="rect">
            <a:avLst/>
          </a:prstGeom>
          <a:noFill/>
          <a:ln>
            <a:noFill/>
          </a:ln>
        </p:spPr>
      </p:pic>
      <p:sp>
        <p:nvSpPr>
          <p:cNvPr id="289" name="Google Shape;289;p36"/>
          <p:cNvSpPr txBox="1">
            <a:spLocks noGrp="1"/>
          </p:cNvSpPr>
          <p:nvPr>
            <p:ph type="title"/>
          </p:nvPr>
        </p:nvSpPr>
        <p:spPr>
          <a:xfrm>
            <a:off x="838200" y="23655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000" b="1">
                <a:solidFill>
                  <a:srgbClr val="55A29A"/>
                </a:solidFill>
                <a:latin typeface="Arial"/>
                <a:ea typeface="Arial"/>
                <a:cs typeface="Arial"/>
                <a:sym typeface="Arial"/>
              </a:rPr>
              <a:t>Collaborative Inquiry: Assess</a:t>
            </a:r>
            <a:endParaRPr sz="5800">
              <a:solidFill>
                <a:srgbClr val="C8E0E1"/>
              </a:solidFill>
              <a:latin typeface="Arial"/>
              <a:ea typeface="Arial"/>
              <a:cs typeface="Arial"/>
              <a:sym typeface="Arial"/>
            </a:endParaRPr>
          </a:p>
        </p:txBody>
      </p:sp>
      <p:sp>
        <p:nvSpPr>
          <p:cNvPr id="290" name="Google Shape;290;p36"/>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91" name="Google Shape;291;p36" descr="A black and white sign&#10;&#10;Description automatically generated with low confidence"/>
          <p:cNvPicPr preferRelativeResize="0"/>
          <p:nvPr/>
        </p:nvPicPr>
        <p:blipFill rotWithShape="1">
          <a:blip r:embed="rId4">
            <a:alphaModFix/>
          </a:blip>
          <a:srcRect/>
          <a:stretch/>
        </p:blipFill>
        <p:spPr>
          <a:xfrm>
            <a:off x="9143330" y="5893658"/>
            <a:ext cx="2589769" cy="924918"/>
          </a:xfrm>
          <a:prstGeom prst="rect">
            <a:avLst/>
          </a:prstGeom>
          <a:noFill/>
          <a:ln>
            <a:noFill/>
          </a:ln>
        </p:spPr>
      </p:pic>
      <p:sp>
        <p:nvSpPr>
          <p:cNvPr id="292" name="Google Shape;292;p36"/>
          <p:cNvSpPr txBox="1"/>
          <p:nvPr/>
        </p:nvSpPr>
        <p:spPr>
          <a:xfrm>
            <a:off x="628607" y="703999"/>
            <a:ext cx="135009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4-6</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7" descr="A close-up of words&#10;&#10;Description automatically generated"/>
          <p:cNvPicPr preferRelativeResize="0"/>
          <p:nvPr/>
        </p:nvPicPr>
        <p:blipFill rotWithShape="1">
          <a:blip r:embed="rId3">
            <a:alphaModFix/>
          </a:blip>
          <a:srcRect/>
          <a:stretch/>
        </p:blipFill>
        <p:spPr>
          <a:xfrm>
            <a:off x="2673350" y="800958"/>
            <a:ext cx="6845300" cy="5092700"/>
          </a:xfrm>
          <a:prstGeom prst="rect">
            <a:avLst/>
          </a:prstGeom>
          <a:noFill/>
          <a:ln>
            <a:noFill/>
          </a:ln>
        </p:spPr>
      </p:pic>
      <p:sp>
        <p:nvSpPr>
          <p:cNvPr id="298" name="Google Shape;298;p37"/>
          <p:cNvSpPr txBox="1">
            <a:spLocks noGrp="1"/>
          </p:cNvSpPr>
          <p:nvPr>
            <p:ph type="title"/>
          </p:nvPr>
        </p:nvSpPr>
        <p:spPr>
          <a:xfrm>
            <a:off x="838200" y="23655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000" b="1">
                <a:solidFill>
                  <a:srgbClr val="55A29A"/>
                </a:solidFill>
                <a:latin typeface="Arial"/>
                <a:ea typeface="Arial"/>
                <a:cs typeface="Arial"/>
                <a:sym typeface="Arial"/>
              </a:rPr>
              <a:t>Collaborative Inquiry: Assess</a:t>
            </a:r>
            <a:endParaRPr sz="5800">
              <a:solidFill>
                <a:srgbClr val="C8E0E1"/>
              </a:solidFill>
              <a:latin typeface="Arial"/>
              <a:ea typeface="Arial"/>
              <a:cs typeface="Arial"/>
              <a:sym typeface="Arial"/>
            </a:endParaRPr>
          </a:p>
        </p:txBody>
      </p:sp>
      <p:sp>
        <p:nvSpPr>
          <p:cNvPr id="299" name="Google Shape;299;p37"/>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00" name="Google Shape;300;p37" descr="A black and white sign&#10;&#10;Description automatically generated with low confidence"/>
          <p:cNvPicPr preferRelativeResize="0"/>
          <p:nvPr/>
        </p:nvPicPr>
        <p:blipFill rotWithShape="1">
          <a:blip r:embed="rId4">
            <a:alphaModFix/>
          </a:blip>
          <a:srcRect/>
          <a:stretch/>
        </p:blipFill>
        <p:spPr>
          <a:xfrm>
            <a:off x="9143330" y="5893658"/>
            <a:ext cx="2589769" cy="924918"/>
          </a:xfrm>
          <a:prstGeom prst="rect">
            <a:avLst/>
          </a:prstGeom>
          <a:noFill/>
          <a:ln>
            <a:noFill/>
          </a:ln>
        </p:spPr>
      </p:pic>
      <p:sp>
        <p:nvSpPr>
          <p:cNvPr id="301" name="Google Shape;301;p37"/>
          <p:cNvSpPr txBox="1"/>
          <p:nvPr/>
        </p:nvSpPr>
        <p:spPr>
          <a:xfrm>
            <a:off x="628607" y="703999"/>
            <a:ext cx="135009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7-9</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38" descr="A close-up of words&#10;&#10;Description automatically generated"/>
          <p:cNvPicPr preferRelativeResize="0"/>
          <p:nvPr/>
        </p:nvPicPr>
        <p:blipFill rotWithShape="1">
          <a:blip r:embed="rId3">
            <a:alphaModFix/>
          </a:blip>
          <a:srcRect/>
          <a:stretch/>
        </p:blipFill>
        <p:spPr>
          <a:xfrm>
            <a:off x="2188294" y="1031841"/>
            <a:ext cx="7518400" cy="5321300"/>
          </a:xfrm>
          <a:prstGeom prst="rect">
            <a:avLst/>
          </a:prstGeom>
          <a:noFill/>
          <a:ln>
            <a:noFill/>
          </a:ln>
        </p:spPr>
      </p:pic>
      <p:sp>
        <p:nvSpPr>
          <p:cNvPr id="307" name="Google Shape;307;p38"/>
          <p:cNvSpPr txBox="1">
            <a:spLocks noGrp="1"/>
          </p:cNvSpPr>
          <p:nvPr>
            <p:ph type="title"/>
          </p:nvPr>
        </p:nvSpPr>
        <p:spPr>
          <a:xfrm>
            <a:off x="838200" y="23655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000" b="1">
                <a:solidFill>
                  <a:srgbClr val="55A29A"/>
                </a:solidFill>
                <a:latin typeface="Arial"/>
                <a:ea typeface="Arial"/>
                <a:cs typeface="Arial"/>
                <a:sym typeface="Arial"/>
              </a:rPr>
              <a:t>Collaborative Inquiry: Assess</a:t>
            </a:r>
            <a:endParaRPr sz="5800">
              <a:solidFill>
                <a:srgbClr val="C8E0E1"/>
              </a:solidFill>
              <a:latin typeface="Arial"/>
              <a:ea typeface="Arial"/>
              <a:cs typeface="Arial"/>
              <a:sym typeface="Arial"/>
            </a:endParaRPr>
          </a:p>
        </p:txBody>
      </p:sp>
      <p:sp>
        <p:nvSpPr>
          <p:cNvPr id="308" name="Google Shape;308;p38"/>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09" name="Google Shape;309;p38" descr="A black and white sign&#10;&#10;Description automatically generated with low confidence"/>
          <p:cNvPicPr preferRelativeResize="0"/>
          <p:nvPr/>
        </p:nvPicPr>
        <p:blipFill rotWithShape="1">
          <a:blip r:embed="rId4">
            <a:alphaModFix/>
          </a:blip>
          <a:srcRect/>
          <a:stretch/>
        </p:blipFill>
        <p:spPr>
          <a:xfrm>
            <a:off x="9143330" y="5893658"/>
            <a:ext cx="2589769" cy="924918"/>
          </a:xfrm>
          <a:prstGeom prst="rect">
            <a:avLst/>
          </a:prstGeom>
          <a:noFill/>
          <a:ln>
            <a:noFill/>
          </a:ln>
        </p:spPr>
      </p:pic>
      <p:sp>
        <p:nvSpPr>
          <p:cNvPr id="310" name="Google Shape;310;p38"/>
          <p:cNvSpPr txBox="1"/>
          <p:nvPr/>
        </p:nvSpPr>
        <p:spPr>
          <a:xfrm>
            <a:off x="628607" y="703999"/>
            <a:ext cx="135009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10-12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39"/>
          <p:cNvPicPr preferRelativeResize="0"/>
          <p:nvPr/>
        </p:nvPicPr>
        <p:blipFill rotWithShape="1">
          <a:blip r:embed="rId3">
            <a:alphaModFix/>
          </a:blip>
          <a:srcRect/>
          <a:stretch/>
        </p:blipFill>
        <p:spPr>
          <a:xfrm>
            <a:off x="1242574" y="160738"/>
            <a:ext cx="9706852" cy="5476913"/>
          </a:xfrm>
          <a:prstGeom prst="rect">
            <a:avLst/>
          </a:prstGeom>
          <a:noFill/>
          <a:ln>
            <a:noFill/>
          </a:ln>
        </p:spPr>
      </p:pic>
      <p:pic>
        <p:nvPicPr>
          <p:cNvPr id="317" name="Google Shape;317;p39"/>
          <p:cNvPicPr preferRelativeResize="0"/>
          <p:nvPr/>
        </p:nvPicPr>
        <p:blipFill rotWithShape="1">
          <a:blip r:embed="rId4">
            <a:alphaModFix/>
          </a:blip>
          <a:srcRect/>
          <a:stretch/>
        </p:blipFill>
        <p:spPr>
          <a:xfrm>
            <a:off x="7017271" y="-1317983"/>
            <a:ext cx="6528816" cy="3671371"/>
          </a:xfrm>
          <a:prstGeom prst="rect">
            <a:avLst/>
          </a:prstGeom>
          <a:noFill/>
          <a:ln>
            <a:noFill/>
          </a:ln>
        </p:spPr>
      </p:pic>
      <p:sp>
        <p:nvSpPr>
          <p:cNvPr id="318" name="Google Shape;318;p39"/>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19" name="Google Shape;319;p39" descr="A black and white sign&#10;&#10;Description automatically generated with low confidence"/>
          <p:cNvPicPr preferRelativeResize="0"/>
          <p:nvPr/>
        </p:nvPicPr>
        <p:blipFill rotWithShape="1">
          <a:blip r:embed="rId5">
            <a:alphaModFix/>
          </a:blip>
          <a:srcRect/>
          <a:stretch/>
        </p:blipFill>
        <p:spPr>
          <a:xfrm>
            <a:off x="9143330" y="5893658"/>
            <a:ext cx="2589769" cy="92491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0"/>
          <p:cNvSpPr txBox="1"/>
          <p:nvPr/>
        </p:nvSpPr>
        <p:spPr>
          <a:xfrm>
            <a:off x="6585656" y="1522643"/>
            <a:ext cx="4907100" cy="169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Purpose: </a:t>
            </a:r>
            <a:endParaRPr/>
          </a:p>
          <a:p>
            <a:pPr marL="285750" marR="0" lvl="0" indent="-285750" algn="l" rtl="0">
              <a:lnSpc>
                <a:spcPct val="100000"/>
              </a:lnSpc>
              <a:spcBef>
                <a:spcPts val="0"/>
              </a:spcBef>
              <a:spcAft>
                <a:spcPts val="0"/>
              </a:spcAft>
              <a:buClr>
                <a:srgbClr val="000000"/>
              </a:buClr>
              <a:buSzPts val="2600"/>
              <a:buFont typeface="Noto Sans Symbols"/>
              <a:buChar char="✔"/>
            </a:pPr>
            <a:r>
              <a:rPr lang="en-US" sz="2600" b="0" i="0" u="none" strike="noStrike" cap="none">
                <a:solidFill>
                  <a:srgbClr val="000000"/>
                </a:solidFill>
                <a:latin typeface="Arial"/>
                <a:ea typeface="Arial"/>
                <a:cs typeface="Arial"/>
                <a:sym typeface="Arial"/>
              </a:rPr>
              <a:t>to examine evidence</a:t>
            </a:r>
            <a:endParaRPr/>
          </a:p>
          <a:p>
            <a:pPr marL="285750" marR="0" lvl="0" indent="-285750" algn="l" rtl="0">
              <a:lnSpc>
                <a:spcPct val="100000"/>
              </a:lnSpc>
              <a:spcBef>
                <a:spcPts val="0"/>
              </a:spcBef>
              <a:spcAft>
                <a:spcPts val="0"/>
              </a:spcAft>
              <a:buClr>
                <a:srgbClr val="000000"/>
              </a:buClr>
              <a:buSzPts val="2600"/>
              <a:buFont typeface="Noto Sans Symbols"/>
              <a:buChar char="✔"/>
            </a:pPr>
            <a:r>
              <a:rPr lang="en-US" sz="2600" b="0" i="0" u="none" strike="noStrike" cap="none">
                <a:solidFill>
                  <a:srgbClr val="000000"/>
                </a:solidFill>
                <a:latin typeface="Arial"/>
                <a:ea typeface="Arial"/>
                <a:cs typeface="Arial"/>
                <a:sym typeface="Arial"/>
              </a:rPr>
              <a:t>to identify factual information </a:t>
            </a:r>
            <a:endParaRPr/>
          </a:p>
          <a:p>
            <a:pPr marL="0" marR="0" lvl="0" indent="0" algn="l" rtl="0">
              <a:lnSpc>
                <a:spcPct val="100000"/>
              </a:lnSpc>
              <a:spcBef>
                <a:spcPts val="0"/>
              </a:spcBef>
              <a:spcAft>
                <a:spcPts val="0"/>
              </a:spcAft>
              <a:buNone/>
            </a:pPr>
            <a:endParaRPr sz="2600" b="0" i="0" u="none" strike="noStrike" cap="none">
              <a:solidFill>
                <a:srgbClr val="000000"/>
              </a:solidFill>
              <a:latin typeface="Arial"/>
              <a:ea typeface="Arial"/>
              <a:cs typeface="Arial"/>
              <a:sym typeface="Arial"/>
            </a:endParaRPr>
          </a:p>
        </p:txBody>
      </p:sp>
      <p:sp>
        <p:nvSpPr>
          <p:cNvPr id="326" name="Google Shape;326;p40"/>
          <p:cNvSpPr txBox="1"/>
          <p:nvPr/>
        </p:nvSpPr>
        <p:spPr>
          <a:xfrm>
            <a:off x="1033714" y="2842367"/>
            <a:ext cx="7641900" cy="249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Questions:</a:t>
            </a:r>
            <a:endParaRPr/>
          </a:p>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What did we measure?</a:t>
            </a:r>
            <a:endParaRPr/>
          </a:p>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Who was involved? </a:t>
            </a:r>
            <a:endParaRPr/>
          </a:p>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How many students are represented? </a:t>
            </a:r>
            <a:endParaRPr/>
          </a:p>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What do we notice?</a:t>
            </a:r>
            <a:endParaRPr/>
          </a:p>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What catches our attention? (just the facts)</a:t>
            </a:r>
            <a:endParaRPr/>
          </a:p>
        </p:txBody>
      </p:sp>
      <p:sp>
        <p:nvSpPr>
          <p:cNvPr id="327" name="Google Shape;327;p40"/>
          <p:cNvSpPr txBox="1"/>
          <p:nvPr/>
        </p:nvSpPr>
        <p:spPr>
          <a:xfrm>
            <a:off x="1033714" y="753202"/>
            <a:ext cx="67755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55A29A"/>
                </a:solidFill>
                <a:latin typeface="Arial"/>
                <a:ea typeface="Arial"/>
                <a:cs typeface="Arial"/>
                <a:sym typeface="Arial"/>
              </a:rPr>
              <a:t>Objective Level</a:t>
            </a:r>
            <a:endParaRPr sz="4400" b="0" i="0" u="none" strike="noStrike" cap="none">
              <a:solidFill>
                <a:srgbClr val="000000"/>
              </a:solidFill>
              <a:latin typeface="Arial"/>
              <a:ea typeface="Arial"/>
              <a:cs typeface="Arial"/>
              <a:sym typeface="Arial"/>
            </a:endParaRPr>
          </a:p>
        </p:txBody>
      </p:sp>
      <p:sp>
        <p:nvSpPr>
          <p:cNvPr id="328" name="Google Shape;328;p40"/>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29" name="Google Shape;329;p40" descr="A black and white sign&#10;&#10;Description automatically generated with low confidence"/>
          <p:cNvPicPr preferRelativeResize="0"/>
          <p:nvPr/>
        </p:nvPicPr>
        <p:blipFill rotWithShape="1">
          <a:blip r:embed="rId3">
            <a:alphaModFix/>
          </a:blip>
          <a:srcRect/>
          <a:stretch/>
        </p:blipFill>
        <p:spPr>
          <a:xfrm>
            <a:off x="9143330" y="5893658"/>
            <a:ext cx="2589769" cy="92491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1"/>
          <p:cNvSpPr txBox="1"/>
          <p:nvPr/>
        </p:nvSpPr>
        <p:spPr>
          <a:xfrm>
            <a:off x="4551257" y="1522643"/>
            <a:ext cx="7508787" cy="16927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Purpose: </a:t>
            </a:r>
            <a:endParaRPr/>
          </a:p>
          <a:p>
            <a:pPr marL="285750" marR="0" lvl="0" indent="-285750" algn="l" rtl="0">
              <a:lnSpc>
                <a:spcPct val="100000"/>
              </a:lnSpc>
              <a:spcBef>
                <a:spcPts val="0"/>
              </a:spcBef>
              <a:spcAft>
                <a:spcPts val="0"/>
              </a:spcAft>
              <a:buClr>
                <a:srgbClr val="000000"/>
              </a:buClr>
              <a:buSzPts val="2600"/>
              <a:buFont typeface="Noto Sans Symbols"/>
              <a:buChar char="✔"/>
            </a:pPr>
            <a:r>
              <a:rPr lang="en-US" sz="2600" b="0" i="0" u="none" strike="noStrike" cap="none">
                <a:solidFill>
                  <a:srgbClr val="000000"/>
                </a:solidFill>
                <a:latin typeface="Arial"/>
                <a:ea typeface="Arial"/>
                <a:cs typeface="Arial"/>
                <a:sym typeface="Arial"/>
              </a:rPr>
              <a:t>to encourage participants to make connections</a:t>
            </a:r>
            <a:endParaRPr/>
          </a:p>
          <a:p>
            <a:pPr marL="285750" marR="0" lvl="0" indent="-285750" algn="l" rtl="0">
              <a:lnSpc>
                <a:spcPct val="100000"/>
              </a:lnSpc>
              <a:spcBef>
                <a:spcPts val="0"/>
              </a:spcBef>
              <a:spcAft>
                <a:spcPts val="0"/>
              </a:spcAft>
              <a:buClr>
                <a:srgbClr val="000000"/>
              </a:buClr>
              <a:buSzPts val="2600"/>
              <a:buFont typeface="Noto Sans Symbols"/>
              <a:buChar char="✔"/>
            </a:pPr>
            <a:r>
              <a:rPr lang="en-US" sz="2600" b="0" i="0" u="none" strike="noStrike" cap="none">
                <a:solidFill>
                  <a:srgbClr val="000000"/>
                </a:solidFill>
                <a:latin typeface="Arial"/>
                <a:ea typeface="Arial"/>
                <a:cs typeface="Arial"/>
                <a:sym typeface="Arial"/>
              </a:rPr>
              <a:t>to encourage free flow of ideas and imagination</a:t>
            </a:r>
            <a:endParaRPr/>
          </a:p>
          <a:p>
            <a:pPr marL="0" marR="0" lvl="0" indent="0" algn="l" rtl="0">
              <a:lnSpc>
                <a:spcPct val="100000"/>
              </a:lnSpc>
              <a:spcBef>
                <a:spcPts val="0"/>
              </a:spcBef>
              <a:spcAft>
                <a:spcPts val="0"/>
              </a:spcAft>
              <a:buNone/>
            </a:pPr>
            <a:endParaRPr sz="2600" b="0" i="0" u="none" strike="noStrike" cap="none">
              <a:solidFill>
                <a:srgbClr val="000000"/>
              </a:solidFill>
              <a:latin typeface="Arial"/>
              <a:ea typeface="Arial"/>
              <a:cs typeface="Arial"/>
              <a:sym typeface="Arial"/>
            </a:endParaRPr>
          </a:p>
        </p:txBody>
      </p:sp>
      <p:sp>
        <p:nvSpPr>
          <p:cNvPr id="336" name="Google Shape;336;p41"/>
          <p:cNvSpPr txBox="1"/>
          <p:nvPr/>
        </p:nvSpPr>
        <p:spPr>
          <a:xfrm>
            <a:off x="1033714" y="3182493"/>
            <a:ext cx="4677884" cy="20928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Questions:</a:t>
            </a:r>
            <a:endParaRPr/>
          </a:p>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What surprised you? </a:t>
            </a:r>
            <a:endParaRPr/>
          </a:p>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What encouraged you?</a:t>
            </a:r>
            <a:endParaRPr/>
          </a:p>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What discouraged you? </a:t>
            </a:r>
            <a:endParaRPr/>
          </a:p>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How does this make you feel?</a:t>
            </a:r>
            <a:endParaRPr/>
          </a:p>
        </p:txBody>
      </p:sp>
      <p:sp>
        <p:nvSpPr>
          <p:cNvPr id="337" name="Google Shape;337;p41"/>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38" name="Google Shape;338;p41" descr="A black and white sign&#10;&#10;Description automatically generated with low confidence"/>
          <p:cNvPicPr preferRelativeResize="0"/>
          <p:nvPr/>
        </p:nvPicPr>
        <p:blipFill rotWithShape="1">
          <a:blip r:embed="rId3">
            <a:alphaModFix/>
          </a:blip>
          <a:srcRect/>
          <a:stretch/>
        </p:blipFill>
        <p:spPr>
          <a:xfrm>
            <a:off x="9143330" y="5893658"/>
            <a:ext cx="2589769" cy="924918"/>
          </a:xfrm>
          <a:prstGeom prst="rect">
            <a:avLst/>
          </a:prstGeom>
          <a:noFill/>
          <a:ln>
            <a:noFill/>
          </a:ln>
        </p:spPr>
      </p:pic>
      <p:sp>
        <p:nvSpPr>
          <p:cNvPr id="339" name="Google Shape;339;p41"/>
          <p:cNvSpPr txBox="1"/>
          <p:nvPr/>
        </p:nvSpPr>
        <p:spPr>
          <a:xfrm>
            <a:off x="1033714" y="753202"/>
            <a:ext cx="677555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55A29A"/>
                </a:solidFill>
                <a:latin typeface="Arial"/>
                <a:ea typeface="Arial"/>
                <a:cs typeface="Arial"/>
                <a:sym typeface="Arial"/>
              </a:rPr>
              <a:t>Reflective Level</a:t>
            </a:r>
            <a:endParaRPr sz="4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5"/>
          <p:cNvPicPr preferRelativeResize="0"/>
          <p:nvPr/>
        </p:nvPicPr>
        <p:blipFill>
          <a:blip r:embed="rId3">
            <a:alphaModFix/>
          </a:blip>
          <a:stretch>
            <a:fillRect/>
          </a:stretch>
        </p:blipFill>
        <p:spPr>
          <a:xfrm>
            <a:off x="152400" y="152400"/>
            <a:ext cx="11660257" cy="65532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42"/>
          <p:cNvPicPr preferRelativeResize="0"/>
          <p:nvPr/>
        </p:nvPicPr>
        <p:blipFill rotWithShape="1">
          <a:blip r:embed="rId3">
            <a:alphaModFix/>
          </a:blip>
          <a:srcRect/>
          <a:stretch/>
        </p:blipFill>
        <p:spPr>
          <a:xfrm>
            <a:off x="7017271" y="-1317983"/>
            <a:ext cx="6528816" cy="3671371"/>
          </a:xfrm>
          <a:prstGeom prst="rect">
            <a:avLst/>
          </a:prstGeom>
          <a:noFill/>
          <a:ln>
            <a:noFill/>
          </a:ln>
        </p:spPr>
      </p:pic>
      <p:sp>
        <p:nvSpPr>
          <p:cNvPr id="346" name="Google Shape;346;p42"/>
          <p:cNvSpPr txBox="1"/>
          <p:nvPr/>
        </p:nvSpPr>
        <p:spPr>
          <a:xfrm>
            <a:off x="5174730" y="1268611"/>
            <a:ext cx="6947992" cy="15081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Purpose: </a:t>
            </a:r>
            <a:endParaRPr/>
          </a:p>
          <a:p>
            <a:pPr marL="285750" marR="0" lvl="0" indent="-285750" algn="l" rtl="0">
              <a:lnSpc>
                <a:spcPct val="100000"/>
              </a:lnSpc>
              <a:spcBef>
                <a:spcPts val="0"/>
              </a:spcBef>
              <a:spcAft>
                <a:spcPts val="0"/>
              </a:spcAft>
              <a:buClr>
                <a:srgbClr val="000000"/>
              </a:buClr>
              <a:buSzPts val="2200"/>
              <a:buFont typeface="Noto Sans Symbols"/>
              <a:buChar char="✔"/>
            </a:pPr>
            <a:r>
              <a:rPr lang="en-US" sz="2200" b="0" i="0" u="none" strike="noStrike" cap="none">
                <a:solidFill>
                  <a:srgbClr val="000000"/>
                </a:solidFill>
                <a:latin typeface="Arial"/>
                <a:ea typeface="Arial"/>
                <a:cs typeface="Arial"/>
                <a:sym typeface="Arial"/>
              </a:rPr>
              <a:t>to identify patterns and determine their significance</a:t>
            </a:r>
            <a:endParaRPr/>
          </a:p>
          <a:p>
            <a:pPr marL="285750" marR="0" lvl="0" indent="-285750" algn="l" rtl="0">
              <a:lnSpc>
                <a:spcPct val="100000"/>
              </a:lnSpc>
              <a:spcBef>
                <a:spcPts val="0"/>
              </a:spcBef>
              <a:spcAft>
                <a:spcPts val="0"/>
              </a:spcAft>
              <a:buClr>
                <a:srgbClr val="000000"/>
              </a:buClr>
              <a:buSzPts val="2200"/>
              <a:buFont typeface="Noto Sans Symbols"/>
              <a:buChar char="✔"/>
            </a:pPr>
            <a:r>
              <a:rPr lang="en-US" sz="2200" b="0" i="0" u="none" strike="noStrike" cap="none">
                <a:solidFill>
                  <a:srgbClr val="000000"/>
                </a:solidFill>
                <a:latin typeface="Arial"/>
                <a:ea typeface="Arial"/>
                <a:cs typeface="Arial"/>
                <a:sym typeface="Arial"/>
              </a:rPr>
              <a:t>to articulate underlying insights</a:t>
            </a:r>
            <a:endParaRPr/>
          </a:p>
          <a:p>
            <a:pPr marL="0" marR="0" lvl="0" indent="0" algn="l" rtl="0">
              <a:lnSpc>
                <a:spcPct val="100000"/>
              </a:lnSpc>
              <a:spcBef>
                <a:spcPts val="0"/>
              </a:spcBef>
              <a:spcAft>
                <a:spcPts val="0"/>
              </a:spcAft>
              <a:buNone/>
            </a:pPr>
            <a:endParaRPr sz="2600" b="0" i="0" u="none" strike="noStrike" cap="none">
              <a:solidFill>
                <a:srgbClr val="000000"/>
              </a:solidFill>
              <a:latin typeface="Arial"/>
              <a:ea typeface="Arial"/>
              <a:cs typeface="Arial"/>
              <a:sym typeface="Arial"/>
            </a:endParaRPr>
          </a:p>
        </p:txBody>
      </p:sp>
      <p:sp>
        <p:nvSpPr>
          <p:cNvPr id="347" name="Google Shape;347;p42"/>
          <p:cNvSpPr txBox="1"/>
          <p:nvPr/>
        </p:nvSpPr>
        <p:spPr>
          <a:xfrm>
            <a:off x="652688" y="2480846"/>
            <a:ext cx="8490642" cy="31085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000000"/>
                </a:solidFill>
                <a:latin typeface="Arial"/>
                <a:ea typeface="Arial"/>
                <a:cs typeface="Arial"/>
                <a:sym typeface="Arial"/>
              </a:rPr>
              <a:t>DESCRIBE THE BIG IDEA</a:t>
            </a:r>
            <a:endParaRPr/>
          </a:p>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Questions:</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What does the evidence tell us?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What new insights do we have?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What good news is there for us to celebrate?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What doesn’t it tell us and what else might we need to know?</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Does the data suggest that students are making progress?</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What is the impact? </a:t>
            </a:r>
            <a:endParaRPr/>
          </a:p>
        </p:txBody>
      </p:sp>
      <p:sp>
        <p:nvSpPr>
          <p:cNvPr id="348" name="Google Shape;348;p42"/>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49" name="Google Shape;349;p42" descr="A black and white sign&#10;&#10;Description automatically generated with low confidence"/>
          <p:cNvPicPr preferRelativeResize="0"/>
          <p:nvPr/>
        </p:nvPicPr>
        <p:blipFill rotWithShape="1">
          <a:blip r:embed="rId4">
            <a:alphaModFix/>
          </a:blip>
          <a:srcRect/>
          <a:stretch/>
        </p:blipFill>
        <p:spPr>
          <a:xfrm>
            <a:off x="9143330" y="5893658"/>
            <a:ext cx="2589769" cy="924918"/>
          </a:xfrm>
          <a:prstGeom prst="rect">
            <a:avLst/>
          </a:prstGeom>
          <a:noFill/>
          <a:ln>
            <a:noFill/>
          </a:ln>
        </p:spPr>
      </p:pic>
      <p:sp>
        <p:nvSpPr>
          <p:cNvPr id="350" name="Google Shape;350;p42"/>
          <p:cNvSpPr txBox="1"/>
          <p:nvPr/>
        </p:nvSpPr>
        <p:spPr>
          <a:xfrm>
            <a:off x="913802" y="499175"/>
            <a:ext cx="84906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55A29A"/>
                </a:solidFill>
                <a:latin typeface="Arial"/>
                <a:ea typeface="Arial"/>
                <a:cs typeface="Arial"/>
                <a:sym typeface="Arial"/>
              </a:rPr>
              <a:t>Interpretive Level</a:t>
            </a:r>
            <a:endParaRPr sz="4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43"/>
          <p:cNvPicPr preferRelativeResize="0"/>
          <p:nvPr/>
        </p:nvPicPr>
        <p:blipFill rotWithShape="1">
          <a:blip r:embed="rId3">
            <a:alphaModFix/>
          </a:blip>
          <a:srcRect/>
          <a:stretch/>
        </p:blipFill>
        <p:spPr>
          <a:xfrm>
            <a:off x="7017271" y="-1317983"/>
            <a:ext cx="6528816" cy="3671371"/>
          </a:xfrm>
          <a:prstGeom prst="rect">
            <a:avLst/>
          </a:prstGeom>
          <a:noFill/>
          <a:ln>
            <a:noFill/>
          </a:ln>
        </p:spPr>
      </p:pic>
      <p:sp>
        <p:nvSpPr>
          <p:cNvPr id="357" name="Google Shape;357;p43"/>
          <p:cNvSpPr txBox="1"/>
          <p:nvPr/>
        </p:nvSpPr>
        <p:spPr>
          <a:xfrm>
            <a:off x="6096000" y="1444554"/>
            <a:ext cx="522611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Purpose: </a:t>
            </a:r>
            <a:endParaRPr/>
          </a:p>
          <a:p>
            <a:pPr marL="285750" marR="0" lvl="0" indent="-285750" algn="l" rtl="0">
              <a:lnSpc>
                <a:spcPct val="100000"/>
              </a:lnSpc>
              <a:spcBef>
                <a:spcPts val="0"/>
              </a:spcBef>
              <a:spcAft>
                <a:spcPts val="0"/>
              </a:spcAft>
              <a:buClr>
                <a:srgbClr val="000000"/>
              </a:buClr>
              <a:buSzPts val="2600"/>
              <a:buFont typeface="Noto Sans Symbols"/>
              <a:buChar char="✔"/>
            </a:pPr>
            <a:r>
              <a:rPr lang="en-US" sz="2600" b="0" i="0" u="none" strike="noStrike" cap="none">
                <a:solidFill>
                  <a:srgbClr val="000000"/>
                </a:solidFill>
                <a:latin typeface="Arial"/>
                <a:ea typeface="Arial"/>
                <a:cs typeface="Arial"/>
                <a:sym typeface="Arial"/>
              </a:rPr>
              <a:t>to propose next steps</a:t>
            </a:r>
            <a:endParaRPr/>
          </a:p>
          <a:p>
            <a:pPr marL="285750" marR="0" lvl="0" indent="-285750" algn="l" rtl="0">
              <a:lnSpc>
                <a:spcPct val="100000"/>
              </a:lnSpc>
              <a:spcBef>
                <a:spcPts val="0"/>
              </a:spcBef>
              <a:spcAft>
                <a:spcPts val="0"/>
              </a:spcAft>
              <a:buClr>
                <a:srgbClr val="000000"/>
              </a:buClr>
              <a:buSzPts val="2600"/>
              <a:buFont typeface="Noto Sans Symbols"/>
              <a:buChar char="✔"/>
            </a:pPr>
            <a:r>
              <a:rPr lang="en-US" sz="2600" b="0" i="0" u="none" strike="noStrike" cap="none">
                <a:solidFill>
                  <a:srgbClr val="000000"/>
                </a:solidFill>
                <a:latin typeface="Arial"/>
                <a:ea typeface="Arial"/>
                <a:cs typeface="Arial"/>
                <a:sym typeface="Arial"/>
              </a:rPr>
              <a:t>to develop an action plan</a:t>
            </a:r>
            <a:endParaRPr/>
          </a:p>
          <a:p>
            <a:pPr marL="285750" marR="0" lvl="0" indent="-285750" algn="l" rtl="0">
              <a:lnSpc>
                <a:spcPct val="100000"/>
              </a:lnSpc>
              <a:spcBef>
                <a:spcPts val="0"/>
              </a:spcBef>
              <a:spcAft>
                <a:spcPts val="0"/>
              </a:spcAft>
              <a:buClr>
                <a:srgbClr val="000000"/>
              </a:buClr>
              <a:buSzPts val="2600"/>
              <a:buFont typeface="Noto Sans Symbols"/>
              <a:buChar char="✔"/>
            </a:pPr>
            <a:r>
              <a:rPr lang="en-US" sz="2600" b="0" i="0" u="none" strike="noStrike" cap="none">
                <a:solidFill>
                  <a:srgbClr val="000000"/>
                </a:solidFill>
                <a:latin typeface="Arial"/>
                <a:ea typeface="Arial"/>
                <a:cs typeface="Arial"/>
                <a:sym typeface="Arial"/>
              </a:rPr>
              <a:t>to make decisions</a:t>
            </a:r>
            <a:endParaRPr/>
          </a:p>
          <a:p>
            <a:pPr marL="285750" marR="0" lvl="0" indent="-285750" algn="l" rtl="0">
              <a:lnSpc>
                <a:spcPct val="100000"/>
              </a:lnSpc>
              <a:spcBef>
                <a:spcPts val="0"/>
              </a:spcBef>
              <a:spcAft>
                <a:spcPts val="0"/>
              </a:spcAft>
              <a:buClr>
                <a:srgbClr val="000000"/>
              </a:buClr>
              <a:buSzPts val="2600"/>
              <a:buFont typeface="Noto Sans Symbols"/>
              <a:buChar char="✔"/>
            </a:pPr>
            <a:r>
              <a:rPr lang="en-US" sz="2600" b="0" i="0" u="none" strike="noStrike" cap="none">
                <a:solidFill>
                  <a:srgbClr val="000000"/>
                </a:solidFill>
                <a:latin typeface="Arial"/>
                <a:ea typeface="Arial"/>
                <a:cs typeface="Arial"/>
                <a:sym typeface="Arial"/>
              </a:rPr>
              <a:t>to experience ‘coming together’</a:t>
            </a:r>
            <a:endParaRPr/>
          </a:p>
          <a:p>
            <a:pPr marL="0" marR="0" lvl="0" indent="0" algn="l" rtl="0">
              <a:lnSpc>
                <a:spcPct val="100000"/>
              </a:lnSpc>
              <a:spcBef>
                <a:spcPts val="0"/>
              </a:spcBef>
              <a:spcAft>
                <a:spcPts val="0"/>
              </a:spcAft>
              <a:buNone/>
            </a:pPr>
            <a:endParaRPr sz="2600" b="0" i="0" u="none" strike="noStrike" cap="none">
              <a:solidFill>
                <a:srgbClr val="000000"/>
              </a:solidFill>
              <a:latin typeface="Arial"/>
              <a:ea typeface="Arial"/>
              <a:cs typeface="Arial"/>
              <a:sym typeface="Arial"/>
            </a:endParaRPr>
          </a:p>
        </p:txBody>
      </p:sp>
      <p:sp>
        <p:nvSpPr>
          <p:cNvPr id="358" name="Google Shape;358;p43"/>
          <p:cNvSpPr txBox="1"/>
          <p:nvPr/>
        </p:nvSpPr>
        <p:spPr>
          <a:xfrm>
            <a:off x="723812" y="3720675"/>
            <a:ext cx="7395358" cy="16927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Questions:</a:t>
            </a:r>
            <a:endParaRPr/>
          </a:p>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What are our proposed next steps?</a:t>
            </a:r>
            <a:endParaRPr/>
          </a:p>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What decisions can we make? </a:t>
            </a:r>
            <a:endParaRPr/>
          </a:p>
          <a:p>
            <a:pPr marL="0" marR="0" lvl="0" indent="0" algn="l" rtl="0">
              <a:lnSpc>
                <a:spcPct val="100000"/>
              </a:lnSpc>
              <a:spcBef>
                <a:spcPts val="0"/>
              </a:spcBef>
              <a:spcAft>
                <a:spcPts val="0"/>
              </a:spcAft>
              <a:buNone/>
            </a:pPr>
            <a:r>
              <a:rPr lang="en-US" sz="2600" b="0" i="0" u="none" strike="noStrike" cap="none">
                <a:solidFill>
                  <a:srgbClr val="000000"/>
                </a:solidFill>
                <a:latin typeface="Arial"/>
                <a:ea typeface="Arial"/>
                <a:cs typeface="Arial"/>
                <a:sym typeface="Arial"/>
              </a:rPr>
              <a:t>What is our theory of action for moving forward?</a:t>
            </a:r>
            <a:endParaRPr/>
          </a:p>
        </p:txBody>
      </p:sp>
      <p:sp>
        <p:nvSpPr>
          <p:cNvPr id="359" name="Google Shape;359;p43"/>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60" name="Google Shape;360;p43" descr="A black and white sign&#10;&#10;Description automatically generated with low confidence"/>
          <p:cNvPicPr preferRelativeResize="0"/>
          <p:nvPr/>
        </p:nvPicPr>
        <p:blipFill rotWithShape="1">
          <a:blip r:embed="rId4">
            <a:alphaModFix/>
          </a:blip>
          <a:srcRect/>
          <a:stretch/>
        </p:blipFill>
        <p:spPr>
          <a:xfrm>
            <a:off x="9143330" y="5893658"/>
            <a:ext cx="2589769" cy="924918"/>
          </a:xfrm>
          <a:prstGeom prst="rect">
            <a:avLst/>
          </a:prstGeom>
          <a:noFill/>
          <a:ln>
            <a:noFill/>
          </a:ln>
        </p:spPr>
      </p:pic>
      <p:sp>
        <p:nvSpPr>
          <p:cNvPr id="361" name="Google Shape;361;p43"/>
          <p:cNvSpPr txBox="1"/>
          <p:nvPr/>
        </p:nvSpPr>
        <p:spPr>
          <a:xfrm>
            <a:off x="994628" y="622825"/>
            <a:ext cx="84057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55A29A"/>
                </a:solidFill>
                <a:latin typeface="Arial"/>
                <a:ea typeface="Arial"/>
                <a:cs typeface="Arial"/>
                <a:sym typeface="Arial"/>
              </a:rPr>
              <a:t>Decisional Level</a:t>
            </a:r>
            <a:endParaRPr sz="4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4"/>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68" name="Google Shape;368;p44" descr="A black and white sign&#10;&#10;Description automatically generated with low confidence"/>
          <p:cNvPicPr preferRelativeResize="0"/>
          <p:nvPr/>
        </p:nvPicPr>
        <p:blipFill rotWithShape="1">
          <a:blip r:embed="rId3">
            <a:alphaModFix/>
          </a:blip>
          <a:srcRect/>
          <a:stretch/>
        </p:blipFill>
        <p:spPr>
          <a:xfrm>
            <a:off x="9143330" y="5893658"/>
            <a:ext cx="2589769" cy="924918"/>
          </a:xfrm>
          <a:prstGeom prst="rect">
            <a:avLst/>
          </a:prstGeom>
          <a:noFill/>
          <a:ln>
            <a:noFill/>
          </a:ln>
        </p:spPr>
      </p:pic>
      <p:sp>
        <p:nvSpPr>
          <p:cNvPr id="369" name="Google Shape;369;p44"/>
          <p:cNvSpPr txBox="1"/>
          <p:nvPr/>
        </p:nvSpPr>
        <p:spPr>
          <a:xfrm>
            <a:off x="723812" y="318487"/>
            <a:ext cx="677555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55A29A"/>
                </a:solidFill>
                <a:latin typeface="Arial"/>
                <a:ea typeface="Arial"/>
                <a:cs typeface="Arial"/>
                <a:sym typeface="Arial"/>
              </a:rPr>
              <a:t>Student Voice</a:t>
            </a:r>
            <a:endParaRPr sz="4400" b="0" i="0" u="none" strike="noStrike" cap="none">
              <a:solidFill>
                <a:srgbClr val="000000"/>
              </a:solidFill>
              <a:latin typeface="Arial"/>
              <a:ea typeface="Arial"/>
              <a:cs typeface="Arial"/>
              <a:sym typeface="Arial"/>
            </a:endParaRPr>
          </a:p>
        </p:txBody>
      </p:sp>
      <p:sp>
        <p:nvSpPr>
          <p:cNvPr id="370" name="Google Shape;370;p44"/>
          <p:cNvSpPr txBox="1"/>
          <p:nvPr/>
        </p:nvSpPr>
        <p:spPr>
          <a:xfrm>
            <a:off x="1227944" y="1184677"/>
            <a:ext cx="10766100" cy="471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Behavior (e.g. sit still, don’t talk)							122</a:t>
            </a:r>
            <a:endParaRPr/>
          </a:p>
          <a:p>
            <a:pPr marL="0" marR="0" lvl="0" indent="0" algn="l"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Attitude (e.g. be respectful) 						  		77			</a:t>
            </a:r>
            <a:endParaRPr/>
          </a:p>
          <a:p>
            <a:pPr marL="0" marR="0" lvl="0" indent="0" algn="l"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Social skills (e.g. share, help)					  			58</a:t>
            </a:r>
            <a:endParaRPr/>
          </a:p>
          <a:p>
            <a:pPr marL="0" marR="0" lvl="0" indent="0" algn="l"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Intelligence/Academic ability (e.g. smart)             55</a:t>
            </a:r>
            <a:endParaRPr/>
          </a:p>
          <a:p>
            <a:pPr marL="0" marR="0" lvl="0" indent="0" algn="l"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Use of learning strategies (e.g. practice)            	38</a:t>
            </a:r>
            <a:endParaRPr/>
          </a:p>
          <a:p>
            <a:pPr marL="0" marR="0" lvl="0" indent="0" algn="l"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Tidiness                                                            	  	27</a:t>
            </a:r>
            <a:endParaRPr/>
          </a:p>
          <a:p>
            <a:pPr marL="0" marR="0" lvl="0" indent="0" algn="l"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Effort (e.g. try your hardest)                              	25                                            </a:t>
            </a:r>
            <a:endParaRPr/>
          </a:p>
          <a:p>
            <a:pPr marL="0" marR="0" lvl="0" indent="0" algn="l"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Task completion (e.g. homework)                     	20</a:t>
            </a:r>
            <a:endParaRPr/>
          </a:p>
          <a:p>
            <a:pPr marL="0" marR="0" lvl="0" indent="0" algn="l" rtl="0">
              <a:lnSpc>
                <a:spcPct val="100000"/>
              </a:lnSpc>
              <a:spcBef>
                <a:spcPts val="0"/>
              </a:spcBef>
              <a:spcAft>
                <a:spcPts val="0"/>
              </a:spcAft>
              <a:buNone/>
            </a:pPr>
            <a:r>
              <a:rPr lang="en-US" sz="3000" b="0" i="0" u="none" strike="noStrike" cap="none">
                <a:solidFill>
                  <a:srgbClr val="000000"/>
                </a:solidFill>
                <a:latin typeface="Arial"/>
                <a:ea typeface="Arial"/>
                <a:cs typeface="Arial"/>
                <a:sym typeface="Arial"/>
              </a:rPr>
              <a:t>Speed of completion                                        	  	12</a:t>
            </a:r>
            <a:endParaRPr/>
          </a:p>
          <a:p>
            <a:pPr marL="0" marR="0" lvl="0" indent="0" algn="l" rtl="0">
              <a:lnSpc>
                <a:spcPct val="100000"/>
              </a:lnSpc>
              <a:spcBef>
                <a:spcPts val="0"/>
              </a:spcBef>
              <a:spcAft>
                <a:spcPts val="0"/>
              </a:spcAft>
              <a:buNone/>
            </a:pPr>
            <a:endParaRPr sz="3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xEl>
                                              <p:pRg st="0" end="0"/>
                                            </p:txEl>
                                          </p:spTgt>
                                        </p:tgtEl>
                                        <p:attrNameLst>
                                          <p:attrName>style.visibility</p:attrName>
                                        </p:attrNameLst>
                                      </p:cBhvr>
                                      <p:to>
                                        <p:strVal val="visible"/>
                                      </p:to>
                                    </p:set>
                                    <p:animEffect transition="in" filter="fade">
                                      <p:cBhvr>
                                        <p:cTn id="7" dur="500"/>
                                        <p:tgtEl>
                                          <p:spTgt spid="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0">
                                            <p:txEl>
                                              <p:pRg st="1" end="1"/>
                                            </p:txEl>
                                          </p:spTgt>
                                        </p:tgtEl>
                                        <p:attrNameLst>
                                          <p:attrName>style.visibility</p:attrName>
                                        </p:attrNameLst>
                                      </p:cBhvr>
                                      <p:to>
                                        <p:strVal val="visible"/>
                                      </p:to>
                                    </p:set>
                                    <p:animEffect transition="in" filter="fade">
                                      <p:cBhvr>
                                        <p:cTn id="12" dur="500"/>
                                        <p:tgtEl>
                                          <p:spTgt spid="3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0">
                                            <p:txEl>
                                              <p:pRg st="2" end="2"/>
                                            </p:txEl>
                                          </p:spTgt>
                                        </p:tgtEl>
                                        <p:attrNameLst>
                                          <p:attrName>style.visibility</p:attrName>
                                        </p:attrNameLst>
                                      </p:cBhvr>
                                      <p:to>
                                        <p:strVal val="visible"/>
                                      </p:to>
                                    </p:set>
                                    <p:animEffect transition="in" filter="fade">
                                      <p:cBhvr>
                                        <p:cTn id="17" dur="500"/>
                                        <p:tgtEl>
                                          <p:spTgt spid="3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0">
                                            <p:txEl>
                                              <p:pRg st="3" end="3"/>
                                            </p:txEl>
                                          </p:spTgt>
                                        </p:tgtEl>
                                        <p:attrNameLst>
                                          <p:attrName>style.visibility</p:attrName>
                                        </p:attrNameLst>
                                      </p:cBhvr>
                                      <p:to>
                                        <p:strVal val="visible"/>
                                      </p:to>
                                    </p:set>
                                    <p:animEffect transition="in" filter="fade">
                                      <p:cBhvr>
                                        <p:cTn id="22" dur="500"/>
                                        <p:tgtEl>
                                          <p:spTgt spid="3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0">
                                            <p:txEl>
                                              <p:pRg st="4" end="4"/>
                                            </p:txEl>
                                          </p:spTgt>
                                        </p:tgtEl>
                                        <p:attrNameLst>
                                          <p:attrName>style.visibility</p:attrName>
                                        </p:attrNameLst>
                                      </p:cBhvr>
                                      <p:to>
                                        <p:strVal val="visible"/>
                                      </p:to>
                                    </p:set>
                                    <p:animEffect transition="in" filter="fade">
                                      <p:cBhvr>
                                        <p:cTn id="27" dur="500"/>
                                        <p:tgtEl>
                                          <p:spTgt spid="3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0">
                                            <p:txEl>
                                              <p:pRg st="5" end="5"/>
                                            </p:txEl>
                                          </p:spTgt>
                                        </p:tgtEl>
                                        <p:attrNameLst>
                                          <p:attrName>style.visibility</p:attrName>
                                        </p:attrNameLst>
                                      </p:cBhvr>
                                      <p:to>
                                        <p:strVal val="visible"/>
                                      </p:to>
                                    </p:set>
                                    <p:animEffect transition="in" filter="fade">
                                      <p:cBhvr>
                                        <p:cTn id="32" dur="500"/>
                                        <p:tgtEl>
                                          <p:spTgt spid="3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0">
                                            <p:txEl>
                                              <p:pRg st="6" end="6"/>
                                            </p:txEl>
                                          </p:spTgt>
                                        </p:tgtEl>
                                        <p:attrNameLst>
                                          <p:attrName>style.visibility</p:attrName>
                                        </p:attrNameLst>
                                      </p:cBhvr>
                                      <p:to>
                                        <p:strVal val="visible"/>
                                      </p:to>
                                    </p:set>
                                    <p:animEffect transition="in" filter="fade">
                                      <p:cBhvr>
                                        <p:cTn id="37" dur="500"/>
                                        <p:tgtEl>
                                          <p:spTgt spid="3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0">
                                            <p:txEl>
                                              <p:pRg st="7" end="7"/>
                                            </p:txEl>
                                          </p:spTgt>
                                        </p:tgtEl>
                                        <p:attrNameLst>
                                          <p:attrName>style.visibility</p:attrName>
                                        </p:attrNameLst>
                                      </p:cBhvr>
                                      <p:to>
                                        <p:strVal val="visible"/>
                                      </p:to>
                                    </p:set>
                                    <p:animEffect transition="in" filter="fade">
                                      <p:cBhvr>
                                        <p:cTn id="42" dur="500"/>
                                        <p:tgtEl>
                                          <p:spTgt spid="37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0">
                                            <p:txEl>
                                              <p:pRg st="8" end="8"/>
                                            </p:txEl>
                                          </p:spTgt>
                                        </p:tgtEl>
                                        <p:attrNameLst>
                                          <p:attrName>style.visibility</p:attrName>
                                        </p:attrNameLst>
                                      </p:cBhvr>
                                      <p:to>
                                        <p:strVal val="visible"/>
                                      </p:to>
                                    </p:set>
                                    <p:animEffect transition="in" filter="fade">
                                      <p:cBhvr>
                                        <p:cTn id="47" dur="500"/>
                                        <p:tgtEl>
                                          <p:spTgt spid="37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0">
                                            <p:txEl>
                                              <p:pRg st="9" end="9"/>
                                            </p:txEl>
                                          </p:spTgt>
                                        </p:tgtEl>
                                        <p:attrNameLst>
                                          <p:attrName>style.visibility</p:attrName>
                                        </p:attrNameLst>
                                      </p:cBhvr>
                                      <p:to>
                                        <p:strVal val="visible"/>
                                      </p:to>
                                    </p:set>
                                    <p:animEffect transition="in" filter="fade">
                                      <p:cBhvr>
                                        <p:cTn id="52" dur="500"/>
                                        <p:tgtEl>
                                          <p:spTgt spid="37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5"/>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76" name="Google Shape;376;p45"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377" name="Google Shape;377;p45"/>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378" name="Google Shape;378;p45"/>
          <p:cNvSpPr txBox="1"/>
          <p:nvPr/>
        </p:nvSpPr>
        <p:spPr>
          <a:xfrm>
            <a:off x="454116" y="6113490"/>
            <a:ext cx="658706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Helvetica Neue"/>
                <a:ea typeface="Helvetica Neue"/>
                <a:cs typeface="Helvetica Neue"/>
                <a:sym typeface="Helvetica Neue"/>
              </a:rPr>
              <a:t>Adapted from: Victoria Bernhardt</a:t>
            </a:r>
            <a:endParaRPr sz="2200" b="0" i="0" u="none" strike="noStrike" cap="none">
              <a:solidFill>
                <a:srgbClr val="000000"/>
              </a:solidFill>
              <a:latin typeface="Calibri"/>
              <a:ea typeface="Calibri"/>
              <a:cs typeface="Calibri"/>
              <a:sym typeface="Calibri"/>
            </a:endParaRPr>
          </a:p>
        </p:txBody>
      </p:sp>
      <p:pic>
        <p:nvPicPr>
          <p:cNvPr id="379" name="Google Shape;379;p45" descr="A grid of data and data&#10;&#10;Description automatically generated with medium confidence"/>
          <p:cNvPicPr preferRelativeResize="0"/>
          <p:nvPr/>
        </p:nvPicPr>
        <p:blipFill rotWithShape="1">
          <a:blip r:embed="rId4">
            <a:alphaModFix/>
          </a:blip>
          <a:srcRect/>
          <a:stretch/>
        </p:blipFill>
        <p:spPr>
          <a:xfrm>
            <a:off x="1965700" y="1289844"/>
            <a:ext cx="7772400" cy="2743875"/>
          </a:xfrm>
          <a:prstGeom prst="rect">
            <a:avLst/>
          </a:prstGeom>
          <a:noFill/>
          <a:ln>
            <a:noFill/>
          </a:ln>
        </p:spPr>
      </p:pic>
      <p:sp>
        <p:nvSpPr>
          <p:cNvPr id="380" name="Google Shape;380;p45"/>
          <p:cNvSpPr txBox="1"/>
          <p:nvPr/>
        </p:nvSpPr>
        <p:spPr>
          <a:xfrm>
            <a:off x="454116" y="4402853"/>
            <a:ext cx="11387100" cy="1352648"/>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US" sz="3300" b="0" i="0" u="none" strike="noStrike" cap="none">
                <a:solidFill>
                  <a:schemeClr val="dk1"/>
                </a:solidFill>
                <a:latin typeface="Helvetica Neue"/>
                <a:ea typeface="Helvetica Neue"/>
                <a:cs typeface="Helvetica Neue"/>
                <a:sym typeface="Helvetica Neue"/>
              </a:rPr>
              <a:t>What evidence might you gather from each of these categories to help you assess impact? </a:t>
            </a:r>
            <a:endParaRPr sz="1400" b="0" i="0" u="none" strike="noStrike" cap="none">
              <a:solidFill>
                <a:srgbClr val="000000"/>
              </a:solidFill>
              <a:latin typeface="Arial"/>
              <a:ea typeface="Arial"/>
              <a:cs typeface="Arial"/>
              <a:sym typeface="Arial"/>
            </a:endParaRPr>
          </a:p>
        </p:txBody>
      </p:sp>
      <p:sp>
        <p:nvSpPr>
          <p:cNvPr id="381" name="Google Shape;381;p45"/>
          <p:cNvSpPr txBox="1"/>
          <p:nvPr/>
        </p:nvSpPr>
        <p:spPr>
          <a:xfrm>
            <a:off x="306238" y="97975"/>
            <a:ext cx="11387100" cy="1409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US" sz="3700" b="1" i="0" u="none" strike="noStrike" cap="none">
                <a:solidFill>
                  <a:srgbClr val="55A29A"/>
                </a:solidFill>
                <a:latin typeface="Arial"/>
                <a:ea typeface="Arial"/>
                <a:cs typeface="Arial"/>
                <a:sym typeface="Arial"/>
              </a:rPr>
              <a:t>Four Types of Evidence for </a:t>
            </a:r>
            <a:endParaRPr sz="3700" b="1" i="0" u="none" strike="noStrike" cap="none">
              <a:solidFill>
                <a:srgbClr val="55A29A"/>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3300"/>
              <a:buFont typeface="Arial"/>
              <a:buNone/>
            </a:pPr>
            <a:r>
              <a:rPr lang="en-US" sz="3700" b="1" i="0" u="none" strike="noStrike" cap="none">
                <a:solidFill>
                  <a:srgbClr val="55A29A"/>
                </a:solidFill>
                <a:latin typeface="Arial"/>
                <a:ea typeface="Arial"/>
                <a:cs typeface="Arial"/>
                <a:sym typeface="Arial"/>
              </a:rPr>
              <a:t>School Improvement </a:t>
            </a:r>
            <a:endParaRPr sz="1100" b="0" i="0" u="none" strike="noStrike" cap="none">
              <a:solidFill>
                <a:srgbClr val="000000"/>
              </a:solidFill>
              <a:latin typeface="Arial"/>
              <a:ea typeface="Arial"/>
              <a:cs typeface="Arial"/>
              <a:sym typeface="Arial"/>
            </a:endParaRPr>
          </a:p>
        </p:txBody>
      </p:sp>
      <p:pic>
        <p:nvPicPr>
          <p:cNvPr id="382" name="Google Shape;382;p45"/>
          <p:cNvPicPr preferRelativeResize="0"/>
          <p:nvPr/>
        </p:nvPicPr>
        <p:blipFill rotWithShape="1">
          <a:blip r:embed="rId5">
            <a:alphaModFix/>
          </a:blip>
          <a:srcRect/>
          <a:stretch/>
        </p:blipFill>
        <p:spPr>
          <a:xfrm>
            <a:off x="9607650" y="350613"/>
            <a:ext cx="2085700" cy="1066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6"/>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88" name="Google Shape;388;p46"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389" name="Google Shape;389;p46"/>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390" name="Google Shape;390;p46"/>
          <p:cNvSpPr txBox="1"/>
          <p:nvPr/>
        </p:nvSpPr>
        <p:spPr>
          <a:xfrm>
            <a:off x="170381" y="185897"/>
            <a:ext cx="11387100" cy="1508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US" sz="4000" b="1" i="0" u="none" strike="noStrike" cap="none">
                <a:solidFill>
                  <a:srgbClr val="55A29A"/>
                </a:solidFill>
                <a:latin typeface="Arial"/>
                <a:ea typeface="Arial"/>
                <a:cs typeface="Arial"/>
                <a:sym typeface="Arial"/>
              </a:rPr>
              <a:t>Valid and Reliable Evidence </a:t>
            </a:r>
            <a:endParaRPr sz="4000" b="1" i="0" u="none" strike="noStrike" cap="none">
              <a:solidFill>
                <a:srgbClr val="55A29A"/>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3300"/>
              <a:buFont typeface="Arial"/>
              <a:buNone/>
            </a:pPr>
            <a:r>
              <a:rPr lang="en-US" sz="4000" b="1" i="0" u="none" strike="noStrike" cap="none">
                <a:solidFill>
                  <a:srgbClr val="55A29A"/>
                </a:solidFill>
                <a:latin typeface="Arial"/>
                <a:ea typeface="Arial"/>
                <a:cs typeface="Arial"/>
                <a:sym typeface="Arial"/>
              </a:rPr>
              <a:t>for School Leaders</a:t>
            </a:r>
            <a:endParaRPr sz="1400" b="0" i="0" u="none" strike="noStrike" cap="none">
              <a:solidFill>
                <a:srgbClr val="000000"/>
              </a:solidFill>
              <a:latin typeface="Arial"/>
              <a:ea typeface="Arial"/>
              <a:cs typeface="Arial"/>
              <a:sym typeface="Arial"/>
            </a:endParaRPr>
          </a:p>
        </p:txBody>
      </p:sp>
      <p:sp>
        <p:nvSpPr>
          <p:cNvPr id="391" name="Google Shape;391;p46"/>
          <p:cNvSpPr txBox="1"/>
          <p:nvPr/>
        </p:nvSpPr>
        <p:spPr>
          <a:xfrm>
            <a:off x="1105280" y="1898315"/>
            <a:ext cx="9036247" cy="233907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Helvetica Neue"/>
                <a:ea typeface="Helvetica Neue"/>
                <a:cs typeface="Helvetica Neue"/>
                <a:sym typeface="Helvetica Neue"/>
              </a:rPr>
              <a:t>Valid – Am I measuring what I think I am measuring? (accuracy)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Helvetica Neue"/>
                <a:ea typeface="Helvetica Neue"/>
                <a:cs typeface="Helvetica Neue"/>
                <a:sym typeface="Helvetica Neue"/>
              </a:rPr>
              <a:t>Reliable – If I were to do this again, would I get the same results? (consistency)</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7"/>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97" name="Google Shape;397;p47"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398" name="Google Shape;398;p47"/>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399" name="Google Shape;399;p47"/>
          <p:cNvSpPr txBox="1"/>
          <p:nvPr/>
        </p:nvSpPr>
        <p:spPr>
          <a:xfrm>
            <a:off x="1505330" y="2588653"/>
            <a:ext cx="9036300" cy="246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200" b="0" i="0" u="none" strike="noStrike" cap="none">
                <a:solidFill>
                  <a:schemeClr val="dk1"/>
                </a:solidFill>
                <a:latin typeface="Helvetica Neue"/>
                <a:ea typeface="Helvetica Neue"/>
                <a:cs typeface="Helvetica Neue"/>
                <a:sym typeface="Helvetica Neue"/>
              </a:rPr>
              <a:t>What does evidence look like in relation to your priority and how will you gather it?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highlight>
                <a:srgbClr val="FFFF00"/>
              </a:highlight>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highlight>
                  <a:srgbClr val="FFFF00"/>
                </a:highlight>
                <a:latin typeface="Helvetica Neue"/>
                <a:ea typeface="Helvetica Neue"/>
                <a:cs typeface="Helvetica Neue"/>
                <a:sym typeface="Helvetica Neue"/>
              </a:rPr>
              <a:t> </a:t>
            </a:r>
            <a:endParaRPr sz="2200" b="0" i="0" u="none" strike="noStrike" cap="none">
              <a:solidFill>
                <a:srgbClr val="000000"/>
              </a:solidFill>
              <a:highlight>
                <a:srgbClr val="FFFF00"/>
              </a:highlight>
              <a:latin typeface="Arial"/>
              <a:ea typeface="Arial"/>
              <a:cs typeface="Arial"/>
              <a:sym typeface="Arial"/>
            </a:endParaRPr>
          </a:p>
        </p:txBody>
      </p:sp>
      <p:sp>
        <p:nvSpPr>
          <p:cNvPr id="400" name="Google Shape;400;p47"/>
          <p:cNvSpPr txBox="1"/>
          <p:nvPr/>
        </p:nvSpPr>
        <p:spPr>
          <a:xfrm>
            <a:off x="170381" y="185897"/>
            <a:ext cx="11387100" cy="1508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US" sz="4000" b="1" i="0" u="none" strike="noStrike" cap="none">
                <a:solidFill>
                  <a:srgbClr val="55A29A"/>
                </a:solidFill>
                <a:latin typeface="Arial"/>
                <a:ea typeface="Arial"/>
                <a:cs typeface="Arial"/>
                <a:sym typeface="Arial"/>
              </a:rPr>
              <a:t>Valid and Reliable Evidence </a:t>
            </a:r>
            <a:endParaRPr sz="4000" b="1" i="0" u="none" strike="noStrike" cap="none">
              <a:solidFill>
                <a:srgbClr val="55A29A"/>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3300"/>
              <a:buFont typeface="Arial"/>
              <a:buNone/>
            </a:pPr>
            <a:r>
              <a:rPr lang="en-US" sz="4000" b="1" i="0" u="none" strike="noStrike" cap="none">
                <a:solidFill>
                  <a:srgbClr val="55A29A"/>
                </a:solidFill>
                <a:latin typeface="Arial"/>
                <a:ea typeface="Arial"/>
                <a:cs typeface="Arial"/>
                <a:sym typeface="Arial"/>
              </a:rPr>
              <a:t>for School Leaders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8"/>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406" name="Google Shape;406;p48"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407" name="Google Shape;407;p48"/>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408" name="Google Shape;408;p48"/>
          <p:cNvSpPr txBox="1"/>
          <p:nvPr/>
        </p:nvSpPr>
        <p:spPr>
          <a:xfrm>
            <a:off x="170381" y="185897"/>
            <a:ext cx="11387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48"/>
          <p:cNvSpPr txBox="1"/>
          <p:nvPr/>
        </p:nvSpPr>
        <p:spPr>
          <a:xfrm>
            <a:off x="1105274" y="1898325"/>
            <a:ext cx="9964800" cy="341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000" b="0" i="0" u="none" strike="noStrike" cap="none">
                <a:solidFill>
                  <a:schemeClr val="dk1"/>
                </a:solidFill>
                <a:latin typeface="Helvetica Neue"/>
                <a:ea typeface="Helvetica Neue"/>
                <a:cs typeface="Helvetica Neue"/>
                <a:sym typeface="Helvetica Neue"/>
              </a:rPr>
              <a:t>What wonderings do you have now? </a:t>
            </a:r>
            <a:endParaRPr sz="3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Arial"/>
              <a:buNone/>
            </a:pPr>
            <a:endParaRPr sz="3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Arial"/>
              <a:buNone/>
            </a:pPr>
            <a:r>
              <a:rPr lang="en-US" sz="3000" b="0" i="0" u="none" strike="noStrike" cap="none">
                <a:solidFill>
                  <a:schemeClr val="dk1"/>
                </a:solidFill>
                <a:latin typeface="Helvetica Neue"/>
                <a:ea typeface="Helvetica Neue"/>
                <a:cs typeface="Helvetica Neue"/>
                <a:sym typeface="Helvetica Neue"/>
              </a:rPr>
              <a:t>How does this connect with what you’re experiencing related to your priorities?</a:t>
            </a:r>
            <a:endParaRPr sz="3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Arial"/>
              <a:buNone/>
            </a:pPr>
            <a:endParaRPr sz="30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Arial"/>
              <a:buNone/>
            </a:pPr>
            <a:r>
              <a:rPr lang="en-US" sz="3000">
                <a:solidFill>
                  <a:schemeClr val="dk1"/>
                </a:solidFill>
                <a:latin typeface="Helvetica Neue"/>
                <a:ea typeface="Helvetica Neue"/>
                <a:cs typeface="Helvetica Neue"/>
                <a:sym typeface="Helvetica Neue"/>
              </a:rPr>
              <a:t>Jenni - Can you expand upon this giving more time for participants to process together?</a:t>
            </a:r>
            <a:endParaRPr sz="3000">
              <a:solidFill>
                <a:schemeClr val="dk1"/>
              </a:solidFill>
              <a:latin typeface="Helvetica Neue"/>
              <a:ea typeface="Helvetica Neue"/>
              <a:cs typeface="Helvetica Neue"/>
              <a:sym typeface="Helvetica Neue"/>
            </a:endParaRPr>
          </a:p>
        </p:txBody>
      </p:sp>
      <p:sp>
        <p:nvSpPr>
          <p:cNvPr id="410" name="Google Shape;410;p48"/>
          <p:cNvSpPr txBox="1"/>
          <p:nvPr/>
        </p:nvSpPr>
        <p:spPr>
          <a:xfrm>
            <a:off x="170381" y="185897"/>
            <a:ext cx="113871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US" sz="4000" b="1" i="0" u="none" strike="noStrike" cap="none">
                <a:solidFill>
                  <a:srgbClr val="55A29A"/>
                </a:solidFill>
                <a:latin typeface="Arial"/>
                <a:ea typeface="Arial"/>
                <a:cs typeface="Arial"/>
                <a:sym typeface="Arial"/>
              </a:rPr>
              <a:t>Connections to Your Own Practice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9"/>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416" name="Google Shape;416;p49"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417" name="Google Shape;417;p49"/>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418" name="Google Shape;418;p49"/>
          <p:cNvSpPr txBox="1"/>
          <p:nvPr/>
        </p:nvSpPr>
        <p:spPr>
          <a:xfrm>
            <a:off x="170381" y="185897"/>
            <a:ext cx="11387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9"/>
          <p:cNvSpPr txBox="1"/>
          <p:nvPr/>
        </p:nvSpPr>
        <p:spPr>
          <a:xfrm>
            <a:off x="170381" y="185897"/>
            <a:ext cx="113871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US" sz="4000" b="1">
                <a:solidFill>
                  <a:srgbClr val="55A29A"/>
                </a:solidFill>
              </a:rPr>
              <a:t>Exit Ticket</a:t>
            </a:r>
            <a:endParaRPr sz="4000" b="1">
              <a:solidFill>
                <a:srgbClr val="55A29A"/>
              </a:solidFill>
            </a:endParaRPr>
          </a:p>
        </p:txBody>
      </p:sp>
      <p:sp>
        <p:nvSpPr>
          <p:cNvPr id="420" name="Google Shape;420;p49"/>
          <p:cNvSpPr txBox="1"/>
          <p:nvPr/>
        </p:nvSpPr>
        <p:spPr>
          <a:xfrm>
            <a:off x="947675" y="1362950"/>
            <a:ext cx="766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421" name="Google Shape;421;p49"/>
          <p:cNvSpPr txBox="1"/>
          <p:nvPr/>
        </p:nvSpPr>
        <p:spPr>
          <a:xfrm>
            <a:off x="1105274" y="1898325"/>
            <a:ext cx="996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400" b="0" i="0" u="none" strike="noStrike" cap="none">
              <a:solidFill>
                <a:srgbClr val="000000"/>
              </a:solidFill>
              <a:latin typeface="Arial"/>
              <a:ea typeface="Arial"/>
              <a:cs typeface="Arial"/>
              <a:sym typeface="Arial"/>
            </a:endParaRPr>
          </a:p>
        </p:txBody>
      </p:sp>
      <p:sp>
        <p:nvSpPr>
          <p:cNvPr id="422" name="Google Shape;422;p49"/>
          <p:cNvSpPr txBox="1"/>
          <p:nvPr/>
        </p:nvSpPr>
        <p:spPr>
          <a:xfrm>
            <a:off x="881524" y="1365925"/>
            <a:ext cx="9964800" cy="2657700"/>
          </a:xfrm>
          <a:prstGeom prst="rect">
            <a:avLst/>
          </a:prstGeom>
          <a:noFill/>
          <a:ln>
            <a:noFill/>
          </a:ln>
        </p:spPr>
        <p:txBody>
          <a:bodyPr spcFirstLastPara="1" wrap="square" lIns="91425" tIns="91425" rIns="91425" bIns="91425" anchor="t" anchorCtr="0">
            <a:spAutoFit/>
          </a:bodyPr>
          <a:lstStyle/>
          <a:p>
            <a:pPr marL="457200" lvl="0" indent="-508000" algn="l" rtl="0">
              <a:lnSpc>
                <a:spcPct val="90000"/>
              </a:lnSpc>
              <a:spcBef>
                <a:spcPts val="1000"/>
              </a:spcBef>
              <a:spcAft>
                <a:spcPts val="0"/>
              </a:spcAft>
              <a:buClr>
                <a:schemeClr val="dk1"/>
              </a:buClr>
              <a:buSzPts val="4400"/>
              <a:buFont typeface="Calibri"/>
              <a:buAutoNum type="arabicPeriod"/>
            </a:pPr>
            <a:endParaRPr sz="44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4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28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44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0"/>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428" name="Google Shape;428;p50"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429" name="Google Shape;429;p50"/>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430" name="Google Shape;430;p50"/>
          <p:cNvSpPr txBox="1"/>
          <p:nvPr/>
        </p:nvSpPr>
        <p:spPr>
          <a:xfrm>
            <a:off x="170381" y="185897"/>
            <a:ext cx="11387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50"/>
          <p:cNvSpPr txBox="1"/>
          <p:nvPr/>
        </p:nvSpPr>
        <p:spPr>
          <a:xfrm>
            <a:off x="170381" y="185897"/>
            <a:ext cx="113871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US" sz="4000" b="1">
                <a:solidFill>
                  <a:srgbClr val="55A29A"/>
                </a:solidFill>
              </a:rPr>
              <a:t>Survey</a:t>
            </a:r>
            <a:endParaRPr sz="4000" b="1">
              <a:solidFill>
                <a:srgbClr val="55A29A"/>
              </a:solidFill>
            </a:endParaRPr>
          </a:p>
        </p:txBody>
      </p:sp>
      <p:sp>
        <p:nvSpPr>
          <p:cNvPr id="432" name="Google Shape;432;p50"/>
          <p:cNvSpPr txBox="1"/>
          <p:nvPr/>
        </p:nvSpPr>
        <p:spPr>
          <a:xfrm>
            <a:off x="170375" y="1362950"/>
            <a:ext cx="11192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a:solidFill>
                  <a:schemeClr val="dk1"/>
                </a:solidFill>
              </a:rPr>
              <a:t>https://www.surveymonkey.com/r/97V6YH5</a:t>
            </a:r>
            <a:endParaRPr sz="2800">
              <a:solidFill>
                <a:schemeClr val="dk1"/>
              </a:solidFill>
              <a:latin typeface="Calibri"/>
              <a:ea typeface="Calibri"/>
              <a:cs typeface="Calibri"/>
              <a:sym typeface="Calibri"/>
            </a:endParaRPr>
          </a:p>
        </p:txBody>
      </p:sp>
      <p:sp>
        <p:nvSpPr>
          <p:cNvPr id="433" name="Google Shape;433;p50"/>
          <p:cNvSpPr txBox="1"/>
          <p:nvPr/>
        </p:nvSpPr>
        <p:spPr>
          <a:xfrm>
            <a:off x="1105274" y="1898325"/>
            <a:ext cx="996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400" b="0" i="0" u="none" strike="noStrike" cap="none">
              <a:solidFill>
                <a:srgbClr val="000000"/>
              </a:solidFill>
              <a:latin typeface="Arial"/>
              <a:ea typeface="Arial"/>
              <a:cs typeface="Arial"/>
              <a:sym typeface="Arial"/>
            </a:endParaRPr>
          </a:p>
        </p:txBody>
      </p:sp>
      <p:pic>
        <p:nvPicPr>
          <p:cNvPr id="434" name="Google Shape;434;p50"/>
          <p:cNvPicPr preferRelativeResize="0"/>
          <p:nvPr/>
        </p:nvPicPr>
        <p:blipFill>
          <a:blip r:embed="rId4">
            <a:alphaModFix/>
          </a:blip>
          <a:stretch>
            <a:fillRect/>
          </a:stretch>
        </p:blipFill>
        <p:spPr>
          <a:xfrm>
            <a:off x="4720875" y="2460287"/>
            <a:ext cx="3065506" cy="306550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1"/>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440" name="Google Shape;440;p51"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441" name="Google Shape;441;p51"/>
          <p:cNvSpPr txBox="1">
            <a:spLocks noGrp="1"/>
          </p:cNvSpPr>
          <p:nvPr>
            <p:ph type="title"/>
          </p:nvPr>
        </p:nvSpPr>
        <p:spPr>
          <a:xfrm>
            <a:off x="801300" y="1543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300"/>
              </a:spcBef>
              <a:spcAft>
                <a:spcPts val="0"/>
              </a:spcAft>
              <a:buSzPts val="1800"/>
              <a:buNone/>
            </a:pPr>
            <a:r>
              <a:rPr lang="en-US" sz="4000" b="1">
                <a:solidFill>
                  <a:srgbClr val="55A29A"/>
                </a:solidFill>
                <a:latin typeface="Arial"/>
                <a:ea typeface="Arial"/>
                <a:cs typeface="Arial"/>
                <a:sym typeface="Arial"/>
              </a:rPr>
              <a:t>Our accomplishments for today-  </a:t>
            </a:r>
            <a:endParaRPr sz="4000" b="1">
              <a:solidFill>
                <a:srgbClr val="55A29A"/>
              </a:solidFill>
              <a:latin typeface="Arial"/>
              <a:ea typeface="Arial"/>
              <a:cs typeface="Arial"/>
              <a:sym typeface="Arial"/>
            </a:endParaRPr>
          </a:p>
          <a:p>
            <a:pPr marL="0" lvl="0" indent="0" algn="l" rtl="0">
              <a:lnSpc>
                <a:spcPct val="115000"/>
              </a:lnSpc>
              <a:spcBef>
                <a:spcPts val="300"/>
              </a:spcBef>
              <a:spcAft>
                <a:spcPts val="300"/>
              </a:spcAft>
              <a:buSzPts val="1800"/>
              <a:buNone/>
            </a:pPr>
            <a:endParaRPr sz="3200" b="1">
              <a:latin typeface="Arial"/>
              <a:ea typeface="Arial"/>
              <a:cs typeface="Arial"/>
              <a:sym typeface="Arial"/>
            </a:endParaRPr>
          </a:p>
        </p:txBody>
      </p:sp>
      <p:sp>
        <p:nvSpPr>
          <p:cNvPr id="442" name="Google Shape;442;p51"/>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443" name="Google Shape;443;p51"/>
          <p:cNvSpPr txBox="1"/>
          <p:nvPr/>
        </p:nvSpPr>
        <p:spPr>
          <a:xfrm>
            <a:off x="778050" y="868869"/>
            <a:ext cx="10562100" cy="3755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500"/>
              <a:buFont typeface="Arial"/>
              <a:buChar char="•"/>
            </a:pPr>
            <a:r>
              <a:rPr lang="en-US" sz="2500">
                <a:solidFill>
                  <a:schemeClr val="dk1"/>
                </a:solidFill>
              </a:rPr>
              <a:t>I can identify actions I can take to promote attainment of my NLL goals (as articulated on my placemat) and begin forming productive leadership habits.</a:t>
            </a:r>
            <a:endParaRPr sz="2500">
              <a:solidFill>
                <a:schemeClr val="dk1"/>
              </a:solidFill>
            </a:endParaRPr>
          </a:p>
          <a:p>
            <a:pPr marL="457200" marR="0" lvl="0" indent="0" algn="l" rtl="0">
              <a:lnSpc>
                <a:spcPct val="100000"/>
              </a:lnSpc>
              <a:spcBef>
                <a:spcPts val="0"/>
              </a:spcBef>
              <a:spcAft>
                <a:spcPts val="0"/>
              </a:spcAft>
              <a:buNone/>
            </a:pPr>
            <a:endParaRPr sz="2500">
              <a:solidFill>
                <a:schemeClr val="dk1"/>
              </a:solidFill>
            </a:endParaRPr>
          </a:p>
          <a:p>
            <a:pPr marL="342900" marR="0" lvl="0" indent="-342900" algn="l" rtl="0">
              <a:lnSpc>
                <a:spcPct val="100000"/>
              </a:lnSpc>
              <a:spcBef>
                <a:spcPts val="0"/>
              </a:spcBef>
              <a:spcAft>
                <a:spcPts val="0"/>
              </a:spcAft>
              <a:buClr>
                <a:srgbClr val="000000"/>
              </a:buClr>
              <a:buSzPts val="2500"/>
              <a:buFont typeface="Arial"/>
              <a:buChar char="•"/>
            </a:pPr>
            <a:r>
              <a:rPr lang="en-US" sz="2500">
                <a:solidFill>
                  <a:schemeClr val="dk1"/>
                </a:solidFill>
              </a:rPr>
              <a:t>I </a:t>
            </a:r>
            <a:r>
              <a:rPr lang="en-US" sz="2500" b="0" i="0" u="none" strike="noStrike" cap="none">
                <a:solidFill>
                  <a:schemeClr val="dk1"/>
                </a:solidFill>
                <a:latin typeface="Arial"/>
                <a:ea typeface="Arial"/>
                <a:cs typeface="Arial"/>
                <a:sym typeface="Arial"/>
              </a:rPr>
              <a:t>can identify important elements of </a:t>
            </a:r>
            <a:r>
              <a:rPr lang="en-US" sz="2500">
                <a:solidFill>
                  <a:schemeClr val="dk1"/>
                </a:solidFill>
              </a:rPr>
              <a:t>the ‘assess’ phase of a collaborative inquiry cycle (infinity loop and placemat).</a:t>
            </a:r>
            <a:endParaRPr sz="2500">
              <a:solidFill>
                <a:schemeClr val="dk1"/>
              </a:solidFill>
            </a:endParaRPr>
          </a:p>
          <a:p>
            <a:pPr marL="457200" marR="0" lvl="0" indent="0" algn="l" rtl="0">
              <a:lnSpc>
                <a:spcPct val="100000"/>
              </a:lnSpc>
              <a:spcBef>
                <a:spcPts val="0"/>
              </a:spcBef>
              <a:spcAft>
                <a:spcPts val="0"/>
              </a:spcAft>
              <a:buNone/>
            </a:pPr>
            <a:endParaRPr sz="2500">
              <a:solidFill>
                <a:schemeClr val="dk1"/>
              </a:solidFil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highlight>
                <a:srgbClr val="FFFF00"/>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97" name="Google Shape;97;p16"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98" name="Google Shape;98;p16"/>
          <p:cNvSpPr txBox="1">
            <a:spLocks noGrp="1"/>
          </p:cNvSpPr>
          <p:nvPr>
            <p:ph type="title"/>
          </p:nvPr>
        </p:nvSpPr>
        <p:spPr>
          <a:xfrm>
            <a:off x="801300" y="37760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300"/>
              </a:spcBef>
              <a:spcAft>
                <a:spcPts val="0"/>
              </a:spcAft>
              <a:buSzPts val="1800"/>
              <a:buNone/>
            </a:pPr>
            <a:r>
              <a:rPr lang="en-US" sz="4000" b="1">
                <a:solidFill>
                  <a:srgbClr val="55A29A"/>
                </a:solidFill>
                <a:latin typeface="Arial"/>
                <a:ea typeface="Arial"/>
                <a:cs typeface="Arial"/>
                <a:sym typeface="Arial"/>
              </a:rPr>
              <a:t>Connection to our last session-</a:t>
            </a:r>
            <a:endParaRPr sz="4000" b="1">
              <a:solidFill>
                <a:srgbClr val="55A29A"/>
              </a:solidFill>
              <a:latin typeface="Arial"/>
              <a:ea typeface="Arial"/>
              <a:cs typeface="Arial"/>
              <a:sym typeface="Arial"/>
            </a:endParaRPr>
          </a:p>
          <a:p>
            <a:pPr marL="0" lvl="0" indent="0" algn="l" rtl="0">
              <a:lnSpc>
                <a:spcPct val="115000"/>
              </a:lnSpc>
              <a:spcBef>
                <a:spcPts val="300"/>
              </a:spcBef>
              <a:spcAft>
                <a:spcPts val="300"/>
              </a:spcAft>
              <a:buSzPts val="1800"/>
              <a:buNone/>
            </a:pPr>
            <a:endParaRPr sz="3200" b="1">
              <a:latin typeface="Arial"/>
              <a:ea typeface="Arial"/>
              <a:cs typeface="Arial"/>
              <a:sym typeface="Arial"/>
            </a:endParaRPr>
          </a:p>
        </p:txBody>
      </p:sp>
      <p:sp>
        <p:nvSpPr>
          <p:cNvPr id="99" name="Google Shape;99;p16"/>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100" name="Google Shape;100;p16"/>
          <p:cNvSpPr txBox="1"/>
          <p:nvPr/>
        </p:nvSpPr>
        <p:spPr>
          <a:xfrm>
            <a:off x="801300" y="1235694"/>
            <a:ext cx="10562100" cy="518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500"/>
              <a:buFont typeface="Arial"/>
              <a:buChar char="•"/>
            </a:pPr>
            <a:r>
              <a:rPr lang="en-US" sz="2500">
                <a:solidFill>
                  <a:schemeClr val="dk1"/>
                </a:solidFill>
              </a:rPr>
              <a:t>Use strategies that help me focus on my priorities and overcome challenges. </a:t>
            </a:r>
            <a:endParaRPr sz="2500">
              <a:solidFill>
                <a:schemeClr val="dk1"/>
              </a:solidFill>
            </a:endParaRPr>
          </a:p>
          <a:p>
            <a:pPr marL="0" marR="0" lvl="0" indent="0" algn="l" rtl="0">
              <a:lnSpc>
                <a:spcPct val="100000"/>
              </a:lnSpc>
              <a:spcBef>
                <a:spcPts val="0"/>
              </a:spcBef>
              <a:spcAft>
                <a:spcPts val="0"/>
              </a:spcAft>
              <a:buNone/>
            </a:pPr>
            <a:endParaRPr sz="2500">
              <a:solidFill>
                <a:schemeClr val="dk1"/>
              </a:solidFill>
            </a:endParaRPr>
          </a:p>
          <a:p>
            <a:pPr marL="342900" marR="0" lvl="0" indent="-342900" algn="l" rtl="0">
              <a:lnSpc>
                <a:spcPct val="100000"/>
              </a:lnSpc>
              <a:spcBef>
                <a:spcPts val="0"/>
              </a:spcBef>
              <a:spcAft>
                <a:spcPts val="0"/>
              </a:spcAft>
              <a:buClr>
                <a:srgbClr val="000000"/>
              </a:buClr>
              <a:buSzPts val="2500"/>
              <a:buFont typeface="Arial"/>
              <a:buChar char="•"/>
            </a:pPr>
            <a:r>
              <a:rPr lang="en-US" sz="2500">
                <a:solidFill>
                  <a:schemeClr val="dk1"/>
                </a:solidFill>
              </a:rPr>
              <a:t>A</a:t>
            </a:r>
            <a:r>
              <a:rPr lang="en-US" sz="2500" b="0" i="0" u="none" strike="noStrike" cap="none">
                <a:solidFill>
                  <a:schemeClr val="dk1"/>
                </a:solidFill>
                <a:latin typeface="Arial"/>
                <a:ea typeface="Arial"/>
                <a:cs typeface="Arial"/>
                <a:sym typeface="Arial"/>
              </a:rPr>
              <a:t>pply what I am learning through a case study to my own inquiry.</a:t>
            </a:r>
            <a:endParaRPr/>
          </a:p>
          <a:p>
            <a:pPr marL="342900" marR="0" lvl="0" indent="-184150" algn="l" rtl="0">
              <a:lnSpc>
                <a:spcPct val="100000"/>
              </a:lnSpc>
              <a:spcBef>
                <a:spcPts val="0"/>
              </a:spcBef>
              <a:spcAft>
                <a:spcPts val="0"/>
              </a:spcAft>
              <a:buClr>
                <a:srgbClr val="000000"/>
              </a:buClr>
              <a:buSzPts val="2500"/>
              <a:buFont typeface="Arial"/>
              <a:buNone/>
            </a:pPr>
            <a:endParaRPr sz="25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500"/>
              <a:buFont typeface="Arial"/>
              <a:buChar char="•"/>
            </a:pPr>
            <a:r>
              <a:rPr lang="en-US" sz="2500">
                <a:solidFill>
                  <a:schemeClr val="dk1"/>
                </a:solidFill>
              </a:rPr>
              <a:t>I</a:t>
            </a:r>
            <a:r>
              <a:rPr lang="en-US" sz="2500" b="0" i="0" u="none" strike="noStrike" cap="none">
                <a:solidFill>
                  <a:schemeClr val="dk1"/>
                </a:solidFill>
                <a:latin typeface="Arial"/>
                <a:ea typeface="Arial"/>
                <a:cs typeface="Arial"/>
                <a:sym typeface="Arial"/>
              </a:rPr>
              <a:t>dentify evidence that will help inform my inquiry. </a:t>
            </a:r>
            <a:endParaRPr sz="25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2500">
              <a:solidFill>
                <a:schemeClr val="dk1"/>
              </a:solidFill>
            </a:endParaRPr>
          </a:p>
          <a:p>
            <a:pPr marL="342900" marR="0" lvl="0" indent="-342900" algn="l" rtl="0">
              <a:lnSpc>
                <a:spcPct val="100000"/>
              </a:lnSpc>
              <a:spcBef>
                <a:spcPts val="0"/>
              </a:spcBef>
              <a:spcAft>
                <a:spcPts val="0"/>
              </a:spcAft>
              <a:buClr>
                <a:schemeClr val="dk1"/>
              </a:buClr>
              <a:buSzPts val="2500"/>
              <a:buChar char="•"/>
            </a:pPr>
            <a:r>
              <a:rPr lang="en-US" sz="2500">
                <a:solidFill>
                  <a:schemeClr val="dk1"/>
                </a:solidFill>
              </a:rPr>
              <a:t>Make a leadership action into a leadership habit.</a:t>
            </a:r>
            <a:endParaRPr sz="2500">
              <a:solidFill>
                <a:schemeClr val="dk1"/>
              </a:solidFill>
            </a:endParaRPr>
          </a:p>
          <a:p>
            <a:pPr marL="342900" marR="0" lvl="0" indent="-184150" algn="l" rtl="0">
              <a:lnSpc>
                <a:spcPct val="100000"/>
              </a:lnSpc>
              <a:spcBef>
                <a:spcPts val="0"/>
              </a:spcBef>
              <a:spcAft>
                <a:spcPts val="0"/>
              </a:spcAft>
              <a:buClr>
                <a:srgbClr val="000000"/>
              </a:buClr>
              <a:buSzPts val="2500"/>
              <a:buFont typeface="Arial"/>
              <a:buNone/>
            </a:pPr>
            <a:endParaRPr sz="25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a:p>
          <a:p>
            <a:pPr marL="0" marR="0" lvl="0" indent="0" algn="l" rtl="0">
              <a:lnSpc>
                <a:spcPct val="115000"/>
              </a:lnSpc>
              <a:spcBef>
                <a:spcPts val="0"/>
              </a:spcBef>
              <a:spcAft>
                <a:spcPts val="0"/>
              </a:spcAft>
              <a:buClr>
                <a:schemeClr val="dk1"/>
              </a:buClr>
              <a:buSzPts val="1100"/>
              <a:buFont typeface="Arial"/>
              <a:buNone/>
            </a:pPr>
            <a:endParaRPr sz="2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highlight>
                <a:srgbClr val="FFFF00"/>
              </a:highlight>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2"/>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449" name="Google Shape;449;p52"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450" name="Google Shape;450;p52"/>
          <p:cNvSpPr txBox="1">
            <a:spLocks noGrp="1"/>
          </p:cNvSpPr>
          <p:nvPr>
            <p:ph type="title"/>
          </p:nvPr>
        </p:nvSpPr>
        <p:spPr>
          <a:xfrm>
            <a:off x="801300" y="1543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300"/>
              </a:spcBef>
              <a:spcAft>
                <a:spcPts val="0"/>
              </a:spcAft>
              <a:buSzPts val="1800"/>
              <a:buNone/>
            </a:pPr>
            <a:r>
              <a:rPr lang="en-US" sz="4000" b="1">
                <a:solidFill>
                  <a:srgbClr val="55A29A"/>
                </a:solidFill>
                <a:latin typeface="Arial"/>
                <a:ea typeface="Arial"/>
                <a:cs typeface="Arial"/>
                <a:sym typeface="Arial"/>
              </a:rPr>
              <a:t>Looking Ahead- February Session  </a:t>
            </a:r>
            <a:endParaRPr sz="4000" b="1">
              <a:solidFill>
                <a:srgbClr val="55A29A"/>
              </a:solidFill>
              <a:latin typeface="Arial"/>
              <a:ea typeface="Arial"/>
              <a:cs typeface="Arial"/>
              <a:sym typeface="Arial"/>
            </a:endParaRPr>
          </a:p>
          <a:p>
            <a:pPr marL="0" lvl="0" indent="0" algn="l" rtl="0">
              <a:lnSpc>
                <a:spcPct val="115000"/>
              </a:lnSpc>
              <a:spcBef>
                <a:spcPts val="300"/>
              </a:spcBef>
              <a:spcAft>
                <a:spcPts val="300"/>
              </a:spcAft>
              <a:buSzPts val="1800"/>
              <a:buNone/>
            </a:pPr>
            <a:endParaRPr sz="3200" b="1">
              <a:latin typeface="Arial"/>
              <a:ea typeface="Arial"/>
              <a:cs typeface="Arial"/>
              <a:sym typeface="Arial"/>
            </a:endParaRPr>
          </a:p>
        </p:txBody>
      </p:sp>
      <p:sp>
        <p:nvSpPr>
          <p:cNvPr id="451" name="Google Shape;451;p52"/>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452" name="Google Shape;452;p52"/>
          <p:cNvSpPr txBox="1"/>
          <p:nvPr/>
        </p:nvSpPr>
        <p:spPr>
          <a:xfrm>
            <a:off x="907625" y="1835769"/>
            <a:ext cx="10562100" cy="43329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None/>
            </a:pPr>
            <a:r>
              <a:rPr lang="en-US" sz="2500" i="1">
                <a:solidFill>
                  <a:schemeClr val="dk1"/>
                </a:solidFill>
              </a:rPr>
              <a:t>In relation to your cycle of inquiry….</a:t>
            </a:r>
            <a:endParaRPr sz="2500" i="1">
              <a:solidFill>
                <a:schemeClr val="dk1"/>
              </a:solidFill>
            </a:endParaRPr>
          </a:p>
          <a:p>
            <a:pPr marL="0" marR="0" lvl="0" indent="0" algn="l" rtl="0">
              <a:lnSpc>
                <a:spcPct val="150000"/>
              </a:lnSpc>
              <a:spcBef>
                <a:spcPts val="0"/>
              </a:spcBef>
              <a:spcAft>
                <a:spcPts val="0"/>
              </a:spcAft>
              <a:buNone/>
            </a:pPr>
            <a:endParaRPr sz="2500">
              <a:solidFill>
                <a:schemeClr val="dk1"/>
              </a:solidFill>
            </a:endParaRPr>
          </a:p>
          <a:p>
            <a:pPr marL="0" marR="0" lvl="0" indent="0" algn="l" rtl="0">
              <a:lnSpc>
                <a:spcPct val="150000"/>
              </a:lnSpc>
              <a:spcBef>
                <a:spcPts val="0"/>
              </a:spcBef>
              <a:spcAft>
                <a:spcPts val="0"/>
              </a:spcAft>
              <a:buNone/>
            </a:pPr>
            <a:r>
              <a:rPr lang="en-US" sz="2500">
                <a:solidFill>
                  <a:schemeClr val="dk1"/>
                </a:solidFill>
              </a:rPr>
              <a:t>-Where are we now?</a:t>
            </a:r>
            <a:endParaRPr sz="2500">
              <a:solidFill>
                <a:schemeClr val="dk1"/>
              </a:solidFill>
            </a:endParaRPr>
          </a:p>
          <a:p>
            <a:pPr marL="0" marR="0" lvl="0" indent="0" algn="l" rtl="0">
              <a:lnSpc>
                <a:spcPct val="150000"/>
              </a:lnSpc>
              <a:spcBef>
                <a:spcPts val="0"/>
              </a:spcBef>
              <a:spcAft>
                <a:spcPts val="0"/>
              </a:spcAft>
              <a:buNone/>
            </a:pPr>
            <a:r>
              <a:rPr lang="en-US" sz="2500">
                <a:solidFill>
                  <a:schemeClr val="dk1"/>
                </a:solidFill>
              </a:rPr>
              <a:t>-Where are we going?</a:t>
            </a:r>
            <a:endParaRPr sz="2500">
              <a:solidFill>
                <a:schemeClr val="dk1"/>
              </a:solidFill>
            </a:endParaRPr>
          </a:p>
          <a:p>
            <a:pPr marL="0" marR="0" lvl="0" indent="0" algn="l" rtl="0">
              <a:lnSpc>
                <a:spcPct val="150000"/>
              </a:lnSpc>
              <a:spcBef>
                <a:spcPts val="0"/>
              </a:spcBef>
              <a:spcAft>
                <a:spcPts val="0"/>
              </a:spcAft>
              <a:buNone/>
            </a:pPr>
            <a:endParaRPr sz="2500">
              <a:solidFill>
                <a:schemeClr val="dk1"/>
              </a:solidFill>
            </a:endParaRPr>
          </a:p>
          <a:p>
            <a:pPr marL="457200" marR="0" lvl="0" indent="0" algn="l" rtl="0">
              <a:lnSpc>
                <a:spcPct val="100000"/>
              </a:lnSpc>
              <a:spcBef>
                <a:spcPts val="0"/>
              </a:spcBef>
              <a:spcAft>
                <a:spcPts val="0"/>
              </a:spcAft>
              <a:buNone/>
            </a:pPr>
            <a:endParaRPr sz="2500">
              <a:solidFill>
                <a:schemeClr val="dk1"/>
              </a:solidFill>
            </a:endParaRPr>
          </a:p>
          <a:p>
            <a:pPr marL="0" marR="101600" lvl="0" indent="0" algn="l" rtl="0">
              <a:spcBef>
                <a:spcPts val="0"/>
              </a:spcBef>
              <a:spcAft>
                <a:spcPts val="0"/>
              </a:spcAft>
              <a:buClr>
                <a:schemeClr val="dk1"/>
              </a:buClr>
              <a:buSzPts val="688"/>
              <a:buFont typeface="Arial"/>
              <a:buNone/>
            </a:pPr>
            <a:endParaRPr sz="2500">
              <a:solidFill>
                <a:schemeClr val="dk1"/>
              </a:solidFil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highlight>
                <a:srgbClr val="FFFF00"/>
              </a:highlight>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3"/>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458" name="Google Shape;458;p53"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459" name="Google Shape;459;p53"/>
          <p:cNvSpPr txBox="1">
            <a:spLocks noGrp="1"/>
          </p:cNvSpPr>
          <p:nvPr>
            <p:ph type="title"/>
          </p:nvPr>
        </p:nvSpPr>
        <p:spPr>
          <a:xfrm>
            <a:off x="625250" y="2332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300"/>
              </a:spcBef>
              <a:spcAft>
                <a:spcPts val="0"/>
              </a:spcAft>
              <a:buSzPts val="1800"/>
              <a:buNone/>
            </a:pPr>
            <a:r>
              <a:rPr lang="en-US" sz="4000" b="1">
                <a:solidFill>
                  <a:srgbClr val="55A29A"/>
                </a:solidFill>
                <a:latin typeface="Arial"/>
                <a:ea typeface="Arial"/>
                <a:cs typeface="Arial"/>
                <a:sym typeface="Arial"/>
              </a:rPr>
              <a:t>Until Next Time… </a:t>
            </a:r>
            <a:endParaRPr sz="3200" b="1">
              <a:latin typeface="Arial"/>
              <a:ea typeface="Arial"/>
              <a:cs typeface="Arial"/>
              <a:sym typeface="Arial"/>
            </a:endParaRPr>
          </a:p>
        </p:txBody>
      </p:sp>
      <p:sp>
        <p:nvSpPr>
          <p:cNvPr id="460" name="Google Shape;460;p53"/>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461" name="Google Shape;461;p53"/>
          <p:cNvSpPr txBox="1"/>
          <p:nvPr/>
        </p:nvSpPr>
        <p:spPr>
          <a:xfrm>
            <a:off x="238625" y="1356800"/>
            <a:ext cx="11818800" cy="943500"/>
          </a:xfrm>
          <a:prstGeom prst="rect">
            <a:avLst/>
          </a:prstGeom>
          <a:noFill/>
          <a:ln>
            <a:noFill/>
          </a:ln>
        </p:spPr>
        <p:txBody>
          <a:bodyPr spcFirstLastPara="1" wrap="square" lIns="91425" tIns="91425" rIns="91425" bIns="91425" anchor="t" anchorCtr="0">
            <a:spAutoFit/>
          </a:bodyPr>
          <a:lstStyle/>
          <a:p>
            <a:pPr marL="457200" marR="0" lvl="0" indent="0" algn="l" rtl="0">
              <a:lnSpc>
                <a:spcPct val="115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462" name="Google Shape;462;p53"/>
          <p:cNvPicPr preferRelativeResize="0"/>
          <p:nvPr/>
        </p:nvPicPr>
        <p:blipFill rotWithShape="1">
          <a:blip r:embed="rId4">
            <a:alphaModFix/>
          </a:blip>
          <a:srcRect/>
          <a:stretch/>
        </p:blipFill>
        <p:spPr>
          <a:xfrm>
            <a:off x="3703038" y="1652225"/>
            <a:ext cx="2367224" cy="3155425"/>
          </a:xfrm>
          <a:prstGeom prst="rect">
            <a:avLst/>
          </a:prstGeom>
          <a:noFill/>
          <a:ln>
            <a:noFill/>
          </a:ln>
        </p:spPr>
      </p:pic>
      <p:pic>
        <p:nvPicPr>
          <p:cNvPr id="463" name="Google Shape;463;p53"/>
          <p:cNvPicPr preferRelativeResize="0"/>
          <p:nvPr/>
        </p:nvPicPr>
        <p:blipFill rotWithShape="1">
          <a:blip r:embed="rId5">
            <a:alphaModFix/>
          </a:blip>
          <a:srcRect/>
          <a:stretch/>
        </p:blipFill>
        <p:spPr>
          <a:xfrm>
            <a:off x="9353999" y="1634125"/>
            <a:ext cx="2368296" cy="3154680"/>
          </a:xfrm>
          <a:prstGeom prst="rect">
            <a:avLst/>
          </a:prstGeom>
          <a:noFill/>
          <a:ln>
            <a:noFill/>
          </a:ln>
        </p:spPr>
      </p:pic>
      <p:pic>
        <p:nvPicPr>
          <p:cNvPr id="464" name="Google Shape;464;p53"/>
          <p:cNvPicPr preferRelativeResize="0"/>
          <p:nvPr/>
        </p:nvPicPr>
        <p:blipFill rotWithShape="1">
          <a:blip r:embed="rId6">
            <a:alphaModFix/>
          </a:blip>
          <a:srcRect/>
          <a:stretch/>
        </p:blipFill>
        <p:spPr>
          <a:xfrm>
            <a:off x="1015800" y="1615646"/>
            <a:ext cx="2367225" cy="3191629"/>
          </a:xfrm>
          <a:prstGeom prst="rect">
            <a:avLst/>
          </a:prstGeom>
          <a:noFill/>
          <a:ln>
            <a:noFill/>
          </a:ln>
        </p:spPr>
      </p:pic>
      <p:pic>
        <p:nvPicPr>
          <p:cNvPr id="465" name="Google Shape;465;p53"/>
          <p:cNvPicPr preferRelativeResize="0"/>
          <p:nvPr/>
        </p:nvPicPr>
        <p:blipFill>
          <a:blip r:embed="rId7">
            <a:alphaModFix/>
          </a:blip>
          <a:stretch>
            <a:fillRect/>
          </a:stretch>
        </p:blipFill>
        <p:spPr>
          <a:xfrm>
            <a:off x="6555415" y="1652588"/>
            <a:ext cx="2313432" cy="315468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06" name="Google Shape;106;p17"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107" name="Google Shape;107;p17"/>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pic>
        <p:nvPicPr>
          <p:cNvPr id="108" name="Google Shape;108;p17"/>
          <p:cNvPicPr preferRelativeResize="0"/>
          <p:nvPr/>
        </p:nvPicPr>
        <p:blipFill>
          <a:blip r:embed="rId4">
            <a:alphaModFix/>
          </a:blip>
          <a:stretch>
            <a:fillRect/>
          </a:stretch>
        </p:blipFill>
        <p:spPr>
          <a:xfrm>
            <a:off x="9748463" y="179425"/>
            <a:ext cx="2185416" cy="2157985"/>
          </a:xfrm>
          <a:prstGeom prst="rect">
            <a:avLst/>
          </a:prstGeom>
          <a:noFill/>
          <a:ln>
            <a:noFill/>
          </a:ln>
        </p:spPr>
      </p:pic>
      <p:sp>
        <p:nvSpPr>
          <p:cNvPr id="109" name="Google Shape;109;p1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87350" algn="l" rtl="0">
              <a:lnSpc>
                <a:spcPct val="200000"/>
              </a:lnSpc>
              <a:spcBef>
                <a:spcPts val="300"/>
              </a:spcBef>
              <a:spcAft>
                <a:spcPts val="0"/>
              </a:spcAft>
              <a:buSzPts val="2500"/>
              <a:buFont typeface="Arial"/>
              <a:buChar char="●"/>
            </a:pPr>
            <a:r>
              <a:rPr lang="en-US" sz="2500">
                <a:latin typeface="Arial"/>
                <a:ea typeface="Arial"/>
                <a:cs typeface="Arial"/>
                <a:sym typeface="Arial"/>
              </a:rPr>
              <a:t>Breakout Rooms</a:t>
            </a:r>
            <a:endParaRPr sz="2500">
              <a:latin typeface="Arial"/>
              <a:ea typeface="Arial"/>
              <a:cs typeface="Arial"/>
              <a:sym typeface="Arial"/>
            </a:endParaRPr>
          </a:p>
          <a:p>
            <a:pPr marL="457200" lvl="0" indent="-387350" algn="l" rtl="0">
              <a:lnSpc>
                <a:spcPct val="200000"/>
              </a:lnSpc>
              <a:spcBef>
                <a:spcPts val="0"/>
              </a:spcBef>
              <a:spcAft>
                <a:spcPts val="0"/>
              </a:spcAft>
              <a:buSzPts val="2500"/>
              <a:buFont typeface="Arial"/>
              <a:buChar char="●"/>
            </a:pPr>
            <a:r>
              <a:rPr lang="en-US" sz="2500">
                <a:latin typeface="Arial"/>
                <a:ea typeface="Arial"/>
                <a:cs typeface="Arial"/>
                <a:sym typeface="Arial"/>
              </a:rPr>
              <a:t>Clock Hours</a:t>
            </a:r>
            <a:endParaRPr sz="2500">
              <a:latin typeface="Arial"/>
              <a:ea typeface="Arial"/>
              <a:cs typeface="Arial"/>
              <a:sym typeface="Arial"/>
            </a:endParaRPr>
          </a:p>
          <a:p>
            <a:pPr marL="457200" lvl="0" indent="-387350" algn="l" rtl="0">
              <a:lnSpc>
                <a:spcPct val="200000"/>
              </a:lnSpc>
              <a:spcBef>
                <a:spcPts val="0"/>
              </a:spcBef>
              <a:spcAft>
                <a:spcPts val="0"/>
              </a:spcAft>
              <a:buSzPts val="2500"/>
              <a:buFont typeface="Arial"/>
              <a:buChar char="●"/>
            </a:pPr>
            <a:r>
              <a:rPr lang="en-US" sz="2500">
                <a:latin typeface="Arial"/>
                <a:ea typeface="Arial"/>
                <a:cs typeface="Arial"/>
                <a:sym typeface="Arial"/>
              </a:rPr>
              <a:t>Room Confirmation</a:t>
            </a:r>
            <a:endParaRPr sz="2500">
              <a:latin typeface="Arial"/>
              <a:ea typeface="Arial"/>
              <a:cs typeface="Arial"/>
              <a:sym typeface="Arial"/>
            </a:endParaRPr>
          </a:p>
          <a:p>
            <a:pPr marL="457200" lvl="0" indent="-387350" algn="l" rtl="0">
              <a:lnSpc>
                <a:spcPct val="200000"/>
              </a:lnSpc>
              <a:spcBef>
                <a:spcPts val="0"/>
              </a:spcBef>
              <a:spcAft>
                <a:spcPts val="0"/>
              </a:spcAft>
              <a:buSzPts val="2500"/>
              <a:buFont typeface="Arial"/>
              <a:buChar char="●"/>
            </a:pPr>
            <a:r>
              <a:rPr lang="en-US" sz="2500">
                <a:latin typeface="Arial"/>
                <a:ea typeface="Arial"/>
                <a:cs typeface="Arial"/>
                <a:sym typeface="Arial"/>
              </a:rPr>
              <a:t>Times for our February Face to Face Session: 2/25, Sunday 5-9PM; </a:t>
            </a:r>
            <a:endParaRPr sz="2500">
              <a:latin typeface="Arial"/>
              <a:ea typeface="Arial"/>
              <a:cs typeface="Arial"/>
              <a:sym typeface="Arial"/>
            </a:endParaRPr>
          </a:p>
          <a:p>
            <a:pPr marL="457200" lvl="0" indent="-387350" algn="l" rtl="0">
              <a:lnSpc>
                <a:spcPct val="200000"/>
              </a:lnSpc>
              <a:spcBef>
                <a:spcPts val="0"/>
              </a:spcBef>
              <a:spcAft>
                <a:spcPts val="0"/>
              </a:spcAft>
              <a:buSzPts val="2500"/>
              <a:buFont typeface="Arial"/>
              <a:buChar char="●"/>
            </a:pPr>
            <a:r>
              <a:rPr lang="en-US" sz="2500">
                <a:latin typeface="Arial"/>
                <a:ea typeface="Arial"/>
                <a:cs typeface="Arial"/>
                <a:sym typeface="Arial"/>
              </a:rPr>
              <a:t>2/26, Monday 8-3PM</a:t>
            </a:r>
            <a:endParaRPr/>
          </a:p>
        </p:txBody>
      </p:sp>
      <p:sp>
        <p:nvSpPr>
          <p:cNvPr id="110" name="Google Shape;110;p17"/>
          <p:cNvSpPr txBox="1">
            <a:spLocks noGrp="1"/>
          </p:cNvSpPr>
          <p:nvPr>
            <p:ph type="title"/>
          </p:nvPr>
        </p:nvSpPr>
        <p:spPr>
          <a:xfrm>
            <a:off x="838200" y="3737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300"/>
              </a:spcBef>
              <a:spcAft>
                <a:spcPts val="0"/>
              </a:spcAft>
              <a:buSzPts val="1800"/>
              <a:buNone/>
            </a:pPr>
            <a:r>
              <a:rPr lang="en-US" sz="4000" b="1">
                <a:solidFill>
                  <a:srgbClr val="55A29A"/>
                </a:solidFill>
                <a:latin typeface="Arial"/>
                <a:ea typeface="Arial"/>
                <a:cs typeface="Arial"/>
                <a:sym typeface="Arial"/>
              </a:rPr>
              <a:t>Reminders-</a:t>
            </a:r>
            <a:endParaRPr sz="4000" b="1">
              <a:solidFill>
                <a:srgbClr val="55A29A"/>
              </a:solidFill>
              <a:latin typeface="Arial"/>
              <a:ea typeface="Arial"/>
              <a:cs typeface="Arial"/>
              <a:sym typeface="Arial"/>
            </a:endParaRPr>
          </a:p>
          <a:p>
            <a:pPr marL="0" lvl="0" indent="0" algn="l" rtl="0">
              <a:lnSpc>
                <a:spcPct val="115000"/>
              </a:lnSpc>
              <a:spcBef>
                <a:spcPts val="300"/>
              </a:spcBef>
              <a:spcAft>
                <a:spcPts val="300"/>
              </a:spcAft>
              <a:buSzPts val="1800"/>
              <a:buNone/>
            </a:pPr>
            <a:endParaRPr sz="3200" b="1">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16" name="Google Shape;116;p18"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117" name="Google Shape;117;p18"/>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pic>
        <p:nvPicPr>
          <p:cNvPr id="118" name="Google Shape;118;p18"/>
          <p:cNvPicPr preferRelativeResize="0"/>
          <p:nvPr/>
        </p:nvPicPr>
        <p:blipFill rotWithShape="1">
          <a:blip r:embed="rId4">
            <a:alphaModFix/>
          </a:blip>
          <a:srcRect/>
          <a:stretch/>
        </p:blipFill>
        <p:spPr>
          <a:xfrm>
            <a:off x="152400" y="519250"/>
            <a:ext cx="11723701" cy="5151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24" name="Google Shape;124;p19"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125" name="Google Shape;125;p19"/>
          <p:cNvSpPr txBox="1">
            <a:spLocks noGrp="1"/>
          </p:cNvSpPr>
          <p:nvPr>
            <p:ph type="title"/>
          </p:nvPr>
        </p:nvSpPr>
        <p:spPr>
          <a:xfrm>
            <a:off x="755200" y="12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300"/>
              </a:spcBef>
              <a:spcAft>
                <a:spcPts val="300"/>
              </a:spcAft>
              <a:buSzPts val="1800"/>
              <a:buNone/>
            </a:pPr>
            <a:r>
              <a:rPr lang="en-US" sz="4000" b="1">
                <a:solidFill>
                  <a:srgbClr val="55A29A"/>
                </a:solidFill>
                <a:latin typeface="Arial"/>
                <a:ea typeface="Arial"/>
                <a:cs typeface="Arial"/>
                <a:sym typeface="Arial"/>
              </a:rPr>
              <a:t>Note-Taking Template (Guided Notes) </a:t>
            </a:r>
            <a:endParaRPr sz="3200" b="1">
              <a:latin typeface="Arial"/>
              <a:ea typeface="Arial"/>
              <a:cs typeface="Arial"/>
              <a:sym typeface="Arial"/>
            </a:endParaRPr>
          </a:p>
        </p:txBody>
      </p:sp>
      <p:sp>
        <p:nvSpPr>
          <p:cNvPr id="126" name="Google Shape;126;p19"/>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127" name="Google Shape;127;p19"/>
          <p:cNvSpPr txBox="1"/>
          <p:nvPr/>
        </p:nvSpPr>
        <p:spPr>
          <a:xfrm>
            <a:off x="6285100" y="2582400"/>
            <a:ext cx="5358300" cy="169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Guided note-taking has been demonstrated to be a key factor in engagement and learning. </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C3B3C"/>
                </a:solidFill>
                <a:highlight>
                  <a:srgbClr val="FFFFFF"/>
                </a:highlight>
                <a:latin typeface="Arial"/>
                <a:ea typeface="Arial"/>
                <a:cs typeface="Arial"/>
                <a:sym typeface="Arial"/>
              </a:rPr>
              <a:t>Reynolds, S.M., &amp; Tackie, R.N. (2016). </a:t>
            </a:r>
            <a:endParaRPr sz="1400" b="0" i="0" u="none" strike="noStrike" cap="none">
              <a:solidFill>
                <a:srgbClr val="3C3B3C"/>
              </a:solidFill>
              <a:highlight>
                <a:srgbClr val="FFFFFF"/>
              </a:highlight>
              <a:latin typeface="Arial"/>
              <a:ea typeface="Arial"/>
              <a:cs typeface="Arial"/>
              <a:sym typeface="Arial"/>
            </a:endParaRPr>
          </a:p>
        </p:txBody>
      </p:sp>
      <p:pic>
        <p:nvPicPr>
          <p:cNvPr id="128" name="Google Shape;128;p19"/>
          <p:cNvPicPr preferRelativeResize="0"/>
          <p:nvPr/>
        </p:nvPicPr>
        <p:blipFill>
          <a:blip r:embed="rId4">
            <a:alphaModFix/>
          </a:blip>
          <a:stretch>
            <a:fillRect/>
          </a:stretch>
        </p:blipFill>
        <p:spPr>
          <a:xfrm>
            <a:off x="152400" y="1603225"/>
            <a:ext cx="4067106" cy="40671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34" name="Google Shape;134;p20"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135" name="Google Shape;135;p20"/>
          <p:cNvSpPr txBox="1">
            <a:spLocks noGrp="1"/>
          </p:cNvSpPr>
          <p:nvPr>
            <p:ph type="title"/>
          </p:nvPr>
        </p:nvSpPr>
        <p:spPr>
          <a:xfrm>
            <a:off x="801300" y="37760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300"/>
              </a:spcBef>
              <a:spcAft>
                <a:spcPts val="0"/>
              </a:spcAft>
              <a:buSzPts val="1800"/>
              <a:buNone/>
            </a:pPr>
            <a:r>
              <a:rPr lang="en-US" sz="4000" b="1">
                <a:solidFill>
                  <a:srgbClr val="55A29A"/>
                </a:solidFill>
                <a:latin typeface="Arial"/>
                <a:ea typeface="Arial"/>
                <a:cs typeface="Arial"/>
                <a:sym typeface="Arial"/>
              </a:rPr>
              <a:t>Learning Intentions </a:t>
            </a:r>
            <a:endParaRPr sz="4000" b="1">
              <a:solidFill>
                <a:srgbClr val="55A29A"/>
              </a:solidFill>
              <a:latin typeface="Arial"/>
              <a:ea typeface="Arial"/>
              <a:cs typeface="Arial"/>
              <a:sym typeface="Arial"/>
            </a:endParaRPr>
          </a:p>
          <a:p>
            <a:pPr marL="0" lvl="0" indent="0" algn="l" rtl="0">
              <a:lnSpc>
                <a:spcPct val="115000"/>
              </a:lnSpc>
              <a:spcBef>
                <a:spcPts val="300"/>
              </a:spcBef>
              <a:spcAft>
                <a:spcPts val="300"/>
              </a:spcAft>
              <a:buSzPts val="1800"/>
              <a:buNone/>
            </a:pPr>
            <a:endParaRPr sz="3200" b="1">
              <a:latin typeface="Arial"/>
              <a:ea typeface="Arial"/>
              <a:cs typeface="Arial"/>
              <a:sym typeface="Arial"/>
            </a:endParaRPr>
          </a:p>
        </p:txBody>
      </p:sp>
      <p:sp>
        <p:nvSpPr>
          <p:cNvPr id="136" name="Google Shape;136;p20"/>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137" name="Google Shape;137;p20"/>
          <p:cNvSpPr txBox="1"/>
          <p:nvPr/>
        </p:nvSpPr>
        <p:spPr>
          <a:xfrm>
            <a:off x="814950" y="1304850"/>
            <a:ext cx="10562100" cy="514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900" b="0" i="0" u="none" strike="noStrike" cap="none">
                <a:solidFill>
                  <a:schemeClr val="dk1"/>
                </a:solidFill>
                <a:latin typeface="Arial"/>
                <a:ea typeface="Arial"/>
                <a:cs typeface="Arial"/>
                <a:sym typeface="Arial"/>
              </a:rPr>
              <a:t>We are learning: </a:t>
            </a:r>
            <a:endParaRPr sz="29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Arial"/>
              <a:ea typeface="Arial"/>
              <a:cs typeface="Arial"/>
              <a:sym typeface="Arial"/>
            </a:endParaRPr>
          </a:p>
          <a:p>
            <a:pPr marL="501650" marR="0" lvl="0" indent="-457200" algn="l" rtl="0">
              <a:lnSpc>
                <a:spcPct val="100000"/>
              </a:lnSpc>
              <a:spcBef>
                <a:spcPts val="0"/>
              </a:spcBef>
              <a:spcAft>
                <a:spcPts val="0"/>
              </a:spcAft>
              <a:buClr>
                <a:schemeClr val="dk1"/>
              </a:buClr>
              <a:buSzPts val="2900"/>
              <a:buFont typeface="Arial"/>
              <a:buChar char="•"/>
            </a:pPr>
            <a:r>
              <a:rPr lang="en-US" sz="2900">
                <a:solidFill>
                  <a:schemeClr val="dk1"/>
                </a:solidFill>
              </a:rPr>
              <a:t>To apply the leadership skills we’re learning to our personal collaborative inquiry cycles.</a:t>
            </a:r>
            <a:endParaRPr sz="2900">
              <a:solidFill>
                <a:schemeClr val="dk1"/>
              </a:solidFill>
            </a:endParaRPr>
          </a:p>
          <a:p>
            <a:pPr marL="457200" marR="0" lvl="0" indent="0" algn="l" rtl="0">
              <a:lnSpc>
                <a:spcPct val="100000"/>
              </a:lnSpc>
              <a:spcBef>
                <a:spcPts val="0"/>
              </a:spcBef>
              <a:spcAft>
                <a:spcPts val="0"/>
              </a:spcAft>
              <a:buNone/>
            </a:pPr>
            <a:endParaRPr sz="2900">
              <a:solidFill>
                <a:schemeClr val="dk1"/>
              </a:solidFill>
            </a:endParaRPr>
          </a:p>
          <a:p>
            <a:pPr marL="501650" marR="0" lvl="0" indent="-457200" algn="l" rtl="0">
              <a:lnSpc>
                <a:spcPct val="100000"/>
              </a:lnSpc>
              <a:spcBef>
                <a:spcPts val="0"/>
              </a:spcBef>
              <a:spcAft>
                <a:spcPts val="0"/>
              </a:spcAft>
              <a:buClr>
                <a:schemeClr val="dk1"/>
              </a:buClr>
              <a:buSzPts val="2900"/>
              <a:buFont typeface="Arial"/>
              <a:buChar char="•"/>
            </a:pPr>
            <a:r>
              <a:rPr lang="en-US" sz="2900" b="0" i="0" u="none" strike="noStrike" cap="none">
                <a:solidFill>
                  <a:schemeClr val="dk1"/>
                </a:solidFill>
                <a:latin typeface="Arial"/>
                <a:ea typeface="Arial"/>
                <a:cs typeface="Arial"/>
                <a:sym typeface="Arial"/>
              </a:rPr>
              <a:t>How to make better analysis of evidence in order to improve decision-making.</a:t>
            </a:r>
            <a:endParaRPr sz="29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9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highlight>
                <a:srgbClr val="FFFF00"/>
              </a:highlight>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0" y="5822731"/>
            <a:ext cx="12192000" cy="1066800"/>
          </a:xfrm>
          <a:prstGeom prst="rect">
            <a:avLst/>
          </a:prstGeom>
          <a:solidFill>
            <a:srgbClr val="C8E0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43" name="Google Shape;143;p21" descr="A black and white sign&#10;&#10;Description automatically generated with low confidence"/>
          <p:cNvPicPr preferRelativeResize="0"/>
          <p:nvPr/>
        </p:nvPicPr>
        <p:blipFill rotWithShape="1">
          <a:blip r:embed="rId3">
            <a:alphaModFix/>
          </a:blip>
          <a:srcRect/>
          <a:stretch/>
        </p:blipFill>
        <p:spPr>
          <a:xfrm>
            <a:off x="9467705" y="5893671"/>
            <a:ext cx="2589769" cy="924918"/>
          </a:xfrm>
          <a:prstGeom prst="rect">
            <a:avLst/>
          </a:prstGeom>
          <a:noFill/>
          <a:ln>
            <a:noFill/>
          </a:ln>
        </p:spPr>
      </p:pic>
      <p:sp>
        <p:nvSpPr>
          <p:cNvPr id="144" name="Google Shape;144;p21"/>
          <p:cNvSpPr txBox="1">
            <a:spLocks noGrp="1"/>
          </p:cNvSpPr>
          <p:nvPr>
            <p:ph type="title"/>
          </p:nvPr>
        </p:nvSpPr>
        <p:spPr>
          <a:xfrm>
            <a:off x="801300" y="1543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300"/>
              </a:spcBef>
              <a:spcAft>
                <a:spcPts val="0"/>
              </a:spcAft>
              <a:buSzPts val="1800"/>
              <a:buNone/>
            </a:pPr>
            <a:r>
              <a:rPr lang="en-US" sz="4000" b="1">
                <a:solidFill>
                  <a:srgbClr val="55A29A"/>
                </a:solidFill>
                <a:latin typeface="Arial"/>
                <a:ea typeface="Arial"/>
                <a:cs typeface="Arial"/>
                <a:sym typeface="Arial"/>
              </a:rPr>
              <a:t>Success Criteria </a:t>
            </a:r>
            <a:endParaRPr sz="4000" b="1">
              <a:solidFill>
                <a:srgbClr val="55A29A"/>
              </a:solidFill>
              <a:latin typeface="Arial"/>
              <a:ea typeface="Arial"/>
              <a:cs typeface="Arial"/>
              <a:sym typeface="Arial"/>
            </a:endParaRPr>
          </a:p>
          <a:p>
            <a:pPr marL="0" lvl="0" indent="0" algn="l" rtl="0">
              <a:lnSpc>
                <a:spcPct val="115000"/>
              </a:lnSpc>
              <a:spcBef>
                <a:spcPts val="300"/>
              </a:spcBef>
              <a:spcAft>
                <a:spcPts val="300"/>
              </a:spcAft>
              <a:buSzPts val="1800"/>
              <a:buNone/>
            </a:pPr>
            <a:endParaRPr sz="3200" b="1">
              <a:latin typeface="Arial"/>
              <a:ea typeface="Arial"/>
              <a:cs typeface="Arial"/>
              <a:sym typeface="Arial"/>
            </a:endParaRPr>
          </a:p>
        </p:txBody>
      </p:sp>
      <p:sp>
        <p:nvSpPr>
          <p:cNvPr id="145" name="Google Shape;145;p21"/>
          <p:cNvSpPr txBox="1"/>
          <p:nvPr/>
        </p:nvSpPr>
        <p:spPr>
          <a:xfrm>
            <a:off x="755200" y="6075188"/>
            <a:ext cx="82629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50"/>
              <a:buFont typeface="Arial"/>
              <a:buNone/>
            </a:pPr>
            <a:endParaRPr sz="1700" b="0" i="0" u="none" strike="noStrike" cap="none">
              <a:solidFill>
                <a:srgbClr val="000000"/>
              </a:solidFill>
              <a:latin typeface="Arial"/>
              <a:ea typeface="Arial"/>
              <a:cs typeface="Arial"/>
              <a:sym typeface="Arial"/>
            </a:endParaRPr>
          </a:p>
        </p:txBody>
      </p:sp>
      <p:sp>
        <p:nvSpPr>
          <p:cNvPr id="146" name="Google Shape;146;p21"/>
          <p:cNvSpPr txBox="1"/>
          <p:nvPr/>
        </p:nvSpPr>
        <p:spPr>
          <a:xfrm>
            <a:off x="778050" y="868869"/>
            <a:ext cx="10562100" cy="3755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500"/>
              <a:buFont typeface="Arial"/>
              <a:buChar char="•"/>
            </a:pPr>
            <a:r>
              <a:rPr lang="en-US" sz="2500">
                <a:solidFill>
                  <a:schemeClr val="dk1"/>
                </a:solidFill>
              </a:rPr>
              <a:t>I can identify actions I can take to promote attainment of my NLL goals (as articulated on my placemat) and begin forming productive leadership habits.</a:t>
            </a:r>
            <a:endParaRPr sz="2500">
              <a:solidFill>
                <a:schemeClr val="dk1"/>
              </a:solidFill>
            </a:endParaRPr>
          </a:p>
          <a:p>
            <a:pPr marL="457200" marR="0" lvl="0" indent="0" algn="l" rtl="0">
              <a:lnSpc>
                <a:spcPct val="100000"/>
              </a:lnSpc>
              <a:spcBef>
                <a:spcPts val="0"/>
              </a:spcBef>
              <a:spcAft>
                <a:spcPts val="0"/>
              </a:spcAft>
              <a:buNone/>
            </a:pPr>
            <a:endParaRPr sz="2500">
              <a:solidFill>
                <a:schemeClr val="dk1"/>
              </a:solidFill>
            </a:endParaRPr>
          </a:p>
          <a:p>
            <a:pPr marL="342900" marR="0" lvl="0" indent="-342900" algn="l" rtl="0">
              <a:lnSpc>
                <a:spcPct val="100000"/>
              </a:lnSpc>
              <a:spcBef>
                <a:spcPts val="0"/>
              </a:spcBef>
              <a:spcAft>
                <a:spcPts val="0"/>
              </a:spcAft>
              <a:buClr>
                <a:srgbClr val="000000"/>
              </a:buClr>
              <a:buSzPts val="2500"/>
              <a:buFont typeface="Arial"/>
              <a:buChar char="•"/>
            </a:pPr>
            <a:r>
              <a:rPr lang="en-US" sz="2500">
                <a:solidFill>
                  <a:schemeClr val="dk1"/>
                </a:solidFill>
              </a:rPr>
              <a:t>I </a:t>
            </a:r>
            <a:r>
              <a:rPr lang="en-US" sz="2500" b="0" i="0" u="none" strike="noStrike" cap="none">
                <a:solidFill>
                  <a:schemeClr val="dk1"/>
                </a:solidFill>
                <a:latin typeface="Arial"/>
                <a:ea typeface="Arial"/>
                <a:cs typeface="Arial"/>
                <a:sym typeface="Arial"/>
              </a:rPr>
              <a:t>can identify important elements of </a:t>
            </a:r>
            <a:r>
              <a:rPr lang="en-US" sz="2500">
                <a:solidFill>
                  <a:schemeClr val="dk1"/>
                </a:solidFill>
              </a:rPr>
              <a:t>the ‘assess’ phase of a collaborative inquiry cycle (infinity loop and placemat).</a:t>
            </a:r>
            <a:endParaRPr sz="2500">
              <a:solidFill>
                <a:schemeClr val="dk1"/>
              </a:solidFill>
            </a:endParaRPr>
          </a:p>
          <a:p>
            <a:pPr marL="457200" marR="0" lvl="0" indent="0" algn="l" rtl="0">
              <a:lnSpc>
                <a:spcPct val="100000"/>
              </a:lnSpc>
              <a:spcBef>
                <a:spcPts val="0"/>
              </a:spcBef>
              <a:spcAft>
                <a:spcPts val="0"/>
              </a:spcAft>
              <a:buNone/>
            </a:pPr>
            <a:endParaRPr sz="2500">
              <a:solidFill>
                <a:schemeClr val="dk1"/>
              </a:solidFil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highlight>
                <a:srgbClr val="FFFF00"/>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1849</Words>
  <Application>Microsoft Office PowerPoint</Application>
  <PresentationFormat>Widescreen</PresentationFormat>
  <Paragraphs>266</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Roboto</vt:lpstr>
      <vt:lpstr>Noto Sans Symbols</vt:lpstr>
      <vt:lpstr>Calibri</vt:lpstr>
      <vt:lpstr>Helvetica Neue</vt:lpstr>
      <vt:lpstr>Office Theme</vt:lpstr>
      <vt:lpstr>PowerPoint Presentation</vt:lpstr>
      <vt:lpstr>Reflect- </vt:lpstr>
      <vt:lpstr>PowerPoint Presentation</vt:lpstr>
      <vt:lpstr>Connection to our last session- </vt:lpstr>
      <vt:lpstr>Reminders- </vt:lpstr>
      <vt:lpstr>PowerPoint Presentation</vt:lpstr>
      <vt:lpstr>Note-Taking Template (Guided Notes) </vt:lpstr>
      <vt:lpstr>Learning Intentions  </vt:lpstr>
      <vt:lpstr>Success Criteria  </vt:lpstr>
      <vt:lpstr>PowerPoint Presentation</vt:lpstr>
      <vt:lpstr>Cycle of Inquiry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will we be learning and how will we apply it?</vt:lpstr>
      <vt:lpstr>Collaborative Inquiry: Assess</vt:lpstr>
      <vt:lpstr>Collaborative Inquiry: Assess</vt:lpstr>
      <vt:lpstr>Collaborative Inquiry: Assess</vt:lpstr>
      <vt:lpstr>Collaborative Inquiry: Assess</vt:lpstr>
      <vt:lpstr>Collaborative Inquiry: Assess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accomplishments for today-   </vt:lpstr>
      <vt:lpstr>Looking Ahead- February Session   </vt:lpstr>
      <vt:lpstr>Until Next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Ashley Barker</cp:lastModifiedBy>
  <cp:revision>1</cp:revision>
  <dcterms:modified xsi:type="dcterms:W3CDTF">2024-01-11T18:28:52Z</dcterms:modified>
</cp:coreProperties>
</file>